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706" autoAdjust="0"/>
    <p:restoredTop sz="94660"/>
  </p:normalViewPr>
  <p:slideViewPr>
    <p:cSldViewPr snapToGrid="0">
      <p:cViewPr varScale="1">
        <p:scale>
          <a:sx n="82" d="100"/>
          <a:sy n="82" d="100"/>
        </p:scale>
        <p:origin x="12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75285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341399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3477895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3717618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DBB189A-26BC-41C6-A94F-21373DC5A3DF}" type="datetimeFigureOut">
              <a:rPr kumimoji="1" lang="ja-JP" altLang="en-US" smtClean="0"/>
              <a:t>2022/3/15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414381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DBB189A-26BC-41C6-A94F-21373DC5A3DF}" type="datetimeFigureOut">
              <a:rPr kumimoji="1" lang="ja-JP" altLang="en-US" smtClean="0"/>
              <a:t>2022/3/15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860107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DBB189A-26BC-41C6-A94F-21373DC5A3DF}" type="datetimeFigureOut">
              <a:rPr kumimoji="1" lang="ja-JP" altLang="en-US" smtClean="0"/>
              <a:t>2022/3/15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01317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DBB189A-26BC-41C6-A94F-21373DC5A3DF}" type="datetimeFigureOut">
              <a:rPr kumimoji="1" lang="ja-JP" altLang="en-US" smtClean="0"/>
              <a:t>2022/3/15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70416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BB189A-26BC-41C6-A94F-21373DC5A3DF}" type="datetimeFigureOut">
              <a:rPr kumimoji="1" lang="ja-JP" altLang="en-US" smtClean="0"/>
              <a:t>2022/3/15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1955190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BB189A-26BC-41C6-A94F-21373DC5A3DF}" type="datetimeFigureOut">
              <a:rPr kumimoji="1" lang="ja-JP" altLang="en-US" smtClean="0"/>
              <a:t>2022/3/15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86580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BB189A-26BC-41C6-A94F-21373DC5A3DF}" type="datetimeFigureOut">
              <a:rPr kumimoji="1" lang="ja-JP" altLang="en-US" smtClean="0"/>
              <a:t>2022/3/15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209533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BB189A-26BC-41C6-A94F-21373DC5A3DF}" type="datetimeFigureOut">
              <a:rPr kumimoji="1" lang="ja-JP" altLang="en-US" smtClean="0"/>
              <a:t>2022/3/15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9614B-B471-41E0-B362-E6BA3EFA8138}" type="slidenum">
              <a:rPr kumimoji="1" lang="ja-JP" altLang="en-US" smtClean="0"/>
              <a:t>‹#›</a:t>
            </a:fld>
            <a:endParaRPr kumimoji="1" lang="ja-JP" altLang="en-US"/>
          </a:p>
        </p:txBody>
      </p:sp>
    </p:spTree>
    <p:extLst>
      <p:ext uri="{BB962C8B-B14F-4D97-AF65-F5344CB8AC3E}">
        <p14:creationId xmlns:p14="http://schemas.microsoft.com/office/powerpoint/2010/main" val="4151015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a16="http://schemas.microsoft.com/office/drawing/2014/main" id="{5F17E553-60D8-4BBE-B424-23DB80A142AC}"/>
              </a:ext>
            </a:extLst>
          </p:cNvPr>
          <p:cNvSpPr txBox="1"/>
          <p:nvPr/>
        </p:nvSpPr>
        <p:spPr>
          <a:xfrm>
            <a:off x="131892" y="553220"/>
            <a:ext cx="9673914" cy="6235051"/>
          </a:xfrm>
          <a:prstGeom prst="rect">
            <a:avLst/>
          </a:prstGeom>
          <a:noFill/>
          <a:ln w="28575" cmpd="dbl">
            <a:solidFill>
              <a:schemeClr val="accent1">
                <a:lumMod val="75000"/>
              </a:schemeClr>
            </a:solidFill>
          </a:ln>
        </p:spPr>
        <p:txBody>
          <a:bodyPr wrap="square" rtlCol="0">
            <a:noAutofit/>
          </a:bodyPr>
          <a:lstStyle/>
          <a:p>
            <a:endParaRPr lang="en-US" altLang="ja-JP" sz="1200" b="1"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5678E058-F570-4C8A-8F8C-91FE4FDC6E59}"/>
              </a:ext>
            </a:extLst>
          </p:cNvPr>
          <p:cNvSpPr/>
          <p:nvPr/>
        </p:nvSpPr>
        <p:spPr>
          <a:xfrm>
            <a:off x="0" y="-486"/>
            <a:ext cx="9906000" cy="469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r>
              <a:rPr kumimoji="1" lang="ja-JP" altLang="en-US" sz="1600" b="1" dirty="0"/>
              <a:t>令和４年度大阪府商店街店舗魅力向上支援事業（</a:t>
            </a:r>
            <a:r>
              <a:rPr kumimoji="1" lang="ja-JP" altLang="en-US" sz="1600" b="1" spc="-150" dirty="0"/>
              <a:t>万博開催も見据えた商店街・店舗の魅力向上</a:t>
            </a:r>
            <a:r>
              <a:rPr kumimoji="1" lang="ja-JP" altLang="en-US" sz="1600" b="1" dirty="0"/>
              <a:t>）</a:t>
            </a:r>
          </a:p>
        </p:txBody>
      </p:sp>
      <p:sp>
        <p:nvSpPr>
          <p:cNvPr id="48" name="テキスト ボックス 47">
            <a:extLst>
              <a:ext uri="{FF2B5EF4-FFF2-40B4-BE49-F238E27FC236}">
                <a16:creationId xmlns:a16="http://schemas.microsoft.com/office/drawing/2014/main" id="{520AC291-A726-4678-8763-9D14B8AE9701}"/>
              </a:ext>
            </a:extLst>
          </p:cNvPr>
          <p:cNvSpPr txBox="1"/>
          <p:nvPr/>
        </p:nvSpPr>
        <p:spPr>
          <a:xfrm>
            <a:off x="8414273" y="86692"/>
            <a:ext cx="1491424" cy="369332"/>
          </a:xfrm>
          <a:prstGeom prst="rect">
            <a:avLst/>
          </a:prstGeom>
          <a:noFill/>
        </p:spPr>
        <p:txBody>
          <a:bodyPr wrap="square" rtlCol="0">
            <a:spAutoFit/>
          </a:bodyPr>
          <a:lstStyle/>
          <a:p>
            <a:pPr algn="dist"/>
            <a:r>
              <a:rPr kumimoji="1" lang="ja-JP" altLang="en-US" sz="900" dirty="0">
                <a:solidFill>
                  <a:schemeClr val="bg1"/>
                </a:solidFill>
                <a:latin typeface="+mn-ea"/>
              </a:rPr>
              <a:t>令和４年４月</a:t>
            </a:r>
            <a:endParaRPr kumimoji="1" lang="en-US" altLang="ja-JP" sz="900" dirty="0">
              <a:solidFill>
                <a:schemeClr val="bg1"/>
              </a:solidFill>
              <a:latin typeface="+mn-ea"/>
            </a:endParaRPr>
          </a:p>
          <a:p>
            <a:pPr algn="dist"/>
            <a:r>
              <a:rPr kumimoji="1" lang="ja-JP" altLang="en-US" sz="900" spc="-150" dirty="0">
                <a:solidFill>
                  <a:schemeClr val="bg1"/>
                </a:solidFill>
                <a:latin typeface="+mn-ea"/>
              </a:rPr>
              <a:t>大阪府商業・サービス産業課</a:t>
            </a:r>
          </a:p>
        </p:txBody>
      </p:sp>
      <p:pic>
        <p:nvPicPr>
          <p:cNvPr id="30" name="図 29">
            <a:extLst>
              <a:ext uri="{FF2B5EF4-FFF2-40B4-BE49-F238E27FC236}">
                <a16:creationId xmlns:a16="http://schemas.microsoft.com/office/drawing/2014/main" id="{C7DDDAE4-BCC8-4EA5-AE32-DF86AAA09C49}"/>
              </a:ext>
            </a:extLst>
          </p:cNvPr>
          <p:cNvPicPr>
            <a:picLocks noChangeAspect="1"/>
          </p:cNvPicPr>
          <p:nvPr/>
        </p:nvPicPr>
        <p:blipFill rotWithShape="1">
          <a:blip r:embed="rId2"/>
          <a:srcRect l="56270" t="53826" r="25747" b="15184"/>
          <a:stretch/>
        </p:blipFill>
        <p:spPr>
          <a:xfrm>
            <a:off x="8584066" y="617776"/>
            <a:ext cx="1041911" cy="970054"/>
          </a:xfrm>
          <a:prstGeom prst="rect">
            <a:avLst/>
          </a:prstGeom>
          <a:ln w="12700">
            <a:noFill/>
          </a:ln>
        </p:spPr>
      </p:pic>
      <p:sp>
        <p:nvSpPr>
          <p:cNvPr id="135" name="テキスト ボックス 134">
            <a:extLst>
              <a:ext uri="{FF2B5EF4-FFF2-40B4-BE49-F238E27FC236}">
                <a16:creationId xmlns:a16="http://schemas.microsoft.com/office/drawing/2014/main" id="{BE9F0641-6154-425A-99D0-0B9999B85EB0}"/>
              </a:ext>
            </a:extLst>
          </p:cNvPr>
          <p:cNvSpPr txBox="1"/>
          <p:nvPr/>
        </p:nvSpPr>
        <p:spPr>
          <a:xfrm>
            <a:off x="269710" y="776073"/>
            <a:ext cx="8404390" cy="600164"/>
          </a:xfrm>
          <a:prstGeom prst="rect">
            <a:avLst/>
          </a:prstGeom>
          <a:noFill/>
        </p:spPr>
        <p:txBody>
          <a:bodyPr wrap="square" rtlCol="0">
            <a:spAutoFit/>
          </a:bodyPr>
          <a:lstStyle/>
          <a:p>
            <a:r>
              <a:rPr lang="ja-JP" altLang="en-US" sz="1100" dirty="0">
                <a:latin typeface="Meiryo UI" panose="020B0604030504040204" pitchFamily="50" charset="-128"/>
                <a:ea typeface="Meiryo UI" panose="020B0604030504040204" pitchFamily="50" charset="-128"/>
              </a:rPr>
              <a:t>　コロナ禍の影響が続く中、地域商業や地域コミュニティの担い手として重要な商店街において、「コロナ禍からの回復に向けた需要喚起」に取り組む。　</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本事業では、コロナによる慢性的な人流の低下により商店街が大打撃を受けている中、万博開催も見据え、府内商店街・店舗の魅力向上や来街者数等を増やすための支援を重点的に行い、商店街の回復の後押しを通じて大阪経済の再活性化を促進する。</a:t>
            </a:r>
          </a:p>
        </p:txBody>
      </p:sp>
      <p:sp>
        <p:nvSpPr>
          <p:cNvPr id="137" name="テキスト ボックス 136">
            <a:extLst>
              <a:ext uri="{FF2B5EF4-FFF2-40B4-BE49-F238E27FC236}">
                <a16:creationId xmlns:a16="http://schemas.microsoft.com/office/drawing/2014/main" id="{BE9F0641-6154-425A-99D0-0B9999B85EB0}"/>
              </a:ext>
            </a:extLst>
          </p:cNvPr>
          <p:cNvSpPr txBox="1"/>
          <p:nvPr/>
        </p:nvSpPr>
        <p:spPr>
          <a:xfrm>
            <a:off x="133351" y="553220"/>
            <a:ext cx="8739857"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１．商店街店舗魅力向上支援事業　概要</a:t>
            </a:r>
            <a:r>
              <a:rPr lang="ja-JP" altLang="en-US" sz="1200" dirty="0">
                <a:latin typeface="Meiryo UI" panose="020B0604030504040204" pitchFamily="50" charset="-128"/>
                <a:ea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R</a:t>
            </a:r>
            <a:r>
              <a:rPr lang="ja-JP" altLang="en-US" sz="1200" dirty="0">
                <a:latin typeface="Meiryo UI" panose="020B0604030504040204" pitchFamily="50" charset="-128"/>
                <a:ea typeface="Meiryo UI" panose="020B0604030504040204" pitchFamily="50" charset="-128"/>
              </a:rPr>
              <a:t>４予算額：</a:t>
            </a:r>
            <a:r>
              <a:rPr lang="en-US" altLang="ja-JP" sz="1200" dirty="0">
                <a:latin typeface="Meiryo UI" panose="020B0604030504040204" pitchFamily="50" charset="-128"/>
                <a:ea typeface="Meiryo UI" panose="020B0604030504040204" pitchFamily="50" charset="-128"/>
              </a:rPr>
              <a:t>242,231</a:t>
            </a:r>
            <a:r>
              <a:rPr lang="ja-JP" altLang="en-US" sz="1200" dirty="0">
                <a:latin typeface="Meiryo UI" panose="020B0604030504040204" pitchFamily="50" charset="-128"/>
                <a:ea typeface="Meiryo UI" panose="020B0604030504040204" pitchFamily="50" charset="-128"/>
              </a:rPr>
              <a:t>千円）</a:t>
            </a:r>
            <a:endParaRPr lang="en-US" altLang="ja-JP" sz="1200" dirty="0">
              <a:latin typeface="Meiryo UI" panose="020B0604030504040204" pitchFamily="50" charset="-128"/>
              <a:ea typeface="Meiryo UI" panose="020B0604030504040204" pitchFamily="50" charset="-128"/>
            </a:endParaRPr>
          </a:p>
        </p:txBody>
      </p:sp>
      <p:sp>
        <p:nvSpPr>
          <p:cNvPr id="138" name="テキスト ボックス 137">
            <a:extLst>
              <a:ext uri="{FF2B5EF4-FFF2-40B4-BE49-F238E27FC236}">
                <a16:creationId xmlns:a16="http://schemas.microsoft.com/office/drawing/2014/main" id="{BE9F0641-6154-425A-99D0-0B9999B85EB0}"/>
              </a:ext>
            </a:extLst>
          </p:cNvPr>
          <p:cNvSpPr txBox="1"/>
          <p:nvPr/>
        </p:nvSpPr>
        <p:spPr>
          <a:xfrm>
            <a:off x="131892" y="5002958"/>
            <a:ext cx="8739857"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３．今後の予定　</a:t>
            </a:r>
            <a:r>
              <a:rPr lang="ja-JP" altLang="en-US" sz="1050" dirty="0">
                <a:latin typeface="Meiryo UI" panose="020B0604030504040204" pitchFamily="50" charset="-128"/>
                <a:ea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rPr>
              <a:t>広報や既存施策の活用による協力を得るため、市町村、商工会・商工会議所に適宜情報提供しながら事業を遂行</a:t>
            </a:r>
            <a:r>
              <a:rPr lang="ja-JP" altLang="en-US" sz="105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p:txBody>
      </p:sp>
      <p:sp>
        <p:nvSpPr>
          <p:cNvPr id="139" name="テキスト ボックス 138">
            <a:extLst>
              <a:ext uri="{FF2B5EF4-FFF2-40B4-BE49-F238E27FC236}">
                <a16:creationId xmlns:a16="http://schemas.microsoft.com/office/drawing/2014/main" id="{BE9F0641-6154-425A-99D0-0B9999B85EB0}"/>
              </a:ext>
            </a:extLst>
          </p:cNvPr>
          <p:cNvSpPr txBox="1"/>
          <p:nvPr/>
        </p:nvSpPr>
        <p:spPr>
          <a:xfrm>
            <a:off x="133350" y="1397977"/>
            <a:ext cx="8739857" cy="276999"/>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２．取組み内容</a:t>
            </a:r>
            <a:endParaRPr lang="en-US" altLang="ja-JP" sz="1200" b="1" dirty="0">
              <a:latin typeface="Meiryo UI" panose="020B0604030504040204" pitchFamily="50" charset="-128"/>
              <a:ea typeface="Meiryo UI" panose="020B0604030504040204" pitchFamily="50" charset="-128"/>
            </a:endParaRPr>
          </a:p>
        </p:txBody>
      </p:sp>
      <p:graphicFrame>
        <p:nvGraphicFramePr>
          <p:cNvPr id="45" name="表 44">
            <a:extLst>
              <a:ext uri="{FF2B5EF4-FFF2-40B4-BE49-F238E27FC236}">
                <a16:creationId xmlns:a16="http://schemas.microsoft.com/office/drawing/2014/main" id="{5FA2D5C5-26ED-46D8-A222-3FBA75646420}"/>
              </a:ext>
            </a:extLst>
          </p:cNvPr>
          <p:cNvGraphicFramePr>
            <a:graphicFrameLocks noGrp="1"/>
          </p:cNvGraphicFramePr>
          <p:nvPr>
            <p:extLst>
              <p:ext uri="{D42A27DB-BD31-4B8C-83A1-F6EECF244321}">
                <p14:modId xmlns:p14="http://schemas.microsoft.com/office/powerpoint/2010/main" val="3509065842"/>
              </p:ext>
            </p:extLst>
          </p:nvPr>
        </p:nvGraphicFramePr>
        <p:xfrm>
          <a:off x="407058" y="1686272"/>
          <a:ext cx="9219542" cy="3253327"/>
        </p:xfrm>
        <a:graphic>
          <a:graphicData uri="http://schemas.openxmlformats.org/drawingml/2006/table">
            <a:tbl>
              <a:tblPr firstRow="1">
                <a:tableStyleId>{BC89EF96-8CEA-46FF-86C4-4CE0E7609802}</a:tableStyleId>
              </a:tblPr>
              <a:tblGrid>
                <a:gridCol w="621642">
                  <a:extLst>
                    <a:ext uri="{9D8B030D-6E8A-4147-A177-3AD203B41FA5}">
                      <a16:colId xmlns:a16="http://schemas.microsoft.com/office/drawing/2014/main" val="4095795327"/>
                    </a:ext>
                  </a:extLst>
                </a:gridCol>
                <a:gridCol w="4298950">
                  <a:extLst>
                    <a:ext uri="{9D8B030D-6E8A-4147-A177-3AD203B41FA5}">
                      <a16:colId xmlns:a16="http://schemas.microsoft.com/office/drawing/2014/main" val="2715006303"/>
                    </a:ext>
                  </a:extLst>
                </a:gridCol>
                <a:gridCol w="4298950">
                  <a:extLst>
                    <a:ext uri="{9D8B030D-6E8A-4147-A177-3AD203B41FA5}">
                      <a16:colId xmlns:a16="http://schemas.microsoft.com/office/drawing/2014/main" val="1309857833"/>
                    </a:ext>
                  </a:extLst>
                </a:gridCol>
              </a:tblGrid>
              <a:tr h="239617">
                <a:tc>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65314" marR="65314" marT="32657" marB="32657"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商店街全体に対する支援</a:t>
                      </a:r>
                    </a:p>
                  </a:txBody>
                  <a:tcPr marL="65314" marR="65314" marT="32657" marB="32657"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商店街の店舗に対する支援</a:t>
                      </a:r>
                    </a:p>
                  </a:txBody>
                  <a:tcPr marL="65314" marR="65314" marT="32657" marB="32657" anchor="ctr">
                    <a:solidFill>
                      <a:schemeClr val="accent1">
                        <a:lumMod val="20000"/>
                        <a:lumOff val="80000"/>
                      </a:schemeClr>
                    </a:solidFill>
                  </a:tcPr>
                </a:tc>
                <a:extLst>
                  <a:ext uri="{0D108BD9-81ED-4DB2-BD59-A6C34878D82A}">
                    <a16:rowId xmlns:a16="http://schemas.microsoft.com/office/drawing/2014/main" val="3151900327"/>
                  </a:ext>
                </a:extLst>
              </a:tr>
              <a:tr h="239617">
                <a:tc>
                  <a:txBody>
                    <a:bodyPr/>
                    <a:lstStyle/>
                    <a:p>
                      <a:pPr algn="ctr"/>
                      <a:r>
                        <a:rPr kumimoji="1" lang="ja-JP" altLang="en-US" sz="1200" dirty="0">
                          <a:latin typeface="Meiryo UI" panose="020B0604030504040204" pitchFamily="50" charset="-128"/>
                          <a:ea typeface="Meiryo UI" panose="020B0604030504040204" pitchFamily="50" charset="-128"/>
                        </a:rPr>
                        <a:t>項目</a:t>
                      </a:r>
                    </a:p>
                  </a:txBody>
                  <a:tcPr marL="65314" marR="65314" marT="32657" marB="3265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１．商店街サポート・ポータルサイト等</a:t>
                      </a:r>
                    </a:p>
                  </a:txBody>
                  <a:tcPr marL="65314" marR="65314" marT="32657" marB="3265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２．店舗の魅力発掘・特設</a:t>
                      </a:r>
                      <a:r>
                        <a:rPr kumimoji="1" lang="en-US" altLang="ja-JP" sz="1200" dirty="0">
                          <a:latin typeface="Meiryo UI" panose="020B0604030504040204" pitchFamily="50" charset="-128"/>
                          <a:ea typeface="Meiryo UI" panose="020B0604030504040204" pitchFamily="50" charset="-128"/>
                        </a:rPr>
                        <a:t>EC</a:t>
                      </a:r>
                      <a:r>
                        <a:rPr kumimoji="1" lang="ja-JP" altLang="en-US" sz="1200" dirty="0">
                          <a:latin typeface="Meiryo UI" panose="020B0604030504040204" pitchFamily="50" charset="-128"/>
                          <a:ea typeface="Meiryo UI" panose="020B0604030504040204" pitchFamily="50" charset="-128"/>
                        </a:rPr>
                        <a:t>サイト開設、キャンペーン実施等</a:t>
                      </a:r>
                    </a:p>
                  </a:txBody>
                  <a:tcPr marL="65314" marR="65314" marT="32657" marB="32657" anchor="ctr">
                    <a:solidFill>
                      <a:schemeClr val="bg1"/>
                    </a:solidFill>
                  </a:tcPr>
                </a:tc>
                <a:extLst>
                  <a:ext uri="{0D108BD9-81ED-4DB2-BD59-A6C34878D82A}">
                    <a16:rowId xmlns:a16="http://schemas.microsoft.com/office/drawing/2014/main" val="1275758600"/>
                  </a:ext>
                </a:extLst>
              </a:tr>
              <a:tr h="923434">
                <a:tc>
                  <a:txBody>
                    <a:bodyPr/>
                    <a:lstStyle/>
                    <a:p>
                      <a:pPr algn="ctr"/>
                      <a:r>
                        <a:rPr kumimoji="1" lang="ja-JP" altLang="en-US" sz="1200" dirty="0">
                          <a:latin typeface="Meiryo UI" panose="020B0604030504040204" pitchFamily="50" charset="-128"/>
                          <a:ea typeface="Meiryo UI" panose="020B0604030504040204" pitchFamily="50" charset="-128"/>
                        </a:rPr>
                        <a:t>内容</a:t>
                      </a:r>
                    </a:p>
                  </a:txBody>
                  <a:tcPr marL="65314" marR="65314" marT="32657" marB="32657" anchor="ctr">
                    <a:solidFill>
                      <a:schemeClr val="bg1"/>
                    </a:solidFill>
                  </a:tcPr>
                </a:tc>
                <a:tc>
                  <a:txBody>
                    <a:bodyPr/>
                    <a:lstStyle/>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en-US" altLang="ja-JP"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100</a:t>
                      </a:r>
                      <a:r>
                        <a:rPr kumimoji="1" lang="ja-JP" altLang="en-US"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商店街、熱意のある</a:t>
                      </a:r>
                      <a:r>
                        <a:rPr kumimoji="1" lang="en-US" altLang="ja-JP"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30</a:t>
                      </a:r>
                      <a:r>
                        <a:rPr kumimoji="1" lang="ja-JP" altLang="en-US"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商店街を重点支援　➡　商店街活性化</a:t>
                      </a:r>
                      <a:endParaRPr kumimoji="1" lang="en-US" altLang="ja-JP"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①マニュアル等の作成</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②商店街向け事業・</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EC</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説明会</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③ポータルサイトを構築し、商店街の魅力等を発信</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④</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商店街での</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PR</a:t>
                      </a:r>
                    </a:p>
                  </a:txBody>
                  <a:tcPr marL="65314" marR="65314" marT="32657" marB="32657"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モデル商店街内の</a:t>
                      </a:r>
                      <a:r>
                        <a:rPr kumimoji="1" lang="en-US" altLang="ja-JP"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1,000</a:t>
                      </a:r>
                      <a:r>
                        <a:rPr kumimoji="1" lang="ja-JP" altLang="en-US"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店舗を伴走支援　➡　販路・売上拡大</a:t>
                      </a:r>
                      <a:endParaRPr kumimoji="1" lang="en-US" altLang="ja-JP" sz="1100" b="1"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①</a:t>
                      </a:r>
                      <a:r>
                        <a:rPr kumimoji="1" lang="ja-JP" altLang="en-US"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魅力発信・オンライン活用に向けた店舗個別支援</a:t>
                      </a:r>
                      <a:endParaRPr kumimoji="1" lang="en-US" altLang="ja-JP"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5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a:t>
                      </a:r>
                      <a:r>
                        <a:rPr kumimoji="1" lang="ja-JP" altLang="en-US"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（店舗情報の発信、</a:t>
                      </a:r>
                      <a:r>
                        <a:rPr kumimoji="1" lang="en-US" altLang="ja-JP"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EC</a:t>
                      </a:r>
                      <a:r>
                        <a:rPr kumimoji="1" lang="ja-JP" altLang="en-US"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サイト等オンライン活用の相談対応）</a:t>
                      </a:r>
                      <a:endParaRPr kumimoji="1" lang="en-US" altLang="ja-JP"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268288" marR="0" lvl="0" indent="-268288"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②特設</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EC</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サイトを開設、出店に向けた個別サポートを行うと</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268288" marR="0" lvl="0" indent="-268288"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ともに、消費喚起のためのクーポンを発行</a:t>
                      </a:r>
                    </a:p>
                  </a:txBody>
                  <a:tcPr marL="65314" marR="65314" marT="32657" marB="32657" anchor="ctr">
                    <a:solidFill>
                      <a:schemeClr val="bg1"/>
                    </a:solidFill>
                  </a:tcPr>
                </a:tc>
                <a:extLst>
                  <a:ext uri="{0D108BD9-81ED-4DB2-BD59-A6C34878D82A}">
                    <a16:rowId xmlns:a16="http://schemas.microsoft.com/office/drawing/2014/main" val="49017359"/>
                  </a:ext>
                </a:extLst>
              </a:tr>
              <a:tr h="1833505">
                <a:tc>
                  <a:txBody>
                    <a:bodyPr/>
                    <a:lstStyle/>
                    <a:p>
                      <a:pPr algn="ctr"/>
                      <a:r>
                        <a:rPr kumimoji="1" lang="ja-JP" altLang="en-US" sz="1200" dirty="0">
                          <a:latin typeface="Meiryo UI" panose="020B0604030504040204" pitchFamily="50" charset="-128"/>
                          <a:ea typeface="Meiryo UI" panose="020B0604030504040204" pitchFamily="50" charset="-128"/>
                        </a:rPr>
                        <a:t>枠組み</a:t>
                      </a:r>
                    </a:p>
                  </a:txBody>
                  <a:tcPr marL="65314" marR="65314" marT="32657" marB="32657" anchor="ctr">
                    <a:solidFill>
                      <a:schemeClr val="bg1"/>
                    </a:solidFill>
                  </a:tcPr>
                </a:tc>
                <a:tc>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65314" marR="65314" marT="32657" marB="32657" anchor="ctr">
                    <a:solidFill>
                      <a:schemeClr val="bg1"/>
                    </a:solidFill>
                  </a:tcPr>
                </a:tc>
                <a:tc>
                  <a:txBody>
                    <a:bodyPr/>
                    <a:lstStyle/>
                    <a:p>
                      <a:pPr algn="ctr"/>
                      <a:endParaRPr kumimoji="1" lang="ja-JP" altLang="en-US" sz="1050" dirty="0">
                        <a:latin typeface="Meiryo UI" panose="020B0604030504040204" pitchFamily="50" charset="-128"/>
                        <a:ea typeface="Meiryo UI" panose="020B0604030504040204" pitchFamily="50" charset="-128"/>
                      </a:endParaRPr>
                    </a:p>
                  </a:txBody>
                  <a:tcPr marL="65314" marR="65314" marT="32657" marB="32657" anchor="ctr">
                    <a:solidFill>
                      <a:schemeClr val="bg1"/>
                    </a:solidFill>
                  </a:tcPr>
                </a:tc>
                <a:extLst>
                  <a:ext uri="{0D108BD9-81ED-4DB2-BD59-A6C34878D82A}">
                    <a16:rowId xmlns:a16="http://schemas.microsoft.com/office/drawing/2014/main" val="425583248"/>
                  </a:ext>
                </a:extLst>
              </a:tr>
            </a:tbl>
          </a:graphicData>
        </a:graphic>
      </p:graphicFrame>
      <p:sp>
        <p:nvSpPr>
          <p:cNvPr id="20" name="正方形/長方形 19"/>
          <p:cNvSpPr/>
          <p:nvPr/>
        </p:nvSpPr>
        <p:spPr>
          <a:xfrm>
            <a:off x="7014534" y="3189428"/>
            <a:ext cx="1797500" cy="1505945"/>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7014535" y="3189428"/>
            <a:ext cx="1797500" cy="4248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100" b="1" spc="300" dirty="0">
                <a:latin typeface="Meiryo UI" panose="020B0604030504040204" pitchFamily="50" charset="-128"/>
                <a:ea typeface="Meiryo UI" panose="020B0604030504040204" pitchFamily="50" charset="-128"/>
              </a:rPr>
              <a:t>２．</a:t>
            </a:r>
            <a:r>
              <a:rPr kumimoji="1" lang="ja-JP" altLang="en-US" sz="1100" b="1" dirty="0">
                <a:latin typeface="Meiryo UI" panose="020B0604030504040204" pitchFamily="50" charset="-128"/>
                <a:ea typeface="Meiryo UI" panose="020B0604030504040204" pitchFamily="50" charset="-128"/>
              </a:rPr>
              <a:t>魅力発掘・</a:t>
            </a:r>
            <a:r>
              <a:rPr kumimoji="1" lang="en-US" altLang="ja-JP" sz="1100" b="1" dirty="0">
                <a:latin typeface="Meiryo UI" panose="020B0604030504040204" pitchFamily="50" charset="-128"/>
                <a:ea typeface="Meiryo UI" panose="020B0604030504040204" pitchFamily="50" charset="-128"/>
              </a:rPr>
              <a:t>EC</a:t>
            </a:r>
            <a:r>
              <a:rPr kumimoji="1" lang="ja-JP" altLang="en-US" sz="1100" b="1" dirty="0">
                <a:latin typeface="Meiryo UI" panose="020B0604030504040204" pitchFamily="50" charset="-128"/>
                <a:ea typeface="Meiryo UI" panose="020B0604030504040204" pitchFamily="50" charset="-128"/>
              </a:rPr>
              <a:t>サイト</a:t>
            </a:r>
            <a:endParaRPr kumimoji="1" lang="en-US" altLang="ja-JP" sz="1100" b="1" dirty="0">
              <a:latin typeface="Meiryo UI" panose="020B0604030504040204" pitchFamily="50" charset="-128"/>
              <a:ea typeface="Meiryo UI" panose="020B0604030504040204" pitchFamily="50" charset="-128"/>
            </a:endParaRPr>
          </a:p>
          <a:p>
            <a:pPr algn="ctr"/>
            <a:r>
              <a:rPr lang="ja-JP" altLang="en-US" sz="1050" b="1" dirty="0">
                <a:latin typeface="Meiryo UI" panose="020B0604030504040204" pitchFamily="50" charset="-128"/>
                <a:ea typeface="Meiryo UI" panose="020B0604030504040204" pitchFamily="50" charset="-128"/>
              </a:rPr>
              <a:t>－オンラインショップ出店促進－</a:t>
            </a:r>
            <a:endParaRPr kumimoji="1" lang="ja-JP" altLang="en-US" sz="1050" b="1"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1813242" y="4683484"/>
            <a:ext cx="1815333" cy="261610"/>
          </a:xfrm>
          <a:prstGeom prst="rect">
            <a:avLst/>
          </a:prstGeom>
          <a:noFill/>
        </p:spPr>
        <p:txBody>
          <a:bodyPr wrap="square" rtlCol="0">
            <a:spAutoFit/>
          </a:bodyPr>
          <a:lstStyle/>
          <a:p>
            <a:pPr algn="ctr"/>
            <a:r>
              <a:rPr kumimoji="1" lang="ja-JP" altLang="en-US" sz="1100" dirty="0">
                <a:latin typeface="Meiryo UI" panose="020B0604030504040204" pitchFamily="50" charset="-128"/>
                <a:ea typeface="Meiryo UI" panose="020B0604030504040204" pitchFamily="50" charset="-128"/>
              </a:rPr>
              <a:t>商店街での事業</a:t>
            </a:r>
            <a:r>
              <a:rPr kumimoji="1" lang="en-US" altLang="ja-JP" sz="1100" dirty="0">
                <a:latin typeface="Meiryo UI" panose="020B0604030504040204" pitchFamily="50" charset="-128"/>
                <a:ea typeface="Meiryo UI" panose="020B0604030504040204" pitchFamily="50" charset="-128"/>
              </a:rPr>
              <a:t>PR</a:t>
            </a:r>
            <a:r>
              <a:rPr lang="ja-JP" altLang="en-US" sz="1100" dirty="0">
                <a:latin typeface="Meiryo UI" panose="020B0604030504040204" pitchFamily="50" charset="-128"/>
                <a:ea typeface="Meiryo UI" panose="020B0604030504040204" pitchFamily="50" charset="-128"/>
              </a:rPr>
              <a:t>例</a:t>
            </a:r>
            <a:endParaRPr kumimoji="1" lang="ja-JP" altLang="en-US" sz="1100" dirty="0">
              <a:latin typeface="Meiryo UI" panose="020B0604030504040204" pitchFamily="50" charset="-128"/>
              <a:ea typeface="Meiryo UI" panose="020B0604030504040204" pitchFamily="50" charset="-128"/>
            </a:endParaRPr>
          </a:p>
        </p:txBody>
      </p:sp>
      <p:grpSp>
        <p:nvGrpSpPr>
          <p:cNvPr id="23" name="グループ化 22"/>
          <p:cNvGrpSpPr/>
          <p:nvPr/>
        </p:nvGrpSpPr>
        <p:grpSpPr>
          <a:xfrm>
            <a:off x="1813243" y="3186156"/>
            <a:ext cx="1815333" cy="1509218"/>
            <a:chOff x="8084030" y="3685800"/>
            <a:chExt cx="1815333" cy="1509218"/>
          </a:xfrm>
        </p:grpSpPr>
        <p:pic>
          <p:nvPicPr>
            <p:cNvPr id="24" name="図 23"/>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084030" y="3685800"/>
              <a:ext cx="1815333" cy="1509218"/>
            </a:xfrm>
            <a:prstGeom prst="rect">
              <a:avLst/>
            </a:prstGeom>
            <a:effectLst>
              <a:outerShdw blurRad="50800" dist="38100" dir="2700000" algn="tl" rotWithShape="0">
                <a:prstClr val="black">
                  <a:alpha val="40000"/>
                </a:prstClr>
              </a:outerShdw>
            </a:effectLst>
          </p:spPr>
        </p:pic>
        <p:sp>
          <p:nvSpPr>
            <p:cNvPr id="26" name="テキスト ボックス 25"/>
            <p:cNvSpPr txBox="1"/>
            <p:nvPr/>
          </p:nvSpPr>
          <p:spPr>
            <a:xfrm>
              <a:off x="8750641" y="3801855"/>
              <a:ext cx="558310" cy="476773"/>
            </a:xfrm>
            <a:prstGeom prst="rect">
              <a:avLst/>
            </a:prstGeom>
            <a:solidFill>
              <a:schemeClr val="bg1"/>
            </a:solidFill>
          </p:spPr>
          <p:txBody>
            <a:bodyPr wrap="none" lIns="0" rIns="0" rtlCol="0">
              <a:noAutofit/>
            </a:bodyPr>
            <a:lstStyle/>
            <a:p>
              <a:pPr algn="ctr"/>
              <a:r>
                <a:rPr kumimoji="1" lang="ja-JP" altLang="en-US" sz="900" b="1" dirty="0">
                  <a:solidFill>
                    <a:schemeClr val="accent1"/>
                  </a:solidFill>
                  <a:latin typeface="HG丸ｺﾞｼｯｸM-PRO" panose="020F0600000000000000" pitchFamily="50" charset="-128"/>
                  <a:ea typeface="HG丸ｺﾞｼｯｸM-PRO" panose="020F0600000000000000" pitchFamily="50" charset="-128"/>
                </a:rPr>
                <a:t>大阪</a:t>
              </a:r>
              <a:endParaRPr kumimoji="1" lang="en-US" altLang="ja-JP" sz="900" b="1" dirty="0">
                <a:solidFill>
                  <a:schemeClr val="accent1"/>
                </a:solidFill>
                <a:latin typeface="HG丸ｺﾞｼｯｸM-PRO" panose="020F0600000000000000" pitchFamily="50" charset="-128"/>
                <a:ea typeface="HG丸ｺﾞｼｯｸM-PRO" panose="020F0600000000000000" pitchFamily="50" charset="-128"/>
              </a:endParaRPr>
            </a:p>
            <a:p>
              <a:pPr algn="ctr"/>
              <a:r>
                <a:rPr kumimoji="1" lang="ja-JP" altLang="en-US" sz="900" b="1" dirty="0">
                  <a:solidFill>
                    <a:schemeClr val="accent1"/>
                  </a:solidFill>
                  <a:latin typeface="HG丸ｺﾞｼｯｸM-PRO" panose="020F0600000000000000" pitchFamily="50" charset="-128"/>
                  <a:ea typeface="HG丸ｺﾞｼｯｸM-PRO" panose="020F0600000000000000" pitchFamily="50" charset="-128"/>
                </a:rPr>
                <a:t>商店街</a:t>
              </a:r>
              <a:endParaRPr kumimoji="1" lang="en-US" altLang="ja-JP" sz="900" b="1" dirty="0">
                <a:solidFill>
                  <a:schemeClr val="accent1"/>
                </a:solidFill>
                <a:latin typeface="HG丸ｺﾞｼｯｸM-PRO" panose="020F0600000000000000" pitchFamily="50" charset="-128"/>
                <a:ea typeface="HG丸ｺﾞｼｯｸM-PRO" panose="020F0600000000000000" pitchFamily="50" charset="-128"/>
              </a:endParaRPr>
            </a:p>
            <a:p>
              <a:pPr algn="ctr"/>
              <a:r>
                <a:rPr kumimoji="1" lang="ja-JP" altLang="en-US" sz="900" b="1" dirty="0">
                  <a:solidFill>
                    <a:schemeClr val="accent1"/>
                  </a:solidFill>
                  <a:latin typeface="HG丸ｺﾞｼｯｸM-PRO" panose="020F0600000000000000" pitchFamily="50" charset="-128"/>
                  <a:ea typeface="HG丸ｺﾞｼｯｸM-PRO" panose="020F0600000000000000" pitchFamily="50" charset="-128"/>
                </a:rPr>
                <a:t>大売出し</a:t>
              </a:r>
            </a:p>
          </p:txBody>
        </p:sp>
      </p:grpSp>
      <p:sp>
        <p:nvSpPr>
          <p:cNvPr id="28" name="テキスト ボックス 27"/>
          <p:cNvSpPr txBox="1"/>
          <p:nvPr/>
        </p:nvSpPr>
        <p:spPr>
          <a:xfrm>
            <a:off x="6963735" y="3694312"/>
            <a:ext cx="1858982" cy="938719"/>
          </a:xfrm>
          <a:prstGeom prst="rect">
            <a:avLst/>
          </a:prstGeom>
          <a:noFill/>
        </p:spPr>
        <p:txBody>
          <a:bodyPr wrap="square" rtlCol="0">
            <a:spAutoFit/>
          </a:bodyPr>
          <a:lstStyle/>
          <a:p>
            <a:pPr marL="174625" lvl="0" indent="-174625" defTabSz="957816">
              <a:buFont typeface="Wingdings" panose="05000000000000000000" pitchFamily="2" charset="2"/>
              <a:buChar char="Ø"/>
            </a:pPr>
            <a:r>
              <a:rPr kumimoji="1" lang="ja-JP" altLang="en-US" sz="1100" dirty="0">
                <a:solidFill>
                  <a:prstClr val="black"/>
                </a:solidFill>
                <a:latin typeface="Meiryo UI" panose="020B0604030504040204" pitchFamily="50" charset="-128"/>
                <a:ea typeface="Meiryo UI" panose="020B0604030504040204" pitchFamily="50" charset="-128"/>
              </a:rPr>
              <a:t>店舗の情報発信や出店に必要な作業を個別に支援</a:t>
            </a:r>
            <a:endParaRPr kumimoji="1" lang="en-US" altLang="ja-JP" sz="1100" dirty="0">
              <a:solidFill>
                <a:prstClr val="black"/>
              </a:solidFill>
              <a:latin typeface="Meiryo UI" panose="020B0604030504040204" pitchFamily="50" charset="-128"/>
              <a:ea typeface="Meiryo UI" panose="020B0604030504040204" pitchFamily="50" charset="-128"/>
            </a:endParaRPr>
          </a:p>
          <a:p>
            <a:pPr marL="174625" lvl="0" indent="-174625" defTabSz="957816">
              <a:buFont typeface="Wingdings" panose="05000000000000000000" pitchFamily="2" charset="2"/>
              <a:buChar char="Ø"/>
            </a:pPr>
            <a:r>
              <a:rPr kumimoji="1" lang="ja-JP" altLang="en-US" sz="1100" dirty="0">
                <a:solidFill>
                  <a:prstClr val="black"/>
                </a:solidFill>
                <a:latin typeface="Meiryo UI" panose="020B0604030504040204" pitchFamily="50" charset="-128"/>
                <a:ea typeface="Meiryo UI" panose="020B0604030504040204" pitchFamily="50" charset="-128"/>
              </a:rPr>
              <a:t>万博開催</a:t>
            </a:r>
            <a:r>
              <a:rPr kumimoji="1" lang="en-US" altLang="ja-JP" sz="1100" dirty="0">
                <a:solidFill>
                  <a:prstClr val="black"/>
                </a:solidFill>
                <a:latin typeface="Meiryo UI" panose="020B0604030504040204" pitchFamily="50" charset="-128"/>
                <a:ea typeface="Meiryo UI" panose="020B0604030504040204" pitchFamily="50" charset="-128"/>
              </a:rPr>
              <a:t>1,000</a:t>
            </a:r>
            <a:r>
              <a:rPr kumimoji="1" lang="ja-JP" altLang="en-US" sz="1100" dirty="0">
                <a:solidFill>
                  <a:prstClr val="black"/>
                </a:solidFill>
                <a:latin typeface="Meiryo UI" panose="020B0604030504040204" pitchFamily="50" charset="-128"/>
                <a:ea typeface="Meiryo UI" panose="020B0604030504040204" pitchFamily="50" charset="-128"/>
              </a:rPr>
              <a:t>日前を契機に年３回、</a:t>
            </a:r>
            <a:r>
              <a:rPr kumimoji="1" lang="en-US" altLang="ja-JP" sz="1100" dirty="0">
                <a:solidFill>
                  <a:prstClr val="black"/>
                </a:solidFill>
                <a:latin typeface="Meiryo UI" panose="020B0604030504040204" pitchFamily="50" charset="-128"/>
                <a:ea typeface="Meiryo UI" panose="020B0604030504040204" pitchFamily="50" charset="-128"/>
              </a:rPr>
              <a:t>EC</a:t>
            </a:r>
            <a:r>
              <a:rPr kumimoji="1" lang="ja-JP" altLang="en-US" sz="1100" dirty="0">
                <a:solidFill>
                  <a:prstClr val="black"/>
                </a:solidFill>
                <a:latin typeface="Meiryo UI" panose="020B0604030504040204" pitchFamily="50" charset="-128"/>
                <a:ea typeface="Meiryo UI" panose="020B0604030504040204" pitchFamily="50" charset="-128"/>
              </a:rPr>
              <a:t>利用促進のためのクーポンを発行</a:t>
            </a:r>
            <a:endParaRPr kumimoji="1" lang="en-US" altLang="ja-JP" sz="1100" dirty="0">
              <a:solidFill>
                <a:prstClr val="black"/>
              </a:solidFill>
              <a:latin typeface="Meiryo UI" panose="020B0604030504040204" pitchFamily="50" charset="-128"/>
              <a:ea typeface="Meiryo UI" panose="020B0604030504040204" pitchFamily="50" charset="-128"/>
            </a:endParaRPr>
          </a:p>
        </p:txBody>
      </p:sp>
      <p:sp>
        <p:nvSpPr>
          <p:cNvPr id="29" name="正方形/長方形 28"/>
          <p:cNvSpPr/>
          <p:nvPr/>
        </p:nvSpPr>
        <p:spPr>
          <a:xfrm>
            <a:off x="4429347" y="3189428"/>
            <a:ext cx="1797500" cy="1494055"/>
          </a:xfrm>
          <a:prstGeom prst="rect">
            <a:avLst/>
          </a:prstGeom>
          <a:solidFill>
            <a:schemeClr val="bg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4429348" y="3189428"/>
            <a:ext cx="1797500" cy="4248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100" b="1" spc="300" dirty="0">
                <a:latin typeface="Meiryo UI" panose="020B0604030504040204" pitchFamily="50" charset="-128"/>
                <a:ea typeface="Meiryo UI" panose="020B0604030504040204" pitchFamily="50" charset="-128"/>
              </a:rPr>
              <a:t>１．ポータルサイト</a:t>
            </a:r>
            <a:endParaRPr kumimoji="1" lang="en-US" altLang="ja-JP" sz="1100" b="1" spc="300" dirty="0">
              <a:latin typeface="Meiryo UI" panose="020B0604030504040204" pitchFamily="50" charset="-128"/>
              <a:ea typeface="Meiryo UI" panose="020B0604030504040204" pitchFamily="50" charset="-128"/>
            </a:endParaRPr>
          </a:p>
          <a:p>
            <a:pPr algn="ctr"/>
            <a:r>
              <a:rPr lang="ja-JP" altLang="en-US" sz="1050" b="1" dirty="0">
                <a:latin typeface="Meiryo UI" panose="020B0604030504040204" pitchFamily="50" charset="-128"/>
                <a:ea typeface="Meiryo UI" panose="020B0604030504040204" pitchFamily="50" charset="-128"/>
              </a:rPr>
              <a:t>－商店街現地・</a:t>
            </a:r>
            <a:r>
              <a:rPr lang="en-US" altLang="ja-JP" sz="1050" b="1" dirty="0">
                <a:latin typeface="Meiryo UI" panose="020B0604030504040204" pitchFamily="50" charset="-128"/>
                <a:ea typeface="Meiryo UI" panose="020B0604030504040204" pitchFamily="50" charset="-128"/>
              </a:rPr>
              <a:t>EC</a:t>
            </a:r>
            <a:r>
              <a:rPr lang="ja-JP" altLang="en-US" sz="1050" b="1" dirty="0" err="1">
                <a:latin typeface="Meiryo UI" panose="020B0604030504040204" pitchFamily="50" charset="-128"/>
                <a:ea typeface="Meiryo UI" panose="020B0604030504040204" pitchFamily="50" charset="-128"/>
              </a:rPr>
              <a:t>への</a:t>
            </a:r>
            <a:r>
              <a:rPr lang="ja-JP" altLang="en-US" sz="1050" b="1" dirty="0">
                <a:latin typeface="Meiryo UI" panose="020B0604030504040204" pitchFamily="50" charset="-128"/>
                <a:ea typeface="Meiryo UI" panose="020B0604030504040204" pitchFamily="50" charset="-128"/>
              </a:rPr>
              <a:t>誘導－</a:t>
            </a:r>
            <a:endParaRPr kumimoji="1" lang="ja-JP" altLang="en-US" sz="1050" b="1" dirty="0">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4380439" y="3694313"/>
            <a:ext cx="1898365" cy="938719"/>
          </a:xfrm>
          <a:prstGeom prst="rect">
            <a:avLst/>
          </a:prstGeom>
          <a:noFill/>
        </p:spPr>
        <p:txBody>
          <a:bodyPr wrap="square" rtlCol="0">
            <a:spAutoFit/>
          </a:bodyPr>
          <a:lstStyle/>
          <a:p>
            <a:pPr marL="174625" lvl="0" indent="-174625" defTabSz="957816">
              <a:buFont typeface="Wingdings" panose="05000000000000000000" pitchFamily="2" charset="2"/>
              <a:buChar char="Ø"/>
            </a:pPr>
            <a:r>
              <a:rPr kumimoji="1" lang="ja-JP" altLang="en-US" sz="1100" dirty="0">
                <a:latin typeface="Meiryo UI" panose="020B0604030504040204" pitchFamily="50" charset="-128"/>
                <a:ea typeface="Meiryo UI" panose="020B0604030504040204" pitchFamily="50" charset="-128"/>
              </a:rPr>
              <a:t>商店街・店舗</a:t>
            </a:r>
            <a:r>
              <a:rPr kumimoji="1" lang="en-US" altLang="ja-JP" sz="1100" dirty="0">
                <a:latin typeface="Meiryo UI" panose="020B0604030504040204" pitchFamily="50" charset="-128"/>
                <a:ea typeface="Meiryo UI" panose="020B0604030504040204" pitchFamily="50" charset="-128"/>
              </a:rPr>
              <a:t>PR</a:t>
            </a:r>
            <a:r>
              <a:rPr kumimoji="1" lang="ja-JP" altLang="en-US" sz="1100" dirty="0">
                <a:latin typeface="Meiryo UI" panose="020B0604030504040204" pitchFamily="50" charset="-128"/>
                <a:ea typeface="Meiryo UI" panose="020B0604030504040204" pitchFamily="50" charset="-128"/>
              </a:rPr>
              <a:t>のため、サイト上で商店街の魅力発信や、プロモーションを実施</a:t>
            </a:r>
            <a:endParaRPr kumimoji="1" lang="en-US" altLang="ja-JP" sz="1100" dirty="0">
              <a:latin typeface="Meiryo UI" panose="020B0604030504040204" pitchFamily="50" charset="-128"/>
              <a:ea typeface="Meiryo UI" panose="020B0604030504040204" pitchFamily="50" charset="-128"/>
            </a:endParaRPr>
          </a:p>
          <a:p>
            <a:pPr marL="174625" lvl="0" indent="-174625" defTabSz="957816">
              <a:buFont typeface="Wingdings" panose="05000000000000000000" pitchFamily="2" charset="2"/>
              <a:buChar char="Ø"/>
            </a:pPr>
            <a:r>
              <a:rPr kumimoji="1" lang="ja-JP" altLang="en-US" sz="1100" dirty="0">
                <a:latin typeface="Meiryo UI" panose="020B0604030504040204" pitchFamily="50" charset="-128"/>
                <a:ea typeface="Meiryo UI" panose="020B0604030504040204" pitchFamily="50" charset="-128"/>
              </a:rPr>
              <a:t>リアル面の消費喚起のため商店街イベントを情報発信</a:t>
            </a:r>
            <a:endParaRPr kumimoji="1" lang="en-US" altLang="ja-JP" sz="11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6242485" y="4003983"/>
            <a:ext cx="824005" cy="261610"/>
          </a:xfrm>
          <a:prstGeom prst="rect">
            <a:avLst/>
          </a:prstGeom>
          <a:noFill/>
        </p:spPr>
        <p:txBody>
          <a:bodyPr vert="horz" wrap="square" rtlCol="0">
            <a:spAutoFit/>
          </a:bodyPr>
          <a:lstStyle/>
          <a:p>
            <a:pPr lvl="0" algn="ctr"/>
            <a:r>
              <a:rPr lang="ja-JP" altLang="en-US" sz="1100" dirty="0">
                <a:solidFill>
                  <a:prstClr val="black"/>
                </a:solidFill>
                <a:latin typeface="Meiryo UI" panose="020B0604030504040204" pitchFamily="50" charset="-128"/>
                <a:ea typeface="Meiryo UI" panose="020B0604030504040204" pitchFamily="50" charset="-128"/>
              </a:rPr>
              <a:t>相互リンク</a:t>
            </a:r>
          </a:p>
        </p:txBody>
      </p:sp>
      <p:cxnSp>
        <p:nvCxnSpPr>
          <p:cNvPr id="35" name="直線矢印コネクタ 34"/>
          <p:cNvCxnSpPr/>
          <p:nvPr/>
        </p:nvCxnSpPr>
        <p:spPr>
          <a:xfrm>
            <a:off x="3628575" y="4325455"/>
            <a:ext cx="793599" cy="0"/>
          </a:xfrm>
          <a:prstGeom prst="straightConnector1">
            <a:avLst/>
          </a:prstGeom>
          <a:ln w="76200">
            <a:solidFill>
              <a:schemeClr val="accent1"/>
            </a:solidFill>
            <a:headEnd type="none" w="sm" len="sm"/>
            <a:tailEnd type="triangle" w="med" len="med"/>
          </a:ln>
        </p:spPr>
        <p:style>
          <a:lnRef idx="1">
            <a:schemeClr val="dk1"/>
          </a:lnRef>
          <a:fillRef idx="0">
            <a:schemeClr val="dk1"/>
          </a:fillRef>
          <a:effectRef idx="0">
            <a:schemeClr val="dk1"/>
          </a:effectRef>
          <a:fontRef idx="minor">
            <a:schemeClr val="tx1"/>
          </a:fontRef>
        </p:style>
      </p:cxnSp>
      <p:cxnSp>
        <p:nvCxnSpPr>
          <p:cNvPr id="36" name="直線矢印コネクタ 35"/>
          <p:cNvCxnSpPr/>
          <p:nvPr/>
        </p:nvCxnSpPr>
        <p:spPr>
          <a:xfrm flipH="1">
            <a:off x="3628576" y="3486265"/>
            <a:ext cx="793598" cy="0"/>
          </a:xfrm>
          <a:prstGeom prst="straightConnector1">
            <a:avLst/>
          </a:prstGeom>
          <a:ln w="76200">
            <a:solidFill>
              <a:schemeClr val="accent1"/>
            </a:solidFill>
            <a:headEnd type="none" w="sm" len="sm"/>
            <a:tailEnd type="triangle" w="med" len="med"/>
          </a:ln>
        </p:spPr>
        <p:style>
          <a:lnRef idx="1">
            <a:schemeClr val="dk1"/>
          </a:lnRef>
          <a:fillRef idx="0">
            <a:schemeClr val="dk1"/>
          </a:fillRef>
          <a:effectRef idx="0">
            <a:schemeClr val="dk1"/>
          </a:effectRef>
          <a:fontRef idx="minor">
            <a:schemeClr val="tx1"/>
          </a:fontRef>
        </p:style>
      </p:cxnSp>
      <p:sp>
        <p:nvSpPr>
          <p:cNvPr id="37" name="テキスト ボックス 36"/>
          <p:cNvSpPr txBox="1"/>
          <p:nvPr/>
        </p:nvSpPr>
        <p:spPr>
          <a:xfrm>
            <a:off x="3595252" y="4363720"/>
            <a:ext cx="747898" cy="261610"/>
          </a:xfrm>
          <a:prstGeom prst="rect">
            <a:avLst/>
          </a:prstGeom>
          <a:noFill/>
        </p:spPr>
        <p:txBody>
          <a:bodyPr vert="horz" wrap="square" rtlCol="0">
            <a:spAutoFit/>
          </a:bodyPr>
          <a:lstStyle/>
          <a:p>
            <a:pPr lvl="0" algn="ctr"/>
            <a:r>
              <a:rPr lang="ja-JP" altLang="en-US" sz="1100" dirty="0">
                <a:solidFill>
                  <a:prstClr val="black"/>
                </a:solidFill>
                <a:latin typeface="Meiryo UI" panose="020B0604030504040204" pitchFamily="50" charset="-128"/>
                <a:ea typeface="Meiryo UI" panose="020B0604030504040204" pitchFamily="50" charset="-128"/>
              </a:rPr>
              <a:t>事業</a:t>
            </a:r>
            <a:r>
              <a:rPr lang="en-US" altLang="ja-JP" sz="1100" dirty="0">
                <a:solidFill>
                  <a:prstClr val="black"/>
                </a:solidFill>
                <a:latin typeface="Meiryo UI" panose="020B0604030504040204" pitchFamily="50" charset="-128"/>
                <a:ea typeface="Meiryo UI" panose="020B0604030504040204" pitchFamily="50" charset="-128"/>
              </a:rPr>
              <a:t>PR</a:t>
            </a:r>
            <a:endParaRPr lang="ja-JP" altLang="en-US" sz="1100" dirty="0">
              <a:solidFill>
                <a:prstClr val="black"/>
              </a:solidFill>
              <a:latin typeface="Meiryo UI" panose="020B0604030504040204" pitchFamily="50" charset="-128"/>
              <a:ea typeface="Meiryo UI" panose="020B0604030504040204" pitchFamily="50" charset="-128"/>
            </a:endParaRPr>
          </a:p>
        </p:txBody>
      </p:sp>
      <p:sp>
        <p:nvSpPr>
          <p:cNvPr id="38" name="テキスト ボックス 37"/>
          <p:cNvSpPr txBox="1"/>
          <p:nvPr/>
        </p:nvSpPr>
        <p:spPr>
          <a:xfrm>
            <a:off x="3671858" y="3511403"/>
            <a:ext cx="851211" cy="430887"/>
          </a:xfrm>
          <a:prstGeom prst="rect">
            <a:avLst/>
          </a:prstGeom>
          <a:noFill/>
        </p:spPr>
        <p:txBody>
          <a:bodyPr vert="horz" wrap="square" rtlCol="0">
            <a:spAutoFit/>
          </a:bodyPr>
          <a:lstStyle/>
          <a:p>
            <a:pPr lvl="0" algn="ctr"/>
            <a:r>
              <a:rPr lang="ja-JP" altLang="en-US" sz="1100" dirty="0">
                <a:solidFill>
                  <a:prstClr val="black"/>
                </a:solidFill>
                <a:latin typeface="Meiryo UI" panose="020B0604030504040204" pitchFamily="50" charset="-128"/>
                <a:ea typeface="Meiryo UI" panose="020B0604030504040204" pitchFamily="50" charset="-128"/>
              </a:rPr>
              <a:t>商店街の</a:t>
            </a:r>
            <a:endParaRPr lang="en-US" altLang="ja-JP" sz="1100" dirty="0">
              <a:solidFill>
                <a:prstClr val="black"/>
              </a:solidFill>
              <a:latin typeface="Meiryo UI" panose="020B0604030504040204" pitchFamily="50" charset="-128"/>
              <a:ea typeface="Meiryo UI" panose="020B0604030504040204" pitchFamily="50" charset="-128"/>
            </a:endParaRPr>
          </a:p>
          <a:p>
            <a:pPr lvl="0" algn="ctr"/>
            <a:r>
              <a:rPr lang="ja-JP" altLang="en-US" sz="1100" dirty="0">
                <a:solidFill>
                  <a:prstClr val="black"/>
                </a:solidFill>
                <a:latin typeface="Meiryo UI" panose="020B0604030504040204" pitchFamily="50" charset="-128"/>
                <a:ea typeface="Meiryo UI" panose="020B0604030504040204" pitchFamily="50" charset="-128"/>
              </a:rPr>
              <a:t>魅力発信</a:t>
            </a:r>
          </a:p>
        </p:txBody>
      </p:sp>
      <p:sp>
        <p:nvSpPr>
          <p:cNvPr id="43" name="テキスト ボックス 42"/>
          <p:cNvSpPr txBox="1"/>
          <p:nvPr/>
        </p:nvSpPr>
        <p:spPr>
          <a:xfrm>
            <a:off x="4429346" y="4711123"/>
            <a:ext cx="1797499" cy="230832"/>
          </a:xfrm>
          <a:prstGeom prst="rect">
            <a:avLst/>
          </a:prstGeom>
          <a:noFill/>
        </p:spPr>
        <p:txBody>
          <a:bodyPr wrap="square" rtlCol="0">
            <a:spAutoFit/>
          </a:bodyPr>
          <a:lstStyle/>
          <a:p>
            <a:pPr algn="r"/>
            <a:r>
              <a:rPr kumimoji="1" lang="en-US" altLang="ja-JP" sz="9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イベントは自主開催を想定</a:t>
            </a:r>
          </a:p>
        </p:txBody>
      </p:sp>
      <p:cxnSp>
        <p:nvCxnSpPr>
          <p:cNvPr id="46" name="直線矢印コネクタ 45"/>
          <p:cNvCxnSpPr/>
          <p:nvPr/>
        </p:nvCxnSpPr>
        <p:spPr>
          <a:xfrm flipH="1">
            <a:off x="6226845" y="3942290"/>
            <a:ext cx="793598" cy="0"/>
          </a:xfrm>
          <a:prstGeom prst="straightConnector1">
            <a:avLst/>
          </a:prstGeom>
          <a:ln w="76200">
            <a:solidFill>
              <a:schemeClr val="accent1"/>
            </a:solidFill>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39" name="直線コネクタ 38"/>
          <p:cNvCxnSpPr/>
          <p:nvPr/>
        </p:nvCxnSpPr>
        <p:spPr>
          <a:xfrm flipV="1">
            <a:off x="1634037" y="3250268"/>
            <a:ext cx="0" cy="154612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1110817" y="3150968"/>
            <a:ext cx="523220" cy="1673054"/>
          </a:xfrm>
          <a:prstGeom prst="rect">
            <a:avLst/>
          </a:prstGeom>
          <a:noFill/>
        </p:spPr>
        <p:txBody>
          <a:bodyPr vert="eaVert" wrap="square" rtlCol="0">
            <a:spAutoFit/>
          </a:bodyPr>
          <a:lstStyle/>
          <a:p>
            <a:pPr algn="r"/>
            <a:r>
              <a:rPr kumimoji="1" lang="ja-JP" altLang="en-US" sz="1100" dirty="0">
                <a:latin typeface="メイリオ" panose="020B0604030504040204" pitchFamily="50" charset="-128"/>
                <a:ea typeface="メイリオ" panose="020B0604030504040204" pitchFamily="50" charset="-128"/>
              </a:rPr>
              <a:t>商店街組織を支援</a:t>
            </a:r>
            <a:endParaRPr kumimoji="1" lang="en-US" altLang="ja-JP" sz="1100" dirty="0">
              <a:latin typeface="メイリオ" panose="020B0604030504040204" pitchFamily="50" charset="-128"/>
              <a:ea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rPr>
              <a:t>事業事務局を通じて</a:t>
            </a:r>
            <a:endParaRPr kumimoji="1" lang="en-US" altLang="ja-JP" sz="1100" dirty="0">
              <a:latin typeface="メイリオ" panose="020B0604030504040204" pitchFamily="50" charset="-128"/>
              <a:ea typeface="メイリオ" panose="020B0604030504040204" pitchFamily="50" charset="-128"/>
            </a:endParaRPr>
          </a:p>
        </p:txBody>
      </p:sp>
      <p:cxnSp>
        <p:nvCxnSpPr>
          <p:cNvPr id="63" name="直線コネクタ 62"/>
          <p:cNvCxnSpPr/>
          <p:nvPr/>
        </p:nvCxnSpPr>
        <p:spPr>
          <a:xfrm flipV="1">
            <a:off x="8974637" y="3250268"/>
            <a:ext cx="0" cy="154612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8984428" y="3150276"/>
            <a:ext cx="523220" cy="1732509"/>
          </a:xfrm>
          <a:prstGeom prst="rect">
            <a:avLst/>
          </a:prstGeom>
          <a:noFill/>
        </p:spPr>
        <p:txBody>
          <a:bodyPr vert="eaVert" wrap="square" rtlCol="0">
            <a:spAutoFit/>
          </a:bodyPr>
          <a:lstStyle/>
          <a:p>
            <a:pPr algn="r"/>
            <a:r>
              <a:rPr kumimoji="1" lang="ja-JP" altLang="en-US" sz="1100" dirty="0">
                <a:latin typeface="メイリオ" panose="020B0604030504040204" pitchFamily="50" charset="-128"/>
                <a:ea typeface="メイリオ" panose="020B0604030504040204" pitchFamily="50" charset="-128"/>
              </a:rPr>
              <a:t>商店街の店舗を支援</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spc="-150" dirty="0">
                <a:latin typeface="メイリオ" panose="020B0604030504040204" pitchFamily="50" charset="-128"/>
                <a:ea typeface="メイリオ" panose="020B0604030504040204" pitchFamily="50" charset="-128"/>
              </a:rPr>
              <a:t>ＥＣサイト事業者等を通じて</a:t>
            </a:r>
          </a:p>
        </p:txBody>
      </p:sp>
      <p:graphicFrame>
        <p:nvGraphicFramePr>
          <p:cNvPr id="65" name="表 64">
            <a:extLst>
              <a:ext uri="{FF2B5EF4-FFF2-40B4-BE49-F238E27FC236}">
                <a16:creationId xmlns:a16="http://schemas.microsoft.com/office/drawing/2014/main" id="{5FA2D5C5-26ED-46D8-A222-3FBA75646420}"/>
              </a:ext>
            </a:extLst>
          </p:cNvPr>
          <p:cNvGraphicFramePr>
            <a:graphicFrameLocks noGrp="1"/>
          </p:cNvGraphicFramePr>
          <p:nvPr>
            <p:extLst>
              <p:ext uri="{D42A27DB-BD31-4B8C-83A1-F6EECF244321}">
                <p14:modId xmlns:p14="http://schemas.microsoft.com/office/powerpoint/2010/main" val="2017064845"/>
              </p:ext>
            </p:extLst>
          </p:nvPr>
        </p:nvGraphicFramePr>
        <p:xfrm>
          <a:off x="407056" y="5293246"/>
          <a:ext cx="9218920" cy="1450454"/>
        </p:xfrm>
        <a:graphic>
          <a:graphicData uri="http://schemas.openxmlformats.org/drawingml/2006/table">
            <a:tbl>
              <a:tblPr firstRow="1">
                <a:tableStyleId>{BC89EF96-8CEA-46FF-86C4-4CE0E7609802}</a:tableStyleId>
              </a:tblPr>
              <a:tblGrid>
                <a:gridCol w="2304730">
                  <a:extLst>
                    <a:ext uri="{9D8B030D-6E8A-4147-A177-3AD203B41FA5}">
                      <a16:colId xmlns:a16="http://schemas.microsoft.com/office/drawing/2014/main" val="4095795327"/>
                    </a:ext>
                  </a:extLst>
                </a:gridCol>
                <a:gridCol w="2304730">
                  <a:extLst>
                    <a:ext uri="{9D8B030D-6E8A-4147-A177-3AD203B41FA5}">
                      <a16:colId xmlns:a16="http://schemas.microsoft.com/office/drawing/2014/main" val="3919793093"/>
                    </a:ext>
                  </a:extLst>
                </a:gridCol>
                <a:gridCol w="2304730">
                  <a:extLst>
                    <a:ext uri="{9D8B030D-6E8A-4147-A177-3AD203B41FA5}">
                      <a16:colId xmlns:a16="http://schemas.microsoft.com/office/drawing/2014/main" val="4234206212"/>
                    </a:ext>
                  </a:extLst>
                </a:gridCol>
                <a:gridCol w="2304730">
                  <a:extLst>
                    <a:ext uri="{9D8B030D-6E8A-4147-A177-3AD203B41FA5}">
                      <a16:colId xmlns:a16="http://schemas.microsoft.com/office/drawing/2014/main" val="3099161729"/>
                    </a:ext>
                  </a:extLst>
                </a:gridCol>
              </a:tblGrid>
              <a:tr h="167754">
                <a:tc>
                  <a:txBody>
                    <a:bodyPr/>
                    <a:lstStyle/>
                    <a:p>
                      <a:pPr algn="ctr"/>
                      <a:r>
                        <a:rPr kumimoji="1" lang="ja-JP" altLang="en-US" sz="1050" dirty="0">
                          <a:latin typeface="Meiryo UI" panose="020B0604030504040204" pitchFamily="50" charset="-128"/>
                          <a:ea typeface="Meiryo UI" panose="020B0604030504040204" pitchFamily="50" charset="-128"/>
                        </a:rPr>
                        <a:t>令和４年４月～</a:t>
                      </a:r>
                    </a:p>
                  </a:txBody>
                  <a:tcPr marL="65314" marR="65314" marT="32657" marB="32657" anchor="ctr">
                    <a:solidFill>
                      <a:schemeClr val="accent1">
                        <a:lumMod val="20000"/>
                        <a:lumOff val="80000"/>
                      </a:schemeClr>
                    </a:solidFill>
                  </a:tcPr>
                </a:tc>
                <a:tc>
                  <a:txBody>
                    <a:bodyPr/>
                    <a:lstStyle/>
                    <a:p>
                      <a:pPr algn="ctr"/>
                      <a:r>
                        <a:rPr kumimoji="1" lang="ja-JP" altLang="en-US" sz="1050" dirty="0">
                          <a:latin typeface="Meiryo UI" panose="020B0604030504040204" pitchFamily="50" charset="-128"/>
                          <a:ea typeface="Meiryo UI" panose="020B0604030504040204" pitchFamily="50" charset="-128"/>
                        </a:rPr>
                        <a:t>７月頃～</a:t>
                      </a:r>
                    </a:p>
                  </a:txBody>
                  <a:tcPr marL="65314" marR="65314" marT="32657" marB="32657" anchor="ctr">
                    <a:solidFill>
                      <a:schemeClr val="accent1">
                        <a:lumMod val="20000"/>
                        <a:lumOff val="80000"/>
                      </a:schemeClr>
                    </a:solidFill>
                  </a:tcPr>
                </a:tc>
                <a:tc>
                  <a:txBody>
                    <a:bodyPr/>
                    <a:lstStyle/>
                    <a:p>
                      <a:pPr algn="ctr"/>
                      <a:r>
                        <a:rPr kumimoji="1" lang="en-US" altLang="ja-JP" sz="1050" dirty="0">
                          <a:latin typeface="Meiryo UI" panose="020B0604030504040204" pitchFamily="50" charset="-128"/>
                          <a:ea typeface="Meiryo UI" panose="020B0604030504040204" pitchFamily="50" charset="-128"/>
                        </a:rPr>
                        <a:t>10</a:t>
                      </a:r>
                      <a:r>
                        <a:rPr kumimoji="1" lang="ja-JP" altLang="en-US" sz="1050" dirty="0">
                          <a:latin typeface="Meiryo UI" panose="020B0604030504040204" pitchFamily="50" charset="-128"/>
                          <a:ea typeface="Meiryo UI" panose="020B0604030504040204" pitchFamily="50" charset="-128"/>
                        </a:rPr>
                        <a:t>月頃～</a:t>
                      </a:r>
                    </a:p>
                  </a:txBody>
                  <a:tcPr marL="65314" marR="65314" marT="32657" marB="32657" anchor="ctr">
                    <a:solidFill>
                      <a:schemeClr val="accent1">
                        <a:lumMod val="20000"/>
                        <a:lumOff val="80000"/>
                      </a:schemeClr>
                    </a:solidFill>
                  </a:tcPr>
                </a:tc>
                <a:tc>
                  <a:txBody>
                    <a:bodyPr/>
                    <a:lstStyle/>
                    <a:p>
                      <a:pPr algn="ctr"/>
                      <a:r>
                        <a:rPr kumimoji="1" lang="ja-JP" altLang="en-US" sz="1050" dirty="0">
                          <a:latin typeface="Meiryo UI" panose="020B0604030504040204" pitchFamily="50" charset="-128"/>
                          <a:ea typeface="Meiryo UI" panose="020B0604030504040204" pitchFamily="50" charset="-128"/>
                        </a:rPr>
                        <a:t>令和５年１月頃～</a:t>
                      </a:r>
                    </a:p>
                  </a:txBody>
                  <a:tcPr marL="65314" marR="65314" marT="32657" marB="32657" anchor="ctr">
                    <a:solidFill>
                      <a:schemeClr val="accent1">
                        <a:lumMod val="20000"/>
                        <a:lumOff val="80000"/>
                      </a:schemeClr>
                    </a:solidFill>
                  </a:tcPr>
                </a:tc>
                <a:extLst>
                  <a:ext uri="{0D108BD9-81ED-4DB2-BD59-A6C34878D82A}">
                    <a16:rowId xmlns:a16="http://schemas.microsoft.com/office/drawing/2014/main" val="3151900327"/>
                  </a:ext>
                </a:extLst>
              </a:tr>
              <a:tr h="485560">
                <a:tc>
                  <a:txBody>
                    <a:bodyPr/>
                    <a:lstStyle/>
                    <a:p>
                      <a:endParaRPr kumimoji="1" lang="en-US" altLang="ja-JP"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extLst>
                  <a:ext uri="{0D108BD9-81ED-4DB2-BD59-A6C34878D82A}">
                    <a16:rowId xmlns:a16="http://schemas.microsoft.com/office/drawing/2014/main" val="3643754212"/>
                  </a:ext>
                </a:extLst>
              </a:tr>
              <a:tr h="485560">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extLst>
                  <a:ext uri="{0D108BD9-81ED-4DB2-BD59-A6C34878D82A}">
                    <a16:rowId xmlns:a16="http://schemas.microsoft.com/office/drawing/2014/main" val="111486089"/>
                  </a:ext>
                </a:extLst>
              </a:tr>
              <a:tr h="254000">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tc>
                  <a:txBody>
                    <a:bodyPr/>
                    <a:lstStyle/>
                    <a:p>
                      <a:pPr algn="l"/>
                      <a:endParaRPr kumimoji="1" lang="ja-JP" altLang="en-US" sz="800" dirty="0">
                        <a:latin typeface="Meiryo UI" panose="020B0604030504040204" pitchFamily="50" charset="-128"/>
                        <a:ea typeface="Meiryo UI" panose="020B0604030504040204" pitchFamily="50" charset="-128"/>
                      </a:endParaRPr>
                    </a:p>
                  </a:txBody>
                  <a:tcPr marL="65314" marR="65314" marT="32657" marB="32657" anchor="ctr"/>
                </a:tc>
                <a:extLst>
                  <a:ext uri="{0D108BD9-81ED-4DB2-BD59-A6C34878D82A}">
                    <a16:rowId xmlns:a16="http://schemas.microsoft.com/office/drawing/2014/main" val="160838091"/>
                  </a:ext>
                </a:extLst>
              </a:tr>
            </a:tbl>
          </a:graphicData>
        </a:graphic>
      </p:graphicFrame>
      <p:sp>
        <p:nvSpPr>
          <p:cNvPr id="66" name="ホームベース 7">
            <a:extLst>
              <a:ext uri="{FF2B5EF4-FFF2-40B4-BE49-F238E27FC236}">
                <a16:creationId xmlns:a16="http://schemas.microsoft.com/office/drawing/2014/main" id="{DAD0A1C2-61D9-4EF2-B3CC-079F274551F6}"/>
              </a:ext>
            </a:extLst>
          </p:cNvPr>
          <p:cNvSpPr/>
          <p:nvPr/>
        </p:nvSpPr>
        <p:spPr>
          <a:xfrm>
            <a:off x="437536" y="5552694"/>
            <a:ext cx="568304" cy="410898"/>
          </a:xfrm>
          <a:prstGeom prst="homePlate">
            <a:avLst>
              <a:gd name="adj" fmla="val 24129"/>
            </a:avLst>
          </a:prstGeom>
          <a:ln w="6350"/>
        </p:spPr>
        <p:style>
          <a:lnRef idx="2">
            <a:schemeClr val="accent1"/>
          </a:lnRef>
          <a:fillRef idx="1">
            <a:schemeClr val="lt1"/>
          </a:fillRef>
          <a:effectRef idx="0">
            <a:schemeClr val="accent1"/>
          </a:effectRef>
          <a:fontRef idx="minor">
            <a:schemeClr val="dk1"/>
          </a:fontRef>
        </p:style>
        <p:txBody>
          <a:bodyPr wrap="none" lIns="36000" rtlCol="0" anchor="ctr"/>
          <a:lstStyle/>
          <a:p>
            <a:pPr algn="ctr"/>
            <a:r>
              <a:rPr kumimoji="1" lang="ja-JP" altLang="en-US" sz="1050" dirty="0">
                <a:latin typeface="Meiryo UI" panose="020B0604030504040204" pitchFamily="50" charset="-128"/>
                <a:ea typeface="Meiryo UI" panose="020B0604030504040204" pitchFamily="50" charset="-128"/>
              </a:rPr>
              <a:t>商店街</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選定</a:t>
            </a:r>
            <a:endParaRPr kumimoji="1" lang="en-US" altLang="zh-TW" sz="1050" dirty="0">
              <a:latin typeface="Meiryo UI" panose="020B0604030504040204" pitchFamily="50" charset="-128"/>
              <a:ea typeface="Meiryo UI" panose="020B0604030504040204" pitchFamily="50" charset="-128"/>
            </a:endParaRPr>
          </a:p>
        </p:txBody>
      </p:sp>
      <p:sp>
        <p:nvSpPr>
          <p:cNvPr id="70" name="ホームベース 7">
            <a:extLst>
              <a:ext uri="{FF2B5EF4-FFF2-40B4-BE49-F238E27FC236}">
                <a16:creationId xmlns:a16="http://schemas.microsoft.com/office/drawing/2014/main" id="{DAD0A1C2-61D9-4EF2-B3CC-079F274551F6}"/>
              </a:ext>
            </a:extLst>
          </p:cNvPr>
          <p:cNvSpPr/>
          <p:nvPr/>
        </p:nvSpPr>
        <p:spPr>
          <a:xfrm>
            <a:off x="2715012" y="5552695"/>
            <a:ext cx="6505187" cy="188008"/>
          </a:xfrm>
          <a:prstGeom prst="homePlate">
            <a:avLst>
              <a:gd name="adj" fmla="val 24129"/>
            </a:avLst>
          </a:prstGeom>
          <a:ln w="6350"/>
        </p:spPr>
        <p:style>
          <a:lnRef idx="2">
            <a:schemeClr val="accent1"/>
          </a:lnRef>
          <a:fillRef idx="1">
            <a:schemeClr val="lt1"/>
          </a:fillRef>
          <a:effectRef idx="0">
            <a:schemeClr val="accent1"/>
          </a:effectRef>
          <a:fontRef idx="minor">
            <a:schemeClr val="dk1"/>
          </a:fontRef>
        </p:style>
        <p:txBody>
          <a:bodyPr wrap="none" lIns="36000" rtlCol="0" anchor="ctr"/>
          <a:lstStyle/>
          <a:p>
            <a:r>
              <a:rPr kumimoji="1" lang="ja-JP" altLang="en-US" sz="1050" dirty="0">
                <a:latin typeface="Meiryo UI" panose="020B0604030504040204" pitchFamily="50" charset="-128"/>
                <a:ea typeface="Meiryo UI" panose="020B0604030504040204" pitchFamily="50" charset="-128"/>
              </a:rPr>
              <a:t>③ポータルサイト開設・運営（府内商店街のイベント等の情報発信）</a:t>
            </a:r>
            <a:endParaRPr kumimoji="1" lang="en-US" altLang="zh-TW" sz="1050" dirty="0">
              <a:latin typeface="Meiryo UI" panose="020B0604030504040204" pitchFamily="50" charset="-128"/>
              <a:ea typeface="Meiryo UI" panose="020B0604030504040204" pitchFamily="50" charset="-128"/>
            </a:endParaRPr>
          </a:p>
        </p:txBody>
      </p:sp>
      <p:sp>
        <p:nvSpPr>
          <p:cNvPr id="71" name="ホームベース 7">
            <a:extLst>
              <a:ext uri="{FF2B5EF4-FFF2-40B4-BE49-F238E27FC236}">
                <a16:creationId xmlns:a16="http://schemas.microsoft.com/office/drawing/2014/main" id="{DAD0A1C2-61D9-4EF2-B3CC-079F274551F6}"/>
              </a:ext>
            </a:extLst>
          </p:cNvPr>
          <p:cNvSpPr/>
          <p:nvPr/>
        </p:nvSpPr>
        <p:spPr>
          <a:xfrm>
            <a:off x="2715012" y="5770497"/>
            <a:ext cx="6505187" cy="188008"/>
          </a:xfrm>
          <a:prstGeom prst="homePlate">
            <a:avLst>
              <a:gd name="adj" fmla="val 24129"/>
            </a:avLst>
          </a:prstGeom>
          <a:ln w="6350"/>
        </p:spPr>
        <p:style>
          <a:lnRef idx="2">
            <a:schemeClr val="accent1"/>
          </a:lnRef>
          <a:fillRef idx="1">
            <a:schemeClr val="lt1"/>
          </a:fillRef>
          <a:effectRef idx="0">
            <a:schemeClr val="accent1"/>
          </a:effectRef>
          <a:fontRef idx="minor">
            <a:schemeClr val="dk1"/>
          </a:fontRef>
        </p:style>
        <p:txBody>
          <a:bodyPr wrap="none" lIns="36000" rtlCol="0" anchor="ctr"/>
          <a:lstStyle/>
          <a:p>
            <a:r>
              <a:rPr kumimoji="1" lang="ja-JP" altLang="en-US" sz="1050" dirty="0">
                <a:latin typeface="Meiryo UI" panose="020B0604030504040204" pitchFamily="50" charset="-128"/>
                <a:ea typeface="Meiryo UI" panose="020B0604030504040204" pitchFamily="50" charset="-128"/>
              </a:rPr>
              <a:t>④商店街での</a:t>
            </a:r>
            <a:r>
              <a:rPr kumimoji="1" lang="en-US" altLang="ja-JP" sz="1050" dirty="0">
                <a:latin typeface="Meiryo UI" panose="020B0604030504040204" pitchFamily="50" charset="-128"/>
                <a:ea typeface="Meiryo UI" panose="020B0604030504040204" pitchFamily="50" charset="-128"/>
              </a:rPr>
              <a:t>PR</a:t>
            </a:r>
            <a:endParaRPr kumimoji="1" lang="en-US" altLang="zh-TW" sz="1050" dirty="0">
              <a:latin typeface="Meiryo UI" panose="020B0604030504040204" pitchFamily="50" charset="-128"/>
              <a:ea typeface="Meiryo UI" panose="020B0604030504040204" pitchFamily="50" charset="-128"/>
            </a:endParaRPr>
          </a:p>
        </p:txBody>
      </p:sp>
      <p:sp>
        <p:nvSpPr>
          <p:cNvPr id="72" name="ホームベース 7">
            <a:extLst>
              <a:ext uri="{FF2B5EF4-FFF2-40B4-BE49-F238E27FC236}">
                <a16:creationId xmlns:a16="http://schemas.microsoft.com/office/drawing/2014/main" id="{DAD0A1C2-61D9-4EF2-B3CC-079F274551F6}"/>
              </a:ext>
            </a:extLst>
          </p:cNvPr>
          <p:cNvSpPr/>
          <p:nvPr/>
        </p:nvSpPr>
        <p:spPr>
          <a:xfrm>
            <a:off x="437536" y="6030015"/>
            <a:ext cx="568304" cy="410898"/>
          </a:xfrm>
          <a:prstGeom prst="homePlate">
            <a:avLst>
              <a:gd name="adj" fmla="val 24129"/>
            </a:avLst>
          </a:prstGeom>
          <a:ln w="6350"/>
        </p:spPr>
        <p:style>
          <a:lnRef idx="2">
            <a:schemeClr val="accent1"/>
          </a:lnRef>
          <a:fillRef idx="1">
            <a:schemeClr val="lt1"/>
          </a:fillRef>
          <a:effectRef idx="0">
            <a:schemeClr val="accent1"/>
          </a:effectRef>
          <a:fontRef idx="minor">
            <a:schemeClr val="dk1"/>
          </a:fontRef>
        </p:style>
        <p:txBody>
          <a:bodyPr wrap="none" lIns="36000" rtlCol="0" anchor="ctr"/>
          <a:lstStyle/>
          <a:p>
            <a:pPr algn="ctr"/>
            <a:r>
              <a:rPr kumimoji="1" lang="ja-JP" altLang="en-US" sz="1050" dirty="0">
                <a:latin typeface="Meiryo UI" panose="020B0604030504040204" pitchFamily="50" charset="-128"/>
                <a:ea typeface="Meiryo UI" panose="020B0604030504040204" pitchFamily="50" charset="-128"/>
              </a:rPr>
              <a:t>店舗</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発掘</a:t>
            </a:r>
            <a:endParaRPr kumimoji="1" lang="en-US" altLang="zh-TW" sz="1050" dirty="0">
              <a:latin typeface="Meiryo UI" panose="020B0604030504040204" pitchFamily="50" charset="-128"/>
              <a:ea typeface="Meiryo UI" panose="020B0604030504040204" pitchFamily="50" charset="-128"/>
            </a:endParaRPr>
          </a:p>
        </p:txBody>
      </p:sp>
      <p:sp>
        <p:nvSpPr>
          <p:cNvPr id="73" name="ホームベース 7">
            <a:extLst>
              <a:ext uri="{FF2B5EF4-FFF2-40B4-BE49-F238E27FC236}">
                <a16:creationId xmlns:a16="http://schemas.microsoft.com/office/drawing/2014/main" id="{DAD0A1C2-61D9-4EF2-B3CC-079F274551F6}"/>
              </a:ext>
            </a:extLst>
          </p:cNvPr>
          <p:cNvSpPr/>
          <p:nvPr/>
        </p:nvSpPr>
        <p:spPr>
          <a:xfrm>
            <a:off x="1036319" y="6041626"/>
            <a:ext cx="8183879" cy="188008"/>
          </a:xfrm>
          <a:prstGeom prst="homePlate">
            <a:avLst>
              <a:gd name="adj" fmla="val 24129"/>
            </a:avLst>
          </a:prstGeom>
          <a:ln w="6350"/>
        </p:spPr>
        <p:style>
          <a:lnRef idx="2">
            <a:schemeClr val="accent1"/>
          </a:lnRef>
          <a:fillRef idx="1">
            <a:schemeClr val="lt1"/>
          </a:fillRef>
          <a:effectRef idx="0">
            <a:schemeClr val="accent1"/>
          </a:effectRef>
          <a:fontRef idx="minor">
            <a:schemeClr val="dk1"/>
          </a:fontRef>
        </p:style>
        <p:txBody>
          <a:bodyPr wrap="none" lIns="36000" rtlCol="0" anchor="ctr"/>
          <a:lstStyle/>
          <a:p>
            <a:r>
              <a:rPr kumimoji="1" lang="ja-JP" altLang="en-US" sz="1050" dirty="0">
                <a:solidFill>
                  <a:schemeClr val="tx1"/>
                </a:solidFill>
                <a:latin typeface="Meiryo UI" panose="020B0604030504040204" pitchFamily="50" charset="-128"/>
                <a:ea typeface="Meiryo UI" panose="020B0604030504040204" pitchFamily="50" charset="-128"/>
              </a:rPr>
              <a:t>①専門家の伴走支援による店舗の発掘・プロモーション（魅力発信）、</a:t>
            </a:r>
            <a:r>
              <a:rPr kumimoji="1" lang="en-US" altLang="ja-JP" sz="1050" dirty="0">
                <a:solidFill>
                  <a:schemeClr val="tx1"/>
                </a:solidFill>
                <a:latin typeface="Meiryo UI" panose="020B0604030504040204" pitchFamily="50" charset="-128"/>
                <a:ea typeface="Meiryo UI" panose="020B0604030504040204" pitchFamily="50" charset="-128"/>
              </a:rPr>
              <a:t>EC</a:t>
            </a:r>
            <a:r>
              <a:rPr kumimoji="1" lang="ja-JP" altLang="en-US" sz="1050" dirty="0">
                <a:solidFill>
                  <a:schemeClr val="tx1"/>
                </a:solidFill>
                <a:latin typeface="Meiryo UI" panose="020B0604030504040204" pitchFamily="50" charset="-128"/>
                <a:ea typeface="Meiryo UI" panose="020B0604030504040204" pitchFamily="50" charset="-128"/>
              </a:rPr>
              <a:t>サイト等オンライン活用の相談対応</a:t>
            </a:r>
            <a:endParaRPr kumimoji="1" lang="en-US" altLang="zh-TW" sz="1050" dirty="0">
              <a:solidFill>
                <a:schemeClr val="tx1"/>
              </a:solidFill>
              <a:latin typeface="Meiryo UI" panose="020B0604030504040204" pitchFamily="50" charset="-128"/>
              <a:ea typeface="Meiryo UI" panose="020B0604030504040204" pitchFamily="50" charset="-128"/>
            </a:endParaRPr>
          </a:p>
        </p:txBody>
      </p:sp>
      <p:sp>
        <p:nvSpPr>
          <p:cNvPr id="74" name="ホームベース 7">
            <a:extLst>
              <a:ext uri="{FF2B5EF4-FFF2-40B4-BE49-F238E27FC236}">
                <a16:creationId xmlns:a16="http://schemas.microsoft.com/office/drawing/2014/main" id="{DAD0A1C2-61D9-4EF2-B3CC-079F274551F6}"/>
              </a:ext>
            </a:extLst>
          </p:cNvPr>
          <p:cNvSpPr/>
          <p:nvPr/>
        </p:nvSpPr>
        <p:spPr>
          <a:xfrm>
            <a:off x="1036319" y="6254877"/>
            <a:ext cx="8183879" cy="188008"/>
          </a:xfrm>
          <a:prstGeom prst="homePlate">
            <a:avLst>
              <a:gd name="adj" fmla="val 24129"/>
            </a:avLst>
          </a:prstGeom>
          <a:ln w="6350"/>
        </p:spPr>
        <p:style>
          <a:lnRef idx="2">
            <a:schemeClr val="accent1"/>
          </a:lnRef>
          <a:fillRef idx="1">
            <a:schemeClr val="lt1"/>
          </a:fillRef>
          <a:effectRef idx="0">
            <a:schemeClr val="accent1"/>
          </a:effectRef>
          <a:fontRef idx="minor">
            <a:schemeClr val="dk1"/>
          </a:fontRef>
        </p:style>
        <p:txBody>
          <a:bodyPr wrap="none" lIns="36000" rtlCol="0" anchor="ctr"/>
          <a:lstStyle/>
          <a:p>
            <a:r>
              <a:rPr kumimoji="1" lang="ja-JP" altLang="en-US" sz="1050" dirty="0">
                <a:solidFill>
                  <a:schemeClr val="tx1"/>
                </a:solidFill>
                <a:latin typeface="Meiryo UI" panose="020B0604030504040204" pitchFamily="50" charset="-128"/>
                <a:ea typeface="Meiryo UI" panose="020B0604030504040204" pitchFamily="50" charset="-128"/>
              </a:rPr>
              <a:t>②府の特設</a:t>
            </a:r>
            <a:r>
              <a:rPr kumimoji="1" lang="en-US" altLang="ja-JP" sz="1050" dirty="0">
                <a:solidFill>
                  <a:schemeClr val="tx1"/>
                </a:solidFill>
                <a:latin typeface="Meiryo UI" panose="020B0604030504040204" pitchFamily="50" charset="-128"/>
                <a:ea typeface="Meiryo UI" panose="020B0604030504040204" pitchFamily="50" charset="-128"/>
              </a:rPr>
              <a:t>EC</a:t>
            </a:r>
            <a:r>
              <a:rPr kumimoji="1" lang="ja-JP" altLang="en-US" sz="1050" dirty="0">
                <a:solidFill>
                  <a:schemeClr val="tx1"/>
                </a:solidFill>
                <a:latin typeface="Meiryo UI" panose="020B0604030504040204" pitchFamily="50" charset="-128"/>
                <a:ea typeface="Meiryo UI" panose="020B0604030504040204" pitchFamily="50" charset="-128"/>
              </a:rPr>
              <a:t>サイト開設、店舗の出店に向けた作業の個別サポート　（万博</a:t>
            </a:r>
            <a:r>
              <a:rPr kumimoji="1" lang="en-US" altLang="ja-JP" sz="1050" dirty="0">
                <a:solidFill>
                  <a:schemeClr val="tx1"/>
                </a:solidFill>
                <a:latin typeface="Meiryo UI" panose="020B0604030504040204" pitchFamily="50" charset="-128"/>
                <a:ea typeface="Meiryo UI" panose="020B0604030504040204" pitchFamily="50" charset="-128"/>
              </a:rPr>
              <a:t>1,000</a:t>
            </a:r>
            <a:r>
              <a:rPr kumimoji="1" lang="ja-JP" altLang="en-US" sz="1050" dirty="0">
                <a:solidFill>
                  <a:schemeClr val="tx1"/>
                </a:solidFill>
                <a:latin typeface="Meiryo UI" panose="020B0604030504040204" pitchFamily="50" charset="-128"/>
                <a:ea typeface="Meiryo UI" panose="020B0604030504040204" pitchFamily="50" charset="-128"/>
              </a:rPr>
              <a:t>日前を契機に年３回、特設サイトで利用できるクーポンを発行）</a:t>
            </a:r>
            <a:endParaRPr kumimoji="1" lang="en-US" altLang="zh-TW" sz="1050" dirty="0">
              <a:solidFill>
                <a:schemeClr val="tx1"/>
              </a:solidFill>
              <a:latin typeface="Meiryo UI" panose="020B0604030504040204" pitchFamily="50" charset="-128"/>
              <a:ea typeface="Meiryo UI" panose="020B0604030504040204" pitchFamily="50" charset="-128"/>
            </a:endParaRPr>
          </a:p>
        </p:txBody>
      </p:sp>
      <p:sp>
        <p:nvSpPr>
          <p:cNvPr id="49" name="角丸四角形 48"/>
          <p:cNvSpPr/>
          <p:nvPr/>
        </p:nvSpPr>
        <p:spPr>
          <a:xfrm>
            <a:off x="9277281" y="5565393"/>
            <a:ext cx="309282" cy="875520"/>
          </a:xfrm>
          <a:prstGeom prst="roundRect">
            <a:avLst>
              <a:gd name="adj" fmla="val 24058"/>
            </a:avLst>
          </a:prstGeom>
          <a:solidFill>
            <a:schemeClr val="bg1"/>
          </a:solidFill>
          <a:ln w="6350">
            <a:prstDash val="sys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dirty="0">
                <a:solidFill>
                  <a:schemeClr val="tx1"/>
                </a:solidFill>
                <a:latin typeface="Meiryo UI" panose="020B0604030504040204" pitchFamily="50" charset="-128"/>
                <a:ea typeface="Meiryo UI" panose="020B0604030504040204" pitchFamily="50" charset="-128"/>
              </a:rPr>
              <a:t>効果検証</a:t>
            </a:r>
          </a:p>
        </p:txBody>
      </p:sp>
      <p:sp>
        <p:nvSpPr>
          <p:cNvPr id="69" name="ホームベース 7">
            <a:extLst>
              <a:ext uri="{FF2B5EF4-FFF2-40B4-BE49-F238E27FC236}">
                <a16:creationId xmlns:a16="http://schemas.microsoft.com/office/drawing/2014/main" id="{DAD0A1C2-61D9-4EF2-B3CC-079F274551F6}"/>
              </a:ext>
            </a:extLst>
          </p:cNvPr>
          <p:cNvSpPr/>
          <p:nvPr/>
        </p:nvSpPr>
        <p:spPr>
          <a:xfrm>
            <a:off x="1036320" y="5552694"/>
            <a:ext cx="1706880" cy="410898"/>
          </a:xfrm>
          <a:prstGeom prst="homePlate">
            <a:avLst>
              <a:gd name="adj" fmla="val 24129"/>
            </a:avLst>
          </a:prstGeom>
          <a:ln w="6350"/>
        </p:spPr>
        <p:style>
          <a:lnRef idx="2">
            <a:schemeClr val="accent1"/>
          </a:lnRef>
          <a:fillRef idx="1">
            <a:schemeClr val="lt1"/>
          </a:fillRef>
          <a:effectRef idx="0">
            <a:schemeClr val="accent1"/>
          </a:effectRef>
          <a:fontRef idx="minor">
            <a:schemeClr val="dk1"/>
          </a:fontRef>
        </p:style>
        <p:txBody>
          <a:bodyPr wrap="none" lIns="36000" rtlCol="0" anchor="ctr"/>
          <a:lstStyle/>
          <a:p>
            <a:r>
              <a:rPr kumimoji="1" lang="ja-JP" altLang="en-US" sz="1050" dirty="0">
                <a:latin typeface="Meiryo UI" panose="020B0604030504040204" pitchFamily="50" charset="-128"/>
                <a:ea typeface="Meiryo UI" panose="020B0604030504040204" pitchFamily="50" charset="-128"/>
              </a:rPr>
              <a:t>①マニュアル等の作成</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②商店街向け事業等説明会</a:t>
            </a:r>
            <a:endParaRPr kumimoji="1" lang="en-US" altLang="zh-TW" sz="1050" dirty="0">
              <a:latin typeface="Meiryo UI" panose="020B0604030504040204" pitchFamily="50" charset="-128"/>
              <a:ea typeface="Meiryo UI" panose="020B0604030504040204" pitchFamily="50" charset="-128"/>
            </a:endParaRPr>
          </a:p>
        </p:txBody>
      </p:sp>
      <p:sp>
        <p:nvSpPr>
          <p:cNvPr id="75" name="ホームベース 7">
            <a:extLst>
              <a:ext uri="{FF2B5EF4-FFF2-40B4-BE49-F238E27FC236}">
                <a16:creationId xmlns:a16="http://schemas.microsoft.com/office/drawing/2014/main" id="{DAD0A1C2-61D9-4EF2-B3CC-079F274551F6}"/>
              </a:ext>
            </a:extLst>
          </p:cNvPr>
          <p:cNvSpPr/>
          <p:nvPr/>
        </p:nvSpPr>
        <p:spPr>
          <a:xfrm>
            <a:off x="3376991" y="6524061"/>
            <a:ext cx="1125159" cy="188008"/>
          </a:xfrm>
          <a:prstGeom prst="homePlate">
            <a:avLst>
              <a:gd name="adj" fmla="val 24129"/>
            </a:avLst>
          </a:prstGeom>
          <a:ln w="6350">
            <a:prstDash val="sysDash"/>
          </a:ln>
        </p:spPr>
        <p:style>
          <a:lnRef idx="2">
            <a:schemeClr val="accent1"/>
          </a:lnRef>
          <a:fillRef idx="1">
            <a:schemeClr val="lt1"/>
          </a:fillRef>
          <a:effectRef idx="0">
            <a:schemeClr val="accent1"/>
          </a:effectRef>
          <a:fontRef idx="minor">
            <a:schemeClr val="dk1"/>
          </a:fontRef>
        </p:style>
        <p:txBody>
          <a:bodyPr wrap="none" lIns="36000" rtlCol="0" anchor="ctr"/>
          <a:lstStyle/>
          <a:p>
            <a:r>
              <a:rPr kumimoji="1" lang="ja-JP" altLang="en-US" sz="1050" dirty="0">
                <a:latin typeface="Meiryo UI" panose="020B0604030504040204" pitchFamily="50" charset="-128"/>
                <a:ea typeface="Meiryo UI" panose="020B0604030504040204" pitchFamily="50" charset="-128"/>
              </a:rPr>
              <a:t>　地域連動イベント</a:t>
            </a:r>
            <a:endParaRPr kumimoji="1" lang="en-US" altLang="zh-TW" sz="1050" dirty="0">
              <a:latin typeface="Meiryo UI" panose="020B0604030504040204" pitchFamily="50" charset="-128"/>
              <a:ea typeface="Meiryo UI" panose="020B0604030504040204" pitchFamily="50" charset="-128"/>
            </a:endParaRPr>
          </a:p>
        </p:txBody>
      </p:sp>
      <p:sp>
        <p:nvSpPr>
          <p:cNvPr id="50" name="楕円 49"/>
          <p:cNvSpPr/>
          <p:nvPr/>
        </p:nvSpPr>
        <p:spPr>
          <a:xfrm>
            <a:off x="3210312" y="6405956"/>
            <a:ext cx="268403" cy="350365"/>
          </a:xfrm>
          <a:prstGeom prst="ellipse">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夏</a:t>
            </a:r>
          </a:p>
        </p:txBody>
      </p:sp>
      <p:sp>
        <p:nvSpPr>
          <p:cNvPr id="82" name="ホームベース 7">
            <a:extLst>
              <a:ext uri="{FF2B5EF4-FFF2-40B4-BE49-F238E27FC236}">
                <a16:creationId xmlns:a16="http://schemas.microsoft.com/office/drawing/2014/main" id="{DAD0A1C2-61D9-4EF2-B3CC-079F274551F6}"/>
              </a:ext>
            </a:extLst>
          </p:cNvPr>
          <p:cNvSpPr/>
          <p:nvPr/>
        </p:nvSpPr>
        <p:spPr>
          <a:xfrm>
            <a:off x="5646671" y="6524061"/>
            <a:ext cx="1125159" cy="188008"/>
          </a:xfrm>
          <a:prstGeom prst="homePlate">
            <a:avLst>
              <a:gd name="adj" fmla="val 24129"/>
            </a:avLst>
          </a:prstGeom>
          <a:ln w="6350">
            <a:prstDash val="sysDash"/>
          </a:ln>
        </p:spPr>
        <p:style>
          <a:lnRef idx="2">
            <a:schemeClr val="accent1"/>
          </a:lnRef>
          <a:fillRef idx="1">
            <a:schemeClr val="lt1"/>
          </a:fillRef>
          <a:effectRef idx="0">
            <a:schemeClr val="accent1"/>
          </a:effectRef>
          <a:fontRef idx="minor">
            <a:schemeClr val="dk1"/>
          </a:fontRef>
        </p:style>
        <p:txBody>
          <a:bodyPr wrap="none" lIns="36000" rtlCol="0" anchor="ctr"/>
          <a:lstStyle/>
          <a:p>
            <a:r>
              <a:rPr kumimoji="1" lang="ja-JP" altLang="en-US" sz="1050" dirty="0">
                <a:latin typeface="Meiryo UI" panose="020B0604030504040204" pitchFamily="50" charset="-128"/>
                <a:ea typeface="Meiryo UI" panose="020B0604030504040204" pitchFamily="50" charset="-128"/>
              </a:rPr>
              <a:t>　地域連動イベント</a:t>
            </a:r>
            <a:endParaRPr kumimoji="1" lang="en-US" altLang="zh-TW" sz="1050" dirty="0">
              <a:latin typeface="Meiryo UI" panose="020B0604030504040204" pitchFamily="50" charset="-128"/>
              <a:ea typeface="Meiryo UI" panose="020B0604030504040204" pitchFamily="50" charset="-128"/>
            </a:endParaRPr>
          </a:p>
        </p:txBody>
      </p:sp>
      <p:sp>
        <p:nvSpPr>
          <p:cNvPr id="83" name="ホームベース 7">
            <a:extLst>
              <a:ext uri="{FF2B5EF4-FFF2-40B4-BE49-F238E27FC236}">
                <a16:creationId xmlns:a16="http://schemas.microsoft.com/office/drawing/2014/main" id="{DAD0A1C2-61D9-4EF2-B3CC-079F274551F6}"/>
              </a:ext>
            </a:extLst>
          </p:cNvPr>
          <p:cNvSpPr/>
          <p:nvPr/>
        </p:nvSpPr>
        <p:spPr>
          <a:xfrm>
            <a:off x="7671618" y="6524061"/>
            <a:ext cx="1125159" cy="188008"/>
          </a:xfrm>
          <a:prstGeom prst="homePlate">
            <a:avLst>
              <a:gd name="adj" fmla="val 24129"/>
            </a:avLst>
          </a:prstGeom>
          <a:ln w="6350">
            <a:prstDash val="sysDash"/>
          </a:ln>
        </p:spPr>
        <p:style>
          <a:lnRef idx="2">
            <a:schemeClr val="accent1"/>
          </a:lnRef>
          <a:fillRef idx="1">
            <a:schemeClr val="lt1"/>
          </a:fillRef>
          <a:effectRef idx="0">
            <a:schemeClr val="accent1"/>
          </a:effectRef>
          <a:fontRef idx="minor">
            <a:schemeClr val="dk1"/>
          </a:fontRef>
        </p:style>
        <p:txBody>
          <a:bodyPr wrap="none" lIns="36000" rtlCol="0" anchor="ctr"/>
          <a:lstStyle/>
          <a:p>
            <a:r>
              <a:rPr kumimoji="1" lang="ja-JP" altLang="en-US" sz="1050" dirty="0">
                <a:latin typeface="Meiryo UI" panose="020B0604030504040204" pitchFamily="50" charset="-128"/>
                <a:ea typeface="Meiryo UI" panose="020B0604030504040204" pitchFamily="50" charset="-128"/>
              </a:rPr>
              <a:t>　地域連動イベント</a:t>
            </a:r>
            <a:endParaRPr kumimoji="1" lang="en-US" altLang="zh-TW" sz="1050" dirty="0">
              <a:latin typeface="Meiryo UI" panose="020B0604030504040204" pitchFamily="50" charset="-128"/>
              <a:ea typeface="Meiryo UI" panose="020B0604030504040204" pitchFamily="50" charset="-128"/>
            </a:endParaRPr>
          </a:p>
        </p:txBody>
      </p:sp>
      <p:sp>
        <p:nvSpPr>
          <p:cNvPr id="78" name="楕円 77"/>
          <p:cNvSpPr/>
          <p:nvPr/>
        </p:nvSpPr>
        <p:spPr>
          <a:xfrm>
            <a:off x="5479695" y="6405956"/>
            <a:ext cx="268403" cy="350365"/>
          </a:xfrm>
          <a:prstGeom prst="ellipse">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秋</a:t>
            </a:r>
          </a:p>
        </p:txBody>
      </p:sp>
      <p:sp>
        <p:nvSpPr>
          <p:cNvPr id="80" name="楕円 79"/>
          <p:cNvSpPr/>
          <p:nvPr/>
        </p:nvSpPr>
        <p:spPr>
          <a:xfrm>
            <a:off x="7506937" y="6405956"/>
            <a:ext cx="268403" cy="350365"/>
          </a:xfrm>
          <a:prstGeom prst="ellipse">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050" dirty="0">
                <a:latin typeface="Meiryo UI" panose="020B0604030504040204" pitchFamily="50" charset="-128"/>
                <a:ea typeface="Meiryo UI" panose="020B0604030504040204" pitchFamily="50" charset="-128"/>
              </a:rPr>
              <a:t>冬</a:t>
            </a:r>
          </a:p>
        </p:txBody>
      </p:sp>
    </p:spTree>
    <p:extLst>
      <p:ext uri="{BB962C8B-B14F-4D97-AF65-F5344CB8AC3E}">
        <p14:creationId xmlns:p14="http://schemas.microsoft.com/office/powerpoint/2010/main" val="21735697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522</TotalTime>
  <Words>604</Words>
  <Application>Microsoft Office PowerPoint</Application>
  <PresentationFormat>A4 210 x 297 mm</PresentationFormat>
  <Paragraphs>67</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HG丸ｺﾞｼｯｸM-PRO</vt:lpstr>
      <vt:lpstr>Meiryo UI</vt:lpstr>
      <vt:lpstr>メイリオ</vt:lpstr>
      <vt:lpstr>游ゴシック</vt:lpstr>
      <vt:lpstr>游ゴシック Light</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masa</dc:creator>
  <cp:lastModifiedBy>大阪府</cp:lastModifiedBy>
  <cp:revision>58</cp:revision>
  <cp:lastPrinted>2022-02-07T06:55:03Z</cp:lastPrinted>
  <dcterms:created xsi:type="dcterms:W3CDTF">2020-08-23T00:42:07Z</dcterms:created>
  <dcterms:modified xsi:type="dcterms:W3CDTF">2022-03-15T05:28:45Z</dcterms:modified>
</cp:coreProperties>
</file>