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96D0"/>
    <a:srgbClr val="BDD7EE"/>
    <a:srgbClr val="1F4E79"/>
    <a:srgbClr val="F9D3B9"/>
    <a:srgbClr val="D3E8C6"/>
    <a:srgbClr val="CAE3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50" d="100"/>
          <a:sy n="50" d="100"/>
        </p:scale>
        <p:origin x="9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354762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28860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92812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403307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331576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75925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23561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83872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301161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62825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5ED8E3-5F37-481F-A974-8A081271B8EE}" type="datetimeFigureOut">
              <a:rPr kumimoji="1" lang="ja-JP" altLang="en-US" smtClean="0"/>
              <a:t>2020/3/9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57245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5ED8E3-5F37-481F-A974-8A081271B8EE}" type="datetimeFigureOut">
              <a:rPr kumimoji="1" lang="ja-JP" altLang="en-US" smtClean="0"/>
              <a:t>2020/3/9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00EC302-0339-4C41-A8B0-30351F4C9EF6}" type="slidenum">
              <a:rPr kumimoji="1" lang="ja-JP" altLang="en-US" smtClean="0"/>
              <a:t>‹#›</a:t>
            </a:fld>
            <a:endParaRPr kumimoji="1" lang="ja-JP" altLang="en-US"/>
          </a:p>
        </p:txBody>
      </p:sp>
    </p:spTree>
    <p:extLst>
      <p:ext uri="{BB962C8B-B14F-4D97-AF65-F5344CB8AC3E}">
        <p14:creationId xmlns:p14="http://schemas.microsoft.com/office/powerpoint/2010/main" val="2666039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pref.osaka.lg.jp/shogyoshien/shogyoshinko/needs-r02-zissyo.html"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56030" y="2197022"/>
            <a:ext cx="6127564" cy="1329586"/>
          </a:xfrm>
          <a:prstGeom prst="roundRect">
            <a:avLst>
              <a:gd name="adj" fmla="val 0"/>
            </a:avLst>
          </a:prstGeom>
          <a:noFill/>
          <a:ln cmpd="sng">
            <a:noFill/>
            <a:round/>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50000"/>
              </a:lnSpc>
            </a:pP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　大阪府では</a:t>
            </a:r>
            <a:r>
              <a:rPr lang="ja-JP" altLang="en-US" sz="1200" b="1" kern="0" dirty="0">
                <a:solidFill>
                  <a:schemeClr val="tx1"/>
                </a:solidFill>
                <a:latin typeface="UD デジタル 教科書体 NK-R" panose="02020400000000000000" pitchFamily="18" charset="-128"/>
                <a:ea typeface="UD デジタル 教科書体 NK-R" panose="02020400000000000000" pitchFamily="18" charset="-128"/>
              </a:rPr>
              <a:t>、社会ニーズを踏まえたテーマに対応</a:t>
            </a: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した地域</a:t>
            </a:r>
            <a:r>
              <a:rPr lang="ja-JP" altLang="en-US" sz="1200" b="1" kern="0" dirty="0">
                <a:solidFill>
                  <a:schemeClr val="tx1"/>
                </a:solidFill>
                <a:latin typeface="UD デジタル 教科書体 NK-R" panose="02020400000000000000" pitchFamily="18" charset="-128"/>
                <a:ea typeface="UD デジタル 教科書体 NK-R" panose="02020400000000000000" pitchFamily="18" charset="-128"/>
              </a:rPr>
              <a:t>商業活性化</a:t>
            </a: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のための事業</a:t>
            </a:r>
            <a:r>
              <a:rPr lang="ja-JP" altLang="en-US" sz="1200" b="1" kern="0" dirty="0">
                <a:solidFill>
                  <a:schemeClr val="tx1"/>
                </a:solidFill>
                <a:latin typeface="UD デジタル 教科書体 NK-R" panose="02020400000000000000" pitchFamily="18" charset="-128"/>
                <a:ea typeface="UD デジタル 教科書体 NK-R" panose="02020400000000000000" pitchFamily="18" charset="-128"/>
              </a:rPr>
              <a:t>プラン（以下「事業実証プラン」という。）を募集</a:t>
            </a: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しています。</a:t>
            </a:r>
            <a:endPar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　優秀プランについては、府からの委託により、提案者によって実際に</a:t>
            </a:r>
            <a:endPar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00" b="1" kern="0" dirty="0" smtClean="0">
                <a:solidFill>
                  <a:schemeClr val="tx1"/>
                </a:solidFill>
                <a:latin typeface="UD デジタル 教科書体 NK-R" panose="02020400000000000000" pitchFamily="18" charset="-128"/>
                <a:ea typeface="UD デジタル 教科書体 NK-R" panose="02020400000000000000" pitchFamily="18" charset="-128"/>
              </a:rPr>
              <a:t>商店街等で事業を実施していただきます。</a:t>
            </a:r>
            <a:endPar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ct val="150000"/>
              </a:lnSpc>
            </a:pPr>
            <a:r>
              <a:rPr lang="en-US" altLang="ja-JP" sz="1200" b="1" kern="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委託料の上限は</a:t>
            </a:r>
            <a:r>
              <a:rPr lang="en-US" altLang="ja-JP" sz="1200" b="1" u="sng" kern="0" dirty="0">
                <a:solidFill>
                  <a:schemeClr val="tx1"/>
                </a:solidFill>
                <a:latin typeface="UD デジタル 教科書体 NK-R" panose="02020400000000000000" pitchFamily="18" charset="-128"/>
                <a:ea typeface="UD デジタル 教科書体 NK-R" panose="02020400000000000000" pitchFamily="18" charset="-128"/>
              </a:rPr>
              <a:t>275</a:t>
            </a:r>
            <a:r>
              <a:rPr lang="ja-JP" altLang="en-US" sz="1200" b="1" u="sng" kern="0" dirty="0" smtClean="0">
                <a:solidFill>
                  <a:schemeClr val="tx1"/>
                </a:solidFill>
                <a:latin typeface="UD デジタル 教科書体 NK-R" panose="02020400000000000000" pitchFamily="18" charset="-128"/>
                <a:ea typeface="UD デジタル 教科書体 NK-R" panose="02020400000000000000" pitchFamily="18" charset="-128"/>
              </a:rPr>
              <a:t>万円</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（税込み）、</a:t>
            </a:r>
            <a:r>
              <a:rPr lang="ja-JP" altLang="en-US" sz="1200" b="1" u="sng" kern="0" dirty="0" smtClean="0">
                <a:solidFill>
                  <a:schemeClr val="tx1"/>
                </a:solidFill>
                <a:latin typeface="UD デジタル 教科書体 NK-R" panose="02020400000000000000" pitchFamily="18" charset="-128"/>
                <a:ea typeface="UD デジタル 教科書体 NK-R" panose="02020400000000000000" pitchFamily="18" charset="-128"/>
              </a:rPr>
              <a:t>５件</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程度をコンテスト</a:t>
            </a:r>
            <a:r>
              <a:rPr lang="ja-JP" altLang="en-US" sz="1200" kern="0" dirty="0">
                <a:solidFill>
                  <a:schemeClr val="tx1"/>
                </a:solidFill>
                <a:latin typeface="UD デジタル 教科書体 NK-R" panose="02020400000000000000" pitchFamily="18" charset="-128"/>
                <a:ea typeface="UD デジタル 教科書体 NK-R" panose="02020400000000000000" pitchFamily="18" charset="-128"/>
              </a:rPr>
              <a:t>形式の審査に</a:t>
            </a:r>
            <a:r>
              <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rPr>
              <a:t>より</a:t>
            </a:r>
            <a:r>
              <a:rPr lang="ja-JP" altLang="en-US" sz="1200" kern="0" dirty="0">
                <a:solidFill>
                  <a:schemeClr val="tx1"/>
                </a:solidFill>
                <a:latin typeface="UD デジタル 教科書体 NK-R" panose="02020400000000000000" pitchFamily="18" charset="-128"/>
                <a:ea typeface="UD デジタル 教科書体 NK-R" panose="02020400000000000000" pitchFamily="18" charset="-128"/>
              </a:rPr>
              <a:t>決定</a:t>
            </a:r>
            <a:endParaRPr lang="ja-JP" altLang="en-US" sz="1200" kern="0"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 name="角丸四角形 4"/>
          <p:cNvSpPr/>
          <p:nvPr/>
        </p:nvSpPr>
        <p:spPr>
          <a:xfrm>
            <a:off x="356029" y="1044894"/>
            <a:ext cx="6145939" cy="1092478"/>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令和２年度 商店街等社会ニーズ対応モデル</a:t>
            </a:r>
            <a:r>
              <a:rPr lang="ja-JP" sz="2000" b="1"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a:t>
            </a:r>
            <a:endParaRPr lang="en-US" altLang="ja-JP" sz="2000" b="1"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ct val="150000"/>
              </a:lnSpc>
              <a:spcAft>
                <a:spcPts val="0"/>
              </a:spcAft>
            </a:pPr>
            <a:r>
              <a:rPr lang="ja-JP" sz="2000" b="1"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b="1" dirty="0" smtClean="0">
                <a:solidFill>
                  <a:schemeClr val="tx1"/>
                </a:solidFill>
                <a:latin typeface="ＭＳ ゴシック" panose="020B0609070205080204" pitchFamily="49" charset="-128"/>
                <a:ea typeface="ＭＳ ゴシック" panose="020B0609070205080204" pitchFamily="49" charset="-128"/>
              </a:rPr>
              <a:t>事 業 実 証 型 </a:t>
            </a:r>
            <a:r>
              <a:rPr lang="ja-JP" sz="2000" b="1" kern="100" dirty="0" smtClean="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7" name="角丸四角形 6"/>
          <p:cNvSpPr/>
          <p:nvPr/>
        </p:nvSpPr>
        <p:spPr>
          <a:xfrm>
            <a:off x="356031" y="3761915"/>
            <a:ext cx="6145938" cy="3649852"/>
          </a:xfrm>
          <a:prstGeom prst="roundRect">
            <a:avLst>
              <a:gd name="adj" fmla="val 1590"/>
            </a:avLst>
          </a:prstGeom>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ja-JP" sz="1600" kern="100" dirty="0">
              <a:solidFill>
                <a:schemeClr val="bg1"/>
              </a:solidFill>
              <a:latin typeface="ＭＳ ゴシック" panose="020B0609070205080204" pitchFamily="49" charset="-128"/>
              <a:ea typeface="ＭＳ ゴシック" panose="020B0609070205080204" pitchFamily="49" charset="-128"/>
              <a:cs typeface="Times New Roman"/>
            </a:endParaRPr>
          </a:p>
        </p:txBody>
      </p:sp>
      <p:sp>
        <p:nvSpPr>
          <p:cNvPr id="8" name="Rectangle 58"/>
          <p:cNvSpPr>
            <a:spLocks noChangeArrowheads="1"/>
          </p:cNvSpPr>
          <p:nvPr/>
        </p:nvSpPr>
        <p:spPr bwMode="auto">
          <a:xfrm>
            <a:off x="476201" y="4249509"/>
            <a:ext cx="59001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81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indent="0"/>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府</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が提示する社会ニーズを踏まえたテーマをもとに地域商業の活性化に</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つながる</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「事業実証プラン</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」を、アイデア</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やノウハウを持つ民間企業や団体等から募集</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spcAft>
                <a:spcPts val="0"/>
              </a:spcAft>
            </a:pP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優れた</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プランを選定の</a:t>
            </a:r>
            <a:r>
              <a:rPr lang="ja-JP" altLang="en-US" sz="1200">
                <a:latin typeface="UD デジタル 教科書体 NK-R" panose="02020400000000000000" pitchFamily="18" charset="-128"/>
                <a:ea typeface="UD デジタル 教科書体 NK-R" panose="02020400000000000000" pitchFamily="18" charset="-128"/>
                <a:cs typeface="Times New Roman" pitchFamily="18" charset="0"/>
              </a:rPr>
              <a:t>上</a:t>
            </a:r>
            <a:r>
              <a:rPr lang="ja-JP" altLang="en-US" sz="1200" smtClean="0">
                <a:latin typeface="UD デジタル 教科書体 NK-R" panose="02020400000000000000" pitchFamily="18" charset="-128"/>
                <a:ea typeface="UD デジタル 教科書体 NK-R" panose="02020400000000000000" pitchFamily="18" charset="-128"/>
                <a:cs typeface="Times New Roman" pitchFamily="18" charset="0"/>
              </a:rPr>
              <a:t>、実証事業</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を提案者に委託して実施</a:t>
            </a:r>
            <a:r>
              <a:rPr lang="ja-JP" altLang="en-US" sz="1200">
                <a:latin typeface="UD デジタル 教科書体 NK-R" panose="02020400000000000000" pitchFamily="18" charset="-128"/>
                <a:ea typeface="UD デジタル 教科書体 NK-R" panose="02020400000000000000" pitchFamily="18" charset="-128"/>
                <a:cs typeface="Times New Roman" pitchFamily="18" charset="0"/>
              </a:rPr>
              <a:t>し</a:t>
            </a:r>
            <a:r>
              <a:rPr lang="ja-JP" altLang="en-US" sz="1200" smtClean="0">
                <a:latin typeface="UD デジタル 教科書体 NK-R" panose="02020400000000000000" pitchFamily="18" charset="-128"/>
                <a:ea typeface="UD デジタル 教科書体 NK-R" panose="02020400000000000000" pitchFamily="18" charset="-128"/>
                <a:cs typeface="Times New Roman" pitchFamily="18" charset="0"/>
              </a:rPr>
              <a:t>、年度</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末に成果報告会を開催します</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p:txBody>
      </p:sp>
      <p:sp>
        <p:nvSpPr>
          <p:cNvPr id="9" name="角丸四角形 8"/>
          <p:cNvSpPr/>
          <p:nvPr/>
        </p:nvSpPr>
        <p:spPr>
          <a:xfrm>
            <a:off x="356032" y="3761915"/>
            <a:ext cx="6145937" cy="430049"/>
          </a:xfrm>
          <a:prstGeom prst="roundRect">
            <a:avLst/>
          </a:prstGeom>
          <a:solidFill>
            <a:schemeClr val="accent1">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kern="0" dirty="0">
                <a:solidFill>
                  <a:schemeClr val="tx1"/>
                </a:solidFill>
                <a:latin typeface="ＭＳ ゴシック" panose="020B0609070205080204" pitchFamily="49" charset="-128"/>
                <a:ea typeface="ＭＳ ゴシック" panose="020B0609070205080204" pitchFamily="49" charset="-128"/>
                <a:cs typeface="HGP創英角ｺﾞｼｯｸUB-WinCharSetFFFF"/>
              </a:rPr>
              <a:t>事　業　内　</a:t>
            </a:r>
            <a:r>
              <a:rPr lang="ja-JP" altLang="en-US" b="1" kern="0" dirty="0" smtClean="0">
                <a:solidFill>
                  <a:schemeClr val="tx1"/>
                </a:solidFill>
                <a:latin typeface="ＭＳ ゴシック" panose="020B0609070205080204" pitchFamily="49" charset="-128"/>
                <a:ea typeface="ＭＳ ゴシック" panose="020B0609070205080204" pitchFamily="49" charset="-128"/>
                <a:cs typeface="HGP創英角ｺﾞｼｯｸUB-WinCharSetFFFF"/>
              </a:rPr>
              <a:t>容</a:t>
            </a:r>
            <a:endPar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endParaRPr>
          </a:p>
        </p:txBody>
      </p:sp>
      <p:sp>
        <p:nvSpPr>
          <p:cNvPr id="18" name="Rectangle 58"/>
          <p:cNvSpPr>
            <a:spLocks noChangeArrowheads="1"/>
          </p:cNvSpPr>
          <p:nvPr/>
        </p:nvSpPr>
        <p:spPr bwMode="auto">
          <a:xfrm>
            <a:off x="476201" y="5220974"/>
            <a:ext cx="4607210" cy="1913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81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　事業実証プランのテーマ</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高齢者や</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子どもにやさしい商業活性化</a:t>
            </a: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インバウンド等の呼び込みによる商業活性化</a:t>
            </a: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スマート化による商業</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活性化</a:t>
            </a:r>
            <a:endPar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若者等</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の新たな挑戦の促進による商業活性化</a:t>
            </a:r>
          </a:p>
          <a:p>
            <a:pPr lvl="0" indent="0">
              <a:spcAft>
                <a:spcPts val="600"/>
              </a:spcAft>
            </a:pP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環境問題に配慮した商業活性化</a:t>
            </a:r>
          </a:p>
          <a:p>
            <a:pPr lvl="0" indent="0">
              <a:lnSpc>
                <a:spcPts val="1000"/>
              </a:lnSpc>
            </a:pP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smtClean="0">
                <a:latin typeface="UD デジタル 教科書体 NK-R" panose="02020400000000000000" pitchFamily="18" charset="-128"/>
                <a:ea typeface="UD デジタル 教科書体 NK-R" panose="02020400000000000000" pitchFamily="18" charset="-128"/>
                <a:cs typeface="Times New Roman" pitchFamily="18" charset="0"/>
              </a:rPr>
              <a:t>●　事業</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実証プランの</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内容として求めること</a:t>
            </a:r>
            <a:endPar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一過性にとどまらない集客向上等の効果が期待</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できる取組み</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実施</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商店街等以外の多くの商店街等で取組み</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可能な汎用性の</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050" dirty="0" smtClean="0">
                <a:latin typeface="UD デジタル 教科書体 NK-R" panose="02020400000000000000" pitchFamily="18" charset="-128"/>
                <a:ea typeface="UD デジタル 教科書体 NK-R" panose="02020400000000000000" pitchFamily="18" charset="-128"/>
                <a:cs typeface="Times New Roman" pitchFamily="18" charset="0"/>
              </a:rPr>
              <a:t>　　　　　　高い事業</a:t>
            </a:r>
            <a:endParaRPr lang="en-US" altLang="ja-JP" sz="105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p:txBody>
      </p:sp>
      <p:pic>
        <p:nvPicPr>
          <p:cNvPr id="19" name="図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40" y="158418"/>
            <a:ext cx="1394765" cy="402094"/>
          </a:xfrm>
          <a:prstGeom prst="rect">
            <a:avLst/>
          </a:prstGeom>
        </p:spPr>
      </p:pic>
      <p:grpSp>
        <p:nvGrpSpPr>
          <p:cNvPr id="2" name="グループ化 1"/>
          <p:cNvGrpSpPr/>
          <p:nvPr/>
        </p:nvGrpSpPr>
        <p:grpSpPr>
          <a:xfrm>
            <a:off x="4784462" y="5004760"/>
            <a:ext cx="1592624" cy="2219617"/>
            <a:chOff x="4720327" y="5253334"/>
            <a:chExt cx="1592624" cy="2219617"/>
          </a:xfrm>
        </p:grpSpPr>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0327" y="5253334"/>
              <a:ext cx="1592624" cy="2007848"/>
            </a:xfrm>
            <a:prstGeom prst="rect">
              <a:avLst/>
            </a:prstGeom>
          </p:spPr>
        </p:pic>
        <p:sp>
          <p:nvSpPr>
            <p:cNvPr id="16" name="テキスト ボックス 15"/>
            <p:cNvSpPr txBox="1"/>
            <p:nvPr/>
          </p:nvSpPr>
          <p:spPr>
            <a:xfrm>
              <a:off x="4723551" y="6051904"/>
              <a:ext cx="1589400" cy="738664"/>
            </a:xfrm>
            <a:prstGeom prst="rect">
              <a:avLst/>
            </a:prstGeom>
            <a:noFill/>
          </p:spPr>
          <p:txBody>
            <a:bodyPr wrap="square" rtlCol="0">
              <a:spAutoFit/>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先導</a:t>
              </a:r>
              <a:r>
                <a:rPr kumimoji="1" lang="ja-JP" altLang="en-US" sz="1400" dirty="0" smtClean="0">
                  <a:latin typeface="UD デジタル 教科書体 NK-R" panose="02020400000000000000" pitchFamily="18" charset="-128"/>
                  <a:ea typeface="UD デジタル 教科書体 NK-R" panose="02020400000000000000" pitchFamily="18" charset="-128"/>
                </a:rPr>
                <a:t>的なプランの積極的なご応募をお待ちしています！</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5159106" y="7272896"/>
              <a:ext cx="1153100" cy="200055"/>
            </a:xfrm>
            <a:prstGeom prst="rect">
              <a:avLst/>
            </a:prstGeom>
            <a:noFill/>
          </p:spPr>
          <p:txBody>
            <a:bodyPr wrap="square" rtlCol="0">
              <a:spAutoFit/>
            </a:bodyPr>
            <a:lstStyle/>
            <a:p>
              <a:pPr algn="ctr"/>
              <a:r>
                <a:rPr lang="ja-JP" altLang="en-US" sz="700" dirty="0" smtClean="0">
                  <a:latin typeface="UD デジタル 教科書体 NK-R" panose="02020400000000000000" pitchFamily="18" charset="-128"/>
                  <a:ea typeface="UD デジタル 教科書体 NK-R" panose="02020400000000000000" pitchFamily="18" charset="-128"/>
                </a:rPr>
                <a:t>Ⓒ</a:t>
              </a:r>
              <a:r>
                <a:rPr lang="en-US" altLang="ja-JP" sz="700" dirty="0">
                  <a:latin typeface="UD デジタル 教科書体 NK-R" panose="02020400000000000000" pitchFamily="18" charset="-128"/>
                  <a:ea typeface="UD デジタル 教科書体 NK-R" panose="02020400000000000000" pitchFamily="18" charset="-128"/>
                </a:rPr>
                <a:t>2014  </a:t>
              </a:r>
              <a:r>
                <a:rPr lang="ja-JP" altLang="en-US" sz="700" dirty="0">
                  <a:latin typeface="UD デジタル 教科書体 NK-R" panose="02020400000000000000" pitchFamily="18" charset="-128"/>
                  <a:ea typeface="UD デジタル 教科書体 NK-R" panose="02020400000000000000" pitchFamily="18" charset="-128"/>
                </a:rPr>
                <a:t>大阪府も</a:t>
              </a:r>
              <a:r>
                <a:rPr lang="ja-JP" altLang="en-US" sz="700" dirty="0" err="1">
                  <a:latin typeface="UD デジタル 教科書体 NK-R" panose="02020400000000000000" pitchFamily="18" charset="-128"/>
                  <a:ea typeface="UD デジタル 教科書体 NK-R" panose="02020400000000000000" pitchFamily="18" charset="-128"/>
                </a:rPr>
                <a:t>ずやん</a:t>
              </a:r>
              <a:endParaRPr kumimoji="1" lang="ja-JP" altLang="en-US" sz="700" dirty="0">
                <a:latin typeface="UD デジタル 教科書体 NK-R" panose="02020400000000000000" pitchFamily="18" charset="-128"/>
                <a:ea typeface="UD デジタル 教科書体 NK-R" panose="02020400000000000000" pitchFamily="18" charset="-128"/>
              </a:endParaRPr>
            </a:p>
          </p:txBody>
        </p:sp>
      </p:grpSp>
      <p:graphicFrame>
        <p:nvGraphicFramePr>
          <p:cNvPr id="24" name="表 23"/>
          <p:cNvGraphicFramePr>
            <a:graphicFrameLocks noGrp="1"/>
          </p:cNvGraphicFramePr>
          <p:nvPr>
            <p:extLst>
              <p:ext uri="{D42A27DB-BD31-4B8C-83A1-F6EECF244321}">
                <p14:modId xmlns:p14="http://schemas.microsoft.com/office/powerpoint/2010/main" val="2589823764"/>
              </p:ext>
            </p:extLst>
          </p:nvPr>
        </p:nvGraphicFramePr>
        <p:xfrm>
          <a:off x="356031" y="7531254"/>
          <a:ext cx="6145939" cy="370840"/>
        </p:xfrm>
        <a:graphic>
          <a:graphicData uri="http://schemas.openxmlformats.org/drawingml/2006/table">
            <a:tbl>
              <a:tblPr firstRow="1" bandRow="1">
                <a:tableStyleId>{5C22544A-7EE6-4342-B048-85BDC9FD1C3A}</a:tableStyleId>
              </a:tblPr>
              <a:tblGrid>
                <a:gridCol w="6145939">
                  <a:extLst>
                    <a:ext uri="{9D8B030D-6E8A-4147-A177-3AD203B41FA5}">
                      <a16:colId xmlns:a16="http://schemas.microsoft.com/office/drawing/2014/main" val="3905631138"/>
                    </a:ext>
                  </a:extLst>
                </a:gridCol>
              </a:tblGrid>
              <a:tr h="370840">
                <a:tc>
                  <a:txBody>
                    <a:bodyPr/>
                    <a:lstStyle/>
                    <a:p>
                      <a:pPr algn="ctr"/>
                      <a:r>
                        <a:rPr kumimoji="1" lang="ja-JP" altLang="en-US" sz="1400" spc="600" dirty="0" smtClean="0">
                          <a:solidFill>
                            <a:schemeClr val="tx2"/>
                          </a:solidFill>
                          <a:latin typeface="UD デジタル 教科書体 NK-R" panose="02020400000000000000" pitchFamily="18" charset="-128"/>
                          <a:ea typeface="UD デジタル 教科書体 NK-R" panose="02020400000000000000" pitchFamily="18" charset="-128"/>
                        </a:rPr>
                        <a:t>応募方法</a:t>
                      </a:r>
                      <a:endParaRPr kumimoji="1" lang="ja-JP" altLang="en-US" sz="1400" spc="600" dirty="0">
                        <a:solidFill>
                          <a:schemeClr val="tx2"/>
                        </a:solidFill>
                        <a:latin typeface="UD デジタル 教科書体 NK-R" panose="02020400000000000000" pitchFamily="18" charset="-128"/>
                        <a:ea typeface="UD デジタル 教科書体 NK-R" panose="02020400000000000000" pitchFamily="18" charset="-128"/>
                      </a:endParaRPr>
                    </a:p>
                  </a:txBody>
                  <a:tcPr anchor="b">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76758"/>
                  </a:ext>
                </a:extLst>
              </a:tr>
            </a:tbl>
          </a:graphicData>
        </a:graphic>
      </p:graphicFrame>
      <p:pic>
        <p:nvPicPr>
          <p:cNvPr id="25" name="図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7626" y="8974909"/>
            <a:ext cx="735968" cy="735968"/>
          </a:xfrm>
          <a:prstGeom prst="rect">
            <a:avLst/>
          </a:prstGeom>
        </p:spPr>
      </p:pic>
      <p:sp>
        <p:nvSpPr>
          <p:cNvPr id="10" name="テキスト ボックス 9"/>
          <p:cNvSpPr txBox="1"/>
          <p:nvPr/>
        </p:nvSpPr>
        <p:spPr>
          <a:xfrm>
            <a:off x="356030" y="7977235"/>
            <a:ext cx="6145939" cy="1708160"/>
          </a:xfrm>
          <a:prstGeom prst="rect">
            <a:avLst/>
          </a:prstGeom>
          <a:noFill/>
        </p:spPr>
        <p:txBody>
          <a:bodyPr wrap="square" rtlCol="0">
            <a:spAutoFit/>
          </a:bodyPr>
          <a:lstStyle/>
          <a:p>
            <a:pPr marL="900113" indent="-900113"/>
            <a:r>
              <a:rPr kumimoji="1" lang="ja-JP" altLang="en-US" sz="1200" dirty="0">
                <a:latin typeface="UD デジタル 教科書体 NK-R" panose="02020400000000000000" pitchFamily="18" charset="-128"/>
                <a:ea typeface="UD デジタル 教科書体 NK-R" panose="02020400000000000000" pitchFamily="18" charset="-128"/>
              </a:rPr>
              <a:t>応募</a:t>
            </a:r>
            <a:r>
              <a:rPr kumimoji="1" lang="ja-JP" altLang="en-US" sz="1200" dirty="0" smtClean="0">
                <a:latin typeface="UD デジタル 教科書体 NK-R" panose="02020400000000000000" pitchFamily="18" charset="-128"/>
                <a:ea typeface="UD デジタル 教科書体 NK-R" panose="02020400000000000000" pitchFamily="18" charset="-128"/>
              </a:rPr>
              <a:t>資格</a:t>
            </a:r>
            <a:r>
              <a:rPr kumimoji="1" lang="en-US" altLang="ja-JP"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商店街等組織以外のＮＰＯ法人、公益法人、商店街等振興の実績を有する民間企業、団体等。（詳細は公募要領参照）</a:t>
            </a:r>
          </a:p>
          <a:p>
            <a:pPr marL="900113" indent="-900113"/>
            <a:r>
              <a:rPr kumimoji="1" lang="ja-JP" altLang="en-US" sz="1200" dirty="0">
                <a:latin typeface="UD デジタル 教科書体 NK-R" panose="02020400000000000000" pitchFamily="18" charset="-128"/>
                <a:ea typeface="UD デジタル 教科書体 NK-R" panose="02020400000000000000" pitchFamily="18" charset="-128"/>
              </a:rPr>
              <a:t>公募</a:t>
            </a:r>
            <a:r>
              <a:rPr kumimoji="1" lang="ja-JP" altLang="en-US" sz="1200" dirty="0" smtClean="0">
                <a:latin typeface="UD デジタル 教科書体 NK-R" panose="02020400000000000000" pitchFamily="18" charset="-128"/>
                <a:ea typeface="UD デジタル 教科書体 NK-R" panose="02020400000000000000" pitchFamily="18" charset="-128"/>
              </a:rPr>
              <a:t>要領</a:t>
            </a:r>
            <a:r>
              <a:rPr kumimoji="1" lang="en-US" altLang="ja-JP"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府</a:t>
            </a:r>
            <a:r>
              <a:rPr kumimoji="1" lang="ja-JP" altLang="en-US" sz="1200" dirty="0">
                <a:latin typeface="UD デジタル 教科書体 NK-R" panose="02020400000000000000" pitchFamily="18" charset="-128"/>
                <a:ea typeface="UD デジタル 教科書体 NK-R" panose="02020400000000000000" pitchFamily="18" charset="-128"/>
              </a:rPr>
              <a:t>ウェブページからダウンロードいただけます。応募手続き、審査、実施の流れなどの詳細を必ず確認して</a:t>
            </a:r>
            <a:r>
              <a:rPr kumimoji="1" lang="ja-JP" altLang="en-US" sz="1200" dirty="0" smtClean="0">
                <a:latin typeface="UD デジタル 教科書体 NK-R" panose="02020400000000000000" pitchFamily="18" charset="-128"/>
                <a:ea typeface="UD デジタル 教科書体 NK-R" panose="02020400000000000000" pitchFamily="18" charset="-128"/>
              </a:rPr>
              <a:t>ください</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marL="812800" indent="-812800"/>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en-US" altLang="ja-JP" sz="900" dirty="0" smtClean="0">
                <a:latin typeface="UD デジタル 教科書体 NK-R" panose="02020400000000000000" pitchFamily="18" charset="-128"/>
                <a:ea typeface="UD デジタル 教科書体 NK-R" panose="02020400000000000000" pitchFamily="18" charset="-128"/>
              </a:rPr>
              <a:t>		</a:t>
            </a:r>
            <a:r>
              <a:rPr kumimoji="1" lang="en-US" altLang="ja-JP" sz="900" dirty="0" smtClean="0">
                <a:latin typeface="UD デジタル 教科書体 NK-R" panose="02020400000000000000" pitchFamily="18" charset="-128"/>
                <a:ea typeface="UD デジタル 教科書体 NK-R" panose="02020400000000000000" pitchFamily="18" charset="-128"/>
                <a:hlinkClick r:id="rId5"/>
              </a:rPr>
              <a:t>http</a:t>
            </a:r>
            <a:r>
              <a:rPr kumimoji="1" lang="en-US" altLang="ja-JP" sz="900" dirty="0">
                <a:latin typeface="UD デジタル 教科書体 NK-R" panose="02020400000000000000" pitchFamily="18" charset="-128"/>
                <a:ea typeface="UD デジタル 教科書体 NK-R" panose="02020400000000000000" pitchFamily="18" charset="-128"/>
                <a:hlinkClick r:id="rId5"/>
              </a:rPr>
              <a:t>://www.pref.osaka.lg.jp/shogyoshien/shogyoshinko/needs-r02-zissyo.html</a:t>
            </a:r>
            <a:endParaRPr kumimoji="1" lang="en-US" altLang="ja-JP" sz="900" dirty="0">
              <a:latin typeface="UD デジタル 教科書体 NK-R" panose="02020400000000000000" pitchFamily="18" charset="-128"/>
              <a:ea typeface="UD デジタル 教科書体 NK-R" panose="02020400000000000000" pitchFamily="18" charset="-128"/>
            </a:endParaRPr>
          </a:p>
          <a:p>
            <a:pPr lvl="0" indent="0" eaLnBrk="0" hangingPunct="0">
              <a:spcAft>
                <a:spcPts val="0"/>
              </a:spcAft>
            </a:pPr>
            <a:r>
              <a:rPr kumimoji="1" lang="ja-JP" altLang="en-US" sz="1200" dirty="0" smtClean="0">
                <a:latin typeface="UD デジタル 教科書体 NK-R" panose="02020400000000000000" pitchFamily="18" charset="-128"/>
                <a:ea typeface="UD デジタル 教科書体 NK-R" panose="02020400000000000000" pitchFamily="18" charset="-128"/>
              </a:rPr>
              <a:t>質問受付</a:t>
            </a:r>
            <a:r>
              <a:rPr kumimoji="1"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４月１７日（金）まで、質問をメールにより受け付けます</a:t>
            </a:r>
            <a:endPar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endParaRPr>
          </a:p>
          <a:p>
            <a:r>
              <a:rPr kumimoji="1" lang="ja-JP" altLang="en-US" sz="1200" b="1" u="sng" dirty="0" smtClean="0">
                <a:latin typeface="UD デジタル 教科書体 NK-R" panose="02020400000000000000" pitchFamily="18" charset="-128"/>
                <a:ea typeface="UD デジタル 教科書体 NK-R" panose="02020400000000000000" pitchFamily="18" charset="-128"/>
              </a:rPr>
              <a:t>応募締切</a:t>
            </a:r>
            <a:r>
              <a:rPr kumimoji="1" lang="en-US" altLang="ja-JP" sz="1200" b="1" u="sng" dirty="0">
                <a:latin typeface="UD デジタル 教科書体 NK-R" panose="02020400000000000000" pitchFamily="18" charset="-128"/>
                <a:ea typeface="UD デジタル 教科書体 NK-R" panose="02020400000000000000" pitchFamily="18" charset="-128"/>
              </a:rPr>
              <a:t>	</a:t>
            </a:r>
            <a:r>
              <a:rPr kumimoji="1" lang="ja-JP" altLang="en-US" sz="1200" b="1" u="sng" dirty="0" smtClean="0">
                <a:latin typeface="UD デジタル 教科書体 NK-R" panose="02020400000000000000" pitchFamily="18" charset="-128"/>
                <a:ea typeface="UD デジタル 教科書体 NK-R" panose="02020400000000000000" pitchFamily="18" charset="-128"/>
              </a:rPr>
              <a:t>令和</a:t>
            </a:r>
            <a:r>
              <a:rPr kumimoji="1" lang="ja-JP" altLang="en-US" sz="1200" b="1" u="sng" dirty="0">
                <a:latin typeface="UD デジタル 教科書体 NK-R" panose="02020400000000000000" pitchFamily="18" charset="-128"/>
                <a:ea typeface="UD デジタル 教科書体 NK-R" panose="02020400000000000000" pitchFamily="18" charset="-128"/>
              </a:rPr>
              <a:t>２年５月８日 </a:t>
            </a:r>
            <a:r>
              <a:rPr kumimoji="1" lang="en-US" altLang="ja-JP" sz="1200" b="1" u="sng" dirty="0">
                <a:latin typeface="UD デジタル 教科書体 NK-R" panose="02020400000000000000" pitchFamily="18" charset="-128"/>
                <a:ea typeface="UD デジタル 教科書体 NK-R" panose="02020400000000000000" pitchFamily="18" charset="-128"/>
              </a:rPr>
              <a:t>(</a:t>
            </a:r>
            <a:r>
              <a:rPr kumimoji="1" lang="ja-JP" altLang="en-US" sz="1200" b="1" u="sng" dirty="0">
                <a:latin typeface="UD デジタル 教科書体 NK-R" panose="02020400000000000000" pitchFamily="18" charset="-128"/>
                <a:ea typeface="UD デジタル 教科書体 NK-R" panose="02020400000000000000" pitchFamily="18" charset="-128"/>
              </a:rPr>
              <a:t>金</a:t>
            </a:r>
            <a:r>
              <a:rPr kumimoji="1" lang="en-US" altLang="ja-JP" sz="1200" b="1" u="sng" dirty="0">
                <a:latin typeface="UD デジタル 教科書体 NK-R" panose="02020400000000000000" pitchFamily="18" charset="-128"/>
                <a:ea typeface="UD デジタル 教科書体 NK-R" panose="02020400000000000000" pitchFamily="18" charset="-128"/>
              </a:rPr>
              <a:t>)</a:t>
            </a:r>
          </a:p>
          <a:p>
            <a:r>
              <a:rPr kumimoji="1" lang="ja-JP" altLang="en-US" sz="1200" dirty="0" smtClean="0">
                <a:latin typeface="UD デジタル 教科書体 NK-R" panose="02020400000000000000" pitchFamily="18" charset="-128"/>
                <a:ea typeface="UD デジタル 教科書体 NK-R" panose="02020400000000000000" pitchFamily="18" charset="-128"/>
              </a:rPr>
              <a:t>審査予定</a:t>
            </a:r>
            <a:r>
              <a:rPr kumimoji="1" lang="en-US" altLang="ja-JP" sz="1200" dirty="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５月</a:t>
            </a:r>
            <a:r>
              <a:rPr kumimoji="1" lang="ja-JP" altLang="en-US" sz="1200" dirty="0">
                <a:latin typeface="UD デジタル 教科書体 NK-R" panose="02020400000000000000" pitchFamily="18" charset="-128"/>
                <a:ea typeface="UD デジタル 教科書体 NK-R" panose="02020400000000000000" pitchFamily="18" charset="-128"/>
              </a:rPr>
              <a:t>中旬　一次審査結果公表</a:t>
            </a:r>
          </a:p>
          <a:p>
            <a:r>
              <a:rPr kumimoji="1" lang="en-US" altLang="ja-JP"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６月</a:t>
            </a:r>
            <a:r>
              <a:rPr kumimoji="1" lang="ja-JP" altLang="en-US" sz="1200" dirty="0">
                <a:latin typeface="UD デジタル 教科書体 NK-R" panose="02020400000000000000" pitchFamily="18" charset="-128"/>
                <a:ea typeface="UD デジタル 教科書体 NK-R" panose="02020400000000000000" pitchFamily="18" charset="-128"/>
              </a:rPr>
              <a:t>上旬　二次審査（コンテスト）実施</a:t>
            </a:r>
          </a:p>
        </p:txBody>
      </p:sp>
      <p:sp>
        <p:nvSpPr>
          <p:cNvPr id="20" name="正方形/長方形 19"/>
          <p:cNvSpPr/>
          <p:nvPr/>
        </p:nvSpPr>
        <p:spPr>
          <a:xfrm>
            <a:off x="188640" y="567512"/>
            <a:ext cx="6478859" cy="471924"/>
          </a:xfrm>
          <a:prstGeom prst="rect">
            <a:avLst/>
          </a:prstGeom>
          <a:noFill/>
        </p:spPr>
        <p:txBody>
          <a:bodyPr wrap="square" lIns="132080" tIns="66040" rIns="132080" bIns="66040">
            <a:spAutoFit/>
          </a:bodyPr>
          <a:lstStyle/>
          <a:p>
            <a:pPr algn="dist"/>
            <a:r>
              <a:rPr lang="ja-JP" altLang="en-US" sz="2200" b="1" dirty="0">
                <a:ln w="12700">
                  <a:solidFill>
                    <a:srgbClr val="0070C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ＭＳ ゴシック" panose="020B0609070205080204" pitchFamily="49" charset="-128"/>
                <a:ea typeface="ＭＳ ゴシック" panose="020B0609070205080204" pitchFamily="49" charset="-128"/>
              </a:rPr>
              <a:t>■</a:t>
            </a:r>
            <a:r>
              <a:rPr lang="ja-JP" altLang="en-US" sz="2200" b="1" dirty="0" smtClean="0">
                <a:ln w="12700">
                  <a:solidFill>
                    <a:srgbClr val="0070C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ＭＳ ゴシック" panose="020B0609070205080204" pitchFamily="49" charset="-128"/>
                <a:ea typeface="ＭＳ ゴシック" panose="020B0609070205080204" pitchFamily="49" charset="-128"/>
              </a:rPr>
              <a:t> 具体的</a:t>
            </a:r>
            <a:r>
              <a:rPr lang="ja-JP" altLang="en-US" sz="2200" b="1" dirty="0">
                <a:ln w="12700">
                  <a:solidFill>
                    <a:srgbClr val="0070C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ＭＳ ゴシック" panose="020B0609070205080204" pitchFamily="49" charset="-128"/>
                <a:ea typeface="ＭＳ ゴシック" panose="020B0609070205080204" pitchFamily="49" charset="-128"/>
              </a:rPr>
              <a:t>な事業実施の</a:t>
            </a:r>
            <a:r>
              <a:rPr lang="ja-JP" altLang="en-US" sz="2200" b="1" dirty="0" smtClean="0">
                <a:ln w="12700">
                  <a:solidFill>
                    <a:srgbClr val="0070C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ＭＳ ゴシック" panose="020B0609070205080204" pitchFamily="49" charset="-128"/>
                <a:ea typeface="ＭＳ ゴシック" panose="020B0609070205080204" pitchFamily="49" charset="-128"/>
              </a:rPr>
              <a:t>プランを募集！■</a:t>
            </a:r>
            <a:endParaRPr lang="ja-JP" altLang="en-US" sz="2200" b="1" dirty="0">
              <a:ln w="12700">
                <a:solidFill>
                  <a:srgbClr val="0070C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ＭＳ ゴシック" panose="020B0609070205080204" pitchFamily="49" charset="-128"/>
              <a:ea typeface="ＭＳ ゴシック" panose="020B0609070205080204" pitchFamily="49" charset="-128"/>
            </a:endParaRPr>
          </a:p>
        </p:txBody>
      </p:sp>
      <p:sp>
        <p:nvSpPr>
          <p:cNvPr id="6" name="ひし形 5"/>
          <p:cNvSpPr/>
          <p:nvPr/>
        </p:nvSpPr>
        <p:spPr>
          <a:xfrm rot="671449">
            <a:off x="5301334" y="2450857"/>
            <a:ext cx="1306173" cy="746189"/>
          </a:xfrm>
          <a:prstGeom prst="diamond">
            <a:avLst/>
          </a:prstGeom>
          <a:gradFill>
            <a:gsLst>
              <a:gs pos="0">
                <a:schemeClr val="accent1">
                  <a:lumMod val="60000"/>
                  <a:lumOff val="40000"/>
                </a:schemeClr>
              </a:gs>
              <a:gs pos="50000">
                <a:schemeClr val="accent1">
                  <a:lumMod val="40000"/>
                  <a:lumOff val="60000"/>
                </a:schemeClr>
              </a:gs>
              <a:gs pos="100000">
                <a:schemeClr val="accent1">
                  <a:lumMod val="99000"/>
                  <a:satMod val="120000"/>
                  <a:shade val="78000"/>
                </a:schemeClr>
              </a:gs>
            </a:gsLst>
          </a:gradFill>
          <a:effectLst>
            <a:outerShdw blurRad="76200" dist="12700" dir="2700000" sy="-23000" kx="-800400" algn="bl" rotWithShape="0">
              <a:prstClr val="black">
                <a:alpha val="20000"/>
              </a:prstClr>
            </a:outerShdw>
          </a:effectLst>
          <a:scene3d>
            <a:camera prst="orthographicFront">
              <a:rot lat="1800000" lon="0" rev="0"/>
            </a:camera>
            <a:lightRig rig="threePt" dir="t"/>
          </a:scene3d>
          <a:sp3d/>
        </p:spPr>
        <p:style>
          <a:lnRef idx="0">
            <a:schemeClr val="accent1"/>
          </a:lnRef>
          <a:fillRef idx="3">
            <a:schemeClr val="accent1"/>
          </a:fillRef>
          <a:effectRef idx="3">
            <a:schemeClr val="accent1"/>
          </a:effectRef>
          <a:fontRef idx="minor">
            <a:schemeClr val="lt1"/>
          </a:fontRef>
        </p:style>
        <p:txBody>
          <a:bodyPr wrap="none" rtlCol="0" anchor="ctr">
            <a:flatTx/>
          </a:bodyP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事業実証プラン</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が対象</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6638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13070" y="295671"/>
            <a:ext cx="6431861" cy="704131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8" name="Rectangle 70"/>
          <p:cNvSpPr>
            <a:spLocks noChangeArrowheads="1"/>
          </p:cNvSpPr>
          <p:nvPr/>
        </p:nvSpPr>
        <p:spPr bwMode="auto">
          <a:xfrm>
            <a:off x="356030" y="8046499"/>
            <a:ext cx="61085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indent="254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r>
              <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大阪府 商工労働部 中小企業支援室 商業・サービス産業課 商業振興グループ</a:t>
            </a:r>
            <a:endPar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lvl="0" indent="0" defTabSz="914400" eaLnBrk="0" hangingPunct="0"/>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住　　所</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５５９－８５５５</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大阪市</a:t>
            </a:r>
            <a:r>
              <a:rPr kumimoji="1" lang="ja-JP"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住之江区南港北</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1</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14</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16 </a:t>
            </a:r>
          </a:p>
          <a:p>
            <a:pPr marR="0" lvl="0" indent="0" defTabSz="914400" rtl="0" eaLnBrk="0" fontAlgn="base" latinLnBrk="0" hangingPunct="0">
              <a:lnSpc>
                <a:spcPct val="100000"/>
              </a:lnSpc>
              <a:spcBef>
                <a:spcPct val="0"/>
              </a:spcBef>
              <a:spcAft>
                <a:spcPct val="0"/>
              </a:spcAft>
              <a:buClrTx/>
              <a:buSzTx/>
              <a:buFontTx/>
              <a:buNone/>
              <a:tabLst/>
            </a:pP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大阪府咲洲庁舎（さきしまコスモタワー）</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25</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階</a:t>
            </a:r>
            <a:endPar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R="0" lvl="0" indent="0"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電　　話</a:t>
            </a:r>
            <a:r>
              <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０６－６２１０－９４９６</a:t>
            </a:r>
            <a:endParaRPr kumimoji="1" lang="en-US" altLang="ja-JP"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endParaRPr>
          </a:p>
          <a:p>
            <a:pPr lvl="0" indent="0" defTabSz="914400" eaLnBrk="0" hangingPunct="0"/>
            <a:r>
              <a:rPr lang="ja-JP" altLang="en-US"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　　　メール</a:t>
            </a:r>
            <a: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en-US" altLang="ja-JP" sz="1200" dirty="0" smtClean="0">
                <a:latin typeface="UD デジタル 教科書体 NK-R" panose="02020400000000000000" pitchFamily="18" charset="-128"/>
                <a:ea typeface="UD デジタル 教科書体 NK-R" panose="02020400000000000000" pitchFamily="18" charset="-128"/>
                <a:cs typeface="Times New Roman" pitchFamily="18" charset="0"/>
              </a:rPr>
              <a:t>shogyo@gbox.pref.osaka.lg.jp</a:t>
            </a:r>
            <a:endParaRPr kumimoji="1" lang="ja-JP" altLang="en-US" sz="120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10" name="正方形/長方形 9"/>
          <p:cNvSpPr/>
          <p:nvPr/>
        </p:nvSpPr>
        <p:spPr>
          <a:xfrm>
            <a:off x="263482" y="574619"/>
            <a:ext cx="6349354" cy="1015663"/>
          </a:xfrm>
          <a:prstGeom prst="rect">
            <a:avLst/>
          </a:prstGeom>
        </p:spPr>
        <p:txBody>
          <a:bodyPr wrap="square">
            <a:spAutoFit/>
          </a:bodyPr>
          <a:lstStyle/>
          <a:p>
            <a:r>
              <a:rPr lang="ja-JP" altLang="en-US" sz="1200" kern="0" dirty="0" smtClean="0">
                <a:latin typeface="UD デジタル 教科書体 NK-R" panose="02020400000000000000" pitchFamily="18" charset="-128"/>
                <a:ea typeface="UD デジタル 教科書体 NK-R" panose="02020400000000000000" pitchFamily="18" charset="-128"/>
              </a:rPr>
              <a:t>本事業では、実施段階に応じて、以下２つのプランを募集しています。</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r>
              <a:rPr lang="ja-JP" altLang="en-US" sz="1200" kern="0" dirty="0" smtClean="0">
                <a:latin typeface="UD デジタル 教科書体 NK-R" panose="02020400000000000000" pitchFamily="18" charset="-128"/>
                <a:ea typeface="UD デジタル 教科書体 NK-R" panose="02020400000000000000" pitchFamily="18" charset="-128"/>
              </a:rPr>
              <a:t>①</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事業実証型</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当年度</a:t>
            </a:r>
            <a:r>
              <a:rPr lang="ja-JP" altLang="en-US" sz="1200" kern="0" dirty="0">
                <a:latin typeface="UD デジタル 教科書体 NK-R" panose="02020400000000000000" pitchFamily="18" charset="-128"/>
                <a:ea typeface="UD デジタル 教科書体 NK-R" panose="02020400000000000000" pitchFamily="18" charset="-128"/>
              </a:rPr>
              <a:t>中</a:t>
            </a:r>
            <a:r>
              <a:rPr lang="ja-JP" altLang="en-US" sz="1200" kern="0" dirty="0" smtClean="0">
                <a:latin typeface="UD デジタル 教科書体 NK-R" panose="02020400000000000000" pitchFamily="18" charset="-128"/>
                <a:ea typeface="UD デジタル 教科書体 NK-R" panose="02020400000000000000" pitchFamily="18" charset="-128"/>
              </a:rPr>
              <a:t>に具体的な事業を実施するプラン</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pPr marL="1079500" indent="-1079500"/>
            <a:r>
              <a:rPr lang="ja-JP" altLang="en-US" sz="1200" kern="0" dirty="0" smtClean="0">
                <a:latin typeface="UD デジタル 教科書体 NK-R" panose="02020400000000000000" pitchFamily="18" charset="-128"/>
                <a:ea typeface="UD デジタル 教科書体 NK-R" panose="02020400000000000000" pitchFamily="18" charset="-128"/>
              </a:rPr>
              <a:t>②</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計画重点型</a:t>
            </a:r>
            <a:r>
              <a:rPr lang="en-US" altLang="ja-JP" sz="1200" kern="0" dirty="0" smtClean="0">
                <a:latin typeface="UD デジタル 教科書体 NK-R" panose="02020400000000000000" pitchFamily="18" charset="-128"/>
                <a:ea typeface="UD デジタル 教科書体 NK-R" panose="02020400000000000000" pitchFamily="18"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rPr>
              <a:t>翌年度の本格実施を見据え、当年度中に事業計画の策定</a:t>
            </a:r>
            <a:r>
              <a:rPr lang="ja-JP" altLang="en-US" sz="1200" kern="0" dirty="0">
                <a:latin typeface="UD デジタル 教科書体 NK-R" panose="02020400000000000000" pitchFamily="18" charset="-128"/>
                <a:ea typeface="UD デジタル 教科書体 NK-R" panose="02020400000000000000" pitchFamily="18" charset="-128"/>
              </a:rPr>
              <a:t>や実施</a:t>
            </a:r>
            <a:r>
              <a:rPr lang="ja-JP" altLang="en-US" sz="1200" kern="0" dirty="0" smtClean="0">
                <a:latin typeface="UD デジタル 教科書体 NK-R" panose="02020400000000000000" pitchFamily="18" charset="-128"/>
                <a:ea typeface="UD デジタル 教科書体 NK-R" panose="02020400000000000000" pitchFamily="18" charset="-128"/>
              </a:rPr>
              <a:t>体制の構築</a:t>
            </a:r>
            <a:r>
              <a:rPr lang="ja-JP" altLang="en-US" sz="1200" kern="0" dirty="0">
                <a:latin typeface="UD デジタル 教科書体 NK-R" panose="02020400000000000000" pitchFamily="18" charset="-128"/>
                <a:ea typeface="UD デジタル 教科書体 NK-R" panose="02020400000000000000" pitchFamily="18" charset="-128"/>
              </a:rPr>
              <a:t>に重点を</a:t>
            </a:r>
            <a:r>
              <a:rPr lang="ja-JP" altLang="en-US" sz="1200" kern="0" dirty="0" smtClean="0">
                <a:latin typeface="UD デジタル 教科書体 NK-R" panose="02020400000000000000" pitchFamily="18" charset="-128"/>
                <a:ea typeface="UD デジタル 教科書体 NK-R" panose="02020400000000000000" pitchFamily="18" charset="-128"/>
              </a:rPr>
              <a:t>置いて実施するプラン</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p:txBody>
      </p:sp>
      <p:sp>
        <p:nvSpPr>
          <p:cNvPr id="18" name="角丸四角形 17"/>
          <p:cNvSpPr/>
          <p:nvPr/>
        </p:nvSpPr>
        <p:spPr>
          <a:xfrm>
            <a:off x="3887423" y="2939811"/>
            <a:ext cx="2536190" cy="2253819"/>
          </a:xfrm>
          <a:prstGeom prst="roundRect">
            <a:avLst>
              <a:gd name="adj" fmla="val 5573"/>
            </a:avLst>
          </a:prstGeom>
          <a:noFill/>
          <a:ln w="38100" cap="flat" cmpd="sng" algn="ctr">
            <a:solidFill>
              <a:srgbClr val="ED7D31"/>
            </a:solidFill>
            <a:prstDash val="sysDot"/>
            <a:miter lim="800000"/>
          </a:ln>
          <a:effectLst/>
        </p:spPr>
        <p:txBody>
          <a:bodyPr rot="0" spcFirstLastPara="0" vert="horz" wrap="square" lIns="91440" tIns="0" rIns="91440" bIns="45720" numCol="1" spcCol="0" rtlCol="0" fromWordArt="0" anchor="t" anchorCtr="0" forceAA="0" compatLnSpc="1">
            <a:prstTxWarp prst="textNoShape">
              <a:avLst/>
            </a:prstTxWarp>
            <a:noAutofit/>
          </a:bodyPr>
          <a:lstStyle/>
          <a:p>
            <a:pPr marL="0" marR="0" lvl="0" indent="0" algn="l" defTabSz="914400" eaLnBrk="1" fontAlgn="auto" latinLnBrk="0" hangingPunct="1">
              <a:lnSpc>
                <a:spcPts val="1800"/>
              </a:lnSpc>
              <a:spcBef>
                <a:spcPts val="0"/>
              </a:spcBef>
              <a:spcAft>
                <a:spcPts val="0"/>
              </a:spcAft>
              <a:buClrTx/>
              <a:buSzTx/>
              <a:buFontTx/>
              <a:buNone/>
              <a:tabLst/>
              <a:defRPr/>
            </a:pPr>
            <a:r>
              <a:rPr kumimoji="0" lang="en-US" sz="1200" b="0" i="0" u="none" strike="noStrike" kern="100" cap="none" spc="-60" normalizeH="0" baseline="0" noProof="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kumimoji="0" lang="ja-JP" altLang="en-US" sz="1200" b="0" i="0" u="none" strike="noStrike" kern="100" cap="none" spc="-60" normalizeH="0" baseline="0" noProof="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角丸四角形 18"/>
          <p:cNvSpPr/>
          <p:nvPr/>
        </p:nvSpPr>
        <p:spPr>
          <a:xfrm>
            <a:off x="415878" y="3008019"/>
            <a:ext cx="2628900" cy="1019254"/>
          </a:xfrm>
          <a:prstGeom prst="roundRect">
            <a:avLst>
              <a:gd name="adj" fmla="val 8997"/>
            </a:avLst>
          </a:prstGeom>
          <a:solidFill>
            <a:schemeClr val="accent1">
              <a:lumMod val="20000"/>
              <a:lumOff val="80000"/>
            </a:schemeClr>
          </a:solidFill>
          <a:ln w="6350" cap="flat" cmpd="sng" algn="ctr">
            <a:solidFill>
              <a:srgbClr val="5B9BD5"/>
            </a:solidFill>
            <a:prstDash val="solid"/>
            <a:miter lim="800000"/>
          </a:ln>
          <a:effectLst/>
        </p:spPr>
        <p:txBody>
          <a:bodyPr rot="0" spcFirstLastPara="0" vert="horz" wrap="square" lIns="91440" tIns="36000" rIns="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募集</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テーマ設定　⇒　プラン</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選定</a:t>
            </a:r>
            <a:endPar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0" name="角丸四角形 19"/>
          <p:cNvSpPr/>
          <p:nvPr/>
        </p:nvSpPr>
        <p:spPr>
          <a:xfrm>
            <a:off x="3930603" y="3008019"/>
            <a:ext cx="2437765" cy="1029342"/>
          </a:xfrm>
          <a:prstGeom prst="roundRect">
            <a:avLst>
              <a:gd name="adj" fmla="val 7800"/>
            </a:avLst>
          </a:prstGeom>
          <a:solidFill>
            <a:srgbClr val="F9D3B9"/>
          </a:solidFill>
          <a:ln w="6350" cap="flat" cmpd="sng" algn="ctr">
            <a:solidFill>
              <a:srgbClr val="ED7D31"/>
            </a:solidFill>
            <a:prstDash val="solid"/>
            <a:miter lim="800000"/>
          </a:ln>
          <a:effectLst/>
        </p:spPr>
        <p:txBody>
          <a:bodyPr rot="0" spcFirstLastPara="0" vert="horz" wrap="square" lIns="91440" tIns="3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優秀プラン提案者</a:t>
            </a:r>
            <a:r>
              <a:rPr kumimoji="0" lang="en-US" sz="3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kumimoji="0" lang="en-US" altLang="ja-JP" sz="8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①</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事業実証プランを</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a:t>
            </a:r>
            <a:r>
              <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５件</a:t>
            </a:r>
            <a:r>
              <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②</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0" lang="ja-JP" altLang="en-US" sz="1200" b="0" i="0" u="none" strike="noStrike" kern="100" cap="none" spc="-15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事業計画策定プランを</a:t>
            </a:r>
            <a:r>
              <a:rPr kumimoji="0" lang="ja-JP" altLang="en-US"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a:t>
            </a:r>
            <a:r>
              <a:rPr kumimoji="0" lang="en-US" altLang="ja-JP"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kumimoji="0" lang="ja-JP" altLang="en-US"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２件</a:t>
            </a:r>
            <a:r>
              <a:rPr kumimoji="0" lang="en-US" altLang="ja-JP" sz="1200" b="0" i="0" u="none" strike="noStrike" kern="100" cap="none" spc="-15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1" name="角丸四角形 20"/>
          <p:cNvSpPr/>
          <p:nvPr/>
        </p:nvSpPr>
        <p:spPr>
          <a:xfrm>
            <a:off x="408258" y="4388656"/>
            <a:ext cx="2647950" cy="716315"/>
          </a:xfrm>
          <a:prstGeom prst="roundRect">
            <a:avLst>
              <a:gd name="adj" fmla="val 9819"/>
            </a:avLst>
          </a:prstGeom>
          <a:solidFill>
            <a:srgbClr val="D3E8C6"/>
          </a:solidFill>
          <a:ln w="6350" cap="flat" cmpd="sng" algn="ctr">
            <a:solidFill>
              <a:srgbClr val="70AD47"/>
            </a:solidFill>
            <a:prstDash val="solid"/>
            <a:miter lim="800000"/>
          </a:ln>
          <a:effectLst/>
        </p:spPr>
        <p:txBody>
          <a:bodyPr rot="0" spcFirstLastPara="0" vert="horz" wrap="square" lIns="91440" tIns="3600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市町村</a:t>
            </a:r>
            <a:r>
              <a:rPr kumimoji="0" lang="en-US" sz="3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kumimoji="0" lang="en-US" altLang="ja-JP"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実施に対する支援</a:t>
            </a: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表明</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2" name="角丸四角形 21"/>
          <p:cNvSpPr/>
          <p:nvPr/>
        </p:nvSpPr>
        <p:spPr>
          <a:xfrm>
            <a:off x="3935048" y="4389291"/>
            <a:ext cx="2430780" cy="716315"/>
          </a:xfrm>
          <a:prstGeom prst="roundRect">
            <a:avLst>
              <a:gd name="adj" fmla="val 9860"/>
            </a:avLst>
          </a:prstGeom>
          <a:solidFill>
            <a:schemeClr val="accent4">
              <a:lumMod val="20000"/>
              <a:lumOff val="80000"/>
            </a:schemeClr>
          </a:solidFill>
          <a:ln w="6350" cap="flat" cmpd="sng" algn="ctr">
            <a:solidFill>
              <a:srgbClr val="FFC000"/>
            </a:solidFill>
            <a:prstDash val="solid"/>
            <a:miter lim="800000"/>
          </a:ln>
          <a:effectLst/>
        </p:spPr>
        <p:txBody>
          <a:bodyPr rot="0" spcFirstLastPara="0" vert="horz" wrap="square" lIns="91440" tIns="36000" rIns="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600"/>
              </a:spcAft>
              <a:buClrTx/>
              <a:buSzTx/>
              <a:buFontTx/>
              <a:buNone/>
              <a:tabLst/>
              <a:defRPr/>
            </a:pPr>
            <a:r>
              <a:rPr kumimoji="0" lang="ja-JP" altLang="en-US" sz="16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商店街</a:t>
            </a:r>
            <a:r>
              <a:rPr kumimoji="0" lang="ja-JP" altLang="en-US" sz="16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等組織</a:t>
            </a:r>
            <a:endParaRPr kumimoji="0" lang="en-US" altLang="ja-JP" sz="9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smtClean="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プラン提案者と</a:t>
            </a: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共にプラン実施</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3" name="左矢印 22"/>
          <p:cNvSpPr/>
          <p:nvPr/>
        </p:nvSpPr>
        <p:spPr>
          <a:xfrm>
            <a:off x="2998423" y="3051830"/>
            <a:ext cx="927735" cy="504825"/>
          </a:xfrm>
          <a:prstGeom prst="leftArrow">
            <a:avLst/>
          </a:prstGeom>
          <a:solidFill>
            <a:sysClr val="window" lastClr="FFFFFF"/>
          </a:solidFill>
          <a:ln w="19050" cap="flat" cmpd="sng" algn="ctr">
            <a:solidFill>
              <a:srgbClr val="ED7D31"/>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プラン応募</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4" name="右矢印 23"/>
          <p:cNvSpPr/>
          <p:nvPr/>
        </p:nvSpPr>
        <p:spPr>
          <a:xfrm>
            <a:off x="3049858" y="3533611"/>
            <a:ext cx="900430" cy="518160"/>
          </a:xfrm>
          <a:prstGeom prst="rightArrow">
            <a:avLst/>
          </a:prstGeom>
          <a:solidFill>
            <a:sysClr val="window" lastClr="FFFFFF"/>
          </a:solidFill>
          <a:ln w="19050" cap="flat" cmpd="sng" algn="ctr">
            <a:solidFill>
              <a:srgbClr val="5B9BD5"/>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dirty="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プラン委託</a:t>
            </a:r>
            <a:endParaRPr kumimoji="0" lang="ja-JP" altLang="en-US" sz="1200" b="0" i="0" u="none" strike="noStrike" kern="100" cap="none" spc="-60" normalizeH="0" baseline="0" noProof="0" dirty="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5" name="十字形 24"/>
          <p:cNvSpPr/>
          <p:nvPr/>
        </p:nvSpPr>
        <p:spPr>
          <a:xfrm>
            <a:off x="4949778" y="4050201"/>
            <a:ext cx="340995" cy="340995"/>
          </a:xfrm>
          <a:prstGeom prst="plus">
            <a:avLst>
              <a:gd name="adj" fmla="val 37007"/>
            </a:avLst>
          </a:prstGeom>
          <a:gradFill flip="none" rotWithShape="1">
            <a:gsLst>
              <a:gs pos="0">
                <a:srgbClr val="ED7D31"/>
              </a:gs>
              <a:gs pos="35000">
                <a:srgbClr val="ED7D31">
                  <a:lumMod val="60000"/>
                  <a:lumOff val="40000"/>
                </a:srgbClr>
              </a:gs>
              <a:gs pos="100000">
                <a:srgbClr val="FFC000">
                  <a:lumMod val="100000"/>
                </a:srgbClr>
              </a:gs>
            </a:gsLst>
            <a:lin ang="5400000" scaled="1"/>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29" name="右矢印 28"/>
          <p:cNvSpPr/>
          <p:nvPr/>
        </p:nvSpPr>
        <p:spPr>
          <a:xfrm>
            <a:off x="3049858" y="4496589"/>
            <a:ext cx="900430" cy="518160"/>
          </a:xfrm>
          <a:prstGeom prst="rightArrow">
            <a:avLst/>
          </a:prstGeom>
          <a:solidFill>
            <a:sysClr val="window" lastClr="FFFFFF"/>
          </a:solidFill>
          <a:ln w="19050" cap="flat" cmpd="sng" algn="ctr">
            <a:solidFill>
              <a:srgbClr val="70AD47"/>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200" b="0" i="0" u="none" strike="noStrike" kern="100" cap="none" spc="-60" normalizeH="0" baseline="0" noProof="0">
                <a:ln>
                  <a:noFill/>
                </a:ln>
                <a:solidFill>
                  <a:srgbClr val="000000"/>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a:t>
            </a:r>
            <a:endParaRPr kumimoji="0" lang="ja-JP" altLang="en-US" sz="1200" b="0" i="0" u="none" strike="noStrike" kern="100" cap="none" spc="-60" normalizeH="0" baseline="0" noProof="0">
              <a:ln>
                <a:noFill/>
              </a:ln>
              <a:solidFill>
                <a:sysClr val="window" lastClr="FFFFFF"/>
              </a:solidFill>
              <a:effectLst/>
              <a:uLnTx/>
              <a:uFillTx/>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3" name="二等辺三角形 52"/>
          <p:cNvSpPr/>
          <p:nvPr/>
        </p:nvSpPr>
        <p:spPr>
          <a:xfrm rot="10800000">
            <a:off x="3240675" y="5407469"/>
            <a:ext cx="400050" cy="190500"/>
          </a:xfrm>
          <a:prstGeom prst="triangle">
            <a:avLst/>
          </a:prstGeom>
          <a:ln>
            <a:no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6" name="テキスト ボックス 55"/>
          <p:cNvSpPr txBox="1"/>
          <p:nvPr/>
        </p:nvSpPr>
        <p:spPr>
          <a:xfrm>
            <a:off x="1430954" y="1526371"/>
            <a:ext cx="5073682" cy="215444"/>
          </a:xfrm>
          <a:prstGeom prst="rect">
            <a:avLst/>
          </a:prstGeom>
          <a:noFill/>
        </p:spPr>
        <p:txBody>
          <a:bodyPr wrap="square" rtlCol="0">
            <a:spAutoFit/>
          </a:bodyPr>
          <a:lstStyle/>
          <a:p>
            <a:pPr algn="r"/>
            <a:r>
              <a:rPr kumimoji="1" lang="en-US" altLang="ja-JP" sz="800" dirty="0" smtClean="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②計画重点型を実施したプランは、次年度、①事業実証型に</a:t>
            </a:r>
            <a:r>
              <a:rPr kumimoji="1" lang="ja-JP" altLang="en-US" sz="800" dirty="0" smtClean="0">
                <a:latin typeface="UD デジタル 教科書体 NK-R" panose="02020400000000000000" pitchFamily="18" charset="-128"/>
                <a:ea typeface="UD デジタル 教科書体 NK-R" panose="02020400000000000000" pitchFamily="18" charset="-128"/>
              </a:rPr>
              <a:t>応募可（</a:t>
            </a:r>
            <a:r>
              <a:rPr kumimoji="1" lang="en-US" altLang="ja-JP" sz="800" dirty="0">
                <a:latin typeface="UD デジタル 教科書体 NK-R" panose="02020400000000000000" pitchFamily="18" charset="-128"/>
                <a:ea typeface="UD デジタル 教科書体 NK-R" panose="02020400000000000000" pitchFamily="18" charset="-128"/>
              </a:rPr>
              <a:t>R3</a:t>
            </a:r>
            <a:r>
              <a:rPr kumimoji="1" lang="ja-JP" altLang="en-US" sz="800" dirty="0">
                <a:latin typeface="UD デジタル 教科書体 NK-R" panose="02020400000000000000" pitchFamily="18" charset="-128"/>
                <a:ea typeface="UD デジタル 教科書体 NK-R" panose="02020400000000000000" pitchFamily="18" charset="-128"/>
              </a:rPr>
              <a:t>年度予算の成立が前提</a:t>
            </a:r>
            <a:r>
              <a:rPr kumimoji="1" lang="ja-JP" altLang="en-US" sz="800" dirty="0" smtClean="0">
                <a:latin typeface="UD デジタル 教科書体 NK-R" panose="02020400000000000000" pitchFamily="18" charset="-128"/>
                <a:ea typeface="UD デジタル 教科書体 NK-R" panose="02020400000000000000" pitchFamily="18" charset="-128"/>
              </a:rPr>
              <a:t>）</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sp>
        <p:nvSpPr>
          <p:cNvPr id="57" name="テキスト ボックス 56"/>
          <p:cNvSpPr txBox="1"/>
          <p:nvPr/>
        </p:nvSpPr>
        <p:spPr>
          <a:xfrm>
            <a:off x="1905640" y="6879390"/>
            <a:ext cx="4598996" cy="215444"/>
          </a:xfrm>
          <a:prstGeom prst="rect">
            <a:avLst/>
          </a:prstGeom>
          <a:noFill/>
        </p:spPr>
        <p:txBody>
          <a:bodyPr wrap="square" rtlCol="0">
            <a:spAutoFit/>
          </a:bodyPr>
          <a:lstStyle/>
          <a:p>
            <a:pPr marL="88900" indent="-88900" algn="r"/>
            <a:r>
              <a:rPr kumimoji="1" lang="en-US" altLang="ja-JP" sz="800" dirty="0">
                <a:latin typeface="UD デジタル 教科書体 NK-R" panose="02020400000000000000" pitchFamily="18" charset="-128"/>
                <a:ea typeface="UD デジタル 教科書体 NK-R" panose="02020400000000000000" pitchFamily="18" charset="-128"/>
              </a:rPr>
              <a:t>※</a:t>
            </a:r>
            <a:r>
              <a:rPr kumimoji="1" lang="ja-JP" altLang="en-US" sz="800" dirty="0">
                <a:latin typeface="UD デジタル 教科書体 NK-R" panose="02020400000000000000" pitchFamily="18" charset="-128"/>
                <a:ea typeface="UD デジタル 教科書体 NK-R" panose="02020400000000000000" pitchFamily="18" charset="-128"/>
              </a:rPr>
              <a:t>府は大阪シティ信用金庫および大阪信用金庫と商店街活性化に関する協定を締結しています</a:t>
            </a:r>
          </a:p>
        </p:txBody>
      </p:sp>
      <p:sp>
        <p:nvSpPr>
          <p:cNvPr id="60" name="二等辺三角形 59"/>
          <p:cNvSpPr/>
          <p:nvPr/>
        </p:nvSpPr>
        <p:spPr>
          <a:xfrm rot="10800000">
            <a:off x="3240675" y="6218187"/>
            <a:ext cx="400050" cy="190500"/>
          </a:xfrm>
          <a:prstGeom prst="triangle">
            <a:avLst/>
          </a:prstGeom>
          <a:ln>
            <a:no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正方形/長方形 61"/>
          <p:cNvSpPr/>
          <p:nvPr/>
        </p:nvSpPr>
        <p:spPr>
          <a:xfrm>
            <a:off x="263482" y="2021714"/>
            <a:ext cx="6349354" cy="646331"/>
          </a:xfrm>
          <a:prstGeom prst="rect">
            <a:avLst/>
          </a:prstGeom>
        </p:spPr>
        <p:txBody>
          <a:bodyPr wrap="square">
            <a:spAutoFit/>
          </a:bodyPr>
          <a:lstStyle/>
          <a:p>
            <a:r>
              <a:rPr lang="ja-JP" altLang="en-US" sz="1200" kern="0" dirty="0" smtClean="0">
                <a:latin typeface="UD デジタル 教科書体 NK-R" panose="02020400000000000000" pitchFamily="18" charset="-128"/>
                <a:ea typeface="UD デジタル 教科書体 NK-R" panose="02020400000000000000" pitchFamily="18" charset="-128"/>
              </a:rPr>
              <a:t>①</a:t>
            </a:r>
            <a:r>
              <a:rPr lang="ja-JP" altLang="en-US" sz="1200" kern="0" dirty="0">
                <a:latin typeface="UD デジタル 教科書体 NK-R" panose="02020400000000000000" pitchFamily="18" charset="-128"/>
                <a:ea typeface="UD デジタル 教科書体 NK-R" panose="02020400000000000000" pitchFamily="18" charset="-128"/>
              </a:rPr>
              <a:t>②いずれも、審査で選ばれた</a:t>
            </a:r>
            <a:r>
              <a:rPr lang="ja-JP" altLang="en-US" sz="1200" kern="0" dirty="0" smtClean="0">
                <a:latin typeface="UD デジタル 教科書体 NK-R" panose="02020400000000000000" pitchFamily="18" charset="-128"/>
                <a:ea typeface="UD デジタル 教科書体 NK-R" panose="02020400000000000000" pitchFamily="18" charset="-128"/>
              </a:rPr>
              <a:t>プランは</a:t>
            </a:r>
            <a:r>
              <a:rPr lang="ja-JP" altLang="en-US" sz="1200" kern="0" dirty="0">
                <a:latin typeface="UD デジタル 教科書体 NK-R" panose="02020400000000000000" pitchFamily="18" charset="-128"/>
                <a:ea typeface="UD デジタル 教科書体 NK-R" panose="02020400000000000000" pitchFamily="18" charset="-128"/>
              </a:rPr>
              <a:t>、府からの委託により、提案者によって実際に商店街で事業を実施して</a:t>
            </a:r>
            <a:r>
              <a:rPr lang="ja-JP" altLang="en-US" sz="1200" kern="0" dirty="0" smtClean="0">
                <a:latin typeface="UD デジタル 教科書体 NK-R" panose="02020400000000000000" pitchFamily="18" charset="-128"/>
                <a:ea typeface="UD デジタル 教科書体 NK-R" panose="02020400000000000000" pitchFamily="18" charset="-128"/>
              </a:rPr>
              <a:t>いただき、先導的</a:t>
            </a:r>
            <a:r>
              <a:rPr lang="ja-JP" altLang="en-US" sz="1200" kern="0" dirty="0">
                <a:latin typeface="UD デジタル 教科書体 NK-R" panose="02020400000000000000" pitchFamily="18" charset="-128"/>
                <a:ea typeface="UD デジタル 教科書体 NK-R" panose="02020400000000000000" pitchFamily="18" charset="-128"/>
              </a:rPr>
              <a:t>モデル</a:t>
            </a:r>
            <a:r>
              <a:rPr lang="ja-JP" altLang="en-US" sz="1200" kern="0" dirty="0" smtClean="0">
                <a:latin typeface="UD デジタル 教科書体 NK-R" panose="02020400000000000000" pitchFamily="18" charset="-128"/>
                <a:ea typeface="UD デジタル 教科書体 NK-R" panose="02020400000000000000" pitchFamily="18" charset="-128"/>
              </a:rPr>
              <a:t>となり得る取組みを創出するとともに、その成果を普及するため、年度末に成果発表会を行います。</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p:txBody>
      </p:sp>
      <p:sp>
        <p:nvSpPr>
          <p:cNvPr id="63" name="楕円 62"/>
          <p:cNvSpPr/>
          <p:nvPr/>
        </p:nvSpPr>
        <p:spPr>
          <a:xfrm>
            <a:off x="398460" y="6396090"/>
            <a:ext cx="6049645" cy="467756"/>
          </a:xfrm>
          <a:prstGeom prst="ellipse">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p>
            <a:pPr algn="ctr"/>
            <a:r>
              <a:rPr lang="ja-JP" altLang="en-US" sz="1200" kern="0" spc="100" dirty="0" smtClean="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自主的な取組みへ</a:t>
            </a:r>
            <a:endParaRPr lang="en-US" altLang="ja-JP" sz="1200" kern="0" spc="100" dirty="0" smtClean="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r>
              <a:rPr lang="ja-JP" altLang="en-US" sz="1050" kern="0" spc="100" dirty="0" smtClean="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（必要に応じて、金融機関と連携した相談対応や、融資・投資等の支援などを行います）</a:t>
            </a:r>
            <a:endParaRPr lang="ja-JP" altLang="ja-JP" sz="1050" kern="100" spc="-6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39" name="楕円 38"/>
          <p:cNvSpPr/>
          <p:nvPr/>
        </p:nvSpPr>
        <p:spPr>
          <a:xfrm>
            <a:off x="414921" y="5567534"/>
            <a:ext cx="6049645" cy="467756"/>
          </a:xfrm>
          <a:prstGeom prst="ellipse">
            <a:avLst/>
          </a:prstGeom>
          <a:no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p>
            <a:pPr algn="ctr"/>
            <a:r>
              <a:rPr lang="ja-JP" altLang="en-US" sz="1200" kern="0" spc="100" dirty="0">
                <a:solidFill>
                  <a:schemeClr val="tx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年度末に、創出したモデル事例の成果発表会を行うなど、商店街等や市町村に成果を普及</a:t>
            </a:r>
          </a:p>
        </p:txBody>
      </p:sp>
      <p:sp>
        <p:nvSpPr>
          <p:cNvPr id="26" name="正方形/長方形 25"/>
          <p:cNvSpPr/>
          <p:nvPr/>
        </p:nvSpPr>
        <p:spPr>
          <a:xfrm>
            <a:off x="1616420" y="9316515"/>
            <a:ext cx="3315940" cy="3079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050" dirty="0">
                <a:latin typeface="UD デジタル 教科書体 NK-R" panose="02020400000000000000" pitchFamily="18" charset="-128"/>
                <a:ea typeface="UD デジタル 教科書体 NK-R" panose="02020400000000000000" pitchFamily="18" charset="-128"/>
              </a:rPr>
              <a:t>大阪府　商店街等社会ニーズ対応モデル事業</a:t>
            </a:r>
          </a:p>
        </p:txBody>
      </p:sp>
      <p:grpSp>
        <p:nvGrpSpPr>
          <p:cNvPr id="27" name="グループ化 26"/>
          <p:cNvGrpSpPr/>
          <p:nvPr/>
        </p:nvGrpSpPr>
        <p:grpSpPr>
          <a:xfrm>
            <a:off x="4688630" y="9377156"/>
            <a:ext cx="164941" cy="186650"/>
            <a:chOff x="-730880" y="5901034"/>
            <a:chExt cx="219390" cy="248266"/>
          </a:xfrm>
        </p:grpSpPr>
        <p:sp>
          <p:nvSpPr>
            <p:cNvPr id="28" name="楕円 27"/>
            <p:cNvSpPr/>
            <p:nvPr/>
          </p:nvSpPr>
          <p:spPr>
            <a:xfrm>
              <a:off x="-701990" y="5901034"/>
              <a:ext cx="190500" cy="1905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0" name="直線コネクタ 29"/>
            <p:cNvCxnSpPr/>
            <p:nvPr/>
          </p:nvCxnSpPr>
          <p:spPr>
            <a:xfrm flipH="1">
              <a:off x="-730880" y="6076950"/>
              <a:ext cx="57780" cy="72350"/>
            </a:xfrm>
            <a:prstGeom prst="line">
              <a:avLst/>
            </a:prstGeom>
            <a:ln w="38100"/>
          </p:spPr>
          <p:style>
            <a:lnRef idx="1">
              <a:schemeClr val="dk1"/>
            </a:lnRef>
            <a:fillRef idx="0">
              <a:schemeClr val="dk1"/>
            </a:fillRef>
            <a:effectRef idx="0">
              <a:schemeClr val="dk1"/>
            </a:effectRef>
            <a:fontRef idx="minor">
              <a:schemeClr val="tx1"/>
            </a:fontRef>
          </p:style>
        </p:cxnSp>
      </p:grpSp>
      <p:graphicFrame>
        <p:nvGraphicFramePr>
          <p:cNvPr id="31" name="表 30"/>
          <p:cNvGraphicFramePr>
            <a:graphicFrameLocks noGrp="1"/>
          </p:cNvGraphicFramePr>
          <p:nvPr>
            <p:extLst>
              <p:ext uri="{D42A27DB-BD31-4B8C-83A1-F6EECF244321}">
                <p14:modId xmlns:p14="http://schemas.microsoft.com/office/powerpoint/2010/main" val="3752407069"/>
              </p:ext>
            </p:extLst>
          </p:nvPr>
        </p:nvGraphicFramePr>
        <p:xfrm>
          <a:off x="356030" y="7591340"/>
          <a:ext cx="6145939" cy="370840"/>
        </p:xfrm>
        <a:graphic>
          <a:graphicData uri="http://schemas.openxmlformats.org/drawingml/2006/table">
            <a:tbl>
              <a:tblPr firstRow="1" bandRow="1">
                <a:tableStyleId>{5C22544A-7EE6-4342-B048-85BDC9FD1C3A}</a:tableStyleId>
              </a:tblPr>
              <a:tblGrid>
                <a:gridCol w="6145939">
                  <a:extLst>
                    <a:ext uri="{9D8B030D-6E8A-4147-A177-3AD203B41FA5}">
                      <a16:colId xmlns:a16="http://schemas.microsoft.com/office/drawing/2014/main" val="3905631138"/>
                    </a:ext>
                  </a:extLst>
                </a:gridCol>
              </a:tblGrid>
              <a:tr h="370840">
                <a:tc>
                  <a:txBody>
                    <a:bodyPr/>
                    <a:lstStyle/>
                    <a:p>
                      <a:pPr algn="ctr"/>
                      <a:r>
                        <a:rPr kumimoji="1" lang="ja-JP" altLang="en-US" sz="1400" spc="600" dirty="0" smtClean="0">
                          <a:solidFill>
                            <a:schemeClr val="tx2"/>
                          </a:solidFill>
                          <a:latin typeface="UD デジタル 教科書体 NK-R" panose="02020400000000000000" pitchFamily="18" charset="-128"/>
                          <a:ea typeface="UD デジタル 教科書体 NK-R" panose="02020400000000000000" pitchFamily="18" charset="-128"/>
                        </a:rPr>
                        <a:t>応募先・問合せ先</a:t>
                      </a:r>
                    </a:p>
                  </a:txBody>
                  <a:tcPr anchor="b">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76758"/>
                  </a:ext>
                </a:extLst>
              </a:tr>
            </a:tbl>
          </a:graphicData>
        </a:graphic>
      </p:graphicFrame>
      <p:sp>
        <p:nvSpPr>
          <p:cNvPr id="32" name="正方形/長方形 31"/>
          <p:cNvSpPr/>
          <p:nvPr/>
        </p:nvSpPr>
        <p:spPr>
          <a:xfrm>
            <a:off x="1660378" y="180974"/>
            <a:ext cx="3537244" cy="2761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spc="300" dirty="0" smtClean="0">
                <a:latin typeface="UD デジタル 教科書体 NK-R" panose="02020400000000000000" pitchFamily="18" charset="-128"/>
                <a:ea typeface="UD デジタル 教科書体 NK-R" panose="02020400000000000000" pitchFamily="18" charset="-128"/>
              </a:rPr>
              <a:t>事業の全体概要</a:t>
            </a:r>
            <a:endParaRPr kumimoji="1" lang="ja-JP" altLang="en-US" sz="1400" spc="3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159640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TotalTime>
  <Words>314</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HGP創英角ｺﾞｼｯｸUB-WinCharSetFFFF</vt:lpstr>
      <vt:lpstr>ＭＳ Ｐゴシック</vt:lpstr>
      <vt:lpstr>ＭＳ ゴシック</vt:lpstr>
      <vt:lpstr>UD デジタル 教科書体 NK-R</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田中　果織</cp:lastModifiedBy>
  <cp:revision>54</cp:revision>
  <cp:lastPrinted>2020-02-17T05:42:42Z</cp:lastPrinted>
  <dcterms:created xsi:type="dcterms:W3CDTF">2020-02-05T03:37:54Z</dcterms:created>
  <dcterms:modified xsi:type="dcterms:W3CDTF">2020-03-09T07:45:01Z</dcterms:modified>
</cp:coreProperties>
</file>