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802438" cy="99345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1230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7723" cy="497918"/>
          </a:xfrm>
          <a:prstGeom prst="rect">
            <a:avLst/>
          </a:prstGeom>
        </p:spPr>
        <p:txBody>
          <a:bodyPr vert="horz" lIns="91074" tIns="45537" rIns="91074" bIns="4553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3141" y="1"/>
            <a:ext cx="2947723" cy="497918"/>
          </a:xfrm>
          <a:prstGeom prst="rect">
            <a:avLst/>
          </a:prstGeom>
        </p:spPr>
        <p:txBody>
          <a:bodyPr vert="horz" lIns="91074" tIns="45537" rIns="91074" bIns="45537" rtlCol="0"/>
          <a:lstStyle>
            <a:lvl1pPr algn="r">
              <a:defRPr sz="1200"/>
            </a:lvl1pPr>
          </a:lstStyle>
          <a:p>
            <a:fld id="{F84081DA-357A-4E2B-99F4-4F8665979BCB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1241425"/>
            <a:ext cx="2319338" cy="3354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44" y="4780965"/>
            <a:ext cx="5441950" cy="3911986"/>
          </a:xfrm>
          <a:prstGeom prst="rect">
            <a:avLst/>
          </a:prstGeom>
        </p:spPr>
        <p:txBody>
          <a:bodyPr vert="horz" lIns="91074" tIns="45537" rIns="91074" bIns="4553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6657"/>
            <a:ext cx="2947723" cy="497918"/>
          </a:xfrm>
          <a:prstGeom prst="rect">
            <a:avLst/>
          </a:prstGeom>
        </p:spPr>
        <p:txBody>
          <a:bodyPr vert="horz" lIns="91074" tIns="45537" rIns="91074" bIns="4553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3141" y="9436657"/>
            <a:ext cx="2947723" cy="497918"/>
          </a:xfrm>
          <a:prstGeom prst="rect">
            <a:avLst/>
          </a:prstGeom>
        </p:spPr>
        <p:txBody>
          <a:bodyPr vert="horz" lIns="91074" tIns="45537" rIns="91074" bIns="45537" rtlCol="0" anchor="b"/>
          <a:lstStyle>
            <a:lvl1pPr algn="r">
              <a:defRPr sz="1200"/>
            </a:lvl1pPr>
          </a:lstStyle>
          <a:p>
            <a:fld id="{3B931E5B-9D31-4D4D-BC19-A25E3488B4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4091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3750A-80B0-4415-A5C8-585CCF6AE0A8}" type="datetime1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44-5B14-42D2-A67B-E02FC099E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6579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D8B03-2DAE-4A35-B3A9-673468DD4FA7}" type="datetime1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44-5B14-42D2-A67B-E02FC099E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4739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CC162-A04F-4C33-80DF-B90A66828B47}" type="datetime1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44-5B14-42D2-A67B-E02FC099E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476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EFADA-0C7E-4B96-8A68-53CB38CE28B8}" type="datetime1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44-5B14-42D2-A67B-E02FC099E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9763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5F8B-ADAE-4C6A-B620-3BD2D68CF829}" type="datetime1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44-5B14-42D2-A67B-E02FC099E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1103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CD58-DB60-4D12-A4B1-B7A583C7DBF9}" type="datetime1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44-5B14-42D2-A67B-E02FC099E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116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EA90E-C61A-4D8D-A871-790F95583C41}" type="datetime1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44-5B14-42D2-A67B-E02FC099E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044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7BAF-39B8-4FD6-AAC7-4FCE8FAACC5F}" type="datetime1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44-5B14-42D2-A67B-E02FC099E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364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B2EB-71CA-4C5B-A3DF-8C269B59157B}" type="datetime1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657475" y="9561479"/>
            <a:ext cx="1543050" cy="527403"/>
          </a:xfrm>
        </p:spPr>
        <p:txBody>
          <a:bodyPr/>
          <a:lstStyle>
            <a:lvl1pPr algn="ctr">
              <a:defRPr/>
            </a:lvl1pPr>
          </a:lstStyle>
          <a:p>
            <a:fld id="{B1990344-5B14-42D2-A67B-E02FC099ED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737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15DE-8F45-404E-B1F6-83BD7AC822B3}" type="datetime1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44-5B14-42D2-A67B-E02FC099E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311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445D-97B6-48B4-A599-69FB8693FCE2}" type="datetime1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44-5B14-42D2-A67B-E02FC099E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7954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31D93-53BC-476F-9720-94AF201BE0B6}" type="datetime1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90344-5B14-42D2-A67B-E02FC099E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3515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正方形/長方形 64"/>
          <p:cNvSpPr/>
          <p:nvPr/>
        </p:nvSpPr>
        <p:spPr>
          <a:xfrm>
            <a:off x="217170" y="8238653"/>
            <a:ext cx="6366510" cy="134753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8400" y="142679"/>
            <a:ext cx="4762842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国際博覧会の主要な施設・事業の構成について</a:t>
            </a:r>
          </a:p>
        </p:txBody>
      </p:sp>
      <p:sp>
        <p:nvSpPr>
          <p:cNvPr id="5" name="楕円 4"/>
          <p:cNvSpPr/>
          <p:nvPr/>
        </p:nvSpPr>
        <p:spPr>
          <a:xfrm>
            <a:off x="624983" y="1771650"/>
            <a:ext cx="5550885" cy="301722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: 角を丸くする 7"/>
          <p:cNvSpPr/>
          <p:nvPr/>
        </p:nvSpPr>
        <p:spPr>
          <a:xfrm>
            <a:off x="2545179" y="4149090"/>
            <a:ext cx="1710492" cy="200025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1575823" y="2233804"/>
            <a:ext cx="396000" cy="396000"/>
          </a:xfrm>
          <a:prstGeom prst="rect">
            <a:avLst/>
          </a:prstGeom>
          <a:pattFill prst="pct20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公式</a:t>
            </a:r>
            <a:endParaRPr kumimoji="1" lang="en-US" altLang="ja-JP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参加国</a:t>
            </a:r>
          </a:p>
        </p:txBody>
      </p:sp>
      <p:sp>
        <p:nvSpPr>
          <p:cNvPr id="42" name="四角形: 角を丸くする 41"/>
          <p:cNvSpPr/>
          <p:nvPr/>
        </p:nvSpPr>
        <p:spPr>
          <a:xfrm>
            <a:off x="2974502" y="3252739"/>
            <a:ext cx="851847" cy="395655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テーマ館</a:t>
            </a:r>
          </a:p>
        </p:txBody>
      </p:sp>
      <p:sp>
        <p:nvSpPr>
          <p:cNvPr id="43" name="四角形: 角を丸くする 42"/>
          <p:cNvSpPr/>
          <p:nvPr/>
        </p:nvSpPr>
        <p:spPr>
          <a:xfrm>
            <a:off x="2974502" y="4258579"/>
            <a:ext cx="851847" cy="395655"/>
          </a:xfrm>
          <a:prstGeom prst="roundRect">
            <a:avLst/>
          </a:prstGeom>
          <a:pattFill prst="pct20">
            <a:fgClr>
              <a:schemeClr val="tx1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日本館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1113824" y="2488954"/>
            <a:ext cx="396000" cy="396000"/>
          </a:xfrm>
          <a:prstGeom prst="rect">
            <a:avLst/>
          </a:prstGeom>
          <a:pattFill prst="pct20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公式</a:t>
            </a:r>
            <a:endParaRPr kumimoji="1" lang="en-US" altLang="ja-JP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参加国</a:t>
            </a:r>
          </a:p>
        </p:txBody>
      </p:sp>
      <p:sp>
        <p:nvSpPr>
          <p:cNvPr id="45" name="正方形/長方形 44"/>
          <p:cNvSpPr/>
          <p:nvPr/>
        </p:nvSpPr>
        <p:spPr>
          <a:xfrm>
            <a:off x="4795280" y="2233804"/>
            <a:ext cx="396000" cy="396000"/>
          </a:xfrm>
          <a:prstGeom prst="rect">
            <a:avLst/>
          </a:prstGeom>
          <a:pattFill prst="pct20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公式</a:t>
            </a:r>
            <a:endParaRPr kumimoji="1" lang="en-US" altLang="ja-JP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参加国</a:t>
            </a:r>
          </a:p>
        </p:txBody>
      </p:sp>
      <p:sp>
        <p:nvSpPr>
          <p:cNvPr id="46" name="正方形/長方形 45"/>
          <p:cNvSpPr/>
          <p:nvPr/>
        </p:nvSpPr>
        <p:spPr>
          <a:xfrm>
            <a:off x="4334737" y="2082939"/>
            <a:ext cx="396000" cy="396000"/>
          </a:xfrm>
          <a:prstGeom prst="rect">
            <a:avLst/>
          </a:prstGeom>
          <a:pattFill prst="pct20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公式</a:t>
            </a:r>
            <a:endParaRPr kumimoji="1" lang="en-US" altLang="ja-JP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参加国</a:t>
            </a:r>
          </a:p>
        </p:txBody>
      </p:sp>
      <p:sp>
        <p:nvSpPr>
          <p:cNvPr id="47" name="正方形/長方形 46"/>
          <p:cNvSpPr/>
          <p:nvPr/>
        </p:nvSpPr>
        <p:spPr>
          <a:xfrm>
            <a:off x="2037822" y="2082939"/>
            <a:ext cx="396000" cy="396000"/>
          </a:xfrm>
          <a:prstGeom prst="rect">
            <a:avLst/>
          </a:prstGeom>
          <a:pattFill prst="pct20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公式</a:t>
            </a:r>
            <a:endParaRPr kumimoji="1" lang="en-US" altLang="ja-JP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参加国</a:t>
            </a:r>
          </a:p>
        </p:txBody>
      </p:sp>
      <p:sp>
        <p:nvSpPr>
          <p:cNvPr id="48" name="正方形/長方形 47"/>
          <p:cNvSpPr/>
          <p:nvPr/>
        </p:nvSpPr>
        <p:spPr>
          <a:xfrm>
            <a:off x="2499821" y="1961674"/>
            <a:ext cx="396000" cy="396000"/>
          </a:xfrm>
          <a:prstGeom prst="rect">
            <a:avLst/>
          </a:prstGeom>
          <a:pattFill prst="pct20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公式</a:t>
            </a:r>
            <a:endParaRPr kumimoji="1" lang="en-US" altLang="ja-JP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参加国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3874194" y="1961674"/>
            <a:ext cx="396000" cy="396000"/>
          </a:xfrm>
          <a:prstGeom prst="rect">
            <a:avLst/>
          </a:prstGeom>
          <a:pattFill prst="pct20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公式</a:t>
            </a:r>
            <a:endParaRPr kumimoji="1" lang="en-US" altLang="ja-JP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参加国</a:t>
            </a:r>
          </a:p>
        </p:txBody>
      </p:sp>
      <p:grpSp>
        <p:nvGrpSpPr>
          <p:cNvPr id="54" name="グループ化 53"/>
          <p:cNvGrpSpPr/>
          <p:nvPr/>
        </p:nvGrpSpPr>
        <p:grpSpPr>
          <a:xfrm rot="20146652">
            <a:off x="4238273" y="3538218"/>
            <a:ext cx="1152000" cy="864000"/>
            <a:chOff x="4611732" y="3058429"/>
            <a:chExt cx="1152000" cy="864000"/>
          </a:xfrm>
        </p:grpSpPr>
        <p:grpSp>
          <p:nvGrpSpPr>
            <p:cNvPr id="29" name="グループ化 28"/>
            <p:cNvGrpSpPr/>
            <p:nvPr/>
          </p:nvGrpSpPr>
          <p:grpSpPr>
            <a:xfrm flipH="1">
              <a:off x="4661873" y="3123199"/>
              <a:ext cx="1025685" cy="755700"/>
              <a:chOff x="1142110" y="3144357"/>
              <a:chExt cx="1025685" cy="755700"/>
            </a:xfrm>
          </p:grpSpPr>
          <p:sp>
            <p:nvSpPr>
              <p:cNvPr id="30" name="正方形/長方形 29"/>
              <p:cNvSpPr/>
              <p:nvPr/>
            </p:nvSpPr>
            <p:spPr>
              <a:xfrm>
                <a:off x="1142110" y="3334857"/>
                <a:ext cx="108000" cy="108000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正方形/長方形 30"/>
              <p:cNvSpPr/>
              <p:nvPr/>
            </p:nvSpPr>
            <p:spPr>
              <a:xfrm>
                <a:off x="1602595" y="3157692"/>
                <a:ext cx="108000" cy="108000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正方形/長方形 31"/>
              <p:cNvSpPr/>
              <p:nvPr/>
            </p:nvSpPr>
            <p:spPr>
              <a:xfrm>
                <a:off x="1294510" y="3487257"/>
                <a:ext cx="108000" cy="108000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正方形/長方形 32"/>
              <p:cNvSpPr/>
              <p:nvPr/>
            </p:nvSpPr>
            <p:spPr>
              <a:xfrm>
                <a:off x="1754995" y="3310092"/>
                <a:ext cx="108000" cy="108000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正方形/長方形 33"/>
              <p:cNvSpPr/>
              <p:nvPr/>
            </p:nvSpPr>
            <p:spPr>
              <a:xfrm>
                <a:off x="1446910" y="3639657"/>
                <a:ext cx="108000" cy="108000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正方形/長方形 34"/>
              <p:cNvSpPr/>
              <p:nvPr/>
            </p:nvSpPr>
            <p:spPr>
              <a:xfrm>
                <a:off x="1907395" y="3462492"/>
                <a:ext cx="108000" cy="108000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正方形/長方形 35"/>
              <p:cNvSpPr/>
              <p:nvPr/>
            </p:nvSpPr>
            <p:spPr>
              <a:xfrm>
                <a:off x="1599310" y="3792057"/>
                <a:ext cx="108000" cy="108000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正方形/長方形 36"/>
              <p:cNvSpPr/>
              <p:nvPr/>
            </p:nvSpPr>
            <p:spPr>
              <a:xfrm>
                <a:off x="2059795" y="3614892"/>
                <a:ext cx="108000" cy="108000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正方形/長方形 37"/>
              <p:cNvSpPr/>
              <p:nvPr/>
            </p:nvSpPr>
            <p:spPr>
              <a:xfrm>
                <a:off x="1294510" y="3144357"/>
                <a:ext cx="108000" cy="108000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正方形/長方形 38"/>
              <p:cNvSpPr/>
              <p:nvPr/>
            </p:nvSpPr>
            <p:spPr>
              <a:xfrm>
                <a:off x="1446910" y="3296757"/>
                <a:ext cx="108000" cy="108000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正方形/長方形 39"/>
              <p:cNvSpPr/>
              <p:nvPr/>
            </p:nvSpPr>
            <p:spPr>
              <a:xfrm>
                <a:off x="1599310" y="3449157"/>
                <a:ext cx="108000" cy="108000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正方形/長方形 40"/>
              <p:cNvSpPr/>
              <p:nvPr/>
            </p:nvSpPr>
            <p:spPr>
              <a:xfrm>
                <a:off x="1751710" y="3601557"/>
                <a:ext cx="108000" cy="108000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1" name="正方形/長方形 50"/>
            <p:cNvSpPr/>
            <p:nvPr/>
          </p:nvSpPr>
          <p:spPr>
            <a:xfrm>
              <a:off x="4611732" y="3058429"/>
              <a:ext cx="1152000" cy="864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3" name="グループ化 52"/>
          <p:cNvGrpSpPr/>
          <p:nvPr/>
        </p:nvGrpSpPr>
        <p:grpSpPr>
          <a:xfrm rot="1437098">
            <a:off x="1306164" y="3530474"/>
            <a:ext cx="1152000" cy="864000"/>
            <a:chOff x="869098" y="2991147"/>
            <a:chExt cx="1152000" cy="864000"/>
          </a:xfrm>
        </p:grpSpPr>
        <p:grpSp>
          <p:nvGrpSpPr>
            <p:cNvPr id="28" name="グループ化 27"/>
            <p:cNvGrpSpPr/>
            <p:nvPr/>
          </p:nvGrpSpPr>
          <p:grpSpPr>
            <a:xfrm>
              <a:off x="936370" y="3064347"/>
              <a:ext cx="1025685" cy="755700"/>
              <a:chOff x="1142110" y="3144357"/>
              <a:chExt cx="1025685" cy="755700"/>
            </a:xfrm>
          </p:grpSpPr>
          <p:sp>
            <p:nvSpPr>
              <p:cNvPr id="16" name="正方形/長方形 15"/>
              <p:cNvSpPr/>
              <p:nvPr/>
            </p:nvSpPr>
            <p:spPr>
              <a:xfrm>
                <a:off x="1142110" y="3334857"/>
                <a:ext cx="108000" cy="108000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正方形/長方形 16"/>
              <p:cNvSpPr/>
              <p:nvPr/>
            </p:nvSpPr>
            <p:spPr>
              <a:xfrm>
                <a:off x="1602595" y="3157692"/>
                <a:ext cx="108000" cy="108000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正方形/長方形 17"/>
              <p:cNvSpPr/>
              <p:nvPr/>
            </p:nvSpPr>
            <p:spPr>
              <a:xfrm>
                <a:off x="1294510" y="3487257"/>
                <a:ext cx="108000" cy="108000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正方形/長方形 18"/>
              <p:cNvSpPr/>
              <p:nvPr/>
            </p:nvSpPr>
            <p:spPr>
              <a:xfrm>
                <a:off x="1754995" y="3310092"/>
                <a:ext cx="108000" cy="108000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正方形/長方形 19"/>
              <p:cNvSpPr/>
              <p:nvPr/>
            </p:nvSpPr>
            <p:spPr>
              <a:xfrm>
                <a:off x="1446910" y="3639657"/>
                <a:ext cx="108000" cy="108000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正方形/長方形 20"/>
              <p:cNvSpPr/>
              <p:nvPr/>
            </p:nvSpPr>
            <p:spPr>
              <a:xfrm>
                <a:off x="1907395" y="3462492"/>
                <a:ext cx="108000" cy="108000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正方形/長方形 21"/>
              <p:cNvSpPr/>
              <p:nvPr/>
            </p:nvSpPr>
            <p:spPr>
              <a:xfrm>
                <a:off x="1599310" y="3792057"/>
                <a:ext cx="108000" cy="108000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正方形/長方形 22"/>
              <p:cNvSpPr/>
              <p:nvPr/>
            </p:nvSpPr>
            <p:spPr>
              <a:xfrm>
                <a:off x="2059795" y="3614892"/>
                <a:ext cx="108000" cy="108000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正方形/長方形 23"/>
              <p:cNvSpPr/>
              <p:nvPr/>
            </p:nvSpPr>
            <p:spPr>
              <a:xfrm>
                <a:off x="1294510" y="3144357"/>
                <a:ext cx="108000" cy="108000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正方形/長方形 24"/>
              <p:cNvSpPr/>
              <p:nvPr/>
            </p:nvSpPr>
            <p:spPr>
              <a:xfrm>
                <a:off x="1446910" y="3296757"/>
                <a:ext cx="108000" cy="108000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正方形/長方形 25"/>
              <p:cNvSpPr/>
              <p:nvPr/>
            </p:nvSpPr>
            <p:spPr>
              <a:xfrm>
                <a:off x="1599310" y="3449157"/>
                <a:ext cx="108000" cy="108000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正方形/長方形 26"/>
              <p:cNvSpPr/>
              <p:nvPr/>
            </p:nvSpPr>
            <p:spPr>
              <a:xfrm>
                <a:off x="1751710" y="3601557"/>
                <a:ext cx="108000" cy="108000"/>
              </a:xfrm>
              <a:prstGeom prst="rect">
                <a:avLst/>
              </a:prstGeom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2" name="正方形/長方形 51"/>
            <p:cNvSpPr/>
            <p:nvPr/>
          </p:nvSpPr>
          <p:spPr>
            <a:xfrm>
              <a:off x="869098" y="2991147"/>
              <a:ext cx="1152000" cy="864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5" name="四角形: 角を丸くする 54"/>
          <p:cNvSpPr/>
          <p:nvPr/>
        </p:nvSpPr>
        <p:spPr>
          <a:xfrm>
            <a:off x="2938922" y="4984032"/>
            <a:ext cx="923007" cy="34756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開催府県館</a:t>
            </a:r>
          </a:p>
        </p:txBody>
      </p:sp>
      <p:sp>
        <p:nvSpPr>
          <p:cNvPr id="56" name="四角形: 角を丸くする 55"/>
          <p:cNvSpPr/>
          <p:nvPr/>
        </p:nvSpPr>
        <p:spPr>
          <a:xfrm>
            <a:off x="2615620" y="5448762"/>
            <a:ext cx="514485" cy="249441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企業館</a:t>
            </a:r>
          </a:p>
        </p:txBody>
      </p:sp>
      <p:sp>
        <p:nvSpPr>
          <p:cNvPr id="57" name="四角形: 角を丸くする 56"/>
          <p:cNvSpPr/>
          <p:nvPr/>
        </p:nvSpPr>
        <p:spPr>
          <a:xfrm>
            <a:off x="3143183" y="5755556"/>
            <a:ext cx="514485" cy="249441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企業館</a:t>
            </a:r>
          </a:p>
        </p:txBody>
      </p:sp>
      <p:sp>
        <p:nvSpPr>
          <p:cNvPr id="58" name="四角形: 角を丸くする 57"/>
          <p:cNvSpPr/>
          <p:nvPr/>
        </p:nvSpPr>
        <p:spPr>
          <a:xfrm>
            <a:off x="3686595" y="5448762"/>
            <a:ext cx="514485" cy="249441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企業館</a:t>
            </a: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875002" y="2629736"/>
            <a:ext cx="110799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陳列区域</a:t>
            </a:r>
          </a:p>
        </p:txBody>
      </p:sp>
      <p:sp>
        <p:nvSpPr>
          <p:cNvPr id="60" name="正方形/長方形 59"/>
          <p:cNvSpPr/>
          <p:nvPr/>
        </p:nvSpPr>
        <p:spPr>
          <a:xfrm>
            <a:off x="5244392" y="2488954"/>
            <a:ext cx="396000" cy="396000"/>
          </a:xfrm>
          <a:prstGeom prst="rect">
            <a:avLst/>
          </a:prstGeom>
          <a:pattFill prst="pct20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公式</a:t>
            </a:r>
            <a:endParaRPr kumimoji="1" lang="en-US" altLang="ja-JP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参加国</a:t>
            </a:r>
          </a:p>
        </p:txBody>
      </p:sp>
      <p:sp>
        <p:nvSpPr>
          <p:cNvPr id="62" name="楕円 61"/>
          <p:cNvSpPr/>
          <p:nvPr/>
        </p:nvSpPr>
        <p:spPr>
          <a:xfrm>
            <a:off x="5696702" y="2704125"/>
            <a:ext cx="771858" cy="6189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メイン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イベントホール</a:t>
            </a:r>
          </a:p>
        </p:txBody>
      </p:sp>
      <p:sp>
        <p:nvSpPr>
          <p:cNvPr id="63" name="楕円 62"/>
          <p:cNvSpPr/>
          <p:nvPr/>
        </p:nvSpPr>
        <p:spPr>
          <a:xfrm>
            <a:off x="5852489" y="3506942"/>
            <a:ext cx="547678" cy="35370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迎賓館</a:t>
            </a:r>
          </a:p>
        </p:txBody>
      </p:sp>
      <p:sp>
        <p:nvSpPr>
          <p:cNvPr id="64" name="正方形/長方形 63"/>
          <p:cNvSpPr/>
          <p:nvPr/>
        </p:nvSpPr>
        <p:spPr>
          <a:xfrm>
            <a:off x="217170" y="857250"/>
            <a:ext cx="6366510" cy="72580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/>
          <p:cNvSpPr/>
          <p:nvPr/>
        </p:nvSpPr>
        <p:spPr>
          <a:xfrm>
            <a:off x="3616290" y="6017490"/>
            <a:ext cx="2520000" cy="25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市民・</a:t>
            </a:r>
            <a:r>
              <a:rPr kumimoji="1"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NPO</a:t>
            </a: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による参加</a:t>
            </a:r>
          </a:p>
        </p:txBody>
      </p:sp>
      <p:sp>
        <p:nvSpPr>
          <p:cNvPr id="6" name="楕円 5"/>
          <p:cNvSpPr/>
          <p:nvPr/>
        </p:nvSpPr>
        <p:spPr>
          <a:xfrm>
            <a:off x="551115" y="6017490"/>
            <a:ext cx="2520000" cy="25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主催者による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</a:t>
            </a:r>
            <a:r>
              <a:rPr kumimoji="1"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～実証試験・社会実験～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6" name="四角形: 角を丸くする 65"/>
          <p:cNvSpPr/>
          <p:nvPr/>
        </p:nvSpPr>
        <p:spPr>
          <a:xfrm>
            <a:off x="2419812" y="8345248"/>
            <a:ext cx="1834915" cy="821612"/>
          </a:xfrm>
          <a:prstGeom prst="round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国際博覧会に関連して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開催する国際会議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～主催者による～</a:t>
            </a:r>
          </a:p>
        </p:txBody>
      </p:sp>
      <p:sp>
        <p:nvSpPr>
          <p:cNvPr id="67" name="正方形/長方形 66"/>
          <p:cNvSpPr/>
          <p:nvPr/>
        </p:nvSpPr>
        <p:spPr>
          <a:xfrm>
            <a:off x="3413651" y="1877794"/>
            <a:ext cx="396000" cy="396000"/>
          </a:xfrm>
          <a:prstGeom prst="rect">
            <a:avLst/>
          </a:prstGeom>
          <a:pattFill prst="pct20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公式</a:t>
            </a:r>
            <a:endParaRPr kumimoji="1" lang="en-US" altLang="ja-JP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参加国</a:t>
            </a:r>
          </a:p>
        </p:txBody>
      </p:sp>
      <p:sp>
        <p:nvSpPr>
          <p:cNvPr id="68" name="正方形/長方形 67"/>
          <p:cNvSpPr/>
          <p:nvPr/>
        </p:nvSpPr>
        <p:spPr>
          <a:xfrm>
            <a:off x="2961821" y="1877449"/>
            <a:ext cx="396000" cy="396000"/>
          </a:xfrm>
          <a:prstGeom prst="rect">
            <a:avLst/>
          </a:prstGeom>
          <a:pattFill prst="pct20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公式</a:t>
            </a:r>
            <a:endParaRPr kumimoji="1" lang="en-US" altLang="ja-JP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参加国</a:t>
            </a: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2731011" y="874017"/>
            <a:ext cx="13388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博覧会会場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会期は最大</a:t>
            </a:r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か月</a:t>
            </a: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2846427" y="934391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広域展開</a:t>
            </a:r>
          </a:p>
        </p:txBody>
      </p:sp>
      <p:sp>
        <p:nvSpPr>
          <p:cNvPr id="72" name="吹き出し: 折線 (枠なし) 71"/>
          <p:cNvSpPr/>
          <p:nvPr/>
        </p:nvSpPr>
        <p:spPr>
          <a:xfrm>
            <a:off x="4223391" y="512109"/>
            <a:ext cx="2313630" cy="345141"/>
          </a:xfrm>
          <a:prstGeom prst="callout2">
            <a:avLst>
              <a:gd name="adj1" fmla="val 40590"/>
              <a:gd name="adj2" fmla="val 86728"/>
              <a:gd name="adj3" fmla="val 40590"/>
              <a:gd name="adj4" fmla="val 430"/>
              <a:gd name="adj5" fmla="val 155126"/>
              <a:gd name="adj6" fmla="val -10105"/>
            </a:avLst>
          </a:prstGeom>
          <a:noFill/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■会場の構成やデザイン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・国際博覧会の新しいあり方を提案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3" name="吹き出し: 折線 (枠なし) 72"/>
          <p:cNvSpPr/>
          <p:nvPr/>
        </p:nvSpPr>
        <p:spPr>
          <a:xfrm>
            <a:off x="4757570" y="4951275"/>
            <a:ext cx="1779451" cy="550929"/>
          </a:xfrm>
          <a:prstGeom prst="callout2">
            <a:avLst>
              <a:gd name="adj1" fmla="val 22732"/>
              <a:gd name="adj2" fmla="val 87704"/>
              <a:gd name="adj3" fmla="val 23783"/>
              <a:gd name="adj4" fmla="val 430"/>
              <a:gd name="adj5" fmla="val -88436"/>
              <a:gd name="adj6" fmla="val -13090"/>
            </a:avLst>
          </a:prstGeom>
          <a:noFill/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■集合館として出展参加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・開催国がパビリオン建設＋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出展支援を行う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・くくり方のカテゴリーは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博覧会ごとに設定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（大陸別など）</a:t>
            </a:r>
          </a:p>
        </p:txBody>
      </p:sp>
      <p:sp>
        <p:nvSpPr>
          <p:cNvPr id="74" name="吹き出し: 折線 (枠なし) 73"/>
          <p:cNvSpPr/>
          <p:nvPr/>
        </p:nvSpPr>
        <p:spPr>
          <a:xfrm>
            <a:off x="400184" y="1356934"/>
            <a:ext cx="1962983" cy="345141"/>
          </a:xfrm>
          <a:prstGeom prst="callout2">
            <a:avLst>
              <a:gd name="adj1" fmla="val 38913"/>
              <a:gd name="adj2" fmla="val 856"/>
              <a:gd name="adj3" fmla="val 38915"/>
              <a:gd name="adj4" fmla="val 85124"/>
              <a:gd name="adj5" fmla="val 379112"/>
              <a:gd name="adj6" fmla="val 137988"/>
            </a:avLst>
          </a:prstGeom>
          <a:noFill/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■陳列区域（参加国出展）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・各国の条件を等しくする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（配置、動線、敷地など）</a:t>
            </a:r>
          </a:p>
        </p:txBody>
      </p:sp>
      <p:sp>
        <p:nvSpPr>
          <p:cNvPr id="76" name="吹き出し: 折線 (枠なし) 75"/>
          <p:cNvSpPr/>
          <p:nvPr/>
        </p:nvSpPr>
        <p:spPr>
          <a:xfrm>
            <a:off x="5300943" y="1779216"/>
            <a:ext cx="1650769" cy="345141"/>
          </a:xfrm>
          <a:prstGeom prst="callout2">
            <a:avLst>
              <a:gd name="adj1" fmla="val 38913"/>
              <a:gd name="adj2" fmla="val 856"/>
              <a:gd name="adj3" fmla="val 38915"/>
              <a:gd name="adj4" fmla="val 84072"/>
              <a:gd name="adj5" fmla="val 280180"/>
              <a:gd name="adj6" fmla="val 60098"/>
            </a:avLst>
          </a:prstGeom>
          <a:noFill/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■メインイベントホール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・開閉会式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・公式参加国の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ナショナルデ</a:t>
            </a:r>
            <a:r>
              <a:rPr kumimoji="1"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―</a:t>
            </a:r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77" name="吹き出し: 折線 (枠なし) 76"/>
          <p:cNvSpPr/>
          <p:nvPr/>
        </p:nvSpPr>
        <p:spPr>
          <a:xfrm>
            <a:off x="5268243" y="4461833"/>
            <a:ext cx="1336948" cy="345141"/>
          </a:xfrm>
          <a:prstGeom prst="callout2">
            <a:avLst>
              <a:gd name="adj1" fmla="val 38913"/>
              <a:gd name="adj2" fmla="val 856"/>
              <a:gd name="adj3" fmla="val 38915"/>
              <a:gd name="adj4" fmla="val 96344"/>
              <a:gd name="adj5" fmla="val -160819"/>
              <a:gd name="adj6" fmla="val 70872"/>
            </a:avLst>
          </a:prstGeom>
          <a:noFill/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■迎賓館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・ナショナルデーの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セレモニーなど</a:t>
            </a:r>
          </a:p>
        </p:txBody>
      </p:sp>
      <p:sp>
        <p:nvSpPr>
          <p:cNvPr id="78" name="吹き出し: 折線 (枠なし) 77"/>
          <p:cNvSpPr/>
          <p:nvPr/>
        </p:nvSpPr>
        <p:spPr>
          <a:xfrm>
            <a:off x="319090" y="4658046"/>
            <a:ext cx="1962983" cy="345141"/>
          </a:xfrm>
          <a:prstGeom prst="callout2">
            <a:avLst>
              <a:gd name="adj1" fmla="val 38913"/>
              <a:gd name="adj2" fmla="val 856"/>
              <a:gd name="adj3" fmla="val 38915"/>
              <a:gd name="adj4" fmla="val 85124"/>
              <a:gd name="adj5" fmla="val -333530"/>
              <a:gd name="adj6" fmla="val 133271"/>
            </a:avLst>
          </a:prstGeom>
          <a:noFill/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■テーマ館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・主催者が設置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・テーマの解題やメッセージ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を発信する</a:t>
            </a:r>
          </a:p>
        </p:txBody>
      </p:sp>
      <p:sp>
        <p:nvSpPr>
          <p:cNvPr id="79" name="吹き出し: 折線 (枠なし) 78"/>
          <p:cNvSpPr/>
          <p:nvPr/>
        </p:nvSpPr>
        <p:spPr>
          <a:xfrm>
            <a:off x="571096" y="5369966"/>
            <a:ext cx="1962983" cy="345141"/>
          </a:xfrm>
          <a:prstGeom prst="callout2">
            <a:avLst>
              <a:gd name="adj1" fmla="val 38913"/>
              <a:gd name="adj2" fmla="val 856"/>
              <a:gd name="adj3" fmla="val 38915"/>
              <a:gd name="adj4" fmla="val 85124"/>
              <a:gd name="adj5" fmla="val -266458"/>
              <a:gd name="adj6" fmla="val 120888"/>
            </a:avLst>
          </a:prstGeom>
          <a:noFill/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■日本館（日本政府出展）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・開催国政府として課題解決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をリードする提案の展示と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発信</a:t>
            </a:r>
          </a:p>
        </p:txBody>
      </p:sp>
      <p:sp>
        <p:nvSpPr>
          <p:cNvPr id="80" name="吹き出し: 折線 (枠なし) 79"/>
          <p:cNvSpPr/>
          <p:nvPr/>
        </p:nvSpPr>
        <p:spPr>
          <a:xfrm>
            <a:off x="4301449" y="986575"/>
            <a:ext cx="1998988" cy="345141"/>
          </a:xfrm>
          <a:prstGeom prst="callout2">
            <a:avLst>
              <a:gd name="adj1" fmla="val 40590"/>
              <a:gd name="adj2" fmla="val 86728"/>
              <a:gd name="adj3" fmla="val 40590"/>
              <a:gd name="adj4" fmla="val 430"/>
              <a:gd name="adj5" fmla="val 280181"/>
              <a:gd name="adj6" fmla="val -16958"/>
            </a:avLst>
          </a:prstGeom>
          <a:noFill/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■単独館として出展参加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・パビリオン建築は参加国負担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・敷地渡し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・建蔽率、景観、素材などの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条件設定が可能</a:t>
            </a:r>
          </a:p>
        </p:txBody>
      </p:sp>
      <p:sp>
        <p:nvSpPr>
          <p:cNvPr id="81" name="四角形: 角を丸くする 80"/>
          <p:cNvSpPr/>
          <p:nvPr/>
        </p:nvSpPr>
        <p:spPr>
          <a:xfrm>
            <a:off x="5036448" y="9027363"/>
            <a:ext cx="900269" cy="449013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サテライト会場</a:t>
            </a:r>
          </a:p>
        </p:txBody>
      </p:sp>
      <p:sp>
        <p:nvSpPr>
          <p:cNvPr id="82" name="四角形: 角を丸くする 81"/>
          <p:cNvSpPr/>
          <p:nvPr/>
        </p:nvSpPr>
        <p:spPr>
          <a:xfrm>
            <a:off x="5456972" y="8462076"/>
            <a:ext cx="900269" cy="449013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サテライト会場</a:t>
            </a:r>
          </a:p>
        </p:txBody>
      </p:sp>
      <p:sp>
        <p:nvSpPr>
          <p:cNvPr id="83" name="四角形: 角を丸くする 82"/>
          <p:cNvSpPr/>
          <p:nvPr/>
        </p:nvSpPr>
        <p:spPr>
          <a:xfrm>
            <a:off x="336175" y="8470157"/>
            <a:ext cx="900269" cy="449013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サテライト会場</a:t>
            </a:r>
          </a:p>
        </p:txBody>
      </p:sp>
      <p:sp>
        <p:nvSpPr>
          <p:cNvPr id="84" name="四角形: 角を丸くする 83"/>
          <p:cNvSpPr/>
          <p:nvPr/>
        </p:nvSpPr>
        <p:spPr>
          <a:xfrm>
            <a:off x="797001" y="9027362"/>
            <a:ext cx="900269" cy="449013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サテライト会場</a:t>
            </a:r>
          </a:p>
        </p:txBody>
      </p:sp>
      <p:sp>
        <p:nvSpPr>
          <p:cNvPr id="85" name="テキスト ボックス 84"/>
          <p:cNvSpPr txBox="1"/>
          <p:nvPr/>
        </p:nvSpPr>
        <p:spPr>
          <a:xfrm rot="20120284">
            <a:off x="4240935" y="3370078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集合館</a:t>
            </a:r>
          </a:p>
        </p:txBody>
      </p:sp>
      <p:sp>
        <p:nvSpPr>
          <p:cNvPr id="86" name="テキスト ボックス 85"/>
          <p:cNvSpPr txBox="1"/>
          <p:nvPr/>
        </p:nvSpPr>
        <p:spPr>
          <a:xfrm rot="1415431">
            <a:off x="1801147" y="3360295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集合館</a:t>
            </a:r>
          </a:p>
        </p:txBody>
      </p:sp>
      <p:cxnSp>
        <p:nvCxnSpPr>
          <p:cNvPr id="88" name="直線コネクタ 87"/>
          <p:cNvCxnSpPr/>
          <p:nvPr/>
        </p:nvCxnSpPr>
        <p:spPr>
          <a:xfrm>
            <a:off x="3577590" y="2280939"/>
            <a:ext cx="0" cy="348797"/>
          </a:xfrm>
          <a:prstGeom prst="line">
            <a:avLst/>
          </a:prstGeom>
          <a:ln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スライド番号プレースホルダー 8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44-5B14-42D2-A67B-E02FC099ED2A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630887" y="142679"/>
            <a:ext cx="1088388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　５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85646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720840" y="0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主要な施設・事業の構成の事例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44-5B14-42D2-A67B-E02FC099ED2A}" type="slidenum">
              <a:rPr kumimoji="1" lang="ja-JP" altLang="en-US" smtClean="0"/>
              <a:t>2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456" y="416164"/>
            <a:ext cx="6433088" cy="9246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733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491</TotalTime>
  <Words>149</Words>
  <Application>Microsoft Office PowerPoint</Application>
  <PresentationFormat>A4 210 x 297 mm</PresentationFormat>
  <Paragraphs>82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Yuji Sawada</dc:creator>
  <cp:lastModifiedBy>HOSTNAME</cp:lastModifiedBy>
  <cp:revision>31</cp:revision>
  <cp:lastPrinted>2016-07-20T03:10:01Z</cp:lastPrinted>
  <dcterms:created xsi:type="dcterms:W3CDTF">2016-07-17T21:31:55Z</dcterms:created>
  <dcterms:modified xsi:type="dcterms:W3CDTF">2016-07-20T12:30:24Z</dcterms:modified>
</cp:coreProperties>
</file>