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6" autoAdjust="0"/>
    <p:restoredTop sz="94660"/>
  </p:normalViewPr>
  <p:slideViewPr>
    <p:cSldViewPr snapToGrid="0">
      <p:cViewPr>
        <p:scale>
          <a:sx n="100" d="100"/>
          <a:sy n="100" d="100"/>
        </p:scale>
        <p:origin x="-1230"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227060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263516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238570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195703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354217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193492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421997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91935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156303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417745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E8C98-D0F5-44B7-AF23-BFBE1DDF04CF}" type="datetimeFigureOut">
              <a:rPr kumimoji="1" lang="ja-JP" altLang="en-US" smtClean="0"/>
              <a:t>2016/7/13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21511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EE8C98-D0F5-44B7-AF23-BFBE1DDF04CF}" type="datetimeFigureOut">
              <a:rPr kumimoji="1" lang="ja-JP" altLang="en-US" smtClean="0"/>
              <a:t>2016/7/13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E38C8F-BFAB-4089-A963-A88E4BB54A98}" type="slidenum">
              <a:rPr kumimoji="1" lang="ja-JP" altLang="en-US" smtClean="0"/>
              <a:t>‹#›</a:t>
            </a:fld>
            <a:endParaRPr kumimoji="1" lang="ja-JP" altLang="en-US"/>
          </a:p>
        </p:txBody>
      </p:sp>
    </p:spTree>
    <p:extLst>
      <p:ext uri="{BB962C8B-B14F-4D97-AF65-F5344CB8AC3E}">
        <p14:creationId xmlns:p14="http://schemas.microsoft.com/office/powerpoint/2010/main" val="1078087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8362" y="2049118"/>
            <a:ext cx="6696000" cy="87464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8362" y="727363"/>
            <a:ext cx="6756400" cy="8802410"/>
          </a:xfrm>
          <a:prstGeom prst="rect">
            <a:avLst/>
          </a:prstGeom>
          <a:noFill/>
        </p:spPr>
        <p:txBody>
          <a:bodyPr wrap="square" rtlCol="0">
            <a:spAutoFit/>
          </a:bodyPr>
          <a:lstStyle/>
          <a:p>
            <a:r>
              <a:rPr lang="ja-JP" altLang="en-US" sz="1400" dirty="0"/>
              <a:t>世界保健機関憲章前文 </a:t>
            </a:r>
            <a:r>
              <a:rPr lang="en-US" altLang="ja-JP" sz="1400" dirty="0"/>
              <a:t>(</a:t>
            </a:r>
            <a:r>
              <a:rPr lang="ja-JP" altLang="en-US" sz="1400" dirty="0"/>
              <a:t>日本</a:t>
            </a:r>
            <a:r>
              <a:rPr lang="en-US" altLang="ja-JP" sz="1400" dirty="0"/>
              <a:t>WHO</a:t>
            </a:r>
            <a:r>
              <a:rPr lang="ja-JP" altLang="en-US" sz="1400" dirty="0"/>
              <a:t>協会仮訳</a:t>
            </a:r>
            <a:r>
              <a:rPr lang="en-US" altLang="ja-JP" sz="1400" dirty="0"/>
              <a:t>)</a:t>
            </a:r>
          </a:p>
          <a:p>
            <a:endParaRPr lang="en-US" altLang="ja-JP" sz="1200" dirty="0"/>
          </a:p>
          <a:p>
            <a:r>
              <a:rPr lang="en-US" altLang="ja-JP" sz="1200" dirty="0">
                <a:latin typeface="ＭＳ Ｐ明朝" panose="02020600040205080304" pitchFamily="18" charset="-128"/>
                <a:ea typeface="ＭＳ Ｐ明朝" panose="02020600040205080304" pitchFamily="18" charset="-128"/>
              </a:rPr>
              <a:t>THE STATES Parties to this Constitution declare, in conformity with the Charter of the United Nations, that the following principles are basic to the happiness, harmonious relations and security of all peoples:</a:t>
            </a:r>
          </a:p>
          <a:p>
            <a:r>
              <a:rPr lang="ja-JP" altLang="en-US" sz="1200" dirty="0">
                <a:latin typeface="ＭＳ Ｐ明朝" panose="02020600040205080304" pitchFamily="18" charset="-128"/>
                <a:ea typeface="ＭＳ Ｐ明朝" panose="02020600040205080304" pitchFamily="18" charset="-128"/>
              </a:rPr>
              <a:t>この憲章の当事国は、国際連合憲章に従い、次の諸原則が全ての人々の幸福と平和な関係と安全保障の基礎であることを宣言します。</a:t>
            </a:r>
          </a:p>
          <a:p>
            <a:endParaRPr lang="ja-JP" altLang="en-US" sz="1200" dirty="0">
              <a:latin typeface="ＭＳ Ｐ明朝" panose="02020600040205080304" pitchFamily="18" charset="-128"/>
              <a:ea typeface="ＭＳ Ｐ明朝" panose="02020600040205080304" pitchFamily="18" charset="-128"/>
            </a:endParaRPr>
          </a:p>
          <a:p>
            <a:r>
              <a:rPr lang="en-US" altLang="ja-JP" sz="1200" dirty="0">
                <a:latin typeface="ＭＳ Ｐ明朝" panose="02020600040205080304" pitchFamily="18" charset="-128"/>
                <a:ea typeface="ＭＳ Ｐ明朝" panose="02020600040205080304" pitchFamily="18" charset="-128"/>
              </a:rPr>
              <a:t>Health is a state of complete physical, mental and social well-being and not merely the absence of disease or infirmity.</a:t>
            </a:r>
          </a:p>
          <a:p>
            <a:r>
              <a:rPr lang="ja-JP" altLang="en-US" sz="1200" dirty="0">
                <a:latin typeface="ＭＳ Ｐ明朝" panose="02020600040205080304" pitchFamily="18" charset="-128"/>
                <a:ea typeface="ＭＳ Ｐ明朝" panose="02020600040205080304" pitchFamily="18" charset="-128"/>
              </a:rPr>
              <a:t>健康とは、病気ではないとか、弱っていないということではなく、肉体的にも、精神的にも、そして社会的にも、すべてが 満たされた状態にあることをいいます。 </a:t>
            </a:r>
          </a:p>
          <a:p>
            <a:endParaRPr lang="ja-JP" altLang="en-US" sz="1200" dirty="0">
              <a:latin typeface="ＭＳ Ｐ明朝" panose="02020600040205080304" pitchFamily="18" charset="-128"/>
              <a:ea typeface="ＭＳ Ｐ明朝" panose="02020600040205080304" pitchFamily="18" charset="-128"/>
            </a:endParaRPr>
          </a:p>
          <a:p>
            <a:r>
              <a:rPr lang="en-US" altLang="ja-JP" sz="1200" dirty="0">
                <a:latin typeface="ＭＳ Ｐ明朝" panose="02020600040205080304" pitchFamily="18" charset="-128"/>
                <a:ea typeface="ＭＳ Ｐ明朝" panose="02020600040205080304" pitchFamily="18" charset="-128"/>
              </a:rPr>
              <a:t>The enjoyment of the highest attainable standard of health is one of the fundamental rights of every human being without distinction of race, religion, political belief, economic or social condition.</a:t>
            </a:r>
          </a:p>
          <a:p>
            <a:r>
              <a:rPr lang="ja-JP" altLang="en-US" sz="1200" dirty="0">
                <a:latin typeface="ＭＳ Ｐ明朝" panose="02020600040205080304" pitchFamily="18" charset="-128"/>
                <a:ea typeface="ＭＳ Ｐ明朝" panose="02020600040205080304" pitchFamily="18" charset="-128"/>
              </a:rPr>
              <a:t>人種、宗教、政治信条や経済的・社会的条件によって差別されることなく、最高水準の健康に恵まれることは、あらゆる人々にとっての基本的人権のひとつです。 </a:t>
            </a:r>
          </a:p>
          <a:p>
            <a:endParaRPr lang="ja-JP" altLang="en-US" sz="1200" dirty="0">
              <a:latin typeface="ＭＳ Ｐ明朝" panose="02020600040205080304" pitchFamily="18" charset="-128"/>
              <a:ea typeface="ＭＳ Ｐ明朝" panose="02020600040205080304" pitchFamily="18" charset="-128"/>
            </a:endParaRPr>
          </a:p>
          <a:p>
            <a:r>
              <a:rPr lang="en-US" altLang="ja-JP" sz="1200" dirty="0">
                <a:latin typeface="ＭＳ Ｐ明朝" panose="02020600040205080304" pitchFamily="18" charset="-128"/>
                <a:ea typeface="ＭＳ Ｐ明朝" panose="02020600040205080304" pitchFamily="18" charset="-128"/>
              </a:rPr>
              <a:t>The health of all peoples is fundamental to the attainment of peace and security and is dependent upon the fullest co-operation of individuals and States.</a:t>
            </a:r>
          </a:p>
          <a:p>
            <a:r>
              <a:rPr lang="ja-JP" altLang="en-US" sz="1200" dirty="0">
                <a:latin typeface="ＭＳ Ｐ明朝" panose="02020600040205080304" pitchFamily="18" charset="-128"/>
                <a:ea typeface="ＭＳ Ｐ明朝" panose="02020600040205080304" pitchFamily="18" charset="-128"/>
              </a:rPr>
              <a:t>世界中すべての人々が健康であることは、平和と安全を達成するための基礎であり、その成否は、個人と国家の 全面的な協力が得られるかどうかにかかっています。</a:t>
            </a:r>
          </a:p>
          <a:p>
            <a:endParaRPr lang="ja-JP" altLang="en-US" sz="1200" dirty="0">
              <a:latin typeface="ＭＳ Ｐ明朝" panose="02020600040205080304" pitchFamily="18" charset="-128"/>
              <a:ea typeface="ＭＳ Ｐ明朝" panose="02020600040205080304" pitchFamily="18" charset="-128"/>
            </a:endParaRPr>
          </a:p>
          <a:p>
            <a:r>
              <a:rPr lang="en-US" altLang="ja-JP" sz="1200" dirty="0">
                <a:latin typeface="ＭＳ Ｐ明朝" panose="02020600040205080304" pitchFamily="18" charset="-128"/>
                <a:ea typeface="ＭＳ Ｐ明朝" panose="02020600040205080304" pitchFamily="18" charset="-128"/>
              </a:rPr>
              <a:t>The achievement of any States in the promotion and protection of health is of value to all.</a:t>
            </a:r>
          </a:p>
          <a:p>
            <a:r>
              <a:rPr lang="ja-JP" altLang="en-US" sz="1200" dirty="0">
                <a:latin typeface="ＭＳ Ｐ明朝" panose="02020600040205080304" pitchFamily="18" charset="-128"/>
                <a:ea typeface="ＭＳ Ｐ明朝" panose="02020600040205080304" pitchFamily="18" charset="-128"/>
              </a:rPr>
              <a:t>ひとつの国で健康の増進と保護を達成することができれば、その国のみならず世界全体にとっても有意義なことです。 </a:t>
            </a:r>
          </a:p>
          <a:p>
            <a:endParaRPr lang="ja-JP" altLang="en-US" sz="1200" dirty="0">
              <a:latin typeface="ＭＳ Ｐ明朝" panose="02020600040205080304" pitchFamily="18" charset="-128"/>
              <a:ea typeface="ＭＳ Ｐ明朝" panose="02020600040205080304" pitchFamily="18" charset="-128"/>
            </a:endParaRPr>
          </a:p>
          <a:p>
            <a:r>
              <a:rPr lang="en-US" altLang="ja-JP" sz="1200" dirty="0">
                <a:latin typeface="ＭＳ Ｐ明朝" panose="02020600040205080304" pitchFamily="18" charset="-128"/>
                <a:ea typeface="ＭＳ Ｐ明朝" panose="02020600040205080304" pitchFamily="18" charset="-128"/>
              </a:rPr>
              <a:t>Unequal development in different countries in the promotion of health and control of disease, especially communicable disease, is a common danger.</a:t>
            </a:r>
          </a:p>
          <a:p>
            <a:r>
              <a:rPr lang="ja-JP" altLang="en-US" sz="1200" dirty="0">
                <a:latin typeface="ＭＳ Ｐ明朝" panose="02020600040205080304" pitchFamily="18" charset="-128"/>
                <a:ea typeface="ＭＳ Ｐ明朝" panose="02020600040205080304" pitchFamily="18" charset="-128"/>
              </a:rPr>
              <a:t>健康増進や感染症対策の進み具合が国によって異なると、すべての国に共通して危険が及ぶことになります。</a:t>
            </a:r>
          </a:p>
          <a:p>
            <a:endParaRPr lang="ja-JP" altLang="en-US" sz="1200" dirty="0">
              <a:latin typeface="ＭＳ Ｐ明朝" panose="02020600040205080304" pitchFamily="18" charset="-128"/>
              <a:ea typeface="ＭＳ Ｐ明朝" panose="02020600040205080304" pitchFamily="18" charset="-128"/>
            </a:endParaRPr>
          </a:p>
          <a:p>
            <a:r>
              <a:rPr lang="en-US" altLang="ja-JP" sz="1200" dirty="0">
                <a:latin typeface="ＭＳ Ｐ明朝" panose="02020600040205080304" pitchFamily="18" charset="-128"/>
                <a:ea typeface="ＭＳ Ｐ明朝" panose="02020600040205080304" pitchFamily="18" charset="-128"/>
              </a:rPr>
              <a:t>Healthy development of the child is of basic importance; the ability to live harmoniously in a changing total environment is essential to such development.</a:t>
            </a:r>
          </a:p>
          <a:p>
            <a:r>
              <a:rPr lang="ja-JP" altLang="en-US" sz="1200" dirty="0">
                <a:latin typeface="ＭＳ Ｐ明朝" panose="02020600040205080304" pitchFamily="18" charset="-128"/>
                <a:ea typeface="ＭＳ Ｐ明朝" panose="02020600040205080304" pitchFamily="18" charset="-128"/>
              </a:rPr>
              <a:t>子供の健やかな成長は、基本的に大切なことです。</a:t>
            </a:r>
          </a:p>
          <a:p>
            <a:r>
              <a:rPr lang="ja-JP" altLang="en-US" sz="1200" dirty="0">
                <a:latin typeface="ＭＳ Ｐ明朝" panose="02020600040205080304" pitchFamily="18" charset="-128"/>
                <a:ea typeface="ＭＳ Ｐ明朝" panose="02020600040205080304" pitchFamily="18" charset="-128"/>
              </a:rPr>
              <a:t>そして、変化の激しい種々の環境に順応しながら生きていける力を身につけることが、この成長のために不可欠です。 </a:t>
            </a:r>
          </a:p>
          <a:p>
            <a:endParaRPr lang="ja-JP" altLang="en-US" sz="1200" dirty="0">
              <a:latin typeface="ＭＳ Ｐ明朝" panose="02020600040205080304" pitchFamily="18" charset="-128"/>
              <a:ea typeface="ＭＳ Ｐ明朝" panose="02020600040205080304" pitchFamily="18" charset="-128"/>
            </a:endParaRPr>
          </a:p>
          <a:p>
            <a:r>
              <a:rPr lang="en-US" altLang="ja-JP" sz="1200" dirty="0">
                <a:latin typeface="ＭＳ Ｐ明朝" panose="02020600040205080304" pitchFamily="18" charset="-128"/>
                <a:ea typeface="ＭＳ Ｐ明朝" panose="02020600040205080304" pitchFamily="18" charset="-128"/>
              </a:rPr>
              <a:t>The extension to all peoples of the benefits of medical, psychological and related knowledge is essential to the fullest attainment of health.</a:t>
            </a:r>
          </a:p>
          <a:p>
            <a:r>
              <a:rPr lang="ja-JP" altLang="en-US" sz="1200" dirty="0">
                <a:latin typeface="ＭＳ Ｐ明朝" panose="02020600040205080304" pitchFamily="18" charset="-128"/>
                <a:ea typeface="ＭＳ Ｐ明朝" panose="02020600040205080304" pitchFamily="18" charset="-128"/>
              </a:rPr>
              <a:t>健康を完全に達成するためには、医学、心理学や関連する学問の恩恵をすべての人々に広げることが不可欠です。</a:t>
            </a:r>
          </a:p>
          <a:p>
            <a:endParaRPr lang="ja-JP" altLang="en-US" sz="1200" dirty="0">
              <a:latin typeface="ＭＳ Ｐ明朝" panose="02020600040205080304" pitchFamily="18" charset="-128"/>
              <a:ea typeface="ＭＳ Ｐ明朝" panose="02020600040205080304" pitchFamily="18" charset="-128"/>
            </a:endParaRPr>
          </a:p>
          <a:p>
            <a:r>
              <a:rPr lang="en-US" altLang="ja-JP" sz="1200" dirty="0">
                <a:latin typeface="ＭＳ Ｐ明朝" panose="02020600040205080304" pitchFamily="18" charset="-128"/>
                <a:ea typeface="ＭＳ Ｐ明朝" panose="02020600040205080304" pitchFamily="18" charset="-128"/>
              </a:rPr>
              <a:t>Informed opinion and active co-operation on the part of the public are of the utmost importance in the improvement of the health of the people.</a:t>
            </a:r>
          </a:p>
          <a:p>
            <a:r>
              <a:rPr lang="ja-JP" altLang="en-US" sz="1200" dirty="0">
                <a:latin typeface="ＭＳ Ｐ明朝" panose="02020600040205080304" pitchFamily="18" charset="-128"/>
                <a:ea typeface="ＭＳ Ｐ明朝" panose="02020600040205080304" pitchFamily="18" charset="-128"/>
              </a:rPr>
              <a:t>一般の市民が確かな見解をもって積極的に協力することは、人々の健康を向上させていくうえで最も重要なことです。 　</a:t>
            </a:r>
            <a:endParaRPr kumimoji="1" lang="ja-JP" altLang="en-US" sz="1200" dirty="0">
              <a:latin typeface="ＭＳ Ｐ明朝" panose="02020600040205080304" pitchFamily="18" charset="-128"/>
              <a:ea typeface="ＭＳ Ｐ明朝" panose="02020600040205080304" pitchFamily="18" charset="-128"/>
            </a:endParaRPr>
          </a:p>
        </p:txBody>
      </p:sp>
      <p:sp>
        <p:nvSpPr>
          <p:cNvPr id="3" name="正方形/長方形 2"/>
          <p:cNvSpPr/>
          <p:nvPr/>
        </p:nvSpPr>
        <p:spPr>
          <a:xfrm>
            <a:off x="5020887" y="166255"/>
            <a:ext cx="1612669" cy="4849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ＭＳ ゴシック" panose="020B0609070205080204" pitchFamily="49" charset="-128"/>
                <a:ea typeface="ＭＳ ゴシック" panose="020B0609070205080204" pitchFamily="49" charset="-128"/>
              </a:rPr>
              <a:t>資料 </a:t>
            </a:r>
            <a:r>
              <a:rPr lang="ja-JP" altLang="en-US" dirty="0">
                <a:latin typeface="ＭＳ ゴシック" panose="020B0609070205080204" pitchFamily="49" charset="-128"/>
                <a:ea typeface="ＭＳ ゴシック" panose="020B0609070205080204" pitchFamily="49" charset="-128"/>
              </a:rPr>
              <a:t>２－６</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09573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571</Words>
  <Application>Microsoft Office PowerPoint</Application>
  <PresentationFormat>A4 210 x 297 mm</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Yuji Sawada</dc:creator>
  <cp:lastModifiedBy>HOSTNAME</cp:lastModifiedBy>
  <cp:revision>9</cp:revision>
  <cp:lastPrinted>2016-07-13T10:41:36Z</cp:lastPrinted>
  <dcterms:created xsi:type="dcterms:W3CDTF">2016-06-14T01:23:57Z</dcterms:created>
  <dcterms:modified xsi:type="dcterms:W3CDTF">2016-07-13T10:43:56Z</dcterms:modified>
</cp:coreProperties>
</file>