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5"/>
  </p:notesMasterIdLst>
  <p:handoutMasterIdLst>
    <p:handoutMasterId r:id="rId56"/>
  </p:handoutMasterIdLst>
  <p:sldIdLst>
    <p:sldId id="490" r:id="rId3"/>
    <p:sldId id="533" r:id="rId4"/>
    <p:sldId id="534" r:id="rId5"/>
    <p:sldId id="491" r:id="rId6"/>
    <p:sldId id="517" r:id="rId7"/>
    <p:sldId id="507" r:id="rId8"/>
    <p:sldId id="509" r:id="rId9"/>
    <p:sldId id="497" r:id="rId10"/>
    <p:sldId id="498" r:id="rId11"/>
    <p:sldId id="499" r:id="rId12"/>
    <p:sldId id="500" r:id="rId13"/>
    <p:sldId id="501" r:id="rId14"/>
    <p:sldId id="494" r:id="rId15"/>
    <p:sldId id="495" r:id="rId16"/>
    <p:sldId id="496" r:id="rId17"/>
    <p:sldId id="503" r:id="rId18"/>
    <p:sldId id="504" r:id="rId19"/>
    <p:sldId id="505" r:id="rId20"/>
    <p:sldId id="523" r:id="rId21"/>
    <p:sldId id="546" r:id="rId22"/>
    <p:sldId id="539" r:id="rId23"/>
    <p:sldId id="542" r:id="rId24"/>
    <p:sldId id="543" r:id="rId25"/>
    <p:sldId id="544" r:id="rId26"/>
    <p:sldId id="540" r:id="rId27"/>
    <p:sldId id="547" r:id="rId28"/>
    <p:sldId id="519" r:id="rId29"/>
    <p:sldId id="440" r:id="rId30"/>
    <p:sldId id="521" r:id="rId31"/>
    <p:sldId id="450" r:id="rId32"/>
    <p:sldId id="483" r:id="rId33"/>
    <p:sldId id="484" r:id="rId34"/>
    <p:sldId id="522" r:id="rId35"/>
    <p:sldId id="468" r:id="rId36"/>
    <p:sldId id="524" r:id="rId37"/>
    <p:sldId id="525" r:id="rId38"/>
    <p:sldId id="541" r:id="rId39"/>
    <p:sldId id="526" r:id="rId40"/>
    <p:sldId id="528" r:id="rId41"/>
    <p:sldId id="529" r:id="rId42"/>
    <p:sldId id="530" r:id="rId43"/>
    <p:sldId id="531" r:id="rId44"/>
    <p:sldId id="532" r:id="rId45"/>
    <p:sldId id="555" r:id="rId46"/>
    <p:sldId id="488" r:id="rId47"/>
    <p:sldId id="535" r:id="rId48"/>
    <p:sldId id="536" r:id="rId49"/>
    <p:sldId id="537" r:id="rId50"/>
    <p:sldId id="538" r:id="rId51"/>
    <p:sldId id="549" r:id="rId52"/>
    <p:sldId id="553" r:id="rId53"/>
    <p:sldId id="554" r:id="rId5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0500AD5-2E6E-42B8-97D0-2BFF66FA8C54}">
          <p14:sldIdLst>
            <p14:sldId id="490"/>
            <p14:sldId id="533"/>
            <p14:sldId id="534"/>
            <p14:sldId id="491"/>
            <p14:sldId id="517"/>
            <p14:sldId id="507"/>
            <p14:sldId id="509"/>
            <p14:sldId id="497"/>
            <p14:sldId id="498"/>
            <p14:sldId id="499"/>
            <p14:sldId id="500"/>
            <p14:sldId id="501"/>
            <p14:sldId id="494"/>
            <p14:sldId id="495"/>
            <p14:sldId id="496"/>
            <p14:sldId id="503"/>
            <p14:sldId id="504"/>
            <p14:sldId id="505"/>
            <p14:sldId id="523"/>
            <p14:sldId id="546"/>
            <p14:sldId id="539"/>
            <p14:sldId id="542"/>
            <p14:sldId id="543"/>
            <p14:sldId id="544"/>
            <p14:sldId id="540"/>
            <p14:sldId id="547"/>
            <p14:sldId id="519"/>
            <p14:sldId id="440"/>
            <p14:sldId id="521"/>
            <p14:sldId id="450"/>
            <p14:sldId id="483"/>
            <p14:sldId id="484"/>
            <p14:sldId id="522"/>
            <p14:sldId id="468"/>
            <p14:sldId id="524"/>
            <p14:sldId id="525"/>
            <p14:sldId id="541"/>
            <p14:sldId id="526"/>
            <p14:sldId id="528"/>
            <p14:sldId id="529"/>
            <p14:sldId id="530"/>
            <p14:sldId id="531"/>
            <p14:sldId id="532"/>
            <p14:sldId id="555"/>
            <p14:sldId id="488"/>
            <p14:sldId id="535"/>
            <p14:sldId id="536"/>
            <p14:sldId id="537"/>
            <p14:sldId id="538"/>
            <p14:sldId id="549"/>
            <p14:sldId id="553"/>
            <p14:sldId id="554"/>
          </p14:sldIdLst>
        </p14:section>
        <p14:section name="タイトルなしのセクション" id="{996CAE3C-1B7B-4B2A-BE93-DE89E925EC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85"/>
    <a:srgbClr val="CEE1F2"/>
    <a:srgbClr val="C5E0B4"/>
    <a:srgbClr val="F4B183"/>
    <a:srgbClr val="FFD966"/>
    <a:srgbClr val="5B9BD5"/>
    <a:srgbClr val="F4E73C"/>
    <a:srgbClr val="FCE9DC"/>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434" autoAdjust="0"/>
  </p:normalViewPr>
  <p:slideViewPr>
    <p:cSldViewPr snapToGrid="0">
      <p:cViewPr varScale="1">
        <p:scale>
          <a:sx n="74" d="100"/>
          <a:sy n="74" d="100"/>
        </p:scale>
        <p:origin x="3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5028BA0B-8806-4323-9584-74B7326DDDD0}" type="datetimeFigureOut">
              <a:rPr kumimoji="1" lang="ja-JP" altLang="en-US" smtClean="0"/>
              <a:t>2020/1/28</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37A1A5E5-E4DF-4E99-A882-49548D1835E4}" type="slidenum">
              <a:rPr kumimoji="1" lang="ja-JP" altLang="en-US" smtClean="0"/>
              <a:t>‹#›</a:t>
            </a:fld>
            <a:endParaRPr kumimoji="1" lang="ja-JP" altLang="en-US"/>
          </a:p>
        </p:txBody>
      </p:sp>
    </p:spTree>
    <p:extLst>
      <p:ext uri="{BB962C8B-B14F-4D97-AF65-F5344CB8AC3E}">
        <p14:creationId xmlns:p14="http://schemas.microsoft.com/office/powerpoint/2010/main" val="2572034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FA5BA39-7CAF-4596-A299-67B5C6E315B8}" type="datetimeFigureOut">
              <a:rPr kumimoji="1" lang="ja-JP" altLang="en-US" smtClean="0"/>
              <a:t>2020/1/28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F4CED70-445C-4EB7-910B-E53761D2C426}" type="slidenum">
              <a:rPr kumimoji="1" lang="ja-JP" altLang="en-US" smtClean="0"/>
              <a:t>‹#›</a:t>
            </a:fld>
            <a:endParaRPr kumimoji="1" lang="ja-JP" altLang="en-US"/>
          </a:p>
        </p:txBody>
      </p:sp>
    </p:spTree>
    <p:extLst>
      <p:ext uri="{BB962C8B-B14F-4D97-AF65-F5344CB8AC3E}">
        <p14:creationId xmlns:p14="http://schemas.microsoft.com/office/powerpoint/2010/main" val="3234623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31</a:t>
            </a:fld>
            <a:endParaRPr kumimoji="1" lang="ja-JP" altLang="en-US" dirty="0"/>
          </a:p>
        </p:txBody>
      </p:sp>
    </p:spTree>
    <p:extLst>
      <p:ext uri="{BB962C8B-B14F-4D97-AF65-F5344CB8AC3E}">
        <p14:creationId xmlns:p14="http://schemas.microsoft.com/office/powerpoint/2010/main" val="57822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41</a:t>
            </a:fld>
            <a:endParaRPr kumimoji="1" lang="ja-JP" altLang="en-US" dirty="0"/>
          </a:p>
        </p:txBody>
      </p:sp>
    </p:spTree>
    <p:extLst>
      <p:ext uri="{BB962C8B-B14F-4D97-AF65-F5344CB8AC3E}">
        <p14:creationId xmlns:p14="http://schemas.microsoft.com/office/powerpoint/2010/main" val="333154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42</a:t>
            </a:fld>
            <a:endParaRPr kumimoji="1" lang="ja-JP" altLang="en-US" dirty="0"/>
          </a:p>
        </p:txBody>
      </p:sp>
    </p:spTree>
    <p:extLst>
      <p:ext uri="{BB962C8B-B14F-4D97-AF65-F5344CB8AC3E}">
        <p14:creationId xmlns:p14="http://schemas.microsoft.com/office/powerpoint/2010/main" val="190108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43</a:t>
            </a:fld>
            <a:endParaRPr kumimoji="1" lang="ja-JP" altLang="en-US" dirty="0"/>
          </a:p>
        </p:txBody>
      </p:sp>
    </p:spTree>
    <p:extLst>
      <p:ext uri="{BB962C8B-B14F-4D97-AF65-F5344CB8AC3E}">
        <p14:creationId xmlns:p14="http://schemas.microsoft.com/office/powerpoint/2010/main" val="320736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46</a:t>
            </a:fld>
            <a:endParaRPr kumimoji="1" lang="ja-JP" altLang="en-US" dirty="0"/>
          </a:p>
        </p:txBody>
      </p:sp>
    </p:spTree>
    <p:extLst>
      <p:ext uri="{BB962C8B-B14F-4D97-AF65-F5344CB8AC3E}">
        <p14:creationId xmlns:p14="http://schemas.microsoft.com/office/powerpoint/2010/main" val="864657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47</a:t>
            </a:fld>
            <a:endParaRPr kumimoji="1" lang="ja-JP" altLang="en-US" dirty="0"/>
          </a:p>
        </p:txBody>
      </p:sp>
    </p:spTree>
    <p:extLst>
      <p:ext uri="{BB962C8B-B14F-4D97-AF65-F5344CB8AC3E}">
        <p14:creationId xmlns:p14="http://schemas.microsoft.com/office/powerpoint/2010/main" val="1296815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48</a:t>
            </a:fld>
            <a:endParaRPr kumimoji="1" lang="ja-JP" altLang="en-US" dirty="0"/>
          </a:p>
        </p:txBody>
      </p:sp>
    </p:spTree>
    <p:extLst>
      <p:ext uri="{BB962C8B-B14F-4D97-AF65-F5344CB8AC3E}">
        <p14:creationId xmlns:p14="http://schemas.microsoft.com/office/powerpoint/2010/main" val="4164697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49</a:t>
            </a:fld>
            <a:endParaRPr kumimoji="1" lang="ja-JP" altLang="en-US" dirty="0"/>
          </a:p>
        </p:txBody>
      </p:sp>
    </p:spTree>
    <p:extLst>
      <p:ext uri="{BB962C8B-B14F-4D97-AF65-F5344CB8AC3E}">
        <p14:creationId xmlns:p14="http://schemas.microsoft.com/office/powerpoint/2010/main" val="93401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32</a:t>
            </a:fld>
            <a:endParaRPr kumimoji="1" lang="ja-JP" altLang="en-US" dirty="0"/>
          </a:p>
        </p:txBody>
      </p:sp>
    </p:spTree>
    <p:extLst>
      <p:ext uri="{BB962C8B-B14F-4D97-AF65-F5344CB8AC3E}">
        <p14:creationId xmlns:p14="http://schemas.microsoft.com/office/powerpoint/2010/main" val="350589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34</a:t>
            </a:fld>
            <a:endParaRPr kumimoji="1" lang="ja-JP" altLang="en-US" dirty="0"/>
          </a:p>
        </p:txBody>
      </p:sp>
    </p:spTree>
    <p:extLst>
      <p:ext uri="{BB962C8B-B14F-4D97-AF65-F5344CB8AC3E}">
        <p14:creationId xmlns:p14="http://schemas.microsoft.com/office/powerpoint/2010/main" val="135518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35</a:t>
            </a:fld>
            <a:endParaRPr kumimoji="1" lang="ja-JP" altLang="en-US" dirty="0"/>
          </a:p>
        </p:txBody>
      </p:sp>
    </p:spTree>
    <p:extLst>
      <p:ext uri="{BB962C8B-B14F-4D97-AF65-F5344CB8AC3E}">
        <p14:creationId xmlns:p14="http://schemas.microsoft.com/office/powerpoint/2010/main" val="151668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36</a:t>
            </a:fld>
            <a:endParaRPr kumimoji="1" lang="ja-JP" altLang="en-US" dirty="0"/>
          </a:p>
        </p:txBody>
      </p:sp>
    </p:spTree>
    <p:extLst>
      <p:ext uri="{BB962C8B-B14F-4D97-AF65-F5344CB8AC3E}">
        <p14:creationId xmlns:p14="http://schemas.microsoft.com/office/powerpoint/2010/main" val="372604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37</a:t>
            </a:fld>
            <a:endParaRPr kumimoji="1" lang="ja-JP" altLang="en-US" dirty="0"/>
          </a:p>
        </p:txBody>
      </p:sp>
    </p:spTree>
    <p:extLst>
      <p:ext uri="{BB962C8B-B14F-4D97-AF65-F5344CB8AC3E}">
        <p14:creationId xmlns:p14="http://schemas.microsoft.com/office/powerpoint/2010/main" val="111073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38</a:t>
            </a:fld>
            <a:endParaRPr kumimoji="1" lang="ja-JP" altLang="en-US" dirty="0"/>
          </a:p>
        </p:txBody>
      </p:sp>
    </p:spTree>
    <p:extLst>
      <p:ext uri="{BB962C8B-B14F-4D97-AF65-F5344CB8AC3E}">
        <p14:creationId xmlns:p14="http://schemas.microsoft.com/office/powerpoint/2010/main" val="276844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39</a:t>
            </a:fld>
            <a:endParaRPr kumimoji="1" lang="ja-JP" altLang="en-US" dirty="0"/>
          </a:p>
        </p:txBody>
      </p:sp>
    </p:spTree>
    <p:extLst>
      <p:ext uri="{BB962C8B-B14F-4D97-AF65-F5344CB8AC3E}">
        <p14:creationId xmlns:p14="http://schemas.microsoft.com/office/powerpoint/2010/main" val="25228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40</a:t>
            </a:fld>
            <a:endParaRPr kumimoji="1" lang="ja-JP" altLang="en-US" dirty="0"/>
          </a:p>
        </p:txBody>
      </p:sp>
    </p:spTree>
    <p:extLst>
      <p:ext uri="{BB962C8B-B14F-4D97-AF65-F5344CB8AC3E}">
        <p14:creationId xmlns:p14="http://schemas.microsoft.com/office/powerpoint/2010/main" val="201949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8023B00-6BA2-47A4-9087-F127ABFC18C8}"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55980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4877252-30BE-4476-B36B-5E6D08327871}"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810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7"/>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6" y="365127"/>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11BF80-75A6-4B9A-9F73-4078AD690C92}"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61861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8023B00-6BA2-47A4-9087-F127ABFC18C8}"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97247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224C08E-8A5C-4552-9890-3737E3E1D2DD}"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80420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5365FC0-8ED4-487E-9D34-45C98C78C4FE}"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44431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34757E0-A9C7-49CF-A648-4D057E73C6E2}" type="datetime1">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553744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D945024-EF79-423A-ACA5-2CB284C06E52}" type="datetime1">
              <a:rPr kumimoji="1" lang="ja-JP" altLang="en-US" smtClean="0"/>
              <a:t>2020/1/28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43419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8E31D4B-9E72-4FA3-A21D-8153BD06FB94}" type="datetime1">
              <a:rPr kumimoji="1" lang="ja-JP" altLang="en-US" smtClean="0"/>
              <a:t>2020/1/28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41640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60360-C20E-4F53-B1F7-152C1BFAE83B}" type="datetime1">
              <a:rPr kumimoji="1" lang="ja-JP" altLang="en-US" smtClean="0"/>
              <a:t>2020/1/28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901507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AA23DF-A3F4-4505-9725-AF2565AC9411}" type="datetime1">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27268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224C08E-8A5C-4552-9890-3737E3E1D2DD}"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936133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5015E18-6333-4193-9ECA-593CDD3D9551}" type="datetime1">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651467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4877252-30BE-4476-B36B-5E6D08327871}"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04427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11BF80-75A6-4B9A-9F73-4078AD690C92}"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28097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5365FC0-8ED4-487E-9D34-45C98C78C4FE}"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83559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34757E0-A9C7-49CF-A648-4D057E73C6E2}" type="datetime1">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3844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30"/>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7" y="1681164"/>
            <a:ext cx="3887391"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7"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D945024-EF79-423A-ACA5-2CB284C06E52}" type="datetime1">
              <a:rPr kumimoji="1" lang="ja-JP" altLang="en-US" smtClean="0"/>
              <a:t>2020/1/28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3886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8E31D4B-9E72-4FA3-A21D-8153BD06FB94}" type="datetime1">
              <a:rPr kumimoji="1" lang="ja-JP" altLang="en-US" smtClean="0"/>
              <a:t>2020/1/28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47157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60360-C20E-4F53-B1F7-152C1BFAE83B}" type="datetime1">
              <a:rPr kumimoji="1" lang="ja-JP" altLang="en-US" smtClean="0"/>
              <a:t>2020/1/28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22389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3" y="987430"/>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AA23DF-A3F4-4505-9725-AF2565AC9411}" type="datetime1">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993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3" y="987430"/>
            <a:ext cx="4629151"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5015E18-6333-4193-9ECA-593CDD3D9551}" type="datetime1">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13808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30"/>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1"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B4675-6452-40F1-AB7D-F3C6D5FD136F}" type="datetime1">
              <a:rPr kumimoji="1" lang="ja-JP" altLang="en-US" smtClean="0"/>
              <a:t>2020/1/28</a:t>
            </a:fld>
            <a:endParaRPr kumimoji="1" lang="ja-JP" altLang="en-US"/>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1"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48939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54"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54" rtl="0" eaLnBrk="1" latinLnBrk="0" hangingPunct="1">
        <a:defRPr kumimoji="1" sz="1800" kern="1200">
          <a:solidFill>
            <a:schemeClr val="tx1"/>
          </a:solidFill>
          <a:latin typeface="+mn-lt"/>
          <a:ea typeface="+mn-ea"/>
          <a:cs typeface="+mn-cs"/>
        </a:defRPr>
      </a:lvl1pPr>
      <a:lvl2pPr marL="457178" algn="l" defTabSz="914354" rtl="0" eaLnBrk="1" latinLnBrk="0" hangingPunct="1">
        <a:defRPr kumimoji="1" sz="1800" kern="1200">
          <a:solidFill>
            <a:schemeClr val="tx1"/>
          </a:solidFill>
          <a:latin typeface="+mn-lt"/>
          <a:ea typeface="+mn-ea"/>
          <a:cs typeface="+mn-cs"/>
        </a:defRPr>
      </a:lvl2pPr>
      <a:lvl3pPr marL="914354" algn="l" defTabSz="914354" rtl="0" eaLnBrk="1" latinLnBrk="0" hangingPunct="1">
        <a:defRPr kumimoji="1" sz="1800" kern="1200">
          <a:solidFill>
            <a:schemeClr val="tx1"/>
          </a:solidFill>
          <a:latin typeface="+mn-lt"/>
          <a:ea typeface="+mn-ea"/>
          <a:cs typeface="+mn-cs"/>
        </a:defRPr>
      </a:lvl3pPr>
      <a:lvl4pPr marL="1371532" algn="l" defTabSz="914354" rtl="0" eaLnBrk="1" latinLnBrk="0" hangingPunct="1">
        <a:defRPr kumimoji="1" sz="1800" kern="1200">
          <a:solidFill>
            <a:schemeClr val="tx1"/>
          </a:solidFill>
          <a:latin typeface="+mn-lt"/>
          <a:ea typeface="+mn-ea"/>
          <a:cs typeface="+mn-cs"/>
        </a:defRPr>
      </a:lvl4pPr>
      <a:lvl5pPr marL="1828709" algn="l" defTabSz="914354" rtl="0" eaLnBrk="1" latinLnBrk="0" hangingPunct="1">
        <a:defRPr kumimoji="1" sz="1800" kern="1200">
          <a:solidFill>
            <a:schemeClr val="tx1"/>
          </a:solidFill>
          <a:latin typeface="+mn-lt"/>
          <a:ea typeface="+mn-ea"/>
          <a:cs typeface="+mn-cs"/>
        </a:defRPr>
      </a:lvl5pPr>
      <a:lvl6pPr marL="2285886" algn="l" defTabSz="914354" rtl="0" eaLnBrk="1" latinLnBrk="0" hangingPunct="1">
        <a:defRPr kumimoji="1" sz="1800" kern="1200">
          <a:solidFill>
            <a:schemeClr val="tx1"/>
          </a:solidFill>
          <a:latin typeface="+mn-lt"/>
          <a:ea typeface="+mn-ea"/>
          <a:cs typeface="+mn-cs"/>
        </a:defRPr>
      </a:lvl6pPr>
      <a:lvl7pPr marL="2743062" algn="l" defTabSz="914354" rtl="0" eaLnBrk="1" latinLnBrk="0" hangingPunct="1">
        <a:defRPr kumimoji="1" sz="1800" kern="1200">
          <a:solidFill>
            <a:schemeClr val="tx1"/>
          </a:solidFill>
          <a:latin typeface="+mn-lt"/>
          <a:ea typeface="+mn-ea"/>
          <a:cs typeface="+mn-cs"/>
        </a:defRPr>
      </a:lvl7pPr>
      <a:lvl8pPr marL="3200240" algn="l" defTabSz="914354" rtl="0" eaLnBrk="1" latinLnBrk="0" hangingPunct="1">
        <a:defRPr kumimoji="1" sz="1800" kern="1200">
          <a:solidFill>
            <a:schemeClr val="tx1"/>
          </a:solidFill>
          <a:latin typeface="+mn-lt"/>
          <a:ea typeface="+mn-ea"/>
          <a:cs typeface="+mn-cs"/>
        </a:defRPr>
      </a:lvl8pPr>
      <a:lvl9pPr marL="3657418" algn="l" defTabSz="91435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B4675-6452-40F1-AB7D-F3C6D5FD136F}" type="datetime1">
              <a:rPr kumimoji="1" lang="ja-JP" altLang="en-US" smtClean="0"/>
              <a:t>2020/1/28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0189931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6329"/>
            <a:ext cx="9144000" cy="6359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議題</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１：公共事業における景観面で</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サイクルの確立</a:t>
            </a:r>
            <a:endPar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689957" y="105976"/>
            <a:ext cx="1200691" cy="400110"/>
          </a:xfrm>
          <a:prstGeom prst="rect">
            <a:avLst/>
          </a:prstGeom>
          <a:solidFill>
            <a:schemeClr val="bg1"/>
          </a:solidFill>
          <a:ln w="19050">
            <a:solidFill>
              <a:schemeClr val="tx1"/>
            </a:solidFill>
          </a:ln>
        </p:spPr>
        <p:txBody>
          <a:bodyPr wrap="square" rtlCol="0">
            <a:spAutoFit/>
          </a:bodyPr>
          <a:lstStyle/>
          <a:p>
            <a:pPr lvl="0" algn="ctr"/>
            <a:r>
              <a:rPr kumimoji="1" lang="ja-JP" altLang="en-US" sz="2000" dirty="0" smtClean="0">
                <a:solidFill>
                  <a:prstClr val="black"/>
                </a:solidFill>
                <a:latin typeface="ＭＳ Ｐゴシック" panose="020B0600070205080204" pitchFamily="50" charset="-128"/>
              </a:rPr>
              <a:t>資料１</a:t>
            </a:r>
            <a:endParaRPr kumimoji="1" lang="en-US" altLang="ja-JP" sz="2000" dirty="0">
              <a:solidFill>
                <a:prstClr val="black"/>
              </a:solidFill>
              <a:latin typeface="ＭＳ Ｐゴシック" panose="020B0600070205080204" pitchFamily="50" charset="-128"/>
            </a:endParaRPr>
          </a:p>
        </p:txBody>
      </p:sp>
      <p:sp>
        <p:nvSpPr>
          <p:cNvPr id="11" name="テキスト ボックス 10"/>
          <p:cNvSpPr txBox="1"/>
          <p:nvPr/>
        </p:nvSpPr>
        <p:spPr>
          <a:xfrm>
            <a:off x="1995822" y="2960072"/>
            <a:ext cx="5152373" cy="1077218"/>
          </a:xfrm>
          <a:prstGeom prst="rect">
            <a:avLst/>
          </a:prstGeom>
          <a:noFill/>
        </p:spPr>
        <p:txBody>
          <a:bodyPr wrap="none" rtlCol="0">
            <a:spAutoFit/>
          </a:bodyPr>
          <a:lstStyle/>
          <a:p>
            <a:pPr algn="ctr"/>
            <a:r>
              <a:rPr kumimoji="1" lang="ja-JP" altLang="en-US" sz="3200" b="1" dirty="0">
                <a:latin typeface="Meiryo UI" panose="020B0604030504040204" pitchFamily="50" charset="-128"/>
                <a:ea typeface="Meiryo UI" panose="020B0604030504040204" pitchFamily="50" charset="-128"/>
              </a:rPr>
              <a:t>公共事業における景観面での</a:t>
            </a:r>
            <a:endParaRPr kumimoji="1" lang="en-US" altLang="ja-JP" sz="3200" b="1" dirty="0">
              <a:latin typeface="Meiryo UI" panose="020B0604030504040204" pitchFamily="50" charset="-128"/>
              <a:ea typeface="Meiryo UI" panose="020B0604030504040204" pitchFamily="50" charset="-128"/>
            </a:endParaRPr>
          </a:p>
          <a:p>
            <a:pPr algn="ctr"/>
            <a:r>
              <a:rPr kumimoji="1" lang="en-US" altLang="ja-JP" sz="3200" b="1" dirty="0">
                <a:latin typeface="Meiryo UI" panose="020B0604030504040204" pitchFamily="50" charset="-128"/>
                <a:ea typeface="Meiryo UI" panose="020B0604030504040204" pitchFamily="50" charset="-128"/>
              </a:rPr>
              <a:t>PDCA</a:t>
            </a:r>
            <a:r>
              <a:rPr kumimoji="1" lang="ja-JP" altLang="en-US" sz="3200" b="1" dirty="0">
                <a:latin typeface="Meiryo UI" panose="020B0604030504040204" pitchFamily="50" charset="-128"/>
                <a:ea typeface="Meiryo UI" panose="020B0604030504040204" pitchFamily="50" charset="-128"/>
              </a:rPr>
              <a:t>サイクルの確立</a:t>
            </a:r>
            <a:endParaRPr kumimoji="1" lang="en-US" altLang="ja-JP" sz="32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1</a:t>
            </a:fld>
            <a:endParaRPr kumimoji="1" lang="ja-JP" altLang="en-US"/>
          </a:p>
        </p:txBody>
      </p:sp>
    </p:spTree>
    <p:extLst>
      <p:ext uri="{BB962C8B-B14F-4D97-AF65-F5344CB8AC3E}">
        <p14:creationId xmlns:p14="http://schemas.microsoft.com/office/powerpoint/2010/main" val="2592237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22833" t="24020" r="21154" b="8442"/>
          <a:stretch/>
        </p:blipFill>
        <p:spPr>
          <a:xfrm>
            <a:off x="673856" y="801435"/>
            <a:ext cx="7866149" cy="5332484"/>
          </a:xfrm>
          <a:prstGeom prst="rect">
            <a:avLst/>
          </a:prstGeom>
        </p:spPr>
      </p:pic>
      <p:sp>
        <p:nvSpPr>
          <p:cNvPr id="2" name="スライド番号プレースホルダー 1"/>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10</a:t>
            </a:fld>
            <a:endParaRPr kumimoji="1" lang="ja-JP" altLang="en-US"/>
          </a:p>
        </p:txBody>
      </p:sp>
      <p:sp>
        <p:nvSpPr>
          <p:cNvPr id="5" name="テキスト ボックス 4"/>
          <p:cNvSpPr txBox="1"/>
          <p:nvPr/>
        </p:nvSpPr>
        <p:spPr>
          <a:xfrm>
            <a:off x="520609" y="6007769"/>
            <a:ext cx="8172635" cy="307777"/>
          </a:xfrm>
          <a:prstGeom prst="rect">
            <a:avLst/>
          </a:prstGeom>
          <a:noFill/>
        </p:spPr>
        <p:txBody>
          <a:bodyPr wrap="square" rtlCol="0">
            <a:spAutoFit/>
          </a:bodyPr>
          <a:lstStyle/>
          <a:p>
            <a:pPr algn="ctr">
              <a:defRPr/>
            </a:pPr>
            <a:r>
              <a:rPr kumimoji="1" lang="ja-JP" altLang="en-US" sz="1400" dirty="0">
                <a:solidFill>
                  <a:prstClr val="black"/>
                </a:solidFill>
                <a:latin typeface="Calibri" panose="020F0502020204030204"/>
                <a:ea typeface="ＭＳ Ｐゴシック" panose="020B0600070205080204" pitchFamily="50" charset="-128"/>
              </a:rPr>
              <a:t>敷地図</a:t>
            </a:r>
          </a:p>
        </p:txBody>
      </p:sp>
      <p:sp>
        <p:nvSpPr>
          <p:cNvPr id="6" name="正方形/長方形 5"/>
          <p:cNvSpPr/>
          <p:nvPr/>
        </p:nvSpPr>
        <p:spPr>
          <a:xfrm>
            <a:off x="391508" y="975649"/>
            <a:ext cx="8366120" cy="5353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2"/>
          <p:cNvSpPr txBox="1">
            <a:spLocks noChangeArrowheads="1"/>
          </p:cNvSpPr>
          <p:nvPr/>
        </p:nvSpPr>
        <p:spPr bwMode="auto">
          <a:xfrm>
            <a:off x="339994" y="374362"/>
            <a:ext cx="8417636" cy="584775"/>
          </a:xfrm>
          <a:prstGeom prst="rect">
            <a:avLst/>
          </a:prstGeom>
          <a:noFill/>
          <a:ln w="9525">
            <a:noFill/>
            <a:miter lim="800000"/>
            <a:headEnd/>
            <a:tailEnd/>
          </a:ln>
        </p:spPr>
        <p:txBody>
          <a:bodyPr rot="0" vert="horz" wrap="square" lIns="91440" tIns="45720" rIns="91440" bIns="45720" anchor="t" anchorCtr="0">
            <a:spAutoFit/>
          </a:bodyPr>
          <a:lstStyle/>
          <a:p>
            <a:pPr marL="66672" marR="66672">
              <a:defRPr/>
            </a:pPr>
            <a:r>
              <a:rPr lang="ja-JP" altLang="en-US" sz="1600" kern="100" dirty="0">
                <a:solidFill>
                  <a:prstClr val="black"/>
                </a:solidFill>
                <a:latin typeface="+mn-ea"/>
                <a:cs typeface="Times New Roman" panose="02020603050405020304" pitchFamily="18" charset="0"/>
              </a:rPr>
              <a:t>◆大阪府立こんごう福祉センター（</a:t>
            </a:r>
            <a:r>
              <a:rPr lang="ja-JP" altLang="en-US" sz="1600" kern="100" dirty="0" err="1">
                <a:solidFill>
                  <a:prstClr val="black"/>
                </a:solidFill>
                <a:latin typeface="+mn-ea"/>
                <a:cs typeface="Times New Roman" panose="02020603050405020304" pitchFamily="18" charset="0"/>
              </a:rPr>
              <a:t>福祉型障がい</a:t>
            </a:r>
            <a:r>
              <a:rPr lang="ja-JP" altLang="en-US" sz="1600" kern="100" dirty="0">
                <a:solidFill>
                  <a:prstClr val="black"/>
                </a:solidFill>
                <a:latin typeface="+mn-ea"/>
                <a:cs typeface="Times New Roman" panose="02020603050405020304" pitchFamily="18" charset="0"/>
              </a:rPr>
              <a:t>児入所施設）改築工事基本設計業務</a:t>
            </a:r>
            <a:endParaRPr lang="en-US" altLang="ja-JP" sz="1600" kern="100" dirty="0">
              <a:solidFill>
                <a:prstClr val="black"/>
              </a:solidFill>
              <a:latin typeface="+mn-ea"/>
              <a:cs typeface="Times New Roman" panose="02020603050405020304" pitchFamily="18" charset="0"/>
            </a:endParaRPr>
          </a:p>
          <a:p>
            <a:pPr marL="66672" marR="66672">
              <a:defRPr/>
            </a:pPr>
            <a:r>
              <a:rPr lang="ja-JP" altLang="en-US" sz="1600" kern="100" dirty="0">
                <a:solidFill>
                  <a:prstClr val="black"/>
                </a:solidFill>
                <a:latin typeface="+mn-ea"/>
                <a:cs typeface="Times New Roman" panose="02020603050405020304" pitchFamily="18" charset="0"/>
              </a:rPr>
              <a:t>　</a:t>
            </a:r>
            <a:r>
              <a:rPr lang="en-US" altLang="ja-JP" sz="1600" kern="100" dirty="0">
                <a:solidFill>
                  <a:prstClr val="black"/>
                </a:solidFill>
                <a:latin typeface="+mn-ea"/>
                <a:cs typeface="Times New Roman" panose="02020603050405020304" pitchFamily="18" charset="0"/>
              </a:rPr>
              <a:t> </a:t>
            </a:r>
            <a:r>
              <a:rPr lang="ja-JP" altLang="en-US" sz="1600" kern="100" dirty="0">
                <a:solidFill>
                  <a:prstClr val="black"/>
                </a:solidFill>
                <a:latin typeface="+mn-ea"/>
                <a:cs typeface="Times New Roman" panose="02020603050405020304" pitchFamily="18" charset="0"/>
              </a:rPr>
              <a:t>公募型プロポーザルの概要より</a:t>
            </a:r>
            <a:endParaRPr lang="en-US" altLang="ja-JP" sz="1600" kern="100" dirty="0">
              <a:solidFill>
                <a:prstClr val="black"/>
              </a:solidFill>
              <a:latin typeface="+mn-ea"/>
              <a:cs typeface="Times New Roman" panose="02020603050405020304" pitchFamily="18" charset="0"/>
            </a:endParaRPr>
          </a:p>
        </p:txBody>
      </p:sp>
    </p:spTree>
    <p:extLst>
      <p:ext uri="{BB962C8B-B14F-4D97-AF65-F5344CB8AC3E}">
        <p14:creationId xmlns:p14="http://schemas.microsoft.com/office/powerpoint/2010/main" val="48944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21364" t="25699" r="19266" b="11987"/>
          <a:stretch/>
        </p:blipFill>
        <p:spPr>
          <a:xfrm>
            <a:off x="590951" y="1189292"/>
            <a:ext cx="8004415" cy="4723453"/>
          </a:xfrm>
          <a:prstGeom prst="rect">
            <a:avLst/>
          </a:prstGeom>
        </p:spPr>
      </p:pic>
      <p:sp>
        <p:nvSpPr>
          <p:cNvPr id="2" name="スライド番号プレースホルダー 1"/>
          <p:cNvSpPr>
            <a:spLocks noGrp="1"/>
          </p:cNvSpPr>
          <p:nvPr>
            <p:ph type="sldNum" sz="quarter" idx="12"/>
          </p:nvPr>
        </p:nvSpPr>
        <p:spPr>
          <a:xfrm>
            <a:off x="7086600" y="6498908"/>
            <a:ext cx="2057400" cy="365125"/>
          </a:xfrm>
        </p:spPr>
        <p:txBody>
          <a:bodyPr/>
          <a:lstStyle/>
          <a:p>
            <a:fld id="{8DDB306B-CB1A-4F92-AE18-14C2D5855DBA}" type="slidenum">
              <a:rPr kumimoji="1" lang="ja-JP" altLang="en-US" smtClean="0"/>
              <a:t>11</a:t>
            </a:fld>
            <a:endParaRPr kumimoji="1" lang="ja-JP" altLang="en-US"/>
          </a:p>
        </p:txBody>
      </p:sp>
      <p:sp>
        <p:nvSpPr>
          <p:cNvPr id="6" name="テキスト ボックス 5"/>
          <p:cNvSpPr txBox="1"/>
          <p:nvPr/>
        </p:nvSpPr>
        <p:spPr>
          <a:xfrm>
            <a:off x="520609" y="6013662"/>
            <a:ext cx="8172635" cy="307777"/>
          </a:xfrm>
          <a:prstGeom prst="rect">
            <a:avLst/>
          </a:prstGeom>
          <a:noFill/>
        </p:spPr>
        <p:txBody>
          <a:bodyPr wrap="square" rtlCol="0">
            <a:spAutoFit/>
          </a:bodyPr>
          <a:lstStyle/>
          <a:p>
            <a:pPr algn="ctr">
              <a:defRPr/>
            </a:pPr>
            <a:r>
              <a:rPr kumimoji="1" lang="ja-JP" altLang="en-US" sz="1400" dirty="0">
                <a:solidFill>
                  <a:prstClr val="black"/>
                </a:solidFill>
                <a:latin typeface="Calibri" panose="020F0502020204030204"/>
                <a:ea typeface="ＭＳ Ｐゴシック" panose="020B0600070205080204" pitchFamily="50" charset="-128"/>
              </a:rPr>
              <a:t>航空写真</a:t>
            </a:r>
          </a:p>
        </p:txBody>
      </p:sp>
      <p:sp>
        <p:nvSpPr>
          <p:cNvPr id="7" name="正方形/長方形 6"/>
          <p:cNvSpPr/>
          <p:nvPr/>
        </p:nvSpPr>
        <p:spPr>
          <a:xfrm>
            <a:off x="391508" y="975649"/>
            <a:ext cx="8366120" cy="5353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2"/>
          <p:cNvSpPr txBox="1">
            <a:spLocks noChangeArrowheads="1"/>
          </p:cNvSpPr>
          <p:nvPr/>
        </p:nvSpPr>
        <p:spPr bwMode="auto">
          <a:xfrm>
            <a:off x="339994" y="374362"/>
            <a:ext cx="8417636" cy="584775"/>
          </a:xfrm>
          <a:prstGeom prst="rect">
            <a:avLst/>
          </a:prstGeom>
          <a:noFill/>
          <a:ln w="9525">
            <a:noFill/>
            <a:miter lim="800000"/>
            <a:headEnd/>
            <a:tailEnd/>
          </a:ln>
        </p:spPr>
        <p:txBody>
          <a:bodyPr rot="0" vert="horz" wrap="square" lIns="91440" tIns="45720" rIns="91440" bIns="45720" anchor="t" anchorCtr="0">
            <a:spAutoFit/>
          </a:bodyPr>
          <a:lstStyle/>
          <a:p>
            <a:pPr marL="66672" marR="66672">
              <a:defRPr/>
            </a:pPr>
            <a:r>
              <a:rPr lang="ja-JP" altLang="en-US" sz="1600" kern="100" dirty="0">
                <a:solidFill>
                  <a:prstClr val="black"/>
                </a:solidFill>
                <a:latin typeface="+mn-ea"/>
                <a:cs typeface="Times New Roman" panose="02020603050405020304" pitchFamily="18" charset="0"/>
              </a:rPr>
              <a:t>◆大阪府立こんごう福祉センター（</a:t>
            </a:r>
            <a:r>
              <a:rPr lang="ja-JP" altLang="en-US" sz="1600" kern="100" dirty="0" err="1">
                <a:solidFill>
                  <a:prstClr val="black"/>
                </a:solidFill>
                <a:latin typeface="+mn-ea"/>
                <a:cs typeface="Times New Roman" panose="02020603050405020304" pitchFamily="18" charset="0"/>
              </a:rPr>
              <a:t>福祉型障がい</a:t>
            </a:r>
            <a:r>
              <a:rPr lang="ja-JP" altLang="en-US" sz="1600" kern="100" dirty="0">
                <a:solidFill>
                  <a:prstClr val="black"/>
                </a:solidFill>
                <a:latin typeface="+mn-ea"/>
                <a:cs typeface="Times New Roman" panose="02020603050405020304" pitchFamily="18" charset="0"/>
              </a:rPr>
              <a:t>児入所施設）改築工事基本設計業務</a:t>
            </a:r>
            <a:endParaRPr lang="en-US" altLang="ja-JP" sz="1600" kern="100" dirty="0">
              <a:solidFill>
                <a:prstClr val="black"/>
              </a:solidFill>
              <a:latin typeface="+mn-ea"/>
              <a:cs typeface="Times New Roman" panose="02020603050405020304" pitchFamily="18" charset="0"/>
            </a:endParaRPr>
          </a:p>
          <a:p>
            <a:pPr marL="66672" marR="66672">
              <a:defRPr/>
            </a:pPr>
            <a:r>
              <a:rPr lang="ja-JP" altLang="en-US" sz="1600" kern="100" dirty="0">
                <a:solidFill>
                  <a:prstClr val="black"/>
                </a:solidFill>
                <a:latin typeface="+mn-ea"/>
                <a:cs typeface="Times New Roman" panose="02020603050405020304" pitchFamily="18" charset="0"/>
              </a:rPr>
              <a:t> 　公募型プロポーザルの概要より</a:t>
            </a:r>
            <a:endParaRPr lang="en-US" altLang="ja-JP" sz="1600" kern="100" dirty="0">
              <a:solidFill>
                <a:prstClr val="black"/>
              </a:solidFill>
              <a:latin typeface="+mn-ea"/>
              <a:cs typeface="Times New Roman" panose="02020603050405020304" pitchFamily="18" charset="0"/>
            </a:endParaRPr>
          </a:p>
        </p:txBody>
      </p:sp>
    </p:spTree>
    <p:extLst>
      <p:ext uri="{BB962C8B-B14F-4D97-AF65-F5344CB8AC3E}">
        <p14:creationId xmlns:p14="http://schemas.microsoft.com/office/powerpoint/2010/main" val="861719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34681" y="1423981"/>
            <a:ext cx="8060683" cy="3682899"/>
          </a:xfrm>
          <a:prstGeom prst="rect">
            <a:avLst/>
          </a:prstGeom>
        </p:spPr>
      </p:pic>
      <p:sp>
        <p:nvSpPr>
          <p:cNvPr id="3" name="スライド番号プレースホルダー 2"/>
          <p:cNvSpPr>
            <a:spLocks noGrp="1"/>
          </p:cNvSpPr>
          <p:nvPr>
            <p:ph type="sldNum" sz="quarter" idx="12"/>
          </p:nvPr>
        </p:nvSpPr>
        <p:spPr>
          <a:xfrm>
            <a:off x="7088204" y="6492879"/>
            <a:ext cx="2057400" cy="365125"/>
          </a:xfrm>
        </p:spPr>
        <p:txBody>
          <a:bodyPr/>
          <a:lstStyle/>
          <a:p>
            <a:fld id="{8DDB306B-CB1A-4F92-AE18-14C2D5855DBA}" type="slidenum">
              <a:rPr kumimoji="1" lang="ja-JP" altLang="en-US" smtClean="0"/>
              <a:t>12</a:t>
            </a:fld>
            <a:endParaRPr kumimoji="1" lang="ja-JP" altLang="en-US" dirty="0"/>
          </a:p>
        </p:txBody>
      </p:sp>
      <p:sp>
        <p:nvSpPr>
          <p:cNvPr id="20" name="テキスト ボックス 19"/>
          <p:cNvSpPr txBox="1"/>
          <p:nvPr/>
        </p:nvSpPr>
        <p:spPr>
          <a:xfrm>
            <a:off x="520609" y="1060673"/>
            <a:ext cx="8172635" cy="307777"/>
          </a:xfrm>
          <a:prstGeom prst="rect">
            <a:avLst/>
          </a:prstGeom>
          <a:noFill/>
        </p:spPr>
        <p:txBody>
          <a:bodyPr wrap="square" rtlCol="0">
            <a:spAutoFit/>
          </a:bodyPr>
          <a:lstStyle/>
          <a:p>
            <a:pPr>
              <a:defRPr/>
            </a:pPr>
            <a:r>
              <a:rPr kumimoji="1" lang="ja-JP" altLang="en-US" sz="1400" dirty="0">
                <a:solidFill>
                  <a:prstClr val="black"/>
                </a:solidFill>
                <a:latin typeface="Calibri" panose="020F0502020204030204"/>
                <a:ea typeface="ＭＳ Ｐゴシック" panose="020B0600070205080204" pitchFamily="50" charset="-128"/>
              </a:rPr>
              <a:t>スケジュール（案）</a:t>
            </a:r>
          </a:p>
        </p:txBody>
      </p:sp>
      <p:sp>
        <p:nvSpPr>
          <p:cNvPr id="21" name="正方形/長方形 20"/>
          <p:cNvSpPr/>
          <p:nvPr/>
        </p:nvSpPr>
        <p:spPr>
          <a:xfrm>
            <a:off x="391508" y="975649"/>
            <a:ext cx="8366120" cy="5353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
          <p:cNvSpPr txBox="1">
            <a:spLocks noChangeArrowheads="1"/>
          </p:cNvSpPr>
          <p:nvPr/>
        </p:nvSpPr>
        <p:spPr bwMode="auto">
          <a:xfrm>
            <a:off x="339994" y="374362"/>
            <a:ext cx="8417636" cy="584775"/>
          </a:xfrm>
          <a:prstGeom prst="rect">
            <a:avLst/>
          </a:prstGeom>
          <a:noFill/>
          <a:ln w="9525">
            <a:noFill/>
            <a:miter lim="800000"/>
            <a:headEnd/>
            <a:tailEnd/>
          </a:ln>
        </p:spPr>
        <p:txBody>
          <a:bodyPr rot="0" vert="horz" wrap="square" lIns="91440" tIns="45720" rIns="91440" bIns="45720" anchor="t" anchorCtr="0">
            <a:spAutoFit/>
          </a:bodyPr>
          <a:lstStyle/>
          <a:p>
            <a:pPr marL="66672" marR="66672">
              <a:defRPr/>
            </a:pPr>
            <a:r>
              <a:rPr lang="ja-JP" altLang="en-US" sz="1600" kern="100" dirty="0">
                <a:solidFill>
                  <a:prstClr val="black"/>
                </a:solidFill>
                <a:latin typeface="+mn-ea"/>
                <a:cs typeface="Times New Roman" panose="02020603050405020304" pitchFamily="18" charset="0"/>
              </a:rPr>
              <a:t>◆大阪府立こんごう福祉センター（</a:t>
            </a:r>
            <a:r>
              <a:rPr lang="ja-JP" altLang="en-US" sz="1600" kern="100" dirty="0" err="1">
                <a:solidFill>
                  <a:prstClr val="black"/>
                </a:solidFill>
                <a:latin typeface="+mn-ea"/>
                <a:cs typeface="Times New Roman" panose="02020603050405020304" pitchFamily="18" charset="0"/>
              </a:rPr>
              <a:t>福祉型障がい</a:t>
            </a:r>
            <a:r>
              <a:rPr lang="ja-JP" altLang="en-US" sz="1600" kern="100" dirty="0">
                <a:solidFill>
                  <a:prstClr val="black"/>
                </a:solidFill>
                <a:latin typeface="+mn-ea"/>
                <a:cs typeface="Times New Roman" panose="02020603050405020304" pitchFamily="18" charset="0"/>
              </a:rPr>
              <a:t>児入所施設）改築工事基本設計業務</a:t>
            </a:r>
            <a:endParaRPr lang="en-US" altLang="ja-JP" sz="1600" kern="100" dirty="0">
              <a:solidFill>
                <a:prstClr val="black"/>
              </a:solidFill>
              <a:latin typeface="+mn-ea"/>
              <a:cs typeface="Times New Roman" panose="02020603050405020304" pitchFamily="18" charset="0"/>
            </a:endParaRPr>
          </a:p>
          <a:p>
            <a:pPr marL="66672" marR="66672">
              <a:defRPr/>
            </a:pPr>
            <a:r>
              <a:rPr lang="ja-JP" altLang="en-US" sz="1600" kern="100" dirty="0">
                <a:solidFill>
                  <a:prstClr val="black"/>
                </a:solidFill>
                <a:latin typeface="+mn-ea"/>
                <a:cs typeface="Times New Roman" panose="02020603050405020304" pitchFamily="18" charset="0"/>
              </a:rPr>
              <a:t>　 公募型プロポーザルの概要より</a:t>
            </a:r>
            <a:endParaRPr lang="en-US" altLang="ja-JP" sz="1600" kern="100" dirty="0">
              <a:solidFill>
                <a:prstClr val="black"/>
              </a:solidFill>
              <a:latin typeface="+mn-ea"/>
              <a:cs typeface="Times New Roman" panose="02020603050405020304" pitchFamily="18" charset="0"/>
            </a:endParaRPr>
          </a:p>
        </p:txBody>
      </p:sp>
    </p:spTree>
    <p:extLst>
      <p:ext uri="{BB962C8B-B14F-4D97-AF65-F5344CB8AC3E}">
        <p14:creationId xmlns:p14="http://schemas.microsoft.com/office/powerpoint/2010/main" val="64467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13</a:t>
            </a:fld>
            <a:endParaRPr kumimoji="1" lang="ja-JP" altLang="en-US" dirty="0"/>
          </a:p>
        </p:txBody>
      </p:sp>
      <p:sp>
        <p:nvSpPr>
          <p:cNvPr id="3" name="正方形/長方形 2"/>
          <p:cNvSpPr/>
          <p:nvPr/>
        </p:nvSpPr>
        <p:spPr>
          <a:xfrm>
            <a:off x="310940" y="1074983"/>
            <a:ext cx="8446700" cy="4247317"/>
          </a:xfrm>
          <a:prstGeom prst="rect">
            <a:avLst/>
          </a:prstGeom>
        </p:spPr>
        <p:txBody>
          <a:bodyPr wrap="square">
            <a:spAutoFit/>
          </a:bodyPr>
          <a:lstStyle/>
          <a:p>
            <a:pPr marL="285737" indent="-17462">
              <a:lnSpc>
                <a:spcPct val="150000"/>
              </a:lnSpc>
              <a:buFont typeface="Wingdings" panose="05000000000000000000" pitchFamily="2" charset="2"/>
              <a:buChar char="Ø"/>
              <a:defRPr/>
            </a:pPr>
            <a:r>
              <a:rPr kumimoji="1" lang="ja-JP" altLang="en-US" b="1" dirty="0" smtClean="0">
                <a:latin typeface="+mn-ea"/>
              </a:rPr>
              <a:t>会議</a:t>
            </a:r>
            <a:r>
              <a:rPr kumimoji="1" lang="ja-JP" altLang="en-US" b="1" dirty="0">
                <a:latin typeface="+mn-ea"/>
              </a:rPr>
              <a:t>実施の回数とタイミング</a:t>
            </a:r>
            <a:endParaRPr kumimoji="1" lang="en-US" altLang="ja-JP" b="1" dirty="0">
              <a:latin typeface="+mn-ea"/>
            </a:endParaRPr>
          </a:p>
          <a:p>
            <a:pPr marL="538136" indent="-538136">
              <a:lnSpc>
                <a:spcPct val="150000"/>
              </a:lnSpc>
            </a:pPr>
            <a:r>
              <a:rPr kumimoji="1" lang="ja-JP" altLang="en-US" b="1" dirty="0">
                <a:latin typeface="+mn-ea"/>
              </a:rPr>
              <a:t>　　</a:t>
            </a:r>
            <a:r>
              <a:rPr kumimoji="1" lang="ja-JP" altLang="en-US" dirty="0"/>
              <a:t>　・１回目は、配置やゾーニングを行うタイミングで実施し、条件を共有し、整理することが望ましい</a:t>
            </a:r>
            <a:endParaRPr kumimoji="1" lang="en-US" altLang="ja-JP" dirty="0"/>
          </a:p>
          <a:p>
            <a:pPr marL="538136" indent="-538136">
              <a:lnSpc>
                <a:spcPct val="150000"/>
              </a:lnSpc>
            </a:pPr>
            <a:r>
              <a:rPr kumimoji="1" lang="ja-JP" altLang="en-US" dirty="0"/>
              <a:t>　　　・１回目の結果を踏まえて計画を練ったものを２回目で確認するのが望ましい</a:t>
            </a:r>
            <a:endParaRPr kumimoji="1" lang="en-US" altLang="ja-JP" dirty="0"/>
          </a:p>
          <a:p>
            <a:pPr marL="538136" indent="-538136">
              <a:lnSpc>
                <a:spcPct val="150000"/>
              </a:lnSpc>
            </a:pPr>
            <a:r>
              <a:rPr kumimoji="1" lang="ja-JP" altLang="en-US" dirty="0"/>
              <a:t>　　　・実施設計で行う場合は、業務開始初期に行うことが望ましい（基本設計から条件が変わる場合もあるので、それを整理できたタイミングが良い）</a:t>
            </a:r>
            <a:endParaRPr kumimoji="1" lang="en-US" altLang="ja-JP" b="1" dirty="0">
              <a:latin typeface="+mn-ea"/>
            </a:endParaRPr>
          </a:p>
          <a:p>
            <a:pPr marL="538136" indent="-538136">
              <a:lnSpc>
                <a:spcPct val="150000"/>
              </a:lnSpc>
              <a:defRPr/>
            </a:pPr>
            <a:r>
              <a:rPr kumimoji="1" lang="ja-JP" altLang="en-US" b="1" dirty="0">
                <a:latin typeface="+mn-ea"/>
              </a:rPr>
              <a:t>　</a:t>
            </a:r>
            <a:endParaRPr kumimoji="1" lang="en-US" altLang="ja-JP" b="1" dirty="0">
              <a:latin typeface="+mn-ea"/>
            </a:endParaRPr>
          </a:p>
          <a:p>
            <a:pPr marL="285737" indent="-17462">
              <a:lnSpc>
                <a:spcPct val="150000"/>
              </a:lnSpc>
              <a:buFont typeface="Wingdings" panose="05000000000000000000" pitchFamily="2" charset="2"/>
              <a:buChar char="Ø"/>
              <a:defRPr/>
            </a:pPr>
            <a:r>
              <a:rPr kumimoji="1" lang="ja-JP" altLang="en-US" b="1" dirty="0">
                <a:latin typeface="+mn-ea"/>
              </a:rPr>
              <a:t>現地確認の必要性・頻度</a:t>
            </a:r>
            <a:endParaRPr kumimoji="1" lang="en-US" altLang="ja-JP" b="1" dirty="0">
              <a:latin typeface="+mn-ea"/>
            </a:endParaRPr>
          </a:p>
          <a:p>
            <a:pPr>
              <a:lnSpc>
                <a:spcPct val="150000"/>
              </a:lnSpc>
              <a:defRPr/>
            </a:pPr>
            <a:r>
              <a:rPr kumimoji="1" lang="ja-JP" altLang="en-US" b="1" dirty="0">
                <a:latin typeface="+mn-ea"/>
              </a:rPr>
              <a:t>　　　</a:t>
            </a:r>
            <a:r>
              <a:rPr kumimoji="1" lang="ja-JP" altLang="en-US" dirty="0"/>
              <a:t>・物件によるが、写真や動画での代用は可能</a:t>
            </a:r>
            <a:endParaRPr kumimoji="1" lang="en-US" altLang="ja-JP" dirty="0"/>
          </a:p>
          <a:p>
            <a:pPr>
              <a:lnSpc>
                <a:spcPct val="150000"/>
              </a:lnSpc>
              <a:defRPr/>
            </a:pPr>
            <a:r>
              <a:rPr kumimoji="1" lang="ja-JP" altLang="en-US" dirty="0"/>
              <a:t>　　　・２回目以降は現地調査を行わず、会議中心で構わない</a:t>
            </a:r>
            <a:endParaRPr kumimoji="1" lang="en-US" altLang="ja-JP" dirty="0"/>
          </a:p>
        </p:txBody>
      </p:sp>
      <p:sp>
        <p:nvSpPr>
          <p:cNvPr id="5" name="正方形/長方形 4"/>
          <p:cNvSpPr/>
          <p:nvPr/>
        </p:nvSpPr>
        <p:spPr>
          <a:xfrm>
            <a:off x="143510" y="261626"/>
            <a:ext cx="9000492" cy="553998"/>
          </a:xfrm>
          <a:prstGeom prst="rect">
            <a:avLst/>
          </a:prstGeom>
        </p:spPr>
        <p:txBody>
          <a:bodyPr wrap="square">
            <a:spAutoFit/>
          </a:bodyPr>
          <a:lstStyle/>
          <a:p>
            <a:pPr>
              <a:lnSpc>
                <a:spcPct val="150000"/>
              </a:lnSpc>
              <a:defRPr/>
            </a:pPr>
            <a:r>
              <a:rPr lang="ja-JP" altLang="en-US" sz="2000" b="1" u="sng" dirty="0" smtClean="0">
                <a:solidFill>
                  <a:prstClr val="black"/>
                </a:solidFill>
                <a:latin typeface="Meiryo UI" panose="020B0604030504040204" pitchFamily="50" charset="-128"/>
                <a:ea typeface="Meiryo UI" panose="020B0604030504040204" pitchFamily="50" charset="-128"/>
              </a:rPr>
              <a:t>景観アドバイザー会議の進め方（検討事項）についての主な意見</a:t>
            </a:r>
            <a:endParaRPr lang="en-US" altLang="ja-JP" sz="2000" b="1" u="sng"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6958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7341" y="447756"/>
            <a:ext cx="8623593" cy="5278368"/>
          </a:xfrm>
          <a:prstGeom prst="rect">
            <a:avLst/>
          </a:prstGeom>
        </p:spPr>
        <p:txBody>
          <a:bodyPr wrap="square">
            <a:spAutoFit/>
          </a:bodyPr>
          <a:lstStyle/>
          <a:p>
            <a:pPr marL="444478" indent="-17462">
              <a:lnSpc>
                <a:spcPct val="150000"/>
              </a:lnSpc>
              <a:buFont typeface="Wingdings" panose="05000000000000000000" pitchFamily="2" charset="2"/>
              <a:buChar char="Ø"/>
              <a:defRPr/>
            </a:pPr>
            <a:r>
              <a:rPr kumimoji="1" lang="ja-JP" altLang="en-US" b="1" dirty="0">
                <a:latin typeface="+mn-ea"/>
              </a:rPr>
              <a:t>会議資料（特に「目標設定シート」に関する意見）</a:t>
            </a:r>
            <a:endParaRPr kumimoji="1" lang="en-US" altLang="ja-JP" b="1" dirty="0">
              <a:latin typeface="+mn-ea"/>
            </a:endParaRPr>
          </a:p>
          <a:p>
            <a:pPr marL="93658" indent="-93658">
              <a:lnSpc>
                <a:spcPts val="3100"/>
              </a:lnSpc>
            </a:pPr>
            <a:r>
              <a:rPr kumimoji="1" lang="ja-JP" altLang="en-US" dirty="0"/>
              <a:t>　　　（目標の立て方）</a:t>
            </a:r>
            <a:endParaRPr kumimoji="1" lang="en-US" altLang="ja-JP" dirty="0"/>
          </a:p>
          <a:p>
            <a:pPr marL="712753" indent="-712753">
              <a:lnSpc>
                <a:spcPts val="3100"/>
              </a:lnSpc>
            </a:pPr>
            <a:r>
              <a:rPr kumimoji="1" lang="ja-JP" altLang="en-US" dirty="0"/>
              <a:t>　　　　・施設そのものに視点が向かいがちだが、施設が置かれる周りの状態や、関係すると思われる建物や通りから見た施設の有りようを考えるのが景観の目標設定</a:t>
            </a:r>
            <a:endParaRPr kumimoji="1" lang="en-US" altLang="ja-JP" i="1" dirty="0">
              <a:solidFill>
                <a:srgbClr val="FF0000"/>
              </a:solidFill>
            </a:endParaRPr>
          </a:p>
          <a:p>
            <a:pPr marL="712753" indent="-712753">
              <a:lnSpc>
                <a:spcPts val="3100"/>
              </a:lnSpc>
            </a:pPr>
            <a:r>
              <a:rPr kumimoji="1" lang="ja-JP" altLang="en-US" dirty="0"/>
              <a:t>　　　　・施設別指針や共通指針の項目に対し、それぞれどのように配慮したのかを一問一答式で書く方が書きやすい</a:t>
            </a:r>
            <a:endParaRPr kumimoji="1" lang="en-US" altLang="ja-JP" dirty="0"/>
          </a:p>
          <a:p>
            <a:pPr marL="93658" indent="-93658">
              <a:lnSpc>
                <a:spcPts val="3100"/>
              </a:lnSpc>
            </a:pPr>
            <a:r>
              <a:rPr kumimoji="1" lang="ja-JP" altLang="en-US" dirty="0"/>
              <a:t>　　　（目標を立てるタイミング）</a:t>
            </a:r>
            <a:endParaRPr kumimoji="1" lang="en-US" altLang="ja-JP" dirty="0"/>
          </a:p>
          <a:p>
            <a:pPr marL="93658" indent="-93658">
              <a:lnSpc>
                <a:spcPts val="3100"/>
              </a:lnSpc>
            </a:pPr>
            <a:r>
              <a:rPr kumimoji="1" lang="ja-JP" altLang="en-US" dirty="0"/>
              <a:t>　　　　・基本設計段階では、大きな方針の確認が必要</a:t>
            </a:r>
            <a:endParaRPr kumimoji="1" lang="en-US" altLang="ja-JP" dirty="0"/>
          </a:p>
          <a:p>
            <a:pPr marL="712753" indent="-712753">
              <a:lnSpc>
                <a:spcPts val="3100"/>
              </a:lnSpc>
            </a:pPr>
            <a:r>
              <a:rPr kumimoji="1" lang="ja-JP" altLang="en-US" dirty="0"/>
              <a:t>　　　　・景観形成指針に対する方針は、ある程度計画が進んだ段階で出てくるため、実施設計の段階で作成してはどうか</a:t>
            </a:r>
            <a:endParaRPr kumimoji="1" lang="en-US" altLang="ja-JP" dirty="0"/>
          </a:p>
          <a:p>
            <a:pPr marL="93658" indent="-93658">
              <a:lnSpc>
                <a:spcPts val="3100"/>
              </a:lnSpc>
            </a:pPr>
            <a:r>
              <a:rPr kumimoji="1" lang="ja-JP" altLang="en-US" dirty="0"/>
              <a:t>　　　（工事後の報告について）</a:t>
            </a:r>
            <a:endParaRPr kumimoji="1" lang="en-US" altLang="ja-JP" dirty="0"/>
          </a:p>
          <a:p>
            <a:pPr marL="712753" indent="-712753">
              <a:lnSpc>
                <a:spcPts val="3100"/>
              </a:lnSpc>
            </a:pPr>
            <a:r>
              <a:rPr kumimoji="1" lang="ja-JP" altLang="en-US" dirty="0"/>
              <a:t>　　　　・工事完了後の報告様式を、目標設定シートの後段につけて、一連の様式とした方が分かりやすい</a:t>
            </a:r>
            <a:endParaRPr kumimoji="1" lang="en-US" altLang="ja-JP"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14</a:t>
            </a:fld>
            <a:endParaRPr kumimoji="1" lang="ja-JP" altLang="en-US" dirty="0"/>
          </a:p>
        </p:txBody>
      </p:sp>
    </p:spTree>
    <p:extLst>
      <p:ext uri="{BB962C8B-B14F-4D97-AF65-F5344CB8AC3E}">
        <p14:creationId xmlns:p14="http://schemas.microsoft.com/office/powerpoint/2010/main" val="3645190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06391" y="429333"/>
            <a:ext cx="8446700" cy="5032147"/>
          </a:xfrm>
          <a:prstGeom prst="rect">
            <a:avLst/>
          </a:prstGeom>
        </p:spPr>
        <p:txBody>
          <a:bodyPr wrap="square">
            <a:spAutoFit/>
          </a:bodyPr>
          <a:lstStyle/>
          <a:p>
            <a:pPr marL="285737" indent="-17462">
              <a:lnSpc>
                <a:spcPct val="150000"/>
              </a:lnSpc>
              <a:buFont typeface="Wingdings" panose="05000000000000000000" pitchFamily="2" charset="2"/>
              <a:buChar char="Ø"/>
              <a:defRPr/>
            </a:pPr>
            <a:r>
              <a:rPr kumimoji="1" lang="ja-JP" altLang="en-US" b="1" dirty="0">
                <a:latin typeface="+mn-ea"/>
              </a:rPr>
              <a:t>会議の進め方</a:t>
            </a:r>
            <a:endParaRPr kumimoji="1" lang="en-US" altLang="ja-JP" b="1" dirty="0">
              <a:latin typeface="+mn-ea"/>
            </a:endParaRPr>
          </a:p>
          <a:p>
            <a:pPr marL="538136" indent="-538136">
              <a:lnSpc>
                <a:spcPct val="150000"/>
              </a:lnSpc>
              <a:defRPr/>
            </a:pPr>
            <a:r>
              <a:rPr kumimoji="1" lang="ja-JP" altLang="en-US" dirty="0"/>
              <a:t>　　　・案件によるが、①事業概要の説明、②周辺環境の説明、③計画に関するＱＡ　という流れが一般的</a:t>
            </a:r>
            <a:endParaRPr kumimoji="1" lang="en-US" altLang="ja-JP" dirty="0"/>
          </a:p>
          <a:p>
            <a:pPr>
              <a:lnSpc>
                <a:spcPct val="150000"/>
              </a:lnSpc>
              <a:defRPr/>
            </a:pPr>
            <a:endParaRPr kumimoji="1" lang="en-US" altLang="ja-JP" b="1" dirty="0">
              <a:latin typeface="+mn-ea"/>
            </a:endParaRPr>
          </a:p>
          <a:p>
            <a:pPr marL="285737" indent="-17462">
              <a:lnSpc>
                <a:spcPct val="150000"/>
              </a:lnSpc>
              <a:buFont typeface="Wingdings" panose="05000000000000000000" pitchFamily="2" charset="2"/>
              <a:buChar char="Ø"/>
              <a:defRPr/>
            </a:pPr>
            <a:r>
              <a:rPr kumimoji="1" lang="ja-JP" altLang="en-US" b="1" dirty="0">
                <a:latin typeface="+mn-ea"/>
              </a:rPr>
              <a:t>会議の所要時間</a:t>
            </a:r>
            <a:endParaRPr kumimoji="1" lang="en-US" altLang="ja-JP" b="1" dirty="0">
              <a:latin typeface="+mn-ea"/>
            </a:endParaRPr>
          </a:p>
          <a:p>
            <a:pPr>
              <a:lnSpc>
                <a:spcPct val="150000"/>
              </a:lnSpc>
              <a:defRPr/>
            </a:pPr>
            <a:r>
              <a:rPr kumimoji="1" lang="ja-JP" altLang="en-US" b="1" dirty="0">
                <a:latin typeface="+mn-ea"/>
              </a:rPr>
              <a:t>　　　</a:t>
            </a:r>
            <a:r>
              <a:rPr kumimoji="1" lang="ja-JP" altLang="en-US" dirty="0"/>
              <a:t>・案件や件数にもよるが、会議全体で２０分から４０分、説明は１５分までが目安</a:t>
            </a:r>
            <a:endParaRPr kumimoji="1" lang="en-US" altLang="ja-JP" dirty="0"/>
          </a:p>
          <a:p>
            <a:pPr>
              <a:lnSpc>
                <a:spcPct val="150000"/>
              </a:lnSpc>
              <a:defRPr/>
            </a:pPr>
            <a:r>
              <a:rPr kumimoji="1" lang="ja-JP" altLang="en-US" dirty="0"/>
              <a:t>　　　</a:t>
            </a:r>
            <a:endParaRPr kumimoji="1" lang="en-US" altLang="ja-JP" b="1" dirty="0">
              <a:latin typeface="+mn-ea"/>
            </a:endParaRPr>
          </a:p>
          <a:p>
            <a:pPr marL="285737" indent="-17462">
              <a:lnSpc>
                <a:spcPct val="150000"/>
              </a:lnSpc>
              <a:buFont typeface="Wingdings" panose="05000000000000000000" pitchFamily="2" charset="2"/>
              <a:buChar char="Ø"/>
              <a:defRPr/>
            </a:pPr>
            <a:r>
              <a:rPr kumimoji="1" lang="ja-JP" altLang="en-US" b="1" dirty="0">
                <a:latin typeface="+mn-ea"/>
              </a:rPr>
              <a:t>アドバイスへの対応報告</a:t>
            </a:r>
            <a:endParaRPr kumimoji="1" lang="en-US" altLang="ja-JP" b="1" dirty="0">
              <a:latin typeface="+mn-ea"/>
            </a:endParaRPr>
          </a:p>
          <a:p>
            <a:pPr marL="93658" indent="-93658">
              <a:lnSpc>
                <a:spcPct val="150000"/>
              </a:lnSpc>
            </a:pPr>
            <a:r>
              <a:rPr kumimoji="1" lang="ja-JP" altLang="en-US" b="1" dirty="0">
                <a:latin typeface="+mn-ea"/>
              </a:rPr>
              <a:t>　　　</a:t>
            </a:r>
            <a:r>
              <a:rPr kumimoji="1" lang="ja-JP" altLang="en-US" dirty="0"/>
              <a:t>・対応の時期は、事業の進捗によるため、事業者次第で構わない</a:t>
            </a:r>
            <a:endParaRPr kumimoji="1" lang="en-US" altLang="ja-JP" dirty="0"/>
          </a:p>
          <a:p>
            <a:pPr marL="538136" indent="-538136">
              <a:lnSpc>
                <a:spcPct val="150000"/>
              </a:lnSpc>
            </a:pPr>
            <a:r>
              <a:rPr kumimoji="1" lang="ja-JP" altLang="en-US" dirty="0"/>
              <a:t>　　　・アドバイス会議で対応報告を行う場合には、アドバイス時の内容を思い出すためにも、報告様式は、会議開催前にもらいたい</a:t>
            </a:r>
            <a:endParaRPr kumimoji="1" lang="en-US" altLang="ja-JP" dirty="0"/>
          </a:p>
          <a:p>
            <a:pPr>
              <a:lnSpc>
                <a:spcPct val="150000"/>
              </a:lnSpc>
              <a:defRPr/>
            </a:pPr>
            <a:endParaRPr kumimoji="1" lang="en-US" altLang="ja-JP" sz="1600" dirty="0">
              <a:latin typeface="+mn-ea"/>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15</a:t>
            </a:fld>
            <a:endParaRPr kumimoji="1" lang="ja-JP" altLang="en-US" dirty="0"/>
          </a:p>
        </p:txBody>
      </p:sp>
    </p:spTree>
    <p:extLst>
      <p:ext uri="{BB962C8B-B14F-4D97-AF65-F5344CB8AC3E}">
        <p14:creationId xmlns:p14="http://schemas.microsoft.com/office/powerpoint/2010/main" val="2063155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81164"/>
            <a:ext cx="2057400" cy="365125"/>
          </a:xfrm>
        </p:spPr>
        <p:txBody>
          <a:bodyPr/>
          <a:lstStyle/>
          <a:p>
            <a:fld id="{8DDB306B-CB1A-4F92-AE18-14C2D5855DBA}" type="slidenum">
              <a:rPr kumimoji="1" lang="ja-JP" altLang="en-US" smtClean="0"/>
              <a:t>16</a:t>
            </a:fld>
            <a:endParaRPr kumimoji="1" lang="ja-JP" altLang="en-US" dirty="0"/>
          </a:p>
        </p:txBody>
      </p:sp>
      <p:sp>
        <p:nvSpPr>
          <p:cNvPr id="3" name="正方形/長方形 2"/>
          <p:cNvSpPr/>
          <p:nvPr/>
        </p:nvSpPr>
        <p:spPr>
          <a:xfrm>
            <a:off x="310935" y="4118072"/>
            <a:ext cx="8446700" cy="2169825"/>
          </a:xfrm>
          <a:prstGeom prst="rect">
            <a:avLst/>
          </a:prstGeom>
        </p:spPr>
        <p:txBody>
          <a:bodyPr wrap="square">
            <a:spAutoFit/>
          </a:bodyPr>
          <a:lstStyle/>
          <a:p>
            <a:pPr lvl="0">
              <a:lnSpc>
                <a:spcPct val="150000"/>
              </a:lnSpc>
              <a:defRPr/>
            </a:pPr>
            <a:r>
              <a:rPr lang="ja-JP" altLang="en-US" b="1" u="sng" dirty="0">
                <a:solidFill>
                  <a:prstClr val="black"/>
                </a:solidFill>
                <a:latin typeface="+mn-ea"/>
              </a:rPr>
              <a:t>（２）景観アドバイザー会議の進め方について、以下の検討</a:t>
            </a:r>
            <a:r>
              <a:rPr lang="ja-JP" altLang="en-US" b="1" u="sng" dirty="0" smtClean="0">
                <a:solidFill>
                  <a:prstClr val="black"/>
                </a:solidFill>
                <a:latin typeface="+mn-ea"/>
              </a:rPr>
              <a:t>事項</a:t>
            </a:r>
            <a:r>
              <a:rPr lang="ja-JP" altLang="en-US" b="1" u="sng" dirty="0">
                <a:solidFill>
                  <a:prstClr val="black"/>
                </a:solidFill>
                <a:latin typeface="+mn-ea"/>
              </a:rPr>
              <a:t>を</a:t>
            </a:r>
            <a:r>
              <a:rPr lang="ja-JP" altLang="en-US" b="1" u="sng" dirty="0" smtClean="0">
                <a:solidFill>
                  <a:prstClr val="black"/>
                </a:solidFill>
                <a:latin typeface="+mn-ea"/>
              </a:rPr>
              <a:t>議論</a:t>
            </a:r>
            <a:endParaRPr lang="en-US" altLang="ja-JP" b="1" u="sng" dirty="0">
              <a:solidFill>
                <a:prstClr val="black"/>
              </a:solidFill>
              <a:latin typeface="+mn-ea"/>
            </a:endParaRPr>
          </a:p>
          <a:p>
            <a:pPr marL="363522" indent="-17462">
              <a:lnSpc>
                <a:spcPct val="150000"/>
              </a:lnSpc>
              <a:buFont typeface="Wingdings" panose="05000000000000000000" pitchFamily="2" charset="2"/>
              <a:buChar char="Ø"/>
              <a:defRPr/>
            </a:pPr>
            <a:r>
              <a:rPr kumimoji="1" lang="ja-JP" altLang="en-US" dirty="0">
                <a:latin typeface="+mn-ea"/>
              </a:rPr>
              <a:t>会議資料</a:t>
            </a:r>
            <a:endParaRPr kumimoji="1" lang="en-US" altLang="ja-JP" dirty="0">
              <a:latin typeface="+mn-ea"/>
            </a:endParaRPr>
          </a:p>
          <a:p>
            <a:pPr marL="363522" indent="-17462">
              <a:lnSpc>
                <a:spcPct val="150000"/>
              </a:lnSpc>
              <a:buFont typeface="Wingdings" panose="05000000000000000000" pitchFamily="2" charset="2"/>
              <a:buChar char="Ø"/>
              <a:defRPr/>
            </a:pPr>
            <a:r>
              <a:rPr kumimoji="1" lang="ja-JP" altLang="en-US" dirty="0">
                <a:latin typeface="+mn-ea"/>
              </a:rPr>
              <a:t>アドバイザー会議に諮る事業の選定</a:t>
            </a:r>
            <a:endParaRPr kumimoji="1" lang="en-US" altLang="ja-JP" dirty="0">
              <a:latin typeface="+mn-ea"/>
            </a:endParaRPr>
          </a:p>
          <a:p>
            <a:pPr marL="363522" indent="-17462">
              <a:lnSpc>
                <a:spcPct val="150000"/>
              </a:lnSpc>
              <a:buFont typeface="Wingdings" panose="05000000000000000000" pitchFamily="2" charset="2"/>
              <a:buChar char="Ø"/>
              <a:defRPr/>
            </a:pPr>
            <a:r>
              <a:rPr kumimoji="1" lang="ja-JP" altLang="en-US" dirty="0">
                <a:latin typeface="+mn-ea"/>
              </a:rPr>
              <a:t>アドバイザー会議に諮らない事業への相談対応</a:t>
            </a:r>
            <a:endParaRPr kumimoji="1" lang="en-US" altLang="ja-JP" dirty="0">
              <a:latin typeface="+mn-ea"/>
            </a:endParaRPr>
          </a:p>
          <a:p>
            <a:pPr marL="363522" indent="-17462">
              <a:lnSpc>
                <a:spcPct val="150000"/>
              </a:lnSpc>
              <a:buFont typeface="Wingdings" panose="05000000000000000000" pitchFamily="2" charset="2"/>
              <a:buChar char="Ø"/>
              <a:defRPr/>
            </a:pPr>
            <a:r>
              <a:rPr kumimoji="1" lang="ja-JP" altLang="en-US" dirty="0">
                <a:latin typeface="+mn-ea"/>
              </a:rPr>
              <a:t>工事完了後の評価</a:t>
            </a:r>
            <a:endParaRPr kumimoji="1" lang="en-US" altLang="ja-JP" dirty="0">
              <a:latin typeface="+mn-ea"/>
            </a:endParaRPr>
          </a:p>
        </p:txBody>
      </p:sp>
      <p:sp>
        <p:nvSpPr>
          <p:cNvPr id="4" name="正方形/長方形 3"/>
          <p:cNvSpPr/>
          <p:nvPr/>
        </p:nvSpPr>
        <p:spPr>
          <a:xfrm>
            <a:off x="310935" y="1018715"/>
            <a:ext cx="8446700" cy="2169825"/>
          </a:xfrm>
          <a:prstGeom prst="rect">
            <a:avLst/>
          </a:prstGeom>
        </p:spPr>
        <p:txBody>
          <a:bodyPr wrap="square">
            <a:spAutoFit/>
          </a:bodyPr>
          <a:lstStyle/>
          <a:p>
            <a:pPr lvl="0">
              <a:lnSpc>
                <a:spcPct val="150000"/>
              </a:lnSpc>
              <a:defRPr/>
            </a:pPr>
            <a:r>
              <a:rPr lang="ja-JP" altLang="en-US" b="1" u="sng" dirty="0">
                <a:solidFill>
                  <a:prstClr val="black"/>
                </a:solidFill>
                <a:latin typeface="+mn-ea"/>
              </a:rPr>
              <a:t>（１）モデル事業</a:t>
            </a:r>
            <a:r>
              <a:rPr lang="ja-JP" altLang="en-US" sz="1200" b="1" u="sng" dirty="0">
                <a:solidFill>
                  <a:prstClr val="black"/>
                </a:solidFill>
                <a:latin typeface="+mn-ea"/>
              </a:rPr>
              <a:t>（</a:t>
            </a:r>
            <a:r>
              <a:rPr lang="en-US" altLang="ja-JP" sz="1200" b="1" u="sng" dirty="0">
                <a:solidFill>
                  <a:prstClr val="black"/>
                </a:solidFill>
                <a:latin typeface="+mn-ea"/>
              </a:rPr>
              <a:t>※</a:t>
            </a:r>
            <a:r>
              <a:rPr lang="ja-JP" altLang="en-US" sz="1200" b="1" u="sng" dirty="0">
                <a:solidFill>
                  <a:prstClr val="black"/>
                </a:solidFill>
                <a:latin typeface="+mn-ea"/>
              </a:rPr>
              <a:t>）</a:t>
            </a:r>
            <a:r>
              <a:rPr lang="ja-JP" altLang="en-US" b="1" u="sng" dirty="0">
                <a:solidFill>
                  <a:prstClr val="black"/>
                </a:solidFill>
                <a:latin typeface="+mn-ea"/>
              </a:rPr>
              <a:t>における景観アドバイザー会議の試行</a:t>
            </a:r>
            <a:endParaRPr lang="en-US" altLang="ja-JP" b="1" u="sng" dirty="0">
              <a:solidFill>
                <a:prstClr val="black"/>
              </a:solidFill>
              <a:latin typeface="+mn-ea"/>
            </a:endParaRPr>
          </a:p>
          <a:p>
            <a:pPr marL="363522">
              <a:lnSpc>
                <a:spcPct val="150000"/>
              </a:lnSpc>
              <a:buFont typeface="Wingdings" panose="05000000000000000000" pitchFamily="2" charset="2"/>
              <a:buChar char="Ø"/>
              <a:defRPr/>
            </a:pPr>
            <a:r>
              <a:rPr lang="ja-JP" altLang="en-US" dirty="0">
                <a:solidFill>
                  <a:prstClr val="black"/>
                </a:solidFill>
                <a:latin typeface="+mn-ea"/>
              </a:rPr>
              <a:t>事業概要、設計案の説明</a:t>
            </a:r>
            <a:endParaRPr lang="en-US" altLang="ja-JP" dirty="0">
              <a:solidFill>
                <a:prstClr val="black"/>
              </a:solidFill>
              <a:latin typeface="+mn-ea"/>
            </a:endParaRPr>
          </a:p>
          <a:p>
            <a:pPr marL="363522">
              <a:lnSpc>
                <a:spcPct val="150000"/>
              </a:lnSpc>
              <a:buFont typeface="Wingdings" panose="05000000000000000000" pitchFamily="2" charset="2"/>
              <a:buChar char="Ø"/>
              <a:defRPr/>
            </a:pPr>
            <a:r>
              <a:rPr kumimoji="1" lang="ja-JP" altLang="en-US" dirty="0">
                <a:solidFill>
                  <a:prstClr val="black"/>
                </a:solidFill>
                <a:latin typeface="+mn-ea"/>
              </a:rPr>
              <a:t>第１回アドバイスへの対応方針の説明</a:t>
            </a:r>
            <a:endParaRPr kumimoji="1" lang="en-US" altLang="ja-JP" dirty="0">
              <a:latin typeface="+mn-ea"/>
            </a:endParaRPr>
          </a:p>
          <a:p>
            <a:pPr marL="363522">
              <a:lnSpc>
                <a:spcPct val="150000"/>
              </a:lnSpc>
              <a:buFont typeface="Wingdings" panose="05000000000000000000" pitchFamily="2" charset="2"/>
              <a:buChar char="Ø"/>
              <a:defRPr/>
            </a:pPr>
            <a:r>
              <a:rPr kumimoji="1" lang="ja-JP" altLang="en-US" dirty="0">
                <a:latin typeface="+mn-ea"/>
              </a:rPr>
              <a:t>設計案に対する質疑応答及び</a:t>
            </a:r>
            <a:r>
              <a:rPr kumimoji="1" lang="ja-JP" altLang="en-US" dirty="0" smtClean="0">
                <a:latin typeface="+mn-ea"/>
              </a:rPr>
              <a:t>アドバイス</a:t>
            </a:r>
            <a:endParaRPr kumimoji="1" lang="en-US" altLang="ja-JP" dirty="0" smtClean="0">
              <a:latin typeface="+mn-ea"/>
            </a:endParaRPr>
          </a:p>
          <a:p>
            <a:pPr marL="363522">
              <a:lnSpc>
                <a:spcPct val="150000"/>
              </a:lnSpc>
              <a:defRPr/>
            </a:pPr>
            <a:r>
              <a:rPr kumimoji="1" lang="ja-JP" altLang="en-US" dirty="0">
                <a:latin typeface="+mn-ea"/>
              </a:rPr>
              <a:t>　</a:t>
            </a:r>
            <a:r>
              <a:rPr kumimoji="1" lang="ja-JP" altLang="en-US" dirty="0" smtClean="0">
                <a:latin typeface="+mn-ea"/>
              </a:rPr>
              <a:t>　　　　　　　　　　　　　　　　　　　　　（</a:t>
            </a:r>
            <a:r>
              <a:rPr kumimoji="1" lang="en-US" altLang="ja-JP" dirty="0">
                <a:latin typeface="+mn-ea"/>
              </a:rPr>
              <a:t>※</a:t>
            </a:r>
            <a:r>
              <a:rPr kumimoji="1" lang="ja-JP" altLang="en-US" dirty="0">
                <a:latin typeface="+mn-ea"/>
              </a:rPr>
              <a:t>）「大阪府立こんごう福祉センター改築工事」</a:t>
            </a:r>
            <a:endParaRPr kumimoji="1" lang="en-US" altLang="ja-JP" dirty="0">
              <a:latin typeface="+mn-ea"/>
            </a:endParaRPr>
          </a:p>
        </p:txBody>
      </p:sp>
      <p:sp>
        <p:nvSpPr>
          <p:cNvPr id="5" name="正方形/長方形 4"/>
          <p:cNvSpPr/>
          <p:nvPr/>
        </p:nvSpPr>
        <p:spPr>
          <a:xfrm>
            <a:off x="310935" y="296122"/>
            <a:ext cx="8446700" cy="553998"/>
          </a:xfrm>
          <a:prstGeom prst="rect">
            <a:avLst/>
          </a:prstGeom>
        </p:spPr>
        <p:txBody>
          <a:bodyPr wrap="square">
            <a:spAutoFit/>
          </a:bodyPr>
          <a:lstStyle/>
          <a:p>
            <a:pPr lvl="0">
              <a:lnSpc>
                <a:spcPct val="150000"/>
              </a:lnSpc>
              <a:defRPr/>
            </a:pPr>
            <a:r>
              <a:rPr kumimoji="1" lang="ja-JP" altLang="en-US" sz="2000" b="1" u="sng" dirty="0">
                <a:latin typeface="Meiryo UI" panose="020B0604030504040204" pitchFamily="50" charset="-128"/>
                <a:ea typeface="Meiryo UI" panose="020B0604030504040204" pitchFamily="50" charset="-128"/>
              </a:rPr>
              <a:t>第２回公共事業アドバイス部会の構成・・・以下の</a:t>
            </a:r>
            <a:r>
              <a:rPr kumimoji="1" lang="en-US" altLang="ja-JP" sz="2000" b="1" u="sng" dirty="0">
                <a:latin typeface="Meiryo UI" panose="020B0604030504040204" pitchFamily="50" charset="-128"/>
                <a:ea typeface="Meiryo UI" panose="020B0604030504040204" pitchFamily="50" charset="-128"/>
              </a:rPr>
              <a:t>2</a:t>
            </a:r>
            <a:r>
              <a:rPr kumimoji="1" lang="ja-JP" altLang="en-US" sz="2000" b="1" u="sng" dirty="0">
                <a:latin typeface="Meiryo UI" panose="020B0604030504040204" pitchFamily="50" charset="-128"/>
                <a:ea typeface="Meiryo UI" panose="020B0604030504040204" pitchFamily="50" charset="-128"/>
              </a:rPr>
              <a:t>部構成で実施</a:t>
            </a:r>
            <a:r>
              <a:rPr lang="ja-JP" altLang="en-US" sz="1600" b="1" dirty="0">
                <a:solidFill>
                  <a:prstClr val="black"/>
                </a:solidFill>
                <a:latin typeface="+mn-ea"/>
              </a:rPr>
              <a:t>　　</a:t>
            </a:r>
            <a:endParaRPr kumimoji="1" lang="en-US" altLang="ja-JP" sz="1600" dirty="0">
              <a:latin typeface="+mn-ea"/>
            </a:endParaRPr>
          </a:p>
        </p:txBody>
      </p:sp>
      <p:sp>
        <p:nvSpPr>
          <p:cNvPr id="6" name="テキスト ボックス 5"/>
          <p:cNvSpPr txBox="1"/>
          <p:nvPr/>
        </p:nvSpPr>
        <p:spPr>
          <a:xfrm>
            <a:off x="767216" y="3188538"/>
            <a:ext cx="7534141" cy="656590"/>
          </a:xfrm>
          <a:prstGeom prst="rect">
            <a:avLst/>
          </a:prstGeom>
          <a:noFill/>
          <a:ln w="6350">
            <a:solidFill>
              <a:schemeClr val="accent1"/>
            </a:solidFill>
          </a:ln>
        </p:spPr>
        <p:txBody>
          <a:bodyPr wrap="square" rtlCol="0">
            <a:spAutoFit/>
          </a:bodyPr>
          <a:lstStyle/>
          <a:p>
            <a:pPr>
              <a:lnSpc>
                <a:spcPts val="2160"/>
              </a:lnSpc>
              <a:defRPr/>
            </a:pPr>
            <a:r>
              <a:rPr kumimoji="1" lang="ja-JP" altLang="en-US" sz="1600" i="1" dirty="0">
                <a:solidFill>
                  <a:prstClr val="black"/>
                </a:solidFill>
                <a:latin typeface="+mn-ea"/>
              </a:rPr>
              <a:t>　</a:t>
            </a:r>
            <a:r>
              <a:rPr lang="ja-JP" altLang="en-US" sz="1600" i="1" dirty="0">
                <a:solidFill>
                  <a:prstClr val="black"/>
                </a:solidFill>
                <a:latin typeface="+mn-ea"/>
              </a:rPr>
              <a:t>⇒次回の公共事業アドバイス部会（次年度開催）において、今回のアドバイスを踏</a:t>
            </a:r>
            <a:endParaRPr lang="en-US" altLang="ja-JP" sz="1600" i="1" dirty="0">
              <a:solidFill>
                <a:prstClr val="black"/>
              </a:solidFill>
              <a:latin typeface="+mn-ea"/>
            </a:endParaRPr>
          </a:p>
          <a:p>
            <a:pPr>
              <a:lnSpc>
                <a:spcPts val="2160"/>
              </a:lnSpc>
              <a:defRPr/>
            </a:pPr>
            <a:r>
              <a:rPr lang="ja-JP" altLang="en-US" sz="1600" i="1" dirty="0">
                <a:solidFill>
                  <a:prstClr val="black"/>
                </a:solidFill>
                <a:latin typeface="+mn-ea"/>
              </a:rPr>
              <a:t>　　まえた設計案を提示いただき、再度のアドバイスを行う予定</a:t>
            </a:r>
            <a:endParaRPr kumimoji="1" lang="ja-JP" altLang="en-US" sz="1600" dirty="0"/>
          </a:p>
        </p:txBody>
      </p:sp>
      <p:sp>
        <p:nvSpPr>
          <p:cNvPr id="7" name="正方形/長方形 6"/>
          <p:cNvSpPr/>
          <p:nvPr/>
        </p:nvSpPr>
        <p:spPr>
          <a:xfrm>
            <a:off x="310940" y="967203"/>
            <a:ext cx="8617913" cy="538509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3477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17</a:t>
            </a:fld>
            <a:endParaRPr kumimoji="1" lang="ja-JP" altLang="en-US" dirty="0"/>
          </a:p>
        </p:txBody>
      </p:sp>
      <p:sp>
        <p:nvSpPr>
          <p:cNvPr id="3" name="正方形/長方形 2"/>
          <p:cNvSpPr/>
          <p:nvPr/>
        </p:nvSpPr>
        <p:spPr>
          <a:xfrm>
            <a:off x="290625" y="994593"/>
            <a:ext cx="8446700" cy="5493812"/>
          </a:xfrm>
          <a:prstGeom prst="rect">
            <a:avLst/>
          </a:prstGeom>
        </p:spPr>
        <p:txBody>
          <a:bodyPr wrap="square">
            <a:spAutoFit/>
          </a:bodyPr>
          <a:lstStyle/>
          <a:p>
            <a:pPr marL="285737" indent="-17462">
              <a:lnSpc>
                <a:spcPct val="150000"/>
              </a:lnSpc>
              <a:buFont typeface="Wingdings" panose="05000000000000000000" pitchFamily="2" charset="2"/>
              <a:buChar char="Ø"/>
              <a:defRPr/>
            </a:pPr>
            <a:r>
              <a:rPr kumimoji="1" lang="ja-JP" altLang="en-US" b="1" dirty="0" smtClean="0">
                <a:latin typeface="+mn-ea"/>
              </a:rPr>
              <a:t>会議</a:t>
            </a:r>
            <a:r>
              <a:rPr kumimoji="1" lang="ja-JP" altLang="en-US" b="1" dirty="0">
                <a:latin typeface="+mn-ea"/>
              </a:rPr>
              <a:t>資料</a:t>
            </a:r>
            <a:endParaRPr kumimoji="1" lang="en-US" altLang="ja-JP" b="1" dirty="0">
              <a:latin typeface="+mn-ea"/>
            </a:endParaRPr>
          </a:p>
          <a:p>
            <a:pPr marL="538136" indent="-538136">
              <a:lnSpc>
                <a:spcPct val="150000"/>
              </a:lnSpc>
            </a:pPr>
            <a:r>
              <a:rPr kumimoji="1" lang="ja-JP" altLang="en-US" b="1" dirty="0">
                <a:latin typeface="+mn-ea"/>
              </a:rPr>
              <a:t>　　</a:t>
            </a:r>
            <a:r>
              <a:rPr kumimoji="1" lang="ja-JP" altLang="en-US" dirty="0"/>
              <a:t>　・「景観形成の目標設定シート</a:t>
            </a:r>
            <a:r>
              <a:rPr kumimoji="1" lang="ja-JP" altLang="en-US" dirty="0" smtClean="0"/>
              <a:t>①</a:t>
            </a:r>
            <a:r>
              <a:rPr kumimoji="1" lang="ja-JP" altLang="en-US" dirty="0"/>
              <a:t>、</a:t>
            </a:r>
            <a:r>
              <a:rPr kumimoji="1" lang="ja-JP" altLang="en-US" dirty="0" smtClean="0"/>
              <a:t>②」の作成時期</a:t>
            </a:r>
            <a:r>
              <a:rPr kumimoji="1" lang="ja-JP" altLang="en-US" dirty="0"/>
              <a:t>を分かりやすくしてはどうか</a:t>
            </a:r>
            <a:endParaRPr kumimoji="1" lang="en-US" altLang="ja-JP" dirty="0"/>
          </a:p>
          <a:p>
            <a:pPr marL="538136" indent="-538136">
              <a:lnSpc>
                <a:spcPct val="150000"/>
              </a:lnSpc>
            </a:pPr>
            <a:r>
              <a:rPr kumimoji="1" lang="ja-JP" altLang="en-US" dirty="0"/>
              <a:t>　　　・</a:t>
            </a:r>
            <a:r>
              <a:rPr kumimoji="1" lang="ja-JP" altLang="en-US" dirty="0" smtClean="0"/>
              <a:t>「目標</a:t>
            </a:r>
            <a:r>
              <a:rPr kumimoji="1" lang="ja-JP" altLang="en-US" dirty="0"/>
              <a:t>設定シート①</a:t>
            </a:r>
            <a:r>
              <a:rPr kumimoji="1" lang="ja-JP" altLang="en-US" dirty="0" smtClean="0"/>
              <a:t>」は</a:t>
            </a:r>
            <a:r>
              <a:rPr kumimoji="1" lang="ja-JP" altLang="en-US" dirty="0"/>
              <a:t>、用途地域や都市計画区域、容積率などの都市計画法による規制についても記載できる様式が</a:t>
            </a:r>
            <a:r>
              <a:rPr kumimoji="1" lang="ja-JP" altLang="en-US" dirty="0" smtClean="0"/>
              <a:t>望ましい。また、地域</a:t>
            </a:r>
            <a:r>
              <a:rPr kumimoji="1" lang="ja-JP" altLang="en-US" dirty="0"/>
              <a:t>の成り立ちに</a:t>
            </a:r>
            <a:r>
              <a:rPr kumimoji="1" lang="ja-JP" altLang="en-US" dirty="0" smtClean="0"/>
              <a:t>ついても押えられる様式としては</a:t>
            </a:r>
            <a:r>
              <a:rPr kumimoji="1" lang="ja-JP" altLang="en-US" dirty="0"/>
              <a:t>どう</a:t>
            </a:r>
            <a:r>
              <a:rPr kumimoji="1" lang="ja-JP" altLang="en-US" dirty="0" smtClean="0"/>
              <a:t>か。</a:t>
            </a:r>
            <a:endParaRPr kumimoji="1" lang="en-US" altLang="ja-JP" dirty="0"/>
          </a:p>
          <a:p>
            <a:pPr marL="538136" indent="-538136">
              <a:lnSpc>
                <a:spcPct val="150000"/>
              </a:lnSpc>
            </a:pPr>
            <a:r>
              <a:rPr kumimoji="1" lang="ja-JP" altLang="en-US" dirty="0"/>
              <a:t>　　　・「目標設定シート②」のチェック項目は、「該当なし」や「～の為、対応不可」などの選択肢があった方が</a:t>
            </a:r>
            <a:r>
              <a:rPr kumimoji="1" lang="ja-JP" altLang="en-US" dirty="0" smtClean="0"/>
              <a:t>よい。また、各項目にタイトルが</a:t>
            </a:r>
            <a:r>
              <a:rPr kumimoji="1" lang="ja-JP" altLang="en-US" dirty="0"/>
              <a:t>あった方が</a:t>
            </a:r>
            <a:r>
              <a:rPr kumimoji="1" lang="ja-JP" altLang="en-US" dirty="0" smtClean="0"/>
              <a:t>分かりやすい。</a:t>
            </a:r>
            <a:endParaRPr kumimoji="1" lang="en-US" altLang="ja-JP" dirty="0" smtClean="0"/>
          </a:p>
          <a:p>
            <a:pPr marL="285737" indent="-17462">
              <a:lnSpc>
                <a:spcPct val="150000"/>
              </a:lnSpc>
              <a:buFont typeface="Wingdings" panose="05000000000000000000" pitchFamily="2" charset="2"/>
              <a:buChar char="Ø"/>
              <a:defRPr/>
            </a:pPr>
            <a:endParaRPr kumimoji="1" lang="en-US" altLang="ja-JP" b="1" dirty="0" smtClean="0">
              <a:latin typeface="+mn-ea"/>
            </a:endParaRPr>
          </a:p>
          <a:p>
            <a:pPr marL="285737" indent="-17462">
              <a:lnSpc>
                <a:spcPct val="150000"/>
              </a:lnSpc>
              <a:buFont typeface="Wingdings" panose="05000000000000000000" pitchFamily="2" charset="2"/>
              <a:buChar char="Ø"/>
              <a:defRPr/>
            </a:pPr>
            <a:r>
              <a:rPr kumimoji="1" lang="ja-JP" altLang="en-US" b="1" dirty="0" smtClean="0">
                <a:latin typeface="+mn-ea"/>
              </a:rPr>
              <a:t>アドバイザー</a:t>
            </a:r>
            <a:r>
              <a:rPr kumimoji="1" lang="ja-JP" altLang="en-US" b="1" dirty="0">
                <a:latin typeface="+mn-ea"/>
              </a:rPr>
              <a:t>会議に諮る事業の選定</a:t>
            </a:r>
            <a:endParaRPr kumimoji="1" lang="en-US" altLang="ja-JP" b="1" dirty="0">
              <a:latin typeface="+mn-ea"/>
            </a:endParaRPr>
          </a:p>
          <a:p>
            <a:pPr marL="538136" indent="-538136">
              <a:lnSpc>
                <a:spcPct val="150000"/>
              </a:lnSpc>
              <a:defRPr/>
            </a:pPr>
            <a:r>
              <a:rPr kumimoji="1" lang="ja-JP" altLang="en-US" dirty="0"/>
              <a:t>　　　・「義務的」とする対象事業の「その他」には、どのような事業が含まれるのかを明確にした方がよい</a:t>
            </a:r>
            <a:endParaRPr kumimoji="1" lang="en-US" altLang="ja-JP" dirty="0"/>
          </a:p>
          <a:p>
            <a:pPr marL="538136" indent="-538136">
              <a:lnSpc>
                <a:spcPct val="150000"/>
              </a:lnSpc>
              <a:defRPr/>
            </a:pPr>
            <a:r>
              <a:rPr kumimoji="1" lang="ja-JP" altLang="en-US" dirty="0"/>
              <a:t>　　　・市町村が景観行政団体の場合は、アドバイザー会議の対象事業を選定する際に、市町村の意見も取り入れてはどう</a:t>
            </a:r>
            <a:r>
              <a:rPr kumimoji="1" lang="ja-JP" altLang="en-US" dirty="0" smtClean="0"/>
              <a:t>か</a:t>
            </a:r>
            <a:endParaRPr kumimoji="1" lang="en-US" altLang="ja-JP" dirty="0"/>
          </a:p>
        </p:txBody>
      </p:sp>
      <p:sp>
        <p:nvSpPr>
          <p:cNvPr id="5" name="正方形/長方形 4"/>
          <p:cNvSpPr/>
          <p:nvPr/>
        </p:nvSpPr>
        <p:spPr>
          <a:xfrm>
            <a:off x="143510" y="261626"/>
            <a:ext cx="9000492" cy="553998"/>
          </a:xfrm>
          <a:prstGeom prst="rect">
            <a:avLst/>
          </a:prstGeom>
        </p:spPr>
        <p:txBody>
          <a:bodyPr wrap="square">
            <a:spAutoFit/>
          </a:bodyPr>
          <a:lstStyle/>
          <a:p>
            <a:pPr>
              <a:lnSpc>
                <a:spcPct val="150000"/>
              </a:lnSpc>
              <a:defRPr/>
            </a:pPr>
            <a:r>
              <a:rPr lang="ja-JP" altLang="en-US" sz="2000" b="1" u="sng" dirty="0" smtClean="0">
                <a:solidFill>
                  <a:prstClr val="black"/>
                </a:solidFill>
                <a:latin typeface="Meiryo UI" panose="020B0604030504040204" pitchFamily="50" charset="-128"/>
                <a:ea typeface="Meiryo UI" panose="020B0604030504040204" pitchFamily="50" charset="-128"/>
              </a:rPr>
              <a:t>景観アドバイザー会議の進め方（検討事項）についての主な意見</a:t>
            </a:r>
            <a:endParaRPr lang="en-US" altLang="ja-JP" sz="2000" b="1" u="sng"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687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06391" y="412178"/>
            <a:ext cx="8446700" cy="5270674"/>
          </a:xfrm>
          <a:prstGeom prst="rect">
            <a:avLst/>
          </a:prstGeom>
        </p:spPr>
        <p:txBody>
          <a:bodyPr wrap="square">
            <a:spAutoFit/>
          </a:bodyPr>
          <a:lstStyle/>
          <a:p>
            <a:pPr marL="538136" indent="-538136">
              <a:lnSpc>
                <a:spcPts val="500"/>
              </a:lnSpc>
              <a:defRPr/>
            </a:pPr>
            <a:endParaRPr kumimoji="1" lang="en-US" altLang="ja-JP" dirty="0"/>
          </a:p>
          <a:p>
            <a:pPr marL="285737" indent="-17462">
              <a:lnSpc>
                <a:spcPct val="150000"/>
              </a:lnSpc>
              <a:buFont typeface="Wingdings" panose="05000000000000000000" pitchFamily="2" charset="2"/>
              <a:buChar char="Ø"/>
              <a:defRPr/>
            </a:pPr>
            <a:r>
              <a:rPr kumimoji="1" lang="ja-JP" altLang="en-US" b="1" dirty="0">
                <a:latin typeface="+mn-ea"/>
              </a:rPr>
              <a:t>アドバイザー会議に諮らない事業への相談対応</a:t>
            </a:r>
            <a:endParaRPr kumimoji="1" lang="en-US" altLang="ja-JP" b="1" dirty="0">
              <a:latin typeface="+mn-ea"/>
            </a:endParaRPr>
          </a:p>
          <a:p>
            <a:pPr>
              <a:lnSpc>
                <a:spcPct val="150000"/>
              </a:lnSpc>
              <a:defRPr/>
            </a:pPr>
            <a:r>
              <a:rPr kumimoji="1" lang="ja-JP" altLang="en-US" dirty="0">
                <a:latin typeface="+mn-ea"/>
              </a:rPr>
              <a:t>　　　・相談を希望された場合は、なるべく受けた方がよい</a:t>
            </a:r>
            <a:endParaRPr kumimoji="1" lang="en-US" altLang="ja-JP" dirty="0"/>
          </a:p>
          <a:p>
            <a:pPr>
              <a:lnSpc>
                <a:spcPts val="500"/>
              </a:lnSpc>
              <a:defRPr/>
            </a:pPr>
            <a:endParaRPr kumimoji="1" lang="en-US" altLang="ja-JP" dirty="0">
              <a:latin typeface="+mn-ea"/>
            </a:endParaRPr>
          </a:p>
          <a:p>
            <a:pPr marL="285737" indent="-17462">
              <a:lnSpc>
                <a:spcPct val="150000"/>
              </a:lnSpc>
              <a:buFont typeface="Wingdings" panose="05000000000000000000" pitchFamily="2" charset="2"/>
              <a:buChar char="Ø"/>
              <a:defRPr/>
            </a:pPr>
            <a:endParaRPr kumimoji="1" lang="en-US" altLang="ja-JP" b="1" dirty="0" smtClean="0">
              <a:latin typeface="+mn-ea"/>
            </a:endParaRPr>
          </a:p>
          <a:p>
            <a:pPr marL="285737" indent="-17462">
              <a:lnSpc>
                <a:spcPct val="150000"/>
              </a:lnSpc>
              <a:buFont typeface="Wingdings" panose="05000000000000000000" pitchFamily="2" charset="2"/>
              <a:buChar char="Ø"/>
              <a:defRPr/>
            </a:pPr>
            <a:r>
              <a:rPr kumimoji="1" lang="ja-JP" altLang="en-US" b="1" dirty="0" smtClean="0">
                <a:latin typeface="+mn-ea"/>
              </a:rPr>
              <a:t>工事</a:t>
            </a:r>
            <a:r>
              <a:rPr kumimoji="1" lang="ja-JP" altLang="en-US" b="1" dirty="0">
                <a:latin typeface="+mn-ea"/>
              </a:rPr>
              <a:t>完了後の評価</a:t>
            </a:r>
            <a:endParaRPr kumimoji="1" lang="en-US" altLang="ja-JP" b="1" dirty="0">
              <a:latin typeface="+mn-ea"/>
            </a:endParaRPr>
          </a:p>
          <a:p>
            <a:pPr marL="538136" indent="-538136">
              <a:lnSpc>
                <a:spcPct val="150000"/>
              </a:lnSpc>
              <a:defRPr/>
            </a:pPr>
            <a:r>
              <a:rPr kumimoji="1" lang="ja-JP" altLang="en-US" b="1" dirty="0">
                <a:latin typeface="+mn-ea"/>
              </a:rPr>
              <a:t>　　　</a:t>
            </a:r>
            <a:r>
              <a:rPr kumimoji="1" lang="ja-JP" altLang="en-US" dirty="0"/>
              <a:t>・</a:t>
            </a:r>
            <a:r>
              <a:rPr kumimoji="1" lang="ja-JP" altLang="en-US" dirty="0">
                <a:latin typeface="+mn-ea"/>
              </a:rPr>
              <a:t>自己評価の結果がおかしい場合にのみアドバイザーがコメントすることとし、通常、</a:t>
            </a:r>
            <a:r>
              <a:rPr kumimoji="1" lang="ja-JP" altLang="en-US" dirty="0"/>
              <a:t>達成評価は、自己評価のみでよいのではないか</a:t>
            </a:r>
            <a:endParaRPr kumimoji="1" lang="en-US" altLang="ja-JP" dirty="0"/>
          </a:p>
          <a:p>
            <a:pPr marL="538136" indent="-538136">
              <a:lnSpc>
                <a:spcPts val="500"/>
              </a:lnSpc>
              <a:defRPr/>
            </a:pPr>
            <a:endParaRPr kumimoji="1" lang="en-US" altLang="ja-JP" dirty="0"/>
          </a:p>
          <a:p>
            <a:pPr marL="285737" indent="-17462">
              <a:lnSpc>
                <a:spcPct val="150000"/>
              </a:lnSpc>
              <a:buFont typeface="Wingdings" panose="05000000000000000000" pitchFamily="2" charset="2"/>
              <a:buChar char="Ø"/>
              <a:defRPr/>
            </a:pPr>
            <a:endParaRPr kumimoji="1" lang="en-US" altLang="ja-JP" b="1" dirty="0" smtClean="0">
              <a:latin typeface="+mn-ea"/>
            </a:endParaRPr>
          </a:p>
          <a:p>
            <a:pPr marL="285737" indent="-17462">
              <a:lnSpc>
                <a:spcPct val="150000"/>
              </a:lnSpc>
              <a:buFont typeface="Wingdings" panose="05000000000000000000" pitchFamily="2" charset="2"/>
              <a:buChar char="Ø"/>
              <a:defRPr/>
            </a:pPr>
            <a:r>
              <a:rPr kumimoji="1" lang="ja-JP" altLang="en-US" b="1" dirty="0">
                <a:latin typeface="+mn-ea"/>
              </a:rPr>
              <a:t>　</a:t>
            </a:r>
            <a:r>
              <a:rPr kumimoji="1" lang="ja-JP" altLang="en-US" b="1" dirty="0"/>
              <a:t>その他</a:t>
            </a:r>
            <a:endParaRPr kumimoji="1" lang="en-US" altLang="ja-JP" b="1" dirty="0"/>
          </a:p>
          <a:p>
            <a:pPr marL="538136" indent="-538136">
              <a:lnSpc>
                <a:spcPct val="150000"/>
              </a:lnSpc>
              <a:defRPr/>
            </a:pPr>
            <a:r>
              <a:rPr kumimoji="1" lang="ja-JP" altLang="en-US" dirty="0"/>
              <a:t>　　　・目標設定から達成評価まで、各段階で誰が作業するのかを明らかにするとともに、一連のシートとして管理できるようにしてはどうか</a:t>
            </a:r>
            <a:endParaRPr kumimoji="1" lang="en-US" altLang="ja-JP" dirty="0"/>
          </a:p>
          <a:p>
            <a:pPr marL="538136" indent="-538136">
              <a:lnSpc>
                <a:spcPct val="150000"/>
              </a:lnSpc>
              <a:defRPr/>
            </a:pPr>
            <a:r>
              <a:rPr kumimoji="1" lang="ja-JP" altLang="en-US" dirty="0"/>
              <a:t>　　　・景観の取組みは継続性が大切であるため、景観部局の担当が変わっても取組みを継続できるような仕組みづくりが必要</a:t>
            </a:r>
            <a:endParaRPr kumimoji="1" lang="en-US" altLang="ja-JP" dirty="0">
              <a:latin typeface="+mn-ea"/>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18</a:t>
            </a:fld>
            <a:endParaRPr kumimoji="1" lang="ja-JP" altLang="en-US" dirty="0"/>
          </a:p>
        </p:txBody>
      </p:sp>
    </p:spTree>
    <p:extLst>
      <p:ext uri="{BB962C8B-B14F-4D97-AF65-F5344CB8AC3E}">
        <p14:creationId xmlns:p14="http://schemas.microsoft.com/office/powerpoint/2010/main" val="1284863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19</a:t>
            </a:fld>
            <a:endParaRPr kumimoji="1" lang="ja-JP" altLang="en-US" dirty="0"/>
          </a:p>
        </p:txBody>
      </p:sp>
      <p:sp>
        <p:nvSpPr>
          <p:cNvPr id="5" name="正方形/長方形 4"/>
          <p:cNvSpPr/>
          <p:nvPr/>
        </p:nvSpPr>
        <p:spPr>
          <a:xfrm>
            <a:off x="143510" y="261626"/>
            <a:ext cx="8550114" cy="489493"/>
          </a:xfrm>
          <a:prstGeom prst="rect">
            <a:avLst/>
          </a:prstGeom>
        </p:spPr>
        <p:txBody>
          <a:bodyPr wrap="square">
            <a:spAutoFit/>
          </a:bodyPr>
          <a:lstStyle/>
          <a:p>
            <a:pPr>
              <a:lnSpc>
                <a:spcPct val="150000"/>
              </a:lnSpc>
              <a:defRPr/>
            </a:pPr>
            <a:r>
              <a:rPr lang="ja-JP" altLang="en-US" sz="2000" b="1" u="sng" dirty="0">
                <a:latin typeface="Meiryo UI" panose="020B0604030504040204" pitchFamily="50" charset="-128"/>
                <a:ea typeface="Meiryo UI" panose="020B0604030504040204" pitchFamily="50" charset="-128"/>
              </a:rPr>
              <a:t>公共事業アドバイス</a:t>
            </a:r>
            <a:r>
              <a:rPr lang="ja-JP" altLang="en-US" sz="2000" b="1" u="sng" dirty="0" smtClean="0">
                <a:latin typeface="Meiryo UI" panose="020B0604030504040204" pitchFamily="50" charset="-128"/>
                <a:ea typeface="Meiryo UI" panose="020B0604030504040204" pitchFamily="50" charset="-128"/>
              </a:rPr>
              <a:t>部会のまとめ</a:t>
            </a:r>
            <a:endParaRPr lang="en-US" altLang="ja-JP" sz="2000" b="1" u="sng" dirty="0">
              <a:latin typeface="Meiryo UI" panose="020B0604030504040204" pitchFamily="50" charset="-128"/>
              <a:ea typeface="Meiryo UI" panose="020B0604030504040204" pitchFamily="50" charset="-128"/>
            </a:endParaRPr>
          </a:p>
        </p:txBody>
      </p:sp>
      <p:sp>
        <p:nvSpPr>
          <p:cNvPr id="6" name="角丸四角形 5"/>
          <p:cNvSpPr/>
          <p:nvPr/>
        </p:nvSpPr>
        <p:spPr>
          <a:xfrm>
            <a:off x="286602" y="968991"/>
            <a:ext cx="8664892" cy="5523884"/>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7145" y="988118"/>
            <a:ext cx="8924349" cy="5493812"/>
          </a:xfrm>
          <a:prstGeom prst="rect">
            <a:avLst/>
          </a:prstGeom>
          <a:noFill/>
        </p:spPr>
        <p:txBody>
          <a:bodyPr wrap="square" rtlCol="0">
            <a:spAutoFit/>
          </a:bodyPr>
          <a:lstStyle/>
          <a:p>
            <a:pPr marL="285737" lvl="0" indent="-17462">
              <a:lnSpc>
                <a:spcPct val="150000"/>
              </a:lnSpc>
              <a:buFont typeface="Wingdings" panose="05000000000000000000" pitchFamily="2" charset="2"/>
              <a:buChar char="Ø"/>
              <a:defRPr/>
            </a:pPr>
            <a:r>
              <a:rPr kumimoji="1" lang="ja-JP" altLang="en-US" b="1" dirty="0">
                <a:solidFill>
                  <a:prstClr val="black"/>
                </a:solidFill>
                <a:latin typeface="ＭＳ Ｐゴシック" panose="020B0600070205080204" pitchFamily="50" charset="-128"/>
              </a:rPr>
              <a:t>会議実施の回数と</a:t>
            </a:r>
            <a:r>
              <a:rPr kumimoji="1" lang="ja-JP" altLang="en-US" b="1" dirty="0" smtClean="0">
                <a:solidFill>
                  <a:prstClr val="black"/>
                </a:solidFill>
                <a:latin typeface="ＭＳ Ｐゴシック" panose="020B0600070205080204" pitchFamily="50" charset="-128"/>
              </a:rPr>
              <a:t>タイミング</a:t>
            </a:r>
            <a:endParaRPr kumimoji="1" lang="en-US" altLang="ja-JP" b="1" dirty="0" smtClean="0">
              <a:solidFill>
                <a:prstClr val="black"/>
              </a:solidFill>
              <a:latin typeface="ＭＳ Ｐゴシック" panose="020B0600070205080204" pitchFamily="50" charset="-128"/>
            </a:endParaRPr>
          </a:p>
          <a:p>
            <a:pPr marL="268275" lvl="0">
              <a:lnSpc>
                <a:spcPct val="150000"/>
              </a:lnSpc>
              <a:defRPr/>
            </a:pPr>
            <a:r>
              <a:rPr kumimoji="1" lang="ja-JP" altLang="en-US" dirty="0" smtClean="0">
                <a:solidFill>
                  <a:prstClr val="black"/>
                </a:solidFill>
              </a:rPr>
              <a:t>　　原則３回。１回目は配置やゾーニングを行うタイミングで実施し、２回目で確認する。</a:t>
            </a:r>
            <a:endParaRPr kumimoji="1" lang="en-US" altLang="ja-JP" dirty="0" smtClean="0">
              <a:solidFill>
                <a:prstClr val="black"/>
              </a:solidFill>
            </a:endParaRPr>
          </a:p>
          <a:p>
            <a:pPr marL="268275" lvl="0">
              <a:lnSpc>
                <a:spcPct val="150000"/>
              </a:lnSpc>
              <a:defRPr/>
            </a:pPr>
            <a:r>
              <a:rPr kumimoji="1" lang="ja-JP" altLang="en-US" dirty="0">
                <a:solidFill>
                  <a:prstClr val="black"/>
                </a:solidFill>
              </a:rPr>
              <a:t>　</a:t>
            </a:r>
            <a:r>
              <a:rPr kumimoji="1" lang="ja-JP" altLang="en-US" dirty="0" smtClean="0">
                <a:solidFill>
                  <a:prstClr val="black"/>
                </a:solidFill>
              </a:rPr>
              <a:t>３回目は実施設計の業務開始初期に行う。</a:t>
            </a:r>
            <a:endParaRPr kumimoji="1" lang="ja-JP" altLang="en-US" b="1" dirty="0">
              <a:solidFill>
                <a:prstClr val="black"/>
              </a:solidFill>
              <a:latin typeface="ＭＳ Ｐゴシック" panose="020B0600070205080204" pitchFamily="50" charset="-128"/>
            </a:endParaRPr>
          </a:p>
          <a:p>
            <a:pPr marL="285737" lvl="0" indent="-17462">
              <a:lnSpc>
                <a:spcPct val="150000"/>
              </a:lnSpc>
              <a:buFont typeface="Wingdings" panose="05000000000000000000" pitchFamily="2" charset="2"/>
              <a:buChar char="Ø"/>
              <a:defRPr/>
            </a:pPr>
            <a:r>
              <a:rPr kumimoji="1" lang="ja-JP" altLang="en-US" b="1" dirty="0">
                <a:solidFill>
                  <a:prstClr val="black"/>
                </a:solidFill>
                <a:latin typeface="ＭＳ Ｐゴシック" panose="020B0600070205080204" pitchFamily="50" charset="-128"/>
              </a:rPr>
              <a:t>現地確認の必要性・</a:t>
            </a:r>
            <a:r>
              <a:rPr kumimoji="1" lang="ja-JP" altLang="en-US" b="1" dirty="0" smtClean="0">
                <a:solidFill>
                  <a:prstClr val="black"/>
                </a:solidFill>
                <a:latin typeface="ＭＳ Ｐゴシック" panose="020B0600070205080204" pitchFamily="50" charset="-128"/>
              </a:rPr>
              <a:t>頻度</a:t>
            </a:r>
            <a:endParaRPr kumimoji="1" lang="en-US" altLang="ja-JP" b="1" dirty="0" smtClean="0">
              <a:solidFill>
                <a:prstClr val="black"/>
              </a:solidFill>
              <a:latin typeface="ＭＳ Ｐゴシック" panose="020B0600070205080204" pitchFamily="50" charset="-128"/>
            </a:endParaRPr>
          </a:p>
          <a:p>
            <a:pPr marL="268275" lvl="0">
              <a:lnSpc>
                <a:spcPct val="150000"/>
              </a:lnSpc>
              <a:defRPr/>
            </a:pPr>
            <a:r>
              <a:rPr kumimoji="1" lang="ja-JP" altLang="en-US" dirty="0" smtClean="0">
                <a:solidFill>
                  <a:prstClr val="black"/>
                </a:solidFill>
              </a:rPr>
              <a:t>　　写真や動画での代用は可能。１回目は必要</a:t>
            </a:r>
            <a:r>
              <a:rPr kumimoji="1" lang="ja-JP" altLang="en-US" dirty="0" smtClean="0"/>
              <a:t>に応じ現地確認。２回目以降は会議中心。</a:t>
            </a:r>
            <a:endParaRPr kumimoji="1" lang="ja-JP" altLang="en-US" b="1" dirty="0">
              <a:latin typeface="ＭＳ Ｐゴシック" panose="020B0600070205080204" pitchFamily="50" charset="-128"/>
            </a:endParaRPr>
          </a:p>
          <a:p>
            <a:pPr marL="285737" lvl="0" indent="-17462">
              <a:lnSpc>
                <a:spcPct val="150000"/>
              </a:lnSpc>
              <a:buFont typeface="Wingdings" panose="05000000000000000000" pitchFamily="2" charset="2"/>
              <a:buChar char="Ø"/>
              <a:defRPr/>
            </a:pPr>
            <a:r>
              <a:rPr kumimoji="1" lang="ja-JP" altLang="en-US" b="1" dirty="0">
                <a:latin typeface="ＭＳ Ｐゴシック" panose="020B0600070205080204" pitchFamily="50" charset="-128"/>
              </a:rPr>
              <a:t>会議</a:t>
            </a:r>
            <a:r>
              <a:rPr kumimoji="1" lang="ja-JP" altLang="en-US" b="1" dirty="0" smtClean="0">
                <a:latin typeface="ＭＳ Ｐゴシック" panose="020B0600070205080204" pitchFamily="50" charset="-128"/>
              </a:rPr>
              <a:t>資料（のうち目標設定シートについて）</a:t>
            </a:r>
            <a:endParaRPr kumimoji="1" lang="en-US" altLang="ja-JP" b="1" dirty="0" smtClean="0">
              <a:latin typeface="ＭＳ Ｐゴシック" panose="020B0600070205080204" pitchFamily="50" charset="-128"/>
            </a:endParaRPr>
          </a:p>
          <a:p>
            <a:pPr marL="450850" lvl="0" indent="-177800">
              <a:lnSpc>
                <a:spcPct val="150000"/>
              </a:lnSpc>
              <a:defRPr/>
            </a:pPr>
            <a:r>
              <a:rPr kumimoji="1" lang="ja-JP" altLang="en-US" dirty="0" smtClean="0"/>
              <a:t>　　１回目に「目標設定シート①」による計画地の現状把握、２回目に「目標設定シート②」による景観形成指針への対応、</a:t>
            </a:r>
            <a:r>
              <a:rPr kumimoji="1" lang="ja-JP" altLang="en-US" dirty="0"/>
              <a:t>３回目に「目標設定シート</a:t>
            </a:r>
            <a:r>
              <a:rPr kumimoji="1" lang="ja-JP" altLang="en-US" dirty="0" smtClean="0"/>
              <a:t>①②」により設定した景観形成の目標への対応をそれぞれ確認。</a:t>
            </a:r>
            <a:endParaRPr kumimoji="1" lang="ja-JP" altLang="en-US" b="1" dirty="0">
              <a:latin typeface="ＭＳ Ｐゴシック" panose="020B0600070205080204" pitchFamily="50" charset="-128"/>
            </a:endParaRPr>
          </a:p>
          <a:p>
            <a:pPr marL="285737" lvl="0" indent="-17462">
              <a:lnSpc>
                <a:spcPct val="150000"/>
              </a:lnSpc>
              <a:buFont typeface="Wingdings" panose="05000000000000000000" pitchFamily="2" charset="2"/>
              <a:buChar char="Ø"/>
              <a:defRPr/>
            </a:pPr>
            <a:r>
              <a:rPr kumimoji="1" lang="ja-JP" altLang="en-US" b="1" dirty="0">
                <a:latin typeface="ＭＳ Ｐゴシック" panose="020B0600070205080204" pitchFamily="50" charset="-128"/>
              </a:rPr>
              <a:t>会議の</a:t>
            </a:r>
            <a:r>
              <a:rPr kumimoji="1" lang="ja-JP" altLang="en-US" b="1" dirty="0" smtClean="0">
                <a:latin typeface="ＭＳ Ｐゴシック" panose="020B0600070205080204" pitchFamily="50" charset="-128"/>
              </a:rPr>
              <a:t>進め方</a:t>
            </a:r>
            <a:endParaRPr kumimoji="1" lang="en-US" altLang="ja-JP" b="1" dirty="0" smtClean="0">
              <a:latin typeface="ＭＳ Ｐゴシック" panose="020B0600070205080204" pitchFamily="50" charset="-128"/>
            </a:endParaRPr>
          </a:p>
          <a:p>
            <a:pPr marL="268275" lvl="0">
              <a:lnSpc>
                <a:spcPct val="150000"/>
              </a:lnSpc>
              <a:defRPr/>
            </a:pPr>
            <a:r>
              <a:rPr kumimoji="1" lang="ja-JP" altLang="en-US" dirty="0" smtClean="0"/>
              <a:t>　　①事業概要の説明→　②周辺環境の説明→　③計画に関するＱＡの流れ。</a:t>
            </a:r>
            <a:endParaRPr kumimoji="1" lang="ja-JP" altLang="en-US" b="1" dirty="0">
              <a:latin typeface="ＭＳ Ｐゴシック" panose="020B0600070205080204" pitchFamily="50" charset="-128"/>
            </a:endParaRPr>
          </a:p>
          <a:p>
            <a:pPr marL="285737" lvl="0" indent="-17462">
              <a:lnSpc>
                <a:spcPct val="150000"/>
              </a:lnSpc>
              <a:buFont typeface="Wingdings" panose="05000000000000000000" pitchFamily="2" charset="2"/>
              <a:buChar char="Ø"/>
              <a:defRPr/>
            </a:pPr>
            <a:r>
              <a:rPr kumimoji="1" lang="ja-JP" altLang="en-US" b="1" dirty="0">
                <a:latin typeface="ＭＳ Ｐゴシック" panose="020B0600070205080204" pitchFamily="50" charset="-128"/>
              </a:rPr>
              <a:t>会議の所要</a:t>
            </a:r>
            <a:r>
              <a:rPr kumimoji="1" lang="ja-JP" altLang="en-US" b="1" dirty="0" smtClean="0">
                <a:latin typeface="ＭＳ Ｐゴシック" panose="020B0600070205080204" pitchFamily="50" charset="-128"/>
              </a:rPr>
              <a:t>時間</a:t>
            </a:r>
          </a:p>
          <a:p>
            <a:pPr marL="268275" lvl="0">
              <a:lnSpc>
                <a:spcPct val="150000"/>
              </a:lnSpc>
              <a:defRPr/>
            </a:pPr>
            <a:r>
              <a:rPr kumimoji="1" lang="ja-JP" altLang="en-US" dirty="0" smtClean="0">
                <a:solidFill>
                  <a:prstClr val="black"/>
                </a:solidFill>
              </a:rPr>
              <a:t>　　１案件あたり、会議全体で２０分から４０分、説明は１５分までが目安。</a:t>
            </a:r>
            <a:endParaRPr kumimoji="1" lang="ja-JP" altLang="en-US" b="1"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3827648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2"/>
          <p:cNvSpPr txBox="1">
            <a:spLocks noChangeArrowheads="1"/>
          </p:cNvSpPr>
          <p:nvPr/>
        </p:nvSpPr>
        <p:spPr bwMode="auto">
          <a:xfrm>
            <a:off x="2616212" y="6340987"/>
            <a:ext cx="4042115" cy="284693"/>
          </a:xfrm>
          <a:prstGeom prst="rect">
            <a:avLst/>
          </a:prstGeom>
          <a:noFill/>
          <a:ln w="9525">
            <a:no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00" cap="none" spc="0" normalizeH="0" baseline="0" noProof="0" dirty="0" smtClean="0">
                <a:ln>
                  <a:noFill/>
                </a:ln>
                <a:solidFill>
                  <a:prstClr val="black"/>
                </a:solidFill>
                <a:effectLst/>
                <a:uLnTx/>
                <a:uFillTx/>
                <a:latin typeface="+mn-ea"/>
                <a:cs typeface="Times New Roman" panose="02020603050405020304" pitchFamily="18" charset="0"/>
              </a:rPr>
              <a:t>公共</a:t>
            </a:r>
            <a:r>
              <a:rPr kumimoji="0" lang="ja-JP" altLang="en-US" sz="1400" b="0" i="0" u="none" strike="noStrike" kern="100" cap="none" spc="0" normalizeH="0" baseline="0" noProof="0" dirty="0">
                <a:ln>
                  <a:noFill/>
                </a:ln>
                <a:solidFill>
                  <a:prstClr val="black"/>
                </a:solidFill>
                <a:effectLst/>
                <a:uLnTx/>
                <a:uFillTx/>
                <a:latin typeface="+mn-ea"/>
                <a:cs typeface="Times New Roman" panose="02020603050405020304" pitchFamily="18" charset="0"/>
              </a:rPr>
              <a:t>事業のＰＤＣＡサイクルの</a:t>
            </a:r>
            <a:r>
              <a:rPr kumimoji="0" lang="ja-JP" altLang="en-US" sz="1400" b="0" i="0" u="none" strike="noStrike" kern="100" cap="none" spc="0" normalizeH="0" baseline="0" noProof="0" dirty="0" smtClean="0">
                <a:ln>
                  <a:noFill/>
                </a:ln>
                <a:solidFill>
                  <a:prstClr val="black"/>
                </a:solidFill>
                <a:effectLst/>
                <a:uLnTx/>
                <a:uFillTx/>
                <a:latin typeface="+mn-ea"/>
                <a:cs typeface="Times New Roman" panose="02020603050405020304" pitchFamily="18" charset="0"/>
              </a:rPr>
              <a:t>イメージ</a:t>
            </a:r>
            <a:endParaRPr kumimoji="0" lang="ja-JP" altLang="en-US" sz="105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grpSp>
        <p:nvGrpSpPr>
          <p:cNvPr id="8" name="グループ化 7"/>
          <p:cNvGrpSpPr/>
          <p:nvPr/>
        </p:nvGrpSpPr>
        <p:grpSpPr>
          <a:xfrm>
            <a:off x="931360" y="2507693"/>
            <a:ext cx="7199289" cy="3818170"/>
            <a:chOff x="1381556" y="2112646"/>
            <a:chExt cx="6496050" cy="4277995"/>
          </a:xfrm>
        </p:grpSpPr>
        <p:sp>
          <p:nvSpPr>
            <p:cNvPr id="11" name="角丸四角形 10"/>
            <p:cNvSpPr/>
            <p:nvPr/>
          </p:nvSpPr>
          <p:spPr>
            <a:xfrm>
              <a:off x="1382826" y="5842001"/>
              <a:ext cx="2560955" cy="54864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 name="角丸四角形 11"/>
            <p:cNvSpPr/>
            <p:nvPr/>
          </p:nvSpPr>
          <p:spPr>
            <a:xfrm>
              <a:off x="1419021" y="5067301"/>
              <a:ext cx="2519680" cy="55626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角丸四角形 12"/>
            <p:cNvSpPr/>
            <p:nvPr/>
          </p:nvSpPr>
          <p:spPr>
            <a:xfrm>
              <a:off x="1389811" y="2668271"/>
              <a:ext cx="2561590" cy="13716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テキスト ボックス 2"/>
            <p:cNvSpPr txBox="1">
              <a:spLocks noChangeArrowheads="1"/>
            </p:cNvSpPr>
            <p:nvPr/>
          </p:nvSpPr>
          <p:spPr bwMode="auto">
            <a:xfrm>
              <a:off x="4440986" y="2800985"/>
              <a:ext cx="3199765" cy="1169670"/>
            </a:xfrm>
            <a:prstGeom prst="rect">
              <a:avLst/>
            </a:prstGeom>
            <a:noFill/>
            <a:ln w="9525">
              <a:noFill/>
              <a:miter lim="800000"/>
              <a:headEnd/>
              <a:tailEnd/>
            </a:ln>
          </p:spPr>
          <p:txBody>
            <a:bodyPr rot="0" vert="horz" wrap="square" lIns="91440" tIns="45720" rIns="91440" bIns="45720" anchor="t" anchorCtr="0">
              <a:noAutofit/>
            </a:bodyPr>
            <a:lstStyle/>
            <a:p>
              <a:pPr marL="30480" marR="66675" lvl="0" indent="0" algn="l"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景観アドバイザー等による検討・助言</a:t>
              </a:r>
            </a:p>
            <a:p>
              <a:pPr marL="30480" marR="66675" lvl="0" indent="1143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・景観形成の目標</a:t>
              </a:r>
              <a:endPar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30480" marR="66675" lvl="0" indent="1143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・景観への配慮事項</a:t>
              </a:r>
              <a:endPar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30480" marR="66675" lvl="0" indent="1143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・景観に配慮したデザイン、</a:t>
              </a:r>
              <a:endPar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30480" marR="66675" lvl="0" indent="2286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規格品（資材・製品）の選定 など</a:t>
              </a:r>
              <a:endPar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15" name="テキスト ボックス 2"/>
            <p:cNvSpPr txBox="1">
              <a:spLocks noChangeArrowheads="1"/>
            </p:cNvSpPr>
            <p:nvPr/>
          </p:nvSpPr>
          <p:spPr bwMode="auto">
            <a:xfrm>
              <a:off x="1591741" y="3540126"/>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実施設計段階</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（基本設計、詳細設計）</a:t>
              </a:r>
            </a:p>
          </p:txBody>
        </p:sp>
        <p:sp>
          <p:nvSpPr>
            <p:cNvPr id="16" name="テキスト ボックス 2"/>
            <p:cNvSpPr txBox="1">
              <a:spLocks noChangeArrowheads="1"/>
            </p:cNvSpPr>
            <p:nvPr/>
          </p:nvSpPr>
          <p:spPr bwMode="auto">
            <a:xfrm>
              <a:off x="1591741" y="3070861"/>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計画・企画構想段階</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（調査、概略、基本計画等）</a:t>
              </a:r>
            </a:p>
          </p:txBody>
        </p:sp>
        <p:sp>
          <p:nvSpPr>
            <p:cNvPr id="17" name="テキスト ボックス 2"/>
            <p:cNvSpPr txBox="1">
              <a:spLocks noChangeArrowheads="1"/>
            </p:cNvSpPr>
            <p:nvPr/>
          </p:nvSpPr>
          <p:spPr bwMode="auto">
            <a:xfrm>
              <a:off x="1591741" y="5908041"/>
              <a:ext cx="2159635" cy="417195"/>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noAutofit/>
            </a:bodyPr>
            <a:lstStyle/>
            <a:p>
              <a:pPr marL="66675" marR="66675" lvl="0" indent="0" algn="ctr" defTabSz="457200" rtl="0" eaLnBrk="1" fontAlgn="auto" latinLnBrk="0" hangingPunct="1">
                <a:lnSpc>
                  <a:spcPts val="20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維持管理段階</a:t>
              </a:r>
            </a:p>
          </p:txBody>
        </p:sp>
        <p:sp>
          <p:nvSpPr>
            <p:cNvPr id="18" name="角丸四角形 17"/>
            <p:cNvSpPr/>
            <p:nvPr/>
          </p:nvSpPr>
          <p:spPr>
            <a:xfrm>
              <a:off x="1381556" y="4273551"/>
              <a:ext cx="2550795" cy="5848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テキスト ボックス 2"/>
            <p:cNvSpPr txBox="1">
              <a:spLocks noChangeArrowheads="1"/>
            </p:cNvSpPr>
            <p:nvPr/>
          </p:nvSpPr>
          <p:spPr bwMode="auto">
            <a:xfrm>
              <a:off x="1591741" y="4357371"/>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施工段階</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（工事）</a:t>
              </a:r>
            </a:p>
          </p:txBody>
        </p:sp>
        <p:sp>
          <p:nvSpPr>
            <p:cNvPr id="20" name="テキスト ボックス 2"/>
            <p:cNvSpPr txBox="1">
              <a:spLocks noChangeArrowheads="1"/>
            </p:cNvSpPr>
            <p:nvPr/>
          </p:nvSpPr>
          <p:spPr bwMode="auto">
            <a:xfrm>
              <a:off x="1591741" y="5130801"/>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工事完了</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（使用開始）</a:t>
              </a:r>
            </a:p>
          </p:txBody>
        </p:sp>
        <p:sp>
          <p:nvSpPr>
            <p:cNvPr id="21" name="テキスト ボックス 2"/>
            <p:cNvSpPr txBox="1">
              <a:spLocks noChangeArrowheads="1"/>
            </p:cNvSpPr>
            <p:nvPr/>
          </p:nvSpPr>
          <p:spPr bwMode="auto">
            <a:xfrm>
              <a:off x="4725466" y="5215256"/>
              <a:ext cx="1431925" cy="265430"/>
            </a:xfrm>
            <a:prstGeom prst="rect">
              <a:avLst/>
            </a:prstGeom>
            <a:noFill/>
            <a:ln w="9525">
              <a:noFill/>
              <a:miter lim="800000"/>
              <a:headEnd/>
              <a:tailEnd/>
            </a:ln>
          </p:spPr>
          <p:txBody>
            <a:bodyPr rot="0" vert="horz" wrap="square" lIns="91440" tIns="45720" rIns="91440" bIns="45720" anchor="t" anchorCtr="0">
              <a:spAutoFit/>
            </a:bodyPr>
            <a:lstStyle/>
            <a:p>
              <a:pPr marL="31750"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景観貢献度の評価</a:t>
              </a:r>
            </a:p>
          </p:txBody>
        </p:sp>
        <p:sp>
          <p:nvSpPr>
            <p:cNvPr id="22" name="テキスト ボックス 2"/>
            <p:cNvSpPr txBox="1">
              <a:spLocks noChangeArrowheads="1"/>
            </p:cNvSpPr>
            <p:nvPr/>
          </p:nvSpPr>
          <p:spPr bwMode="auto">
            <a:xfrm>
              <a:off x="6782231" y="5133976"/>
              <a:ext cx="1083945" cy="265430"/>
            </a:xfrm>
            <a:prstGeom prst="rect">
              <a:avLst/>
            </a:prstGeom>
            <a:noFill/>
            <a:ln w="9525">
              <a:noFill/>
              <a:miter lim="800000"/>
              <a:headEnd/>
              <a:tailEnd/>
            </a:ln>
          </p:spPr>
          <p:txBody>
            <a:bodyPr rot="0" vert="horz" wrap="square" lIns="91440" tIns="45720" rIns="91440" bIns="45720" anchor="t" anchorCtr="0">
              <a:spAutoFit/>
            </a:bodyPr>
            <a:lstStyle/>
            <a:p>
              <a:pPr marL="30480"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評価の公開</a:t>
              </a:r>
            </a:p>
          </p:txBody>
        </p:sp>
        <p:sp>
          <p:nvSpPr>
            <p:cNvPr id="23" name="テキスト ボックス 2"/>
            <p:cNvSpPr txBox="1">
              <a:spLocks noChangeArrowheads="1"/>
            </p:cNvSpPr>
            <p:nvPr/>
          </p:nvSpPr>
          <p:spPr bwMode="auto">
            <a:xfrm>
              <a:off x="5980861" y="5992496"/>
              <a:ext cx="1896745" cy="265430"/>
            </a:xfrm>
            <a:prstGeom prst="rect">
              <a:avLst/>
            </a:prstGeom>
            <a:noFill/>
            <a:ln w="9525">
              <a:noFill/>
              <a:miter lim="800000"/>
              <a:headEnd/>
              <a:tailEnd/>
            </a:ln>
          </p:spPr>
          <p:txBody>
            <a:bodyPr rot="0" vert="horz" wrap="square" lIns="91440" tIns="45720" rIns="91440" bIns="45720" anchor="t" anchorCtr="0">
              <a:spAutoFit/>
            </a:bodyPr>
            <a:lstStyle/>
            <a:p>
              <a:pPr marL="30480"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改修時等に評価を活用</a:t>
              </a:r>
            </a:p>
          </p:txBody>
        </p:sp>
        <p:sp>
          <p:nvSpPr>
            <p:cNvPr id="24" name="テキスト ボックス 2"/>
            <p:cNvSpPr txBox="1">
              <a:spLocks noChangeArrowheads="1"/>
            </p:cNvSpPr>
            <p:nvPr/>
          </p:nvSpPr>
          <p:spPr bwMode="auto">
            <a:xfrm>
              <a:off x="4006646" y="2174876"/>
              <a:ext cx="1860550" cy="265430"/>
            </a:xfrm>
            <a:prstGeom prst="rect">
              <a:avLst/>
            </a:prstGeom>
            <a:noFill/>
            <a:ln w="9525">
              <a:noFill/>
              <a:miter lim="800000"/>
              <a:headEnd/>
              <a:tailEnd/>
            </a:ln>
          </p:spPr>
          <p:txBody>
            <a:bodyPr rot="0" vert="horz" wrap="square" lIns="91440" tIns="45720" rIns="91440" bIns="45720" anchor="t" anchorCtr="0">
              <a:spAutoFit/>
            </a:bodyPr>
            <a:lstStyle/>
            <a:p>
              <a:pPr marL="31750" marR="66675" lvl="0" indent="0" algn="l"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新規事業にノウハウを活用</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25" name="屈折矢印 24"/>
            <p:cNvSpPr/>
            <p:nvPr/>
          </p:nvSpPr>
          <p:spPr>
            <a:xfrm rot="16200000">
              <a:off x="5377611" y="2632076"/>
              <a:ext cx="2617470" cy="1578610"/>
            </a:xfrm>
            <a:prstGeom prst="bentUpArrow">
              <a:avLst>
                <a:gd name="adj1" fmla="val 12644"/>
                <a:gd name="adj2" fmla="val 13570"/>
                <a:gd name="adj3" fmla="val 14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屈折矢印 25"/>
            <p:cNvSpPr/>
            <p:nvPr/>
          </p:nvSpPr>
          <p:spPr>
            <a:xfrm rot="10800000">
              <a:off x="2510586" y="2211706"/>
              <a:ext cx="1273810" cy="447675"/>
            </a:xfrm>
            <a:prstGeom prst="bentUpArrow">
              <a:avLst>
                <a:gd name="adj1" fmla="val 34514"/>
                <a:gd name="adj2" fmla="val 38040"/>
                <a:gd name="adj3" fmla="val 300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27" name="グループ化 26"/>
            <p:cNvGrpSpPr/>
            <p:nvPr/>
          </p:nvGrpSpPr>
          <p:grpSpPr>
            <a:xfrm>
              <a:off x="3981881" y="3086101"/>
              <a:ext cx="617221" cy="401955"/>
              <a:chOff x="-1" y="2"/>
              <a:chExt cx="618279" cy="401955"/>
            </a:xfrm>
          </p:grpSpPr>
          <p:sp>
            <p:nvSpPr>
              <p:cNvPr id="50" name="下矢印 49"/>
              <p:cNvSpPr/>
              <p:nvPr/>
            </p:nvSpPr>
            <p:spPr>
              <a:xfrm rot="5400000">
                <a:off x="-10824" y="10825"/>
                <a:ext cx="401955" cy="380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1" name="正方形/長方形 50"/>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2" name="正方形/長方形 51"/>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28" name="グループ化 27"/>
            <p:cNvGrpSpPr/>
            <p:nvPr/>
          </p:nvGrpSpPr>
          <p:grpSpPr>
            <a:xfrm rot="10800000">
              <a:off x="4056175" y="5126356"/>
              <a:ext cx="617221" cy="401955"/>
              <a:chOff x="-1" y="2"/>
              <a:chExt cx="618279" cy="401955"/>
            </a:xfrm>
          </p:grpSpPr>
          <p:sp>
            <p:nvSpPr>
              <p:cNvPr id="47" name="下矢印 46"/>
              <p:cNvSpPr/>
              <p:nvPr/>
            </p:nvSpPr>
            <p:spPr>
              <a:xfrm rot="5400000">
                <a:off x="-10824" y="10825"/>
                <a:ext cx="401955" cy="380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8" name="正方形/長方形 47"/>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 name="正方形/長方形 48"/>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29" name="グループ化 28"/>
            <p:cNvGrpSpPr/>
            <p:nvPr/>
          </p:nvGrpSpPr>
          <p:grpSpPr>
            <a:xfrm rot="10800000">
              <a:off x="6107860" y="5130801"/>
              <a:ext cx="617221" cy="401955"/>
              <a:chOff x="-1" y="2"/>
              <a:chExt cx="618279" cy="401955"/>
            </a:xfrm>
          </p:grpSpPr>
          <p:sp>
            <p:nvSpPr>
              <p:cNvPr id="44" name="下矢印 43"/>
              <p:cNvSpPr/>
              <p:nvPr/>
            </p:nvSpPr>
            <p:spPr>
              <a:xfrm rot="5400000">
                <a:off x="-10824" y="10825"/>
                <a:ext cx="401955" cy="380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 name="正方形/長方形 44"/>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 name="正方形/長方形 45"/>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0" name="グループ化 29"/>
            <p:cNvGrpSpPr/>
            <p:nvPr/>
          </p:nvGrpSpPr>
          <p:grpSpPr>
            <a:xfrm rot="16200000">
              <a:off x="7120370" y="5491164"/>
              <a:ext cx="463550" cy="401955"/>
              <a:chOff x="153590" y="2"/>
              <a:chExt cx="464688" cy="401955"/>
            </a:xfrm>
          </p:grpSpPr>
          <p:sp>
            <p:nvSpPr>
              <p:cNvPr id="41" name="下矢印 40"/>
              <p:cNvSpPr/>
              <p:nvPr/>
            </p:nvSpPr>
            <p:spPr>
              <a:xfrm rot="5400000">
                <a:off x="65972" y="87620"/>
                <a:ext cx="401955" cy="22671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2" name="正方形/長方形 41"/>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 name="正方形/長方形 42"/>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1" name="グループ化 30"/>
            <p:cNvGrpSpPr/>
            <p:nvPr/>
          </p:nvGrpSpPr>
          <p:grpSpPr>
            <a:xfrm>
              <a:off x="4139361" y="5955666"/>
              <a:ext cx="1897380" cy="401955"/>
              <a:chOff x="-1282916" y="3"/>
              <a:chExt cx="1901194" cy="401955"/>
            </a:xfrm>
          </p:grpSpPr>
          <p:sp>
            <p:nvSpPr>
              <p:cNvPr id="38" name="下矢印 37"/>
              <p:cNvSpPr/>
              <p:nvPr/>
            </p:nvSpPr>
            <p:spPr>
              <a:xfrm rot="5400000">
                <a:off x="-652282" y="-630631"/>
                <a:ext cx="401955" cy="166322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 name="正方形/長方形 38"/>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2" name="グループ化 31"/>
            <p:cNvGrpSpPr/>
            <p:nvPr/>
          </p:nvGrpSpPr>
          <p:grpSpPr>
            <a:xfrm rot="16200000">
              <a:off x="7262927" y="4771391"/>
              <a:ext cx="203200" cy="203200"/>
              <a:chOff x="414434" y="96177"/>
              <a:chExt cx="203844" cy="203200"/>
            </a:xfrm>
          </p:grpSpPr>
          <p:sp>
            <p:nvSpPr>
              <p:cNvPr id="36" name="正方形/長方形 35"/>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7" name="正方形/長方形 36"/>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3" name="グループ化 32"/>
            <p:cNvGrpSpPr/>
            <p:nvPr/>
          </p:nvGrpSpPr>
          <p:grpSpPr>
            <a:xfrm>
              <a:off x="1582851" y="2760981"/>
              <a:ext cx="2159635" cy="269240"/>
              <a:chOff x="0" y="0"/>
              <a:chExt cx="2159635" cy="269240"/>
            </a:xfrm>
          </p:grpSpPr>
          <p:sp>
            <p:nvSpPr>
              <p:cNvPr id="34" name="テキスト ボックス 2"/>
              <p:cNvSpPr txBox="1">
                <a:spLocks noChangeArrowheads="1"/>
              </p:cNvSpPr>
              <p:nvPr/>
            </p:nvSpPr>
            <p:spPr bwMode="auto">
              <a:xfrm>
                <a:off x="0" y="0"/>
                <a:ext cx="2159635" cy="269240"/>
              </a:xfrm>
              <a:prstGeom prst="rect">
                <a:avLst/>
              </a:prstGeom>
              <a:solidFill>
                <a:schemeClr val="bg1">
                  <a:alpha val="56000"/>
                </a:schemeClr>
              </a:solidFill>
              <a:ln w="12700" cmpd="tri">
                <a:solidFill>
                  <a:srgbClr val="000000"/>
                </a:solidFill>
                <a:prstDash val="solid"/>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景観形成の目標等の設定</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35" name="テキスト ボックス 2"/>
              <p:cNvSpPr txBox="1">
                <a:spLocks noChangeArrowheads="1"/>
              </p:cNvSpPr>
              <p:nvPr/>
            </p:nvSpPr>
            <p:spPr bwMode="auto">
              <a:xfrm>
                <a:off x="38100" y="38100"/>
                <a:ext cx="2085340" cy="198000"/>
              </a:xfrm>
              <a:prstGeom prst="rect">
                <a:avLst/>
              </a:prstGeom>
              <a:noFill/>
              <a:ln w="12700" cmpd="tri">
                <a:solidFill>
                  <a:srgbClr val="000000"/>
                </a:solidFill>
                <a:prstDash val="solid"/>
                <a:miter lim="800000"/>
                <a:headEnd/>
                <a:tailEnd/>
              </a:ln>
            </p:spPr>
            <p:txBody>
              <a:bodyPr rot="0" vert="horz" wrap="square" lIns="91440" tIns="45720" rIns="91440" bIns="45720" anchor="t" anchorCtr="0">
                <a:no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en-US" sz="1000" b="0" i="0" u="none" strike="noStrike" kern="100" cap="none" spc="0" normalizeH="0" baseline="0" noProof="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 </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grpSp>
      </p:grpSp>
      <p:sp>
        <p:nvSpPr>
          <p:cNvPr id="53" name="下矢印 52"/>
          <p:cNvSpPr/>
          <p:nvPr/>
        </p:nvSpPr>
        <p:spPr>
          <a:xfrm>
            <a:off x="2118609" y="4254529"/>
            <a:ext cx="426844" cy="1964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4" name="下矢印 53"/>
          <p:cNvSpPr/>
          <p:nvPr/>
        </p:nvSpPr>
        <p:spPr>
          <a:xfrm>
            <a:off x="2111002" y="4955447"/>
            <a:ext cx="426844" cy="1964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 name="下矢印 54"/>
          <p:cNvSpPr/>
          <p:nvPr/>
        </p:nvSpPr>
        <p:spPr>
          <a:xfrm>
            <a:off x="2118609" y="5656366"/>
            <a:ext cx="426844" cy="1964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p:nvSpPr>
        <p:spPr>
          <a:xfrm>
            <a:off x="391508" y="513619"/>
            <a:ext cx="8366120" cy="61705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2"/>
          <p:cNvSpPr txBox="1">
            <a:spLocks noChangeArrowheads="1"/>
          </p:cNvSpPr>
          <p:nvPr/>
        </p:nvSpPr>
        <p:spPr bwMode="auto">
          <a:xfrm>
            <a:off x="0" y="216451"/>
            <a:ext cx="5508069" cy="287515"/>
          </a:xfrm>
          <a:prstGeom prst="rect">
            <a:avLst/>
          </a:prstGeom>
          <a:noFill/>
          <a:ln w="9525">
            <a:noFill/>
            <a:miter lim="800000"/>
            <a:headEnd/>
            <a:tailEnd/>
          </a:ln>
        </p:spPr>
        <p:txBody>
          <a:bodyPr rot="0" vert="horz" wrap="square" lIns="91440" tIns="45720" rIns="91440" bIns="45720" anchor="t" anchorCtr="0">
            <a:spAutoFit/>
          </a:bodyPr>
          <a:lstStyle/>
          <a:p>
            <a:pPr marL="66675" marR="66675" lvl="0" indent="0" algn="l" defTabSz="457200" rtl="0" eaLnBrk="1" fontAlgn="auto" latinLnBrk="0" hangingPunct="1">
              <a:lnSpc>
                <a:spcPts val="1500"/>
              </a:lnSpc>
              <a:spcBef>
                <a:spcPts val="0"/>
              </a:spcBef>
              <a:spcAft>
                <a:spcPts val="0"/>
              </a:spcAft>
              <a:buClrTx/>
              <a:buSzTx/>
              <a:buFontTx/>
              <a:buNone/>
              <a:tabLst/>
              <a:defRPr/>
            </a:pPr>
            <a:r>
              <a:rPr kumimoji="0" lang="ja-JP" altLang="en-US" sz="2000" b="1" i="0" u="sng"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都市景観ビジョン</a:t>
            </a:r>
            <a:r>
              <a:rPr lang="ja-JP" altLang="en-US" sz="2000" b="1" u="sng"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・大阪における位置づけ</a:t>
            </a:r>
            <a:endParaRPr lang="en-US" altLang="ja-JP" sz="2000" b="1" u="sng"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7086600" y="6483642"/>
            <a:ext cx="2057400" cy="365125"/>
          </a:xfrm>
        </p:spPr>
        <p:txBody>
          <a:bodyPr/>
          <a:lstStyle/>
          <a:p>
            <a:fld id="{8DDB306B-CB1A-4F92-AE18-14C2D5855DBA}" type="slidenum">
              <a:rPr kumimoji="1" lang="ja-JP" altLang="en-US" smtClean="0"/>
              <a:t>2</a:t>
            </a:fld>
            <a:endParaRPr kumimoji="1" lang="ja-JP" altLang="en-US"/>
          </a:p>
        </p:txBody>
      </p:sp>
      <p:sp>
        <p:nvSpPr>
          <p:cNvPr id="56" name="テキスト ボックス 55"/>
          <p:cNvSpPr txBox="1"/>
          <p:nvPr/>
        </p:nvSpPr>
        <p:spPr>
          <a:xfrm>
            <a:off x="391508" y="582049"/>
            <a:ext cx="8250216" cy="21441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noProof="0" dirty="0" smtClean="0">
                <a:solidFill>
                  <a:prstClr val="black"/>
                </a:solidFill>
                <a:latin typeface="Calibri" panose="020F0502020204030204"/>
                <a:ea typeface="ＭＳ Ｐゴシック" panose="020B0600070205080204" pitchFamily="50" charset="-128"/>
              </a:rPr>
              <a:t>Ⅷ</a:t>
            </a:r>
            <a:r>
              <a:rPr kumimoji="1" lang="ja-JP" altLang="en-US" sz="1600" b="1" noProof="0" dirty="0" smtClean="0">
                <a:solidFill>
                  <a:prstClr val="black"/>
                </a:solidFill>
                <a:latin typeface="Calibri" panose="020F0502020204030204"/>
                <a:ea typeface="ＭＳ Ｐゴシック" panose="020B0600070205080204" pitchFamily="50" charset="-128"/>
              </a:rPr>
              <a:t>　実現に向けた視点と取組み</a:t>
            </a:r>
            <a:endParaRPr kumimoji="1" lang="en-US" altLang="ja-JP" sz="1600" b="1" noProof="0"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prstClr val="black"/>
                </a:solidFill>
                <a:latin typeface="Calibri" panose="020F0502020204030204"/>
                <a:ea typeface="ＭＳ Ｐゴシック" panose="020B0600070205080204" pitchFamily="50" charset="-128"/>
              </a:rPr>
              <a:t>　２．公共事業の実施にあたっては、地域の景観づくりの模範となるよう努める</a:t>
            </a:r>
            <a:endParaRPr kumimoji="1" lang="en-US" altLang="ja-JP" sz="1400" b="1"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noProof="0" dirty="0">
                <a:solidFill>
                  <a:prstClr val="black"/>
                </a:solidFill>
                <a:latin typeface="Calibri" panose="020F0502020204030204"/>
                <a:ea typeface="ＭＳ Ｐゴシック" panose="020B0600070205080204" pitchFamily="50" charset="-128"/>
              </a:rPr>
              <a:t>　</a:t>
            </a:r>
            <a:r>
              <a:rPr kumimoji="1" lang="ja-JP" altLang="en-US" sz="1400" noProof="0" dirty="0" smtClean="0">
                <a:solidFill>
                  <a:prstClr val="black"/>
                </a:solidFill>
                <a:latin typeface="Calibri" panose="020F0502020204030204"/>
                <a:ea typeface="ＭＳ Ｐゴシック" panose="020B0600070205080204" pitchFamily="50" charset="-128"/>
              </a:rPr>
              <a:t>　公共事業が地域の景観に</a:t>
            </a:r>
            <a:r>
              <a:rPr kumimoji="1" lang="ja-JP" altLang="en-US" sz="1400" dirty="0" smtClean="0">
                <a:solidFill>
                  <a:prstClr val="black"/>
                </a:solidFill>
                <a:latin typeface="Calibri" panose="020F0502020204030204"/>
                <a:ea typeface="ＭＳ Ｐゴシック" panose="020B0600070205080204" pitchFamily="50" charset="-128"/>
              </a:rPr>
              <a:t>与える影響は大きいため、事業の実施にあたっては、公共自らが景観形成の</a:t>
            </a:r>
            <a:endParaRPr kumimoji="1" lang="en-US" altLang="ja-JP" sz="1400"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Calibri" panose="020F0502020204030204"/>
                <a:ea typeface="ＭＳ Ｐゴシック" panose="020B0600070205080204" pitchFamily="50" charset="-128"/>
              </a:rPr>
              <a:t>　</a:t>
            </a:r>
            <a:r>
              <a:rPr kumimoji="1" lang="ja-JP" altLang="en-US" sz="1400" dirty="0" smtClean="0">
                <a:solidFill>
                  <a:prstClr val="black"/>
                </a:solidFill>
                <a:latin typeface="Calibri" panose="020F0502020204030204"/>
                <a:ea typeface="ＭＳ Ｐゴシック" panose="020B0600070205080204" pitchFamily="50" charset="-128"/>
              </a:rPr>
              <a:t>模範となるよう以下の視点で取り組みます。また、自らの事業が景観形成に寄与するものかどうかを確認</a:t>
            </a:r>
            <a:endParaRPr kumimoji="1" lang="en-US" altLang="ja-JP" sz="1400"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Calibri" panose="020F0502020204030204"/>
                <a:ea typeface="ＭＳ Ｐゴシック" panose="020B0600070205080204" pitchFamily="50" charset="-128"/>
              </a:rPr>
              <a:t>　</a:t>
            </a:r>
            <a:r>
              <a:rPr kumimoji="1" lang="ja-JP" altLang="en-US" sz="1400" dirty="0" smtClean="0">
                <a:solidFill>
                  <a:prstClr val="black"/>
                </a:solidFill>
                <a:latin typeface="Calibri" panose="020F0502020204030204"/>
                <a:ea typeface="ＭＳ Ｐゴシック" panose="020B0600070205080204" pitchFamily="50" charset="-128"/>
              </a:rPr>
              <a:t>する仕組みづくりを検討していきます。</a:t>
            </a:r>
            <a:endParaRPr kumimoji="1" lang="en-US" altLang="ja-JP" sz="1400" dirty="0" smtClean="0">
              <a:solidFill>
                <a:prstClr val="black"/>
              </a:solidFill>
              <a:latin typeface="Calibri" panose="020F0502020204030204"/>
              <a:ea typeface="ＭＳ Ｐゴシック" panose="020B0600070205080204" pitchFamily="50" charset="-128"/>
            </a:endParaRPr>
          </a:p>
          <a:p>
            <a:pPr lvl="0">
              <a:spcBef>
                <a:spcPts val="600"/>
              </a:spcBef>
              <a:defRPr/>
            </a:pPr>
            <a:r>
              <a:rPr kumimoji="1" lang="ja-JP" altLang="en-US" sz="1400" b="1" dirty="0" smtClean="0">
                <a:solidFill>
                  <a:prstClr val="black"/>
                </a:solidFill>
              </a:rPr>
              <a:t>　○</a:t>
            </a:r>
            <a:r>
              <a:rPr kumimoji="1" lang="ja-JP" altLang="en-US" sz="1400" b="1" dirty="0">
                <a:solidFill>
                  <a:prstClr val="black"/>
                </a:solidFill>
              </a:rPr>
              <a:t>公共事業における景観面でのＰＤＣＡサイクルの確立</a:t>
            </a:r>
            <a:endParaRPr kumimoji="1" lang="en-US" altLang="ja-JP" sz="1400" b="1" dirty="0">
              <a:solidFill>
                <a:prstClr val="black"/>
              </a:solidFill>
            </a:endParaRPr>
          </a:p>
          <a:p>
            <a:pPr lvl="0">
              <a:lnSpc>
                <a:spcPts val="1680"/>
              </a:lnSpc>
              <a:defRPr/>
            </a:pPr>
            <a:r>
              <a:rPr kumimoji="1" lang="ja-JP" altLang="en-US" sz="1400" dirty="0" smtClean="0">
                <a:solidFill>
                  <a:prstClr val="black"/>
                </a:solidFill>
              </a:rPr>
              <a:t>　　・</a:t>
            </a:r>
            <a:r>
              <a:rPr kumimoji="1" lang="ja-JP" altLang="en-US" sz="1400" dirty="0">
                <a:solidFill>
                  <a:prstClr val="black"/>
                </a:solidFill>
              </a:rPr>
              <a:t>公共事業の実施にあたり景観を意識する機会を設けるため、景観アドバイザー等の有識者による助言や</a:t>
            </a:r>
            <a:endParaRPr kumimoji="1" lang="en-US" altLang="ja-JP" sz="1400" dirty="0">
              <a:solidFill>
                <a:prstClr val="black"/>
              </a:solidFill>
            </a:endParaRPr>
          </a:p>
          <a:p>
            <a:pPr lvl="0">
              <a:lnSpc>
                <a:spcPts val="1680"/>
              </a:lnSpc>
              <a:defRPr/>
            </a:pPr>
            <a:r>
              <a:rPr kumimoji="1" lang="ja-JP" altLang="en-US" sz="1400" dirty="0">
                <a:solidFill>
                  <a:prstClr val="black"/>
                </a:solidFill>
              </a:rPr>
              <a:t>　　</a:t>
            </a:r>
            <a:r>
              <a:rPr kumimoji="1" lang="ja-JP" altLang="en-US" sz="1400" dirty="0" smtClean="0">
                <a:solidFill>
                  <a:prstClr val="black"/>
                </a:solidFill>
              </a:rPr>
              <a:t>　景観面</a:t>
            </a:r>
            <a:r>
              <a:rPr kumimoji="1" lang="ja-JP" altLang="en-US" sz="1400" dirty="0">
                <a:solidFill>
                  <a:prstClr val="black"/>
                </a:solidFill>
              </a:rPr>
              <a:t>からの評価等の仕組みを市町村と連携しながら検討します。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テキスト ボックス 3"/>
          <p:cNvSpPr txBox="1"/>
          <p:nvPr/>
        </p:nvSpPr>
        <p:spPr>
          <a:xfrm>
            <a:off x="5271073" y="291400"/>
            <a:ext cx="3631054" cy="307777"/>
          </a:xfrm>
          <a:prstGeom prst="rect">
            <a:avLst/>
          </a:prstGeom>
          <a:noFill/>
        </p:spPr>
        <p:txBody>
          <a:bodyPr wrap="square" rtlCol="0">
            <a:spAutoFit/>
          </a:bodyPr>
          <a:lstStyle/>
          <a:p>
            <a:r>
              <a:rPr kumimoji="1" lang="en-US" altLang="ja-JP" sz="1400" dirty="0" smtClean="0"/>
              <a:t>【</a:t>
            </a:r>
            <a:r>
              <a:rPr kumimoji="1" lang="ja-JP" altLang="en-US" sz="1400" dirty="0" smtClean="0"/>
              <a:t>「都市景観ビジョン・大阪」Ｐ</a:t>
            </a:r>
            <a:r>
              <a:rPr kumimoji="1" lang="en-US" altLang="ja-JP" sz="1400" dirty="0" smtClean="0">
                <a:latin typeface="+mn-ea"/>
              </a:rPr>
              <a:t>22</a:t>
            </a:r>
            <a:r>
              <a:rPr kumimoji="1" lang="ja-JP" altLang="en-US" sz="1400" dirty="0" smtClean="0">
                <a:latin typeface="+mn-ea"/>
              </a:rPr>
              <a:t>・</a:t>
            </a:r>
            <a:r>
              <a:rPr kumimoji="1" lang="en-US" altLang="ja-JP" sz="1400" dirty="0" smtClean="0">
                <a:latin typeface="+mn-ea"/>
              </a:rPr>
              <a:t>23</a:t>
            </a:r>
            <a:r>
              <a:rPr kumimoji="1" lang="ja-JP" altLang="en-US" sz="1400" dirty="0" smtClean="0">
                <a:latin typeface="+mn-ea"/>
              </a:rPr>
              <a:t>より</a:t>
            </a:r>
            <a:r>
              <a:rPr kumimoji="1" lang="ja-JP" altLang="en-US" sz="1400" dirty="0" smtClean="0"/>
              <a:t>抜粋</a:t>
            </a:r>
            <a:r>
              <a:rPr kumimoji="1" lang="en-US" altLang="ja-JP" sz="1400" dirty="0" smtClean="0"/>
              <a:t>】</a:t>
            </a:r>
            <a:endParaRPr kumimoji="1" lang="ja-JP" altLang="en-US" sz="1400" dirty="0"/>
          </a:p>
        </p:txBody>
      </p:sp>
    </p:spTree>
    <p:extLst>
      <p:ext uri="{BB962C8B-B14F-4D97-AF65-F5344CB8AC3E}">
        <p14:creationId xmlns:p14="http://schemas.microsoft.com/office/powerpoint/2010/main" val="1958968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20</a:t>
            </a:fld>
            <a:endParaRPr kumimoji="1" lang="ja-JP" altLang="en-US"/>
          </a:p>
        </p:txBody>
      </p:sp>
    </p:spTree>
    <p:extLst>
      <p:ext uri="{BB962C8B-B14F-4D97-AF65-F5344CB8AC3E}">
        <p14:creationId xmlns:p14="http://schemas.microsoft.com/office/powerpoint/2010/main" val="3675879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441453" y="2728251"/>
            <a:ext cx="4261103" cy="1938992"/>
          </a:xfrm>
          <a:prstGeom prst="rect">
            <a:avLst/>
          </a:prstGeom>
          <a:noFill/>
        </p:spPr>
        <p:txBody>
          <a:bodyPr wrap="none" rtlCol="0">
            <a:spAutoFit/>
          </a:bodyPr>
          <a:lstStyle/>
          <a:p>
            <a:pPr algn="ctr"/>
            <a:r>
              <a:rPr kumimoji="1" lang="ja-JP" altLang="en-US" sz="3200" b="1" dirty="0" smtClean="0">
                <a:latin typeface="Meiryo UI" panose="020B0604030504040204" pitchFamily="50" charset="-128"/>
                <a:ea typeface="Meiryo UI" panose="020B0604030504040204" pitchFamily="50" charset="-128"/>
              </a:rPr>
              <a:t>景観ビジョン</a:t>
            </a:r>
            <a:r>
              <a:rPr kumimoji="1" lang="ja-JP" altLang="en-US" sz="3200" b="1" dirty="0">
                <a:latin typeface="Meiryo UI" panose="020B0604030504040204" pitchFamily="50" charset="-128"/>
                <a:ea typeface="Meiryo UI" panose="020B0604030504040204" pitchFamily="50" charset="-128"/>
              </a:rPr>
              <a:t>推進</a:t>
            </a:r>
            <a:r>
              <a:rPr kumimoji="1" lang="ja-JP" altLang="en-US" sz="3200" b="1" dirty="0" smtClean="0">
                <a:latin typeface="Meiryo UI" panose="020B0604030504040204" pitchFamily="50" charset="-128"/>
                <a:ea typeface="Meiryo UI" panose="020B0604030504040204" pitchFamily="50" charset="-128"/>
              </a:rPr>
              <a:t>部会</a:t>
            </a:r>
            <a:r>
              <a:rPr kumimoji="1" lang="ja-JP" altLang="en-US" sz="3200" b="1" dirty="0">
                <a:latin typeface="Meiryo UI" panose="020B0604030504040204" pitchFamily="50" charset="-128"/>
                <a:ea typeface="Meiryo UI" panose="020B0604030504040204" pitchFamily="50" charset="-128"/>
              </a:rPr>
              <a:t>の</a:t>
            </a:r>
            <a:endParaRPr kumimoji="1" lang="en-US" altLang="ja-JP" sz="3200" b="1" dirty="0">
              <a:latin typeface="Meiryo UI" panose="020B0604030504040204" pitchFamily="50" charset="-128"/>
              <a:ea typeface="Meiryo UI" panose="020B0604030504040204" pitchFamily="50" charset="-128"/>
            </a:endParaRPr>
          </a:p>
          <a:p>
            <a:pPr algn="ctr"/>
            <a:r>
              <a:rPr kumimoji="1" lang="ja-JP" altLang="en-US" sz="3200" b="1" dirty="0">
                <a:latin typeface="Meiryo UI" panose="020B0604030504040204" pitchFamily="50" charset="-128"/>
                <a:ea typeface="Meiryo UI" panose="020B0604030504040204" pitchFamily="50" charset="-128"/>
              </a:rPr>
              <a:t>実施状況</a:t>
            </a:r>
            <a:endParaRPr kumimoji="1" lang="en-US" altLang="ja-JP" sz="3200" b="1" dirty="0">
              <a:latin typeface="Meiryo UI" panose="020B0604030504040204" pitchFamily="50" charset="-128"/>
              <a:ea typeface="Meiryo UI" panose="020B0604030504040204" pitchFamily="50" charset="-128"/>
            </a:endParaRPr>
          </a:p>
          <a:p>
            <a:pPr algn="ctr"/>
            <a:endParaRPr kumimoji="1" lang="en-US" altLang="ja-JP" sz="3200" b="1" dirty="0">
              <a:latin typeface="Meiryo UI" panose="020B0604030504040204" pitchFamily="50" charset="-128"/>
              <a:ea typeface="Meiryo UI" panose="020B0604030504040204" pitchFamily="50" charset="-128"/>
            </a:endParaRPr>
          </a:p>
          <a:p>
            <a:pPr algn="ctr"/>
            <a:endParaRPr kumimoji="1" lang="en-US" altLang="ja-JP" sz="2400" b="1" i="1" dirty="0">
              <a:solidFill>
                <a:srgbClr val="FF0000"/>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21</a:t>
            </a:fld>
            <a:endParaRPr kumimoji="1" lang="ja-JP" altLang="en-US"/>
          </a:p>
        </p:txBody>
      </p:sp>
    </p:spTree>
    <p:extLst>
      <p:ext uri="{BB962C8B-B14F-4D97-AF65-F5344CB8AC3E}">
        <p14:creationId xmlns:p14="http://schemas.microsoft.com/office/powerpoint/2010/main" val="1414155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81164"/>
            <a:ext cx="2057400" cy="365125"/>
          </a:xfrm>
        </p:spPr>
        <p:txBody>
          <a:bodyPr/>
          <a:lstStyle/>
          <a:p>
            <a:fld id="{8DDB306B-CB1A-4F92-AE18-14C2D5855DBA}" type="slidenum">
              <a:rPr kumimoji="1" lang="ja-JP" altLang="en-US" smtClean="0"/>
              <a:t>22</a:t>
            </a:fld>
            <a:endParaRPr kumimoji="1" lang="ja-JP" altLang="en-US" dirty="0"/>
          </a:p>
        </p:txBody>
      </p:sp>
      <p:sp>
        <p:nvSpPr>
          <p:cNvPr id="3" name="正方形/長方形 2"/>
          <p:cNvSpPr/>
          <p:nvPr/>
        </p:nvSpPr>
        <p:spPr>
          <a:xfrm>
            <a:off x="310935" y="1091537"/>
            <a:ext cx="8165206" cy="4247317"/>
          </a:xfrm>
          <a:prstGeom prst="rect">
            <a:avLst/>
          </a:prstGeom>
        </p:spPr>
        <p:txBody>
          <a:bodyPr wrap="square">
            <a:spAutoFit/>
          </a:bodyPr>
          <a:lstStyle/>
          <a:p>
            <a:pPr marL="346060">
              <a:lnSpc>
                <a:spcPct val="150000"/>
              </a:lnSpc>
              <a:defRPr/>
            </a:pPr>
            <a:r>
              <a:rPr lang="ja-JP" altLang="en-US" dirty="0" smtClean="0">
                <a:solidFill>
                  <a:prstClr val="black"/>
                </a:solidFill>
                <a:latin typeface="+mn-ea"/>
              </a:rPr>
              <a:t>公共</a:t>
            </a:r>
            <a:r>
              <a:rPr lang="ja-JP" altLang="en-US" dirty="0">
                <a:solidFill>
                  <a:prstClr val="black"/>
                </a:solidFill>
                <a:latin typeface="+mn-ea"/>
              </a:rPr>
              <a:t>事業</a:t>
            </a:r>
            <a:r>
              <a:rPr lang="en-US" altLang="ja-JP" dirty="0">
                <a:solidFill>
                  <a:prstClr val="black"/>
                </a:solidFill>
                <a:latin typeface="+mn-ea"/>
              </a:rPr>
              <a:t>PDCA</a:t>
            </a:r>
            <a:r>
              <a:rPr lang="ja-JP" altLang="en-US" dirty="0">
                <a:solidFill>
                  <a:prstClr val="black"/>
                </a:solidFill>
                <a:latin typeface="+mn-ea"/>
              </a:rPr>
              <a:t>サイクル制度の各工程に</a:t>
            </a:r>
            <a:r>
              <a:rPr lang="ja-JP" altLang="en-US" dirty="0" smtClean="0">
                <a:solidFill>
                  <a:prstClr val="black"/>
                </a:solidFill>
                <a:latin typeface="+mn-ea"/>
              </a:rPr>
              <a:t>おける以下の事項等を検討</a:t>
            </a:r>
            <a:endParaRPr lang="en-US" altLang="ja-JP" dirty="0">
              <a:solidFill>
                <a:prstClr val="black"/>
              </a:solidFill>
              <a:latin typeface="+mn-ea"/>
            </a:endParaRPr>
          </a:p>
          <a:p>
            <a:pPr marL="363522" indent="-17462">
              <a:lnSpc>
                <a:spcPct val="150000"/>
              </a:lnSpc>
              <a:buFont typeface="Wingdings" panose="05000000000000000000" pitchFamily="2" charset="2"/>
              <a:buChar char="Ø"/>
              <a:defRPr/>
            </a:pPr>
            <a:r>
              <a:rPr kumimoji="1" lang="en-US" altLang="ja-JP" dirty="0" smtClean="0">
                <a:latin typeface="+mn-ea"/>
              </a:rPr>
              <a:t>PDCA</a:t>
            </a:r>
            <a:r>
              <a:rPr kumimoji="1" lang="ja-JP" altLang="en-US" dirty="0" smtClean="0">
                <a:latin typeface="+mn-ea"/>
              </a:rPr>
              <a:t>サイクル制度の対象事業</a:t>
            </a:r>
            <a:endParaRPr kumimoji="1" lang="en-US" altLang="ja-JP" dirty="0" smtClean="0">
              <a:latin typeface="+mn-ea"/>
            </a:endParaRPr>
          </a:p>
          <a:p>
            <a:pPr marL="363522" indent="-17462">
              <a:lnSpc>
                <a:spcPct val="150000"/>
              </a:lnSpc>
              <a:buFont typeface="Wingdings" panose="05000000000000000000" pitchFamily="2" charset="2"/>
              <a:buChar char="Ø"/>
              <a:defRPr/>
            </a:pPr>
            <a:r>
              <a:rPr kumimoji="1" lang="ja-JP" altLang="en-US" dirty="0" smtClean="0">
                <a:latin typeface="+mn-ea"/>
              </a:rPr>
              <a:t>景観部局による景観配慮の働きかけ</a:t>
            </a:r>
            <a:endParaRPr kumimoji="1" lang="en-US" altLang="ja-JP" dirty="0" smtClean="0">
              <a:latin typeface="+mn-ea"/>
            </a:endParaRPr>
          </a:p>
          <a:p>
            <a:pPr marL="363522" indent="-17462">
              <a:lnSpc>
                <a:spcPct val="150000"/>
              </a:lnSpc>
              <a:buFont typeface="Wingdings" panose="05000000000000000000" pitchFamily="2" charset="2"/>
              <a:buChar char="Ø"/>
              <a:defRPr/>
            </a:pPr>
            <a:r>
              <a:rPr kumimoji="1" lang="ja-JP" altLang="en-US" dirty="0" smtClean="0">
                <a:latin typeface="+mn-ea"/>
              </a:rPr>
              <a:t>景観形成の目標等の設定方法</a:t>
            </a:r>
            <a:endParaRPr kumimoji="1" lang="en-US" altLang="ja-JP" dirty="0" smtClean="0">
              <a:latin typeface="+mn-ea"/>
            </a:endParaRPr>
          </a:p>
          <a:p>
            <a:pPr marL="363522" indent="-17462">
              <a:lnSpc>
                <a:spcPct val="150000"/>
              </a:lnSpc>
              <a:buFont typeface="Wingdings" panose="05000000000000000000" pitchFamily="2" charset="2"/>
              <a:buChar char="Ø"/>
              <a:defRPr/>
            </a:pPr>
            <a:r>
              <a:rPr kumimoji="1" lang="ja-JP" altLang="en-US" dirty="0" smtClean="0">
                <a:latin typeface="+mn-ea"/>
              </a:rPr>
              <a:t>景観アドバイザー会議の対象事業</a:t>
            </a:r>
            <a:endParaRPr kumimoji="1" lang="en-US" altLang="ja-JP" dirty="0" smtClean="0">
              <a:latin typeface="+mn-ea"/>
            </a:endParaRPr>
          </a:p>
          <a:p>
            <a:pPr marL="363522" indent="-17462">
              <a:lnSpc>
                <a:spcPct val="150000"/>
              </a:lnSpc>
              <a:buFont typeface="Wingdings" panose="05000000000000000000" pitchFamily="2" charset="2"/>
              <a:buChar char="Ø"/>
              <a:defRPr/>
            </a:pPr>
            <a:r>
              <a:rPr kumimoji="1" lang="ja-JP" altLang="en-US" dirty="0" smtClean="0">
                <a:latin typeface="+mn-ea"/>
              </a:rPr>
              <a:t>景観アドバイザー会議の開催時期及び回数</a:t>
            </a:r>
            <a:endParaRPr kumimoji="1" lang="en-US" altLang="ja-JP" dirty="0" smtClean="0">
              <a:latin typeface="+mn-ea"/>
            </a:endParaRPr>
          </a:p>
          <a:p>
            <a:pPr marL="363522" indent="-17462">
              <a:lnSpc>
                <a:spcPct val="150000"/>
              </a:lnSpc>
              <a:buFont typeface="Wingdings" panose="05000000000000000000" pitchFamily="2" charset="2"/>
              <a:buChar char="Ø"/>
              <a:defRPr/>
            </a:pPr>
            <a:r>
              <a:rPr kumimoji="1" lang="ja-JP" altLang="en-US" dirty="0" smtClean="0">
                <a:latin typeface="+mn-ea"/>
              </a:rPr>
              <a:t>市町村景観アドバイザー制度との関係</a:t>
            </a:r>
            <a:endParaRPr kumimoji="1" lang="en-US" altLang="ja-JP" dirty="0" smtClean="0">
              <a:latin typeface="+mn-ea"/>
            </a:endParaRPr>
          </a:p>
          <a:p>
            <a:pPr marL="363522" indent="-17462">
              <a:lnSpc>
                <a:spcPct val="150000"/>
              </a:lnSpc>
              <a:buFont typeface="Wingdings" panose="05000000000000000000" pitchFamily="2" charset="2"/>
              <a:buChar char="Ø"/>
              <a:defRPr/>
            </a:pPr>
            <a:r>
              <a:rPr kumimoji="1" lang="ja-JP" altLang="en-US" dirty="0" smtClean="0">
                <a:latin typeface="+mn-ea"/>
              </a:rPr>
              <a:t>目標設定から工事完了までの対応</a:t>
            </a:r>
            <a:endParaRPr kumimoji="1" lang="en-US" altLang="ja-JP" dirty="0" smtClean="0">
              <a:latin typeface="+mn-ea"/>
            </a:endParaRPr>
          </a:p>
          <a:p>
            <a:pPr marL="363522" indent="-17462">
              <a:lnSpc>
                <a:spcPct val="150000"/>
              </a:lnSpc>
              <a:buFont typeface="Wingdings" panose="05000000000000000000" pitchFamily="2" charset="2"/>
              <a:buChar char="Ø"/>
              <a:defRPr/>
            </a:pPr>
            <a:r>
              <a:rPr kumimoji="1" lang="ja-JP" altLang="en-US" dirty="0" smtClean="0">
                <a:latin typeface="+mn-ea"/>
              </a:rPr>
              <a:t>評価の手法、体制</a:t>
            </a:r>
            <a:endParaRPr kumimoji="1" lang="en-US" altLang="ja-JP" dirty="0" smtClean="0">
              <a:latin typeface="+mn-ea"/>
            </a:endParaRPr>
          </a:p>
          <a:p>
            <a:pPr marL="363522" indent="-17462">
              <a:lnSpc>
                <a:spcPct val="150000"/>
              </a:lnSpc>
              <a:buFont typeface="Wingdings" panose="05000000000000000000" pitchFamily="2" charset="2"/>
              <a:buChar char="Ø"/>
              <a:defRPr/>
            </a:pPr>
            <a:r>
              <a:rPr kumimoji="1" lang="ja-JP" altLang="en-US" dirty="0" smtClean="0">
                <a:latin typeface="+mn-ea"/>
              </a:rPr>
              <a:t>事例の蓄積、活用方策</a:t>
            </a:r>
            <a:endParaRPr kumimoji="1" lang="en-US" altLang="ja-JP" dirty="0">
              <a:latin typeface="+mn-ea"/>
            </a:endParaRPr>
          </a:p>
        </p:txBody>
      </p:sp>
      <p:sp>
        <p:nvSpPr>
          <p:cNvPr id="5" name="正方形/長方形 4"/>
          <p:cNvSpPr/>
          <p:nvPr/>
        </p:nvSpPr>
        <p:spPr>
          <a:xfrm>
            <a:off x="14718" y="296122"/>
            <a:ext cx="8446700" cy="489493"/>
          </a:xfrm>
          <a:prstGeom prst="rect">
            <a:avLst/>
          </a:prstGeom>
        </p:spPr>
        <p:txBody>
          <a:bodyPr wrap="square">
            <a:spAutoFit/>
          </a:bodyPr>
          <a:lstStyle/>
          <a:p>
            <a:pPr lvl="0">
              <a:lnSpc>
                <a:spcPct val="150000"/>
              </a:lnSpc>
              <a:defRPr/>
            </a:pPr>
            <a:r>
              <a:rPr kumimoji="1" lang="ja-JP" altLang="en-US" sz="2000" b="1" dirty="0" smtClean="0">
                <a:latin typeface="Meiryo UI" panose="020B0604030504040204" pitchFamily="50" charset="-128"/>
                <a:ea typeface="Meiryo UI" panose="020B0604030504040204" pitchFamily="50" charset="-128"/>
              </a:rPr>
              <a:t>　</a:t>
            </a:r>
            <a:r>
              <a:rPr kumimoji="1" lang="ja-JP" altLang="en-US" sz="2000" b="1" u="sng" dirty="0" smtClean="0">
                <a:latin typeface="Meiryo UI" panose="020B0604030504040204" pitchFamily="50" charset="-128"/>
                <a:ea typeface="Meiryo UI" panose="020B0604030504040204" pitchFamily="50" charset="-128"/>
              </a:rPr>
              <a:t>景観ビジョン推進部会での検討事項</a:t>
            </a:r>
            <a:r>
              <a:rPr lang="ja-JP" altLang="en-US" sz="1600" b="1" dirty="0">
                <a:solidFill>
                  <a:prstClr val="black"/>
                </a:solidFill>
                <a:latin typeface="+mn-ea"/>
              </a:rPr>
              <a:t>　　</a:t>
            </a:r>
            <a:endParaRPr kumimoji="1" lang="en-US" altLang="ja-JP" sz="1600" dirty="0">
              <a:latin typeface="+mn-ea"/>
            </a:endParaRPr>
          </a:p>
        </p:txBody>
      </p:sp>
      <p:sp>
        <p:nvSpPr>
          <p:cNvPr id="7" name="正方形/長方形 6"/>
          <p:cNvSpPr/>
          <p:nvPr/>
        </p:nvSpPr>
        <p:spPr>
          <a:xfrm>
            <a:off x="310940" y="967203"/>
            <a:ext cx="8617913" cy="538509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1275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81164"/>
            <a:ext cx="2057400" cy="365125"/>
          </a:xfrm>
        </p:spPr>
        <p:txBody>
          <a:bodyPr/>
          <a:lstStyle/>
          <a:p>
            <a:fld id="{8DDB306B-CB1A-4F92-AE18-14C2D5855DBA}" type="slidenum">
              <a:rPr kumimoji="1" lang="ja-JP" altLang="en-US" smtClean="0"/>
              <a:t>23</a:t>
            </a:fld>
            <a:endParaRPr kumimoji="1" lang="ja-JP" altLang="en-US" dirty="0"/>
          </a:p>
        </p:txBody>
      </p:sp>
      <p:sp>
        <p:nvSpPr>
          <p:cNvPr id="3" name="正方形/長方形 2"/>
          <p:cNvSpPr/>
          <p:nvPr/>
        </p:nvSpPr>
        <p:spPr>
          <a:xfrm>
            <a:off x="452604" y="589255"/>
            <a:ext cx="8165206" cy="6257033"/>
          </a:xfrm>
          <a:prstGeom prst="rect">
            <a:avLst/>
          </a:prstGeom>
        </p:spPr>
        <p:txBody>
          <a:bodyPr wrap="square" lIns="90000" tIns="108000">
            <a:noAutofit/>
          </a:bodyPr>
          <a:lstStyle/>
          <a:p>
            <a:pPr indent="-17462">
              <a:lnSpc>
                <a:spcPct val="150000"/>
              </a:lnSpc>
              <a:spcBef>
                <a:spcPts val="600"/>
              </a:spcBef>
              <a:buFont typeface="Wingdings" panose="05000000000000000000" pitchFamily="2" charset="2"/>
              <a:buChar char="Ø"/>
              <a:defRPr/>
            </a:pPr>
            <a:r>
              <a:rPr lang="ja-JP" altLang="en-US" b="1" dirty="0" smtClean="0"/>
              <a:t>ＰＤＣＡサイクル</a:t>
            </a:r>
            <a:r>
              <a:rPr lang="ja-JP" altLang="en-US" b="1" dirty="0"/>
              <a:t>制度の対象事業</a:t>
            </a:r>
            <a:endParaRPr lang="en-US" altLang="ja-JP" b="1" dirty="0"/>
          </a:p>
          <a:p>
            <a:pPr marL="176213" indent="-176213">
              <a:lnSpc>
                <a:spcPts val="2100"/>
              </a:lnSpc>
            </a:pPr>
            <a:r>
              <a:rPr lang="ja-JP" altLang="en-US" sz="1600" dirty="0"/>
              <a:t>　</a:t>
            </a:r>
            <a:r>
              <a:rPr lang="ja-JP" altLang="en-US" sz="1600" dirty="0" smtClean="0"/>
              <a:t>・建設事業評価の評価対象となる事業を本制度の対象とすることとしているが、事業評価の対象外とされている「災害復旧に係る事業」については、</a:t>
            </a:r>
            <a:r>
              <a:rPr lang="ja-JP" altLang="ja-JP" sz="1600" dirty="0" smtClean="0"/>
              <a:t>［</a:t>
            </a:r>
            <a:r>
              <a:rPr lang="ja-JP" altLang="ja-JP" sz="1600" dirty="0"/>
              <a:t>仮復旧、復旧］と［本設、復興</a:t>
            </a:r>
            <a:r>
              <a:rPr lang="ja-JP" altLang="ja-JP" sz="1600" dirty="0" smtClean="0"/>
              <a:t>］</a:t>
            </a:r>
            <a:r>
              <a:rPr lang="ja-JP" altLang="en-US" sz="1600" dirty="0" smtClean="0"/>
              <a:t>を</a:t>
            </a:r>
            <a:r>
              <a:rPr lang="ja-JP" altLang="ja-JP" sz="1600" dirty="0" smtClean="0"/>
              <a:t>分けて</a:t>
            </a:r>
            <a:r>
              <a:rPr lang="ja-JP" altLang="en-US" sz="1600" dirty="0"/>
              <a:t>考え、後者は制度対象とすべき</a:t>
            </a:r>
            <a:r>
              <a:rPr lang="ja-JP" altLang="en-US" sz="1600" dirty="0" smtClean="0"/>
              <a:t>。</a:t>
            </a:r>
            <a:endParaRPr lang="en-US" altLang="ja-JP" sz="1600" dirty="0" smtClean="0"/>
          </a:p>
          <a:p>
            <a:pPr indent="-17462">
              <a:lnSpc>
                <a:spcPct val="150000"/>
              </a:lnSpc>
              <a:spcBef>
                <a:spcPts val="600"/>
              </a:spcBef>
              <a:buFont typeface="Wingdings" panose="05000000000000000000" pitchFamily="2" charset="2"/>
              <a:buChar char="Ø"/>
              <a:defRPr/>
            </a:pPr>
            <a:r>
              <a:rPr lang="ja-JP" altLang="en-US" b="1" dirty="0" smtClean="0"/>
              <a:t>景観</a:t>
            </a:r>
            <a:r>
              <a:rPr lang="ja-JP" altLang="en-US" b="1" dirty="0"/>
              <a:t>形成の目標等の設定方法</a:t>
            </a:r>
            <a:endParaRPr lang="en-US" altLang="ja-JP" b="1" dirty="0"/>
          </a:p>
          <a:p>
            <a:pPr>
              <a:lnSpc>
                <a:spcPts val="2100"/>
              </a:lnSpc>
            </a:pPr>
            <a:r>
              <a:rPr lang="ja-JP" altLang="en-US" sz="1600" dirty="0" smtClean="0"/>
              <a:t>　</a:t>
            </a:r>
            <a:r>
              <a:rPr lang="ja-JP" altLang="ja-JP" sz="1600" dirty="0" smtClean="0"/>
              <a:t>・</a:t>
            </a:r>
            <a:r>
              <a:rPr lang="ja-JP" altLang="ja-JP" sz="1600" dirty="0"/>
              <a:t>基本設計</a:t>
            </a:r>
            <a:r>
              <a:rPr lang="ja-JP" altLang="en-US" sz="1600" dirty="0"/>
              <a:t>や</a:t>
            </a:r>
            <a:r>
              <a:rPr lang="ja-JP" altLang="ja-JP" sz="1600" dirty="0"/>
              <a:t>実施設計から始まる事業もあるので、その場合のシート作成のタイミングに</a:t>
            </a:r>
            <a:r>
              <a:rPr lang="ja-JP" altLang="ja-JP" sz="1600" dirty="0" smtClean="0"/>
              <a:t>つい</a:t>
            </a:r>
            <a:endParaRPr lang="en-US" altLang="ja-JP" sz="1600" dirty="0" smtClean="0"/>
          </a:p>
          <a:p>
            <a:pPr>
              <a:lnSpc>
                <a:spcPts val="2100"/>
              </a:lnSpc>
            </a:pPr>
            <a:r>
              <a:rPr lang="ja-JP" altLang="en-US" sz="1600" dirty="0"/>
              <a:t>　</a:t>
            </a:r>
            <a:r>
              <a:rPr lang="ja-JP" altLang="en-US" sz="1600" dirty="0" smtClean="0"/>
              <a:t>　</a:t>
            </a:r>
            <a:r>
              <a:rPr lang="ja-JP" altLang="ja-JP" sz="1600" dirty="0" err="1" smtClean="0"/>
              <a:t>て</a:t>
            </a:r>
            <a:r>
              <a:rPr lang="ja-JP" altLang="ja-JP" sz="1600" dirty="0"/>
              <a:t>説明が必要</a:t>
            </a:r>
            <a:r>
              <a:rPr lang="ja-JP" altLang="en-US" sz="1600" dirty="0" smtClean="0"/>
              <a:t>。</a:t>
            </a:r>
            <a:endParaRPr lang="en-US" altLang="ja-JP" sz="1600" dirty="0"/>
          </a:p>
          <a:p>
            <a:pPr>
              <a:lnSpc>
                <a:spcPts val="2100"/>
              </a:lnSpc>
            </a:pPr>
            <a:r>
              <a:rPr lang="ja-JP" altLang="en-US" sz="1600" dirty="0" smtClean="0"/>
              <a:t>　</a:t>
            </a:r>
            <a:r>
              <a:rPr lang="ja-JP" altLang="ja-JP" sz="1600" dirty="0" smtClean="0"/>
              <a:t>・</a:t>
            </a:r>
            <a:r>
              <a:rPr lang="ja-JP" altLang="ja-JP" sz="1600" dirty="0"/>
              <a:t>結果を蓄積して後に役立てるためにも、「目標達成評価シート」には竣工写真だけでなく、</a:t>
            </a:r>
            <a:r>
              <a:rPr lang="ja-JP" altLang="ja-JP" sz="1600" dirty="0" smtClean="0"/>
              <a:t>工</a:t>
            </a:r>
            <a:endParaRPr lang="en-US" altLang="ja-JP" sz="1600" dirty="0" smtClean="0"/>
          </a:p>
          <a:p>
            <a:pPr>
              <a:lnSpc>
                <a:spcPts val="2100"/>
              </a:lnSpc>
            </a:pPr>
            <a:r>
              <a:rPr lang="ja-JP" altLang="en-US" sz="1600" dirty="0"/>
              <a:t>　</a:t>
            </a:r>
            <a:r>
              <a:rPr lang="ja-JP" altLang="en-US" sz="1600" dirty="0" smtClean="0"/>
              <a:t>　</a:t>
            </a:r>
            <a:r>
              <a:rPr lang="ja-JP" altLang="ja-JP" sz="1600" dirty="0" err="1" smtClean="0"/>
              <a:t>夫</a:t>
            </a:r>
            <a:r>
              <a:rPr lang="ja-JP" altLang="ja-JP" sz="1600" dirty="0" err="1"/>
              <a:t>した</a:t>
            </a:r>
            <a:r>
              <a:rPr lang="ja-JP" altLang="en-US" sz="1600" dirty="0"/>
              <a:t>箇所</a:t>
            </a:r>
            <a:r>
              <a:rPr lang="ja-JP" altLang="ja-JP" sz="1600" dirty="0"/>
              <a:t>や目標達成状況が分かる写真も掲載してはどうか</a:t>
            </a:r>
            <a:r>
              <a:rPr lang="ja-JP" altLang="ja-JP" sz="1600" dirty="0" smtClean="0"/>
              <a:t>。</a:t>
            </a:r>
            <a:endParaRPr lang="en-US" altLang="ja-JP" sz="1600" dirty="0"/>
          </a:p>
          <a:p>
            <a:pPr indent="-17462">
              <a:lnSpc>
                <a:spcPct val="150000"/>
              </a:lnSpc>
              <a:spcBef>
                <a:spcPts val="600"/>
              </a:spcBef>
              <a:buFont typeface="Wingdings" panose="05000000000000000000" pitchFamily="2" charset="2"/>
              <a:buChar char="Ø"/>
              <a:defRPr/>
            </a:pPr>
            <a:r>
              <a:rPr lang="ja-JP" altLang="en-US" b="1" dirty="0" smtClean="0"/>
              <a:t>景観</a:t>
            </a:r>
            <a:r>
              <a:rPr lang="ja-JP" altLang="en-US" b="1" dirty="0"/>
              <a:t>アドバイザー会議</a:t>
            </a:r>
            <a:endParaRPr lang="en-US" altLang="ja-JP" b="1" dirty="0"/>
          </a:p>
          <a:p>
            <a:pPr>
              <a:lnSpc>
                <a:spcPts val="2100"/>
              </a:lnSpc>
              <a:defRPr/>
            </a:pPr>
            <a:r>
              <a:rPr lang="ja-JP" altLang="en-US" sz="1600" dirty="0"/>
              <a:t>　・</a:t>
            </a:r>
            <a:r>
              <a:rPr lang="ja-JP" altLang="ja-JP" sz="1600" dirty="0"/>
              <a:t>目標設定についてのみアドバイスを受けるなど、部分的にアドバイザー会議を受けること</a:t>
            </a:r>
            <a:r>
              <a:rPr lang="ja-JP" altLang="ja-JP" sz="1600" dirty="0" smtClean="0"/>
              <a:t>も</a:t>
            </a:r>
            <a:endParaRPr lang="en-US" altLang="ja-JP" sz="1600" dirty="0"/>
          </a:p>
          <a:p>
            <a:pPr>
              <a:lnSpc>
                <a:spcPts val="2100"/>
              </a:lnSpc>
              <a:defRPr/>
            </a:pPr>
            <a:r>
              <a:rPr lang="ja-JP" altLang="en-US" sz="1600" dirty="0" smtClean="0"/>
              <a:t>　　</a:t>
            </a:r>
            <a:r>
              <a:rPr lang="ja-JP" altLang="ja-JP" sz="1600" dirty="0" smtClean="0"/>
              <a:t>可能</a:t>
            </a:r>
            <a:r>
              <a:rPr lang="ja-JP" altLang="ja-JP" sz="1600" dirty="0"/>
              <a:t>としてはどう</a:t>
            </a:r>
            <a:r>
              <a:rPr lang="ja-JP" altLang="ja-JP" sz="1600" dirty="0" smtClean="0"/>
              <a:t>か</a:t>
            </a:r>
            <a:endParaRPr lang="en-US" altLang="ja-JP" sz="1600" dirty="0"/>
          </a:p>
          <a:p>
            <a:pPr>
              <a:lnSpc>
                <a:spcPts val="2100"/>
              </a:lnSpc>
            </a:pPr>
            <a:r>
              <a:rPr lang="ja-JP" altLang="en-US" sz="1600" dirty="0" smtClean="0"/>
              <a:t>　</a:t>
            </a:r>
            <a:r>
              <a:rPr lang="ja-JP" altLang="ja-JP" sz="1600" dirty="0" smtClean="0"/>
              <a:t>・会議</a:t>
            </a:r>
            <a:r>
              <a:rPr lang="ja-JP" altLang="ja-JP" sz="1600" dirty="0"/>
              <a:t>の回数と受け入れ可能件数の兼ね合いの検討が必要。合計３回行うとなれば、</a:t>
            </a:r>
            <a:r>
              <a:rPr lang="ja-JP" altLang="ja-JP" sz="1600" dirty="0" smtClean="0"/>
              <a:t>毎年積</a:t>
            </a:r>
            <a:endParaRPr lang="en-US" altLang="ja-JP" sz="1600" dirty="0" smtClean="0"/>
          </a:p>
          <a:p>
            <a:pPr>
              <a:lnSpc>
                <a:spcPts val="2100"/>
              </a:lnSpc>
            </a:pPr>
            <a:r>
              <a:rPr lang="ja-JP" altLang="en-US" sz="1600" dirty="0"/>
              <a:t>　</a:t>
            </a:r>
            <a:r>
              <a:rPr lang="ja-JP" altLang="en-US" sz="1600" dirty="0" smtClean="0"/>
              <a:t>　</a:t>
            </a:r>
            <a:r>
              <a:rPr lang="ja-JP" altLang="ja-JP" sz="1600" dirty="0" err="1" smtClean="0"/>
              <a:t>み</a:t>
            </a:r>
            <a:r>
              <a:rPr lang="ja-JP" altLang="ja-JP" sz="1600" dirty="0"/>
              <a:t>重なってくるのではないか</a:t>
            </a:r>
            <a:r>
              <a:rPr lang="ja-JP" altLang="ja-JP" sz="1600" dirty="0" smtClean="0"/>
              <a:t>。</a:t>
            </a:r>
            <a:endParaRPr lang="en-US" altLang="ja-JP" sz="1600" dirty="0" smtClean="0"/>
          </a:p>
          <a:p>
            <a:pPr indent="-17462">
              <a:lnSpc>
                <a:spcPct val="150000"/>
              </a:lnSpc>
              <a:spcBef>
                <a:spcPts val="600"/>
              </a:spcBef>
              <a:buFont typeface="Wingdings" panose="05000000000000000000" pitchFamily="2" charset="2"/>
              <a:buChar char="Ø"/>
              <a:defRPr/>
            </a:pPr>
            <a:r>
              <a:rPr lang="ja-JP" altLang="en-US" b="1" dirty="0" smtClean="0"/>
              <a:t>プロポーザル、コンペ</a:t>
            </a:r>
            <a:r>
              <a:rPr lang="ja-JP" altLang="en-US" b="1" dirty="0"/>
              <a:t>等</a:t>
            </a:r>
            <a:endParaRPr lang="en-US" altLang="ja-JP" b="1" dirty="0"/>
          </a:p>
          <a:p>
            <a:pPr>
              <a:lnSpc>
                <a:spcPts val="2100"/>
              </a:lnSpc>
            </a:pPr>
            <a:r>
              <a:rPr kumimoji="1" lang="ja-JP" altLang="en-US" sz="1600" dirty="0" smtClean="0">
                <a:latin typeface="+mn-ea"/>
              </a:rPr>
              <a:t>　・</a:t>
            </a:r>
            <a:r>
              <a:rPr lang="ja-JP" altLang="ja-JP" sz="1600" dirty="0" smtClean="0"/>
              <a:t>特</a:t>
            </a:r>
            <a:r>
              <a:rPr lang="ja-JP" altLang="ja-JP" sz="1600" dirty="0"/>
              <a:t>に景観上、重要と思われる案件については、条件設定のタイミングから景観の視点で</a:t>
            </a:r>
            <a:r>
              <a:rPr lang="ja-JP" altLang="ja-JP" sz="1600" dirty="0" smtClean="0"/>
              <a:t>アド</a:t>
            </a:r>
            <a:endParaRPr lang="en-US" altLang="ja-JP" sz="1600" dirty="0" smtClean="0"/>
          </a:p>
          <a:p>
            <a:pPr>
              <a:lnSpc>
                <a:spcPts val="2100"/>
              </a:lnSpc>
            </a:pPr>
            <a:r>
              <a:rPr lang="ja-JP" altLang="en-US" sz="1600" dirty="0"/>
              <a:t>　</a:t>
            </a:r>
            <a:r>
              <a:rPr lang="ja-JP" altLang="en-US" sz="1600" dirty="0" smtClean="0"/>
              <a:t>　</a:t>
            </a:r>
            <a:r>
              <a:rPr lang="ja-JP" altLang="ja-JP" sz="1600" dirty="0" smtClean="0"/>
              <a:t>バイス</a:t>
            </a:r>
            <a:r>
              <a:rPr lang="ja-JP" altLang="ja-JP" sz="1600" dirty="0"/>
              <a:t>できることが望ましい</a:t>
            </a:r>
          </a:p>
          <a:p>
            <a:pPr>
              <a:lnSpc>
                <a:spcPts val="2100"/>
              </a:lnSpc>
            </a:pPr>
            <a:r>
              <a:rPr lang="ja-JP" altLang="en-US" sz="1600" dirty="0" smtClean="0"/>
              <a:t>　・</a:t>
            </a:r>
            <a:r>
              <a:rPr lang="ja-JP" altLang="ja-JP" sz="1600" dirty="0" smtClean="0"/>
              <a:t>事前</a:t>
            </a:r>
            <a:r>
              <a:rPr lang="ja-JP" altLang="ja-JP" sz="1600" dirty="0"/>
              <a:t>の確認が無理な場合には、</a:t>
            </a:r>
            <a:r>
              <a:rPr lang="ja-JP" altLang="ja-JP" sz="1600" dirty="0" smtClean="0"/>
              <a:t>コンペ</a:t>
            </a:r>
            <a:r>
              <a:rPr lang="ja-JP" altLang="en-US" sz="1600" dirty="0" smtClean="0"/>
              <a:t>等</a:t>
            </a:r>
            <a:r>
              <a:rPr lang="ja-JP" altLang="ja-JP" sz="1600" dirty="0" smtClean="0"/>
              <a:t>に</a:t>
            </a:r>
            <a:r>
              <a:rPr lang="ja-JP" altLang="ja-JP" sz="1600" dirty="0"/>
              <a:t>通ったものについて、景観アドバイスを受ける</a:t>
            </a:r>
            <a:r>
              <a:rPr lang="ja-JP" altLang="ja-JP" sz="1600" dirty="0" smtClean="0"/>
              <a:t>よ</a:t>
            </a:r>
            <a:endParaRPr lang="en-US" altLang="ja-JP" sz="1600" dirty="0" smtClean="0"/>
          </a:p>
          <a:p>
            <a:pPr>
              <a:lnSpc>
                <a:spcPts val="2100"/>
              </a:lnSpc>
            </a:pPr>
            <a:r>
              <a:rPr lang="ja-JP" altLang="en-US" sz="1600" dirty="0"/>
              <a:t>　</a:t>
            </a:r>
            <a:r>
              <a:rPr lang="ja-JP" altLang="en-US" sz="1600" dirty="0" smtClean="0"/>
              <a:t>　</a:t>
            </a:r>
            <a:r>
              <a:rPr lang="ja-JP" altLang="ja-JP" sz="1600" dirty="0" err="1" smtClean="0"/>
              <a:t>う</a:t>
            </a:r>
            <a:r>
              <a:rPr lang="ja-JP" altLang="ja-JP" sz="1600" dirty="0"/>
              <a:t>条件づけることも有効</a:t>
            </a:r>
          </a:p>
          <a:p>
            <a:pPr marL="346060">
              <a:lnSpc>
                <a:spcPct val="150000"/>
              </a:lnSpc>
              <a:defRPr/>
            </a:pPr>
            <a:endParaRPr kumimoji="1" lang="en-US" altLang="ja-JP" sz="1600" dirty="0">
              <a:latin typeface="+mn-ea"/>
            </a:endParaRPr>
          </a:p>
        </p:txBody>
      </p:sp>
      <p:sp>
        <p:nvSpPr>
          <p:cNvPr id="5" name="正方形/長方形 4"/>
          <p:cNvSpPr/>
          <p:nvPr/>
        </p:nvSpPr>
        <p:spPr>
          <a:xfrm>
            <a:off x="16562" y="112556"/>
            <a:ext cx="8446700" cy="553998"/>
          </a:xfrm>
          <a:prstGeom prst="rect">
            <a:avLst/>
          </a:prstGeom>
        </p:spPr>
        <p:txBody>
          <a:bodyPr wrap="square">
            <a:spAutoFit/>
          </a:bodyPr>
          <a:lstStyle/>
          <a:p>
            <a:pPr lvl="0">
              <a:lnSpc>
                <a:spcPct val="150000"/>
              </a:lnSpc>
              <a:defRPr/>
            </a:pPr>
            <a:r>
              <a:rPr kumimoji="1" lang="ja-JP" altLang="en-US" sz="2000" b="1" dirty="0" smtClean="0">
                <a:latin typeface="Meiryo UI" panose="020B0604030504040204" pitchFamily="50" charset="-128"/>
                <a:ea typeface="Meiryo UI" panose="020B0604030504040204" pitchFamily="50" charset="-128"/>
              </a:rPr>
              <a:t>　</a:t>
            </a:r>
            <a:r>
              <a:rPr kumimoji="1" lang="ja-JP" altLang="en-US" sz="2000" b="1" u="sng" dirty="0" smtClean="0">
                <a:latin typeface="Meiryo UI" panose="020B0604030504040204" pitchFamily="50" charset="-128"/>
                <a:ea typeface="Meiryo UI" panose="020B0604030504040204" pitchFamily="50" charset="-128"/>
              </a:rPr>
              <a:t>景観ビジョン推進部会での主な意見</a:t>
            </a:r>
            <a:r>
              <a:rPr lang="ja-JP" altLang="en-US" sz="1600" b="1" dirty="0">
                <a:solidFill>
                  <a:prstClr val="black"/>
                </a:solidFill>
                <a:latin typeface="+mn-ea"/>
              </a:rPr>
              <a:t>　</a:t>
            </a:r>
            <a:endParaRPr kumimoji="1" lang="en-US" altLang="ja-JP" sz="1600" dirty="0">
              <a:latin typeface="+mn-ea"/>
            </a:endParaRPr>
          </a:p>
        </p:txBody>
      </p:sp>
    </p:spTree>
    <p:extLst>
      <p:ext uri="{BB962C8B-B14F-4D97-AF65-F5344CB8AC3E}">
        <p14:creationId xmlns:p14="http://schemas.microsoft.com/office/powerpoint/2010/main" val="39318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81164"/>
            <a:ext cx="2057400" cy="365125"/>
          </a:xfrm>
        </p:spPr>
        <p:txBody>
          <a:bodyPr/>
          <a:lstStyle/>
          <a:p>
            <a:fld id="{8DDB306B-CB1A-4F92-AE18-14C2D5855DBA}" type="slidenum">
              <a:rPr kumimoji="1" lang="ja-JP" altLang="en-US" smtClean="0"/>
              <a:t>24</a:t>
            </a:fld>
            <a:endParaRPr kumimoji="1" lang="ja-JP" altLang="en-US" dirty="0"/>
          </a:p>
        </p:txBody>
      </p:sp>
      <p:sp>
        <p:nvSpPr>
          <p:cNvPr id="3" name="正方形/長方形 2"/>
          <p:cNvSpPr/>
          <p:nvPr/>
        </p:nvSpPr>
        <p:spPr>
          <a:xfrm>
            <a:off x="452604" y="730926"/>
            <a:ext cx="8165206" cy="4787258"/>
          </a:xfrm>
          <a:prstGeom prst="rect">
            <a:avLst/>
          </a:prstGeom>
        </p:spPr>
        <p:txBody>
          <a:bodyPr wrap="square" tIns="108000">
            <a:spAutoFit/>
          </a:bodyPr>
          <a:lstStyle/>
          <a:p>
            <a:pPr indent="-17462">
              <a:lnSpc>
                <a:spcPct val="150000"/>
              </a:lnSpc>
              <a:spcBef>
                <a:spcPts val="600"/>
              </a:spcBef>
              <a:buFont typeface="Wingdings" panose="05000000000000000000" pitchFamily="2" charset="2"/>
              <a:buChar char="Ø"/>
              <a:defRPr/>
            </a:pPr>
            <a:r>
              <a:rPr lang="ja-JP" altLang="en-US" b="1" dirty="0"/>
              <a:t>市町村景観アドバイザー制度との関係</a:t>
            </a:r>
            <a:endParaRPr lang="en-US" altLang="ja-JP" b="1" dirty="0"/>
          </a:p>
          <a:p>
            <a:pPr>
              <a:lnSpc>
                <a:spcPts val="2100"/>
              </a:lnSpc>
            </a:pPr>
            <a:r>
              <a:rPr lang="ja-JP" altLang="en-US" sz="1600" dirty="0" smtClean="0"/>
              <a:t>　</a:t>
            </a:r>
            <a:r>
              <a:rPr lang="ja-JP" altLang="ja-JP" sz="1600" dirty="0" smtClean="0"/>
              <a:t>・市</a:t>
            </a:r>
            <a:r>
              <a:rPr lang="ja-JP" altLang="ja-JP" sz="1600" dirty="0"/>
              <a:t>の会議に府の景観担当が出席してはどうか。相互的な情報共有をするとよい。</a:t>
            </a:r>
          </a:p>
          <a:p>
            <a:pPr>
              <a:lnSpc>
                <a:spcPts val="2100"/>
              </a:lnSpc>
            </a:pPr>
            <a:r>
              <a:rPr lang="ja-JP" altLang="en-US" sz="1600" dirty="0" smtClean="0"/>
              <a:t>　</a:t>
            </a:r>
            <a:r>
              <a:rPr lang="ja-JP" altLang="ja-JP" sz="1600" dirty="0" smtClean="0"/>
              <a:t>・</a:t>
            </a:r>
            <a:r>
              <a:rPr lang="ja-JP" altLang="ja-JP" sz="1600" dirty="0"/>
              <a:t>府で作成する「目標設定シート」を基に市町村のアドバイザー会議にかけてはどうか。</a:t>
            </a:r>
          </a:p>
          <a:p>
            <a:pPr>
              <a:lnSpc>
                <a:spcPts val="2100"/>
              </a:lnSpc>
            </a:pPr>
            <a:r>
              <a:rPr lang="ja-JP" altLang="en-US" sz="1600" dirty="0" smtClean="0"/>
              <a:t>　</a:t>
            </a:r>
            <a:r>
              <a:rPr lang="ja-JP" altLang="ja-JP" sz="1600" dirty="0" smtClean="0"/>
              <a:t>・</a:t>
            </a:r>
            <a:r>
              <a:rPr lang="ja-JP" altLang="ja-JP" sz="1600" dirty="0"/>
              <a:t>府と市町村でアドバイスの方向性が違うことはあまり</a:t>
            </a:r>
            <a:r>
              <a:rPr lang="ja-JP" altLang="ja-JP" sz="1600" dirty="0" smtClean="0"/>
              <a:t>ない。</a:t>
            </a:r>
            <a:endParaRPr lang="ja-JP" altLang="ja-JP" sz="1600" dirty="0"/>
          </a:p>
          <a:p>
            <a:pPr>
              <a:lnSpc>
                <a:spcPts val="2100"/>
              </a:lnSpc>
            </a:pPr>
            <a:r>
              <a:rPr lang="ja-JP" altLang="en-US" sz="1600" dirty="0" smtClean="0"/>
              <a:t>　</a:t>
            </a:r>
            <a:r>
              <a:rPr lang="ja-JP" altLang="ja-JP" sz="1600" dirty="0" smtClean="0"/>
              <a:t>・</a:t>
            </a:r>
            <a:r>
              <a:rPr lang="ja-JP" altLang="ja-JP" sz="1600" dirty="0"/>
              <a:t>最終的には景観行政団体の判断だが、全て市町村に委ねるのは難しい。府の事業に</a:t>
            </a:r>
            <a:r>
              <a:rPr lang="ja-JP" altLang="ja-JP" sz="1600" dirty="0" smtClean="0"/>
              <a:t>つい</a:t>
            </a:r>
            <a:endParaRPr lang="en-US" altLang="ja-JP" sz="1600" dirty="0" smtClean="0"/>
          </a:p>
          <a:p>
            <a:pPr>
              <a:lnSpc>
                <a:spcPts val="2100"/>
              </a:lnSpc>
            </a:pPr>
            <a:r>
              <a:rPr lang="ja-JP" altLang="en-US" sz="1600" dirty="0"/>
              <a:t>　</a:t>
            </a:r>
            <a:r>
              <a:rPr lang="ja-JP" altLang="en-US" sz="1600" dirty="0" smtClean="0"/>
              <a:t>　</a:t>
            </a:r>
            <a:r>
              <a:rPr lang="ja-JP" altLang="ja-JP" sz="1600" dirty="0" smtClean="0"/>
              <a:t>て</a:t>
            </a:r>
            <a:r>
              <a:rPr lang="ja-JP" altLang="ja-JP" sz="1600" dirty="0"/>
              <a:t>、計画の早い段階で主体的に会議を行い、府としての方向を決めることは</a:t>
            </a:r>
            <a:r>
              <a:rPr lang="ja-JP" altLang="ja-JP" sz="1600" dirty="0" smtClean="0"/>
              <a:t>有効。</a:t>
            </a:r>
            <a:endParaRPr lang="en-US" altLang="ja-JP" sz="1600" dirty="0" smtClean="0"/>
          </a:p>
          <a:p>
            <a:pPr>
              <a:lnSpc>
                <a:spcPts val="2100"/>
              </a:lnSpc>
            </a:pPr>
            <a:r>
              <a:rPr lang="ja-JP" altLang="en-US" sz="1600" dirty="0" smtClean="0"/>
              <a:t>　・</a:t>
            </a:r>
            <a:r>
              <a:rPr lang="ja-JP" altLang="ja-JP" sz="1600" dirty="0" smtClean="0"/>
              <a:t>物件</a:t>
            </a:r>
            <a:r>
              <a:rPr lang="ja-JP" altLang="ja-JP" sz="1600" dirty="0"/>
              <a:t>にもよるので、やり方を一律に決めない方がよいのではないか</a:t>
            </a:r>
            <a:r>
              <a:rPr lang="ja-JP" altLang="ja-JP" sz="1600" dirty="0" smtClean="0"/>
              <a:t>。</a:t>
            </a:r>
            <a:endParaRPr kumimoji="1" lang="en-US" altLang="ja-JP" sz="1600" dirty="0">
              <a:latin typeface="+mn-ea"/>
            </a:endParaRPr>
          </a:p>
          <a:p>
            <a:pPr indent="-17462">
              <a:lnSpc>
                <a:spcPct val="150000"/>
              </a:lnSpc>
              <a:spcBef>
                <a:spcPts val="600"/>
              </a:spcBef>
              <a:buFont typeface="Wingdings" panose="05000000000000000000" pitchFamily="2" charset="2"/>
              <a:buChar char="Ø"/>
              <a:defRPr/>
            </a:pPr>
            <a:r>
              <a:rPr lang="ja-JP" altLang="en-US" b="1" dirty="0" smtClean="0"/>
              <a:t>評価</a:t>
            </a:r>
            <a:r>
              <a:rPr lang="ja-JP" altLang="en-US" b="1" dirty="0"/>
              <a:t>の手法、体制</a:t>
            </a:r>
            <a:endParaRPr lang="en-US" altLang="ja-JP" b="1" dirty="0"/>
          </a:p>
          <a:p>
            <a:pPr>
              <a:lnSpc>
                <a:spcPts val="2100"/>
              </a:lnSpc>
            </a:pPr>
            <a:r>
              <a:rPr kumimoji="1" lang="ja-JP" altLang="en-US" sz="1600" dirty="0" smtClean="0">
                <a:latin typeface="+mn-ea"/>
              </a:rPr>
              <a:t>　・</a:t>
            </a:r>
            <a:r>
              <a:rPr lang="ja-JP" altLang="ja-JP" sz="1600" dirty="0" smtClean="0"/>
              <a:t>事業課</a:t>
            </a:r>
            <a:r>
              <a:rPr lang="ja-JP" altLang="ja-JP" sz="1600" dirty="0"/>
              <a:t>で自己評価を行うにあたり、評価指標があると評価しやすいのではないか。</a:t>
            </a:r>
          </a:p>
          <a:p>
            <a:pPr>
              <a:lnSpc>
                <a:spcPts val="2100"/>
              </a:lnSpc>
            </a:pPr>
            <a:r>
              <a:rPr lang="ja-JP" altLang="en-US" sz="1600" dirty="0" smtClean="0"/>
              <a:t>　・</a:t>
            </a:r>
            <a:r>
              <a:rPr lang="ja-JP" altLang="ja-JP" sz="1600" dirty="0" smtClean="0"/>
              <a:t>評価</a:t>
            </a:r>
            <a:r>
              <a:rPr lang="ja-JP" altLang="ja-JP" sz="1600" dirty="0"/>
              <a:t>は、Ａ、Ｂ、Ｃ、Ｄなどで付けることも考えられる</a:t>
            </a:r>
          </a:p>
          <a:p>
            <a:pPr>
              <a:lnSpc>
                <a:spcPts val="2100"/>
              </a:lnSpc>
            </a:pPr>
            <a:r>
              <a:rPr lang="ja-JP" altLang="en-US" sz="1600" dirty="0" smtClean="0"/>
              <a:t>　・</a:t>
            </a:r>
            <a:r>
              <a:rPr lang="ja-JP" altLang="ja-JP" sz="1600" dirty="0" smtClean="0"/>
              <a:t>評価</a:t>
            </a:r>
            <a:r>
              <a:rPr lang="ja-JP" altLang="ja-JP" sz="1600" dirty="0"/>
              <a:t>の内容をどこまで公表するのか検討が必要（庁内向け、一般向けそれぞれについて）</a:t>
            </a:r>
          </a:p>
          <a:p>
            <a:pPr indent="-17462">
              <a:lnSpc>
                <a:spcPct val="150000"/>
              </a:lnSpc>
              <a:spcBef>
                <a:spcPts val="600"/>
              </a:spcBef>
              <a:buFont typeface="Wingdings" panose="05000000000000000000" pitchFamily="2" charset="2"/>
              <a:buChar char="Ø"/>
              <a:defRPr/>
            </a:pPr>
            <a:r>
              <a:rPr lang="ja-JP" altLang="en-US" b="1" dirty="0" smtClean="0"/>
              <a:t>事例</a:t>
            </a:r>
            <a:r>
              <a:rPr lang="ja-JP" altLang="en-US" b="1" dirty="0"/>
              <a:t>の蓄積、活用方策</a:t>
            </a:r>
            <a:endParaRPr lang="en-US" altLang="ja-JP" b="1" dirty="0"/>
          </a:p>
          <a:p>
            <a:pPr>
              <a:lnSpc>
                <a:spcPts val="2100"/>
              </a:lnSpc>
            </a:pPr>
            <a:r>
              <a:rPr lang="ja-JP" altLang="en-US" sz="1600" dirty="0" smtClean="0"/>
              <a:t>　</a:t>
            </a:r>
            <a:r>
              <a:rPr lang="ja-JP" altLang="ja-JP" sz="1600" dirty="0" smtClean="0"/>
              <a:t>・</a:t>
            </a:r>
            <a:r>
              <a:rPr lang="en-US" altLang="ja-JP" sz="1600" dirty="0" smtClean="0">
                <a:latin typeface="+mn-ea"/>
              </a:rPr>
              <a:t>PDCA</a:t>
            </a:r>
            <a:r>
              <a:rPr lang="ja-JP" altLang="en-US" sz="1600" dirty="0" smtClean="0"/>
              <a:t>で</a:t>
            </a:r>
            <a:r>
              <a:rPr lang="ja-JP" altLang="en-US" sz="1600" dirty="0"/>
              <a:t>は</a:t>
            </a:r>
            <a:r>
              <a:rPr lang="en-US" altLang="ja-JP" sz="1600" dirty="0" smtClean="0">
                <a:latin typeface="+mn-ea"/>
              </a:rPr>
              <a:t>Action</a:t>
            </a:r>
            <a:r>
              <a:rPr lang="ja-JP" altLang="ja-JP" sz="1600" dirty="0" smtClean="0"/>
              <a:t>が</a:t>
            </a:r>
            <a:r>
              <a:rPr lang="ja-JP" altLang="ja-JP" sz="1600" dirty="0"/>
              <a:t>一番大事</a:t>
            </a:r>
            <a:r>
              <a:rPr lang="ja-JP" altLang="ja-JP" sz="1600" dirty="0" smtClean="0"/>
              <a:t>。その</a:t>
            </a:r>
            <a:r>
              <a:rPr lang="ja-JP" altLang="ja-JP" sz="1600" dirty="0"/>
              <a:t>ためにも庁内ポータルにとどまらず、外部から</a:t>
            </a:r>
            <a:r>
              <a:rPr lang="ja-JP" altLang="ja-JP" sz="1600" dirty="0" smtClean="0"/>
              <a:t>見られる</a:t>
            </a:r>
            <a:endParaRPr lang="en-US" altLang="ja-JP" sz="1600" dirty="0" smtClean="0"/>
          </a:p>
          <a:p>
            <a:pPr>
              <a:lnSpc>
                <a:spcPts val="2100"/>
              </a:lnSpc>
            </a:pPr>
            <a:r>
              <a:rPr lang="ja-JP" altLang="en-US" sz="1600" dirty="0"/>
              <a:t>　</a:t>
            </a:r>
            <a:r>
              <a:rPr lang="ja-JP" altLang="en-US" sz="1600" dirty="0" smtClean="0"/>
              <a:t>　</a:t>
            </a:r>
            <a:r>
              <a:rPr lang="ja-JP" altLang="ja-JP" sz="1600" dirty="0" smtClean="0"/>
              <a:t>ホームページ</a:t>
            </a:r>
            <a:r>
              <a:rPr lang="ja-JP" altLang="ja-JP" sz="1600" dirty="0"/>
              <a:t>等に、プロセスを適切に公開する方が良い</a:t>
            </a:r>
            <a:r>
              <a:rPr lang="ja-JP" altLang="ja-JP" sz="1600" dirty="0" smtClean="0"/>
              <a:t>。</a:t>
            </a:r>
            <a:endParaRPr lang="ja-JP" altLang="ja-JP" sz="1600" dirty="0"/>
          </a:p>
          <a:p>
            <a:pPr>
              <a:lnSpc>
                <a:spcPts val="2100"/>
              </a:lnSpc>
            </a:pPr>
            <a:r>
              <a:rPr lang="ja-JP" altLang="en-US" sz="1600" dirty="0" smtClean="0"/>
              <a:t>　</a:t>
            </a:r>
            <a:r>
              <a:rPr lang="ja-JP" altLang="ja-JP" sz="1600" dirty="0" smtClean="0"/>
              <a:t>・</a:t>
            </a:r>
            <a:r>
              <a:rPr lang="ja-JP" altLang="ja-JP" sz="1600" dirty="0"/>
              <a:t>府職員による講習会</a:t>
            </a:r>
            <a:r>
              <a:rPr lang="ja-JP" altLang="ja-JP" sz="1600" dirty="0" smtClean="0"/>
              <a:t>は</a:t>
            </a:r>
            <a:r>
              <a:rPr lang="ja-JP" altLang="en-US" sz="1600" dirty="0" smtClean="0"/>
              <a:t>、</a:t>
            </a:r>
            <a:r>
              <a:rPr lang="ja-JP" altLang="ja-JP" sz="1600" dirty="0" smtClean="0"/>
              <a:t>現地レビュー</a:t>
            </a:r>
            <a:r>
              <a:rPr lang="ja-JP" altLang="en-US" sz="1600" dirty="0" smtClean="0"/>
              <a:t>を行い</a:t>
            </a:r>
            <a:r>
              <a:rPr lang="ja-JP" altLang="ja-JP" sz="1600" dirty="0" smtClean="0"/>
              <a:t>、当初案から</a:t>
            </a:r>
            <a:r>
              <a:rPr lang="ja-JP" altLang="en-US" sz="1600" dirty="0" smtClean="0"/>
              <a:t>の変化</a:t>
            </a:r>
            <a:r>
              <a:rPr lang="ja-JP" altLang="ja-JP" sz="1600" dirty="0" smtClean="0"/>
              <a:t>につ</a:t>
            </a:r>
            <a:r>
              <a:rPr lang="ja-JP" altLang="ja-JP" sz="1600" dirty="0"/>
              <a:t>いて説明する</a:t>
            </a:r>
            <a:r>
              <a:rPr lang="ja-JP" altLang="ja-JP" sz="1600" dirty="0" smtClean="0"/>
              <a:t>と良い。</a:t>
            </a:r>
            <a:endParaRPr kumimoji="1" lang="en-US" altLang="ja-JP" sz="1600" dirty="0">
              <a:latin typeface="+mn-ea"/>
            </a:endParaRPr>
          </a:p>
        </p:txBody>
      </p:sp>
      <p:sp>
        <p:nvSpPr>
          <p:cNvPr id="5" name="正方形/長方形 4"/>
          <p:cNvSpPr/>
          <p:nvPr/>
        </p:nvSpPr>
        <p:spPr>
          <a:xfrm>
            <a:off x="16562" y="112556"/>
            <a:ext cx="8446700" cy="553998"/>
          </a:xfrm>
          <a:prstGeom prst="rect">
            <a:avLst/>
          </a:prstGeom>
        </p:spPr>
        <p:txBody>
          <a:bodyPr wrap="square">
            <a:spAutoFit/>
          </a:bodyPr>
          <a:lstStyle/>
          <a:p>
            <a:pPr lvl="0">
              <a:lnSpc>
                <a:spcPct val="150000"/>
              </a:lnSpc>
              <a:defRPr/>
            </a:pPr>
            <a:r>
              <a:rPr kumimoji="1" lang="ja-JP" altLang="en-US" sz="2000" b="1" dirty="0" smtClean="0">
                <a:latin typeface="Meiryo UI" panose="020B0604030504040204" pitchFamily="50" charset="-128"/>
                <a:ea typeface="Meiryo UI" panose="020B0604030504040204" pitchFamily="50" charset="-128"/>
              </a:rPr>
              <a:t>　</a:t>
            </a:r>
            <a:r>
              <a:rPr kumimoji="1" lang="ja-JP" altLang="en-US" sz="2000" b="1" u="sng" dirty="0" smtClean="0">
                <a:latin typeface="Meiryo UI" panose="020B0604030504040204" pitchFamily="50" charset="-128"/>
                <a:ea typeface="Meiryo UI" panose="020B0604030504040204" pitchFamily="50" charset="-128"/>
              </a:rPr>
              <a:t>景観ビジョン推進部会での主な意見</a:t>
            </a:r>
            <a:r>
              <a:rPr lang="ja-JP" altLang="en-US" sz="1600" b="1" dirty="0">
                <a:solidFill>
                  <a:prstClr val="black"/>
                </a:solidFill>
                <a:latin typeface="+mn-ea"/>
              </a:rPr>
              <a:t>　</a:t>
            </a:r>
            <a:endParaRPr kumimoji="1" lang="en-US" altLang="ja-JP" sz="1600" dirty="0">
              <a:latin typeface="+mn-ea"/>
            </a:endParaRPr>
          </a:p>
        </p:txBody>
      </p:sp>
    </p:spTree>
    <p:extLst>
      <p:ext uri="{BB962C8B-B14F-4D97-AF65-F5344CB8AC3E}">
        <p14:creationId xmlns:p14="http://schemas.microsoft.com/office/powerpoint/2010/main" val="1261518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25</a:t>
            </a:fld>
            <a:endParaRPr kumimoji="1" lang="ja-JP" altLang="en-US" dirty="0"/>
          </a:p>
        </p:txBody>
      </p:sp>
      <p:sp>
        <p:nvSpPr>
          <p:cNvPr id="5" name="正方形/長方形 4"/>
          <p:cNvSpPr/>
          <p:nvPr/>
        </p:nvSpPr>
        <p:spPr>
          <a:xfrm>
            <a:off x="143510" y="310433"/>
            <a:ext cx="8550114" cy="553998"/>
          </a:xfrm>
          <a:prstGeom prst="rect">
            <a:avLst/>
          </a:prstGeom>
        </p:spPr>
        <p:txBody>
          <a:bodyPr wrap="square">
            <a:spAutoFit/>
          </a:bodyPr>
          <a:lstStyle/>
          <a:p>
            <a:pPr>
              <a:lnSpc>
                <a:spcPct val="150000"/>
              </a:lnSpc>
              <a:defRPr/>
            </a:pPr>
            <a:r>
              <a:rPr lang="ja-JP" altLang="en-US" sz="2000" b="1" u="sng" dirty="0" smtClean="0">
                <a:latin typeface="Meiryo UI" panose="020B0604030504040204" pitchFamily="50" charset="-128"/>
                <a:ea typeface="Meiryo UI" panose="020B0604030504040204" pitchFamily="50" charset="-128"/>
              </a:rPr>
              <a:t>景観ビジョン</a:t>
            </a:r>
            <a:r>
              <a:rPr lang="ja-JP" altLang="en-US" sz="2000" b="1" u="sng" dirty="0">
                <a:latin typeface="Meiryo UI" panose="020B0604030504040204" pitchFamily="50" charset="-128"/>
                <a:ea typeface="Meiryo UI" panose="020B0604030504040204" pitchFamily="50" charset="-128"/>
              </a:rPr>
              <a:t>推進</a:t>
            </a:r>
            <a:r>
              <a:rPr lang="ja-JP" altLang="en-US" sz="2000" b="1" u="sng" dirty="0" smtClean="0">
                <a:latin typeface="Meiryo UI" panose="020B0604030504040204" pitchFamily="50" charset="-128"/>
                <a:ea typeface="Meiryo UI" panose="020B0604030504040204" pitchFamily="50" charset="-128"/>
              </a:rPr>
              <a:t>部会のまとめ</a:t>
            </a:r>
            <a:endParaRPr lang="en-US" altLang="ja-JP" sz="2000" b="1" u="sng" dirty="0">
              <a:latin typeface="Meiryo UI" panose="020B0604030504040204" pitchFamily="50" charset="-128"/>
              <a:ea typeface="Meiryo UI" panose="020B0604030504040204" pitchFamily="50" charset="-128"/>
            </a:endParaRPr>
          </a:p>
        </p:txBody>
      </p:sp>
      <p:sp>
        <p:nvSpPr>
          <p:cNvPr id="6" name="角丸四角形 5"/>
          <p:cNvSpPr/>
          <p:nvPr/>
        </p:nvSpPr>
        <p:spPr>
          <a:xfrm>
            <a:off x="273434" y="993221"/>
            <a:ext cx="8664892" cy="517576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1994" y="1189899"/>
            <a:ext cx="8924349" cy="4662815"/>
          </a:xfrm>
          <a:prstGeom prst="rect">
            <a:avLst/>
          </a:prstGeom>
          <a:noFill/>
        </p:spPr>
        <p:txBody>
          <a:bodyPr wrap="square" rtlCol="0">
            <a:spAutoFit/>
          </a:bodyPr>
          <a:lstStyle/>
          <a:p>
            <a:pPr marL="446088" lvl="0" indent="-176213">
              <a:lnSpc>
                <a:spcPct val="150000"/>
              </a:lnSpc>
              <a:buFont typeface="Wingdings" panose="05000000000000000000" pitchFamily="2" charset="2"/>
              <a:buChar char="Ø"/>
              <a:defRPr/>
            </a:pPr>
            <a:r>
              <a:rPr kumimoji="1" lang="en-US" altLang="ja-JP" b="1" dirty="0" smtClean="0">
                <a:solidFill>
                  <a:prstClr val="black"/>
                </a:solidFill>
                <a:latin typeface="ＭＳ Ｐゴシック" panose="020B0600070205080204" pitchFamily="50" charset="-128"/>
              </a:rPr>
              <a:t>PDCA</a:t>
            </a:r>
            <a:r>
              <a:rPr kumimoji="1" lang="ja-JP" altLang="en-US" b="1" dirty="0">
                <a:solidFill>
                  <a:prstClr val="black"/>
                </a:solidFill>
                <a:latin typeface="ＭＳ Ｐゴシック" panose="020B0600070205080204" pitchFamily="50" charset="-128"/>
              </a:rPr>
              <a:t>サイクル制度の対象</a:t>
            </a:r>
            <a:r>
              <a:rPr kumimoji="1" lang="ja-JP" altLang="en-US" b="1" dirty="0" smtClean="0">
                <a:solidFill>
                  <a:prstClr val="black"/>
                </a:solidFill>
                <a:latin typeface="ＭＳ Ｐゴシック" panose="020B0600070205080204" pitchFamily="50" charset="-128"/>
              </a:rPr>
              <a:t>事業</a:t>
            </a:r>
            <a:endParaRPr kumimoji="1" lang="en-US" altLang="ja-JP" b="1" dirty="0" smtClean="0">
              <a:solidFill>
                <a:prstClr val="black"/>
              </a:solidFill>
              <a:latin typeface="ＭＳ Ｐゴシック" panose="020B0600070205080204" pitchFamily="50" charset="-128"/>
            </a:endParaRPr>
          </a:p>
          <a:p>
            <a:pPr marL="269875" lvl="0">
              <a:lnSpc>
                <a:spcPct val="150000"/>
              </a:lnSpc>
              <a:defRPr/>
            </a:pPr>
            <a:r>
              <a:rPr kumimoji="1" lang="ja-JP" altLang="en-US" dirty="0" smtClean="0">
                <a:solidFill>
                  <a:prstClr val="black"/>
                </a:solidFill>
                <a:latin typeface="ＭＳ Ｐゴシック" panose="020B0600070205080204" pitchFamily="50" charset="-128"/>
              </a:rPr>
              <a:t>　　災害</a:t>
            </a:r>
            <a:r>
              <a:rPr kumimoji="1" lang="ja-JP" altLang="en-US" dirty="0">
                <a:solidFill>
                  <a:prstClr val="black"/>
                </a:solidFill>
                <a:latin typeface="ＭＳ Ｐゴシック" panose="020B0600070205080204" pitchFamily="50" charset="-128"/>
              </a:rPr>
              <a:t>復旧</a:t>
            </a:r>
            <a:r>
              <a:rPr kumimoji="1" lang="ja-JP" altLang="en-US" dirty="0" smtClean="0">
                <a:solidFill>
                  <a:prstClr val="black"/>
                </a:solidFill>
                <a:latin typeface="ＭＳ Ｐゴシック" panose="020B0600070205080204" pitchFamily="50" charset="-128"/>
              </a:rPr>
              <a:t>事業でも、</a:t>
            </a:r>
            <a:r>
              <a:rPr kumimoji="1" lang="ja-JP" altLang="en-US" dirty="0">
                <a:solidFill>
                  <a:prstClr val="black"/>
                </a:solidFill>
                <a:latin typeface="ＭＳ Ｐゴシック" panose="020B0600070205080204" pitchFamily="50" charset="-128"/>
              </a:rPr>
              <a:t>「本設」、「復興」などに該当するものは制度対象とする</a:t>
            </a:r>
            <a:r>
              <a:rPr kumimoji="1" lang="ja-JP" altLang="en-US" dirty="0" smtClean="0">
                <a:solidFill>
                  <a:prstClr val="black"/>
                </a:solidFill>
                <a:latin typeface="ＭＳ Ｐゴシック" panose="020B0600070205080204" pitchFamily="50" charset="-128"/>
              </a:rPr>
              <a:t>。</a:t>
            </a:r>
            <a:endParaRPr kumimoji="1" lang="ja-JP" altLang="en-US" dirty="0">
              <a:solidFill>
                <a:prstClr val="black"/>
              </a:solidFill>
              <a:latin typeface="ＭＳ Ｐゴシック" panose="020B0600070205080204" pitchFamily="50" charset="-128"/>
            </a:endParaRPr>
          </a:p>
          <a:p>
            <a:pPr marL="285737" lvl="0" indent="-17462">
              <a:lnSpc>
                <a:spcPct val="150000"/>
              </a:lnSpc>
              <a:buFont typeface="Wingdings" panose="05000000000000000000" pitchFamily="2" charset="2"/>
              <a:buChar char="Ø"/>
              <a:defRPr/>
            </a:pPr>
            <a:r>
              <a:rPr kumimoji="1" lang="ja-JP" altLang="en-US" b="1" dirty="0">
                <a:solidFill>
                  <a:prstClr val="black"/>
                </a:solidFill>
                <a:latin typeface="ＭＳ Ｐゴシック" panose="020B0600070205080204" pitchFamily="50" charset="-128"/>
              </a:rPr>
              <a:t>景観部局による景観配慮の</a:t>
            </a:r>
            <a:r>
              <a:rPr kumimoji="1" lang="ja-JP" altLang="en-US" b="1" dirty="0" smtClean="0">
                <a:solidFill>
                  <a:prstClr val="black"/>
                </a:solidFill>
                <a:latin typeface="ＭＳ Ｐゴシック" panose="020B0600070205080204" pitchFamily="50" charset="-128"/>
              </a:rPr>
              <a:t>働きかけ</a:t>
            </a:r>
            <a:endParaRPr kumimoji="1" lang="en-US" altLang="ja-JP" b="1" dirty="0" smtClean="0">
              <a:solidFill>
                <a:prstClr val="black"/>
              </a:solidFill>
              <a:latin typeface="ＭＳ Ｐゴシック" panose="020B0600070205080204" pitchFamily="50" charset="-128"/>
            </a:endParaRPr>
          </a:p>
          <a:p>
            <a:pPr marL="268275" lvl="0">
              <a:lnSpc>
                <a:spcPct val="150000"/>
              </a:lnSpc>
              <a:defRPr/>
            </a:pPr>
            <a:r>
              <a:rPr kumimoji="1" lang="ja-JP" altLang="en-US" dirty="0" smtClean="0">
                <a:solidFill>
                  <a:prstClr val="black"/>
                </a:solidFill>
                <a:latin typeface="ＭＳ Ｐゴシック" panose="020B0600070205080204" pitchFamily="50" charset="-128"/>
              </a:rPr>
              <a:t>　　大阪府</a:t>
            </a:r>
            <a:r>
              <a:rPr kumimoji="1" lang="ja-JP" altLang="en-US" dirty="0">
                <a:solidFill>
                  <a:prstClr val="black"/>
                </a:solidFill>
                <a:latin typeface="ＭＳ Ｐゴシック" panose="020B0600070205080204" pitchFamily="50" charset="-128"/>
              </a:rPr>
              <a:t>公共事業景観形成指針の周知、事前相談における</a:t>
            </a:r>
            <a:r>
              <a:rPr kumimoji="1" lang="ja-JP" altLang="en-US" dirty="0" smtClean="0">
                <a:solidFill>
                  <a:prstClr val="black"/>
                </a:solidFill>
                <a:latin typeface="ＭＳ Ｐゴシック" panose="020B0600070205080204" pitchFamily="50" charset="-128"/>
              </a:rPr>
              <a:t>対応が必要。</a:t>
            </a:r>
            <a:endParaRPr kumimoji="1" lang="ja-JP" altLang="en-US" dirty="0">
              <a:solidFill>
                <a:prstClr val="black"/>
              </a:solidFill>
              <a:latin typeface="ＭＳ Ｐゴシック" panose="020B0600070205080204" pitchFamily="50" charset="-128"/>
            </a:endParaRPr>
          </a:p>
          <a:p>
            <a:pPr marL="285737" lvl="0" indent="-17462">
              <a:lnSpc>
                <a:spcPct val="150000"/>
              </a:lnSpc>
              <a:buFont typeface="Wingdings" panose="05000000000000000000" pitchFamily="2" charset="2"/>
              <a:buChar char="Ø"/>
              <a:defRPr/>
            </a:pPr>
            <a:r>
              <a:rPr kumimoji="1" lang="ja-JP" altLang="en-US" b="1" dirty="0">
                <a:solidFill>
                  <a:prstClr val="black"/>
                </a:solidFill>
                <a:latin typeface="ＭＳ Ｐゴシック" panose="020B0600070205080204" pitchFamily="50" charset="-128"/>
              </a:rPr>
              <a:t>景観形成の目標等の設定</a:t>
            </a:r>
            <a:r>
              <a:rPr kumimoji="1" lang="ja-JP" altLang="en-US" b="1" dirty="0" smtClean="0">
                <a:solidFill>
                  <a:prstClr val="black"/>
                </a:solidFill>
                <a:latin typeface="ＭＳ Ｐゴシック" panose="020B0600070205080204" pitchFamily="50" charset="-128"/>
              </a:rPr>
              <a:t>方法</a:t>
            </a:r>
            <a:endParaRPr kumimoji="1" lang="en-US" altLang="ja-JP" b="1" dirty="0" smtClean="0">
              <a:solidFill>
                <a:prstClr val="black"/>
              </a:solidFill>
              <a:latin typeface="ＭＳ Ｐゴシック" panose="020B0600070205080204" pitchFamily="50" charset="-128"/>
            </a:endParaRPr>
          </a:p>
          <a:p>
            <a:pPr marL="268275" lvl="0">
              <a:lnSpc>
                <a:spcPct val="150000"/>
              </a:lnSpc>
              <a:defRPr/>
            </a:pPr>
            <a:r>
              <a:rPr kumimoji="1" lang="ja-JP" altLang="en-US" dirty="0">
                <a:solidFill>
                  <a:prstClr val="black"/>
                </a:solidFill>
                <a:latin typeface="ＭＳ Ｐゴシック" panose="020B0600070205080204" pitchFamily="50" charset="-128"/>
              </a:rPr>
              <a:t>　</a:t>
            </a:r>
            <a:r>
              <a:rPr kumimoji="1" lang="ja-JP" altLang="en-US" dirty="0" smtClean="0">
                <a:solidFill>
                  <a:prstClr val="black"/>
                </a:solidFill>
                <a:latin typeface="ＭＳ Ｐゴシック" panose="020B0600070205080204" pitchFamily="50" charset="-128"/>
              </a:rPr>
              <a:t>　原則</a:t>
            </a:r>
            <a:r>
              <a:rPr kumimoji="1" lang="ja-JP" altLang="en-US" dirty="0">
                <a:solidFill>
                  <a:prstClr val="black"/>
                </a:solidFill>
                <a:latin typeface="ＭＳ Ｐゴシック" panose="020B0600070205080204" pitchFamily="50" charset="-128"/>
              </a:rPr>
              <a:t>と</a:t>
            </a:r>
            <a:r>
              <a:rPr kumimoji="1" lang="ja-JP" altLang="en-US" dirty="0" smtClean="0">
                <a:solidFill>
                  <a:prstClr val="black"/>
                </a:solidFill>
                <a:latin typeface="ＭＳ Ｐゴシック" panose="020B0600070205080204" pitchFamily="50" charset="-128"/>
              </a:rPr>
              <a:t>して段階的に目標</a:t>
            </a:r>
            <a:r>
              <a:rPr kumimoji="1" lang="ja-JP" altLang="en-US" dirty="0">
                <a:solidFill>
                  <a:prstClr val="black"/>
                </a:solidFill>
                <a:latin typeface="ＭＳ Ｐゴシック" panose="020B0600070205080204" pitchFamily="50" charset="-128"/>
              </a:rPr>
              <a:t>を設定</a:t>
            </a:r>
            <a:r>
              <a:rPr kumimoji="1" lang="ja-JP" altLang="en-US" dirty="0" smtClean="0">
                <a:solidFill>
                  <a:prstClr val="black"/>
                </a:solidFill>
                <a:latin typeface="ＭＳ Ｐゴシック" panose="020B0600070205080204" pitchFamily="50" charset="-128"/>
              </a:rPr>
              <a:t>。段階</a:t>
            </a:r>
            <a:r>
              <a:rPr kumimoji="1" lang="ja-JP" altLang="en-US" dirty="0">
                <a:solidFill>
                  <a:prstClr val="black"/>
                </a:solidFill>
                <a:latin typeface="ＭＳ Ｐゴシック" panose="020B0600070205080204" pitchFamily="50" charset="-128"/>
              </a:rPr>
              <a:t>に応じて「目標設定</a:t>
            </a:r>
            <a:r>
              <a:rPr kumimoji="1" lang="ja-JP" altLang="en-US" dirty="0" smtClean="0">
                <a:solidFill>
                  <a:prstClr val="black"/>
                </a:solidFill>
                <a:latin typeface="ＭＳ Ｐゴシック" panose="020B0600070205080204" pitchFamily="50" charset="-128"/>
              </a:rPr>
              <a:t>シート①②」を作成。</a:t>
            </a:r>
            <a:endParaRPr kumimoji="1" lang="ja-JP" altLang="en-US" dirty="0">
              <a:solidFill>
                <a:prstClr val="black"/>
              </a:solidFill>
              <a:latin typeface="ＭＳ Ｐゴシック" panose="020B0600070205080204" pitchFamily="50" charset="-128"/>
            </a:endParaRPr>
          </a:p>
          <a:p>
            <a:pPr marL="285737" lvl="0" indent="-17462">
              <a:lnSpc>
                <a:spcPct val="150000"/>
              </a:lnSpc>
              <a:buFont typeface="Wingdings" panose="05000000000000000000" pitchFamily="2" charset="2"/>
              <a:buChar char="Ø"/>
              <a:defRPr/>
            </a:pPr>
            <a:r>
              <a:rPr kumimoji="1" lang="ja-JP" altLang="en-US" b="1" dirty="0">
                <a:solidFill>
                  <a:prstClr val="black"/>
                </a:solidFill>
                <a:latin typeface="ＭＳ Ｐゴシック" panose="020B0600070205080204" pitchFamily="50" charset="-128"/>
              </a:rPr>
              <a:t>景観アドバイザー会議の対象</a:t>
            </a:r>
            <a:r>
              <a:rPr kumimoji="1" lang="ja-JP" altLang="en-US" b="1" dirty="0" smtClean="0">
                <a:solidFill>
                  <a:prstClr val="black"/>
                </a:solidFill>
                <a:latin typeface="ＭＳ Ｐゴシック" panose="020B0600070205080204" pitchFamily="50" charset="-128"/>
              </a:rPr>
              <a:t>事業</a:t>
            </a:r>
            <a:endParaRPr kumimoji="1" lang="en-US" altLang="ja-JP" b="1" dirty="0" smtClean="0">
              <a:solidFill>
                <a:prstClr val="black"/>
              </a:solidFill>
              <a:latin typeface="ＭＳ Ｐゴシック" panose="020B0600070205080204" pitchFamily="50" charset="-128"/>
            </a:endParaRPr>
          </a:p>
          <a:p>
            <a:pPr marL="268275">
              <a:lnSpc>
                <a:spcPct val="150000"/>
              </a:lnSpc>
              <a:defRPr/>
            </a:pPr>
            <a:r>
              <a:rPr kumimoji="1" lang="ja-JP" altLang="en-US" b="1" dirty="0">
                <a:solidFill>
                  <a:prstClr val="black"/>
                </a:solidFill>
                <a:latin typeface="ＭＳ Ｐゴシック" panose="020B0600070205080204" pitchFamily="50" charset="-128"/>
              </a:rPr>
              <a:t>　</a:t>
            </a:r>
            <a:r>
              <a:rPr kumimoji="1" lang="ja-JP" altLang="en-US" dirty="0">
                <a:solidFill>
                  <a:prstClr val="black"/>
                </a:solidFill>
                <a:latin typeface="ＭＳ Ｐゴシック" panose="020B0600070205080204" pitchFamily="50" charset="-128"/>
              </a:rPr>
              <a:t>　会議の回数と受け入れ可能件数の兼ね合いを考え設定する。部分的な相談も可</a:t>
            </a:r>
            <a:r>
              <a:rPr kumimoji="1" lang="ja-JP" altLang="en-US" dirty="0" smtClean="0">
                <a:solidFill>
                  <a:prstClr val="black"/>
                </a:solidFill>
                <a:latin typeface="ＭＳ Ｐゴシック" panose="020B0600070205080204" pitchFamily="50" charset="-128"/>
              </a:rPr>
              <a:t>。</a:t>
            </a:r>
            <a:endParaRPr kumimoji="1" lang="ja-JP" altLang="en-US" dirty="0">
              <a:solidFill>
                <a:prstClr val="black"/>
              </a:solidFill>
              <a:latin typeface="ＭＳ Ｐゴシック" panose="020B0600070205080204" pitchFamily="50" charset="-128"/>
            </a:endParaRPr>
          </a:p>
          <a:p>
            <a:pPr marL="285737" lvl="0" indent="-17462">
              <a:lnSpc>
                <a:spcPct val="150000"/>
              </a:lnSpc>
              <a:buFont typeface="Wingdings" panose="05000000000000000000" pitchFamily="2" charset="2"/>
              <a:buChar char="Ø"/>
              <a:defRPr/>
            </a:pPr>
            <a:r>
              <a:rPr kumimoji="1" lang="ja-JP" altLang="en-US" b="1" dirty="0" smtClean="0">
                <a:solidFill>
                  <a:prstClr val="black"/>
                </a:solidFill>
                <a:latin typeface="ＭＳ Ｐゴシック" panose="020B0600070205080204" pitchFamily="50" charset="-128"/>
              </a:rPr>
              <a:t>景観</a:t>
            </a:r>
            <a:r>
              <a:rPr kumimoji="1" lang="ja-JP" altLang="en-US" b="1" dirty="0">
                <a:solidFill>
                  <a:prstClr val="black"/>
                </a:solidFill>
                <a:latin typeface="ＭＳ Ｐゴシック" panose="020B0600070205080204" pitchFamily="50" charset="-128"/>
              </a:rPr>
              <a:t>アドバイザー会議の開催時期及び</a:t>
            </a:r>
            <a:r>
              <a:rPr kumimoji="1" lang="ja-JP" altLang="en-US" b="1" dirty="0" smtClean="0">
                <a:solidFill>
                  <a:prstClr val="black"/>
                </a:solidFill>
                <a:latin typeface="ＭＳ Ｐゴシック" panose="020B0600070205080204" pitchFamily="50" charset="-128"/>
              </a:rPr>
              <a:t>回数</a:t>
            </a:r>
            <a:endParaRPr kumimoji="1" lang="en-US" altLang="ja-JP" b="1" dirty="0" smtClean="0">
              <a:solidFill>
                <a:prstClr val="black"/>
              </a:solidFill>
              <a:latin typeface="ＭＳ Ｐゴシック" panose="020B0600070205080204" pitchFamily="50" charset="-128"/>
            </a:endParaRPr>
          </a:p>
          <a:p>
            <a:pPr marL="268275">
              <a:lnSpc>
                <a:spcPct val="150000"/>
              </a:lnSpc>
              <a:defRPr/>
            </a:pPr>
            <a:r>
              <a:rPr kumimoji="1" lang="ja-JP" altLang="en-US" dirty="0">
                <a:solidFill>
                  <a:prstClr val="black"/>
                </a:solidFill>
                <a:latin typeface="ＭＳ Ｐゴシック" panose="020B0600070205080204" pitchFamily="50" charset="-128"/>
              </a:rPr>
              <a:t>　　「義務」とする事業は、原則、３回実施。「希望」とする事業は、原則、初期段階で１回。</a:t>
            </a:r>
          </a:p>
          <a:p>
            <a:pPr marL="268275" lvl="0">
              <a:lnSpc>
                <a:spcPct val="150000"/>
              </a:lnSpc>
              <a:defRPr/>
            </a:pPr>
            <a:r>
              <a:rPr kumimoji="1" lang="ja-JP" altLang="en-US" dirty="0">
                <a:solidFill>
                  <a:prstClr val="black"/>
                </a:solidFill>
                <a:latin typeface="ＭＳ Ｐゴシック" panose="020B0600070205080204" pitchFamily="50" charset="-128"/>
              </a:rPr>
              <a:t>　</a:t>
            </a:r>
            <a:r>
              <a:rPr kumimoji="1" lang="ja-JP" altLang="en-US" dirty="0" smtClean="0">
                <a:solidFill>
                  <a:prstClr val="black"/>
                </a:solidFill>
                <a:latin typeface="ＭＳ Ｐゴシック" panose="020B0600070205080204" pitchFamily="50" charset="-128"/>
              </a:rPr>
              <a:t>　</a:t>
            </a:r>
            <a:endParaRPr kumimoji="1" lang="ja-JP" altLang="en-US"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366375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26</a:t>
            </a:fld>
            <a:endParaRPr kumimoji="1" lang="ja-JP" altLang="en-US" dirty="0"/>
          </a:p>
        </p:txBody>
      </p:sp>
      <p:sp>
        <p:nvSpPr>
          <p:cNvPr id="6" name="角丸四角形 5"/>
          <p:cNvSpPr/>
          <p:nvPr/>
        </p:nvSpPr>
        <p:spPr>
          <a:xfrm>
            <a:off x="273434" y="707731"/>
            <a:ext cx="8664892" cy="517680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9115" y="1055462"/>
            <a:ext cx="8924349" cy="3831818"/>
          </a:xfrm>
          <a:prstGeom prst="rect">
            <a:avLst/>
          </a:prstGeom>
          <a:noFill/>
        </p:spPr>
        <p:txBody>
          <a:bodyPr wrap="square" rtlCol="0">
            <a:spAutoFit/>
          </a:bodyPr>
          <a:lstStyle/>
          <a:p>
            <a:pPr marL="285737" lvl="0" indent="-17462">
              <a:lnSpc>
                <a:spcPct val="150000"/>
              </a:lnSpc>
              <a:buFont typeface="Wingdings" panose="05000000000000000000" pitchFamily="2" charset="2"/>
              <a:buChar char="Ø"/>
              <a:defRPr/>
            </a:pPr>
            <a:r>
              <a:rPr kumimoji="1" lang="ja-JP" altLang="en-US" b="1" dirty="0">
                <a:solidFill>
                  <a:prstClr val="black"/>
                </a:solidFill>
                <a:latin typeface="ＭＳ Ｐゴシック" panose="020B0600070205080204" pitchFamily="50" charset="-128"/>
              </a:rPr>
              <a:t>市町村景観アドバイザー制度との関係</a:t>
            </a:r>
            <a:endParaRPr kumimoji="1" lang="en-US" altLang="ja-JP" b="1" dirty="0">
              <a:solidFill>
                <a:prstClr val="black"/>
              </a:solidFill>
              <a:latin typeface="ＭＳ Ｐゴシック" panose="020B0600070205080204" pitchFamily="50" charset="-128"/>
            </a:endParaRPr>
          </a:p>
          <a:p>
            <a:pPr marL="268275" lvl="0">
              <a:lnSpc>
                <a:spcPct val="150000"/>
              </a:lnSpc>
              <a:defRPr/>
            </a:pPr>
            <a:r>
              <a:rPr kumimoji="1" lang="ja-JP" altLang="en-US" dirty="0">
                <a:solidFill>
                  <a:prstClr val="black"/>
                </a:solidFill>
                <a:latin typeface="ＭＳ Ｐゴシック" panose="020B0600070205080204" pitchFamily="50" charset="-128"/>
              </a:rPr>
              <a:t>　</a:t>
            </a:r>
            <a:r>
              <a:rPr kumimoji="1" lang="ja-JP" altLang="en-US" dirty="0" smtClean="0">
                <a:solidFill>
                  <a:prstClr val="black"/>
                </a:solidFill>
                <a:latin typeface="ＭＳ Ｐゴシック" panose="020B0600070205080204" pitchFamily="50" charset="-128"/>
              </a:rPr>
              <a:t>　市町村</a:t>
            </a:r>
            <a:r>
              <a:rPr kumimoji="1" lang="ja-JP" altLang="en-US" dirty="0">
                <a:solidFill>
                  <a:prstClr val="black"/>
                </a:solidFill>
                <a:latin typeface="ＭＳ Ｐゴシック" panose="020B0600070205080204" pitchFamily="50" charset="-128"/>
              </a:rPr>
              <a:t>会議との兼ね合い、諮るタイミング等引き続き市町村と調整。</a:t>
            </a:r>
          </a:p>
          <a:p>
            <a:pPr marL="285737" lvl="0" indent="-17462">
              <a:lnSpc>
                <a:spcPct val="150000"/>
              </a:lnSpc>
              <a:buFont typeface="Wingdings" panose="05000000000000000000" pitchFamily="2" charset="2"/>
              <a:buChar char="Ø"/>
              <a:defRPr/>
            </a:pPr>
            <a:r>
              <a:rPr kumimoji="1" lang="ja-JP" altLang="en-US" b="1" dirty="0">
                <a:solidFill>
                  <a:prstClr val="black"/>
                </a:solidFill>
                <a:latin typeface="ＭＳ Ｐゴシック" panose="020B0600070205080204" pitchFamily="50" charset="-128"/>
              </a:rPr>
              <a:t>目標設定から工事完了までの対応</a:t>
            </a:r>
            <a:endParaRPr kumimoji="1" lang="en-US" altLang="ja-JP" b="1" dirty="0">
              <a:solidFill>
                <a:prstClr val="black"/>
              </a:solidFill>
              <a:latin typeface="ＭＳ Ｐゴシック" panose="020B0600070205080204" pitchFamily="50" charset="-128"/>
            </a:endParaRPr>
          </a:p>
          <a:p>
            <a:pPr marL="268275" lvl="0">
              <a:lnSpc>
                <a:spcPct val="150000"/>
              </a:lnSpc>
              <a:defRPr/>
            </a:pPr>
            <a:r>
              <a:rPr kumimoji="1" lang="ja-JP" altLang="en-US" dirty="0">
                <a:solidFill>
                  <a:prstClr val="black"/>
                </a:solidFill>
                <a:latin typeface="ＭＳ Ｐゴシック" panose="020B0600070205080204" pitchFamily="50" charset="-128"/>
              </a:rPr>
              <a:t>　</a:t>
            </a:r>
            <a:r>
              <a:rPr kumimoji="1" lang="ja-JP" altLang="en-US" dirty="0" smtClean="0">
                <a:solidFill>
                  <a:prstClr val="black"/>
                </a:solidFill>
                <a:latin typeface="ＭＳ Ｐゴシック" panose="020B0600070205080204" pitchFamily="50" charset="-128"/>
              </a:rPr>
              <a:t>　計画</a:t>
            </a:r>
            <a:r>
              <a:rPr kumimoji="1" lang="ja-JP" altLang="en-US" dirty="0">
                <a:solidFill>
                  <a:prstClr val="black"/>
                </a:solidFill>
                <a:latin typeface="ＭＳ Ｐゴシック" panose="020B0600070205080204" pitchFamily="50" charset="-128"/>
              </a:rPr>
              <a:t>変更が生じた場合、景観部局は相談を受け付け景観アドバイザーへ確認を行う。</a:t>
            </a:r>
          </a:p>
          <a:p>
            <a:pPr marL="449263" lvl="0" indent="-182563">
              <a:lnSpc>
                <a:spcPct val="150000"/>
              </a:lnSpc>
              <a:buFont typeface="Wingdings" panose="05000000000000000000" pitchFamily="2" charset="2"/>
              <a:buChar char="Ø"/>
              <a:defRPr/>
            </a:pPr>
            <a:r>
              <a:rPr kumimoji="1" lang="ja-JP" altLang="en-US" b="1" dirty="0" smtClean="0">
                <a:solidFill>
                  <a:prstClr val="black"/>
                </a:solidFill>
                <a:latin typeface="ＭＳ Ｐゴシック" panose="020B0600070205080204" pitchFamily="50" charset="-128"/>
              </a:rPr>
              <a:t>評価</a:t>
            </a:r>
            <a:r>
              <a:rPr kumimoji="1" lang="ja-JP" altLang="en-US" b="1" dirty="0">
                <a:solidFill>
                  <a:prstClr val="black"/>
                </a:solidFill>
                <a:latin typeface="ＭＳ Ｐゴシック" panose="020B0600070205080204" pitchFamily="50" charset="-128"/>
              </a:rPr>
              <a:t>の手法、</a:t>
            </a:r>
            <a:r>
              <a:rPr kumimoji="1" lang="ja-JP" altLang="en-US" b="1" dirty="0" smtClean="0">
                <a:solidFill>
                  <a:prstClr val="black"/>
                </a:solidFill>
                <a:latin typeface="ＭＳ Ｐゴシック" panose="020B0600070205080204" pitchFamily="50" charset="-128"/>
              </a:rPr>
              <a:t>体制</a:t>
            </a:r>
            <a:endParaRPr kumimoji="1" lang="en-US" altLang="ja-JP" b="1" dirty="0" smtClean="0">
              <a:solidFill>
                <a:prstClr val="black"/>
              </a:solidFill>
              <a:latin typeface="ＭＳ Ｐゴシック" panose="020B0600070205080204" pitchFamily="50" charset="-128"/>
            </a:endParaRPr>
          </a:p>
          <a:p>
            <a:pPr marL="268275" lvl="0">
              <a:lnSpc>
                <a:spcPct val="150000"/>
              </a:lnSpc>
              <a:defRPr/>
            </a:pPr>
            <a:r>
              <a:rPr kumimoji="1" lang="ja-JP" altLang="en-US" b="1" dirty="0">
                <a:solidFill>
                  <a:prstClr val="black"/>
                </a:solidFill>
                <a:latin typeface="ＭＳ Ｐゴシック" panose="020B0600070205080204" pitchFamily="50" charset="-128"/>
              </a:rPr>
              <a:t>　</a:t>
            </a:r>
            <a:r>
              <a:rPr kumimoji="1" lang="ja-JP" altLang="en-US" b="1" dirty="0" smtClean="0">
                <a:solidFill>
                  <a:prstClr val="black"/>
                </a:solidFill>
                <a:latin typeface="ＭＳ Ｐゴシック" panose="020B0600070205080204" pitchFamily="50" charset="-128"/>
              </a:rPr>
              <a:t>　</a:t>
            </a:r>
            <a:r>
              <a:rPr kumimoji="1" lang="ja-JP" altLang="en-US" dirty="0" smtClean="0">
                <a:solidFill>
                  <a:prstClr val="black"/>
                </a:solidFill>
                <a:latin typeface="ＭＳ Ｐゴシック" panose="020B0600070205080204" pitchFamily="50" charset="-128"/>
              </a:rPr>
              <a:t>事業部局は、工事</a:t>
            </a:r>
            <a:r>
              <a:rPr kumimoji="1" lang="ja-JP" altLang="en-US" dirty="0">
                <a:solidFill>
                  <a:prstClr val="black"/>
                </a:solidFill>
                <a:latin typeface="ＭＳ Ｐゴシック" panose="020B0600070205080204" pitchFamily="50" charset="-128"/>
              </a:rPr>
              <a:t>が完了次第</a:t>
            </a:r>
            <a:r>
              <a:rPr kumimoji="1" lang="ja-JP" altLang="en-US" dirty="0" smtClean="0">
                <a:solidFill>
                  <a:prstClr val="black"/>
                </a:solidFill>
                <a:latin typeface="ＭＳ Ｐゴシック" panose="020B0600070205080204" pitchFamily="50" charset="-128"/>
              </a:rPr>
              <a:t>、目標</a:t>
            </a:r>
            <a:r>
              <a:rPr kumimoji="1" lang="ja-JP" altLang="en-US" dirty="0">
                <a:solidFill>
                  <a:prstClr val="black"/>
                </a:solidFill>
                <a:latin typeface="ＭＳ Ｐゴシック" panose="020B0600070205080204" pitchFamily="50" charset="-128"/>
              </a:rPr>
              <a:t>達成状況を自己</a:t>
            </a:r>
            <a:r>
              <a:rPr kumimoji="1" lang="ja-JP" altLang="en-US" dirty="0" smtClean="0">
                <a:solidFill>
                  <a:prstClr val="black"/>
                </a:solidFill>
                <a:latin typeface="ＭＳ Ｐゴシック" panose="020B0600070205080204" pitchFamily="50" charset="-128"/>
              </a:rPr>
              <a:t>評価し</a:t>
            </a:r>
            <a:r>
              <a:rPr kumimoji="1" lang="ja-JP" altLang="en-US" dirty="0">
                <a:solidFill>
                  <a:prstClr val="black"/>
                </a:solidFill>
                <a:latin typeface="ＭＳ Ｐゴシック" panose="020B0600070205080204" pitchFamily="50" charset="-128"/>
              </a:rPr>
              <a:t>、景観部局へ報告</a:t>
            </a:r>
            <a:r>
              <a:rPr kumimoji="1" lang="ja-JP" altLang="en-US" dirty="0" smtClean="0">
                <a:solidFill>
                  <a:prstClr val="black"/>
                </a:solidFill>
                <a:latin typeface="ＭＳ Ｐゴシック" panose="020B0600070205080204" pitchFamily="50" charset="-128"/>
              </a:rPr>
              <a:t>。</a:t>
            </a:r>
            <a:endParaRPr kumimoji="1" lang="en-US" altLang="ja-JP" dirty="0" smtClean="0">
              <a:solidFill>
                <a:prstClr val="black"/>
              </a:solidFill>
              <a:latin typeface="ＭＳ Ｐゴシック" panose="020B0600070205080204" pitchFamily="50" charset="-128"/>
            </a:endParaRPr>
          </a:p>
          <a:p>
            <a:pPr marL="268275" lvl="0">
              <a:lnSpc>
                <a:spcPct val="150000"/>
              </a:lnSpc>
              <a:defRPr/>
            </a:pPr>
            <a:r>
              <a:rPr kumimoji="1" lang="ja-JP" altLang="en-US" dirty="0">
                <a:solidFill>
                  <a:prstClr val="black"/>
                </a:solidFill>
                <a:latin typeface="ＭＳ Ｐゴシック" panose="020B0600070205080204" pitchFamily="50" charset="-128"/>
              </a:rPr>
              <a:t>　</a:t>
            </a:r>
            <a:r>
              <a:rPr kumimoji="1" lang="ja-JP" altLang="en-US" dirty="0" smtClean="0">
                <a:solidFill>
                  <a:prstClr val="black"/>
                </a:solidFill>
                <a:latin typeface="ＭＳ Ｐゴシック" panose="020B0600070205080204" pitchFamily="50" charset="-128"/>
              </a:rPr>
              <a:t>　景観</a:t>
            </a:r>
            <a:r>
              <a:rPr kumimoji="1" lang="ja-JP" altLang="en-US" dirty="0">
                <a:solidFill>
                  <a:prstClr val="black"/>
                </a:solidFill>
                <a:latin typeface="ＭＳ Ｐゴシック" panose="020B0600070205080204" pitchFamily="50" charset="-128"/>
              </a:rPr>
              <a:t>部局は景観アドバイザーに報告し、コメントを受ける</a:t>
            </a:r>
            <a:r>
              <a:rPr kumimoji="1" lang="ja-JP" altLang="en-US" dirty="0" smtClean="0">
                <a:solidFill>
                  <a:prstClr val="black"/>
                </a:solidFill>
                <a:latin typeface="ＭＳ Ｐゴシック" panose="020B0600070205080204" pitchFamily="50" charset="-128"/>
              </a:rPr>
              <a:t>。</a:t>
            </a:r>
            <a:endParaRPr kumimoji="1" lang="ja-JP" altLang="en-US" b="1" dirty="0">
              <a:solidFill>
                <a:prstClr val="black"/>
              </a:solidFill>
              <a:latin typeface="ＭＳ Ｐゴシック" panose="020B0600070205080204" pitchFamily="50" charset="-128"/>
            </a:endParaRPr>
          </a:p>
          <a:p>
            <a:pPr marL="285737" lvl="0" indent="-17462">
              <a:lnSpc>
                <a:spcPct val="150000"/>
              </a:lnSpc>
              <a:buFont typeface="Wingdings" panose="05000000000000000000" pitchFamily="2" charset="2"/>
              <a:buChar char="Ø"/>
              <a:defRPr/>
            </a:pPr>
            <a:r>
              <a:rPr kumimoji="1" lang="ja-JP" altLang="en-US" b="1" dirty="0">
                <a:solidFill>
                  <a:prstClr val="black"/>
                </a:solidFill>
                <a:latin typeface="ＭＳ Ｐゴシック" panose="020B0600070205080204" pitchFamily="50" charset="-128"/>
              </a:rPr>
              <a:t>事例の蓄積、活用</a:t>
            </a:r>
            <a:r>
              <a:rPr kumimoji="1" lang="ja-JP" altLang="en-US" b="1" dirty="0" smtClean="0">
                <a:solidFill>
                  <a:prstClr val="black"/>
                </a:solidFill>
                <a:latin typeface="ＭＳ Ｐゴシック" panose="020B0600070205080204" pitchFamily="50" charset="-128"/>
              </a:rPr>
              <a:t>方策</a:t>
            </a:r>
            <a:endParaRPr kumimoji="1" lang="en-US" altLang="ja-JP" b="1" dirty="0" smtClean="0">
              <a:solidFill>
                <a:prstClr val="black"/>
              </a:solidFill>
              <a:latin typeface="ＭＳ Ｐゴシック" panose="020B0600070205080204" pitchFamily="50" charset="-128"/>
            </a:endParaRPr>
          </a:p>
          <a:p>
            <a:pPr marL="268275" lvl="0">
              <a:lnSpc>
                <a:spcPct val="150000"/>
              </a:lnSpc>
              <a:defRPr/>
            </a:pPr>
            <a:r>
              <a:rPr kumimoji="1" lang="ja-JP" altLang="en-US" b="1" dirty="0">
                <a:solidFill>
                  <a:prstClr val="black"/>
                </a:solidFill>
                <a:latin typeface="ＭＳ Ｐゴシック" panose="020B0600070205080204" pitchFamily="50" charset="-128"/>
              </a:rPr>
              <a:t>　</a:t>
            </a:r>
            <a:r>
              <a:rPr kumimoji="1" lang="ja-JP" altLang="en-US" b="1" dirty="0" smtClean="0">
                <a:solidFill>
                  <a:prstClr val="black"/>
                </a:solidFill>
                <a:latin typeface="ＭＳ Ｐゴシック" panose="020B0600070205080204" pitchFamily="50" charset="-128"/>
              </a:rPr>
              <a:t>　</a:t>
            </a:r>
            <a:r>
              <a:rPr kumimoji="1" lang="ja-JP" altLang="en-US" dirty="0" smtClean="0">
                <a:solidFill>
                  <a:prstClr val="black"/>
                </a:solidFill>
                <a:latin typeface="ＭＳ Ｐゴシック" panose="020B0600070205080204" pitchFamily="50" charset="-128"/>
              </a:rPr>
              <a:t>事業</a:t>
            </a:r>
            <a:r>
              <a:rPr kumimoji="1" lang="ja-JP" altLang="en-US" dirty="0">
                <a:solidFill>
                  <a:prstClr val="black"/>
                </a:solidFill>
                <a:latin typeface="ＭＳ Ｐゴシック" panose="020B0600070205080204" pitchFamily="50" charset="-128"/>
              </a:rPr>
              <a:t>完了後、検討経過の概要を府ホームページ等で公表</a:t>
            </a:r>
            <a:r>
              <a:rPr kumimoji="1" lang="ja-JP" altLang="en-US" dirty="0" smtClean="0">
                <a:solidFill>
                  <a:prstClr val="black"/>
                </a:solidFill>
                <a:latin typeface="ＭＳ Ｐゴシック" panose="020B0600070205080204" pitchFamily="50" charset="-128"/>
              </a:rPr>
              <a:t>。</a:t>
            </a:r>
            <a:endParaRPr kumimoji="1" lang="ja-JP" altLang="en-US"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2887717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793047" y="2728252"/>
            <a:ext cx="5557932" cy="1077218"/>
          </a:xfrm>
          <a:prstGeom prst="rect">
            <a:avLst/>
          </a:prstGeom>
          <a:noFill/>
        </p:spPr>
        <p:txBody>
          <a:bodyPr wrap="none" rtlCol="0">
            <a:spAutoFit/>
          </a:bodyPr>
          <a:lstStyle/>
          <a:p>
            <a:pPr algn="ctr"/>
            <a:r>
              <a:rPr kumimoji="1" lang="ja-JP" altLang="en-US" sz="3200" b="1" dirty="0">
                <a:latin typeface="Meiryo UI" panose="020B0604030504040204" pitchFamily="50" charset="-128"/>
                <a:ea typeface="Meiryo UI" panose="020B0604030504040204" pitchFamily="50" charset="-128"/>
              </a:rPr>
              <a:t>公共事業</a:t>
            </a:r>
            <a:r>
              <a:rPr kumimoji="1" lang="en-US" altLang="ja-JP" sz="3200" b="1" dirty="0">
                <a:latin typeface="Meiryo UI" panose="020B0604030504040204" pitchFamily="50" charset="-128"/>
                <a:ea typeface="Meiryo UI" panose="020B0604030504040204" pitchFamily="50" charset="-128"/>
              </a:rPr>
              <a:t>PDCA</a:t>
            </a:r>
            <a:r>
              <a:rPr kumimoji="1" lang="ja-JP" altLang="en-US" sz="3200" b="1" dirty="0">
                <a:latin typeface="Meiryo UI" panose="020B0604030504040204" pitchFamily="50" charset="-128"/>
                <a:ea typeface="Meiryo UI" panose="020B0604030504040204" pitchFamily="50" charset="-128"/>
              </a:rPr>
              <a:t>サイクル制度の</a:t>
            </a:r>
            <a:endParaRPr kumimoji="1" lang="en-US" altLang="ja-JP" sz="3200" b="1" dirty="0">
              <a:latin typeface="Meiryo UI" panose="020B0604030504040204" pitchFamily="50" charset="-128"/>
              <a:ea typeface="Meiryo UI" panose="020B0604030504040204" pitchFamily="50" charset="-128"/>
            </a:endParaRPr>
          </a:p>
          <a:p>
            <a:pPr algn="ctr"/>
            <a:r>
              <a:rPr kumimoji="1" lang="ja-JP" altLang="en-US" sz="3200" b="1" dirty="0">
                <a:latin typeface="Meiryo UI" panose="020B0604030504040204" pitchFamily="50" charset="-128"/>
                <a:ea typeface="Meiryo UI" panose="020B0604030504040204" pitchFamily="50" charset="-128"/>
              </a:rPr>
              <a:t>各工程における方向性</a:t>
            </a:r>
            <a:endParaRPr kumimoji="1" lang="en-US" altLang="ja-JP" sz="32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27</a:t>
            </a:fld>
            <a:endParaRPr kumimoji="1" lang="ja-JP" altLang="en-US"/>
          </a:p>
        </p:txBody>
      </p:sp>
    </p:spTree>
    <p:extLst>
      <p:ext uri="{BB962C8B-B14F-4D97-AF65-F5344CB8AC3E}">
        <p14:creationId xmlns:p14="http://schemas.microsoft.com/office/powerpoint/2010/main" val="167324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左矢印 99"/>
          <p:cNvSpPr/>
          <p:nvPr/>
        </p:nvSpPr>
        <p:spPr>
          <a:xfrm>
            <a:off x="1637096" y="2982555"/>
            <a:ext cx="839212" cy="450761"/>
          </a:xfrm>
          <a:prstGeom prst="leftArrow">
            <a:avLst/>
          </a:prstGeom>
          <a:solidFill>
            <a:srgbClr val="70AD47">
              <a:lumMod val="40000"/>
              <a:lumOff val="60000"/>
            </a:srgbClr>
          </a:solidFill>
          <a:ln w="12700" cap="flat" cmpd="sng" algn="ctr">
            <a:no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134" name="右矢印 133"/>
          <p:cNvSpPr/>
          <p:nvPr/>
        </p:nvSpPr>
        <p:spPr>
          <a:xfrm>
            <a:off x="1640535" y="3452626"/>
            <a:ext cx="1638635" cy="458532"/>
          </a:xfrm>
          <a:prstGeom prst="rightArrow">
            <a:avLst/>
          </a:prstGeom>
          <a:solidFill>
            <a:srgbClr val="5B9BD5"/>
          </a:solidFill>
          <a:ln w="12700" cap="flat" cmpd="sng" algn="ctr">
            <a:no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133" name="右矢印 132"/>
          <p:cNvSpPr/>
          <p:nvPr/>
        </p:nvSpPr>
        <p:spPr>
          <a:xfrm>
            <a:off x="3820763" y="3452626"/>
            <a:ext cx="2556000" cy="458532"/>
          </a:xfrm>
          <a:prstGeom prst="rightArrow">
            <a:avLst>
              <a:gd name="adj1" fmla="val 50000"/>
              <a:gd name="adj2" fmla="val 44461"/>
            </a:avLst>
          </a:prstGeom>
          <a:solidFill>
            <a:srgbClr val="5B9BD5"/>
          </a:solidFill>
          <a:ln w="12700" cap="flat" cmpd="sng" algn="ctr">
            <a:no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132" name="右矢印 131"/>
          <p:cNvSpPr/>
          <p:nvPr/>
        </p:nvSpPr>
        <p:spPr>
          <a:xfrm>
            <a:off x="1652886" y="2514619"/>
            <a:ext cx="1638635" cy="458532"/>
          </a:xfrm>
          <a:prstGeom prst="rightArrow">
            <a:avLst/>
          </a:prstGeom>
          <a:solidFill>
            <a:srgbClr val="5B9BD5"/>
          </a:solidFill>
          <a:ln w="12700" cap="flat" cmpd="sng" algn="ctr">
            <a:no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131" name="右矢印 130"/>
          <p:cNvSpPr/>
          <p:nvPr/>
        </p:nvSpPr>
        <p:spPr>
          <a:xfrm>
            <a:off x="1628071" y="1463091"/>
            <a:ext cx="1638635" cy="458532"/>
          </a:xfrm>
          <a:prstGeom prst="rightArrow">
            <a:avLst/>
          </a:prstGeom>
          <a:solidFill>
            <a:srgbClr val="5B9BD5"/>
          </a:solidFill>
          <a:ln w="12700" cap="flat" cmpd="sng" algn="ctr">
            <a:no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6" name="L 字 5"/>
          <p:cNvSpPr/>
          <p:nvPr/>
        </p:nvSpPr>
        <p:spPr>
          <a:xfrm rot="5400000">
            <a:off x="2764764" y="1709894"/>
            <a:ext cx="2846202" cy="1831610"/>
          </a:xfrm>
          <a:prstGeom prst="corner">
            <a:avLst>
              <a:gd name="adj1" fmla="val 32376"/>
              <a:gd name="adj2" fmla="val 114999"/>
            </a:avLst>
          </a:prstGeom>
          <a:solidFill>
            <a:srgbClr val="FFE28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テキスト ボックス 62"/>
          <p:cNvSpPr txBox="1"/>
          <p:nvPr/>
        </p:nvSpPr>
        <p:spPr>
          <a:xfrm>
            <a:off x="5389364" y="5179206"/>
            <a:ext cx="3161442" cy="276999"/>
          </a:xfrm>
          <a:prstGeom prst="rect">
            <a:avLst/>
          </a:prstGeom>
          <a:noFill/>
        </p:spPr>
        <p:txBody>
          <a:bodyPr wrap="none" rtlCol="0">
            <a:spAutoFit/>
          </a:bodyPr>
          <a:lstStyle/>
          <a:p>
            <a:pPr algn="ctr" defTabSz="914354">
              <a:defRPr/>
            </a:pPr>
            <a:r>
              <a:rPr lang="ja-JP" altLang="en-US" sz="1200" kern="0" dirty="0">
                <a:solidFill>
                  <a:prstClr val="black"/>
                </a:solidFill>
                <a:latin typeface="Calibri" panose="020F0502020204030204"/>
                <a:ea typeface="ＭＳ Ｐゴシック" panose="020B0600070205080204" pitchFamily="50" charset="-128"/>
              </a:rPr>
              <a:t>景観形成に寄与した公共事業であるかの評価</a:t>
            </a:r>
            <a:endParaRPr lang="en-US" altLang="ja-JP" sz="1200" kern="0" dirty="0">
              <a:solidFill>
                <a:prstClr val="black"/>
              </a:solidFill>
              <a:latin typeface="Calibri" panose="020F0502020204030204"/>
              <a:ea typeface="ＭＳ Ｐゴシック" panose="020B0600070205080204" pitchFamily="50" charset="-128"/>
            </a:endParaRPr>
          </a:p>
        </p:txBody>
      </p:sp>
      <p:sp>
        <p:nvSpPr>
          <p:cNvPr id="64" name="テキスト ボックス 63"/>
          <p:cNvSpPr txBox="1"/>
          <p:nvPr/>
        </p:nvSpPr>
        <p:spPr>
          <a:xfrm>
            <a:off x="4980185" y="5450070"/>
            <a:ext cx="3929642" cy="1138773"/>
          </a:xfrm>
          <a:prstGeom prst="rect">
            <a:avLst/>
          </a:prstGeom>
          <a:noFill/>
        </p:spPr>
        <p:txBody>
          <a:bodyPr wrap="square" rtlCol="0">
            <a:spAutoFit/>
          </a:bodyPr>
          <a:lstStyle/>
          <a:p>
            <a:pPr>
              <a:defRPr/>
            </a:pPr>
            <a:r>
              <a:rPr lang="ja-JP" altLang="en-US" sz="1200" kern="0" dirty="0" smtClean="0">
                <a:solidFill>
                  <a:prstClr val="black"/>
                </a:solidFill>
                <a:latin typeface="ＭＳ Ｐゴシック" panose="020B0600070205080204" pitchFamily="50" charset="-128"/>
                <a:ea typeface="ＭＳ Ｐゴシック" panose="020B0600070205080204" pitchFamily="50" charset="-128"/>
              </a:rPr>
              <a:t>〇</a:t>
            </a:r>
            <a:r>
              <a:rPr lang="ja-JP" altLang="en-US" sz="1200" kern="0" dirty="0" smtClean="0">
                <a:latin typeface="ＭＳ Ｐゴシック" panose="020B0600070205080204" pitchFamily="50" charset="-128"/>
                <a:ea typeface="ＭＳ Ｐゴシック" panose="020B0600070205080204" pitchFamily="50" charset="-128"/>
              </a:rPr>
              <a:t>事業部局による自己評価</a:t>
            </a:r>
            <a:endParaRPr lang="en-US" altLang="ja-JP" sz="1200" kern="0" dirty="0">
              <a:latin typeface="ＭＳ Ｐゴシック" panose="020B0600070205080204" pitchFamily="50" charset="-128"/>
              <a:ea typeface="ＭＳ Ｐゴシック" panose="020B0600070205080204" pitchFamily="50" charset="-128"/>
            </a:endParaRPr>
          </a:p>
          <a:p>
            <a:pPr>
              <a:defRPr/>
            </a:pPr>
            <a:r>
              <a:rPr lang="ja-JP" altLang="en-US" sz="1100" kern="0" dirty="0">
                <a:latin typeface="ＭＳ Ｐゴシック" panose="020B0600070205080204" pitchFamily="50" charset="-128"/>
                <a:ea typeface="ＭＳ Ｐゴシック" panose="020B0600070205080204" pitchFamily="50" charset="-128"/>
              </a:rPr>
              <a:t>　</a:t>
            </a:r>
            <a:r>
              <a:rPr lang="ja-JP" altLang="en-US" sz="1100" kern="0" dirty="0" smtClean="0">
                <a:latin typeface="ＭＳ Ｐゴシック" panose="020B0600070205080204" pitchFamily="50" charset="-128"/>
                <a:ea typeface="ＭＳ Ｐゴシック" panose="020B0600070205080204" pitchFamily="50" charset="-128"/>
              </a:rPr>
              <a:t>事業部局は、工事完了次第、景観形成の目標達成の状況を自己評価し、景観部局へ報告。</a:t>
            </a:r>
            <a:endParaRPr lang="en-US" altLang="ja-JP" sz="1100" kern="0" dirty="0">
              <a:latin typeface="ＭＳ Ｐゴシック" panose="020B0600070205080204" pitchFamily="50" charset="-128"/>
              <a:ea typeface="ＭＳ Ｐゴシック" panose="020B0600070205080204" pitchFamily="50" charset="-128"/>
            </a:endParaRPr>
          </a:p>
          <a:p>
            <a:pPr>
              <a:defRPr/>
            </a:pPr>
            <a:r>
              <a:rPr lang="ja-JP" altLang="en-US" sz="1200" kern="0" dirty="0" smtClean="0">
                <a:latin typeface="ＭＳ Ｐゴシック" panose="020B0600070205080204" pitchFamily="50" charset="-128"/>
                <a:ea typeface="ＭＳ Ｐゴシック" panose="020B0600070205080204" pitchFamily="50" charset="-128"/>
              </a:rPr>
              <a:t>〇景観アドバイザーによるコメント</a:t>
            </a:r>
            <a:endParaRPr lang="en-US" altLang="ja-JP" sz="1200" kern="0" dirty="0">
              <a:latin typeface="ＭＳ Ｐゴシック" panose="020B0600070205080204" pitchFamily="50" charset="-128"/>
              <a:ea typeface="ＭＳ Ｐゴシック" panose="020B0600070205080204" pitchFamily="50" charset="-128"/>
            </a:endParaRPr>
          </a:p>
          <a:p>
            <a:pPr>
              <a:defRPr/>
            </a:pPr>
            <a:r>
              <a:rPr lang="ja-JP" altLang="en-US" sz="1100" kern="0" dirty="0">
                <a:latin typeface="ＭＳ Ｐゴシック" panose="020B0600070205080204" pitchFamily="50" charset="-128"/>
                <a:ea typeface="ＭＳ Ｐゴシック" panose="020B0600070205080204" pitchFamily="50" charset="-128"/>
              </a:rPr>
              <a:t>　</a:t>
            </a:r>
            <a:r>
              <a:rPr lang="ja-JP" altLang="en-US" sz="1100" kern="0" dirty="0" smtClean="0">
                <a:latin typeface="ＭＳ Ｐゴシック" panose="020B0600070205080204" pitchFamily="50" charset="-128"/>
                <a:ea typeface="ＭＳ Ｐゴシック" panose="020B0600070205080204" pitchFamily="50" charset="-128"/>
              </a:rPr>
              <a:t>景観部局は、事業部局による自己評価結果を取りまとめて景観アドバイザーへ報告し、アドバイザーか</a:t>
            </a:r>
            <a:r>
              <a:rPr lang="ja-JP" altLang="en-US" sz="1100" kern="0" dirty="0">
                <a:latin typeface="ＭＳ Ｐゴシック" panose="020B0600070205080204" pitchFamily="50" charset="-128"/>
                <a:ea typeface="ＭＳ Ｐゴシック" panose="020B0600070205080204" pitchFamily="50" charset="-128"/>
              </a:rPr>
              <a:t>ら</a:t>
            </a:r>
            <a:r>
              <a:rPr lang="ja-JP" altLang="en-US" sz="1100" kern="0" dirty="0" smtClean="0">
                <a:latin typeface="ＭＳ Ｐゴシック" panose="020B0600070205080204" pitchFamily="50" charset="-128"/>
                <a:ea typeface="ＭＳ Ｐゴシック" panose="020B0600070205080204" pitchFamily="50" charset="-128"/>
              </a:rPr>
              <a:t>コメントを受ける。</a:t>
            </a:r>
            <a:endParaRPr lang="en-US" altLang="ja-JP" sz="1100" kern="0" dirty="0">
              <a:latin typeface="ＭＳ Ｐゴシック" panose="020B0600070205080204" pitchFamily="50" charset="-128"/>
              <a:ea typeface="ＭＳ Ｐゴシック" panose="020B0600070205080204" pitchFamily="50" charset="-128"/>
            </a:endParaRPr>
          </a:p>
        </p:txBody>
      </p:sp>
      <p:sp>
        <p:nvSpPr>
          <p:cNvPr id="65" name="正方形/長方形 64"/>
          <p:cNvSpPr/>
          <p:nvPr/>
        </p:nvSpPr>
        <p:spPr>
          <a:xfrm>
            <a:off x="168154" y="5543665"/>
            <a:ext cx="3839390" cy="1053997"/>
          </a:xfrm>
          <a:prstGeom prst="rect">
            <a:avLst/>
          </a:prstGeom>
          <a:noFill/>
          <a:ln w="12700" cap="flat" cmpd="sng" algn="ctr">
            <a:solidFill>
              <a:srgbClr val="5B9BD5">
                <a:shade val="50000"/>
              </a:srgbClr>
            </a:solid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66" name="テキスト ボックス 65"/>
          <p:cNvSpPr txBox="1"/>
          <p:nvPr/>
        </p:nvSpPr>
        <p:spPr>
          <a:xfrm>
            <a:off x="195703" y="5115496"/>
            <a:ext cx="3949876" cy="276999"/>
          </a:xfrm>
          <a:prstGeom prst="rect">
            <a:avLst/>
          </a:prstGeom>
          <a:noFill/>
        </p:spPr>
        <p:txBody>
          <a:bodyPr wrap="square" rtlCol="0">
            <a:spAutoFit/>
          </a:bodyPr>
          <a:lstStyle/>
          <a:p>
            <a:pPr algn="ctr" defTabSz="914354">
              <a:defRPr/>
            </a:pPr>
            <a:r>
              <a:rPr lang="ja-JP" altLang="en-US" sz="1200" kern="0" dirty="0">
                <a:solidFill>
                  <a:prstClr val="black"/>
                </a:solidFill>
                <a:latin typeface="Calibri" panose="020F0502020204030204"/>
                <a:ea typeface="ＭＳ Ｐゴシック" panose="020B0600070205080204" pitchFamily="50" charset="-128"/>
              </a:rPr>
              <a:t>景観形成に寄与した公共事業の事例を蓄積し、活用</a:t>
            </a:r>
          </a:p>
        </p:txBody>
      </p:sp>
      <p:sp>
        <p:nvSpPr>
          <p:cNvPr id="67" name="テキスト ボックス 66"/>
          <p:cNvSpPr txBox="1"/>
          <p:nvPr/>
        </p:nvSpPr>
        <p:spPr>
          <a:xfrm>
            <a:off x="156264" y="5304074"/>
            <a:ext cx="3965275" cy="276999"/>
          </a:xfrm>
          <a:prstGeom prst="rect">
            <a:avLst/>
          </a:prstGeom>
          <a:noFill/>
        </p:spPr>
        <p:txBody>
          <a:bodyPr wrap="square" rtlCol="0">
            <a:spAutoFit/>
          </a:bodyPr>
          <a:lstStyle/>
          <a:p>
            <a:pPr algn="ctr" defTabSz="914354">
              <a:defRPr/>
            </a:pPr>
            <a:r>
              <a:rPr lang="ja-JP" altLang="en-US" sz="1200" kern="0" dirty="0">
                <a:solidFill>
                  <a:prstClr val="black"/>
                </a:solidFill>
                <a:latin typeface="Calibri" panose="020F0502020204030204"/>
                <a:ea typeface="ＭＳ Ｐゴシック" panose="020B0600070205080204" pitchFamily="50" charset="-128"/>
              </a:rPr>
              <a:t>職員の景観に関する技術力向上</a:t>
            </a:r>
          </a:p>
        </p:txBody>
      </p:sp>
      <p:sp>
        <p:nvSpPr>
          <p:cNvPr id="68" name="正方形/長方形 67"/>
          <p:cNvSpPr/>
          <p:nvPr/>
        </p:nvSpPr>
        <p:spPr>
          <a:xfrm>
            <a:off x="4896954" y="5410007"/>
            <a:ext cx="4085127" cy="1187655"/>
          </a:xfrm>
          <a:prstGeom prst="rect">
            <a:avLst/>
          </a:prstGeom>
          <a:noFill/>
          <a:ln w="12700" cap="flat" cmpd="sng" algn="ctr">
            <a:solidFill>
              <a:srgbClr val="5B9BD5">
                <a:shade val="50000"/>
              </a:srgbClr>
            </a:solid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69" name="右矢印 68"/>
          <p:cNvSpPr/>
          <p:nvPr/>
        </p:nvSpPr>
        <p:spPr>
          <a:xfrm rot="10800000">
            <a:off x="4096742" y="5031541"/>
            <a:ext cx="728263" cy="1422766"/>
          </a:xfrm>
          <a:prstGeom prst="rightArrow">
            <a:avLst>
              <a:gd name="adj1" fmla="val 63452"/>
              <a:gd name="adj2" fmla="val 43193"/>
            </a:avLst>
          </a:prstGeom>
          <a:solidFill>
            <a:srgbClr val="F4B183"/>
          </a:solidFill>
          <a:ln w="3175" cap="flat" cmpd="sng" algn="ctr">
            <a:solidFill>
              <a:schemeClr val="bg1">
                <a:lumMod val="50000"/>
              </a:schemeClr>
            </a:solid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70" name="正方形/長方形 69"/>
          <p:cNvSpPr/>
          <p:nvPr/>
        </p:nvSpPr>
        <p:spPr>
          <a:xfrm>
            <a:off x="4863221" y="4786559"/>
            <a:ext cx="4152582" cy="1877712"/>
          </a:xfrm>
          <a:prstGeom prst="rect">
            <a:avLst/>
          </a:prstGeom>
          <a:noFill/>
          <a:ln w="12700" cap="flat" cmpd="sng" algn="ctr">
            <a:solidFill>
              <a:srgbClr val="5B9BD5">
                <a:shade val="50000"/>
              </a:srgbClr>
            </a:solidFill>
            <a:prstDash val="dashDot"/>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71" name="正方形/長方形 70"/>
          <p:cNvSpPr/>
          <p:nvPr/>
        </p:nvSpPr>
        <p:spPr>
          <a:xfrm>
            <a:off x="89749" y="4786559"/>
            <a:ext cx="3967830" cy="1877712"/>
          </a:xfrm>
          <a:prstGeom prst="rect">
            <a:avLst/>
          </a:prstGeom>
          <a:noFill/>
          <a:ln w="12700" cap="flat" cmpd="sng" algn="ctr">
            <a:solidFill>
              <a:srgbClr val="5B9BD5">
                <a:shade val="50000"/>
              </a:srgbClr>
            </a:solidFill>
            <a:prstDash val="dashDot"/>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72" name="テキスト ボックス 71"/>
          <p:cNvSpPr txBox="1"/>
          <p:nvPr/>
        </p:nvSpPr>
        <p:spPr>
          <a:xfrm>
            <a:off x="4522576" y="4789604"/>
            <a:ext cx="4186307" cy="400110"/>
          </a:xfrm>
          <a:prstGeom prst="rect">
            <a:avLst/>
          </a:prstGeom>
          <a:noFill/>
        </p:spPr>
        <p:txBody>
          <a:bodyPr wrap="square" rtlCol="0">
            <a:spAutoFit/>
          </a:bodyPr>
          <a:lstStyle/>
          <a:p>
            <a:pPr algn="ctr">
              <a:defRPr/>
            </a:pPr>
            <a:r>
              <a:rPr kumimoji="1" lang="en-US" altLang="ja-JP" sz="2000" b="1" dirty="0">
                <a:solidFill>
                  <a:prstClr val="black"/>
                </a:solidFill>
                <a:latin typeface="Meiryo UI" panose="020B0604030504040204" pitchFamily="50" charset="-128"/>
                <a:ea typeface="Meiryo UI" panose="020B0604030504040204" pitchFamily="50" charset="-128"/>
              </a:rPr>
              <a:t>【 Check 】</a:t>
            </a:r>
          </a:p>
        </p:txBody>
      </p:sp>
      <p:sp>
        <p:nvSpPr>
          <p:cNvPr id="73" name="テキスト ボックス 72"/>
          <p:cNvSpPr txBox="1"/>
          <p:nvPr/>
        </p:nvSpPr>
        <p:spPr>
          <a:xfrm>
            <a:off x="77276" y="4762064"/>
            <a:ext cx="4123253" cy="400110"/>
          </a:xfrm>
          <a:prstGeom prst="rect">
            <a:avLst/>
          </a:prstGeom>
          <a:noFill/>
        </p:spPr>
        <p:txBody>
          <a:bodyPr wrap="square" rtlCol="0">
            <a:spAutoFit/>
          </a:bodyPr>
          <a:lstStyle/>
          <a:p>
            <a:pPr algn="ctr">
              <a:defRPr/>
            </a:pPr>
            <a:r>
              <a:rPr kumimoji="1" lang="en-US" altLang="ja-JP" sz="2000" b="1" dirty="0">
                <a:solidFill>
                  <a:prstClr val="black"/>
                </a:solidFill>
                <a:latin typeface="Meiryo UI" panose="020B0604030504040204" pitchFamily="50" charset="-128"/>
                <a:ea typeface="Meiryo UI" panose="020B0604030504040204" pitchFamily="50" charset="-128"/>
              </a:rPr>
              <a:t>【 Action 】</a:t>
            </a:r>
          </a:p>
        </p:txBody>
      </p:sp>
      <p:sp>
        <p:nvSpPr>
          <p:cNvPr id="74" name="テキスト ボックス 73"/>
          <p:cNvSpPr txBox="1"/>
          <p:nvPr/>
        </p:nvSpPr>
        <p:spPr>
          <a:xfrm>
            <a:off x="163529" y="5576944"/>
            <a:ext cx="3982053" cy="1015663"/>
          </a:xfrm>
          <a:prstGeom prst="rect">
            <a:avLst/>
          </a:prstGeom>
          <a:noFill/>
          <a:ln>
            <a:noFill/>
          </a:ln>
        </p:spPr>
        <p:txBody>
          <a:bodyPr wrap="square" rtlCol="0">
            <a:spAutoFit/>
          </a:bodyPr>
          <a:lstStyle/>
          <a:p>
            <a:pPr defTabSz="914354">
              <a:defRPr/>
            </a:pPr>
            <a:r>
              <a:rPr lang="ja-JP" altLang="en-US" sz="1200" kern="0" dirty="0">
                <a:latin typeface="Calibri" panose="020F0502020204030204"/>
                <a:ea typeface="ＭＳ Ｐゴシック" panose="020B0600070205080204" pitchFamily="50" charset="-128"/>
              </a:rPr>
              <a:t>〇景観形成に寄与した公共事業の</a:t>
            </a:r>
            <a:r>
              <a:rPr lang="ja-JP" altLang="en-US" sz="1200" kern="0" dirty="0" smtClean="0">
                <a:latin typeface="Calibri" panose="020F0502020204030204"/>
                <a:ea typeface="ＭＳ Ｐゴシック" panose="020B0600070205080204" pitchFamily="50" charset="-128"/>
              </a:rPr>
              <a:t>事例の蓄積と発信</a:t>
            </a:r>
            <a:endParaRPr lang="en-US" altLang="ja-JP" sz="1200" kern="0" dirty="0">
              <a:latin typeface="Calibri" panose="020F0502020204030204"/>
              <a:ea typeface="ＭＳ Ｐゴシック" panose="020B0600070205080204" pitchFamily="50" charset="-128"/>
            </a:endParaRPr>
          </a:p>
          <a:p>
            <a:pPr defTabSz="914354">
              <a:defRPr/>
            </a:pPr>
            <a:r>
              <a:rPr lang="ja-JP" altLang="en-US" sz="1200" kern="0" dirty="0">
                <a:latin typeface="Calibri" panose="020F0502020204030204"/>
                <a:ea typeface="ＭＳ Ｐゴシック" panose="020B0600070205080204" pitchFamily="50" charset="-128"/>
              </a:rPr>
              <a:t>〇景観アドバイザーへの</a:t>
            </a:r>
            <a:r>
              <a:rPr lang="ja-JP" altLang="en-US" sz="1200" kern="0" dirty="0" smtClean="0">
                <a:latin typeface="Calibri" panose="020F0502020204030204"/>
                <a:ea typeface="ＭＳ Ｐゴシック" panose="020B0600070205080204" pitchFamily="50" charset="-128"/>
              </a:rPr>
              <a:t>報告結果</a:t>
            </a:r>
            <a:r>
              <a:rPr lang="ja-JP" altLang="en-US" sz="1200" kern="0" dirty="0">
                <a:latin typeface="Calibri" panose="020F0502020204030204"/>
                <a:ea typeface="ＭＳ Ｐゴシック" panose="020B0600070205080204" pitchFamily="50" charset="-128"/>
              </a:rPr>
              <a:t>（アドバイザーによる</a:t>
            </a:r>
            <a:endParaRPr lang="en-US" altLang="ja-JP" sz="1200" kern="0" dirty="0">
              <a:latin typeface="Calibri" panose="020F0502020204030204"/>
              <a:ea typeface="ＭＳ Ｐゴシック" panose="020B0600070205080204" pitchFamily="50" charset="-128"/>
            </a:endParaRPr>
          </a:p>
          <a:p>
            <a:pPr defTabSz="914354">
              <a:defRPr/>
            </a:pPr>
            <a:r>
              <a:rPr lang="ja-JP" altLang="en-US" sz="1200" kern="0" dirty="0">
                <a:latin typeface="Calibri" panose="020F0502020204030204"/>
                <a:ea typeface="ＭＳ Ｐゴシック" panose="020B0600070205080204" pitchFamily="50" charset="-128"/>
              </a:rPr>
              <a:t>　コメント</a:t>
            </a:r>
            <a:r>
              <a:rPr lang="ja-JP" altLang="en-US" sz="1200" kern="0" dirty="0" smtClean="0">
                <a:latin typeface="Calibri" panose="020F0502020204030204"/>
                <a:ea typeface="ＭＳ Ｐゴシック" panose="020B0600070205080204" pitchFamily="50" charset="-128"/>
              </a:rPr>
              <a:t>）の周知</a:t>
            </a:r>
            <a:endParaRPr lang="en-US" altLang="ja-JP" sz="1200" kern="0" dirty="0">
              <a:latin typeface="Calibri" panose="020F0502020204030204"/>
              <a:ea typeface="ＭＳ Ｐゴシック" panose="020B0600070205080204" pitchFamily="50" charset="-128"/>
            </a:endParaRPr>
          </a:p>
          <a:p>
            <a:pPr defTabSz="914354">
              <a:defRPr/>
            </a:pPr>
            <a:r>
              <a:rPr lang="ja-JP" altLang="en-US" sz="1200" kern="0" dirty="0">
                <a:latin typeface="Calibri" panose="020F0502020204030204"/>
                <a:ea typeface="ＭＳ Ｐゴシック" panose="020B0600070205080204" pitchFamily="50" charset="-128"/>
              </a:rPr>
              <a:t>〇景観に関する講習会の</a:t>
            </a:r>
            <a:r>
              <a:rPr lang="ja-JP" altLang="en-US" sz="1200" kern="0" dirty="0" smtClean="0">
                <a:latin typeface="Calibri" panose="020F0502020204030204"/>
                <a:ea typeface="ＭＳ Ｐゴシック" panose="020B0600070205080204" pitchFamily="50" charset="-128"/>
              </a:rPr>
              <a:t>実施</a:t>
            </a:r>
            <a:endParaRPr lang="en-US" altLang="ja-JP" sz="1200" kern="0" dirty="0" smtClean="0">
              <a:latin typeface="Calibri" panose="020F0502020204030204"/>
              <a:ea typeface="ＭＳ Ｐゴシック" panose="020B0600070205080204" pitchFamily="50" charset="-128"/>
            </a:endParaRPr>
          </a:p>
          <a:p>
            <a:pPr defTabSz="914354">
              <a:defRPr/>
            </a:pPr>
            <a:r>
              <a:rPr lang="ja-JP" altLang="en-US" sz="1200" kern="0" dirty="0" smtClean="0">
                <a:latin typeface="Calibri" panose="020F0502020204030204"/>
                <a:ea typeface="ＭＳ Ｐゴシック" panose="020B0600070205080204" pitchFamily="50" charset="-128"/>
              </a:rPr>
              <a:t>○</a:t>
            </a:r>
            <a:r>
              <a:rPr kumimoji="1" lang="ja-JP" altLang="en-US" sz="1200" dirty="0">
                <a:latin typeface="ＭＳ Ｐゴシック 本文"/>
              </a:rPr>
              <a:t>景観配慮の検討</a:t>
            </a:r>
            <a:r>
              <a:rPr kumimoji="1" lang="ja-JP" altLang="en-US" sz="1200" dirty="0" smtClean="0">
                <a:latin typeface="ＭＳ Ｐゴシック 本文"/>
              </a:rPr>
              <a:t>経過の公表</a:t>
            </a:r>
            <a:r>
              <a:rPr lang="ja-JP" altLang="en-US" sz="1200" kern="0" dirty="0">
                <a:latin typeface="ＭＳ Ｐゴシック" panose="020B0600070205080204" pitchFamily="50" charset="-128"/>
                <a:ea typeface="ＭＳ Ｐゴシック" panose="020B0600070205080204" pitchFamily="50" charset="-128"/>
              </a:rPr>
              <a:t>　</a:t>
            </a:r>
            <a:r>
              <a:rPr lang="ja-JP" altLang="en-US" sz="1200" kern="0" dirty="0">
                <a:solidFill>
                  <a:prstClr val="black"/>
                </a:solidFill>
                <a:latin typeface="ＭＳ Ｐゴシック" panose="020B0600070205080204" pitchFamily="50" charset="-128"/>
                <a:ea typeface="ＭＳ Ｐゴシック" panose="020B0600070205080204" pitchFamily="50" charset="-128"/>
              </a:rPr>
              <a:t>　　　　　など</a:t>
            </a:r>
            <a:endParaRPr lang="en-US" altLang="ja-JP" sz="120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75" name="テキスト ボックス 74"/>
          <p:cNvSpPr txBox="1"/>
          <p:nvPr/>
        </p:nvSpPr>
        <p:spPr>
          <a:xfrm>
            <a:off x="4088395" y="5455655"/>
            <a:ext cx="821919" cy="646331"/>
          </a:xfrm>
          <a:prstGeom prst="rect">
            <a:avLst/>
          </a:prstGeom>
          <a:noFill/>
        </p:spPr>
        <p:txBody>
          <a:bodyPr wrap="square" rtlCol="0">
            <a:spAutoFit/>
          </a:bodyPr>
          <a:lstStyle/>
          <a:p>
            <a:pPr algn="ctr" defTabSz="914354">
              <a:defRPr/>
            </a:pPr>
            <a:r>
              <a:rPr lang="ja-JP" altLang="en-US" sz="1200" kern="0" dirty="0">
                <a:solidFill>
                  <a:prstClr val="black"/>
                </a:solidFill>
                <a:latin typeface="Calibri" panose="020F0502020204030204"/>
                <a:ea typeface="ＭＳ Ｐゴシック" panose="020B0600070205080204" pitchFamily="50" charset="-128"/>
              </a:rPr>
              <a:t>評価結果</a:t>
            </a:r>
            <a:endParaRPr lang="en-US" altLang="ja-JP" sz="1200" kern="0" dirty="0">
              <a:solidFill>
                <a:prstClr val="black"/>
              </a:solidFill>
              <a:latin typeface="Calibri" panose="020F0502020204030204"/>
              <a:ea typeface="ＭＳ Ｐゴシック" panose="020B0600070205080204" pitchFamily="50" charset="-128"/>
            </a:endParaRPr>
          </a:p>
          <a:p>
            <a:pPr algn="ctr" defTabSz="914354">
              <a:defRPr/>
            </a:pPr>
            <a:r>
              <a:rPr lang="ja-JP" altLang="en-US" sz="1200" kern="0" dirty="0">
                <a:solidFill>
                  <a:prstClr val="black"/>
                </a:solidFill>
                <a:latin typeface="Calibri" panose="020F0502020204030204"/>
                <a:ea typeface="ＭＳ Ｐゴシック" panose="020B0600070205080204" pitchFamily="50" charset="-128"/>
              </a:rPr>
              <a:t>の</a:t>
            </a:r>
            <a:r>
              <a:rPr lang="ja-JP" altLang="en-US" sz="1200" kern="0" dirty="0" smtClean="0">
                <a:solidFill>
                  <a:prstClr val="black"/>
                </a:solidFill>
                <a:latin typeface="Calibri" panose="020F0502020204030204"/>
                <a:ea typeface="ＭＳ Ｐゴシック" panose="020B0600070205080204" pitchFamily="50" charset="-128"/>
              </a:rPr>
              <a:t>蓄積</a:t>
            </a:r>
            <a:r>
              <a:rPr lang="ja-JP" altLang="en-US" sz="1200" kern="0" dirty="0" smtClean="0">
                <a:latin typeface="Calibri" panose="020F0502020204030204"/>
                <a:ea typeface="ＭＳ Ｐゴシック" panose="020B0600070205080204" pitchFamily="50" charset="-128"/>
              </a:rPr>
              <a:t>・活用</a:t>
            </a:r>
            <a:endParaRPr lang="en-US" altLang="ja-JP" sz="1200" kern="0" dirty="0">
              <a:latin typeface="Calibri" panose="020F0502020204030204"/>
              <a:ea typeface="ＭＳ Ｐゴシック" panose="020B0600070205080204" pitchFamily="50" charset="-128"/>
            </a:endParaRPr>
          </a:p>
        </p:txBody>
      </p:sp>
      <p:sp>
        <p:nvSpPr>
          <p:cNvPr id="76" name="正方形/長方形 75"/>
          <p:cNvSpPr/>
          <p:nvPr/>
        </p:nvSpPr>
        <p:spPr>
          <a:xfrm>
            <a:off x="192077" y="2170808"/>
            <a:ext cx="1461600" cy="1872000"/>
          </a:xfrm>
          <a:prstGeom prst="rect">
            <a:avLst/>
          </a:prstGeom>
          <a:solidFill>
            <a:srgbClr val="CEE1F2"/>
          </a:solidFill>
          <a:ln w="12700" cap="flat" cmpd="sng" algn="ctr">
            <a:no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78" name="正方形/長方形 77"/>
          <p:cNvSpPr/>
          <p:nvPr/>
        </p:nvSpPr>
        <p:spPr>
          <a:xfrm>
            <a:off x="191119" y="1192190"/>
            <a:ext cx="1461600" cy="936000"/>
          </a:xfrm>
          <a:prstGeom prst="rect">
            <a:avLst/>
          </a:prstGeom>
          <a:solidFill>
            <a:srgbClr val="CEE1F2"/>
          </a:solidFill>
          <a:ln w="12700" cap="flat" cmpd="sng" algn="ctr">
            <a:no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79" name="正方形/長方形 78"/>
          <p:cNvSpPr/>
          <p:nvPr/>
        </p:nvSpPr>
        <p:spPr>
          <a:xfrm>
            <a:off x="180309" y="1180127"/>
            <a:ext cx="1476000" cy="2861438"/>
          </a:xfrm>
          <a:prstGeom prst="rect">
            <a:avLst/>
          </a:prstGeom>
          <a:noFill/>
          <a:ln w="9525" cap="flat" cmpd="sng" algn="ctr">
            <a:solidFill>
              <a:sysClr val="windowText" lastClr="000000"/>
            </a:solid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80" name="テキスト ボックス 79"/>
          <p:cNvSpPr txBox="1"/>
          <p:nvPr/>
        </p:nvSpPr>
        <p:spPr>
          <a:xfrm>
            <a:off x="7367813" y="799569"/>
            <a:ext cx="1706791" cy="307777"/>
          </a:xfrm>
          <a:prstGeom prst="rect">
            <a:avLst/>
          </a:prstGeom>
          <a:noFill/>
        </p:spPr>
        <p:txBody>
          <a:bodyPr wrap="square" rtlCol="0">
            <a:spAutoFit/>
          </a:bodyPr>
          <a:lstStyle/>
          <a:p>
            <a:pPr algn="ctr" defTabSz="914354">
              <a:defRPr/>
            </a:pPr>
            <a:r>
              <a:rPr lang="ja-JP" altLang="en-US" sz="1400" kern="0" dirty="0">
                <a:solidFill>
                  <a:prstClr val="black"/>
                </a:solidFill>
                <a:latin typeface="Calibri" panose="020F0502020204030204"/>
                <a:ea typeface="ＭＳ Ｐゴシック" panose="020B0600070205080204" pitchFamily="50" charset="-128"/>
              </a:rPr>
              <a:t>府公共事業の実施</a:t>
            </a:r>
          </a:p>
        </p:txBody>
      </p:sp>
      <p:sp>
        <p:nvSpPr>
          <p:cNvPr id="81" name="テキスト ボックス 80"/>
          <p:cNvSpPr txBox="1"/>
          <p:nvPr/>
        </p:nvSpPr>
        <p:spPr>
          <a:xfrm>
            <a:off x="215331" y="1281689"/>
            <a:ext cx="1423016" cy="810193"/>
          </a:xfrm>
          <a:prstGeom prst="rect">
            <a:avLst/>
          </a:prstGeom>
          <a:noFill/>
        </p:spPr>
        <p:txBody>
          <a:bodyPr wrap="square" rtlCol="0">
            <a:noAutofit/>
          </a:bodyPr>
          <a:lstStyle/>
          <a:p>
            <a:pPr algn="ctr" defTabSz="914354">
              <a:defRPr/>
            </a:pPr>
            <a:r>
              <a:rPr lang="ja-JP" altLang="en-US" sz="1200" kern="0" dirty="0">
                <a:solidFill>
                  <a:prstClr val="black"/>
                </a:solidFill>
                <a:latin typeface="Calibri" panose="020F0502020204030204"/>
                <a:ea typeface="ＭＳ Ｐゴシック" panose="020B0600070205080204" pitchFamily="50" charset="-128"/>
              </a:rPr>
              <a:t>景観に与える</a:t>
            </a:r>
            <a:endParaRPr lang="en-US" altLang="ja-JP" sz="1200" kern="0" dirty="0">
              <a:solidFill>
                <a:prstClr val="black"/>
              </a:solidFill>
              <a:latin typeface="Calibri" panose="020F0502020204030204"/>
              <a:ea typeface="ＭＳ Ｐゴシック" panose="020B0600070205080204" pitchFamily="50" charset="-128"/>
            </a:endParaRPr>
          </a:p>
          <a:p>
            <a:pPr algn="ctr" defTabSz="914354">
              <a:defRPr/>
            </a:pPr>
            <a:r>
              <a:rPr lang="ja-JP" altLang="en-US" sz="1200" kern="0" dirty="0">
                <a:solidFill>
                  <a:prstClr val="black"/>
                </a:solidFill>
                <a:latin typeface="Calibri" panose="020F0502020204030204"/>
                <a:ea typeface="ＭＳ Ｐゴシック" panose="020B0600070205080204" pitchFamily="50" charset="-128"/>
              </a:rPr>
              <a:t>影響等が</a:t>
            </a:r>
            <a:endParaRPr lang="en-US" altLang="ja-JP" sz="1200" kern="0" dirty="0">
              <a:solidFill>
                <a:prstClr val="black"/>
              </a:solidFill>
              <a:latin typeface="Calibri" panose="020F0502020204030204"/>
              <a:ea typeface="ＭＳ Ｐゴシック" panose="020B0600070205080204" pitchFamily="50" charset="-128"/>
            </a:endParaRPr>
          </a:p>
          <a:p>
            <a:pPr algn="ctr" defTabSz="914354">
              <a:defRPr/>
            </a:pPr>
            <a:r>
              <a:rPr lang="ja-JP" altLang="en-US" sz="1200" kern="0" dirty="0">
                <a:solidFill>
                  <a:prstClr val="black"/>
                </a:solidFill>
                <a:latin typeface="Calibri" panose="020F0502020204030204"/>
                <a:ea typeface="ＭＳ Ｐゴシック" panose="020B0600070205080204" pitchFamily="50" charset="-128"/>
              </a:rPr>
              <a:t>大きい事業</a:t>
            </a:r>
          </a:p>
        </p:txBody>
      </p:sp>
      <p:sp>
        <p:nvSpPr>
          <p:cNvPr id="82" name="テキスト ボックス 81"/>
          <p:cNvSpPr txBox="1"/>
          <p:nvPr/>
        </p:nvSpPr>
        <p:spPr>
          <a:xfrm>
            <a:off x="177165" y="2931213"/>
            <a:ext cx="1480172" cy="276999"/>
          </a:xfrm>
          <a:prstGeom prst="rect">
            <a:avLst/>
          </a:prstGeom>
          <a:noFill/>
        </p:spPr>
        <p:txBody>
          <a:bodyPr wrap="square" rtlCol="0">
            <a:spAutoFit/>
          </a:bodyPr>
          <a:lstStyle/>
          <a:p>
            <a:pPr algn="ctr" defTabSz="914354">
              <a:defRPr/>
            </a:pPr>
            <a:r>
              <a:rPr lang="ja-JP" altLang="en-US" sz="1200" kern="0" dirty="0">
                <a:solidFill>
                  <a:prstClr val="black"/>
                </a:solidFill>
                <a:latin typeface="Calibri" panose="020F0502020204030204"/>
                <a:ea typeface="ＭＳ Ｐゴシック" panose="020B0600070205080204" pitchFamily="50" charset="-128"/>
              </a:rPr>
              <a:t>上記以外の事業</a:t>
            </a:r>
          </a:p>
        </p:txBody>
      </p:sp>
      <p:sp>
        <p:nvSpPr>
          <p:cNvPr id="85" name="テキスト ボックス 84"/>
          <p:cNvSpPr txBox="1"/>
          <p:nvPr/>
        </p:nvSpPr>
        <p:spPr>
          <a:xfrm>
            <a:off x="6385818" y="1236474"/>
            <a:ext cx="553998" cy="2720477"/>
          </a:xfrm>
          <a:prstGeom prst="rect">
            <a:avLst/>
          </a:prstGeom>
          <a:noFill/>
          <a:ln>
            <a:solidFill>
              <a:sysClr val="windowText" lastClr="000000"/>
            </a:solidFill>
            <a:prstDash val="dash"/>
          </a:ln>
        </p:spPr>
        <p:txBody>
          <a:bodyPr vert="eaVert" wrap="square" rtlCol="0">
            <a:spAutoFit/>
          </a:bodyPr>
          <a:lstStyle/>
          <a:p>
            <a:pPr defTabSz="914354">
              <a:defRPr/>
            </a:pPr>
            <a:r>
              <a:rPr lang="ja-JP" altLang="en-US" sz="1200" kern="0" dirty="0" smtClean="0">
                <a:solidFill>
                  <a:prstClr val="black"/>
                </a:solidFill>
                <a:latin typeface="Calibri" panose="020F0502020204030204"/>
                <a:ea typeface="ＭＳ Ｐゴシック" panose="020B0600070205080204" pitchFamily="50" charset="-128"/>
              </a:rPr>
              <a:t>　　市町村</a:t>
            </a:r>
            <a:r>
              <a:rPr lang="ja-JP" altLang="en-US" sz="1200" kern="0" dirty="0">
                <a:solidFill>
                  <a:prstClr val="black"/>
                </a:solidFill>
                <a:latin typeface="Calibri" panose="020F0502020204030204"/>
                <a:ea typeface="ＭＳ Ｐゴシック" panose="020B0600070205080204" pitchFamily="50" charset="-128"/>
              </a:rPr>
              <a:t>景観アドバイザー制度</a:t>
            </a:r>
            <a:endParaRPr lang="en-US" altLang="ja-JP" sz="1200" kern="0" dirty="0">
              <a:solidFill>
                <a:prstClr val="black"/>
              </a:solidFill>
              <a:latin typeface="Calibri" panose="020F0502020204030204"/>
              <a:ea typeface="ＭＳ Ｐゴシック" panose="020B0600070205080204" pitchFamily="50" charset="-128"/>
            </a:endParaRPr>
          </a:p>
          <a:p>
            <a:pPr defTabSz="914354">
              <a:defRPr/>
            </a:pPr>
            <a:r>
              <a:rPr lang="ja-JP" altLang="en-US" sz="1200" kern="0" dirty="0" smtClean="0">
                <a:solidFill>
                  <a:prstClr val="black"/>
                </a:solidFill>
                <a:latin typeface="Calibri" panose="020F0502020204030204"/>
                <a:ea typeface="ＭＳ Ｐゴシック" panose="020B0600070205080204" pitchFamily="50" charset="-128"/>
              </a:rPr>
              <a:t>　　府</a:t>
            </a:r>
            <a:r>
              <a:rPr lang="ja-JP" altLang="en-US" sz="1200" kern="0" dirty="0">
                <a:solidFill>
                  <a:prstClr val="black"/>
                </a:solidFill>
                <a:latin typeface="Calibri" panose="020F0502020204030204"/>
                <a:ea typeface="ＭＳ Ｐゴシック" panose="020B0600070205080204" pitchFamily="50" charset="-128"/>
              </a:rPr>
              <a:t>市町村景観計画の</a:t>
            </a:r>
            <a:r>
              <a:rPr lang="ja-JP" altLang="en-US" sz="1200" kern="0" dirty="0" smtClean="0">
                <a:solidFill>
                  <a:prstClr val="black"/>
                </a:solidFill>
                <a:latin typeface="Calibri" panose="020F0502020204030204"/>
                <a:ea typeface="ＭＳ Ｐゴシック" panose="020B0600070205080204" pitchFamily="50" charset="-128"/>
              </a:rPr>
              <a:t>協議・  通知　等</a:t>
            </a:r>
            <a:endParaRPr lang="ja-JP" altLang="en-US" sz="1200" kern="0" dirty="0">
              <a:solidFill>
                <a:prstClr val="black"/>
              </a:solidFill>
              <a:latin typeface="Calibri" panose="020F0502020204030204"/>
              <a:ea typeface="ＭＳ Ｐゴシック" panose="020B0600070205080204" pitchFamily="50" charset="-128"/>
            </a:endParaRPr>
          </a:p>
        </p:txBody>
      </p:sp>
      <p:sp>
        <p:nvSpPr>
          <p:cNvPr id="86" name="テキスト ボックス 85"/>
          <p:cNvSpPr txBox="1"/>
          <p:nvPr/>
        </p:nvSpPr>
        <p:spPr>
          <a:xfrm>
            <a:off x="2426504" y="1168800"/>
            <a:ext cx="531043" cy="2880000"/>
          </a:xfrm>
          <a:prstGeom prst="rect">
            <a:avLst/>
          </a:prstGeom>
          <a:solidFill>
            <a:srgbClr val="C5E0B4"/>
          </a:solidFill>
        </p:spPr>
        <p:txBody>
          <a:bodyPr vert="eaVert" wrap="square" rtlCol="0">
            <a:spAutoFit/>
          </a:bodyPr>
          <a:lstStyle/>
          <a:p>
            <a:pPr defTabSz="914354">
              <a:defRPr/>
            </a:pPr>
            <a:r>
              <a:rPr lang="ja-JP" altLang="en-US" sz="1200" kern="0" dirty="0" smtClean="0">
                <a:solidFill>
                  <a:prstClr val="black"/>
                </a:solidFill>
                <a:latin typeface="Calibri" panose="020F0502020204030204"/>
                <a:ea typeface="ＭＳ Ｐゴシック" panose="020B0600070205080204" pitchFamily="50" charset="-128"/>
              </a:rPr>
              <a:t>　　景観</a:t>
            </a:r>
            <a:r>
              <a:rPr lang="ja-JP" altLang="en-US" sz="1200" kern="0" dirty="0">
                <a:solidFill>
                  <a:prstClr val="black"/>
                </a:solidFill>
                <a:latin typeface="Calibri" panose="020F0502020204030204"/>
                <a:ea typeface="ＭＳ Ｐゴシック" panose="020B0600070205080204" pitchFamily="50" charset="-128"/>
              </a:rPr>
              <a:t>配慮への</a:t>
            </a:r>
            <a:r>
              <a:rPr lang="ja-JP" altLang="en-US" sz="1200" kern="0" dirty="0" smtClean="0">
                <a:solidFill>
                  <a:prstClr val="black"/>
                </a:solidFill>
                <a:latin typeface="Calibri" panose="020F0502020204030204"/>
                <a:ea typeface="ＭＳ Ｐゴシック" panose="020B0600070205080204" pitchFamily="50" charset="-128"/>
              </a:rPr>
              <a:t>働きかけ</a:t>
            </a:r>
            <a:endParaRPr lang="en-US" altLang="ja-JP" sz="1200" kern="0" dirty="0" smtClean="0">
              <a:solidFill>
                <a:prstClr val="black"/>
              </a:solidFill>
              <a:latin typeface="Calibri" panose="020F0502020204030204"/>
              <a:ea typeface="ＭＳ Ｐゴシック" panose="020B0600070205080204" pitchFamily="50" charset="-128"/>
            </a:endParaRPr>
          </a:p>
          <a:p>
            <a:pPr algn="ctr" defTabSz="914354">
              <a:defRPr/>
            </a:pPr>
            <a:r>
              <a:rPr lang="ja-JP" altLang="en-US" sz="1051" kern="0" dirty="0" smtClean="0">
                <a:solidFill>
                  <a:prstClr val="black"/>
                </a:solidFill>
                <a:latin typeface="Calibri" panose="020F0502020204030204"/>
                <a:ea typeface="ＭＳ Ｐゴシック" panose="020B0600070205080204" pitchFamily="50" charset="-128"/>
              </a:rPr>
              <a:t>　　　</a:t>
            </a:r>
            <a:r>
              <a:rPr lang="en-US" altLang="ja-JP" sz="1051" kern="0" dirty="0" smtClean="0">
                <a:solidFill>
                  <a:prstClr val="black"/>
                </a:solidFill>
                <a:latin typeface="Calibri" panose="020F0502020204030204"/>
                <a:ea typeface="ＭＳ Ｐゴシック" panose="020B0600070205080204" pitchFamily="50" charset="-128"/>
              </a:rPr>
              <a:t>〈 </a:t>
            </a:r>
            <a:r>
              <a:rPr lang="ja-JP" altLang="en-US" sz="1051" kern="0" dirty="0" smtClean="0">
                <a:solidFill>
                  <a:prstClr val="black"/>
                </a:solidFill>
                <a:latin typeface="Calibri" panose="020F0502020204030204"/>
                <a:ea typeface="ＭＳ Ｐゴシック" panose="020B0600070205080204" pitchFamily="50" charset="-128"/>
              </a:rPr>
              <a:t>景観部局による事前相談 </a:t>
            </a:r>
            <a:r>
              <a:rPr lang="en-US" altLang="ja-JP" sz="1051" kern="0" dirty="0" smtClean="0">
                <a:solidFill>
                  <a:prstClr val="black"/>
                </a:solidFill>
                <a:latin typeface="Calibri" panose="020F0502020204030204"/>
                <a:ea typeface="ＭＳ Ｐゴシック" panose="020B0600070205080204" pitchFamily="50" charset="-128"/>
              </a:rPr>
              <a:t>〉</a:t>
            </a:r>
            <a:endParaRPr lang="en-US" altLang="ja-JP" sz="1051" kern="0" dirty="0">
              <a:solidFill>
                <a:prstClr val="black"/>
              </a:solidFill>
              <a:latin typeface="Calibri" panose="020F0502020204030204"/>
              <a:ea typeface="ＭＳ Ｐゴシック" panose="020B0600070205080204" pitchFamily="50" charset="-128"/>
            </a:endParaRPr>
          </a:p>
        </p:txBody>
      </p:sp>
      <p:sp>
        <p:nvSpPr>
          <p:cNvPr id="87" name="テキスト ボックス 86"/>
          <p:cNvSpPr txBox="1"/>
          <p:nvPr/>
        </p:nvSpPr>
        <p:spPr>
          <a:xfrm>
            <a:off x="1994888" y="1165855"/>
            <a:ext cx="369332" cy="2880000"/>
          </a:xfrm>
          <a:prstGeom prst="rect">
            <a:avLst/>
          </a:prstGeom>
          <a:solidFill>
            <a:srgbClr val="70AD47">
              <a:lumMod val="40000"/>
              <a:lumOff val="60000"/>
            </a:srgbClr>
          </a:solidFill>
        </p:spPr>
        <p:txBody>
          <a:bodyPr vert="eaVert" wrap="square" rtlCol="0">
            <a:spAutoFit/>
          </a:bodyPr>
          <a:lstStyle/>
          <a:p>
            <a:pPr algn="ctr" defTabSz="914354">
              <a:defRPr/>
            </a:pPr>
            <a:r>
              <a:rPr lang="ja-JP" altLang="en-US" sz="1200" kern="0" dirty="0">
                <a:solidFill>
                  <a:prstClr val="black"/>
                </a:solidFill>
                <a:latin typeface="Calibri" panose="020F0502020204030204"/>
                <a:ea typeface="ＭＳ Ｐゴシック" panose="020B0600070205080204" pitchFamily="50" charset="-128"/>
              </a:rPr>
              <a:t>大阪府公共事業景観形成指針の周知</a:t>
            </a:r>
          </a:p>
        </p:txBody>
      </p:sp>
      <p:sp>
        <p:nvSpPr>
          <p:cNvPr id="88" name="左矢印 87"/>
          <p:cNvSpPr/>
          <p:nvPr/>
        </p:nvSpPr>
        <p:spPr>
          <a:xfrm>
            <a:off x="1638347" y="1878290"/>
            <a:ext cx="456356" cy="450761"/>
          </a:xfrm>
          <a:prstGeom prst="leftArrow">
            <a:avLst/>
          </a:prstGeom>
          <a:solidFill>
            <a:srgbClr val="70AD47">
              <a:lumMod val="40000"/>
              <a:lumOff val="60000"/>
            </a:srgbClr>
          </a:solidFill>
          <a:ln w="12700" cap="flat" cmpd="sng" algn="ctr">
            <a:no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89" name="正方形/長方形 88"/>
          <p:cNvSpPr/>
          <p:nvPr/>
        </p:nvSpPr>
        <p:spPr>
          <a:xfrm>
            <a:off x="1945757" y="940253"/>
            <a:ext cx="1069336" cy="3171292"/>
          </a:xfrm>
          <a:prstGeom prst="rect">
            <a:avLst/>
          </a:prstGeom>
          <a:noFill/>
          <a:ln w="12700" cap="flat" cmpd="sng" algn="ctr">
            <a:solidFill>
              <a:srgbClr val="5B9BD5">
                <a:shade val="50000"/>
              </a:srgbClr>
            </a:solidFill>
            <a:prstDash val="sysDash"/>
            <a:miter lim="800000"/>
          </a:ln>
          <a:effectLst/>
        </p:spPr>
        <p:txBody>
          <a:bodyPr rtlCol="0" anchor="ctr"/>
          <a:lstStyle/>
          <a:p>
            <a:pPr algn="ctr" defTabSz="914354">
              <a:defRPr/>
            </a:pPr>
            <a:endParaRPr lang="ja-JP" altLang="en-US" kern="0">
              <a:solidFill>
                <a:prstClr val="black"/>
              </a:solidFill>
              <a:latin typeface="Calibri" panose="020F0502020204030204"/>
              <a:ea typeface="ＭＳ Ｐゴシック" panose="020B0600070205080204" pitchFamily="50" charset="-128"/>
            </a:endParaRPr>
          </a:p>
        </p:txBody>
      </p:sp>
      <p:sp>
        <p:nvSpPr>
          <p:cNvPr id="90" name="右矢印 89"/>
          <p:cNvSpPr/>
          <p:nvPr/>
        </p:nvSpPr>
        <p:spPr>
          <a:xfrm>
            <a:off x="5972174" y="1461098"/>
            <a:ext cx="396000" cy="462519"/>
          </a:xfrm>
          <a:prstGeom prst="rightArrow">
            <a:avLst/>
          </a:prstGeom>
          <a:solidFill>
            <a:srgbClr val="5B9BD5"/>
          </a:solidFill>
          <a:ln w="12700" cap="flat" cmpd="sng" algn="ctr">
            <a:no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91" name="右矢印 90"/>
          <p:cNvSpPr/>
          <p:nvPr/>
        </p:nvSpPr>
        <p:spPr>
          <a:xfrm>
            <a:off x="5984118" y="2499805"/>
            <a:ext cx="396000" cy="488161"/>
          </a:xfrm>
          <a:prstGeom prst="rightArrow">
            <a:avLst/>
          </a:prstGeom>
          <a:solidFill>
            <a:srgbClr val="5B9BD5"/>
          </a:solidFill>
          <a:ln w="12700" cap="flat" cmpd="sng" algn="ctr">
            <a:no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92" name="テキスト ボックス 91"/>
          <p:cNvSpPr txBox="1"/>
          <p:nvPr/>
        </p:nvSpPr>
        <p:spPr>
          <a:xfrm>
            <a:off x="7515259" y="2139496"/>
            <a:ext cx="1448879" cy="646331"/>
          </a:xfrm>
          <a:prstGeom prst="rect">
            <a:avLst/>
          </a:prstGeom>
          <a:noFill/>
        </p:spPr>
        <p:txBody>
          <a:bodyPr wrap="square" rtlCol="0">
            <a:spAutoFit/>
          </a:bodyPr>
          <a:lstStyle/>
          <a:p>
            <a:pPr algn="ctr" defTabSz="914354">
              <a:defRPr/>
            </a:pPr>
            <a:r>
              <a:rPr lang="ja-JP" altLang="en-US" sz="1200" kern="0" dirty="0">
                <a:solidFill>
                  <a:prstClr val="black"/>
                </a:solidFill>
                <a:latin typeface="Calibri" panose="020F0502020204030204"/>
                <a:ea typeface="ＭＳ Ｐゴシック" panose="020B0600070205080204" pitchFamily="50" charset="-128"/>
              </a:rPr>
              <a:t>景観形成の目標</a:t>
            </a:r>
            <a:endParaRPr lang="en-US" altLang="ja-JP" sz="1200" kern="0" dirty="0">
              <a:solidFill>
                <a:prstClr val="black"/>
              </a:solidFill>
              <a:latin typeface="Calibri" panose="020F0502020204030204"/>
              <a:ea typeface="ＭＳ Ｐゴシック" panose="020B0600070205080204" pitchFamily="50" charset="-128"/>
            </a:endParaRPr>
          </a:p>
          <a:p>
            <a:pPr algn="ctr" defTabSz="914354">
              <a:defRPr/>
            </a:pPr>
            <a:r>
              <a:rPr lang="ja-JP" altLang="en-US" sz="1200" kern="0" dirty="0">
                <a:solidFill>
                  <a:prstClr val="black"/>
                </a:solidFill>
                <a:latin typeface="Calibri" panose="020F0502020204030204"/>
                <a:ea typeface="ＭＳ Ｐゴシック" panose="020B0600070205080204" pitchFamily="50" charset="-128"/>
              </a:rPr>
              <a:t>の達成に向けた</a:t>
            </a:r>
            <a:endParaRPr lang="en-US" altLang="ja-JP" sz="1200" kern="0" dirty="0">
              <a:solidFill>
                <a:prstClr val="black"/>
              </a:solidFill>
              <a:latin typeface="Calibri" panose="020F0502020204030204"/>
              <a:ea typeface="ＭＳ Ｐゴシック" panose="020B0600070205080204" pitchFamily="50" charset="-128"/>
            </a:endParaRPr>
          </a:p>
          <a:p>
            <a:pPr algn="ctr" defTabSz="914354">
              <a:defRPr/>
            </a:pPr>
            <a:r>
              <a:rPr lang="ja-JP" altLang="en-US" sz="1200" kern="0" dirty="0">
                <a:solidFill>
                  <a:prstClr val="black"/>
                </a:solidFill>
                <a:latin typeface="Calibri" panose="020F0502020204030204"/>
                <a:ea typeface="ＭＳ Ｐゴシック" panose="020B0600070205080204" pitchFamily="50" charset="-128"/>
              </a:rPr>
              <a:t>公共事業の実施</a:t>
            </a:r>
          </a:p>
        </p:txBody>
      </p:sp>
      <p:sp>
        <p:nvSpPr>
          <p:cNvPr id="93" name="正方形/長方形 92"/>
          <p:cNvSpPr/>
          <p:nvPr/>
        </p:nvSpPr>
        <p:spPr>
          <a:xfrm>
            <a:off x="7481104" y="1256897"/>
            <a:ext cx="1483570" cy="2469624"/>
          </a:xfrm>
          <a:prstGeom prst="rect">
            <a:avLst/>
          </a:prstGeom>
          <a:noFill/>
          <a:ln w="9525" cap="flat" cmpd="sng" algn="ctr">
            <a:solidFill>
              <a:sysClr val="windowText" lastClr="000000"/>
            </a:solid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94" name="テキスト ボックス 93"/>
          <p:cNvSpPr txBox="1"/>
          <p:nvPr/>
        </p:nvSpPr>
        <p:spPr>
          <a:xfrm>
            <a:off x="51651" y="707529"/>
            <a:ext cx="1698759" cy="307777"/>
          </a:xfrm>
          <a:prstGeom prst="rect">
            <a:avLst/>
          </a:prstGeom>
          <a:noFill/>
        </p:spPr>
        <p:txBody>
          <a:bodyPr wrap="square" rtlCol="0">
            <a:spAutoFit/>
          </a:bodyPr>
          <a:lstStyle/>
          <a:p>
            <a:pPr algn="ctr" defTabSz="914354">
              <a:defRPr/>
            </a:pPr>
            <a:r>
              <a:rPr lang="ja-JP" altLang="en-US" sz="1400" kern="0" dirty="0">
                <a:solidFill>
                  <a:prstClr val="black"/>
                </a:solidFill>
                <a:latin typeface="Calibri" panose="020F0502020204030204"/>
                <a:ea typeface="ＭＳ Ｐゴシック" panose="020B0600070205080204" pitchFamily="50" charset="-128"/>
              </a:rPr>
              <a:t>府公共事業の構想</a:t>
            </a:r>
          </a:p>
        </p:txBody>
      </p:sp>
      <p:sp>
        <p:nvSpPr>
          <p:cNvPr id="95" name="右矢印 94"/>
          <p:cNvSpPr/>
          <p:nvPr/>
        </p:nvSpPr>
        <p:spPr>
          <a:xfrm>
            <a:off x="7095965" y="1963925"/>
            <a:ext cx="271969" cy="1304241"/>
          </a:xfrm>
          <a:prstGeom prst="rightArrow">
            <a:avLst/>
          </a:prstGeom>
          <a:solidFill>
            <a:srgbClr val="F4B183"/>
          </a:solidFill>
          <a:ln w="3175" cap="flat" cmpd="sng" algn="ctr">
            <a:solidFill>
              <a:schemeClr val="bg1">
                <a:lumMod val="50000"/>
              </a:schemeClr>
            </a:solid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96" name="正方形/長方形 95"/>
          <p:cNvSpPr/>
          <p:nvPr/>
        </p:nvSpPr>
        <p:spPr>
          <a:xfrm>
            <a:off x="77278" y="568649"/>
            <a:ext cx="7003662" cy="3584307"/>
          </a:xfrm>
          <a:prstGeom prst="rect">
            <a:avLst/>
          </a:prstGeom>
          <a:noFill/>
          <a:ln w="12700" cap="flat" cmpd="sng" algn="ctr">
            <a:solidFill>
              <a:srgbClr val="5B9BD5">
                <a:shade val="50000"/>
              </a:srgbClr>
            </a:solidFill>
            <a:prstDash val="dashDot"/>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97" name="正方形/長方形 96"/>
          <p:cNvSpPr/>
          <p:nvPr/>
        </p:nvSpPr>
        <p:spPr>
          <a:xfrm>
            <a:off x="7397649" y="568649"/>
            <a:ext cx="1680983" cy="3226137"/>
          </a:xfrm>
          <a:prstGeom prst="rect">
            <a:avLst/>
          </a:prstGeom>
          <a:noFill/>
          <a:ln w="12700" cap="flat" cmpd="sng" algn="ctr">
            <a:solidFill>
              <a:srgbClr val="5B9BD5">
                <a:shade val="50000"/>
              </a:srgbClr>
            </a:solidFill>
            <a:prstDash val="dashDot"/>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98" name="テキスト ボックス 97"/>
          <p:cNvSpPr txBox="1"/>
          <p:nvPr/>
        </p:nvSpPr>
        <p:spPr>
          <a:xfrm>
            <a:off x="-164023" y="517892"/>
            <a:ext cx="6374475" cy="400110"/>
          </a:xfrm>
          <a:prstGeom prst="rect">
            <a:avLst/>
          </a:prstGeom>
          <a:noFill/>
        </p:spPr>
        <p:txBody>
          <a:bodyPr wrap="square" rtlCol="0">
            <a:spAutoFit/>
          </a:bodyPr>
          <a:lstStyle/>
          <a:p>
            <a:pPr algn="ctr">
              <a:defRPr/>
            </a:pPr>
            <a:r>
              <a:rPr kumimoji="1" lang="en-US" altLang="ja-JP" sz="2000" b="1" dirty="0">
                <a:solidFill>
                  <a:prstClr val="black"/>
                </a:solidFill>
                <a:latin typeface="Meiryo UI" panose="020B0604030504040204" pitchFamily="50" charset="-128"/>
                <a:ea typeface="Meiryo UI" panose="020B0604030504040204" pitchFamily="50" charset="-128"/>
              </a:rPr>
              <a:t>【 Plan 】</a:t>
            </a:r>
            <a:endParaRPr kumimoji="1" lang="ja-JP" altLang="en-US" sz="2000" b="1" dirty="0">
              <a:solidFill>
                <a:prstClr val="black"/>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7350728" y="518577"/>
            <a:ext cx="1729869" cy="400110"/>
          </a:xfrm>
          <a:prstGeom prst="rect">
            <a:avLst/>
          </a:prstGeom>
          <a:noFill/>
        </p:spPr>
        <p:txBody>
          <a:bodyPr wrap="square" rtlCol="0">
            <a:spAutoFit/>
          </a:bodyPr>
          <a:lstStyle/>
          <a:p>
            <a:pPr algn="ctr">
              <a:defRPr/>
            </a:pP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Do 】</a:t>
            </a:r>
          </a:p>
        </p:txBody>
      </p:sp>
      <p:sp>
        <p:nvSpPr>
          <p:cNvPr id="101" name="正方形/長方形 100"/>
          <p:cNvSpPr/>
          <p:nvPr/>
        </p:nvSpPr>
        <p:spPr>
          <a:xfrm>
            <a:off x="4035226" y="679736"/>
            <a:ext cx="2966360" cy="3420000"/>
          </a:xfrm>
          <a:prstGeom prst="rect">
            <a:avLst/>
          </a:prstGeom>
          <a:noFill/>
          <a:ln w="12700" cap="flat" cmpd="sng" algn="ctr">
            <a:solidFill>
              <a:srgbClr val="5B9BD5">
                <a:shade val="50000"/>
              </a:srgbClr>
            </a:solidFill>
            <a:prstDash val="sysDash"/>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102" name="テキスト ボックス 101"/>
          <p:cNvSpPr txBox="1"/>
          <p:nvPr/>
        </p:nvSpPr>
        <p:spPr>
          <a:xfrm>
            <a:off x="4072727" y="716087"/>
            <a:ext cx="2930080" cy="307777"/>
          </a:xfrm>
          <a:prstGeom prst="rect">
            <a:avLst/>
          </a:prstGeom>
          <a:noFill/>
        </p:spPr>
        <p:txBody>
          <a:bodyPr wrap="square" rtlCol="0">
            <a:spAutoFit/>
          </a:bodyPr>
          <a:lstStyle/>
          <a:p>
            <a:pPr algn="ctr" defTabSz="914354">
              <a:defRPr/>
            </a:pPr>
            <a:r>
              <a:rPr lang="ja-JP" altLang="en-US" sz="1400" kern="0" dirty="0">
                <a:solidFill>
                  <a:prstClr val="black"/>
                </a:solidFill>
                <a:latin typeface="Calibri" panose="020F0502020204030204"/>
                <a:ea typeface="ＭＳ Ｐゴシック" panose="020B0600070205080204" pitchFamily="50" charset="-128"/>
              </a:rPr>
              <a:t>景観形成の目標に沿った計画・設計</a:t>
            </a:r>
          </a:p>
        </p:txBody>
      </p:sp>
      <p:sp>
        <p:nvSpPr>
          <p:cNvPr id="103" name="テキスト ボックス 102"/>
          <p:cNvSpPr txBox="1"/>
          <p:nvPr/>
        </p:nvSpPr>
        <p:spPr>
          <a:xfrm>
            <a:off x="1968988" y="949100"/>
            <a:ext cx="1036659" cy="276999"/>
          </a:xfrm>
          <a:prstGeom prst="rect">
            <a:avLst/>
          </a:prstGeom>
          <a:noFill/>
        </p:spPr>
        <p:txBody>
          <a:bodyPr wrap="square" rtlCol="0">
            <a:spAutoFit/>
          </a:bodyPr>
          <a:lstStyle/>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［景観部局］</a:t>
            </a:r>
            <a:endParaRPr lang="ja-JP" altLang="en-US" sz="1200" kern="0" dirty="0">
              <a:solidFill>
                <a:prstClr val="black"/>
              </a:solidFill>
              <a:latin typeface="Calibri" panose="020F0502020204030204"/>
              <a:ea typeface="ＭＳ Ｐゴシック" panose="020B0600070205080204" pitchFamily="50" charset="-128"/>
            </a:endParaRPr>
          </a:p>
        </p:txBody>
      </p:sp>
      <p:sp>
        <p:nvSpPr>
          <p:cNvPr id="104" name="角丸四角形 103"/>
          <p:cNvSpPr/>
          <p:nvPr/>
        </p:nvSpPr>
        <p:spPr>
          <a:xfrm>
            <a:off x="4138170" y="3394294"/>
            <a:ext cx="1723495" cy="585875"/>
          </a:xfrm>
          <a:prstGeom prst="roundRect">
            <a:avLst/>
          </a:prstGeom>
          <a:solidFill>
            <a:schemeClr val="bg1">
              <a:alpha val="70000"/>
            </a:schemeClr>
          </a:solidFill>
          <a:ln w="12700" cap="flat" cmpd="sng" algn="ctr">
            <a:solidFill>
              <a:srgbClr val="5B9BD5">
                <a:shade val="50000"/>
              </a:srgbClr>
            </a:solidFill>
            <a:prstDash val="dash"/>
            <a:miter lim="800000"/>
          </a:ln>
          <a:effectLst/>
        </p:spPr>
        <p:txBody>
          <a:bodyPr rtlCol="0" anchor="ctr"/>
          <a:lstStyle/>
          <a:p>
            <a:pPr algn="ctr" defTabSz="914354">
              <a:defRPr/>
            </a:pPr>
            <a:r>
              <a:rPr lang="ja-JP" altLang="en-US" sz="1200" kern="0" dirty="0">
                <a:solidFill>
                  <a:prstClr val="black"/>
                </a:solidFill>
                <a:latin typeface="Calibri" panose="020F0502020204030204"/>
                <a:ea typeface="ＭＳ Ｐゴシック" panose="020B0600070205080204" pitchFamily="50" charset="-128"/>
              </a:rPr>
              <a:t>目標等を踏まえた事業の計画（事業部局内）</a:t>
            </a:r>
          </a:p>
        </p:txBody>
      </p:sp>
      <p:sp>
        <p:nvSpPr>
          <p:cNvPr id="105" name="テキスト ボックス 104"/>
          <p:cNvSpPr txBox="1"/>
          <p:nvPr/>
        </p:nvSpPr>
        <p:spPr>
          <a:xfrm>
            <a:off x="4102793" y="1283048"/>
            <a:ext cx="1872000" cy="900000"/>
          </a:xfrm>
          <a:prstGeom prst="rect">
            <a:avLst/>
          </a:prstGeom>
          <a:solidFill>
            <a:sysClr val="window" lastClr="FFFFFF"/>
          </a:solidFill>
          <a:ln>
            <a:solidFill>
              <a:sysClr val="windowText" lastClr="000000"/>
            </a:solidFill>
          </a:ln>
        </p:spPr>
        <p:txBody>
          <a:bodyPr wrap="square" tIns="108000" rtlCol="0">
            <a:noAutofit/>
          </a:bodyPr>
          <a:lstStyle/>
          <a:p>
            <a:pPr algn="ctr" defTabSz="914354">
              <a:defRPr/>
            </a:pPr>
            <a:endParaRPr lang="en-US" altLang="ja-JP" sz="1200" kern="0" dirty="0" smtClean="0">
              <a:solidFill>
                <a:prstClr val="black"/>
              </a:solidFill>
              <a:latin typeface="Calibri" panose="020F0502020204030204"/>
              <a:ea typeface="ＭＳ Ｐゴシック" panose="020B0600070205080204" pitchFamily="50" charset="-128"/>
            </a:endParaRPr>
          </a:p>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景観</a:t>
            </a:r>
            <a:r>
              <a:rPr lang="ja-JP" altLang="en-US" sz="1200" kern="0" dirty="0">
                <a:solidFill>
                  <a:prstClr val="black"/>
                </a:solidFill>
                <a:latin typeface="Calibri" panose="020F0502020204030204"/>
                <a:ea typeface="ＭＳ Ｐゴシック" panose="020B0600070205080204" pitchFamily="50" charset="-128"/>
              </a:rPr>
              <a:t>アドバイザー会議</a:t>
            </a:r>
            <a:endParaRPr lang="en-US" altLang="ja-JP" sz="1200" kern="0" dirty="0">
              <a:solidFill>
                <a:prstClr val="black"/>
              </a:solidFill>
              <a:latin typeface="Calibri" panose="020F0502020204030204"/>
              <a:ea typeface="ＭＳ Ｐゴシック" panose="020B0600070205080204" pitchFamily="50" charset="-128"/>
            </a:endParaRPr>
          </a:p>
          <a:p>
            <a:pPr algn="ctr" defTabSz="914354">
              <a:defRPr/>
            </a:pPr>
            <a:r>
              <a:rPr lang="ja-JP" altLang="en-US" sz="1200" kern="0" dirty="0">
                <a:latin typeface="Calibri" panose="020F0502020204030204"/>
                <a:ea typeface="ＭＳ Ｐゴシック" panose="020B0600070205080204" pitchFamily="50" charset="-128"/>
              </a:rPr>
              <a:t>（</a:t>
            </a:r>
            <a:r>
              <a:rPr lang="ja-JP" altLang="en-US" sz="1200" kern="0" dirty="0" smtClean="0">
                <a:latin typeface="Calibri" panose="020F0502020204030204"/>
                <a:ea typeface="ＭＳ Ｐゴシック" panose="020B0600070205080204" pitchFamily="50" charset="-128"/>
              </a:rPr>
              <a:t>義務）</a:t>
            </a:r>
            <a:endParaRPr lang="ja-JP" altLang="en-US" sz="1200" kern="0" dirty="0">
              <a:latin typeface="Calibri" panose="020F0502020204030204"/>
              <a:ea typeface="ＭＳ Ｐゴシック" panose="020B0600070205080204" pitchFamily="50" charset="-128"/>
            </a:endParaRPr>
          </a:p>
        </p:txBody>
      </p:sp>
      <p:sp>
        <p:nvSpPr>
          <p:cNvPr id="106" name="テキスト ボックス 105"/>
          <p:cNvSpPr txBox="1"/>
          <p:nvPr/>
        </p:nvSpPr>
        <p:spPr>
          <a:xfrm>
            <a:off x="4102792" y="2324748"/>
            <a:ext cx="1872000" cy="900000"/>
          </a:xfrm>
          <a:prstGeom prst="rect">
            <a:avLst/>
          </a:prstGeom>
          <a:solidFill>
            <a:sysClr val="window" lastClr="FFFFFF"/>
          </a:solidFill>
          <a:ln>
            <a:solidFill>
              <a:sysClr val="windowText" lastClr="000000"/>
            </a:solidFill>
          </a:ln>
        </p:spPr>
        <p:txBody>
          <a:bodyPr wrap="square" tIns="108000" rtlCol="0">
            <a:noAutofit/>
          </a:bodyPr>
          <a:lstStyle/>
          <a:p>
            <a:pPr algn="ctr" defTabSz="914354">
              <a:defRPr/>
            </a:pPr>
            <a:endParaRPr lang="en-US" altLang="ja-JP" sz="1200" kern="0" dirty="0" smtClean="0">
              <a:solidFill>
                <a:prstClr val="black"/>
              </a:solidFill>
              <a:latin typeface="Calibri" panose="020F0502020204030204"/>
              <a:ea typeface="ＭＳ Ｐゴシック" panose="020B0600070205080204" pitchFamily="50" charset="-128"/>
            </a:endParaRPr>
          </a:p>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景観</a:t>
            </a:r>
            <a:r>
              <a:rPr lang="ja-JP" altLang="en-US" sz="1200" kern="0" dirty="0">
                <a:solidFill>
                  <a:prstClr val="black"/>
                </a:solidFill>
                <a:latin typeface="Calibri" panose="020F0502020204030204"/>
                <a:ea typeface="ＭＳ Ｐゴシック" panose="020B0600070205080204" pitchFamily="50" charset="-128"/>
              </a:rPr>
              <a:t>アドバイザー会議</a:t>
            </a:r>
            <a:endParaRPr lang="en-US" altLang="ja-JP" sz="1200" kern="0" dirty="0">
              <a:solidFill>
                <a:prstClr val="black"/>
              </a:solidFill>
              <a:latin typeface="Calibri" panose="020F0502020204030204"/>
              <a:ea typeface="ＭＳ Ｐゴシック" panose="020B0600070205080204" pitchFamily="50" charset="-128"/>
            </a:endParaRPr>
          </a:p>
          <a:p>
            <a:pPr algn="ctr" defTabSz="914354">
              <a:defRPr/>
            </a:pPr>
            <a:r>
              <a:rPr lang="ja-JP" altLang="en-US" sz="1200" kern="0" dirty="0">
                <a:latin typeface="Calibri" panose="020F0502020204030204"/>
                <a:ea typeface="ＭＳ Ｐゴシック" panose="020B0600070205080204" pitchFamily="50" charset="-128"/>
              </a:rPr>
              <a:t>（</a:t>
            </a:r>
            <a:r>
              <a:rPr lang="ja-JP" altLang="en-US" sz="1200" kern="0" dirty="0" smtClean="0">
                <a:latin typeface="Calibri" panose="020F0502020204030204"/>
                <a:ea typeface="ＭＳ Ｐゴシック" panose="020B0600070205080204" pitchFamily="50" charset="-128"/>
              </a:rPr>
              <a:t>希望）</a:t>
            </a:r>
            <a:endParaRPr lang="ja-JP" altLang="en-US" sz="1200" kern="0" dirty="0">
              <a:latin typeface="Calibri" panose="020F0502020204030204"/>
              <a:ea typeface="ＭＳ Ｐゴシック" panose="020B0600070205080204" pitchFamily="50" charset="-128"/>
            </a:endParaRPr>
          </a:p>
        </p:txBody>
      </p:sp>
      <p:sp>
        <p:nvSpPr>
          <p:cNvPr id="116" name="下矢印 115"/>
          <p:cNvSpPr/>
          <p:nvPr/>
        </p:nvSpPr>
        <p:spPr>
          <a:xfrm rot="10800000">
            <a:off x="263667" y="4180960"/>
            <a:ext cx="1188000" cy="587979"/>
          </a:xfrm>
          <a:prstGeom prst="downArrow">
            <a:avLst>
              <a:gd name="adj1" fmla="val 50000"/>
              <a:gd name="adj2" fmla="val 30632"/>
            </a:avLst>
          </a:prstGeom>
          <a:solidFill>
            <a:srgbClr val="ED7D31">
              <a:lumMod val="60000"/>
              <a:lumOff val="40000"/>
            </a:srgbClr>
          </a:solidFill>
          <a:ln w="12700" cap="flat" cmpd="sng" algn="ctr">
            <a:solidFill>
              <a:schemeClr val="bg1">
                <a:lumMod val="50000"/>
              </a:schemeClr>
            </a:solid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117" name="下矢印 116"/>
          <p:cNvSpPr/>
          <p:nvPr/>
        </p:nvSpPr>
        <p:spPr>
          <a:xfrm rot="10800000">
            <a:off x="1883375" y="4179819"/>
            <a:ext cx="1188000" cy="587981"/>
          </a:xfrm>
          <a:prstGeom prst="downArrow">
            <a:avLst>
              <a:gd name="adj1" fmla="val 50000"/>
              <a:gd name="adj2" fmla="val 30631"/>
            </a:avLst>
          </a:prstGeom>
          <a:solidFill>
            <a:srgbClr val="ED7D31">
              <a:lumMod val="60000"/>
              <a:lumOff val="40000"/>
            </a:srgbClr>
          </a:solidFill>
          <a:ln w="12700" cap="flat" cmpd="sng" algn="ctr">
            <a:solidFill>
              <a:schemeClr val="bg1">
                <a:lumMod val="50000"/>
              </a:schemeClr>
            </a:solid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118" name="右矢印 117"/>
          <p:cNvSpPr/>
          <p:nvPr/>
        </p:nvSpPr>
        <p:spPr>
          <a:xfrm rot="5400000">
            <a:off x="7799250" y="3651487"/>
            <a:ext cx="925036" cy="1296118"/>
          </a:xfrm>
          <a:prstGeom prst="rightArrow">
            <a:avLst>
              <a:gd name="adj1" fmla="val 50000"/>
              <a:gd name="adj2" fmla="val 24202"/>
            </a:avLst>
          </a:prstGeom>
          <a:solidFill>
            <a:srgbClr val="F4B183"/>
          </a:solidFill>
          <a:ln w="3175" cap="flat" cmpd="sng" algn="ctr">
            <a:solidFill>
              <a:schemeClr val="bg1">
                <a:lumMod val="50000"/>
              </a:schemeClr>
            </a:solidFill>
            <a:prstDash val="solid"/>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
        <p:nvSpPr>
          <p:cNvPr id="115" name="テキスト ボックス 114"/>
          <p:cNvSpPr txBox="1"/>
          <p:nvPr/>
        </p:nvSpPr>
        <p:spPr>
          <a:xfrm>
            <a:off x="7613709" y="3837028"/>
            <a:ext cx="1377300" cy="461665"/>
          </a:xfrm>
          <a:prstGeom prst="rect">
            <a:avLst/>
          </a:prstGeom>
          <a:noFill/>
        </p:spPr>
        <p:txBody>
          <a:bodyPr wrap="none" rtlCol="0">
            <a:spAutoFit/>
          </a:bodyPr>
          <a:lstStyle/>
          <a:p>
            <a:pPr defTabSz="914354">
              <a:defRPr/>
            </a:pPr>
            <a:r>
              <a:rPr lang="ja-JP" altLang="en-US" sz="1200" kern="0" dirty="0">
                <a:solidFill>
                  <a:prstClr val="black"/>
                </a:solidFill>
                <a:latin typeface="Calibri" panose="020F0502020204030204"/>
                <a:ea typeface="ＭＳ Ｐゴシック" panose="020B0600070205080204" pitchFamily="50" charset="-128"/>
              </a:rPr>
              <a:t>目標達成について</a:t>
            </a:r>
            <a:endParaRPr lang="en-US" altLang="ja-JP" sz="1200" kern="0" dirty="0">
              <a:solidFill>
                <a:prstClr val="black"/>
              </a:solidFill>
              <a:latin typeface="Calibri" panose="020F0502020204030204"/>
              <a:ea typeface="ＭＳ Ｐゴシック" panose="020B0600070205080204" pitchFamily="50" charset="-128"/>
            </a:endParaRPr>
          </a:p>
          <a:p>
            <a:pPr defTabSz="914354">
              <a:defRPr/>
            </a:pPr>
            <a:r>
              <a:rPr lang="ja-JP" altLang="en-US" sz="1200" kern="0" dirty="0">
                <a:solidFill>
                  <a:prstClr val="black"/>
                </a:solidFill>
                <a:latin typeface="Calibri" panose="020F0502020204030204"/>
                <a:ea typeface="ＭＳ Ｐゴシック" panose="020B0600070205080204" pitchFamily="50" charset="-128"/>
              </a:rPr>
              <a:t>自己評価し報告</a:t>
            </a:r>
            <a:endParaRPr lang="en-US" altLang="ja-JP" sz="1200" kern="0" dirty="0">
              <a:solidFill>
                <a:prstClr val="black"/>
              </a:solidFill>
              <a:latin typeface="Calibri" panose="020F0502020204030204"/>
              <a:ea typeface="ＭＳ Ｐゴシック" panose="020B0600070205080204" pitchFamily="50" charset="-128"/>
            </a:endParaRPr>
          </a:p>
        </p:txBody>
      </p:sp>
      <p:sp>
        <p:nvSpPr>
          <p:cNvPr id="114" name="テキスト ボックス 113"/>
          <p:cNvSpPr txBox="1"/>
          <p:nvPr/>
        </p:nvSpPr>
        <p:spPr>
          <a:xfrm>
            <a:off x="2016013" y="4287991"/>
            <a:ext cx="954107" cy="461665"/>
          </a:xfrm>
          <a:prstGeom prst="rect">
            <a:avLst/>
          </a:prstGeom>
          <a:noFill/>
        </p:spPr>
        <p:txBody>
          <a:bodyPr wrap="none" rtlCol="0">
            <a:spAutoFit/>
          </a:bodyPr>
          <a:lstStyle/>
          <a:p>
            <a:pPr defTabSz="914354">
              <a:defRPr/>
            </a:pPr>
            <a:r>
              <a:rPr lang="ja-JP" altLang="en-US" sz="1200" kern="0" dirty="0">
                <a:solidFill>
                  <a:prstClr val="black"/>
                </a:solidFill>
                <a:latin typeface="Calibri" panose="020F0502020204030204"/>
                <a:ea typeface="ＭＳ Ｐゴシック" panose="020B0600070205080204" pitchFamily="50" charset="-128"/>
              </a:rPr>
              <a:t>景観部局の</a:t>
            </a:r>
            <a:endParaRPr lang="en-US" altLang="ja-JP" sz="1200" kern="0" dirty="0">
              <a:solidFill>
                <a:prstClr val="black"/>
              </a:solidFill>
              <a:latin typeface="Calibri" panose="020F0502020204030204"/>
              <a:ea typeface="ＭＳ Ｐゴシック" panose="020B0600070205080204" pitchFamily="50" charset="-128"/>
            </a:endParaRPr>
          </a:p>
          <a:p>
            <a:pPr defTabSz="914354">
              <a:defRPr/>
            </a:pPr>
            <a:r>
              <a:rPr lang="ja-JP" altLang="en-US" sz="1200" kern="0" dirty="0">
                <a:solidFill>
                  <a:prstClr val="black"/>
                </a:solidFill>
                <a:latin typeface="Calibri" panose="020F0502020204030204"/>
                <a:ea typeface="ＭＳ Ｐゴシック" panose="020B0600070205080204" pitchFamily="50" charset="-128"/>
              </a:rPr>
              <a:t>技術の向上</a:t>
            </a:r>
            <a:endParaRPr lang="en-US" altLang="ja-JP" sz="1200" kern="0" dirty="0">
              <a:solidFill>
                <a:prstClr val="black"/>
              </a:solidFill>
              <a:latin typeface="Calibri" panose="020F0502020204030204"/>
              <a:ea typeface="ＭＳ Ｐゴシック" panose="020B0600070205080204" pitchFamily="50" charset="-128"/>
            </a:endParaRPr>
          </a:p>
        </p:txBody>
      </p:sp>
      <p:sp>
        <p:nvSpPr>
          <p:cNvPr id="113" name="テキスト ボックス 112"/>
          <p:cNvSpPr txBox="1"/>
          <p:nvPr/>
        </p:nvSpPr>
        <p:spPr>
          <a:xfrm>
            <a:off x="363253" y="4287991"/>
            <a:ext cx="1107996" cy="461665"/>
          </a:xfrm>
          <a:prstGeom prst="rect">
            <a:avLst/>
          </a:prstGeom>
          <a:noFill/>
        </p:spPr>
        <p:txBody>
          <a:bodyPr wrap="none" rtlCol="0">
            <a:spAutoFit/>
          </a:bodyPr>
          <a:lstStyle/>
          <a:p>
            <a:pPr defTabSz="914354">
              <a:defRPr/>
            </a:pPr>
            <a:r>
              <a:rPr lang="ja-JP" altLang="en-US" sz="1200" kern="0" dirty="0">
                <a:solidFill>
                  <a:prstClr val="black"/>
                </a:solidFill>
                <a:latin typeface="Calibri" panose="020F0502020204030204"/>
                <a:ea typeface="ＭＳ Ｐゴシック" panose="020B0600070205080204" pitchFamily="50" charset="-128"/>
              </a:rPr>
              <a:t>府事業の景観</a:t>
            </a:r>
            <a:endParaRPr lang="en-US" altLang="ja-JP" sz="1200" kern="0" dirty="0">
              <a:solidFill>
                <a:prstClr val="black"/>
              </a:solidFill>
              <a:latin typeface="Calibri" panose="020F0502020204030204"/>
              <a:ea typeface="ＭＳ Ｐゴシック" panose="020B0600070205080204" pitchFamily="50" charset="-128"/>
            </a:endParaRPr>
          </a:p>
          <a:p>
            <a:pPr defTabSz="914354">
              <a:defRPr/>
            </a:pPr>
            <a:r>
              <a:rPr lang="ja-JP" altLang="en-US" sz="1200" kern="0" dirty="0">
                <a:solidFill>
                  <a:prstClr val="black"/>
                </a:solidFill>
                <a:latin typeface="Calibri" panose="020F0502020204030204"/>
                <a:ea typeface="ＭＳ Ｐゴシック" panose="020B0600070205080204" pitchFamily="50" charset="-128"/>
              </a:rPr>
              <a:t>配慮の底上げ</a:t>
            </a:r>
          </a:p>
        </p:txBody>
      </p:sp>
      <p:sp>
        <p:nvSpPr>
          <p:cNvPr id="56" name="正方形/長方形 55"/>
          <p:cNvSpPr/>
          <p:nvPr/>
        </p:nvSpPr>
        <p:spPr>
          <a:xfrm>
            <a:off x="143510" y="13283"/>
            <a:ext cx="9000492" cy="553998"/>
          </a:xfrm>
          <a:prstGeom prst="rect">
            <a:avLst/>
          </a:prstGeom>
        </p:spPr>
        <p:txBody>
          <a:bodyPr wrap="square">
            <a:spAutoFit/>
          </a:bodyPr>
          <a:lstStyle/>
          <a:p>
            <a:pPr>
              <a:lnSpc>
                <a:spcPct val="150000"/>
              </a:lnSpc>
              <a:defRPr/>
            </a:pPr>
            <a:r>
              <a:rPr lang="ja-JP" altLang="en-US" sz="2000" b="1" u="sng" dirty="0">
                <a:solidFill>
                  <a:prstClr val="black"/>
                </a:solidFill>
                <a:latin typeface="Meiryo UI" panose="020B0604030504040204" pitchFamily="50" charset="-128"/>
                <a:ea typeface="Meiryo UI" panose="020B0604030504040204" pitchFamily="50" charset="-128"/>
              </a:rPr>
              <a:t>公共事業</a:t>
            </a:r>
            <a:r>
              <a:rPr lang="en-US" altLang="ja-JP" sz="2000" b="1" u="sng" dirty="0">
                <a:solidFill>
                  <a:prstClr val="black"/>
                </a:solidFill>
                <a:latin typeface="Meiryo UI" panose="020B0604030504040204" pitchFamily="50" charset="-128"/>
                <a:ea typeface="Meiryo UI" panose="020B0604030504040204" pitchFamily="50" charset="-128"/>
              </a:rPr>
              <a:t>PDCA</a:t>
            </a:r>
            <a:r>
              <a:rPr lang="ja-JP" altLang="en-US" sz="2000" b="1" u="sng" dirty="0">
                <a:solidFill>
                  <a:prstClr val="black"/>
                </a:solidFill>
                <a:latin typeface="Meiryo UI" panose="020B0604030504040204" pitchFamily="50" charset="-128"/>
                <a:ea typeface="Meiryo UI" panose="020B0604030504040204" pitchFamily="50" charset="-128"/>
              </a:rPr>
              <a:t>サイクル制度の全体像（案）</a:t>
            </a:r>
            <a:endParaRPr lang="en-US" altLang="ja-JP" sz="2000" b="1" u="sng"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72639" y="6587672"/>
            <a:ext cx="2057400" cy="365125"/>
          </a:xfrm>
        </p:spPr>
        <p:txBody>
          <a:bodyPr/>
          <a:lstStyle/>
          <a:p>
            <a:fld id="{8DDB306B-CB1A-4F92-AE18-14C2D5855DBA}" type="slidenum">
              <a:rPr kumimoji="1" lang="ja-JP" altLang="en-US" smtClean="0"/>
              <a:t>28</a:t>
            </a:fld>
            <a:endParaRPr kumimoji="1" lang="ja-JP" altLang="en-US"/>
          </a:p>
        </p:txBody>
      </p:sp>
      <p:sp>
        <p:nvSpPr>
          <p:cNvPr id="4" name="角丸四角形 3"/>
          <p:cNvSpPr/>
          <p:nvPr/>
        </p:nvSpPr>
        <p:spPr>
          <a:xfrm>
            <a:off x="80278" y="656676"/>
            <a:ext cx="1661807" cy="3542654"/>
          </a:xfrm>
          <a:prstGeom prst="roundRect">
            <a:avLst>
              <a:gd name="adj" fmla="val 12564"/>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59339" y="1933017"/>
            <a:ext cx="559295" cy="584775"/>
          </a:xfrm>
          <a:prstGeom prst="rect">
            <a:avLst/>
          </a:prstGeom>
          <a:noFill/>
          <a:ln w="19050">
            <a:noFill/>
          </a:ln>
        </p:spPr>
        <p:txBody>
          <a:bodyPr wrap="square" rtlCol="0">
            <a:spAutoFit/>
          </a:bodyPr>
          <a:lstStyle/>
          <a:p>
            <a:pPr algn="ctr"/>
            <a:r>
              <a:rPr kumimoji="1" lang="ja-JP" altLang="en-US" sz="3200" b="1" dirty="0">
                <a:solidFill>
                  <a:srgbClr val="FF0000"/>
                </a:solidFill>
                <a:latin typeface="Meiryo UI" panose="020B0604030504040204" pitchFamily="50" charset="-128"/>
                <a:ea typeface="Meiryo UI" panose="020B0604030504040204" pitchFamily="50" charset="-128"/>
              </a:rPr>
              <a:t>①</a:t>
            </a:r>
          </a:p>
        </p:txBody>
      </p:sp>
      <p:sp>
        <p:nvSpPr>
          <p:cNvPr id="60" name="角丸四角形 59"/>
          <p:cNvSpPr/>
          <p:nvPr/>
        </p:nvSpPr>
        <p:spPr>
          <a:xfrm>
            <a:off x="3215219" y="1069172"/>
            <a:ext cx="787950" cy="3033268"/>
          </a:xfrm>
          <a:prstGeom prst="roundRect">
            <a:avLst>
              <a:gd name="adj" fmla="val 22973"/>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3922944" y="1195933"/>
            <a:ext cx="2136795" cy="2144641"/>
          </a:xfrm>
          <a:prstGeom prst="roundRect">
            <a:avLst>
              <a:gd name="adj" fmla="val 7098"/>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角丸四角形 109"/>
          <p:cNvSpPr/>
          <p:nvPr/>
        </p:nvSpPr>
        <p:spPr>
          <a:xfrm>
            <a:off x="6252742" y="1121475"/>
            <a:ext cx="768586" cy="2919947"/>
          </a:xfrm>
          <a:prstGeom prst="roundRect">
            <a:avLst>
              <a:gd name="adj" fmla="val 14275"/>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角丸四角形 111"/>
          <p:cNvSpPr/>
          <p:nvPr/>
        </p:nvSpPr>
        <p:spPr>
          <a:xfrm>
            <a:off x="4850423" y="4737218"/>
            <a:ext cx="4224523" cy="1978084"/>
          </a:xfrm>
          <a:prstGeom prst="roundRect">
            <a:avLst>
              <a:gd name="adj" fmla="val 12358"/>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角丸四角形 118"/>
          <p:cNvSpPr/>
          <p:nvPr/>
        </p:nvSpPr>
        <p:spPr>
          <a:xfrm>
            <a:off x="97418" y="4741656"/>
            <a:ext cx="4031386" cy="1967517"/>
          </a:xfrm>
          <a:prstGeom prst="roundRect">
            <a:avLst>
              <a:gd name="adj" fmla="val 15194"/>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3348624" y="1148862"/>
            <a:ext cx="559295" cy="584775"/>
          </a:xfrm>
          <a:prstGeom prst="rect">
            <a:avLst/>
          </a:prstGeom>
          <a:noFill/>
          <a:ln w="19050">
            <a:noFill/>
          </a:ln>
        </p:spPr>
        <p:txBody>
          <a:bodyPr wrap="square" rtlCol="0">
            <a:spAutoFit/>
          </a:bodyPr>
          <a:lstStyle/>
          <a:p>
            <a:pPr algn="ctr"/>
            <a:r>
              <a:rPr kumimoji="1" lang="ja-JP" altLang="en-US" sz="3200" b="1" dirty="0" smtClean="0">
                <a:solidFill>
                  <a:srgbClr val="FF0000"/>
                </a:solidFill>
                <a:latin typeface="Meiryo UI" panose="020B0604030504040204" pitchFamily="50" charset="-128"/>
                <a:ea typeface="Meiryo UI" panose="020B0604030504040204" pitchFamily="50" charset="-128"/>
              </a:rPr>
              <a:t>②</a:t>
            </a:r>
            <a:endParaRPr kumimoji="1"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4295541" y="1102995"/>
            <a:ext cx="559295" cy="584775"/>
          </a:xfrm>
          <a:prstGeom prst="rect">
            <a:avLst/>
          </a:prstGeom>
          <a:noFill/>
          <a:ln w="19050">
            <a:noFill/>
          </a:ln>
        </p:spPr>
        <p:txBody>
          <a:bodyPr wrap="square" rtlCol="0">
            <a:spAutoFit/>
          </a:bodyPr>
          <a:lstStyle/>
          <a:p>
            <a:pPr algn="ctr"/>
            <a:r>
              <a:rPr kumimoji="1" lang="ja-JP" altLang="en-US" sz="3200" b="1" dirty="0">
                <a:solidFill>
                  <a:srgbClr val="FF0000"/>
                </a:solidFill>
                <a:latin typeface="Meiryo UI" panose="020B0604030504040204" pitchFamily="50" charset="-128"/>
                <a:ea typeface="Meiryo UI" panose="020B0604030504040204" pitchFamily="50" charset="-128"/>
              </a:rPr>
              <a:t>③</a:t>
            </a:r>
          </a:p>
        </p:txBody>
      </p:sp>
      <p:sp>
        <p:nvSpPr>
          <p:cNvPr id="123" name="テキスト ボックス 122"/>
          <p:cNvSpPr txBox="1"/>
          <p:nvPr/>
        </p:nvSpPr>
        <p:spPr>
          <a:xfrm>
            <a:off x="6224181" y="1048557"/>
            <a:ext cx="559295" cy="584775"/>
          </a:xfrm>
          <a:prstGeom prst="rect">
            <a:avLst/>
          </a:prstGeom>
          <a:noFill/>
          <a:ln w="19050">
            <a:noFill/>
          </a:ln>
        </p:spPr>
        <p:txBody>
          <a:bodyPr wrap="square" rtlCol="0">
            <a:spAutoFit/>
          </a:bodyPr>
          <a:lstStyle/>
          <a:p>
            <a:pPr algn="ctr"/>
            <a:r>
              <a:rPr kumimoji="1" lang="ja-JP" altLang="en-US" sz="3200" b="1" dirty="0">
                <a:solidFill>
                  <a:srgbClr val="FF0000"/>
                </a:solidFill>
                <a:latin typeface="Meiryo UI" panose="020B0604030504040204" pitchFamily="50" charset="-128"/>
                <a:ea typeface="Meiryo UI" panose="020B0604030504040204" pitchFamily="50" charset="-128"/>
              </a:rPr>
              <a:t>④</a:t>
            </a:r>
          </a:p>
        </p:txBody>
      </p:sp>
      <p:sp>
        <p:nvSpPr>
          <p:cNvPr id="124" name="テキスト ボックス 123"/>
          <p:cNvSpPr txBox="1"/>
          <p:nvPr/>
        </p:nvSpPr>
        <p:spPr>
          <a:xfrm>
            <a:off x="7933822" y="1491409"/>
            <a:ext cx="559295" cy="584775"/>
          </a:xfrm>
          <a:prstGeom prst="rect">
            <a:avLst/>
          </a:prstGeom>
          <a:noFill/>
          <a:ln w="19050">
            <a:noFill/>
          </a:ln>
        </p:spPr>
        <p:txBody>
          <a:bodyPr wrap="square" rtlCol="0">
            <a:spAutoFit/>
          </a:bodyPr>
          <a:lstStyle/>
          <a:p>
            <a:pPr algn="ctr"/>
            <a:r>
              <a:rPr kumimoji="1" lang="ja-JP" altLang="en-US" sz="3200" b="1" dirty="0">
                <a:solidFill>
                  <a:srgbClr val="FF0000"/>
                </a:solidFill>
                <a:latin typeface="Meiryo UI" panose="020B0604030504040204" pitchFamily="50" charset="-128"/>
                <a:ea typeface="Meiryo UI" panose="020B0604030504040204" pitchFamily="50" charset="-128"/>
              </a:rPr>
              <a:t>⑤</a:t>
            </a:r>
          </a:p>
        </p:txBody>
      </p:sp>
      <p:sp>
        <p:nvSpPr>
          <p:cNvPr id="125" name="テキスト ボックス 124"/>
          <p:cNvSpPr txBox="1"/>
          <p:nvPr/>
        </p:nvSpPr>
        <p:spPr>
          <a:xfrm>
            <a:off x="5103670" y="4733450"/>
            <a:ext cx="559295" cy="584775"/>
          </a:xfrm>
          <a:prstGeom prst="rect">
            <a:avLst/>
          </a:prstGeom>
          <a:noFill/>
          <a:ln w="19050">
            <a:noFill/>
          </a:ln>
        </p:spPr>
        <p:txBody>
          <a:bodyPr wrap="square" rtlCol="0">
            <a:spAutoFit/>
          </a:bodyPr>
          <a:lstStyle/>
          <a:p>
            <a:pPr algn="ctr"/>
            <a:r>
              <a:rPr kumimoji="1" lang="ja-JP" altLang="en-US" sz="3200" b="1" dirty="0">
                <a:solidFill>
                  <a:srgbClr val="FF0000"/>
                </a:solidFill>
                <a:latin typeface="Meiryo UI" panose="020B0604030504040204" pitchFamily="50" charset="-128"/>
                <a:ea typeface="Meiryo UI" panose="020B0604030504040204" pitchFamily="50" charset="-128"/>
              </a:rPr>
              <a:t>⑥</a:t>
            </a:r>
          </a:p>
        </p:txBody>
      </p:sp>
      <p:sp>
        <p:nvSpPr>
          <p:cNvPr id="126" name="テキスト ボックス 125"/>
          <p:cNvSpPr txBox="1"/>
          <p:nvPr/>
        </p:nvSpPr>
        <p:spPr>
          <a:xfrm>
            <a:off x="108548" y="4704058"/>
            <a:ext cx="559295" cy="584775"/>
          </a:xfrm>
          <a:prstGeom prst="rect">
            <a:avLst/>
          </a:prstGeom>
          <a:noFill/>
          <a:ln w="19050">
            <a:noFill/>
          </a:ln>
        </p:spPr>
        <p:txBody>
          <a:bodyPr wrap="square" rtlCol="0">
            <a:spAutoFit/>
          </a:bodyPr>
          <a:lstStyle/>
          <a:p>
            <a:pPr algn="ctr"/>
            <a:r>
              <a:rPr kumimoji="1" lang="ja-JP" altLang="en-US" sz="3200" b="1" dirty="0">
                <a:solidFill>
                  <a:srgbClr val="FF0000"/>
                </a:solidFill>
                <a:latin typeface="Meiryo UI" panose="020B0604030504040204" pitchFamily="50" charset="-128"/>
                <a:ea typeface="Meiryo UI" panose="020B0604030504040204" pitchFamily="50" charset="-128"/>
              </a:rPr>
              <a:t>⑦</a:t>
            </a:r>
          </a:p>
        </p:txBody>
      </p:sp>
      <p:sp>
        <p:nvSpPr>
          <p:cNvPr id="111" name="角丸四角形 110"/>
          <p:cNvSpPr/>
          <p:nvPr/>
        </p:nvSpPr>
        <p:spPr>
          <a:xfrm>
            <a:off x="7387004" y="523649"/>
            <a:ext cx="1672050" cy="3288884"/>
          </a:xfrm>
          <a:prstGeom prst="roundRect">
            <a:avLst>
              <a:gd name="adj" fmla="val 13207"/>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262536" y="1462145"/>
            <a:ext cx="400110" cy="2286644"/>
          </a:xfrm>
          <a:prstGeom prst="rect">
            <a:avLst/>
          </a:prstGeom>
          <a:noFill/>
        </p:spPr>
        <p:txBody>
          <a:bodyPr vert="eaVert" wrap="square" rtlCol="0" anchor="ctr">
            <a:spAutoFit/>
          </a:bodyPr>
          <a:lstStyle/>
          <a:p>
            <a:r>
              <a:rPr lang="ja-JP" altLang="en-US" sz="1200" b="1" kern="0" dirty="0" smtClean="0">
                <a:solidFill>
                  <a:prstClr val="black"/>
                </a:solidFill>
              </a:rPr>
              <a:t>　</a:t>
            </a:r>
            <a:r>
              <a:rPr lang="ja-JP" altLang="en-US" sz="1400" kern="0" dirty="0" smtClean="0">
                <a:solidFill>
                  <a:prstClr val="black"/>
                </a:solidFill>
              </a:rPr>
              <a:t>景観形成の目標等の設定</a:t>
            </a:r>
            <a:endParaRPr kumimoji="1" lang="ja-JP" altLang="en-US" sz="1400" dirty="0"/>
          </a:p>
        </p:txBody>
      </p:sp>
      <p:sp>
        <p:nvSpPr>
          <p:cNvPr id="107" name="テキスト ボックス 106"/>
          <p:cNvSpPr txBox="1"/>
          <p:nvPr/>
        </p:nvSpPr>
        <p:spPr>
          <a:xfrm>
            <a:off x="4025937" y="1936030"/>
            <a:ext cx="2018777" cy="276999"/>
          </a:xfrm>
          <a:prstGeom prst="rect">
            <a:avLst/>
          </a:prstGeom>
          <a:noFill/>
        </p:spPr>
        <p:txBody>
          <a:bodyPr wrap="square" rtlCol="0">
            <a:spAutoFit/>
          </a:bodyPr>
          <a:lstStyle/>
          <a:p>
            <a:pPr algn="ctr" defTabSz="914354">
              <a:defRPr/>
            </a:pPr>
            <a:r>
              <a:rPr lang="ja-JP" altLang="en-US" sz="1200" b="1" kern="0" dirty="0" smtClean="0">
                <a:solidFill>
                  <a:prstClr val="black"/>
                </a:solidFill>
                <a:latin typeface="Calibri" panose="020F0502020204030204"/>
                <a:ea typeface="ＭＳ Ｐゴシック" panose="020B0600070205080204" pitchFamily="50" charset="-128"/>
              </a:rPr>
              <a:t>★アドバイス対応報告シート</a:t>
            </a:r>
            <a:endParaRPr lang="ja-JP" altLang="en-US" sz="1200" b="1" kern="0" dirty="0">
              <a:solidFill>
                <a:prstClr val="black"/>
              </a:solidFill>
              <a:latin typeface="Calibri" panose="020F0502020204030204"/>
              <a:ea typeface="ＭＳ Ｐゴシック" panose="020B0600070205080204" pitchFamily="50" charset="-128"/>
            </a:endParaRPr>
          </a:p>
        </p:txBody>
      </p:sp>
      <p:sp>
        <p:nvSpPr>
          <p:cNvPr id="108" name="テキスト ボックス 107"/>
          <p:cNvSpPr txBox="1"/>
          <p:nvPr/>
        </p:nvSpPr>
        <p:spPr>
          <a:xfrm>
            <a:off x="4026699" y="2986387"/>
            <a:ext cx="2018777" cy="276999"/>
          </a:xfrm>
          <a:prstGeom prst="rect">
            <a:avLst/>
          </a:prstGeom>
          <a:noFill/>
        </p:spPr>
        <p:txBody>
          <a:bodyPr wrap="square" rtlCol="0">
            <a:spAutoFit/>
          </a:bodyPr>
          <a:lstStyle/>
          <a:p>
            <a:pPr algn="ctr" defTabSz="914354">
              <a:defRPr/>
            </a:pPr>
            <a:r>
              <a:rPr lang="ja-JP" altLang="en-US" sz="1200" b="1" kern="0" dirty="0" smtClean="0">
                <a:solidFill>
                  <a:prstClr val="black"/>
                </a:solidFill>
                <a:latin typeface="Calibri" panose="020F0502020204030204"/>
                <a:ea typeface="ＭＳ Ｐゴシック" panose="020B0600070205080204" pitchFamily="50" charset="-128"/>
              </a:rPr>
              <a:t>★アドバイス対応報告シート</a:t>
            </a:r>
            <a:endParaRPr lang="ja-JP" altLang="en-US" sz="1200" b="1" kern="0" dirty="0">
              <a:solidFill>
                <a:prstClr val="black"/>
              </a:solidFill>
              <a:latin typeface="Calibri" panose="020F0502020204030204"/>
              <a:ea typeface="ＭＳ Ｐゴシック" panose="020B0600070205080204" pitchFamily="50" charset="-128"/>
            </a:endParaRPr>
          </a:p>
        </p:txBody>
      </p:sp>
      <p:sp>
        <p:nvSpPr>
          <p:cNvPr id="109" name="テキスト ボックス 108"/>
          <p:cNvSpPr txBox="1"/>
          <p:nvPr/>
        </p:nvSpPr>
        <p:spPr>
          <a:xfrm>
            <a:off x="7707196" y="1008473"/>
            <a:ext cx="1036659" cy="276999"/>
          </a:xfrm>
          <a:prstGeom prst="rect">
            <a:avLst/>
          </a:prstGeom>
          <a:noFill/>
        </p:spPr>
        <p:txBody>
          <a:bodyPr wrap="square" rtlCol="0">
            <a:spAutoFit/>
          </a:bodyPr>
          <a:lstStyle/>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［事業部局］</a:t>
            </a:r>
            <a:endParaRPr lang="ja-JP" altLang="en-US" sz="1200" kern="0" dirty="0">
              <a:solidFill>
                <a:prstClr val="black"/>
              </a:solidFill>
              <a:latin typeface="Calibri" panose="020F0502020204030204"/>
              <a:ea typeface="ＭＳ Ｐゴシック" panose="020B0600070205080204" pitchFamily="50" charset="-128"/>
            </a:endParaRPr>
          </a:p>
        </p:txBody>
      </p:sp>
      <p:sp>
        <p:nvSpPr>
          <p:cNvPr id="127" name="テキスト ボックス 126"/>
          <p:cNvSpPr txBox="1"/>
          <p:nvPr/>
        </p:nvSpPr>
        <p:spPr>
          <a:xfrm>
            <a:off x="392226" y="923627"/>
            <a:ext cx="1036659" cy="276999"/>
          </a:xfrm>
          <a:prstGeom prst="rect">
            <a:avLst/>
          </a:prstGeom>
          <a:noFill/>
        </p:spPr>
        <p:txBody>
          <a:bodyPr wrap="square" rtlCol="0">
            <a:spAutoFit/>
          </a:bodyPr>
          <a:lstStyle/>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［事業部局］</a:t>
            </a:r>
            <a:endParaRPr lang="ja-JP" altLang="en-US" sz="1200" kern="0" dirty="0">
              <a:solidFill>
                <a:prstClr val="black"/>
              </a:solidFill>
              <a:latin typeface="Calibri" panose="020F0502020204030204"/>
              <a:ea typeface="ＭＳ Ｐゴシック" panose="020B0600070205080204" pitchFamily="50" charset="-128"/>
            </a:endParaRPr>
          </a:p>
        </p:txBody>
      </p:sp>
      <p:sp>
        <p:nvSpPr>
          <p:cNvPr id="128" name="テキスト ボックス 127"/>
          <p:cNvSpPr txBox="1"/>
          <p:nvPr/>
        </p:nvSpPr>
        <p:spPr>
          <a:xfrm>
            <a:off x="7207916" y="4859159"/>
            <a:ext cx="1036659" cy="276999"/>
          </a:xfrm>
          <a:prstGeom prst="rect">
            <a:avLst/>
          </a:prstGeom>
          <a:noFill/>
        </p:spPr>
        <p:txBody>
          <a:bodyPr wrap="square" rtlCol="0">
            <a:spAutoFit/>
          </a:bodyPr>
          <a:lstStyle/>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［事業部局］</a:t>
            </a:r>
            <a:endParaRPr lang="ja-JP" altLang="en-US" sz="1200" kern="0" dirty="0">
              <a:solidFill>
                <a:prstClr val="black"/>
              </a:solidFill>
              <a:latin typeface="Calibri" panose="020F0502020204030204"/>
              <a:ea typeface="ＭＳ Ｐゴシック" panose="020B0600070205080204" pitchFamily="50" charset="-128"/>
            </a:endParaRPr>
          </a:p>
        </p:txBody>
      </p:sp>
      <p:sp>
        <p:nvSpPr>
          <p:cNvPr id="129" name="テキスト ボックス 128"/>
          <p:cNvSpPr txBox="1"/>
          <p:nvPr/>
        </p:nvSpPr>
        <p:spPr>
          <a:xfrm>
            <a:off x="7979961" y="4860407"/>
            <a:ext cx="1036659" cy="276999"/>
          </a:xfrm>
          <a:prstGeom prst="rect">
            <a:avLst/>
          </a:prstGeom>
          <a:noFill/>
        </p:spPr>
        <p:txBody>
          <a:bodyPr wrap="square" rtlCol="0">
            <a:spAutoFit/>
          </a:bodyPr>
          <a:lstStyle/>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［景観部局］</a:t>
            </a:r>
            <a:endParaRPr lang="ja-JP" altLang="en-US" sz="1200" kern="0" dirty="0">
              <a:solidFill>
                <a:prstClr val="black"/>
              </a:solidFill>
              <a:latin typeface="Calibri" panose="020F0502020204030204"/>
              <a:ea typeface="ＭＳ Ｐゴシック" panose="020B0600070205080204" pitchFamily="50" charset="-128"/>
            </a:endParaRPr>
          </a:p>
        </p:txBody>
      </p:sp>
      <p:sp>
        <p:nvSpPr>
          <p:cNvPr id="130" name="テキスト ボックス 129"/>
          <p:cNvSpPr txBox="1"/>
          <p:nvPr/>
        </p:nvSpPr>
        <p:spPr>
          <a:xfrm>
            <a:off x="2934681" y="4844603"/>
            <a:ext cx="1036659" cy="276999"/>
          </a:xfrm>
          <a:prstGeom prst="rect">
            <a:avLst/>
          </a:prstGeom>
          <a:noFill/>
        </p:spPr>
        <p:txBody>
          <a:bodyPr wrap="square" rtlCol="0">
            <a:spAutoFit/>
          </a:bodyPr>
          <a:lstStyle/>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［景観部局］</a:t>
            </a:r>
            <a:endParaRPr lang="ja-JP" altLang="en-US" sz="1200" kern="0" dirty="0">
              <a:solidFill>
                <a:prstClr val="black"/>
              </a:solidFill>
              <a:latin typeface="Calibri" panose="020F0502020204030204"/>
              <a:ea typeface="ＭＳ Ｐゴシック" panose="020B0600070205080204" pitchFamily="50" charset="-128"/>
            </a:endParaRPr>
          </a:p>
        </p:txBody>
      </p:sp>
      <p:sp>
        <p:nvSpPr>
          <p:cNvPr id="135" name="テキスト ボックス 134"/>
          <p:cNvSpPr txBox="1"/>
          <p:nvPr/>
        </p:nvSpPr>
        <p:spPr>
          <a:xfrm>
            <a:off x="7453367" y="4267396"/>
            <a:ext cx="1672643" cy="276999"/>
          </a:xfrm>
          <a:prstGeom prst="rect">
            <a:avLst/>
          </a:prstGeom>
          <a:solidFill>
            <a:schemeClr val="bg1">
              <a:alpha val="50000"/>
            </a:schemeClr>
          </a:solidFill>
        </p:spPr>
        <p:txBody>
          <a:bodyPr wrap="square" rtlCol="0">
            <a:spAutoFit/>
          </a:bodyPr>
          <a:lstStyle/>
          <a:p>
            <a:pPr algn="ctr" defTabSz="914354">
              <a:defRPr/>
            </a:pPr>
            <a:r>
              <a:rPr lang="ja-JP" altLang="en-US" sz="1200" b="1" kern="0" dirty="0" smtClean="0">
                <a:solidFill>
                  <a:prstClr val="black"/>
                </a:solidFill>
                <a:latin typeface="Calibri" panose="020F0502020204030204"/>
                <a:ea typeface="ＭＳ Ｐゴシック" panose="020B0600070205080204" pitchFamily="50" charset="-128"/>
              </a:rPr>
              <a:t>★目標達成評価シート</a:t>
            </a:r>
            <a:endParaRPr lang="ja-JP" altLang="en-US" sz="1200" b="1" kern="0" dirty="0">
              <a:solidFill>
                <a:prstClr val="black"/>
              </a:solidFill>
              <a:latin typeface="Calibri" panose="020F0502020204030204"/>
              <a:ea typeface="ＭＳ Ｐゴシック" panose="020B0600070205080204" pitchFamily="50" charset="-128"/>
            </a:endParaRPr>
          </a:p>
        </p:txBody>
      </p:sp>
      <p:sp>
        <p:nvSpPr>
          <p:cNvPr id="136" name="テキスト ボックス 135"/>
          <p:cNvSpPr txBox="1"/>
          <p:nvPr/>
        </p:nvSpPr>
        <p:spPr>
          <a:xfrm>
            <a:off x="3506073" y="1416717"/>
            <a:ext cx="369332" cy="2286644"/>
          </a:xfrm>
          <a:prstGeom prst="rect">
            <a:avLst/>
          </a:prstGeom>
          <a:noFill/>
        </p:spPr>
        <p:txBody>
          <a:bodyPr vert="eaVert" wrap="square" rtlCol="0" anchor="ctr">
            <a:spAutoFit/>
          </a:bodyPr>
          <a:lstStyle/>
          <a:p>
            <a:r>
              <a:rPr lang="ja-JP" altLang="en-US" sz="1200" b="1" kern="0" dirty="0" smtClean="0">
                <a:solidFill>
                  <a:prstClr val="black"/>
                </a:solidFill>
              </a:rPr>
              <a:t>　　　★目標設定シート①・  ②</a:t>
            </a:r>
            <a:endParaRPr lang="en-US" altLang="ja-JP" sz="1200" b="1" kern="0" dirty="0" smtClean="0">
              <a:solidFill>
                <a:prstClr val="black"/>
              </a:solidFill>
            </a:endParaRPr>
          </a:p>
        </p:txBody>
      </p:sp>
      <p:sp>
        <p:nvSpPr>
          <p:cNvPr id="137" name="テキスト ボックス 136"/>
          <p:cNvSpPr txBox="1"/>
          <p:nvPr/>
        </p:nvSpPr>
        <p:spPr>
          <a:xfrm>
            <a:off x="5044955" y="1277237"/>
            <a:ext cx="1036659" cy="276999"/>
          </a:xfrm>
          <a:prstGeom prst="rect">
            <a:avLst/>
          </a:prstGeom>
          <a:noFill/>
        </p:spPr>
        <p:txBody>
          <a:bodyPr wrap="square" rtlCol="0">
            <a:spAutoFit/>
          </a:bodyPr>
          <a:lstStyle/>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［景観部局］</a:t>
            </a:r>
            <a:endParaRPr lang="ja-JP" altLang="en-US" sz="1200" kern="0" dirty="0">
              <a:solidFill>
                <a:prstClr val="black"/>
              </a:solidFill>
              <a:latin typeface="Calibri" panose="020F0502020204030204"/>
              <a:ea typeface="ＭＳ Ｐゴシック" panose="020B0600070205080204" pitchFamily="50" charset="-128"/>
            </a:endParaRPr>
          </a:p>
        </p:txBody>
      </p:sp>
      <p:sp>
        <p:nvSpPr>
          <p:cNvPr id="138" name="テキスト ボックス 137"/>
          <p:cNvSpPr txBox="1"/>
          <p:nvPr/>
        </p:nvSpPr>
        <p:spPr>
          <a:xfrm>
            <a:off x="5019438" y="923086"/>
            <a:ext cx="1036659" cy="276999"/>
          </a:xfrm>
          <a:prstGeom prst="rect">
            <a:avLst/>
          </a:prstGeom>
          <a:noFill/>
        </p:spPr>
        <p:txBody>
          <a:bodyPr wrap="square" rtlCol="0">
            <a:spAutoFit/>
          </a:bodyPr>
          <a:lstStyle/>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［事業部局］</a:t>
            </a:r>
            <a:endParaRPr lang="ja-JP" altLang="en-US" sz="1200" kern="0" dirty="0">
              <a:solidFill>
                <a:prstClr val="black"/>
              </a:solidFill>
              <a:latin typeface="Calibri" panose="020F0502020204030204"/>
              <a:ea typeface="ＭＳ Ｐゴシック" panose="020B0600070205080204" pitchFamily="50" charset="-128"/>
            </a:endParaRPr>
          </a:p>
        </p:txBody>
      </p:sp>
      <p:sp>
        <p:nvSpPr>
          <p:cNvPr id="139" name="テキスト ボックス 138"/>
          <p:cNvSpPr txBox="1"/>
          <p:nvPr/>
        </p:nvSpPr>
        <p:spPr>
          <a:xfrm>
            <a:off x="5045613" y="2305593"/>
            <a:ext cx="1036659" cy="276999"/>
          </a:xfrm>
          <a:prstGeom prst="rect">
            <a:avLst/>
          </a:prstGeom>
          <a:noFill/>
        </p:spPr>
        <p:txBody>
          <a:bodyPr wrap="square" rtlCol="0">
            <a:spAutoFit/>
          </a:bodyPr>
          <a:lstStyle/>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［景観部局］</a:t>
            </a:r>
            <a:endParaRPr lang="ja-JP" altLang="en-US" sz="1200" kern="0" dirty="0">
              <a:solidFill>
                <a:prstClr val="black"/>
              </a:solidFill>
              <a:latin typeface="Calibri" panose="020F0502020204030204"/>
              <a:ea typeface="ＭＳ Ｐゴシック" panose="020B0600070205080204" pitchFamily="50" charset="-128"/>
            </a:endParaRPr>
          </a:p>
        </p:txBody>
      </p:sp>
      <p:sp>
        <p:nvSpPr>
          <p:cNvPr id="140" name="テキスト ボックス 139"/>
          <p:cNvSpPr txBox="1"/>
          <p:nvPr/>
        </p:nvSpPr>
        <p:spPr>
          <a:xfrm>
            <a:off x="3154345" y="1207200"/>
            <a:ext cx="1036659" cy="276999"/>
          </a:xfrm>
          <a:prstGeom prst="rect">
            <a:avLst/>
          </a:prstGeom>
          <a:noFill/>
        </p:spPr>
        <p:txBody>
          <a:bodyPr wrap="square" rtlCol="0">
            <a:spAutoFit/>
          </a:bodyPr>
          <a:lstStyle/>
          <a:p>
            <a:pPr algn="ctr" defTabSz="914354">
              <a:defRPr/>
            </a:pPr>
            <a:r>
              <a:rPr lang="ja-JP" altLang="en-US" sz="1200" kern="0" dirty="0" smtClean="0">
                <a:solidFill>
                  <a:prstClr val="black"/>
                </a:solidFill>
                <a:latin typeface="Calibri" panose="020F0502020204030204"/>
                <a:ea typeface="ＭＳ Ｐゴシック" panose="020B0600070205080204" pitchFamily="50" charset="-128"/>
              </a:rPr>
              <a:t>［事業部局］</a:t>
            </a:r>
            <a:endParaRPr lang="ja-JP" altLang="en-US" sz="1200" kern="0" dirty="0">
              <a:solidFill>
                <a:prstClr val="black"/>
              </a:solidFill>
              <a:latin typeface="Calibri" panose="020F0502020204030204"/>
              <a:ea typeface="ＭＳ Ｐゴシック" panose="020B0600070205080204" pitchFamily="50" charset="-128"/>
            </a:endParaRPr>
          </a:p>
        </p:txBody>
      </p:sp>
      <p:sp>
        <p:nvSpPr>
          <p:cNvPr id="144" name="正方形/長方形 143"/>
          <p:cNvSpPr/>
          <p:nvPr/>
        </p:nvSpPr>
        <p:spPr>
          <a:xfrm>
            <a:off x="123825" y="679736"/>
            <a:ext cx="1587898" cy="3420000"/>
          </a:xfrm>
          <a:prstGeom prst="rect">
            <a:avLst/>
          </a:prstGeom>
          <a:noFill/>
          <a:ln w="12700" cap="flat" cmpd="sng" algn="ctr">
            <a:solidFill>
              <a:srgbClr val="5B9BD5">
                <a:shade val="50000"/>
              </a:srgbClr>
            </a:solidFill>
            <a:prstDash val="sysDash"/>
            <a:miter lim="800000"/>
          </a:ln>
          <a:effectLst/>
        </p:spPr>
        <p:txBody>
          <a:bodyPr rtlCol="0" anchor="ctr"/>
          <a:lstStyle/>
          <a:p>
            <a:pPr algn="ctr" defTabSz="914354">
              <a:defRPr/>
            </a:pPr>
            <a:endParaRPr lang="ja-JP" altLang="en-US" kern="0">
              <a:solidFill>
                <a:prstClr val="white"/>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04014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circle(in)">
                                      <p:cBhvr>
                                        <p:cTn id="15" dur="2000"/>
                                        <p:tgtEl>
                                          <p:spTgt spid="6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circle(in)">
                                      <p:cBhvr>
                                        <p:cTn id="18" dur="2000"/>
                                        <p:tgtEl>
                                          <p:spTgt spid="1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circle(in)">
                                      <p:cBhvr>
                                        <p:cTn id="23" dur="2000"/>
                                        <p:tgtEl>
                                          <p:spTgt spid="6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2"/>
                                        </p:tgtEl>
                                        <p:attrNameLst>
                                          <p:attrName>style.visibility</p:attrName>
                                        </p:attrNameLst>
                                      </p:cBhvr>
                                      <p:to>
                                        <p:strVal val="visible"/>
                                      </p:to>
                                    </p:set>
                                    <p:animEffect transition="in" filter="circle(in)">
                                      <p:cBhvr>
                                        <p:cTn id="26" dur="2000"/>
                                        <p:tgtEl>
                                          <p:spTgt spid="12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circle(in)">
                                      <p:cBhvr>
                                        <p:cTn id="31" dur="2000"/>
                                        <p:tgtEl>
                                          <p:spTgt spid="1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circle(in)">
                                      <p:cBhvr>
                                        <p:cTn id="34" dur="2000"/>
                                        <p:tgtEl>
                                          <p:spTgt spid="12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circle(in)">
                                      <p:cBhvr>
                                        <p:cTn id="39" dur="2000"/>
                                        <p:tgtEl>
                                          <p:spTgt spid="111"/>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circle(in)">
                                      <p:cBhvr>
                                        <p:cTn id="42" dur="2000"/>
                                        <p:tgtEl>
                                          <p:spTgt spid="12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circle(in)">
                                      <p:cBhvr>
                                        <p:cTn id="47" dur="2000"/>
                                        <p:tgtEl>
                                          <p:spTgt spid="112"/>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25"/>
                                        </p:tgtEl>
                                        <p:attrNameLst>
                                          <p:attrName>style.visibility</p:attrName>
                                        </p:attrNameLst>
                                      </p:cBhvr>
                                      <p:to>
                                        <p:strVal val="visible"/>
                                      </p:to>
                                    </p:set>
                                    <p:animEffect transition="in" filter="circle(in)">
                                      <p:cBhvr>
                                        <p:cTn id="50" dur="2000"/>
                                        <p:tgtEl>
                                          <p:spTgt spid="125"/>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circle(in)">
                                      <p:cBhvr>
                                        <p:cTn id="55" dur="2000"/>
                                        <p:tgtEl>
                                          <p:spTgt spid="119"/>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26"/>
                                        </p:tgtEl>
                                        <p:attrNameLst>
                                          <p:attrName>style.visibility</p:attrName>
                                        </p:attrNameLst>
                                      </p:cBhvr>
                                      <p:to>
                                        <p:strVal val="visible"/>
                                      </p:to>
                                    </p:set>
                                    <p:animEffect transition="in" filter="circle(in)">
                                      <p:cBhvr>
                                        <p:cTn id="58" dur="2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0" grpId="0" animBg="1"/>
      <p:bldP spid="62" grpId="0" animBg="1"/>
      <p:bldP spid="110" grpId="0" animBg="1"/>
      <p:bldP spid="112" grpId="0" animBg="1"/>
      <p:bldP spid="119" grpId="0" animBg="1"/>
      <p:bldP spid="120" grpId="0"/>
      <p:bldP spid="122" grpId="0"/>
      <p:bldP spid="123" grpId="0"/>
      <p:bldP spid="124" grpId="0"/>
      <p:bldP spid="125" grpId="0"/>
      <p:bldP spid="126" grpId="0"/>
      <p:bldP spid="1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18580" y="83845"/>
            <a:ext cx="799368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Plan 】</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p:cNvSpPr/>
          <p:nvPr/>
        </p:nvSpPr>
        <p:spPr>
          <a:xfrm>
            <a:off x="14719" y="480569"/>
            <a:ext cx="9129281" cy="553998"/>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公共事業</a:t>
            </a:r>
            <a:r>
              <a:rPr kumimoji="0" lang="en-US" altLang="ja-JP"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PDCA</a:t>
            </a:r>
            <a:r>
              <a:rPr kumimoji="0"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サイクル制度の対象事業（＝目標を立てる事業）　：①</a:t>
            </a:r>
            <a:endParaRPr kumimoji="0"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角丸四角形 9"/>
          <p:cNvSpPr/>
          <p:nvPr/>
        </p:nvSpPr>
        <p:spPr>
          <a:xfrm>
            <a:off x="401053" y="2343308"/>
            <a:ext cx="8251628" cy="4117482"/>
          </a:xfrm>
          <a:prstGeom prst="roundRect">
            <a:avLst>
              <a:gd name="adj" fmla="val 40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テキスト ボックス 10"/>
          <p:cNvSpPr txBox="1"/>
          <p:nvPr/>
        </p:nvSpPr>
        <p:spPr>
          <a:xfrm>
            <a:off x="332811" y="967644"/>
            <a:ext cx="8493095" cy="1285416"/>
          </a:xfrm>
          <a:prstGeom prst="rect">
            <a:avLst/>
          </a:prstGeom>
          <a:noFill/>
          <a:ln>
            <a:noFill/>
          </a:ln>
        </p:spPr>
        <p:txBody>
          <a:bodyPr wrap="square"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（方向性）</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対象施設</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87308" marR="0" lvl="0" indent="-87308"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・府公有財産台帳に「建物」若しくは「工作物」として登録されている（される）</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施設</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87308" marR="0" lvl="0" indent="-87308"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■対象とする事業規模</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等</a:t>
            </a:r>
            <a:endPar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sp>
        <p:nvSpPr>
          <p:cNvPr id="13" name="角丸四角形 12"/>
          <p:cNvSpPr/>
          <p:nvPr/>
        </p:nvSpPr>
        <p:spPr>
          <a:xfrm>
            <a:off x="1172585" y="2879679"/>
            <a:ext cx="7480098" cy="3581112"/>
          </a:xfrm>
          <a:prstGeom prst="roundRect">
            <a:avLst>
              <a:gd name="adj" fmla="val 4052"/>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テキスト ボックス 14"/>
          <p:cNvSpPr txBox="1"/>
          <p:nvPr/>
        </p:nvSpPr>
        <p:spPr>
          <a:xfrm>
            <a:off x="1306459" y="2964399"/>
            <a:ext cx="7346221" cy="3235245"/>
          </a:xfrm>
          <a:prstGeom prst="rect">
            <a:avLst/>
          </a:prstGeom>
          <a:noFill/>
        </p:spPr>
        <p:txBody>
          <a:bodyPr wrap="square" rtlCol="0">
            <a:spAutoFit/>
          </a:bodyPr>
          <a:lstStyle/>
          <a:p>
            <a:pPr marL="0" marR="0" lvl="0" indent="0" algn="l" defTabSz="457200" rtl="0" eaLnBrk="1" fontAlgn="auto" latinLnBrk="0" hangingPunct="1">
              <a:lnSpc>
                <a:spcPts val="25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公共事業</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PDCA</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サイクル制度</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以下の事業について「景観形成の目標設定シート」を作成</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（１）大阪府建設事業評価</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の評価対象となる</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事業（総事業費１億円以上）</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7188" marR="0" lvl="0" algn="l"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ただし</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、地下構造物の築造等</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、周辺</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景観への影響がない若しくは</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極め　</a:t>
            </a:r>
            <a:r>
              <a:rPr kumimoji="1" lang="ja-JP" altLang="en-US" sz="18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て</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小さい事業については対象外とする。</a:t>
            </a:r>
          </a:p>
          <a:p>
            <a:pPr marL="177800" marR="0" lvl="0" indent="-177800" algn="l" defTabSz="457200" rtl="0" eaLnBrk="1" fontAlgn="auto" latinLnBrk="0" hangingPunct="1">
              <a:lnSpc>
                <a:spcPct val="12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事業評価の対象外として記載のある災害復旧に係る事業のうち</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ct val="120000"/>
              </a:lnSpc>
              <a:spcBef>
                <a:spcPts val="0"/>
              </a:spcBef>
              <a:spcAft>
                <a:spcPts val="0"/>
              </a:spcAft>
              <a:buClrTx/>
              <a:buSzTx/>
              <a:buFontTx/>
              <a:buNone/>
              <a:tabLst/>
              <a:defRPr/>
            </a:pPr>
            <a:r>
              <a:rPr kumimoji="1" lang="ja-JP" altLang="en-US" sz="1600"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本設」、「復興」などに該当するものは、本</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PDCA</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制度の対象と</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ct val="12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２）景観行政団体へ景観に関する届出を行う必要のある事業</a:t>
            </a:r>
          </a:p>
        </p:txBody>
      </p:sp>
      <p:sp>
        <p:nvSpPr>
          <p:cNvPr id="16" name="テキスト ボックス 15"/>
          <p:cNvSpPr txBox="1"/>
          <p:nvPr/>
        </p:nvSpPr>
        <p:spPr>
          <a:xfrm>
            <a:off x="401052" y="2417726"/>
            <a:ext cx="4503761" cy="371705"/>
          </a:xfrm>
          <a:prstGeom prst="rect">
            <a:avLst/>
          </a:prstGeom>
          <a:noFill/>
        </p:spPr>
        <p:txBody>
          <a:bodyPr wrap="square" rtlCol="0">
            <a:spAutoFit/>
          </a:bodyPr>
          <a:lstStyle/>
          <a:p>
            <a:pPr marL="0" marR="0" lvl="0" indent="0" algn="l" defTabSz="457200" rtl="0" eaLnBrk="1" fontAlgn="auto" latinLnBrk="0" hangingPunct="1">
              <a:lnSpc>
                <a:spcPts val="25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大阪府の公共事業</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07609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506606" y="2748134"/>
            <a:ext cx="8164476" cy="1631216"/>
          </a:xfrm>
          <a:prstGeom prst="rect">
            <a:avLst/>
          </a:prstGeom>
          <a:solidFill>
            <a:schemeClr val="accent4">
              <a:lumMod val="20000"/>
              <a:lumOff val="80000"/>
            </a:schemeClr>
          </a:solidFill>
        </p:spPr>
        <p:txBody>
          <a:bodyPr wrap="square" rtlCol="0">
            <a:spAutoFit/>
          </a:bodyPr>
          <a:lstStyle/>
          <a:p>
            <a:pPr lvl="0">
              <a:defRPr/>
            </a:pPr>
            <a:endParaRPr kumimoji="1" lang="en-US" altLang="ja-JP" sz="400" dirty="0">
              <a:solidFill>
                <a:prstClr val="black"/>
              </a:solidFill>
            </a:endParaRPr>
          </a:p>
          <a:p>
            <a:pPr lvl="0">
              <a:lnSpc>
                <a:spcPct val="150000"/>
              </a:lnSpc>
              <a:defRPr/>
            </a:pPr>
            <a:r>
              <a:rPr kumimoji="1" lang="ja-JP" altLang="en-US" sz="1600" b="1" dirty="0">
                <a:solidFill>
                  <a:prstClr val="black"/>
                </a:solidFill>
              </a:rPr>
              <a:t>公共事業のＰＤＣＡ</a:t>
            </a:r>
            <a:r>
              <a:rPr kumimoji="1" lang="ja-JP" altLang="en-US" sz="1600" b="1" dirty="0" smtClean="0">
                <a:solidFill>
                  <a:prstClr val="black"/>
                </a:solidFill>
              </a:rPr>
              <a:t>サイクル</a:t>
            </a:r>
            <a:r>
              <a:rPr kumimoji="1" lang="ja-JP" altLang="en-US" sz="1600" b="1" dirty="0">
                <a:solidFill>
                  <a:prstClr val="black"/>
                </a:solidFill>
              </a:rPr>
              <a:t>の</a:t>
            </a:r>
            <a:r>
              <a:rPr kumimoji="1" lang="ja-JP" altLang="en-US" sz="1600" b="1" dirty="0" smtClean="0">
                <a:solidFill>
                  <a:prstClr val="black"/>
                </a:solidFill>
              </a:rPr>
              <a:t>設定について</a:t>
            </a:r>
            <a:endParaRPr kumimoji="1" lang="en-US" altLang="ja-JP" sz="1600" dirty="0" smtClean="0">
              <a:solidFill>
                <a:prstClr val="black"/>
              </a:solidFill>
            </a:endParaRPr>
          </a:p>
          <a:p>
            <a:pPr marL="285750" lvl="0" indent="-285750">
              <a:lnSpc>
                <a:spcPct val="150000"/>
              </a:lnSpc>
              <a:buFont typeface="Arial" panose="020B0604020202020204" pitchFamily="34" charset="0"/>
              <a:buChar char="•"/>
              <a:defRPr/>
            </a:pPr>
            <a:r>
              <a:rPr kumimoji="1" lang="ja-JP" altLang="en-US" sz="1600" dirty="0" smtClean="0">
                <a:solidFill>
                  <a:prstClr val="black"/>
                </a:solidFill>
              </a:rPr>
              <a:t>知識の蓄積や意識の醸成、維持管理・改修段階での評価の仕方などさらに検討が</a:t>
            </a:r>
            <a:r>
              <a:rPr kumimoji="1" lang="ja-JP" altLang="en-US" sz="1600" dirty="0">
                <a:solidFill>
                  <a:prstClr val="black"/>
                </a:solidFill>
              </a:rPr>
              <a:t>必要</a:t>
            </a:r>
            <a:endParaRPr kumimoji="1" lang="en-US" altLang="ja-JP" sz="1600" dirty="0" smtClean="0">
              <a:solidFill>
                <a:prstClr val="black"/>
              </a:solidFill>
            </a:endParaRPr>
          </a:p>
          <a:p>
            <a:pPr marL="285750" lvl="0" indent="-285750">
              <a:lnSpc>
                <a:spcPct val="150000"/>
              </a:lnSpc>
              <a:buFont typeface="Arial" panose="020B0604020202020204" pitchFamily="34" charset="0"/>
              <a:buChar char="•"/>
              <a:defRPr/>
            </a:pPr>
            <a:r>
              <a:rPr kumimoji="1" lang="ja-JP" altLang="en-US" sz="1600" dirty="0" smtClean="0">
                <a:solidFill>
                  <a:prstClr val="black"/>
                </a:solidFill>
              </a:rPr>
              <a:t>計画</a:t>
            </a:r>
            <a:r>
              <a:rPr kumimoji="1" lang="ja-JP" altLang="en-US" sz="1600" dirty="0">
                <a:solidFill>
                  <a:prstClr val="black"/>
                </a:solidFill>
              </a:rPr>
              <a:t>・設計段階においては有識者等による景観のアドバイスを受ける仕組みが必要であり検討を進める</a:t>
            </a:r>
            <a:endParaRPr kumimoji="1" lang="en-US" altLang="ja-JP" sz="1600" dirty="0">
              <a:solidFill>
                <a:prstClr val="black"/>
              </a:solidFill>
            </a:endParaRPr>
          </a:p>
        </p:txBody>
      </p:sp>
      <p:sp>
        <p:nvSpPr>
          <p:cNvPr id="16" name="正方形/長方形 15"/>
          <p:cNvSpPr/>
          <p:nvPr/>
        </p:nvSpPr>
        <p:spPr>
          <a:xfrm>
            <a:off x="0" y="331922"/>
            <a:ext cx="5726248"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平成</a:t>
            </a:r>
            <a:r>
              <a:rPr kumimoji="1" lang="en-US" altLang="ja-JP"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30</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年度の議論</a:t>
            </a:r>
            <a:r>
              <a:rPr kumimoji="1" lang="ja-JP" altLang="en-US" sz="2000" b="1" u="sng" noProof="0" dirty="0" smtClean="0">
                <a:solidFill>
                  <a:prstClr val="black"/>
                </a:solidFill>
                <a:latin typeface="Meiryo UI" panose="020B0604030504040204" pitchFamily="50" charset="-128"/>
                <a:ea typeface="Meiryo UI" panose="020B0604030504040204" pitchFamily="50" charset="-128"/>
              </a:rPr>
              <a:t>に</a:t>
            </a:r>
            <a:r>
              <a:rPr kumimoji="1" lang="ja-JP" altLang="en-US" sz="2000" b="1" u="sng" dirty="0" smtClean="0">
                <a:solidFill>
                  <a:prstClr val="black"/>
                </a:solidFill>
                <a:latin typeface="Meiryo UI" panose="020B0604030504040204" pitchFamily="50" charset="-128"/>
                <a:ea typeface="Meiryo UI" panose="020B0604030504040204" pitchFamily="50" charset="-128"/>
              </a:rPr>
              <a:t>より定まった方向性（概要）</a:t>
            </a:r>
            <a:endParaRPr kumimoji="1"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3</a:t>
            </a:fld>
            <a:endParaRPr kumimoji="1" lang="ja-JP" altLang="en-US"/>
          </a:p>
        </p:txBody>
      </p:sp>
      <p:sp>
        <p:nvSpPr>
          <p:cNvPr id="7" name="テキスト ボックス 6"/>
          <p:cNvSpPr txBox="1"/>
          <p:nvPr/>
        </p:nvSpPr>
        <p:spPr>
          <a:xfrm>
            <a:off x="506606" y="903325"/>
            <a:ext cx="8164476" cy="1677382"/>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lvl="0">
              <a:lnSpc>
                <a:spcPct val="150000"/>
              </a:lnSpc>
              <a:defRPr/>
            </a:pPr>
            <a:r>
              <a:rPr kumimoji="1" lang="ja-JP" altLang="en-US" sz="1600" b="1" dirty="0">
                <a:solidFill>
                  <a:prstClr val="black"/>
                </a:solidFill>
              </a:rPr>
              <a:t>広域的観点から府の事業は主体的に取り組むべき</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府が景観行政団体の区域に限らず、府の事業については府域全体で事業者として景観への配慮に主体的に取り組む</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アドバイスの制度を持つ市町村との調整について検討を進める</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 name="テキスト ボックス 10"/>
          <p:cNvSpPr txBox="1"/>
          <p:nvPr/>
        </p:nvSpPr>
        <p:spPr>
          <a:xfrm>
            <a:off x="506606" y="4572206"/>
            <a:ext cx="8164476" cy="1708160"/>
          </a:xfrm>
          <a:prstGeom prst="rect">
            <a:avLst/>
          </a:prstGeom>
          <a:solidFill>
            <a:schemeClr val="accent4">
              <a:lumMod val="20000"/>
              <a:lumOff val="80000"/>
            </a:schemeClr>
          </a:solidFill>
        </p:spPr>
        <p:txBody>
          <a:bodyPr wrap="square" rtlCol="0">
            <a:spAutoFit/>
          </a:bodyPr>
          <a:lstStyle/>
          <a:p>
            <a:pPr lvl="0">
              <a:lnSpc>
                <a:spcPct val="150000"/>
              </a:lnSpc>
              <a:defRPr/>
            </a:pPr>
            <a:endParaRPr kumimoji="1" lang="en-US" altLang="ja-JP" sz="400" dirty="0">
              <a:solidFill>
                <a:prstClr val="black"/>
              </a:solidFill>
            </a:endParaRPr>
          </a:p>
          <a:p>
            <a:pPr lvl="0">
              <a:lnSpc>
                <a:spcPct val="150000"/>
              </a:lnSpc>
              <a:defRPr/>
            </a:pPr>
            <a:r>
              <a:rPr kumimoji="1" lang="ja-JP" altLang="en-US" sz="1600" b="1" dirty="0"/>
              <a:t>有識者等によるアドバイスの仕組みについて</a:t>
            </a:r>
            <a:endParaRPr kumimoji="1" lang="en-US" altLang="ja-JP" sz="1600" dirty="0" smtClean="0">
              <a:solidFill>
                <a:prstClr val="black"/>
              </a:solidFill>
            </a:endParaRPr>
          </a:p>
          <a:p>
            <a:pPr marL="285750" lvl="0" indent="-285750">
              <a:lnSpc>
                <a:spcPct val="150000"/>
              </a:lnSpc>
              <a:buFont typeface="Arial" panose="020B0604020202020204" pitchFamily="34" charset="0"/>
              <a:buChar char="•"/>
              <a:defRPr/>
            </a:pPr>
            <a:r>
              <a:rPr kumimoji="1" lang="ja-JP" altLang="en-US" sz="1600" dirty="0" smtClean="0">
                <a:solidFill>
                  <a:prstClr val="black"/>
                </a:solidFill>
              </a:rPr>
              <a:t>まず</a:t>
            </a:r>
            <a:r>
              <a:rPr kumimoji="1" lang="ja-JP" altLang="en-US" sz="1600" dirty="0">
                <a:solidFill>
                  <a:prstClr val="black"/>
                </a:solidFill>
              </a:rPr>
              <a:t>は大阪府が実施する事業についてアドバイスの仕組みを検討する</a:t>
            </a:r>
            <a:endParaRPr kumimoji="1" lang="en-US" altLang="ja-JP" sz="1600" dirty="0">
              <a:solidFill>
                <a:prstClr val="black"/>
              </a:solidFill>
            </a:endParaRPr>
          </a:p>
          <a:p>
            <a:pPr marL="285750" lvl="0" indent="-285750">
              <a:lnSpc>
                <a:spcPct val="150000"/>
              </a:lnSpc>
              <a:buFont typeface="Arial" panose="020B0604020202020204" pitchFamily="34" charset="0"/>
              <a:buChar char="•"/>
              <a:defRPr/>
            </a:pPr>
            <a:r>
              <a:rPr kumimoji="1" lang="ja-JP" altLang="en-US" sz="1600" dirty="0" smtClean="0">
                <a:solidFill>
                  <a:prstClr val="black"/>
                </a:solidFill>
              </a:rPr>
              <a:t>「</a:t>
            </a:r>
            <a:r>
              <a:rPr kumimoji="1" lang="ja-JP" altLang="en-US" sz="1600" dirty="0">
                <a:solidFill>
                  <a:prstClr val="black"/>
                </a:solidFill>
              </a:rPr>
              <a:t>必ずアドバイスを受けるような仕組み」と「希望すればアドバイスを受けることができる仕組み」の２本立てとして対象規模等を検討する</a:t>
            </a:r>
            <a:endParaRPr kumimoji="1" lang="en-US" altLang="ja-JP" sz="1600" dirty="0">
              <a:solidFill>
                <a:prstClr val="black"/>
              </a:solidFill>
            </a:endParaRPr>
          </a:p>
        </p:txBody>
      </p:sp>
    </p:spTree>
    <p:extLst>
      <p:ext uri="{BB962C8B-B14F-4D97-AF65-F5344CB8AC3E}">
        <p14:creationId xmlns:p14="http://schemas.microsoft.com/office/powerpoint/2010/main" val="1976043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371663" y="4188877"/>
            <a:ext cx="2425511" cy="12280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71663" y="2681601"/>
            <a:ext cx="2425511" cy="122804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71663" y="1228103"/>
            <a:ext cx="2425511" cy="11718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曲折矢印 1"/>
          <p:cNvSpPr/>
          <p:nvPr/>
        </p:nvSpPr>
        <p:spPr>
          <a:xfrm rot="10800000">
            <a:off x="5826929" y="5410906"/>
            <a:ext cx="1836803" cy="1010185"/>
          </a:xfrm>
          <a:prstGeom prst="bentArrow">
            <a:avLst>
              <a:gd name="adj1" fmla="val 25000"/>
              <a:gd name="adj2" fmla="val 2117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正方形/長方形 41"/>
          <p:cNvSpPr/>
          <p:nvPr/>
        </p:nvSpPr>
        <p:spPr>
          <a:xfrm>
            <a:off x="6411586" y="4168947"/>
            <a:ext cx="2523159" cy="12419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56896" y="4235607"/>
            <a:ext cx="2520959" cy="1118255"/>
          </a:xfrm>
          <a:prstGeom prst="rect">
            <a:avLst/>
          </a:prstGeom>
          <a:noFill/>
          <a:ln>
            <a:noFill/>
          </a:ln>
        </p:spPr>
        <p:txBody>
          <a:bodyPr wrap="square" rtlCol="0">
            <a:spAutoFit/>
          </a:bodyPr>
          <a:lstStyle/>
          <a:p>
            <a:pPr>
              <a:spcAft>
                <a:spcPts val="600"/>
              </a:spcAft>
            </a:pPr>
            <a:r>
              <a:rPr kumimoji="1" lang="ja-JP" altLang="en-US" b="1" u="sng" dirty="0"/>
              <a:t>実施設計段階</a:t>
            </a:r>
            <a:endParaRPr kumimoji="1" lang="en-US" altLang="ja-JP" b="1" u="sng" dirty="0"/>
          </a:p>
          <a:p>
            <a:pPr>
              <a:lnSpc>
                <a:spcPts val="1400"/>
              </a:lnSpc>
            </a:pPr>
            <a:endParaRPr kumimoji="1" lang="en-US" altLang="ja-JP" sz="1600" dirty="0" smtClean="0"/>
          </a:p>
          <a:p>
            <a:r>
              <a:rPr kumimoji="1" lang="ja-JP" altLang="en-US" sz="1600" dirty="0" smtClean="0"/>
              <a:t>外壁や屋根の素材、表面の仕上げ　など</a:t>
            </a:r>
            <a:endParaRPr kumimoji="1" lang="en-US" altLang="ja-JP" sz="1600" dirty="0" smtClean="0"/>
          </a:p>
        </p:txBody>
      </p:sp>
      <p:sp>
        <p:nvSpPr>
          <p:cNvPr id="12" name="テキスト ボックス 11"/>
          <p:cNvSpPr txBox="1"/>
          <p:nvPr/>
        </p:nvSpPr>
        <p:spPr>
          <a:xfrm>
            <a:off x="2824069" y="2719599"/>
            <a:ext cx="3231077" cy="938719"/>
          </a:xfrm>
          <a:prstGeom prst="rect">
            <a:avLst/>
          </a:prstGeom>
          <a:noFill/>
          <a:ln>
            <a:noFill/>
          </a:ln>
        </p:spPr>
        <p:txBody>
          <a:bodyPr wrap="square" rtlCol="0">
            <a:spAutoFit/>
          </a:bodyPr>
          <a:lstStyle/>
          <a:p>
            <a:r>
              <a:rPr kumimoji="1" lang="ja-JP" altLang="en-US" b="1" u="sng" dirty="0" smtClean="0"/>
              <a:t>大阪府景観</a:t>
            </a:r>
            <a:r>
              <a:rPr kumimoji="1" lang="ja-JP" altLang="en-US" b="1" u="sng" dirty="0"/>
              <a:t>形成指針への対応</a:t>
            </a:r>
            <a:endParaRPr kumimoji="1" lang="en-US" altLang="ja-JP" b="1" u="sng" dirty="0"/>
          </a:p>
          <a:p>
            <a:pPr>
              <a:spcBef>
                <a:spcPts val="600"/>
              </a:spcBef>
            </a:pPr>
            <a:endParaRPr kumimoji="1" lang="en-US" altLang="ja-JP" sz="1100" dirty="0"/>
          </a:p>
          <a:p>
            <a:pPr>
              <a:spcBef>
                <a:spcPts val="600"/>
              </a:spcBef>
            </a:pPr>
            <a:r>
              <a:rPr kumimoji="1" lang="ja-JP" altLang="en-US" sz="1600" dirty="0" smtClean="0"/>
              <a:t>計画施設に該当する項目の対応</a:t>
            </a:r>
            <a:endParaRPr kumimoji="1" lang="en-US" altLang="ja-JP" sz="1600" dirty="0"/>
          </a:p>
        </p:txBody>
      </p:sp>
      <p:sp>
        <p:nvSpPr>
          <p:cNvPr id="14" name="テキスト ボックス 13"/>
          <p:cNvSpPr txBox="1"/>
          <p:nvPr/>
        </p:nvSpPr>
        <p:spPr>
          <a:xfrm>
            <a:off x="371663" y="2720380"/>
            <a:ext cx="2328461" cy="1118255"/>
          </a:xfrm>
          <a:prstGeom prst="rect">
            <a:avLst/>
          </a:prstGeom>
          <a:noFill/>
          <a:ln>
            <a:noFill/>
          </a:ln>
        </p:spPr>
        <p:txBody>
          <a:bodyPr wrap="square" rtlCol="0">
            <a:spAutoFit/>
          </a:bodyPr>
          <a:lstStyle/>
          <a:p>
            <a:pPr>
              <a:spcAft>
                <a:spcPts val="600"/>
              </a:spcAft>
            </a:pPr>
            <a:r>
              <a:rPr kumimoji="1" lang="ja-JP" altLang="en-US" b="1" u="sng" dirty="0"/>
              <a:t>基本設計段階</a:t>
            </a:r>
            <a:endParaRPr kumimoji="1" lang="en-US" altLang="ja-JP" b="1" u="sng" dirty="0"/>
          </a:p>
          <a:p>
            <a:pPr>
              <a:lnSpc>
                <a:spcPts val="1400"/>
              </a:lnSpc>
            </a:pPr>
            <a:endParaRPr kumimoji="1" lang="en-US" altLang="ja-JP" sz="1600" dirty="0" smtClean="0"/>
          </a:p>
          <a:p>
            <a:r>
              <a:rPr kumimoji="1" lang="ja-JP" altLang="en-US" sz="1600" dirty="0" smtClean="0"/>
              <a:t>構造物の色味、壁面や屋根の形態　など</a:t>
            </a:r>
          </a:p>
        </p:txBody>
      </p:sp>
      <p:sp>
        <p:nvSpPr>
          <p:cNvPr id="31" name="正方形/長方形 30"/>
          <p:cNvSpPr/>
          <p:nvPr/>
        </p:nvSpPr>
        <p:spPr>
          <a:xfrm>
            <a:off x="371664" y="2685643"/>
            <a:ext cx="5656587" cy="12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86600" y="6487070"/>
            <a:ext cx="2057400" cy="365125"/>
          </a:xfrm>
        </p:spPr>
        <p:txBody>
          <a:bodyPr/>
          <a:lstStyle/>
          <a:p>
            <a:fld id="{8DDB306B-CB1A-4F92-AE18-14C2D5855DBA}" type="slidenum">
              <a:rPr kumimoji="1" lang="ja-JP" altLang="en-US" smtClean="0"/>
              <a:t>30</a:t>
            </a:fld>
            <a:endParaRPr kumimoji="1" lang="ja-JP" altLang="en-US"/>
          </a:p>
        </p:txBody>
      </p:sp>
      <p:sp>
        <p:nvSpPr>
          <p:cNvPr id="10" name="テキスト ボックス 9"/>
          <p:cNvSpPr txBox="1"/>
          <p:nvPr/>
        </p:nvSpPr>
        <p:spPr>
          <a:xfrm>
            <a:off x="2824069" y="1261246"/>
            <a:ext cx="3544891" cy="861774"/>
          </a:xfrm>
          <a:prstGeom prst="rect">
            <a:avLst/>
          </a:prstGeom>
          <a:noFill/>
          <a:ln>
            <a:noFill/>
          </a:ln>
        </p:spPr>
        <p:txBody>
          <a:bodyPr wrap="square" rtlCol="0">
            <a:spAutoFit/>
          </a:bodyPr>
          <a:lstStyle/>
          <a:p>
            <a:r>
              <a:rPr kumimoji="1" lang="ja-JP" altLang="en-US" b="1" u="sng" dirty="0">
                <a:latin typeface="+mn-ea"/>
              </a:rPr>
              <a:t>計画地の現状</a:t>
            </a:r>
            <a:r>
              <a:rPr kumimoji="1" lang="ja-JP" altLang="en-US" b="1" u="sng" dirty="0" smtClean="0">
                <a:latin typeface="+mn-ea"/>
              </a:rPr>
              <a:t>把握</a:t>
            </a:r>
            <a:endParaRPr kumimoji="1" lang="en-US" altLang="ja-JP" sz="1100" dirty="0" smtClean="0">
              <a:latin typeface="+mn-ea"/>
            </a:endParaRPr>
          </a:p>
          <a:p>
            <a:endParaRPr kumimoji="1" lang="en-US" altLang="ja-JP" sz="1600" dirty="0">
              <a:latin typeface="+mn-ea"/>
            </a:endParaRPr>
          </a:p>
          <a:p>
            <a:r>
              <a:rPr kumimoji="1" lang="ja-JP" altLang="en-US" sz="1600" dirty="0" smtClean="0">
                <a:latin typeface="+mn-ea"/>
              </a:rPr>
              <a:t>計画地周辺の景観の特徴等の把握</a:t>
            </a:r>
            <a:endParaRPr kumimoji="1" lang="en-US" altLang="ja-JP" sz="1600" dirty="0" smtClean="0">
              <a:latin typeface="+mn-ea"/>
            </a:endParaRPr>
          </a:p>
        </p:txBody>
      </p:sp>
      <p:sp>
        <p:nvSpPr>
          <p:cNvPr id="13" name="テキスト ボックス 12"/>
          <p:cNvSpPr txBox="1"/>
          <p:nvPr/>
        </p:nvSpPr>
        <p:spPr>
          <a:xfrm>
            <a:off x="371663" y="1349877"/>
            <a:ext cx="2506192" cy="1020792"/>
          </a:xfrm>
          <a:prstGeom prst="rect">
            <a:avLst/>
          </a:prstGeom>
          <a:noFill/>
          <a:ln>
            <a:noFill/>
          </a:ln>
        </p:spPr>
        <p:txBody>
          <a:bodyPr wrap="square" rtlCol="0">
            <a:spAutoFit/>
          </a:bodyPr>
          <a:lstStyle/>
          <a:p>
            <a:pPr>
              <a:lnSpc>
                <a:spcPts val="1400"/>
              </a:lnSpc>
              <a:spcAft>
                <a:spcPts val="600"/>
              </a:spcAft>
            </a:pPr>
            <a:r>
              <a:rPr kumimoji="1" lang="ja-JP" altLang="en-US" b="1" u="sng" dirty="0"/>
              <a:t>基本計画</a:t>
            </a:r>
            <a:r>
              <a:rPr kumimoji="1" lang="ja-JP" altLang="en-US" b="1" u="sng" dirty="0" smtClean="0"/>
              <a:t>段階</a:t>
            </a:r>
          </a:p>
          <a:p>
            <a:pPr>
              <a:lnSpc>
                <a:spcPts val="1400"/>
              </a:lnSpc>
            </a:pPr>
            <a:endParaRPr kumimoji="1" lang="en-US" altLang="ja-JP" sz="1100" dirty="0" smtClean="0"/>
          </a:p>
          <a:p>
            <a:r>
              <a:rPr kumimoji="1" lang="ja-JP" altLang="en-US" sz="1600" dirty="0" smtClean="0"/>
              <a:t>ゾーニング、　配置計画</a:t>
            </a:r>
            <a:endParaRPr kumimoji="1" lang="en-US" altLang="ja-JP" sz="1600" dirty="0" smtClean="0"/>
          </a:p>
          <a:p>
            <a:r>
              <a:rPr kumimoji="1" lang="ja-JP" altLang="en-US" sz="1600" dirty="0" smtClean="0"/>
              <a:t>アウトライン　など</a:t>
            </a:r>
            <a:endParaRPr kumimoji="1" lang="en-US" altLang="ja-JP" sz="1600" dirty="0" smtClean="0"/>
          </a:p>
        </p:txBody>
      </p:sp>
      <p:sp>
        <p:nvSpPr>
          <p:cNvPr id="25" name="テキスト ボックス 24"/>
          <p:cNvSpPr txBox="1"/>
          <p:nvPr/>
        </p:nvSpPr>
        <p:spPr>
          <a:xfrm>
            <a:off x="6390673" y="1507865"/>
            <a:ext cx="2668018" cy="369332"/>
          </a:xfrm>
          <a:prstGeom prst="rect">
            <a:avLst/>
          </a:prstGeom>
          <a:noFill/>
          <a:ln>
            <a:noFill/>
          </a:ln>
        </p:spPr>
        <p:txBody>
          <a:bodyPr wrap="square" rtlCol="0">
            <a:spAutoFit/>
          </a:bodyPr>
          <a:lstStyle/>
          <a:p>
            <a:r>
              <a:rPr kumimoji="1" lang="ja-JP" altLang="en-US" b="1" u="sng" dirty="0" smtClean="0"/>
              <a:t>目標</a:t>
            </a:r>
            <a:r>
              <a:rPr kumimoji="1" lang="ja-JP" altLang="en-US" b="1" u="sng" dirty="0"/>
              <a:t>設定シート①の</a:t>
            </a:r>
            <a:r>
              <a:rPr kumimoji="1" lang="ja-JP" altLang="en-US" b="1" u="sng" dirty="0" smtClean="0"/>
              <a:t>作成</a:t>
            </a:r>
            <a:endParaRPr kumimoji="1" lang="en-US" altLang="ja-JP" b="1" u="sng" dirty="0"/>
          </a:p>
        </p:txBody>
      </p:sp>
      <p:sp>
        <p:nvSpPr>
          <p:cNvPr id="26" name="テキスト ボックス 25"/>
          <p:cNvSpPr txBox="1"/>
          <p:nvPr/>
        </p:nvSpPr>
        <p:spPr>
          <a:xfrm>
            <a:off x="371664" y="711117"/>
            <a:ext cx="2425509" cy="369332"/>
          </a:xfrm>
          <a:prstGeom prst="rect">
            <a:avLst/>
          </a:prstGeom>
          <a:solidFill>
            <a:schemeClr val="bg1"/>
          </a:solidFill>
          <a:ln>
            <a:solidFill>
              <a:schemeClr val="tx2"/>
            </a:solidFill>
          </a:ln>
        </p:spPr>
        <p:txBody>
          <a:bodyPr wrap="square" rtlCol="0">
            <a:spAutoFit/>
          </a:bodyPr>
          <a:lstStyle/>
          <a:p>
            <a:pPr algn="ctr"/>
            <a:r>
              <a:rPr kumimoji="1" lang="ja-JP" altLang="en-US" b="1" dirty="0"/>
              <a:t>タイミング</a:t>
            </a:r>
          </a:p>
        </p:txBody>
      </p:sp>
      <p:sp>
        <p:nvSpPr>
          <p:cNvPr id="28" name="テキスト ボックス 27"/>
          <p:cNvSpPr txBox="1"/>
          <p:nvPr/>
        </p:nvSpPr>
        <p:spPr>
          <a:xfrm>
            <a:off x="2797175" y="711118"/>
            <a:ext cx="3217263" cy="369332"/>
          </a:xfrm>
          <a:prstGeom prst="rect">
            <a:avLst/>
          </a:prstGeom>
          <a:solidFill>
            <a:schemeClr val="bg1"/>
          </a:solidFill>
          <a:ln>
            <a:solidFill>
              <a:schemeClr val="tx2"/>
            </a:solidFill>
          </a:ln>
        </p:spPr>
        <p:txBody>
          <a:bodyPr wrap="square" rtlCol="0">
            <a:spAutoFit/>
          </a:bodyPr>
          <a:lstStyle/>
          <a:p>
            <a:pPr algn="ctr"/>
            <a:r>
              <a:rPr kumimoji="1" lang="ja-JP" altLang="en-US" b="1" dirty="0"/>
              <a:t>各タイミングでの確認事項</a:t>
            </a:r>
          </a:p>
        </p:txBody>
      </p:sp>
      <p:sp>
        <p:nvSpPr>
          <p:cNvPr id="29" name="テキスト ボックス 28"/>
          <p:cNvSpPr txBox="1"/>
          <p:nvPr/>
        </p:nvSpPr>
        <p:spPr>
          <a:xfrm>
            <a:off x="6411587" y="711117"/>
            <a:ext cx="2523159" cy="369332"/>
          </a:xfrm>
          <a:prstGeom prst="rect">
            <a:avLst/>
          </a:prstGeom>
          <a:solidFill>
            <a:schemeClr val="bg1"/>
          </a:solidFill>
          <a:ln>
            <a:solidFill>
              <a:schemeClr val="tx2"/>
            </a:solidFill>
          </a:ln>
        </p:spPr>
        <p:txBody>
          <a:bodyPr wrap="square" rtlCol="0">
            <a:spAutoFit/>
          </a:bodyPr>
          <a:lstStyle/>
          <a:p>
            <a:pPr algn="ctr"/>
            <a:r>
              <a:rPr kumimoji="1" lang="ja-JP" altLang="en-US" b="1" dirty="0"/>
              <a:t>アウトプット</a:t>
            </a:r>
          </a:p>
        </p:txBody>
      </p:sp>
      <p:sp>
        <p:nvSpPr>
          <p:cNvPr id="30" name="正方形/長方形 29"/>
          <p:cNvSpPr/>
          <p:nvPr/>
        </p:nvSpPr>
        <p:spPr>
          <a:xfrm>
            <a:off x="371664" y="1228101"/>
            <a:ext cx="5656587" cy="11617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a:off x="6043983" y="1368821"/>
            <a:ext cx="340709" cy="874375"/>
          </a:xfrm>
          <a:prstGeom prst="rightArrow">
            <a:avLst>
              <a:gd name="adj1" fmla="val 6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6043983" y="2758459"/>
            <a:ext cx="340709" cy="874375"/>
          </a:xfrm>
          <a:prstGeom prst="rightArrow">
            <a:avLst>
              <a:gd name="adj1" fmla="val 6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043983" y="4287990"/>
            <a:ext cx="340709" cy="874375"/>
          </a:xfrm>
          <a:prstGeom prst="rightArrow">
            <a:avLst>
              <a:gd name="adj1" fmla="val 6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6411587" y="1228108"/>
            <a:ext cx="2523159" cy="1161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411586" y="4363306"/>
            <a:ext cx="2532593" cy="923330"/>
          </a:xfrm>
          <a:prstGeom prst="rect">
            <a:avLst/>
          </a:prstGeom>
          <a:noFill/>
          <a:ln>
            <a:noFill/>
          </a:ln>
        </p:spPr>
        <p:txBody>
          <a:bodyPr wrap="square" rtlCol="0">
            <a:spAutoFit/>
          </a:bodyPr>
          <a:lstStyle/>
          <a:p>
            <a:r>
              <a:rPr kumimoji="1" lang="ja-JP" altLang="en-US" b="1" u="sng" dirty="0" smtClean="0"/>
              <a:t>目標</a:t>
            </a:r>
            <a:r>
              <a:rPr kumimoji="1" lang="ja-JP" altLang="en-US" b="1" u="sng" dirty="0"/>
              <a:t>設定シート①②の最終版を景観部局へ</a:t>
            </a:r>
            <a:r>
              <a:rPr kumimoji="1" lang="ja-JP" altLang="en-US" b="1" u="sng" dirty="0" smtClean="0"/>
              <a:t>提出</a:t>
            </a:r>
            <a:endParaRPr kumimoji="1" lang="en-US" altLang="ja-JP" b="1" u="sng" dirty="0"/>
          </a:p>
        </p:txBody>
      </p:sp>
      <p:sp>
        <p:nvSpPr>
          <p:cNvPr id="43" name="テキスト ボックス 42"/>
          <p:cNvSpPr txBox="1"/>
          <p:nvPr/>
        </p:nvSpPr>
        <p:spPr>
          <a:xfrm>
            <a:off x="6377794" y="2965820"/>
            <a:ext cx="2680897" cy="369332"/>
          </a:xfrm>
          <a:prstGeom prst="rect">
            <a:avLst/>
          </a:prstGeom>
          <a:noFill/>
          <a:ln>
            <a:noFill/>
          </a:ln>
        </p:spPr>
        <p:txBody>
          <a:bodyPr wrap="square" rtlCol="0">
            <a:spAutoFit/>
          </a:bodyPr>
          <a:lstStyle/>
          <a:p>
            <a:r>
              <a:rPr kumimoji="1" lang="ja-JP" altLang="en-US" b="1" u="sng" dirty="0" smtClean="0"/>
              <a:t>目標</a:t>
            </a:r>
            <a:r>
              <a:rPr kumimoji="1" lang="ja-JP" altLang="en-US" b="1" u="sng" dirty="0"/>
              <a:t>設定シート②の</a:t>
            </a:r>
            <a:r>
              <a:rPr kumimoji="1" lang="ja-JP" altLang="en-US" b="1" u="sng" dirty="0" smtClean="0"/>
              <a:t>作成</a:t>
            </a:r>
            <a:endParaRPr kumimoji="1" lang="en-US" altLang="ja-JP" b="1" u="sng" dirty="0"/>
          </a:p>
        </p:txBody>
      </p:sp>
      <p:sp>
        <p:nvSpPr>
          <p:cNvPr id="44" name="正方形/長方形 43"/>
          <p:cNvSpPr/>
          <p:nvPr/>
        </p:nvSpPr>
        <p:spPr>
          <a:xfrm>
            <a:off x="6411587" y="2676012"/>
            <a:ext cx="2523159" cy="12105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71665" y="4189028"/>
            <a:ext cx="5656587" cy="12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824068" y="4186968"/>
            <a:ext cx="3100216" cy="1195199"/>
          </a:xfrm>
          <a:prstGeom prst="rect">
            <a:avLst/>
          </a:prstGeom>
          <a:noFill/>
          <a:ln>
            <a:noFill/>
          </a:ln>
        </p:spPr>
        <p:txBody>
          <a:bodyPr wrap="square" rtlCol="0">
            <a:spAutoFit/>
          </a:bodyPr>
          <a:lstStyle/>
          <a:p>
            <a:r>
              <a:rPr kumimoji="1" lang="ja-JP" altLang="en-US" b="1" u="sng" dirty="0"/>
              <a:t>目標設定シートへの対応</a:t>
            </a:r>
            <a:endParaRPr kumimoji="1" lang="en-US" altLang="ja-JP" b="1" u="sng" dirty="0"/>
          </a:p>
          <a:p>
            <a:pPr>
              <a:lnSpc>
                <a:spcPts val="1400"/>
              </a:lnSpc>
              <a:spcBef>
                <a:spcPts val="600"/>
              </a:spcBef>
            </a:pPr>
            <a:endParaRPr kumimoji="1" lang="en-US" altLang="ja-JP" sz="1600" dirty="0" smtClean="0"/>
          </a:p>
          <a:p>
            <a:pPr>
              <a:spcBef>
                <a:spcPts val="600"/>
              </a:spcBef>
            </a:pPr>
            <a:r>
              <a:rPr kumimoji="1" lang="ja-JP" altLang="en-US" sz="1600" dirty="0" smtClean="0"/>
              <a:t>景観に配慮した施設計画がなされているかを事業部局で確認</a:t>
            </a:r>
            <a:endParaRPr kumimoji="1" lang="en-US" altLang="ja-JP" sz="1600" dirty="0"/>
          </a:p>
        </p:txBody>
      </p:sp>
      <p:sp>
        <p:nvSpPr>
          <p:cNvPr id="48" name="二等辺三角形 47"/>
          <p:cNvSpPr/>
          <p:nvPr/>
        </p:nvSpPr>
        <p:spPr>
          <a:xfrm rot="10800000">
            <a:off x="1000041" y="2489945"/>
            <a:ext cx="1021287" cy="134451"/>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p:cNvSpPr/>
          <p:nvPr/>
        </p:nvSpPr>
        <p:spPr>
          <a:xfrm rot="10800000">
            <a:off x="1000041" y="3996029"/>
            <a:ext cx="1021287" cy="134451"/>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848590" y="5723217"/>
            <a:ext cx="4846244" cy="938719"/>
          </a:xfrm>
          <a:prstGeom prst="rect">
            <a:avLst/>
          </a:prstGeom>
          <a:noFill/>
          <a:ln>
            <a:noFill/>
          </a:ln>
        </p:spPr>
        <p:txBody>
          <a:bodyPr wrap="square" rtlCol="0">
            <a:spAutoFit/>
          </a:bodyPr>
          <a:lstStyle/>
          <a:p>
            <a:r>
              <a:rPr kumimoji="1" lang="ja-JP" altLang="en-US" b="1" u="sng" dirty="0"/>
              <a:t>目標設定シートの確認（景観</a:t>
            </a:r>
            <a:r>
              <a:rPr kumimoji="1" lang="ja-JP" altLang="en-US" b="1" u="sng" dirty="0" smtClean="0"/>
              <a:t>部局）</a:t>
            </a:r>
            <a:endParaRPr kumimoji="1" lang="en-US" altLang="ja-JP" b="1" u="sng" dirty="0" smtClean="0"/>
          </a:p>
          <a:p>
            <a:pPr>
              <a:spcBef>
                <a:spcPts val="600"/>
              </a:spcBef>
            </a:pPr>
            <a:r>
              <a:rPr kumimoji="1" lang="ja-JP" altLang="en-US" sz="1600" dirty="0" smtClean="0"/>
              <a:t>目標設定シートが計画地の現状及び「大阪府公共事業景観形成指針」に沿ったものかを確認</a:t>
            </a:r>
            <a:endParaRPr kumimoji="1" lang="ja-JP" altLang="en-US" sz="1600" dirty="0"/>
          </a:p>
        </p:txBody>
      </p:sp>
      <p:sp>
        <p:nvSpPr>
          <p:cNvPr id="51" name="正方形/長方形 50"/>
          <p:cNvSpPr/>
          <p:nvPr/>
        </p:nvSpPr>
        <p:spPr>
          <a:xfrm>
            <a:off x="755895" y="5714885"/>
            <a:ext cx="5000792" cy="942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1051" y="159053"/>
            <a:ext cx="7993688" cy="400110"/>
          </a:xfrm>
          <a:prstGeom prst="rect">
            <a:avLst/>
          </a:prstGeom>
          <a:noFill/>
        </p:spPr>
        <p:txBody>
          <a:bodyPr wrap="square" rtlCol="0">
            <a:spAutoFit/>
          </a:bodyPr>
          <a:lstStyle/>
          <a:p>
            <a:pPr lvl="0">
              <a:defRPr/>
            </a:pPr>
            <a:r>
              <a:rPr kumimoji="1" lang="ja-JP" altLang="en-US" sz="2000" b="1" dirty="0" smtClean="0">
                <a:solidFill>
                  <a:prstClr val="black"/>
                </a:solidFill>
                <a:latin typeface="Meiryo UI" panose="020B0604030504040204" pitchFamily="50" charset="-128"/>
                <a:ea typeface="Meiryo UI" panose="020B0604030504040204" pitchFamily="50" charset="-128"/>
              </a:rPr>
              <a:t>　</a:t>
            </a:r>
            <a:r>
              <a:rPr kumimoji="1" lang="ja-JP" altLang="en-US" sz="2000" b="1" u="sng" dirty="0" smtClean="0">
                <a:solidFill>
                  <a:prstClr val="black"/>
                </a:solidFill>
                <a:latin typeface="Meiryo UI" panose="020B0604030504040204" pitchFamily="50" charset="-128"/>
                <a:ea typeface="Meiryo UI" panose="020B0604030504040204" pitchFamily="50" charset="-128"/>
              </a:rPr>
              <a:t>「</a:t>
            </a:r>
            <a:r>
              <a:rPr kumimoji="1" lang="ja-JP" altLang="en-US" sz="2000" b="1" u="sng" dirty="0">
                <a:solidFill>
                  <a:prstClr val="black"/>
                </a:solidFill>
                <a:latin typeface="Meiryo UI" panose="020B0604030504040204" pitchFamily="50" charset="-128"/>
                <a:ea typeface="Meiryo UI" panose="020B0604030504040204" pitchFamily="50" charset="-128"/>
              </a:rPr>
              <a:t>景観形成の目標等の設定」の方法　</a:t>
            </a:r>
            <a:r>
              <a:rPr kumimoji="1" lang="ja-JP" altLang="en-US" sz="2000" b="1" u="sng" dirty="0" smtClean="0">
                <a:solidFill>
                  <a:prstClr val="black"/>
                </a:solidFill>
                <a:latin typeface="Meiryo UI" panose="020B0604030504040204" pitchFamily="50" charset="-128"/>
                <a:ea typeface="Meiryo UI" panose="020B0604030504040204" pitchFamily="50" charset="-128"/>
              </a:rPr>
              <a:t>：②</a:t>
            </a:r>
            <a:endParaRPr kumimoji="1" lang="en-US" altLang="ja-JP" sz="2000" b="1" u="sng"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4953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31</a:t>
            </a:fld>
            <a:endParaRPr kumimoji="1" lang="ja-JP" altLang="en-US"/>
          </a:p>
        </p:txBody>
      </p:sp>
      <p:sp>
        <p:nvSpPr>
          <p:cNvPr id="4" name="テキスト ボックス 3"/>
          <p:cNvSpPr txBox="1"/>
          <p:nvPr/>
        </p:nvSpPr>
        <p:spPr>
          <a:xfrm>
            <a:off x="461819" y="441399"/>
            <a:ext cx="8258435" cy="5509200"/>
          </a:xfrm>
          <a:prstGeom prst="rect">
            <a:avLst/>
          </a:prstGeom>
          <a:noFill/>
          <a:ln>
            <a:noFill/>
          </a:ln>
        </p:spPr>
        <p:txBody>
          <a:bodyPr wrap="square" rtlCol="0">
            <a:spAutoFit/>
          </a:bodyPr>
          <a:lstStyle/>
          <a:p>
            <a:r>
              <a:rPr kumimoji="1" lang="ja-JP" altLang="en-US" dirty="0">
                <a:latin typeface="ＭＳ Ｐゴシック 本文"/>
              </a:rPr>
              <a:t>（方向性）</a:t>
            </a:r>
            <a:endParaRPr kumimoji="1" lang="en-US" altLang="ja-JP" dirty="0">
              <a:latin typeface="ＭＳ Ｐゴシック 本文"/>
            </a:endParaRPr>
          </a:p>
          <a:p>
            <a:r>
              <a:rPr kumimoji="1" lang="ja-JP" altLang="en-US" dirty="0">
                <a:latin typeface="ＭＳ Ｐゴシック 本文"/>
              </a:rPr>
              <a:t>　事業部局は、原則として、以下のとおり段階的に目標設定を進めることとし、</a:t>
            </a:r>
            <a:endParaRPr kumimoji="1" lang="en-US" altLang="ja-JP" dirty="0">
              <a:latin typeface="ＭＳ Ｐゴシック 本文"/>
            </a:endParaRPr>
          </a:p>
          <a:p>
            <a:r>
              <a:rPr kumimoji="1" lang="ja-JP" altLang="en-US" dirty="0">
                <a:latin typeface="ＭＳ Ｐゴシック 本文"/>
              </a:rPr>
              <a:t>景観部局はそのために必要となる相談対応を随時</a:t>
            </a:r>
            <a:r>
              <a:rPr kumimoji="1" lang="ja-JP" altLang="en-US" dirty="0" smtClean="0">
                <a:latin typeface="ＭＳ Ｐゴシック 本文"/>
              </a:rPr>
              <a:t>行う</a:t>
            </a:r>
            <a:endParaRPr kumimoji="1" lang="ja-JP" altLang="en-US" dirty="0">
              <a:latin typeface="ＭＳ Ｐゴシック 本文"/>
            </a:endParaRPr>
          </a:p>
          <a:p>
            <a:endParaRPr kumimoji="1" lang="en-US" altLang="ja-JP" dirty="0">
              <a:latin typeface="ＭＳ Ｐゴシック 本文"/>
            </a:endParaRPr>
          </a:p>
          <a:p>
            <a:pPr>
              <a:lnSpc>
                <a:spcPct val="150000"/>
              </a:lnSpc>
            </a:pPr>
            <a:r>
              <a:rPr kumimoji="1" lang="ja-JP" altLang="en-US" b="1" dirty="0">
                <a:latin typeface="+mn-ea"/>
              </a:rPr>
              <a:t>■基本計画段階　</a:t>
            </a:r>
            <a:endParaRPr kumimoji="1" lang="en-US" altLang="ja-JP" b="1" dirty="0">
              <a:latin typeface="+mn-ea"/>
            </a:endParaRPr>
          </a:p>
          <a:p>
            <a:r>
              <a:rPr kumimoji="1" lang="ja-JP" altLang="en-US" dirty="0">
                <a:latin typeface="ＭＳ Ｐゴシック 本文"/>
              </a:rPr>
              <a:t>　・</a:t>
            </a:r>
            <a:r>
              <a:rPr kumimoji="1" lang="ja-JP" altLang="en-US" b="1" u="sng" dirty="0">
                <a:latin typeface="ＭＳ Ｐゴシック 本文"/>
              </a:rPr>
              <a:t>計画地の現状把握を行い、</a:t>
            </a:r>
            <a:r>
              <a:rPr kumimoji="1" lang="ja-JP" altLang="en-US" dirty="0">
                <a:latin typeface="ＭＳ Ｐゴシック 本文"/>
              </a:rPr>
              <a:t>「景観形成の目標設定シート①」を作成する</a:t>
            </a:r>
            <a:endParaRPr kumimoji="1" lang="en-US" altLang="ja-JP" dirty="0">
              <a:latin typeface="ＭＳ Ｐゴシック 本文"/>
            </a:endParaRPr>
          </a:p>
          <a:p>
            <a:endParaRPr kumimoji="1" lang="en-US" altLang="ja-JP" dirty="0">
              <a:latin typeface="ＭＳ Ｐゴシック 本文"/>
            </a:endParaRPr>
          </a:p>
          <a:p>
            <a:pPr marL="268275" indent="-268275"/>
            <a:r>
              <a:rPr kumimoji="1" lang="ja-JP" altLang="en-US" dirty="0">
                <a:latin typeface="ＭＳ Ｐゴシック 本文"/>
              </a:rPr>
              <a:t>　・景観アドバイザー会議に諮る事業は、会議までに景観部局へ「目標設定シート①」を提出する</a:t>
            </a:r>
            <a:endParaRPr kumimoji="1" lang="en-US" altLang="ja-JP" dirty="0">
              <a:latin typeface="ＭＳ Ｐゴシック 本文"/>
            </a:endParaRPr>
          </a:p>
          <a:p>
            <a:pPr marL="268275" indent="-268275">
              <a:spcBef>
                <a:spcPts val="600"/>
              </a:spcBef>
            </a:pPr>
            <a:r>
              <a:rPr kumimoji="1" lang="ja-JP" altLang="en-US" dirty="0">
                <a:latin typeface="ＭＳ Ｐゴシック 本文"/>
              </a:rPr>
              <a:t>　（会議を受けて</a:t>
            </a:r>
            <a:r>
              <a:rPr kumimoji="1" lang="ja-JP" altLang="en-US" dirty="0" smtClean="0">
                <a:latin typeface="ＭＳ Ｐゴシック 本文"/>
              </a:rPr>
              <a:t>、修正</a:t>
            </a:r>
            <a:r>
              <a:rPr kumimoji="1" lang="ja-JP" altLang="en-US" dirty="0">
                <a:latin typeface="ＭＳ Ｐゴシック 本文"/>
              </a:rPr>
              <a:t>があった場合、事業部局は目標設定シートの修正を行う）</a:t>
            </a:r>
            <a:endParaRPr kumimoji="1" lang="en-US" altLang="ja-JP" dirty="0">
              <a:latin typeface="ＭＳ Ｐゴシック 本文"/>
            </a:endParaRPr>
          </a:p>
          <a:p>
            <a:endParaRPr kumimoji="1" lang="en-US" altLang="ja-JP" dirty="0">
              <a:latin typeface="ＭＳ Ｐゴシック 本文"/>
            </a:endParaRPr>
          </a:p>
          <a:p>
            <a:pPr>
              <a:lnSpc>
                <a:spcPct val="150000"/>
              </a:lnSpc>
            </a:pPr>
            <a:r>
              <a:rPr kumimoji="1" lang="ja-JP" altLang="en-US" b="1" dirty="0">
                <a:latin typeface="ＭＳ Ｐゴシック 本文"/>
              </a:rPr>
              <a:t>■基本設計段階</a:t>
            </a:r>
            <a:endParaRPr kumimoji="1" lang="en-US" altLang="ja-JP" b="1" dirty="0">
              <a:latin typeface="ＭＳ Ｐゴシック 本文"/>
            </a:endParaRPr>
          </a:p>
          <a:p>
            <a:r>
              <a:rPr kumimoji="1" lang="ja-JP" altLang="en-US" dirty="0">
                <a:latin typeface="ＭＳ Ｐゴシック 本文"/>
              </a:rPr>
              <a:t>　・</a:t>
            </a:r>
            <a:r>
              <a:rPr kumimoji="1" lang="ja-JP" altLang="en-US" b="1" u="sng" dirty="0"/>
              <a:t>景観形成指針に沿った検討を行い、</a:t>
            </a:r>
            <a:r>
              <a:rPr kumimoji="1" lang="ja-JP" altLang="en-US" dirty="0"/>
              <a:t>「</a:t>
            </a:r>
            <a:r>
              <a:rPr kumimoji="1" lang="ja-JP" altLang="en-US" dirty="0">
                <a:latin typeface="ＭＳ Ｐゴシック 本文"/>
              </a:rPr>
              <a:t>景観形成の目標設定シート②」を作成する</a:t>
            </a:r>
            <a:endParaRPr kumimoji="1" lang="en-US" altLang="ja-JP" dirty="0">
              <a:latin typeface="ＭＳ Ｐゴシック 本文"/>
            </a:endParaRPr>
          </a:p>
          <a:p>
            <a:endParaRPr kumimoji="1" lang="en-US" altLang="ja-JP" dirty="0">
              <a:latin typeface="ＭＳ Ｐゴシック 本文"/>
            </a:endParaRPr>
          </a:p>
          <a:p>
            <a:pPr marL="268275" indent="-268275"/>
            <a:r>
              <a:rPr kumimoji="1" lang="ja-JP" altLang="en-US" dirty="0">
                <a:latin typeface="ＭＳ Ｐゴシック 本文"/>
              </a:rPr>
              <a:t>　・景観アドバイザー会議に諮る事業は、会議までに景観部局へ「目標設定シート①」及び「同シート②」を提出する</a:t>
            </a:r>
            <a:endParaRPr kumimoji="1" lang="en-US" altLang="ja-JP" dirty="0">
              <a:latin typeface="ＭＳ Ｐゴシック 本文"/>
            </a:endParaRPr>
          </a:p>
          <a:p>
            <a:pPr marL="268275" indent="-268275">
              <a:spcBef>
                <a:spcPts val="600"/>
              </a:spcBef>
            </a:pPr>
            <a:r>
              <a:rPr kumimoji="1" lang="ja-JP" altLang="en-US" dirty="0">
                <a:latin typeface="ＭＳ Ｐゴシック 本文"/>
              </a:rPr>
              <a:t>　（会議を受けて</a:t>
            </a:r>
            <a:r>
              <a:rPr kumimoji="1" lang="ja-JP" altLang="en-US" dirty="0" smtClean="0">
                <a:latin typeface="ＭＳ Ｐゴシック 本文"/>
              </a:rPr>
              <a:t>、修正</a:t>
            </a:r>
            <a:r>
              <a:rPr kumimoji="1" lang="ja-JP" altLang="en-US" dirty="0">
                <a:latin typeface="ＭＳ Ｐゴシック 本文"/>
              </a:rPr>
              <a:t>があった場合、事業部局は目標設定シートの修正を行う）</a:t>
            </a:r>
            <a:endParaRPr kumimoji="1" lang="en-US" altLang="ja-JP" dirty="0">
              <a:latin typeface="ＭＳ Ｐゴシック 本文"/>
            </a:endParaRPr>
          </a:p>
          <a:p>
            <a:pPr marL="268275" indent="-268275"/>
            <a:endParaRPr kumimoji="1" lang="en-US" altLang="ja-JP" dirty="0">
              <a:latin typeface="ＭＳ Ｐゴシック 本文"/>
            </a:endParaRPr>
          </a:p>
        </p:txBody>
      </p:sp>
    </p:spTree>
    <p:extLst>
      <p:ext uri="{BB962C8B-B14F-4D97-AF65-F5344CB8AC3E}">
        <p14:creationId xmlns:p14="http://schemas.microsoft.com/office/powerpoint/2010/main" val="3869093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32</a:t>
            </a:fld>
            <a:endParaRPr kumimoji="1" lang="ja-JP" altLang="en-US"/>
          </a:p>
        </p:txBody>
      </p:sp>
      <p:sp>
        <p:nvSpPr>
          <p:cNvPr id="4" name="テキスト ボックス 3"/>
          <p:cNvSpPr txBox="1"/>
          <p:nvPr/>
        </p:nvSpPr>
        <p:spPr>
          <a:xfrm>
            <a:off x="470603" y="258646"/>
            <a:ext cx="8338859" cy="5924699"/>
          </a:xfrm>
          <a:prstGeom prst="rect">
            <a:avLst/>
          </a:prstGeom>
          <a:noFill/>
          <a:ln>
            <a:noFill/>
          </a:ln>
        </p:spPr>
        <p:txBody>
          <a:bodyPr wrap="square" rtlCol="0">
            <a:spAutoFit/>
          </a:bodyPr>
          <a:lstStyle/>
          <a:p>
            <a:endParaRPr kumimoji="1" lang="en-US" altLang="ja-JP" dirty="0">
              <a:latin typeface="ＭＳ Ｐゴシック 本文"/>
            </a:endParaRPr>
          </a:p>
          <a:p>
            <a:pPr>
              <a:lnSpc>
                <a:spcPct val="150000"/>
              </a:lnSpc>
            </a:pPr>
            <a:r>
              <a:rPr kumimoji="1" lang="ja-JP" altLang="en-US" b="1" dirty="0">
                <a:latin typeface="ＭＳ Ｐゴシック 本文"/>
              </a:rPr>
              <a:t>■実施設計段階</a:t>
            </a:r>
            <a:endParaRPr kumimoji="1" lang="en-US" altLang="ja-JP" b="1" dirty="0">
              <a:latin typeface="ＭＳ Ｐゴシック 本文"/>
            </a:endParaRPr>
          </a:p>
          <a:p>
            <a:pPr marL="268275" indent="-268275"/>
            <a:r>
              <a:rPr kumimoji="1" lang="ja-JP" altLang="en-US" dirty="0">
                <a:latin typeface="ＭＳ Ｐゴシック 本文"/>
              </a:rPr>
              <a:t>　・</a:t>
            </a:r>
            <a:r>
              <a:rPr kumimoji="1" lang="ja-JP" altLang="en-US" b="1" u="sng" dirty="0">
                <a:latin typeface="ＭＳ Ｐゴシック 本文"/>
              </a:rPr>
              <a:t>目標設定シートで立てた目標に沿った施設計画となるよう、事業部局で確認しながら設計を進める</a:t>
            </a:r>
            <a:endParaRPr kumimoji="1" lang="en-US" altLang="ja-JP" b="1" u="sng" dirty="0">
              <a:latin typeface="ＭＳ Ｐゴシック 本文"/>
            </a:endParaRPr>
          </a:p>
          <a:p>
            <a:pPr marL="268275" indent="-268275"/>
            <a:endParaRPr kumimoji="1" lang="en-US" altLang="ja-JP" dirty="0">
              <a:latin typeface="ＭＳ Ｐゴシック 本文"/>
            </a:endParaRPr>
          </a:p>
          <a:p>
            <a:pPr marL="268275" indent="-268275"/>
            <a:r>
              <a:rPr kumimoji="1" lang="ja-JP" altLang="en-US" dirty="0">
                <a:latin typeface="ＭＳ Ｐゴシック 本文"/>
              </a:rPr>
              <a:t>　・景観アドバイザー会議に諮る事業は、会議までに景観部局へ「目標設定シート①」及び「同シート②」を提出する</a:t>
            </a:r>
            <a:endParaRPr kumimoji="1" lang="en-US" altLang="ja-JP" dirty="0">
              <a:latin typeface="ＭＳ Ｐゴシック 本文"/>
            </a:endParaRPr>
          </a:p>
          <a:p>
            <a:pPr marL="268275" indent="-268275">
              <a:spcBef>
                <a:spcPts val="1200"/>
              </a:spcBef>
            </a:pPr>
            <a:r>
              <a:rPr kumimoji="1" lang="ja-JP" altLang="en-US" dirty="0">
                <a:latin typeface="ＭＳ Ｐゴシック 本文"/>
              </a:rPr>
              <a:t>　</a:t>
            </a:r>
            <a:r>
              <a:rPr kumimoji="1" lang="ja-JP" altLang="en-US" dirty="0" smtClean="0">
                <a:latin typeface="ＭＳ Ｐゴシック 本文"/>
              </a:rPr>
              <a:t>　（</a:t>
            </a:r>
            <a:r>
              <a:rPr kumimoji="1" lang="ja-JP" altLang="en-US" dirty="0">
                <a:latin typeface="ＭＳ Ｐゴシック 本文"/>
              </a:rPr>
              <a:t>会議を受けて</a:t>
            </a:r>
            <a:r>
              <a:rPr kumimoji="1" lang="ja-JP" altLang="en-US" dirty="0" smtClean="0">
                <a:latin typeface="ＭＳ Ｐゴシック 本文"/>
              </a:rPr>
              <a:t>、修正</a:t>
            </a:r>
            <a:r>
              <a:rPr kumimoji="1" lang="ja-JP" altLang="en-US" dirty="0">
                <a:latin typeface="ＭＳ Ｐゴシック 本文"/>
              </a:rPr>
              <a:t>があった場合、事業部局は目標設定シートの修正を行う）</a:t>
            </a:r>
            <a:endParaRPr kumimoji="1" lang="en-US" altLang="ja-JP" dirty="0">
              <a:latin typeface="ＭＳ Ｐゴシック 本文"/>
            </a:endParaRPr>
          </a:p>
          <a:p>
            <a:pPr marL="268275" indent="-268275"/>
            <a:endParaRPr kumimoji="1" lang="en-US" altLang="ja-JP" dirty="0">
              <a:latin typeface="ＭＳ Ｐゴシック 本文"/>
            </a:endParaRPr>
          </a:p>
          <a:p>
            <a:pPr marL="268275" indent="-268275"/>
            <a:r>
              <a:rPr kumimoji="1" lang="ja-JP" altLang="en-US" dirty="0">
                <a:latin typeface="ＭＳ Ｐゴシック 本文"/>
              </a:rPr>
              <a:t>　・設計が完了した時点で、景観部局へ「景観形成の目標設定シート①」</a:t>
            </a:r>
            <a:r>
              <a:rPr kumimoji="1" lang="ja-JP" altLang="en-US" dirty="0" smtClean="0">
                <a:latin typeface="ＭＳ Ｐゴシック 本文"/>
              </a:rPr>
              <a:t>及び</a:t>
            </a:r>
            <a:endParaRPr kumimoji="1" lang="en-US" altLang="ja-JP" dirty="0" smtClean="0">
              <a:latin typeface="ＭＳ Ｐゴシック 本文"/>
            </a:endParaRPr>
          </a:p>
          <a:p>
            <a:pPr marL="268275" indent="-268275"/>
            <a:r>
              <a:rPr kumimoji="1" lang="ja-JP" altLang="en-US" dirty="0">
                <a:latin typeface="ＭＳ Ｐゴシック 本文"/>
              </a:rPr>
              <a:t>　</a:t>
            </a:r>
            <a:r>
              <a:rPr kumimoji="1" lang="ja-JP" altLang="en-US" dirty="0" smtClean="0">
                <a:latin typeface="ＭＳ Ｐゴシック 本文"/>
              </a:rPr>
              <a:t>　　「</a:t>
            </a:r>
            <a:r>
              <a:rPr kumimoji="1" lang="ja-JP" altLang="en-US" dirty="0">
                <a:latin typeface="ＭＳ Ｐゴシック 本文"/>
              </a:rPr>
              <a:t>同シート②」を提出する</a:t>
            </a:r>
            <a:endParaRPr kumimoji="1" lang="en-US" altLang="ja-JP" dirty="0">
              <a:latin typeface="ＭＳ Ｐゴシック 本文"/>
            </a:endParaRPr>
          </a:p>
          <a:p>
            <a:pPr marL="268275" indent="-268275"/>
            <a:endParaRPr kumimoji="1" lang="en-US" altLang="ja-JP" dirty="0">
              <a:solidFill>
                <a:srgbClr val="FF0000"/>
              </a:solidFill>
              <a:latin typeface="ＭＳ Ｐゴシック 本文"/>
            </a:endParaRPr>
          </a:p>
          <a:p>
            <a:pPr marL="268275" indent="-268275"/>
            <a:r>
              <a:rPr kumimoji="1" lang="ja-JP" altLang="en-US" dirty="0">
                <a:latin typeface="ＭＳ Ｐゴシック 本文"/>
              </a:rPr>
              <a:t>　・景観部局は、提出された目標設定シートが計画地の現状</a:t>
            </a:r>
            <a:r>
              <a:rPr kumimoji="1" lang="ja-JP" altLang="en-US" dirty="0" smtClean="0">
                <a:latin typeface="ＭＳ Ｐゴシック 本文"/>
              </a:rPr>
              <a:t>及び「</a:t>
            </a:r>
            <a:r>
              <a:rPr kumimoji="1" lang="ja-JP" altLang="en-US" dirty="0">
                <a:latin typeface="ＭＳ Ｐゴシック 本文"/>
              </a:rPr>
              <a:t>大阪府公共事業景観形成指針」に沿ったものかを確認する</a:t>
            </a:r>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r>
              <a:rPr kumimoji="1" lang="ja-JP" altLang="en-US" dirty="0" smtClean="0">
                <a:latin typeface="ＭＳ Ｐゴシック 本文"/>
              </a:rPr>
              <a:t>　なお</a:t>
            </a:r>
            <a:r>
              <a:rPr kumimoji="1" lang="ja-JP" altLang="en-US" dirty="0">
                <a:latin typeface="ＭＳ Ｐゴシック 本文"/>
              </a:rPr>
              <a:t>、上記の原則とは異なる進行による事業の場合は、例えば基本設計からスタートする事業においては基本設計段階でシート①、②の両方を作成するなど、それぞれの事業にあった適切なタイミングで目標設定を</a:t>
            </a:r>
            <a:r>
              <a:rPr kumimoji="1" lang="ja-JP" altLang="en-US" dirty="0" smtClean="0">
                <a:latin typeface="ＭＳ Ｐゴシック 本文"/>
              </a:rPr>
              <a:t>行う</a:t>
            </a:r>
            <a:endParaRPr kumimoji="1" lang="en-US" altLang="ja-JP" dirty="0">
              <a:latin typeface="ＭＳ Ｐゴシック 本文"/>
            </a:endParaRPr>
          </a:p>
          <a:p>
            <a:endParaRPr kumimoji="1" lang="en-US" altLang="ja-JP" dirty="0">
              <a:solidFill>
                <a:srgbClr val="FF0000"/>
              </a:solidFill>
              <a:latin typeface="ＭＳ Ｐゴシック 本文"/>
            </a:endParaRPr>
          </a:p>
        </p:txBody>
      </p:sp>
    </p:spTree>
    <p:extLst>
      <p:ext uri="{BB962C8B-B14F-4D97-AF65-F5344CB8AC3E}">
        <p14:creationId xmlns:p14="http://schemas.microsoft.com/office/powerpoint/2010/main" val="3516464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14719" y="178845"/>
            <a:ext cx="9129281" cy="489493"/>
          </a:xfrm>
          <a:prstGeom prst="rect">
            <a:avLst/>
          </a:prstGeom>
        </p:spPr>
        <p:txBody>
          <a:bodyPr wrap="square">
            <a:spAutoFit/>
          </a:bodyPr>
          <a:lstStyle/>
          <a:p>
            <a:pPr lvl="0">
              <a:lnSpc>
                <a:spcPct val="150000"/>
              </a:lnSpc>
              <a:defRPr/>
            </a:pPr>
            <a:r>
              <a:rPr kumimoji="0"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2000" b="1" u="sng" dirty="0">
                <a:solidFill>
                  <a:prstClr val="black"/>
                </a:solidFill>
                <a:latin typeface="Meiryo UI" panose="020B0604030504040204" pitchFamily="50" charset="-128"/>
                <a:ea typeface="Meiryo UI" panose="020B0604030504040204" pitchFamily="50" charset="-128"/>
              </a:rPr>
              <a:t>景観アドバイザー会議の対象事業　：③</a:t>
            </a:r>
          </a:p>
        </p:txBody>
      </p:sp>
      <p:sp>
        <p:nvSpPr>
          <p:cNvPr id="10" name="角丸四角形 9"/>
          <p:cNvSpPr/>
          <p:nvPr/>
        </p:nvSpPr>
        <p:spPr>
          <a:xfrm>
            <a:off x="401053" y="2335852"/>
            <a:ext cx="8251628" cy="4311571"/>
          </a:xfrm>
          <a:prstGeom prst="roundRect">
            <a:avLst>
              <a:gd name="adj" fmla="val 40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テキスト ボックス 10"/>
          <p:cNvSpPr txBox="1"/>
          <p:nvPr/>
        </p:nvSpPr>
        <p:spPr>
          <a:xfrm>
            <a:off x="332811" y="665920"/>
            <a:ext cx="8493095" cy="1738938"/>
          </a:xfrm>
          <a:prstGeom prst="rect">
            <a:avLst/>
          </a:prstGeom>
          <a:noFill/>
          <a:ln>
            <a:noFill/>
          </a:ln>
        </p:spPr>
        <p:txBody>
          <a:bodyPr wrap="square"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（方向性）</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lvl="0">
              <a:lnSpc>
                <a:spcPct val="150000"/>
              </a:lnSpc>
              <a:defRPr/>
            </a:pPr>
            <a:r>
              <a:rPr kumimoji="1" lang="ja-JP" altLang="en-US" dirty="0">
                <a:solidFill>
                  <a:prstClr val="black"/>
                </a:solidFill>
                <a:latin typeface="ＭＳ Ｐゴシック 本文"/>
              </a:rPr>
              <a:t>■景観アドバイザー会議に諮る事業数（１年間あたり）</a:t>
            </a:r>
          </a:p>
          <a:p>
            <a:pPr lvl="0">
              <a:lnSpc>
                <a:spcPts val="2400"/>
              </a:lnSpc>
              <a:defRPr/>
            </a:pPr>
            <a:r>
              <a:rPr kumimoji="1" lang="ja-JP" altLang="en-US" dirty="0">
                <a:solidFill>
                  <a:prstClr val="black"/>
                </a:solidFill>
                <a:latin typeface="ＭＳ Ｐゴシック 本文"/>
              </a:rPr>
              <a:t>　・「義務」とするものと「希望」によるものを合わせて、</a:t>
            </a:r>
          </a:p>
          <a:p>
            <a:pPr lvl="0">
              <a:lnSpc>
                <a:spcPts val="2400"/>
              </a:lnSpc>
              <a:defRPr/>
            </a:pPr>
            <a:r>
              <a:rPr kumimoji="1" lang="ja-JP" altLang="en-US" dirty="0">
                <a:solidFill>
                  <a:prstClr val="black"/>
                </a:solidFill>
                <a:latin typeface="ＭＳ Ｐゴシック 本文"/>
              </a:rPr>
              <a:t>　　１年間あたり６～１２件を目安とし、事業内容に応じて調整することと</a:t>
            </a:r>
            <a:r>
              <a:rPr kumimoji="1" lang="ja-JP" altLang="en-US" dirty="0" smtClean="0">
                <a:solidFill>
                  <a:prstClr val="black"/>
                </a:solidFill>
                <a:latin typeface="ＭＳ Ｐゴシック 本文"/>
              </a:rPr>
              <a:t>する</a:t>
            </a:r>
            <a:endParaRPr kumimoji="1" lang="en-US" altLang="ja-JP" dirty="0" smtClean="0">
              <a:solidFill>
                <a:prstClr val="black"/>
              </a:solidFill>
              <a:latin typeface="ＭＳ Ｐゴシック 本文"/>
            </a:endParaRPr>
          </a:p>
          <a:p>
            <a:pPr lvl="0">
              <a:lnSpc>
                <a:spcPts val="2400"/>
              </a:lnSpc>
              <a:defRPr/>
            </a:pPr>
            <a:r>
              <a:rPr kumimoji="1" lang="ja-JP" altLang="en-US" dirty="0" smtClean="0">
                <a:solidFill>
                  <a:prstClr val="black"/>
                </a:solidFill>
                <a:latin typeface="ＭＳ Ｐゴシック 本文"/>
              </a:rPr>
              <a:t>■事業規模等</a:t>
            </a:r>
            <a:endParaRPr kumimoji="1" lang="ja-JP" altLang="en-US" dirty="0">
              <a:solidFill>
                <a:prstClr val="black"/>
              </a:solidFill>
              <a:latin typeface="ＭＳ Ｐゴシック 本文"/>
            </a:endParaRPr>
          </a:p>
        </p:txBody>
      </p:sp>
      <p:sp>
        <p:nvSpPr>
          <p:cNvPr id="13" name="角丸四角形 12"/>
          <p:cNvSpPr/>
          <p:nvPr/>
        </p:nvSpPr>
        <p:spPr>
          <a:xfrm>
            <a:off x="1172585" y="2707557"/>
            <a:ext cx="7480098" cy="3939866"/>
          </a:xfrm>
          <a:prstGeom prst="roundRect">
            <a:avLst>
              <a:gd name="adj" fmla="val 4052"/>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テキスト ボックス 14"/>
          <p:cNvSpPr txBox="1"/>
          <p:nvPr/>
        </p:nvSpPr>
        <p:spPr>
          <a:xfrm>
            <a:off x="1290195" y="2740832"/>
            <a:ext cx="4943733" cy="371705"/>
          </a:xfrm>
          <a:prstGeom prst="rect">
            <a:avLst/>
          </a:prstGeom>
          <a:noFill/>
        </p:spPr>
        <p:txBody>
          <a:bodyPr wrap="square" rtlCol="0">
            <a:spAutoFit/>
          </a:bodyPr>
          <a:lstStyle/>
          <a:p>
            <a:pPr marL="0" marR="0" lvl="0" indent="0" algn="l" defTabSz="457200" rtl="0" eaLnBrk="1" fontAlgn="auto" latinLnBrk="0" hangingPunct="1">
              <a:lnSpc>
                <a:spcPts val="25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公共事業</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PDCA</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サイクル制度</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テキスト ボックス 15"/>
          <p:cNvSpPr txBox="1"/>
          <p:nvPr/>
        </p:nvSpPr>
        <p:spPr>
          <a:xfrm>
            <a:off x="401053" y="2335852"/>
            <a:ext cx="4503761" cy="371705"/>
          </a:xfrm>
          <a:prstGeom prst="rect">
            <a:avLst/>
          </a:prstGeom>
          <a:noFill/>
        </p:spPr>
        <p:txBody>
          <a:bodyPr wrap="square" rtlCol="0">
            <a:spAutoFit/>
          </a:bodyPr>
          <a:lstStyle/>
          <a:p>
            <a:pPr marL="0" marR="0" lvl="0" indent="0" algn="l" defTabSz="457200" rtl="0" eaLnBrk="1" fontAlgn="auto" latinLnBrk="0" hangingPunct="1">
              <a:lnSpc>
                <a:spcPts val="25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大阪府の公共事業</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角丸四角形 11"/>
          <p:cNvSpPr/>
          <p:nvPr/>
        </p:nvSpPr>
        <p:spPr>
          <a:xfrm>
            <a:off x="1606063" y="3210945"/>
            <a:ext cx="6940060" cy="1706247"/>
          </a:xfrm>
          <a:prstGeom prst="roundRect">
            <a:avLst>
              <a:gd name="adj" fmla="val 6376"/>
            </a:avLst>
          </a:prstGeom>
          <a:solidFill>
            <a:schemeClr val="accent4">
              <a:lumMod val="40000"/>
              <a:lumOff val="6000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688124" y="3288219"/>
            <a:ext cx="6775937" cy="1725278"/>
          </a:xfrm>
          <a:prstGeom prst="rect">
            <a:avLst/>
          </a:prstGeom>
          <a:noFill/>
        </p:spPr>
        <p:txBody>
          <a:bodyPr wrap="square" rtlCol="0">
            <a:noAutofit/>
          </a:bodyPr>
          <a:lstStyle/>
          <a:p>
            <a:pPr>
              <a:lnSpc>
                <a:spcPts val="2200"/>
              </a:lnSpc>
            </a:pPr>
            <a:r>
              <a:rPr kumimoji="1" lang="ja-JP" altLang="en-US" b="1" dirty="0" smtClean="0">
                <a:latin typeface="+mn-ea"/>
              </a:rPr>
              <a:t>景観アドバイザー会議　＜</a:t>
            </a:r>
            <a:r>
              <a:rPr kumimoji="1" lang="ja-JP" altLang="en-US" sz="1600" b="1" dirty="0" smtClean="0">
                <a:solidFill>
                  <a:prstClr val="black"/>
                </a:solidFill>
                <a:latin typeface="+mn-ea"/>
              </a:rPr>
              <a:t>「</a:t>
            </a:r>
            <a:r>
              <a:rPr kumimoji="1" lang="ja-JP" altLang="en-US" sz="1600" b="1" dirty="0">
                <a:solidFill>
                  <a:prstClr val="black"/>
                </a:solidFill>
                <a:latin typeface="+mn-ea"/>
              </a:rPr>
              <a:t>義務」とする</a:t>
            </a:r>
            <a:r>
              <a:rPr kumimoji="1" lang="ja-JP" altLang="en-US" sz="1600" b="1" dirty="0" smtClean="0">
                <a:solidFill>
                  <a:prstClr val="black"/>
                </a:solidFill>
                <a:latin typeface="+mn-ea"/>
              </a:rPr>
              <a:t>もの＞</a:t>
            </a:r>
            <a:endParaRPr kumimoji="1" lang="ja-JP" altLang="en-US" sz="1600" b="1" dirty="0">
              <a:solidFill>
                <a:prstClr val="black"/>
              </a:solidFill>
              <a:latin typeface="+mn-ea"/>
            </a:endParaRPr>
          </a:p>
          <a:p>
            <a:pPr marL="363538" lvl="0" indent="-363538">
              <a:lnSpc>
                <a:spcPts val="2000"/>
              </a:lnSpc>
              <a:spcBef>
                <a:spcPts val="600"/>
              </a:spcBef>
            </a:pPr>
            <a:r>
              <a:rPr kumimoji="1" lang="ja-JP" altLang="en-US" sz="1600" b="1" dirty="0">
                <a:solidFill>
                  <a:prstClr val="black"/>
                </a:solidFill>
                <a:latin typeface="+mn-ea"/>
              </a:rPr>
              <a:t>　（１）大阪府建設事業評価の評価対象となる</a:t>
            </a:r>
            <a:r>
              <a:rPr kumimoji="1" lang="ja-JP" altLang="en-US" sz="1600" b="1" dirty="0" smtClean="0">
                <a:solidFill>
                  <a:prstClr val="black"/>
                </a:solidFill>
                <a:latin typeface="+mn-ea"/>
              </a:rPr>
              <a:t>事業（１億円以上）のうち</a:t>
            </a:r>
            <a:r>
              <a:rPr kumimoji="1" lang="ja-JP" altLang="en-US" sz="1600" b="1" dirty="0">
                <a:solidFill>
                  <a:prstClr val="black"/>
                </a:solidFill>
                <a:latin typeface="+mn-ea"/>
              </a:rPr>
              <a:t>、原則</a:t>
            </a:r>
            <a:r>
              <a:rPr kumimoji="1" lang="ja-JP" altLang="en-US" sz="1600" b="1" dirty="0" smtClean="0">
                <a:solidFill>
                  <a:prstClr val="black"/>
                </a:solidFill>
                <a:latin typeface="+mn-ea"/>
              </a:rPr>
              <a:t>、 </a:t>
            </a:r>
            <a:endParaRPr kumimoji="1" lang="en-US" altLang="ja-JP" sz="1600" b="1" dirty="0" smtClean="0">
              <a:solidFill>
                <a:prstClr val="black"/>
              </a:solidFill>
              <a:latin typeface="+mn-ea"/>
            </a:endParaRPr>
          </a:p>
          <a:p>
            <a:pPr marL="363538" lvl="0" indent="-363538">
              <a:lnSpc>
                <a:spcPts val="2000"/>
              </a:lnSpc>
            </a:pPr>
            <a:r>
              <a:rPr kumimoji="1" lang="ja-JP" altLang="en-US" sz="1600" b="1" dirty="0">
                <a:solidFill>
                  <a:prstClr val="black"/>
                </a:solidFill>
                <a:latin typeface="+mn-ea"/>
              </a:rPr>
              <a:t>　</a:t>
            </a:r>
            <a:r>
              <a:rPr kumimoji="1" lang="ja-JP" altLang="en-US" sz="1600" b="1" dirty="0" smtClean="0">
                <a:solidFill>
                  <a:prstClr val="black"/>
                </a:solidFill>
                <a:latin typeface="+mn-ea"/>
              </a:rPr>
              <a:t>　　 全体事業費</a:t>
            </a:r>
            <a:r>
              <a:rPr kumimoji="1" lang="en-US" altLang="ja-JP" sz="1600" b="1" dirty="0" smtClean="0">
                <a:solidFill>
                  <a:prstClr val="black"/>
                </a:solidFill>
                <a:latin typeface="+mn-ea"/>
              </a:rPr>
              <a:t>10</a:t>
            </a:r>
            <a:r>
              <a:rPr kumimoji="1" lang="ja-JP" altLang="en-US" sz="1600" b="1" dirty="0">
                <a:solidFill>
                  <a:prstClr val="black"/>
                </a:solidFill>
                <a:latin typeface="+mn-ea"/>
              </a:rPr>
              <a:t>億</a:t>
            </a:r>
            <a:r>
              <a:rPr kumimoji="1" lang="ja-JP" altLang="en-US" sz="1600" b="1" dirty="0" smtClean="0">
                <a:solidFill>
                  <a:prstClr val="black"/>
                </a:solidFill>
                <a:latin typeface="+mn-ea"/>
              </a:rPr>
              <a:t>円以上</a:t>
            </a:r>
            <a:r>
              <a:rPr kumimoji="1" lang="ja-JP" altLang="en-US" sz="1600" b="1" dirty="0">
                <a:solidFill>
                  <a:prstClr val="black"/>
                </a:solidFill>
                <a:latin typeface="+mn-ea"/>
              </a:rPr>
              <a:t>が想定される事業</a:t>
            </a:r>
          </a:p>
          <a:p>
            <a:pPr marL="177800" lvl="0" indent="-177800">
              <a:lnSpc>
                <a:spcPts val="2000"/>
              </a:lnSpc>
              <a:spcBef>
                <a:spcPts val="600"/>
              </a:spcBef>
            </a:pPr>
            <a:r>
              <a:rPr kumimoji="1" lang="ja-JP" altLang="en-US" sz="1600" b="1" dirty="0">
                <a:solidFill>
                  <a:prstClr val="black"/>
                </a:solidFill>
                <a:latin typeface="+mn-ea"/>
              </a:rPr>
              <a:t>　（２）景観形成上の影響が大きいと想定される</a:t>
            </a:r>
            <a:r>
              <a:rPr kumimoji="1" lang="ja-JP" altLang="en-US" sz="1600" b="1" dirty="0" smtClean="0">
                <a:solidFill>
                  <a:prstClr val="black"/>
                </a:solidFill>
                <a:latin typeface="+mn-ea"/>
              </a:rPr>
              <a:t>事業</a:t>
            </a:r>
            <a:endParaRPr kumimoji="1" lang="en-US" altLang="ja-JP" sz="1600" b="1" dirty="0" smtClean="0">
              <a:solidFill>
                <a:prstClr val="black"/>
              </a:solidFill>
              <a:latin typeface="+mn-ea"/>
            </a:endParaRPr>
          </a:p>
          <a:p>
            <a:pPr marL="177800" lvl="0" indent="-177800">
              <a:lnSpc>
                <a:spcPts val="2000"/>
              </a:lnSpc>
              <a:spcBef>
                <a:spcPts val="600"/>
              </a:spcBef>
            </a:pPr>
            <a:r>
              <a:rPr kumimoji="1" lang="ja-JP" altLang="en-US" sz="1600" b="1" dirty="0">
                <a:solidFill>
                  <a:prstClr val="black"/>
                </a:solidFill>
                <a:latin typeface="+mn-ea"/>
              </a:rPr>
              <a:t>　　</a:t>
            </a:r>
            <a:r>
              <a:rPr kumimoji="1" lang="ja-JP" altLang="en-US" sz="1600" b="1" dirty="0" smtClean="0">
                <a:solidFill>
                  <a:prstClr val="black"/>
                </a:solidFill>
                <a:latin typeface="+mn-ea"/>
              </a:rPr>
              <a:t> </a:t>
            </a:r>
            <a:r>
              <a:rPr kumimoji="1" lang="en-US" altLang="ja-JP" sz="1400" b="1" dirty="0" smtClean="0">
                <a:solidFill>
                  <a:prstClr val="black"/>
                </a:solidFill>
                <a:latin typeface="+mn-ea"/>
              </a:rPr>
              <a:t>※</a:t>
            </a:r>
            <a:r>
              <a:rPr kumimoji="1" lang="ja-JP" altLang="en-US" sz="1400" b="1" dirty="0" smtClean="0">
                <a:solidFill>
                  <a:prstClr val="black"/>
                </a:solidFill>
                <a:latin typeface="+mn-ea"/>
              </a:rPr>
              <a:t>対象とする事業は、景観アドバイザーと協議の上、決定する</a:t>
            </a:r>
            <a:endParaRPr kumimoji="1" lang="ja-JP" altLang="en-US" sz="1400" b="1" dirty="0">
              <a:solidFill>
                <a:prstClr val="black"/>
              </a:solidFill>
              <a:latin typeface="+mn-ea"/>
            </a:endParaRPr>
          </a:p>
        </p:txBody>
      </p:sp>
      <p:sp>
        <p:nvSpPr>
          <p:cNvPr id="17" name="テキスト ボックス 16"/>
          <p:cNvSpPr txBox="1"/>
          <p:nvPr/>
        </p:nvSpPr>
        <p:spPr>
          <a:xfrm>
            <a:off x="1688124" y="5090035"/>
            <a:ext cx="6686517" cy="1374735"/>
          </a:xfrm>
          <a:prstGeom prst="rect">
            <a:avLst/>
          </a:prstGeom>
          <a:noFill/>
        </p:spPr>
        <p:txBody>
          <a:bodyPr wrap="square" rtlCol="0">
            <a:spAutoFit/>
          </a:bodyPr>
          <a:lstStyle/>
          <a:p>
            <a:pPr>
              <a:lnSpc>
                <a:spcPts val="2200"/>
              </a:lnSpc>
            </a:pPr>
            <a:r>
              <a:rPr kumimoji="1" lang="ja-JP" altLang="en-US" b="1" dirty="0">
                <a:latin typeface="+mn-ea"/>
              </a:rPr>
              <a:t>景観アドバイザー</a:t>
            </a:r>
            <a:r>
              <a:rPr kumimoji="1" lang="ja-JP" altLang="en-US" b="1" dirty="0" smtClean="0">
                <a:latin typeface="+mn-ea"/>
              </a:rPr>
              <a:t>会議　</a:t>
            </a:r>
            <a:r>
              <a:rPr kumimoji="1" lang="ja-JP" altLang="en-US" sz="1600" b="1" dirty="0">
                <a:solidFill>
                  <a:prstClr val="black"/>
                </a:solidFill>
                <a:latin typeface="+mn-ea"/>
              </a:rPr>
              <a:t>＜</a:t>
            </a:r>
            <a:r>
              <a:rPr kumimoji="1" lang="ja-JP" altLang="en-US" sz="1600" b="1" dirty="0" smtClean="0">
                <a:solidFill>
                  <a:prstClr val="black"/>
                </a:solidFill>
                <a:latin typeface="+mn-ea"/>
              </a:rPr>
              <a:t>「</a:t>
            </a:r>
            <a:r>
              <a:rPr kumimoji="1" lang="ja-JP" altLang="en-US" sz="1600" b="1" dirty="0">
                <a:solidFill>
                  <a:prstClr val="black"/>
                </a:solidFill>
                <a:latin typeface="+mn-ea"/>
              </a:rPr>
              <a:t>希望」による</a:t>
            </a:r>
            <a:r>
              <a:rPr kumimoji="1" lang="ja-JP" altLang="en-US" sz="1600" b="1" dirty="0" smtClean="0">
                <a:solidFill>
                  <a:prstClr val="black"/>
                </a:solidFill>
                <a:latin typeface="+mn-ea"/>
              </a:rPr>
              <a:t>もの＞</a:t>
            </a:r>
            <a:endParaRPr kumimoji="1" lang="ja-JP" altLang="en-US" sz="1600" b="1" dirty="0">
              <a:solidFill>
                <a:prstClr val="black"/>
              </a:solidFill>
              <a:latin typeface="+mn-ea"/>
            </a:endParaRPr>
          </a:p>
          <a:p>
            <a:pPr marL="177800" lvl="0" indent="-177800">
              <a:lnSpc>
                <a:spcPts val="2200"/>
              </a:lnSpc>
              <a:spcBef>
                <a:spcPts val="600"/>
              </a:spcBef>
            </a:pPr>
            <a:r>
              <a:rPr kumimoji="1" lang="ja-JP" altLang="en-US" sz="1600" b="1" dirty="0">
                <a:solidFill>
                  <a:prstClr val="black"/>
                </a:solidFill>
                <a:latin typeface="+mn-ea"/>
              </a:rPr>
              <a:t>　　・事業規模によらず、事業課より希望のあった事業を対象とする</a:t>
            </a:r>
          </a:p>
          <a:p>
            <a:pPr marL="534988" lvl="0" indent="-441325">
              <a:lnSpc>
                <a:spcPts val="2200"/>
              </a:lnSpc>
              <a:spcBef>
                <a:spcPts val="600"/>
              </a:spcBef>
            </a:pPr>
            <a:r>
              <a:rPr kumimoji="1" lang="ja-JP" altLang="en-US" sz="1600" b="1" dirty="0">
                <a:solidFill>
                  <a:prstClr val="black"/>
                </a:solidFill>
                <a:latin typeface="+mn-ea"/>
              </a:rPr>
              <a:t>　　</a:t>
            </a:r>
            <a:r>
              <a:rPr kumimoji="1" lang="en-US" altLang="ja-JP" sz="1400" b="1" dirty="0" smtClean="0">
                <a:solidFill>
                  <a:prstClr val="black"/>
                </a:solidFill>
                <a:latin typeface="+mn-ea"/>
              </a:rPr>
              <a:t>※</a:t>
            </a:r>
            <a:r>
              <a:rPr kumimoji="1" lang="ja-JP" altLang="en-US" sz="1400" b="1" dirty="0">
                <a:solidFill>
                  <a:prstClr val="black"/>
                </a:solidFill>
                <a:latin typeface="+mn-ea"/>
              </a:rPr>
              <a:t>ただし、対応可能な件数を上回る希望があった場合には、景観形成上の</a:t>
            </a:r>
            <a:r>
              <a:rPr kumimoji="1" lang="ja-JP" altLang="en-US" sz="1400" b="1" dirty="0" smtClean="0">
                <a:solidFill>
                  <a:prstClr val="black"/>
                </a:solidFill>
                <a:latin typeface="+mn-ea"/>
              </a:rPr>
              <a:t>影響が  　大きい</a:t>
            </a:r>
            <a:r>
              <a:rPr kumimoji="1" lang="ja-JP" altLang="en-US" sz="1400" b="1" dirty="0">
                <a:solidFill>
                  <a:prstClr val="black"/>
                </a:solidFill>
                <a:latin typeface="+mn-ea"/>
              </a:rPr>
              <a:t>と景観部局が判断する事業を優先的に対象とする</a:t>
            </a:r>
          </a:p>
        </p:txBody>
      </p:sp>
      <p:sp>
        <p:nvSpPr>
          <p:cNvPr id="18" name="角丸四角形 17"/>
          <p:cNvSpPr/>
          <p:nvPr/>
        </p:nvSpPr>
        <p:spPr>
          <a:xfrm>
            <a:off x="1606063" y="5043143"/>
            <a:ext cx="6940060" cy="1431190"/>
          </a:xfrm>
          <a:prstGeom prst="roundRect">
            <a:avLst>
              <a:gd name="adj" fmla="val 6376"/>
            </a:avLst>
          </a:prstGeom>
          <a:noFill/>
          <a:ln w="158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8090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34</a:t>
            </a:fld>
            <a:endParaRPr kumimoji="1" lang="ja-JP" altLang="en-US"/>
          </a:p>
        </p:txBody>
      </p:sp>
      <p:sp>
        <p:nvSpPr>
          <p:cNvPr id="8" name="テキスト ボックス 7"/>
          <p:cNvSpPr txBox="1"/>
          <p:nvPr/>
        </p:nvSpPr>
        <p:spPr>
          <a:xfrm>
            <a:off x="507553" y="688836"/>
            <a:ext cx="7800503" cy="5736955"/>
          </a:xfrm>
          <a:prstGeom prst="rect">
            <a:avLst/>
          </a:prstGeom>
          <a:noFill/>
          <a:ln>
            <a:noFill/>
          </a:ln>
        </p:spPr>
        <p:txBody>
          <a:bodyPr wrap="square" rtlCol="0">
            <a:spAutoFit/>
          </a:bodyPr>
          <a:lstStyle/>
          <a:p>
            <a:pPr>
              <a:lnSpc>
                <a:spcPct val="150000"/>
              </a:lnSpc>
            </a:pPr>
            <a:r>
              <a:rPr kumimoji="1" lang="ja-JP" altLang="en-US" dirty="0">
                <a:latin typeface="ＭＳ Ｐゴシック 本文"/>
              </a:rPr>
              <a:t>（方向性）</a:t>
            </a:r>
          </a:p>
          <a:p>
            <a:pPr marL="87308" indent="-87308">
              <a:lnSpc>
                <a:spcPct val="150000"/>
              </a:lnSpc>
            </a:pPr>
            <a:r>
              <a:rPr kumimoji="1" lang="ja-JP" altLang="en-US" b="1" dirty="0">
                <a:latin typeface="ＭＳ Ｐゴシック 本文"/>
              </a:rPr>
              <a:t>■「義務」とする事業</a:t>
            </a:r>
            <a:endParaRPr kumimoji="1" lang="en-US" altLang="ja-JP" b="1" dirty="0">
              <a:latin typeface="ＭＳ Ｐゴシック 本文"/>
            </a:endParaRPr>
          </a:p>
          <a:p>
            <a:pPr marL="268275" indent="-268275">
              <a:lnSpc>
                <a:spcPct val="120000"/>
              </a:lnSpc>
              <a:spcAft>
                <a:spcPts val="600"/>
              </a:spcAft>
            </a:pPr>
            <a:r>
              <a:rPr kumimoji="1" lang="ja-JP" altLang="en-US" sz="1600" dirty="0">
                <a:latin typeface="ＭＳ Ｐゴシック 本文"/>
              </a:rPr>
              <a:t>　</a:t>
            </a:r>
            <a:r>
              <a:rPr kumimoji="1" lang="ja-JP" altLang="en-US" dirty="0">
                <a:latin typeface="ＭＳ Ｐゴシック 本文"/>
              </a:rPr>
              <a:t>・原則として下記のタイミングで景観アドバイザー会議を実施する（計３回）こととするが、事業内容により時期・回数を決めることができるものとする</a:t>
            </a:r>
            <a:endParaRPr kumimoji="1" lang="en-US" altLang="ja-JP" dirty="0">
              <a:latin typeface="ＭＳ Ｐゴシック 本文"/>
            </a:endParaRPr>
          </a:p>
          <a:p>
            <a:pPr marL="268275" indent="-268275">
              <a:lnSpc>
                <a:spcPct val="150000"/>
              </a:lnSpc>
            </a:pPr>
            <a:r>
              <a:rPr kumimoji="1" lang="ja-JP" altLang="en-US" dirty="0">
                <a:latin typeface="ＭＳ Ｐゴシック 本文"/>
              </a:rPr>
              <a:t>　　</a:t>
            </a:r>
            <a:r>
              <a:rPr kumimoji="1" lang="ja-JP" altLang="en-US" b="1" u="sng" dirty="0" smtClean="0">
                <a:latin typeface="ＭＳ Ｐゴシック 本文"/>
              </a:rPr>
              <a:t>①</a:t>
            </a:r>
            <a:r>
              <a:rPr kumimoji="1" lang="ja-JP" altLang="en-US" b="1" u="sng" dirty="0">
                <a:latin typeface="ＭＳ Ｐゴシック 本文"/>
              </a:rPr>
              <a:t>基本計画（概略設計）</a:t>
            </a:r>
            <a:endParaRPr kumimoji="1" lang="en-US" altLang="ja-JP" b="1" u="sng" dirty="0">
              <a:latin typeface="ＭＳ Ｐゴシック 本文"/>
            </a:endParaRPr>
          </a:p>
          <a:p>
            <a:pPr marL="268275" indent="-268275">
              <a:lnSpc>
                <a:spcPct val="150000"/>
              </a:lnSpc>
            </a:pPr>
            <a:r>
              <a:rPr kumimoji="1" lang="ja-JP" altLang="en-US" dirty="0">
                <a:latin typeface="ＭＳ Ｐゴシック 本文"/>
              </a:rPr>
              <a:t>　　　　敷地条件の整理が終わり、ゾーニングや配置計画、ボリュームスタディ</a:t>
            </a:r>
            <a:r>
              <a:rPr kumimoji="1" lang="ja-JP" altLang="en-US" dirty="0" smtClean="0">
                <a:latin typeface="ＭＳ Ｐゴシック 本文"/>
              </a:rPr>
              <a:t>を</a:t>
            </a:r>
            <a:endParaRPr kumimoji="1" lang="en-US" altLang="ja-JP" dirty="0" smtClean="0">
              <a:latin typeface="ＭＳ Ｐゴシック 本文"/>
            </a:endParaRPr>
          </a:p>
          <a:p>
            <a:pPr marL="268275" indent="-268275">
              <a:lnSpc>
                <a:spcPct val="120000"/>
              </a:lnSpc>
            </a:pPr>
            <a:r>
              <a:rPr kumimoji="1" lang="ja-JP" altLang="en-US" dirty="0">
                <a:latin typeface="ＭＳ Ｐゴシック 本文"/>
              </a:rPr>
              <a:t>　</a:t>
            </a:r>
            <a:r>
              <a:rPr kumimoji="1" lang="ja-JP" altLang="en-US" dirty="0" smtClean="0">
                <a:latin typeface="ＭＳ Ｐゴシック 本文"/>
              </a:rPr>
              <a:t>　　　行うタイミング</a:t>
            </a:r>
            <a:endParaRPr kumimoji="1" lang="en-US" altLang="ja-JP" dirty="0">
              <a:latin typeface="ＭＳ Ｐゴシック 本文"/>
            </a:endParaRPr>
          </a:p>
          <a:p>
            <a:pPr marL="268275" indent="-268275">
              <a:lnSpc>
                <a:spcPct val="150000"/>
              </a:lnSpc>
            </a:pPr>
            <a:r>
              <a:rPr kumimoji="1" lang="ja-JP" altLang="en-US" dirty="0">
                <a:latin typeface="ＭＳ Ｐゴシック 本文"/>
              </a:rPr>
              <a:t>　　</a:t>
            </a:r>
            <a:r>
              <a:rPr kumimoji="1" lang="ja-JP" altLang="en-US" b="1" u="sng" dirty="0" smtClean="0">
                <a:latin typeface="ＭＳ Ｐゴシック 本文"/>
              </a:rPr>
              <a:t>②</a:t>
            </a:r>
            <a:r>
              <a:rPr kumimoji="1" lang="ja-JP" altLang="en-US" b="1" u="sng" dirty="0">
                <a:latin typeface="ＭＳ Ｐゴシック 本文"/>
              </a:rPr>
              <a:t>基本設計（予備設計）</a:t>
            </a:r>
            <a:endParaRPr kumimoji="1" lang="en-US" altLang="ja-JP" dirty="0">
              <a:latin typeface="ＭＳ Ｐゴシック 本文"/>
            </a:endParaRPr>
          </a:p>
          <a:p>
            <a:pPr marL="268275" indent="-268275">
              <a:lnSpc>
                <a:spcPct val="150000"/>
              </a:lnSpc>
            </a:pPr>
            <a:r>
              <a:rPr kumimoji="1" lang="ja-JP" altLang="en-US" dirty="0">
                <a:latin typeface="ＭＳ Ｐゴシック 本文"/>
              </a:rPr>
              <a:t>　　 　　大まかな計画が定まったタイミング</a:t>
            </a:r>
            <a:endParaRPr kumimoji="1" lang="en-US" altLang="ja-JP" dirty="0">
              <a:latin typeface="ＭＳ Ｐゴシック 本文"/>
            </a:endParaRPr>
          </a:p>
          <a:p>
            <a:pPr marL="268275" indent="-268275">
              <a:lnSpc>
                <a:spcPct val="150000"/>
              </a:lnSpc>
            </a:pPr>
            <a:r>
              <a:rPr kumimoji="1" lang="ja-JP" altLang="en-US" dirty="0">
                <a:latin typeface="ＭＳ Ｐゴシック 本文"/>
              </a:rPr>
              <a:t>　　</a:t>
            </a:r>
            <a:r>
              <a:rPr kumimoji="1" lang="ja-JP" altLang="en-US" b="1" u="sng" dirty="0" smtClean="0">
                <a:latin typeface="ＭＳ Ｐゴシック 本文"/>
              </a:rPr>
              <a:t>③</a:t>
            </a:r>
            <a:r>
              <a:rPr kumimoji="1" lang="ja-JP" altLang="en-US" b="1" u="sng" dirty="0">
                <a:latin typeface="ＭＳ Ｐゴシック 本文"/>
              </a:rPr>
              <a:t>実施設計（詳細設計）</a:t>
            </a:r>
            <a:r>
              <a:rPr kumimoji="1" lang="ja-JP" altLang="en-US" dirty="0">
                <a:latin typeface="ＭＳ Ｐゴシック 本文"/>
              </a:rPr>
              <a:t>　</a:t>
            </a:r>
            <a:endParaRPr kumimoji="1" lang="en-US" altLang="ja-JP" dirty="0">
              <a:latin typeface="ＭＳ Ｐゴシック 本文"/>
            </a:endParaRPr>
          </a:p>
          <a:p>
            <a:pPr marL="268275" indent="-268275">
              <a:lnSpc>
                <a:spcPct val="150000"/>
              </a:lnSpc>
            </a:pPr>
            <a:r>
              <a:rPr kumimoji="1" lang="ja-JP" altLang="en-US" dirty="0">
                <a:latin typeface="ＭＳ Ｐゴシック 本文"/>
              </a:rPr>
              <a:t>　　 　　基本設計から変更となった条件について整理が終わったタイミング</a:t>
            </a:r>
            <a:endParaRPr kumimoji="1" lang="en-US" altLang="ja-JP" dirty="0">
              <a:latin typeface="ＭＳ Ｐゴシック 本文"/>
            </a:endParaRPr>
          </a:p>
          <a:p>
            <a:pPr marL="268275" indent="-268275">
              <a:lnSpc>
                <a:spcPct val="150000"/>
              </a:lnSpc>
            </a:pPr>
            <a:endParaRPr kumimoji="1" lang="en-US" altLang="ja-JP" dirty="0">
              <a:latin typeface="ＭＳ Ｐゴシック 本文"/>
            </a:endParaRPr>
          </a:p>
          <a:p>
            <a:pPr marL="268275" indent="-268275">
              <a:lnSpc>
                <a:spcPct val="150000"/>
              </a:lnSpc>
            </a:pPr>
            <a:r>
              <a:rPr kumimoji="1" lang="ja-JP" altLang="en-US" b="1" dirty="0" smtClean="0">
                <a:latin typeface="ＭＳ Ｐゴシック 本文"/>
              </a:rPr>
              <a:t>■</a:t>
            </a:r>
            <a:r>
              <a:rPr kumimoji="1" lang="ja-JP" altLang="en-US" b="1" dirty="0">
                <a:latin typeface="ＭＳ Ｐゴシック 本文"/>
              </a:rPr>
              <a:t>「希望」による事業</a:t>
            </a:r>
            <a:endParaRPr kumimoji="1" lang="en-US" altLang="ja-JP" b="1" dirty="0">
              <a:latin typeface="ＭＳ Ｐゴシック 本文"/>
            </a:endParaRPr>
          </a:p>
          <a:p>
            <a:pPr marL="268275" indent="-268275">
              <a:lnSpc>
                <a:spcPct val="150000"/>
              </a:lnSpc>
            </a:pPr>
            <a:r>
              <a:rPr kumimoji="1" lang="ja-JP" altLang="en-US" dirty="0">
                <a:latin typeface="ＭＳ Ｐゴシック 本文"/>
              </a:rPr>
              <a:t>　・原則と</a:t>
            </a:r>
            <a:r>
              <a:rPr kumimoji="1" lang="ja-JP" altLang="en-US" dirty="0" smtClean="0">
                <a:latin typeface="ＭＳ Ｐゴシック 本文"/>
              </a:rPr>
              <a:t>して上記</a:t>
            </a:r>
            <a:r>
              <a:rPr kumimoji="1" lang="ja-JP" altLang="en-US" dirty="0">
                <a:latin typeface="ＭＳ Ｐゴシック 本文"/>
              </a:rPr>
              <a:t>の①か②いずれかのタイミングで１回実施する</a:t>
            </a:r>
            <a:endParaRPr kumimoji="1" lang="en-US" altLang="ja-JP" dirty="0">
              <a:latin typeface="ＭＳ Ｐゴシック 本文"/>
            </a:endParaRPr>
          </a:p>
        </p:txBody>
      </p:sp>
      <p:sp>
        <p:nvSpPr>
          <p:cNvPr id="13" name="テキスト ボックス 12"/>
          <p:cNvSpPr txBox="1"/>
          <p:nvPr/>
        </p:nvSpPr>
        <p:spPr>
          <a:xfrm>
            <a:off x="18150" y="244919"/>
            <a:ext cx="7993688" cy="400110"/>
          </a:xfrm>
          <a:prstGeom prst="rect">
            <a:avLst/>
          </a:prstGeom>
          <a:noFill/>
        </p:spPr>
        <p:txBody>
          <a:bodyPr wrap="square" rtlCol="0">
            <a:spAutoFit/>
          </a:bodyPr>
          <a:lstStyle/>
          <a:p>
            <a:pPr>
              <a:defRPr/>
            </a:pPr>
            <a:r>
              <a:rPr kumimoji="1" lang="ja-JP" altLang="en-US" sz="2000" b="1" dirty="0" smtClean="0">
                <a:solidFill>
                  <a:prstClr val="black"/>
                </a:solidFill>
                <a:latin typeface="Meiryo UI" panose="020B0604030504040204" pitchFamily="50" charset="-128"/>
                <a:ea typeface="Meiryo UI" panose="020B0604030504040204" pitchFamily="50" charset="-128"/>
              </a:rPr>
              <a:t>　</a:t>
            </a:r>
            <a:r>
              <a:rPr kumimoji="1" lang="ja-JP" altLang="en-US" sz="2000" b="1" u="sng" dirty="0" smtClean="0">
                <a:solidFill>
                  <a:prstClr val="black"/>
                </a:solidFill>
                <a:latin typeface="Meiryo UI" panose="020B0604030504040204" pitchFamily="50" charset="-128"/>
                <a:ea typeface="Meiryo UI" panose="020B0604030504040204" pitchFamily="50" charset="-128"/>
              </a:rPr>
              <a:t>景観</a:t>
            </a:r>
            <a:r>
              <a:rPr kumimoji="1" lang="ja-JP" altLang="en-US" sz="2000" b="1" u="sng" dirty="0">
                <a:solidFill>
                  <a:prstClr val="black"/>
                </a:solidFill>
                <a:latin typeface="Meiryo UI" panose="020B0604030504040204" pitchFamily="50" charset="-128"/>
                <a:ea typeface="Meiryo UI" panose="020B0604030504040204" pitchFamily="50" charset="-128"/>
              </a:rPr>
              <a:t>アドバイザー会議の開催時期及び開催回数</a:t>
            </a:r>
            <a:r>
              <a:rPr kumimoji="1" lang="ja-JP" altLang="en-US" sz="2000" b="1" u="sng" dirty="0">
                <a:latin typeface="Meiryo UI" panose="020B0604030504040204" pitchFamily="50" charset="-128"/>
                <a:ea typeface="Meiryo UI" panose="020B0604030504040204" pitchFamily="50" charset="-128"/>
              </a:rPr>
              <a:t>　</a:t>
            </a:r>
            <a:r>
              <a:rPr kumimoji="1" lang="ja-JP" altLang="en-US" sz="2000" b="1" u="sng" dirty="0" smtClean="0">
                <a:latin typeface="Meiryo UI" panose="020B0604030504040204" pitchFamily="50" charset="-128"/>
                <a:ea typeface="Meiryo UI" panose="020B0604030504040204" pitchFamily="50" charset="-128"/>
              </a:rPr>
              <a:t>：③</a:t>
            </a:r>
            <a:endParaRPr kumimoji="1" lang="ja-JP" altLang="en-US" sz="2000" b="1"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0487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35</a:t>
            </a:fld>
            <a:endParaRPr kumimoji="1" lang="ja-JP" altLang="en-US"/>
          </a:p>
        </p:txBody>
      </p:sp>
      <p:sp>
        <p:nvSpPr>
          <p:cNvPr id="8" name="テキスト ボックス 7"/>
          <p:cNvSpPr txBox="1"/>
          <p:nvPr/>
        </p:nvSpPr>
        <p:spPr>
          <a:xfrm>
            <a:off x="349402" y="232072"/>
            <a:ext cx="8179247" cy="1249573"/>
          </a:xfrm>
          <a:prstGeom prst="rect">
            <a:avLst/>
          </a:prstGeom>
          <a:noFill/>
          <a:ln>
            <a:noFill/>
          </a:ln>
        </p:spPr>
        <p:txBody>
          <a:bodyPr wrap="square" rtlCol="0">
            <a:spAutoFit/>
          </a:bodyPr>
          <a:lstStyle/>
          <a:p>
            <a:pPr marL="87308" indent="-87308">
              <a:lnSpc>
                <a:spcPct val="150000"/>
              </a:lnSpc>
              <a:spcAft>
                <a:spcPts val="600"/>
              </a:spcAft>
            </a:pPr>
            <a:r>
              <a:rPr kumimoji="1" lang="ja-JP" altLang="en-US" b="1" dirty="0">
                <a:latin typeface="ＭＳ Ｐゴシック 本文"/>
              </a:rPr>
              <a:t>■設計者をプロポーザル方式によって選定する事業</a:t>
            </a:r>
          </a:p>
          <a:p>
            <a:pPr marL="87308" indent="-87308">
              <a:lnSpc>
                <a:spcPct val="120000"/>
              </a:lnSpc>
            </a:pPr>
            <a:r>
              <a:rPr kumimoji="1" lang="ja-JP" altLang="en-US" dirty="0" smtClean="0">
                <a:latin typeface="ＭＳ Ｐゴシック 本文"/>
              </a:rPr>
              <a:t>・基本計画時に基本設計のプロポーザルの条件設定を行い、基本設計者が実施設計も行うことが多いことから、以下のフローでアドバイザー会議を実施</a:t>
            </a:r>
            <a:endParaRPr kumimoji="1" lang="en-US" altLang="ja-JP" dirty="0" smtClean="0">
              <a:latin typeface="ＭＳ Ｐゴシック 本文"/>
            </a:endParaRPr>
          </a:p>
        </p:txBody>
      </p:sp>
      <p:graphicFrame>
        <p:nvGraphicFramePr>
          <p:cNvPr id="2" name="表 1"/>
          <p:cNvGraphicFramePr>
            <a:graphicFrameLocks noGrp="1"/>
          </p:cNvGraphicFramePr>
          <p:nvPr>
            <p:extLst>
              <p:ext uri="{D42A27DB-BD31-4B8C-83A1-F6EECF244321}">
                <p14:modId xmlns:p14="http://schemas.microsoft.com/office/powerpoint/2010/main" val="3337748138"/>
              </p:ext>
            </p:extLst>
          </p:nvPr>
        </p:nvGraphicFramePr>
        <p:xfrm>
          <a:off x="499575" y="2198044"/>
          <a:ext cx="3842085" cy="4196480"/>
        </p:xfrm>
        <a:graphic>
          <a:graphicData uri="http://schemas.openxmlformats.org/drawingml/2006/table">
            <a:tbl>
              <a:tblPr firstRow="1" bandRow="1">
                <a:tableStyleId>{5C22544A-7EE6-4342-B048-85BDC9FD1C3A}</a:tableStyleId>
              </a:tblPr>
              <a:tblGrid>
                <a:gridCol w="1474249">
                  <a:extLst>
                    <a:ext uri="{9D8B030D-6E8A-4147-A177-3AD203B41FA5}">
                      <a16:colId xmlns:a16="http://schemas.microsoft.com/office/drawing/2014/main" val="2653172678"/>
                    </a:ext>
                  </a:extLst>
                </a:gridCol>
                <a:gridCol w="2367836">
                  <a:extLst>
                    <a:ext uri="{9D8B030D-6E8A-4147-A177-3AD203B41FA5}">
                      <a16:colId xmlns:a16="http://schemas.microsoft.com/office/drawing/2014/main" val="940484658"/>
                    </a:ext>
                  </a:extLst>
                </a:gridCol>
              </a:tblGrid>
              <a:tr h="668725">
                <a:tc>
                  <a:txBody>
                    <a:bodyPr/>
                    <a:lstStyle/>
                    <a:p>
                      <a:pPr algn="ctr"/>
                      <a:r>
                        <a:rPr kumimoji="1" lang="ja-JP" altLang="en-US" sz="1600" b="1" dirty="0" smtClean="0">
                          <a:solidFill>
                            <a:schemeClr val="tx1"/>
                          </a:solidFill>
                          <a:latin typeface="+mn-ea"/>
                          <a:ea typeface="+mn-ea"/>
                        </a:rPr>
                        <a:t>基本計画</a:t>
                      </a:r>
                    </a:p>
                    <a:p>
                      <a:pPr algn="ctr"/>
                      <a:r>
                        <a:rPr kumimoji="1" lang="ja-JP" altLang="en-US" sz="1600" b="1" dirty="0" smtClean="0">
                          <a:solidFill>
                            <a:schemeClr val="tx1"/>
                          </a:solidFill>
                          <a:latin typeface="+mn-ea"/>
                          <a:ea typeface="+mn-ea"/>
                        </a:rPr>
                        <a:t>（概略設計）</a:t>
                      </a:r>
                      <a:endParaRPr kumimoji="1" lang="ja-JP" altLang="en-US" sz="16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第１回アドバイザー会議　</a:t>
                      </a:r>
                    </a:p>
                    <a:p>
                      <a:r>
                        <a:rPr kumimoji="1" lang="ja-JP" altLang="en-US" sz="1600" b="1" dirty="0" smtClean="0">
                          <a:solidFill>
                            <a:schemeClr val="tx1"/>
                          </a:solidFill>
                        </a:rPr>
                        <a:t>・目標設定シート①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2700883"/>
                  </a:ext>
                </a:extLst>
              </a:tr>
              <a:tr h="802346">
                <a:tc gridSpan="2">
                  <a:txBody>
                    <a:bodyPr/>
                    <a:lstStyle/>
                    <a:p>
                      <a:pPr algn="l"/>
                      <a:endParaRPr kumimoji="1" lang="en-US" altLang="ja-JP" sz="1600" b="1" dirty="0" smtClean="0">
                        <a:solidFill>
                          <a:schemeClr val="tx1"/>
                        </a:solidFill>
                        <a:latin typeface="+mn-ea"/>
                        <a:ea typeface="+mn-ea"/>
                      </a:endParaRPr>
                    </a:p>
                    <a:p>
                      <a:pPr algn="l"/>
                      <a:endParaRPr kumimoji="1" lang="en-US" altLang="ja-JP" sz="1600" b="1" dirty="0" smtClean="0">
                        <a:solidFill>
                          <a:schemeClr val="tx1"/>
                        </a:solidFill>
                        <a:latin typeface="+mn-ea"/>
                        <a:ea typeface="+mn-ea"/>
                      </a:endParaRPr>
                    </a:p>
                    <a:p>
                      <a:pPr algn="l"/>
                      <a:r>
                        <a:rPr kumimoji="1" lang="ja-JP" altLang="en-US" sz="1600" b="1" dirty="0" smtClean="0">
                          <a:solidFill>
                            <a:schemeClr val="tx1"/>
                          </a:solidFill>
                          <a:latin typeface="+mn-ea"/>
                          <a:ea typeface="+mn-ea"/>
                        </a:rPr>
                        <a:t>　　条件設定</a:t>
                      </a:r>
                      <a:endParaRPr kumimoji="1" lang="en-US" altLang="ja-JP" sz="1600" b="1" dirty="0" smtClean="0">
                        <a:solidFill>
                          <a:schemeClr val="tx1"/>
                        </a:solidFill>
                        <a:latin typeface="+mn-ea"/>
                        <a:ea typeface="+mn-ea"/>
                      </a:endParaRPr>
                    </a:p>
                    <a:p>
                      <a:pPr algn="l"/>
                      <a:endParaRPr kumimoji="1" lang="en-US" altLang="ja-JP" sz="1600" b="1" dirty="0" smtClean="0">
                        <a:solidFill>
                          <a:schemeClr val="tx1"/>
                        </a:solidFill>
                        <a:latin typeface="+mn-ea"/>
                        <a:ea typeface="+mn-ea"/>
                      </a:endParaRPr>
                    </a:p>
                    <a:p>
                      <a:pPr algn="l"/>
                      <a:r>
                        <a:rPr kumimoji="1" lang="ja-JP" altLang="en-US" sz="1600" b="1" dirty="0" smtClean="0">
                          <a:solidFill>
                            <a:schemeClr val="tx1"/>
                          </a:solidFill>
                          <a:latin typeface="+mn-ea"/>
                          <a:ea typeface="+mn-ea"/>
                        </a:rPr>
                        <a:t>プロポーザルの実施</a:t>
                      </a:r>
                      <a:endParaRPr kumimoji="1" lang="en-US" altLang="ja-JP" sz="1600" b="1" dirty="0" smtClean="0">
                        <a:solidFill>
                          <a:schemeClr val="tx1"/>
                        </a:solidFill>
                        <a:latin typeface="+mn-ea"/>
                        <a:ea typeface="+mn-ea"/>
                      </a:endParaRPr>
                    </a:p>
                    <a:p>
                      <a:pPr algn="l"/>
                      <a:endParaRPr kumimoji="1" lang="en-US" altLang="ja-JP" sz="1600" b="1" dirty="0" smtClean="0">
                        <a:solidFill>
                          <a:schemeClr val="tx1"/>
                        </a:solidFill>
                        <a:latin typeface="+mn-ea"/>
                        <a:ea typeface="+mn-ea"/>
                      </a:endParaRPr>
                    </a:p>
                    <a:p>
                      <a:pPr algn="l"/>
                      <a:endParaRPr kumimoji="1" lang="ja-JP" altLang="en-US" sz="1600" b="1"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8956195"/>
                  </a:ext>
                </a:extLst>
              </a:tr>
              <a:tr h="663930">
                <a:tc>
                  <a:txBody>
                    <a:bodyPr/>
                    <a:lstStyle/>
                    <a:p>
                      <a:pPr algn="ctr"/>
                      <a:r>
                        <a:rPr kumimoji="1" lang="ja-JP" altLang="en-US" sz="1600" b="1" dirty="0" smtClean="0">
                          <a:latin typeface="+mn-ea"/>
                          <a:ea typeface="+mn-ea"/>
                        </a:rPr>
                        <a:t>基本設計</a:t>
                      </a:r>
                    </a:p>
                    <a:p>
                      <a:pPr algn="ctr"/>
                      <a:r>
                        <a:rPr kumimoji="1" lang="ja-JP" altLang="en-US" sz="1600" b="1" dirty="0" smtClean="0">
                          <a:latin typeface="+mn-ea"/>
                          <a:ea typeface="+mn-ea"/>
                        </a:rPr>
                        <a:t>（予備設計）</a:t>
                      </a:r>
                      <a:endParaRPr kumimoji="1" lang="ja-JP"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第２回アドバイザー会議</a:t>
                      </a:r>
                      <a:endParaRPr kumimoji="1" lang="en-US" altLang="ja-JP" sz="1600" b="1" dirty="0" smtClean="0">
                        <a:solidFill>
                          <a:schemeClr val="tx1"/>
                        </a:solidFill>
                      </a:endParaRPr>
                    </a:p>
                    <a:p>
                      <a:r>
                        <a:rPr kumimoji="1" lang="ja-JP" altLang="en-US" sz="1600" b="1" dirty="0" smtClean="0">
                          <a:solidFill>
                            <a:schemeClr val="tx1"/>
                          </a:solidFill>
                        </a:rPr>
                        <a:t>・目標設定シート①②</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425503"/>
                  </a:ext>
                </a:extLst>
              </a:tr>
              <a:tr h="370399">
                <a:tc gridSpan="2">
                  <a:txBody>
                    <a:bodyPr/>
                    <a:lstStyle/>
                    <a:p>
                      <a:pPr algn="ctr"/>
                      <a:endParaRPr kumimoji="1" lang="ja-JP" altLang="en-US" sz="1600" b="1"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845845752"/>
                  </a:ext>
                </a:extLst>
              </a:tr>
              <a:tr h="695106">
                <a:tc>
                  <a:txBody>
                    <a:bodyPr/>
                    <a:lstStyle/>
                    <a:p>
                      <a:pPr algn="ctr"/>
                      <a:r>
                        <a:rPr kumimoji="1" lang="ja-JP" altLang="en-US" sz="1600" b="1" dirty="0" smtClean="0">
                          <a:latin typeface="+mn-ea"/>
                          <a:ea typeface="+mn-ea"/>
                        </a:rPr>
                        <a:t>実施設計</a:t>
                      </a:r>
                      <a:endParaRPr kumimoji="1" lang="en-US" altLang="ja-JP" sz="1600" b="1" dirty="0" smtClean="0">
                        <a:latin typeface="+mn-ea"/>
                        <a:ea typeface="+mn-ea"/>
                      </a:endParaRPr>
                    </a:p>
                    <a:p>
                      <a:pPr algn="ctr"/>
                      <a:r>
                        <a:rPr kumimoji="1" lang="ja-JP" altLang="en-US" sz="1600" b="1" dirty="0" smtClean="0">
                          <a:latin typeface="+mn-ea"/>
                          <a:ea typeface="+mn-ea"/>
                        </a:rPr>
                        <a:t>（詳細設計）</a:t>
                      </a:r>
                      <a:endParaRPr kumimoji="1" lang="ja-JP"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第３回アドバイザー会議</a:t>
                      </a:r>
                      <a:endParaRPr kumimoji="1" lang="en-US" altLang="ja-JP" sz="1600" b="1" dirty="0" smtClean="0">
                        <a:solidFill>
                          <a:schemeClr val="tx1"/>
                        </a:solidFill>
                      </a:endParaRPr>
                    </a:p>
                    <a:p>
                      <a:r>
                        <a:rPr kumimoji="1" lang="ja-JP" altLang="en-US" sz="1600" b="1" dirty="0" smtClean="0">
                          <a:solidFill>
                            <a:schemeClr val="tx1"/>
                          </a:solidFill>
                        </a:rPr>
                        <a:t>・目標設定シート①②</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372138"/>
                  </a:ext>
                </a:extLst>
              </a:tr>
            </a:tbl>
          </a:graphicData>
        </a:graphic>
      </p:graphicFrame>
      <p:sp>
        <p:nvSpPr>
          <p:cNvPr id="24" name="下矢印 23"/>
          <p:cNvSpPr/>
          <p:nvPr/>
        </p:nvSpPr>
        <p:spPr>
          <a:xfrm>
            <a:off x="968801" y="2983481"/>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968800" y="4286483"/>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4582291" y="1712685"/>
            <a:ext cx="4076011" cy="4780193"/>
          </a:xfrm>
          <a:prstGeom prst="roundRect">
            <a:avLst>
              <a:gd name="adj" fmla="val 37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flipV="1">
            <a:off x="354304" y="3756930"/>
            <a:ext cx="8455973" cy="5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610636" y="1861943"/>
            <a:ext cx="3957664" cy="4308872"/>
          </a:xfrm>
          <a:prstGeom prst="rect">
            <a:avLst/>
          </a:prstGeom>
          <a:noFill/>
        </p:spPr>
        <p:txBody>
          <a:bodyPr wrap="square" rtlCol="0">
            <a:spAutoFit/>
          </a:bodyPr>
          <a:lstStyle/>
          <a:p>
            <a:r>
              <a:rPr kumimoji="1" lang="ja-JP" altLang="en-US" sz="1600" dirty="0" smtClean="0"/>
              <a:t>（方向性）</a:t>
            </a:r>
            <a:endParaRPr kumimoji="1" lang="en-US" altLang="ja-JP" sz="1600" dirty="0" smtClean="0"/>
          </a:p>
          <a:p>
            <a:pPr marL="84138" indent="-84138"/>
            <a:r>
              <a:rPr kumimoji="1" lang="ja-JP" altLang="en-US" sz="1600" dirty="0" smtClean="0"/>
              <a:t>・アドバイス</a:t>
            </a:r>
            <a:r>
              <a:rPr kumimoji="1" lang="ja-JP" altLang="en-US" sz="1600" dirty="0"/>
              <a:t>を踏まえて基本</a:t>
            </a:r>
            <a:r>
              <a:rPr kumimoji="1" lang="ja-JP" altLang="en-US" sz="1600" dirty="0" smtClean="0"/>
              <a:t>計画を</a:t>
            </a:r>
            <a:r>
              <a:rPr kumimoji="1" lang="ja-JP" altLang="en-US" sz="1600" dirty="0"/>
              <a:t>進め、プロポーザルの</a:t>
            </a:r>
            <a:r>
              <a:rPr kumimoji="1" lang="ja-JP" altLang="en-US" sz="1600" dirty="0" smtClean="0"/>
              <a:t>条件を設定</a:t>
            </a:r>
            <a:endParaRPr kumimoji="1" lang="en-US" altLang="ja-JP" sz="1600" dirty="0" smtClean="0"/>
          </a:p>
          <a:p>
            <a:pPr marL="84138" indent="-84138">
              <a:spcBef>
                <a:spcPts val="600"/>
              </a:spcBef>
            </a:pPr>
            <a:r>
              <a:rPr kumimoji="1" lang="ja-JP" altLang="en-US" sz="1600" dirty="0"/>
              <a:t>・プロポーザル実施時に府から提示する書類（</a:t>
            </a:r>
            <a:r>
              <a:rPr kumimoji="1" lang="en-US" altLang="ja-JP" sz="1600" dirty="0"/>
              <a:t>※</a:t>
            </a:r>
            <a:r>
              <a:rPr kumimoji="1" lang="ja-JP" altLang="en-US" sz="1600" dirty="0"/>
              <a:t>）に、「設計時には有識者等による景観アドバイスを受けること」を明記</a:t>
            </a:r>
            <a:r>
              <a:rPr kumimoji="1" lang="ja-JP" altLang="en-US" sz="1600" dirty="0" smtClean="0"/>
              <a:t>。</a:t>
            </a:r>
            <a:endParaRPr kumimoji="1" lang="en-US" altLang="ja-JP" sz="1600" dirty="0" smtClean="0"/>
          </a:p>
          <a:p>
            <a:pPr marL="84138" indent="-84138"/>
            <a:r>
              <a:rPr kumimoji="1" lang="ja-JP" altLang="en-US" sz="1400" dirty="0" smtClean="0"/>
              <a:t>　（</a:t>
            </a:r>
            <a:r>
              <a:rPr kumimoji="1" lang="en-US" altLang="ja-JP" sz="1400" dirty="0" smtClean="0"/>
              <a:t>※</a:t>
            </a:r>
            <a:r>
              <a:rPr kumimoji="1" lang="ja-JP" altLang="en-US" sz="1400" dirty="0" smtClean="0"/>
              <a:t>業務委託特記仕様書（案）など）</a:t>
            </a:r>
            <a:endParaRPr kumimoji="1" lang="en-US" altLang="ja-JP" sz="1400" dirty="0" smtClean="0"/>
          </a:p>
          <a:p>
            <a:pPr marL="84138" indent="-84138">
              <a:spcBef>
                <a:spcPts val="600"/>
              </a:spcBef>
            </a:pPr>
            <a:endParaRPr kumimoji="1" lang="ja-JP" altLang="en-US" sz="1600" dirty="0"/>
          </a:p>
          <a:p>
            <a:pPr marL="84138" indent="-84138"/>
            <a:endParaRPr kumimoji="1" lang="en-US" altLang="ja-JP" sz="1600" dirty="0" smtClean="0"/>
          </a:p>
          <a:p>
            <a:pPr marL="84138" indent="-84138"/>
            <a:endParaRPr kumimoji="1" lang="en-US" altLang="ja-JP" sz="1600" dirty="0" smtClean="0"/>
          </a:p>
          <a:p>
            <a:pPr marL="84138" indent="-84138"/>
            <a:endParaRPr kumimoji="1" lang="en-US" altLang="ja-JP" sz="1600" dirty="0" smtClean="0"/>
          </a:p>
          <a:p>
            <a:pPr marL="84138" indent="-84138"/>
            <a:r>
              <a:rPr kumimoji="1" lang="ja-JP" altLang="en-US" sz="1600" dirty="0" smtClean="0"/>
              <a:t>・設計者</a:t>
            </a:r>
            <a:r>
              <a:rPr kumimoji="1" lang="ja-JP" altLang="en-US" sz="1600" dirty="0"/>
              <a:t>は、基本設計段階</a:t>
            </a:r>
            <a:r>
              <a:rPr kumimoji="1" lang="ja-JP" altLang="en-US" sz="1600" dirty="0" smtClean="0"/>
              <a:t>に１回目の景観</a:t>
            </a:r>
            <a:r>
              <a:rPr kumimoji="1" lang="ja-JP" altLang="en-US" sz="1600" dirty="0"/>
              <a:t>アドバイザー会議を</a:t>
            </a:r>
            <a:r>
              <a:rPr kumimoji="1" lang="ja-JP" altLang="en-US" sz="1600" dirty="0" smtClean="0"/>
              <a:t>受ける。</a:t>
            </a:r>
            <a:endParaRPr kumimoji="1" lang="ja-JP" altLang="en-US" sz="1600" dirty="0"/>
          </a:p>
          <a:p>
            <a:pPr marL="84138" indent="-84138">
              <a:spcBef>
                <a:spcPts val="600"/>
              </a:spcBef>
            </a:pPr>
            <a:r>
              <a:rPr kumimoji="1" lang="ja-JP" altLang="en-US" sz="1600" dirty="0" smtClean="0"/>
              <a:t>・設計者</a:t>
            </a:r>
            <a:r>
              <a:rPr kumimoji="1" lang="ja-JP" altLang="en-US" sz="1600" dirty="0"/>
              <a:t>は、基本設計段階のアドバイスへの対応を確認するため</a:t>
            </a:r>
            <a:r>
              <a:rPr kumimoji="1" lang="ja-JP" altLang="en-US" sz="1600" dirty="0" smtClean="0"/>
              <a:t>に、</a:t>
            </a:r>
            <a:r>
              <a:rPr kumimoji="1" lang="ja-JP" altLang="en-US" sz="1600" dirty="0"/>
              <a:t>実施設計段階に２回目の景観アドバイザー会議を受ける</a:t>
            </a:r>
            <a:r>
              <a:rPr kumimoji="1" lang="ja-JP" altLang="en-US" sz="1600" dirty="0" smtClean="0"/>
              <a:t>。</a:t>
            </a:r>
            <a:endParaRPr kumimoji="1" lang="ja-JP" altLang="en-US" sz="1600" dirty="0"/>
          </a:p>
        </p:txBody>
      </p:sp>
      <p:sp>
        <p:nvSpPr>
          <p:cNvPr id="11" name="下矢印 10"/>
          <p:cNvSpPr/>
          <p:nvPr/>
        </p:nvSpPr>
        <p:spPr>
          <a:xfrm>
            <a:off x="968800" y="5368142"/>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1241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36</a:t>
            </a:fld>
            <a:endParaRPr kumimoji="1" lang="ja-JP" altLang="en-US"/>
          </a:p>
        </p:txBody>
      </p:sp>
      <p:sp>
        <p:nvSpPr>
          <p:cNvPr id="8" name="テキスト ボックス 7"/>
          <p:cNvSpPr txBox="1"/>
          <p:nvPr/>
        </p:nvSpPr>
        <p:spPr>
          <a:xfrm>
            <a:off x="369188" y="308842"/>
            <a:ext cx="8596392" cy="1249573"/>
          </a:xfrm>
          <a:prstGeom prst="rect">
            <a:avLst/>
          </a:prstGeom>
          <a:noFill/>
          <a:ln>
            <a:noFill/>
          </a:ln>
        </p:spPr>
        <p:txBody>
          <a:bodyPr wrap="square" rtlCol="0">
            <a:spAutoFit/>
          </a:bodyPr>
          <a:lstStyle/>
          <a:p>
            <a:pPr marL="87308" indent="-87308">
              <a:lnSpc>
                <a:spcPct val="150000"/>
              </a:lnSpc>
              <a:spcAft>
                <a:spcPts val="600"/>
              </a:spcAft>
            </a:pPr>
            <a:r>
              <a:rPr kumimoji="1" lang="ja-JP" altLang="en-US" b="1" dirty="0" smtClean="0">
                <a:latin typeface="ＭＳ Ｐゴシック 本文"/>
              </a:rPr>
              <a:t>■ＰＦＩ事業</a:t>
            </a:r>
            <a:endParaRPr kumimoji="1" lang="ja-JP" altLang="en-US" b="1" dirty="0">
              <a:latin typeface="ＭＳ Ｐゴシック 本文"/>
            </a:endParaRPr>
          </a:p>
          <a:p>
            <a:pPr marL="87308" indent="-87308" algn="just">
              <a:lnSpc>
                <a:spcPct val="120000"/>
              </a:lnSpc>
            </a:pPr>
            <a:r>
              <a:rPr kumimoji="1" lang="ja-JP" altLang="en-US" dirty="0" smtClean="0">
                <a:latin typeface="ＭＳ Ｐゴシック 本文"/>
              </a:rPr>
              <a:t>・</a:t>
            </a:r>
            <a:r>
              <a:rPr kumimoji="1" lang="en-US" altLang="ja-JP" dirty="0" smtClean="0">
                <a:latin typeface="ＭＳ Ｐゴシック 本文"/>
              </a:rPr>
              <a:t>PFI</a:t>
            </a:r>
            <a:r>
              <a:rPr kumimoji="1" lang="ja-JP" altLang="en-US" dirty="0" smtClean="0">
                <a:latin typeface="ＭＳ Ｐゴシック 本文"/>
              </a:rPr>
              <a:t>事業の導入可能性調査時に総合評価型一般競争入札の条件設定等を行い、設計時にアドバイザー会議を受ける下記の方向で、引き続き、事業部局等と検討</a:t>
            </a:r>
            <a:endParaRPr kumimoji="1" lang="en-US" altLang="ja-JP" dirty="0" smtClean="0">
              <a:latin typeface="ＭＳ Ｐゴシック 本文"/>
            </a:endParaRPr>
          </a:p>
        </p:txBody>
      </p:sp>
      <p:graphicFrame>
        <p:nvGraphicFramePr>
          <p:cNvPr id="2" name="表 1"/>
          <p:cNvGraphicFramePr>
            <a:graphicFrameLocks noGrp="1"/>
          </p:cNvGraphicFramePr>
          <p:nvPr>
            <p:extLst>
              <p:ext uri="{D42A27DB-BD31-4B8C-83A1-F6EECF244321}">
                <p14:modId xmlns:p14="http://schemas.microsoft.com/office/powerpoint/2010/main" val="698977364"/>
              </p:ext>
            </p:extLst>
          </p:nvPr>
        </p:nvGraphicFramePr>
        <p:xfrm>
          <a:off x="511597" y="2243154"/>
          <a:ext cx="4021766" cy="4249725"/>
        </p:xfrm>
        <a:graphic>
          <a:graphicData uri="http://schemas.openxmlformats.org/drawingml/2006/table">
            <a:tbl>
              <a:tblPr firstRow="1" bandRow="1">
                <a:tableStyleId>{5C22544A-7EE6-4342-B048-85BDC9FD1C3A}</a:tableStyleId>
              </a:tblPr>
              <a:tblGrid>
                <a:gridCol w="1755085">
                  <a:extLst>
                    <a:ext uri="{9D8B030D-6E8A-4147-A177-3AD203B41FA5}">
                      <a16:colId xmlns:a16="http://schemas.microsoft.com/office/drawing/2014/main" val="2653172678"/>
                    </a:ext>
                  </a:extLst>
                </a:gridCol>
                <a:gridCol w="2266681">
                  <a:extLst>
                    <a:ext uri="{9D8B030D-6E8A-4147-A177-3AD203B41FA5}">
                      <a16:colId xmlns:a16="http://schemas.microsoft.com/office/drawing/2014/main" val="1532099464"/>
                    </a:ext>
                  </a:extLst>
                </a:gridCol>
              </a:tblGrid>
              <a:tr h="874606">
                <a:tc>
                  <a:txBody>
                    <a:bodyPr/>
                    <a:lstStyle/>
                    <a:p>
                      <a:pPr algn="ctr"/>
                      <a:r>
                        <a:rPr kumimoji="1" lang="ja-JP" altLang="en-US" sz="1600" b="1" dirty="0" smtClean="0">
                          <a:solidFill>
                            <a:schemeClr val="tx1"/>
                          </a:solidFill>
                          <a:latin typeface="+mn-ea"/>
                          <a:ea typeface="+mn-ea"/>
                        </a:rPr>
                        <a:t>導入可能性調査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第１回アドバイザー会議　</a:t>
                      </a:r>
                    </a:p>
                    <a:p>
                      <a:r>
                        <a:rPr kumimoji="1" lang="ja-JP" altLang="en-US" sz="1600" b="1" dirty="0" smtClean="0">
                          <a:solidFill>
                            <a:schemeClr val="tx1"/>
                          </a:solidFill>
                        </a:rPr>
                        <a:t>・目標設定シート①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2700883"/>
                  </a:ext>
                </a:extLst>
              </a:tr>
              <a:tr h="1537151">
                <a:tc>
                  <a:txBody>
                    <a:bodyPr/>
                    <a:lstStyle/>
                    <a:p>
                      <a:pPr algn="ctr"/>
                      <a:endParaRPr kumimoji="1" lang="en-US" altLang="ja-JP" sz="1600" b="1" dirty="0" smtClean="0">
                        <a:solidFill>
                          <a:schemeClr val="tx1"/>
                        </a:solidFill>
                        <a:latin typeface="+mn-ea"/>
                        <a:ea typeface="+mn-ea"/>
                      </a:endParaRPr>
                    </a:p>
                    <a:p>
                      <a:pPr algn="ctr"/>
                      <a:r>
                        <a:rPr kumimoji="1" lang="ja-JP" altLang="en-US" sz="1600" b="1" dirty="0" smtClean="0">
                          <a:solidFill>
                            <a:schemeClr val="tx1"/>
                          </a:solidFill>
                          <a:latin typeface="+mn-ea"/>
                          <a:ea typeface="+mn-ea"/>
                        </a:rPr>
                        <a:t>条件設定</a:t>
                      </a:r>
                      <a:endParaRPr kumimoji="1" lang="en-US" altLang="ja-JP" sz="1600" b="1" dirty="0" smtClean="0">
                        <a:solidFill>
                          <a:schemeClr val="tx1"/>
                        </a:solidFill>
                        <a:latin typeface="+mn-ea"/>
                        <a:ea typeface="+mn-ea"/>
                      </a:endParaRPr>
                    </a:p>
                    <a:p>
                      <a:pPr algn="ctr"/>
                      <a:endParaRPr kumimoji="1" lang="en-US" altLang="ja-JP" sz="1600" b="1" dirty="0" smtClean="0">
                        <a:solidFill>
                          <a:schemeClr val="tx1"/>
                        </a:solidFill>
                        <a:latin typeface="+mn-ea"/>
                        <a:ea typeface="+mn-ea"/>
                      </a:endParaRPr>
                    </a:p>
                    <a:p>
                      <a:pPr algn="ctr"/>
                      <a:r>
                        <a:rPr kumimoji="1" lang="ja-JP" altLang="en-US" sz="1600" b="1" dirty="0" smtClean="0">
                          <a:solidFill>
                            <a:schemeClr val="tx1"/>
                          </a:solidFill>
                          <a:latin typeface="+mn-ea"/>
                          <a:ea typeface="+mn-ea"/>
                        </a:rPr>
                        <a:t>入札</a:t>
                      </a:r>
                      <a:endParaRPr kumimoji="1" lang="en-US" altLang="ja-JP" sz="1600" b="1" dirty="0" smtClean="0">
                        <a:solidFill>
                          <a:schemeClr val="tx1"/>
                        </a:solidFill>
                        <a:latin typeface="+mn-ea"/>
                        <a:ea typeface="+mn-ea"/>
                      </a:endParaRPr>
                    </a:p>
                    <a:p>
                      <a:pPr algn="l"/>
                      <a:endParaRPr kumimoji="1" lang="ja-JP" altLang="en-US" sz="1600" b="1"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8956195"/>
                  </a:ext>
                </a:extLst>
              </a:tr>
              <a:tr h="705596">
                <a:tc>
                  <a:txBody>
                    <a:bodyPr/>
                    <a:lstStyle/>
                    <a:p>
                      <a:pPr algn="ctr"/>
                      <a:r>
                        <a:rPr kumimoji="1" lang="ja-JP" altLang="en-US" sz="1600" b="1" dirty="0" smtClean="0">
                          <a:latin typeface="+mn-ea"/>
                          <a:ea typeface="+mn-ea"/>
                        </a:rPr>
                        <a:t>基本設計</a:t>
                      </a:r>
                      <a:endParaRPr kumimoji="1" lang="en-US" altLang="ja-JP" sz="1600" b="1" dirty="0" smtClean="0">
                        <a:latin typeface="+mn-ea"/>
                        <a:ea typeface="+mn-ea"/>
                      </a:endParaRPr>
                    </a:p>
                    <a:p>
                      <a:pPr algn="ctr"/>
                      <a:r>
                        <a:rPr kumimoji="1" lang="ja-JP" altLang="en-US" sz="1600" b="1" dirty="0" smtClean="0">
                          <a:latin typeface="+mn-ea"/>
                          <a:ea typeface="+mn-ea"/>
                        </a:rPr>
                        <a:t>（予備設計）</a:t>
                      </a:r>
                      <a:endParaRPr kumimoji="1" lang="ja-JP"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第２回アドバイザー会議</a:t>
                      </a:r>
                      <a:endParaRPr kumimoji="1" lang="en-US" altLang="ja-JP" sz="1600" b="1" dirty="0" smtClean="0">
                        <a:solidFill>
                          <a:schemeClr val="tx1"/>
                        </a:solidFill>
                      </a:endParaRPr>
                    </a:p>
                    <a:p>
                      <a:r>
                        <a:rPr kumimoji="1" lang="ja-JP" altLang="en-US" sz="1600" b="1" dirty="0" smtClean="0">
                          <a:solidFill>
                            <a:schemeClr val="tx1"/>
                          </a:solidFill>
                        </a:rPr>
                        <a:t>・目標設定シート①②</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425503"/>
                  </a:ext>
                </a:extLst>
              </a:tr>
              <a:tr h="393644">
                <a:tc gridSpan="2">
                  <a:txBody>
                    <a:bodyPr/>
                    <a:lstStyle/>
                    <a:p>
                      <a:pPr algn="ctr"/>
                      <a:endParaRPr kumimoji="1" lang="ja-JP" altLang="en-US" sz="1600" b="1"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845845752"/>
                  </a:ext>
                </a:extLst>
              </a:tr>
              <a:tr h="738728">
                <a:tc>
                  <a:txBody>
                    <a:bodyPr/>
                    <a:lstStyle/>
                    <a:p>
                      <a:pPr algn="ctr"/>
                      <a:r>
                        <a:rPr kumimoji="1" lang="ja-JP" altLang="en-US" sz="1600" b="1" dirty="0" smtClean="0">
                          <a:latin typeface="+mn-ea"/>
                          <a:ea typeface="+mn-ea"/>
                        </a:rPr>
                        <a:t>実施設計</a:t>
                      </a:r>
                      <a:endParaRPr kumimoji="1" lang="en-US" altLang="ja-JP" sz="1600" b="1" dirty="0" smtClean="0">
                        <a:latin typeface="+mn-ea"/>
                        <a:ea typeface="+mn-ea"/>
                      </a:endParaRPr>
                    </a:p>
                    <a:p>
                      <a:pPr algn="ctr"/>
                      <a:r>
                        <a:rPr kumimoji="1" lang="ja-JP" altLang="en-US" sz="1600" b="1" dirty="0" smtClean="0">
                          <a:latin typeface="+mn-ea"/>
                          <a:ea typeface="+mn-ea"/>
                        </a:rPr>
                        <a:t>（詳細設計）</a:t>
                      </a:r>
                      <a:endParaRPr kumimoji="1" lang="ja-JP"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第３回アドバイザー会議</a:t>
                      </a:r>
                      <a:endParaRPr kumimoji="1" lang="en-US" altLang="ja-JP" sz="1600" b="1" dirty="0" smtClean="0">
                        <a:solidFill>
                          <a:schemeClr val="tx1"/>
                        </a:solidFill>
                      </a:endParaRPr>
                    </a:p>
                    <a:p>
                      <a:r>
                        <a:rPr kumimoji="1" lang="ja-JP" altLang="en-US" sz="1600" b="1" dirty="0" smtClean="0">
                          <a:solidFill>
                            <a:schemeClr val="tx1"/>
                          </a:solidFill>
                        </a:rPr>
                        <a:t>・目標設定シート①②</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372138"/>
                  </a:ext>
                </a:extLst>
              </a:tr>
            </a:tbl>
          </a:graphicData>
        </a:graphic>
      </p:graphicFrame>
      <p:sp>
        <p:nvSpPr>
          <p:cNvPr id="24" name="下矢印 23"/>
          <p:cNvSpPr/>
          <p:nvPr/>
        </p:nvSpPr>
        <p:spPr>
          <a:xfrm>
            <a:off x="1052515" y="3184301"/>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1052515" y="4333308"/>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4778063" y="1632836"/>
            <a:ext cx="3850782" cy="4917411"/>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flipV="1">
            <a:off x="382801" y="3959791"/>
            <a:ext cx="8455973" cy="5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881094" y="1776052"/>
            <a:ext cx="3644720" cy="4616648"/>
          </a:xfrm>
          <a:prstGeom prst="rect">
            <a:avLst/>
          </a:prstGeom>
          <a:noFill/>
        </p:spPr>
        <p:txBody>
          <a:bodyPr wrap="square" rtlCol="0">
            <a:spAutoFit/>
          </a:bodyPr>
          <a:lstStyle/>
          <a:p>
            <a:r>
              <a:rPr kumimoji="1" lang="ja-JP" altLang="en-US" sz="1600" dirty="0" smtClean="0"/>
              <a:t>（方向性）</a:t>
            </a:r>
            <a:endParaRPr kumimoji="1" lang="en-US" altLang="ja-JP" sz="1600" dirty="0" smtClean="0"/>
          </a:p>
          <a:p>
            <a:pPr marL="84138" indent="-84138"/>
            <a:r>
              <a:rPr kumimoji="1" lang="ja-JP" altLang="en-US" sz="1600" dirty="0" smtClean="0"/>
              <a:t>・アドバイス</a:t>
            </a:r>
            <a:r>
              <a:rPr kumimoji="1" lang="ja-JP" altLang="en-US" sz="1600" dirty="0"/>
              <a:t>を</a:t>
            </a:r>
            <a:r>
              <a:rPr kumimoji="1" lang="ja-JP" altLang="en-US" sz="1600" dirty="0" smtClean="0"/>
              <a:t>踏まえて導入可能性調査を</a:t>
            </a:r>
            <a:r>
              <a:rPr kumimoji="1" lang="ja-JP" altLang="en-US" sz="1600" dirty="0"/>
              <a:t>進め</a:t>
            </a:r>
            <a:r>
              <a:rPr kumimoji="1" lang="ja-JP" altLang="en-US" sz="1600" dirty="0" smtClean="0"/>
              <a:t>、入札の条件を設定</a:t>
            </a:r>
            <a:endParaRPr kumimoji="1" lang="en-US" altLang="ja-JP" sz="1600" dirty="0" smtClean="0"/>
          </a:p>
          <a:p>
            <a:pPr marL="84138" indent="-84138">
              <a:spcBef>
                <a:spcPts val="600"/>
              </a:spcBef>
            </a:pPr>
            <a:r>
              <a:rPr kumimoji="1" lang="ja-JP" altLang="en-US" sz="1600" dirty="0" smtClean="0"/>
              <a:t>・審査委員に景観の専門家を入れる。</a:t>
            </a:r>
            <a:endParaRPr kumimoji="1" lang="en-US" altLang="ja-JP" sz="1600" dirty="0" smtClean="0"/>
          </a:p>
          <a:p>
            <a:pPr marL="84138" indent="-84138">
              <a:spcBef>
                <a:spcPts val="600"/>
              </a:spcBef>
            </a:pPr>
            <a:r>
              <a:rPr kumimoji="1" lang="ja-JP" altLang="en-US" sz="1600" dirty="0" smtClean="0"/>
              <a:t>・入札にあたり府</a:t>
            </a:r>
            <a:r>
              <a:rPr kumimoji="1" lang="ja-JP" altLang="en-US" sz="1600" dirty="0"/>
              <a:t>から提示する</a:t>
            </a:r>
            <a:r>
              <a:rPr kumimoji="1" lang="ja-JP" altLang="en-US" sz="1600" dirty="0" smtClean="0"/>
              <a:t>書類（</a:t>
            </a:r>
            <a:r>
              <a:rPr kumimoji="1" lang="en-US" altLang="ja-JP" sz="1600" dirty="0" smtClean="0"/>
              <a:t>※</a:t>
            </a:r>
            <a:r>
              <a:rPr kumimoji="1" lang="ja-JP" altLang="en-US" sz="1600" dirty="0" smtClean="0"/>
              <a:t>）に、「設計</a:t>
            </a:r>
            <a:r>
              <a:rPr kumimoji="1" lang="ja-JP" altLang="en-US" sz="1600" dirty="0"/>
              <a:t>時には有識者等</a:t>
            </a:r>
            <a:r>
              <a:rPr kumimoji="1" lang="ja-JP" altLang="en-US" sz="1600" dirty="0" smtClean="0"/>
              <a:t>による</a:t>
            </a:r>
            <a:r>
              <a:rPr kumimoji="1" lang="ja-JP" altLang="en-US" sz="1600" dirty="0"/>
              <a:t>景観アドバイスを受ける</a:t>
            </a:r>
            <a:r>
              <a:rPr kumimoji="1" lang="ja-JP" altLang="en-US" sz="1600" dirty="0" smtClean="0"/>
              <a:t>こと」を明記。</a:t>
            </a:r>
            <a:endParaRPr kumimoji="1" lang="en-US" altLang="ja-JP" sz="1600" dirty="0" smtClean="0"/>
          </a:p>
          <a:p>
            <a:pPr marL="84138" indent="-84138"/>
            <a:r>
              <a:rPr kumimoji="1" lang="ja-JP" altLang="en-US" sz="1400" dirty="0"/>
              <a:t>　（</a:t>
            </a:r>
            <a:r>
              <a:rPr kumimoji="1" lang="en-US" altLang="ja-JP" sz="1400" dirty="0" smtClean="0"/>
              <a:t>※</a:t>
            </a:r>
            <a:r>
              <a:rPr kumimoji="1" lang="ja-JP" altLang="en-US" sz="1400" dirty="0"/>
              <a:t>要求水準書（案）など）</a:t>
            </a:r>
            <a:endParaRPr kumimoji="1" lang="en-US" altLang="ja-JP" sz="1400" dirty="0"/>
          </a:p>
          <a:p>
            <a:pPr marL="84138" indent="-84138">
              <a:spcBef>
                <a:spcPts val="600"/>
              </a:spcBef>
            </a:pPr>
            <a:endParaRPr kumimoji="1" lang="ja-JP" altLang="en-US" dirty="0"/>
          </a:p>
          <a:p>
            <a:pPr marL="84138" indent="-84138"/>
            <a:endParaRPr kumimoji="1" lang="en-US" altLang="ja-JP" sz="1600" dirty="0" smtClean="0"/>
          </a:p>
          <a:p>
            <a:pPr marL="84138" indent="-84138"/>
            <a:endParaRPr kumimoji="1" lang="en-US" altLang="ja-JP" sz="1600" dirty="0" smtClean="0"/>
          </a:p>
          <a:p>
            <a:pPr marL="84138" indent="-84138"/>
            <a:r>
              <a:rPr kumimoji="1" lang="ja-JP" altLang="en-US" sz="1600" dirty="0" smtClean="0"/>
              <a:t>・設計者</a:t>
            </a:r>
            <a:r>
              <a:rPr kumimoji="1" lang="ja-JP" altLang="en-US" sz="1600" dirty="0"/>
              <a:t>は、基本設計段階</a:t>
            </a:r>
            <a:r>
              <a:rPr kumimoji="1" lang="ja-JP" altLang="en-US" sz="1600" dirty="0" smtClean="0"/>
              <a:t>に１回目の景観</a:t>
            </a:r>
            <a:r>
              <a:rPr kumimoji="1" lang="ja-JP" altLang="en-US" sz="1600" dirty="0"/>
              <a:t>アドバイザー会議を</a:t>
            </a:r>
            <a:r>
              <a:rPr kumimoji="1" lang="ja-JP" altLang="en-US" sz="1600" dirty="0" smtClean="0"/>
              <a:t>受ける。</a:t>
            </a:r>
            <a:endParaRPr kumimoji="1" lang="ja-JP" altLang="en-US" sz="1600" dirty="0"/>
          </a:p>
          <a:p>
            <a:pPr marL="84138" indent="-84138" algn="just">
              <a:spcBef>
                <a:spcPts val="600"/>
              </a:spcBef>
            </a:pPr>
            <a:r>
              <a:rPr kumimoji="1" lang="ja-JP" altLang="en-US" sz="1600" dirty="0" smtClean="0"/>
              <a:t>・設計者</a:t>
            </a:r>
            <a:r>
              <a:rPr kumimoji="1" lang="ja-JP" altLang="en-US" sz="1600" dirty="0"/>
              <a:t>は、基本設計段階のアドバイスへの対応を確認するため</a:t>
            </a:r>
            <a:r>
              <a:rPr kumimoji="1" lang="ja-JP" altLang="en-US" sz="1600" dirty="0" smtClean="0"/>
              <a:t>に、</a:t>
            </a:r>
            <a:r>
              <a:rPr kumimoji="1" lang="ja-JP" altLang="en-US" sz="1600" dirty="0"/>
              <a:t>実施設計段階に２回目の景観アドバイザー会議を受ける</a:t>
            </a:r>
            <a:r>
              <a:rPr kumimoji="1" lang="ja-JP" altLang="en-US" sz="1600" dirty="0" smtClean="0"/>
              <a:t>。</a:t>
            </a:r>
            <a:endParaRPr kumimoji="1" lang="ja-JP" altLang="en-US" sz="1600" dirty="0"/>
          </a:p>
        </p:txBody>
      </p:sp>
      <p:sp>
        <p:nvSpPr>
          <p:cNvPr id="10" name="下矢印 9"/>
          <p:cNvSpPr/>
          <p:nvPr/>
        </p:nvSpPr>
        <p:spPr>
          <a:xfrm>
            <a:off x="1052515" y="5427319"/>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1432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37</a:t>
            </a:fld>
            <a:endParaRPr kumimoji="1" lang="ja-JP" altLang="en-US"/>
          </a:p>
        </p:txBody>
      </p:sp>
      <p:sp>
        <p:nvSpPr>
          <p:cNvPr id="8" name="テキスト ボックス 7"/>
          <p:cNvSpPr txBox="1"/>
          <p:nvPr/>
        </p:nvSpPr>
        <p:spPr>
          <a:xfrm>
            <a:off x="369188" y="308842"/>
            <a:ext cx="8596392" cy="1249573"/>
          </a:xfrm>
          <a:prstGeom prst="rect">
            <a:avLst/>
          </a:prstGeom>
          <a:noFill/>
          <a:ln>
            <a:noFill/>
          </a:ln>
        </p:spPr>
        <p:txBody>
          <a:bodyPr wrap="square" rtlCol="0">
            <a:spAutoFit/>
          </a:bodyPr>
          <a:lstStyle/>
          <a:p>
            <a:pPr marL="87308" indent="-87308">
              <a:lnSpc>
                <a:spcPct val="150000"/>
              </a:lnSpc>
              <a:spcAft>
                <a:spcPts val="600"/>
              </a:spcAft>
            </a:pPr>
            <a:r>
              <a:rPr kumimoji="1" lang="ja-JP" altLang="en-US" b="1" dirty="0">
                <a:latin typeface="ＭＳ Ｐゴシック 本文"/>
              </a:rPr>
              <a:t>■設計者</a:t>
            </a:r>
            <a:r>
              <a:rPr kumimoji="1" lang="ja-JP" altLang="en-US" b="1" dirty="0" smtClean="0">
                <a:latin typeface="ＭＳ Ｐゴシック 本文"/>
              </a:rPr>
              <a:t>を設計競技方式（コンペ方式）に</a:t>
            </a:r>
            <a:r>
              <a:rPr kumimoji="1" lang="ja-JP" altLang="en-US" b="1" dirty="0">
                <a:latin typeface="ＭＳ Ｐゴシック 本文"/>
              </a:rPr>
              <a:t>よって選定する</a:t>
            </a:r>
            <a:r>
              <a:rPr kumimoji="1" lang="ja-JP" altLang="en-US" b="1" dirty="0" smtClean="0">
                <a:latin typeface="ＭＳ Ｐゴシック 本文"/>
              </a:rPr>
              <a:t>事業</a:t>
            </a:r>
            <a:endParaRPr kumimoji="1" lang="ja-JP" altLang="en-US" b="1" dirty="0">
              <a:latin typeface="ＭＳ Ｐゴシック 本文"/>
            </a:endParaRPr>
          </a:p>
          <a:p>
            <a:pPr marL="87308" indent="-87308" algn="just">
              <a:lnSpc>
                <a:spcPct val="120000"/>
              </a:lnSpc>
            </a:pPr>
            <a:r>
              <a:rPr kumimoji="1" lang="ja-JP" altLang="en-US" dirty="0" smtClean="0">
                <a:latin typeface="ＭＳ Ｐゴシック 本文"/>
              </a:rPr>
              <a:t>・基本計画時にコンペの条件設定等を行い、設計時にアドバイザー会議を受ける下記の方向で、引き続き、事業部局等と検討</a:t>
            </a:r>
            <a:endParaRPr kumimoji="1" lang="en-US" altLang="ja-JP" dirty="0" smtClean="0">
              <a:latin typeface="ＭＳ Ｐゴシック 本文"/>
            </a:endParaRPr>
          </a:p>
        </p:txBody>
      </p:sp>
      <p:graphicFrame>
        <p:nvGraphicFramePr>
          <p:cNvPr id="2" name="表 1"/>
          <p:cNvGraphicFramePr>
            <a:graphicFrameLocks noGrp="1"/>
          </p:cNvGraphicFramePr>
          <p:nvPr>
            <p:extLst>
              <p:ext uri="{D42A27DB-BD31-4B8C-83A1-F6EECF244321}">
                <p14:modId xmlns:p14="http://schemas.microsoft.com/office/powerpoint/2010/main" val="2730838841"/>
              </p:ext>
            </p:extLst>
          </p:nvPr>
        </p:nvGraphicFramePr>
        <p:xfrm>
          <a:off x="345025" y="2108726"/>
          <a:ext cx="4451021" cy="3821336"/>
        </p:xfrm>
        <a:graphic>
          <a:graphicData uri="http://schemas.openxmlformats.org/drawingml/2006/table">
            <a:tbl>
              <a:tblPr firstRow="1" bandRow="1">
                <a:tableStyleId>{5C22544A-7EE6-4342-B048-85BDC9FD1C3A}</a:tableStyleId>
              </a:tblPr>
              <a:tblGrid>
                <a:gridCol w="2166355">
                  <a:extLst>
                    <a:ext uri="{9D8B030D-6E8A-4147-A177-3AD203B41FA5}">
                      <a16:colId xmlns:a16="http://schemas.microsoft.com/office/drawing/2014/main" val="2653172678"/>
                    </a:ext>
                  </a:extLst>
                </a:gridCol>
                <a:gridCol w="2284666">
                  <a:extLst>
                    <a:ext uri="{9D8B030D-6E8A-4147-A177-3AD203B41FA5}">
                      <a16:colId xmlns:a16="http://schemas.microsoft.com/office/drawing/2014/main" val="2277887931"/>
                    </a:ext>
                  </a:extLst>
                </a:gridCol>
              </a:tblGrid>
              <a:tr h="927115">
                <a:tc>
                  <a:txBody>
                    <a:bodyPr/>
                    <a:lstStyle/>
                    <a:p>
                      <a:pPr algn="ctr"/>
                      <a:r>
                        <a:rPr kumimoji="1" lang="ja-JP" altLang="en-US" sz="1600" b="1" dirty="0" smtClean="0">
                          <a:solidFill>
                            <a:schemeClr val="tx1"/>
                          </a:solidFill>
                          <a:latin typeface="+mn-ea"/>
                          <a:ea typeface="+mn-ea"/>
                        </a:rPr>
                        <a:t>基本計画</a:t>
                      </a:r>
                    </a:p>
                    <a:p>
                      <a:pPr algn="ctr"/>
                      <a:r>
                        <a:rPr kumimoji="1" lang="ja-JP" altLang="en-US" sz="1600" b="1" dirty="0" smtClean="0">
                          <a:solidFill>
                            <a:schemeClr val="tx1"/>
                          </a:solidFill>
                          <a:latin typeface="+mn-ea"/>
                          <a:ea typeface="+mn-ea"/>
                        </a:rPr>
                        <a:t>（概略設計）</a:t>
                      </a:r>
                      <a:endParaRPr kumimoji="1" lang="ja-JP" altLang="en-US" sz="16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第１回アドバイザー会議　</a:t>
                      </a:r>
                    </a:p>
                    <a:p>
                      <a:r>
                        <a:rPr kumimoji="1" lang="ja-JP" altLang="en-US" sz="1600" b="1" dirty="0" smtClean="0">
                          <a:solidFill>
                            <a:schemeClr val="tx1"/>
                          </a:solidFill>
                        </a:rPr>
                        <a:t>・目標設定シート①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2700883"/>
                  </a:ext>
                </a:extLst>
              </a:tr>
              <a:tr h="1742221">
                <a:tc>
                  <a:txBody>
                    <a:bodyPr/>
                    <a:lstStyle/>
                    <a:p>
                      <a:pPr algn="ctr"/>
                      <a:endParaRPr kumimoji="1" lang="en-US" altLang="ja-JP" sz="1600" b="1" dirty="0" smtClean="0">
                        <a:solidFill>
                          <a:schemeClr val="tx1"/>
                        </a:solidFill>
                        <a:latin typeface="+mn-ea"/>
                        <a:ea typeface="+mn-ea"/>
                      </a:endParaRPr>
                    </a:p>
                    <a:p>
                      <a:pPr algn="ctr"/>
                      <a:endParaRPr kumimoji="1" lang="en-US" altLang="ja-JP" sz="1600" b="1" dirty="0" smtClean="0">
                        <a:solidFill>
                          <a:schemeClr val="tx1"/>
                        </a:solidFill>
                        <a:latin typeface="+mn-ea"/>
                        <a:ea typeface="+mn-ea"/>
                      </a:endParaRPr>
                    </a:p>
                    <a:p>
                      <a:pPr algn="ctr"/>
                      <a:r>
                        <a:rPr kumimoji="1" lang="ja-JP" altLang="en-US" sz="1600" b="1" dirty="0" smtClean="0">
                          <a:solidFill>
                            <a:schemeClr val="tx1"/>
                          </a:solidFill>
                          <a:latin typeface="+mn-ea"/>
                          <a:ea typeface="+mn-ea"/>
                        </a:rPr>
                        <a:t>条件設定</a:t>
                      </a:r>
                      <a:endParaRPr kumimoji="1" lang="en-US" altLang="ja-JP" sz="1600" b="1" dirty="0" smtClean="0">
                        <a:solidFill>
                          <a:schemeClr val="tx1"/>
                        </a:solidFill>
                        <a:latin typeface="+mn-ea"/>
                        <a:ea typeface="+mn-ea"/>
                      </a:endParaRPr>
                    </a:p>
                    <a:p>
                      <a:pPr algn="l"/>
                      <a:endParaRPr kumimoji="1" lang="en-US" altLang="ja-JP" sz="1600" b="1" dirty="0" smtClean="0">
                        <a:solidFill>
                          <a:schemeClr val="tx1"/>
                        </a:solidFill>
                        <a:latin typeface="+mn-ea"/>
                        <a:ea typeface="+mn-ea"/>
                      </a:endParaRPr>
                    </a:p>
                    <a:p>
                      <a:pPr algn="ctr"/>
                      <a:r>
                        <a:rPr kumimoji="1" lang="ja-JP" altLang="en-US" sz="1600" b="1" dirty="0" smtClean="0">
                          <a:solidFill>
                            <a:schemeClr val="tx1"/>
                          </a:solidFill>
                          <a:latin typeface="+mn-ea"/>
                          <a:ea typeface="+mn-ea"/>
                        </a:rPr>
                        <a:t>コンペの実施</a:t>
                      </a:r>
                      <a:endParaRPr kumimoji="1" lang="en-US" altLang="ja-JP" sz="1600" b="1" dirty="0" smtClean="0">
                        <a:solidFill>
                          <a:schemeClr val="tx1"/>
                        </a:solidFill>
                        <a:latin typeface="+mn-ea"/>
                        <a:ea typeface="+mn-ea"/>
                      </a:endParaRPr>
                    </a:p>
                    <a:p>
                      <a:pPr algn="l"/>
                      <a:endParaRPr kumimoji="1" lang="ja-JP" altLang="en-US" sz="1600" b="1"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8956195"/>
                  </a:ext>
                </a:extLst>
              </a:tr>
              <a:tr h="1152000">
                <a:tc>
                  <a:txBody>
                    <a:bodyPr/>
                    <a:lstStyle/>
                    <a:p>
                      <a:pPr algn="ctr"/>
                      <a:r>
                        <a:rPr kumimoji="1" lang="ja-JP" altLang="en-US" sz="1600" b="1" dirty="0" smtClean="0">
                          <a:latin typeface="+mn-ea"/>
                          <a:ea typeface="+mn-ea"/>
                        </a:rPr>
                        <a:t>基本設計（予備設計）</a:t>
                      </a:r>
                      <a:endParaRPr kumimoji="1" lang="en-US" altLang="ja-JP" sz="1600" b="1" dirty="0" smtClean="0">
                        <a:latin typeface="+mn-ea"/>
                        <a:ea typeface="+mn-ea"/>
                      </a:endParaRPr>
                    </a:p>
                    <a:p>
                      <a:pPr algn="ctr"/>
                      <a:r>
                        <a:rPr kumimoji="1" lang="ja-JP" altLang="en-US" sz="1600" b="1" dirty="0" smtClean="0">
                          <a:latin typeface="+mn-ea"/>
                          <a:ea typeface="+mn-ea"/>
                        </a:rPr>
                        <a:t>・</a:t>
                      </a:r>
                      <a:endParaRPr kumimoji="1" lang="en-US" altLang="ja-JP" sz="1600" b="1" dirty="0" smtClean="0">
                        <a:latin typeface="+mn-ea"/>
                        <a:ea typeface="+mn-ea"/>
                      </a:endParaRPr>
                    </a:p>
                    <a:p>
                      <a:pPr algn="ctr"/>
                      <a:r>
                        <a:rPr kumimoji="1" lang="ja-JP" altLang="en-US" sz="1600" b="1" dirty="0" smtClean="0">
                          <a:latin typeface="+mn-ea"/>
                          <a:ea typeface="+mn-ea"/>
                        </a:rPr>
                        <a:t>実施設計（詳細設計）</a:t>
                      </a:r>
                      <a:endParaRPr kumimoji="1" lang="ja-JP"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第２回アドバイザー会議</a:t>
                      </a:r>
                      <a:endParaRPr kumimoji="1" lang="en-US" altLang="ja-JP" sz="1600" b="1" dirty="0" smtClean="0">
                        <a:solidFill>
                          <a:schemeClr val="tx1"/>
                        </a:solidFill>
                      </a:endParaRPr>
                    </a:p>
                    <a:p>
                      <a:r>
                        <a:rPr kumimoji="1" lang="ja-JP" altLang="en-US" sz="1600" b="1" dirty="0" smtClean="0">
                          <a:solidFill>
                            <a:schemeClr val="tx1"/>
                          </a:solidFill>
                        </a:rPr>
                        <a:t>・目標設定シート①②</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425503"/>
                  </a:ext>
                </a:extLst>
              </a:tr>
            </a:tbl>
          </a:graphicData>
        </a:graphic>
      </p:graphicFrame>
      <p:sp>
        <p:nvSpPr>
          <p:cNvPr id="24" name="下矢印 23"/>
          <p:cNvSpPr/>
          <p:nvPr/>
        </p:nvSpPr>
        <p:spPr>
          <a:xfrm>
            <a:off x="1082563" y="3185307"/>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1082563" y="4453930"/>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4893972" y="1712686"/>
            <a:ext cx="3950039" cy="4456295"/>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flipV="1">
            <a:off x="421438" y="4024186"/>
            <a:ext cx="8455973" cy="5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945488" y="1779313"/>
            <a:ext cx="3800598" cy="3662541"/>
          </a:xfrm>
          <a:prstGeom prst="rect">
            <a:avLst/>
          </a:prstGeom>
          <a:noFill/>
        </p:spPr>
        <p:txBody>
          <a:bodyPr wrap="square" rtlCol="0">
            <a:spAutoFit/>
          </a:bodyPr>
          <a:lstStyle/>
          <a:p>
            <a:r>
              <a:rPr kumimoji="1" lang="ja-JP" altLang="en-US" sz="1600" dirty="0" smtClean="0"/>
              <a:t>（方向性）</a:t>
            </a:r>
            <a:endParaRPr kumimoji="1" lang="en-US" altLang="ja-JP" sz="1600" dirty="0" smtClean="0"/>
          </a:p>
          <a:p>
            <a:pPr marL="84138" indent="-84138"/>
            <a:r>
              <a:rPr kumimoji="1" lang="ja-JP" altLang="en-US" sz="1600" dirty="0" smtClean="0"/>
              <a:t>・アドバイス</a:t>
            </a:r>
            <a:r>
              <a:rPr kumimoji="1" lang="ja-JP" altLang="en-US" sz="1600" dirty="0"/>
              <a:t>を踏まえて</a:t>
            </a:r>
            <a:r>
              <a:rPr kumimoji="1" lang="ja-JP" altLang="en-US" sz="1600" dirty="0" smtClean="0"/>
              <a:t>基本計画を</a:t>
            </a:r>
            <a:r>
              <a:rPr kumimoji="1" lang="ja-JP" altLang="en-US" sz="1600" dirty="0"/>
              <a:t>進め</a:t>
            </a:r>
            <a:r>
              <a:rPr kumimoji="1" lang="ja-JP" altLang="en-US" sz="1600" dirty="0" smtClean="0"/>
              <a:t>、</a:t>
            </a:r>
            <a:r>
              <a:rPr kumimoji="1" lang="ja-JP" altLang="en-US" sz="1600" dirty="0"/>
              <a:t>コンペ</a:t>
            </a:r>
            <a:r>
              <a:rPr kumimoji="1" lang="ja-JP" altLang="en-US" sz="1600" dirty="0" smtClean="0"/>
              <a:t>の条件を設定</a:t>
            </a:r>
            <a:endParaRPr kumimoji="1" lang="en-US" altLang="ja-JP" sz="1600" dirty="0" smtClean="0"/>
          </a:p>
          <a:p>
            <a:pPr marL="84138" indent="-84138">
              <a:spcBef>
                <a:spcPts val="600"/>
              </a:spcBef>
            </a:pPr>
            <a:r>
              <a:rPr kumimoji="1" lang="ja-JP" altLang="en-US" sz="1600" dirty="0" smtClean="0"/>
              <a:t>・審査委員に景観の専門家を入れる。</a:t>
            </a:r>
            <a:endParaRPr kumimoji="1" lang="en-US" altLang="ja-JP" sz="1600" dirty="0" smtClean="0"/>
          </a:p>
          <a:p>
            <a:pPr marL="84138" indent="-84138">
              <a:spcBef>
                <a:spcPts val="600"/>
              </a:spcBef>
            </a:pPr>
            <a:r>
              <a:rPr kumimoji="1" lang="ja-JP" altLang="en-US" sz="1600" dirty="0" smtClean="0"/>
              <a:t>・コンペ実施</a:t>
            </a:r>
            <a:r>
              <a:rPr kumimoji="1" lang="ja-JP" altLang="en-US" sz="1600" dirty="0"/>
              <a:t>時に府から提示する</a:t>
            </a:r>
            <a:r>
              <a:rPr kumimoji="1" lang="ja-JP" altLang="en-US" sz="1600" dirty="0" smtClean="0"/>
              <a:t>書類（</a:t>
            </a:r>
            <a:r>
              <a:rPr kumimoji="1" lang="en-US" altLang="ja-JP" sz="1600" dirty="0" smtClean="0"/>
              <a:t>※</a:t>
            </a:r>
            <a:r>
              <a:rPr kumimoji="1" lang="ja-JP" altLang="en-US" sz="1600" dirty="0" smtClean="0"/>
              <a:t>）に、「設計</a:t>
            </a:r>
            <a:r>
              <a:rPr kumimoji="1" lang="ja-JP" altLang="en-US" sz="1600" dirty="0"/>
              <a:t>時には有識者等</a:t>
            </a:r>
            <a:r>
              <a:rPr kumimoji="1" lang="ja-JP" altLang="en-US" sz="1600" dirty="0" smtClean="0"/>
              <a:t>による</a:t>
            </a:r>
            <a:r>
              <a:rPr kumimoji="1" lang="ja-JP" altLang="en-US" sz="1600" dirty="0"/>
              <a:t>景観アドバイスを受ける</a:t>
            </a:r>
            <a:r>
              <a:rPr kumimoji="1" lang="ja-JP" altLang="en-US" sz="1600" dirty="0" smtClean="0"/>
              <a:t>こと」を明記。</a:t>
            </a:r>
            <a:endParaRPr kumimoji="1" lang="en-US" altLang="ja-JP" sz="1600" dirty="0" smtClean="0"/>
          </a:p>
          <a:p>
            <a:pPr marL="84138" indent="-84138"/>
            <a:r>
              <a:rPr kumimoji="1" lang="ja-JP" altLang="en-US" sz="1400" dirty="0" smtClean="0"/>
              <a:t>　（</a:t>
            </a:r>
            <a:r>
              <a:rPr kumimoji="1" lang="en-US" altLang="ja-JP" sz="1400" dirty="0" smtClean="0"/>
              <a:t>※</a:t>
            </a:r>
            <a:r>
              <a:rPr kumimoji="1" lang="ja-JP" altLang="en-US" sz="1400" dirty="0" smtClean="0"/>
              <a:t>設計競技実施要領など）</a:t>
            </a:r>
            <a:endParaRPr kumimoji="1" lang="ja-JP" altLang="en-US" sz="1400" dirty="0"/>
          </a:p>
          <a:p>
            <a:pPr marL="84138" indent="-84138"/>
            <a:endParaRPr kumimoji="1" lang="en-US" altLang="ja-JP" sz="1600" dirty="0" smtClean="0"/>
          </a:p>
          <a:p>
            <a:pPr marL="84138" indent="-84138"/>
            <a:endParaRPr kumimoji="1" lang="en-US" altLang="ja-JP" sz="1600" dirty="0" smtClean="0"/>
          </a:p>
          <a:p>
            <a:pPr marL="84138" indent="-84138"/>
            <a:endParaRPr kumimoji="1" lang="en-US" altLang="ja-JP" sz="1600" dirty="0"/>
          </a:p>
          <a:p>
            <a:pPr marL="84138" indent="-84138"/>
            <a:endParaRPr kumimoji="1" lang="en-US" altLang="ja-JP" sz="1600" dirty="0" smtClean="0"/>
          </a:p>
          <a:p>
            <a:pPr marL="84138" indent="-84138"/>
            <a:r>
              <a:rPr kumimoji="1" lang="ja-JP" altLang="en-US" sz="1600" dirty="0" smtClean="0"/>
              <a:t>・設計者</a:t>
            </a:r>
            <a:r>
              <a:rPr kumimoji="1" lang="ja-JP" altLang="en-US" sz="1600" dirty="0"/>
              <a:t>は</a:t>
            </a:r>
            <a:r>
              <a:rPr kumimoji="1" lang="ja-JP" altLang="en-US" sz="1600" dirty="0" smtClean="0"/>
              <a:t>、設計段階に１回景観</a:t>
            </a:r>
            <a:r>
              <a:rPr kumimoji="1" lang="ja-JP" altLang="en-US" sz="1600" dirty="0"/>
              <a:t>アドバイザー会議を</a:t>
            </a:r>
            <a:r>
              <a:rPr kumimoji="1" lang="ja-JP" altLang="en-US" sz="1600" dirty="0" smtClean="0"/>
              <a:t>受ける。</a:t>
            </a:r>
            <a:endParaRPr kumimoji="1" lang="ja-JP" altLang="en-US" sz="1600" dirty="0"/>
          </a:p>
        </p:txBody>
      </p:sp>
    </p:spTree>
    <p:extLst>
      <p:ext uri="{BB962C8B-B14F-4D97-AF65-F5344CB8AC3E}">
        <p14:creationId xmlns:p14="http://schemas.microsoft.com/office/powerpoint/2010/main" val="4228004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38</a:t>
            </a:fld>
            <a:endParaRPr kumimoji="1" lang="ja-JP" altLang="en-US"/>
          </a:p>
        </p:txBody>
      </p:sp>
      <p:sp>
        <p:nvSpPr>
          <p:cNvPr id="8" name="テキスト ボックス 7"/>
          <p:cNvSpPr txBox="1"/>
          <p:nvPr/>
        </p:nvSpPr>
        <p:spPr>
          <a:xfrm>
            <a:off x="373493" y="631369"/>
            <a:ext cx="8580936" cy="2077492"/>
          </a:xfrm>
          <a:prstGeom prst="rect">
            <a:avLst/>
          </a:prstGeom>
          <a:noFill/>
          <a:ln>
            <a:noFill/>
          </a:ln>
        </p:spPr>
        <p:txBody>
          <a:bodyPr wrap="square" rtlCol="0">
            <a:spAutoFit/>
          </a:bodyPr>
          <a:lstStyle/>
          <a:p>
            <a:pPr>
              <a:lnSpc>
                <a:spcPct val="150000"/>
              </a:lnSpc>
            </a:pPr>
            <a:r>
              <a:rPr kumimoji="1" lang="ja-JP" altLang="en-US" dirty="0">
                <a:latin typeface="ＭＳ Ｐゴシック 本文"/>
              </a:rPr>
              <a:t>（方向性）</a:t>
            </a:r>
          </a:p>
          <a:p>
            <a:pPr marL="268275" indent="-268275">
              <a:spcBef>
                <a:spcPts val="600"/>
              </a:spcBef>
            </a:pPr>
            <a:r>
              <a:rPr kumimoji="1" lang="ja-JP" altLang="en-US" dirty="0">
                <a:latin typeface="ＭＳ Ｐゴシック 本文"/>
              </a:rPr>
              <a:t>　・アドバイスへの対応報告は次回</a:t>
            </a:r>
            <a:r>
              <a:rPr kumimoji="1" lang="ja-JP" altLang="en-US" dirty="0" smtClean="0">
                <a:latin typeface="ＭＳ Ｐゴシック 本文"/>
              </a:rPr>
              <a:t>の会議に</a:t>
            </a:r>
            <a:r>
              <a:rPr kumimoji="1" lang="ja-JP" altLang="en-US" dirty="0">
                <a:latin typeface="ＭＳ Ｐゴシック 本文"/>
              </a:rPr>
              <a:t>「アドバイス</a:t>
            </a:r>
            <a:r>
              <a:rPr kumimoji="1" lang="ja-JP" altLang="en-US" dirty="0" smtClean="0">
                <a:latin typeface="ＭＳ Ｐゴシック 本文"/>
              </a:rPr>
              <a:t>対応報告シート」</a:t>
            </a:r>
            <a:r>
              <a:rPr kumimoji="1" lang="ja-JP" altLang="en-US" dirty="0">
                <a:latin typeface="ＭＳ Ｐゴシック 本文"/>
              </a:rPr>
              <a:t>により</a:t>
            </a:r>
            <a:r>
              <a:rPr kumimoji="1" lang="ja-JP" altLang="en-US" dirty="0" smtClean="0">
                <a:latin typeface="ＭＳ Ｐゴシック 本文"/>
              </a:rPr>
              <a:t>行う</a:t>
            </a:r>
            <a:endParaRPr kumimoji="1" lang="en-US" altLang="ja-JP" dirty="0">
              <a:latin typeface="ＭＳ Ｐゴシック 本文"/>
            </a:endParaRPr>
          </a:p>
          <a:p>
            <a:pPr marL="268275" indent="-268275">
              <a:spcBef>
                <a:spcPts val="1200"/>
              </a:spcBef>
            </a:pPr>
            <a:r>
              <a:rPr kumimoji="1" lang="ja-JP" altLang="en-US" dirty="0">
                <a:latin typeface="ＭＳ Ｐゴシック 本文"/>
              </a:rPr>
              <a:t>　</a:t>
            </a:r>
            <a:r>
              <a:rPr kumimoji="1" lang="ja-JP" altLang="en-US" dirty="0" smtClean="0">
                <a:latin typeface="ＭＳ Ｐゴシック 本文"/>
              </a:rPr>
              <a:t>・設計</a:t>
            </a:r>
            <a:r>
              <a:rPr kumimoji="1" lang="ja-JP" altLang="en-US" dirty="0">
                <a:latin typeface="ＭＳ Ｐゴシック 本文"/>
              </a:rPr>
              <a:t>が固まった段階で、「景観形成の目標設定シート」の</a:t>
            </a:r>
            <a:r>
              <a:rPr kumimoji="1" lang="ja-JP" altLang="en-US" dirty="0" smtClean="0">
                <a:latin typeface="ＭＳ Ｐゴシック 本文"/>
              </a:rPr>
              <a:t>最終版、及びアドバイス内容</a:t>
            </a:r>
            <a:r>
              <a:rPr kumimoji="1" lang="ja-JP" altLang="en-US" dirty="0">
                <a:latin typeface="ＭＳ Ｐゴシック 本文"/>
              </a:rPr>
              <a:t>への対応状況を事業部局で確認し、景観部局へ</a:t>
            </a:r>
            <a:r>
              <a:rPr kumimoji="1" lang="ja-JP" altLang="en-US" dirty="0" smtClean="0">
                <a:latin typeface="ＭＳ Ｐゴシック 本文"/>
              </a:rPr>
              <a:t>報告</a:t>
            </a:r>
            <a:endParaRPr kumimoji="1" lang="ja-JP" altLang="en-US" dirty="0">
              <a:latin typeface="ＭＳ Ｐゴシック 本文"/>
            </a:endParaRPr>
          </a:p>
          <a:p>
            <a:pPr marL="268275" indent="-268275">
              <a:spcBef>
                <a:spcPts val="1200"/>
              </a:spcBef>
            </a:pPr>
            <a:r>
              <a:rPr kumimoji="1" lang="ja-JP" altLang="en-US" dirty="0">
                <a:latin typeface="ＭＳ Ｐゴシック 本文"/>
              </a:rPr>
              <a:t>　・景観部局は、それらを確認の上、景観アドバイザーへ</a:t>
            </a:r>
            <a:r>
              <a:rPr kumimoji="1" lang="ja-JP" altLang="en-US" dirty="0" smtClean="0">
                <a:latin typeface="ＭＳ Ｐゴシック 本文"/>
              </a:rPr>
              <a:t>報告</a:t>
            </a:r>
            <a:endParaRPr kumimoji="1" lang="ja-JP" altLang="en-US" dirty="0">
              <a:latin typeface="ＭＳ Ｐゴシック 本文"/>
            </a:endParaRPr>
          </a:p>
        </p:txBody>
      </p:sp>
      <p:sp>
        <p:nvSpPr>
          <p:cNvPr id="23" name="テキスト ボックス 22"/>
          <p:cNvSpPr txBox="1"/>
          <p:nvPr/>
        </p:nvSpPr>
        <p:spPr>
          <a:xfrm>
            <a:off x="16918" y="211999"/>
            <a:ext cx="7993688" cy="400110"/>
          </a:xfrm>
          <a:prstGeom prst="rect">
            <a:avLst/>
          </a:prstGeom>
          <a:noFill/>
        </p:spPr>
        <p:txBody>
          <a:bodyPr wrap="square" rtlCol="0">
            <a:spAutoFit/>
          </a:bodyPr>
          <a:lstStyle/>
          <a:p>
            <a:pPr>
              <a:defRPr/>
            </a:pPr>
            <a:r>
              <a:rPr kumimoji="1" lang="ja-JP" altLang="en-US" sz="2000" b="1" dirty="0" smtClean="0">
                <a:solidFill>
                  <a:prstClr val="black"/>
                </a:solidFill>
                <a:latin typeface="Meiryo UI" panose="020B0604030504040204" pitchFamily="50" charset="-128"/>
                <a:ea typeface="Meiryo UI" panose="020B0604030504040204" pitchFamily="50" charset="-128"/>
              </a:rPr>
              <a:t>　</a:t>
            </a:r>
            <a:r>
              <a:rPr kumimoji="1" lang="ja-JP" altLang="en-US" sz="2000" b="1" u="sng" dirty="0" smtClean="0">
                <a:solidFill>
                  <a:prstClr val="black"/>
                </a:solidFill>
                <a:latin typeface="Meiryo UI" panose="020B0604030504040204" pitchFamily="50" charset="-128"/>
                <a:ea typeface="Meiryo UI" panose="020B0604030504040204" pitchFamily="50" charset="-128"/>
              </a:rPr>
              <a:t>景観</a:t>
            </a:r>
            <a:r>
              <a:rPr kumimoji="1" lang="ja-JP" altLang="en-US" sz="2000" b="1" u="sng" dirty="0">
                <a:solidFill>
                  <a:prstClr val="black"/>
                </a:solidFill>
                <a:latin typeface="Meiryo UI" panose="020B0604030504040204" pitchFamily="50" charset="-128"/>
                <a:ea typeface="Meiryo UI" panose="020B0604030504040204" pitchFamily="50" charset="-128"/>
              </a:rPr>
              <a:t>アドバイザー会議で</a:t>
            </a:r>
            <a:r>
              <a:rPr kumimoji="1" lang="ja-JP" altLang="en-US" sz="2000" b="1" u="sng" dirty="0">
                <a:latin typeface="Meiryo UI" panose="020B0604030504040204" pitchFamily="50" charset="-128"/>
                <a:ea typeface="Meiryo UI" panose="020B0604030504040204" pitchFamily="50" charset="-128"/>
              </a:rPr>
              <a:t>受けたアドバイスへの対応報告　</a:t>
            </a:r>
            <a:r>
              <a:rPr kumimoji="1" lang="ja-JP" altLang="en-US" sz="2000" b="1" u="sng" dirty="0" smtClean="0">
                <a:latin typeface="Meiryo UI" panose="020B0604030504040204" pitchFamily="50" charset="-128"/>
                <a:ea typeface="Meiryo UI" panose="020B0604030504040204" pitchFamily="50" charset="-128"/>
              </a:rPr>
              <a:t>：③</a:t>
            </a:r>
            <a:endParaRPr kumimoji="1" lang="ja-JP" altLang="en-US" sz="2000" b="1" u="sng" dirty="0">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1506830" y="3009143"/>
            <a:ext cx="5878761" cy="3554754"/>
            <a:chOff x="1506830" y="2957627"/>
            <a:chExt cx="5878761" cy="3554754"/>
          </a:xfrm>
        </p:grpSpPr>
        <p:sp>
          <p:nvSpPr>
            <p:cNvPr id="26" name="テキスト ボックス 25"/>
            <p:cNvSpPr txBox="1"/>
            <p:nvPr/>
          </p:nvSpPr>
          <p:spPr>
            <a:xfrm>
              <a:off x="1506832" y="5172523"/>
              <a:ext cx="2738757" cy="677108"/>
            </a:xfrm>
            <a:prstGeom prst="rect">
              <a:avLst/>
            </a:prstGeom>
            <a:solidFill>
              <a:schemeClr val="bg1"/>
            </a:solidFill>
            <a:ln>
              <a:solidFill>
                <a:schemeClr val="tx1"/>
              </a:solidFill>
              <a:prstDash val="dash"/>
            </a:ln>
          </p:spPr>
          <p:txBody>
            <a:bodyPr wrap="square" rtlCol="0">
              <a:spAutoFit/>
            </a:bodyPr>
            <a:lstStyle/>
            <a:p>
              <a:r>
                <a:rPr kumimoji="1" lang="ja-JP" altLang="en-US" sz="1400" dirty="0">
                  <a:latin typeface="+mn-ea"/>
                </a:rPr>
                <a:t>（景観部局）</a:t>
              </a:r>
              <a:endParaRPr kumimoji="1" lang="en-US" altLang="ja-JP" sz="1400" dirty="0">
                <a:latin typeface="+mn-ea"/>
              </a:endParaRPr>
            </a:p>
            <a:p>
              <a:r>
                <a:rPr kumimoji="1" lang="ja-JP" altLang="en-US" sz="1200" dirty="0">
                  <a:latin typeface="+mn-ea"/>
                </a:rPr>
                <a:t>　　・景観形成の目標設定シート①②</a:t>
              </a:r>
              <a:endParaRPr kumimoji="1" lang="en-US" altLang="ja-JP" sz="1200" dirty="0">
                <a:latin typeface="+mn-ea"/>
              </a:endParaRPr>
            </a:p>
            <a:p>
              <a:r>
                <a:rPr kumimoji="1" lang="ja-JP" altLang="en-US" sz="1200" dirty="0">
                  <a:solidFill>
                    <a:srgbClr val="FF0000"/>
                  </a:solidFill>
                  <a:latin typeface="+mn-ea"/>
                </a:rPr>
                <a:t>　　</a:t>
              </a:r>
              <a:r>
                <a:rPr kumimoji="1" lang="ja-JP" altLang="en-US" sz="1200" dirty="0">
                  <a:latin typeface="+mn-ea"/>
                </a:rPr>
                <a:t>・アドバイス</a:t>
              </a:r>
              <a:r>
                <a:rPr kumimoji="1" lang="ja-JP" altLang="en-US" sz="1200" dirty="0" smtClean="0">
                  <a:latin typeface="+mn-ea"/>
                </a:rPr>
                <a:t>対応報告シート</a:t>
              </a:r>
              <a:endParaRPr kumimoji="1" lang="ja-JP" altLang="en-US" sz="1200" dirty="0">
                <a:latin typeface="+mn-ea"/>
              </a:endParaRPr>
            </a:p>
          </p:txBody>
        </p:sp>
        <p:sp>
          <p:nvSpPr>
            <p:cNvPr id="24" name="フリーフォーム 23"/>
            <p:cNvSpPr/>
            <p:nvPr/>
          </p:nvSpPr>
          <p:spPr>
            <a:xfrm>
              <a:off x="4076936" y="4968752"/>
              <a:ext cx="595373" cy="726813"/>
            </a:xfrm>
            <a:custGeom>
              <a:avLst/>
              <a:gdLst>
                <a:gd name="connsiteX0" fmla="*/ 0 w 1866900"/>
                <a:gd name="connsiteY0" fmla="*/ 0 h 1809750"/>
                <a:gd name="connsiteX1" fmla="*/ 1866900 w 1866900"/>
                <a:gd name="connsiteY1" fmla="*/ 0 h 1809750"/>
                <a:gd name="connsiteX2" fmla="*/ 1866900 w 1866900"/>
                <a:gd name="connsiteY2" fmla="*/ 1809750 h 1809750"/>
                <a:gd name="connsiteX3" fmla="*/ 12700 w 1866900"/>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1866900" h="1809750">
                  <a:moveTo>
                    <a:pt x="0" y="0"/>
                  </a:moveTo>
                  <a:lnTo>
                    <a:pt x="1866900" y="0"/>
                  </a:lnTo>
                  <a:lnTo>
                    <a:pt x="1866900" y="1809750"/>
                  </a:lnTo>
                  <a:lnTo>
                    <a:pt x="12700" y="1809750"/>
                  </a:lnTo>
                </a:path>
              </a:pathLst>
            </a:custGeom>
            <a:ln>
              <a:solidFill>
                <a:schemeClr val="tx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solidFill>
                  <a:srgbClr val="FF0000"/>
                </a:solidFill>
              </a:endParaRPr>
            </a:p>
          </p:txBody>
        </p:sp>
        <p:sp>
          <p:nvSpPr>
            <p:cNvPr id="6" name="テキスト ボックス 5"/>
            <p:cNvSpPr txBox="1"/>
            <p:nvPr/>
          </p:nvSpPr>
          <p:spPr>
            <a:xfrm>
              <a:off x="4684210" y="3480117"/>
              <a:ext cx="2701381" cy="307777"/>
            </a:xfrm>
            <a:prstGeom prst="rect">
              <a:avLst/>
            </a:prstGeom>
            <a:noFill/>
          </p:spPr>
          <p:txBody>
            <a:bodyPr wrap="none" rtlCol="0">
              <a:spAutoFit/>
            </a:bodyPr>
            <a:lstStyle/>
            <a:p>
              <a:r>
                <a:rPr kumimoji="1" lang="ja-JP" altLang="en-US" sz="1400" dirty="0"/>
                <a:t>第１回のアドバイスへの対応報告</a:t>
              </a:r>
            </a:p>
          </p:txBody>
        </p:sp>
        <p:sp>
          <p:nvSpPr>
            <p:cNvPr id="9" name="テキスト ボックス 8"/>
            <p:cNvSpPr txBox="1"/>
            <p:nvPr/>
          </p:nvSpPr>
          <p:spPr>
            <a:xfrm>
              <a:off x="4684210" y="4329340"/>
              <a:ext cx="2701381" cy="307777"/>
            </a:xfrm>
            <a:prstGeom prst="rect">
              <a:avLst/>
            </a:prstGeom>
            <a:noFill/>
          </p:spPr>
          <p:txBody>
            <a:bodyPr wrap="none" rtlCol="0">
              <a:spAutoFit/>
            </a:bodyPr>
            <a:lstStyle/>
            <a:p>
              <a:r>
                <a:rPr kumimoji="1" lang="ja-JP" altLang="en-US" sz="1400" dirty="0"/>
                <a:t>第２回のアドバイスへの対応報告</a:t>
              </a:r>
            </a:p>
          </p:txBody>
        </p:sp>
        <p:sp>
          <p:nvSpPr>
            <p:cNvPr id="10" name="テキスト ボックス 9"/>
            <p:cNvSpPr txBox="1"/>
            <p:nvPr/>
          </p:nvSpPr>
          <p:spPr>
            <a:xfrm>
              <a:off x="1506830" y="4391068"/>
              <a:ext cx="2746127" cy="677108"/>
            </a:xfrm>
            <a:prstGeom prst="rect">
              <a:avLst/>
            </a:prstGeom>
            <a:solidFill>
              <a:schemeClr val="bg1"/>
            </a:solidFill>
            <a:ln>
              <a:solidFill>
                <a:schemeClr val="tx1"/>
              </a:solidFill>
            </a:ln>
          </p:spPr>
          <p:txBody>
            <a:bodyPr wrap="square" rtlCol="0">
              <a:spAutoFit/>
            </a:bodyPr>
            <a:lstStyle/>
            <a:p>
              <a:r>
                <a:rPr kumimoji="1" lang="ja-JP" altLang="en-US" sz="1400" b="1" dirty="0">
                  <a:latin typeface="+mn-ea"/>
                </a:rPr>
                <a:t>　第３回</a:t>
              </a:r>
              <a:r>
                <a:rPr kumimoji="1" lang="ja-JP" altLang="en-US" sz="1400" b="1" dirty="0"/>
                <a:t>アドバイザー</a:t>
              </a:r>
              <a:r>
                <a:rPr kumimoji="1" lang="ja-JP" altLang="en-US" sz="1400" b="1" dirty="0">
                  <a:latin typeface="+mn-ea"/>
                </a:rPr>
                <a:t>会議</a:t>
              </a:r>
              <a:endParaRPr kumimoji="1" lang="en-US" altLang="ja-JP" sz="1400" b="1" dirty="0">
                <a:latin typeface="+mn-ea"/>
              </a:endParaRPr>
            </a:p>
            <a:p>
              <a:pPr marL="87308" indent="-87308"/>
              <a:r>
                <a:rPr kumimoji="1" lang="ja-JP" altLang="en-US" sz="1200" dirty="0">
                  <a:latin typeface="+mn-ea"/>
                </a:rPr>
                <a:t>　　・景観形成の目標設定シート①②</a:t>
              </a:r>
            </a:p>
            <a:p>
              <a:r>
                <a:rPr kumimoji="1" lang="ja-JP" altLang="en-US" sz="1200" dirty="0">
                  <a:latin typeface="+mn-ea"/>
                </a:rPr>
                <a:t>　　・アドバイス</a:t>
              </a:r>
              <a:r>
                <a:rPr kumimoji="1" lang="ja-JP" altLang="en-US" sz="1200" dirty="0" smtClean="0">
                  <a:latin typeface="+mn-ea"/>
                </a:rPr>
                <a:t>対応報告シート</a:t>
              </a:r>
              <a:endParaRPr kumimoji="1" lang="ja-JP" altLang="en-US" sz="1200" dirty="0">
                <a:latin typeface="+mn-ea"/>
              </a:endParaRPr>
            </a:p>
          </p:txBody>
        </p:sp>
        <p:sp>
          <p:nvSpPr>
            <p:cNvPr id="11" name="フリーフォーム 10"/>
            <p:cNvSpPr/>
            <p:nvPr/>
          </p:nvSpPr>
          <p:spPr>
            <a:xfrm>
              <a:off x="4088836" y="4215579"/>
              <a:ext cx="595373" cy="659864"/>
            </a:xfrm>
            <a:custGeom>
              <a:avLst/>
              <a:gdLst>
                <a:gd name="connsiteX0" fmla="*/ 0 w 1866900"/>
                <a:gd name="connsiteY0" fmla="*/ 0 h 1809750"/>
                <a:gd name="connsiteX1" fmla="*/ 1866900 w 1866900"/>
                <a:gd name="connsiteY1" fmla="*/ 0 h 1809750"/>
                <a:gd name="connsiteX2" fmla="*/ 1866900 w 1866900"/>
                <a:gd name="connsiteY2" fmla="*/ 1809750 h 1809750"/>
                <a:gd name="connsiteX3" fmla="*/ 12700 w 1866900"/>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1866900" h="1809750">
                  <a:moveTo>
                    <a:pt x="0" y="0"/>
                  </a:moveTo>
                  <a:lnTo>
                    <a:pt x="1866900" y="0"/>
                  </a:lnTo>
                  <a:lnTo>
                    <a:pt x="1866900" y="1809750"/>
                  </a:lnTo>
                  <a:lnTo>
                    <a:pt x="12700" y="1809750"/>
                  </a:lnTo>
                </a:path>
              </a:pathLst>
            </a:cu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1506830" y="3582016"/>
              <a:ext cx="2746127" cy="677108"/>
            </a:xfrm>
            <a:prstGeom prst="rect">
              <a:avLst/>
            </a:prstGeom>
            <a:solidFill>
              <a:schemeClr val="bg1"/>
            </a:solidFill>
            <a:ln>
              <a:solidFill>
                <a:schemeClr val="tx1"/>
              </a:solidFill>
            </a:ln>
          </p:spPr>
          <p:txBody>
            <a:bodyPr wrap="square" rtlCol="0">
              <a:spAutoFit/>
            </a:bodyPr>
            <a:lstStyle/>
            <a:p>
              <a:r>
                <a:rPr kumimoji="1" lang="ja-JP" altLang="en-US" sz="1400" b="1" dirty="0">
                  <a:latin typeface="+mn-ea"/>
                </a:rPr>
                <a:t>　第２回</a:t>
              </a:r>
              <a:r>
                <a:rPr kumimoji="1" lang="ja-JP" altLang="en-US" sz="1400" b="1" dirty="0"/>
                <a:t>アドバイザー</a:t>
              </a:r>
              <a:r>
                <a:rPr kumimoji="1" lang="ja-JP" altLang="en-US" sz="1400" b="1" dirty="0">
                  <a:latin typeface="+mn-ea"/>
                </a:rPr>
                <a:t>会議</a:t>
              </a:r>
              <a:endParaRPr kumimoji="1" lang="en-US" altLang="ja-JP" sz="1400" b="1" dirty="0">
                <a:latin typeface="+mn-ea"/>
              </a:endParaRPr>
            </a:p>
            <a:p>
              <a:r>
                <a:rPr kumimoji="1" lang="ja-JP" altLang="en-US" sz="1200" dirty="0">
                  <a:latin typeface="+mn-ea"/>
                </a:rPr>
                <a:t>　　・景観形成の目標設定シート①②</a:t>
              </a:r>
              <a:endParaRPr kumimoji="1" lang="en-US" altLang="ja-JP" sz="1200" dirty="0">
                <a:latin typeface="+mn-ea"/>
              </a:endParaRPr>
            </a:p>
            <a:p>
              <a:r>
                <a:rPr kumimoji="1" lang="ja-JP" altLang="en-US" sz="1200" dirty="0">
                  <a:solidFill>
                    <a:srgbClr val="FF0000"/>
                  </a:solidFill>
                  <a:latin typeface="+mn-ea"/>
                </a:rPr>
                <a:t>　　</a:t>
              </a:r>
              <a:r>
                <a:rPr kumimoji="1" lang="ja-JP" altLang="en-US" sz="1200" dirty="0">
                  <a:latin typeface="+mn-ea"/>
                </a:rPr>
                <a:t>・アドバイス</a:t>
              </a:r>
              <a:r>
                <a:rPr kumimoji="1" lang="ja-JP" altLang="en-US" sz="1200" dirty="0" smtClean="0">
                  <a:latin typeface="+mn-ea"/>
                </a:rPr>
                <a:t>対応報告シート</a:t>
              </a:r>
              <a:endParaRPr kumimoji="1" lang="ja-JP" altLang="en-US" sz="1200" dirty="0">
                <a:latin typeface="+mn-ea"/>
              </a:endParaRPr>
            </a:p>
          </p:txBody>
        </p:sp>
        <p:sp>
          <p:nvSpPr>
            <p:cNvPr id="13" name="フリーフォーム 12"/>
            <p:cNvSpPr/>
            <p:nvPr/>
          </p:nvSpPr>
          <p:spPr>
            <a:xfrm>
              <a:off x="4088833" y="3208734"/>
              <a:ext cx="583475" cy="921465"/>
            </a:xfrm>
            <a:custGeom>
              <a:avLst/>
              <a:gdLst>
                <a:gd name="connsiteX0" fmla="*/ 0 w 1866900"/>
                <a:gd name="connsiteY0" fmla="*/ 0 h 1809750"/>
                <a:gd name="connsiteX1" fmla="*/ 1866900 w 1866900"/>
                <a:gd name="connsiteY1" fmla="*/ 0 h 1809750"/>
                <a:gd name="connsiteX2" fmla="*/ 1866900 w 1866900"/>
                <a:gd name="connsiteY2" fmla="*/ 1809750 h 1809750"/>
                <a:gd name="connsiteX3" fmla="*/ 12700 w 1866900"/>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1866900" h="1809750">
                  <a:moveTo>
                    <a:pt x="0" y="0"/>
                  </a:moveTo>
                  <a:lnTo>
                    <a:pt x="1866900" y="0"/>
                  </a:lnTo>
                  <a:lnTo>
                    <a:pt x="1866900" y="1809750"/>
                  </a:lnTo>
                  <a:lnTo>
                    <a:pt x="12700" y="1809750"/>
                  </a:lnTo>
                </a:path>
              </a:pathLst>
            </a:cu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1506832" y="2957627"/>
              <a:ext cx="2738757" cy="523220"/>
            </a:xfrm>
            <a:prstGeom prst="rect">
              <a:avLst/>
            </a:prstGeom>
            <a:solidFill>
              <a:schemeClr val="bg1"/>
            </a:solidFill>
            <a:ln>
              <a:solidFill>
                <a:schemeClr val="tx1"/>
              </a:solidFill>
            </a:ln>
          </p:spPr>
          <p:txBody>
            <a:bodyPr wrap="square" rtlCol="0">
              <a:spAutoFit/>
            </a:bodyPr>
            <a:lstStyle/>
            <a:p>
              <a:r>
                <a:rPr kumimoji="1" lang="ja-JP" altLang="en-US" sz="1400" b="1" dirty="0">
                  <a:latin typeface="+mn-ea"/>
                </a:rPr>
                <a:t>　第１回</a:t>
              </a:r>
              <a:r>
                <a:rPr kumimoji="1" lang="ja-JP" altLang="en-US" sz="1400" b="1" dirty="0"/>
                <a:t>アドバイザー</a:t>
              </a:r>
              <a:r>
                <a:rPr kumimoji="1" lang="ja-JP" altLang="en-US" sz="1400" b="1" dirty="0">
                  <a:latin typeface="+mn-ea"/>
                </a:rPr>
                <a:t>会議　</a:t>
              </a:r>
              <a:endParaRPr kumimoji="1" lang="en-US" altLang="ja-JP" sz="1400" b="1" dirty="0">
                <a:latin typeface="+mn-ea"/>
              </a:endParaRPr>
            </a:p>
            <a:p>
              <a:r>
                <a:rPr kumimoji="1" lang="ja-JP" altLang="en-US" sz="1400" b="1" dirty="0">
                  <a:latin typeface="+mn-ea"/>
                </a:rPr>
                <a:t>　　</a:t>
              </a:r>
              <a:r>
                <a:rPr kumimoji="1" lang="ja-JP" altLang="en-US" sz="1200" dirty="0">
                  <a:latin typeface="+mn-ea"/>
                </a:rPr>
                <a:t>・景観形成の目標設定シート①</a:t>
              </a:r>
              <a:endParaRPr kumimoji="1" lang="en-US" altLang="ja-JP" sz="1200" b="1" dirty="0">
                <a:latin typeface="+mn-ea"/>
              </a:endParaRPr>
            </a:p>
          </p:txBody>
        </p:sp>
        <p:sp>
          <p:nvSpPr>
            <p:cNvPr id="25" name="テキスト ボックス 24"/>
            <p:cNvSpPr txBox="1"/>
            <p:nvPr/>
          </p:nvSpPr>
          <p:spPr>
            <a:xfrm>
              <a:off x="4672312" y="5145352"/>
              <a:ext cx="2701381" cy="307777"/>
            </a:xfrm>
            <a:prstGeom prst="rect">
              <a:avLst/>
            </a:prstGeom>
            <a:noFill/>
          </p:spPr>
          <p:txBody>
            <a:bodyPr wrap="none" rtlCol="0">
              <a:spAutoFit/>
            </a:bodyPr>
            <a:lstStyle/>
            <a:p>
              <a:r>
                <a:rPr kumimoji="1" lang="ja-JP" altLang="en-US" sz="1400" dirty="0"/>
                <a:t>第３回のアドバイスへの対応報告</a:t>
              </a:r>
            </a:p>
          </p:txBody>
        </p:sp>
        <p:sp>
          <p:nvSpPr>
            <p:cNvPr id="4" name="下矢印 3"/>
            <p:cNvSpPr/>
            <p:nvPr/>
          </p:nvSpPr>
          <p:spPr>
            <a:xfrm>
              <a:off x="2343961" y="5900297"/>
              <a:ext cx="721217" cy="253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679286" y="6204604"/>
              <a:ext cx="2050561" cy="307777"/>
            </a:xfrm>
            <a:prstGeom prst="rect">
              <a:avLst/>
            </a:prstGeom>
            <a:noFill/>
          </p:spPr>
          <p:txBody>
            <a:bodyPr wrap="none" rtlCol="0">
              <a:spAutoFit/>
            </a:bodyPr>
            <a:lstStyle/>
            <a:p>
              <a:r>
                <a:rPr kumimoji="1" lang="ja-JP" altLang="en-US" sz="1400" dirty="0"/>
                <a:t>景観アドバイザーへ報告</a:t>
              </a:r>
            </a:p>
          </p:txBody>
        </p:sp>
      </p:grpSp>
    </p:spTree>
    <p:extLst>
      <p:ext uri="{BB962C8B-B14F-4D97-AF65-F5344CB8AC3E}">
        <p14:creationId xmlns:p14="http://schemas.microsoft.com/office/powerpoint/2010/main" val="2034678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09696" y="719159"/>
            <a:ext cx="8141097" cy="5216813"/>
          </a:xfrm>
          <a:prstGeom prst="rect">
            <a:avLst/>
          </a:prstGeom>
          <a:noFill/>
          <a:ln>
            <a:noFill/>
          </a:ln>
        </p:spPr>
        <p:txBody>
          <a:bodyPr wrap="square" rtlCol="0">
            <a:spAutoFit/>
          </a:bodyPr>
          <a:lstStyle/>
          <a:p>
            <a:pPr>
              <a:lnSpc>
                <a:spcPct val="150000"/>
              </a:lnSpc>
            </a:pPr>
            <a:r>
              <a:rPr kumimoji="1" lang="ja-JP" altLang="en-US" dirty="0">
                <a:latin typeface="ＭＳ Ｐゴシック 本文"/>
              </a:rPr>
              <a:t>（方向性）</a:t>
            </a:r>
          </a:p>
          <a:p>
            <a:pPr marL="87308" indent="-87308">
              <a:lnSpc>
                <a:spcPct val="150000"/>
              </a:lnSpc>
            </a:pPr>
            <a:r>
              <a:rPr kumimoji="1" lang="ja-JP" altLang="en-US" dirty="0">
                <a:latin typeface="ＭＳ Ｐゴシック 本文"/>
              </a:rPr>
              <a:t>■府景観アドバイザー会議</a:t>
            </a:r>
            <a:r>
              <a:rPr kumimoji="1" lang="ja-JP" altLang="en-US" sz="1200" dirty="0">
                <a:latin typeface="ＭＳ Ｐゴシック 本文"/>
              </a:rPr>
              <a:t>（</a:t>
            </a:r>
            <a:r>
              <a:rPr kumimoji="1" lang="en-US" altLang="ja-JP" sz="1200" dirty="0">
                <a:latin typeface="ＭＳ Ｐゴシック 本文"/>
              </a:rPr>
              <a:t>※</a:t>
            </a:r>
            <a:r>
              <a:rPr kumimoji="1" lang="ja-JP" altLang="en-US" sz="1200" dirty="0">
                <a:latin typeface="ＭＳ Ｐゴシック 本文"/>
              </a:rPr>
              <a:t>）</a:t>
            </a:r>
            <a:r>
              <a:rPr kumimoji="1" lang="ja-JP" altLang="en-US" dirty="0">
                <a:latin typeface="ＭＳ Ｐゴシック 本文"/>
              </a:rPr>
              <a:t>の対象かつ市町村景観アドバイザー制度の対象</a:t>
            </a:r>
            <a:endParaRPr kumimoji="1" lang="en-US" altLang="ja-JP" dirty="0">
              <a:latin typeface="ＭＳ Ｐゴシック 本文"/>
            </a:endParaRPr>
          </a:p>
          <a:p>
            <a:pPr marL="87308" indent="-87308">
              <a:lnSpc>
                <a:spcPct val="150000"/>
              </a:lnSpc>
            </a:pPr>
            <a:r>
              <a:rPr kumimoji="1" lang="ja-JP" altLang="en-US" sz="1200" dirty="0">
                <a:latin typeface="ＭＳ Ｐゴシック 本文"/>
              </a:rPr>
              <a:t>　　　　（</a:t>
            </a:r>
            <a:r>
              <a:rPr kumimoji="1" lang="en-US" altLang="ja-JP" sz="1200" dirty="0">
                <a:latin typeface="ＭＳ Ｐゴシック 本文"/>
              </a:rPr>
              <a:t>※</a:t>
            </a:r>
            <a:r>
              <a:rPr kumimoji="1" lang="ja-JP" altLang="en-US" sz="1200" dirty="0">
                <a:latin typeface="ＭＳ Ｐゴシック 本文"/>
              </a:rPr>
              <a:t>）義務、希望とも</a:t>
            </a:r>
            <a:endParaRPr kumimoji="1" lang="en-US" altLang="ja-JP" sz="1200" dirty="0">
              <a:latin typeface="ＭＳ Ｐゴシック 本文"/>
            </a:endParaRPr>
          </a:p>
          <a:p>
            <a:pPr marL="87308" indent="-87308">
              <a:lnSpc>
                <a:spcPct val="150000"/>
              </a:lnSpc>
            </a:pPr>
            <a:r>
              <a:rPr kumimoji="1" lang="ja-JP" altLang="en-US" dirty="0">
                <a:latin typeface="ＭＳ Ｐゴシック 本文"/>
              </a:rPr>
              <a:t>　</a:t>
            </a:r>
            <a:endParaRPr kumimoji="1" lang="en-US" altLang="ja-JP" dirty="0" smtClean="0">
              <a:latin typeface="ＭＳ Ｐゴシック 本文"/>
            </a:endParaRPr>
          </a:p>
          <a:p>
            <a:pPr marL="87308" indent="-87308">
              <a:lnSpc>
                <a:spcPct val="150000"/>
              </a:lnSpc>
            </a:pPr>
            <a:r>
              <a:rPr kumimoji="1" lang="ja-JP" altLang="en-US" b="1" u="sng" dirty="0" smtClean="0">
                <a:latin typeface="ＭＳ Ｐゴシック 本文"/>
              </a:rPr>
              <a:t>○市</a:t>
            </a:r>
            <a:r>
              <a:rPr kumimoji="1" lang="ja-JP" altLang="en-US" b="1" u="sng" dirty="0">
                <a:latin typeface="ＭＳ Ｐゴシック 本文"/>
              </a:rPr>
              <a:t>町村との情報共有等</a:t>
            </a:r>
            <a:endParaRPr kumimoji="1" lang="en-US" altLang="ja-JP" b="1" u="sng" dirty="0">
              <a:latin typeface="ＭＳ Ｐゴシック 本文"/>
            </a:endParaRPr>
          </a:p>
          <a:p>
            <a:pPr marL="444478" indent="-444478">
              <a:lnSpc>
                <a:spcPct val="150000"/>
              </a:lnSpc>
            </a:pPr>
            <a:r>
              <a:rPr kumimoji="1" lang="ja-JP" altLang="en-US" dirty="0">
                <a:latin typeface="ＭＳ Ｐゴシック 本文"/>
              </a:rPr>
              <a:t>　　・市町村の景観担当窓口や景観に関する基準等、</a:t>
            </a:r>
            <a:r>
              <a:rPr kumimoji="1" lang="ja-JP" altLang="en-US" dirty="0" smtClean="0">
                <a:latin typeface="ＭＳ Ｐゴシック 本文"/>
              </a:rPr>
              <a:t>事業課等へ伝達・共有化</a:t>
            </a:r>
            <a:endParaRPr kumimoji="1" lang="ja-JP" altLang="en-US" dirty="0">
              <a:latin typeface="ＭＳ Ｐゴシック 本文"/>
            </a:endParaRPr>
          </a:p>
          <a:p>
            <a:pPr marL="444478" indent="-444478">
              <a:lnSpc>
                <a:spcPct val="150000"/>
              </a:lnSpc>
            </a:pPr>
            <a:r>
              <a:rPr kumimoji="1" lang="ja-JP" altLang="en-US" dirty="0">
                <a:latin typeface="ＭＳ Ｐゴシック 本文"/>
              </a:rPr>
              <a:t>　　・希望があれば府景観アドバイザー会議に市町村の景観</a:t>
            </a:r>
            <a:r>
              <a:rPr kumimoji="1" lang="ja-JP" altLang="en-US" dirty="0" smtClean="0">
                <a:latin typeface="ＭＳ Ｐゴシック 本文"/>
              </a:rPr>
              <a:t>担当が同席</a:t>
            </a:r>
            <a:endParaRPr kumimoji="1" lang="en-US" altLang="ja-JP" dirty="0" smtClean="0">
              <a:latin typeface="ＭＳ Ｐゴシック 本文"/>
            </a:endParaRPr>
          </a:p>
          <a:p>
            <a:pPr marL="444478" indent="-444478">
              <a:lnSpc>
                <a:spcPct val="150000"/>
              </a:lnSpc>
            </a:pPr>
            <a:endParaRPr kumimoji="1" lang="en-US" altLang="ja-JP" dirty="0">
              <a:latin typeface="ＭＳ Ｐゴシック 本文"/>
            </a:endParaRPr>
          </a:p>
          <a:p>
            <a:pPr marL="444478" indent="-444478">
              <a:lnSpc>
                <a:spcPct val="150000"/>
              </a:lnSpc>
            </a:pPr>
            <a:r>
              <a:rPr kumimoji="1" lang="ja-JP" altLang="en-US" b="1" u="sng" dirty="0" smtClean="0">
                <a:latin typeface="ＭＳ Ｐゴシック 本文"/>
              </a:rPr>
              <a:t>○</a:t>
            </a:r>
            <a:r>
              <a:rPr kumimoji="1" lang="ja-JP" altLang="en-US" b="1" u="sng" dirty="0">
                <a:latin typeface="ＭＳ Ｐゴシック 本文"/>
              </a:rPr>
              <a:t>会議のタイミング</a:t>
            </a:r>
            <a:endParaRPr kumimoji="1" lang="en-US" altLang="ja-JP" b="1" u="sng" dirty="0">
              <a:latin typeface="ＭＳ Ｐゴシック 本文"/>
            </a:endParaRPr>
          </a:p>
          <a:p>
            <a:pPr marL="363522" indent="-87308">
              <a:lnSpc>
                <a:spcPct val="150000"/>
              </a:lnSpc>
            </a:pPr>
            <a:r>
              <a:rPr kumimoji="1" lang="ja-JP" altLang="en-US" dirty="0">
                <a:latin typeface="ＭＳ Ｐゴシック 本文"/>
              </a:rPr>
              <a:t>・</a:t>
            </a:r>
            <a:r>
              <a:rPr kumimoji="1" lang="ja-JP" altLang="en-US" dirty="0" smtClean="0">
                <a:latin typeface="ＭＳ Ｐゴシック 本文"/>
              </a:rPr>
              <a:t>市町村は、実施設計段階が多いが</a:t>
            </a:r>
            <a:r>
              <a:rPr kumimoji="1" lang="ja-JP" altLang="en-US" dirty="0">
                <a:latin typeface="ＭＳ Ｐゴシック 本文"/>
              </a:rPr>
              <a:t>、</a:t>
            </a:r>
            <a:r>
              <a:rPr kumimoji="1" lang="ja-JP" altLang="en-US" dirty="0" smtClean="0">
                <a:latin typeface="ＭＳ Ｐゴシック 本文"/>
              </a:rPr>
              <a:t>府は</a:t>
            </a:r>
            <a:endParaRPr kumimoji="1" lang="en-US" altLang="ja-JP" dirty="0" smtClean="0">
              <a:latin typeface="ＭＳ Ｐゴシック 本文"/>
            </a:endParaRPr>
          </a:p>
          <a:p>
            <a:pPr marL="363522" indent="-87308"/>
            <a:r>
              <a:rPr kumimoji="1" lang="ja-JP" altLang="en-US" dirty="0">
                <a:latin typeface="ＭＳ Ｐゴシック 本文"/>
              </a:rPr>
              <a:t>　</a:t>
            </a:r>
            <a:r>
              <a:rPr kumimoji="1" lang="ja-JP" altLang="en-US" dirty="0" smtClean="0">
                <a:latin typeface="ＭＳ Ｐゴシック 本文"/>
              </a:rPr>
              <a:t>基本計画段階より実施</a:t>
            </a:r>
            <a:endParaRPr kumimoji="1" lang="en-US" altLang="ja-JP" dirty="0">
              <a:latin typeface="ＭＳ Ｐゴシック 本文"/>
            </a:endParaRPr>
          </a:p>
          <a:p>
            <a:pPr marL="363522" indent="-87308">
              <a:lnSpc>
                <a:spcPct val="150000"/>
              </a:lnSpc>
            </a:pPr>
            <a:r>
              <a:rPr kumimoji="1" lang="ja-JP" altLang="en-US" dirty="0" smtClean="0">
                <a:latin typeface="ＭＳ Ｐゴシック 本文"/>
              </a:rPr>
              <a:t>・市町村</a:t>
            </a:r>
            <a:r>
              <a:rPr kumimoji="1" lang="ja-JP" altLang="en-US" dirty="0">
                <a:latin typeface="ＭＳ Ｐゴシック 本文"/>
              </a:rPr>
              <a:t>会議に諮るタイミング等、</a:t>
            </a:r>
            <a:r>
              <a:rPr kumimoji="1" lang="ja-JP" altLang="en-US" dirty="0" smtClean="0">
                <a:latin typeface="ＭＳ Ｐゴシック 本文"/>
              </a:rPr>
              <a:t>引き続き</a:t>
            </a:r>
            <a:endParaRPr kumimoji="1" lang="en-US" altLang="ja-JP" dirty="0" smtClean="0">
              <a:latin typeface="ＭＳ Ｐゴシック 本文"/>
            </a:endParaRPr>
          </a:p>
          <a:p>
            <a:pPr marL="363522" indent="-87308"/>
            <a:r>
              <a:rPr kumimoji="1" lang="ja-JP" altLang="en-US" dirty="0" smtClean="0">
                <a:latin typeface="ＭＳ Ｐゴシック 本文"/>
              </a:rPr>
              <a:t>　市町村</a:t>
            </a:r>
            <a:r>
              <a:rPr kumimoji="1" lang="ja-JP" altLang="en-US" dirty="0">
                <a:latin typeface="ＭＳ Ｐゴシック 本文"/>
              </a:rPr>
              <a:t>と調整</a:t>
            </a:r>
            <a:endParaRPr kumimoji="1" lang="en-US" altLang="ja-JP" dirty="0">
              <a:latin typeface="ＭＳ Ｐゴシック 本文"/>
            </a:endParaRPr>
          </a:p>
        </p:txBody>
      </p:sp>
      <p:sp>
        <p:nvSpPr>
          <p:cNvPr id="10" name="テキスト ボックス 9"/>
          <p:cNvSpPr txBox="1"/>
          <p:nvPr/>
        </p:nvSpPr>
        <p:spPr>
          <a:xfrm>
            <a:off x="15365" y="211044"/>
            <a:ext cx="7993688" cy="400110"/>
          </a:xfrm>
          <a:prstGeom prst="rect">
            <a:avLst/>
          </a:prstGeom>
          <a:noFill/>
        </p:spPr>
        <p:txBody>
          <a:bodyPr wrap="square" rtlCol="0">
            <a:spAutoFit/>
          </a:bodyPr>
          <a:lstStyle/>
          <a:p>
            <a:pPr lvl="0">
              <a:defRPr/>
            </a:pPr>
            <a:r>
              <a:rPr kumimoji="1" lang="ja-JP" altLang="en-US" sz="2000" b="1" dirty="0" smtClean="0">
                <a:solidFill>
                  <a:prstClr val="black"/>
                </a:solidFill>
                <a:latin typeface="Meiryo UI" panose="020B0604030504040204" pitchFamily="50" charset="-128"/>
                <a:ea typeface="Meiryo UI" panose="020B0604030504040204" pitchFamily="50" charset="-128"/>
              </a:rPr>
              <a:t>　</a:t>
            </a:r>
            <a:r>
              <a:rPr kumimoji="1" lang="ja-JP" altLang="en-US" sz="2000" b="1" u="sng" dirty="0" smtClean="0">
                <a:solidFill>
                  <a:prstClr val="black"/>
                </a:solidFill>
                <a:latin typeface="Meiryo UI" panose="020B0604030504040204" pitchFamily="50" charset="-128"/>
                <a:ea typeface="Meiryo UI" panose="020B0604030504040204" pitchFamily="50" charset="-128"/>
              </a:rPr>
              <a:t>市町村</a:t>
            </a:r>
            <a:r>
              <a:rPr kumimoji="1" lang="ja-JP" altLang="en-US" sz="2000" b="1" u="sng" dirty="0">
                <a:solidFill>
                  <a:prstClr val="black"/>
                </a:solidFill>
                <a:latin typeface="Meiryo UI" panose="020B0604030504040204" pitchFamily="50" charset="-128"/>
                <a:ea typeface="Meiryo UI" panose="020B0604030504040204" pitchFamily="50" charset="-128"/>
              </a:rPr>
              <a:t>景観アドバイザー制度との関係　</a:t>
            </a:r>
            <a:r>
              <a:rPr kumimoji="1" lang="ja-JP" altLang="en-US" sz="2000" b="1" u="sng" dirty="0" smtClean="0">
                <a:solidFill>
                  <a:prstClr val="black"/>
                </a:solidFill>
                <a:latin typeface="Meiryo UI" panose="020B0604030504040204" pitchFamily="50" charset="-128"/>
                <a:ea typeface="Meiryo UI" panose="020B0604030504040204" pitchFamily="50" charset="-128"/>
              </a:rPr>
              <a:t>：④</a:t>
            </a:r>
            <a:endParaRPr kumimoji="1" lang="en-US" altLang="ja-JP" sz="2000" b="1" u="sng"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39</a:t>
            </a:fld>
            <a:endParaRPr kumimoji="1" lang="ja-JP" altLang="en-US"/>
          </a:p>
        </p:txBody>
      </p:sp>
      <p:grpSp>
        <p:nvGrpSpPr>
          <p:cNvPr id="5" name="グループ化 4"/>
          <p:cNvGrpSpPr/>
          <p:nvPr/>
        </p:nvGrpSpPr>
        <p:grpSpPr>
          <a:xfrm>
            <a:off x="5460273" y="4227230"/>
            <a:ext cx="2797469" cy="1847241"/>
            <a:chOff x="5688105" y="4430945"/>
            <a:chExt cx="2797469" cy="1847240"/>
          </a:xfrm>
        </p:grpSpPr>
        <p:sp>
          <p:nvSpPr>
            <p:cNvPr id="18" name="フリーフォーム 17"/>
            <p:cNvSpPr/>
            <p:nvPr/>
          </p:nvSpPr>
          <p:spPr>
            <a:xfrm>
              <a:off x="6950869" y="5072468"/>
              <a:ext cx="266700" cy="795337"/>
            </a:xfrm>
            <a:custGeom>
              <a:avLst/>
              <a:gdLst>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130969 w 266700"/>
                <a:gd name="connsiteY5" fmla="*/ 795337 h 795337"/>
                <a:gd name="connsiteX6" fmla="*/ 221456 w 266700"/>
                <a:gd name="connsiteY6" fmla="*/ 626269 h 795337"/>
                <a:gd name="connsiteX7" fmla="*/ 266700 w 266700"/>
                <a:gd name="connsiteY7" fmla="*/ 459581 h 795337"/>
                <a:gd name="connsiteX8" fmla="*/ 259556 w 266700"/>
                <a:gd name="connsiteY8" fmla="*/ 335756 h 795337"/>
                <a:gd name="connsiteX9" fmla="*/ 240506 w 266700"/>
                <a:gd name="connsiteY9" fmla="*/ 223837 h 795337"/>
                <a:gd name="connsiteX10" fmla="*/ 197644 w 266700"/>
                <a:gd name="connsiteY10" fmla="*/ 104775 h 795337"/>
                <a:gd name="connsiteX11" fmla="*/ 128587 w 266700"/>
                <a:gd name="connsiteY11"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221456 w 266700"/>
                <a:gd name="connsiteY7" fmla="*/ 626269 h 795337"/>
                <a:gd name="connsiteX8" fmla="*/ 266700 w 266700"/>
                <a:gd name="connsiteY8" fmla="*/ 459581 h 795337"/>
                <a:gd name="connsiteX9" fmla="*/ 259556 w 266700"/>
                <a:gd name="connsiteY9" fmla="*/ 335756 h 795337"/>
                <a:gd name="connsiteX10" fmla="*/ 240506 w 266700"/>
                <a:gd name="connsiteY10" fmla="*/ 223837 h 795337"/>
                <a:gd name="connsiteX11" fmla="*/ 197644 w 266700"/>
                <a:gd name="connsiteY11" fmla="*/ 104775 h 795337"/>
                <a:gd name="connsiteX12" fmla="*/ 128587 w 266700"/>
                <a:gd name="connsiteY12"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192881 w 266700"/>
                <a:gd name="connsiteY7" fmla="*/ 688181 h 795337"/>
                <a:gd name="connsiteX8" fmla="*/ 221456 w 266700"/>
                <a:gd name="connsiteY8" fmla="*/ 626269 h 795337"/>
                <a:gd name="connsiteX9" fmla="*/ 266700 w 266700"/>
                <a:gd name="connsiteY9" fmla="*/ 459581 h 795337"/>
                <a:gd name="connsiteX10" fmla="*/ 259556 w 266700"/>
                <a:gd name="connsiteY10" fmla="*/ 335756 h 795337"/>
                <a:gd name="connsiteX11" fmla="*/ 240506 w 266700"/>
                <a:gd name="connsiteY11" fmla="*/ 223837 h 795337"/>
                <a:gd name="connsiteX12" fmla="*/ 197644 w 266700"/>
                <a:gd name="connsiteY12" fmla="*/ 104775 h 795337"/>
                <a:gd name="connsiteX13" fmla="*/ 128587 w 266700"/>
                <a:gd name="connsiteY13" fmla="*/ 0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00" h="795337">
                  <a:moveTo>
                    <a:pt x="128587" y="0"/>
                  </a:moveTo>
                  <a:lnTo>
                    <a:pt x="66675" y="116681"/>
                  </a:lnTo>
                  <a:lnTo>
                    <a:pt x="26194" y="223837"/>
                  </a:lnTo>
                  <a:lnTo>
                    <a:pt x="0" y="388144"/>
                  </a:lnTo>
                  <a:lnTo>
                    <a:pt x="30956" y="585787"/>
                  </a:lnTo>
                  <a:cubicBezTo>
                    <a:pt x="42862" y="612775"/>
                    <a:pt x="54769" y="646906"/>
                    <a:pt x="66675" y="673894"/>
                  </a:cubicBezTo>
                  <a:lnTo>
                    <a:pt x="130969" y="795337"/>
                  </a:lnTo>
                  <a:cubicBezTo>
                    <a:pt x="151606" y="758825"/>
                    <a:pt x="172244" y="724693"/>
                    <a:pt x="192881" y="688181"/>
                  </a:cubicBezTo>
                  <a:lnTo>
                    <a:pt x="221456" y="626269"/>
                  </a:lnTo>
                  <a:lnTo>
                    <a:pt x="266700" y="459581"/>
                  </a:lnTo>
                  <a:lnTo>
                    <a:pt x="259556" y="335756"/>
                  </a:lnTo>
                  <a:lnTo>
                    <a:pt x="240506" y="223837"/>
                  </a:lnTo>
                  <a:lnTo>
                    <a:pt x="197644" y="104775"/>
                  </a:lnTo>
                  <a:lnTo>
                    <a:pt x="128587"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688105" y="4430945"/>
              <a:ext cx="2797469" cy="1847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5910071" y="4820354"/>
              <a:ext cx="1305819" cy="1299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6950831" y="4820354"/>
              <a:ext cx="1305819" cy="1299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941657" y="5146732"/>
              <a:ext cx="1007495" cy="646331"/>
            </a:xfrm>
            <a:prstGeom prst="rect">
              <a:avLst/>
            </a:prstGeom>
            <a:noFill/>
          </p:spPr>
          <p:txBody>
            <a:bodyPr wrap="square" rtlCol="0">
              <a:spAutoFit/>
            </a:bodyPr>
            <a:lstStyle/>
            <a:p>
              <a:pPr algn="ctr"/>
              <a:r>
                <a:rPr kumimoji="1" lang="ja-JP" altLang="en-US" sz="1200" dirty="0"/>
                <a:t>府景観</a:t>
              </a:r>
              <a:endParaRPr kumimoji="1" lang="en-US" altLang="ja-JP" sz="1200" dirty="0"/>
            </a:p>
            <a:p>
              <a:pPr algn="ctr"/>
              <a:r>
                <a:rPr kumimoji="1" lang="ja-JP" altLang="en-US" sz="1200" dirty="0"/>
                <a:t>アドバイザー</a:t>
              </a:r>
              <a:endParaRPr kumimoji="1" lang="en-US" altLang="ja-JP" sz="1200" dirty="0"/>
            </a:p>
            <a:p>
              <a:pPr algn="ctr"/>
              <a:r>
                <a:rPr kumimoji="1" lang="ja-JP" altLang="en-US" sz="1200" dirty="0"/>
                <a:t>制度の対象</a:t>
              </a:r>
            </a:p>
          </p:txBody>
        </p:sp>
        <p:sp>
          <p:nvSpPr>
            <p:cNvPr id="21" name="テキスト ボックス 20"/>
            <p:cNvSpPr txBox="1"/>
            <p:nvPr/>
          </p:nvSpPr>
          <p:spPr>
            <a:xfrm>
              <a:off x="7215890" y="5146733"/>
              <a:ext cx="1007495" cy="646331"/>
            </a:xfrm>
            <a:prstGeom prst="rect">
              <a:avLst/>
            </a:prstGeom>
            <a:noFill/>
          </p:spPr>
          <p:txBody>
            <a:bodyPr wrap="square" rtlCol="0">
              <a:spAutoFit/>
            </a:bodyPr>
            <a:lstStyle/>
            <a:p>
              <a:pPr algn="ctr"/>
              <a:r>
                <a:rPr kumimoji="1" lang="ja-JP" altLang="en-US" sz="1200" dirty="0"/>
                <a:t>市町村景観</a:t>
              </a:r>
              <a:endParaRPr kumimoji="1" lang="en-US" altLang="ja-JP" sz="1200" dirty="0"/>
            </a:p>
            <a:p>
              <a:pPr algn="ctr"/>
              <a:r>
                <a:rPr kumimoji="1" lang="ja-JP" altLang="en-US" sz="1200" dirty="0"/>
                <a:t>アドバイザー</a:t>
              </a:r>
              <a:endParaRPr kumimoji="1" lang="en-US" altLang="ja-JP" sz="1200" dirty="0"/>
            </a:p>
            <a:p>
              <a:pPr algn="ctr"/>
              <a:r>
                <a:rPr kumimoji="1" lang="ja-JP" altLang="en-US" sz="1200" dirty="0"/>
                <a:t>制度の対象</a:t>
              </a:r>
            </a:p>
          </p:txBody>
        </p:sp>
        <p:sp>
          <p:nvSpPr>
            <p:cNvPr id="23" name="テキスト ボックス 22"/>
            <p:cNvSpPr txBox="1"/>
            <p:nvPr/>
          </p:nvSpPr>
          <p:spPr>
            <a:xfrm>
              <a:off x="5693185" y="4437493"/>
              <a:ext cx="1620957" cy="307777"/>
            </a:xfrm>
            <a:prstGeom prst="rect">
              <a:avLst/>
            </a:prstGeom>
            <a:noFill/>
          </p:spPr>
          <p:txBody>
            <a:bodyPr wrap="none" rtlCol="0">
              <a:spAutoFit/>
            </a:bodyPr>
            <a:lstStyle/>
            <a:p>
              <a:r>
                <a:rPr kumimoji="1" lang="ja-JP" altLang="en-US" sz="1400" dirty="0"/>
                <a:t>大阪府の公共事業</a:t>
              </a:r>
            </a:p>
          </p:txBody>
        </p:sp>
      </p:grpSp>
    </p:spTree>
    <p:extLst>
      <p:ext uri="{BB962C8B-B14F-4D97-AF65-F5344CB8AC3E}">
        <p14:creationId xmlns:p14="http://schemas.microsoft.com/office/powerpoint/2010/main" val="3060547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62456" y="283341"/>
            <a:ext cx="8150481" cy="6211957"/>
          </a:xfrm>
          <a:prstGeom prst="rect">
            <a:avLst/>
          </a:prstGeom>
        </p:spPr>
        <p:txBody>
          <a:bodyPr wrap="square">
            <a:spAutoFit/>
          </a:bodyPr>
          <a:lstStyle/>
          <a:p>
            <a:pPr>
              <a:lnSpc>
                <a:spcPct val="150000"/>
              </a:lnSpc>
              <a:defRPr/>
            </a:pPr>
            <a:r>
              <a:rPr lang="ja-JP" altLang="en-US" sz="1600" b="1" dirty="0">
                <a:solidFill>
                  <a:prstClr val="black"/>
                </a:solidFill>
                <a:latin typeface="+mn-ea"/>
              </a:rPr>
              <a:t>　</a:t>
            </a:r>
            <a:r>
              <a:rPr lang="ja-JP" altLang="en-US" sz="2400" b="1" u="sng" dirty="0">
                <a:solidFill>
                  <a:prstClr val="black"/>
                </a:solidFill>
                <a:latin typeface="Meiryo UI" panose="020B0604030504040204" pitchFamily="50" charset="-128"/>
                <a:ea typeface="Meiryo UI" panose="020B0604030504040204" pitchFamily="50" charset="-128"/>
              </a:rPr>
              <a:t>令和元年度 景観審議会・部会の開催状況</a:t>
            </a:r>
            <a:endParaRPr lang="en-US" altLang="ja-JP" sz="2400" b="1" u="sng" dirty="0">
              <a:solidFill>
                <a:prstClr val="black"/>
              </a:solidFill>
              <a:latin typeface="Meiryo UI" panose="020B0604030504040204" pitchFamily="50" charset="-128"/>
              <a:ea typeface="Meiryo UI" panose="020B0604030504040204" pitchFamily="50" charset="-128"/>
            </a:endParaRPr>
          </a:p>
          <a:p>
            <a:pPr>
              <a:lnSpc>
                <a:spcPts val="1000"/>
              </a:lnSpc>
              <a:defRPr/>
            </a:pPr>
            <a:endParaRPr lang="en-US" altLang="ja-JP" sz="1600" dirty="0">
              <a:solidFill>
                <a:prstClr val="black"/>
              </a:solidFill>
              <a:latin typeface="+mn-ea"/>
            </a:endParaRPr>
          </a:p>
          <a:p>
            <a:pPr>
              <a:lnSpc>
                <a:spcPts val="2200"/>
              </a:lnSpc>
              <a:spcBef>
                <a:spcPts val="1200"/>
              </a:spcBef>
              <a:defRPr/>
            </a:pPr>
            <a:r>
              <a:rPr lang="ja-JP" altLang="en-US" sz="1600" dirty="0">
                <a:solidFill>
                  <a:prstClr val="black"/>
                </a:solidFill>
                <a:latin typeface="+mn-ea"/>
              </a:rPr>
              <a:t>　　■第１回景観審議会（</a:t>
            </a:r>
            <a:r>
              <a:rPr lang="en-US" altLang="ja-JP" sz="1600" dirty="0">
                <a:solidFill>
                  <a:prstClr val="black"/>
                </a:solidFill>
                <a:latin typeface="+mn-ea"/>
              </a:rPr>
              <a:t>7</a:t>
            </a:r>
            <a:r>
              <a:rPr lang="ja-JP" altLang="en-US" sz="1600" dirty="0">
                <a:solidFill>
                  <a:prstClr val="black"/>
                </a:solidFill>
                <a:latin typeface="+mn-ea"/>
              </a:rPr>
              <a:t>月</a:t>
            </a:r>
            <a:r>
              <a:rPr lang="en-US" altLang="ja-JP" sz="1600" dirty="0">
                <a:solidFill>
                  <a:prstClr val="black"/>
                </a:solidFill>
                <a:latin typeface="+mn-ea"/>
              </a:rPr>
              <a:t>4</a:t>
            </a:r>
            <a:r>
              <a:rPr lang="ja-JP" altLang="en-US" sz="1600" dirty="0">
                <a:solidFill>
                  <a:prstClr val="black"/>
                </a:solidFill>
                <a:latin typeface="+mn-ea"/>
              </a:rPr>
              <a:t>日） 　　・</a:t>
            </a:r>
            <a:r>
              <a:rPr lang="en-US" altLang="ja-JP" sz="1600" dirty="0">
                <a:solidFill>
                  <a:prstClr val="black"/>
                </a:solidFill>
                <a:latin typeface="+mn-ea"/>
              </a:rPr>
              <a:t>PDCA</a:t>
            </a:r>
            <a:r>
              <a:rPr lang="ja-JP" altLang="en-US" sz="1600" dirty="0">
                <a:solidFill>
                  <a:prstClr val="black"/>
                </a:solidFill>
                <a:latin typeface="+mn-ea"/>
              </a:rPr>
              <a:t>サイクル全体像案の提示</a:t>
            </a:r>
            <a:endParaRPr lang="en-US" altLang="ja-JP" sz="1600" dirty="0">
              <a:solidFill>
                <a:prstClr val="black"/>
              </a:solidFill>
              <a:latin typeface="+mn-ea"/>
            </a:endParaRPr>
          </a:p>
          <a:p>
            <a:pPr>
              <a:lnSpc>
                <a:spcPts val="2200"/>
              </a:lnSpc>
              <a:spcBef>
                <a:spcPts val="1200"/>
              </a:spcBef>
              <a:defRPr/>
            </a:pPr>
            <a:r>
              <a:rPr lang="ja-JP" altLang="en-US" sz="1600" dirty="0">
                <a:solidFill>
                  <a:prstClr val="black"/>
                </a:solidFill>
                <a:latin typeface="+mn-ea"/>
              </a:rPr>
              <a:t>　　◆第１回景観ビジョン推進部会（</a:t>
            </a:r>
            <a:r>
              <a:rPr lang="en-US" altLang="ja-JP" sz="1600" dirty="0">
                <a:solidFill>
                  <a:prstClr val="black"/>
                </a:solidFill>
                <a:latin typeface="+mn-ea"/>
              </a:rPr>
              <a:t>7</a:t>
            </a:r>
            <a:r>
              <a:rPr lang="ja-JP" altLang="en-US" sz="1600" dirty="0">
                <a:solidFill>
                  <a:prstClr val="black"/>
                </a:solidFill>
                <a:latin typeface="+mn-ea"/>
              </a:rPr>
              <a:t>月</a:t>
            </a:r>
            <a:r>
              <a:rPr lang="en-US" altLang="ja-JP" sz="1600" dirty="0">
                <a:solidFill>
                  <a:prstClr val="black"/>
                </a:solidFill>
                <a:latin typeface="+mn-ea"/>
              </a:rPr>
              <a:t>29</a:t>
            </a:r>
            <a:r>
              <a:rPr lang="ja-JP" altLang="en-US" sz="1600" dirty="0">
                <a:solidFill>
                  <a:prstClr val="black"/>
                </a:solidFill>
                <a:latin typeface="+mn-ea"/>
              </a:rPr>
              <a:t>日） 　（・ビュースポットの選定） </a:t>
            </a:r>
            <a:endParaRPr lang="en-US" altLang="ja-JP" sz="1600" dirty="0">
              <a:solidFill>
                <a:prstClr val="black"/>
              </a:solidFill>
              <a:latin typeface="+mn-ea"/>
            </a:endParaRPr>
          </a:p>
          <a:p>
            <a:pPr>
              <a:lnSpc>
                <a:spcPts val="2200"/>
              </a:lnSpc>
              <a:spcBef>
                <a:spcPts val="1200"/>
              </a:spcBef>
              <a:defRPr/>
            </a:pPr>
            <a:r>
              <a:rPr lang="ja-JP" altLang="en-US" sz="1600" dirty="0">
                <a:solidFill>
                  <a:prstClr val="black"/>
                </a:solidFill>
                <a:latin typeface="+mn-ea"/>
              </a:rPr>
              <a:t>　　◇第１回公共事業アドバイス部会（</a:t>
            </a:r>
            <a:r>
              <a:rPr lang="en-US" altLang="ja-JP" sz="1600" dirty="0">
                <a:solidFill>
                  <a:prstClr val="black"/>
                </a:solidFill>
                <a:latin typeface="+mn-ea"/>
              </a:rPr>
              <a:t>9</a:t>
            </a:r>
            <a:r>
              <a:rPr lang="ja-JP" altLang="en-US" sz="1600" dirty="0">
                <a:solidFill>
                  <a:prstClr val="black"/>
                </a:solidFill>
                <a:latin typeface="+mn-ea"/>
              </a:rPr>
              <a:t>月</a:t>
            </a:r>
            <a:r>
              <a:rPr lang="en-US" altLang="ja-JP" sz="1600" dirty="0">
                <a:solidFill>
                  <a:prstClr val="black"/>
                </a:solidFill>
                <a:latin typeface="+mn-ea"/>
              </a:rPr>
              <a:t>13</a:t>
            </a:r>
            <a:r>
              <a:rPr lang="ja-JP" altLang="en-US" sz="1600" dirty="0">
                <a:solidFill>
                  <a:prstClr val="black"/>
                </a:solidFill>
                <a:latin typeface="+mn-ea"/>
              </a:rPr>
              <a:t>日）</a:t>
            </a:r>
            <a:endParaRPr lang="en-US" altLang="ja-JP" sz="1600" dirty="0">
              <a:solidFill>
                <a:prstClr val="black"/>
              </a:solidFill>
              <a:latin typeface="+mn-ea"/>
            </a:endParaRPr>
          </a:p>
          <a:p>
            <a:pPr>
              <a:lnSpc>
                <a:spcPts val="2200"/>
              </a:lnSpc>
              <a:defRPr/>
            </a:pPr>
            <a:r>
              <a:rPr lang="ja-JP" altLang="en-US" sz="1600" dirty="0">
                <a:solidFill>
                  <a:prstClr val="black"/>
                </a:solidFill>
                <a:latin typeface="+mn-ea"/>
              </a:rPr>
              <a:t>　　　　　　　　　・モデル</a:t>
            </a:r>
            <a:r>
              <a:rPr lang="ja-JP" altLang="en-US" sz="1600" dirty="0" smtClean="0">
                <a:solidFill>
                  <a:prstClr val="black"/>
                </a:solidFill>
                <a:latin typeface="+mn-ea"/>
              </a:rPr>
              <a:t>事業に</a:t>
            </a:r>
            <a:r>
              <a:rPr lang="ja-JP" altLang="en-US" sz="1600" dirty="0">
                <a:solidFill>
                  <a:prstClr val="black"/>
                </a:solidFill>
                <a:latin typeface="+mn-ea"/>
              </a:rPr>
              <a:t>おける景観アドバイザー</a:t>
            </a:r>
            <a:r>
              <a:rPr lang="ja-JP" altLang="en-US" sz="1600" dirty="0" smtClean="0">
                <a:solidFill>
                  <a:prstClr val="black"/>
                </a:solidFill>
                <a:latin typeface="+mn-ea"/>
              </a:rPr>
              <a:t>会議の試行</a:t>
            </a:r>
            <a:endParaRPr lang="en-US" altLang="ja-JP" sz="1600" dirty="0">
              <a:solidFill>
                <a:prstClr val="black"/>
              </a:solidFill>
              <a:latin typeface="+mn-ea"/>
            </a:endParaRPr>
          </a:p>
          <a:p>
            <a:pPr>
              <a:lnSpc>
                <a:spcPts val="2200"/>
              </a:lnSpc>
              <a:defRPr/>
            </a:pPr>
            <a:r>
              <a:rPr lang="ja-JP" altLang="en-US" sz="1600" dirty="0">
                <a:solidFill>
                  <a:prstClr val="black"/>
                </a:solidFill>
                <a:latin typeface="+mn-ea"/>
              </a:rPr>
              <a:t>　　　　　　　　　・景観アドバイザー会議の進め方について</a:t>
            </a:r>
            <a:endParaRPr lang="en-US" altLang="ja-JP" sz="1600" dirty="0">
              <a:solidFill>
                <a:prstClr val="black"/>
              </a:solidFill>
              <a:latin typeface="+mn-ea"/>
            </a:endParaRPr>
          </a:p>
          <a:p>
            <a:pPr>
              <a:lnSpc>
                <a:spcPts val="2200"/>
              </a:lnSpc>
              <a:spcBef>
                <a:spcPts val="1200"/>
              </a:spcBef>
              <a:defRPr/>
            </a:pPr>
            <a:r>
              <a:rPr lang="ja-JP" altLang="en-US" sz="1600" dirty="0">
                <a:solidFill>
                  <a:prstClr val="black"/>
                </a:solidFill>
                <a:latin typeface="+mn-ea"/>
              </a:rPr>
              <a:t>　　◆第２回景観ビジョン推進部会（</a:t>
            </a:r>
            <a:r>
              <a:rPr lang="en-US" altLang="ja-JP" sz="1600" dirty="0">
                <a:solidFill>
                  <a:prstClr val="black"/>
                </a:solidFill>
                <a:latin typeface="+mn-ea"/>
              </a:rPr>
              <a:t>10</a:t>
            </a:r>
            <a:r>
              <a:rPr lang="ja-JP" altLang="en-US" sz="1600" dirty="0">
                <a:solidFill>
                  <a:prstClr val="black"/>
                </a:solidFill>
                <a:latin typeface="+mn-ea"/>
              </a:rPr>
              <a:t>月</a:t>
            </a:r>
            <a:r>
              <a:rPr lang="en-US" altLang="ja-JP" sz="1600" dirty="0">
                <a:solidFill>
                  <a:prstClr val="black"/>
                </a:solidFill>
                <a:latin typeface="+mn-ea"/>
              </a:rPr>
              <a:t>25</a:t>
            </a:r>
            <a:r>
              <a:rPr lang="ja-JP" altLang="en-US" sz="1600" dirty="0">
                <a:solidFill>
                  <a:prstClr val="black"/>
                </a:solidFill>
                <a:latin typeface="+mn-ea"/>
              </a:rPr>
              <a:t>日）</a:t>
            </a:r>
            <a:endParaRPr lang="en-US" altLang="ja-JP" sz="1600" dirty="0">
              <a:solidFill>
                <a:prstClr val="black"/>
              </a:solidFill>
              <a:latin typeface="+mn-ea"/>
            </a:endParaRPr>
          </a:p>
          <a:p>
            <a:pPr>
              <a:lnSpc>
                <a:spcPts val="2200"/>
              </a:lnSpc>
              <a:defRPr/>
            </a:pPr>
            <a:r>
              <a:rPr lang="ja-JP" altLang="en-US" sz="1600" dirty="0">
                <a:solidFill>
                  <a:prstClr val="black"/>
                </a:solidFill>
                <a:latin typeface="+mn-ea"/>
              </a:rPr>
              <a:t>　　　　　　　　　・第１回公共事業アドバイス部会の実施状況について</a:t>
            </a:r>
            <a:endParaRPr lang="en-US" altLang="ja-JP" sz="1600" dirty="0">
              <a:solidFill>
                <a:prstClr val="black"/>
              </a:solidFill>
              <a:latin typeface="+mn-ea"/>
            </a:endParaRPr>
          </a:p>
          <a:p>
            <a:pPr>
              <a:lnSpc>
                <a:spcPts val="2200"/>
              </a:lnSpc>
              <a:defRPr/>
            </a:pPr>
            <a:r>
              <a:rPr lang="ja-JP" altLang="en-US" sz="1600" dirty="0">
                <a:solidFill>
                  <a:prstClr val="black"/>
                </a:solidFill>
                <a:latin typeface="+mn-ea"/>
              </a:rPr>
              <a:t>　　　　　　　　　・公共事業</a:t>
            </a:r>
            <a:r>
              <a:rPr lang="en-US" altLang="ja-JP" sz="1600" dirty="0">
                <a:solidFill>
                  <a:prstClr val="black"/>
                </a:solidFill>
                <a:latin typeface="+mn-ea"/>
              </a:rPr>
              <a:t>PDCA</a:t>
            </a:r>
            <a:r>
              <a:rPr lang="ja-JP" altLang="en-US" sz="1600" dirty="0">
                <a:solidFill>
                  <a:prstClr val="black"/>
                </a:solidFill>
                <a:latin typeface="+mn-ea"/>
              </a:rPr>
              <a:t>サイクル制度の各工程における課題整理について</a:t>
            </a:r>
            <a:endParaRPr lang="en-US" altLang="ja-JP" sz="1600" dirty="0">
              <a:solidFill>
                <a:prstClr val="black"/>
              </a:solidFill>
              <a:latin typeface="+mn-ea"/>
            </a:endParaRPr>
          </a:p>
          <a:p>
            <a:pPr>
              <a:lnSpc>
                <a:spcPts val="2200"/>
              </a:lnSpc>
              <a:defRPr/>
            </a:pPr>
            <a:r>
              <a:rPr lang="ja-JP" altLang="en-US" sz="1600" dirty="0">
                <a:solidFill>
                  <a:prstClr val="black"/>
                </a:solidFill>
                <a:latin typeface="+mn-ea"/>
              </a:rPr>
              <a:t>　　　　　　　  （ ・ビュースポット選定結果の報告 ）</a:t>
            </a:r>
            <a:endParaRPr lang="en-US" altLang="ja-JP" sz="1600" dirty="0">
              <a:solidFill>
                <a:prstClr val="black"/>
              </a:solidFill>
              <a:latin typeface="+mn-ea"/>
            </a:endParaRPr>
          </a:p>
          <a:p>
            <a:pPr>
              <a:lnSpc>
                <a:spcPts val="2200"/>
              </a:lnSpc>
              <a:spcBef>
                <a:spcPts val="1200"/>
              </a:spcBef>
              <a:defRPr/>
            </a:pPr>
            <a:r>
              <a:rPr lang="ja-JP" altLang="en-US" sz="1600" dirty="0">
                <a:solidFill>
                  <a:prstClr val="black"/>
                </a:solidFill>
                <a:latin typeface="+mn-ea"/>
              </a:rPr>
              <a:t>　　◇第２回公共事業アドバイス部会（</a:t>
            </a:r>
            <a:r>
              <a:rPr lang="en-US" altLang="ja-JP" sz="1600" dirty="0">
                <a:solidFill>
                  <a:prstClr val="black"/>
                </a:solidFill>
                <a:latin typeface="+mn-ea"/>
              </a:rPr>
              <a:t>11</a:t>
            </a:r>
            <a:r>
              <a:rPr lang="ja-JP" altLang="en-US" sz="1600" dirty="0">
                <a:solidFill>
                  <a:prstClr val="black"/>
                </a:solidFill>
                <a:latin typeface="+mn-ea"/>
              </a:rPr>
              <a:t>月</a:t>
            </a:r>
            <a:r>
              <a:rPr lang="en-US" altLang="ja-JP" sz="1600" dirty="0">
                <a:solidFill>
                  <a:prstClr val="black"/>
                </a:solidFill>
                <a:latin typeface="+mn-ea"/>
              </a:rPr>
              <a:t>18</a:t>
            </a:r>
            <a:r>
              <a:rPr lang="ja-JP" altLang="en-US" sz="1600" dirty="0">
                <a:solidFill>
                  <a:prstClr val="black"/>
                </a:solidFill>
                <a:latin typeface="+mn-ea"/>
              </a:rPr>
              <a:t>日）</a:t>
            </a:r>
            <a:endParaRPr lang="en-US" altLang="ja-JP" sz="1600" dirty="0">
              <a:solidFill>
                <a:prstClr val="black"/>
              </a:solidFill>
              <a:latin typeface="+mn-ea"/>
            </a:endParaRPr>
          </a:p>
          <a:p>
            <a:pPr>
              <a:lnSpc>
                <a:spcPts val="2200"/>
              </a:lnSpc>
              <a:defRPr/>
            </a:pPr>
            <a:r>
              <a:rPr lang="ja-JP" altLang="en-US" sz="1600" dirty="0">
                <a:solidFill>
                  <a:prstClr val="black"/>
                </a:solidFill>
                <a:latin typeface="+mn-ea"/>
              </a:rPr>
              <a:t>　　　　　　　　　・モデル事業における景観アドバイザー会議の試行</a:t>
            </a:r>
            <a:endParaRPr lang="en-US" altLang="ja-JP" sz="1600" dirty="0">
              <a:solidFill>
                <a:prstClr val="black"/>
              </a:solidFill>
              <a:latin typeface="+mn-ea"/>
            </a:endParaRPr>
          </a:p>
          <a:p>
            <a:pPr>
              <a:lnSpc>
                <a:spcPts val="2200"/>
              </a:lnSpc>
              <a:defRPr/>
            </a:pPr>
            <a:r>
              <a:rPr lang="ja-JP" altLang="en-US" sz="1600" dirty="0">
                <a:solidFill>
                  <a:prstClr val="black"/>
                </a:solidFill>
                <a:latin typeface="+mn-ea"/>
              </a:rPr>
              <a:t>　　　　　　　　　・景観アドバイザー会議の進め方について</a:t>
            </a:r>
            <a:endParaRPr lang="en-US" altLang="ja-JP" sz="1600" dirty="0">
              <a:solidFill>
                <a:prstClr val="black"/>
              </a:solidFill>
              <a:latin typeface="+mn-ea"/>
            </a:endParaRPr>
          </a:p>
          <a:p>
            <a:pPr>
              <a:lnSpc>
                <a:spcPts val="2200"/>
              </a:lnSpc>
              <a:spcBef>
                <a:spcPts val="1200"/>
              </a:spcBef>
              <a:defRPr/>
            </a:pPr>
            <a:r>
              <a:rPr lang="ja-JP" altLang="en-US" sz="1600" dirty="0">
                <a:solidFill>
                  <a:prstClr val="black"/>
                </a:solidFill>
                <a:latin typeface="+mn-ea"/>
              </a:rPr>
              <a:t>　　◆第３回景観ビジョン推進部会（</a:t>
            </a:r>
            <a:r>
              <a:rPr lang="en-US" altLang="ja-JP" sz="1600" dirty="0">
                <a:solidFill>
                  <a:prstClr val="black"/>
                </a:solidFill>
                <a:latin typeface="+mn-ea"/>
              </a:rPr>
              <a:t>12</a:t>
            </a:r>
            <a:r>
              <a:rPr lang="ja-JP" altLang="en-US" sz="1600" dirty="0">
                <a:solidFill>
                  <a:prstClr val="black"/>
                </a:solidFill>
                <a:latin typeface="+mn-ea"/>
              </a:rPr>
              <a:t>月</a:t>
            </a:r>
            <a:r>
              <a:rPr lang="en-US" altLang="ja-JP" sz="1600" dirty="0">
                <a:solidFill>
                  <a:prstClr val="black"/>
                </a:solidFill>
                <a:latin typeface="+mn-ea"/>
              </a:rPr>
              <a:t>18</a:t>
            </a:r>
            <a:r>
              <a:rPr lang="ja-JP" altLang="en-US" sz="1600" dirty="0">
                <a:solidFill>
                  <a:prstClr val="black"/>
                </a:solidFill>
                <a:latin typeface="+mn-ea"/>
              </a:rPr>
              <a:t>日）</a:t>
            </a:r>
            <a:endParaRPr lang="en-US" altLang="ja-JP" sz="1600" dirty="0">
              <a:solidFill>
                <a:prstClr val="black"/>
              </a:solidFill>
              <a:latin typeface="+mn-ea"/>
            </a:endParaRPr>
          </a:p>
          <a:p>
            <a:pPr>
              <a:lnSpc>
                <a:spcPts val="2200"/>
              </a:lnSpc>
              <a:defRPr/>
            </a:pPr>
            <a:r>
              <a:rPr lang="ja-JP" altLang="en-US" sz="1600" dirty="0">
                <a:solidFill>
                  <a:prstClr val="black"/>
                </a:solidFill>
                <a:latin typeface="+mn-ea"/>
              </a:rPr>
              <a:t>　　　　　　　　　・</a:t>
            </a:r>
            <a:r>
              <a:rPr lang="ja-JP" altLang="en-US" sz="1600" dirty="0" smtClean="0">
                <a:solidFill>
                  <a:prstClr val="black"/>
                </a:solidFill>
                <a:latin typeface="+mn-ea"/>
              </a:rPr>
              <a:t>第２回</a:t>
            </a:r>
            <a:r>
              <a:rPr lang="ja-JP" altLang="en-US" sz="1600" dirty="0">
                <a:solidFill>
                  <a:prstClr val="black"/>
                </a:solidFill>
                <a:latin typeface="+mn-ea"/>
              </a:rPr>
              <a:t>公共事業アドバイス部会の実施状況について</a:t>
            </a:r>
            <a:endParaRPr lang="en-US" altLang="ja-JP" sz="1600" dirty="0">
              <a:solidFill>
                <a:prstClr val="black"/>
              </a:solidFill>
              <a:latin typeface="+mn-ea"/>
            </a:endParaRPr>
          </a:p>
          <a:p>
            <a:pPr>
              <a:lnSpc>
                <a:spcPts val="2200"/>
              </a:lnSpc>
              <a:defRPr/>
            </a:pPr>
            <a:r>
              <a:rPr lang="ja-JP" altLang="en-US" sz="1600" dirty="0">
                <a:solidFill>
                  <a:prstClr val="black"/>
                </a:solidFill>
                <a:latin typeface="+mn-ea"/>
              </a:rPr>
              <a:t>　　　　　　　　　・公共事業</a:t>
            </a:r>
            <a:r>
              <a:rPr lang="en-US" altLang="ja-JP" sz="1600" dirty="0">
                <a:solidFill>
                  <a:prstClr val="black"/>
                </a:solidFill>
                <a:latin typeface="+mn-ea"/>
              </a:rPr>
              <a:t>PDCA</a:t>
            </a:r>
            <a:r>
              <a:rPr lang="ja-JP" altLang="en-US" sz="1600" dirty="0">
                <a:solidFill>
                  <a:prstClr val="black"/>
                </a:solidFill>
                <a:latin typeface="+mn-ea"/>
              </a:rPr>
              <a:t>サイクル制度の各工程における課題整理について</a:t>
            </a:r>
            <a:endParaRPr lang="en-US" altLang="ja-JP" sz="1600" dirty="0">
              <a:solidFill>
                <a:prstClr val="black"/>
              </a:solidFill>
              <a:latin typeface="+mn-ea"/>
            </a:endParaRPr>
          </a:p>
          <a:p>
            <a:pPr>
              <a:lnSpc>
                <a:spcPts val="2200"/>
              </a:lnSpc>
              <a:defRPr/>
            </a:pPr>
            <a:r>
              <a:rPr lang="ja-JP" altLang="en-US" sz="1600" dirty="0">
                <a:solidFill>
                  <a:prstClr val="black"/>
                </a:solidFill>
                <a:latin typeface="+mn-ea"/>
              </a:rPr>
              <a:t>　　　　　　　　　・市町村と府のアドバイザー制度の関係について</a:t>
            </a:r>
          </a:p>
        </p:txBody>
      </p:sp>
      <p:sp>
        <p:nvSpPr>
          <p:cNvPr id="2" name="スライド番号プレースホルダー 1"/>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4</a:t>
            </a:fld>
            <a:endParaRPr kumimoji="1" lang="ja-JP" altLang="en-US"/>
          </a:p>
        </p:txBody>
      </p:sp>
    </p:spTree>
    <p:extLst>
      <p:ext uri="{BB962C8B-B14F-4D97-AF65-F5344CB8AC3E}">
        <p14:creationId xmlns:p14="http://schemas.microsoft.com/office/powerpoint/2010/main" val="33752213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02483" y="430976"/>
            <a:ext cx="8110457" cy="2754600"/>
          </a:xfrm>
          <a:prstGeom prst="rect">
            <a:avLst/>
          </a:prstGeom>
          <a:noFill/>
          <a:ln>
            <a:noFill/>
          </a:ln>
        </p:spPr>
        <p:txBody>
          <a:bodyPr wrap="square" rtlCol="0">
            <a:spAutoFit/>
          </a:bodyPr>
          <a:lstStyle/>
          <a:p>
            <a:pPr marL="87308" indent="-87308">
              <a:lnSpc>
                <a:spcPct val="150000"/>
              </a:lnSpc>
            </a:pPr>
            <a:r>
              <a:rPr kumimoji="1" lang="ja-JP" altLang="en-US" dirty="0">
                <a:latin typeface="ＭＳ Ｐゴシック 本文"/>
              </a:rPr>
              <a:t>■府景観アドバイザー会議</a:t>
            </a:r>
            <a:r>
              <a:rPr kumimoji="1" lang="ja-JP" altLang="en-US" sz="1200" dirty="0">
                <a:latin typeface="ＭＳ Ｐゴシック 本文"/>
              </a:rPr>
              <a:t>（</a:t>
            </a:r>
            <a:r>
              <a:rPr kumimoji="1" lang="en-US" altLang="ja-JP" sz="1200" dirty="0">
                <a:latin typeface="ＭＳ Ｐゴシック 本文"/>
              </a:rPr>
              <a:t>※</a:t>
            </a:r>
            <a:r>
              <a:rPr kumimoji="1" lang="ja-JP" altLang="en-US" sz="1200" dirty="0">
                <a:latin typeface="ＭＳ Ｐゴシック 本文"/>
              </a:rPr>
              <a:t>） </a:t>
            </a:r>
            <a:r>
              <a:rPr kumimoji="1" lang="ja-JP" altLang="en-US" dirty="0">
                <a:latin typeface="ＭＳ Ｐゴシック 本文"/>
              </a:rPr>
              <a:t>の対象かつ市町村景観アドバイザー制度の対象外</a:t>
            </a:r>
          </a:p>
          <a:p>
            <a:pPr marL="87308" indent="-87308"/>
            <a:endParaRPr kumimoji="1" lang="en-US" altLang="ja-JP" dirty="0" smtClean="0">
              <a:latin typeface="ＭＳ Ｐゴシック 本文"/>
            </a:endParaRPr>
          </a:p>
          <a:p>
            <a:pPr marL="87308" indent="-87308"/>
            <a:r>
              <a:rPr kumimoji="1" lang="ja-JP" altLang="en-US" dirty="0">
                <a:latin typeface="ＭＳ Ｐゴシック 本文"/>
              </a:rPr>
              <a:t>　</a:t>
            </a:r>
            <a:r>
              <a:rPr kumimoji="1" lang="ja-JP" altLang="en-US" b="1" u="sng" dirty="0">
                <a:latin typeface="ＭＳ Ｐゴシック 本文"/>
              </a:rPr>
              <a:t>○市町村との情報共有等</a:t>
            </a:r>
            <a:endParaRPr kumimoji="1" lang="en-US" altLang="ja-JP" b="1" u="sng" dirty="0">
              <a:latin typeface="ＭＳ Ｐゴシック 本文"/>
            </a:endParaRPr>
          </a:p>
          <a:p>
            <a:pPr marL="444478" indent="-444478">
              <a:spcBef>
                <a:spcPts val="1200"/>
              </a:spcBef>
            </a:pPr>
            <a:r>
              <a:rPr kumimoji="1" lang="ja-JP" altLang="en-US" dirty="0">
                <a:latin typeface="ＭＳ Ｐゴシック 本文"/>
              </a:rPr>
              <a:t>　　</a:t>
            </a:r>
            <a:r>
              <a:rPr kumimoji="1" lang="ja-JP" altLang="en-US" dirty="0" smtClean="0">
                <a:latin typeface="ＭＳ Ｐゴシック 本文"/>
              </a:rPr>
              <a:t>・市町村</a:t>
            </a:r>
            <a:r>
              <a:rPr kumimoji="1" lang="ja-JP" altLang="en-US" dirty="0">
                <a:latin typeface="ＭＳ Ｐゴシック 本文"/>
              </a:rPr>
              <a:t>の景観担当窓口や景観に関する基準等</a:t>
            </a:r>
            <a:r>
              <a:rPr kumimoji="1" lang="ja-JP" altLang="en-US" dirty="0" smtClean="0">
                <a:latin typeface="ＭＳ Ｐゴシック 本文"/>
              </a:rPr>
              <a:t>、</a:t>
            </a:r>
            <a:endParaRPr kumimoji="1" lang="en-US" altLang="ja-JP" dirty="0" smtClean="0">
              <a:latin typeface="ＭＳ Ｐゴシック 本文"/>
            </a:endParaRPr>
          </a:p>
          <a:p>
            <a:pPr marL="444478" indent="-444478"/>
            <a:r>
              <a:rPr kumimoji="1" lang="ja-JP" altLang="en-US" dirty="0">
                <a:latin typeface="ＭＳ Ｐゴシック 本文"/>
              </a:rPr>
              <a:t>　</a:t>
            </a:r>
            <a:r>
              <a:rPr kumimoji="1" lang="ja-JP" altLang="en-US" dirty="0" smtClean="0">
                <a:latin typeface="ＭＳ Ｐゴシック 本文"/>
              </a:rPr>
              <a:t>　　事業課</a:t>
            </a:r>
            <a:r>
              <a:rPr kumimoji="1" lang="ja-JP" altLang="en-US" dirty="0">
                <a:latin typeface="ＭＳ Ｐゴシック 本文"/>
              </a:rPr>
              <a:t>等へ伝達・共有化</a:t>
            </a:r>
          </a:p>
          <a:p>
            <a:pPr marL="444478" indent="-444478">
              <a:spcBef>
                <a:spcPts val="1200"/>
              </a:spcBef>
            </a:pPr>
            <a:r>
              <a:rPr kumimoji="1" lang="ja-JP" altLang="en-US" dirty="0">
                <a:latin typeface="ＭＳ Ｐゴシック 本文"/>
              </a:rPr>
              <a:t>　　・希望があれば府景観アドバイザー会議に市町村</a:t>
            </a:r>
            <a:endParaRPr kumimoji="1" lang="en-US" altLang="ja-JP" dirty="0">
              <a:latin typeface="ＭＳ Ｐゴシック 本文"/>
            </a:endParaRPr>
          </a:p>
          <a:p>
            <a:pPr marL="444478" indent="-444478"/>
            <a:r>
              <a:rPr kumimoji="1" lang="ja-JP" altLang="en-US" dirty="0">
                <a:latin typeface="ＭＳ Ｐゴシック 本文"/>
              </a:rPr>
              <a:t>　　　の景観</a:t>
            </a:r>
            <a:r>
              <a:rPr kumimoji="1" lang="ja-JP" altLang="en-US" dirty="0" smtClean="0">
                <a:latin typeface="ＭＳ Ｐゴシック 本文"/>
              </a:rPr>
              <a:t>担当が同席</a:t>
            </a:r>
            <a:endParaRPr kumimoji="1" lang="en-US" altLang="ja-JP" dirty="0">
              <a:latin typeface="ＭＳ Ｐゴシック 本文"/>
            </a:endParaRPr>
          </a:p>
          <a:p>
            <a:pPr marL="363522" indent="5378182"/>
            <a:endParaRPr kumimoji="1" lang="en-US" altLang="ja-JP" dirty="0">
              <a:latin typeface="ＭＳ Ｐゴシック 本文"/>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40</a:t>
            </a:fld>
            <a:endParaRPr kumimoji="1" lang="ja-JP" altLang="en-US" dirty="0"/>
          </a:p>
        </p:txBody>
      </p:sp>
      <p:sp>
        <p:nvSpPr>
          <p:cNvPr id="20" name="フリーフォーム 19"/>
          <p:cNvSpPr/>
          <p:nvPr/>
        </p:nvSpPr>
        <p:spPr>
          <a:xfrm>
            <a:off x="6950871" y="4348873"/>
            <a:ext cx="266700" cy="795337"/>
          </a:xfrm>
          <a:custGeom>
            <a:avLst/>
            <a:gdLst>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130969 w 266700"/>
              <a:gd name="connsiteY5" fmla="*/ 795337 h 795337"/>
              <a:gd name="connsiteX6" fmla="*/ 221456 w 266700"/>
              <a:gd name="connsiteY6" fmla="*/ 626269 h 795337"/>
              <a:gd name="connsiteX7" fmla="*/ 266700 w 266700"/>
              <a:gd name="connsiteY7" fmla="*/ 459581 h 795337"/>
              <a:gd name="connsiteX8" fmla="*/ 259556 w 266700"/>
              <a:gd name="connsiteY8" fmla="*/ 335756 h 795337"/>
              <a:gd name="connsiteX9" fmla="*/ 240506 w 266700"/>
              <a:gd name="connsiteY9" fmla="*/ 223837 h 795337"/>
              <a:gd name="connsiteX10" fmla="*/ 197644 w 266700"/>
              <a:gd name="connsiteY10" fmla="*/ 104775 h 795337"/>
              <a:gd name="connsiteX11" fmla="*/ 128587 w 266700"/>
              <a:gd name="connsiteY11"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221456 w 266700"/>
              <a:gd name="connsiteY7" fmla="*/ 626269 h 795337"/>
              <a:gd name="connsiteX8" fmla="*/ 266700 w 266700"/>
              <a:gd name="connsiteY8" fmla="*/ 459581 h 795337"/>
              <a:gd name="connsiteX9" fmla="*/ 259556 w 266700"/>
              <a:gd name="connsiteY9" fmla="*/ 335756 h 795337"/>
              <a:gd name="connsiteX10" fmla="*/ 240506 w 266700"/>
              <a:gd name="connsiteY10" fmla="*/ 223837 h 795337"/>
              <a:gd name="connsiteX11" fmla="*/ 197644 w 266700"/>
              <a:gd name="connsiteY11" fmla="*/ 104775 h 795337"/>
              <a:gd name="connsiteX12" fmla="*/ 128587 w 266700"/>
              <a:gd name="connsiteY12"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192881 w 266700"/>
              <a:gd name="connsiteY7" fmla="*/ 688181 h 795337"/>
              <a:gd name="connsiteX8" fmla="*/ 221456 w 266700"/>
              <a:gd name="connsiteY8" fmla="*/ 626269 h 795337"/>
              <a:gd name="connsiteX9" fmla="*/ 266700 w 266700"/>
              <a:gd name="connsiteY9" fmla="*/ 459581 h 795337"/>
              <a:gd name="connsiteX10" fmla="*/ 259556 w 266700"/>
              <a:gd name="connsiteY10" fmla="*/ 335756 h 795337"/>
              <a:gd name="connsiteX11" fmla="*/ 240506 w 266700"/>
              <a:gd name="connsiteY11" fmla="*/ 223837 h 795337"/>
              <a:gd name="connsiteX12" fmla="*/ 197644 w 266700"/>
              <a:gd name="connsiteY12" fmla="*/ 104775 h 795337"/>
              <a:gd name="connsiteX13" fmla="*/ 128587 w 266700"/>
              <a:gd name="connsiteY13" fmla="*/ 0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00" h="795337">
                <a:moveTo>
                  <a:pt x="128587" y="0"/>
                </a:moveTo>
                <a:lnTo>
                  <a:pt x="66675" y="116681"/>
                </a:lnTo>
                <a:lnTo>
                  <a:pt x="26194" y="223837"/>
                </a:lnTo>
                <a:lnTo>
                  <a:pt x="0" y="388144"/>
                </a:lnTo>
                <a:lnTo>
                  <a:pt x="30956" y="585787"/>
                </a:lnTo>
                <a:cubicBezTo>
                  <a:pt x="42862" y="612775"/>
                  <a:pt x="54769" y="646906"/>
                  <a:pt x="66675" y="673894"/>
                </a:cubicBezTo>
                <a:lnTo>
                  <a:pt x="130969" y="795337"/>
                </a:lnTo>
                <a:cubicBezTo>
                  <a:pt x="151606" y="758825"/>
                  <a:pt x="172244" y="724693"/>
                  <a:pt x="192881" y="688181"/>
                </a:cubicBezTo>
                <a:lnTo>
                  <a:pt x="221456" y="626269"/>
                </a:lnTo>
                <a:lnTo>
                  <a:pt x="266700" y="459581"/>
                </a:lnTo>
                <a:lnTo>
                  <a:pt x="259556" y="335756"/>
                </a:lnTo>
                <a:lnTo>
                  <a:pt x="240506" y="223837"/>
                </a:lnTo>
                <a:lnTo>
                  <a:pt x="197644" y="104775"/>
                </a:lnTo>
                <a:lnTo>
                  <a:pt x="12858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23039" y="3881797"/>
            <a:ext cx="5187524" cy="2323713"/>
          </a:xfrm>
          <a:prstGeom prst="rect">
            <a:avLst/>
          </a:prstGeom>
          <a:noFill/>
          <a:ln>
            <a:noFill/>
          </a:ln>
        </p:spPr>
        <p:txBody>
          <a:bodyPr wrap="square" rtlCol="0">
            <a:spAutoFit/>
          </a:bodyPr>
          <a:lstStyle/>
          <a:p>
            <a:pPr marL="444478" indent="-444478">
              <a:lnSpc>
                <a:spcPct val="150000"/>
              </a:lnSpc>
            </a:pPr>
            <a:r>
              <a:rPr kumimoji="1" lang="ja-JP" altLang="en-US" dirty="0">
                <a:latin typeface="ＭＳ Ｐゴシック 本文"/>
              </a:rPr>
              <a:t>■府景観アドバイザー会議</a:t>
            </a:r>
            <a:r>
              <a:rPr kumimoji="1" lang="ja-JP" altLang="en-US" sz="1200" dirty="0">
                <a:latin typeface="ＭＳ Ｐゴシック 本文"/>
              </a:rPr>
              <a:t>（</a:t>
            </a:r>
            <a:r>
              <a:rPr kumimoji="1" lang="en-US" altLang="ja-JP" sz="1200" dirty="0">
                <a:latin typeface="ＭＳ Ｐゴシック 本文"/>
              </a:rPr>
              <a:t>※</a:t>
            </a:r>
            <a:r>
              <a:rPr kumimoji="1" lang="ja-JP" altLang="en-US" sz="1200" dirty="0">
                <a:latin typeface="ＭＳ Ｐゴシック 本文"/>
              </a:rPr>
              <a:t>） </a:t>
            </a:r>
            <a:r>
              <a:rPr kumimoji="1" lang="ja-JP" altLang="en-US" dirty="0">
                <a:latin typeface="ＭＳ Ｐゴシック 本文"/>
              </a:rPr>
              <a:t>の</a:t>
            </a:r>
            <a:r>
              <a:rPr kumimoji="1" lang="ja-JP" altLang="en-US" dirty="0" smtClean="0">
                <a:latin typeface="ＭＳ Ｐゴシック 本文"/>
              </a:rPr>
              <a:t>対象外</a:t>
            </a:r>
            <a:endParaRPr kumimoji="1" lang="en-US" altLang="ja-JP" dirty="0" smtClean="0">
              <a:latin typeface="ＭＳ Ｐゴシック 本文"/>
            </a:endParaRPr>
          </a:p>
          <a:p>
            <a:pPr marL="444478" indent="-444478"/>
            <a:endParaRPr kumimoji="1" lang="en-US" altLang="ja-JP" dirty="0">
              <a:latin typeface="ＭＳ Ｐゴシック 本文"/>
            </a:endParaRPr>
          </a:p>
          <a:p>
            <a:pPr marL="444478" indent="-444478">
              <a:lnSpc>
                <a:spcPct val="150000"/>
              </a:lnSpc>
            </a:pPr>
            <a:r>
              <a:rPr kumimoji="1" lang="ja-JP" altLang="en-US" dirty="0">
                <a:latin typeface="ＭＳ Ｐゴシック 本文"/>
              </a:rPr>
              <a:t>　</a:t>
            </a:r>
            <a:r>
              <a:rPr kumimoji="1" lang="ja-JP" altLang="en-US" b="1" u="sng" dirty="0">
                <a:latin typeface="ＭＳ Ｐゴシック 本文"/>
              </a:rPr>
              <a:t>○市町村との情報共有等</a:t>
            </a:r>
            <a:endParaRPr kumimoji="1" lang="en-US" altLang="ja-JP" b="1" u="sng" dirty="0">
              <a:latin typeface="ＭＳ Ｐゴシック 本文"/>
            </a:endParaRPr>
          </a:p>
          <a:p>
            <a:pPr marL="444478" indent="-444478">
              <a:spcBef>
                <a:spcPts val="1200"/>
              </a:spcBef>
            </a:pPr>
            <a:r>
              <a:rPr kumimoji="1" lang="ja-JP" altLang="en-US" dirty="0">
                <a:latin typeface="ＭＳ Ｐゴシック 本文"/>
              </a:rPr>
              <a:t>　　・市町村の景観担当窓口や景観に関する基準等、</a:t>
            </a:r>
            <a:endParaRPr kumimoji="1" lang="en-US" altLang="ja-JP" dirty="0">
              <a:latin typeface="ＭＳ Ｐゴシック 本文"/>
            </a:endParaRPr>
          </a:p>
          <a:p>
            <a:pPr marL="444478" indent="-444478"/>
            <a:r>
              <a:rPr kumimoji="1" lang="ja-JP" altLang="en-US" dirty="0">
                <a:latin typeface="ＭＳ Ｐゴシック 本文"/>
              </a:rPr>
              <a:t>　　　事業課等へ伝達・共有化</a:t>
            </a:r>
          </a:p>
          <a:p>
            <a:pPr marL="444478" indent="-444478">
              <a:lnSpc>
                <a:spcPct val="150000"/>
              </a:lnSpc>
            </a:pPr>
            <a:endParaRPr kumimoji="1" lang="en-US" altLang="ja-JP" dirty="0">
              <a:latin typeface="ＭＳ Ｐゴシック 本文"/>
            </a:endParaRPr>
          </a:p>
        </p:txBody>
      </p:sp>
      <p:grpSp>
        <p:nvGrpSpPr>
          <p:cNvPr id="15" name="グループ化 14"/>
          <p:cNvGrpSpPr/>
          <p:nvPr/>
        </p:nvGrpSpPr>
        <p:grpSpPr>
          <a:xfrm>
            <a:off x="5750834" y="4269355"/>
            <a:ext cx="2544116" cy="1717054"/>
            <a:chOff x="5687865" y="1765679"/>
            <a:chExt cx="2797469" cy="1847240"/>
          </a:xfrm>
        </p:grpSpPr>
        <p:sp>
          <p:nvSpPr>
            <p:cNvPr id="16" name="正方形/長方形 15"/>
            <p:cNvSpPr/>
            <p:nvPr/>
          </p:nvSpPr>
          <p:spPr>
            <a:xfrm>
              <a:off x="5687865" y="1765679"/>
              <a:ext cx="2797469" cy="184724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5852636" y="2151460"/>
              <a:ext cx="1305819" cy="12990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215650" y="2477840"/>
              <a:ext cx="1007494" cy="621249"/>
            </a:xfrm>
            <a:prstGeom prst="rect">
              <a:avLst/>
            </a:prstGeom>
            <a:noFill/>
          </p:spPr>
          <p:txBody>
            <a:bodyPr wrap="square" rtlCol="0">
              <a:spAutoFit/>
            </a:bodyPr>
            <a:lstStyle/>
            <a:p>
              <a:pPr algn="ctr"/>
              <a:r>
                <a:rPr kumimoji="1" lang="ja-JP" altLang="en-US" sz="1051" dirty="0"/>
                <a:t>市町村景観</a:t>
              </a:r>
              <a:endParaRPr kumimoji="1" lang="en-US" altLang="ja-JP" sz="1051" dirty="0"/>
            </a:p>
            <a:p>
              <a:pPr algn="ctr"/>
              <a:r>
                <a:rPr kumimoji="1" lang="ja-JP" altLang="en-US" sz="1051" dirty="0"/>
                <a:t>アドバイザー</a:t>
              </a:r>
              <a:endParaRPr kumimoji="1" lang="en-US" altLang="ja-JP" sz="1051" dirty="0"/>
            </a:p>
            <a:p>
              <a:pPr algn="ctr"/>
              <a:r>
                <a:rPr kumimoji="1" lang="ja-JP" altLang="en-US" sz="1051" dirty="0"/>
                <a:t>制度の対象</a:t>
              </a:r>
            </a:p>
          </p:txBody>
        </p:sp>
        <p:sp>
          <p:nvSpPr>
            <p:cNvPr id="27" name="テキスト ボックス 26"/>
            <p:cNvSpPr txBox="1"/>
            <p:nvPr/>
          </p:nvSpPr>
          <p:spPr>
            <a:xfrm>
              <a:off x="5692945" y="1772229"/>
              <a:ext cx="1782378" cy="331112"/>
            </a:xfrm>
            <a:prstGeom prst="rect">
              <a:avLst/>
            </a:prstGeom>
            <a:noFill/>
          </p:spPr>
          <p:txBody>
            <a:bodyPr wrap="none" rtlCol="0">
              <a:spAutoFit/>
            </a:bodyPr>
            <a:lstStyle/>
            <a:p>
              <a:r>
                <a:rPr kumimoji="1" lang="ja-JP" altLang="en-US" sz="1400" dirty="0"/>
                <a:t>大阪府の公共事業</a:t>
              </a:r>
            </a:p>
          </p:txBody>
        </p:sp>
        <p:sp>
          <p:nvSpPr>
            <p:cNvPr id="28" name="テキスト ボックス 27"/>
            <p:cNvSpPr txBox="1"/>
            <p:nvPr/>
          </p:nvSpPr>
          <p:spPr>
            <a:xfrm>
              <a:off x="5941417" y="2477840"/>
              <a:ext cx="1007494" cy="621249"/>
            </a:xfrm>
            <a:prstGeom prst="rect">
              <a:avLst/>
            </a:prstGeom>
            <a:noFill/>
          </p:spPr>
          <p:txBody>
            <a:bodyPr wrap="square" rtlCol="0">
              <a:spAutoFit/>
            </a:bodyPr>
            <a:lstStyle/>
            <a:p>
              <a:pPr algn="ctr"/>
              <a:r>
                <a:rPr kumimoji="1" lang="ja-JP" altLang="en-US" sz="1051" dirty="0"/>
                <a:t>府景観</a:t>
              </a:r>
              <a:endParaRPr kumimoji="1" lang="en-US" altLang="ja-JP" sz="1051" dirty="0"/>
            </a:p>
            <a:p>
              <a:pPr algn="ctr"/>
              <a:r>
                <a:rPr kumimoji="1" lang="ja-JP" altLang="en-US" sz="1051" dirty="0"/>
                <a:t>アドバイザー</a:t>
              </a:r>
              <a:endParaRPr kumimoji="1" lang="en-US" altLang="ja-JP" sz="1051" dirty="0"/>
            </a:p>
            <a:p>
              <a:pPr algn="ctr"/>
              <a:r>
                <a:rPr kumimoji="1" lang="ja-JP" altLang="en-US" sz="1051" dirty="0"/>
                <a:t>制度の対象</a:t>
              </a:r>
            </a:p>
          </p:txBody>
        </p:sp>
        <p:sp>
          <p:nvSpPr>
            <p:cNvPr id="29" name="楕円 28"/>
            <p:cNvSpPr/>
            <p:nvPr/>
          </p:nvSpPr>
          <p:spPr>
            <a:xfrm>
              <a:off x="6950698" y="2158685"/>
              <a:ext cx="1305819" cy="1299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p:nvGrpSpPr>
        <p:grpSpPr>
          <a:xfrm>
            <a:off x="5688107" y="1310620"/>
            <a:ext cx="2606844" cy="1721366"/>
            <a:chOff x="5688105" y="3710971"/>
            <a:chExt cx="2797469" cy="1847240"/>
          </a:xfrm>
        </p:grpSpPr>
        <p:sp>
          <p:nvSpPr>
            <p:cNvPr id="31" name="楕円 30"/>
            <p:cNvSpPr/>
            <p:nvPr/>
          </p:nvSpPr>
          <p:spPr>
            <a:xfrm>
              <a:off x="5910071" y="4096754"/>
              <a:ext cx="1305819" cy="129908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6950869" y="4348868"/>
              <a:ext cx="266700" cy="795337"/>
            </a:xfrm>
            <a:custGeom>
              <a:avLst/>
              <a:gdLst>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130969 w 266700"/>
                <a:gd name="connsiteY5" fmla="*/ 795337 h 795337"/>
                <a:gd name="connsiteX6" fmla="*/ 221456 w 266700"/>
                <a:gd name="connsiteY6" fmla="*/ 626269 h 795337"/>
                <a:gd name="connsiteX7" fmla="*/ 266700 w 266700"/>
                <a:gd name="connsiteY7" fmla="*/ 459581 h 795337"/>
                <a:gd name="connsiteX8" fmla="*/ 259556 w 266700"/>
                <a:gd name="connsiteY8" fmla="*/ 335756 h 795337"/>
                <a:gd name="connsiteX9" fmla="*/ 240506 w 266700"/>
                <a:gd name="connsiteY9" fmla="*/ 223837 h 795337"/>
                <a:gd name="connsiteX10" fmla="*/ 197644 w 266700"/>
                <a:gd name="connsiteY10" fmla="*/ 104775 h 795337"/>
                <a:gd name="connsiteX11" fmla="*/ 128587 w 266700"/>
                <a:gd name="connsiteY11"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221456 w 266700"/>
                <a:gd name="connsiteY7" fmla="*/ 626269 h 795337"/>
                <a:gd name="connsiteX8" fmla="*/ 266700 w 266700"/>
                <a:gd name="connsiteY8" fmla="*/ 459581 h 795337"/>
                <a:gd name="connsiteX9" fmla="*/ 259556 w 266700"/>
                <a:gd name="connsiteY9" fmla="*/ 335756 h 795337"/>
                <a:gd name="connsiteX10" fmla="*/ 240506 w 266700"/>
                <a:gd name="connsiteY10" fmla="*/ 223837 h 795337"/>
                <a:gd name="connsiteX11" fmla="*/ 197644 w 266700"/>
                <a:gd name="connsiteY11" fmla="*/ 104775 h 795337"/>
                <a:gd name="connsiteX12" fmla="*/ 128587 w 266700"/>
                <a:gd name="connsiteY12"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192881 w 266700"/>
                <a:gd name="connsiteY7" fmla="*/ 688181 h 795337"/>
                <a:gd name="connsiteX8" fmla="*/ 221456 w 266700"/>
                <a:gd name="connsiteY8" fmla="*/ 626269 h 795337"/>
                <a:gd name="connsiteX9" fmla="*/ 266700 w 266700"/>
                <a:gd name="connsiteY9" fmla="*/ 459581 h 795337"/>
                <a:gd name="connsiteX10" fmla="*/ 259556 w 266700"/>
                <a:gd name="connsiteY10" fmla="*/ 335756 h 795337"/>
                <a:gd name="connsiteX11" fmla="*/ 240506 w 266700"/>
                <a:gd name="connsiteY11" fmla="*/ 223837 h 795337"/>
                <a:gd name="connsiteX12" fmla="*/ 197644 w 266700"/>
                <a:gd name="connsiteY12" fmla="*/ 104775 h 795337"/>
                <a:gd name="connsiteX13" fmla="*/ 128587 w 266700"/>
                <a:gd name="connsiteY13" fmla="*/ 0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00" h="795337">
                  <a:moveTo>
                    <a:pt x="128587" y="0"/>
                  </a:moveTo>
                  <a:lnTo>
                    <a:pt x="66675" y="116681"/>
                  </a:lnTo>
                  <a:lnTo>
                    <a:pt x="26194" y="223837"/>
                  </a:lnTo>
                  <a:lnTo>
                    <a:pt x="0" y="388144"/>
                  </a:lnTo>
                  <a:lnTo>
                    <a:pt x="30956" y="585787"/>
                  </a:lnTo>
                  <a:cubicBezTo>
                    <a:pt x="42862" y="612775"/>
                    <a:pt x="54769" y="646906"/>
                    <a:pt x="66675" y="673894"/>
                  </a:cubicBezTo>
                  <a:lnTo>
                    <a:pt x="130969" y="795337"/>
                  </a:lnTo>
                  <a:cubicBezTo>
                    <a:pt x="151606" y="758825"/>
                    <a:pt x="172244" y="724693"/>
                    <a:pt x="192881" y="688181"/>
                  </a:cubicBezTo>
                  <a:lnTo>
                    <a:pt x="221456" y="626269"/>
                  </a:lnTo>
                  <a:lnTo>
                    <a:pt x="266700" y="459581"/>
                  </a:lnTo>
                  <a:lnTo>
                    <a:pt x="259556" y="335756"/>
                  </a:lnTo>
                  <a:lnTo>
                    <a:pt x="240506" y="223837"/>
                  </a:lnTo>
                  <a:lnTo>
                    <a:pt x="197644" y="104775"/>
                  </a:lnTo>
                  <a:lnTo>
                    <a:pt x="12858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688105" y="3710971"/>
              <a:ext cx="2797469" cy="1847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6950831" y="4096754"/>
              <a:ext cx="1305819" cy="1299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941656" y="4423130"/>
              <a:ext cx="1007495" cy="619693"/>
            </a:xfrm>
            <a:prstGeom prst="rect">
              <a:avLst/>
            </a:prstGeom>
            <a:noFill/>
          </p:spPr>
          <p:txBody>
            <a:bodyPr wrap="square" rtlCol="0">
              <a:spAutoFit/>
            </a:bodyPr>
            <a:lstStyle/>
            <a:p>
              <a:pPr algn="ctr"/>
              <a:r>
                <a:rPr kumimoji="1" lang="ja-JP" altLang="en-US" sz="1051" dirty="0"/>
                <a:t>府景観</a:t>
              </a:r>
              <a:endParaRPr kumimoji="1" lang="en-US" altLang="ja-JP" sz="1051" dirty="0"/>
            </a:p>
            <a:p>
              <a:pPr algn="ctr"/>
              <a:r>
                <a:rPr kumimoji="1" lang="ja-JP" altLang="en-US" sz="1051" dirty="0"/>
                <a:t>アドバイザー</a:t>
              </a:r>
              <a:endParaRPr kumimoji="1" lang="en-US" altLang="ja-JP" sz="1051" dirty="0"/>
            </a:p>
            <a:p>
              <a:pPr algn="ctr"/>
              <a:r>
                <a:rPr kumimoji="1" lang="ja-JP" altLang="en-US" sz="1051" dirty="0"/>
                <a:t>制度の対象</a:t>
              </a:r>
            </a:p>
          </p:txBody>
        </p:sp>
        <p:sp>
          <p:nvSpPr>
            <p:cNvPr id="36" name="テキスト ボックス 35"/>
            <p:cNvSpPr txBox="1"/>
            <p:nvPr/>
          </p:nvSpPr>
          <p:spPr>
            <a:xfrm>
              <a:off x="7215890" y="4423131"/>
              <a:ext cx="1007495" cy="619693"/>
            </a:xfrm>
            <a:prstGeom prst="rect">
              <a:avLst/>
            </a:prstGeom>
            <a:noFill/>
          </p:spPr>
          <p:txBody>
            <a:bodyPr wrap="square" rtlCol="0">
              <a:spAutoFit/>
            </a:bodyPr>
            <a:lstStyle/>
            <a:p>
              <a:pPr algn="ctr"/>
              <a:r>
                <a:rPr kumimoji="1" lang="ja-JP" altLang="en-US" sz="1051" dirty="0"/>
                <a:t>市町村景観</a:t>
              </a:r>
              <a:endParaRPr kumimoji="1" lang="en-US" altLang="ja-JP" sz="1051" dirty="0"/>
            </a:p>
            <a:p>
              <a:pPr algn="ctr"/>
              <a:r>
                <a:rPr kumimoji="1" lang="ja-JP" altLang="en-US" sz="1051" dirty="0"/>
                <a:t>アドバイザー</a:t>
              </a:r>
              <a:endParaRPr kumimoji="1" lang="en-US" altLang="ja-JP" sz="1051" dirty="0"/>
            </a:p>
            <a:p>
              <a:pPr algn="ctr"/>
              <a:r>
                <a:rPr kumimoji="1" lang="ja-JP" altLang="en-US" sz="1051" dirty="0"/>
                <a:t>制度の対象</a:t>
              </a:r>
            </a:p>
          </p:txBody>
        </p:sp>
        <p:sp>
          <p:nvSpPr>
            <p:cNvPr id="37" name="楕円 36"/>
            <p:cNvSpPr/>
            <p:nvPr/>
          </p:nvSpPr>
          <p:spPr>
            <a:xfrm>
              <a:off x="5916421" y="4096754"/>
              <a:ext cx="1305819" cy="1299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693184" y="3717518"/>
              <a:ext cx="1739489" cy="330283"/>
            </a:xfrm>
            <a:prstGeom prst="rect">
              <a:avLst/>
            </a:prstGeom>
            <a:noFill/>
          </p:spPr>
          <p:txBody>
            <a:bodyPr wrap="none" rtlCol="0">
              <a:spAutoFit/>
            </a:bodyPr>
            <a:lstStyle/>
            <a:p>
              <a:r>
                <a:rPr kumimoji="1" lang="ja-JP" altLang="en-US" sz="1400" dirty="0"/>
                <a:t>大阪府の公共事業</a:t>
              </a:r>
            </a:p>
          </p:txBody>
        </p:sp>
      </p:grpSp>
    </p:spTree>
    <p:extLst>
      <p:ext uri="{BB962C8B-B14F-4D97-AF65-F5344CB8AC3E}">
        <p14:creationId xmlns:p14="http://schemas.microsoft.com/office/powerpoint/2010/main" val="2300080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8580" y="772112"/>
            <a:ext cx="7993688" cy="400110"/>
          </a:xfrm>
          <a:prstGeom prst="rect">
            <a:avLst/>
          </a:prstGeom>
          <a:noFill/>
        </p:spPr>
        <p:txBody>
          <a:bodyPr wrap="square" rtlCol="0">
            <a:spAutoFit/>
          </a:bodyPr>
          <a:lstStyle/>
          <a:p>
            <a:pPr lvl="0">
              <a:defRPr/>
            </a:pPr>
            <a:r>
              <a:rPr kumimoji="1" lang="ja-JP" altLang="en-US" sz="2000" b="1" dirty="0" smtClean="0">
                <a:solidFill>
                  <a:prstClr val="black"/>
                </a:solidFill>
                <a:latin typeface="Meiryo UI" panose="020B0604030504040204" pitchFamily="50" charset="-128"/>
                <a:ea typeface="Meiryo UI" panose="020B0604030504040204" pitchFamily="50" charset="-128"/>
              </a:rPr>
              <a:t>　</a:t>
            </a:r>
            <a:r>
              <a:rPr kumimoji="1" lang="ja-JP" altLang="en-US" sz="2000" b="1" u="sng" dirty="0" smtClean="0">
                <a:solidFill>
                  <a:prstClr val="black"/>
                </a:solidFill>
                <a:latin typeface="Meiryo UI" panose="020B0604030504040204" pitchFamily="50" charset="-128"/>
                <a:ea typeface="Meiryo UI" panose="020B0604030504040204" pitchFamily="50" charset="-128"/>
              </a:rPr>
              <a:t>目標</a:t>
            </a:r>
            <a:r>
              <a:rPr kumimoji="1" lang="ja-JP" altLang="en-US" sz="2000" b="1" u="sng" dirty="0">
                <a:solidFill>
                  <a:prstClr val="black"/>
                </a:solidFill>
                <a:latin typeface="Meiryo UI" panose="020B0604030504040204" pitchFamily="50" charset="-128"/>
                <a:ea typeface="Meiryo UI" panose="020B0604030504040204" pitchFamily="50" charset="-128"/>
              </a:rPr>
              <a:t>設定後、工事が完了するまでの対応 </a:t>
            </a:r>
            <a:r>
              <a:rPr kumimoji="1" lang="ja-JP" altLang="en-US" sz="2000" b="1" u="sng" dirty="0" smtClean="0">
                <a:solidFill>
                  <a:prstClr val="black"/>
                </a:solidFill>
                <a:latin typeface="Meiryo UI" panose="020B0604030504040204" pitchFamily="50" charset="-128"/>
                <a:ea typeface="Meiryo UI" panose="020B0604030504040204" pitchFamily="50" charset="-128"/>
              </a:rPr>
              <a:t>：⑤</a:t>
            </a:r>
            <a:endParaRPr kumimoji="1" lang="en-US" altLang="ja-JP" sz="2000" b="1" u="sng"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41</a:t>
            </a:fld>
            <a:endParaRPr kumimoji="1" lang="ja-JP" altLang="en-US"/>
          </a:p>
        </p:txBody>
      </p:sp>
      <p:sp>
        <p:nvSpPr>
          <p:cNvPr id="8" name="テキスト ボックス 7"/>
          <p:cNvSpPr txBox="1"/>
          <p:nvPr/>
        </p:nvSpPr>
        <p:spPr>
          <a:xfrm>
            <a:off x="513333" y="1350171"/>
            <a:ext cx="8049341" cy="5232202"/>
          </a:xfrm>
          <a:prstGeom prst="rect">
            <a:avLst/>
          </a:prstGeom>
          <a:noFill/>
          <a:ln>
            <a:noFill/>
          </a:ln>
        </p:spPr>
        <p:txBody>
          <a:bodyPr wrap="square" rtlCol="0">
            <a:spAutoFit/>
          </a:bodyPr>
          <a:lstStyle/>
          <a:p>
            <a:pPr>
              <a:lnSpc>
                <a:spcPct val="150000"/>
              </a:lnSpc>
            </a:pPr>
            <a:r>
              <a:rPr kumimoji="1" lang="ja-JP" altLang="en-US" dirty="0">
                <a:latin typeface="ＭＳ Ｐゴシック 本文"/>
              </a:rPr>
              <a:t>（方向性）</a:t>
            </a:r>
            <a:endParaRPr kumimoji="1" lang="en-US" altLang="ja-JP" dirty="0">
              <a:latin typeface="ＭＳ Ｐゴシック 本文"/>
            </a:endParaRPr>
          </a:p>
          <a:p>
            <a:pPr>
              <a:lnSpc>
                <a:spcPct val="150000"/>
              </a:lnSpc>
            </a:pPr>
            <a:r>
              <a:rPr kumimoji="1" lang="ja-JP" altLang="en-US" dirty="0">
                <a:latin typeface="ＭＳ Ｐゴシック 本文"/>
              </a:rPr>
              <a:t>■設計担当から工事担当への景観に関する引継ぎ</a:t>
            </a:r>
          </a:p>
          <a:p>
            <a:pPr marL="446088" indent="-446088">
              <a:lnSpc>
                <a:spcPct val="150000"/>
              </a:lnSpc>
            </a:pPr>
            <a:r>
              <a:rPr kumimoji="1" lang="ja-JP" altLang="en-US" dirty="0">
                <a:latin typeface="ＭＳ Ｐゴシック 本文"/>
              </a:rPr>
              <a:t>　　・景観形成の目標設定シート、目標設定シートに基づく計画内容について</a:t>
            </a:r>
            <a:r>
              <a:rPr kumimoji="1" lang="ja-JP" altLang="en-US" dirty="0" smtClean="0">
                <a:latin typeface="ＭＳ Ｐゴシック 本文"/>
              </a:rPr>
              <a:t>、</a:t>
            </a:r>
            <a:endParaRPr kumimoji="1" lang="en-US" altLang="ja-JP" dirty="0" smtClean="0">
              <a:latin typeface="ＭＳ Ｐゴシック 本文"/>
            </a:endParaRPr>
          </a:p>
          <a:p>
            <a:pPr marL="446088" indent="-446088">
              <a:lnSpc>
                <a:spcPct val="150000"/>
              </a:lnSpc>
            </a:pPr>
            <a:r>
              <a:rPr kumimoji="1" lang="ja-JP" altLang="en-US" dirty="0">
                <a:latin typeface="ＭＳ Ｐゴシック 本文"/>
              </a:rPr>
              <a:t>　</a:t>
            </a:r>
            <a:r>
              <a:rPr kumimoji="1" lang="ja-JP" altLang="en-US" dirty="0" smtClean="0">
                <a:latin typeface="ＭＳ Ｐゴシック 本文"/>
              </a:rPr>
              <a:t>　　設計</a:t>
            </a:r>
            <a:r>
              <a:rPr kumimoji="1" lang="ja-JP" altLang="en-US" dirty="0">
                <a:latin typeface="ＭＳ Ｐゴシック 本文"/>
              </a:rPr>
              <a:t>担当から工事担当へ内容を説明の上、書類を</a:t>
            </a:r>
            <a:r>
              <a:rPr kumimoji="1" lang="ja-JP" altLang="en-US" dirty="0" smtClean="0">
                <a:latin typeface="ＭＳ Ｐゴシック 本文"/>
              </a:rPr>
              <a:t>伝達</a:t>
            </a:r>
            <a:endParaRPr kumimoji="1" lang="en-US" altLang="ja-JP" dirty="0">
              <a:latin typeface="ＭＳ Ｐゴシック 本文"/>
            </a:endParaRPr>
          </a:p>
          <a:p>
            <a:pPr marL="268275" indent="-268275">
              <a:lnSpc>
                <a:spcPct val="150000"/>
              </a:lnSpc>
            </a:pPr>
            <a:endParaRPr kumimoji="1" lang="en-US" altLang="ja-JP" dirty="0">
              <a:latin typeface="ＭＳ Ｐゴシック 本文"/>
            </a:endParaRPr>
          </a:p>
          <a:p>
            <a:pPr marL="268275" indent="-268275">
              <a:lnSpc>
                <a:spcPct val="150000"/>
              </a:lnSpc>
            </a:pPr>
            <a:r>
              <a:rPr kumimoji="1" lang="ja-JP" altLang="en-US" dirty="0">
                <a:latin typeface="ＭＳ Ｐゴシック 本文"/>
              </a:rPr>
              <a:t>■景観形成の目標設定に関わる計画変更が生じた場合</a:t>
            </a:r>
            <a:endParaRPr kumimoji="1" lang="en-US" altLang="ja-JP" dirty="0">
              <a:latin typeface="ＭＳ Ｐゴシック 本文"/>
            </a:endParaRPr>
          </a:p>
          <a:p>
            <a:pPr marL="268275" indent="-268275">
              <a:lnSpc>
                <a:spcPct val="150000"/>
              </a:lnSpc>
            </a:pPr>
            <a:r>
              <a:rPr kumimoji="1" lang="ja-JP" altLang="en-US" dirty="0" smtClean="0">
                <a:latin typeface="ＭＳ Ｐゴシック 本文"/>
              </a:rPr>
              <a:t>　</a:t>
            </a:r>
            <a:r>
              <a:rPr kumimoji="1" lang="ja-JP" altLang="en-US" b="1" u="sng" dirty="0" smtClean="0">
                <a:latin typeface="ＭＳ Ｐゴシック 本文"/>
              </a:rPr>
              <a:t>○景観</a:t>
            </a:r>
            <a:r>
              <a:rPr kumimoji="1" lang="ja-JP" altLang="en-US" b="1" u="sng" dirty="0">
                <a:latin typeface="ＭＳ Ｐゴシック 本文"/>
              </a:rPr>
              <a:t>アドバイザー会議を受けた事業</a:t>
            </a:r>
            <a:endParaRPr kumimoji="1" lang="en-US" altLang="ja-JP" b="1" u="sng" dirty="0">
              <a:latin typeface="ＭＳ Ｐゴシック 本文"/>
            </a:endParaRPr>
          </a:p>
          <a:p>
            <a:pPr marL="268275" indent="-268275">
              <a:lnSpc>
                <a:spcPct val="150000"/>
              </a:lnSpc>
            </a:pPr>
            <a:r>
              <a:rPr kumimoji="1" lang="ja-JP" altLang="en-US" dirty="0">
                <a:latin typeface="ＭＳ Ｐゴシック 本文"/>
              </a:rPr>
              <a:t>　　・景観部局は、事業部局からの相談を受け付ける</a:t>
            </a:r>
            <a:endParaRPr kumimoji="1" lang="en-US" altLang="ja-JP" dirty="0">
              <a:latin typeface="ＭＳ Ｐゴシック 本文"/>
            </a:endParaRPr>
          </a:p>
          <a:p>
            <a:pPr marL="268275" indent="-268275">
              <a:lnSpc>
                <a:spcPct val="150000"/>
              </a:lnSpc>
            </a:pPr>
            <a:r>
              <a:rPr kumimoji="1" lang="ja-JP" altLang="en-US" dirty="0">
                <a:latin typeface="ＭＳ Ｐゴシック 本文"/>
              </a:rPr>
              <a:t>　　・変更内容を鑑み、必要に応じて景観アドバイザーへの確認を行う</a:t>
            </a:r>
            <a:endParaRPr kumimoji="1" lang="en-US" altLang="ja-JP" dirty="0">
              <a:latin typeface="ＭＳ Ｐゴシック 本文"/>
            </a:endParaRPr>
          </a:p>
          <a:p>
            <a:pPr marL="268275" indent="-268275">
              <a:lnSpc>
                <a:spcPct val="150000"/>
              </a:lnSpc>
              <a:spcBef>
                <a:spcPts val="1200"/>
              </a:spcBef>
            </a:pPr>
            <a:r>
              <a:rPr kumimoji="1" lang="ja-JP" altLang="en-US" b="1" dirty="0" smtClean="0">
                <a:latin typeface="ＭＳ Ｐゴシック 本文"/>
              </a:rPr>
              <a:t>　</a:t>
            </a:r>
            <a:r>
              <a:rPr kumimoji="1" lang="ja-JP" altLang="en-US" b="1" u="sng" dirty="0" smtClean="0">
                <a:latin typeface="ＭＳ Ｐゴシック 本文"/>
              </a:rPr>
              <a:t>○景観</a:t>
            </a:r>
            <a:r>
              <a:rPr kumimoji="1" lang="ja-JP" altLang="en-US" b="1" u="sng" dirty="0">
                <a:latin typeface="ＭＳ Ｐゴシック 本文"/>
              </a:rPr>
              <a:t>アドバイザー会議の対象外で景観形成の目標設定のみを行った事業</a:t>
            </a:r>
            <a:endParaRPr kumimoji="1" lang="en-US" altLang="ja-JP" b="1" u="sng" dirty="0">
              <a:latin typeface="ＭＳ Ｐゴシック 本文"/>
            </a:endParaRPr>
          </a:p>
          <a:p>
            <a:pPr marL="268275" indent="-268275">
              <a:lnSpc>
                <a:spcPct val="150000"/>
              </a:lnSpc>
            </a:pPr>
            <a:r>
              <a:rPr kumimoji="1" lang="ja-JP" altLang="en-US" dirty="0">
                <a:latin typeface="ＭＳ Ｐゴシック 本文"/>
              </a:rPr>
              <a:t>　　・景観部局は、事業部局からの相談を受け付ける</a:t>
            </a:r>
            <a:endParaRPr kumimoji="1" lang="en-US" altLang="ja-JP" dirty="0">
              <a:latin typeface="ＭＳ Ｐゴシック 本文"/>
            </a:endParaRPr>
          </a:p>
          <a:p>
            <a:pPr marL="268275" indent="-268275">
              <a:lnSpc>
                <a:spcPct val="150000"/>
              </a:lnSpc>
            </a:pPr>
            <a:endParaRPr kumimoji="1" lang="en-US" altLang="ja-JP" dirty="0">
              <a:latin typeface="ＭＳ Ｐゴシック 本文"/>
            </a:endParaRPr>
          </a:p>
        </p:txBody>
      </p:sp>
      <p:sp>
        <p:nvSpPr>
          <p:cNvPr id="6" name="テキスト ボックス 5"/>
          <p:cNvSpPr txBox="1"/>
          <p:nvPr/>
        </p:nvSpPr>
        <p:spPr>
          <a:xfrm>
            <a:off x="0" y="206929"/>
            <a:ext cx="7993688" cy="400110"/>
          </a:xfrm>
          <a:prstGeom prst="rect">
            <a:avLst/>
          </a:prstGeom>
          <a:noFill/>
        </p:spPr>
        <p:txBody>
          <a:bodyPr wrap="square" rtlCol="0">
            <a:spAutoFit/>
          </a:bodyPr>
          <a:lstStyle/>
          <a:p>
            <a:pPr lvl="0">
              <a:defRPr/>
            </a:pP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Do 】</a:t>
            </a:r>
          </a:p>
        </p:txBody>
      </p:sp>
    </p:spTree>
    <p:extLst>
      <p:ext uri="{BB962C8B-B14F-4D97-AF65-F5344CB8AC3E}">
        <p14:creationId xmlns:p14="http://schemas.microsoft.com/office/powerpoint/2010/main" val="747391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8580" y="803257"/>
            <a:ext cx="7993688" cy="400110"/>
          </a:xfrm>
          <a:prstGeom prst="rect">
            <a:avLst/>
          </a:prstGeom>
          <a:noFill/>
        </p:spPr>
        <p:txBody>
          <a:bodyPr wrap="square" rtlCol="0">
            <a:spAutoFit/>
          </a:bodyPr>
          <a:lstStyle/>
          <a:p>
            <a:pPr>
              <a:defRPr/>
            </a:pPr>
            <a:r>
              <a:rPr kumimoji="1" lang="ja-JP" altLang="en-US" sz="2000" b="1" dirty="0" smtClean="0">
                <a:solidFill>
                  <a:prstClr val="black"/>
                </a:solidFill>
                <a:latin typeface="Meiryo UI" panose="020B0604030504040204" pitchFamily="50" charset="-128"/>
                <a:ea typeface="Meiryo UI" panose="020B0604030504040204" pitchFamily="50" charset="-128"/>
              </a:rPr>
              <a:t>　</a:t>
            </a:r>
            <a:r>
              <a:rPr kumimoji="1" lang="ja-JP" altLang="en-US" sz="2000" b="1" u="sng" dirty="0" smtClean="0">
                <a:solidFill>
                  <a:prstClr val="black"/>
                </a:solidFill>
                <a:latin typeface="Meiryo UI" panose="020B0604030504040204" pitchFamily="50" charset="-128"/>
                <a:ea typeface="Meiryo UI" panose="020B0604030504040204" pitchFamily="50" charset="-128"/>
              </a:rPr>
              <a:t>景観</a:t>
            </a:r>
            <a:r>
              <a:rPr kumimoji="1" lang="ja-JP" altLang="en-US" sz="2000" b="1" u="sng" dirty="0">
                <a:solidFill>
                  <a:prstClr val="black"/>
                </a:solidFill>
                <a:latin typeface="Meiryo UI" panose="020B0604030504040204" pitchFamily="50" charset="-128"/>
                <a:ea typeface="Meiryo UI" panose="020B0604030504040204" pitchFamily="50" charset="-128"/>
              </a:rPr>
              <a:t>形成に寄与した公共事業であるかの評価の手法、体制　　</a:t>
            </a:r>
            <a:r>
              <a:rPr kumimoji="1" lang="ja-JP" altLang="en-US" sz="2000" b="1" u="sng" dirty="0" smtClean="0">
                <a:solidFill>
                  <a:prstClr val="black"/>
                </a:solidFill>
                <a:latin typeface="Meiryo UI" panose="020B0604030504040204" pitchFamily="50" charset="-128"/>
                <a:ea typeface="Meiryo UI" panose="020B0604030504040204" pitchFamily="50" charset="-128"/>
              </a:rPr>
              <a:t>：⑥</a:t>
            </a:r>
            <a:endParaRPr kumimoji="1" lang="en-US" altLang="ja-JP" sz="2000" b="1" u="sng"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42</a:t>
            </a:fld>
            <a:endParaRPr kumimoji="1" lang="ja-JP" altLang="en-US"/>
          </a:p>
        </p:txBody>
      </p:sp>
      <p:sp>
        <p:nvSpPr>
          <p:cNvPr id="8" name="テキスト ボックス 7"/>
          <p:cNvSpPr txBox="1"/>
          <p:nvPr/>
        </p:nvSpPr>
        <p:spPr>
          <a:xfrm>
            <a:off x="522120" y="1445095"/>
            <a:ext cx="7694605" cy="3200876"/>
          </a:xfrm>
          <a:prstGeom prst="rect">
            <a:avLst/>
          </a:prstGeom>
          <a:noFill/>
          <a:ln>
            <a:noFill/>
          </a:ln>
        </p:spPr>
        <p:txBody>
          <a:bodyPr wrap="square" rtlCol="0">
            <a:spAutoFit/>
          </a:bodyPr>
          <a:lstStyle/>
          <a:p>
            <a:pPr>
              <a:lnSpc>
                <a:spcPct val="150000"/>
              </a:lnSpc>
            </a:pPr>
            <a:r>
              <a:rPr kumimoji="1" lang="ja-JP" altLang="en-US" dirty="0">
                <a:latin typeface="ＭＳ Ｐゴシック 本文"/>
              </a:rPr>
              <a:t>（方向性）</a:t>
            </a:r>
            <a:endParaRPr kumimoji="1" lang="en-US" altLang="ja-JP" dirty="0">
              <a:latin typeface="ＭＳ Ｐゴシック 本文"/>
            </a:endParaRPr>
          </a:p>
          <a:p>
            <a:pPr marL="268275" indent="-268275">
              <a:lnSpc>
                <a:spcPts val="3000"/>
              </a:lnSpc>
            </a:pPr>
            <a:r>
              <a:rPr kumimoji="1" lang="ja-JP" altLang="en-US" dirty="0">
                <a:latin typeface="ＭＳ Ｐゴシック 本文"/>
              </a:rPr>
              <a:t>　・事業部局は、工事が完了次第、景観形成の目標達成の状況を「景観形成の目標設定シート」及び「景観形成の目標達成評価シート」により、自己確認（評価）し、景観部局へ報告</a:t>
            </a:r>
            <a:r>
              <a:rPr kumimoji="1" lang="ja-JP" altLang="en-US" dirty="0" smtClean="0">
                <a:latin typeface="ＭＳ Ｐゴシック 本文"/>
              </a:rPr>
              <a:t>する</a:t>
            </a:r>
            <a:endParaRPr kumimoji="1" lang="en-US" altLang="ja-JP" dirty="0" smtClean="0">
              <a:latin typeface="ＭＳ Ｐゴシック 本文"/>
            </a:endParaRPr>
          </a:p>
          <a:p>
            <a:pPr marL="268275" indent="-268275">
              <a:lnSpc>
                <a:spcPts val="3000"/>
              </a:lnSpc>
            </a:pPr>
            <a:endParaRPr kumimoji="1" lang="en-US" altLang="ja-JP" dirty="0">
              <a:latin typeface="ＭＳ Ｐゴシック 本文"/>
            </a:endParaRPr>
          </a:p>
          <a:p>
            <a:pPr marL="268275" indent="-268275">
              <a:lnSpc>
                <a:spcPts val="3000"/>
              </a:lnSpc>
            </a:pPr>
            <a:r>
              <a:rPr kumimoji="1" lang="ja-JP" altLang="en-US" dirty="0">
                <a:latin typeface="ＭＳ Ｐゴシック 本文"/>
              </a:rPr>
              <a:t>　・景観部局は、それらを確認の上、取りまとめた結果を定期的に景観アドバイザーへ報告し、景観アドバイザーより、</a:t>
            </a:r>
            <a:r>
              <a:rPr kumimoji="1" lang="ja-JP" altLang="en-US" dirty="0" smtClean="0">
                <a:latin typeface="ＭＳ Ｐゴシック 本文"/>
              </a:rPr>
              <a:t>目標の</a:t>
            </a:r>
            <a:r>
              <a:rPr kumimoji="1" lang="ja-JP" altLang="en-US" dirty="0">
                <a:latin typeface="ＭＳ Ｐゴシック 本文"/>
              </a:rPr>
              <a:t>立て方や自己評価</a:t>
            </a:r>
            <a:r>
              <a:rPr kumimoji="1" lang="ja-JP" altLang="en-US" dirty="0" smtClean="0">
                <a:latin typeface="ＭＳ Ｐゴシック 本文"/>
              </a:rPr>
              <a:t>の結果、完成した施設等</a:t>
            </a:r>
            <a:r>
              <a:rPr kumimoji="1" lang="ja-JP" altLang="en-US" dirty="0">
                <a:latin typeface="ＭＳ Ｐゴシック 本文"/>
              </a:rPr>
              <a:t>への総合的なコメントを受ける</a:t>
            </a:r>
          </a:p>
        </p:txBody>
      </p:sp>
      <p:sp>
        <p:nvSpPr>
          <p:cNvPr id="6" name="テキスト ボックス 5"/>
          <p:cNvSpPr txBox="1"/>
          <p:nvPr/>
        </p:nvSpPr>
        <p:spPr>
          <a:xfrm>
            <a:off x="0" y="212935"/>
            <a:ext cx="7993688" cy="400110"/>
          </a:xfrm>
          <a:prstGeom prst="rect">
            <a:avLst/>
          </a:prstGeom>
          <a:noFill/>
        </p:spPr>
        <p:txBody>
          <a:bodyPr wrap="square" rtlCol="0">
            <a:spAutoFit/>
          </a:bodyPr>
          <a:lstStyle/>
          <a:p>
            <a:pPr lvl="0">
              <a:defRPr/>
            </a:pP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 Check 】</a:t>
            </a:r>
          </a:p>
        </p:txBody>
      </p:sp>
    </p:spTree>
    <p:extLst>
      <p:ext uri="{BB962C8B-B14F-4D97-AF65-F5344CB8AC3E}">
        <p14:creationId xmlns:p14="http://schemas.microsoft.com/office/powerpoint/2010/main" val="4765162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1050" y="767497"/>
            <a:ext cx="7993688" cy="400110"/>
          </a:xfrm>
          <a:prstGeom prst="rect">
            <a:avLst/>
          </a:prstGeom>
          <a:noFill/>
        </p:spPr>
        <p:txBody>
          <a:bodyPr wrap="square" rtlCol="0">
            <a:spAutoFit/>
          </a:bodyPr>
          <a:lstStyle/>
          <a:p>
            <a:pPr lvl="0">
              <a:defRPr/>
            </a:pPr>
            <a:r>
              <a:rPr kumimoji="1" lang="ja-JP" altLang="en-US" sz="2000" b="1" dirty="0" smtClean="0">
                <a:solidFill>
                  <a:prstClr val="black"/>
                </a:solidFill>
                <a:latin typeface="Meiryo UI" panose="020B0604030504040204" pitchFamily="50" charset="-128"/>
                <a:ea typeface="Meiryo UI" panose="020B0604030504040204" pitchFamily="50" charset="-128"/>
              </a:rPr>
              <a:t>　</a:t>
            </a:r>
            <a:r>
              <a:rPr kumimoji="1" lang="ja-JP" altLang="en-US" sz="2000" b="1" u="sng" dirty="0" smtClean="0">
                <a:solidFill>
                  <a:prstClr val="black"/>
                </a:solidFill>
                <a:latin typeface="Meiryo UI" panose="020B0604030504040204" pitchFamily="50" charset="-128"/>
                <a:ea typeface="Meiryo UI" panose="020B0604030504040204" pitchFamily="50" charset="-128"/>
              </a:rPr>
              <a:t>事例</a:t>
            </a:r>
            <a:r>
              <a:rPr kumimoji="1" lang="ja-JP" altLang="en-US" sz="2000" b="1" u="sng" dirty="0">
                <a:solidFill>
                  <a:prstClr val="black"/>
                </a:solidFill>
                <a:latin typeface="Meiryo UI" panose="020B0604030504040204" pitchFamily="50" charset="-128"/>
                <a:ea typeface="Meiryo UI" panose="020B0604030504040204" pitchFamily="50" charset="-128"/>
              </a:rPr>
              <a:t>の蓄積、活用等の具体的な方策　</a:t>
            </a:r>
            <a:r>
              <a:rPr kumimoji="1" lang="ja-JP" altLang="en-US" sz="2000" b="1" u="sng" dirty="0" smtClean="0">
                <a:solidFill>
                  <a:prstClr val="black"/>
                </a:solidFill>
                <a:latin typeface="Meiryo UI" panose="020B0604030504040204" pitchFamily="50" charset="-128"/>
                <a:ea typeface="Meiryo UI" panose="020B0604030504040204" pitchFamily="50" charset="-128"/>
              </a:rPr>
              <a:t>：⑦</a:t>
            </a:r>
            <a:endParaRPr kumimoji="1" lang="en-US" altLang="ja-JP" sz="2000" b="1" u="sng"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43</a:t>
            </a:fld>
            <a:endParaRPr kumimoji="1" lang="ja-JP" altLang="en-US"/>
          </a:p>
        </p:txBody>
      </p:sp>
      <p:sp>
        <p:nvSpPr>
          <p:cNvPr id="8" name="テキスト ボックス 7"/>
          <p:cNvSpPr txBox="1"/>
          <p:nvPr/>
        </p:nvSpPr>
        <p:spPr>
          <a:xfrm>
            <a:off x="460693" y="1238342"/>
            <a:ext cx="8049341" cy="4976747"/>
          </a:xfrm>
          <a:prstGeom prst="rect">
            <a:avLst/>
          </a:prstGeom>
          <a:noFill/>
          <a:ln>
            <a:noFill/>
          </a:ln>
        </p:spPr>
        <p:txBody>
          <a:bodyPr wrap="square" rtlCol="0">
            <a:spAutoFit/>
          </a:bodyPr>
          <a:lstStyle/>
          <a:p>
            <a:pPr>
              <a:lnSpc>
                <a:spcPct val="150000"/>
              </a:lnSpc>
            </a:pPr>
            <a:r>
              <a:rPr kumimoji="1" lang="ja-JP" altLang="en-US" dirty="0">
                <a:latin typeface="ＭＳ Ｐゴシック 本文"/>
              </a:rPr>
              <a:t>（方向性）</a:t>
            </a:r>
            <a:endParaRPr kumimoji="1" lang="en-US" altLang="ja-JP" dirty="0">
              <a:latin typeface="ＭＳ Ｐゴシック 本文"/>
            </a:endParaRPr>
          </a:p>
          <a:p>
            <a:pPr>
              <a:lnSpc>
                <a:spcPct val="150000"/>
              </a:lnSpc>
            </a:pPr>
            <a:r>
              <a:rPr kumimoji="1" lang="ja-JP" altLang="en-US" dirty="0">
                <a:latin typeface="ＭＳ Ｐゴシック 本文"/>
              </a:rPr>
              <a:t>■景観形成に寄与した公共事業の事例の蓄積と発信</a:t>
            </a:r>
            <a:endParaRPr kumimoji="1" lang="en-US" altLang="ja-JP" dirty="0">
              <a:latin typeface="ＭＳ Ｐゴシック 本文"/>
            </a:endParaRPr>
          </a:p>
          <a:p>
            <a:pPr marL="268275" indent="-268275">
              <a:lnSpc>
                <a:spcPct val="120000"/>
              </a:lnSpc>
            </a:pPr>
            <a:r>
              <a:rPr kumimoji="1" lang="ja-JP" altLang="en-US" dirty="0">
                <a:latin typeface="ＭＳ Ｐゴシック 本文"/>
              </a:rPr>
              <a:t>　・目標設定やそれらへの対応状況、自己評価等の情報を蓄積するとともに、庁内ポータルサイト等で紹介する</a:t>
            </a:r>
            <a:endParaRPr kumimoji="1" lang="en-US" altLang="ja-JP" dirty="0">
              <a:latin typeface="ＭＳ Ｐゴシック 本文"/>
            </a:endParaRPr>
          </a:p>
          <a:p>
            <a:pPr>
              <a:lnSpc>
                <a:spcPct val="150000"/>
              </a:lnSpc>
              <a:spcBef>
                <a:spcPts val="600"/>
              </a:spcBef>
            </a:pPr>
            <a:r>
              <a:rPr kumimoji="1" lang="ja-JP" altLang="en-US" dirty="0">
                <a:latin typeface="ＭＳ Ｐゴシック 本文"/>
              </a:rPr>
              <a:t>■景観アドバイザー</a:t>
            </a:r>
            <a:r>
              <a:rPr kumimoji="1" lang="ja-JP" altLang="en-US" dirty="0" smtClean="0">
                <a:latin typeface="ＭＳ Ｐゴシック 本文"/>
              </a:rPr>
              <a:t>への報告結果</a:t>
            </a:r>
            <a:r>
              <a:rPr kumimoji="1" lang="ja-JP" altLang="en-US" dirty="0">
                <a:latin typeface="ＭＳ Ｐゴシック 本文"/>
              </a:rPr>
              <a:t>（アドバイザーによるコメント）の周知</a:t>
            </a:r>
            <a:endParaRPr kumimoji="1" lang="en-US" altLang="ja-JP" dirty="0">
              <a:latin typeface="ＭＳ Ｐゴシック 本文"/>
            </a:endParaRPr>
          </a:p>
          <a:p>
            <a:pPr marL="268275" indent="-268275">
              <a:lnSpc>
                <a:spcPct val="120000"/>
              </a:lnSpc>
            </a:pPr>
            <a:r>
              <a:rPr kumimoji="1" lang="ja-JP" altLang="en-US" dirty="0">
                <a:latin typeface="ＭＳ Ｐゴシック 本文"/>
              </a:rPr>
              <a:t>　・景観アドバイザーによるコメント等の情報を蓄積するとともに、庁内ポータルサイト等で紹介する</a:t>
            </a:r>
            <a:endParaRPr kumimoji="1" lang="en-US" altLang="ja-JP" dirty="0">
              <a:latin typeface="ＭＳ Ｐゴシック 本文"/>
            </a:endParaRPr>
          </a:p>
          <a:p>
            <a:pPr>
              <a:lnSpc>
                <a:spcPct val="150000"/>
              </a:lnSpc>
              <a:spcBef>
                <a:spcPts val="600"/>
              </a:spcBef>
            </a:pPr>
            <a:r>
              <a:rPr kumimoji="1" lang="ja-JP" altLang="en-US" dirty="0">
                <a:latin typeface="ＭＳ Ｐゴシック 本文"/>
              </a:rPr>
              <a:t>■景観に関する講習会の実施</a:t>
            </a:r>
            <a:endParaRPr kumimoji="1" lang="en-US" altLang="ja-JP" dirty="0">
              <a:latin typeface="ＭＳ Ｐゴシック 本文"/>
            </a:endParaRPr>
          </a:p>
          <a:p>
            <a:pPr>
              <a:lnSpc>
                <a:spcPct val="150000"/>
              </a:lnSpc>
            </a:pPr>
            <a:r>
              <a:rPr kumimoji="1" lang="ja-JP" altLang="en-US" dirty="0">
                <a:latin typeface="ＭＳ Ｐゴシック 本文"/>
              </a:rPr>
              <a:t>　・現地でのレビュー実施など、府職員を講師とした講習会を開催する</a:t>
            </a:r>
            <a:endParaRPr kumimoji="1" lang="en-US" altLang="ja-JP" dirty="0">
              <a:latin typeface="ＭＳ Ｐゴシック 本文"/>
            </a:endParaRPr>
          </a:p>
          <a:p>
            <a:pPr>
              <a:lnSpc>
                <a:spcPct val="150000"/>
              </a:lnSpc>
            </a:pPr>
            <a:r>
              <a:rPr kumimoji="1" lang="ja-JP" altLang="en-US" dirty="0">
                <a:latin typeface="ＭＳ Ｐゴシック 本文"/>
              </a:rPr>
              <a:t>　・有識者による講習会を開催する</a:t>
            </a:r>
            <a:endParaRPr kumimoji="1" lang="en-US" altLang="ja-JP" dirty="0">
              <a:latin typeface="ＭＳ Ｐゴシック 本文"/>
            </a:endParaRPr>
          </a:p>
          <a:p>
            <a:pPr>
              <a:lnSpc>
                <a:spcPct val="150000"/>
              </a:lnSpc>
              <a:spcBef>
                <a:spcPts val="600"/>
              </a:spcBef>
            </a:pPr>
            <a:r>
              <a:rPr kumimoji="1" lang="ja-JP" altLang="en-US" dirty="0">
                <a:latin typeface="ＭＳ Ｐゴシック 本文"/>
              </a:rPr>
              <a:t>■検討経過の公表</a:t>
            </a:r>
            <a:endParaRPr kumimoji="1" lang="en-US" altLang="ja-JP" dirty="0">
              <a:latin typeface="ＭＳ Ｐゴシック 本文"/>
            </a:endParaRPr>
          </a:p>
          <a:p>
            <a:pPr>
              <a:lnSpc>
                <a:spcPct val="150000"/>
              </a:lnSpc>
            </a:pPr>
            <a:r>
              <a:rPr kumimoji="1" lang="ja-JP" altLang="en-US" dirty="0">
                <a:latin typeface="ＭＳ Ｐゴシック 本文"/>
              </a:rPr>
              <a:t>　・事業完了後、景観配慮の検討経過の概要を府ホームページ等で公表する</a:t>
            </a:r>
            <a:endParaRPr kumimoji="1" lang="en-US" altLang="ja-JP" dirty="0">
              <a:latin typeface="ＭＳ Ｐゴシック 本文"/>
            </a:endParaRPr>
          </a:p>
        </p:txBody>
      </p:sp>
      <p:sp>
        <p:nvSpPr>
          <p:cNvPr id="6" name="テキスト ボックス 5"/>
          <p:cNvSpPr txBox="1"/>
          <p:nvPr/>
        </p:nvSpPr>
        <p:spPr>
          <a:xfrm>
            <a:off x="0" y="206659"/>
            <a:ext cx="7993688" cy="400110"/>
          </a:xfrm>
          <a:prstGeom prst="rect">
            <a:avLst/>
          </a:prstGeom>
          <a:noFill/>
        </p:spPr>
        <p:txBody>
          <a:bodyPr wrap="square" rtlCol="0">
            <a:spAutoFit/>
          </a:bodyPr>
          <a:lstStyle/>
          <a:p>
            <a:pPr lvl="0">
              <a:defRPr/>
            </a:pP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 Action 】</a:t>
            </a:r>
          </a:p>
        </p:txBody>
      </p:sp>
    </p:spTree>
    <p:extLst>
      <p:ext uri="{BB962C8B-B14F-4D97-AF65-F5344CB8AC3E}">
        <p14:creationId xmlns:p14="http://schemas.microsoft.com/office/powerpoint/2010/main" val="2411803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293918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2683326"/>
            <a:ext cx="7886700" cy="1325563"/>
          </a:xfrm>
        </p:spPr>
        <p:txBody>
          <a:bodyPr/>
          <a:lstStyle/>
          <a:p>
            <a:pPr algn="ctr"/>
            <a:r>
              <a:rPr kumimoji="1" lang="ja-JP" altLang="en-US" dirty="0" smtClean="0">
                <a:latin typeface="Meiryo UI" panose="020B0604030504040204" pitchFamily="50" charset="-128"/>
                <a:ea typeface="Meiryo UI" panose="020B0604030504040204" pitchFamily="50" charset="-128"/>
              </a:rPr>
              <a:t>参　考</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45</a:t>
            </a:fld>
            <a:endParaRPr kumimoji="1" lang="ja-JP" altLang="en-US"/>
          </a:p>
        </p:txBody>
      </p:sp>
    </p:spTree>
    <p:extLst>
      <p:ext uri="{BB962C8B-B14F-4D97-AF65-F5344CB8AC3E}">
        <p14:creationId xmlns:p14="http://schemas.microsoft.com/office/powerpoint/2010/main" val="1180748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54295" y="896685"/>
            <a:ext cx="7753081" cy="4939814"/>
          </a:xfrm>
          <a:prstGeom prst="rect">
            <a:avLst/>
          </a:prstGeom>
          <a:noFill/>
          <a:ln>
            <a:noFill/>
          </a:ln>
        </p:spPr>
        <p:txBody>
          <a:bodyPr wrap="square" rtlCol="0">
            <a:spAutoFit/>
          </a:bodyPr>
          <a:lstStyle/>
          <a:p>
            <a:pPr>
              <a:lnSpc>
                <a:spcPct val="150000"/>
              </a:lnSpc>
            </a:pPr>
            <a:r>
              <a:rPr kumimoji="1" lang="ja-JP" altLang="en-US" b="1" u="sng" dirty="0" smtClean="0">
                <a:latin typeface="ＭＳ Ｐゴシック" panose="020B0600070205080204" pitchFamily="50" charset="-128"/>
                <a:ea typeface="ＭＳ Ｐゴシック" panose="020B0600070205080204" pitchFamily="50" charset="-128"/>
              </a:rPr>
              <a:t>■</a:t>
            </a:r>
            <a:r>
              <a:rPr kumimoji="1" lang="zh-TW" altLang="en-US" b="1" u="sng" dirty="0">
                <a:latin typeface="ＭＳ Ｐゴシック" panose="020B0600070205080204" pitchFamily="50" charset="-128"/>
                <a:ea typeface="ＭＳ Ｐゴシック" panose="020B0600070205080204" pitchFamily="50" charset="-128"/>
              </a:rPr>
              <a:t>大阪府建設事業</a:t>
            </a:r>
            <a:r>
              <a:rPr kumimoji="1" lang="zh-TW" altLang="en-US" b="1" u="sng" dirty="0" smtClean="0">
                <a:latin typeface="ＭＳ Ｐゴシック" panose="020B0600070205080204" pitchFamily="50" charset="-128"/>
                <a:ea typeface="ＭＳ Ｐゴシック" panose="020B0600070205080204" pitchFamily="50" charset="-128"/>
              </a:rPr>
              <a:t>評価</a:t>
            </a:r>
            <a:r>
              <a:rPr kumimoji="1" lang="ja-JP" altLang="en-US" b="1" u="sng" dirty="0" smtClean="0">
                <a:latin typeface="ＭＳ Ｐゴシック" panose="020B0600070205080204" pitchFamily="50" charset="-128"/>
                <a:ea typeface="ＭＳ Ｐゴシック" panose="020B0600070205080204" pitchFamily="50" charset="-128"/>
              </a:rPr>
              <a:t>について</a:t>
            </a:r>
            <a:endParaRPr kumimoji="1" lang="zh-TW" altLang="en-US" b="1" u="sng"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本文"/>
            </a:endParaRPr>
          </a:p>
          <a:p>
            <a:r>
              <a:rPr kumimoji="1" lang="zh-TW" altLang="en-US" dirty="0">
                <a:latin typeface="ＭＳ 明朝" panose="02020609040205080304" pitchFamily="17" charset="-128"/>
                <a:ea typeface="ＭＳ 明朝" panose="02020609040205080304" pitchFamily="17" charset="-128"/>
              </a:rPr>
              <a:t>大阪府建設事業評価実施</a:t>
            </a:r>
            <a:r>
              <a:rPr kumimoji="1" lang="zh-TW" altLang="en-US" dirty="0" smtClean="0">
                <a:latin typeface="ＭＳ 明朝" panose="02020609040205080304" pitchFamily="17" charset="-128"/>
                <a:ea typeface="ＭＳ 明朝" panose="02020609040205080304" pitchFamily="17" charset="-128"/>
              </a:rPr>
              <a:t>要綱</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 （目的）</a:t>
            </a:r>
          </a:p>
          <a:p>
            <a:pPr marL="450850" indent="-450850"/>
            <a:r>
              <a:rPr kumimoji="1" lang="ja-JP" altLang="en-US" dirty="0">
                <a:latin typeface="ＭＳ 明朝" panose="02020609040205080304" pitchFamily="17" charset="-128"/>
                <a:ea typeface="ＭＳ 明朝" panose="02020609040205080304" pitchFamily="17" charset="-128"/>
              </a:rPr>
              <a:t>第１条　建設事業評価は、建設事業の効率性及び実施過程の透明性の一層</a:t>
            </a:r>
            <a:r>
              <a:rPr kumimoji="1" lang="ja-JP" altLang="en-US" dirty="0" smtClean="0">
                <a:latin typeface="ＭＳ 明朝" panose="02020609040205080304" pitchFamily="17" charset="-128"/>
                <a:ea typeface="ＭＳ 明朝" panose="02020609040205080304" pitchFamily="17" charset="-128"/>
              </a:rPr>
              <a:t>の　向上</a:t>
            </a:r>
            <a:r>
              <a:rPr kumimoji="1" lang="ja-JP" altLang="en-US" dirty="0">
                <a:latin typeface="ＭＳ 明朝" panose="02020609040205080304" pitchFamily="17" charset="-128"/>
                <a:ea typeface="ＭＳ 明朝" panose="02020609040205080304" pitchFamily="17" charset="-128"/>
              </a:rPr>
              <a:t>を図ることを目的とする。</a:t>
            </a:r>
          </a:p>
          <a:p>
            <a:endParaRPr kumimoji="1" lang="ja-JP" altLang="en-US"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 （評価の対象）</a:t>
            </a:r>
          </a:p>
          <a:p>
            <a:pPr marL="268288" indent="-268288"/>
            <a:r>
              <a:rPr kumimoji="1" lang="ja-JP" altLang="en-US" dirty="0">
                <a:latin typeface="ＭＳ 明朝" panose="02020609040205080304" pitchFamily="17" charset="-128"/>
                <a:ea typeface="ＭＳ 明朝" panose="02020609040205080304" pitchFamily="17" charset="-128"/>
              </a:rPr>
              <a:t>第２条　建設事業評価は、府又は府が設立する地方独立行政法人が実施する建設</a:t>
            </a:r>
            <a:r>
              <a:rPr kumimoji="1" lang="ja-JP" altLang="en-US" dirty="0" smtClean="0">
                <a:latin typeface="ＭＳ 明朝" panose="02020609040205080304" pitchFamily="17" charset="-128"/>
                <a:ea typeface="ＭＳ 明朝" panose="02020609040205080304" pitchFamily="17" charset="-128"/>
              </a:rPr>
              <a:t>事業（総事業費</a:t>
            </a:r>
            <a:r>
              <a:rPr kumimoji="1" lang="ja-JP" altLang="en-US" dirty="0">
                <a:latin typeface="ＭＳ 明朝" panose="02020609040205080304" pitchFamily="17" charset="-128"/>
                <a:ea typeface="ＭＳ 明朝" panose="02020609040205080304" pitchFamily="17" charset="-128"/>
              </a:rPr>
              <a:t>１億円以上の事業に限る。ただし、災害復旧、補修、改修及び維持管理に係るものを除く。）を対象とする。</a:t>
            </a:r>
          </a:p>
          <a:p>
            <a:pPr marL="268288" indent="-268288"/>
            <a:r>
              <a:rPr kumimoji="1" lang="ja-JP" altLang="en-US" dirty="0">
                <a:latin typeface="ＭＳ 明朝" panose="02020609040205080304" pitchFamily="17" charset="-128"/>
                <a:ea typeface="ＭＳ 明朝" panose="02020609040205080304" pitchFamily="17" charset="-128"/>
              </a:rPr>
              <a:t>２　前項の評価の事業単位は、国の評価実施要領等の取扱いに準ずることとする。</a:t>
            </a:r>
          </a:p>
          <a:p>
            <a:endParaRPr kumimoji="1" lang="en-US" altLang="ja-JP" dirty="0" smtClean="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46</a:t>
            </a:fld>
            <a:endParaRPr kumimoji="1" lang="ja-JP" altLang="en-US"/>
          </a:p>
        </p:txBody>
      </p:sp>
      <p:sp>
        <p:nvSpPr>
          <p:cNvPr id="5" name="正方形/長方形 4"/>
          <p:cNvSpPr/>
          <p:nvPr/>
        </p:nvSpPr>
        <p:spPr>
          <a:xfrm>
            <a:off x="406166" y="467375"/>
            <a:ext cx="8049341" cy="5798435"/>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53491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50909" y="267930"/>
            <a:ext cx="7920507" cy="6324808"/>
          </a:xfrm>
          <a:prstGeom prst="rect">
            <a:avLst/>
          </a:prstGeom>
          <a:noFill/>
          <a:ln>
            <a:noFill/>
          </a:ln>
        </p:spPr>
        <p:txBody>
          <a:bodyPr wrap="square" rtlCol="0">
            <a:spAutoFit/>
          </a:bodyPr>
          <a:lstStyle/>
          <a:p>
            <a:pPr>
              <a:lnSpc>
                <a:spcPct val="150000"/>
              </a:lnSpc>
            </a:pPr>
            <a:r>
              <a:rPr kumimoji="1" lang="ja-JP" altLang="en-US" b="1" u="sng" dirty="0">
                <a:latin typeface="ＭＳ Ｐゴシック 本文"/>
              </a:rPr>
              <a:t>■大阪府における公共事業の件数（府建設事業評価（事前評価）の対象件数）</a:t>
            </a:r>
            <a:endParaRPr kumimoji="1" lang="en-US" altLang="ja-JP" b="1" u="sng"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r>
              <a:rPr kumimoji="1" lang="ja-JP" altLang="en-US" b="1" u="sng" dirty="0" smtClean="0">
                <a:latin typeface="ＭＳ Ｐゴシック 本文"/>
              </a:rPr>
              <a:t>■</a:t>
            </a:r>
            <a:r>
              <a:rPr kumimoji="1" lang="ja-JP" altLang="en-US" b="1" u="sng" dirty="0">
                <a:latin typeface="ＭＳ Ｐゴシック 本文"/>
              </a:rPr>
              <a:t>府内の景観行政団体へ景観法に基づく通知を行った府有施設の件数</a:t>
            </a:r>
            <a:endParaRPr kumimoji="1" lang="en-US" altLang="ja-JP" b="1" u="sng"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a:p>
            <a:endParaRPr kumimoji="1" lang="en-US" altLang="ja-JP" dirty="0" smtClean="0">
              <a:latin typeface="ＭＳ Ｐゴシック 本文"/>
            </a:endParaRPr>
          </a:p>
          <a:p>
            <a:endParaRPr kumimoji="1" lang="en-US" altLang="ja-JP" dirty="0">
              <a:latin typeface="ＭＳ Ｐゴシック 本文"/>
            </a:endParaRPr>
          </a:p>
          <a:p>
            <a:endParaRPr kumimoji="1" lang="en-US" altLang="ja-JP" dirty="0">
              <a:latin typeface="ＭＳ Ｐゴシック 本文"/>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47</a:t>
            </a:fld>
            <a:endParaRPr kumimoji="1" lang="ja-JP" altLang="en-US"/>
          </a:p>
        </p:txBody>
      </p:sp>
      <p:graphicFrame>
        <p:nvGraphicFramePr>
          <p:cNvPr id="2" name="表 1"/>
          <p:cNvGraphicFramePr>
            <a:graphicFrameLocks noGrp="1"/>
          </p:cNvGraphicFramePr>
          <p:nvPr>
            <p:extLst/>
          </p:nvPr>
        </p:nvGraphicFramePr>
        <p:xfrm>
          <a:off x="1094703" y="782610"/>
          <a:ext cx="7186412" cy="3261360"/>
        </p:xfrm>
        <a:graphic>
          <a:graphicData uri="http://schemas.openxmlformats.org/drawingml/2006/table">
            <a:tbl>
              <a:tblPr firstRow="1" bandRow="1">
                <a:tableStyleId>{5940675A-B579-460E-94D1-54222C63F5DA}</a:tableStyleId>
              </a:tblPr>
              <a:tblGrid>
                <a:gridCol w="1584102">
                  <a:extLst>
                    <a:ext uri="{9D8B030D-6E8A-4147-A177-3AD203B41FA5}">
                      <a16:colId xmlns:a16="http://schemas.microsoft.com/office/drawing/2014/main" val="3076204541"/>
                    </a:ext>
                  </a:extLst>
                </a:gridCol>
                <a:gridCol w="1725769">
                  <a:extLst>
                    <a:ext uri="{9D8B030D-6E8A-4147-A177-3AD203B41FA5}">
                      <a16:colId xmlns:a16="http://schemas.microsoft.com/office/drawing/2014/main" val="932186900"/>
                    </a:ext>
                  </a:extLst>
                </a:gridCol>
                <a:gridCol w="1944710">
                  <a:extLst>
                    <a:ext uri="{9D8B030D-6E8A-4147-A177-3AD203B41FA5}">
                      <a16:colId xmlns:a16="http://schemas.microsoft.com/office/drawing/2014/main" val="2820939157"/>
                    </a:ext>
                  </a:extLst>
                </a:gridCol>
                <a:gridCol w="1931831">
                  <a:extLst>
                    <a:ext uri="{9D8B030D-6E8A-4147-A177-3AD203B41FA5}">
                      <a16:colId xmlns:a16="http://schemas.microsoft.com/office/drawing/2014/main" val="339071782"/>
                    </a:ext>
                  </a:extLst>
                </a:gridCol>
              </a:tblGrid>
              <a:tr h="283422">
                <a:tc rowSpan="2">
                  <a:txBody>
                    <a:bodyPr/>
                    <a:lstStyle/>
                    <a:p>
                      <a:pPr algn="ctr"/>
                      <a:r>
                        <a:rPr kumimoji="1" lang="ja-JP" altLang="en-US" sz="1600" dirty="0" smtClean="0"/>
                        <a:t>年度</a:t>
                      </a:r>
                      <a:endParaRPr kumimoji="1" lang="ja-JP" altLang="en-US" sz="1600" dirty="0"/>
                    </a:p>
                  </a:txBody>
                  <a:tcPr anchor="ctr">
                    <a:solidFill>
                      <a:schemeClr val="accent1">
                        <a:lumMod val="20000"/>
                        <a:lumOff val="80000"/>
                      </a:schemeClr>
                    </a:solidFill>
                  </a:tcPr>
                </a:tc>
                <a:tc gridSpan="3">
                  <a:txBody>
                    <a:bodyPr/>
                    <a:lstStyle/>
                    <a:p>
                      <a:r>
                        <a:rPr kumimoji="1" lang="ja-JP" altLang="en-US" sz="1600" dirty="0" smtClean="0"/>
                        <a:t> 府建設事業評価（事前評価）の実施件数</a:t>
                      </a:r>
                      <a:endParaRPr kumimoji="1" lang="ja-JP" altLang="en-US" sz="1600" dirty="0"/>
                    </a:p>
                  </a:txBody>
                  <a:tcPr>
                    <a:lnB w="12700" cmpd="sng">
                      <a:noFill/>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88350830"/>
                  </a:ext>
                </a:extLst>
              </a:tr>
              <a:tr h="530609">
                <a:tc vMerge="1">
                  <a:txBody>
                    <a:bodyPr/>
                    <a:lstStyle/>
                    <a:p>
                      <a:endParaRPr kumimoji="1" lang="ja-JP" altLang="en-US" dirty="0"/>
                    </a:p>
                  </a:txBody>
                  <a:tcPr/>
                </a:tc>
                <a:tc>
                  <a:txBody>
                    <a:bodyPr/>
                    <a:lstStyle/>
                    <a:p>
                      <a:endParaRPr kumimoji="1" lang="ja-JP" altLang="en-US" sz="1600" dirty="0"/>
                    </a:p>
                  </a:txBody>
                  <a:tcPr>
                    <a:lnT w="12700" cmpd="sng">
                      <a:noFill/>
                    </a:lnT>
                    <a:solidFill>
                      <a:schemeClr val="accent1">
                        <a:lumMod val="20000"/>
                        <a:lumOff val="80000"/>
                      </a:schemeClr>
                    </a:solidFill>
                  </a:tcPr>
                </a:tc>
                <a:tc>
                  <a:txBody>
                    <a:bodyPr/>
                    <a:lstStyle/>
                    <a:p>
                      <a:pPr algn="ctr"/>
                      <a:r>
                        <a:rPr kumimoji="1" lang="ja-JP" altLang="en-US" sz="1600" dirty="0" smtClean="0"/>
                        <a:t>全体事業費</a:t>
                      </a:r>
                      <a:endParaRPr kumimoji="1" lang="en-US" altLang="ja-JP" sz="1600" dirty="0" smtClean="0"/>
                    </a:p>
                    <a:p>
                      <a:pPr algn="ctr"/>
                      <a:r>
                        <a:rPr kumimoji="1" lang="ja-JP" altLang="en-US" sz="1600" dirty="0" smtClean="0"/>
                        <a:t>１０億円以上</a:t>
                      </a:r>
                      <a:endParaRPr kumimoji="1" lang="ja-JP" altLang="en-US" sz="1600" dirty="0"/>
                    </a:p>
                  </a:txBody>
                  <a:tcPr anchor="ctr">
                    <a:solidFill>
                      <a:schemeClr val="accent1">
                        <a:lumMod val="20000"/>
                        <a:lumOff val="80000"/>
                      </a:schemeClr>
                    </a:solidFill>
                  </a:tcPr>
                </a:tc>
                <a:tc>
                  <a:txBody>
                    <a:bodyPr/>
                    <a:lstStyle/>
                    <a:p>
                      <a:pPr algn="ctr"/>
                      <a:r>
                        <a:rPr kumimoji="1" lang="ja-JP" altLang="en-US" sz="1600" dirty="0" smtClean="0"/>
                        <a:t>全体事業費</a:t>
                      </a:r>
                      <a:endParaRPr kumimoji="1" lang="en-US" altLang="ja-JP" sz="1600" dirty="0" smtClean="0"/>
                    </a:p>
                    <a:p>
                      <a:pPr algn="ctr"/>
                      <a:r>
                        <a:rPr kumimoji="1" lang="ja-JP" altLang="en-US" sz="1600" dirty="0" smtClean="0"/>
                        <a:t>１～１０億円未満</a:t>
                      </a:r>
                      <a:endParaRPr kumimoji="1" lang="ja-JP" altLang="en-US" sz="1600" dirty="0"/>
                    </a:p>
                  </a:txBody>
                  <a:tcPr anchor="ctr">
                    <a:solidFill>
                      <a:schemeClr val="accent1">
                        <a:lumMod val="20000"/>
                        <a:lumOff val="80000"/>
                      </a:schemeClr>
                    </a:solidFill>
                  </a:tcPr>
                </a:tc>
                <a:extLst>
                  <a:ext uri="{0D108BD9-81ED-4DB2-BD59-A6C34878D82A}">
                    <a16:rowId xmlns:a16="http://schemas.microsoft.com/office/drawing/2014/main" val="1435472844"/>
                  </a:ext>
                </a:extLst>
              </a:tr>
              <a:tr h="309180">
                <a:tc>
                  <a:txBody>
                    <a:bodyPr/>
                    <a:lstStyle/>
                    <a:p>
                      <a:pPr algn="ctr"/>
                      <a:r>
                        <a:rPr kumimoji="1" lang="ja-JP" altLang="en-US" sz="1600" dirty="0" smtClean="0"/>
                        <a:t>Ｈ３０</a:t>
                      </a:r>
                      <a:endParaRPr kumimoji="1" lang="ja-JP" altLang="en-US" sz="1600" dirty="0"/>
                    </a:p>
                  </a:txBody>
                  <a:tcPr/>
                </a:tc>
                <a:tc>
                  <a:txBody>
                    <a:bodyPr/>
                    <a:lstStyle/>
                    <a:p>
                      <a:pPr algn="ctr"/>
                      <a:r>
                        <a:rPr kumimoji="1" lang="ja-JP" altLang="en-US" sz="1600" dirty="0" smtClean="0"/>
                        <a:t>１０件</a:t>
                      </a:r>
                      <a:endParaRPr kumimoji="1" lang="ja-JP" altLang="en-US" sz="1600" dirty="0"/>
                    </a:p>
                  </a:txBody>
                  <a:tcPr/>
                </a:tc>
                <a:tc>
                  <a:txBody>
                    <a:bodyPr/>
                    <a:lstStyle/>
                    <a:p>
                      <a:pPr algn="ctr"/>
                      <a:r>
                        <a:rPr kumimoji="1" lang="ja-JP" altLang="en-US" sz="1600" dirty="0" smtClean="0"/>
                        <a:t>　４件</a:t>
                      </a:r>
                      <a:endParaRPr kumimoji="1" lang="ja-JP" altLang="en-US" sz="1600" dirty="0"/>
                    </a:p>
                  </a:txBody>
                  <a:tcPr/>
                </a:tc>
                <a:tc>
                  <a:txBody>
                    <a:bodyPr/>
                    <a:lstStyle/>
                    <a:p>
                      <a:pPr algn="ctr"/>
                      <a:r>
                        <a:rPr kumimoji="1" lang="ja-JP" altLang="en-US" sz="1600" dirty="0" smtClean="0"/>
                        <a:t>　６件</a:t>
                      </a:r>
                      <a:endParaRPr kumimoji="1" lang="ja-JP" altLang="en-US" sz="1600" dirty="0"/>
                    </a:p>
                  </a:txBody>
                  <a:tcPr/>
                </a:tc>
                <a:extLst>
                  <a:ext uri="{0D108BD9-81ED-4DB2-BD59-A6C34878D82A}">
                    <a16:rowId xmlns:a16="http://schemas.microsoft.com/office/drawing/2014/main" val="281489136"/>
                  </a:ext>
                </a:extLst>
              </a:tr>
              <a:tr h="270114">
                <a:tc>
                  <a:txBody>
                    <a:bodyPr/>
                    <a:lstStyle/>
                    <a:p>
                      <a:pPr algn="ctr"/>
                      <a:r>
                        <a:rPr kumimoji="1" lang="ja-JP" altLang="en-US" sz="1600" dirty="0" smtClean="0"/>
                        <a:t>Ｈ２９</a:t>
                      </a:r>
                      <a:endParaRPr kumimoji="1" lang="ja-JP" altLang="en-US" sz="1600" dirty="0"/>
                    </a:p>
                  </a:txBody>
                  <a:tcPr/>
                </a:tc>
                <a:tc>
                  <a:txBody>
                    <a:bodyPr/>
                    <a:lstStyle/>
                    <a:p>
                      <a:pPr algn="ctr"/>
                      <a:r>
                        <a:rPr kumimoji="1" lang="ja-JP" altLang="en-US" sz="1600" dirty="0" smtClean="0"/>
                        <a:t>　９件</a:t>
                      </a:r>
                      <a:endParaRPr kumimoji="1" lang="ja-JP" altLang="en-US" sz="1600" dirty="0"/>
                    </a:p>
                  </a:txBody>
                  <a:tcPr/>
                </a:tc>
                <a:tc>
                  <a:txBody>
                    <a:bodyPr/>
                    <a:lstStyle/>
                    <a:p>
                      <a:pPr algn="ctr"/>
                      <a:r>
                        <a:rPr kumimoji="1" lang="ja-JP" altLang="en-US" sz="1600" dirty="0" smtClean="0"/>
                        <a:t>　３件</a:t>
                      </a:r>
                      <a:endParaRPr kumimoji="1" lang="ja-JP" altLang="en-US" sz="1600" dirty="0"/>
                    </a:p>
                  </a:txBody>
                  <a:tcPr/>
                </a:tc>
                <a:tc>
                  <a:txBody>
                    <a:bodyPr/>
                    <a:lstStyle/>
                    <a:p>
                      <a:pPr algn="ctr"/>
                      <a:r>
                        <a:rPr kumimoji="1" lang="ja-JP" altLang="en-US" sz="1600" dirty="0" smtClean="0"/>
                        <a:t>　６件</a:t>
                      </a:r>
                      <a:endParaRPr kumimoji="1" lang="ja-JP" altLang="en-US" sz="1600" dirty="0"/>
                    </a:p>
                  </a:txBody>
                  <a:tcPr/>
                </a:tc>
                <a:extLst>
                  <a:ext uri="{0D108BD9-81ED-4DB2-BD59-A6C34878D82A}">
                    <a16:rowId xmlns:a16="http://schemas.microsoft.com/office/drawing/2014/main" val="1369505128"/>
                  </a:ext>
                </a:extLst>
              </a:tr>
              <a:tr h="308321">
                <a:tc>
                  <a:txBody>
                    <a:bodyPr/>
                    <a:lstStyle/>
                    <a:p>
                      <a:pPr algn="ctr"/>
                      <a:r>
                        <a:rPr kumimoji="1" lang="ja-JP" altLang="en-US" sz="1600" dirty="0" smtClean="0"/>
                        <a:t>Ｈ２８</a:t>
                      </a:r>
                      <a:endParaRPr kumimoji="1" lang="ja-JP" altLang="en-US" sz="1600" dirty="0"/>
                    </a:p>
                  </a:txBody>
                  <a:tcPr/>
                </a:tc>
                <a:tc>
                  <a:txBody>
                    <a:bodyPr/>
                    <a:lstStyle/>
                    <a:p>
                      <a:pPr algn="ctr"/>
                      <a:r>
                        <a:rPr kumimoji="1" lang="ja-JP" altLang="en-US" sz="1600" dirty="0" smtClean="0"/>
                        <a:t>２２件</a:t>
                      </a:r>
                      <a:endParaRPr kumimoji="1" lang="ja-JP" altLang="en-US" sz="1600" dirty="0"/>
                    </a:p>
                  </a:txBody>
                  <a:tcPr/>
                </a:tc>
                <a:tc>
                  <a:txBody>
                    <a:bodyPr/>
                    <a:lstStyle/>
                    <a:p>
                      <a:pPr algn="ctr"/>
                      <a:r>
                        <a:rPr kumimoji="1" lang="ja-JP" altLang="en-US" sz="1600" dirty="0" smtClean="0"/>
                        <a:t>１２件</a:t>
                      </a:r>
                      <a:endParaRPr kumimoji="1" lang="ja-JP" altLang="en-US" sz="1600" dirty="0"/>
                    </a:p>
                  </a:txBody>
                  <a:tcPr/>
                </a:tc>
                <a:tc>
                  <a:txBody>
                    <a:bodyPr/>
                    <a:lstStyle/>
                    <a:p>
                      <a:pPr algn="ctr"/>
                      <a:r>
                        <a:rPr kumimoji="1" lang="ja-JP" altLang="en-US" sz="1600" dirty="0" smtClean="0"/>
                        <a:t>１０件</a:t>
                      </a:r>
                      <a:endParaRPr kumimoji="1" lang="ja-JP" altLang="en-US" sz="1600" dirty="0"/>
                    </a:p>
                  </a:txBody>
                  <a:tcPr/>
                </a:tc>
                <a:extLst>
                  <a:ext uri="{0D108BD9-81ED-4DB2-BD59-A6C34878D82A}">
                    <a16:rowId xmlns:a16="http://schemas.microsoft.com/office/drawing/2014/main" val="1769759160"/>
                  </a:ext>
                </a:extLst>
              </a:tr>
              <a:tr h="295013">
                <a:tc>
                  <a:txBody>
                    <a:bodyPr/>
                    <a:lstStyle/>
                    <a:p>
                      <a:pPr algn="ctr"/>
                      <a:r>
                        <a:rPr kumimoji="1" lang="ja-JP" altLang="en-US" sz="1600" dirty="0" smtClean="0"/>
                        <a:t>Ｈ２７</a:t>
                      </a:r>
                      <a:endParaRPr kumimoji="1" lang="ja-JP" altLang="en-US" sz="1600" dirty="0"/>
                    </a:p>
                  </a:txBody>
                  <a:tcPr/>
                </a:tc>
                <a:tc>
                  <a:txBody>
                    <a:bodyPr/>
                    <a:lstStyle/>
                    <a:p>
                      <a:pPr algn="ctr"/>
                      <a:r>
                        <a:rPr kumimoji="1" lang="ja-JP" altLang="en-US" sz="1600" dirty="0" smtClean="0"/>
                        <a:t>１９件</a:t>
                      </a:r>
                      <a:endParaRPr kumimoji="1" lang="ja-JP" altLang="en-US" sz="1600" dirty="0"/>
                    </a:p>
                  </a:txBody>
                  <a:tcPr/>
                </a:tc>
                <a:tc>
                  <a:txBody>
                    <a:bodyPr/>
                    <a:lstStyle/>
                    <a:p>
                      <a:pPr algn="ctr"/>
                      <a:r>
                        <a:rPr kumimoji="1" lang="ja-JP" altLang="en-US" sz="1600" dirty="0" smtClean="0"/>
                        <a:t>　５件</a:t>
                      </a:r>
                      <a:endParaRPr kumimoji="1" lang="ja-JP" altLang="en-US" sz="1600" dirty="0"/>
                    </a:p>
                  </a:txBody>
                  <a:tcPr/>
                </a:tc>
                <a:tc>
                  <a:txBody>
                    <a:bodyPr/>
                    <a:lstStyle/>
                    <a:p>
                      <a:pPr algn="ctr"/>
                      <a:r>
                        <a:rPr kumimoji="1" lang="ja-JP" altLang="en-US" sz="1600" dirty="0" smtClean="0"/>
                        <a:t>１４件</a:t>
                      </a:r>
                      <a:endParaRPr kumimoji="1" lang="ja-JP" altLang="en-US" sz="1600" dirty="0"/>
                    </a:p>
                  </a:txBody>
                  <a:tcPr/>
                </a:tc>
                <a:extLst>
                  <a:ext uri="{0D108BD9-81ED-4DB2-BD59-A6C34878D82A}">
                    <a16:rowId xmlns:a16="http://schemas.microsoft.com/office/drawing/2014/main" val="4008078166"/>
                  </a:ext>
                </a:extLst>
              </a:tr>
              <a:tr h="294584">
                <a:tc>
                  <a:txBody>
                    <a:bodyPr/>
                    <a:lstStyle/>
                    <a:p>
                      <a:pPr algn="ctr"/>
                      <a:r>
                        <a:rPr kumimoji="1" lang="ja-JP" altLang="en-US" sz="1600" dirty="0" smtClean="0"/>
                        <a:t>Ｈ２６</a:t>
                      </a:r>
                      <a:endParaRPr kumimoji="1" lang="ja-JP" altLang="en-US" sz="1600" dirty="0"/>
                    </a:p>
                  </a:txBody>
                  <a:tcPr/>
                </a:tc>
                <a:tc>
                  <a:txBody>
                    <a:bodyPr/>
                    <a:lstStyle/>
                    <a:p>
                      <a:pPr algn="ctr"/>
                      <a:r>
                        <a:rPr kumimoji="1" lang="ja-JP" altLang="en-US" sz="1600" dirty="0" smtClean="0"/>
                        <a:t>１７件</a:t>
                      </a:r>
                      <a:endParaRPr kumimoji="1" lang="ja-JP" altLang="en-US" sz="1600" dirty="0"/>
                    </a:p>
                  </a:txBody>
                  <a:tcPr/>
                </a:tc>
                <a:tc>
                  <a:txBody>
                    <a:bodyPr/>
                    <a:lstStyle/>
                    <a:p>
                      <a:pPr algn="ctr"/>
                      <a:r>
                        <a:rPr kumimoji="1" lang="ja-JP" altLang="en-US" sz="1600" dirty="0" smtClean="0"/>
                        <a:t>　８件</a:t>
                      </a:r>
                      <a:endParaRPr kumimoji="1" lang="ja-JP" altLang="en-US" sz="1600" dirty="0"/>
                    </a:p>
                  </a:txBody>
                  <a:tcPr/>
                </a:tc>
                <a:tc>
                  <a:txBody>
                    <a:bodyPr/>
                    <a:lstStyle/>
                    <a:p>
                      <a:pPr algn="ctr"/>
                      <a:r>
                        <a:rPr kumimoji="1" lang="ja-JP" altLang="en-US" sz="1600" dirty="0" smtClean="0"/>
                        <a:t>　９件</a:t>
                      </a:r>
                      <a:endParaRPr kumimoji="1" lang="ja-JP" altLang="en-US" sz="1600" dirty="0"/>
                    </a:p>
                  </a:txBody>
                  <a:tcPr/>
                </a:tc>
                <a:extLst>
                  <a:ext uri="{0D108BD9-81ED-4DB2-BD59-A6C34878D82A}">
                    <a16:rowId xmlns:a16="http://schemas.microsoft.com/office/drawing/2014/main" val="2083344852"/>
                  </a:ext>
                </a:extLst>
              </a:tr>
              <a:tr h="294154">
                <a:tc>
                  <a:txBody>
                    <a:bodyPr/>
                    <a:lstStyle/>
                    <a:p>
                      <a:pPr algn="ctr"/>
                      <a:r>
                        <a:rPr kumimoji="1" lang="ja-JP" altLang="en-US" sz="1600" dirty="0" smtClean="0"/>
                        <a:t>合計</a:t>
                      </a:r>
                      <a:endParaRPr kumimoji="1" lang="ja-JP" altLang="en-US" sz="1600" dirty="0"/>
                    </a:p>
                  </a:txBody>
                  <a:tcPr/>
                </a:tc>
                <a:tc>
                  <a:txBody>
                    <a:bodyPr/>
                    <a:lstStyle/>
                    <a:p>
                      <a:pPr algn="ctr"/>
                      <a:r>
                        <a:rPr kumimoji="1" lang="ja-JP" altLang="en-US" sz="1600" dirty="0" smtClean="0"/>
                        <a:t>７６件</a:t>
                      </a:r>
                      <a:endParaRPr kumimoji="1" lang="ja-JP" altLang="en-US" sz="1600" dirty="0"/>
                    </a:p>
                  </a:txBody>
                  <a:tcPr/>
                </a:tc>
                <a:tc>
                  <a:txBody>
                    <a:bodyPr/>
                    <a:lstStyle/>
                    <a:p>
                      <a:pPr algn="ctr"/>
                      <a:r>
                        <a:rPr kumimoji="1" lang="ja-JP" altLang="en-US" sz="1600" dirty="0" smtClean="0"/>
                        <a:t>３１件</a:t>
                      </a:r>
                      <a:endParaRPr kumimoji="1" lang="ja-JP" altLang="en-US" sz="1600" dirty="0"/>
                    </a:p>
                  </a:txBody>
                  <a:tcPr/>
                </a:tc>
                <a:tc>
                  <a:txBody>
                    <a:bodyPr/>
                    <a:lstStyle/>
                    <a:p>
                      <a:pPr algn="ctr"/>
                      <a:r>
                        <a:rPr kumimoji="1" lang="ja-JP" altLang="en-US" sz="1600" dirty="0" smtClean="0"/>
                        <a:t>４５件</a:t>
                      </a:r>
                      <a:endParaRPr kumimoji="1" lang="ja-JP" altLang="en-US" sz="1600" dirty="0"/>
                    </a:p>
                  </a:txBody>
                  <a:tcPr/>
                </a:tc>
                <a:extLst>
                  <a:ext uri="{0D108BD9-81ED-4DB2-BD59-A6C34878D82A}">
                    <a16:rowId xmlns:a16="http://schemas.microsoft.com/office/drawing/2014/main" val="2796723752"/>
                  </a:ext>
                </a:extLst>
              </a:tr>
              <a:tr h="296643">
                <a:tc>
                  <a:txBody>
                    <a:bodyPr/>
                    <a:lstStyle/>
                    <a:p>
                      <a:pPr algn="ctr"/>
                      <a:r>
                        <a:rPr kumimoji="1" lang="ja-JP" altLang="en-US" sz="1600" b="1" dirty="0" smtClean="0"/>
                        <a:t>平均（／年）</a:t>
                      </a:r>
                      <a:endParaRPr kumimoji="1" lang="ja-JP" altLang="en-US" sz="1600" b="1" dirty="0"/>
                    </a:p>
                  </a:txBody>
                  <a:tcPr>
                    <a:solidFill>
                      <a:srgbClr val="FFFF99"/>
                    </a:solidFill>
                  </a:tcPr>
                </a:tc>
                <a:tc>
                  <a:txBody>
                    <a:bodyPr/>
                    <a:lstStyle/>
                    <a:p>
                      <a:pPr algn="ctr"/>
                      <a:r>
                        <a:rPr kumimoji="1" lang="ja-JP" altLang="en-US" sz="1600" b="1" dirty="0" smtClean="0"/>
                        <a:t>１５．４件</a:t>
                      </a:r>
                      <a:endParaRPr kumimoji="1" lang="ja-JP" altLang="en-US" sz="1600" b="1" dirty="0"/>
                    </a:p>
                  </a:txBody>
                  <a:tcPr>
                    <a:solidFill>
                      <a:srgbClr val="FFFF99"/>
                    </a:solidFill>
                  </a:tcPr>
                </a:tc>
                <a:tc>
                  <a:txBody>
                    <a:bodyPr/>
                    <a:lstStyle/>
                    <a:p>
                      <a:pPr algn="ctr"/>
                      <a:r>
                        <a:rPr kumimoji="1" lang="ja-JP" altLang="en-US" sz="1600" b="1" dirty="0" smtClean="0"/>
                        <a:t>６．４件</a:t>
                      </a:r>
                      <a:endParaRPr kumimoji="1" lang="ja-JP" altLang="en-US" sz="1600" b="1" dirty="0"/>
                    </a:p>
                  </a:txBody>
                  <a:tcPr>
                    <a:solidFill>
                      <a:srgbClr val="FFFF99"/>
                    </a:solidFill>
                  </a:tcPr>
                </a:tc>
                <a:tc>
                  <a:txBody>
                    <a:bodyPr/>
                    <a:lstStyle/>
                    <a:p>
                      <a:pPr algn="ctr"/>
                      <a:r>
                        <a:rPr kumimoji="1" lang="ja-JP" altLang="en-US" sz="1600" b="1" dirty="0" smtClean="0"/>
                        <a:t>９件</a:t>
                      </a:r>
                      <a:endParaRPr kumimoji="1" lang="ja-JP" altLang="en-US" sz="1600" b="1" dirty="0"/>
                    </a:p>
                  </a:txBody>
                  <a:tcPr>
                    <a:solidFill>
                      <a:srgbClr val="FFFF99"/>
                    </a:solidFill>
                  </a:tcPr>
                </a:tc>
                <a:extLst>
                  <a:ext uri="{0D108BD9-81ED-4DB2-BD59-A6C34878D82A}">
                    <a16:rowId xmlns:a16="http://schemas.microsoft.com/office/drawing/2014/main" val="829086345"/>
                  </a:ext>
                </a:extLst>
              </a:tr>
            </a:tbl>
          </a:graphicData>
        </a:graphic>
      </p:graphicFrame>
      <p:sp>
        <p:nvSpPr>
          <p:cNvPr id="6" name="正方形/長方形 5"/>
          <p:cNvSpPr/>
          <p:nvPr/>
        </p:nvSpPr>
        <p:spPr>
          <a:xfrm>
            <a:off x="540914" y="231820"/>
            <a:ext cx="8030502" cy="626106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extLst/>
          </p:nvPr>
        </p:nvGraphicFramePr>
        <p:xfrm>
          <a:off x="1107581" y="4660007"/>
          <a:ext cx="4198514" cy="1676400"/>
        </p:xfrm>
        <a:graphic>
          <a:graphicData uri="http://schemas.openxmlformats.org/drawingml/2006/table">
            <a:tbl>
              <a:tblPr firstRow="1" bandRow="1">
                <a:tableStyleId>{5940675A-B579-460E-94D1-54222C63F5DA}</a:tableStyleId>
              </a:tblPr>
              <a:tblGrid>
                <a:gridCol w="1918954">
                  <a:extLst>
                    <a:ext uri="{9D8B030D-6E8A-4147-A177-3AD203B41FA5}">
                      <a16:colId xmlns:a16="http://schemas.microsoft.com/office/drawing/2014/main" val="3076204541"/>
                    </a:ext>
                  </a:extLst>
                </a:gridCol>
                <a:gridCol w="2279560">
                  <a:extLst>
                    <a:ext uri="{9D8B030D-6E8A-4147-A177-3AD203B41FA5}">
                      <a16:colId xmlns:a16="http://schemas.microsoft.com/office/drawing/2014/main" val="932186900"/>
                    </a:ext>
                  </a:extLst>
                </a:gridCol>
              </a:tblGrid>
              <a:tr h="323738">
                <a:tc>
                  <a:txBody>
                    <a:bodyPr/>
                    <a:lstStyle/>
                    <a:p>
                      <a:pPr algn="ctr"/>
                      <a:r>
                        <a:rPr kumimoji="1" lang="ja-JP" altLang="en-US" sz="1600" dirty="0" smtClean="0"/>
                        <a:t>年度</a:t>
                      </a:r>
                      <a:endParaRPr kumimoji="1" lang="ja-JP" altLang="en-US" sz="1600" dirty="0"/>
                    </a:p>
                  </a:txBody>
                  <a:tcPr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ja-JP" altLang="en-US" sz="1600" dirty="0" smtClean="0"/>
                        <a:t>通知件数</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88350830"/>
                  </a:ext>
                </a:extLst>
              </a:tr>
              <a:tr h="323738">
                <a:tc>
                  <a:txBody>
                    <a:bodyPr/>
                    <a:lstStyle/>
                    <a:p>
                      <a:pPr algn="ctr"/>
                      <a:r>
                        <a:rPr kumimoji="1" lang="ja-JP" altLang="en-US" sz="1600" dirty="0" smtClean="0"/>
                        <a:t>Ｈ３０</a:t>
                      </a:r>
                      <a:endParaRPr kumimoji="1" lang="ja-JP" altLang="en-US" sz="1600" dirty="0"/>
                    </a:p>
                  </a:txBody>
                  <a:tcPr/>
                </a:tc>
                <a:tc>
                  <a:txBody>
                    <a:bodyPr/>
                    <a:lstStyle/>
                    <a:p>
                      <a:pPr algn="ctr"/>
                      <a:r>
                        <a:rPr kumimoji="1" lang="ja-JP" altLang="en-US" sz="1600" dirty="0" smtClean="0"/>
                        <a:t>１７件</a:t>
                      </a:r>
                      <a:endParaRPr kumimoji="1" lang="ja-JP" alt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1489136"/>
                  </a:ext>
                </a:extLst>
              </a:tr>
              <a:tr h="323738">
                <a:tc>
                  <a:txBody>
                    <a:bodyPr/>
                    <a:lstStyle/>
                    <a:p>
                      <a:pPr algn="ctr"/>
                      <a:r>
                        <a:rPr kumimoji="1" lang="ja-JP" altLang="en-US" sz="1600" dirty="0" smtClean="0"/>
                        <a:t>Ｈ２９</a:t>
                      </a:r>
                      <a:endParaRPr kumimoji="1" lang="ja-JP" altLang="en-US" sz="1600" dirty="0"/>
                    </a:p>
                  </a:txBody>
                  <a:tcPr/>
                </a:tc>
                <a:tc>
                  <a:txBody>
                    <a:bodyPr/>
                    <a:lstStyle/>
                    <a:p>
                      <a:pPr algn="ctr"/>
                      <a:r>
                        <a:rPr kumimoji="1" lang="ja-JP" altLang="en-US" sz="1600" dirty="0" smtClean="0"/>
                        <a:t>２１件</a:t>
                      </a:r>
                      <a:endParaRPr kumimoji="1" lang="ja-JP" altLang="en-US" sz="1600" dirty="0"/>
                    </a:p>
                  </a:txBody>
                  <a:tcPr/>
                </a:tc>
                <a:extLst>
                  <a:ext uri="{0D108BD9-81ED-4DB2-BD59-A6C34878D82A}">
                    <a16:rowId xmlns:a16="http://schemas.microsoft.com/office/drawing/2014/main" val="1369505128"/>
                  </a:ext>
                </a:extLst>
              </a:tr>
              <a:tr h="323738">
                <a:tc>
                  <a:txBody>
                    <a:bodyPr/>
                    <a:lstStyle/>
                    <a:p>
                      <a:pPr algn="ctr"/>
                      <a:r>
                        <a:rPr kumimoji="1" lang="ja-JP" altLang="en-US" sz="1600" dirty="0" smtClean="0"/>
                        <a:t>Ｈ２８</a:t>
                      </a:r>
                      <a:endParaRPr kumimoji="1" lang="ja-JP" altLang="en-US" sz="1600" dirty="0"/>
                    </a:p>
                  </a:txBody>
                  <a:tcPr/>
                </a:tc>
                <a:tc>
                  <a:txBody>
                    <a:bodyPr/>
                    <a:lstStyle/>
                    <a:p>
                      <a:pPr algn="ctr"/>
                      <a:r>
                        <a:rPr kumimoji="1" lang="ja-JP" altLang="en-US" sz="1600" dirty="0" smtClean="0"/>
                        <a:t>３２件</a:t>
                      </a:r>
                      <a:endParaRPr kumimoji="1" lang="ja-JP" altLang="en-US" sz="1600" dirty="0"/>
                    </a:p>
                  </a:txBody>
                  <a:tcPr/>
                </a:tc>
                <a:extLst>
                  <a:ext uri="{0D108BD9-81ED-4DB2-BD59-A6C34878D82A}">
                    <a16:rowId xmlns:a16="http://schemas.microsoft.com/office/drawing/2014/main" val="1769759160"/>
                  </a:ext>
                </a:extLst>
              </a:tr>
              <a:tr h="238935">
                <a:tc>
                  <a:txBody>
                    <a:bodyPr/>
                    <a:lstStyle/>
                    <a:p>
                      <a:pPr algn="ctr"/>
                      <a:r>
                        <a:rPr kumimoji="1" lang="ja-JP" altLang="en-US" sz="1600" b="1" dirty="0" smtClean="0"/>
                        <a:t>平均（／年）</a:t>
                      </a:r>
                      <a:endParaRPr kumimoji="1" lang="ja-JP" altLang="en-US" sz="1600" b="1" dirty="0"/>
                    </a:p>
                  </a:txBody>
                  <a:tcPr>
                    <a:solidFill>
                      <a:srgbClr val="FFFF99"/>
                    </a:solidFill>
                  </a:tcPr>
                </a:tc>
                <a:tc>
                  <a:txBody>
                    <a:bodyPr/>
                    <a:lstStyle/>
                    <a:p>
                      <a:pPr algn="ctr"/>
                      <a:r>
                        <a:rPr kumimoji="1" lang="ja-JP" altLang="en-US" sz="1600" b="1" dirty="0" smtClean="0"/>
                        <a:t>２３．３件</a:t>
                      </a:r>
                      <a:endParaRPr kumimoji="1" lang="ja-JP" altLang="en-US" sz="1600" b="1" dirty="0"/>
                    </a:p>
                  </a:txBody>
                  <a:tcPr>
                    <a:solidFill>
                      <a:srgbClr val="FFFF99"/>
                    </a:solidFill>
                  </a:tcPr>
                </a:tc>
                <a:extLst>
                  <a:ext uri="{0D108BD9-81ED-4DB2-BD59-A6C34878D82A}">
                    <a16:rowId xmlns:a16="http://schemas.microsoft.com/office/drawing/2014/main" val="829086345"/>
                  </a:ext>
                </a:extLst>
              </a:tr>
            </a:tbl>
          </a:graphicData>
        </a:graphic>
      </p:graphicFrame>
    </p:spTree>
    <p:extLst>
      <p:ext uri="{BB962C8B-B14F-4D97-AF65-F5344CB8AC3E}">
        <p14:creationId xmlns:p14="http://schemas.microsoft.com/office/powerpoint/2010/main" val="4268062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22075" y="539899"/>
            <a:ext cx="8049341" cy="5798435"/>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88124" y="692034"/>
            <a:ext cx="7920507" cy="4662815"/>
          </a:xfrm>
          <a:prstGeom prst="rect">
            <a:avLst/>
          </a:prstGeom>
          <a:noFill/>
          <a:ln>
            <a:noFill/>
          </a:ln>
        </p:spPr>
        <p:txBody>
          <a:bodyPr wrap="square" rtlCol="0">
            <a:spAutoFit/>
          </a:bodyPr>
          <a:lstStyle/>
          <a:p>
            <a:pPr>
              <a:lnSpc>
                <a:spcPct val="150000"/>
              </a:lnSpc>
            </a:pPr>
            <a:r>
              <a:rPr kumimoji="1" lang="ja-JP" altLang="en-US" b="1" u="sng" dirty="0">
                <a:latin typeface="ＭＳ Ｐゴシック" panose="020B0600070205080204" pitchFamily="50" charset="-128"/>
                <a:ea typeface="ＭＳ Ｐゴシック" panose="020B0600070205080204" pitchFamily="50" charset="-128"/>
              </a:rPr>
              <a:t>■アドバイザー会議において、１年間に対応可能な件数の目安</a:t>
            </a:r>
            <a:r>
              <a:rPr kumimoji="1" lang="ja-JP" altLang="en-US" u="sng" dirty="0">
                <a:latin typeface="ＭＳ Ｐゴシック" panose="020B0600070205080204" pitchFamily="50" charset="-128"/>
                <a:ea typeface="ＭＳ Ｐゴシック" panose="020B0600070205080204" pitchFamily="50" charset="-128"/>
              </a:rPr>
              <a:t>　</a:t>
            </a:r>
            <a:endParaRPr kumimoji="1" lang="en-US" altLang="ja-JP" u="sng" dirty="0">
              <a:latin typeface="ＭＳ Ｐゴシック" panose="020B0600070205080204" pitchFamily="50" charset="-128"/>
              <a:ea typeface="ＭＳ Ｐゴシック" panose="020B0600070205080204" pitchFamily="50" charset="-128"/>
            </a:endParaRPr>
          </a:p>
          <a:p>
            <a:pPr>
              <a:lnSpc>
                <a:spcPct val="150000"/>
              </a:lnSpc>
            </a:pPr>
            <a:r>
              <a:rPr kumimoji="1" lang="ja-JP" altLang="en-US" dirty="0">
                <a:latin typeface="ＭＳ Ｐゴシック" panose="020B0600070205080204" pitchFamily="50" charset="-128"/>
                <a:ea typeface="ＭＳ Ｐゴシック" panose="020B0600070205080204" pitchFamily="50" charset="-128"/>
              </a:rPr>
              <a:t>　公共事業アドバイス部会の開催回数　　　　　　　　・・・概ね２回／年</a:t>
            </a:r>
          </a:p>
          <a:p>
            <a:pPr>
              <a:lnSpc>
                <a:spcPct val="150000"/>
              </a:lnSpc>
            </a:pPr>
            <a:r>
              <a:rPr kumimoji="1" lang="ja-JP" altLang="en-US" dirty="0">
                <a:latin typeface="ＭＳ Ｐゴシック" panose="020B0600070205080204" pitchFamily="50" charset="-128"/>
                <a:ea typeface="ＭＳ Ｐゴシック" panose="020B0600070205080204" pitchFamily="50" charset="-128"/>
              </a:rPr>
              <a:t>　公共事業アドバイス部会の所要時間　　　　　　　　・・・１２０分／回</a:t>
            </a:r>
          </a:p>
          <a:p>
            <a:pPr>
              <a:lnSpc>
                <a:spcPct val="150000"/>
              </a:lnSpc>
            </a:pPr>
            <a:r>
              <a:rPr kumimoji="1" lang="ja-JP" altLang="en-US" dirty="0">
                <a:latin typeface="ＭＳ Ｐゴシック" panose="020B0600070205080204" pitchFamily="50" charset="-128"/>
                <a:ea typeface="ＭＳ Ｐゴシック" panose="020B0600070205080204" pitchFamily="50" charset="-128"/>
              </a:rPr>
              <a:t>　景観アドバイザー会議の１件あたりの所要時間　 ・・・２０～４０分</a:t>
            </a:r>
          </a:p>
          <a:p>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pPr>
              <a:lnSpc>
                <a:spcPct val="150000"/>
              </a:lnSpc>
            </a:pPr>
            <a:r>
              <a:rPr kumimoji="1" lang="ja-JP" altLang="en-US" dirty="0">
                <a:latin typeface="ＭＳ Ｐゴシック" panose="020B0600070205080204" pitchFamily="50" charset="-128"/>
                <a:ea typeface="ＭＳ Ｐゴシック" panose="020B0600070205080204" pitchFamily="50" charset="-128"/>
              </a:rPr>
              <a:t>　</a:t>
            </a:r>
            <a:r>
              <a:rPr kumimoji="1" lang="ja-JP" altLang="en-US" dirty="0" smtClean="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１回の公共事業アドバイス部会で対応可能な件数は３～６件程度</a:t>
            </a:r>
            <a:endParaRPr kumimoji="1" lang="en-US" altLang="ja-JP" dirty="0">
              <a:latin typeface="ＭＳ Ｐゴシック" panose="020B0600070205080204" pitchFamily="50" charset="-128"/>
              <a:ea typeface="ＭＳ Ｐゴシック" panose="020B0600070205080204" pitchFamily="50" charset="-128"/>
            </a:endParaRPr>
          </a:p>
          <a:p>
            <a:pPr>
              <a:lnSpc>
                <a:spcPct val="150000"/>
              </a:lnSpc>
            </a:pPr>
            <a:r>
              <a:rPr kumimoji="1" lang="ja-JP" altLang="en-US" dirty="0">
                <a:latin typeface="ＭＳ Ｐゴシック" panose="020B0600070205080204" pitchFamily="50" charset="-128"/>
                <a:ea typeface="ＭＳ Ｐゴシック" panose="020B0600070205080204" pitchFamily="50" charset="-128"/>
              </a:rPr>
              <a:t>　</a:t>
            </a:r>
            <a:r>
              <a:rPr kumimoji="1" lang="ja-JP" altLang="en-US" dirty="0" smtClean="0">
                <a:latin typeface="ＭＳ Ｐゴシック" panose="020B0600070205080204" pitchFamily="50" charset="-128"/>
                <a:ea typeface="ＭＳ Ｐゴシック" panose="020B0600070205080204" pitchFamily="50" charset="-128"/>
              </a:rPr>
              <a:t>   ・</a:t>
            </a:r>
            <a:r>
              <a:rPr kumimoji="1" lang="ja-JP" altLang="en-US" b="1" u="sng" dirty="0">
                <a:latin typeface="ＭＳ Ｐゴシック" panose="020B0600070205080204" pitchFamily="50" charset="-128"/>
                <a:ea typeface="ＭＳ Ｐゴシック" panose="020B0600070205080204" pitchFamily="50" charset="-128"/>
              </a:rPr>
              <a:t>１年間に対応可能な件数は６～１２件程度</a:t>
            </a:r>
            <a:endParaRPr kumimoji="1" lang="en-US" altLang="ja-JP" b="1" u="sng" dirty="0">
              <a:latin typeface="ＭＳ Ｐゴシック" panose="020B0600070205080204" pitchFamily="50" charset="-128"/>
              <a:ea typeface="ＭＳ Ｐゴシック" panose="020B0600070205080204" pitchFamily="50" charset="-128"/>
            </a:endParaRPr>
          </a:p>
          <a:p>
            <a:pPr>
              <a:lnSpc>
                <a:spcPct val="150000"/>
              </a:lnSpc>
            </a:pPr>
            <a:endParaRPr kumimoji="1" lang="en-US" altLang="ja-JP" b="1" u="sng" dirty="0">
              <a:latin typeface="ＭＳ Ｐゴシック" panose="020B0600070205080204" pitchFamily="50" charset="-128"/>
              <a:ea typeface="ＭＳ Ｐゴシック" panose="020B0600070205080204" pitchFamily="50" charset="-128"/>
            </a:endParaRPr>
          </a:p>
          <a:p>
            <a:pPr>
              <a:lnSpc>
                <a:spcPct val="150000"/>
              </a:lnSpc>
            </a:pPr>
            <a:r>
              <a:rPr kumimoji="1" lang="ja-JP" altLang="en-US" dirty="0">
                <a:latin typeface="ＭＳ Ｐゴシック" panose="020B0600070205080204" pitchFamily="50" charset="-128"/>
                <a:ea typeface="ＭＳ Ｐゴシック" panose="020B0600070205080204" pitchFamily="50" charset="-128"/>
              </a:rPr>
              <a:t>　なお、部分的な相談のみ等の簡易版については、上記の件数の外として対応することも可能と</a:t>
            </a:r>
            <a:r>
              <a:rPr kumimoji="1" lang="ja-JP" altLang="en-US" dirty="0" smtClean="0">
                <a:latin typeface="ＭＳ Ｐゴシック" panose="020B0600070205080204" pitchFamily="50" charset="-128"/>
                <a:ea typeface="ＭＳ Ｐゴシック" panose="020B0600070205080204" pitchFamily="50" charset="-128"/>
              </a:rPr>
              <a:t>する</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48</a:t>
            </a:fld>
            <a:endParaRPr kumimoji="1" lang="ja-JP" altLang="en-US" dirty="0"/>
          </a:p>
        </p:txBody>
      </p:sp>
      <p:sp>
        <p:nvSpPr>
          <p:cNvPr id="16" name="下矢印 15"/>
          <p:cNvSpPr/>
          <p:nvPr/>
        </p:nvSpPr>
        <p:spPr>
          <a:xfrm>
            <a:off x="3327466" y="2524259"/>
            <a:ext cx="1695296" cy="499183"/>
          </a:xfrm>
          <a:prstGeom prst="downArrow">
            <a:avLst>
              <a:gd name="adj1" fmla="val 54266"/>
              <a:gd name="adj2" fmla="val 52671"/>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46379" y="3175577"/>
            <a:ext cx="6893823" cy="8762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696144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49</a:t>
            </a:fld>
            <a:endParaRPr kumimoji="1" lang="ja-JP" altLang="en-US" dirty="0"/>
          </a:p>
        </p:txBody>
      </p:sp>
      <p:sp>
        <p:nvSpPr>
          <p:cNvPr id="4" name="テキスト ボックス 3"/>
          <p:cNvSpPr txBox="1"/>
          <p:nvPr/>
        </p:nvSpPr>
        <p:spPr>
          <a:xfrm>
            <a:off x="586491" y="563520"/>
            <a:ext cx="7863809" cy="5155257"/>
          </a:xfrm>
          <a:prstGeom prst="rect">
            <a:avLst/>
          </a:prstGeom>
          <a:noFill/>
          <a:ln>
            <a:noFill/>
          </a:ln>
        </p:spPr>
        <p:txBody>
          <a:bodyPr wrap="square" rtlCol="0">
            <a:spAutoFit/>
          </a:bodyPr>
          <a:lstStyle/>
          <a:p>
            <a:pPr>
              <a:lnSpc>
                <a:spcPct val="150000"/>
              </a:lnSpc>
            </a:pPr>
            <a:r>
              <a:rPr kumimoji="1" lang="ja-JP" altLang="en-US" b="1" u="sng" dirty="0">
                <a:latin typeface="ＭＳ Ｐゴシック 本文"/>
              </a:rPr>
              <a:t>■他府県における規模設定の事例：山梨県</a:t>
            </a:r>
            <a:r>
              <a:rPr kumimoji="1" lang="ja-JP" altLang="en-US" sz="1600" u="sng" dirty="0">
                <a:latin typeface="ＭＳ Ｐゴシック 本文"/>
              </a:rPr>
              <a:t>　</a:t>
            </a:r>
            <a:endParaRPr kumimoji="1" lang="en-US" altLang="ja-JP" sz="1600" u="sng" dirty="0">
              <a:latin typeface="ＭＳ Ｐゴシック 本文"/>
            </a:endParaRPr>
          </a:p>
          <a:p>
            <a:r>
              <a:rPr kumimoji="1" lang="ja-JP" altLang="en-US" sz="1600" dirty="0">
                <a:latin typeface="ＭＳ Ｐゴシック 本文"/>
                <a:ea typeface="ＭＳ 明朝" panose="02020609040205080304" pitchFamily="17" charset="-128"/>
              </a:rPr>
              <a:t>（対象事業）</a:t>
            </a:r>
          </a:p>
          <a:p>
            <a:r>
              <a:rPr kumimoji="1" lang="ja-JP" altLang="en-US" sz="1600" dirty="0">
                <a:latin typeface="ＭＳ Ｐゴシック 本文"/>
                <a:ea typeface="ＭＳ 明朝" panose="02020609040205080304" pitchFamily="17" charset="-128"/>
              </a:rPr>
              <a:t>第３条 </a:t>
            </a:r>
            <a:r>
              <a:rPr kumimoji="1" lang="ja-JP" altLang="en-US" sz="1600" dirty="0" smtClean="0">
                <a:latin typeface="ＭＳ Ｐゴシック 本文"/>
                <a:ea typeface="ＭＳ 明朝" panose="02020609040205080304" pitchFamily="17" charset="-128"/>
              </a:rPr>
              <a:t>　公共</a:t>
            </a:r>
            <a:r>
              <a:rPr kumimoji="1" lang="ja-JP" altLang="en-US" sz="1600" dirty="0">
                <a:latin typeface="ＭＳ Ｐゴシック 本文"/>
                <a:ea typeface="ＭＳ 明朝" panose="02020609040205080304" pitchFamily="17" charset="-128"/>
              </a:rPr>
              <a:t>事業景観検討を実施する事業は、次の各号に定めるところにより</a:t>
            </a:r>
            <a:r>
              <a:rPr kumimoji="1" lang="ja-JP" altLang="en-US" sz="1600" dirty="0" smtClean="0">
                <a:latin typeface="ＭＳ Ｐゴシック 本文"/>
                <a:ea typeface="ＭＳ 明朝" panose="02020609040205080304" pitchFamily="17" charset="-128"/>
              </a:rPr>
              <a:t>選定　　</a:t>
            </a:r>
            <a:endParaRPr kumimoji="1" lang="en-US" altLang="ja-JP" sz="1600" dirty="0" smtClean="0">
              <a:latin typeface="ＭＳ Ｐゴシック 本文"/>
              <a:ea typeface="ＭＳ 明朝" panose="02020609040205080304" pitchFamily="17" charset="-128"/>
            </a:endParaRPr>
          </a:p>
          <a:p>
            <a:r>
              <a:rPr kumimoji="1" lang="ja-JP" altLang="en-US" sz="1600" dirty="0">
                <a:latin typeface="ＭＳ Ｐゴシック 本文"/>
                <a:ea typeface="ＭＳ 明朝" panose="02020609040205080304" pitchFamily="17" charset="-128"/>
              </a:rPr>
              <a:t>　</a:t>
            </a:r>
            <a:r>
              <a:rPr kumimoji="1" lang="ja-JP" altLang="en-US" sz="1600" dirty="0" smtClean="0">
                <a:latin typeface="ＭＳ Ｐゴシック 本文"/>
                <a:ea typeface="ＭＳ 明朝" panose="02020609040205080304" pitchFamily="17" charset="-128"/>
              </a:rPr>
              <a:t>する</a:t>
            </a:r>
            <a:r>
              <a:rPr kumimoji="1" lang="ja-JP" altLang="en-US" sz="1600" dirty="0">
                <a:latin typeface="ＭＳ Ｐゴシック 本文"/>
                <a:ea typeface="ＭＳ 明朝" panose="02020609040205080304" pitchFamily="17" charset="-128"/>
              </a:rPr>
              <a:t>ものとする。</a:t>
            </a:r>
          </a:p>
          <a:p>
            <a:pPr marL="631795" indent="-631795">
              <a:spcBef>
                <a:spcPts val="600"/>
              </a:spcBef>
            </a:pPr>
            <a:r>
              <a:rPr kumimoji="1" lang="ja-JP" altLang="en-US" sz="1600" dirty="0">
                <a:latin typeface="ＭＳ Ｐゴシック 本文"/>
                <a:ea typeface="ＭＳ 明朝" panose="02020609040205080304" pitchFamily="17" charset="-128"/>
              </a:rPr>
              <a:t>（１）公共事業評価会議に諮った事前評価（調査）案件のうち、</a:t>
            </a:r>
            <a:r>
              <a:rPr kumimoji="1" lang="ja-JP" altLang="en-US" sz="1600" b="1" u="sng" dirty="0">
                <a:latin typeface="ＭＳ Ｐゴシック 本文"/>
                <a:ea typeface="ＭＳ 明朝" panose="02020609040205080304" pitchFamily="17" charset="-128"/>
              </a:rPr>
              <a:t>全体事業費が１０億円以上となる可能性のある事業</a:t>
            </a:r>
          </a:p>
          <a:p>
            <a:pPr marL="631795" indent="-631795">
              <a:spcBef>
                <a:spcPts val="600"/>
              </a:spcBef>
            </a:pPr>
            <a:r>
              <a:rPr kumimoji="1" lang="ja-JP" altLang="en-US" sz="1600" dirty="0">
                <a:latin typeface="ＭＳ Ｐゴシック 本文"/>
                <a:ea typeface="ＭＳ 明朝" panose="02020609040205080304" pitchFamily="17" charset="-128"/>
              </a:rPr>
              <a:t>（２）公共事業評価会議に諮った事前評価（調査）案件のうち、「公共事業景観検討実施要領の運用（以下、運用という）」に示す一定規模以上などの構造物が生ずるものについて、景観づくり推進室長が必要であると認めたもの</a:t>
            </a:r>
          </a:p>
          <a:p>
            <a:pPr marL="631795" indent="-631795">
              <a:spcBef>
                <a:spcPts val="600"/>
              </a:spcBef>
            </a:pPr>
            <a:r>
              <a:rPr kumimoji="1" lang="ja-JP" altLang="en-US" sz="1600" dirty="0">
                <a:latin typeface="ＭＳ Ｐゴシック 本文"/>
                <a:ea typeface="ＭＳ 明朝" panose="02020609040205080304" pitchFamily="17" charset="-128"/>
              </a:rPr>
              <a:t>（３）築造する構造物が見える重要な視点場が存在すると景観づくり推進室長が認めたもの</a:t>
            </a:r>
          </a:p>
          <a:p>
            <a:pPr marL="631795" indent="-631795">
              <a:spcBef>
                <a:spcPts val="600"/>
              </a:spcBef>
            </a:pPr>
            <a:r>
              <a:rPr kumimoji="1" lang="ja-JP" altLang="en-US" sz="1600" dirty="0">
                <a:latin typeface="ＭＳ Ｐゴシック 本文"/>
                <a:ea typeface="ＭＳ 明朝" panose="02020609040205080304" pitchFamily="17" charset="-128"/>
              </a:rPr>
              <a:t>（４）県土整備部が実施する他部局の公共事業のうち、当該部局が景観アドバイザー会議の対象とすることを希望するもの</a:t>
            </a:r>
          </a:p>
          <a:p>
            <a:pPr marL="631795" indent="-631795">
              <a:spcBef>
                <a:spcPts val="600"/>
              </a:spcBef>
            </a:pPr>
            <a:r>
              <a:rPr kumimoji="1" lang="ja-JP" altLang="en-US" sz="1600" dirty="0">
                <a:latin typeface="ＭＳ Ｐゴシック 本文"/>
                <a:ea typeface="ＭＳ 明朝" panose="02020609040205080304" pitchFamily="17" charset="-128"/>
              </a:rPr>
              <a:t>（５）事前評価（調査）時に公共事業評価会議に諮ることはなかったが、事前評価（事業）時に公共事業評価会議に諮った案件で、全体事業費が１０億円以上となる事業</a:t>
            </a:r>
          </a:p>
          <a:p>
            <a:pPr marL="631795" indent="-631795">
              <a:spcBef>
                <a:spcPts val="600"/>
              </a:spcBef>
            </a:pPr>
            <a:r>
              <a:rPr kumimoji="1" lang="ja-JP" altLang="en-US" sz="1600" dirty="0">
                <a:latin typeface="ＭＳ Ｐゴシック 本文"/>
                <a:ea typeface="ＭＳ 明朝" panose="02020609040205080304" pitchFamily="17" charset="-128"/>
              </a:rPr>
              <a:t>（６）その他特に必要と認められる</a:t>
            </a:r>
            <a:r>
              <a:rPr kumimoji="1" lang="ja-JP" altLang="en-US" sz="1600" dirty="0" smtClean="0">
                <a:latin typeface="ＭＳ Ｐゴシック 本文"/>
                <a:ea typeface="ＭＳ 明朝" panose="02020609040205080304" pitchFamily="17" charset="-128"/>
              </a:rPr>
              <a:t>事業</a:t>
            </a:r>
            <a:endParaRPr kumimoji="1" lang="en-US" altLang="ja-JP" sz="1600" dirty="0">
              <a:latin typeface="ＭＳ Ｐゴシック" panose="020B0600070205080204" pitchFamily="50" charset="-128"/>
              <a:ea typeface="ＭＳ Ｐゴシック" panose="020B0600070205080204" pitchFamily="50" charset="-128"/>
            </a:endParaRPr>
          </a:p>
          <a:p>
            <a:pPr algn="r"/>
            <a:r>
              <a:rPr kumimoji="1" lang="ja-JP" altLang="en-US" sz="1600" dirty="0">
                <a:latin typeface="ＭＳ Ｐゴシック" panose="020B0600070205080204" pitchFamily="50" charset="-128"/>
                <a:ea typeface="ＭＳ Ｐゴシック" panose="020B0600070205080204" pitchFamily="50" charset="-128"/>
              </a:rPr>
              <a:t>「</a:t>
            </a:r>
            <a:r>
              <a:rPr lang="zh-TW" altLang="en-US" sz="1600" dirty="0">
                <a:latin typeface="ＭＳ Ｐゴシック" panose="020B0600070205080204" pitchFamily="50" charset="-128"/>
                <a:ea typeface="ＭＳ Ｐゴシック" panose="020B0600070205080204" pitchFamily="50" charset="-128"/>
              </a:rPr>
              <a:t> 公共事業景観検討実施要領 </a:t>
            </a:r>
            <a:r>
              <a:rPr kumimoji="1" lang="ja-JP" altLang="en-US" sz="1600" dirty="0">
                <a:latin typeface="ＭＳ Ｐゴシック" panose="020B0600070205080204" pitchFamily="50" charset="-128"/>
                <a:ea typeface="ＭＳ Ｐゴシック" panose="020B0600070205080204" pitchFamily="50" charset="-128"/>
              </a:rPr>
              <a:t>」より</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522075" y="540899"/>
            <a:ext cx="8049341" cy="5138006"/>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72029" y="5816335"/>
            <a:ext cx="7678271" cy="656590"/>
          </a:xfrm>
          <a:prstGeom prst="rect">
            <a:avLst/>
          </a:prstGeom>
          <a:noFill/>
          <a:ln w="6350">
            <a:solidFill>
              <a:schemeClr val="accent1"/>
            </a:solidFill>
          </a:ln>
        </p:spPr>
        <p:txBody>
          <a:bodyPr wrap="square" rtlCol="0">
            <a:spAutoFit/>
          </a:bodyPr>
          <a:lstStyle/>
          <a:p>
            <a:pPr marL="363522" indent="-363522">
              <a:lnSpc>
                <a:spcPts val="2160"/>
              </a:lnSpc>
              <a:defRPr/>
            </a:pPr>
            <a:r>
              <a:rPr kumimoji="1" lang="ja-JP" altLang="en-US" sz="1600" i="1" dirty="0">
                <a:solidFill>
                  <a:prstClr val="black"/>
                </a:solidFill>
                <a:latin typeface="+mn-ea"/>
              </a:rPr>
              <a:t>　</a:t>
            </a:r>
            <a:r>
              <a:rPr lang="ja-JP" altLang="en-US" sz="1600" i="1" dirty="0">
                <a:solidFill>
                  <a:prstClr val="black"/>
                </a:solidFill>
                <a:latin typeface="+mn-ea"/>
              </a:rPr>
              <a:t>⇒実際に景観アドバイザー会議に諮っている事業は、上記のうち、特に景観への影響が大きい、比較的大きな公共事業</a:t>
            </a:r>
            <a:endParaRPr kumimoji="1" lang="ja-JP" altLang="en-US" sz="1600" i="1" dirty="0"/>
          </a:p>
        </p:txBody>
      </p:sp>
    </p:spTree>
    <p:extLst>
      <p:ext uri="{BB962C8B-B14F-4D97-AF65-F5344CB8AC3E}">
        <p14:creationId xmlns:p14="http://schemas.microsoft.com/office/powerpoint/2010/main" val="167744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217834" y="2728251"/>
            <a:ext cx="4708340" cy="1938992"/>
          </a:xfrm>
          <a:prstGeom prst="rect">
            <a:avLst/>
          </a:prstGeom>
          <a:noFill/>
        </p:spPr>
        <p:txBody>
          <a:bodyPr wrap="none" rtlCol="0">
            <a:spAutoFit/>
          </a:bodyPr>
          <a:lstStyle/>
          <a:p>
            <a:pPr algn="ctr"/>
            <a:r>
              <a:rPr kumimoji="1" lang="ja-JP" altLang="en-US" sz="3200" b="1" dirty="0" smtClean="0">
                <a:latin typeface="Meiryo UI" panose="020B0604030504040204" pitchFamily="50" charset="-128"/>
                <a:ea typeface="Meiryo UI" panose="020B0604030504040204" pitchFamily="50" charset="-128"/>
              </a:rPr>
              <a:t>公共</a:t>
            </a:r>
            <a:r>
              <a:rPr kumimoji="1" lang="ja-JP" altLang="en-US" sz="3200" b="1" dirty="0">
                <a:latin typeface="Meiryo UI" panose="020B0604030504040204" pitchFamily="50" charset="-128"/>
                <a:ea typeface="Meiryo UI" panose="020B0604030504040204" pitchFamily="50" charset="-128"/>
              </a:rPr>
              <a:t>事業アドバイス部会の</a:t>
            </a:r>
            <a:endParaRPr kumimoji="1" lang="en-US" altLang="ja-JP" sz="3200" b="1" dirty="0">
              <a:latin typeface="Meiryo UI" panose="020B0604030504040204" pitchFamily="50" charset="-128"/>
              <a:ea typeface="Meiryo UI" panose="020B0604030504040204" pitchFamily="50" charset="-128"/>
            </a:endParaRPr>
          </a:p>
          <a:p>
            <a:pPr algn="ctr"/>
            <a:r>
              <a:rPr kumimoji="1" lang="ja-JP" altLang="en-US" sz="3200" b="1" dirty="0">
                <a:latin typeface="Meiryo UI" panose="020B0604030504040204" pitchFamily="50" charset="-128"/>
                <a:ea typeface="Meiryo UI" panose="020B0604030504040204" pitchFamily="50" charset="-128"/>
              </a:rPr>
              <a:t>実施状況</a:t>
            </a:r>
            <a:endParaRPr kumimoji="1" lang="en-US" altLang="ja-JP" sz="3200" b="1" dirty="0">
              <a:latin typeface="Meiryo UI" panose="020B0604030504040204" pitchFamily="50" charset="-128"/>
              <a:ea typeface="Meiryo UI" panose="020B0604030504040204" pitchFamily="50" charset="-128"/>
            </a:endParaRPr>
          </a:p>
          <a:p>
            <a:pPr algn="ctr"/>
            <a:endParaRPr kumimoji="1" lang="en-US" altLang="ja-JP" sz="3200" b="1" dirty="0">
              <a:latin typeface="Meiryo UI" panose="020B0604030504040204" pitchFamily="50" charset="-128"/>
              <a:ea typeface="Meiryo UI" panose="020B0604030504040204" pitchFamily="50" charset="-128"/>
            </a:endParaRPr>
          </a:p>
          <a:p>
            <a:pPr algn="ctr"/>
            <a:endParaRPr kumimoji="1" lang="en-US" altLang="ja-JP" sz="2400" b="1" i="1" dirty="0">
              <a:solidFill>
                <a:srgbClr val="FF0000"/>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5</a:t>
            </a:fld>
            <a:endParaRPr kumimoji="1" lang="ja-JP" altLang="en-US"/>
          </a:p>
        </p:txBody>
      </p:sp>
    </p:spTree>
    <p:extLst>
      <p:ext uri="{BB962C8B-B14F-4D97-AF65-F5344CB8AC3E}">
        <p14:creationId xmlns:p14="http://schemas.microsoft.com/office/powerpoint/2010/main" val="293562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76133" y="648968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正方形/長方形 3"/>
          <p:cNvSpPr/>
          <p:nvPr/>
        </p:nvSpPr>
        <p:spPr>
          <a:xfrm>
            <a:off x="620029" y="359439"/>
            <a:ext cx="7854273" cy="6037550"/>
          </a:xfrm>
          <a:prstGeom prst="rect">
            <a:avLst/>
          </a:prstGeom>
        </p:spPr>
        <p:txBody>
          <a:bodyPr wrap="square">
            <a:spAutoFit/>
          </a:bodyPr>
          <a:lstStyle/>
          <a:p>
            <a:pPr>
              <a:lnSpc>
                <a:spcPct val="150000"/>
              </a:lnSpc>
              <a:defRPr/>
            </a:pPr>
            <a:r>
              <a:rPr kumimoji="0" lang="ja-JP" altLang="en-US" sz="1800" b="1" i="0" u="sng" strike="noStrike" kern="1200" cap="none" spc="0" normalizeH="0" baseline="0" noProof="0" dirty="0" smtClean="0">
                <a:ln>
                  <a:noFill/>
                </a:ln>
                <a:solidFill>
                  <a:prstClr val="black"/>
                </a:solidFill>
                <a:effectLst/>
                <a:uLnTx/>
                <a:uFillTx/>
                <a:latin typeface="+mn-ea"/>
              </a:rPr>
              <a:t>■</a:t>
            </a:r>
            <a:r>
              <a:rPr kumimoji="1" lang="ja-JP" altLang="en-US" b="1" u="sng" dirty="0">
                <a:solidFill>
                  <a:prstClr val="black"/>
                </a:solidFill>
                <a:latin typeface="+mn-ea"/>
              </a:rPr>
              <a:t>市町村と府のアドバイザー制度の関係について</a:t>
            </a:r>
            <a:endParaRPr kumimoji="1" lang="en-US" altLang="ja-JP" b="1" u="sng" dirty="0">
              <a:solidFill>
                <a:prstClr val="black"/>
              </a:solidFill>
              <a:latin typeface="+mn-ea"/>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≪市町村アンケートの実施≫</a:t>
            </a:r>
            <a:endParaRPr kumimoji="0"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50" marR="0" lvl="0" indent="-17463"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景観行政団体且つ景観アドバイザー制度をもつ市町村　・・・１</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a:t>
            </a: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大阪市、堺市、岸和田市、豊中市、吹田市、枚方市、茨木市、八尾市、</a:t>
            </a:r>
            <a:endParaRPr kumimoji="0"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箕面市、藤井寺市、交野市</a:t>
            </a:r>
            <a:endParaRPr kumimoji="0"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endParaRPr kumimoji="0"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50" marR="0" lvl="0" indent="-17463"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景観行政団体且つ景観アドバイザー制度を持たない市町村　・・・６市１町</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高槻市、泉佐野市、寝屋川市、大東市、羽曳野市、東大阪市、太子町</a:t>
            </a:r>
            <a:endParaRPr kumimoji="0"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b="1" dirty="0" smtClean="0">
                <a:solidFill>
                  <a:prstClr val="black"/>
                </a:solidFill>
                <a:latin typeface="ＭＳ Ｐゴシック" panose="020B0600070205080204" pitchFamily="50" charset="-128"/>
                <a:ea typeface="ＭＳ Ｐゴシック" panose="020B0600070205080204" pitchFamily="50" charset="-128"/>
              </a:rPr>
              <a:t>　≪</a:t>
            </a:r>
            <a:r>
              <a:rPr kumimoji="0"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アンケート内容≫</a:t>
            </a:r>
          </a:p>
          <a:p>
            <a:pPr marL="268288"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対象事業の選定に</a:t>
            </a: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ついて</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88"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景観配慮に関する府庁内での情報共有について</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88"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形成に関する目標設定に</a:t>
            </a: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ついて</a:t>
            </a:r>
            <a:endParaRPr kumimoji="0"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88"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における景観アドバイザー制度に</a:t>
            </a: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ついて</a:t>
            </a:r>
            <a:endParaRPr kumimoji="0"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88"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その他の意見</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正方形/長方形 6"/>
          <p:cNvSpPr/>
          <p:nvPr/>
        </p:nvSpPr>
        <p:spPr>
          <a:xfrm>
            <a:off x="529877" y="296122"/>
            <a:ext cx="8064000" cy="6225701"/>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04573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72352" y="443752"/>
            <a:ext cx="7467096" cy="5879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≪市町村からの主な意見≫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68288" marR="0" lvl="0" indent="-93663" algn="l" defTabSz="457200" rtl="0" eaLnBrk="1" fontAlgn="auto" latinLnBrk="0" hangingPunct="1">
              <a:lnSpc>
                <a:spcPct val="120000"/>
              </a:lnSpc>
              <a:spcBef>
                <a:spcPts val="0"/>
              </a:spcBef>
              <a:spcAft>
                <a:spcPts val="0"/>
              </a:spcAft>
              <a:buClrTx/>
              <a:buSzTx/>
              <a:buFontTx/>
              <a:buNone/>
              <a:tabLst/>
              <a:defRPr/>
            </a:pPr>
            <a:r>
              <a:rPr kumimoji="1" lang="ja-JP" altLang="en-US" sz="18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府景観アドバイザー会議と市町村景観アドバイザー会議の関係</a:t>
            </a:r>
            <a:endParaRPr kumimoji="1" lang="en-US" altLang="ja-JP" sz="1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68288"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府景観アドバイザー会議を市町村景観アドバイザー会議に替えることは・・・</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649288" marR="0" lvl="0" indent="-285750"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可能と思われる　　　　　（３件）</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649288" marR="0" lvl="0" indent="-285750"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検討する余地はある　　（５件）</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649288" marR="0" lvl="0" indent="-285750"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替えることはできない　  （１件）</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649288" marR="0" lvl="0" indent="-285750"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その他　　　　　　　　　  　（２件）</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363538" marR="0" lvl="0" indent="0" algn="l" defTabSz="457200" rtl="0" eaLnBrk="1" fontAlgn="auto" latinLnBrk="0" hangingPunct="1">
              <a:lnSpc>
                <a:spcPts val="1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363538"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回答に添えられたコメント</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246313" marR="0" lvl="0" indent="-1708150" algn="l" defTabSz="457200" rtl="0" eaLnBrk="1" fontAlgn="auto" latinLnBrk="0" hangingPunct="1">
              <a:lnSpc>
                <a:spcPct val="120000"/>
              </a:lnSpc>
              <a:spcBef>
                <a:spcPts val="0"/>
              </a:spcBef>
              <a:spcAft>
                <a:spcPts val="0"/>
              </a:spcAft>
              <a:buClrTx/>
              <a:buSzTx/>
              <a:buFontTx/>
              <a:buNone/>
              <a:tabLst>
                <a:tab pos="806450" algn="l"/>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（回答：可能と思われる）</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246313" marR="0" lvl="0" indent="-1533525" algn="l" defTabSz="457200" rtl="0" eaLnBrk="1" fontAlgn="auto" latinLnBrk="0" hangingPunct="1">
              <a:lnSpc>
                <a:spcPct val="120000"/>
              </a:lnSpc>
              <a:spcBef>
                <a:spcPts val="0"/>
              </a:spcBef>
              <a:spcAft>
                <a:spcPts val="0"/>
              </a:spcAft>
              <a:buClrTx/>
              <a:buSzTx/>
              <a:buFontTx/>
              <a:buNone/>
              <a:tabLst>
                <a:tab pos="806450" algn="l"/>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・市</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景観アドバイザー会議は任意制度の</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ため可能と思われ</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る</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246313" marR="0" lvl="0" indent="-1708150" algn="l" defTabSz="457200" rtl="0" eaLnBrk="1" fontAlgn="auto" latinLnBrk="0" hangingPunct="1">
              <a:lnSpc>
                <a:spcPct val="120000"/>
              </a:lnSpc>
              <a:spcBef>
                <a:spcPts val="0"/>
              </a:spcBef>
              <a:spcAft>
                <a:spcPts val="0"/>
              </a:spcAft>
              <a:buClrTx/>
              <a:buSzTx/>
              <a:buFontTx/>
              <a:buNone/>
              <a:tabLst>
                <a:tab pos="806450" algn="l"/>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（回答：検討する余地はある）</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246313" marR="0" lvl="0" indent="-1533525" algn="l" defTabSz="457200" rtl="0" eaLnBrk="1" fontAlgn="auto" latinLnBrk="0" hangingPunct="1">
              <a:lnSpc>
                <a:spcPct val="120000"/>
              </a:lnSpc>
              <a:spcBef>
                <a:spcPts val="0"/>
              </a:spcBef>
              <a:spcAft>
                <a:spcPts val="0"/>
              </a:spcAft>
              <a:buClrTx/>
              <a:buSzTx/>
              <a:buFontTx/>
              <a:buNone/>
              <a:tabLst>
                <a:tab pos="806450" algn="l"/>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・府景観アドバイザー会議での議論</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内容について整理が必要</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246313" marR="0" lvl="0" indent="-1708150" algn="l" defTabSz="457200" rtl="0" eaLnBrk="1" fontAlgn="auto" latinLnBrk="0" hangingPunct="1">
              <a:lnSpc>
                <a:spcPct val="120000"/>
              </a:lnSpc>
              <a:spcBef>
                <a:spcPts val="0"/>
              </a:spcBef>
              <a:spcAft>
                <a:spcPts val="0"/>
              </a:spcAft>
              <a:buClrTx/>
              <a:buSzTx/>
              <a:buFontTx/>
              <a:buNone/>
              <a:tabLst>
                <a:tab pos="806450" algn="l"/>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（回答：その他）</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06450" marR="0" lvl="0" indent="-93663" algn="l"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・景観法及び市町村景観条例並びに景観条例等施行規則に基づき適正な法手続きを願いたい</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06450" marR="0" lvl="0" indent="-93663" algn="l"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・市景観アドバイザー</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会議について、対象</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事業を定める</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規定がなく、景観</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関連の協議や手続きにおいて</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、任意で実施しているため</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7086600" y="64887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542752" y="296122"/>
            <a:ext cx="8064000" cy="6225701"/>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82012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62505" y="524435"/>
            <a:ext cx="7441338" cy="5822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8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府景観アドバイザー会議でのやり取り</a:t>
            </a:r>
          </a:p>
          <a:p>
            <a:pPr marL="649288" marR="0" lvl="0" indent="-285750"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市町村へ共有した方がよい　  （１３件）</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649288" marR="0" lvl="0" indent="-285750"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特段</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共有</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は要しない　　　　　　（４件）</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649288" marR="0" lvl="0" indent="-285750"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93663"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8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府景観アドバイザー会議への市町村景観担当の同席</a:t>
            </a:r>
            <a:endParaRPr kumimoji="1" lang="en-US" altLang="ja-JP" sz="18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379413" marR="0" lvl="0" indent="-15875"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同席を希望する　　　（１２件）</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363538"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上記には、以下の回答を含む</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06450" marR="0" lvl="0" indent="-93663" algn="l" defTabSz="457200" rtl="0" eaLnBrk="1" fontAlgn="auto" latinLnBrk="0" hangingPunct="1">
              <a:lnSpc>
                <a:spcPct val="120000"/>
              </a:lnSpc>
              <a:spcBef>
                <a:spcPts val="0"/>
              </a:spcBef>
              <a:spcAft>
                <a:spcPts val="0"/>
              </a:spcAft>
              <a:buClrTx/>
              <a:buSzTx/>
              <a:buFontTx/>
              <a:buNone/>
              <a:tabLst>
                <a:tab pos="981075" algn="l"/>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府景観アドバイザー会議の実施を市町村アドバイザー会議に替える場合は同席を希望する</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06450" marR="0" lvl="0" indent="-93663" algn="l" defTabSz="457200" rtl="0" eaLnBrk="1" fontAlgn="auto" latinLnBrk="0" hangingPunct="1">
              <a:lnSpc>
                <a:spcPct val="120000"/>
              </a:lnSpc>
              <a:spcBef>
                <a:spcPts val="0"/>
              </a:spcBef>
              <a:spcAft>
                <a:spcPts val="0"/>
              </a:spcAft>
              <a:buClrTx/>
              <a:buSzTx/>
              <a:buFontTx/>
              <a:buNone/>
              <a:tabLst>
                <a:tab pos="981075" algn="l"/>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・案件により同席を希望する</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06450" marR="0" lvl="0" indent="-93663" algn="l" defTabSz="457200" rtl="0" eaLnBrk="1" fontAlgn="auto" latinLnBrk="0" hangingPunct="1">
              <a:lnSpc>
                <a:spcPct val="120000"/>
              </a:lnSpc>
              <a:spcBef>
                <a:spcPts val="0"/>
              </a:spcBef>
              <a:spcAft>
                <a:spcPts val="0"/>
              </a:spcAft>
              <a:buClrTx/>
              <a:buSzTx/>
              <a:buFontTx/>
              <a:buNone/>
              <a:tabLst>
                <a:tab pos="981075" algn="l"/>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・傍聴での同席であれば議事録の提供のみでよいが、会議で発言できる立場での同席であれば、同席を希望する</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379413" marR="0" lvl="0" indent="-15875"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同席を希望しない　　（５件）</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379413" marR="0" lvl="0" indent="-15875"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379413" marR="0" lvl="0" indent="-15875"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379413" marR="0" lvl="0" indent="-15875"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379413" marR="0" lvl="0" indent="-15875" algn="l"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5"/>
          <p:cNvSpPr/>
          <p:nvPr/>
        </p:nvSpPr>
        <p:spPr>
          <a:xfrm>
            <a:off x="568512" y="296123"/>
            <a:ext cx="8064000" cy="605089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7089018" y="648968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823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503175"/>
            <a:ext cx="2057400" cy="365125"/>
          </a:xfrm>
        </p:spPr>
        <p:txBody>
          <a:bodyPr/>
          <a:lstStyle/>
          <a:p>
            <a:fld id="{8DDB306B-CB1A-4F92-AE18-14C2D5855DBA}" type="slidenum">
              <a:rPr kumimoji="1" lang="ja-JP" altLang="en-US" smtClean="0"/>
              <a:t>6</a:t>
            </a:fld>
            <a:endParaRPr kumimoji="1" lang="ja-JP" altLang="en-US"/>
          </a:p>
        </p:txBody>
      </p:sp>
      <p:sp>
        <p:nvSpPr>
          <p:cNvPr id="3" name="正方形/長方形 2"/>
          <p:cNvSpPr/>
          <p:nvPr/>
        </p:nvSpPr>
        <p:spPr>
          <a:xfrm>
            <a:off x="310935" y="3365618"/>
            <a:ext cx="8446700" cy="3000821"/>
          </a:xfrm>
          <a:prstGeom prst="rect">
            <a:avLst/>
          </a:prstGeom>
        </p:spPr>
        <p:txBody>
          <a:bodyPr wrap="square">
            <a:spAutoFit/>
          </a:bodyPr>
          <a:lstStyle/>
          <a:p>
            <a:pPr lvl="0">
              <a:lnSpc>
                <a:spcPct val="150000"/>
              </a:lnSpc>
              <a:defRPr/>
            </a:pPr>
            <a:r>
              <a:rPr lang="ja-JP" altLang="en-US" b="1" u="sng" dirty="0">
                <a:solidFill>
                  <a:prstClr val="black"/>
                </a:solidFill>
                <a:latin typeface="+mn-ea"/>
              </a:rPr>
              <a:t>（２）景観アドバイザー会議の進め方について、以下の検討</a:t>
            </a:r>
            <a:r>
              <a:rPr lang="ja-JP" altLang="en-US" b="1" u="sng" dirty="0" smtClean="0">
                <a:solidFill>
                  <a:prstClr val="black"/>
                </a:solidFill>
                <a:latin typeface="+mn-ea"/>
              </a:rPr>
              <a:t>事項</a:t>
            </a:r>
            <a:r>
              <a:rPr lang="ja-JP" altLang="en-US" b="1" u="sng" dirty="0">
                <a:solidFill>
                  <a:prstClr val="black"/>
                </a:solidFill>
                <a:latin typeface="+mn-ea"/>
              </a:rPr>
              <a:t>を</a:t>
            </a:r>
            <a:r>
              <a:rPr lang="ja-JP" altLang="en-US" b="1" u="sng" dirty="0" smtClean="0">
                <a:solidFill>
                  <a:prstClr val="black"/>
                </a:solidFill>
                <a:latin typeface="+mn-ea"/>
              </a:rPr>
              <a:t>議論</a:t>
            </a:r>
            <a:endParaRPr lang="en-US" altLang="ja-JP" b="1" u="sng" dirty="0">
              <a:solidFill>
                <a:prstClr val="black"/>
              </a:solidFill>
              <a:latin typeface="+mn-ea"/>
            </a:endParaRPr>
          </a:p>
          <a:p>
            <a:pPr marL="363522" indent="-17462">
              <a:lnSpc>
                <a:spcPct val="150000"/>
              </a:lnSpc>
              <a:buFont typeface="Wingdings" panose="05000000000000000000" pitchFamily="2" charset="2"/>
              <a:buChar char="Ø"/>
              <a:defRPr/>
            </a:pPr>
            <a:r>
              <a:rPr kumimoji="1" lang="ja-JP" altLang="en-US" dirty="0">
                <a:latin typeface="+mn-ea"/>
              </a:rPr>
              <a:t>会議実施の回数とタイミング</a:t>
            </a:r>
            <a:endParaRPr kumimoji="1" lang="en-US" altLang="ja-JP" dirty="0">
              <a:latin typeface="+mn-ea"/>
            </a:endParaRPr>
          </a:p>
          <a:p>
            <a:pPr marL="363522" indent="-17462">
              <a:lnSpc>
                <a:spcPct val="150000"/>
              </a:lnSpc>
              <a:buFont typeface="Wingdings" panose="05000000000000000000" pitchFamily="2" charset="2"/>
              <a:buChar char="Ø"/>
              <a:defRPr/>
            </a:pPr>
            <a:r>
              <a:rPr kumimoji="1" lang="ja-JP" altLang="en-US" dirty="0">
                <a:latin typeface="+mn-ea"/>
              </a:rPr>
              <a:t>現地確認の必要性・頻度</a:t>
            </a:r>
            <a:endParaRPr kumimoji="1" lang="en-US" altLang="ja-JP" dirty="0">
              <a:latin typeface="+mn-ea"/>
            </a:endParaRPr>
          </a:p>
          <a:p>
            <a:pPr marL="363522" indent="-17462">
              <a:lnSpc>
                <a:spcPct val="150000"/>
              </a:lnSpc>
              <a:buFont typeface="Wingdings" panose="05000000000000000000" pitchFamily="2" charset="2"/>
              <a:buChar char="Ø"/>
              <a:defRPr/>
            </a:pPr>
            <a:r>
              <a:rPr kumimoji="1" lang="ja-JP" altLang="en-US" dirty="0">
                <a:latin typeface="+mn-ea"/>
              </a:rPr>
              <a:t>会議資料</a:t>
            </a:r>
            <a:endParaRPr kumimoji="1" lang="en-US" altLang="ja-JP" dirty="0">
              <a:latin typeface="+mn-ea"/>
            </a:endParaRPr>
          </a:p>
          <a:p>
            <a:pPr marL="363522" indent="-17462">
              <a:lnSpc>
                <a:spcPct val="150000"/>
              </a:lnSpc>
              <a:buFont typeface="Wingdings" panose="05000000000000000000" pitchFamily="2" charset="2"/>
              <a:buChar char="Ø"/>
              <a:defRPr/>
            </a:pPr>
            <a:r>
              <a:rPr kumimoji="1" lang="ja-JP" altLang="en-US" dirty="0">
                <a:latin typeface="+mn-ea"/>
              </a:rPr>
              <a:t>会議の進め方</a:t>
            </a:r>
            <a:endParaRPr kumimoji="1" lang="en-US" altLang="ja-JP" dirty="0">
              <a:latin typeface="+mn-ea"/>
            </a:endParaRPr>
          </a:p>
          <a:p>
            <a:pPr marL="363522" indent="-17462">
              <a:lnSpc>
                <a:spcPct val="150000"/>
              </a:lnSpc>
              <a:buFont typeface="Wingdings" panose="05000000000000000000" pitchFamily="2" charset="2"/>
              <a:buChar char="Ø"/>
              <a:defRPr/>
            </a:pPr>
            <a:r>
              <a:rPr kumimoji="1" lang="ja-JP" altLang="en-US" dirty="0">
                <a:latin typeface="+mn-ea"/>
              </a:rPr>
              <a:t>会議の所要時間</a:t>
            </a:r>
            <a:endParaRPr kumimoji="1" lang="en-US" altLang="ja-JP" dirty="0">
              <a:latin typeface="+mn-ea"/>
            </a:endParaRPr>
          </a:p>
          <a:p>
            <a:pPr marL="363522" indent="-17462">
              <a:lnSpc>
                <a:spcPct val="150000"/>
              </a:lnSpc>
              <a:buFont typeface="Wingdings" panose="05000000000000000000" pitchFamily="2" charset="2"/>
              <a:buChar char="Ø"/>
              <a:defRPr/>
            </a:pPr>
            <a:r>
              <a:rPr kumimoji="1" lang="ja-JP" altLang="en-US" dirty="0">
                <a:latin typeface="+mn-ea"/>
              </a:rPr>
              <a:t>アドバイスへの対応報告</a:t>
            </a:r>
            <a:endParaRPr kumimoji="1" lang="en-US" altLang="ja-JP" dirty="0">
              <a:latin typeface="+mn-ea"/>
            </a:endParaRPr>
          </a:p>
        </p:txBody>
      </p:sp>
      <p:sp>
        <p:nvSpPr>
          <p:cNvPr id="4" name="正方形/長方形 3"/>
          <p:cNvSpPr/>
          <p:nvPr/>
        </p:nvSpPr>
        <p:spPr>
          <a:xfrm>
            <a:off x="310935" y="1156544"/>
            <a:ext cx="8446700" cy="2031325"/>
          </a:xfrm>
          <a:prstGeom prst="rect">
            <a:avLst/>
          </a:prstGeom>
        </p:spPr>
        <p:txBody>
          <a:bodyPr wrap="square">
            <a:spAutoFit/>
          </a:bodyPr>
          <a:lstStyle/>
          <a:p>
            <a:pPr lvl="0">
              <a:lnSpc>
                <a:spcPct val="150000"/>
              </a:lnSpc>
              <a:defRPr/>
            </a:pPr>
            <a:r>
              <a:rPr lang="ja-JP" altLang="en-US" b="1" u="sng" dirty="0">
                <a:solidFill>
                  <a:prstClr val="black"/>
                </a:solidFill>
                <a:latin typeface="+mn-ea"/>
              </a:rPr>
              <a:t>（１）モデル事業</a:t>
            </a:r>
            <a:r>
              <a:rPr lang="ja-JP" altLang="en-US" sz="1200" b="1" u="sng" dirty="0">
                <a:solidFill>
                  <a:prstClr val="black"/>
                </a:solidFill>
                <a:latin typeface="+mn-ea"/>
              </a:rPr>
              <a:t>（</a:t>
            </a:r>
            <a:r>
              <a:rPr lang="en-US" altLang="ja-JP" sz="1200" b="1" u="sng" dirty="0">
                <a:solidFill>
                  <a:prstClr val="black"/>
                </a:solidFill>
                <a:latin typeface="+mn-ea"/>
              </a:rPr>
              <a:t>※</a:t>
            </a:r>
            <a:r>
              <a:rPr lang="ja-JP" altLang="en-US" sz="1200" b="1" u="sng" dirty="0">
                <a:solidFill>
                  <a:prstClr val="black"/>
                </a:solidFill>
                <a:latin typeface="+mn-ea"/>
              </a:rPr>
              <a:t>）</a:t>
            </a:r>
            <a:r>
              <a:rPr lang="ja-JP" altLang="en-US" b="1" u="sng" dirty="0">
                <a:solidFill>
                  <a:prstClr val="black"/>
                </a:solidFill>
                <a:latin typeface="+mn-ea"/>
              </a:rPr>
              <a:t>における景観アドバイザー会議の試行</a:t>
            </a:r>
            <a:endParaRPr lang="en-US" altLang="ja-JP" b="1" u="sng" dirty="0">
              <a:solidFill>
                <a:prstClr val="black"/>
              </a:solidFill>
              <a:latin typeface="+mn-ea"/>
            </a:endParaRPr>
          </a:p>
          <a:p>
            <a:pPr marL="363522">
              <a:lnSpc>
                <a:spcPct val="150000"/>
              </a:lnSpc>
              <a:buFont typeface="Wingdings" panose="05000000000000000000" pitchFamily="2" charset="2"/>
              <a:buChar char="Ø"/>
              <a:defRPr/>
            </a:pPr>
            <a:r>
              <a:rPr lang="ja-JP" altLang="en-US" dirty="0">
                <a:solidFill>
                  <a:prstClr val="black"/>
                </a:solidFill>
                <a:latin typeface="+mn-ea"/>
              </a:rPr>
              <a:t>事業概要、設計案の説明</a:t>
            </a:r>
            <a:endParaRPr kumimoji="1" lang="en-US" altLang="ja-JP" dirty="0">
              <a:latin typeface="+mn-ea"/>
            </a:endParaRPr>
          </a:p>
          <a:p>
            <a:pPr marL="363522">
              <a:lnSpc>
                <a:spcPct val="150000"/>
              </a:lnSpc>
              <a:buFont typeface="Wingdings" panose="05000000000000000000" pitchFamily="2" charset="2"/>
              <a:buChar char="Ø"/>
              <a:defRPr/>
            </a:pPr>
            <a:r>
              <a:rPr kumimoji="1" lang="ja-JP" altLang="en-US" dirty="0">
                <a:latin typeface="+mn-ea"/>
              </a:rPr>
              <a:t>計画予定地の現地確認</a:t>
            </a:r>
            <a:endParaRPr kumimoji="1" lang="en-US" altLang="ja-JP" dirty="0">
              <a:latin typeface="+mn-ea"/>
            </a:endParaRPr>
          </a:p>
          <a:p>
            <a:pPr marL="363522">
              <a:lnSpc>
                <a:spcPct val="150000"/>
              </a:lnSpc>
              <a:buFont typeface="Wingdings" panose="05000000000000000000" pitchFamily="2" charset="2"/>
              <a:buChar char="Ø"/>
              <a:defRPr/>
            </a:pPr>
            <a:r>
              <a:rPr kumimoji="1" lang="ja-JP" altLang="en-US" dirty="0">
                <a:latin typeface="+mn-ea"/>
              </a:rPr>
              <a:t>設計案に対する質疑応答及びアドバイス</a:t>
            </a:r>
            <a:endParaRPr kumimoji="1" lang="en-US" altLang="ja-JP" dirty="0">
              <a:latin typeface="+mn-ea"/>
            </a:endParaRPr>
          </a:p>
          <a:p>
            <a:pPr>
              <a:defRPr/>
            </a:pPr>
            <a:r>
              <a:rPr kumimoji="1" lang="ja-JP" altLang="en-US" dirty="0">
                <a:latin typeface="+mn-ea"/>
              </a:rPr>
              <a:t>　　　　　　　　　　　　　　　　　　　　　　　　（</a:t>
            </a:r>
            <a:r>
              <a:rPr kumimoji="1" lang="en-US" altLang="ja-JP" dirty="0">
                <a:latin typeface="+mn-ea"/>
              </a:rPr>
              <a:t>※</a:t>
            </a:r>
            <a:r>
              <a:rPr kumimoji="1" lang="ja-JP" altLang="en-US" dirty="0">
                <a:latin typeface="+mn-ea"/>
              </a:rPr>
              <a:t>）「大阪府立こんごう福祉センター改築工事」</a:t>
            </a:r>
            <a:endParaRPr kumimoji="1" lang="en-US" altLang="ja-JP" dirty="0">
              <a:latin typeface="+mn-ea"/>
            </a:endParaRPr>
          </a:p>
        </p:txBody>
      </p:sp>
      <p:sp>
        <p:nvSpPr>
          <p:cNvPr id="5" name="正方形/長方形 4"/>
          <p:cNvSpPr/>
          <p:nvPr/>
        </p:nvSpPr>
        <p:spPr>
          <a:xfrm>
            <a:off x="310935" y="296122"/>
            <a:ext cx="8446700" cy="553998"/>
          </a:xfrm>
          <a:prstGeom prst="rect">
            <a:avLst/>
          </a:prstGeom>
        </p:spPr>
        <p:txBody>
          <a:bodyPr wrap="square">
            <a:spAutoFit/>
          </a:bodyPr>
          <a:lstStyle/>
          <a:p>
            <a:pPr lvl="0">
              <a:lnSpc>
                <a:spcPct val="150000"/>
              </a:lnSpc>
              <a:defRPr/>
            </a:pPr>
            <a:r>
              <a:rPr kumimoji="1" lang="ja-JP" altLang="en-US" sz="2000" b="1" u="sng" dirty="0">
                <a:latin typeface="Meiryo UI" panose="020B0604030504040204" pitchFamily="50" charset="-128"/>
                <a:ea typeface="Meiryo UI" panose="020B0604030504040204" pitchFamily="50" charset="-128"/>
              </a:rPr>
              <a:t>第１回公共事業アドバイス部会の構成・・・以下の</a:t>
            </a:r>
            <a:r>
              <a:rPr kumimoji="1" lang="en-US" altLang="ja-JP" sz="2000" b="1" u="sng" dirty="0">
                <a:latin typeface="Meiryo UI" panose="020B0604030504040204" pitchFamily="50" charset="-128"/>
                <a:ea typeface="Meiryo UI" panose="020B0604030504040204" pitchFamily="50" charset="-128"/>
              </a:rPr>
              <a:t>2</a:t>
            </a:r>
            <a:r>
              <a:rPr kumimoji="1" lang="ja-JP" altLang="en-US" sz="2000" b="1" u="sng" dirty="0">
                <a:latin typeface="Meiryo UI" panose="020B0604030504040204" pitchFamily="50" charset="-128"/>
                <a:ea typeface="Meiryo UI" panose="020B0604030504040204" pitchFamily="50" charset="-128"/>
              </a:rPr>
              <a:t>部構成で実施</a:t>
            </a:r>
            <a:r>
              <a:rPr lang="ja-JP" altLang="en-US" sz="2000" b="1" u="sng" dirty="0">
                <a:solidFill>
                  <a:prstClr val="black"/>
                </a:solidFill>
                <a:latin typeface="+mn-ea"/>
              </a:rPr>
              <a:t>　　</a:t>
            </a:r>
            <a:endParaRPr kumimoji="1" lang="en-US" altLang="ja-JP" sz="2000" u="sng" dirty="0">
              <a:latin typeface="+mn-ea"/>
            </a:endParaRPr>
          </a:p>
        </p:txBody>
      </p:sp>
      <p:sp>
        <p:nvSpPr>
          <p:cNvPr id="7" name="正方形/長方形 6"/>
          <p:cNvSpPr/>
          <p:nvPr/>
        </p:nvSpPr>
        <p:spPr>
          <a:xfrm>
            <a:off x="310940" y="978795"/>
            <a:ext cx="8617913" cy="538764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2281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35" y="200450"/>
            <a:ext cx="9000492" cy="489493"/>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1"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20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第１回</a:t>
            </a:r>
            <a:r>
              <a:rPr kumimoji="0" lang="ja-JP" altLang="en-US" sz="20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rPr>
              <a:t>公共事業アドバイス</a:t>
            </a:r>
            <a:r>
              <a:rPr kumimoji="0" lang="ja-JP" altLang="en-US" sz="20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部会（</a:t>
            </a:r>
            <a:r>
              <a:rPr kumimoji="0" lang="en-US" altLang="ja-JP" sz="20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9</a:t>
            </a:r>
            <a:r>
              <a:rPr kumimoji="0" lang="ja-JP" altLang="en-US" sz="20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月</a:t>
            </a:r>
            <a:r>
              <a:rPr kumimoji="0" lang="en-US" altLang="ja-JP" sz="20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13</a:t>
            </a:r>
            <a:r>
              <a:rPr kumimoji="0" lang="ja-JP" altLang="en-US" sz="20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日）の様子</a:t>
            </a:r>
          </a:p>
        </p:txBody>
      </p:sp>
      <p:sp>
        <p:nvSpPr>
          <p:cNvPr id="10" name="テキスト ボックス 2"/>
          <p:cNvSpPr txBox="1">
            <a:spLocks noChangeArrowheads="1"/>
          </p:cNvSpPr>
          <p:nvPr/>
        </p:nvSpPr>
        <p:spPr bwMode="auto">
          <a:xfrm>
            <a:off x="339992" y="801939"/>
            <a:ext cx="8417636" cy="584775"/>
          </a:xfrm>
          <a:prstGeom prst="rect">
            <a:avLst/>
          </a:prstGeom>
          <a:noFill/>
          <a:ln w="9525">
            <a:noFill/>
            <a:miter lim="800000"/>
            <a:headEnd/>
            <a:tailEnd/>
          </a:ln>
        </p:spPr>
        <p:txBody>
          <a:bodyPr rot="0" vert="horz" wrap="square" lIns="91440" tIns="45720" rIns="91440" bIns="45720" anchor="t" anchorCtr="0">
            <a:spAutoFit/>
          </a:bodyPr>
          <a:lstStyle/>
          <a:p>
            <a:pPr marL="268288" marR="66675" lvl="0" indent="-201613"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◆モデル事業（大阪府立こんごう福祉</a:t>
            </a:r>
            <a:r>
              <a:rPr kumimoji="0" lang="ja-JP" altLang="en-US" sz="160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センター改築工事）について現地確認・設計案へのアドバイスを行うとともに、景観</a:t>
            </a:r>
            <a:r>
              <a:rPr kumimoji="0" lang="ja-JP" altLang="en-US" sz="1600" b="0" i="0" u="none" strike="noStrike" kern="1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アドバイザー会議の</a:t>
            </a:r>
            <a:r>
              <a:rPr kumimoji="0" lang="ja-JP" altLang="en-US" sz="160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進め方</a:t>
            </a:r>
            <a:r>
              <a:rPr kumimoji="0" lang="ja-JP" altLang="en-US" sz="1600" b="0" i="0" u="none" strike="noStrike" kern="1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に</a:t>
            </a:r>
            <a:r>
              <a:rPr kumimoji="0" lang="ja-JP" altLang="en-US" sz="160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ついて議論</a:t>
            </a:r>
            <a:endParaRPr kumimoji="0" lang="ja-JP" altLang="en-US" sz="1600" b="0" i="0" u="none" strike="noStrike" kern="1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76" y="4048909"/>
            <a:ext cx="3896659" cy="2185782"/>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76" y="1502570"/>
            <a:ext cx="3885834" cy="2185782"/>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8563" y="1502570"/>
            <a:ext cx="3896659" cy="2185782"/>
          </a:xfrm>
          <a:prstGeom prst="rect">
            <a:avLst/>
          </a:prstGeom>
        </p:spPr>
      </p:pic>
      <p:sp>
        <p:nvSpPr>
          <p:cNvPr id="14" name="正方形/長方形 13"/>
          <p:cNvSpPr/>
          <p:nvPr/>
        </p:nvSpPr>
        <p:spPr>
          <a:xfrm>
            <a:off x="1353392" y="3641182"/>
            <a:ext cx="2132086" cy="326051"/>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120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景観</a:t>
            </a:r>
            <a:r>
              <a:rPr lang="ja-JP" altLang="en-US" sz="1200" dirty="0">
                <a:latin typeface="ＭＳ Ｐゴシック" panose="020B0600070205080204" pitchFamily="50" charset="-128"/>
                <a:ea typeface="ＭＳ Ｐゴシック" panose="020B0600070205080204" pitchFamily="50" charset="-128"/>
              </a:rPr>
              <a:t>アドバイザ</a:t>
            </a:r>
            <a:r>
              <a:rPr lang="ja-JP" altLang="en-US" sz="1200" dirty="0" smtClean="0">
                <a:latin typeface="ＭＳ Ｐゴシック" panose="020B0600070205080204" pitchFamily="50" charset="-128"/>
                <a:ea typeface="ＭＳ Ｐゴシック" panose="020B0600070205080204" pitchFamily="50" charset="-128"/>
              </a:rPr>
              <a:t>ー</a:t>
            </a:r>
            <a:r>
              <a:rPr kumimoji="0" lang="ja-JP" altLang="en-US" sz="120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会議の試行</a:t>
            </a:r>
            <a:endParaRPr kumimoji="0" lang="en-US" altLang="ja-JP" sz="120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5811092" y="3648134"/>
            <a:ext cx="2132086" cy="326051"/>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12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現地確認の様子①</a:t>
            </a:r>
            <a:endParaRPr kumimoji="0" lang="en-US" altLang="ja-JP" sz="12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正方形/長方形 15"/>
          <p:cNvSpPr/>
          <p:nvPr/>
        </p:nvSpPr>
        <p:spPr>
          <a:xfrm>
            <a:off x="1353392" y="6234691"/>
            <a:ext cx="2132086" cy="326051"/>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12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現地確認の様子②</a:t>
            </a:r>
            <a:endParaRPr kumimoji="0" lang="en-US" altLang="ja-JP" sz="12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正方形/長方形 16"/>
          <p:cNvSpPr/>
          <p:nvPr/>
        </p:nvSpPr>
        <p:spPr>
          <a:xfrm>
            <a:off x="5720849" y="6247260"/>
            <a:ext cx="2132086" cy="326051"/>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ja-JP" altLang="en-US" sz="1200" noProof="0" dirty="0">
                <a:latin typeface="ＭＳ Ｐゴシック" panose="020B0600070205080204" pitchFamily="50" charset="-128"/>
                <a:ea typeface="ＭＳ Ｐゴシック" panose="020B0600070205080204" pitchFamily="50" charset="-128"/>
              </a:rPr>
              <a:t>会議</a:t>
            </a:r>
            <a:r>
              <a:rPr lang="ja-JP" altLang="en-US" sz="1200" noProof="0" dirty="0" smtClean="0">
                <a:latin typeface="ＭＳ Ｐゴシック" panose="020B0600070205080204" pitchFamily="50" charset="-128"/>
                <a:ea typeface="ＭＳ Ｐゴシック" panose="020B0600070205080204" pitchFamily="50" charset="-128"/>
              </a:rPr>
              <a:t>の進め方</a:t>
            </a:r>
            <a:r>
              <a:rPr lang="ja-JP" altLang="en-US" sz="1200" noProof="0" dirty="0">
                <a:latin typeface="ＭＳ Ｐゴシック" panose="020B0600070205080204" pitchFamily="50" charset="-128"/>
                <a:ea typeface="ＭＳ Ｐゴシック" panose="020B0600070205080204" pitchFamily="50" charset="-128"/>
              </a:rPr>
              <a:t>の</a:t>
            </a:r>
            <a:r>
              <a:rPr lang="ja-JP" altLang="en-US" sz="1200" dirty="0" smtClean="0">
                <a:latin typeface="ＭＳ Ｐゴシック" panose="020B0600070205080204" pitchFamily="50" charset="-128"/>
                <a:ea typeface="ＭＳ Ｐゴシック" panose="020B0600070205080204" pitchFamily="50" charset="-128"/>
              </a:rPr>
              <a:t>議論</a:t>
            </a:r>
            <a:endParaRPr kumimoji="0" lang="en-US" altLang="ja-JP" sz="120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endParaRPr>
          </a:p>
        </p:txBody>
      </p:sp>
      <p:sp>
        <p:nvSpPr>
          <p:cNvPr id="19" name="スライド番号プレースホルダー 1"/>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7</a:t>
            </a:fld>
            <a:endParaRPr kumimoji="1" lang="ja-JP" altLang="en-US" dirty="0"/>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8562" y="4048909"/>
            <a:ext cx="3896659" cy="2185782"/>
          </a:xfrm>
          <a:prstGeom prst="rect">
            <a:avLst/>
          </a:prstGeom>
        </p:spPr>
      </p:pic>
    </p:spTree>
    <p:extLst>
      <p:ext uri="{BB962C8B-B14F-4D97-AF65-F5344CB8AC3E}">
        <p14:creationId xmlns:p14="http://schemas.microsoft.com/office/powerpoint/2010/main" val="3904501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3510" y="119957"/>
            <a:ext cx="9000492" cy="553998"/>
          </a:xfrm>
          <a:prstGeom prst="rect">
            <a:avLst/>
          </a:prstGeom>
        </p:spPr>
        <p:txBody>
          <a:bodyPr wrap="square">
            <a:spAutoFit/>
          </a:bodyPr>
          <a:lstStyle/>
          <a:p>
            <a:pPr>
              <a:lnSpc>
                <a:spcPct val="150000"/>
              </a:lnSpc>
              <a:defRPr/>
            </a:pPr>
            <a:r>
              <a:rPr lang="ja-JP" altLang="en-US" sz="2000" b="1" u="sng" dirty="0" smtClean="0">
                <a:solidFill>
                  <a:prstClr val="black"/>
                </a:solidFill>
                <a:latin typeface="Meiryo UI" panose="020B0604030504040204" pitchFamily="50" charset="-128"/>
                <a:ea typeface="Meiryo UI" panose="020B0604030504040204" pitchFamily="50" charset="-128"/>
              </a:rPr>
              <a:t>モデル事業（大阪府立こんごう</a:t>
            </a:r>
            <a:r>
              <a:rPr lang="ja-JP" altLang="en-US" sz="2000" b="1" u="sng" dirty="0">
                <a:solidFill>
                  <a:prstClr val="black"/>
                </a:solidFill>
                <a:latin typeface="Meiryo UI" panose="020B0604030504040204" pitchFamily="50" charset="-128"/>
                <a:ea typeface="Meiryo UI" panose="020B0604030504040204" pitchFamily="50" charset="-128"/>
              </a:rPr>
              <a:t>福祉</a:t>
            </a:r>
            <a:r>
              <a:rPr lang="ja-JP" altLang="en-US" sz="2000" b="1" u="sng" dirty="0" smtClean="0">
                <a:solidFill>
                  <a:prstClr val="black"/>
                </a:solidFill>
                <a:latin typeface="Meiryo UI" panose="020B0604030504040204" pitchFamily="50" charset="-128"/>
                <a:ea typeface="Meiryo UI" panose="020B0604030504040204" pitchFamily="50" charset="-128"/>
              </a:rPr>
              <a:t>センター改築工事）</a:t>
            </a:r>
            <a:r>
              <a:rPr lang="ja-JP" altLang="en-US" sz="2000" b="1" u="sng" dirty="0">
                <a:solidFill>
                  <a:prstClr val="black"/>
                </a:solidFill>
                <a:latin typeface="Meiryo UI" panose="020B0604030504040204" pitchFamily="50" charset="-128"/>
                <a:ea typeface="Meiryo UI" panose="020B0604030504040204" pitchFamily="50" charset="-128"/>
              </a:rPr>
              <a:t>の概要</a:t>
            </a:r>
            <a:endParaRPr lang="en-US" altLang="ja-JP" sz="2000" b="1" u="sng"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93648"/>
            <a:ext cx="2057400" cy="365125"/>
          </a:xfrm>
        </p:spPr>
        <p:txBody>
          <a:bodyPr/>
          <a:lstStyle/>
          <a:p>
            <a:fld id="{8DDB306B-CB1A-4F92-AE18-14C2D5855DBA}" type="slidenum">
              <a:rPr kumimoji="1" lang="ja-JP" altLang="en-US" smtClean="0"/>
              <a:t>8</a:t>
            </a:fld>
            <a:endParaRPr kumimoji="1" lang="ja-JP" altLang="en-US" dirty="0"/>
          </a:p>
        </p:txBody>
      </p:sp>
      <p:sp>
        <p:nvSpPr>
          <p:cNvPr id="7" name="テキスト ボックス 6"/>
          <p:cNvSpPr txBox="1"/>
          <p:nvPr/>
        </p:nvSpPr>
        <p:spPr>
          <a:xfrm>
            <a:off x="520609" y="1215417"/>
            <a:ext cx="8172635" cy="307777"/>
          </a:xfrm>
          <a:prstGeom prst="rect">
            <a:avLst/>
          </a:prstGeom>
          <a:noFill/>
        </p:spPr>
        <p:txBody>
          <a:bodyPr wrap="square" rtlCol="0">
            <a:spAutoFit/>
          </a:bodyPr>
          <a:lstStyle/>
          <a:p>
            <a:pPr>
              <a:defRPr/>
            </a:pPr>
            <a:r>
              <a:rPr kumimoji="1" lang="ja-JP" altLang="en-US" sz="1400" dirty="0">
                <a:solidFill>
                  <a:prstClr val="black"/>
                </a:solidFill>
                <a:latin typeface="Calibri" panose="020F0502020204030204"/>
                <a:ea typeface="ＭＳ Ｐゴシック" panose="020B0600070205080204" pitchFamily="50" charset="-128"/>
              </a:rPr>
              <a:t>計画概要</a:t>
            </a:r>
          </a:p>
        </p:txBody>
      </p:sp>
      <p:sp>
        <p:nvSpPr>
          <p:cNvPr id="9" name="正方形/長方形 8"/>
          <p:cNvSpPr/>
          <p:nvPr/>
        </p:nvSpPr>
        <p:spPr>
          <a:xfrm>
            <a:off x="391508" y="1158529"/>
            <a:ext cx="8366120" cy="5353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2"/>
          <p:cNvSpPr txBox="1">
            <a:spLocks noChangeArrowheads="1"/>
          </p:cNvSpPr>
          <p:nvPr/>
        </p:nvSpPr>
        <p:spPr bwMode="auto">
          <a:xfrm>
            <a:off x="339994" y="557242"/>
            <a:ext cx="8417636" cy="584775"/>
          </a:xfrm>
          <a:prstGeom prst="rect">
            <a:avLst/>
          </a:prstGeom>
          <a:noFill/>
          <a:ln w="9525">
            <a:noFill/>
            <a:miter lim="800000"/>
            <a:headEnd/>
            <a:tailEnd/>
          </a:ln>
        </p:spPr>
        <p:txBody>
          <a:bodyPr rot="0" vert="horz" wrap="square" lIns="91440" tIns="45720" rIns="91440" bIns="45720" anchor="t" anchorCtr="0">
            <a:spAutoFit/>
          </a:bodyPr>
          <a:lstStyle/>
          <a:p>
            <a:pPr marL="66672" marR="66672">
              <a:defRPr/>
            </a:pPr>
            <a:r>
              <a:rPr lang="ja-JP" altLang="en-US" sz="1600" kern="100" dirty="0">
                <a:solidFill>
                  <a:prstClr val="black"/>
                </a:solidFill>
                <a:latin typeface="+mn-ea"/>
                <a:cs typeface="Times New Roman" panose="02020603050405020304" pitchFamily="18" charset="0"/>
              </a:rPr>
              <a:t>◆大阪府立こんごう福祉センター（</a:t>
            </a:r>
            <a:r>
              <a:rPr lang="ja-JP" altLang="en-US" sz="1600" kern="100" dirty="0" err="1">
                <a:solidFill>
                  <a:prstClr val="black"/>
                </a:solidFill>
                <a:latin typeface="+mn-ea"/>
                <a:cs typeface="Times New Roman" panose="02020603050405020304" pitchFamily="18" charset="0"/>
              </a:rPr>
              <a:t>福祉型障がい</a:t>
            </a:r>
            <a:r>
              <a:rPr lang="ja-JP" altLang="en-US" sz="1600" kern="100" dirty="0">
                <a:solidFill>
                  <a:prstClr val="black"/>
                </a:solidFill>
                <a:latin typeface="+mn-ea"/>
                <a:cs typeface="Times New Roman" panose="02020603050405020304" pitchFamily="18" charset="0"/>
              </a:rPr>
              <a:t>児入所施設）改築工事基本設計業務</a:t>
            </a:r>
            <a:endParaRPr lang="en-US" altLang="ja-JP" sz="1600" kern="100" dirty="0">
              <a:solidFill>
                <a:prstClr val="black"/>
              </a:solidFill>
              <a:latin typeface="+mn-ea"/>
              <a:cs typeface="Times New Roman" panose="02020603050405020304" pitchFamily="18" charset="0"/>
            </a:endParaRPr>
          </a:p>
          <a:p>
            <a:pPr marL="66672" marR="66672">
              <a:defRPr/>
            </a:pPr>
            <a:r>
              <a:rPr lang="ja-JP" altLang="en-US" sz="1600" kern="100" dirty="0">
                <a:solidFill>
                  <a:prstClr val="black"/>
                </a:solidFill>
                <a:latin typeface="+mn-ea"/>
                <a:cs typeface="Times New Roman" panose="02020603050405020304" pitchFamily="18" charset="0"/>
              </a:rPr>
              <a:t>　 公募型プロポーザルの概要より</a:t>
            </a:r>
            <a:endParaRPr lang="en-US" altLang="ja-JP" sz="1600" kern="100" dirty="0">
              <a:solidFill>
                <a:prstClr val="black"/>
              </a:solidFill>
              <a:latin typeface="+mn-ea"/>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801048" y="1502892"/>
            <a:ext cx="7528165" cy="4841643"/>
          </a:xfrm>
          <a:prstGeom prst="rect">
            <a:avLst/>
          </a:prstGeom>
        </p:spPr>
      </p:pic>
    </p:spTree>
    <p:extLst>
      <p:ext uri="{BB962C8B-B14F-4D97-AF65-F5344CB8AC3E}">
        <p14:creationId xmlns:p14="http://schemas.microsoft.com/office/powerpoint/2010/main" val="967153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8005" t="19407" r="19485" b="13322"/>
          <a:stretch/>
        </p:blipFill>
        <p:spPr>
          <a:xfrm>
            <a:off x="618354" y="1184653"/>
            <a:ext cx="7889052" cy="4773111"/>
          </a:xfrm>
          <a:prstGeom prst="rect">
            <a:avLst/>
          </a:prstGeom>
          <a:ln w="19050">
            <a:solidFill>
              <a:schemeClr val="accent1">
                <a:lumMod val="75000"/>
              </a:schemeClr>
            </a:solidFill>
          </a:ln>
        </p:spPr>
      </p:pic>
      <p:sp>
        <p:nvSpPr>
          <p:cNvPr id="2" name="スライド番号プレースホルダー 1"/>
          <p:cNvSpPr>
            <a:spLocks noGrp="1"/>
          </p:cNvSpPr>
          <p:nvPr>
            <p:ph type="sldNum" sz="quarter" idx="12"/>
          </p:nvPr>
        </p:nvSpPr>
        <p:spPr>
          <a:xfrm>
            <a:off x="7086600" y="6496721"/>
            <a:ext cx="2057400" cy="365125"/>
          </a:xfrm>
        </p:spPr>
        <p:txBody>
          <a:bodyPr/>
          <a:lstStyle/>
          <a:p>
            <a:fld id="{8DDB306B-CB1A-4F92-AE18-14C2D5855DBA}" type="slidenum">
              <a:rPr kumimoji="1" lang="ja-JP" altLang="en-US" smtClean="0"/>
              <a:t>9</a:t>
            </a:fld>
            <a:endParaRPr kumimoji="1" lang="ja-JP" altLang="en-US" dirty="0"/>
          </a:p>
        </p:txBody>
      </p:sp>
      <p:sp>
        <p:nvSpPr>
          <p:cNvPr id="6" name="テキスト ボックス 5"/>
          <p:cNvSpPr txBox="1"/>
          <p:nvPr/>
        </p:nvSpPr>
        <p:spPr>
          <a:xfrm>
            <a:off x="520609" y="6014036"/>
            <a:ext cx="8172635" cy="307777"/>
          </a:xfrm>
          <a:prstGeom prst="rect">
            <a:avLst/>
          </a:prstGeom>
          <a:noFill/>
        </p:spPr>
        <p:txBody>
          <a:bodyPr wrap="square" rtlCol="0">
            <a:spAutoFit/>
          </a:bodyPr>
          <a:lstStyle/>
          <a:p>
            <a:pPr algn="ctr">
              <a:defRPr/>
            </a:pPr>
            <a:r>
              <a:rPr kumimoji="1" lang="ja-JP" altLang="en-US" sz="1400" dirty="0">
                <a:solidFill>
                  <a:prstClr val="black"/>
                </a:solidFill>
                <a:latin typeface="Calibri" panose="020F0502020204030204"/>
                <a:ea typeface="ＭＳ Ｐゴシック" panose="020B0600070205080204" pitchFamily="50" charset="-128"/>
              </a:rPr>
              <a:t>位置図</a:t>
            </a:r>
          </a:p>
        </p:txBody>
      </p:sp>
      <p:sp>
        <p:nvSpPr>
          <p:cNvPr id="7" name="正方形/長方形 6"/>
          <p:cNvSpPr/>
          <p:nvPr/>
        </p:nvSpPr>
        <p:spPr>
          <a:xfrm>
            <a:off x="391508" y="975649"/>
            <a:ext cx="8366120" cy="5353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2"/>
          <p:cNvSpPr txBox="1">
            <a:spLocks noChangeArrowheads="1"/>
          </p:cNvSpPr>
          <p:nvPr/>
        </p:nvSpPr>
        <p:spPr bwMode="auto">
          <a:xfrm>
            <a:off x="339994" y="374362"/>
            <a:ext cx="8417636" cy="584775"/>
          </a:xfrm>
          <a:prstGeom prst="rect">
            <a:avLst/>
          </a:prstGeom>
          <a:noFill/>
          <a:ln w="9525">
            <a:noFill/>
            <a:miter lim="800000"/>
            <a:headEnd/>
            <a:tailEnd/>
          </a:ln>
        </p:spPr>
        <p:txBody>
          <a:bodyPr rot="0" vert="horz" wrap="square" lIns="91440" tIns="45720" rIns="91440" bIns="45720" anchor="t" anchorCtr="0">
            <a:spAutoFit/>
          </a:bodyPr>
          <a:lstStyle/>
          <a:p>
            <a:pPr marL="66672" marR="66672">
              <a:defRPr/>
            </a:pPr>
            <a:r>
              <a:rPr lang="ja-JP" altLang="en-US" sz="1600" kern="100" dirty="0">
                <a:solidFill>
                  <a:prstClr val="black"/>
                </a:solidFill>
                <a:latin typeface="+mn-ea"/>
                <a:cs typeface="Times New Roman" panose="02020603050405020304" pitchFamily="18" charset="0"/>
              </a:rPr>
              <a:t>◆大阪府立こんごう福祉センター（</a:t>
            </a:r>
            <a:r>
              <a:rPr lang="ja-JP" altLang="en-US" sz="1600" kern="100" dirty="0" err="1">
                <a:solidFill>
                  <a:prstClr val="black"/>
                </a:solidFill>
                <a:latin typeface="+mn-ea"/>
                <a:cs typeface="Times New Roman" panose="02020603050405020304" pitchFamily="18" charset="0"/>
              </a:rPr>
              <a:t>福祉型障がい</a:t>
            </a:r>
            <a:r>
              <a:rPr lang="ja-JP" altLang="en-US" sz="1600" kern="100" dirty="0">
                <a:solidFill>
                  <a:prstClr val="black"/>
                </a:solidFill>
                <a:latin typeface="+mn-ea"/>
                <a:cs typeface="Times New Roman" panose="02020603050405020304" pitchFamily="18" charset="0"/>
              </a:rPr>
              <a:t>児入所施設）改築工事基本設計業務</a:t>
            </a:r>
            <a:endParaRPr lang="en-US" altLang="ja-JP" sz="1600" kern="100" dirty="0">
              <a:solidFill>
                <a:prstClr val="black"/>
              </a:solidFill>
              <a:latin typeface="+mn-ea"/>
              <a:cs typeface="Times New Roman" panose="02020603050405020304" pitchFamily="18" charset="0"/>
            </a:endParaRPr>
          </a:p>
          <a:p>
            <a:pPr marL="66672" marR="66672">
              <a:defRPr/>
            </a:pPr>
            <a:r>
              <a:rPr lang="ja-JP" altLang="en-US" sz="1600" kern="100" dirty="0">
                <a:solidFill>
                  <a:prstClr val="black"/>
                </a:solidFill>
                <a:latin typeface="+mn-ea"/>
                <a:cs typeface="Times New Roman" panose="02020603050405020304" pitchFamily="18" charset="0"/>
              </a:rPr>
              <a:t>　 公募型プロポーザルの概要より</a:t>
            </a:r>
            <a:endParaRPr lang="en-US" altLang="ja-JP" sz="1600" kern="100" dirty="0">
              <a:solidFill>
                <a:prstClr val="black"/>
              </a:solidFill>
              <a:latin typeface="+mn-ea"/>
              <a:cs typeface="Times New Roman" panose="02020603050405020304" pitchFamily="18" charset="0"/>
            </a:endParaRPr>
          </a:p>
        </p:txBody>
      </p:sp>
    </p:spTree>
    <p:extLst>
      <p:ext uri="{BB962C8B-B14F-4D97-AF65-F5344CB8AC3E}">
        <p14:creationId xmlns:p14="http://schemas.microsoft.com/office/powerpoint/2010/main" val="408662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8767</TotalTime>
  <Words>2241</Words>
  <PresentationFormat>画面に合わせる (4:3)</PresentationFormat>
  <Paragraphs>808</Paragraphs>
  <Slides>52</Slides>
  <Notes>16</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52</vt:i4>
      </vt:variant>
    </vt:vector>
  </HeadingPairs>
  <TitlesOfParts>
    <vt:vector size="67" baseType="lpstr">
      <vt:lpstr>HG丸ｺﾞｼｯｸM-PRO</vt:lpstr>
      <vt:lpstr>Meiryo UI</vt:lpstr>
      <vt:lpstr>ＭＳ Ｐゴシック</vt:lpstr>
      <vt:lpstr>ＭＳ Ｐゴシック 本文</vt:lpstr>
      <vt:lpstr>ＭＳ ゴシック</vt:lpstr>
      <vt:lpstr>ＭＳ 明朝</vt:lpstr>
      <vt:lpstr>游ゴシック</vt:lpstr>
      <vt:lpstr>Arial</vt:lpstr>
      <vt:lpstr>Calibri</vt:lpstr>
      <vt:lpstr>Cambria</vt:lpstr>
      <vt:lpstr>Century</vt:lpstr>
      <vt:lpstr>Times New Roman</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　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2020-01-27T05:31:09Z</cp:lastPrinted>
  <dcterms:created xsi:type="dcterms:W3CDTF">2018-12-04T04:57:03Z</dcterms:created>
  <dcterms:modified xsi:type="dcterms:W3CDTF">2020-01-28T08:12:05Z</dcterms:modified>
</cp:coreProperties>
</file>