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88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15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06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81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8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27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79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11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73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99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17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4B20-D9A0-4D7D-A4A5-CC75653F32C5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99A84-3755-4B29-8050-0A2CBBC8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6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" name="Picture 24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1" t="3665" r="631" b="1799"/>
          <a:stretch/>
        </p:blipFill>
        <p:spPr bwMode="auto">
          <a:xfrm>
            <a:off x="4009888" y="491186"/>
            <a:ext cx="4765595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5" name="テキスト ボックス 254"/>
          <p:cNvSpPr txBox="1"/>
          <p:nvPr/>
        </p:nvSpPr>
        <p:spPr>
          <a:xfrm>
            <a:off x="245853" y="117832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凡例</a:t>
            </a:r>
            <a:r>
              <a:rPr kumimoji="1" lang="en-US" altLang="ja-JP" sz="1600" dirty="0" smtClean="0"/>
              <a:t>】</a:t>
            </a:r>
          </a:p>
        </p:txBody>
      </p:sp>
      <p:grpSp>
        <p:nvGrpSpPr>
          <p:cNvPr id="192" name="グループ化 191"/>
          <p:cNvGrpSpPr/>
          <p:nvPr/>
        </p:nvGrpSpPr>
        <p:grpSpPr>
          <a:xfrm>
            <a:off x="241182" y="1498296"/>
            <a:ext cx="4576999" cy="2775793"/>
            <a:chOff x="-41183" y="1475492"/>
            <a:chExt cx="4576999" cy="2775793"/>
          </a:xfrm>
        </p:grpSpPr>
        <p:grpSp>
          <p:nvGrpSpPr>
            <p:cNvPr id="2302" name="グループ化 2301"/>
            <p:cNvGrpSpPr/>
            <p:nvPr/>
          </p:nvGrpSpPr>
          <p:grpSpPr>
            <a:xfrm>
              <a:off x="395536" y="1484784"/>
              <a:ext cx="3630487" cy="338554"/>
              <a:chOff x="395536" y="1484784"/>
              <a:chExt cx="3630487" cy="338554"/>
            </a:xfrm>
          </p:grpSpPr>
          <p:sp>
            <p:nvSpPr>
              <p:cNvPr id="2294" name="テキスト ボックス 2293"/>
              <p:cNvSpPr txBox="1"/>
              <p:nvPr/>
            </p:nvSpPr>
            <p:spPr>
              <a:xfrm>
                <a:off x="755576" y="1484784"/>
                <a:ext cx="32704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/>
                  <a:t>大阪府が景観行政団体となる区域</a:t>
                </a:r>
                <a:endParaRPr kumimoji="1" lang="en-US" altLang="ja-JP" sz="1600" dirty="0" smtClean="0"/>
              </a:p>
            </p:txBody>
          </p:sp>
          <p:sp>
            <p:nvSpPr>
              <p:cNvPr id="2295" name="正方形/長方形 2294"/>
              <p:cNvSpPr/>
              <p:nvPr/>
            </p:nvSpPr>
            <p:spPr>
              <a:xfrm>
                <a:off x="395536" y="1582053"/>
                <a:ext cx="324036" cy="14401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301" name="グループ化 2300"/>
            <p:cNvGrpSpPr/>
            <p:nvPr/>
          </p:nvGrpSpPr>
          <p:grpSpPr>
            <a:xfrm>
              <a:off x="758315" y="1845405"/>
              <a:ext cx="3623209" cy="584775"/>
              <a:chOff x="719572" y="2601489"/>
              <a:chExt cx="3623209" cy="584775"/>
            </a:xfrm>
          </p:grpSpPr>
          <p:sp>
            <p:nvSpPr>
              <p:cNvPr id="248" name="正方形/長方形 247"/>
              <p:cNvSpPr/>
              <p:nvPr/>
            </p:nvSpPr>
            <p:spPr>
              <a:xfrm>
                <a:off x="719572" y="2682208"/>
                <a:ext cx="324036" cy="144016"/>
              </a:xfrm>
              <a:prstGeom prst="rect">
                <a:avLst/>
              </a:prstGeom>
              <a:pattFill prst="ltHorz">
                <a:fgClr>
                  <a:schemeClr val="accent1"/>
                </a:fgClr>
                <a:bgClr>
                  <a:schemeClr val="bg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4" name="テキスト ボックス 253"/>
              <p:cNvSpPr txBox="1"/>
              <p:nvPr/>
            </p:nvSpPr>
            <p:spPr>
              <a:xfrm>
                <a:off x="1115616" y="2601489"/>
                <a:ext cx="32271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/>
                  <a:t>大阪府景観計画区域</a:t>
                </a:r>
                <a:endParaRPr kumimoji="1" lang="en-US" altLang="ja-JP" sz="1600" dirty="0" smtClean="0"/>
              </a:p>
              <a:p>
                <a:r>
                  <a:rPr kumimoji="1" lang="ja-JP" altLang="en-US" sz="1600" dirty="0" smtClean="0"/>
                  <a:t>（山並み・緑地軸、河川軸、湾岸軸）</a:t>
                </a:r>
                <a:endParaRPr kumimoji="1" lang="en-US" altLang="ja-JP" sz="1600" dirty="0" smtClean="0"/>
              </a:p>
            </p:txBody>
          </p:sp>
        </p:grpSp>
        <p:grpSp>
          <p:nvGrpSpPr>
            <p:cNvPr id="2300" name="グループ化 2299"/>
            <p:cNvGrpSpPr/>
            <p:nvPr/>
          </p:nvGrpSpPr>
          <p:grpSpPr>
            <a:xfrm>
              <a:off x="768942" y="2430180"/>
              <a:ext cx="3766874" cy="338554"/>
              <a:chOff x="785774" y="3441204"/>
              <a:chExt cx="3766874" cy="338554"/>
            </a:xfrm>
          </p:grpSpPr>
          <p:cxnSp>
            <p:nvCxnSpPr>
              <p:cNvPr id="2297" name="直線コネクタ 2296"/>
              <p:cNvCxnSpPr/>
              <p:nvPr/>
            </p:nvCxnSpPr>
            <p:spPr>
              <a:xfrm>
                <a:off x="785774" y="3610481"/>
                <a:ext cx="324036" cy="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" name="テキスト ボックス 255"/>
              <p:cNvSpPr txBox="1"/>
              <p:nvPr/>
            </p:nvSpPr>
            <p:spPr>
              <a:xfrm>
                <a:off x="1187624" y="3441204"/>
                <a:ext cx="33650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/>
                  <a:t>大阪府景観計画区域（道路・歴史軸）</a:t>
                </a:r>
                <a:endParaRPr kumimoji="1" lang="en-US" altLang="ja-JP" sz="1600" dirty="0" smtClean="0"/>
              </a:p>
            </p:txBody>
          </p:sp>
        </p:grpSp>
        <p:grpSp>
          <p:nvGrpSpPr>
            <p:cNvPr id="2299" name="グループ化 2298"/>
            <p:cNvGrpSpPr/>
            <p:nvPr/>
          </p:nvGrpSpPr>
          <p:grpSpPr>
            <a:xfrm>
              <a:off x="374315" y="2718212"/>
              <a:ext cx="3765637" cy="584775"/>
              <a:chOff x="611560" y="4153054"/>
              <a:chExt cx="3765637" cy="584775"/>
            </a:xfrm>
          </p:grpSpPr>
          <p:sp>
            <p:nvSpPr>
              <p:cNvPr id="249" name="正方形/長方形 248"/>
              <p:cNvSpPr/>
              <p:nvPr/>
            </p:nvSpPr>
            <p:spPr>
              <a:xfrm>
                <a:off x="611560" y="4225062"/>
                <a:ext cx="324036" cy="14401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7" name="テキスト ボックス 256"/>
              <p:cNvSpPr txBox="1"/>
              <p:nvPr/>
            </p:nvSpPr>
            <p:spPr>
              <a:xfrm>
                <a:off x="899592" y="4153054"/>
                <a:ext cx="34776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dirty="0" smtClean="0"/>
                  <a:t>景観アドバイザー制度を持たない</a:t>
                </a:r>
                <a:endParaRPr lang="en-US" altLang="ja-JP" sz="1600" dirty="0" smtClean="0"/>
              </a:p>
              <a:p>
                <a:r>
                  <a:rPr lang="ja-JP" altLang="en-US" sz="1600" dirty="0" smtClean="0"/>
                  <a:t>景観行政団体である市町村の区域</a:t>
                </a:r>
                <a:endParaRPr lang="en-US" altLang="ja-JP" sz="1600" dirty="0" smtClean="0"/>
              </a:p>
            </p:txBody>
          </p:sp>
        </p:grpSp>
        <p:grpSp>
          <p:nvGrpSpPr>
            <p:cNvPr id="2298" name="グループ化 2297"/>
            <p:cNvGrpSpPr/>
            <p:nvPr/>
          </p:nvGrpSpPr>
          <p:grpSpPr>
            <a:xfrm>
              <a:off x="374315" y="3666510"/>
              <a:ext cx="3593430" cy="584775"/>
              <a:chOff x="623756" y="5121697"/>
              <a:chExt cx="3593430" cy="584775"/>
            </a:xfrm>
          </p:grpSpPr>
          <p:sp>
            <p:nvSpPr>
              <p:cNvPr id="252" name="正方形/長方形 251"/>
              <p:cNvSpPr/>
              <p:nvPr/>
            </p:nvSpPr>
            <p:spPr>
              <a:xfrm>
                <a:off x="623756" y="5218966"/>
                <a:ext cx="324036" cy="144016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8" name="テキスト ボックス 257"/>
              <p:cNvSpPr txBox="1"/>
              <p:nvPr/>
            </p:nvSpPr>
            <p:spPr>
              <a:xfrm>
                <a:off x="1012463" y="5121697"/>
                <a:ext cx="32047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/>
                  <a:t>景観アドバイザー制度を持つ</a:t>
                </a:r>
                <a:endParaRPr kumimoji="1" lang="en-US" altLang="ja-JP" sz="1600" dirty="0" smtClean="0"/>
              </a:p>
              <a:p>
                <a:r>
                  <a:rPr kumimoji="1" lang="ja-JP" altLang="en-US" sz="1600" dirty="0" smtClean="0"/>
                  <a:t>景観行政団体である市町村の区域</a:t>
                </a:r>
                <a:endParaRPr kumimoji="1" lang="ja-JP" altLang="en-US" sz="1600" dirty="0"/>
              </a:p>
            </p:txBody>
          </p:sp>
        </p:grpSp>
        <p:sp>
          <p:nvSpPr>
            <p:cNvPr id="2303" name="テキスト ボックス 2302"/>
            <p:cNvSpPr txBox="1"/>
            <p:nvPr/>
          </p:nvSpPr>
          <p:spPr>
            <a:xfrm>
              <a:off x="-41183" y="147549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265" name="テキスト ボックス 264"/>
            <p:cNvSpPr txBox="1"/>
            <p:nvPr/>
          </p:nvSpPr>
          <p:spPr>
            <a:xfrm>
              <a:off x="-41183" y="270892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266" name="テキスト ボックス 265"/>
            <p:cNvSpPr txBox="1"/>
            <p:nvPr/>
          </p:nvSpPr>
          <p:spPr>
            <a:xfrm>
              <a:off x="-19962" y="364502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③</a:t>
              </a:r>
              <a:endParaRPr kumimoji="1" lang="ja-JP" altLang="en-US" dirty="0"/>
            </a:p>
          </p:txBody>
        </p:sp>
      </p:grpSp>
      <p:sp>
        <p:nvSpPr>
          <p:cNvPr id="193" name="正方形/長方形 192"/>
          <p:cNvSpPr/>
          <p:nvPr/>
        </p:nvSpPr>
        <p:spPr>
          <a:xfrm>
            <a:off x="261252" y="1122287"/>
            <a:ext cx="4788240" cy="3218874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4" name="スライド番号プレースホルダー 19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2E5AA70-3F3E-402E-94E8-584F9AE312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23628" y="3522494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市町村景観計画区域内</a:t>
            </a:r>
            <a:endParaRPr lang="en-US" altLang="ja-JP" sz="1600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827584" y="3573016"/>
            <a:ext cx="324036" cy="144016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385" y="625313"/>
            <a:ext cx="515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■府内</a:t>
            </a:r>
            <a:r>
              <a:rPr kumimoji="1" lang="ja-JP" altLang="en-US" b="1" dirty="0"/>
              <a:t>市町村の景観アドバイザー制度の実施</a:t>
            </a:r>
            <a:r>
              <a:rPr kumimoji="1" lang="ja-JP" altLang="en-US" b="1" dirty="0" smtClean="0"/>
              <a:t>状況</a:t>
            </a:r>
            <a:endParaRPr kumimoji="1" lang="en-US" altLang="ja-JP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0" y="-6329"/>
            <a:ext cx="914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公共事業における景観アドバイスの仕組みの検討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95504" y="57763"/>
            <a:ext cx="14162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4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79921" y="332656"/>
            <a:ext cx="82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■景観アドバイスの仕組みの対象規模・区域等の設定について</a:t>
            </a:r>
            <a:endParaRPr kumimoji="1"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0714" y="2132851"/>
            <a:ext cx="910616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　　</a:t>
            </a:r>
            <a:r>
              <a:rPr lang="ja-JP" altLang="en-US" sz="1600" u="sng" dirty="0" smtClean="0"/>
              <a:t>（２</a:t>
            </a:r>
            <a:r>
              <a:rPr lang="ja-JP" altLang="en-US" sz="1600" u="sng" dirty="0"/>
              <a:t>）</a:t>
            </a:r>
            <a:r>
              <a:rPr lang="ja-JP" altLang="en-US" sz="1600" u="sng" dirty="0" smtClean="0"/>
              <a:t>対象規模を設定する場合</a:t>
            </a:r>
            <a:endParaRPr lang="en-US" altLang="ja-JP" sz="1600" u="sng" dirty="0" smtClean="0"/>
          </a:p>
          <a:p>
            <a:r>
              <a:rPr lang="ja-JP" altLang="en-US" sz="1600" dirty="0" smtClean="0"/>
              <a:t>　　　①大阪府景観計画の届出の規模を対象とする</a:t>
            </a:r>
            <a:endParaRPr lang="en-US" altLang="ja-JP" sz="1600" dirty="0" smtClean="0"/>
          </a:p>
          <a:p>
            <a:r>
              <a:rPr lang="ja-JP" altLang="en-US" sz="1400" dirty="0" smtClean="0"/>
              <a:t>　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　　対象：　建築物：建築面積</a:t>
            </a:r>
            <a:r>
              <a:rPr lang="en-US" altLang="ja-JP" sz="1400" dirty="0" smtClean="0"/>
              <a:t>2,000</a:t>
            </a:r>
            <a:r>
              <a:rPr lang="ja-JP" altLang="en-US" sz="1400" dirty="0" smtClean="0"/>
              <a:t>㎡を超える又は高さ</a:t>
            </a:r>
            <a:r>
              <a:rPr lang="en-US" altLang="ja-JP" sz="1400" dirty="0" smtClean="0"/>
              <a:t>20m</a:t>
            </a:r>
            <a:r>
              <a:rPr lang="ja-JP" altLang="en-US" sz="1400" dirty="0" smtClean="0"/>
              <a:t>を超えるもの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工作物：築造面積</a:t>
            </a:r>
            <a:r>
              <a:rPr lang="en-US" altLang="ja-JP" sz="1400" dirty="0" smtClean="0"/>
              <a:t>2,000</a:t>
            </a:r>
            <a:r>
              <a:rPr lang="ja-JP" altLang="en-US" sz="1400" dirty="0" smtClean="0"/>
              <a:t>㎡を越える又は高さ</a:t>
            </a:r>
            <a:r>
              <a:rPr lang="en-US" altLang="ja-JP" sz="1400" dirty="0" smtClean="0"/>
              <a:t>20m</a:t>
            </a:r>
            <a:r>
              <a:rPr lang="ja-JP" altLang="en-US" sz="1400" dirty="0" smtClean="0"/>
              <a:t>を超えるもの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土木構造物：　届出対象外　</a:t>
            </a:r>
            <a:endParaRPr lang="en-US" altLang="ja-JP" sz="1400" dirty="0" smtClean="0"/>
          </a:p>
          <a:p>
            <a:r>
              <a:rPr lang="ja-JP" altLang="en-US" sz="1600" dirty="0" smtClean="0"/>
              <a:t>　　　②環境アセスメント制度の対象事業を対象とする</a:t>
            </a:r>
            <a:endParaRPr lang="en-US" altLang="ja-JP" sz="16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対象：　道路、河川、鉄道、建築物、土地区画整理事業、開発行為などのうち一定規模以上のもの</a:t>
            </a:r>
            <a:endParaRPr lang="en-US" altLang="ja-JP" sz="14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　　　　　例）　一般国道等：４車線以上かつ長さ３ｋｍ以上、土地区画整理事業：面積</a:t>
            </a:r>
            <a:r>
              <a:rPr lang="en-US" altLang="ja-JP" sz="1200" dirty="0" smtClean="0"/>
              <a:t>50ha</a:t>
            </a:r>
            <a:r>
              <a:rPr lang="ja-JP" altLang="en-US" sz="1200" dirty="0" smtClean="0"/>
              <a:t>以上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　　　　　　　　建築物：延べ面積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万㎡以上かつ高さ</a:t>
            </a:r>
            <a:r>
              <a:rPr lang="en-US" altLang="ja-JP" sz="1200" dirty="0" smtClean="0"/>
              <a:t>150m</a:t>
            </a:r>
            <a:r>
              <a:rPr lang="ja-JP" altLang="en-US" sz="1200" dirty="0" smtClean="0"/>
              <a:t>以上、ごみ焼却施設：償却能力１日</a:t>
            </a:r>
            <a:r>
              <a:rPr lang="en-US" altLang="ja-JP" sz="1200" dirty="0" smtClean="0"/>
              <a:t>100t</a:t>
            </a:r>
            <a:r>
              <a:rPr lang="ja-JP" altLang="en-US" sz="1200" dirty="0" smtClean="0"/>
              <a:t>以上　など　</a:t>
            </a:r>
            <a:endParaRPr lang="en-US" altLang="ja-JP" dirty="0" smtClean="0"/>
          </a:p>
          <a:p>
            <a:r>
              <a:rPr lang="ja-JP" altLang="en-US" sz="1600" dirty="0" smtClean="0"/>
              <a:t>　　　③建設事業評価の対象事業を対象とする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対象：　総事業費１億円以上の建設事業</a:t>
            </a:r>
            <a:endParaRPr lang="en-US" altLang="ja-JP" sz="14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④事業の位置する市町村</a:t>
            </a:r>
            <a:r>
              <a:rPr lang="ja-JP" altLang="en-US" sz="1600" dirty="0"/>
              <a:t>の景観計画の届出の規模を対象と</a:t>
            </a:r>
            <a:r>
              <a:rPr lang="ja-JP" altLang="en-US" sz="1600" dirty="0" smtClean="0"/>
              <a:t>する</a:t>
            </a:r>
            <a:endParaRPr lang="en-US" altLang="ja-JP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214" y="908720"/>
            <a:ext cx="806489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u="sng" dirty="0" smtClean="0"/>
              <a:t>規模を</a:t>
            </a:r>
            <a:r>
              <a:rPr lang="ja-JP" altLang="en-US" u="sng" dirty="0"/>
              <a:t>指定</a:t>
            </a:r>
            <a:r>
              <a:rPr lang="ja-JP" altLang="en-US" u="sng" dirty="0" smtClean="0"/>
              <a:t>して実施するかどうか</a:t>
            </a:r>
            <a:endParaRPr lang="en-US" altLang="ja-JP" u="sng" dirty="0" smtClean="0"/>
          </a:p>
          <a:p>
            <a:r>
              <a:rPr lang="ja-JP" altLang="en-US" sz="1600" dirty="0" smtClean="0"/>
              <a:t>　　</a:t>
            </a:r>
            <a:r>
              <a:rPr lang="ja-JP" altLang="en-US" sz="1600" u="sng" dirty="0" smtClean="0"/>
              <a:t>（１</a:t>
            </a:r>
            <a:r>
              <a:rPr lang="ja-JP" altLang="en-US" sz="1600" u="sng" dirty="0"/>
              <a:t>）</a:t>
            </a:r>
            <a:r>
              <a:rPr lang="ja-JP" altLang="en-US" sz="1600" u="sng" dirty="0" smtClean="0"/>
              <a:t>対象規模を設定しない場合</a:t>
            </a:r>
            <a:endParaRPr lang="en-US" altLang="ja-JP" sz="1600" u="sng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大阪府発注の公共工事（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）を全て対象とする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景観に関する工事（景観に関係しない室内工事等は除く。）</a:t>
            </a:r>
            <a:endParaRPr lang="en-US" altLang="ja-JP" sz="1400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02896" y="6318612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214" y="5337473"/>
            <a:ext cx="8064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u="sng" dirty="0" smtClean="0"/>
              <a:t>区域を指定して実施するかどうか</a:t>
            </a:r>
            <a:endParaRPr lang="en-US" altLang="ja-JP" u="sng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 </a:t>
            </a:r>
            <a:r>
              <a:rPr lang="ja-JP" altLang="en-US" sz="1600" dirty="0" smtClean="0"/>
              <a:t>①主要な視点場から見えるものを対象とする</a:t>
            </a:r>
            <a:endParaRPr lang="en-US" altLang="ja-JP" sz="16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 </a:t>
            </a:r>
            <a:r>
              <a:rPr lang="ja-JP" altLang="en-US" sz="1600" dirty="0" smtClean="0"/>
              <a:t>②重点地区等を指定してその区域内のものを対象とする</a:t>
            </a:r>
            <a:endParaRPr lang="en-US" altLang="ja-JP" sz="16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214" y="6333971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u="sng" dirty="0" smtClean="0"/>
              <a:t>大阪府知事が景観上重要と認めるものを対象とするかどうか</a:t>
            </a:r>
            <a:endParaRPr lang="en-US" altLang="ja-JP" u="sng" dirty="0" smtClean="0"/>
          </a:p>
        </p:txBody>
      </p:sp>
    </p:spTree>
    <p:extLst>
      <p:ext uri="{BB962C8B-B14F-4D97-AF65-F5344CB8AC3E}">
        <p14:creationId xmlns:p14="http://schemas.microsoft.com/office/powerpoint/2010/main" val="26047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79923" y="908720"/>
          <a:ext cx="9000998" cy="474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0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33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対象規模の設定の有無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規模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大阪府が景観行政団体と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なる区域　･･･①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景観アドバイザー制度を持たない景観行政団体である市町村の区域　・・・②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337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大阪府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景観計画区域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大阪府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景観計画区域外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市町村景観計画区域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市町村景観計画区域外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911">
                <a:tc>
                  <a:txBody>
                    <a:bodyPr/>
                    <a:lstStyle/>
                    <a:p>
                      <a:r>
                        <a:rPr kumimoji="1" lang="ja-JP" altLang="en-US" sz="1400" spc="-140" baseline="0" dirty="0" smtClean="0"/>
                        <a:t>（１）設定しない</a:t>
                      </a:r>
                      <a:endParaRPr kumimoji="1" lang="ja-JP" altLang="en-US" sz="1400" spc="-14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府発注全ての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公共工事を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対象　</a:t>
                      </a:r>
                      <a:r>
                        <a:rPr kumimoji="1" lang="en-US" altLang="ja-JP" sz="1400" dirty="0" smtClean="0"/>
                        <a:t>※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建築物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　５件</a:t>
                      </a:r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土木構造物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６９件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建築物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11</a:t>
                      </a:r>
                      <a:r>
                        <a:rPr kumimoji="1" lang="ja-JP" altLang="en-US" sz="1400" dirty="0" smtClean="0"/>
                        <a:t>件</a:t>
                      </a:r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土木構造物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２０件</a:t>
                      </a:r>
                      <a:endParaRPr kumimoji="1"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建築物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３件</a:t>
                      </a:r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土木構造物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３７件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建築物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３件</a:t>
                      </a:r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土木構造物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３件</a:t>
                      </a:r>
                      <a:endParaRPr kumimoji="1"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405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（２）設定する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①府景観計画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の届出の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対象規模　</a:t>
                      </a:r>
                      <a:r>
                        <a:rPr kumimoji="1" lang="en-US" altLang="ja-JP" sz="1400" dirty="0" smtClean="0"/>
                        <a:t>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建築物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工作物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建築物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３件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工作物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建築物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工作物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建築物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１件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工作物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615">
                <a:tc vMerge="1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②環境ｱｾｽﾒﾝﾄ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baseline="0" dirty="0" smtClean="0"/>
                        <a:t>　</a:t>
                      </a:r>
                      <a:r>
                        <a:rPr kumimoji="1" lang="ja-JP" altLang="en-US" sz="1400" dirty="0" smtClean="0"/>
                        <a:t>の対象規模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253">
                <a:tc vMerge="1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③建設事業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評価の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対象規模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２件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１件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２件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０件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9923" y="404664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■対象件数の想定</a:t>
            </a:r>
            <a:endParaRPr kumimoji="1" lang="ja-JP" altLang="en-US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5589240"/>
            <a:ext cx="4889480" cy="378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dirty="0" smtClean="0"/>
              <a:t>※</a:t>
            </a:r>
            <a:r>
              <a:rPr lang="ja-JP" altLang="en-US" sz="1400" dirty="0"/>
              <a:t>　</a:t>
            </a:r>
            <a:r>
              <a:rPr kumimoji="1" lang="ja-JP" altLang="en-US" sz="1400" dirty="0" smtClean="0"/>
              <a:t>平成２９年度の基本設計・実施設計の委託実績による概数</a:t>
            </a:r>
            <a:endParaRPr lang="en-US" altLang="ja-JP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3920" y="5930696"/>
            <a:ext cx="64475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/>
              <a:t>⇒建築物の代表的な工事種別・・・ＥＶ設置工事、府有建築物の外壁改修　等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⇒土木構造物の代表的な工事種別・・・・河川工事、道路工事、港湾（護岸）工事　等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27628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290</Words>
  <PresentationFormat>画面に合わせる (4:3)</PresentationFormat>
  <Paragraphs>108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2018-12-19T06:35:16Z</dcterms:created>
  <dcterms:modified xsi:type="dcterms:W3CDTF">2019-01-10T00:19:42Z</dcterms:modified>
</cp:coreProperties>
</file>