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6" r:id="rId5"/>
  </p:sldIdLst>
  <p:sldSz cx="12801600" cy="9601200" type="A3"/>
  <p:notesSz cx="9939338" cy="14368463"/>
  <p:defaultTex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26" autoAdjust="0"/>
    <p:restoredTop sz="95230" autoAdjust="0"/>
  </p:normalViewPr>
  <p:slideViewPr>
    <p:cSldViewPr>
      <p:cViewPr varScale="1">
        <p:scale>
          <a:sx n="56" d="100"/>
          <a:sy n="56" d="100"/>
        </p:scale>
        <p:origin x="1398" y="84"/>
      </p:cViewPr>
      <p:guideLst>
        <p:guide orient="horz" pos="3024"/>
        <p:guide pos="4032"/>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4306737" cy="718309"/>
          </a:xfrm>
          <a:prstGeom prst="rect">
            <a:avLst/>
          </a:prstGeom>
        </p:spPr>
        <p:txBody>
          <a:bodyPr vert="horz" lIns="132716" tIns="66358" rIns="132716" bIns="66358" rtlCol="0"/>
          <a:lstStyle>
            <a:lvl1pPr algn="l">
              <a:defRPr sz="1700"/>
            </a:lvl1pPr>
          </a:lstStyle>
          <a:p>
            <a:endParaRPr kumimoji="1" lang="ja-JP" altLang="en-US"/>
          </a:p>
        </p:txBody>
      </p:sp>
      <p:sp>
        <p:nvSpPr>
          <p:cNvPr id="3" name="日付プレースホルダー 2"/>
          <p:cNvSpPr>
            <a:spLocks noGrp="1"/>
          </p:cNvSpPr>
          <p:nvPr>
            <p:ph type="dt" idx="1"/>
          </p:nvPr>
        </p:nvSpPr>
        <p:spPr>
          <a:xfrm>
            <a:off x="5630286" y="0"/>
            <a:ext cx="4306737" cy="718309"/>
          </a:xfrm>
          <a:prstGeom prst="rect">
            <a:avLst/>
          </a:prstGeom>
        </p:spPr>
        <p:txBody>
          <a:bodyPr vert="horz" lIns="132716" tIns="66358" rIns="132716" bIns="66358" rtlCol="0"/>
          <a:lstStyle>
            <a:lvl1pPr algn="r">
              <a:defRPr sz="1700"/>
            </a:lvl1pPr>
          </a:lstStyle>
          <a:p>
            <a:fld id="{87EEECE6-3A46-410E-8956-B085CDECA5A9}" type="datetimeFigureOut">
              <a:rPr kumimoji="1" lang="ja-JP" altLang="en-US" smtClean="0"/>
              <a:t>2019/1/9</a:t>
            </a:fld>
            <a:endParaRPr kumimoji="1" lang="ja-JP" altLang="en-US"/>
          </a:p>
        </p:txBody>
      </p:sp>
      <p:sp>
        <p:nvSpPr>
          <p:cNvPr id="4" name="スライド イメージ プレースホルダー 3"/>
          <p:cNvSpPr>
            <a:spLocks noGrp="1" noRot="1" noChangeAspect="1"/>
          </p:cNvSpPr>
          <p:nvPr>
            <p:ph type="sldImg" idx="2"/>
          </p:nvPr>
        </p:nvSpPr>
        <p:spPr>
          <a:xfrm>
            <a:off x="1377950" y="1077913"/>
            <a:ext cx="7183438" cy="5386387"/>
          </a:xfrm>
          <a:prstGeom prst="rect">
            <a:avLst/>
          </a:prstGeom>
          <a:noFill/>
          <a:ln w="12700">
            <a:solidFill>
              <a:prstClr val="black"/>
            </a:solidFill>
          </a:ln>
        </p:spPr>
        <p:txBody>
          <a:bodyPr vert="horz" lIns="132716" tIns="66358" rIns="132716" bIns="66358" rtlCol="0" anchor="ctr"/>
          <a:lstStyle/>
          <a:p>
            <a:endParaRPr lang="ja-JP" altLang="en-US"/>
          </a:p>
        </p:txBody>
      </p:sp>
      <p:sp>
        <p:nvSpPr>
          <p:cNvPr id="5" name="ノート プレースホルダー 4"/>
          <p:cNvSpPr>
            <a:spLocks noGrp="1"/>
          </p:cNvSpPr>
          <p:nvPr>
            <p:ph type="body" sz="quarter" idx="3"/>
          </p:nvPr>
        </p:nvSpPr>
        <p:spPr>
          <a:xfrm>
            <a:off x="994400" y="6825077"/>
            <a:ext cx="7950543" cy="6464776"/>
          </a:xfrm>
          <a:prstGeom prst="rect">
            <a:avLst/>
          </a:prstGeom>
        </p:spPr>
        <p:txBody>
          <a:bodyPr vert="horz" lIns="132716" tIns="66358" rIns="132716" bIns="6635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13647860"/>
            <a:ext cx="4306737" cy="718308"/>
          </a:xfrm>
          <a:prstGeom prst="rect">
            <a:avLst/>
          </a:prstGeom>
        </p:spPr>
        <p:txBody>
          <a:bodyPr vert="horz" lIns="132716" tIns="66358" rIns="132716" bIns="66358" rtlCol="0" anchor="b"/>
          <a:lstStyle>
            <a:lvl1pPr algn="l">
              <a:defRPr sz="1700"/>
            </a:lvl1pPr>
          </a:lstStyle>
          <a:p>
            <a:endParaRPr kumimoji="1" lang="ja-JP" altLang="en-US"/>
          </a:p>
        </p:txBody>
      </p:sp>
      <p:sp>
        <p:nvSpPr>
          <p:cNvPr id="7" name="スライド番号プレースホルダー 6"/>
          <p:cNvSpPr>
            <a:spLocks noGrp="1"/>
          </p:cNvSpPr>
          <p:nvPr>
            <p:ph type="sldNum" sz="quarter" idx="5"/>
          </p:nvPr>
        </p:nvSpPr>
        <p:spPr>
          <a:xfrm>
            <a:off x="5630286" y="13647860"/>
            <a:ext cx="4306737" cy="718308"/>
          </a:xfrm>
          <a:prstGeom prst="rect">
            <a:avLst/>
          </a:prstGeom>
        </p:spPr>
        <p:txBody>
          <a:bodyPr vert="horz" lIns="132716" tIns="66358" rIns="132716" bIns="66358" rtlCol="0" anchor="b"/>
          <a:lstStyle>
            <a:lvl1pPr algn="r">
              <a:defRPr sz="1700"/>
            </a:lvl1pPr>
          </a:lstStyle>
          <a:p>
            <a:fld id="{E28B7814-A5C3-4166-8CBD-887ECCC7B6B2}" type="slidenum">
              <a:rPr kumimoji="1" lang="ja-JP" altLang="en-US" smtClean="0"/>
              <a:t>‹#›</a:t>
            </a:fld>
            <a:endParaRPr kumimoji="1" lang="ja-JP" altLang="en-US"/>
          </a:p>
        </p:txBody>
      </p:sp>
    </p:spTree>
    <p:extLst>
      <p:ext uri="{BB962C8B-B14F-4D97-AF65-F5344CB8AC3E}">
        <p14:creationId xmlns:p14="http://schemas.microsoft.com/office/powerpoint/2010/main" val="13129806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8B7814-A5C3-4166-8CBD-887ECCC7B6B2}" type="slidenum">
              <a:rPr kumimoji="1" lang="ja-JP" altLang="en-US" smtClean="0"/>
              <a:t>1</a:t>
            </a:fld>
            <a:endParaRPr kumimoji="1" lang="ja-JP" altLang="en-US"/>
          </a:p>
        </p:txBody>
      </p:sp>
    </p:spTree>
    <p:extLst>
      <p:ext uri="{BB962C8B-B14F-4D97-AF65-F5344CB8AC3E}">
        <p14:creationId xmlns:p14="http://schemas.microsoft.com/office/powerpoint/2010/main" val="3770990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0" y="2982596"/>
            <a:ext cx="10881360" cy="205803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AD713E5-E0B2-4D5E-845E-6210FC0984CA}" type="datetimeFigureOut">
              <a:rPr kumimoji="1" lang="ja-JP" altLang="en-US" smtClean="0"/>
              <a:t>2019/1/9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9DE817-21CE-46DB-9FE3-24B4A6AA62AC}" type="slidenum">
              <a:rPr kumimoji="1" lang="ja-JP" altLang="en-US" smtClean="0"/>
              <a:t>‹#›</a:t>
            </a:fld>
            <a:endParaRPr kumimoji="1" lang="ja-JP" altLang="en-US"/>
          </a:p>
        </p:txBody>
      </p:sp>
    </p:spTree>
    <p:extLst>
      <p:ext uri="{BB962C8B-B14F-4D97-AF65-F5344CB8AC3E}">
        <p14:creationId xmlns:p14="http://schemas.microsoft.com/office/powerpoint/2010/main" val="229354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AD713E5-E0B2-4D5E-845E-6210FC0984CA}" type="datetimeFigureOut">
              <a:rPr kumimoji="1" lang="ja-JP" altLang="en-US" smtClean="0"/>
              <a:t>2019/1/9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9DE817-21CE-46DB-9FE3-24B4A6AA62AC}" type="slidenum">
              <a:rPr kumimoji="1" lang="ja-JP" altLang="en-US" smtClean="0"/>
              <a:t>‹#›</a:t>
            </a:fld>
            <a:endParaRPr kumimoji="1" lang="ja-JP" altLang="en-US"/>
          </a:p>
        </p:txBody>
      </p:sp>
    </p:spTree>
    <p:extLst>
      <p:ext uri="{BB962C8B-B14F-4D97-AF65-F5344CB8AC3E}">
        <p14:creationId xmlns:p14="http://schemas.microsoft.com/office/powerpoint/2010/main" val="406904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2994959" y="537845"/>
            <a:ext cx="4031615" cy="11470323"/>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95668" y="537845"/>
            <a:ext cx="11885930" cy="11470323"/>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AD713E5-E0B2-4D5E-845E-6210FC0984CA}" type="datetimeFigureOut">
              <a:rPr kumimoji="1" lang="ja-JP" altLang="en-US" smtClean="0"/>
              <a:t>2019/1/9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9DE817-21CE-46DB-9FE3-24B4A6AA62AC}" type="slidenum">
              <a:rPr kumimoji="1" lang="ja-JP" altLang="en-US" smtClean="0"/>
              <a:t>‹#›</a:t>
            </a:fld>
            <a:endParaRPr kumimoji="1" lang="ja-JP" altLang="en-US"/>
          </a:p>
        </p:txBody>
      </p:sp>
    </p:spTree>
    <p:extLst>
      <p:ext uri="{BB962C8B-B14F-4D97-AF65-F5344CB8AC3E}">
        <p14:creationId xmlns:p14="http://schemas.microsoft.com/office/powerpoint/2010/main" val="3861862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AD713E5-E0B2-4D5E-845E-6210FC0984CA}" type="datetimeFigureOut">
              <a:rPr kumimoji="1" lang="ja-JP" altLang="en-US" smtClean="0"/>
              <a:t>2019/1/9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9DE817-21CE-46DB-9FE3-24B4A6AA62AC}" type="slidenum">
              <a:rPr kumimoji="1" lang="ja-JP" altLang="en-US" smtClean="0"/>
              <a:t>‹#›</a:t>
            </a:fld>
            <a:endParaRPr kumimoji="1" lang="ja-JP" altLang="en-US"/>
          </a:p>
        </p:txBody>
      </p:sp>
    </p:spTree>
    <p:extLst>
      <p:ext uri="{BB962C8B-B14F-4D97-AF65-F5344CB8AC3E}">
        <p14:creationId xmlns:p14="http://schemas.microsoft.com/office/powerpoint/2010/main" val="2781288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8" y="6169661"/>
            <a:ext cx="10881360" cy="1906905"/>
          </a:xfrm>
        </p:spPr>
        <p:txBody>
          <a:bodyPr anchor="t"/>
          <a:lstStyle>
            <a:lvl1pPr algn="l">
              <a:defRPr sz="56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AD713E5-E0B2-4D5E-845E-6210FC0984CA}" type="datetimeFigureOut">
              <a:rPr kumimoji="1" lang="ja-JP" altLang="en-US" smtClean="0"/>
              <a:t>2019/1/9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9DE817-21CE-46DB-9FE3-24B4A6AA62AC}" type="slidenum">
              <a:rPr kumimoji="1" lang="ja-JP" altLang="en-US" smtClean="0"/>
              <a:t>‹#›</a:t>
            </a:fld>
            <a:endParaRPr kumimoji="1" lang="ja-JP" altLang="en-US"/>
          </a:p>
        </p:txBody>
      </p:sp>
    </p:spTree>
    <p:extLst>
      <p:ext uri="{BB962C8B-B14F-4D97-AF65-F5344CB8AC3E}">
        <p14:creationId xmlns:p14="http://schemas.microsoft.com/office/powerpoint/2010/main" val="18049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95669" y="3135948"/>
            <a:ext cx="7958772"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9067800" y="3135948"/>
            <a:ext cx="7958773"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AD713E5-E0B2-4D5E-845E-6210FC0984CA}" type="datetimeFigureOut">
              <a:rPr kumimoji="1" lang="ja-JP" altLang="en-US" smtClean="0"/>
              <a:t>2019/1/9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C9DE817-21CE-46DB-9FE3-24B4A6AA62AC}" type="slidenum">
              <a:rPr kumimoji="1" lang="ja-JP" altLang="en-US" smtClean="0"/>
              <a:t>‹#›</a:t>
            </a:fld>
            <a:endParaRPr kumimoji="1" lang="ja-JP" altLang="en-US"/>
          </a:p>
        </p:txBody>
      </p:sp>
    </p:spTree>
    <p:extLst>
      <p:ext uri="{BB962C8B-B14F-4D97-AF65-F5344CB8AC3E}">
        <p14:creationId xmlns:p14="http://schemas.microsoft.com/office/powerpoint/2010/main" val="2798297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40080" y="2149158"/>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503036" y="2149158"/>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503036"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AD713E5-E0B2-4D5E-845E-6210FC0984CA}" type="datetimeFigureOut">
              <a:rPr kumimoji="1" lang="ja-JP" altLang="en-US" smtClean="0"/>
              <a:t>2019/1/9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C9DE817-21CE-46DB-9FE3-24B4A6AA62AC}" type="slidenum">
              <a:rPr kumimoji="1" lang="ja-JP" altLang="en-US" smtClean="0"/>
              <a:t>‹#›</a:t>
            </a:fld>
            <a:endParaRPr kumimoji="1" lang="ja-JP" altLang="en-US"/>
          </a:p>
        </p:txBody>
      </p:sp>
    </p:spTree>
    <p:extLst>
      <p:ext uri="{BB962C8B-B14F-4D97-AF65-F5344CB8AC3E}">
        <p14:creationId xmlns:p14="http://schemas.microsoft.com/office/powerpoint/2010/main" val="768892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AD713E5-E0B2-4D5E-845E-6210FC0984CA}" type="datetimeFigureOut">
              <a:rPr kumimoji="1" lang="ja-JP" altLang="en-US" smtClean="0"/>
              <a:t>2019/1/9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C9DE817-21CE-46DB-9FE3-24B4A6AA62AC}" type="slidenum">
              <a:rPr kumimoji="1" lang="ja-JP" altLang="en-US" smtClean="0"/>
              <a:t>‹#›</a:t>
            </a:fld>
            <a:endParaRPr kumimoji="1" lang="ja-JP" altLang="en-US"/>
          </a:p>
        </p:txBody>
      </p:sp>
    </p:spTree>
    <p:extLst>
      <p:ext uri="{BB962C8B-B14F-4D97-AF65-F5344CB8AC3E}">
        <p14:creationId xmlns:p14="http://schemas.microsoft.com/office/powerpoint/2010/main" val="1413843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AD713E5-E0B2-4D5E-845E-6210FC0984CA}" type="datetimeFigureOut">
              <a:rPr kumimoji="1" lang="ja-JP" altLang="en-US" smtClean="0"/>
              <a:t>2019/1/9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C9DE817-21CE-46DB-9FE3-24B4A6AA62AC}" type="slidenum">
              <a:rPr kumimoji="1" lang="ja-JP" altLang="en-US" smtClean="0"/>
              <a:t>‹#›</a:t>
            </a:fld>
            <a:endParaRPr kumimoji="1" lang="ja-JP" altLang="en-US"/>
          </a:p>
        </p:txBody>
      </p:sp>
    </p:spTree>
    <p:extLst>
      <p:ext uri="{BB962C8B-B14F-4D97-AF65-F5344CB8AC3E}">
        <p14:creationId xmlns:p14="http://schemas.microsoft.com/office/powerpoint/2010/main" val="1161017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1" y="382270"/>
            <a:ext cx="4211638" cy="1626870"/>
          </a:xfrm>
        </p:spPr>
        <p:txBody>
          <a:bodyPr anchor="b"/>
          <a:lstStyle>
            <a:lvl1pPr algn="l">
              <a:defRPr sz="28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005070"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40081" y="2009141"/>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AD713E5-E0B2-4D5E-845E-6210FC0984CA}" type="datetimeFigureOut">
              <a:rPr kumimoji="1" lang="ja-JP" altLang="en-US" smtClean="0"/>
              <a:t>2019/1/9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C9DE817-21CE-46DB-9FE3-24B4A6AA62AC}" type="slidenum">
              <a:rPr kumimoji="1" lang="ja-JP" altLang="en-US" smtClean="0"/>
              <a:t>‹#›</a:t>
            </a:fld>
            <a:endParaRPr kumimoji="1" lang="ja-JP" altLang="en-US"/>
          </a:p>
        </p:txBody>
      </p:sp>
    </p:spTree>
    <p:extLst>
      <p:ext uri="{BB962C8B-B14F-4D97-AF65-F5344CB8AC3E}">
        <p14:creationId xmlns:p14="http://schemas.microsoft.com/office/powerpoint/2010/main" val="1321322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0"/>
            <a:ext cx="7680960" cy="793433"/>
          </a:xfrm>
        </p:spPr>
        <p:txBody>
          <a:bodyPr anchor="b"/>
          <a:lstStyle>
            <a:lvl1pPr algn="l">
              <a:defRPr sz="28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509203" y="857885"/>
            <a:ext cx="7680960"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ー 3"/>
          <p:cNvSpPr>
            <a:spLocks noGrp="1"/>
          </p:cNvSpPr>
          <p:nvPr>
            <p:ph type="body" sz="half" idx="2"/>
          </p:nvPr>
        </p:nvSpPr>
        <p:spPr>
          <a:xfrm>
            <a:off x="2509203" y="7514273"/>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AD713E5-E0B2-4D5E-845E-6210FC0984CA}" type="datetimeFigureOut">
              <a:rPr kumimoji="1" lang="ja-JP" altLang="en-US" smtClean="0"/>
              <a:t>2019/1/9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C9DE817-21CE-46DB-9FE3-24B4A6AA62AC}" type="slidenum">
              <a:rPr kumimoji="1" lang="ja-JP" altLang="en-US" smtClean="0"/>
              <a:t>‹#›</a:t>
            </a:fld>
            <a:endParaRPr kumimoji="1" lang="ja-JP" altLang="en-US"/>
          </a:p>
        </p:txBody>
      </p:sp>
    </p:spTree>
    <p:extLst>
      <p:ext uri="{BB962C8B-B14F-4D97-AF65-F5344CB8AC3E}">
        <p14:creationId xmlns:p14="http://schemas.microsoft.com/office/powerpoint/2010/main" val="2562886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0080" y="384493"/>
            <a:ext cx="11521440" cy="1600200"/>
          </a:xfrm>
          <a:prstGeom prst="rect">
            <a:avLst/>
          </a:prstGeom>
        </p:spPr>
        <p:txBody>
          <a:bodyPr vert="horz" lIns="128016" tIns="64008" rIns="128016" bIns="64008"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40080" y="2240281"/>
            <a:ext cx="11521440" cy="6336348"/>
          </a:xfrm>
          <a:prstGeom prst="rect">
            <a:avLst/>
          </a:prstGeom>
        </p:spPr>
        <p:txBody>
          <a:bodyPr vert="horz" lIns="128016" tIns="64008" rIns="128016" bIns="64008"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40080" y="8898891"/>
            <a:ext cx="2987040" cy="511175"/>
          </a:xfrm>
          <a:prstGeom prst="rect">
            <a:avLst/>
          </a:prstGeom>
        </p:spPr>
        <p:txBody>
          <a:bodyPr vert="horz" lIns="128016" tIns="64008" rIns="128016" bIns="64008" rtlCol="0" anchor="ctr"/>
          <a:lstStyle>
            <a:lvl1pPr algn="l">
              <a:defRPr sz="1700">
                <a:solidFill>
                  <a:schemeClr val="tx1">
                    <a:tint val="75000"/>
                  </a:schemeClr>
                </a:solidFill>
              </a:defRPr>
            </a:lvl1pPr>
          </a:lstStyle>
          <a:p>
            <a:fld id="{7AD713E5-E0B2-4D5E-845E-6210FC0984CA}" type="datetimeFigureOut">
              <a:rPr kumimoji="1" lang="ja-JP" altLang="en-US" smtClean="0"/>
              <a:t>2019/1/9</a:t>
            </a:fld>
            <a:endParaRPr kumimoji="1" lang="ja-JP" altLang="en-US"/>
          </a:p>
        </p:txBody>
      </p:sp>
      <p:sp>
        <p:nvSpPr>
          <p:cNvPr id="5" name="フッター プレースホルダー 4"/>
          <p:cNvSpPr>
            <a:spLocks noGrp="1"/>
          </p:cNvSpPr>
          <p:nvPr>
            <p:ph type="ftr" sz="quarter" idx="3"/>
          </p:nvPr>
        </p:nvSpPr>
        <p:spPr>
          <a:xfrm>
            <a:off x="4373880" y="8898891"/>
            <a:ext cx="4053840" cy="511175"/>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174480" y="8898891"/>
            <a:ext cx="2987040" cy="511175"/>
          </a:xfrm>
          <a:prstGeom prst="rect">
            <a:avLst/>
          </a:prstGeom>
        </p:spPr>
        <p:txBody>
          <a:bodyPr vert="horz" lIns="128016" tIns="64008" rIns="128016" bIns="64008" rtlCol="0" anchor="ctr"/>
          <a:lstStyle>
            <a:lvl1pPr algn="r">
              <a:defRPr sz="1700">
                <a:solidFill>
                  <a:schemeClr val="tx1">
                    <a:tint val="75000"/>
                  </a:schemeClr>
                </a:solidFill>
              </a:defRPr>
            </a:lvl1pPr>
          </a:lstStyle>
          <a:p>
            <a:fld id="{7C9DE817-21CE-46DB-9FE3-24B4A6AA62AC}" type="slidenum">
              <a:rPr kumimoji="1" lang="ja-JP" altLang="en-US" smtClean="0"/>
              <a:t>‹#›</a:t>
            </a:fld>
            <a:endParaRPr kumimoji="1" lang="ja-JP" altLang="en-US"/>
          </a:p>
        </p:txBody>
      </p:sp>
    </p:spTree>
    <p:extLst>
      <p:ext uri="{BB962C8B-B14F-4D97-AF65-F5344CB8AC3E}">
        <p14:creationId xmlns:p14="http://schemas.microsoft.com/office/powerpoint/2010/main" val="1486948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tiff"/><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6429" y="-23936"/>
            <a:ext cx="2040943" cy="276999"/>
          </a:xfrm>
          <a:prstGeom prst="rect">
            <a:avLst/>
          </a:prstGeom>
          <a:noFill/>
        </p:spPr>
        <p:txBody>
          <a:bodyPr wrap="none" rtlCol="0">
            <a:spAutoFit/>
          </a:bodyPr>
          <a:lstStyle/>
          <a:p>
            <a:r>
              <a:rPr kumimoji="1" lang="ja-JP" altLang="en-US" sz="1200" b="1" dirty="0" smtClean="0">
                <a:latin typeface="HGP教科書体" panose="02020600000000000000" pitchFamily="18" charset="-128"/>
                <a:ea typeface="HGP教科書体" panose="02020600000000000000" pitchFamily="18" charset="-128"/>
              </a:rPr>
              <a:t>淀川の魅力ある</a:t>
            </a:r>
            <a:r>
              <a:rPr kumimoji="1" lang="ja-JP" altLang="en-US" sz="1200" b="1" smtClean="0">
                <a:latin typeface="HGP教科書体" panose="02020600000000000000" pitchFamily="18" charset="-128"/>
                <a:ea typeface="HGP教科書体" panose="02020600000000000000" pitchFamily="18" charset="-128"/>
              </a:rPr>
              <a:t>景観マップ　</a:t>
            </a:r>
            <a:r>
              <a:rPr lang="ja-JP" altLang="en-US" sz="1200" b="1" smtClean="0">
                <a:latin typeface="HGP教科書体" panose="02020600000000000000" pitchFamily="18" charset="-128"/>
                <a:ea typeface="HGP教科書体" panose="02020600000000000000" pitchFamily="18" charset="-128"/>
              </a:rPr>
              <a:t>３</a:t>
            </a:r>
            <a:endParaRPr kumimoji="1" lang="ja-JP" altLang="en-US" sz="1200" b="1" dirty="0">
              <a:latin typeface="HGP教科書体" panose="02020600000000000000" pitchFamily="18" charset="-128"/>
              <a:ea typeface="HGP教科書体" panose="02020600000000000000" pitchFamily="18" charset="-128"/>
            </a:endParaRPr>
          </a:p>
        </p:txBody>
      </p:sp>
      <p:sp>
        <p:nvSpPr>
          <p:cNvPr id="44" name="テキスト ボックス 43"/>
          <p:cNvSpPr txBox="1"/>
          <p:nvPr/>
        </p:nvSpPr>
        <p:spPr>
          <a:xfrm>
            <a:off x="9708594" y="9375944"/>
            <a:ext cx="3108775" cy="276999"/>
          </a:xfrm>
          <a:prstGeom prst="rect">
            <a:avLst/>
          </a:prstGeom>
          <a:noFill/>
        </p:spPr>
        <p:txBody>
          <a:bodyPr wrap="square" rtlCol="0">
            <a:spAutoFit/>
          </a:bodyPr>
          <a:lstStyle/>
          <a:p>
            <a:r>
              <a:rPr lang="ja-JP" altLang="en-US" sz="1200" b="1" dirty="0" smtClean="0">
                <a:latin typeface="HGP教科書体" panose="02020600000000000000" pitchFamily="18" charset="-128"/>
                <a:ea typeface="HGP教科書体" panose="02020600000000000000" pitchFamily="18" charset="-128"/>
              </a:rPr>
              <a:t>大阪府　住宅まちづくり部　都市空間創造室</a:t>
            </a:r>
            <a:endParaRPr kumimoji="1" lang="ja-JP" altLang="en-US" sz="1200" b="1" dirty="0">
              <a:latin typeface="HGP教科書体" panose="02020600000000000000" pitchFamily="18" charset="-128"/>
              <a:ea typeface="HGP教科書体" panose="02020600000000000000" pitchFamily="18" charset="-128"/>
            </a:endParaRPr>
          </a:p>
        </p:txBody>
      </p:sp>
      <p:cxnSp>
        <p:nvCxnSpPr>
          <p:cNvPr id="495" name="直線コネクタ 494"/>
          <p:cNvCxnSpPr/>
          <p:nvPr/>
        </p:nvCxnSpPr>
        <p:spPr>
          <a:xfrm>
            <a:off x="-7912" y="264096"/>
            <a:ext cx="12837054"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96" name="直線コネクタ 495"/>
          <p:cNvCxnSpPr/>
          <p:nvPr/>
        </p:nvCxnSpPr>
        <p:spPr>
          <a:xfrm>
            <a:off x="-7912" y="9385117"/>
            <a:ext cx="12837054"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14" name="Picture 3" descr="\\G0000sv0ns501\d11450$\doc\■事業企画G\05）舟運・街道を活かしたまちづくり\01）淀川・京街道の取組把握・連携\100 景観（淀川沿川の景観形成事業）\0 基礎資料\地図\カシミール3D（国土地理院地図）\yodogawa14③.tif"/>
          <p:cNvPicPr>
            <a:picLocks noChangeAspect="1" noChangeArrowheads="1"/>
          </p:cNvPicPr>
          <p:nvPr/>
        </p:nvPicPr>
        <p:blipFill rotWithShape="1">
          <a:blip r:embed="rId3">
            <a:extLst>
              <a:ext uri="{28A0092B-C50C-407E-A947-70E740481C1C}">
                <a14:useLocalDpi xmlns:a14="http://schemas.microsoft.com/office/drawing/2010/main" val="0"/>
              </a:ext>
            </a:extLst>
          </a:blip>
          <a:srcRect l="445" r="1"/>
          <a:stretch/>
        </p:blipFill>
        <p:spPr bwMode="auto">
          <a:xfrm>
            <a:off x="-7911" y="314315"/>
            <a:ext cx="12809512" cy="9061629"/>
          </a:xfrm>
          <a:prstGeom prst="rect">
            <a:avLst/>
          </a:prstGeom>
          <a:noFill/>
          <a:extLst>
            <a:ext uri="{909E8E84-426E-40DD-AFC4-6F175D3DCCD1}">
              <a14:hiddenFill xmlns:a14="http://schemas.microsoft.com/office/drawing/2010/main">
                <a:solidFill>
                  <a:srgbClr val="FFFFFF"/>
                </a:solidFill>
              </a14:hiddenFill>
            </a:ext>
          </a:extLst>
        </p:spPr>
      </p:pic>
      <p:sp>
        <p:nvSpPr>
          <p:cNvPr id="151" name="テキスト ボックス 150"/>
          <p:cNvSpPr txBox="1"/>
          <p:nvPr/>
        </p:nvSpPr>
        <p:spPr>
          <a:xfrm>
            <a:off x="7955012" y="8231374"/>
            <a:ext cx="2481732"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淀川大堰</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sp>
        <p:nvSpPr>
          <p:cNvPr id="131" name="正方形/長方形 130"/>
          <p:cNvSpPr/>
          <p:nvPr/>
        </p:nvSpPr>
        <p:spPr>
          <a:xfrm>
            <a:off x="-7912" y="1922062"/>
            <a:ext cx="2508332" cy="2171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133" name="テキスト ボックス 132"/>
          <p:cNvSpPr txBox="1"/>
          <p:nvPr/>
        </p:nvSpPr>
        <p:spPr>
          <a:xfrm>
            <a:off x="177430" y="1910752"/>
            <a:ext cx="1902890"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唐崎ワンド</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sp>
        <p:nvSpPr>
          <p:cNvPr id="140" name="正方形/長方形 139"/>
          <p:cNvSpPr/>
          <p:nvPr/>
        </p:nvSpPr>
        <p:spPr>
          <a:xfrm>
            <a:off x="-7912" y="3840690"/>
            <a:ext cx="2508332" cy="2171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141" name="テキスト ボックス 140"/>
          <p:cNvSpPr txBox="1"/>
          <p:nvPr/>
        </p:nvSpPr>
        <p:spPr>
          <a:xfrm>
            <a:off x="177430" y="3829380"/>
            <a:ext cx="1902890"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牧野ワンド</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sp>
        <p:nvSpPr>
          <p:cNvPr id="143" name="正方形/長方形 142"/>
          <p:cNvSpPr/>
          <p:nvPr/>
        </p:nvSpPr>
        <p:spPr>
          <a:xfrm>
            <a:off x="2595674" y="304583"/>
            <a:ext cx="2448102" cy="224684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cxnSp>
        <p:nvCxnSpPr>
          <p:cNvPr id="144" name="直線コネクタ 143"/>
          <p:cNvCxnSpPr/>
          <p:nvPr/>
        </p:nvCxnSpPr>
        <p:spPr>
          <a:xfrm>
            <a:off x="2633341" y="523086"/>
            <a:ext cx="24104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5" name="テキスト ボックス 164"/>
          <p:cNvSpPr txBox="1"/>
          <p:nvPr/>
        </p:nvSpPr>
        <p:spPr>
          <a:xfrm>
            <a:off x="3708436" y="589076"/>
            <a:ext cx="1397928" cy="1938992"/>
          </a:xfrm>
          <a:prstGeom prst="rect">
            <a:avLst/>
          </a:prstGeom>
          <a:noFill/>
        </p:spPr>
        <p:txBody>
          <a:bodyPr wrap="square" rtlCol="0">
            <a:spAutoFit/>
          </a:bodyPr>
          <a:lstStyle/>
          <a:p>
            <a:r>
              <a:rPr lang="ja-JP" altLang="en-US" sz="800" b="1" dirty="0">
                <a:solidFill>
                  <a:schemeClr val="bg1"/>
                </a:solidFill>
                <a:latin typeface="HGP教科書体" panose="02020600000000000000" pitchFamily="18" charset="-128"/>
                <a:ea typeface="HGP教科書体" panose="02020600000000000000" pitchFamily="18" charset="-128"/>
              </a:rPr>
              <a:t>淀川で一番広い葦原です。初春には葦原の保全と害草・害虫の駆除、不慮の火災防止などを目的に野焼きが行われ、毎年多くの観光客が訪れます</a:t>
            </a:r>
            <a:r>
              <a:rPr lang="ja-JP" altLang="en-US" sz="800" b="1" dirty="0" smtClean="0">
                <a:solidFill>
                  <a:schemeClr val="bg1"/>
                </a:solidFill>
                <a:latin typeface="HGP教科書体" panose="02020600000000000000" pitchFamily="18" charset="-128"/>
                <a:ea typeface="HGP教科書体" panose="02020600000000000000" pitchFamily="18" charset="-128"/>
              </a:rPr>
              <a:t>。</a:t>
            </a:r>
            <a:endParaRPr lang="en-US" altLang="ja-JP" sz="800" b="1" dirty="0" smtClean="0">
              <a:solidFill>
                <a:schemeClr val="bg1"/>
              </a:solidFill>
              <a:latin typeface="HGP教科書体" panose="02020600000000000000" pitchFamily="18" charset="-128"/>
              <a:ea typeface="HGP教科書体" panose="02020600000000000000" pitchFamily="18" charset="-128"/>
            </a:endParaRPr>
          </a:p>
          <a:p>
            <a:endParaRPr lang="en-US" altLang="ja-JP" sz="800" b="1" dirty="0" smtClean="0">
              <a:solidFill>
                <a:schemeClr val="bg1"/>
              </a:solidFill>
              <a:latin typeface="HGP教科書体" panose="02020600000000000000" pitchFamily="18" charset="-128"/>
              <a:ea typeface="HGP教科書体" panose="02020600000000000000" pitchFamily="18" charset="-128"/>
            </a:endParaRPr>
          </a:p>
          <a:p>
            <a:r>
              <a:rPr lang="ja-JP" altLang="en-US" sz="800" b="1" dirty="0">
                <a:solidFill>
                  <a:schemeClr val="bg1"/>
                </a:solidFill>
                <a:latin typeface="HGP教科書体" panose="02020600000000000000" pitchFamily="18" charset="-128"/>
                <a:ea typeface="HGP教科書体" panose="02020600000000000000" pitchFamily="18" charset="-128"/>
              </a:rPr>
              <a:t>鵜殿に生える葦は、雅楽で用いられる楽器・篳篥の吹き口として珍重され、摂津国の名所を絵画と文章で紹介した</a:t>
            </a:r>
            <a:r>
              <a:rPr lang="ja-JP" altLang="en-US" sz="800" b="1" dirty="0" smtClean="0">
                <a:solidFill>
                  <a:schemeClr val="bg1"/>
                </a:solidFill>
                <a:latin typeface="HGP教科書体" panose="02020600000000000000" pitchFamily="18" charset="-128"/>
                <a:ea typeface="HGP教科書体" panose="02020600000000000000" pitchFamily="18" charset="-128"/>
              </a:rPr>
              <a:t>地誌である「</a:t>
            </a:r>
            <a:r>
              <a:rPr lang="ja-JP" altLang="en-US" sz="800" b="1" dirty="0">
                <a:solidFill>
                  <a:schemeClr val="bg1"/>
                </a:solidFill>
                <a:latin typeface="HGP教科書体" panose="02020600000000000000" pitchFamily="18" charset="-128"/>
                <a:ea typeface="HGP教科書体" panose="02020600000000000000" pitchFamily="18" charset="-128"/>
              </a:rPr>
              <a:t>摂津名所図会」にも記載されているように、江戸時代には貢物として献上されていました</a:t>
            </a:r>
            <a:r>
              <a:rPr lang="ja-JP" altLang="en-US" sz="800" b="1" dirty="0" smtClean="0">
                <a:solidFill>
                  <a:schemeClr val="bg1"/>
                </a:solidFill>
                <a:latin typeface="HGP教科書体" panose="02020600000000000000" pitchFamily="18" charset="-128"/>
                <a:ea typeface="HGP教科書体" panose="02020600000000000000" pitchFamily="18" charset="-128"/>
              </a:rPr>
              <a:t>。</a:t>
            </a:r>
            <a:endParaRPr lang="en-US" altLang="ja-JP" sz="800" b="1" dirty="0">
              <a:solidFill>
                <a:schemeClr val="bg1"/>
              </a:solidFill>
              <a:latin typeface="HGP教科書体" panose="02020600000000000000" pitchFamily="18" charset="-128"/>
              <a:ea typeface="HGP教科書体" panose="02020600000000000000" pitchFamily="18" charset="-128"/>
            </a:endParaRPr>
          </a:p>
        </p:txBody>
      </p:sp>
      <p:pic>
        <p:nvPicPr>
          <p:cNvPr id="166" name="図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9261" y="620729"/>
            <a:ext cx="1059765" cy="79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 name="テキスト ボックス 166"/>
          <p:cNvSpPr txBox="1"/>
          <p:nvPr/>
        </p:nvSpPr>
        <p:spPr>
          <a:xfrm>
            <a:off x="2781017" y="304050"/>
            <a:ext cx="1902890"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鵜殿のヨシ原</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sp>
        <p:nvSpPr>
          <p:cNvPr id="170" name="正方形/長方形 169"/>
          <p:cNvSpPr/>
          <p:nvPr/>
        </p:nvSpPr>
        <p:spPr>
          <a:xfrm>
            <a:off x="5152363" y="7175610"/>
            <a:ext cx="2448272" cy="2171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172" name="テキスト ボックス 171"/>
          <p:cNvSpPr txBox="1"/>
          <p:nvPr/>
        </p:nvSpPr>
        <p:spPr>
          <a:xfrm>
            <a:off x="5337705" y="7164300"/>
            <a:ext cx="1902890" cy="246221"/>
          </a:xfrm>
          <a:prstGeom prst="rect">
            <a:avLst/>
          </a:prstGeom>
          <a:noFill/>
        </p:spPr>
        <p:txBody>
          <a:bodyPr wrap="square" rtlCol="0">
            <a:spAutoFit/>
          </a:bodyPr>
          <a:lstStyle/>
          <a:p>
            <a:r>
              <a:rPr lang="ja-JP" altLang="en-US" sz="1000" b="1" dirty="0">
                <a:solidFill>
                  <a:schemeClr val="bg1"/>
                </a:solidFill>
                <a:latin typeface="HGP教科書体" panose="02020600000000000000" pitchFamily="18" charset="-128"/>
                <a:ea typeface="HGP教科書体" panose="02020600000000000000" pitchFamily="18" charset="-128"/>
              </a:rPr>
              <a:t>樟</a:t>
            </a:r>
            <a:r>
              <a:rPr lang="ja-JP" altLang="en-US" sz="1000" b="1" dirty="0" smtClean="0">
                <a:solidFill>
                  <a:schemeClr val="bg1"/>
                </a:solidFill>
                <a:latin typeface="HGP教科書体" panose="02020600000000000000" pitchFamily="18" charset="-128"/>
                <a:ea typeface="HGP教科書体" panose="02020600000000000000" pitchFamily="18" charset="-128"/>
              </a:rPr>
              <a:t>葉ワンド</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sp>
        <p:nvSpPr>
          <p:cNvPr id="177" name="正方形/長方形 176"/>
          <p:cNvSpPr/>
          <p:nvPr/>
        </p:nvSpPr>
        <p:spPr>
          <a:xfrm>
            <a:off x="5152364" y="7459873"/>
            <a:ext cx="2448272" cy="91156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178" name="テキスト ボックス 177"/>
          <p:cNvSpPr txBox="1"/>
          <p:nvPr/>
        </p:nvSpPr>
        <p:spPr>
          <a:xfrm>
            <a:off x="5337706" y="7448563"/>
            <a:ext cx="1902890"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山崎（橋本）渡し</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sp>
        <p:nvSpPr>
          <p:cNvPr id="180" name="正方形/長方形 179"/>
          <p:cNvSpPr/>
          <p:nvPr/>
        </p:nvSpPr>
        <p:spPr>
          <a:xfrm>
            <a:off x="5150593" y="8423040"/>
            <a:ext cx="2448272" cy="95826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181" name="テキスト ボックス 180"/>
          <p:cNvSpPr txBox="1"/>
          <p:nvPr/>
        </p:nvSpPr>
        <p:spPr>
          <a:xfrm>
            <a:off x="5362894" y="8447953"/>
            <a:ext cx="1902890"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山崎津跡</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sp>
        <p:nvSpPr>
          <p:cNvPr id="186" name="正方形/長方形 185"/>
          <p:cNvSpPr/>
          <p:nvPr/>
        </p:nvSpPr>
        <p:spPr>
          <a:xfrm>
            <a:off x="7755502" y="6024737"/>
            <a:ext cx="2448101" cy="21288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cxnSp>
        <p:nvCxnSpPr>
          <p:cNvPr id="187" name="直線コネクタ 186"/>
          <p:cNvCxnSpPr/>
          <p:nvPr/>
        </p:nvCxnSpPr>
        <p:spPr>
          <a:xfrm>
            <a:off x="7793169" y="6266049"/>
            <a:ext cx="24104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0" name="テキスト ボックス 189"/>
          <p:cNvSpPr txBox="1"/>
          <p:nvPr/>
        </p:nvSpPr>
        <p:spPr>
          <a:xfrm>
            <a:off x="7940845" y="6047013"/>
            <a:ext cx="1902890"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背割堤</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sp>
        <p:nvSpPr>
          <p:cNvPr id="196" name="正方形/長方形 195"/>
          <p:cNvSpPr/>
          <p:nvPr/>
        </p:nvSpPr>
        <p:spPr>
          <a:xfrm>
            <a:off x="7767073" y="8200307"/>
            <a:ext cx="2448101" cy="119004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pic>
        <p:nvPicPr>
          <p:cNvPr id="1026" name="Picture 2" descr="背割堤桜（さくらであい館展望塔から）"/>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309" b="513"/>
          <a:stretch/>
        </p:blipFill>
        <p:spPr bwMode="auto">
          <a:xfrm>
            <a:off x="7887410" y="6290143"/>
            <a:ext cx="940478" cy="73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 name="テキスト ボックス 212"/>
          <p:cNvSpPr txBox="1"/>
          <p:nvPr/>
        </p:nvSpPr>
        <p:spPr>
          <a:xfrm>
            <a:off x="5160224" y="7658305"/>
            <a:ext cx="2447929" cy="707886"/>
          </a:xfrm>
          <a:prstGeom prst="rect">
            <a:avLst/>
          </a:prstGeom>
          <a:noFill/>
        </p:spPr>
        <p:txBody>
          <a:bodyPr wrap="square" rtlCol="0">
            <a:spAutoFit/>
          </a:bodyPr>
          <a:lstStyle/>
          <a:p>
            <a:r>
              <a:rPr lang="ja-JP" altLang="en-US" sz="800" b="1" dirty="0">
                <a:solidFill>
                  <a:schemeClr val="bg1"/>
                </a:solidFill>
                <a:latin typeface="HGP教科書体" panose="02020600000000000000" pitchFamily="18" charset="-128"/>
                <a:ea typeface="HGP教科書体" panose="02020600000000000000" pitchFamily="18" charset="-128"/>
              </a:rPr>
              <a:t>豊臣秀吉による架橋を最後に山崎橋が架橋されなくなり、代って現在の八幡市と対岸の島本町を結んでいた渡しです。西国街道から石清水八幡宮への道であり、河内へ渡る主要なルートであったことから石清水八幡宮の川港として賑わいました。</a:t>
            </a:r>
          </a:p>
        </p:txBody>
      </p:sp>
      <p:cxnSp>
        <p:nvCxnSpPr>
          <p:cNvPr id="214" name="直線コネクタ 213"/>
          <p:cNvCxnSpPr/>
          <p:nvPr/>
        </p:nvCxnSpPr>
        <p:spPr>
          <a:xfrm>
            <a:off x="5190030" y="7672053"/>
            <a:ext cx="24104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2" name="正方形/長方形 221"/>
          <p:cNvSpPr/>
          <p:nvPr/>
        </p:nvSpPr>
        <p:spPr>
          <a:xfrm>
            <a:off x="5152363" y="11961916"/>
            <a:ext cx="2448101" cy="112421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cxnSp>
        <p:nvCxnSpPr>
          <p:cNvPr id="223" name="直線コネクタ 222"/>
          <p:cNvCxnSpPr/>
          <p:nvPr/>
        </p:nvCxnSpPr>
        <p:spPr>
          <a:xfrm>
            <a:off x="5190030" y="12180418"/>
            <a:ext cx="24104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4" name="テキスト ボックス 223"/>
          <p:cNvSpPr txBox="1"/>
          <p:nvPr/>
        </p:nvSpPr>
        <p:spPr>
          <a:xfrm>
            <a:off x="6265125" y="12246408"/>
            <a:ext cx="1340932" cy="830997"/>
          </a:xfrm>
          <a:prstGeom prst="rect">
            <a:avLst/>
          </a:prstGeom>
          <a:noFill/>
        </p:spPr>
        <p:txBody>
          <a:bodyPr wrap="square" rtlCol="0">
            <a:spAutoFit/>
          </a:bodyPr>
          <a:lstStyle/>
          <a:p>
            <a:r>
              <a:rPr lang="ja-JP" altLang="en-US" sz="800" b="1" dirty="0" smtClean="0">
                <a:solidFill>
                  <a:schemeClr val="bg1"/>
                </a:solidFill>
                <a:latin typeface="HGP教科書体" panose="02020600000000000000" pitchFamily="18" charset="-128"/>
                <a:ea typeface="HGP教科書体" panose="02020600000000000000" pitchFamily="18" charset="-128"/>
              </a:rPr>
              <a:t>淀川にある河川公園の中では、比較的に、駅</a:t>
            </a:r>
            <a:r>
              <a:rPr lang="ja-JP" altLang="en-US" sz="800" b="1" dirty="0">
                <a:solidFill>
                  <a:schemeClr val="bg1"/>
                </a:solidFill>
                <a:latin typeface="HGP教科書体" panose="02020600000000000000" pitchFamily="18" charset="-128"/>
                <a:ea typeface="HGP教科書体" panose="02020600000000000000" pitchFamily="18" charset="-128"/>
              </a:rPr>
              <a:t>から近く、アクセスしやすい河川公園です</a:t>
            </a:r>
            <a:r>
              <a:rPr lang="ja-JP" altLang="en-US" sz="800" b="1" dirty="0" smtClean="0">
                <a:solidFill>
                  <a:schemeClr val="bg1"/>
                </a:solidFill>
                <a:latin typeface="HGP教科書体" panose="02020600000000000000" pitchFamily="18" charset="-128"/>
                <a:ea typeface="HGP教科書体" panose="02020600000000000000" pitchFamily="18" charset="-128"/>
              </a:rPr>
              <a:t>。周辺では、爽快</a:t>
            </a:r>
            <a:r>
              <a:rPr lang="ja-JP" altLang="en-US" sz="800" b="1" dirty="0">
                <a:solidFill>
                  <a:schemeClr val="bg1"/>
                </a:solidFill>
                <a:latin typeface="HGP教科書体" panose="02020600000000000000" pitchFamily="18" charset="-128"/>
                <a:ea typeface="HGP教科書体" panose="02020600000000000000" pitchFamily="18" charset="-128"/>
              </a:rPr>
              <a:t>な青空と広大な淀川の牧歌的な景観を楽しめます。</a:t>
            </a:r>
            <a:endParaRPr lang="en-US" altLang="ja-JP" sz="800" b="1" dirty="0">
              <a:solidFill>
                <a:schemeClr val="bg1"/>
              </a:solidFill>
              <a:latin typeface="HGP教科書体" panose="02020600000000000000" pitchFamily="18" charset="-128"/>
              <a:ea typeface="HGP教科書体" panose="02020600000000000000" pitchFamily="18" charset="-128"/>
            </a:endParaRPr>
          </a:p>
        </p:txBody>
      </p:sp>
      <p:sp>
        <p:nvSpPr>
          <p:cNvPr id="226" name="テキスト ボックス 225"/>
          <p:cNvSpPr txBox="1"/>
          <p:nvPr/>
        </p:nvSpPr>
        <p:spPr>
          <a:xfrm>
            <a:off x="5337706" y="11961382"/>
            <a:ext cx="1902890" cy="246221"/>
          </a:xfrm>
          <a:prstGeom prst="rect">
            <a:avLst/>
          </a:prstGeom>
          <a:noFill/>
        </p:spPr>
        <p:txBody>
          <a:bodyPr wrap="square" rtlCol="0">
            <a:spAutoFit/>
          </a:bodyPr>
          <a:lstStyle/>
          <a:p>
            <a:r>
              <a:rPr lang="ja-JP" altLang="en-US" sz="1000" b="1" dirty="0">
                <a:solidFill>
                  <a:schemeClr val="bg1"/>
                </a:solidFill>
                <a:latin typeface="HGP教科書体" panose="02020600000000000000" pitchFamily="18" charset="-128"/>
                <a:ea typeface="HGP教科書体" panose="02020600000000000000" pitchFamily="18" charset="-128"/>
              </a:rPr>
              <a:t>淀川河川公園　島本地区</a:t>
            </a:r>
          </a:p>
        </p:txBody>
      </p:sp>
      <p:pic>
        <p:nvPicPr>
          <p:cNvPr id="22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25635" y="12267035"/>
            <a:ext cx="1070080" cy="717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6" name="正方形/長方形 235"/>
          <p:cNvSpPr/>
          <p:nvPr/>
        </p:nvSpPr>
        <p:spPr>
          <a:xfrm>
            <a:off x="5176665" y="-650648"/>
            <a:ext cx="2448272" cy="47435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245" name="正方形/長方形 244"/>
          <p:cNvSpPr/>
          <p:nvPr/>
        </p:nvSpPr>
        <p:spPr>
          <a:xfrm>
            <a:off x="10351687" y="2858093"/>
            <a:ext cx="2448101" cy="15612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cxnSp>
        <p:nvCxnSpPr>
          <p:cNvPr id="246" name="直線コネクタ 245"/>
          <p:cNvCxnSpPr/>
          <p:nvPr/>
        </p:nvCxnSpPr>
        <p:spPr>
          <a:xfrm>
            <a:off x="10389354" y="3076596"/>
            <a:ext cx="24104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8" name="テキスト ボックス 247"/>
          <p:cNvSpPr txBox="1"/>
          <p:nvPr/>
        </p:nvSpPr>
        <p:spPr>
          <a:xfrm>
            <a:off x="10537030" y="2857560"/>
            <a:ext cx="1902890"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さくらであい館</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grpSp>
        <p:nvGrpSpPr>
          <p:cNvPr id="249" name="グループ化 248"/>
          <p:cNvGrpSpPr/>
          <p:nvPr/>
        </p:nvGrpSpPr>
        <p:grpSpPr>
          <a:xfrm>
            <a:off x="10377260" y="2863287"/>
            <a:ext cx="296876" cy="215444"/>
            <a:chOff x="-948951" y="2900841"/>
            <a:chExt cx="332584" cy="241357"/>
          </a:xfrm>
        </p:grpSpPr>
        <p:sp>
          <p:nvSpPr>
            <p:cNvPr id="250" name="円/楕円 249"/>
            <p:cNvSpPr/>
            <p:nvPr/>
          </p:nvSpPr>
          <p:spPr>
            <a:xfrm>
              <a:off x="-903063" y="2909517"/>
              <a:ext cx="216024" cy="216024"/>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251" name="テキスト ボックス 250"/>
            <p:cNvSpPr txBox="1"/>
            <p:nvPr/>
          </p:nvSpPr>
          <p:spPr>
            <a:xfrm>
              <a:off x="-948951" y="2900841"/>
              <a:ext cx="332584" cy="241357"/>
            </a:xfrm>
            <a:prstGeom prst="rect">
              <a:avLst/>
            </a:prstGeom>
            <a:noFill/>
          </p:spPr>
          <p:txBody>
            <a:bodyPr wrap="none" rtlCol="0">
              <a:spAutoFit/>
            </a:bodyPr>
            <a:lstStyle/>
            <a:p>
              <a:r>
                <a:rPr kumimoji="1" lang="en-US" altLang="ja-JP" sz="800" dirty="0" smtClean="0">
                  <a:solidFill>
                    <a:schemeClr val="bg1"/>
                  </a:solidFill>
                  <a:latin typeface="HGSｺﾞｼｯｸE" panose="020B0900000000000000" pitchFamily="50" charset="-128"/>
                  <a:ea typeface="HGSｺﾞｼｯｸE" panose="020B0900000000000000" pitchFamily="50" charset="-128"/>
                </a:rPr>
                <a:t>16</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sp>
        <p:nvSpPr>
          <p:cNvPr id="253" name="テキスト ボックス 252"/>
          <p:cNvSpPr txBox="1"/>
          <p:nvPr/>
        </p:nvSpPr>
        <p:spPr>
          <a:xfrm>
            <a:off x="10366495" y="3957694"/>
            <a:ext cx="2506961" cy="461665"/>
          </a:xfrm>
          <a:prstGeom prst="rect">
            <a:avLst/>
          </a:prstGeom>
          <a:noFill/>
        </p:spPr>
        <p:txBody>
          <a:bodyPr wrap="square" rtlCol="0">
            <a:spAutoFit/>
          </a:bodyPr>
          <a:lstStyle/>
          <a:p>
            <a:r>
              <a:rPr lang="ja-JP" altLang="en-US" sz="800" b="1" dirty="0">
                <a:solidFill>
                  <a:schemeClr val="bg1"/>
                </a:solidFill>
                <a:latin typeface="HGP教科書体" panose="02020600000000000000" pitchFamily="18" charset="-128"/>
                <a:ea typeface="HGP教科書体" panose="02020600000000000000" pitchFamily="18" charset="-128"/>
              </a:rPr>
              <a:t>淀川三川合流域に立地しており、地上</a:t>
            </a:r>
            <a:r>
              <a:rPr lang="en-US" altLang="ja-JP" sz="800" b="1" dirty="0">
                <a:solidFill>
                  <a:schemeClr val="bg1"/>
                </a:solidFill>
                <a:latin typeface="HGP教科書体" panose="02020600000000000000" pitchFamily="18" charset="-128"/>
                <a:ea typeface="HGP教科書体" panose="02020600000000000000" pitchFamily="18" charset="-128"/>
              </a:rPr>
              <a:t>25</a:t>
            </a:r>
            <a:r>
              <a:rPr lang="ja-JP" altLang="en-US" sz="800" b="1" dirty="0" err="1">
                <a:solidFill>
                  <a:schemeClr val="bg1"/>
                </a:solidFill>
                <a:latin typeface="HGP教科書体" panose="02020600000000000000" pitchFamily="18" charset="-128"/>
                <a:ea typeface="HGP教科書体" panose="02020600000000000000" pitchFamily="18" charset="-128"/>
              </a:rPr>
              <a:t>ｍ</a:t>
            </a:r>
            <a:r>
              <a:rPr lang="ja-JP" altLang="en-US" sz="800" b="1" dirty="0">
                <a:solidFill>
                  <a:schemeClr val="bg1"/>
                </a:solidFill>
                <a:latin typeface="HGP教科書体" panose="02020600000000000000" pitchFamily="18" charset="-128"/>
                <a:ea typeface="HGP教科書体" panose="02020600000000000000" pitchFamily="18" charset="-128"/>
              </a:rPr>
              <a:t>の高さから周辺の景色を一望できます。サイクルルートの休憩地点やイベント会場としても、多くの人が訪れる場所となっています</a:t>
            </a:r>
            <a:r>
              <a:rPr lang="ja-JP" altLang="en-US" sz="800" b="1" dirty="0" smtClean="0">
                <a:solidFill>
                  <a:schemeClr val="bg1"/>
                </a:solidFill>
                <a:latin typeface="HGP教科書体" panose="02020600000000000000" pitchFamily="18" charset="-128"/>
                <a:ea typeface="HGP教科書体" panose="02020600000000000000" pitchFamily="18" charset="-128"/>
              </a:rPr>
              <a:t>。</a:t>
            </a:r>
            <a:endParaRPr lang="en-US" altLang="ja-JP" sz="800" b="1" dirty="0" smtClean="0">
              <a:solidFill>
                <a:schemeClr val="bg1"/>
              </a:solidFill>
              <a:latin typeface="HGP教科書体" panose="02020600000000000000" pitchFamily="18" charset="-128"/>
              <a:ea typeface="HGP教科書体" panose="02020600000000000000" pitchFamily="18" charset="-128"/>
            </a:endParaRPr>
          </a:p>
        </p:txBody>
      </p:sp>
      <p:pic>
        <p:nvPicPr>
          <p:cNvPr id="1028" name="Picture 4" descr="2017_8_5七夕まつりDSC_0780"/>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5051" b="4314"/>
          <a:stretch/>
        </p:blipFill>
        <p:spPr bwMode="auto">
          <a:xfrm>
            <a:off x="10442983" y="3171375"/>
            <a:ext cx="1077336" cy="810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さくらであい館外観写真2（淀川河川事務所提供）"/>
          <p:cNvPicPr>
            <a:picLocks noChangeAspect="1" noChangeArrowheads="1"/>
          </p:cNvPicPr>
          <p:nvPr/>
        </p:nvPicPr>
        <p:blipFill>
          <a:blip r:embed="rId8" cstate="print">
            <a:extLst>
              <a:ext uri="{28A0092B-C50C-407E-A947-70E740481C1C}">
                <a14:useLocalDpi xmlns:a14="http://schemas.microsoft.com/office/drawing/2010/main" val="0"/>
              </a:ext>
            </a:extLst>
          </a:blip>
          <a:srcRect l="9283" r="7014" b="-305"/>
          <a:stretch>
            <a:fillRect/>
          </a:stretch>
        </p:blipFill>
        <p:spPr bwMode="auto">
          <a:xfrm>
            <a:off x="11622611" y="3173434"/>
            <a:ext cx="1076453" cy="80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3" name="正方形/長方形 262"/>
          <p:cNvSpPr/>
          <p:nvPr/>
        </p:nvSpPr>
        <p:spPr>
          <a:xfrm>
            <a:off x="7777188" y="13781627"/>
            <a:ext cx="2448272" cy="42001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267" name="正方形/長方形 266"/>
          <p:cNvSpPr/>
          <p:nvPr/>
        </p:nvSpPr>
        <p:spPr>
          <a:xfrm>
            <a:off x="10366773" y="13793758"/>
            <a:ext cx="2435808" cy="41556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278" name="正方形/長方形 277"/>
          <p:cNvSpPr/>
          <p:nvPr/>
        </p:nvSpPr>
        <p:spPr>
          <a:xfrm>
            <a:off x="10355288" y="5742064"/>
            <a:ext cx="2448272" cy="2171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279" name="テキスト ボックス 278"/>
          <p:cNvSpPr txBox="1"/>
          <p:nvPr/>
        </p:nvSpPr>
        <p:spPr>
          <a:xfrm>
            <a:off x="10540630" y="5721626"/>
            <a:ext cx="1902890"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淀大橋</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grpSp>
        <p:nvGrpSpPr>
          <p:cNvPr id="281" name="グループ化 280"/>
          <p:cNvGrpSpPr/>
          <p:nvPr/>
        </p:nvGrpSpPr>
        <p:grpSpPr>
          <a:xfrm>
            <a:off x="10361240" y="5731655"/>
            <a:ext cx="296876" cy="215444"/>
            <a:chOff x="-948951" y="2896108"/>
            <a:chExt cx="332584" cy="241357"/>
          </a:xfrm>
        </p:grpSpPr>
        <p:sp>
          <p:nvSpPr>
            <p:cNvPr id="282" name="円/楕円 281"/>
            <p:cNvSpPr/>
            <p:nvPr/>
          </p:nvSpPr>
          <p:spPr>
            <a:xfrm>
              <a:off x="-903063" y="2909517"/>
              <a:ext cx="216024" cy="216024"/>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283" name="テキスト ボックス 282"/>
            <p:cNvSpPr txBox="1"/>
            <p:nvPr/>
          </p:nvSpPr>
          <p:spPr>
            <a:xfrm>
              <a:off x="-948951" y="2896108"/>
              <a:ext cx="332584" cy="241357"/>
            </a:xfrm>
            <a:prstGeom prst="rect">
              <a:avLst/>
            </a:prstGeom>
            <a:noFill/>
          </p:spPr>
          <p:txBody>
            <a:bodyPr wrap="none" rtlCol="0">
              <a:spAutoFit/>
            </a:bodyPr>
            <a:lstStyle/>
            <a:p>
              <a:r>
                <a:rPr kumimoji="1" lang="en-US" altLang="ja-JP" sz="800" dirty="0" smtClean="0">
                  <a:solidFill>
                    <a:schemeClr val="bg1"/>
                  </a:solidFill>
                  <a:latin typeface="HGSｺﾞｼｯｸE" panose="020B0900000000000000" pitchFamily="50" charset="-128"/>
                  <a:ea typeface="HGSｺﾞｼｯｸE" panose="020B0900000000000000" pitchFamily="50" charset="-128"/>
                </a:rPr>
                <a:t>18</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sp>
        <p:nvSpPr>
          <p:cNvPr id="284" name="正方形/長方形 283"/>
          <p:cNvSpPr/>
          <p:nvPr/>
        </p:nvSpPr>
        <p:spPr>
          <a:xfrm>
            <a:off x="10355288" y="6016880"/>
            <a:ext cx="2448272" cy="2171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285" name="テキスト ボックス 284"/>
          <p:cNvSpPr txBox="1"/>
          <p:nvPr/>
        </p:nvSpPr>
        <p:spPr>
          <a:xfrm>
            <a:off x="10540630" y="5996442"/>
            <a:ext cx="1902890" cy="246221"/>
          </a:xfrm>
          <a:prstGeom prst="rect">
            <a:avLst/>
          </a:prstGeom>
          <a:noFill/>
        </p:spPr>
        <p:txBody>
          <a:bodyPr wrap="square" rtlCol="0">
            <a:spAutoFit/>
          </a:bodyPr>
          <a:lstStyle/>
          <a:p>
            <a:r>
              <a:rPr lang="zh-TW" altLang="en-US" sz="1000" b="1" dirty="0">
                <a:solidFill>
                  <a:schemeClr val="bg1"/>
                </a:solidFill>
                <a:latin typeface="HGP教科書体" panose="02020600000000000000" pitchFamily="18" charset="-128"/>
                <a:ea typeface="HGP教科書体" panose="02020600000000000000" pitchFamily="18" charset="-128"/>
              </a:rPr>
              <a:t>久御山排水機場</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grpSp>
        <p:nvGrpSpPr>
          <p:cNvPr id="286" name="グループ化 285"/>
          <p:cNvGrpSpPr/>
          <p:nvPr/>
        </p:nvGrpSpPr>
        <p:grpSpPr>
          <a:xfrm>
            <a:off x="10361240" y="6008884"/>
            <a:ext cx="296876" cy="215444"/>
            <a:chOff x="-948951" y="2898812"/>
            <a:chExt cx="332584" cy="241357"/>
          </a:xfrm>
        </p:grpSpPr>
        <p:sp>
          <p:nvSpPr>
            <p:cNvPr id="287" name="円/楕円 286"/>
            <p:cNvSpPr/>
            <p:nvPr/>
          </p:nvSpPr>
          <p:spPr>
            <a:xfrm>
              <a:off x="-903063" y="2909517"/>
              <a:ext cx="216024" cy="216024"/>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288" name="テキスト ボックス 287"/>
            <p:cNvSpPr txBox="1"/>
            <p:nvPr/>
          </p:nvSpPr>
          <p:spPr>
            <a:xfrm>
              <a:off x="-948951" y="2898812"/>
              <a:ext cx="332584" cy="241357"/>
            </a:xfrm>
            <a:prstGeom prst="rect">
              <a:avLst/>
            </a:prstGeom>
            <a:noFill/>
          </p:spPr>
          <p:txBody>
            <a:bodyPr wrap="none" rtlCol="0">
              <a:spAutoFit/>
            </a:bodyPr>
            <a:lstStyle/>
            <a:p>
              <a:r>
                <a:rPr lang="en-US" altLang="ja-JP" sz="800" dirty="0" smtClean="0">
                  <a:solidFill>
                    <a:schemeClr val="bg1"/>
                  </a:solidFill>
                  <a:latin typeface="HGSｺﾞｼｯｸE" panose="020B0900000000000000" pitchFamily="50" charset="-128"/>
                  <a:ea typeface="HGSｺﾞｼｯｸE" panose="020B0900000000000000" pitchFamily="50" charset="-128"/>
                </a:rPr>
                <a:t>19</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sp>
        <p:nvSpPr>
          <p:cNvPr id="289" name="正方形/長方形 288"/>
          <p:cNvSpPr/>
          <p:nvPr/>
        </p:nvSpPr>
        <p:spPr>
          <a:xfrm>
            <a:off x="10355288" y="6275960"/>
            <a:ext cx="2448272" cy="2171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290" name="テキスト ボックス 289"/>
          <p:cNvSpPr txBox="1"/>
          <p:nvPr/>
        </p:nvSpPr>
        <p:spPr>
          <a:xfrm>
            <a:off x="10540630" y="6255522"/>
            <a:ext cx="1902890" cy="246221"/>
          </a:xfrm>
          <a:prstGeom prst="rect">
            <a:avLst/>
          </a:prstGeom>
          <a:noFill/>
        </p:spPr>
        <p:txBody>
          <a:bodyPr wrap="square" rtlCol="0">
            <a:spAutoFit/>
          </a:bodyPr>
          <a:lstStyle/>
          <a:p>
            <a:r>
              <a:rPr lang="zh-TW" altLang="en-US" sz="1000" b="1" dirty="0">
                <a:solidFill>
                  <a:schemeClr val="bg1"/>
                </a:solidFill>
                <a:latin typeface="HGP教科書体" panose="02020600000000000000" pitchFamily="18" charset="-128"/>
                <a:ea typeface="HGP教科書体" panose="02020600000000000000" pitchFamily="18" charset="-128"/>
              </a:rPr>
              <a:t>巨椋池排水機場</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grpSp>
        <p:nvGrpSpPr>
          <p:cNvPr id="291" name="グループ化 290"/>
          <p:cNvGrpSpPr/>
          <p:nvPr/>
        </p:nvGrpSpPr>
        <p:grpSpPr>
          <a:xfrm>
            <a:off x="10361240" y="6272779"/>
            <a:ext cx="296876" cy="215444"/>
            <a:chOff x="-948951" y="2904205"/>
            <a:chExt cx="332584" cy="241357"/>
          </a:xfrm>
        </p:grpSpPr>
        <p:sp>
          <p:nvSpPr>
            <p:cNvPr id="292" name="円/楕円 291"/>
            <p:cNvSpPr/>
            <p:nvPr/>
          </p:nvSpPr>
          <p:spPr>
            <a:xfrm>
              <a:off x="-903063" y="2909517"/>
              <a:ext cx="216024" cy="216024"/>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293" name="テキスト ボックス 292"/>
            <p:cNvSpPr txBox="1"/>
            <p:nvPr/>
          </p:nvSpPr>
          <p:spPr>
            <a:xfrm>
              <a:off x="-948951" y="2904205"/>
              <a:ext cx="332584" cy="241357"/>
            </a:xfrm>
            <a:prstGeom prst="rect">
              <a:avLst/>
            </a:prstGeom>
            <a:noFill/>
          </p:spPr>
          <p:txBody>
            <a:bodyPr wrap="none" rtlCol="0">
              <a:spAutoFit/>
            </a:bodyPr>
            <a:lstStyle/>
            <a:p>
              <a:r>
                <a:rPr lang="en-US" altLang="ja-JP" sz="800" dirty="0" smtClean="0">
                  <a:solidFill>
                    <a:schemeClr val="bg1"/>
                  </a:solidFill>
                  <a:latin typeface="HGSｺﾞｼｯｸE" panose="020B0900000000000000" pitchFamily="50" charset="-128"/>
                  <a:ea typeface="HGSｺﾞｼｯｸE" panose="020B0900000000000000" pitchFamily="50" charset="-128"/>
                </a:rPr>
                <a:t>20</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sp>
        <p:nvSpPr>
          <p:cNvPr id="294" name="正方形/長方形 293"/>
          <p:cNvSpPr/>
          <p:nvPr/>
        </p:nvSpPr>
        <p:spPr>
          <a:xfrm>
            <a:off x="10355288" y="6555246"/>
            <a:ext cx="2448272" cy="2171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295" name="テキスト ボックス 294"/>
          <p:cNvSpPr txBox="1"/>
          <p:nvPr/>
        </p:nvSpPr>
        <p:spPr>
          <a:xfrm>
            <a:off x="10540630" y="6534808"/>
            <a:ext cx="1902890" cy="246221"/>
          </a:xfrm>
          <a:prstGeom prst="rect">
            <a:avLst/>
          </a:prstGeom>
          <a:noFill/>
        </p:spPr>
        <p:txBody>
          <a:bodyPr wrap="square" rtlCol="0">
            <a:spAutoFit/>
          </a:bodyPr>
          <a:lstStyle/>
          <a:p>
            <a:r>
              <a:rPr lang="zh-TW" altLang="en-US" sz="1000" b="1" dirty="0">
                <a:solidFill>
                  <a:schemeClr val="bg1"/>
                </a:solidFill>
                <a:latin typeface="HGP教科書体" panose="02020600000000000000" pitchFamily="18" charset="-128"/>
                <a:ea typeface="HGP教科書体" panose="02020600000000000000" pitchFamily="18" charset="-128"/>
              </a:rPr>
              <a:t>宇治川大橋</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grpSp>
        <p:nvGrpSpPr>
          <p:cNvPr id="296" name="グループ化 295"/>
          <p:cNvGrpSpPr/>
          <p:nvPr/>
        </p:nvGrpSpPr>
        <p:grpSpPr>
          <a:xfrm>
            <a:off x="10361240" y="6564528"/>
            <a:ext cx="296876" cy="215444"/>
            <a:chOff x="-948951" y="2899062"/>
            <a:chExt cx="332584" cy="241357"/>
          </a:xfrm>
        </p:grpSpPr>
        <p:sp>
          <p:nvSpPr>
            <p:cNvPr id="297" name="円/楕円 296"/>
            <p:cNvSpPr/>
            <p:nvPr/>
          </p:nvSpPr>
          <p:spPr>
            <a:xfrm>
              <a:off x="-903063" y="2909517"/>
              <a:ext cx="216024" cy="216024"/>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298" name="テキスト ボックス 297"/>
            <p:cNvSpPr txBox="1"/>
            <p:nvPr/>
          </p:nvSpPr>
          <p:spPr>
            <a:xfrm>
              <a:off x="-948951" y="2899062"/>
              <a:ext cx="332584" cy="241357"/>
            </a:xfrm>
            <a:prstGeom prst="rect">
              <a:avLst/>
            </a:prstGeom>
            <a:noFill/>
          </p:spPr>
          <p:txBody>
            <a:bodyPr wrap="none" rtlCol="0">
              <a:spAutoFit/>
            </a:bodyPr>
            <a:lstStyle/>
            <a:p>
              <a:r>
                <a:rPr lang="en-US" altLang="ja-JP" sz="800" dirty="0" smtClean="0">
                  <a:solidFill>
                    <a:schemeClr val="bg1"/>
                  </a:solidFill>
                  <a:latin typeface="HGSｺﾞｼｯｸE" panose="020B0900000000000000" pitchFamily="50" charset="-128"/>
                  <a:ea typeface="HGSｺﾞｼｯｸE" panose="020B0900000000000000" pitchFamily="50" charset="-128"/>
                </a:rPr>
                <a:t>21</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sp>
        <p:nvSpPr>
          <p:cNvPr id="304" name="正方形/長方形 303"/>
          <p:cNvSpPr/>
          <p:nvPr/>
        </p:nvSpPr>
        <p:spPr>
          <a:xfrm>
            <a:off x="10355289" y="6811440"/>
            <a:ext cx="2452564" cy="117555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cxnSp>
        <p:nvCxnSpPr>
          <p:cNvPr id="305" name="直線コネクタ 304"/>
          <p:cNvCxnSpPr/>
          <p:nvPr/>
        </p:nvCxnSpPr>
        <p:spPr>
          <a:xfrm>
            <a:off x="10397418" y="7029943"/>
            <a:ext cx="24104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6" name="テキスト ボックス 305"/>
          <p:cNvSpPr txBox="1"/>
          <p:nvPr/>
        </p:nvSpPr>
        <p:spPr>
          <a:xfrm>
            <a:off x="11472513" y="7061056"/>
            <a:ext cx="1340932" cy="954107"/>
          </a:xfrm>
          <a:prstGeom prst="rect">
            <a:avLst/>
          </a:prstGeom>
          <a:noFill/>
        </p:spPr>
        <p:txBody>
          <a:bodyPr wrap="square" rtlCol="0">
            <a:spAutoFit/>
          </a:bodyPr>
          <a:lstStyle/>
          <a:p>
            <a:r>
              <a:rPr lang="ja-JP" altLang="en-US" sz="800" b="1" dirty="0" smtClean="0">
                <a:solidFill>
                  <a:schemeClr val="bg1"/>
                </a:solidFill>
                <a:latin typeface="HGP教科書体" panose="02020600000000000000" pitchFamily="18" charset="-128"/>
                <a:ea typeface="HGP教科書体" panose="02020600000000000000" pitchFamily="18" charset="-128"/>
              </a:rPr>
              <a:t>宇治</a:t>
            </a:r>
            <a:r>
              <a:rPr lang="ja-JP" altLang="en-US" sz="800" b="1" dirty="0">
                <a:solidFill>
                  <a:schemeClr val="bg1"/>
                </a:solidFill>
                <a:latin typeface="HGP教科書体" panose="02020600000000000000" pitchFamily="18" charset="-128"/>
                <a:ea typeface="HGP教科書体" panose="02020600000000000000" pitchFamily="18" charset="-128"/>
              </a:rPr>
              <a:t>の</a:t>
            </a:r>
            <a:r>
              <a:rPr lang="ja-JP" altLang="en-US" sz="800" b="1" dirty="0" smtClean="0">
                <a:solidFill>
                  <a:schemeClr val="bg1"/>
                </a:solidFill>
                <a:latin typeface="HGP教科書体" panose="02020600000000000000" pitchFamily="18" charset="-128"/>
                <a:ea typeface="HGP教科書体" panose="02020600000000000000" pitchFamily="18" charset="-128"/>
              </a:rPr>
              <a:t>河原は、</a:t>
            </a:r>
            <a:r>
              <a:rPr lang="ja-JP" altLang="en-US" sz="800" b="1" dirty="0">
                <a:solidFill>
                  <a:schemeClr val="bg1"/>
                </a:solidFill>
                <a:latin typeface="HGP教科書体" panose="02020600000000000000" pitchFamily="18" charset="-128"/>
                <a:ea typeface="HGP教科書体" panose="02020600000000000000" pitchFamily="18" charset="-128"/>
              </a:rPr>
              <a:t>季節と時間</a:t>
            </a:r>
            <a:r>
              <a:rPr lang="ja-JP" altLang="en-US" sz="800" b="1" dirty="0" smtClean="0">
                <a:solidFill>
                  <a:schemeClr val="bg1"/>
                </a:solidFill>
                <a:latin typeface="HGP教科書体" panose="02020600000000000000" pitchFamily="18" charset="-128"/>
                <a:ea typeface="HGP教科書体" panose="02020600000000000000" pitchFamily="18" charset="-128"/>
              </a:rPr>
              <a:t>で様々な表情を見せてくれます。</a:t>
            </a:r>
            <a:endParaRPr lang="en-US" altLang="ja-JP" sz="800" b="1" dirty="0" smtClean="0">
              <a:solidFill>
                <a:schemeClr val="bg1"/>
              </a:solidFill>
              <a:latin typeface="HGP教科書体" panose="02020600000000000000" pitchFamily="18" charset="-128"/>
              <a:ea typeface="HGP教科書体" panose="02020600000000000000" pitchFamily="18" charset="-128"/>
            </a:endParaRPr>
          </a:p>
          <a:p>
            <a:r>
              <a:rPr lang="ja-JP" altLang="en-US" sz="800" b="1" dirty="0">
                <a:solidFill>
                  <a:schemeClr val="bg1"/>
                </a:solidFill>
                <a:latin typeface="HGP教科書体" panose="02020600000000000000" pitchFamily="18" charset="-128"/>
                <a:ea typeface="HGP教科書体" panose="02020600000000000000" pitchFamily="18" charset="-128"/>
              </a:rPr>
              <a:t>川霧の下に、かつて巨椋池が広がっていたことを</a:t>
            </a:r>
            <a:r>
              <a:rPr lang="ja-JP" altLang="en-US" sz="800" b="1" dirty="0" smtClean="0">
                <a:solidFill>
                  <a:schemeClr val="bg1"/>
                </a:solidFill>
                <a:latin typeface="HGP教科書体" panose="02020600000000000000" pitchFamily="18" charset="-128"/>
                <a:ea typeface="HGP教科書体" panose="02020600000000000000" pitchFamily="18" charset="-128"/>
              </a:rPr>
              <a:t>想像させてくれます。</a:t>
            </a:r>
            <a:endParaRPr lang="ja-JP" altLang="en-US" sz="800" b="1" dirty="0">
              <a:solidFill>
                <a:schemeClr val="bg1"/>
              </a:solidFill>
              <a:latin typeface="HGP教科書体" panose="02020600000000000000" pitchFamily="18" charset="-128"/>
              <a:ea typeface="HGP教科書体" panose="02020600000000000000" pitchFamily="18" charset="-128"/>
            </a:endParaRPr>
          </a:p>
          <a:p>
            <a:endParaRPr lang="ja-JP" altLang="en-US" sz="800" b="1" dirty="0">
              <a:solidFill>
                <a:schemeClr val="bg1"/>
              </a:solidFill>
              <a:latin typeface="HGP教科書体" panose="02020600000000000000" pitchFamily="18" charset="-128"/>
              <a:ea typeface="HGP教科書体" panose="02020600000000000000" pitchFamily="18" charset="-128"/>
            </a:endParaRPr>
          </a:p>
        </p:txBody>
      </p:sp>
      <p:sp>
        <p:nvSpPr>
          <p:cNvPr id="307" name="テキスト ボックス 306"/>
          <p:cNvSpPr txBox="1"/>
          <p:nvPr/>
        </p:nvSpPr>
        <p:spPr>
          <a:xfrm>
            <a:off x="10545094" y="6810907"/>
            <a:ext cx="2153970" cy="246221"/>
          </a:xfrm>
          <a:prstGeom prst="rect">
            <a:avLst/>
          </a:prstGeom>
          <a:noFill/>
        </p:spPr>
        <p:txBody>
          <a:bodyPr wrap="square" rtlCol="0">
            <a:spAutoFit/>
          </a:bodyPr>
          <a:lstStyle/>
          <a:p>
            <a:r>
              <a:rPr lang="zh-TW" altLang="en-US" sz="1000" b="1" dirty="0">
                <a:solidFill>
                  <a:schemeClr val="bg1"/>
                </a:solidFill>
                <a:latin typeface="HGP教科書体" panose="02020600000000000000" pitchFamily="18" charset="-128"/>
                <a:ea typeface="HGP教科書体" panose="02020600000000000000" pitchFamily="18" charset="-128"/>
              </a:rPr>
              <a:t>巨椋</a:t>
            </a:r>
            <a:r>
              <a:rPr lang="zh-TW" altLang="en-US" sz="1000" b="1" dirty="0" smtClean="0">
                <a:solidFill>
                  <a:schemeClr val="bg1"/>
                </a:solidFill>
                <a:latin typeface="HGP教科書体" panose="02020600000000000000" pitchFamily="18" charset="-128"/>
                <a:ea typeface="HGP教科書体" panose="02020600000000000000" pitchFamily="18" charset="-128"/>
              </a:rPr>
              <a:t>大橋</a:t>
            </a:r>
            <a:r>
              <a:rPr lang="ja-JP" altLang="en-US" sz="1000" b="1" dirty="0" smtClean="0">
                <a:solidFill>
                  <a:schemeClr val="bg1"/>
                </a:solidFill>
                <a:latin typeface="HGP教科書体" panose="02020600000000000000" pitchFamily="18" charset="-128"/>
                <a:ea typeface="HGP教科書体" panose="02020600000000000000" pitchFamily="18" charset="-128"/>
              </a:rPr>
              <a:t>からの眺望（朝の川霧）</a:t>
            </a:r>
            <a:r>
              <a:rPr lang="zh-TW" altLang="en-US" sz="1000" b="1" dirty="0" smtClean="0">
                <a:solidFill>
                  <a:schemeClr val="bg1"/>
                </a:solidFill>
                <a:latin typeface="HGP教科書体" panose="02020600000000000000" pitchFamily="18" charset="-128"/>
                <a:ea typeface="HGP教科書体" panose="02020600000000000000" pitchFamily="18" charset="-128"/>
              </a:rPr>
              <a:t> </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pic>
        <p:nvPicPr>
          <p:cNvPr id="316" name="Picture 2" descr="\\G0000sv0ns501\d11450$\doc\■事業企画G\05）舟運・街道を活かしたまちづくり\01）淀川・京街道の取組把握・連携\100 景観（淀川沿川の景観形成事業）\2 事業\100_景観発掘コンテスト\7 応募作品\郵送応募作品\img06535-1.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972" t="3519" r="3555" b="3978"/>
          <a:stretch/>
        </p:blipFill>
        <p:spPr bwMode="auto">
          <a:xfrm rot="16200000">
            <a:off x="10569147" y="6949225"/>
            <a:ext cx="760798" cy="1064763"/>
          </a:xfrm>
          <a:prstGeom prst="rect">
            <a:avLst/>
          </a:prstGeom>
          <a:noFill/>
          <a:extLst>
            <a:ext uri="{909E8E84-426E-40DD-AFC4-6F175D3DCCD1}">
              <a14:hiddenFill xmlns:a14="http://schemas.microsoft.com/office/drawing/2010/main">
                <a:solidFill>
                  <a:srgbClr val="FFFFFF"/>
                </a:solidFill>
              </a14:hiddenFill>
            </a:ext>
          </a:extLst>
        </p:spPr>
      </p:pic>
      <p:sp>
        <p:nvSpPr>
          <p:cNvPr id="317" name="正方形/長方形 316"/>
          <p:cNvSpPr/>
          <p:nvPr/>
        </p:nvSpPr>
        <p:spPr>
          <a:xfrm>
            <a:off x="10355289" y="8038259"/>
            <a:ext cx="2452564" cy="134714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cxnSp>
        <p:nvCxnSpPr>
          <p:cNvPr id="318" name="直線コネクタ 317"/>
          <p:cNvCxnSpPr/>
          <p:nvPr/>
        </p:nvCxnSpPr>
        <p:spPr>
          <a:xfrm>
            <a:off x="10397418" y="8256763"/>
            <a:ext cx="24104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9" name="テキスト ボックス 318"/>
          <p:cNvSpPr txBox="1"/>
          <p:nvPr/>
        </p:nvSpPr>
        <p:spPr>
          <a:xfrm>
            <a:off x="11472513" y="8231374"/>
            <a:ext cx="1340932" cy="1200329"/>
          </a:xfrm>
          <a:prstGeom prst="rect">
            <a:avLst/>
          </a:prstGeom>
          <a:noFill/>
        </p:spPr>
        <p:txBody>
          <a:bodyPr wrap="square" rtlCol="0">
            <a:spAutoFit/>
          </a:bodyPr>
          <a:lstStyle/>
          <a:p>
            <a:r>
              <a:rPr lang="ja-JP" altLang="en-US" sz="800" b="1" dirty="0" smtClean="0">
                <a:solidFill>
                  <a:schemeClr val="bg1"/>
                </a:solidFill>
                <a:latin typeface="HGP教科書体" panose="02020600000000000000" pitchFamily="18" charset="-128"/>
                <a:ea typeface="HGP教科書体" panose="02020600000000000000" pitchFamily="18" charset="-128"/>
              </a:rPr>
              <a:t>観月橋から三栖閘門までの築堤によって生じる宇治川と濠川との水位差を解消し、船の航路を確保するため、整備され</a:t>
            </a:r>
            <a:r>
              <a:rPr lang="ja-JP" altLang="en-US" sz="800" b="1" dirty="0">
                <a:solidFill>
                  <a:schemeClr val="bg1"/>
                </a:solidFill>
                <a:latin typeface="HGP教科書体" panose="02020600000000000000" pitchFamily="18" charset="-128"/>
                <a:ea typeface="HGP教科書体" panose="02020600000000000000" pitchFamily="18" charset="-128"/>
              </a:rPr>
              <a:t>、</a:t>
            </a:r>
            <a:r>
              <a:rPr lang="ja-JP" altLang="en-US" sz="800" b="1" dirty="0" smtClean="0">
                <a:solidFill>
                  <a:schemeClr val="bg1"/>
                </a:solidFill>
                <a:latin typeface="HGP教科書体" panose="02020600000000000000" pitchFamily="18" charset="-128"/>
                <a:ea typeface="HGP教科書体" panose="02020600000000000000" pitchFamily="18" charset="-128"/>
              </a:rPr>
              <a:t>経済・</a:t>
            </a:r>
            <a:r>
              <a:rPr lang="ja-JP" altLang="en-US" sz="800" b="1" dirty="0">
                <a:solidFill>
                  <a:schemeClr val="bg1"/>
                </a:solidFill>
                <a:latin typeface="HGP教科書体" panose="02020600000000000000" pitchFamily="18" charset="-128"/>
                <a:ea typeface="HGP教科書体" panose="02020600000000000000" pitchFamily="18" charset="-128"/>
              </a:rPr>
              <a:t>文化の発展に大きく貢献しました</a:t>
            </a:r>
            <a:r>
              <a:rPr lang="ja-JP" altLang="en-US" sz="800" b="1" dirty="0" smtClean="0">
                <a:solidFill>
                  <a:schemeClr val="bg1"/>
                </a:solidFill>
                <a:latin typeface="HGP教科書体" panose="02020600000000000000" pitchFamily="18" charset="-128"/>
                <a:ea typeface="HGP教科書体" panose="02020600000000000000" pitchFamily="18" charset="-128"/>
              </a:rPr>
              <a:t>。</a:t>
            </a:r>
            <a:endParaRPr lang="en-US" altLang="ja-JP" sz="800" b="1" dirty="0">
              <a:solidFill>
                <a:schemeClr val="bg1"/>
              </a:solidFill>
              <a:latin typeface="HGP教科書体" panose="02020600000000000000" pitchFamily="18" charset="-128"/>
              <a:ea typeface="HGP教科書体" panose="02020600000000000000" pitchFamily="18" charset="-128"/>
            </a:endParaRPr>
          </a:p>
          <a:p>
            <a:r>
              <a:rPr lang="en-US" altLang="ja-JP" sz="800" b="1" dirty="0" smtClean="0">
                <a:solidFill>
                  <a:schemeClr val="bg1"/>
                </a:solidFill>
                <a:latin typeface="HGP教科書体" panose="02020600000000000000" pitchFamily="18" charset="-128"/>
                <a:ea typeface="HGP教科書体" panose="02020600000000000000" pitchFamily="18" charset="-128"/>
              </a:rPr>
              <a:t>1998</a:t>
            </a:r>
            <a:r>
              <a:rPr lang="ja-JP" altLang="en-US" sz="800" b="1" dirty="0" smtClean="0">
                <a:solidFill>
                  <a:schemeClr val="bg1"/>
                </a:solidFill>
                <a:latin typeface="HGP教科書体" panose="02020600000000000000" pitchFamily="18" charset="-128"/>
                <a:ea typeface="HGP教科書体" panose="02020600000000000000" pitchFamily="18" charset="-128"/>
              </a:rPr>
              <a:t>年からは、十石舟が復活し、桜の季節をはじめ、賑わいを見せています。</a:t>
            </a:r>
            <a:endParaRPr lang="en-US" altLang="ja-JP" sz="800" b="1" dirty="0">
              <a:solidFill>
                <a:schemeClr val="bg1"/>
              </a:solidFill>
              <a:latin typeface="HGP教科書体" panose="02020600000000000000" pitchFamily="18" charset="-128"/>
              <a:ea typeface="HGP教科書体" panose="02020600000000000000" pitchFamily="18" charset="-128"/>
            </a:endParaRPr>
          </a:p>
        </p:txBody>
      </p:sp>
      <p:sp>
        <p:nvSpPr>
          <p:cNvPr id="320" name="テキスト ボックス 319"/>
          <p:cNvSpPr txBox="1"/>
          <p:nvPr/>
        </p:nvSpPr>
        <p:spPr>
          <a:xfrm>
            <a:off x="10545094" y="8037727"/>
            <a:ext cx="1902890" cy="246221"/>
          </a:xfrm>
          <a:prstGeom prst="rect">
            <a:avLst/>
          </a:prstGeom>
          <a:noFill/>
        </p:spPr>
        <p:txBody>
          <a:bodyPr wrap="square" rtlCol="0">
            <a:spAutoFit/>
          </a:bodyPr>
          <a:lstStyle/>
          <a:p>
            <a:r>
              <a:rPr lang="ja-JP" altLang="en-US" sz="1000" b="1" dirty="0">
                <a:solidFill>
                  <a:schemeClr val="bg1"/>
                </a:solidFill>
                <a:latin typeface="HGP教科書体" panose="02020600000000000000" pitchFamily="18" charset="-128"/>
                <a:ea typeface="HGP教科書体" panose="02020600000000000000" pitchFamily="18" charset="-128"/>
              </a:rPr>
              <a:t>三栖</a:t>
            </a:r>
            <a:r>
              <a:rPr lang="ja-JP" altLang="en-US" sz="1000" b="1" dirty="0" smtClean="0">
                <a:solidFill>
                  <a:schemeClr val="bg1"/>
                </a:solidFill>
                <a:latin typeface="HGP教科書体" panose="02020600000000000000" pitchFamily="18" charset="-128"/>
                <a:ea typeface="HGP教科書体" panose="02020600000000000000" pitchFamily="18" charset="-128"/>
              </a:rPr>
              <a:t>閘門</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pic>
        <p:nvPicPr>
          <p:cNvPr id="325"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417155" y="8285798"/>
            <a:ext cx="1050300" cy="1046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6" name="正方形/長方形 325"/>
          <p:cNvSpPr/>
          <p:nvPr/>
        </p:nvSpPr>
        <p:spPr>
          <a:xfrm>
            <a:off x="2595588" y="-650648"/>
            <a:ext cx="2448272" cy="47077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327" name="正方形/長方形 326"/>
          <p:cNvSpPr/>
          <p:nvPr/>
        </p:nvSpPr>
        <p:spPr>
          <a:xfrm>
            <a:off x="10339171" y="799594"/>
            <a:ext cx="2448101" cy="145016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cxnSp>
        <p:nvCxnSpPr>
          <p:cNvPr id="328" name="直線コネクタ 327"/>
          <p:cNvCxnSpPr/>
          <p:nvPr/>
        </p:nvCxnSpPr>
        <p:spPr>
          <a:xfrm>
            <a:off x="10376838" y="1018097"/>
            <a:ext cx="24104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9" name="テキスト ボックス 328"/>
          <p:cNvSpPr txBox="1"/>
          <p:nvPr/>
        </p:nvSpPr>
        <p:spPr>
          <a:xfrm>
            <a:off x="11451933" y="1054292"/>
            <a:ext cx="1340932" cy="954107"/>
          </a:xfrm>
          <a:prstGeom prst="rect">
            <a:avLst/>
          </a:prstGeom>
          <a:noFill/>
        </p:spPr>
        <p:txBody>
          <a:bodyPr wrap="square" rtlCol="0">
            <a:spAutoFit/>
          </a:bodyPr>
          <a:lstStyle/>
          <a:p>
            <a:r>
              <a:rPr lang="ja-JP" altLang="en-US" sz="800" b="1" dirty="0">
                <a:solidFill>
                  <a:schemeClr val="bg1"/>
                </a:solidFill>
                <a:latin typeface="HGP教科書体" panose="02020600000000000000" pitchFamily="18" charset="-128"/>
                <a:ea typeface="HGP教科書体" panose="02020600000000000000" pitchFamily="18" charset="-128"/>
              </a:rPr>
              <a:t>淀川に一番近い山である天王山からも淀川（三川合流）を眺望できます。</a:t>
            </a:r>
          </a:p>
          <a:p>
            <a:r>
              <a:rPr lang="en-US" altLang="ja-JP" sz="800" b="1" dirty="0" smtClean="0">
                <a:solidFill>
                  <a:schemeClr val="bg1"/>
                </a:solidFill>
                <a:latin typeface="HGP教科書体" panose="02020600000000000000" pitchFamily="18" charset="-128"/>
                <a:ea typeface="HGP教科書体" panose="02020600000000000000" pitchFamily="18" charset="-128"/>
              </a:rPr>
              <a:t>1582</a:t>
            </a:r>
            <a:r>
              <a:rPr lang="ja-JP" altLang="en-US" sz="800" b="1" dirty="0">
                <a:solidFill>
                  <a:schemeClr val="bg1"/>
                </a:solidFill>
                <a:latin typeface="HGP教科書体" panose="02020600000000000000" pitchFamily="18" charset="-128"/>
                <a:ea typeface="HGP教科書体" panose="02020600000000000000" pitchFamily="18" charset="-128"/>
              </a:rPr>
              <a:t>年</a:t>
            </a:r>
            <a:r>
              <a:rPr lang="en-US" altLang="ja-JP" sz="800" b="1" dirty="0">
                <a:solidFill>
                  <a:schemeClr val="bg1"/>
                </a:solidFill>
                <a:latin typeface="HGP教科書体" panose="02020600000000000000" pitchFamily="18" charset="-128"/>
                <a:ea typeface="HGP教科書体" panose="02020600000000000000" pitchFamily="18" charset="-128"/>
              </a:rPr>
              <a:t>6</a:t>
            </a:r>
            <a:r>
              <a:rPr lang="ja-JP" altLang="en-US" sz="800" b="1" dirty="0">
                <a:solidFill>
                  <a:schemeClr val="bg1"/>
                </a:solidFill>
                <a:latin typeface="HGP教科書体" panose="02020600000000000000" pitchFamily="18" charset="-128"/>
                <a:ea typeface="HGP教科書体" panose="02020600000000000000" pitchFamily="18" charset="-128"/>
              </a:rPr>
              <a:t>月</a:t>
            </a:r>
            <a:r>
              <a:rPr lang="en-US" altLang="ja-JP" sz="800" b="1" dirty="0">
                <a:solidFill>
                  <a:schemeClr val="bg1"/>
                </a:solidFill>
                <a:latin typeface="HGP教科書体" panose="02020600000000000000" pitchFamily="18" charset="-128"/>
                <a:ea typeface="HGP教科書体" panose="02020600000000000000" pitchFamily="18" charset="-128"/>
              </a:rPr>
              <a:t>2</a:t>
            </a:r>
            <a:r>
              <a:rPr lang="ja-JP" altLang="en-US" sz="800" b="1" dirty="0">
                <a:solidFill>
                  <a:schemeClr val="bg1"/>
                </a:solidFill>
                <a:latin typeface="HGP教科書体" panose="02020600000000000000" pitchFamily="18" charset="-128"/>
                <a:ea typeface="HGP教科書体" panose="02020600000000000000" pitchFamily="18" charset="-128"/>
              </a:rPr>
              <a:t>日の本能寺の変から</a:t>
            </a:r>
            <a:r>
              <a:rPr lang="en-US" altLang="ja-JP" sz="800" b="1" dirty="0">
                <a:solidFill>
                  <a:schemeClr val="bg1"/>
                </a:solidFill>
                <a:latin typeface="HGP教科書体" panose="02020600000000000000" pitchFamily="18" charset="-128"/>
                <a:ea typeface="HGP教科書体" panose="02020600000000000000" pitchFamily="18" charset="-128"/>
              </a:rPr>
              <a:t>11</a:t>
            </a:r>
            <a:r>
              <a:rPr lang="ja-JP" altLang="en-US" sz="800" b="1" dirty="0">
                <a:solidFill>
                  <a:schemeClr val="bg1"/>
                </a:solidFill>
                <a:latin typeface="HGP教科書体" panose="02020600000000000000" pitchFamily="18" charset="-128"/>
                <a:ea typeface="HGP教科書体" panose="02020600000000000000" pitchFamily="18" charset="-128"/>
              </a:rPr>
              <a:t>日後、羽柴秀吉が天下取りの足がかりとなった山崎の戦いの古戦場が</a:t>
            </a:r>
            <a:r>
              <a:rPr lang="ja-JP" altLang="en-US" sz="800" b="1" dirty="0" smtClean="0">
                <a:solidFill>
                  <a:schemeClr val="bg1"/>
                </a:solidFill>
                <a:latin typeface="HGP教科書体" panose="02020600000000000000" pitchFamily="18" charset="-128"/>
                <a:ea typeface="HGP教科書体" panose="02020600000000000000" pitchFamily="18" charset="-128"/>
              </a:rPr>
              <a:t>、</a:t>
            </a:r>
            <a:endParaRPr lang="ja-JP" altLang="en-US" sz="800" b="1" dirty="0">
              <a:solidFill>
                <a:schemeClr val="bg1"/>
              </a:solidFill>
              <a:latin typeface="HGP教科書体" panose="02020600000000000000" pitchFamily="18" charset="-128"/>
              <a:ea typeface="HGP教科書体" panose="02020600000000000000" pitchFamily="18" charset="-128"/>
            </a:endParaRPr>
          </a:p>
        </p:txBody>
      </p:sp>
      <p:sp>
        <p:nvSpPr>
          <p:cNvPr id="330" name="テキスト ボックス 329"/>
          <p:cNvSpPr txBox="1"/>
          <p:nvPr/>
        </p:nvSpPr>
        <p:spPr>
          <a:xfrm>
            <a:off x="10776445" y="799061"/>
            <a:ext cx="1902890"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天王山からの眺望</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pic>
        <p:nvPicPr>
          <p:cNvPr id="334" name="Picture 3" descr="20170519_03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405705" y="1083631"/>
            <a:ext cx="1076818" cy="808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5" name="テキスト ボックス 334"/>
          <p:cNvSpPr txBox="1"/>
          <p:nvPr/>
        </p:nvSpPr>
        <p:spPr>
          <a:xfrm>
            <a:off x="10393865" y="1907879"/>
            <a:ext cx="2433293" cy="338554"/>
          </a:xfrm>
          <a:prstGeom prst="rect">
            <a:avLst/>
          </a:prstGeom>
          <a:noFill/>
        </p:spPr>
        <p:txBody>
          <a:bodyPr wrap="square" rtlCol="0">
            <a:spAutoFit/>
          </a:bodyPr>
          <a:lstStyle/>
          <a:p>
            <a:r>
              <a:rPr lang="ja-JP" altLang="en-US" sz="800" b="1" dirty="0">
                <a:solidFill>
                  <a:schemeClr val="bg1"/>
                </a:solidFill>
                <a:latin typeface="HGP教科書体" panose="02020600000000000000" pitchFamily="18" charset="-128"/>
                <a:ea typeface="HGP教科書体" panose="02020600000000000000" pitchFamily="18" charset="-128"/>
              </a:rPr>
              <a:t>淀川とともに窺え、明智光秀が陣取りした地の利が見て取れます。</a:t>
            </a:r>
          </a:p>
        </p:txBody>
      </p:sp>
      <p:sp>
        <p:nvSpPr>
          <p:cNvPr id="336" name="正方形/長方形 335"/>
          <p:cNvSpPr/>
          <p:nvPr/>
        </p:nvSpPr>
        <p:spPr>
          <a:xfrm>
            <a:off x="10351872" y="2321104"/>
            <a:ext cx="2448272" cy="44757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337" name="テキスト ボックス 336"/>
          <p:cNvSpPr txBox="1"/>
          <p:nvPr/>
        </p:nvSpPr>
        <p:spPr>
          <a:xfrm>
            <a:off x="10537214" y="2323103"/>
            <a:ext cx="692555"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御幸橋</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grpSp>
        <p:nvGrpSpPr>
          <p:cNvPr id="338" name="グループ化 337"/>
          <p:cNvGrpSpPr/>
          <p:nvPr/>
        </p:nvGrpSpPr>
        <p:grpSpPr>
          <a:xfrm>
            <a:off x="10364744" y="2342400"/>
            <a:ext cx="296876" cy="215444"/>
            <a:chOff x="-948951" y="2900900"/>
            <a:chExt cx="332584" cy="241357"/>
          </a:xfrm>
        </p:grpSpPr>
        <p:sp>
          <p:nvSpPr>
            <p:cNvPr id="339" name="円/楕円 338"/>
            <p:cNvSpPr/>
            <p:nvPr/>
          </p:nvSpPr>
          <p:spPr>
            <a:xfrm>
              <a:off x="-903063" y="2909517"/>
              <a:ext cx="216024" cy="216024"/>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340" name="テキスト ボックス 339"/>
            <p:cNvSpPr txBox="1"/>
            <p:nvPr/>
          </p:nvSpPr>
          <p:spPr>
            <a:xfrm>
              <a:off x="-948951" y="2900900"/>
              <a:ext cx="332584" cy="241357"/>
            </a:xfrm>
            <a:prstGeom prst="rect">
              <a:avLst/>
            </a:prstGeom>
            <a:noFill/>
          </p:spPr>
          <p:txBody>
            <a:bodyPr wrap="none" rtlCol="0">
              <a:spAutoFit/>
            </a:bodyPr>
            <a:lstStyle/>
            <a:p>
              <a:r>
                <a:rPr kumimoji="1" lang="en-US" altLang="ja-JP" sz="800" dirty="0" smtClean="0">
                  <a:solidFill>
                    <a:schemeClr val="bg1"/>
                  </a:solidFill>
                  <a:latin typeface="HGSｺﾞｼｯｸE" panose="020B0900000000000000" pitchFamily="50" charset="-128"/>
                  <a:ea typeface="HGSｺﾞｼｯｸE" panose="020B0900000000000000" pitchFamily="50" charset="-128"/>
                </a:rPr>
                <a:t>15</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sp>
        <p:nvSpPr>
          <p:cNvPr id="341" name="テキスト ボックス 340"/>
          <p:cNvSpPr txBox="1"/>
          <p:nvPr/>
        </p:nvSpPr>
        <p:spPr>
          <a:xfrm>
            <a:off x="11690144" y="2293515"/>
            <a:ext cx="1170796" cy="492443"/>
          </a:xfrm>
          <a:prstGeom prst="rect">
            <a:avLst/>
          </a:prstGeom>
          <a:noFill/>
        </p:spPr>
        <p:txBody>
          <a:bodyPr wrap="square" rtlCol="0">
            <a:spAutoFit/>
          </a:bodyPr>
          <a:lstStyle/>
          <a:p>
            <a:r>
              <a:rPr lang="zh-TW" altLang="en-US" sz="650" b="1" dirty="0" smtClean="0">
                <a:solidFill>
                  <a:schemeClr val="bg1"/>
                </a:solidFill>
                <a:latin typeface="HGP教科書体" panose="02020600000000000000" pitchFamily="18" charset="-128"/>
                <a:ea typeface="HGP教科書体" panose="02020600000000000000" pitchFamily="18" charset="-128"/>
              </a:rPr>
              <a:t>初代</a:t>
            </a:r>
            <a:r>
              <a:rPr lang="en-US" altLang="zh-TW" sz="650" b="1" dirty="0" smtClean="0">
                <a:solidFill>
                  <a:schemeClr val="bg1"/>
                </a:solidFill>
                <a:latin typeface="HGP教科書体" panose="02020600000000000000" pitchFamily="18" charset="-128"/>
                <a:ea typeface="HGP教科書体" panose="02020600000000000000" pitchFamily="18" charset="-128"/>
              </a:rPr>
              <a:t>1913</a:t>
            </a:r>
            <a:r>
              <a:rPr lang="zh-TW" altLang="en-US" sz="650" b="1" dirty="0" smtClean="0">
                <a:solidFill>
                  <a:schemeClr val="bg1"/>
                </a:solidFill>
                <a:latin typeface="HGP教科書体" panose="02020600000000000000" pitchFamily="18" charset="-128"/>
                <a:ea typeface="HGP教科書体" panose="02020600000000000000" pitchFamily="18" charset="-128"/>
              </a:rPr>
              <a:t>年完成 </a:t>
            </a:r>
            <a:endParaRPr lang="en-US" altLang="zh-TW" sz="650" b="1" dirty="0">
              <a:solidFill>
                <a:schemeClr val="bg1"/>
              </a:solidFill>
              <a:latin typeface="HGP教科書体" panose="02020600000000000000" pitchFamily="18" charset="-128"/>
              <a:ea typeface="HGP教科書体" panose="02020600000000000000" pitchFamily="18" charset="-128"/>
            </a:endParaRPr>
          </a:p>
          <a:p>
            <a:r>
              <a:rPr lang="en-US" altLang="zh-TW" sz="650" b="1" dirty="0" smtClean="0">
                <a:solidFill>
                  <a:schemeClr val="bg1"/>
                </a:solidFill>
                <a:latin typeface="HGP教科書体" panose="02020600000000000000" pitchFamily="18" charset="-128"/>
                <a:ea typeface="HGP教科書体" panose="02020600000000000000" pitchFamily="18" charset="-128"/>
              </a:rPr>
              <a:t>2</a:t>
            </a:r>
            <a:r>
              <a:rPr lang="zh-TW" altLang="en-US" sz="650" b="1" dirty="0">
                <a:solidFill>
                  <a:schemeClr val="bg1"/>
                </a:solidFill>
                <a:latin typeface="HGP教科書体" panose="02020600000000000000" pitchFamily="18" charset="-128"/>
                <a:ea typeface="HGP教科書体" panose="02020600000000000000" pitchFamily="18" charset="-128"/>
              </a:rPr>
              <a:t>代目</a:t>
            </a:r>
            <a:r>
              <a:rPr lang="en-US" altLang="zh-TW" sz="650" b="1" dirty="0" smtClean="0">
                <a:solidFill>
                  <a:schemeClr val="bg1"/>
                </a:solidFill>
                <a:latin typeface="HGP教科書体" panose="02020600000000000000" pitchFamily="18" charset="-128"/>
                <a:ea typeface="HGP教科書体" panose="02020600000000000000" pitchFamily="18" charset="-128"/>
              </a:rPr>
              <a:t>1930</a:t>
            </a:r>
            <a:r>
              <a:rPr lang="zh-TW" altLang="en-US" sz="650" b="1" dirty="0" smtClean="0">
                <a:solidFill>
                  <a:schemeClr val="bg1"/>
                </a:solidFill>
                <a:latin typeface="HGP教科書体" panose="02020600000000000000" pitchFamily="18" charset="-128"/>
                <a:ea typeface="HGP教科書体" panose="02020600000000000000" pitchFamily="18" charset="-128"/>
              </a:rPr>
              <a:t>年完成</a:t>
            </a:r>
            <a:endParaRPr lang="en-US" altLang="zh-TW" sz="650" b="1" dirty="0" smtClean="0">
              <a:solidFill>
                <a:schemeClr val="bg1"/>
              </a:solidFill>
              <a:latin typeface="HGP教科書体" panose="02020600000000000000" pitchFamily="18" charset="-128"/>
              <a:ea typeface="HGP教科書体" panose="02020600000000000000" pitchFamily="18" charset="-128"/>
            </a:endParaRPr>
          </a:p>
          <a:p>
            <a:r>
              <a:rPr lang="zh-TW" altLang="en-US" sz="650" b="1" dirty="0">
                <a:solidFill>
                  <a:schemeClr val="bg1"/>
                </a:solidFill>
                <a:latin typeface="HGP教科書体" panose="02020600000000000000" pitchFamily="18" charset="-128"/>
                <a:ea typeface="HGP教科書体" panose="02020600000000000000" pitchFamily="18" charset="-128"/>
              </a:rPr>
              <a:t>淀川御幸橋  </a:t>
            </a:r>
            <a:r>
              <a:rPr lang="en-US" altLang="zh-TW" sz="650" b="1" dirty="0" smtClean="0">
                <a:solidFill>
                  <a:schemeClr val="bg1"/>
                </a:solidFill>
                <a:latin typeface="HGP教科書体" panose="02020600000000000000" pitchFamily="18" charset="-128"/>
                <a:ea typeface="HGP教科書体" panose="02020600000000000000" pitchFamily="18" charset="-128"/>
              </a:rPr>
              <a:t>2003</a:t>
            </a:r>
            <a:r>
              <a:rPr lang="zh-TW" altLang="en-US" sz="650" b="1" dirty="0" smtClean="0">
                <a:solidFill>
                  <a:schemeClr val="bg1"/>
                </a:solidFill>
                <a:latin typeface="HGP教科書体" panose="02020600000000000000" pitchFamily="18" charset="-128"/>
                <a:ea typeface="HGP教科書体" panose="02020600000000000000" pitchFamily="18" charset="-128"/>
              </a:rPr>
              <a:t>年完成 </a:t>
            </a:r>
            <a:endParaRPr lang="en-US" altLang="zh-TW" sz="650" b="1" dirty="0" smtClean="0">
              <a:solidFill>
                <a:schemeClr val="bg1"/>
              </a:solidFill>
              <a:latin typeface="HGP教科書体" panose="02020600000000000000" pitchFamily="18" charset="-128"/>
              <a:ea typeface="HGP教科書体" panose="02020600000000000000" pitchFamily="18" charset="-128"/>
            </a:endParaRPr>
          </a:p>
          <a:p>
            <a:r>
              <a:rPr lang="zh-TW" altLang="en-US" sz="650" b="1" dirty="0" smtClean="0">
                <a:solidFill>
                  <a:schemeClr val="bg1"/>
                </a:solidFill>
                <a:latin typeface="HGP教科書体" panose="02020600000000000000" pitchFamily="18" charset="-128"/>
                <a:ea typeface="HGP教科書体" panose="02020600000000000000" pitchFamily="18" charset="-128"/>
              </a:rPr>
              <a:t>木</a:t>
            </a:r>
            <a:r>
              <a:rPr lang="zh-TW" altLang="en-US" sz="650" b="1" dirty="0">
                <a:solidFill>
                  <a:schemeClr val="bg1"/>
                </a:solidFill>
                <a:latin typeface="HGP教科書体" panose="02020600000000000000" pitchFamily="18" charset="-128"/>
                <a:ea typeface="HGP教科書体" panose="02020600000000000000" pitchFamily="18" charset="-128"/>
              </a:rPr>
              <a:t>津川御幸橋 </a:t>
            </a:r>
            <a:r>
              <a:rPr lang="en-US" altLang="zh-TW" sz="650" b="1" dirty="0" smtClean="0">
                <a:solidFill>
                  <a:schemeClr val="bg1"/>
                </a:solidFill>
                <a:latin typeface="HGP教科書体" panose="02020600000000000000" pitchFamily="18" charset="-128"/>
                <a:ea typeface="HGP教科書体" panose="02020600000000000000" pitchFamily="18" charset="-128"/>
              </a:rPr>
              <a:t>2010</a:t>
            </a:r>
            <a:r>
              <a:rPr lang="zh-TW" altLang="en-US" sz="650" b="1" dirty="0" smtClean="0">
                <a:solidFill>
                  <a:schemeClr val="bg1"/>
                </a:solidFill>
                <a:latin typeface="HGP教科書体" panose="02020600000000000000" pitchFamily="18" charset="-128"/>
                <a:ea typeface="HGP教科書体" panose="02020600000000000000" pitchFamily="18" charset="-128"/>
              </a:rPr>
              <a:t>年完成</a:t>
            </a:r>
            <a:endParaRPr lang="zh-TW" altLang="en-US" sz="650" b="1" dirty="0">
              <a:solidFill>
                <a:schemeClr val="bg1"/>
              </a:solidFill>
              <a:latin typeface="HGP教科書体" panose="02020600000000000000" pitchFamily="18" charset="-128"/>
              <a:ea typeface="HGP教科書体" panose="02020600000000000000" pitchFamily="18" charset="-128"/>
            </a:endParaRPr>
          </a:p>
        </p:txBody>
      </p:sp>
      <p:sp>
        <p:nvSpPr>
          <p:cNvPr id="225" name="正方形/長方形 224"/>
          <p:cNvSpPr/>
          <p:nvPr/>
        </p:nvSpPr>
        <p:spPr>
          <a:xfrm>
            <a:off x="-7913" y="2197006"/>
            <a:ext cx="2508157" cy="134151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cxnSp>
        <p:nvCxnSpPr>
          <p:cNvPr id="228" name="直線コネクタ 227"/>
          <p:cNvCxnSpPr/>
          <p:nvPr/>
        </p:nvCxnSpPr>
        <p:spPr>
          <a:xfrm>
            <a:off x="29754" y="2415508"/>
            <a:ext cx="24104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0" name="テキスト ボックス 229"/>
          <p:cNvSpPr txBox="1"/>
          <p:nvPr/>
        </p:nvSpPr>
        <p:spPr>
          <a:xfrm>
            <a:off x="1104849" y="2464130"/>
            <a:ext cx="1340932" cy="1077218"/>
          </a:xfrm>
          <a:prstGeom prst="rect">
            <a:avLst/>
          </a:prstGeom>
          <a:noFill/>
        </p:spPr>
        <p:txBody>
          <a:bodyPr wrap="square" rtlCol="0">
            <a:spAutoFit/>
          </a:bodyPr>
          <a:lstStyle/>
          <a:p>
            <a:r>
              <a:rPr lang="ja-JP" altLang="en-US" sz="800" b="1" dirty="0" smtClean="0">
                <a:solidFill>
                  <a:schemeClr val="bg1"/>
                </a:solidFill>
                <a:latin typeface="HGP教科書体" panose="02020600000000000000" pitchFamily="18" charset="-128"/>
                <a:ea typeface="HGP教科書体" panose="02020600000000000000" pitchFamily="18" charset="-128"/>
              </a:rPr>
              <a:t>毎年春に</a:t>
            </a:r>
            <a:r>
              <a:rPr lang="ja-JP" altLang="en-US" sz="800" b="1" dirty="0">
                <a:solidFill>
                  <a:schemeClr val="bg1"/>
                </a:solidFill>
                <a:latin typeface="HGP教科書体" panose="02020600000000000000" pitchFamily="18" charset="-128"/>
                <a:ea typeface="HGP教科書体" panose="02020600000000000000" pitchFamily="18" charset="-128"/>
              </a:rPr>
              <a:t>、上牧地区から柱本地区付近の淀川河川敷では、セイヨウカラシナが黄色い花を咲かせます。河川敷では、散歩やサイクリング、写真を撮る人などが訪れ、穏やかな春の日を楽しんで</a:t>
            </a:r>
            <a:r>
              <a:rPr lang="ja-JP" altLang="en-US" sz="800" b="1" dirty="0" smtClean="0">
                <a:solidFill>
                  <a:schemeClr val="bg1"/>
                </a:solidFill>
                <a:latin typeface="HGP教科書体" panose="02020600000000000000" pitchFamily="18" charset="-128"/>
                <a:ea typeface="HGP教科書体" panose="02020600000000000000" pitchFamily="18" charset="-128"/>
              </a:rPr>
              <a:t>います。</a:t>
            </a:r>
            <a:endParaRPr lang="en-US" altLang="ja-JP" sz="800" b="1" dirty="0">
              <a:solidFill>
                <a:schemeClr val="bg1"/>
              </a:solidFill>
              <a:latin typeface="HGP教科書体" panose="02020600000000000000" pitchFamily="18" charset="-128"/>
              <a:ea typeface="HGP教科書体" panose="02020600000000000000" pitchFamily="18" charset="-128"/>
            </a:endParaRPr>
          </a:p>
        </p:txBody>
      </p:sp>
      <p:sp>
        <p:nvSpPr>
          <p:cNvPr id="247" name="テキスト ボックス 246"/>
          <p:cNvSpPr txBox="1"/>
          <p:nvPr/>
        </p:nvSpPr>
        <p:spPr>
          <a:xfrm>
            <a:off x="177430" y="2196472"/>
            <a:ext cx="1902890"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前島の法面</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pic>
        <p:nvPicPr>
          <p:cNvPr id="2" name="図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674" y="2527732"/>
            <a:ext cx="1061824" cy="797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5" name="テキスト ボックス 254"/>
          <p:cNvSpPr txBox="1"/>
          <p:nvPr/>
        </p:nvSpPr>
        <p:spPr>
          <a:xfrm>
            <a:off x="12179081" y="6514343"/>
            <a:ext cx="613652" cy="292388"/>
          </a:xfrm>
          <a:prstGeom prst="rect">
            <a:avLst/>
          </a:prstGeom>
          <a:noFill/>
        </p:spPr>
        <p:txBody>
          <a:bodyPr wrap="square" rtlCol="0">
            <a:spAutoFit/>
          </a:bodyPr>
          <a:lstStyle/>
          <a:p>
            <a:r>
              <a:rPr lang="en-US" altLang="ja-JP" sz="650" b="1" dirty="0" smtClean="0">
                <a:solidFill>
                  <a:schemeClr val="bg1"/>
                </a:solidFill>
                <a:latin typeface="HGP教科書体" panose="02020600000000000000" pitchFamily="18" charset="-128"/>
                <a:ea typeface="HGP教科書体" panose="02020600000000000000" pitchFamily="18" charset="-128"/>
              </a:rPr>
              <a:t>1966</a:t>
            </a:r>
            <a:r>
              <a:rPr lang="ja-JP" altLang="en-US" sz="650" b="1" dirty="0" smtClean="0">
                <a:solidFill>
                  <a:schemeClr val="bg1"/>
                </a:solidFill>
                <a:latin typeface="HGP教科書体" panose="02020600000000000000" pitchFamily="18" charset="-128"/>
                <a:ea typeface="HGP教科書体" panose="02020600000000000000" pitchFamily="18" charset="-128"/>
              </a:rPr>
              <a:t>年完成</a:t>
            </a:r>
            <a:endParaRPr lang="en-US" altLang="ja-JP" sz="650" b="1" dirty="0" smtClean="0">
              <a:solidFill>
                <a:schemeClr val="bg1"/>
              </a:solidFill>
              <a:latin typeface="HGP教科書体" panose="02020600000000000000" pitchFamily="18" charset="-128"/>
              <a:ea typeface="HGP教科書体" panose="02020600000000000000" pitchFamily="18" charset="-128"/>
            </a:endParaRPr>
          </a:p>
          <a:p>
            <a:r>
              <a:rPr lang="ja-JP" altLang="en-US" sz="650" b="1" dirty="0" smtClean="0">
                <a:solidFill>
                  <a:schemeClr val="bg1"/>
                </a:solidFill>
                <a:latin typeface="HGP教科書体" panose="02020600000000000000" pitchFamily="18" charset="-128"/>
                <a:ea typeface="HGP教科書体" panose="02020600000000000000" pitchFamily="18" charset="-128"/>
              </a:rPr>
              <a:t>（</a:t>
            </a:r>
            <a:r>
              <a:rPr lang="en-US" altLang="ja-JP" sz="650" b="1" dirty="0" smtClean="0">
                <a:solidFill>
                  <a:schemeClr val="bg1"/>
                </a:solidFill>
                <a:latin typeface="HGP教科書体" panose="02020600000000000000" pitchFamily="18" charset="-128"/>
                <a:ea typeface="HGP教科書体" panose="02020600000000000000" pitchFamily="18" charset="-128"/>
              </a:rPr>
              <a:t>L=</a:t>
            </a:r>
            <a:r>
              <a:rPr lang="ja-JP" altLang="en-US" sz="650" b="1" dirty="0" smtClean="0">
                <a:solidFill>
                  <a:schemeClr val="bg1"/>
                </a:solidFill>
                <a:latin typeface="HGP教科書体" panose="02020600000000000000" pitchFamily="18" charset="-128"/>
                <a:ea typeface="HGP教科書体" panose="02020600000000000000" pitchFamily="18" charset="-128"/>
              </a:rPr>
              <a:t>約</a:t>
            </a:r>
            <a:r>
              <a:rPr lang="en-US" altLang="ja-JP" sz="650" b="1" dirty="0" smtClean="0">
                <a:solidFill>
                  <a:schemeClr val="bg1"/>
                </a:solidFill>
                <a:latin typeface="HGP教科書体" panose="02020600000000000000" pitchFamily="18" charset="-128"/>
                <a:ea typeface="HGP教科書体" panose="02020600000000000000" pitchFamily="18" charset="-128"/>
              </a:rPr>
              <a:t>546 m</a:t>
            </a:r>
            <a:r>
              <a:rPr lang="ja-JP" altLang="en-US" sz="650" b="1" dirty="0" smtClean="0">
                <a:solidFill>
                  <a:schemeClr val="bg1"/>
                </a:solidFill>
                <a:latin typeface="HGP教科書体" panose="02020600000000000000" pitchFamily="18" charset="-128"/>
                <a:ea typeface="HGP教科書体" panose="02020600000000000000" pitchFamily="18" charset="-128"/>
              </a:rPr>
              <a:t>）</a:t>
            </a:r>
            <a:endParaRPr lang="ja-JP" altLang="en-US" sz="650" b="1" dirty="0">
              <a:solidFill>
                <a:schemeClr val="bg1"/>
              </a:solidFill>
              <a:latin typeface="HGP教科書体" panose="02020600000000000000" pitchFamily="18" charset="-128"/>
              <a:ea typeface="HGP教科書体" panose="02020600000000000000" pitchFamily="18" charset="-128"/>
            </a:endParaRPr>
          </a:p>
        </p:txBody>
      </p:sp>
      <p:cxnSp>
        <p:nvCxnSpPr>
          <p:cNvPr id="204" name="直線コネクタ 203"/>
          <p:cNvCxnSpPr/>
          <p:nvPr/>
        </p:nvCxnSpPr>
        <p:spPr>
          <a:xfrm>
            <a:off x="7804740" y="8443652"/>
            <a:ext cx="24104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5" name="テキスト ボックス 204"/>
          <p:cNvSpPr txBox="1"/>
          <p:nvPr/>
        </p:nvSpPr>
        <p:spPr>
          <a:xfrm>
            <a:off x="8879835" y="8506107"/>
            <a:ext cx="1340932" cy="830997"/>
          </a:xfrm>
          <a:prstGeom prst="rect">
            <a:avLst/>
          </a:prstGeom>
          <a:noFill/>
        </p:spPr>
        <p:txBody>
          <a:bodyPr wrap="square" rtlCol="0">
            <a:spAutoFit/>
          </a:bodyPr>
          <a:lstStyle/>
          <a:p>
            <a:r>
              <a:rPr lang="ja-JP" altLang="en-US" sz="800" b="1" dirty="0" smtClean="0">
                <a:solidFill>
                  <a:schemeClr val="bg1"/>
                </a:solidFill>
                <a:latin typeface="HGP教科書体" panose="02020600000000000000" pitchFamily="18" charset="-128"/>
                <a:ea typeface="HGP教科書体" panose="02020600000000000000" pitchFamily="18" charset="-128"/>
              </a:rPr>
              <a:t>散歩</a:t>
            </a:r>
            <a:r>
              <a:rPr lang="ja-JP" altLang="en-US" sz="800" b="1" dirty="0">
                <a:solidFill>
                  <a:schemeClr val="bg1"/>
                </a:solidFill>
                <a:latin typeface="HGP教科書体" panose="02020600000000000000" pitchFamily="18" charset="-128"/>
                <a:ea typeface="HGP教科書体" panose="02020600000000000000" pitchFamily="18" charset="-128"/>
              </a:rPr>
              <a:t>しながら、腰を下ろしてくつろぎながら、桜のトンネルをくぐりながら、様々な角度から桜並木の景観を楽しむことができ、多くの観光客で</a:t>
            </a:r>
            <a:r>
              <a:rPr lang="ja-JP" altLang="en-US" sz="800" b="1" dirty="0" smtClean="0">
                <a:solidFill>
                  <a:schemeClr val="bg1"/>
                </a:solidFill>
                <a:latin typeface="HGP教科書体" panose="02020600000000000000" pitchFamily="18" charset="-128"/>
                <a:ea typeface="HGP教科書体" panose="02020600000000000000" pitchFamily="18" charset="-128"/>
              </a:rPr>
              <a:t>賑わ</a:t>
            </a:r>
            <a:r>
              <a:rPr lang="ja-JP" altLang="en-US" sz="800" b="1" dirty="0">
                <a:solidFill>
                  <a:schemeClr val="bg1"/>
                </a:solidFill>
                <a:latin typeface="HGP教科書体" panose="02020600000000000000" pitchFamily="18" charset="-128"/>
                <a:ea typeface="HGP教科書体" panose="02020600000000000000" pitchFamily="18" charset="-128"/>
              </a:rPr>
              <a:t>います</a:t>
            </a:r>
            <a:r>
              <a:rPr lang="ja-JP" altLang="en-US" sz="800" b="1" dirty="0" smtClean="0">
                <a:solidFill>
                  <a:schemeClr val="bg1"/>
                </a:solidFill>
                <a:latin typeface="HGP教科書体" panose="02020600000000000000" pitchFamily="18" charset="-128"/>
                <a:ea typeface="HGP教科書体" panose="02020600000000000000" pitchFamily="18" charset="-128"/>
              </a:rPr>
              <a:t>。</a:t>
            </a:r>
            <a:endParaRPr lang="ja-JP" altLang="en-US" sz="800" b="1" dirty="0">
              <a:solidFill>
                <a:schemeClr val="bg1"/>
              </a:solidFill>
              <a:latin typeface="HGP教科書体" panose="02020600000000000000" pitchFamily="18" charset="-128"/>
              <a:ea typeface="HGP教科書体" panose="02020600000000000000" pitchFamily="18" charset="-128"/>
            </a:endParaRPr>
          </a:p>
        </p:txBody>
      </p:sp>
      <p:sp>
        <p:nvSpPr>
          <p:cNvPr id="206" name="テキスト ボックス 205"/>
          <p:cNvSpPr txBox="1"/>
          <p:nvPr/>
        </p:nvSpPr>
        <p:spPr>
          <a:xfrm>
            <a:off x="7952416" y="8204152"/>
            <a:ext cx="1902890" cy="246221"/>
          </a:xfrm>
          <a:prstGeom prst="rect">
            <a:avLst/>
          </a:prstGeom>
          <a:noFill/>
        </p:spPr>
        <p:txBody>
          <a:bodyPr wrap="square" rtlCol="0">
            <a:spAutoFit/>
          </a:bodyPr>
          <a:lstStyle/>
          <a:p>
            <a:r>
              <a:rPr lang="ja-JP" altLang="en-US" sz="1000" b="1" dirty="0">
                <a:solidFill>
                  <a:schemeClr val="bg1"/>
                </a:solidFill>
                <a:latin typeface="HGP教科書体" panose="02020600000000000000" pitchFamily="18" charset="-128"/>
                <a:ea typeface="HGP教科書体" panose="02020600000000000000" pitchFamily="18" charset="-128"/>
              </a:rPr>
              <a:t>背割堤さくらまつり</a:t>
            </a:r>
          </a:p>
        </p:txBody>
      </p:sp>
      <p:pic>
        <p:nvPicPr>
          <p:cNvPr id="207" name="図 206" descr="C:\Users\y-shibata71\AppData\Local\Microsoft\Windows\Temporary Internet Files\Content.Word\Screenshot_20180829-090709_20180829090826.jpg"/>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56325" y="8517301"/>
            <a:ext cx="1053201" cy="778868"/>
          </a:xfrm>
          <a:prstGeom prst="rect">
            <a:avLst/>
          </a:prstGeom>
          <a:noFill/>
          <a:ln>
            <a:noFill/>
          </a:ln>
        </p:spPr>
      </p:pic>
      <p:sp>
        <p:nvSpPr>
          <p:cNvPr id="261" name="テキスト ボックス 260"/>
          <p:cNvSpPr txBox="1"/>
          <p:nvPr/>
        </p:nvSpPr>
        <p:spPr>
          <a:xfrm>
            <a:off x="7767074" y="6967546"/>
            <a:ext cx="2436530" cy="1200329"/>
          </a:xfrm>
          <a:prstGeom prst="rect">
            <a:avLst/>
          </a:prstGeom>
          <a:noFill/>
        </p:spPr>
        <p:txBody>
          <a:bodyPr wrap="square" rtlCol="0">
            <a:spAutoFit/>
          </a:bodyPr>
          <a:lstStyle/>
          <a:p>
            <a:r>
              <a:rPr lang="ja-JP" altLang="en-US" sz="800" b="1" dirty="0">
                <a:solidFill>
                  <a:schemeClr val="bg1"/>
                </a:solidFill>
                <a:latin typeface="HGP教科書体" panose="02020600000000000000" pitchFamily="18" charset="-128"/>
                <a:ea typeface="HGP教科書体" panose="02020600000000000000" pitchFamily="18" charset="-128"/>
              </a:rPr>
              <a:t>明治の初め、木津川の付け替え工事に伴ってできた淀川右岸堤防の一部です</a:t>
            </a:r>
            <a:r>
              <a:rPr lang="ja-JP" altLang="en-US" sz="800" b="1" dirty="0" smtClean="0">
                <a:solidFill>
                  <a:schemeClr val="bg1"/>
                </a:solidFill>
                <a:latin typeface="HGP教科書体" panose="02020600000000000000" pitchFamily="18" charset="-128"/>
                <a:ea typeface="HGP教科書体" panose="02020600000000000000" pitchFamily="18" charset="-128"/>
              </a:rPr>
              <a:t>。全長</a:t>
            </a:r>
            <a:r>
              <a:rPr lang="ja-JP" altLang="en-US" sz="800" b="1" dirty="0">
                <a:solidFill>
                  <a:schemeClr val="bg1"/>
                </a:solidFill>
                <a:latin typeface="HGP教科書体" panose="02020600000000000000" pitchFamily="18" charset="-128"/>
                <a:ea typeface="HGP教科書体" panose="02020600000000000000" pitchFamily="18" charset="-128"/>
              </a:rPr>
              <a:t>約</a:t>
            </a:r>
            <a:r>
              <a:rPr lang="en-US" altLang="ja-JP" sz="800" b="1" dirty="0">
                <a:solidFill>
                  <a:schemeClr val="bg1"/>
                </a:solidFill>
                <a:latin typeface="HGP教科書体" panose="02020600000000000000" pitchFamily="18" charset="-128"/>
                <a:ea typeface="HGP教科書体" panose="02020600000000000000" pitchFamily="18" charset="-128"/>
              </a:rPr>
              <a:t>1.4km</a:t>
            </a:r>
            <a:r>
              <a:rPr lang="ja-JP" altLang="en-US" sz="800" b="1" dirty="0">
                <a:solidFill>
                  <a:schemeClr val="bg1"/>
                </a:solidFill>
                <a:latin typeface="HGP教科書体" panose="02020600000000000000" pitchFamily="18" charset="-128"/>
                <a:ea typeface="HGP教科書体" panose="02020600000000000000" pitchFamily="18" charset="-128"/>
              </a:rPr>
              <a:t>の圧巻の桜並木です。</a:t>
            </a:r>
            <a:endParaRPr lang="en-US" altLang="ja-JP" sz="800" b="1" dirty="0">
              <a:solidFill>
                <a:schemeClr val="bg1"/>
              </a:solidFill>
              <a:latin typeface="HGP教科書体" panose="02020600000000000000" pitchFamily="18" charset="-128"/>
              <a:ea typeface="HGP教科書体" panose="02020600000000000000" pitchFamily="18" charset="-128"/>
            </a:endParaRPr>
          </a:p>
          <a:p>
            <a:r>
              <a:rPr lang="ja-JP" altLang="en-US" sz="800" b="1" dirty="0" smtClean="0">
                <a:solidFill>
                  <a:schemeClr val="bg1"/>
                </a:solidFill>
                <a:latin typeface="HGP教科書体" panose="02020600000000000000" pitchFamily="18" charset="-128"/>
                <a:ea typeface="HGP教科書体" panose="02020600000000000000" pitchFamily="18" charset="-128"/>
              </a:rPr>
              <a:t>当初</a:t>
            </a:r>
            <a:r>
              <a:rPr lang="ja-JP" altLang="en-US" sz="800" b="1" dirty="0">
                <a:solidFill>
                  <a:schemeClr val="bg1"/>
                </a:solidFill>
                <a:latin typeface="HGP教科書体" panose="02020600000000000000" pitchFamily="18" charset="-128"/>
                <a:ea typeface="HGP教科書体" panose="02020600000000000000" pitchFamily="18" charset="-128"/>
              </a:rPr>
              <a:t>は松並木が植えられており、「山城の橋立」とも呼ばれていましたが、害虫被害が多く、昭和</a:t>
            </a:r>
            <a:r>
              <a:rPr lang="en-US" altLang="ja-JP" sz="800" b="1" dirty="0">
                <a:solidFill>
                  <a:schemeClr val="bg1"/>
                </a:solidFill>
                <a:latin typeface="HGP教科書体" panose="02020600000000000000" pitchFamily="18" charset="-128"/>
                <a:ea typeface="HGP教科書体" panose="02020600000000000000" pitchFamily="18" charset="-128"/>
              </a:rPr>
              <a:t>53</a:t>
            </a:r>
            <a:r>
              <a:rPr lang="ja-JP" altLang="en-US" sz="800" b="1" dirty="0">
                <a:solidFill>
                  <a:schemeClr val="bg1"/>
                </a:solidFill>
                <a:latin typeface="HGP教科書体" panose="02020600000000000000" pitchFamily="18" charset="-128"/>
                <a:ea typeface="HGP教科書体" panose="02020600000000000000" pitchFamily="18" charset="-128"/>
              </a:rPr>
              <a:t>年に旧建設省によって、ソメイヨシノ</a:t>
            </a:r>
            <a:r>
              <a:rPr lang="en-US" altLang="ja-JP" sz="800" b="1" dirty="0">
                <a:solidFill>
                  <a:schemeClr val="bg1"/>
                </a:solidFill>
                <a:latin typeface="HGP教科書体" panose="02020600000000000000" pitchFamily="18" charset="-128"/>
                <a:ea typeface="HGP教科書体" panose="02020600000000000000" pitchFamily="18" charset="-128"/>
              </a:rPr>
              <a:t>250</a:t>
            </a:r>
            <a:r>
              <a:rPr lang="ja-JP" altLang="en-US" sz="800" b="1" dirty="0">
                <a:solidFill>
                  <a:schemeClr val="bg1"/>
                </a:solidFill>
                <a:latin typeface="HGP教科書体" panose="02020600000000000000" pitchFamily="18" charset="-128"/>
                <a:ea typeface="HGP教科書体" panose="02020600000000000000" pitchFamily="18" charset="-128"/>
              </a:rPr>
              <a:t>本、ハナミズキ</a:t>
            </a:r>
            <a:r>
              <a:rPr lang="en-US" altLang="ja-JP" sz="800" b="1" dirty="0">
                <a:solidFill>
                  <a:schemeClr val="bg1"/>
                </a:solidFill>
                <a:latin typeface="HGP教科書体" panose="02020600000000000000" pitchFamily="18" charset="-128"/>
                <a:ea typeface="HGP教科書体" panose="02020600000000000000" pitchFamily="18" charset="-128"/>
              </a:rPr>
              <a:t>52</a:t>
            </a:r>
            <a:r>
              <a:rPr lang="ja-JP" altLang="en-US" sz="800" b="1" dirty="0">
                <a:solidFill>
                  <a:schemeClr val="bg1"/>
                </a:solidFill>
                <a:latin typeface="HGP教科書体" panose="02020600000000000000" pitchFamily="18" charset="-128"/>
                <a:ea typeface="HGP教科書体" panose="02020600000000000000" pitchFamily="18" charset="-128"/>
              </a:rPr>
              <a:t>本に植え替えられ、現在の景観となりました。</a:t>
            </a:r>
          </a:p>
          <a:p>
            <a:r>
              <a:rPr lang="ja-JP" altLang="en-US" sz="800" b="1" dirty="0">
                <a:solidFill>
                  <a:schemeClr val="bg1"/>
                </a:solidFill>
                <a:latin typeface="HGP教科書体" panose="02020600000000000000" pitchFamily="18" charset="-128"/>
                <a:ea typeface="HGP教科書体" panose="02020600000000000000" pitchFamily="18" charset="-128"/>
              </a:rPr>
              <a:t>桜の咲く季節には、祭りも開かれ、観光客で賑わいます。</a:t>
            </a:r>
          </a:p>
          <a:p>
            <a:r>
              <a:rPr lang="ja-JP" altLang="en-US" sz="800" b="1" dirty="0">
                <a:solidFill>
                  <a:schemeClr val="bg1"/>
                </a:solidFill>
                <a:latin typeface="HGP教科書体" panose="02020600000000000000" pitchFamily="18" charset="-128"/>
                <a:ea typeface="HGP教科書体" panose="02020600000000000000" pitchFamily="18" charset="-128"/>
              </a:rPr>
              <a:t>⇒関連番号：</a:t>
            </a:r>
          </a:p>
        </p:txBody>
      </p:sp>
      <p:cxnSp>
        <p:nvCxnSpPr>
          <p:cNvPr id="192" name="直線コネクタ 191"/>
          <p:cNvCxnSpPr/>
          <p:nvPr/>
        </p:nvCxnSpPr>
        <p:spPr>
          <a:xfrm>
            <a:off x="4679776" y="4246960"/>
            <a:ext cx="214645" cy="198496"/>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4" name="グループ化 33"/>
          <p:cNvGrpSpPr/>
          <p:nvPr/>
        </p:nvGrpSpPr>
        <p:grpSpPr>
          <a:xfrm>
            <a:off x="4653977" y="4227334"/>
            <a:ext cx="245744" cy="240981"/>
            <a:chOff x="4653977" y="4227334"/>
            <a:chExt cx="245744" cy="240981"/>
          </a:xfrm>
        </p:grpSpPr>
        <p:sp>
          <p:nvSpPr>
            <p:cNvPr id="197" name="円/楕円 196"/>
            <p:cNvSpPr/>
            <p:nvPr/>
          </p:nvSpPr>
          <p:spPr>
            <a:xfrm>
              <a:off x="4854002" y="4422596"/>
              <a:ext cx="45719" cy="457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円/楕円 198"/>
            <p:cNvSpPr/>
            <p:nvPr/>
          </p:nvSpPr>
          <p:spPr>
            <a:xfrm>
              <a:off x="4653977" y="4227334"/>
              <a:ext cx="45719" cy="457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p:cNvGrpSpPr/>
          <p:nvPr/>
        </p:nvGrpSpPr>
        <p:grpSpPr>
          <a:xfrm>
            <a:off x="2819876" y="7236487"/>
            <a:ext cx="245744" cy="128269"/>
            <a:chOff x="2819876" y="7236487"/>
            <a:chExt cx="245744" cy="128269"/>
          </a:xfrm>
        </p:grpSpPr>
        <p:cxnSp>
          <p:nvCxnSpPr>
            <p:cNvPr id="200" name="直線コネクタ 199"/>
            <p:cNvCxnSpPr/>
            <p:nvPr/>
          </p:nvCxnSpPr>
          <p:spPr>
            <a:xfrm>
              <a:off x="2825909" y="7260485"/>
              <a:ext cx="193992" cy="80571"/>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01" name="円/楕円 200"/>
            <p:cNvSpPr/>
            <p:nvPr/>
          </p:nvSpPr>
          <p:spPr>
            <a:xfrm>
              <a:off x="3019901" y="7319037"/>
              <a:ext cx="45719" cy="457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円/楕円 201"/>
            <p:cNvSpPr/>
            <p:nvPr/>
          </p:nvSpPr>
          <p:spPr>
            <a:xfrm>
              <a:off x="2819876" y="7236487"/>
              <a:ext cx="45719" cy="457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1" name="正方形/長方形 210"/>
          <p:cNvSpPr/>
          <p:nvPr/>
        </p:nvSpPr>
        <p:spPr>
          <a:xfrm>
            <a:off x="-7912" y="3573710"/>
            <a:ext cx="2508332" cy="2171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219" name="テキスト ボックス 218"/>
          <p:cNvSpPr txBox="1"/>
          <p:nvPr/>
        </p:nvSpPr>
        <p:spPr>
          <a:xfrm>
            <a:off x="177430" y="3562400"/>
            <a:ext cx="1902890"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前島渡し</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sp>
        <p:nvSpPr>
          <p:cNvPr id="237" name="テキスト ボックス 236"/>
          <p:cNvSpPr txBox="1"/>
          <p:nvPr/>
        </p:nvSpPr>
        <p:spPr>
          <a:xfrm>
            <a:off x="12182227" y="8016649"/>
            <a:ext cx="674602" cy="292388"/>
          </a:xfrm>
          <a:prstGeom prst="rect">
            <a:avLst/>
          </a:prstGeom>
          <a:noFill/>
        </p:spPr>
        <p:txBody>
          <a:bodyPr wrap="square" rtlCol="0">
            <a:spAutoFit/>
          </a:bodyPr>
          <a:lstStyle/>
          <a:p>
            <a:r>
              <a:rPr lang="en-US" altLang="ja-JP" sz="650" b="1" dirty="0" smtClean="0">
                <a:solidFill>
                  <a:schemeClr val="bg1"/>
                </a:solidFill>
                <a:latin typeface="HGP教科書体" panose="02020600000000000000" pitchFamily="18" charset="-128"/>
                <a:ea typeface="HGP教科書体" panose="02020600000000000000" pitchFamily="18" charset="-128"/>
              </a:rPr>
              <a:t>1929</a:t>
            </a:r>
            <a:r>
              <a:rPr lang="ja-JP" altLang="en-US" sz="650" b="1" dirty="0" smtClean="0">
                <a:solidFill>
                  <a:schemeClr val="bg1"/>
                </a:solidFill>
                <a:latin typeface="HGP教科書体" panose="02020600000000000000" pitchFamily="18" charset="-128"/>
                <a:ea typeface="HGP教科書体" panose="02020600000000000000" pitchFamily="18" charset="-128"/>
              </a:rPr>
              <a:t>年完成</a:t>
            </a:r>
            <a:endParaRPr lang="en-US" altLang="ja-JP" sz="650" b="1" dirty="0" smtClean="0">
              <a:solidFill>
                <a:schemeClr val="bg1"/>
              </a:solidFill>
              <a:latin typeface="HGP教科書体" panose="02020600000000000000" pitchFamily="18" charset="-128"/>
              <a:ea typeface="HGP教科書体" panose="02020600000000000000" pitchFamily="18" charset="-128"/>
            </a:endParaRPr>
          </a:p>
          <a:p>
            <a:r>
              <a:rPr lang="en-US" altLang="ja-JP" sz="650" b="1" dirty="0" smtClean="0">
                <a:solidFill>
                  <a:schemeClr val="bg1"/>
                </a:solidFill>
                <a:latin typeface="HGP教科書体" panose="02020600000000000000" pitchFamily="18" charset="-128"/>
                <a:ea typeface="HGP教科書体" panose="02020600000000000000" pitchFamily="18" charset="-128"/>
              </a:rPr>
              <a:t>1964</a:t>
            </a:r>
            <a:r>
              <a:rPr lang="ja-JP" altLang="en-US" sz="650" b="1" dirty="0" smtClean="0">
                <a:solidFill>
                  <a:schemeClr val="bg1"/>
                </a:solidFill>
                <a:latin typeface="HGP教科書体" panose="02020600000000000000" pitchFamily="18" charset="-128"/>
                <a:ea typeface="HGP教科書体" panose="02020600000000000000" pitchFamily="18" charset="-128"/>
              </a:rPr>
              <a:t>年閉鎖</a:t>
            </a:r>
            <a:endParaRPr lang="en-US" altLang="ja-JP" sz="650" b="1" dirty="0" smtClean="0">
              <a:solidFill>
                <a:schemeClr val="bg1"/>
              </a:solidFill>
              <a:latin typeface="HGP教科書体" panose="02020600000000000000" pitchFamily="18" charset="-128"/>
              <a:ea typeface="HGP教科書体" panose="02020600000000000000" pitchFamily="18" charset="-128"/>
            </a:endParaRPr>
          </a:p>
        </p:txBody>
      </p:sp>
      <p:sp>
        <p:nvSpPr>
          <p:cNvPr id="238" name="テキスト ボックス 237"/>
          <p:cNvSpPr txBox="1"/>
          <p:nvPr/>
        </p:nvSpPr>
        <p:spPr>
          <a:xfrm>
            <a:off x="12136897" y="2858122"/>
            <a:ext cx="674602" cy="192360"/>
          </a:xfrm>
          <a:prstGeom prst="rect">
            <a:avLst/>
          </a:prstGeom>
          <a:noFill/>
        </p:spPr>
        <p:txBody>
          <a:bodyPr wrap="square" rtlCol="0">
            <a:spAutoFit/>
          </a:bodyPr>
          <a:lstStyle/>
          <a:p>
            <a:r>
              <a:rPr lang="en-US" altLang="ja-JP" sz="650" b="1" dirty="0">
                <a:solidFill>
                  <a:schemeClr val="bg1"/>
                </a:solidFill>
                <a:latin typeface="HGP教科書体" panose="02020600000000000000" pitchFamily="18" charset="-128"/>
                <a:ea typeface="HGP教科書体" panose="02020600000000000000" pitchFamily="18" charset="-128"/>
              </a:rPr>
              <a:t>2017</a:t>
            </a:r>
            <a:r>
              <a:rPr lang="ja-JP" altLang="en-US" sz="650" b="1" dirty="0" smtClean="0">
                <a:solidFill>
                  <a:schemeClr val="bg1"/>
                </a:solidFill>
                <a:latin typeface="HGP教科書体" panose="02020600000000000000" pitchFamily="18" charset="-128"/>
                <a:ea typeface="HGP教科書体" panose="02020600000000000000" pitchFamily="18" charset="-128"/>
              </a:rPr>
              <a:t>年完成</a:t>
            </a:r>
            <a:endParaRPr lang="en-US" altLang="ja-JP" sz="650" b="1" dirty="0" smtClean="0">
              <a:solidFill>
                <a:schemeClr val="bg1"/>
              </a:solidFill>
              <a:latin typeface="HGP教科書体" panose="02020600000000000000" pitchFamily="18" charset="-128"/>
              <a:ea typeface="HGP教科書体" panose="02020600000000000000" pitchFamily="18" charset="-128"/>
            </a:endParaRPr>
          </a:p>
        </p:txBody>
      </p:sp>
      <p:sp>
        <p:nvSpPr>
          <p:cNvPr id="239" name="テキスト ボックス 238"/>
          <p:cNvSpPr txBox="1"/>
          <p:nvPr/>
        </p:nvSpPr>
        <p:spPr>
          <a:xfrm>
            <a:off x="9279242" y="8168027"/>
            <a:ext cx="941526" cy="292388"/>
          </a:xfrm>
          <a:prstGeom prst="rect">
            <a:avLst/>
          </a:prstGeom>
          <a:noFill/>
        </p:spPr>
        <p:txBody>
          <a:bodyPr wrap="square" rtlCol="0">
            <a:spAutoFit/>
          </a:bodyPr>
          <a:lstStyle/>
          <a:p>
            <a:r>
              <a:rPr lang="en-US" altLang="ja-JP" sz="650" b="1" dirty="0" smtClean="0">
                <a:solidFill>
                  <a:schemeClr val="bg1"/>
                </a:solidFill>
                <a:latin typeface="HGP教科書体" panose="02020600000000000000" pitchFamily="18" charset="-128"/>
                <a:ea typeface="HGP教科書体" panose="02020600000000000000" pitchFamily="18" charset="-128"/>
              </a:rPr>
              <a:t>2018</a:t>
            </a:r>
            <a:r>
              <a:rPr lang="ja-JP" altLang="en-US" sz="650" b="1" dirty="0" smtClean="0">
                <a:solidFill>
                  <a:schemeClr val="bg1"/>
                </a:solidFill>
                <a:latin typeface="HGP教科書体" panose="02020600000000000000" pitchFamily="18" charset="-128"/>
                <a:ea typeface="HGP教科書体" panose="02020600000000000000" pitchFamily="18" charset="-128"/>
              </a:rPr>
              <a:t>年に</a:t>
            </a:r>
            <a:endParaRPr lang="en-US" altLang="ja-JP" sz="650" b="1" dirty="0" smtClean="0">
              <a:solidFill>
                <a:schemeClr val="bg1"/>
              </a:solidFill>
              <a:latin typeface="HGP教科書体" panose="02020600000000000000" pitchFamily="18" charset="-128"/>
              <a:ea typeface="HGP教科書体" panose="02020600000000000000" pitchFamily="18" charset="-128"/>
            </a:endParaRPr>
          </a:p>
          <a:p>
            <a:r>
              <a:rPr lang="ja-JP" altLang="en-US" sz="650" b="1" dirty="0" smtClean="0">
                <a:solidFill>
                  <a:schemeClr val="bg1"/>
                </a:solidFill>
                <a:latin typeface="HGP教科書体" panose="02020600000000000000" pitchFamily="18" charset="-128"/>
                <a:ea typeface="HGP教科書体" panose="02020600000000000000" pitchFamily="18" charset="-128"/>
              </a:rPr>
              <a:t>八幡桜まつりから改名</a:t>
            </a:r>
            <a:endParaRPr lang="ja-JP" altLang="en-US" sz="650" b="1" dirty="0">
              <a:solidFill>
                <a:schemeClr val="bg1"/>
              </a:solidFill>
              <a:latin typeface="HGP教科書体" panose="02020600000000000000" pitchFamily="18" charset="-128"/>
              <a:ea typeface="HGP教科書体" panose="02020600000000000000" pitchFamily="18" charset="-128"/>
            </a:endParaRPr>
          </a:p>
        </p:txBody>
      </p:sp>
      <p:pic>
        <p:nvPicPr>
          <p:cNvPr id="3" name="Picture 2" descr="\\G0000sv0ns501\d11450$\doc\■事業企画G\05）舟運・街道を活かしたまちづくり\01）淀川・京街道の取組把握・連携\100 景観（淀川沿川の景観形成事業）\2 事業\101_景観発掘アンケート\プラットフォームメンバー\八幡市観光協会\三川合流域.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966517" y="6291702"/>
            <a:ext cx="1103044" cy="736147"/>
          </a:xfrm>
          <a:prstGeom prst="rect">
            <a:avLst/>
          </a:prstGeom>
          <a:noFill/>
          <a:extLst>
            <a:ext uri="{909E8E84-426E-40DD-AFC4-6F175D3DCCD1}">
              <a14:hiddenFill xmlns:a14="http://schemas.microsoft.com/office/drawing/2010/main">
                <a:solidFill>
                  <a:srgbClr val="FFFFFF"/>
                </a:solidFill>
              </a14:hiddenFill>
            </a:ext>
          </a:extLst>
        </p:spPr>
      </p:pic>
      <p:sp>
        <p:nvSpPr>
          <p:cNvPr id="265" name="正方形/長方形 264"/>
          <p:cNvSpPr/>
          <p:nvPr/>
        </p:nvSpPr>
        <p:spPr>
          <a:xfrm>
            <a:off x="-394" y="297220"/>
            <a:ext cx="2507410" cy="132367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266" name="テキスト ボックス 265"/>
          <p:cNvSpPr txBox="1"/>
          <p:nvPr/>
        </p:nvSpPr>
        <p:spPr>
          <a:xfrm>
            <a:off x="177430" y="285910"/>
            <a:ext cx="1954728" cy="246221"/>
          </a:xfrm>
          <a:prstGeom prst="rect">
            <a:avLst/>
          </a:prstGeom>
          <a:noFill/>
        </p:spPr>
        <p:txBody>
          <a:bodyPr wrap="square" rtlCol="0">
            <a:spAutoFit/>
          </a:bodyPr>
          <a:lstStyle/>
          <a:p>
            <a:r>
              <a:rPr lang="ja-JP" altLang="en-US" sz="1000" b="1" dirty="0">
                <a:solidFill>
                  <a:schemeClr val="bg1"/>
                </a:solidFill>
                <a:latin typeface="HGP教科書体" panose="02020600000000000000" pitchFamily="18" charset="-128"/>
                <a:ea typeface="HGP教科書体" panose="02020600000000000000" pitchFamily="18" charset="-128"/>
              </a:rPr>
              <a:t>淀川河川公園（大塚地区）</a:t>
            </a:r>
          </a:p>
        </p:txBody>
      </p:sp>
      <p:cxnSp>
        <p:nvCxnSpPr>
          <p:cNvPr id="268" name="直線コネクタ 267"/>
          <p:cNvCxnSpPr/>
          <p:nvPr/>
        </p:nvCxnSpPr>
        <p:spPr>
          <a:xfrm>
            <a:off x="18773" y="520729"/>
            <a:ext cx="23947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2" name="テキスト ボックス 271"/>
          <p:cNvSpPr txBox="1"/>
          <p:nvPr/>
        </p:nvSpPr>
        <p:spPr>
          <a:xfrm>
            <a:off x="1155701" y="543680"/>
            <a:ext cx="1344543" cy="1077218"/>
          </a:xfrm>
          <a:prstGeom prst="rect">
            <a:avLst/>
          </a:prstGeom>
          <a:noFill/>
        </p:spPr>
        <p:txBody>
          <a:bodyPr wrap="square" rtlCol="0">
            <a:spAutoFit/>
          </a:bodyPr>
          <a:lstStyle/>
          <a:p>
            <a:r>
              <a:rPr lang="ja-JP" altLang="en-US" sz="800" b="1" dirty="0">
                <a:solidFill>
                  <a:schemeClr val="bg1"/>
                </a:solidFill>
                <a:latin typeface="HGP教科書体" panose="02020600000000000000" pitchFamily="18" charset="-128"/>
                <a:ea typeface="HGP教科書体" panose="02020600000000000000" pitchFamily="18" charset="-128"/>
              </a:rPr>
              <a:t>淀川大塚河川敷公園は、広々として心身ともにリラックスできる公園で、シロツメグサなどのかわいらしい野草が群生する春の季節は特にお薦め。美しい州浜も見られ、どこかの観光地にいるような錯覚にとらわれます。</a:t>
            </a:r>
            <a:endParaRPr lang="en-US" altLang="ja-JP" sz="800" b="1" dirty="0">
              <a:solidFill>
                <a:schemeClr val="bg1"/>
              </a:solidFill>
              <a:latin typeface="HGP教科書体" panose="02020600000000000000" pitchFamily="18" charset="-128"/>
              <a:ea typeface="HGP教科書体" panose="02020600000000000000" pitchFamily="18" charset="-128"/>
            </a:endParaRPr>
          </a:p>
        </p:txBody>
      </p:sp>
      <p:pic>
        <p:nvPicPr>
          <p:cNvPr id="273" name="図 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4042" y="608345"/>
            <a:ext cx="1142115" cy="85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4" name="正方形/長方形 273"/>
          <p:cNvSpPr/>
          <p:nvPr/>
        </p:nvSpPr>
        <p:spPr>
          <a:xfrm>
            <a:off x="3235" y="1640725"/>
            <a:ext cx="2498057" cy="2171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275" name="テキスト ボックス 274"/>
          <p:cNvSpPr txBox="1"/>
          <p:nvPr/>
        </p:nvSpPr>
        <p:spPr>
          <a:xfrm>
            <a:off x="178581" y="1629415"/>
            <a:ext cx="1791115"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磯島取水口</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sp>
        <p:nvSpPr>
          <p:cNvPr id="299" name="テキスト ボックス 298"/>
          <p:cNvSpPr txBox="1"/>
          <p:nvPr/>
        </p:nvSpPr>
        <p:spPr>
          <a:xfrm>
            <a:off x="12161440" y="5706623"/>
            <a:ext cx="613652" cy="292388"/>
          </a:xfrm>
          <a:prstGeom prst="rect">
            <a:avLst/>
          </a:prstGeom>
          <a:noFill/>
        </p:spPr>
        <p:txBody>
          <a:bodyPr wrap="square" rtlCol="0">
            <a:spAutoFit/>
          </a:bodyPr>
          <a:lstStyle/>
          <a:p>
            <a:r>
              <a:rPr lang="en-US" altLang="ja-JP" sz="650" b="1" dirty="0" smtClean="0">
                <a:solidFill>
                  <a:schemeClr val="bg1"/>
                </a:solidFill>
                <a:latin typeface="HGP教科書体" panose="02020600000000000000" pitchFamily="18" charset="-128"/>
                <a:ea typeface="HGP教科書体" panose="02020600000000000000" pitchFamily="18" charset="-128"/>
              </a:rPr>
              <a:t>1932</a:t>
            </a:r>
            <a:r>
              <a:rPr lang="ja-JP" altLang="en-US" sz="650" b="1" dirty="0" smtClean="0">
                <a:solidFill>
                  <a:schemeClr val="bg1"/>
                </a:solidFill>
                <a:latin typeface="HGP教科書体" panose="02020600000000000000" pitchFamily="18" charset="-128"/>
                <a:ea typeface="HGP教科書体" panose="02020600000000000000" pitchFamily="18" charset="-128"/>
              </a:rPr>
              <a:t>年完成</a:t>
            </a:r>
            <a:endParaRPr lang="en-US" altLang="ja-JP" sz="650" b="1" dirty="0" smtClean="0">
              <a:solidFill>
                <a:schemeClr val="bg1"/>
              </a:solidFill>
              <a:latin typeface="HGP教科書体" panose="02020600000000000000" pitchFamily="18" charset="-128"/>
              <a:ea typeface="HGP教科書体" panose="02020600000000000000" pitchFamily="18" charset="-128"/>
            </a:endParaRPr>
          </a:p>
          <a:p>
            <a:r>
              <a:rPr lang="ja-JP" altLang="en-US" sz="650" b="1" dirty="0" smtClean="0">
                <a:solidFill>
                  <a:schemeClr val="bg1"/>
                </a:solidFill>
                <a:latin typeface="HGP教科書体" panose="02020600000000000000" pitchFamily="18" charset="-128"/>
                <a:ea typeface="HGP教科書体" panose="02020600000000000000" pitchFamily="18" charset="-128"/>
              </a:rPr>
              <a:t>（</a:t>
            </a:r>
            <a:r>
              <a:rPr lang="en-US" altLang="ja-JP" sz="650" b="1" dirty="0" smtClean="0">
                <a:solidFill>
                  <a:schemeClr val="bg1"/>
                </a:solidFill>
                <a:latin typeface="HGP教科書体" panose="02020600000000000000" pitchFamily="18" charset="-128"/>
                <a:ea typeface="HGP教科書体" panose="02020600000000000000" pitchFamily="18" charset="-128"/>
              </a:rPr>
              <a:t>L=</a:t>
            </a:r>
            <a:r>
              <a:rPr lang="ja-JP" altLang="en-US" sz="650" b="1" dirty="0" smtClean="0">
                <a:solidFill>
                  <a:schemeClr val="bg1"/>
                </a:solidFill>
                <a:latin typeface="HGP教科書体" panose="02020600000000000000" pitchFamily="18" charset="-128"/>
                <a:ea typeface="HGP教科書体" panose="02020600000000000000" pitchFamily="18" charset="-128"/>
              </a:rPr>
              <a:t>約</a:t>
            </a:r>
            <a:r>
              <a:rPr lang="en-US" altLang="ja-JP" sz="650" b="1" dirty="0" smtClean="0">
                <a:solidFill>
                  <a:schemeClr val="bg1"/>
                </a:solidFill>
                <a:latin typeface="HGP教科書体" panose="02020600000000000000" pitchFamily="18" charset="-128"/>
                <a:ea typeface="HGP教科書体" panose="02020600000000000000" pitchFamily="18" charset="-128"/>
              </a:rPr>
              <a:t>267 m</a:t>
            </a:r>
            <a:r>
              <a:rPr lang="ja-JP" altLang="en-US" sz="650" b="1" dirty="0" smtClean="0">
                <a:solidFill>
                  <a:schemeClr val="bg1"/>
                </a:solidFill>
                <a:latin typeface="HGP教科書体" panose="02020600000000000000" pitchFamily="18" charset="-128"/>
                <a:ea typeface="HGP教科書体" panose="02020600000000000000" pitchFamily="18" charset="-128"/>
              </a:rPr>
              <a:t>）</a:t>
            </a:r>
            <a:endParaRPr lang="ja-JP" altLang="en-US" sz="650" b="1" dirty="0">
              <a:solidFill>
                <a:schemeClr val="bg1"/>
              </a:solidFill>
              <a:latin typeface="HGP教科書体" panose="02020600000000000000" pitchFamily="18" charset="-128"/>
              <a:ea typeface="HGP教科書体" panose="02020600000000000000" pitchFamily="18" charset="-128"/>
            </a:endParaRPr>
          </a:p>
        </p:txBody>
      </p:sp>
      <p:sp>
        <p:nvSpPr>
          <p:cNvPr id="324" name="正方形/長方形 323"/>
          <p:cNvSpPr/>
          <p:nvPr/>
        </p:nvSpPr>
        <p:spPr>
          <a:xfrm>
            <a:off x="10355290" y="4510132"/>
            <a:ext cx="2452564" cy="117555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cxnSp>
        <p:nvCxnSpPr>
          <p:cNvPr id="342" name="直線コネクタ 341"/>
          <p:cNvCxnSpPr/>
          <p:nvPr/>
        </p:nvCxnSpPr>
        <p:spPr>
          <a:xfrm>
            <a:off x="10397419" y="4728635"/>
            <a:ext cx="24104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3" name="テキスト ボックス 342"/>
          <p:cNvSpPr txBox="1"/>
          <p:nvPr/>
        </p:nvSpPr>
        <p:spPr>
          <a:xfrm>
            <a:off x="11472514" y="4710589"/>
            <a:ext cx="1340932" cy="954107"/>
          </a:xfrm>
          <a:prstGeom prst="rect">
            <a:avLst/>
          </a:prstGeom>
          <a:noFill/>
        </p:spPr>
        <p:txBody>
          <a:bodyPr wrap="square" rtlCol="0">
            <a:spAutoFit/>
          </a:bodyPr>
          <a:lstStyle/>
          <a:p>
            <a:r>
              <a:rPr lang="ja-JP" altLang="en-US" sz="800" b="1" dirty="0" smtClean="0">
                <a:solidFill>
                  <a:schemeClr val="bg1"/>
                </a:solidFill>
                <a:latin typeface="HGP教科書体" panose="02020600000000000000" pitchFamily="18" charset="-128"/>
                <a:ea typeface="HGP教科書体" panose="02020600000000000000" pitchFamily="18" charset="-128"/>
              </a:rPr>
              <a:t>日本三大八幡の石</a:t>
            </a:r>
            <a:r>
              <a:rPr lang="ja-JP" altLang="en-US" sz="800" b="1" dirty="0">
                <a:solidFill>
                  <a:schemeClr val="bg1"/>
                </a:solidFill>
                <a:latin typeface="HGP教科書体" panose="02020600000000000000" pitchFamily="18" charset="-128"/>
                <a:ea typeface="HGP教科書体" panose="02020600000000000000" pitchFamily="18" charset="-128"/>
              </a:rPr>
              <a:t>清水</a:t>
            </a:r>
            <a:r>
              <a:rPr lang="ja-JP" altLang="en-US" sz="800" b="1" dirty="0" smtClean="0">
                <a:solidFill>
                  <a:schemeClr val="bg1"/>
                </a:solidFill>
                <a:latin typeface="HGP教科書体" panose="02020600000000000000" pitchFamily="18" charset="-128"/>
                <a:ea typeface="HGP教科書体" panose="02020600000000000000" pitchFamily="18" charset="-128"/>
              </a:rPr>
              <a:t>八幡宮の展望台からは、背割堤やさくらであい館を眺望できます。また、本殿等は、江戸</a:t>
            </a:r>
            <a:r>
              <a:rPr lang="ja-JP" altLang="en-US" sz="800" b="1" dirty="0">
                <a:solidFill>
                  <a:schemeClr val="bg1"/>
                </a:solidFill>
                <a:latin typeface="HGP教科書体" panose="02020600000000000000" pitchFamily="18" charset="-128"/>
                <a:ea typeface="HGP教科書体" panose="02020600000000000000" pitchFamily="18" charset="-128"/>
              </a:rPr>
              <a:t>中期の貴重な建築物と</a:t>
            </a:r>
            <a:r>
              <a:rPr lang="ja-JP" altLang="en-US" sz="800" b="1" dirty="0" smtClean="0">
                <a:solidFill>
                  <a:schemeClr val="bg1"/>
                </a:solidFill>
                <a:latin typeface="HGP教科書体" panose="02020600000000000000" pitchFamily="18" charset="-128"/>
                <a:ea typeface="HGP教科書体" panose="02020600000000000000" pitchFamily="18" charset="-128"/>
              </a:rPr>
              <a:t>して、</a:t>
            </a:r>
            <a:r>
              <a:rPr lang="en-US" altLang="ja-JP" sz="800" b="1" dirty="0" smtClean="0">
                <a:solidFill>
                  <a:schemeClr val="bg1"/>
                </a:solidFill>
                <a:latin typeface="HGP教科書体" panose="02020600000000000000" pitchFamily="18" charset="-128"/>
                <a:ea typeface="HGP教科書体" panose="02020600000000000000" pitchFamily="18" charset="-128"/>
              </a:rPr>
              <a:t>2016</a:t>
            </a:r>
            <a:r>
              <a:rPr lang="ja-JP" altLang="en-US" sz="800" b="1" dirty="0" smtClean="0">
                <a:solidFill>
                  <a:schemeClr val="bg1"/>
                </a:solidFill>
                <a:latin typeface="HGP教科書体" panose="02020600000000000000" pitchFamily="18" charset="-128"/>
                <a:ea typeface="HGP教科書体" panose="02020600000000000000" pitchFamily="18" charset="-128"/>
              </a:rPr>
              <a:t>年</a:t>
            </a:r>
            <a:r>
              <a:rPr lang="en-US" altLang="ja-JP" sz="800" b="1" dirty="0" smtClean="0">
                <a:solidFill>
                  <a:schemeClr val="bg1"/>
                </a:solidFill>
                <a:latin typeface="HGP教科書体" panose="02020600000000000000" pitchFamily="18" charset="-128"/>
                <a:ea typeface="HGP教科書体" panose="02020600000000000000" pitchFamily="18" charset="-128"/>
              </a:rPr>
              <a:t>2</a:t>
            </a:r>
            <a:r>
              <a:rPr lang="ja-JP" altLang="en-US" sz="800" b="1" dirty="0" smtClean="0">
                <a:solidFill>
                  <a:schemeClr val="bg1"/>
                </a:solidFill>
                <a:latin typeface="HGP教科書体" panose="02020600000000000000" pitchFamily="18" charset="-128"/>
                <a:ea typeface="HGP教科書体" panose="02020600000000000000" pitchFamily="18" charset="-128"/>
              </a:rPr>
              <a:t>月、国宝に指定されました。</a:t>
            </a:r>
            <a:endParaRPr lang="ja-JP" altLang="en-US" sz="800" b="1" dirty="0">
              <a:solidFill>
                <a:schemeClr val="bg1"/>
              </a:solidFill>
              <a:latin typeface="HGP教科書体" panose="02020600000000000000" pitchFamily="18" charset="-128"/>
              <a:ea typeface="HGP教科書体" panose="02020600000000000000" pitchFamily="18" charset="-128"/>
            </a:endParaRPr>
          </a:p>
        </p:txBody>
      </p:sp>
      <p:sp>
        <p:nvSpPr>
          <p:cNvPr id="344" name="テキスト ボックス 343"/>
          <p:cNvSpPr txBox="1"/>
          <p:nvPr/>
        </p:nvSpPr>
        <p:spPr>
          <a:xfrm>
            <a:off x="10545095" y="4509599"/>
            <a:ext cx="1992410"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石清水八幡宮からの眺望</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sp>
        <p:nvSpPr>
          <p:cNvPr id="350" name="正方形/長方形 349"/>
          <p:cNvSpPr/>
          <p:nvPr/>
        </p:nvSpPr>
        <p:spPr>
          <a:xfrm>
            <a:off x="5176665" y="13773163"/>
            <a:ext cx="2448272" cy="47435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303" name="円/楕円 251"/>
          <p:cNvSpPr/>
          <p:nvPr/>
        </p:nvSpPr>
        <p:spPr>
          <a:xfrm>
            <a:off x="53861" y="1647798"/>
            <a:ext cx="192831" cy="192831"/>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bg1"/>
                </a:solidFill>
                <a:latin typeface="HGSｺﾞｼｯｸE" panose="020B0900000000000000" pitchFamily="50" charset="-128"/>
                <a:ea typeface="HGSｺﾞｼｯｸE" panose="020B0900000000000000" pitchFamily="50" charset="-128"/>
              </a:rPr>
              <a:t>２</a:t>
            </a: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252" name="テキスト ボックス 251"/>
          <p:cNvSpPr txBox="1"/>
          <p:nvPr/>
        </p:nvSpPr>
        <p:spPr>
          <a:xfrm>
            <a:off x="6632114" y="7019288"/>
            <a:ext cx="1185445" cy="292388"/>
          </a:xfrm>
          <a:prstGeom prst="rect">
            <a:avLst/>
          </a:prstGeom>
          <a:noFill/>
        </p:spPr>
        <p:txBody>
          <a:bodyPr wrap="square" rtlCol="0">
            <a:spAutoFit/>
          </a:bodyPr>
          <a:lstStyle/>
          <a:p>
            <a:r>
              <a:rPr lang="ja-JP" altLang="en-US" sz="650" b="1" dirty="0" smtClean="0">
                <a:solidFill>
                  <a:schemeClr val="bg1"/>
                </a:solidFill>
                <a:latin typeface="HGP教科書体" panose="02020600000000000000" pitchFamily="18" charset="-128"/>
                <a:ea typeface="HGP教科書体" panose="02020600000000000000" pitchFamily="18" charset="-128"/>
              </a:rPr>
              <a:t>距離</a:t>
            </a:r>
            <a:r>
              <a:rPr lang="ja-JP" altLang="en-US" sz="650" b="1" dirty="0">
                <a:solidFill>
                  <a:schemeClr val="bg1"/>
                </a:solidFill>
                <a:latin typeface="HGP教科書体" panose="02020600000000000000" pitchFamily="18" charset="-128"/>
                <a:ea typeface="HGP教科書体" panose="02020600000000000000" pitchFamily="18" charset="-128"/>
              </a:rPr>
              <a:t>標</a:t>
            </a:r>
            <a:r>
              <a:rPr lang="ja-JP" altLang="en-US" sz="650" b="1" dirty="0" smtClean="0">
                <a:solidFill>
                  <a:schemeClr val="bg1"/>
                </a:solidFill>
                <a:latin typeface="HGP教科書体" panose="02020600000000000000" pitchFamily="18" charset="-128"/>
                <a:ea typeface="HGP教科書体" panose="02020600000000000000" pitchFamily="18" charset="-128"/>
              </a:rPr>
              <a:t>左岸</a:t>
            </a:r>
            <a:r>
              <a:rPr lang="en-US" altLang="ja-JP" sz="650" b="1" dirty="0" smtClean="0">
                <a:solidFill>
                  <a:schemeClr val="bg1"/>
                </a:solidFill>
                <a:latin typeface="HGP教科書体" panose="02020600000000000000" pitchFamily="18" charset="-128"/>
                <a:ea typeface="HGP教科書体" panose="02020600000000000000" pitchFamily="18" charset="-128"/>
              </a:rPr>
              <a:t>33.4㎞</a:t>
            </a:r>
            <a:r>
              <a:rPr lang="ja-JP" altLang="en-US" sz="650" b="1" dirty="0" smtClean="0">
                <a:solidFill>
                  <a:schemeClr val="bg1"/>
                </a:solidFill>
                <a:latin typeface="HGP教科書体" panose="02020600000000000000" pitchFamily="18" charset="-128"/>
                <a:ea typeface="HGP教科書体" panose="02020600000000000000" pitchFamily="18" charset="-128"/>
              </a:rPr>
              <a:t>付近</a:t>
            </a:r>
            <a:endParaRPr lang="en-US" altLang="ja-JP" sz="650" b="1" dirty="0" smtClean="0">
              <a:solidFill>
                <a:schemeClr val="bg1"/>
              </a:solidFill>
              <a:latin typeface="HGP教科書体" panose="02020600000000000000" pitchFamily="18" charset="-128"/>
              <a:ea typeface="HGP教科書体" panose="02020600000000000000" pitchFamily="18" charset="-128"/>
            </a:endParaRPr>
          </a:p>
          <a:p>
            <a:endParaRPr lang="en-US" altLang="ja-JP" sz="650" b="1" dirty="0" smtClean="0">
              <a:solidFill>
                <a:schemeClr val="bg1"/>
              </a:solidFill>
              <a:latin typeface="HGP教科書体" panose="02020600000000000000" pitchFamily="18" charset="-128"/>
              <a:ea typeface="HGP教科書体" panose="02020600000000000000" pitchFamily="18" charset="-128"/>
            </a:endParaRPr>
          </a:p>
        </p:txBody>
      </p:sp>
      <p:sp>
        <p:nvSpPr>
          <p:cNvPr id="269" name="テキスト ボックス 268"/>
          <p:cNvSpPr txBox="1"/>
          <p:nvPr/>
        </p:nvSpPr>
        <p:spPr>
          <a:xfrm>
            <a:off x="1504256" y="1890016"/>
            <a:ext cx="1002761" cy="292388"/>
          </a:xfrm>
          <a:prstGeom prst="rect">
            <a:avLst/>
          </a:prstGeom>
          <a:noFill/>
        </p:spPr>
        <p:txBody>
          <a:bodyPr wrap="square" rtlCol="0">
            <a:spAutoFit/>
          </a:bodyPr>
          <a:lstStyle/>
          <a:p>
            <a:r>
              <a:rPr lang="ja-JP" altLang="en-US" sz="650" b="1" dirty="0" smtClean="0">
                <a:solidFill>
                  <a:schemeClr val="bg1"/>
                </a:solidFill>
                <a:latin typeface="HGP教科書体" panose="02020600000000000000" pitchFamily="18" charset="-128"/>
                <a:ea typeface="HGP教科書体" panose="02020600000000000000" pitchFamily="18" charset="-128"/>
              </a:rPr>
              <a:t>距離標右岸</a:t>
            </a:r>
            <a:r>
              <a:rPr lang="en-US" altLang="ja-JP" sz="650" b="1" dirty="0" smtClean="0">
                <a:solidFill>
                  <a:schemeClr val="bg1"/>
                </a:solidFill>
                <a:latin typeface="HGP教科書体" panose="02020600000000000000" pitchFamily="18" charset="-128"/>
                <a:ea typeface="HGP教科書体" panose="02020600000000000000" pitchFamily="18" charset="-128"/>
              </a:rPr>
              <a:t>24.2㎞</a:t>
            </a:r>
            <a:r>
              <a:rPr lang="ja-JP" altLang="en-US" sz="650" b="1" dirty="0" smtClean="0">
                <a:solidFill>
                  <a:schemeClr val="bg1"/>
                </a:solidFill>
                <a:latin typeface="HGP教科書体" panose="02020600000000000000" pitchFamily="18" charset="-128"/>
                <a:ea typeface="HGP教科書体" panose="02020600000000000000" pitchFamily="18" charset="-128"/>
              </a:rPr>
              <a:t>付近</a:t>
            </a:r>
            <a:endParaRPr lang="en-US" altLang="ja-JP" sz="650" b="1" dirty="0" smtClean="0">
              <a:solidFill>
                <a:schemeClr val="bg1"/>
              </a:solidFill>
              <a:latin typeface="HGP教科書体" panose="02020600000000000000" pitchFamily="18" charset="-128"/>
              <a:ea typeface="HGP教科書体" panose="02020600000000000000" pitchFamily="18" charset="-128"/>
            </a:endParaRPr>
          </a:p>
          <a:p>
            <a:endParaRPr lang="en-US" altLang="ja-JP" sz="650" b="1" dirty="0" smtClean="0">
              <a:solidFill>
                <a:schemeClr val="bg1"/>
              </a:solidFill>
              <a:latin typeface="HGP教科書体" panose="02020600000000000000" pitchFamily="18" charset="-128"/>
              <a:ea typeface="HGP教科書体" panose="02020600000000000000" pitchFamily="18" charset="-128"/>
            </a:endParaRPr>
          </a:p>
        </p:txBody>
      </p:sp>
      <p:sp>
        <p:nvSpPr>
          <p:cNvPr id="271" name="テキスト ボックス 270"/>
          <p:cNvSpPr txBox="1"/>
          <p:nvPr/>
        </p:nvSpPr>
        <p:spPr>
          <a:xfrm>
            <a:off x="1504256" y="3820534"/>
            <a:ext cx="1002761" cy="292388"/>
          </a:xfrm>
          <a:prstGeom prst="rect">
            <a:avLst/>
          </a:prstGeom>
          <a:noFill/>
        </p:spPr>
        <p:txBody>
          <a:bodyPr wrap="square" rtlCol="0">
            <a:spAutoFit/>
          </a:bodyPr>
          <a:lstStyle/>
          <a:p>
            <a:r>
              <a:rPr lang="ja-JP" altLang="en-US" sz="650" b="1" dirty="0" smtClean="0">
                <a:solidFill>
                  <a:schemeClr val="bg1"/>
                </a:solidFill>
                <a:latin typeface="HGP教科書体" panose="02020600000000000000" pitchFamily="18" charset="-128"/>
                <a:ea typeface="HGP教科書体" panose="02020600000000000000" pitchFamily="18" charset="-128"/>
              </a:rPr>
              <a:t>距離標左岸</a:t>
            </a:r>
            <a:r>
              <a:rPr lang="en-US" altLang="ja-JP" sz="650" b="1" dirty="0" smtClean="0">
                <a:solidFill>
                  <a:schemeClr val="bg1"/>
                </a:solidFill>
                <a:latin typeface="HGP教科書体" panose="02020600000000000000" pitchFamily="18" charset="-128"/>
                <a:ea typeface="HGP教科書体" panose="02020600000000000000" pitchFamily="18" charset="-128"/>
              </a:rPr>
              <a:t>30.8㎞</a:t>
            </a:r>
            <a:r>
              <a:rPr lang="ja-JP" altLang="en-US" sz="650" b="1" dirty="0" smtClean="0">
                <a:solidFill>
                  <a:schemeClr val="bg1"/>
                </a:solidFill>
                <a:latin typeface="HGP教科書体" panose="02020600000000000000" pitchFamily="18" charset="-128"/>
                <a:ea typeface="HGP教科書体" panose="02020600000000000000" pitchFamily="18" charset="-128"/>
              </a:rPr>
              <a:t>付近</a:t>
            </a:r>
            <a:endParaRPr lang="en-US" altLang="ja-JP" sz="650" b="1" dirty="0" smtClean="0">
              <a:solidFill>
                <a:schemeClr val="bg1"/>
              </a:solidFill>
              <a:latin typeface="HGP教科書体" panose="02020600000000000000" pitchFamily="18" charset="-128"/>
              <a:ea typeface="HGP教科書体" panose="02020600000000000000" pitchFamily="18" charset="-128"/>
            </a:endParaRPr>
          </a:p>
          <a:p>
            <a:endParaRPr lang="en-US" altLang="ja-JP" sz="650" b="1" dirty="0" smtClean="0">
              <a:solidFill>
                <a:schemeClr val="bg1"/>
              </a:solidFill>
              <a:latin typeface="HGP教科書体" panose="02020600000000000000" pitchFamily="18" charset="-128"/>
              <a:ea typeface="HGP教科書体" panose="02020600000000000000" pitchFamily="18" charset="-128"/>
            </a:endParaRPr>
          </a:p>
        </p:txBody>
      </p:sp>
      <p:sp>
        <p:nvSpPr>
          <p:cNvPr id="276" name="正方形/長方形 275"/>
          <p:cNvSpPr/>
          <p:nvPr/>
        </p:nvSpPr>
        <p:spPr>
          <a:xfrm>
            <a:off x="5147634" y="6879703"/>
            <a:ext cx="2448272" cy="2171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277" name="テキスト ボックス 276"/>
          <p:cNvSpPr txBox="1"/>
          <p:nvPr/>
        </p:nvSpPr>
        <p:spPr>
          <a:xfrm>
            <a:off x="5332976" y="6868393"/>
            <a:ext cx="1375670" cy="246221"/>
          </a:xfrm>
          <a:prstGeom prst="rect">
            <a:avLst/>
          </a:prstGeom>
          <a:noFill/>
        </p:spPr>
        <p:txBody>
          <a:bodyPr wrap="square" rtlCol="0">
            <a:spAutoFit/>
          </a:bodyPr>
          <a:lstStyle/>
          <a:p>
            <a:r>
              <a:rPr lang="ja-JP" altLang="en-US" sz="1000" b="1" dirty="0" smtClean="0">
                <a:solidFill>
                  <a:schemeClr val="bg1"/>
                </a:solidFill>
                <a:latin typeface="HGP教科書体" panose="02020600000000000000" pitchFamily="18" charset="-128"/>
                <a:ea typeface="HGP教科書体" panose="02020600000000000000" pitchFamily="18" charset="-128"/>
              </a:rPr>
              <a:t>樋之上ワンド</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sp>
        <p:nvSpPr>
          <p:cNvPr id="359" name="テキスト ボックス 358"/>
          <p:cNvSpPr txBox="1"/>
          <p:nvPr/>
        </p:nvSpPr>
        <p:spPr>
          <a:xfrm>
            <a:off x="6622814" y="6859547"/>
            <a:ext cx="1002761" cy="292388"/>
          </a:xfrm>
          <a:prstGeom prst="rect">
            <a:avLst/>
          </a:prstGeom>
          <a:noFill/>
        </p:spPr>
        <p:txBody>
          <a:bodyPr wrap="square" rtlCol="0">
            <a:spAutoFit/>
          </a:bodyPr>
          <a:lstStyle/>
          <a:p>
            <a:r>
              <a:rPr lang="ja-JP" altLang="en-US" sz="650" b="1" dirty="0" smtClean="0">
                <a:solidFill>
                  <a:schemeClr val="bg1"/>
                </a:solidFill>
                <a:latin typeface="HGP教科書体" panose="02020600000000000000" pitchFamily="18" charset="-128"/>
                <a:ea typeface="HGP教科書体" panose="02020600000000000000" pitchFamily="18" charset="-128"/>
              </a:rPr>
              <a:t>距離標左岸</a:t>
            </a:r>
            <a:r>
              <a:rPr lang="en-US" altLang="ja-JP" sz="650" b="1" dirty="0" smtClean="0">
                <a:solidFill>
                  <a:schemeClr val="bg1"/>
                </a:solidFill>
                <a:latin typeface="HGP教科書体" panose="02020600000000000000" pitchFamily="18" charset="-128"/>
                <a:ea typeface="HGP教科書体" panose="02020600000000000000" pitchFamily="18" charset="-128"/>
              </a:rPr>
              <a:t>31.4㎞</a:t>
            </a:r>
            <a:r>
              <a:rPr lang="ja-JP" altLang="en-US" sz="650" b="1" dirty="0" smtClean="0">
                <a:solidFill>
                  <a:schemeClr val="bg1"/>
                </a:solidFill>
                <a:latin typeface="HGP教科書体" panose="02020600000000000000" pitchFamily="18" charset="-128"/>
                <a:ea typeface="HGP教科書体" panose="02020600000000000000" pitchFamily="18" charset="-128"/>
              </a:rPr>
              <a:t>付近</a:t>
            </a:r>
            <a:endParaRPr lang="en-US" altLang="ja-JP" sz="650" b="1" dirty="0" smtClean="0">
              <a:solidFill>
                <a:schemeClr val="bg1"/>
              </a:solidFill>
              <a:latin typeface="HGP教科書体" panose="02020600000000000000" pitchFamily="18" charset="-128"/>
              <a:ea typeface="HGP教科書体" panose="02020600000000000000" pitchFamily="18" charset="-128"/>
            </a:endParaRPr>
          </a:p>
          <a:p>
            <a:endParaRPr lang="en-US" altLang="ja-JP" sz="650" b="1" dirty="0" smtClean="0">
              <a:solidFill>
                <a:schemeClr val="bg1"/>
              </a:solidFill>
              <a:latin typeface="HGP教科書体" panose="02020600000000000000" pitchFamily="18" charset="-128"/>
              <a:ea typeface="HGP教科書体" panose="02020600000000000000" pitchFamily="18" charset="-128"/>
            </a:endParaRPr>
          </a:p>
        </p:txBody>
      </p:sp>
      <p:pic>
        <p:nvPicPr>
          <p:cNvPr id="6" name="図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416274" y="4877742"/>
            <a:ext cx="1064991" cy="709994"/>
          </a:xfrm>
          <a:prstGeom prst="rect">
            <a:avLst/>
          </a:prstGeom>
        </p:spPr>
      </p:pic>
      <p:pic>
        <p:nvPicPr>
          <p:cNvPr id="4" name="図 3"/>
          <p:cNvPicPr>
            <a:picLocks noChangeAspect="1"/>
          </p:cNvPicPr>
          <p:nvPr/>
        </p:nvPicPr>
        <p:blipFill rotWithShape="1">
          <a:blip r:embed="rId17" cstate="print">
            <a:extLst>
              <a:ext uri="{28A0092B-C50C-407E-A947-70E740481C1C}">
                <a14:useLocalDpi xmlns:a14="http://schemas.microsoft.com/office/drawing/2010/main" val="0"/>
              </a:ext>
            </a:extLst>
          </a:blip>
          <a:srcRect l="34194" t="51291" r="41714" b="24618"/>
          <a:stretch/>
        </p:blipFill>
        <p:spPr>
          <a:xfrm>
            <a:off x="2681794" y="1520385"/>
            <a:ext cx="1057232" cy="792924"/>
          </a:xfrm>
          <a:prstGeom prst="rect">
            <a:avLst/>
          </a:prstGeom>
        </p:spPr>
      </p:pic>
      <p:grpSp>
        <p:nvGrpSpPr>
          <p:cNvPr id="25" name="グループ化 24"/>
          <p:cNvGrpSpPr/>
          <p:nvPr/>
        </p:nvGrpSpPr>
        <p:grpSpPr>
          <a:xfrm>
            <a:off x="2768600" y="320675"/>
            <a:ext cx="7080250" cy="9058275"/>
            <a:chOff x="2768600" y="320675"/>
            <a:chExt cx="7080250" cy="9058275"/>
          </a:xfrm>
        </p:grpSpPr>
        <p:grpSp>
          <p:nvGrpSpPr>
            <p:cNvPr id="24" name="グループ化 23"/>
            <p:cNvGrpSpPr/>
            <p:nvPr/>
          </p:nvGrpSpPr>
          <p:grpSpPr>
            <a:xfrm>
              <a:off x="2768600" y="2051050"/>
              <a:ext cx="5673725" cy="7327900"/>
              <a:chOff x="2768600" y="2051050"/>
              <a:chExt cx="5673725" cy="7327900"/>
            </a:xfrm>
          </p:grpSpPr>
          <p:grpSp>
            <p:nvGrpSpPr>
              <p:cNvPr id="23" name="グループ化 22"/>
              <p:cNvGrpSpPr/>
              <p:nvPr/>
            </p:nvGrpSpPr>
            <p:grpSpPr>
              <a:xfrm>
                <a:off x="2768600" y="4159250"/>
                <a:ext cx="3438525" cy="5219700"/>
                <a:chOff x="2768600" y="4159250"/>
                <a:chExt cx="3438525" cy="5219700"/>
              </a:xfrm>
            </p:grpSpPr>
            <p:sp>
              <p:nvSpPr>
                <p:cNvPr id="5" name="フリーフォーム 4"/>
                <p:cNvSpPr/>
                <p:nvPr/>
              </p:nvSpPr>
              <p:spPr>
                <a:xfrm>
                  <a:off x="2768600" y="8610600"/>
                  <a:ext cx="368300" cy="768350"/>
                </a:xfrm>
                <a:custGeom>
                  <a:avLst/>
                  <a:gdLst>
                    <a:gd name="connsiteX0" fmla="*/ 88900 w 368300"/>
                    <a:gd name="connsiteY0" fmla="*/ 768350 h 768350"/>
                    <a:gd name="connsiteX1" fmla="*/ 31750 w 368300"/>
                    <a:gd name="connsiteY1" fmla="*/ 673100 h 768350"/>
                    <a:gd name="connsiteX2" fmla="*/ 25400 w 368300"/>
                    <a:gd name="connsiteY2" fmla="*/ 641350 h 768350"/>
                    <a:gd name="connsiteX3" fmla="*/ 12700 w 368300"/>
                    <a:gd name="connsiteY3" fmla="*/ 596900 h 768350"/>
                    <a:gd name="connsiteX4" fmla="*/ 0 w 368300"/>
                    <a:gd name="connsiteY4" fmla="*/ 565150 h 768350"/>
                    <a:gd name="connsiteX5" fmla="*/ 19050 w 368300"/>
                    <a:gd name="connsiteY5" fmla="*/ 520700 h 768350"/>
                    <a:gd name="connsiteX6" fmla="*/ 171450 w 368300"/>
                    <a:gd name="connsiteY6" fmla="*/ 355600 h 768350"/>
                    <a:gd name="connsiteX7" fmla="*/ 298450 w 368300"/>
                    <a:gd name="connsiteY7" fmla="*/ 190500 h 768350"/>
                    <a:gd name="connsiteX8" fmla="*/ 330200 w 368300"/>
                    <a:gd name="connsiteY8" fmla="*/ 114300 h 768350"/>
                    <a:gd name="connsiteX9" fmla="*/ 368300 w 368300"/>
                    <a:gd name="connsiteY9" fmla="*/ 0 h 76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300" h="768350">
                      <a:moveTo>
                        <a:pt x="88900" y="768350"/>
                      </a:moveTo>
                      <a:lnTo>
                        <a:pt x="31750" y="673100"/>
                      </a:lnTo>
                      <a:lnTo>
                        <a:pt x="25400" y="641350"/>
                      </a:lnTo>
                      <a:lnTo>
                        <a:pt x="12700" y="596900"/>
                      </a:lnTo>
                      <a:lnTo>
                        <a:pt x="0" y="565150"/>
                      </a:lnTo>
                      <a:lnTo>
                        <a:pt x="19050" y="520700"/>
                      </a:lnTo>
                      <a:lnTo>
                        <a:pt x="171450" y="355600"/>
                      </a:lnTo>
                      <a:lnTo>
                        <a:pt x="298450" y="190500"/>
                      </a:lnTo>
                      <a:lnTo>
                        <a:pt x="330200" y="114300"/>
                      </a:lnTo>
                      <a:lnTo>
                        <a:pt x="368300" y="0"/>
                      </a:lnTo>
                    </a:path>
                  </a:pathLst>
                </a:custGeom>
                <a:noFill/>
                <a:ln cap="rnd">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7"/>
                <p:cNvSpPr/>
                <p:nvPr/>
              </p:nvSpPr>
              <p:spPr>
                <a:xfrm>
                  <a:off x="3133725" y="8281988"/>
                  <a:ext cx="90488" cy="333375"/>
                </a:xfrm>
                <a:custGeom>
                  <a:avLst/>
                  <a:gdLst>
                    <a:gd name="connsiteX0" fmla="*/ 0 w 90488"/>
                    <a:gd name="connsiteY0" fmla="*/ 333375 h 333375"/>
                    <a:gd name="connsiteX1" fmla="*/ 42863 w 90488"/>
                    <a:gd name="connsiteY1" fmla="*/ 190500 h 333375"/>
                    <a:gd name="connsiteX2" fmla="*/ 57150 w 90488"/>
                    <a:gd name="connsiteY2" fmla="*/ 138112 h 333375"/>
                    <a:gd name="connsiteX3" fmla="*/ 90488 w 90488"/>
                    <a:gd name="connsiteY3" fmla="*/ 80962 h 333375"/>
                    <a:gd name="connsiteX4" fmla="*/ 76200 w 90488"/>
                    <a:gd name="connsiteY4" fmla="*/ 33337 h 333375"/>
                    <a:gd name="connsiteX5" fmla="*/ 85725 w 90488"/>
                    <a:gd name="connsiteY5" fmla="*/ 0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88" h="333375">
                      <a:moveTo>
                        <a:pt x="0" y="333375"/>
                      </a:moveTo>
                      <a:lnTo>
                        <a:pt x="42863" y="190500"/>
                      </a:lnTo>
                      <a:lnTo>
                        <a:pt x="57150" y="138112"/>
                      </a:lnTo>
                      <a:lnTo>
                        <a:pt x="90488" y="80962"/>
                      </a:lnTo>
                      <a:lnTo>
                        <a:pt x="76200" y="33337"/>
                      </a:lnTo>
                      <a:lnTo>
                        <a:pt x="85725" y="0"/>
                      </a:lnTo>
                    </a:path>
                  </a:pathLst>
                </a:custGeom>
                <a:noFill/>
                <a:ln cap="rnd">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8"/>
                <p:cNvSpPr/>
                <p:nvPr/>
              </p:nvSpPr>
              <p:spPr>
                <a:xfrm>
                  <a:off x="3581400" y="7567613"/>
                  <a:ext cx="290513" cy="600075"/>
                </a:xfrm>
                <a:custGeom>
                  <a:avLst/>
                  <a:gdLst>
                    <a:gd name="connsiteX0" fmla="*/ 280988 w 290513"/>
                    <a:gd name="connsiteY0" fmla="*/ 0 h 600075"/>
                    <a:gd name="connsiteX1" fmla="*/ 290513 w 290513"/>
                    <a:gd name="connsiteY1" fmla="*/ 90487 h 600075"/>
                    <a:gd name="connsiteX2" fmla="*/ 276225 w 290513"/>
                    <a:gd name="connsiteY2" fmla="*/ 123825 h 600075"/>
                    <a:gd name="connsiteX3" fmla="*/ 242888 w 290513"/>
                    <a:gd name="connsiteY3" fmla="*/ 128587 h 600075"/>
                    <a:gd name="connsiteX4" fmla="*/ 214313 w 290513"/>
                    <a:gd name="connsiteY4" fmla="*/ 214312 h 600075"/>
                    <a:gd name="connsiteX5" fmla="*/ 157163 w 290513"/>
                    <a:gd name="connsiteY5" fmla="*/ 276225 h 600075"/>
                    <a:gd name="connsiteX6" fmla="*/ 138113 w 290513"/>
                    <a:gd name="connsiteY6" fmla="*/ 323850 h 600075"/>
                    <a:gd name="connsiteX7" fmla="*/ 114300 w 290513"/>
                    <a:gd name="connsiteY7" fmla="*/ 385762 h 600075"/>
                    <a:gd name="connsiteX8" fmla="*/ 114300 w 290513"/>
                    <a:gd name="connsiteY8" fmla="*/ 447675 h 600075"/>
                    <a:gd name="connsiteX9" fmla="*/ 114300 w 290513"/>
                    <a:gd name="connsiteY9" fmla="*/ 514350 h 600075"/>
                    <a:gd name="connsiteX10" fmla="*/ 85725 w 290513"/>
                    <a:gd name="connsiteY10" fmla="*/ 561975 h 600075"/>
                    <a:gd name="connsiteX11" fmla="*/ 42863 w 290513"/>
                    <a:gd name="connsiteY11" fmla="*/ 595312 h 600075"/>
                    <a:gd name="connsiteX12" fmla="*/ 0 w 290513"/>
                    <a:gd name="connsiteY12" fmla="*/ 600075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513" h="600075">
                      <a:moveTo>
                        <a:pt x="280988" y="0"/>
                      </a:moveTo>
                      <a:lnTo>
                        <a:pt x="290513" y="90487"/>
                      </a:lnTo>
                      <a:lnTo>
                        <a:pt x="276225" y="123825"/>
                      </a:lnTo>
                      <a:lnTo>
                        <a:pt x="242888" y="128587"/>
                      </a:lnTo>
                      <a:lnTo>
                        <a:pt x="214313" y="214312"/>
                      </a:lnTo>
                      <a:lnTo>
                        <a:pt x="157163" y="276225"/>
                      </a:lnTo>
                      <a:lnTo>
                        <a:pt x="138113" y="323850"/>
                      </a:lnTo>
                      <a:lnTo>
                        <a:pt x="114300" y="385762"/>
                      </a:lnTo>
                      <a:lnTo>
                        <a:pt x="114300" y="447675"/>
                      </a:lnTo>
                      <a:lnTo>
                        <a:pt x="114300" y="514350"/>
                      </a:lnTo>
                      <a:lnTo>
                        <a:pt x="85725" y="561975"/>
                      </a:lnTo>
                      <a:lnTo>
                        <a:pt x="42863" y="595312"/>
                      </a:lnTo>
                      <a:lnTo>
                        <a:pt x="0" y="600075"/>
                      </a:lnTo>
                    </a:path>
                  </a:pathLst>
                </a:custGeom>
                <a:noFill/>
                <a:ln cap="rnd">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9"/>
                <p:cNvSpPr/>
                <p:nvPr/>
              </p:nvSpPr>
              <p:spPr>
                <a:xfrm>
                  <a:off x="3214688" y="8153400"/>
                  <a:ext cx="361950" cy="128588"/>
                </a:xfrm>
                <a:custGeom>
                  <a:avLst/>
                  <a:gdLst>
                    <a:gd name="connsiteX0" fmla="*/ 361950 w 361950"/>
                    <a:gd name="connsiteY0" fmla="*/ 19050 h 128588"/>
                    <a:gd name="connsiteX1" fmla="*/ 319087 w 361950"/>
                    <a:gd name="connsiteY1" fmla="*/ 14288 h 128588"/>
                    <a:gd name="connsiteX2" fmla="*/ 290512 w 361950"/>
                    <a:gd name="connsiteY2" fmla="*/ 0 h 128588"/>
                    <a:gd name="connsiteX3" fmla="*/ 252412 w 361950"/>
                    <a:gd name="connsiteY3" fmla="*/ 0 h 128588"/>
                    <a:gd name="connsiteX4" fmla="*/ 209550 w 361950"/>
                    <a:gd name="connsiteY4" fmla="*/ 14288 h 128588"/>
                    <a:gd name="connsiteX5" fmla="*/ 114300 w 361950"/>
                    <a:gd name="connsiteY5" fmla="*/ 33338 h 128588"/>
                    <a:gd name="connsiteX6" fmla="*/ 61912 w 361950"/>
                    <a:gd name="connsiteY6" fmla="*/ 42863 h 128588"/>
                    <a:gd name="connsiteX7" fmla="*/ 23812 w 361950"/>
                    <a:gd name="connsiteY7" fmla="*/ 57150 h 128588"/>
                    <a:gd name="connsiteX8" fmla="*/ 4762 w 361950"/>
                    <a:gd name="connsiteY8" fmla="*/ 85725 h 128588"/>
                    <a:gd name="connsiteX9" fmla="*/ 0 w 361950"/>
                    <a:gd name="connsiteY9" fmla="*/ 128588 h 128588"/>
                    <a:gd name="connsiteX10" fmla="*/ 4762 w 361950"/>
                    <a:gd name="connsiteY10" fmla="*/ 128588 h 128588"/>
                    <a:gd name="connsiteX11" fmla="*/ 4762 w 361950"/>
                    <a:gd name="connsiteY11" fmla="*/ 128588 h 12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1950" h="128588">
                      <a:moveTo>
                        <a:pt x="361950" y="19050"/>
                      </a:moveTo>
                      <a:lnTo>
                        <a:pt x="319087" y="14288"/>
                      </a:lnTo>
                      <a:lnTo>
                        <a:pt x="290512" y="0"/>
                      </a:lnTo>
                      <a:lnTo>
                        <a:pt x="252412" y="0"/>
                      </a:lnTo>
                      <a:lnTo>
                        <a:pt x="209550" y="14288"/>
                      </a:lnTo>
                      <a:lnTo>
                        <a:pt x="114300" y="33338"/>
                      </a:lnTo>
                      <a:lnTo>
                        <a:pt x="61912" y="42863"/>
                      </a:lnTo>
                      <a:lnTo>
                        <a:pt x="23812" y="57150"/>
                      </a:lnTo>
                      <a:lnTo>
                        <a:pt x="4762" y="85725"/>
                      </a:lnTo>
                      <a:lnTo>
                        <a:pt x="0" y="128588"/>
                      </a:lnTo>
                      <a:lnTo>
                        <a:pt x="4762" y="128588"/>
                      </a:lnTo>
                      <a:lnTo>
                        <a:pt x="4762" y="128588"/>
                      </a:lnTo>
                    </a:path>
                  </a:pathLst>
                </a:custGeom>
                <a:noFill/>
                <a:ln cap="rnd">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10"/>
                <p:cNvSpPr/>
                <p:nvPr/>
              </p:nvSpPr>
              <p:spPr>
                <a:xfrm>
                  <a:off x="3862388" y="6757988"/>
                  <a:ext cx="333375" cy="809625"/>
                </a:xfrm>
                <a:custGeom>
                  <a:avLst/>
                  <a:gdLst>
                    <a:gd name="connsiteX0" fmla="*/ 0 w 333375"/>
                    <a:gd name="connsiteY0" fmla="*/ 809625 h 809625"/>
                    <a:gd name="connsiteX1" fmla="*/ 114300 w 333375"/>
                    <a:gd name="connsiteY1" fmla="*/ 600075 h 809625"/>
                    <a:gd name="connsiteX2" fmla="*/ 242887 w 333375"/>
                    <a:gd name="connsiteY2" fmla="*/ 433387 h 809625"/>
                    <a:gd name="connsiteX3" fmla="*/ 233362 w 333375"/>
                    <a:gd name="connsiteY3" fmla="*/ 328612 h 809625"/>
                    <a:gd name="connsiteX4" fmla="*/ 238125 w 333375"/>
                    <a:gd name="connsiteY4" fmla="*/ 261937 h 809625"/>
                    <a:gd name="connsiteX5" fmla="*/ 180975 w 333375"/>
                    <a:gd name="connsiteY5" fmla="*/ 242887 h 809625"/>
                    <a:gd name="connsiteX6" fmla="*/ 204787 w 333375"/>
                    <a:gd name="connsiteY6" fmla="*/ 204787 h 809625"/>
                    <a:gd name="connsiteX7" fmla="*/ 261937 w 333375"/>
                    <a:gd name="connsiteY7" fmla="*/ 223837 h 809625"/>
                    <a:gd name="connsiteX8" fmla="*/ 257175 w 333375"/>
                    <a:gd name="connsiteY8" fmla="*/ 109537 h 809625"/>
                    <a:gd name="connsiteX9" fmla="*/ 333375 w 333375"/>
                    <a:gd name="connsiteY9" fmla="*/ 0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375" h="809625">
                      <a:moveTo>
                        <a:pt x="0" y="809625"/>
                      </a:moveTo>
                      <a:lnTo>
                        <a:pt x="114300" y="600075"/>
                      </a:lnTo>
                      <a:lnTo>
                        <a:pt x="242887" y="433387"/>
                      </a:lnTo>
                      <a:lnTo>
                        <a:pt x="233362" y="328612"/>
                      </a:lnTo>
                      <a:lnTo>
                        <a:pt x="238125" y="261937"/>
                      </a:lnTo>
                      <a:lnTo>
                        <a:pt x="180975" y="242887"/>
                      </a:lnTo>
                      <a:lnTo>
                        <a:pt x="204787" y="204787"/>
                      </a:lnTo>
                      <a:lnTo>
                        <a:pt x="261937" y="223837"/>
                      </a:lnTo>
                      <a:lnTo>
                        <a:pt x="257175" y="109537"/>
                      </a:lnTo>
                      <a:lnTo>
                        <a:pt x="333375" y="0"/>
                      </a:lnTo>
                    </a:path>
                  </a:pathLst>
                </a:custGeom>
                <a:noFill/>
                <a:ln cap="rnd">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11"/>
                <p:cNvSpPr/>
                <p:nvPr/>
              </p:nvSpPr>
              <p:spPr>
                <a:xfrm>
                  <a:off x="4186238" y="5153025"/>
                  <a:ext cx="619125" cy="1600200"/>
                </a:xfrm>
                <a:custGeom>
                  <a:avLst/>
                  <a:gdLst>
                    <a:gd name="connsiteX0" fmla="*/ 0 w 619125"/>
                    <a:gd name="connsiteY0" fmla="*/ 1600200 h 1600200"/>
                    <a:gd name="connsiteX1" fmla="*/ 109537 w 619125"/>
                    <a:gd name="connsiteY1" fmla="*/ 1376363 h 1600200"/>
                    <a:gd name="connsiteX2" fmla="*/ 223837 w 619125"/>
                    <a:gd name="connsiteY2" fmla="*/ 1000125 h 1600200"/>
                    <a:gd name="connsiteX3" fmla="*/ 290512 w 619125"/>
                    <a:gd name="connsiteY3" fmla="*/ 890588 h 1600200"/>
                    <a:gd name="connsiteX4" fmla="*/ 361950 w 619125"/>
                    <a:gd name="connsiteY4" fmla="*/ 942975 h 1600200"/>
                    <a:gd name="connsiteX5" fmla="*/ 357187 w 619125"/>
                    <a:gd name="connsiteY5" fmla="*/ 776288 h 1600200"/>
                    <a:gd name="connsiteX6" fmla="*/ 428625 w 619125"/>
                    <a:gd name="connsiteY6" fmla="*/ 766763 h 1600200"/>
                    <a:gd name="connsiteX7" fmla="*/ 409575 w 619125"/>
                    <a:gd name="connsiteY7" fmla="*/ 390525 h 1600200"/>
                    <a:gd name="connsiteX8" fmla="*/ 414337 w 619125"/>
                    <a:gd name="connsiteY8" fmla="*/ 347663 h 1600200"/>
                    <a:gd name="connsiteX9" fmla="*/ 433387 w 619125"/>
                    <a:gd name="connsiteY9" fmla="*/ 233363 h 1600200"/>
                    <a:gd name="connsiteX10" fmla="*/ 538162 w 619125"/>
                    <a:gd name="connsiteY10" fmla="*/ 0 h 1600200"/>
                    <a:gd name="connsiteX11" fmla="*/ 619125 w 619125"/>
                    <a:gd name="connsiteY11" fmla="*/ 4763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9125" h="1600200">
                      <a:moveTo>
                        <a:pt x="0" y="1600200"/>
                      </a:moveTo>
                      <a:lnTo>
                        <a:pt x="109537" y="1376363"/>
                      </a:lnTo>
                      <a:lnTo>
                        <a:pt x="223837" y="1000125"/>
                      </a:lnTo>
                      <a:lnTo>
                        <a:pt x="290512" y="890588"/>
                      </a:lnTo>
                      <a:lnTo>
                        <a:pt x="361950" y="942975"/>
                      </a:lnTo>
                      <a:lnTo>
                        <a:pt x="357187" y="776288"/>
                      </a:lnTo>
                      <a:lnTo>
                        <a:pt x="428625" y="766763"/>
                      </a:lnTo>
                      <a:lnTo>
                        <a:pt x="409575" y="390525"/>
                      </a:lnTo>
                      <a:lnTo>
                        <a:pt x="414337" y="347663"/>
                      </a:lnTo>
                      <a:lnTo>
                        <a:pt x="433387" y="233363"/>
                      </a:lnTo>
                      <a:lnTo>
                        <a:pt x="538162" y="0"/>
                      </a:lnTo>
                      <a:lnTo>
                        <a:pt x="619125" y="4763"/>
                      </a:lnTo>
                    </a:path>
                  </a:pathLst>
                </a:custGeom>
                <a:noFill/>
                <a:ln cap="rnd">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12"/>
                <p:cNvSpPr/>
                <p:nvPr/>
              </p:nvSpPr>
              <p:spPr>
                <a:xfrm>
                  <a:off x="4854575" y="4518025"/>
                  <a:ext cx="152400" cy="212725"/>
                </a:xfrm>
                <a:custGeom>
                  <a:avLst/>
                  <a:gdLst>
                    <a:gd name="connsiteX0" fmla="*/ 152400 w 152400"/>
                    <a:gd name="connsiteY0" fmla="*/ 31750 h 212725"/>
                    <a:gd name="connsiteX1" fmla="*/ 95250 w 152400"/>
                    <a:gd name="connsiteY1" fmla="*/ 0 h 212725"/>
                    <a:gd name="connsiteX2" fmla="*/ 12700 w 152400"/>
                    <a:gd name="connsiteY2" fmla="*/ 171450 h 212725"/>
                    <a:gd name="connsiteX3" fmla="*/ 0 w 152400"/>
                    <a:gd name="connsiteY3" fmla="*/ 212725 h 212725"/>
                  </a:gdLst>
                  <a:ahLst/>
                  <a:cxnLst>
                    <a:cxn ang="0">
                      <a:pos x="connsiteX0" y="connsiteY0"/>
                    </a:cxn>
                    <a:cxn ang="0">
                      <a:pos x="connsiteX1" y="connsiteY1"/>
                    </a:cxn>
                    <a:cxn ang="0">
                      <a:pos x="connsiteX2" y="connsiteY2"/>
                    </a:cxn>
                    <a:cxn ang="0">
                      <a:pos x="connsiteX3" y="connsiteY3"/>
                    </a:cxn>
                  </a:cxnLst>
                  <a:rect l="l" t="t" r="r" b="b"/>
                  <a:pathLst>
                    <a:path w="152400" h="212725">
                      <a:moveTo>
                        <a:pt x="152400" y="31750"/>
                      </a:moveTo>
                      <a:lnTo>
                        <a:pt x="95250" y="0"/>
                      </a:lnTo>
                      <a:lnTo>
                        <a:pt x="12700" y="171450"/>
                      </a:lnTo>
                      <a:lnTo>
                        <a:pt x="0" y="212725"/>
                      </a:lnTo>
                    </a:path>
                  </a:pathLst>
                </a:custGeom>
                <a:noFill/>
                <a:ln cap="rnd">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17"/>
                <p:cNvSpPr/>
                <p:nvPr/>
              </p:nvSpPr>
              <p:spPr>
                <a:xfrm>
                  <a:off x="4782200" y="4728635"/>
                  <a:ext cx="78661" cy="433867"/>
                </a:xfrm>
                <a:custGeom>
                  <a:avLst/>
                  <a:gdLst>
                    <a:gd name="connsiteX0" fmla="*/ 0 w 928915"/>
                    <a:gd name="connsiteY0" fmla="*/ 5123543 h 5123543"/>
                    <a:gd name="connsiteX1" fmla="*/ 58058 w 928915"/>
                    <a:gd name="connsiteY1" fmla="*/ 4905829 h 5123543"/>
                    <a:gd name="connsiteX2" fmla="*/ 159658 w 928915"/>
                    <a:gd name="connsiteY2" fmla="*/ 4876800 h 5123543"/>
                    <a:gd name="connsiteX3" fmla="*/ 203200 w 928915"/>
                    <a:gd name="connsiteY3" fmla="*/ 4397829 h 5123543"/>
                    <a:gd name="connsiteX4" fmla="*/ 537029 w 928915"/>
                    <a:gd name="connsiteY4" fmla="*/ 4354286 h 5123543"/>
                    <a:gd name="connsiteX5" fmla="*/ 537029 w 928915"/>
                    <a:gd name="connsiteY5" fmla="*/ 3976914 h 5123543"/>
                    <a:gd name="connsiteX6" fmla="*/ 362858 w 928915"/>
                    <a:gd name="connsiteY6" fmla="*/ 3672114 h 5123543"/>
                    <a:gd name="connsiteX7" fmla="*/ 667658 w 928915"/>
                    <a:gd name="connsiteY7" fmla="*/ 2888343 h 5123543"/>
                    <a:gd name="connsiteX8" fmla="*/ 580572 w 928915"/>
                    <a:gd name="connsiteY8" fmla="*/ 2757714 h 5123543"/>
                    <a:gd name="connsiteX9" fmla="*/ 696686 w 928915"/>
                    <a:gd name="connsiteY9" fmla="*/ 2249714 h 5123543"/>
                    <a:gd name="connsiteX10" fmla="*/ 522515 w 928915"/>
                    <a:gd name="connsiteY10" fmla="*/ 1973943 h 5123543"/>
                    <a:gd name="connsiteX11" fmla="*/ 522515 w 928915"/>
                    <a:gd name="connsiteY11" fmla="*/ 1451429 h 5123543"/>
                    <a:gd name="connsiteX12" fmla="*/ 609600 w 928915"/>
                    <a:gd name="connsiteY12" fmla="*/ 1204686 h 5123543"/>
                    <a:gd name="connsiteX13" fmla="*/ 667658 w 928915"/>
                    <a:gd name="connsiteY13" fmla="*/ 420914 h 5123543"/>
                    <a:gd name="connsiteX14" fmla="*/ 769258 w 928915"/>
                    <a:gd name="connsiteY14" fmla="*/ 319314 h 5123543"/>
                    <a:gd name="connsiteX15" fmla="*/ 928915 w 928915"/>
                    <a:gd name="connsiteY15" fmla="*/ 188686 h 5123543"/>
                    <a:gd name="connsiteX16" fmla="*/ 856343 w 928915"/>
                    <a:gd name="connsiteY16" fmla="*/ 0 h 512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8915" h="5123543">
                      <a:moveTo>
                        <a:pt x="0" y="5123543"/>
                      </a:moveTo>
                      <a:lnTo>
                        <a:pt x="58058" y="4905829"/>
                      </a:lnTo>
                      <a:lnTo>
                        <a:pt x="159658" y="4876800"/>
                      </a:lnTo>
                      <a:lnTo>
                        <a:pt x="203200" y="4397829"/>
                      </a:lnTo>
                      <a:lnTo>
                        <a:pt x="537029" y="4354286"/>
                      </a:lnTo>
                      <a:lnTo>
                        <a:pt x="537029" y="3976914"/>
                      </a:lnTo>
                      <a:lnTo>
                        <a:pt x="362858" y="3672114"/>
                      </a:lnTo>
                      <a:lnTo>
                        <a:pt x="667658" y="2888343"/>
                      </a:lnTo>
                      <a:lnTo>
                        <a:pt x="580572" y="2757714"/>
                      </a:lnTo>
                      <a:lnTo>
                        <a:pt x="696686" y="2249714"/>
                      </a:lnTo>
                      <a:lnTo>
                        <a:pt x="522515" y="1973943"/>
                      </a:lnTo>
                      <a:lnTo>
                        <a:pt x="522515" y="1451429"/>
                      </a:lnTo>
                      <a:lnTo>
                        <a:pt x="609600" y="1204686"/>
                      </a:lnTo>
                      <a:lnTo>
                        <a:pt x="667658" y="420914"/>
                      </a:lnTo>
                      <a:lnTo>
                        <a:pt x="769258" y="319314"/>
                      </a:lnTo>
                      <a:lnTo>
                        <a:pt x="928915" y="188686"/>
                      </a:lnTo>
                      <a:lnTo>
                        <a:pt x="856343" y="0"/>
                      </a:lnTo>
                    </a:path>
                  </a:pathLst>
                </a:custGeom>
                <a:noFill/>
                <a:ln cap="rnd">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14"/>
                <p:cNvSpPr/>
                <p:nvPr/>
              </p:nvSpPr>
              <p:spPr>
                <a:xfrm>
                  <a:off x="4994275" y="4159250"/>
                  <a:ext cx="1212850" cy="387350"/>
                </a:xfrm>
                <a:custGeom>
                  <a:avLst/>
                  <a:gdLst>
                    <a:gd name="connsiteX0" fmla="*/ 0 w 1212850"/>
                    <a:gd name="connsiteY0" fmla="*/ 387350 h 387350"/>
                    <a:gd name="connsiteX1" fmla="*/ 69850 w 1212850"/>
                    <a:gd name="connsiteY1" fmla="*/ 260350 h 387350"/>
                    <a:gd name="connsiteX2" fmla="*/ 69850 w 1212850"/>
                    <a:gd name="connsiteY2" fmla="*/ 260350 h 387350"/>
                    <a:gd name="connsiteX3" fmla="*/ 254000 w 1212850"/>
                    <a:gd name="connsiteY3" fmla="*/ 85725 h 387350"/>
                    <a:gd name="connsiteX4" fmla="*/ 342900 w 1212850"/>
                    <a:gd name="connsiteY4" fmla="*/ 50800 h 387350"/>
                    <a:gd name="connsiteX5" fmla="*/ 463550 w 1212850"/>
                    <a:gd name="connsiteY5" fmla="*/ 34925 h 387350"/>
                    <a:gd name="connsiteX6" fmla="*/ 720725 w 1212850"/>
                    <a:gd name="connsiteY6" fmla="*/ 3175 h 387350"/>
                    <a:gd name="connsiteX7" fmla="*/ 844550 w 1212850"/>
                    <a:gd name="connsiteY7" fmla="*/ 0 h 387350"/>
                    <a:gd name="connsiteX8" fmla="*/ 1098550 w 1212850"/>
                    <a:gd name="connsiteY8" fmla="*/ 127000 h 387350"/>
                    <a:gd name="connsiteX9" fmla="*/ 1212850 w 1212850"/>
                    <a:gd name="connsiteY9" fmla="*/ 117475 h 387350"/>
                    <a:gd name="connsiteX10" fmla="*/ 1184275 w 1212850"/>
                    <a:gd name="connsiteY10" fmla="*/ 50800 h 387350"/>
                    <a:gd name="connsiteX11" fmla="*/ 1079500 w 1212850"/>
                    <a:gd name="connsiteY11" fmla="*/ 22225 h 38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2850" h="387350">
                      <a:moveTo>
                        <a:pt x="0" y="387350"/>
                      </a:moveTo>
                      <a:lnTo>
                        <a:pt x="69850" y="260350"/>
                      </a:lnTo>
                      <a:lnTo>
                        <a:pt x="69850" y="260350"/>
                      </a:lnTo>
                      <a:lnTo>
                        <a:pt x="254000" y="85725"/>
                      </a:lnTo>
                      <a:lnTo>
                        <a:pt x="342900" y="50800"/>
                      </a:lnTo>
                      <a:lnTo>
                        <a:pt x="463550" y="34925"/>
                      </a:lnTo>
                      <a:lnTo>
                        <a:pt x="720725" y="3175"/>
                      </a:lnTo>
                      <a:lnTo>
                        <a:pt x="844550" y="0"/>
                      </a:lnTo>
                      <a:lnTo>
                        <a:pt x="1098550" y="127000"/>
                      </a:lnTo>
                      <a:lnTo>
                        <a:pt x="1212850" y="117475"/>
                      </a:lnTo>
                      <a:lnTo>
                        <a:pt x="1184275" y="50800"/>
                      </a:lnTo>
                      <a:lnTo>
                        <a:pt x="1079500" y="22225"/>
                      </a:lnTo>
                    </a:path>
                  </a:pathLst>
                </a:custGeom>
                <a:noFill/>
                <a:ln cap="rnd">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フリーフォーム 15"/>
              <p:cNvSpPr/>
              <p:nvPr/>
            </p:nvSpPr>
            <p:spPr>
              <a:xfrm>
                <a:off x="6073775" y="3168650"/>
                <a:ext cx="984250" cy="1009650"/>
              </a:xfrm>
              <a:custGeom>
                <a:avLst/>
                <a:gdLst>
                  <a:gd name="connsiteX0" fmla="*/ 0 w 984250"/>
                  <a:gd name="connsiteY0" fmla="*/ 1009650 h 1009650"/>
                  <a:gd name="connsiteX1" fmla="*/ 0 w 984250"/>
                  <a:gd name="connsiteY1" fmla="*/ 431800 h 1009650"/>
                  <a:gd name="connsiteX2" fmla="*/ 225425 w 984250"/>
                  <a:gd name="connsiteY2" fmla="*/ 187325 h 1009650"/>
                  <a:gd name="connsiteX3" fmla="*/ 250825 w 984250"/>
                  <a:gd name="connsiteY3" fmla="*/ 231775 h 1009650"/>
                  <a:gd name="connsiteX4" fmla="*/ 263525 w 984250"/>
                  <a:gd name="connsiteY4" fmla="*/ 279400 h 1009650"/>
                  <a:gd name="connsiteX5" fmla="*/ 301625 w 984250"/>
                  <a:gd name="connsiteY5" fmla="*/ 307975 h 1009650"/>
                  <a:gd name="connsiteX6" fmla="*/ 336550 w 984250"/>
                  <a:gd name="connsiteY6" fmla="*/ 304800 h 1009650"/>
                  <a:gd name="connsiteX7" fmla="*/ 790575 w 984250"/>
                  <a:gd name="connsiteY7" fmla="*/ 12700 h 1009650"/>
                  <a:gd name="connsiteX8" fmla="*/ 822325 w 984250"/>
                  <a:gd name="connsiteY8" fmla="*/ 66675 h 1009650"/>
                  <a:gd name="connsiteX9" fmla="*/ 984250 w 984250"/>
                  <a:gd name="connsiteY9" fmla="*/ 0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4250" h="1009650">
                    <a:moveTo>
                      <a:pt x="0" y="1009650"/>
                    </a:moveTo>
                    <a:lnTo>
                      <a:pt x="0" y="431800"/>
                    </a:lnTo>
                    <a:lnTo>
                      <a:pt x="225425" y="187325"/>
                    </a:lnTo>
                    <a:lnTo>
                      <a:pt x="250825" y="231775"/>
                    </a:lnTo>
                    <a:lnTo>
                      <a:pt x="263525" y="279400"/>
                    </a:lnTo>
                    <a:lnTo>
                      <a:pt x="301625" y="307975"/>
                    </a:lnTo>
                    <a:lnTo>
                      <a:pt x="336550" y="304800"/>
                    </a:lnTo>
                    <a:lnTo>
                      <a:pt x="790575" y="12700"/>
                    </a:lnTo>
                    <a:lnTo>
                      <a:pt x="822325" y="66675"/>
                    </a:lnTo>
                    <a:lnTo>
                      <a:pt x="984250" y="0"/>
                    </a:lnTo>
                  </a:path>
                </a:pathLst>
              </a:custGeom>
              <a:noFill/>
              <a:ln cap="rnd">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16"/>
              <p:cNvSpPr/>
              <p:nvPr/>
            </p:nvSpPr>
            <p:spPr>
              <a:xfrm>
                <a:off x="7042150" y="2879725"/>
                <a:ext cx="269875" cy="288925"/>
              </a:xfrm>
              <a:custGeom>
                <a:avLst/>
                <a:gdLst>
                  <a:gd name="connsiteX0" fmla="*/ 0 w 269875"/>
                  <a:gd name="connsiteY0" fmla="*/ 288925 h 288925"/>
                  <a:gd name="connsiteX1" fmla="*/ 136525 w 269875"/>
                  <a:gd name="connsiteY1" fmla="*/ 174625 h 288925"/>
                  <a:gd name="connsiteX2" fmla="*/ 196850 w 269875"/>
                  <a:gd name="connsiteY2" fmla="*/ 79375 h 288925"/>
                  <a:gd name="connsiteX3" fmla="*/ 168275 w 269875"/>
                  <a:gd name="connsiteY3" fmla="*/ 47625 h 288925"/>
                  <a:gd name="connsiteX4" fmla="*/ 193675 w 269875"/>
                  <a:gd name="connsiteY4" fmla="*/ 0 h 288925"/>
                  <a:gd name="connsiteX5" fmla="*/ 260350 w 269875"/>
                  <a:gd name="connsiteY5" fmla="*/ 28575 h 288925"/>
                  <a:gd name="connsiteX6" fmla="*/ 269875 w 269875"/>
                  <a:gd name="connsiteY6" fmla="*/ 25400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875" h="288925">
                    <a:moveTo>
                      <a:pt x="0" y="288925"/>
                    </a:moveTo>
                    <a:lnTo>
                      <a:pt x="136525" y="174625"/>
                    </a:lnTo>
                    <a:lnTo>
                      <a:pt x="196850" y="79375"/>
                    </a:lnTo>
                    <a:lnTo>
                      <a:pt x="168275" y="47625"/>
                    </a:lnTo>
                    <a:lnTo>
                      <a:pt x="193675" y="0"/>
                    </a:lnTo>
                    <a:lnTo>
                      <a:pt x="260350" y="28575"/>
                    </a:lnTo>
                    <a:lnTo>
                      <a:pt x="269875" y="25400"/>
                    </a:lnTo>
                  </a:path>
                </a:pathLst>
              </a:custGeom>
              <a:noFill/>
              <a:ln cap="rnd">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19"/>
              <p:cNvSpPr/>
              <p:nvPr/>
            </p:nvSpPr>
            <p:spPr>
              <a:xfrm>
                <a:off x="7197725" y="2051050"/>
                <a:ext cx="1244600" cy="847725"/>
              </a:xfrm>
              <a:custGeom>
                <a:avLst/>
                <a:gdLst>
                  <a:gd name="connsiteX0" fmla="*/ 107950 w 1244600"/>
                  <a:gd name="connsiteY0" fmla="*/ 847725 h 847725"/>
                  <a:gd name="connsiteX1" fmla="*/ 177800 w 1244600"/>
                  <a:gd name="connsiteY1" fmla="*/ 615950 h 847725"/>
                  <a:gd name="connsiteX2" fmla="*/ 158750 w 1244600"/>
                  <a:gd name="connsiteY2" fmla="*/ 593725 h 847725"/>
                  <a:gd name="connsiteX3" fmla="*/ 79375 w 1244600"/>
                  <a:gd name="connsiteY3" fmla="*/ 574675 h 847725"/>
                  <a:gd name="connsiteX4" fmla="*/ 0 w 1244600"/>
                  <a:gd name="connsiteY4" fmla="*/ 485775 h 847725"/>
                  <a:gd name="connsiteX5" fmla="*/ 104775 w 1244600"/>
                  <a:gd name="connsiteY5" fmla="*/ 460375 h 847725"/>
                  <a:gd name="connsiteX6" fmla="*/ 158750 w 1244600"/>
                  <a:gd name="connsiteY6" fmla="*/ 466725 h 847725"/>
                  <a:gd name="connsiteX7" fmla="*/ 485775 w 1244600"/>
                  <a:gd name="connsiteY7" fmla="*/ 323850 h 847725"/>
                  <a:gd name="connsiteX8" fmla="*/ 609600 w 1244600"/>
                  <a:gd name="connsiteY8" fmla="*/ 307975 h 847725"/>
                  <a:gd name="connsiteX9" fmla="*/ 787400 w 1244600"/>
                  <a:gd name="connsiteY9" fmla="*/ 288925 h 847725"/>
                  <a:gd name="connsiteX10" fmla="*/ 1028700 w 1244600"/>
                  <a:gd name="connsiteY10" fmla="*/ 174625 h 847725"/>
                  <a:gd name="connsiteX11" fmla="*/ 1244600 w 1244600"/>
                  <a:gd name="connsiteY11" fmla="*/ 0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4600" h="847725">
                    <a:moveTo>
                      <a:pt x="107950" y="847725"/>
                    </a:moveTo>
                    <a:lnTo>
                      <a:pt x="177800" y="615950"/>
                    </a:lnTo>
                    <a:lnTo>
                      <a:pt x="158750" y="593725"/>
                    </a:lnTo>
                    <a:lnTo>
                      <a:pt x="79375" y="574675"/>
                    </a:lnTo>
                    <a:lnTo>
                      <a:pt x="0" y="485775"/>
                    </a:lnTo>
                    <a:lnTo>
                      <a:pt x="104775" y="460375"/>
                    </a:lnTo>
                    <a:lnTo>
                      <a:pt x="158750" y="466725"/>
                    </a:lnTo>
                    <a:lnTo>
                      <a:pt x="485775" y="323850"/>
                    </a:lnTo>
                    <a:lnTo>
                      <a:pt x="609600" y="307975"/>
                    </a:lnTo>
                    <a:lnTo>
                      <a:pt x="787400" y="288925"/>
                    </a:lnTo>
                    <a:lnTo>
                      <a:pt x="1028700" y="174625"/>
                    </a:lnTo>
                    <a:lnTo>
                      <a:pt x="1244600" y="0"/>
                    </a:lnTo>
                  </a:path>
                </a:pathLst>
              </a:custGeom>
              <a:noFill/>
              <a:ln cap="rnd">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フリーフォーム 20"/>
            <p:cNvSpPr/>
            <p:nvPr/>
          </p:nvSpPr>
          <p:spPr>
            <a:xfrm>
              <a:off x="8435975" y="955675"/>
              <a:ext cx="1339850" cy="1098550"/>
            </a:xfrm>
            <a:custGeom>
              <a:avLst/>
              <a:gdLst>
                <a:gd name="connsiteX0" fmla="*/ 0 w 1339850"/>
                <a:gd name="connsiteY0" fmla="*/ 1098550 h 1098550"/>
                <a:gd name="connsiteX1" fmla="*/ 111125 w 1339850"/>
                <a:gd name="connsiteY1" fmla="*/ 857250 h 1098550"/>
                <a:gd name="connsiteX2" fmla="*/ 200025 w 1339850"/>
                <a:gd name="connsiteY2" fmla="*/ 685800 h 1098550"/>
                <a:gd name="connsiteX3" fmla="*/ 336550 w 1339850"/>
                <a:gd name="connsiteY3" fmla="*/ 625475 h 1098550"/>
                <a:gd name="connsiteX4" fmla="*/ 606425 w 1339850"/>
                <a:gd name="connsiteY4" fmla="*/ 530225 h 1098550"/>
                <a:gd name="connsiteX5" fmla="*/ 755650 w 1339850"/>
                <a:gd name="connsiteY5" fmla="*/ 523875 h 1098550"/>
                <a:gd name="connsiteX6" fmla="*/ 933450 w 1339850"/>
                <a:gd name="connsiteY6" fmla="*/ 473075 h 1098550"/>
                <a:gd name="connsiteX7" fmla="*/ 965200 w 1339850"/>
                <a:gd name="connsiteY7" fmla="*/ 444500 h 1098550"/>
                <a:gd name="connsiteX8" fmla="*/ 965200 w 1339850"/>
                <a:gd name="connsiteY8" fmla="*/ 419100 h 1098550"/>
                <a:gd name="connsiteX9" fmla="*/ 1006475 w 1339850"/>
                <a:gd name="connsiteY9" fmla="*/ 409575 h 1098550"/>
                <a:gd name="connsiteX10" fmla="*/ 1000125 w 1339850"/>
                <a:gd name="connsiteY10" fmla="*/ 431800 h 1098550"/>
                <a:gd name="connsiteX11" fmla="*/ 1120775 w 1339850"/>
                <a:gd name="connsiteY11" fmla="*/ 352425 h 1098550"/>
                <a:gd name="connsiteX12" fmla="*/ 1111250 w 1339850"/>
                <a:gd name="connsiteY12" fmla="*/ 0 h 1098550"/>
                <a:gd name="connsiteX13" fmla="*/ 1339850 w 1339850"/>
                <a:gd name="connsiteY13" fmla="*/ 0 h 109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9850" h="1098550">
                  <a:moveTo>
                    <a:pt x="0" y="1098550"/>
                  </a:moveTo>
                  <a:lnTo>
                    <a:pt x="111125" y="857250"/>
                  </a:lnTo>
                  <a:lnTo>
                    <a:pt x="200025" y="685800"/>
                  </a:lnTo>
                  <a:lnTo>
                    <a:pt x="336550" y="625475"/>
                  </a:lnTo>
                  <a:lnTo>
                    <a:pt x="606425" y="530225"/>
                  </a:lnTo>
                  <a:lnTo>
                    <a:pt x="755650" y="523875"/>
                  </a:lnTo>
                  <a:lnTo>
                    <a:pt x="933450" y="473075"/>
                  </a:lnTo>
                  <a:lnTo>
                    <a:pt x="965200" y="444500"/>
                  </a:lnTo>
                  <a:lnTo>
                    <a:pt x="965200" y="419100"/>
                  </a:lnTo>
                  <a:lnTo>
                    <a:pt x="1006475" y="409575"/>
                  </a:lnTo>
                  <a:lnTo>
                    <a:pt x="1000125" y="431800"/>
                  </a:lnTo>
                  <a:lnTo>
                    <a:pt x="1120775" y="352425"/>
                  </a:lnTo>
                  <a:lnTo>
                    <a:pt x="1111250" y="0"/>
                  </a:lnTo>
                  <a:lnTo>
                    <a:pt x="1339850" y="0"/>
                  </a:lnTo>
                </a:path>
              </a:pathLst>
            </a:custGeom>
            <a:noFill/>
            <a:ln cap="rnd">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21"/>
            <p:cNvSpPr/>
            <p:nvPr/>
          </p:nvSpPr>
          <p:spPr>
            <a:xfrm>
              <a:off x="9763125" y="320675"/>
              <a:ext cx="85725" cy="631825"/>
            </a:xfrm>
            <a:custGeom>
              <a:avLst/>
              <a:gdLst>
                <a:gd name="connsiteX0" fmla="*/ 15875 w 85725"/>
                <a:gd name="connsiteY0" fmla="*/ 631825 h 631825"/>
                <a:gd name="connsiteX1" fmla="*/ 0 w 85725"/>
                <a:gd name="connsiteY1" fmla="*/ 314325 h 631825"/>
                <a:gd name="connsiteX2" fmla="*/ 73025 w 85725"/>
                <a:gd name="connsiteY2" fmla="*/ 314325 h 631825"/>
                <a:gd name="connsiteX3" fmla="*/ 85725 w 85725"/>
                <a:gd name="connsiteY3" fmla="*/ 0 h 631825"/>
              </a:gdLst>
              <a:ahLst/>
              <a:cxnLst>
                <a:cxn ang="0">
                  <a:pos x="connsiteX0" y="connsiteY0"/>
                </a:cxn>
                <a:cxn ang="0">
                  <a:pos x="connsiteX1" y="connsiteY1"/>
                </a:cxn>
                <a:cxn ang="0">
                  <a:pos x="connsiteX2" y="connsiteY2"/>
                </a:cxn>
                <a:cxn ang="0">
                  <a:pos x="connsiteX3" y="connsiteY3"/>
                </a:cxn>
              </a:cxnLst>
              <a:rect l="l" t="t" r="r" b="b"/>
              <a:pathLst>
                <a:path w="85725" h="631825">
                  <a:moveTo>
                    <a:pt x="15875" y="631825"/>
                  </a:moveTo>
                  <a:lnTo>
                    <a:pt x="0" y="314325"/>
                  </a:lnTo>
                  <a:lnTo>
                    <a:pt x="73025" y="314325"/>
                  </a:lnTo>
                  <a:lnTo>
                    <a:pt x="85725" y="0"/>
                  </a:lnTo>
                </a:path>
              </a:pathLst>
            </a:custGeom>
            <a:noFill/>
            <a:ln cap="rnd">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8" name="テキスト ボックス 347"/>
          <p:cNvSpPr txBox="1"/>
          <p:nvPr/>
        </p:nvSpPr>
        <p:spPr>
          <a:xfrm rot="20108361">
            <a:off x="7805039" y="2111518"/>
            <a:ext cx="633507" cy="169277"/>
          </a:xfrm>
          <a:prstGeom prst="rect">
            <a:avLst/>
          </a:prstGeom>
          <a:noFill/>
        </p:spPr>
        <p:txBody>
          <a:bodyPr wrap="none" rtlCol="0">
            <a:spAutoFit/>
          </a:bodyPr>
          <a:lstStyle/>
          <a:p>
            <a:r>
              <a:rPr lang="ja-JP" altLang="en-US" sz="500" dirty="0">
                <a:solidFill>
                  <a:schemeClr val="accent4">
                    <a:lumMod val="50000"/>
                  </a:schemeClr>
                </a:solidFill>
              </a:rPr>
              <a:t>東海道（京街道）</a:t>
            </a:r>
          </a:p>
        </p:txBody>
      </p:sp>
      <p:sp>
        <p:nvSpPr>
          <p:cNvPr id="360" name="テキスト ボックス 359"/>
          <p:cNvSpPr txBox="1"/>
          <p:nvPr/>
        </p:nvSpPr>
        <p:spPr>
          <a:xfrm>
            <a:off x="7565648" y="2583181"/>
            <a:ext cx="441146" cy="169277"/>
          </a:xfrm>
          <a:prstGeom prst="rect">
            <a:avLst/>
          </a:prstGeom>
          <a:noFill/>
        </p:spPr>
        <p:txBody>
          <a:bodyPr wrap="none" rtlCol="0">
            <a:spAutoFit/>
          </a:bodyPr>
          <a:lstStyle/>
          <a:p>
            <a:r>
              <a:rPr lang="ja-JP" altLang="en-US" sz="500" dirty="0" smtClean="0"/>
              <a:t>淀競馬場</a:t>
            </a:r>
            <a:endParaRPr lang="ja-JP" altLang="en-US" sz="500" dirty="0"/>
          </a:p>
        </p:txBody>
      </p:sp>
      <p:sp>
        <p:nvSpPr>
          <p:cNvPr id="367" name="テキスト ボックス 366"/>
          <p:cNvSpPr txBox="1"/>
          <p:nvPr/>
        </p:nvSpPr>
        <p:spPr>
          <a:xfrm rot="20867131">
            <a:off x="3060517" y="8022386"/>
            <a:ext cx="633507" cy="169277"/>
          </a:xfrm>
          <a:prstGeom prst="rect">
            <a:avLst/>
          </a:prstGeom>
          <a:noFill/>
        </p:spPr>
        <p:txBody>
          <a:bodyPr wrap="none" rtlCol="0">
            <a:spAutoFit/>
          </a:bodyPr>
          <a:lstStyle/>
          <a:p>
            <a:r>
              <a:rPr lang="ja-JP" altLang="en-US" sz="500" dirty="0">
                <a:solidFill>
                  <a:schemeClr val="accent4">
                    <a:lumMod val="50000"/>
                  </a:schemeClr>
                </a:solidFill>
              </a:rPr>
              <a:t>東海道（京街道）</a:t>
            </a:r>
          </a:p>
        </p:txBody>
      </p:sp>
      <p:sp>
        <p:nvSpPr>
          <p:cNvPr id="368" name="テキスト ボックス 367"/>
          <p:cNvSpPr txBox="1"/>
          <p:nvPr/>
        </p:nvSpPr>
        <p:spPr>
          <a:xfrm>
            <a:off x="9783142" y="290608"/>
            <a:ext cx="377026" cy="169277"/>
          </a:xfrm>
          <a:prstGeom prst="rect">
            <a:avLst/>
          </a:prstGeom>
          <a:noFill/>
          <a:ln>
            <a:noFill/>
          </a:ln>
        </p:spPr>
        <p:txBody>
          <a:bodyPr wrap="none" rtlCol="0">
            <a:spAutoFit/>
          </a:bodyPr>
          <a:lstStyle/>
          <a:p>
            <a:r>
              <a:rPr lang="ja-JP" altLang="en-US" sz="500" dirty="0" smtClean="0"/>
              <a:t>伏見宿</a:t>
            </a:r>
            <a:endParaRPr lang="ja-JP" altLang="en-US" sz="500" dirty="0"/>
          </a:p>
        </p:txBody>
      </p:sp>
      <p:sp>
        <p:nvSpPr>
          <p:cNvPr id="369" name="テキスト ボックス 368"/>
          <p:cNvSpPr txBox="1"/>
          <p:nvPr/>
        </p:nvSpPr>
        <p:spPr>
          <a:xfrm>
            <a:off x="6985423" y="2824429"/>
            <a:ext cx="312906" cy="169277"/>
          </a:xfrm>
          <a:prstGeom prst="rect">
            <a:avLst/>
          </a:prstGeom>
          <a:noFill/>
          <a:ln>
            <a:noFill/>
          </a:ln>
        </p:spPr>
        <p:txBody>
          <a:bodyPr wrap="none" rtlCol="0">
            <a:spAutoFit/>
          </a:bodyPr>
          <a:lstStyle/>
          <a:p>
            <a:r>
              <a:rPr lang="ja-JP" altLang="en-US" sz="500" dirty="0" smtClean="0"/>
              <a:t>淀宿</a:t>
            </a:r>
            <a:endParaRPr lang="ja-JP" altLang="en-US" sz="500" dirty="0"/>
          </a:p>
        </p:txBody>
      </p:sp>
      <p:grpSp>
        <p:nvGrpSpPr>
          <p:cNvPr id="32" name="グループ化 31"/>
          <p:cNvGrpSpPr/>
          <p:nvPr/>
        </p:nvGrpSpPr>
        <p:grpSpPr>
          <a:xfrm>
            <a:off x="-9525" y="311150"/>
            <a:ext cx="6149975" cy="6770688"/>
            <a:chOff x="-9525" y="311150"/>
            <a:chExt cx="6149975" cy="6770688"/>
          </a:xfrm>
        </p:grpSpPr>
        <p:sp>
          <p:nvSpPr>
            <p:cNvPr id="26" name="フリーフォーム 25"/>
            <p:cNvSpPr/>
            <p:nvPr/>
          </p:nvSpPr>
          <p:spPr>
            <a:xfrm>
              <a:off x="5359400" y="311150"/>
              <a:ext cx="781050" cy="1841500"/>
            </a:xfrm>
            <a:custGeom>
              <a:avLst/>
              <a:gdLst>
                <a:gd name="connsiteX0" fmla="*/ 730250 w 781050"/>
                <a:gd name="connsiteY0" fmla="*/ 0 h 1841500"/>
                <a:gd name="connsiteX1" fmla="*/ 781050 w 781050"/>
                <a:gd name="connsiteY1" fmla="*/ 101600 h 1841500"/>
                <a:gd name="connsiteX2" fmla="*/ 717550 w 781050"/>
                <a:gd name="connsiteY2" fmla="*/ 158750 h 1841500"/>
                <a:gd name="connsiteX3" fmla="*/ 641350 w 781050"/>
                <a:gd name="connsiteY3" fmla="*/ 476250 h 1841500"/>
                <a:gd name="connsiteX4" fmla="*/ 584200 w 781050"/>
                <a:gd name="connsiteY4" fmla="*/ 508000 h 1841500"/>
                <a:gd name="connsiteX5" fmla="*/ 558800 w 781050"/>
                <a:gd name="connsiteY5" fmla="*/ 1282700 h 1841500"/>
                <a:gd name="connsiteX6" fmla="*/ 260350 w 781050"/>
                <a:gd name="connsiteY6" fmla="*/ 1422400 h 1841500"/>
                <a:gd name="connsiteX7" fmla="*/ 228600 w 781050"/>
                <a:gd name="connsiteY7" fmla="*/ 1441450 h 1841500"/>
                <a:gd name="connsiteX8" fmla="*/ 0 w 781050"/>
                <a:gd name="connsiteY8" fmla="*/ 184150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050" h="1841500">
                  <a:moveTo>
                    <a:pt x="730250" y="0"/>
                  </a:moveTo>
                  <a:lnTo>
                    <a:pt x="781050" y="101600"/>
                  </a:lnTo>
                  <a:lnTo>
                    <a:pt x="717550" y="158750"/>
                  </a:lnTo>
                  <a:lnTo>
                    <a:pt x="641350" y="476250"/>
                  </a:lnTo>
                  <a:lnTo>
                    <a:pt x="584200" y="508000"/>
                  </a:lnTo>
                  <a:lnTo>
                    <a:pt x="558800" y="1282700"/>
                  </a:lnTo>
                  <a:lnTo>
                    <a:pt x="260350" y="1422400"/>
                  </a:lnTo>
                  <a:lnTo>
                    <a:pt x="228600" y="1441450"/>
                  </a:lnTo>
                  <a:lnTo>
                    <a:pt x="0" y="1841500"/>
                  </a:lnTo>
                </a:path>
              </a:pathLst>
            </a:custGeom>
            <a:noFill/>
            <a:ln cap="rnd" cmpd="sng">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27"/>
            <p:cNvSpPr/>
            <p:nvPr/>
          </p:nvSpPr>
          <p:spPr>
            <a:xfrm>
              <a:off x="3778250" y="2152650"/>
              <a:ext cx="1587500" cy="2393950"/>
            </a:xfrm>
            <a:custGeom>
              <a:avLst/>
              <a:gdLst>
                <a:gd name="connsiteX0" fmla="*/ 1587500 w 1587500"/>
                <a:gd name="connsiteY0" fmla="*/ 0 h 2393950"/>
                <a:gd name="connsiteX1" fmla="*/ 1549400 w 1587500"/>
                <a:gd name="connsiteY1" fmla="*/ 114300 h 2393950"/>
                <a:gd name="connsiteX2" fmla="*/ 1555750 w 1587500"/>
                <a:gd name="connsiteY2" fmla="*/ 228600 h 2393950"/>
                <a:gd name="connsiteX3" fmla="*/ 1517650 w 1587500"/>
                <a:gd name="connsiteY3" fmla="*/ 336550 h 2393950"/>
                <a:gd name="connsiteX4" fmla="*/ 1530350 w 1587500"/>
                <a:gd name="connsiteY4" fmla="*/ 520700 h 2393950"/>
                <a:gd name="connsiteX5" fmla="*/ 1511300 w 1587500"/>
                <a:gd name="connsiteY5" fmla="*/ 673100 h 2393950"/>
                <a:gd name="connsiteX6" fmla="*/ 1454150 w 1587500"/>
                <a:gd name="connsiteY6" fmla="*/ 819150 h 2393950"/>
                <a:gd name="connsiteX7" fmla="*/ 1358900 w 1587500"/>
                <a:gd name="connsiteY7" fmla="*/ 965200 h 2393950"/>
                <a:gd name="connsiteX8" fmla="*/ 1289050 w 1587500"/>
                <a:gd name="connsiteY8" fmla="*/ 1111250 h 2393950"/>
                <a:gd name="connsiteX9" fmla="*/ 1270000 w 1587500"/>
                <a:gd name="connsiteY9" fmla="*/ 1225550 h 2393950"/>
                <a:gd name="connsiteX10" fmla="*/ 1257300 w 1587500"/>
                <a:gd name="connsiteY10" fmla="*/ 1339850 h 2393950"/>
                <a:gd name="connsiteX11" fmla="*/ 1231900 w 1587500"/>
                <a:gd name="connsiteY11" fmla="*/ 1441450 h 2393950"/>
                <a:gd name="connsiteX12" fmla="*/ 1206500 w 1587500"/>
                <a:gd name="connsiteY12" fmla="*/ 1517650 h 2393950"/>
                <a:gd name="connsiteX13" fmla="*/ 1162050 w 1587500"/>
                <a:gd name="connsiteY13" fmla="*/ 1568450 h 2393950"/>
                <a:gd name="connsiteX14" fmla="*/ 1079500 w 1587500"/>
                <a:gd name="connsiteY14" fmla="*/ 1600200 h 2393950"/>
                <a:gd name="connsiteX15" fmla="*/ 990600 w 1587500"/>
                <a:gd name="connsiteY15" fmla="*/ 1638300 h 2393950"/>
                <a:gd name="connsiteX16" fmla="*/ 901700 w 1587500"/>
                <a:gd name="connsiteY16" fmla="*/ 1663700 h 2393950"/>
                <a:gd name="connsiteX17" fmla="*/ 736600 w 1587500"/>
                <a:gd name="connsiteY17" fmla="*/ 1657350 h 2393950"/>
                <a:gd name="connsiteX18" fmla="*/ 647700 w 1587500"/>
                <a:gd name="connsiteY18" fmla="*/ 1663700 h 2393950"/>
                <a:gd name="connsiteX19" fmla="*/ 355600 w 1587500"/>
                <a:gd name="connsiteY19" fmla="*/ 2038350 h 2393950"/>
                <a:gd name="connsiteX20" fmla="*/ 311150 w 1587500"/>
                <a:gd name="connsiteY20" fmla="*/ 2241550 h 2393950"/>
                <a:gd name="connsiteX21" fmla="*/ 298450 w 1587500"/>
                <a:gd name="connsiteY21" fmla="*/ 2273300 h 2393950"/>
                <a:gd name="connsiteX22" fmla="*/ 0 w 1587500"/>
                <a:gd name="connsiteY22" fmla="*/ 2393950 h 239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87500" h="2393950">
                  <a:moveTo>
                    <a:pt x="1587500" y="0"/>
                  </a:moveTo>
                  <a:lnTo>
                    <a:pt x="1549400" y="114300"/>
                  </a:lnTo>
                  <a:lnTo>
                    <a:pt x="1555750" y="228600"/>
                  </a:lnTo>
                  <a:lnTo>
                    <a:pt x="1517650" y="336550"/>
                  </a:lnTo>
                  <a:lnTo>
                    <a:pt x="1530350" y="520700"/>
                  </a:lnTo>
                  <a:lnTo>
                    <a:pt x="1511300" y="673100"/>
                  </a:lnTo>
                  <a:lnTo>
                    <a:pt x="1454150" y="819150"/>
                  </a:lnTo>
                  <a:lnTo>
                    <a:pt x="1358900" y="965200"/>
                  </a:lnTo>
                  <a:lnTo>
                    <a:pt x="1289050" y="1111250"/>
                  </a:lnTo>
                  <a:lnTo>
                    <a:pt x="1270000" y="1225550"/>
                  </a:lnTo>
                  <a:lnTo>
                    <a:pt x="1257300" y="1339850"/>
                  </a:lnTo>
                  <a:lnTo>
                    <a:pt x="1231900" y="1441450"/>
                  </a:lnTo>
                  <a:lnTo>
                    <a:pt x="1206500" y="1517650"/>
                  </a:lnTo>
                  <a:lnTo>
                    <a:pt x="1162050" y="1568450"/>
                  </a:lnTo>
                  <a:lnTo>
                    <a:pt x="1079500" y="1600200"/>
                  </a:lnTo>
                  <a:lnTo>
                    <a:pt x="990600" y="1638300"/>
                  </a:lnTo>
                  <a:lnTo>
                    <a:pt x="901700" y="1663700"/>
                  </a:lnTo>
                  <a:lnTo>
                    <a:pt x="736600" y="1657350"/>
                  </a:lnTo>
                  <a:lnTo>
                    <a:pt x="647700" y="1663700"/>
                  </a:lnTo>
                  <a:lnTo>
                    <a:pt x="355600" y="2038350"/>
                  </a:lnTo>
                  <a:lnTo>
                    <a:pt x="311150" y="2241550"/>
                  </a:lnTo>
                  <a:lnTo>
                    <a:pt x="298450" y="2273300"/>
                  </a:lnTo>
                  <a:lnTo>
                    <a:pt x="0" y="2393950"/>
                  </a:lnTo>
                </a:path>
              </a:pathLst>
            </a:custGeom>
            <a:noFill/>
            <a:ln cap="rnd" cmpd="sng">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28"/>
            <p:cNvSpPr/>
            <p:nvPr/>
          </p:nvSpPr>
          <p:spPr>
            <a:xfrm>
              <a:off x="2590800" y="4546600"/>
              <a:ext cx="1187450" cy="1428750"/>
            </a:xfrm>
            <a:custGeom>
              <a:avLst/>
              <a:gdLst>
                <a:gd name="connsiteX0" fmla="*/ 1187450 w 1187450"/>
                <a:gd name="connsiteY0" fmla="*/ 0 h 1428750"/>
                <a:gd name="connsiteX1" fmla="*/ 1130300 w 1187450"/>
                <a:gd name="connsiteY1" fmla="*/ 63500 h 1428750"/>
                <a:gd name="connsiteX2" fmla="*/ 1130300 w 1187450"/>
                <a:gd name="connsiteY2" fmla="*/ 114300 h 1428750"/>
                <a:gd name="connsiteX3" fmla="*/ 1111250 w 1187450"/>
                <a:gd name="connsiteY3" fmla="*/ 196850 h 1428750"/>
                <a:gd name="connsiteX4" fmla="*/ 1041400 w 1187450"/>
                <a:gd name="connsiteY4" fmla="*/ 361950 h 1428750"/>
                <a:gd name="connsiteX5" fmla="*/ 939800 w 1187450"/>
                <a:gd name="connsiteY5" fmla="*/ 514350 h 1428750"/>
                <a:gd name="connsiteX6" fmla="*/ 869950 w 1187450"/>
                <a:gd name="connsiteY6" fmla="*/ 622300 h 1428750"/>
                <a:gd name="connsiteX7" fmla="*/ 781050 w 1187450"/>
                <a:gd name="connsiteY7" fmla="*/ 711200 h 1428750"/>
                <a:gd name="connsiteX8" fmla="*/ 723900 w 1187450"/>
                <a:gd name="connsiteY8" fmla="*/ 711200 h 1428750"/>
                <a:gd name="connsiteX9" fmla="*/ 704850 w 1187450"/>
                <a:gd name="connsiteY9" fmla="*/ 812800 h 1428750"/>
                <a:gd name="connsiteX10" fmla="*/ 666750 w 1187450"/>
                <a:gd name="connsiteY10" fmla="*/ 939800 h 1428750"/>
                <a:gd name="connsiteX11" fmla="*/ 615950 w 1187450"/>
                <a:gd name="connsiteY11" fmla="*/ 1066800 h 1428750"/>
                <a:gd name="connsiteX12" fmla="*/ 558800 w 1187450"/>
                <a:gd name="connsiteY12" fmla="*/ 1155700 h 1428750"/>
                <a:gd name="connsiteX13" fmla="*/ 469900 w 1187450"/>
                <a:gd name="connsiteY13" fmla="*/ 1181100 h 1428750"/>
                <a:gd name="connsiteX14" fmla="*/ 412750 w 1187450"/>
                <a:gd name="connsiteY14" fmla="*/ 1200150 h 1428750"/>
                <a:gd name="connsiteX15" fmla="*/ 361950 w 1187450"/>
                <a:gd name="connsiteY15" fmla="*/ 1219200 h 1428750"/>
                <a:gd name="connsiteX16" fmla="*/ 317500 w 1187450"/>
                <a:gd name="connsiteY16" fmla="*/ 1270000 h 1428750"/>
                <a:gd name="connsiteX17" fmla="*/ 279400 w 1187450"/>
                <a:gd name="connsiteY17" fmla="*/ 1339850 h 1428750"/>
                <a:gd name="connsiteX18" fmla="*/ 88900 w 1187450"/>
                <a:gd name="connsiteY18" fmla="*/ 1409700 h 1428750"/>
                <a:gd name="connsiteX19" fmla="*/ 0 w 1187450"/>
                <a:gd name="connsiteY19" fmla="*/ 1428750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87450" h="1428750">
                  <a:moveTo>
                    <a:pt x="1187450" y="0"/>
                  </a:moveTo>
                  <a:lnTo>
                    <a:pt x="1130300" y="63500"/>
                  </a:lnTo>
                  <a:lnTo>
                    <a:pt x="1130300" y="114300"/>
                  </a:lnTo>
                  <a:lnTo>
                    <a:pt x="1111250" y="196850"/>
                  </a:lnTo>
                  <a:lnTo>
                    <a:pt x="1041400" y="361950"/>
                  </a:lnTo>
                  <a:lnTo>
                    <a:pt x="939800" y="514350"/>
                  </a:lnTo>
                  <a:lnTo>
                    <a:pt x="869950" y="622300"/>
                  </a:lnTo>
                  <a:lnTo>
                    <a:pt x="781050" y="711200"/>
                  </a:lnTo>
                  <a:lnTo>
                    <a:pt x="723900" y="711200"/>
                  </a:lnTo>
                  <a:lnTo>
                    <a:pt x="704850" y="812800"/>
                  </a:lnTo>
                  <a:lnTo>
                    <a:pt x="666750" y="939800"/>
                  </a:lnTo>
                  <a:lnTo>
                    <a:pt x="615950" y="1066800"/>
                  </a:lnTo>
                  <a:lnTo>
                    <a:pt x="558800" y="1155700"/>
                  </a:lnTo>
                  <a:lnTo>
                    <a:pt x="469900" y="1181100"/>
                  </a:lnTo>
                  <a:lnTo>
                    <a:pt x="412750" y="1200150"/>
                  </a:lnTo>
                  <a:lnTo>
                    <a:pt x="361950" y="1219200"/>
                  </a:lnTo>
                  <a:lnTo>
                    <a:pt x="317500" y="1270000"/>
                  </a:lnTo>
                  <a:lnTo>
                    <a:pt x="279400" y="1339850"/>
                  </a:lnTo>
                  <a:lnTo>
                    <a:pt x="88900" y="1409700"/>
                  </a:lnTo>
                  <a:lnTo>
                    <a:pt x="0" y="1428750"/>
                  </a:lnTo>
                </a:path>
              </a:pathLst>
            </a:custGeom>
            <a:noFill/>
            <a:ln cap="rnd" cmpd="sng">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リーフォーム 29"/>
            <p:cNvSpPr/>
            <p:nvPr/>
          </p:nvSpPr>
          <p:spPr>
            <a:xfrm>
              <a:off x="1270000" y="5981700"/>
              <a:ext cx="1320800" cy="609600"/>
            </a:xfrm>
            <a:custGeom>
              <a:avLst/>
              <a:gdLst>
                <a:gd name="connsiteX0" fmla="*/ 1320800 w 1320800"/>
                <a:gd name="connsiteY0" fmla="*/ 0 h 609600"/>
                <a:gd name="connsiteX1" fmla="*/ 1225550 w 1320800"/>
                <a:gd name="connsiteY1" fmla="*/ 82550 h 609600"/>
                <a:gd name="connsiteX2" fmla="*/ 1181100 w 1320800"/>
                <a:gd name="connsiteY2" fmla="*/ 114300 h 609600"/>
                <a:gd name="connsiteX3" fmla="*/ 1149350 w 1320800"/>
                <a:gd name="connsiteY3" fmla="*/ 114300 h 609600"/>
                <a:gd name="connsiteX4" fmla="*/ 1123950 w 1320800"/>
                <a:gd name="connsiteY4" fmla="*/ 127000 h 609600"/>
                <a:gd name="connsiteX5" fmla="*/ 1092200 w 1320800"/>
                <a:gd name="connsiteY5" fmla="*/ 158750 h 609600"/>
                <a:gd name="connsiteX6" fmla="*/ 1028700 w 1320800"/>
                <a:gd name="connsiteY6" fmla="*/ 177800 h 609600"/>
                <a:gd name="connsiteX7" fmla="*/ 996950 w 1320800"/>
                <a:gd name="connsiteY7" fmla="*/ 171450 h 609600"/>
                <a:gd name="connsiteX8" fmla="*/ 946150 w 1320800"/>
                <a:gd name="connsiteY8" fmla="*/ 203200 h 609600"/>
                <a:gd name="connsiteX9" fmla="*/ 920750 w 1320800"/>
                <a:gd name="connsiteY9" fmla="*/ 241300 h 609600"/>
                <a:gd name="connsiteX10" fmla="*/ 882650 w 1320800"/>
                <a:gd name="connsiteY10" fmla="*/ 260350 h 609600"/>
                <a:gd name="connsiteX11" fmla="*/ 844550 w 1320800"/>
                <a:gd name="connsiteY11" fmla="*/ 273050 h 609600"/>
                <a:gd name="connsiteX12" fmla="*/ 844550 w 1320800"/>
                <a:gd name="connsiteY12" fmla="*/ 273050 h 609600"/>
                <a:gd name="connsiteX13" fmla="*/ 781050 w 1320800"/>
                <a:gd name="connsiteY13" fmla="*/ 266700 h 609600"/>
                <a:gd name="connsiteX14" fmla="*/ 755650 w 1320800"/>
                <a:gd name="connsiteY14" fmla="*/ 279400 h 609600"/>
                <a:gd name="connsiteX15" fmla="*/ 711200 w 1320800"/>
                <a:gd name="connsiteY15" fmla="*/ 304800 h 609600"/>
                <a:gd name="connsiteX16" fmla="*/ 692150 w 1320800"/>
                <a:gd name="connsiteY16" fmla="*/ 311150 h 609600"/>
                <a:gd name="connsiteX17" fmla="*/ 660400 w 1320800"/>
                <a:gd name="connsiteY17" fmla="*/ 317500 h 609600"/>
                <a:gd name="connsiteX18" fmla="*/ 628650 w 1320800"/>
                <a:gd name="connsiteY18" fmla="*/ 342900 h 609600"/>
                <a:gd name="connsiteX19" fmla="*/ 450850 w 1320800"/>
                <a:gd name="connsiteY19" fmla="*/ 412750 h 609600"/>
                <a:gd name="connsiteX20" fmla="*/ 279400 w 1320800"/>
                <a:gd name="connsiteY20" fmla="*/ 476250 h 609600"/>
                <a:gd name="connsiteX21" fmla="*/ 82550 w 1320800"/>
                <a:gd name="connsiteY21" fmla="*/ 558800 h 609600"/>
                <a:gd name="connsiteX22" fmla="*/ 0 w 1320800"/>
                <a:gd name="connsiteY22"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20800" h="609600">
                  <a:moveTo>
                    <a:pt x="1320800" y="0"/>
                  </a:moveTo>
                  <a:lnTo>
                    <a:pt x="1225550" y="82550"/>
                  </a:lnTo>
                  <a:lnTo>
                    <a:pt x="1181100" y="114300"/>
                  </a:lnTo>
                  <a:lnTo>
                    <a:pt x="1149350" y="114300"/>
                  </a:lnTo>
                  <a:lnTo>
                    <a:pt x="1123950" y="127000"/>
                  </a:lnTo>
                  <a:lnTo>
                    <a:pt x="1092200" y="158750"/>
                  </a:lnTo>
                  <a:lnTo>
                    <a:pt x="1028700" y="177800"/>
                  </a:lnTo>
                  <a:lnTo>
                    <a:pt x="996950" y="171450"/>
                  </a:lnTo>
                  <a:lnTo>
                    <a:pt x="946150" y="203200"/>
                  </a:lnTo>
                  <a:lnTo>
                    <a:pt x="920750" y="241300"/>
                  </a:lnTo>
                  <a:lnTo>
                    <a:pt x="882650" y="260350"/>
                  </a:lnTo>
                  <a:lnTo>
                    <a:pt x="844550" y="273050"/>
                  </a:lnTo>
                  <a:lnTo>
                    <a:pt x="844550" y="273050"/>
                  </a:lnTo>
                  <a:lnTo>
                    <a:pt x="781050" y="266700"/>
                  </a:lnTo>
                  <a:lnTo>
                    <a:pt x="755650" y="279400"/>
                  </a:lnTo>
                  <a:lnTo>
                    <a:pt x="711200" y="304800"/>
                  </a:lnTo>
                  <a:lnTo>
                    <a:pt x="692150" y="311150"/>
                  </a:lnTo>
                  <a:lnTo>
                    <a:pt x="660400" y="317500"/>
                  </a:lnTo>
                  <a:lnTo>
                    <a:pt x="628650" y="342900"/>
                  </a:lnTo>
                  <a:lnTo>
                    <a:pt x="450850" y="412750"/>
                  </a:lnTo>
                  <a:lnTo>
                    <a:pt x="279400" y="476250"/>
                  </a:lnTo>
                  <a:lnTo>
                    <a:pt x="82550" y="558800"/>
                  </a:lnTo>
                  <a:lnTo>
                    <a:pt x="0" y="609600"/>
                  </a:lnTo>
                </a:path>
              </a:pathLst>
            </a:custGeom>
            <a:noFill/>
            <a:ln cap="rnd" cmpd="sng">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30"/>
            <p:cNvSpPr/>
            <p:nvPr/>
          </p:nvSpPr>
          <p:spPr>
            <a:xfrm>
              <a:off x="-9525" y="6596063"/>
              <a:ext cx="1276350" cy="485775"/>
            </a:xfrm>
            <a:custGeom>
              <a:avLst/>
              <a:gdLst>
                <a:gd name="connsiteX0" fmla="*/ 1276350 w 1276350"/>
                <a:gd name="connsiteY0" fmla="*/ 0 h 485775"/>
                <a:gd name="connsiteX1" fmla="*/ 1166813 w 1276350"/>
                <a:gd name="connsiteY1" fmla="*/ 33337 h 485775"/>
                <a:gd name="connsiteX2" fmla="*/ 1052513 w 1276350"/>
                <a:gd name="connsiteY2" fmla="*/ 71437 h 485775"/>
                <a:gd name="connsiteX3" fmla="*/ 857250 w 1276350"/>
                <a:gd name="connsiteY3" fmla="*/ 157162 h 485775"/>
                <a:gd name="connsiteX4" fmla="*/ 795338 w 1276350"/>
                <a:gd name="connsiteY4" fmla="*/ 195262 h 485775"/>
                <a:gd name="connsiteX5" fmla="*/ 695325 w 1276350"/>
                <a:gd name="connsiteY5" fmla="*/ 214312 h 485775"/>
                <a:gd name="connsiteX6" fmla="*/ 647700 w 1276350"/>
                <a:gd name="connsiteY6" fmla="*/ 233362 h 485775"/>
                <a:gd name="connsiteX7" fmla="*/ 614363 w 1276350"/>
                <a:gd name="connsiteY7" fmla="*/ 252412 h 485775"/>
                <a:gd name="connsiteX8" fmla="*/ 590550 w 1276350"/>
                <a:gd name="connsiteY8" fmla="*/ 252412 h 485775"/>
                <a:gd name="connsiteX9" fmla="*/ 476250 w 1276350"/>
                <a:gd name="connsiteY9" fmla="*/ 304800 h 485775"/>
                <a:gd name="connsiteX10" fmla="*/ 471488 w 1276350"/>
                <a:gd name="connsiteY10" fmla="*/ 357187 h 485775"/>
                <a:gd name="connsiteX11" fmla="*/ 452438 w 1276350"/>
                <a:gd name="connsiteY11" fmla="*/ 376237 h 485775"/>
                <a:gd name="connsiteX12" fmla="*/ 419100 w 1276350"/>
                <a:gd name="connsiteY12" fmla="*/ 381000 h 485775"/>
                <a:gd name="connsiteX13" fmla="*/ 371475 w 1276350"/>
                <a:gd name="connsiteY13" fmla="*/ 385762 h 485775"/>
                <a:gd name="connsiteX14" fmla="*/ 319088 w 1276350"/>
                <a:gd name="connsiteY14" fmla="*/ 381000 h 485775"/>
                <a:gd name="connsiteX15" fmla="*/ 261938 w 1276350"/>
                <a:gd name="connsiteY15" fmla="*/ 381000 h 485775"/>
                <a:gd name="connsiteX16" fmla="*/ 214313 w 1276350"/>
                <a:gd name="connsiteY16" fmla="*/ 400050 h 485775"/>
                <a:gd name="connsiteX17" fmla="*/ 119063 w 1276350"/>
                <a:gd name="connsiteY17" fmla="*/ 447675 h 485775"/>
                <a:gd name="connsiteX18" fmla="*/ 52388 w 1276350"/>
                <a:gd name="connsiteY18" fmla="*/ 485775 h 485775"/>
                <a:gd name="connsiteX19" fmla="*/ 0 w 1276350"/>
                <a:gd name="connsiteY19" fmla="*/ 485775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6350" h="485775">
                  <a:moveTo>
                    <a:pt x="1276350" y="0"/>
                  </a:moveTo>
                  <a:lnTo>
                    <a:pt x="1166813" y="33337"/>
                  </a:lnTo>
                  <a:lnTo>
                    <a:pt x="1052513" y="71437"/>
                  </a:lnTo>
                  <a:lnTo>
                    <a:pt x="857250" y="157162"/>
                  </a:lnTo>
                  <a:lnTo>
                    <a:pt x="795338" y="195262"/>
                  </a:lnTo>
                  <a:lnTo>
                    <a:pt x="695325" y="214312"/>
                  </a:lnTo>
                  <a:lnTo>
                    <a:pt x="647700" y="233362"/>
                  </a:lnTo>
                  <a:lnTo>
                    <a:pt x="614363" y="252412"/>
                  </a:lnTo>
                  <a:lnTo>
                    <a:pt x="590550" y="252412"/>
                  </a:lnTo>
                  <a:lnTo>
                    <a:pt x="476250" y="304800"/>
                  </a:lnTo>
                  <a:lnTo>
                    <a:pt x="471488" y="357187"/>
                  </a:lnTo>
                  <a:lnTo>
                    <a:pt x="452438" y="376237"/>
                  </a:lnTo>
                  <a:lnTo>
                    <a:pt x="419100" y="381000"/>
                  </a:lnTo>
                  <a:lnTo>
                    <a:pt x="371475" y="385762"/>
                  </a:lnTo>
                  <a:lnTo>
                    <a:pt x="319088" y="381000"/>
                  </a:lnTo>
                  <a:lnTo>
                    <a:pt x="261938" y="381000"/>
                  </a:lnTo>
                  <a:lnTo>
                    <a:pt x="214313" y="400050"/>
                  </a:lnTo>
                  <a:lnTo>
                    <a:pt x="119063" y="447675"/>
                  </a:lnTo>
                  <a:lnTo>
                    <a:pt x="52388" y="485775"/>
                  </a:lnTo>
                  <a:lnTo>
                    <a:pt x="0" y="485775"/>
                  </a:lnTo>
                </a:path>
              </a:pathLst>
            </a:custGeom>
            <a:noFill/>
            <a:ln cap="rnd" cmpd="sng">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4" name="テキスト ボックス 373"/>
          <p:cNvSpPr txBox="1"/>
          <p:nvPr/>
        </p:nvSpPr>
        <p:spPr>
          <a:xfrm rot="20254573">
            <a:off x="3704066" y="4335577"/>
            <a:ext cx="441146" cy="169277"/>
          </a:xfrm>
          <a:prstGeom prst="rect">
            <a:avLst/>
          </a:prstGeom>
          <a:noFill/>
        </p:spPr>
        <p:txBody>
          <a:bodyPr wrap="none" rtlCol="0">
            <a:spAutoFit/>
          </a:bodyPr>
          <a:lstStyle/>
          <a:p>
            <a:r>
              <a:rPr lang="ja-JP" altLang="en-US" sz="500" dirty="0" smtClean="0">
                <a:solidFill>
                  <a:schemeClr val="accent4">
                    <a:lumMod val="50000"/>
                  </a:schemeClr>
                </a:solidFill>
              </a:rPr>
              <a:t>西国街道</a:t>
            </a:r>
            <a:endParaRPr lang="ja-JP" altLang="en-US" sz="500" dirty="0">
              <a:solidFill>
                <a:schemeClr val="accent4">
                  <a:lumMod val="50000"/>
                </a:schemeClr>
              </a:solidFill>
            </a:endParaRPr>
          </a:p>
        </p:txBody>
      </p:sp>
      <p:sp>
        <p:nvSpPr>
          <p:cNvPr id="375" name="テキスト ボックス 374"/>
          <p:cNvSpPr txBox="1"/>
          <p:nvPr/>
        </p:nvSpPr>
        <p:spPr>
          <a:xfrm rot="20034719">
            <a:off x="5474326" y="1543834"/>
            <a:ext cx="441146" cy="169277"/>
          </a:xfrm>
          <a:prstGeom prst="rect">
            <a:avLst/>
          </a:prstGeom>
          <a:noFill/>
        </p:spPr>
        <p:txBody>
          <a:bodyPr wrap="none" rtlCol="0">
            <a:spAutoFit/>
          </a:bodyPr>
          <a:lstStyle/>
          <a:p>
            <a:r>
              <a:rPr lang="ja-JP" altLang="en-US" sz="500" dirty="0" smtClean="0">
                <a:solidFill>
                  <a:schemeClr val="accent4">
                    <a:lumMod val="50000"/>
                  </a:schemeClr>
                </a:solidFill>
              </a:rPr>
              <a:t>西国街道</a:t>
            </a:r>
            <a:endParaRPr lang="ja-JP" altLang="en-US" sz="500" dirty="0">
              <a:solidFill>
                <a:schemeClr val="accent4">
                  <a:lumMod val="50000"/>
                </a:schemeClr>
              </a:solidFill>
            </a:endParaRPr>
          </a:p>
        </p:txBody>
      </p:sp>
      <p:sp>
        <p:nvSpPr>
          <p:cNvPr id="376" name="テキスト ボックス 375"/>
          <p:cNvSpPr txBox="1"/>
          <p:nvPr/>
        </p:nvSpPr>
        <p:spPr>
          <a:xfrm rot="20254573">
            <a:off x="1387586" y="6286297"/>
            <a:ext cx="441146" cy="169277"/>
          </a:xfrm>
          <a:prstGeom prst="rect">
            <a:avLst/>
          </a:prstGeom>
          <a:noFill/>
        </p:spPr>
        <p:txBody>
          <a:bodyPr wrap="none" rtlCol="0">
            <a:spAutoFit/>
          </a:bodyPr>
          <a:lstStyle/>
          <a:p>
            <a:r>
              <a:rPr lang="ja-JP" altLang="en-US" sz="500" dirty="0" smtClean="0">
                <a:solidFill>
                  <a:schemeClr val="accent4">
                    <a:lumMod val="50000"/>
                  </a:schemeClr>
                </a:solidFill>
              </a:rPr>
              <a:t>西国街道</a:t>
            </a:r>
            <a:endParaRPr lang="ja-JP" altLang="en-US" sz="500" dirty="0">
              <a:solidFill>
                <a:schemeClr val="accent4">
                  <a:lumMod val="50000"/>
                </a:schemeClr>
              </a:solidFill>
            </a:endParaRPr>
          </a:p>
        </p:txBody>
      </p:sp>
      <p:sp>
        <p:nvSpPr>
          <p:cNvPr id="377" name="テキスト ボックス 376"/>
          <p:cNvSpPr txBox="1"/>
          <p:nvPr/>
        </p:nvSpPr>
        <p:spPr>
          <a:xfrm rot="20048640">
            <a:off x="4582690" y="3677243"/>
            <a:ext cx="377026" cy="169277"/>
          </a:xfrm>
          <a:prstGeom prst="rect">
            <a:avLst/>
          </a:prstGeom>
          <a:noFill/>
          <a:ln>
            <a:noFill/>
          </a:ln>
        </p:spPr>
        <p:txBody>
          <a:bodyPr wrap="none" rtlCol="0">
            <a:spAutoFit/>
          </a:bodyPr>
          <a:lstStyle/>
          <a:p>
            <a:r>
              <a:rPr lang="ja-JP" altLang="en-US" sz="500" dirty="0">
                <a:solidFill>
                  <a:srgbClr val="7030A0"/>
                </a:solidFill>
              </a:rPr>
              <a:t>山崎</a:t>
            </a:r>
            <a:r>
              <a:rPr lang="ja-JP" altLang="en-US" sz="500" dirty="0" smtClean="0">
                <a:solidFill>
                  <a:srgbClr val="7030A0"/>
                </a:solidFill>
              </a:rPr>
              <a:t>宿</a:t>
            </a:r>
            <a:endParaRPr lang="ja-JP" altLang="en-US" sz="500" dirty="0">
              <a:solidFill>
                <a:srgbClr val="7030A0"/>
              </a:solidFill>
            </a:endParaRPr>
          </a:p>
        </p:txBody>
      </p:sp>
      <p:sp>
        <p:nvSpPr>
          <p:cNvPr id="378" name="テキスト ボックス 377"/>
          <p:cNvSpPr txBox="1"/>
          <p:nvPr/>
        </p:nvSpPr>
        <p:spPr>
          <a:xfrm>
            <a:off x="177430" y="6827560"/>
            <a:ext cx="377026" cy="169277"/>
          </a:xfrm>
          <a:prstGeom prst="rect">
            <a:avLst/>
          </a:prstGeom>
          <a:noFill/>
          <a:ln>
            <a:noFill/>
          </a:ln>
        </p:spPr>
        <p:txBody>
          <a:bodyPr wrap="none" rtlCol="0">
            <a:spAutoFit/>
          </a:bodyPr>
          <a:lstStyle/>
          <a:p>
            <a:r>
              <a:rPr lang="ja-JP" altLang="en-US" sz="500" dirty="0" smtClean="0">
                <a:solidFill>
                  <a:srgbClr val="7030A0"/>
                </a:solidFill>
              </a:rPr>
              <a:t>芥川宿</a:t>
            </a:r>
            <a:endParaRPr lang="ja-JP" altLang="en-US" sz="500" dirty="0">
              <a:solidFill>
                <a:srgbClr val="7030A0"/>
              </a:solidFill>
            </a:endParaRPr>
          </a:p>
        </p:txBody>
      </p:sp>
      <p:sp>
        <p:nvSpPr>
          <p:cNvPr id="396" name="テキスト ボックス 395"/>
          <p:cNvSpPr txBox="1"/>
          <p:nvPr/>
        </p:nvSpPr>
        <p:spPr>
          <a:xfrm rot="20931420">
            <a:off x="5196926" y="4260982"/>
            <a:ext cx="441146" cy="169277"/>
          </a:xfrm>
          <a:prstGeom prst="rect">
            <a:avLst/>
          </a:prstGeom>
          <a:noFill/>
        </p:spPr>
        <p:txBody>
          <a:bodyPr wrap="none" rtlCol="0">
            <a:spAutoFit/>
          </a:bodyPr>
          <a:lstStyle/>
          <a:p>
            <a:r>
              <a:rPr lang="ja-JP" altLang="en-US" sz="500" dirty="0" smtClean="0">
                <a:latin typeface="ＭＳ Ｐゴシック" panose="020B0600070205080204" pitchFamily="50" charset="-128"/>
                <a:ea typeface="ＭＳ Ｐゴシック" panose="020B0600070205080204" pitchFamily="50" charset="-128"/>
              </a:rPr>
              <a:t>京阪本線</a:t>
            </a:r>
            <a:endParaRPr kumimoji="1" lang="ja-JP" altLang="en-US" sz="500" dirty="0">
              <a:latin typeface="ＭＳ Ｐゴシック" panose="020B0600070205080204" pitchFamily="50" charset="-128"/>
              <a:ea typeface="ＭＳ Ｐゴシック" panose="020B0600070205080204" pitchFamily="50" charset="-128"/>
            </a:endParaRPr>
          </a:p>
        </p:txBody>
      </p:sp>
      <p:sp>
        <p:nvSpPr>
          <p:cNvPr id="397" name="テキスト ボックス 396"/>
          <p:cNvSpPr txBox="1"/>
          <p:nvPr/>
        </p:nvSpPr>
        <p:spPr>
          <a:xfrm rot="21000963">
            <a:off x="5377194" y="4015761"/>
            <a:ext cx="633507" cy="169277"/>
          </a:xfrm>
          <a:prstGeom prst="rect">
            <a:avLst/>
          </a:prstGeom>
          <a:noFill/>
        </p:spPr>
        <p:txBody>
          <a:bodyPr wrap="none" rtlCol="0">
            <a:spAutoFit/>
          </a:bodyPr>
          <a:lstStyle/>
          <a:p>
            <a:r>
              <a:rPr lang="ja-JP" altLang="en-US" sz="500" dirty="0">
                <a:solidFill>
                  <a:schemeClr val="accent4">
                    <a:lumMod val="50000"/>
                  </a:schemeClr>
                </a:solidFill>
              </a:rPr>
              <a:t>東海道（京街道）</a:t>
            </a:r>
          </a:p>
        </p:txBody>
      </p:sp>
      <p:sp>
        <p:nvSpPr>
          <p:cNvPr id="398" name="テキスト ボックス 397"/>
          <p:cNvSpPr txBox="1"/>
          <p:nvPr/>
        </p:nvSpPr>
        <p:spPr>
          <a:xfrm rot="20075977">
            <a:off x="7902393" y="2251874"/>
            <a:ext cx="441146" cy="169277"/>
          </a:xfrm>
          <a:prstGeom prst="rect">
            <a:avLst/>
          </a:prstGeom>
          <a:noFill/>
        </p:spPr>
        <p:txBody>
          <a:bodyPr wrap="none" rtlCol="0">
            <a:spAutoFit/>
          </a:bodyPr>
          <a:lstStyle/>
          <a:p>
            <a:r>
              <a:rPr lang="ja-JP" altLang="en-US" sz="500" dirty="0" smtClean="0">
                <a:latin typeface="ＭＳ Ｐゴシック" panose="020B0600070205080204" pitchFamily="50" charset="-128"/>
                <a:ea typeface="ＭＳ Ｐゴシック" panose="020B0600070205080204" pitchFamily="50" charset="-128"/>
              </a:rPr>
              <a:t>京阪本線</a:t>
            </a:r>
            <a:endParaRPr kumimoji="1" lang="ja-JP" altLang="en-US" sz="500" dirty="0">
              <a:latin typeface="ＭＳ Ｐゴシック" panose="020B0600070205080204" pitchFamily="50" charset="-128"/>
              <a:ea typeface="ＭＳ Ｐゴシック" panose="020B0600070205080204" pitchFamily="50" charset="-128"/>
            </a:endParaRPr>
          </a:p>
        </p:txBody>
      </p:sp>
      <p:sp>
        <p:nvSpPr>
          <p:cNvPr id="399" name="テキスト ボックス 398"/>
          <p:cNvSpPr txBox="1"/>
          <p:nvPr/>
        </p:nvSpPr>
        <p:spPr>
          <a:xfrm>
            <a:off x="10545094" y="13888364"/>
            <a:ext cx="1902890" cy="246221"/>
          </a:xfrm>
          <a:prstGeom prst="rect">
            <a:avLst/>
          </a:prstGeom>
          <a:noFill/>
        </p:spPr>
        <p:txBody>
          <a:bodyPr wrap="square" rtlCol="0">
            <a:spAutoFit/>
          </a:bodyPr>
          <a:lstStyle/>
          <a:p>
            <a:r>
              <a:rPr lang="zh-TW" altLang="en-US" sz="1000" b="1" dirty="0">
                <a:solidFill>
                  <a:schemeClr val="bg1"/>
                </a:solidFill>
                <a:latin typeface="HGP教科書体" panose="02020600000000000000" pitchFamily="18" charset="-128"/>
                <a:ea typeface="HGP教科書体" panose="02020600000000000000" pitchFamily="18" charset="-128"/>
              </a:rPr>
              <a:t>巨椋</a:t>
            </a:r>
            <a:r>
              <a:rPr lang="zh-TW" altLang="en-US" sz="1000" b="1" dirty="0" smtClean="0">
                <a:solidFill>
                  <a:schemeClr val="bg1"/>
                </a:solidFill>
                <a:latin typeface="HGP教科書体" panose="02020600000000000000" pitchFamily="18" charset="-128"/>
                <a:ea typeface="HGP教科書体" panose="02020600000000000000" pitchFamily="18" charset="-128"/>
              </a:rPr>
              <a:t>大橋</a:t>
            </a:r>
            <a:r>
              <a:rPr lang="ja-JP" altLang="en-US" sz="1000" b="1" dirty="0" smtClean="0">
                <a:solidFill>
                  <a:schemeClr val="bg1"/>
                </a:solidFill>
                <a:latin typeface="HGP教科書体" panose="02020600000000000000" pitchFamily="18" charset="-128"/>
                <a:ea typeface="HGP教科書体" panose="02020600000000000000" pitchFamily="18" charset="-128"/>
              </a:rPr>
              <a:t>からの</a:t>
            </a:r>
            <a:r>
              <a:rPr lang="zh-TW" altLang="en-US" sz="1000" b="1" dirty="0" smtClean="0">
                <a:solidFill>
                  <a:schemeClr val="bg1"/>
                </a:solidFill>
                <a:latin typeface="HGP教科書体" panose="02020600000000000000" pitchFamily="18" charset="-128"/>
                <a:ea typeface="HGP教科書体" panose="02020600000000000000" pitchFamily="18" charset="-128"/>
              </a:rPr>
              <a:t> </a:t>
            </a:r>
            <a:endParaRPr lang="ja-JP" altLang="en-US" sz="1000" b="1" dirty="0">
              <a:solidFill>
                <a:schemeClr val="bg1"/>
              </a:solidFill>
              <a:latin typeface="HGP教科書体" panose="02020600000000000000" pitchFamily="18" charset="-128"/>
              <a:ea typeface="HGP教科書体" panose="02020600000000000000" pitchFamily="18" charset="-128"/>
            </a:endParaRPr>
          </a:p>
        </p:txBody>
      </p:sp>
      <p:sp>
        <p:nvSpPr>
          <p:cNvPr id="400" name="テキスト ボックス 399"/>
          <p:cNvSpPr txBox="1"/>
          <p:nvPr/>
        </p:nvSpPr>
        <p:spPr>
          <a:xfrm>
            <a:off x="12182227" y="13843462"/>
            <a:ext cx="674602" cy="292388"/>
          </a:xfrm>
          <a:prstGeom prst="rect">
            <a:avLst/>
          </a:prstGeom>
          <a:noFill/>
        </p:spPr>
        <p:txBody>
          <a:bodyPr wrap="square" rtlCol="0">
            <a:spAutoFit/>
          </a:bodyPr>
          <a:lstStyle/>
          <a:p>
            <a:r>
              <a:rPr lang="en-US" altLang="ja-JP" sz="650" b="1" dirty="0" smtClean="0">
                <a:solidFill>
                  <a:schemeClr val="bg1"/>
                </a:solidFill>
                <a:latin typeface="HGP教科書体" panose="02020600000000000000" pitchFamily="18" charset="-128"/>
                <a:ea typeface="HGP教科書体" panose="02020600000000000000" pitchFamily="18" charset="-128"/>
              </a:rPr>
              <a:t>2002</a:t>
            </a:r>
            <a:r>
              <a:rPr lang="ja-JP" altLang="en-US" sz="650" b="1" dirty="0" smtClean="0">
                <a:solidFill>
                  <a:schemeClr val="bg1"/>
                </a:solidFill>
                <a:latin typeface="HGP教科書体" panose="02020600000000000000" pitchFamily="18" charset="-128"/>
                <a:ea typeface="HGP教科書体" panose="02020600000000000000" pitchFamily="18" charset="-128"/>
              </a:rPr>
              <a:t>年完成</a:t>
            </a:r>
            <a:endParaRPr lang="en-US" altLang="ja-JP" sz="650" b="1" dirty="0" smtClean="0">
              <a:solidFill>
                <a:schemeClr val="bg1"/>
              </a:solidFill>
              <a:latin typeface="HGP教科書体" panose="02020600000000000000" pitchFamily="18" charset="-128"/>
              <a:ea typeface="HGP教科書体" panose="02020600000000000000" pitchFamily="18" charset="-128"/>
            </a:endParaRPr>
          </a:p>
          <a:p>
            <a:r>
              <a:rPr lang="ja-JP" altLang="en-US" sz="650" b="1" dirty="0" smtClean="0">
                <a:solidFill>
                  <a:schemeClr val="bg1"/>
                </a:solidFill>
                <a:latin typeface="HGP教科書体" panose="02020600000000000000" pitchFamily="18" charset="-128"/>
                <a:ea typeface="HGP教科書体" panose="02020600000000000000" pitchFamily="18" charset="-128"/>
              </a:rPr>
              <a:t>（</a:t>
            </a:r>
            <a:r>
              <a:rPr lang="en-US" altLang="ja-JP" sz="650" b="1" dirty="0" smtClean="0">
                <a:solidFill>
                  <a:schemeClr val="bg1"/>
                </a:solidFill>
                <a:latin typeface="HGP教科書体" panose="02020600000000000000" pitchFamily="18" charset="-128"/>
                <a:ea typeface="HGP教科書体" panose="02020600000000000000" pitchFamily="18" charset="-128"/>
              </a:rPr>
              <a:t>L=</a:t>
            </a:r>
            <a:r>
              <a:rPr lang="ja-JP" altLang="en-US" sz="650" b="1" dirty="0" smtClean="0">
                <a:solidFill>
                  <a:schemeClr val="bg1"/>
                </a:solidFill>
                <a:latin typeface="HGP教科書体" panose="02020600000000000000" pitchFamily="18" charset="-128"/>
                <a:ea typeface="HGP教科書体" panose="02020600000000000000" pitchFamily="18" charset="-128"/>
              </a:rPr>
              <a:t>約</a:t>
            </a:r>
            <a:r>
              <a:rPr lang="en-US" altLang="ja-JP" sz="650" b="1" dirty="0" smtClean="0">
                <a:solidFill>
                  <a:schemeClr val="bg1"/>
                </a:solidFill>
                <a:latin typeface="HGP教科書体" panose="02020600000000000000" pitchFamily="18" charset="-128"/>
                <a:ea typeface="HGP教科書体" panose="02020600000000000000" pitchFamily="18" charset="-128"/>
              </a:rPr>
              <a:t>1,109 m</a:t>
            </a:r>
            <a:r>
              <a:rPr lang="ja-JP" altLang="en-US" sz="650" b="1" dirty="0" smtClean="0">
                <a:solidFill>
                  <a:schemeClr val="bg1"/>
                </a:solidFill>
                <a:latin typeface="HGP教科書体" panose="02020600000000000000" pitchFamily="18" charset="-128"/>
                <a:ea typeface="HGP教科書体" panose="02020600000000000000" pitchFamily="18" charset="-128"/>
              </a:rPr>
              <a:t>）</a:t>
            </a:r>
            <a:endParaRPr lang="ja-JP" altLang="en-US" sz="650" b="1" dirty="0">
              <a:solidFill>
                <a:schemeClr val="bg1"/>
              </a:solidFill>
              <a:latin typeface="HGP教科書体" panose="02020600000000000000" pitchFamily="18" charset="-128"/>
              <a:ea typeface="HGP教科書体" panose="02020600000000000000" pitchFamily="18" charset="-128"/>
            </a:endParaRPr>
          </a:p>
        </p:txBody>
      </p:sp>
      <p:sp>
        <p:nvSpPr>
          <p:cNvPr id="401" name="テキスト ボックス 400"/>
          <p:cNvSpPr txBox="1"/>
          <p:nvPr/>
        </p:nvSpPr>
        <p:spPr>
          <a:xfrm>
            <a:off x="6933907" y="17024"/>
            <a:ext cx="453970" cy="253916"/>
          </a:xfrm>
          <a:prstGeom prst="rect">
            <a:avLst/>
          </a:prstGeom>
          <a:noFill/>
        </p:spPr>
        <p:txBody>
          <a:bodyPr wrap="none" rtlCol="0">
            <a:spAutoFit/>
          </a:bodyPr>
          <a:lstStyle/>
          <a:p>
            <a:r>
              <a:rPr kumimoji="1" lang="ja-JP" altLang="en-US" sz="1050" dirty="0" smtClean="0">
                <a:latin typeface="HGｺﾞｼｯｸE" panose="020B0909000000000000" pitchFamily="49" charset="-128"/>
                <a:ea typeface="HGｺﾞｼｯｸE" panose="020B0909000000000000" pitchFamily="49" charset="-128"/>
              </a:rPr>
              <a:t>凡例</a:t>
            </a:r>
            <a:endParaRPr kumimoji="1" lang="ja-JP" altLang="en-US" sz="1050" dirty="0">
              <a:latin typeface="HGｺﾞｼｯｸE" panose="020B0909000000000000" pitchFamily="49" charset="-128"/>
              <a:ea typeface="HGｺﾞｼｯｸE" panose="020B0909000000000000" pitchFamily="49" charset="-128"/>
            </a:endParaRPr>
          </a:p>
        </p:txBody>
      </p:sp>
      <p:sp>
        <p:nvSpPr>
          <p:cNvPr id="402" name="テキスト ボックス 401"/>
          <p:cNvSpPr txBox="1"/>
          <p:nvPr/>
        </p:nvSpPr>
        <p:spPr>
          <a:xfrm>
            <a:off x="8863577" y="17024"/>
            <a:ext cx="1261884" cy="253916"/>
          </a:xfrm>
          <a:prstGeom prst="rect">
            <a:avLst/>
          </a:prstGeom>
          <a:noFill/>
        </p:spPr>
        <p:txBody>
          <a:bodyPr wrap="none" rtlCol="0">
            <a:spAutoFit/>
          </a:bodyPr>
          <a:lstStyle/>
          <a:p>
            <a:r>
              <a:rPr kumimoji="1" lang="ja-JP" altLang="en-US" sz="1050" dirty="0" smtClean="0">
                <a:latin typeface="HGｺﾞｼｯｸE" panose="020B0909000000000000" pitchFamily="49" charset="-128"/>
                <a:ea typeface="HGｺﾞｼｯｸE" panose="020B0909000000000000" pitchFamily="49" charset="-128"/>
              </a:rPr>
              <a:t>：都市・インフラ</a:t>
            </a:r>
            <a:endParaRPr kumimoji="1" lang="ja-JP" altLang="en-US" sz="1050" dirty="0">
              <a:latin typeface="HGｺﾞｼｯｸE" panose="020B0909000000000000" pitchFamily="49" charset="-128"/>
              <a:ea typeface="HGｺﾞｼｯｸE" panose="020B0909000000000000" pitchFamily="49" charset="-128"/>
            </a:endParaRPr>
          </a:p>
        </p:txBody>
      </p:sp>
      <p:sp>
        <p:nvSpPr>
          <p:cNvPr id="403" name="テキスト ボックス 402"/>
          <p:cNvSpPr txBox="1"/>
          <p:nvPr/>
        </p:nvSpPr>
        <p:spPr>
          <a:xfrm>
            <a:off x="7639451" y="17024"/>
            <a:ext cx="992579" cy="253916"/>
          </a:xfrm>
          <a:prstGeom prst="rect">
            <a:avLst/>
          </a:prstGeom>
          <a:noFill/>
        </p:spPr>
        <p:txBody>
          <a:bodyPr wrap="none" rtlCol="0">
            <a:spAutoFit/>
          </a:bodyPr>
          <a:lstStyle/>
          <a:p>
            <a:r>
              <a:rPr kumimoji="1" lang="ja-JP" altLang="en-US" sz="1050" dirty="0" smtClean="0">
                <a:latin typeface="HGｺﾞｼｯｸE" panose="020B0909000000000000" pitchFamily="49" charset="-128"/>
                <a:ea typeface="HGｺﾞｼｯｸE" panose="020B0909000000000000" pitchFamily="49" charset="-128"/>
              </a:rPr>
              <a:t>：自然・生物</a:t>
            </a:r>
            <a:endParaRPr kumimoji="1" lang="ja-JP" altLang="en-US" sz="1050" dirty="0">
              <a:latin typeface="HGｺﾞｼｯｸE" panose="020B0909000000000000" pitchFamily="49" charset="-128"/>
              <a:ea typeface="HGｺﾞｼｯｸE" panose="020B0909000000000000" pitchFamily="49" charset="-128"/>
            </a:endParaRPr>
          </a:p>
        </p:txBody>
      </p:sp>
      <p:sp>
        <p:nvSpPr>
          <p:cNvPr id="404" name="テキスト ボックス 403"/>
          <p:cNvSpPr txBox="1"/>
          <p:nvPr/>
        </p:nvSpPr>
        <p:spPr>
          <a:xfrm>
            <a:off x="10315666" y="17024"/>
            <a:ext cx="992579" cy="253916"/>
          </a:xfrm>
          <a:prstGeom prst="rect">
            <a:avLst/>
          </a:prstGeom>
          <a:noFill/>
        </p:spPr>
        <p:txBody>
          <a:bodyPr wrap="none" rtlCol="0">
            <a:spAutoFit/>
          </a:bodyPr>
          <a:lstStyle/>
          <a:p>
            <a:r>
              <a:rPr kumimoji="1" lang="ja-JP" altLang="en-US" sz="1050" dirty="0" smtClean="0">
                <a:latin typeface="HGｺﾞｼｯｸE" panose="020B0909000000000000" pitchFamily="49" charset="-128"/>
                <a:ea typeface="HGｺﾞｼｯｸE" panose="020B0909000000000000" pitchFamily="49" charset="-128"/>
              </a:rPr>
              <a:t>：歴史・文化</a:t>
            </a:r>
            <a:endParaRPr kumimoji="1" lang="ja-JP" altLang="en-US" sz="1050" dirty="0">
              <a:latin typeface="HGｺﾞｼｯｸE" panose="020B0909000000000000" pitchFamily="49" charset="-128"/>
              <a:ea typeface="HGｺﾞｼｯｸE" panose="020B0909000000000000" pitchFamily="49" charset="-128"/>
            </a:endParaRPr>
          </a:p>
        </p:txBody>
      </p:sp>
      <p:sp>
        <p:nvSpPr>
          <p:cNvPr id="405" name="テキスト ボックス 404"/>
          <p:cNvSpPr txBox="1"/>
          <p:nvPr/>
        </p:nvSpPr>
        <p:spPr>
          <a:xfrm>
            <a:off x="11594945" y="17024"/>
            <a:ext cx="1261884" cy="253916"/>
          </a:xfrm>
          <a:prstGeom prst="rect">
            <a:avLst/>
          </a:prstGeom>
          <a:noFill/>
        </p:spPr>
        <p:txBody>
          <a:bodyPr wrap="none" rtlCol="0">
            <a:spAutoFit/>
          </a:bodyPr>
          <a:lstStyle/>
          <a:p>
            <a:r>
              <a:rPr kumimoji="1" lang="ja-JP" altLang="en-US" sz="1050" dirty="0" smtClean="0">
                <a:latin typeface="HGｺﾞｼｯｸE" panose="020B0909000000000000" pitchFamily="49" charset="-128"/>
                <a:ea typeface="HGｺﾞｼｯｸE" panose="020B0909000000000000" pitchFamily="49" charset="-128"/>
              </a:rPr>
              <a:t>：活動・にぎわい</a:t>
            </a:r>
            <a:endParaRPr kumimoji="1" lang="ja-JP" altLang="en-US" sz="1050" dirty="0">
              <a:latin typeface="HGｺﾞｼｯｸE" panose="020B0909000000000000" pitchFamily="49" charset="-128"/>
              <a:ea typeface="HGｺﾞｼｯｸE" panose="020B0909000000000000" pitchFamily="49" charset="-128"/>
            </a:endParaRPr>
          </a:p>
        </p:txBody>
      </p:sp>
      <p:sp>
        <p:nvSpPr>
          <p:cNvPr id="406" name="五角形 405"/>
          <p:cNvSpPr/>
          <p:nvPr/>
        </p:nvSpPr>
        <p:spPr>
          <a:xfrm>
            <a:off x="10188388" y="32981"/>
            <a:ext cx="206494" cy="196661"/>
          </a:xfrm>
          <a:prstGeom prst="pentagon">
            <a:avLst/>
          </a:prstGeom>
          <a:solidFill>
            <a:srgbClr val="7030A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latin typeface="HGSｺﾞｼｯｸE" panose="020B0900000000000000" pitchFamily="50" charset="-128"/>
                <a:ea typeface="HGSｺﾞｼｯｸE" panose="020B0900000000000000" pitchFamily="50" charset="-128"/>
              </a:rPr>
              <a:t>０</a:t>
            </a:r>
            <a:endParaRPr kumimoji="1" lang="ja-JP" altLang="en-US" sz="800" dirty="0">
              <a:latin typeface="HGSｺﾞｼｯｸE" panose="020B0900000000000000" pitchFamily="50" charset="-128"/>
              <a:ea typeface="HGSｺﾞｼｯｸE" panose="020B0900000000000000" pitchFamily="50" charset="-128"/>
            </a:endParaRPr>
          </a:p>
        </p:txBody>
      </p:sp>
      <p:sp>
        <p:nvSpPr>
          <p:cNvPr id="407" name="台形 406"/>
          <p:cNvSpPr/>
          <p:nvPr/>
        </p:nvSpPr>
        <p:spPr>
          <a:xfrm>
            <a:off x="7534101" y="44220"/>
            <a:ext cx="192831" cy="185094"/>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latin typeface="HGSｺﾞｼｯｸE" panose="020B0900000000000000" pitchFamily="50" charset="-128"/>
                <a:ea typeface="HGSｺﾞｼｯｸE" panose="020B0900000000000000" pitchFamily="50" charset="-128"/>
              </a:rPr>
              <a:t>０</a:t>
            </a:r>
            <a:endParaRPr kumimoji="1" lang="ja-JP" altLang="en-US" sz="800" dirty="0">
              <a:latin typeface="HGSｺﾞｼｯｸE" panose="020B0900000000000000" pitchFamily="50" charset="-128"/>
              <a:ea typeface="HGSｺﾞｼｯｸE" panose="020B0900000000000000" pitchFamily="50" charset="-128"/>
            </a:endParaRPr>
          </a:p>
        </p:txBody>
      </p:sp>
      <p:sp>
        <p:nvSpPr>
          <p:cNvPr id="408" name="円/楕円 69"/>
          <p:cNvSpPr/>
          <p:nvPr/>
        </p:nvSpPr>
        <p:spPr>
          <a:xfrm>
            <a:off x="8742192" y="43078"/>
            <a:ext cx="192831" cy="192831"/>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bg1"/>
                </a:solidFill>
                <a:latin typeface="HGSｺﾞｼｯｸE" panose="020B0900000000000000" pitchFamily="50" charset="-128"/>
                <a:ea typeface="HGSｺﾞｼｯｸE" panose="020B0900000000000000" pitchFamily="50" charset="-128"/>
              </a:rPr>
              <a:t>０</a:t>
            </a:r>
            <a:endParaRPr lang="en-US" altLang="ja-JP" sz="800" dirty="0" smtClean="0">
              <a:solidFill>
                <a:schemeClr val="bg1"/>
              </a:solidFill>
              <a:latin typeface="HGSｺﾞｼｯｸE" panose="020B0900000000000000" pitchFamily="50" charset="-128"/>
              <a:ea typeface="HGSｺﾞｼｯｸE" panose="020B0900000000000000" pitchFamily="50" charset="-128"/>
            </a:endParaRPr>
          </a:p>
        </p:txBody>
      </p:sp>
      <p:sp>
        <p:nvSpPr>
          <p:cNvPr id="409" name="フローチャート: 代替処理 408"/>
          <p:cNvSpPr/>
          <p:nvPr/>
        </p:nvSpPr>
        <p:spPr>
          <a:xfrm>
            <a:off x="11498450" y="42852"/>
            <a:ext cx="189940" cy="192831"/>
          </a:xfrm>
          <a:prstGeom prst="flowChartAlternateProcess">
            <a:avLst/>
          </a:prstGeom>
          <a:solidFill>
            <a:srgbClr val="FF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latin typeface="HGSｺﾞｼｯｸE" panose="020B0900000000000000" pitchFamily="50" charset="-128"/>
                <a:ea typeface="HGSｺﾞｼｯｸE" panose="020B0900000000000000" pitchFamily="50" charset="-128"/>
              </a:rPr>
              <a:t>０</a:t>
            </a:r>
            <a:endParaRPr kumimoji="1" lang="ja-JP" altLang="en-US" sz="800" dirty="0">
              <a:latin typeface="HGSｺﾞｼｯｸE" panose="020B0900000000000000" pitchFamily="50" charset="-128"/>
              <a:ea typeface="HGSｺﾞｼｯｸE" panose="020B0900000000000000" pitchFamily="50" charset="-128"/>
            </a:endParaRPr>
          </a:p>
        </p:txBody>
      </p:sp>
      <p:sp>
        <p:nvSpPr>
          <p:cNvPr id="410" name="台形 409"/>
          <p:cNvSpPr/>
          <p:nvPr/>
        </p:nvSpPr>
        <p:spPr>
          <a:xfrm>
            <a:off x="56477" y="310103"/>
            <a:ext cx="192831" cy="185094"/>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latin typeface="HGSｺﾞｼｯｸE" panose="020B0900000000000000" pitchFamily="50" charset="-128"/>
                <a:ea typeface="HGSｺﾞｼｯｸE" panose="020B0900000000000000" pitchFamily="50" charset="-128"/>
              </a:rPr>
              <a:t>１</a:t>
            </a:r>
            <a:endParaRPr kumimoji="1" lang="ja-JP" altLang="en-US" sz="800" dirty="0">
              <a:latin typeface="HGSｺﾞｼｯｸE" panose="020B0900000000000000" pitchFamily="50" charset="-128"/>
              <a:ea typeface="HGSｺﾞｼｯｸE" panose="020B0900000000000000" pitchFamily="50" charset="-128"/>
            </a:endParaRPr>
          </a:p>
        </p:txBody>
      </p:sp>
      <p:sp>
        <p:nvSpPr>
          <p:cNvPr id="411" name="台形 410"/>
          <p:cNvSpPr/>
          <p:nvPr/>
        </p:nvSpPr>
        <p:spPr>
          <a:xfrm>
            <a:off x="56477" y="1943383"/>
            <a:ext cx="192831" cy="185094"/>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latin typeface="HGSｺﾞｼｯｸE" panose="020B0900000000000000" pitchFamily="50" charset="-128"/>
                <a:ea typeface="HGSｺﾞｼｯｸE" panose="020B0900000000000000" pitchFamily="50" charset="-128"/>
              </a:rPr>
              <a:t>３</a:t>
            </a:r>
            <a:endParaRPr kumimoji="1" lang="ja-JP" altLang="en-US" sz="800" dirty="0">
              <a:latin typeface="HGSｺﾞｼｯｸE" panose="020B0900000000000000" pitchFamily="50" charset="-128"/>
              <a:ea typeface="HGSｺﾞｼｯｸE" panose="020B0900000000000000" pitchFamily="50" charset="-128"/>
            </a:endParaRPr>
          </a:p>
        </p:txBody>
      </p:sp>
      <p:sp>
        <p:nvSpPr>
          <p:cNvPr id="412" name="台形 411"/>
          <p:cNvSpPr/>
          <p:nvPr/>
        </p:nvSpPr>
        <p:spPr>
          <a:xfrm>
            <a:off x="56477" y="2209622"/>
            <a:ext cx="192831" cy="185094"/>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latin typeface="HGSｺﾞｼｯｸE" panose="020B0900000000000000" pitchFamily="50" charset="-128"/>
                <a:ea typeface="HGSｺﾞｼｯｸE" panose="020B0900000000000000" pitchFamily="50" charset="-128"/>
              </a:rPr>
              <a:t>４</a:t>
            </a:r>
            <a:endParaRPr kumimoji="1" lang="ja-JP" altLang="en-US" sz="800" dirty="0">
              <a:latin typeface="HGSｺﾞｼｯｸE" panose="020B0900000000000000" pitchFamily="50" charset="-128"/>
              <a:ea typeface="HGSｺﾞｼｯｸE" panose="020B0900000000000000" pitchFamily="50" charset="-128"/>
            </a:endParaRPr>
          </a:p>
        </p:txBody>
      </p:sp>
      <p:sp>
        <p:nvSpPr>
          <p:cNvPr id="413" name="台形 412"/>
          <p:cNvSpPr/>
          <p:nvPr/>
        </p:nvSpPr>
        <p:spPr>
          <a:xfrm>
            <a:off x="56477" y="3857785"/>
            <a:ext cx="192831" cy="185094"/>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latin typeface="HGSｺﾞｼｯｸE" panose="020B0900000000000000" pitchFamily="50" charset="-128"/>
                <a:ea typeface="HGSｺﾞｼｯｸE" panose="020B0900000000000000" pitchFamily="50" charset="-128"/>
              </a:rPr>
              <a:t>６</a:t>
            </a:r>
            <a:endParaRPr kumimoji="1" lang="ja-JP" altLang="en-US" sz="800" dirty="0">
              <a:latin typeface="HGSｺﾞｼｯｸE" panose="020B0900000000000000" pitchFamily="50" charset="-128"/>
              <a:ea typeface="HGSｺﾞｼｯｸE" panose="020B0900000000000000" pitchFamily="50" charset="-128"/>
            </a:endParaRPr>
          </a:p>
        </p:txBody>
      </p:sp>
      <p:sp>
        <p:nvSpPr>
          <p:cNvPr id="414" name="台形 413"/>
          <p:cNvSpPr/>
          <p:nvPr/>
        </p:nvSpPr>
        <p:spPr>
          <a:xfrm>
            <a:off x="2660062" y="314029"/>
            <a:ext cx="192831" cy="185094"/>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latin typeface="HGSｺﾞｼｯｸE" panose="020B0900000000000000" pitchFamily="50" charset="-128"/>
                <a:ea typeface="HGSｺﾞｼｯｸE" panose="020B0900000000000000" pitchFamily="50" charset="-128"/>
              </a:rPr>
              <a:t>７</a:t>
            </a:r>
            <a:endParaRPr kumimoji="1" lang="ja-JP" altLang="en-US" sz="800" dirty="0">
              <a:latin typeface="HGSｺﾞｼｯｸE" panose="020B0900000000000000" pitchFamily="50" charset="-128"/>
              <a:ea typeface="HGSｺﾞｼｯｸE" panose="020B0900000000000000" pitchFamily="50" charset="-128"/>
            </a:endParaRPr>
          </a:p>
        </p:txBody>
      </p:sp>
      <p:grpSp>
        <p:nvGrpSpPr>
          <p:cNvPr id="19" name="グループ化 18"/>
          <p:cNvGrpSpPr/>
          <p:nvPr/>
        </p:nvGrpSpPr>
        <p:grpSpPr>
          <a:xfrm>
            <a:off x="10341350" y="812210"/>
            <a:ext cx="296876" cy="215444"/>
            <a:chOff x="10230228" y="-574273"/>
            <a:chExt cx="296876" cy="215444"/>
          </a:xfrm>
        </p:grpSpPr>
        <p:sp>
          <p:nvSpPr>
            <p:cNvPr id="415" name="台形 414"/>
            <p:cNvSpPr/>
            <p:nvPr/>
          </p:nvSpPr>
          <p:spPr>
            <a:xfrm>
              <a:off x="10280062" y="-562271"/>
              <a:ext cx="192831" cy="185094"/>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HGSｺﾞｼｯｸE" panose="020B0900000000000000" pitchFamily="50" charset="-128"/>
                <a:ea typeface="HGSｺﾞｼｯｸE" panose="020B0900000000000000" pitchFamily="50" charset="-128"/>
              </a:endParaRPr>
            </a:p>
          </p:txBody>
        </p:sp>
        <p:sp>
          <p:nvSpPr>
            <p:cNvPr id="416" name="テキスト ボックス 415"/>
            <p:cNvSpPr txBox="1"/>
            <p:nvPr/>
          </p:nvSpPr>
          <p:spPr>
            <a:xfrm>
              <a:off x="10230228" y="-574273"/>
              <a:ext cx="296876" cy="215444"/>
            </a:xfrm>
            <a:prstGeom prst="rect">
              <a:avLst/>
            </a:prstGeom>
            <a:noFill/>
          </p:spPr>
          <p:txBody>
            <a:bodyPr wrap="square" rtlCol="0">
              <a:spAutoFit/>
            </a:bodyPr>
            <a:lstStyle/>
            <a:p>
              <a:r>
                <a:rPr kumimoji="1" lang="en-US" altLang="ja-JP" sz="800" dirty="0" smtClean="0">
                  <a:solidFill>
                    <a:schemeClr val="bg1"/>
                  </a:solidFill>
                  <a:latin typeface="HGSｺﾞｼｯｸE" panose="020B0900000000000000" pitchFamily="50" charset="-128"/>
                  <a:ea typeface="HGSｺﾞｼｯｸE" panose="020B0900000000000000" pitchFamily="50" charset="-128"/>
                </a:rPr>
                <a:t>14</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418" name="グループ化 417"/>
          <p:cNvGrpSpPr/>
          <p:nvPr/>
        </p:nvGrpSpPr>
        <p:grpSpPr>
          <a:xfrm>
            <a:off x="10341350" y="4527107"/>
            <a:ext cx="296876" cy="215444"/>
            <a:chOff x="10230228" y="-574273"/>
            <a:chExt cx="296876" cy="215444"/>
          </a:xfrm>
        </p:grpSpPr>
        <p:sp>
          <p:nvSpPr>
            <p:cNvPr id="419" name="台形 418"/>
            <p:cNvSpPr/>
            <p:nvPr/>
          </p:nvSpPr>
          <p:spPr>
            <a:xfrm>
              <a:off x="10280062" y="-562271"/>
              <a:ext cx="192831" cy="185094"/>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HGSｺﾞｼｯｸE" panose="020B0900000000000000" pitchFamily="50" charset="-128"/>
                <a:ea typeface="HGSｺﾞｼｯｸE" panose="020B0900000000000000" pitchFamily="50" charset="-128"/>
              </a:endParaRPr>
            </a:p>
          </p:txBody>
        </p:sp>
        <p:sp>
          <p:nvSpPr>
            <p:cNvPr id="420" name="テキスト ボックス 419"/>
            <p:cNvSpPr txBox="1"/>
            <p:nvPr/>
          </p:nvSpPr>
          <p:spPr>
            <a:xfrm>
              <a:off x="10230228" y="-574273"/>
              <a:ext cx="296876" cy="215444"/>
            </a:xfrm>
            <a:prstGeom prst="rect">
              <a:avLst/>
            </a:prstGeom>
            <a:noFill/>
          </p:spPr>
          <p:txBody>
            <a:bodyPr wrap="square" rtlCol="0">
              <a:spAutoFit/>
            </a:bodyPr>
            <a:lstStyle/>
            <a:p>
              <a:r>
                <a:rPr kumimoji="1" lang="en-US" altLang="ja-JP" sz="800" dirty="0" smtClean="0">
                  <a:solidFill>
                    <a:schemeClr val="bg1"/>
                  </a:solidFill>
                  <a:latin typeface="HGSｺﾞｼｯｸE" panose="020B0900000000000000" pitchFamily="50" charset="-128"/>
                  <a:ea typeface="HGSｺﾞｼｯｸE" panose="020B0900000000000000" pitchFamily="50" charset="-128"/>
                </a:rPr>
                <a:t>17</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421" name="グループ化 420"/>
          <p:cNvGrpSpPr/>
          <p:nvPr/>
        </p:nvGrpSpPr>
        <p:grpSpPr>
          <a:xfrm>
            <a:off x="10341350" y="6838507"/>
            <a:ext cx="296876" cy="215444"/>
            <a:chOff x="10230228" y="-574273"/>
            <a:chExt cx="296876" cy="215444"/>
          </a:xfrm>
        </p:grpSpPr>
        <p:sp>
          <p:nvSpPr>
            <p:cNvPr id="422" name="台形 421"/>
            <p:cNvSpPr/>
            <p:nvPr/>
          </p:nvSpPr>
          <p:spPr>
            <a:xfrm>
              <a:off x="10280062" y="-562271"/>
              <a:ext cx="192831" cy="185094"/>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HGSｺﾞｼｯｸE" panose="020B0900000000000000" pitchFamily="50" charset="-128"/>
                <a:ea typeface="HGSｺﾞｼｯｸE" panose="020B0900000000000000" pitchFamily="50" charset="-128"/>
              </a:endParaRPr>
            </a:p>
          </p:txBody>
        </p:sp>
        <p:sp>
          <p:nvSpPr>
            <p:cNvPr id="423" name="テキスト ボックス 422"/>
            <p:cNvSpPr txBox="1"/>
            <p:nvPr/>
          </p:nvSpPr>
          <p:spPr>
            <a:xfrm>
              <a:off x="10230228" y="-574273"/>
              <a:ext cx="296876" cy="215444"/>
            </a:xfrm>
            <a:prstGeom prst="rect">
              <a:avLst/>
            </a:prstGeom>
            <a:noFill/>
          </p:spPr>
          <p:txBody>
            <a:bodyPr wrap="square" rtlCol="0">
              <a:spAutoFit/>
            </a:bodyPr>
            <a:lstStyle/>
            <a:p>
              <a:r>
                <a:rPr lang="en-US" altLang="ja-JP" sz="800" dirty="0" smtClean="0">
                  <a:solidFill>
                    <a:schemeClr val="bg1"/>
                  </a:solidFill>
                  <a:latin typeface="HGSｺﾞｼｯｸE" panose="020B0900000000000000" pitchFamily="50" charset="-128"/>
                  <a:ea typeface="HGSｺﾞｼｯｸE" panose="020B0900000000000000" pitchFamily="50" charset="-128"/>
                </a:rPr>
                <a:t>22</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424" name="グループ化 423"/>
          <p:cNvGrpSpPr/>
          <p:nvPr/>
        </p:nvGrpSpPr>
        <p:grpSpPr>
          <a:xfrm>
            <a:off x="7782509" y="6051355"/>
            <a:ext cx="296876" cy="215444"/>
            <a:chOff x="10230228" y="-574273"/>
            <a:chExt cx="296876" cy="215444"/>
          </a:xfrm>
        </p:grpSpPr>
        <p:sp>
          <p:nvSpPr>
            <p:cNvPr id="425" name="台形 424"/>
            <p:cNvSpPr/>
            <p:nvPr/>
          </p:nvSpPr>
          <p:spPr>
            <a:xfrm>
              <a:off x="10280062" y="-562271"/>
              <a:ext cx="192831" cy="185094"/>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HGSｺﾞｼｯｸE" panose="020B0900000000000000" pitchFamily="50" charset="-128"/>
                <a:ea typeface="HGSｺﾞｼｯｸE" panose="020B0900000000000000" pitchFamily="50" charset="-128"/>
              </a:endParaRPr>
            </a:p>
          </p:txBody>
        </p:sp>
        <p:sp>
          <p:nvSpPr>
            <p:cNvPr id="426" name="テキスト ボックス 425"/>
            <p:cNvSpPr txBox="1"/>
            <p:nvPr/>
          </p:nvSpPr>
          <p:spPr>
            <a:xfrm>
              <a:off x="10230228" y="-574273"/>
              <a:ext cx="296876" cy="215444"/>
            </a:xfrm>
            <a:prstGeom prst="rect">
              <a:avLst/>
            </a:prstGeom>
            <a:noFill/>
          </p:spPr>
          <p:txBody>
            <a:bodyPr wrap="square" rtlCol="0">
              <a:spAutoFit/>
            </a:bodyPr>
            <a:lstStyle/>
            <a:p>
              <a:r>
                <a:rPr lang="en-US" altLang="ja-JP" sz="800" dirty="0" smtClean="0">
                  <a:solidFill>
                    <a:schemeClr val="bg1"/>
                  </a:solidFill>
                  <a:latin typeface="HGSｺﾞｼｯｸE" panose="020B0900000000000000" pitchFamily="50" charset="-128"/>
                  <a:ea typeface="HGSｺﾞｼｯｸE" panose="020B0900000000000000" pitchFamily="50" charset="-128"/>
                </a:rPr>
                <a:t>12</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427" name="グループ化 426"/>
          <p:cNvGrpSpPr/>
          <p:nvPr/>
        </p:nvGrpSpPr>
        <p:grpSpPr>
          <a:xfrm>
            <a:off x="5161795" y="11987438"/>
            <a:ext cx="296876" cy="215444"/>
            <a:chOff x="10230228" y="-574273"/>
            <a:chExt cx="296876" cy="215444"/>
          </a:xfrm>
        </p:grpSpPr>
        <p:sp>
          <p:nvSpPr>
            <p:cNvPr id="428" name="台形 427"/>
            <p:cNvSpPr/>
            <p:nvPr/>
          </p:nvSpPr>
          <p:spPr>
            <a:xfrm>
              <a:off x="10280062" y="-562271"/>
              <a:ext cx="192831" cy="185094"/>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HGSｺﾞｼｯｸE" panose="020B0900000000000000" pitchFamily="50" charset="-128"/>
                <a:ea typeface="HGSｺﾞｼｯｸE" panose="020B0900000000000000" pitchFamily="50" charset="-128"/>
              </a:endParaRPr>
            </a:p>
          </p:txBody>
        </p:sp>
        <p:sp>
          <p:nvSpPr>
            <p:cNvPr id="429" name="テキスト ボックス 428"/>
            <p:cNvSpPr txBox="1"/>
            <p:nvPr/>
          </p:nvSpPr>
          <p:spPr>
            <a:xfrm>
              <a:off x="10230228" y="-574273"/>
              <a:ext cx="296876" cy="215444"/>
            </a:xfrm>
            <a:prstGeom prst="rect">
              <a:avLst/>
            </a:prstGeom>
            <a:noFill/>
          </p:spPr>
          <p:txBody>
            <a:bodyPr wrap="square" rtlCol="0">
              <a:spAutoFit/>
            </a:bodyPr>
            <a:lstStyle/>
            <a:p>
              <a:r>
                <a:rPr lang="en-US" altLang="ja-JP" sz="800" dirty="0" smtClean="0">
                  <a:solidFill>
                    <a:schemeClr val="bg1"/>
                  </a:solidFill>
                  <a:latin typeface="HGSｺﾞｼｯｸE" panose="020B0900000000000000" pitchFamily="50" charset="-128"/>
                  <a:ea typeface="HGSｺﾞｼｯｸE" panose="020B0900000000000000" pitchFamily="50" charset="-128"/>
                </a:rPr>
                <a:t>10</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sp>
        <p:nvSpPr>
          <p:cNvPr id="434" name="台形 433"/>
          <p:cNvSpPr/>
          <p:nvPr/>
        </p:nvSpPr>
        <p:spPr>
          <a:xfrm>
            <a:off x="5211248" y="6896510"/>
            <a:ext cx="192831" cy="185094"/>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latin typeface="HGSｺﾞｼｯｸE" panose="020B0900000000000000" pitchFamily="50" charset="-128"/>
                <a:ea typeface="HGSｺﾞｼｯｸE" panose="020B0900000000000000" pitchFamily="50" charset="-128"/>
              </a:rPr>
              <a:t>８</a:t>
            </a:r>
            <a:endParaRPr lang="en-US" altLang="ja-JP" sz="800" dirty="0" smtClean="0">
              <a:latin typeface="HGSｺﾞｼｯｸE" panose="020B0900000000000000" pitchFamily="50" charset="-128"/>
              <a:ea typeface="HGSｺﾞｼｯｸE" panose="020B0900000000000000" pitchFamily="50" charset="-128"/>
            </a:endParaRPr>
          </a:p>
        </p:txBody>
      </p:sp>
      <p:sp>
        <p:nvSpPr>
          <p:cNvPr id="435" name="台形 434"/>
          <p:cNvSpPr/>
          <p:nvPr/>
        </p:nvSpPr>
        <p:spPr>
          <a:xfrm>
            <a:off x="5211248" y="7191785"/>
            <a:ext cx="192831" cy="185094"/>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latin typeface="HGSｺﾞｼｯｸE" panose="020B0900000000000000" pitchFamily="50" charset="-128"/>
                <a:ea typeface="HGSｺﾞｼｯｸE" panose="020B0900000000000000" pitchFamily="50" charset="-128"/>
              </a:rPr>
              <a:t>９</a:t>
            </a:r>
            <a:endParaRPr lang="en-US" altLang="ja-JP" sz="800" dirty="0" smtClean="0">
              <a:latin typeface="HGSｺﾞｼｯｸE" panose="020B0900000000000000" pitchFamily="50" charset="-128"/>
              <a:ea typeface="HGSｺﾞｼｯｸE" panose="020B0900000000000000" pitchFamily="50" charset="-128"/>
            </a:endParaRPr>
          </a:p>
        </p:txBody>
      </p:sp>
      <p:sp>
        <p:nvSpPr>
          <p:cNvPr id="436" name="五角形 435"/>
          <p:cNvSpPr/>
          <p:nvPr/>
        </p:nvSpPr>
        <p:spPr>
          <a:xfrm>
            <a:off x="47585" y="3579221"/>
            <a:ext cx="206494" cy="196661"/>
          </a:xfrm>
          <a:prstGeom prst="pentagon">
            <a:avLst/>
          </a:prstGeom>
          <a:solidFill>
            <a:srgbClr val="7030A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latin typeface="HGSｺﾞｼｯｸE" panose="020B0900000000000000" pitchFamily="50" charset="-128"/>
                <a:ea typeface="HGSｺﾞｼｯｸE" panose="020B0900000000000000" pitchFamily="50" charset="-128"/>
              </a:rPr>
              <a:t>５</a:t>
            </a:r>
            <a:endParaRPr kumimoji="1" lang="ja-JP" altLang="en-US" sz="800" dirty="0">
              <a:latin typeface="HGSｺﾞｼｯｸE" panose="020B0900000000000000" pitchFamily="50" charset="-128"/>
              <a:ea typeface="HGSｺﾞｼｯｸE" panose="020B0900000000000000" pitchFamily="50" charset="-128"/>
            </a:endParaRPr>
          </a:p>
        </p:txBody>
      </p:sp>
      <p:grpSp>
        <p:nvGrpSpPr>
          <p:cNvPr id="27" name="グループ化 26"/>
          <p:cNvGrpSpPr/>
          <p:nvPr/>
        </p:nvGrpSpPr>
        <p:grpSpPr>
          <a:xfrm>
            <a:off x="5171115" y="8465986"/>
            <a:ext cx="296876" cy="220005"/>
            <a:chOff x="7776024" y="5550896"/>
            <a:chExt cx="296876" cy="220005"/>
          </a:xfrm>
        </p:grpSpPr>
        <p:sp>
          <p:nvSpPr>
            <p:cNvPr id="437" name="五角形 436"/>
            <p:cNvSpPr/>
            <p:nvPr/>
          </p:nvSpPr>
          <p:spPr>
            <a:xfrm>
              <a:off x="7819985" y="5550896"/>
              <a:ext cx="206494" cy="196661"/>
            </a:xfrm>
            <a:prstGeom prst="pentagon">
              <a:avLst/>
            </a:prstGeom>
            <a:solidFill>
              <a:srgbClr val="7030A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HGSｺﾞｼｯｸE" panose="020B0900000000000000" pitchFamily="50" charset="-128"/>
                <a:ea typeface="HGSｺﾞｼｯｸE" panose="020B0900000000000000" pitchFamily="50" charset="-128"/>
              </a:endParaRPr>
            </a:p>
          </p:txBody>
        </p:sp>
        <p:sp>
          <p:nvSpPr>
            <p:cNvPr id="438" name="テキスト ボックス 437"/>
            <p:cNvSpPr txBox="1"/>
            <p:nvPr/>
          </p:nvSpPr>
          <p:spPr>
            <a:xfrm>
              <a:off x="7776024" y="5555457"/>
              <a:ext cx="296876" cy="215444"/>
            </a:xfrm>
            <a:prstGeom prst="rect">
              <a:avLst/>
            </a:prstGeom>
            <a:noFill/>
          </p:spPr>
          <p:txBody>
            <a:bodyPr wrap="none" rtlCol="0">
              <a:spAutoFit/>
            </a:bodyPr>
            <a:lstStyle/>
            <a:p>
              <a:r>
                <a:rPr kumimoji="1" lang="en-US" altLang="ja-JP" sz="800" dirty="0" smtClean="0">
                  <a:solidFill>
                    <a:schemeClr val="bg1"/>
                  </a:solidFill>
                  <a:latin typeface="HGSｺﾞｼｯｸE" panose="020B0900000000000000" pitchFamily="50" charset="-128"/>
                  <a:ea typeface="HGSｺﾞｼｯｸE" panose="020B0900000000000000" pitchFamily="50" charset="-128"/>
                </a:rPr>
                <a:t>11</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439" name="グループ化 438"/>
          <p:cNvGrpSpPr/>
          <p:nvPr/>
        </p:nvGrpSpPr>
        <p:grpSpPr>
          <a:xfrm>
            <a:off x="10366824" y="8045893"/>
            <a:ext cx="296876" cy="220005"/>
            <a:chOff x="7776024" y="5550896"/>
            <a:chExt cx="296876" cy="220005"/>
          </a:xfrm>
        </p:grpSpPr>
        <p:sp>
          <p:nvSpPr>
            <p:cNvPr id="440" name="五角形 439"/>
            <p:cNvSpPr/>
            <p:nvPr/>
          </p:nvSpPr>
          <p:spPr>
            <a:xfrm>
              <a:off x="7819985" y="5550896"/>
              <a:ext cx="206494" cy="196661"/>
            </a:xfrm>
            <a:prstGeom prst="pentagon">
              <a:avLst/>
            </a:prstGeom>
            <a:solidFill>
              <a:srgbClr val="7030A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HGSｺﾞｼｯｸE" panose="020B0900000000000000" pitchFamily="50" charset="-128"/>
                <a:ea typeface="HGSｺﾞｼｯｸE" panose="020B0900000000000000" pitchFamily="50" charset="-128"/>
              </a:endParaRPr>
            </a:p>
          </p:txBody>
        </p:sp>
        <p:sp>
          <p:nvSpPr>
            <p:cNvPr id="441" name="テキスト ボックス 440"/>
            <p:cNvSpPr txBox="1"/>
            <p:nvPr/>
          </p:nvSpPr>
          <p:spPr>
            <a:xfrm>
              <a:off x="7776024" y="5555457"/>
              <a:ext cx="296876" cy="215444"/>
            </a:xfrm>
            <a:prstGeom prst="rect">
              <a:avLst/>
            </a:prstGeom>
            <a:noFill/>
          </p:spPr>
          <p:txBody>
            <a:bodyPr wrap="none" rtlCol="0">
              <a:spAutoFit/>
            </a:bodyPr>
            <a:lstStyle/>
            <a:p>
              <a:r>
                <a:rPr lang="en-US" altLang="ja-JP" sz="800" dirty="0" smtClean="0">
                  <a:solidFill>
                    <a:schemeClr val="bg1"/>
                  </a:solidFill>
                  <a:latin typeface="HGSｺﾞｼｯｸE" panose="020B0900000000000000" pitchFamily="50" charset="-128"/>
                  <a:ea typeface="HGSｺﾞｼｯｸE" panose="020B0900000000000000" pitchFamily="50" charset="-128"/>
                </a:rPr>
                <a:t>23</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33" name="グループ化 32"/>
          <p:cNvGrpSpPr/>
          <p:nvPr/>
        </p:nvGrpSpPr>
        <p:grpSpPr>
          <a:xfrm>
            <a:off x="7776253" y="8224157"/>
            <a:ext cx="296876" cy="215444"/>
            <a:chOff x="7806115" y="9390626"/>
            <a:chExt cx="296876" cy="215444"/>
          </a:xfrm>
        </p:grpSpPr>
        <p:sp>
          <p:nvSpPr>
            <p:cNvPr id="442" name="フローチャート: 代替処理 441"/>
            <p:cNvSpPr/>
            <p:nvPr/>
          </p:nvSpPr>
          <p:spPr>
            <a:xfrm>
              <a:off x="7857446" y="9404810"/>
              <a:ext cx="189940" cy="192831"/>
            </a:xfrm>
            <a:prstGeom prst="flowChartAlternateProcess">
              <a:avLst/>
            </a:prstGeom>
            <a:solidFill>
              <a:srgbClr val="FF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HGSｺﾞｼｯｸE" panose="020B0900000000000000" pitchFamily="50" charset="-128"/>
                <a:ea typeface="HGSｺﾞｼｯｸE" panose="020B0900000000000000" pitchFamily="50" charset="-128"/>
              </a:endParaRPr>
            </a:p>
          </p:txBody>
        </p:sp>
        <p:sp>
          <p:nvSpPr>
            <p:cNvPr id="443" name="テキスト ボックス 442"/>
            <p:cNvSpPr txBox="1"/>
            <p:nvPr/>
          </p:nvSpPr>
          <p:spPr>
            <a:xfrm>
              <a:off x="7806115" y="9390626"/>
              <a:ext cx="296876" cy="215444"/>
            </a:xfrm>
            <a:prstGeom prst="rect">
              <a:avLst/>
            </a:prstGeom>
            <a:noFill/>
          </p:spPr>
          <p:txBody>
            <a:bodyPr wrap="none" rtlCol="0">
              <a:spAutoFit/>
            </a:bodyPr>
            <a:lstStyle/>
            <a:p>
              <a:r>
                <a:rPr kumimoji="1" lang="en-US" altLang="ja-JP" sz="800" dirty="0" smtClean="0">
                  <a:solidFill>
                    <a:schemeClr val="bg1"/>
                  </a:solidFill>
                  <a:latin typeface="HGSｺﾞｼｯｸE" panose="020B0900000000000000" pitchFamily="50" charset="-128"/>
                  <a:ea typeface="HGSｺﾞｼｯｸE" panose="020B0900000000000000" pitchFamily="50" charset="-128"/>
                </a:rPr>
                <a:t>13</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444" name="グループ化 443"/>
          <p:cNvGrpSpPr/>
          <p:nvPr/>
        </p:nvGrpSpPr>
        <p:grpSpPr>
          <a:xfrm>
            <a:off x="8374372" y="7976081"/>
            <a:ext cx="268022" cy="184666"/>
            <a:chOff x="7778616" y="9452195"/>
            <a:chExt cx="268022" cy="184666"/>
          </a:xfrm>
        </p:grpSpPr>
        <p:sp>
          <p:nvSpPr>
            <p:cNvPr id="445" name="フローチャート: 代替処理 444"/>
            <p:cNvSpPr/>
            <p:nvPr/>
          </p:nvSpPr>
          <p:spPr>
            <a:xfrm>
              <a:off x="7857446" y="9490288"/>
              <a:ext cx="105744" cy="107353"/>
            </a:xfrm>
            <a:prstGeom prst="flowChartAlternateProcess">
              <a:avLst/>
            </a:prstGeom>
            <a:solidFill>
              <a:srgbClr val="FF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HGSｺﾞｼｯｸE" panose="020B0900000000000000" pitchFamily="50" charset="-128"/>
                <a:ea typeface="HGSｺﾞｼｯｸE" panose="020B0900000000000000" pitchFamily="50" charset="-128"/>
              </a:endParaRPr>
            </a:p>
          </p:txBody>
        </p:sp>
        <p:sp>
          <p:nvSpPr>
            <p:cNvPr id="446" name="テキスト ボックス 445"/>
            <p:cNvSpPr txBox="1"/>
            <p:nvPr/>
          </p:nvSpPr>
          <p:spPr>
            <a:xfrm>
              <a:off x="7778616" y="9452195"/>
              <a:ext cx="268022" cy="184666"/>
            </a:xfrm>
            <a:prstGeom prst="rect">
              <a:avLst/>
            </a:prstGeom>
            <a:noFill/>
          </p:spPr>
          <p:txBody>
            <a:bodyPr wrap="none" rtlCol="0">
              <a:spAutoFit/>
            </a:bodyPr>
            <a:lstStyle/>
            <a:p>
              <a:r>
                <a:rPr kumimoji="1" lang="en-US" altLang="ja-JP" sz="600" dirty="0" smtClean="0">
                  <a:solidFill>
                    <a:schemeClr val="bg1"/>
                  </a:solidFill>
                  <a:latin typeface="HGSｺﾞｼｯｸE" panose="020B0900000000000000" pitchFamily="50" charset="-128"/>
                  <a:ea typeface="HGSｺﾞｼｯｸE" panose="020B0900000000000000" pitchFamily="50" charset="-128"/>
                </a:rPr>
                <a:t>13</a:t>
              </a:r>
              <a:endParaRPr kumimoji="1" lang="ja-JP" altLang="en-US" sz="6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448" name="グループ化 447"/>
          <p:cNvGrpSpPr/>
          <p:nvPr/>
        </p:nvGrpSpPr>
        <p:grpSpPr>
          <a:xfrm>
            <a:off x="5147613" y="7473759"/>
            <a:ext cx="296876" cy="220005"/>
            <a:chOff x="7776024" y="5550896"/>
            <a:chExt cx="296876" cy="220005"/>
          </a:xfrm>
        </p:grpSpPr>
        <p:sp>
          <p:nvSpPr>
            <p:cNvPr id="449" name="五角形 448"/>
            <p:cNvSpPr/>
            <p:nvPr/>
          </p:nvSpPr>
          <p:spPr>
            <a:xfrm>
              <a:off x="7819985" y="5550896"/>
              <a:ext cx="206494" cy="196661"/>
            </a:xfrm>
            <a:prstGeom prst="pentagon">
              <a:avLst/>
            </a:prstGeom>
            <a:solidFill>
              <a:srgbClr val="7030A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HGSｺﾞｼｯｸE" panose="020B0900000000000000" pitchFamily="50" charset="-128"/>
                <a:ea typeface="HGSｺﾞｼｯｸE" panose="020B0900000000000000" pitchFamily="50" charset="-128"/>
              </a:endParaRPr>
            </a:p>
          </p:txBody>
        </p:sp>
        <p:sp>
          <p:nvSpPr>
            <p:cNvPr id="450" name="テキスト ボックス 449"/>
            <p:cNvSpPr txBox="1"/>
            <p:nvPr/>
          </p:nvSpPr>
          <p:spPr>
            <a:xfrm>
              <a:off x="7776024" y="5555457"/>
              <a:ext cx="296876" cy="215444"/>
            </a:xfrm>
            <a:prstGeom prst="rect">
              <a:avLst/>
            </a:prstGeom>
            <a:noFill/>
          </p:spPr>
          <p:txBody>
            <a:bodyPr wrap="none" rtlCol="0">
              <a:spAutoFit/>
            </a:bodyPr>
            <a:lstStyle/>
            <a:p>
              <a:r>
                <a:rPr kumimoji="1" lang="en-US" altLang="ja-JP" sz="800" dirty="0" smtClean="0">
                  <a:solidFill>
                    <a:schemeClr val="bg1"/>
                  </a:solidFill>
                  <a:latin typeface="HGSｺﾞｼｯｸE" panose="020B0900000000000000" pitchFamily="50" charset="-128"/>
                  <a:ea typeface="HGSｺﾞｼｯｸE" panose="020B0900000000000000" pitchFamily="50" charset="-128"/>
                </a:rPr>
                <a:t>10</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sp>
        <p:nvSpPr>
          <p:cNvPr id="280" name="テキスト ボックス 279"/>
          <p:cNvSpPr txBox="1"/>
          <p:nvPr/>
        </p:nvSpPr>
        <p:spPr>
          <a:xfrm>
            <a:off x="5162571" y="8681430"/>
            <a:ext cx="2447929" cy="707886"/>
          </a:xfrm>
          <a:prstGeom prst="rect">
            <a:avLst/>
          </a:prstGeom>
          <a:noFill/>
        </p:spPr>
        <p:txBody>
          <a:bodyPr wrap="square" rtlCol="0">
            <a:spAutoFit/>
          </a:bodyPr>
          <a:lstStyle/>
          <a:p>
            <a:r>
              <a:rPr lang="ja-JP" altLang="en-US" sz="800" b="1" dirty="0">
                <a:solidFill>
                  <a:schemeClr val="bg1"/>
                </a:solidFill>
                <a:latin typeface="HGP教科書体" panose="02020600000000000000" pitchFamily="18" charset="-128"/>
                <a:ea typeface="HGP教科書体" panose="02020600000000000000" pitchFamily="18" charset="-128"/>
              </a:rPr>
              <a:t>山</a:t>
            </a:r>
            <a:r>
              <a:rPr lang="ja-JP" altLang="en-US" sz="800" b="1" dirty="0" smtClean="0">
                <a:solidFill>
                  <a:schemeClr val="bg1"/>
                </a:solidFill>
                <a:latin typeface="HGP教科書体" panose="02020600000000000000" pitchFamily="18" charset="-128"/>
                <a:ea typeface="HGP教科書体" panose="02020600000000000000" pitchFamily="18" charset="-128"/>
              </a:rPr>
              <a:t>崎津</a:t>
            </a:r>
            <a:r>
              <a:rPr lang="ja-JP" altLang="en-US" sz="800" b="1" dirty="0">
                <a:solidFill>
                  <a:schemeClr val="bg1"/>
                </a:solidFill>
                <a:latin typeface="HGP教科書体" panose="02020600000000000000" pitchFamily="18" charset="-128"/>
                <a:ea typeface="HGP教科書体" panose="02020600000000000000" pitchFamily="18" charset="-128"/>
              </a:rPr>
              <a:t>跡とは</a:t>
            </a:r>
            <a:r>
              <a:rPr lang="ja-JP" altLang="en-US" sz="800" b="1" dirty="0" smtClean="0">
                <a:solidFill>
                  <a:schemeClr val="bg1"/>
                </a:solidFill>
                <a:latin typeface="HGP教科書体" panose="02020600000000000000" pitchFamily="18" charset="-128"/>
                <a:ea typeface="HGP教科書体" panose="02020600000000000000" pitchFamily="18" charset="-128"/>
              </a:rPr>
              <a:t>、淀川</a:t>
            </a:r>
            <a:r>
              <a:rPr lang="ja-JP" altLang="en-US" sz="800" b="1" dirty="0">
                <a:solidFill>
                  <a:schemeClr val="bg1"/>
                </a:solidFill>
                <a:latin typeface="HGP教科書体" panose="02020600000000000000" pitchFamily="18" charset="-128"/>
                <a:ea typeface="HGP教科書体" panose="02020600000000000000" pitchFamily="18" charset="-128"/>
              </a:rPr>
              <a:t>水運の要である山崎津（港</a:t>
            </a:r>
            <a:r>
              <a:rPr lang="ja-JP" altLang="en-US" sz="800" b="1" dirty="0" smtClean="0">
                <a:solidFill>
                  <a:schemeClr val="bg1"/>
                </a:solidFill>
                <a:latin typeface="HGP教科書体" panose="02020600000000000000" pitchFamily="18" charset="-128"/>
                <a:ea typeface="HGP教科書体" panose="02020600000000000000" pitchFamily="18" charset="-128"/>
              </a:rPr>
              <a:t>）に</a:t>
            </a:r>
            <a:r>
              <a:rPr lang="ja-JP" altLang="en-US" sz="800" b="1" dirty="0">
                <a:solidFill>
                  <a:schemeClr val="bg1"/>
                </a:solidFill>
                <a:latin typeface="HGP教科書体" panose="02020600000000000000" pitchFamily="18" charset="-128"/>
                <a:ea typeface="HGP教科書体" panose="02020600000000000000" pitchFamily="18" charset="-128"/>
              </a:rPr>
              <a:t>関わる</a:t>
            </a:r>
            <a:r>
              <a:rPr lang="ja-JP" altLang="en-US" sz="800" b="1" dirty="0" smtClean="0">
                <a:solidFill>
                  <a:schemeClr val="bg1"/>
                </a:solidFill>
                <a:latin typeface="HGP教科書体" panose="02020600000000000000" pitchFamily="18" charset="-128"/>
                <a:ea typeface="HGP教科書体" panose="02020600000000000000" pitchFamily="18" charset="-128"/>
              </a:rPr>
              <a:t>遺跡。</a:t>
            </a:r>
            <a:endParaRPr lang="en-US" altLang="ja-JP" sz="800" b="1" dirty="0" smtClean="0">
              <a:solidFill>
                <a:schemeClr val="bg1"/>
              </a:solidFill>
              <a:latin typeface="HGP教科書体" panose="02020600000000000000" pitchFamily="18" charset="-128"/>
              <a:ea typeface="HGP教科書体" panose="02020600000000000000" pitchFamily="18" charset="-128"/>
            </a:endParaRPr>
          </a:p>
          <a:p>
            <a:r>
              <a:rPr lang="ja-JP" altLang="en-US" sz="800" b="1" dirty="0" smtClean="0">
                <a:solidFill>
                  <a:schemeClr val="bg1"/>
                </a:solidFill>
                <a:latin typeface="HGP教科書体" panose="02020600000000000000" pitchFamily="18" charset="-128"/>
                <a:ea typeface="HGP教科書体" panose="02020600000000000000" pitchFamily="18" charset="-128"/>
              </a:rPr>
              <a:t>平安</a:t>
            </a:r>
            <a:r>
              <a:rPr lang="ja-JP" altLang="en-US" sz="800" b="1" dirty="0">
                <a:solidFill>
                  <a:schemeClr val="bg1"/>
                </a:solidFill>
                <a:latin typeface="HGP教科書体" panose="02020600000000000000" pitchFamily="18" charset="-128"/>
                <a:ea typeface="HGP教科書体" panose="02020600000000000000" pitchFamily="18" charset="-128"/>
              </a:rPr>
              <a:t>時代より「淀」と「山崎」は、南方・西方へ通じる最も重要な地点であり、都への様々な物資が運ばれて</a:t>
            </a:r>
            <a:r>
              <a:rPr lang="ja-JP" altLang="en-US" sz="800" b="1" dirty="0" smtClean="0">
                <a:solidFill>
                  <a:schemeClr val="bg1"/>
                </a:solidFill>
                <a:latin typeface="HGP教科書体" panose="02020600000000000000" pitchFamily="18" charset="-128"/>
                <a:ea typeface="HGP教科書体" panose="02020600000000000000" pitchFamily="18" charset="-128"/>
              </a:rPr>
              <a:t>いました。</a:t>
            </a:r>
            <a:endParaRPr lang="ja-JP" altLang="en-US" sz="800" b="1" dirty="0">
              <a:solidFill>
                <a:schemeClr val="bg1"/>
              </a:solidFill>
              <a:latin typeface="HGP教科書体" panose="02020600000000000000" pitchFamily="18" charset="-128"/>
              <a:ea typeface="HGP教科書体" panose="02020600000000000000" pitchFamily="18" charset="-128"/>
            </a:endParaRPr>
          </a:p>
        </p:txBody>
      </p:sp>
      <p:cxnSp>
        <p:nvCxnSpPr>
          <p:cNvPr id="308" name="直線コネクタ 307"/>
          <p:cNvCxnSpPr/>
          <p:nvPr/>
        </p:nvCxnSpPr>
        <p:spPr>
          <a:xfrm>
            <a:off x="5188260" y="8698037"/>
            <a:ext cx="24104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フリーフォーム 37"/>
          <p:cNvSpPr/>
          <p:nvPr/>
        </p:nvSpPr>
        <p:spPr>
          <a:xfrm>
            <a:off x="4410075" y="4352925"/>
            <a:ext cx="238125" cy="338138"/>
          </a:xfrm>
          <a:custGeom>
            <a:avLst/>
            <a:gdLst>
              <a:gd name="connsiteX0" fmla="*/ 147638 w 238125"/>
              <a:gd name="connsiteY0" fmla="*/ 0 h 338138"/>
              <a:gd name="connsiteX1" fmla="*/ 238125 w 238125"/>
              <a:gd name="connsiteY1" fmla="*/ 19050 h 338138"/>
              <a:gd name="connsiteX2" fmla="*/ 219075 w 238125"/>
              <a:gd name="connsiteY2" fmla="*/ 95250 h 338138"/>
              <a:gd name="connsiteX3" fmla="*/ 195263 w 238125"/>
              <a:gd name="connsiteY3" fmla="*/ 161925 h 338138"/>
              <a:gd name="connsiteX4" fmla="*/ 128588 w 238125"/>
              <a:gd name="connsiteY4" fmla="*/ 333375 h 338138"/>
              <a:gd name="connsiteX5" fmla="*/ 0 w 238125"/>
              <a:gd name="connsiteY5" fmla="*/ 338138 h 338138"/>
              <a:gd name="connsiteX6" fmla="*/ 52388 w 238125"/>
              <a:gd name="connsiteY6" fmla="*/ 223838 h 338138"/>
              <a:gd name="connsiteX7" fmla="*/ 90488 w 238125"/>
              <a:gd name="connsiteY7" fmla="*/ 138113 h 338138"/>
              <a:gd name="connsiteX8" fmla="*/ 119063 w 238125"/>
              <a:gd name="connsiteY8" fmla="*/ 57150 h 338138"/>
              <a:gd name="connsiteX9" fmla="*/ 147638 w 238125"/>
              <a:gd name="connsiteY9"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125" h="338138">
                <a:moveTo>
                  <a:pt x="147638" y="0"/>
                </a:moveTo>
                <a:lnTo>
                  <a:pt x="238125" y="19050"/>
                </a:lnTo>
                <a:lnTo>
                  <a:pt x="219075" y="95250"/>
                </a:lnTo>
                <a:lnTo>
                  <a:pt x="195263" y="161925"/>
                </a:lnTo>
                <a:lnTo>
                  <a:pt x="128588" y="333375"/>
                </a:lnTo>
                <a:lnTo>
                  <a:pt x="0" y="338138"/>
                </a:lnTo>
                <a:lnTo>
                  <a:pt x="52388" y="223838"/>
                </a:lnTo>
                <a:lnTo>
                  <a:pt x="90488" y="138113"/>
                </a:lnTo>
                <a:lnTo>
                  <a:pt x="119063" y="57150"/>
                </a:lnTo>
                <a:lnTo>
                  <a:pt x="14763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38"/>
          <p:cNvSpPr/>
          <p:nvPr/>
        </p:nvSpPr>
        <p:spPr>
          <a:xfrm>
            <a:off x="4957763" y="3843338"/>
            <a:ext cx="1090612" cy="285750"/>
          </a:xfrm>
          <a:custGeom>
            <a:avLst/>
            <a:gdLst>
              <a:gd name="connsiteX0" fmla="*/ 1090612 w 1090612"/>
              <a:gd name="connsiteY0" fmla="*/ 9525 h 285750"/>
              <a:gd name="connsiteX1" fmla="*/ 1085850 w 1090612"/>
              <a:gd name="connsiteY1" fmla="*/ 76200 h 285750"/>
              <a:gd name="connsiteX2" fmla="*/ 900112 w 1090612"/>
              <a:gd name="connsiteY2" fmla="*/ 57150 h 285750"/>
              <a:gd name="connsiteX3" fmla="*/ 742950 w 1090612"/>
              <a:gd name="connsiteY3" fmla="*/ 57150 h 285750"/>
              <a:gd name="connsiteX4" fmla="*/ 519112 w 1090612"/>
              <a:gd name="connsiteY4" fmla="*/ 66675 h 285750"/>
              <a:gd name="connsiteX5" fmla="*/ 376237 w 1090612"/>
              <a:gd name="connsiteY5" fmla="*/ 85725 h 285750"/>
              <a:gd name="connsiteX6" fmla="*/ 261937 w 1090612"/>
              <a:gd name="connsiteY6" fmla="*/ 114300 h 285750"/>
              <a:gd name="connsiteX7" fmla="*/ 200025 w 1090612"/>
              <a:gd name="connsiteY7" fmla="*/ 133350 h 285750"/>
              <a:gd name="connsiteX8" fmla="*/ 166687 w 1090612"/>
              <a:gd name="connsiteY8" fmla="*/ 171450 h 285750"/>
              <a:gd name="connsiteX9" fmla="*/ 142875 w 1090612"/>
              <a:gd name="connsiteY9" fmla="*/ 228600 h 285750"/>
              <a:gd name="connsiteX10" fmla="*/ 47625 w 1090612"/>
              <a:gd name="connsiteY10" fmla="*/ 285750 h 285750"/>
              <a:gd name="connsiteX11" fmla="*/ 0 w 1090612"/>
              <a:gd name="connsiteY11" fmla="*/ 261937 h 285750"/>
              <a:gd name="connsiteX12" fmla="*/ 42862 w 1090612"/>
              <a:gd name="connsiteY12" fmla="*/ 185737 h 285750"/>
              <a:gd name="connsiteX13" fmla="*/ 95250 w 1090612"/>
              <a:gd name="connsiteY13" fmla="*/ 119062 h 285750"/>
              <a:gd name="connsiteX14" fmla="*/ 147637 w 1090612"/>
              <a:gd name="connsiteY14" fmla="*/ 80962 h 285750"/>
              <a:gd name="connsiteX15" fmla="*/ 209550 w 1090612"/>
              <a:gd name="connsiteY15" fmla="*/ 47625 h 285750"/>
              <a:gd name="connsiteX16" fmla="*/ 219075 w 1090612"/>
              <a:gd name="connsiteY16" fmla="*/ 80962 h 285750"/>
              <a:gd name="connsiteX17" fmla="*/ 295275 w 1090612"/>
              <a:gd name="connsiteY17" fmla="*/ 52387 h 285750"/>
              <a:gd name="connsiteX18" fmla="*/ 366712 w 1090612"/>
              <a:gd name="connsiteY18" fmla="*/ 38100 h 285750"/>
              <a:gd name="connsiteX19" fmla="*/ 433387 w 1090612"/>
              <a:gd name="connsiteY19" fmla="*/ 14287 h 285750"/>
              <a:gd name="connsiteX20" fmla="*/ 495300 w 1090612"/>
              <a:gd name="connsiteY20" fmla="*/ 9525 h 285750"/>
              <a:gd name="connsiteX21" fmla="*/ 557212 w 1090612"/>
              <a:gd name="connsiteY21" fmla="*/ 0 h 285750"/>
              <a:gd name="connsiteX22" fmla="*/ 638175 w 1090612"/>
              <a:gd name="connsiteY22" fmla="*/ 4762 h 285750"/>
              <a:gd name="connsiteX23" fmla="*/ 733425 w 1090612"/>
              <a:gd name="connsiteY23" fmla="*/ 19050 h 285750"/>
              <a:gd name="connsiteX24" fmla="*/ 852487 w 1090612"/>
              <a:gd name="connsiteY24" fmla="*/ 23812 h 285750"/>
              <a:gd name="connsiteX25" fmla="*/ 957262 w 1090612"/>
              <a:gd name="connsiteY25" fmla="*/ 19050 h 285750"/>
              <a:gd name="connsiteX26" fmla="*/ 1090612 w 1090612"/>
              <a:gd name="connsiteY26" fmla="*/ 9525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90612" h="285750">
                <a:moveTo>
                  <a:pt x="1090612" y="9525"/>
                </a:moveTo>
                <a:lnTo>
                  <a:pt x="1085850" y="76200"/>
                </a:lnTo>
                <a:lnTo>
                  <a:pt x="900112" y="57150"/>
                </a:lnTo>
                <a:lnTo>
                  <a:pt x="742950" y="57150"/>
                </a:lnTo>
                <a:lnTo>
                  <a:pt x="519112" y="66675"/>
                </a:lnTo>
                <a:lnTo>
                  <a:pt x="376237" y="85725"/>
                </a:lnTo>
                <a:lnTo>
                  <a:pt x="261937" y="114300"/>
                </a:lnTo>
                <a:lnTo>
                  <a:pt x="200025" y="133350"/>
                </a:lnTo>
                <a:lnTo>
                  <a:pt x="166687" y="171450"/>
                </a:lnTo>
                <a:lnTo>
                  <a:pt x="142875" y="228600"/>
                </a:lnTo>
                <a:lnTo>
                  <a:pt x="47625" y="285750"/>
                </a:lnTo>
                <a:lnTo>
                  <a:pt x="0" y="261937"/>
                </a:lnTo>
                <a:lnTo>
                  <a:pt x="42862" y="185737"/>
                </a:lnTo>
                <a:lnTo>
                  <a:pt x="95250" y="119062"/>
                </a:lnTo>
                <a:lnTo>
                  <a:pt x="147637" y="80962"/>
                </a:lnTo>
                <a:lnTo>
                  <a:pt x="209550" y="47625"/>
                </a:lnTo>
                <a:lnTo>
                  <a:pt x="219075" y="80962"/>
                </a:lnTo>
                <a:lnTo>
                  <a:pt x="295275" y="52387"/>
                </a:lnTo>
                <a:lnTo>
                  <a:pt x="366712" y="38100"/>
                </a:lnTo>
                <a:lnTo>
                  <a:pt x="433387" y="14287"/>
                </a:lnTo>
                <a:lnTo>
                  <a:pt x="495300" y="9525"/>
                </a:lnTo>
                <a:lnTo>
                  <a:pt x="557212" y="0"/>
                </a:lnTo>
                <a:lnTo>
                  <a:pt x="638175" y="4762"/>
                </a:lnTo>
                <a:lnTo>
                  <a:pt x="733425" y="19050"/>
                </a:lnTo>
                <a:lnTo>
                  <a:pt x="852487" y="23812"/>
                </a:lnTo>
                <a:lnTo>
                  <a:pt x="957262" y="19050"/>
                </a:lnTo>
                <a:lnTo>
                  <a:pt x="1090612" y="9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 name="テキスト ボックス 308"/>
          <p:cNvSpPr txBox="1"/>
          <p:nvPr/>
        </p:nvSpPr>
        <p:spPr>
          <a:xfrm>
            <a:off x="5225635" y="3813334"/>
            <a:ext cx="505267" cy="169277"/>
          </a:xfrm>
          <a:prstGeom prst="rect">
            <a:avLst/>
          </a:prstGeom>
          <a:noFill/>
          <a:ln>
            <a:noFill/>
          </a:ln>
        </p:spPr>
        <p:txBody>
          <a:bodyPr wrap="none" rtlCol="0">
            <a:spAutoFit/>
          </a:bodyPr>
          <a:lstStyle/>
          <a:p>
            <a:r>
              <a:rPr lang="ja-JP" altLang="en-US" sz="500" dirty="0" smtClean="0"/>
              <a:t>背割堤地区</a:t>
            </a:r>
            <a:endParaRPr lang="ja-JP" altLang="en-US" sz="500" dirty="0"/>
          </a:p>
        </p:txBody>
      </p:sp>
      <p:sp>
        <p:nvSpPr>
          <p:cNvPr id="310" name="テキスト ボックス 309"/>
          <p:cNvSpPr txBox="1"/>
          <p:nvPr/>
        </p:nvSpPr>
        <p:spPr>
          <a:xfrm>
            <a:off x="4358860" y="4489609"/>
            <a:ext cx="441146" cy="169277"/>
          </a:xfrm>
          <a:prstGeom prst="rect">
            <a:avLst/>
          </a:prstGeom>
          <a:noFill/>
          <a:ln>
            <a:noFill/>
          </a:ln>
        </p:spPr>
        <p:txBody>
          <a:bodyPr wrap="none" rtlCol="0">
            <a:spAutoFit/>
          </a:bodyPr>
          <a:lstStyle/>
          <a:p>
            <a:r>
              <a:rPr lang="ja-JP" altLang="en-US" sz="500" dirty="0" smtClean="0"/>
              <a:t>島本地区</a:t>
            </a:r>
            <a:endParaRPr lang="ja-JP" altLang="en-US" sz="500" dirty="0"/>
          </a:p>
        </p:txBody>
      </p:sp>
      <p:sp>
        <p:nvSpPr>
          <p:cNvPr id="40" name="フリーフォーム 39"/>
          <p:cNvSpPr/>
          <p:nvPr/>
        </p:nvSpPr>
        <p:spPr>
          <a:xfrm>
            <a:off x="5981700" y="2852738"/>
            <a:ext cx="300038" cy="366712"/>
          </a:xfrm>
          <a:custGeom>
            <a:avLst/>
            <a:gdLst>
              <a:gd name="connsiteX0" fmla="*/ 80963 w 300038"/>
              <a:gd name="connsiteY0" fmla="*/ 366712 h 366712"/>
              <a:gd name="connsiteX1" fmla="*/ 252413 w 300038"/>
              <a:gd name="connsiteY1" fmla="*/ 209550 h 366712"/>
              <a:gd name="connsiteX2" fmla="*/ 290513 w 300038"/>
              <a:gd name="connsiteY2" fmla="*/ 138112 h 366712"/>
              <a:gd name="connsiteX3" fmla="*/ 300038 w 300038"/>
              <a:gd name="connsiteY3" fmla="*/ 57150 h 366712"/>
              <a:gd name="connsiteX4" fmla="*/ 285750 w 300038"/>
              <a:gd name="connsiteY4" fmla="*/ 4762 h 366712"/>
              <a:gd name="connsiteX5" fmla="*/ 238125 w 300038"/>
              <a:gd name="connsiteY5" fmla="*/ 0 h 366712"/>
              <a:gd name="connsiteX6" fmla="*/ 133350 w 300038"/>
              <a:gd name="connsiteY6" fmla="*/ 76200 h 366712"/>
              <a:gd name="connsiteX7" fmla="*/ 166688 w 300038"/>
              <a:gd name="connsiteY7" fmla="*/ 114300 h 366712"/>
              <a:gd name="connsiteX8" fmla="*/ 0 w 300038"/>
              <a:gd name="connsiteY8" fmla="*/ 266700 h 366712"/>
              <a:gd name="connsiteX9" fmla="*/ 80963 w 300038"/>
              <a:gd name="connsiteY9" fmla="*/ 366712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038" h="366712">
                <a:moveTo>
                  <a:pt x="80963" y="366712"/>
                </a:moveTo>
                <a:lnTo>
                  <a:pt x="252413" y="209550"/>
                </a:lnTo>
                <a:lnTo>
                  <a:pt x="290513" y="138112"/>
                </a:lnTo>
                <a:lnTo>
                  <a:pt x="300038" y="57150"/>
                </a:lnTo>
                <a:lnTo>
                  <a:pt x="285750" y="4762"/>
                </a:lnTo>
                <a:lnTo>
                  <a:pt x="238125" y="0"/>
                </a:lnTo>
                <a:lnTo>
                  <a:pt x="133350" y="76200"/>
                </a:lnTo>
                <a:lnTo>
                  <a:pt x="166688" y="114300"/>
                </a:lnTo>
                <a:lnTo>
                  <a:pt x="0" y="266700"/>
                </a:lnTo>
                <a:lnTo>
                  <a:pt x="80963" y="36671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1" name="テキスト ボックス 310"/>
          <p:cNvSpPr txBox="1"/>
          <p:nvPr/>
        </p:nvSpPr>
        <p:spPr>
          <a:xfrm>
            <a:off x="5934179" y="2949983"/>
            <a:ext cx="505267" cy="169277"/>
          </a:xfrm>
          <a:prstGeom prst="rect">
            <a:avLst/>
          </a:prstGeom>
          <a:noFill/>
          <a:ln>
            <a:noFill/>
          </a:ln>
        </p:spPr>
        <p:txBody>
          <a:bodyPr wrap="none" rtlCol="0">
            <a:spAutoFit/>
          </a:bodyPr>
          <a:lstStyle/>
          <a:p>
            <a:r>
              <a:rPr lang="ja-JP" altLang="en-US" sz="500" dirty="0"/>
              <a:t>大山崎</a:t>
            </a:r>
            <a:r>
              <a:rPr lang="ja-JP" altLang="en-US" sz="500" dirty="0" smtClean="0"/>
              <a:t>地区</a:t>
            </a:r>
            <a:endParaRPr lang="ja-JP" altLang="en-US" sz="500" dirty="0"/>
          </a:p>
        </p:txBody>
      </p:sp>
      <p:sp>
        <p:nvSpPr>
          <p:cNvPr id="234" name="円/楕円 18"/>
          <p:cNvSpPr/>
          <p:nvPr/>
        </p:nvSpPr>
        <p:spPr>
          <a:xfrm>
            <a:off x="2453593" y="9005359"/>
            <a:ext cx="146799" cy="146619"/>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smtClean="0">
                <a:solidFill>
                  <a:schemeClr val="bg1"/>
                </a:solidFill>
                <a:latin typeface="HGSｺﾞｼｯｸE" panose="020B0900000000000000" pitchFamily="50" charset="-128"/>
                <a:ea typeface="HGSｺﾞｼｯｸE" panose="020B0900000000000000" pitchFamily="50" charset="-128"/>
              </a:rPr>
              <a:t>２</a:t>
            </a:r>
            <a:endParaRPr lang="en-US" altLang="ja-JP" sz="700" dirty="0" smtClean="0">
              <a:solidFill>
                <a:schemeClr val="bg1"/>
              </a:solidFill>
              <a:latin typeface="HGSｺﾞｼｯｸE" panose="020B0900000000000000" pitchFamily="50" charset="-128"/>
              <a:ea typeface="HGSｺﾞｼｯｸE" panose="020B0900000000000000" pitchFamily="50" charset="-128"/>
            </a:endParaRPr>
          </a:p>
        </p:txBody>
      </p:sp>
      <p:sp>
        <p:nvSpPr>
          <p:cNvPr id="235" name="台形 234"/>
          <p:cNvSpPr/>
          <p:nvPr/>
        </p:nvSpPr>
        <p:spPr>
          <a:xfrm>
            <a:off x="2247883" y="8530328"/>
            <a:ext cx="146799" cy="140909"/>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smtClean="0">
                <a:latin typeface="HGSｺﾞｼｯｸE" panose="020B0900000000000000" pitchFamily="50" charset="-128"/>
                <a:ea typeface="HGSｺﾞｼｯｸE" panose="020B0900000000000000" pitchFamily="50" charset="-128"/>
              </a:rPr>
              <a:t>３</a:t>
            </a:r>
            <a:endParaRPr kumimoji="1" lang="ja-JP" altLang="en-US" sz="700" dirty="0">
              <a:latin typeface="HGSｺﾞｼｯｸE" panose="020B0900000000000000" pitchFamily="50" charset="-128"/>
              <a:ea typeface="HGSｺﾞｼｯｸE" panose="020B0900000000000000" pitchFamily="50" charset="-128"/>
            </a:endParaRPr>
          </a:p>
        </p:txBody>
      </p:sp>
      <p:sp>
        <p:nvSpPr>
          <p:cNvPr id="35" name="フリーフォーム 34"/>
          <p:cNvSpPr/>
          <p:nvPr/>
        </p:nvSpPr>
        <p:spPr>
          <a:xfrm>
            <a:off x="2071688" y="8848725"/>
            <a:ext cx="238125" cy="523875"/>
          </a:xfrm>
          <a:custGeom>
            <a:avLst/>
            <a:gdLst>
              <a:gd name="connsiteX0" fmla="*/ 119062 w 238125"/>
              <a:gd name="connsiteY0" fmla="*/ 0 h 523875"/>
              <a:gd name="connsiteX1" fmla="*/ 238125 w 238125"/>
              <a:gd name="connsiteY1" fmla="*/ 23813 h 523875"/>
              <a:gd name="connsiteX2" fmla="*/ 176212 w 238125"/>
              <a:gd name="connsiteY2" fmla="*/ 228600 h 523875"/>
              <a:gd name="connsiteX3" fmla="*/ 142875 w 238125"/>
              <a:gd name="connsiteY3" fmla="*/ 328613 h 523875"/>
              <a:gd name="connsiteX4" fmla="*/ 119062 w 238125"/>
              <a:gd name="connsiteY4" fmla="*/ 442913 h 523875"/>
              <a:gd name="connsiteX5" fmla="*/ 114300 w 238125"/>
              <a:gd name="connsiteY5" fmla="*/ 523875 h 523875"/>
              <a:gd name="connsiteX6" fmla="*/ 0 w 238125"/>
              <a:gd name="connsiteY6" fmla="*/ 514350 h 523875"/>
              <a:gd name="connsiteX7" fmla="*/ 47625 w 238125"/>
              <a:gd name="connsiteY7" fmla="*/ 376238 h 523875"/>
              <a:gd name="connsiteX8" fmla="*/ 71437 w 238125"/>
              <a:gd name="connsiteY8" fmla="*/ 280988 h 523875"/>
              <a:gd name="connsiteX9" fmla="*/ 90487 w 238125"/>
              <a:gd name="connsiteY9" fmla="*/ 147638 h 523875"/>
              <a:gd name="connsiteX10" fmla="*/ 85725 w 238125"/>
              <a:gd name="connsiteY10" fmla="*/ 80963 h 523875"/>
              <a:gd name="connsiteX11" fmla="*/ 100012 w 238125"/>
              <a:gd name="connsiteY11" fmla="*/ 57150 h 523875"/>
              <a:gd name="connsiteX12" fmla="*/ 119062 w 238125"/>
              <a:gd name="connsiteY12" fmla="*/ 0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125" h="523875">
                <a:moveTo>
                  <a:pt x="119062" y="0"/>
                </a:moveTo>
                <a:lnTo>
                  <a:pt x="238125" y="23813"/>
                </a:lnTo>
                <a:lnTo>
                  <a:pt x="176212" y="228600"/>
                </a:lnTo>
                <a:lnTo>
                  <a:pt x="142875" y="328613"/>
                </a:lnTo>
                <a:lnTo>
                  <a:pt x="119062" y="442913"/>
                </a:lnTo>
                <a:lnTo>
                  <a:pt x="114300" y="523875"/>
                </a:lnTo>
                <a:lnTo>
                  <a:pt x="0" y="514350"/>
                </a:lnTo>
                <a:lnTo>
                  <a:pt x="47625" y="376238"/>
                </a:lnTo>
                <a:lnTo>
                  <a:pt x="71437" y="280988"/>
                </a:lnTo>
                <a:lnTo>
                  <a:pt x="90487" y="147638"/>
                </a:lnTo>
                <a:lnTo>
                  <a:pt x="85725" y="80963"/>
                </a:lnTo>
                <a:lnTo>
                  <a:pt x="100012" y="57150"/>
                </a:lnTo>
                <a:lnTo>
                  <a:pt x="119062"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台形 239"/>
          <p:cNvSpPr/>
          <p:nvPr/>
        </p:nvSpPr>
        <p:spPr>
          <a:xfrm>
            <a:off x="2103916" y="9110662"/>
            <a:ext cx="146799" cy="140909"/>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700" dirty="0" smtClean="0">
                <a:latin typeface="HGSｺﾞｼｯｸE" panose="020B0900000000000000" pitchFamily="50" charset="-128"/>
                <a:ea typeface="HGSｺﾞｼｯｸE" panose="020B0900000000000000" pitchFamily="50" charset="-128"/>
              </a:rPr>
              <a:t>1</a:t>
            </a:r>
            <a:endParaRPr kumimoji="1" lang="ja-JP" altLang="en-US" sz="700" dirty="0">
              <a:latin typeface="HGSｺﾞｼｯｸE" panose="020B0900000000000000" pitchFamily="50" charset="-128"/>
              <a:ea typeface="HGSｺﾞｼｯｸE" panose="020B0900000000000000" pitchFamily="50" charset="-128"/>
            </a:endParaRPr>
          </a:p>
        </p:txBody>
      </p:sp>
      <p:sp>
        <p:nvSpPr>
          <p:cNvPr id="241" name="テキスト ボックス 240"/>
          <p:cNvSpPr txBox="1"/>
          <p:nvPr/>
        </p:nvSpPr>
        <p:spPr>
          <a:xfrm>
            <a:off x="1981514" y="8943539"/>
            <a:ext cx="441146" cy="169277"/>
          </a:xfrm>
          <a:prstGeom prst="rect">
            <a:avLst/>
          </a:prstGeom>
          <a:noFill/>
          <a:ln>
            <a:noFill/>
          </a:ln>
        </p:spPr>
        <p:txBody>
          <a:bodyPr wrap="none" rtlCol="0">
            <a:spAutoFit/>
          </a:bodyPr>
          <a:lstStyle/>
          <a:p>
            <a:r>
              <a:rPr lang="ja-JP" altLang="en-US" sz="500" dirty="0"/>
              <a:t>大塚</a:t>
            </a:r>
            <a:r>
              <a:rPr lang="ja-JP" altLang="en-US" sz="500" dirty="0" smtClean="0"/>
              <a:t>地区</a:t>
            </a:r>
            <a:endParaRPr lang="ja-JP" altLang="en-US" sz="500" dirty="0"/>
          </a:p>
        </p:txBody>
      </p:sp>
      <p:sp>
        <p:nvSpPr>
          <p:cNvPr id="242" name="台形 241"/>
          <p:cNvSpPr/>
          <p:nvPr/>
        </p:nvSpPr>
        <p:spPr>
          <a:xfrm>
            <a:off x="2679783" y="7364474"/>
            <a:ext cx="146799" cy="140909"/>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smtClean="0">
                <a:latin typeface="HGSｺﾞｼｯｸE" panose="020B0900000000000000" pitchFamily="50" charset="-128"/>
                <a:ea typeface="HGSｺﾞｼｯｸE" panose="020B0900000000000000" pitchFamily="50" charset="-128"/>
              </a:rPr>
              <a:t>４</a:t>
            </a:r>
            <a:endParaRPr kumimoji="1" lang="ja-JP" altLang="en-US" sz="700" dirty="0">
              <a:latin typeface="HGSｺﾞｼｯｸE" panose="020B0900000000000000" pitchFamily="50" charset="-128"/>
              <a:ea typeface="HGSｺﾞｼｯｸE" panose="020B0900000000000000" pitchFamily="50" charset="-128"/>
            </a:endParaRPr>
          </a:p>
        </p:txBody>
      </p:sp>
      <p:sp>
        <p:nvSpPr>
          <p:cNvPr id="243" name="五角形 242"/>
          <p:cNvSpPr/>
          <p:nvPr/>
        </p:nvSpPr>
        <p:spPr>
          <a:xfrm>
            <a:off x="2886444" y="7139043"/>
            <a:ext cx="157200" cy="149714"/>
          </a:xfrm>
          <a:prstGeom prst="pentagon">
            <a:avLst/>
          </a:prstGeom>
          <a:solidFill>
            <a:srgbClr val="7030A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latin typeface="HGSｺﾞｼｯｸE" panose="020B0900000000000000" pitchFamily="50" charset="-128"/>
                <a:ea typeface="HGSｺﾞｼｯｸE" panose="020B0900000000000000" pitchFamily="50" charset="-128"/>
              </a:rPr>
              <a:t>５</a:t>
            </a:r>
            <a:endParaRPr kumimoji="1" lang="ja-JP" altLang="en-US" sz="700" dirty="0">
              <a:latin typeface="HGSｺﾞｼｯｸE" panose="020B0900000000000000" pitchFamily="50" charset="-128"/>
              <a:ea typeface="HGSｺﾞｼｯｸE" panose="020B0900000000000000" pitchFamily="50" charset="-128"/>
            </a:endParaRPr>
          </a:p>
        </p:txBody>
      </p:sp>
      <p:sp>
        <p:nvSpPr>
          <p:cNvPr id="244" name="台形 243"/>
          <p:cNvSpPr/>
          <p:nvPr/>
        </p:nvSpPr>
        <p:spPr>
          <a:xfrm>
            <a:off x="3339389" y="6950137"/>
            <a:ext cx="146799" cy="140909"/>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latin typeface="HGSｺﾞｼｯｸE" panose="020B0900000000000000" pitchFamily="50" charset="-128"/>
                <a:ea typeface="HGSｺﾞｼｯｸE" panose="020B0900000000000000" pitchFamily="50" charset="-128"/>
              </a:rPr>
              <a:t>６</a:t>
            </a:r>
            <a:endParaRPr kumimoji="1" lang="ja-JP" altLang="en-US" sz="700" dirty="0">
              <a:latin typeface="HGSｺﾞｼｯｸE" panose="020B0900000000000000" pitchFamily="50" charset="-128"/>
              <a:ea typeface="HGSｺﾞｼｯｸE" panose="020B0900000000000000" pitchFamily="50" charset="-128"/>
            </a:endParaRPr>
          </a:p>
        </p:txBody>
      </p:sp>
      <p:sp>
        <p:nvSpPr>
          <p:cNvPr id="254" name="台形 253"/>
          <p:cNvSpPr/>
          <p:nvPr/>
        </p:nvSpPr>
        <p:spPr>
          <a:xfrm>
            <a:off x="3508458" y="6511987"/>
            <a:ext cx="146799" cy="140909"/>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smtClean="0">
                <a:latin typeface="HGSｺﾞｼｯｸE" panose="020B0900000000000000" pitchFamily="50" charset="-128"/>
                <a:ea typeface="HGSｺﾞｼｯｸE" panose="020B0900000000000000" pitchFamily="50" charset="-128"/>
              </a:rPr>
              <a:t>７</a:t>
            </a:r>
            <a:endParaRPr kumimoji="1" lang="ja-JP" altLang="en-US" sz="700" dirty="0">
              <a:latin typeface="HGSｺﾞｼｯｸE" panose="020B0900000000000000" pitchFamily="50" charset="-128"/>
              <a:ea typeface="HGSｺﾞｼｯｸE" panose="020B0900000000000000" pitchFamily="50" charset="-128"/>
            </a:endParaRPr>
          </a:p>
        </p:txBody>
      </p:sp>
      <p:sp>
        <p:nvSpPr>
          <p:cNvPr id="256" name="台形 255"/>
          <p:cNvSpPr/>
          <p:nvPr/>
        </p:nvSpPr>
        <p:spPr>
          <a:xfrm>
            <a:off x="3738027" y="6718638"/>
            <a:ext cx="146799" cy="140909"/>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latin typeface="HGSｺﾞｼｯｸE" panose="020B0900000000000000" pitchFamily="50" charset="-128"/>
                <a:ea typeface="HGSｺﾞｼｯｸE" panose="020B0900000000000000" pitchFamily="50" charset="-128"/>
              </a:rPr>
              <a:t>８</a:t>
            </a:r>
            <a:endParaRPr kumimoji="1" lang="ja-JP" altLang="en-US" sz="700" dirty="0">
              <a:latin typeface="HGSｺﾞｼｯｸE" panose="020B0900000000000000" pitchFamily="50" charset="-128"/>
              <a:ea typeface="HGSｺﾞｼｯｸE" panose="020B0900000000000000" pitchFamily="50" charset="-128"/>
            </a:endParaRPr>
          </a:p>
        </p:txBody>
      </p:sp>
      <p:sp>
        <p:nvSpPr>
          <p:cNvPr id="257" name="台形 256"/>
          <p:cNvSpPr/>
          <p:nvPr/>
        </p:nvSpPr>
        <p:spPr>
          <a:xfrm>
            <a:off x="4521151" y="5115453"/>
            <a:ext cx="146799" cy="140909"/>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700" dirty="0">
                <a:latin typeface="HGSｺﾞｼｯｸE" panose="020B0900000000000000" pitchFamily="50" charset="-128"/>
                <a:ea typeface="HGSｺﾞｼｯｸE" panose="020B0900000000000000" pitchFamily="50" charset="-128"/>
              </a:rPr>
              <a:t>9</a:t>
            </a:r>
            <a:endParaRPr kumimoji="1" lang="en-US" altLang="ja-JP" sz="700" dirty="0" smtClean="0">
              <a:latin typeface="HGSｺﾞｼｯｸE" panose="020B0900000000000000" pitchFamily="50" charset="-128"/>
              <a:ea typeface="HGSｺﾞｼｯｸE" panose="020B0900000000000000" pitchFamily="50" charset="-128"/>
            </a:endParaRPr>
          </a:p>
        </p:txBody>
      </p:sp>
      <p:grpSp>
        <p:nvGrpSpPr>
          <p:cNvPr id="258" name="グループ化 257"/>
          <p:cNvGrpSpPr/>
          <p:nvPr/>
        </p:nvGrpSpPr>
        <p:grpSpPr>
          <a:xfrm>
            <a:off x="4696911" y="4157316"/>
            <a:ext cx="280846" cy="200055"/>
            <a:chOff x="5679609" y="5226169"/>
            <a:chExt cx="280846" cy="200055"/>
          </a:xfrm>
        </p:grpSpPr>
        <p:sp>
          <p:nvSpPr>
            <p:cNvPr id="259" name="五角形 258"/>
            <p:cNvSpPr/>
            <p:nvPr/>
          </p:nvSpPr>
          <p:spPr>
            <a:xfrm>
              <a:off x="5741510" y="5242415"/>
              <a:ext cx="157200" cy="149714"/>
            </a:xfrm>
            <a:prstGeom prst="pentagon">
              <a:avLst/>
            </a:prstGeom>
            <a:solidFill>
              <a:srgbClr val="7030A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latin typeface="HGSｺﾞｼｯｸE" panose="020B0900000000000000" pitchFamily="50" charset="-128"/>
                <a:ea typeface="HGSｺﾞｼｯｸE" panose="020B0900000000000000" pitchFamily="50" charset="-128"/>
              </a:endParaRPr>
            </a:p>
          </p:txBody>
        </p:sp>
        <p:sp>
          <p:nvSpPr>
            <p:cNvPr id="260" name="テキスト ボックス 259"/>
            <p:cNvSpPr txBox="1"/>
            <p:nvPr/>
          </p:nvSpPr>
          <p:spPr>
            <a:xfrm>
              <a:off x="5679609" y="5226169"/>
              <a:ext cx="280846" cy="200055"/>
            </a:xfrm>
            <a:prstGeom prst="rect">
              <a:avLst/>
            </a:prstGeom>
            <a:noFill/>
          </p:spPr>
          <p:txBody>
            <a:bodyPr wrap="none" rtlCol="0">
              <a:spAutoFit/>
            </a:bodyPr>
            <a:lstStyle/>
            <a:p>
              <a:r>
                <a:rPr lang="en-US" altLang="ja-JP" sz="700" dirty="0" smtClean="0">
                  <a:solidFill>
                    <a:schemeClr val="bg1"/>
                  </a:solidFill>
                  <a:latin typeface="HGSｺﾞｼｯｸE" panose="020B0900000000000000" pitchFamily="50" charset="-128"/>
                  <a:ea typeface="HGSｺﾞｼｯｸE" panose="020B0900000000000000" pitchFamily="50" charset="-128"/>
                </a:rPr>
                <a:t>10</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302" name="グループ化 301"/>
          <p:cNvGrpSpPr/>
          <p:nvPr/>
        </p:nvGrpSpPr>
        <p:grpSpPr>
          <a:xfrm>
            <a:off x="4637380" y="3971578"/>
            <a:ext cx="280846" cy="200055"/>
            <a:chOff x="5679609" y="5226169"/>
            <a:chExt cx="280846" cy="200055"/>
          </a:xfrm>
        </p:grpSpPr>
        <p:sp>
          <p:nvSpPr>
            <p:cNvPr id="312" name="五角形 311"/>
            <p:cNvSpPr/>
            <p:nvPr/>
          </p:nvSpPr>
          <p:spPr>
            <a:xfrm>
              <a:off x="5741510" y="5242415"/>
              <a:ext cx="157200" cy="149714"/>
            </a:xfrm>
            <a:prstGeom prst="pentagon">
              <a:avLst/>
            </a:prstGeom>
            <a:solidFill>
              <a:srgbClr val="7030A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latin typeface="HGSｺﾞｼｯｸE" panose="020B0900000000000000" pitchFamily="50" charset="-128"/>
                <a:ea typeface="HGSｺﾞｼｯｸE" panose="020B0900000000000000" pitchFamily="50" charset="-128"/>
              </a:endParaRPr>
            </a:p>
          </p:txBody>
        </p:sp>
        <p:sp>
          <p:nvSpPr>
            <p:cNvPr id="313" name="テキスト ボックス 312"/>
            <p:cNvSpPr txBox="1"/>
            <p:nvPr/>
          </p:nvSpPr>
          <p:spPr>
            <a:xfrm>
              <a:off x="5679609" y="5226169"/>
              <a:ext cx="280846" cy="200055"/>
            </a:xfrm>
            <a:prstGeom prst="rect">
              <a:avLst/>
            </a:prstGeom>
            <a:noFill/>
          </p:spPr>
          <p:txBody>
            <a:bodyPr wrap="none" rtlCol="0">
              <a:spAutoFit/>
            </a:bodyPr>
            <a:lstStyle/>
            <a:p>
              <a:r>
                <a:rPr lang="en-US" altLang="ja-JP" sz="700" dirty="0" smtClean="0">
                  <a:solidFill>
                    <a:schemeClr val="bg1"/>
                  </a:solidFill>
                  <a:latin typeface="HGSｺﾞｼｯｸE" panose="020B0900000000000000" pitchFamily="50" charset="-128"/>
                  <a:ea typeface="HGSｺﾞｼｯｸE" panose="020B0900000000000000" pitchFamily="50" charset="-128"/>
                </a:rPr>
                <a:t>11</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314" name="グループ化 313"/>
          <p:cNvGrpSpPr/>
          <p:nvPr/>
        </p:nvGrpSpPr>
        <p:grpSpPr>
          <a:xfrm>
            <a:off x="4927126" y="3913259"/>
            <a:ext cx="280846" cy="200055"/>
            <a:chOff x="4525461" y="4313487"/>
            <a:chExt cx="280846" cy="200055"/>
          </a:xfrm>
        </p:grpSpPr>
        <p:sp>
          <p:nvSpPr>
            <p:cNvPr id="315" name="台形 314"/>
            <p:cNvSpPr/>
            <p:nvPr/>
          </p:nvSpPr>
          <p:spPr>
            <a:xfrm>
              <a:off x="4587826" y="4328053"/>
              <a:ext cx="146799" cy="140909"/>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700" dirty="0" smtClean="0">
                <a:latin typeface="HGSｺﾞｼｯｸE" panose="020B0900000000000000" pitchFamily="50" charset="-128"/>
                <a:ea typeface="HGSｺﾞｼｯｸE" panose="020B0900000000000000" pitchFamily="50" charset="-128"/>
              </a:endParaRPr>
            </a:p>
          </p:txBody>
        </p:sp>
        <p:sp>
          <p:nvSpPr>
            <p:cNvPr id="321" name="テキスト ボックス 320"/>
            <p:cNvSpPr txBox="1"/>
            <p:nvPr/>
          </p:nvSpPr>
          <p:spPr>
            <a:xfrm>
              <a:off x="4525461" y="4313487"/>
              <a:ext cx="280846" cy="200055"/>
            </a:xfrm>
            <a:prstGeom prst="rect">
              <a:avLst/>
            </a:prstGeom>
            <a:noFill/>
          </p:spPr>
          <p:txBody>
            <a:bodyPr wrap="none" rtlCol="0">
              <a:spAutoFit/>
            </a:bodyPr>
            <a:lstStyle/>
            <a:p>
              <a:r>
                <a:rPr lang="en-US" altLang="ja-JP" sz="700" dirty="0" smtClean="0">
                  <a:solidFill>
                    <a:schemeClr val="bg1"/>
                  </a:solidFill>
                  <a:latin typeface="HGSｺﾞｼｯｸE" panose="020B0900000000000000" pitchFamily="50" charset="-128"/>
                  <a:ea typeface="HGSｺﾞｼｯｸE" panose="020B0900000000000000" pitchFamily="50" charset="-128"/>
                </a:rPr>
                <a:t>12</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322" name="グループ化 321"/>
          <p:cNvGrpSpPr/>
          <p:nvPr/>
        </p:nvGrpSpPr>
        <p:grpSpPr>
          <a:xfrm>
            <a:off x="5600700" y="3791397"/>
            <a:ext cx="280846" cy="200055"/>
            <a:chOff x="6286026" y="4722989"/>
            <a:chExt cx="280846" cy="200055"/>
          </a:xfrm>
        </p:grpSpPr>
        <p:sp>
          <p:nvSpPr>
            <p:cNvPr id="323" name="フローチャート: 代替処理 322"/>
            <p:cNvSpPr/>
            <p:nvPr/>
          </p:nvSpPr>
          <p:spPr>
            <a:xfrm>
              <a:off x="6353141" y="4748330"/>
              <a:ext cx="144598" cy="146799"/>
            </a:xfrm>
            <a:prstGeom prst="flowChartAlternateProcess">
              <a:avLst/>
            </a:prstGeom>
            <a:solidFill>
              <a:srgbClr val="FF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latin typeface="HGSｺﾞｼｯｸE" panose="020B0900000000000000" pitchFamily="50" charset="-128"/>
                <a:ea typeface="HGSｺﾞｼｯｸE" panose="020B0900000000000000" pitchFamily="50" charset="-128"/>
              </a:endParaRPr>
            </a:p>
          </p:txBody>
        </p:sp>
        <p:sp>
          <p:nvSpPr>
            <p:cNvPr id="331" name="テキスト ボックス 330"/>
            <p:cNvSpPr txBox="1"/>
            <p:nvPr/>
          </p:nvSpPr>
          <p:spPr>
            <a:xfrm>
              <a:off x="6286026" y="4722989"/>
              <a:ext cx="280846" cy="200055"/>
            </a:xfrm>
            <a:prstGeom prst="rect">
              <a:avLst/>
            </a:prstGeom>
            <a:noFill/>
          </p:spPr>
          <p:txBody>
            <a:bodyPr wrap="none" rtlCol="0">
              <a:spAutoFit/>
            </a:bodyPr>
            <a:lstStyle/>
            <a:p>
              <a:r>
                <a:rPr lang="en-US" altLang="ja-JP" sz="700" dirty="0" smtClean="0">
                  <a:solidFill>
                    <a:schemeClr val="bg1"/>
                  </a:solidFill>
                  <a:latin typeface="HGSｺﾞｼｯｸE" panose="020B0900000000000000" pitchFamily="50" charset="-128"/>
                  <a:ea typeface="HGSｺﾞｼｯｸE" panose="020B0900000000000000" pitchFamily="50" charset="-128"/>
                </a:rPr>
                <a:t>13</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332" name="グループ化 331"/>
          <p:cNvGrpSpPr/>
          <p:nvPr/>
        </p:nvGrpSpPr>
        <p:grpSpPr>
          <a:xfrm>
            <a:off x="4207107" y="2865509"/>
            <a:ext cx="280846" cy="200055"/>
            <a:chOff x="4525461" y="4313487"/>
            <a:chExt cx="280846" cy="200055"/>
          </a:xfrm>
        </p:grpSpPr>
        <p:sp>
          <p:nvSpPr>
            <p:cNvPr id="333" name="台形 332"/>
            <p:cNvSpPr/>
            <p:nvPr/>
          </p:nvSpPr>
          <p:spPr>
            <a:xfrm>
              <a:off x="4587826" y="4328053"/>
              <a:ext cx="146799" cy="140909"/>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700" dirty="0" smtClean="0">
                <a:latin typeface="HGSｺﾞｼｯｸE" panose="020B0900000000000000" pitchFamily="50" charset="-128"/>
                <a:ea typeface="HGSｺﾞｼｯｸE" panose="020B0900000000000000" pitchFamily="50" charset="-128"/>
              </a:endParaRPr>
            </a:p>
          </p:txBody>
        </p:sp>
        <p:sp>
          <p:nvSpPr>
            <p:cNvPr id="345" name="テキスト ボックス 344"/>
            <p:cNvSpPr txBox="1"/>
            <p:nvPr/>
          </p:nvSpPr>
          <p:spPr>
            <a:xfrm>
              <a:off x="4525461" y="4313487"/>
              <a:ext cx="280846" cy="200055"/>
            </a:xfrm>
            <a:prstGeom prst="rect">
              <a:avLst/>
            </a:prstGeom>
            <a:noFill/>
          </p:spPr>
          <p:txBody>
            <a:bodyPr wrap="none" rtlCol="0">
              <a:spAutoFit/>
            </a:bodyPr>
            <a:lstStyle/>
            <a:p>
              <a:r>
                <a:rPr lang="en-US" altLang="ja-JP" sz="700" dirty="0" smtClean="0">
                  <a:solidFill>
                    <a:schemeClr val="bg1"/>
                  </a:solidFill>
                  <a:latin typeface="HGSｺﾞｼｯｸE" panose="020B0900000000000000" pitchFamily="50" charset="-128"/>
                  <a:ea typeface="HGSｺﾞｼｯｸE" panose="020B0900000000000000" pitchFamily="50" charset="-128"/>
                </a:rPr>
                <a:t>14</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352" name="グループ化 351"/>
          <p:cNvGrpSpPr/>
          <p:nvPr/>
        </p:nvGrpSpPr>
        <p:grpSpPr>
          <a:xfrm>
            <a:off x="5942877" y="4562983"/>
            <a:ext cx="280846" cy="200055"/>
            <a:chOff x="4525461" y="4313487"/>
            <a:chExt cx="280846" cy="200055"/>
          </a:xfrm>
        </p:grpSpPr>
        <p:sp>
          <p:nvSpPr>
            <p:cNvPr id="353" name="台形 352"/>
            <p:cNvSpPr/>
            <p:nvPr/>
          </p:nvSpPr>
          <p:spPr>
            <a:xfrm>
              <a:off x="4587826" y="4328053"/>
              <a:ext cx="146799" cy="140909"/>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700" dirty="0" smtClean="0">
                <a:latin typeface="HGSｺﾞｼｯｸE" panose="020B0900000000000000" pitchFamily="50" charset="-128"/>
                <a:ea typeface="HGSｺﾞｼｯｸE" panose="020B0900000000000000" pitchFamily="50" charset="-128"/>
              </a:endParaRPr>
            </a:p>
          </p:txBody>
        </p:sp>
        <p:sp>
          <p:nvSpPr>
            <p:cNvPr id="354" name="テキスト ボックス 353"/>
            <p:cNvSpPr txBox="1"/>
            <p:nvPr/>
          </p:nvSpPr>
          <p:spPr>
            <a:xfrm>
              <a:off x="4525461" y="4313487"/>
              <a:ext cx="280846" cy="200055"/>
            </a:xfrm>
            <a:prstGeom prst="rect">
              <a:avLst/>
            </a:prstGeom>
            <a:noFill/>
          </p:spPr>
          <p:txBody>
            <a:bodyPr wrap="none" rtlCol="0">
              <a:spAutoFit/>
            </a:bodyPr>
            <a:lstStyle/>
            <a:p>
              <a:r>
                <a:rPr lang="en-US" altLang="ja-JP" sz="700" dirty="0" smtClean="0">
                  <a:solidFill>
                    <a:schemeClr val="bg1"/>
                  </a:solidFill>
                  <a:latin typeface="HGSｺﾞｼｯｸE" panose="020B0900000000000000" pitchFamily="50" charset="-128"/>
                  <a:ea typeface="HGSｺﾞｼｯｸE" panose="020B0900000000000000" pitchFamily="50" charset="-128"/>
                </a:rPr>
                <a:t>17</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355" name="グループ化 354"/>
          <p:cNvGrpSpPr/>
          <p:nvPr/>
        </p:nvGrpSpPr>
        <p:grpSpPr>
          <a:xfrm>
            <a:off x="6024457" y="3787736"/>
            <a:ext cx="280846" cy="200055"/>
            <a:chOff x="5393859" y="5037303"/>
            <a:chExt cx="280846" cy="200055"/>
          </a:xfrm>
        </p:grpSpPr>
        <p:sp>
          <p:nvSpPr>
            <p:cNvPr id="356" name="円/楕円 18"/>
            <p:cNvSpPr/>
            <p:nvPr/>
          </p:nvSpPr>
          <p:spPr>
            <a:xfrm>
              <a:off x="5460883" y="5063356"/>
              <a:ext cx="146799" cy="146799"/>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700" dirty="0" smtClean="0">
                <a:solidFill>
                  <a:schemeClr val="bg1"/>
                </a:solidFill>
                <a:latin typeface="HGSｺﾞｼｯｸE" panose="020B0900000000000000" pitchFamily="50" charset="-128"/>
                <a:ea typeface="HGSｺﾞｼｯｸE" panose="020B0900000000000000" pitchFamily="50" charset="-128"/>
              </a:endParaRPr>
            </a:p>
          </p:txBody>
        </p:sp>
        <p:sp>
          <p:nvSpPr>
            <p:cNvPr id="357" name="テキスト ボックス 356"/>
            <p:cNvSpPr txBox="1"/>
            <p:nvPr/>
          </p:nvSpPr>
          <p:spPr>
            <a:xfrm>
              <a:off x="5393859" y="5037303"/>
              <a:ext cx="280846" cy="200055"/>
            </a:xfrm>
            <a:prstGeom prst="rect">
              <a:avLst/>
            </a:prstGeom>
            <a:noFill/>
          </p:spPr>
          <p:txBody>
            <a:bodyPr wrap="none" rtlCol="0">
              <a:spAutoFit/>
            </a:bodyPr>
            <a:lstStyle/>
            <a:p>
              <a:r>
                <a:rPr kumimoji="1" lang="en-US" altLang="ja-JP" sz="700" dirty="0" smtClean="0">
                  <a:solidFill>
                    <a:schemeClr val="bg1"/>
                  </a:solidFill>
                  <a:latin typeface="HGSｺﾞｼｯｸE" panose="020B0900000000000000" pitchFamily="50" charset="-128"/>
                  <a:ea typeface="HGSｺﾞｼｯｸE" panose="020B0900000000000000" pitchFamily="50" charset="-128"/>
                </a:rPr>
                <a:t>16</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358" name="グループ化 357"/>
          <p:cNvGrpSpPr/>
          <p:nvPr/>
        </p:nvGrpSpPr>
        <p:grpSpPr>
          <a:xfrm>
            <a:off x="5832329" y="3631937"/>
            <a:ext cx="280846" cy="200055"/>
            <a:chOff x="5393859" y="5037303"/>
            <a:chExt cx="280846" cy="200055"/>
          </a:xfrm>
        </p:grpSpPr>
        <p:sp>
          <p:nvSpPr>
            <p:cNvPr id="361" name="円/楕円 18"/>
            <p:cNvSpPr/>
            <p:nvPr/>
          </p:nvSpPr>
          <p:spPr>
            <a:xfrm>
              <a:off x="5460883" y="5063356"/>
              <a:ext cx="146799" cy="146799"/>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700" dirty="0" smtClean="0">
                <a:solidFill>
                  <a:schemeClr val="bg1"/>
                </a:solidFill>
                <a:latin typeface="HGSｺﾞｼｯｸE" panose="020B0900000000000000" pitchFamily="50" charset="-128"/>
                <a:ea typeface="HGSｺﾞｼｯｸE" panose="020B0900000000000000" pitchFamily="50" charset="-128"/>
              </a:endParaRPr>
            </a:p>
          </p:txBody>
        </p:sp>
        <p:sp>
          <p:nvSpPr>
            <p:cNvPr id="362" name="テキスト ボックス 361"/>
            <p:cNvSpPr txBox="1"/>
            <p:nvPr/>
          </p:nvSpPr>
          <p:spPr>
            <a:xfrm>
              <a:off x="5393859" y="5037303"/>
              <a:ext cx="280846" cy="200055"/>
            </a:xfrm>
            <a:prstGeom prst="rect">
              <a:avLst/>
            </a:prstGeom>
            <a:noFill/>
          </p:spPr>
          <p:txBody>
            <a:bodyPr wrap="none" rtlCol="0">
              <a:spAutoFit/>
            </a:bodyPr>
            <a:lstStyle/>
            <a:p>
              <a:r>
                <a:rPr kumimoji="1" lang="en-US" altLang="ja-JP" sz="700" dirty="0" smtClean="0">
                  <a:solidFill>
                    <a:schemeClr val="bg1"/>
                  </a:solidFill>
                  <a:latin typeface="HGSｺﾞｼｯｸE" panose="020B0900000000000000" pitchFamily="50" charset="-128"/>
                  <a:ea typeface="HGSｺﾞｼｯｸE" panose="020B0900000000000000" pitchFamily="50" charset="-128"/>
                </a:rPr>
                <a:t>15</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363" name="グループ化 362"/>
          <p:cNvGrpSpPr/>
          <p:nvPr/>
        </p:nvGrpSpPr>
        <p:grpSpPr>
          <a:xfrm>
            <a:off x="7042308" y="3270087"/>
            <a:ext cx="280846" cy="200055"/>
            <a:chOff x="5393859" y="5037303"/>
            <a:chExt cx="280846" cy="200055"/>
          </a:xfrm>
        </p:grpSpPr>
        <p:sp>
          <p:nvSpPr>
            <p:cNvPr id="364" name="円/楕円 18"/>
            <p:cNvSpPr/>
            <p:nvPr/>
          </p:nvSpPr>
          <p:spPr>
            <a:xfrm>
              <a:off x="5460883" y="5063356"/>
              <a:ext cx="146799" cy="146799"/>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700" dirty="0" smtClean="0">
                <a:solidFill>
                  <a:schemeClr val="bg1"/>
                </a:solidFill>
                <a:latin typeface="HGSｺﾞｼｯｸE" panose="020B0900000000000000" pitchFamily="50" charset="-128"/>
                <a:ea typeface="HGSｺﾞｼｯｸE" panose="020B0900000000000000" pitchFamily="50" charset="-128"/>
              </a:endParaRPr>
            </a:p>
          </p:txBody>
        </p:sp>
        <p:sp>
          <p:nvSpPr>
            <p:cNvPr id="365" name="テキスト ボックス 364"/>
            <p:cNvSpPr txBox="1"/>
            <p:nvPr/>
          </p:nvSpPr>
          <p:spPr>
            <a:xfrm>
              <a:off x="5393859" y="5037303"/>
              <a:ext cx="280846" cy="200055"/>
            </a:xfrm>
            <a:prstGeom prst="rect">
              <a:avLst/>
            </a:prstGeom>
            <a:noFill/>
          </p:spPr>
          <p:txBody>
            <a:bodyPr wrap="none" rtlCol="0">
              <a:spAutoFit/>
            </a:bodyPr>
            <a:lstStyle/>
            <a:p>
              <a:r>
                <a:rPr kumimoji="1" lang="en-US" altLang="ja-JP" sz="700" dirty="0" smtClean="0">
                  <a:solidFill>
                    <a:schemeClr val="bg1"/>
                  </a:solidFill>
                  <a:latin typeface="HGSｺﾞｼｯｸE" panose="020B0900000000000000" pitchFamily="50" charset="-128"/>
                  <a:ea typeface="HGSｺﾞｼｯｸE" panose="020B0900000000000000" pitchFamily="50" charset="-128"/>
                </a:rPr>
                <a:t>18</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366" name="グループ化 365"/>
          <p:cNvGrpSpPr/>
          <p:nvPr/>
        </p:nvGrpSpPr>
        <p:grpSpPr>
          <a:xfrm>
            <a:off x="8039313" y="2744005"/>
            <a:ext cx="280846" cy="200055"/>
            <a:chOff x="5393859" y="5037303"/>
            <a:chExt cx="280846" cy="200055"/>
          </a:xfrm>
        </p:grpSpPr>
        <p:sp>
          <p:nvSpPr>
            <p:cNvPr id="370" name="円/楕円 18"/>
            <p:cNvSpPr/>
            <p:nvPr/>
          </p:nvSpPr>
          <p:spPr>
            <a:xfrm>
              <a:off x="5460883" y="5063356"/>
              <a:ext cx="146799" cy="146799"/>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700" dirty="0" smtClean="0">
                <a:solidFill>
                  <a:schemeClr val="bg1"/>
                </a:solidFill>
                <a:latin typeface="HGSｺﾞｼｯｸE" panose="020B0900000000000000" pitchFamily="50" charset="-128"/>
                <a:ea typeface="HGSｺﾞｼｯｸE" panose="020B0900000000000000" pitchFamily="50" charset="-128"/>
              </a:endParaRPr>
            </a:p>
          </p:txBody>
        </p:sp>
        <p:sp>
          <p:nvSpPr>
            <p:cNvPr id="371" name="テキスト ボックス 370"/>
            <p:cNvSpPr txBox="1"/>
            <p:nvPr/>
          </p:nvSpPr>
          <p:spPr>
            <a:xfrm>
              <a:off x="5393859" y="5037303"/>
              <a:ext cx="280846" cy="200055"/>
            </a:xfrm>
            <a:prstGeom prst="rect">
              <a:avLst/>
            </a:prstGeom>
            <a:noFill/>
          </p:spPr>
          <p:txBody>
            <a:bodyPr wrap="none" rtlCol="0">
              <a:spAutoFit/>
            </a:bodyPr>
            <a:lstStyle/>
            <a:p>
              <a:r>
                <a:rPr lang="en-US" altLang="ja-JP" sz="700" dirty="0" smtClean="0">
                  <a:solidFill>
                    <a:schemeClr val="bg1"/>
                  </a:solidFill>
                  <a:latin typeface="HGSｺﾞｼｯｸE" panose="020B0900000000000000" pitchFamily="50" charset="-128"/>
                  <a:ea typeface="HGSｺﾞｼｯｸE" panose="020B0900000000000000" pitchFamily="50" charset="-128"/>
                </a:rPr>
                <a:t>19</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372" name="グループ化 371"/>
          <p:cNvGrpSpPr/>
          <p:nvPr/>
        </p:nvGrpSpPr>
        <p:grpSpPr>
          <a:xfrm>
            <a:off x="8121792" y="2590070"/>
            <a:ext cx="280846" cy="200055"/>
            <a:chOff x="5393859" y="5037303"/>
            <a:chExt cx="280846" cy="200055"/>
          </a:xfrm>
        </p:grpSpPr>
        <p:sp>
          <p:nvSpPr>
            <p:cNvPr id="373" name="円/楕円 18"/>
            <p:cNvSpPr/>
            <p:nvPr/>
          </p:nvSpPr>
          <p:spPr>
            <a:xfrm>
              <a:off x="5460883" y="5063356"/>
              <a:ext cx="146799" cy="146799"/>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700" dirty="0" smtClean="0">
                <a:solidFill>
                  <a:schemeClr val="bg1"/>
                </a:solidFill>
                <a:latin typeface="HGSｺﾞｼｯｸE" panose="020B0900000000000000" pitchFamily="50" charset="-128"/>
                <a:ea typeface="HGSｺﾞｼｯｸE" panose="020B0900000000000000" pitchFamily="50" charset="-128"/>
              </a:endParaRPr>
            </a:p>
          </p:txBody>
        </p:sp>
        <p:sp>
          <p:nvSpPr>
            <p:cNvPr id="379" name="テキスト ボックス 378"/>
            <p:cNvSpPr txBox="1"/>
            <p:nvPr/>
          </p:nvSpPr>
          <p:spPr>
            <a:xfrm>
              <a:off x="5393859" y="5037303"/>
              <a:ext cx="280846" cy="200055"/>
            </a:xfrm>
            <a:prstGeom prst="rect">
              <a:avLst/>
            </a:prstGeom>
            <a:noFill/>
          </p:spPr>
          <p:txBody>
            <a:bodyPr wrap="none" rtlCol="0">
              <a:spAutoFit/>
            </a:bodyPr>
            <a:lstStyle/>
            <a:p>
              <a:r>
                <a:rPr lang="en-US" altLang="ja-JP" sz="700" dirty="0" smtClean="0">
                  <a:solidFill>
                    <a:schemeClr val="bg1"/>
                  </a:solidFill>
                  <a:latin typeface="HGSｺﾞｼｯｸE" panose="020B0900000000000000" pitchFamily="50" charset="-128"/>
                  <a:ea typeface="HGSｺﾞｼｯｸE" panose="020B0900000000000000" pitchFamily="50" charset="-128"/>
                </a:rPr>
                <a:t>20</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380" name="グループ化 379"/>
          <p:cNvGrpSpPr/>
          <p:nvPr/>
        </p:nvGrpSpPr>
        <p:grpSpPr>
          <a:xfrm>
            <a:off x="8729111" y="1488641"/>
            <a:ext cx="280846" cy="200055"/>
            <a:chOff x="5393859" y="5037303"/>
            <a:chExt cx="280846" cy="200055"/>
          </a:xfrm>
        </p:grpSpPr>
        <p:sp>
          <p:nvSpPr>
            <p:cNvPr id="381" name="円/楕円 18"/>
            <p:cNvSpPr/>
            <p:nvPr/>
          </p:nvSpPr>
          <p:spPr>
            <a:xfrm>
              <a:off x="5460883" y="5063356"/>
              <a:ext cx="146799" cy="146799"/>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700" dirty="0" smtClean="0">
                <a:solidFill>
                  <a:schemeClr val="bg1"/>
                </a:solidFill>
                <a:latin typeface="HGSｺﾞｼｯｸE" panose="020B0900000000000000" pitchFamily="50" charset="-128"/>
                <a:ea typeface="HGSｺﾞｼｯｸE" panose="020B0900000000000000" pitchFamily="50" charset="-128"/>
              </a:endParaRPr>
            </a:p>
          </p:txBody>
        </p:sp>
        <p:sp>
          <p:nvSpPr>
            <p:cNvPr id="382" name="テキスト ボックス 381"/>
            <p:cNvSpPr txBox="1"/>
            <p:nvPr/>
          </p:nvSpPr>
          <p:spPr>
            <a:xfrm>
              <a:off x="5393859" y="5037303"/>
              <a:ext cx="280846" cy="200055"/>
            </a:xfrm>
            <a:prstGeom prst="rect">
              <a:avLst/>
            </a:prstGeom>
            <a:noFill/>
          </p:spPr>
          <p:txBody>
            <a:bodyPr wrap="none" rtlCol="0">
              <a:spAutoFit/>
            </a:bodyPr>
            <a:lstStyle/>
            <a:p>
              <a:r>
                <a:rPr lang="en-US" altLang="ja-JP" sz="700" dirty="0" smtClean="0">
                  <a:solidFill>
                    <a:schemeClr val="bg1"/>
                  </a:solidFill>
                  <a:latin typeface="HGSｺﾞｼｯｸE" panose="020B0900000000000000" pitchFamily="50" charset="-128"/>
                  <a:ea typeface="HGSｺﾞｼｯｸE" panose="020B0900000000000000" pitchFamily="50" charset="-128"/>
                </a:rPr>
                <a:t>21</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391" name="グループ化 390"/>
          <p:cNvGrpSpPr/>
          <p:nvPr/>
        </p:nvGrpSpPr>
        <p:grpSpPr>
          <a:xfrm>
            <a:off x="9511425" y="1146965"/>
            <a:ext cx="280846" cy="200055"/>
            <a:chOff x="5679609" y="5226169"/>
            <a:chExt cx="280846" cy="200055"/>
          </a:xfrm>
        </p:grpSpPr>
        <p:sp>
          <p:nvSpPr>
            <p:cNvPr id="392" name="五角形 391"/>
            <p:cNvSpPr/>
            <p:nvPr/>
          </p:nvSpPr>
          <p:spPr>
            <a:xfrm>
              <a:off x="5741510" y="5242415"/>
              <a:ext cx="157200" cy="149714"/>
            </a:xfrm>
            <a:prstGeom prst="pentagon">
              <a:avLst/>
            </a:prstGeom>
            <a:solidFill>
              <a:srgbClr val="7030A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latin typeface="HGSｺﾞｼｯｸE" panose="020B0900000000000000" pitchFamily="50" charset="-128"/>
                <a:ea typeface="HGSｺﾞｼｯｸE" panose="020B0900000000000000" pitchFamily="50" charset="-128"/>
              </a:endParaRPr>
            </a:p>
          </p:txBody>
        </p:sp>
        <p:sp>
          <p:nvSpPr>
            <p:cNvPr id="393" name="テキスト ボックス 392"/>
            <p:cNvSpPr txBox="1"/>
            <p:nvPr/>
          </p:nvSpPr>
          <p:spPr>
            <a:xfrm>
              <a:off x="5679609" y="5226169"/>
              <a:ext cx="280846" cy="200055"/>
            </a:xfrm>
            <a:prstGeom prst="rect">
              <a:avLst/>
            </a:prstGeom>
            <a:noFill/>
          </p:spPr>
          <p:txBody>
            <a:bodyPr wrap="none" rtlCol="0">
              <a:spAutoFit/>
            </a:bodyPr>
            <a:lstStyle/>
            <a:p>
              <a:r>
                <a:rPr lang="en-US" altLang="ja-JP" sz="700" dirty="0" smtClean="0">
                  <a:solidFill>
                    <a:schemeClr val="bg1"/>
                  </a:solidFill>
                  <a:latin typeface="HGSｺﾞｼｯｸE" panose="020B0900000000000000" pitchFamily="50" charset="-128"/>
                  <a:ea typeface="HGSｺﾞｼｯｸE" panose="020B0900000000000000" pitchFamily="50" charset="-128"/>
                </a:rPr>
                <a:t>23</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300" name="グループ化 299"/>
          <p:cNvGrpSpPr/>
          <p:nvPr/>
        </p:nvGrpSpPr>
        <p:grpSpPr>
          <a:xfrm>
            <a:off x="9055455" y="1455459"/>
            <a:ext cx="280846" cy="200055"/>
            <a:chOff x="4525461" y="4313487"/>
            <a:chExt cx="280846" cy="200055"/>
          </a:xfrm>
        </p:grpSpPr>
        <p:sp>
          <p:nvSpPr>
            <p:cNvPr id="301" name="台形 300"/>
            <p:cNvSpPr/>
            <p:nvPr/>
          </p:nvSpPr>
          <p:spPr>
            <a:xfrm>
              <a:off x="4587826" y="4328053"/>
              <a:ext cx="146799" cy="140909"/>
            </a:xfrm>
            <a:prstGeom prst="trapezoid">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700" dirty="0" smtClean="0">
                <a:latin typeface="HGSｺﾞｼｯｸE" panose="020B0900000000000000" pitchFamily="50" charset="-128"/>
                <a:ea typeface="HGSｺﾞｼｯｸE" panose="020B0900000000000000" pitchFamily="50" charset="-128"/>
              </a:endParaRPr>
            </a:p>
          </p:txBody>
        </p:sp>
        <p:sp>
          <p:nvSpPr>
            <p:cNvPr id="346" name="テキスト ボックス 345"/>
            <p:cNvSpPr txBox="1"/>
            <p:nvPr/>
          </p:nvSpPr>
          <p:spPr>
            <a:xfrm>
              <a:off x="4525461" y="4313487"/>
              <a:ext cx="280846" cy="200055"/>
            </a:xfrm>
            <a:prstGeom prst="rect">
              <a:avLst/>
            </a:prstGeom>
            <a:noFill/>
          </p:spPr>
          <p:txBody>
            <a:bodyPr wrap="none" rtlCol="0">
              <a:spAutoFit/>
            </a:bodyPr>
            <a:lstStyle/>
            <a:p>
              <a:r>
                <a:rPr lang="en-US" altLang="ja-JP" sz="700" dirty="0" smtClean="0">
                  <a:solidFill>
                    <a:schemeClr val="bg1"/>
                  </a:solidFill>
                  <a:latin typeface="HGSｺﾞｼｯｸE" panose="020B0900000000000000" pitchFamily="50" charset="-128"/>
                  <a:ea typeface="HGSｺﾞｼｯｸE" panose="020B0900000000000000" pitchFamily="50" charset="-128"/>
                </a:rPr>
                <a:t>22</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sp>
        <p:nvSpPr>
          <p:cNvPr id="347" name="テキスト ボックス 346"/>
          <p:cNvSpPr txBox="1"/>
          <p:nvPr/>
        </p:nvSpPr>
        <p:spPr>
          <a:xfrm rot="17475942">
            <a:off x="2362544" y="8526006"/>
            <a:ext cx="338554" cy="184666"/>
          </a:xfrm>
          <a:prstGeom prst="rect">
            <a:avLst/>
          </a:prstGeom>
          <a:noFill/>
        </p:spPr>
        <p:txBody>
          <a:bodyPr wrap="none" rtlCol="0">
            <a:spAutoFit/>
          </a:bodyPr>
          <a:lstStyle/>
          <a:p>
            <a:r>
              <a:rPr kumimoji="1" lang="ja-JP" altLang="en-US" sz="600" b="1" dirty="0" smtClean="0">
                <a:solidFill>
                  <a:schemeClr val="tx2"/>
                </a:solidFill>
              </a:rPr>
              <a:t>淀川</a:t>
            </a:r>
            <a:endParaRPr kumimoji="1" lang="ja-JP" altLang="en-US" sz="600" b="1" dirty="0">
              <a:solidFill>
                <a:schemeClr val="tx2"/>
              </a:solidFill>
            </a:endParaRPr>
          </a:p>
        </p:txBody>
      </p:sp>
      <p:sp>
        <p:nvSpPr>
          <p:cNvPr id="349" name="テキスト ボックス 348"/>
          <p:cNvSpPr txBox="1"/>
          <p:nvPr/>
        </p:nvSpPr>
        <p:spPr>
          <a:xfrm rot="17475942">
            <a:off x="5082543" y="3946421"/>
            <a:ext cx="338554" cy="184666"/>
          </a:xfrm>
          <a:prstGeom prst="rect">
            <a:avLst/>
          </a:prstGeom>
          <a:noFill/>
        </p:spPr>
        <p:txBody>
          <a:bodyPr wrap="none" rtlCol="0">
            <a:spAutoFit/>
          </a:bodyPr>
          <a:lstStyle/>
          <a:p>
            <a:r>
              <a:rPr kumimoji="1" lang="ja-JP" altLang="en-US" sz="600" b="1" dirty="0" smtClean="0">
                <a:solidFill>
                  <a:schemeClr val="tx2"/>
                </a:solidFill>
              </a:rPr>
              <a:t>淀川</a:t>
            </a:r>
            <a:endParaRPr kumimoji="1" lang="ja-JP" altLang="en-US" sz="600" b="1" dirty="0">
              <a:solidFill>
                <a:schemeClr val="tx2"/>
              </a:solidFill>
            </a:endParaRPr>
          </a:p>
        </p:txBody>
      </p:sp>
      <p:sp>
        <p:nvSpPr>
          <p:cNvPr id="351" name="テキスト ボックス 350"/>
          <p:cNvSpPr txBox="1"/>
          <p:nvPr/>
        </p:nvSpPr>
        <p:spPr>
          <a:xfrm rot="19332710">
            <a:off x="6289743" y="2896104"/>
            <a:ext cx="338554" cy="184666"/>
          </a:xfrm>
          <a:prstGeom prst="rect">
            <a:avLst/>
          </a:prstGeom>
          <a:noFill/>
        </p:spPr>
        <p:txBody>
          <a:bodyPr wrap="none" rtlCol="0">
            <a:spAutoFit/>
          </a:bodyPr>
          <a:lstStyle/>
          <a:p>
            <a:r>
              <a:rPr lang="ja-JP" altLang="en-US" sz="600" b="1" dirty="0">
                <a:solidFill>
                  <a:schemeClr val="tx2"/>
                </a:solidFill>
              </a:rPr>
              <a:t>桂</a:t>
            </a:r>
            <a:r>
              <a:rPr kumimoji="1" lang="ja-JP" altLang="en-US" sz="600" b="1" dirty="0" smtClean="0">
                <a:solidFill>
                  <a:schemeClr val="tx2"/>
                </a:solidFill>
              </a:rPr>
              <a:t>川</a:t>
            </a:r>
            <a:endParaRPr kumimoji="1" lang="ja-JP" altLang="en-US" sz="600" b="1" dirty="0">
              <a:solidFill>
                <a:schemeClr val="tx2"/>
              </a:solidFill>
            </a:endParaRPr>
          </a:p>
        </p:txBody>
      </p:sp>
      <p:sp>
        <p:nvSpPr>
          <p:cNvPr id="383" name="テキスト ボックス 382"/>
          <p:cNvSpPr txBox="1"/>
          <p:nvPr/>
        </p:nvSpPr>
        <p:spPr>
          <a:xfrm rot="20312749">
            <a:off x="6273772" y="3559080"/>
            <a:ext cx="415498" cy="184666"/>
          </a:xfrm>
          <a:prstGeom prst="rect">
            <a:avLst/>
          </a:prstGeom>
          <a:noFill/>
        </p:spPr>
        <p:txBody>
          <a:bodyPr wrap="none" rtlCol="0">
            <a:spAutoFit/>
          </a:bodyPr>
          <a:lstStyle/>
          <a:p>
            <a:r>
              <a:rPr lang="ja-JP" altLang="en-US" sz="600" b="1" dirty="0" smtClean="0">
                <a:solidFill>
                  <a:schemeClr val="tx2"/>
                </a:solidFill>
              </a:rPr>
              <a:t>宇治</a:t>
            </a:r>
            <a:r>
              <a:rPr kumimoji="1" lang="ja-JP" altLang="en-US" sz="600" b="1" dirty="0" smtClean="0">
                <a:solidFill>
                  <a:schemeClr val="tx2"/>
                </a:solidFill>
              </a:rPr>
              <a:t>川</a:t>
            </a:r>
            <a:endParaRPr kumimoji="1" lang="ja-JP" altLang="en-US" sz="600" b="1" dirty="0">
              <a:solidFill>
                <a:schemeClr val="tx2"/>
              </a:solidFill>
            </a:endParaRPr>
          </a:p>
        </p:txBody>
      </p:sp>
      <p:sp>
        <p:nvSpPr>
          <p:cNvPr id="384" name="テキスト ボックス 383"/>
          <p:cNvSpPr txBox="1"/>
          <p:nvPr/>
        </p:nvSpPr>
        <p:spPr>
          <a:xfrm rot="1242490">
            <a:off x="6374816" y="4298989"/>
            <a:ext cx="415498" cy="184666"/>
          </a:xfrm>
          <a:prstGeom prst="rect">
            <a:avLst/>
          </a:prstGeom>
          <a:noFill/>
        </p:spPr>
        <p:txBody>
          <a:bodyPr wrap="none" rtlCol="0">
            <a:spAutoFit/>
          </a:bodyPr>
          <a:lstStyle/>
          <a:p>
            <a:r>
              <a:rPr lang="ja-JP" altLang="en-US" sz="600" b="1" dirty="0" smtClean="0">
                <a:solidFill>
                  <a:schemeClr val="tx2"/>
                </a:solidFill>
              </a:rPr>
              <a:t>木津</a:t>
            </a:r>
            <a:r>
              <a:rPr kumimoji="1" lang="ja-JP" altLang="en-US" sz="600" b="1" dirty="0" smtClean="0">
                <a:solidFill>
                  <a:schemeClr val="tx2"/>
                </a:solidFill>
              </a:rPr>
              <a:t>川</a:t>
            </a:r>
            <a:endParaRPr kumimoji="1" lang="ja-JP" altLang="en-US" sz="600" b="1" dirty="0">
              <a:solidFill>
                <a:schemeClr val="tx2"/>
              </a:solidFill>
            </a:endParaRPr>
          </a:p>
        </p:txBody>
      </p:sp>
      <p:grpSp>
        <p:nvGrpSpPr>
          <p:cNvPr id="385" name="グループ化 384"/>
          <p:cNvGrpSpPr/>
          <p:nvPr/>
        </p:nvGrpSpPr>
        <p:grpSpPr>
          <a:xfrm>
            <a:off x="4355377" y="2859058"/>
            <a:ext cx="280846" cy="200055"/>
            <a:chOff x="5679609" y="5226169"/>
            <a:chExt cx="280846" cy="200055"/>
          </a:xfrm>
        </p:grpSpPr>
        <p:sp>
          <p:nvSpPr>
            <p:cNvPr id="386" name="五角形 385"/>
            <p:cNvSpPr/>
            <p:nvPr/>
          </p:nvSpPr>
          <p:spPr>
            <a:xfrm>
              <a:off x="5741510" y="5242415"/>
              <a:ext cx="157200" cy="149714"/>
            </a:xfrm>
            <a:prstGeom prst="pentagon">
              <a:avLst/>
            </a:prstGeom>
            <a:solidFill>
              <a:srgbClr val="7030A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latin typeface="HGSｺﾞｼｯｸE" panose="020B0900000000000000" pitchFamily="50" charset="-128"/>
                <a:ea typeface="HGSｺﾞｼｯｸE" panose="020B0900000000000000" pitchFamily="50" charset="-128"/>
              </a:endParaRPr>
            </a:p>
          </p:txBody>
        </p:sp>
        <p:sp>
          <p:nvSpPr>
            <p:cNvPr id="387" name="テキスト ボックス 386"/>
            <p:cNvSpPr txBox="1"/>
            <p:nvPr/>
          </p:nvSpPr>
          <p:spPr>
            <a:xfrm>
              <a:off x="5679609" y="5226169"/>
              <a:ext cx="280846" cy="200055"/>
            </a:xfrm>
            <a:prstGeom prst="rect">
              <a:avLst/>
            </a:prstGeom>
            <a:noFill/>
          </p:spPr>
          <p:txBody>
            <a:bodyPr wrap="none" rtlCol="0">
              <a:spAutoFit/>
            </a:bodyPr>
            <a:lstStyle/>
            <a:p>
              <a:r>
                <a:rPr lang="en-US" altLang="ja-JP" sz="700" dirty="0" smtClean="0">
                  <a:solidFill>
                    <a:schemeClr val="bg1"/>
                  </a:solidFill>
                  <a:latin typeface="HGSｺﾞｼｯｸE" panose="020B0900000000000000" pitchFamily="50" charset="-128"/>
                  <a:ea typeface="HGSｺﾞｼｯｸE" panose="020B0900000000000000" pitchFamily="50" charset="-128"/>
                </a:rPr>
                <a:t>14</a:t>
              </a:r>
              <a:endParaRPr kumimoji="1" lang="ja-JP" altLang="en-US" sz="700" dirty="0">
                <a:solidFill>
                  <a:schemeClr val="bg1"/>
                </a:solidFill>
                <a:latin typeface="HGSｺﾞｼｯｸE" panose="020B0900000000000000" pitchFamily="50" charset="-128"/>
                <a:ea typeface="HGSｺﾞｼｯｸE" panose="020B0900000000000000" pitchFamily="50" charset="-128"/>
              </a:endParaRPr>
            </a:p>
          </p:txBody>
        </p:sp>
      </p:grpSp>
      <p:grpSp>
        <p:nvGrpSpPr>
          <p:cNvPr id="389" name="グループ化 388"/>
          <p:cNvGrpSpPr/>
          <p:nvPr/>
        </p:nvGrpSpPr>
        <p:grpSpPr>
          <a:xfrm>
            <a:off x="10568668" y="813328"/>
            <a:ext cx="296876" cy="220005"/>
            <a:chOff x="7776024" y="5550896"/>
            <a:chExt cx="296876" cy="220005"/>
          </a:xfrm>
        </p:grpSpPr>
        <p:sp>
          <p:nvSpPr>
            <p:cNvPr id="390" name="五角形 389"/>
            <p:cNvSpPr/>
            <p:nvPr/>
          </p:nvSpPr>
          <p:spPr>
            <a:xfrm>
              <a:off x="7819985" y="5550896"/>
              <a:ext cx="206494" cy="196661"/>
            </a:xfrm>
            <a:prstGeom prst="pentagon">
              <a:avLst/>
            </a:prstGeom>
            <a:solidFill>
              <a:srgbClr val="7030A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HGSｺﾞｼｯｸE" panose="020B0900000000000000" pitchFamily="50" charset="-128"/>
                <a:ea typeface="HGSｺﾞｼｯｸE" panose="020B0900000000000000" pitchFamily="50" charset="-128"/>
              </a:endParaRPr>
            </a:p>
          </p:txBody>
        </p:sp>
        <p:sp>
          <p:nvSpPr>
            <p:cNvPr id="394" name="テキスト ボックス 393"/>
            <p:cNvSpPr txBox="1"/>
            <p:nvPr/>
          </p:nvSpPr>
          <p:spPr>
            <a:xfrm>
              <a:off x="7776024" y="5555457"/>
              <a:ext cx="296876" cy="215444"/>
            </a:xfrm>
            <a:prstGeom prst="rect">
              <a:avLst/>
            </a:prstGeom>
            <a:noFill/>
          </p:spPr>
          <p:txBody>
            <a:bodyPr wrap="none" rtlCol="0">
              <a:spAutoFit/>
            </a:bodyPr>
            <a:lstStyle/>
            <a:p>
              <a:r>
                <a:rPr kumimoji="1" lang="en-US" altLang="ja-JP" sz="800" dirty="0" smtClean="0">
                  <a:solidFill>
                    <a:schemeClr val="bg1"/>
                  </a:solidFill>
                  <a:latin typeface="HGSｺﾞｼｯｸE" panose="020B0900000000000000" pitchFamily="50" charset="-128"/>
                  <a:ea typeface="HGSｺﾞｼｯｸE" panose="020B0900000000000000" pitchFamily="50" charset="-128"/>
                </a:rPr>
                <a:t>14</a:t>
              </a:r>
              <a:endParaRPr kumimoji="1" lang="ja-JP" altLang="en-US" sz="800" dirty="0">
                <a:solidFill>
                  <a:schemeClr val="bg1"/>
                </a:solidFill>
                <a:latin typeface="HGSｺﾞｼｯｸE" panose="020B0900000000000000" pitchFamily="50" charset="-128"/>
                <a:ea typeface="HGSｺﾞｼｯｸE" panose="020B0900000000000000" pitchFamily="50" charset="-128"/>
              </a:endParaRPr>
            </a:p>
          </p:txBody>
        </p:sp>
      </p:grpSp>
    </p:spTree>
    <p:extLst>
      <p:ext uri="{BB962C8B-B14F-4D97-AF65-F5344CB8AC3E}">
        <p14:creationId xmlns:p14="http://schemas.microsoft.com/office/powerpoint/2010/main" val="14989157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5bfe__x8c61__x30e6__x30fc__x30b6__x30fc_ xmlns="46689e31-b03d-4afa-a735-a1f8d7beadb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D0914A58C7C9D94DB435116EF43D38D7" ma:contentTypeVersion="1" ma:contentTypeDescription="新しいドキュメントを作成します。" ma:contentTypeScope="" ma:versionID="942bdad79e90e32b7aa339969f001042">
  <xsd:schema xmlns:xsd="http://www.w3.org/2001/XMLSchema" xmlns:xs="http://www.w3.org/2001/XMLSchema" xmlns:p="http://schemas.microsoft.com/office/2006/metadata/properties" xmlns:ns2="46689e31-b03d-4afa-a735-a1f8d7beadb1" targetNamespace="http://schemas.microsoft.com/office/2006/metadata/properties" ma:root="true" ma:fieldsID="2c9f98b6516b9dba60a2d94ebc4473d3" ns2:_="">
    <xsd:import namespace="46689e31-b03d-4afa-a735-a1f8d7beadb1"/>
    <xsd:element name="properties">
      <xsd:complexType>
        <xsd:sequence>
          <xsd:element name="documentManagement">
            <xsd:complexType>
              <xsd:all>
                <xsd:element ref="ns2:_x5bfe__x8c61__x30e6__x30fc__x30b6__x30fc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689e31-b03d-4afa-a735-a1f8d7beadb1" elementFormDefault="qualified">
    <xsd:import namespace="http://schemas.microsoft.com/office/2006/documentManagement/types"/>
    <xsd:import namespace="http://schemas.microsoft.com/office/infopath/2007/PartnerControls"/>
    <xsd:element name="_x5bfe__x8c61__x30e6__x30fc__x30b6__x30fc_" ma:index="8" nillable="true" ma:displayName="対象ユーザー" ma:internalName="_x5bfe__x8c61__x30e6__x30fc__x30b6__x30fc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D52E0F-AF84-4F39-AE34-45B063FBBBE8}">
  <ds:schemaRefs>
    <ds:schemaRef ds:uri="http://purl.org/dc/terms/"/>
    <ds:schemaRef ds:uri="http://schemas.microsoft.com/office/infopath/2007/PartnerControls"/>
    <ds:schemaRef ds:uri="http://schemas.microsoft.com/office/2006/metadata/properties"/>
    <ds:schemaRef ds:uri="46689e31-b03d-4afa-a735-a1f8d7beadb1"/>
    <ds:schemaRef ds:uri="http://schemas.microsoft.com/office/2006/documentManagement/types"/>
    <ds:schemaRef ds:uri="http://purl.org/dc/elements/1.1/"/>
    <ds:schemaRef ds:uri="http://schemas.openxmlformats.org/package/2006/metadata/core-properties"/>
    <ds:schemaRef ds:uri="http://purl.org/dc/dcmitype/"/>
    <ds:schemaRef ds:uri="http://www.w3.org/XML/1998/namespace"/>
  </ds:schemaRefs>
</ds:datastoreItem>
</file>

<file path=customXml/itemProps2.xml><?xml version="1.0" encoding="utf-8"?>
<ds:datastoreItem xmlns:ds="http://schemas.openxmlformats.org/officeDocument/2006/customXml" ds:itemID="{2144BD0A-CE7C-4953-B4A7-E7BDA76BF754}">
  <ds:schemaRefs>
    <ds:schemaRef ds:uri="http://schemas.microsoft.com/sharepoint/v3/contenttype/forms"/>
  </ds:schemaRefs>
</ds:datastoreItem>
</file>

<file path=customXml/itemProps3.xml><?xml version="1.0" encoding="utf-8"?>
<ds:datastoreItem xmlns:ds="http://schemas.openxmlformats.org/officeDocument/2006/customXml" ds:itemID="{528C0C3D-604B-4164-9550-8684E9C017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689e31-b03d-4afa-a735-a1f8d7bead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2579</TotalTime>
  <Words>1037</Words>
  <PresentationFormat>A3 297x420 mm</PresentationFormat>
  <Paragraphs>152</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HGP教科書体</vt:lpstr>
      <vt:lpstr>HGSｺﾞｼｯｸE</vt:lpstr>
      <vt:lpstr>HGｺﾞｼｯｸE</vt:lpstr>
      <vt:lpstr>ＭＳ Ｐゴシック</vt:lpstr>
      <vt:lpstr>Arial</vt:lpstr>
      <vt:lpstr>Calibri</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2018-12-03T02:17:06Z</cp:lastPrinted>
  <dcterms:created xsi:type="dcterms:W3CDTF">2018-10-23T05:50:27Z</dcterms:created>
  <dcterms:modified xsi:type="dcterms:W3CDTF">2019-01-09T09:00:14Z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0x010100D0914A58C7C9D94DB435116EF43D38D7</vt:lpwstr>
  </property>
</Properties>
</file>