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1" r:id="rId2"/>
    <p:sldId id="257" r:id="rId3"/>
    <p:sldId id="258" r:id="rId4"/>
    <p:sldId id="25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9F2"/>
    <a:srgbClr val="E0E7F0"/>
    <a:srgbClr val="EDF1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CAD24BE-5B3B-48B5-80AC-ABE5CA685481}" type="datetimeFigureOut">
              <a:rPr kumimoji="1" lang="ja-JP" altLang="en-US" smtClean="0"/>
              <a:t>2018/10/29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8D7FBDAB-B119-4375-9B39-BC65A406BD12}" type="slidenum">
              <a:rPr kumimoji="1" lang="ja-JP" altLang="en-US" smtClean="0"/>
              <a:t>‹#›</a:t>
            </a:fld>
            <a:endParaRPr kumimoji="1" lang="ja-JP" altLang="en-US"/>
          </a:p>
        </p:txBody>
      </p:sp>
    </p:spTree>
    <p:extLst>
      <p:ext uri="{BB962C8B-B14F-4D97-AF65-F5344CB8AC3E}">
        <p14:creationId xmlns:p14="http://schemas.microsoft.com/office/powerpoint/2010/main" val="2722898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4653BE3-6681-4417-80FD-FA89115E5354}" type="datetimeFigureOut">
              <a:rPr kumimoji="1" lang="ja-JP" altLang="en-US" smtClean="0"/>
              <a:t>2018/10/29</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8CFD23-8F15-4C88-8442-1B92247ED3BF}" type="slidenum">
              <a:rPr kumimoji="1" lang="ja-JP" altLang="en-US" smtClean="0"/>
              <a:t>‹#›</a:t>
            </a:fld>
            <a:endParaRPr kumimoji="1" lang="ja-JP" altLang="en-US" dirty="0"/>
          </a:p>
        </p:txBody>
      </p:sp>
    </p:spTree>
    <p:extLst>
      <p:ext uri="{BB962C8B-B14F-4D97-AF65-F5344CB8AC3E}">
        <p14:creationId xmlns:p14="http://schemas.microsoft.com/office/powerpoint/2010/main" val="24980648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8CFD23-8F15-4C88-8442-1B92247ED3BF}" type="slidenum">
              <a:rPr kumimoji="1" lang="ja-JP" altLang="en-US" smtClean="0"/>
              <a:t>1</a:t>
            </a:fld>
            <a:endParaRPr kumimoji="1" lang="ja-JP" altLang="en-US" dirty="0"/>
          </a:p>
        </p:txBody>
      </p:sp>
    </p:spTree>
    <p:extLst>
      <p:ext uri="{BB962C8B-B14F-4D97-AF65-F5344CB8AC3E}">
        <p14:creationId xmlns:p14="http://schemas.microsoft.com/office/powerpoint/2010/main" val="280209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57108BC-808F-4A95-AA84-2F44C549BFF4}" type="datetime1">
              <a:rPr kumimoji="1" lang="ja-JP" altLang="en-US" smtClean="0"/>
              <a:t>2018/10/29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25925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D36DBC-A4CC-4920-8A78-4993C354A12D}" type="datetime1">
              <a:rPr kumimoji="1" lang="ja-JP" altLang="en-US" smtClean="0"/>
              <a:t>2018/10/29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401883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B6E9AB-52D3-4CAF-A0CB-A5FCA43F1912}" type="datetime1">
              <a:rPr kumimoji="1" lang="ja-JP" altLang="en-US" smtClean="0"/>
              <a:t>2018/10/29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186738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A4E2E0-E2A9-40FB-B4BB-B07960659892}" type="datetime1">
              <a:rPr kumimoji="1" lang="ja-JP" altLang="en-US" smtClean="0"/>
              <a:t>2018/10/29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379570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F7B45C5-C0A0-4BEB-A4C7-77C5AD09D980}" type="datetime1">
              <a:rPr kumimoji="1" lang="ja-JP" altLang="en-US" smtClean="0"/>
              <a:t>2018/10/29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372383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D98ED0-1A8D-4396-B47E-95CAD7D73614}" type="datetime1">
              <a:rPr kumimoji="1" lang="ja-JP" altLang="en-US" smtClean="0"/>
              <a:t>2018/10/29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4216603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CB82C5-89CA-437F-8E17-FB3F71CCE4F1}" type="datetime1">
              <a:rPr kumimoji="1" lang="ja-JP" altLang="en-US" smtClean="0"/>
              <a:t>2018/10/29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106977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B5132F-0876-4C2E-826F-05100B5E4648}" type="datetime1">
              <a:rPr kumimoji="1" lang="ja-JP" altLang="en-US" smtClean="0"/>
              <a:t>2018/10/29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1623842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71121A-7DB5-4120-B457-943119218ABA}" type="datetime1">
              <a:rPr kumimoji="1" lang="ja-JP" altLang="en-US" smtClean="0"/>
              <a:t>2018/10/29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73106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A01A4BE-1BA4-4985-91E0-07A3698E5F21}" type="datetime1">
              <a:rPr kumimoji="1" lang="ja-JP" altLang="en-US" smtClean="0"/>
              <a:t>2018/10/29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11020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F07007-92F6-4580-9CBE-191B27EFB8B9}" type="datetime1">
              <a:rPr kumimoji="1" lang="ja-JP" altLang="en-US" smtClean="0"/>
              <a:t>2018/10/29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33960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109BB-2961-48C3-ACE5-315E0DAB2F51}" type="datetime1">
              <a:rPr kumimoji="1" lang="ja-JP" altLang="en-US" smtClean="0"/>
              <a:t>2018/10/29</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5AA70-3F3E-402E-94E8-584F9AE31215}" type="slidenum">
              <a:rPr kumimoji="1" lang="ja-JP" altLang="en-US" smtClean="0"/>
              <a:t>‹#›</a:t>
            </a:fld>
            <a:endParaRPr kumimoji="1" lang="ja-JP" altLang="en-US" dirty="0"/>
          </a:p>
        </p:txBody>
      </p:sp>
    </p:spTree>
    <p:extLst>
      <p:ext uri="{BB962C8B-B14F-4D97-AF65-F5344CB8AC3E}">
        <p14:creationId xmlns:p14="http://schemas.microsoft.com/office/powerpoint/2010/main" val="381453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3" name="Picture 241"/>
          <p:cNvPicPr>
            <a:picLocks noChangeAspect="1" noChangeArrowheads="1"/>
          </p:cNvPicPr>
          <p:nvPr/>
        </p:nvPicPr>
        <p:blipFill rotWithShape="1">
          <a:blip r:embed="rId3">
            <a:extLst>
              <a:ext uri="{28A0092B-C50C-407E-A947-70E740481C1C}">
                <a14:useLocalDpi xmlns:a14="http://schemas.microsoft.com/office/drawing/2010/main" val="0"/>
              </a:ext>
            </a:extLst>
          </a:blip>
          <a:srcRect l="-631" t="3665" r="631" b="1799"/>
          <a:stretch/>
        </p:blipFill>
        <p:spPr bwMode="auto">
          <a:xfrm>
            <a:off x="4067091" y="476672"/>
            <a:ext cx="4765595" cy="6381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正方形/長方形 6"/>
          <p:cNvSpPr/>
          <p:nvPr/>
        </p:nvSpPr>
        <p:spPr>
          <a:xfrm>
            <a:off x="0" y="0"/>
            <a:ext cx="9144000" cy="49236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79923" y="107340"/>
            <a:ext cx="6364285" cy="369332"/>
          </a:xfrm>
          <a:prstGeom prst="rect">
            <a:avLst/>
          </a:prstGeom>
          <a:noFill/>
        </p:spPr>
        <p:txBody>
          <a:bodyPr wrap="square" rtlCol="0">
            <a:spAutoFit/>
          </a:bodyPr>
          <a:lstStyle/>
          <a:p>
            <a:r>
              <a:rPr kumimoji="1" lang="ja-JP" altLang="en-US" b="1" dirty="0" smtClean="0">
                <a:solidFill>
                  <a:schemeClr val="bg1"/>
                </a:solidFill>
              </a:rPr>
              <a:t>公共事業における景観アドバイスの仕組みの検討</a:t>
            </a:r>
            <a:endParaRPr kumimoji="1" lang="ja-JP" altLang="en-US" b="1" dirty="0">
              <a:solidFill>
                <a:schemeClr val="bg1"/>
              </a:solidFill>
            </a:endParaRPr>
          </a:p>
        </p:txBody>
      </p:sp>
      <p:sp>
        <p:nvSpPr>
          <p:cNvPr id="9" name="テキスト ボックス 8"/>
          <p:cNvSpPr txBox="1"/>
          <p:nvPr/>
        </p:nvSpPr>
        <p:spPr>
          <a:xfrm>
            <a:off x="79923" y="620688"/>
            <a:ext cx="5618846" cy="369332"/>
          </a:xfrm>
          <a:prstGeom prst="rect">
            <a:avLst/>
          </a:prstGeom>
          <a:noFill/>
        </p:spPr>
        <p:txBody>
          <a:bodyPr wrap="none" rtlCol="0">
            <a:spAutoFit/>
          </a:bodyPr>
          <a:lstStyle/>
          <a:p>
            <a:r>
              <a:rPr kumimoji="1" lang="ja-JP" altLang="en-US" b="1" dirty="0" smtClean="0"/>
              <a:t>■大阪府内市町村の景観アドバイザー制度の実施状況</a:t>
            </a:r>
            <a:endParaRPr kumimoji="1" lang="ja-JP" altLang="en-US" b="1" dirty="0"/>
          </a:p>
        </p:txBody>
      </p:sp>
      <p:sp>
        <p:nvSpPr>
          <p:cNvPr id="255" name="テキスト ボックス 254"/>
          <p:cNvSpPr txBox="1"/>
          <p:nvPr/>
        </p:nvSpPr>
        <p:spPr>
          <a:xfrm>
            <a:off x="35496" y="1362254"/>
            <a:ext cx="800219" cy="338554"/>
          </a:xfrm>
          <a:prstGeom prst="rect">
            <a:avLst/>
          </a:prstGeom>
          <a:noFill/>
        </p:spPr>
        <p:txBody>
          <a:bodyPr wrap="none" rtlCol="0">
            <a:spAutoFit/>
          </a:bodyPr>
          <a:lstStyle/>
          <a:p>
            <a:r>
              <a:rPr kumimoji="1" lang="en-US" altLang="ja-JP" sz="1600" dirty="0" smtClean="0"/>
              <a:t>【</a:t>
            </a:r>
            <a:r>
              <a:rPr kumimoji="1" lang="ja-JP" altLang="en-US" sz="1600" dirty="0" smtClean="0"/>
              <a:t>凡例</a:t>
            </a:r>
            <a:r>
              <a:rPr kumimoji="1" lang="en-US" altLang="ja-JP" sz="1600" dirty="0" smtClean="0"/>
              <a:t>】</a:t>
            </a:r>
          </a:p>
        </p:txBody>
      </p:sp>
      <p:grpSp>
        <p:nvGrpSpPr>
          <p:cNvPr id="192" name="グループ化 191"/>
          <p:cNvGrpSpPr/>
          <p:nvPr/>
        </p:nvGrpSpPr>
        <p:grpSpPr>
          <a:xfrm>
            <a:off x="30825" y="1682224"/>
            <a:ext cx="4576999" cy="2775793"/>
            <a:chOff x="-41183" y="1475492"/>
            <a:chExt cx="4576999" cy="2775793"/>
          </a:xfrm>
        </p:grpSpPr>
        <p:grpSp>
          <p:nvGrpSpPr>
            <p:cNvPr id="2302" name="グループ化 2301"/>
            <p:cNvGrpSpPr/>
            <p:nvPr/>
          </p:nvGrpSpPr>
          <p:grpSpPr>
            <a:xfrm>
              <a:off x="395536" y="1484784"/>
              <a:ext cx="3630487" cy="338554"/>
              <a:chOff x="395536" y="1484784"/>
              <a:chExt cx="3630487" cy="338554"/>
            </a:xfrm>
          </p:grpSpPr>
          <p:sp>
            <p:nvSpPr>
              <p:cNvPr id="2294" name="テキスト ボックス 2293"/>
              <p:cNvSpPr txBox="1"/>
              <p:nvPr/>
            </p:nvSpPr>
            <p:spPr>
              <a:xfrm>
                <a:off x="755576" y="1484784"/>
                <a:ext cx="3270447" cy="338554"/>
              </a:xfrm>
              <a:prstGeom prst="rect">
                <a:avLst/>
              </a:prstGeom>
              <a:noFill/>
            </p:spPr>
            <p:txBody>
              <a:bodyPr wrap="none" rtlCol="0">
                <a:spAutoFit/>
              </a:bodyPr>
              <a:lstStyle/>
              <a:p>
                <a:r>
                  <a:rPr kumimoji="1" lang="ja-JP" altLang="en-US" sz="1600" dirty="0" smtClean="0"/>
                  <a:t>大阪府が景観行政団体となる区域</a:t>
                </a:r>
                <a:endParaRPr kumimoji="1" lang="en-US" altLang="ja-JP" sz="1600" dirty="0" smtClean="0"/>
              </a:p>
            </p:txBody>
          </p:sp>
          <p:sp>
            <p:nvSpPr>
              <p:cNvPr id="2295" name="正方形/長方形 2294"/>
              <p:cNvSpPr/>
              <p:nvPr/>
            </p:nvSpPr>
            <p:spPr>
              <a:xfrm>
                <a:off x="395536" y="1582053"/>
                <a:ext cx="324036" cy="1440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301" name="グループ化 2300"/>
            <p:cNvGrpSpPr/>
            <p:nvPr/>
          </p:nvGrpSpPr>
          <p:grpSpPr>
            <a:xfrm>
              <a:off x="758315" y="1845405"/>
              <a:ext cx="3623209" cy="584775"/>
              <a:chOff x="719572" y="2601489"/>
              <a:chExt cx="3623209" cy="584775"/>
            </a:xfrm>
          </p:grpSpPr>
          <p:sp>
            <p:nvSpPr>
              <p:cNvPr id="248" name="正方形/長方形 247"/>
              <p:cNvSpPr/>
              <p:nvPr/>
            </p:nvSpPr>
            <p:spPr>
              <a:xfrm>
                <a:off x="719572" y="2682208"/>
                <a:ext cx="324036" cy="144016"/>
              </a:xfrm>
              <a:prstGeom prst="rect">
                <a:avLst/>
              </a:prstGeom>
              <a:pattFill prst="ltHorz">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4" name="テキスト ボックス 253"/>
              <p:cNvSpPr txBox="1"/>
              <p:nvPr/>
            </p:nvSpPr>
            <p:spPr>
              <a:xfrm>
                <a:off x="1115616" y="2601489"/>
                <a:ext cx="3227165" cy="584775"/>
              </a:xfrm>
              <a:prstGeom prst="rect">
                <a:avLst/>
              </a:prstGeom>
              <a:noFill/>
            </p:spPr>
            <p:txBody>
              <a:bodyPr wrap="none" rtlCol="0">
                <a:spAutoFit/>
              </a:bodyPr>
              <a:lstStyle/>
              <a:p>
                <a:r>
                  <a:rPr kumimoji="1" lang="ja-JP" altLang="en-US" sz="1600" dirty="0" smtClean="0"/>
                  <a:t>大阪府景観計画区域</a:t>
                </a:r>
                <a:endParaRPr kumimoji="1" lang="en-US" altLang="ja-JP" sz="1600" dirty="0" smtClean="0"/>
              </a:p>
              <a:p>
                <a:r>
                  <a:rPr kumimoji="1" lang="ja-JP" altLang="en-US" sz="1600" dirty="0" smtClean="0"/>
                  <a:t>（山並み・緑地軸、河川軸、湾岸軸）</a:t>
                </a:r>
                <a:endParaRPr kumimoji="1" lang="en-US" altLang="ja-JP" sz="1600" dirty="0" smtClean="0"/>
              </a:p>
            </p:txBody>
          </p:sp>
        </p:grpSp>
        <p:grpSp>
          <p:nvGrpSpPr>
            <p:cNvPr id="2300" name="グループ化 2299"/>
            <p:cNvGrpSpPr/>
            <p:nvPr/>
          </p:nvGrpSpPr>
          <p:grpSpPr>
            <a:xfrm>
              <a:off x="768942" y="2430180"/>
              <a:ext cx="3766874" cy="338554"/>
              <a:chOff x="785774" y="3441204"/>
              <a:chExt cx="3766874" cy="338554"/>
            </a:xfrm>
          </p:grpSpPr>
          <p:cxnSp>
            <p:nvCxnSpPr>
              <p:cNvPr id="2297" name="直線コネクタ 2296"/>
              <p:cNvCxnSpPr/>
              <p:nvPr/>
            </p:nvCxnSpPr>
            <p:spPr>
              <a:xfrm>
                <a:off x="785774" y="3610481"/>
                <a:ext cx="32403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56" name="テキスト ボックス 255"/>
              <p:cNvSpPr txBox="1"/>
              <p:nvPr/>
            </p:nvSpPr>
            <p:spPr>
              <a:xfrm>
                <a:off x="1187624" y="3441204"/>
                <a:ext cx="3365024" cy="338554"/>
              </a:xfrm>
              <a:prstGeom prst="rect">
                <a:avLst/>
              </a:prstGeom>
              <a:noFill/>
            </p:spPr>
            <p:txBody>
              <a:bodyPr wrap="none" rtlCol="0">
                <a:spAutoFit/>
              </a:bodyPr>
              <a:lstStyle/>
              <a:p>
                <a:r>
                  <a:rPr kumimoji="1" lang="ja-JP" altLang="en-US" sz="1600" dirty="0" smtClean="0"/>
                  <a:t>大阪府景観計画区域（道路・歴史軸）</a:t>
                </a:r>
                <a:endParaRPr kumimoji="1" lang="en-US" altLang="ja-JP" sz="1600" dirty="0" smtClean="0"/>
              </a:p>
            </p:txBody>
          </p:sp>
        </p:grpSp>
        <p:grpSp>
          <p:nvGrpSpPr>
            <p:cNvPr id="2299" name="グループ化 2298"/>
            <p:cNvGrpSpPr/>
            <p:nvPr/>
          </p:nvGrpSpPr>
          <p:grpSpPr>
            <a:xfrm>
              <a:off x="374315" y="2718212"/>
              <a:ext cx="3765637" cy="584775"/>
              <a:chOff x="611560" y="4153054"/>
              <a:chExt cx="3765637" cy="584775"/>
            </a:xfrm>
          </p:grpSpPr>
          <p:sp>
            <p:nvSpPr>
              <p:cNvPr id="249" name="正方形/長方形 248"/>
              <p:cNvSpPr/>
              <p:nvPr/>
            </p:nvSpPr>
            <p:spPr>
              <a:xfrm>
                <a:off x="611560" y="4225062"/>
                <a:ext cx="324036" cy="14401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7" name="テキスト ボックス 256"/>
              <p:cNvSpPr txBox="1"/>
              <p:nvPr/>
            </p:nvSpPr>
            <p:spPr>
              <a:xfrm>
                <a:off x="899592" y="4153054"/>
                <a:ext cx="3477605" cy="584775"/>
              </a:xfrm>
              <a:prstGeom prst="rect">
                <a:avLst/>
              </a:prstGeom>
              <a:noFill/>
            </p:spPr>
            <p:txBody>
              <a:bodyPr wrap="square" rtlCol="0">
                <a:spAutoFit/>
              </a:bodyPr>
              <a:lstStyle/>
              <a:p>
                <a:r>
                  <a:rPr lang="ja-JP" altLang="en-US" sz="1600" dirty="0" smtClean="0"/>
                  <a:t>景観アドバイザー制度を持たない</a:t>
                </a:r>
                <a:endParaRPr lang="en-US" altLang="ja-JP" sz="1600" dirty="0" smtClean="0"/>
              </a:p>
              <a:p>
                <a:r>
                  <a:rPr lang="ja-JP" altLang="en-US" sz="1600" dirty="0" smtClean="0"/>
                  <a:t>景観行政団体である市町村の区域</a:t>
                </a:r>
                <a:endParaRPr lang="en-US" altLang="ja-JP" sz="1600" dirty="0" smtClean="0"/>
              </a:p>
            </p:txBody>
          </p:sp>
        </p:grpSp>
        <p:grpSp>
          <p:nvGrpSpPr>
            <p:cNvPr id="2298" name="グループ化 2297"/>
            <p:cNvGrpSpPr/>
            <p:nvPr/>
          </p:nvGrpSpPr>
          <p:grpSpPr>
            <a:xfrm>
              <a:off x="374315" y="3666510"/>
              <a:ext cx="3593430" cy="584775"/>
              <a:chOff x="623756" y="5121697"/>
              <a:chExt cx="3593430" cy="584775"/>
            </a:xfrm>
          </p:grpSpPr>
          <p:sp>
            <p:nvSpPr>
              <p:cNvPr id="252" name="正方形/長方形 251"/>
              <p:cNvSpPr/>
              <p:nvPr/>
            </p:nvSpPr>
            <p:spPr>
              <a:xfrm>
                <a:off x="623756" y="5218966"/>
                <a:ext cx="324036" cy="144016"/>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8" name="テキスト ボックス 257"/>
              <p:cNvSpPr txBox="1"/>
              <p:nvPr/>
            </p:nvSpPr>
            <p:spPr>
              <a:xfrm>
                <a:off x="1012463" y="5121697"/>
                <a:ext cx="3204723" cy="584775"/>
              </a:xfrm>
              <a:prstGeom prst="rect">
                <a:avLst/>
              </a:prstGeom>
              <a:noFill/>
            </p:spPr>
            <p:txBody>
              <a:bodyPr wrap="none" rtlCol="0">
                <a:spAutoFit/>
              </a:bodyPr>
              <a:lstStyle/>
              <a:p>
                <a:r>
                  <a:rPr kumimoji="1" lang="ja-JP" altLang="en-US" sz="1600" dirty="0" smtClean="0"/>
                  <a:t>景観アドバイザー制度を持つ</a:t>
                </a:r>
                <a:endParaRPr kumimoji="1" lang="en-US" altLang="ja-JP" sz="1600" dirty="0" smtClean="0"/>
              </a:p>
              <a:p>
                <a:r>
                  <a:rPr kumimoji="1" lang="ja-JP" altLang="en-US" sz="1600" dirty="0" smtClean="0"/>
                  <a:t>景観行政団体である市町村の区域</a:t>
                </a:r>
                <a:endParaRPr kumimoji="1" lang="ja-JP" altLang="en-US" sz="1600" dirty="0"/>
              </a:p>
            </p:txBody>
          </p:sp>
        </p:grpSp>
        <p:sp>
          <p:nvSpPr>
            <p:cNvPr id="2303" name="テキスト ボックス 2302"/>
            <p:cNvSpPr txBox="1"/>
            <p:nvPr/>
          </p:nvSpPr>
          <p:spPr>
            <a:xfrm>
              <a:off x="-41183" y="1475492"/>
              <a:ext cx="415498" cy="369332"/>
            </a:xfrm>
            <a:prstGeom prst="rect">
              <a:avLst/>
            </a:prstGeom>
            <a:noFill/>
          </p:spPr>
          <p:txBody>
            <a:bodyPr wrap="none" rtlCol="0">
              <a:spAutoFit/>
            </a:bodyPr>
            <a:lstStyle/>
            <a:p>
              <a:r>
                <a:rPr kumimoji="1" lang="ja-JP" altLang="en-US" dirty="0" smtClean="0"/>
                <a:t>①</a:t>
              </a:r>
              <a:endParaRPr kumimoji="1" lang="ja-JP" altLang="en-US" dirty="0"/>
            </a:p>
          </p:txBody>
        </p:sp>
        <p:sp>
          <p:nvSpPr>
            <p:cNvPr id="265" name="テキスト ボックス 264"/>
            <p:cNvSpPr txBox="1"/>
            <p:nvPr/>
          </p:nvSpPr>
          <p:spPr>
            <a:xfrm>
              <a:off x="-41183" y="2708920"/>
              <a:ext cx="415498" cy="369332"/>
            </a:xfrm>
            <a:prstGeom prst="rect">
              <a:avLst/>
            </a:prstGeom>
            <a:noFill/>
          </p:spPr>
          <p:txBody>
            <a:bodyPr wrap="none" rtlCol="0">
              <a:spAutoFit/>
            </a:bodyPr>
            <a:lstStyle/>
            <a:p>
              <a:r>
                <a:rPr lang="ja-JP" altLang="en-US" dirty="0"/>
                <a:t>②</a:t>
              </a:r>
              <a:endParaRPr kumimoji="1" lang="ja-JP" altLang="en-US" dirty="0"/>
            </a:p>
          </p:txBody>
        </p:sp>
        <p:sp>
          <p:nvSpPr>
            <p:cNvPr id="266" name="テキスト ボックス 265"/>
            <p:cNvSpPr txBox="1"/>
            <p:nvPr/>
          </p:nvSpPr>
          <p:spPr>
            <a:xfrm>
              <a:off x="-19962" y="3645024"/>
              <a:ext cx="415498" cy="369332"/>
            </a:xfrm>
            <a:prstGeom prst="rect">
              <a:avLst/>
            </a:prstGeom>
            <a:noFill/>
          </p:spPr>
          <p:txBody>
            <a:bodyPr wrap="none" rtlCol="0">
              <a:spAutoFit/>
            </a:bodyPr>
            <a:lstStyle/>
            <a:p>
              <a:r>
                <a:rPr lang="ja-JP" altLang="en-US" dirty="0" smtClean="0"/>
                <a:t>③</a:t>
              </a:r>
              <a:endParaRPr kumimoji="1" lang="ja-JP" altLang="en-US" dirty="0"/>
            </a:p>
          </p:txBody>
        </p:sp>
      </p:grpSp>
      <p:sp>
        <p:nvSpPr>
          <p:cNvPr id="193" name="正方形/長方形 192"/>
          <p:cNvSpPr/>
          <p:nvPr/>
        </p:nvSpPr>
        <p:spPr>
          <a:xfrm>
            <a:off x="35496" y="1362254"/>
            <a:ext cx="4572328" cy="3218874"/>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8172400" y="44624"/>
            <a:ext cx="803425" cy="369332"/>
          </a:xfrm>
          <a:prstGeom prst="rect">
            <a:avLst/>
          </a:prstGeom>
          <a:solidFill>
            <a:schemeClr val="bg1"/>
          </a:solidFill>
          <a:ln>
            <a:solidFill>
              <a:schemeClr val="tx1"/>
            </a:solidFill>
          </a:ln>
        </p:spPr>
        <p:txBody>
          <a:bodyPr wrap="none" rtlCol="0">
            <a:spAutoFit/>
          </a:bodyPr>
          <a:lstStyle/>
          <a:p>
            <a:r>
              <a:rPr kumimoji="1" lang="ja-JP" altLang="en-US" dirty="0" smtClean="0"/>
              <a:t>資料７</a:t>
            </a:r>
            <a:endParaRPr kumimoji="1" lang="ja-JP" altLang="en-US" dirty="0"/>
          </a:p>
        </p:txBody>
      </p:sp>
      <p:sp>
        <p:nvSpPr>
          <p:cNvPr id="29" name="テキスト ボックス 28"/>
          <p:cNvSpPr txBox="1"/>
          <p:nvPr/>
        </p:nvSpPr>
        <p:spPr>
          <a:xfrm>
            <a:off x="1223628" y="3522494"/>
            <a:ext cx="2236510" cy="338554"/>
          </a:xfrm>
          <a:prstGeom prst="rect">
            <a:avLst/>
          </a:prstGeom>
          <a:noFill/>
        </p:spPr>
        <p:txBody>
          <a:bodyPr wrap="none" rtlCol="0">
            <a:spAutoFit/>
          </a:bodyPr>
          <a:lstStyle/>
          <a:p>
            <a:r>
              <a:rPr lang="ja-JP" altLang="en-US" sz="1600" dirty="0" smtClean="0"/>
              <a:t>市町村景観計画区域内</a:t>
            </a:r>
            <a:endParaRPr lang="en-US" altLang="ja-JP" sz="1600" dirty="0" smtClean="0"/>
          </a:p>
        </p:txBody>
      </p:sp>
      <p:sp>
        <p:nvSpPr>
          <p:cNvPr id="31" name="正方形/長方形 30"/>
          <p:cNvSpPr/>
          <p:nvPr/>
        </p:nvSpPr>
        <p:spPr>
          <a:xfrm>
            <a:off x="827584" y="3573016"/>
            <a:ext cx="324036" cy="144016"/>
          </a:xfrm>
          <a:prstGeom prst="rect">
            <a:avLst/>
          </a:prstGeom>
          <a:pattFill prst="ltVer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スライド番号プレースホルダー 2"/>
          <p:cNvSpPr>
            <a:spLocks noGrp="1"/>
          </p:cNvSpPr>
          <p:nvPr>
            <p:ph type="sldNum" sz="quarter" idx="12"/>
          </p:nvPr>
        </p:nvSpPr>
        <p:spPr>
          <a:xfrm>
            <a:off x="6927430" y="6356350"/>
            <a:ext cx="2133600" cy="365125"/>
          </a:xfrm>
        </p:spPr>
        <p:txBody>
          <a:bodyPr/>
          <a:lstStyle/>
          <a:p>
            <a:fld id="{02E5AA70-3F3E-402E-94E8-584F9AE31215}" type="slidenum">
              <a:rPr kumimoji="1" lang="ja-JP" altLang="en-US" smtClean="0"/>
              <a:t>1</a:t>
            </a:fld>
            <a:endParaRPr kumimoji="1" lang="ja-JP" altLang="en-US" dirty="0"/>
          </a:p>
        </p:txBody>
      </p:sp>
    </p:spTree>
    <p:extLst>
      <p:ext uri="{BB962C8B-B14F-4D97-AF65-F5344CB8AC3E}">
        <p14:creationId xmlns:p14="http://schemas.microsoft.com/office/powerpoint/2010/main" val="3722637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9921" y="332656"/>
            <a:ext cx="8280000" cy="369332"/>
          </a:xfrm>
          <a:prstGeom prst="rect">
            <a:avLst/>
          </a:prstGeom>
          <a:noFill/>
        </p:spPr>
        <p:txBody>
          <a:bodyPr wrap="square" rtlCol="0">
            <a:spAutoFit/>
          </a:bodyPr>
          <a:lstStyle/>
          <a:p>
            <a:r>
              <a:rPr kumimoji="1" lang="ja-JP" altLang="en-US" b="1" dirty="0" smtClean="0"/>
              <a:t>■景観アドバイスの仕組みの対象規模・区域等の設定について</a:t>
            </a:r>
            <a:endParaRPr kumimoji="1" lang="ja-JP" altLang="en-US" b="1" dirty="0"/>
          </a:p>
        </p:txBody>
      </p:sp>
      <p:sp>
        <p:nvSpPr>
          <p:cNvPr id="2" name="テキスト ボックス 1"/>
          <p:cNvSpPr txBox="1"/>
          <p:nvPr/>
        </p:nvSpPr>
        <p:spPr>
          <a:xfrm>
            <a:off x="231021" y="2132851"/>
            <a:ext cx="8784976" cy="2769989"/>
          </a:xfrm>
          <a:prstGeom prst="rect">
            <a:avLst/>
          </a:prstGeom>
          <a:noFill/>
        </p:spPr>
        <p:txBody>
          <a:bodyPr wrap="square" rtlCol="0">
            <a:spAutoFit/>
          </a:bodyPr>
          <a:lstStyle/>
          <a:p>
            <a:r>
              <a:rPr lang="ja-JP" altLang="en-US" sz="1600" dirty="0" smtClean="0"/>
              <a:t>　　</a:t>
            </a:r>
            <a:r>
              <a:rPr lang="ja-JP" altLang="en-US" sz="1600" u="sng" dirty="0" smtClean="0"/>
              <a:t>（２</a:t>
            </a:r>
            <a:r>
              <a:rPr lang="ja-JP" altLang="en-US" sz="1600" u="sng" dirty="0"/>
              <a:t>）</a:t>
            </a:r>
            <a:r>
              <a:rPr lang="ja-JP" altLang="en-US" sz="1600" u="sng" dirty="0" smtClean="0"/>
              <a:t>対象規模を設定する場合</a:t>
            </a:r>
            <a:endParaRPr lang="en-US" altLang="ja-JP" sz="1600" u="sng" dirty="0" smtClean="0"/>
          </a:p>
          <a:p>
            <a:r>
              <a:rPr lang="ja-JP" altLang="en-US" sz="1600" dirty="0" smtClean="0"/>
              <a:t>　　　①大阪府景観計画の届出の規模を対象とする</a:t>
            </a:r>
            <a:endParaRPr lang="en-US" altLang="ja-JP" sz="1600" dirty="0" smtClean="0"/>
          </a:p>
          <a:p>
            <a:r>
              <a:rPr lang="ja-JP" altLang="en-US" sz="1400" dirty="0" smtClean="0"/>
              <a:t>　　</a:t>
            </a:r>
            <a:r>
              <a:rPr lang="ja-JP" altLang="en-US" sz="1400" dirty="0"/>
              <a:t>　</a:t>
            </a:r>
            <a:r>
              <a:rPr lang="ja-JP" altLang="en-US" sz="1400" dirty="0" smtClean="0"/>
              <a:t>　　　対象：　建築物：建築面積</a:t>
            </a:r>
            <a:r>
              <a:rPr lang="en-US" altLang="ja-JP" sz="1400" dirty="0" smtClean="0"/>
              <a:t>2,000</a:t>
            </a:r>
            <a:r>
              <a:rPr lang="ja-JP" altLang="en-US" sz="1400" dirty="0" smtClean="0"/>
              <a:t>㎡を超える又は高さ</a:t>
            </a:r>
            <a:r>
              <a:rPr lang="en-US" altLang="ja-JP" sz="1400" dirty="0" smtClean="0"/>
              <a:t>20m</a:t>
            </a:r>
            <a:r>
              <a:rPr lang="ja-JP" altLang="en-US" sz="1400" dirty="0" smtClean="0"/>
              <a:t>を超えるもの</a:t>
            </a:r>
            <a:endParaRPr lang="en-US" altLang="ja-JP" sz="1400" dirty="0" smtClean="0"/>
          </a:p>
          <a:p>
            <a:r>
              <a:rPr lang="ja-JP" altLang="en-US" sz="1400" dirty="0"/>
              <a:t>　</a:t>
            </a:r>
            <a:r>
              <a:rPr lang="ja-JP" altLang="en-US" sz="1400" dirty="0" smtClean="0"/>
              <a:t>　　　　　　　　　　工作物：築造面積</a:t>
            </a:r>
            <a:r>
              <a:rPr lang="en-US" altLang="ja-JP" sz="1400" dirty="0" smtClean="0"/>
              <a:t>2,000</a:t>
            </a:r>
            <a:r>
              <a:rPr lang="ja-JP" altLang="en-US" sz="1400" dirty="0" smtClean="0"/>
              <a:t>㎡を越える又は高さ</a:t>
            </a:r>
            <a:r>
              <a:rPr lang="en-US" altLang="ja-JP" sz="1400" dirty="0" smtClean="0"/>
              <a:t>20m</a:t>
            </a:r>
            <a:r>
              <a:rPr lang="ja-JP" altLang="en-US" sz="1400" dirty="0" smtClean="0"/>
              <a:t>を超えるもの</a:t>
            </a:r>
            <a:endParaRPr lang="en-US" altLang="ja-JP" sz="1400" dirty="0" smtClean="0"/>
          </a:p>
          <a:p>
            <a:r>
              <a:rPr lang="ja-JP" altLang="en-US" sz="1400" dirty="0"/>
              <a:t>　</a:t>
            </a:r>
            <a:r>
              <a:rPr lang="ja-JP" altLang="en-US" sz="1400" dirty="0" smtClean="0"/>
              <a:t>　　　　　　　　　　土木構造物：　届出対象外　</a:t>
            </a:r>
            <a:endParaRPr lang="en-US" altLang="ja-JP" sz="1400" dirty="0" smtClean="0"/>
          </a:p>
          <a:p>
            <a:r>
              <a:rPr lang="ja-JP" altLang="en-US" sz="1600" dirty="0" smtClean="0"/>
              <a:t>　　　②環境アセスメント制度の対象事業を対象とする</a:t>
            </a:r>
            <a:endParaRPr lang="en-US" altLang="ja-JP" sz="1600" dirty="0" smtClean="0"/>
          </a:p>
          <a:p>
            <a:r>
              <a:rPr lang="ja-JP" altLang="en-US" sz="1400" dirty="0"/>
              <a:t>　</a:t>
            </a:r>
            <a:r>
              <a:rPr lang="ja-JP" altLang="en-US" sz="1400" dirty="0" smtClean="0"/>
              <a:t>　　　　　対象：　道路、河川、鉄道、建築物、土地区画整理事業、開発行為などのうち一定規模以上のもの</a:t>
            </a:r>
            <a:endParaRPr lang="en-US" altLang="ja-JP" sz="1400" dirty="0" smtClean="0"/>
          </a:p>
          <a:p>
            <a:r>
              <a:rPr lang="ja-JP" altLang="en-US" sz="1200" dirty="0"/>
              <a:t>　</a:t>
            </a:r>
            <a:r>
              <a:rPr lang="ja-JP" altLang="en-US" sz="1200" dirty="0" smtClean="0"/>
              <a:t>　　　　　　　　　　　例）　一般国道等：４車線以上かつ長さ３ｋｍ以上、土地区画整理事業：面積</a:t>
            </a:r>
            <a:r>
              <a:rPr lang="en-US" altLang="ja-JP" sz="1200" dirty="0" smtClean="0"/>
              <a:t>50ha</a:t>
            </a:r>
            <a:r>
              <a:rPr lang="ja-JP" altLang="en-US" sz="1200" dirty="0" smtClean="0"/>
              <a:t>以上　</a:t>
            </a:r>
            <a:endParaRPr lang="en-US" altLang="ja-JP" sz="1200" dirty="0" smtClean="0"/>
          </a:p>
          <a:p>
            <a:r>
              <a:rPr lang="ja-JP" altLang="en-US" sz="1200" dirty="0"/>
              <a:t>　</a:t>
            </a:r>
            <a:r>
              <a:rPr lang="ja-JP" altLang="en-US" sz="1200" dirty="0" smtClean="0"/>
              <a:t>　　　　　　　　　　　　　　建築物：延べ面積</a:t>
            </a:r>
            <a:r>
              <a:rPr lang="en-US" altLang="ja-JP" sz="1200" dirty="0" smtClean="0"/>
              <a:t>10</a:t>
            </a:r>
            <a:r>
              <a:rPr lang="ja-JP" altLang="en-US" sz="1200" dirty="0" smtClean="0"/>
              <a:t>万㎡以上かつ高さ</a:t>
            </a:r>
            <a:r>
              <a:rPr lang="en-US" altLang="ja-JP" sz="1200" dirty="0" smtClean="0"/>
              <a:t>150m</a:t>
            </a:r>
            <a:r>
              <a:rPr lang="ja-JP" altLang="en-US" sz="1200" dirty="0" smtClean="0"/>
              <a:t>以上、ごみ焼却施設：償却能力１日</a:t>
            </a:r>
            <a:r>
              <a:rPr lang="en-US" altLang="ja-JP" sz="1200" dirty="0" smtClean="0"/>
              <a:t>100t</a:t>
            </a:r>
            <a:r>
              <a:rPr lang="ja-JP" altLang="en-US" sz="1200" dirty="0" smtClean="0"/>
              <a:t>以上　など　</a:t>
            </a:r>
            <a:endParaRPr lang="en-US" altLang="ja-JP" dirty="0" smtClean="0"/>
          </a:p>
          <a:p>
            <a:r>
              <a:rPr lang="ja-JP" altLang="en-US" sz="1600" dirty="0" smtClean="0"/>
              <a:t>　　　③建設事業評価の対象事業を対象とする</a:t>
            </a:r>
            <a:endParaRPr lang="en-US" altLang="ja-JP" sz="1400" dirty="0" smtClean="0"/>
          </a:p>
          <a:p>
            <a:r>
              <a:rPr lang="ja-JP" altLang="en-US" sz="1400" dirty="0"/>
              <a:t>　</a:t>
            </a:r>
            <a:r>
              <a:rPr lang="ja-JP" altLang="en-US" sz="1400" dirty="0" smtClean="0"/>
              <a:t>　　　　　対象：　総事業費１億円以上の建設事業</a:t>
            </a:r>
            <a:endParaRPr lang="en-US" altLang="ja-JP" sz="1400" dirty="0" smtClean="0"/>
          </a:p>
          <a:p>
            <a:r>
              <a:rPr lang="ja-JP" altLang="en-US" sz="1600" dirty="0"/>
              <a:t>　</a:t>
            </a:r>
            <a:r>
              <a:rPr lang="ja-JP" altLang="en-US" sz="1600" dirty="0" smtClean="0"/>
              <a:t>　　④事業の位置する市町村</a:t>
            </a:r>
            <a:r>
              <a:rPr lang="ja-JP" altLang="en-US" sz="1600" dirty="0"/>
              <a:t>の景観計画の届出の規模を対象と</a:t>
            </a:r>
            <a:r>
              <a:rPr lang="ja-JP" altLang="en-US" sz="1600" dirty="0" smtClean="0"/>
              <a:t>する</a:t>
            </a:r>
            <a:endParaRPr lang="en-US" altLang="ja-JP" sz="1600" dirty="0"/>
          </a:p>
        </p:txBody>
      </p:sp>
      <p:sp>
        <p:nvSpPr>
          <p:cNvPr id="10" name="テキスト ボックス 9"/>
          <p:cNvSpPr txBox="1"/>
          <p:nvPr/>
        </p:nvSpPr>
        <p:spPr>
          <a:xfrm>
            <a:off x="251520" y="908720"/>
            <a:ext cx="8064896" cy="1123384"/>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ja-JP" altLang="en-US" u="sng" dirty="0" smtClean="0"/>
              <a:t>規模を</a:t>
            </a:r>
            <a:r>
              <a:rPr lang="ja-JP" altLang="en-US" u="sng" dirty="0"/>
              <a:t>指定</a:t>
            </a:r>
            <a:r>
              <a:rPr lang="ja-JP" altLang="en-US" u="sng" dirty="0" smtClean="0"/>
              <a:t>して実施するかどうか</a:t>
            </a:r>
            <a:endParaRPr lang="en-US" altLang="ja-JP" u="sng" dirty="0" smtClean="0"/>
          </a:p>
          <a:p>
            <a:r>
              <a:rPr lang="ja-JP" altLang="en-US" sz="1600" dirty="0" smtClean="0"/>
              <a:t>　　</a:t>
            </a:r>
            <a:r>
              <a:rPr lang="ja-JP" altLang="en-US" sz="1600" u="sng" dirty="0" smtClean="0"/>
              <a:t>（１</a:t>
            </a:r>
            <a:r>
              <a:rPr lang="ja-JP" altLang="en-US" sz="1600" u="sng" dirty="0"/>
              <a:t>）</a:t>
            </a:r>
            <a:r>
              <a:rPr lang="ja-JP" altLang="en-US" sz="1600" u="sng" dirty="0" smtClean="0"/>
              <a:t>対象規模を設定しない場合</a:t>
            </a:r>
            <a:endParaRPr lang="en-US" altLang="ja-JP" sz="1600" u="sng" dirty="0" smtClean="0"/>
          </a:p>
          <a:p>
            <a:r>
              <a:rPr lang="ja-JP" altLang="en-US" sz="1400" dirty="0"/>
              <a:t>　</a:t>
            </a:r>
            <a:r>
              <a:rPr lang="ja-JP" altLang="en-US" sz="1400" dirty="0" smtClean="0"/>
              <a:t>　　大阪府発注の公共工事（</a:t>
            </a:r>
            <a:r>
              <a:rPr lang="en-US" altLang="ja-JP" sz="1400" dirty="0" smtClean="0"/>
              <a:t>※</a:t>
            </a:r>
            <a:r>
              <a:rPr lang="ja-JP" altLang="en-US" sz="1400" dirty="0" smtClean="0"/>
              <a:t>）を全て対象とする　</a:t>
            </a:r>
            <a:endParaRPr lang="en-US" altLang="ja-JP" sz="1400" dirty="0" smtClean="0"/>
          </a:p>
          <a:p>
            <a:r>
              <a:rPr lang="ja-JP" altLang="en-US" sz="1400" dirty="0"/>
              <a:t>　</a:t>
            </a:r>
            <a:r>
              <a:rPr lang="ja-JP" altLang="en-US" sz="1400" dirty="0" smtClean="0"/>
              <a:t>　　　</a:t>
            </a:r>
            <a:r>
              <a:rPr lang="en-US" altLang="ja-JP" sz="1400" dirty="0" smtClean="0"/>
              <a:t>※</a:t>
            </a:r>
            <a:r>
              <a:rPr lang="ja-JP" altLang="en-US" sz="1400" dirty="0" smtClean="0"/>
              <a:t>景観に関する工事（景観に関係しない室内工事等は除く。）</a:t>
            </a:r>
            <a:endParaRPr lang="en-US" altLang="ja-JP" sz="1400" dirty="0" smtClean="0"/>
          </a:p>
        </p:txBody>
      </p:sp>
      <p:sp>
        <p:nvSpPr>
          <p:cNvPr id="11" name="テキスト ボックス 10"/>
          <p:cNvSpPr txBox="1"/>
          <p:nvPr/>
        </p:nvSpPr>
        <p:spPr>
          <a:xfrm>
            <a:off x="251520" y="5015498"/>
            <a:ext cx="8064896" cy="861774"/>
          </a:xfrm>
          <a:prstGeom prst="rect">
            <a:avLst/>
          </a:prstGeom>
          <a:noFill/>
        </p:spPr>
        <p:txBody>
          <a:bodyPr wrap="square" rtlCol="0">
            <a:spAutoFit/>
          </a:bodyPr>
          <a:lstStyle/>
          <a:p>
            <a:pPr marL="285750" indent="-285750">
              <a:buFont typeface="Wingdings" panose="05000000000000000000" pitchFamily="2" charset="2"/>
              <a:buChar char="Ø"/>
            </a:pPr>
            <a:r>
              <a:rPr lang="ja-JP" altLang="en-US" u="sng" dirty="0" smtClean="0"/>
              <a:t>区域を指定して実施するかどうか</a:t>
            </a:r>
            <a:endParaRPr lang="en-US" altLang="ja-JP" u="sng" dirty="0" smtClean="0"/>
          </a:p>
          <a:p>
            <a:r>
              <a:rPr lang="ja-JP" altLang="en-US" sz="1400" dirty="0"/>
              <a:t>　</a:t>
            </a:r>
            <a:r>
              <a:rPr lang="ja-JP" altLang="en-US" sz="1400" dirty="0" smtClean="0"/>
              <a:t>　　 </a:t>
            </a:r>
            <a:r>
              <a:rPr lang="ja-JP" altLang="en-US" sz="1600" dirty="0" smtClean="0"/>
              <a:t>①主要な視点場から見えるものを対象とする</a:t>
            </a:r>
            <a:endParaRPr lang="en-US" altLang="ja-JP" sz="1600" dirty="0" smtClean="0"/>
          </a:p>
          <a:p>
            <a:r>
              <a:rPr lang="ja-JP" altLang="en-US" sz="1400" dirty="0"/>
              <a:t>　</a:t>
            </a:r>
            <a:r>
              <a:rPr lang="ja-JP" altLang="en-US" sz="1400" dirty="0" smtClean="0"/>
              <a:t>　　 </a:t>
            </a:r>
            <a:r>
              <a:rPr lang="ja-JP" altLang="en-US" sz="1600" dirty="0" smtClean="0"/>
              <a:t>②重点地区等を指定してその区域内のものを対象とする</a:t>
            </a:r>
            <a:endParaRPr lang="en-US" altLang="ja-JP" sz="1600" dirty="0" smtClean="0"/>
          </a:p>
        </p:txBody>
      </p:sp>
      <p:sp>
        <p:nvSpPr>
          <p:cNvPr id="12" name="テキスト ボックス 11"/>
          <p:cNvSpPr txBox="1"/>
          <p:nvPr/>
        </p:nvSpPr>
        <p:spPr>
          <a:xfrm>
            <a:off x="251520" y="6011996"/>
            <a:ext cx="8064896"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u="sng" dirty="0" smtClean="0"/>
              <a:t>大阪府知事が景観上重要と認めるものを対象とするかどうか</a:t>
            </a:r>
            <a:endParaRPr lang="en-US" altLang="ja-JP" u="sng" dirty="0" smtClean="0"/>
          </a:p>
        </p:txBody>
      </p:sp>
      <p:sp>
        <p:nvSpPr>
          <p:cNvPr id="4" name="スライド番号プレースホルダー 3"/>
          <p:cNvSpPr>
            <a:spLocks noGrp="1"/>
          </p:cNvSpPr>
          <p:nvPr>
            <p:ph type="sldNum" sz="quarter" idx="12"/>
          </p:nvPr>
        </p:nvSpPr>
        <p:spPr>
          <a:xfrm>
            <a:off x="6902403" y="6356350"/>
            <a:ext cx="2133600" cy="365125"/>
          </a:xfrm>
        </p:spPr>
        <p:txBody>
          <a:bodyPr/>
          <a:lstStyle/>
          <a:p>
            <a:fld id="{02E5AA70-3F3E-402E-94E8-584F9AE31215}" type="slidenum">
              <a:rPr kumimoji="1" lang="ja-JP" altLang="en-US" smtClean="0"/>
              <a:t>2</a:t>
            </a:fld>
            <a:endParaRPr kumimoji="1" lang="ja-JP" altLang="en-US" dirty="0"/>
          </a:p>
        </p:txBody>
      </p:sp>
    </p:spTree>
    <p:extLst>
      <p:ext uri="{BB962C8B-B14F-4D97-AF65-F5344CB8AC3E}">
        <p14:creationId xmlns:p14="http://schemas.microsoft.com/office/powerpoint/2010/main" val="225145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5442293"/>
              </p:ext>
            </p:extLst>
          </p:nvPr>
        </p:nvGraphicFramePr>
        <p:xfrm>
          <a:off x="79923" y="908720"/>
          <a:ext cx="9000998" cy="4536504"/>
        </p:xfrm>
        <a:graphic>
          <a:graphicData uri="http://schemas.openxmlformats.org/drawingml/2006/table">
            <a:tbl>
              <a:tblPr firstRow="1" bandRow="1">
                <a:tableStyleId>{5C22544A-7EE6-4342-B048-85BDC9FD1C3A}</a:tableStyleId>
              </a:tblPr>
              <a:tblGrid>
                <a:gridCol w="1179709"/>
                <a:gridCol w="1340953"/>
                <a:gridCol w="1620084"/>
                <a:gridCol w="1620084"/>
                <a:gridCol w="1620084"/>
                <a:gridCol w="1620084"/>
              </a:tblGrid>
              <a:tr h="489337">
                <a:tc rowSpan="2">
                  <a:txBody>
                    <a:bodyPr/>
                    <a:lstStyle/>
                    <a:p>
                      <a:pPr algn="ctr"/>
                      <a:r>
                        <a:rPr kumimoji="1" lang="ja-JP" altLang="en-US" sz="1400" b="1" dirty="0" smtClean="0">
                          <a:solidFill>
                            <a:schemeClr val="tx1"/>
                          </a:solidFill>
                        </a:rPr>
                        <a:t>対象規模の設定の有無</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algn="ctr"/>
                      <a:r>
                        <a:rPr kumimoji="1" lang="ja-JP" altLang="en-US" sz="1400" b="1" dirty="0" smtClean="0">
                          <a:solidFill>
                            <a:schemeClr val="tx1"/>
                          </a:solidFill>
                        </a:rPr>
                        <a:t>規模</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r>
                        <a:rPr kumimoji="1" lang="ja-JP" altLang="en-US" sz="1400" b="1" dirty="0" smtClean="0">
                          <a:solidFill>
                            <a:schemeClr val="tx1"/>
                          </a:solidFill>
                        </a:rPr>
                        <a:t>大阪府が景観行政団体と</a:t>
                      </a:r>
                      <a:endParaRPr kumimoji="1" lang="en-US" altLang="ja-JP" sz="1400" b="1" dirty="0" smtClean="0">
                        <a:solidFill>
                          <a:schemeClr val="tx1"/>
                        </a:solidFill>
                      </a:endParaRPr>
                    </a:p>
                    <a:p>
                      <a:r>
                        <a:rPr kumimoji="1" lang="ja-JP" altLang="en-US" sz="1400" b="1" dirty="0" smtClean="0">
                          <a:solidFill>
                            <a:schemeClr val="tx1"/>
                          </a:solidFill>
                        </a:rPr>
                        <a:t>なる区域　･･･①</a:t>
                      </a:r>
                      <a:endParaRPr kumimoji="1" lang="en-US" altLang="ja-JP" sz="14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gridSpan="2">
                  <a:txBody>
                    <a:bodyPr/>
                    <a:lstStyle/>
                    <a:p>
                      <a:r>
                        <a:rPr kumimoji="1" lang="ja-JP" altLang="en-US" sz="1400" b="1" dirty="0" smtClean="0">
                          <a:solidFill>
                            <a:schemeClr val="tx1"/>
                          </a:solidFill>
                        </a:rPr>
                        <a:t>景観アドバイザー制度を持たない景観行政団体である市町村の区域　・・・②</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r>
              <a:tr h="489337">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r>
                        <a:rPr kumimoji="1" lang="ja-JP" altLang="en-US" sz="1400" b="1" dirty="0" smtClean="0">
                          <a:solidFill>
                            <a:schemeClr val="tx1"/>
                          </a:solidFill>
                        </a:rPr>
                        <a:t>大阪府</a:t>
                      </a:r>
                      <a:endParaRPr kumimoji="1" lang="en-US" altLang="ja-JP" sz="1400" b="1" dirty="0" smtClean="0">
                        <a:solidFill>
                          <a:schemeClr val="tx1"/>
                        </a:solidFill>
                      </a:endParaRPr>
                    </a:p>
                    <a:p>
                      <a:r>
                        <a:rPr kumimoji="1" lang="ja-JP" altLang="en-US" sz="1400" b="1" dirty="0" smtClean="0">
                          <a:solidFill>
                            <a:schemeClr val="tx1"/>
                          </a:solidFill>
                        </a:rPr>
                        <a:t>景観計画区域</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b="1" dirty="0" smtClean="0">
                          <a:solidFill>
                            <a:schemeClr val="tx1"/>
                          </a:solidFill>
                        </a:rPr>
                        <a:t>大阪府</a:t>
                      </a:r>
                      <a:endParaRPr kumimoji="1" lang="en-US" altLang="ja-JP" sz="1400" b="1" dirty="0" smtClean="0">
                        <a:solidFill>
                          <a:schemeClr val="tx1"/>
                        </a:solidFill>
                      </a:endParaRPr>
                    </a:p>
                    <a:p>
                      <a:r>
                        <a:rPr kumimoji="1" lang="ja-JP" altLang="en-US" sz="1400" b="1" dirty="0" smtClean="0">
                          <a:solidFill>
                            <a:schemeClr val="tx1"/>
                          </a:solidFill>
                        </a:rPr>
                        <a:t>景観計画区域外</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b="1" dirty="0" smtClean="0">
                          <a:solidFill>
                            <a:schemeClr val="tx1"/>
                          </a:solidFill>
                        </a:rPr>
                        <a:t>市町村景観計画区域</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b="1" dirty="0" smtClean="0">
                          <a:solidFill>
                            <a:schemeClr val="tx1"/>
                          </a:solidFill>
                        </a:rPr>
                        <a:t>市町村景観計画区域外</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1051911">
                <a:tc>
                  <a:txBody>
                    <a:bodyPr/>
                    <a:lstStyle/>
                    <a:p>
                      <a:r>
                        <a:rPr kumimoji="1" lang="ja-JP" altLang="en-US" sz="1400" spc="-140" baseline="0" dirty="0" smtClean="0"/>
                        <a:t>（１）設定しない</a:t>
                      </a:r>
                      <a:endParaRPr kumimoji="1" lang="ja-JP" altLang="en-US" sz="1400" spc="-14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府発注全ての</a:t>
                      </a:r>
                      <a:endParaRPr kumimoji="1" lang="en-US" altLang="ja-JP" sz="1400" dirty="0" smtClean="0"/>
                    </a:p>
                    <a:p>
                      <a:r>
                        <a:rPr kumimoji="1" lang="ja-JP" altLang="en-US" sz="1400" dirty="0" smtClean="0"/>
                        <a:t>公共工事を</a:t>
                      </a:r>
                      <a:endParaRPr kumimoji="1" lang="en-US" altLang="ja-JP" sz="1400" dirty="0" smtClean="0"/>
                    </a:p>
                    <a:p>
                      <a:r>
                        <a:rPr kumimoji="1" lang="ja-JP" altLang="en-US" sz="1400" dirty="0" smtClean="0"/>
                        <a:t>対象　</a:t>
                      </a:r>
                      <a:r>
                        <a:rPr kumimoji="1" lang="en-US" altLang="ja-JP" sz="1400" dirty="0" smtClean="0"/>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　５件</a:t>
                      </a:r>
                      <a:endParaRPr kumimoji="1" lang="en-US" altLang="ja-JP" sz="1400" dirty="0" smtClean="0"/>
                    </a:p>
                    <a:p>
                      <a:pPr algn="l"/>
                      <a:r>
                        <a:rPr kumimoji="1" lang="en-US" altLang="ja-JP" sz="1400" dirty="0" smtClean="0"/>
                        <a:t>【</a:t>
                      </a:r>
                      <a:r>
                        <a:rPr kumimoji="1" lang="ja-JP" altLang="en-US" sz="1400" dirty="0" smtClean="0"/>
                        <a:t>土木構造物</a:t>
                      </a:r>
                      <a:r>
                        <a:rPr kumimoji="1" lang="en-US" altLang="ja-JP" sz="1400" dirty="0" smtClean="0"/>
                        <a:t>】</a:t>
                      </a:r>
                    </a:p>
                    <a:p>
                      <a:pPr algn="r"/>
                      <a:r>
                        <a:rPr kumimoji="1" lang="ja-JP" altLang="en-US" sz="1400" dirty="0" smtClean="0"/>
                        <a:t>６９件</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　</a:t>
                      </a:r>
                      <a:r>
                        <a:rPr kumimoji="1" lang="en-US" altLang="ja-JP" sz="1400" dirty="0" smtClean="0"/>
                        <a:t>11</a:t>
                      </a:r>
                      <a:r>
                        <a:rPr kumimoji="1" lang="ja-JP" altLang="en-US" sz="1400" dirty="0" smtClean="0"/>
                        <a:t>件</a:t>
                      </a:r>
                      <a:endParaRPr kumimoji="1" lang="en-US" altLang="ja-JP" sz="1400" dirty="0" smtClean="0"/>
                    </a:p>
                    <a:p>
                      <a:pPr algn="l"/>
                      <a:r>
                        <a:rPr kumimoji="1" lang="en-US" altLang="ja-JP" sz="1400" dirty="0" smtClean="0"/>
                        <a:t>【</a:t>
                      </a:r>
                      <a:r>
                        <a:rPr kumimoji="1" lang="ja-JP" altLang="en-US" sz="1400" dirty="0" smtClean="0"/>
                        <a:t>土木構造物</a:t>
                      </a:r>
                      <a:r>
                        <a:rPr kumimoji="1" lang="en-US" altLang="ja-JP" sz="1400" dirty="0" smtClean="0"/>
                        <a:t>】</a:t>
                      </a:r>
                    </a:p>
                    <a:p>
                      <a:pPr algn="r"/>
                      <a:r>
                        <a:rPr kumimoji="1" lang="ja-JP" altLang="en-US" sz="1400" dirty="0" smtClean="0"/>
                        <a:t>２０件</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３件</a:t>
                      </a:r>
                      <a:endParaRPr kumimoji="1" lang="en-US" altLang="ja-JP" sz="1400" dirty="0" smtClean="0"/>
                    </a:p>
                    <a:p>
                      <a:pPr algn="l"/>
                      <a:r>
                        <a:rPr kumimoji="1" lang="en-US" altLang="ja-JP" sz="1400" dirty="0" smtClean="0"/>
                        <a:t>【</a:t>
                      </a:r>
                      <a:r>
                        <a:rPr kumimoji="1" lang="ja-JP" altLang="en-US" sz="1400" dirty="0" smtClean="0"/>
                        <a:t>土木構造物</a:t>
                      </a:r>
                      <a:r>
                        <a:rPr kumimoji="1" lang="en-US" altLang="ja-JP" sz="1400" dirty="0" smtClean="0"/>
                        <a:t>】</a:t>
                      </a:r>
                    </a:p>
                    <a:p>
                      <a:pPr algn="r"/>
                      <a:r>
                        <a:rPr kumimoji="1" lang="ja-JP" altLang="en-US" sz="1400" dirty="0" smtClean="0"/>
                        <a:t>３７件</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３件</a:t>
                      </a:r>
                      <a:endParaRPr kumimoji="1" lang="en-US" altLang="ja-JP" sz="1400" dirty="0" smtClean="0"/>
                    </a:p>
                    <a:p>
                      <a:pPr algn="l"/>
                      <a:r>
                        <a:rPr kumimoji="1" lang="en-US" altLang="ja-JP" sz="1400" dirty="0" smtClean="0"/>
                        <a:t>【</a:t>
                      </a:r>
                      <a:r>
                        <a:rPr kumimoji="1" lang="ja-JP" altLang="en-US" sz="1400" dirty="0" smtClean="0"/>
                        <a:t>土木構造物</a:t>
                      </a:r>
                      <a:r>
                        <a:rPr kumimoji="1" lang="en-US" altLang="ja-JP" sz="1400" dirty="0" smtClean="0"/>
                        <a:t>】</a:t>
                      </a:r>
                    </a:p>
                    <a:p>
                      <a:pPr algn="r"/>
                      <a:r>
                        <a:rPr kumimoji="1" lang="ja-JP" altLang="en-US" sz="1400" dirty="0" smtClean="0"/>
                        <a:t>３件</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8405">
                <a:tc rowSpan="3">
                  <a:txBody>
                    <a:bodyPr/>
                    <a:lstStyle/>
                    <a:p>
                      <a:pPr algn="ctr"/>
                      <a:r>
                        <a:rPr kumimoji="1" lang="ja-JP" altLang="en-US" sz="1400" dirty="0" smtClean="0"/>
                        <a:t>（２）設定する</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①府景観計画</a:t>
                      </a:r>
                      <a:endParaRPr kumimoji="1" lang="en-US" altLang="ja-JP" sz="1400" dirty="0" smtClean="0"/>
                    </a:p>
                    <a:p>
                      <a:r>
                        <a:rPr kumimoji="1" lang="ja-JP" altLang="en-US" sz="1400" dirty="0" smtClean="0"/>
                        <a:t>　の届出の</a:t>
                      </a:r>
                      <a:endParaRPr kumimoji="1" lang="en-US" altLang="ja-JP" sz="1400" dirty="0" smtClean="0"/>
                    </a:p>
                    <a:p>
                      <a:r>
                        <a:rPr kumimoji="1" lang="ja-JP" altLang="en-US" sz="1400" dirty="0" smtClean="0"/>
                        <a:t>　対象規模　</a:t>
                      </a:r>
                      <a:r>
                        <a:rPr kumimoji="1" lang="en-US" altLang="ja-JP" sz="14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０件</a:t>
                      </a:r>
                      <a:endParaRPr kumimoji="1" lang="en-US" altLang="ja-JP" sz="1400" dirty="0" smtClean="0"/>
                    </a:p>
                    <a:p>
                      <a:pPr algn="l"/>
                      <a:r>
                        <a:rPr kumimoji="1" lang="en-US" altLang="ja-JP" sz="1400" dirty="0" smtClean="0"/>
                        <a:t>【</a:t>
                      </a:r>
                      <a:r>
                        <a:rPr kumimoji="1" lang="ja-JP" altLang="en-US" sz="1400" dirty="0" smtClean="0"/>
                        <a:t>工作物</a:t>
                      </a:r>
                      <a:r>
                        <a:rPr kumimoji="1" lang="en-US" altLang="ja-JP" sz="1400" dirty="0" smtClean="0"/>
                        <a:t>】</a:t>
                      </a:r>
                    </a:p>
                    <a:p>
                      <a:pPr algn="r"/>
                      <a:r>
                        <a:rPr kumimoji="1" lang="ja-JP" altLang="en-US" sz="1400" dirty="0" smtClean="0"/>
                        <a:t>０件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３件</a:t>
                      </a:r>
                      <a:endParaRPr kumimoji="1" lang="en-US" altLang="ja-JP" sz="1400" dirty="0" smtClean="0"/>
                    </a:p>
                    <a:p>
                      <a:r>
                        <a:rPr kumimoji="1" lang="en-US" altLang="ja-JP" sz="1400" dirty="0" smtClean="0"/>
                        <a:t>【</a:t>
                      </a:r>
                      <a:r>
                        <a:rPr kumimoji="1" lang="ja-JP" altLang="en-US" sz="1400" dirty="0" smtClean="0"/>
                        <a:t>工作物</a:t>
                      </a:r>
                      <a:r>
                        <a:rPr kumimoji="1" lang="en-US" altLang="ja-JP" sz="1400" dirty="0" smtClean="0"/>
                        <a:t>】</a:t>
                      </a:r>
                    </a:p>
                    <a:p>
                      <a:pPr algn="r"/>
                      <a:r>
                        <a:rPr kumimoji="1" lang="ja-JP" altLang="en-US" sz="1400" dirty="0" smtClean="0"/>
                        <a:t>０件</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０件</a:t>
                      </a:r>
                      <a:endParaRPr kumimoji="1" lang="en-US" altLang="ja-JP" sz="1400" dirty="0" smtClean="0"/>
                    </a:p>
                    <a:p>
                      <a:r>
                        <a:rPr kumimoji="1" lang="en-US" altLang="ja-JP" sz="1400" dirty="0" smtClean="0"/>
                        <a:t>【</a:t>
                      </a:r>
                      <a:r>
                        <a:rPr kumimoji="1" lang="ja-JP" altLang="en-US" sz="1400" dirty="0" smtClean="0"/>
                        <a:t>工作物</a:t>
                      </a:r>
                      <a:r>
                        <a:rPr kumimoji="1" lang="en-US" altLang="ja-JP" sz="1400" dirty="0" smtClean="0"/>
                        <a:t>】</a:t>
                      </a:r>
                    </a:p>
                    <a:p>
                      <a:pPr algn="r"/>
                      <a:r>
                        <a:rPr kumimoji="1" lang="ja-JP" altLang="en-US" sz="1400" dirty="0" smtClean="0"/>
                        <a:t>０件</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a:t>
                      </a:r>
                      <a:r>
                        <a:rPr kumimoji="1" lang="ja-JP" altLang="en-US" sz="1400" dirty="0" smtClean="0"/>
                        <a:t>建築物</a:t>
                      </a:r>
                      <a:r>
                        <a:rPr kumimoji="1" lang="en-US" altLang="ja-JP" sz="1400" dirty="0" smtClean="0"/>
                        <a:t>】</a:t>
                      </a:r>
                    </a:p>
                    <a:p>
                      <a:pPr algn="r"/>
                      <a:r>
                        <a:rPr kumimoji="1" lang="ja-JP" altLang="en-US" sz="1400" dirty="0" smtClean="0"/>
                        <a:t>１件</a:t>
                      </a:r>
                      <a:endParaRPr kumimoji="1" lang="en-US" altLang="ja-JP" sz="1400" dirty="0" smtClean="0"/>
                    </a:p>
                    <a:p>
                      <a:r>
                        <a:rPr kumimoji="1" lang="en-US" altLang="ja-JP" sz="1400" dirty="0" smtClean="0"/>
                        <a:t>【</a:t>
                      </a:r>
                      <a:r>
                        <a:rPr kumimoji="1" lang="ja-JP" altLang="en-US" sz="1400" dirty="0" smtClean="0"/>
                        <a:t>工作物</a:t>
                      </a:r>
                      <a:r>
                        <a:rPr kumimoji="1" lang="en-US" altLang="ja-JP" sz="1400" dirty="0" smtClean="0"/>
                        <a:t>】</a:t>
                      </a:r>
                    </a:p>
                    <a:p>
                      <a:pPr algn="r"/>
                      <a:r>
                        <a:rPr kumimoji="1" lang="ja-JP" altLang="en-US" sz="1400" dirty="0" smtClean="0"/>
                        <a:t>０件</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2615">
                <a:tc vMerge="1">
                  <a:txBody>
                    <a:bodyPr/>
                    <a:lstStyle/>
                    <a:p>
                      <a:endParaRPr kumimoji="1" lang="en-US" altLang="ja-JP"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②環境ｱｾｽﾒﾝﾄ　</a:t>
                      </a:r>
                      <a:endParaRPr kumimoji="1" lang="en-US" altLang="ja-JP" sz="1400" dirty="0" smtClean="0"/>
                    </a:p>
                    <a:p>
                      <a:r>
                        <a:rPr kumimoji="1" lang="ja-JP" altLang="en-US" sz="1400" baseline="0" dirty="0" smtClean="0"/>
                        <a:t>　</a:t>
                      </a:r>
                      <a:r>
                        <a:rPr kumimoji="1" lang="ja-JP" altLang="en-US" sz="1400" dirty="0" smtClean="0"/>
                        <a:t>の対象規模</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０件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０件</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０件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０件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7253">
                <a:tc vMerge="1">
                  <a:txBody>
                    <a:bodyPr/>
                    <a:lstStyle/>
                    <a:p>
                      <a:endParaRPr kumimoji="1" lang="en-US" altLang="ja-JP"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③建設事業</a:t>
                      </a:r>
                      <a:endParaRPr kumimoji="1" lang="en-US" altLang="ja-JP" sz="1400" dirty="0" smtClean="0"/>
                    </a:p>
                    <a:p>
                      <a:r>
                        <a:rPr kumimoji="1" lang="ja-JP" altLang="en-US" sz="1400" dirty="0" smtClean="0"/>
                        <a:t>　評価の</a:t>
                      </a:r>
                      <a:endParaRPr kumimoji="1" lang="en-US" altLang="ja-JP" sz="1400" dirty="0" smtClean="0"/>
                    </a:p>
                    <a:p>
                      <a:r>
                        <a:rPr kumimoji="1" lang="ja-JP" altLang="en-US" sz="1400" dirty="0" smtClean="0"/>
                        <a:t>　対象規模</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２件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１件</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２件</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dirty="0" smtClean="0"/>
                        <a:t>０件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79923" y="404664"/>
            <a:ext cx="2044149" cy="369332"/>
          </a:xfrm>
          <a:prstGeom prst="rect">
            <a:avLst/>
          </a:prstGeom>
          <a:noFill/>
        </p:spPr>
        <p:txBody>
          <a:bodyPr wrap="none" rtlCol="0">
            <a:spAutoFit/>
          </a:bodyPr>
          <a:lstStyle/>
          <a:p>
            <a:r>
              <a:rPr kumimoji="1" lang="ja-JP" altLang="en-US" b="1" dirty="0" smtClean="0"/>
              <a:t>■対象件数の想定</a:t>
            </a:r>
            <a:endParaRPr kumimoji="1" lang="ja-JP" altLang="en-US" b="1" dirty="0"/>
          </a:p>
        </p:txBody>
      </p:sp>
      <p:sp>
        <p:nvSpPr>
          <p:cNvPr id="11" name="テキスト ボックス 10"/>
          <p:cNvSpPr txBox="1"/>
          <p:nvPr/>
        </p:nvSpPr>
        <p:spPr>
          <a:xfrm>
            <a:off x="179512" y="5589240"/>
            <a:ext cx="4889480" cy="378630"/>
          </a:xfrm>
          <a:prstGeom prst="rect">
            <a:avLst/>
          </a:prstGeom>
          <a:noFill/>
        </p:spPr>
        <p:txBody>
          <a:bodyPr wrap="none" rtlCol="0">
            <a:spAutoFit/>
          </a:bodyPr>
          <a:lstStyle/>
          <a:p>
            <a:pPr>
              <a:lnSpc>
                <a:spcPct val="150000"/>
              </a:lnSpc>
            </a:pPr>
            <a:r>
              <a:rPr kumimoji="1" lang="en-US" altLang="ja-JP" sz="1400" dirty="0" smtClean="0"/>
              <a:t>※</a:t>
            </a:r>
            <a:r>
              <a:rPr lang="ja-JP" altLang="en-US" sz="1400" dirty="0"/>
              <a:t>　</a:t>
            </a:r>
            <a:r>
              <a:rPr kumimoji="1" lang="ja-JP" altLang="en-US" sz="1400" dirty="0" smtClean="0"/>
              <a:t>平成２９年度の基本設計・実施設計の委託実績による概数</a:t>
            </a:r>
            <a:endParaRPr lang="en-US" altLang="ja-JP" sz="1400" dirty="0"/>
          </a:p>
        </p:txBody>
      </p:sp>
      <p:sp>
        <p:nvSpPr>
          <p:cNvPr id="10" name="テキスト ボックス 9"/>
          <p:cNvSpPr txBox="1"/>
          <p:nvPr/>
        </p:nvSpPr>
        <p:spPr>
          <a:xfrm>
            <a:off x="403920" y="5930696"/>
            <a:ext cx="6447599" cy="738664"/>
          </a:xfrm>
          <a:prstGeom prst="rect">
            <a:avLst/>
          </a:prstGeom>
          <a:noFill/>
        </p:spPr>
        <p:txBody>
          <a:bodyPr wrap="none" rtlCol="0">
            <a:spAutoFit/>
          </a:bodyPr>
          <a:lstStyle/>
          <a:p>
            <a:pPr>
              <a:lnSpc>
                <a:spcPct val="150000"/>
              </a:lnSpc>
            </a:pPr>
            <a:r>
              <a:rPr lang="ja-JP" altLang="en-US" sz="1400" dirty="0" smtClean="0"/>
              <a:t>⇒建築物の代表的な工事種別・・・ＥＶ設置工事、府有建築物の外壁改修　等</a:t>
            </a:r>
            <a:endParaRPr lang="en-US" altLang="ja-JP" sz="1400" dirty="0" smtClean="0"/>
          </a:p>
          <a:p>
            <a:pPr>
              <a:lnSpc>
                <a:spcPct val="150000"/>
              </a:lnSpc>
            </a:pPr>
            <a:r>
              <a:rPr lang="ja-JP" altLang="en-US" sz="1400" dirty="0" smtClean="0"/>
              <a:t>⇒土木構造物の代表的な工事種別・・・・河川工事、道路工事、港湾（護岸）工事　等</a:t>
            </a:r>
            <a:endParaRPr lang="en-US" altLang="ja-JP" sz="1400" dirty="0"/>
          </a:p>
        </p:txBody>
      </p:sp>
      <p:sp>
        <p:nvSpPr>
          <p:cNvPr id="3" name="スライド番号プレースホルダー 2"/>
          <p:cNvSpPr>
            <a:spLocks noGrp="1"/>
          </p:cNvSpPr>
          <p:nvPr>
            <p:ph type="sldNum" sz="quarter" idx="12"/>
          </p:nvPr>
        </p:nvSpPr>
        <p:spPr>
          <a:xfrm>
            <a:off x="6902896" y="6356350"/>
            <a:ext cx="2133600" cy="365125"/>
          </a:xfrm>
        </p:spPr>
        <p:txBody>
          <a:bodyPr/>
          <a:lstStyle/>
          <a:p>
            <a:fld id="{02E5AA70-3F3E-402E-94E8-584F9AE31215}" type="slidenum">
              <a:rPr kumimoji="1" lang="ja-JP" altLang="en-US" smtClean="0"/>
              <a:t>3</a:t>
            </a:fld>
            <a:endParaRPr kumimoji="1" lang="ja-JP" altLang="en-US" dirty="0"/>
          </a:p>
        </p:txBody>
      </p:sp>
    </p:spTree>
    <p:extLst>
      <p:ext uri="{BB962C8B-B14F-4D97-AF65-F5344CB8AC3E}">
        <p14:creationId xmlns:p14="http://schemas.microsoft.com/office/powerpoint/2010/main" val="1092806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23528" y="1340768"/>
            <a:ext cx="8424936" cy="3139321"/>
          </a:xfrm>
          <a:prstGeom prst="rect">
            <a:avLst/>
          </a:prstGeom>
          <a:noFill/>
        </p:spPr>
        <p:txBody>
          <a:bodyPr wrap="square" rtlCol="0">
            <a:spAutoFit/>
          </a:bodyPr>
          <a:lstStyle/>
          <a:p>
            <a:pPr marL="285750" indent="-285750">
              <a:buFont typeface="Wingdings" panose="05000000000000000000" pitchFamily="2" charset="2"/>
              <a:buChar char="Ø"/>
            </a:pPr>
            <a:r>
              <a:rPr lang="ja-JP" altLang="en-US" dirty="0" smtClean="0"/>
              <a:t>景観アドバイスの仕組み</a:t>
            </a:r>
            <a:r>
              <a:rPr lang="ja-JP" altLang="ja-JP" dirty="0" smtClean="0"/>
              <a:t>の</a:t>
            </a:r>
            <a:r>
              <a:rPr lang="ja-JP" altLang="ja-JP" dirty="0"/>
              <a:t>対象とする事業を面積や高さ等の規模で一律に設定するのは難しいが、何らかの基準は</a:t>
            </a:r>
            <a:r>
              <a:rPr lang="ja-JP" altLang="ja-JP" dirty="0" smtClean="0"/>
              <a:t>必要</a:t>
            </a:r>
            <a:r>
              <a:rPr lang="ja-JP" altLang="en-US" dirty="0" smtClean="0"/>
              <a:t>ではないか。</a:t>
            </a:r>
            <a:endParaRPr lang="en-US" altLang="ja-JP" dirty="0" smtClean="0"/>
          </a:p>
          <a:p>
            <a:pPr marL="285750" indent="-285750">
              <a:buFont typeface="Wingdings" panose="05000000000000000000" pitchFamily="2" charset="2"/>
              <a:buChar char="Ø"/>
            </a:pPr>
            <a:endParaRPr lang="ja-JP" altLang="ja-JP" dirty="0"/>
          </a:p>
          <a:p>
            <a:pPr marL="285750" indent="-285750">
              <a:buFont typeface="Wingdings" panose="05000000000000000000" pitchFamily="2" charset="2"/>
              <a:buChar char="Ø"/>
            </a:pPr>
            <a:r>
              <a:rPr lang="ja-JP" altLang="ja-JP" dirty="0" smtClean="0"/>
              <a:t>アドバイス</a:t>
            </a:r>
            <a:r>
              <a:rPr lang="ja-JP" altLang="ja-JP" dirty="0"/>
              <a:t>をもらいたい時期や物件は種別により</a:t>
            </a:r>
            <a:r>
              <a:rPr lang="ja-JP" altLang="ja-JP" dirty="0" smtClean="0"/>
              <a:t>様々</a:t>
            </a:r>
            <a:r>
              <a:rPr lang="ja-JP" altLang="en-US" dirty="0" smtClean="0"/>
              <a:t>である。</a:t>
            </a:r>
            <a:endParaRPr lang="en-US" altLang="ja-JP" dirty="0" smtClean="0"/>
          </a:p>
          <a:p>
            <a:pPr marL="285750" indent="-285750">
              <a:buFont typeface="Wingdings" panose="05000000000000000000" pitchFamily="2" charset="2"/>
              <a:buChar char="Ø"/>
            </a:pPr>
            <a:endParaRPr lang="ja-JP" altLang="ja-JP" dirty="0"/>
          </a:p>
          <a:p>
            <a:pPr marL="285750" indent="-285750">
              <a:buFont typeface="Wingdings" panose="05000000000000000000" pitchFamily="2" charset="2"/>
              <a:buChar char="Ø"/>
            </a:pPr>
            <a:r>
              <a:rPr lang="ja-JP" altLang="ja-JP" dirty="0" smtClean="0"/>
              <a:t>準備</a:t>
            </a:r>
            <a:r>
              <a:rPr lang="ja-JP" altLang="ja-JP" dirty="0"/>
              <a:t>や対応に手間や時間をかけず気軽にアドバイスをもらえる仕組みがあれば活用</a:t>
            </a:r>
            <a:r>
              <a:rPr lang="ja-JP" altLang="ja-JP" dirty="0" smtClean="0"/>
              <a:t>したい</a:t>
            </a:r>
            <a:r>
              <a:rPr lang="ja-JP" altLang="en-US" dirty="0" smtClean="0"/>
              <a:t>。</a:t>
            </a:r>
            <a:endParaRPr lang="en-US" altLang="ja-JP" dirty="0" smtClean="0"/>
          </a:p>
          <a:p>
            <a:pPr marL="285750" indent="-285750">
              <a:buFont typeface="Wingdings" panose="05000000000000000000" pitchFamily="2" charset="2"/>
              <a:buChar char="Ø"/>
            </a:pPr>
            <a:endParaRPr lang="en-US" altLang="ja-JP" dirty="0"/>
          </a:p>
          <a:p>
            <a:pPr marL="285750" indent="-285750">
              <a:buFont typeface="Wingdings" panose="05000000000000000000" pitchFamily="2" charset="2"/>
              <a:buChar char="Ø"/>
            </a:pPr>
            <a:r>
              <a:rPr lang="ja-JP" altLang="en-US" dirty="0" smtClean="0"/>
              <a:t>アドバイスをもらうのは基本設計時がよいのではないか。</a:t>
            </a:r>
            <a:endParaRPr lang="en-US" altLang="ja-JP" dirty="0"/>
          </a:p>
          <a:p>
            <a:pPr marL="285750" indent="-285750">
              <a:buFont typeface="Wingdings" panose="05000000000000000000" pitchFamily="2" charset="2"/>
              <a:buChar char="Ø"/>
            </a:pPr>
            <a:endParaRPr lang="en-US" altLang="ja-JP" dirty="0" smtClean="0"/>
          </a:p>
          <a:p>
            <a:pPr marL="285750" indent="-285750">
              <a:buFont typeface="Wingdings" panose="05000000000000000000" pitchFamily="2" charset="2"/>
              <a:buChar char="Ø"/>
            </a:pPr>
            <a:r>
              <a:rPr lang="ja-JP" altLang="en-US" dirty="0" smtClean="0"/>
              <a:t>設計が完了し、工事発注の段階になったら変更は難しい。</a:t>
            </a:r>
            <a:endParaRPr lang="en-US" altLang="ja-JP" dirty="0"/>
          </a:p>
        </p:txBody>
      </p:sp>
      <p:sp>
        <p:nvSpPr>
          <p:cNvPr id="10" name="テキスト ボックス 9"/>
          <p:cNvSpPr txBox="1"/>
          <p:nvPr/>
        </p:nvSpPr>
        <p:spPr>
          <a:xfrm>
            <a:off x="79922" y="620688"/>
            <a:ext cx="6220269" cy="369332"/>
          </a:xfrm>
          <a:prstGeom prst="rect">
            <a:avLst/>
          </a:prstGeom>
          <a:noFill/>
        </p:spPr>
        <p:txBody>
          <a:bodyPr wrap="square" rtlCol="0">
            <a:spAutoFit/>
          </a:bodyPr>
          <a:lstStyle/>
          <a:p>
            <a:r>
              <a:rPr lang="ja-JP" altLang="en-US" b="1" dirty="0"/>
              <a:t>■事業部局への</a:t>
            </a:r>
            <a:r>
              <a:rPr lang="ja-JP" altLang="ja-JP" b="1" dirty="0"/>
              <a:t>ヒアリング</a:t>
            </a:r>
            <a:r>
              <a:rPr lang="ja-JP" altLang="en-US" b="1" dirty="0"/>
              <a:t>での主な</a:t>
            </a:r>
            <a:r>
              <a:rPr lang="ja-JP" altLang="en-US" b="1" dirty="0" smtClean="0"/>
              <a:t>意見</a:t>
            </a:r>
            <a:endParaRPr kumimoji="1" lang="ja-JP" altLang="en-US" b="1" dirty="0"/>
          </a:p>
        </p:txBody>
      </p:sp>
      <p:sp>
        <p:nvSpPr>
          <p:cNvPr id="2" name="スライド番号プレースホルダー 1"/>
          <p:cNvSpPr>
            <a:spLocks noGrp="1"/>
          </p:cNvSpPr>
          <p:nvPr>
            <p:ph type="sldNum" sz="quarter" idx="12"/>
          </p:nvPr>
        </p:nvSpPr>
        <p:spPr>
          <a:xfrm>
            <a:off x="6830888" y="6356350"/>
            <a:ext cx="2133600" cy="365125"/>
          </a:xfrm>
        </p:spPr>
        <p:txBody>
          <a:bodyPr/>
          <a:lstStyle/>
          <a:p>
            <a:fld id="{02E5AA70-3F3E-402E-94E8-584F9AE31215}" type="slidenum">
              <a:rPr kumimoji="1" lang="ja-JP" altLang="en-US" smtClean="0"/>
              <a:t>4</a:t>
            </a:fld>
            <a:endParaRPr kumimoji="1" lang="ja-JP" altLang="en-US" dirty="0"/>
          </a:p>
        </p:txBody>
      </p:sp>
    </p:spTree>
    <p:extLst>
      <p:ext uri="{BB962C8B-B14F-4D97-AF65-F5344CB8AC3E}">
        <p14:creationId xmlns:p14="http://schemas.microsoft.com/office/powerpoint/2010/main" val="109098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415</Words>
  <PresentationFormat>画面に合わせる (4:3)</PresentationFormat>
  <Paragraphs>120</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2018-10-29T07:05:25Z</cp:lastPrinted>
  <dcterms:created xsi:type="dcterms:W3CDTF">2018-10-04T08:50:26Z</dcterms:created>
  <dcterms:modified xsi:type="dcterms:W3CDTF">2018-10-29T07:18:55Z</dcterms:modified>
</cp:coreProperties>
</file>