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3"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0" y="4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E2820B6-8FE6-48BE-A2BE-11CC33DD54B8}" type="datetimeFigureOut">
              <a:rPr kumimoji="1" lang="ja-JP" altLang="en-US" smtClean="0"/>
              <a:t>2018/10/23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649A400-CE3F-44F9-AFF9-45317672BA40}" type="slidenum">
              <a:rPr kumimoji="1" lang="ja-JP" altLang="en-US" smtClean="0"/>
              <a:t>‹#›</a:t>
            </a:fld>
            <a:endParaRPr kumimoji="1" lang="ja-JP" altLang="en-US"/>
          </a:p>
        </p:txBody>
      </p:sp>
    </p:spTree>
    <p:extLst>
      <p:ext uri="{BB962C8B-B14F-4D97-AF65-F5344CB8AC3E}">
        <p14:creationId xmlns:p14="http://schemas.microsoft.com/office/powerpoint/2010/main" val="29761226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B6DBEC4-568D-4D98-A8A1-ACE28C56193E}" type="datetime1">
              <a:rPr kumimoji="1" lang="ja-JP" altLang="en-US" smtClean="0"/>
              <a:t>2018/10/23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1431645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165659C-E64A-4117-A0F8-71FF10AFC48D}" type="datetime1">
              <a:rPr kumimoji="1" lang="ja-JP" altLang="en-US" smtClean="0"/>
              <a:t>2018/10/23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40634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BF8DDB-9460-4025-996D-862BE6EE5D90}" type="datetime1">
              <a:rPr kumimoji="1" lang="ja-JP" altLang="en-US" smtClean="0"/>
              <a:t>2018/10/23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40867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A40F589-B138-428A-A5A1-34EF0F8787CD}" type="datetime1">
              <a:rPr kumimoji="1" lang="ja-JP" altLang="en-US" smtClean="0"/>
              <a:t>2018/10/23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11887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282E61-1753-40CA-831E-CA901256B795}" type="datetime1">
              <a:rPr kumimoji="1" lang="ja-JP" altLang="en-US" smtClean="0"/>
              <a:t>2018/10/23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250338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766ABAF-54FF-4C9D-B5D2-33ACFAF6FD66}" type="datetime1">
              <a:rPr kumimoji="1" lang="ja-JP" altLang="en-US" smtClean="0"/>
              <a:t>2018/10/23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391424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1787F04-DE6E-4BD3-A1C8-2CAE54EEFA03}" type="datetime1">
              <a:rPr kumimoji="1" lang="ja-JP" altLang="en-US" smtClean="0"/>
              <a:t>2018/10/23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292934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06D0DCD-5A44-4528-9F0A-D01BEA382AFA}" type="datetime1">
              <a:rPr kumimoji="1" lang="ja-JP" altLang="en-US" smtClean="0"/>
              <a:t>2018/10/23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152195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D8FCC3D-C437-4CB0-AE3C-B9E8BD60923F}" type="datetime1">
              <a:rPr kumimoji="1" lang="ja-JP" altLang="en-US" smtClean="0"/>
              <a:t>2018/10/23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3443900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BE3684-03D4-43AF-87D3-924B092A61F1}" type="datetime1">
              <a:rPr kumimoji="1" lang="ja-JP" altLang="en-US" smtClean="0"/>
              <a:t>2018/10/23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2998383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DDA3253-8F42-4319-B50A-AD0F9E1EC8AD}" type="datetime1">
              <a:rPr kumimoji="1" lang="ja-JP" altLang="en-US" smtClean="0"/>
              <a:t>2018/10/23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75223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44B1C-10D8-4019-BB91-F69F47FF916C}" type="datetime1">
              <a:rPr kumimoji="1" lang="ja-JP" altLang="en-US" smtClean="0"/>
              <a:t>2018/10/23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2989D-E953-45FB-9BA1-EBA3557D7946}" type="slidenum">
              <a:rPr kumimoji="1" lang="ja-JP" altLang="en-US" smtClean="0"/>
              <a:t>‹#›</a:t>
            </a:fld>
            <a:endParaRPr kumimoji="1" lang="ja-JP" altLang="en-US"/>
          </a:p>
        </p:txBody>
      </p:sp>
    </p:spTree>
    <p:extLst>
      <p:ext uri="{BB962C8B-B14F-4D97-AF65-F5344CB8AC3E}">
        <p14:creationId xmlns:p14="http://schemas.microsoft.com/office/powerpoint/2010/main" val="2285093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868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79512" y="116632"/>
            <a:ext cx="5264583" cy="369332"/>
          </a:xfrm>
          <a:prstGeom prst="rect">
            <a:avLst/>
          </a:prstGeom>
          <a:noFill/>
        </p:spPr>
        <p:txBody>
          <a:bodyPr wrap="none" rtlCol="0">
            <a:spAutoFit/>
          </a:bodyPr>
          <a:lstStyle/>
          <a:p>
            <a:r>
              <a:rPr lang="ja-JP" altLang="en-US" b="1" dirty="0">
                <a:solidFill>
                  <a:schemeClr val="bg1"/>
                </a:solidFill>
              </a:rPr>
              <a:t>公共</a:t>
            </a:r>
            <a:r>
              <a:rPr lang="ja-JP" altLang="en-US" b="1" dirty="0" smtClean="0">
                <a:solidFill>
                  <a:schemeClr val="bg1"/>
                </a:solidFill>
              </a:rPr>
              <a:t>事業のＰＤＣＡに関する前回の主な意見と論点</a:t>
            </a:r>
            <a:endParaRPr kumimoji="1" lang="ja-JP" altLang="en-US" sz="1200" b="1" dirty="0">
              <a:solidFill>
                <a:schemeClr val="bg1"/>
              </a:solidFill>
            </a:endParaRPr>
          </a:p>
        </p:txBody>
      </p:sp>
      <p:sp>
        <p:nvSpPr>
          <p:cNvPr id="7" name="テキスト ボックス 6"/>
          <p:cNvSpPr txBox="1"/>
          <p:nvPr/>
        </p:nvSpPr>
        <p:spPr>
          <a:xfrm>
            <a:off x="323528" y="908720"/>
            <a:ext cx="8280920" cy="5868273"/>
          </a:xfrm>
          <a:prstGeom prst="rect">
            <a:avLst/>
          </a:prstGeom>
          <a:noFill/>
        </p:spPr>
        <p:txBody>
          <a:bodyPr wrap="square" rtlCol="0">
            <a:spAutoFit/>
          </a:bodyPr>
          <a:lstStyle/>
          <a:p>
            <a:pPr marL="285750" indent="-285750">
              <a:buFont typeface="Wingdings" panose="05000000000000000000" pitchFamily="2" charset="2"/>
              <a:buChar char="l"/>
              <a:defRPr/>
            </a:pPr>
            <a:r>
              <a:rPr lang="ja-JP" altLang="en-US" dirty="0" smtClean="0"/>
              <a:t>まちづくり相談のようなソフトなやり方の方がいいのかもしれない。</a:t>
            </a:r>
            <a:endParaRPr lang="en-US" altLang="ja-JP" dirty="0" smtClean="0"/>
          </a:p>
          <a:p>
            <a:pPr marL="285750" indent="-285750">
              <a:buFont typeface="Wingdings" panose="05000000000000000000" pitchFamily="2" charset="2"/>
              <a:buChar char="l"/>
              <a:defRPr/>
            </a:pPr>
            <a:r>
              <a:rPr lang="ja-JP" altLang="en-US" dirty="0"/>
              <a:t>ＰＤＣＡサイクルというから大変。まずは単なる景観アドバイザー制度をできるのであればすればよい</a:t>
            </a:r>
            <a:r>
              <a:rPr lang="ja-JP" altLang="en-US" dirty="0" smtClean="0"/>
              <a:t>。</a:t>
            </a:r>
            <a:endParaRPr lang="en-US" altLang="ja-JP" dirty="0" smtClean="0"/>
          </a:p>
          <a:p>
            <a:pPr marL="285750" indent="-285750">
              <a:lnSpc>
                <a:spcPts val="1000"/>
              </a:lnSpc>
              <a:buFont typeface="Wingdings" panose="05000000000000000000" pitchFamily="2" charset="2"/>
              <a:buChar char="l"/>
              <a:defRPr/>
            </a:pPr>
            <a:endParaRPr lang="en-US" altLang="ja-JP" dirty="0" smtClean="0"/>
          </a:p>
          <a:p>
            <a:pPr marL="285750" indent="-285750">
              <a:buFont typeface="Wingdings" panose="05000000000000000000" pitchFamily="2" charset="2"/>
              <a:buChar char="l"/>
            </a:pPr>
            <a:r>
              <a:rPr lang="ja-JP" altLang="en-US" dirty="0" smtClean="0"/>
              <a:t>景観</a:t>
            </a:r>
            <a:r>
              <a:rPr lang="ja-JP" altLang="en-US" dirty="0"/>
              <a:t>アドバイザー制度を持つ</a:t>
            </a:r>
            <a:r>
              <a:rPr lang="ja-JP" altLang="en-US" dirty="0" smtClean="0"/>
              <a:t>市の物件</a:t>
            </a:r>
            <a:r>
              <a:rPr lang="ja-JP" altLang="en-US" dirty="0"/>
              <a:t>は基本的に市の制度に任せるが、情報共有はしておく</a:t>
            </a:r>
            <a:r>
              <a:rPr lang="ja-JP" altLang="en-US" dirty="0" smtClean="0"/>
              <a:t>。</a:t>
            </a:r>
            <a:endParaRPr lang="en-US" altLang="ja-JP" dirty="0" smtClean="0"/>
          </a:p>
          <a:p>
            <a:pPr marL="285750" indent="-285750">
              <a:buFont typeface="Wingdings" panose="05000000000000000000" pitchFamily="2" charset="2"/>
              <a:buChar char="l"/>
            </a:pPr>
            <a:r>
              <a:rPr lang="ja-JP" altLang="en-US" dirty="0" smtClean="0"/>
              <a:t>制度</a:t>
            </a:r>
            <a:r>
              <a:rPr lang="ja-JP" altLang="en-US" dirty="0"/>
              <a:t>を持たない市町村は府が景観アドバイザー制度を設置しながらも、市町村の担当者を交えて一緒に議論する場があればいい</a:t>
            </a:r>
            <a:r>
              <a:rPr lang="ja-JP" altLang="en-US" dirty="0" smtClean="0"/>
              <a:t>。</a:t>
            </a:r>
            <a:endParaRPr lang="en-US" altLang="ja-JP" dirty="0" smtClean="0"/>
          </a:p>
          <a:p>
            <a:pPr marL="285750" indent="-285750">
              <a:buFont typeface="Wingdings" panose="05000000000000000000" pitchFamily="2" charset="2"/>
              <a:buChar char="l"/>
            </a:pPr>
            <a:r>
              <a:rPr lang="ja-JP" altLang="en-US" dirty="0" smtClean="0"/>
              <a:t>制度を持っている市と持っていない市で差がある。そこをどうフォローするか。</a:t>
            </a:r>
            <a:endParaRPr lang="en-US" altLang="ja-JP" dirty="0"/>
          </a:p>
          <a:p>
            <a:pPr marL="285750" indent="-285750">
              <a:lnSpc>
                <a:spcPts val="1000"/>
              </a:lnSpc>
              <a:buFont typeface="Wingdings" panose="05000000000000000000" pitchFamily="2" charset="2"/>
              <a:buChar char="l"/>
            </a:pPr>
            <a:endParaRPr lang="en-US" altLang="ja-JP" dirty="0" smtClean="0"/>
          </a:p>
          <a:p>
            <a:pPr marL="285750" indent="-285750">
              <a:buFont typeface="Wingdings" panose="05000000000000000000" pitchFamily="2" charset="2"/>
              <a:buChar char="l"/>
            </a:pPr>
            <a:r>
              <a:rPr lang="ja-JP" altLang="en-US" dirty="0" smtClean="0"/>
              <a:t>景観のアドバイスは、基本</a:t>
            </a:r>
            <a:r>
              <a:rPr lang="ja-JP" altLang="en-US" dirty="0"/>
              <a:t>設計が終わって実施設計に入る頃、あるいは実施設計が終わって確認申請の手続きの</a:t>
            </a:r>
            <a:r>
              <a:rPr lang="ja-JP" altLang="en-US" dirty="0" smtClean="0"/>
              <a:t>前</a:t>
            </a:r>
            <a:r>
              <a:rPr lang="ja-JP" altLang="en-US" dirty="0" smtClean="0"/>
              <a:t>くらいに行われることが多いが、それでは根本的</a:t>
            </a:r>
            <a:r>
              <a:rPr lang="ja-JP" altLang="en-US" dirty="0"/>
              <a:t>な変更は無理なので、設計の初期段階で景観的な位置付けを議論するなどしておけばということは多々ある</a:t>
            </a:r>
            <a:r>
              <a:rPr lang="ja-JP" altLang="en-US" dirty="0" smtClean="0"/>
              <a:t>。</a:t>
            </a:r>
            <a:endParaRPr lang="en-US" altLang="ja-JP" dirty="0"/>
          </a:p>
          <a:p>
            <a:pPr marL="285750" indent="-285750">
              <a:lnSpc>
                <a:spcPts val="1000"/>
              </a:lnSpc>
              <a:buFont typeface="Wingdings" panose="05000000000000000000" pitchFamily="2" charset="2"/>
              <a:buChar char="l"/>
            </a:pPr>
            <a:endParaRPr lang="en-US" altLang="ja-JP" dirty="0" smtClean="0"/>
          </a:p>
          <a:p>
            <a:pPr marL="285750" indent="-285750">
              <a:buFont typeface="Wingdings" panose="05000000000000000000" pitchFamily="2" charset="2"/>
              <a:buChar char="l"/>
            </a:pPr>
            <a:r>
              <a:rPr lang="ja-JP" altLang="en-US" dirty="0"/>
              <a:t>対象となる事業規模を決めた方が良いのでは</a:t>
            </a:r>
            <a:r>
              <a:rPr lang="ja-JP" altLang="en-US" dirty="0" smtClean="0"/>
              <a:t>。</a:t>
            </a:r>
            <a:endParaRPr lang="en-US" altLang="ja-JP" dirty="0"/>
          </a:p>
          <a:p>
            <a:pPr marL="285750" indent="-285750">
              <a:buFont typeface="Wingdings" panose="05000000000000000000" pitchFamily="2" charset="2"/>
              <a:buChar char="l"/>
            </a:pPr>
            <a:r>
              <a:rPr lang="ja-JP" altLang="en-US" dirty="0"/>
              <a:t>建物とそれ以外では少し違う。また事業規模が決まっていない段階だとどうするか</a:t>
            </a:r>
            <a:r>
              <a:rPr lang="ja-JP" altLang="en-US" dirty="0" smtClean="0"/>
              <a:t>。</a:t>
            </a:r>
            <a:endParaRPr lang="en-US" altLang="ja-JP" dirty="0"/>
          </a:p>
          <a:p>
            <a:pPr>
              <a:lnSpc>
                <a:spcPts val="1000"/>
              </a:lnSpc>
            </a:pPr>
            <a:endParaRPr lang="en-US" altLang="ja-JP" dirty="0" smtClean="0"/>
          </a:p>
          <a:p>
            <a:pPr marL="285750" indent="-285750">
              <a:buFont typeface="Wingdings" panose="05000000000000000000" pitchFamily="2" charset="2"/>
              <a:buChar char="l"/>
            </a:pPr>
            <a:r>
              <a:rPr lang="ja-JP" altLang="en-US" dirty="0"/>
              <a:t>ＰＤＣＡは大阪府全体で、それとも事業課内で回すのか。事業課内で回した方</a:t>
            </a:r>
            <a:r>
              <a:rPr lang="ja-JP" altLang="en-US" dirty="0" smtClean="0"/>
              <a:t>が、</a:t>
            </a:r>
            <a:r>
              <a:rPr lang="ja-JP" altLang="en-US" dirty="0"/>
              <a:t>職員個人にも景観の知識が蓄積されるので良いかとは思う。設計事務所のデザイン力の蓄積と同じ</a:t>
            </a:r>
            <a:r>
              <a:rPr lang="ja-JP" altLang="en-US" dirty="0" smtClean="0"/>
              <a:t>。</a:t>
            </a:r>
            <a:endParaRPr lang="en-US" altLang="ja-JP" dirty="0" smtClean="0"/>
          </a:p>
          <a:p>
            <a:pPr marL="285750" indent="-285750">
              <a:buFont typeface="Wingdings" panose="05000000000000000000" pitchFamily="2" charset="2"/>
              <a:buChar char="l"/>
            </a:pPr>
            <a:r>
              <a:rPr lang="ja-JP" altLang="en-US" dirty="0" smtClean="0"/>
              <a:t>コンサル側にも行政側にも景観の知識がなくなってきている。蓄積もしていかな</a:t>
            </a:r>
            <a:r>
              <a:rPr lang="ja-JP" altLang="en-US" dirty="0" smtClean="0"/>
              <a:t>いといけない。</a:t>
            </a:r>
            <a:endParaRPr lang="en-US" altLang="ja-JP" dirty="0"/>
          </a:p>
        </p:txBody>
      </p:sp>
      <p:sp>
        <p:nvSpPr>
          <p:cNvPr id="10" name="テキスト ボックス 9"/>
          <p:cNvSpPr txBox="1"/>
          <p:nvPr/>
        </p:nvSpPr>
        <p:spPr>
          <a:xfrm>
            <a:off x="316060" y="539388"/>
            <a:ext cx="2239716" cy="369332"/>
          </a:xfrm>
          <a:prstGeom prst="rect">
            <a:avLst/>
          </a:prstGeom>
          <a:noFill/>
        </p:spPr>
        <p:txBody>
          <a:bodyPr wrap="none" rtlCol="0">
            <a:spAutoFit/>
          </a:bodyPr>
          <a:lstStyle/>
          <a:p>
            <a:r>
              <a:rPr kumimoji="1" lang="ja-JP" altLang="en-US" b="1" dirty="0" smtClean="0"/>
              <a:t>＜委員の主な意見＞</a:t>
            </a:r>
            <a:endParaRPr kumimoji="1" lang="ja-JP" altLang="en-US" b="1" dirty="0"/>
          </a:p>
        </p:txBody>
      </p:sp>
      <p:sp>
        <p:nvSpPr>
          <p:cNvPr id="2" name="スライド番号プレースホルダー 1"/>
          <p:cNvSpPr>
            <a:spLocks noGrp="1"/>
          </p:cNvSpPr>
          <p:nvPr>
            <p:ph type="sldNum" sz="quarter" idx="12"/>
          </p:nvPr>
        </p:nvSpPr>
        <p:spPr>
          <a:xfrm>
            <a:off x="6686872" y="6520259"/>
            <a:ext cx="2133600" cy="365125"/>
          </a:xfrm>
        </p:spPr>
        <p:txBody>
          <a:bodyPr/>
          <a:lstStyle/>
          <a:p>
            <a:fld id="{5552989D-E953-45FB-9BA1-EBA3557D7946}" type="slidenum">
              <a:rPr kumimoji="1" lang="ja-JP" altLang="en-US" smtClean="0"/>
              <a:t>1</a:t>
            </a:fld>
            <a:endParaRPr kumimoji="1" lang="ja-JP" altLang="en-US"/>
          </a:p>
        </p:txBody>
      </p:sp>
      <p:sp>
        <p:nvSpPr>
          <p:cNvPr id="3" name="テキスト ボックス 2"/>
          <p:cNvSpPr txBox="1"/>
          <p:nvPr/>
        </p:nvSpPr>
        <p:spPr>
          <a:xfrm>
            <a:off x="8023326" y="97249"/>
            <a:ext cx="803425" cy="369332"/>
          </a:xfrm>
          <a:prstGeom prst="rect">
            <a:avLst/>
          </a:prstGeom>
          <a:solidFill>
            <a:schemeClr val="bg1"/>
          </a:solidFill>
          <a:ln>
            <a:solidFill>
              <a:schemeClr val="tx1"/>
            </a:solidFill>
          </a:ln>
        </p:spPr>
        <p:txBody>
          <a:bodyPr wrap="none" rtlCol="0">
            <a:spAutoFit/>
          </a:bodyPr>
          <a:lstStyle/>
          <a:p>
            <a:r>
              <a:rPr kumimoji="1" lang="ja-JP" altLang="en-US" dirty="0" smtClean="0"/>
              <a:t>資料５</a:t>
            </a:r>
            <a:endParaRPr kumimoji="1" lang="ja-JP" altLang="en-US" dirty="0"/>
          </a:p>
        </p:txBody>
      </p:sp>
    </p:spTree>
    <p:extLst>
      <p:ext uri="{BB962C8B-B14F-4D97-AF65-F5344CB8AC3E}">
        <p14:creationId xmlns:p14="http://schemas.microsoft.com/office/powerpoint/2010/main" val="1106632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552989D-E953-45FB-9BA1-EBA3557D7946}" type="slidenum">
              <a:rPr kumimoji="1" lang="ja-JP" altLang="en-US" smtClean="0"/>
              <a:t>2</a:t>
            </a:fld>
            <a:endParaRPr kumimoji="1" lang="ja-JP" altLang="en-US"/>
          </a:p>
        </p:txBody>
      </p:sp>
      <p:sp>
        <p:nvSpPr>
          <p:cNvPr id="8" name="テキスト ボックス 7"/>
          <p:cNvSpPr txBox="1"/>
          <p:nvPr/>
        </p:nvSpPr>
        <p:spPr>
          <a:xfrm>
            <a:off x="395536" y="967075"/>
            <a:ext cx="8496944" cy="4823115"/>
          </a:xfrm>
          <a:prstGeom prst="rect">
            <a:avLst/>
          </a:prstGeom>
          <a:solidFill>
            <a:schemeClr val="accent6">
              <a:lumMod val="60000"/>
              <a:lumOff val="40000"/>
            </a:schemeClr>
          </a:solidFill>
        </p:spPr>
        <p:txBody>
          <a:bodyPr wrap="square" rtlCol="0">
            <a:spAutoFit/>
          </a:bodyPr>
          <a:lstStyle/>
          <a:p>
            <a:pPr>
              <a:lnSpc>
                <a:spcPts val="3000"/>
              </a:lnSpc>
              <a:spcAft>
                <a:spcPts val="1200"/>
              </a:spcAft>
            </a:pPr>
            <a:r>
              <a:rPr lang="ja-JP" altLang="en-US" b="1" dirty="0" smtClean="0"/>
              <a:t>＜論点＞</a:t>
            </a:r>
            <a:endParaRPr lang="en-US" altLang="ja-JP" b="1" dirty="0" smtClean="0"/>
          </a:p>
          <a:p>
            <a:pPr marL="285750" indent="-285750">
              <a:lnSpc>
                <a:spcPts val="3000"/>
              </a:lnSpc>
              <a:spcAft>
                <a:spcPts val="1200"/>
              </a:spcAft>
              <a:buFont typeface="Wingdings" panose="05000000000000000000" pitchFamily="2" charset="2"/>
              <a:buChar char="Ø"/>
            </a:pPr>
            <a:r>
              <a:rPr lang="ja-JP" altLang="en-US" dirty="0"/>
              <a:t>公共</a:t>
            </a:r>
            <a:r>
              <a:rPr lang="ja-JP" altLang="en-US" dirty="0" smtClean="0"/>
              <a:t>事業が景観形成の模範となるためにはどのような仕組みとするべきか。</a:t>
            </a:r>
            <a:endParaRPr lang="en-US" altLang="ja-JP" dirty="0" smtClean="0"/>
          </a:p>
          <a:p>
            <a:pPr marL="285750" indent="-285750">
              <a:lnSpc>
                <a:spcPts val="3000"/>
              </a:lnSpc>
              <a:spcAft>
                <a:spcPts val="1200"/>
              </a:spcAft>
              <a:buFont typeface="Wingdings" panose="05000000000000000000" pitchFamily="2" charset="2"/>
              <a:buChar char="Ø"/>
            </a:pPr>
            <a:r>
              <a:rPr lang="ja-JP" altLang="en-US" dirty="0" smtClean="0"/>
              <a:t>府の事業については、景観</a:t>
            </a:r>
            <a:r>
              <a:rPr lang="ja-JP" altLang="en-US" dirty="0" smtClean="0"/>
              <a:t>アドバイザー制度を持つ市の</a:t>
            </a:r>
            <a:r>
              <a:rPr lang="ja-JP" altLang="en-US" dirty="0" smtClean="0"/>
              <a:t>区域のものであって</a:t>
            </a:r>
            <a:r>
              <a:rPr lang="ja-JP" altLang="en-US" dirty="0" smtClean="0"/>
              <a:t>も</a:t>
            </a:r>
            <a:r>
              <a:rPr lang="ja-JP" altLang="en-US" dirty="0" smtClean="0"/>
              <a:t>、事</a:t>
            </a:r>
            <a:r>
              <a:rPr lang="ja-JP" altLang="en-US" dirty="0" smtClean="0"/>
              <a:t>業者として主体的</a:t>
            </a:r>
            <a:r>
              <a:rPr lang="ja-JP" altLang="en-US" dirty="0" smtClean="0"/>
              <a:t>に取り組む</a:t>
            </a:r>
            <a:r>
              <a:rPr lang="ja-JP" altLang="en-US" dirty="0"/>
              <a:t>必要はないか</a:t>
            </a:r>
            <a:r>
              <a:rPr lang="ja-JP" altLang="en-US" dirty="0" smtClean="0"/>
              <a:t>。</a:t>
            </a:r>
            <a:endParaRPr lang="en-US" altLang="ja-JP" dirty="0" smtClean="0"/>
          </a:p>
          <a:p>
            <a:pPr marL="285750" indent="-285750">
              <a:lnSpc>
                <a:spcPts val="3000"/>
              </a:lnSpc>
              <a:spcAft>
                <a:spcPts val="1200"/>
              </a:spcAft>
              <a:buFont typeface="Wingdings" panose="05000000000000000000" pitchFamily="2" charset="2"/>
              <a:buChar char="Ø"/>
            </a:pPr>
            <a:r>
              <a:rPr lang="ja-JP" altLang="en-US" dirty="0" smtClean="0"/>
              <a:t>市町村</a:t>
            </a:r>
            <a:r>
              <a:rPr lang="ja-JP" altLang="en-US" dirty="0"/>
              <a:t>の景観施策と整合性</a:t>
            </a:r>
            <a:r>
              <a:rPr lang="ja-JP" altLang="en-US" dirty="0" smtClean="0"/>
              <a:t>をどのように図っていくか。</a:t>
            </a:r>
            <a:endParaRPr lang="en-US" altLang="ja-JP" dirty="0" smtClean="0"/>
          </a:p>
          <a:p>
            <a:pPr marL="285750" indent="-285750">
              <a:lnSpc>
                <a:spcPts val="3000"/>
              </a:lnSpc>
              <a:spcAft>
                <a:spcPts val="1200"/>
              </a:spcAft>
              <a:buFont typeface="Wingdings" panose="05000000000000000000" pitchFamily="2" charset="2"/>
              <a:buChar char="Ø"/>
            </a:pPr>
            <a:r>
              <a:rPr lang="ja-JP" altLang="en-US" dirty="0" smtClean="0"/>
              <a:t>事業の早い段階で、有識者等の助言等を受けて景観への配慮を十分に実施するような仕組みはなく、検討するべきではないか。</a:t>
            </a:r>
            <a:endParaRPr lang="en-US" altLang="ja-JP" dirty="0" smtClean="0"/>
          </a:p>
          <a:p>
            <a:pPr marL="285750" indent="-285750">
              <a:lnSpc>
                <a:spcPts val="3000"/>
              </a:lnSpc>
              <a:spcAft>
                <a:spcPts val="1200"/>
              </a:spcAft>
              <a:buFont typeface="Wingdings" panose="05000000000000000000" pitchFamily="2" charset="2"/>
              <a:buChar char="Ø"/>
            </a:pPr>
            <a:r>
              <a:rPr lang="ja-JP" altLang="en-US" dirty="0" smtClean="0"/>
              <a:t>有識者等による助言</a:t>
            </a:r>
            <a:r>
              <a:rPr lang="ja-JP" altLang="en-US" dirty="0"/>
              <a:t>等</a:t>
            </a:r>
            <a:r>
              <a:rPr lang="ja-JP" altLang="en-US" dirty="0" smtClean="0"/>
              <a:t>を受ける、対象規模をどうするか。</a:t>
            </a:r>
            <a:endParaRPr lang="en-US" altLang="ja-JP" dirty="0" smtClean="0"/>
          </a:p>
          <a:p>
            <a:pPr marL="285750" indent="-285750">
              <a:lnSpc>
                <a:spcPts val="3000"/>
              </a:lnSpc>
              <a:spcAft>
                <a:spcPts val="1200"/>
              </a:spcAft>
              <a:buFont typeface="Wingdings" panose="05000000000000000000" pitchFamily="2" charset="2"/>
              <a:buChar char="Ø"/>
            </a:pPr>
            <a:r>
              <a:rPr lang="ja-JP" altLang="en-US" dirty="0" smtClean="0"/>
              <a:t>景観に関する知識を蓄積する仕組みや事業部局内での景観面への配慮の意識を醸成する仕組みをどう構築していくか。</a:t>
            </a:r>
            <a:endParaRPr lang="en-US" altLang="ja-JP" dirty="0" smtClean="0"/>
          </a:p>
        </p:txBody>
      </p:sp>
    </p:spTree>
    <p:extLst>
      <p:ext uri="{BB962C8B-B14F-4D97-AF65-F5344CB8AC3E}">
        <p14:creationId xmlns:p14="http://schemas.microsoft.com/office/powerpoint/2010/main" val="2506157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TotalTime>
  <Words>458</Words>
  <PresentationFormat>画面に合わせる (4:3)</PresentationFormat>
  <Paragraphs>26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2018-10-23T06:45:03Z</cp:lastPrinted>
  <dcterms:created xsi:type="dcterms:W3CDTF">2018-09-07T05:12:14Z</dcterms:created>
  <dcterms:modified xsi:type="dcterms:W3CDTF">2018-10-23T06:48:09Z</dcterms:modified>
</cp:coreProperties>
</file>