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2" r:id="rId2"/>
    <p:sldId id="281" r:id="rId3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966E1"/>
    <a:srgbClr val="CCFFCC"/>
    <a:srgbClr val="FFCCFF"/>
    <a:srgbClr val="CC00CC"/>
    <a:srgbClr val="000099"/>
    <a:srgbClr val="FFFFCC"/>
    <a:srgbClr val="B9EDFF"/>
    <a:srgbClr val="79D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>
      <p:cViewPr>
        <p:scale>
          <a:sx n="50" d="100"/>
          <a:sy n="50" d="100"/>
        </p:scale>
        <p:origin x="-1356" y="-1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9605" cy="496691"/>
          </a:xfrm>
          <a:prstGeom prst="rect">
            <a:avLst/>
          </a:prstGeom>
        </p:spPr>
        <p:txBody>
          <a:bodyPr vert="horz" lIns="63339" tIns="31670" rIns="63339" bIns="31670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409" y="2"/>
            <a:ext cx="2950699" cy="496691"/>
          </a:xfrm>
          <a:prstGeom prst="rect">
            <a:avLst/>
          </a:prstGeom>
        </p:spPr>
        <p:txBody>
          <a:bodyPr vert="horz" lIns="63339" tIns="31670" rIns="63339" bIns="31670" rtlCol="0"/>
          <a:lstStyle>
            <a:lvl1pPr algn="r">
              <a:defRPr sz="800"/>
            </a:lvl1pPr>
          </a:lstStyle>
          <a:p>
            <a:fld id="{E3477352-5CE4-4F53-8745-FBA4CB69ACB8}" type="datetimeFigureOut">
              <a:rPr kumimoji="1" lang="ja-JP" altLang="en-US" smtClean="0"/>
              <a:t>2018/8/3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3339" tIns="31670" rIns="63339" bIns="3167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273" y="4720774"/>
            <a:ext cx="5445759" cy="4473530"/>
          </a:xfrm>
          <a:prstGeom prst="rect">
            <a:avLst/>
          </a:prstGeom>
        </p:spPr>
        <p:txBody>
          <a:bodyPr vert="horz" lIns="63339" tIns="31670" rIns="63339" bIns="3167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440441"/>
            <a:ext cx="2949605" cy="496691"/>
          </a:xfrm>
          <a:prstGeom prst="rect">
            <a:avLst/>
          </a:prstGeom>
        </p:spPr>
        <p:txBody>
          <a:bodyPr vert="horz" lIns="63339" tIns="31670" rIns="63339" bIns="31670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409" y="9440441"/>
            <a:ext cx="2950699" cy="496691"/>
          </a:xfrm>
          <a:prstGeom prst="rect">
            <a:avLst/>
          </a:prstGeom>
        </p:spPr>
        <p:txBody>
          <a:bodyPr vert="horz" lIns="63339" tIns="31670" rIns="63339" bIns="31670" rtlCol="0" anchor="b"/>
          <a:lstStyle>
            <a:lvl1pPr algn="r">
              <a:defRPr sz="800"/>
            </a:lvl1pPr>
          </a:lstStyle>
          <a:p>
            <a:fld id="{E67646E9-CB52-4233-80CD-4EE46A085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743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646E9-CB52-4233-80CD-4EE46A0859C7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5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646E9-CB52-4233-80CD-4EE46A0859C7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5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D56AC-8F6D-459B-A620-0EDC5AD5074C}" type="datetime1">
              <a:rPr kumimoji="1" lang="ja-JP" altLang="en-US" smtClean="0"/>
              <a:t>2018/8/3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BB1C-C5FA-4C5A-98DA-3C817E420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165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08EE-480E-4539-A19B-15026928701E}" type="datetime1">
              <a:rPr kumimoji="1" lang="ja-JP" altLang="en-US" smtClean="0"/>
              <a:t>2018/8/3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BB1C-C5FA-4C5A-98DA-3C817E420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31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A203-10AB-4A0D-97AE-3CF3C7CC6305}" type="datetime1">
              <a:rPr kumimoji="1" lang="ja-JP" altLang="en-US" smtClean="0"/>
              <a:t>2018/8/3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BB1C-C5FA-4C5A-98DA-3C817E420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67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D107-F847-45B8-A2D1-B35866B3E104}" type="datetime1">
              <a:rPr kumimoji="1" lang="ja-JP" altLang="en-US" smtClean="0"/>
              <a:t>2018/8/3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BB1C-C5FA-4C5A-98DA-3C817E420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530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963F-EDE8-436F-96A4-165488A5D77A}" type="datetime1">
              <a:rPr kumimoji="1" lang="ja-JP" altLang="en-US" smtClean="0"/>
              <a:t>2018/8/3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BB1C-C5FA-4C5A-98DA-3C817E420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79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7FA3-4A3F-4772-9648-5F6DB5C0C32D}" type="datetime1">
              <a:rPr kumimoji="1" lang="ja-JP" altLang="en-US" smtClean="0"/>
              <a:t>2018/8/3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BB1C-C5FA-4C5A-98DA-3C817E420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37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2064-6DF1-4CAD-BC20-5C96F5F750A1}" type="datetime1">
              <a:rPr kumimoji="1" lang="ja-JP" altLang="en-US" smtClean="0"/>
              <a:t>2018/8/3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BB1C-C5FA-4C5A-98DA-3C817E420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02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F9B5-7D2A-4ABE-B7FB-F72EFC054BDD}" type="datetime1">
              <a:rPr kumimoji="1" lang="ja-JP" altLang="en-US" smtClean="0"/>
              <a:t>2018/8/3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BB1C-C5FA-4C5A-98DA-3C817E420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83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5AFD-8C8A-41FC-9CED-638076CBAB5C}" type="datetime1">
              <a:rPr kumimoji="1" lang="ja-JP" altLang="en-US" smtClean="0"/>
              <a:t>2018/8/3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BB1C-C5FA-4C5A-98DA-3C817E420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89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709B-A0E5-4FE3-BC64-73E98B7FB50D}" type="datetime1">
              <a:rPr kumimoji="1" lang="ja-JP" altLang="en-US" smtClean="0"/>
              <a:t>2018/8/3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BB1C-C5FA-4C5A-98DA-3C817E420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23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618F-FB73-4CAD-AD41-335AFE5591E9}" type="datetime1">
              <a:rPr kumimoji="1" lang="ja-JP" altLang="en-US" smtClean="0"/>
              <a:t>2018/8/3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BB1C-C5FA-4C5A-98DA-3C817E420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881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1AE22-117F-4073-9D88-292E1DDE6610}" type="datetime1">
              <a:rPr kumimoji="1" lang="ja-JP" altLang="en-US" smtClean="0"/>
              <a:t>2018/8/3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5BB1C-C5FA-4C5A-98DA-3C817E420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285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osaka-museum.com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タイトル 1"/>
          <p:cNvSpPr txBox="1">
            <a:spLocks/>
          </p:cNvSpPr>
          <p:nvPr/>
        </p:nvSpPr>
        <p:spPr>
          <a:xfrm>
            <a:off x="783313" y="1488232"/>
            <a:ext cx="6319652" cy="648000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大阪ミュージアムとは　</a:t>
            </a:r>
            <a:endParaRPr lang="ja-JP" altLang="en-US" sz="3200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25" y="162540"/>
            <a:ext cx="870744" cy="82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タイトル 1"/>
          <p:cNvSpPr txBox="1">
            <a:spLocks/>
          </p:cNvSpPr>
          <p:nvPr/>
        </p:nvSpPr>
        <p:spPr>
          <a:xfrm>
            <a:off x="1518586" y="266713"/>
            <a:ext cx="10603942" cy="694288"/>
          </a:xfrm>
          <a:prstGeom prst="rect">
            <a:avLst/>
          </a:prstGeom>
          <a:solidFill>
            <a:srgbClr val="0070C0"/>
          </a:solidFill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 smtClean="0">
                <a:solidFill>
                  <a:schemeClr val="bg1">
                    <a:lumMod val="9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　　　　　　　大阪ミュージアム</a:t>
            </a:r>
            <a:r>
              <a:rPr lang="ja-JP" altLang="en-US" sz="1600" dirty="0" smtClean="0">
                <a:solidFill>
                  <a:schemeClr val="bg1">
                    <a:lumMod val="9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　　基本理念「大阪は、まち全体がミュージアム</a:t>
            </a:r>
            <a:r>
              <a:rPr lang="ja-JP" altLang="en-US" sz="1200" dirty="0" smtClean="0">
                <a:solidFill>
                  <a:schemeClr val="bg1">
                    <a:lumMod val="9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」</a:t>
            </a:r>
            <a:endParaRPr lang="ja-JP" altLang="en-US" sz="1200" dirty="0">
              <a:solidFill>
                <a:schemeClr val="bg1">
                  <a:lumMod val="9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44216" y="2424336"/>
            <a:ext cx="10771355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 smtClean="0"/>
              <a:t>基本理念　「大阪</a:t>
            </a:r>
            <a:r>
              <a:rPr lang="ja-JP" altLang="en-US" sz="3200" b="1" dirty="0"/>
              <a:t>は、まち全体が</a:t>
            </a:r>
            <a:r>
              <a:rPr lang="ja-JP" altLang="en-US" sz="3200" b="1" dirty="0" smtClean="0"/>
              <a:t>ミュージアム」</a:t>
            </a:r>
            <a:endParaRPr lang="ja-JP" altLang="en-US" sz="3200" b="1" dirty="0"/>
          </a:p>
          <a:p>
            <a:pPr>
              <a:spcBef>
                <a:spcPts val="1800"/>
              </a:spcBef>
            </a:pPr>
            <a:r>
              <a:rPr lang="ja-JP" altLang="en-US" sz="3200" dirty="0" smtClean="0"/>
              <a:t>　大阪</a:t>
            </a:r>
            <a:r>
              <a:rPr lang="ja-JP" altLang="en-US" sz="3200" dirty="0"/>
              <a:t>府内には、歴史的なまちなみや豊かなみどり・自然など、その場に立てば素晴らしい「空気感」を感じることのできる、魅力的な地域資源がたくさんあります。 </a:t>
            </a:r>
          </a:p>
          <a:p>
            <a:pPr>
              <a:spcBef>
                <a:spcPts val="1200"/>
              </a:spcBef>
            </a:pPr>
            <a:r>
              <a:rPr lang="ja-JP" altLang="en-US" sz="3200" dirty="0" smtClean="0"/>
              <a:t>　大阪府</a:t>
            </a:r>
            <a:r>
              <a:rPr lang="ja-JP" altLang="en-US" sz="3200" dirty="0"/>
              <a:t>では、</a:t>
            </a:r>
            <a:r>
              <a:rPr lang="en-US" altLang="ja-JP" sz="3200" dirty="0"/>
              <a:t>『</a:t>
            </a:r>
            <a:r>
              <a:rPr lang="ja-JP" altLang="en-US" sz="3200" dirty="0"/>
              <a:t>「明るく」「楽しく」「わくわく」するまち・大阪</a:t>
            </a:r>
            <a:r>
              <a:rPr lang="en-US" altLang="ja-JP" sz="3200" dirty="0"/>
              <a:t>』</a:t>
            </a:r>
            <a:r>
              <a:rPr lang="ja-JP" altLang="en-US" sz="3200" dirty="0"/>
              <a:t>を実現するため、まち全体を「ミュージアム」に見立て、魅力的な地域資源を発掘・再発見し、磨き・際立たせ、結びつけることにより、大阪のまちの魅力を内外に発信する「大阪ミュージアム」を推進しています。</a:t>
            </a:r>
          </a:p>
          <a:p>
            <a:endParaRPr lang="en-US" altLang="ja-JP" dirty="0" smtClean="0"/>
          </a:p>
          <a:p>
            <a:pPr algn="r"/>
            <a:r>
              <a:rPr lang="ja-JP" altLang="en-US" sz="2000" dirty="0"/>
              <a:t>大阪</a:t>
            </a:r>
            <a:r>
              <a:rPr lang="ja-JP" altLang="en-US" sz="2000" dirty="0" smtClean="0"/>
              <a:t>ミュージアムホームページより</a:t>
            </a:r>
            <a:endParaRPr lang="en-US" altLang="ja-JP" sz="2000" dirty="0" smtClean="0"/>
          </a:p>
          <a:p>
            <a:pPr algn="r"/>
            <a:r>
              <a:rPr lang="en-US" altLang="ja-JP" sz="2400" dirty="0" smtClean="0">
                <a:hlinkClick r:id="rId4"/>
              </a:rPr>
              <a:t>http</a:t>
            </a:r>
            <a:r>
              <a:rPr lang="en-US" altLang="ja-JP" sz="2400" dirty="0">
                <a:hlinkClick r:id="rId4"/>
              </a:rPr>
              <a:t>://</a:t>
            </a:r>
            <a:r>
              <a:rPr lang="en-US" altLang="ja-JP" sz="2400" dirty="0" smtClean="0">
                <a:hlinkClick r:id="rId4"/>
              </a:rPr>
              <a:t>www.osaka-museum.com/</a:t>
            </a:r>
            <a:endParaRPr lang="en-US" altLang="ja-JP" sz="2400" dirty="0" smtClean="0"/>
          </a:p>
          <a:p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865296" y="408112"/>
            <a:ext cx="1467068" cy="4770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参考資料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874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1"/>
          <p:cNvSpPr txBox="1">
            <a:spLocks/>
          </p:cNvSpPr>
          <p:nvPr/>
        </p:nvSpPr>
        <p:spPr>
          <a:xfrm>
            <a:off x="2031438" y="1565998"/>
            <a:ext cx="1856146" cy="432047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①発掘・再発見</a:t>
            </a:r>
            <a:endParaRPr lang="ja-JP" altLang="en-US" sz="1800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1" name="タイトル 1"/>
          <p:cNvSpPr txBox="1">
            <a:spLocks/>
          </p:cNvSpPr>
          <p:nvPr/>
        </p:nvSpPr>
        <p:spPr>
          <a:xfrm>
            <a:off x="2024499" y="5045427"/>
            <a:ext cx="2255595" cy="475253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②磨き・際立たせ</a:t>
            </a:r>
            <a:endParaRPr lang="ja-JP" altLang="en-US" sz="1800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45459" y="1998046"/>
            <a:ext cx="5579277" cy="2946570"/>
          </a:xfrm>
          <a:prstGeom prst="roundRect">
            <a:avLst>
              <a:gd name="adj" fmla="val 126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600" dirty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■</a:t>
            </a:r>
            <a:r>
              <a:rPr lang="ja-JP" altLang="en-US" sz="1600" b="1" dirty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大阪</a:t>
            </a:r>
            <a:r>
              <a:rPr lang="ja-JP" altLang="en-US" sz="1600" b="1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ミュージアム「</a:t>
            </a:r>
            <a:r>
              <a:rPr lang="ja-JP" altLang="en-US" sz="1600" b="1" dirty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登録物</a:t>
            </a:r>
            <a:r>
              <a:rPr lang="ja-JP" altLang="en-US" sz="1600" b="1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」</a:t>
            </a:r>
            <a:endParaRPr lang="en-US" altLang="ja-JP" sz="1600" b="1" dirty="0" smtClean="0">
              <a:solidFill>
                <a:prstClr val="black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algn="ctr"/>
            <a:endParaRPr lang="en-US" altLang="ja-JP" sz="1400" b="1" dirty="0">
              <a:solidFill>
                <a:prstClr val="black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　　</a:t>
            </a:r>
            <a:endParaRPr lang="en-US" altLang="ja-JP" sz="1400" dirty="0" smtClean="0">
              <a:solidFill>
                <a:srgbClr val="FF0000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lang="en-US" altLang="ja-JP" sz="1400" dirty="0">
                <a:solidFill>
                  <a:srgbClr val="FF0000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 </a:t>
            </a:r>
            <a:r>
              <a:rPr lang="en-US" altLang="ja-JP" sz="1400" dirty="0" smtClean="0">
                <a:solidFill>
                  <a:srgbClr val="FF0000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    </a:t>
            </a:r>
            <a:endParaRPr lang="en-US" altLang="ja-JP" sz="1400" u="sng" dirty="0" smtClean="0">
              <a:solidFill>
                <a:prstClr val="black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245460" y="5448672"/>
            <a:ext cx="5611416" cy="3757185"/>
          </a:xfrm>
          <a:prstGeom prst="roundRect">
            <a:avLst>
              <a:gd name="adj" fmla="val 1234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0000" indent="-457200"/>
            <a:r>
              <a:rPr lang="ja-JP" altLang="en-US" sz="1600" b="1" dirty="0" smtClean="0">
                <a:solidFill>
                  <a:prstClr val="black"/>
                </a:solidFill>
              </a:rPr>
              <a:t>■登録物を演出したり、新たな魅力を創り出すなど、大阪ミュージアムを楽しめる仕掛けづくり</a:t>
            </a:r>
            <a:endParaRPr lang="en-US" altLang="ja-JP" sz="1400" b="1" dirty="0">
              <a:solidFill>
                <a:prstClr val="black"/>
              </a:solidFill>
            </a:endParaRPr>
          </a:p>
          <a:p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◆</a:t>
            </a:r>
            <a:r>
              <a:rPr lang="ja-JP" altLang="en-US" sz="1400" b="1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恒常的なまちの魅力向上支援事業</a:t>
            </a:r>
            <a:r>
              <a:rPr lang="ja-JP" altLang="en-US" sz="1400" b="1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補助金</a:t>
            </a:r>
            <a:r>
              <a:rPr lang="ja-JP" altLang="en-US" sz="1400" dirty="0" smtClean="0">
                <a:solidFill>
                  <a:prstClr val="black"/>
                </a:solidFill>
              </a:rPr>
              <a:t>　　</a:t>
            </a:r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</a:rPr>
              <a:t>　　・まち</a:t>
            </a:r>
            <a:r>
              <a:rPr lang="ja-JP" altLang="en-US" sz="1400" dirty="0">
                <a:solidFill>
                  <a:prstClr val="black"/>
                </a:solidFill>
              </a:rPr>
              <a:t>の魅力を引き立てる工作物やバナーなどを地域が主体</a:t>
            </a:r>
            <a:r>
              <a:rPr lang="ja-JP" altLang="en-US" sz="1400" dirty="0" smtClean="0">
                <a:solidFill>
                  <a:prstClr val="black"/>
                </a:solidFill>
              </a:rPr>
              <a:t>と　　　　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marL="180000" indent="-457200"/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</a:rPr>
              <a:t>　　  なって民有地</a:t>
            </a:r>
            <a:r>
              <a:rPr lang="ja-JP" altLang="en-US" sz="1400" dirty="0">
                <a:solidFill>
                  <a:prstClr val="black"/>
                </a:solidFill>
              </a:rPr>
              <a:t>に設置し、維持管理する取組みを対象に</a:t>
            </a:r>
            <a:r>
              <a:rPr lang="ja-JP" altLang="en-US" sz="1400" dirty="0" smtClean="0">
                <a:solidFill>
                  <a:prstClr val="black"/>
                </a:solidFill>
              </a:rPr>
              <a:t>、その 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marL="180000" indent="-457200"/>
            <a:r>
              <a:rPr lang="en-US" altLang="ja-JP" sz="1400" dirty="0">
                <a:solidFill>
                  <a:prstClr val="black"/>
                </a:solidFill>
              </a:rPr>
              <a:t> </a:t>
            </a:r>
            <a:r>
              <a:rPr lang="en-US" altLang="ja-JP" sz="1400" dirty="0" smtClean="0">
                <a:solidFill>
                  <a:prstClr val="black"/>
                </a:solidFill>
              </a:rPr>
              <a:t>          </a:t>
            </a:r>
            <a:r>
              <a:rPr lang="ja-JP" altLang="en-US" sz="1400" dirty="0" smtClean="0">
                <a:solidFill>
                  <a:prstClr val="black"/>
                </a:solidFill>
              </a:rPr>
              <a:t>初期投資</a:t>
            </a:r>
            <a:r>
              <a:rPr lang="ja-JP" altLang="en-US" sz="1400" dirty="0">
                <a:solidFill>
                  <a:prstClr val="black"/>
                </a:solidFill>
              </a:rPr>
              <a:t>費用を</a:t>
            </a:r>
            <a:r>
              <a:rPr lang="ja-JP" altLang="en-US" sz="1400" dirty="0" smtClean="0">
                <a:solidFill>
                  <a:prstClr val="black"/>
                </a:solidFill>
              </a:rPr>
              <a:t>補助</a:t>
            </a:r>
            <a:endParaRPr lang="en-US" altLang="ja-JP" sz="1400" dirty="0">
              <a:solidFill>
                <a:prstClr val="black"/>
              </a:solidFill>
            </a:endParaRPr>
          </a:p>
          <a:p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53" name="タイトル 1"/>
          <p:cNvSpPr txBox="1">
            <a:spLocks/>
          </p:cNvSpPr>
          <p:nvPr/>
        </p:nvSpPr>
        <p:spPr>
          <a:xfrm>
            <a:off x="112619" y="1119440"/>
            <a:ext cx="6319652" cy="418341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大阪ミュージアムの推進フローと主な取組み　</a:t>
            </a:r>
            <a:endParaRPr lang="ja-JP" altLang="en-US" sz="2400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4" name="タイトル 1"/>
          <p:cNvSpPr txBox="1">
            <a:spLocks/>
          </p:cNvSpPr>
          <p:nvPr/>
        </p:nvSpPr>
        <p:spPr>
          <a:xfrm>
            <a:off x="7946891" y="1537781"/>
            <a:ext cx="2013949" cy="432048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③</a:t>
            </a:r>
            <a:r>
              <a:rPr lang="ja-JP" altLang="en-US" sz="18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結びつけ・</a:t>
            </a:r>
            <a:r>
              <a:rPr lang="ja-JP" altLang="en-US" sz="1800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発信</a:t>
            </a:r>
            <a:endParaRPr lang="ja-JP" altLang="en-US" sz="1800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6112768" y="1974652"/>
            <a:ext cx="6305472" cy="7231205"/>
          </a:xfrm>
          <a:prstGeom prst="roundRect">
            <a:avLst>
              <a:gd name="adj" fmla="val 1120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436" y="3582089"/>
            <a:ext cx="1259505" cy="1054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652" y="3581468"/>
            <a:ext cx="1508066" cy="1055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030" y="3627274"/>
            <a:ext cx="14351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42" y="7680920"/>
            <a:ext cx="883871" cy="799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2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977" y="7680920"/>
            <a:ext cx="881705" cy="799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0" name="グループ化 59"/>
          <p:cNvGrpSpPr/>
          <p:nvPr/>
        </p:nvGrpSpPr>
        <p:grpSpPr>
          <a:xfrm>
            <a:off x="4600600" y="7680920"/>
            <a:ext cx="961517" cy="786076"/>
            <a:chOff x="3818445" y="4456059"/>
            <a:chExt cx="961517" cy="786076"/>
          </a:xfrm>
        </p:grpSpPr>
        <p:pic>
          <p:nvPicPr>
            <p:cNvPr id="69" name="Picture 4" descr="taremaku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8445" y="4457334"/>
              <a:ext cx="480173" cy="784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0" name="Picture 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2534" y="4456059"/>
              <a:ext cx="487428" cy="782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7" name="Picture 16" descr="吉田松陰（施工後）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656" y="7680920"/>
            <a:ext cx="982440" cy="79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18" descr="正覚寺（施工後）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128" y="7680920"/>
            <a:ext cx="969441" cy="782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テキスト ボックス 73"/>
          <p:cNvSpPr txBox="1"/>
          <p:nvPr/>
        </p:nvSpPr>
        <p:spPr>
          <a:xfrm>
            <a:off x="7166670" y="2077798"/>
            <a:ext cx="4427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■登録物を結びつけ、まちの魅力を府内外に発信</a:t>
            </a:r>
            <a:endParaRPr lang="ja-JP" altLang="en-US" sz="1600" b="1" dirty="0">
              <a:solidFill>
                <a:prstClr val="black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6255098" y="2469702"/>
            <a:ext cx="1885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◆イベントミックスの推進</a:t>
            </a:r>
            <a:endParaRPr lang="ja-JP" altLang="en-US" sz="1400" dirty="0">
              <a:solidFill>
                <a:prstClr val="black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6467174" y="2697509"/>
            <a:ext cx="5868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・季節</a:t>
            </a:r>
            <a:r>
              <a:rPr lang="ja-JP" altLang="en-US" sz="1400" dirty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ごと</a:t>
            </a:r>
            <a:r>
              <a:rPr lang="ja-JP" altLang="en-US" sz="1400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にテーマを設定し、府内各地のイベント情報等を</a:t>
            </a:r>
            <a:r>
              <a:rPr lang="en-US" altLang="ja-JP" sz="1400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HP</a:t>
            </a:r>
            <a:r>
              <a:rPr lang="ja-JP" altLang="en-US" sz="1400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で一体的に発信</a:t>
            </a:r>
            <a:endParaRPr lang="ja-JP" altLang="en-US" sz="1400" dirty="0">
              <a:solidFill>
                <a:prstClr val="black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6256784" y="4872608"/>
            <a:ext cx="35253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◆「</a:t>
            </a:r>
            <a:r>
              <a:rPr lang="en-US" altLang="ja-JP" sz="1400" b="1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OSAKA LOVERS </a:t>
            </a:r>
            <a:r>
              <a:rPr lang="ja-JP" altLang="en-US" sz="1400" b="1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動画</a:t>
            </a:r>
            <a:r>
              <a:rPr lang="ja-JP" altLang="en-US" sz="1400" b="1" dirty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情報ライブラリー</a:t>
            </a:r>
            <a:r>
              <a:rPr lang="ja-JP" altLang="en-US" sz="1400" b="1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」 </a:t>
            </a:r>
            <a:endParaRPr lang="ja-JP" altLang="en-US" sz="1400" b="1" dirty="0">
              <a:solidFill>
                <a:prstClr val="black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6420864" y="5088632"/>
            <a:ext cx="5883905" cy="254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457200"/>
            <a:r>
              <a:rPr lang="ja-JP" altLang="en-US" sz="1400" dirty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・府内の公的機関が保有する大阪の地域魅力に</a:t>
            </a:r>
            <a:r>
              <a:rPr lang="ja-JP" altLang="en-US" sz="1400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関する動画を、カテゴリ別に紹介</a:t>
            </a:r>
            <a:endParaRPr lang="en-US" altLang="ja-JP" sz="1400" dirty="0" smtClean="0">
              <a:solidFill>
                <a:prstClr val="black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6277787" y="7896944"/>
            <a:ext cx="2449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◆イルミネーションフォトコンテスト</a:t>
            </a:r>
            <a:endParaRPr lang="ja-JP" altLang="en-US" sz="1400" dirty="0">
              <a:solidFill>
                <a:prstClr val="black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6249670" y="5448672"/>
            <a:ext cx="31261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◆</a:t>
            </a:r>
            <a:r>
              <a:rPr lang="ja-JP" altLang="en-US" sz="1400" b="1" dirty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大阪</a:t>
            </a:r>
            <a:r>
              <a:rPr lang="ja-JP" altLang="en-US" sz="1400" b="1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ミュージアムモバイルガイドシステム</a:t>
            </a:r>
            <a:endParaRPr lang="ja-JP" altLang="en-US" sz="1400" dirty="0">
              <a:solidFill>
                <a:prstClr val="black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6407736" y="5664696"/>
            <a:ext cx="5881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457200"/>
            <a:r>
              <a:rPr lang="ja-JP" altLang="en-US" sz="1400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・</a:t>
            </a:r>
            <a:r>
              <a:rPr lang="en-US" altLang="ja-JP" sz="1400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GPS</a:t>
            </a:r>
            <a:r>
              <a:rPr lang="ja-JP" altLang="en-US" sz="1400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機能と連動し、スマートフォンに現在地周辺の大阪ミュージアム登録物等の情報を表示</a:t>
            </a:r>
            <a:r>
              <a:rPr lang="ja-JP" altLang="en-US" sz="1400" dirty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し</a:t>
            </a:r>
            <a:r>
              <a:rPr lang="ja-JP" altLang="en-US" sz="1400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、まち歩きをサポート</a:t>
            </a:r>
            <a:endParaRPr lang="ja-JP" altLang="en-US" sz="1400" dirty="0">
              <a:solidFill>
                <a:prstClr val="black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256784" y="6240760"/>
            <a:ext cx="2323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◆いいデザイン</a:t>
            </a:r>
            <a:r>
              <a:rPr lang="en-US" altLang="ja-JP" sz="1400" b="1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100</a:t>
            </a:r>
            <a:r>
              <a:rPr lang="ja-JP" altLang="en-US" sz="1400" b="1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プロジェクト</a:t>
            </a:r>
            <a:endParaRPr lang="ja-JP" altLang="en-US" sz="1400" dirty="0">
              <a:solidFill>
                <a:prstClr val="black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460570" y="6528792"/>
            <a:ext cx="5831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457200"/>
            <a:r>
              <a:rPr lang="ja-JP" altLang="en-US" sz="1400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・公共</a:t>
            </a:r>
            <a:r>
              <a:rPr lang="ja-JP" altLang="en-US" sz="1400" dirty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空間や商品、広報のデザインなどに関して</a:t>
            </a:r>
            <a:r>
              <a:rPr lang="ja-JP" altLang="en-US" sz="1400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、クリエイター</a:t>
            </a:r>
            <a:r>
              <a:rPr lang="ja-JP" altLang="en-US" sz="1400" dirty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や</a:t>
            </a:r>
            <a:r>
              <a:rPr lang="ja-JP" altLang="en-US" sz="1400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デザイナーが活躍</a:t>
            </a:r>
            <a:r>
              <a:rPr lang="ja-JP" altLang="en-US" sz="1400" dirty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できる機会を提供。まちに新しいデザインを</a:t>
            </a:r>
            <a:r>
              <a:rPr lang="ja-JP" altLang="en-US" sz="1400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生み出す </a:t>
            </a:r>
            <a:endParaRPr lang="ja-JP" altLang="en-US" sz="1400" dirty="0">
              <a:solidFill>
                <a:prstClr val="black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516380" y="2938272"/>
            <a:ext cx="5819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　</a:t>
            </a:r>
            <a:r>
              <a:rPr lang="ja-JP" altLang="en-US" sz="1400" dirty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　</a:t>
            </a:r>
            <a:r>
              <a:rPr lang="en-US" altLang="ja-JP" sz="1400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【</a:t>
            </a:r>
            <a:r>
              <a:rPr lang="ja-JP" altLang="en-US" sz="1400" dirty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春</a:t>
            </a:r>
            <a:r>
              <a:rPr lang="en-US" altLang="ja-JP" sz="1400" dirty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】</a:t>
            </a:r>
            <a:r>
              <a:rPr lang="ja-JP" altLang="en-US" sz="1400" dirty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　春爛漫　おおさか花</a:t>
            </a:r>
            <a:r>
              <a:rPr lang="ja-JP" altLang="en-US" sz="1400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紀行</a:t>
            </a:r>
            <a:r>
              <a:rPr lang="en-US" altLang="ja-JP" sz="1400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2018</a:t>
            </a:r>
            <a:r>
              <a:rPr lang="ja-JP" altLang="en-US" sz="1400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（花とイベント）（掲載中）</a:t>
            </a:r>
            <a:endParaRPr lang="en-US" altLang="ja-JP" sz="1400" dirty="0">
              <a:solidFill>
                <a:prstClr val="black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endParaRPr lang="ja-JP" altLang="en-US" sz="1400" dirty="0">
              <a:solidFill>
                <a:prstClr val="black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57" name="テキスト ボックス 25"/>
          <p:cNvSpPr txBox="1"/>
          <p:nvPr/>
        </p:nvSpPr>
        <p:spPr>
          <a:xfrm>
            <a:off x="565986" y="8584902"/>
            <a:ext cx="2114342" cy="352642"/>
          </a:xfrm>
          <a:prstGeom prst="rect">
            <a:avLst/>
          </a:prstGeom>
          <a:noFill/>
          <a:ln w="6350">
            <a:noFill/>
          </a:ln>
          <a:effectLst/>
        </p:spPr>
        <p:txBody>
          <a:bodyPr lIns="65306" tIns="32653" rIns="65306" bIns="32653"/>
          <a:lstStyle/>
          <a:p>
            <a:pPr>
              <a:defRPr/>
            </a:pPr>
            <a:r>
              <a:rPr kumimoji="0" lang="ja-JP" altLang="en-US" sz="1400" kern="100" dirty="0">
                <a:solidFill>
                  <a:sysClr val="windowText" lastClr="000000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Times New Roman"/>
              </a:rPr>
              <a:t>まち並みに調和した灯篭</a:t>
            </a:r>
          </a:p>
        </p:txBody>
      </p:sp>
      <p:sp>
        <p:nvSpPr>
          <p:cNvPr id="62" name="テキスト ボックス 25"/>
          <p:cNvSpPr txBox="1"/>
          <p:nvPr/>
        </p:nvSpPr>
        <p:spPr>
          <a:xfrm>
            <a:off x="2571262" y="8591152"/>
            <a:ext cx="1957330" cy="293686"/>
          </a:xfrm>
          <a:prstGeom prst="rect">
            <a:avLst/>
          </a:prstGeom>
          <a:noFill/>
          <a:ln w="6350">
            <a:noFill/>
          </a:ln>
          <a:effectLst/>
        </p:spPr>
        <p:txBody>
          <a:bodyPr lIns="65306" tIns="32653" rIns="65306" bIns="32653"/>
          <a:lstStyle/>
          <a:p>
            <a:pPr algn="ctr">
              <a:defRPr/>
            </a:pPr>
            <a:r>
              <a:rPr kumimoji="0" lang="ja-JP" altLang="en-US" sz="1400" kern="100" dirty="0">
                <a:solidFill>
                  <a:sysClr val="windowText" lastClr="000000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Times New Roman"/>
              </a:rPr>
              <a:t>建物を紹介する案内板</a:t>
            </a:r>
          </a:p>
        </p:txBody>
      </p:sp>
      <p:sp>
        <p:nvSpPr>
          <p:cNvPr id="63" name="テキスト ボックス 62"/>
          <p:cNvSpPr txBox="1">
            <a:spLocks noChangeArrowheads="1"/>
          </p:cNvSpPr>
          <p:nvPr/>
        </p:nvSpPr>
        <p:spPr bwMode="auto">
          <a:xfrm>
            <a:off x="4600600" y="8626442"/>
            <a:ext cx="1158102" cy="293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306" tIns="59136" rIns="65306" bIns="32653"/>
          <a:lstStyle/>
          <a:p>
            <a:pPr>
              <a:lnSpc>
                <a:spcPts val="1000"/>
              </a:lnSpc>
              <a:defRPr/>
            </a:pPr>
            <a:r>
              <a:rPr kumimoji="0" lang="ja-JP" altLang="en-US" sz="1400" kern="100" dirty="0" smtClean="0">
                <a:solidFill>
                  <a:sysClr val="windowText" lastClr="000000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Times New Roman"/>
              </a:rPr>
              <a:t>のぼり旗バナー</a:t>
            </a:r>
            <a:endParaRPr kumimoji="0" lang="ja-JP" altLang="en-US" sz="1400" kern="100" dirty="0">
              <a:solidFill>
                <a:sysClr val="windowText" lastClr="000000"/>
              </a:solidFill>
              <a:latin typeface="MS UI Gothic" panose="020B0600070205080204" pitchFamily="50" charset="-128"/>
              <a:ea typeface="MS UI Gothic" panose="020B0600070205080204" pitchFamily="50" charset="-128"/>
              <a:cs typeface="Times New Roman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1862" y="2562605"/>
            <a:ext cx="5015092" cy="523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457200"/>
            <a:r>
              <a:rPr lang="ja-JP" altLang="en-US" sz="1400" dirty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◆歴史的なまちなみや豊かなみどり、自然など府内各地の魅力的な</a:t>
            </a:r>
            <a:r>
              <a:rPr lang="ja-JP" altLang="en-US" sz="1400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地域</a:t>
            </a:r>
            <a:r>
              <a:rPr lang="ja-JP" altLang="en-US" sz="1400" dirty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資源を発掘・再発見し、</a:t>
            </a:r>
            <a:r>
              <a:rPr lang="ja-JP" altLang="en-US" sz="1400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登録</a:t>
            </a:r>
            <a:endParaRPr kumimoji="1" lang="ja-JP" altLang="en-US" sz="1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99074" y="3125493"/>
            <a:ext cx="4294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u="sng" dirty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登録物　</a:t>
            </a:r>
            <a:r>
              <a:rPr lang="ja-JP" altLang="en-US" sz="1400" u="sng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１，２９４件 </a:t>
            </a:r>
            <a:r>
              <a:rPr lang="en-US" altLang="ja-JP" sz="1400" u="sng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【H30</a:t>
            </a:r>
            <a:r>
              <a:rPr lang="ja-JP" altLang="en-US" sz="1400" u="sng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年</a:t>
            </a:r>
            <a:r>
              <a:rPr lang="ja-JP" altLang="en-US" sz="1400" u="sng" dirty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３</a:t>
            </a:r>
            <a:r>
              <a:rPr lang="ja-JP" altLang="en-US" sz="1400" u="sng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月</a:t>
            </a:r>
            <a:r>
              <a:rPr lang="ja-JP" altLang="en-US" sz="1400" u="sng" dirty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末現在</a:t>
            </a:r>
            <a:r>
              <a:rPr lang="en-US" altLang="ja-JP" sz="1400" u="sng" dirty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】</a:t>
            </a:r>
            <a:endParaRPr kumimoji="1" lang="ja-JP" altLang="en-US" sz="1400" dirty="0"/>
          </a:p>
        </p:txBody>
      </p:sp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25" y="162540"/>
            <a:ext cx="870744" cy="82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タイトル 1"/>
          <p:cNvSpPr txBox="1">
            <a:spLocks/>
          </p:cNvSpPr>
          <p:nvPr/>
        </p:nvSpPr>
        <p:spPr>
          <a:xfrm>
            <a:off x="1518586" y="266713"/>
            <a:ext cx="10603942" cy="694288"/>
          </a:xfrm>
          <a:prstGeom prst="rect">
            <a:avLst/>
          </a:prstGeom>
          <a:solidFill>
            <a:srgbClr val="0070C0"/>
          </a:solidFill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 smtClean="0">
                <a:solidFill>
                  <a:schemeClr val="bg1">
                    <a:lumMod val="9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　　　　　　　大阪ミュージアムの主な取組み</a:t>
            </a:r>
            <a:endParaRPr lang="en-US" altLang="ja-JP" sz="2800" dirty="0" smtClean="0">
              <a:solidFill>
                <a:schemeClr val="bg1">
                  <a:lumMod val="9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l"/>
            <a:r>
              <a:rPr lang="ja-JP" altLang="en-US" sz="1600" dirty="0" smtClean="0">
                <a:solidFill>
                  <a:schemeClr val="bg1">
                    <a:lumMod val="9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　　　　　　　　　基本理念「大阪は、まち全体がミュージアム</a:t>
            </a:r>
            <a:r>
              <a:rPr lang="ja-JP" altLang="en-US" sz="1200" dirty="0" smtClean="0">
                <a:solidFill>
                  <a:schemeClr val="bg1">
                    <a:lumMod val="9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」</a:t>
            </a:r>
            <a:endParaRPr lang="ja-JP" altLang="en-US" sz="1200" dirty="0">
              <a:solidFill>
                <a:schemeClr val="bg1">
                  <a:lumMod val="9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254799" y="4060775"/>
            <a:ext cx="2448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◆</a:t>
            </a:r>
            <a:r>
              <a:rPr lang="ja-JP" altLang="en-US" sz="1400" b="1" dirty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Ｗｅｂ</a:t>
            </a:r>
            <a:r>
              <a:rPr lang="ja-JP" altLang="en-US" sz="1400" b="1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で大阪ミュージアム巡り</a:t>
            </a:r>
            <a:endParaRPr lang="ja-JP" altLang="en-US" sz="1400" dirty="0">
              <a:solidFill>
                <a:prstClr val="black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6472808" y="4296544"/>
            <a:ext cx="5831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457200"/>
            <a:r>
              <a:rPr lang="ja-JP" altLang="en-US" sz="1400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・大阪の歴史的なまちなみや豊かなみどり、自然などの地域の魅力を動画で紹介。地域で活躍する観光ガイドがＷｅｂ上で魅力や歴史を解説 </a:t>
            </a:r>
            <a:endParaRPr lang="ja-JP" altLang="en-US" sz="1400" dirty="0">
              <a:solidFill>
                <a:prstClr val="black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472808" y="8112968"/>
            <a:ext cx="56497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457200"/>
            <a:r>
              <a:rPr lang="ja-JP" altLang="en-US" sz="1400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・</a:t>
            </a:r>
            <a:r>
              <a:rPr lang="ja-JP" altLang="en-US" sz="1400" dirty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大阪府</a:t>
            </a:r>
            <a:r>
              <a:rPr lang="ja-JP" altLang="en-US" sz="1400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ない各地</a:t>
            </a:r>
            <a:r>
              <a:rPr lang="ja-JP" altLang="en-US" sz="1400" dirty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に</a:t>
            </a:r>
            <a:r>
              <a:rPr lang="ja-JP" altLang="en-US" sz="1400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おいて実施されるイルミネーションを対象に、フォトコンテストを実施。イルミネーションイベントの周知、集客促進、回遊性の向上を図る。</a:t>
            </a:r>
            <a:endParaRPr lang="en-US" altLang="ja-JP" sz="1400" dirty="0" smtClean="0">
              <a:solidFill>
                <a:prstClr val="black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marL="108000" indent="-457200"/>
            <a:r>
              <a:rPr lang="ja-JP" altLang="en-US" sz="1400" dirty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（Ｊ：ＣＯＭｔｐの連携事業）</a:t>
            </a:r>
            <a:endParaRPr lang="en-US" altLang="ja-JP" sz="1400" dirty="0" smtClean="0">
              <a:solidFill>
                <a:prstClr val="black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256784" y="7104856"/>
            <a:ext cx="3722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◆大阪ミュージアム地域魅力発信</a:t>
            </a:r>
            <a:r>
              <a:rPr lang="ja-JP" altLang="en-US" sz="1400" b="1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事業</a:t>
            </a:r>
            <a:endParaRPr lang="ja-JP" altLang="en-US" sz="1400" dirty="0">
              <a:solidFill>
                <a:prstClr val="black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407736" y="7320880"/>
            <a:ext cx="5831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457200"/>
            <a:r>
              <a:rPr lang="ja-JP" altLang="en-US" sz="1400" dirty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・府域への集客・回遊を促進</a:t>
            </a:r>
            <a:r>
              <a:rPr lang="ja-JP" altLang="en-US" sz="1400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する</a:t>
            </a:r>
            <a:r>
              <a:rPr lang="ja-JP" altLang="en-US" sz="1400" dirty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事業</a:t>
            </a:r>
            <a:r>
              <a:rPr lang="ja-JP" altLang="en-US" sz="1400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</a:t>
            </a:r>
            <a:r>
              <a:rPr lang="ja-JP" altLang="en-US" sz="1400" dirty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実施及び府内各地の地域魅力を紹介する冊子の作成</a:t>
            </a:r>
            <a:r>
              <a:rPr lang="ja-JP" altLang="en-US" sz="1400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。</a:t>
            </a:r>
            <a:endParaRPr lang="ja-JP" altLang="en-US" sz="1400" dirty="0">
              <a:solidFill>
                <a:prstClr val="black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256784" y="3268687"/>
            <a:ext cx="2637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◆大阪ミュージアムフォトギャラリー</a:t>
            </a:r>
            <a:endParaRPr lang="ja-JP" altLang="en-US" sz="1400" dirty="0">
              <a:solidFill>
                <a:prstClr val="black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472808" y="3504456"/>
            <a:ext cx="5831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457200"/>
            <a:r>
              <a:rPr lang="ja-JP" altLang="en-US" sz="1400" dirty="0" smtClean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・クオリティの高い写真を集め、府内各地の自然やまちなみ、祭など、大阪の魅力を多数掲載</a:t>
            </a:r>
            <a:endParaRPr lang="ja-JP" altLang="en-US" sz="1400" dirty="0">
              <a:solidFill>
                <a:prstClr val="black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0073208" y="90532"/>
            <a:ext cx="2592288" cy="67762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（参考）</a:t>
            </a:r>
            <a:endParaRPr kumimoji="1" lang="en-US" altLang="ja-JP" sz="1200" dirty="0" smtClean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algn="ctr"/>
            <a:r>
              <a:rPr lang="ja-JP" altLang="ja-JP" sz="1200" spc="-100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おおさか</a:t>
            </a:r>
            <a:r>
              <a:rPr lang="ja-JP" altLang="ja-JP" sz="1200" spc="-1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都市魅力・観光ネットワーク</a:t>
            </a:r>
            <a:r>
              <a:rPr lang="ja-JP" altLang="ja-JP" sz="1200" spc="-100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会議</a:t>
            </a:r>
            <a:endParaRPr lang="en-US" altLang="ja-JP" sz="1200" spc="-100" dirty="0" smtClean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1" lang="ja-JP" altLang="en-US" sz="1200" spc="-100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　 配布資料</a:t>
            </a:r>
            <a:r>
              <a:rPr kumimoji="1" lang="en-US" altLang="ja-JP" sz="1200" spc="-100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(</a:t>
            </a:r>
            <a:r>
              <a:rPr lang="ja-JP" altLang="en-US" sz="12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平成</a:t>
            </a:r>
            <a:r>
              <a:rPr lang="en-US" altLang="ja-JP" sz="12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30</a:t>
            </a:r>
            <a:r>
              <a:rPr lang="ja-JP" altLang="en-US" sz="12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年</a:t>
            </a:r>
            <a:r>
              <a:rPr lang="en-US" altLang="ja-JP" sz="12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6</a:t>
            </a:r>
            <a:r>
              <a:rPr lang="ja-JP" altLang="en-US" sz="12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月</a:t>
            </a:r>
            <a:r>
              <a:rPr lang="en-US" altLang="ja-JP" sz="12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25</a:t>
            </a:r>
            <a:r>
              <a:rPr lang="ja-JP" altLang="en-US" sz="1200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日</a:t>
            </a:r>
            <a:r>
              <a:rPr lang="ja-JP" altLang="en-US" sz="12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開催</a:t>
            </a:r>
            <a:r>
              <a:rPr kumimoji="1" lang="en-US" altLang="ja-JP" sz="1200" spc="-100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6363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6492</TotalTime>
  <Words>367</Words>
  <Application>Microsoft Office PowerPoint</Application>
  <PresentationFormat>A3 297x420 mm</PresentationFormat>
  <Paragraphs>54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2018-08-03T05:34:59Z</cp:lastPrinted>
  <dcterms:created xsi:type="dcterms:W3CDTF">2011-07-05T04:42:38Z</dcterms:created>
  <dcterms:modified xsi:type="dcterms:W3CDTF">2018-08-03T07:49:27Z</dcterms:modified>
</cp:coreProperties>
</file>