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92" r:id="rId2"/>
    <p:sldId id="293" r:id="rId3"/>
    <p:sldId id="294"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三崎 信顕2" initials="三崎" lastIdx="1" clrIdx="0">
    <p:extLst/>
  </p:cmAuthor>
  <p:cmAuthor id="2" name="森河　奨" initials="森河" lastIdx="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72" d="100"/>
          <a:sy n="72" d="100"/>
        </p:scale>
        <p:origin x="-132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A87D5DDE-BC29-4570-89BA-A34F5A34D2D4}" type="datetimeFigureOut">
              <a:rPr kumimoji="1" lang="ja-JP" altLang="en-US" smtClean="0"/>
              <a:t>2018/6/29</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9B8E3983-B9F2-44E5-96CA-9B98182E42F1}" type="slidenum">
              <a:rPr kumimoji="1" lang="ja-JP" altLang="en-US" smtClean="0"/>
              <a:t>‹#›</a:t>
            </a:fld>
            <a:endParaRPr kumimoji="1" lang="ja-JP" altLang="en-US"/>
          </a:p>
        </p:txBody>
      </p:sp>
    </p:spTree>
    <p:extLst>
      <p:ext uri="{BB962C8B-B14F-4D97-AF65-F5344CB8AC3E}">
        <p14:creationId xmlns:p14="http://schemas.microsoft.com/office/powerpoint/2010/main" val="27674483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E503B42-A74B-4A23-8F6E-4FC9C7EEEF78}" type="datetime1">
              <a:rPr kumimoji="1" lang="ja-JP" altLang="en-US" smtClean="0"/>
              <a:t>2018/6/29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696E23C-E4DA-443F-B8E5-DFFFC300DF27}" type="slidenum">
              <a:rPr kumimoji="1" lang="ja-JP" altLang="en-US" smtClean="0"/>
              <a:t>‹#›</a:t>
            </a:fld>
            <a:endParaRPr kumimoji="1" lang="ja-JP" altLang="en-US"/>
          </a:p>
        </p:txBody>
      </p:sp>
    </p:spTree>
    <p:extLst>
      <p:ext uri="{BB962C8B-B14F-4D97-AF65-F5344CB8AC3E}">
        <p14:creationId xmlns:p14="http://schemas.microsoft.com/office/powerpoint/2010/main" val="3950165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E4A95F-00C8-4039-AB9D-0EF63667F5AA}" type="datetime1">
              <a:rPr kumimoji="1" lang="ja-JP" altLang="en-US" smtClean="0"/>
              <a:t>2018/6/29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696E23C-E4DA-443F-B8E5-DFFFC300DF27}" type="slidenum">
              <a:rPr kumimoji="1" lang="ja-JP" altLang="en-US" smtClean="0"/>
              <a:t>‹#›</a:t>
            </a:fld>
            <a:endParaRPr kumimoji="1" lang="ja-JP" altLang="en-US"/>
          </a:p>
        </p:txBody>
      </p:sp>
    </p:spTree>
    <p:extLst>
      <p:ext uri="{BB962C8B-B14F-4D97-AF65-F5344CB8AC3E}">
        <p14:creationId xmlns:p14="http://schemas.microsoft.com/office/powerpoint/2010/main" val="2229440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6C9E4CB-7E2C-435E-9941-C588E29C3B41}" type="datetime1">
              <a:rPr kumimoji="1" lang="ja-JP" altLang="en-US" smtClean="0"/>
              <a:t>2018/6/29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696E23C-E4DA-443F-B8E5-DFFFC300DF27}" type="slidenum">
              <a:rPr kumimoji="1" lang="ja-JP" altLang="en-US" smtClean="0"/>
              <a:t>‹#›</a:t>
            </a:fld>
            <a:endParaRPr kumimoji="1" lang="ja-JP" altLang="en-US"/>
          </a:p>
        </p:txBody>
      </p:sp>
    </p:spTree>
    <p:extLst>
      <p:ext uri="{BB962C8B-B14F-4D97-AF65-F5344CB8AC3E}">
        <p14:creationId xmlns:p14="http://schemas.microsoft.com/office/powerpoint/2010/main" val="3536055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5EC57FB-28A7-4A29-BA44-8E8736E6755E}" type="datetime1">
              <a:rPr kumimoji="1" lang="ja-JP" altLang="en-US" smtClean="0"/>
              <a:t>2018/6/29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696E23C-E4DA-443F-B8E5-DFFFC300DF27}" type="slidenum">
              <a:rPr kumimoji="1" lang="ja-JP" altLang="en-US" smtClean="0"/>
              <a:t>‹#›</a:t>
            </a:fld>
            <a:endParaRPr kumimoji="1" lang="ja-JP" altLang="en-US"/>
          </a:p>
        </p:txBody>
      </p:sp>
    </p:spTree>
    <p:extLst>
      <p:ext uri="{BB962C8B-B14F-4D97-AF65-F5344CB8AC3E}">
        <p14:creationId xmlns:p14="http://schemas.microsoft.com/office/powerpoint/2010/main" val="1835005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7E4AB07-B2A2-45E1-AE56-B8039AD2C2E0}" type="datetime1">
              <a:rPr kumimoji="1" lang="ja-JP" altLang="en-US" smtClean="0"/>
              <a:t>2018/6/29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696E23C-E4DA-443F-B8E5-DFFFC300DF27}" type="slidenum">
              <a:rPr kumimoji="1" lang="ja-JP" altLang="en-US" smtClean="0"/>
              <a:t>‹#›</a:t>
            </a:fld>
            <a:endParaRPr kumimoji="1" lang="ja-JP" altLang="en-US"/>
          </a:p>
        </p:txBody>
      </p:sp>
    </p:spTree>
    <p:extLst>
      <p:ext uri="{BB962C8B-B14F-4D97-AF65-F5344CB8AC3E}">
        <p14:creationId xmlns:p14="http://schemas.microsoft.com/office/powerpoint/2010/main" val="3052543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ADCA138-35B5-4F57-83A7-B60AFB434D7B}" type="datetime1">
              <a:rPr kumimoji="1" lang="ja-JP" altLang="en-US" smtClean="0"/>
              <a:t>2018/6/29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696E23C-E4DA-443F-B8E5-DFFFC300DF27}" type="slidenum">
              <a:rPr kumimoji="1" lang="ja-JP" altLang="en-US" smtClean="0"/>
              <a:t>‹#›</a:t>
            </a:fld>
            <a:endParaRPr kumimoji="1" lang="ja-JP" altLang="en-US"/>
          </a:p>
        </p:txBody>
      </p:sp>
    </p:spTree>
    <p:extLst>
      <p:ext uri="{BB962C8B-B14F-4D97-AF65-F5344CB8AC3E}">
        <p14:creationId xmlns:p14="http://schemas.microsoft.com/office/powerpoint/2010/main" val="1176920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8B04525-88C3-4D4B-AF3B-85836EDE55D8}" type="datetime1">
              <a:rPr kumimoji="1" lang="ja-JP" altLang="en-US" smtClean="0"/>
              <a:t>2018/6/29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696E23C-E4DA-443F-B8E5-DFFFC300DF27}" type="slidenum">
              <a:rPr kumimoji="1" lang="ja-JP" altLang="en-US" smtClean="0"/>
              <a:t>‹#›</a:t>
            </a:fld>
            <a:endParaRPr kumimoji="1" lang="ja-JP" altLang="en-US"/>
          </a:p>
        </p:txBody>
      </p:sp>
    </p:spTree>
    <p:extLst>
      <p:ext uri="{BB962C8B-B14F-4D97-AF65-F5344CB8AC3E}">
        <p14:creationId xmlns:p14="http://schemas.microsoft.com/office/powerpoint/2010/main" val="1707910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E72ACCD-FD17-4173-8F5F-F944A5D2C1DA}" type="datetime1">
              <a:rPr kumimoji="1" lang="ja-JP" altLang="en-US" smtClean="0"/>
              <a:t>2018/6/29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696E23C-E4DA-443F-B8E5-DFFFC300DF27}" type="slidenum">
              <a:rPr kumimoji="1" lang="ja-JP" altLang="en-US" smtClean="0"/>
              <a:t>‹#›</a:t>
            </a:fld>
            <a:endParaRPr kumimoji="1" lang="ja-JP" altLang="en-US"/>
          </a:p>
        </p:txBody>
      </p:sp>
    </p:spTree>
    <p:extLst>
      <p:ext uri="{BB962C8B-B14F-4D97-AF65-F5344CB8AC3E}">
        <p14:creationId xmlns:p14="http://schemas.microsoft.com/office/powerpoint/2010/main" val="4106965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30DF458-5C29-4A48-A61F-B03E3967E7B1}" type="datetime1">
              <a:rPr kumimoji="1" lang="ja-JP" altLang="en-US" smtClean="0"/>
              <a:t>2018/6/29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696E23C-E4DA-443F-B8E5-DFFFC300DF27}" type="slidenum">
              <a:rPr kumimoji="1" lang="ja-JP" altLang="en-US" smtClean="0"/>
              <a:t>‹#›</a:t>
            </a:fld>
            <a:endParaRPr kumimoji="1" lang="ja-JP" altLang="en-US"/>
          </a:p>
        </p:txBody>
      </p:sp>
    </p:spTree>
    <p:extLst>
      <p:ext uri="{BB962C8B-B14F-4D97-AF65-F5344CB8AC3E}">
        <p14:creationId xmlns:p14="http://schemas.microsoft.com/office/powerpoint/2010/main" val="3717857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74E0F7A-3B47-43E6-A0DA-9F06348FA56C}" type="datetime1">
              <a:rPr kumimoji="1" lang="ja-JP" altLang="en-US" smtClean="0"/>
              <a:t>2018/6/29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696E23C-E4DA-443F-B8E5-DFFFC300DF27}" type="slidenum">
              <a:rPr kumimoji="1" lang="ja-JP" altLang="en-US" smtClean="0"/>
              <a:t>‹#›</a:t>
            </a:fld>
            <a:endParaRPr kumimoji="1" lang="ja-JP" altLang="en-US"/>
          </a:p>
        </p:txBody>
      </p:sp>
    </p:spTree>
    <p:extLst>
      <p:ext uri="{BB962C8B-B14F-4D97-AF65-F5344CB8AC3E}">
        <p14:creationId xmlns:p14="http://schemas.microsoft.com/office/powerpoint/2010/main" val="1648205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C61C573-22DF-4DC3-B2CB-1D8B5EF88D9A}" type="datetime1">
              <a:rPr kumimoji="1" lang="ja-JP" altLang="en-US" smtClean="0"/>
              <a:t>2018/6/29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696E23C-E4DA-443F-B8E5-DFFFC300DF27}" type="slidenum">
              <a:rPr kumimoji="1" lang="ja-JP" altLang="en-US" smtClean="0"/>
              <a:t>‹#›</a:t>
            </a:fld>
            <a:endParaRPr kumimoji="1" lang="ja-JP" altLang="en-US"/>
          </a:p>
        </p:txBody>
      </p:sp>
    </p:spTree>
    <p:extLst>
      <p:ext uri="{BB962C8B-B14F-4D97-AF65-F5344CB8AC3E}">
        <p14:creationId xmlns:p14="http://schemas.microsoft.com/office/powerpoint/2010/main" val="3814891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6EC60E-4EF9-4421-AF6D-28781192F7F2}" type="datetime1">
              <a:rPr kumimoji="1" lang="ja-JP" altLang="en-US" smtClean="0"/>
              <a:t>2018/6/29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96E23C-E4DA-443F-B8E5-DFFFC300DF27}" type="slidenum">
              <a:rPr kumimoji="1" lang="ja-JP" altLang="en-US" smtClean="0"/>
              <a:t>‹#›</a:t>
            </a:fld>
            <a:endParaRPr kumimoji="1" lang="ja-JP" altLang="en-US"/>
          </a:p>
        </p:txBody>
      </p:sp>
    </p:spTree>
    <p:extLst>
      <p:ext uri="{BB962C8B-B14F-4D97-AF65-F5344CB8AC3E}">
        <p14:creationId xmlns:p14="http://schemas.microsoft.com/office/powerpoint/2010/main" val="12709541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7504" y="1484784"/>
            <a:ext cx="8960194" cy="2088232"/>
          </a:xfrm>
        </p:spPr>
        <p:txBody>
          <a:bodyPr anchor="t" anchorCtr="0">
            <a:noAutofit/>
          </a:bodyPr>
          <a:lstStyle/>
          <a:p>
            <a:pPr algn="l">
              <a:lnSpc>
                <a:spcPts val="2700"/>
              </a:lnSpc>
              <a:spcBef>
                <a:spcPts val="1200"/>
              </a:spcBef>
            </a:pPr>
            <a:r>
              <a:rPr kumimoji="1" lang="ja-JP" altLang="en-US" sz="2400" dirty="0" smtClean="0">
                <a:latin typeface="+mn-ea"/>
                <a:ea typeface="+mn-ea"/>
              </a:rPr>
              <a:t>　１</a:t>
            </a:r>
            <a:r>
              <a:rPr kumimoji="1" lang="ja-JP" altLang="en-US" sz="2400" dirty="0">
                <a:latin typeface="+mn-ea"/>
                <a:ea typeface="+mn-ea"/>
              </a:rPr>
              <a:t>．屋外広告物条例等の改正</a:t>
            </a:r>
            <a:r>
              <a:rPr kumimoji="1" lang="en-US" altLang="ja-JP" sz="2400" dirty="0">
                <a:latin typeface="+mn-ea"/>
                <a:ea typeface="+mn-ea"/>
              </a:rPr>
              <a:t/>
            </a:r>
            <a:br>
              <a:rPr kumimoji="1" lang="en-US" altLang="ja-JP" sz="2400" dirty="0">
                <a:latin typeface="+mn-ea"/>
                <a:ea typeface="+mn-ea"/>
              </a:rPr>
            </a:br>
            <a:r>
              <a:rPr kumimoji="1" lang="en-US" altLang="ja-JP" sz="1800" dirty="0">
                <a:latin typeface="+mn-ea"/>
                <a:ea typeface="+mn-ea"/>
              </a:rPr>
              <a:t/>
            </a:r>
            <a:br>
              <a:rPr kumimoji="1" lang="en-US" altLang="ja-JP" sz="1800" dirty="0">
                <a:latin typeface="+mn-ea"/>
                <a:ea typeface="+mn-ea"/>
              </a:rPr>
            </a:br>
            <a:r>
              <a:rPr kumimoji="1" lang="en-US" altLang="ja-JP" sz="2400" dirty="0">
                <a:latin typeface="+mn-ea"/>
                <a:ea typeface="+mn-ea"/>
              </a:rPr>
              <a:t/>
            </a:r>
            <a:br>
              <a:rPr kumimoji="1" lang="en-US" altLang="ja-JP" sz="2400" dirty="0">
                <a:latin typeface="+mn-ea"/>
                <a:ea typeface="+mn-ea"/>
              </a:rPr>
            </a:br>
            <a:r>
              <a:rPr kumimoji="1" lang="ja-JP" altLang="en-US" sz="2400" dirty="0" smtClean="0">
                <a:latin typeface="+mn-ea"/>
                <a:ea typeface="+mn-ea"/>
              </a:rPr>
              <a:t>　２</a:t>
            </a:r>
            <a:r>
              <a:rPr lang="ja-JP" altLang="en-US" sz="2400" dirty="0">
                <a:latin typeface="+mn-ea"/>
                <a:ea typeface="+mn-ea"/>
              </a:rPr>
              <a:t>．</a:t>
            </a:r>
            <a:r>
              <a:rPr lang="ja-JP" altLang="en-US" sz="2400" spc="-20" dirty="0">
                <a:latin typeface="+mn-ea"/>
                <a:ea typeface="+mn-ea"/>
              </a:rPr>
              <a:t>百舌鳥・古市古墳群の</a:t>
            </a:r>
            <a:r>
              <a:rPr lang="ja-JP" altLang="en-US" sz="2400" spc="-20" dirty="0" smtClean="0">
                <a:latin typeface="+mn-ea"/>
                <a:ea typeface="+mn-ea"/>
              </a:rPr>
              <a:t>周辺区域に</a:t>
            </a:r>
            <a:r>
              <a:rPr lang="ja-JP" altLang="en-US" sz="2400" spc="-20" dirty="0">
                <a:latin typeface="+mn-ea"/>
                <a:ea typeface="+mn-ea"/>
              </a:rPr>
              <a:t>おける屋外</a:t>
            </a:r>
            <a:r>
              <a:rPr lang="ja-JP" altLang="en-US" sz="2400" spc="-20" dirty="0" smtClean="0">
                <a:latin typeface="+mn-ea"/>
                <a:ea typeface="+mn-ea"/>
              </a:rPr>
              <a:t>広告物の適正化</a:t>
            </a:r>
            <a:r>
              <a:rPr lang="en-US" altLang="ja-JP" sz="2400" dirty="0" smtClean="0">
                <a:latin typeface="+mn-ea"/>
                <a:ea typeface="+mn-ea"/>
              </a:rPr>
              <a:t/>
            </a:r>
            <a:br>
              <a:rPr lang="en-US" altLang="ja-JP" sz="2400" dirty="0" smtClean="0">
                <a:latin typeface="+mn-ea"/>
                <a:ea typeface="+mn-ea"/>
              </a:rPr>
            </a:br>
            <a:endParaRPr kumimoji="1" lang="ja-JP" altLang="en-US" sz="1800" dirty="0">
              <a:latin typeface="+mn-ea"/>
              <a:ea typeface="+mn-ea"/>
            </a:endParaRPr>
          </a:p>
        </p:txBody>
      </p:sp>
      <p:sp>
        <p:nvSpPr>
          <p:cNvPr id="3" name="スライド番号プレースホルダー 2"/>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1</a:t>
            </a:fld>
            <a:endParaRPr lang="ja-JP" altLang="en-US">
              <a:solidFill>
                <a:prstClr val="black">
                  <a:tint val="75000"/>
                </a:prstClr>
              </a:solidFill>
            </a:endParaRPr>
          </a:p>
        </p:txBody>
      </p:sp>
      <p:sp>
        <p:nvSpPr>
          <p:cNvPr id="9" name="正方形/長方形 8"/>
          <p:cNvSpPr/>
          <p:nvPr/>
        </p:nvSpPr>
        <p:spPr>
          <a:xfrm>
            <a:off x="0" y="-27384"/>
            <a:ext cx="9144000" cy="620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a:solidFill>
                  <a:prstClr val="white"/>
                </a:solidFill>
              </a:rPr>
              <a:t>　</a:t>
            </a:r>
            <a:r>
              <a:rPr lang="ja-JP" altLang="en-US" sz="2400" b="1" dirty="0" smtClean="0">
                <a:solidFill>
                  <a:prstClr val="white"/>
                </a:solidFill>
              </a:rPr>
              <a:t>報告　屋外</a:t>
            </a:r>
            <a:r>
              <a:rPr lang="ja-JP" altLang="en-US" sz="2400" b="1" dirty="0">
                <a:solidFill>
                  <a:prstClr val="white"/>
                </a:solidFill>
              </a:rPr>
              <a:t>広告物の</a:t>
            </a:r>
            <a:r>
              <a:rPr lang="ja-JP" altLang="en-US" sz="2400" b="1" dirty="0" smtClean="0">
                <a:solidFill>
                  <a:prstClr val="white"/>
                </a:solidFill>
              </a:rPr>
              <a:t>取組み</a:t>
            </a:r>
            <a:r>
              <a:rPr lang="ja-JP" altLang="en-US" sz="2400" b="1" dirty="0">
                <a:solidFill>
                  <a:prstClr val="white"/>
                </a:solidFill>
              </a:rPr>
              <a:t>について</a:t>
            </a:r>
            <a:endParaRPr lang="ja-JP" altLang="ja-JP" sz="2400" dirty="0">
              <a:solidFill>
                <a:prstClr val="white"/>
              </a:solidFill>
            </a:endParaRPr>
          </a:p>
        </p:txBody>
      </p:sp>
      <p:sp>
        <p:nvSpPr>
          <p:cNvPr id="5" name="テキスト ボックス 4"/>
          <p:cNvSpPr txBox="1"/>
          <p:nvPr/>
        </p:nvSpPr>
        <p:spPr>
          <a:xfrm>
            <a:off x="7953870" y="35332"/>
            <a:ext cx="1111202" cy="369332"/>
          </a:xfrm>
          <a:prstGeom prst="rect">
            <a:avLst/>
          </a:prstGeom>
          <a:solidFill>
            <a:schemeClr val="bg1"/>
          </a:solidFill>
          <a:ln>
            <a:solidFill>
              <a:schemeClr val="tx1"/>
            </a:solidFill>
          </a:ln>
        </p:spPr>
        <p:txBody>
          <a:bodyPr wrap="none" rtlCol="0">
            <a:spAutoFit/>
          </a:bodyPr>
          <a:lstStyle/>
          <a:p>
            <a:r>
              <a:rPr kumimoji="1" lang="ja-JP" altLang="en-US" dirty="0"/>
              <a:t>　</a:t>
            </a:r>
            <a:r>
              <a:rPr kumimoji="1" lang="ja-JP" altLang="en-US" dirty="0" smtClean="0"/>
              <a:t>資料４</a:t>
            </a:r>
            <a:r>
              <a:rPr kumimoji="1" lang="ja-JP" altLang="en-US" dirty="0"/>
              <a:t>　</a:t>
            </a:r>
          </a:p>
        </p:txBody>
      </p:sp>
    </p:spTree>
    <p:extLst>
      <p:ext uri="{BB962C8B-B14F-4D97-AF65-F5344CB8AC3E}">
        <p14:creationId xmlns:p14="http://schemas.microsoft.com/office/powerpoint/2010/main" val="33882956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2</a:t>
            </a:fld>
            <a:endParaRPr lang="ja-JP" altLang="en-US">
              <a:solidFill>
                <a:prstClr val="black">
                  <a:tint val="75000"/>
                </a:prstClr>
              </a:solidFill>
            </a:endParaRPr>
          </a:p>
        </p:txBody>
      </p:sp>
      <p:sp>
        <p:nvSpPr>
          <p:cNvPr id="9" name="正方形/長方形 8"/>
          <p:cNvSpPr/>
          <p:nvPr/>
        </p:nvSpPr>
        <p:spPr>
          <a:xfrm>
            <a:off x="0" y="-27384"/>
            <a:ext cx="9144000" cy="620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smtClean="0">
                <a:solidFill>
                  <a:prstClr val="white"/>
                </a:solidFill>
              </a:rPr>
              <a:t>　　１　屋外</a:t>
            </a:r>
            <a:r>
              <a:rPr lang="ja-JP" altLang="en-US" sz="2400" b="1" dirty="0">
                <a:solidFill>
                  <a:prstClr val="white"/>
                </a:solidFill>
              </a:rPr>
              <a:t>広告物条例等の改正</a:t>
            </a:r>
            <a:endParaRPr lang="ja-JP" altLang="ja-JP" sz="2400" b="1" dirty="0">
              <a:solidFill>
                <a:prstClr val="white"/>
              </a:solidFill>
            </a:endParaRPr>
          </a:p>
        </p:txBody>
      </p:sp>
      <p:sp>
        <p:nvSpPr>
          <p:cNvPr id="6" name="テキスト ボックス 5"/>
          <p:cNvSpPr txBox="1"/>
          <p:nvPr/>
        </p:nvSpPr>
        <p:spPr>
          <a:xfrm>
            <a:off x="3244" y="716642"/>
            <a:ext cx="9033252" cy="5978560"/>
          </a:xfrm>
          <a:prstGeom prst="rect">
            <a:avLst/>
          </a:prstGeom>
          <a:noFill/>
        </p:spPr>
        <p:txBody>
          <a:bodyPr wrap="square" rtlCol="0">
            <a:spAutoFit/>
          </a:bodyPr>
          <a:lstStyle/>
          <a:p>
            <a:pPr>
              <a:lnSpc>
                <a:spcPct val="150000"/>
              </a:lnSpc>
            </a:pPr>
            <a:r>
              <a:rPr lang="ja-JP" altLang="en-US" sz="2000" dirty="0">
                <a:latin typeface="+mn-ea"/>
              </a:rPr>
              <a:t>　</a:t>
            </a:r>
            <a:r>
              <a:rPr lang="ja-JP" altLang="en-US" sz="2000" dirty="0" smtClean="0">
                <a:latin typeface="+mn-ea"/>
              </a:rPr>
              <a:t>　</a:t>
            </a:r>
            <a:r>
              <a:rPr lang="ja-JP" altLang="en-US" sz="1600" dirty="0" smtClean="0">
                <a:latin typeface="+mn-ea"/>
              </a:rPr>
              <a:t>屋外</a:t>
            </a:r>
            <a:r>
              <a:rPr lang="ja-JP" altLang="en-US" sz="1600" dirty="0">
                <a:latin typeface="+mn-ea"/>
              </a:rPr>
              <a:t>広告物を良好な状態に保持するため、適切に点検等を行う事を明確化し、屋外広告物</a:t>
            </a:r>
            <a:r>
              <a:rPr lang="ja-JP" altLang="en-US" sz="1600" dirty="0" smtClean="0">
                <a:latin typeface="+mn-ea"/>
              </a:rPr>
              <a:t>の</a:t>
            </a:r>
            <a:endParaRPr lang="en-US" altLang="ja-JP" sz="1600" dirty="0" smtClean="0">
              <a:latin typeface="+mn-ea"/>
            </a:endParaRPr>
          </a:p>
          <a:p>
            <a:pPr>
              <a:lnSpc>
                <a:spcPct val="150000"/>
              </a:lnSpc>
            </a:pPr>
            <a:r>
              <a:rPr lang="ja-JP" altLang="en-US" sz="1600" spc="-90" dirty="0" smtClean="0">
                <a:latin typeface="+mn-ea"/>
              </a:rPr>
              <a:t>　安全性</a:t>
            </a:r>
            <a:r>
              <a:rPr lang="ja-JP" altLang="en-US" sz="1600" spc="-90" dirty="0">
                <a:latin typeface="+mn-ea"/>
              </a:rPr>
              <a:t>の確保を徹底するため、屋外広告物条例及び屋外広告物条例施行規則を</a:t>
            </a:r>
            <a:r>
              <a:rPr lang="ja-JP" altLang="en-US" sz="1600" spc="-90" dirty="0" smtClean="0">
                <a:latin typeface="+mn-ea"/>
              </a:rPr>
              <a:t>改正</a:t>
            </a:r>
            <a:r>
              <a:rPr lang="en-US" altLang="ja-JP" sz="1600" spc="-90" dirty="0" smtClean="0">
                <a:latin typeface="+mn-ea"/>
              </a:rPr>
              <a:t>(H30</a:t>
            </a:r>
            <a:r>
              <a:rPr lang="ja-JP" altLang="en-US" sz="1600" spc="-90" dirty="0" smtClean="0">
                <a:latin typeface="+mn-ea"/>
              </a:rPr>
              <a:t>年</a:t>
            </a:r>
            <a:r>
              <a:rPr lang="en-US" altLang="ja-JP" sz="1600" spc="-90" dirty="0" smtClean="0">
                <a:latin typeface="+mn-ea"/>
              </a:rPr>
              <a:t>10</a:t>
            </a:r>
            <a:r>
              <a:rPr lang="ja-JP" altLang="en-US" sz="1600" spc="-90" dirty="0" smtClean="0">
                <a:latin typeface="+mn-ea"/>
              </a:rPr>
              <a:t>月</a:t>
            </a:r>
            <a:r>
              <a:rPr lang="en-US" altLang="ja-JP" sz="1600" spc="-90" dirty="0" smtClean="0">
                <a:latin typeface="+mn-ea"/>
              </a:rPr>
              <a:t>1</a:t>
            </a:r>
            <a:r>
              <a:rPr lang="ja-JP" altLang="en-US" sz="1600" spc="-90" dirty="0" smtClean="0">
                <a:latin typeface="+mn-ea"/>
              </a:rPr>
              <a:t>日 施行）</a:t>
            </a:r>
            <a:endParaRPr lang="en-US" altLang="ja-JP" sz="1600" spc="-90" dirty="0" smtClean="0">
              <a:solidFill>
                <a:prstClr val="black"/>
              </a:solidFill>
            </a:endParaRPr>
          </a:p>
          <a:p>
            <a:pPr>
              <a:lnSpc>
                <a:spcPct val="150000"/>
              </a:lnSpc>
            </a:pPr>
            <a:endParaRPr lang="en-US" altLang="ja-JP" sz="400" dirty="0">
              <a:solidFill>
                <a:prstClr val="black"/>
              </a:solidFill>
            </a:endParaRPr>
          </a:p>
          <a:p>
            <a:pPr>
              <a:lnSpc>
                <a:spcPct val="150000"/>
              </a:lnSpc>
            </a:pPr>
            <a:endParaRPr lang="en-US" altLang="ja-JP" sz="1600" b="1" dirty="0" smtClean="0">
              <a:solidFill>
                <a:prstClr val="black"/>
              </a:solidFill>
            </a:endParaRPr>
          </a:p>
          <a:p>
            <a:pPr>
              <a:lnSpc>
                <a:spcPct val="150000"/>
              </a:lnSpc>
            </a:pPr>
            <a:r>
              <a:rPr lang="ja-JP" altLang="en-US" sz="1600" b="1" dirty="0">
                <a:solidFill>
                  <a:prstClr val="black"/>
                </a:solidFill>
              </a:rPr>
              <a:t>　</a:t>
            </a:r>
            <a:r>
              <a:rPr lang="ja-JP" altLang="en-US" b="1" dirty="0" smtClean="0">
                <a:solidFill>
                  <a:prstClr val="black"/>
                </a:solidFill>
              </a:rPr>
              <a:t>◆</a:t>
            </a:r>
            <a:r>
              <a:rPr lang="ja-JP" altLang="en-US" b="1" dirty="0">
                <a:solidFill>
                  <a:prstClr val="black"/>
                </a:solidFill>
              </a:rPr>
              <a:t>　大阪府屋外広告物条例及び条例施行規則の主な改正点</a:t>
            </a:r>
            <a:endParaRPr lang="en-US" altLang="ja-JP" b="1" dirty="0">
              <a:solidFill>
                <a:prstClr val="black"/>
              </a:solidFill>
            </a:endParaRPr>
          </a:p>
          <a:p>
            <a:pPr>
              <a:lnSpc>
                <a:spcPct val="150000"/>
              </a:lnSpc>
            </a:pPr>
            <a:r>
              <a:rPr lang="ja-JP" altLang="en-US" sz="1600" dirty="0" smtClean="0">
                <a:latin typeface="+mn-ea"/>
              </a:rPr>
              <a:t>　</a:t>
            </a:r>
            <a:r>
              <a:rPr lang="ja-JP" altLang="en-US" sz="1600" dirty="0" smtClean="0">
                <a:solidFill>
                  <a:prstClr val="black"/>
                </a:solidFill>
              </a:rPr>
              <a:t>　　</a:t>
            </a:r>
            <a:r>
              <a:rPr lang="ja-JP" altLang="en-US" dirty="0" smtClean="0">
                <a:solidFill>
                  <a:prstClr val="black"/>
                </a:solidFill>
              </a:rPr>
              <a:t>１</a:t>
            </a:r>
            <a:r>
              <a:rPr lang="ja-JP" altLang="en-US" dirty="0">
                <a:solidFill>
                  <a:prstClr val="black"/>
                </a:solidFill>
              </a:rPr>
              <a:t>．</a:t>
            </a:r>
            <a:r>
              <a:rPr lang="ja-JP" altLang="en-US" dirty="0" smtClean="0">
                <a:solidFill>
                  <a:prstClr val="black"/>
                </a:solidFill>
              </a:rPr>
              <a:t>管理</a:t>
            </a:r>
            <a:r>
              <a:rPr lang="ja-JP" altLang="en-US" dirty="0">
                <a:solidFill>
                  <a:prstClr val="black"/>
                </a:solidFill>
              </a:rPr>
              <a:t>義務を有する者の明確化</a:t>
            </a:r>
          </a:p>
          <a:p>
            <a:pPr>
              <a:lnSpc>
                <a:spcPct val="150000"/>
              </a:lnSpc>
            </a:pPr>
            <a:r>
              <a:rPr lang="ja-JP" altLang="en-US" sz="1600" dirty="0" smtClean="0">
                <a:solidFill>
                  <a:prstClr val="black"/>
                </a:solidFill>
              </a:rPr>
              <a:t>　　　　　　屋外</a:t>
            </a:r>
            <a:r>
              <a:rPr lang="ja-JP" altLang="en-US" sz="1600" dirty="0">
                <a:solidFill>
                  <a:prstClr val="black"/>
                </a:solidFill>
              </a:rPr>
              <a:t>広告物の所有者又は占有者は、当該屋外広告物の補修、除却その他必要な管理</a:t>
            </a:r>
            <a:r>
              <a:rPr lang="ja-JP" altLang="en-US" sz="1600" dirty="0" smtClean="0">
                <a:solidFill>
                  <a:prstClr val="black"/>
                </a:solidFill>
              </a:rPr>
              <a:t>を</a:t>
            </a:r>
            <a:endParaRPr lang="en-US" altLang="ja-JP" sz="1600" dirty="0" smtClean="0">
              <a:solidFill>
                <a:prstClr val="black"/>
              </a:solidFill>
            </a:endParaRPr>
          </a:p>
          <a:p>
            <a:pPr>
              <a:lnSpc>
                <a:spcPct val="150000"/>
              </a:lnSpc>
            </a:pPr>
            <a:r>
              <a:rPr lang="ja-JP" altLang="en-US" sz="1600" dirty="0">
                <a:solidFill>
                  <a:prstClr val="black"/>
                </a:solidFill>
              </a:rPr>
              <a:t>　</a:t>
            </a:r>
            <a:r>
              <a:rPr lang="ja-JP" altLang="en-US" sz="1600" dirty="0" smtClean="0">
                <a:solidFill>
                  <a:prstClr val="black"/>
                </a:solidFill>
              </a:rPr>
              <a:t>　　　　怠らない</a:t>
            </a:r>
            <a:r>
              <a:rPr lang="ja-JP" altLang="en-US" sz="1600" dirty="0">
                <a:solidFill>
                  <a:prstClr val="black"/>
                </a:solidFill>
              </a:rPr>
              <a:t>ようにし、良好な状態に保持する責務があることを</a:t>
            </a:r>
            <a:r>
              <a:rPr lang="ja-JP" altLang="en-US" sz="1600" dirty="0" smtClean="0">
                <a:solidFill>
                  <a:prstClr val="black"/>
                </a:solidFill>
              </a:rPr>
              <a:t>明記</a:t>
            </a:r>
            <a:endParaRPr lang="en-US" altLang="ja-JP" sz="1600" dirty="0" smtClean="0">
              <a:solidFill>
                <a:prstClr val="black"/>
              </a:solidFill>
            </a:endParaRPr>
          </a:p>
          <a:p>
            <a:pPr>
              <a:lnSpc>
                <a:spcPct val="150000"/>
              </a:lnSpc>
            </a:pPr>
            <a:endParaRPr lang="ja-JP" altLang="en-US" sz="800" dirty="0">
              <a:solidFill>
                <a:prstClr val="black"/>
              </a:solidFill>
            </a:endParaRPr>
          </a:p>
          <a:p>
            <a:pPr>
              <a:lnSpc>
                <a:spcPct val="150000"/>
              </a:lnSpc>
            </a:pPr>
            <a:r>
              <a:rPr lang="ja-JP" altLang="en-US" sz="1600" dirty="0" smtClean="0">
                <a:solidFill>
                  <a:prstClr val="black"/>
                </a:solidFill>
              </a:rPr>
              <a:t>　</a:t>
            </a:r>
            <a:r>
              <a:rPr lang="ja-JP" altLang="en-US" dirty="0" smtClean="0">
                <a:solidFill>
                  <a:prstClr val="black"/>
                </a:solidFill>
              </a:rPr>
              <a:t>　２</a:t>
            </a:r>
            <a:r>
              <a:rPr lang="ja-JP" altLang="en-US" dirty="0">
                <a:solidFill>
                  <a:prstClr val="black"/>
                </a:solidFill>
              </a:rPr>
              <a:t>．</a:t>
            </a:r>
            <a:r>
              <a:rPr lang="ja-JP" altLang="en-US" dirty="0" smtClean="0">
                <a:solidFill>
                  <a:prstClr val="black"/>
                </a:solidFill>
              </a:rPr>
              <a:t>安全</a:t>
            </a:r>
            <a:r>
              <a:rPr lang="ja-JP" altLang="en-US" dirty="0">
                <a:solidFill>
                  <a:prstClr val="black"/>
                </a:solidFill>
              </a:rPr>
              <a:t>点検の義務化と点検資格者の厳格化</a:t>
            </a:r>
          </a:p>
          <a:p>
            <a:pPr>
              <a:lnSpc>
                <a:spcPct val="150000"/>
              </a:lnSpc>
            </a:pPr>
            <a:r>
              <a:rPr lang="ja-JP" altLang="en-US" sz="1600" dirty="0" smtClean="0">
                <a:solidFill>
                  <a:prstClr val="black"/>
                </a:solidFill>
              </a:rPr>
              <a:t>　　　　　　屋外</a:t>
            </a:r>
            <a:r>
              <a:rPr lang="ja-JP" altLang="en-US" sz="1600" dirty="0">
                <a:solidFill>
                  <a:prstClr val="black"/>
                </a:solidFill>
              </a:rPr>
              <a:t>広告物の所有者又は占有者は、屋外広告士など専門的知識を有する者に、当該</a:t>
            </a:r>
            <a:r>
              <a:rPr lang="ja-JP" altLang="en-US" sz="1600" dirty="0" smtClean="0">
                <a:solidFill>
                  <a:prstClr val="black"/>
                </a:solidFill>
              </a:rPr>
              <a:t>屋外</a:t>
            </a:r>
            <a:endParaRPr lang="en-US" altLang="ja-JP" sz="1600" dirty="0" smtClean="0">
              <a:solidFill>
                <a:prstClr val="black"/>
              </a:solidFill>
            </a:endParaRPr>
          </a:p>
          <a:p>
            <a:pPr>
              <a:lnSpc>
                <a:spcPct val="150000"/>
              </a:lnSpc>
            </a:pPr>
            <a:r>
              <a:rPr lang="ja-JP" altLang="en-US" sz="1600" dirty="0">
                <a:solidFill>
                  <a:prstClr val="black"/>
                </a:solidFill>
              </a:rPr>
              <a:t>　</a:t>
            </a:r>
            <a:r>
              <a:rPr lang="ja-JP" altLang="en-US" sz="1600" dirty="0" smtClean="0">
                <a:solidFill>
                  <a:prstClr val="black"/>
                </a:solidFill>
              </a:rPr>
              <a:t>　　　　広告物</a:t>
            </a:r>
            <a:r>
              <a:rPr lang="ja-JP" altLang="en-US" sz="1600" dirty="0">
                <a:solidFill>
                  <a:prstClr val="black"/>
                </a:solidFill>
              </a:rPr>
              <a:t>の本体、接合部、支持部分等の劣化及び損傷の状況を点検させなければ</a:t>
            </a:r>
            <a:r>
              <a:rPr lang="ja-JP" altLang="en-US" sz="1600" dirty="0" smtClean="0">
                <a:solidFill>
                  <a:prstClr val="black"/>
                </a:solidFill>
              </a:rPr>
              <a:t>ならない</a:t>
            </a:r>
            <a:endParaRPr lang="en-US" altLang="ja-JP" sz="1600" dirty="0" smtClean="0">
              <a:solidFill>
                <a:prstClr val="black"/>
              </a:solidFill>
            </a:endParaRPr>
          </a:p>
          <a:p>
            <a:pPr>
              <a:lnSpc>
                <a:spcPct val="150000"/>
              </a:lnSpc>
            </a:pPr>
            <a:r>
              <a:rPr lang="ja-JP" altLang="en-US" sz="1600" dirty="0">
                <a:solidFill>
                  <a:prstClr val="black"/>
                </a:solidFill>
              </a:rPr>
              <a:t>　</a:t>
            </a:r>
            <a:r>
              <a:rPr lang="ja-JP" altLang="en-US" sz="1600" dirty="0" smtClean="0">
                <a:solidFill>
                  <a:prstClr val="black"/>
                </a:solidFill>
              </a:rPr>
              <a:t>　　　　旨</a:t>
            </a:r>
            <a:r>
              <a:rPr lang="ja-JP" altLang="en-US" sz="1600" dirty="0">
                <a:solidFill>
                  <a:prstClr val="black"/>
                </a:solidFill>
              </a:rPr>
              <a:t>の規定を</a:t>
            </a:r>
            <a:r>
              <a:rPr lang="ja-JP" altLang="en-US" sz="1600" dirty="0" smtClean="0">
                <a:solidFill>
                  <a:prstClr val="black"/>
                </a:solidFill>
              </a:rPr>
              <a:t>追加</a:t>
            </a:r>
            <a:endParaRPr lang="en-US" altLang="ja-JP" sz="1600" dirty="0" smtClean="0">
              <a:solidFill>
                <a:prstClr val="black"/>
              </a:solidFill>
            </a:endParaRPr>
          </a:p>
          <a:p>
            <a:pPr>
              <a:lnSpc>
                <a:spcPct val="150000"/>
              </a:lnSpc>
            </a:pPr>
            <a:endParaRPr lang="ja-JP" altLang="en-US" sz="700" dirty="0">
              <a:solidFill>
                <a:prstClr val="black"/>
              </a:solidFill>
            </a:endParaRPr>
          </a:p>
          <a:p>
            <a:pPr>
              <a:lnSpc>
                <a:spcPct val="150000"/>
              </a:lnSpc>
            </a:pPr>
            <a:r>
              <a:rPr lang="ja-JP" altLang="en-US" sz="1600" dirty="0" smtClean="0">
                <a:solidFill>
                  <a:prstClr val="black"/>
                </a:solidFill>
              </a:rPr>
              <a:t>　　</a:t>
            </a:r>
            <a:r>
              <a:rPr lang="ja-JP" altLang="en-US" dirty="0" smtClean="0">
                <a:solidFill>
                  <a:prstClr val="black"/>
                </a:solidFill>
              </a:rPr>
              <a:t>３</a:t>
            </a:r>
            <a:r>
              <a:rPr lang="ja-JP" altLang="en-US" dirty="0">
                <a:solidFill>
                  <a:prstClr val="black"/>
                </a:solidFill>
              </a:rPr>
              <a:t>．</a:t>
            </a:r>
            <a:r>
              <a:rPr lang="ja-JP" altLang="en-US" dirty="0" smtClean="0">
                <a:solidFill>
                  <a:prstClr val="black"/>
                </a:solidFill>
              </a:rPr>
              <a:t>２</a:t>
            </a:r>
            <a:r>
              <a:rPr lang="ja-JP" altLang="en-US" dirty="0">
                <a:solidFill>
                  <a:prstClr val="black"/>
                </a:solidFill>
              </a:rPr>
              <a:t>の点検結果について知事への提出を義務化</a:t>
            </a:r>
          </a:p>
          <a:p>
            <a:pPr>
              <a:lnSpc>
                <a:spcPct val="150000"/>
              </a:lnSpc>
            </a:pPr>
            <a:r>
              <a:rPr lang="ja-JP" altLang="en-US" sz="1600" dirty="0" smtClean="0">
                <a:solidFill>
                  <a:prstClr val="black"/>
                </a:solidFill>
              </a:rPr>
              <a:t>　　　　　　屋外</a:t>
            </a:r>
            <a:r>
              <a:rPr lang="ja-JP" altLang="en-US" sz="1600" dirty="0">
                <a:solidFill>
                  <a:prstClr val="black"/>
                </a:solidFill>
              </a:rPr>
              <a:t>広告物の所有者又は占有者は、更新</a:t>
            </a:r>
            <a:r>
              <a:rPr lang="ja-JP" altLang="en-US" sz="1600" dirty="0" smtClean="0">
                <a:solidFill>
                  <a:prstClr val="black"/>
                </a:solidFill>
              </a:rPr>
              <a:t>許可の申請時</a:t>
            </a:r>
            <a:r>
              <a:rPr lang="ja-JP" altLang="en-US" sz="1600" dirty="0">
                <a:solidFill>
                  <a:prstClr val="black"/>
                </a:solidFill>
              </a:rPr>
              <a:t>に、２の点検結果を知事に</a:t>
            </a:r>
            <a:r>
              <a:rPr lang="ja-JP" altLang="en-US" sz="1600" dirty="0" smtClean="0">
                <a:solidFill>
                  <a:prstClr val="black"/>
                </a:solidFill>
              </a:rPr>
              <a:t>提出しな</a:t>
            </a:r>
            <a:endParaRPr lang="en-US" altLang="ja-JP" sz="1600" dirty="0" smtClean="0">
              <a:solidFill>
                <a:prstClr val="black"/>
              </a:solidFill>
            </a:endParaRPr>
          </a:p>
          <a:p>
            <a:pPr>
              <a:lnSpc>
                <a:spcPct val="150000"/>
              </a:lnSpc>
            </a:pPr>
            <a:r>
              <a:rPr lang="ja-JP" altLang="en-US" sz="1600">
                <a:solidFill>
                  <a:prstClr val="black"/>
                </a:solidFill>
              </a:rPr>
              <a:t>　</a:t>
            </a:r>
            <a:r>
              <a:rPr lang="ja-JP" altLang="en-US" sz="1600" smtClean="0">
                <a:solidFill>
                  <a:prstClr val="black"/>
                </a:solidFill>
              </a:rPr>
              <a:t>　　　　ければ</a:t>
            </a:r>
            <a:r>
              <a:rPr lang="ja-JP" altLang="en-US" sz="1600" dirty="0" smtClean="0">
                <a:solidFill>
                  <a:prstClr val="black"/>
                </a:solidFill>
              </a:rPr>
              <a:t>ならない</a:t>
            </a:r>
            <a:r>
              <a:rPr lang="ja-JP" altLang="en-US" sz="1600" dirty="0">
                <a:solidFill>
                  <a:prstClr val="black"/>
                </a:solidFill>
              </a:rPr>
              <a:t>旨の規定を</a:t>
            </a:r>
            <a:r>
              <a:rPr lang="ja-JP" altLang="en-US" sz="1600" dirty="0" smtClean="0">
                <a:solidFill>
                  <a:prstClr val="black"/>
                </a:solidFill>
              </a:rPr>
              <a:t>追加</a:t>
            </a:r>
            <a:endParaRPr lang="ja-JP" altLang="en-US" sz="1600" dirty="0">
              <a:solidFill>
                <a:prstClr val="black"/>
              </a:solidFill>
            </a:endParaRPr>
          </a:p>
        </p:txBody>
      </p:sp>
    </p:spTree>
    <p:extLst>
      <p:ext uri="{BB962C8B-B14F-4D97-AF65-F5344CB8AC3E}">
        <p14:creationId xmlns:p14="http://schemas.microsoft.com/office/powerpoint/2010/main" val="28719889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3</a:t>
            </a:fld>
            <a:endParaRPr lang="ja-JP" altLang="en-US">
              <a:solidFill>
                <a:prstClr val="black">
                  <a:tint val="75000"/>
                </a:prstClr>
              </a:solidFill>
            </a:endParaRPr>
          </a:p>
        </p:txBody>
      </p:sp>
      <p:sp>
        <p:nvSpPr>
          <p:cNvPr id="9" name="正方形/長方形 8"/>
          <p:cNvSpPr/>
          <p:nvPr/>
        </p:nvSpPr>
        <p:spPr>
          <a:xfrm>
            <a:off x="0" y="-27384"/>
            <a:ext cx="9144000" cy="620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smtClean="0">
                <a:solidFill>
                  <a:prstClr val="white"/>
                </a:solidFill>
                <a:latin typeface="+mj-ea"/>
                <a:ea typeface="+mj-ea"/>
              </a:rPr>
              <a:t>　　２　百舌鳥</a:t>
            </a:r>
            <a:r>
              <a:rPr lang="ja-JP" altLang="en-US" sz="2400" b="1" dirty="0">
                <a:solidFill>
                  <a:prstClr val="white"/>
                </a:solidFill>
                <a:latin typeface="+mj-ea"/>
                <a:ea typeface="+mj-ea"/>
              </a:rPr>
              <a:t>・古市</a:t>
            </a:r>
            <a:r>
              <a:rPr lang="ja-JP" altLang="en-US" sz="2400" b="1" dirty="0" smtClean="0">
                <a:solidFill>
                  <a:prstClr val="white"/>
                </a:solidFill>
                <a:latin typeface="+mj-ea"/>
                <a:ea typeface="+mj-ea"/>
              </a:rPr>
              <a:t>古墳群の周辺区域に</a:t>
            </a:r>
            <a:r>
              <a:rPr lang="ja-JP" altLang="en-US" sz="2400" b="1" dirty="0">
                <a:solidFill>
                  <a:prstClr val="white"/>
                </a:solidFill>
                <a:latin typeface="+mj-ea"/>
                <a:ea typeface="+mj-ea"/>
              </a:rPr>
              <a:t>おける屋外</a:t>
            </a:r>
            <a:r>
              <a:rPr lang="ja-JP" altLang="en-US" sz="2400" b="1" dirty="0" smtClean="0">
                <a:solidFill>
                  <a:prstClr val="white"/>
                </a:solidFill>
                <a:latin typeface="+mj-ea"/>
                <a:ea typeface="+mj-ea"/>
              </a:rPr>
              <a:t>広告物の適正化</a:t>
            </a:r>
            <a:endParaRPr lang="ja-JP" altLang="ja-JP" sz="2400" b="1" dirty="0">
              <a:solidFill>
                <a:prstClr val="white"/>
              </a:solidFill>
              <a:latin typeface="+mj-ea"/>
              <a:ea typeface="+mj-ea"/>
            </a:endParaRPr>
          </a:p>
        </p:txBody>
      </p:sp>
      <p:sp>
        <p:nvSpPr>
          <p:cNvPr id="5" name="正方形/長方形 4"/>
          <p:cNvSpPr/>
          <p:nvPr/>
        </p:nvSpPr>
        <p:spPr>
          <a:xfrm>
            <a:off x="107504" y="786472"/>
            <a:ext cx="8892480" cy="6017032"/>
          </a:xfrm>
          <a:prstGeom prst="rect">
            <a:avLst/>
          </a:prstGeom>
        </p:spPr>
        <p:txBody>
          <a:bodyPr wrap="square">
            <a:spAutoFit/>
          </a:bodyPr>
          <a:lstStyle/>
          <a:p>
            <a:pPr marL="266700" indent="-266700">
              <a:spcBef>
                <a:spcPts val="1200"/>
              </a:spcBef>
            </a:pPr>
            <a:r>
              <a:rPr lang="ja-JP" altLang="en-US" b="1" dirty="0" smtClean="0">
                <a:solidFill>
                  <a:prstClr val="black"/>
                </a:solidFill>
                <a:latin typeface="ＭＳ Ｐゴシック"/>
              </a:rPr>
              <a:t>　　</a:t>
            </a:r>
            <a:r>
              <a:rPr lang="ja-JP" altLang="en-US" sz="1600" dirty="0">
                <a:solidFill>
                  <a:prstClr val="black"/>
                </a:solidFill>
                <a:latin typeface="ＭＳ Ｐゴシック"/>
              </a:rPr>
              <a:t>百舌鳥・古市古墳群</a:t>
            </a:r>
            <a:r>
              <a:rPr lang="ja-JP" altLang="en-US" sz="1600" dirty="0" smtClean="0">
                <a:solidFill>
                  <a:prstClr val="black"/>
                </a:solidFill>
                <a:latin typeface="ＭＳ Ｐゴシック"/>
              </a:rPr>
              <a:t>周辺区域に</a:t>
            </a:r>
            <a:r>
              <a:rPr lang="ja-JP" altLang="en-US" sz="1600" dirty="0">
                <a:solidFill>
                  <a:prstClr val="black"/>
                </a:solidFill>
                <a:latin typeface="ＭＳ Ｐゴシック"/>
              </a:rPr>
              <a:t>おける屋外広告物の適正化を促進するため、平成</a:t>
            </a:r>
            <a:r>
              <a:rPr lang="en-US" altLang="ja-JP" sz="1600" dirty="0">
                <a:solidFill>
                  <a:prstClr val="black"/>
                </a:solidFill>
                <a:latin typeface="ＭＳ Ｐゴシック"/>
              </a:rPr>
              <a:t>30</a:t>
            </a:r>
            <a:r>
              <a:rPr lang="ja-JP" altLang="en-US" sz="1600" dirty="0">
                <a:solidFill>
                  <a:prstClr val="black"/>
                </a:solidFill>
                <a:latin typeface="ＭＳ Ｐゴシック"/>
              </a:rPr>
              <a:t>年４月</a:t>
            </a:r>
            <a:r>
              <a:rPr lang="ja-JP" altLang="en-US" sz="1600" dirty="0" smtClean="0">
                <a:solidFill>
                  <a:prstClr val="black"/>
                </a:solidFill>
                <a:latin typeface="ＭＳ Ｐゴシック"/>
              </a:rPr>
              <a:t>より補助制度を開始</a:t>
            </a:r>
            <a:endParaRPr lang="en-US" altLang="ja-JP" sz="700" b="1" dirty="0">
              <a:solidFill>
                <a:prstClr val="black"/>
              </a:solidFill>
              <a:latin typeface="ＭＳ Ｐゴシック"/>
            </a:endParaRPr>
          </a:p>
          <a:p>
            <a:pPr marL="450850" indent="-450850">
              <a:spcBef>
                <a:spcPts val="1200"/>
              </a:spcBef>
            </a:pPr>
            <a:r>
              <a:rPr lang="ja-JP" altLang="en-US" b="1" dirty="0" smtClean="0">
                <a:solidFill>
                  <a:prstClr val="black"/>
                </a:solidFill>
                <a:latin typeface="ＭＳ Ｐゴシック"/>
              </a:rPr>
              <a:t>◆</a:t>
            </a:r>
            <a:r>
              <a:rPr lang="ja-JP" altLang="en-US" b="1" dirty="0">
                <a:solidFill>
                  <a:prstClr val="black"/>
                </a:solidFill>
                <a:latin typeface="ＭＳ Ｐゴシック"/>
              </a:rPr>
              <a:t>　</a:t>
            </a:r>
            <a:r>
              <a:rPr lang="ja-JP" altLang="en-US" b="1" dirty="0" smtClean="0">
                <a:solidFill>
                  <a:prstClr val="black"/>
                </a:solidFill>
                <a:latin typeface="ＭＳ Ｐゴシック"/>
              </a:rPr>
              <a:t>目的</a:t>
            </a:r>
            <a:r>
              <a:rPr lang="ja-JP" altLang="en-US" b="1" dirty="0">
                <a:solidFill>
                  <a:prstClr val="black"/>
                </a:solidFill>
                <a:latin typeface="ＭＳ Ｐゴシック"/>
              </a:rPr>
              <a:t>　</a:t>
            </a:r>
            <a:endParaRPr lang="en-US" altLang="ja-JP" b="1" dirty="0">
              <a:solidFill>
                <a:prstClr val="black"/>
              </a:solidFill>
              <a:latin typeface="ＭＳ Ｐゴシック"/>
            </a:endParaRPr>
          </a:p>
          <a:p>
            <a:pPr marL="266700" indent="-266700">
              <a:spcBef>
                <a:spcPts val="1200"/>
              </a:spcBef>
            </a:pPr>
            <a:r>
              <a:rPr lang="ja-JP" altLang="en-US" dirty="0">
                <a:solidFill>
                  <a:prstClr val="black"/>
                </a:solidFill>
                <a:latin typeface="ＭＳ Ｐゴシック"/>
              </a:rPr>
              <a:t>　</a:t>
            </a:r>
            <a:r>
              <a:rPr lang="ja-JP" altLang="en-US" sz="1600" dirty="0" smtClean="0">
                <a:solidFill>
                  <a:prstClr val="black"/>
                </a:solidFill>
                <a:latin typeface="ＭＳ Ｐゴシック"/>
              </a:rPr>
              <a:t>　世界</a:t>
            </a:r>
            <a:r>
              <a:rPr lang="ja-JP" altLang="en-US" sz="1600" dirty="0">
                <a:solidFill>
                  <a:prstClr val="black"/>
                </a:solidFill>
                <a:latin typeface="ＭＳ Ｐゴシック"/>
              </a:rPr>
              <a:t>文化遺産</a:t>
            </a:r>
            <a:r>
              <a:rPr lang="ja-JP" altLang="en-US" sz="1600" dirty="0" smtClean="0">
                <a:solidFill>
                  <a:prstClr val="black"/>
                </a:solidFill>
                <a:latin typeface="ＭＳ Ｐゴシック"/>
              </a:rPr>
              <a:t>の国内推薦が決定したこと</a:t>
            </a:r>
            <a:r>
              <a:rPr lang="ja-JP" altLang="en-US" sz="1600" dirty="0">
                <a:solidFill>
                  <a:prstClr val="black"/>
                </a:solidFill>
                <a:latin typeface="ＭＳ Ｐゴシック"/>
              </a:rPr>
              <a:t>を踏まえ、古墳周辺区域の良好で美しい景観形成を推進するため、平成</a:t>
            </a:r>
            <a:r>
              <a:rPr lang="en-US" altLang="ja-JP" sz="1600" dirty="0">
                <a:solidFill>
                  <a:prstClr val="black"/>
                </a:solidFill>
                <a:latin typeface="ＭＳ Ｐゴシック"/>
              </a:rPr>
              <a:t>31</a:t>
            </a:r>
            <a:r>
              <a:rPr lang="ja-JP" altLang="en-US" sz="1600" dirty="0">
                <a:solidFill>
                  <a:prstClr val="black"/>
                </a:solidFill>
                <a:latin typeface="ＭＳ Ｐゴシック"/>
              </a:rPr>
              <a:t>年の世界遺産登録までに古墳周辺区域における屋外広告物の適正化を図る。</a:t>
            </a:r>
            <a:endParaRPr lang="en-US" altLang="ja-JP" sz="1600" dirty="0">
              <a:solidFill>
                <a:prstClr val="black"/>
              </a:solidFill>
              <a:latin typeface="ＭＳ Ｐゴシック"/>
            </a:endParaRPr>
          </a:p>
          <a:p>
            <a:pPr marL="450850" indent="-450850">
              <a:spcBef>
                <a:spcPts val="600"/>
              </a:spcBef>
            </a:pPr>
            <a:endParaRPr lang="en-US" altLang="ja-JP" b="1" dirty="0" smtClean="0">
              <a:solidFill>
                <a:prstClr val="black"/>
              </a:solidFill>
              <a:latin typeface="ＭＳ Ｐゴシック"/>
            </a:endParaRPr>
          </a:p>
          <a:p>
            <a:pPr marL="450850" indent="-450850">
              <a:spcBef>
                <a:spcPts val="600"/>
              </a:spcBef>
            </a:pPr>
            <a:r>
              <a:rPr lang="ja-JP" altLang="en-US" b="1" dirty="0" smtClean="0">
                <a:solidFill>
                  <a:prstClr val="black"/>
                </a:solidFill>
                <a:latin typeface="ＭＳ Ｐゴシック"/>
              </a:rPr>
              <a:t>◆</a:t>
            </a:r>
            <a:r>
              <a:rPr lang="ja-JP" altLang="en-US" b="1" dirty="0">
                <a:solidFill>
                  <a:prstClr val="black"/>
                </a:solidFill>
                <a:latin typeface="ＭＳ Ｐゴシック"/>
              </a:rPr>
              <a:t>　</a:t>
            </a:r>
            <a:r>
              <a:rPr lang="ja-JP" altLang="en-US" b="1" dirty="0" smtClean="0">
                <a:solidFill>
                  <a:prstClr val="black"/>
                </a:solidFill>
                <a:latin typeface="ＭＳ Ｐゴシック"/>
              </a:rPr>
              <a:t>内容</a:t>
            </a:r>
            <a:endParaRPr lang="en-US" altLang="ja-JP" b="1" dirty="0">
              <a:solidFill>
                <a:prstClr val="black"/>
              </a:solidFill>
              <a:latin typeface="ＭＳ Ｐゴシック"/>
            </a:endParaRPr>
          </a:p>
          <a:p>
            <a:pPr marL="266700" indent="-266700">
              <a:spcBef>
                <a:spcPts val="1200"/>
              </a:spcBef>
            </a:pPr>
            <a:r>
              <a:rPr lang="ja-JP" altLang="en-US" sz="1600" dirty="0">
                <a:solidFill>
                  <a:prstClr val="black"/>
                </a:solidFill>
                <a:latin typeface="ＭＳ Ｐゴシック"/>
              </a:rPr>
              <a:t>　</a:t>
            </a:r>
            <a:r>
              <a:rPr lang="ja-JP" altLang="en-US" sz="1600" dirty="0" smtClean="0">
                <a:solidFill>
                  <a:prstClr val="black"/>
                </a:solidFill>
                <a:latin typeface="ＭＳ Ｐゴシック"/>
              </a:rPr>
              <a:t>　 </a:t>
            </a:r>
            <a:r>
              <a:rPr lang="ja-JP" altLang="en-US" sz="1600" dirty="0">
                <a:solidFill>
                  <a:prstClr val="black"/>
                </a:solidFill>
                <a:latin typeface="ＭＳ Ｐゴシック"/>
              </a:rPr>
              <a:t>大阪府屋外広告物条例に基づく許可を受けた屋外広告物であって、平成</a:t>
            </a:r>
            <a:r>
              <a:rPr lang="en-US" altLang="ja-JP" sz="1600" dirty="0">
                <a:solidFill>
                  <a:prstClr val="black"/>
                </a:solidFill>
                <a:latin typeface="ＭＳ Ｐゴシック"/>
              </a:rPr>
              <a:t>28</a:t>
            </a:r>
            <a:r>
              <a:rPr lang="ja-JP" altLang="en-US" sz="1600" dirty="0">
                <a:solidFill>
                  <a:prstClr val="black"/>
                </a:solidFill>
                <a:latin typeface="ＭＳ Ｐゴシック"/>
              </a:rPr>
              <a:t>年１月に改正された新たな許可基準に適合しなくなる広告物の撤去または改修に対し、大阪府が事業費の</a:t>
            </a:r>
            <a:r>
              <a:rPr lang="en-US" altLang="ja-JP" sz="1600" dirty="0">
                <a:solidFill>
                  <a:prstClr val="black"/>
                </a:solidFill>
                <a:latin typeface="ＭＳ Ｐゴシック"/>
              </a:rPr>
              <a:t>1/6</a:t>
            </a:r>
            <a:r>
              <a:rPr lang="ja-JP" altLang="en-US" sz="1600" dirty="0">
                <a:solidFill>
                  <a:prstClr val="black"/>
                </a:solidFill>
                <a:latin typeface="ＭＳ Ｐゴシック"/>
              </a:rPr>
              <a:t>（市が補助する額の</a:t>
            </a:r>
            <a:r>
              <a:rPr lang="en-US" altLang="ja-JP" sz="1600" dirty="0">
                <a:solidFill>
                  <a:prstClr val="black"/>
                </a:solidFill>
                <a:latin typeface="ＭＳ Ｐゴシック"/>
              </a:rPr>
              <a:t>1/3</a:t>
            </a:r>
            <a:r>
              <a:rPr lang="ja-JP" altLang="en-US" sz="1600" dirty="0">
                <a:solidFill>
                  <a:prstClr val="black"/>
                </a:solidFill>
                <a:latin typeface="ＭＳ Ｐゴシック"/>
              </a:rPr>
              <a:t>）を補助する。</a:t>
            </a:r>
          </a:p>
          <a:p>
            <a:pPr marL="450850" indent="-450850">
              <a:lnSpc>
                <a:spcPts val="2400"/>
              </a:lnSpc>
              <a:spcBef>
                <a:spcPts val="600"/>
              </a:spcBef>
            </a:pPr>
            <a:r>
              <a:rPr lang="ja-JP" altLang="en-US" sz="1600" dirty="0" smtClean="0">
                <a:solidFill>
                  <a:prstClr val="black"/>
                </a:solidFill>
                <a:latin typeface="ＭＳ Ｐゴシック"/>
              </a:rPr>
              <a:t>　　　　補助</a:t>
            </a:r>
            <a:r>
              <a:rPr lang="ja-JP" altLang="en-US" sz="1600" dirty="0">
                <a:solidFill>
                  <a:prstClr val="black"/>
                </a:solidFill>
                <a:latin typeface="ＭＳ Ｐゴシック"/>
              </a:rPr>
              <a:t>対象市：藤井寺市、</a:t>
            </a:r>
            <a:r>
              <a:rPr lang="ja-JP" altLang="en-US" sz="1600" dirty="0" smtClean="0">
                <a:solidFill>
                  <a:prstClr val="black"/>
                </a:solidFill>
                <a:latin typeface="ＭＳ Ｐゴシック"/>
              </a:rPr>
              <a:t>羽曳野市</a:t>
            </a:r>
            <a:endParaRPr lang="en-US" altLang="ja-JP" sz="1600" dirty="0" smtClean="0">
              <a:solidFill>
                <a:prstClr val="black"/>
              </a:solidFill>
            </a:endParaRPr>
          </a:p>
          <a:p>
            <a:pPr marL="450850" indent="-450850">
              <a:lnSpc>
                <a:spcPts val="2400"/>
              </a:lnSpc>
              <a:spcBef>
                <a:spcPts val="600"/>
              </a:spcBef>
            </a:pPr>
            <a:r>
              <a:rPr lang="ja-JP" altLang="ja-JP" sz="1600" dirty="0" smtClean="0">
                <a:solidFill>
                  <a:prstClr val="black"/>
                </a:solidFill>
              </a:rPr>
              <a:t>（</a:t>
            </a:r>
            <a:r>
              <a:rPr lang="en-US" altLang="ja-JP" sz="1600" dirty="0" smtClean="0">
                <a:solidFill>
                  <a:prstClr val="black"/>
                </a:solidFill>
                <a:latin typeface="+mn-ea"/>
              </a:rPr>
              <a:t>H29</a:t>
            </a:r>
            <a:r>
              <a:rPr lang="ja-JP" altLang="en-US" sz="1600" dirty="0" smtClean="0">
                <a:solidFill>
                  <a:prstClr val="black"/>
                </a:solidFill>
                <a:latin typeface="+mn-ea"/>
              </a:rPr>
              <a:t>年</a:t>
            </a:r>
            <a:r>
              <a:rPr lang="ja-JP" altLang="en-US" sz="1600" dirty="0" smtClean="0">
                <a:solidFill>
                  <a:prstClr val="black"/>
                </a:solidFill>
              </a:rPr>
              <a:t>度まで</a:t>
            </a:r>
            <a:r>
              <a:rPr lang="ja-JP" altLang="ja-JP" sz="1600" dirty="0" smtClean="0">
                <a:solidFill>
                  <a:prstClr val="black"/>
                </a:solidFill>
              </a:rPr>
              <a:t>の</a:t>
            </a:r>
            <a:r>
              <a:rPr lang="ja-JP" altLang="ja-JP" sz="1600" dirty="0">
                <a:solidFill>
                  <a:prstClr val="black"/>
                </a:solidFill>
              </a:rPr>
              <a:t>事業費負担</a:t>
            </a:r>
            <a:r>
              <a:rPr lang="ja-JP" altLang="ja-JP" sz="1600" dirty="0" smtClean="0">
                <a:solidFill>
                  <a:prstClr val="black"/>
                </a:solidFill>
              </a:rPr>
              <a:t>割合）</a:t>
            </a:r>
            <a:r>
              <a:rPr lang="ja-JP" altLang="en-US" sz="1600" dirty="0" smtClean="0">
                <a:solidFill>
                  <a:prstClr val="black"/>
                </a:solidFill>
              </a:rPr>
              <a:t>　　　　　　　　　　　　　　　</a:t>
            </a:r>
            <a:r>
              <a:rPr lang="ja-JP" altLang="ja-JP" sz="1600" dirty="0" smtClean="0">
                <a:solidFill>
                  <a:prstClr val="black"/>
                </a:solidFill>
                <a:latin typeface="ＭＳ Ｐゴシック"/>
              </a:rPr>
              <a:t>（</a:t>
            </a:r>
            <a:r>
              <a:rPr lang="en-US" altLang="ja-JP" sz="1600" dirty="0">
                <a:solidFill>
                  <a:prstClr val="black"/>
                </a:solidFill>
                <a:latin typeface="ＭＳ Ｐゴシック"/>
              </a:rPr>
              <a:t>H30</a:t>
            </a:r>
            <a:r>
              <a:rPr lang="ja-JP" altLang="ja-JP" sz="1600" dirty="0">
                <a:solidFill>
                  <a:prstClr val="black"/>
                </a:solidFill>
                <a:latin typeface="ＭＳ Ｐゴシック"/>
              </a:rPr>
              <a:t>年度以降の事業費負担割合）</a:t>
            </a:r>
          </a:p>
          <a:p>
            <a:pPr marL="450850" indent="-450850">
              <a:lnSpc>
                <a:spcPts val="2400"/>
              </a:lnSpc>
              <a:spcBef>
                <a:spcPts val="600"/>
              </a:spcBef>
            </a:pPr>
            <a:endParaRPr lang="en-US" altLang="ja-JP" sz="1600" dirty="0" smtClean="0">
              <a:solidFill>
                <a:prstClr val="black"/>
              </a:solidFill>
              <a:latin typeface="ＭＳ Ｐゴシック"/>
            </a:endParaRPr>
          </a:p>
          <a:p>
            <a:pPr marL="450850" indent="-450850">
              <a:lnSpc>
                <a:spcPts val="2400"/>
              </a:lnSpc>
              <a:spcBef>
                <a:spcPts val="600"/>
              </a:spcBef>
            </a:pPr>
            <a:endParaRPr lang="en-US" altLang="ja-JP" sz="1600" dirty="0">
              <a:solidFill>
                <a:prstClr val="black"/>
              </a:solidFill>
              <a:latin typeface="ＭＳ Ｐゴシック"/>
            </a:endParaRPr>
          </a:p>
          <a:p>
            <a:pPr marL="450850" indent="-450850">
              <a:lnSpc>
                <a:spcPts val="2400"/>
              </a:lnSpc>
              <a:spcBef>
                <a:spcPts val="600"/>
              </a:spcBef>
            </a:pPr>
            <a:endParaRPr lang="en-US" altLang="ja-JP" sz="1600" dirty="0" smtClean="0">
              <a:solidFill>
                <a:prstClr val="black"/>
              </a:solidFill>
            </a:endParaRPr>
          </a:p>
          <a:p>
            <a:pPr marL="450850" indent="-450850">
              <a:lnSpc>
                <a:spcPts val="2400"/>
              </a:lnSpc>
              <a:spcBef>
                <a:spcPts val="600"/>
              </a:spcBef>
            </a:pPr>
            <a:r>
              <a:rPr lang="ja-JP" altLang="en-US" sz="1600" dirty="0">
                <a:solidFill>
                  <a:prstClr val="black"/>
                </a:solidFill>
              </a:rPr>
              <a:t>　</a:t>
            </a:r>
            <a:endParaRPr lang="en-US" altLang="ja-JP" sz="1600" dirty="0" smtClean="0">
              <a:solidFill>
                <a:prstClr val="black"/>
              </a:solidFill>
            </a:endParaRPr>
          </a:p>
          <a:p>
            <a:pPr marL="450850" indent="-450850">
              <a:lnSpc>
                <a:spcPts val="2400"/>
              </a:lnSpc>
              <a:spcBef>
                <a:spcPts val="600"/>
              </a:spcBef>
            </a:pPr>
            <a:r>
              <a:rPr lang="ja-JP" altLang="en-US" sz="1600" dirty="0" smtClean="0">
                <a:solidFill>
                  <a:prstClr val="black"/>
                </a:solidFill>
              </a:rPr>
              <a:t>　</a:t>
            </a:r>
            <a:r>
              <a:rPr lang="ja-JP" altLang="ja-JP" sz="1600" dirty="0" smtClean="0">
                <a:solidFill>
                  <a:prstClr val="black"/>
                </a:solidFill>
              </a:rPr>
              <a:t>※</a:t>
            </a:r>
            <a:r>
              <a:rPr lang="ja-JP" altLang="ja-JP" sz="1600" dirty="0">
                <a:solidFill>
                  <a:prstClr val="black"/>
                </a:solidFill>
              </a:rPr>
              <a:t>堺市は、堺市屋外広告物条例に基づき、事業費の</a:t>
            </a:r>
            <a:r>
              <a:rPr lang="en-US" altLang="ja-JP" sz="1600" dirty="0">
                <a:solidFill>
                  <a:prstClr val="black"/>
                </a:solidFill>
              </a:rPr>
              <a:t>1/2</a:t>
            </a:r>
            <a:r>
              <a:rPr lang="ja-JP" altLang="ja-JP" sz="1600" dirty="0">
                <a:solidFill>
                  <a:prstClr val="black"/>
                </a:solidFill>
              </a:rPr>
              <a:t>を補助する制度あり</a:t>
            </a:r>
            <a:endParaRPr lang="en-US" altLang="ja-JP" sz="1600" dirty="0" smtClean="0">
              <a:solidFill>
                <a:prstClr val="black"/>
              </a:solidFill>
              <a:latin typeface="ＭＳ Ｐゴシック"/>
            </a:endParaRPr>
          </a:p>
        </p:txBody>
      </p:sp>
      <p:graphicFrame>
        <p:nvGraphicFramePr>
          <p:cNvPr id="4" name="表 3"/>
          <p:cNvGraphicFramePr>
            <a:graphicFrameLocks noGrp="1"/>
          </p:cNvGraphicFramePr>
          <p:nvPr>
            <p:extLst>
              <p:ext uri="{D42A27DB-BD31-4B8C-83A1-F6EECF244321}">
                <p14:modId xmlns:p14="http://schemas.microsoft.com/office/powerpoint/2010/main" val="2242335512"/>
              </p:ext>
            </p:extLst>
          </p:nvPr>
        </p:nvGraphicFramePr>
        <p:xfrm>
          <a:off x="216026" y="4842656"/>
          <a:ext cx="8748462" cy="1080120"/>
        </p:xfrm>
        <a:graphic>
          <a:graphicData uri="http://schemas.openxmlformats.org/drawingml/2006/table">
            <a:tbl>
              <a:tblPr firstRow="1" firstCol="1" bandRow="1"/>
              <a:tblGrid>
                <a:gridCol w="997292"/>
                <a:gridCol w="1052696"/>
                <a:gridCol w="2091541"/>
                <a:gridCol w="837541"/>
                <a:gridCol w="1884696"/>
                <a:gridCol w="1884696"/>
              </a:tblGrid>
              <a:tr h="360040">
                <a:tc>
                  <a:txBody>
                    <a:bodyPr/>
                    <a:lstStyle/>
                    <a:p>
                      <a:endParaRPr lang="ja-JP" sz="1600" kern="100" dirty="0">
                        <a:effectLst/>
                        <a:latin typeface="+mn-ea"/>
                        <a:ea typeface="+mn-ea"/>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ja-JP" sz="1600" kern="0">
                          <a:effectLst/>
                          <a:latin typeface="+mn-ea"/>
                          <a:ea typeface="+mn-ea"/>
                          <a:cs typeface="ＭＳ Ｐゴシック"/>
                        </a:rPr>
                        <a:t>市</a:t>
                      </a:r>
                      <a:endParaRPr lang="ja-JP" sz="1600" kern="100">
                        <a:effectLst/>
                        <a:latin typeface="+mn-ea"/>
                        <a:ea typeface="+mn-ea"/>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ja-JP" sz="1600" kern="0" dirty="0">
                          <a:effectLst/>
                          <a:latin typeface="+mn-ea"/>
                          <a:ea typeface="+mn-ea"/>
                          <a:cs typeface="ＭＳ Ｐゴシック"/>
                        </a:rPr>
                        <a:t>事業者</a:t>
                      </a:r>
                      <a:endParaRPr lang="ja-JP" sz="1600" kern="100" dirty="0">
                        <a:effectLst/>
                        <a:latin typeface="+mn-ea"/>
                        <a:ea typeface="+mn-ea"/>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l">
                        <a:spcAft>
                          <a:spcPts val="0"/>
                        </a:spcAft>
                      </a:pPr>
                      <a:endParaRPr lang="en-US" sz="1100" kern="0">
                        <a:effectLst/>
                        <a:latin typeface="ＭＳ ゴシック"/>
                        <a:ea typeface="ＭＳ 明朝"/>
                        <a:cs typeface="ＭＳ Ｐゴシック"/>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ja-JP" sz="1600" kern="0" dirty="0">
                          <a:effectLst/>
                          <a:latin typeface="+mn-ea"/>
                          <a:ea typeface="+mn-ea"/>
                          <a:cs typeface="ＭＳ Ｐゴシック"/>
                        </a:rPr>
                        <a:t>市・府</a:t>
                      </a:r>
                      <a:endParaRPr lang="ja-JP" sz="1600" kern="100" dirty="0">
                        <a:effectLst/>
                        <a:latin typeface="+mn-ea"/>
                        <a:ea typeface="+mn-ea"/>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ja-JP" sz="1600" kern="0" dirty="0">
                          <a:effectLst/>
                          <a:latin typeface="+mn-ea"/>
                          <a:ea typeface="+mn-ea"/>
                          <a:cs typeface="ＭＳ Ｐゴシック"/>
                        </a:rPr>
                        <a:t>事業者</a:t>
                      </a:r>
                      <a:endParaRPr lang="ja-JP" sz="1600" kern="100" dirty="0">
                        <a:effectLst/>
                        <a:latin typeface="+mn-ea"/>
                        <a:ea typeface="+mn-ea"/>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60040">
                <a:tc>
                  <a:txBody>
                    <a:bodyPr/>
                    <a:lstStyle/>
                    <a:p>
                      <a:pPr algn="ctr">
                        <a:spcAft>
                          <a:spcPts val="0"/>
                        </a:spcAft>
                      </a:pPr>
                      <a:r>
                        <a:rPr lang="ja-JP" sz="1600" kern="0">
                          <a:effectLst/>
                          <a:latin typeface="+mn-ea"/>
                          <a:ea typeface="+mn-ea"/>
                          <a:cs typeface="ＭＳ Ｐゴシック"/>
                        </a:rPr>
                        <a:t>藤井寺市</a:t>
                      </a:r>
                      <a:endParaRPr lang="ja-JP" sz="1600" kern="100">
                        <a:effectLst/>
                        <a:latin typeface="+mn-ea"/>
                        <a:ea typeface="+mn-ea"/>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ja-JP" sz="1600" kern="0" dirty="0">
                          <a:effectLst/>
                          <a:latin typeface="+mn-ea"/>
                          <a:ea typeface="+mn-ea"/>
                          <a:cs typeface="ＭＳ Ｐゴシック"/>
                        </a:rPr>
                        <a:t>市</a:t>
                      </a:r>
                      <a:r>
                        <a:rPr lang="en-US" sz="1600" kern="0" dirty="0">
                          <a:effectLst/>
                          <a:latin typeface="+mn-ea"/>
                          <a:ea typeface="+mn-ea"/>
                          <a:cs typeface="ＭＳ Ｐゴシック"/>
                        </a:rPr>
                        <a:t>1/3</a:t>
                      </a:r>
                      <a:endParaRPr lang="ja-JP" sz="1600" kern="100" dirty="0">
                        <a:effectLst/>
                        <a:latin typeface="+mn-ea"/>
                        <a:ea typeface="+mn-ea"/>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600" kern="0" dirty="0">
                          <a:effectLst/>
                          <a:latin typeface="+mn-ea"/>
                          <a:ea typeface="+mn-ea"/>
                          <a:cs typeface="ＭＳ Ｐゴシック"/>
                        </a:rPr>
                        <a:t>2/3</a:t>
                      </a:r>
                      <a:endParaRPr lang="ja-JP" sz="1600" kern="100" dirty="0">
                        <a:effectLst/>
                        <a:latin typeface="+mn-ea"/>
                        <a:ea typeface="+mn-ea"/>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ja-JP" sz="1000" kern="0" dirty="0">
                          <a:effectLst/>
                          <a:latin typeface="Century"/>
                          <a:ea typeface="ＭＳ ゴシック"/>
                          <a:cs typeface="ＭＳ Ｐゴシック"/>
                        </a:rPr>
                        <a:t>　</a:t>
                      </a:r>
                      <a:endParaRPr lang="ja-JP" sz="1050" kern="100" dirty="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spcAft>
                          <a:spcPts val="0"/>
                        </a:spcAft>
                      </a:pPr>
                      <a:r>
                        <a:rPr lang="en-US" sz="1600" kern="0" dirty="0">
                          <a:effectLst/>
                          <a:latin typeface="+mn-ea"/>
                          <a:ea typeface="+mn-ea"/>
                          <a:cs typeface="ＭＳ Ｐゴシック"/>
                        </a:rPr>
                        <a:t>1/2</a:t>
                      </a:r>
                      <a:r>
                        <a:rPr lang="ja-JP" sz="1600" kern="0" dirty="0">
                          <a:effectLst/>
                          <a:latin typeface="+mn-ea"/>
                          <a:ea typeface="+mn-ea"/>
                          <a:cs typeface="ＭＳ Ｐゴシック"/>
                        </a:rPr>
                        <a:t>（市</a:t>
                      </a:r>
                      <a:r>
                        <a:rPr lang="en-US" sz="1600" kern="0" dirty="0">
                          <a:effectLst/>
                          <a:latin typeface="+mn-ea"/>
                          <a:ea typeface="+mn-ea"/>
                          <a:cs typeface="ＭＳ Ｐゴシック"/>
                        </a:rPr>
                        <a:t>2/6</a:t>
                      </a:r>
                      <a:r>
                        <a:rPr lang="ja-JP" sz="1600" kern="0" dirty="0">
                          <a:effectLst/>
                          <a:latin typeface="+mn-ea"/>
                          <a:ea typeface="+mn-ea"/>
                          <a:cs typeface="ＭＳ Ｐゴシック"/>
                        </a:rPr>
                        <a:t>＋</a:t>
                      </a:r>
                      <a:r>
                        <a:rPr lang="ja-JP" sz="1600" u="sng" kern="0" dirty="0">
                          <a:effectLst/>
                          <a:latin typeface="+mn-ea"/>
                          <a:ea typeface="+mn-ea"/>
                          <a:cs typeface="ＭＳ Ｐゴシック"/>
                        </a:rPr>
                        <a:t>府</a:t>
                      </a:r>
                      <a:r>
                        <a:rPr lang="en-US" sz="1600" u="sng" kern="0" dirty="0">
                          <a:effectLst/>
                          <a:latin typeface="+mn-ea"/>
                          <a:ea typeface="+mn-ea"/>
                          <a:cs typeface="ＭＳ Ｐゴシック"/>
                        </a:rPr>
                        <a:t>1/6</a:t>
                      </a:r>
                      <a:r>
                        <a:rPr lang="ja-JP" sz="1600" kern="0" dirty="0">
                          <a:effectLst/>
                          <a:latin typeface="+mn-ea"/>
                          <a:ea typeface="+mn-ea"/>
                          <a:cs typeface="ＭＳ Ｐゴシック"/>
                        </a:rPr>
                        <a:t>）</a:t>
                      </a:r>
                      <a:endParaRPr lang="ja-JP" sz="1600" kern="100" dirty="0">
                        <a:effectLst/>
                        <a:latin typeface="+mn-ea"/>
                        <a:ea typeface="+mn-ea"/>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600" kern="0" dirty="0">
                          <a:effectLst/>
                          <a:latin typeface="+mn-ea"/>
                          <a:ea typeface="+mn-ea"/>
                          <a:cs typeface="ＭＳ Ｐゴシック"/>
                        </a:rPr>
                        <a:t>1/2</a:t>
                      </a:r>
                      <a:endParaRPr lang="ja-JP" sz="1600" kern="100" dirty="0">
                        <a:effectLst/>
                        <a:latin typeface="+mn-ea"/>
                        <a:ea typeface="+mn-ea"/>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60040">
                <a:tc>
                  <a:txBody>
                    <a:bodyPr/>
                    <a:lstStyle/>
                    <a:p>
                      <a:pPr algn="ctr">
                        <a:spcAft>
                          <a:spcPts val="0"/>
                        </a:spcAft>
                      </a:pPr>
                      <a:r>
                        <a:rPr lang="ja-JP" sz="1600" kern="0" dirty="0">
                          <a:effectLst/>
                          <a:latin typeface="+mn-ea"/>
                          <a:ea typeface="+mn-ea"/>
                          <a:cs typeface="ＭＳ Ｐゴシック"/>
                        </a:rPr>
                        <a:t>羽曳野市</a:t>
                      </a:r>
                      <a:endParaRPr lang="ja-JP" sz="1600" kern="100" dirty="0">
                        <a:effectLst/>
                        <a:latin typeface="+mn-ea"/>
                        <a:ea typeface="+mn-ea"/>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a:spcAft>
                          <a:spcPts val="0"/>
                        </a:spcAft>
                      </a:pPr>
                      <a:r>
                        <a:rPr lang="ja-JP" sz="1600" kern="0" dirty="0">
                          <a:effectLst/>
                          <a:latin typeface="+mn-ea"/>
                          <a:ea typeface="+mn-ea"/>
                          <a:cs typeface="ＭＳ Ｐゴシック"/>
                        </a:rPr>
                        <a:t>補助制度なし（事業者全額負担）</a:t>
                      </a:r>
                      <a:endParaRPr lang="ja-JP" sz="1600" kern="100" dirty="0">
                        <a:effectLst/>
                        <a:latin typeface="+mn-ea"/>
                        <a:ea typeface="+mn-ea"/>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kumimoji="1" lang="ja-JP" altLang="en-US"/>
                    </a:p>
                  </a:txBody>
                  <a:tcPr/>
                </a:tc>
                <a:tc>
                  <a:txBody>
                    <a:bodyPr/>
                    <a:lstStyle/>
                    <a:p>
                      <a:pPr algn="ctr">
                        <a:spcAft>
                          <a:spcPts val="0"/>
                        </a:spcAft>
                      </a:pPr>
                      <a:r>
                        <a:rPr lang="ja-JP" sz="1000" kern="0" dirty="0">
                          <a:effectLst/>
                          <a:latin typeface="Century"/>
                          <a:ea typeface="ＭＳ ゴシック"/>
                          <a:cs typeface="ＭＳ Ｐゴシック"/>
                        </a:rPr>
                        <a:t>　</a:t>
                      </a:r>
                      <a:endParaRPr lang="ja-JP" sz="1050" kern="100" dirty="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spcAft>
                          <a:spcPts val="0"/>
                        </a:spcAft>
                      </a:pPr>
                      <a:r>
                        <a:rPr lang="en-US" sz="1600" kern="0" dirty="0">
                          <a:effectLst/>
                          <a:latin typeface="+mn-ea"/>
                          <a:ea typeface="+mn-ea"/>
                          <a:cs typeface="ＭＳ Ｐゴシック"/>
                        </a:rPr>
                        <a:t>1/2</a:t>
                      </a:r>
                      <a:r>
                        <a:rPr lang="ja-JP" sz="1600" kern="0" dirty="0">
                          <a:effectLst/>
                          <a:latin typeface="+mn-ea"/>
                          <a:ea typeface="+mn-ea"/>
                          <a:cs typeface="ＭＳ Ｐゴシック"/>
                        </a:rPr>
                        <a:t>（市</a:t>
                      </a:r>
                      <a:r>
                        <a:rPr lang="en-US" sz="1600" kern="0" dirty="0">
                          <a:effectLst/>
                          <a:latin typeface="+mn-ea"/>
                          <a:ea typeface="+mn-ea"/>
                          <a:cs typeface="ＭＳ Ｐゴシック"/>
                        </a:rPr>
                        <a:t>2/6</a:t>
                      </a:r>
                      <a:r>
                        <a:rPr lang="ja-JP" sz="1600" kern="0" dirty="0">
                          <a:effectLst/>
                          <a:latin typeface="+mn-ea"/>
                          <a:ea typeface="+mn-ea"/>
                          <a:cs typeface="ＭＳ Ｐゴシック"/>
                        </a:rPr>
                        <a:t>＋</a:t>
                      </a:r>
                      <a:r>
                        <a:rPr lang="ja-JP" sz="1600" u="sng" kern="0" dirty="0">
                          <a:effectLst/>
                          <a:latin typeface="+mn-ea"/>
                          <a:ea typeface="+mn-ea"/>
                          <a:cs typeface="ＭＳ Ｐゴシック"/>
                        </a:rPr>
                        <a:t>府</a:t>
                      </a:r>
                      <a:r>
                        <a:rPr lang="en-US" sz="1600" u="sng" kern="0" dirty="0">
                          <a:effectLst/>
                          <a:latin typeface="+mn-ea"/>
                          <a:ea typeface="+mn-ea"/>
                          <a:cs typeface="ＭＳ Ｐゴシック"/>
                        </a:rPr>
                        <a:t>1/6</a:t>
                      </a:r>
                      <a:r>
                        <a:rPr lang="ja-JP" sz="1600" kern="0" dirty="0">
                          <a:effectLst/>
                          <a:latin typeface="+mn-ea"/>
                          <a:ea typeface="+mn-ea"/>
                          <a:cs typeface="ＭＳ Ｐゴシック"/>
                        </a:rPr>
                        <a:t>）</a:t>
                      </a:r>
                      <a:endParaRPr lang="ja-JP" sz="1600" kern="100" dirty="0">
                        <a:effectLst/>
                        <a:latin typeface="+mn-ea"/>
                        <a:ea typeface="+mn-ea"/>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600" kern="0" dirty="0">
                          <a:effectLst/>
                          <a:latin typeface="+mn-ea"/>
                          <a:ea typeface="+mn-ea"/>
                          <a:cs typeface="ＭＳ Ｐゴシック"/>
                        </a:rPr>
                        <a:t>1/2</a:t>
                      </a:r>
                      <a:endParaRPr lang="ja-JP" sz="1600" kern="100" dirty="0">
                        <a:effectLst/>
                        <a:latin typeface="+mn-ea"/>
                        <a:ea typeface="+mn-ea"/>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sp>
        <p:nvSpPr>
          <p:cNvPr id="6" name="右矢印 5"/>
          <p:cNvSpPr/>
          <p:nvPr/>
        </p:nvSpPr>
        <p:spPr>
          <a:xfrm>
            <a:off x="4553744" y="5274704"/>
            <a:ext cx="45030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18121159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1344</TotalTime>
  <Words>43</Words>
  <Application>Microsoft Office PowerPoint</Application>
  <PresentationFormat>画面に合わせる (4:3)</PresentationFormat>
  <Paragraphs>53</Paragraphs>
  <Slides>3</Slides>
  <Notes>0</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Office ​​テーマ</vt:lpstr>
      <vt:lpstr>　１．屋外広告物条例等の改正   　２．百舌鳥・古市古墳群の周辺区域における屋外広告物の適正化 </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2018-06-26T10:11:28Z</cp:lastPrinted>
  <dcterms:created xsi:type="dcterms:W3CDTF">2018-05-18T08:10:26Z</dcterms:created>
  <dcterms:modified xsi:type="dcterms:W3CDTF">2018-06-29T10:55:47Z</dcterms:modified>
</cp:coreProperties>
</file>