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7"/>
  </p:notesMasterIdLst>
  <p:sldIdLst>
    <p:sldId id="273" r:id="rId3"/>
    <p:sldId id="262" r:id="rId4"/>
    <p:sldId id="275" r:id="rId5"/>
    <p:sldId id="277"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0"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7471DDE8-D36E-4A59-947E-4E25D07FA4E2}" type="datetimeFigureOut">
              <a:rPr kumimoji="1" lang="ja-JP" altLang="en-US" smtClean="0"/>
              <a:t>2014/11/28</a:t>
            </a:fld>
            <a:endParaRPr kumimoji="1" lang="ja-JP" altLang="en-US" dirty="0"/>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7DA134B6-7A4E-4F41-B8A2-8C015DF552D0}" type="slidenum">
              <a:rPr kumimoji="1" lang="ja-JP" altLang="en-US" smtClean="0"/>
              <a:t>‹#›</a:t>
            </a:fld>
            <a:endParaRPr kumimoji="1" lang="ja-JP" altLang="en-US" dirty="0"/>
          </a:p>
        </p:txBody>
      </p:sp>
    </p:spTree>
    <p:extLst>
      <p:ext uri="{BB962C8B-B14F-4D97-AF65-F5344CB8AC3E}">
        <p14:creationId xmlns:p14="http://schemas.microsoft.com/office/powerpoint/2010/main" val="13083936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9D216E7-3F71-4FC1-B451-7FF9751A8FC2}" type="datetime1">
              <a:rPr kumimoji="1" lang="ja-JP" altLang="en-US" smtClean="0"/>
              <a:t>2014/11/28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9B1D370-5578-42C6-BA9F-8A0FD9A4D8B3}" type="slidenum">
              <a:rPr kumimoji="1" lang="ja-JP" altLang="en-US" smtClean="0"/>
              <a:t>‹#›</a:t>
            </a:fld>
            <a:endParaRPr kumimoji="1" lang="ja-JP" altLang="en-US" dirty="0"/>
          </a:p>
        </p:txBody>
      </p:sp>
    </p:spTree>
    <p:extLst>
      <p:ext uri="{BB962C8B-B14F-4D97-AF65-F5344CB8AC3E}">
        <p14:creationId xmlns:p14="http://schemas.microsoft.com/office/powerpoint/2010/main" val="4174858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280E020-12E3-4460-84DD-D0696B21D2AB}" type="datetime1">
              <a:rPr kumimoji="1" lang="ja-JP" altLang="en-US" smtClean="0"/>
              <a:t>2014/11/28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9B1D370-5578-42C6-BA9F-8A0FD9A4D8B3}" type="slidenum">
              <a:rPr kumimoji="1" lang="ja-JP" altLang="en-US" smtClean="0"/>
              <a:t>‹#›</a:t>
            </a:fld>
            <a:endParaRPr kumimoji="1" lang="ja-JP" altLang="en-US" dirty="0"/>
          </a:p>
        </p:txBody>
      </p:sp>
    </p:spTree>
    <p:extLst>
      <p:ext uri="{BB962C8B-B14F-4D97-AF65-F5344CB8AC3E}">
        <p14:creationId xmlns:p14="http://schemas.microsoft.com/office/powerpoint/2010/main" val="173962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DA4DD27-6D10-4DC1-9422-DDCCE33CAAF5}" type="datetime1">
              <a:rPr kumimoji="1" lang="ja-JP" altLang="en-US" smtClean="0"/>
              <a:t>2014/11/28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9B1D370-5578-42C6-BA9F-8A0FD9A4D8B3}" type="slidenum">
              <a:rPr kumimoji="1" lang="ja-JP" altLang="en-US" smtClean="0"/>
              <a:t>‹#›</a:t>
            </a:fld>
            <a:endParaRPr kumimoji="1" lang="ja-JP" altLang="en-US" dirty="0"/>
          </a:p>
        </p:txBody>
      </p:sp>
    </p:spTree>
    <p:extLst>
      <p:ext uri="{BB962C8B-B14F-4D97-AF65-F5344CB8AC3E}">
        <p14:creationId xmlns:p14="http://schemas.microsoft.com/office/powerpoint/2010/main" val="145878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AD22BE6-0373-4860-9943-C7BDC8CCE345}" type="datetimeFigureOut">
              <a:rPr lang="ja-JP" altLang="en-US" smtClean="0">
                <a:solidFill>
                  <a:prstClr val="black">
                    <a:tint val="75000"/>
                  </a:prstClr>
                </a:solidFill>
              </a:rPr>
              <a:pPr/>
              <a:t>2014/11/28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A892D2E-63B7-4D00-BAE2-D6C142A8880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30872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AD22BE6-0373-4860-9943-C7BDC8CCE345}" type="datetimeFigureOut">
              <a:rPr lang="ja-JP" altLang="en-US" smtClean="0">
                <a:solidFill>
                  <a:prstClr val="black">
                    <a:tint val="75000"/>
                  </a:prstClr>
                </a:solidFill>
              </a:rPr>
              <a:pPr/>
              <a:t>2014/11/28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A892D2E-63B7-4D00-BAE2-D6C142A8880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71170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AD22BE6-0373-4860-9943-C7BDC8CCE345}" type="datetimeFigureOut">
              <a:rPr lang="ja-JP" altLang="en-US" smtClean="0">
                <a:solidFill>
                  <a:prstClr val="black">
                    <a:tint val="75000"/>
                  </a:prstClr>
                </a:solidFill>
              </a:rPr>
              <a:pPr/>
              <a:t>2014/11/28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A892D2E-63B7-4D00-BAE2-D6C142A8880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918649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AD22BE6-0373-4860-9943-C7BDC8CCE345}" type="datetimeFigureOut">
              <a:rPr lang="ja-JP" altLang="en-US" smtClean="0">
                <a:solidFill>
                  <a:prstClr val="black">
                    <a:tint val="75000"/>
                  </a:prstClr>
                </a:solidFill>
              </a:rPr>
              <a:pPr/>
              <a:t>2014/11/28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AA892D2E-63B7-4D00-BAE2-D6C142A8880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883715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AD22BE6-0373-4860-9943-C7BDC8CCE345}" type="datetimeFigureOut">
              <a:rPr lang="ja-JP" altLang="en-US" smtClean="0">
                <a:solidFill>
                  <a:prstClr val="black">
                    <a:tint val="75000"/>
                  </a:prstClr>
                </a:solidFill>
              </a:rPr>
              <a:pPr/>
              <a:t>2014/11/28</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AA892D2E-63B7-4D00-BAE2-D6C142A8880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0472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AD22BE6-0373-4860-9943-C7BDC8CCE345}" type="datetimeFigureOut">
              <a:rPr lang="ja-JP" altLang="en-US" smtClean="0">
                <a:solidFill>
                  <a:prstClr val="black">
                    <a:tint val="75000"/>
                  </a:prstClr>
                </a:solidFill>
              </a:rPr>
              <a:pPr/>
              <a:t>2014/11/28</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AA892D2E-63B7-4D00-BAE2-D6C142A8880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89386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AD22BE6-0373-4860-9943-C7BDC8CCE345}" type="datetimeFigureOut">
              <a:rPr lang="ja-JP" altLang="en-US" smtClean="0">
                <a:solidFill>
                  <a:prstClr val="black">
                    <a:tint val="75000"/>
                  </a:prstClr>
                </a:solidFill>
              </a:rPr>
              <a:pPr/>
              <a:t>2014/11/28</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AA892D2E-63B7-4D00-BAE2-D6C142A8880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991037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AD22BE6-0373-4860-9943-C7BDC8CCE345}" type="datetimeFigureOut">
              <a:rPr lang="ja-JP" altLang="en-US" smtClean="0">
                <a:solidFill>
                  <a:prstClr val="black">
                    <a:tint val="75000"/>
                  </a:prstClr>
                </a:solidFill>
              </a:rPr>
              <a:pPr/>
              <a:t>2014/11/28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AA892D2E-63B7-4D00-BAE2-D6C142A8880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51114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562074"/>
          </a:xfrm>
          <a:solidFill>
            <a:schemeClr val="accent3">
              <a:lumMod val="40000"/>
              <a:lumOff val="60000"/>
            </a:schemeClr>
          </a:solidFill>
        </p:spPr>
        <p:txBody>
          <a:bodyPr>
            <a:normAutofit/>
          </a:bodyPr>
          <a:lstStyle>
            <a:lvl1pPr>
              <a:defRPr sz="3600"/>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a:xfrm>
            <a:off x="457200" y="980728"/>
            <a:ext cx="8229600" cy="5256584"/>
          </a:xfrm>
        </p:spPr>
        <p:txBody>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fld id="{1D95BCFD-DBE0-4D65-B97D-D44AF1F80E70}" type="datetime1">
              <a:rPr kumimoji="1" lang="ja-JP" altLang="en-US" smtClean="0"/>
              <a:t>2014/11/28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7010400" y="6492875"/>
            <a:ext cx="2133600" cy="365125"/>
          </a:xfrm>
        </p:spPr>
        <p:txBody>
          <a:bodyPr/>
          <a:lstStyle>
            <a:lvl1pPr>
              <a:defRPr sz="1600"/>
            </a:lvl1pPr>
          </a:lstStyle>
          <a:p>
            <a:fld id="{59B1D370-5578-42C6-BA9F-8A0FD9A4D8B3}" type="slidenum">
              <a:rPr lang="ja-JP" altLang="en-US" smtClean="0"/>
              <a:pPr/>
              <a:t>‹#›</a:t>
            </a:fld>
            <a:endParaRPr lang="ja-JP" altLang="en-US" dirty="0"/>
          </a:p>
        </p:txBody>
      </p:sp>
    </p:spTree>
    <p:extLst>
      <p:ext uri="{BB962C8B-B14F-4D97-AF65-F5344CB8AC3E}">
        <p14:creationId xmlns:p14="http://schemas.microsoft.com/office/powerpoint/2010/main" val="322372112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AD22BE6-0373-4860-9943-C7BDC8CCE345}" type="datetimeFigureOut">
              <a:rPr lang="ja-JP" altLang="en-US" smtClean="0">
                <a:solidFill>
                  <a:prstClr val="black">
                    <a:tint val="75000"/>
                  </a:prstClr>
                </a:solidFill>
              </a:rPr>
              <a:pPr/>
              <a:t>2014/11/28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AA892D2E-63B7-4D00-BAE2-D6C142A8880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791869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AD22BE6-0373-4860-9943-C7BDC8CCE345}" type="datetimeFigureOut">
              <a:rPr lang="ja-JP" altLang="en-US" smtClean="0">
                <a:solidFill>
                  <a:prstClr val="black">
                    <a:tint val="75000"/>
                  </a:prstClr>
                </a:solidFill>
              </a:rPr>
              <a:pPr/>
              <a:t>2014/11/28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A892D2E-63B7-4D00-BAE2-D6C142A8880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915486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AD22BE6-0373-4860-9943-C7BDC8CCE345}" type="datetimeFigureOut">
              <a:rPr lang="ja-JP" altLang="en-US" smtClean="0">
                <a:solidFill>
                  <a:prstClr val="black">
                    <a:tint val="75000"/>
                  </a:prstClr>
                </a:solidFill>
              </a:rPr>
              <a:pPr/>
              <a:t>2014/11/28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A892D2E-63B7-4D00-BAE2-D6C142A8880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57397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06B264F-5895-4C96-AC76-032CE6FE701E}" type="datetime1">
              <a:rPr kumimoji="1" lang="ja-JP" altLang="en-US" smtClean="0"/>
              <a:t>2014/11/28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9B1D370-5578-42C6-BA9F-8A0FD9A4D8B3}" type="slidenum">
              <a:rPr kumimoji="1" lang="ja-JP" altLang="en-US" smtClean="0"/>
              <a:t>‹#›</a:t>
            </a:fld>
            <a:endParaRPr kumimoji="1" lang="ja-JP" altLang="en-US" dirty="0"/>
          </a:p>
        </p:txBody>
      </p:sp>
    </p:spTree>
    <p:extLst>
      <p:ext uri="{BB962C8B-B14F-4D97-AF65-F5344CB8AC3E}">
        <p14:creationId xmlns:p14="http://schemas.microsoft.com/office/powerpoint/2010/main" val="1795606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8635C56-032F-4E5A-9828-F069253A2950}" type="datetime1">
              <a:rPr kumimoji="1" lang="ja-JP" altLang="en-US" smtClean="0"/>
              <a:t>2014/11/28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9B1D370-5578-42C6-BA9F-8A0FD9A4D8B3}" type="slidenum">
              <a:rPr kumimoji="1" lang="ja-JP" altLang="en-US" smtClean="0"/>
              <a:t>‹#›</a:t>
            </a:fld>
            <a:endParaRPr kumimoji="1" lang="ja-JP" altLang="en-US" dirty="0"/>
          </a:p>
        </p:txBody>
      </p:sp>
    </p:spTree>
    <p:extLst>
      <p:ext uri="{BB962C8B-B14F-4D97-AF65-F5344CB8AC3E}">
        <p14:creationId xmlns:p14="http://schemas.microsoft.com/office/powerpoint/2010/main" val="2282759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9E522DD-2915-4978-9A2F-72BFF5B566AC}" type="datetime1">
              <a:rPr kumimoji="1" lang="ja-JP" altLang="en-US" smtClean="0"/>
              <a:t>2014/11/28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9B1D370-5578-42C6-BA9F-8A0FD9A4D8B3}" type="slidenum">
              <a:rPr kumimoji="1" lang="ja-JP" altLang="en-US" smtClean="0"/>
              <a:t>‹#›</a:t>
            </a:fld>
            <a:endParaRPr kumimoji="1" lang="ja-JP" altLang="en-US" dirty="0"/>
          </a:p>
        </p:txBody>
      </p:sp>
    </p:spTree>
    <p:extLst>
      <p:ext uri="{BB962C8B-B14F-4D97-AF65-F5344CB8AC3E}">
        <p14:creationId xmlns:p14="http://schemas.microsoft.com/office/powerpoint/2010/main" val="3616983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B2F3C0D-64D5-42C2-A618-35A52A06212A}" type="datetime1">
              <a:rPr kumimoji="1" lang="ja-JP" altLang="en-US" smtClean="0"/>
              <a:t>2014/11/28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9B1D370-5578-42C6-BA9F-8A0FD9A4D8B3}" type="slidenum">
              <a:rPr kumimoji="1" lang="ja-JP" altLang="en-US" smtClean="0"/>
              <a:t>‹#›</a:t>
            </a:fld>
            <a:endParaRPr kumimoji="1" lang="ja-JP" altLang="en-US" dirty="0"/>
          </a:p>
        </p:txBody>
      </p:sp>
    </p:spTree>
    <p:extLst>
      <p:ext uri="{BB962C8B-B14F-4D97-AF65-F5344CB8AC3E}">
        <p14:creationId xmlns:p14="http://schemas.microsoft.com/office/powerpoint/2010/main" val="2644061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1421C1E-D69F-4727-94E6-6C2715F4F3A7}" type="datetime1">
              <a:rPr kumimoji="1" lang="ja-JP" altLang="en-US" smtClean="0"/>
              <a:t>2014/11/28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9B1D370-5578-42C6-BA9F-8A0FD9A4D8B3}" type="slidenum">
              <a:rPr kumimoji="1" lang="ja-JP" altLang="en-US" smtClean="0"/>
              <a:t>‹#›</a:t>
            </a:fld>
            <a:endParaRPr kumimoji="1" lang="ja-JP" altLang="en-US" dirty="0"/>
          </a:p>
        </p:txBody>
      </p:sp>
    </p:spTree>
    <p:extLst>
      <p:ext uri="{BB962C8B-B14F-4D97-AF65-F5344CB8AC3E}">
        <p14:creationId xmlns:p14="http://schemas.microsoft.com/office/powerpoint/2010/main" val="3694558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0D05B07-00A2-4E16-9ED0-2DD35506C851}" type="datetime1">
              <a:rPr kumimoji="1" lang="ja-JP" altLang="en-US" smtClean="0"/>
              <a:t>2014/11/28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9B1D370-5578-42C6-BA9F-8A0FD9A4D8B3}" type="slidenum">
              <a:rPr kumimoji="1" lang="ja-JP" altLang="en-US" smtClean="0"/>
              <a:t>‹#›</a:t>
            </a:fld>
            <a:endParaRPr kumimoji="1" lang="ja-JP" altLang="en-US" dirty="0"/>
          </a:p>
        </p:txBody>
      </p:sp>
    </p:spTree>
    <p:extLst>
      <p:ext uri="{BB962C8B-B14F-4D97-AF65-F5344CB8AC3E}">
        <p14:creationId xmlns:p14="http://schemas.microsoft.com/office/powerpoint/2010/main" val="4094156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ED37A60-A78E-47A6-85FB-C2EF06562A84}" type="datetime1">
              <a:rPr kumimoji="1" lang="ja-JP" altLang="en-US" smtClean="0"/>
              <a:t>2014/11/28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9B1D370-5578-42C6-BA9F-8A0FD9A4D8B3}" type="slidenum">
              <a:rPr kumimoji="1" lang="ja-JP" altLang="en-US" smtClean="0"/>
              <a:t>‹#›</a:t>
            </a:fld>
            <a:endParaRPr kumimoji="1" lang="ja-JP" altLang="en-US" dirty="0"/>
          </a:p>
        </p:txBody>
      </p:sp>
    </p:spTree>
    <p:extLst>
      <p:ext uri="{BB962C8B-B14F-4D97-AF65-F5344CB8AC3E}">
        <p14:creationId xmlns:p14="http://schemas.microsoft.com/office/powerpoint/2010/main" val="4097366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F40731-C1F8-4D3F-B064-9A38D9CF6011}" type="datetime1">
              <a:rPr kumimoji="1" lang="ja-JP" altLang="en-US" smtClean="0"/>
              <a:t>2014/11/28</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B1D370-5578-42C6-BA9F-8A0FD9A4D8B3}" type="slidenum">
              <a:rPr kumimoji="1" lang="ja-JP" altLang="en-US" smtClean="0"/>
              <a:t>‹#›</a:t>
            </a:fld>
            <a:endParaRPr kumimoji="1" lang="ja-JP" altLang="en-US" dirty="0"/>
          </a:p>
        </p:txBody>
      </p:sp>
    </p:spTree>
    <p:extLst>
      <p:ext uri="{BB962C8B-B14F-4D97-AF65-F5344CB8AC3E}">
        <p14:creationId xmlns:p14="http://schemas.microsoft.com/office/powerpoint/2010/main" val="2903125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22BE6-0373-4860-9943-C7BDC8CCE345}" type="datetimeFigureOut">
              <a:rPr lang="ja-JP" altLang="en-US" smtClean="0">
                <a:solidFill>
                  <a:prstClr val="black">
                    <a:tint val="75000"/>
                  </a:prstClr>
                </a:solidFill>
              </a:rPr>
              <a:pPr/>
              <a:t>2014/11/28</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892D2E-63B7-4D00-BAE2-D6C142A8880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341562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188640"/>
            <a:ext cx="8229600" cy="1512168"/>
          </a:xfrm>
        </p:spPr>
        <p:txBody>
          <a:bodyPr>
            <a:noAutofit/>
          </a:bodyPr>
          <a:lstStyle/>
          <a:p>
            <a:pPr algn="l"/>
            <a:r>
              <a:rPr lang="en-US" altLang="ja-JP" sz="3600" dirty="0" smtClean="0"/>
              <a:t/>
            </a:r>
            <a:br>
              <a:rPr lang="en-US" altLang="ja-JP" sz="3600" dirty="0" smtClean="0"/>
            </a:br>
            <a:r>
              <a:rPr lang="ja-JP" altLang="en-US" sz="3600" dirty="0" smtClean="0"/>
              <a:t>　　　　　　　　　　　　　　　　　　　　　別紙</a:t>
            </a:r>
            <a:r>
              <a:rPr lang="en-US" altLang="ja-JP" sz="3600" dirty="0" smtClean="0"/>
              <a:t>2</a:t>
            </a:r>
            <a:r>
              <a:rPr lang="ja-JP" altLang="en-US" sz="3600" dirty="0" smtClean="0"/>
              <a:t>　　　　　　　　　　　　　　　　　　　　</a:t>
            </a:r>
            <a:r>
              <a:rPr lang="en-US" altLang="ja-JP" sz="3600" dirty="0" smtClean="0"/>
              <a:t/>
            </a:r>
            <a:br>
              <a:rPr lang="en-US" altLang="ja-JP" sz="3600" dirty="0" smtClean="0"/>
            </a:br>
            <a:r>
              <a:rPr lang="ja-JP" altLang="en-US" sz="3600" dirty="0" smtClean="0"/>
              <a:t>藤井寺市</a:t>
            </a:r>
            <a:r>
              <a:rPr lang="ja-JP" altLang="ja-JP" sz="3600" dirty="0" smtClean="0"/>
              <a:t>景観形成の</a:t>
            </a:r>
            <a:r>
              <a:rPr lang="ja-JP" altLang="ja-JP" sz="3600" dirty="0"/>
              <a:t>基本</a:t>
            </a:r>
            <a:r>
              <a:rPr lang="ja-JP" altLang="ja-JP" sz="3600" dirty="0" smtClean="0"/>
              <a:t>方針</a:t>
            </a:r>
            <a:r>
              <a:rPr lang="ja-JP" altLang="en-US" sz="3600" dirty="0" smtClean="0"/>
              <a:t>　</a:t>
            </a:r>
            <a:r>
              <a:rPr lang="ja-JP" altLang="ja-JP" sz="3600" dirty="0"/>
              <a:t/>
            </a:r>
            <a:br>
              <a:rPr lang="ja-JP" altLang="ja-JP" sz="3600" dirty="0"/>
            </a:br>
            <a:endParaRPr kumimoji="1" lang="ja-JP" altLang="en-US" sz="3600" dirty="0"/>
          </a:p>
        </p:txBody>
      </p:sp>
      <p:sp>
        <p:nvSpPr>
          <p:cNvPr id="4" name="コンテンツ プレースホルダー 3"/>
          <p:cNvSpPr>
            <a:spLocks noGrp="1"/>
          </p:cNvSpPr>
          <p:nvPr>
            <p:ph idx="1"/>
          </p:nvPr>
        </p:nvSpPr>
        <p:spPr>
          <a:xfrm>
            <a:off x="349875" y="1628800"/>
            <a:ext cx="8794125" cy="4929411"/>
          </a:xfrm>
        </p:spPr>
        <p:txBody>
          <a:bodyPr>
            <a:normAutofit/>
          </a:bodyPr>
          <a:lstStyle/>
          <a:p>
            <a:pPr marL="0" indent="0">
              <a:buNone/>
            </a:pPr>
            <a:r>
              <a:rPr lang="ja-JP" altLang="ja-JP" dirty="0"/>
              <a:t>①</a:t>
            </a:r>
            <a:r>
              <a:rPr lang="ja-JP" altLang="ja-JP" dirty="0">
                <a:solidFill>
                  <a:srgbClr val="FF0000"/>
                </a:solidFill>
              </a:rPr>
              <a:t>古市古墳群や葛井寺などの地域固有の</a:t>
            </a:r>
            <a:r>
              <a:rPr lang="ja-JP" altLang="ja-JP" dirty="0" smtClean="0">
                <a:solidFill>
                  <a:srgbClr val="FF0000"/>
                </a:solidFill>
              </a:rPr>
              <a:t>歴史</a:t>
            </a:r>
            <a:endParaRPr lang="en-US" altLang="ja-JP" dirty="0" smtClean="0">
              <a:solidFill>
                <a:srgbClr val="FF0000"/>
              </a:solidFill>
            </a:endParaRPr>
          </a:p>
          <a:p>
            <a:pPr marL="0" indent="0">
              <a:buNone/>
            </a:pPr>
            <a:r>
              <a:rPr lang="ja-JP" altLang="en-US" dirty="0" smtClean="0">
                <a:solidFill>
                  <a:srgbClr val="FF0000"/>
                </a:solidFill>
              </a:rPr>
              <a:t>　　</a:t>
            </a:r>
            <a:r>
              <a:rPr lang="ja-JP" altLang="ja-JP" dirty="0" smtClean="0">
                <a:solidFill>
                  <a:srgbClr val="FF0000"/>
                </a:solidFill>
              </a:rPr>
              <a:t>文化</a:t>
            </a:r>
            <a:r>
              <a:rPr lang="ja-JP" altLang="ja-JP" dirty="0">
                <a:solidFill>
                  <a:srgbClr val="FF0000"/>
                </a:solidFill>
              </a:rPr>
              <a:t>景観を守り、</a:t>
            </a:r>
            <a:r>
              <a:rPr lang="ja-JP" altLang="ja-JP" dirty="0" smtClean="0">
                <a:solidFill>
                  <a:srgbClr val="FF0000"/>
                </a:solidFill>
              </a:rPr>
              <a:t>育てる</a:t>
            </a:r>
            <a:endParaRPr lang="en-US" altLang="ja-JP" dirty="0" smtClean="0">
              <a:solidFill>
                <a:srgbClr val="FF0000"/>
              </a:solidFill>
            </a:endParaRPr>
          </a:p>
          <a:p>
            <a:pPr marL="0" indent="0">
              <a:buNone/>
            </a:pPr>
            <a:r>
              <a:rPr lang="ja-JP" altLang="ja-JP" dirty="0" smtClean="0"/>
              <a:t>②</a:t>
            </a:r>
            <a:r>
              <a:rPr lang="ja-JP" altLang="ja-JP" dirty="0"/>
              <a:t>藤井寺駅周辺など個性と魅力のある</a:t>
            </a:r>
            <a:r>
              <a:rPr lang="ja-JP" altLang="ja-JP" dirty="0" smtClean="0"/>
              <a:t>市街地</a:t>
            </a:r>
            <a:endParaRPr lang="en-US" altLang="ja-JP" dirty="0" smtClean="0"/>
          </a:p>
          <a:p>
            <a:pPr marL="0" indent="0">
              <a:buNone/>
            </a:pPr>
            <a:r>
              <a:rPr lang="ja-JP" altLang="en-US" dirty="0"/>
              <a:t>　</a:t>
            </a:r>
            <a:r>
              <a:rPr lang="ja-JP" altLang="en-US" dirty="0" smtClean="0"/>
              <a:t>　</a:t>
            </a:r>
            <a:r>
              <a:rPr lang="ja-JP" altLang="ja-JP" dirty="0" smtClean="0"/>
              <a:t>景観</a:t>
            </a:r>
            <a:r>
              <a:rPr lang="ja-JP" altLang="ja-JP" dirty="0"/>
              <a:t>や道路景観を創り、</a:t>
            </a:r>
            <a:r>
              <a:rPr lang="ja-JP" altLang="ja-JP" dirty="0" smtClean="0"/>
              <a:t>育てる</a:t>
            </a:r>
            <a:endParaRPr lang="en-US" altLang="ja-JP" dirty="0" smtClean="0"/>
          </a:p>
          <a:p>
            <a:pPr marL="0" indent="0">
              <a:buNone/>
            </a:pPr>
            <a:r>
              <a:rPr lang="ja-JP" altLang="ja-JP" dirty="0"/>
              <a:t>③金剛・生駒山系や大和川・石川など</a:t>
            </a:r>
            <a:r>
              <a:rPr lang="ja-JP" altLang="ja-JP" dirty="0" smtClean="0"/>
              <a:t>うるおい</a:t>
            </a:r>
            <a:endParaRPr lang="en-US" altLang="ja-JP" dirty="0" smtClean="0"/>
          </a:p>
          <a:p>
            <a:pPr marL="0" indent="0">
              <a:buNone/>
            </a:pPr>
            <a:r>
              <a:rPr lang="ja-JP" altLang="en-US" dirty="0" smtClean="0"/>
              <a:t>　</a:t>
            </a:r>
            <a:r>
              <a:rPr lang="ja-JP" altLang="ja-JP" dirty="0" smtClean="0"/>
              <a:t>の</a:t>
            </a:r>
            <a:r>
              <a:rPr lang="ja-JP" altLang="ja-JP" dirty="0"/>
              <a:t>ある水とみどりの自然的景観を守り、</a:t>
            </a:r>
            <a:r>
              <a:rPr lang="ja-JP" altLang="ja-JP" dirty="0" smtClean="0"/>
              <a:t>活かす</a:t>
            </a:r>
            <a:endParaRPr lang="en-US" altLang="ja-JP" dirty="0" smtClean="0"/>
          </a:p>
          <a:p>
            <a:pPr marL="0" indent="0">
              <a:buNone/>
            </a:pPr>
            <a:r>
              <a:rPr lang="ja-JP" altLang="ja-JP" dirty="0"/>
              <a:t>④藤井寺市に愛着がもてる景観づくりに協働で</a:t>
            </a:r>
            <a:r>
              <a:rPr lang="ja-JP" altLang="ja-JP" dirty="0" smtClean="0"/>
              <a:t>取</a:t>
            </a:r>
            <a:endParaRPr lang="en-US" altLang="ja-JP" dirty="0" smtClean="0"/>
          </a:p>
          <a:p>
            <a:pPr marL="0" indent="0">
              <a:buNone/>
            </a:pPr>
            <a:r>
              <a:rPr lang="ja-JP" altLang="en-US" dirty="0"/>
              <a:t>　</a:t>
            </a:r>
            <a:r>
              <a:rPr lang="ja-JP" altLang="ja-JP" dirty="0" err="1" smtClean="0"/>
              <a:t>り</a:t>
            </a:r>
            <a:r>
              <a:rPr lang="ja-JP" altLang="ja-JP" dirty="0"/>
              <a:t>組む</a:t>
            </a:r>
          </a:p>
          <a:p>
            <a:pPr marL="0" indent="0">
              <a:buNone/>
            </a:pPr>
            <a:endParaRPr lang="ja-JP" altLang="ja-JP" dirty="0"/>
          </a:p>
          <a:p>
            <a:pPr marL="0" indent="0">
              <a:buNone/>
            </a:pPr>
            <a:endParaRPr lang="ja-JP" altLang="ja-JP" dirty="0"/>
          </a:p>
          <a:p>
            <a:endParaRPr lang="ja-JP" altLang="ja-JP" dirty="0"/>
          </a:p>
        </p:txBody>
      </p:sp>
    </p:spTree>
    <p:extLst>
      <p:ext uri="{BB962C8B-B14F-4D97-AF65-F5344CB8AC3E}">
        <p14:creationId xmlns:p14="http://schemas.microsoft.com/office/powerpoint/2010/main" val="3850677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kumimoji="1" lang="ja-JP" altLang="en-US" dirty="0" smtClean="0"/>
              <a:t>藤井寺市景観計画における古市古墳群の位置づけ</a:t>
            </a:r>
            <a:endParaRPr kumimoji="1" lang="ja-JP" altLang="en-US" dirty="0"/>
          </a:p>
        </p:txBody>
      </p:sp>
      <p:sp>
        <p:nvSpPr>
          <p:cNvPr id="5" name="コンテンツ プレースホルダー 4"/>
          <p:cNvSpPr>
            <a:spLocks noGrp="1"/>
          </p:cNvSpPr>
          <p:nvPr>
            <p:ph idx="1"/>
          </p:nvPr>
        </p:nvSpPr>
        <p:spPr>
          <a:xfrm>
            <a:off x="179512" y="3933056"/>
            <a:ext cx="8784976" cy="2664296"/>
          </a:xfrm>
        </p:spPr>
        <p:txBody>
          <a:bodyPr>
            <a:normAutofit/>
          </a:bodyPr>
          <a:lstStyle/>
          <a:p>
            <a:pPr marL="0" indent="0" algn="ctr">
              <a:buNone/>
            </a:pPr>
            <a:r>
              <a:rPr lang="ja-JP" altLang="en-US" dirty="0" smtClean="0">
                <a:solidFill>
                  <a:schemeClr val="accent2"/>
                </a:solidFill>
              </a:rPr>
              <a:t>「古市古墳群景観形成促進区域」</a:t>
            </a:r>
            <a:endParaRPr lang="en-US" altLang="ja-JP" dirty="0" smtClean="0">
              <a:solidFill>
                <a:schemeClr val="accent2"/>
              </a:solidFill>
            </a:endParaRPr>
          </a:p>
          <a:p>
            <a:r>
              <a:rPr lang="ja-JP" altLang="en-US" sz="2800" dirty="0" smtClean="0"/>
              <a:t>古墳の墳丘裾や濠、堤等の境界より地形地物や用途地域界などを基本とする緩衝地帯に囲まれた区域</a:t>
            </a:r>
            <a:endParaRPr lang="en-US" altLang="ja-JP" sz="2800" dirty="0" smtClean="0"/>
          </a:p>
          <a:p>
            <a:r>
              <a:rPr lang="ja-JP" altLang="en-US" sz="2800" dirty="0" smtClean="0"/>
              <a:t>住居系地区、近隣商業地区で、文化的価値の高い古墳と調和した景観を形成</a:t>
            </a:r>
            <a:endParaRPr lang="en-US" altLang="ja-JP" sz="2800" dirty="0" smtClean="0"/>
          </a:p>
        </p:txBody>
      </p:sp>
      <p:sp>
        <p:nvSpPr>
          <p:cNvPr id="2" name="テキスト ボックス 1"/>
          <p:cNvSpPr txBox="1"/>
          <p:nvPr/>
        </p:nvSpPr>
        <p:spPr>
          <a:xfrm>
            <a:off x="179512" y="1052736"/>
            <a:ext cx="8784976" cy="52322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kumimoji="1" lang="ja-JP" altLang="en-US" sz="2800" dirty="0" smtClean="0"/>
              <a:t>藤井寺市景観計画</a:t>
            </a:r>
            <a:r>
              <a:rPr kumimoji="1" lang="ja-JP" altLang="en-US" sz="2000" dirty="0" smtClean="0"/>
              <a:t>（平成</a:t>
            </a:r>
            <a:r>
              <a:rPr kumimoji="1" lang="en-US" altLang="ja-JP" sz="2000" dirty="0" smtClean="0"/>
              <a:t>25</a:t>
            </a:r>
            <a:r>
              <a:rPr kumimoji="1" lang="ja-JP" altLang="en-US" sz="2000" dirty="0" smtClean="0"/>
              <a:t>年</a:t>
            </a:r>
            <a:r>
              <a:rPr kumimoji="1" lang="en-US" altLang="ja-JP" sz="2000" dirty="0" smtClean="0"/>
              <a:t>6</a:t>
            </a:r>
            <a:r>
              <a:rPr kumimoji="1" lang="ja-JP" altLang="en-US" sz="2000" dirty="0" smtClean="0"/>
              <a:t>月策定）</a:t>
            </a:r>
            <a:endParaRPr kumimoji="1" lang="ja-JP" altLang="en-US" sz="2800" dirty="0"/>
          </a:p>
        </p:txBody>
      </p:sp>
      <p:sp>
        <p:nvSpPr>
          <p:cNvPr id="7" name="コンテンツ プレースホルダー 4"/>
          <p:cNvSpPr txBox="1">
            <a:spLocks/>
          </p:cNvSpPr>
          <p:nvPr/>
        </p:nvSpPr>
        <p:spPr>
          <a:xfrm>
            <a:off x="179512" y="1772816"/>
            <a:ext cx="8784976" cy="158417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ja-JP" altLang="en-US" sz="2800" dirty="0" smtClean="0"/>
              <a:t>古市古墳群の文化的景観の維持・向上を図るため、古墳群と調和した景観の形成とともに眺望景観の確保に努める</a:t>
            </a:r>
          </a:p>
        </p:txBody>
      </p:sp>
      <p:sp>
        <p:nvSpPr>
          <p:cNvPr id="8" name="下矢印 7"/>
          <p:cNvSpPr/>
          <p:nvPr/>
        </p:nvSpPr>
        <p:spPr>
          <a:xfrm>
            <a:off x="3527884" y="3140968"/>
            <a:ext cx="20882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スライド番号プレースホルダー 5"/>
          <p:cNvSpPr>
            <a:spLocks noGrp="1"/>
          </p:cNvSpPr>
          <p:nvPr>
            <p:ph type="sldNum" sz="quarter" idx="12"/>
          </p:nvPr>
        </p:nvSpPr>
        <p:spPr/>
        <p:txBody>
          <a:bodyPr/>
          <a:lstStyle/>
          <a:p>
            <a:fld id="{59B1D370-5578-42C6-BA9F-8A0FD9A4D8B3}" type="slidenum">
              <a:rPr kumimoji="1" lang="ja-JP" altLang="en-US" smtClean="0"/>
              <a:t>2</a:t>
            </a:fld>
            <a:endParaRPr kumimoji="1" lang="ja-JP" altLang="en-US" dirty="0"/>
          </a:p>
        </p:txBody>
      </p:sp>
    </p:spTree>
    <p:extLst>
      <p:ext uri="{BB962C8B-B14F-4D97-AF65-F5344CB8AC3E}">
        <p14:creationId xmlns:p14="http://schemas.microsoft.com/office/powerpoint/2010/main" val="167565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9512" y="220578"/>
            <a:ext cx="4968552" cy="369332"/>
          </a:xfrm>
          <a:prstGeom prst="rect">
            <a:avLst/>
          </a:prstGeom>
          <a:solidFill>
            <a:schemeClr val="accent3">
              <a:lumMod val="50000"/>
              <a:alpha val="90000"/>
            </a:schemeClr>
          </a:solidFill>
          <a:ln w="19050">
            <a:solidFill>
              <a:schemeClr val="accent3">
                <a:lumMod val="50000"/>
              </a:schemeClr>
            </a:solidFill>
          </a:ln>
          <a:effectLst>
            <a:outerShdw blurRad="44450" dist="27940" dir="5400000" algn="ctr">
              <a:srgbClr val="000000">
                <a:alpha val="32000"/>
              </a:srgbClr>
            </a:outerShdw>
          </a:effectLst>
          <a:scene3d>
            <a:camera prst="orthographicFront">
              <a:rot lat="0" lon="0" rev="0"/>
            </a:camera>
            <a:lightRig rig="morning" dir="t"/>
          </a:scene3d>
          <a:sp3d prstMaterial="metal">
            <a:bevelT w="190500" h="38100"/>
          </a:sp3d>
        </p:spPr>
        <p:txBody>
          <a:bodyPr wrap="square" rtlCol="0">
            <a:spAutoFit/>
          </a:bodyPr>
          <a:lstStyle/>
          <a:p>
            <a:pPr algn="ctr"/>
            <a:r>
              <a:rPr lang="ja-JP" altLang="en-US" dirty="0" smtClean="0">
                <a:solidFill>
                  <a:prstClr val="white"/>
                </a:solidFill>
                <a:latin typeface="HG明朝E" pitchFamily="17" charset="-128"/>
                <a:ea typeface="HG明朝E" pitchFamily="17" charset="-128"/>
              </a:rPr>
              <a:t>羽曳野市景観</a:t>
            </a:r>
            <a:r>
              <a:rPr lang="ja-JP" altLang="en-US" dirty="0">
                <a:solidFill>
                  <a:prstClr val="white"/>
                </a:solidFill>
                <a:latin typeface="HG明朝E" pitchFamily="17" charset="-128"/>
                <a:ea typeface="HG明朝E" pitchFamily="17" charset="-128"/>
              </a:rPr>
              <a:t>形成の基本方針</a:t>
            </a:r>
          </a:p>
        </p:txBody>
      </p:sp>
      <p:sp>
        <p:nvSpPr>
          <p:cNvPr id="3" name="テキスト ボックス 2"/>
          <p:cNvSpPr txBox="1"/>
          <p:nvPr/>
        </p:nvSpPr>
        <p:spPr>
          <a:xfrm>
            <a:off x="179512" y="692696"/>
            <a:ext cx="8784976" cy="400110"/>
          </a:xfrm>
          <a:prstGeom prst="rect">
            <a:avLst/>
          </a:prstGeom>
          <a:noFill/>
        </p:spPr>
        <p:txBody>
          <a:bodyPr wrap="square" rtlCol="0">
            <a:spAutoFit/>
          </a:bodyPr>
          <a:lstStyle/>
          <a:p>
            <a:r>
              <a:rPr lang="ja-JP" altLang="en-US" sz="2000" dirty="0">
                <a:solidFill>
                  <a:prstClr val="black">
                    <a:lumMod val="95000"/>
                    <a:lumOff val="5000"/>
                  </a:prstClr>
                </a:solidFill>
                <a:latin typeface="HG明朝E" pitchFamily="17" charset="-128"/>
                <a:ea typeface="HG明朝E" pitchFamily="17" charset="-128"/>
              </a:rPr>
              <a:t>　「景観形成の目標」を実現するため、次の３つの基本方針を設定します。</a:t>
            </a:r>
          </a:p>
        </p:txBody>
      </p:sp>
      <p:sp>
        <p:nvSpPr>
          <p:cNvPr id="4" name="角丸四角形 3"/>
          <p:cNvSpPr/>
          <p:nvPr/>
        </p:nvSpPr>
        <p:spPr>
          <a:xfrm>
            <a:off x="357436" y="1268760"/>
            <a:ext cx="8424936" cy="1728192"/>
          </a:xfrm>
          <a:prstGeom prst="roundRect">
            <a:avLst/>
          </a:prstGeom>
          <a:solidFill>
            <a:srgbClr val="FF3300"/>
          </a:solidFill>
          <a:ln w="69850">
            <a:noFill/>
          </a:ln>
          <a:effectLst>
            <a:glow rad="139700">
              <a:schemeClr val="accent6">
                <a:satMod val="175000"/>
                <a:alpha val="0"/>
              </a:schemeClr>
            </a:glow>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 name="角丸四角形 4"/>
          <p:cNvSpPr/>
          <p:nvPr/>
        </p:nvSpPr>
        <p:spPr>
          <a:xfrm>
            <a:off x="357436" y="3140968"/>
            <a:ext cx="8424936" cy="1728192"/>
          </a:xfrm>
          <a:prstGeom prst="roundRect">
            <a:avLst/>
          </a:prstGeom>
          <a:solidFill>
            <a:srgbClr val="FF3300"/>
          </a:solidFill>
          <a:ln w="69850">
            <a:noFill/>
          </a:ln>
          <a:effectLst>
            <a:glow rad="139700">
              <a:schemeClr val="accent6">
                <a:satMod val="175000"/>
                <a:alpha val="0"/>
              </a:schemeClr>
            </a:glow>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 name="角丸四角形 5"/>
          <p:cNvSpPr/>
          <p:nvPr/>
        </p:nvSpPr>
        <p:spPr>
          <a:xfrm>
            <a:off x="357436" y="5013176"/>
            <a:ext cx="8424936" cy="1728192"/>
          </a:xfrm>
          <a:prstGeom prst="roundRect">
            <a:avLst/>
          </a:prstGeom>
          <a:solidFill>
            <a:srgbClr val="FF3300"/>
          </a:solidFill>
          <a:ln w="69850">
            <a:noFill/>
          </a:ln>
          <a:effectLst>
            <a:glow rad="139700">
              <a:schemeClr val="accent6">
                <a:satMod val="175000"/>
                <a:alpha val="0"/>
              </a:schemeClr>
            </a:glow>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テキスト ボックス 6"/>
          <p:cNvSpPr txBox="1"/>
          <p:nvPr/>
        </p:nvSpPr>
        <p:spPr>
          <a:xfrm>
            <a:off x="179512" y="1340768"/>
            <a:ext cx="5832648" cy="646331"/>
          </a:xfrm>
          <a:prstGeom prst="rect">
            <a:avLst/>
          </a:prstGeom>
          <a:noFill/>
        </p:spPr>
        <p:txBody>
          <a:bodyPr wrap="square" rtlCol="0">
            <a:spAutoFit/>
          </a:bodyPr>
          <a:lstStyle/>
          <a:p>
            <a:r>
              <a:rPr lang="ja-JP" altLang="en-US" dirty="0">
                <a:solidFill>
                  <a:prstClr val="black">
                    <a:lumMod val="95000"/>
                    <a:lumOff val="5000"/>
                  </a:prstClr>
                </a:solidFill>
                <a:latin typeface="HG明朝E" pitchFamily="17" charset="-128"/>
                <a:ea typeface="HG明朝E" pitchFamily="17" charset="-128"/>
              </a:rPr>
              <a:t>　１．</a:t>
            </a:r>
            <a:r>
              <a:rPr lang="ja-JP" altLang="en-US" dirty="0">
                <a:solidFill>
                  <a:srgbClr val="FF0000"/>
                </a:solidFill>
                <a:latin typeface="HG明朝E" pitchFamily="17" charset="-128"/>
                <a:ea typeface="HG明朝E" pitchFamily="17" charset="-128"/>
              </a:rPr>
              <a:t>古市古墳群や歴史街道などがつくりだす</a:t>
            </a:r>
            <a:endParaRPr lang="en-US" altLang="ja-JP" dirty="0">
              <a:solidFill>
                <a:srgbClr val="FF0000"/>
              </a:solidFill>
              <a:latin typeface="HG明朝E" pitchFamily="17" charset="-128"/>
              <a:ea typeface="HG明朝E" pitchFamily="17" charset="-128"/>
            </a:endParaRPr>
          </a:p>
          <a:p>
            <a:r>
              <a:rPr lang="ja-JP" altLang="en-US" dirty="0">
                <a:solidFill>
                  <a:srgbClr val="FF0000"/>
                </a:solidFill>
                <a:latin typeface="HG明朝E" pitchFamily="17" charset="-128"/>
                <a:ea typeface="HG明朝E" pitchFamily="17" charset="-128"/>
              </a:rPr>
              <a:t>　　　　歴史・文化の風格を感じられる景観の形成</a:t>
            </a:r>
          </a:p>
        </p:txBody>
      </p:sp>
      <p:sp>
        <p:nvSpPr>
          <p:cNvPr id="8" name="テキスト ボックス 7"/>
          <p:cNvSpPr txBox="1"/>
          <p:nvPr/>
        </p:nvSpPr>
        <p:spPr>
          <a:xfrm>
            <a:off x="467544" y="2018462"/>
            <a:ext cx="5760640" cy="830997"/>
          </a:xfrm>
          <a:prstGeom prst="rect">
            <a:avLst/>
          </a:prstGeom>
          <a:noFill/>
        </p:spPr>
        <p:txBody>
          <a:bodyPr wrap="square" rtlCol="0">
            <a:spAutoFit/>
          </a:bodyPr>
          <a:lstStyle/>
          <a:p>
            <a:r>
              <a:rPr lang="ja-JP" altLang="en-US" sz="1200" dirty="0">
                <a:solidFill>
                  <a:prstClr val="black">
                    <a:lumMod val="95000"/>
                    <a:lumOff val="5000"/>
                  </a:prstClr>
                </a:solidFill>
                <a:latin typeface="HGSｺﾞｼｯｸM" panose="020B0600000000000000" pitchFamily="50" charset="-128"/>
                <a:ea typeface="HGSｺﾞｼｯｸM" panose="020B0600000000000000" pitchFamily="50" charset="-128"/>
              </a:rPr>
              <a:t>　</a:t>
            </a:r>
            <a:r>
              <a:rPr lang="ja-JP" altLang="en-US" sz="1200" dirty="0" smtClean="0">
                <a:latin typeface="HGSｺﾞｼｯｸM" panose="020B0600000000000000" pitchFamily="50" charset="-128"/>
                <a:ea typeface="HGSｺﾞｼｯｸM" panose="020B0600000000000000" pitchFamily="50" charset="-128"/>
              </a:rPr>
              <a:t>羽曳野市が</a:t>
            </a:r>
            <a:r>
              <a:rPr lang="ja-JP" altLang="en-US" sz="1200" dirty="0">
                <a:latin typeface="HGSｺﾞｼｯｸM" panose="020B0600000000000000" pitchFamily="50" charset="-128"/>
                <a:ea typeface="HGSｺﾞｼｯｸM" panose="020B0600000000000000" pitchFamily="50" charset="-128"/>
              </a:rPr>
              <a:t>誇る歴史資源の数々は、</a:t>
            </a:r>
            <a:r>
              <a:rPr lang="ja-JP" altLang="en-US" sz="1200" dirty="0" smtClean="0">
                <a:latin typeface="HGSｺﾞｼｯｸM" panose="020B0600000000000000" pitchFamily="50" charset="-128"/>
                <a:ea typeface="HGSｺﾞｼｯｸM" panose="020B0600000000000000" pitchFamily="50" charset="-128"/>
              </a:rPr>
              <a:t>羽曳野市の</a:t>
            </a:r>
            <a:r>
              <a:rPr lang="ja-JP" altLang="en-US" sz="1200" dirty="0" smtClean="0">
                <a:solidFill>
                  <a:prstClr val="black">
                    <a:lumMod val="95000"/>
                    <a:lumOff val="5000"/>
                  </a:prstClr>
                </a:solidFill>
                <a:latin typeface="HGSｺﾞｼｯｸM" panose="020B0600000000000000" pitchFamily="50" charset="-128"/>
                <a:ea typeface="HGSｺﾞｼｯｸM" panose="020B0600000000000000" pitchFamily="50" charset="-128"/>
              </a:rPr>
              <a:t>歴史</a:t>
            </a:r>
            <a:r>
              <a:rPr lang="ja-JP" altLang="en-US" sz="1200" dirty="0">
                <a:solidFill>
                  <a:prstClr val="black">
                    <a:lumMod val="95000"/>
                    <a:lumOff val="5000"/>
                  </a:prstClr>
                </a:solidFill>
                <a:latin typeface="HGSｺﾞｼｯｸM" panose="020B0600000000000000" pitchFamily="50" charset="-128"/>
                <a:ea typeface="HGSｺﾞｼｯｸM" panose="020B0600000000000000" pitchFamily="50" charset="-128"/>
              </a:rPr>
              <a:t>を知るだけでなく、日本の歴史を考える上でも大変重要なものです。</a:t>
            </a:r>
            <a:endParaRPr lang="en-US" altLang="ja-JP" sz="1200" dirty="0">
              <a:solidFill>
                <a:prstClr val="black">
                  <a:lumMod val="95000"/>
                  <a:lumOff val="5000"/>
                </a:prstClr>
              </a:solidFill>
              <a:latin typeface="HGSｺﾞｼｯｸM" panose="020B0600000000000000" pitchFamily="50" charset="-128"/>
              <a:ea typeface="HGSｺﾞｼｯｸM" panose="020B0600000000000000" pitchFamily="50" charset="-128"/>
            </a:endParaRPr>
          </a:p>
          <a:p>
            <a:r>
              <a:rPr lang="ja-JP" altLang="en-US" sz="1200" dirty="0">
                <a:solidFill>
                  <a:prstClr val="black">
                    <a:lumMod val="95000"/>
                    <a:lumOff val="5000"/>
                  </a:prstClr>
                </a:solidFill>
                <a:latin typeface="HGSｺﾞｼｯｸM" panose="020B0600000000000000" pitchFamily="50" charset="-128"/>
                <a:ea typeface="HGSｺﾞｼｯｸM" panose="020B0600000000000000" pitchFamily="50" charset="-128"/>
              </a:rPr>
              <a:t>　私たちの祖先がその時々に創造し、守ってきたこれらの歴史資源を将来世代に引き継ぎ、羽曳野らしい歴史を感じられる景観を形成します。</a:t>
            </a:r>
          </a:p>
        </p:txBody>
      </p:sp>
      <p:sp>
        <p:nvSpPr>
          <p:cNvPr id="9" name="テキスト ボックス 8"/>
          <p:cNvSpPr txBox="1"/>
          <p:nvPr/>
        </p:nvSpPr>
        <p:spPr>
          <a:xfrm>
            <a:off x="179512" y="3212976"/>
            <a:ext cx="5832648" cy="646331"/>
          </a:xfrm>
          <a:prstGeom prst="rect">
            <a:avLst/>
          </a:prstGeom>
          <a:noFill/>
        </p:spPr>
        <p:txBody>
          <a:bodyPr wrap="square" rtlCol="0">
            <a:spAutoFit/>
          </a:bodyPr>
          <a:lstStyle/>
          <a:p>
            <a:r>
              <a:rPr lang="ja-JP" altLang="en-US" dirty="0">
                <a:solidFill>
                  <a:prstClr val="black">
                    <a:lumMod val="95000"/>
                    <a:lumOff val="5000"/>
                  </a:prstClr>
                </a:solidFill>
                <a:latin typeface="HG明朝E" pitchFamily="17" charset="-128"/>
                <a:ea typeface="HG明朝E" pitchFamily="17" charset="-128"/>
              </a:rPr>
              <a:t>　２．山や川、農地などがつくりだす</a:t>
            </a:r>
            <a:endParaRPr lang="en-US" altLang="ja-JP" dirty="0">
              <a:solidFill>
                <a:prstClr val="black">
                  <a:lumMod val="95000"/>
                  <a:lumOff val="5000"/>
                </a:prstClr>
              </a:solidFill>
              <a:latin typeface="HG明朝E" pitchFamily="17" charset="-128"/>
              <a:ea typeface="HG明朝E" pitchFamily="17" charset="-128"/>
            </a:endParaRPr>
          </a:p>
          <a:p>
            <a:r>
              <a:rPr lang="ja-JP" altLang="en-US" dirty="0">
                <a:solidFill>
                  <a:prstClr val="black">
                    <a:lumMod val="95000"/>
                    <a:lumOff val="5000"/>
                  </a:prstClr>
                </a:solidFill>
                <a:latin typeface="HG明朝E" pitchFamily="17" charset="-128"/>
                <a:ea typeface="HG明朝E" pitchFamily="17" charset="-128"/>
              </a:rPr>
              <a:t>　　　　自然の豊かさを感じられる景観の形成</a:t>
            </a:r>
          </a:p>
        </p:txBody>
      </p:sp>
      <p:sp>
        <p:nvSpPr>
          <p:cNvPr id="10" name="テキスト ボックス 9"/>
          <p:cNvSpPr txBox="1"/>
          <p:nvPr/>
        </p:nvSpPr>
        <p:spPr>
          <a:xfrm>
            <a:off x="467544" y="3890670"/>
            <a:ext cx="5760640" cy="830997"/>
          </a:xfrm>
          <a:prstGeom prst="rect">
            <a:avLst/>
          </a:prstGeom>
          <a:noFill/>
        </p:spPr>
        <p:txBody>
          <a:bodyPr wrap="square" rtlCol="0">
            <a:spAutoFit/>
          </a:bodyPr>
          <a:lstStyle/>
          <a:p>
            <a:r>
              <a:rPr lang="ja-JP" altLang="en-US" sz="1200" dirty="0">
                <a:solidFill>
                  <a:prstClr val="black">
                    <a:lumMod val="95000"/>
                    <a:lumOff val="5000"/>
                  </a:prstClr>
                </a:solidFill>
                <a:latin typeface="HGSｺﾞｼｯｸM" panose="020B0600000000000000" pitchFamily="50" charset="-128"/>
                <a:ea typeface="HGSｺﾞｼｯｸM" panose="020B0600000000000000" pitchFamily="50" charset="-128"/>
              </a:rPr>
              <a:t>　金剛山系の山地や石川、飛鳥川等の河川、羽曳野丘陵のブドウ畑や田園等の農地などの豊かな自然資源は、私たちの生活にゆとりと潤いを与えてくれます。</a:t>
            </a:r>
            <a:endParaRPr lang="en-US" altLang="ja-JP" sz="1200" dirty="0">
              <a:solidFill>
                <a:prstClr val="black">
                  <a:lumMod val="95000"/>
                  <a:lumOff val="5000"/>
                </a:prstClr>
              </a:solidFill>
              <a:latin typeface="HGSｺﾞｼｯｸM" panose="020B0600000000000000" pitchFamily="50" charset="-128"/>
              <a:ea typeface="HGSｺﾞｼｯｸM" panose="020B0600000000000000" pitchFamily="50" charset="-128"/>
            </a:endParaRPr>
          </a:p>
          <a:p>
            <a:r>
              <a:rPr lang="ja-JP" altLang="en-US" sz="1200" dirty="0">
                <a:solidFill>
                  <a:prstClr val="black">
                    <a:lumMod val="95000"/>
                    <a:lumOff val="5000"/>
                  </a:prstClr>
                </a:solidFill>
                <a:latin typeface="HGSｺﾞｼｯｸM" panose="020B0600000000000000" pitchFamily="50" charset="-128"/>
                <a:ea typeface="HGSｺﾞｼｯｸM" panose="020B0600000000000000" pitchFamily="50" charset="-128"/>
              </a:rPr>
              <a:t>　これらの自然資源を守り、育み、活かすことにより、羽曳野らしい緑豊かな景観を形成します。</a:t>
            </a:r>
          </a:p>
        </p:txBody>
      </p:sp>
      <p:sp>
        <p:nvSpPr>
          <p:cNvPr id="11" name="テキスト ボックス 10"/>
          <p:cNvSpPr txBox="1"/>
          <p:nvPr/>
        </p:nvSpPr>
        <p:spPr>
          <a:xfrm>
            <a:off x="179512" y="5088661"/>
            <a:ext cx="5832648" cy="646331"/>
          </a:xfrm>
          <a:prstGeom prst="rect">
            <a:avLst/>
          </a:prstGeom>
          <a:noFill/>
        </p:spPr>
        <p:txBody>
          <a:bodyPr wrap="square" rtlCol="0">
            <a:spAutoFit/>
          </a:bodyPr>
          <a:lstStyle/>
          <a:p>
            <a:r>
              <a:rPr lang="ja-JP" altLang="en-US" dirty="0">
                <a:solidFill>
                  <a:prstClr val="black">
                    <a:lumMod val="95000"/>
                    <a:lumOff val="5000"/>
                  </a:prstClr>
                </a:solidFill>
                <a:latin typeface="HG明朝E" pitchFamily="17" charset="-128"/>
                <a:ea typeface="HG明朝E" pitchFamily="17" charset="-128"/>
              </a:rPr>
              <a:t>　３．住宅市街地や都市施設などがつくりだす</a:t>
            </a:r>
            <a:endParaRPr lang="en-US" altLang="ja-JP" dirty="0">
              <a:solidFill>
                <a:prstClr val="black">
                  <a:lumMod val="95000"/>
                  <a:lumOff val="5000"/>
                </a:prstClr>
              </a:solidFill>
              <a:latin typeface="HG明朝E" pitchFamily="17" charset="-128"/>
              <a:ea typeface="HG明朝E" pitchFamily="17" charset="-128"/>
            </a:endParaRPr>
          </a:p>
          <a:p>
            <a:r>
              <a:rPr lang="ja-JP" altLang="en-US" dirty="0">
                <a:solidFill>
                  <a:prstClr val="black">
                    <a:lumMod val="95000"/>
                    <a:lumOff val="5000"/>
                  </a:prstClr>
                </a:solidFill>
                <a:latin typeface="HG明朝E" pitchFamily="17" charset="-128"/>
                <a:ea typeface="HG明朝E" pitchFamily="17" charset="-128"/>
              </a:rPr>
              <a:t>　　　　活力と潤いを感じられる景観の形成</a:t>
            </a:r>
          </a:p>
        </p:txBody>
      </p:sp>
      <p:sp>
        <p:nvSpPr>
          <p:cNvPr id="12" name="テキスト ボックス 11"/>
          <p:cNvSpPr txBox="1"/>
          <p:nvPr/>
        </p:nvSpPr>
        <p:spPr>
          <a:xfrm>
            <a:off x="467544" y="5766355"/>
            <a:ext cx="5760640" cy="830997"/>
          </a:xfrm>
          <a:prstGeom prst="rect">
            <a:avLst/>
          </a:prstGeom>
          <a:noFill/>
        </p:spPr>
        <p:txBody>
          <a:bodyPr wrap="square" rtlCol="0">
            <a:spAutoFit/>
          </a:bodyPr>
          <a:lstStyle/>
          <a:p>
            <a:r>
              <a:rPr lang="ja-JP" altLang="en-US" sz="1200" dirty="0">
                <a:solidFill>
                  <a:prstClr val="black">
                    <a:lumMod val="95000"/>
                    <a:lumOff val="5000"/>
                  </a:prstClr>
                </a:solidFill>
                <a:latin typeface="HGSｺﾞｼｯｸM" panose="020B0600000000000000" pitchFamily="50" charset="-128"/>
                <a:ea typeface="HGSｺﾞｼｯｸM" panose="020B0600000000000000" pitchFamily="50" charset="-128"/>
              </a:rPr>
              <a:t>　新たな住宅市街地や商業施設、工場、大学、公共公益施設などは、人々の生活を豊かにし、都市の活力をつくりだします。</a:t>
            </a:r>
            <a:endParaRPr lang="en-US" altLang="ja-JP" sz="1200" dirty="0">
              <a:solidFill>
                <a:prstClr val="black">
                  <a:lumMod val="95000"/>
                  <a:lumOff val="5000"/>
                </a:prstClr>
              </a:solidFill>
              <a:latin typeface="HGSｺﾞｼｯｸM" panose="020B0600000000000000" pitchFamily="50" charset="-128"/>
              <a:ea typeface="HGSｺﾞｼｯｸM" panose="020B0600000000000000" pitchFamily="50" charset="-128"/>
            </a:endParaRPr>
          </a:p>
          <a:p>
            <a:r>
              <a:rPr lang="ja-JP" altLang="en-US" sz="1200" dirty="0">
                <a:solidFill>
                  <a:prstClr val="black">
                    <a:lumMod val="95000"/>
                    <a:lumOff val="5000"/>
                  </a:prstClr>
                </a:solidFill>
                <a:latin typeface="HGSｺﾞｼｯｸM" panose="020B0600000000000000" pitchFamily="50" charset="-128"/>
                <a:ea typeface="HGSｺﾞｼｯｸM" panose="020B0600000000000000" pitchFamily="50" charset="-128"/>
              </a:rPr>
              <a:t>　歴史や自然との調和を図るとともに、地区ごとのイメージを活かすことにより、人の営みや活力を感じられる景観を形成します。</a:t>
            </a:r>
          </a:p>
        </p:txBody>
      </p:sp>
      <p:grpSp>
        <p:nvGrpSpPr>
          <p:cNvPr id="13" name="Group 2"/>
          <p:cNvGrpSpPr>
            <a:grpSpLocks noChangeAspect="1"/>
          </p:cNvGrpSpPr>
          <p:nvPr/>
        </p:nvGrpSpPr>
        <p:grpSpPr bwMode="auto">
          <a:xfrm>
            <a:off x="6300192" y="1477431"/>
            <a:ext cx="2053543" cy="1372028"/>
            <a:chOff x="6004" y="4723"/>
            <a:chExt cx="4414" cy="2947"/>
          </a:xfrm>
          <a:scene3d>
            <a:camera prst="orthographicFront">
              <a:rot lat="0" lon="0" rev="0"/>
            </a:camera>
            <a:lightRig rig="contrasting" dir="t">
              <a:rot lat="0" lon="0" rev="7800000"/>
            </a:lightRig>
          </a:scene3d>
        </p:grpSpPr>
        <p:pic>
          <p:nvPicPr>
            <p:cNvPr id="1027" name="Picture 3" descr="古市　日本武尊白鳥陵・軽里集落21"/>
            <p:cNvPicPr>
              <a:picLocks noChangeAspect="1" noChangeArrowheads="1"/>
            </p:cNvPicPr>
            <p:nvPr/>
          </p:nvPicPr>
          <p:blipFill>
            <a:blip r:embed="rId2" cstate="print">
              <a:extLst>
                <a:ext uri="{28A0092B-C50C-407E-A947-70E740481C1C}">
                  <a14:useLocalDpi xmlns:a14="http://schemas.microsoft.com/office/drawing/2010/main" val="0"/>
                </a:ext>
              </a:extLst>
            </a:blip>
            <a:srcRect l="14313" t="4480" r="4475" b="14319"/>
            <a:stretch>
              <a:fillRect/>
            </a:stretch>
          </p:blipFill>
          <p:spPr bwMode="auto">
            <a:xfrm>
              <a:off x="6005" y="4724"/>
              <a:ext cx="4407" cy="2927"/>
            </a:xfrm>
            <a:prstGeom prst="rect">
              <a:avLst/>
            </a:prstGeom>
            <a:ln w="127000" cap="rnd">
              <a:noFill/>
            </a:ln>
            <a:effectLst/>
            <a:sp3d>
              <a:bevelT w="139700" h="139700"/>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AutoShape 4"/>
            <p:cNvSpPr>
              <a:spLocks noChangeArrowheads="1"/>
            </p:cNvSpPr>
            <p:nvPr/>
          </p:nvSpPr>
          <p:spPr bwMode="auto">
            <a:xfrm>
              <a:off x="6004" y="4723"/>
              <a:ext cx="4414" cy="2947"/>
            </a:xfrm>
            <a:prstGeom prst="roundRect">
              <a:avLst>
                <a:gd name="adj" fmla="val 5199"/>
              </a:avLst>
            </a:prstGeom>
            <a:noFill/>
            <a:ln w="63500" algn="ctr">
              <a:noFill/>
              <a:round/>
              <a:headEnd/>
              <a:tailEnd/>
            </a:ln>
            <a:effectLst/>
            <a:sp3d>
              <a:bevelT w="139700" h="139700"/>
            </a:sp3d>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grpSp>
      <p:grpSp>
        <p:nvGrpSpPr>
          <p:cNvPr id="15" name="Group 5"/>
          <p:cNvGrpSpPr>
            <a:grpSpLocks noChangeAspect="1"/>
          </p:cNvGrpSpPr>
          <p:nvPr/>
        </p:nvGrpSpPr>
        <p:grpSpPr bwMode="auto">
          <a:xfrm>
            <a:off x="6300657" y="3319050"/>
            <a:ext cx="2053543" cy="1372028"/>
            <a:chOff x="6004" y="8338"/>
            <a:chExt cx="4414" cy="2947"/>
          </a:xfrm>
          <a:scene3d>
            <a:camera prst="orthographicFront">
              <a:rot lat="0" lon="0" rev="0"/>
            </a:camera>
            <a:lightRig rig="contrasting" dir="t">
              <a:rot lat="0" lon="0" rev="7800000"/>
            </a:lightRig>
          </a:scene3d>
        </p:grpSpPr>
        <p:pic>
          <p:nvPicPr>
            <p:cNvPr id="1030" name="Picture 6" descr="ブドウ畑"/>
            <p:cNvPicPr>
              <a:picLocks noChangeAspect="1" noChangeArrowheads="1"/>
            </p:cNvPicPr>
            <p:nvPr/>
          </p:nvPicPr>
          <p:blipFill>
            <a:blip r:embed="rId3" cstate="print">
              <a:extLst>
                <a:ext uri="{28A0092B-C50C-407E-A947-70E740481C1C}">
                  <a14:useLocalDpi xmlns:a14="http://schemas.microsoft.com/office/drawing/2010/main" val="0"/>
                </a:ext>
              </a:extLst>
            </a:blip>
            <a:srcRect t="11308" b="43874"/>
            <a:stretch>
              <a:fillRect/>
            </a:stretch>
          </p:blipFill>
          <p:spPr bwMode="auto">
            <a:xfrm>
              <a:off x="6025" y="8343"/>
              <a:ext cx="4349" cy="2932"/>
            </a:xfrm>
            <a:prstGeom prst="rect">
              <a:avLst/>
            </a:prstGeom>
            <a:ln w="127000" cap="rnd">
              <a:noFill/>
            </a:ln>
            <a:effectLst/>
            <a:sp3d>
              <a:bevelT w="139700" h="139700"/>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pic>
        <p:sp>
          <p:nvSpPr>
            <p:cNvPr id="16" name="AutoShape 7"/>
            <p:cNvSpPr>
              <a:spLocks noChangeArrowheads="1"/>
            </p:cNvSpPr>
            <p:nvPr/>
          </p:nvSpPr>
          <p:spPr bwMode="auto">
            <a:xfrm>
              <a:off x="6004" y="8338"/>
              <a:ext cx="4414" cy="2947"/>
            </a:xfrm>
            <a:prstGeom prst="roundRect">
              <a:avLst>
                <a:gd name="adj" fmla="val 5199"/>
              </a:avLst>
            </a:prstGeom>
            <a:noFill/>
            <a:ln w="63500" algn="ctr">
              <a:noFill/>
              <a:round/>
              <a:headEnd/>
              <a:tailEnd/>
            </a:ln>
            <a:effectLst/>
            <a:sp3d>
              <a:bevelT w="139700" h="139700"/>
            </a:sp3d>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grpSp>
      <p:pic>
        <p:nvPicPr>
          <p:cNvPr id="1032" name="Picture 8" descr="古市　白鳥園02"/>
          <p:cNvPicPr>
            <a:picLocks noChangeAspect="1" noChangeArrowheads="1"/>
          </p:cNvPicPr>
          <p:nvPr/>
        </p:nvPicPr>
        <p:blipFill>
          <a:blip r:embed="rId4" cstate="print">
            <a:lum bright="12000"/>
            <a:extLst>
              <a:ext uri="{28A0092B-C50C-407E-A947-70E740481C1C}">
                <a14:useLocalDpi xmlns:a14="http://schemas.microsoft.com/office/drawing/2010/main" val="0"/>
              </a:ext>
            </a:extLst>
          </a:blip>
          <a:srcRect l="4036" r="1512" b="3246"/>
          <a:stretch>
            <a:fillRect/>
          </a:stretch>
        </p:blipFill>
        <p:spPr bwMode="auto">
          <a:xfrm>
            <a:off x="6300192" y="5188043"/>
            <a:ext cx="2023968" cy="1378458"/>
          </a:xfrm>
          <a:prstGeom prst="rect">
            <a:avLst/>
          </a:prstGeom>
          <a:ln w="127000" cap="rnd">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Tree>
    <p:extLst>
      <p:ext uri="{BB962C8B-B14F-4D97-AF65-F5344CB8AC3E}">
        <p14:creationId xmlns:p14="http://schemas.microsoft.com/office/powerpoint/2010/main" val="1764435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大規模古墳景観形成促進区域</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32624368"/>
              </p:ext>
            </p:extLst>
          </p:nvPr>
        </p:nvGraphicFramePr>
        <p:xfrm>
          <a:off x="457200" y="1340768"/>
          <a:ext cx="8229600" cy="5040560"/>
        </p:xfrm>
        <a:graphic>
          <a:graphicData uri="http://schemas.openxmlformats.org/drawingml/2006/table">
            <a:tbl>
              <a:tblPr firstRow="1" bandRow="1">
                <a:tableStyleId>{5C22544A-7EE6-4342-B048-85BDC9FD1C3A}</a:tableStyleId>
              </a:tblPr>
              <a:tblGrid>
                <a:gridCol w="1378496"/>
                <a:gridCol w="1368152"/>
                <a:gridCol w="2592288"/>
                <a:gridCol w="2890664"/>
              </a:tblGrid>
              <a:tr h="630272">
                <a:tc>
                  <a:txBody>
                    <a:bodyPr/>
                    <a:lstStyle/>
                    <a:p>
                      <a:r>
                        <a:rPr kumimoji="1" lang="ja-JP" altLang="en-US" dirty="0" smtClean="0"/>
                        <a:t>区域名</a:t>
                      </a:r>
                      <a:endParaRPr kumimoji="1" lang="ja-JP" altLang="en-US" dirty="0"/>
                    </a:p>
                  </a:txBody>
                  <a:tcPr/>
                </a:tc>
                <a:tc>
                  <a:txBody>
                    <a:bodyPr/>
                    <a:lstStyle/>
                    <a:p>
                      <a:r>
                        <a:rPr kumimoji="1" lang="ja-JP" altLang="en-US" dirty="0" smtClean="0"/>
                        <a:t>対象区域</a:t>
                      </a:r>
                      <a:endParaRPr kumimoji="1" lang="ja-JP" altLang="en-US" dirty="0"/>
                    </a:p>
                  </a:txBody>
                  <a:tcPr/>
                </a:tc>
                <a:tc>
                  <a:txBody>
                    <a:bodyPr/>
                    <a:lstStyle/>
                    <a:p>
                      <a:r>
                        <a:rPr kumimoji="1" lang="ja-JP" altLang="en-US" dirty="0" smtClean="0"/>
                        <a:t>指定の理由</a:t>
                      </a:r>
                      <a:endParaRPr kumimoji="1" lang="ja-JP" altLang="en-US" dirty="0"/>
                    </a:p>
                  </a:txBody>
                  <a:tcPr/>
                </a:tc>
                <a:tc>
                  <a:txBody>
                    <a:bodyPr/>
                    <a:lstStyle/>
                    <a:p>
                      <a:r>
                        <a:rPr kumimoji="1" lang="ja-JP" altLang="en-US" dirty="0" smtClean="0"/>
                        <a:t>景観形成の方針</a:t>
                      </a:r>
                      <a:endParaRPr kumimoji="1" lang="ja-JP" altLang="en-US" dirty="0"/>
                    </a:p>
                  </a:txBody>
                  <a:tcPr/>
                </a:tc>
              </a:tr>
              <a:tr h="4410288">
                <a:tc>
                  <a:txBody>
                    <a:bodyPr/>
                    <a:lstStyle/>
                    <a:p>
                      <a:r>
                        <a:rPr kumimoji="1" lang="ja-JP" altLang="en-US" dirty="0" smtClean="0">
                          <a:solidFill>
                            <a:schemeClr val="tx1"/>
                          </a:solidFill>
                        </a:rPr>
                        <a:t>大規模古墳</a:t>
                      </a:r>
                    </a:p>
                    <a:p>
                      <a:r>
                        <a:rPr kumimoji="1" lang="ja-JP" altLang="en-US" dirty="0" smtClean="0">
                          <a:solidFill>
                            <a:schemeClr val="tx1"/>
                          </a:solidFill>
                        </a:rPr>
                        <a:t>景観形成</a:t>
                      </a:r>
                    </a:p>
                    <a:p>
                      <a:r>
                        <a:rPr kumimoji="1" lang="ja-JP" altLang="en-US" dirty="0" smtClean="0">
                          <a:solidFill>
                            <a:schemeClr val="tx1"/>
                          </a:solidFill>
                        </a:rPr>
                        <a:t>促進区域</a:t>
                      </a:r>
                    </a:p>
                    <a:p>
                      <a:r>
                        <a:rPr kumimoji="1" lang="ja-JP" altLang="en-US" dirty="0" smtClean="0"/>
                        <a:t>（</a:t>
                      </a:r>
                      <a:r>
                        <a:rPr kumimoji="1" lang="en-US" altLang="ja-JP" dirty="0" smtClean="0"/>
                        <a:t>※</a:t>
                      </a:r>
                      <a:r>
                        <a:rPr kumimoji="1" lang="ja-JP" altLang="en-US" dirty="0" smtClean="0"/>
                        <a:t>世界文化遺産への登録をめざしている古市古墳群の緩衝地帯）</a:t>
                      </a:r>
                    </a:p>
                    <a:p>
                      <a:endParaRPr kumimoji="1" lang="ja-JP" altLang="en-US" dirty="0"/>
                    </a:p>
                  </a:txBody>
                  <a:tcPr/>
                </a:tc>
                <a:tc>
                  <a:txBody>
                    <a:bodyPr/>
                    <a:lstStyle/>
                    <a:p>
                      <a:r>
                        <a:rPr kumimoji="1" lang="ja-JP" altLang="en-US" dirty="0" smtClean="0"/>
                        <a:t>墳丘長</a:t>
                      </a:r>
                      <a:r>
                        <a:rPr kumimoji="1" lang="en-US" altLang="ja-JP" dirty="0" smtClean="0"/>
                        <a:t>200</a:t>
                      </a:r>
                      <a:r>
                        <a:rPr kumimoji="1" lang="ja-JP" altLang="en-US" dirty="0" err="1" smtClean="0"/>
                        <a:t>ｍ</a:t>
                      </a:r>
                      <a:r>
                        <a:rPr kumimoji="1" lang="ja-JP" altLang="en-US" dirty="0" smtClean="0"/>
                        <a:t>を超える大規模古墳</a:t>
                      </a:r>
                      <a:r>
                        <a:rPr kumimoji="1" lang="ja-JP" altLang="en-US" dirty="0" smtClean="0">
                          <a:solidFill>
                            <a:schemeClr val="tx1"/>
                          </a:solidFill>
                        </a:rPr>
                        <a:t>等及</a:t>
                      </a:r>
                      <a:r>
                        <a:rPr kumimoji="1" lang="ja-JP" altLang="en-US" dirty="0" smtClean="0"/>
                        <a:t>びその周辺の地域</a:t>
                      </a:r>
                      <a:endParaRPr kumimoji="1" lang="ja-JP" altLang="en-US" dirty="0"/>
                    </a:p>
                  </a:txBody>
                  <a:tcPr/>
                </a:tc>
                <a:tc>
                  <a:txBody>
                    <a:bodyPr/>
                    <a:lstStyle/>
                    <a:p>
                      <a:r>
                        <a:rPr kumimoji="1" lang="ja-JP" altLang="en-US" sz="1400" dirty="0" smtClean="0">
                          <a:solidFill>
                            <a:schemeClr val="tx1"/>
                          </a:solidFill>
                        </a:rPr>
                        <a:t>羽曳野市は、</a:t>
                      </a:r>
                      <a:r>
                        <a:rPr kumimoji="1" lang="ja-JP" altLang="en-US" sz="1400" dirty="0" smtClean="0"/>
                        <a:t>大阪府・堺市・藤井寺市と共同で、百舌鳥・古市古墳群の世界文化遺産登録をめざした取り組みを進めており、平成</a:t>
                      </a:r>
                      <a:r>
                        <a:rPr kumimoji="1" lang="en-US" altLang="ja-JP" sz="1400" dirty="0" smtClean="0"/>
                        <a:t>22</a:t>
                      </a:r>
                      <a:r>
                        <a:rPr kumimoji="1" lang="ja-JP" altLang="en-US" sz="1400" dirty="0" smtClean="0"/>
                        <a:t>年</a:t>
                      </a:r>
                      <a:r>
                        <a:rPr kumimoji="1" lang="en-US" altLang="ja-JP" sz="1400" dirty="0" smtClean="0"/>
                        <a:t>11</a:t>
                      </a:r>
                      <a:r>
                        <a:rPr kumimoji="1" lang="ja-JP" altLang="en-US" sz="1400" dirty="0" smtClean="0"/>
                        <a:t>月</a:t>
                      </a:r>
                      <a:r>
                        <a:rPr kumimoji="1" lang="en-US" altLang="ja-JP" sz="1400" dirty="0" smtClean="0"/>
                        <a:t>22</a:t>
                      </a:r>
                      <a:r>
                        <a:rPr kumimoji="1" lang="ja-JP" altLang="en-US" sz="1400" dirty="0" smtClean="0"/>
                        <a:t>日には、ユネスコの世界遺産暫定一覧表に記載されたところです。しかし、古墳周辺は都市化が進んでいる地域もあることから、緩衝地帯（バッファゾーン）を設け、その範囲及び規制内容について明確な方向性を示すことが求められています。</a:t>
                      </a:r>
                    </a:p>
                    <a:p>
                      <a:r>
                        <a:rPr kumimoji="1" lang="ja-JP" altLang="en-US" sz="1400" dirty="0" smtClean="0"/>
                        <a:t>そこで、本市における墳丘長</a:t>
                      </a:r>
                      <a:r>
                        <a:rPr kumimoji="1" lang="en-US" altLang="ja-JP" sz="1400" dirty="0" smtClean="0"/>
                        <a:t>200</a:t>
                      </a:r>
                      <a:r>
                        <a:rPr kumimoji="1" lang="ja-JP" altLang="en-US" sz="1400" dirty="0" err="1" smtClean="0"/>
                        <a:t>ｍ</a:t>
                      </a:r>
                      <a:r>
                        <a:rPr kumimoji="1" lang="ja-JP" altLang="en-US" sz="1400" dirty="0" smtClean="0"/>
                        <a:t>を超える大規模古墳の周辺について、さらなる良好な景観形成を図っていくため景観形成促進区域に指定します。</a:t>
                      </a:r>
                    </a:p>
                    <a:p>
                      <a:endParaRPr kumimoji="1" lang="ja-JP" altLang="en-US" sz="1400" dirty="0"/>
                    </a:p>
                  </a:txBody>
                  <a:tcPr/>
                </a:tc>
                <a:tc>
                  <a:txBody>
                    <a:bodyPr/>
                    <a:lstStyle/>
                    <a:p>
                      <a:r>
                        <a:rPr kumimoji="1" lang="ja-JP" altLang="en-US" sz="1400" dirty="0" smtClean="0"/>
                        <a:t>区域内を、次の２つの区域に区分して景観形成を推進します。</a:t>
                      </a:r>
                    </a:p>
                    <a:p>
                      <a:r>
                        <a:rPr kumimoji="1" lang="en-US" altLang="ja-JP" sz="1400" dirty="0" smtClean="0"/>
                        <a:t>【</a:t>
                      </a:r>
                      <a:r>
                        <a:rPr kumimoji="1" lang="ja-JP" altLang="en-US" sz="1400" dirty="0" smtClean="0"/>
                        <a:t>特別区域</a:t>
                      </a:r>
                      <a:r>
                        <a:rPr kumimoji="1" lang="en-US" altLang="ja-JP" sz="1400" dirty="0" smtClean="0"/>
                        <a:t>】</a:t>
                      </a:r>
                    </a:p>
                    <a:p>
                      <a:r>
                        <a:rPr kumimoji="1" lang="ja-JP" altLang="en-US" sz="1400" dirty="0" smtClean="0"/>
                        <a:t>古墳と景観的な一体性をもつ近傍の区域については、古墳と市街地の継続した景観の保全を図ります。</a:t>
                      </a:r>
                    </a:p>
                    <a:p>
                      <a:r>
                        <a:rPr kumimoji="1" lang="ja-JP" altLang="en-US" sz="1400" dirty="0" smtClean="0"/>
                        <a:t>（</a:t>
                      </a:r>
                      <a:r>
                        <a:rPr kumimoji="1" lang="en-US" altLang="ja-JP" sz="1400" dirty="0" smtClean="0"/>
                        <a:t>※</a:t>
                      </a:r>
                      <a:r>
                        <a:rPr kumimoji="1" lang="ja-JP" altLang="en-US" sz="1400" dirty="0" smtClean="0"/>
                        <a:t>緩衝地帯における資産近傍）</a:t>
                      </a:r>
                    </a:p>
                    <a:p>
                      <a:endParaRPr kumimoji="1" lang="ja-JP" altLang="en-US" sz="1400" dirty="0" smtClean="0"/>
                    </a:p>
                    <a:p>
                      <a:r>
                        <a:rPr kumimoji="1" lang="en-US" altLang="ja-JP" sz="1400" dirty="0" smtClean="0"/>
                        <a:t>【</a:t>
                      </a:r>
                      <a:r>
                        <a:rPr kumimoji="1" lang="ja-JP" altLang="en-US" sz="1400" dirty="0" smtClean="0"/>
                        <a:t>一般区域</a:t>
                      </a:r>
                      <a:r>
                        <a:rPr kumimoji="1" lang="en-US" altLang="ja-JP" sz="1400" dirty="0" smtClean="0"/>
                        <a:t>】</a:t>
                      </a:r>
                    </a:p>
                    <a:p>
                      <a:r>
                        <a:rPr kumimoji="1" lang="ja-JP" altLang="en-US" sz="1400" dirty="0" smtClean="0"/>
                        <a:t>特別区域を取り囲み、古墳同士を緩やかにつなぐ区域については、古墳とその周辺の都市活動との調和した景観の形成を図ります。</a:t>
                      </a:r>
                    </a:p>
                    <a:p>
                      <a:r>
                        <a:rPr kumimoji="1" lang="ja-JP" altLang="en-US" sz="1400" dirty="0" smtClean="0"/>
                        <a:t>（</a:t>
                      </a:r>
                      <a:r>
                        <a:rPr kumimoji="1" lang="en-US" altLang="ja-JP" sz="1400" dirty="0" smtClean="0"/>
                        <a:t>※</a:t>
                      </a:r>
                      <a:r>
                        <a:rPr kumimoji="1" lang="ja-JP" altLang="en-US" sz="1400" dirty="0" smtClean="0"/>
                        <a:t>緩衝地帯における資産近傍以外の地域）</a:t>
                      </a:r>
                    </a:p>
                    <a:p>
                      <a:endParaRPr kumimoji="1" lang="ja-JP" altLang="en-US" sz="1400" dirty="0"/>
                    </a:p>
                  </a:txBody>
                  <a:tcPr/>
                </a:tc>
              </a:tr>
            </a:tbl>
          </a:graphicData>
        </a:graphic>
      </p:graphicFrame>
    </p:spTree>
    <p:extLst>
      <p:ext uri="{BB962C8B-B14F-4D97-AF65-F5344CB8AC3E}">
        <p14:creationId xmlns:p14="http://schemas.microsoft.com/office/powerpoint/2010/main" val="753762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TotalTime>
  <Words>411</Words>
  <Application>Microsoft Office PowerPoint</Application>
  <PresentationFormat>画面に合わせる (4:3)</PresentationFormat>
  <Paragraphs>51</Paragraphs>
  <Slides>4</Slides>
  <Notes>0</Notes>
  <HiddenSlides>0</HiddenSlides>
  <MMClips>0</MMClips>
  <ScaleCrop>false</ScaleCrop>
  <HeadingPairs>
    <vt:vector size="4" baseType="variant">
      <vt:variant>
        <vt:lpstr>テーマ</vt:lpstr>
      </vt:variant>
      <vt:variant>
        <vt:i4>2</vt:i4>
      </vt:variant>
      <vt:variant>
        <vt:lpstr>スライド タイトル</vt:lpstr>
      </vt:variant>
      <vt:variant>
        <vt:i4>4</vt:i4>
      </vt:variant>
    </vt:vector>
  </HeadingPairs>
  <TitlesOfParts>
    <vt:vector size="6" baseType="lpstr">
      <vt:lpstr>Office ​​テーマ</vt:lpstr>
      <vt:lpstr>1_Office ​​テーマ</vt:lpstr>
      <vt:lpstr> 　　　　　　　　　　　　　　　　　　　　　別紙2　　　　　　　　　　　　　　　　　　　　 藤井寺市景観形成の基本方針　 </vt:lpstr>
      <vt:lpstr>藤井寺市景観計画における古市古墳群の位置づけ</vt:lpstr>
      <vt:lpstr>PowerPoint プレゼンテーション</vt:lpstr>
      <vt:lpstr>大規模古墳景観形成促進区域</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2014-11-28T07:45:53Z</cp:lastPrinted>
  <dcterms:created xsi:type="dcterms:W3CDTF">2014-04-28T06:06:10Z</dcterms:created>
  <dcterms:modified xsi:type="dcterms:W3CDTF">2014-11-28T08:00:03Z</dcterms:modified>
</cp:coreProperties>
</file>