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0" r:id="rId2"/>
    <p:sldMasterId id="2147483792" r:id="rId3"/>
  </p:sldMasterIdLst>
  <p:notesMasterIdLst>
    <p:notesMasterId r:id="rId16"/>
  </p:notesMasterIdLst>
  <p:sldIdLst>
    <p:sldId id="256" r:id="rId4"/>
    <p:sldId id="280" r:id="rId5"/>
    <p:sldId id="270" r:id="rId6"/>
    <p:sldId id="271" r:id="rId7"/>
    <p:sldId id="272" r:id="rId8"/>
    <p:sldId id="274" r:id="rId9"/>
    <p:sldId id="277" r:id="rId10"/>
    <p:sldId id="273" r:id="rId11"/>
    <p:sldId id="281" r:id="rId12"/>
    <p:sldId id="275" r:id="rId13"/>
    <p:sldId id="276" r:id="rId14"/>
    <p:sldId id="282" r:id="rId1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FF"/>
    <a:srgbClr val="FFFF99"/>
    <a:srgbClr val="9BDFF7"/>
    <a:srgbClr val="8BD9F5"/>
    <a:srgbClr val="68CEF2"/>
    <a:srgbClr val="4087C8"/>
    <a:srgbClr val="413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13" autoAdjust="0"/>
    <p:restoredTop sz="93804" autoAdjust="0"/>
  </p:normalViewPr>
  <p:slideViewPr>
    <p:cSldViewPr>
      <p:cViewPr varScale="1">
        <p:scale>
          <a:sx n="76" d="100"/>
          <a:sy n="76" d="100"/>
        </p:scale>
        <p:origin x="-96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6EC7B03-3A0E-4A18-9B27-852E55E6E50C}" type="datetimeFigureOut">
              <a:rPr kumimoji="1" lang="ja-JP" altLang="en-US" smtClean="0"/>
              <a:t>2017/8/17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6A78B55B-5D48-415B-B75E-F2425E89EA65}" type="slidenum">
              <a:rPr kumimoji="1" lang="ja-JP" altLang="en-US" smtClean="0"/>
              <a:t>‹#›</a:t>
            </a:fld>
            <a:endParaRPr kumimoji="1" lang="ja-JP" altLang="en-US"/>
          </a:p>
        </p:txBody>
      </p:sp>
    </p:spTree>
    <p:extLst>
      <p:ext uri="{BB962C8B-B14F-4D97-AF65-F5344CB8AC3E}">
        <p14:creationId xmlns:p14="http://schemas.microsoft.com/office/powerpoint/2010/main" val="8842789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A78B55B-5D48-415B-B75E-F2425E89EA65}" type="slidenum">
              <a:rPr kumimoji="1" lang="ja-JP" altLang="en-US" smtClean="0"/>
              <a:t>1</a:t>
            </a:fld>
            <a:endParaRPr kumimoji="1" lang="ja-JP" altLang="en-US"/>
          </a:p>
        </p:txBody>
      </p:sp>
    </p:spTree>
    <p:extLst>
      <p:ext uri="{BB962C8B-B14F-4D97-AF65-F5344CB8AC3E}">
        <p14:creationId xmlns:p14="http://schemas.microsoft.com/office/powerpoint/2010/main" val="2381827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A78B55B-5D48-415B-B75E-F2425E89EA65}" type="slidenum">
              <a:rPr kumimoji="1" lang="ja-JP" altLang="en-US" smtClean="0"/>
              <a:t>12</a:t>
            </a:fld>
            <a:endParaRPr kumimoji="1" lang="ja-JP" altLang="en-US"/>
          </a:p>
        </p:txBody>
      </p:sp>
    </p:spTree>
    <p:extLst>
      <p:ext uri="{BB962C8B-B14F-4D97-AF65-F5344CB8AC3E}">
        <p14:creationId xmlns:p14="http://schemas.microsoft.com/office/powerpoint/2010/main" val="4139829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051550"/>
            <a:ext cx="21240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0" y="6524625"/>
            <a:ext cx="3636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3074"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sp>
        <p:nvSpPr>
          <p:cNvPr id="9" name="Rectangle 4"/>
          <p:cNvSpPr>
            <a:spLocks noGrp="1" noChangeArrowheads="1"/>
          </p:cNvSpPr>
          <p:nvPr>
            <p:ph type="dt" sz="half" idx="10"/>
          </p:nvPr>
        </p:nvSpPr>
        <p:spPr/>
        <p:txBody>
          <a:bodyPr/>
          <a:lstStyle>
            <a:lvl1pPr>
              <a:defRPr/>
            </a:lvl1pPr>
          </a:lstStyle>
          <a:p>
            <a:pPr>
              <a:defRPr/>
            </a:pPr>
            <a:endParaRPr lang="en-US" altLang="ja-JP"/>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18742059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560994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1649609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153906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902198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18724339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1532500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3875492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57904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3743414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2896372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001CF1-C90F-456D-8CAC-6B5B0510BF9A}"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25472667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31042525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34725383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2884502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13413451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1323825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39349490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1772092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35858518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21251930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3708951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09EA454-AF5A-4868-92E5-AC5B138B1393}" type="datetimeFigureOut">
              <a:rPr kumimoji="1" lang="ja-JP" altLang="en-US" smtClean="0"/>
              <a:t>2017/8/17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34274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grpSp>
        <p:nvGrpSpPr>
          <p:cNvPr id="2" name="Group 18"/>
          <p:cNvGrpSpPr>
            <a:grpSpLocks/>
          </p:cNvGrpSpPr>
          <p:nvPr userDrawn="1"/>
        </p:nvGrpSpPr>
        <p:grpSpPr bwMode="auto">
          <a:xfrm>
            <a:off x="0" y="0"/>
            <a:ext cx="9144000" cy="546100"/>
            <a:chOff x="0" y="0"/>
            <a:chExt cx="5760" cy="344"/>
          </a:xfrm>
        </p:grpSpPr>
        <p:pic>
          <p:nvPicPr>
            <p:cNvPr id="1034" name="Picture 9" descr="mlit_top"/>
            <p:cNvPicPr>
              <a:picLocks noChangeAspect="1" noChangeArrowheads="1"/>
            </p:cNvPicPr>
            <p:nvPr userDrawn="1"/>
          </p:nvPicPr>
          <p:blipFill>
            <a:blip r:embed="rId13">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0" y="0"/>
            <a:ext cx="49323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032" name="Picture 14"/>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t="3670"/>
          <a:stretch>
            <a:fillRect/>
          </a:stretch>
        </p:blipFill>
        <p:spPr bwMode="auto">
          <a:xfrm>
            <a:off x="7593013" y="0"/>
            <a:ext cx="15509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01CF1-C90F-456D-8CAC-6B5B0510BF9A}" type="datetimeFigureOut">
              <a:rPr kumimoji="1" lang="ja-JP" altLang="en-US" smtClean="0"/>
              <a:t>2017/8/17</a:t>
            </a:fld>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5F575-631A-4F7D-9463-58E7BE42E87D}" type="slidenum">
              <a:rPr kumimoji="1" lang="ja-JP" altLang="en-US" smtClean="0"/>
              <a:t>‹#›</a:t>
            </a:fld>
            <a:endParaRPr kumimoji="1" lang="ja-JP" altLang="en-US"/>
          </a:p>
        </p:txBody>
      </p:sp>
    </p:spTree>
    <p:extLst>
      <p:ext uri="{BB962C8B-B14F-4D97-AF65-F5344CB8AC3E}">
        <p14:creationId xmlns:p14="http://schemas.microsoft.com/office/powerpoint/2010/main" val="37250096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EA454-AF5A-4868-92E5-AC5B138B1393}" type="datetimeFigureOut">
              <a:rPr kumimoji="1" lang="ja-JP" altLang="en-US" smtClean="0"/>
              <a:t>2017/8/17</a:t>
            </a:fld>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CC63C-C336-46BE-835A-E8C15EE178AB}" type="slidenum">
              <a:rPr kumimoji="1" lang="ja-JP" altLang="en-US" smtClean="0"/>
              <a:t>‹#›</a:t>
            </a:fld>
            <a:endParaRPr kumimoji="1" lang="ja-JP" altLang="en-US"/>
          </a:p>
        </p:txBody>
      </p:sp>
    </p:spTree>
    <p:extLst>
      <p:ext uri="{BB962C8B-B14F-4D97-AF65-F5344CB8AC3E}">
        <p14:creationId xmlns:p14="http://schemas.microsoft.com/office/powerpoint/2010/main" val="1033846413"/>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3347864" y="5733256"/>
            <a:ext cx="8420472" cy="1470025"/>
          </a:xfrm>
        </p:spPr>
        <p:txBody>
          <a:bodyPr/>
          <a:lstStyle/>
          <a:p>
            <a:r>
              <a:rPr lang="ja-JP" altLang="ja-JP" sz="1200" b="1" dirty="0">
                <a:solidFill>
                  <a:schemeClr val="tx1"/>
                </a:solidFill>
                <a:latin typeface="+mn-ea"/>
                <a:ea typeface="+mn-ea"/>
              </a:rPr>
              <a:t>近畿地方都市美協議会</a:t>
            </a:r>
            <a:r>
              <a:rPr lang="ja-JP" altLang="ja-JP" sz="1200" b="1" dirty="0" smtClean="0">
                <a:solidFill>
                  <a:schemeClr val="tx1"/>
                </a:solidFill>
                <a:latin typeface="+mn-ea"/>
                <a:ea typeface="+mn-ea"/>
              </a:rPr>
              <a:t>研究会</a:t>
            </a:r>
            <a:r>
              <a:rPr lang="ja-JP" altLang="en-US" sz="1200" b="1" dirty="0" smtClean="0">
                <a:solidFill>
                  <a:schemeClr val="tx1"/>
                </a:solidFill>
                <a:latin typeface="+mn-ea"/>
                <a:ea typeface="+mn-ea"/>
              </a:rPr>
              <a:t>　　</a:t>
            </a:r>
            <a:r>
              <a:rPr lang="ja-JP" altLang="ja-JP" sz="1200" b="1" dirty="0" smtClean="0">
                <a:solidFill>
                  <a:schemeClr val="tx1"/>
                </a:solidFill>
                <a:latin typeface="+mn-ea"/>
                <a:ea typeface="+mn-ea"/>
              </a:rPr>
              <a:t>平成２８年度</a:t>
            </a:r>
            <a:r>
              <a:rPr lang="ja-JP" altLang="en-US" sz="1200" b="1" dirty="0" smtClean="0">
                <a:solidFill>
                  <a:schemeClr val="tx1"/>
                </a:solidFill>
                <a:latin typeface="+mn-ea"/>
                <a:ea typeface="+mn-ea"/>
              </a:rPr>
              <a:t>　</a:t>
            </a:r>
            <a:r>
              <a:rPr lang="ja-JP" altLang="ja-JP" sz="1200" b="1" dirty="0" smtClean="0">
                <a:solidFill>
                  <a:schemeClr val="tx1"/>
                </a:solidFill>
                <a:latin typeface="+mn-ea"/>
                <a:ea typeface="+mn-ea"/>
              </a:rPr>
              <a:t>第２回 </a:t>
            </a:r>
            <a:r>
              <a:rPr lang="ja-JP" altLang="ja-JP" sz="1200" b="1" dirty="0">
                <a:solidFill>
                  <a:schemeClr val="tx1"/>
                </a:solidFill>
                <a:latin typeface="+mn-ea"/>
                <a:ea typeface="+mn-ea"/>
              </a:rPr>
              <a:t>屋外</a:t>
            </a:r>
            <a:r>
              <a:rPr lang="ja-JP" altLang="ja-JP" sz="1200" b="1" dirty="0" smtClean="0">
                <a:solidFill>
                  <a:schemeClr val="tx1"/>
                </a:solidFill>
                <a:latin typeface="+mn-ea"/>
                <a:ea typeface="+mn-ea"/>
              </a:rPr>
              <a:t>広告物条例</a:t>
            </a:r>
            <a:r>
              <a:rPr lang="ja-JP" altLang="ja-JP" sz="1200" b="1" dirty="0">
                <a:solidFill>
                  <a:schemeClr val="tx1"/>
                </a:solidFill>
                <a:latin typeface="+mn-ea"/>
                <a:ea typeface="+mn-ea"/>
              </a:rPr>
              <a:t>検討ＷＧ会議</a:t>
            </a:r>
            <a:r>
              <a:rPr lang="ja-JP" altLang="ja-JP" sz="1200" dirty="0">
                <a:solidFill>
                  <a:schemeClr val="tx1"/>
                </a:solidFill>
                <a:latin typeface="+mn-ea"/>
                <a:ea typeface="+mn-ea"/>
              </a:rPr>
              <a:t/>
            </a:r>
            <a:br>
              <a:rPr lang="ja-JP" altLang="ja-JP" sz="1200" dirty="0">
                <a:solidFill>
                  <a:schemeClr val="tx1"/>
                </a:solidFill>
                <a:latin typeface="+mn-ea"/>
                <a:ea typeface="+mn-ea"/>
              </a:rPr>
            </a:br>
            <a:endParaRPr lang="ja-JP" altLang="en-US" sz="1200" dirty="0" smtClean="0">
              <a:solidFill>
                <a:schemeClr val="tx1"/>
              </a:solidFill>
              <a:latin typeface="+mn-ea"/>
              <a:ea typeface="+mn-ea"/>
            </a:endParaRPr>
          </a:p>
        </p:txBody>
      </p:sp>
      <p:sp>
        <p:nvSpPr>
          <p:cNvPr id="3075" name="Rectangle 6"/>
          <p:cNvSpPr>
            <a:spLocks noGrp="1" noChangeArrowheads="1"/>
          </p:cNvSpPr>
          <p:nvPr>
            <p:ph type="subTitle" idx="1"/>
          </p:nvPr>
        </p:nvSpPr>
        <p:spPr>
          <a:xfrm>
            <a:off x="2827784" y="3789040"/>
            <a:ext cx="3488432" cy="1752600"/>
          </a:xfrm>
        </p:spPr>
        <p:txBody>
          <a:bodyPr anchor="ctr"/>
          <a:lstStyle/>
          <a:p>
            <a:pPr algn="dist" eaLnBrk="1" hangingPunct="1"/>
            <a:r>
              <a:rPr lang="ja-JP" altLang="en-US" sz="2000" dirty="0" smtClean="0">
                <a:latin typeface="ＭＳ Ｐゴシック" charset="-128"/>
              </a:rPr>
              <a:t>国土交通省 都市局</a:t>
            </a:r>
          </a:p>
          <a:p>
            <a:pPr algn="dist" eaLnBrk="1" hangingPunct="1">
              <a:spcBef>
                <a:spcPct val="0"/>
              </a:spcBef>
            </a:pPr>
            <a:r>
              <a:rPr lang="ja-JP" altLang="en-US" sz="2000" dirty="0">
                <a:latin typeface="ＭＳ Ｐゴシック" charset="-128"/>
              </a:rPr>
              <a:t>公園</a:t>
            </a:r>
            <a:r>
              <a:rPr lang="ja-JP" altLang="en-US" sz="2000" dirty="0" smtClean="0">
                <a:latin typeface="ＭＳ Ｐゴシック" charset="-128"/>
              </a:rPr>
              <a:t>緑地・景観課</a:t>
            </a:r>
            <a:endParaRPr lang="en-US" altLang="ja-JP" sz="2000" dirty="0" smtClean="0">
              <a:latin typeface="ＭＳ Ｐゴシック" charset="-128"/>
            </a:endParaRPr>
          </a:p>
          <a:p>
            <a:pPr algn="dist" eaLnBrk="1" hangingPunct="1">
              <a:spcBef>
                <a:spcPct val="0"/>
              </a:spcBef>
            </a:pPr>
            <a:r>
              <a:rPr lang="ja-JP" altLang="en-US" sz="2000" dirty="0" smtClean="0">
                <a:latin typeface="ＭＳ Ｐゴシック" charset="-128"/>
              </a:rPr>
              <a:t>景観・歴史文化環境整備室</a:t>
            </a:r>
          </a:p>
          <a:p>
            <a:pPr algn="dist" eaLnBrk="1" hangingPunct="1"/>
            <a:r>
              <a:rPr lang="ja-JP" altLang="en-US" sz="2000" dirty="0" smtClean="0">
                <a:latin typeface="ＭＳ Ｐゴシック" charset="-128"/>
              </a:rPr>
              <a:t>平成２８年７月</a:t>
            </a:r>
          </a:p>
        </p:txBody>
      </p:sp>
      <p:sp>
        <p:nvSpPr>
          <p:cNvPr id="2" name="正方形/長方形 1"/>
          <p:cNvSpPr/>
          <p:nvPr/>
        </p:nvSpPr>
        <p:spPr>
          <a:xfrm>
            <a:off x="1619672" y="2038479"/>
            <a:ext cx="8280920" cy="1200329"/>
          </a:xfrm>
          <a:prstGeom prst="rect">
            <a:avLst/>
          </a:prstGeom>
        </p:spPr>
        <p:txBody>
          <a:bodyPr wrap="square">
            <a:spAutoFit/>
          </a:bodyPr>
          <a:lstStyle/>
          <a:p>
            <a:r>
              <a:rPr lang="ja-JP" altLang="ja-JP" sz="3600" dirty="0">
                <a:ea typeface="HG丸ｺﾞｼｯｸM-PRO" panose="020F0600000000000000" pitchFamily="50" charset="-128"/>
                <a:cs typeface="ＭＳ Ｐゴシック" panose="020B0600070205080204" pitchFamily="50" charset="-128"/>
              </a:rPr>
              <a:t>屋外広告物条例ガイドライン（案</a:t>
            </a:r>
            <a:r>
              <a:rPr lang="ja-JP" altLang="ja-JP" sz="3600" dirty="0" smtClean="0">
                <a:ea typeface="HG丸ｺﾞｼｯｸM-PRO" panose="020F0600000000000000" pitchFamily="50" charset="-128"/>
                <a:cs typeface="ＭＳ Ｐゴシック" panose="020B0600070205080204" pitchFamily="50" charset="-128"/>
              </a:rPr>
              <a:t>）</a:t>
            </a:r>
            <a:endParaRPr lang="en-US" altLang="ja-JP" sz="3600" dirty="0" smtClean="0">
              <a:ea typeface="HG丸ｺﾞｼｯｸM-PRO" panose="020F0600000000000000" pitchFamily="50" charset="-128"/>
              <a:cs typeface="ＭＳ Ｐゴシック" panose="020B0600070205080204" pitchFamily="50" charset="-128"/>
            </a:endParaRPr>
          </a:p>
          <a:p>
            <a:r>
              <a:rPr lang="ja-JP" altLang="ja-JP" sz="3600" dirty="0" smtClean="0">
                <a:ea typeface="HG丸ｺﾞｼｯｸM-PRO" panose="020F0600000000000000" pitchFamily="50" charset="-128"/>
                <a:cs typeface="ＭＳ Ｐゴシック" panose="020B0600070205080204" pitchFamily="50" charset="-128"/>
              </a:rPr>
              <a:t>改正</a:t>
            </a:r>
            <a:r>
              <a:rPr lang="ja-JP" altLang="ja-JP" sz="3600" dirty="0">
                <a:ea typeface="HG丸ｺﾞｼｯｸM-PRO" panose="020F0600000000000000" pitchFamily="50" charset="-128"/>
                <a:cs typeface="ＭＳ Ｐゴシック" panose="020B0600070205080204" pitchFamily="50" charset="-128"/>
              </a:rPr>
              <a:t>のポイント</a:t>
            </a:r>
            <a:endParaRPr lang="ja-JP" altLang="en-US" sz="3600" dirty="0"/>
          </a:p>
        </p:txBody>
      </p:sp>
      <p:sp>
        <p:nvSpPr>
          <p:cNvPr id="5" name="テキスト ボックス 1"/>
          <p:cNvSpPr txBox="1"/>
          <p:nvPr/>
        </p:nvSpPr>
        <p:spPr>
          <a:xfrm rot="5400000">
            <a:off x="8007104" y="5394818"/>
            <a:ext cx="1339346" cy="43204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50" kern="100" dirty="0">
                <a:effectLst/>
                <a:ea typeface="ＭＳ 明朝"/>
                <a:cs typeface="Times New Roman"/>
              </a:rPr>
              <a:t>参考資料６</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524328" cy="476250"/>
          </a:xfrm>
        </p:spPr>
        <p:txBody>
          <a:bodyPr/>
          <a:lstStyle/>
          <a:p>
            <a:r>
              <a:rPr lang="ja-JP" altLang="en-US" dirty="0"/>
              <a:t>「所有者」「占有者」の責任の所在を</a:t>
            </a:r>
            <a:r>
              <a:rPr lang="ja-JP" altLang="en-US" dirty="0" smtClean="0"/>
              <a:t>明確化</a:t>
            </a:r>
            <a:endParaRPr kumimoji="1" lang="ja-JP" altLang="en-US" dirty="0"/>
          </a:p>
        </p:txBody>
      </p:sp>
      <p:sp>
        <p:nvSpPr>
          <p:cNvPr id="4" name="正方形/長方形 3"/>
          <p:cNvSpPr/>
          <p:nvPr/>
        </p:nvSpPr>
        <p:spPr>
          <a:xfrm>
            <a:off x="251520" y="908720"/>
            <a:ext cx="8424936" cy="1908215"/>
          </a:xfrm>
          <a:prstGeom prst="rect">
            <a:avLst/>
          </a:prstGeom>
        </p:spPr>
        <p:txBody>
          <a:bodyPr wrap="square">
            <a:spAutoFit/>
          </a:bodyPr>
          <a:lstStyle/>
          <a:p>
            <a:r>
              <a:rPr lang="zh-TW" altLang="en-US" dirty="0">
                <a:latin typeface="HGPｺﾞｼｯｸM" panose="020B0600000000000000" pitchFamily="50" charset="-128"/>
                <a:ea typeface="HGPｺﾞｼｯｸM" panose="020B0600000000000000" pitchFamily="50" charset="-128"/>
              </a:rPr>
              <a:t>（管理義務）</a:t>
            </a:r>
          </a:p>
          <a:p>
            <a:r>
              <a:rPr lang="ja-JP" altLang="en-US" dirty="0" smtClean="0">
                <a:latin typeface="HGPｺﾞｼｯｸM" panose="020B0600000000000000" pitchFamily="50" charset="-128"/>
                <a:ea typeface="HGPｺﾞｼｯｸM" panose="020B0600000000000000" pitchFamily="50" charset="-128"/>
              </a:rPr>
              <a:t>第十九条</a:t>
            </a:r>
            <a:endParaRPr lang="en-US" altLang="ja-JP" dirty="0" smtClean="0">
              <a:latin typeface="HGPｺﾞｼｯｸM" panose="020B0600000000000000" pitchFamily="50" charset="-128"/>
              <a:ea typeface="HGPｺﾞｼｯｸM" panose="020B0600000000000000" pitchFamily="50" charset="-128"/>
            </a:endParaRPr>
          </a:p>
          <a:p>
            <a:endParaRPr lang="en-US" altLang="ja-JP" sz="1000" dirty="0">
              <a:latin typeface="HGPｺﾞｼｯｸM" panose="020B0600000000000000" pitchFamily="50" charset="-128"/>
              <a:ea typeface="HGPｺﾞｼｯｸM" panose="020B0600000000000000" pitchFamily="50" charset="-128"/>
            </a:endParaRPr>
          </a:p>
          <a:p>
            <a:r>
              <a:rPr lang="ja-JP" altLang="en-US" dirty="0" smtClean="0">
                <a:latin typeface="ＭＳ明朝"/>
                <a:ea typeface="HGPｺﾞｼｯｸM" panose="020B0600000000000000" pitchFamily="50" charset="-128"/>
              </a:rPr>
              <a:t>　広告物</a:t>
            </a:r>
            <a:r>
              <a:rPr lang="ja-JP" altLang="en-US" dirty="0">
                <a:latin typeface="ＭＳ明朝"/>
                <a:ea typeface="HGPｺﾞｼｯｸM" panose="020B0600000000000000" pitchFamily="50" charset="-128"/>
              </a:rPr>
              <a:t>を表示し、若しくは掲出物件を設置する者若しくはこれらを管理する者</a:t>
            </a:r>
            <a:r>
              <a:rPr lang="ja-JP" altLang="en-US" dirty="0" smtClean="0">
                <a:latin typeface="ＭＳ明朝"/>
                <a:ea typeface="HGPｺﾞｼｯｸM" panose="020B0600000000000000" pitchFamily="50" charset="-128"/>
              </a:rPr>
              <a:t>又は</a:t>
            </a:r>
            <a:r>
              <a:rPr lang="ja-JP" altLang="en-US" b="1" u="sng" dirty="0">
                <a:solidFill>
                  <a:srgbClr val="FF0000"/>
                </a:solidFill>
                <a:latin typeface="ＭＳ明朝"/>
                <a:ea typeface="HGPｺﾞｼｯｸM" panose="020B0600000000000000" pitchFamily="50" charset="-128"/>
              </a:rPr>
              <a:t>広告物若しくは掲出物件の所有者若しくは占有者</a:t>
            </a:r>
            <a:r>
              <a:rPr lang="ja-JP" altLang="en-US" dirty="0">
                <a:latin typeface="ＭＳ明朝"/>
                <a:ea typeface="HGPｺﾞｼｯｸM" panose="020B0600000000000000" pitchFamily="50" charset="-128"/>
              </a:rPr>
              <a:t>（以下「広告物の所有者等」という。</a:t>
            </a:r>
            <a:r>
              <a:rPr lang="ja-JP" altLang="en-US" dirty="0" smtClean="0">
                <a:latin typeface="ＭＳ明朝"/>
                <a:ea typeface="HGPｺﾞｼｯｸM" panose="020B0600000000000000" pitchFamily="50" charset="-128"/>
              </a:rPr>
              <a:t>）は</a:t>
            </a:r>
            <a:r>
              <a:rPr lang="ja-JP" altLang="en-US" dirty="0">
                <a:latin typeface="ＭＳ明朝"/>
                <a:ea typeface="HGPｺﾞｼｯｸM" panose="020B0600000000000000" pitchFamily="50" charset="-128"/>
              </a:rPr>
              <a:t>、これらに関し補修、除却その他必要な管理を怠らないようにし、良好な状態に保持</a:t>
            </a:r>
            <a:r>
              <a:rPr lang="ja-JP" altLang="en-US" dirty="0" smtClean="0">
                <a:latin typeface="ＭＳ明朝"/>
                <a:ea typeface="HGPｺﾞｼｯｸM" panose="020B0600000000000000" pitchFamily="50" charset="-128"/>
              </a:rPr>
              <a:t>しなければ</a:t>
            </a:r>
            <a:r>
              <a:rPr lang="ja-JP" altLang="en-US" dirty="0">
                <a:latin typeface="ＭＳ明朝"/>
                <a:ea typeface="HGPｺﾞｼｯｸM" panose="020B0600000000000000" pitchFamily="50" charset="-128"/>
              </a:rPr>
              <a:t>ならない</a:t>
            </a:r>
            <a:r>
              <a:rPr lang="ja-JP" altLang="en-US" dirty="0" smtClean="0">
                <a:latin typeface="ＭＳ明朝"/>
                <a:ea typeface="HGPｺﾞｼｯｸM" panose="020B0600000000000000" pitchFamily="50" charset="-128"/>
              </a:rPr>
              <a:t>。</a:t>
            </a:r>
            <a:endParaRPr lang="en-US" altLang="ja-JP" dirty="0" smtClean="0">
              <a:latin typeface="ＭＳ明朝"/>
              <a:ea typeface="HGPｺﾞｼｯｸM" panose="020B0600000000000000" pitchFamily="50" charset="-128"/>
            </a:endParaRPr>
          </a:p>
        </p:txBody>
      </p:sp>
      <p:sp>
        <p:nvSpPr>
          <p:cNvPr id="5" name="テキスト ボックス 4"/>
          <p:cNvSpPr txBox="1"/>
          <p:nvPr/>
        </p:nvSpPr>
        <p:spPr>
          <a:xfrm>
            <a:off x="2196059" y="4077072"/>
            <a:ext cx="5472608" cy="369332"/>
          </a:xfrm>
          <a:prstGeom prst="rect">
            <a:avLst/>
          </a:prstGeom>
          <a:noFill/>
        </p:spPr>
        <p:txBody>
          <a:bodyPr wrap="square" rtlCol="0">
            <a:spAutoFit/>
          </a:bodyPr>
          <a:lstStyle/>
          <a:p>
            <a:r>
              <a:rPr kumimoji="1" lang="ja-JP" altLang="en-US" dirty="0" smtClean="0"/>
              <a:t>「所有者」「占有者」の責任の所在を明確化</a:t>
            </a:r>
            <a:endParaRPr kumimoji="1" lang="ja-JP" altLang="en-US" dirty="0"/>
          </a:p>
        </p:txBody>
      </p:sp>
      <p:sp>
        <p:nvSpPr>
          <p:cNvPr id="6" name="正方形/長方形 5"/>
          <p:cNvSpPr/>
          <p:nvPr/>
        </p:nvSpPr>
        <p:spPr>
          <a:xfrm>
            <a:off x="1907704" y="4005064"/>
            <a:ext cx="5184576"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pPr>
              <a:defRPr/>
            </a:pPr>
            <a:fld id="{651FC12D-27C1-4F31-90C9-A93D49E44687}" type="slidenum">
              <a:rPr lang="en-US" altLang="ja-JP" smtClean="0"/>
              <a:pPr>
                <a:defRPr/>
              </a:pPr>
              <a:t>10</a:t>
            </a:fld>
            <a:endParaRPr lang="en-US" altLang="ja-JP"/>
          </a:p>
        </p:txBody>
      </p:sp>
    </p:spTree>
    <p:extLst>
      <p:ext uri="{BB962C8B-B14F-4D97-AF65-F5344CB8AC3E}">
        <p14:creationId xmlns:p14="http://schemas.microsoft.com/office/powerpoint/2010/main" val="7058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740352" cy="476250"/>
          </a:xfrm>
        </p:spPr>
        <p:txBody>
          <a:bodyPr/>
          <a:lstStyle/>
          <a:p>
            <a:r>
              <a:rPr lang="ja-JP" altLang="en-US" dirty="0" smtClean="0"/>
              <a:t>「所有者」「占有者」による点検規定の追加</a:t>
            </a:r>
            <a:endParaRPr kumimoji="1" lang="ja-JP" altLang="en-US" dirty="0"/>
          </a:p>
        </p:txBody>
      </p:sp>
      <p:sp>
        <p:nvSpPr>
          <p:cNvPr id="4" name="正方形/長方形 3"/>
          <p:cNvSpPr/>
          <p:nvPr/>
        </p:nvSpPr>
        <p:spPr>
          <a:xfrm>
            <a:off x="215652" y="764704"/>
            <a:ext cx="8604820" cy="1754326"/>
          </a:xfrm>
          <a:prstGeom prst="rect">
            <a:avLst/>
          </a:prstGeom>
          <a:ln>
            <a:solidFill>
              <a:schemeClr val="tx1"/>
            </a:solidFill>
          </a:ln>
        </p:spPr>
        <p:txBody>
          <a:bodyPr wrap="square">
            <a:spAutoFit/>
          </a:bodyPr>
          <a:lstStyle/>
          <a:p>
            <a:pPr marL="533400" indent="-533400"/>
            <a:r>
              <a:rPr lang="ja-JP" altLang="en-US" dirty="0" smtClean="0"/>
              <a:t>（２）</a:t>
            </a:r>
            <a:r>
              <a:rPr lang="ja-JP" altLang="en-US" dirty="0"/>
              <a:t>　</a:t>
            </a:r>
            <a:r>
              <a:rPr lang="ja-JP" altLang="en-US" dirty="0" smtClean="0"/>
              <a:t>屋外</a:t>
            </a:r>
            <a:r>
              <a:rPr lang="ja-JP" altLang="en-US" dirty="0"/>
              <a:t>広告物の</a:t>
            </a:r>
            <a:r>
              <a:rPr lang="ja-JP" altLang="en-US" b="1" u="sng" dirty="0">
                <a:solidFill>
                  <a:srgbClr val="FF0000"/>
                </a:solidFill>
              </a:rPr>
              <a:t>所有者又は占有者</a:t>
            </a:r>
            <a:r>
              <a:rPr lang="ja-JP" altLang="en-US" dirty="0"/>
              <a:t>は、屋外広告士など専門的知識を有する者に、当該屋外広告物の本体、接合部、支持部分等の劣化及び損傷の状況を点検させなければならない旨の規定を追加</a:t>
            </a:r>
            <a:r>
              <a:rPr lang="ja-JP" altLang="en-US" dirty="0" smtClean="0"/>
              <a:t>。</a:t>
            </a:r>
            <a:endParaRPr lang="en-US" altLang="ja-JP" dirty="0" smtClean="0"/>
          </a:p>
          <a:p>
            <a:pPr marL="533400" indent="-533400"/>
            <a:endParaRPr lang="en-US" altLang="ja-JP" sz="1600" dirty="0"/>
          </a:p>
          <a:p>
            <a:pPr marL="533400" indent="-533400"/>
            <a:r>
              <a:rPr lang="ja-JP" altLang="en-US" dirty="0"/>
              <a:t>（３）　</a:t>
            </a:r>
            <a:r>
              <a:rPr lang="ja-JP" altLang="en-US" dirty="0" smtClean="0"/>
              <a:t>屋外</a:t>
            </a:r>
            <a:r>
              <a:rPr lang="ja-JP" altLang="en-US" dirty="0"/>
              <a:t>広告物の</a:t>
            </a:r>
            <a:r>
              <a:rPr lang="ja-JP" altLang="en-US" b="1" u="sng" dirty="0">
                <a:solidFill>
                  <a:srgbClr val="FF0000"/>
                </a:solidFill>
              </a:rPr>
              <a:t>所有者又は占有者</a:t>
            </a:r>
            <a:r>
              <a:rPr lang="ja-JP" altLang="en-US" dirty="0"/>
              <a:t>は、許可の更新等の申請を行う場合に、（２）の点検結果を都道府県知事に提出しなければならない旨の規定を追加</a:t>
            </a:r>
            <a:r>
              <a:rPr lang="ja-JP" altLang="en-US" dirty="0" smtClean="0"/>
              <a:t>。</a:t>
            </a:r>
            <a:endParaRPr lang="ja-JP" altLang="en-US" dirty="0"/>
          </a:p>
        </p:txBody>
      </p:sp>
      <p:sp>
        <p:nvSpPr>
          <p:cNvPr id="9" name="テキスト ボックス 8"/>
          <p:cNvSpPr txBox="1"/>
          <p:nvPr/>
        </p:nvSpPr>
        <p:spPr>
          <a:xfrm>
            <a:off x="5292080" y="3626830"/>
            <a:ext cx="8712696" cy="369332"/>
          </a:xfrm>
          <a:prstGeom prst="rect">
            <a:avLst/>
          </a:prstGeom>
          <a:noFill/>
        </p:spPr>
        <p:txBody>
          <a:bodyPr wrap="square" rtlCol="0">
            <a:spAutoFit/>
          </a:bodyPr>
          <a:lstStyle/>
          <a:p>
            <a:endParaRPr kumimoji="1" lang="ja-JP" altLang="en-US" dirty="0"/>
          </a:p>
        </p:txBody>
      </p:sp>
      <p:sp>
        <p:nvSpPr>
          <p:cNvPr id="13" name="正方形/長方形 12"/>
          <p:cNvSpPr/>
          <p:nvPr/>
        </p:nvSpPr>
        <p:spPr>
          <a:xfrm>
            <a:off x="10044608" y="3395997"/>
            <a:ext cx="8712968" cy="1200329"/>
          </a:xfrm>
          <a:prstGeom prst="rect">
            <a:avLst/>
          </a:prstGeom>
        </p:spPr>
        <p:txBody>
          <a:bodyPr wrap="square">
            <a:spAutoFit/>
          </a:bodyPr>
          <a:lstStyle/>
          <a:p>
            <a:pPr>
              <a:spcAft>
                <a:spcPts val="0"/>
              </a:spcAft>
            </a:pPr>
            <a:r>
              <a:rPr lang="ja-JP" altLang="en-US" kern="100" dirty="0" smtClean="0">
                <a:latin typeface="Century" panose="02040604050505020304" pitchFamily="18" charset="0"/>
                <a:ea typeface="ＭＳ 明朝" panose="02020609040205080304" pitchFamily="17" charset="-128"/>
                <a:cs typeface="Times New Roman" panose="02020603050405020304" pitchFamily="18" charset="0"/>
              </a:rPr>
              <a:t>　</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管理</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義務、除却義務、違反に対する措置の相手方は、所有者又は占有者も含まれると改正がされましたが、法７条第１項の違反に対する措置では、表示し設置し又は管理する者に対して命令ができるとあります。所有者又は占有者は命令の相手方に含まれていません。この扱いの違いをご教示下さい。</a:t>
            </a:r>
            <a:endParaRPr lang="ja-JP" alt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テキスト ボックス 13"/>
          <p:cNvSpPr txBox="1"/>
          <p:nvPr/>
        </p:nvSpPr>
        <p:spPr>
          <a:xfrm>
            <a:off x="215652" y="2780928"/>
            <a:ext cx="3348236" cy="369332"/>
          </a:xfrm>
          <a:prstGeom prst="rect">
            <a:avLst/>
          </a:prstGeom>
          <a:noFill/>
        </p:spPr>
        <p:txBody>
          <a:bodyPr wrap="square" rtlCol="0">
            <a:spAutoFit/>
          </a:bodyPr>
          <a:lstStyle/>
          <a:p>
            <a:r>
              <a:rPr kumimoji="1" lang="en-US" altLang="ja-JP" dirty="0" smtClean="0"/>
              <a:t>【</a:t>
            </a:r>
            <a:r>
              <a:rPr kumimoji="1" lang="ja-JP" altLang="en-US" dirty="0" smtClean="0"/>
              <a:t>点検する者</a:t>
            </a:r>
            <a:r>
              <a:rPr kumimoji="1" lang="en-US" altLang="ja-JP" dirty="0" smtClean="0"/>
              <a:t>】</a:t>
            </a:r>
            <a:endParaRPr kumimoji="1" lang="ja-JP" altLang="en-US" dirty="0"/>
          </a:p>
        </p:txBody>
      </p:sp>
      <p:sp>
        <p:nvSpPr>
          <p:cNvPr id="15" name="正方形/長方形 14"/>
          <p:cNvSpPr/>
          <p:nvPr/>
        </p:nvSpPr>
        <p:spPr>
          <a:xfrm>
            <a:off x="215652" y="3212686"/>
            <a:ext cx="8712696" cy="1754326"/>
          </a:xfrm>
          <a:prstGeom prst="rect">
            <a:avLst/>
          </a:prstGeom>
        </p:spPr>
        <p:txBody>
          <a:bodyPr wrap="square">
            <a:spAutoFit/>
          </a:bodyPr>
          <a:lstStyle/>
          <a:p>
            <a:pPr marL="95250" indent="-95250"/>
            <a:r>
              <a:rPr lang="ja-JP" altLang="en-US" dirty="0" smtClean="0">
                <a:latin typeface="ＭＳ明朝"/>
              </a:rPr>
              <a:t>・広告物</a:t>
            </a:r>
            <a:r>
              <a:rPr lang="ja-JP" altLang="en-US" dirty="0">
                <a:latin typeface="ＭＳ明朝"/>
              </a:rPr>
              <a:t>の表示及び掲出物件の設置に</a:t>
            </a:r>
            <a:r>
              <a:rPr lang="ja-JP" altLang="en-US" dirty="0" smtClean="0">
                <a:latin typeface="ＭＳ明朝"/>
              </a:rPr>
              <a:t>関し</a:t>
            </a:r>
            <a:r>
              <a:rPr lang="ja-JP" altLang="en-US" dirty="0">
                <a:latin typeface="ＭＳ明朝"/>
              </a:rPr>
              <a:t>必要な知識について行う試験に合格した者（以下「屋外広告士」という。</a:t>
            </a:r>
            <a:r>
              <a:rPr lang="ja-JP" altLang="en-US" dirty="0" smtClean="0">
                <a:latin typeface="ＭＳ明朝"/>
              </a:rPr>
              <a:t>）</a:t>
            </a:r>
            <a:endParaRPr lang="en-US" altLang="ja-JP" dirty="0" smtClean="0">
              <a:latin typeface="ＭＳ明朝"/>
            </a:endParaRPr>
          </a:p>
          <a:p>
            <a:pPr marL="95250" indent="-95250"/>
            <a:endParaRPr lang="en-US" altLang="ja-JP" dirty="0" smtClean="0">
              <a:latin typeface="ＭＳ明朝"/>
            </a:endParaRPr>
          </a:p>
          <a:p>
            <a:pPr marL="95250" indent="-95250"/>
            <a:r>
              <a:rPr lang="ja-JP" altLang="en-US" dirty="0">
                <a:latin typeface="ＭＳ明朝"/>
              </a:rPr>
              <a:t>・</a:t>
            </a:r>
            <a:r>
              <a:rPr lang="ja-JP" altLang="en-US" dirty="0" smtClean="0">
                <a:latin typeface="ＭＳ明朝"/>
              </a:rPr>
              <a:t>その他これと</a:t>
            </a:r>
            <a:r>
              <a:rPr lang="ja-JP" altLang="en-US" dirty="0">
                <a:latin typeface="ＭＳ明朝"/>
              </a:rPr>
              <a:t>同等以上の知識を有するものとして規則で定める者に、当該広告物又は掲出物件の本体</a:t>
            </a:r>
            <a:r>
              <a:rPr lang="ja-JP" altLang="en-US" dirty="0" smtClean="0">
                <a:latin typeface="ＭＳ明朝"/>
              </a:rPr>
              <a:t>、接合部</a:t>
            </a:r>
            <a:r>
              <a:rPr lang="ja-JP" altLang="en-US" dirty="0">
                <a:latin typeface="ＭＳ明朝"/>
              </a:rPr>
              <a:t>、支持部分等の劣化及び損傷の状況の点検をさせなければならない。</a:t>
            </a:r>
            <a:endParaRPr lang="ja-JP" altLang="en-US" dirty="0"/>
          </a:p>
        </p:txBody>
      </p:sp>
      <p:sp>
        <p:nvSpPr>
          <p:cNvPr id="16" name="角丸四角形吹き出し 15"/>
          <p:cNvSpPr/>
          <p:nvPr/>
        </p:nvSpPr>
        <p:spPr>
          <a:xfrm>
            <a:off x="395536" y="5029438"/>
            <a:ext cx="8424936" cy="1495906"/>
          </a:xfrm>
          <a:prstGeom prst="wedgeRoundRectCallout">
            <a:avLst>
              <a:gd name="adj1" fmla="val -30357"/>
              <a:gd name="adj2" fmla="val -7202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 name="正方形/長方形 16"/>
          <p:cNvSpPr/>
          <p:nvPr/>
        </p:nvSpPr>
        <p:spPr>
          <a:xfrm>
            <a:off x="432727" y="5197649"/>
            <a:ext cx="8171721" cy="1569660"/>
          </a:xfrm>
          <a:prstGeom prst="rect">
            <a:avLst/>
          </a:prstGeom>
        </p:spPr>
        <p:txBody>
          <a:bodyPr wrap="square">
            <a:spAutoFit/>
          </a:bodyPr>
          <a:lstStyle/>
          <a:p>
            <a:pPr marL="95250" indent="-95250"/>
            <a:r>
              <a:rPr lang="ja-JP" altLang="en-US" sz="1600" dirty="0" smtClean="0">
                <a:latin typeface="ＭＳ明朝"/>
              </a:rPr>
              <a:t>・本改正の趣旨としては、技術的な知識を持った者が点検を行うことが望ましいというもの。</a:t>
            </a:r>
            <a:endParaRPr lang="en-US" altLang="ja-JP" sz="1600" dirty="0" smtClean="0">
              <a:latin typeface="ＭＳ明朝"/>
            </a:endParaRPr>
          </a:p>
          <a:p>
            <a:pPr marL="95250" indent="-95250"/>
            <a:r>
              <a:rPr lang="ja-JP" altLang="en-US" sz="1600" dirty="0" smtClean="0">
                <a:latin typeface="ＭＳ明朝"/>
              </a:rPr>
              <a:t>・平成</a:t>
            </a:r>
            <a:r>
              <a:rPr lang="en-US" altLang="ja-JP" sz="1600" dirty="0" smtClean="0">
                <a:latin typeface="ＭＳ明朝"/>
              </a:rPr>
              <a:t>28</a:t>
            </a:r>
            <a:r>
              <a:rPr lang="ja-JP" altLang="en-US" sz="1600" dirty="0">
                <a:latin typeface="ＭＳ明朝"/>
              </a:rPr>
              <a:t>年度</a:t>
            </a:r>
            <a:r>
              <a:rPr lang="ja-JP" altLang="en-US" sz="1600" dirty="0" smtClean="0">
                <a:latin typeface="ＭＳ明朝"/>
              </a:rPr>
              <a:t>から屋外広告業の事業者団体が公益目的事業</a:t>
            </a:r>
            <a:r>
              <a:rPr lang="ja-JP" altLang="en-US" sz="1600" dirty="0">
                <a:latin typeface="ＭＳ明朝"/>
              </a:rPr>
              <a:t>と</a:t>
            </a:r>
            <a:r>
              <a:rPr lang="ja-JP" altLang="en-US" sz="1600" dirty="0" smtClean="0">
                <a:latin typeface="ＭＳ明朝"/>
              </a:rPr>
              <a:t>して実施する広告物の点検技能講習の修了者。</a:t>
            </a:r>
            <a:endParaRPr lang="en-US" altLang="ja-JP" sz="1600" dirty="0" smtClean="0">
              <a:latin typeface="ＭＳ明朝"/>
            </a:endParaRPr>
          </a:p>
          <a:p>
            <a:pPr marL="95250" indent="-95250"/>
            <a:r>
              <a:rPr lang="ja-JP" altLang="en-US" sz="1600" dirty="0">
                <a:latin typeface="ＭＳ明朝"/>
              </a:rPr>
              <a:t>・地域の実情（県下の屋外広告士の人数や、自治体独自の講習会の内容等）を勘案</a:t>
            </a:r>
            <a:r>
              <a:rPr lang="ja-JP" altLang="en-US" sz="1600" dirty="0" smtClean="0">
                <a:latin typeface="ＭＳ明朝"/>
              </a:rPr>
              <a:t>し</a:t>
            </a:r>
            <a:r>
              <a:rPr lang="ja-JP" altLang="en-US" sz="1600" dirty="0" smtClean="0"/>
              <a:t>、</a:t>
            </a:r>
            <a:r>
              <a:rPr lang="ja-JP" altLang="en-US" sz="1600" dirty="0"/>
              <a:t>自治体が実施する講習修了者等を加えることも可能。</a:t>
            </a:r>
            <a:endParaRPr lang="en-US" altLang="ja-JP" sz="1600" dirty="0"/>
          </a:p>
          <a:p>
            <a:pPr marL="95250" indent="-95250"/>
            <a:endParaRPr lang="en-US" altLang="ja-JP" sz="1600" dirty="0" smtClean="0">
              <a:latin typeface="ＭＳ明朝"/>
            </a:endParaRPr>
          </a:p>
        </p:txBody>
      </p:sp>
      <p:sp>
        <p:nvSpPr>
          <p:cNvPr id="18" name="スライド番号プレースホルダー 17"/>
          <p:cNvSpPr>
            <a:spLocks noGrp="1"/>
          </p:cNvSpPr>
          <p:nvPr>
            <p:ph type="sldNum" sz="quarter" idx="12"/>
          </p:nvPr>
        </p:nvSpPr>
        <p:spPr/>
        <p:txBody>
          <a:bodyPr/>
          <a:lstStyle/>
          <a:p>
            <a:pPr>
              <a:defRPr/>
            </a:pPr>
            <a:fld id="{651FC12D-27C1-4F31-90C9-A93D49E44687}" type="slidenum">
              <a:rPr lang="en-US" altLang="ja-JP" smtClean="0"/>
              <a:pPr>
                <a:defRPr/>
              </a:pPr>
              <a:t>11</a:t>
            </a:fld>
            <a:endParaRPr lang="en-US" altLang="ja-JP"/>
          </a:p>
        </p:txBody>
      </p:sp>
    </p:spTree>
    <p:extLst>
      <p:ext uri="{BB962C8B-B14F-4D97-AF65-F5344CB8AC3E}">
        <p14:creationId xmlns:p14="http://schemas.microsoft.com/office/powerpoint/2010/main" val="938825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事業者団体における取組</a:t>
            </a:r>
            <a:endParaRPr kumimoji="1" lang="ja-JP" altLang="en-US" dirty="0"/>
          </a:p>
        </p:txBody>
      </p:sp>
      <p:sp>
        <p:nvSpPr>
          <p:cNvPr id="5" name="正方形/長方形 4"/>
          <p:cNvSpPr/>
          <p:nvPr/>
        </p:nvSpPr>
        <p:spPr>
          <a:xfrm>
            <a:off x="215652" y="764704"/>
            <a:ext cx="8604820" cy="923330"/>
          </a:xfrm>
          <a:prstGeom prst="rect">
            <a:avLst/>
          </a:prstGeom>
          <a:ln>
            <a:solidFill>
              <a:schemeClr val="tx1"/>
            </a:solidFill>
          </a:ln>
        </p:spPr>
        <p:txBody>
          <a:bodyPr wrap="square">
            <a:spAutoFit/>
          </a:bodyPr>
          <a:lstStyle/>
          <a:p>
            <a:r>
              <a:rPr lang="ja-JP" altLang="en-US"/>
              <a:t>一般社団法人日本屋外広告業団体連合会、公益社団法人全日本ネオン協会、一般社団法人サインの森の３団体が共同で、屋外広告物の点検基準、点検結果の記録様式及び点検業務を受託する際の標準契約書を策定しております。</a:t>
            </a:r>
            <a:endParaRPr lang="ja-JP" altLang="en-US" dirty="0"/>
          </a:p>
        </p:txBody>
      </p:sp>
      <p:sp>
        <p:nvSpPr>
          <p:cNvPr id="8" name="正方形/長方形 7"/>
          <p:cNvSpPr/>
          <p:nvPr/>
        </p:nvSpPr>
        <p:spPr>
          <a:xfrm>
            <a:off x="215652" y="1976034"/>
            <a:ext cx="4284340" cy="4247317"/>
          </a:xfrm>
          <a:prstGeom prst="rect">
            <a:avLst/>
          </a:prstGeom>
        </p:spPr>
        <p:txBody>
          <a:bodyPr wrap="square">
            <a:spAutoFit/>
          </a:bodyPr>
          <a:lstStyle/>
          <a:p>
            <a:r>
              <a:rPr lang="ja-JP" altLang="en-US" b="1" dirty="0" smtClean="0"/>
              <a:t>○屋外</a:t>
            </a:r>
            <a:r>
              <a:rPr lang="ja-JP" altLang="en-US" b="1" dirty="0"/>
              <a:t>広告物点検基準（案</a:t>
            </a:r>
            <a:r>
              <a:rPr lang="ja-JP" altLang="en-US" b="1" dirty="0" smtClean="0"/>
              <a:t>）</a:t>
            </a:r>
            <a:endParaRPr lang="en-US" altLang="ja-JP" dirty="0"/>
          </a:p>
          <a:p>
            <a:pPr marL="171450" indent="190500"/>
            <a:r>
              <a:rPr lang="ja-JP" altLang="en-US" dirty="0" smtClean="0"/>
              <a:t>屋外</a:t>
            </a:r>
            <a:r>
              <a:rPr lang="ja-JP" altLang="en-US" dirty="0"/>
              <a:t>広告物の点検方法についての標準的な基準として策定しました。</a:t>
            </a:r>
          </a:p>
          <a:p>
            <a:endParaRPr lang="en-US" altLang="ja-JP" b="1" dirty="0" smtClean="0"/>
          </a:p>
          <a:p>
            <a:r>
              <a:rPr lang="ja-JP" altLang="en-US" b="1" dirty="0" smtClean="0"/>
              <a:t>○安全</a:t>
            </a:r>
            <a:r>
              <a:rPr lang="ja-JP" altLang="en-US" b="1" dirty="0"/>
              <a:t>点検報告書（看板カルテ）様式</a:t>
            </a:r>
            <a:r>
              <a:rPr lang="ja-JP" altLang="en-US" b="1" dirty="0" smtClean="0"/>
              <a:t>案</a:t>
            </a:r>
            <a:endParaRPr lang="en-US" altLang="ja-JP" dirty="0"/>
          </a:p>
          <a:p>
            <a:pPr marL="171450" indent="190500"/>
            <a:r>
              <a:rPr lang="ja-JP" altLang="en-US" dirty="0" smtClean="0"/>
              <a:t>点検</a:t>
            </a:r>
            <a:r>
              <a:rPr lang="ja-JP" altLang="en-US" dirty="0"/>
              <a:t>の結果を記録し、履歴として残すことで屋外広告物の所有者と点検者との</a:t>
            </a:r>
            <a:r>
              <a:rPr lang="ja-JP" altLang="en-US" dirty="0" smtClean="0"/>
              <a:t>情報　　共有</a:t>
            </a:r>
            <a:r>
              <a:rPr lang="ja-JP" altLang="en-US" dirty="0"/>
              <a:t>を図り、改修などの判断材料とするものです。</a:t>
            </a:r>
          </a:p>
          <a:p>
            <a:endParaRPr lang="en-US" altLang="ja-JP" b="1" dirty="0" smtClean="0"/>
          </a:p>
          <a:p>
            <a:r>
              <a:rPr lang="ja-JP" altLang="en-US" b="1" dirty="0" smtClean="0"/>
              <a:t>○屋外</a:t>
            </a:r>
            <a:r>
              <a:rPr lang="ja-JP" altLang="en-US" b="1" dirty="0"/>
              <a:t>広告物の点検・保守に関する標準契約書</a:t>
            </a:r>
            <a:r>
              <a:rPr lang="en-US" altLang="ja-JP" b="1" dirty="0"/>
              <a:t>(</a:t>
            </a:r>
            <a:r>
              <a:rPr lang="ja-JP" altLang="en-US" b="1" dirty="0"/>
              <a:t>案</a:t>
            </a:r>
            <a:r>
              <a:rPr lang="en-US" altLang="ja-JP" b="1" dirty="0" smtClean="0"/>
              <a:t>)</a:t>
            </a:r>
            <a:endParaRPr lang="en-US" altLang="ja-JP" dirty="0"/>
          </a:p>
          <a:p>
            <a:pPr marL="171450" indent="95250"/>
            <a:r>
              <a:rPr lang="ja-JP" altLang="en-US" dirty="0" smtClean="0"/>
              <a:t>　点検</a:t>
            </a:r>
            <a:r>
              <a:rPr lang="ja-JP" altLang="en-US" dirty="0"/>
              <a:t>を確実に推進するためには契約に基づいた業務として実施する事が必須であるとの観点から策定したものです。</a:t>
            </a:r>
          </a:p>
        </p:txBody>
      </p:sp>
      <p:pic>
        <p:nvPicPr>
          <p:cNvPr id="10" name="図 9"/>
          <p:cNvPicPr>
            <a:picLocks noChangeAspect="1"/>
          </p:cNvPicPr>
          <p:nvPr/>
        </p:nvPicPr>
        <p:blipFill rotWithShape="1">
          <a:blip r:embed="rId3"/>
          <a:srcRect l="31183" t="19484" r="17901" b="9641"/>
          <a:stretch/>
        </p:blipFill>
        <p:spPr>
          <a:xfrm rot="16200000">
            <a:off x="4447923" y="2460476"/>
            <a:ext cx="4456863" cy="3487980"/>
          </a:xfrm>
          <a:prstGeom prst="rect">
            <a:avLst/>
          </a:prstGeom>
        </p:spPr>
      </p:pic>
      <p:sp>
        <p:nvSpPr>
          <p:cNvPr id="11" name="スライド番号プレースホルダー 10"/>
          <p:cNvSpPr>
            <a:spLocks noGrp="1"/>
          </p:cNvSpPr>
          <p:nvPr>
            <p:ph type="sldNum" sz="quarter" idx="12"/>
          </p:nvPr>
        </p:nvSpPr>
        <p:spPr/>
        <p:txBody>
          <a:bodyPr/>
          <a:lstStyle/>
          <a:p>
            <a:pPr>
              <a:defRPr/>
            </a:pPr>
            <a:fld id="{651FC12D-27C1-4F31-90C9-A93D49E44687}" type="slidenum">
              <a:rPr lang="en-US" altLang="ja-JP" smtClean="0"/>
              <a:pPr>
                <a:defRPr/>
              </a:pPr>
              <a:t>12</a:t>
            </a:fld>
            <a:endParaRPr lang="en-US" altLang="ja-JP"/>
          </a:p>
        </p:txBody>
      </p:sp>
    </p:spTree>
    <p:extLst>
      <p:ext uri="{BB962C8B-B14F-4D97-AF65-F5344CB8AC3E}">
        <p14:creationId xmlns:p14="http://schemas.microsoft.com/office/powerpoint/2010/main" val="982280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476250"/>
          </a:xfrm>
        </p:spPr>
        <p:txBody>
          <a:bodyPr/>
          <a:lstStyle/>
          <a:p>
            <a:r>
              <a:rPr kumimoji="1" lang="ja-JP" altLang="en-US" sz="2400" dirty="0" smtClean="0"/>
              <a:t>屋外広告物条例ガイドライン（案）改正までの経緯</a:t>
            </a:r>
            <a:endParaRPr kumimoji="1" lang="ja-JP" altLang="en-US" sz="2400" dirty="0"/>
          </a:p>
        </p:txBody>
      </p:sp>
      <p:sp>
        <p:nvSpPr>
          <p:cNvPr id="5" name="テキスト ボックス 11"/>
          <p:cNvSpPr txBox="1">
            <a:spLocks noChangeArrowheads="1"/>
          </p:cNvSpPr>
          <p:nvPr/>
        </p:nvSpPr>
        <p:spPr bwMode="auto">
          <a:xfrm>
            <a:off x="126206" y="712221"/>
            <a:ext cx="8891587" cy="923330"/>
          </a:xfrm>
          <a:prstGeom prst="rect">
            <a:avLst/>
          </a:prstGeom>
          <a:solidFill>
            <a:schemeClr val="accent5"/>
          </a:solidFill>
          <a:ln w="12700" cmpd="thickThin">
            <a:solidFill>
              <a:schemeClr val="accent6">
                <a:lumMod val="75000"/>
              </a:schemeClr>
            </a:solidFill>
            <a:miter lim="800000"/>
            <a:headEnd/>
            <a:tailEnd/>
          </a:ln>
        </p:spPr>
        <p:txBody>
          <a:bodyPr>
            <a:spAutoFit/>
          </a:bodyPr>
          <a:lstStyle/>
          <a:p>
            <a:pPr eaLnBrk="1" hangingPunct="1">
              <a:defRPr/>
            </a:pPr>
            <a:r>
              <a:rPr lang="ja-JP" altLang="en-US" dirty="0">
                <a:latin typeface="+mn-ea"/>
                <a:ea typeface="+mn-ea"/>
              </a:rPr>
              <a:t>　昨年</a:t>
            </a:r>
            <a:r>
              <a:rPr lang="en-US" altLang="ja-JP" dirty="0" smtClean="0">
                <a:latin typeface="+mn-ea"/>
                <a:ea typeface="+mn-ea"/>
              </a:rPr>
              <a:t>2</a:t>
            </a:r>
            <a:r>
              <a:rPr lang="ja-JP" altLang="en-US" dirty="0">
                <a:latin typeface="+mn-ea"/>
                <a:ea typeface="+mn-ea"/>
              </a:rPr>
              <a:t>月に札幌市で発生した看板落下事故など屋外広告物に係る重大事故の発生に鑑み、近年の屋外広告物に関する技術的動向や社会経済情勢を踏まえ</a:t>
            </a:r>
            <a:r>
              <a:rPr lang="ja-JP" altLang="en-US" dirty="0" smtClean="0">
                <a:latin typeface="+mn-ea"/>
                <a:ea typeface="+mn-ea"/>
              </a:rPr>
              <a:t>、検討会を開催し、屋外広告物条例ガイドライン（案）の改正内容について、検討を行った。</a:t>
            </a:r>
            <a:endParaRPr lang="ja-JP" altLang="ja-JP" sz="1600" dirty="0">
              <a:latin typeface="+mn-ea"/>
              <a:ea typeface="+mn-ea"/>
            </a:endParaRPr>
          </a:p>
        </p:txBody>
      </p:sp>
      <p:sp>
        <p:nvSpPr>
          <p:cNvPr id="6" name="正方形/長方形 5"/>
          <p:cNvSpPr/>
          <p:nvPr/>
        </p:nvSpPr>
        <p:spPr bwMode="auto">
          <a:xfrm>
            <a:off x="149771" y="2060434"/>
            <a:ext cx="4465638" cy="466883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8" name="テキスト ボックス 32"/>
          <p:cNvSpPr txBox="1">
            <a:spLocks noChangeArrowheads="1"/>
          </p:cNvSpPr>
          <p:nvPr/>
        </p:nvSpPr>
        <p:spPr bwMode="auto">
          <a:xfrm>
            <a:off x="113258" y="1725613"/>
            <a:ext cx="3671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a:t>
            </a:r>
            <a:r>
              <a:rPr lang="ja-JP" altLang="en-US" sz="1800" dirty="0"/>
              <a:t>メンバー構成</a:t>
            </a:r>
            <a:r>
              <a:rPr lang="en-US" altLang="ja-JP" sz="1800" dirty="0"/>
              <a:t>】</a:t>
            </a:r>
            <a:r>
              <a:rPr lang="ja-JP" altLang="en-US" sz="1800" dirty="0"/>
              <a:t>　</a:t>
            </a:r>
          </a:p>
        </p:txBody>
      </p:sp>
      <p:sp>
        <p:nvSpPr>
          <p:cNvPr id="17" name="テキスト ボックス 17"/>
          <p:cNvSpPr txBox="1">
            <a:spLocks noChangeArrowheads="1"/>
          </p:cNvSpPr>
          <p:nvPr/>
        </p:nvSpPr>
        <p:spPr bwMode="auto">
          <a:xfrm>
            <a:off x="326838" y="2065338"/>
            <a:ext cx="4622861" cy="47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pPr>
            <a:r>
              <a:rPr lang="ja-JP" altLang="en-US" sz="1400" b="1" u="sng" dirty="0"/>
              <a:t>■委　　員</a:t>
            </a:r>
            <a:endParaRPr lang="en-US" altLang="ja-JP" sz="1400" b="1" u="sng" dirty="0"/>
          </a:p>
          <a:p>
            <a:pPr eaLnBrk="1" hangingPunct="1">
              <a:lnSpc>
                <a:spcPct val="90000"/>
              </a:lnSpc>
              <a:spcBef>
                <a:spcPct val="0"/>
              </a:spcBef>
              <a:buFontTx/>
              <a:buNone/>
            </a:pPr>
            <a:endParaRPr lang="en-US" altLang="ja-JP" sz="800" b="1" u="sng" dirty="0"/>
          </a:p>
          <a:p>
            <a:pPr eaLnBrk="1" hangingPunct="1">
              <a:lnSpc>
                <a:spcPct val="90000"/>
              </a:lnSpc>
              <a:spcBef>
                <a:spcPct val="0"/>
              </a:spcBef>
              <a:buFontTx/>
              <a:buNone/>
            </a:pPr>
            <a:r>
              <a:rPr lang="ja-JP" altLang="en-US" sz="1400" dirty="0"/>
              <a:t>○学識者</a:t>
            </a:r>
            <a:endParaRPr lang="en-US" altLang="ja-JP" sz="1400" dirty="0"/>
          </a:p>
          <a:p>
            <a:pPr>
              <a:spcBef>
                <a:spcPct val="0"/>
              </a:spcBef>
              <a:buFontTx/>
              <a:buNone/>
            </a:pPr>
            <a:r>
              <a:rPr lang="ja-JP" altLang="en-US" sz="1400" dirty="0"/>
              <a:t>　・</a:t>
            </a:r>
            <a:r>
              <a:rPr lang="ja-JP" altLang="ja-JP" sz="1400" dirty="0"/>
              <a:t>伊藤修一郎</a:t>
            </a:r>
            <a:r>
              <a:rPr lang="ja-JP" altLang="en-US" sz="1400" dirty="0"/>
              <a:t>　　</a:t>
            </a:r>
            <a:r>
              <a:rPr lang="ja-JP" altLang="ja-JP" sz="1400" dirty="0"/>
              <a:t>学習院大学</a:t>
            </a:r>
            <a:r>
              <a:rPr lang="ja-JP" altLang="en-US" sz="1400" dirty="0"/>
              <a:t>教授（地方自治）</a:t>
            </a:r>
            <a:endParaRPr lang="ja-JP" altLang="ja-JP" sz="1400" dirty="0"/>
          </a:p>
          <a:p>
            <a:pPr>
              <a:spcBef>
                <a:spcPct val="0"/>
              </a:spcBef>
              <a:buFontTx/>
              <a:buNone/>
            </a:pPr>
            <a:r>
              <a:rPr lang="ja-JP" altLang="en-US" sz="1400" dirty="0"/>
              <a:t>　・</a:t>
            </a:r>
            <a:r>
              <a:rPr lang="ja-JP" altLang="ja-JP" sz="1400" dirty="0"/>
              <a:t>枝広英俊</a:t>
            </a:r>
            <a:r>
              <a:rPr lang="ja-JP" altLang="en-US" sz="1400" dirty="0"/>
              <a:t>　</a:t>
            </a:r>
            <a:r>
              <a:rPr lang="ja-JP" altLang="en-US" sz="1400" dirty="0" smtClean="0"/>
              <a:t>　 </a:t>
            </a:r>
            <a:r>
              <a:rPr lang="ja-JP" altLang="en-US" sz="1400" dirty="0"/>
              <a:t>　</a:t>
            </a:r>
            <a:r>
              <a:rPr lang="ja-JP" altLang="ja-JP" sz="1400" dirty="0"/>
              <a:t>芝浦工業大学</a:t>
            </a:r>
            <a:r>
              <a:rPr lang="ja-JP" altLang="en-US" sz="1400" dirty="0"/>
              <a:t>名誉教授（建築）</a:t>
            </a:r>
            <a:endParaRPr lang="en-US" altLang="ja-JP" sz="1400" dirty="0"/>
          </a:p>
          <a:p>
            <a:pPr>
              <a:spcBef>
                <a:spcPct val="0"/>
              </a:spcBef>
              <a:buFontTx/>
              <a:buNone/>
            </a:pPr>
            <a:r>
              <a:rPr lang="ja-JP" altLang="en-US" sz="1400" dirty="0"/>
              <a:t>　・御手洗潤　</a:t>
            </a:r>
            <a:r>
              <a:rPr lang="ja-JP" altLang="en-US" sz="1400" dirty="0" smtClean="0"/>
              <a:t>   </a:t>
            </a:r>
            <a:r>
              <a:rPr lang="ja-JP" altLang="en-US" sz="1400" dirty="0"/>
              <a:t>　京都大学特定教授（屋外広告物行政）</a:t>
            </a:r>
            <a:endParaRPr lang="en-US" altLang="ja-JP" sz="1400" dirty="0"/>
          </a:p>
          <a:p>
            <a:pPr>
              <a:spcBef>
                <a:spcPct val="0"/>
              </a:spcBef>
              <a:buFontTx/>
              <a:buNone/>
            </a:pPr>
            <a:r>
              <a:rPr lang="ja-JP" altLang="en-US" sz="1400" dirty="0">
                <a:solidFill>
                  <a:srgbClr val="000000"/>
                </a:solidFill>
              </a:rPr>
              <a:t>　・</a:t>
            </a:r>
            <a:r>
              <a:rPr lang="ja-JP" altLang="ja-JP" sz="1400" dirty="0">
                <a:solidFill>
                  <a:srgbClr val="000000"/>
                </a:solidFill>
              </a:rPr>
              <a:t>山畑信博</a:t>
            </a:r>
            <a:r>
              <a:rPr lang="ja-JP" altLang="en-US" sz="1400" dirty="0">
                <a:solidFill>
                  <a:srgbClr val="000000"/>
                </a:solidFill>
              </a:rPr>
              <a:t>　　</a:t>
            </a:r>
            <a:r>
              <a:rPr lang="ja-JP" altLang="en-US" sz="1400" dirty="0" smtClean="0">
                <a:solidFill>
                  <a:srgbClr val="000000"/>
                </a:solidFill>
              </a:rPr>
              <a:t>   </a:t>
            </a:r>
            <a:r>
              <a:rPr lang="ja-JP" altLang="ja-JP" sz="1400" dirty="0" smtClean="0">
                <a:solidFill>
                  <a:srgbClr val="000000"/>
                </a:solidFill>
              </a:rPr>
              <a:t>東北</a:t>
            </a:r>
            <a:r>
              <a:rPr lang="ja-JP" altLang="ja-JP" sz="1400" dirty="0">
                <a:solidFill>
                  <a:srgbClr val="000000"/>
                </a:solidFill>
              </a:rPr>
              <a:t>芸術工科大学</a:t>
            </a:r>
            <a:r>
              <a:rPr lang="ja-JP" altLang="en-US" sz="1400" dirty="0">
                <a:solidFill>
                  <a:srgbClr val="000000"/>
                </a:solidFill>
              </a:rPr>
              <a:t>教授（建築）</a:t>
            </a:r>
            <a:endParaRPr lang="en-US" altLang="ja-JP" sz="1400" dirty="0">
              <a:solidFill>
                <a:srgbClr val="000000"/>
              </a:solidFill>
            </a:endParaRPr>
          </a:p>
          <a:p>
            <a:pPr>
              <a:spcBef>
                <a:spcPct val="0"/>
              </a:spcBef>
              <a:buFontTx/>
              <a:buNone/>
            </a:pPr>
            <a:endParaRPr lang="en-US" altLang="ja-JP" sz="800" dirty="0"/>
          </a:p>
          <a:p>
            <a:pPr>
              <a:spcBef>
                <a:spcPct val="0"/>
              </a:spcBef>
              <a:buFontTx/>
              <a:buNone/>
            </a:pPr>
            <a:r>
              <a:rPr lang="ja-JP" altLang="en-US" sz="1400" dirty="0"/>
              <a:t>○業界</a:t>
            </a:r>
            <a:endParaRPr lang="en-US" altLang="ja-JP" sz="1400" dirty="0"/>
          </a:p>
          <a:p>
            <a:pPr>
              <a:spcBef>
                <a:spcPct val="0"/>
              </a:spcBef>
              <a:buFontTx/>
              <a:buNone/>
            </a:pPr>
            <a:r>
              <a:rPr lang="ja-JP" altLang="en-US" sz="1400" dirty="0"/>
              <a:t>　・</a:t>
            </a:r>
            <a:r>
              <a:rPr lang="en-US" altLang="ja-JP" sz="1400" dirty="0"/>
              <a:t>(</a:t>
            </a:r>
            <a:r>
              <a:rPr lang="ja-JP" altLang="ja-JP" sz="1400" dirty="0"/>
              <a:t>一社</a:t>
            </a:r>
            <a:r>
              <a:rPr lang="en-US" altLang="ja-JP" sz="1400" dirty="0"/>
              <a:t>)</a:t>
            </a:r>
            <a:r>
              <a:rPr lang="ja-JP" altLang="ja-JP" sz="1400" dirty="0"/>
              <a:t>日本屋外広告業団体連合会</a:t>
            </a:r>
            <a:r>
              <a:rPr lang="ja-JP" altLang="en-US" sz="1400" dirty="0"/>
              <a:t>　副会長</a:t>
            </a:r>
            <a:endParaRPr lang="en-US" altLang="ja-JP" sz="1400" dirty="0"/>
          </a:p>
          <a:p>
            <a:pPr>
              <a:spcBef>
                <a:spcPct val="0"/>
              </a:spcBef>
              <a:buFontTx/>
              <a:buNone/>
            </a:pPr>
            <a:r>
              <a:rPr lang="ja-JP" altLang="en-US" sz="1400" dirty="0"/>
              <a:t>　・</a:t>
            </a:r>
            <a:r>
              <a:rPr lang="en-US" altLang="ja-JP" sz="1400" dirty="0"/>
              <a:t>(</a:t>
            </a:r>
            <a:r>
              <a:rPr lang="ja-JP" altLang="ja-JP" sz="1400" dirty="0"/>
              <a:t>公社</a:t>
            </a:r>
            <a:r>
              <a:rPr lang="en-US" altLang="ja-JP" sz="1400" dirty="0"/>
              <a:t>)</a:t>
            </a:r>
            <a:r>
              <a:rPr lang="ja-JP" altLang="ja-JP" sz="1400" dirty="0"/>
              <a:t>全日本ネオン協会</a:t>
            </a:r>
            <a:r>
              <a:rPr lang="ja-JP" altLang="en-US" sz="1400" dirty="0"/>
              <a:t>　副会長</a:t>
            </a:r>
            <a:endParaRPr lang="en-US" altLang="ja-JP" sz="1400" dirty="0"/>
          </a:p>
          <a:p>
            <a:pPr>
              <a:spcBef>
                <a:spcPct val="0"/>
              </a:spcBef>
              <a:buFontTx/>
              <a:buNone/>
            </a:pPr>
            <a:r>
              <a:rPr lang="ja-JP" altLang="en-US" sz="1400" dirty="0"/>
              <a:t>　・</a:t>
            </a:r>
            <a:r>
              <a:rPr lang="en-US" altLang="ja-JP" sz="1400" dirty="0"/>
              <a:t>(</a:t>
            </a:r>
            <a:r>
              <a:rPr lang="ja-JP" altLang="ja-JP" sz="1400" dirty="0"/>
              <a:t>一社</a:t>
            </a:r>
            <a:r>
              <a:rPr lang="en-US" altLang="ja-JP" sz="1400" dirty="0"/>
              <a:t>)</a:t>
            </a:r>
            <a:r>
              <a:rPr lang="ja-JP" altLang="ja-JP" sz="1400" dirty="0"/>
              <a:t>サインの森</a:t>
            </a:r>
            <a:r>
              <a:rPr lang="ja-JP" altLang="en-US" sz="1400" dirty="0"/>
              <a:t>　副会長</a:t>
            </a:r>
            <a:endParaRPr lang="en-US" altLang="ja-JP" sz="1400" dirty="0"/>
          </a:p>
          <a:p>
            <a:pPr>
              <a:spcBef>
                <a:spcPct val="0"/>
              </a:spcBef>
              <a:buFontTx/>
              <a:buNone/>
            </a:pPr>
            <a:r>
              <a:rPr lang="ja-JP" altLang="en-US" sz="1400" dirty="0"/>
              <a:t>　・全国屋外広告士会連合会　副会長</a:t>
            </a:r>
            <a:endParaRPr lang="ja-JP" altLang="ja-JP" sz="1400" dirty="0"/>
          </a:p>
          <a:p>
            <a:pPr>
              <a:spcBef>
                <a:spcPct val="0"/>
              </a:spcBef>
              <a:buFontTx/>
              <a:buNone/>
            </a:pPr>
            <a:endParaRPr lang="en-US" altLang="ja-JP" sz="800" dirty="0"/>
          </a:p>
          <a:p>
            <a:pPr>
              <a:spcBef>
                <a:spcPct val="0"/>
              </a:spcBef>
              <a:buFontTx/>
              <a:buNone/>
            </a:pPr>
            <a:r>
              <a:rPr lang="ja-JP" altLang="en-US" sz="1400" dirty="0"/>
              <a:t>○行政</a:t>
            </a:r>
            <a:endParaRPr lang="en-US" altLang="ja-JP" sz="1400" dirty="0"/>
          </a:p>
          <a:p>
            <a:pPr>
              <a:spcBef>
                <a:spcPct val="0"/>
              </a:spcBef>
              <a:buFontTx/>
              <a:buNone/>
            </a:pPr>
            <a:r>
              <a:rPr lang="ja-JP" altLang="en-US" sz="1400" dirty="0"/>
              <a:t>　・</a:t>
            </a:r>
            <a:r>
              <a:rPr lang="ja-JP" altLang="ja-JP" sz="1400" dirty="0"/>
              <a:t>大都市：大阪府、横浜市</a:t>
            </a:r>
          </a:p>
          <a:p>
            <a:pPr>
              <a:spcBef>
                <a:spcPct val="0"/>
              </a:spcBef>
              <a:buFontTx/>
              <a:buNone/>
            </a:pPr>
            <a:r>
              <a:rPr lang="ja-JP" altLang="en-US" sz="1400" dirty="0"/>
              <a:t>　・</a:t>
            </a:r>
            <a:r>
              <a:rPr lang="ja-JP" altLang="ja-JP" sz="1400" dirty="0"/>
              <a:t>地方都市：盛岡市、</a:t>
            </a:r>
            <a:r>
              <a:rPr lang="ja-JP" altLang="en-US" sz="1400" dirty="0"/>
              <a:t>太田</a:t>
            </a:r>
            <a:r>
              <a:rPr lang="ja-JP" altLang="ja-JP" sz="1400" dirty="0"/>
              <a:t>市</a:t>
            </a:r>
            <a:endParaRPr lang="en-US" altLang="ja-JP" sz="1400" dirty="0"/>
          </a:p>
          <a:p>
            <a:pPr>
              <a:spcBef>
                <a:spcPct val="0"/>
              </a:spcBef>
              <a:buFontTx/>
              <a:buNone/>
            </a:pPr>
            <a:r>
              <a:rPr lang="ja-JP" altLang="en-US" sz="1400" dirty="0"/>
              <a:t>　・</a:t>
            </a:r>
            <a:r>
              <a:rPr lang="ja-JP" altLang="ja-JP" sz="1400" dirty="0"/>
              <a:t>国土交通省</a:t>
            </a:r>
            <a:r>
              <a:rPr lang="ja-JP" altLang="en-US" sz="1400" dirty="0"/>
              <a:t>　</a:t>
            </a:r>
            <a:r>
              <a:rPr lang="ja-JP" altLang="ja-JP" sz="1400" dirty="0"/>
              <a:t>住宅局</a:t>
            </a:r>
            <a:r>
              <a:rPr lang="ja-JP" altLang="en-US" sz="1400" dirty="0"/>
              <a:t>　</a:t>
            </a:r>
            <a:r>
              <a:rPr lang="ja-JP" altLang="ja-JP" sz="1400" dirty="0"/>
              <a:t>建築指導課</a:t>
            </a:r>
            <a:r>
              <a:rPr lang="ja-JP" altLang="en-US" sz="1400" dirty="0"/>
              <a:t>長</a:t>
            </a:r>
            <a:endParaRPr lang="en-US" altLang="ja-JP" sz="1400" dirty="0"/>
          </a:p>
          <a:p>
            <a:pPr>
              <a:spcBef>
                <a:spcPct val="0"/>
              </a:spcBef>
              <a:buFontTx/>
              <a:buNone/>
            </a:pPr>
            <a:r>
              <a:rPr lang="ja-JP" altLang="en-US" sz="1400" dirty="0"/>
              <a:t>　・</a:t>
            </a:r>
            <a:r>
              <a:rPr lang="ja-JP" altLang="ja-JP" sz="1400" dirty="0"/>
              <a:t>国土交通省</a:t>
            </a:r>
            <a:r>
              <a:rPr lang="ja-JP" altLang="en-US" sz="1400" dirty="0"/>
              <a:t>　</a:t>
            </a:r>
            <a:r>
              <a:rPr lang="ja-JP" altLang="ja-JP" sz="1400" dirty="0"/>
              <a:t>都市局</a:t>
            </a:r>
            <a:r>
              <a:rPr lang="ja-JP" altLang="en-US" sz="1400" dirty="0"/>
              <a:t>　</a:t>
            </a:r>
            <a:r>
              <a:rPr lang="ja-JP" altLang="ja-JP" sz="1400" dirty="0"/>
              <a:t>公園緑地・景観課</a:t>
            </a:r>
            <a:r>
              <a:rPr lang="ja-JP" altLang="en-US" sz="1400" dirty="0"/>
              <a:t>長</a:t>
            </a:r>
            <a:endParaRPr lang="ja-JP" altLang="ja-JP" sz="1400" dirty="0"/>
          </a:p>
          <a:p>
            <a:pPr>
              <a:spcBef>
                <a:spcPct val="0"/>
              </a:spcBef>
              <a:buFontTx/>
              <a:buNone/>
            </a:pPr>
            <a:endParaRPr lang="en-US" altLang="ja-JP" sz="800" dirty="0"/>
          </a:p>
          <a:p>
            <a:pPr eaLnBrk="1" hangingPunct="1">
              <a:lnSpc>
                <a:spcPct val="90000"/>
              </a:lnSpc>
              <a:spcBef>
                <a:spcPct val="0"/>
              </a:spcBef>
              <a:buFontTx/>
              <a:buNone/>
            </a:pPr>
            <a:r>
              <a:rPr lang="ja-JP" altLang="en-US" sz="1400" b="1" u="sng" dirty="0"/>
              <a:t>■事　務　局</a:t>
            </a:r>
            <a:endParaRPr lang="en-US" altLang="ja-JP" sz="1400" b="1" u="sng" dirty="0"/>
          </a:p>
          <a:p>
            <a:pPr eaLnBrk="1" hangingPunct="1">
              <a:lnSpc>
                <a:spcPct val="90000"/>
              </a:lnSpc>
              <a:spcBef>
                <a:spcPct val="0"/>
              </a:spcBef>
              <a:buFontTx/>
              <a:buNone/>
            </a:pPr>
            <a:endParaRPr lang="en-US" altLang="ja-JP" sz="800" b="1" u="sng" dirty="0"/>
          </a:p>
          <a:p>
            <a:pPr eaLnBrk="1" hangingPunct="1">
              <a:lnSpc>
                <a:spcPct val="90000"/>
              </a:lnSpc>
              <a:spcBef>
                <a:spcPct val="0"/>
              </a:spcBef>
              <a:buFontTx/>
              <a:buNone/>
            </a:pPr>
            <a:r>
              <a:rPr lang="ja-JP" altLang="en-US" sz="1400" dirty="0"/>
              <a:t>　・国土交通省（都市局　公園緑地・景観課　景観室）</a:t>
            </a:r>
            <a:endParaRPr lang="en-US" altLang="ja-JP" sz="1400" dirty="0"/>
          </a:p>
          <a:p>
            <a:pPr eaLnBrk="1" hangingPunct="1">
              <a:lnSpc>
                <a:spcPct val="90000"/>
              </a:lnSpc>
              <a:spcBef>
                <a:spcPct val="0"/>
              </a:spcBef>
              <a:buFontTx/>
              <a:buNone/>
            </a:pPr>
            <a:r>
              <a:rPr lang="ja-JP" altLang="en-US" sz="1400" dirty="0"/>
              <a:t>　・</a:t>
            </a:r>
            <a:r>
              <a:rPr lang="en-US" altLang="ja-JP" sz="1400" dirty="0"/>
              <a:t>(</a:t>
            </a:r>
            <a:r>
              <a:rPr lang="ja-JP" altLang="en-US" sz="1400" dirty="0"/>
              <a:t>一社</a:t>
            </a:r>
            <a:r>
              <a:rPr lang="en-US" altLang="ja-JP" sz="1400" dirty="0"/>
              <a:t>)</a:t>
            </a:r>
            <a:r>
              <a:rPr lang="ja-JP" altLang="en-US" sz="1400" dirty="0"/>
              <a:t>日本公園緑地協会＜受注者＞</a:t>
            </a:r>
            <a:endParaRPr lang="en-US" altLang="ja-JP" sz="1400" dirty="0"/>
          </a:p>
        </p:txBody>
      </p:sp>
      <p:sp>
        <p:nvSpPr>
          <p:cNvPr id="23" name="テキスト ボックス 20"/>
          <p:cNvSpPr txBox="1">
            <a:spLocks noChangeArrowheads="1"/>
          </p:cNvSpPr>
          <p:nvPr/>
        </p:nvSpPr>
        <p:spPr bwMode="auto">
          <a:xfrm>
            <a:off x="4954635" y="2123867"/>
            <a:ext cx="3816350" cy="1217612"/>
          </a:xfrm>
          <a:prstGeom prst="rect">
            <a:avLst/>
          </a:prstGeom>
          <a:solidFill>
            <a:schemeClr val="bg1"/>
          </a:solidFill>
          <a:ln w="12700">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200"/>
              </a:lnSpc>
              <a:spcBef>
                <a:spcPct val="0"/>
              </a:spcBef>
              <a:buFontTx/>
              <a:buNone/>
            </a:pPr>
            <a:endParaRPr lang="en-US" altLang="ja-JP" sz="1200" dirty="0"/>
          </a:p>
          <a:p>
            <a:pPr eaLnBrk="1" hangingPunct="1">
              <a:lnSpc>
                <a:spcPts val="1200"/>
              </a:lnSpc>
              <a:spcBef>
                <a:spcPct val="0"/>
              </a:spcBef>
              <a:buFontTx/>
              <a:buNone/>
            </a:pPr>
            <a:r>
              <a:rPr lang="ja-JP" altLang="ja-JP" sz="1300" dirty="0"/>
              <a:t>第１回</a:t>
            </a:r>
            <a:r>
              <a:rPr lang="ja-JP" altLang="en-US" sz="1300" dirty="0"/>
              <a:t>検討会（平成２７年</a:t>
            </a:r>
            <a:r>
              <a:rPr lang="ja-JP" altLang="ja-JP" sz="1300" dirty="0"/>
              <a:t>１</a:t>
            </a:r>
            <a:r>
              <a:rPr lang="ja-JP" altLang="en-US" sz="1300" dirty="0"/>
              <a:t>１</a:t>
            </a:r>
            <a:r>
              <a:rPr lang="ja-JP" altLang="ja-JP" sz="1300" dirty="0"/>
              <a:t>月</a:t>
            </a:r>
            <a:r>
              <a:rPr lang="ja-JP" altLang="en-US" sz="1300" dirty="0"/>
              <a:t>１６日）</a:t>
            </a:r>
            <a:endParaRPr lang="en-US" altLang="ja-JP" sz="1300" dirty="0"/>
          </a:p>
          <a:p>
            <a:pPr eaLnBrk="1" hangingPunct="1">
              <a:lnSpc>
                <a:spcPts val="1200"/>
              </a:lnSpc>
              <a:spcBef>
                <a:spcPct val="0"/>
              </a:spcBef>
              <a:buFontTx/>
              <a:buNone/>
            </a:pPr>
            <a:endParaRPr lang="en-US" altLang="ja-JP" sz="1300" dirty="0"/>
          </a:p>
          <a:p>
            <a:pPr>
              <a:buFontTx/>
              <a:buNone/>
            </a:pPr>
            <a:r>
              <a:rPr lang="ja-JP" altLang="en-US" sz="1200" dirty="0"/>
              <a:t>　○</a:t>
            </a:r>
            <a:r>
              <a:rPr lang="ja-JP" altLang="ja-JP" sz="1200" dirty="0"/>
              <a:t>屋外広告物の安全対策に係る課題整理</a:t>
            </a:r>
          </a:p>
          <a:p>
            <a:pPr>
              <a:buFontTx/>
              <a:buNone/>
            </a:pPr>
            <a:r>
              <a:rPr lang="ja-JP" altLang="en-US" sz="1200" dirty="0"/>
              <a:t>　○</a:t>
            </a:r>
            <a:r>
              <a:rPr lang="ja-JP" altLang="ja-JP" sz="1200" dirty="0"/>
              <a:t>屋外広告物安全基準（案）の見直し方針の整理　　等</a:t>
            </a:r>
            <a:endParaRPr lang="en-US" altLang="ja-JP" sz="1200" dirty="0"/>
          </a:p>
          <a:p>
            <a:pPr>
              <a:buFontTx/>
              <a:buNone/>
            </a:pPr>
            <a:endParaRPr lang="ja-JP" altLang="ja-JP" sz="1200" dirty="0"/>
          </a:p>
        </p:txBody>
      </p:sp>
      <p:sp>
        <p:nvSpPr>
          <p:cNvPr id="24" name="テキスト ボックス 20"/>
          <p:cNvSpPr txBox="1">
            <a:spLocks noChangeArrowheads="1"/>
          </p:cNvSpPr>
          <p:nvPr/>
        </p:nvSpPr>
        <p:spPr bwMode="auto">
          <a:xfrm>
            <a:off x="4954635" y="3563729"/>
            <a:ext cx="3816350" cy="1219200"/>
          </a:xfrm>
          <a:prstGeom prst="rect">
            <a:avLst/>
          </a:prstGeom>
          <a:solidFill>
            <a:schemeClr val="bg1"/>
          </a:solidFill>
          <a:ln w="12700">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200"/>
              </a:lnSpc>
              <a:spcBef>
                <a:spcPct val="0"/>
              </a:spcBef>
              <a:buFontTx/>
              <a:buNone/>
            </a:pPr>
            <a:endParaRPr lang="en-US" altLang="ja-JP" sz="1200" dirty="0"/>
          </a:p>
          <a:p>
            <a:pPr eaLnBrk="1" hangingPunct="1">
              <a:lnSpc>
                <a:spcPts val="1200"/>
              </a:lnSpc>
              <a:spcBef>
                <a:spcPct val="0"/>
              </a:spcBef>
              <a:buFontTx/>
              <a:buNone/>
            </a:pPr>
            <a:r>
              <a:rPr lang="ja-JP" altLang="ja-JP" sz="1300" dirty="0"/>
              <a:t>第</a:t>
            </a:r>
            <a:r>
              <a:rPr lang="ja-JP" altLang="en-US" sz="1300" dirty="0"/>
              <a:t>２</a:t>
            </a:r>
            <a:r>
              <a:rPr lang="ja-JP" altLang="ja-JP" sz="1300" dirty="0"/>
              <a:t>回</a:t>
            </a:r>
            <a:r>
              <a:rPr lang="ja-JP" altLang="en-US" sz="1300" dirty="0"/>
              <a:t>検討会（平成２７年１２</a:t>
            </a:r>
            <a:r>
              <a:rPr lang="ja-JP" altLang="ja-JP" sz="1300" dirty="0"/>
              <a:t>月</a:t>
            </a:r>
            <a:r>
              <a:rPr lang="ja-JP" altLang="en-US" sz="1300" dirty="0"/>
              <a:t>２１日）</a:t>
            </a:r>
            <a:endParaRPr lang="en-US" altLang="ja-JP" sz="1300" dirty="0"/>
          </a:p>
          <a:p>
            <a:pPr eaLnBrk="1" hangingPunct="1">
              <a:lnSpc>
                <a:spcPts val="1200"/>
              </a:lnSpc>
              <a:spcBef>
                <a:spcPct val="0"/>
              </a:spcBef>
              <a:buFontTx/>
              <a:buNone/>
            </a:pPr>
            <a:endParaRPr lang="en-US" altLang="ja-JP" sz="1200" dirty="0"/>
          </a:p>
          <a:p>
            <a:pPr>
              <a:buFontTx/>
              <a:buNone/>
            </a:pPr>
            <a:r>
              <a:rPr lang="ja-JP" altLang="en-US" sz="1200" dirty="0"/>
              <a:t>　○</a:t>
            </a:r>
            <a:r>
              <a:rPr lang="ja-JP" altLang="ja-JP" sz="1200" dirty="0"/>
              <a:t>屋外広告業界での安全点検に係る取組紹介</a:t>
            </a:r>
          </a:p>
          <a:p>
            <a:pPr>
              <a:buFontTx/>
              <a:buNone/>
            </a:pPr>
            <a:r>
              <a:rPr lang="ja-JP" altLang="en-US" sz="1200" dirty="0"/>
              <a:t>　○</a:t>
            </a:r>
            <a:r>
              <a:rPr lang="ja-JP" altLang="ja-JP" sz="1200" dirty="0"/>
              <a:t>屋外広告物安全基準（案）の見直しの検討　　等</a:t>
            </a:r>
            <a:endParaRPr lang="en-US" altLang="ja-JP" sz="1200" dirty="0"/>
          </a:p>
          <a:p>
            <a:pPr>
              <a:buFontTx/>
              <a:buNone/>
            </a:pPr>
            <a:endParaRPr lang="ja-JP" altLang="ja-JP" sz="1200" dirty="0"/>
          </a:p>
        </p:txBody>
      </p:sp>
      <p:sp>
        <p:nvSpPr>
          <p:cNvPr id="25" name="テキスト ボックス 20"/>
          <p:cNvSpPr txBox="1">
            <a:spLocks noChangeArrowheads="1"/>
          </p:cNvSpPr>
          <p:nvPr/>
        </p:nvSpPr>
        <p:spPr bwMode="auto">
          <a:xfrm>
            <a:off x="4954635" y="5003592"/>
            <a:ext cx="3816350" cy="860425"/>
          </a:xfrm>
          <a:prstGeom prst="rect">
            <a:avLst/>
          </a:prstGeom>
          <a:solidFill>
            <a:schemeClr val="bg1"/>
          </a:solidFill>
          <a:ln w="12700">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200"/>
              </a:lnSpc>
              <a:spcBef>
                <a:spcPct val="0"/>
              </a:spcBef>
              <a:buFontTx/>
              <a:buNone/>
            </a:pPr>
            <a:endParaRPr lang="en-US" altLang="ja-JP" sz="1200" dirty="0"/>
          </a:p>
          <a:p>
            <a:pPr eaLnBrk="1" hangingPunct="1">
              <a:lnSpc>
                <a:spcPts val="1200"/>
              </a:lnSpc>
              <a:spcBef>
                <a:spcPct val="0"/>
              </a:spcBef>
              <a:buFontTx/>
              <a:buNone/>
            </a:pPr>
            <a:r>
              <a:rPr lang="ja-JP" altLang="ja-JP" sz="1300" dirty="0"/>
              <a:t>第</a:t>
            </a:r>
            <a:r>
              <a:rPr lang="ja-JP" altLang="en-US" sz="1300" dirty="0"/>
              <a:t>３</a:t>
            </a:r>
            <a:r>
              <a:rPr lang="ja-JP" altLang="ja-JP" sz="1300" dirty="0"/>
              <a:t>回</a:t>
            </a:r>
            <a:r>
              <a:rPr lang="ja-JP" altLang="en-US" sz="1300" dirty="0"/>
              <a:t>検討会（平成２８年</a:t>
            </a:r>
            <a:r>
              <a:rPr lang="ja-JP" altLang="en-US" sz="1300" dirty="0" smtClean="0"/>
              <a:t>２月２２日）</a:t>
            </a:r>
            <a:endParaRPr lang="en-US" altLang="ja-JP" sz="1300" dirty="0"/>
          </a:p>
          <a:p>
            <a:pPr eaLnBrk="1" hangingPunct="1">
              <a:lnSpc>
                <a:spcPts val="1200"/>
              </a:lnSpc>
              <a:spcBef>
                <a:spcPct val="0"/>
              </a:spcBef>
              <a:buFontTx/>
              <a:buNone/>
            </a:pPr>
            <a:endParaRPr lang="en-US" altLang="ja-JP" sz="1200" dirty="0"/>
          </a:p>
          <a:p>
            <a:pPr eaLnBrk="1" hangingPunct="1">
              <a:lnSpc>
                <a:spcPts val="1200"/>
              </a:lnSpc>
              <a:spcBef>
                <a:spcPct val="0"/>
              </a:spcBef>
              <a:buFontTx/>
              <a:buNone/>
            </a:pPr>
            <a:r>
              <a:rPr lang="ja-JP" altLang="en-US" sz="1200" dirty="0"/>
              <a:t>　○</a:t>
            </a:r>
            <a:r>
              <a:rPr lang="ja-JP" altLang="ja-JP" sz="1200" dirty="0"/>
              <a:t> 屋外広告物安全基準（案）の見直しの検討　　等</a:t>
            </a:r>
          </a:p>
          <a:p>
            <a:pPr eaLnBrk="1" hangingPunct="1">
              <a:lnSpc>
                <a:spcPts val="1200"/>
              </a:lnSpc>
              <a:spcBef>
                <a:spcPct val="0"/>
              </a:spcBef>
              <a:buFontTx/>
              <a:buNone/>
            </a:pPr>
            <a:endParaRPr lang="en-US" altLang="ja-JP" sz="1200" dirty="0"/>
          </a:p>
        </p:txBody>
      </p:sp>
      <p:sp>
        <p:nvSpPr>
          <p:cNvPr id="26" name="テキスト ボックス 20"/>
          <p:cNvSpPr txBox="1">
            <a:spLocks noChangeArrowheads="1"/>
          </p:cNvSpPr>
          <p:nvPr/>
        </p:nvSpPr>
        <p:spPr bwMode="auto">
          <a:xfrm>
            <a:off x="9900443" y="78899"/>
            <a:ext cx="3816350" cy="1218795"/>
          </a:xfrm>
          <a:prstGeom prst="rect">
            <a:avLst/>
          </a:prstGeom>
          <a:solidFill>
            <a:schemeClr val="bg1"/>
          </a:solidFill>
          <a:ln w="12700">
            <a:solidFill>
              <a:schemeClr val="tx1"/>
            </a:solidFill>
            <a:miter lim="800000"/>
            <a:headEnd/>
            <a:tailEnd/>
          </a:ln>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200"/>
              </a:lnSpc>
              <a:spcBef>
                <a:spcPct val="0"/>
              </a:spcBef>
              <a:buFontTx/>
              <a:buNone/>
            </a:pPr>
            <a:endParaRPr lang="en-US" altLang="ja-JP" sz="1200" dirty="0"/>
          </a:p>
          <a:p>
            <a:pPr eaLnBrk="1" hangingPunct="1">
              <a:lnSpc>
                <a:spcPts val="1200"/>
              </a:lnSpc>
              <a:spcBef>
                <a:spcPct val="0"/>
              </a:spcBef>
              <a:buFontTx/>
              <a:buNone/>
            </a:pPr>
            <a:r>
              <a:rPr lang="ja-JP" altLang="ja-JP" sz="1300" dirty="0"/>
              <a:t>第１回</a:t>
            </a:r>
            <a:r>
              <a:rPr lang="ja-JP" altLang="en-US" sz="1300" dirty="0"/>
              <a:t>検討会（平成２７年</a:t>
            </a:r>
            <a:r>
              <a:rPr lang="ja-JP" altLang="ja-JP" sz="1300" dirty="0"/>
              <a:t>１</a:t>
            </a:r>
            <a:r>
              <a:rPr lang="ja-JP" altLang="en-US" sz="1300" dirty="0"/>
              <a:t>１</a:t>
            </a:r>
            <a:r>
              <a:rPr lang="ja-JP" altLang="ja-JP" sz="1300" dirty="0"/>
              <a:t>月</a:t>
            </a:r>
            <a:r>
              <a:rPr lang="ja-JP" altLang="en-US" sz="1300" dirty="0"/>
              <a:t>１６日）</a:t>
            </a:r>
            <a:endParaRPr lang="en-US" altLang="ja-JP" sz="1300" dirty="0"/>
          </a:p>
          <a:p>
            <a:pPr eaLnBrk="1" hangingPunct="1">
              <a:lnSpc>
                <a:spcPts val="1200"/>
              </a:lnSpc>
              <a:spcBef>
                <a:spcPct val="0"/>
              </a:spcBef>
              <a:buFontTx/>
              <a:buNone/>
            </a:pPr>
            <a:endParaRPr lang="en-US" altLang="ja-JP" sz="1300" dirty="0"/>
          </a:p>
          <a:p>
            <a:pPr>
              <a:buFontTx/>
              <a:buNone/>
            </a:pPr>
            <a:r>
              <a:rPr lang="ja-JP" altLang="en-US" sz="1200" dirty="0"/>
              <a:t>　○</a:t>
            </a:r>
            <a:r>
              <a:rPr lang="ja-JP" altLang="ja-JP" sz="1200" dirty="0"/>
              <a:t>屋外広告物の安全対策に係る課題整理</a:t>
            </a:r>
          </a:p>
          <a:p>
            <a:pPr>
              <a:buFontTx/>
              <a:buNone/>
            </a:pPr>
            <a:r>
              <a:rPr lang="ja-JP" altLang="en-US" sz="1200" dirty="0"/>
              <a:t>　○</a:t>
            </a:r>
            <a:r>
              <a:rPr lang="ja-JP" altLang="ja-JP" sz="1200" dirty="0"/>
              <a:t>屋外広告物安全基準（案）の見直し方針の整理　　等</a:t>
            </a:r>
            <a:endParaRPr lang="en-US" altLang="ja-JP" sz="1200" dirty="0"/>
          </a:p>
          <a:p>
            <a:pPr>
              <a:buFontTx/>
              <a:buNone/>
            </a:pPr>
            <a:endParaRPr lang="en-US" altLang="ja-JP" sz="1200" dirty="0" smtClean="0"/>
          </a:p>
        </p:txBody>
      </p:sp>
      <p:sp>
        <p:nvSpPr>
          <p:cNvPr id="32" name="テキスト ボックス 32"/>
          <p:cNvSpPr txBox="1">
            <a:spLocks noChangeArrowheads="1"/>
          </p:cNvSpPr>
          <p:nvPr/>
        </p:nvSpPr>
        <p:spPr bwMode="auto">
          <a:xfrm>
            <a:off x="4882069" y="1714774"/>
            <a:ext cx="3671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smtClean="0"/>
              <a:t>【</a:t>
            </a:r>
            <a:r>
              <a:rPr lang="ja-JP" altLang="en-US" sz="1800" dirty="0" smtClean="0"/>
              <a:t>スケジュール</a:t>
            </a:r>
            <a:r>
              <a:rPr lang="en-US" altLang="ja-JP" sz="1800" dirty="0" smtClean="0"/>
              <a:t>】</a:t>
            </a:r>
            <a:r>
              <a:rPr lang="ja-JP" altLang="en-US" sz="1800" dirty="0"/>
              <a:t>　</a:t>
            </a:r>
          </a:p>
        </p:txBody>
      </p:sp>
      <p:sp>
        <p:nvSpPr>
          <p:cNvPr id="33" name="スライド番号プレースホルダー 32"/>
          <p:cNvSpPr>
            <a:spLocks noGrp="1"/>
          </p:cNvSpPr>
          <p:nvPr>
            <p:ph type="sldNum" sz="quarter" idx="12"/>
          </p:nvPr>
        </p:nvSpPr>
        <p:spPr/>
        <p:txBody>
          <a:bodyPr/>
          <a:lstStyle/>
          <a:p>
            <a:pPr>
              <a:defRPr/>
            </a:pPr>
            <a:fld id="{651FC12D-27C1-4F31-90C9-A93D49E44687}" type="slidenum">
              <a:rPr lang="en-US" altLang="ja-JP" smtClean="0"/>
              <a:pPr>
                <a:defRPr/>
              </a:pPr>
              <a:t>2</a:t>
            </a:fld>
            <a:endParaRPr lang="en-US" altLang="ja-JP"/>
          </a:p>
        </p:txBody>
      </p:sp>
    </p:spTree>
    <p:extLst>
      <p:ext uri="{BB962C8B-B14F-4D97-AF65-F5344CB8AC3E}">
        <p14:creationId xmlns:p14="http://schemas.microsoft.com/office/powerpoint/2010/main" val="2895057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8999984" cy="476250"/>
          </a:xfrm>
        </p:spPr>
        <p:txBody>
          <a:bodyPr/>
          <a:lstStyle/>
          <a:p>
            <a:r>
              <a:rPr lang="ja-JP" altLang="en-US" dirty="0"/>
              <a:t>屋外広告物条例ガイドライン（案</a:t>
            </a:r>
            <a:r>
              <a:rPr lang="ja-JP" altLang="en-US" dirty="0" smtClean="0"/>
              <a:t>）　改正のポイント</a:t>
            </a:r>
          </a:p>
        </p:txBody>
      </p:sp>
      <p:sp>
        <p:nvSpPr>
          <p:cNvPr id="2" name="正方形/長方形 1"/>
          <p:cNvSpPr/>
          <p:nvPr/>
        </p:nvSpPr>
        <p:spPr>
          <a:xfrm>
            <a:off x="179512" y="1484784"/>
            <a:ext cx="8820472" cy="4524315"/>
          </a:xfrm>
          <a:prstGeom prst="rect">
            <a:avLst/>
          </a:prstGeom>
        </p:spPr>
        <p:txBody>
          <a:bodyPr wrap="square">
            <a:spAutoFit/>
          </a:bodyPr>
          <a:lstStyle/>
          <a:p>
            <a:pPr marL="533400" indent="-533400"/>
            <a:r>
              <a:rPr lang="ja-JP" altLang="en-US" sz="2400" dirty="0"/>
              <a:t>（１</a:t>
            </a:r>
            <a:r>
              <a:rPr lang="ja-JP" altLang="en-US" sz="2400" dirty="0" smtClean="0"/>
              <a:t>）　屋外</a:t>
            </a:r>
            <a:r>
              <a:rPr lang="ja-JP" altLang="en-US" sz="2400" dirty="0"/>
              <a:t>広告物の所有者又は占有者は、当該屋外広告物の補修、除却その他必要な管理を怠らないようにし、良好な状態に保持する責務があることを明記</a:t>
            </a:r>
            <a:r>
              <a:rPr lang="ja-JP" altLang="en-US" sz="2400" dirty="0" smtClean="0"/>
              <a:t>。</a:t>
            </a:r>
            <a:endParaRPr lang="en-US" altLang="ja-JP" sz="2400" dirty="0" smtClean="0"/>
          </a:p>
          <a:p>
            <a:pPr marL="533400" indent="-533400"/>
            <a:endParaRPr lang="en-US" altLang="ja-JP" sz="2400" dirty="0" smtClean="0"/>
          </a:p>
          <a:p>
            <a:pPr marL="533400" indent="-533400"/>
            <a:r>
              <a:rPr lang="ja-JP" altLang="en-US" sz="2400" dirty="0" smtClean="0"/>
              <a:t>（２）　屋外</a:t>
            </a:r>
            <a:r>
              <a:rPr lang="ja-JP" altLang="en-US" sz="2400" dirty="0"/>
              <a:t>広告物の所有者又は占有者は、屋外広告士など専門的知識を有する者に、当該屋外広告物の本体、接合部、支持部分等の劣化及び損傷の状況を点検させなければならない旨の規定を追加</a:t>
            </a:r>
            <a:r>
              <a:rPr lang="ja-JP" altLang="en-US" sz="2400" dirty="0" smtClean="0"/>
              <a:t>。</a:t>
            </a:r>
            <a:endParaRPr lang="en-US" altLang="ja-JP" sz="2400" dirty="0" smtClean="0"/>
          </a:p>
          <a:p>
            <a:pPr marL="533400" indent="-533400"/>
            <a:endParaRPr lang="en-US" altLang="ja-JP" sz="2400" dirty="0"/>
          </a:p>
          <a:p>
            <a:pPr marL="533400" indent="-533400"/>
            <a:r>
              <a:rPr lang="ja-JP" altLang="en-US" sz="2400" dirty="0" smtClean="0"/>
              <a:t>（</a:t>
            </a:r>
            <a:r>
              <a:rPr lang="ja-JP" altLang="en-US" sz="2400" dirty="0"/>
              <a:t>３</a:t>
            </a:r>
            <a:r>
              <a:rPr lang="ja-JP" altLang="en-US" sz="2400" dirty="0" smtClean="0"/>
              <a:t>）　屋外</a:t>
            </a:r>
            <a:r>
              <a:rPr lang="ja-JP" altLang="en-US" sz="2400" dirty="0"/>
              <a:t>広告物の所有者又は占有者は、許可の更新等の申請を行う場合に、（２）の点検結果を都道府県知事に提出しなければならない旨の規定を追加。</a:t>
            </a:r>
          </a:p>
        </p:txBody>
      </p:sp>
      <p:sp>
        <p:nvSpPr>
          <p:cNvPr id="3" name="テキスト ボックス 2"/>
          <p:cNvSpPr txBox="1"/>
          <p:nvPr/>
        </p:nvSpPr>
        <p:spPr>
          <a:xfrm>
            <a:off x="107504" y="908720"/>
            <a:ext cx="2952328" cy="369332"/>
          </a:xfrm>
          <a:prstGeom prst="rect">
            <a:avLst/>
          </a:prstGeom>
          <a:noFill/>
        </p:spPr>
        <p:txBody>
          <a:bodyPr wrap="square" rtlCol="0">
            <a:spAutoFit/>
          </a:bodyPr>
          <a:lstStyle/>
          <a:p>
            <a:r>
              <a:rPr kumimoji="1" lang="ja-JP" altLang="en-US" dirty="0" smtClean="0"/>
              <a:t>［平成</a:t>
            </a:r>
            <a:r>
              <a:rPr kumimoji="1" lang="en-US" altLang="ja-JP" dirty="0" smtClean="0"/>
              <a:t>28</a:t>
            </a:r>
            <a:r>
              <a:rPr kumimoji="1" lang="ja-JP" altLang="en-US" dirty="0" smtClean="0"/>
              <a:t>年</a:t>
            </a:r>
            <a:r>
              <a:rPr kumimoji="1" lang="en-US" altLang="ja-JP" dirty="0" smtClean="0"/>
              <a:t>4</a:t>
            </a:r>
            <a:r>
              <a:rPr kumimoji="1" lang="ja-JP" altLang="en-US" dirty="0" smtClean="0"/>
              <a:t>月</a:t>
            </a:r>
            <a:r>
              <a:rPr kumimoji="1" lang="en-US" altLang="ja-JP" dirty="0" smtClean="0"/>
              <a:t>28</a:t>
            </a:r>
            <a:r>
              <a:rPr lang="ja-JP" altLang="en-US" dirty="0" smtClean="0"/>
              <a:t>日改正</a:t>
            </a:r>
            <a:r>
              <a:rPr kumimoji="1"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651FC12D-27C1-4F31-90C9-A93D49E44687}"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092280" cy="476250"/>
          </a:xfrm>
        </p:spPr>
        <p:txBody>
          <a:bodyPr/>
          <a:lstStyle/>
          <a:p>
            <a:r>
              <a:rPr lang="ja-JP" altLang="en-US" dirty="0" smtClean="0"/>
              <a:t>所有者又は占有者による管理義務の追加</a:t>
            </a:r>
            <a:endParaRPr kumimoji="1" lang="ja-JP" altLang="en-US" dirty="0"/>
          </a:p>
        </p:txBody>
      </p:sp>
      <p:sp>
        <p:nvSpPr>
          <p:cNvPr id="4" name="正方形/長方形 3"/>
          <p:cNvSpPr/>
          <p:nvPr/>
        </p:nvSpPr>
        <p:spPr>
          <a:xfrm>
            <a:off x="215652" y="764704"/>
            <a:ext cx="8712696" cy="646331"/>
          </a:xfrm>
          <a:prstGeom prst="rect">
            <a:avLst/>
          </a:prstGeom>
          <a:ln>
            <a:solidFill>
              <a:schemeClr val="tx1"/>
            </a:solidFill>
          </a:ln>
        </p:spPr>
        <p:txBody>
          <a:bodyPr wrap="square">
            <a:spAutoFit/>
          </a:bodyPr>
          <a:lstStyle/>
          <a:p>
            <a:pPr marL="533400" indent="-533400"/>
            <a:r>
              <a:rPr lang="ja-JP" altLang="en-US" dirty="0"/>
              <a:t>（１）　屋外広告物の</a:t>
            </a:r>
            <a:r>
              <a:rPr lang="ja-JP" altLang="en-US" b="1" dirty="0">
                <a:solidFill>
                  <a:srgbClr val="FF0000"/>
                </a:solidFill>
              </a:rPr>
              <a:t>所有者又は占有者</a:t>
            </a:r>
            <a:r>
              <a:rPr lang="ja-JP" altLang="en-US" dirty="0"/>
              <a:t>は、当該屋外広告物の補修、除却その他必要な管理を怠らないようにし、良好な状態に保持する責務があることを明記。</a:t>
            </a:r>
            <a:endParaRPr lang="en-US" altLang="ja-JP" dirty="0"/>
          </a:p>
        </p:txBody>
      </p:sp>
      <p:sp>
        <p:nvSpPr>
          <p:cNvPr id="5" name="正方形/長方形 4"/>
          <p:cNvSpPr/>
          <p:nvPr/>
        </p:nvSpPr>
        <p:spPr>
          <a:xfrm>
            <a:off x="467544" y="2492896"/>
            <a:ext cx="8208912" cy="1200329"/>
          </a:xfrm>
          <a:prstGeom prst="rect">
            <a:avLst/>
          </a:prstGeom>
        </p:spPr>
        <p:txBody>
          <a:bodyPr wrap="square">
            <a:spAutoFit/>
          </a:bodyPr>
          <a:lstStyle/>
          <a:p>
            <a:r>
              <a:rPr lang="zh-TW" altLang="en-US" dirty="0">
                <a:latin typeface="ＭＳ明朝"/>
              </a:rPr>
              <a:t>（管理</a:t>
            </a:r>
            <a:r>
              <a:rPr lang="zh-TW" altLang="en-US" dirty="0" smtClean="0">
                <a:latin typeface="ＭＳ明朝"/>
              </a:rPr>
              <a:t>義務</a:t>
            </a:r>
            <a:r>
              <a:rPr lang="ja-JP" altLang="en-US" dirty="0" smtClean="0">
                <a:latin typeface="ＭＳ明朝"/>
              </a:rPr>
              <a:t>）</a:t>
            </a:r>
            <a:endParaRPr lang="en-US" altLang="ja-JP" dirty="0" smtClean="0">
              <a:latin typeface="ＭＳ明朝"/>
            </a:endParaRPr>
          </a:p>
          <a:p>
            <a:r>
              <a:rPr lang="ja-JP" altLang="en-US" dirty="0">
                <a:latin typeface="ＭＳ明朝"/>
              </a:rPr>
              <a:t>　</a:t>
            </a:r>
            <a:r>
              <a:rPr lang="ja-JP" altLang="en-US" dirty="0" smtClean="0"/>
              <a:t>広告物</a:t>
            </a:r>
            <a:r>
              <a:rPr lang="ja-JP" altLang="en-US" dirty="0"/>
              <a:t>を</a:t>
            </a:r>
            <a:r>
              <a:rPr lang="ja-JP" altLang="en-US" b="1" dirty="0">
                <a:solidFill>
                  <a:srgbClr val="FF0000"/>
                </a:solidFill>
              </a:rPr>
              <a:t>表示</a:t>
            </a:r>
            <a:r>
              <a:rPr lang="ja-JP" altLang="en-US" dirty="0"/>
              <a:t>し、若しくは掲出物件を</a:t>
            </a:r>
            <a:r>
              <a:rPr lang="ja-JP" altLang="en-US" b="1" dirty="0">
                <a:solidFill>
                  <a:srgbClr val="FF0000"/>
                </a:solidFill>
              </a:rPr>
              <a:t>設置する者</a:t>
            </a:r>
            <a:r>
              <a:rPr lang="ja-JP" altLang="en-US" dirty="0"/>
              <a:t>又は</a:t>
            </a:r>
            <a:r>
              <a:rPr lang="ja-JP" altLang="en-US" dirty="0" smtClean="0"/>
              <a:t>これら</a:t>
            </a:r>
            <a:r>
              <a:rPr lang="ja-JP" altLang="en-US" dirty="0"/>
              <a:t>を</a:t>
            </a:r>
            <a:r>
              <a:rPr lang="ja-JP" altLang="en-US" b="1" dirty="0">
                <a:solidFill>
                  <a:srgbClr val="FF0000"/>
                </a:solidFill>
              </a:rPr>
              <a:t>管理する者</a:t>
            </a:r>
            <a:r>
              <a:rPr lang="ja-JP" altLang="en-US" dirty="0"/>
              <a:t>は、これらに関し補修その他必要な管理を怠らない</a:t>
            </a:r>
            <a:r>
              <a:rPr lang="ja-JP" altLang="en-US" dirty="0" smtClean="0"/>
              <a:t>よう</a:t>
            </a:r>
            <a:r>
              <a:rPr lang="ja-JP" altLang="en-US" dirty="0"/>
              <a:t>にし、良好な状態に保持しなければならない。</a:t>
            </a:r>
            <a:endParaRPr lang="en-US" altLang="ja-JP" dirty="0" smtClean="0">
              <a:latin typeface="ＭＳ明朝"/>
            </a:endParaRPr>
          </a:p>
        </p:txBody>
      </p:sp>
      <p:sp>
        <p:nvSpPr>
          <p:cNvPr id="6" name="テキスト ボックス 5"/>
          <p:cNvSpPr txBox="1"/>
          <p:nvPr/>
        </p:nvSpPr>
        <p:spPr>
          <a:xfrm>
            <a:off x="215652" y="2123564"/>
            <a:ext cx="5508476" cy="369332"/>
          </a:xfrm>
          <a:prstGeom prst="rect">
            <a:avLst/>
          </a:prstGeom>
          <a:noFill/>
        </p:spPr>
        <p:txBody>
          <a:bodyPr wrap="square" rtlCol="0">
            <a:spAutoFit/>
          </a:bodyPr>
          <a:lstStyle/>
          <a:p>
            <a:r>
              <a:rPr kumimoji="1" lang="en-US" altLang="ja-JP" dirty="0" smtClean="0"/>
              <a:t>【</a:t>
            </a:r>
            <a:r>
              <a:rPr kumimoji="1" lang="ja-JP" altLang="en-US" dirty="0" smtClean="0"/>
              <a:t>改正前の屋外広告物条例ガイドライン（案）</a:t>
            </a:r>
            <a:r>
              <a:rPr kumimoji="1" lang="en-US" altLang="ja-JP" dirty="0" smtClean="0"/>
              <a:t>】</a:t>
            </a:r>
            <a:endParaRPr kumimoji="1" lang="ja-JP" altLang="en-US" dirty="0"/>
          </a:p>
        </p:txBody>
      </p:sp>
      <p:sp>
        <p:nvSpPr>
          <p:cNvPr id="7" name="正方形/長方形 6"/>
          <p:cNvSpPr/>
          <p:nvPr/>
        </p:nvSpPr>
        <p:spPr>
          <a:xfrm>
            <a:off x="9396536" y="3933056"/>
            <a:ext cx="8064896" cy="1323439"/>
          </a:xfrm>
          <a:prstGeom prst="rect">
            <a:avLst/>
          </a:prstGeom>
        </p:spPr>
        <p:txBody>
          <a:bodyPr wrap="square">
            <a:spAutoFit/>
          </a:bodyPr>
          <a:lstStyle/>
          <a:p>
            <a:r>
              <a:rPr lang="ja-JP" altLang="en-US" sz="1600" dirty="0" smtClean="0">
                <a:latin typeface="ＭＳ明朝"/>
              </a:rPr>
              <a:t>（参考　「屋外広告の知識　第３次改訂版」より）</a:t>
            </a:r>
            <a:endParaRPr lang="en-US" altLang="ja-JP" sz="1600" dirty="0" smtClean="0">
              <a:latin typeface="ＭＳ明朝"/>
            </a:endParaRPr>
          </a:p>
          <a:p>
            <a:r>
              <a:rPr lang="ja-JP" altLang="en-US" sz="1600" dirty="0" smtClean="0">
                <a:latin typeface="ＭＳ明朝"/>
              </a:rPr>
              <a:t>　広告物又は掲出物件を</a:t>
            </a:r>
            <a:r>
              <a:rPr lang="ja-JP" altLang="en-US" sz="1600" b="1" u="sng" dirty="0" smtClean="0">
                <a:solidFill>
                  <a:srgbClr val="00B050"/>
                </a:solidFill>
                <a:latin typeface="ＭＳ明朝"/>
              </a:rPr>
              <a:t>自ら表示又は設置した本人</a:t>
            </a:r>
            <a:r>
              <a:rPr lang="ja-JP" altLang="en-US" sz="1600" dirty="0" smtClean="0">
                <a:latin typeface="ＭＳ明朝"/>
              </a:rPr>
              <a:t>はもちろんのこと、広告物を表示することを決定</a:t>
            </a:r>
            <a:r>
              <a:rPr lang="ja-JP" altLang="en-US" sz="1600" b="1" u="sng" dirty="0" smtClean="0">
                <a:solidFill>
                  <a:srgbClr val="00B050"/>
                </a:solidFill>
                <a:latin typeface="ＭＳ明朝"/>
              </a:rPr>
              <a:t>し屋外広告業者等に委託することにより広告物を表示しようとするいわゆる広告主</a:t>
            </a:r>
            <a:r>
              <a:rPr lang="ja-JP" altLang="en-US" sz="1600" dirty="0" smtClean="0">
                <a:latin typeface="ＭＳ明朝"/>
              </a:rPr>
              <a:t>、他人の依頼を受けて、又は他人のために広告物又は掲出物件を表示又は設置した</a:t>
            </a:r>
            <a:r>
              <a:rPr lang="ja-JP" altLang="en-US" sz="1600" b="1" u="sng" dirty="0" smtClean="0">
                <a:solidFill>
                  <a:srgbClr val="00B050"/>
                </a:solidFill>
                <a:latin typeface="ＭＳ明朝"/>
              </a:rPr>
              <a:t>屋外広告業者</a:t>
            </a:r>
            <a:r>
              <a:rPr lang="ja-JP" altLang="en-US" sz="1600" dirty="0" smtClean="0">
                <a:latin typeface="ＭＳ明朝"/>
              </a:rPr>
              <a:t>や、広告物又は掲出物件の</a:t>
            </a:r>
            <a:r>
              <a:rPr lang="ja-JP" altLang="en-US" sz="1600" b="1" u="sng" dirty="0" smtClean="0">
                <a:solidFill>
                  <a:srgbClr val="00B050"/>
                </a:solidFill>
                <a:latin typeface="ＭＳ明朝"/>
              </a:rPr>
              <a:t>管理者</a:t>
            </a:r>
            <a:r>
              <a:rPr lang="ja-JP" altLang="en-US" sz="1600" dirty="0" smtClean="0">
                <a:latin typeface="ＭＳ明朝"/>
              </a:rPr>
              <a:t>も措置命令の相手方となりえる。</a:t>
            </a:r>
            <a:endParaRPr lang="en-US" altLang="ja-JP" sz="1600" dirty="0" smtClean="0">
              <a:latin typeface="ＭＳ明朝"/>
            </a:endParaRPr>
          </a:p>
        </p:txBody>
      </p:sp>
      <p:sp>
        <p:nvSpPr>
          <p:cNvPr id="8" name="正方形/長方形 7"/>
          <p:cNvSpPr/>
          <p:nvPr/>
        </p:nvSpPr>
        <p:spPr>
          <a:xfrm>
            <a:off x="467544" y="4543960"/>
            <a:ext cx="8208912" cy="1477328"/>
          </a:xfrm>
          <a:prstGeom prst="rect">
            <a:avLst/>
          </a:prstGeom>
        </p:spPr>
        <p:txBody>
          <a:bodyPr wrap="square">
            <a:spAutoFit/>
          </a:bodyPr>
          <a:lstStyle/>
          <a:p>
            <a:r>
              <a:rPr lang="zh-TW" altLang="en-US" dirty="0">
                <a:latin typeface="ＭＳ明朝"/>
              </a:rPr>
              <a:t>（管理</a:t>
            </a:r>
            <a:r>
              <a:rPr lang="zh-TW" altLang="en-US" dirty="0" smtClean="0">
                <a:latin typeface="ＭＳ明朝"/>
              </a:rPr>
              <a:t>義務</a:t>
            </a:r>
            <a:r>
              <a:rPr lang="ja-JP" altLang="en-US" dirty="0" smtClean="0">
                <a:latin typeface="ＭＳ明朝"/>
              </a:rPr>
              <a:t>）</a:t>
            </a:r>
            <a:endParaRPr lang="en-US" altLang="ja-JP" dirty="0" smtClean="0">
              <a:latin typeface="ＭＳ明朝"/>
            </a:endParaRPr>
          </a:p>
          <a:p>
            <a:r>
              <a:rPr lang="ja-JP" altLang="en-US" dirty="0">
                <a:latin typeface="ＭＳ明朝"/>
              </a:rPr>
              <a:t>　</a:t>
            </a:r>
            <a:r>
              <a:rPr lang="ja-JP" altLang="en-US" dirty="0" smtClean="0">
                <a:latin typeface="ＭＳ明朝"/>
              </a:rPr>
              <a:t>広告物</a:t>
            </a:r>
            <a:r>
              <a:rPr lang="ja-JP" altLang="en-US" dirty="0">
                <a:latin typeface="ＭＳ明朝"/>
              </a:rPr>
              <a:t>を</a:t>
            </a:r>
            <a:r>
              <a:rPr lang="ja-JP" altLang="en-US" b="1" dirty="0">
                <a:solidFill>
                  <a:srgbClr val="FF0000"/>
                </a:solidFill>
                <a:latin typeface="ＭＳ明朝"/>
              </a:rPr>
              <a:t>表示</a:t>
            </a:r>
            <a:r>
              <a:rPr lang="ja-JP" altLang="en-US" dirty="0">
                <a:latin typeface="ＭＳ明朝"/>
              </a:rPr>
              <a:t>し、若しくは掲出物件を</a:t>
            </a:r>
            <a:r>
              <a:rPr lang="ja-JP" altLang="en-US" b="1" dirty="0">
                <a:solidFill>
                  <a:srgbClr val="FF0000"/>
                </a:solidFill>
                <a:latin typeface="ＭＳ明朝"/>
              </a:rPr>
              <a:t>設置する者</a:t>
            </a:r>
            <a:r>
              <a:rPr lang="ja-JP" altLang="en-US" dirty="0">
                <a:latin typeface="ＭＳ明朝"/>
              </a:rPr>
              <a:t>若しくはこれらを</a:t>
            </a:r>
            <a:r>
              <a:rPr lang="ja-JP" altLang="en-US" b="1" dirty="0">
                <a:solidFill>
                  <a:srgbClr val="FF0000"/>
                </a:solidFill>
                <a:latin typeface="ＭＳ明朝"/>
              </a:rPr>
              <a:t>管理する者</a:t>
            </a:r>
            <a:r>
              <a:rPr lang="ja-JP" altLang="en-US" dirty="0" smtClean="0">
                <a:latin typeface="ＭＳ明朝"/>
              </a:rPr>
              <a:t>又は</a:t>
            </a:r>
            <a:r>
              <a:rPr lang="ja-JP" altLang="en-US" dirty="0">
                <a:latin typeface="ＭＳ明朝"/>
              </a:rPr>
              <a:t>広告物若しくは掲出物件の</a:t>
            </a:r>
            <a:r>
              <a:rPr lang="ja-JP" altLang="en-US" b="1" u="sng" dirty="0">
                <a:solidFill>
                  <a:srgbClr val="FF0000"/>
                </a:solidFill>
                <a:latin typeface="ＭＳ明朝"/>
              </a:rPr>
              <a:t>所有者</a:t>
            </a:r>
            <a:r>
              <a:rPr lang="ja-JP" altLang="en-US" dirty="0">
                <a:latin typeface="ＭＳ明朝"/>
              </a:rPr>
              <a:t>若しくは</a:t>
            </a:r>
            <a:r>
              <a:rPr lang="ja-JP" altLang="en-US" b="1" u="sng" dirty="0">
                <a:solidFill>
                  <a:srgbClr val="FF0000"/>
                </a:solidFill>
                <a:latin typeface="ＭＳ明朝"/>
              </a:rPr>
              <a:t>占有者</a:t>
            </a:r>
            <a:r>
              <a:rPr lang="ja-JP" altLang="en-US" dirty="0">
                <a:latin typeface="ＭＳ明朝"/>
              </a:rPr>
              <a:t>（以下「広告物の所有者等」という。</a:t>
            </a:r>
            <a:r>
              <a:rPr lang="ja-JP" altLang="en-US" dirty="0" smtClean="0">
                <a:latin typeface="ＭＳ明朝"/>
              </a:rPr>
              <a:t>）は</a:t>
            </a:r>
            <a:r>
              <a:rPr lang="ja-JP" altLang="en-US" dirty="0">
                <a:latin typeface="ＭＳ明朝"/>
              </a:rPr>
              <a:t>、これらに関し補修、除却その他必要な管理を怠らないようにし、良好な状態に保持</a:t>
            </a:r>
            <a:r>
              <a:rPr lang="ja-JP" altLang="en-US" dirty="0" smtClean="0">
                <a:latin typeface="ＭＳ明朝"/>
              </a:rPr>
              <a:t>しなければ</a:t>
            </a:r>
            <a:r>
              <a:rPr lang="ja-JP" altLang="en-US" dirty="0">
                <a:latin typeface="ＭＳ明朝"/>
              </a:rPr>
              <a:t>ならない。</a:t>
            </a:r>
            <a:endParaRPr lang="en-US" altLang="ja-JP" dirty="0" smtClean="0">
              <a:latin typeface="ＭＳ明朝"/>
            </a:endParaRPr>
          </a:p>
        </p:txBody>
      </p:sp>
      <p:sp>
        <p:nvSpPr>
          <p:cNvPr id="9" name="テキスト ボックス 8"/>
          <p:cNvSpPr txBox="1"/>
          <p:nvPr/>
        </p:nvSpPr>
        <p:spPr>
          <a:xfrm>
            <a:off x="215652" y="4174628"/>
            <a:ext cx="5508476" cy="369332"/>
          </a:xfrm>
          <a:prstGeom prst="rect">
            <a:avLst/>
          </a:prstGeom>
          <a:noFill/>
        </p:spPr>
        <p:txBody>
          <a:bodyPr wrap="square" rtlCol="0">
            <a:spAutoFit/>
          </a:bodyPr>
          <a:lstStyle/>
          <a:p>
            <a:r>
              <a:rPr kumimoji="1" lang="en-US" altLang="ja-JP" dirty="0" smtClean="0"/>
              <a:t>【</a:t>
            </a:r>
            <a:r>
              <a:rPr kumimoji="1" lang="ja-JP" altLang="en-US" dirty="0" smtClean="0"/>
              <a:t>改正後の屋外広告物条例ガイドライン（案）</a:t>
            </a:r>
            <a:r>
              <a:rPr kumimoji="1" lang="en-US" altLang="ja-JP" dirty="0" smtClean="0"/>
              <a:t>】</a:t>
            </a:r>
            <a:endParaRPr kumimoji="1" lang="ja-JP" altLang="en-US" dirty="0"/>
          </a:p>
        </p:txBody>
      </p:sp>
      <p:sp>
        <p:nvSpPr>
          <p:cNvPr id="10" name="スライド番号プレースホルダー 9"/>
          <p:cNvSpPr>
            <a:spLocks noGrp="1"/>
          </p:cNvSpPr>
          <p:nvPr>
            <p:ph type="sldNum" sz="quarter" idx="12"/>
          </p:nvPr>
        </p:nvSpPr>
        <p:spPr/>
        <p:txBody>
          <a:bodyPr/>
          <a:lstStyle/>
          <a:p>
            <a:pPr>
              <a:defRPr/>
            </a:pPr>
            <a:fld id="{651FC12D-27C1-4F31-90C9-A93D49E44687}" type="slidenum">
              <a:rPr lang="en-US" altLang="ja-JP" smtClean="0"/>
              <a:pPr>
                <a:defRPr/>
              </a:pPr>
              <a:t>4</a:t>
            </a:fld>
            <a:endParaRPr lang="en-US" altLang="ja-JP"/>
          </a:p>
        </p:txBody>
      </p:sp>
    </p:spTree>
    <p:extLst>
      <p:ext uri="{BB962C8B-B14F-4D97-AF65-F5344CB8AC3E}">
        <p14:creationId xmlns:p14="http://schemas.microsoft.com/office/powerpoint/2010/main" val="3328555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452320" cy="476250"/>
          </a:xfrm>
        </p:spPr>
        <p:txBody>
          <a:bodyPr/>
          <a:lstStyle/>
          <a:p>
            <a:r>
              <a:rPr lang="ja-JP" altLang="en-US" dirty="0"/>
              <a:t>屋外広告物の工作物</a:t>
            </a:r>
            <a:r>
              <a:rPr lang="ja-JP" altLang="en-US" dirty="0" smtClean="0"/>
              <a:t>責任</a:t>
            </a:r>
            <a:endParaRPr kumimoji="1" lang="ja-JP" altLang="en-US" dirty="0"/>
          </a:p>
        </p:txBody>
      </p:sp>
      <p:pic>
        <p:nvPicPr>
          <p:cNvPr id="5" name="Picture 2" descr="MM20070619133703016L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764704"/>
            <a:ext cx="3844662" cy="586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4314552" y="1423301"/>
            <a:ext cx="4860032" cy="2308324"/>
          </a:xfrm>
          <a:prstGeom prst="rect">
            <a:avLst/>
          </a:prstGeom>
          <a:noFill/>
        </p:spPr>
        <p:txBody>
          <a:bodyPr wrap="square" rtlCol="0">
            <a:spAutoFit/>
          </a:bodyPr>
          <a:lstStyle/>
          <a:p>
            <a:r>
              <a:rPr kumimoji="1" lang="ja-JP" altLang="en-US" dirty="0" smtClean="0"/>
              <a:t>看板が</a:t>
            </a:r>
            <a:r>
              <a:rPr lang="ja-JP" altLang="en-US" dirty="0"/>
              <a:t>落下</a:t>
            </a:r>
            <a:r>
              <a:rPr lang="ja-JP" altLang="en-US" dirty="0" smtClean="0"/>
              <a:t>し、死傷者が発生した場合等</a:t>
            </a:r>
            <a:r>
              <a:rPr lang="en-US" altLang="ja-JP" dirty="0" smtClean="0"/>
              <a:t>….</a:t>
            </a:r>
          </a:p>
          <a:p>
            <a:endParaRPr kumimoji="1" lang="en-US" altLang="ja-JP" dirty="0"/>
          </a:p>
          <a:p>
            <a:endParaRPr lang="en-US" altLang="ja-JP" dirty="0" smtClean="0"/>
          </a:p>
          <a:p>
            <a:r>
              <a:rPr lang="ja-JP" altLang="en-US" dirty="0" smtClean="0"/>
              <a:t>特に責任が問われるのは</a:t>
            </a:r>
            <a:endParaRPr lang="en-US" altLang="ja-JP" dirty="0" smtClean="0"/>
          </a:p>
          <a:p>
            <a:endParaRPr kumimoji="1" lang="en-US" altLang="ja-JP" dirty="0"/>
          </a:p>
          <a:p>
            <a:r>
              <a:rPr lang="ja-JP" altLang="en-US" dirty="0" smtClean="0"/>
              <a:t>　　①看板自体の持ち主</a:t>
            </a:r>
            <a:endParaRPr lang="en-US" altLang="ja-JP" dirty="0" smtClean="0"/>
          </a:p>
          <a:p>
            <a:endParaRPr kumimoji="1" lang="en-US" altLang="ja-JP" dirty="0"/>
          </a:p>
          <a:p>
            <a:r>
              <a:rPr lang="ja-JP" altLang="en-US" dirty="0" smtClean="0"/>
              <a:t>　　②看板に広告を掲出していた者</a:t>
            </a:r>
            <a:endParaRPr kumimoji="1" lang="en-US" altLang="ja-JP" dirty="0" smtClean="0"/>
          </a:p>
        </p:txBody>
      </p:sp>
      <p:sp>
        <p:nvSpPr>
          <p:cNvPr id="8" name="スライド番号プレースホルダー 7"/>
          <p:cNvSpPr>
            <a:spLocks noGrp="1"/>
          </p:cNvSpPr>
          <p:nvPr>
            <p:ph type="sldNum" sz="quarter" idx="12"/>
          </p:nvPr>
        </p:nvSpPr>
        <p:spPr/>
        <p:txBody>
          <a:bodyPr/>
          <a:lstStyle/>
          <a:p>
            <a:pPr>
              <a:defRPr/>
            </a:pPr>
            <a:fld id="{651FC12D-27C1-4F31-90C9-A93D49E44687}" type="slidenum">
              <a:rPr lang="en-US" altLang="ja-JP" smtClean="0"/>
              <a:pPr>
                <a:defRPr/>
              </a:pPr>
              <a:t>5</a:t>
            </a:fld>
            <a:endParaRPr lang="en-US" altLang="ja-JP"/>
          </a:p>
        </p:txBody>
      </p:sp>
    </p:spTree>
    <p:extLst>
      <p:ext uri="{BB962C8B-B14F-4D97-AF65-F5344CB8AC3E}">
        <p14:creationId xmlns:p14="http://schemas.microsoft.com/office/powerpoint/2010/main" val="2211699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屋外広告物の工作物</a:t>
            </a:r>
            <a:r>
              <a:rPr lang="ja-JP" altLang="en-US" dirty="0" smtClean="0"/>
              <a:t>責任</a:t>
            </a:r>
            <a:endParaRPr kumimoji="1" lang="ja-JP" altLang="en-US" dirty="0"/>
          </a:p>
        </p:txBody>
      </p:sp>
      <p:sp>
        <p:nvSpPr>
          <p:cNvPr id="4" name="正方形/長方形 3"/>
          <p:cNvSpPr/>
          <p:nvPr/>
        </p:nvSpPr>
        <p:spPr>
          <a:xfrm>
            <a:off x="107950" y="549275"/>
            <a:ext cx="9126538" cy="2185988"/>
          </a:xfrm>
          <a:prstGeom prst="rect">
            <a:avLst/>
          </a:prstGeom>
        </p:spPr>
        <p:txBody>
          <a:bodyPr>
            <a:spAutoFit/>
          </a:bodyPr>
          <a:lstStyle/>
          <a:p>
            <a:pPr indent="-363538">
              <a:defRPr/>
            </a:pPr>
            <a:r>
              <a:rPr lang="ja-JP" altLang="en-US" b="1" dirty="0">
                <a:latin typeface="+mn-ea"/>
                <a:ea typeface="+mn-ea"/>
              </a:rPr>
              <a:t>民　法（抜粋）</a:t>
            </a:r>
            <a:endParaRPr lang="en-US" altLang="ja-JP" b="1" dirty="0">
              <a:latin typeface="+mn-ea"/>
              <a:ea typeface="+mn-ea"/>
            </a:endParaRPr>
          </a:p>
          <a:p>
            <a:pPr indent="-363538">
              <a:defRPr/>
            </a:pPr>
            <a:endParaRPr lang="en-US" altLang="ja-JP" dirty="0">
              <a:latin typeface="+mn-ea"/>
              <a:ea typeface="+mn-ea"/>
            </a:endParaRPr>
          </a:p>
          <a:p>
            <a:pPr indent="-363538">
              <a:defRPr/>
            </a:pPr>
            <a:r>
              <a:rPr lang="ja-JP" altLang="en-US" dirty="0">
                <a:latin typeface="+mn-ea"/>
              </a:rPr>
              <a:t>（土地の工作物等の占有者及び所有者の責任） </a:t>
            </a:r>
            <a:endParaRPr lang="en-US" altLang="ja-JP" dirty="0">
              <a:latin typeface="+mn-ea"/>
            </a:endParaRPr>
          </a:p>
          <a:p>
            <a:pPr indent="-363538">
              <a:defRPr/>
            </a:pPr>
            <a:endParaRPr lang="en-US" altLang="ja-JP" sz="1000" dirty="0">
              <a:latin typeface="+mn-ea"/>
              <a:ea typeface="+mn-ea"/>
            </a:endParaRPr>
          </a:p>
          <a:p>
            <a:pPr indent="-363538">
              <a:defRPr/>
            </a:pPr>
            <a:r>
              <a:rPr lang="ja-JP" altLang="en-US" dirty="0">
                <a:latin typeface="+mn-ea"/>
                <a:ea typeface="+mn-ea"/>
              </a:rPr>
              <a:t>第７１７条　土地の工作物の設置又は保存に瑕疵があることによって他人に損害を生じた</a:t>
            </a:r>
            <a:endParaRPr lang="en-US" altLang="ja-JP" dirty="0">
              <a:latin typeface="+mn-ea"/>
              <a:ea typeface="+mn-ea"/>
            </a:endParaRPr>
          </a:p>
          <a:p>
            <a:pPr indent="-363538">
              <a:defRPr/>
            </a:pPr>
            <a:r>
              <a:rPr lang="ja-JP" altLang="en-US" dirty="0">
                <a:latin typeface="+mn-ea"/>
                <a:ea typeface="+mn-ea"/>
              </a:rPr>
              <a:t>　ときは、その工作物の</a:t>
            </a:r>
            <a:r>
              <a:rPr lang="ja-JP" altLang="en-US" u="sng" dirty="0">
                <a:latin typeface="+mn-ea"/>
                <a:ea typeface="+mn-ea"/>
              </a:rPr>
              <a:t>占有者は、被害者に対してその損害を賠償する責任</a:t>
            </a:r>
            <a:r>
              <a:rPr lang="ja-JP" altLang="en-US" dirty="0">
                <a:latin typeface="+mn-ea"/>
                <a:ea typeface="+mn-ea"/>
              </a:rPr>
              <a:t>を負う。ただし、</a:t>
            </a:r>
            <a:endParaRPr lang="en-US" altLang="ja-JP" dirty="0">
              <a:latin typeface="+mn-ea"/>
              <a:ea typeface="+mn-ea"/>
            </a:endParaRPr>
          </a:p>
          <a:p>
            <a:pPr indent="-363538">
              <a:defRPr/>
            </a:pPr>
            <a:r>
              <a:rPr lang="ja-JP" altLang="en-US" dirty="0">
                <a:latin typeface="+mn-ea"/>
                <a:ea typeface="+mn-ea"/>
              </a:rPr>
              <a:t>　</a:t>
            </a:r>
            <a:r>
              <a:rPr lang="ja-JP" altLang="en-US" u="sng" dirty="0">
                <a:latin typeface="+mn-ea"/>
                <a:ea typeface="+mn-ea"/>
              </a:rPr>
              <a:t>占有者が損害の発生を防止するのに必要な注意</a:t>
            </a:r>
            <a:r>
              <a:rPr lang="ja-JP" altLang="en-US" dirty="0">
                <a:latin typeface="+mn-ea"/>
                <a:ea typeface="+mn-ea"/>
              </a:rPr>
              <a:t>をしたときは、</a:t>
            </a:r>
            <a:r>
              <a:rPr lang="ja-JP" altLang="en-US" u="sng" dirty="0">
                <a:latin typeface="+mn-ea"/>
                <a:ea typeface="+mn-ea"/>
              </a:rPr>
              <a:t>所有者がその損害を賠償</a:t>
            </a:r>
            <a:endParaRPr lang="en-US" altLang="ja-JP" u="sng" dirty="0">
              <a:latin typeface="+mn-ea"/>
              <a:ea typeface="+mn-ea"/>
            </a:endParaRPr>
          </a:p>
          <a:p>
            <a:pPr indent="-363538">
              <a:defRPr/>
            </a:pPr>
            <a:r>
              <a:rPr lang="ja-JP" altLang="en-US" dirty="0">
                <a:latin typeface="+mn-ea"/>
                <a:ea typeface="+mn-ea"/>
              </a:rPr>
              <a:t>　しなければならない。 </a:t>
            </a:r>
            <a:endParaRPr lang="en-US" altLang="ja-JP" dirty="0">
              <a:latin typeface="+mn-ea"/>
              <a:ea typeface="+mn-ea"/>
            </a:endParaRPr>
          </a:p>
        </p:txBody>
      </p:sp>
      <p:sp>
        <p:nvSpPr>
          <p:cNvPr id="5" name="正方形/長方形 4"/>
          <p:cNvSpPr/>
          <p:nvPr/>
        </p:nvSpPr>
        <p:spPr>
          <a:xfrm>
            <a:off x="71438" y="981075"/>
            <a:ext cx="8964612" cy="1846263"/>
          </a:xfrm>
          <a:prstGeom prst="rect">
            <a:avLst/>
          </a:prstGeom>
          <a:noFill/>
          <a:ln>
            <a:solidFill>
              <a:schemeClr val="accent5">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正方形/長方形 5"/>
          <p:cNvSpPr/>
          <p:nvPr/>
        </p:nvSpPr>
        <p:spPr>
          <a:xfrm>
            <a:off x="179388" y="3141663"/>
            <a:ext cx="8891587" cy="3693319"/>
          </a:xfrm>
          <a:prstGeom prst="rect">
            <a:avLst/>
          </a:prstGeom>
        </p:spPr>
        <p:txBody>
          <a:bodyPr>
            <a:spAutoFit/>
          </a:bodyPr>
          <a:lstStyle/>
          <a:p>
            <a:pPr indent="-363538">
              <a:defRPr/>
            </a:pPr>
            <a:r>
              <a:rPr lang="ja-JP" altLang="en-US" dirty="0">
                <a:latin typeface="+mn-ea"/>
                <a:ea typeface="+mn-ea"/>
              </a:rPr>
              <a:t>○　民法第７１７条第１項で、建築物など</a:t>
            </a:r>
            <a:r>
              <a:rPr lang="ja-JP" altLang="en-US" u="sng" dirty="0">
                <a:latin typeface="+mn-ea"/>
                <a:ea typeface="+mn-ea"/>
              </a:rPr>
              <a:t>土地の工作物の設置・保存の瑕疵による事故は、</a:t>
            </a:r>
            <a:endParaRPr lang="en-US" altLang="ja-JP" u="sng" dirty="0">
              <a:latin typeface="+mn-ea"/>
              <a:ea typeface="+mn-ea"/>
            </a:endParaRPr>
          </a:p>
          <a:p>
            <a:pPr indent="-363538">
              <a:defRPr/>
            </a:pPr>
            <a:r>
              <a:rPr lang="ja-JP" altLang="en-US" i="1" dirty="0">
                <a:latin typeface="+mn-ea"/>
                <a:ea typeface="+mn-ea"/>
              </a:rPr>
              <a:t>　</a:t>
            </a:r>
            <a:r>
              <a:rPr lang="ja-JP" altLang="en-US" u="sng" dirty="0">
                <a:latin typeface="+mn-ea"/>
                <a:ea typeface="+mn-ea"/>
              </a:rPr>
              <a:t>その</a:t>
            </a:r>
            <a:r>
              <a:rPr lang="ja-JP" altLang="en-US" b="1" u="sng" dirty="0">
                <a:solidFill>
                  <a:srgbClr val="FF0000"/>
                </a:solidFill>
                <a:latin typeface="+mn-ea"/>
                <a:ea typeface="+mn-ea"/>
              </a:rPr>
              <a:t>工作物の占有者に第一次的責任</a:t>
            </a:r>
            <a:r>
              <a:rPr lang="ja-JP" altLang="en-US" dirty="0">
                <a:latin typeface="+mn-ea"/>
                <a:ea typeface="+mn-ea"/>
              </a:rPr>
              <a:t>があり、</a:t>
            </a:r>
            <a:r>
              <a:rPr lang="ja-JP" altLang="en-US" u="sng" dirty="0">
                <a:latin typeface="+mn-ea"/>
                <a:ea typeface="+mn-ea"/>
              </a:rPr>
              <a:t>占有者が損害発生防止に必要な注意を</a:t>
            </a:r>
            <a:endParaRPr lang="en-US" altLang="ja-JP" u="sng" dirty="0">
              <a:latin typeface="+mn-ea"/>
              <a:ea typeface="+mn-ea"/>
            </a:endParaRPr>
          </a:p>
          <a:p>
            <a:pPr indent="-363538">
              <a:defRPr/>
            </a:pPr>
            <a:r>
              <a:rPr lang="ja-JP" altLang="en-US" dirty="0">
                <a:latin typeface="+mn-ea"/>
                <a:ea typeface="+mn-ea"/>
              </a:rPr>
              <a:t>　</a:t>
            </a:r>
            <a:r>
              <a:rPr lang="ja-JP" altLang="en-US" u="sng" dirty="0">
                <a:latin typeface="+mn-ea"/>
                <a:ea typeface="+mn-ea"/>
              </a:rPr>
              <a:t>怠らなかったときに、</a:t>
            </a:r>
            <a:r>
              <a:rPr lang="ja-JP" altLang="en-US" b="1" u="sng" dirty="0">
                <a:solidFill>
                  <a:srgbClr val="FF0000"/>
                </a:solidFill>
                <a:latin typeface="+mn-ea"/>
                <a:ea typeface="+mn-ea"/>
              </a:rPr>
              <a:t>所有者に二次的な賠償責任</a:t>
            </a:r>
            <a:r>
              <a:rPr lang="ja-JP" altLang="en-US" u="sng" dirty="0">
                <a:latin typeface="+mn-ea"/>
                <a:ea typeface="+mn-ea"/>
              </a:rPr>
              <a:t>がある</a:t>
            </a:r>
            <a:r>
              <a:rPr lang="ja-JP" altLang="en-US" dirty="0">
                <a:latin typeface="+mn-ea"/>
                <a:ea typeface="+mn-ea"/>
              </a:rPr>
              <a:t>とされている。</a:t>
            </a:r>
            <a:endParaRPr lang="en-US" altLang="ja-JP" dirty="0">
              <a:latin typeface="+mn-ea"/>
              <a:ea typeface="+mn-ea"/>
            </a:endParaRPr>
          </a:p>
          <a:p>
            <a:pPr indent="-363538">
              <a:defRPr/>
            </a:pPr>
            <a:endParaRPr lang="en-US" altLang="ja-JP" dirty="0" smtClean="0">
              <a:latin typeface="+mn-ea"/>
            </a:endParaRPr>
          </a:p>
          <a:p>
            <a:pPr indent="-363538">
              <a:defRPr/>
            </a:pPr>
            <a:r>
              <a:rPr lang="ja-JP" altLang="en-US" dirty="0" smtClean="0">
                <a:latin typeface="+mn-ea"/>
              </a:rPr>
              <a:t>○</a:t>
            </a:r>
            <a:r>
              <a:rPr lang="ja-JP" altLang="en-US" dirty="0">
                <a:latin typeface="+mn-ea"/>
              </a:rPr>
              <a:t>　「占有者」とは、</a:t>
            </a:r>
            <a:r>
              <a:rPr lang="ja-JP" altLang="en-US" u="sng" dirty="0">
                <a:latin typeface="+mn-ea"/>
              </a:rPr>
              <a:t>工作物を事実上支配する者</a:t>
            </a:r>
            <a:r>
              <a:rPr lang="ja-JP" altLang="en-US" dirty="0">
                <a:latin typeface="+mn-ea"/>
              </a:rPr>
              <a:t>をいい、</a:t>
            </a:r>
            <a:r>
              <a:rPr lang="ja-JP" altLang="en-US" u="sng" dirty="0">
                <a:latin typeface="+mn-ea"/>
              </a:rPr>
              <a:t>間接占有者（賃貸人等）も含む</a:t>
            </a:r>
            <a:r>
              <a:rPr lang="ja-JP" altLang="en-US" dirty="0">
                <a:latin typeface="+mn-ea"/>
              </a:rPr>
              <a:t>と</a:t>
            </a:r>
            <a:endParaRPr lang="en-US" altLang="ja-JP" dirty="0">
              <a:latin typeface="+mn-ea"/>
            </a:endParaRPr>
          </a:p>
          <a:p>
            <a:pPr indent="-363538">
              <a:defRPr/>
            </a:pPr>
            <a:r>
              <a:rPr lang="ja-JP" altLang="en-US" dirty="0">
                <a:latin typeface="+mn-ea"/>
              </a:rPr>
              <a:t>　されている。</a:t>
            </a:r>
            <a:endParaRPr lang="en-US" altLang="ja-JP" dirty="0">
              <a:latin typeface="+mn-ea"/>
            </a:endParaRPr>
          </a:p>
          <a:p>
            <a:pPr indent="-363538">
              <a:defRPr/>
            </a:pPr>
            <a:endParaRPr lang="en-US" altLang="ja-JP" dirty="0">
              <a:latin typeface="+mn-ea"/>
            </a:endParaRPr>
          </a:p>
          <a:p>
            <a:pPr indent="-363538">
              <a:defRPr/>
            </a:pPr>
            <a:r>
              <a:rPr lang="ja-JP" altLang="en-US" dirty="0">
                <a:latin typeface="+mn-ea"/>
              </a:rPr>
              <a:t>○　 「占有者」については、工作物に対し、</a:t>
            </a:r>
            <a:r>
              <a:rPr lang="ja-JP" altLang="en-US" u="sng" dirty="0">
                <a:latin typeface="+mn-ea"/>
              </a:rPr>
              <a:t>実質的に危険発生を防止しうる地位にある者に</a:t>
            </a:r>
            <a:r>
              <a:rPr lang="ja-JP" altLang="en-US" dirty="0">
                <a:latin typeface="+mn-ea"/>
              </a:rPr>
              <a:t>　</a:t>
            </a:r>
            <a:endParaRPr lang="en-US" altLang="ja-JP" dirty="0">
              <a:latin typeface="+mn-ea"/>
            </a:endParaRPr>
          </a:p>
          <a:p>
            <a:pPr indent="-363538">
              <a:defRPr/>
            </a:pPr>
            <a:r>
              <a:rPr lang="ja-JP" altLang="en-US" dirty="0">
                <a:latin typeface="+mn-ea"/>
              </a:rPr>
              <a:t>　</a:t>
            </a:r>
            <a:r>
              <a:rPr lang="ja-JP" altLang="en-US" u="sng" dirty="0">
                <a:latin typeface="+mn-ea"/>
              </a:rPr>
              <a:t>責任を負担させる</a:t>
            </a:r>
            <a:r>
              <a:rPr lang="ja-JP" altLang="en-US" dirty="0">
                <a:latin typeface="+mn-ea"/>
              </a:rPr>
              <a:t>という考え方により判断すべきとの説もある。</a:t>
            </a:r>
            <a:endParaRPr lang="en-US" altLang="ja-JP" dirty="0">
              <a:latin typeface="+mn-ea"/>
            </a:endParaRPr>
          </a:p>
          <a:p>
            <a:pPr indent="-363538">
              <a:defRPr/>
            </a:pPr>
            <a:endParaRPr lang="en-US" altLang="ja-JP" dirty="0">
              <a:latin typeface="+mn-ea"/>
            </a:endParaRPr>
          </a:p>
          <a:p>
            <a:pPr indent="-363538">
              <a:defRPr/>
            </a:pPr>
            <a:r>
              <a:rPr lang="ja-JP" altLang="en-US" dirty="0">
                <a:latin typeface="+mn-ea"/>
              </a:rPr>
              <a:t>○　</a:t>
            </a:r>
            <a:r>
              <a:rPr lang="ja-JP" altLang="en-US" u="sng" dirty="0">
                <a:latin typeface="+mn-ea"/>
              </a:rPr>
              <a:t>屋外広告物については、通常、所有者が占有者となる</a:t>
            </a:r>
            <a:r>
              <a:rPr lang="ja-JP" altLang="en-US" dirty="0">
                <a:latin typeface="+mn-ea"/>
              </a:rPr>
              <a:t>と考えられることから、</a:t>
            </a:r>
            <a:r>
              <a:rPr lang="ja-JP" altLang="en-US" u="sng" dirty="0">
                <a:latin typeface="+mn-ea"/>
              </a:rPr>
              <a:t>所有者が</a:t>
            </a:r>
            <a:endParaRPr lang="en-US" altLang="ja-JP" u="sng" dirty="0">
              <a:latin typeface="+mn-ea"/>
            </a:endParaRPr>
          </a:p>
          <a:p>
            <a:pPr indent="-363538">
              <a:defRPr/>
            </a:pPr>
            <a:r>
              <a:rPr lang="ja-JP" altLang="en-US" dirty="0">
                <a:latin typeface="+mn-ea"/>
              </a:rPr>
              <a:t>　</a:t>
            </a:r>
            <a:r>
              <a:rPr lang="ja-JP" altLang="en-US" u="sng" dirty="0">
                <a:latin typeface="+mn-ea"/>
              </a:rPr>
              <a:t>その瑕疵につき責任を負う</a:t>
            </a:r>
            <a:r>
              <a:rPr lang="ja-JP" altLang="en-US" dirty="0">
                <a:latin typeface="+mn-ea"/>
              </a:rPr>
              <a:t>と考えられないか。</a:t>
            </a:r>
            <a:endParaRPr lang="en-US" altLang="ja-JP" dirty="0">
              <a:latin typeface="+mn-ea"/>
            </a:endParaRPr>
          </a:p>
          <a:p>
            <a:pPr indent="-363538">
              <a:defRPr/>
            </a:pPr>
            <a:endParaRPr lang="en-US" altLang="ja-JP" dirty="0">
              <a:latin typeface="+mn-ea"/>
              <a:ea typeface="+mn-ea"/>
            </a:endParaRPr>
          </a:p>
        </p:txBody>
      </p:sp>
      <p:sp>
        <p:nvSpPr>
          <p:cNvPr id="7" name="スライド番号プレースホルダー 1"/>
          <p:cNvSpPr>
            <a:spLocks noGrp="1"/>
          </p:cNvSpPr>
          <p:nvPr>
            <p:ph type="sldNum" sz="quarter" idx="12"/>
          </p:nvPr>
        </p:nvSpPr>
        <p:spPr>
          <a:xfrm>
            <a:off x="7010400" y="6524625"/>
            <a:ext cx="2133600" cy="288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A29681D-AEFE-40A4-83E5-D91104E10105}" type="slidenum">
              <a:rPr lang="en-US" altLang="ja-JP" sz="1400" smtClean="0"/>
              <a:pPr>
                <a:spcBef>
                  <a:spcPct val="0"/>
                </a:spcBef>
                <a:buFontTx/>
                <a:buNone/>
              </a:pPr>
              <a:t>6</a:t>
            </a:fld>
            <a:endParaRPr lang="en-US" altLang="ja-JP" sz="1400" smtClean="0"/>
          </a:p>
        </p:txBody>
      </p:sp>
    </p:spTree>
    <p:extLst>
      <p:ext uri="{BB962C8B-B14F-4D97-AF65-F5344CB8AC3E}">
        <p14:creationId xmlns:p14="http://schemas.microsoft.com/office/powerpoint/2010/main" val="69387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028384" cy="476250"/>
          </a:xfrm>
        </p:spPr>
        <p:txBody>
          <a:bodyPr/>
          <a:lstStyle/>
          <a:p>
            <a:r>
              <a:rPr lang="ja-JP" altLang="en-US" dirty="0" smtClean="0"/>
              <a:t>「所有者」「占有者」の規定が求められ得る場合①</a:t>
            </a:r>
            <a:r>
              <a:rPr kumimoji="1" lang="ja-JP" altLang="en-US" dirty="0" smtClean="0"/>
              <a:t>　</a:t>
            </a:r>
            <a:endParaRPr kumimoji="1" lang="ja-JP" altLang="en-US" dirty="0"/>
          </a:p>
        </p:txBody>
      </p:sp>
      <p:sp>
        <p:nvSpPr>
          <p:cNvPr id="4" name="正方形/長方形 3"/>
          <p:cNvSpPr/>
          <p:nvPr/>
        </p:nvSpPr>
        <p:spPr>
          <a:xfrm>
            <a:off x="9684568" y="2204864"/>
            <a:ext cx="8208912" cy="1200329"/>
          </a:xfrm>
          <a:prstGeom prst="rect">
            <a:avLst/>
          </a:prstGeom>
        </p:spPr>
        <p:txBody>
          <a:bodyPr wrap="square">
            <a:spAutoFit/>
          </a:bodyPr>
          <a:lstStyle/>
          <a:p>
            <a:r>
              <a:rPr lang="zh-TW" altLang="en-US" dirty="0">
                <a:latin typeface="ＭＳ明朝"/>
              </a:rPr>
              <a:t>（管理</a:t>
            </a:r>
            <a:r>
              <a:rPr lang="zh-TW" altLang="en-US" dirty="0" smtClean="0">
                <a:latin typeface="ＭＳ明朝"/>
              </a:rPr>
              <a:t>義務</a:t>
            </a:r>
            <a:r>
              <a:rPr lang="ja-JP" altLang="en-US" dirty="0" smtClean="0">
                <a:latin typeface="ＭＳ明朝"/>
              </a:rPr>
              <a:t>）</a:t>
            </a:r>
            <a:endParaRPr lang="en-US" altLang="ja-JP" dirty="0" smtClean="0">
              <a:latin typeface="ＭＳ明朝"/>
            </a:endParaRPr>
          </a:p>
          <a:p>
            <a:r>
              <a:rPr lang="ja-JP" altLang="en-US" dirty="0">
                <a:latin typeface="ＭＳ明朝"/>
              </a:rPr>
              <a:t>　</a:t>
            </a:r>
            <a:r>
              <a:rPr lang="ja-JP" altLang="en-US" dirty="0" smtClean="0"/>
              <a:t>広告物</a:t>
            </a:r>
            <a:r>
              <a:rPr lang="ja-JP" altLang="en-US" dirty="0"/>
              <a:t>を</a:t>
            </a:r>
            <a:r>
              <a:rPr lang="ja-JP" altLang="en-US" b="1" dirty="0">
                <a:solidFill>
                  <a:srgbClr val="FF0000"/>
                </a:solidFill>
              </a:rPr>
              <a:t>表示</a:t>
            </a:r>
            <a:r>
              <a:rPr lang="ja-JP" altLang="en-US" dirty="0"/>
              <a:t>し、若しくは掲出物件を</a:t>
            </a:r>
            <a:r>
              <a:rPr lang="ja-JP" altLang="en-US" b="1" dirty="0">
                <a:solidFill>
                  <a:srgbClr val="FF0000"/>
                </a:solidFill>
              </a:rPr>
              <a:t>設置する者</a:t>
            </a:r>
            <a:r>
              <a:rPr lang="ja-JP" altLang="en-US" dirty="0"/>
              <a:t>又は</a:t>
            </a:r>
            <a:r>
              <a:rPr lang="ja-JP" altLang="en-US" dirty="0" smtClean="0"/>
              <a:t>これら</a:t>
            </a:r>
            <a:r>
              <a:rPr lang="ja-JP" altLang="en-US" dirty="0"/>
              <a:t>を</a:t>
            </a:r>
            <a:r>
              <a:rPr lang="ja-JP" altLang="en-US" b="1" dirty="0">
                <a:solidFill>
                  <a:srgbClr val="FF0000"/>
                </a:solidFill>
              </a:rPr>
              <a:t>管理する者</a:t>
            </a:r>
            <a:r>
              <a:rPr lang="ja-JP" altLang="en-US" dirty="0"/>
              <a:t>は、これらに関し補修その他必要な管理を怠らない</a:t>
            </a:r>
            <a:r>
              <a:rPr lang="ja-JP" altLang="en-US" dirty="0" smtClean="0"/>
              <a:t>よう</a:t>
            </a:r>
            <a:r>
              <a:rPr lang="ja-JP" altLang="en-US" dirty="0"/>
              <a:t>にし、良好な状態に保持しなければならない。</a:t>
            </a:r>
            <a:endParaRPr lang="en-US" altLang="ja-JP" dirty="0" smtClean="0">
              <a:latin typeface="ＭＳ明朝"/>
            </a:endParaRPr>
          </a:p>
        </p:txBody>
      </p:sp>
      <p:sp>
        <p:nvSpPr>
          <p:cNvPr id="5" name="テキスト ボックス 4"/>
          <p:cNvSpPr txBox="1"/>
          <p:nvPr/>
        </p:nvSpPr>
        <p:spPr>
          <a:xfrm>
            <a:off x="9432676" y="1835532"/>
            <a:ext cx="5508476" cy="369332"/>
          </a:xfrm>
          <a:prstGeom prst="rect">
            <a:avLst/>
          </a:prstGeom>
          <a:noFill/>
        </p:spPr>
        <p:txBody>
          <a:bodyPr wrap="square" rtlCol="0">
            <a:spAutoFit/>
          </a:bodyPr>
          <a:lstStyle/>
          <a:p>
            <a:r>
              <a:rPr kumimoji="1" lang="en-US" altLang="ja-JP" dirty="0" smtClean="0"/>
              <a:t>【</a:t>
            </a:r>
            <a:r>
              <a:rPr kumimoji="1" lang="ja-JP" altLang="en-US" dirty="0" smtClean="0"/>
              <a:t>改正前の屋外広告物条例ガイドライン（案）</a:t>
            </a:r>
            <a:r>
              <a:rPr kumimoji="1" lang="en-US" altLang="ja-JP" dirty="0" smtClean="0"/>
              <a:t>】</a:t>
            </a:r>
            <a:endParaRPr kumimoji="1" lang="ja-JP" altLang="en-US" dirty="0"/>
          </a:p>
        </p:txBody>
      </p:sp>
      <p:sp>
        <p:nvSpPr>
          <p:cNvPr id="6" name="正方形/長方形 5"/>
          <p:cNvSpPr/>
          <p:nvPr/>
        </p:nvSpPr>
        <p:spPr>
          <a:xfrm>
            <a:off x="9756576" y="3948445"/>
            <a:ext cx="8064896" cy="1323439"/>
          </a:xfrm>
          <a:prstGeom prst="rect">
            <a:avLst/>
          </a:prstGeom>
        </p:spPr>
        <p:txBody>
          <a:bodyPr wrap="square">
            <a:spAutoFit/>
          </a:bodyPr>
          <a:lstStyle/>
          <a:p>
            <a:r>
              <a:rPr lang="ja-JP" altLang="en-US" sz="1600" dirty="0" smtClean="0">
                <a:latin typeface="ＭＳ明朝"/>
              </a:rPr>
              <a:t>（参考　「屋外広告の知識　第３次改訂版」より）</a:t>
            </a:r>
            <a:endParaRPr lang="en-US" altLang="ja-JP" sz="1600" dirty="0" smtClean="0">
              <a:latin typeface="ＭＳ明朝"/>
            </a:endParaRPr>
          </a:p>
          <a:p>
            <a:r>
              <a:rPr lang="ja-JP" altLang="en-US" sz="1600" dirty="0" smtClean="0">
                <a:latin typeface="ＭＳ明朝"/>
              </a:rPr>
              <a:t>　広告物又は掲出物件を</a:t>
            </a:r>
            <a:r>
              <a:rPr lang="ja-JP" altLang="en-US" sz="1600" b="1" u="sng" dirty="0" smtClean="0">
                <a:solidFill>
                  <a:srgbClr val="00B050"/>
                </a:solidFill>
                <a:latin typeface="ＭＳ明朝"/>
              </a:rPr>
              <a:t>自ら表示又は設置した本人</a:t>
            </a:r>
            <a:r>
              <a:rPr lang="ja-JP" altLang="en-US" sz="1600" dirty="0" smtClean="0">
                <a:latin typeface="ＭＳ明朝"/>
              </a:rPr>
              <a:t>はもちろんのこと、広告物を表示することを決定し屋外広告業者等に委託することにより広告物を表示しようとするいわゆる</a:t>
            </a:r>
            <a:r>
              <a:rPr lang="ja-JP" altLang="en-US" sz="1600" b="1" u="sng" dirty="0" smtClean="0">
                <a:solidFill>
                  <a:srgbClr val="00B050"/>
                </a:solidFill>
                <a:latin typeface="ＭＳ明朝"/>
              </a:rPr>
              <a:t>広告主</a:t>
            </a:r>
            <a:r>
              <a:rPr lang="ja-JP" altLang="en-US" sz="1600" dirty="0" smtClean="0">
                <a:latin typeface="ＭＳ明朝"/>
              </a:rPr>
              <a:t>、他人の依頼を受けて、又は他人のために広告物又は掲出物件を表示又は設置した</a:t>
            </a:r>
            <a:r>
              <a:rPr lang="ja-JP" altLang="en-US" sz="1600" b="1" u="sng" dirty="0" smtClean="0">
                <a:solidFill>
                  <a:srgbClr val="00B050"/>
                </a:solidFill>
                <a:latin typeface="ＭＳ明朝"/>
              </a:rPr>
              <a:t>屋外広告業者</a:t>
            </a:r>
            <a:r>
              <a:rPr lang="ja-JP" altLang="en-US" sz="1600" dirty="0" smtClean="0">
                <a:latin typeface="ＭＳ明朝"/>
              </a:rPr>
              <a:t>や、広告物又は掲出物件の</a:t>
            </a:r>
            <a:r>
              <a:rPr lang="ja-JP" altLang="en-US" sz="1600" b="1" u="sng" dirty="0" smtClean="0">
                <a:solidFill>
                  <a:srgbClr val="00B050"/>
                </a:solidFill>
                <a:latin typeface="ＭＳ明朝"/>
              </a:rPr>
              <a:t>管理者</a:t>
            </a:r>
            <a:r>
              <a:rPr lang="ja-JP" altLang="en-US" sz="1600" dirty="0" smtClean="0">
                <a:latin typeface="ＭＳ明朝"/>
              </a:rPr>
              <a:t>も措置命令の相手方となりえる。</a:t>
            </a:r>
            <a:endParaRPr lang="en-US" altLang="ja-JP" sz="1600" dirty="0" smtClean="0">
              <a:latin typeface="ＭＳ明朝"/>
            </a:endParaRPr>
          </a:p>
        </p:txBody>
      </p:sp>
      <p:sp>
        <p:nvSpPr>
          <p:cNvPr id="7" name="テキスト ボックス 6"/>
          <p:cNvSpPr txBox="1"/>
          <p:nvPr/>
        </p:nvSpPr>
        <p:spPr>
          <a:xfrm>
            <a:off x="179512" y="764704"/>
            <a:ext cx="5508476" cy="369332"/>
          </a:xfrm>
          <a:prstGeom prst="rect">
            <a:avLst/>
          </a:prstGeom>
          <a:noFill/>
        </p:spPr>
        <p:txBody>
          <a:bodyPr wrap="square" rtlCol="0">
            <a:spAutoFit/>
          </a:bodyPr>
          <a:lstStyle/>
          <a:p>
            <a:r>
              <a:rPr kumimoji="1" lang="en-US" altLang="ja-JP" dirty="0" smtClean="0"/>
              <a:t>【</a:t>
            </a:r>
            <a:r>
              <a:rPr kumimoji="1" lang="ja-JP" altLang="en-US" dirty="0" smtClean="0"/>
              <a:t>想定される特異なケース</a:t>
            </a:r>
            <a:r>
              <a:rPr kumimoji="1" lang="en-US" altLang="ja-JP" dirty="0" smtClean="0"/>
              <a:t>】</a:t>
            </a:r>
            <a:endParaRPr kumimoji="1" lang="ja-JP" altLang="en-US" dirty="0"/>
          </a:p>
        </p:txBody>
      </p:sp>
      <p:sp>
        <p:nvSpPr>
          <p:cNvPr id="8" name="テキスト ボックス 7"/>
          <p:cNvSpPr txBox="1"/>
          <p:nvPr/>
        </p:nvSpPr>
        <p:spPr>
          <a:xfrm>
            <a:off x="611560" y="1268760"/>
            <a:ext cx="7848872" cy="1200329"/>
          </a:xfrm>
          <a:prstGeom prst="rect">
            <a:avLst/>
          </a:prstGeom>
          <a:noFill/>
        </p:spPr>
        <p:txBody>
          <a:bodyPr wrap="square" rtlCol="0">
            <a:spAutoFit/>
          </a:bodyPr>
          <a:lstStyle/>
          <a:p>
            <a:pPr marL="342900" indent="-342900">
              <a:buAutoNum type="circleNumDbPlain"/>
            </a:pPr>
            <a:r>
              <a:rPr kumimoji="1" lang="ja-JP" altLang="en-US" dirty="0" smtClean="0"/>
              <a:t>㈱　Ａ　　は　、アドバルーンを用いた広告を掲出しようと、㈱　Ｂ　からアドバルーンをレンタルし、　㈱　Ｃ　がアドバルーンの設置を行った。　</a:t>
            </a:r>
            <a:endParaRPr kumimoji="1" lang="en-US" altLang="ja-JP" dirty="0" smtClean="0"/>
          </a:p>
          <a:p>
            <a:r>
              <a:rPr lang="ja-JP" altLang="en-US" dirty="0"/>
              <a:t>　</a:t>
            </a:r>
            <a:r>
              <a:rPr lang="ja-JP" altLang="en-US" dirty="0" smtClean="0"/>
              <a:t>　　</a:t>
            </a:r>
            <a:endParaRPr lang="en-US" altLang="ja-JP" dirty="0" smtClean="0"/>
          </a:p>
          <a:p>
            <a:r>
              <a:rPr lang="ja-JP" altLang="en-US" dirty="0"/>
              <a:t>　</a:t>
            </a:r>
            <a:r>
              <a:rPr lang="ja-JP" altLang="en-US" dirty="0" smtClean="0"/>
              <a:t>　　→アドバルーンが破れて落下した。</a:t>
            </a:r>
            <a:r>
              <a:rPr kumimoji="1" lang="ja-JP" altLang="en-US" dirty="0" smtClean="0"/>
              <a:t>　</a:t>
            </a:r>
            <a:endParaRPr kumimoji="1" lang="en-US" altLang="ja-JP" dirty="0" smtClean="0"/>
          </a:p>
        </p:txBody>
      </p:sp>
      <p:sp>
        <p:nvSpPr>
          <p:cNvPr id="9" name="テキスト ボックス 8"/>
          <p:cNvSpPr txBox="1"/>
          <p:nvPr/>
        </p:nvSpPr>
        <p:spPr>
          <a:xfrm>
            <a:off x="1688604" y="-1161833"/>
            <a:ext cx="7776864" cy="1200329"/>
          </a:xfrm>
          <a:prstGeom prst="rect">
            <a:avLst/>
          </a:prstGeom>
          <a:noFill/>
        </p:spPr>
        <p:txBody>
          <a:bodyPr wrap="square" rtlCol="0">
            <a:spAutoFit/>
          </a:bodyPr>
          <a:lstStyle/>
          <a:p>
            <a:pPr marL="261938" indent="-261938"/>
            <a:r>
              <a:rPr lang="ja-JP" altLang="en-US" dirty="0"/>
              <a:t>②</a:t>
            </a:r>
            <a:r>
              <a:rPr kumimoji="1" lang="ja-JP" altLang="en-US" dirty="0" smtClean="0"/>
              <a:t>　㈱　Ｂ　　は屋外広告物を設置する</a:t>
            </a:r>
            <a:r>
              <a:rPr lang="ja-JP" altLang="en-US" dirty="0"/>
              <a:t>の</a:t>
            </a:r>
            <a:r>
              <a:rPr lang="ja-JP" altLang="en-US" dirty="0" smtClean="0"/>
              <a:t>が</a:t>
            </a:r>
            <a:r>
              <a:rPr lang="ja-JP" altLang="en-US" dirty="0"/>
              <a:t>望ましい</a:t>
            </a:r>
            <a:r>
              <a:rPr lang="ja-JP" altLang="en-US" dirty="0" smtClean="0"/>
              <a:t>と</a:t>
            </a:r>
            <a:r>
              <a:rPr lang="ja-JP" altLang="en-US" dirty="0"/>
              <a:t>判断</a:t>
            </a:r>
            <a:r>
              <a:rPr lang="ja-JP" altLang="en-US" dirty="0" smtClean="0"/>
              <a:t>し、屋外広告業者の㈱ Ｃ　に委託した</a:t>
            </a:r>
            <a:r>
              <a:rPr kumimoji="1" lang="ja-JP" altLang="en-US" dirty="0" smtClean="0"/>
              <a:t>。　　　</a:t>
            </a:r>
            <a:endParaRPr kumimoji="1" lang="en-US" altLang="ja-JP" dirty="0" smtClean="0"/>
          </a:p>
          <a:p>
            <a:r>
              <a:rPr lang="ja-JP" altLang="en-US" dirty="0"/>
              <a:t>　</a:t>
            </a:r>
            <a:r>
              <a:rPr lang="ja-JP" altLang="en-US" dirty="0" smtClean="0"/>
              <a:t>　　</a:t>
            </a:r>
            <a:r>
              <a:rPr kumimoji="1" lang="ja-JP" altLang="en-US" dirty="0" smtClean="0"/>
              <a:t>→この看板が落下</a:t>
            </a:r>
            <a:endParaRPr kumimoji="1" lang="en-US" altLang="ja-JP" dirty="0" smtClean="0"/>
          </a:p>
          <a:p>
            <a:endParaRPr kumimoji="1" lang="ja-JP" altLang="en-US" dirty="0"/>
          </a:p>
        </p:txBody>
      </p:sp>
      <p:sp>
        <p:nvSpPr>
          <p:cNvPr id="11" name="正方形/長方形 10"/>
          <p:cNvSpPr/>
          <p:nvPr/>
        </p:nvSpPr>
        <p:spPr>
          <a:xfrm>
            <a:off x="10003672" y="-599899"/>
            <a:ext cx="8208912" cy="1200329"/>
          </a:xfrm>
          <a:prstGeom prst="rect">
            <a:avLst/>
          </a:prstGeom>
        </p:spPr>
        <p:txBody>
          <a:bodyPr wrap="square">
            <a:spAutoFit/>
          </a:bodyPr>
          <a:lstStyle/>
          <a:p>
            <a:r>
              <a:rPr lang="zh-TW" altLang="en-US" dirty="0">
                <a:latin typeface="ＭＳ明朝"/>
              </a:rPr>
              <a:t>（管理</a:t>
            </a:r>
            <a:r>
              <a:rPr lang="zh-TW" altLang="en-US" dirty="0" smtClean="0">
                <a:latin typeface="ＭＳ明朝"/>
              </a:rPr>
              <a:t>義務</a:t>
            </a:r>
            <a:r>
              <a:rPr lang="ja-JP" altLang="en-US" dirty="0" smtClean="0">
                <a:latin typeface="ＭＳ明朝"/>
              </a:rPr>
              <a:t>）</a:t>
            </a:r>
            <a:endParaRPr lang="en-US" altLang="ja-JP" dirty="0" smtClean="0">
              <a:latin typeface="ＭＳ明朝"/>
            </a:endParaRPr>
          </a:p>
          <a:p>
            <a:r>
              <a:rPr lang="ja-JP" altLang="en-US" dirty="0">
                <a:latin typeface="ＭＳ明朝"/>
              </a:rPr>
              <a:t>　</a:t>
            </a:r>
            <a:r>
              <a:rPr lang="ja-JP" altLang="en-US" dirty="0" smtClean="0"/>
              <a:t>広告物</a:t>
            </a:r>
            <a:r>
              <a:rPr lang="ja-JP" altLang="en-US" dirty="0"/>
              <a:t>を</a:t>
            </a:r>
            <a:r>
              <a:rPr lang="ja-JP" altLang="en-US" b="1" dirty="0">
                <a:solidFill>
                  <a:srgbClr val="FF0000"/>
                </a:solidFill>
              </a:rPr>
              <a:t>表示</a:t>
            </a:r>
            <a:r>
              <a:rPr lang="ja-JP" altLang="en-US" dirty="0"/>
              <a:t>し、若しくは掲出物件を</a:t>
            </a:r>
            <a:r>
              <a:rPr lang="ja-JP" altLang="en-US" b="1" dirty="0">
                <a:solidFill>
                  <a:srgbClr val="FF0000"/>
                </a:solidFill>
              </a:rPr>
              <a:t>設置する者</a:t>
            </a:r>
            <a:r>
              <a:rPr lang="ja-JP" altLang="en-US" dirty="0"/>
              <a:t>又は</a:t>
            </a:r>
            <a:r>
              <a:rPr lang="ja-JP" altLang="en-US" dirty="0" smtClean="0"/>
              <a:t>これら</a:t>
            </a:r>
            <a:r>
              <a:rPr lang="ja-JP" altLang="en-US" dirty="0"/>
              <a:t>を</a:t>
            </a:r>
            <a:r>
              <a:rPr lang="ja-JP" altLang="en-US" b="1" dirty="0">
                <a:solidFill>
                  <a:srgbClr val="FF0000"/>
                </a:solidFill>
              </a:rPr>
              <a:t>管理する者</a:t>
            </a:r>
            <a:r>
              <a:rPr lang="ja-JP" altLang="en-US" dirty="0"/>
              <a:t>は、これらに関し補修その他必要な管理を怠らない</a:t>
            </a:r>
            <a:r>
              <a:rPr lang="ja-JP" altLang="en-US" dirty="0" smtClean="0"/>
              <a:t>よう</a:t>
            </a:r>
            <a:r>
              <a:rPr lang="ja-JP" altLang="en-US" dirty="0"/>
              <a:t>にし、良好な状態に保持しなければならない。</a:t>
            </a:r>
            <a:endParaRPr lang="en-US" altLang="ja-JP" dirty="0" smtClean="0">
              <a:latin typeface="ＭＳ明朝"/>
            </a:endParaRPr>
          </a:p>
        </p:txBody>
      </p:sp>
      <p:sp>
        <p:nvSpPr>
          <p:cNvPr id="12" name="テキスト ボックス 11"/>
          <p:cNvSpPr txBox="1"/>
          <p:nvPr/>
        </p:nvSpPr>
        <p:spPr>
          <a:xfrm>
            <a:off x="500464" y="7231643"/>
            <a:ext cx="5508476" cy="369332"/>
          </a:xfrm>
          <a:prstGeom prst="rect">
            <a:avLst/>
          </a:prstGeom>
          <a:noFill/>
        </p:spPr>
        <p:txBody>
          <a:bodyPr wrap="square" rtlCol="0">
            <a:spAutoFit/>
          </a:bodyPr>
          <a:lstStyle/>
          <a:p>
            <a:r>
              <a:rPr kumimoji="1" lang="en-US" altLang="ja-JP" dirty="0" smtClean="0"/>
              <a:t>【</a:t>
            </a:r>
            <a:r>
              <a:rPr kumimoji="1" lang="ja-JP" altLang="en-US" dirty="0" smtClean="0"/>
              <a:t>改正前の屋外広告物条例ガイドライン（案）</a:t>
            </a:r>
            <a:r>
              <a:rPr kumimoji="1" lang="en-US" altLang="ja-JP" dirty="0" smtClean="0"/>
              <a:t>】</a:t>
            </a:r>
            <a:endParaRPr kumimoji="1" lang="ja-JP" altLang="en-US" dirty="0"/>
          </a:p>
        </p:txBody>
      </p:sp>
      <p:sp>
        <p:nvSpPr>
          <p:cNvPr id="13" name="正方形/長方形 12"/>
          <p:cNvSpPr/>
          <p:nvPr/>
        </p:nvSpPr>
        <p:spPr>
          <a:xfrm>
            <a:off x="539552" y="2804155"/>
            <a:ext cx="8064896" cy="1661993"/>
          </a:xfrm>
          <a:prstGeom prst="rect">
            <a:avLst/>
          </a:prstGeom>
        </p:spPr>
        <p:txBody>
          <a:bodyPr wrap="square">
            <a:spAutoFit/>
          </a:bodyPr>
          <a:lstStyle/>
          <a:p>
            <a:r>
              <a:rPr lang="ja-JP" altLang="en-US" sz="1600" dirty="0" smtClean="0">
                <a:latin typeface="ＭＳ明朝"/>
              </a:rPr>
              <a:t>［広告物等の表示・設置者又は管理者］</a:t>
            </a:r>
            <a:endParaRPr lang="en-US" altLang="ja-JP" sz="1600" dirty="0" smtClean="0">
              <a:latin typeface="ＭＳ明朝"/>
            </a:endParaRPr>
          </a:p>
          <a:p>
            <a:endParaRPr lang="en-US" altLang="ja-JP" sz="300" dirty="0" smtClean="0">
              <a:latin typeface="ＭＳ明朝"/>
            </a:endParaRPr>
          </a:p>
          <a:p>
            <a:r>
              <a:rPr lang="ja-JP" altLang="en-US" sz="1600" dirty="0" smtClean="0">
                <a:latin typeface="ＭＳ明朝"/>
              </a:rPr>
              <a:t>　広告物又は掲出物件を</a:t>
            </a:r>
            <a:r>
              <a:rPr lang="ja-JP" altLang="en-US" sz="1600" b="1" u="sng" dirty="0" smtClean="0">
                <a:solidFill>
                  <a:srgbClr val="00B050"/>
                </a:solidFill>
                <a:latin typeface="ＭＳ明朝"/>
              </a:rPr>
              <a:t>自ら表示又は設置した本人</a:t>
            </a:r>
            <a:r>
              <a:rPr lang="ja-JP" altLang="en-US" sz="1600" dirty="0" smtClean="0">
                <a:latin typeface="ＭＳ明朝"/>
              </a:rPr>
              <a:t>はもちろんのこと、広告物を表示することを決定し</a:t>
            </a:r>
            <a:r>
              <a:rPr lang="ja-JP" altLang="en-US" sz="1600" b="1" u="sng" dirty="0" smtClean="0">
                <a:solidFill>
                  <a:srgbClr val="00B050"/>
                </a:solidFill>
                <a:latin typeface="ＭＳ明朝"/>
              </a:rPr>
              <a:t>屋外広告業者等に委託することにより広告物を表示しようとするいわゆる広告主</a:t>
            </a:r>
            <a:r>
              <a:rPr lang="ja-JP" altLang="en-US" sz="1600" dirty="0" smtClean="0">
                <a:latin typeface="ＭＳ明朝"/>
              </a:rPr>
              <a:t>、</a:t>
            </a:r>
            <a:r>
              <a:rPr lang="ja-JP" altLang="en-US" sz="1600" b="1" u="sng" dirty="0" smtClean="0">
                <a:solidFill>
                  <a:srgbClr val="00B050"/>
                </a:solidFill>
                <a:latin typeface="ＭＳ明朝"/>
              </a:rPr>
              <a:t>他人の依頼を受けて、又は他人のために広告物又は掲出物件を表示又は設置した屋外広告業者</a:t>
            </a:r>
            <a:r>
              <a:rPr lang="ja-JP" altLang="en-US" sz="1600" dirty="0" smtClean="0">
                <a:latin typeface="ＭＳ明朝"/>
              </a:rPr>
              <a:t>や、広告物又は掲出物件の</a:t>
            </a:r>
            <a:r>
              <a:rPr lang="ja-JP" altLang="en-US" sz="1600" b="1" u="sng" dirty="0" smtClean="0">
                <a:solidFill>
                  <a:srgbClr val="00B050"/>
                </a:solidFill>
                <a:latin typeface="ＭＳ明朝"/>
              </a:rPr>
              <a:t>管理者</a:t>
            </a:r>
            <a:r>
              <a:rPr lang="ja-JP" altLang="en-US" sz="1600" dirty="0" smtClean="0">
                <a:latin typeface="ＭＳ明朝"/>
              </a:rPr>
              <a:t>も措置命令の相手方となりえる。</a:t>
            </a:r>
            <a:endParaRPr lang="en-US" altLang="ja-JP" sz="1600" dirty="0" smtClean="0">
              <a:latin typeface="ＭＳ明朝"/>
            </a:endParaRPr>
          </a:p>
          <a:p>
            <a:pPr algn="r"/>
            <a:r>
              <a:rPr lang="ja-JP" altLang="en-US" sz="1600" dirty="0" smtClean="0">
                <a:latin typeface="ＭＳ明朝"/>
              </a:rPr>
              <a:t>（「</a:t>
            </a:r>
            <a:r>
              <a:rPr lang="ja-JP" altLang="en-US" sz="1600" dirty="0">
                <a:latin typeface="ＭＳ明朝"/>
              </a:rPr>
              <a:t>屋外広告の</a:t>
            </a:r>
            <a:r>
              <a:rPr lang="ja-JP" altLang="en-US" sz="1600" dirty="0" smtClean="0">
                <a:latin typeface="ＭＳ明朝"/>
              </a:rPr>
              <a:t>知識　法令編</a:t>
            </a:r>
            <a:r>
              <a:rPr lang="ja-JP" altLang="en-US" sz="1600" dirty="0">
                <a:latin typeface="ＭＳ明朝"/>
              </a:rPr>
              <a:t>　</a:t>
            </a:r>
            <a:r>
              <a:rPr lang="ja-JP" altLang="en-US" sz="1600" dirty="0" smtClean="0">
                <a:latin typeface="ＭＳ明朝"/>
              </a:rPr>
              <a:t>第四次</a:t>
            </a:r>
            <a:r>
              <a:rPr lang="ja-JP" altLang="en-US" sz="1600" dirty="0">
                <a:latin typeface="ＭＳ明朝"/>
              </a:rPr>
              <a:t>改訂版」より</a:t>
            </a:r>
            <a:r>
              <a:rPr lang="ja-JP" altLang="en-US" sz="1600" dirty="0" smtClean="0">
                <a:latin typeface="ＭＳ明朝"/>
              </a:rPr>
              <a:t>）</a:t>
            </a:r>
            <a:endParaRPr lang="en-US" altLang="ja-JP" sz="1600" dirty="0">
              <a:latin typeface="ＭＳ明朝"/>
            </a:endParaRPr>
          </a:p>
        </p:txBody>
      </p:sp>
      <p:sp>
        <p:nvSpPr>
          <p:cNvPr id="14" name="正方形/長方形 13"/>
          <p:cNvSpPr/>
          <p:nvPr/>
        </p:nvSpPr>
        <p:spPr>
          <a:xfrm>
            <a:off x="179512" y="706911"/>
            <a:ext cx="8640960" cy="189819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9607672" y="5758229"/>
            <a:ext cx="39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0188624" y="5435064"/>
            <a:ext cx="8856984" cy="646331"/>
          </a:xfrm>
          <a:prstGeom prst="rect">
            <a:avLst/>
          </a:prstGeom>
          <a:noFill/>
        </p:spPr>
        <p:txBody>
          <a:bodyPr wrap="square" rtlCol="0">
            <a:spAutoFit/>
          </a:bodyPr>
          <a:lstStyle/>
          <a:p>
            <a:r>
              <a:rPr kumimoji="1" lang="ja-JP" altLang="en-US" i="1" dirty="0" smtClean="0"/>
              <a:t>今後、「所有者」「占有者」と「表示者」「設置者」が必ずしも対応しないと</a:t>
            </a:r>
            <a:endParaRPr kumimoji="1" lang="en-US" altLang="ja-JP" i="1" dirty="0" smtClean="0"/>
          </a:p>
          <a:p>
            <a:r>
              <a:rPr kumimoji="1" lang="ja-JP" altLang="en-US" i="1" dirty="0" smtClean="0"/>
              <a:t>思われる場合が発生することもあり得る。</a:t>
            </a:r>
            <a:endParaRPr kumimoji="1" lang="ja-JP" altLang="en-US" i="1" dirty="0"/>
          </a:p>
        </p:txBody>
      </p:sp>
      <p:sp>
        <p:nvSpPr>
          <p:cNvPr id="20" name="正方形/長方形 19"/>
          <p:cNvSpPr/>
          <p:nvPr/>
        </p:nvSpPr>
        <p:spPr>
          <a:xfrm>
            <a:off x="768696" y="4581128"/>
            <a:ext cx="5613404" cy="584775"/>
          </a:xfrm>
          <a:prstGeom prst="rect">
            <a:avLst/>
          </a:prstGeom>
        </p:spPr>
        <p:txBody>
          <a:bodyPr wrap="square">
            <a:spAutoFit/>
          </a:bodyPr>
          <a:lstStyle/>
          <a:p>
            <a:r>
              <a:rPr lang="ja-JP" altLang="en-US" sz="1600" dirty="0">
                <a:latin typeface="ＭＳ明朝"/>
              </a:rPr>
              <a:t>広告物を表示することを決定し屋外広告業者等に委託することにより広告物を表示しようとするいわゆる広告主</a:t>
            </a:r>
            <a:endParaRPr lang="ja-JP" altLang="en-US" sz="1600" dirty="0"/>
          </a:p>
        </p:txBody>
      </p:sp>
      <p:sp>
        <p:nvSpPr>
          <p:cNvPr id="22" name="正方形/長方形 21"/>
          <p:cNvSpPr/>
          <p:nvPr/>
        </p:nvSpPr>
        <p:spPr>
          <a:xfrm>
            <a:off x="6426450" y="4581128"/>
            <a:ext cx="1529926" cy="338554"/>
          </a:xfrm>
          <a:prstGeom prst="rect">
            <a:avLst/>
          </a:prstGeom>
        </p:spPr>
        <p:txBody>
          <a:bodyPr wrap="square">
            <a:spAutoFit/>
          </a:bodyPr>
          <a:lstStyle/>
          <a:p>
            <a:r>
              <a:rPr lang="ja-JP" altLang="en-US" sz="1600" dirty="0">
                <a:latin typeface="ＭＳ明朝"/>
              </a:rPr>
              <a:t>　</a:t>
            </a:r>
            <a:r>
              <a:rPr lang="ja-JP" altLang="en-US" sz="1600" dirty="0" smtClean="0">
                <a:latin typeface="ＭＳ明朝"/>
              </a:rPr>
              <a:t>：　㈱　Ａ</a:t>
            </a:r>
            <a:endParaRPr lang="ja-JP" altLang="en-US" sz="1600" dirty="0"/>
          </a:p>
        </p:txBody>
      </p:sp>
      <p:sp>
        <p:nvSpPr>
          <p:cNvPr id="23" name="テキスト ボックス 22"/>
          <p:cNvSpPr txBox="1"/>
          <p:nvPr/>
        </p:nvSpPr>
        <p:spPr>
          <a:xfrm>
            <a:off x="223311" y="6093296"/>
            <a:ext cx="9582361" cy="369332"/>
          </a:xfrm>
          <a:prstGeom prst="rect">
            <a:avLst/>
          </a:prstGeom>
          <a:noFill/>
        </p:spPr>
        <p:txBody>
          <a:bodyPr wrap="square" rtlCol="0">
            <a:spAutoFit/>
          </a:bodyPr>
          <a:lstStyle/>
          <a:p>
            <a:r>
              <a:rPr kumimoji="1" lang="ja-JP" altLang="en-US" i="1" dirty="0" smtClean="0"/>
              <a:t>「表示者」「設置者」規定のみでは、　㈱　Ｂ　 に条例上、管理義務を問えない可能性がある。</a:t>
            </a:r>
            <a:endParaRPr kumimoji="1" lang="en-US" altLang="ja-JP" i="1" dirty="0" smtClean="0"/>
          </a:p>
        </p:txBody>
      </p:sp>
      <p:sp>
        <p:nvSpPr>
          <p:cNvPr id="24" name="角丸四角形 23"/>
          <p:cNvSpPr/>
          <p:nvPr/>
        </p:nvSpPr>
        <p:spPr>
          <a:xfrm>
            <a:off x="3707904" y="6482527"/>
            <a:ext cx="864096" cy="30460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rPr>
              <a:t>所有者</a:t>
            </a:r>
            <a:endParaRPr kumimoji="1" lang="ja-JP" altLang="en-US" sz="1600" dirty="0">
              <a:solidFill>
                <a:srgbClr val="FF0000"/>
              </a:solidFill>
            </a:endParaRPr>
          </a:p>
        </p:txBody>
      </p:sp>
      <p:sp>
        <p:nvSpPr>
          <p:cNvPr id="25" name="正方形/長方形 24"/>
          <p:cNvSpPr/>
          <p:nvPr/>
        </p:nvSpPr>
        <p:spPr>
          <a:xfrm>
            <a:off x="768696" y="5229200"/>
            <a:ext cx="5613404" cy="584775"/>
          </a:xfrm>
          <a:prstGeom prst="rect">
            <a:avLst/>
          </a:prstGeom>
        </p:spPr>
        <p:txBody>
          <a:bodyPr wrap="square">
            <a:spAutoFit/>
          </a:bodyPr>
          <a:lstStyle/>
          <a:p>
            <a:r>
              <a:rPr lang="ja-JP" altLang="en-US" sz="1600" dirty="0">
                <a:latin typeface="ＭＳ明朝"/>
              </a:rPr>
              <a:t>他人</a:t>
            </a:r>
            <a:r>
              <a:rPr lang="ja-JP" altLang="en-US" sz="1600" dirty="0" smtClean="0">
                <a:latin typeface="ＭＳ明朝"/>
              </a:rPr>
              <a:t>の依頼を受けて、又は他人のために広告物又は掲出物件を行事又は設置した屋外広告業者</a:t>
            </a:r>
            <a:endParaRPr lang="ja-JP" altLang="en-US" sz="1600" dirty="0"/>
          </a:p>
        </p:txBody>
      </p:sp>
      <p:sp>
        <p:nvSpPr>
          <p:cNvPr id="26" name="正方形/長方形 25"/>
          <p:cNvSpPr/>
          <p:nvPr/>
        </p:nvSpPr>
        <p:spPr>
          <a:xfrm>
            <a:off x="6426450" y="5229200"/>
            <a:ext cx="1529926" cy="338554"/>
          </a:xfrm>
          <a:prstGeom prst="rect">
            <a:avLst/>
          </a:prstGeom>
        </p:spPr>
        <p:txBody>
          <a:bodyPr wrap="square">
            <a:spAutoFit/>
          </a:bodyPr>
          <a:lstStyle/>
          <a:p>
            <a:r>
              <a:rPr lang="ja-JP" altLang="en-US" sz="1600" dirty="0">
                <a:latin typeface="ＭＳ明朝"/>
              </a:rPr>
              <a:t>　</a:t>
            </a:r>
            <a:r>
              <a:rPr lang="ja-JP" altLang="en-US" sz="1600" dirty="0" smtClean="0">
                <a:latin typeface="ＭＳ明朝"/>
              </a:rPr>
              <a:t>：　㈱　Ｃ</a:t>
            </a:r>
            <a:endParaRPr lang="ja-JP" altLang="en-US" sz="1600" dirty="0"/>
          </a:p>
        </p:txBody>
      </p:sp>
      <p:sp>
        <p:nvSpPr>
          <p:cNvPr id="10" name="スライド番号プレースホルダー 9"/>
          <p:cNvSpPr>
            <a:spLocks noGrp="1"/>
          </p:cNvSpPr>
          <p:nvPr>
            <p:ph type="sldNum" sz="quarter" idx="12"/>
          </p:nvPr>
        </p:nvSpPr>
        <p:spPr/>
        <p:txBody>
          <a:bodyPr/>
          <a:lstStyle/>
          <a:p>
            <a:pPr>
              <a:defRPr/>
            </a:pPr>
            <a:fld id="{651FC12D-27C1-4F31-90C9-A93D49E44687}" type="slidenum">
              <a:rPr lang="en-US" altLang="ja-JP" smtClean="0"/>
              <a:pPr>
                <a:defRPr/>
              </a:pPr>
              <a:t>7</a:t>
            </a:fld>
            <a:endParaRPr lang="en-US" altLang="ja-JP"/>
          </a:p>
        </p:txBody>
      </p:sp>
    </p:spTree>
    <p:extLst>
      <p:ext uri="{BB962C8B-B14F-4D97-AF65-F5344CB8AC3E}">
        <p14:creationId xmlns:p14="http://schemas.microsoft.com/office/powerpoint/2010/main" val="2252867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684568" y="2204864"/>
            <a:ext cx="8208912" cy="1200329"/>
          </a:xfrm>
          <a:prstGeom prst="rect">
            <a:avLst/>
          </a:prstGeom>
        </p:spPr>
        <p:txBody>
          <a:bodyPr wrap="square">
            <a:spAutoFit/>
          </a:bodyPr>
          <a:lstStyle/>
          <a:p>
            <a:r>
              <a:rPr lang="zh-TW" altLang="en-US" dirty="0">
                <a:latin typeface="ＭＳ明朝"/>
              </a:rPr>
              <a:t>（管理</a:t>
            </a:r>
            <a:r>
              <a:rPr lang="zh-TW" altLang="en-US" dirty="0" smtClean="0">
                <a:latin typeface="ＭＳ明朝"/>
              </a:rPr>
              <a:t>義務</a:t>
            </a:r>
            <a:r>
              <a:rPr lang="ja-JP" altLang="en-US" dirty="0" smtClean="0">
                <a:latin typeface="ＭＳ明朝"/>
              </a:rPr>
              <a:t>）</a:t>
            </a:r>
            <a:endParaRPr lang="en-US" altLang="ja-JP" dirty="0" smtClean="0">
              <a:latin typeface="ＭＳ明朝"/>
            </a:endParaRPr>
          </a:p>
          <a:p>
            <a:r>
              <a:rPr lang="ja-JP" altLang="en-US" dirty="0">
                <a:latin typeface="ＭＳ明朝"/>
              </a:rPr>
              <a:t>　</a:t>
            </a:r>
            <a:r>
              <a:rPr lang="ja-JP" altLang="en-US" dirty="0" smtClean="0"/>
              <a:t>広告物</a:t>
            </a:r>
            <a:r>
              <a:rPr lang="ja-JP" altLang="en-US" dirty="0"/>
              <a:t>を</a:t>
            </a:r>
            <a:r>
              <a:rPr lang="ja-JP" altLang="en-US" b="1" dirty="0">
                <a:solidFill>
                  <a:srgbClr val="FF0000"/>
                </a:solidFill>
              </a:rPr>
              <a:t>表示</a:t>
            </a:r>
            <a:r>
              <a:rPr lang="ja-JP" altLang="en-US" dirty="0"/>
              <a:t>し、若しくは掲出物件を</a:t>
            </a:r>
            <a:r>
              <a:rPr lang="ja-JP" altLang="en-US" b="1" dirty="0">
                <a:solidFill>
                  <a:srgbClr val="FF0000"/>
                </a:solidFill>
              </a:rPr>
              <a:t>設置する者</a:t>
            </a:r>
            <a:r>
              <a:rPr lang="ja-JP" altLang="en-US" dirty="0"/>
              <a:t>又は</a:t>
            </a:r>
            <a:r>
              <a:rPr lang="ja-JP" altLang="en-US" dirty="0" smtClean="0"/>
              <a:t>これら</a:t>
            </a:r>
            <a:r>
              <a:rPr lang="ja-JP" altLang="en-US" dirty="0"/>
              <a:t>を</a:t>
            </a:r>
            <a:r>
              <a:rPr lang="ja-JP" altLang="en-US" b="1" dirty="0">
                <a:solidFill>
                  <a:srgbClr val="FF0000"/>
                </a:solidFill>
              </a:rPr>
              <a:t>管理する者</a:t>
            </a:r>
            <a:r>
              <a:rPr lang="ja-JP" altLang="en-US" dirty="0"/>
              <a:t>は、これらに関し補修その他必要な管理を怠らない</a:t>
            </a:r>
            <a:r>
              <a:rPr lang="ja-JP" altLang="en-US" dirty="0" smtClean="0"/>
              <a:t>よう</a:t>
            </a:r>
            <a:r>
              <a:rPr lang="ja-JP" altLang="en-US" dirty="0"/>
              <a:t>にし、良好な状態に保持しなければならない。</a:t>
            </a:r>
            <a:endParaRPr lang="en-US" altLang="ja-JP" dirty="0" smtClean="0">
              <a:latin typeface="ＭＳ明朝"/>
            </a:endParaRPr>
          </a:p>
        </p:txBody>
      </p:sp>
      <p:sp>
        <p:nvSpPr>
          <p:cNvPr id="5" name="テキスト ボックス 4"/>
          <p:cNvSpPr txBox="1"/>
          <p:nvPr/>
        </p:nvSpPr>
        <p:spPr>
          <a:xfrm>
            <a:off x="9432676" y="1835532"/>
            <a:ext cx="5508476" cy="369332"/>
          </a:xfrm>
          <a:prstGeom prst="rect">
            <a:avLst/>
          </a:prstGeom>
          <a:noFill/>
        </p:spPr>
        <p:txBody>
          <a:bodyPr wrap="square" rtlCol="0">
            <a:spAutoFit/>
          </a:bodyPr>
          <a:lstStyle/>
          <a:p>
            <a:r>
              <a:rPr kumimoji="1" lang="en-US" altLang="ja-JP" dirty="0" smtClean="0"/>
              <a:t>【</a:t>
            </a:r>
            <a:r>
              <a:rPr kumimoji="1" lang="ja-JP" altLang="en-US" dirty="0" smtClean="0"/>
              <a:t>改正前の屋外広告物条例ガイドライン（案）</a:t>
            </a:r>
            <a:r>
              <a:rPr kumimoji="1" lang="en-US" altLang="ja-JP" dirty="0" smtClean="0"/>
              <a:t>】</a:t>
            </a:r>
            <a:endParaRPr kumimoji="1" lang="ja-JP" altLang="en-US" dirty="0"/>
          </a:p>
        </p:txBody>
      </p:sp>
      <p:sp>
        <p:nvSpPr>
          <p:cNvPr id="6" name="正方形/長方形 5"/>
          <p:cNvSpPr/>
          <p:nvPr/>
        </p:nvSpPr>
        <p:spPr>
          <a:xfrm>
            <a:off x="9756576" y="3948445"/>
            <a:ext cx="8064896" cy="1323439"/>
          </a:xfrm>
          <a:prstGeom prst="rect">
            <a:avLst/>
          </a:prstGeom>
        </p:spPr>
        <p:txBody>
          <a:bodyPr wrap="square">
            <a:spAutoFit/>
          </a:bodyPr>
          <a:lstStyle/>
          <a:p>
            <a:r>
              <a:rPr lang="ja-JP" altLang="en-US" sz="1600" dirty="0" smtClean="0">
                <a:latin typeface="ＭＳ明朝"/>
              </a:rPr>
              <a:t>（参考　「屋外広告の知識　第３次改訂版」より）</a:t>
            </a:r>
            <a:endParaRPr lang="en-US" altLang="ja-JP" sz="1600" dirty="0" smtClean="0">
              <a:latin typeface="ＭＳ明朝"/>
            </a:endParaRPr>
          </a:p>
          <a:p>
            <a:r>
              <a:rPr lang="ja-JP" altLang="en-US" sz="1600" dirty="0" smtClean="0">
                <a:latin typeface="ＭＳ明朝"/>
              </a:rPr>
              <a:t>　広告物又は掲出物件を</a:t>
            </a:r>
            <a:r>
              <a:rPr lang="ja-JP" altLang="en-US" sz="1600" b="1" u="sng" dirty="0" smtClean="0">
                <a:solidFill>
                  <a:srgbClr val="00B050"/>
                </a:solidFill>
                <a:latin typeface="ＭＳ明朝"/>
              </a:rPr>
              <a:t>自ら表示又は設置した本人</a:t>
            </a:r>
            <a:r>
              <a:rPr lang="ja-JP" altLang="en-US" sz="1600" dirty="0" smtClean="0">
                <a:latin typeface="ＭＳ明朝"/>
              </a:rPr>
              <a:t>はもちろんのこと、広告物を表示することを決定し屋外広告業者等に委託することにより広告物を表示しようとするいわゆる</a:t>
            </a:r>
            <a:r>
              <a:rPr lang="ja-JP" altLang="en-US" sz="1600" b="1" u="sng" dirty="0" smtClean="0">
                <a:solidFill>
                  <a:srgbClr val="00B050"/>
                </a:solidFill>
                <a:latin typeface="ＭＳ明朝"/>
              </a:rPr>
              <a:t>広告主</a:t>
            </a:r>
            <a:r>
              <a:rPr lang="ja-JP" altLang="en-US" sz="1600" dirty="0" smtClean="0">
                <a:latin typeface="ＭＳ明朝"/>
              </a:rPr>
              <a:t>、他人の依頼を受けて、又は他人のために広告物又は掲出物件を表示又は設置した</a:t>
            </a:r>
            <a:r>
              <a:rPr lang="ja-JP" altLang="en-US" sz="1600" b="1" u="sng" dirty="0" smtClean="0">
                <a:solidFill>
                  <a:srgbClr val="00B050"/>
                </a:solidFill>
                <a:latin typeface="ＭＳ明朝"/>
              </a:rPr>
              <a:t>屋外広告業者</a:t>
            </a:r>
            <a:r>
              <a:rPr lang="ja-JP" altLang="en-US" sz="1600" dirty="0" smtClean="0">
                <a:latin typeface="ＭＳ明朝"/>
              </a:rPr>
              <a:t>や、広告物又は掲出物件の</a:t>
            </a:r>
            <a:r>
              <a:rPr lang="ja-JP" altLang="en-US" sz="1600" b="1" u="sng" dirty="0" smtClean="0">
                <a:solidFill>
                  <a:srgbClr val="00B050"/>
                </a:solidFill>
                <a:latin typeface="ＭＳ明朝"/>
              </a:rPr>
              <a:t>管理者</a:t>
            </a:r>
            <a:r>
              <a:rPr lang="ja-JP" altLang="en-US" sz="1600" dirty="0" smtClean="0">
                <a:latin typeface="ＭＳ明朝"/>
              </a:rPr>
              <a:t>も措置命令の相手方となりえる。</a:t>
            </a:r>
            <a:endParaRPr lang="en-US" altLang="ja-JP" sz="1600" dirty="0" smtClean="0">
              <a:latin typeface="ＭＳ明朝"/>
            </a:endParaRPr>
          </a:p>
        </p:txBody>
      </p:sp>
      <p:sp>
        <p:nvSpPr>
          <p:cNvPr id="7" name="テキスト ボックス 6"/>
          <p:cNvSpPr txBox="1"/>
          <p:nvPr/>
        </p:nvSpPr>
        <p:spPr>
          <a:xfrm>
            <a:off x="179512" y="764704"/>
            <a:ext cx="5508476" cy="369332"/>
          </a:xfrm>
          <a:prstGeom prst="rect">
            <a:avLst/>
          </a:prstGeom>
          <a:noFill/>
        </p:spPr>
        <p:txBody>
          <a:bodyPr wrap="square" rtlCol="0">
            <a:spAutoFit/>
          </a:bodyPr>
          <a:lstStyle/>
          <a:p>
            <a:r>
              <a:rPr kumimoji="1" lang="en-US" altLang="ja-JP" dirty="0" smtClean="0"/>
              <a:t>【</a:t>
            </a:r>
            <a:r>
              <a:rPr kumimoji="1" lang="ja-JP" altLang="en-US" dirty="0" smtClean="0"/>
              <a:t>想定される特異なケース</a:t>
            </a:r>
            <a:r>
              <a:rPr kumimoji="1" lang="en-US" altLang="ja-JP" dirty="0" smtClean="0"/>
              <a:t>】</a:t>
            </a:r>
            <a:endParaRPr kumimoji="1" lang="ja-JP" altLang="en-US" dirty="0"/>
          </a:p>
        </p:txBody>
      </p:sp>
      <p:sp>
        <p:nvSpPr>
          <p:cNvPr id="8" name="テキスト ボックス 7"/>
          <p:cNvSpPr txBox="1"/>
          <p:nvPr/>
        </p:nvSpPr>
        <p:spPr>
          <a:xfrm>
            <a:off x="611560" y="1268760"/>
            <a:ext cx="7776864" cy="646331"/>
          </a:xfrm>
          <a:prstGeom prst="rect">
            <a:avLst/>
          </a:prstGeom>
          <a:noFill/>
        </p:spPr>
        <p:txBody>
          <a:bodyPr wrap="square" rtlCol="0">
            <a:spAutoFit/>
          </a:bodyPr>
          <a:lstStyle/>
          <a:p>
            <a:r>
              <a:rPr kumimoji="1" lang="ja-JP" altLang="en-US" dirty="0" smtClean="0"/>
              <a:t>①　㈱　Ａ　　は　、自社のＰＲのための業務を、　（株）　Ｂ　に委託した。</a:t>
            </a:r>
            <a:endParaRPr kumimoji="1" lang="en-US" altLang="ja-JP" dirty="0" smtClean="0"/>
          </a:p>
          <a:p>
            <a:r>
              <a:rPr lang="ja-JP" altLang="en-US" dirty="0"/>
              <a:t>　</a:t>
            </a:r>
            <a:r>
              <a:rPr lang="ja-JP" altLang="en-US" dirty="0" smtClean="0"/>
              <a:t>　（ＰＲの方法、場所、維持管理、撤去等すべて委託）</a:t>
            </a:r>
            <a:endParaRPr kumimoji="1" lang="ja-JP" altLang="en-US" dirty="0"/>
          </a:p>
        </p:txBody>
      </p:sp>
      <p:sp>
        <p:nvSpPr>
          <p:cNvPr id="9" name="テキスト ボックス 8"/>
          <p:cNvSpPr txBox="1"/>
          <p:nvPr/>
        </p:nvSpPr>
        <p:spPr>
          <a:xfrm>
            <a:off x="611560" y="2057388"/>
            <a:ext cx="7776864" cy="1200329"/>
          </a:xfrm>
          <a:prstGeom prst="rect">
            <a:avLst/>
          </a:prstGeom>
          <a:noFill/>
        </p:spPr>
        <p:txBody>
          <a:bodyPr wrap="square" rtlCol="0">
            <a:spAutoFit/>
          </a:bodyPr>
          <a:lstStyle/>
          <a:p>
            <a:pPr marL="261938" indent="-261938"/>
            <a:r>
              <a:rPr lang="ja-JP" altLang="en-US" dirty="0"/>
              <a:t>②</a:t>
            </a:r>
            <a:r>
              <a:rPr kumimoji="1" lang="ja-JP" altLang="en-US" dirty="0" smtClean="0"/>
              <a:t>　㈱　Ｂ　　は屋外広告物を設置する</a:t>
            </a:r>
            <a:r>
              <a:rPr lang="ja-JP" altLang="en-US" dirty="0"/>
              <a:t>の</a:t>
            </a:r>
            <a:r>
              <a:rPr lang="ja-JP" altLang="en-US" dirty="0" smtClean="0"/>
              <a:t>が</a:t>
            </a:r>
            <a:r>
              <a:rPr lang="ja-JP" altLang="en-US" dirty="0"/>
              <a:t>望ましい</a:t>
            </a:r>
            <a:r>
              <a:rPr lang="ja-JP" altLang="en-US" dirty="0" smtClean="0"/>
              <a:t>と</a:t>
            </a:r>
            <a:r>
              <a:rPr lang="ja-JP" altLang="en-US" dirty="0"/>
              <a:t>判断</a:t>
            </a:r>
            <a:r>
              <a:rPr lang="ja-JP" altLang="en-US" dirty="0" smtClean="0"/>
              <a:t>し、屋外広告業者の㈱ Ｃ　に委託した</a:t>
            </a:r>
            <a:r>
              <a:rPr kumimoji="1" lang="ja-JP" altLang="en-US" dirty="0" smtClean="0"/>
              <a:t>。　　　</a:t>
            </a:r>
            <a:endParaRPr kumimoji="1" lang="en-US" altLang="ja-JP" dirty="0" smtClean="0"/>
          </a:p>
          <a:p>
            <a:r>
              <a:rPr lang="ja-JP" altLang="en-US" dirty="0"/>
              <a:t>　</a:t>
            </a:r>
            <a:r>
              <a:rPr lang="ja-JP" altLang="en-US" dirty="0" smtClean="0"/>
              <a:t>　　</a:t>
            </a:r>
            <a:r>
              <a:rPr kumimoji="1" lang="ja-JP" altLang="en-US" dirty="0" smtClean="0"/>
              <a:t>→この看板が落下</a:t>
            </a:r>
            <a:endParaRPr kumimoji="1" lang="en-US" altLang="ja-JP" dirty="0" smtClean="0"/>
          </a:p>
          <a:p>
            <a:endParaRPr kumimoji="1" lang="ja-JP" altLang="en-US" dirty="0"/>
          </a:p>
        </p:txBody>
      </p:sp>
      <p:sp>
        <p:nvSpPr>
          <p:cNvPr id="11" name="正方形/長方形 10"/>
          <p:cNvSpPr/>
          <p:nvPr/>
        </p:nvSpPr>
        <p:spPr>
          <a:xfrm>
            <a:off x="10003672" y="-599899"/>
            <a:ext cx="8208912" cy="1200329"/>
          </a:xfrm>
          <a:prstGeom prst="rect">
            <a:avLst/>
          </a:prstGeom>
        </p:spPr>
        <p:txBody>
          <a:bodyPr wrap="square">
            <a:spAutoFit/>
          </a:bodyPr>
          <a:lstStyle/>
          <a:p>
            <a:r>
              <a:rPr lang="zh-TW" altLang="en-US" dirty="0">
                <a:latin typeface="ＭＳ明朝"/>
              </a:rPr>
              <a:t>（管理</a:t>
            </a:r>
            <a:r>
              <a:rPr lang="zh-TW" altLang="en-US" dirty="0" smtClean="0">
                <a:latin typeface="ＭＳ明朝"/>
              </a:rPr>
              <a:t>義務</a:t>
            </a:r>
            <a:r>
              <a:rPr lang="ja-JP" altLang="en-US" dirty="0" smtClean="0">
                <a:latin typeface="ＭＳ明朝"/>
              </a:rPr>
              <a:t>）</a:t>
            </a:r>
            <a:endParaRPr lang="en-US" altLang="ja-JP" dirty="0" smtClean="0">
              <a:latin typeface="ＭＳ明朝"/>
            </a:endParaRPr>
          </a:p>
          <a:p>
            <a:r>
              <a:rPr lang="ja-JP" altLang="en-US" dirty="0">
                <a:latin typeface="ＭＳ明朝"/>
              </a:rPr>
              <a:t>　</a:t>
            </a:r>
            <a:r>
              <a:rPr lang="ja-JP" altLang="en-US" dirty="0" smtClean="0"/>
              <a:t>広告物</a:t>
            </a:r>
            <a:r>
              <a:rPr lang="ja-JP" altLang="en-US" dirty="0"/>
              <a:t>を</a:t>
            </a:r>
            <a:r>
              <a:rPr lang="ja-JP" altLang="en-US" b="1" dirty="0">
                <a:solidFill>
                  <a:srgbClr val="FF0000"/>
                </a:solidFill>
              </a:rPr>
              <a:t>表示</a:t>
            </a:r>
            <a:r>
              <a:rPr lang="ja-JP" altLang="en-US" dirty="0"/>
              <a:t>し、若しくは掲出物件を</a:t>
            </a:r>
            <a:r>
              <a:rPr lang="ja-JP" altLang="en-US" b="1" dirty="0">
                <a:solidFill>
                  <a:srgbClr val="FF0000"/>
                </a:solidFill>
              </a:rPr>
              <a:t>設置する者</a:t>
            </a:r>
            <a:r>
              <a:rPr lang="ja-JP" altLang="en-US" dirty="0"/>
              <a:t>又は</a:t>
            </a:r>
            <a:r>
              <a:rPr lang="ja-JP" altLang="en-US" dirty="0" smtClean="0"/>
              <a:t>これら</a:t>
            </a:r>
            <a:r>
              <a:rPr lang="ja-JP" altLang="en-US" dirty="0"/>
              <a:t>を</a:t>
            </a:r>
            <a:r>
              <a:rPr lang="ja-JP" altLang="en-US" b="1" dirty="0">
                <a:solidFill>
                  <a:srgbClr val="FF0000"/>
                </a:solidFill>
              </a:rPr>
              <a:t>管理する者</a:t>
            </a:r>
            <a:r>
              <a:rPr lang="ja-JP" altLang="en-US" dirty="0"/>
              <a:t>は、これらに関し補修その他必要な管理を怠らない</a:t>
            </a:r>
            <a:r>
              <a:rPr lang="ja-JP" altLang="en-US" dirty="0" smtClean="0"/>
              <a:t>よう</a:t>
            </a:r>
            <a:r>
              <a:rPr lang="ja-JP" altLang="en-US" dirty="0"/>
              <a:t>にし、良好な状態に保持しなければならない。</a:t>
            </a:r>
            <a:endParaRPr lang="en-US" altLang="ja-JP" dirty="0" smtClean="0">
              <a:latin typeface="ＭＳ明朝"/>
            </a:endParaRPr>
          </a:p>
        </p:txBody>
      </p:sp>
      <p:sp>
        <p:nvSpPr>
          <p:cNvPr id="12" name="テキスト ボックス 11"/>
          <p:cNvSpPr txBox="1"/>
          <p:nvPr/>
        </p:nvSpPr>
        <p:spPr>
          <a:xfrm>
            <a:off x="500464" y="7231643"/>
            <a:ext cx="5508476" cy="369332"/>
          </a:xfrm>
          <a:prstGeom prst="rect">
            <a:avLst/>
          </a:prstGeom>
          <a:noFill/>
        </p:spPr>
        <p:txBody>
          <a:bodyPr wrap="square" rtlCol="0">
            <a:spAutoFit/>
          </a:bodyPr>
          <a:lstStyle/>
          <a:p>
            <a:r>
              <a:rPr kumimoji="1" lang="en-US" altLang="ja-JP" dirty="0" smtClean="0"/>
              <a:t>【</a:t>
            </a:r>
            <a:r>
              <a:rPr kumimoji="1" lang="ja-JP" altLang="en-US" dirty="0" smtClean="0"/>
              <a:t>改正前の屋外広告物条例ガイドライン（案）</a:t>
            </a:r>
            <a:r>
              <a:rPr kumimoji="1" lang="en-US" altLang="ja-JP" dirty="0" smtClean="0"/>
              <a:t>】</a:t>
            </a:r>
            <a:endParaRPr kumimoji="1" lang="ja-JP" altLang="en-US" dirty="0"/>
          </a:p>
        </p:txBody>
      </p:sp>
      <p:sp>
        <p:nvSpPr>
          <p:cNvPr id="13" name="正方形/長方形 12"/>
          <p:cNvSpPr/>
          <p:nvPr/>
        </p:nvSpPr>
        <p:spPr>
          <a:xfrm>
            <a:off x="5292080" y="6963200"/>
            <a:ext cx="8064896" cy="1323439"/>
          </a:xfrm>
          <a:prstGeom prst="rect">
            <a:avLst/>
          </a:prstGeom>
        </p:spPr>
        <p:txBody>
          <a:bodyPr wrap="square">
            <a:spAutoFit/>
          </a:bodyPr>
          <a:lstStyle/>
          <a:p>
            <a:r>
              <a:rPr lang="ja-JP" altLang="en-US" sz="1600" dirty="0" smtClean="0">
                <a:latin typeface="ＭＳ明朝"/>
              </a:rPr>
              <a:t>（参考　「屋外広告の知識　第３次改訂版」より）</a:t>
            </a:r>
            <a:endParaRPr lang="en-US" altLang="ja-JP" sz="1600" dirty="0" smtClean="0">
              <a:latin typeface="ＭＳ明朝"/>
            </a:endParaRPr>
          </a:p>
          <a:p>
            <a:r>
              <a:rPr lang="ja-JP" altLang="en-US" sz="1600" dirty="0" smtClean="0">
                <a:latin typeface="ＭＳ明朝"/>
              </a:rPr>
              <a:t>　広告物又は掲出物件を</a:t>
            </a:r>
            <a:r>
              <a:rPr lang="ja-JP" altLang="en-US" sz="1600" b="1" u="sng" dirty="0" smtClean="0">
                <a:solidFill>
                  <a:srgbClr val="00B050"/>
                </a:solidFill>
                <a:latin typeface="ＭＳ明朝"/>
              </a:rPr>
              <a:t>自ら表示又は設置した本人</a:t>
            </a:r>
            <a:r>
              <a:rPr lang="ja-JP" altLang="en-US" sz="1600" dirty="0" smtClean="0">
                <a:latin typeface="ＭＳ明朝"/>
              </a:rPr>
              <a:t>はもちろんのこと、広告物を表示することを決定し</a:t>
            </a:r>
            <a:r>
              <a:rPr lang="ja-JP" altLang="en-US" sz="1600" b="1" u="sng" dirty="0" smtClean="0">
                <a:solidFill>
                  <a:srgbClr val="00B050"/>
                </a:solidFill>
                <a:latin typeface="ＭＳ明朝"/>
              </a:rPr>
              <a:t>屋外広告業者等に委託することにより広告物を表示しようとするいわゆる広告主</a:t>
            </a:r>
            <a:r>
              <a:rPr lang="ja-JP" altLang="en-US" sz="1600" dirty="0" smtClean="0">
                <a:latin typeface="ＭＳ明朝"/>
              </a:rPr>
              <a:t>、他人の依頼を受けて、又は他人のために広告物又は掲出物件を表示又は設置した</a:t>
            </a:r>
            <a:r>
              <a:rPr lang="ja-JP" altLang="en-US" sz="1600" b="1" u="sng" dirty="0" smtClean="0">
                <a:solidFill>
                  <a:srgbClr val="00B050"/>
                </a:solidFill>
                <a:latin typeface="ＭＳ明朝"/>
              </a:rPr>
              <a:t>屋外広告業者</a:t>
            </a:r>
            <a:r>
              <a:rPr lang="ja-JP" altLang="en-US" sz="1600" dirty="0" smtClean="0">
                <a:latin typeface="ＭＳ明朝"/>
              </a:rPr>
              <a:t>や、広告物又は掲出物件の</a:t>
            </a:r>
            <a:r>
              <a:rPr lang="ja-JP" altLang="en-US" sz="1600" b="1" u="sng" dirty="0" smtClean="0">
                <a:solidFill>
                  <a:srgbClr val="00B050"/>
                </a:solidFill>
                <a:latin typeface="ＭＳ明朝"/>
              </a:rPr>
              <a:t>管理者</a:t>
            </a:r>
            <a:r>
              <a:rPr lang="ja-JP" altLang="en-US" sz="1600" dirty="0" smtClean="0">
                <a:latin typeface="ＭＳ明朝"/>
              </a:rPr>
              <a:t>も措置命令の相手方となりえる。</a:t>
            </a:r>
            <a:endParaRPr lang="en-US" altLang="ja-JP" sz="1600" dirty="0" smtClean="0">
              <a:latin typeface="ＭＳ明朝"/>
            </a:endParaRPr>
          </a:p>
        </p:txBody>
      </p:sp>
      <p:sp>
        <p:nvSpPr>
          <p:cNvPr id="14" name="正方形/長方形 13"/>
          <p:cNvSpPr/>
          <p:nvPr/>
        </p:nvSpPr>
        <p:spPr>
          <a:xfrm>
            <a:off x="179512" y="706911"/>
            <a:ext cx="8640960" cy="233536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21302537" y="11234212"/>
            <a:ext cx="396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0188624" y="5435064"/>
            <a:ext cx="8856984" cy="646331"/>
          </a:xfrm>
          <a:prstGeom prst="rect">
            <a:avLst/>
          </a:prstGeom>
          <a:noFill/>
        </p:spPr>
        <p:txBody>
          <a:bodyPr wrap="square" rtlCol="0">
            <a:spAutoFit/>
          </a:bodyPr>
          <a:lstStyle/>
          <a:p>
            <a:r>
              <a:rPr kumimoji="1" lang="ja-JP" altLang="en-US" i="1" dirty="0" smtClean="0"/>
              <a:t>今後、「所有者」「占有者」と「表示者」「設置者」が必ずしも対応しないと</a:t>
            </a:r>
            <a:endParaRPr kumimoji="1" lang="en-US" altLang="ja-JP" i="1" dirty="0" smtClean="0"/>
          </a:p>
          <a:p>
            <a:r>
              <a:rPr kumimoji="1" lang="ja-JP" altLang="en-US" i="1" dirty="0" smtClean="0"/>
              <a:t>思われる場合が発生することもあり得る。</a:t>
            </a:r>
            <a:endParaRPr kumimoji="1" lang="ja-JP" altLang="en-US" i="1" dirty="0"/>
          </a:p>
        </p:txBody>
      </p:sp>
      <p:sp>
        <p:nvSpPr>
          <p:cNvPr id="19" name="正方形/長方形 18"/>
          <p:cNvSpPr/>
          <p:nvPr/>
        </p:nvSpPr>
        <p:spPr>
          <a:xfrm>
            <a:off x="12618099" y="10335851"/>
            <a:ext cx="5292080" cy="369332"/>
          </a:xfrm>
          <a:prstGeom prst="rect">
            <a:avLst/>
          </a:prstGeom>
        </p:spPr>
        <p:txBody>
          <a:bodyPr wrap="square">
            <a:spAutoFit/>
          </a:bodyPr>
          <a:lstStyle/>
          <a:p>
            <a:r>
              <a:rPr lang="ja-JP" altLang="en-US" dirty="0">
                <a:latin typeface="ＭＳ明朝"/>
              </a:rPr>
              <a:t>広告物又は掲出物件を自ら表示又は設置した</a:t>
            </a:r>
            <a:r>
              <a:rPr lang="ja-JP" altLang="en-US" dirty="0" smtClean="0">
                <a:latin typeface="ＭＳ明朝"/>
              </a:rPr>
              <a:t>本人</a:t>
            </a:r>
            <a:endParaRPr lang="ja-JP" altLang="en-US" dirty="0"/>
          </a:p>
        </p:txBody>
      </p:sp>
      <p:sp>
        <p:nvSpPr>
          <p:cNvPr id="20" name="正方形/長方形 19"/>
          <p:cNvSpPr/>
          <p:nvPr/>
        </p:nvSpPr>
        <p:spPr>
          <a:xfrm>
            <a:off x="12618099" y="10717957"/>
            <a:ext cx="5098826" cy="923330"/>
          </a:xfrm>
          <a:prstGeom prst="rect">
            <a:avLst/>
          </a:prstGeom>
        </p:spPr>
        <p:txBody>
          <a:bodyPr wrap="square">
            <a:spAutoFit/>
          </a:bodyPr>
          <a:lstStyle/>
          <a:p>
            <a:r>
              <a:rPr lang="ja-JP" altLang="en-US" dirty="0">
                <a:latin typeface="ＭＳ明朝"/>
              </a:rPr>
              <a:t>広告物を表示することを決定し屋外広告業者等に委託することにより広告物を表示しようとするいわゆる広告主</a:t>
            </a:r>
            <a:endParaRPr lang="ja-JP" altLang="en-US" dirty="0"/>
          </a:p>
        </p:txBody>
      </p:sp>
      <p:sp>
        <p:nvSpPr>
          <p:cNvPr id="21" name="正方形/長方形 20"/>
          <p:cNvSpPr/>
          <p:nvPr/>
        </p:nvSpPr>
        <p:spPr>
          <a:xfrm>
            <a:off x="17901523" y="10335851"/>
            <a:ext cx="1389678" cy="369332"/>
          </a:xfrm>
          <a:prstGeom prst="rect">
            <a:avLst/>
          </a:prstGeom>
        </p:spPr>
        <p:txBody>
          <a:bodyPr wrap="square">
            <a:spAutoFit/>
          </a:bodyPr>
          <a:lstStyle/>
          <a:p>
            <a:r>
              <a:rPr lang="ja-JP" altLang="en-US" dirty="0">
                <a:latin typeface="ＭＳ明朝"/>
              </a:rPr>
              <a:t>　</a:t>
            </a:r>
            <a:r>
              <a:rPr lang="ja-JP" altLang="en-US" dirty="0" smtClean="0">
                <a:latin typeface="ＭＳ明朝"/>
              </a:rPr>
              <a:t>：　㈱　Ｃ</a:t>
            </a:r>
            <a:endParaRPr lang="ja-JP" altLang="en-US" dirty="0"/>
          </a:p>
        </p:txBody>
      </p:sp>
      <p:sp>
        <p:nvSpPr>
          <p:cNvPr id="22" name="正方形/長方形 21"/>
          <p:cNvSpPr/>
          <p:nvPr/>
        </p:nvSpPr>
        <p:spPr>
          <a:xfrm>
            <a:off x="17901523" y="10717957"/>
            <a:ext cx="1389678" cy="369332"/>
          </a:xfrm>
          <a:prstGeom prst="rect">
            <a:avLst/>
          </a:prstGeom>
        </p:spPr>
        <p:txBody>
          <a:bodyPr wrap="square">
            <a:spAutoFit/>
          </a:bodyPr>
          <a:lstStyle/>
          <a:p>
            <a:r>
              <a:rPr lang="ja-JP" altLang="en-US" dirty="0">
                <a:latin typeface="ＭＳ明朝"/>
              </a:rPr>
              <a:t>　</a:t>
            </a:r>
            <a:r>
              <a:rPr lang="ja-JP" altLang="en-US" dirty="0" smtClean="0">
                <a:latin typeface="ＭＳ明朝"/>
              </a:rPr>
              <a:t>：　㈱　Ｂ</a:t>
            </a:r>
            <a:endParaRPr lang="ja-JP" altLang="en-US" dirty="0"/>
          </a:p>
        </p:txBody>
      </p:sp>
      <p:sp>
        <p:nvSpPr>
          <p:cNvPr id="23" name="テキスト ボックス 22"/>
          <p:cNvSpPr txBox="1"/>
          <p:nvPr/>
        </p:nvSpPr>
        <p:spPr>
          <a:xfrm>
            <a:off x="223311" y="6119540"/>
            <a:ext cx="9582361" cy="369332"/>
          </a:xfrm>
          <a:prstGeom prst="rect">
            <a:avLst/>
          </a:prstGeom>
          <a:noFill/>
        </p:spPr>
        <p:txBody>
          <a:bodyPr wrap="square" rtlCol="0">
            <a:spAutoFit/>
          </a:bodyPr>
          <a:lstStyle/>
          <a:p>
            <a:r>
              <a:rPr kumimoji="1" lang="ja-JP" altLang="en-US" i="1" dirty="0" smtClean="0"/>
              <a:t>「表示者」「設置者」規定のみでは、　㈱　Ａ　 に条例上、管理義務を問えない可能性がある。</a:t>
            </a:r>
            <a:endParaRPr kumimoji="1" lang="en-US" altLang="ja-JP" i="1" dirty="0" smtClean="0"/>
          </a:p>
        </p:txBody>
      </p:sp>
      <p:sp>
        <p:nvSpPr>
          <p:cNvPr id="24" name="角丸四角形 23"/>
          <p:cNvSpPr/>
          <p:nvPr/>
        </p:nvSpPr>
        <p:spPr>
          <a:xfrm>
            <a:off x="3707904" y="6508771"/>
            <a:ext cx="864096" cy="30460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rPr>
              <a:t>占有者</a:t>
            </a:r>
            <a:endParaRPr kumimoji="1" lang="ja-JP" altLang="en-US" sz="1600" dirty="0">
              <a:solidFill>
                <a:srgbClr val="FF0000"/>
              </a:solidFill>
            </a:endParaRPr>
          </a:p>
        </p:txBody>
      </p:sp>
      <p:sp>
        <p:nvSpPr>
          <p:cNvPr id="26" name="正方形/長方形 25"/>
          <p:cNvSpPr/>
          <p:nvPr/>
        </p:nvSpPr>
        <p:spPr>
          <a:xfrm>
            <a:off x="12132840" y="8760967"/>
            <a:ext cx="8064896" cy="1323439"/>
          </a:xfrm>
          <a:prstGeom prst="rect">
            <a:avLst/>
          </a:prstGeom>
        </p:spPr>
        <p:txBody>
          <a:bodyPr wrap="square">
            <a:spAutoFit/>
          </a:bodyPr>
          <a:lstStyle/>
          <a:p>
            <a:r>
              <a:rPr lang="ja-JP" altLang="en-US" sz="1600" dirty="0" smtClean="0">
                <a:latin typeface="ＭＳ明朝"/>
              </a:rPr>
              <a:t>　広告物又は掲出物件を</a:t>
            </a:r>
            <a:r>
              <a:rPr lang="ja-JP" altLang="en-US" sz="1600" b="1" u="sng" dirty="0" smtClean="0">
                <a:solidFill>
                  <a:srgbClr val="00B050"/>
                </a:solidFill>
                <a:latin typeface="ＭＳ明朝"/>
              </a:rPr>
              <a:t>自ら表示又は設置した本人</a:t>
            </a:r>
            <a:r>
              <a:rPr lang="ja-JP" altLang="en-US" sz="1600" dirty="0" smtClean="0">
                <a:latin typeface="ＭＳ明朝"/>
              </a:rPr>
              <a:t>はもちろんのこと、広告物を表示することを決定し</a:t>
            </a:r>
            <a:r>
              <a:rPr lang="ja-JP" altLang="en-US" sz="1600" b="1" u="sng" dirty="0" smtClean="0">
                <a:solidFill>
                  <a:srgbClr val="00B050"/>
                </a:solidFill>
                <a:latin typeface="ＭＳ明朝"/>
              </a:rPr>
              <a:t>屋外広告業者等に委託することにより広告物を表示しようとするいわゆる広告主</a:t>
            </a:r>
            <a:r>
              <a:rPr lang="ja-JP" altLang="en-US" sz="1600" dirty="0" smtClean="0">
                <a:latin typeface="ＭＳ明朝"/>
              </a:rPr>
              <a:t>、他人の依頼を受けて、又は他人のために広告物又は掲出物件を表示又は設置した</a:t>
            </a:r>
            <a:r>
              <a:rPr lang="ja-JP" altLang="en-US" sz="1600" b="1" u="sng" dirty="0" smtClean="0">
                <a:solidFill>
                  <a:srgbClr val="00B050"/>
                </a:solidFill>
                <a:latin typeface="ＭＳ明朝"/>
              </a:rPr>
              <a:t>屋外広告業者</a:t>
            </a:r>
            <a:r>
              <a:rPr lang="ja-JP" altLang="en-US" sz="1600" dirty="0" smtClean="0">
                <a:latin typeface="ＭＳ明朝"/>
              </a:rPr>
              <a:t>や、広告物又は掲出物件の</a:t>
            </a:r>
            <a:r>
              <a:rPr lang="ja-JP" altLang="en-US" sz="1600" b="1" u="sng" dirty="0" smtClean="0">
                <a:solidFill>
                  <a:srgbClr val="00B050"/>
                </a:solidFill>
                <a:latin typeface="ＭＳ明朝"/>
              </a:rPr>
              <a:t>管理者</a:t>
            </a:r>
            <a:r>
              <a:rPr lang="ja-JP" altLang="en-US" sz="1600" dirty="0" smtClean="0">
                <a:latin typeface="ＭＳ明朝"/>
              </a:rPr>
              <a:t>も措置命令の相手方となりえる。</a:t>
            </a:r>
            <a:endParaRPr lang="en-US" altLang="ja-JP" sz="1600" dirty="0" smtClean="0">
              <a:latin typeface="ＭＳ明朝"/>
            </a:endParaRPr>
          </a:p>
          <a:p>
            <a:pPr algn="r"/>
            <a:r>
              <a:rPr lang="ja-JP" altLang="en-US" sz="1600" dirty="0">
                <a:latin typeface="ＭＳ明朝"/>
              </a:rPr>
              <a:t>（「屋外広告の知識　第３次改訂版」より</a:t>
            </a:r>
            <a:r>
              <a:rPr lang="ja-JP" altLang="en-US" sz="1600" dirty="0" smtClean="0">
                <a:latin typeface="ＭＳ明朝"/>
              </a:rPr>
              <a:t>）</a:t>
            </a:r>
            <a:endParaRPr lang="en-US" altLang="ja-JP" sz="1600" dirty="0">
              <a:latin typeface="ＭＳ明朝"/>
            </a:endParaRPr>
          </a:p>
        </p:txBody>
      </p:sp>
      <p:sp>
        <p:nvSpPr>
          <p:cNvPr id="27" name="タイトル 1"/>
          <p:cNvSpPr>
            <a:spLocks noGrp="1"/>
          </p:cNvSpPr>
          <p:nvPr>
            <p:ph type="title"/>
          </p:nvPr>
        </p:nvSpPr>
        <p:spPr>
          <a:xfrm>
            <a:off x="0" y="0"/>
            <a:ext cx="8028384" cy="476250"/>
          </a:xfrm>
        </p:spPr>
        <p:txBody>
          <a:bodyPr/>
          <a:lstStyle/>
          <a:p>
            <a:r>
              <a:rPr lang="ja-JP" altLang="en-US" dirty="0" smtClean="0"/>
              <a:t>「所有者」「占有者」の規定が求められ得る場合②</a:t>
            </a:r>
            <a:r>
              <a:rPr kumimoji="1" lang="ja-JP" altLang="en-US" dirty="0" smtClean="0"/>
              <a:t>　</a:t>
            </a:r>
            <a:endParaRPr kumimoji="1" lang="ja-JP" altLang="en-US" dirty="0"/>
          </a:p>
        </p:txBody>
      </p:sp>
      <p:sp>
        <p:nvSpPr>
          <p:cNvPr id="28" name="正方形/長方形 27"/>
          <p:cNvSpPr/>
          <p:nvPr/>
        </p:nvSpPr>
        <p:spPr>
          <a:xfrm>
            <a:off x="539552" y="3068960"/>
            <a:ext cx="8064896" cy="1661993"/>
          </a:xfrm>
          <a:prstGeom prst="rect">
            <a:avLst/>
          </a:prstGeom>
        </p:spPr>
        <p:txBody>
          <a:bodyPr wrap="square">
            <a:spAutoFit/>
          </a:bodyPr>
          <a:lstStyle/>
          <a:p>
            <a:r>
              <a:rPr lang="ja-JP" altLang="en-US" sz="1600" dirty="0" smtClean="0">
                <a:latin typeface="ＭＳ明朝"/>
              </a:rPr>
              <a:t>［広告物等の表示・設置者又は管理者］</a:t>
            </a:r>
            <a:endParaRPr lang="en-US" altLang="ja-JP" sz="1600" dirty="0" smtClean="0">
              <a:latin typeface="ＭＳ明朝"/>
            </a:endParaRPr>
          </a:p>
          <a:p>
            <a:endParaRPr lang="en-US" altLang="ja-JP" sz="300" dirty="0" smtClean="0">
              <a:latin typeface="ＭＳ明朝"/>
            </a:endParaRPr>
          </a:p>
          <a:p>
            <a:r>
              <a:rPr lang="ja-JP" altLang="en-US" sz="1600" dirty="0" smtClean="0">
                <a:latin typeface="ＭＳ明朝"/>
              </a:rPr>
              <a:t>　広告物又は掲出物件を</a:t>
            </a:r>
            <a:r>
              <a:rPr lang="ja-JP" altLang="en-US" sz="1600" b="1" u="sng" dirty="0" smtClean="0">
                <a:solidFill>
                  <a:srgbClr val="00B050"/>
                </a:solidFill>
                <a:latin typeface="ＭＳ明朝"/>
              </a:rPr>
              <a:t>自ら表示又は設置した本人</a:t>
            </a:r>
            <a:r>
              <a:rPr lang="ja-JP" altLang="en-US" sz="1600" dirty="0" smtClean="0">
                <a:latin typeface="ＭＳ明朝"/>
              </a:rPr>
              <a:t>はもちろんのこと、広告物を表示することを決定し</a:t>
            </a:r>
            <a:r>
              <a:rPr lang="ja-JP" altLang="en-US" sz="1600" b="1" u="sng" dirty="0" smtClean="0">
                <a:solidFill>
                  <a:srgbClr val="00B050"/>
                </a:solidFill>
                <a:latin typeface="ＭＳ明朝"/>
              </a:rPr>
              <a:t>屋外広告業者等に委託することにより広告物を表示しようとするいわゆる広告主</a:t>
            </a:r>
            <a:r>
              <a:rPr lang="ja-JP" altLang="en-US" sz="1600" dirty="0" smtClean="0">
                <a:latin typeface="ＭＳ明朝"/>
              </a:rPr>
              <a:t>、</a:t>
            </a:r>
            <a:r>
              <a:rPr lang="ja-JP" altLang="en-US" sz="1600" b="1" u="sng" dirty="0" smtClean="0">
                <a:solidFill>
                  <a:srgbClr val="00B050"/>
                </a:solidFill>
                <a:latin typeface="ＭＳ明朝"/>
              </a:rPr>
              <a:t>他人の依頼を受けて、又は他人のために広告物又は掲出物件を表示又は設置した屋外広告業者</a:t>
            </a:r>
            <a:r>
              <a:rPr lang="ja-JP" altLang="en-US" sz="1600" dirty="0" smtClean="0">
                <a:latin typeface="ＭＳ明朝"/>
              </a:rPr>
              <a:t>や、広告物又は掲出物件の</a:t>
            </a:r>
            <a:r>
              <a:rPr lang="ja-JP" altLang="en-US" sz="1600" b="1" u="sng" dirty="0" smtClean="0">
                <a:solidFill>
                  <a:srgbClr val="00B050"/>
                </a:solidFill>
                <a:latin typeface="ＭＳ明朝"/>
              </a:rPr>
              <a:t>管理者</a:t>
            </a:r>
            <a:r>
              <a:rPr lang="ja-JP" altLang="en-US" sz="1600" dirty="0" smtClean="0">
                <a:latin typeface="ＭＳ明朝"/>
              </a:rPr>
              <a:t>も措置命令の相手方となりえる。</a:t>
            </a:r>
            <a:endParaRPr lang="en-US" altLang="ja-JP" sz="1600" dirty="0" smtClean="0">
              <a:latin typeface="ＭＳ明朝"/>
            </a:endParaRPr>
          </a:p>
          <a:p>
            <a:pPr algn="r"/>
            <a:r>
              <a:rPr lang="ja-JP" altLang="en-US" sz="1600" dirty="0" smtClean="0">
                <a:latin typeface="ＭＳ明朝"/>
              </a:rPr>
              <a:t>（「</a:t>
            </a:r>
            <a:r>
              <a:rPr lang="ja-JP" altLang="en-US" sz="1600" dirty="0">
                <a:latin typeface="ＭＳ明朝"/>
              </a:rPr>
              <a:t>屋外広告の</a:t>
            </a:r>
            <a:r>
              <a:rPr lang="ja-JP" altLang="en-US" sz="1600" dirty="0" smtClean="0">
                <a:latin typeface="ＭＳ明朝"/>
              </a:rPr>
              <a:t>知識　法令編</a:t>
            </a:r>
            <a:r>
              <a:rPr lang="ja-JP" altLang="en-US" sz="1600" dirty="0">
                <a:latin typeface="ＭＳ明朝"/>
              </a:rPr>
              <a:t>　</a:t>
            </a:r>
            <a:r>
              <a:rPr lang="ja-JP" altLang="en-US" sz="1600" dirty="0" smtClean="0">
                <a:latin typeface="ＭＳ明朝"/>
              </a:rPr>
              <a:t>第四次</a:t>
            </a:r>
            <a:r>
              <a:rPr lang="ja-JP" altLang="en-US" sz="1600" dirty="0">
                <a:latin typeface="ＭＳ明朝"/>
              </a:rPr>
              <a:t>改訂版」より</a:t>
            </a:r>
            <a:r>
              <a:rPr lang="ja-JP" altLang="en-US" sz="1600" dirty="0" smtClean="0">
                <a:latin typeface="ＭＳ明朝"/>
              </a:rPr>
              <a:t>）</a:t>
            </a:r>
            <a:endParaRPr lang="en-US" altLang="ja-JP" sz="1600" dirty="0">
              <a:latin typeface="ＭＳ明朝"/>
            </a:endParaRPr>
          </a:p>
        </p:txBody>
      </p:sp>
      <p:sp>
        <p:nvSpPr>
          <p:cNvPr id="29" name="正方形/長方形 28"/>
          <p:cNvSpPr/>
          <p:nvPr/>
        </p:nvSpPr>
        <p:spPr>
          <a:xfrm>
            <a:off x="768696" y="4845933"/>
            <a:ext cx="5613404" cy="584775"/>
          </a:xfrm>
          <a:prstGeom prst="rect">
            <a:avLst/>
          </a:prstGeom>
        </p:spPr>
        <p:txBody>
          <a:bodyPr wrap="square">
            <a:spAutoFit/>
          </a:bodyPr>
          <a:lstStyle/>
          <a:p>
            <a:r>
              <a:rPr lang="ja-JP" altLang="en-US" sz="1600" dirty="0">
                <a:latin typeface="ＭＳ明朝"/>
              </a:rPr>
              <a:t>広告物を表示することを決定し屋外広告業者等に委託することにより広告物を表示しようとするいわゆる広告主</a:t>
            </a:r>
            <a:endParaRPr lang="ja-JP" altLang="en-US" sz="1600" dirty="0"/>
          </a:p>
        </p:txBody>
      </p:sp>
      <p:sp>
        <p:nvSpPr>
          <p:cNvPr id="30" name="正方形/長方形 29"/>
          <p:cNvSpPr/>
          <p:nvPr/>
        </p:nvSpPr>
        <p:spPr>
          <a:xfrm>
            <a:off x="6426450" y="4845933"/>
            <a:ext cx="1529926" cy="338554"/>
          </a:xfrm>
          <a:prstGeom prst="rect">
            <a:avLst/>
          </a:prstGeom>
        </p:spPr>
        <p:txBody>
          <a:bodyPr wrap="square">
            <a:spAutoFit/>
          </a:bodyPr>
          <a:lstStyle/>
          <a:p>
            <a:r>
              <a:rPr lang="ja-JP" altLang="en-US" sz="1600" dirty="0">
                <a:latin typeface="ＭＳ明朝"/>
              </a:rPr>
              <a:t>　</a:t>
            </a:r>
            <a:r>
              <a:rPr lang="ja-JP" altLang="en-US" sz="1600" dirty="0" smtClean="0">
                <a:latin typeface="ＭＳ明朝"/>
              </a:rPr>
              <a:t>：　㈱　Ｂ</a:t>
            </a:r>
            <a:endParaRPr lang="ja-JP" altLang="en-US" sz="1600" dirty="0"/>
          </a:p>
        </p:txBody>
      </p:sp>
      <p:sp>
        <p:nvSpPr>
          <p:cNvPr id="31" name="正方形/長方形 30"/>
          <p:cNvSpPr/>
          <p:nvPr/>
        </p:nvSpPr>
        <p:spPr>
          <a:xfrm>
            <a:off x="768696" y="5494005"/>
            <a:ext cx="5613404" cy="584775"/>
          </a:xfrm>
          <a:prstGeom prst="rect">
            <a:avLst/>
          </a:prstGeom>
        </p:spPr>
        <p:txBody>
          <a:bodyPr wrap="square">
            <a:spAutoFit/>
          </a:bodyPr>
          <a:lstStyle/>
          <a:p>
            <a:r>
              <a:rPr lang="ja-JP" altLang="en-US" sz="1600" dirty="0">
                <a:latin typeface="ＭＳ明朝"/>
              </a:rPr>
              <a:t>他人</a:t>
            </a:r>
            <a:r>
              <a:rPr lang="ja-JP" altLang="en-US" sz="1600" dirty="0" smtClean="0">
                <a:latin typeface="ＭＳ明朝"/>
              </a:rPr>
              <a:t>の依頼を受けて、又は他人のために広告物又は掲出物件を行事又は設置した屋外広告業者</a:t>
            </a:r>
            <a:endParaRPr lang="ja-JP" altLang="en-US" sz="1600" dirty="0"/>
          </a:p>
        </p:txBody>
      </p:sp>
      <p:sp>
        <p:nvSpPr>
          <p:cNvPr id="32" name="正方形/長方形 31"/>
          <p:cNvSpPr/>
          <p:nvPr/>
        </p:nvSpPr>
        <p:spPr>
          <a:xfrm>
            <a:off x="6426450" y="5494005"/>
            <a:ext cx="1529926" cy="338554"/>
          </a:xfrm>
          <a:prstGeom prst="rect">
            <a:avLst/>
          </a:prstGeom>
        </p:spPr>
        <p:txBody>
          <a:bodyPr wrap="square">
            <a:spAutoFit/>
          </a:bodyPr>
          <a:lstStyle/>
          <a:p>
            <a:r>
              <a:rPr lang="ja-JP" altLang="en-US" sz="1600" dirty="0">
                <a:latin typeface="ＭＳ明朝"/>
              </a:rPr>
              <a:t>　</a:t>
            </a:r>
            <a:r>
              <a:rPr lang="ja-JP" altLang="en-US" sz="1600" dirty="0" smtClean="0">
                <a:latin typeface="ＭＳ明朝"/>
              </a:rPr>
              <a:t>：　㈱　Ｃ</a:t>
            </a:r>
            <a:endParaRPr lang="ja-JP" altLang="en-US" sz="1600" dirty="0"/>
          </a:p>
        </p:txBody>
      </p:sp>
      <p:sp>
        <p:nvSpPr>
          <p:cNvPr id="33" name="スライド番号プレースホルダー 32"/>
          <p:cNvSpPr>
            <a:spLocks noGrp="1"/>
          </p:cNvSpPr>
          <p:nvPr>
            <p:ph type="sldNum" sz="quarter" idx="12"/>
          </p:nvPr>
        </p:nvSpPr>
        <p:spPr/>
        <p:txBody>
          <a:bodyPr/>
          <a:lstStyle/>
          <a:p>
            <a:pPr>
              <a:defRPr/>
            </a:pPr>
            <a:fld id="{651FC12D-27C1-4F31-90C9-A93D49E44687}" type="slidenum">
              <a:rPr lang="en-US" altLang="ja-JP" smtClean="0"/>
              <a:pPr>
                <a:defRPr/>
              </a:pPr>
              <a:t>8</a:t>
            </a:fld>
            <a:endParaRPr lang="en-US" altLang="ja-JP"/>
          </a:p>
        </p:txBody>
      </p:sp>
    </p:spTree>
    <p:extLst>
      <p:ext uri="{BB962C8B-B14F-4D97-AF65-F5344CB8AC3E}">
        <p14:creationId xmlns:p14="http://schemas.microsoft.com/office/powerpoint/2010/main" val="998352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7452320" cy="476250"/>
          </a:xfrm>
        </p:spPr>
        <p:txBody>
          <a:bodyPr/>
          <a:lstStyle/>
          <a:p>
            <a:r>
              <a:rPr lang="ja-JP" altLang="en-US" dirty="0"/>
              <a:t>屋外広告物の工作物責任等</a:t>
            </a:r>
            <a:endParaRPr kumimoji="1" lang="ja-JP" altLang="en-US" dirty="0"/>
          </a:p>
        </p:txBody>
      </p:sp>
      <p:pic>
        <p:nvPicPr>
          <p:cNvPr id="5" name="Picture 2" descr="MM20070619133703016L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764704"/>
            <a:ext cx="3844662" cy="586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4314552" y="1423301"/>
            <a:ext cx="4860032" cy="2308324"/>
          </a:xfrm>
          <a:prstGeom prst="rect">
            <a:avLst/>
          </a:prstGeom>
          <a:noFill/>
        </p:spPr>
        <p:txBody>
          <a:bodyPr wrap="square" rtlCol="0">
            <a:spAutoFit/>
          </a:bodyPr>
          <a:lstStyle/>
          <a:p>
            <a:r>
              <a:rPr kumimoji="1" lang="ja-JP" altLang="en-US" dirty="0" smtClean="0"/>
              <a:t>看板が</a:t>
            </a:r>
            <a:r>
              <a:rPr lang="ja-JP" altLang="en-US" dirty="0"/>
              <a:t>落下</a:t>
            </a:r>
            <a:r>
              <a:rPr lang="ja-JP" altLang="en-US" dirty="0" smtClean="0"/>
              <a:t>し、傷病者等が発生した場合等</a:t>
            </a:r>
            <a:r>
              <a:rPr lang="en-US" altLang="ja-JP" dirty="0" smtClean="0"/>
              <a:t>….</a:t>
            </a:r>
          </a:p>
          <a:p>
            <a:endParaRPr kumimoji="1" lang="en-US" altLang="ja-JP" dirty="0"/>
          </a:p>
          <a:p>
            <a:endParaRPr lang="en-US" altLang="ja-JP" dirty="0" smtClean="0"/>
          </a:p>
          <a:p>
            <a:r>
              <a:rPr lang="ja-JP" altLang="en-US" dirty="0" smtClean="0"/>
              <a:t>特に責任が問われるのは</a:t>
            </a:r>
            <a:endParaRPr lang="en-US" altLang="ja-JP" dirty="0" smtClean="0"/>
          </a:p>
          <a:p>
            <a:endParaRPr kumimoji="1" lang="en-US" altLang="ja-JP" dirty="0"/>
          </a:p>
          <a:p>
            <a:r>
              <a:rPr lang="ja-JP" altLang="en-US" dirty="0" smtClean="0"/>
              <a:t>　　①看板自体の持ち主</a:t>
            </a:r>
            <a:endParaRPr lang="en-US" altLang="ja-JP" dirty="0" smtClean="0"/>
          </a:p>
          <a:p>
            <a:endParaRPr kumimoji="1" lang="en-US" altLang="ja-JP" dirty="0"/>
          </a:p>
          <a:p>
            <a:r>
              <a:rPr lang="ja-JP" altLang="en-US" dirty="0" smtClean="0"/>
              <a:t>　　②看板に広告を掲出していたもの</a:t>
            </a:r>
            <a:endParaRPr kumimoji="1" lang="en-US" altLang="ja-JP" dirty="0" smtClean="0"/>
          </a:p>
        </p:txBody>
      </p:sp>
      <p:sp>
        <p:nvSpPr>
          <p:cNvPr id="7" name="角丸四角形 6"/>
          <p:cNvSpPr/>
          <p:nvPr/>
        </p:nvSpPr>
        <p:spPr>
          <a:xfrm>
            <a:off x="8100392" y="3392673"/>
            <a:ext cx="864096" cy="30460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rPr>
              <a:t>占有者</a:t>
            </a:r>
            <a:endParaRPr kumimoji="1" lang="ja-JP" altLang="en-US" sz="1600" dirty="0">
              <a:solidFill>
                <a:srgbClr val="FF0000"/>
              </a:solidFill>
            </a:endParaRPr>
          </a:p>
        </p:txBody>
      </p:sp>
      <p:sp>
        <p:nvSpPr>
          <p:cNvPr id="8" name="角丸四角形 7"/>
          <p:cNvSpPr/>
          <p:nvPr/>
        </p:nvSpPr>
        <p:spPr>
          <a:xfrm>
            <a:off x="7020272" y="2852936"/>
            <a:ext cx="864096" cy="30460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FF0000"/>
                </a:solidFill>
              </a:rPr>
              <a:t>所有者</a:t>
            </a:r>
            <a:endParaRPr kumimoji="1" lang="ja-JP" altLang="en-US" sz="1600" dirty="0">
              <a:solidFill>
                <a:srgbClr val="FF0000"/>
              </a:solidFill>
            </a:endParaRPr>
          </a:p>
        </p:txBody>
      </p:sp>
      <p:sp>
        <p:nvSpPr>
          <p:cNvPr id="3" name="スライド番号プレースホルダー 2"/>
          <p:cNvSpPr>
            <a:spLocks noGrp="1"/>
          </p:cNvSpPr>
          <p:nvPr>
            <p:ph type="sldNum" sz="quarter" idx="12"/>
          </p:nvPr>
        </p:nvSpPr>
        <p:spPr/>
        <p:txBody>
          <a:bodyPr/>
          <a:lstStyle/>
          <a:p>
            <a:pPr>
              <a:defRPr/>
            </a:pPr>
            <a:fld id="{651FC12D-27C1-4F31-90C9-A93D49E44687}" type="slidenum">
              <a:rPr lang="en-US" altLang="ja-JP" smtClean="0"/>
              <a:pPr>
                <a:defRPr/>
              </a:pPr>
              <a:t>9</a:t>
            </a:fld>
            <a:endParaRPr lang="en-US" altLang="ja-JP"/>
          </a:p>
        </p:txBody>
      </p:sp>
    </p:spTree>
    <p:extLst>
      <p:ext uri="{BB962C8B-B14F-4D97-AF65-F5344CB8AC3E}">
        <p14:creationId xmlns:p14="http://schemas.microsoft.com/office/powerpoint/2010/main" val="765111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プレゼンテーション1" id="{5154908F-1419-4CAC-B4AE-9298353669D5}" vid="{E00009AC-6EF1-4080-B073-2679ADBAC504}"/>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6113</TotalTime>
  <Words>917</Words>
  <Application>Microsoft Office PowerPoint</Application>
  <PresentationFormat>画面に合わせる (4:3)</PresentationFormat>
  <Paragraphs>215</Paragraphs>
  <Slides>12</Slides>
  <Notes>2</Notes>
  <HiddenSlides>0</HiddenSlides>
  <MMClips>0</MMClips>
  <ScaleCrop>false</ScaleCrop>
  <HeadingPairs>
    <vt:vector size="4" baseType="variant">
      <vt:variant>
        <vt:lpstr>テーマ</vt:lpstr>
      </vt:variant>
      <vt:variant>
        <vt:i4>3</vt:i4>
      </vt:variant>
      <vt:variant>
        <vt:lpstr>スライド タイトル</vt:lpstr>
      </vt:variant>
      <vt:variant>
        <vt:i4>12</vt:i4>
      </vt:variant>
    </vt:vector>
  </HeadingPairs>
  <TitlesOfParts>
    <vt:vector size="15" baseType="lpstr">
      <vt:lpstr>標準デザイン</vt:lpstr>
      <vt:lpstr>デザインの設定</vt:lpstr>
      <vt:lpstr>1_デザインの設定</vt:lpstr>
      <vt:lpstr>近畿地方都市美協議会研究会　　平成２８年度　第２回 屋外広告物条例検討ＷＧ会議 </vt:lpstr>
      <vt:lpstr>屋外広告物条例ガイドライン（案）改正までの経緯</vt:lpstr>
      <vt:lpstr>屋外広告物条例ガイドライン（案）　改正のポイント</vt:lpstr>
      <vt:lpstr>所有者又は占有者による管理義務の追加</vt:lpstr>
      <vt:lpstr>屋外広告物の工作物責任</vt:lpstr>
      <vt:lpstr>屋外広告物の工作物責任</vt:lpstr>
      <vt:lpstr>「所有者」「占有者」の規定が求められ得る場合①　</vt:lpstr>
      <vt:lpstr>「所有者」「占有者」の規定が求められ得る場合②　</vt:lpstr>
      <vt:lpstr>屋外広告物の工作物責任等</vt:lpstr>
      <vt:lpstr>「所有者」「占有者」の責任の所在を明確化</vt:lpstr>
      <vt:lpstr>「所有者」「占有者」による点検規定の追加</vt:lpstr>
      <vt:lpstr>事業者団体における取組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2016-07-14T01:41:42Z</cp:lastPrinted>
  <dcterms:created xsi:type="dcterms:W3CDTF">2016-07-11T07:47:39Z</dcterms:created>
  <dcterms:modified xsi:type="dcterms:W3CDTF">2017-08-17T08:07:40Z</dcterms:modified>
</cp:coreProperties>
</file>