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56" r:id="rId6"/>
    <p:sldId id="266" r:id="rId7"/>
    <p:sldId id="261" r:id="rId8"/>
    <p:sldId id="268" r:id="rId9"/>
    <p:sldId id="263" r:id="rId10"/>
    <p:sldId id="264" r:id="rId11"/>
    <p:sldId id="267" r:id="rId1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69" autoAdjust="0"/>
    <p:restoredTop sz="94660"/>
  </p:normalViewPr>
  <p:slideViewPr>
    <p:cSldViewPr>
      <p:cViewPr>
        <p:scale>
          <a:sx n="75" d="100"/>
          <a:sy n="75" d="100"/>
        </p:scale>
        <p:origin x="-1068"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2017/6/28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0552" y="980728"/>
            <a:ext cx="7848872" cy="576064"/>
          </a:xfrm>
          <a:prstGeom prst="rect">
            <a:avLst/>
          </a:prstGeom>
          <a:noFill/>
        </p:spPr>
        <p:txBody>
          <a:bodyPr wrap="square" rtlCol="0" anchor="ctr" anchorCtr="0">
            <a:noAutofit/>
          </a:bodyPr>
          <a:lstStyle/>
          <a:p>
            <a:pPr algn="dist"/>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景観ビジョン策定にあたっての</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論点整理</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2149980"/>
            <a:ext cx="9900000" cy="3799300"/>
          </a:xfrm>
          <a:prstGeom prst="rect">
            <a:avLst/>
          </a:prstGeom>
          <a:noFill/>
        </p:spPr>
        <p:txBody>
          <a:bodyPr wrap="square" rtlCol="0" anchor="ctr" anchorCtr="0">
            <a:noAutofit/>
          </a:bodyPr>
          <a:lstStyle/>
          <a:p>
            <a:pPr marL="1081088">
              <a:lnSpc>
                <a:spcPts val="4500"/>
              </a:lnSpc>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論点１．目指すべき大阪の景観について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１）　基本目標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２）　景観の骨格</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■大きな景観</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■中間的な景観</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■小さな景観</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081088">
              <a:lnSpc>
                <a:spcPts val="4500"/>
              </a:lnSpc>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論点２．景観形成における役割や実現方策</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など今後検討、議論が必要な</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事項</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8553400" y="188640"/>
            <a:ext cx="1111202" cy="369332"/>
          </a:xfrm>
          <a:prstGeom prst="rect">
            <a:avLst/>
          </a:prstGeom>
          <a:noFill/>
          <a:ln>
            <a:solidFill>
              <a:schemeClr val="tx1"/>
            </a:solidFill>
          </a:ln>
        </p:spPr>
        <p:txBody>
          <a:bodyPr wrap="none" rtlCol="0">
            <a:spAutoFit/>
          </a:bodyPr>
          <a:lstStyle/>
          <a:p>
            <a:r>
              <a:rPr kumimoji="1" lang="ja-JP" altLang="en-US" dirty="0" smtClean="0"/>
              <a:t>　資料２　</a:t>
            </a:r>
            <a:endParaRPr kumimoji="1" lang="ja-JP" altLang="en-US" dirty="0"/>
          </a:p>
        </p:txBody>
      </p:sp>
    </p:spTree>
    <p:extLst>
      <p:ext uri="{BB962C8B-B14F-4D97-AF65-F5344CB8AC3E}">
        <p14:creationId xmlns:p14="http://schemas.microsoft.com/office/powerpoint/2010/main" val="95030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景観ビジョン策定にあたっての論点整理</a:t>
            </a:r>
          </a:p>
        </p:txBody>
      </p:sp>
      <p:graphicFrame>
        <p:nvGraphicFramePr>
          <p:cNvPr id="2" name="表 1"/>
          <p:cNvGraphicFramePr>
            <a:graphicFrameLocks noGrp="1"/>
          </p:cNvGraphicFramePr>
          <p:nvPr>
            <p:extLst>
              <p:ext uri="{D42A27DB-BD31-4B8C-83A1-F6EECF244321}">
                <p14:modId xmlns:p14="http://schemas.microsoft.com/office/powerpoint/2010/main" val="2230059851"/>
              </p:ext>
            </p:extLst>
          </p:nvPr>
        </p:nvGraphicFramePr>
        <p:xfrm>
          <a:off x="200472" y="764704"/>
          <a:ext cx="9577064" cy="5925103"/>
        </p:xfrm>
        <a:graphic>
          <a:graphicData uri="http://schemas.openxmlformats.org/drawingml/2006/table">
            <a:tbl>
              <a:tblPr firstRow="1" bandRow="1">
                <a:tableStyleId>{5C22544A-7EE6-4342-B048-85BDC9FD1C3A}</a:tableStyleId>
              </a:tblPr>
              <a:tblGrid>
                <a:gridCol w="6840760"/>
                <a:gridCol w="2736304"/>
              </a:tblGrid>
              <a:tr h="360040">
                <a:tc>
                  <a:txBody>
                    <a:bodyPr/>
                    <a:lstStyle/>
                    <a:p>
                      <a:pPr algn="ctr"/>
                      <a:r>
                        <a:rPr kumimoji="1" lang="ja-JP" altLang="en-US" sz="1400" dirty="0" smtClean="0"/>
                        <a:t>ご意見</a:t>
                      </a:r>
                      <a:endParaRPr kumimoji="1" lang="ja-JP" altLang="en-US" sz="1400" dirty="0"/>
                    </a:p>
                  </a:txBody>
                  <a:tcPr anchor="ctr"/>
                </a:tc>
                <a:tc>
                  <a:txBody>
                    <a:bodyPr/>
                    <a:lstStyle/>
                    <a:p>
                      <a:pPr algn="ctr"/>
                      <a:r>
                        <a:rPr kumimoji="1" lang="ja-JP" altLang="en-US" sz="1400" dirty="0" smtClean="0"/>
                        <a:t>論点の整理</a:t>
                      </a:r>
                      <a:endParaRPr kumimoji="1" lang="ja-JP" altLang="en-US" sz="1400" dirty="0"/>
                    </a:p>
                  </a:txBody>
                  <a:tcPr anchor="ctr"/>
                </a:tc>
              </a:tr>
              <a:tr h="5565063">
                <a:tc>
                  <a:txBody>
                    <a:bodyPr/>
                    <a:lstStyle/>
                    <a:p>
                      <a:pPr marL="88900" indent="-88900">
                        <a:lnSpc>
                          <a:spcPts val="1400"/>
                        </a:lnSpc>
                      </a:pPr>
                      <a:endParaRPr lang="en-US" altLang="ja-JP" sz="1050" dirty="0" smtClean="0">
                        <a:latin typeface="MS UI Gothic" panose="020B0600070205080204" pitchFamily="50" charset="-128"/>
                        <a:ea typeface="MS UI Gothic" panose="020B0600070205080204" pitchFamily="50"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○景観ですと</a:t>
                      </a:r>
                      <a:r>
                        <a:rPr lang="ja-JP" altLang="en-US" sz="1200" u="sng" dirty="0" smtClean="0">
                          <a:latin typeface="ＭＳ ゴシック" panose="020B0609070205080204" pitchFamily="49" charset="-128"/>
                          <a:ea typeface="ＭＳ ゴシック" panose="020B0609070205080204" pitchFamily="49" charset="-128"/>
                        </a:rPr>
                        <a:t>将来の社会のあり方をどう設定しているの</a:t>
                      </a:r>
                      <a:r>
                        <a:rPr lang="ja-JP" altLang="en-US" sz="1200" dirty="0" smtClean="0">
                          <a:latin typeface="ＭＳ ゴシック" panose="020B0609070205080204" pitchFamily="49" charset="-128"/>
                          <a:ea typeface="ＭＳ ゴシック" panose="020B0609070205080204" pitchFamily="49" charset="-128"/>
                        </a:rPr>
                        <a:t>かとか、何か</a:t>
                      </a:r>
                      <a:r>
                        <a:rPr lang="ja-JP" altLang="en-US" sz="1200" u="sng" dirty="0" smtClean="0">
                          <a:latin typeface="ＭＳ ゴシック" panose="020B0609070205080204" pitchFamily="49" charset="-128"/>
                          <a:ea typeface="ＭＳ ゴシック" panose="020B0609070205080204" pitchFamily="49" charset="-128"/>
                        </a:rPr>
                        <a:t>上位的な計画やビジョンがこの上にあるのか</a:t>
                      </a:r>
                      <a:r>
                        <a:rPr lang="ja-JP" altLang="en-US" sz="1200" dirty="0" smtClean="0">
                          <a:latin typeface="ＭＳ ゴシック" panose="020B0609070205080204" pitchFamily="49" charset="-128"/>
                          <a:ea typeface="ＭＳ ゴシック" panose="020B0609070205080204" pitchFamily="49" charset="-128"/>
                        </a:rPr>
                        <a:t>、ないのかですね。</a:t>
                      </a:r>
                      <a:r>
                        <a:rPr lang="ja-JP" altLang="en-US" sz="1200" u="sng" dirty="0" smtClean="0">
                          <a:latin typeface="ＭＳ ゴシック" panose="020B0609070205080204" pitchFamily="49" charset="-128"/>
                          <a:ea typeface="ＭＳ ゴシック" panose="020B0609070205080204" pitchFamily="49" charset="-128"/>
                        </a:rPr>
                        <a:t>それとの関係性で、これから足らないものがあったら加えていくというのもあるのではないか</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グランドデザイン大阪・都市圏がベースになるという話であるのならば、そこと見比べて話をしていかないといけない</a:t>
                      </a:r>
                      <a:r>
                        <a:rPr lang="ja-JP" altLang="en-US" sz="1200" dirty="0" smtClean="0">
                          <a:latin typeface="ＭＳ ゴシック" panose="020B0609070205080204" pitchFamily="49" charset="-128"/>
                          <a:ea typeface="ＭＳ ゴシック" panose="020B0609070205080204" pitchFamily="49" charset="-128"/>
                        </a:rPr>
                        <a:t>のかなと思いました。</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住まうビジョン・大阪を拝見していったら、今とおなじような議論があります。活力魅力溢れる住まいと都市というにぎわいについてと、安全安心に暮らすことのできる住まいと都市という安全・安心</a:t>
                      </a:r>
                      <a:r>
                        <a:rPr lang="ja-JP" altLang="en-US" sz="1200" dirty="0" smtClean="0">
                          <a:latin typeface="ＭＳ ゴシック" panose="020B0609070205080204" pitchFamily="49" charset="-128"/>
                          <a:ea typeface="ＭＳ ゴシック" panose="020B0609070205080204" pitchFamily="49" charset="-128"/>
                        </a:rPr>
                        <a:t>というのがあります。</a:t>
                      </a:r>
                      <a:r>
                        <a:rPr lang="ja-JP" altLang="en-US" sz="1200" u="sng" dirty="0" smtClean="0">
                          <a:latin typeface="ＭＳ ゴシック" panose="020B0609070205080204" pitchFamily="49" charset="-128"/>
                          <a:ea typeface="ＭＳ ゴシック" panose="020B0609070205080204" pitchFamily="49" charset="-128"/>
                        </a:rPr>
                        <a:t>二つ絡まって将来ビジョンが構成される</a:t>
                      </a:r>
                      <a:r>
                        <a:rPr lang="ja-JP" altLang="en-US" sz="1200" dirty="0" smtClean="0">
                          <a:latin typeface="ＭＳ ゴシック" panose="020B0609070205080204" pitchFamily="49" charset="-128"/>
                          <a:ea typeface="ＭＳ ゴシック" panose="020B0609070205080204" pitchFamily="49" charset="-128"/>
                        </a:rPr>
                        <a:t>という議論になっていますが、景観でも今ご指摘を。</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p>
                      <a:pPr marL="88900" marR="0" lvl="0" indent="-8890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○大阪全体の景観の目標像みたいなものがある程度、ビジョンの中に、言葉としてはあるけれども、</a:t>
                      </a:r>
                      <a:r>
                        <a:rPr kumimoji="1" lang="ja-JP" altLang="en-US" sz="1200" b="0" i="0" u="sng"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もう少し具体的に目指すべきものを、はっきり掲示する必要があるんではないか</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と思います。</a:t>
                      </a:r>
                    </a:p>
                    <a:p>
                      <a:pPr marL="88900" marR="0" lvl="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世界遺産登録を目指す百舌鳥･古市古墳群や万博・ＩＲのような話題性のある事業に便乗して景観の取り組みを進めても面白い</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景観をまもり、あるいは新しく造っていく上で必要なのは、市民、住民との協働だと思います</a:t>
                      </a:r>
                      <a:r>
                        <a:rPr lang="ja-JP" altLang="en-US" sz="1200" u="none" dirty="0" smtClean="0">
                          <a:latin typeface="ＭＳ ゴシック" panose="020B0609070205080204" pitchFamily="49" charset="-128"/>
                          <a:ea typeface="ＭＳ ゴシック" panose="020B0609070205080204" pitchFamily="49" charset="-128"/>
                        </a:rPr>
                        <a:t>ので。そういう視点がどこにあるのか</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r>
                        <a:rPr lang="ja-JP" altLang="en-US" sz="1200" u="none"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人の動きというか。生業といいますか、平素のとりくみというか。そういうところにしっかりとスポットをあてていくことも、すごく大事</a:t>
                      </a:r>
                      <a:r>
                        <a:rPr lang="ja-JP" altLang="en-US" sz="1200" dirty="0" smtClean="0">
                          <a:latin typeface="ＭＳ ゴシック" panose="020B0609070205080204" pitchFamily="49" charset="-128"/>
                          <a:ea typeface="ＭＳ ゴシック" panose="020B0609070205080204" pitchFamily="49" charset="-128"/>
                        </a:rPr>
                        <a:t>かと思っています。</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dirty="0"/>
                    </a:p>
                  </a:txBody>
                  <a:tcPr/>
                </a:tc>
              </a:tr>
            </a:tbl>
          </a:graphicData>
        </a:graphic>
      </p:graphicFrame>
      <p:sp>
        <p:nvSpPr>
          <p:cNvPr id="12" name="テキスト ボックス 11"/>
          <p:cNvSpPr txBox="1"/>
          <p:nvPr/>
        </p:nvSpPr>
        <p:spPr>
          <a:xfrm>
            <a:off x="128464" y="368688"/>
            <a:ext cx="288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kumimoji="1" lang="ja-JP" altLang="en-US" sz="1200" b="1" dirty="0" smtClean="0"/>
              <a:t> 論点１</a:t>
            </a:r>
            <a:r>
              <a:rPr lang="ja-JP" altLang="en-US" sz="1200" b="1" dirty="0"/>
              <a:t>．目指すべき大阪の景観について</a:t>
            </a:r>
          </a:p>
        </p:txBody>
      </p:sp>
      <p:sp>
        <p:nvSpPr>
          <p:cNvPr id="3" name="右中かっこ 2"/>
          <p:cNvSpPr/>
          <p:nvPr/>
        </p:nvSpPr>
        <p:spPr>
          <a:xfrm>
            <a:off x="7041232" y="1138262"/>
            <a:ext cx="324000" cy="507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7350472" y="1599208"/>
            <a:ext cx="2376000" cy="435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ctr" anchorCtr="0">
            <a:noAutofit/>
          </a:bodyPr>
          <a:lstStyle/>
          <a:p>
            <a:pPr marL="92075" indent="-92075">
              <a:lnSpc>
                <a:spcPts val="18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１）基本目標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新たな視点を踏まえて基本目標をどのように設定するべきか。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資料３</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景観形成基本方針</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(H20.4)】</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美しい世界都市大阪の実現</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風格があって賑わう個性と魅力に富む都市空間の創造</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うるおいがあり、愛着を持って住み、働くことができる生活空間の創造</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次世代に継承することのできる美しい地域環境の保全</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2</a:t>
            </a:fld>
            <a:endParaRPr lang="en-US" altLang="ja-JP" sz="1200" dirty="0">
              <a:solidFill>
                <a:srgbClr val="898989"/>
              </a:solidFill>
            </a:endParaRPr>
          </a:p>
        </p:txBody>
      </p:sp>
    </p:spTree>
    <p:extLst>
      <p:ext uri="{BB962C8B-B14F-4D97-AF65-F5344CB8AC3E}">
        <p14:creationId xmlns:p14="http://schemas.microsoft.com/office/powerpoint/2010/main" val="101356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景観ビジョン策定にあたっての論点整理</a:t>
            </a:r>
          </a:p>
        </p:txBody>
      </p:sp>
      <p:graphicFrame>
        <p:nvGraphicFramePr>
          <p:cNvPr id="2" name="表 1"/>
          <p:cNvGraphicFramePr>
            <a:graphicFrameLocks noGrp="1"/>
          </p:cNvGraphicFramePr>
          <p:nvPr>
            <p:extLst>
              <p:ext uri="{D42A27DB-BD31-4B8C-83A1-F6EECF244321}">
                <p14:modId xmlns:p14="http://schemas.microsoft.com/office/powerpoint/2010/main" val="3127559115"/>
              </p:ext>
            </p:extLst>
          </p:nvPr>
        </p:nvGraphicFramePr>
        <p:xfrm>
          <a:off x="200472" y="762653"/>
          <a:ext cx="9577064" cy="5782234"/>
        </p:xfrm>
        <a:graphic>
          <a:graphicData uri="http://schemas.openxmlformats.org/drawingml/2006/table">
            <a:tbl>
              <a:tblPr firstRow="1" bandRow="1">
                <a:tableStyleId>{5C22544A-7EE6-4342-B048-85BDC9FD1C3A}</a:tableStyleId>
              </a:tblPr>
              <a:tblGrid>
                <a:gridCol w="6840760"/>
                <a:gridCol w="2736304"/>
              </a:tblGrid>
              <a:tr h="376043">
                <a:tc>
                  <a:txBody>
                    <a:bodyPr/>
                    <a:lstStyle/>
                    <a:p>
                      <a:pPr algn="ctr"/>
                      <a:r>
                        <a:rPr kumimoji="1" lang="ja-JP" altLang="en-US" sz="1400" dirty="0" smtClean="0"/>
                        <a:t>ご意見</a:t>
                      </a:r>
                      <a:endParaRPr kumimoji="1" lang="ja-JP" altLang="en-US" sz="1400" dirty="0"/>
                    </a:p>
                  </a:txBody>
                  <a:tcPr anchor="ctr"/>
                </a:tc>
                <a:tc>
                  <a:txBody>
                    <a:bodyPr/>
                    <a:lstStyle/>
                    <a:p>
                      <a:pPr algn="ctr"/>
                      <a:r>
                        <a:rPr kumimoji="1" lang="ja-JP" altLang="en-US" sz="1400" dirty="0" smtClean="0"/>
                        <a:t>論点の整理</a:t>
                      </a:r>
                      <a:endParaRPr kumimoji="1" lang="ja-JP" altLang="en-US" sz="1400" dirty="0"/>
                    </a:p>
                  </a:txBody>
                  <a:tcPr anchor="ctr"/>
                </a:tc>
              </a:tr>
              <a:tr h="2794360">
                <a:tc>
                  <a:txBody>
                    <a:bodyPr/>
                    <a:lstStyle/>
                    <a:p>
                      <a:pPr marL="88900" indent="-88900">
                        <a:lnSpc>
                          <a:spcPts val="1400"/>
                        </a:lnSpc>
                      </a:pPr>
                      <a:endParaRPr lang="en-US" altLang="ja-JP" sz="1050" dirty="0" smtClean="0">
                        <a:latin typeface="MS UI Gothic" panose="020B0600070205080204" pitchFamily="50" charset="-128"/>
                        <a:ea typeface="MS UI Gothic" panose="020B0600070205080204" pitchFamily="50"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○大阪はわりと大阪盆地というかたちで、</a:t>
                      </a:r>
                      <a:r>
                        <a:rPr lang="ja-JP" altLang="en-US" sz="1200" u="sng" dirty="0" smtClean="0">
                          <a:latin typeface="ＭＳ ゴシック" panose="020B0609070205080204" pitchFamily="49" charset="-128"/>
                          <a:ea typeface="ＭＳ ゴシック" panose="020B0609070205080204" pitchFamily="49" charset="-128"/>
                        </a:rPr>
                        <a:t>地形的にはかなりまとまりがあるものなので、地形に注目するというのはひとつのエリアを把握する上で大事</a:t>
                      </a:r>
                      <a:r>
                        <a:rPr lang="ja-JP" altLang="en-US" sz="1200" dirty="0" smtClean="0">
                          <a:latin typeface="ＭＳ ゴシック" panose="020B0609070205080204" pitchFamily="49" charset="-128"/>
                          <a:ea typeface="ＭＳ ゴシック" panose="020B0609070205080204" pitchFamily="49" charset="-128"/>
                        </a:rPr>
                        <a:t>だと思います。ただし、</a:t>
                      </a:r>
                      <a:r>
                        <a:rPr lang="ja-JP" altLang="en-US" sz="1200" u="sng" dirty="0" smtClean="0">
                          <a:latin typeface="ＭＳ ゴシック" panose="020B0609070205080204" pitchFamily="49" charset="-128"/>
                          <a:ea typeface="ＭＳ ゴシック" panose="020B0609070205080204" pitchFamily="49" charset="-128"/>
                        </a:rPr>
                        <a:t>大地形としては、大阪平野というかたちで軸があるとおもうんですけど、個々の場所に目をあてると個性というのは点在しているので、大きな景観の軸組みにどういうふうに小さい景観特性を埋め込んでいくか</a:t>
                      </a:r>
                      <a:r>
                        <a:rPr lang="ja-JP" altLang="en-US" sz="1200" dirty="0" smtClean="0">
                          <a:latin typeface="ＭＳ ゴシック" panose="020B0609070205080204" pitchFamily="49" charset="-128"/>
                          <a:ea typeface="ＭＳ ゴシック" panose="020B0609070205080204" pitchFamily="49" charset="-128"/>
                        </a:rPr>
                        <a:t>との両方だと思います。</a:t>
                      </a:r>
                    </a:p>
                    <a:p>
                      <a:pPr marL="88900" indent="-88900">
                        <a:lnSpc>
                          <a:spcPts val="1500"/>
                        </a:lnSpc>
                      </a:pPr>
                      <a:endParaRPr lang="ja-JP" altLang="en-US" sz="1200" dirty="0" smtClean="0">
                        <a:latin typeface="ＭＳ ゴシック" panose="020B0609070205080204" pitchFamily="49" charset="-128"/>
                        <a:ea typeface="ＭＳ ゴシック" panose="020B0609070205080204" pitchFamily="49"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大阪府内は都心部ばかりではなく、いわゆる都心部は都市景観に特化しているが、郊外地域は風景的なものが結構ある</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○景観はやはり</a:t>
                      </a:r>
                      <a:r>
                        <a:rPr lang="ja-JP" altLang="en-US" sz="1200" u="sng" dirty="0" smtClean="0">
                          <a:latin typeface="ＭＳ ゴシック" panose="020B0609070205080204" pitchFamily="49" charset="-128"/>
                          <a:ea typeface="ＭＳ ゴシック" panose="020B0609070205080204" pitchFamily="49" charset="-128"/>
                        </a:rPr>
                        <a:t>大きな枠組みでつくるっていうのは非常に大切だと思います</a:t>
                      </a:r>
                      <a:r>
                        <a:rPr lang="ja-JP" altLang="en-US" sz="1200" dirty="0" smtClean="0">
                          <a:latin typeface="ＭＳ ゴシック" panose="020B0609070205080204" pitchFamily="49" charset="-128"/>
                          <a:ea typeface="ＭＳ ゴシック" panose="020B0609070205080204" pitchFamily="49" charset="-128"/>
                        </a:rPr>
                        <a:t>が、それだけでは</a:t>
                      </a:r>
                      <a:r>
                        <a:rPr lang="ja-JP" altLang="en-US" sz="1200" dirty="0" err="1" smtClean="0">
                          <a:latin typeface="ＭＳ ゴシック" panose="020B0609070205080204" pitchFamily="49" charset="-128"/>
                          <a:ea typeface="ＭＳ ゴシック" panose="020B0609070205080204" pitchFamily="49" charset="-128"/>
                        </a:rPr>
                        <a:t>な</a:t>
                      </a:r>
                      <a:r>
                        <a:rPr lang="ja-JP" altLang="en-US" sz="1200" dirty="0" smtClean="0">
                          <a:latin typeface="ＭＳ ゴシック" panose="020B0609070205080204" pitchFamily="49" charset="-128"/>
                          <a:ea typeface="ＭＳ ゴシック" panose="020B0609070205080204" pitchFamily="49" charset="-128"/>
                        </a:rPr>
                        <a:t>くってですね、やはり先ほどからもお話にもありましたように、</a:t>
                      </a:r>
                      <a:r>
                        <a:rPr lang="ja-JP" altLang="en-US" sz="1200" u="sng" dirty="0" smtClean="0">
                          <a:latin typeface="ＭＳ ゴシック" panose="020B0609070205080204" pitchFamily="49" charset="-128"/>
                          <a:ea typeface="ＭＳ ゴシック" panose="020B0609070205080204" pitchFamily="49" charset="-128"/>
                        </a:rPr>
                        <a:t>地域ですとかそういった町単位での地域での景観づくりっていうのも非常に大切</a:t>
                      </a:r>
                      <a:r>
                        <a:rPr lang="ja-JP" altLang="en-US" sz="1200" dirty="0" smtClean="0">
                          <a:latin typeface="ＭＳ ゴシック" panose="020B0609070205080204" pitchFamily="49" charset="-128"/>
                          <a:ea typeface="ＭＳ ゴシック" panose="020B0609070205080204" pitchFamily="49" charset="-128"/>
                        </a:rPr>
                        <a:t>だなと考えます。</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dirty="0"/>
                    </a:p>
                  </a:txBody>
                  <a:tcPr/>
                </a:tc>
              </a:tr>
              <a:tr h="2611831">
                <a:tc>
                  <a:txBody>
                    <a:bodyPr/>
                    <a:lstStyle/>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■大きな景観</a:t>
                      </a:r>
                    </a:p>
                    <a:p>
                      <a:pPr marL="88900" indent="-88900">
                        <a:lnSpc>
                          <a:spcPts val="1500"/>
                        </a:lnSpc>
                      </a:pPr>
                      <a:r>
                        <a:rPr lang="ja-JP" altLang="en-US"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生駒の山並みなのか、大阪湾の眺めなのか、あとは河川も入れていただいていますけども、そういう大きな景観</a:t>
                      </a:r>
                      <a:r>
                        <a:rPr lang="ja-JP" altLang="en-US" sz="1200" dirty="0" smtClean="0">
                          <a:latin typeface="ＭＳ ゴシック" panose="020B0609070205080204" pitchFamily="49" charset="-128"/>
                          <a:ea typeface="ＭＳ ゴシック" panose="020B0609070205080204" pitchFamily="49" charset="-128"/>
                        </a:rPr>
                        <a:t>をつくっていく上で他の景観行政団体と、整合をとっていくのか、調整をしていくのかが一番問われているのではないかなというふうに感じています。</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p>
                      <a:pPr marL="88900" marR="0" lvl="0" indent="-8890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○先人が守ってきた</a:t>
                      </a:r>
                      <a:r>
                        <a:rPr kumimoji="1" lang="ja-JP" altLang="en-US" sz="1200" b="0" i="0" u="sng"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緑豊かな風景をこれぞ景観だと思っている</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88900" marR="0" lvl="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88900" marR="0" lvl="0" indent="-8890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○そもそも大阪というのは、</a:t>
                      </a:r>
                      <a:r>
                        <a:rPr kumimoji="1" lang="ja-JP" altLang="en-US" sz="1200" b="0" i="0" u="sng"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西は海だが、北も東も南も山系に囲まれているというのが特色</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であり、先ほど委員もお話されたとおり、そのあたりでグランドデザインの中で強調されている取り組みは先行的にやっていく必要があると思う</a:t>
                      </a:r>
                      <a:endPar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88900" indent="-88900">
                        <a:lnSpc>
                          <a:spcPts val="1500"/>
                        </a:lnSpc>
                      </a:pPr>
                      <a:endParaRPr lang="en-US" altLang="ja-JP" sz="1200" dirty="0" smtClean="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dirty="0"/>
                    </a:p>
                  </a:txBody>
                  <a:tcPr/>
                </a:tc>
              </a:tr>
            </a:tbl>
          </a:graphicData>
        </a:graphic>
      </p:graphicFrame>
      <p:sp>
        <p:nvSpPr>
          <p:cNvPr id="12" name="テキスト ボックス 11"/>
          <p:cNvSpPr txBox="1"/>
          <p:nvPr/>
        </p:nvSpPr>
        <p:spPr>
          <a:xfrm>
            <a:off x="128464" y="372376"/>
            <a:ext cx="288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kumimoji="1" lang="ja-JP" altLang="en-US" sz="1200" b="1" dirty="0" smtClean="0"/>
              <a:t> 論点１</a:t>
            </a:r>
            <a:r>
              <a:rPr lang="ja-JP" altLang="en-US" sz="1200" b="1" dirty="0" smtClean="0"/>
              <a:t>．</a:t>
            </a:r>
            <a:r>
              <a:rPr lang="ja-JP" altLang="en-US" sz="1200" b="1" dirty="0"/>
              <a:t>目指すべき大阪の景観について</a:t>
            </a:r>
          </a:p>
        </p:txBody>
      </p:sp>
      <p:sp>
        <p:nvSpPr>
          <p:cNvPr id="3" name="右中かっこ 2"/>
          <p:cNvSpPr/>
          <p:nvPr/>
        </p:nvSpPr>
        <p:spPr>
          <a:xfrm>
            <a:off x="7041232" y="1340968"/>
            <a:ext cx="324000" cy="237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7337772" y="1196752"/>
            <a:ext cx="2376000" cy="2628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景観の骨格</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0" indent="-92075">
              <a:lnSpc>
                <a:spcPts val="18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「大きな景観」「小さな景観」とは何か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大きな景観から小さな景観までどのように作っていくべきか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景観形成基本方針</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(H20.4)】</a:t>
            </a: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景観上重要な要素</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・軸景観</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・地区景観</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・点景観</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3</a:t>
            </a:fld>
            <a:endParaRPr lang="en-US" altLang="ja-JP" sz="1200" dirty="0">
              <a:solidFill>
                <a:srgbClr val="898989"/>
              </a:solidFill>
            </a:endParaRPr>
          </a:p>
        </p:txBody>
      </p:sp>
      <p:sp>
        <p:nvSpPr>
          <p:cNvPr id="10" name="テキスト ボックス 9"/>
          <p:cNvSpPr txBox="1"/>
          <p:nvPr/>
        </p:nvSpPr>
        <p:spPr>
          <a:xfrm>
            <a:off x="7329264" y="4021956"/>
            <a:ext cx="2376000" cy="237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大きな景観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は何か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景観形成基本</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方針</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(H20.4)</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軸景観</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山並み・緑地、河川、海岸、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道路・鉄軌道、街道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⇒景観法に基づく届出制度による、大規模建築物を中心とした景観指導・誘導等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2102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81648"/>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景観ビジョン策定にあたっての論点整理</a:t>
            </a:r>
          </a:p>
        </p:txBody>
      </p:sp>
      <p:graphicFrame>
        <p:nvGraphicFramePr>
          <p:cNvPr id="2" name="表 1"/>
          <p:cNvGraphicFramePr>
            <a:graphicFrameLocks noGrp="1"/>
          </p:cNvGraphicFramePr>
          <p:nvPr>
            <p:extLst>
              <p:ext uri="{D42A27DB-BD31-4B8C-83A1-F6EECF244321}">
                <p14:modId xmlns:p14="http://schemas.microsoft.com/office/powerpoint/2010/main" val="1131582564"/>
              </p:ext>
            </p:extLst>
          </p:nvPr>
        </p:nvGraphicFramePr>
        <p:xfrm>
          <a:off x="200472" y="548919"/>
          <a:ext cx="9577064" cy="6012425"/>
        </p:xfrm>
        <a:graphic>
          <a:graphicData uri="http://schemas.openxmlformats.org/drawingml/2006/table">
            <a:tbl>
              <a:tblPr firstRow="1" bandRow="1">
                <a:tableStyleId>{5C22544A-7EE6-4342-B048-85BDC9FD1C3A}</a:tableStyleId>
              </a:tblPr>
              <a:tblGrid>
                <a:gridCol w="6912768"/>
                <a:gridCol w="2664296"/>
              </a:tblGrid>
              <a:tr h="293914">
                <a:tc>
                  <a:txBody>
                    <a:bodyPr/>
                    <a:lstStyle/>
                    <a:p>
                      <a:pPr algn="ctr"/>
                      <a:r>
                        <a:rPr kumimoji="1" lang="ja-JP" altLang="en-US" sz="1400" dirty="0" smtClean="0"/>
                        <a:t>ご意見</a:t>
                      </a:r>
                      <a:endParaRPr kumimoji="1" lang="ja-JP" altLang="en-US" sz="1400" dirty="0"/>
                    </a:p>
                  </a:txBody>
                  <a:tcPr anchor="ctr"/>
                </a:tc>
                <a:tc>
                  <a:txBody>
                    <a:bodyPr/>
                    <a:lstStyle/>
                    <a:p>
                      <a:pPr algn="ctr"/>
                      <a:r>
                        <a:rPr kumimoji="1" lang="ja-JP" altLang="en-US" sz="1400" dirty="0" smtClean="0"/>
                        <a:t>論点の整理</a:t>
                      </a:r>
                      <a:endParaRPr kumimoji="1" lang="ja-JP" altLang="en-US" sz="1400" dirty="0"/>
                    </a:p>
                  </a:txBody>
                  <a:tcPr anchor="ctr"/>
                </a:tc>
              </a:tr>
              <a:tr h="2791305">
                <a:tc>
                  <a:txBody>
                    <a:bodyPr/>
                    <a:lstStyle/>
                    <a:p>
                      <a:pPr marL="85725" indent="-85725">
                        <a:lnSpc>
                          <a:spcPct val="100000"/>
                        </a:lnSpc>
                      </a:pPr>
                      <a:r>
                        <a:rPr lang="ja-JP" altLang="en-US" sz="1200" dirty="0" smtClean="0">
                          <a:latin typeface="ＭＳ ゴシック" panose="020B0609070205080204" pitchFamily="49" charset="-128"/>
                          <a:ea typeface="ＭＳ ゴシック" panose="020B0609070205080204" pitchFamily="49" charset="-128"/>
                        </a:rPr>
                        <a:t>■中間的な景観</a:t>
                      </a:r>
                    </a:p>
                    <a:p>
                      <a:pPr marL="85725" indent="-85725">
                        <a:lnSpc>
                          <a:spcPct val="100000"/>
                        </a:lnSpc>
                      </a:pPr>
                      <a:r>
                        <a:rPr lang="ja-JP" altLang="en-US" sz="1200" dirty="0" smtClean="0">
                          <a:latin typeface="ＭＳ ゴシック" panose="020B0609070205080204" pitchFamily="49" charset="-128"/>
                          <a:ea typeface="ＭＳ ゴシック" panose="020B0609070205080204" pitchFamily="49" charset="-128"/>
                        </a:rPr>
                        <a:t>○小さな景観をどのように考えるのかというところで。まぁ面的な軸はあるけども面の市街地ですね。構成している住宅で代表してこれで十分なのかどうかというふうに思います。特に千里ニュータウンをどうするかという。</a:t>
                      </a:r>
                      <a:r>
                        <a:rPr lang="ja-JP" altLang="en-US" sz="1200" u="sng" dirty="0" smtClean="0">
                          <a:latin typeface="ＭＳ ゴシック" panose="020B0609070205080204" pitchFamily="49" charset="-128"/>
                          <a:ea typeface="ＭＳ ゴシック" panose="020B0609070205080204" pitchFamily="49" charset="-128"/>
                        </a:rPr>
                        <a:t>千里を考えるときは常に複数の自治体に関わるひとつの景観</a:t>
                      </a:r>
                      <a:r>
                        <a:rPr lang="ja-JP" altLang="en-US" sz="1200" dirty="0" smtClean="0">
                          <a:latin typeface="ＭＳ ゴシック" panose="020B0609070205080204" pitchFamily="49" charset="-128"/>
                          <a:ea typeface="ＭＳ ゴシック" panose="020B0609070205080204" pitchFamily="49" charset="-128"/>
                        </a:rPr>
                        <a:t>です。そういうものを地区の、小さな景観とはいえないかもしれませんが大きい小さいでいうと、部分的な地区の景観をどう考えるのかっていう代表例になるかと思います。　　　　　　　　</a:t>
                      </a:r>
                    </a:p>
                    <a:p>
                      <a:pPr marL="85725" indent="-85725">
                        <a:lnSpc>
                          <a:spcPct val="100000"/>
                        </a:lnSpc>
                      </a:pPr>
                      <a:endParaRPr lang="en-US" altLang="ja-JP" sz="1200" dirty="0" smtClean="0">
                        <a:latin typeface="ＭＳ ゴシック" panose="020B0609070205080204" pitchFamily="49" charset="-128"/>
                        <a:ea typeface="ＭＳ ゴシック" panose="020B0609070205080204" pitchFamily="49" charset="-128"/>
                      </a:endParaRPr>
                    </a:p>
                  </a:txBody>
                  <a:tcPr/>
                </a:tc>
                <a:tc>
                  <a:txBody>
                    <a:bodyPr/>
                    <a:lstStyle/>
                    <a:p>
                      <a:pPr marL="88900" indent="-88900"/>
                      <a:endParaRPr kumimoji="1" lang="en-US" altLang="ja-JP" sz="1200" dirty="0" smtClean="0">
                        <a:latin typeface="ＭＳ ゴシック" panose="020B0609070205080204" pitchFamily="49" charset="-128"/>
                        <a:ea typeface="ＭＳ ゴシック" panose="020B0609070205080204" pitchFamily="49" charset="-128"/>
                      </a:endParaRPr>
                    </a:p>
                  </a:txBody>
                  <a:tcPr anchor="ctr"/>
                </a:tc>
              </a:tr>
              <a:tr h="2916320">
                <a:tc>
                  <a:txBody>
                    <a:bodyPr/>
                    <a:lstStyle/>
                    <a:p>
                      <a:pPr marL="88900" indent="-88900">
                        <a:lnSpc>
                          <a:spcPct val="100000"/>
                        </a:lnSpc>
                      </a:pPr>
                      <a:r>
                        <a:rPr lang="ja-JP" altLang="en-US" sz="1200" u="none" dirty="0" smtClean="0">
                          <a:latin typeface="ＭＳ ゴシック" panose="020B0609070205080204" pitchFamily="49" charset="-128"/>
                          <a:ea typeface="ＭＳ ゴシック" panose="020B0609070205080204" pitchFamily="49" charset="-128"/>
                        </a:rPr>
                        <a:t>■小さな景観</a:t>
                      </a:r>
                      <a:endParaRPr lang="en-US" altLang="ja-JP" sz="1400" u="none" dirty="0" smtClean="0">
                        <a:latin typeface="ＭＳ ゴシック" panose="020B0609070205080204" pitchFamily="49" charset="-128"/>
                        <a:ea typeface="ＭＳ ゴシック" panose="020B0609070205080204" pitchFamily="49" charset="-128"/>
                      </a:endParaRPr>
                    </a:p>
                    <a:p>
                      <a:pPr marL="85725" indent="-85725">
                        <a:lnSpc>
                          <a:spcPct val="100000"/>
                        </a:lnSpc>
                      </a:pPr>
                      <a:r>
                        <a:rPr lang="ja-JP" altLang="en-US" sz="1200" dirty="0" smtClean="0">
                          <a:latin typeface="ＭＳ ゴシック" panose="020B0609070205080204" pitchFamily="49" charset="-128"/>
                          <a:ea typeface="ＭＳ ゴシック" panose="020B0609070205080204" pitchFamily="49" charset="-128"/>
                        </a:rPr>
                        <a:t>○今、見えてる大阪城もひとつぱっと出てきますが、この</a:t>
                      </a:r>
                      <a:r>
                        <a:rPr lang="ja-JP" altLang="en-US" sz="1200" u="sng" dirty="0" smtClean="0">
                          <a:latin typeface="ＭＳ ゴシック" panose="020B0609070205080204" pitchFamily="49" charset="-128"/>
                          <a:ea typeface="ＭＳ ゴシック" panose="020B0609070205080204" pitchFamily="49" charset="-128"/>
                        </a:rPr>
                        <a:t>大阪城が大阪全体の景観を引っ張るかと言えば、決してそんなことはない</a:t>
                      </a:r>
                      <a:r>
                        <a:rPr lang="ja-JP" altLang="en-US" sz="1200" dirty="0" smtClean="0">
                          <a:latin typeface="ＭＳ ゴシック" panose="020B0609070205080204" pitchFamily="49" charset="-128"/>
                          <a:ea typeface="ＭＳ ゴシック" panose="020B0609070205080204" pitchFamily="49" charset="-128"/>
                        </a:rPr>
                        <a:t>と思います。先々、</a:t>
                      </a:r>
                      <a:r>
                        <a:rPr lang="ja-JP" altLang="en-US" sz="1200" u="sng" dirty="0" smtClean="0">
                          <a:latin typeface="ＭＳ ゴシック" panose="020B0609070205080204" pitchFamily="49" charset="-128"/>
                          <a:ea typeface="ＭＳ ゴシック" panose="020B0609070205080204" pitchFamily="49" charset="-128"/>
                        </a:rPr>
                        <a:t>古墳群が世界遺産登録された際にも、古墳群に大阪府全体の景観が引っ張られるかといったら決してそうはならない</a:t>
                      </a:r>
                      <a:r>
                        <a:rPr lang="ja-JP" altLang="en-US" sz="1200" dirty="0" smtClean="0">
                          <a:latin typeface="ＭＳ ゴシック" panose="020B0609070205080204" pitchFamily="49" charset="-128"/>
                          <a:ea typeface="ＭＳ ゴシック" panose="020B0609070205080204" pitchFamily="49" charset="-128"/>
                        </a:rPr>
                        <a:t>と思います。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ct val="100000"/>
                        </a:lnSpc>
                      </a:pP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ct val="100000"/>
                        </a:lnSpc>
                      </a:pPr>
                      <a:r>
                        <a:rPr lang="ja-JP" altLang="en-US" sz="1200" dirty="0" smtClean="0">
                          <a:latin typeface="ＭＳ ゴシック" panose="020B0609070205080204" pitchFamily="49" charset="-128"/>
                          <a:ea typeface="ＭＳ ゴシック" panose="020B0609070205080204" pitchFamily="49" charset="-128"/>
                        </a:rPr>
                        <a:t>○いわゆる昔から、この地で育ってきた木を古樹として指定する。ある意味では、</a:t>
                      </a:r>
                      <a:r>
                        <a:rPr lang="ja-JP" altLang="en-US" sz="1200" u="sng" dirty="0" smtClean="0">
                          <a:latin typeface="ＭＳ ゴシック" panose="020B0609070205080204" pitchFamily="49" charset="-128"/>
                          <a:ea typeface="ＭＳ ゴシック" panose="020B0609070205080204" pitchFamily="49" charset="-128"/>
                        </a:rPr>
                        <a:t>景観林というか、林、森とかですね。そういう観点でスポットを当てていく</a:t>
                      </a:r>
                      <a:r>
                        <a:rPr lang="ja-JP" altLang="en-US" sz="1200" dirty="0" smtClean="0">
                          <a:latin typeface="ＭＳ ゴシック" panose="020B0609070205080204" pitchFamily="49" charset="-128"/>
                          <a:ea typeface="ＭＳ ゴシック" panose="020B0609070205080204" pitchFamily="49" charset="-128"/>
                        </a:rPr>
                        <a:t>とそういう観点でスポットをあてていくのも大事かとおもいます。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ct val="100000"/>
                        </a:lnSpc>
                      </a:pP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ct val="100000"/>
                        </a:lnSpc>
                      </a:pPr>
                      <a:endParaRPr lang="ja-JP" altLang="en-US" sz="1200" dirty="0" smtClean="0">
                        <a:latin typeface="ＭＳ ゴシック" panose="020B0609070205080204" pitchFamily="49" charset="-128"/>
                        <a:ea typeface="ＭＳ ゴシック" panose="020B0609070205080204" pitchFamily="49" charset="-128"/>
                      </a:endParaRPr>
                    </a:p>
                    <a:p>
                      <a:pPr marL="85725" indent="-85725">
                        <a:lnSpc>
                          <a:spcPct val="100000"/>
                        </a:lnSpc>
                      </a:pPr>
                      <a:endParaRPr lang="en-US" altLang="ja-JP" sz="1200" dirty="0" smtClean="0">
                        <a:latin typeface="ＭＳ ゴシック" panose="020B0609070205080204" pitchFamily="49" charset="-128"/>
                        <a:ea typeface="ＭＳ ゴシック" panose="020B0609070205080204" pitchFamily="49" charset="-128"/>
                      </a:endParaRPr>
                    </a:p>
                  </a:txBody>
                  <a:tcPr/>
                </a:tc>
                <a:tc>
                  <a:txBody>
                    <a:bodyPr/>
                    <a:lstStyle/>
                    <a:p>
                      <a:pPr marL="88900" indent="-88900"/>
                      <a:endParaRPr kumimoji="1" lang="en-US" altLang="ja-JP" sz="1200" dirty="0" smtClean="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2" name="テキスト ボックス 11"/>
          <p:cNvSpPr txBox="1"/>
          <p:nvPr/>
        </p:nvSpPr>
        <p:spPr>
          <a:xfrm>
            <a:off x="128464" y="404664"/>
            <a:ext cx="3492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論点</a:t>
            </a:r>
            <a:r>
              <a:rPr lang="ja-JP" altLang="en-US" sz="1200" b="1" dirty="0"/>
              <a:t>１．目指すべき大阪の景観について</a:t>
            </a:r>
          </a:p>
          <a:p>
            <a:endParaRPr kumimoji="1" lang="ja-JP" altLang="en-US" sz="1200" b="1" dirty="0"/>
          </a:p>
        </p:txBody>
      </p:sp>
      <p:sp>
        <p:nvSpPr>
          <p:cNvPr id="7"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4</a:t>
            </a:fld>
            <a:endParaRPr lang="en-US" altLang="ja-JP" sz="1200" dirty="0">
              <a:solidFill>
                <a:srgbClr val="898989"/>
              </a:solidFill>
            </a:endParaRPr>
          </a:p>
        </p:txBody>
      </p:sp>
      <p:sp>
        <p:nvSpPr>
          <p:cNvPr id="9" name="テキスト ボックス 8"/>
          <p:cNvSpPr txBox="1"/>
          <p:nvPr/>
        </p:nvSpPr>
        <p:spPr>
          <a:xfrm>
            <a:off x="7329264" y="3789040"/>
            <a:ext cx="2376000" cy="259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ctr" anchorCtr="0">
            <a:noAutofit/>
          </a:bodyPr>
          <a:lstStyle/>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小さな景観とは何か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景観形成基本</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方針</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(H20.4)</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点景観</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緑・水の拠点、交通の拠点、</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歴史・文化資源、公共建築物・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大規模建築物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⇒文化財指定、石畳と淡い街灯まちづくり事業、各種表彰制度等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7329264" y="942628"/>
            <a:ext cx="2376000" cy="2628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ctr" anchorCtr="0">
            <a:noAutofit/>
          </a:bodyPr>
          <a:lstStyle/>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中間的な景観とは何か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景観形成基本</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方針</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(H20.4)</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地区景観</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住宅、商業業務、産業、港湾、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田園、開発市街地</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⇒地区計画、建築協定等による景観誘導、古墳群周辺の景観地区、屋外広告物の規制等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3639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477352"/>
            <a:ext cx="9748057" cy="637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景観ビジョン策定にあたっての論点整理</a:t>
            </a:r>
          </a:p>
        </p:txBody>
      </p:sp>
      <p:graphicFrame>
        <p:nvGraphicFramePr>
          <p:cNvPr id="2" name="表 1"/>
          <p:cNvGraphicFramePr>
            <a:graphicFrameLocks noGrp="1"/>
          </p:cNvGraphicFramePr>
          <p:nvPr>
            <p:extLst>
              <p:ext uri="{D42A27DB-BD31-4B8C-83A1-F6EECF244321}">
                <p14:modId xmlns:p14="http://schemas.microsoft.com/office/powerpoint/2010/main" val="2538105910"/>
              </p:ext>
            </p:extLst>
          </p:nvPr>
        </p:nvGraphicFramePr>
        <p:xfrm>
          <a:off x="200471" y="620688"/>
          <a:ext cx="9640214" cy="6024670"/>
        </p:xfrm>
        <a:graphic>
          <a:graphicData uri="http://schemas.openxmlformats.org/drawingml/2006/table">
            <a:tbl>
              <a:tblPr firstRow="1" bandRow="1">
                <a:tableStyleId>{5C22544A-7EE6-4342-B048-85BDC9FD1C3A}</a:tableStyleId>
              </a:tblPr>
              <a:tblGrid>
                <a:gridCol w="9640214"/>
              </a:tblGrid>
              <a:tr h="287916">
                <a:tc>
                  <a:txBody>
                    <a:bodyPr/>
                    <a:lstStyle/>
                    <a:p>
                      <a:pPr algn="ctr"/>
                      <a:r>
                        <a:rPr kumimoji="1" lang="ja-JP" altLang="en-US" sz="1400" dirty="0" smtClean="0"/>
                        <a:t>ご意見</a:t>
                      </a:r>
                      <a:endParaRPr kumimoji="1" lang="ja-JP" altLang="en-US" sz="1400" dirty="0"/>
                    </a:p>
                  </a:txBody>
                  <a:tcPr anchor="ctr"/>
                </a:tc>
              </a:tr>
              <a:tr h="2287488">
                <a:tc>
                  <a:txBody>
                    <a:bodyPr/>
                    <a:lstStyle/>
                    <a:p>
                      <a:pPr marL="88900" indent="-88900">
                        <a:lnSpc>
                          <a:spcPts val="1400"/>
                        </a:lnSpc>
                        <a:spcBef>
                          <a:spcPts val="0"/>
                        </a:spcBef>
                        <a:spcAft>
                          <a:spcPts val="0"/>
                        </a:spcAft>
                      </a:pPr>
                      <a:r>
                        <a:rPr kumimoji="1" lang="ja-JP" altLang="en-US" sz="1200" u="sng" dirty="0" smtClean="0">
                          <a:latin typeface="ＭＳ ゴシック" panose="020B0609070205080204" pitchFamily="49" charset="-128"/>
                          <a:ea typeface="ＭＳ ゴシック" panose="020B0609070205080204" pitchFamily="49" charset="-128"/>
                        </a:rPr>
                        <a:t>■景観形成における役割</a:t>
                      </a:r>
                      <a:endParaRPr kumimoji="1" lang="en-US" altLang="ja-JP" sz="1200" u="sng" dirty="0" smtClean="0">
                        <a:latin typeface="ＭＳ ゴシック" panose="020B0609070205080204" pitchFamily="49" charset="-128"/>
                        <a:ea typeface="ＭＳ ゴシック" panose="020B0609070205080204" pitchFamily="49" charset="-128"/>
                      </a:endParaRPr>
                    </a:p>
                    <a:p>
                      <a:pPr marL="88900" indent="-88900">
                        <a:lnSpc>
                          <a:spcPts val="1400"/>
                        </a:lnSpc>
                        <a:spcBef>
                          <a:spcPts val="0"/>
                        </a:spcBef>
                        <a:spcAft>
                          <a:spcPts val="0"/>
                        </a:spcAft>
                      </a:pPr>
                      <a:r>
                        <a:rPr kumimoji="1" lang="ja-JP" altLang="en-US" sz="1200" u="none" dirty="0" smtClean="0">
                          <a:latin typeface="ＭＳ ゴシック" panose="020B0609070205080204" pitchFamily="49" charset="-128"/>
                          <a:ea typeface="ＭＳ ゴシック" panose="020B0609070205080204" pitchFamily="49" charset="-128"/>
                        </a:rPr>
                        <a:t>　□大阪府の役割</a:t>
                      </a:r>
                      <a:endParaRPr kumimoji="1" lang="en-US" altLang="ja-JP" sz="1200" u="none"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○府という広域行政の中で、広域景観というのをどう作っていくのかというのを打ち出すのも、府の大きな役割であると思っています。</a:t>
                      </a: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○お互いの見え方みたいな、</a:t>
                      </a:r>
                      <a:r>
                        <a:rPr lang="ja-JP" altLang="en-US" sz="1200" dirty="0" err="1" smtClean="0">
                          <a:latin typeface="ＭＳ ゴシック" panose="020B0609070205080204" pitchFamily="49" charset="-128"/>
                          <a:ea typeface="ＭＳ ゴシック" panose="020B0609070205080204" pitchFamily="49" charset="-128"/>
                        </a:rPr>
                        <a:t>見える見えないの</a:t>
                      </a:r>
                      <a:r>
                        <a:rPr lang="ja-JP" altLang="en-US" sz="1200" dirty="0" smtClean="0">
                          <a:latin typeface="ＭＳ ゴシック" panose="020B0609070205080204" pitchFamily="49" charset="-128"/>
                          <a:ea typeface="ＭＳ ゴシック" panose="020B0609070205080204" pitchFamily="49" charset="-128"/>
                        </a:rPr>
                        <a:t>、関係をつないでいくのもあるのかと思います。大阪府だと生駒側、例えば、山だと生</a:t>
                      </a: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駒山の行政と、海側の行政と違いますが、その間をどう結んで、景観軸をつくっていくのかがあるのではないかと思います。</a:t>
                      </a: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○広域行政としてできることを考えると、個々に景観協議の場があるが、ものによっては広域で議論ができる実効性のある体制が今後</a:t>
                      </a: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できるとよりよいのではないか。</a:t>
                      </a: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○協議団体や市町村の枠を越えた団体同士の繋がりなどを重視したネットワークづくりも大切</a:t>
                      </a: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○大阪府の役割としては、第一にブロック会議やプラットフォーム作りといった市町村の支援が大切だと思う。</a:t>
                      </a:r>
                      <a:endParaRPr lang="en-US" altLang="ja-JP" sz="1200" dirty="0" smtClean="0">
                        <a:latin typeface="ＭＳ ゴシック" panose="020B0609070205080204" pitchFamily="49" charset="-128"/>
                        <a:ea typeface="ＭＳ ゴシック" panose="020B0609070205080204" pitchFamily="49" charset="-128"/>
                      </a:endParaRPr>
                    </a:p>
                    <a:p>
                      <a:pPr marL="92075" indent="-9207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○非景観行政団体についてはしばらく府で面倒を見るといった形で大阪府として大切にしていきたい景観を守れれば。</a:t>
                      </a:r>
                      <a:endParaRPr lang="en-US" altLang="ja-JP" sz="1200" dirty="0" smtClean="0">
                        <a:latin typeface="ＭＳ ゴシック" panose="020B0609070205080204" pitchFamily="49" charset="-128"/>
                        <a:ea typeface="ＭＳ ゴシック" panose="020B0609070205080204" pitchFamily="49" charset="-128"/>
                      </a:endParaRPr>
                    </a:p>
                  </a:txBody>
                  <a:tcPr/>
                </a:tc>
              </a:tr>
              <a:tr h="1518169">
                <a:tc>
                  <a:txBody>
                    <a:bodyPr/>
                    <a:lstStyle/>
                    <a:p>
                      <a:pPr marL="88900" indent="-88900">
                        <a:lnSpc>
                          <a:spcPts val="1400"/>
                        </a:lnSpc>
                        <a:spcBef>
                          <a:spcPts val="0"/>
                        </a:spcBef>
                        <a:spcAft>
                          <a:spcPts val="0"/>
                        </a:spcAft>
                      </a:pPr>
                      <a:r>
                        <a:rPr kumimoji="1" lang="ja-JP" altLang="en-US" sz="1200" u="none" dirty="0" smtClean="0">
                          <a:latin typeface="ＭＳ ゴシック" panose="020B0609070205080204" pitchFamily="49" charset="-128"/>
                          <a:ea typeface="ＭＳ ゴシック" panose="020B0609070205080204" pitchFamily="49" charset="-128"/>
                        </a:rPr>
                        <a:t>　□市町村の役割</a:t>
                      </a:r>
                      <a:endParaRPr kumimoji="1" lang="en-US" altLang="ja-JP" sz="1200" u="none" dirty="0" smtClean="0">
                        <a:latin typeface="ＭＳ ゴシック" panose="020B0609070205080204" pitchFamily="49" charset="-128"/>
                        <a:ea typeface="ＭＳ ゴシック" panose="020B0609070205080204" pitchFamily="49" charset="-128"/>
                      </a:endParaRPr>
                    </a:p>
                    <a:p>
                      <a:pPr marL="88900" indent="-88900">
                        <a:lnSpc>
                          <a:spcPts val="1400"/>
                        </a:lnSpc>
                        <a:spcBef>
                          <a:spcPts val="0"/>
                        </a:spcBef>
                        <a:spcAft>
                          <a:spcPts val="0"/>
                        </a:spcAft>
                      </a:pPr>
                      <a:r>
                        <a:rPr kumimoji="1" lang="ja-JP" altLang="en-US" sz="1200" dirty="0" smtClean="0">
                          <a:latin typeface="ＭＳ ゴシック" panose="020B0609070205080204" pitchFamily="49" charset="-128"/>
                          <a:ea typeface="ＭＳ ゴシック" panose="020B0609070205080204" pitchFamily="49" charset="-128"/>
                        </a:rPr>
                        <a:t>　　○景観は、地域に近い市町村や住民が主体となってつくり上げていくことが基本</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8900" indent="-88900">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○景観行政団体にもっともっと市町村がなってもらう。</a:t>
                      </a:r>
                      <a:endParaRPr lang="en-US" altLang="ja-JP" sz="1200" dirty="0" smtClean="0">
                        <a:latin typeface="ＭＳ ゴシック" panose="020B0609070205080204" pitchFamily="49" charset="-128"/>
                        <a:ea typeface="ＭＳ ゴシック" panose="020B0609070205080204" pitchFamily="49" charset="-128"/>
                      </a:endParaRPr>
                    </a:p>
                  </a:txBody>
                  <a:tcPr/>
                </a:tc>
              </a:tr>
              <a:tr h="1914213">
                <a:tc>
                  <a:txBody>
                    <a:bodyPr/>
                    <a:lstStyle/>
                    <a:p>
                      <a:pPr marL="85725" indent="-85725">
                        <a:lnSpc>
                          <a:spcPts val="1400"/>
                        </a:lnSpc>
                        <a:spcBef>
                          <a:spcPts val="0"/>
                        </a:spcBef>
                        <a:spcAft>
                          <a:spcPts val="0"/>
                        </a:spcAft>
                      </a:pPr>
                      <a:r>
                        <a:rPr lang="ja-JP" altLang="en-US" sz="1200" u="none" dirty="0" smtClean="0">
                          <a:latin typeface="ＭＳ ゴシック" panose="020B0609070205080204" pitchFamily="49" charset="-128"/>
                          <a:ea typeface="ＭＳ ゴシック" panose="020B0609070205080204" pitchFamily="49" charset="-128"/>
                        </a:rPr>
                        <a:t>　□事業者や地元の役割</a:t>
                      </a:r>
                      <a:endParaRPr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○実際、景観をつくる主体となる、民間の事業者の方等が少し道路なり公園なり、ある一部分を作っていって結果としてそういった</a:t>
                      </a:r>
                      <a:r>
                        <a:rPr lang="ja-JP" altLang="en-US" sz="1200" dirty="0" err="1" smtClean="0">
                          <a:latin typeface="ＭＳ ゴシック" panose="020B0609070205080204" pitchFamily="49" charset="-128"/>
                          <a:ea typeface="ＭＳ ゴシック" panose="020B0609070205080204" pitchFamily="49" charset="-128"/>
                        </a:rPr>
                        <a:t>も</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のの積み重ねが景観をつくっていくという面もあります。こういうのを、基本方針の中にどう取り込むのかということも難しいとい</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a:t>
                      </a:r>
                      <a:r>
                        <a:rPr lang="ja-JP" altLang="en-US" sz="1200" dirty="0" err="1" smtClean="0">
                          <a:latin typeface="ＭＳ ゴシック" panose="020B0609070205080204" pitchFamily="49" charset="-128"/>
                          <a:ea typeface="ＭＳ ゴシック" panose="020B0609070205080204" pitchFamily="49" charset="-128"/>
                        </a:rPr>
                        <a:t>うのも</a:t>
                      </a:r>
                      <a:r>
                        <a:rPr lang="ja-JP" altLang="en-US" sz="1200" dirty="0" smtClean="0">
                          <a:latin typeface="ＭＳ ゴシック" panose="020B0609070205080204" pitchFamily="49" charset="-128"/>
                          <a:ea typeface="ＭＳ ゴシック" panose="020B0609070205080204" pitchFamily="49" charset="-128"/>
                        </a:rPr>
                        <a:t>あるかと思いますが。</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○基本は商店街や自治会が自らやる。もしくは一緒にやる。地元が何を要望しているかが問題で運用も自分たちで考えてやるのがよい。</a:t>
                      </a:r>
                      <a:endParaRPr lang="en-US" altLang="ja-JP" sz="1200" dirty="0" smtClean="0">
                        <a:latin typeface="ＭＳ ゴシック" panose="020B0609070205080204" pitchFamily="49" charset="-128"/>
                        <a:ea typeface="ＭＳ ゴシック" panose="020B0609070205080204" pitchFamily="49" charset="-128"/>
                      </a:endParaRPr>
                    </a:p>
                  </a:txBody>
                  <a:tcPr/>
                </a:tc>
              </a:tr>
            </a:tbl>
          </a:graphicData>
        </a:graphic>
      </p:graphicFrame>
      <p:sp>
        <p:nvSpPr>
          <p:cNvPr id="12" name="テキスト ボックス 11"/>
          <p:cNvSpPr txBox="1"/>
          <p:nvPr/>
        </p:nvSpPr>
        <p:spPr>
          <a:xfrm>
            <a:off x="128464" y="332656"/>
            <a:ext cx="540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論点２．景観形成における役割や実現</a:t>
            </a:r>
            <a:r>
              <a:rPr lang="ja-JP" altLang="en-US" sz="1200" b="1" dirty="0"/>
              <a:t>方策など今後検討、議論が必要な事項</a:t>
            </a:r>
          </a:p>
        </p:txBody>
      </p:sp>
      <p:sp>
        <p:nvSpPr>
          <p:cNvPr id="7"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5</a:t>
            </a:fld>
            <a:endParaRPr lang="en-US" altLang="ja-JP" sz="1200" dirty="0">
              <a:solidFill>
                <a:srgbClr val="898989"/>
              </a:solidFill>
            </a:endParaRPr>
          </a:p>
        </p:txBody>
      </p:sp>
    </p:spTree>
    <p:extLst>
      <p:ext uri="{BB962C8B-B14F-4D97-AF65-F5344CB8AC3E}">
        <p14:creationId xmlns:p14="http://schemas.microsoft.com/office/powerpoint/2010/main" val="24060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477352"/>
            <a:ext cx="9748057" cy="637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景観ビジョン策定にあたっての論点整理</a:t>
            </a:r>
          </a:p>
        </p:txBody>
      </p:sp>
      <p:graphicFrame>
        <p:nvGraphicFramePr>
          <p:cNvPr id="2" name="表 1"/>
          <p:cNvGraphicFramePr>
            <a:graphicFrameLocks noGrp="1"/>
          </p:cNvGraphicFramePr>
          <p:nvPr>
            <p:extLst>
              <p:ext uri="{D42A27DB-BD31-4B8C-83A1-F6EECF244321}">
                <p14:modId xmlns:p14="http://schemas.microsoft.com/office/powerpoint/2010/main" val="3456538685"/>
              </p:ext>
            </p:extLst>
          </p:nvPr>
        </p:nvGraphicFramePr>
        <p:xfrm>
          <a:off x="200471" y="620688"/>
          <a:ext cx="9640214" cy="6027684"/>
        </p:xfrm>
        <a:graphic>
          <a:graphicData uri="http://schemas.openxmlformats.org/drawingml/2006/table">
            <a:tbl>
              <a:tblPr firstRow="1" bandRow="1">
                <a:tableStyleId>{5C22544A-7EE6-4342-B048-85BDC9FD1C3A}</a:tableStyleId>
              </a:tblPr>
              <a:tblGrid>
                <a:gridCol w="9640214"/>
              </a:tblGrid>
              <a:tr h="314090">
                <a:tc>
                  <a:txBody>
                    <a:bodyPr/>
                    <a:lstStyle/>
                    <a:p>
                      <a:pPr algn="ctr"/>
                      <a:r>
                        <a:rPr kumimoji="1" lang="ja-JP" altLang="en-US" sz="1400" dirty="0" smtClean="0"/>
                        <a:t>ご意見</a:t>
                      </a:r>
                      <a:endParaRPr kumimoji="1" lang="ja-JP" altLang="en-US" sz="1400" dirty="0"/>
                    </a:p>
                  </a:txBody>
                  <a:tcPr anchor="ctr"/>
                </a:tc>
              </a:tr>
              <a:tr h="1990166">
                <a:tc>
                  <a:txBody>
                    <a:bodyPr/>
                    <a:lstStyle/>
                    <a:p>
                      <a:pPr marL="85725" indent="-85725">
                        <a:lnSpc>
                          <a:spcPts val="1400"/>
                        </a:lnSpc>
                        <a:spcBef>
                          <a:spcPts val="0"/>
                        </a:spcBef>
                        <a:spcAft>
                          <a:spcPts val="0"/>
                        </a:spcAft>
                      </a:pPr>
                      <a:r>
                        <a:rPr lang="ja-JP" altLang="en-US" sz="1200" u="sng" dirty="0" smtClean="0">
                          <a:latin typeface="ＭＳ ゴシック" panose="020B0609070205080204" pitchFamily="49" charset="-128"/>
                          <a:ea typeface="ＭＳ ゴシック" panose="020B0609070205080204" pitchFamily="49" charset="-128"/>
                        </a:rPr>
                        <a:t>■実現方策</a:t>
                      </a:r>
                      <a:endParaRPr lang="en-US" altLang="ja-JP" sz="1200" u="sng"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u="none" dirty="0" smtClean="0">
                          <a:latin typeface="ＭＳ ゴシック" panose="020B0609070205080204" pitchFamily="49" charset="-128"/>
                          <a:ea typeface="ＭＳ ゴシック" panose="020B0609070205080204" pitchFamily="49" charset="-128"/>
                        </a:rPr>
                        <a:t>　□無電柱・無電線化について</a:t>
                      </a:r>
                      <a:endParaRPr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○電線は汚いですし、電柱自体はやはり邪魔、汚い、そういうような部分が確かにあると思います。　　　　　　　　　　　　　　　　　　</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○例えば、阪神大震災とかこの周辺ではありました。そのときにライフラインというのは必ず、電気が一番最初に復旧いたします。こ</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a:t>
                      </a:r>
                      <a:r>
                        <a:rPr lang="ja-JP" altLang="en-US" sz="1200" dirty="0" err="1" smtClean="0">
                          <a:latin typeface="ＭＳ ゴシック" panose="020B0609070205080204" pitchFamily="49" charset="-128"/>
                          <a:ea typeface="ＭＳ ゴシック" panose="020B0609070205080204" pitchFamily="49" charset="-128"/>
                        </a:rPr>
                        <a:t>れは</a:t>
                      </a:r>
                      <a:r>
                        <a:rPr lang="ja-JP" altLang="en-US" sz="1200" dirty="0" smtClean="0">
                          <a:latin typeface="ＭＳ ゴシック" panose="020B0609070205080204" pitchFamily="49" charset="-128"/>
                          <a:ea typeface="ＭＳ ゴシック" panose="020B0609070205080204" pitchFamily="49" charset="-128"/>
                        </a:rPr>
                        <a:t>何でかと言いますとですね、復旧しやすいんです。地中化してしまうと、分断されてしまうとかなり時間がかかってしまう。</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○１キロに関して何億円とかかるというような試算もございますので、中々これからも進んでいかないんではないかなと思います。原</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発の問題とかいわゆる関西電力の収支の問題もございますし、よほどの行政のほうからの補助金が無い限りは進んでいかないと思い</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○無電柱化の話もありましたが、ミニ開発はしょっちゅういたるところであるのですが、そのミニ開発の計画のときに無電柱化してく</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a:t>
                      </a:r>
                      <a:r>
                        <a:rPr lang="ja-JP" altLang="en-US" sz="1200" dirty="0" err="1" smtClean="0">
                          <a:latin typeface="ＭＳ ゴシック" panose="020B0609070205080204" pitchFamily="49" charset="-128"/>
                          <a:ea typeface="ＭＳ ゴシック" panose="020B0609070205080204" pitchFamily="49" charset="-128"/>
                        </a:rPr>
                        <a:t>れ</a:t>
                      </a:r>
                      <a:r>
                        <a:rPr lang="ja-JP" altLang="en-US" sz="1200" dirty="0" smtClean="0">
                          <a:latin typeface="ＭＳ ゴシック" panose="020B0609070205080204" pitchFamily="49" charset="-128"/>
                          <a:ea typeface="ＭＳ ゴシック" panose="020B0609070205080204" pitchFamily="49" charset="-128"/>
                        </a:rPr>
                        <a:t>ないかと言うわけですが、そうしたら先程、○○委員が仰ったように一戸当たりものすごいコストがかかり一戸あたり跳ね上がり</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ます。一戸あたりの販売単価に跳ね上がるので、開発業者はとてもじゃないですけどうんとは言いません。</a:t>
                      </a:r>
                      <a:endParaRPr lang="en-US" altLang="ja-JP" sz="1200" dirty="0" smtClean="0">
                        <a:latin typeface="ＭＳ ゴシック" panose="020B0609070205080204" pitchFamily="49" charset="-128"/>
                        <a:ea typeface="ＭＳ ゴシック" panose="020B0609070205080204" pitchFamily="49" charset="-128"/>
                      </a:endParaRPr>
                    </a:p>
                  </a:txBody>
                  <a:tcPr/>
                </a:tc>
              </a:tr>
              <a:tr h="2088232">
                <a:tc>
                  <a:txBody>
                    <a:bodyPr/>
                    <a:lstStyle/>
                    <a:p>
                      <a:pPr marL="88900" indent="-88900">
                        <a:lnSpc>
                          <a:spcPts val="1400"/>
                        </a:lnSpc>
                        <a:spcBef>
                          <a:spcPts val="0"/>
                        </a:spcBef>
                        <a:spcAft>
                          <a:spcPts val="0"/>
                        </a:spcAft>
                      </a:pPr>
                      <a:r>
                        <a:rPr lang="ja-JP" altLang="en-US" sz="1200" u="none" dirty="0" smtClean="0">
                          <a:latin typeface="ＭＳ ゴシック" panose="020B0609070205080204" pitchFamily="49" charset="-128"/>
                          <a:ea typeface="ＭＳ ゴシック" panose="020B0609070205080204" pitchFamily="49" charset="-128"/>
                        </a:rPr>
                        <a:t>　□屋外広告物について</a:t>
                      </a:r>
                      <a:endParaRPr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○「大阪の看板文化」という言い方をされるが、僅か戎橋商店街から御堂筋の</a:t>
                      </a:r>
                      <a:r>
                        <a:rPr lang="en-US" altLang="ja-JP" sz="1200" dirty="0" smtClean="0">
                          <a:latin typeface="ＭＳ ゴシック" panose="020B0609070205080204" pitchFamily="49" charset="-128"/>
                          <a:ea typeface="ＭＳ ゴシック" panose="020B0609070205080204" pitchFamily="49" charset="-128"/>
                        </a:rPr>
                        <a:t>50</a:t>
                      </a:r>
                      <a:r>
                        <a:rPr lang="ja-JP" altLang="en-US" sz="1200" dirty="0" err="1" smtClean="0">
                          <a:latin typeface="ＭＳ ゴシック" panose="020B0609070205080204" pitchFamily="49" charset="-128"/>
                          <a:ea typeface="ＭＳ ゴシック" panose="020B0609070205080204" pitchFamily="49" charset="-128"/>
                        </a:rPr>
                        <a:t>ｍ</a:t>
                      </a:r>
                      <a:r>
                        <a:rPr lang="ja-JP" altLang="en-US" sz="1200" dirty="0" smtClean="0">
                          <a:latin typeface="ＭＳ ゴシック" panose="020B0609070205080204" pitchFamily="49" charset="-128"/>
                          <a:ea typeface="ＭＳ ゴシック" panose="020B0609070205080204" pitchFamily="49" charset="-128"/>
                        </a:rPr>
                        <a:t>程しかない地域で約</a:t>
                      </a:r>
                      <a:r>
                        <a:rPr lang="en-US" altLang="ja-JP" sz="1200" dirty="0" smtClean="0">
                          <a:latin typeface="ＭＳ ゴシック" panose="020B0609070205080204" pitchFamily="49" charset="-128"/>
                          <a:ea typeface="ＭＳ ゴシック" panose="020B0609070205080204" pitchFamily="49" charset="-128"/>
                        </a:rPr>
                        <a:t>100</a:t>
                      </a:r>
                      <a:r>
                        <a:rPr lang="ja-JP" altLang="en-US" sz="1200" dirty="0" err="1" smtClean="0">
                          <a:latin typeface="ＭＳ ゴシック" panose="020B0609070205080204" pitchFamily="49" charset="-128"/>
                          <a:ea typeface="ＭＳ ゴシック" panose="020B0609070205080204" pitchFamily="49" charset="-128"/>
                        </a:rPr>
                        <a:t>ｍ</a:t>
                      </a:r>
                      <a:r>
                        <a:rPr lang="ja-JP" altLang="en-US" sz="1200" dirty="0" smtClean="0">
                          <a:latin typeface="ＭＳ ゴシック" panose="020B0609070205080204" pitchFamily="49" charset="-128"/>
                          <a:ea typeface="ＭＳ ゴシック" panose="020B0609070205080204" pitchFamily="49" charset="-128"/>
                        </a:rPr>
                        <a:t>の川の一体にある看板を</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見に、全世界から大阪府民を超える</a:t>
                      </a:r>
                      <a:r>
                        <a:rPr lang="en-US" altLang="ja-JP" sz="1200" dirty="0" smtClean="0">
                          <a:latin typeface="ＭＳ ゴシック" panose="020B0609070205080204" pitchFamily="49" charset="-128"/>
                          <a:ea typeface="ＭＳ ゴシック" panose="020B0609070205080204" pitchFamily="49" charset="-128"/>
                        </a:rPr>
                        <a:t>800</a:t>
                      </a:r>
                      <a:r>
                        <a:rPr lang="ja-JP" altLang="en-US" sz="1200" dirty="0" smtClean="0">
                          <a:latin typeface="ＭＳ ゴシック" panose="020B0609070205080204" pitchFamily="49" charset="-128"/>
                          <a:ea typeface="ＭＳ ゴシック" panose="020B0609070205080204" pitchFamily="49" charset="-128"/>
                        </a:rPr>
                        <a:t>万人以上の観光客が昨年訪れたということで、そういった集客力、魅力のある大阪のまちを</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見に、全世界から来られるといったことも、大切なこととして皆さんに考えていただく時期に来ているのではないかと思う。</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○安全面についてはもうちょっと厳しくしていく中で賑わいということを阻害しないような施策をと思います。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○幹線道路沿いの広告は、人の目に触れやすいというところから見ても、景観に関して影響が大きいと思う。</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○高速道路沿道の野立て看板の色、形等のデザインを指定する代わりに規制を緩和する取組を実施している。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○電柱広告については、今のところ公共サイン付のものを推進してます。これは大阪府内の行政の方には許可を受けていない分もある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んですが、どんどん神戸市とか大阪市内の大体３分の１くらいの区のほうに許可を得ております。それは、いわゆる避難地を入れた</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広告です。それから海抜を入れた広告というような形で住民の方々にご利用頂けるようなものをという考え方でやっております。</a:t>
                      </a:r>
                      <a:endParaRPr lang="ja-JP" altLang="en-US" sz="1200" dirty="0">
                        <a:latin typeface="ＭＳ ゴシック" panose="020B0609070205080204" pitchFamily="49" charset="-128"/>
                        <a:ea typeface="ＭＳ ゴシック" panose="020B0609070205080204" pitchFamily="49" charset="-128"/>
                      </a:endParaRPr>
                    </a:p>
                  </a:txBody>
                  <a:tcPr/>
                </a:tc>
              </a:tr>
              <a:tr h="1578122">
                <a:tc>
                  <a:txBody>
                    <a:bodyPr/>
                    <a:lstStyle/>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□夜間景観について</a:t>
                      </a: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○夜間景観を充実させていくとどんないいことがあるかと言うと、ひとつは居住されている人たちがシビックプライドを持つきっかけ</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になっていくということ、もうひとつは近隣、あるいは広域の集客が挙げられる。夜に出かけると宿泊や飲食ということが発生する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ので、世界的な流れとしては、夜間景観の充足がまちのグレードを上げていくということが言える。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○どういうポイントがあるかという調査の実施や、夜間景観に関して力を入れている市町村がどれくらいあり、今後の進め方について</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どう考えているのかという調査をやってみる、あるいは手を上げた人たちの後押しをするような事業を計画、助成するといったこと</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400"/>
                        </a:lnSpc>
                        <a:spcBef>
                          <a:spcPts val="0"/>
                        </a:spcBef>
                        <a:spcAft>
                          <a:spcPts val="0"/>
                        </a:spcAft>
                      </a:pPr>
                      <a:r>
                        <a:rPr lang="ja-JP" altLang="en-US" sz="1200" dirty="0" smtClean="0">
                          <a:latin typeface="ＭＳ ゴシック" panose="020B0609070205080204" pitchFamily="49" charset="-128"/>
                          <a:ea typeface="ＭＳ ゴシック" panose="020B0609070205080204" pitchFamily="49" charset="-128"/>
                        </a:rPr>
                        <a:t>　　　に取り組めたらいいのではないかと考えている。</a:t>
                      </a:r>
                    </a:p>
                    <a:p>
                      <a:pPr marL="85725" indent="-85725">
                        <a:lnSpc>
                          <a:spcPts val="1400"/>
                        </a:lnSpc>
                        <a:spcBef>
                          <a:spcPts val="0"/>
                        </a:spcBef>
                        <a:spcAft>
                          <a:spcPts val="0"/>
                        </a:spcAft>
                      </a:pPr>
                      <a:endParaRPr lang="ja-JP" altLang="en-US" sz="1200" dirty="0">
                        <a:latin typeface="ＭＳ ゴシック" panose="020B0609070205080204" pitchFamily="49" charset="-128"/>
                        <a:ea typeface="ＭＳ ゴシック" panose="020B0609070205080204" pitchFamily="49" charset="-128"/>
                      </a:endParaRPr>
                    </a:p>
                  </a:txBody>
                  <a:tcPr/>
                </a:tc>
              </a:tr>
            </a:tbl>
          </a:graphicData>
        </a:graphic>
      </p:graphicFrame>
      <p:sp>
        <p:nvSpPr>
          <p:cNvPr id="12" name="テキスト ボックス 11"/>
          <p:cNvSpPr txBox="1"/>
          <p:nvPr/>
        </p:nvSpPr>
        <p:spPr>
          <a:xfrm>
            <a:off x="128464" y="332656"/>
            <a:ext cx="540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論点２．景観形成における役割や実現</a:t>
            </a:r>
            <a:r>
              <a:rPr lang="ja-JP" altLang="en-US" sz="1200" b="1" dirty="0"/>
              <a:t>方策など今後検討、議論が必要な事項</a:t>
            </a:r>
          </a:p>
        </p:txBody>
      </p:sp>
      <p:sp>
        <p:nvSpPr>
          <p:cNvPr id="7"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6</a:t>
            </a:fld>
            <a:endParaRPr lang="en-US" altLang="ja-JP" sz="1200" dirty="0">
              <a:solidFill>
                <a:srgbClr val="898989"/>
              </a:solidFill>
            </a:endParaRPr>
          </a:p>
        </p:txBody>
      </p:sp>
    </p:spTree>
    <p:extLst>
      <p:ext uri="{BB962C8B-B14F-4D97-AF65-F5344CB8AC3E}">
        <p14:creationId xmlns:p14="http://schemas.microsoft.com/office/powerpoint/2010/main" val="240246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477352"/>
            <a:ext cx="9748057" cy="637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景観ビジョン策定にあたっての論点整理</a:t>
            </a:r>
          </a:p>
        </p:txBody>
      </p:sp>
      <p:graphicFrame>
        <p:nvGraphicFramePr>
          <p:cNvPr id="2" name="表 1"/>
          <p:cNvGraphicFramePr>
            <a:graphicFrameLocks noGrp="1"/>
          </p:cNvGraphicFramePr>
          <p:nvPr>
            <p:extLst>
              <p:ext uri="{D42A27DB-BD31-4B8C-83A1-F6EECF244321}">
                <p14:modId xmlns:p14="http://schemas.microsoft.com/office/powerpoint/2010/main" val="3315158491"/>
              </p:ext>
            </p:extLst>
          </p:nvPr>
        </p:nvGraphicFramePr>
        <p:xfrm>
          <a:off x="200471" y="618512"/>
          <a:ext cx="9505057" cy="5978840"/>
        </p:xfrm>
        <a:graphic>
          <a:graphicData uri="http://schemas.openxmlformats.org/drawingml/2006/table">
            <a:tbl>
              <a:tblPr firstRow="1" bandRow="1">
                <a:tableStyleId>{5C22544A-7EE6-4342-B048-85BDC9FD1C3A}</a:tableStyleId>
              </a:tblPr>
              <a:tblGrid>
                <a:gridCol w="9505057"/>
              </a:tblGrid>
              <a:tr h="334702">
                <a:tc>
                  <a:txBody>
                    <a:bodyPr/>
                    <a:lstStyle/>
                    <a:p>
                      <a:pPr algn="ctr"/>
                      <a:r>
                        <a:rPr kumimoji="1" lang="ja-JP" altLang="en-US" sz="1400" dirty="0" smtClean="0"/>
                        <a:t>ご意見</a:t>
                      </a:r>
                      <a:endParaRPr kumimoji="1" lang="ja-JP" altLang="en-US" sz="1400" dirty="0"/>
                    </a:p>
                  </a:txBody>
                  <a:tcPr anchor="ctr"/>
                </a:tc>
              </a:tr>
              <a:tr h="2115746">
                <a:tc>
                  <a:txBody>
                    <a:bodyPr/>
                    <a:lstStyle/>
                    <a:p>
                      <a:pPr marL="85725" indent="-85725">
                        <a:lnSpc>
                          <a:spcPts val="1600"/>
                        </a:lnSpc>
                      </a:pPr>
                      <a:r>
                        <a:rPr lang="ja-JP" altLang="en-US" sz="1200" u="none" dirty="0" smtClean="0">
                          <a:latin typeface="ＭＳ ゴシック" panose="020B0609070205080204" pitchFamily="49" charset="-128"/>
                          <a:ea typeface="ＭＳ ゴシック" panose="020B0609070205080204" pitchFamily="49" charset="-128"/>
                        </a:rPr>
                        <a:t>　□規制強化・規制緩和について</a:t>
                      </a:r>
                      <a:endParaRPr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○景観に関して言うと、景観法もそうだが、規制誘導に重点を置かざるを得ないところもあるかと思っている。そこが日本の景観政</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策の弱点というか課題になるところで、規制緩和と規制誘導の間で、どうバランスをとっていくか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○従来、占有許可が、極めて例外的、恩恵的なものと位置づけられてきたのを、もうちょっと積極的に都市景観を作り出すものとで</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言う観点で、位置づけなおすということです。特にいわゆる縮小型の都市では、既存のストックを活用するということが重視され</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a:t>
                      </a:r>
                      <a:r>
                        <a:rPr lang="ja-JP" altLang="en-US" sz="1200" dirty="0" err="1" smtClean="0">
                          <a:latin typeface="ＭＳ ゴシック" panose="020B0609070205080204" pitchFamily="49" charset="-128"/>
                          <a:ea typeface="ＭＳ ゴシック" panose="020B0609070205080204" pitchFamily="49" charset="-128"/>
                        </a:rPr>
                        <a:t>て</a:t>
                      </a:r>
                      <a:r>
                        <a:rPr lang="ja-JP" altLang="en-US" sz="1200" dirty="0" smtClean="0">
                          <a:latin typeface="ＭＳ ゴシック" panose="020B0609070205080204" pitchFamily="49" charset="-128"/>
                          <a:ea typeface="ＭＳ ゴシック" panose="020B0609070205080204" pitchFamily="49" charset="-128"/>
                        </a:rPr>
                        <a:t>おりますので、そういったところからの積極的な位置づけが、非常に望ましいのではないかという風に思っております。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○たまたまヨーロッパに行ったときに、非常に中世の綺麗な町並みを守るために、車を寄せ付けないわけです。車は周辺にとにかく</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置けと。あとは歩いて観光客は行っているわけです。そういう仕組みも大阪の中であるのかなと思います。</a:t>
                      </a:r>
                      <a:endParaRPr lang="en-US" altLang="ja-JP" sz="1200" dirty="0" smtClean="0">
                        <a:latin typeface="ＭＳ ゴシック" panose="020B0609070205080204" pitchFamily="49" charset="-128"/>
                        <a:ea typeface="ＭＳ ゴシック" panose="020B0609070205080204" pitchFamily="49" charset="-128"/>
                      </a:endParaRPr>
                    </a:p>
                  </a:txBody>
                  <a:tcPr/>
                </a:tc>
              </a:tr>
              <a:tr h="1886340">
                <a:tc>
                  <a:txBody>
                    <a:bodyPr/>
                    <a:lstStyle/>
                    <a:p>
                      <a:pPr marL="85725" indent="-85725">
                        <a:lnSpc>
                          <a:spcPts val="1600"/>
                        </a:lnSpc>
                      </a:pPr>
                      <a:r>
                        <a:rPr lang="ja-JP" altLang="en-US" sz="1200" u="none" dirty="0" smtClean="0">
                          <a:latin typeface="ＭＳ ゴシック" panose="020B0609070205080204" pitchFamily="49" charset="-128"/>
                          <a:ea typeface="ＭＳ ゴシック" panose="020B0609070205080204" pitchFamily="49" charset="-128"/>
                        </a:rPr>
                        <a:t>　□公共事業の再評価・庁内連携について</a:t>
                      </a:r>
                      <a:endParaRPr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○自分たちがやった事業が本当に景観に寄与したかどうかといったそういう評価みたいなものがありますので、一度されてみるとい</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いのかなと思います。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○行政でたくさんつけられているサインとかももし、行政内で調整がつくのであれば３つ付いているものを１つになって、非常に</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すっきりした景観になるとかです。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○景観部局ががんばっても他の部局になかなか伝わらないこともあろうかと思いますので、そのあたりをどうすすめるのかという</a:t>
                      </a:r>
                      <a:r>
                        <a:rPr lang="ja-JP" altLang="en-US" sz="1200" dirty="0" err="1" smtClean="0">
                          <a:latin typeface="ＭＳ ゴシック" panose="020B0609070205080204" pitchFamily="49" charset="-128"/>
                          <a:ea typeface="ＭＳ ゴシック" panose="020B0609070205080204" pitchFamily="49" charset="-128"/>
                        </a:rPr>
                        <a:t>こ</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ともご検討いただければと思います。</a:t>
                      </a:r>
                      <a:endParaRPr lang="en-US" altLang="ja-JP" sz="1200" dirty="0" smtClean="0">
                        <a:latin typeface="ＭＳ ゴシック" panose="020B0609070205080204" pitchFamily="49" charset="-128"/>
                        <a:ea typeface="ＭＳ ゴシック" panose="020B0609070205080204" pitchFamily="49" charset="-128"/>
                      </a:endParaRPr>
                    </a:p>
                  </a:txBody>
                  <a:tcPr/>
                </a:tc>
              </a:tr>
              <a:tr h="1642052">
                <a:tc>
                  <a:txBody>
                    <a:bodyPr/>
                    <a:lstStyle/>
                    <a:p>
                      <a:pPr marL="85725" indent="-85725">
                        <a:lnSpc>
                          <a:spcPts val="1600"/>
                        </a:lnSpc>
                      </a:pPr>
                      <a:r>
                        <a:rPr lang="ja-JP" altLang="en-US" sz="1200" u="none" dirty="0" smtClean="0">
                          <a:latin typeface="ＭＳ ゴシック" panose="020B0609070205080204" pitchFamily="49" charset="-128"/>
                          <a:ea typeface="ＭＳ ゴシック" panose="020B0609070205080204" pitchFamily="49" charset="-128"/>
                        </a:rPr>
                        <a:t>　□景観資源の発掘・活用について</a:t>
                      </a:r>
                      <a:endParaRPr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○大阪の売れる景観、魅せる景観が、いくつどこにつくられているかの視点が必要ではないかと思います。　</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○例えば、大阪まちなみ百選というのもあり、いろいろパソコンに載っています。あれを随時更新をしていくとかです。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○大阪と言えば、難波、お好み焼き、吉本というイメージが固まっているが、実際に触れてみると非常に魅力の多いところといった</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印象を持っており、一市民としてもそういう資源を活かしながら都市魅力を向上していく方向進めていければ。</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○保存一辺倒ではなく、お金を生み出しながら保存活用していくといった新しい視点もこれから先は大切だと思う。</a:t>
                      </a:r>
                      <a:endParaRPr lang="ja-JP" altLang="en-US" sz="1200" dirty="0">
                        <a:latin typeface="ＭＳ ゴシック" panose="020B0609070205080204" pitchFamily="49" charset="-128"/>
                        <a:ea typeface="ＭＳ ゴシック" panose="020B0609070205080204" pitchFamily="49" charset="-128"/>
                      </a:endParaRPr>
                    </a:p>
                  </a:txBody>
                  <a:tcPr/>
                </a:tc>
              </a:tr>
            </a:tbl>
          </a:graphicData>
        </a:graphic>
      </p:graphicFrame>
      <p:sp>
        <p:nvSpPr>
          <p:cNvPr id="7" name="テキスト ボックス 6"/>
          <p:cNvSpPr txBox="1"/>
          <p:nvPr/>
        </p:nvSpPr>
        <p:spPr>
          <a:xfrm>
            <a:off x="128464" y="332656"/>
            <a:ext cx="540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論点２．景観形成における役割や実現</a:t>
            </a:r>
            <a:r>
              <a:rPr lang="ja-JP" altLang="en-US" sz="1200" b="1" dirty="0"/>
              <a:t>方策など今後検討、議論が必要な事項</a:t>
            </a:r>
          </a:p>
        </p:txBody>
      </p:sp>
      <p:sp>
        <p:nvSpPr>
          <p:cNvPr id="8"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7</a:t>
            </a:fld>
            <a:endParaRPr lang="en-US" altLang="ja-JP" sz="1200" dirty="0">
              <a:solidFill>
                <a:srgbClr val="898989"/>
              </a:solidFill>
            </a:endParaRPr>
          </a:p>
        </p:txBody>
      </p:sp>
    </p:spTree>
    <p:extLst>
      <p:ext uri="{BB962C8B-B14F-4D97-AF65-F5344CB8AC3E}">
        <p14:creationId xmlns:p14="http://schemas.microsoft.com/office/powerpoint/2010/main" val="2414398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477352"/>
            <a:ext cx="9748057" cy="637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景観ビジョン策定にあたっての論点整理</a:t>
            </a:r>
          </a:p>
        </p:txBody>
      </p:sp>
      <p:graphicFrame>
        <p:nvGraphicFramePr>
          <p:cNvPr id="2" name="表 1"/>
          <p:cNvGraphicFramePr>
            <a:graphicFrameLocks noGrp="1"/>
          </p:cNvGraphicFramePr>
          <p:nvPr>
            <p:extLst>
              <p:ext uri="{D42A27DB-BD31-4B8C-83A1-F6EECF244321}">
                <p14:modId xmlns:p14="http://schemas.microsoft.com/office/powerpoint/2010/main" val="2957285811"/>
              </p:ext>
            </p:extLst>
          </p:nvPr>
        </p:nvGraphicFramePr>
        <p:xfrm>
          <a:off x="200471" y="618514"/>
          <a:ext cx="9505057" cy="6125632"/>
        </p:xfrm>
        <a:graphic>
          <a:graphicData uri="http://schemas.openxmlformats.org/drawingml/2006/table">
            <a:tbl>
              <a:tblPr firstRow="1" bandRow="1">
                <a:tableStyleId>{5C22544A-7EE6-4342-B048-85BDC9FD1C3A}</a:tableStyleId>
              </a:tblPr>
              <a:tblGrid>
                <a:gridCol w="9505057"/>
              </a:tblGrid>
              <a:tr h="317416">
                <a:tc>
                  <a:txBody>
                    <a:bodyPr/>
                    <a:lstStyle/>
                    <a:p>
                      <a:pPr algn="ctr"/>
                      <a:r>
                        <a:rPr kumimoji="1" lang="ja-JP" altLang="en-US" sz="1400" dirty="0" smtClean="0"/>
                        <a:t>ご意見</a:t>
                      </a:r>
                      <a:endParaRPr kumimoji="1" lang="ja-JP" altLang="en-US" sz="1400" dirty="0"/>
                    </a:p>
                  </a:txBody>
                  <a:tcPr anchor="ctr"/>
                </a:tc>
              </a:tr>
              <a:tr h="1214774">
                <a:tc>
                  <a:txBody>
                    <a:bodyPr/>
                    <a:lstStyle/>
                    <a:p>
                      <a:pPr marL="85725" indent="-85725">
                        <a:lnSpc>
                          <a:spcPts val="1600"/>
                        </a:lnSpc>
                      </a:pPr>
                      <a:r>
                        <a:rPr kumimoji="1" lang="ja-JP" altLang="en-US" sz="1200" u="none" dirty="0" smtClean="0">
                          <a:latin typeface="ＭＳ ゴシック" panose="020B0609070205080204" pitchFamily="49" charset="-128"/>
                          <a:ea typeface="ＭＳ ゴシック" panose="020B0609070205080204" pitchFamily="49" charset="-128"/>
                        </a:rPr>
                        <a:t>　□民間連携、民間協働について</a:t>
                      </a:r>
                      <a:endParaRPr kumimoji="1"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○例えばアドプトという制度があります。アドプトリバー、アドプトロード、アドプトフォレスト。</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○大学なり、大学生の方々との連携もものすごく大事と思っています。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kumimoji="1" lang="ja-JP" altLang="en-US" sz="1200" dirty="0" smtClean="0">
                          <a:latin typeface="ＭＳ ゴシック" panose="020B0609070205080204" pitchFamily="49" charset="-128"/>
                          <a:ea typeface="ＭＳ ゴシック" panose="020B0609070205080204" pitchFamily="49" charset="-128"/>
                        </a:rPr>
                        <a:t>　　○景観行政の地元の住民がつくった、或いはその間を介した、専門家を交えたプラットフォームなどの仕方・まわし方などが必要。</a:t>
                      </a:r>
                    </a:p>
                    <a:p>
                      <a:pPr marL="85725" indent="-85725">
                        <a:lnSpc>
                          <a:spcPts val="1600"/>
                        </a:lnSpc>
                      </a:pPr>
                      <a:r>
                        <a:rPr kumimoji="1" lang="ja-JP" altLang="en-US" sz="1200" dirty="0" smtClean="0">
                          <a:latin typeface="ＭＳ ゴシック" panose="020B0609070205080204" pitchFamily="49" charset="-128"/>
                          <a:ea typeface="ＭＳ ゴシック" panose="020B0609070205080204" pitchFamily="49" charset="-128"/>
                        </a:rPr>
                        <a:t>　　○やはり官だけでやろうとするとですね、中々形の決まった形にしかできない部分もあると思いますので、そういった形で民間も活</a:t>
                      </a:r>
                      <a:endParaRPr kumimoji="1"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dirty="0" err="1" smtClean="0">
                          <a:latin typeface="ＭＳ ゴシック" panose="020B0609070205080204" pitchFamily="49" charset="-128"/>
                          <a:ea typeface="ＭＳ ゴシック" panose="020B0609070205080204" pitchFamily="49" charset="-128"/>
                        </a:rPr>
                        <a:t>用しながら</a:t>
                      </a:r>
                      <a:r>
                        <a:rPr kumimoji="1" lang="ja-JP" altLang="en-US" sz="1200" dirty="0" smtClean="0">
                          <a:latin typeface="ＭＳ ゴシック" panose="020B0609070205080204" pitchFamily="49" charset="-128"/>
                          <a:ea typeface="ＭＳ ゴシック" panose="020B0609070205080204" pitchFamily="49" charset="-128"/>
                        </a:rPr>
                        <a:t>まちづくりとか、景観とかいうものに関してマネジメントできるようなそういった形をとるというのもひとつの考え方</a:t>
                      </a:r>
                      <a:endParaRPr kumimoji="1"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dirty="0" err="1" smtClean="0">
                          <a:latin typeface="ＭＳ ゴシック" panose="020B0609070205080204" pitchFamily="49" charset="-128"/>
                          <a:ea typeface="ＭＳ ゴシック" panose="020B0609070205080204" pitchFamily="49" charset="-128"/>
                        </a:rPr>
                        <a:t>かなと</a:t>
                      </a:r>
                      <a:r>
                        <a:rPr kumimoji="1" lang="ja-JP" altLang="en-US" sz="1200" dirty="0" smtClean="0">
                          <a:latin typeface="ＭＳ ゴシック" panose="020B0609070205080204" pitchFamily="49" charset="-128"/>
                          <a:ea typeface="ＭＳ ゴシック" panose="020B0609070205080204" pitchFamily="49" charset="-128"/>
                        </a:rPr>
                        <a:t>思います。</a:t>
                      </a:r>
                      <a:endParaRPr kumimoji="1" lang="ja-JP" altLang="en-US" sz="1200" dirty="0">
                        <a:latin typeface="ＭＳ ゴシック" panose="020B0609070205080204" pitchFamily="49" charset="-128"/>
                        <a:ea typeface="ＭＳ ゴシック" panose="020B0609070205080204" pitchFamily="49" charset="-128"/>
                      </a:endParaRPr>
                    </a:p>
                  </a:txBody>
                  <a:tcPr/>
                </a:tc>
              </a:tr>
              <a:tr h="860296">
                <a:tc>
                  <a:txBody>
                    <a:bodyPr/>
                    <a:lstStyle/>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□公共空間のオープン化について</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○道路占有許可の特例について、国交省の方針も代わりまして道路法が改正されて、考えが大きく変わったと思っています。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○河川空間のオープン化とか道路占用許可などを実施するにあたり、現行の法制度面での課題はほぼない。</a:t>
                      </a:r>
                      <a:endParaRPr lang="en-US" altLang="ja-JP" sz="1200" dirty="0" smtClean="0">
                        <a:latin typeface="ＭＳ ゴシック" panose="020B0609070205080204" pitchFamily="49" charset="-128"/>
                        <a:ea typeface="ＭＳ ゴシック" panose="020B0609070205080204" pitchFamily="49" charset="-128"/>
                      </a:endParaRPr>
                    </a:p>
                  </a:txBody>
                  <a:tcPr/>
                </a:tc>
              </a:tr>
              <a:tr h="904448">
                <a:tc>
                  <a:txBody>
                    <a:bodyPr/>
                    <a:lstStyle/>
                    <a:p>
                      <a:pPr marL="85725" indent="-85725">
                        <a:lnSpc>
                          <a:spcPts val="1600"/>
                        </a:lnSpc>
                      </a:pPr>
                      <a:r>
                        <a:rPr lang="ja-JP" altLang="en-US" sz="1200" u="none" dirty="0" smtClean="0">
                          <a:latin typeface="ＭＳ ゴシック" panose="020B0609070205080204" pitchFamily="49" charset="-128"/>
                          <a:ea typeface="ＭＳ ゴシック" panose="020B0609070205080204" pitchFamily="49" charset="-128"/>
                        </a:rPr>
                        <a:t>　□人材育成・シビックプライドの向上について</a:t>
                      </a:r>
                      <a:endParaRPr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○景観サポーターを養成するとかです。あと、府民の方々に景観についての学習するコースというか。子どもたちに景観探検隊とか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いうかたちで、地域の景観を掘り起こしてみようということで、そういう動きもすごく大事かと思っています。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○関心や景観のセンスは、小学生、いや幼稚園くらいから育てていかないと、大きくなってからではどうしても形だけになってしま</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い、一番根っこの部分がなかなか育っていかないと感じている。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○パンフレットひとつにしても、ポスターひとつにしても、デザイン性の高いものを出し続けることによって、大阪のシビックプラ</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イドも上がるし、市民もこれじゃいけないと思ってもらえる。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○市町村の力も借りながら進めていき、行政が何もしなくても地域住民が機嫌よく景観づくりに取り組んでくれるような環境になる</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ことが理想</a:t>
                      </a:r>
                    </a:p>
                  </a:txBody>
                  <a:tcPr/>
                </a:tc>
              </a:tr>
              <a:tr h="662277">
                <a:tc>
                  <a:txBody>
                    <a:bodyPr/>
                    <a:lstStyle/>
                    <a:p>
                      <a:pPr marL="85725" indent="-85725">
                        <a:lnSpc>
                          <a:spcPts val="1600"/>
                        </a:lnSpc>
                      </a:pPr>
                      <a:r>
                        <a:rPr lang="ja-JP" altLang="en-US" sz="1200" u="none" dirty="0" smtClean="0">
                          <a:latin typeface="ＭＳ ゴシック" panose="020B0609070205080204" pitchFamily="49" charset="-128"/>
                          <a:ea typeface="ＭＳ ゴシック" panose="020B0609070205080204" pitchFamily="49" charset="-128"/>
                        </a:rPr>
                        <a:t>　□活動資金について</a:t>
                      </a:r>
                      <a:endParaRPr lang="en-US" altLang="ja-JP" sz="1200" u="none"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○地域活動なり、交付金なり補助金を渡す、そういうやり方もあります。そういうところを介して景観と言う事柄について理解をし</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a:t>
                      </a:r>
                      <a:r>
                        <a:rPr lang="ja-JP" altLang="en-US" sz="1200" dirty="0" err="1" smtClean="0">
                          <a:latin typeface="ＭＳ ゴシック" panose="020B0609070205080204" pitchFamily="49" charset="-128"/>
                          <a:ea typeface="ＭＳ ゴシック" panose="020B0609070205080204" pitchFamily="49" charset="-128"/>
                        </a:rPr>
                        <a:t>て</a:t>
                      </a:r>
                      <a:r>
                        <a:rPr lang="ja-JP" altLang="en-US" sz="1200" dirty="0" smtClean="0">
                          <a:latin typeface="ＭＳ ゴシック" panose="020B0609070205080204" pitchFamily="49" charset="-128"/>
                          <a:ea typeface="ＭＳ ゴシック" panose="020B0609070205080204" pitchFamily="49" charset="-128"/>
                        </a:rPr>
                        <a:t>もらうと、関心も広くなると思います。</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○１０年前には無かった現象でふるさと納税とかクラウドファンディングなどありますので町並みを描いて、ふるさと納税は今、返</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礼品に対して３割がどうのこうのと言われておりますが。そういうやり方もまぁ無きにしも非</a:t>
                      </a:r>
                      <a:r>
                        <a:rPr lang="ja-JP" altLang="en-US" sz="1200" dirty="0" err="1" smtClean="0">
                          <a:latin typeface="ＭＳ ゴシック" panose="020B0609070205080204" pitchFamily="49" charset="-128"/>
                          <a:ea typeface="ＭＳ ゴシック" panose="020B0609070205080204" pitchFamily="49" charset="-128"/>
                        </a:rPr>
                        <a:t>ずです</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dirty="0" smtClean="0">
                          <a:latin typeface="ＭＳ ゴシック" panose="020B0609070205080204" pitchFamily="49" charset="-128"/>
                          <a:ea typeface="ＭＳ ゴシック" panose="020B0609070205080204" pitchFamily="49" charset="-128"/>
                        </a:rPr>
                        <a:t>　　○エリアマネジメントをＮＰＯや地域負担を求めすぎの部分がある。責任の所在はどこか本来、行政が負担すべき分は負担する必要</a:t>
                      </a:r>
                      <a:endParaRPr lang="en-US" altLang="ja-JP" sz="1200" dirty="0" smtClean="0">
                        <a:latin typeface="ＭＳ ゴシック" panose="020B0609070205080204" pitchFamily="49" charset="-128"/>
                        <a:ea typeface="ＭＳ ゴシック" panose="020B0609070205080204" pitchFamily="49" charset="-128"/>
                      </a:endParaRPr>
                    </a:p>
                    <a:p>
                      <a:pPr marL="85725" indent="-85725">
                        <a:lnSpc>
                          <a:spcPts val="1600"/>
                        </a:lnSpc>
                      </a:pPr>
                      <a:r>
                        <a:rPr lang="ja-JP" altLang="en-US" sz="1200" smtClean="0">
                          <a:latin typeface="ＭＳ ゴシック" panose="020B0609070205080204" pitchFamily="49" charset="-128"/>
                          <a:ea typeface="ＭＳ ゴシック" panose="020B0609070205080204" pitchFamily="49" charset="-128"/>
                        </a:rPr>
                        <a:t>　　　が</a:t>
                      </a:r>
                      <a:r>
                        <a:rPr lang="ja-JP" altLang="en-US" sz="1200" dirty="0" smtClean="0">
                          <a:latin typeface="ＭＳ ゴシック" panose="020B0609070205080204" pitchFamily="49" charset="-128"/>
                          <a:ea typeface="ＭＳ ゴシック" panose="020B0609070205080204" pitchFamily="49" charset="-128"/>
                        </a:rPr>
                        <a:t>あるのでは。</a:t>
                      </a:r>
                      <a:endParaRPr lang="en-US" altLang="ja-JP" sz="1200" dirty="0" smtClean="0">
                        <a:latin typeface="ＭＳ ゴシック" panose="020B0609070205080204" pitchFamily="49" charset="-128"/>
                        <a:ea typeface="ＭＳ ゴシック" panose="020B0609070205080204" pitchFamily="49" charset="-128"/>
                      </a:endParaRPr>
                    </a:p>
                  </a:txBody>
                  <a:tcPr/>
                </a:tc>
              </a:tr>
            </a:tbl>
          </a:graphicData>
        </a:graphic>
      </p:graphicFrame>
      <p:sp>
        <p:nvSpPr>
          <p:cNvPr id="7" name="テキスト ボックス 6"/>
          <p:cNvSpPr txBox="1"/>
          <p:nvPr/>
        </p:nvSpPr>
        <p:spPr>
          <a:xfrm>
            <a:off x="128464" y="332656"/>
            <a:ext cx="540000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論点 ２．景観形成における役割や実現</a:t>
            </a:r>
            <a:r>
              <a:rPr lang="ja-JP" altLang="en-US" sz="1200" b="1" dirty="0"/>
              <a:t>方策など今後検討、議論が必要な事項</a:t>
            </a:r>
          </a:p>
        </p:txBody>
      </p:sp>
      <p:sp>
        <p:nvSpPr>
          <p:cNvPr id="8" name="Text Box 2"/>
          <p:cNvSpPr txBox="1">
            <a:spLocks noChangeArrowheads="1"/>
          </p:cNvSpPr>
          <p:nvPr/>
        </p:nvSpPr>
        <p:spPr bwMode="auto">
          <a:xfrm>
            <a:off x="7689304" y="6592267"/>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8</a:t>
            </a:fld>
            <a:endParaRPr lang="en-US" altLang="ja-JP" sz="1200" dirty="0">
              <a:solidFill>
                <a:srgbClr val="898989"/>
              </a:solidFill>
            </a:endParaRPr>
          </a:p>
        </p:txBody>
      </p:sp>
    </p:spTree>
    <p:extLst>
      <p:ext uri="{BB962C8B-B14F-4D97-AF65-F5344CB8AC3E}">
        <p14:creationId xmlns:p14="http://schemas.microsoft.com/office/powerpoint/2010/main" val="30271125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324C33-F656-4078-B6B1-A7A1E875DE2A}">
  <ds:schemaRefs>
    <ds:schemaRef ds:uri="http://purl.org/dc/elements/1.1/"/>
    <ds:schemaRef ds:uri="http://schemas.microsoft.com/office/infopath/2007/PartnerControls"/>
    <ds:schemaRef ds:uri="http://schemas.openxmlformats.org/package/2006/metadata/core-properties"/>
    <ds:schemaRef ds:uri="http://purl.org/dc/dcmitype/"/>
    <ds:schemaRef ds:uri="http://purl.org/dc/terms/"/>
    <ds:schemaRef ds:uri="http://schemas.microsoft.com/office/2006/documentManagement/types"/>
    <ds:schemaRef ds:uri="46689e31-b03d-4afa-a735-a1f8d7beadb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ED9E7F6-7A34-44CB-9D38-BD2BD106B097}">
  <ds:schemaRefs>
    <ds:schemaRef ds:uri="http://schemas.microsoft.com/sharepoint/v3/contenttype/forms"/>
  </ds:schemaRefs>
</ds:datastoreItem>
</file>

<file path=customXml/itemProps3.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1765</TotalTime>
  <Words>1179</Words>
  <Application>Microsoft Office PowerPoint</Application>
  <PresentationFormat>A4 210 x 297 mm</PresentationFormat>
  <Paragraphs>229</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2017-06-27T11:00:29Z</cp:lastPrinted>
  <dcterms:created xsi:type="dcterms:W3CDTF">2015-05-22T04:08:38Z</dcterms:created>
  <dcterms:modified xsi:type="dcterms:W3CDTF">2017-06-28T00:51:47Z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