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4" r:id="rId9"/>
    <p:sldId id="263" r:id="rId10"/>
    <p:sldId id="266" r:id="rId11"/>
    <p:sldId id="267"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0" y="-90"/>
      </p:cViewPr>
      <p:guideLst>
        <p:guide orient="horz" pos="2160"/>
        <p:guide pos="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421925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64336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11242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285114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212304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210318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416100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232936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77716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3495434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CFF62DD-BDD8-4E6A-8A43-8878F6577F07}" type="datetimeFigureOut">
              <a:rPr kumimoji="1" lang="ja-JP" altLang="en-US" smtClean="0"/>
              <a:t>2017/10/23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240082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F62DD-BDD8-4E6A-8A43-8878F6577F07}" type="datetimeFigureOut">
              <a:rPr kumimoji="1" lang="ja-JP" altLang="en-US" smtClean="0"/>
              <a:t>2017/10/23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433FF-D446-4CE7-AB7C-0BA7D949FB5F}" type="slidenum">
              <a:rPr kumimoji="1" lang="ja-JP" altLang="en-US" smtClean="0"/>
              <a:t>‹#›</a:t>
            </a:fld>
            <a:endParaRPr kumimoji="1" lang="ja-JP" altLang="en-US"/>
          </a:p>
        </p:txBody>
      </p:sp>
    </p:spTree>
    <p:extLst>
      <p:ext uri="{BB962C8B-B14F-4D97-AF65-F5344CB8AC3E}">
        <p14:creationId xmlns:p14="http://schemas.microsoft.com/office/powerpoint/2010/main" val="2151461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実現に向けた視点と取組み</a:t>
            </a:r>
            <a:endParaRPr kumimoji="1" lang="ja-JP" altLang="en-US" b="1" dirty="0"/>
          </a:p>
        </p:txBody>
      </p:sp>
      <p:sp>
        <p:nvSpPr>
          <p:cNvPr id="5" name="テキスト ボックス 4"/>
          <p:cNvSpPr txBox="1"/>
          <p:nvPr/>
        </p:nvSpPr>
        <p:spPr>
          <a:xfrm>
            <a:off x="323528" y="980728"/>
            <a:ext cx="8568952" cy="646331"/>
          </a:xfrm>
          <a:prstGeom prst="rect">
            <a:avLst/>
          </a:prstGeom>
          <a:noFill/>
        </p:spPr>
        <p:txBody>
          <a:bodyPr wrap="square" rtlCol="0">
            <a:spAutoFit/>
          </a:bodyPr>
          <a:lstStyle/>
          <a:p>
            <a:r>
              <a:rPr kumimoji="1" lang="ja-JP" altLang="en-US" dirty="0" smtClean="0"/>
              <a:t>　大阪府がめざす景観づくりを実現するためには、次の視点に立った具体的な取組みが</a:t>
            </a:r>
            <a:endParaRPr kumimoji="1" lang="en-US" altLang="ja-JP" dirty="0" smtClean="0"/>
          </a:p>
          <a:p>
            <a:r>
              <a:rPr kumimoji="1" lang="ja-JP" altLang="en-US" dirty="0" smtClean="0"/>
              <a:t>必要です。</a:t>
            </a:r>
            <a:endParaRPr kumimoji="1" lang="ja-JP" altLang="en-US" dirty="0"/>
          </a:p>
        </p:txBody>
      </p:sp>
      <p:sp>
        <p:nvSpPr>
          <p:cNvPr id="6" name="テキスト ボックス 5"/>
          <p:cNvSpPr txBox="1"/>
          <p:nvPr/>
        </p:nvSpPr>
        <p:spPr>
          <a:xfrm>
            <a:off x="323528" y="1916832"/>
            <a:ext cx="7513595" cy="369332"/>
          </a:xfrm>
          <a:prstGeom prst="rect">
            <a:avLst/>
          </a:prstGeom>
          <a:noFill/>
        </p:spPr>
        <p:txBody>
          <a:bodyPr wrap="none" rtlCol="0">
            <a:spAutoFit/>
          </a:bodyPr>
          <a:lstStyle/>
          <a:p>
            <a:r>
              <a:rPr kumimoji="1" lang="ja-JP" altLang="en-US" b="1" dirty="0" smtClean="0"/>
              <a:t>１．民間が主体的に景観づくりに取り組み、積極的に投資できる環境をつくる</a:t>
            </a:r>
            <a:endParaRPr kumimoji="1" lang="en-US" altLang="ja-JP" b="1" dirty="0" smtClean="0"/>
          </a:p>
        </p:txBody>
      </p:sp>
      <p:sp>
        <p:nvSpPr>
          <p:cNvPr id="7" name="テキスト ボックス 6"/>
          <p:cNvSpPr txBox="1"/>
          <p:nvPr/>
        </p:nvSpPr>
        <p:spPr>
          <a:xfrm>
            <a:off x="323528" y="3501008"/>
            <a:ext cx="7516801" cy="369332"/>
          </a:xfrm>
          <a:prstGeom prst="rect">
            <a:avLst/>
          </a:prstGeom>
          <a:noFill/>
        </p:spPr>
        <p:txBody>
          <a:bodyPr wrap="none" rtlCol="0">
            <a:spAutoFit/>
          </a:bodyPr>
          <a:lstStyle/>
          <a:p>
            <a:r>
              <a:rPr lang="ja-JP" altLang="en-US" b="1" dirty="0"/>
              <a:t>２</a:t>
            </a:r>
            <a:r>
              <a:rPr kumimoji="1" lang="ja-JP" altLang="en-US" b="1" dirty="0" smtClean="0"/>
              <a:t>．公共事業の実施にあたっては、地域の景観づくりの模範となるよう努める</a:t>
            </a:r>
            <a:endParaRPr kumimoji="1" lang="en-US" altLang="ja-JP" b="1" dirty="0" smtClean="0"/>
          </a:p>
        </p:txBody>
      </p:sp>
      <p:sp>
        <p:nvSpPr>
          <p:cNvPr id="8" name="テキスト ボックス 7"/>
          <p:cNvSpPr txBox="1"/>
          <p:nvPr/>
        </p:nvSpPr>
        <p:spPr>
          <a:xfrm>
            <a:off x="323528" y="5157192"/>
            <a:ext cx="6410729" cy="369332"/>
          </a:xfrm>
          <a:prstGeom prst="rect">
            <a:avLst/>
          </a:prstGeom>
          <a:noFill/>
        </p:spPr>
        <p:txBody>
          <a:bodyPr wrap="none" rtlCol="0">
            <a:spAutoFit/>
          </a:bodyPr>
          <a:lstStyle/>
          <a:p>
            <a:r>
              <a:rPr lang="ja-JP" altLang="en-US" b="1" dirty="0" smtClean="0"/>
              <a:t>３</a:t>
            </a:r>
            <a:r>
              <a:rPr kumimoji="1" lang="ja-JP" altLang="en-US" b="1" dirty="0" smtClean="0"/>
              <a:t>．景観づくりの担い手を育成し、大阪の魅力を創出し、発掘する</a:t>
            </a:r>
            <a:endParaRPr kumimoji="1" lang="en-US" altLang="ja-JP" b="1" dirty="0" smtClean="0"/>
          </a:p>
        </p:txBody>
      </p:sp>
      <p:sp>
        <p:nvSpPr>
          <p:cNvPr id="9" name="テキスト ボックス 8"/>
          <p:cNvSpPr txBox="1"/>
          <p:nvPr/>
        </p:nvSpPr>
        <p:spPr>
          <a:xfrm>
            <a:off x="799736" y="2348880"/>
            <a:ext cx="3249608" cy="830997"/>
          </a:xfrm>
          <a:prstGeom prst="rect">
            <a:avLst/>
          </a:prstGeom>
          <a:noFill/>
        </p:spPr>
        <p:txBody>
          <a:bodyPr wrap="none" rtlCol="0">
            <a:spAutoFit/>
          </a:bodyPr>
          <a:lstStyle/>
          <a:p>
            <a:r>
              <a:rPr kumimoji="1" lang="ja-JP" altLang="en-US" sz="1600" dirty="0" smtClean="0"/>
              <a:t>○方針・計画の掲示</a:t>
            </a:r>
            <a:endParaRPr kumimoji="1" lang="en-US" altLang="ja-JP" sz="1600" dirty="0" smtClean="0"/>
          </a:p>
          <a:p>
            <a:r>
              <a:rPr lang="ja-JP" altLang="en-US" sz="1600" dirty="0" smtClean="0"/>
              <a:t>○規制誘導・公的資産の民間開放</a:t>
            </a:r>
            <a:endParaRPr lang="en-US" altLang="ja-JP" sz="1600" dirty="0" smtClean="0"/>
          </a:p>
          <a:p>
            <a:r>
              <a:rPr kumimoji="1" lang="ja-JP" altLang="en-US" sz="1600" dirty="0" smtClean="0"/>
              <a:t>○公民連携のプラットフォームづくり</a:t>
            </a:r>
            <a:endParaRPr kumimoji="1" lang="ja-JP" altLang="en-US" sz="1600" dirty="0"/>
          </a:p>
        </p:txBody>
      </p:sp>
      <p:sp>
        <p:nvSpPr>
          <p:cNvPr id="10" name="テキスト ボックス 9"/>
          <p:cNvSpPr txBox="1"/>
          <p:nvPr/>
        </p:nvSpPr>
        <p:spPr>
          <a:xfrm>
            <a:off x="799736" y="3933056"/>
            <a:ext cx="4939173" cy="830997"/>
          </a:xfrm>
          <a:prstGeom prst="rect">
            <a:avLst/>
          </a:prstGeom>
          <a:noFill/>
        </p:spPr>
        <p:txBody>
          <a:bodyPr wrap="none" rtlCol="0">
            <a:spAutoFit/>
          </a:bodyPr>
          <a:lstStyle/>
          <a:p>
            <a:r>
              <a:rPr kumimoji="1" lang="ja-JP" altLang="en-US" sz="1600" dirty="0" smtClean="0"/>
              <a:t>○景観への配慮を意識した公共建築物づくり</a:t>
            </a:r>
            <a:endParaRPr kumimoji="1" lang="en-US" altLang="ja-JP" sz="1600" dirty="0" smtClean="0"/>
          </a:p>
          <a:p>
            <a:r>
              <a:rPr lang="ja-JP" altLang="en-US" sz="1600" dirty="0" smtClean="0"/>
              <a:t>○景観への配慮を意識した都市インフラづくり</a:t>
            </a:r>
            <a:endParaRPr lang="en-US" altLang="ja-JP" sz="1600" dirty="0" smtClean="0"/>
          </a:p>
          <a:p>
            <a:r>
              <a:rPr kumimoji="1" lang="ja-JP" altLang="en-US" sz="1600" dirty="0" smtClean="0"/>
              <a:t>○公共事業における景観面でのＰＤＣＡサイクルの確立</a:t>
            </a:r>
            <a:endParaRPr kumimoji="1" lang="en-US" altLang="ja-JP" sz="1600" dirty="0" smtClean="0"/>
          </a:p>
        </p:txBody>
      </p:sp>
      <p:sp>
        <p:nvSpPr>
          <p:cNvPr id="11" name="テキスト ボックス 10"/>
          <p:cNvSpPr txBox="1"/>
          <p:nvPr/>
        </p:nvSpPr>
        <p:spPr>
          <a:xfrm>
            <a:off x="799736" y="5550331"/>
            <a:ext cx="3600666" cy="830997"/>
          </a:xfrm>
          <a:prstGeom prst="rect">
            <a:avLst/>
          </a:prstGeom>
          <a:noFill/>
        </p:spPr>
        <p:txBody>
          <a:bodyPr wrap="none" rtlCol="0">
            <a:spAutoFit/>
          </a:bodyPr>
          <a:lstStyle/>
          <a:p>
            <a:r>
              <a:rPr kumimoji="1" lang="ja-JP" altLang="en-US" sz="1600" dirty="0" smtClean="0"/>
              <a:t>○ビュースポット（視点場）の発掘と広報</a:t>
            </a:r>
            <a:endParaRPr kumimoji="1" lang="en-US" altLang="ja-JP" sz="1600" dirty="0" smtClean="0"/>
          </a:p>
          <a:p>
            <a:r>
              <a:rPr lang="ja-JP" altLang="en-US" sz="1600" dirty="0" smtClean="0"/>
              <a:t>○市町村の景観行政団体化の促進</a:t>
            </a:r>
            <a:endParaRPr lang="en-US" altLang="ja-JP" sz="1600" dirty="0" smtClean="0"/>
          </a:p>
          <a:p>
            <a:r>
              <a:rPr kumimoji="1" lang="ja-JP" altLang="en-US" sz="1600" dirty="0" smtClean="0"/>
              <a:t>○担い手の育成と景観まちづくりの継続</a:t>
            </a:r>
            <a:endParaRPr kumimoji="1" lang="en-US" altLang="ja-JP" sz="1600" dirty="0" smtClean="0"/>
          </a:p>
        </p:txBody>
      </p:sp>
      <p:sp>
        <p:nvSpPr>
          <p:cNvPr id="2" name="テキスト ボックス 1"/>
          <p:cNvSpPr txBox="1"/>
          <p:nvPr/>
        </p:nvSpPr>
        <p:spPr>
          <a:xfrm>
            <a:off x="8228261" y="87015"/>
            <a:ext cx="808235" cy="369332"/>
          </a:xfrm>
          <a:prstGeom prst="rect">
            <a:avLst/>
          </a:prstGeom>
          <a:solidFill>
            <a:schemeClr val="bg1"/>
          </a:solidFill>
          <a:ln>
            <a:solidFill>
              <a:schemeClr val="tx1"/>
            </a:solidFill>
          </a:ln>
        </p:spPr>
        <p:txBody>
          <a:bodyPr wrap="none" rtlCol="0">
            <a:spAutoFit/>
          </a:bodyPr>
          <a:lstStyle/>
          <a:p>
            <a:r>
              <a:rPr kumimoji="1" lang="ja-JP" altLang="en-US" b="1" dirty="0" smtClean="0"/>
              <a:t>資料２</a:t>
            </a:r>
            <a:endParaRPr kumimoji="1" lang="ja-JP" altLang="en-US" b="1" dirty="0"/>
          </a:p>
        </p:txBody>
      </p:sp>
      <p:sp>
        <p:nvSpPr>
          <p:cNvPr id="3" name="テキスト ボックス 2"/>
          <p:cNvSpPr txBox="1"/>
          <p:nvPr/>
        </p:nvSpPr>
        <p:spPr>
          <a:xfrm>
            <a:off x="8820472" y="6516052"/>
            <a:ext cx="288032" cy="276999"/>
          </a:xfrm>
          <a:prstGeom prst="rect">
            <a:avLst/>
          </a:prstGeom>
          <a:noFill/>
        </p:spPr>
        <p:txBody>
          <a:bodyPr wrap="square" rtlCol="0">
            <a:spAutoFit/>
          </a:bodyPr>
          <a:lstStyle/>
          <a:p>
            <a:r>
              <a:rPr kumimoji="1" lang="ja-JP" altLang="en-US" sz="1200" dirty="0" smtClean="0"/>
              <a:t>１</a:t>
            </a:r>
            <a:endParaRPr kumimoji="1" lang="ja-JP" altLang="en-US" sz="1200" dirty="0"/>
          </a:p>
        </p:txBody>
      </p:sp>
    </p:spTree>
    <p:extLst>
      <p:ext uri="{BB962C8B-B14F-4D97-AF65-F5344CB8AC3E}">
        <p14:creationId xmlns:p14="http://schemas.microsoft.com/office/powerpoint/2010/main" val="1227348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54541561"/>
              </p:ext>
            </p:extLst>
          </p:nvPr>
        </p:nvGraphicFramePr>
        <p:xfrm>
          <a:off x="107504" y="1062028"/>
          <a:ext cx="8928992" cy="5371216"/>
        </p:xfrm>
        <a:graphic>
          <a:graphicData uri="http://schemas.openxmlformats.org/drawingml/2006/table">
            <a:tbl>
              <a:tblPr firstRow="1" bandRow="1">
                <a:tableStyleId>{5A111915-BE36-4E01-A7E5-04B1672EAD32}</a:tableStyleId>
              </a:tblPr>
              <a:tblGrid>
                <a:gridCol w="2736304"/>
                <a:gridCol w="3672408"/>
                <a:gridCol w="2520280"/>
              </a:tblGrid>
              <a:tr h="370840">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2076">
                <a:tc>
                  <a:txBody>
                    <a:bodyPr/>
                    <a:lstStyle/>
                    <a:p>
                      <a:r>
                        <a:rPr kumimoji="1" lang="ja-JP" altLang="en-US" sz="1400" spc="-100" baseline="0" dirty="0" smtClean="0"/>
                        <a:t>表彰制度（大阪都市景観建築賞）等</a:t>
                      </a:r>
                      <a:endParaRPr kumimoji="1" lang="ja-JP" altLang="en-US" sz="1400" spc="-1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smtClean="0"/>
                        <a:t>大阪都市景観建築賞の運営等により府民の景観に対する意識の高揚を図ります。</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lang="ja-JP" altLang="en-US" sz="1400" dirty="0" smtClean="0"/>
                        <a:t>大阪優良緑化賞</a:t>
                      </a:r>
                      <a:endParaRPr lang="en-US" altLang="ja-JP" sz="1400" dirty="0" smtClean="0"/>
                    </a:p>
                    <a:p>
                      <a:pPr marL="285750" indent="-285750">
                        <a:buFont typeface="Wingdings" panose="05000000000000000000" pitchFamily="2" charset="2"/>
                        <a:buChar char="Ø"/>
                      </a:pPr>
                      <a:r>
                        <a:rPr lang="ja-JP" altLang="en-US" sz="1400" dirty="0" smtClean="0"/>
                        <a:t>みどりのまちづくり賞</a:t>
                      </a:r>
                      <a:endParaRPr lang="en-US" altLang="ja-JP" sz="1400" dirty="0" smtClean="0"/>
                    </a:p>
                    <a:p>
                      <a:pPr marL="0" indent="0">
                        <a:buFont typeface="Wingdings" panose="05000000000000000000" pitchFamily="2" charset="2"/>
                        <a:buNone/>
                      </a:pPr>
                      <a:r>
                        <a:rPr lang="ja-JP" altLang="en-US" sz="1400" dirty="0" smtClean="0"/>
                        <a:t>　　（大阪ランドスケープ賞）</a:t>
                      </a:r>
                      <a:endParaRPr lang="en-US" altLang="ja-JP" sz="1400" dirty="0" smtClean="0"/>
                    </a:p>
                    <a:p>
                      <a:pPr marL="285750" indent="-285750">
                        <a:buFont typeface="Wingdings" panose="05000000000000000000" pitchFamily="2" charset="2"/>
                        <a:buChar char="Ø"/>
                      </a:pPr>
                      <a:r>
                        <a:rPr lang="ja-JP" altLang="en-US" sz="1400" spc="-100" baseline="0" dirty="0" smtClean="0"/>
                        <a:t>大阪府公共建築設計ｺﾝｸｰﾙ</a:t>
                      </a:r>
                      <a:endParaRPr lang="en-US" altLang="ja-JP" sz="1400" spc="-100" baseline="0" dirty="0" smtClean="0"/>
                    </a:p>
                    <a:p>
                      <a:pPr marL="285750" indent="-285750">
                        <a:buFont typeface="Wingdings" panose="05000000000000000000" pitchFamily="2" charset="2"/>
                        <a:buChar char="Ø"/>
                      </a:pPr>
                      <a:r>
                        <a:rPr lang="ja-JP" altLang="en-US" sz="1400" spc="-100" baseline="0" dirty="0" smtClean="0"/>
                        <a:t>大阪府まちづくり功労者賞</a:t>
                      </a:r>
                      <a:endParaRPr lang="en-US" altLang="ja-JP" sz="1400" spc="-100" baseline="0" dirty="0" smtClean="0"/>
                    </a:p>
                    <a:p>
                      <a:pPr marL="0" indent="0" algn="r">
                        <a:buFont typeface="Wingdings" panose="05000000000000000000" pitchFamily="2" charset="2"/>
                        <a:buNone/>
                      </a:pPr>
                      <a:r>
                        <a:rPr lang="ja-JP" altLang="en-US" sz="1400" spc="-100" baseline="0" dirty="0" smtClean="0"/>
                        <a:t>など</a:t>
                      </a:r>
                      <a:endParaRPr lang="ja-JP" altLang="en-US" sz="1400" spc="-1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0060">
                <a:tc>
                  <a:txBody>
                    <a:bodyPr/>
                    <a:lstStyle/>
                    <a:p>
                      <a:r>
                        <a:rPr kumimoji="1" lang="ja-JP" altLang="en-US" sz="1400" dirty="0" smtClean="0"/>
                        <a:t>景観学習やイベントの実施</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spc="-30" baseline="0" dirty="0" smtClean="0"/>
                        <a:t>景観まちづくりを支援する、景観整備機構の指定をすすめ、同機構を活用した景観学習やイベントの開催や参加を促すことで、府民の景観に対する意識の高揚を図ります。</a:t>
                      </a:r>
                      <a:endParaRPr kumimoji="1" lang="en-US" altLang="ja-JP" sz="1400" spc="-30" baseline="0" dirty="0" smtClean="0"/>
                    </a:p>
                    <a:p>
                      <a:pPr marL="0" indent="0" algn="r">
                        <a:buFont typeface="Wingdings" panose="05000000000000000000" pitchFamily="2" charset="2"/>
                        <a:buNone/>
                      </a:pPr>
                      <a:r>
                        <a:rPr kumimoji="1" lang="ja-JP" altLang="en-US" sz="1400" spc="0" baseline="0" dirty="0" smtClean="0"/>
                        <a:t>　　</a:t>
                      </a:r>
                      <a:r>
                        <a:rPr kumimoji="1" lang="ja-JP" altLang="en-US" sz="1100" u="sng" spc="0" baseline="0" dirty="0" smtClean="0"/>
                        <a:t>⇒</a:t>
                      </a:r>
                      <a:r>
                        <a:rPr kumimoji="1" lang="en-US" altLang="ja-JP" sz="1100" u="sng" spc="0" baseline="0" dirty="0" smtClean="0"/>
                        <a:t>【</a:t>
                      </a:r>
                      <a:r>
                        <a:rPr kumimoji="1" lang="ja-JP" altLang="en-US" sz="1100" u="sng" spc="0" baseline="0" dirty="0" smtClean="0"/>
                        <a:t>資料</a:t>
                      </a:r>
                      <a:r>
                        <a:rPr kumimoji="1" lang="en-US" altLang="ja-JP" sz="1100" u="sng" spc="0" baseline="0" dirty="0" smtClean="0"/>
                        <a:t>11】</a:t>
                      </a:r>
                      <a:r>
                        <a:rPr kumimoji="1" lang="ja-JP" altLang="en-US" sz="1100" u="sng" spc="0" baseline="0" dirty="0" smtClean="0"/>
                        <a:t>景観整備機構</a:t>
                      </a:r>
                      <a:endParaRPr kumimoji="1" lang="ja-JP" altLang="en-US" sz="1400" u="sng" spc="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lang="ja-JP" altLang="en-US" sz="1400" spc="-120" baseline="0" dirty="0" smtClean="0"/>
                        <a:t>御堂筋イルミネーション事業</a:t>
                      </a:r>
                      <a:endParaRPr lang="en-US" altLang="ja-JP" sz="1400" spc="-120" baseline="0" dirty="0" smtClean="0"/>
                    </a:p>
                    <a:p>
                      <a:pPr marL="285750" indent="-285750">
                        <a:buFont typeface="Wingdings" panose="05000000000000000000" pitchFamily="2" charset="2"/>
                        <a:buChar char="Ø"/>
                      </a:pPr>
                      <a:r>
                        <a:rPr lang="ja-JP" altLang="en-US" sz="1400" spc="-120" baseline="0" dirty="0" smtClean="0"/>
                        <a:t>大阪都市緑化フェア</a:t>
                      </a:r>
                      <a:endParaRPr lang="en-US" altLang="ja-JP" sz="1400" spc="-120" baseline="0" dirty="0" smtClean="0"/>
                    </a:p>
                    <a:p>
                      <a:pPr marL="285750" indent="-285750">
                        <a:buFont typeface="Wingdings" panose="05000000000000000000" pitchFamily="2" charset="2"/>
                        <a:buChar char="Ø"/>
                      </a:pPr>
                      <a:r>
                        <a:rPr lang="ja-JP" altLang="en-US" sz="1400" spc="-120" baseline="0" dirty="0" smtClean="0"/>
                        <a:t>オアシス・クリーンアップ月間</a:t>
                      </a:r>
                      <a:endParaRPr lang="en-US" altLang="ja-JP" sz="1400" spc="-120" baseline="0" dirty="0" smtClean="0"/>
                    </a:p>
                    <a:p>
                      <a:pPr marL="285750" indent="-285750">
                        <a:buFont typeface="Wingdings" panose="05000000000000000000" pitchFamily="2" charset="2"/>
                        <a:buChar char="Ø"/>
                      </a:pPr>
                      <a:r>
                        <a:rPr kumimoji="1" lang="ja-JP" altLang="en-US" sz="1400" spc="0" baseline="0" dirty="0" smtClean="0"/>
                        <a:t>「ゴミをなくそう。水をきれいに！」合同キャンペーン</a:t>
                      </a:r>
                      <a:endParaRPr kumimoji="1" lang="en-US" altLang="ja-JP" sz="1400" spc="0" baseline="0" dirty="0" smtClean="0"/>
                    </a:p>
                    <a:p>
                      <a:pPr marL="285750" indent="-285750">
                        <a:buFont typeface="Wingdings" panose="05000000000000000000" pitchFamily="2" charset="2"/>
                        <a:buChar char="Ø"/>
                      </a:pPr>
                      <a:r>
                        <a:rPr kumimoji="1" lang="ja-JP" altLang="en-US" sz="1400" spc="-160" baseline="0" dirty="0" smtClean="0"/>
                        <a:t>大阪府生活排水対策推進月間</a:t>
                      </a:r>
                      <a:endParaRPr kumimoji="1" lang="en-US" altLang="ja-JP" sz="1400" spc="-160" baseline="0" dirty="0" smtClean="0"/>
                    </a:p>
                    <a:p>
                      <a:pPr marL="285750" indent="-285750">
                        <a:buFont typeface="Wingdings" panose="05000000000000000000" pitchFamily="2" charset="2"/>
                        <a:buChar char="Ø"/>
                      </a:pPr>
                      <a:r>
                        <a:rPr kumimoji="1" lang="ja-JP" altLang="en-US" sz="1400" spc="-130" baseline="0" dirty="0" smtClean="0"/>
                        <a:t>「交通マナーを高めよう！」</a:t>
                      </a:r>
                      <a:endParaRPr kumimoji="1" lang="en-US" altLang="ja-JP" sz="1400" spc="-130" baseline="0" dirty="0" smtClean="0"/>
                    </a:p>
                    <a:p>
                      <a:pPr marL="0" indent="0">
                        <a:buFont typeface="Wingdings" panose="05000000000000000000" pitchFamily="2" charset="2"/>
                        <a:buNone/>
                      </a:pPr>
                      <a:r>
                        <a:rPr kumimoji="1" lang="ja-JP" altLang="en-US" sz="1400" spc="-130" baseline="0" dirty="0" smtClean="0"/>
                        <a:t>　　　府民運動</a:t>
                      </a:r>
                      <a:endParaRPr kumimoji="1" lang="en-US" altLang="ja-JP" sz="1400" spc="-130" baseline="0" dirty="0" smtClean="0"/>
                    </a:p>
                    <a:p>
                      <a:pPr marL="285750" indent="-285750">
                        <a:buFont typeface="Wingdings" panose="05000000000000000000" pitchFamily="2" charset="2"/>
                        <a:buChar char="Ø"/>
                      </a:pPr>
                      <a:r>
                        <a:rPr kumimoji="1" lang="ja-JP" altLang="en-US" sz="1400" spc="-100" baseline="0" dirty="0" smtClean="0"/>
                        <a:t>「めいわく駐車追放府民運動」</a:t>
                      </a:r>
                      <a:endParaRPr kumimoji="1" lang="en-US" altLang="ja-JP" sz="1400" spc="-100" baseline="0" dirty="0" smtClean="0"/>
                    </a:p>
                    <a:p>
                      <a:pPr marL="0" indent="0" algn="r">
                        <a:buFont typeface="Wingdings" panose="05000000000000000000" pitchFamily="2" charset="2"/>
                        <a:buNone/>
                      </a:pPr>
                      <a:r>
                        <a:rPr kumimoji="1" lang="ja-JP" altLang="en-US" sz="1400" spc="-100" baseline="0" dirty="0" smtClean="0"/>
                        <a:t>など</a:t>
                      </a:r>
                      <a:endParaRPr kumimoji="1" lang="en-US" altLang="ja-JP" sz="1400" spc="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smtClean="0"/>
                        <a:t>景観まちづくりの担い手のプラットホームづくり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smtClean="0"/>
                        <a:t>大阪美しい景観づくり推進会議の活動の活性化を図り、運営により景観まちづくりに関する府民間の情報交流や情報交換活動を促進し、担い手の育成につなげます。</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smtClean="0"/>
                        <a:t>　　（再掲）</a:t>
                      </a:r>
                      <a:endParaRPr kumimoji="1" lang="en-US" altLang="ja-JP" sz="1400" spc="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0" baseline="0" dirty="0" smtClean="0"/>
                        <a:t>日本版ＢＩＤ制度実現に向けた普及活動・支援事業</a:t>
                      </a:r>
                      <a:endParaRPr kumimoji="1" lang="en-US" altLang="ja-JP" sz="1400" spc="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0" baseline="0" dirty="0" smtClean="0"/>
                        <a:t>「オアシス構想」</a:t>
                      </a:r>
                      <a:endParaRPr kumimoji="1" lang="en-US" altLang="ja-JP" sz="1400" spc="0" baseline="0" dirty="0" smtClean="0"/>
                    </a:p>
                    <a:p>
                      <a:pPr algn="r"/>
                      <a:r>
                        <a:rPr lang="ja-JP" altLang="en-US" sz="1400" dirty="0" smtClean="0"/>
                        <a:t>など</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44624"/>
            <a:ext cx="4078361" cy="369332"/>
          </a:xfrm>
          <a:prstGeom prst="rect">
            <a:avLst/>
          </a:prstGeom>
          <a:noFill/>
        </p:spPr>
        <p:txBody>
          <a:bodyPr wrap="none" rtlCol="0">
            <a:spAutoFit/>
          </a:bodyPr>
          <a:lstStyle/>
          <a:p>
            <a:r>
              <a:rPr lang="ja-JP" altLang="en-US" b="1" dirty="0" smtClean="0"/>
              <a:t>○担い手の育成と景観まちづくりの継続</a:t>
            </a:r>
            <a:endParaRPr kumimoji="1" lang="ja-JP" altLang="en-US" b="1" dirty="0"/>
          </a:p>
        </p:txBody>
      </p:sp>
      <p:sp>
        <p:nvSpPr>
          <p:cNvPr id="7" name="テキスト ボックス 6"/>
          <p:cNvSpPr txBox="1"/>
          <p:nvPr/>
        </p:nvSpPr>
        <p:spPr>
          <a:xfrm>
            <a:off x="323528" y="413956"/>
            <a:ext cx="8640960" cy="584775"/>
          </a:xfrm>
          <a:prstGeom prst="rect">
            <a:avLst/>
          </a:prstGeom>
          <a:noFill/>
        </p:spPr>
        <p:txBody>
          <a:bodyPr wrap="square" rtlCol="0">
            <a:spAutoFit/>
          </a:bodyPr>
          <a:lstStyle/>
          <a:p>
            <a:r>
              <a:rPr kumimoji="1" lang="ja-JP" altLang="en-US" sz="1600" dirty="0" smtClean="0"/>
              <a:t>　府民の景観まちづくりに対する意識啓発を通じて担い手を育成するとともに、地域が自立して継続的に景観まちづくりを実施できるように取り組みます。</a:t>
            </a:r>
            <a:endParaRPr kumimoji="1" lang="ja-JP" altLang="en-US" sz="1600" dirty="0"/>
          </a:p>
        </p:txBody>
      </p:sp>
      <p:sp>
        <p:nvSpPr>
          <p:cNvPr id="8" name="テキスト ボックス 7"/>
          <p:cNvSpPr txBox="1"/>
          <p:nvPr/>
        </p:nvSpPr>
        <p:spPr>
          <a:xfrm>
            <a:off x="8604448" y="6516052"/>
            <a:ext cx="504056" cy="276999"/>
          </a:xfrm>
          <a:prstGeom prst="rect">
            <a:avLst/>
          </a:prstGeom>
          <a:noFill/>
        </p:spPr>
        <p:txBody>
          <a:bodyPr wrap="square" rtlCol="0">
            <a:spAutoFit/>
          </a:bodyPr>
          <a:lstStyle/>
          <a:p>
            <a:pPr algn="r"/>
            <a:r>
              <a:rPr lang="en-US" altLang="ja-JP" sz="1200" dirty="0" smtClean="0"/>
              <a:t>10</a:t>
            </a:r>
            <a:endParaRPr kumimoji="1" lang="ja-JP" altLang="en-US" dirty="0"/>
          </a:p>
        </p:txBody>
      </p:sp>
    </p:spTree>
    <p:extLst>
      <p:ext uri="{BB962C8B-B14F-4D97-AF65-F5344CB8AC3E}">
        <p14:creationId xmlns:p14="http://schemas.microsoft.com/office/powerpoint/2010/main" val="3039256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70141877"/>
              </p:ext>
            </p:extLst>
          </p:nvPr>
        </p:nvGraphicFramePr>
        <p:xfrm>
          <a:off x="107504" y="627896"/>
          <a:ext cx="8928992" cy="5186680"/>
        </p:xfrm>
        <a:graphic>
          <a:graphicData uri="http://schemas.openxmlformats.org/drawingml/2006/table">
            <a:tbl>
              <a:tblPr firstRow="1" bandRow="1">
                <a:tableStyleId>{5A111915-BE36-4E01-A7E5-04B1672EAD32}</a:tableStyleId>
              </a:tblPr>
              <a:tblGrid>
                <a:gridCol w="2685957"/>
                <a:gridCol w="3702265"/>
                <a:gridCol w="2540770"/>
              </a:tblGrid>
              <a:tr h="370840">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アドプト制度による景観まちづくりの推進</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spc="-100" baseline="0" dirty="0" smtClean="0"/>
                        <a:t>関連事業による良好な景観まちづくりを推進します。</a:t>
                      </a:r>
                    </a:p>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100" baseline="0" dirty="0" smtClean="0"/>
                        <a:t>みんなで育てる花いっぱい</a:t>
                      </a:r>
                      <a:endParaRPr kumimoji="1" lang="en-US" altLang="ja-JP" sz="1400" spc="-100"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spc="-100" baseline="0" dirty="0" smtClean="0"/>
                        <a:t>　　　プロジェクト</a:t>
                      </a:r>
                      <a:endParaRPr kumimoji="1" lang="en-US" altLang="ja-JP" sz="1400" spc="-100" baseline="0" dirty="0" smtClean="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u="none" strike="noStrike" kern="1200" cap="none" spc="-100" normalizeH="0" baseline="0" noProof="0" dirty="0" smtClean="0">
                          <a:ln>
                            <a:noFill/>
                          </a:ln>
                          <a:effectLst/>
                          <a:uLnTx/>
                          <a:uFillTx/>
                        </a:rPr>
                        <a:t>アドプト・リバー、アドプト・ロード、アドプト・フォレスト</a:t>
                      </a:r>
                      <a:endParaRPr kumimoji="1" lang="en-US" altLang="ja-JP" sz="1400" u="none" strike="noStrike" kern="1200" cap="none" spc="-100" normalizeH="0" baseline="0" noProof="0" dirty="0" smtClean="0">
                        <a:ln>
                          <a:noFill/>
                        </a:ln>
                        <a:effectLst/>
                        <a:uLnTx/>
                        <a:uFillTx/>
                      </a:endParaRPr>
                    </a:p>
                    <a:p>
                      <a:pPr marL="0" marR="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spc="-100" baseline="0" dirty="0" smtClean="0"/>
                        <a:t>など</a:t>
                      </a:r>
                      <a:endParaRPr kumimoji="1" lang="en-US" altLang="ja-JP" sz="1400" spc="-100" baseline="0" dirty="0" smtClean="0"/>
                    </a:p>
                    <a:p>
                      <a:pPr marL="0" indent="0">
                        <a:buFont typeface="Wingdings" panose="05000000000000000000" pitchFamily="2" charset="2"/>
                        <a:buNone/>
                      </a:pPr>
                      <a:endParaRPr kumimoji="1" lang="en-US" altLang="ja-JP" sz="1400" spc="-1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1856">
                <a:tc>
                  <a:txBody>
                    <a:bodyPr/>
                    <a:lstStyle/>
                    <a:p>
                      <a:r>
                        <a:rPr kumimoji="1" lang="ja-JP" altLang="en-US" sz="1400" dirty="0" smtClean="0"/>
                        <a:t>クラウドファンディング制度の</a:t>
                      </a:r>
                      <a:endParaRPr kumimoji="1" lang="en-US" altLang="ja-JP" sz="1400" dirty="0" smtClean="0"/>
                    </a:p>
                    <a:p>
                      <a:r>
                        <a:rPr kumimoji="1" lang="ja-JP" altLang="en-US" sz="1400" dirty="0" smtClean="0"/>
                        <a:t>活用</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クラウドファンディングの事例紹介等により、新規プロジェクトの掘り起こしに努めます。</a:t>
                      </a:r>
                      <a:endParaRPr kumimoji="1" lang="en-US" altLang="ja-JP" sz="1400" dirty="0" smtClean="0"/>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資料</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12】</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まちづくりファンド支援事業の創出</a:t>
                      </a:r>
                      <a:endParaRPr kumimoji="1" lang="en-US" altLang="ja-JP" sz="1200" b="0" i="0" u="sng" strike="noStrike" kern="1200" cap="none" spc="0" normalizeH="0" baseline="0" noProof="0" dirty="0" smtClean="0">
                        <a:ln>
                          <a:noFill/>
                        </a:ln>
                        <a:solidFill>
                          <a:prstClr val="black"/>
                        </a:solidFill>
                        <a:effectLst/>
                        <a:uLnTx/>
                        <a:uFillTx/>
                        <a:latin typeface="+mn-lt"/>
                        <a:ea typeface="+mn-ea"/>
                        <a:cs typeface="+mn-cs"/>
                      </a:endParaRPr>
                    </a:p>
                    <a:p>
                      <a:pPr marL="285750" indent="-285750">
                        <a:buFont typeface="Wingdings" panose="05000000000000000000" pitchFamily="2" charset="2"/>
                        <a:buChar char="Ø"/>
                      </a:pP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endParaRPr kumimoji="1" lang="en-US" altLang="ja-JP" sz="1400" spc="-1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公共、公的団体等による景観まちづくりの初動期支援</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spc="0" baseline="0" dirty="0" smtClean="0"/>
                        <a:t>景観まちづくりを支援する景観整備機構の指定をすすめ、景観まちづくりの初動期支援を行うとともに、公共によるさまざまな助成制度を活用した景観まちづくりの支援を行います。</a:t>
                      </a:r>
                      <a:endParaRPr kumimoji="1" lang="en-US" altLang="ja-JP" sz="1400" spc="0" baseline="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資料</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13】</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都市整備推進センター、大阪府建築士会、</a:t>
                      </a:r>
                      <a:endParaRPr kumimoji="1" lang="en-US" altLang="ja-JP" sz="1200" b="0"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大阪府建築士事務所協会の取組み</a:t>
                      </a:r>
                    </a:p>
                    <a:p>
                      <a:pPr marL="0" indent="0">
                        <a:buFont typeface="Wingdings" panose="05000000000000000000" pitchFamily="2" charset="2"/>
                        <a:buNone/>
                      </a:pPr>
                      <a:endParaRPr kumimoji="1" lang="en-US" altLang="ja-JP" sz="1400" spc="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100" baseline="0" dirty="0" smtClean="0"/>
                        <a:t>恒常的なまちの魅力向上</a:t>
                      </a:r>
                      <a:endParaRPr kumimoji="1" lang="en-US" altLang="ja-JP" sz="1400" spc="-100"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spc="-100" baseline="0" dirty="0" smtClean="0"/>
                        <a:t>　　　支援事業</a:t>
                      </a:r>
                      <a:endParaRPr kumimoji="1" lang="en-US" altLang="ja-JP" sz="1400" spc="-100" baseline="0" dirty="0" smtClean="0"/>
                    </a:p>
                    <a:p>
                      <a:pPr marL="285750" indent="-285750">
                        <a:buFont typeface="Wingdings" panose="05000000000000000000" pitchFamily="2" charset="2"/>
                        <a:buChar char="Ø"/>
                      </a:pPr>
                      <a:r>
                        <a:rPr kumimoji="1" lang="ja-JP" altLang="en-US" sz="1400" spc="-100" baseline="0" dirty="0" smtClean="0"/>
                        <a:t>環境保全活動補助事業</a:t>
                      </a:r>
                      <a:endParaRPr kumimoji="1" lang="en-US" altLang="ja-JP" sz="1400" spc="-100" baseline="0" dirty="0" smtClean="0"/>
                    </a:p>
                    <a:p>
                      <a:pPr marL="285750" indent="-285750">
                        <a:buFont typeface="Wingdings" panose="05000000000000000000" pitchFamily="2" charset="2"/>
                        <a:buChar char="Ø"/>
                      </a:pPr>
                      <a:r>
                        <a:rPr kumimoji="1" lang="ja-JP" altLang="en-US" sz="1400" spc="-100" baseline="0" dirty="0" smtClean="0"/>
                        <a:t>みどり基金の設置、運営</a:t>
                      </a:r>
                      <a:endParaRPr kumimoji="1" lang="en-US" altLang="ja-JP" sz="1400" spc="-100" baseline="0" dirty="0" smtClean="0"/>
                    </a:p>
                    <a:p>
                      <a:pPr marL="285750" indent="-285750">
                        <a:buFont typeface="Wingdings" panose="05000000000000000000" pitchFamily="2" charset="2"/>
                        <a:buChar char="Ø"/>
                      </a:pPr>
                      <a:r>
                        <a:rPr kumimoji="1" lang="ja-JP" altLang="en-US" sz="1400" spc="0" baseline="0" dirty="0" smtClean="0"/>
                        <a:t>みどりづくり推進事業</a:t>
                      </a:r>
                      <a:endParaRPr kumimoji="1" lang="en-US" altLang="ja-JP" sz="1400" spc="0" baseline="0" dirty="0" smtClean="0"/>
                    </a:p>
                    <a:p>
                      <a:pPr marL="0" indent="0">
                        <a:buFont typeface="Wingdings" panose="05000000000000000000" pitchFamily="2" charset="2"/>
                        <a:buNone/>
                      </a:pPr>
                      <a:r>
                        <a:rPr kumimoji="1" lang="ja-JP" altLang="en-US" sz="1400" spc="0" baseline="0" dirty="0" smtClean="0"/>
                        <a:t>　　（活動助成）</a:t>
                      </a:r>
                      <a:endParaRPr kumimoji="1" lang="en-US" altLang="ja-JP" sz="1400" spc="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100" baseline="0" dirty="0" smtClean="0"/>
                        <a:t>農空間多目的機能支払事業</a:t>
                      </a:r>
                      <a:endParaRPr kumimoji="1" lang="en-US" altLang="ja-JP" sz="1400" spc="-1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100" baseline="0" dirty="0" smtClean="0"/>
                        <a:t>棚田・ふるさと保全基金の</a:t>
                      </a:r>
                      <a:endParaRPr kumimoji="1" lang="en-US" altLang="ja-JP" sz="1400" spc="-100"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spc="-100" baseline="0" dirty="0" smtClean="0"/>
                        <a:t>　　　設置・運営</a:t>
                      </a:r>
                      <a:endParaRPr kumimoji="1" lang="en-US" altLang="ja-JP" sz="1400" spc="-1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0" baseline="0" dirty="0" smtClean="0"/>
                        <a:t>地域緑化推進事業</a:t>
                      </a:r>
                      <a:endParaRPr kumimoji="1" lang="en-US" altLang="ja-JP" sz="1400" spc="0" baseline="0" dirty="0" smtClean="0"/>
                    </a:p>
                    <a:p>
                      <a:pPr marL="0" marR="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spc="0" baseline="0" dirty="0" smtClean="0"/>
                        <a:t>など</a:t>
                      </a:r>
                      <a:endParaRPr kumimoji="1" lang="en-US" altLang="ja-JP" sz="1400" spc="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114548"/>
            <a:ext cx="4078361" cy="369332"/>
          </a:xfrm>
          <a:prstGeom prst="rect">
            <a:avLst/>
          </a:prstGeom>
          <a:noFill/>
        </p:spPr>
        <p:txBody>
          <a:bodyPr wrap="none" rtlCol="0">
            <a:spAutoFit/>
          </a:bodyPr>
          <a:lstStyle/>
          <a:p>
            <a:r>
              <a:rPr lang="ja-JP" altLang="en-US" b="1" dirty="0" smtClean="0"/>
              <a:t>○担い手の育成と景観まちづくりの継続</a:t>
            </a:r>
            <a:endParaRPr kumimoji="1" lang="ja-JP" altLang="en-US" b="1" dirty="0"/>
          </a:p>
        </p:txBody>
      </p:sp>
      <p:sp>
        <p:nvSpPr>
          <p:cNvPr id="4" name="テキスト ボックス 3"/>
          <p:cNvSpPr txBox="1"/>
          <p:nvPr/>
        </p:nvSpPr>
        <p:spPr>
          <a:xfrm>
            <a:off x="8604448" y="6516052"/>
            <a:ext cx="504056" cy="276999"/>
          </a:xfrm>
          <a:prstGeom prst="rect">
            <a:avLst/>
          </a:prstGeom>
          <a:noFill/>
        </p:spPr>
        <p:txBody>
          <a:bodyPr wrap="square" rtlCol="0">
            <a:spAutoFit/>
          </a:bodyPr>
          <a:lstStyle/>
          <a:p>
            <a:pPr algn="r"/>
            <a:r>
              <a:rPr lang="en-US" altLang="ja-JP" sz="1200" dirty="0" smtClean="0"/>
              <a:t>11</a:t>
            </a:r>
            <a:endParaRPr kumimoji="1" lang="ja-JP" altLang="en-US" sz="1200" dirty="0"/>
          </a:p>
        </p:txBody>
      </p:sp>
    </p:spTree>
    <p:extLst>
      <p:ext uri="{BB962C8B-B14F-4D97-AF65-F5344CB8AC3E}">
        <p14:creationId xmlns:p14="http://schemas.microsoft.com/office/powerpoint/2010/main" val="4023135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１．民間が主体的に景観づくりに取り組み、積極的に投資できる環境をつくる</a:t>
            </a:r>
            <a:endParaRPr kumimoji="1" lang="ja-JP" altLang="en-US" b="1" dirty="0"/>
          </a:p>
        </p:txBody>
      </p:sp>
      <p:graphicFrame>
        <p:nvGraphicFramePr>
          <p:cNvPr id="5" name="表 4"/>
          <p:cNvGraphicFramePr>
            <a:graphicFrameLocks noGrp="1"/>
          </p:cNvGraphicFramePr>
          <p:nvPr>
            <p:extLst>
              <p:ext uri="{D42A27DB-BD31-4B8C-83A1-F6EECF244321}">
                <p14:modId xmlns:p14="http://schemas.microsoft.com/office/powerpoint/2010/main" val="3631554727"/>
              </p:ext>
            </p:extLst>
          </p:nvPr>
        </p:nvGraphicFramePr>
        <p:xfrm>
          <a:off x="107504" y="1700808"/>
          <a:ext cx="8928992" cy="4862839"/>
        </p:xfrm>
        <a:graphic>
          <a:graphicData uri="http://schemas.openxmlformats.org/drawingml/2006/table">
            <a:tbl>
              <a:tblPr firstRow="1" bandRow="1">
                <a:tableStyleId>{5A111915-BE36-4E01-A7E5-04B1672EAD32}</a:tableStyleId>
              </a:tblPr>
              <a:tblGrid>
                <a:gridCol w="2736304"/>
                <a:gridCol w="3672408"/>
                <a:gridCol w="2520280"/>
              </a:tblGrid>
              <a:tr h="383037">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関連方針・計画</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7325">
                <a:tc>
                  <a:txBody>
                    <a:bodyPr/>
                    <a:lstStyle/>
                    <a:p>
                      <a:r>
                        <a:rPr kumimoji="1" lang="ja-JP" altLang="en-US" sz="1400" dirty="0" smtClean="0">
                          <a:solidFill>
                            <a:schemeClr val="tx1"/>
                          </a:solidFill>
                        </a:rPr>
                        <a:t>広域的な景観づくりのための</a:t>
                      </a:r>
                      <a:endParaRPr kumimoji="1" lang="en-US" altLang="ja-JP" sz="1400" dirty="0" smtClean="0">
                        <a:solidFill>
                          <a:schemeClr val="tx1"/>
                        </a:solidFill>
                      </a:endParaRPr>
                    </a:p>
                    <a:p>
                      <a:r>
                        <a:rPr kumimoji="1" lang="ja-JP" altLang="en-US" sz="1400" dirty="0" smtClean="0">
                          <a:solidFill>
                            <a:schemeClr val="tx1"/>
                          </a:solidFill>
                        </a:rPr>
                        <a:t>基本戦略</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solidFill>
                            <a:schemeClr val="tx1"/>
                          </a:solidFill>
                        </a:rPr>
                        <a:t>都市景観ビジョン・大阪の策定など、広域的な景観づくりに関する方針や計画を示します。</a:t>
                      </a:r>
                      <a:endParaRPr kumimoji="1" lang="en-US" altLang="ja-JP" sz="1400" dirty="0" smtClean="0">
                        <a:solidFill>
                          <a:schemeClr val="tx1"/>
                        </a:solidFill>
                      </a:endParaRPr>
                    </a:p>
                    <a:p>
                      <a:pPr marL="285750" indent="-285750">
                        <a:buFont typeface="Wingdings" panose="05000000000000000000" pitchFamily="2" charset="2"/>
                        <a:buChar char="Ø"/>
                      </a:pPr>
                      <a:endParaRPr kumimoji="1" lang="en-US" altLang="ja-JP" sz="1400" dirty="0" smtClean="0">
                        <a:solidFill>
                          <a:schemeClr val="tx1"/>
                        </a:solidFill>
                      </a:endParaRPr>
                    </a:p>
                    <a:p>
                      <a:pPr marL="0" indent="0">
                        <a:buFont typeface="Wingdings" panose="05000000000000000000" pitchFamily="2" charset="2"/>
                        <a:buNone/>
                      </a:pPr>
                      <a:r>
                        <a:rPr kumimoji="1" lang="ja-JP" altLang="en-US" sz="1400" dirty="0" smtClean="0">
                          <a:solidFill>
                            <a:schemeClr val="tx1"/>
                          </a:solidFill>
                        </a:rPr>
                        <a:t>　　・　景観協議会等を活用して、広域連携の</a:t>
                      </a:r>
                      <a:endParaRPr kumimoji="1" lang="en-US" altLang="ja-JP" sz="1400" dirty="0" smtClean="0">
                        <a:solidFill>
                          <a:schemeClr val="tx1"/>
                        </a:solidFill>
                      </a:endParaRPr>
                    </a:p>
                    <a:p>
                      <a:pPr marL="0" indent="0">
                        <a:buFont typeface="Wingdings" panose="05000000000000000000" pitchFamily="2" charset="2"/>
                        <a:buNone/>
                      </a:pPr>
                      <a:r>
                        <a:rPr kumimoji="1" lang="ja-JP" altLang="en-US" sz="1400" dirty="0" smtClean="0">
                          <a:solidFill>
                            <a:schemeClr val="tx1"/>
                          </a:solidFill>
                        </a:rPr>
                        <a:t>　　　</a:t>
                      </a:r>
                      <a:r>
                        <a:rPr kumimoji="1" lang="ja-JP" altLang="en-US" sz="1400" baseline="0" dirty="0" smtClean="0">
                          <a:solidFill>
                            <a:schemeClr val="tx1"/>
                          </a:solidFill>
                        </a:rPr>
                        <a:t> </a:t>
                      </a:r>
                      <a:r>
                        <a:rPr kumimoji="1" lang="ja-JP" altLang="en-US" sz="1400" dirty="0" smtClean="0">
                          <a:solidFill>
                            <a:schemeClr val="tx1"/>
                          </a:solidFill>
                        </a:rPr>
                        <a:t>景観づくりを推進します。</a:t>
                      </a:r>
                      <a:endParaRPr kumimoji="1" lang="en-US" altLang="ja-JP" sz="1400" dirty="0" smtClean="0">
                        <a:solidFill>
                          <a:schemeClr val="tx1"/>
                        </a:solidFill>
                      </a:endParaRPr>
                    </a:p>
                    <a:p>
                      <a:pPr marL="0" indent="0">
                        <a:buFont typeface="Wingdings" panose="05000000000000000000" pitchFamily="2" charset="2"/>
                        <a:buNone/>
                      </a:pPr>
                      <a:r>
                        <a:rPr kumimoji="1" lang="ja-JP" altLang="en-US" sz="1400" u="none" spc="-80" baseline="0" dirty="0" smtClean="0">
                          <a:solidFill>
                            <a:schemeClr val="tx1"/>
                          </a:solidFill>
                        </a:rPr>
                        <a:t>　　　　　　　　　　　　　　　　　　</a:t>
                      </a:r>
                      <a:r>
                        <a:rPr kumimoji="1" lang="ja-JP" altLang="en-US" sz="1200" u="sng" spc="-80" baseline="0" dirty="0" smtClean="0">
                          <a:solidFill>
                            <a:schemeClr val="tx1"/>
                          </a:solidFill>
                        </a:rPr>
                        <a:t>⇒</a:t>
                      </a:r>
                      <a:r>
                        <a:rPr kumimoji="1" lang="en-US" altLang="ja-JP" sz="1200" u="sng" spc="-80" baseline="0" dirty="0" smtClean="0">
                          <a:solidFill>
                            <a:schemeClr val="tx1"/>
                          </a:solidFill>
                        </a:rPr>
                        <a:t>【</a:t>
                      </a:r>
                      <a:r>
                        <a:rPr kumimoji="1" lang="ja-JP" altLang="en-US" sz="1200" u="sng" spc="-80" baseline="0" dirty="0" smtClean="0">
                          <a:solidFill>
                            <a:schemeClr val="tx1"/>
                          </a:solidFill>
                        </a:rPr>
                        <a:t>資料１</a:t>
                      </a:r>
                      <a:r>
                        <a:rPr kumimoji="1" lang="en-US" altLang="ja-JP" sz="1200" u="sng" spc="-80" baseline="0" dirty="0" smtClean="0">
                          <a:solidFill>
                            <a:schemeClr val="tx1"/>
                          </a:solidFill>
                        </a:rPr>
                        <a:t>】</a:t>
                      </a:r>
                      <a:r>
                        <a:rPr kumimoji="1" lang="ja-JP" altLang="en-US" sz="1200" u="sng" spc="-80" baseline="0" dirty="0" smtClean="0">
                          <a:solidFill>
                            <a:schemeClr val="tx1"/>
                          </a:solidFill>
                        </a:rPr>
                        <a:t>景観協議会</a:t>
                      </a:r>
                      <a:endParaRPr kumimoji="1" lang="en-US" altLang="ja-JP" sz="1200" u="sng" spc="-8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spc="100" baseline="0" dirty="0" smtClean="0"/>
                        <a:t>　　・ 現状に則した景観計画の見直しを</a:t>
                      </a:r>
                      <a:endParaRPr kumimoji="1" lang="en-US" altLang="ja-JP" sz="1400" spc="100"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400" spc="100" baseline="0" dirty="0" smtClean="0"/>
                        <a:t>  </a:t>
                      </a:r>
                      <a:r>
                        <a:rPr kumimoji="1" lang="ja-JP" altLang="en-US" sz="1400" spc="100" baseline="0" dirty="0" smtClean="0"/>
                        <a:t>　　 行います。</a:t>
                      </a:r>
                      <a:endParaRPr kumimoji="1" lang="en-US" altLang="ja-JP" sz="1400" spc="100" baseline="0" dirty="0" smtClean="0"/>
                    </a:p>
                    <a:p>
                      <a:pPr marL="285750" indent="-285750">
                        <a:buFont typeface="Wingdings" panose="05000000000000000000" pitchFamily="2" charset="2"/>
                        <a:buChar char="u"/>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spc="0" baseline="0" dirty="0" smtClean="0"/>
                        <a:t>グランドデザイン・大阪</a:t>
                      </a:r>
                      <a:endParaRPr kumimoji="1" lang="en-US" altLang="ja-JP" sz="1400" spc="0" baseline="0" dirty="0" smtClean="0"/>
                    </a:p>
                    <a:p>
                      <a:pPr marL="285750" indent="-285750">
                        <a:buFont typeface="Wingdings" panose="05000000000000000000" pitchFamily="2" charset="2"/>
                        <a:buChar char="Ø"/>
                      </a:pPr>
                      <a:r>
                        <a:rPr kumimoji="1" lang="ja-JP" altLang="en-US" sz="1400" spc="-110" baseline="0" dirty="0" smtClean="0"/>
                        <a:t>グランドデザイン・大阪都市圏</a:t>
                      </a:r>
                      <a:endParaRPr kumimoji="1" lang="en-US" altLang="ja-JP" sz="1400" spc="-110" baseline="0" dirty="0" smtClean="0"/>
                    </a:p>
                    <a:p>
                      <a:pPr marL="285750" indent="-285750">
                        <a:buFont typeface="Wingdings" panose="05000000000000000000" pitchFamily="2" charset="2"/>
                        <a:buChar char="Ø"/>
                      </a:pPr>
                      <a:r>
                        <a:rPr kumimoji="1" lang="ja-JP" altLang="en-US" sz="1400" spc="-100" baseline="0" dirty="0" smtClean="0"/>
                        <a:t>都市計画区域マスタープラン</a:t>
                      </a:r>
                      <a:endParaRPr kumimoji="1" lang="en-US" altLang="ja-JP" sz="1400" spc="-100" baseline="0" dirty="0" smtClean="0"/>
                    </a:p>
                    <a:p>
                      <a:pPr marL="285750" indent="-285750">
                        <a:buFont typeface="Wingdings" panose="05000000000000000000" pitchFamily="2" charset="2"/>
                        <a:buChar char="Ø"/>
                      </a:pPr>
                      <a:r>
                        <a:rPr kumimoji="1" lang="ja-JP" altLang="en-US" sz="1400" spc="0" baseline="0" dirty="0" smtClean="0"/>
                        <a:t>住まうビジョン・大阪</a:t>
                      </a:r>
                      <a:endParaRPr kumimoji="1" lang="en-US" altLang="ja-JP" sz="1400" spc="0" dirty="0" smtClean="0"/>
                    </a:p>
                    <a:p>
                      <a:pPr marL="285750" indent="-285750">
                        <a:buFont typeface="Wingdings" panose="05000000000000000000" pitchFamily="2" charset="2"/>
                        <a:buChar char="Ø"/>
                      </a:pPr>
                      <a:r>
                        <a:rPr kumimoji="1" lang="ja-JP" altLang="en-US" sz="1400" spc="0" dirty="0" smtClean="0"/>
                        <a:t>ニュータウン再生指針</a:t>
                      </a:r>
                      <a:endParaRPr kumimoji="1" lang="en-US" altLang="ja-JP" sz="1400" spc="0" dirty="0" smtClean="0"/>
                    </a:p>
                    <a:p>
                      <a:pPr marL="285750" indent="-285750">
                        <a:buFont typeface="Wingdings" panose="05000000000000000000" pitchFamily="2" charset="2"/>
                        <a:buChar char="Ø"/>
                      </a:pPr>
                      <a:r>
                        <a:rPr kumimoji="1" lang="ja-JP" altLang="en-US" sz="1400" spc="0" dirty="0" smtClean="0"/>
                        <a:t>密集市街地整備方針</a:t>
                      </a:r>
                      <a:endParaRPr kumimoji="1" lang="en-US" altLang="ja-JP" sz="1400" spc="0" dirty="0" smtClean="0"/>
                    </a:p>
                    <a:p>
                      <a:pPr marL="285750" indent="-285750">
                        <a:buFont typeface="Wingdings" panose="05000000000000000000" pitchFamily="2" charset="2"/>
                        <a:buChar char="Ø"/>
                      </a:pPr>
                      <a:r>
                        <a:rPr kumimoji="1" lang="ja-JP" altLang="en-US" sz="1400" spc="-200" baseline="0" dirty="0" smtClean="0">
                          <a:solidFill>
                            <a:schemeClr val="tx1"/>
                          </a:solidFill>
                        </a:rPr>
                        <a:t>大阪府交通道路マスタープラン</a:t>
                      </a:r>
                      <a:endParaRPr kumimoji="1" lang="en-US" altLang="ja-JP" sz="1400" spc="-200" baseline="0" dirty="0" smtClean="0">
                        <a:solidFill>
                          <a:schemeClr val="tx1"/>
                        </a:solidFill>
                      </a:endParaRPr>
                    </a:p>
                    <a:p>
                      <a:pPr marL="285750" indent="-285750">
                        <a:buFont typeface="Wingdings" panose="05000000000000000000" pitchFamily="2" charset="2"/>
                        <a:buChar char="Ø"/>
                      </a:pPr>
                      <a:endParaRPr kumimoji="1" lang="en-US" altLang="ja-JP" sz="1400" spc="-200" baseline="0" dirty="0" smtClean="0">
                        <a:solidFill>
                          <a:schemeClr val="tx1"/>
                        </a:solidFill>
                      </a:endParaRPr>
                    </a:p>
                    <a:p>
                      <a:pPr marL="0" indent="0" algn="r">
                        <a:buFont typeface="Wingdings" panose="05000000000000000000" pitchFamily="2" charset="2"/>
                        <a:buNone/>
                      </a:pPr>
                      <a:r>
                        <a:rPr kumimoji="1" lang="ja-JP" altLang="en-US" sz="1400" spc="-200" baseline="0" dirty="0" smtClean="0">
                          <a:solidFill>
                            <a:schemeClr val="tx1"/>
                          </a:solidFill>
                        </a:rPr>
                        <a:t>など</a:t>
                      </a:r>
                      <a:endParaRPr kumimoji="1" lang="en-US" altLang="ja-JP" sz="1400" spc="-2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8429">
                <a:tc>
                  <a:txBody>
                    <a:bodyPr/>
                    <a:lstStyle/>
                    <a:p>
                      <a:r>
                        <a:rPr kumimoji="1" lang="ja-JP" altLang="en-US" sz="1400" dirty="0" smtClean="0"/>
                        <a:t>歴史的な資源等を活用した</a:t>
                      </a:r>
                      <a:endParaRPr kumimoji="1" lang="en-US" altLang="ja-JP" sz="1400" dirty="0" smtClean="0"/>
                    </a:p>
                    <a:p>
                      <a:r>
                        <a:rPr kumimoji="1" lang="ja-JP" altLang="en-US" sz="1400" dirty="0" smtClean="0"/>
                        <a:t>景観まちづくりの戦略</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smtClean="0"/>
                        <a:t>歴史的街道沿いの建築物などの資源を活用した景観まちづくりの戦略を示します。</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smtClean="0"/>
                        <a:t>　</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smtClean="0"/>
                        <a:t>　　（淀川沿川の広域連携型まちづくり戦略）</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6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みどりの創出等をめざす戦略</a:t>
                      </a:r>
                    </a:p>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みどりを盛り込んだ都市空間創造のための推進戦略など、みどりの創出等をめざす戦略を示します。</a:t>
                      </a:r>
                      <a:endParaRPr kumimoji="1" lang="en-US" altLang="ja-JP" sz="1400" dirty="0" smtClean="0"/>
                    </a:p>
                    <a:p>
                      <a:pPr marL="285750" indent="-285750">
                        <a:buFont typeface="Wingdings" panose="05000000000000000000" pitchFamily="2" charset="2"/>
                        <a:buChar char="Ø"/>
                      </a:pPr>
                      <a:endParaRPr kumimoji="1" lang="en-US" altLang="ja-JP" sz="1400" dirty="0" smtClean="0"/>
                    </a:p>
                    <a:p>
                      <a:pPr marL="0" indent="0">
                        <a:buFont typeface="Wingdings" panose="05000000000000000000" pitchFamily="2" charset="2"/>
                        <a:buNone/>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環境総合計画</a:t>
                      </a:r>
                      <a:endParaRPr kumimoji="1" lang="en-US" altLang="ja-JP" sz="1400" dirty="0" smtClean="0"/>
                    </a:p>
                    <a:p>
                      <a:pPr marL="285750" indent="-285750">
                        <a:buFont typeface="Wingdings" panose="05000000000000000000" pitchFamily="2" charset="2"/>
                        <a:buChar char="Ø"/>
                      </a:pPr>
                      <a:r>
                        <a:rPr kumimoji="1" lang="ja-JP" altLang="en-US" sz="1400" dirty="0" smtClean="0"/>
                        <a:t>緑の基本計画</a:t>
                      </a:r>
                      <a:endParaRPr kumimoji="1" lang="en-US" altLang="ja-JP" sz="1400" dirty="0" smtClean="0"/>
                    </a:p>
                    <a:p>
                      <a:pPr marL="285750" indent="-285750">
                        <a:buFont typeface="Wingdings" panose="05000000000000000000" pitchFamily="2" charset="2"/>
                        <a:buChar char="Ø"/>
                      </a:pPr>
                      <a:r>
                        <a:rPr kumimoji="1" lang="ja-JP" altLang="en-US" sz="1400" dirty="0" smtClean="0"/>
                        <a:t>みどりの大阪推進計画</a:t>
                      </a:r>
                      <a:endParaRPr kumimoji="1" lang="en-US" altLang="ja-JP" sz="1400" dirty="0" smtClean="0"/>
                    </a:p>
                    <a:p>
                      <a:pPr marL="285750" indent="-285750">
                        <a:buFont typeface="Wingdings" panose="05000000000000000000" pitchFamily="2" charset="2"/>
                        <a:buChar char="Ø"/>
                      </a:pPr>
                      <a:r>
                        <a:rPr kumimoji="1" lang="ja-JP" altLang="en-US" sz="1400" dirty="0" smtClean="0"/>
                        <a:t>農空間づくりプラン</a:t>
                      </a:r>
                      <a:endParaRPr kumimoji="1" lang="en-US" altLang="ja-JP" sz="1400" dirty="0" smtClean="0"/>
                    </a:p>
                    <a:p>
                      <a:pPr marL="0" indent="0" algn="r">
                        <a:buFont typeface="Wingdings" panose="05000000000000000000" pitchFamily="2" charset="2"/>
                        <a:buNone/>
                      </a:pPr>
                      <a:r>
                        <a:rPr kumimoji="1" lang="ja-JP" altLang="en-US" sz="1400" dirty="0" smtClean="0">
                          <a:solidFill>
                            <a:schemeClr val="tx1"/>
                          </a:solidFill>
                        </a:rPr>
                        <a:t>など</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683404"/>
            <a:ext cx="2161169" cy="369332"/>
          </a:xfrm>
          <a:prstGeom prst="rect">
            <a:avLst/>
          </a:prstGeom>
          <a:noFill/>
        </p:spPr>
        <p:txBody>
          <a:bodyPr wrap="none" rtlCol="0">
            <a:spAutoFit/>
          </a:bodyPr>
          <a:lstStyle/>
          <a:p>
            <a:r>
              <a:rPr lang="ja-JP" altLang="en-US" b="1" dirty="0"/>
              <a:t>○</a:t>
            </a:r>
            <a:r>
              <a:rPr kumimoji="1" lang="ja-JP" altLang="en-US" b="1" dirty="0" smtClean="0"/>
              <a:t>方針・計画の掲示</a:t>
            </a:r>
            <a:endParaRPr kumimoji="1" lang="ja-JP" altLang="en-US" b="1" dirty="0"/>
          </a:p>
        </p:txBody>
      </p:sp>
      <p:sp>
        <p:nvSpPr>
          <p:cNvPr id="7" name="テキスト ボックス 6"/>
          <p:cNvSpPr txBox="1"/>
          <p:nvPr/>
        </p:nvSpPr>
        <p:spPr>
          <a:xfrm>
            <a:off x="251520" y="1052736"/>
            <a:ext cx="8568952" cy="584775"/>
          </a:xfrm>
          <a:prstGeom prst="rect">
            <a:avLst/>
          </a:prstGeom>
          <a:noFill/>
        </p:spPr>
        <p:txBody>
          <a:bodyPr wrap="square" rtlCol="0">
            <a:spAutoFit/>
          </a:bodyPr>
          <a:lstStyle/>
          <a:p>
            <a:r>
              <a:rPr kumimoji="1" lang="ja-JP" altLang="en-US" sz="1600" dirty="0" smtClean="0"/>
              <a:t>　民間が投資しやすいよう、大阪府が関係自治体と連携して、広域的な景観づくりの方針・計画を掲示します。</a:t>
            </a:r>
            <a:endParaRPr kumimoji="1" lang="ja-JP" altLang="en-US" sz="1600" dirty="0"/>
          </a:p>
        </p:txBody>
      </p:sp>
      <p:sp>
        <p:nvSpPr>
          <p:cNvPr id="2" name="大かっこ 1"/>
          <p:cNvSpPr/>
          <p:nvPr/>
        </p:nvSpPr>
        <p:spPr>
          <a:xfrm>
            <a:off x="3059832" y="2852936"/>
            <a:ext cx="3312368" cy="115212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8820472" y="6516052"/>
            <a:ext cx="288032" cy="276999"/>
          </a:xfrm>
          <a:prstGeom prst="rect">
            <a:avLst/>
          </a:prstGeom>
          <a:noFill/>
        </p:spPr>
        <p:txBody>
          <a:bodyPr wrap="square" rtlCol="0">
            <a:spAutoFit/>
          </a:bodyPr>
          <a:lstStyle/>
          <a:p>
            <a:r>
              <a:rPr kumimoji="1" lang="ja-JP" altLang="en-US" sz="1200" dirty="0" smtClean="0"/>
              <a:t>２</a:t>
            </a:r>
            <a:endParaRPr kumimoji="1" lang="ja-JP" altLang="en-US" sz="1200" dirty="0"/>
          </a:p>
        </p:txBody>
      </p:sp>
    </p:spTree>
    <p:extLst>
      <p:ext uri="{BB962C8B-B14F-4D97-AF65-F5344CB8AC3E}">
        <p14:creationId xmlns:p14="http://schemas.microsoft.com/office/powerpoint/2010/main" val="233183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04696593"/>
              </p:ext>
            </p:extLst>
          </p:nvPr>
        </p:nvGraphicFramePr>
        <p:xfrm>
          <a:off x="107504" y="908720"/>
          <a:ext cx="8928992" cy="5851911"/>
        </p:xfrm>
        <a:graphic>
          <a:graphicData uri="http://schemas.openxmlformats.org/drawingml/2006/table">
            <a:tbl>
              <a:tblPr firstRow="1" bandRow="1">
                <a:tableStyleId>{5A111915-BE36-4E01-A7E5-04B1672EAD32}</a:tableStyleId>
              </a:tblPr>
              <a:tblGrid>
                <a:gridCol w="2736304"/>
                <a:gridCol w="3672408"/>
                <a:gridCol w="2520280"/>
              </a:tblGrid>
              <a:tr h="387148">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7019">
                <a:tc>
                  <a:txBody>
                    <a:bodyPr/>
                    <a:lstStyle/>
                    <a:p>
                      <a:r>
                        <a:rPr kumimoji="1" lang="ja-JP" altLang="en-US" sz="1400" dirty="0" smtClean="0"/>
                        <a:t>まちづくり団体の認定、</a:t>
                      </a:r>
                      <a:endParaRPr kumimoji="1" lang="en-US" altLang="ja-JP" sz="1400" dirty="0" smtClean="0"/>
                    </a:p>
                    <a:p>
                      <a:r>
                        <a:rPr kumimoji="1" lang="ja-JP" altLang="en-US" sz="1400" spc="90" baseline="0" dirty="0" smtClean="0"/>
                        <a:t>建築協定等と連動した規制誘導</a:t>
                      </a:r>
                      <a:endParaRPr kumimoji="1" lang="en-US" altLang="ja-JP" sz="1400" spc="90" baseline="0" dirty="0" smtClean="0"/>
                    </a:p>
                    <a:p>
                      <a:r>
                        <a:rPr kumimoji="1" lang="ja-JP" altLang="en-US" sz="1400" spc="-150" baseline="0" dirty="0" smtClean="0"/>
                        <a:t>（総合設計制度・屋外広告物条例など）</a:t>
                      </a:r>
                      <a:endParaRPr kumimoji="1" lang="ja-JP" altLang="en-US" sz="1400" spc="-15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60" baseline="0" dirty="0" smtClean="0"/>
                        <a:t>まちづくり団体の認定等と併せて公開空地の営利利用を認めるなど、地域が自ら良好な景観づくりを推進できるような制度を検討します。</a:t>
                      </a:r>
                      <a:endParaRPr kumimoji="1" lang="en-US" altLang="ja-JP" sz="1400" spc="60" baseline="0" dirty="0" smtClean="0"/>
                    </a:p>
                    <a:p>
                      <a:pPr marL="0" marR="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u="sng" spc="-100" baseline="0" dirty="0" smtClean="0"/>
                        <a:t>　</a:t>
                      </a:r>
                      <a:r>
                        <a:rPr kumimoji="1" lang="ja-JP" altLang="en-US" sz="1200" u="sng" spc="0" baseline="0" dirty="0" smtClean="0"/>
                        <a:t>⇒</a:t>
                      </a:r>
                      <a:r>
                        <a:rPr kumimoji="1" lang="en-US" altLang="ja-JP" sz="1200" u="sng" spc="0" baseline="0" dirty="0" smtClean="0"/>
                        <a:t>【</a:t>
                      </a:r>
                      <a:r>
                        <a:rPr kumimoji="1" lang="ja-JP" altLang="en-US" sz="1200" u="sng" spc="0" baseline="0" dirty="0" smtClean="0"/>
                        <a:t>参考資料２</a:t>
                      </a:r>
                      <a:r>
                        <a:rPr kumimoji="1" lang="en-US" altLang="ja-JP" sz="1200" u="sng" spc="0" baseline="0" dirty="0" smtClean="0"/>
                        <a:t>】</a:t>
                      </a:r>
                      <a:r>
                        <a:rPr kumimoji="1" lang="ja-JP" altLang="en-US" sz="1200" u="sng" spc="0" baseline="0" dirty="0" smtClean="0"/>
                        <a:t>東京都のしゃれたまちなみ条例</a:t>
                      </a:r>
                      <a:endParaRPr kumimoji="1" lang="en-US" altLang="ja-JP" sz="1200" u="sng" spc="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0" baseline="0" dirty="0" smtClean="0"/>
                        <a:t>景観誘導等と併せた屋外広告物規制の見直しなどを検討します。</a:t>
                      </a:r>
                      <a:endParaRPr kumimoji="1" lang="en-US" altLang="ja-JP" sz="1400" spc="0" baseline="0" dirty="0" smtClean="0"/>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i="0" u="sng" strike="noStrike" kern="1200" cap="none" spc="-10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参考資料３</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和歌山県屋外広告物条例</a:t>
                      </a:r>
                      <a:endParaRPr kumimoji="1" lang="en-US" altLang="ja-JP" sz="1400" spc="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0" baseline="0" dirty="0" smtClean="0"/>
                        <a:t>歴史的建築物等の条例による建築基準法の適用除外の制度を検討し、歴史的建築物等の活用を促進します。</a:t>
                      </a:r>
                      <a:endParaRPr kumimoji="1" lang="en-US" altLang="ja-JP" sz="1400" spc="0" baseline="0" dirty="0" smtClean="0"/>
                    </a:p>
                    <a:p>
                      <a:pPr marL="0" marR="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spc="0" baseline="0" dirty="0" smtClean="0"/>
                        <a:t>　</a:t>
                      </a:r>
                      <a:r>
                        <a:rPr kumimoji="1" lang="ja-JP" altLang="en-US" sz="1200" u="sng" spc="0" baseline="0" dirty="0" smtClean="0"/>
                        <a:t>⇒</a:t>
                      </a:r>
                      <a:r>
                        <a:rPr kumimoji="1" lang="en-US" altLang="ja-JP" sz="1200" u="sng" spc="0" baseline="0" dirty="0" smtClean="0"/>
                        <a:t>【</a:t>
                      </a:r>
                      <a:r>
                        <a:rPr kumimoji="1" lang="ja-JP" altLang="en-US" sz="1200" u="sng" spc="0" baseline="0" dirty="0" smtClean="0"/>
                        <a:t>参考資料４</a:t>
                      </a:r>
                      <a:r>
                        <a:rPr kumimoji="1" lang="en-US" altLang="ja-JP" sz="1200" u="sng" spc="0" baseline="0" dirty="0" smtClean="0"/>
                        <a:t>】</a:t>
                      </a:r>
                      <a:r>
                        <a:rPr kumimoji="1" lang="ja-JP" altLang="en-US" sz="1200" u="sng" spc="0" baseline="0" dirty="0" smtClean="0"/>
                        <a:t>兵庫県景観条例における</a:t>
                      </a:r>
                      <a:endParaRPr kumimoji="1" lang="en-US" altLang="ja-JP" sz="1200" u="sng" spc="0" baseline="0" dirty="0" smtClean="0"/>
                    </a:p>
                    <a:p>
                      <a:pPr marL="0" marR="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u="sng" spc="0" baseline="0" dirty="0" smtClean="0"/>
                        <a:t>景観形成重要建造物指定</a:t>
                      </a:r>
                      <a:endParaRPr kumimoji="1" lang="en-US" altLang="ja-JP" sz="1200" u="sng" spc="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建築協定制度</a:t>
                      </a:r>
                      <a:endParaRPr kumimoji="1" lang="en-US" altLang="ja-JP" sz="1400" dirty="0" smtClean="0"/>
                    </a:p>
                    <a:p>
                      <a:pPr marL="285750" indent="-285750">
                        <a:buFont typeface="Wingdings" panose="05000000000000000000" pitchFamily="2" charset="2"/>
                        <a:buChar char="Ø"/>
                      </a:pPr>
                      <a:r>
                        <a:rPr kumimoji="1" lang="ja-JP" altLang="en-US" sz="1400" dirty="0" smtClean="0"/>
                        <a:t>緑地協定制度</a:t>
                      </a:r>
                      <a:endParaRPr kumimoji="1" lang="en-US" altLang="ja-JP" sz="1400" dirty="0" smtClean="0"/>
                    </a:p>
                    <a:p>
                      <a:pPr marL="285750" indent="-285750">
                        <a:buFont typeface="Wingdings" panose="05000000000000000000" pitchFamily="2" charset="2"/>
                        <a:buChar char="Ø"/>
                      </a:pPr>
                      <a:r>
                        <a:rPr kumimoji="1" lang="ja-JP" altLang="en-US" sz="1400" dirty="0" smtClean="0"/>
                        <a:t>地区計画制度</a:t>
                      </a:r>
                      <a:endParaRPr kumimoji="1" lang="en-US" altLang="ja-JP" sz="1400" dirty="0" smtClean="0"/>
                    </a:p>
                    <a:p>
                      <a:pPr marL="285750" indent="-285750">
                        <a:buFont typeface="Wingdings" panose="05000000000000000000" pitchFamily="2" charset="2"/>
                        <a:buChar char="Ø"/>
                      </a:pPr>
                      <a:r>
                        <a:rPr kumimoji="1" lang="ja-JP" altLang="en-US" sz="1400" dirty="0" smtClean="0"/>
                        <a:t>総合設計制度</a:t>
                      </a:r>
                      <a:endParaRPr kumimoji="1" lang="en-US" altLang="ja-JP" sz="1400" dirty="0" smtClean="0"/>
                    </a:p>
                    <a:p>
                      <a:pPr marL="285750" indent="-285750">
                        <a:buFont typeface="Wingdings" panose="05000000000000000000" pitchFamily="2" charset="2"/>
                        <a:buChar char="Ø"/>
                      </a:pPr>
                      <a:r>
                        <a:rPr kumimoji="1" lang="ja-JP" altLang="en-US" sz="1400" dirty="0" smtClean="0"/>
                        <a:t>公共施設等への屋外広告物の掲出</a:t>
                      </a:r>
                      <a:endParaRPr kumimoji="1" lang="en-US" altLang="ja-JP" sz="1400" dirty="0" smtClean="0"/>
                    </a:p>
                    <a:p>
                      <a:pPr marL="0" indent="0" algn="r">
                        <a:buFont typeface="Wingdings" panose="05000000000000000000" pitchFamily="2" charset="2"/>
                        <a:buNone/>
                      </a:pPr>
                      <a:r>
                        <a:rPr kumimoji="1" lang="ja-JP" altLang="en-US" sz="1400" dirty="0" smtClean="0">
                          <a:solidFill>
                            <a:schemeClr val="tx1"/>
                          </a:solidFill>
                        </a:rPr>
                        <a:t>など</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a:txBody>
                    <a:bodyPr/>
                    <a:lstStyle/>
                    <a:p>
                      <a:r>
                        <a:rPr kumimoji="1" lang="ja-JP" altLang="en-US" sz="1400" dirty="0" smtClean="0"/>
                        <a:t>河</a:t>
                      </a:r>
                      <a:r>
                        <a:rPr kumimoji="1" lang="ja-JP" altLang="en-US" sz="1400" baseline="0" dirty="0" smtClean="0"/>
                        <a:t>川、船着場、道路空間等の</a:t>
                      </a:r>
                      <a:endParaRPr kumimoji="1" lang="en-US" altLang="ja-JP" sz="1400" baseline="0" dirty="0" smtClean="0"/>
                    </a:p>
                    <a:p>
                      <a:r>
                        <a:rPr kumimoji="1" lang="ja-JP" altLang="en-US" sz="1400" baseline="0" dirty="0" smtClean="0"/>
                        <a:t>利活用の促進</a:t>
                      </a:r>
                      <a:endParaRPr kumimoji="1" lang="ja-JP" altLang="en-US" sz="14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淀川・京街道等にある公的資産の利活用を促し、賑わいある都市空間を創造します。</a:t>
                      </a:r>
                      <a:endParaRPr kumimoji="1" lang="en-US" altLang="ja-JP" sz="1400" dirty="0" smtClean="0"/>
                    </a:p>
                    <a:p>
                      <a:pPr marL="0" indent="0" algn="r">
                        <a:buFont typeface="Wingdings" panose="05000000000000000000" pitchFamily="2" charset="2"/>
                        <a:buNone/>
                      </a:pPr>
                      <a:r>
                        <a:rPr kumimoji="1" lang="ja-JP" altLang="en-US" sz="1400" dirty="0" smtClean="0"/>
                        <a:t>　</a:t>
                      </a:r>
                      <a:r>
                        <a:rPr kumimoji="1" lang="ja-JP" altLang="en-US" sz="1200" u="sng" dirty="0" smtClean="0"/>
                        <a:t>⇒</a:t>
                      </a:r>
                      <a:r>
                        <a:rPr kumimoji="1" lang="en-US" altLang="ja-JP" sz="1200" u="sng" dirty="0" smtClean="0"/>
                        <a:t>【</a:t>
                      </a:r>
                      <a:r>
                        <a:rPr kumimoji="1" lang="ja-JP" altLang="en-US" sz="1200" u="sng" dirty="0" smtClean="0"/>
                        <a:t>資料５</a:t>
                      </a:r>
                      <a:r>
                        <a:rPr kumimoji="1" lang="en-US" altLang="ja-JP" sz="1200" u="sng" dirty="0" smtClean="0"/>
                        <a:t>】</a:t>
                      </a:r>
                      <a:r>
                        <a:rPr kumimoji="1" lang="ja-JP" altLang="en-US" sz="1200" u="sng" dirty="0" smtClean="0"/>
                        <a:t>河川空間のオープン化</a:t>
                      </a:r>
                      <a:endParaRPr kumimoji="1" lang="en-US" altLang="ja-JP" sz="1200" u="sng" dirty="0" smtClean="0"/>
                    </a:p>
                    <a:p>
                      <a:pPr marL="0" indent="0" algn="r">
                        <a:buFont typeface="Wingdings" panose="05000000000000000000" pitchFamily="2" charset="2"/>
                        <a:buNone/>
                      </a:pPr>
                      <a:r>
                        <a:rPr kumimoji="1" lang="ja-JP" altLang="en-US" sz="1200" u="sng" dirty="0" smtClean="0"/>
                        <a:t>　⇒</a:t>
                      </a:r>
                      <a:r>
                        <a:rPr kumimoji="1" lang="en-US" altLang="ja-JP" sz="1200" u="sng" dirty="0" smtClean="0"/>
                        <a:t>【</a:t>
                      </a:r>
                      <a:r>
                        <a:rPr kumimoji="1" lang="ja-JP" altLang="en-US" sz="1200" u="sng" dirty="0" smtClean="0"/>
                        <a:t>資料６</a:t>
                      </a:r>
                      <a:r>
                        <a:rPr kumimoji="1" lang="en-US" altLang="ja-JP" sz="1200" u="sng" dirty="0" smtClean="0"/>
                        <a:t>】</a:t>
                      </a:r>
                      <a:r>
                        <a:rPr kumimoji="1" lang="ja-JP" altLang="en-US" sz="1200" u="sng" dirty="0" smtClean="0"/>
                        <a:t>淀川緊急船着場の活用</a:t>
                      </a:r>
                      <a:endParaRPr kumimoji="1" lang="en-US" altLang="ja-JP" sz="1400"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Wingdings" panose="05000000000000000000" pitchFamily="2" charset="2"/>
                        <a:buNone/>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9174">
                <a:tc>
                  <a:txBody>
                    <a:bodyPr/>
                    <a:lstStyle/>
                    <a:p>
                      <a:r>
                        <a:rPr kumimoji="1" lang="ja-JP" altLang="en-US" sz="1400" dirty="0" smtClean="0"/>
                        <a:t>港湾、都心、歴史文化遺産など</a:t>
                      </a:r>
                      <a:endParaRPr kumimoji="1" lang="en-US" altLang="ja-JP" sz="1400" dirty="0" smtClean="0"/>
                    </a:p>
                    <a:p>
                      <a:r>
                        <a:rPr kumimoji="1" lang="ja-JP" altLang="en-US" sz="1400" dirty="0" smtClean="0"/>
                        <a:t>地域の景観資源を活かした</a:t>
                      </a:r>
                      <a:endParaRPr kumimoji="1" lang="en-US" altLang="ja-JP" sz="1400" dirty="0" smtClean="0"/>
                    </a:p>
                    <a:p>
                      <a:r>
                        <a:rPr kumimoji="1" lang="ja-JP" altLang="en-US" sz="1400" dirty="0" smtClean="0"/>
                        <a:t>夜間景観による賑わいの創出</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u="none" baseline="0" dirty="0" smtClean="0">
                          <a:solidFill>
                            <a:schemeClr val="tx1"/>
                          </a:solidFill>
                        </a:rPr>
                        <a:t>夜間も景観資源を楽しめるような魅力的なまちづくりをすすめるため、景観資源の発掘や水上交通等の活用を検討します。</a:t>
                      </a:r>
                      <a:endParaRPr kumimoji="1" lang="en-US" altLang="ja-JP" sz="1400" u="none" baseline="0" dirty="0" smtClean="0">
                        <a:solidFill>
                          <a:schemeClr val="tx1"/>
                        </a:solidFill>
                      </a:endParaRPr>
                    </a:p>
                    <a:p>
                      <a:pPr marL="0" indent="0">
                        <a:buFont typeface="Wingdings" panose="05000000000000000000" pitchFamily="2" charset="2"/>
                        <a:buNone/>
                      </a:pPr>
                      <a:endParaRPr kumimoji="1" lang="en-US" altLang="ja-JP" sz="1400" u="non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spc="-100" baseline="0" dirty="0" smtClean="0"/>
                        <a:t>御堂筋イルミネーション事業</a:t>
                      </a:r>
                      <a:endParaRPr kumimoji="1" lang="en-US" altLang="ja-JP" sz="1400" spc="-100" baseline="0" dirty="0" smtClean="0"/>
                    </a:p>
                    <a:p>
                      <a:pPr marL="285750" indent="-285750">
                        <a:buFont typeface="Wingdings" panose="05000000000000000000" pitchFamily="2" charset="2"/>
                        <a:buChar char="Ø"/>
                      </a:pPr>
                      <a:r>
                        <a:rPr kumimoji="1" lang="ja-JP" altLang="en-US" sz="1400" dirty="0" smtClean="0"/>
                        <a:t>水と光とみどりのまちづくり推進事業</a:t>
                      </a:r>
                      <a:endParaRPr kumimoji="1" lang="en-US" altLang="ja-JP" sz="1400" dirty="0" smtClean="0"/>
                    </a:p>
                    <a:p>
                      <a:pPr marL="285750" indent="-285750">
                        <a:buFont typeface="Wingdings" panose="05000000000000000000" pitchFamily="2" charset="2"/>
                        <a:buChar char="Ø"/>
                      </a:pPr>
                      <a:r>
                        <a:rPr kumimoji="1" lang="ja-JP" altLang="en-US" sz="1400" dirty="0" smtClean="0"/>
                        <a:t>石畳と淡い街灯まちづくり支援事業（事業終了）　</a:t>
                      </a:r>
                      <a:endParaRPr kumimoji="1" lang="en-US" altLang="ja-JP" sz="1400" dirty="0" smtClean="0"/>
                    </a:p>
                    <a:p>
                      <a:pPr marL="0" indent="0" algn="r">
                        <a:buFont typeface="Wingdings" panose="05000000000000000000" pitchFamily="2" charset="2"/>
                        <a:buNone/>
                      </a:pPr>
                      <a:r>
                        <a:rPr kumimoji="1" lang="ja-JP" altLang="en-US" sz="1400" dirty="0" smtClean="0"/>
                        <a:t>など</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35333"/>
            <a:ext cx="3592650" cy="369332"/>
          </a:xfrm>
          <a:prstGeom prst="rect">
            <a:avLst/>
          </a:prstGeom>
          <a:noFill/>
        </p:spPr>
        <p:txBody>
          <a:bodyPr wrap="none" rtlCol="0">
            <a:spAutoFit/>
          </a:bodyPr>
          <a:lstStyle/>
          <a:p>
            <a:r>
              <a:rPr lang="ja-JP" altLang="en-US" b="1" dirty="0"/>
              <a:t>○</a:t>
            </a:r>
            <a:r>
              <a:rPr kumimoji="1" lang="ja-JP" altLang="en-US" b="1" dirty="0" smtClean="0"/>
              <a:t>規制誘導、公的資産の民間開放</a:t>
            </a:r>
            <a:endParaRPr kumimoji="1" lang="ja-JP" altLang="en-US" b="1" dirty="0"/>
          </a:p>
        </p:txBody>
      </p:sp>
      <p:sp>
        <p:nvSpPr>
          <p:cNvPr id="7" name="テキスト ボックス 6"/>
          <p:cNvSpPr txBox="1"/>
          <p:nvPr/>
        </p:nvSpPr>
        <p:spPr>
          <a:xfrm>
            <a:off x="323528" y="332657"/>
            <a:ext cx="8496944" cy="584775"/>
          </a:xfrm>
          <a:prstGeom prst="rect">
            <a:avLst/>
          </a:prstGeom>
          <a:noFill/>
        </p:spPr>
        <p:txBody>
          <a:bodyPr wrap="square" rtlCol="0">
            <a:spAutoFit/>
          </a:bodyPr>
          <a:lstStyle/>
          <a:p>
            <a:r>
              <a:rPr kumimoji="1" lang="ja-JP" altLang="en-US" sz="1600" dirty="0" smtClean="0"/>
              <a:t>　民間が主体的に景観まちづくりを実施できるような規制誘導を行ないます。また、安全で良好な景観の形成のためのルールづくりについても取り組みます。</a:t>
            </a:r>
            <a:endParaRPr kumimoji="1" lang="ja-JP" altLang="en-US" sz="1600" dirty="0"/>
          </a:p>
        </p:txBody>
      </p:sp>
      <p:sp>
        <p:nvSpPr>
          <p:cNvPr id="8" name="テキスト ボックス 7"/>
          <p:cNvSpPr txBox="1"/>
          <p:nvPr/>
        </p:nvSpPr>
        <p:spPr>
          <a:xfrm>
            <a:off x="8820472" y="6516052"/>
            <a:ext cx="288032" cy="276999"/>
          </a:xfrm>
          <a:prstGeom prst="rect">
            <a:avLst/>
          </a:prstGeom>
          <a:noFill/>
        </p:spPr>
        <p:txBody>
          <a:bodyPr wrap="square" rtlCol="0">
            <a:spAutoFit/>
          </a:bodyPr>
          <a:lstStyle/>
          <a:p>
            <a:r>
              <a:rPr kumimoji="1" lang="ja-JP" altLang="en-US" sz="1200" dirty="0" smtClean="0"/>
              <a:t>３</a:t>
            </a:r>
            <a:endParaRPr kumimoji="1" lang="ja-JP" altLang="en-US" sz="1200" dirty="0"/>
          </a:p>
        </p:txBody>
      </p:sp>
    </p:spTree>
    <p:extLst>
      <p:ext uri="{BB962C8B-B14F-4D97-AF65-F5344CB8AC3E}">
        <p14:creationId xmlns:p14="http://schemas.microsoft.com/office/powerpoint/2010/main" val="1097723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11879193"/>
              </p:ext>
            </p:extLst>
          </p:nvPr>
        </p:nvGraphicFramePr>
        <p:xfrm>
          <a:off x="72007" y="102344"/>
          <a:ext cx="8964489" cy="6585904"/>
        </p:xfrm>
        <a:graphic>
          <a:graphicData uri="http://schemas.openxmlformats.org/drawingml/2006/table">
            <a:tbl>
              <a:tblPr firstRow="1" bandRow="1">
                <a:tableStyleId>{5A111915-BE36-4E01-A7E5-04B1672EAD32}</a:tableStyleId>
              </a:tblPr>
              <a:tblGrid>
                <a:gridCol w="2771801"/>
                <a:gridCol w="3672408"/>
                <a:gridCol w="2520280"/>
              </a:tblGrid>
              <a:tr h="398330">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6414">
                <a:tc>
                  <a:txBody>
                    <a:bodyPr/>
                    <a:lstStyle/>
                    <a:p>
                      <a:r>
                        <a:rPr kumimoji="1" lang="ja-JP" altLang="en-US" sz="1400" dirty="0" smtClean="0"/>
                        <a:t>大規模開発等における無電柱化</a:t>
                      </a:r>
                      <a:endParaRPr kumimoji="1" lang="en-US" altLang="ja-JP" sz="1400" dirty="0" smtClean="0"/>
                    </a:p>
                    <a:p>
                      <a:r>
                        <a:rPr kumimoji="1" lang="ja-JP" altLang="en-US" sz="1400" dirty="0" smtClean="0"/>
                        <a:t>の促進</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spc="-70" baseline="0" dirty="0" smtClean="0"/>
                        <a:t>市町村と連携し、大規模開発等における事業者等に対する無電柱化促進策を検討します。</a:t>
                      </a:r>
                      <a:endParaRPr kumimoji="1" lang="en-US" altLang="ja-JP" sz="1400" spc="-70" baseline="0" dirty="0" smtClean="0"/>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参考資料７</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川崎市無電柱化整備基本方針</a:t>
                      </a:r>
                      <a:endParaRPr kumimoji="1" lang="en-US" altLang="ja-JP" sz="1200" b="0" i="0" u="sng"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6414">
                <a:tc>
                  <a:txBody>
                    <a:bodyPr/>
                    <a:lstStyle/>
                    <a:p>
                      <a:pPr algn="l"/>
                      <a:r>
                        <a:rPr kumimoji="1" lang="ja-JP" altLang="en-US" sz="1400" dirty="0" smtClean="0"/>
                        <a:t>屋外広告物の安全強化</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Wingdings" panose="05000000000000000000" pitchFamily="2" charset="2"/>
                        <a:buChar char="Ø"/>
                      </a:pPr>
                      <a:r>
                        <a:rPr kumimoji="1" lang="ja-JP" altLang="en-US" sz="1400" dirty="0" smtClean="0"/>
                        <a:t>屋外広告物の落下事故等を受けて、屋外広告物の安全対策を強化するため、条例を改正します。</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2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歴史や自然環境等の保全や</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みどり等の育成にかかる</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適切な規制誘導</a:t>
                      </a:r>
                    </a:p>
                    <a:p>
                      <a:endParaRPr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関連事業による良好な景観の保全等を推進します。</a:t>
                      </a:r>
                      <a:endParaRPr kumimoji="1" lang="en-US" altLang="ja-JP" sz="1400" dirty="0" smtClean="0"/>
                    </a:p>
                    <a:p>
                      <a:pPr marL="285750" indent="-285750">
                        <a:buFont typeface="Wingdings" panose="05000000000000000000" pitchFamily="2" charset="2"/>
                        <a:buChar char="Ø"/>
                      </a:pPr>
                      <a:r>
                        <a:rPr kumimoji="1" lang="ja-JP" altLang="en-US" sz="1400" dirty="0" smtClean="0"/>
                        <a:t>市街化調整区域</a:t>
                      </a:r>
                      <a:r>
                        <a:rPr kumimoji="1" lang="ja-JP" altLang="en-US" sz="1400" smtClean="0"/>
                        <a:t>の</a:t>
                      </a:r>
                      <a:r>
                        <a:rPr kumimoji="1" lang="ja-JP" altLang="en-US" sz="1400" smtClean="0"/>
                        <a:t>開発許可基準等に</a:t>
                      </a:r>
                      <a:r>
                        <a:rPr kumimoji="1" lang="ja-JP" altLang="en-US" sz="1400" dirty="0" smtClean="0"/>
                        <a:t>おいて、</a:t>
                      </a:r>
                      <a:r>
                        <a:rPr kumimoji="1" lang="ja-JP" altLang="en-US" sz="1400" dirty="0" smtClean="0"/>
                        <a:t>緑化など、周辺景観へ</a:t>
                      </a:r>
                      <a:r>
                        <a:rPr kumimoji="1" lang="ja-JP" altLang="en-US" sz="1400" smtClean="0"/>
                        <a:t>の</a:t>
                      </a:r>
                      <a:r>
                        <a:rPr kumimoji="1" lang="ja-JP" altLang="en-US" sz="1400" smtClean="0"/>
                        <a:t>配慮について市町村と連携し、検討</a:t>
                      </a:r>
                      <a:r>
                        <a:rPr kumimoji="1" lang="ja-JP" altLang="en-US" sz="1400" dirty="0" smtClean="0"/>
                        <a:t>します。</a:t>
                      </a:r>
                      <a:endParaRPr kumimoji="1" lang="en-US" altLang="ja-JP" sz="1400" dirty="0" smtClean="0"/>
                    </a:p>
                    <a:p>
                      <a:pPr marL="285750" indent="-285750">
                        <a:buFont typeface="Wingdings" panose="05000000000000000000" pitchFamily="2" charset="2"/>
                        <a:buChar char="Ø"/>
                      </a:pPr>
                      <a:r>
                        <a:rPr kumimoji="1" lang="ja-JP" altLang="en-US" sz="1400" dirty="0" smtClean="0"/>
                        <a:t>市町村との適切な役割分担により、景観法に基づく景観重要建造物や景観重要樹木の指定等について検討します。</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nSpc>
                          <a:spcPts val="1400"/>
                        </a:lnSpc>
                        <a:buFont typeface="Wingdings" panose="05000000000000000000" pitchFamily="2" charset="2"/>
                        <a:buChar char="Ø"/>
                      </a:pPr>
                      <a:r>
                        <a:rPr kumimoji="1" lang="ja-JP" altLang="en-US" sz="1350" dirty="0" smtClean="0"/>
                        <a:t>国、府指定有形文化財保存修理等（建造物、史跡等保存整備、史跡等総合活用推進事業、天然記念物保護増殖事業）</a:t>
                      </a:r>
                      <a:endParaRPr kumimoji="1" lang="en-US" altLang="ja-JP" sz="1350" dirty="0" smtClean="0"/>
                    </a:p>
                    <a:p>
                      <a:pPr marL="285750" indent="-285750">
                        <a:lnSpc>
                          <a:spcPts val="1400"/>
                        </a:lnSpc>
                        <a:buFont typeface="Wingdings" panose="05000000000000000000" pitchFamily="2" charset="2"/>
                        <a:buChar char="Ø"/>
                      </a:pPr>
                      <a:r>
                        <a:rPr kumimoji="1" lang="ja-JP" altLang="en-US" sz="1350" dirty="0" smtClean="0"/>
                        <a:t>国登録文化財（建造物）の登録促進</a:t>
                      </a:r>
                      <a:endParaRPr kumimoji="1" lang="en-US" altLang="ja-JP" sz="1350" dirty="0" smtClean="0"/>
                    </a:p>
                    <a:p>
                      <a:pPr marL="285750" indent="-285750">
                        <a:lnSpc>
                          <a:spcPts val="1400"/>
                        </a:lnSpc>
                        <a:buFont typeface="Wingdings" panose="05000000000000000000" pitchFamily="2" charset="2"/>
                        <a:buChar char="Ø"/>
                      </a:pPr>
                      <a:r>
                        <a:rPr kumimoji="1" lang="ja-JP" altLang="en-US" sz="1350" dirty="0" smtClean="0"/>
                        <a:t>文化的景観保護推進事業</a:t>
                      </a:r>
                      <a:endParaRPr kumimoji="1" lang="en-US" altLang="ja-JP" sz="1350" dirty="0" smtClean="0"/>
                    </a:p>
                    <a:p>
                      <a:pPr marL="285750" indent="-285750">
                        <a:lnSpc>
                          <a:spcPts val="1400"/>
                        </a:lnSpc>
                        <a:buFont typeface="Wingdings" panose="05000000000000000000" pitchFamily="2" charset="2"/>
                        <a:buChar char="Ø"/>
                      </a:pPr>
                      <a:r>
                        <a:rPr kumimoji="1" lang="ja-JP" altLang="en-US" sz="1350" dirty="0" smtClean="0"/>
                        <a:t>自然環境の保全と回復に関する協定</a:t>
                      </a:r>
                      <a:endParaRPr kumimoji="1" lang="en-US" altLang="ja-JP" sz="1350" dirty="0" smtClean="0"/>
                    </a:p>
                    <a:p>
                      <a:pPr marL="285750" indent="-285750">
                        <a:lnSpc>
                          <a:spcPts val="1400"/>
                        </a:lnSpc>
                        <a:buFont typeface="Wingdings" panose="05000000000000000000" pitchFamily="2" charset="2"/>
                        <a:buChar char="Ø"/>
                      </a:pPr>
                      <a:r>
                        <a:rPr kumimoji="1" lang="ja-JP" altLang="en-US" sz="1350" dirty="0" smtClean="0"/>
                        <a:t>建築物の敷地等における緑化を促進制度</a:t>
                      </a:r>
                      <a:endParaRPr kumimoji="1" lang="en-US" altLang="ja-JP" sz="1350" dirty="0" smtClean="0"/>
                    </a:p>
                    <a:p>
                      <a:pPr marL="285750" indent="-285750">
                        <a:lnSpc>
                          <a:spcPts val="1400"/>
                        </a:lnSpc>
                        <a:buFont typeface="Wingdings" panose="05000000000000000000" pitchFamily="2" charset="2"/>
                        <a:buChar char="Ø"/>
                      </a:pPr>
                      <a:r>
                        <a:rPr kumimoji="1" lang="ja-JP" altLang="en-US" sz="1350" spc="-70" baseline="0" dirty="0" smtClean="0"/>
                        <a:t>農空間保全地域制度の推進</a:t>
                      </a:r>
                      <a:endParaRPr kumimoji="1" lang="en-US" altLang="ja-JP" sz="1350" spc="-70" baseline="0" dirty="0" smtClean="0"/>
                    </a:p>
                    <a:p>
                      <a:pPr marL="285750" indent="-285750">
                        <a:lnSpc>
                          <a:spcPts val="1400"/>
                        </a:lnSpc>
                        <a:buFont typeface="Wingdings" panose="05000000000000000000" pitchFamily="2" charset="2"/>
                        <a:buChar char="Ø"/>
                      </a:pPr>
                      <a:r>
                        <a:rPr kumimoji="1" lang="ja-JP" altLang="en-US" sz="1350" spc="-70" baseline="0" dirty="0" smtClean="0"/>
                        <a:t>防災農地の促進</a:t>
                      </a:r>
                      <a:endParaRPr kumimoji="1" lang="en-US" altLang="ja-JP" sz="1350" spc="-70" baseline="0" dirty="0" smtClean="0"/>
                    </a:p>
                    <a:p>
                      <a:pPr marL="285750" indent="-285750">
                        <a:lnSpc>
                          <a:spcPts val="1400"/>
                        </a:lnSpc>
                        <a:buFont typeface="Wingdings" panose="05000000000000000000" pitchFamily="2" charset="2"/>
                        <a:buChar char="Ø"/>
                      </a:pPr>
                      <a:r>
                        <a:rPr kumimoji="1" lang="ja-JP" altLang="en-US" sz="1350" spc="-70" baseline="0" dirty="0" smtClean="0"/>
                        <a:t>風致地区の指定、建築物等の許可</a:t>
                      </a:r>
                      <a:endParaRPr kumimoji="1" lang="en-US" altLang="ja-JP" sz="1350" spc="-70" baseline="0" dirty="0" smtClean="0"/>
                    </a:p>
                    <a:p>
                      <a:pPr marL="285750" indent="-285750">
                        <a:lnSpc>
                          <a:spcPts val="1400"/>
                        </a:lnSpc>
                        <a:buFont typeface="Wingdings" panose="05000000000000000000" pitchFamily="2" charset="2"/>
                        <a:buChar char="Ø"/>
                      </a:pPr>
                      <a:r>
                        <a:rPr kumimoji="1" lang="ja-JP" altLang="en-US" sz="1350" spc="-70" baseline="0" dirty="0" smtClean="0"/>
                        <a:t>自然環境保全活動推進事業</a:t>
                      </a:r>
                      <a:endParaRPr kumimoji="1" lang="en-US" altLang="ja-JP" sz="1350" spc="-70" baseline="0" dirty="0" smtClean="0"/>
                    </a:p>
                    <a:p>
                      <a:pPr marL="285750" indent="-285750">
                        <a:lnSpc>
                          <a:spcPts val="1400"/>
                        </a:lnSpc>
                        <a:buFont typeface="Wingdings" panose="05000000000000000000" pitchFamily="2" charset="2"/>
                        <a:buChar char="Ø"/>
                      </a:pPr>
                      <a:r>
                        <a:rPr kumimoji="1" lang="ja-JP" altLang="en-US" sz="1350" spc="-70" baseline="0" dirty="0" smtClean="0"/>
                        <a:t>ブナ林保全整備管理事業</a:t>
                      </a:r>
                      <a:endParaRPr kumimoji="1" lang="en-US" altLang="ja-JP" sz="1350" spc="-70" baseline="0" dirty="0" smtClean="0"/>
                    </a:p>
                    <a:p>
                      <a:pPr marL="285750" indent="-285750">
                        <a:lnSpc>
                          <a:spcPts val="1400"/>
                        </a:lnSpc>
                        <a:buFont typeface="Wingdings" panose="05000000000000000000" pitchFamily="2" charset="2"/>
                        <a:buChar char="Ø"/>
                      </a:pPr>
                      <a:r>
                        <a:rPr kumimoji="1" lang="ja-JP" altLang="en-US" sz="1350" spc="-70" baseline="0" dirty="0" smtClean="0"/>
                        <a:t>三草山緑地環境保全事業</a:t>
                      </a:r>
                      <a:endParaRPr kumimoji="1" lang="en-US" altLang="ja-JP" sz="1350" spc="-70" baseline="0" dirty="0" smtClean="0"/>
                    </a:p>
                    <a:p>
                      <a:pPr marL="285750" indent="-285750">
                        <a:lnSpc>
                          <a:spcPts val="1400"/>
                        </a:lnSpc>
                        <a:buFont typeface="Wingdings" panose="05000000000000000000" pitchFamily="2" charset="2"/>
                        <a:buChar char="Ø"/>
                      </a:pPr>
                      <a:r>
                        <a:rPr kumimoji="1" lang="ja-JP" altLang="en-US" sz="1350" spc="-70" baseline="0" dirty="0" smtClean="0"/>
                        <a:t>生駒山系花屏風構想の推進</a:t>
                      </a:r>
                      <a:endParaRPr kumimoji="1" lang="en-US" altLang="ja-JP" sz="1350" spc="-70" baseline="0" dirty="0" smtClean="0"/>
                    </a:p>
                    <a:p>
                      <a:pPr marL="0" indent="0" algn="r">
                        <a:lnSpc>
                          <a:spcPts val="1400"/>
                        </a:lnSpc>
                        <a:buFont typeface="Wingdings" panose="05000000000000000000" pitchFamily="2" charset="2"/>
                        <a:buNone/>
                      </a:pPr>
                      <a:r>
                        <a:rPr kumimoji="1" lang="ja-JP" altLang="en-US" sz="1350" spc="-70" baseline="0" dirty="0" smtClean="0"/>
                        <a:t>など　</a:t>
                      </a:r>
                      <a:endParaRPr kumimoji="1" lang="en-US" altLang="ja-JP" sz="1350" spc="-7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5746">
                <a:tc>
                  <a:txBody>
                    <a:bodyPr/>
                    <a:lstStyle/>
                    <a:p>
                      <a:r>
                        <a:rPr lang="ja-JP" altLang="en-US" sz="1400" dirty="0" smtClean="0"/>
                        <a:t>景観阻害要因の排除</a:t>
                      </a:r>
                      <a:endParaRPr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関連事業による良好な景観の保全を推進します。</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350" dirty="0" smtClean="0"/>
                        <a:t>放置自転車対策の推進</a:t>
                      </a:r>
                      <a:endParaRPr kumimoji="1" lang="en-US" altLang="ja-JP" sz="1350" dirty="0" smtClean="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350" spc="-120" baseline="0" dirty="0" smtClean="0"/>
                        <a:t>違法駐車の取締り活動の推進</a:t>
                      </a:r>
                      <a:endParaRPr kumimoji="1" lang="en-US" altLang="ja-JP" sz="1350" spc="-120" baseline="0" dirty="0" smtClean="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350" b="0" i="0" u="none" strike="noStrike" kern="1200" cap="none" spc="0" normalizeH="0" baseline="0" noProof="0" dirty="0" smtClean="0">
                          <a:ln>
                            <a:noFill/>
                          </a:ln>
                          <a:solidFill>
                            <a:prstClr val="black"/>
                          </a:solidFill>
                          <a:effectLst/>
                          <a:uLnTx/>
                          <a:uFillTx/>
                          <a:latin typeface="+mn-lt"/>
                          <a:ea typeface="+mn-ea"/>
                          <a:cs typeface="+mn-cs"/>
                        </a:rPr>
                        <a:t>違法屋外広告物の撤去</a:t>
                      </a:r>
                      <a:endParaRPr kumimoji="1" lang="en-US" altLang="ja-JP" sz="13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350" b="0" i="0" u="none" strike="noStrike" kern="1200" cap="none" spc="0" normalizeH="0" baseline="0" noProof="0" dirty="0" smtClean="0">
                          <a:ln>
                            <a:noFill/>
                          </a:ln>
                          <a:solidFill>
                            <a:prstClr val="black"/>
                          </a:solidFill>
                          <a:effectLst/>
                          <a:uLnTx/>
                          <a:uFillTx/>
                          <a:latin typeface="+mn-lt"/>
                          <a:ea typeface="+mn-ea"/>
                          <a:cs typeface="+mn-cs"/>
                        </a:rPr>
                        <a:t>など</a:t>
                      </a:r>
                      <a:endParaRPr kumimoji="1" lang="en-US" altLang="ja-JP" sz="13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テキスト ボックス 2"/>
          <p:cNvSpPr txBox="1"/>
          <p:nvPr/>
        </p:nvSpPr>
        <p:spPr>
          <a:xfrm>
            <a:off x="8820472" y="6516052"/>
            <a:ext cx="288032" cy="276999"/>
          </a:xfrm>
          <a:prstGeom prst="rect">
            <a:avLst/>
          </a:prstGeom>
          <a:noFill/>
        </p:spPr>
        <p:txBody>
          <a:bodyPr wrap="square" rtlCol="0">
            <a:spAutoFit/>
          </a:bodyPr>
          <a:lstStyle/>
          <a:p>
            <a:r>
              <a:rPr lang="ja-JP" altLang="en-US" sz="1200" dirty="0"/>
              <a:t>４</a:t>
            </a:r>
            <a:endParaRPr kumimoji="1" lang="ja-JP" altLang="en-US" sz="1200" dirty="0"/>
          </a:p>
        </p:txBody>
      </p:sp>
    </p:spTree>
    <p:extLst>
      <p:ext uri="{BB962C8B-B14F-4D97-AF65-F5344CB8AC3E}">
        <p14:creationId xmlns:p14="http://schemas.microsoft.com/office/powerpoint/2010/main" val="4100184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938540693"/>
              </p:ext>
            </p:extLst>
          </p:nvPr>
        </p:nvGraphicFramePr>
        <p:xfrm>
          <a:off x="107504" y="908720"/>
          <a:ext cx="8928992" cy="5178245"/>
        </p:xfrm>
        <a:graphic>
          <a:graphicData uri="http://schemas.openxmlformats.org/drawingml/2006/table">
            <a:tbl>
              <a:tblPr firstRow="1" bandRow="1">
                <a:tableStyleId>{5A111915-BE36-4E01-A7E5-04B1672EAD32}</a:tableStyleId>
              </a:tblPr>
              <a:tblGrid>
                <a:gridCol w="2736304"/>
                <a:gridCol w="3672408"/>
                <a:gridCol w="2520280"/>
              </a:tblGrid>
              <a:tr h="374355">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関連組織</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37648">
                <a:tc>
                  <a:txBody>
                    <a:bodyPr/>
                    <a:lstStyle/>
                    <a:p>
                      <a:r>
                        <a:rPr kumimoji="1" lang="ja-JP" altLang="en-US" sz="1400" dirty="0" smtClean="0"/>
                        <a:t>歴史的街道等における広域連携の景観まちづくり</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100" baseline="0" dirty="0" smtClean="0"/>
                        <a:t>竹内街道や京街道などにおいて、行政と事業者、民間団体などに</a:t>
                      </a:r>
                      <a:r>
                        <a:rPr kumimoji="1" lang="ja-JP" altLang="en-US" sz="1400" spc="-100" baseline="0" dirty="0" smtClean="0">
                          <a:solidFill>
                            <a:schemeClr val="tx1"/>
                          </a:solidFill>
                        </a:rPr>
                        <a:t>よる広域的な景観まちづくり</a:t>
                      </a:r>
                      <a:r>
                        <a:rPr kumimoji="1" lang="ja-JP" altLang="en-US" sz="1400" spc="-100" baseline="0" dirty="0" smtClean="0"/>
                        <a:t>を推進するためのプラットフォームづくり</a:t>
                      </a:r>
                      <a:r>
                        <a:rPr kumimoji="1" lang="ja-JP" altLang="en-US" sz="1400" spc="-100" baseline="0" smtClean="0"/>
                        <a:t>に取り組み、景観協議会等の設立をすすめます。</a:t>
                      </a:r>
                      <a:endParaRPr kumimoji="1" lang="en-US" altLang="ja-JP" sz="1400" spc="-100" baseline="0" dirty="0" smtClean="0"/>
                    </a:p>
                    <a:p>
                      <a:pPr marL="0" marR="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sng" dirty="0" smtClean="0"/>
                        <a:t>　</a:t>
                      </a:r>
                      <a:r>
                        <a:rPr kumimoji="1" lang="ja-JP" altLang="en-US" sz="1200" u="sng" dirty="0" smtClean="0"/>
                        <a:t>⇒</a:t>
                      </a:r>
                      <a:r>
                        <a:rPr kumimoji="1" lang="en-US" altLang="ja-JP" sz="1200" u="sng" dirty="0" smtClean="0"/>
                        <a:t>【</a:t>
                      </a:r>
                      <a:r>
                        <a:rPr kumimoji="1" lang="ja-JP" altLang="en-US" sz="1200" u="sng" dirty="0" smtClean="0"/>
                        <a:t>資料１</a:t>
                      </a:r>
                      <a:r>
                        <a:rPr kumimoji="1" lang="en-US" altLang="ja-JP" sz="1200" u="sng" dirty="0" smtClean="0"/>
                        <a:t>】</a:t>
                      </a:r>
                      <a:r>
                        <a:rPr kumimoji="1" lang="ja-JP" altLang="en-US" sz="1200" u="sng" dirty="0" smtClean="0"/>
                        <a:t>景観協議会</a:t>
                      </a:r>
                      <a:endParaRPr kumimoji="1" lang="zh-CN" altLang="en-US" sz="1600"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u="none" strike="noStrike" kern="1200" cap="none" spc="0" normalizeH="0" baseline="0" noProof="0" dirty="0" smtClean="0">
                          <a:ln>
                            <a:noFill/>
                          </a:ln>
                          <a:effectLst/>
                          <a:uLnTx/>
                          <a:uFillTx/>
                        </a:rPr>
                        <a:t>百舌鳥・古市古墳群世界文化遺産登録推進本部</a:t>
                      </a:r>
                      <a:endParaRPr kumimoji="1" lang="en-US" altLang="ja-JP" sz="1400" u="none" strike="noStrike" kern="1200" cap="none" spc="0" normalizeH="0" baseline="0" noProof="0" dirty="0" smtClean="0">
                        <a:ln>
                          <a:noFill/>
                        </a:ln>
                        <a:effectLst/>
                        <a:uLnTx/>
                        <a:uFillTx/>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u="none" strike="noStrike" kern="1200" cap="none" spc="-100" normalizeH="0" baseline="0" noProof="0" dirty="0" smtClean="0">
                          <a:ln>
                            <a:noFill/>
                          </a:ln>
                          <a:effectLst/>
                          <a:uLnTx/>
                          <a:uFillTx/>
                        </a:rPr>
                        <a:t>竹内街道活性化実行委員会</a:t>
                      </a:r>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u="none" strike="noStrike" kern="1200" cap="none" spc="0" normalizeH="0" baseline="0" noProof="0" dirty="0" smtClean="0">
                          <a:ln>
                            <a:noFill/>
                          </a:ln>
                          <a:effectLst/>
                          <a:uLnTx/>
                          <a:uFillTx/>
                        </a:rPr>
                        <a:t>　　　　など</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8002">
                <a:tc>
                  <a:txBody>
                    <a:bodyPr/>
                    <a:lstStyle/>
                    <a:p>
                      <a:r>
                        <a:rPr kumimoji="1" lang="ja-JP" altLang="en-US" sz="1400" dirty="0" smtClean="0"/>
                        <a:t>河川を活かした広域連携の</a:t>
                      </a:r>
                      <a:endParaRPr kumimoji="1" lang="en-US" altLang="ja-JP" sz="1400" dirty="0" smtClean="0"/>
                    </a:p>
                    <a:p>
                      <a:r>
                        <a:rPr kumimoji="1" lang="ja-JP" altLang="en-US" sz="1400" dirty="0" smtClean="0"/>
                        <a:t>景観まちづくり</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100" baseline="0" dirty="0" smtClean="0"/>
                        <a:t>淀川沿川まちづくりプラットホームにて、淀川沿川に</a:t>
                      </a:r>
                      <a:r>
                        <a:rPr kumimoji="1" lang="ja-JP" altLang="en-US" sz="1400" spc="-100" baseline="0" dirty="0" smtClean="0">
                          <a:solidFill>
                            <a:schemeClr val="tx1"/>
                          </a:solidFill>
                        </a:rPr>
                        <a:t>おける広域的な景観まちづくり</a:t>
                      </a:r>
                      <a:r>
                        <a:rPr kumimoji="1" lang="ja-JP" altLang="en-US" sz="1400" spc="-100" baseline="0" dirty="0" smtClean="0"/>
                        <a:t>を推進します。</a:t>
                      </a:r>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smtClean="0">
                          <a:solidFill>
                            <a:schemeClr val="tx1"/>
                          </a:solidFill>
                        </a:rPr>
                        <a:t>　　　　</a:t>
                      </a:r>
                      <a:r>
                        <a:rPr kumimoji="1" lang="ja-JP" altLang="en-US" sz="1100" b="0" i="0" u="sng" strike="noStrike" kern="1200" cap="none" spc="0" normalizeH="0" baseline="0" noProof="0" dirty="0" smtClean="0">
                          <a:ln>
                            <a:noFill/>
                          </a:ln>
                          <a:solidFill>
                            <a:schemeClr val="tx1"/>
                          </a:solidFill>
                          <a:effectLst/>
                          <a:uLnTx/>
                          <a:uFillTx/>
                          <a:latin typeface="+mn-lt"/>
                          <a:ea typeface="+mn-ea"/>
                          <a:cs typeface="+mn-cs"/>
                        </a:rPr>
                        <a:t>　</a:t>
                      </a:r>
                      <a:r>
                        <a:rPr kumimoji="1" lang="ja-JP" altLang="en-US" sz="1200" b="0" i="0" u="sng" strike="noStrike" kern="1200" cap="none" spc="0" normalizeH="0" baseline="0" noProof="0" dirty="0" smtClean="0">
                          <a:ln>
                            <a:noFill/>
                          </a:ln>
                          <a:solidFill>
                            <a:schemeClr val="tx1"/>
                          </a:solidFill>
                          <a:effectLst/>
                          <a:uLnTx/>
                          <a:uFillTx/>
                          <a:latin typeface="+mn-lt"/>
                          <a:ea typeface="+mn-ea"/>
                          <a:cs typeface="+mn-cs"/>
                        </a:rPr>
                        <a:t>⇒</a:t>
                      </a:r>
                      <a:r>
                        <a:rPr kumimoji="1" lang="en-US" altLang="ja-JP" sz="1200" b="0" i="0" u="sng" strike="noStrike" kern="1200" cap="none" spc="0" normalizeH="0" baseline="0" noProof="0" dirty="0" smtClean="0">
                          <a:ln>
                            <a:noFill/>
                          </a:ln>
                          <a:solidFill>
                            <a:schemeClr val="tx1"/>
                          </a:solidFill>
                          <a:effectLst/>
                          <a:uLnTx/>
                          <a:uFillTx/>
                          <a:latin typeface="+mn-lt"/>
                          <a:ea typeface="+mn-ea"/>
                          <a:cs typeface="+mn-cs"/>
                        </a:rPr>
                        <a:t>【</a:t>
                      </a:r>
                      <a:r>
                        <a:rPr kumimoji="1" lang="ja-JP" altLang="en-US" sz="1200" b="0" i="0" u="sng" strike="noStrike" kern="1200" cap="none" spc="0" normalizeH="0" baseline="0" noProof="0" dirty="0" smtClean="0">
                          <a:ln>
                            <a:noFill/>
                          </a:ln>
                          <a:solidFill>
                            <a:schemeClr val="tx1"/>
                          </a:solidFill>
                          <a:effectLst/>
                          <a:uLnTx/>
                          <a:uFillTx/>
                          <a:latin typeface="+mn-lt"/>
                          <a:ea typeface="+mn-ea"/>
                          <a:cs typeface="+mn-cs"/>
                        </a:rPr>
                        <a:t>資料８</a:t>
                      </a:r>
                      <a:r>
                        <a:rPr kumimoji="1" lang="en-US" altLang="ja-JP" sz="1200" b="0" i="0" u="sng" strike="noStrike" kern="1200" cap="none" spc="0" normalizeH="0" baseline="0" noProof="0" dirty="0" smtClean="0">
                          <a:ln>
                            <a:noFill/>
                          </a:ln>
                          <a:solidFill>
                            <a:schemeClr val="tx1"/>
                          </a:solidFill>
                          <a:effectLst/>
                          <a:uLnTx/>
                          <a:uFillTx/>
                          <a:latin typeface="+mn-lt"/>
                          <a:ea typeface="+mn-ea"/>
                          <a:cs typeface="+mn-cs"/>
                        </a:rPr>
                        <a:t>】</a:t>
                      </a:r>
                      <a:r>
                        <a:rPr kumimoji="1" lang="ja-JP" altLang="en-US" sz="1200" b="0" i="0" u="sng" strike="noStrike" kern="1200" cap="none" spc="0" normalizeH="0" baseline="0" noProof="0" dirty="0" smtClean="0">
                          <a:ln>
                            <a:noFill/>
                          </a:ln>
                          <a:solidFill>
                            <a:schemeClr val="tx1"/>
                          </a:solidFill>
                          <a:effectLst/>
                          <a:uLnTx/>
                          <a:uFillTx/>
                          <a:latin typeface="+mn-lt"/>
                          <a:ea typeface="+mn-ea"/>
                          <a:cs typeface="+mn-cs"/>
                        </a:rPr>
                        <a:t>淀川沿川まちづくりプラットホーム</a:t>
                      </a:r>
                      <a:endParaRPr kumimoji="1" lang="zh-CN" altLang="en-US" sz="1600" b="0" i="0" u="sng" strike="noStrike" kern="1200" cap="none" spc="0" normalizeH="0" baseline="0" noProof="0" dirty="0" smtClean="0">
                        <a:ln>
                          <a:noFill/>
                        </a:ln>
                        <a:solidFill>
                          <a:schemeClr val="tx1"/>
                        </a:solidFill>
                        <a:effectLst/>
                        <a:uLnTx/>
                        <a:uFillTx/>
                        <a:latin typeface="+mn-lt"/>
                        <a:ea typeface="+mn-ea"/>
                        <a:cs typeface="+mn-cs"/>
                      </a:endParaRPr>
                    </a:p>
                    <a:p>
                      <a:pPr marL="0" indent="0">
                        <a:buFont typeface="Wingdings" panose="05000000000000000000" pitchFamily="2" charset="2"/>
                        <a:buNone/>
                      </a:pPr>
                      <a:endParaRPr kumimoji="1" lang="en-US" altLang="ja-JP" sz="11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u="none" strike="noStrike" kern="1200" cap="none" spc="0" normalizeH="0" baseline="0" dirty="0" smtClean="0">
                          <a:ln>
                            <a:noFill/>
                          </a:ln>
                          <a:solidFill>
                            <a:schemeClr val="tx1"/>
                          </a:solidFill>
                          <a:effectLst/>
                          <a:uLnTx/>
                          <a:uFillTx/>
                          <a:latin typeface="+mn-lt"/>
                          <a:ea typeface="+mn-ea"/>
                          <a:cs typeface="+mn-cs"/>
                        </a:rPr>
                        <a:t>淀川沿川まちづくりプラットホーム</a:t>
                      </a:r>
                      <a:endParaRPr kumimoji="1" lang="en-US" altLang="ja-JP" sz="1400" u="none" strike="noStrike" kern="1200" cap="none" spc="0" normalizeH="0" baseline="0" dirty="0" smtClean="0">
                        <a:ln>
                          <a:noFill/>
                        </a:ln>
                        <a:solidFill>
                          <a:schemeClr val="tx1"/>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u="none" strike="noStrike" kern="1200" cap="none" spc="0" normalizeH="0" baseline="0" dirty="0" smtClean="0">
                          <a:ln>
                            <a:noFill/>
                          </a:ln>
                          <a:solidFill>
                            <a:schemeClr val="tx1"/>
                          </a:solidFill>
                          <a:effectLst/>
                          <a:uLnTx/>
                          <a:uFillTx/>
                          <a:latin typeface="+mn-lt"/>
                          <a:ea typeface="+mn-ea"/>
                          <a:cs typeface="+mn-cs"/>
                        </a:rPr>
                        <a:t>泉州観光プロモーション推進協議会</a:t>
                      </a:r>
                      <a:endParaRPr kumimoji="1" lang="en-US" altLang="ja-JP" sz="1400" u="none" strike="noStrike" kern="1200" cap="none" spc="0" normalizeH="0" baseline="0" dirty="0" smtClean="0">
                        <a:ln>
                          <a:noFill/>
                        </a:ln>
                        <a:solidFill>
                          <a:schemeClr val="tx1"/>
                        </a:solidFill>
                        <a:effectLst/>
                        <a:uLnTx/>
                        <a:uFillTx/>
                        <a:latin typeface="+mn-lt"/>
                        <a:ea typeface="+mn-ea"/>
                        <a:cs typeface="+mn-cs"/>
                      </a:endParaRPr>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u="none" strike="noStrike" kern="1200" cap="none" spc="0" normalizeH="0" baseline="0" dirty="0" smtClean="0">
                          <a:ln>
                            <a:noFill/>
                          </a:ln>
                          <a:solidFill>
                            <a:schemeClr val="tx1"/>
                          </a:solidFill>
                          <a:effectLst/>
                          <a:uLnTx/>
                          <a:uFillTx/>
                          <a:latin typeface="+mn-lt"/>
                          <a:ea typeface="+mn-ea"/>
                          <a:cs typeface="+mn-cs"/>
                        </a:rPr>
                        <a:t>など</a:t>
                      </a:r>
                      <a:endParaRPr kumimoji="1" lang="en-US" altLang="ja-JP" sz="1400" u="none" strike="noStrike" kern="1200" cap="none" spc="0" normalizeH="0" baseline="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2564">
                <a:tc>
                  <a:txBody>
                    <a:bodyPr/>
                    <a:lstStyle/>
                    <a:p>
                      <a:r>
                        <a:rPr kumimoji="1" lang="ja-JP" altLang="en-US" sz="1400" dirty="0" smtClean="0"/>
                        <a:t>景観まちづくりに関する府民運動の展開</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大阪美しい景観づくり推進会議（構成：まちづくり団体、事業者、行政）の活動の活性化を図り、景観まちづくりに関する府民間の情報交流や情報交換活動を促進します。</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Wingdings" panose="05000000000000000000" pitchFamily="2" charset="2"/>
                        <a:buChar char="Ø"/>
                      </a:pPr>
                      <a:r>
                        <a:rPr kumimoji="1" lang="ja-JP" altLang="en-US" sz="1400" dirty="0" smtClean="0"/>
                        <a:t>豊かな環境づくり大阪府民会議（構成：学識経験者、府民団体、事業者団体、関連団体、行政）</a:t>
                      </a:r>
                      <a:endParaRPr kumimoji="1" lang="en-US" altLang="ja-JP" sz="1400" dirty="0" smtClean="0"/>
                    </a:p>
                    <a:p>
                      <a:pPr marL="0" indent="0" algn="r">
                        <a:buFont typeface="Wingdings" panose="05000000000000000000" pitchFamily="2" charset="2"/>
                        <a:buNone/>
                      </a:pPr>
                      <a:r>
                        <a:rPr kumimoji="1" lang="ja-JP" altLang="en-US" sz="1400" dirty="0" smtClean="0">
                          <a:solidFill>
                            <a:schemeClr val="tx1"/>
                          </a:solidFill>
                        </a:rPr>
                        <a:t>など</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107340"/>
            <a:ext cx="3486852" cy="369332"/>
          </a:xfrm>
          <a:prstGeom prst="rect">
            <a:avLst/>
          </a:prstGeom>
          <a:noFill/>
        </p:spPr>
        <p:txBody>
          <a:bodyPr wrap="none" rtlCol="0">
            <a:spAutoFit/>
          </a:bodyPr>
          <a:lstStyle/>
          <a:p>
            <a:r>
              <a:rPr lang="ja-JP" altLang="en-US" b="1" dirty="0" smtClean="0"/>
              <a:t>○</a:t>
            </a:r>
            <a:r>
              <a:rPr lang="ja-JP" altLang="en-US" b="1" dirty="0"/>
              <a:t>公</a:t>
            </a:r>
            <a:r>
              <a:rPr lang="ja-JP" altLang="en-US" b="1" dirty="0" smtClean="0"/>
              <a:t>民連携のプラットホームづくり</a:t>
            </a:r>
            <a:endParaRPr kumimoji="1" lang="ja-JP" altLang="en-US" b="1" dirty="0"/>
          </a:p>
        </p:txBody>
      </p:sp>
      <p:sp>
        <p:nvSpPr>
          <p:cNvPr id="7" name="テキスト ボックス 6"/>
          <p:cNvSpPr txBox="1"/>
          <p:nvPr/>
        </p:nvSpPr>
        <p:spPr>
          <a:xfrm>
            <a:off x="323528" y="498158"/>
            <a:ext cx="8640960" cy="338554"/>
          </a:xfrm>
          <a:prstGeom prst="rect">
            <a:avLst/>
          </a:prstGeom>
          <a:noFill/>
        </p:spPr>
        <p:txBody>
          <a:bodyPr wrap="square" rtlCol="0">
            <a:spAutoFit/>
          </a:bodyPr>
          <a:lstStyle/>
          <a:p>
            <a:r>
              <a:rPr kumimoji="1" lang="ja-JP" altLang="en-US" sz="1600" dirty="0" smtClean="0"/>
              <a:t>　行政、まちづくり団体が連携し、景観まちづくりを推進するための体制をつくります。</a:t>
            </a:r>
            <a:endParaRPr kumimoji="1" lang="ja-JP" altLang="en-US" sz="1600" dirty="0"/>
          </a:p>
        </p:txBody>
      </p:sp>
      <p:sp>
        <p:nvSpPr>
          <p:cNvPr id="8" name="テキスト ボックス 7"/>
          <p:cNvSpPr txBox="1"/>
          <p:nvPr/>
        </p:nvSpPr>
        <p:spPr>
          <a:xfrm>
            <a:off x="8820472" y="6516052"/>
            <a:ext cx="288032" cy="276999"/>
          </a:xfrm>
          <a:prstGeom prst="rect">
            <a:avLst/>
          </a:prstGeom>
          <a:noFill/>
        </p:spPr>
        <p:txBody>
          <a:bodyPr wrap="square" rtlCol="0">
            <a:spAutoFit/>
          </a:bodyPr>
          <a:lstStyle/>
          <a:p>
            <a:r>
              <a:rPr lang="ja-JP" altLang="en-US" sz="1200" dirty="0"/>
              <a:t>５</a:t>
            </a:r>
            <a:endParaRPr kumimoji="1" lang="ja-JP" altLang="en-US" sz="1200" dirty="0"/>
          </a:p>
        </p:txBody>
      </p:sp>
    </p:spTree>
    <p:extLst>
      <p:ext uri="{BB962C8B-B14F-4D97-AF65-F5344CB8AC3E}">
        <p14:creationId xmlns:p14="http://schemas.microsoft.com/office/powerpoint/2010/main" val="1673991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80325873"/>
              </p:ext>
            </p:extLst>
          </p:nvPr>
        </p:nvGraphicFramePr>
        <p:xfrm>
          <a:off x="102466" y="1331456"/>
          <a:ext cx="8934030" cy="2961640"/>
        </p:xfrm>
        <a:graphic>
          <a:graphicData uri="http://schemas.openxmlformats.org/drawingml/2006/table">
            <a:tbl>
              <a:tblPr firstRow="1" bandRow="1">
                <a:tableStyleId>{5A111915-BE36-4E01-A7E5-04B1672EAD32}</a:tableStyleId>
              </a:tblPr>
              <a:tblGrid>
                <a:gridCol w="2741342"/>
                <a:gridCol w="3672408"/>
                <a:gridCol w="2520280"/>
              </a:tblGrid>
              <a:tr h="370840">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オープンスペースを活用した</a:t>
                      </a:r>
                      <a:endParaRPr kumimoji="1" lang="en-US" altLang="ja-JP" sz="1400" dirty="0" smtClean="0"/>
                    </a:p>
                    <a:p>
                      <a:r>
                        <a:rPr kumimoji="1" lang="ja-JP" altLang="en-US" sz="1400" dirty="0" smtClean="0"/>
                        <a:t>魅力ある景観形成の促進</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Wingdings" panose="05000000000000000000" pitchFamily="2" charset="2"/>
                        <a:buChar char="Ø"/>
                      </a:pPr>
                      <a:r>
                        <a:rPr kumimoji="1" lang="ja-JP" altLang="en-US" sz="1400" u="none" dirty="0" smtClean="0">
                          <a:solidFill>
                            <a:schemeClr val="tx1"/>
                          </a:solidFill>
                        </a:rPr>
                        <a:t>オープンスペースを活用し、魅力ある景観づくりをすすめます。</a:t>
                      </a:r>
                      <a:endParaRPr kumimoji="1" lang="en-US" altLang="ja-JP" sz="140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公共事業の実施に伴う無電柱化の促進</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市町村と連携し、公共事業実施者に対する無電柱化促進策を検討します。</a:t>
                      </a:r>
                      <a:endParaRPr kumimoji="1" lang="en-US" altLang="ja-JP"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参考資料７</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川崎市無電柱化整備基本方針</a:t>
                      </a:r>
                      <a:endParaRPr kumimoji="1" lang="en-US" altLang="ja-JP" sz="1200" b="0" i="0" u="sng"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Wingdings" panose="05000000000000000000" pitchFamily="2" charset="2"/>
                        <a:buNone/>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地域の景観づくりの模範となる</a:t>
                      </a:r>
                      <a:endParaRPr kumimoji="1" lang="en-US" altLang="ja-JP" sz="1400" dirty="0" smtClean="0"/>
                    </a:p>
                    <a:p>
                      <a:r>
                        <a:rPr kumimoji="1" lang="ja-JP" altLang="en-US" sz="1400" dirty="0" smtClean="0"/>
                        <a:t>公共建築物づくり</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有識者等による公共事業に対する景観評価制度を検討します。</a:t>
                      </a:r>
                      <a:endParaRPr kumimoji="1" lang="en-US" altLang="ja-JP" sz="1400" b="0" i="0" u="none" strike="noStrike" kern="1200" cap="none" spc="0" normalizeH="0" baseline="0" noProof="0" dirty="0" smtClean="0">
                        <a:ln>
                          <a:noFill/>
                        </a:ln>
                        <a:solidFill>
                          <a:prstClr val="black"/>
                        </a:solidFill>
                        <a:effectLst/>
                        <a:uLnTx/>
                        <a:uFillTx/>
                        <a:latin typeface="+mn-lt"/>
                        <a:ea typeface="+mn-ea"/>
                        <a:cs typeface="+mn-cs"/>
                      </a:endParaRPr>
                    </a:p>
                    <a:p>
                      <a:pPr marL="0" indent="0" algn="r">
                        <a:buFont typeface="Wingdings" panose="05000000000000000000" pitchFamily="2" charset="2"/>
                        <a:buNone/>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参考資料９</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豊中市景観計画届出制度</a:t>
                      </a:r>
                      <a:endParaRPr kumimoji="1" lang="ja-JP" altLang="en-US" sz="16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latin typeface="+mj-ea"/>
                          <a:ea typeface="+mj-ea"/>
                        </a:rPr>
                        <a:t>大阪府公共建築整備指針、</a:t>
                      </a:r>
                      <a:r>
                        <a:rPr kumimoji="1" lang="ja-JP" altLang="en-US" sz="1400" spc="-150" baseline="0" dirty="0" smtClean="0">
                          <a:latin typeface="+mj-ea"/>
                          <a:ea typeface="+mj-ea"/>
                        </a:rPr>
                        <a:t>大阪府公共建築整備マニュアルに基づく公共建築設備</a:t>
                      </a:r>
                      <a:endParaRPr kumimoji="1" lang="en-US" altLang="ja-JP" sz="1400" spc="-150" baseline="0" dirty="0" smtClean="0">
                        <a:latin typeface="+mj-ea"/>
                        <a:ea typeface="+mj-ea"/>
                      </a:endParaRPr>
                    </a:p>
                    <a:p>
                      <a:pPr marL="285750" indent="-285750">
                        <a:buFont typeface="Wingdings" panose="05000000000000000000" pitchFamily="2" charset="2"/>
                        <a:buChar char="Ø"/>
                      </a:pPr>
                      <a:r>
                        <a:rPr kumimoji="1" lang="zh-TW" altLang="en-US" sz="1400" spc="-150" baseline="0" dirty="0" smtClean="0">
                          <a:latin typeface="ＭＳ Ｐゴシック" panose="020B0600070205080204" pitchFamily="50" charset="-128"/>
                          <a:ea typeface="ＭＳ Ｐゴシック" panose="020B0600070205080204" pitchFamily="50" charset="-128"/>
                        </a:rPr>
                        <a:t>大阪府営住宅建替事業</a:t>
                      </a:r>
                      <a:endParaRPr kumimoji="1" lang="en-US" altLang="ja-JP" sz="1400" spc="-150" baseline="0" dirty="0" smtClean="0">
                        <a:latin typeface="ＭＳ Ｐゴシック" panose="020B0600070205080204" pitchFamily="50" charset="-128"/>
                        <a:ea typeface="ＭＳ Ｐゴシック" panose="020B0600070205080204" pitchFamily="50" charset="-128"/>
                      </a:endParaRPr>
                    </a:p>
                    <a:p>
                      <a:pPr marL="285750" indent="-285750">
                        <a:buFont typeface="Wingdings" panose="05000000000000000000" pitchFamily="2" charset="2"/>
                        <a:buChar char="Ø"/>
                      </a:pPr>
                      <a:r>
                        <a:rPr kumimoji="1" lang="ja-JP" altLang="en-US" sz="1400" dirty="0" smtClean="0">
                          <a:latin typeface="+mj-ea"/>
                          <a:ea typeface="+mj-ea"/>
                        </a:rPr>
                        <a:t>市町村営住宅建替事業</a:t>
                      </a:r>
                      <a:endParaRPr kumimoji="1" lang="en-US" altLang="ja-JP" sz="1400" dirty="0" smtClean="0">
                        <a:latin typeface="+mj-ea"/>
                        <a:ea typeface="+mj-ea"/>
                      </a:endParaRPr>
                    </a:p>
                    <a:p>
                      <a:pPr marL="0" indent="0" algn="r">
                        <a:buFont typeface="Wingdings" panose="05000000000000000000" pitchFamily="2" charset="2"/>
                        <a:buNone/>
                      </a:pPr>
                      <a:r>
                        <a:rPr kumimoji="1" lang="ja-JP" altLang="en-US" sz="1400" dirty="0" smtClean="0">
                          <a:solidFill>
                            <a:schemeClr val="tx1"/>
                          </a:solidFill>
                          <a:latin typeface="+mj-ea"/>
                          <a:ea typeface="+mj-ea"/>
                        </a:rPr>
                        <a:t>など</a:t>
                      </a:r>
                      <a:endParaRPr kumimoji="1" lang="en-US" altLang="ja-JP" sz="1400" dirty="0" smtClean="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620688"/>
            <a:ext cx="4560864" cy="369332"/>
          </a:xfrm>
          <a:prstGeom prst="rect">
            <a:avLst/>
          </a:prstGeom>
          <a:noFill/>
        </p:spPr>
        <p:txBody>
          <a:bodyPr wrap="none" rtlCol="0">
            <a:spAutoFit/>
          </a:bodyPr>
          <a:lstStyle/>
          <a:p>
            <a:r>
              <a:rPr lang="ja-JP" altLang="en-US" b="1" dirty="0" smtClean="0"/>
              <a:t>○景観への配慮を意識した公共建築物づくり</a:t>
            </a:r>
            <a:endParaRPr kumimoji="1" lang="ja-JP" altLang="en-US" b="1" dirty="0"/>
          </a:p>
        </p:txBody>
      </p:sp>
      <p:sp>
        <p:nvSpPr>
          <p:cNvPr id="7" name="テキスト ボックス 6"/>
          <p:cNvSpPr txBox="1"/>
          <p:nvPr/>
        </p:nvSpPr>
        <p:spPr>
          <a:xfrm>
            <a:off x="251520" y="980728"/>
            <a:ext cx="8640960" cy="338554"/>
          </a:xfrm>
          <a:prstGeom prst="rect">
            <a:avLst/>
          </a:prstGeom>
          <a:noFill/>
        </p:spPr>
        <p:txBody>
          <a:bodyPr wrap="square" rtlCol="0">
            <a:spAutoFit/>
          </a:bodyPr>
          <a:lstStyle/>
          <a:p>
            <a:r>
              <a:rPr kumimoji="1" lang="ja-JP" altLang="en-US" sz="1600" dirty="0" smtClean="0"/>
              <a:t>　周辺景観に配慮し、地域の景観づくりの模範となるような公共建築物の設計に努めます。</a:t>
            </a:r>
            <a:endParaRPr kumimoji="1" lang="ja-JP" altLang="en-US" sz="1600" dirty="0"/>
          </a:p>
        </p:txBody>
      </p:sp>
      <p:sp>
        <p:nvSpPr>
          <p:cNvPr id="8" name="正方形/長方形 7"/>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２．公共事業の実施にあたっては、地域の景観づくりの模範となるよう努める</a:t>
            </a:r>
            <a:endParaRPr kumimoji="1" lang="ja-JP" altLang="en-US" b="1" dirty="0"/>
          </a:p>
        </p:txBody>
      </p:sp>
      <p:sp>
        <p:nvSpPr>
          <p:cNvPr id="15" name="テキスト ボックス 14"/>
          <p:cNvSpPr txBox="1"/>
          <p:nvPr/>
        </p:nvSpPr>
        <p:spPr>
          <a:xfrm>
            <a:off x="107504" y="4355812"/>
            <a:ext cx="5790368" cy="369332"/>
          </a:xfrm>
          <a:prstGeom prst="rect">
            <a:avLst/>
          </a:prstGeom>
          <a:noFill/>
        </p:spPr>
        <p:txBody>
          <a:bodyPr wrap="none" rtlCol="0">
            <a:spAutoFit/>
          </a:bodyPr>
          <a:lstStyle/>
          <a:p>
            <a:r>
              <a:rPr lang="ja-JP" altLang="en-US" b="1" dirty="0" smtClean="0"/>
              <a:t>○景観への配慮を意識した面的開発や都市インフラづくり</a:t>
            </a:r>
            <a:endParaRPr kumimoji="1" lang="ja-JP" altLang="en-US" b="1" dirty="0"/>
          </a:p>
        </p:txBody>
      </p:sp>
      <p:sp>
        <p:nvSpPr>
          <p:cNvPr id="16" name="テキスト ボックス 15"/>
          <p:cNvSpPr txBox="1"/>
          <p:nvPr/>
        </p:nvSpPr>
        <p:spPr>
          <a:xfrm>
            <a:off x="107504" y="4653136"/>
            <a:ext cx="9001000" cy="338554"/>
          </a:xfrm>
          <a:prstGeom prst="rect">
            <a:avLst/>
          </a:prstGeom>
          <a:noFill/>
        </p:spPr>
        <p:txBody>
          <a:bodyPr wrap="square" rtlCol="0">
            <a:spAutoFit/>
          </a:bodyPr>
          <a:lstStyle/>
          <a:p>
            <a:r>
              <a:rPr kumimoji="1" lang="ja-JP" altLang="en-US" sz="1600" dirty="0" smtClean="0"/>
              <a:t>　</a:t>
            </a:r>
            <a:r>
              <a:rPr kumimoji="1" lang="ja-JP" altLang="en-US" sz="1600" spc="-40" dirty="0" smtClean="0"/>
              <a:t>地域の景観に与える影響が大きい都市インフラや面的開発について景観づくりの</a:t>
            </a:r>
            <a:r>
              <a:rPr lang="ja-JP" altLang="en-US" sz="1600" spc="-40" dirty="0"/>
              <a:t>模範</a:t>
            </a:r>
            <a:r>
              <a:rPr kumimoji="1" lang="ja-JP" altLang="en-US" sz="1600" spc="-40" dirty="0" smtClean="0"/>
              <a:t>となるよう努めます。</a:t>
            </a:r>
            <a:endParaRPr kumimoji="1" lang="ja-JP" altLang="en-US" sz="1600" spc="-40" dirty="0"/>
          </a:p>
        </p:txBody>
      </p:sp>
      <p:graphicFrame>
        <p:nvGraphicFramePr>
          <p:cNvPr id="2" name="表 1"/>
          <p:cNvGraphicFramePr>
            <a:graphicFrameLocks noGrp="1"/>
          </p:cNvGraphicFramePr>
          <p:nvPr>
            <p:extLst>
              <p:ext uri="{D42A27DB-BD31-4B8C-83A1-F6EECF244321}">
                <p14:modId xmlns:p14="http://schemas.microsoft.com/office/powerpoint/2010/main" val="2882759194"/>
              </p:ext>
            </p:extLst>
          </p:nvPr>
        </p:nvGraphicFramePr>
        <p:xfrm>
          <a:off x="93930" y="5013176"/>
          <a:ext cx="8928992" cy="1620520"/>
        </p:xfrm>
        <a:graphic>
          <a:graphicData uri="http://schemas.openxmlformats.org/drawingml/2006/table">
            <a:tbl>
              <a:tblPr firstRow="1" bandRow="1">
                <a:tableStyleId>{5A111915-BE36-4E01-A7E5-04B1672EAD32}</a:tableStyleId>
              </a:tblPr>
              <a:tblGrid>
                <a:gridCol w="2685957"/>
                <a:gridCol w="3702265"/>
                <a:gridCol w="2540770"/>
              </a:tblGrid>
              <a:tr h="370840">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公共事業実施に伴う無電柱化の促進（再掲）</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spc="-30" baseline="0" dirty="0" smtClean="0"/>
                        <a:t>無電柱化推進計画の策定をすすめ、道路事業における無電柱化を推進します。</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spc="-120" baseline="0" dirty="0" smtClean="0"/>
                        <a:t>景観法に基づく届出対象の見直し</a:t>
                      </a:r>
                      <a:endParaRPr kumimoji="1" lang="ja-JP" altLang="en-US" sz="1400" spc="-12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景観法に基づく届出対象に都市インフラ等を追加し、良好な景観づくりに対する規制誘導の実施を検討します。</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Wingdings" panose="05000000000000000000" pitchFamily="2" charset="2"/>
                        <a:buNone/>
                      </a:pP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テキスト ボックス 8"/>
          <p:cNvSpPr txBox="1"/>
          <p:nvPr/>
        </p:nvSpPr>
        <p:spPr>
          <a:xfrm>
            <a:off x="8820472" y="6516052"/>
            <a:ext cx="288032" cy="276999"/>
          </a:xfrm>
          <a:prstGeom prst="rect">
            <a:avLst/>
          </a:prstGeom>
          <a:noFill/>
        </p:spPr>
        <p:txBody>
          <a:bodyPr wrap="square" rtlCol="0">
            <a:spAutoFit/>
          </a:bodyPr>
          <a:lstStyle/>
          <a:p>
            <a:r>
              <a:rPr lang="ja-JP" altLang="en-US" sz="1200" dirty="0"/>
              <a:t>６</a:t>
            </a:r>
            <a:endParaRPr kumimoji="1" lang="ja-JP" altLang="en-US" sz="1200" dirty="0"/>
          </a:p>
        </p:txBody>
      </p:sp>
    </p:spTree>
    <p:extLst>
      <p:ext uri="{BB962C8B-B14F-4D97-AF65-F5344CB8AC3E}">
        <p14:creationId xmlns:p14="http://schemas.microsoft.com/office/powerpoint/2010/main" val="3009767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41918322"/>
              </p:ext>
            </p:extLst>
          </p:nvPr>
        </p:nvGraphicFramePr>
        <p:xfrm>
          <a:off x="107504" y="460821"/>
          <a:ext cx="8928992" cy="5704483"/>
        </p:xfrm>
        <a:graphic>
          <a:graphicData uri="http://schemas.openxmlformats.org/drawingml/2006/table">
            <a:tbl>
              <a:tblPr firstRow="1" bandRow="1">
                <a:tableStyleId>{5A111915-BE36-4E01-A7E5-04B1672EAD32}</a:tableStyleId>
              </a:tblPr>
              <a:tblGrid>
                <a:gridCol w="2685957"/>
                <a:gridCol w="3702265"/>
                <a:gridCol w="2540770"/>
              </a:tblGrid>
              <a:tr h="288032">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69203">
                <a:tc>
                  <a:txBody>
                    <a:bodyPr/>
                    <a:lstStyle/>
                    <a:p>
                      <a:r>
                        <a:rPr kumimoji="1" lang="ja-JP" altLang="en-US" sz="1400" dirty="0" smtClean="0"/>
                        <a:t>景観づくりの模範となる</a:t>
                      </a:r>
                      <a:endParaRPr kumimoji="1" lang="en-US" altLang="ja-JP" sz="1400" dirty="0" smtClean="0"/>
                    </a:p>
                    <a:p>
                      <a:r>
                        <a:rPr kumimoji="1" lang="ja-JP" altLang="en-US" sz="1400" spc="-100" dirty="0" smtClean="0"/>
                        <a:t>都市インフラ、</a:t>
                      </a:r>
                      <a:r>
                        <a:rPr kumimoji="1" lang="ja-JP" altLang="en-US" sz="1400" spc="-100" baseline="0" dirty="0" smtClean="0"/>
                        <a:t>面的整備事業の推進</a:t>
                      </a:r>
                      <a:endParaRPr kumimoji="1" lang="ja-JP" altLang="en-US" sz="1400" spc="-1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有識者等による公共事業に対する景観評価制度を検討します。</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（再掲）</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0" indent="0" algn="r">
                        <a:buFont typeface="Wingdings" panose="05000000000000000000" pitchFamily="2" charset="2"/>
                        <a:buNone/>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参考資料９</a:t>
                      </a:r>
                      <a:r>
                        <a:rPr kumimoji="1" lang="en-US" altLang="ja-JP" sz="1200" b="0" i="0" u="sng"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豊中市景観計画届出制度</a:t>
                      </a:r>
                      <a:endParaRPr kumimoji="1" lang="ja-JP" altLang="en-US" sz="1600" u="sng" dirty="0" smtClean="0">
                        <a:solidFill>
                          <a:schemeClr val="tx1"/>
                        </a:solidFill>
                      </a:endParaRPr>
                    </a:p>
                    <a:p>
                      <a:pPr marL="285750" indent="-285750">
                        <a:buFont typeface="Wingdings" panose="05000000000000000000" pitchFamily="2" charset="2"/>
                        <a:buChar char="Ø"/>
                      </a:pPr>
                      <a:r>
                        <a:rPr kumimoji="1" lang="ja-JP" altLang="en-US" sz="1400" dirty="0" smtClean="0"/>
                        <a:t>関連事業による良好な景観づくりを推進します。</a:t>
                      </a:r>
                      <a:endParaRPr kumimoji="1" lang="en-US" altLang="ja-JP"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nSpc>
                          <a:spcPts val="1500"/>
                        </a:lnSpc>
                        <a:buFont typeface="Wingdings" panose="05000000000000000000" pitchFamily="2" charset="2"/>
                        <a:buChar char="Ø"/>
                      </a:pPr>
                      <a:r>
                        <a:rPr kumimoji="1" lang="ja-JP" altLang="en-US" sz="1350" dirty="0" smtClean="0"/>
                        <a:t>ふるさとの川整備事業</a:t>
                      </a:r>
                      <a:endParaRPr kumimoji="1" lang="en-US" altLang="ja-JP" sz="1350" dirty="0" smtClean="0"/>
                    </a:p>
                    <a:p>
                      <a:pPr marL="285750" indent="-285750">
                        <a:lnSpc>
                          <a:spcPts val="1500"/>
                        </a:lnSpc>
                        <a:buFont typeface="Wingdings" panose="05000000000000000000" pitchFamily="2" charset="2"/>
                        <a:buChar char="Ø"/>
                      </a:pPr>
                      <a:r>
                        <a:rPr kumimoji="1" lang="ja-JP" altLang="en-US" sz="1350" spc="-100" baseline="0" dirty="0" smtClean="0"/>
                        <a:t>水と緑豊かな渓流砂防事業</a:t>
                      </a:r>
                      <a:endParaRPr kumimoji="1" lang="en-US" altLang="ja-JP" sz="1350" spc="-100" baseline="0" dirty="0" smtClean="0"/>
                    </a:p>
                    <a:p>
                      <a:pPr marL="285750" indent="-285750">
                        <a:lnSpc>
                          <a:spcPts val="1500"/>
                        </a:lnSpc>
                        <a:buFont typeface="Wingdings" panose="05000000000000000000" pitchFamily="2" charset="2"/>
                        <a:buChar char="Ø"/>
                      </a:pPr>
                      <a:r>
                        <a:rPr kumimoji="1" lang="ja-JP" altLang="en-US" sz="1350" dirty="0" smtClean="0"/>
                        <a:t>用排水施設等整備事業</a:t>
                      </a:r>
                      <a:endParaRPr kumimoji="1" lang="en-US" altLang="ja-JP" sz="1350" dirty="0" smtClean="0"/>
                    </a:p>
                    <a:p>
                      <a:pPr marL="285750" indent="-285750">
                        <a:lnSpc>
                          <a:spcPts val="1500"/>
                        </a:lnSpc>
                        <a:buFont typeface="Wingdings" panose="05000000000000000000" pitchFamily="2" charset="2"/>
                        <a:buChar char="Ø"/>
                      </a:pPr>
                      <a:r>
                        <a:rPr kumimoji="1" lang="ja-JP" altLang="en-US" sz="1350" spc="-150" baseline="0" dirty="0" smtClean="0"/>
                        <a:t>自然海浜保全地区整備の推進</a:t>
                      </a:r>
                      <a:endParaRPr kumimoji="1" lang="en-US" altLang="ja-JP" sz="1350" spc="-150" baseline="0" dirty="0" smtClean="0"/>
                    </a:p>
                    <a:p>
                      <a:pPr marL="285750" indent="-285750">
                        <a:lnSpc>
                          <a:spcPts val="1500"/>
                        </a:lnSpc>
                        <a:buFont typeface="Wingdings" panose="05000000000000000000" pitchFamily="2" charset="2"/>
                        <a:buChar char="Ø"/>
                      </a:pPr>
                      <a:r>
                        <a:rPr kumimoji="1" lang="ja-JP" altLang="en-US" sz="1350" spc="-150" baseline="0" dirty="0" smtClean="0"/>
                        <a:t>港湾環境整備事業（堺泉北港）</a:t>
                      </a:r>
                      <a:endParaRPr kumimoji="1" lang="en-US" altLang="ja-JP" sz="1350" spc="-150" baseline="0" dirty="0" smtClean="0"/>
                    </a:p>
                    <a:p>
                      <a:pPr marL="285750" indent="-285750">
                        <a:lnSpc>
                          <a:spcPts val="1500"/>
                        </a:lnSpc>
                        <a:buFont typeface="Wingdings" panose="05000000000000000000" pitchFamily="2" charset="2"/>
                        <a:buChar char="Ø"/>
                      </a:pPr>
                      <a:r>
                        <a:rPr kumimoji="1" lang="ja-JP" altLang="en-US" sz="1350" dirty="0" smtClean="0"/>
                        <a:t>堺旧港地区高潮対策事業</a:t>
                      </a:r>
                      <a:endParaRPr kumimoji="1" lang="en-US" altLang="ja-JP" sz="1350" dirty="0" smtClean="0"/>
                    </a:p>
                    <a:p>
                      <a:pPr marL="285750" indent="-285750">
                        <a:lnSpc>
                          <a:spcPts val="1500"/>
                        </a:lnSpc>
                        <a:buFont typeface="Wingdings" panose="05000000000000000000" pitchFamily="2" charset="2"/>
                        <a:buChar char="Ø"/>
                      </a:pPr>
                      <a:r>
                        <a:rPr kumimoji="1" lang="ja-JP" altLang="en-US" sz="1350" dirty="0" smtClean="0"/>
                        <a:t>水みらいセンター修景施設</a:t>
                      </a:r>
                      <a:endParaRPr kumimoji="1" lang="en-US" altLang="ja-JP" sz="1350" dirty="0" smtClean="0"/>
                    </a:p>
                    <a:p>
                      <a:pPr marL="285750" indent="-285750">
                        <a:lnSpc>
                          <a:spcPts val="1500"/>
                        </a:lnSpc>
                        <a:buFont typeface="Wingdings" panose="05000000000000000000" pitchFamily="2" charset="2"/>
                        <a:buChar char="Ø"/>
                      </a:pPr>
                      <a:r>
                        <a:rPr kumimoji="1" lang="ja-JP" altLang="en-US" sz="1350" spc="-150" baseline="0" dirty="0" smtClean="0"/>
                        <a:t>府民の森保全整備・管理事業</a:t>
                      </a:r>
                      <a:endParaRPr kumimoji="1" lang="en-US" altLang="ja-JP" sz="1350" spc="-150" baseline="0" dirty="0" smtClean="0"/>
                    </a:p>
                    <a:p>
                      <a:pPr marL="285750" indent="-285750">
                        <a:lnSpc>
                          <a:spcPts val="1500"/>
                        </a:lnSpc>
                        <a:buFont typeface="Wingdings" panose="05000000000000000000" pitchFamily="2" charset="2"/>
                        <a:buChar char="Ø"/>
                      </a:pPr>
                      <a:r>
                        <a:rPr kumimoji="1" lang="ja-JP" altLang="en-US" sz="1350" dirty="0" smtClean="0"/>
                        <a:t>自然公園整備・管理事業</a:t>
                      </a:r>
                      <a:endParaRPr kumimoji="1" lang="en-US" altLang="ja-JP" sz="1350" dirty="0" smtClean="0"/>
                    </a:p>
                    <a:p>
                      <a:pPr marL="285750" indent="-285750">
                        <a:lnSpc>
                          <a:spcPts val="1500"/>
                        </a:lnSpc>
                        <a:buFont typeface="Wingdings" panose="05000000000000000000" pitchFamily="2" charset="2"/>
                        <a:buChar char="Ø"/>
                      </a:pPr>
                      <a:r>
                        <a:rPr kumimoji="1" lang="ja-JP" altLang="en-US" sz="1350" dirty="0" smtClean="0"/>
                        <a:t>自然公園整備・管理事業</a:t>
                      </a:r>
                      <a:endParaRPr kumimoji="1" lang="en-US" altLang="ja-JP" sz="1350" dirty="0" smtClean="0"/>
                    </a:p>
                    <a:p>
                      <a:pPr marL="285750" indent="-285750">
                        <a:lnSpc>
                          <a:spcPts val="1500"/>
                        </a:lnSpc>
                        <a:buFont typeface="Wingdings" panose="05000000000000000000" pitchFamily="2" charset="2"/>
                        <a:buChar char="Ø"/>
                      </a:pPr>
                      <a:r>
                        <a:rPr kumimoji="1" lang="ja-JP" altLang="en-US" sz="1350" dirty="0" smtClean="0"/>
                        <a:t>中間の森づくり</a:t>
                      </a:r>
                      <a:endParaRPr kumimoji="1" lang="en-US" altLang="ja-JP" sz="1350" dirty="0" smtClean="0"/>
                    </a:p>
                    <a:p>
                      <a:pPr marL="285750" indent="-285750">
                        <a:lnSpc>
                          <a:spcPts val="1500"/>
                        </a:lnSpc>
                        <a:buFont typeface="Wingdings" panose="05000000000000000000" pitchFamily="2" charset="2"/>
                        <a:buChar char="Ø"/>
                      </a:pPr>
                      <a:r>
                        <a:rPr kumimoji="1" lang="ja-JP" altLang="en-US" sz="1350" dirty="0" smtClean="0"/>
                        <a:t>農空間整備の推進</a:t>
                      </a:r>
                      <a:endParaRPr kumimoji="1" lang="en-US" altLang="ja-JP" sz="1350" dirty="0" smtClean="0"/>
                    </a:p>
                    <a:p>
                      <a:pPr marL="285750" indent="-285750">
                        <a:lnSpc>
                          <a:spcPts val="1500"/>
                        </a:lnSpc>
                        <a:buFont typeface="Wingdings" panose="05000000000000000000" pitchFamily="2" charset="2"/>
                        <a:buChar char="Ø"/>
                      </a:pPr>
                      <a:r>
                        <a:rPr kumimoji="1" lang="ja-JP" altLang="en-US" sz="1350" dirty="0" smtClean="0"/>
                        <a:t>テクノステージ和泉</a:t>
                      </a:r>
                      <a:endParaRPr kumimoji="1" lang="en-US" altLang="ja-JP" sz="1350" dirty="0" smtClean="0"/>
                    </a:p>
                    <a:p>
                      <a:pPr marL="285750" indent="-285750">
                        <a:lnSpc>
                          <a:spcPts val="1500"/>
                        </a:lnSpc>
                        <a:buFont typeface="Wingdings" panose="05000000000000000000" pitchFamily="2" charset="2"/>
                        <a:buChar char="Ø"/>
                      </a:pPr>
                      <a:r>
                        <a:rPr kumimoji="1" lang="ja-JP" altLang="en-US" sz="1350" spc="-160" baseline="0" dirty="0" smtClean="0"/>
                        <a:t>箕面森町建設事業</a:t>
                      </a:r>
                      <a:endParaRPr kumimoji="1" lang="en-US" altLang="ja-JP" sz="1350" spc="-16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30" baseline="0" dirty="0" smtClean="0"/>
                        <a:t>市街地再開発事業</a:t>
                      </a:r>
                      <a:endParaRPr kumimoji="1" lang="en-US" altLang="ja-JP" sz="1350" spc="-3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30" baseline="0" dirty="0" smtClean="0"/>
                        <a:t>土地区画整理事業</a:t>
                      </a:r>
                      <a:endParaRPr kumimoji="1" lang="en-US" altLang="ja-JP" sz="1350" spc="-3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190" baseline="0" dirty="0" smtClean="0"/>
                        <a:t>都市再生整備計画事業</a:t>
                      </a:r>
                      <a:endParaRPr kumimoji="1" lang="en-US" altLang="ja-JP" sz="1350" spc="-190" baseline="0" dirty="0" smtClean="0"/>
                    </a:p>
                    <a:p>
                      <a:pPr marL="0" marR="0" indent="0" algn="l" defTabSz="914400" rtl="0" eaLnBrk="1" fontAlgn="auto" latinLnBrk="0" hangingPunct="1">
                        <a:lnSpc>
                          <a:spcPts val="1500"/>
                        </a:lnSpc>
                        <a:spcBef>
                          <a:spcPts val="0"/>
                        </a:spcBef>
                        <a:spcAft>
                          <a:spcPts val="0"/>
                        </a:spcAft>
                        <a:buClrTx/>
                        <a:buSzTx/>
                        <a:buFont typeface="Wingdings" panose="05000000000000000000" pitchFamily="2" charset="2"/>
                        <a:buNone/>
                        <a:tabLst/>
                        <a:defRPr/>
                      </a:pPr>
                      <a:r>
                        <a:rPr kumimoji="1" lang="ja-JP" altLang="en-US" sz="1350" spc="-190" baseline="0" dirty="0" smtClean="0"/>
                        <a:t>　　　（旧まちづくり交付金）</a:t>
                      </a:r>
                      <a:endParaRPr kumimoji="1" lang="en-US" altLang="ja-JP" sz="1350" spc="-19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彩都建設事業</a:t>
                      </a:r>
                      <a:endParaRPr kumimoji="1" lang="en-US" altLang="ja-JP" sz="1350" spc="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阪南スカイタウン開発事業</a:t>
                      </a:r>
                      <a:endParaRPr kumimoji="1" lang="en-US" altLang="ja-JP" sz="1350" spc="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街並み環境整備事業</a:t>
                      </a:r>
                      <a:endParaRPr kumimoji="1" lang="en-US" altLang="ja-JP" sz="1350" spc="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住宅市街地総合整備事業</a:t>
                      </a:r>
                      <a:r>
                        <a:rPr kumimoji="1" lang="ja-JP" altLang="en-US" sz="1350" spc="-250" baseline="0" dirty="0" smtClean="0"/>
                        <a:t>（密集市街地整備型・拠点開発型）</a:t>
                      </a:r>
                      <a:endParaRPr kumimoji="1" lang="en-US" altLang="ja-JP" sz="1350" spc="-25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住宅地区改良事業</a:t>
                      </a:r>
                      <a:endParaRPr kumimoji="1" lang="en-US" altLang="ja-JP" sz="1350" spc="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優良建築物等整備事業</a:t>
                      </a:r>
                      <a:endParaRPr kumimoji="1" lang="en-US" altLang="ja-JP" sz="1350" spc="0" baseline="0" dirty="0" smtClean="0"/>
                    </a:p>
                    <a:p>
                      <a:pPr marL="285750" marR="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350" spc="0" baseline="0" dirty="0" smtClean="0"/>
                        <a:t>うめきた２期のまちづくり</a:t>
                      </a:r>
                      <a:endParaRPr kumimoji="1" lang="en-US" altLang="ja-JP" sz="1350" spc="0" baseline="0" dirty="0" smtClean="0"/>
                    </a:p>
                    <a:p>
                      <a:pPr marL="0" marR="0" indent="0" algn="r" defTabSz="914400" rtl="0" eaLnBrk="1" fontAlgn="auto" latinLnBrk="0" hangingPunct="1">
                        <a:lnSpc>
                          <a:spcPts val="1500"/>
                        </a:lnSpc>
                        <a:spcBef>
                          <a:spcPts val="0"/>
                        </a:spcBef>
                        <a:spcAft>
                          <a:spcPts val="0"/>
                        </a:spcAft>
                        <a:buClrTx/>
                        <a:buSzTx/>
                        <a:buFont typeface="Wingdings" panose="05000000000000000000" pitchFamily="2" charset="2"/>
                        <a:buNone/>
                        <a:tabLst/>
                        <a:defRPr/>
                      </a:pPr>
                      <a:r>
                        <a:rPr kumimoji="1" lang="ja-JP" altLang="en-US" sz="1350" spc="0" baseline="0" dirty="0" smtClean="0"/>
                        <a:t>など</a:t>
                      </a:r>
                      <a:endParaRPr kumimoji="1" lang="en-US" altLang="ja-JP" sz="1350" spc="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テキスト ボックス 2"/>
          <p:cNvSpPr txBox="1"/>
          <p:nvPr/>
        </p:nvSpPr>
        <p:spPr>
          <a:xfrm>
            <a:off x="8820472" y="6516052"/>
            <a:ext cx="288032" cy="276999"/>
          </a:xfrm>
          <a:prstGeom prst="rect">
            <a:avLst/>
          </a:prstGeom>
          <a:noFill/>
        </p:spPr>
        <p:txBody>
          <a:bodyPr wrap="square" rtlCol="0">
            <a:spAutoFit/>
          </a:bodyPr>
          <a:lstStyle/>
          <a:p>
            <a:r>
              <a:rPr lang="ja-JP" altLang="en-US" sz="1200" dirty="0"/>
              <a:t>７</a:t>
            </a:r>
            <a:endParaRPr kumimoji="1" lang="ja-JP" altLang="en-US" sz="1200" dirty="0"/>
          </a:p>
        </p:txBody>
      </p:sp>
    </p:spTree>
    <p:extLst>
      <p:ext uri="{BB962C8B-B14F-4D97-AF65-F5344CB8AC3E}">
        <p14:creationId xmlns:p14="http://schemas.microsoft.com/office/powerpoint/2010/main" val="1237050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23306542"/>
              </p:ext>
            </p:extLst>
          </p:nvPr>
        </p:nvGraphicFramePr>
        <p:xfrm>
          <a:off x="179512" y="918012"/>
          <a:ext cx="8856984" cy="2510988"/>
        </p:xfrm>
        <a:graphic>
          <a:graphicData uri="http://schemas.openxmlformats.org/drawingml/2006/table">
            <a:tbl>
              <a:tblPr firstRow="1" bandRow="1">
                <a:tableStyleId>{5A111915-BE36-4E01-A7E5-04B1672EAD32}</a:tableStyleId>
              </a:tblPr>
              <a:tblGrid>
                <a:gridCol w="2664296"/>
                <a:gridCol w="3672408"/>
                <a:gridCol w="2520280"/>
              </a:tblGrid>
              <a:tr h="454844">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8917">
                <a:tc>
                  <a:txBody>
                    <a:bodyPr/>
                    <a:lstStyle/>
                    <a:p>
                      <a:r>
                        <a:rPr kumimoji="1" lang="ja-JP" altLang="en-US" sz="1400" dirty="0" smtClean="0"/>
                        <a:t>公共事業に対する景観評価制度</a:t>
                      </a:r>
                      <a:endParaRPr kumimoji="1" lang="en-US" altLang="ja-JP" sz="1400" dirty="0" smtClean="0"/>
                    </a:p>
                    <a:p>
                      <a:r>
                        <a:rPr kumimoji="1" lang="ja-JP" altLang="en-US" sz="1400" dirty="0" smtClean="0"/>
                        <a:t>の導入</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smtClean="0"/>
                        <a:t>有識者等による公共事業に対する景観評価制度を検討します</a:t>
                      </a:r>
                      <a:r>
                        <a:rPr kumimoji="1" lang="ja-JP" altLang="en-US" sz="1400" dirty="0" smtClean="0">
                          <a:solidFill>
                            <a:schemeClr val="tx1"/>
                          </a:solidFill>
                        </a:rPr>
                        <a:t>。（再掲）</a:t>
                      </a:r>
                      <a:endParaRPr kumimoji="1" lang="en-US" altLang="ja-JP" sz="1400" dirty="0" smtClean="0">
                        <a:solidFill>
                          <a:schemeClr val="tx1"/>
                        </a:solidFill>
                      </a:endParaRPr>
                    </a:p>
                    <a:p>
                      <a:pPr marL="0" indent="0" algn="r">
                        <a:buFont typeface="Wingdings" panose="05000000000000000000" pitchFamily="2" charset="2"/>
                        <a:buNone/>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1200" b="0" i="0" u="sng" strike="noStrike" kern="1200" cap="none" spc="0" normalizeH="0" baseline="0" noProof="0" dirty="0" smtClean="0">
                          <a:ln>
                            <a:noFill/>
                          </a:ln>
                          <a:solidFill>
                            <a:schemeClr val="tx1"/>
                          </a:solidFill>
                          <a:effectLst/>
                          <a:uLnTx/>
                          <a:uFillTx/>
                          <a:latin typeface="+mn-lt"/>
                          <a:ea typeface="+mn-ea"/>
                          <a:cs typeface="+mn-cs"/>
                        </a:rPr>
                        <a:t>⇒</a:t>
                      </a:r>
                      <a:r>
                        <a:rPr kumimoji="1" lang="en-US" altLang="ja-JP" sz="1200" b="0" i="0" u="sng" strike="noStrike" kern="1200" cap="none" spc="0" normalizeH="0" baseline="0" noProof="0" dirty="0" smtClean="0">
                          <a:ln>
                            <a:noFill/>
                          </a:ln>
                          <a:solidFill>
                            <a:schemeClr val="tx1"/>
                          </a:solidFill>
                          <a:effectLst/>
                          <a:uLnTx/>
                          <a:uFillTx/>
                          <a:latin typeface="+mn-lt"/>
                          <a:ea typeface="+mn-ea"/>
                          <a:cs typeface="+mn-cs"/>
                        </a:rPr>
                        <a:t>【</a:t>
                      </a:r>
                      <a:r>
                        <a:rPr kumimoji="1" lang="ja-JP" altLang="en-US" sz="1200" b="0" i="0" u="sng" strike="noStrike" kern="1200" cap="none" spc="0" normalizeH="0" baseline="0" noProof="0" dirty="0" smtClean="0">
                          <a:ln>
                            <a:noFill/>
                          </a:ln>
                          <a:solidFill>
                            <a:schemeClr val="tx1"/>
                          </a:solidFill>
                          <a:effectLst/>
                          <a:uLnTx/>
                          <a:uFillTx/>
                          <a:latin typeface="+mn-lt"/>
                          <a:ea typeface="+mn-ea"/>
                          <a:cs typeface="+mn-cs"/>
                        </a:rPr>
                        <a:t>参考資料９</a:t>
                      </a:r>
                      <a:r>
                        <a:rPr kumimoji="1" lang="en-US" altLang="ja-JP" sz="1200" b="0" i="0" u="sng" strike="noStrike" kern="1200" cap="none" spc="0" normalizeH="0" baseline="0" noProof="0" dirty="0" smtClean="0">
                          <a:ln>
                            <a:noFill/>
                          </a:ln>
                          <a:solidFill>
                            <a:schemeClr val="tx1"/>
                          </a:solidFill>
                          <a:effectLst/>
                          <a:uLnTx/>
                          <a:uFillTx/>
                          <a:latin typeface="+mn-lt"/>
                          <a:ea typeface="+mn-ea"/>
                          <a:cs typeface="+mn-cs"/>
                        </a:rPr>
                        <a:t>】</a:t>
                      </a:r>
                      <a:r>
                        <a:rPr kumimoji="1" lang="ja-JP" altLang="en-US" sz="1200" b="0" i="0" u="sng" strike="noStrike" kern="1200" cap="none" spc="0" normalizeH="0" baseline="0" noProof="0" dirty="0" smtClean="0">
                          <a:ln>
                            <a:noFill/>
                          </a:ln>
                          <a:solidFill>
                            <a:schemeClr val="tx1"/>
                          </a:solidFill>
                          <a:effectLst/>
                          <a:uLnTx/>
                          <a:uFillTx/>
                          <a:latin typeface="+mn-lt"/>
                          <a:ea typeface="+mn-ea"/>
                          <a:cs typeface="+mn-cs"/>
                        </a:rPr>
                        <a:t>豊中市景観計画</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届出制度</a:t>
                      </a:r>
                      <a:endParaRPr kumimoji="1" lang="en-US" altLang="ja-JP" sz="1400" dirty="0" smtClean="0">
                        <a:solidFill>
                          <a:srgbClr val="FF0000"/>
                        </a:solidFill>
                      </a:endParaRPr>
                    </a:p>
                    <a:p>
                      <a:endParaRPr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Wingdings" panose="05000000000000000000" pitchFamily="2" charset="2"/>
                        <a:buChar char="Ø"/>
                      </a:pPr>
                      <a:r>
                        <a:rPr kumimoji="1" lang="ja-JP" altLang="en-US" sz="1400" dirty="0" smtClean="0"/>
                        <a:t>大阪府環境影響評価条例に基づく環境影響評価制度</a:t>
                      </a:r>
                      <a:endParaRPr kumimoji="1" lang="en-US" altLang="ja-JP" sz="1400" dirty="0" smtClean="0"/>
                    </a:p>
                    <a:p>
                      <a:pPr marL="0" indent="0" algn="r">
                        <a:buFont typeface="Wingdings" panose="05000000000000000000" pitchFamily="2" charset="2"/>
                        <a:buNone/>
                      </a:pPr>
                      <a:r>
                        <a:rPr kumimoji="1" lang="ja-JP" altLang="en-US" sz="1400" dirty="0" smtClean="0"/>
                        <a:t>など</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227">
                <a:tc>
                  <a:txBody>
                    <a:bodyPr/>
                    <a:lstStyle/>
                    <a:p>
                      <a:r>
                        <a:rPr kumimoji="1" lang="ja-JP" altLang="en-US" sz="1400" spc="0" baseline="0" dirty="0" smtClean="0"/>
                        <a:t>景観アドバイザー等の活用</a:t>
                      </a:r>
                      <a:endParaRPr kumimoji="1" lang="ja-JP" altLang="en-US" sz="1400" spc="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公共事業に対する景観アドバイザー等による助言の仕組み等を検討します。</a:t>
                      </a:r>
                      <a:endParaRPr kumimoji="1" lang="en-US" altLang="ja-JP" sz="1400" dirty="0" smtClean="0"/>
                    </a:p>
                    <a:p>
                      <a:pPr algn="r"/>
                      <a:r>
                        <a:rPr lang="ja-JP" altLang="en-US" sz="1400" dirty="0" smtClean="0"/>
                        <a:t>　</a:t>
                      </a:r>
                      <a:r>
                        <a:rPr lang="ja-JP" altLang="en-US" sz="1200" u="sng" dirty="0" smtClean="0"/>
                        <a:t>⇒</a:t>
                      </a:r>
                      <a:r>
                        <a:rPr lang="en-US" altLang="ja-JP" sz="1200" u="sng" dirty="0" smtClean="0"/>
                        <a:t>【</a:t>
                      </a:r>
                      <a:r>
                        <a:rPr lang="ja-JP" altLang="en-US" sz="1200" u="sng" dirty="0" smtClean="0"/>
                        <a:t>資料</a:t>
                      </a:r>
                      <a:r>
                        <a:rPr lang="en-US" altLang="ja-JP" sz="1200" u="sng" dirty="0" smtClean="0"/>
                        <a:t>10】</a:t>
                      </a:r>
                      <a:r>
                        <a:rPr lang="ja-JP" altLang="en-US" sz="1200" u="sng" dirty="0" smtClean="0"/>
                        <a:t>神戸市景観デザイン協議</a:t>
                      </a:r>
                      <a:endParaRPr lang="ja-JP" altLang="en-US" sz="16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Wingdings" panose="05000000000000000000" pitchFamily="2" charset="2"/>
                        <a:buNone/>
                      </a:pP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44624"/>
            <a:ext cx="5562741" cy="369332"/>
          </a:xfrm>
          <a:prstGeom prst="rect">
            <a:avLst/>
          </a:prstGeom>
          <a:noFill/>
        </p:spPr>
        <p:txBody>
          <a:bodyPr wrap="none" rtlCol="0">
            <a:spAutoFit/>
          </a:bodyPr>
          <a:lstStyle/>
          <a:p>
            <a:r>
              <a:rPr lang="ja-JP" altLang="en-US" b="1" dirty="0" smtClean="0"/>
              <a:t>○公共事業における景観面でのＰＤＣＡサイクルの確立</a:t>
            </a:r>
            <a:endParaRPr kumimoji="1" lang="ja-JP" altLang="en-US" b="1" dirty="0"/>
          </a:p>
        </p:txBody>
      </p:sp>
      <p:sp>
        <p:nvSpPr>
          <p:cNvPr id="7" name="テキスト ボックス 6"/>
          <p:cNvSpPr txBox="1"/>
          <p:nvPr/>
        </p:nvSpPr>
        <p:spPr>
          <a:xfrm>
            <a:off x="323528" y="413956"/>
            <a:ext cx="8640960" cy="338554"/>
          </a:xfrm>
          <a:prstGeom prst="rect">
            <a:avLst/>
          </a:prstGeom>
          <a:noFill/>
        </p:spPr>
        <p:txBody>
          <a:bodyPr wrap="square" rtlCol="0">
            <a:spAutoFit/>
          </a:bodyPr>
          <a:lstStyle/>
          <a:p>
            <a:r>
              <a:rPr kumimoji="1" lang="ja-JP" altLang="en-US" sz="1600" dirty="0" smtClean="0"/>
              <a:t>　</a:t>
            </a:r>
            <a:r>
              <a:rPr lang="ja-JP" altLang="en-US" sz="1600" dirty="0"/>
              <a:t>公共</a:t>
            </a:r>
            <a:r>
              <a:rPr lang="ja-JP" altLang="en-US" sz="1600" dirty="0" smtClean="0"/>
              <a:t>事業について、良好な景観の形成に寄与するものかを確認する仕組みをつくります。</a:t>
            </a:r>
            <a:endParaRPr kumimoji="1" lang="ja-JP" altLang="en-US" sz="1600" dirty="0"/>
          </a:p>
        </p:txBody>
      </p:sp>
      <p:sp>
        <p:nvSpPr>
          <p:cNvPr id="8" name="テキスト ボックス 7"/>
          <p:cNvSpPr txBox="1"/>
          <p:nvPr/>
        </p:nvSpPr>
        <p:spPr>
          <a:xfrm>
            <a:off x="8820472" y="6516052"/>
            <a:ext cx="288032" cy="276999"/>
          </a:xfrm>
          <a:prstGeom prst="rect">
            <a:avLst/>
          </a:prstGeom>
          <a:noFill/>
        </p:spPr>
        <p:txBody>
          <a:bodyPr wrap="square" rtlCol="0">
            <a:spAutoFit/>
          </a:bodyPr>
          <a:lstStyle/>
          <a:p>
            <a:r>
              <a:rPr lang="ja-JP" altLang="en-US" sz="1200" dirty="0"/>
              <a:t>８</a:t>
            </a:r>
            <a:endParaRPr kumimoji="1" lang="ja-JP" altLang="en-US" sz="1200" dirty="0"/>
          </a:p>
        </p:txBody>
      </p:sp>
    </p:spTree>
    <p:extLst>
      <p:ext uri="{BB962C8B-B14F-4D97-AF65-F5344CB8AC3E}">
        <p14:creationId xmlns:p14="http://schemas.microsoft.com/office/powerpoint/2010/main" val="2836942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270034422"/>
              </p:ext>
            </p:extLst>
          </p:nvPr>
        </p:nvGraphicFramePr>
        <p:xfrm>
          <a:off x="107504" y="1556792"/>
          <a:ext cx="8928992" cy="2260600"/>
        </p:xfrm>
        <a:graphic>
          <a:graphicData uri="http://schemas.openxmlformats.org/drawingml/2006/table">
            <a:tbl>
              <a:tblPr firstRow="1" bandRow="1">
                <a:tableStyleId>{5A111915-BE36-4E01-A7E5-04B1672EAD32}</a:tableStyleId>
              </a:tblPr>
              <a:tblGrid>
                <a:gridCol w="2736304"/>
                <a:gridCol w="3672408"/>
                <a:gridCol w="2520280"/>
              </a:tblGrid>
              <a:tr h="370840">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dirty="0" smtClean="0"/>
                        <a:t>季節や時刻の変化にも着目した景観資源の発掘と効果的な広報の仕組みづくり</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smtClean="0">
                          <a:solidFill>
                            <a:schemeClr val="tx1"/>
                          </a:solidFill>
                        </a:rPr>
                        <a:t>市町村と連携しながら、</a:t>
                      </a:r>
                      <a:r>
                        <a:rPr kumimoji="1" lang="ja-JP" altLang="en-US" sz="1400" spc="-50" baseline="0" dirty="0" smtClean="0">
                          <a:solidFill>
                            <a:schemeClr val="tx1"/>
                          </a:solidFill>
                        </a:rPr>
                        <a:t>ＳＮＳ等を活用</a:t>
                      </a:r>
                      <a:r>
                        <a:rPr kumimoji="1" lang="ja-JP" altLang="en-US" sz="1400" spc="-50" baseline="0" dirty="0" smtClean="0"/>
                        <a:t>などによる、季節や時刻の変化にも着目した景観資源の発掘と広報の仕組みを検討します。</a:t>
                      </a:r>
                      <a:endParaRPr kumimoji="1" lang="en-US" altLang="ja-JP" sz="1400" spc="-5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大阪ミュージアム</a:t>
                      </a:r>
                      <a:endParaRPr kumimoji="1" lang="en-US" altLang="ja-JP"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prstClr val="black"/>
                          </a:solidFill>
                          <a:effectLst/>
                          <a:uLnTx/>
                          <a:uFillTx/>
                          <a:latin typeface="+mn-lt"/>
                          <a:ea typeface="+mn-ea"/>
                          <a:cs typeface="+mn-cs"/>
                        </a:rPr>
                        <a:t>など</a:t>
                      </a:r>
                      <a:endParaRPr kumimoji="1" lang="en-US" altLang="ja-JP" sz="1400" b="0" i="0" u="none" strike="noStrike" kern="1200" cap="none" spc="0" normalizeH="0" baseline="0" noProof="0" dirty="0" smtClean="0">
                        <a:ln>
                          <a:noFill/>
                        </a:ln>
                        <a:solidFill>
                          <a:prstClr val="black"/>
                        </a:solidFill>
                        <a:effectLst/>
                        <a:uLnTx/>
                        <a:uFillTx/>
                        <a:latin typeface="+mn-lt"/>
                        <a:ea typeface="+mn-ea"/>
                        <a:cs typeface="+mn-cs"/>
                      </a:endParaRPr>
                    </a:p>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400" spc="0" baseline="0" dirty="0" smtClean="0"/>
                        <a:t>景観サポーター制度の活用</a:t>
                      </a:r>
                      <a:endParaRPr kumimoji="1" lang="ja-JP" altLang="en-US" sz="1400" spc="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Ø"/>
                      </a:pPr>
                      <a:r>
                        <a:rPr kumimoji="1" lang="ja-JP" altLang="en-US" sz="1400" dirty="0" smtClean="0"/>
                        <a:t>大阪美しい景観づくり推進会議における景観サポーターを活用し、地域の優れた景観資源を発掘し、広報してもらうことで、大阪の更なる魅力の創出を促します。</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7504" y="683404"/>
            <a:ext cx="4052713" cy="369332"/>
          </a:xfrm>
          <a:prstGeom prst="rect">
            <a:avLst/>
          </a:prstGeom>
          <a:noFill/>
        </p:spPr>
        <p:txBody>
          <a:bodyPr wrap="none" rtlCol="0">
            <a:spAutoFit/>
          </a:bodyPr>
          <a:lstStyle/>
          <a:p>
            <a:r>
              <a:rPr lang="ja-JP" altLang="en-US" b="1" dirty="0" smtClean="0"/>
              <a:t>○ビュースポット（視点場）の発掘と広報</a:t>
            </a:r>
            <a:endParaRPr kumimoji="1" lang="ja-JP" altLang="en-US" b="1" dirty="0"/>
          </a:p>
        </p:txBody>
      </p:sp>
      <p:sp>
        <p:nvSpPr>
          <p:cNvPr id="7" name="テキスト ボックス 6"/>
          <p:cNvSpPr txBox="1"/>
          <p:nvPr/>
        </p:nvSpPr>
        <p:spPr>
          <a:xfrm>
            <a:off x="323528" y="1052736"/>
            <a:ext cx="8640960" cy="338554"/>
          </a:xfrm>
          <a:prstGeom prst="rect">
            <a:avLst/>
          </a:prstGeom>
          <a:noFill/>
        </p:spPr>
        <p:txBody>
          <a:bodyPr wrap="square" rtlCol="0">
            <a:spAutoFit/>
          </a:bodyPr>
          <a:lstStyle/>
          <a:p>
            <a:r>
              <a:rPr kumimoji="1" lang="ja-JP" altLang="en-US" sz="1600" dirty="0" smtClean="0"/>
              <a:t>　</a:t>
            </a:r>
            <a:r>
              <a:rPr lang="ja-JP" altLang="en-US" sz="1600" dirty="0"/>
              <a:t>地域</a:t>
            </a:r>
            <a:r>
              <a:rPr lang="ja-JP" altLang="en-US" sz="1600" dirty="0" smtClean="0"/>
              <a:t>の優れた景観資源を発掘し、魅力を活かして広報することで大阪の魅力を創出します。</a:t>
            </a:r>
            <a:endParaRPr kumimoji="1" lang="ja-JP" altLang="en-US" sz="1600" dirty="0"/>
          </a:p>
        </p:txBody>
      </p:sp>
      <p:sp>
        <p:nvSpPr>
          <p:cNvPr id="8" name="正方形/長方形 7"/>
          <p:cNvSpPr/>
          <p:nvPr/>
        </p:nvSpPr>
        <p:spPr>
          <a:xfrm>
            <a:off x="0" y="0"/>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b="1" dirty="0" smtClean="0"/>
              <a:t>３．景観づくりの担い手を育成し、大阪の魅力を創出し、発掘する</a:t>
            </a:r>
            <a:endParaRPr kumimoji="1" lang="ja-JP" altLang="en-US" b="1" dirty="0"/>
          </a:p>
        </p:txBody>
      </p:sp>
      <p:sp>
        <p:nvSpPr>
          <p:cNvPr id="12" name="テキスト ボックス 11"/>
          <p:cNvSpPr txBox="1"/>
          <p:nvPr/>
        </p:nvSpPr>
        <p:spPr>
          <a:xfrm>
            <a:off x="107504" y="4069690"/>
            <a:ext cx="3671198" cy="369332"/>
          </a:xfrm>
          <a:prstGeom prst="rect">
            <a:avLst/>
          </a:prstGeom>
          <a:noFill/>
        </p:spPr>
        <p:txBody>
          <a:bodyPr wrap="none" rtlCol="0">
            <a:spAutoFit/>
          </a:bodyPr>
          <a:lstStyle/>
          <a:p>
            <a:r>
              <a:rPr lang="ja-JP" altLang="en-US" b="1" dirty="0" smtClean="0"/>
              <a:t>○市町村の景観行政団体化の促進</a:t>
            </a:r>
            <a:endParaRPr kumimoji="1" lang="ja-JP" altLang="en-US" b="1" dirty="0"/>
          </a:p>
        </p:txBody>
      </p:sp>
      <p:sp>
        <p:nvSpPr>
          <p:cNvPr id="13" name="テキスト ボックス 12"/>
          <p:cNvSpPr txBox="1"/>
          <p:nvPr/>
        </p:nvSpPr>
        <p:spPr>
          <a:xfrm>
            <a:off x="323528" y="4439022"/>
            <a:ext cx="8640960" cy="338554"/>
          </a:xfrm>
          <a:prstGeom prst="rect">
            <a:avLst/>
          </a:prstGeom>
          <a:noFill/>
        </p:spPr>
        <p:txBody>
          <a:bodyPr wrap="square" rtlCol="0">
            <a:spAutoFit/>
          </a:bodyPr>
          <a:lstStyle/>
          <a:p>
            <a:r>
              <a:rPr kumimoji="1" lang="ja-JP" altLang="en-US" sz="1600" dirty="0" smtClean="0"/>
              <a:t>　</a:t>
            </a:r>
            <a:r>
              <a:rPr lang="ja-JP" altLang="en-US" sz="1600" dirty="0" smtClean="0"/>
              <a:t>地域に根ざした景観形成を進めるため、市町村の景観行政団体化への働きかけを行ないます。</a:t>
            </a:r>
            <a:endParaRPr kumimoji="1" lang="ja-JP" altLang="en-US" sz="1600" dirty="0"/>
          </a:p>
        </p:txBody>
      </p:sp>
      <p:graphicFrame>
        <p:nvGraphicFramePr>
          <p:cNvPr id="14" name="表 13"/>
          <p:cNvGraphicFramePr>
            <a:graphicFrameLocks noGrp="1"/>
          </p:cNvGraphicFramePr>
          <p:nvPr>
            <p:extLst>
              <p:ext uri="{D42A27DB-BD31-4B8C-83A1-F6EECF244321}">
                <p14:modId xmlns:p14="http://schemas.microsoft.com/office/powerpoint/2010/main" val="1677226876"/>
              </p:ext>
            </p:extLst>
          </p:nvPr>
        </p:nvGraphicFramePr>
        <p:xfrm>
          <a:off x="107504" y="4849584"/>
          <a:ext cx="8928992" cy="1747768"/>
        </p:xfrm>
        <a:graphic>
          <a:graphicData uri="http://schemas.openxmlformats.org/drawingml/2006/table">
            <a:tbl>
              <a:tblPr firstRow="1" bandRow="1">
                <a:tableStyleId>{5A111915-BE36-4E01-A7E5-04B1672EAD32}</a:tableStyleId>
              </a:tblPr>
              <a:tblGrid>
                <a:gridCol w="2736304"/>
                <a:gridCol w="3672408"/>
                <a:gridCol w="2520280"/>
              </a:tblGrid>
              <a:tr h="423877">
                <a:tc>
                  <a:txBody>
                    <a:bodyPr/>
                    <a:lstStyle/>
                    <a:p>
                      <a:pPr algn="ctr"/>
                      <a:r>
                        <a:rPr kumimoji="1" lang="ja-JP" altLang="en-US" sz="1600" dirty="0" smtClean="0"/>
                        <a:t>実現に向けた視点と取組み</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具体的な方策</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関連制度・事業</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3891">
                <a:tc>
                  <a:txBody>
                    <a:bodyPr/>
                    <a:lstStyle/>
                    <a:p>
                      <a:r>
                        <a:rPr kumimoji="1" lang="ja-JP" altLang="en-US" sz="1400" dirty="0" smtClean="0"/>
                        <a:t>市町村の景観行政団体化と</a:t>
                      </a:r>
                      <a:endParaRPr kumimoji="1" lang="en-US" altLang="ja-JP" sz="1400" dirty="0" smtClean="0"/>
                    </a:p>
                    <a:p>
                      <a:r>
                        <a:rPr kumimoji="1" lang="ja-JP" altLang="en-US" sz="1400" dirty="0" smtClean="0"/>
                        <a:t>景観づくりに携わる市町村職員の人材育成</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smtClean="0"/>
                        <a:t>大阪府景観形成誘導推進協議会（構成：府・市町村）などの活動を通じて、さらなる市町村の景観行政団体化を促すとともに、講習会の実施等を通じて市町村職員の人材育成を促進します。</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テキスト ボックス 8"/>
          <p:cNvSpPr txBox="1"/>
          <p:nvPr/>
        </p:nvSpPr>
        <p:spPr>
          <a:xfrm>
            <a:off x="8820472" y="6516052"/>
            <a:ext cx="288032" cy="276999"/>
          </a:xfrm>
          <a:prstGeom prst="rect">
            <a:avLst/>
          </a:prstGeom>
          <a:noFill/>
        </p:spPr>
        <p:txBody>
          <a:bodyPr wrap="square" rtlCol="0">
            <a:spAutoFit/>
          </a:bodyPr>
          <a:lstStyle/>
          <a:p>
            <a:r>
              <a:rPr lang="ja-JP" altLang="en-US" sz="1200" dirty="0"/>
              <a:t>９</a:t>
            </a:r>
            <a:endParaRPr kumimoji="1" lang="ja-JP" altLang="en-US" sz="1200" dirty="0"/>
          </a:p>
        </p:txBody>
      </p:sp>
    </p:spTree>
    <p:extLst>
      <p:ext uri="{BB962C8B-B14F-4D97-AF65-F5344CB8AC3E}">
        <p14:creationId xmlns:p14="http://schemas.microsoft.com/office/powerpoint/2010/main" val="189592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TotalTime>
  <Words>1966</Words>
  <Application>Microsoft Office PowerPoint</Application>
  <PresentationFormat>画面に合わせる (4:3)</PresentationFormat>
  <Paragraphs>310</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2017-10-23T04:31:56Z</cp:lastPrinted>
  <dcterms:created xsi:type="dcterms:W3CDTF">2017-10-05T08:53:34Z</dcterms:created>
  <dcterms:modified xsi:type="dcterms:W3CDTF">2017-10-23T06:53:32Z</dcterms:modified>
</cp:coreProperties>
</file>