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58" y="21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C6D5E-3B10-446A-A41A-712BF555DAB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B7C67-C84E-41CE-A273-226B617947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6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B7C67-C84E-41CE-A273-226B617947A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38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0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0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9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1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24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45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3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93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76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0B52-DB9A-433F-9741-7B42D4D07E40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CB0A0-ADDD-4775-8B22-0DA91074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5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07504"/>
            <a:ext cx="6863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+mj-ea"/>
                <a:ea typeface="+mj-ea"/>
              </a:rPr>
              <a:t>景観審議会委員</a:t>
            </a:r>
            <a:r>
              <a:rPr kumimoji="1" lang="ja-JP" altLang="en-US" sz="1600" b="1" dirty="0" smtClean="0">
                <a:latin typeface="+mj-ea"/>
                <a:ea typeface="+mj-ea"/>
              </a:rPr>
              <a:t>意見</a:t>
            </a:r>
            <a:r>
              <a:rPr kumimoji="1" lang="ja-JP" altLang="en-US" sz="1600" b="1" dirty="0" smtClean="0">
                <a:latin typeface="+mj-ea"/>
                <a:ea typeface="+mj-ea"/>
              </a:rPr>
              <a:t>とりまとめ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4706300" y="6895695"/>
            <a:ext cx="1589165" cy="4846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角丸四角形 122"/>
          <p:cNvSpPr/>
          <p:nvPr/>
        </p:nvSpPr>
        <p:spPr>
          <a:xfrm>
            <a:off x="2609488" y="6895695"/>
            <a:ext cx="1589165" cy="4846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角丸四角形 123"/>
          <p:cNvSpPr/>
          <p:nvPr/>
        </p:nvSpPr>
        <p:spPr>
          <a:xfrm>
            <a:off x="512675" y="6895695"/>
            <a:ext cx="1589165" cy="4846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78486" y="539600"/>
            <a:ext cx="6562882" cy="3599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85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171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2576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3431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54289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8514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600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6864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2000"/>
              </a:lnSpc>
              <a:defRPr/>
            </a:pPr>
            <a:r>
              <a:rPr kumimoji="0"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ビジョン</a:t>
            </a:r>
            <a:r>
              <a:rPr kumimoji="0"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　　　　　　　　　　　</a:t>
            </a:r>
            <a:endParaRPr kumimoji="0" lang="en-US" altLang="ja-JP" sz="14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14400"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88639" y="3857565"/>
            <a:ext cx="6552729" cy="4125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85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171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2576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3431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54289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8514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600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6864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2000"/>
              </a:lnSpc>
              <a:defRPr/>
            </a:pPr>
            <a:r>
              <a:rPr kumimoji="0"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基本目標像</a:t>
            </a:r>
            <a:endParaRPr kumimoji="0"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14400">
              <a:defRPr/>
            </a:pP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94673" y="4361621"/>
            <a:ext cx="5940661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ysClr val="windowText" lastClr="000000"/>
                </a:solidFill>
              </a:rPr>
              <a:t>５つの軸　＋　</a:t>
            </a:r>
            <a:r>
              <a:rPr lang="ja-JP" altLang="en-US" sz="1400" dirty="0">
                <a:solidFill>
                  <a:sysClr val="windowText" lastClr="000000"/>
                </a:solidFill>
              </a:rPr>
              <a:t>アルファ</a:t>
            </a:r>
            <a:endParaRPr kumimoji="1"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18407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6018" y="4882226"/>
            <a:ext cx="1008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海・山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100945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17097" y="488222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河川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183483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72816" y="4882226"/>
            <a:ext cx="937894" cy="27699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みどり公園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266021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650940" y="488222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道路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348559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29000" y="4882226"/>
            <a:ext cx="8755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夜景・</a:t>
            </a:r>
            <a:endParaRPr lang="en-US" altLang="ja-JP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屋外広告物</a:t>
            </a:r>
            <a:endParaRPr kumimoji="1" lang="ja-JP" alt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431097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21088" y="4865677"/>
            <a:ext cx="920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建築物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5133691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10102" y="4882226"/>
            <a:ext cx="839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歴史文化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5961733" y="4865677"/>
            <a:ext cx="792000" cy="6568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733256" y="4913004"/>
            <a:ext cx="12489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電柱電線</a:t>
            </a:r>
            <a:r>
              <a:rPr lang="ja-JP" alt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ゼロ</a:t>
            </a:r>
            <a:endParaRPr kumimoji="1" lang="ja-JP" alt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34071" y="6391692"/>
            <a:ext cx="6607297" cy="4125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85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171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2576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3431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54289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8514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16007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6864" algn="l" defTabSz="1261717" rtl="0" eaLnBrk="1" latinLnBrk="0" hangingPunct="1"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2000"/>
              </a:lnSpc>
              <a:defRPr/>
            </a:pPr>
            <a:r>
              <a:rPr kumimoji="0"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r>
              <a:rPr kumimoji="0"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に向けた方向性</a:t>
            </a:r>
            <a:endParaRPr kumimoji="0"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14400">
              <a:defRPr/>
            </a:pP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49311" y="7021346"/>
            <a:ext cx="1643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行政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32856" y="7012054"/>
            <a:ext cx="2461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民間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254988" y="6999506"/>
            <a:ext cx="2486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地元・シビックプライド</a:t>
            </a:r>
            <a:endParaRPr kumimoji="1" lang="ja-JP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116632" y="7452320"/>
            <a:ext cx="6593225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実現方策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grpSp>
        <p:nvGrpSpPr>
          <p:cNvPr id="121" name="グループ化 120"/>
          <p:cNvGrpSpPr/>
          <p:nvPr/>
        </p:nvGrpSpPr>
        <p:grpSpPr>
          <a:xfrm>
            <a:off x="184073" y="5643362"/>
            <a:ext cx="6569660" cy="584822"/>
            <a:chOff x="188729" y="5794409"/>
            <a:chExt cx="6569660" cy="65683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3" name="角丸四角形 112"/>
            <p:cNvSpPr/>
            <p:nvPr/>
          </p:nvSpPr>
          <p:spPr>
            <a:xfrm>
              <a:off x="18872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角丸四角形 113"/>
            <p:cNvSpPr/>
            <p:nvPr/>
          </p:nvSpPr>
          <p:spPr>
            <a:xfrm>
              <a:off x="101410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183948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266486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角丸四角形 116"/>
            <p:cNvSpPr/>
            <p:nvPr/>
          </p:nvSpPr>
          <p:spPr>
            <a:xfrm>
              <a:off x="349024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角丸四角形 117"/>
            <p:cNvSpPr/>
            <p:nvPr/>
          </p:nvSpPr>
          <p:spPr>
            <a:xfrm>
              <a:off x="431562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5138347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5966389" y="5794409"/>
              <a:ext cx="792000" cy="656830"/>
            </a:xfrm>
            <a:prstGeom prst="round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cxnSp>
        <p:nvCxnSpPr>
          <p:cNvPr id="138" name="直線コネクタ 137"/>
          <p:cNvCxnSpPr>
            <a:endCxn id="113" idx="0"/>
          </p:cNvCxnSpPr>
          <p:nvPr/>
        </p:nvCxnSpPr>
        <p:spPr>
          <a:xfrm>
            <a:off x="580073" y="5508104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1414912" y="5505117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2261855" y="5516862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3056213" y="5505117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3861048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4725144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5529691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6357733" y="5499720"/>
            <a:ext cx="0" cy="1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332656" y="971600"/>
            <a:ext cx="6215184" cy="576000"/>
            <a:chOff x="321793" y="539552"/>
            <a:chExt cx="6215184" cy="576000"/>
          </a:xfrm>
        </p:grpSpPr>
        <p:sp>
          <p:nvSpPr>
            <p:cNvPr id="152" name="角丸四角形 151"/>
            <p:cNvSpPr/>
            <p:nvPr/>
          </p:nvSpPr>
          <p:spPr>
            <a:xfrm>
              <a:off x="321793" y="539552"/>
              <a:ext cx="6215184" cy="576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764703" y="550585"/>
              <a:ext cx="5427265" cy="493023"/>
              <a:chOff x="764703" y="550585"/>
              <a:chExt cx="5427265" cy="493023"/>
            </a:xfrm>
          </p:grpSpPr>
          <p:sp>
            <p:nvSpPr>
              <p:cNvPr id="151" name="角丸四角形 150"/>
              <p:cNvSpPr/>
              <p:nvPr/>
            </p:nvSpPr>
            <p:spPr>
              <a:xfrm>
                <a:off x="764703" y="776883"/>
                <a:ext cx="5427265" cy="2667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2979254" y="550585"/>
                <a:ext cx="9538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景観とは</a:t>
                </a:r>
                <a:endParaRPr kumimoji="1"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7" name="グループ化 16"/>
          <p:cNvGrpSpPr/>
          <p:nvPr/>
        </p:nvGrpSpPr>
        <p:grpSpPr>
          <a:xfrm>
            <a:off x="332656" y="1597462"/>
            <a:ext cx="6215184" cy="594802"/>
            <a:chOff x="310160" y="1168886"/>
            <a:chExt cx="6215184" cy="594802"/>
          </a:xfrm>
        </p:grpSpPr>
        <p:sp>
          <p:nvSpPr>
            <p:cNvPr id="150" name="角丸四角形 149"/>
            <p:cNvSpPr/>
            <p:nvPr/>
          </p:nvSpPr>
          <p:spPr>
            <a:xfrm>
              <a:off x="310160" y="1187688"/>
              <a:ext cx="6215184" cy="576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764704" y="1168886"/>
              <a:ext cx="5444126" cy="501487"/>
              <a:chOff x="4021390" y="1927720"/>
              <a:chExt cx="5444126" cy="501487"/>
            </a:xfrm>
          </p:grpSpPr>
          <p:sp>
            <p:nvSpPr>
              <p:cNvPr id="107" name="角丸四角形 106"/>
              <p:cNvSpPr/>
              <p:nvPr/>
            </p:nvSpPr>
            <p:spPr>
              <a:xfrm>
                <a:off x="4021390" y="2162482"/>
                <a:ext cx="5444126" cy="26672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5853575" y="1927720"/>
                <a:ext cx="17403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景観行政の課題</a:t>
                </a:r>
                <a:endParaRPr kumimoji="1"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6" name="グループ化 15"/>
          <p:cNvGrpSpPr/>
          <p:nvPr/>
        </p:nvGrpSpPr>
        <p:grpSpPr>
          <a:xfrm>
            <a:off x="332656" y="3020824"/>
            <a:ext cx="6215184" cy="687080"/>
            <a:chOff x="304452" y="2627784"/>
            <a:chExt cx="6215184" cy="687080"/>
          </a:xfrm>
        </p:grpSpPr>
        <p:sp>
          <p:nvSpPr>
            <p:cNvPr id="144" name="角丸四角形 143"/>
            <p:cNvSpPr/>
            <p:nvPr/>
          </p:nvSpPr>
          <p:spPr>
            <a:xfrm>
              <a:off x="304452" y="2627784"/>
              <a:ext cx="6215184" cy="68708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930449" y="2627784"/>
              <a:ext cx="5075642" cy="608944"/>
              <a:chOff x="943048" y="2627784"/>
              <a:chExt cx="5075642" cy="648655"/>
            </a:xfrm>
          </p:grpSpPr>
          <p:sp>
            <p:nvSpPr>
              <p:cNvPr id="140" name="テキスト ボックス 139"/>
              <p:cNvSpPr txBox="1"/>
              <p:nvPr/>
            </p:nvSpPr>
            <p:spPr>
              <a:xfrm>
                <a:off x="2486749" y="2627784"/>
                <a:ext cx="2056573" cy="295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景観行政の役割</a:t>
                </a:r>
                <a:endParaRPr kumimoji="1"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943048" y="2915816"/>
                <a:ext cx="2210853" cy="342560"/>
                <a:chOff x="943048" y="3685416"/>
                <a:chExt cx="2210853" cy="342560"/>
              </a:xfrm>
            </p:grpSpPr>
            <p:sp>
              <p:nvSpPr>
                <p:cNvPr id="93" name="角丸四角形 92"/>
                <p:cNvSpPr/>
                <p:nvPr/>
              </p:nvSpPr>
              <p:spPr>
                <a:xfrm>
                  <a:off x="943048" y="3685416"/>
                  <a:ext cx="2210853" cy="342560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1151769" y="3726182"/>
                  <a:ext cx="179341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府の役割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95" name="グループ化 94"/>
              <p:cNvGrpSpPr/>
              <p:nvPr/>
            </p:nvGrpSpPr>
            <p:grpSpPr>
              <a:xfrm>
                <a:off x="3807837" y="2925496"/>
                <a:ext cx="2210853" cy="350943"/>
                <a:chOff x="3807837" y="3695096"/>
                <a:chExt cx="2210853" cy="350943"/>
              </a:xfrm>
            </p:grpSpPr>
            <p:sp>
              <p:nvSpPr>
                <p:cNvPr id="94" name="角丸四角形 93"/>
                <p:cNvSpPr/>
                <p:nvPr/>
              </p:nvSpPr>
              <p:spPr>
                <a:xfrm>
                  <a:off x="3807837" y="3695096"/>
                  <a:ext cx="2210853" cy="335718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4016558" y="3750976"/>
                  <a:ext cx="1793411" cy="2950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2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市町村</a:t>
                  </a:r>
                  <a:r>
                    <a:rPr kumimoji="1" lang="ja-JP" altLang="en-US" sz="1200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の役割</a:t>
                  </a:r>
                  <a:endParaRPr kumimoji="1" lang="ja-JP" alt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2" name="テキスト ボックス 1"/>
          <p:cNvSpPr txBox="1"/>
          <p:nvPr/>
        </p:nvSpPr>
        <p:spPr>
          <a:xfrm>
            <a:off x="5352609" y="550585"/>
            <a:ext cx="1236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+mj-ea"/>
                <a:ea typeface="+mj-ea"/>
              </a:rPr>
              <a:t>・・</a:t>
            </a:r>
            <a:r>
              <a:rPr kumimoji="1" lang="ja-JP" altLang="en-US" sz="1200" dirty="0" smtClean="0">
                <a:latin typeface="+mj-ea"/>
                <a:ea typeface="+mj-ea"/>
              </a:rPr>
              <a:t>・資料１</a:t>
            </a:r>
            <a:r>
              <a:rPr kumimoji="1" lang="en-US" altLang="ja-JP" sz="1200" dirty="0" smtClean="0">
                <a:latin typeface="+mj-ea"/>
                <a:ea typeface="+mj-ea"/>
              </a:rPr>
              <a:t>-</a:t>
            </a:r>
            <a:r>
              <a:rPr kumimoji="1" lang="ja-JP" altLang="en-US" sz="1200" dirty="0" smtClean="0">
                <a:latin typeface="+mj-ea"/>
                <a:ea typeface="+mj-ea"/>
              </a:rPr>
              <a:t>上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402884" y="3940606"/>
            <a:ext cx="1236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+mj-ea"/>
                <a:ea typeface="+mj-ea"/>
              </a:rPr>
              <a:t>・・</a:t>
            </a:r>
            <a:r>
              <a:rPr kumimoji="1" lang="ja-JP" altLang="en-US" sz="1200" dirty="0" smtClean="0">
                <a:latin typeface="+mj-ea"/>
                <a:ea typeface="+mj-ea"/>
              </a:rPr>
              <a:t>・資料１</a:t>
            </a:r>
            <a:r>
              <a:rPr kumimoji="1" lang="en-US" altLang="ja-JP" sz="1200" dirty="0" smtClean="0">
                <a:latin typeface="+mj-ea"/>
                <a:ea typeface="+mj-ea"/>
              </a:rPr>
              <a:t>-</a:t>
            </a:r>
            <a:r>
              <a:rPr lang="ja-JP" altLang="en-US" sz="1200" dirty="0" smtClean="0">
                <a:latin typeface="+mj-ea"/>
                <a:ea typeface="+mj-ea"/>
              </a:rPr>
              <a:t>中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43268" y="6455240"/>
            <a:ext cx="1710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資料</a:t>
            </a:r>
            <a:r>
              <a:rPr lang="en-US" altLang="ja-JP" sz="1200" dirty="0" smtClean="0">
                <a:latin typeface="+mj-ea"/>
                <a:ea typeface="+mj-ea"/>
              </a:rPr>
              <a:t>1-</a:t>
            </a:r>
            <a:r>
              <a:rPr kumimoji="1" lang="ja-JP" altLang="en-US" sz="1200" dirty="0" smtClean="0">
                <a:latin typeface="+mj-ea"/>
                <a:ea typeface="+mj-ea"/>
              </a:rPr>
              <a:t>下</a:t>
            </a:r>
            <a:r>
              <a:rPr kumimoji="1" lang="en-US" altLang="ja-JP" sz="1200" dirty="0" smtClean="0">
                <a:latin typeface="+mj-ea"/>
                <a:ea typeface="+mj-ea"/>
              </a:rPr>
              <a:t>-</a:t>
            </a:r>
            <a:r>
              <a:rPr kumimoji="1" lang="ja-JP" altLang="en-US" sz="1200" dirty="0" smtClean="0">
                <a:latin typeface="+mj-ea"/>
                <a:ea typeface="+mj-ea"/>
              </a:rPr>
              <a:t>左・・・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332656" y="2242126"/>
            <a:ext cx="6215184" cy="728836"/>
            <a:chOff x="3566846" y="1916687"/>
            <a:chExt cx="6215184" cy="540559"/>
          </a:xfrm>
        </p:grpSpPr>
        <p:sp>
          <p:nvSpPr>
            <p:cNvPr id="110" name="角丸四角形 109"/>
            <p:cNvSpPr/>
            <p:nvPr/>
          </p:nvSpPr>
          <p:spPr>
            <a:xfrm>
              <a:off x="3566846" y="1916687"/>
              <a:ext cx="6215184" cy="54055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5737865" y="1927720"/>
              <a:ext cx="20565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ビジョンをつくるにあたって</a:t>
              </a:r>
              <a:endPara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0" name="グループ化 89"/>
          <p:cNvGrpSpPr/>
          <p:nvPr/>
        </p:nvGrpSpPr>
        <p:grpSpPr>
          <a:xfrm>
            <a:off x="4473215" y="2501487"/>
            <a:ext cx="1884517" cy="700338"/>
            <a:chOff x="4314861" y="2146793"/>
            <a:chExt cx="900000" cy="777745"/>
          </a:xfrm>
        </p:grpSpPr>
        <p:sp>
          <p:nvSpPr>
            <p:cNvPr id="85" name="角丸四角形 84"/>
            <p:cNvSpPr/>
            <p:nvPr/>
          </p:nvSpPr>
          <p:spPr>
            <a:xfrm>
              <a:off x="4314861" y="2146793"/>
              <a:ext cx="900000" cy="44080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331724" y="2206769"/>
              <a:ext cx="866275" cy="717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相乗</a:t>
              </a:r>
              <a:r>
                <a:rPr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効果　・　施策連携</a:t>
              </a:r>
              <a:endPara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548680" y="2518882"/>
            <a:ext cx="900000" cy="396934"/>
            <a:chOff x="412433" y="2146793"/>
            <a:chExt cx="900000" cy="440806"/>
          </a:xfrm>
        </p:grpSpPr>
        <p:sp>
          <p:nvSpPr>
            <p:cNvPr id="81" name="角丸四角形 80"/>
            <p:cNvSpPr/>
            <p:nvPr/>
          </p:nvSpPr>
          <p:spPr>
            <a:xfrm>
              <a:off x="412433" y="2146793"/>
              <a:ext cx="900000" cy="44080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15908" y="2206769"/>
              <a:ext cx="8930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骨太</a:t>
              </a:r>
              <a:endPara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1412776" y="2501489"/>
            <a:ext cx="1187946" cy="396934"/>
            <a:chOff x="1118405" y="2146793"/>
            <a:chExt cx="1187946" cy="440806"/>
          </a:xfrm>
        </p:grpSpPr>
        <p:sp>
          <p:nvSpPr>
            <p:cNvPr id="82" name="角丸四角形 81"/>
            <p:cNvSpPr/>
            <p:nvPr/>
          </p:nvSpPr>
          <p:spPr>
            <a:xfrm>
              <a:off x="1262378" y="2146793"/>
              <a:ext cx="900000" cy="44080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118405" y="2206769"/>
              <a:ext cx="11879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まちづくり発想</a:t>
              </a:r>
              <a:endPara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2602652" y="2501489"/>
            <a:ext cx="1762452" cy="396934"/>
            <a:chOff x="2221974" y="2146793"/>
            <a:chExt cx="1762452" cy="440806"/>
          </a:xfrm>
        </p:grpSpPr>
        <p:sp>
          <p:nvSpPr>
            <p:cNvPr id="83" name="角丸四角形 82"/>
            <p:cNvSpPr/>
            <p:nvPr/>
          </p:nvSpPr>
          <p:spPr>
            <a:xfrm>
              <a:off x="2221974" y="2146793"/>
              <a:ext cx="1762452" cy="44080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502698" y="2206769"/>
              <a:ext cx="1204543" cy="307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図化　・　広報</a:t>
              </a:r>
              <a:endPara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5367" y="7868093"/>
            <a:ext cx="393123" cy="1168403"/>
            <a:chOff x="95367" y="7868093"/>
            <a:chExt cx="393123" cy="1168403"/>
          </a:xfrm>
        </p:grpSpPr>
        <p:sp>
          <p:nvSpPr>
            <p:cNvPr id="125" name="角丸四角形 124"/>
            <p:cNvSpPr/>
            <p:nvPr/>
          </p:nvSpPr>
          <p:spPr>
            <a:xfrm>
              <a:off x="95367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14957" y="8037736"/>
              <a:ext cx="353943" cy="85474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規制強化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545626" y="7868093"/>
            <a:ext cx="393123" cy="1168403"/>
            <a:chOff x="545626" y="7868093"/>
            <a:chExt cx="393123" cy="1168403"/>
          </a:xfrm>
        </p:grpSpPr>
        <p:sp>
          <p:nvSpPr>
            <p:cNvPr id="155" name="角丸四角形 154"/>
            <p:cNvSpPr/>
            <p:nvPr/>
          </p:nvSpPr>
          <p:spPr>
            <a:xfrm>
              <a:off x="545626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565216" y="8028384"/>
              <a:ext cx="353943" cy="85474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規制緩和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995885" y="7868093"/>
            <a:ext cx="393123" cy="1168403"/>
            <a:chOff x="995885" y="7868093"/>
            <a:chExt cx="393123" cy="1168403"/>
          </a:xfrm>
        </p:grpSpPr>
        <p:sp>
          <p:nvSpPr>
            <p:cNvPr id="156" name="角丸四角形 155"/>
            <p:cNvSpPr/>
            <p:nvPr/>
          </p:nvSpPr>
          <p:spPr>
            <a:xfrm>
              <a:off x="995885" y="7868093"/>
              <a:ext cx="393123" cy="1168403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1015475" y="8032731"/>
              <a:ext cx="353943" cy="85474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安心・安全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346662" y="7866749"/>
            <a:ext cx="393123" cy="1168403"/>
            <a:chOff x="2336203" y="7866749"/>
            <a:chExt cx="393123" cy="1168403"/>
          </a:xfrm>
        </p:grpSpPr>
        <p:sp>
          <p:nvSpPr>
            <p:cNvPr id="157" name="角丸四角形 156"/>
            <p:cNvSpPr/>
            <p:nvPr/>
          </p:nvSpPr>
          <p:spPr>
            <a:xfrm>
              <a:off x="2336203" y="7866749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2351817" y="7884368"/>
              <a:ext cx="353943" cy="101938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ガイドライン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8" name="角丸四角形 157"/>
          <p:cNvSpPr/>
          <p:nvPr/>
        </p:nvSpPr>
        <p:spPr>
          <a:xfrm>
            <a:off x="3247180" y="7868093"/>
            <a:ext cx="393123" cy="116840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193812" y="7950412"/>
            <a:ext cx="523220" cy="101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公共</a:t>
            </a: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空間のオープン化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5" name="角丸四角形 164"/>
          <p:cNvSpPr/>
          <p:nvPr/>
        </p:nvSpPr>
        <p:spPr>
          <a:xfrm>
            <a:off x="1446144" y="7868093"/>
            <a:ext cx="393123" cy="1168403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1390386" y="7942603"/>
            <a:ext cx="523220" cy="10193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公共</a:t>
            </a: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事業の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再評価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1896403" y="7868093"/>
            <a:ext cx="393123" cy="1168403"/>
            <a:chOff x="1905278" y="7868093"/>
            <a:chExt cx="393123" cy="1168403"/>
          </a:xfrm>
        </p:grpSpPr>
        <p:sp>
          <p:nvSpPr>
            <p:cNvPr id="166" name="角丸四角形 165"/>
            <p:cNvSpPr/>
            <p:nvPr/>
          </p:nvSpPr>
          <p:spPr>
            <a:xfrm>
              <a:off x="1905278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1924868" y="7942603"/>
              <a:ext cx="353943" cy="97107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ビュースポット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5048216" y="7868093"/>
            <a:ext cx="393123" cy="1168403"/>
            <a:chOff x="5101226" y="7868093"/>
            <a:chExt cx="393123" cy="1168403"/>
          </a:xfrm>
        </p:grpSpPr>
        <p:sp>
          <p:nvSpPr>
            <p:cNvPr id="159" name="角丸四角形 158"/>
            <p:cNvSpPr/>
            <p:nvPr/>
          </p:nvSpPr>
          <p:spPr>
            <a:xfrm>
              <a:off x="5101226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5120816" y="7979520"/>
              <a:ext cx="353943" cy="97107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クリエーター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697439" y="7868093"/>
            <a:ext cx="393123" cy="1168403"/>
            <a:chOff x="3697439" y="7868093"/>
            <a:chExt cx="393123" cy="1168403"/>
          </a:xfrm>
        </p:grpSpPr>
        <p:sp>
          <p:nvSpPr>
            <p:cNvPr id="160" name="角丸四角形 159"/>
            <p:cNvSpPr/>
            <p:nvPr/>
          </p:nvSpPr>
          <p:spPr>
            <a:xfrm>
              <a:off x="3697439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3717029" y="7939108"/>
              <a:ext cx="353943" cy="97107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補助金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498475" y="7868093"/>
            <a:ext cx="393123" cy="1168403"/>
            <a:chOff x="5517836" y="7868093"/>
            <a:chExt cx="393123" cy="1168403"/>
          </a:xfrm>
        </p:grpSpPr>
        <p:sp>
          <p:nvSpPr>
            <p:cNvPr id="169" name="角丸四角形 168"/>
            <p:cNvSpPr/>
            <p:nvPr/>
          </p:nvSpPr>
          <p:spPr>
            <a:xfrm>
              <a:off x="5517836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5537426" y="7942603"/>
              <a:ext cx="353943" cy="97107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学習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147698" y="7868093"/>
            <a:ext cx="393123" cy="1168403"/>
            <a:chOff x="4149080" y="7868093"/>
            <a:chExt cx="393123" cy="1168403"/>
          </a:xfrm>
        </p:grpSpPr>
        <p:sp>
          <p:nvSpPr>
            <p:cNvPr id="162" name="角丸四角形 161"/>
            <p:cNvSpPr/>
            <p:nvPr/>
          </p:nvSpPr>
          <p:spPr>
            <a:xfrm>
              <a:off x="4149080" y="7868093"/>
              <a:ext cx="393123" cy="1168403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4168670" y="7868093"/>
              <a:ext cx="353943" cy="110170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プラットホーム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597957" y="7868093"/>
            <a:ext cx="393123" cy="1168403"/>
            <a:chOff x="4599012" y="7868093"/>
            <a:chExt cx="393123" cy="1168403"/>
          </a:xfrm>
        </p:grpSpPr>
        <p:sp>
          <p:nvSpPr>
            <p:cNvPr id="161" name="角丸四角形 160"/>
            <p:cNvSpPr/>
            <p:nvPr/>
          </p:nvSpPr>
          <p:spPr>
            <a:xfrm>
              <a:off x="4599012" y="7868093"/>
              <a:ext cx="393123" cy="1168403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4618602" y="7884807"/>
              <a:ext cx="353943" cy="110170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民間連携・協働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796921" y="7868093"/>
            <a:ext cx="393123" cy="1240411"/>
            <a:chOff x="2780928" y="7868093"/>
            <a:chExt cx="393123" cy="1240411"/>
          </a:xfrm>
        </p:grpSpPr>
        <p:sp>
          <p:nvSpPr>
            <p:cNvPr id="168" name="角丸四角形 167"/>
            <p:cNvSpPr/>
            <p:nvPr/>
          </p:nvSpPr>
          <p:spPr>
            <a:xfrm>
              <a:off x="2780928" y="7868093"/>
              <a:ext cx="393123" cy="1168403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2804365" y="7884368"/>
              <a:ext cx="346249" cy="12241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エリアマネジメント</a:t>
              </a:r>
              <a:endParaRPr kumimoji="1" lang="ja-JP" alt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948734" y="7840226"/>
            <a:ext cx="393123" cy="1224136"/>
            <a:chOff x="5948734" y="7840226"/>
            <a:chExt cx="393123" cy="1224136"/>
          </a:xfrm>
        </p:grpSpPr>
        <p:sp>
          <p:nvSpPr>
            <p:cNvPr id="163" name="角丸四角形 162"/>
            <p:cNvSpPr/>
            <p:nvPr/>
          </p:nvSpPr>
          <p:spPr>
            <a:xfrm>
              <a:off x="5948734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5968324" y="7840226"/>
              <a:ext cx="353943" cy="12241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イベント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98988" y="7866749"/>
            <a:ext cx="393123" cy="1224136"/>
            <a:chOff x="6398988" y="7866749"/>
            <a:chExt cx="393123" cy="1224136"/>
          </a:xfrm>
        </p:grpSpPr>
        <p:sp>
          <p:nvSpPr>
            <p:cNvPr id="167" name="角丸四角形 166"/>
            <p:cNvSpPr/>
            <p:nvPr/>
          </p:nvSpPr>
          <p:spPr>
            <a:xfrm>
              <a:off x="6398988" y="7868093"/>
              <a:ext cx="393123" cy="116840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6418578" y="7866749"/>
              <a:ext cx="353943" cy="12241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ja-JP" altLang="en-US" sz="11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コミュニティー</a:t>
              </a:r>
              <a:endParaRPr kumimoji="1"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6" name="テキスト ボックス 125"/>
          <p:cNvSpPr txBox="1"/>
          <p:nvPr/>
        </p:nvSpPr>
        <p:spPr>
          <a:xfrm>
            <a:off x="4999033" y="6469140"/>
            <a:ext cx="1710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+mj-ea"/>
                <a:ea typeface="+mj-ea"/>
              </a:rPr>
              <a:t>・・・資料</a:t>
            </a:r>
            <a:r>
              <a:rPr lang="en-US" altLang="ja-JP" sz="1200" dirty="0" smtClean="0">
                <a:latin typeface="+mj-ea"/>
                <a:ea typeface="+mj-ea"/>
              </a:rPr>
              <a:t>1-</a:t>
            </a:r>
            <a:r>
              <a:rPr kumimoji="1" lang="ja-JP" altLang="en-US" sz="1200" dirty="0" smtClean="0">
                <a:latin typeface="+mj-ea"/>
                <a:ea typeface="+mj-ea"/>
              </a:rPr>
              <a:t>下</a:t>
            </a:r>
            <a:r>
              <a:rPr kumimoji="1" lang="en-US" altLang="ja-JP" sz="1200" dirty="0" smtClean="0">
                <a:latin typeface="+mj-ea"/>
                <a:ea typeface="+mj-ea"/>
              </a:rPr>
              <a:t>-</a:t>
            </a:r>
            <a:r>
              <a:rPr lang="ja-JP" altLang="en-US" sz="1200" dirty="0">
                <a:latin typeface="+mj-ea"/>
                <a:ea typeface="+mj-ea"/>
              </a:rPr>
              <a:t>右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6299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129</Words>
  <Application>Microsoft Office PowerPoint</Application>
  <PresentationFormat>画面に合わせる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2017-05-19T05:39:54Z</cp:lastPrinted>
  <dcterms:created xsi:type="dcterms:W3CDTF">2017-04-13T07:35:23Z</dcterms:created>
  <dcterms:modified xsi:type="dcterms:W3CDTF">2017-06-29T01:02:43Z</dcterms:modified>
</cp:coreProperties>
</file>