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63" r:id="rId2"/>
  </p:sldIdLst>
  <p:sldSz cx="12192000" cy="16256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66FFFF"/>
    <a:srgbClr val="66FFCC"/>
    <a:srgbClr val="00FFFF"/>
    <a:srgbClr val="FFFFCC"/>
    <a:srgbClr val="FFFF99"/>
    <a:srgbClr val="FF9900"/>
    <a:srgbClr val="FFCC00"/>
    <a:srgbClr val="FF33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58" autoAdjust="0"/>
    <p:restoredTop sz="94660"/>
  </p:normalViewPr>
  <p:slideViewPr>
    <p:cSldViewPr snapToGrid="0">
      <p:cViewPr varScale="1">
        <p:scale>
          <a:sx n="32" d="100"/>
          <a:sy n="32" d="100"/>
        </p:scale>
        <p:origin x="22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D705-64AB-43FE-98C0-B626F6A4BF6E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34D4-C841-4156-BFEE-78CAEA7383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72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D705-64AB-43FE-98C0-B626F6A4BF6E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34D4-C841-4156-BFEE-78CAEA7383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576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D705-64AB-43FE-98C0-B626F6A4BF6E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34D4-C841-4156-BFEE-78CAEA7383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352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D705-64AB-43FE-98C0-B626F6A4BF6E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34D4-C841-4156-BFEE-78CAEA7383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725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D705-64AB-43FE-98C0-B626F6A4BF6E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34D4-C841-4156-BFEE-78CAEA7383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851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D705-64AB-43FE-98C0-B626F6A4BF6E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34D4-C841-4156-BFEE-78CAEA7383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7574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D705-64AB-43FE-98C0-B626F6A4BF6E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34D4-C841-4156-BFEE-78CAEA7383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161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D705-64AB-43FE-98C0-B626F6A4BF6E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34D4-C841-4156-BFEE-78CAEA7383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520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D705-64AB-43FE-98C0-B626F6A4BF6E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34D4-C841-4156-BFEE-78CAEA7383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7342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D705-64AB-43FE-98C0-B626F6A4BF6E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34D4-C841-4156-BFEE-78CAEA7383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8961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D705-64AB-43FE-98C0-B626F6A4BF6E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34D4-C841-4156-BFEE-78CAEA7383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3754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FD705-64AB-43FE-98C0-B626F6A4BF6E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E34D4-C841-4156-BFEE-78CAEA7383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006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方体 3">
            <a:extLst>
              <a:ext uri="{FF2B5EF4-FFF2-40B4-BE49-F238E27FC236}">
                <a16:creationId xmlns:a16="http://schemas.microsoft.com/office/drawing/2014/main" id="{F9D0263B-CE0A-4834-86ED-8E3877518506}"/>
              </a:ext>
            </a:extLst>
          </p:cNvPr>
          <p:cNvSpPr/>
          <p:nvPr/>
        </p:nvSpPr>
        <p:spPr>
          <a:xfrm>
            <a:off x="48126" y="1318443"/>
            <a:ext cx="12089207" cy="10418631"/>
          </a:xfrm>
          <a:prstGeom prst="cube">
            <a:avLst>
              <a:gd name="adj" fmla="val 1396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8000">
                <a:srgbClr val="66FFCC"/>
              </a:gs>
              <a:gs pos="28000">
                <a:srgbClr val="CCFFFF"/>
              </a:gs>
              <a:gs pos="57000">
                <a:srgbClr val="66FFFF"/>
              </a:gs>
              <a:gs pos="100000">
                <a:schemeClr val="bg1"/>
              </a:gs>
            </a:gsLst>
            <a:lin ang="5400000" scaled="1"/>
          </a:gradFill>
          <a:ln>
            <a:gradFill>
              <a:gsLst>
                <a:gs pos="0">
                  <a:schemeClr val="tx2">
                    <a:lumMod val="74000"/>
                  </a:schemeClr>
                </a:gs>
                <a:gs pos="43000">
                  <a:schemeClr val="tx2">
                    <a:lumMod val="60000"/>
                    <a:lumOff val="40000"/>
                  </a:schemeClr>
                </a:gs>
                <a:gs pos="70000">
                  <a:schemeClr val="bg2">
                    <a:lumMod val="90000"/>
                  </a:schemeClr>
                </a:gs>
                <a:gs pos="100000">
                  <a:schemeClr val="tx2">
                    <a:lumMod val="40000"/>
                    <a:lumOff val="6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0" name="額縁 29"/>
          <p:cNvSpPr/>
          <p:nvPr/>
        </p:nvSpPr>
        <p:spPr>
          <a:xfrm>
            <a:off x="152264" y="2967789"/>
            <a:ext cx="7743677" cy="3912115"/>
          </a:xfrm>
          <a:prstGeom prst="bevel">
            <a:avLst>
              <a:gd name="adj" fmla="val 3125"/>
            </a:avLst>
          </a:prstGeom>
          <a:gradFill>
            <a:gsLst>
              <a:gs pos="0">
                <a:srgbClr val="FFC000"/>
              </a:gs>
              <a:gs pos="30000">
                <a:srgbClr val="FFFF99"/>
              </a:gs>
              <a:gs pos="59000">
                <a:srgbClr val="FFFF99"/>
              </a:gs>
              <a:gs pos="100000">
                <a:srgbClr val="FFC000"/>
              </a:gs>
            </a:gsLst>
            <a:lin ang="5400000" scaled="1"/>
          </a:gradFill>
          <a:ln>
            <a:gradFill>
              <a:gsLst>
                <a:gs pos="0">
                  <a:srgbClr val="FFCC00"/>
                </a:gs>
                <a:gs pos="36000">
                  <a:schemeClr val="accent1">
                    <a:lumMod val="45000"/>
                    <a:lumOff val="55000"/>
                  </a:schemeClr>
                </a:gs>
                <a:gs pos="69000">
                  <a:schemeClr val="accent1">
                    <a:lumMod val="45000"/>
                    <a:lumOff val="55000"/>
                  </a:schemeClr>
                </a:gs>
                <a:gs pos="100000">
                  <a:srgbClr val="FFCC00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角丸四角形 19"/>
          <p:cNvSpPr/>
          <p:nvPr/>
        </p:nvSpPr>
        <p:spPr>
          <a:xfrm>
            <a:off x="716249" y="11816895"/>
            <a:ext cx="10536749" cy="3737907"/>
          </a:xfrm>
          <a:prstGeom prst="roundRect">
            <a:avLst/>
          </a:prstGeom>
          <a:gradFill>
            <a:gsLst>
              <a:gs pos="0">
                <a:schemeClr val="tx2">
                  <a:lumMod val="74000"/>
                </a:schemeClr>
              </a:gs>
              <a:gs pos="6000">
                <a:schemeClr val="tx2">
                  <a:lumMod val="20000"/>
                  <a:lumOff val="80000"/>
                </a:schemeClr>
              </a:gs>
              <a:gs pos="50000">
                <a:schemeClr val="bg1"/>
              </a:gs>
              <a:gs pos="92000">
                <a:schemeClr val="bg2"/>
              </a:gs>
              <a:gs pos="100000">
                <a:schemeClr val="tx2"/>
              </a:gs>
            </a:gsLst>
            <a:lin ang="5400000" scaled="1"/>
          </a:gradFill>
          <a:ln w="38100">
            <a:solidFill>
              <a:schemeClr val="tx1">
                <a:alpha val="9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38" y="244438"/>
            <a:ext cx="1934362" cy="506593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463474" y="861217"/>
            <a:ext cx="11042300" cy="1563570"/>
          </a:xfrm>
          <a:prstGeom prst="rect">
            <a:avLst/>
          </a:prstGeom>
          <a:gradFill>
            <a:gsLst>
              <a:gs pos="18000">
                <a:schemeClr val="tx2">
                  <a:lumMod val="50000"/>
                </a:schemeClr>
              </a:gs>
              <a:gs pos="18000">
                <a:schemeClr val="tx2">
                  <a:lumMod val="74000"/>
                </a:schemeClr>
              </a:gs>
              <a:gs pos="56000">
                <a:schemeClr val="tx2">
                  <a:lumMod val="50000"/>
                </a:schemeClr>
              </a:gs>
              <a:gs pos="32000">
                <a:schemeClr val="tx2">
                  <a:lumMod val="40000"/>
                  <a:lumOff val="60000"/>
                </a:schemeClr>
              </a:gs>
              <a:gs pos="67000">
                <a:schemeClr val="bg2">
                  <a:lumMod val="90000"/>
                </a:schemeClr>
              </a:gs>
              <a:gs pos="91000">
                <a:schemeClr val="tx2">
                  <a:lumMod val="50000"/>
                </a:schemeClr>
              </a:gs>
            </a:gsLst>
            <a:lin ang="5400000" scaled="1"/>
          </a:gradFill>
          <a:ln w="88900" cap="rnd"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kumimoji="1" lang="ja-JP" altLang="en-US" sz="2800" dirty="0">
                <a:solidFill>
                  <a:schemeClr val="bg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大阪府では、大阪府立福祉情報コミュニケーションセンター</a:t>
            </a:r>
            <a:r>
              <a:rPr kumimoji="1" lang="en-US" altLang="ja-JP" sz="2800" dirty="0">
                <a:solidFill>
                  <a:schemeClr val="bg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(※)</a:t>
            </a:r>
            <a:r>
              <a:rPr kumimoji="1" lang="ja-JP" altLang="en-US" sz="2800" dirty="0">
                <a:solidFill>
                  <a:schemeClr val="bg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を</a:t>
            </a:r>
            <a:r>
              <a:rPr kumimoji="1" lang="en-US" altLang="ja-JP" sz="2800" dirty="0">
                <a:solidFill>
                  <a:schemeClr val="bg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   </a:t>
            </a:r>
          </a:p>
          <a:p>
            <a:pPr algn="ctr">
              <a:lnSpc>
                <a:spcPts val="4000"/>
              </a:lnSpc>
            </a:pPr>
            <a:r>
              <a:rPr kumimoji="1" lang="en-US" altLang="ja-JP" sz="2800" dirty="0">
                <a:solidFill>
                  <a:schemeClr val="bg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kumimoji="1" lang="ja-JP" altLang="en-US" sz="2800" dirty="0">
                <a:solidFill>
                  <a:schemeClr val="bg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聴覚障がい児早期支援の中核拠点として、聴覚に障がいのある</a:t>
            </a:r>
            <a:endParaRPr kumimoji="1" lang="en-US" altLang="ja-JP" sz="2800" dirty="0">
              <a:solidFill>
                <a:schemeClr val="bg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>
              <a:lnSpc>
                <a:spcPts val="4000"/>
              </a:lnSpc>
            </a:pPr>
            <a:r>
              <a:rPr kumimoji="1" lang="ja-JP" altLang="en-US" sz="2800" dirty="0">
                <a:solidFill>
                  <a:schemeClr val="bg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子どもの保護者を対象に、相談支援等を行っています。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493331" y="3471858"/>
            <a:ext cx="7108471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kumimoji="1" lang="ja-JP" altLang="en-US" sz="2400" b="1" dirty="0"/>
              <a:t>電話 </a:t>
            </a:r>
            <a:r>
              <a:rPr kumimoji="1" lang="en-US" altLang="ja-JP" sz="2400" b="1" dirty="0"/>
              <a:t>: 090-3848-7195</a:t>
            </a:r>
            <a:r>
              <a:rPr kumimoji="1" lang="ja-JP" altLang="en-US" sz="2400" b="1" dirty="0"/>
              <a:t>　</a:t>
            </a:r>
            <a:endParaRPr kumimoji="1" lang="en-US" altLang="ja-JP" sz="2400" b="1" dirty="0"/>
          </a:p>
          <a:p>
            <a:pPr algn="just"/>
            <a:r>
              <a:rPr kumimoji="1" lang="en-US" altLang="ja-JP" sz="2400" b="1" spc="-150" dirty="0"/>
              <a:t>Email :</a:t>
            </a:r>
            <a:r>
              <a:rPr kumimoji="1" lang="ja-JP" altLang="en-US" sz="2400" b="1" spc="-150" dirty="0"/>
              <a:t> </a:t>
            </a:r>
            <a:r>
              <a:rPr kumimoji="1" lang="en-US" altLang="ja-JP" sz="2400" b="1" spc="-150" dirty="0"/>
              <a:t>hidamari-moe@comekko.org</a:t>
            </a:r>
            <a:endParaRPr kumimoji="1" lang="ja-JP" altLang="en-US" sz="2000" b="1" spc="-150" dirty="0"/>
          </a:p>
          <a:p>
            <a:pPr algn="just"/>
            <a:endParaRPr kumimoji="1" lang="en-US" altLang="ja-JP" sz="400" b="1" dirty="0"/>
          </a:p>
          <a:p>
            <a:pPr algn="just"/>
            <a:r>
              <a:rPr kumimoji="1" lang="ja-JP" altLang="en-US" sz="1400" b="1" dirty="0"/>
              <a:t>　</a:t>
            </a:r>
            <a:r>
              <a:rPr kumimoji="1" lang="en-US" altLang="ja-JP" sz="1600" b="1" dirty="0"/>
              <a:t>【</a:t>
            </a:r>
            <a:r>
              <a:rPr kumimoji="1" lang="ja-JP" altLang="en-US" sz="1600" b="1" dirty="0"/>
              <a:t>窓口</a:t>
            </a:r>
            <a:r>
              <a:rPr kumimoji="1" lang="en-US" altLang="ja-JP" sz="1600" b="1" dirty="0"/>
              <a:t>】</a:t>
            </a:r>
            <a:r>
              <a:rPr kumimoji="1" lang="ja-JP" altLang="en-US" sz="1600" b="1" dirty="0"/>
              <a:t>ひだまり・</a:t>
            </a:r>
            <a:r>
              <a:rPr kumimoji="1" lang="en-US" altLang="ja-JP" sz="1600" b="1" dirty="0"/>
              <a:t>MOE</a:t>
            </a:r>
            <a:r>
              <a:rPr kumimoji="1" lang="ja-JP" altLang="en-US" sz="1600" dirty="0"/>
              <a:t>（</a:t>
            </a:r>
            <a:r>
              <a:rPr kumimoji="1" lang="en-US" altLang="ja-JP" sz="1600" dirty="0"/>
              <a:t>(NPO)</a:t>
            </a:r>
            <a:r>
              <a:rPr kumimoji="1" lang="ja-JP" altLang="en-US" sz="1600" dirty="0"/>
              <a:t>手話言語獲得習得支援研究機構）</a:t>
            </a:r>
            <a:endParaRPr kumimoji="1" lang="en-US" altLang="ja-JP" sz="1600" dirty="0"/>
          </a:p>
        </p:txBody>
      </p:sp>
      <p:sp>
        <p:nvSpPr>
          <p:cNvPr id="14" name="正方形/長方形 13"/>
          <p:cNvSpPr/>
          <p:nvPr/>
        </p:nvSpPr>
        <p:spPr>
          <a:xfrm>
            <a:off x="5526205" y="9554770"/>
            <a:ext cx="5986205" cy="984885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r"/>
            <a:r>
              <a:rPr kumimoji="1" lang="ja-JP" altLang="en-US" sz="2000" b="1" dirty="0"/>
              <a:t>ぴょんぴょん教室</a:t>
            </a:r>
            <a:endParaRPr kumimoji="1" lang="en-US" altLang="ja-JP" sz="2000" b="1" dirty="0"/>
          </a:p>
          <a:p>
            <a:pPr algn="r"/>
            <a:r>
              <a:rPr kumimoji="1" lang="ja-JP" altLang="en-US" b="1" dirty="0"/>
              <a:t>（</a:t>
            </a:r>
            <a:r>
              <a:rPr kumimoji="1" lang="en-US" altLang="ja-JP" b="1" dirty="0"/>
              <a:t>(</a:t>
            </a:r>
            <a:r>
              <a:rPr kumimoji="1" lang="ja-JP" altLang="en-US" b="1" dirty="0"/>
              <a:t>社福</a:t>
            </a:r>
            <a:r>
              <a:rPr kumimoji="1" lang="en-US" altLang="ja-JP" b="1" dirty="0"/>
              <a:t>)</a:t>
            </a:r>
            <a:r>
              <a:rPr kumimoji="1" lang="ja-JP" altLang="en-US" b="1" dirty="0"/>
              <a:t>大阪府肢体不自由者協会）</a:t>
            </a:r>
            <a:endParaRPr kumimoji="1" lang="en-US" altLang="ja-JP" b="1" dirty="0"/>
          </a:p>
          <a:p>
            <a:pPr algn="r"/>
            <a:endParaRPr kumimoji="1" lang="en-US" altLang="ja-JP" sz="200" b="1" dirty="0"/>
          </a:p>
          <a:p>
            <a:pPr algn="r"/>
            <a:r>
              <a:rPr kumimoji="1" lang="ja-JP" altLang="en-US" dirty="0"/>
              <a:t>　電話：</a:t>
            </a:r>
            <a:r>
              <a:rPr kumimoji="1" lang="en-US" altLang="ja-JP" dirty="0"/>
              <a:t>06-6940-4181</a:t>
            </a:r>
            <a:r>
              <a:rPr kumimoji="1" lang="ja-JP" altLang="en-US" dirty="0"/>
              <a:t>　　ﾌｧｯｸｽ：</a:t>
            </a:r>
            <a:r>
              <a:rPr kumimoji="1" lang="en-US" altLang="ja-JP" dirty="0"/>
              <a:t>06-6943-4661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7070132" y="8144308"/>
            <a:ext cx="4463377" cy="1354217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kumimoji="1" lang="ja-JP" altLang="en-US" sz="2000" b="1" dirty="0"/>
              <a:t>ゆうなぎ園</a:t>
            </a:r>
            <a:endParaRPr kumimoji="1" lang="en-US" altLang="ja-JP" sz="2000" b="1" dirty="0"/>
          </a:p>
          <a:p>
            <a:r>
              <a:rPr kumimoji="1" lang="ja-JP" altLang="en-US" b="1" dirty="0"/>
              <a:t>（</a:t>
            </a:r>
            <a:r>
              <a:rPr kumimoji="1" lang="en-US" altLang="ja-JP" b="1" dirty="0"/>
              <a:t>(</a:t>
            </a:r>
            <a:r>
              <a:rPr kumimoji="1" lang="ja-JP" altLang="en-US" b="1" dirty="0"/>
              <a:t>社福</a:t>
            </a:r>
            <a:r>
              <a:rPr kumimoji="1" lang="en-US" altLang="ja-JP" b="1" dirty="0"/>
              <a:t>)</a:t>
            </a:r>
            <a:r>
              <a:rPr kumimoji="1" lang="ja-JP" altLang="en-US" b="1" dirty="0"/>
              <a:t>愛德福祉会）</a:t>
            </a:r>
            <a:endParaRPr kumimoji="1" lang="en-US" altLang="ja-JP" b="1" dirty="0"/>
          </a:p>
          <a:p>
            <a:endParaRPr kumimoji="1" lang="en-US" altLang="ja-JP" sz="800" b="1" dirty="0"/>
          </a:p>
          <a:p>
            <a:r>
              <a:rPr kumimoji="1" lang="ja-JP" altLang="en-US" dirty="0"/>
              <a:t>　　　電話：</a:t>
            </a:r>
            <a:r>
              <a:rPr kumimoji="1" lang="en-US" altLang="ja-JP" dirty="0"/>
              <a:t>06-6574-2521</a:t>
            </a:r>
            <a:r>
              <a:rPr kumimoji="1" lang="ja-JP" altLang="en-US" dirty="0"/>
              <a:t>　</a:t>
            </a:r>
            <a:endParaRPr kumimoji="1" lang="en-US" altLang="ja-JP" dirty="0"/>
          </a:p>
          <a:p>
            <a:r>
              <a:rPr kumimoji="1" lang="ja-JP" altLang="en-US" dirty="0"/>
              <a:t>　　　ﾌｧｯｸｽ：</a:t>
            </a:r>
            <a:r>
              <a:rPr kumimoji="1" lang="en-US" altLang="ja-JP" dirty="0"/>
              <a:t>06-6574-2524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1078440" y="14076523"/>
            <a:ext cx="580132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>
                <a:solidFill>
                  <a:srgbClr val="157DB9"/>
                </a:solidFill>
              </a:rPr>
              <a:t>アクセス</a:t>
            </a:r>
            <a:r>
              <a:rPr lang="ja-JP" altLang="en-US" sz="1600" b="1" dirty="0"/>
              <a:t/>
            </a:r>
            <a:br>
              <a:rPr lang="ja-JP" altLang="en-US" sz="1600" b="1" dirty="0"/>
            </a:br>
            <a:r>
              <a:rPr lang="ja-JP" altLang="en-US" sz="1600" b="1" dirty="0"/>
              <a:t>　ＪＲ環状線（大阪メトロ中央線または長堀鶴見緑地線）「森ノ宮駅」から</a:t>
            </a:r>
            <a:br>
              <a:rPr lang="ja-JP" altLang="en-US" sz="1600" b="1" dirty="0"/>
            </a:br>
            <a:r>
              <a:rPr lang="ja-JP" altLang="en-US" sz="1600" b="1" dirty="0"/>
              <a:t>　中央大通り南側を東へ約</a:t>
            </a:r>
            <a:r>
              <a:rPr lang="en-US" altLang="ja-JP" sz="1600" b="1" dirty="0"/>
              <a:t>140</a:t>
            </a:r>
            <a:r>
              <a:rPr lang="ja-JP" altLang="en-US" sz="1600" b="1" dirty="0"/>
              <a:t>ｍ</a:t>
            </a:r>
            <a:br>
              <a:rPr lang="ja-JP" altLang="en-US" sz="1600" b="1" dirty="0"/>
            </a:br>
            <a:r>
              <a:rPr lang="ja-JP" altLang="en-US" sz="1600" b="1" dirty="0"/>
              <a:t>　二つ目の交差点を右折し南へ約</a:t>
            </a:r>
            <a:r>
              <a:rPr lang="en-US" altLang="ja-JP" sz="1600" b="1" dirty="0"/>
              <a:t>280</a:t>
            </a:r>
            <a:r>
              <a:rPr lang="ja-JP" altLang="en-US" sz="1600" b="1" dirty="0"/>
              <a:t>ｍ</a:t>
            </a:r>
            <a:endParaRPr lang="ja-JP" altLang="en-US" sz="1600" dirty="0"/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2740" y="12394989"/>
            <a:ext cx="4564071" cy="2996448"/>
          </a:xfrm>
          <a:prstGeom prst="rect">
            <a:avLst/>
          </a:prstGeom>
        </p:spPr>
      </p:pic>
      <p:sp>
        <p:nvSpPr>
          <p:cNvPr id="18" name="正方形/長方形 17"/>
          <p:cNvSpPr/>
          <p:nvPr/>
        </p:nvSpPr>
        <p:spPr>
          <a:xfrm>
            <a:off x="1113468" y="13277066"/>
            <a:ext cx="50738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>
                <a:solidFill>
                  <a:srgbClr val="157DB9"/>
                </a:solidFill>
              </a:rPr>
              <a:t>所在地</a:t>
            </a:r>
            <a:r>
              <a:rPr lang="zh-CN" altLang="en-US" sz="1600" b="1" dirty="0">
                <a:latin typeface="游ゴシック 本文"/>
              </a:rPr>
              <a:t/>
            </a:r>
            <a:br>
              <a:rPr lang="zh-CN" altLang="en-US" sz="1600" b="1" dirty="0">
                <a:latin typeface="游ゴシック 本文"/>
              </a:rPr>
            </a:br>
            <a:r>
              <a:rPr lang="ja-JP" altLang="en-US" sz="1600" b="1" dirty="0">
                <a:latin typeface="游ゴシック 本文"/>
              </a:rPr>
              <a:t>　</a:t>
            </a:r>
            <a:r>
              <a:rPr lang="zh-CN" altLang="en-US" sz="1600" b="1" dirty="0">
                <a:latin typeface="游ゴシック 本文"/>
              </a:rPr>
              <a:t>〒</a:t>
            </a:r>
            <a:r>
              <a:rPr lang="en-US" altLang="zh-CN" sz="1600" b="1" dirty="0">
                <a:latin typeface="游ゴシック 本文"/>
              </a:rPr>
              <a:t>537-0025 </a:t>
            </a:r>
          </a:p>
          <a:p>
            <a:r>
              <a:rPr lang="ja-JP" altLang="en-US" sz="1600" b="1" dirty="0">
                <a:latin typeface="游ゴシック 本文"/>
              </a:rPr>
              <a:t>　</a:t>
            </a:r>
            <a:r>
              <a:rPr lang="zh-CN" altLang="en-US" sz="1600" b="1" dirty="0">
                <a:latin typeface="游ゴシック 本文"/>
              </a:rPr>
              <a:t>大阪府大阪市東成区中道１</a:t>
            </a:r>
            <a:r>
              <a:rPr lang="ja-JP" altLang="en-US" sz="1600" b="1" dirty="0" err="1">
                <a:latin typeface="游ゴシック 本文"/>
              </a:rPr>
              <a:t>ー</a:t>
            </a:r>
            <a:r>
              <a:rPr lang="zh-CN" altLang="en-US" sz="1600" b="1" dirty="0">
                <a:latin typeface="游ゴシック 本文"/>
              </a:rPr>
              <a:t>３</a:t>
            </a:r>
            <a:r>
              <a:rPr lang="ja-JP" altLang="en-US" sz="1600" b="1" dirty="0" err="1">
                <a:latin typeface="游ゴシック 本文"/>
              </a:rPr>
              <a:t>ー</a:t>
            </a:r>
            <a:r>
              <a:rPr lang="zh-CN" altLang="en-US" sz="1600" b="1" dirty="0">
                <a:latin typeface="游ゴシック 本文"/>
              </a:rPr>
              <a:t>５９</a:t>
            </a:r>
            <a:endParaRPr lang="en-US" altLang="zh-CN" sz="1600" b="1" dirty="0">
              <a:latin typeface="游ゴシック 本文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758697" y="11946477"/>
            <a:ext cx="8451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/>
              <a:t>（</a:t>
            </a:r>
            <a:r>
              <a:rPr kumimoji="1" lang="en-US" altLang="ja-JP" sz="2400" b="1" dirty="0"/>
              <a:t>※</a:t>
            </a:r>
            <a:r>
              <a:rPr kumimoji="1" lang="ja-JP" altLang="en-US" sz="2400" b="1" dirty="0"/>
              <a:t>）大阪府立福祉情報コミュニケーションセンター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1113468" y="12450631"/>
            <a:ext cx="50320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>
                <a:solidFill>
                  <a:srgbClr val="0070C0"/>
                </a:solidFill>
                <a:latin typeface="游ゴシック 本文"/>
              </a:rPr>
              <a:t>ＴＥＬ</a:t>
            </a:r>
            <a:r>
              <a:rPr lang="zh-CN" altLang="en-US" sz="1600" b="1" dirty="0">
                <a:latin typeface="游ゴシック 本文"/>
              </a:rPr>
              <a:t>：０６－６７４８－００８４</a:t>
            </a:r>
          </a:p>
          <a:p>
            <a:r>
              <a:rPr lang="zh-CN" altLang="en-US" sz="1600" b="1" dirty="0">
                <a:solidFill>
                  <a:srgbClr val="0070C0"/>
                </a:solidFill>
                <a:latin typeface="游ゴシック 本文"/>
              </a:rPr>
              <a:t>ＦＡＸ</a:t>
            </a:r>
            <a:r>
              <a:rPr lang="zh-CN" altLang="en-US" sz="1600" b="1" dirty="0">
                <a:latin typeface="游ゴシック 本文"/>
              </a:rPr>
              <a:t>：０６－６７４８－００８９</a:t>
            </a:r>
            <a:endParaRPr lang="en-US" altLang="zh-CN" sz="1600" b="1" dirty="0">
              <a:latin typeface="游ゴシック 本文"/>
            </a:endParaRPr>
          </a:p>
          <a:p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游ゴシック 本文"/>
              </a:rPr>
              <a:t>ﾎｰﾑﾍﾟｰｼ</a:t>
            </a:r>
            <a:r>
              <a:rPr lang="ja-JP" altLang="en-US" sz="1600" b="1" dirty="0">
                <a:solidFill>
                  <a:srgbClr val="00B0F0"/>
                </a:solidFill>
                <a:latin typeface="游ゴシック 本文"/>
              </a:rPr>
              <a:t>ﾞ</a:t>
            </a:r>
            <a:r>
              <a:rPr lang="ja-JP" altLang="en-US" sz="1600" dirty="0">
                <a:latin typeface="游ゴシック 本文"/>
              </a:rPr>
              <a:t>：</a:t>
            </a:r>
            <a:r>
              <a:rPr lang="en-US" altLang="ja-JP" sz="1600" b="1" dirty="0">
                <a:latin typeface="游ゴシック 本文"/>
              </a:rPr>
              <a:t>http://osakacommunication.com/</a:t>
            </a:r>
            <a:endParaRPr lang="ja-JP" altLang="en-US" sz="1600" b="1" dirty="0">
              <a:latin typeface="游ゴシック 本文"/>
            </a:endParaRPr>
          </a:p>
        </p:txBody>
      </p:sp>
      <p:cxnSp>
        <p:nvCxnSpPr>
          <p:cNvPr id="28" name="直線コネクタ 27"/>
          <p:cNvCxnSpPr/>
          <p:nvPr/>
        </p:nvCxnSpPr>
        <p:spPr>
          <a:xfrm flipV="1">
            <a:off x="3262020" y="12344540"/>
            <a:ext cx="6249164" cy="7979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正方形/長方形 24"/>
          <p:cNvSpPr/>
          <p:nvPr/>
        </p:nvSpPr>
        <p:spPr>
          <a:xfrm>
            <a:off x="2400300" y="332583"/>
            <a:ext cx="91981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2400" b="1" dirty="0"/>
              <a:t>聴覚に障がいのある子どもと保護者の相談支援ネットワーク事業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252198" y="15684851"/>
            <a:ext cx="4793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err="1"/>
              <a:t>大阪府福祉部障がい</a:t>
            </a:r>
            <a:r>
              <a:rPr kumimoji="1" lang="ja-JP" altLang="en-US" sz="2000" b="1" dirty="0"/>
              <a:t>福祉室自立支援課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30B071E0-CE4B-4575-ACA0-72CCB30E34BD}"/>
              </a:ext>
            </a:extLst>
          </p:cNvPr>
          <p:cNvSpPr txBox="1"/>
          <p:nvPr/>
        </p:nvSpPr>
        <p:spPr>
          <a:xfrm>
            <a:off x="294527" y="6930948"/>
            <a:ext cx="3891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★ 各事業について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95678459-A47F-4141-A145-58CEB79A3FA8}"/>
              </a:ext>
            </a:extLst>
          </p:cNvPr>
          <p:cNvSpPr/>
          <p:nvPr/>
        </p:nvSpPr>
        <p:spPr>
          <a:xfrm>
            <a:off x="675508" y="8912221"/>
            <a:ext cx="445027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kumimoji="1" lang="ja-JP" altLang="en-US" sz="2000" b="1" dirty="0"/>
              <a:t>こめっこ</a:t>
            </a:r>
            <a:endParaRPr kumimoji="1" lang="en-US" altLang="ja-JP" sz="2000" b="1" dirty="0"/>
          </a:p>
          <a:p>
            <a:pPr algn="just"/>
            <a:r>
              <a:rPr kumimoji="1" lang="ja-JP" altLang="en-US" b="1" dirty="0"/>
              <a:t>（</a:t>
            </a:r>
            <a:r>
              <a:rPr kumimoji="1" lang="en-US" altLang="ja-JP" b="1" dirty="0"/>
              <a:t>(NPO)</a:t>
            </a:r>
            <a:r>
              <a:rPr kumimoji="1" lang="ja-JP" altLang="en-US" b="1" dirty="0"/>
              <a:t>手話言語獲得習得支援研究機構）</a:t>
            </a:r>
            <a:endParaRPr kumimoji="1" lang="en-US" altLang="ja-JP" b="1" dirty="0"/>
          </a:p>
          <a:p>
            <a:pPr algn="just"/>
            <a:endParaRPr kumimoji="1" lang="en-US" altLang="ja-JP" sz="1000" b="1" dirty="0"/>
          </a:p>
          <a:p>
            <a:pPr algn="just"/>
            <a:r>
              <a:rPr kumimoji="1" lang="ja-JP" altLang="en-US" dirty="0"/>
              <a:t>　電話：</a:t>
            </a:r>
            <a:r>
              <a:rPr kumimoji="1" lang="en-US" altLang="ja-JP" dirty="0"/>
              <a:t>06-6748-0084</a:t>
            </a:r>
            <a:r>
              <a:rPr kumimoji="1" lang="ja-JP" altLang="en-US" dirty="0"/>
              <a:t>　</a:t>
            </a:r>
            <a:endParaRPr kumimoji="1" lang="en-US" altLang="ja-JP" dirty="0"/>
          </a:p>
          <a:p>
            <a:pPr algn="just"/>
            <a:r>
              <a:rPr kumimoji="1" lang="ja-JP" altLang="en-US" dirty="0"/>
              <a:t>　ﾌｧｯｸｽ：</a:t>
            </a:r>
            <a:r>
              <a:rPr kumimoji="1" lang="en-US" altLang="ja-JP" dirty="0"/>
              <a:t>06-6748-0089</a:t>
            </a:r>
            <a:endParaRPr kumimoji="1" lang="ja-JP" altLang="en-US" dirty="0"/>
          </a:p>
        </p:txBody>
      </p:sp>
      <p:sp>
        <p:nvSpPr>
          <p:cNvPr id="41" name="角丸四角形 4">
            <a:extLst>
              <a:ext uri="{FF2B5EF4-FFF2-40B4-BE49-F238E27FC236}">
                <a16:creationId xmlns:a16="http://schemas.microsoft.com/office/drawing/2014/main" id="{BA558771-BCB5-44D6-9F6F-E3C1DEB59F0B}"/>
              </a:ext>
            </a:extLst>
          </p:cNvPr>
          <p:cNvSpPr/>
          <p:nvPr/>
        </p:nvSpPr>
        <p:spPr>
          <a:xfrm>
            <a:off x="2707141" y="6117618"/>
            <a:ext cx="1867897" cy="572528"/>
          </a:xfrm>
          <a:prstGeom prst="roundRect">
            <a:avLst/>
          </a:prstGeom>
          <a:solidFill>
            <a:schemeClr val="tx1"/>
          </a:solidFill>
          <a:effectLst>
            <a:outerShdw blurRad="50800" dist="38100" algn="l" rotWithShape="0">
              <a:prstClr val="black">
                <a:alpha val="8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窓口</a:t>
            </a:r>
            <a:endParaRPr kumimoji="1" lang="en-US" altLang="ja-JP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6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ひだまり・</a:t>
            </a:r>
            <a:r>
              <a:rPr kumimoji="1" lang="en-US" altLang="ja-JP" sz="16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MOE</a:t>
            </a:r>
            <a:endParaRPr kumimoji="1" lang="ja-JP" altLang="en-US" sz="16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3" name="角丸四角形 32">
            <a:extLst>
              <a:ext uri="{FF2B5EF4-FFF2-40B4-BE49-F238E27FC236}">
                <a16:creationId xmlns:a16="http://schemas.microsoft.com/office/drawing/2014/main" id="{D5E02F50-8CC9-42D8-A47B-D374BC736FF7}"/>
              </a:ext>
            </a:extLst>
          </p:cNvPr>
          <p:cNvSpPr/>
          <p:nvPr/>
        </p:nvSpPr>
        <p:spPr>
          <a:xfrm>
            <a:off x="918320" y="5360192"/>
            <a:ext cx="2010925" cy="542091"/>
          </a:xfrm>
          <a:prstGeom prst="roundRect">
            <a:avLst/>
          </a:prstGeom>
          <a:noFill/>
          <a:effectLst>
            <a:outerShdw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療育機関</a:t>
            </a:r>
            <a:endParaRPr kumimoji="1" lang="en-US" altLang="ja-JP" sz="1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600" b="1" u="sng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ぴょんぴょん教室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1D989258-30F7-4425-8DAA-8543F9A8E2AA}"/>
              </a:ext>
            </a:extLst>
          </p:cNvPr>
          <p:cNvSpPr txBox="1"/>
          <p:nvPr/>
        </p:nvSpPr>
        <p:spPr>
          <a:xfrm>
            <a:off x="3472888" y="5453523"/>
            <a:ext cx="9128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i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連 携</a:t>
            </a:r>
          </a:p>
        </p:txBody>
      </p:sp>
      <p:sp>
        <p:nvSpPr>
          <p:cNvPr id="57" name="四角形: メモ 56">
            <a:extLst>
              <a:ext uri="{FF2B5EF4-FFF2-40B4-BE49-F238E27FC236}">
                <a16:creationId xmlns:a16="http://schemas.microsoft.com/office/drawing/2014/main" id="{A2F2D671-7B6A-4C35-B6CE-4E8C75B132F9}"/>
              </a:ext>
            </a:extLst>
          </p:cNvPr>
          <p:cNvSpPr/>
          <p:nvPr/>
        </p:nvSpPr>
        <p:spPr>
          <a:xfrm>
            <a:off x="7988257" y="2757301"/>
            <a:ext cx="3714495" cy="4195425"/>
          </a:xfrm>
          <a:prstGeom prst="foldedCorner">
            <a:avLst>
              <a:gd name="adj" fmla="val 6744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endParaRPr kumimoji="1" lang="en-US" altLang="ja-JP" sz="800" b="1" i="1" dirty="0"/>
          </a:p>
          <a:p>
            <a:r>
              <a:rPr kumimoji="1" lang="ja-JP" altLang="en-US" sz="1600" b="1" i="1" dirty="0"/>
              <a:t>当ネットワークでは・・・</a:t>
            </a:r>
            <a:endParaRPr kumimoji="1" lang="en-US" altLang="ja-JP" sz="1600" b="1" i="1" dirty="0"/>
          </a:p>
          <a:p>
            <a:r>
              <a:rPr kumimoji="1" lang="ja-JP" altLang="en-US" sz="800" i="1" dirty="0"/>
              <a:t>　</a:t>
            </a:r>
            <a:endParaRPr kumimoji="1" lang="en-US" altLang="ja-JP" sz="800" i="1" dirty="0"/>
          </a:p>
          <a:p>
            <a:r>
              <a:rPr kumimoji="1" lang="ja-JP" altLang="en-US" sz="1400" i="1" spc="-150" dirty="0"/>
              <a:t>　・新生児聴覚スクリーニング検査で再検査</a:t>
            </a:r>
            <a:endParaRPr kumimoji="1" lang="en-US" altLang="ja-JP" sz="1400" i="1" spc="-150" dirty="0"/>
          </a:p>
          <a:p>
            <a:r>
              <a:rPr kumimoji="1" lang="ja-JP" altLang="en-US" sz="1400" i="1" spc="-150" dirty="0"/>
              <a:t>　　（リファー）となった赤ちゃんと</a:t>
            </a:r>
            <a:endParaRPr kumimoji="1" lang="en-US" altLang="ja-JP" sz="1400" i="1" spc="-150" dirty="0"/>
          </a:p>
          <a:p>
            <a:r>
              <a:rPr kumimoji="1" lang="ja-JP" altLang="en-US" sz="1400" i="1" spc="-150" dirty="0"/>
              <a:t>　　その保護者が相談できる機関です。</a:t>
            </a:r>
            <a:endParaRPr kumimoji="1" lang="en-US" altLang="ja-JP" sz="1400" i="1" spc="-150" dirty="0"/>
          </a:p>
          <a:p>
            <a:endParaRPr kumimoji="1" lang="en-US" altLang="ja-JP" sz="600" i="1" spc="-150" dirty="0"/>
          </a:p>
          <a:p>
            <a:r>
              <a:rPr kumimoji="1" lang="ja-JP" altLang="en-US" sz="1400" i="1" spc="-150" dirty="0"/>
              <a:t>　・療育・手話言語獲得支援の紹介や、</a:t>
            </a:r>
            <a:endParaRPr kumimoji="1" lang="en-US" altLang="ja-JP" sz="1400" i="1" spc="-150" dirty="0"/>
          </a:p>
          <a:p>
            <a:r>
              <a:rPr kumimoji="1" lang="ja-JP" altLang="en-US" sz="1400" i="1" spc="-150" dirty="0"/>
              <a:t>　　聴覚支援学校へのつなぎなども</a:t>
            </a:r>
            <a:endParaRPr kumimoji="1" lang="en-US" altLang="ja-JP" sz="1400" i="1" spc="-150" dirty="0"/>
          </a:p>
          <a:p>
            <a:r>
              <a:rPr kumimoji="1" lang="ja-JP" altLang="en-US" sz="1400" i="1" spc="-150" dirty="0"/>
              <a:t>　　提供します。</a:t>
            </a:r>
            <a:endParaRPr kumimoji="1" lang="en-US" altLang="ja-JP" sz="1400" i="1" spc="-150" dirty="0"/>
          </a:p>
          <a:p>
            <a:endParaRPr kumimoji="1" lang="en-US" altLang="ja-JP" sz="1100" i="1" dirty="0"/>
          </a:p>
          <a:p>
            <a:r>
              <a:rPr kumimoji="1" lang="ja-JP" altLang="en-US" sz="1400" i="1" dirty="0"/>
              <a:t>　</a:t>
            </a:r>
            <a:r>
              <a:rPr kumimoji="1" lang="ja-JP" altLang="en-US" sz="1600" b="1" i="1" dirty="0"/>
              <a:t>・まずはご相談ください。</a:t>
            </a:r>
          </a:p>
        </p:txBody>
      </p:sp>
      <p:sp>
        <p:nvSpPr>
          <p:cNvPr id="9" name="角丸四角形吹き出し 8"/>
          <p:cNvSpPr/>
          <p:nvPr/>
        </p:nvSpPr>
        <p:spPr>
          <a:xfrm>
            <a:off x="8084109" y="5172719"/>
            <a:ext cx="3430476" cy="1548197"/>
          </a:xfrm>
          <a:prstGeom prst="wedgeRoundRectCallout">
            <a:avLst>
              <a:gd name="adj1" fmla="val -24864"/>
              <a:gd name="adj2" fmla="val 36462"/>
              <a:gd name="adj3" fmla="val 16667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1400" dirty="0"/>
              <a:t>これまでにいただいた保護者の声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7381" y="5769444"/>
            <a:ext cx="830793" cy="76017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正方形/長方形 26"/>
          <p:cNvSpPr/>
          <p:nvPr/>
        </p:nvSpPr>
        <p:spPr>
          <a:xfrm>
            <a:off x="8587269" y="5483962"/>
            <a:ext cx="2247566" cy="5575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/>
              <a:t>このサービスをもっと早く</a:t>
            </a:r>
            <a:endParaRPr kumimoji="1" lang="en-US" altLang="ja-JP" sz="1200" dirty="0"/>
          </a:p>
          <a:p>
            <a:r>
              <a:rPr kumimoji="1" lang="ja-JP" altLang="en-US" sz="1200" dirty="0"/>
              <a:t>知りたかった。</a:t>
            </a:r>
          </a:p>
        </p:txBody>
      </p:sp>
      <p:sp>
        <p:nvSpPr>
          <p:cNvPr id="32" name="円形吹き出し 31"/>
          <p:cNvSpPr/>
          <p:nvPr/>
        </p:nvSpPr>
        <p:spPr>
          <a:xfrm>
            <a:off x="8201455" y="5502844"/>
            <a:ext cx="2720154" cy="524063"/>
          </a:xfrm>
          <a:prstGeom prst="wedgeEllipseCallout">
            <a:avLst>
              <a:gd name="adj1" fmla="val 44039"/>
              <a:gd name="adj2" fmla="val 47194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正方形/長方形 61"/>
          <p:cNvSpPr/>
          <p:nvPr/>
        </p:nvSpPr>
        <p:spPr>
          <a:xfrm>
            <a:off x="8544315" y="6099865"/>
            <a:ext cx="2247566" cy="5575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/>
              <a:t>相談できて、私（保護者）の</a:t>
            </a:r>
            <a:endParaRPr kumimoji="1" lang="en-US" altLang="ja-JP" sz="1200" dirty="0"/>
          </a:p>
          <a:p>
            <a:r>
              <a:rPr kumimoji="1" lang="ja-JP" altLang="en-US" sz="1200" dirty="0"/>
              <a:t>気持ちが落ち着いた。</a:t>
            </a:r>
          </a:p>
        </p:txBody>
      </p:sp>
      <p:sp>
        <p:nvSpPr>
          <p:cNvPr id="63" name="円形吹き出し 62"/>
          <p:cNvSpPr/>
          <p:nvPr/>
        </p:nvSpPr>
        <p:spPr>
          <a:xfrm>
            <a:off x="8158501" y="6118747"/>
            <a:ext cx="2633380" cy="524063"/>
          </a:xfrm>
          <a:prstGeom prst="wedgeEllipseCallout">
            <a:avLst>
              <a:gd name="adj1" fmla="val 50441"/>
              <a:gd name="adj2" fmla="val -38516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角丸四角形吹き出し 69"/>
          <p:cNvSpPr/>
          <p:nvPr/>
        </p:nvSpPr>
        <p:spPr>
          <a:xfrm>
            <a:off x="2161997" y="8151534"/>
            <a:ext cx="2764172" cy="619678"/>
          </a:xfrm>
          <a:prstGeom prst="wedgeRoundRectCallout">
            <a:avLst>
              <a:gd name="adj1" fmla="val -52808"/>
              <a:gd name="adj2" fmla="val -7433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大阪府手話言語条例に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基づく事業をします。</a:t>
            </a: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30B071E0-CE4B-4575-ACA0-72CCB30E34BD}"/>
              </a:ext>
            </a:extLst>
          </p:cNvPr>
          <p:cNvSpPr txBox="1"/>
          <p:nvPr/>
        </p:nvSpPr>
        <p:spPr>
          <a:xfrm>
            <a:off x="296723" y="4841149"/>
            <a:ext cx="7231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★ 相談支援ネットワークのフロー図</a:t>
            </a:r>
          </a:p>
        </p:txBody>
      </p:sp>
      <p:sp>
        <p:nvSpPr>
          <p:cNvPr id="87" name="角丸四角形 86"/>
          <p:cNvSpPr/>
          <p:nvPr/>
        </p:nvSpPr>
        <p:spPr>
          <a:xfrm>
            <a:off x="540082" y="7803384"/>
            <a:ext cx="4599515" cy="2730012"/>
          </a:xfrm>
          <a:prstGeom prst="roundRect">
            <a:avLst>
              <a:gd name="adj" fmla="val 7487"/>
            </a:avLst>
          </a:prstGeom>
          <a:noFill/>
          <a:ln w="25400" cmpd="thinThick"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角丸四角形 87"/>
          <p:cNvSpPr/>
          <p:nvPr/>
        </p:nvSpPr>
        <p:spPr>
          <a:xfrm>
            <a:off x="5393956" y="7603422"/>
            <a:ext cx="6386625" cy="2977429"/>
          </a:xfrm>
          <a:prstGeom prst="roundRect">
            <a:avLst>
              <a:gd name="adj" fmla="val 7487"/>
            </a:avLst>
          </a:prstGeom>
          <a:noFill/>
          <a:ln w="25400" cmpd="thinThick"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角丸四角形吹き出し 70"/>
          <p:cNvSpPr/>
          <p:nvPr/>
        </p:nvSpPr>
        <p:spPr>
          <a:xfrm>
            <a:off x="9349931" y="7332928"/>
            <a:ext cx="2355710" cy="629445"/>
          </a:xfrm>
          <a:prstGeom prst="wedgeRoundRectCallout">
            <a:avLst>
              <a:gd name="adj1" fmla="val -65237"/>
              <a:gd name="adj2" fmla="val -6638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児童福祉法等に基づく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療育支援をします。</a:t>
            </a:r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E6A1CC65-F07B-423F-A750-925E45A955EB}"/>
              </a:ext>
            </a:extLst>
          </p:cNvPr>
          <p:cNvSpPr/>
          <p:nvPr/>
        </p:nvSpPr>
        <p:spPr>
          <a:xfrm>
            <a:off x="1137941" y="7486715"/>
            <a:ext cx="3889684" cy="4975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20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手話言語獲得支援事業</a:t>
            </a:r>
          </a:p>
        </p:txBody>
      </p:sp>
      <p:sp>
        <p:nvSpPr>
          <p:cNvPr id="75" name="楕円 74">
            <a:extLst>
              <a:ext uri="{FF2B5EF4-FFF2-40B4-BE49-F238E27FC236}">
                <a16:creationId xmlns:a16="http://schemas.microsoft.com/office/drawing/2014/main" id="{E6A1CC65-F07B-423F-A750-925E45A955EB}"/>
              </a:ext>
            </a:extLst>
          </p:cNvPr>
          <p:cNvSpPr/>
          <p:nvPr/>
        </p:nvSpPr>
        <p:spPr>
          <a:xfrm>
            <a:off x="5395537" y="7520766"/>
            <a:ext cx="3697211" cy="5277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20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療育に関する相談</a:t>
            </a:r>
          </a:p>
        </p:txBody>
      </p:sp>
      <p:sp>
        <p:nvSpPr>
          <p:cNvPr id="90" name="角丸四角形吹き出し 89"/>
          <p:cNvSpPr/>
          <p:nvPr/>
        </p:nvSpPr>
        <p:spPr>
          <a:xfrm>
            <a:off x="372203" y="10659211"/>
            <a:ext cx="11369790" cy="850000"/>
          </a:xfrm>
          <a:prstGeom prst="wedgeRoundRectCallout">
            <a:avLst>
              <a:gd name="adj1" fmla="val -7043"/>
              <a:gd name="adj2" fmla="val -76769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各市町村保健センター等や、早期教育相談を実施している府立聴覚支援学校とも連携し、</a:t>
            </a:r>
            <a:endParaRPr kumimoji="1" lang="en-US" altLang="ja-JP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kumimoji="1" lang="ja-JP" altLang="en-US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「オール大阪」で聴覚障がい児支援を実施しています。</a:t>
            </a:r>
            <a:endParaRPr kumimoji="1" lang="en-US" altLang="ja-JP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6318" y="9561060"/>
            <a:ext cx="1028913" cy="1028913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781" y="8238642"/>
            <a:ext cx="1177993" cy="1177993"/>
          </a:xfrm>
          <a:prstGeom prst="rect">
            <a:avLst/>
          </a:prstGeom>
        </p:spPr>
      </p:pic>
      <p:sp>
        <p:nvSpPr>
          <p:cNvPr id="60" name="角丸四角形 32">
            <a:extLst>
              <a:ext uri="{FF2B5EF4-FFF2-40B4-BE49-F238E27FC236}">
                <a16:creationId xmlns:a16="http://schemas.microsoft.com/office/drawing/2014/main" id="{D5E02F50-8CC9-42D8-A47B-D374BC736FF7}"/>
              </a:ext>
            </a:extLst>
          </p:cNvPr>
          <p:cNvSpPr/>
          <p:nvPr/>
        </p:nvSpPr>
        <p:spPr>
          <a:xfrm>
            <a:off x="4575038" y="5363997"/>
            <a:ext cx="1964364" cy="573819"/>
          </a:xfrm>
          <a:prstGeom prst="roundRect">
            <a:avLst/>
          </a:prstGeom>
          <a:noFill/>
          <a:effectLst>
            <a:outerShdw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療育機関</a:t>
            </a:r>
            <a:endParaRPr kumimoji="1" lang="en-US" altLang="ja-JP" sz="1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600" b="1" u="sng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ゆうなぎ園</a:t>
            </a:r>
          </a:p>
        </p:txBody>
      </p:sp>
      <p:sp>
        <p:nvSpPr>
          <p:cNvPr id="64" name="額縁 63"/>
          <p:cNvSpPr/>
          <p:nvPr/>
        </p:nvSpPr>
        <p:spPr>
          <a:xfrm>
            <a:off x="313548" y="2764484"/>
            <a:ext cx="6308534" cy="594372"/>
          </a:xfrm>
          <a:prstGeom prst="bevel">
            <a:avLst/>
          </a:prstGeom>
          <a:gradFill flip="none" rotWithShape="1">
            <a:gsLst>
              <a:gs pos="9000">
                <a:schemeClr val="accent2">
                  <a:lumMod val="50000"/>
                </a:schemeClr>
              </a:gs>
              <a:gs pos="23000">
                <a:srgbClr val="FFFFCC"/>
              </a:gs>
              <a:gs pos="73000">
                <a:srgbClr val="FFFFCC"/>
              </a:gs>
              <a:gs pos="1500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  <a:gs pos="90000">
                <a:schemeClr val="accent2">
                  <a:lumMod val="7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1714" y="2766305"/>
            <a:ext cx="6584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福祉情報コミュニケーションセンター</a:t>
            </a:r>
          </a:p>
        </p:txBody>
      </p:sp>
      <p:sp>
        <p:nvSpPr>
          <p:cNvPr id="22" name="左右矢印 21"/>
          <p:cNvSpPr/>
          <p:nvPr/>
        </p:nvSpPr>
        <p:spPr>
          <a:xfrm>
            <a:off x="3443762" y="5275518"/>
            <a:ext cx="606937" cy="179802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左右矢印 55"/>
          <p:cNvSpPr/>
          <p:nvPr/>
        </p:nvSpPr>
        <p:spPr>
          <a:xfrm rot="13978277">
            <a:off x="3185777" y="5660597"/>
            <a:ext cx="606937" cy="179802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左右矢印 57"/>
          <p:cNvSpPr/>
          <p:nvPr/>
        </p:nvSpPr>
        <p:spPr>
          <a:xfrm rot="18062934">
            <a:off x="3707291" y="5649770"/>
            <a:ext cx="606937" cy="179802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281" y="8292350"/>
            <a:ext cx="1322492" cy="912064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46" y="7883594"/>
            <a:ext cx="1090495" cy="1090495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231" y="3595544"/>
            <a:ext cx="1193934" cy="119393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761" y="9560457"/>
            <a:ext cx="971540" cy="971540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799" y="13195748"/>
            <a:ext cx="1112213" cy="111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550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430</Words>
  <Application>Microsoft Office PowerPoint</Application>
  <PresentationFormat>ユーザー設定</PresentationFormat>
  <Paragraphs>65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等线</vt:lpstr>
      <vt:lpstr>HGS創英角ﾎﾟｯﾌﾟ体</vt:lpstr>
      <vt:lpstr>HG創英角ｺﾞｼｯｸUB</vt:lpstr>
      <vt:lpstr>HG創英角ﾎﾟｯﾌﾟ体</vt:lpstr>
      <vt:lpstr>ＭＳ ゴシック</vt:lpstr>
      <vt:lpstr>游ゴシック</vt:lpstr>
      <vt:lpstr>游ゴシック Light</vt:lpstr>
      <vt:lpstr>游ゴシック 本文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2022-09-08T02:45:50Z</dcterms:created>
  <dcterms:modified xsi:type="dcterms:W3CDTF">2022-09-08T02:46:48Z</dcterms:modified>
</cp:coreProperties>
</file>