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40" autoAdjust="0"/>
  </p:normalViewPr>
  <p:slideViewPr>
    <p:cSldViewPr>
      <p:cViewPr varScale="1">
        <p:scale>
          <a:sx n="66" d="100"/>
          <a:sy n="66" d="100"/>
        </p:scale>
        <p:origin x="1266" y="8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AE0764-F6A2-420E-A0E3-F66BA6EA039A}" type="datetimeFigureOut">
              <a:rPr kumimoji="1" lang="ja-JP" altLang="en-US" smtClean="0"/>
              <a:t>2023/3/17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7FB4F5-E760-4797-9CB1-FA413786AA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5966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FB4A-FD52-40B7-AEF6-5BB345C019A1}" type="datetimeFigureOut">
              <a:rPr kumimoji="1" lang="ja-JP" altLang="en-US" smtClean="0"/>
              <a:t>2023/3/17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964EF-E0B8-4798-ABAC-252820A7D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0960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FB4A-FD52-40B7-AEF6-5BB345C019A1}" type="datetimeFigureOut">
              <a:rPr kumimoji="1" lang="ja-JP" altLang="en-US" smtClean="0"/>
              <a:t>2023/3/17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964EF-E0B8-4798-ABAC-252820A7D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1922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FB4A-FD52-40B7-AEF6-5BB345C019A1}" type="datetimeFigureOut">
              <a:rPr kumimoji="1" lang="ja-JP" altLang="en-US" smtClean="0"/>
              <a:t>2023/3/17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964EF-E0B8-4798-ABAC-252820A7D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9789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FB4A-FD52-40B7-AEF6-5BB345C019A1}" type="datetimeFigureOut">
              <a:rPr kumimoji="1" lang="ja-JP" altLang="en-US" smtClean="0"/>
              <a:t>2023/3/17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964EF-E0B8-4798-ABAC-252820A7D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2462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FB4A-FD52-40B7-AEF6-5BB345C019A1}" type="datetimeFigureOut">
              <a:rPr kumimoji="1" lang="ja-JP" altLang="en-US" smtClean="0"/>
              <a:t>2023/3/17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964EF-E0B8-4798-ABAC-252820A7D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0198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FB4A-FD52-40B7-AEF6-5BB345C019A1}" type="datetimeFigureOut">
              <a:rPr kumimoji="1" lang="ja-JP" altLang="en-US" smtClean="0"/>
              <a:t>2023/3/17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964EF-E0B8-4798-ABAC-252820A7D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66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FB4A-FD52-40B7-AEF6-5BB345C019A1}" type="datetimeFigureOut">
              <a:rPr kumimoji="1" lang="ja-JP" altLang="en-US" smtClean="0"/>
              <a:t>2023/3/17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964EF-E0B8-4798-ABAC-252820A7D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4244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FB4A-FD52-40B7-AEF6-5BB345C019A1}" type="datetimeFigureOut">
              <a:rPr kumimoji="1" lang="ja-JP" altLang="en-US" smtClean="0"/>
              <a:t>2023/3/17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964EF-E0B8-4798-ABAC-252820A7D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077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FB4A-FD52-40B7-AEF6-5BB345C019A1}" type="datetimeFigureOut">
              <a:rPr kumimoji="1" lang="ja-JP" altLang="en-US" smtClean="0"/>
              <a:t>2023/3/17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964EF-E0B8-4798-ABAC-252820A7D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1079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FB4A-FD52-40B7-AEF6-5BB345C019A1}" type="datetimeFigureOut">
              <a:rPr kumimoji="1" lang="ja-JP" altLang="en-US" smtClean="0"/>
              <a:t>2023/3/17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964EF-E0B8-4798-ABAC-252820A7D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2459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FB4A-FD52-40B7-AEF6-5BB345C019A1}" type="datetimeFigureOut">
              <a:rPr kumimoji="1" lang="ja-JP" altLang="en-US" smtClean="0"/>
              <a:t>2023/3/17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964EF-E0B8-4798-ABAC-252820A7D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7776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2FB4A-FD52-40B7-AEF6-5BB345C019A1}" type="datetimeFigureOut">
              <a:rPr kumimoji="1" lang="ja-JP" altLang="en-US" smtClean="0"/>
              <a:t>2023/3/17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964EF-E0B8-4798-ABAC-252820A7D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3469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9237974"/>
              </p:ext>
            </p:extLst>
          </p:nvPr>
        </p:nvGraphicFramePr>
        <p:xfrm>
          <a:off x="128463" y="692695"/>
          <a:ext cx="9649062" cy="60847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49">
                  <a:extLst>
                    <a:ext uri="{9D8B030D-6E8A-4147-A177-3AD203B41FA5}">
                      <a16:colId xmlns:a16="http://schemas.microsoft.com/office/drawing/2014/main" val="386216851"/>
                    </a:ext>
                  </a:extLst>
                </a:gridCol>
                <a:gridCol w="709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90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90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90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90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90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90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900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900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900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0900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0900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0900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447779">
                <a:tc>
                  <a:txBody>
                    <a:bodyPr/>
                    <a:lstStyle/>
                    <a:p>
                      <a:pPr algn="ctr"/>
                      <a:endParaRPr kumimoji="1" lang="ja-JP" altLang="en-US" sz="1200" b="1" dirty="0">
                        <a:solidFill>
                          <a:schemeClr val="bg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99060" marR="9906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Ｒ５年</a:t>
                      </a:r>
                      <a:endParaRPr kumimoji="1" lang="en-US" altLang="ja-JP" sz="1200" b="1" dirty="0" smtClean="0">
                        <a:solidFill>
                          <a:schemeClr val="bg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３月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99060" marR="9906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４月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99060" marR="9906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５月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99060" marR="9906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６月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99060" marR="9906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７月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99060" marR="9906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８月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99060" marR="9906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９月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99060" marR="9906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10</a:t>
                      </a:r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月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99060" marR="9906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11</a:t>
                      </a:r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月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99060" marR="9906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12</a:t>
                      </a:r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月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99060" marR="9906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Ｒ６年</a:t>
                      </a:r>
                      <a:endParaRPr kumimoji="1" lang="en-US" altLang="ja-JP" sz="1200" b="1" dirty="0" smtClean="0">
                        <a:solidFill>
                          <a:schemeClr val="bg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１月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99060" marR="9906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２月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99060" marR="9906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３月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99060" marR="9906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496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kumimoji="1" lang="en-US" altLang="ja-JP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ja-JP" altLang="en-US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国</a:t>
                      </a:r>
                      <a:endParaRPr kumimoji="1" lang="ja-JP" altLang="en-US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99060" marR="99060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363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kumimoji="1" lang="en-US" altLang="ja-JP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kumimoji="1" lang="en-US" altLang="ja-JP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kumimoji="1" lang="en-US" altLang="ja-JP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kumimoji="1" lang="en-US" altLang="ja-JP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府</a:t>
                      </a:r>
                      <a:endParaRPr kumimoji="1" lang="ja-JP" altLang="en-US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99060" marR="99060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36309">
                <a:tc>
                  <a:txBody>
                    <a:bodyPr/>
                    <a:lstStyle/>
                    <a:p>
                      <a:endParaRPr kumimoji="1" lang="en-US" altLang="ja-JP" sz="60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8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パブコメ等</a:t>
                      </a:r>
                      <a:endParaRPr kumimoji="1" lang="en-US" altLang="ja-JP" sz="140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99060" marR="99060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99060" marR="9906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5" name="正方形/長方形 14"/>
          <p:cNvSpPr/>
          <p:nvPr/>
        </p:nvSpPr>
        <p:spPr>
          <a:xfrm>
            <a:off x="1512578" y="2659964"/>
            <a:ext cx="1800161" cy="1403725"/>
          </a:xfrm>
          <a:prstGeom prst="rect">
            <a:avLst/>
          </a:prstGeom>
          <a:solidFill>
            <a:schemeClr val="tx2"/>
          </a:solidFill>
          <a:ln w="190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000" rIns="18000" rtlCol="0" anchor="ctr"/>
          <a:lstStyle/>
          <a:p>
            <a:pPr algn="ctr"/>
            <a:r>
              <a:rPr lang="ja-JP" altLang="en-US" sz="12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・第３期計画の暫定評価</a:t>
            </a:r>
            <a:endParaRPr lang="en-US" altLang="ja-JP" sz="1200" b="1" dirty="0" smtClean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12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・第４期計画素案の作成</a:t>
            </a:r>
            <a:endParaRPr lang="en-US" altLang="ja-JP" sz="1200" b="1" dirty="0" smtClean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1064607" y="158175"/>
            <a:ext cx="7776864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第４期大阪府医療費適正化計画策定スケジュール（案）</a:t>
            </a:r>
            <a:endParaRPr kumimoji="1" lang="ja-JP" altLang="en-US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cxnSp>
        <p:nvCxnSpPr>
          <p:cNvPr id="49" name="直線コネクタ 48"/>
          <p:cNvCxnSpPr/>
          <p:nvPr/>
        </p:nvCxnSpPr>
        <p:spPr>
          <a:xfrm>
            <a:off x="0" y="524719"/>
            <a:ext cx="9906000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正方形/長方形 49"/>
          <p:cNvSpPr/>
          <p:nvPr/>
        </p:nvSpPr>
        <p:spPr>
          <a:xfrm>
            <a:off x="616495" y="4415725"/>
            <a:ext cx="592089" cy="440452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000" rIns="18000" rtlCol="0" anchor="ctr"/>
          <a:lstStyle/>
          <a:p>
            <a:pPr algn="ctr"/>
            <a:r>
              <a:rPr kumimoji="1" lang="ja-JP" altLang="en-US" sz="1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審議会</a:t>
            </a:r>
            <a:endParaRPr kumimoji="1" lang="ja-JP" altLang="en-US" sz="1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3312739" y="4415725"/>
            <a:ext cx="822245" cy="440452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000" rIns="18000" rtlCol="0" anchor="ctr"/>
          <a:lstStyle/>
          <a:p>
            <a:pPr algn="ctr"/>
            <a:r>
              <a:rPr lang="ja-JP" altLang="en-US" sz="1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審議会</a:t>
            </a:r>
            <a:endParaRPr kumimoji="1" lang="ja-JP" altLang="en-US" sz="1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7312583" y="4455288"/>
            <a:ext cx="520737" cy="440452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000" rIns="18000" rtlCol="0" anchor="ctr"/>
          <a:lstStyle/>
          <a:p>
            <a:pPr algn="ctr"/>
            <a:r>
              <a:rPr kumimoji="1" lang="ja-JP" altLang="en-US" sz="1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審議会</a:t>
            </a:r>
            <a:endParaRPr kumimoji="1" lang="ja-JP" altLang="en-US" sz="1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089702" y="1281405"/>
            <a:ext cx="2279122" cy="24853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4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</a:gsLst>
            <a:lin ang="10800000" scaled="1"/>
            <a:tileRect/>
          </a:gradFill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基本方針改正</a:t>
            </a:r>
            <a:endParaRPr kumimoji="1" lang="en-US" altLang="ja-JP" sz="10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4" name="テキスト ボックス 2"/>
          <p:cNvSpPr txBox="1">
            <a:spLocks noChangeArrowheads="1"/>
          </p:cNvSpPr>
          <p:nvPr/>
        </p:nvSpPr>
        <p:spPr bwMode="auto">
          <a:xfrm>
            <a:off x="8928805" y="92595"/>
            <a:ext cx="809625" cy="30777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spAutoFit/>
          </a:bodyPr>
          <a:lstStyle/>
          <a:p>
            <a:pPr marL="177800" indent="-177800" algn="ctr">
              <a:spcAft>
                <a:spcPts val="0"/>
              </a:spcAft>
            </a:pPr>
            <a:r>
              <a:rPr lang="ja-JP" sz="1400" kern="100" smtClean="0">
                <a:effectLst/>
                <a:latin typeface="ＭＳ 明朝"/>
                <a:ea typeface="ＭＳ ゴシック"/>
                <a:cs typeface="Times New Roman"/>
              </a:rPr>
              <a:t>資料</a:t>
            </a:r>
            <a:r>
              <a:rPr lang="ja-JP" altLang="en-US" sz="1400" kern="100">
                <a:latin typeface="ＭＳ 明朝"/>
                <a:ea typeface="ＭＳ ゴシック"/>
                <a:cs typeface="Times New Roman"/>
              </a:rPr>
              <a:t>５</a:t>
            </a:r>
            <a:endParaRPr lang="en-US" altLang="ja-JP" sz="1400" kern="100" smtClean="0">
              <a:effectLst/>
              <a:latin typeface="ＭＳ 明朝"/>
              <a:ea typeface="ＭＳ ゴシック"/>
              <a:cs typeface="Times New Roman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9560435" y="2229994"/>
            <a:ext cx="177995" cy="26594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12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第４期計画策定</a:t>
            </a:r>
            <a:endParaRPr kumimoji="1" lang="ja-JP" altLang="en-US" sz="12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4" name="正方形/長方形 63"/>
          <p:cNvSpPr/>
          <p:nvPr/>
        </p:nvSpPr>
        <p:spPr>
          <a:xfrm>
            <a:off x="9273480" y="4449020"/>
            <a:ext cx="252392" cy="440452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000" rIns="18000" rtlCol="0" anchor="ctr"/>
          <a:lstStyle/>
          <a:p>
            <a:pPr algn="ctr"/>
            <a:r>
              <a:rPr lang="ja-JP" altLang="en-US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審議会</a:t>
            </a:r>
            <a:endParaRPr kumimoji="1" lang="en-US" altLang="ja-JP" sz="1000" b="1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8042890" y="5119024"/>
            <a:ext cx="695299" cy="246221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ja-JP" altLang="en-US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パブコメ</a:t>
            </a:r>
            <a:endParaRPr kumimoji="1" lang="en-US" altLang="ja-JP" sz="1000" b="1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8042890" y="5518154"/>
            <a:ext cx="715497" cy="553998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ja-JP" altLang="en-US" sz="1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保険者協議会との協議</a:t>
            </a:r>
            <a:endParaRPr kumimoji="1" lang="en-US" altLang="ja-JP" sz="1000" b="1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8063088" y="6196415"/>
            <a:ext cx="699221" cy="400110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ja-JP" altLang="en-US" sz="1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市町村との協議</a:t>
            </a:r>
            <a:endParaRPr kumimoji="1" lang="en-US" altLang="ja-JP" sz="1000" b="1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8" name="正方形/長方形 67"/>
          <p:cNvSpPr/>
          <p:nvPr/>
        </p:nvSpPr>
        <p:spPr>
          <a:xfrm>
            <a:off x="4150789" y="2659963"/>
            <a:ext cx="3166857" cy="1403725"/>
          </a:xfrm>
          <a:prstGeom prst="rect">
            <a:avLst/>
          </a:prstGeom>
          <a:solidFill>
            <a:schemeClr val="tx2"/>
          </a:solidFill>
          <a:ln w="190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000" rIns="18000" rtlCol="0" anchor="ctr"/>
          <a:lstStyle/>
          <a:p>
            <a:pPr algn="ctr"/>
            <a:r>
              <a:rPr lang="ja-JP" altLang="en-US" sz="12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・第４期計画案の作成</a:t>
            </a:r>
            <a:endParaRPr lang="en-US" altLang="ja-JP" sz="1200" b="1" dirty="0" smtClean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9" name="正方形/長方形 68"/>
          <p:cNvSpPr/>
          <p:nvPr/>
        </p:nvSpPr>
        <p:spPr>
          <a:xfrm>
            <a:off x="8738189" y="2666972"/>
            <a:ext cx="536439" cy="1403725"/>
          </a:xfrm>
          <a:prstGeom prst="rect">
            <a:avLst/>
          </a:prstGeom>
          <a:solidFill>
            <a:schemeClr val="tx2"/>
          </a:solidFill>
          <a:ln w="190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000" rIns="18000" rtlCol="0" anchor="ctr"/>
          <a:lstStyle/>
          <a:p>
            <a:pPr algn="ctr"/>
            <a:r>
              <a:rPr lang="ja-JP" altLang="en-US" sz="12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・第４期計画の作成</a:t>
            </a:r>
            <a:endParaRPr lang="en-US" altLang="ja-JP" sz="1200" b="1" dirty="0" smtClean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2" name="角丸四角形 71"/>
          <p:cNvSpPr/>
          <p:nvPr/>
        </p:nvSpPr>
        <p:spPr>
          <a:xfrm>
            <a:off x="7885093" y="2229994"/>
            <a:ext cx="177995" cy="26594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12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第４期計画案</a:t>
            </a:r>
            <a:endParaRPr kumimoji="1" lang="ja-JP" altLang="en-US" sz="12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1092499" y="1570860"/>
            <a:ext cx="2276325" cy="24853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4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</a:gsLst>
            <a:lin ang="10800000" scaled="1"/>
            <a:tileRect/>
          </a:gradFill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ja-JP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推計ツール</a:t>
            </a:r>
            <a:endParaRPr kumimoji="1" lang="en-US" altLang="ja-JP" sz="10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1089702" y="1860315"/>
            <a:ext cx="2279122" cy="24853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4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</a:gsLst>
            <a:lin ang="10800000" scaled="1"/>
            <a:tileRect/>
          </a:gradFill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ja-JP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データセット</a:t>
            </a:r>
            <a:endParaRPr kumimoji="1" lang="en-US" altLang="ja-JP" sz="10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59877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728</TotalTime>
  <Words>89</Words>
  <Application>Microsoft Office PowerPoint</Application>
  <PresentationFormat>A4 210 x 297 mm</PresentationFormat>
  <Paragraphs>42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BIZ UDPゴシック</vt:lpstr>
      <vt:lpstr>HGS創英角ｺﾞｼｯｸUB</vt:lpstr>
      <vt:lpstr>ＭＳ Ｐゴシック</vt:lpstr>
      <vt:lpstr>ＭＳ ゴシック</vt:lpstr>
      <vt:lpstr>ＭＳ 明朝</vt:lpstr>
      <vt:lpstr>Arial</vt:lpstr>
      <vt:lpstr>Calibri</vt:lpstr>
      <vt:lpstr>Times New Roman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HOSTNAME</dc:creator>
  <cp:lastModifiedBy>大阪府</cp:lastModifiedBy>
  <cp:revision>85</cp:revision>
  <cp:lastPrinted>2023-03-17T00:15:54Z</cp:lastPrinted>
  <dcterms:created xsi:type="dcterms:W3CDTF">2016-06-28T04:38:26Z</dcterms:created>
  <dcterms:modified xsi:type="dcterms:W3CDTF">2023-03-17T00:16:07Z</dcterms:modified>
</cp:coreProperties>
</file>