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98" r:id="rId5"/>
    <p:sldId id="368" r:id="rId6"/>
    <p:sldId id="365" r:id="rId7"/>
    <p:sldId id="307" r:id="rId8"/>
    <p:sldId id="357" r:id="rId9"/>
    <p:sldId id="367" r:id="rId10"/>
    <p:sldId id="358" r:id="rId11"/>
    <p:sldId id="360" r:id="rId12"/>
    <p:sldId id="361" r:id="rId13"/>
    <p:sldId id="348" r:id="rId14"/>
    <p:sldId id="349" r:id="rId15"/>
    <p:sldId id="350" r:id="rId16"/>
    <p:sldId id="403" r:id="rId17"/>
    <p:sldId id="404" r:id="rId18"/>
    <p:sldId id="371" r:id="rId19"/>
    <p:sldId id="364" r:id="rId20"/>
    <p:sldId id="369" r:id="rId21"/>
    <p:sldId id="405" r:id="rId22"/>
    <p:sldId id="303" r:id="rId23"/>
    <p:sldId id="309" r:id="rId24"/>
    <p:sldId id="342" r:id="rId25"/>
    <p:sldId id="321" r:id="rId26"/>
    <p:sldId id="305" r:id="rId27"/>
    <p:sldId id="315" r:id="rId28"/>
    <p:sldId id="335" r:id="rId29"/>
    <p:sldId id="324" r:id="rId30"/>
    <p:sldId id="306" r:id="rId31"/>
    <p:sldId id="318" r:id="rId32"/>
    <p:sldId id="332" r:id="rId33"/>
    <p:sldId id="362" r:id="rId34"/>
    <p:sldId id="338" r:id="rId3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24" autoAdjust="0"/>
    <p:restoredTop sz="94434" autoAdjust="0"/>
  </p:normalViewPr>
  <p:slideViewPr>
    <p:cSldViewPr>
      <p:cViewPr varScale="1">
        <p:scale>
          <a:sx n="74" d="100"/>
          <a:sy n="74" d="100"/>
        </p:scale>
        <p:origin x="1338"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8"/>
    </p:cViewPr>
  </p:sorterViewPr>
  <p:notesViewPr>
    <p:cSldViewPr>
      <p:cViewPr>
        <p:scale>
          <a:sx n="70" d="100"/>
          <a:sy n="70" d="100"/>
        </p:scale>
        <p:origin x="2550" y="-498"/>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10.19.161.21\share\20-02%20&#22320;&#22495;&#21307;&#30274;&#27083;&#24819;&#65288;&#25512;&#36914;&#65289;&#12539;&#21307;&#30274;&#35336;&#30011;&#65288;&#21402;&#21172;&#29031;&#20250;&#21547;&#12416;\02%20&#24179;&#25104;30&#24180;&#24230;&#35519;&#25972;&#20250;&#35696;&#31561;&#12398;&#36039;&#26009;\01%20&#35519;&#25972;&#20250;&#35696;&#31561;&#12398;&#36039;&#26009;\03%20&#35519;&#25972;&#20250;&#35696;&#36039;&#26009;&#26696;\02-1%20&#12304;&#36039;&#26009;2-1&#12305;&#12295;&#12295;&#20108;&#27425;&#21307;&#30274;&#22287;&#12300;&#22320;&#22495;&#21307;&#30274;&#27083;&#24819;&#12301;&#36914;&#25431;&#29366;&#27841;&#12392;&#35506;&#38988;\04%20&#20013;&#27827;&#20869;\&#36039;&#26009;&#20316;&#25104;&#29992;&#36039;&#26009;\20180628&#12304;&#20013;&#27827;&#20869;&#12305;&#36039;&#26009;2-1%20&#21407;&#31295;&#20316;&#25104;&#12487;&#12540;&#12479;.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HatayamaH\Desktop\&#22320;&#22495;&#21307;&#30274;&#27083;&#24819;&#38306;&#20418;\02%20&#12503;&#12521;&#12531;&#26368;&#32066;&#38598;&#35336;\2025&#24180;&#12395;&#21521;&#12369;&#12383;&#26908;&#35342;&#29366;&#27841;&#65288;&#22823;&#38442;&#24220;&#20840;&#22495;&#35430;&#31639;&#65289;.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18959500000000001"/>
          <c:y val="0.13372500000000001"/>
          <c:w val="0.76454388888888891"/>
          <c:h val="0.73942152777777781"/>
        </c:manualLayout>
      </c:layout>
      <c:lineChart>
        <c:grouping val="standard"/>
        <c:varyColors val="0"/>
        <c:ser>
          <c:idx val="0"/>
          <c:order val="0"/>
          <c:tx>
            <c:strRef>
              <c:f>'\\10.19.161.21\share\14 医療計画（第７次）平成30年度から平成35年度【第６次評価含む】\01_05 医療計画（グラフ等のオリジナルデータ）\第9章\[0904-01.xlsx]9-4-11'!$E$79</c:f>
              <c:strCache>
                <c:ptCount val="1"/>
                <c:pt idx="0">
                  <c:v>高度急性期</c:v>
                </c:pt>
              </c:strCache>
            </c:strRef>
          </c:tx>
          <c:spPr>
            <a:ln w="31750">
              <a:prstDash val="sysDot"/>
            </a:ln>
          </c:spPr>
          <c:marker>
            <c:symbol val="diamond"/>
            <c:size val="7"/>
          </c:marker>
          <c:cat>
            <c:numRef>
              <c:f>'\\10.19.161.21\share\14 医療計画（第７次）平成30年度から平成35年度【第６次評価含む】\01_05 医療計画（グラフ等のオリジナルデータ）\第9章\[0904-01.xlsx]9-4-11'!$F$85:$J$85</c:f>
              <c:numCache>
                <c:formatCode>General</c:formatCode>
                <c:ptCount val="5"/>
                <c:pt idx="0">
                  <c:v>2013</c:v>
                </c:pt>
                <c:pt idx="1">
                  <c:v>2025</c:v>
                </c:pt>
                <c:pt idx="2">
                  <c:v>2030</c:v>
                </c:pt>
                <c:pt idx="3">
                  <c:v>2035</c:v>
                </c:pt>
                <c:pt idx="4">
                  <c:v>2040</c:v>
                </c:pt>
              </c:numCache>
            </c:numRef>
          </c:cat>
          <c:val>
            <c:numRef>
              <c:f>'\\10.19.161.21\share\14 医療計画（第７次）平成30年度から平成35年度【第６次評価含む】\01_05 医療計画（グラフ等のオリジナルデータ）\第9章\[0904-01.xlsx]9-4-11'!$F$79:$J$79</c:f>
              <c:numCache>
                <c:formatCode>General</c:formatCode>
                <c:ptCount val="5"/>
                <c:pt idx="0">
                  <c:v>421.15863500000086</c:v>
                </c:pt>
                <c:pt idx="1">
                  <c:v>492.65111539999987</c:v>
                </c:pt>
                <c:pt idx="2">
                  <c:v>494.79332119999947</c:v>
                </c:pt>
                <c:pt idx="3">
                  <c:v>483.12947539999971</c:v>
                </c:pt>
                <c:pt idx="4">
                  <c:v>470.73450219999984</c:v>
                </c:pt>
              </c:numCache>
            </c:numRef>
          </c:val>
          <c:smooth val="0"/>
          <c:extLst xmlns:c16r2="http://schemas.microsoft.com/office/drawing/2015/06/chart">
            <c:ext xmlns:c16="http://schemas.microsoft.com/office/drawing/2014/chart" uri="{C3380CC4-5D6E-409C-BE32-E72D297353CC}">
              <c16:uniqueId val="{00000000-5CF5-4F67-A174-9EA67A4DD7D9}"/>
            </c:ext>
          </c:extLst>
        </c:ser>
        <c:ser>
          <c:idx val="1"/>
          <c:order val="1"/>
          <c:tx>
            <c:strRef>
              <c:f>'\\10.19.161.21\share\14 医療計画（第７次）平成30年度から平成35年度【第６次評価含む】\01_05 医療計画（グラフ等のオリジナルデータ）\第9章\[0904-01.xlsx]9-4-11'!$E$80</c:f>
              <c:strCache>
                <c:ptCount val="1"/>
                <c:pt idx="0">
                  <c:v>急性期</c:v>
                </c:pt>
              </c:strCache>
            </c:strRef>
          </c:tx>
          <c:spPr>
            <a:ln w="31750">
              <a:prstDash val="sysDash"/>
            </a:ln>
          </c:spPr>
          <c:marker>
            <c:symbol val="square"/>
            <c:size val="7"/>
          </c:marker>
          <c:cat>
            <c:numRef>
              <c:f>'\\10.19.161.21\share\14 医療計画（第７次）平成30年度から平成35年度【第６次評価含む】\01_05 医療計画（グラフ等のオリジナルデータ）\第9章\[0904-01.xlsx]9-4-11'!$F$85:$J$85</c:f>
              <c:numCache>
                <c:formatCode>General</c:formatCode>
                <c:ptCount val="5"/>
                <c:pt idx="0">
                  <c:v>2013</c:v>
                </c:pt>
                <c:pt idx="1">
                  <c:v>2025</c:v>
                </c:pt>
                <c:pt idx="2">
                  <c:v>2030</c:v>
                </c:pt>
                <c:pt idx="3">
                  <c:v>2035</c:v>
                </c:pt>
                <c:pt idx="4">
                  <c:v>2040</c:v>
                </c:pt>
              </c:numCache>
            </c:numRef>
          </c:cat>
          <c:val>
            <c:numRef>
              <c:f>'\\10.19.161.21\share\14 医療計画（第７次）平成30年度から平成35年度【第６次評価含む】\01_05 医療計画（グラフ等のオリジナルデータ）\第9章\[0904-01.xlsx]9-4-11'!$F$80:$J$80</c:f>
              <c:numCache>
                <c:formatCode>General</c:formatCode>
                <c:ptCount val="5"/>
                <c:pt idx="0">
                  <c:v>1448.6508250000011</c:v>
                </c:pt>
                <c:pt idx="1">
                  <c:v>1890.4775685999994</c:v>
                </c:pt>
                <c:pt idx="2">
                  <c:v>1944.7737604999986</c:v>
                </c:pt>
                <c:pt idx="3">
                  <c:v>1897.5259486999992</c:v>
                </c:pt>
                <c:pt idx="4">
                  <c:v>1841.0826551999999</c:v>
                </c:pt>
              </c:numCache>
            </c:numRef>
          </c:val>
          <c:smooth val="0"/>
          <c:extLst xmlns:c16r2="http://schemas.microsoft.com/office/drawing/2015/06/chart">
            <c:ext xmlns:c16="http://schemas.microsoft.com/office/drawing/2014/chart" uri="{C3380CC4-5D6E-409C-BE32-E72D297353CC}">
              <c16:uniqueId val="{00000001-5CF5-4F67-A174-9EA67A4DD7D9}"/>
            </c:ext>
          </c:extLst>
        </c:ser>
        <c:ser>
          <c:idx val="2"/>
          <c:order val="2"/>
          <c:tx>
            <c:strRef>
              <c:f>'\\10.19.161.21\share\14 医療計画（第７次）平成30年度から平成35年度【第６次評価含む】\01_05 医療計画（グラフ等のオリジナルデータ）\第9章\[0904-01.xlsx]9-4-11'!$E$81</c:f>
              <c:strCache>
                <c:ptCount val="1"/>
                <c:pt idx="0">
                  <c:v>回復期</c:v>
                </c:pt>
              </c:strCache>
            </c:strRef>
          </c:tx>
          <c:spPr>
            <a:ln w="31750"/>
          </c:spPr>
          <c:marker>
            <c:symbol val="diamond"/>
            <c:size val="7"/>
          </c:marker>
          <c:cat>
            <c:numRef>
              <c:f>'\\10.19.161.21\share\14 医療計画（第７次）平成30年度から平成35年度【第６次評価含む】\01_05 医療計画（グラフ等のオリジナルデータ）\第9章\[0904-01.xlsx]9-4-11'!$F$85:$J$85</c:f>
              <c:numCache>
                <c:formatCode>General</c:formatCode>
                <c:ptCount val="5"/>
                <c:pt idx="0">
                  <c:v>2013</c:v>
                </c:pt>
                <c:pt idx="1">
                  <c:v>2025</c:v>
                </c:pt>
                <c:pt idx="2">
                  <c:v>2030</c:v>
                </c:pt>
                <c:pt idx="3">
                  <c:v>2035</c:v>
                </c:pt>
                <c:pt idx="4">
                  <c:v>2040</c:v>
                </c:pt>
              </c:numCache>
            </c:numRef>
          </c:cat>
          <c:val>
            <c:numRef>
              <c:f>'\\10.19.161.21\share\14 医療計画（第７次）平成30年度から平成35年度【第６次評価含む】\01_05 医療計画（グラフ等のオリジナルデータ）\第9章\[0904-01.xlsx]9-4-11'!$F$81:$J$81</c:f>
              <c:numCache>
                <c:formatCode>General</c:formatCode>
                <c:ptCount val="5"/>
                <c:pt idx="0">
                  <c:v>1773.7612136999996</c:v>
                </c:pt>
                <c:pt idx="1">
                  <c:v>2483.3637434999987</c:v>
                </c:pt>
                <c:pt idx="2">
                  <c:v>2585.4794729999999</c:v>
                </c:pt>
                <c:pt idx="3">
                  <c:v>2519.3073252000004</c:v>
                </c:pt>
                <c:pt idx="4">
                  <c:v>2435.6410179999998</c:v>
                </c:pt>
              </c:numCache>
            </c:numRef>
          </c:val>
          <c:smooth val="0"/>
          <c:extLst xmlns:c16r2="http://schemas.microsoft.com/office/drawing/2015/06/chart">
            <c:ext xmlns:c16="http://schemas.microsoft.com/office/drawing/2014/chart" uri="{C3380CC4-5D6E-409C-BE32-E72D297353CC}">
              <c16:uniqueId val="{00000002-5CF5-4F67-A174-9EA67A4DD7D9}"/>
            </c:ext>
          </c:extLst>
        </c:ser>
        <c:ser>
          <c:idx val="3"/>
          <c:order val="3"/>
          <c:tx>
            <c:strRef>
              <c:f>'\\10.19.161.21\share\14 医療計画（第７次）平成30年度から平成35年度【第６次評価含む】\01_05 医療計画（グラフ等のオリジナルデータ）\第9章\[0904-01.xlsx]9-4-11'!$E$82</c:f>
              <c:strCache>
                <c:ptCount val="1"/>
                <c:pt idx="0">
                  <c:v>慢性期</c:v>
                </c:pt>
              </c:strCache>
            </c:strRef>
          </c:tx>
          <c:spPr>
            <a:ln w="31750"/>
          </c:spPr>
          <c:marker>
            <c:symbol val="square"/>
            <c:size val="7"/>
          </c:marker>
          <c:cat>
            <c:numRef>
              <c:f>'\\10.19.161.21\share\14 医療計画（第７次）平成30年度から平成35年度【第６次評価含む】\01_05 医療計画（グラフ等のオリジナルデータ）\第9章\[0904-01.xlsx]9-4-11'!$F$85:$J$85</c:f>
              <c:numCache>
                <c:formatCode>General</c:formatCode>
                <c:ptCount val="5"/>
                <c:pt idx="0">
                  <c:v>2013</c:v>
                </c:pt>
                <c:pt idx="1">
                  <c:v>2025</c:v>
                </c:pt>
                <c:pt idx="2">
                  <c:v>2030</c:v>
                </c:pt>
                <c:pt idx="3">
                  <c:v>2035</c:v>
                </c:pt>
                <c:pt idx="4">
                  <c:v>2040</c:v>
                </c:pt>
              </c:numCache>
            </c:numRef>
          </c:cat>
          <c:val>
            <c:numRef>
              <c:f>'\\10.19.161.21\share\14 医療計画（第７次）平成30年度から平成35年度【第６次評価含む】\01_05 医療計画（グラフ等のオリジナルデータ）\第9章\[0904-01.xlsx]9-4-11'!$F$82:$J$82</c:f>
              <c:numCache>
                <c:formatCode>General</c:formatCode>
                <c:ptCount val="5"/>
                <c:pt idx="0">
                  <c:v>1062.2426753999996</c:v>
                </c:pt>
                <c:pt idx="1">
                  <c:v>1173.0956689999991</c:v>
                </c:pt>
                <c:pt idx="2">
                  <c:v>1246.2972160000002</c:v>
                </c:pt>
                <c:pt idx="3">
                  <c:v>1209.6330790000002</c:v>
                </c:pt>
                <c:pt idx="4">
                  <c:v>1158.9915370000003</c:v>
                </c:pt>
              </c:numCache>
            </c:numRef>
          </c:val>
          <c:smooth val="0"/>
          <c:extLst xmlns:c16r2="http://schemas.microsoft.com/office/drawing/2015/06/chart">
            <c:ext xmlns:c16="http://schemas.microsoft.com/office/drawing/2014/chart" uri="{C3380CC4-5D6E-409C-BE32-E72D297353CC}">
              <c16:uniqueId val="{00000003-5CF5-4F67-A174-9EA67A4DD7D9}"/>
            </c:ext>
          </c:extLst>
        </c:ser>
        <c:dLbls>
          <c:showLegendKey val="0"/>
          <c:showVal val="0"/>
          <c:showCatName val="0"/>
          <c:showSerName val="0"/>
          <c:showPercent val="0"/>
          <c:showBubbleSize val="0"/>
        </c:dLbls>
        <c:marker val="1"/>
        <c:smooth val="0"/>
        <c:axId val="187567456"/>
        <c:axId val="189409008"/>
      </c:lineChart>
      <c:catAx>
        <c:axId val="187567456"/>
        <c:scaling>
          <c:orientation val="minMax"/>
        </c:scaling>
        <c:delete val="0"/>
        <c:axPos val="b"/>
        <c:title>
          <c:tx>
            <c:rich>
              <a:bodyPr/>
              <a:lstStyle/>
              <a:p>
                <a:pPr>
                  <a:defRPr b="0"/>
                </a:pPr>
                <a:r>
                  <a:rPr lang="ja-JP" altLang="en-US" b="0"/>
                  <a:t>年</a:t>
                </a:r>
              </a:p>
            </c:rich>
          </c:tx>
          <c:layout>
            <c:manualLayout>
              <c:xMode val="edge"/>
              <c:yMode val="edge"/>
              <c:x val="0.94051972222222224"/>
              <c:y val="0.91180555555555554"/>
            </c:manualLayout>
          </c:layout>
          <c:overlay val="0"/>
        </c:title>
        <c:numFmt formatCode="General" sourceLinked="1"/>
        <c:majorTickMark val="in"/>
        <c:minorTickMark val="none"/>
        <c:tickLblPos val="nextTo"/>
        <c:txPr>
          <a:bodyPr/>
          <a:lstStyle/>
          <a:p>
            <a:pPr>
              <a:defRPr sz="1200"/>
            </a:pPr>
            <a:endParaRPr lang="ja-JP"/>
          </a:p>
        </c:txPr>
        <c:crossAx val="189409008"/>
        <c:crosses val="autoZero"/>
        <c:auto val="1"/>
        <c:lblAlgn val="ctr"/>
        <c:lblOffset val="100"/>
        <c:noMultiLvlLbl val="0"/>
      </c:catAx>
      <c:valAx>
        <c:axId val="189409008"/>
        <c:scaling>
          <c:orientation val="minMax"/>
          <c:max val="2800"/>
          <c:min val="0"/>
        </c:scaling>
        <c:delete val="0"/>
        <c:axPos val="l"/>
        <c:title>
          <c:tx>
            <c:rich>
              <a:bodyPr rot="0" vert="horz"/>
              <a:lstStyle/>
              <a:p>
                <a:pPr>
                  <a:defRPr b="0"/>
                </a:pPr>
                <a:r>
                  <a:rPr lang="ja-JP" altLang="en-US" b="0"/>
                  <a:t>人</a:t>
                </a:r>
                <a:r>
                  <a:rPr lang="en-US" altLang="ja-JP" b="0"/>
                  <a:t>/</a:t>
                </a:r>
                <a:r>
                  <a:rPr lang="ja-JP" altLang="en-US" b="0"/>
                  <a:t>日</a:t>
                </a:r>
              </a:p>
            </c:rich>
          </c:tx>
          <c:layout>
            <c:manualLayout>
              <c:xMode val="edge"/>
              <c:yMode val="edge"/>
              <c:x val="0.10230555555555555"/>
              <c:y val="2.7185763888888863E-2"/>
            </c:manualLayout>
          </c:layout>
          <c:overlay val="0"/>
        </c:title>
        <c:numFmt formatCode="General" sourceLinked="1"/>
        <c:majorTickMark val="in"/>
        <c:minorTickMark val="none"/>
        <c:tickLblPos val="nextTo"/>
        <c:txPr>
          <a:bodyPr/>
          <a:lstStyle/>
          <a:p>
            <a:pPr>
              <a:defRPr sz="1200"/>
            </a:pPr>
            <a:endParaRPr lang="ja-JP"/>
          </a:p>
        </c:txPr>
        <c:crossAx val="187567456"/>
        <c:crosses val="autoZero"/>
        <c:crossBetween val="between"/>
        <c:majorUnit val="1000"/>
      </c:val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5291791401474174"/>
          <c:y val="0"/>
        </c:manualLayout>
      </c:layout>
      <c:overlay val="0"/>
      <c:txPr>
        <a:bodyPr/>
        <a:lstStyle/>
        <a:p>
          <a:pPr>
            <a:defRPr sz="1400" b="0">
              <a:latin typeface="+mn-ea"/>
              <a:ea typeface="+mn-ea"/>
            </a:defRPr>
          </a:pPr>
          <a:endParaRPr lang="ja-JP"/>
        </a:p>
      </c:txPr>
    </c:title>
    <c:autoTitleDeleted val="0"/>
    <c:plotArea>
      <c:layout>
        <c:manualLayout>
          <c:layoutTarget val="inner"/>
          <c:xMode val="edge"/>
          <c:yMode val="edge"/>
          <c:x val="0.10620289130525351"/>
          <c:y val="0.1461904761904762"/>
          <c:w val="0.75926913580246913"/>
          <c:h val="0.73303968253968255"/>
        </c:manualLayout>
      </c:layout>
      <c:lineChart>
        <c:grouping val="standard"/>
        <c:varyColors val="0"/>
        <c:ser>
          <c:idx val="0"/>
          <c:order val="0"/>
          <c:tx>
            <c:strRef>
              <c:f>'\\10.19.161.21\share\14 医療計画（第７次）平成30年度から平成35年度【第６次評価含む】\01_05 医療計画（グラフ等のオリジナルデータ）\第3章\[0301-01.xlsx]シミュレーション結果'!$B$9</c:f>
              <c:strCache>
                <c:ptCount val="1"/>
                <c:pt idx="0">
                  <c:v>中河内</c:v>
                </c:pt>
              </c:strCache>
            </c:strRef>
          </c:tx>
          <c:spPr>
            <a:ln>
              <a:solidFill>
                <a:schemeClr val="accent1">
                  <a:shade val="95000"/>
                  <a:satMod val="105000"/>
                </a:schemeClr>
              </a:solidFill>
              <a:prstDash val="sysDash"/>
            </a:ln>
          </c:spPr>
          <c:marker>
            <c:symbol val="none"/>
          </c:marker>
          <c:cat>
            <c:numRef>
              <c:f>'\\10.19.161.21\share\14 医療計画（第７次）平成30年度から平成35年度【第６次評価含む】\01_05 医療計画（グラフ等のオリジナルデータ）\第3章\[0301-01.xlsx]シミュレーション結果'!$E$5:$J$5</c:f>
              <c:numCache>
                <c:formatCode>General</c:formatCode>
                <c:ptCount val="6"/>
                <c:pt idx="0">
                  <c:v>2015</c:v>
                </c:pt>
                <c:pt idx="1">
                  <c:v>2020</c:v>
                </c:pt>
                <c:pt idx="2">
                  <c:v>2025</c:v>
                </c:pt>
                <c:pt idx="3">
                  <c:v>2030</c:v>
                </c:pt>
                <c:pt idx="4">
                  <c:v>2035</c:v>
                </c:pt>
                <c:pt idx="5">
                  <c:v>2040</c:v>
                </c:pt>
              </c:numCache>
            </c:numRef>
          </c:cat>
          <c:val>
            <c:numRef>
              <c:f>'\\10.19.161.21\share\14 医療計画（第７次）平成30年度から平成35年度【第６次評価含む】\01_05 医療計画（グラフ等のオリジナルデータ）\第3章\[0301-01.xlsx]シミュレーション結果'!$E$9:$J$9</c:f>
              <c:numCache>
                <c:formatCode>General</c:formatCode>
                <c:ptCount val="6"/>
                <c:pt idx="0">
                  <c:v>4534</c:v>
                </c:pt>
                <c:pt idx="1">
                  <c:v>5368</c:v>
                </c:pt>
                <c:pt idx="2">
                  <c:v>5791</c:v>
                </c:pt>
                <c:pt idx="3">
                  <c:v>5953</c:v>
                </c:pt>
                <c:pt idx="4">
                  <c:v>5670.5</c:v>
                </c:pt>
                <c:pt idx="5">
                  <c:v>5388</c:v>
                </c:pt>
              </c:numCache>
            </c:numRef>
          </c:val>
          <c:smooth val="0"/>
          <c:extLst xmlns:c16r2="http://schemas.microsoft.com/office/drawing/2015/06/chart">
            <c:ext xmlns:c16="http://schemas.microsoft.com/office/drawing/2014/chart" uri="{C3380CC4-5D6E-409C-BE32-E72D297353CC}">
              <c16:uniqueId val="{00000000-E0D9-44ED-B7BE-6FA42DB3CB26}"/>
            </c:ext>
          </c:extLst>
        </c:ser>
        <c:dLbls>
          <c:showLegendKey val="0"/>
          <c:showVal val="0"/>
          <c:showCatName val="0"/>
          <c:showSerName val="0"/>
          <c:showPercent val="0"/>
          <c:showBubbleSize val="0"/>
        </c:dLbls>
        <c:smooth val="0"/>
        <c:axId val="189409792"/>
        <c:axId val="189410184"/>
      </c:lineChart>
      <c:catAx>
        <c:axId val="189409792"/>
        <c:scaling>
          <c:orientation val="minMax"/>
        </c:scaling>
        <c:delete val="0"/>
        <c:axPos val="b"/>
        <c:title>
          <c:tx>
            <c:rich>
              <a:bodyPr/>
              <a:lstStyle/>
              <a:p>
                <a:pPr>
                  <a:defRPr sz="1050" b="0">
                    <a:latin typeface="+mn-ea"/>
                    <a:ea typeface="+mn-ea"/>
                  </a:defRPr>
                </a:pPr>
                <a:r>
                  <a:rPr lang="ja-JP" altLang="en-US" sz="1050" b="0">
                    <a:latin typeface="+mn-ea"/>
                    <a:ea typeface="+mn-ea"/>
                  </a:rPr>
                  <a:t>年</a:t>
                </a:r>
                <a:endParaRPr lang="en-US" altLang="ja-JP" sz="1050" b="0">
                  <a:latin typeface="+mn-ea"/>
                  <a:ea typeface="+mn-ea"/>
                </a:endParaRPr>
              </a:p>
            </c:rich>
          </c:tx>
          <c:layout>
            <c:manualLayout>
              <c:xMode val="edge"/>
              <c:yMode val="edge"/>
              <c:x val="0.93532407407407403"/>
              <c:y val="0.91432539682539682"/>
            </c:manualLayout>
          </c:layout>
          <c:overlay val="0"/>
        </c:title>
        <c:numFmt formatCode="General" sourceLinked="0"/>
        <c:majorTickMark val="in"/>
        <c:minorTickMark val="none"/>
        <c:tickLblPos val="nextTo"/>
        <c:txPr>
          <a:bodyPr/>
          <a:lstStyle/>
          <a:p>
            <a:pPr>
              <a:defRPr sz="1050">
                <a:latin typeface="+mn-lt"/>
                <a:ea typeface="+mn-ea"/>
              </a:defRPr>
            </a:pPr>
            <a:endParaRPr lang="ja-JP"/>
          </a:p>
        </c:txPr>
        <c:crossAx val="189410184"/>
        <c:crosses val="autoZero"/>
        <c:auto val="1"/>
        <c:lblAlgn val="ctr"/>
        <c:lblOffset val="100"/>
        <c:noMultiLvlLbl val="0"/>
      </c:catAx>
      <c:valAx>
        <c:axId val="189410184"/>
        <c:scaling>
          <c:orientation val="minMax"/>
          <c:max val="12000"/>
        </c:scaling>
        <c:delete val="0"/>
        <c:axPos val="l"/>
        <c:title>
          <c:tx>
            <c:rich>
              <a:bodyPr rot="0" vert="horz"/>
              <a:lstStyle/>
              <a:p>
                <a:pPr>
                  <a:defRPr sz="1050" b="0">
                    <a:latin typeface="+mn-ea"/>
                    <a:ea typeface="+mn-ea"/>
                  </a:defRPr>
                </a:pPr>
                <a:r>
                  <a:rPr lang="ja-JP" altLang="en-US" sz="1050" b="0">
                    <a:latin typeface="+mn-ea"/>
                    <a:ea typeface="+mn-ea"/>
                  </a:rPr>
                  <a:t>床</a:t>
                </a:r>
              </a:p>
            </c:rich>
          </c:tx>
          <c:layout>
            <c:manualLayout>
              <c:xMode val="edge"/>
              <c:yMode val="edge"/>
              <c:x val="0.10583333333333333"/>
              <c:y val="4.7421428571428573E-2"/>
            </c:manualLayout>
          </c:layout>
          <c:overlay val="0"/>
        </c:title>
        <c:numFmt formatCode="General" sourceLinked="1"/>
        <c:majorTickMark val="in"/>
        <c:minorTickMark val="none"/>
        <c:tickLblPos val="nextTo"/>
        <c:txPr>
          <a:bodyPr/>
          <a:lstStyle/>
          <a:p>
            <a:pPr>
              <a:defRPr sz="1050">
                <a:latin typeface="+mn-lt"/>
                <a:ea typeface="+mn-ea"/>
              </a:defRPr>
            </a:pPr>
            <a:endParaRPr lang="ja-JP"/>
          </a:p>
        </c:txPr>
        <c:crossAx val="189409792"/>
        <c:crosses val="autoZero"/>
        <c:crossBetween val="between"/>
        <c:majorUnit val="2000"/>
      </c:valAx>
    </c:plotArea>
    <c:plotVisOnly val="1"/>
    <c:dispBlanksAs val="gap"/>
    <c:showDLblsOverMax val="0"/>
  </c:chart>
  <c:spPr>
    <a:solidFill>
      <a:schemeClr val="bg1"/>
    </a:solidFill>
    <a:ln>
      <a:noFill/>
    </a:ln>
  </c:spPr>
  <c:txPr>
    <a:bodyPr/>
    <a:lstStyle/>
    <a:p>
      <a:pPr>
        <a:defRPr>
          <a:latin typeface="HGP創英角ｺﾞｼｯｸUB" panose="020B0900000000000000" pitchFamily="50" charset="-128"/>
          <a:ea typeface="HGP創英角ｺﾞｼｯｸUB" panose="020B0900000000000000"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prstDash val="dash"/>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0000"/>
            </a:solidFill>
            <a:ln>
              <a:noFill/>
            </a:ln>
            <a:effectLst/>
          </c:spPr>
          <c:invertIfNegative val="0"/>
          <c:cat>
            <c:strRef>
              <c:f>入院基本料【中河内】!$C$116:$C$119</c:f>
              <c:strCache>
                <c:ptCount val="4"/>
                <c:pt idx="0">
                  <c:v>一般病棟7対1</c:v>
                </c:pt>
                <c:pt idx="1">
                  <c:v>障害者施設等</c:v>
                </c:pt>
                <c:pt idx="2">
                  <c:v>小児入院管理料</c:v>
                </c:pt>
                <c:pt idx="3">
                  <c:v>地域包括ケア病棟（療養）</c:v>
                </c:pt>
              </c:strCache>
            </c:strRef>
          </c:cat>
          <c:val>
            <c:numRef>
              <c:f>入院基本料【中河内】!$D$116:$D$119</c:f>
              <c:numCache>
                <c:formatCode>#,##0;"▲ "#,##0</c:formatCode>
                <c:ptCount val="4"/>
                <c:pt idx="0">
                  <c:v>-156</c:v>
                </c:pt>
                <c:pt idx="1">
                  <c:v>-30</c:v>
                </c:pt>
                <c:pt idx="2">
                  <c:v>-18</c:v>
                </c:pt>
                <c:pt idx="3">
                  <c:v>-4</c:v>
                </c:pt>
              </c:numCache>
            </c:numRef>
          </c:val>
          <c:extLst xmlns:c16r2="http://schemas.microsoft.com/office/drawing/2015/06/chart">
            <c:ext xmlns:c16="http://schemas.microsoft.com/office/drawing/2014/chart" uri="{C3380CC4-5D6E-409C-BE32-E72D297353CC}">
              <c16:uniqueId val="{00000000-1D7A-44D1-89E8-F6F85B859E5B}"/>
            </c:ext>
          </c:extLst>
        </c:ser>
        <c:dLbls>
          <c:showLegendKey val="0"/>
          <c:showVal val="0"/>
          <c:showCatName val="0"/>
          <c:showSerName val="0"/>
          <c:showPercent val="0"/>
          <c:showBubbleSize val="0"/>
        </c:dLbls>
        <c:gapWidth val="182"/>
        <c:axId val="242988904"/>
        <c:axId val="242989296"/>
      </c:barChart>
      <c:catAx>
        <c:axId val="242988904"/>
        <c:scaling>
          <c:orientation val="maxMin"/>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42989296"/>
        <c:crosses val="autoZero"/>
        <c:auto val="1"/>
        <c:lblAlgn val="ctr"/>
        <c:lblOffset val="100"/>
        <c:noMultiLvlLbl val="0"/>
      </c:catAx>
      <c:valAx>
        <c:axId val="242989296"/>
        <c:scaling>
          <c:orientation val="minMax"/>
        </c:scaling>
        <c:delete val="0"/>
        <c:axPos val="t"/>
        <c:majorGridlines>
          <c:spPr>
            <a:ln w="9525" cap="flat" cmpd="sng" algn="ctr">
              <a:no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429889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入院基本料【中河内】!$C$107:$C$114</c:f>
              <c:strCache>
                <c:ptCount val="8"/>
                <c:pt idx="0">
                  <c:v>一般病棟15対1</c:v>
                </c:pt>
                <c:pt idx="1">
                  <c:v>救命救急入院料・特定集中治療室管理料等</c:v>
                </c:pt>
                <c:pt idx="2">
                  <c:v>医療療養病床</c:v>
                </c:pt>
                <c:pt idx="3">
                  <c:v>緩和ケア病棟入院料</c:v>
                </c:pt>
                <c:pt idx="4">
                  <c:v>回復期リハ病棟（療養）</c:v>
                </c:pt>
                <c:pt idx="5">
                  <c:v>回復期リハ病棟（一般）</c:v>
                </c:pt>
                <c:pt idx="6">
                  <c:v>一般病棟10対1</c:v>
                </c:pt>
                <c:pt idx="7">
                  <c:v>地域包括ケア病棟（一般）</c:v>
                </c:pt>
              </c:strCache>
            </c:strRef>
          </c:cat>
          <c:val>
            <c:numRef>
              <c:f>入院基本料【中河内】!$D$107:$D$114</c:f>
              <c:numCache>
                <c:formatCode>#,##0;"▲ "#,##0</c:formatCode>
                <c:ptCount val="8"/>
                <c:pt idx="0">
                  <c:v>2</c:v>
                </c:pt>
                <c:pt idx="1">
                  <c:v>2</c:v>
                </c:pt>
                <c:pt idx="2">
                  <c:v>15</c:v>
                </c:pt>
                <c:pt idx="3">
                  <c:v>23</c:v>
                </c:pt>
                <c:pt idx="4">
                  <c:v>37</c:v>
                </c:pt>
                <c:pt idx="5">
                  <c:v>43</c:v>
                </c:pt>
                <c:pt idx="6">
                  <c:v>66</c:v>
                </c:pt>
                <c:pt idx="7">
                  <c:v>108</c:v>
                </c:pt>
              </c:numCache>
            </c:numRef>
          </c:val>
          <c:extLst xmlns:c16r2="http://schemas.microsoft.com/office/drawing/2015/06/chart">
            <c:ext xmlns:c16="http://schemas.microsoft.com/office/drawing/2014/chart" uri="{C3380CC4-5D6E-409C-BE32-E72D297353CC}">
              <c16:uniqueId val="{00000000-8EE0-4B2E-9B2B-4325237A55F4}"/>
            </c:ext>
          </c:extLst>
        </c:ser>
        <c:dLbls>
          <c:showLegendKey val="0"/>
          <c:showVal val="0"/>
          <c:showCatName val="0"/>
          <c:showSerName val="0"/>
          <c:showPercent val="0"/>
          <c:showBubbleSize val="0"/>
        </c:dLbls>
        <c:gapWidth val="182"/>
        <c:axId val="242990080"/>
        <c:axId val="242990472"/>
      </c:barChart>
      <c:catAx>
        <c:axId val="242990080"/>
        <c:scaling>
          <c:orientation val="minMax"/>
        </c:scaling>
        <c:delete val="0"/>
        <c:axPos val="l"/>
        <c:numFmt formatCode="General" sourceLinked="1"/>
        <c:majorTickMark val="none"/>
        <c:minorTickMark val="none"/>
        <c:tickLblPos val="low"/>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42990472"/>
        <c:crosses val="autoZero"/>
        <c:auto val="1"/>
        <c:lblAlgn val="ctr"/>
        <c:lblOffset val="100"/>
        <c:noMultiLvlLbl val="0"/>
      </c:catAx>
      <c:valAx>
        <c:axId val="242990472"/>
        <c:scaling>
          <c:orientation val="minMax"/>
        </c:scaling>
        <c:delete val="0"/>
        <c:axPos val="b"/>
        <c:majorGridlines>
          <c:spPr>
            <a:ln w="9525" cap="flat" cmpd="sng" algn="ctr">
              <a:no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429900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0.33939</cdr:x>
      <cdr:y>0.64156</cdr:y>
    </cdr:from>
    <cdr:to>
      <cdr:x>0.57939</cdr:x>
      <cdr:y>0.71656</cdr:y>
    </cdr:to>
    <cdr:sp macro="" textlink="">
      <cdr:nvSpPr>
        <cdr:cNvPr id="2" name="角丸四角形 1"/>
        <cdr:cNvSpPr/>
      </cdr:nvSpPr>
      <cdr:spPr>
        <a:xfrm xmlns:a="http://schemas.openxmlformats.org/drawingml/2006/main">
          <a:off x="1221807" y="1847689"/>
          <a:ext cx="864000" cy="216000"/>
        </a:xfrm>
        <a:prstGeom xmlns:a="http://schemas.openxmlformats.org/drawingml/2006/main" prst="roundRect">
          <a:avLst/>
        </a:prstGeom>
        <a:solidFill xmlns:a="http://schemas.openxmlformats.org/drawingml/2006/main">
          <a:schemeClr val="accent1">
            <a:lumMod val="20000"/>
            <a:lumOff val="80000"/>
          </a:schemeClr>
        </a:solidFill>
        <a:ln xmlns:a="http://schemas.openxmlformats.org/drawingml/2006/main">
          <a:no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000"/>
            <a:t>高度急性期</a:t>
          </a:r>
        </a:p>
      </cdr:txBody>
    </cdr:sp>
  </cdr:relSizeAnchor>
  <cdr:relSizeAnchor xmlns:cdr="http://schemas.openxmlformats.org/drawingml/2006/chartDrawing">
    <cdr:from>
      <cdr:x>0.66525</cdr:x>
      <cdr:y>0.44693</cdr:y>
    </cdr:from>
    <cdr:to>
      <cdr:x>0.90525</cdr:x>
      <cdr:y>0.52193</cdr:y>
    </cdr:to>
    <cdr:sp macro="" textlink="">
      <cdr:nvSpPr>
        <cdr:cNvPr id="3" name="角丸四角形 2"/>
        <cdr:cNvSpPr/>
      </cdr:nvSpPr>
      <cdr:spPr>
        <a:xfrm xmlns:a="http://schemas.openxmlformats.org/drawingml/2006/main">
          <a:off x="2394915" y="1287172"/>
          <a:ext cx="864000" cy="216000"/>
        </a:xfrm>
        <a:prstGeom xmlns:a="http://schemas.openxmlformats.org/drawingml/2006/main" prst="roundRect">
          <a:avLst/>
        </a:prstGeom>
        <a:solidFill xmlns:a="http://schemas.openxmlformats.org/drawingml/2006/main">
          <a:schemeClr val="accent1">
            <a:lumMod val="20000"/>
            <a:lumOff val="80000"/>
          </a:schemeClr>
        </a:solidFill>
        <a:ln xmlns:a="http://schemas.openxmlformats.org/drawingml/2006/main">
          <a:no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000"/>
            <a:t>慢性期</a:t>
          </a:r>
        </a:p>
      </cdr:txBody>
    </cdr:sp>
  </cdr:relSizeAnchor>
  <cdr:relSizeAnchor xmlns:cdr="http://schemas.openxmlformats.org/drawingml/2006/chartDrawing">
    <cdr:from>
      <cdr:x>0.2268</cdr:x>
      <cdr:y>0.10924</cdr:y>
    </cdr:from>
    <cdr:to>
      <cdr:x>0.4668</cdr:x>
      <cdr:y>0.18424</cdr:y>
    </cdr:to>
    <cdr:sp macro="" textlink="">
      <cdr:nvSpPr>
        <cdr:cNvPr id="4" name="角丸四角形 3"/>
        <cdr:cNvSpPr/>
      </cdr:nvSpPr>
      <cdr:spPr>
        <a:xfrm xmlns:a="http://schemas.openxmlformats.org/drawingml/2006/main">
          <a:off x="816465" y="314604"/>
          <a:ext cx="864000" cy="216000"/>
        </a:xfrm>
        <a:prstGeom xmlns:a="http://schemas.openxmlformats.org/drawingml/2006/main" prst="roundRect">
          <a:avLst/>
        </a:prstGeom>
        <a:solidFill xmlns:a="http://schemas.openxmlformats.org/drawingml/2006/main">
          <a:schemeClr val="accent1">
            <a:lumMod val="20000"/>
            <a:lumOff val="80000"/>
          </a:schemeClr>
        </a:solidFill>
        <a:ln xmlns:a="http://schemas.openxmlformats.org/drawingml/2006/main">
          <a:no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000"/>
            <a:t>回復期</a:t>
          </a:r>
        </a:p>
      </cdr:txBody>
    </cdr:sp>
  </cdr:relSizeAnchor>
  <cdr:relSizeAnchor xmlns:cdr="http://schemas.openxmlformats.org/drawingml/2006/chartDrawing">
    <cdr:from>
      <cdr:x>0.59596</cdr:x>
      <cdr:y>0.26461</cdr:y>
    </cdr:from>
    <cdr:to>
      <cdr:x>0.83596</cdr:x>
      <cdr:y>0.33961</cdr:y>
    </cdr:to>
    <cdr:sp macro="" textlink="">
      <cdr:nvSpPr>
        <cdr:cNvPr id="5" name="角丸四角形 4"/>
        <cdr:cNvSpPr/>
      </cdr:nvSpPr>
      <cdr:spPr>
        <a:xfrm xmlns:a="http://schemas.openxmlformats.org/drawingml/2006/main">
          <a:off x="2145447" y="762074"/>
          <a:ext cx="864000" cy="216000"/>
        </a:xfrm>
        <a:prstGeom xmlns:a="http://schemas.openxmlformats.org/drawingml/2006/main" prst="roundRect">
          <a:avLst/>
        </a:prstGeom>
        <a:solidFill xmlns:a="http://schemas.openxmlformats.org/drawingml/2006/main">
          <a:schemeClr val="accent1">
            <a:lumMod val="20000"/>
            <a:lumOff val="80000"/>
          </a:schemeClr>
        </a:solidFill>
        <a:ln xmlns:a="http://schemas.openxmlformats.org/drawingml/2006/main">
          <a:no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000"/>
            <a:t>急性期</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621" cy="493237"/>
          </a:xfrm>
          <a:prstGeom prst="rect">
            <a:avLst/>
          </a:prstGeom>
        </p:spPr>
        <p:txBody>
          <a:bodyPr vert="horz" lIns="90637" tIns="45318" rIns="90637"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2" y="0"/>
            <a:ext cx="2918621" cy="493237"/>
          </a:xfrm>
          <a:prstGeom prst="rect">
            <a:avLst/>
          </a:prstGeom>
        </p:spPr>
        <p:txBody>
          <a:bodyPr vert="horz" lIns="90637" tIns="45318" rIns="90637" bIns="45318" rtlCol="0"/>
          <a:lstStyle>
            <a:lvl1pPr algn="r">
              <a:defRPr sz="1200"/>
            </a:lvl1pPr>
          </a:lstStyle>
          <a:p>
            <a:fld id="{8C0B6B46-DA86-44B1-BF26-2C06D2A671C0}" type="datetimeFigureOut">
              <a:rPr kumimoji="1" lang="ja-JP" altLang="en-US" smtClean="0"/>
              <a:t>2019/8/6</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37" tIns="45318" rIns="90637" bIns="45318" rtlCol="0" anchor="ctr"/>
          <a:lstStyle/>
          <a:p>
            <a:endParaRPr lang="ja-JP" altLang="en-US"/>
          </a:p>
        </p:txBody>
      </p:sp>
      <p:sp>
        <p:nvSpPr>
          <p:cNvPr id="5" name="ノート プレースホルダー 4"/>
          <p:cNvSpPr>
            <a:spLocks noGrp="1"/>
          </p:cNvSpPr>
          <p:nvPr>
            <p:ph type="body" sz="quarter" idx="3"/>
          </p:nvPr>
        </p:nvSpPr>
        <p:spPr>
          <a:xfrm>
            <a:off x="673892" y="4686538"/>
            <a:ext cx="5387982" cy="4439132"/>
          </a:xfrm>
          <a:prstGeom prst="rect">
            <a:avLst/>
          </a:prstGeom>
        </p:spPr>
        <p:txBody>
          <a:bodyPr vert="horz" lIns="90637" tIns="45318" rIns="90637" bIns="453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502"/>
            <a:ext cx="2918621" cy="493236"/>
          </a:xfrm>
          <a:prstGeom prst="rect">
            <a:avLst/>
          </a:prstGeom>
        </p:spPr>
        <p:txBody>
          <a:bodyPr vert="horz" lIns="90637" tIns="45318" rIns="90637"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2" y="9371502"/>
            <a:ext cx="2918621" cy="493236"/>
          </a:xfrm>
          <a:prstGeom prst="rect">
            <a:avLst/>
          </a:prstGeom>
        </p:spPr>
        <p:txBody>
          <a:bodyPr vert="horz" lIns="90637" tIns="45318" rIns="90637" bIns="45318"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r>
              <a:rPr lang="ja-JP" altLang="en-US" dirty="0"/>
              <a:t>・北河内二次医療圏における地域医療構想を推進するにあたり、現状と今後の方向性について、ご説明します。</a:t>
            </a:r>
          </a:p>
        </p:txBody>
      </p:sp>
      <p:sp>
        <p:nvSpPr>
          <p:cNvPr id="4" name="スライド番号プレースホルダー 3"/>
          <p:cNvSpPr>
            <a:spLocks noGrp="1"/>
          </p:cNvSpPr>
          <p:nvPr>
            <p:ph type="sldNum" sz="quarter" idx="10"/>
          </p:nvPr>
        </p:nvSpPr>
        <p:spPr/>
        <p:txBody>
          <a:bodyPr/>
          <a:lstStyle/>
          <a:p>
            <a:fld id="{CDCFC374-814C-4296-BB26-A4ADC52CB336}" type="slidenum">
              <a:rPr kumimoji="1" lang="ja-JP" altLang="en-US" smtClean="0"/>
              <a:t>1</a:t>
            </a:fld>
            <a:endParaRPr kumimoji="1" lang="ja-JP" altLang="en-US" dirty="0"/>
          </a:p>
        </p:txBody>
      </p:sp>
    </p:spTree>
    <p:extLst>
      <p:ext uri="{BB962C8B-B14F-4D97-AF65-F5344CB8AC3E}">
        <p14:creationId xmlns:p14="http://schemas.microsoft.com/office/powerpoint/2010/main" val="2200472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a:t>
            </a:r>
            <a:r>
              <a:rPr lang="en-US" altLang="ja-JP" dirty="0"/>
              <a:t>5</a:t>
            </a:r>
            <a:r>
              <a:rPr lang="ja-JP" altLang="en-US" dirty="0"/>
              <a:t>疾病</a:t>
            </a:r>
            <a:r>
              <a:rPr lang="en-US" altLang="ja-JP" dirty="0"/>
              <a:t>4</a:t>
            </a:r>
            <a:r>
              <a:rPr lang="ja-JP" altLang="en-US" dirty="0"/>
              <a:t>事業の医療提供実績も、</a:t>
            </a:r>
            <a:r>
              <a:rPr lang="en-US" altLang="ja-JP" dirty="0"/>
              <a:t>SCR</a:t>
            </a:r>
            <a:r>
              <a:rPr lang="ja-JP" altLang="en-US" dirty="0"/>
              <a:t>５０より低いものは見受けられません。</a:t>
            </a:r>
          </a:p>
        </p:txBody>
      </p:sp>
    </p:spTree>
    <p:extLst>
      <p:ext uri="{BB962C8B-B14F-4D97-AF65-F5344CB8AC3E}">
        <p14:creationId xmlns:p14="http://schemas.microsoft.com/office/powerpoint/2010/main" val="2909622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・部位別の診療実績年次推移は、多くの部位で需要が増加傾向または横ばいです。</a:t>
            </a:r>
            <a:endParaRPr lang="en-US" altLang="ja-JP" dirty="0"/>
          </a:p>
          <a:p>
            <a:r>
              <a:rPr lang="ja-JP" altLang="en-US" dirty="0"/>
              <a:t>・平成</a:t>
            </a:r>
            <a:r>
              <a:rPr lang="en-US" altLang="ja-JP" dirty="0"/>
              <a:t>26</a:t>
            </a:r>
            <a:r>
              <a:rPr lang="ja-JP" altLang="en-US" dirty="0"/>
              <a:t>年、</a:t>
            </a:r>
            <a:r>
              <a:rPr lang="en-US" altLang="ja-JP" dirty="0"/>
              <a:t>27</a:t>
            </a:r>
            <a:r>
              <a:rPr lang="ja-JP" altLang="en-US" dirty="0"/>
              <a:t>年に参加病院が増えていることも、影響していると思われます。</a:t>
            </a:r>
          </a:p>
          <a:p>
            <a:endParaRPr lang="ja-JP" altLang="en-US" dirty="0"/>
          </a:p>
        </p:txBody>
      </p:sp>
    </p:spTree>
    <p:extLst>
      <p:ext uri="{BB962C8B-B14F-4D97-AF65-F5344CB8AC3E}">
        <p14:creationId xmlns:p14="http://schemas.microsoft.com/office/powerpoint/2010/main" val="4000385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13</a:t>
            </a:fld>
            <a:endParaRPr kumimoji="1" lang="ja-JP" altLang="en-US"/>
          </a:p>
        </p:txBody>
      </p:sp>
    </p:spTree>
    <p:extLst>
      <p:ext uri="{BB962C8B-B14F-4D97-AF65-F5344CB8AC3E}">
        <p14:creationId xmlns:p14="http://schemas.microsoft.com/office/powerpoint/2010/main" val="3847656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14</a:t>
            </a:fld>
            <a:endParaRPr kumimoji="1" lang="ja-JP" altLang="en-US"/>
          </a:p>
        </p:txBody>
      </p:sp>
    </p:spTree>
    <p:extLst>
      <p:ext uri="{BB962C8B-B14F-4D97-AF65-F5344CB8AC3E}">
        <p14:creationId xmlns:p14="http://schemas.microsoft.com/office/powerpoint/2010/main" val="62386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・部位別の診療実績年次推移は、多くの部位で需要が増加傾向または横ばいです。</a:t>
            </a:r>
            <a:endParaRPr lang="en-US" altLang="ja-JP" dirty="0"/>
          </a:p>
          <a:p>
            <a:r>
              <a:rPr lang="ja-JP" altLang="en-US" dirty="0"/>
              <a:t>・平成</a:t>
            </a:r>
            <a:r>
              <a:rPr lang="en-US" altLang="ja-JP" dirty="0"/>
              <a:t>26</a:t>
            </a:r>
            <a:r>
              <a:rPr lang="ja-JP" altLang="en-US" dirty="0"/>
              <a:t>年、</a:t>
            </a:r>
            <a:r>
              <a:rPr lang="en-US" altLang="ja-JP" dirty="0"/>
              <a:t>27</a:t>
            </a:r>
            <a:r>
              <a:rPr lang="ja-JP" altLang="en-US" dirty="0"/>
              <a:t>年に参加病院が増えていることも、影響していると思われます。</a:t>
            </a:r>
          </a:p>
          <a:p>
            <a:endParaRPr lang="ja-JP" altLang="en-US" dirty="0"/>
          </a:p>
        </p:txBody>
      </p:sp>
    </p:spTree>
    <p:extLst>
      <p:ext uri="{BB962C8B-B14F-4D97-AF65-F5344CB8AC3E}">
        <p14:creationId xmlns:p14="http://schemas.microsoft.com/office/powerpoint/2010/main" val="65088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・部位別の診療実績年次推移は、多くの部位で需要が増加傾向または横ばいです。</a:t>
            </a:r>
            <a:endParaRPr lang="en-US" altLang="ja-JP" dirty="0"/>
          </a:p>
          <a:p>
            <a:r>
              <a:rPr lang="ja-JP" altLang="en-US" dirty="0"/>
              <a:t>・平成</a:t>
            </a:r>
            <a:r>
              <a:rPr lang="en-US" altLang="ja-JP" dirty="0"/>
              <a:t>26</a:t>
            </a:r>
            <a:r>
              <a:rPr lang="ja-JP" altLang="en-US" dirty="0"/>
              <a:t>年、</a:t>
            </a:r>
            <a:r>
              <a:rPr lang="en-US" altLang="ja-JP" dirty="0"/>
              <a:t>27</a:t>
            </a:r>
            <a:r>
              <a:rPr lang="ja-JP" altLang="en-US" dirty="0"/>
              <a:t>年に参加病院が増えていることも、影響していると思われます。</a:t>
            </a:r>
          </a:p>
          <a:p>
            <a:endParaRPr lang="ja-JP" altLang="en-US" dirty="0"/>
          </a:p>
        </p:txBody>
      </p:sp>
    </p:spTree>
    <p:extLst>
      <p:ext uri="{BB962C8B-B14F-4D97-AF65-F5344CB8AC3E}">
        <p14:creationId xmlns:p14="http://schemas.microsoft.com/office/powerpoint/2010/main" val="3674932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・２０１７年病床機能報告では、地域急性期と回復期を合わせて２３．８％、</a:t>
            </a:r>
            <a:endParaRPr lang="en-US" altLang="ja-JP" dirty="0"/>
          </a:p>
          <a:p>
            <a:endParaRPr lang="en-US" altLang="ja-JP" dirty="0"/>
          </a:p>
          <a:p>
            <a:r>
              <a:rPr lang="ja-JP" altLang="en-US" dirty="0"/>
              <a:t>・２０２５年の必要量は、回復期が３４．４％</a:t>
            </a:r>
            <a:endParaRPr lang="en-US" altLang="ja-JP" dirty="0"/>
          </a:p>
          <a:p>
            <a:endParaRPr lang="en-US" altLang="ja-JP" dirty="0"/>
          </a:p>
          <a:p>
            <a:r>
              <a:rPr lang="ja-JP" altLang="en-US" dirty="0"/>
              <a:t>・この割合の差　約１１</a:t>
            </a:r>
            <a:r>
              <a:rPr lang="en-US" altLang="ja-JP" dirty="0"/>
              <a:t>%</a:t>
            </a:r>
            <a:r>
              <a:rPr lang="ja-JP" altLang="en-US" dirty="0"/>
              <a:t>が、回復期への転換が必要と推計されます。</a:t>
            </a:r>
            <a:endParaRPr lang="en-US" altLang="ja-JP" dirty="0"/>
          </a:p>
          <a:p>
            <a:endParaRPr lang="en-US" altLang="ja-JP" dirty="0"/>
          </a:p>
          <a:p>
            <a:endParaRPr lang="en-US" altLang="ja-JP" dirty="0"/>
          </a:p>
          <a:p>
            <a:endParaRPr lang="en-US" altLang="ja-JP" dirty="0"/>
          </a:p>
          <a:p>
            <a:endParaRPr lang="en-US" altLang="ja-JP" dirty="0"/>
          </a:p>
          <a:p>
            <a:r>
              <a:rPr lang="en-US" altLang="ja-JP" dirty="0"/>
              <a:t>※</a:t>
            </a:r>
            <a:r>
              <a:rPr lang="ja-JP" altLang="en-US" dirty="0"/>
              <a:t>　このスライドの２０１７年病床機能報告は、有床診療所を含んでおり、地域急性期に入っている。（注釈参照）　スライド６上方の「地域急性期１２４９」は病院のみの数値で、この差分（１４８９－１２４９＝２４０）が有床診療所。</a:t>
            </a:r>
            <a:endParaRPr lang="en-US" altLang="ja-JP" dirty="0"/>
          </a:p>
          <a:p>
            <a:endParaRPr lang="en-US" altLang="ja-JP" dirty="0"/>
          </a:p>
          <a:p>
            <a:r>
              <a:rPr lang="en-US" altLang="ja-JP" dirty="0"/>
              <a:t>※</a:t>
            </a:r>
            <a:r>
              <a:rPr lang="ja-JP" altLang="en-US" dirty="0"/>
              <a:t>　下の表、２０１７年病床機能報告の割合の母数は、上の表の２０１７年の行の、「高度急性期」「急性期」「（重症）急性期」「急性期（不明）「地域急性期」「回復期」「慢性期」「休棟等」を合計したもので「１０，１６８」</a:t>
            </a:r>
          </a:p>
        </p:txBody>
      </p:sp>
    </p:spTree>
    <p:extLst>
      <p:ext uri="{BB962C8B-B14F-4D97-AF65-F5344CB8AC3E}">
        <p14:creationId xmlns:p14="http://schemas.microsoft.com/office/powerpoint/2010/main" val="1503155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・高度急性期から急性期の現状課題をまとめますと</a:t>
            </a:r>
            <a:endParaRPr lang="en-US" altLang="ja-JP" dirty="0"/>
          </a:p>
          <a:p>
            <a:endParaRPr lang="en-US" altLang="ja-JP" dirty="0"/>
          </a:p>
          <a:p>
            <a:r>
              <a:rPr lang="ja-JP" altLang="en-US" dirty="0"/>
              <a:t>・　　（○の項目読み上げ）</a:t>
            </a:r>
          </a:p>
          <a:p>
            <a:endParaRPr lang="ja-JP" altLang="en-US" dirty="0"/>
          </a:p>
        </p:txBody>
      </p:sp>
    </p:spTree>
    <p:extLst>
      <p:ext uri="{BB962C8B-B14F-4D97-AF65-F5344CB8AC3E}">
        <p14:creationId xmlns:p14="http://schemas.microsoft.com/office/powerpoint/2010/main" val="2872215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・病床稼働率は、一般病棟１０対１を除いて、府平均を上回っています。（赤い囲み）</a:t>
            </a:r>
          </a:p>
        </p:txBody>
      </p:sp>
    </p:spTree>
    <p:extLst>
      <p:ext uri="{BB962C8B-B14F-4D97-AF65-F5344CB8AC3E}">
        <p14:creationId xmlns:p14="http://schemas.microsoft.com/office/powerpoint/2010/main" val="2495722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・圏域内の医療機関に入院する割合（自己完結率）は、小児・周産期に係る病床以外は概ね</a:t>
            </a:r>
            <a:r>
              <a:rPr lang="en-US" altLang="ja-JP" dirty="0"/>
              <a:t>7</a:t>
            </a:r>
            <a:r>
              <a:rPr lang="ja-JP" altLang="en-US" dirty="0"/>
              <a:t>割（左グラフ）</a:t>
            </a:r>
            <a:endParaRPr lang="en-US" altLang="ja-JP" dirty="0"/>
          </a:p>
          <a:p>
            <a:endParaRPr lang="en-US" altLang="ja-JP" dirty="0"/>
          </a:p>
          <a:p>
            <a:r>
              <a:rPr lang="ja-JP" altLang="en-US" dirty="0"/>
              <a:t>・入院基本料７対１で流出超過の傾向がみられます（右グラフ）</a:t>
            </a:r>
          </a:p>
        </p:txBody>
      </p:sp>
    </p:spTree>
    <p:extLst>
      <p:ext uri="{BB962C8B-B14F-4D97-AF65-F5344CB8AC3E}">
        <p14:creationId xmlns:p14="http://schemas.microsoft.com/office/powerpoint/2010/main" val="249572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dirty="0">
                <a:solidFill>
                  <a:prstClr val="black"/>
                </a:solidFill>
              </a:rPr>
              <a:t>・本日ご説明する内容です。</a:t>
            </a:r>
            <a:endParaRPr lang="en-US" altLang="ja-JP" dirty="0">
              <a:solidFill>
                <a:prstClr val="black"/>
              </a:solidFill>
            </a:endParaRPr>
          </a:p>
        </p:txBody>
      </p:sp>
      <p:sp>
        <p:nvSpPr>
          <p:cNvPr id="4" name="スライド番号プレースホルダー 3"/>
          <p:cNvSpPr>
            <a:spLocks noGrp="1"/>
          </p:cNvSpPr>
          <p:nvPr>
            <p:ph type="sldNum" sz="quarter" idx="10"/>
          </p:nvPr>
        </p:nvSpPr>
        <p:spPr/>
        <p:txBody>
          <a:bodyPr/>
          <a:lstStyle/>
          <a:p>
            <a:fld id="{40687962-1732-4DEA-94EE-209433AE6D92}" type="slidenum">
              <a:rPr kumimoji="1" lang="ja-JP" altLang="en-US" smtClean="0"/>
              <a:t>2</a:t>
            </a:fld>
            <a:endParaRPr kumimoji="1" lang="ja-JP" altLang="en-US" dirty="0"/>
          </a:p>
        </p:txBody>
      </p:sp>
    </p:spTree>
    <p:extLst>
      <p:ext uri="{BB962C8B-B14F-4D97-AF65-F5344CB8AC3E}">
        <p14:creationId xmlns:p14="http://schemas.microsoft.com/office/powerpoint/2010/main" val="2185003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・医療提供実績</a:t>
            </a:r>
            <a:r>
              <a:rPr lang="en-US" altLang="ja-JP" dirty="0"/>
              <a:t>SCR</a:t>
            </a:r>
            <a:r>
              <a:rPr lang="ja-JP" altLang="en-US" dirty="0"/>
              <a:t>は、</a:t>
            </a:r>
            <a:r>
              <a:rPr lang="en-US" altLang="ja-JP" dirty="0"/>
              <a:t>50</a:t>
            </a:r>
            <a:r>
              <a:rPr lang="ja-JP" altLang="en-US" dirty="0"/>
              <a:t>以下の低いものは見受けられません。</a:t>
            </a:r>
            <a:endParaRPr lang="en-US" altLang="ja-JP" dirty="0"/>
          </a:p>
          <a:p>
            <a:endParaRPr lang="en-US" altLang="ja-JP" dirty="0"/>
          </a:p>
          <a:p>
            <a:r>
              <a:rPr lang="en-US" altLang="ja-JP" dirty="0"/>
              <a:t>※</a:t>
            </a:r>
            <a:r>
              <a:rPr lang="ja-JP" altLang="en-US" dirty="0"/>
              <a:t>　</a:t>
            </a:r>
            <a:r>
              <a:rPr lang="en-US" altLang="ja-JP" dirty="0"/>
              <a:t>NICU</a:t>
            </a:r>
            <a:r>
              <a:rPr lang="ja-JP" altLang="en-US" dirty="0"/>
              <a:t>空白のところ。関西医大枚方病院に</a:t>
            </a:r>
            <a:r>
              <a:rPr lang="en-US" altLang="ja-JP" dirty="0"/>
              <a:t>NICU</a:t>
            </a:r>
            <a:r>
              <a:rPr lang="ja-JP" altLang="en-US" dirty="0"/>
              <a:t>はあるが新生児特定集中治療室管理料を取得していない</a:t>
            </a:r>
          </a:p>
        </p:txBody>
      </p:sp>
    </p:spTree>
    <p:extLst>
      <p:ext uri="{BB962C8B-B14F-4D97-AF65-F5344CB8AC3E}">
        <p14:creationId xmlns:p14="http://schemas.microsoft.com/office/powerpoint/2010/main" val="2495722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・高度急性期から急性期の現状課題をまとめますと</a:t>
            </a:r>
            <a:endParaRPr lang="en-US" altLang="ja-JP" dirty="0"/>
          </a:p>
          <a:p>
            <a:endParaRPr lang="en-US" altLang="ja-JP" dirty="0"/>
          </a:p>
          <a:p>
            <a:r>
              <a:rPr lang="ja-JP" altLang="en-US" dirty="0"/>
              <a:t>・　　（○の項目読み上げ）</a:t>
            </a:r>
          </a:p>
          <a:p>
            <a:endParaRPr lang="ja-JP" altLang="en-US" dirty="0"/>
          </a:p>
        </p:txBody>
      </p:sp>
    </p:spTree>
    <p:extLst>
      <p:ext uri="{BB962C8B-B14F-4D97-AF65-F5344CB8AC3E}">
        <p14:creationId xmlns:p14="http://schemas.microsoft.com/office/powerpoint/2010/main" val="1273953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・次に、急性期から回復期の概要です。</a:t>
            </a:r>
            <a:endParaRPr lang="en-US" altLang="ja-JP" dirty="0"/>
          </a:p>
          <a:p>
            <a:endParaRPr lang="en-US" altLang="ja-JP" dirty="0"/>
          </a:p>
          <a:p>
            <a:r>
              <a:rPr lang="ja-JP" altLang="en-US" dirty="0"/>
              <a:t>・人口</a:t>
            </a:r>
            <a:r>
              <a:rPr lang="en-US" altLang="ja-JP" dirty="0"/>
              <a:t>10</a:t>
            </a:r>
            <a:r>
              <a:rPr lang="ja-JP" altLang="en-US" dirty="0"/>
              <a:t>万人当たりの病床数は、「１３対１」では府平均を大きく上回り、「地域包括ケア病棟」では府平均を大きく下回っています。</a:t>
            </a:r>
            <a:endParaRPr lang="en-US" altLang="ja-JP" dirty="0"/>
          </a:p>
          <a:p>
            <a:endParaRPr lang="en-US" altLang="ja-JP" dirty="0"/>
          </a:p>
          <a:p>
            <a:r>
              <a:rPr lang="ja-JP" altLang="en-US" dirty="0"/>
              <a:t>・また、地域包括ケア病棟の病床稼働率は２０％と、府平均を大きく下回っています。</a:t>
            </a:r>
            <a:endParaRPr lang="en-US" altLang="ja-JP" dirty="0"/>
          </a:p>
          <a:p>
            <a:endParaRPr lang="en-US" altLang="ja-JP" dirty="0"/>
          </a:p>
          <a:p>
            <a:endParaRPr lang="en-US" altLang="ja-JP" dirty="0"/>
          </a:p>
          <a:p>
            <a:r>
              <a:rPr lang="ja-JP" altLang="en-US" dirty="0"/>
              <a:t>　</a:t>
            </a:r>
            <a:r>
              <a:rPr lang="en-US" altLang="ja-JP" dirty="0"/>
              <a:t>※</a:t>
            </a:r>
            <a:r>
              <a:rPr lang="ja-JP" altLang="en-US" dirty="0"/>
              <a:t>次のスライド１５と一緒にみると</a:t>
            </a:r>
          </a:p>
          <a:p>
            <a:endParaRPr lang="ja-JP" altLang="en-US" dirty="0"/>
          </a:p>
        </p:txBody>
      </p:sp>
    </p:spTree>
    <p:extLst>
      <p:ext uri="{BB962C8B-B14F-4D97-AF65-F5344CB8AC3E}">
        <p14:creationId xmlns:p14="http://schemas.microsoft.com/office/powerpoint/2010/main" val="2495722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・地域包括ケア病棟の自己完結率は８６．９％と高いが、</a:t>
            </a:r>
            <a:r>
              <a:rPr lang="en-US" altLang="ja-JP" dirty="0"/>
              <a:t>SCR</a:t>
            </a:r>
            <a:r>
              <a:rPr lang="ja-JP" altLang="en-US" dirty="0"/>
              <a:t>は５０を下回っており、</a:t>
            </a:r>
            <a:endParaRPr lang="en-US" altLang="ja-JP" dirty="0"/>
          </a:p>
          <a:p>
            <a:endParaRPr lang="en-US" altLang="ja-JP" dirty="0"/>
          </a:p>
          <a:p>
            <a:r>
              <a:rPr lang="ja-JP" altLang="en-US" dirty="0"/>
              <a:t>・先ほどのスライド１５と合わせて総合的にみると、</a:t>
            </a:r>
            <a:endParaRPr lang="en-US" altLang="ja-JP" dirty="0"/>
          </a:p>
          <a:p>
            <a:endParaRPr lang="en-US" altLang="ja-JP" dirty="0"/>
          </a:p>
          <a:p>
            <a:r>
              <a:rPr lang="ja-JP" altLang="en-US" dirty="0"/>
              <a:t>・地域包括ケア病棟は自己完結率は高いが病床数が少ないうえに稼働も少なく、医療提供実績も低い。</a:t>
            </a:r>
            <a:endParaRPr lang="en-US" altLang="ja-JP" dirty="0"/>
          </a:p>
          <a:p>
            <a:r>
              <a:rPr lang="ja-JP" altLang="en-US" dirty="0"/>
              <a:t>　　　➡　患者イメージとしては社会的入院？</a:t>
            </a:r>
            <a:endParaRPr lang="en-US" altLang="ja-JP" dirty="0"/>
          </a:p>
          <a:p>
            <a:endParaRPr lang="ja-JP" altLang="en-US" dirty="0"/>
          </a:p>
        </p:txBody>
      </p:sp>
    </p:spTree>
    <p:extLst>
      <p:ext uri="{BB962C8B-B14F-4D97-AF65-F5344CB8AC3E}">
        <p14:creationId xmlns:p14="http://schemas.microsoft.com/office/powerpoint/2010/main" val="2495722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・肺炎や大腿骨頸部骨折は自己完結率が高く、</a:t>
            </a:r>
            <a:r>
              <a:rPr lang="en-US" altLang="ja-JP" dirty="0"/>
              <a:t>SCR</a:t>
            </a:r>
            <a:r>
              <a:rPr lang="ja-JP" altLang="en-US" dirty="0"/>
              <a:t>は</a:t>
            </a:r>
            <a:r>
              <a:rPr lang="en-US" altLang="ja-JP" dirty="0"/>
              <a:t>100</a:t>
            </a:r>
            <a:r>
              <a:rPr lang="ja-JP" altLang="en-US" dirty="0"/>
              <a:t>を超えている。</a:t>
            </a:r>
            <a:endParaRPr lang="en-US" altLang="ja-JP" dirty="0"/>
          </a:p>
          <a:p>
            <a:endParaRPr lang="en-US" altLang="ja-JP" dirty="0"/>
          </a:p>
          <a:p>
            <a:endParaRPr lang="en-US" altLang="ja-JP" dirty="0"/>
          </a:p>
          <a:p>
            <a:r>
              <a:rPr lang="ja-JP" altLang="en-US" dirty="0"/>
              <a:t>　　</a:t>
            </a:r>
            <a:r>
              <a:rPr lang="en-US" altLang="ja-JP" dirty="0"/>
              <a:t>※</a:t>
            </a:r>
            <a:r>
              <a:rPr lang="ja-JP" altLang="en-US" dirty="0"/>
              <a:t>高齢者に多い疾患においては、圏域内のレベルは問題ない、ということ？　</a:t>
            </a:r>
            <a:endParaRPr lang="en-US" altLang="ja-JP" dirty="0"/>
          </a:p>
          <a:p>
            <a:r>
              <a:rPr lang="ja-JP" altLang="en-US" dirty="0"/>
              <a:t>　　　　</a:t>
            </a:r>
            <a:endParaRPr lang="en-US" altLang="ja-JP" dirty="0"/>
          </a:p>
          <a:p>
            <a:r>
              <a:rPr lang="ja-JP" altLang="en-US" dirty="0"/>
              <a:t>　　</a:t>
            </a:r>
            <a:r>
              <a:rPr lang="en-US" altLang="ja-JP" dirty="0"/>
              <a:t>※</a:t>
            </a:r>
            <a:r>
              <a:rPr lang="ja-JP" altLang="en-US" dirty="0"/>
              <a:t>流出超過は二ケタであり、グラフだけ見るとかなり流出しているように見える　　が、他の疾患の流出超過のグラフとは単位が大きく違うため、流出超過であると殊更に強調することはしない</a:t>
            </a:r>
          </a:p>
          <a:p>
            <a:endParaRPr lang="ja-JP" altLang="en-US" dirty="0"/>
          </a:p>
        </p:txBody>
      </p:sp>
    </p:spTree>
    <p:extLst>
      <p:ext uri="{BB962C8B-B14F-4D97-AF65-F5344CB8AC3E}">
        <p14:creationId xmlns:p14="http://schemas.microsoft.com/office/powerpoint/2010/main" val="2495722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・急性期方回復期をまとめると</a:t>
            </a:r>
            <a:endParaRPr lang="en-US" altLang="ja-JP" dirty="0"/>
          </a:p>
          <a:p>
            <a:endParaRPr lang="en-US" altLang="ja-JP" dirty="0"/>
          </a:p>
          <a:p>
            <a:r>
              <a:rPr lang="ja-JP" altLang="en-US" dirty="0"/>
              <a:t>・　　（○の読み上げ）</a:t>
            </a:r>
          </a:p>
          <a:p>
            <a:endParaRPr lang="ja-JP" altLang="en-US" dirty="0"/>
          </a:p>
        </p:txBody>
      </p:sp>
    </p:spTree>
    <p:extLst>
      <p:ext uri="{BB962C8B-B14F-4D97-AF65-F5344CB8AC3E}">
        <p14:creationId xmlns:p14="http://schemas.microsoft.com/office/powerpoint/2010/main" val="1273953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pPr defTabSz="906445">
              <a:defRPr/>
            </a:pPr>
            <a:r>
              <a:rPr lang="ja-JP" altLang="en-US" dirty="0"/>
              <a:t>・療養病棟入院基本料１は人口</a:t>
            </a:r>
            <a:r>
              <a:rPr lang="en-US" altLang="ja-JP" dirty="0"/>
              <a:t>10</a:t>
            </a:r>
            <a:r>
              <a:rPr lang="ja-JP" altLang="en-US" dirty="0"/>
              <a:t>万人当たりの病床数が府平均より少なく、平均在院日数も短い。</a:t>
            </a:r>
          </a:p>
          <a:p>
            <a:endParaRPr lang="ja-JP" altLang="en-US" dirty="0"/>
          </a:p>
        </p:txBody>
      </p:sp>
    </p:spTree>
    <p:extLst>
      <p:ext uri="{BB962C8B-B14F-4D97-AF65-F5344CB8AC3E}">
        <p14:creationId xmlns:p14="http://schemas.microsoft.com/office/powerpoint/2010/main" val="2495722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・療養病棟入院基本料は自己完結率が高く（左グラフ）、</a:t>
            </a:r>
            <a:endParaRPr lang="en-US" altLang="ja-JP" dirty="0"/>
          </a:p>
          <a:p>
            <a:endParaRPr lang="en-US" altLang="ja-JP" dirty="0"/>
          </a:p>
          <a:p>
            <a:r>
              <a:rPr lang="ja-JP" altLang="en-US" dirty="0"/>
              <a:t>・流入超過がみられる（右グラフ）</a:t>
            </a:r>
            <a:endParaRPr lang="en-US" altLang="ja-JP" dirty="0"/>
          </a:p>
          <a:p>
            <a:endParaRPr lang="en-US" altLang="ja-JP" dirty="0"/>
          </a:p>
          <a:p>
            <a:r>
              <a:rPr lang="ja-JP" altLang="en-US" dirty="0"/>
              <a:t>・スライド１９と合わせてみると、療養病棟入院基本料２は平均在院日数も長く医療提供実績も低い</a:t>
            </a:r>
            <a:endParaRPr lang="en-US" altLang="ja-JP" dirty="0"/>
          </a:p>
          <a:p>
            <a:r>
              <a:rPr lang="ja-JP" altLang="en-US" dirty="0"/>
              <a:t>　　➡　寝かせっぱなし？　療養病棟入院基本料</a:t>
            </a:r>
            <a:r>
              <a:rPr lang="en-US" altLang="ja-JP" dirty="0"/>
              <a:t>2</a:t>
            </a:r>
            <a:r>
              <a:rPr lang="ja-JP" altLang="en-US" dirty="0"/>
              <a:t>は将来的に廃止の方向</a:t>
            </a:r>
          </a:p>
          <a:p>
            <a:endParaRPr lang="ja-JP" altLang="en-US" dirty="0"/>
          </a:p>
        </p:txBody>
      </p:sp>
    </p:spTree>
    <p:extLst>
      <p:ext uri="{BB962C8B-B14F-4D97-AF65-F5344CB8AC3E}">
        <p14:creationId xmlns:p14="http://schemas.microsoft.com/office/powerpoint/2010/main" val="2495722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・慢性期のまとめとして</a:t>
            </a:r>
            <a:endParaRPr lang="en-US" altLang="ja-JP" dirty="0"/>
          </a:p>
          <a:p>
            <a:endParaRPr lang="en-US" altLang="ja-JP" dirty="0"/>
          </a:p>
          <a:p>
            <a:r>
              <a:rPr lang="ja-JP" altLang="en-US" dirty="0"/>
              <a:t>・　　（○読み上げ）</a:t>
            </a:r>
            <a:endParaRPr lang="en-US" altLang="ja-JP" dirty="0"/>
          </a:p>
          <a:p>
            <a:endParaRPr lang="en-US" altLang="ja-JP" dirty="0"/>
          </a:p>
          <a:p>
            <a:endParaRPr lang="en-US" altLang="ja-JP" dirty="0"/>
          </a:p>
          <a:p>
            <a:r>
              <a:rPr lang="ja-JP" altLang="en-US" dirty="0"/>
              <a:t>　　</a:t>
            </a:r>
            <a:r>
              <a:rPr lang="en-US" altLang="ja-JP" dirty="0"/>
              <a:t>※</a:t>
            </a:r>
            <a:r>
              <a:rPr lang="ja-JP" altLang="en-US" dirty="0"/>
              <a:t>当圏域で、介護医療院への転換予定は？？</a:t>
            </a:r>
          </a:p>
          <a:p>
            <a:endParaRPr lang="ja-JP" altLang="en-US" dirty="0"/>
          </a:p>
        </p:txBody>
      </p:sp>
    </p:spTree>
    <p:extLst>
      <p:ext uri="{BB962C8B-B14F-4D97-AF65-F5344CB8AC3E}">
        <p14:creationId xmlns:p14="http://schemas.microsoft.com/office/powerpoint/2010/main" val="2495722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30</a:t>
            </a:fld>
            <a:endParaRPr kumimoji="1" lang="ja-JP" altLang="en-US"/>
          </a:p>
        </p:txBody>
      </p:sp>
      <p:sp>
        <p:nvSpPr>
          <p:cNvPr id="5" name="ノート プレースホルダー 2"/>
          <p:cNvSpPr>
            <a:spLocks noGrp="1"/>
          </p:cNvSpPr>
          <p:nvPr>
            <p:ph type="body" idx="1"/>
          </p:nvPr>
        </p:nvSpPr>
        <p:spPr/>
        <p:txBody>
          <a:bodyPr/>
          <a:lstStyle/>
          <a:p>
            <a:pPr marL="169958" indent="-169958"/>
            <a:endParaRPr lang="en-US" altLang="ja-JP" sz="1600" dirty="0">
              <a:latin typeface="HGPｺﾞｼｯｸE" panose="020B0900000000000000" pitchFamily="50" charset="-128"/>
              <a:ea typeface="HGPｺﾞｼｯｸE" panose="020B0900000000000000" pitchFamily="50" charset="-128"/>
            </a:endParaRPr>
          </a:p>
          <a:p>
            <a:pPr marL="169958" indent="-169958"/>
            <a:endParaRPr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403004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887413" y="736600"/>
            <a:ext cx="4889500" cy="3668713"/>
          </a:xfrm>
          <a:ln/>
        </p:spPr>
      </p:sp>
      <p:sp>
        <p:nvSpPr>
          <p:cNvPr id="8195" name="Rectangle 3"/>
          <p:cNvSpPr>
            <a:spLocks noGrp="1" noChangeArrowheads="1"/>
          </p:cNvSpPr>
          <p:nvPr>
            <p:ph type="body" idx="1"/>
          </p:nvPr>
        </p:nvSpPr>
        <p:spPr>
          <a:noFill/>
        </p:spPr>
        <p:txBody>
          <a:bodyPr/>
          <a:lstStyle/>
          <a:p>
            <a:endParaRPr lang="ja-JP" altLang="en-US" dirty="0"/>
          </a:p>
        </p:txBody>
      </p:sp>
    </p:spTree>
    <p:extLst>
      <p:ext uri="{BB962C8B-B14F-4D97-AF65-F5344CB8AC3E}">
        <p14:creationId xmlns:p14="http://schemas.microsoft.com/office/powerpoint/2010/main" val="3670224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・以上をまとめますと</a:t>
            </a:r>
            <a:endParaRPr lang="en-US" altLang="ja-JP" dirty="0"/>
          </a:p>
          <a:p>
            <a:endParaRPr lang="en-US" altLang="ja-JP" dirty="0"/>
          </a:p>
          <a:p>
            <a:r>
              <a:rPr lang="ja-JP" altLang="en-US" dirty="0"/>
              <a:t>・　　（○読み上げ）</a:t>
            </a:r>
          </a:p>
          <a:p>
            <a:endParaRPr lang="ja-JP" altLang="en-US" dirty="0"/>
          </a:p>
        </p:txBody>
      </p:sp>
    </p:spTree>
    <p:extLst>
      <p:ext uri="{BB962C8B-B14F-4D97-AF65-F5344CB8AC3E}">
        <p14:creationId xmlns:p14="http://schemas.microsoft.com/office/powerpoint/2010/main" val="249572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pPr lvl="0"/>
            <a:r>
              <a:rPr lang="ja-JP" altLang="en-US" dirty="0">
                <a:solidFill>
                  <a:prstClr val="black"/>
                </a:solidFill>
              </a:rPr>
              <a:t>・新公立病院改革プラン補足調査対象病院が２か所（大阪府立精神医療センター、市立ひらかた）、公的医療機関等２０２５プラン対象病院が４カ所（松下記念、関西医大附属枚方病院、枚方公済、星ヶ丘医療センター）となっております。</a:t>
            </a:r>
            <a:endParaRPr lang="en-US" altLang="ja-JP" dirty="0">
              <a:solidFill>
                <a:prstClr val="black"/>
              </a:solidFill>
            </a:endParaRPr>
          </a:p>
          <a:p>
            <a:pPr lvl="0"/>
            <a:endParaRPr lang="en-US" altLang="ja-JP" dirty="0">
              <a:solidFill>
                <a:prstClr val="black"/>
              </a:solidFill>
            </a:endParaRPr>
          </a:p>
          <a:p>
            <a:pPr lvl="0"/>
            <a:r>
              <a:rPr lang="ja-JP" altLang="en-US" dirty="0">
                <a:solidFill>
                  <a:prstClr val="black"/>
                </a:solidFill>
              </a:rPr>
              <a:t>（・プランで言うところの「公的」とは、医療法上の公的医療機関とは異なり、特定機能病院、地域医療支援病院が「プラン対象施設」とされています）</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a:t>
            </a:r>
            <a:r>
              <a:rPr lang="ja-JP" altLang="en-US" dirty="0">
                <a:solidFill>
                  <a:prstClr val="black"/>
                </a:solidFill>
              </a:rPr>
              <a:t>参考</a:t>
            </a:r>
          </a:p>
          <a:p>
            <a:pPr lvl="0"/>
            <a:r>
              <a:rPr lang="ja-JP" altLang="en-US" dirty="0">
                <a:solidFill>
                  <a:prstClr val="black"/>
                </a:solidFill>
              </a:rPr>
              <a:t>病院事業を設置する地方公共団体においては、「新公立病院改革ガイドライン」（平成</a:t>
            </a:r>
            <a:r>
              <a:rPr lang="en-US" altLang="ja-JP" dirty="0">
                <a:solidFill>
                  <a:prstClr val="black"/>
                </a:solidFill>
              </a:rPr>
              <a:t>27 </a:t>
            </a:r>
            <a:r>
              <a:rPr lang="ja-JP" altLang="en-US" dirty="0">
                <a:solidFill>
                  <a:prstClr val="black"/>
                </a:solidFill>
              </a:rPr>
              <a:t>年３月</a:t>
            </a:r>
            <a:r>
              <a:rPr lang="en-US" altLang="ja-JP" dirty="0">
                <a:solidFill>
                  <a:prstClr val="black"/>
                </a:solidFill>
              </a:rPr>
              <a:t>31 </a:t>
            </a:r>
            <a:r>
              <a:rPr lang="ja-JP" altLang="en-US" dirty="0">
                <a:solidFill>
                  <a:prstClr val="black"/>
                </a:solidFill>
              </a:rPr>
              <a:t>日付け総財準第</a:t>
            </a:r>
            <a:r>
              <a:rPr lang="en-US" altLang="ja-JP" dirty="0">
                <a:solidFill>
                  <a:prstClr val="black"/>
                </a:solidFill>
              </a:rPr>
              <a:t>59 </a:t>
            </a:r>
            <a:r>
              <a:rPr lang="ja-JP" altLang="en-US" dirty="0">
                <a:solidFill>
                  <a:prstClr val="black"/>
                </a:solidFill>
              </a:rPr>
              <a:t>号総務省自治財政局長通知）を参考に、平成</a:t>
            </a:r>
            <a:r>
              <a:rPr lang="en-US" altLang="ja-JP" dirty="0">
                <a:solidFill>
                  <a:prstClr val="black"/>
                </a:solidFill>
              </a:rPr>
              <a:t>28 </a:t>
            </a:r>
            <a:r>
              <a:rPr lang="ja-JP" altLang="en-US" dirty="0">
                <a:solidFill>
                  <a:prstClr val="black"/>
                </a:solidFill>
              </a:rPr>
              <a:t>年度中に「新公立病院改革プラン」を策定することとされており、策定した「新公立院改革プラン」をもとに、地域医療構想調整会議に参加することで、地域医療構想の達成に向けた具体的な議論が促進されるものと考えております。</a:t>
            </a:r>
          </a:p>
          <a:p>
            <a:pPr lvl="0"/>
            <a:r>
              <a:rPr lang="ja-JP" altLang="en-US" dirty="0">
                <a:solidFill>
                  <a:prstClr val="black"/>
                </a:solidFill>
              </a:rPr>
              <a:t>民間病院が約９割を占め、全国より約１割高い大阪府では、公立、公的医療プランに加え、民間病院にも医療プラン２０２５の策定をおこない地域の課題を共有する予定です。</a:t>
            </a:r>
          </a:p>
        </p:txBody>
      </p:sp>
    </p:spTree>
    <p:extLst>
      <p:ext uri="{BB962C8B-B14F-4D97-AF65-F5344CB8AC3E}">
        <p14:creationId xmlns:p14="http://schemas.microsoft.com/office/powerpoint/2010/main" val="249572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5</a:t>
            </a:fld>
            <a:endParaRPr kumimoji="1" lang="ja-JP" altLang="en-US"/>
          </a:p>
        </p:txBody>
      </p:sp>
    </p:spTree>
    <p:extLst>
      <p:ext uri="{BB962C8B-B14F-4D97-AF65-F5344CB8AC3E}">
        <p14:creationId xmlns:p14="http://schemas.microsoft.com/office/powerpoint/2010/main" val="581288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6</a:t>
            </a:fld>
            <a:endParaRPr kumimoji="1" lang="ja-JP" altLang="en-US"/>
          </a:p>
        </p:txBody>
      </p:sp>
    </p:spTree>
    <p:extLst>
      <p:ext uri="{BB962C8B-B14F-4D97-AF65-F5344CB8AC3E}">
        <p14:creationId xmlns:p14="http://schemas.microsoft.com/office/powerpoint/2010/main" val="3214552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7</a:t>
            </a:fld>
            <a:endParaRPr kumimoji="1" lang="ja-JP" altLang="en-US"/>
          </a:p>
        </p:txBody>
      </p:sp>
    </p:spTree>
    <p:extLst>
      <p:ext uri="{BB962C8B-B14F-4D97-AF65-F5344CB8AC3E}">
        <p14:creationId xmlns:p14="http://schemas.microsoft.com/office/powerpoint/2010/main" val="413018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9</a:t>
            </a:fld>
            <a:endParaRPr kumimoji="1" lang="ja-JP" altLang="en-US"/>
          </a:p>
        </p:txBody>
      </p:sp>
    </p:spTree>
    <p:extLst>
      <p:ext uri="{BB962C8B-B14F-4D97-AF65-F5344CB8AC3E}">
        <p14:creationId xmlns:p14="http://schemas.microsoft.com/office/powerpoint/2010/main" val="656971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r>
              <a:rPr lang="ja-JP" altLang="en-US" dirty="0"/>
              <a:t>・</a:t>
            </a:r>
            <a:r>
              <a:rPr lang="en-US" altLang="ja-JP" dirty="0"/>
              <a:t>5</a:t>
            </a:r>
            <a:r>
              <a:rPr lang="ja-JP" altLang="en-US" dirty="0"/>
              <a:t>疾病</a:t>
            </a:r>
            <a:r>
              <a:rPr lang="en-US" altLang="ja-JP" dirty="0"/>
              <a:t>4</a:t>
            </a:r>
            <a:r>
              <a:rPr lang="ja-JP" altLang="en-US" dirty="0"/>
              <a:t>事業の自己完結率は、精神疾患と周産期医療以外は</a:t>
            </a:r>
            <a:r>
              <a:rPr lang="en-US" altLang="ja-JP" dirty="0"/>
              <a:t>7</a:t>
            </a:r>
            <a:r>
              <a:rPr lang="ja-JP" altLang="en-US" dirty="0"/>
              <a:t>割を超えています。</a:t>
            </a:r>
            <a:endParaRPr lang="en-US" altLang="ja-JP" dirty="0"/>
          </a:p>
          <a:p>
            <a:endParaRPr lang="en-US" altLang="ja-JP" dirty="0"/>
          </a:p>
          <a:p>
            <a:r>
              <a:rPr lang="ja-JP" altLang="en-US" dirty="0"/>
              <a:t>・また脳卒中以外は、圏域外への流出超過の傾向がみられます。</a:t>
            </a:r>
          </a:p>
        </p:txBody>
      </p:sp>
    </p:spTree>
    <p:extLst>
      <p:ext uri="{BB962C8B-B14F-4D97-AF65-F5344CB8AC3E}">
        <p14:creationId xmlns:p14="http://schemas.microsoft.com/office/powerpoint/2010/main" val="3225857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480EE7C-8E8D-41EB-9594-C5DC1FCA6663}" type="datetime1">
              <a:rPr kumimoji="1" lang="ja-JP" altLang="en-US" smtClean="0"/>
              <a:t>2019/8/6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C6C1884-71C5-4CA1-AEB1-8D07AC67AE50}" type="datetime1">
              <a:rPr kumimoji="1" lang="ja-JP" altLang="en-US" smtClean="0"/>
              <a:t>2019/8/6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ADBA19F-7284-44BE-9A1F-C02B9A966599}" type="datetime1">
              <a:rPr kumimoji="1" lang="ja-JP" altLang="en-US" smtClean="0"/>
              <a:t>2019/8/6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9288436-3286-4FEF-B618-369F48507185}" type="datetime1">
              <a:rPr kumimoji="1" lang="ja-JP" altLang="en-US" smtClean="0"/>
              <a:t>2019/8/6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488334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288436-3286-4FEF-B618-369F48507185}" type="datetime1">
              <a:rPr kumimoji="1" lang="ja-JP" altLang="en-US" smtClean="0"/>
              <a:t>2019/8/6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51F4AA4-C779-4EE1-910A-4A7C1CD4543E}" type="datetime1">
              <a:rPr kumimoji="1" lang="ja-JP" altLang="en-US" smtClean="0"/>
              <a:t>2019/8/6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E3C2E89-ACA8-453C-98E5-56D551773C7D}" type="datetime1">
              <a:rPr kumimoji="1" lang="ja-JP" altLang="en-US" smtClean="0"/>
              <a:t>2019/8/6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29DF76D-27A6-45FE-A907-12DFDE6D76F8}" type="datetime1">
              <a:rPr kumimoji="1" lang="ja-JP" altLang="en-US" smtClean="0"/>
              <a:t>2019/8/6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5B6E5B3-E1CE-4D50-8D88-0BAB252FE96E}" type="datetime1">
              <a:rPr kumimoji="1" lang="ja-JP" altLang="en-US" smtClean="0"/>
              <a:t>2019/8/6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CB3274-620F-4559-8998-DD67638A3D1F}" type="datetime1">
              <a:rPr kumimoji="1" lang="ja-JP" altLang="en-US" smtClean="0"/>
              <a:t>2019/8/6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07F548-034F-4E79-9524-0CA46ED49675}" type="datetime1">
              <a:rPr kumimoji="1" lang="ja-JP" altLang="en-US" smtClean="0"/>
              <a:t>2019/8/6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239C08-6B5E-4AFE-AB4D-F32FDDA43A4F}" type="datetime1">
              <a:rPr kumimoji="1" lang="ja-JP" altLang="en-US" smtClean="0"/>
              <a:t>2019/8/6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A1CAA-F00E-48D3-8907-6F71498EB191}" type="datetime1">
              <a:rPr kumimoji="1" lang="ja-JP" altLang="en-US" smtClean="0"/>
              <a:t>2019/8/6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1.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slide" Target="slide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7.png"/><Relationship Id="rId7"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slide" Target="slide3.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e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slide" Target="slide3.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image" Target="../media/image44.emf"/></Relationships>
</file>

<file path=ppt/slides/_rels/slide28.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6.png"/><Relationship Id="rId7" Type="http://schemas.openxmlformats.org/officeDocument/2006/relationships/image" Target="../media/image49.e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slide" Target="slide3.xml"/><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2"/>
          <p:cNvGrpSpPr>
            <a:grpSpLocks/>
          </p:cNvGrpSpPr>
          <p:nvPr/>
        </p:nvGrpSpPr>
        <p:grpSpPr bwMode="auto">
          <a:xfrm>
            <a:off x="529484" y="2017005"/>
            <a:ext cx="7126927" cy="690580"/>
            <a:chOff x="398" y="2379"/>
            <a:chExt cx="2665" cy="31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grpSpPr>
        <p:sp>
          <p:nvSpPr>
            <p:cNvPr id="13" name="Rectangle 18"/>
            <p:cNvSpPr>
              <a:spLocks noChangeArrowheads="1"/>
            </p:cNvSpPr>
            <p:nvPr/>
          </p:nvSpPr>
          <p:spPr bwMode="gray">
            <a:xfrm>
              <a:off x="476" y="2379"/>
              <a:ext cx="2587" cy="91"/>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sp>
          <p:nvSpPr>
            <p:cNvPr id="15" name="Freeform 20"/>
            <p:cNvSpPr>
              <a:spLocks/>
            </p:cNvSpPr>
            <p:nvPr/>
          </p:nvSpPr>
          <p:spPr bwMode="auto">
            <a:xfrm>
              <a:off x="398" y="2379"/>
              <a:ext cx="91" cy="91"/>
            </a:xfrm>
            <a:custGeom>
              <a:avLst/>
              <a:gdLst>
                <a:gd name="T0" fmla="*/ 450 w 450"/>
                <a:gd name="T1" fmla="*/ 0 h 450"/>
                <a:gd name="T2" fmla="*/ 0 w 450"/>
                <a:gd name="T3" fmla="*/ 450 h 450"/>
                <a:gd name="T4" fmla="*/ 450 w 450"/>
                <a:gd name="T5" fmla="*/ 450 h 450"/>
                <a:gd name="T6" fmla="*/ 450 w 450"/>
                <a:gd name="T7" fmla="*/ 0 h 450"/>
              </a:gdLst>
              <a:ahLst/>
              <a:cxnLst>
                <a:cxn ang="0">
                  <a:pos x="T0" y="T1"/>
                </a:cxn>
                <a:cxn ang="0">
                  <a:pos x="T2" y="T3"/>
                </a:cxn>
                <a:cxn ang="0">
                  <a:pos x="T4" y="T5"/>
                </a:cxn>
                <a:cxn ang="0">
                  <a:pos x="T6" y="T7"/>
                </a:cxn>
              </a:cxnLst>
              <a:rect l="0" t="0" r="r" b="b"/>
              <a:pathLst>
                <a:path w="450" h="450">
                  <a:moveTo>
                    <a:pt x="450" y="0"/>
                  </a:moveTo>
                  <a:cubicBezTo>
                    <a:pt x="202" y="0"/>
                    <a:pt x="0" y="202"/>
                    <a:pt x="0" y="450"/>
                  </a:cubicBezTo>
                  <a:lnTo>
                    <a:pt x="450" y="450"/>
                  </a:lnTo>
                  <a:lnTo>
                    <a:pt x="450" y="0"/>
                  </a:lnTo>
                  <a:close/>
                </a:path>
              </a:pathLst>
            </a:custGeom>
            <a:grpFill/>
            <a:ln w="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dirty="0">
                <a:latin typeface="+mn-ea"/>
              </a:endParaRPr>
            </a:p>
          </p:txBody>
        </p:sp>
        <p:sp>
          <p:nvSpPr>
            <p:cNvPr id="16" name="Rectangle 21"/>
            <p:cNvSpPr>
              <a:spLocks noChangeArrowheads="1"/>
            </p:cNvSpPr>
            <p:nvPr/>
          </p:nvSpPr>
          <p:spPr bwMode="gray">
            <a:xfrm>
              <a:off x="398" y="2467"/>
              <a:ext cx="91" cy="227"/>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grpSp>
      <p:grpSp>
        <p:nvGrpSpPr>
          <p:cNvPr id="17" name="Group 41"/>
          <p:cNvGrpSpPr>
            <a:grpSpLocks/>
          </p:cNvGrpSpPr>
          <p:nvPr/>
        </p:nvGrpSpPr>
        <p:grpSpPr bwMode="auto">
          <a:xfrm>
            <a:off x="1954534" y="3656852"/>
            <a:ext cx="6931702" cy="697157"/>
            <a:chOff x="1221" y="2704"/>
            <a:chExt cx="2592" cy="31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grpSpPr>
        <p:sp>
          <p:nvSpPr>
            <p:cNvPr id="18" name="Rectangle 25"/>
            <p:cNvSpPr>
              <a:spLocks noChangeArrowheads="1"/>
            </p:cNvSpPr>
            <p:nvPr/>
          </p:nvSpPr>
          <p:spPr bwMode="gray">
            <a:xfrm>
              <a:off x="1221" y="2931"/>
              <a:ext cx="2507" cy="91"/>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sp>
          <p:nvSpPr>
            <p:cNvPr id="19" name="Freeform 26"/>
            <p:cNvSpPr>
              <a:spLocks/>
            </p:cNvSpPr>
            <p:nvPr/>
          </p:nvSpPr>
          <p:spPr bwMode="auto">
            <a:xfrm rot="10800000">
              <a:off x="3722" y="2931"/>
              <a:ext cx="91" cy="91"/>
            </a:xfrm>
            <a:custGeom>
              <a:avLst/>
              <a:gdLst>
                <a:gd name="T0" fmla="*/ 450 w 450"/>
                <a:gd name="T1" fmla="*/ 0 h 450"/>
                <a:gd name="T2" fmla="*/ 0 w 450"/>
                <a:gd name="T3" fmla="*/ 450 h 450"/>
                <a:gd name="T4" fmla="*/ 450 w 450"/>
                <a:gd name="T5" fmla="*/ 450 h 450"/>
                <a:gd name="T6" fmla="*/ 450 w 450"/>
                <a:gd name="T7" fmla="*/ 0 h 450"/>
              </a:gdLst>
              <a:ahLst/>
              <a:cxnLst>
                <a:cxn ang="0">
                  <a:pos x="T0" y="T1"/>
                </a:cxn>
                <a:cxn ang="0">
                  <a:pos x="T2" y="T3"/>
                </a:cxn>
                <a:cxn ang="0">
                  <a:pos x="T4" y="T5"/>
                </a:cxn>
                <a:cxn ang="0">
                  <a:pos x="T6" y="T7"/>
                </a:cxn>
              </a:cxnLst>
              <a:rect l="0" t="0" r="r" b="b"/>
              <a:pathLst>
                <a:path w="450" h="450">
                  <a:moveTo>
                    <a:pt x="450" y="0"/>
                  </a:moveTo>
                  <a:cubicBezTo>
                    <a:pt x="202" y="0"/>
                    <a:pt x="0" y="202"/>
                    <a:pt x="0" y="450"/>
                  </a:cubicBezTo>
                  <a:lnTo>
                    <a:pt x="450" y="450"/>
                  </a:lnTo>
                  <a:lnTo>
                    <a:pt x="450" y="0"/>
                  </a:lnTo>
                  <a:close/>
                </a:path>
              </a:pathLst>
            </a:custGeom>
            <a:grpFill/>
            <a:ln w="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dirty="0">
                <a:latin typeface="+mn-ea"/>
              </a:endParaRPr>
            </a:p>
          </p:txBody>
        </p:sp>
        <p:sp>
          <p:nvSpPr>
            <p:cNvPr id="20" name="Rectangle 27"/>
            <p:cNvSpPr>
              <a:spLocks noChangeArrowheads="1"/>
            </p:cNvSpPr>
            <p:nvPr/>
          </p:nvSpPr>
          <p:spPr bwMode="gray">
            <a:xfrm>
              <a:off x="3722" y="2704"/>
              <a:ext cx="91" cy="227"/>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grpSp>
      <p:sp>
        <p:nvSpPr>
          <p:cNvPr id="2" name="テキスト ボックス 1"/>
          <p:cNvSpPr txBox="1"/>
          <p:nvPr/>
        </p:nvSpPr>
        <p:spPr>
          <a:xfrm>
            <a:off x="651164" y="2439695"/>
            <a:ext cx="8106460" cy="1342547"/>
          </a:xfrm>
          <a:prstGeom prst="rect">
            <a:avLst/>
          </a:prstGeom>
          <a:noFill/>
        </p:spPr>
        <p:txBody>
          <a:bodyPr wrap="square" rtlCol="0">
            <a:spAutoFit/>
          </a:bodyPr>
          <a:lstStyle/>
          <a:p>
            <a:pPr algn="ctr"/>
            <a:r>
              <a:rPr lang="ja-JP" altLang="en-US" sz="4062" b="1" dirty="0">
                <a:latin typeface="+mn-ea"/>
              </a:rPr>
              <a:t>中河内二次医療圏「地域医療構想」　現状と今後の方向性</a:t>
            </a:r>
            <a:endParaRPr lang="en-US" altLang="ja-JP" sz="4062" b="1" dirty="0">
              <a:solidFill>
                <a:schemeClr val="tx2"/>
              </a:solidFill>
              <a:latin typeface="+mn-ea"/>
            </a:endParaRPr>
          </a:p>
        </p:txBody>
      </p:sp>
      <p:sp>
        <p:nvSpPr>
          <p:cNvPr id="21" name="AutoShape 28"/>
          <p:cNvSpPr>
            <a:spLocks noChangeArrowheads="1"/>
          </p:cNvSpPr>
          <p:nvPr/>
        </p:nvSpPr>
        <p:spPr bwMode="gray">
          <a:xfrm rot="16200000">
            <a:off x="1461232" y="771279"/>
            <a:ext cx="116043" cy="1929032"/>
          </a:xfrm>
          <a:prstGeom prst="flowChartDelay">
            <a:avLst/>
          </a:prstGeom>
          <a:solidFill>
            <a:schemeClr val="tx2"/>
          </a:solidFill>
          <a:ln w="3175">
            <a:solidFill>
              <a:schemeClr val="tx2"/>
            </a:solidFill>
          </a:ln>
          <a:effectLst/>
        </p:spPr>
        <p:txBody>
          <a:bodyPr vert="eaVert" wrap="none" lIns="33231" tIns="0" rIns="0" bIns="0" anchor="b"/>
          <a:lstStyle/>
          <a:p>
            <a:pPr algn="ctr"/>
            <a:r>
              <a:rPr lang="en-US" altLang="ja-JP" sz="3692" b="1" dirty="0">
                <a:latin typeface="+mj-ea"/>
                <a:ea typeface="+mj-ea"/>
              </a:rPr>
              <a:t>2019</a:t>
            </a:r>
            <a:r>
              <a:rPr lang="ja-JP" altLang="en-US" sz="3692" b="1" dirty="0">
                <a:latin typeface="+mj-ea"/>
                <a:ea typeface="+mj-ea"/>
              </a:rPr>
              <a:t>年度</a:t>
            </a:r>
          </a:p>
        </p:txBody>
      </p:sp>
      <p:sp>
        <p:nvSpPr>
          <p:cNvPr id="14" name="スライド番号プレースホルダー 2"/>
          <p:cNvSpPr>
            <a:spLocks noGrp="1"/>
          </p:cNvSpPr>
          <p:nvPr>
            <p:ph type="sldNum" sz="quarter" idx="12"/>
          </p:nvPr>
        </p:nvSpPr>
        <p:spPr>
          <a:xfrm>
            <a:off x="6969484" y="6467034"/>
            <a:ext cx="2133600" cy="365125"/>
          </a:xfrm>
        </p:spPr>
        <p:txBody>
          <a:bodyPr/>
          <a:lstStyle/>
          <a:p>
            <a:fld id="{A9848611-8FAA-4BFC-BAAD-33CAF1A3E273}" type="slidenum">
              <a:rPr kumimoji="1" lang="ja-JP" altLang="en-US" sz="1800" smtClean="0">
                <a:solidFill>
                  <a:schemeClr val="tx1"/>
                </a:solidFill>
              </a:rPr>
              <a:t>1</a:t>
            </a:fld>
            <a:endParaRPr kumimoji="1" lang="ja-JP" altLang="en-US" sz="1800" dirty="0">
              <a:solidFill>
                <a:schemeClr val="tx1"/>
              </a:solidFill>
            </a:endParaRPr>
          </a:p>
        </p:txBody>
      </p:sp>
      <p:sp>
        <p:nvSpPr>
          <p:cNvPr id="22" name="角丸四角形 21"/>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公民のイコールフッティングで</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26" name="テキスト ボックス 25"/>
          <p:cNvSpPr txBox="1"/>
          <p:nvPr/>
        </p:nvSpPr>
        <p:spPr>
          <a:xfrm>
            <a:off x="7668344" y="270367"/>
            <a:ext cx="1101212" cy="461665"/>
          </a:xfrm>
          <a:prstGeom prst="rect">
            <a:avLst/>
          </a:prstGeom>
          <a:solidFill>
            <a:schemeClr val="bg1"/>
          </a:solidFill>
          <a:ln>
            <a:solidFill>
              <a:schemeClr val="tx1"/>
            </a:solidFill>
          </a:ln>
        </p:spPr>
        <p:txBody>
          <a:bodyPr wrap="square" rtlCol="0">
            <a:spAutoFit/>
          </a:bodyPr>
          <a:lstStyle/>
          <a:p>
            <a:r>
              <a:rPr kumimoji="1" lang="ja-JP" altLang="en-US" sz="2400" dirty="0" smtClean="0"/>
              <a:t>資料３</a:t>
            </a:r>
            <a:endParaRPr kumimoji="1" lang="en-US" altLang="ja-JP" sz="2400" dirty="0">
              <a:solidFill>
                <a:srgbClr val="FF0000"/>
              </a:solidFill>
            </a:endParaRPr>
          </a:p>
        </p:txBody>
      </p:sp>
    </p:spTree>
    <p:extLst>
      <p:ext uri="{BB962C8B-B14F-4D97-AF65-F5344CB8AC3E}">
        <p14:creationId xmlns:p14="http://schemas.microsoft.com/office/powerpoint/2010/main" val="2858987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10</a:t>
            </a:fld>
            <a:endParaRPr kumimoji="1" lang="ja-JP" altLang="en-US" sz="1800" dirty="0">
              <a:solidFill>
                <a:schemeClr val="tx1"/>
              </a:solidFill>
            </a:endParaRPr>
          </a:p>
        </p:txBody>
      </p:sp>
      <p:sp>
        <p:nvSpPr>
          <p:cNvPr id="10" name="テキスト ボックス 3"/>
          <p:cNvSpPr txBox="1">
            <a:spLocks noChangeArrowheads="1"/>
          </p:cNvSpPr>
          <p:nvPr/>
        </p:nvSpPr>
        <p:spPr bwMode="auto">
          <a:xfrm>
            <a:off x="211609" y="1687546"/>
            <a:ext cx="87207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HGP創英角ｺﾞｼｯｸUB" panose="020B0900000000000000" pitchFamily="50" charset="-128"/>
                <a:ea typeface="HGP創英角ｺﾞｼｯｸUB" panose="020B0900000000000000" pitchFamily="50" charset="-128"/>
              </a:rPr>
              <a:t>〇５疾病４事業・在宅医療</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9"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45072" y="36273"/>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中河内二次医療圏の概要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疾患別の状況①（患者受療状況）</a:t>
            </a:r>
          </a:p>
          <a:p>
            <a:pPr algn="l"/>
            <a:endParaRPr lang="ja-JP" altLang="en-US" sz="18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pic>
        <p:nvPicPr>
          <p:cNvPr id="8" name="図 7"/>
          <p:cNvPicPr>
            <a:picLocks noChangeAspect="1"/>
          </p:cNvPicPr>
          <p:nvPr/>
        </p:nvPicPr>
        <p:blipFill>
          <a:blip r:embed="rId4"/>
          <a:stretch>
            <a:fillRect/>
          </a:stretch>
        </p:blipFill>
        <p:spPr>
          <a:xfrm>
            <a:off x="4634269" y="3520064"/>
            <a:ext cx="3640970" cy="2950754"/>
          </a:xfrm>
          <a:prstGeom prst="rect">
            <a:avLst/>
          </a:prstGeom>
        </p:spPr>
      </p:pic>
      <p:cxnSp>
        <p:nvCxnSpPr>
          <p:cNvPr id="13" name="直線コネクタ 12"/>
          <p:cNvCxnSpPr/>
          <p:nvPr/>
        </p:nvCxnSpPr>
        <p:spPr>
          <a:xfrm>
            <a:off x="7153146" y="3029080"/>
            <a:ext cx="0" cy="308956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5"/>
          <a:stretch>
            <a:fillRect/>
          </a:stretch>
        </p:blipFill>
        <p:spPr>
          <a:xfrm>
            <a:off x="7910860" y="3756367"/>
            <a:ext cx="1132788" cy="2270198"/>
          </a:xfrm>
          <a:prstGeom prst="rect">
            <a:avLst/>
          </a:prstGeom>
        </p:spPr>
      </p:pic>
      <p:sp>
        <p:nvSpPr>
          <p:cNvPr id="22" name="タイトル 1">
            <a:extLst>
              <a:ext uri="{FF2B5EF4-FFF2-40B4-BE49-F238E27FC236}">
                <a16:creationId xmlns="" xmlns:a16="http://schemas.microsoft.com/office/drawing/2014/main" id="{77D78C8B-7190-4F9F-BF24-FAD4DFE9F181}"/>
              </a:ext>
            </a:extLst>
          </p:cNvPr>
          <p:cNvSpPr txBox="1">
            <a:spLocks/>
          </p:cNvSpPr>
          <p:nvPr/>
        </p:nvSpPr>
        <p:spPr>
          <a:xfrm>
            <a:off x="97083" y="538095"/>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疾病・事業の自己</a:t>
            </a:r>
            <a:r>
              <a:rPr lang="ja-JP" altLang="en-US" sz="2200" dirty="0" smtClean="0">
                <a:latin typeface="HGP創英角ｺﾞｼｯｸUB" panose="020B0900000000000000" pitchFamily="50" charset="-128"/>
                <a:ea typeface="HGP創英角ｺﾞｼｯｸUB" panose="020B0900000000000000" pitchFamily="50" charset="-128"/>
              </a:rPr>
              <a:t>完結率</a:t>
            </a:r>
            <a:r>
              <a:rPr lang="en-US" altLang="ja-JP" sz="2200" dirty="0">
                <a:latin typeface="HGP創英角ｺﾞｼｯｸUB" panose="020B0900000000000000" pitchFamily="50" charset="-128"/>
                <a:ea typeface="HGP創英角ｺﾞｼｯｸUB" panose="020B0900000000000000" pitchFamily="50" charset="-128"/>
              </a:rPr>
              <a:t>(</a:t>
            </a:r>
            <a:r>
              <a:rPr lang="ja-JP" altLang="en-US" sz="2200" dirty="0">
                <a:latin typeface="HGP創英角ｺﾞｼｯｸUB" panose="020B0900000000000000" pitchFamily="50" charset="-128"/>
                <a:ea typeface="HGP創英角ｺﾞｼｯｸUB" panose="020B0900000000000000" pitchFamily="50" charset="-128"/>
              </a:rPr>
              <a:t>圏域内の医療機関で入院する割合）は６割から７割であり、４疾病において流出超過の傾向が見られる</a:t>
            </a:r>
            <a:endParaRPr lang="en-US" altLang="ja-JP" sz="2200" dirty="0">
              <a:latin typeface="HGP創英角ｺﾞｼｯｸUB" panose="020B0900000000000000" pitchFamily="50" charset="-128"/>
              <a:ea typeface="HGP創英角ｺﾞｼｯｸUB" panose="020B0900000000000000" pitchFamily="50" charset="-128"/>
            </a:endParaRPr>
          </a:p>
        </p:txBody>
      </p:sp>
      <p:pic>
        <p:nvPicPr>
          <p:cNvPr id="2" name="図 1"/>
          <p:cNvPicPr>
            <a:picLocks noChangeAspect="1"/>
          </p:cNvPicPr>
          <p:nvPr/>
        </p:nvPicPr>
        <p:blipFill>
          <a:blip r:embed="rId6"/>
          <a:stretch>
            <a:fillRect/>
          </a:stretch>
        </p:blipFill>
        <p:spPr>
          <a:xfrm>
            <a:off x="579831" y="3419674"/>
            <a:ext cx="3286029" cy="3090154"/>
          </a:xfrm>
          <a:prstGeom prst="rect">
            <a:avLst/>
          </a:prstGeom>
        </p:spPr>
      </p:pic>
      <p:cxnSp>
        <p:nvCxnSpPr>
          <p:cNvPr id="20" name="直線コネクタ 19"/>
          <p:cNvCxnSpPr>
            <a:cxnSpLocks/>
          </p:cNvCxnSpPr>
          <p:nvPr/>
        </p:nvCxnSpPr>
        <p:spPr>
          <a:xfrm flipH="1" flipV="1">
            <a:off x="1510606" y="3377508"/>
            <a:ext cx="181074" cy="6995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テキスト ボックス 3"/>
          <p:cNvSpPr txBox="1">
            <a:spLocks noChangeArrowheads="1"/>
          </p:cNvSpPr>
          <p:nvPr/>
        </p:nvSpPr>
        <p:spPr bwMode="auto">
          <a:xfrm>
            <a:off x="429006" y="2085603"/>
            <a:ext cx="62909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a:t>
            </a:r>
            <a:r>
              <a:rPr lang="en-US" altLang="ja-JP" dirty="0">
                <a:latin typeface="HGP創英角ｺﾞｼｯｸUB" panose="020B0900000000000000" pitchFamily="50" charset="-128"/>
                <a:ea typeface="HGP創英角ｺﾞｼｯｸUB" panose="020B0900000000000000" pitchFamily="50" charset="-128"/>
              </a:rPr>
              <a:t>1</a:t>
            </a:r>
            <a:r>
              <a:rPr lang="ja-JP" altLang="en-US" dirty="0">
                <a:latin typeface="HGP創英角ｺﾞｼｯｸUB" panose="020B0900000000000000" pitchFamily="50" charset="-128"/>
                <a:ea typeface="HGP創英角ｺﾞｼｯｸUB" panose="020B0900000000000000" pitchFamily="50" charset="-128"/>
              </a:rPr>
              <a:t>）患者受療状況</a:t>
            </a:r>
            <a:r>
              <a:rPr lang="ja-JP" altLang="en-US" sz="1400" dirty="0">
                <a:latin typeface="HGP創英角ｺﾞｼｯｸUB" panose="020B0900000000000000" pitchFamily="50" charset="-128"/>
                <a:ea typeface="HGP創英角ｺﾞｼｯｸUB" panose="020B0900000000000000" pitchFamily="50" charset="-128"/>
              </a:rPr>
              <a:t>（</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国保・後期高齢者レセプト</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19" name="角丸四角形 18"/>
          <p:cNvSpPr/>
          <p:nvPr/>
        </p:nvSpPr>
        <p:spPr>
          <a:xfrm>
            <a:off x="5451230" y="3197177"/>
            <a:ext cx="1440160" cy="36933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流出超過</a:t>
            </a:r>
          </a:p>
        </p:txBody>
      </p:sp>
      <p:sp>
        <p:nvSpPr>
          <p:cNvPr id="18" name="角丸四角形 17"/>
          <p:cNvSpPr/>
          <p:nvPr/>
        </p:nvSpPr>
        <p:spPr>
          <a:xfrm>
            <a:off x="7313099" y="3201780"/>
            <a:ext cx="893998" cy="3514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流入超過</a:t>
            </a:r>
          </a:p>
        </p:txBody>
      </p:sp>
      <p:sp>
        <p:nvSpPr>
          <p:cNvPr id="21" name="角丸四角形 20"/>
          <p:cNvSpPr/>
          <p:nvPr/>
        </p:nvSpPr>
        <p:spPr>
          <a:xfrm>
            <a:off x="866639" y="3016873"/>
            <a:ext cx="3462499" cy="34855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1200" dirty="0" smtClean="0"/>
              <a:t>がんに</a:t>
            </a:r>
            <a:r>
              <a:rPr kumimoji="1" lang="ja-JP" altLang="en-US" sz="1200" dirty="0"/>
              <a:t>かかる自己完結率は</a:t>
            </a:r>
            <a:r>
              <a:rPr kumimoji="1" lang="ja-JP" altLang="en-US" sz="1200" dirty="0" smtClean="0">
                <a:latin typeface="+mn-ea"/>
              </a:rPr>
              <a:t>「</a:t>
            </a:r>
            <a:r>
              <a:rPr kumimoji="1" lang="en-US" altLang="ja-JP" sz="1200" dirty="0" smtClean="0">
                <a:latin typeface="+mn-ea"/>
              </a:rPr>
              <a:t>55.5</a:t>
            </a:r>
            <a:r>
              <a:rPr kumimoji="1" lang="ja-JP" altLang="en-US" sz="1200" dirty="0" smtClean="0">
                <a:latin typeface="+mn-ea"/>
              </a:rPr>
              <a:t>％</a:t>
            </a:r>
            <a:r>
              <a:rPr kumimoji="1" lang="ja-JP" altLang="en-US" sz="1200" dirty="0">
                <a:latin typeface="+mn-ea"/>
              </a:rPr>
              <a:t>」</a:t>
            </a:r>
          </a:p>
        </p:txBody>
      </p:sp>
      <p:sp>
        <p:nvSpPr>
          <p:cNvPr id="23" name="テキスト ボックス 10">
            <a:extLst>
              <a:ext uri="{FF2B5EF4-FFF2-40B4-BE49-F238E27FC236}">
                <a16:creationId xmlns="" xmlns:a16="http://schemas.microsoft.com/office/drawing/2014/main" id="{314C0369-5876-49A3-822C-91CFC798724F}"/>
              </a:ext>
            </a:extLst>
          </p:cNvPr>
          <p:cNvSpPr txBox="1"/>
          <p:nvPr/>
        </p:nvSpPr>
        <p:spPr>
          <a:xfrm>
            <a:off x="433203" y="2654849"/>
            <a:ext cx="355912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住民の入院先医療機関の所在地別割合</a:t>
            </a:r>
          </a:p>
        </p:txBody>
      </p:sp>
      <p:sp>
        <p:nvSpPr>
          <p:cNvPr id="25" name="テキスト ボックス 10">
            <a:extLst>
              <a:ext uri="{FF2B5EF4-FFF2-40B4-BE49-F238E27FC236}">
                <a16:creationId xmlns="" xmlns:a16="http://schemas.microsoft.com/office/drawing/2014/main" id="{478FDA20-0237-4877-B2CF-F2CA92B657B0}"/>
              </a:ext>
            </a:extLst>
          </p:cNvPr>
          <p:cNvSpPr txBox="1"/>
          <p:nvPr/>
        </p:nvSpPr>
        <p:spPr>
          <a:xfrm>
            <a:off x="4844447" y="2656939"/>
            <a:ext cx="40410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流入患者と流出患者の差（レセプト件数）</a:t>
            </a:r>
          </a:p>
        </p:txBody>
      </p:sp>
      <p:cxnSp>
        <p:nvCxnSpPr>
          <p:cNvPr id="26" name="直線コネクタ 25">
            <a:extLst>
              <a:ext uri="{FF2B5EF4-FFF2-40B4-BE49-F238E27FC236}">
                <a16:creationId xmlns="" xmlns:a16="http://schemas.microsoft.com/office/drawing/2014/main" id="{3EE57011-3BB1-403D-AA86-86057E6F6EC7}"/>
              </a:ext>
            </a:extLst>
          </p:cNvPr>
          <p:cNvCxnSpPr>
            <a:cxnSpLocks/>
          </p:cNvCxnSpPr>
          <p:nvPr/>
        </p:nvCxnSpPr>
        <p:spPr>
          <a:xfrm flipV="1">
            <a:off x="7266104" y="5968982"/>
            <a:ext cx="940993" cy="4323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10">
            <a:extLst>
              <a:ext uri="{FF2B5EF4-FFF2-40B4-BE49-F238E27FC236}">
                <a16:creationId xmlns="" xmlns:a16="http://schemas.microsoft.com/office/drawing/2014/main" id="{CA7CF249-3425-48C4-BB83-A9D64D287E67}"/>
              </a:ext>
            </a:extLst>
          </p:cNvPr>
          <p:cNvSpPr txBox="1"/>
          <p:nvPr/>
        </p:nvSpPr>
        <p:spPr>
          <a:xfrm>
            <a:off x="5430297" y="6345823"/>
            <a:ext cx="2776800" cy="443279"/>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2016</a:t>
            </a:r>
            <a:r>
              <a:rPr lang="ja-JP" altLang="en-US" sz="1100" kern="100" dirty="0" smtClean="0">
                <a:latin typeface="Meiryo UI" panose="020B0604030504040204" pitchFamily="50" charset="-128"/>
                <a:ea typeface="Meiryo UI" panose="020B0604030504040204" pitchFamily="50" charset="-128"/>
                <a:cs typeface="Times New Roman"/>
              </a:rPr>
              <a:t>年度実績</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2015</a:t>
            </a:r>
            <a:r>
              <a:rPr lang="ja-JP" altLang="en-US" sz="1100" kern="100" dirty="0">
                <a:latin typeface="Meiryo UI" panose="020B0604030504040204" pitchFamily="50" charset="-128"/>
                <a:ea typeface="Meiryo UI" panose="020B0604030504040204" pitchFamily="50" charset="-128"/>
                <a:cs typeface="Times New Roman"/>
              </a:rPr>
              <a:t>年度実績との差）</a:t>
            </a:r>
            <a:endParaRPr lang="en-US" altLang="ja-JP" sz="1100" kern="100" dirty="0">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4164929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34640" y="2541965"/>
            <a:ext cx="6549214" cy="4279762"/>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11</a:t>
            </a:fld>
            <a:endParaRPr kumimoji="1" lang="ja-JP" altLang="en-US" sz="1800" dirty="0">
              <a:solidFill>
                <a:schemeClr val="tx1"/>
              </a:solidFill>
            </a:endParaRPr>
          </a:p>
        </p:txBody>
      </p:sp>
      <p:sp>
        <p:nvSpPr>
          <p:cNvPr id="9"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45072" y="36273"/>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中河内二次医療圏の概要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疾患別の状況②（医療提供状況）</a:t>
            </a:r>
          </a:p>
        </p:txBody>
      </p:sp>
      <p:sp>
        <p:nvSpPr>
          <p:cNvPr id="2" name="角丸四角形 1"/>
          <p:cNvSpPr/>
          <p:nvPr/>
        </p:nvSpPr>
        <p:spPr>
          <a:xfrm>
            <a:off x="4347574" y="2657488"/>
            <a:ext cx="2448272" cy="3699917"/>
          </a:xfrm>
          <a:prstGeom prst="roundRect">
            <a:avLst>
              <a:gd name="adj" fmla="val 8059"/>
            </a:avLst>
          </a:prstGeom>
          <a:noFill/>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5580112" y="2348880"/>
            <a:ext cx="0" cy="4057073"/>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a:blip r:embed="rId5"/>
          <a:stretch>
            <a:fillRect/>
          </a:stretch>
        </p:blipFill>
        <p:spPr>
          <a:xfrm>
            <a:off x="6819405" y="2705668"/>
            <a:ext cx="1632601" cy="3603556"/>
          </a:xfrm>
          <a:prstGeom prst="rect">
            <a:avLst/>
          </a:prstGeom>
        </p:spPr>
      </p:pic>
      <p:sp>
        <p:nvSpPr>
          <p:cNvPr id="14" name="タイトル 1">
            <a:extLst>
              <a:ext uri="{FF2B5EF4-FFF2-40B4-BE49-F238E27FC236}">
                <a16:creationId xmlns="" xmlns:a16="http://schemas.microsoft.com/office/drawing/2014/main" id="{77D78C8B-7190-4F9F-BF24-FAD4DFE9F181}"/>
              </a:ext>
            </a:extLst>
          </p:cNvPr>
          <p:cNvSpPr txBox="1">
            <a:spLocks/>
          </p:cNvSpPr>
          <p:nvPr/>
        </p:nvSpPr>
        <p:spPr>
          <a:xfrm>
            <a:off x="97083" y="489357"/>
            <a:ext cx="8723389"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流出超過の大きい多くの疾患で、</a:t>
            </a:r>
            <a:r>
              <a:rPr lang="en-US" altLang="ja-JP" sz="2200" dirty="0" smtClean="0">
                <a:latin typeface="HGP創英角ｺﾞｼｯｸUB" panose="020B0900000000000000" pitchFamily="50" charset="-128"/>
                <a:ea typeface="HGP創英角ｺﾞｼｯｸUB" panose="020B0900000000000000" pitchFamily="50" charset="-128"/>
              </a:rPr>
              <a:t>SCR</a:t>
            </a:r>
            <a:r>
              <a:rPr lang="ja-JP" altLang="en-US" sz="2200" dirty="0" smtClean="0">
                <a:latin typeface="HGP創英角ｺﾞｼｯｸUB" panose="020B0900000000000000" pitchFamily="50" charset="-128"/>
                <a:ea typeface="HGP創英角ｺﾞｼｯｸUB" panose="020B0900000000000000" pitchFamily="50" charset="-128"/>
              </a:rPr>
              <a:t>は</a:t>
            </a:r>
            <a:r>
              <a:rPr lang="en-US" altLang="ja-JP" sz="2200" dirty="0" smtClean="0">
                <a:latin typeface="HGP創英角ｺﾞｼｯｸUB" panose="020B0900000000000000" pitchFamily="50" charset="-128"/>
                <a:ea typeface="HGP創英角ｺﾞｼｯｸUB" panose="020B0900000000000000" pitchFamily="50" charset="-128"/>
              </a:rPr>
              <a:t>100</a:t>
            </a:r>
            <a:r>
              <a:rPr lang="ja-JP" altLang="en-US" sz="2200" dirty="0" smtClean="0">
                <a:latin typeface="HGP創英角ｺﾞｼｯｸUB" panose="020B0900000000000000" pitchFamily="50" charset="-128"/>
                <a:ea typeface="HGP創英角ｺﾞｼｯｸUB" panose="020B0900000000000000" pitchFamily="50" charset="-128"/>
              </a:rPr>
              <a:t>以下であり</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　　　　　　　　　　どの</a:t>
            </a:r>
            <a:r>
              <a:rPr lang="ja-JP" altLang="en-US" sz="2200" dirty="0">
                <a:latin typeface="HGP創英角ｺﾞｼｯｸUB" panose="020B0900000000000000" pitchFamily="50" charset="-128"/>
                <a:ea typeface="HGP創英角ｺﾞｼｯｸUB" panose="020B0900000000000000" pitchFamily="50" charset="-128"/>
              </a:rPr>
              <a:t>疾患</a:t>
            </a:r>
            <a:r>
              <a:rPr lang="ja-JP" altLang="en-US" sz="2200" dirty="0" smtClean="0">
                <a:latin typeface="HGP創英角ｺﾞｼｯｸUB" panose="020B0900000000000000" pitchFamily="50" charset="-128"/>
                <a:ea typeface="HGP創英角ｺﾞｼｯｸUB" panose="020B0900000000000000" pitchFamily="50" charset="-128"/>
              </a:rPr>
              <a:t>においても前年度と大きな違いは見られない</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3"/>
          <p:cNvSpPr txBox="1">
            <a:spLocks noChangeArrowheads="1"/>
          </p:cNvSpPr>
          <p:nvPr/>
        </p:nvSpPr>
        <p:spPr bwMode="auto">
          <a:xfrm>
            <a:off x="406809" y="1693325"/>
            <a:ext cx="80773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（２）医療提供状況</a:t>
            </a:r>
            <a:r>
              <a:rPr lang="en-US" altLang="ja-JP" dirty="0">
                <a:latin typeface="HGP創英角ｺﾞｼｯｸUB" panose="020B0900000000000000" pitchFamily="50" charset="-128"/>
                <a:ea typeface="HGP創英角ｺﾞｼｯｸUB" panose="020B0900000000000000" pitchFamily="50" charset="-128"/>
              </a:rPr>
              <a:t>(</a:t>
            </a:r>
            <a:r>
              <a:rPr lang="en-US" altLang="ja-JP" dirty="0" smtClean="0">
                <a:latin typeface="HGP創英角ｺﾞｼｯｸUB" panose="020B0900000000000000" pitchFamily="50" charset="-128"/>
                <a:ea typeface="HGP創英角ｺﾞｼｯｸUB" panose="020B0900000000000000" pitchFamily="50" charset="-128"/>
              </a:rPr>
              <a:t>SCR</a:t>
            </a:r>
            <a:r>
              <a:rPr lang="en-US" altLang="ja-JP" sz="1400" dirty="0" smtClean="0">
                <a:latin typeface="HGP創英角ｺﾞｼｯｸUB" panose="020B0900000000000000" pitchFamily="50" charset="-128"/>
                <a:ea typeface="HGP創英角ｺﾞｼｯｸUB" panose="020B0900000000000000" pitchFamily="50" charset="-128"/>
              </a:rPr>
              <a:t>※</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a:t>
            </a:r>
            <a:r>
              <a:rPr lang="ja-JP" altLang="en-US" sz="1400" dirty="0">
                <a:latin typeface="HGP創英角ｺﾞｼｯｸUB" panose="020B0900000000000000" pitchFamily="50" charset="-128"/>
                <a:ea typeface="HGP創英角ｺﾞｼｯｸUB" panose="020B0900000000000000" pitchFamily="50" charset="-128"/>
              </a:rPr>
              <a:t>（</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endParaRPr lang="en-US" altLang="ja-JP" sz="1400" dirty="0">
              <a:latin typeface="HGP創英角ｺﾞｼｯｸUB" panose="020B0900000000000000" pitchFamily="50" charset="-128"/>
              <a:ea typeface="HGP創英角ｺﾞｼｯｸUB" panose="020B0900000000000000" pitchFamily="50" charset="-128"/>
            </a:endParaRPr>
          </a:p>
        </p:txBody>
      </p:sp>
      <p:cxnSp>
        <p:nvCxnSpPr>
          <p:cNvPr id="17" name="直線コネクタ 16">
            <a:extLst>
              <a:ext uri="{FF2B5EF4-FFF2-40B4-BE49-F238E27FC236}">
                <a16:creationId xmlns="" xmlns:a16="http://schemas.microsoft.com/office/drawing/2014/main" id="{1B830154-7A70-4551-BB5C-98BC38CDE3FD}"/>
              </a:ext>
            </a:extLst>
          </p:cNvPr>
          <p:cNvCxnSpPr>
            <a:cxnSpLocks/>
          </p:cNvCxnSpPr>
          <p:nvPr/>
        </p:nvCxnSpPr>
        <p:spPr>
          <a:xfrm>
            <a:off x="6759365" y="2117348"/>
            <a:ext cx="983901" cy="5915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0">
            <a:extLst>
              <a:ext uri="{FF2B5EF4-FFF2-40B4-BE49-F238E27FC236}">
                <a16:creationId xmlns="" xmlns:a16="http://schemas.microsoft.com/office/drawing/2014/main" id="{A66025FE-D3F0-4CAA-8CD4-73BD4785A734}"/>
              </a:ext>
            </a:extLst>
          </p:cNvPr>
          <p:cNvSpPr txBox="1"/>
          <p:nvPr/>
        </p:nvSpPr>
        <p:spPr>
          <a:xfrm>
            <a:off x="5536360" y="1907963"/>
            <a:ext cx="2708047" cy="430887"/>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2016</a:t>
            </a:r>
            <a:r>
              <a:rPr lang="ja-JP" altLang="en-US" sz="1100" kern="100" dirty="0" smtClean="0">
                <a:latin typeface="Meiryo UI" panose="020B0604030504040204" pitchFamily="50" charset="-128"/>
                <a:ea typeface="Meiryo UI" panose="020B0604030504040204" pitchFamily="50" charset="-128"/>
                <a:cs typeface="Times New Roman"/>
              </a:rPr>
              <a:t>年度実績</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2015</a:t>
            </a:r>
            <a:r>
              <a:rPr lang="ja-JP" altLang="en-US" sz="1100" kern="100" dirty="0">
                <a:latin typeface="Meiryo UI" panose="020B0604030504040204" pitchFamily="50" charset="-128"/>
                <a:ea typeface="Meiryo UI" panose="020B0604030504040204" pitchFamily="50" charset="-128"/>
                <a:cs typeface="Times New Roman"/>
              </a:rPr>
              <a:t>年度実績との差）</a:t>
            </a:r>
            <a:endParaRPr lang="en-US" altLang="ja-JP" sz="1100" kern="100" dirty="0">
              <a:latin typeface="Meiryo UI" panose="020B0604030504040204" pitchFamily="50" charset="-128"/>
              <a:ea typeface="Meiryo UI" panose="020B0604030504040204" pitchFamily="50" charset="-128"/>
              <a:cs typeface="Times New Roman"/>
            </a:endParaRPr>
          </a:p>
        </p:txBody>
      </p:sp>
      <p:sp>
        <p:nvSpPr>
          <p:cNvPr id="20" name="正方形/長方形 19"/>
          <p:cNvSpPr/>
          <p:nvPr/>
        </p:nvSpPr>
        <p:spPr>
          <a:xfrm>
            <a:off x="329662" y="6447509"/>
            <a:ext cx="2781531" cy="276999"/>
          </a:xfrm>
          <a:prstGeom prst="rect">
            <a:avLst/>
          </a:prstGeom>
        </p:spPr>
        <p:txBody>
          <a:bodyPr wrap="none">
            <a:spAutoFit/>
          </a:bodyPr>
          <a:lstStyle/>
          <a:p>
            <a:r>
              <a:rPr lang="en-US" altLang="ja-JP" sz="1200" b="1" dirty="0" smtClean="0"/>
              <a:t>※SCR</a:t>
            </a:r>
            <a:r>
              <a:rPr lang="ja-JP" altLang="en-US" sz="1200" b="1" dirty="0" smtClean="0"/>
              <a:t>：年齢</a:t>
            </a:r>
            <a:r>
              <a:rPr lang="ja-JP" altLang="en-US" sz="1200" b="1" dirty="0"/>
              <a:t>調整標準化レセプト</a:t>
            </a:r>
            <a:r>
              <a:rPr lang="ja-JP" altLang="en-US" sz="1200" b="1" dirty="0" smtClean="0"/>
              <a:t>出現比</a:t>
            </a:r>
            <a:endParaRPr lang="ja-JP" altLang="en-US" sz="1200" b="1" dirty="0"/>
          </a:p>
        </p:txBody>
      </p:sp>
    </p:spTree>
    <p:extLst>
      <p:ext uri="{BB962C8B-B14F-4D97-AF65-F5344CB8AC3E}">
        <p14:creationId xmlns:p14="http://schemas.microsoft.com/office/powerpoint/2010/main" val="3549838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92389" y="6492875"/>
            <a:ext cx="2133600" cy="365125"/>
          </a:xfrm>
        </p:spPr>
        <p:txBody>
          <a:bodyPr/>
          <a:lstStyle/>
          <a:p>
            <a:fld id="{A9848611-8FAA-4BFC-BAAD-33CAF1A3E273}" type="slidenum">
              <a:rPr kumimoji="1" lang="ja-JP" altLang="en-US" sz="1800" smtClean="0">
                <a:solidFill>
                  <a:schemeClr val="tx1"/>
                </a:solidFill>
              </a:rPr>
              <a:t>12</a:t>
            </a:fld>
            <a:endParaRPr kumimoji="1" lang="ja-JP" altLang="en-US" sz="1800" dirty="0">
              <a:solidFill>
                <a:schemeClr val="tx1"/>
              </a:solidFill>
            </a:endParaRPr>
          </a:p>
        </p:txBody>
      </p:sp>
      <p:sp>
        <p:nvSpPr>
          <p:cNvPr id="11"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テキスト ボックス 10">
            <a:extLst>
              <a:ext uri="{FF2B5EF4-FFF2-40B4-BE49-F238E27FC236}">
                <a16:creationId xmlns="" xmlns:a16="http://schemas.microsoft.com/office/drawing/2014/main" id="{8957656B-6DE6-44E0-85D6-7CF39E5B6647}"/>
              </a:ext>
            </a:extLst>
          </p:cNvPr>
          <p:cNvSpPr txBox="1"/>
          <p:nvPr/>
        </p:nvSpPr>
        <p:spPr>
          <a:xfrm>
            <a:off x="309305" y="2022091"/>
            <a:ext cx="219964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診療実績</a:t>
            </a:r>
            <a:r>
              <a:rPr lang="en-US" altLang="ja-JP" sz="1400" kern="100" dirty="0">
                <a:latin typeface="Meiryo UI" panose="020B0604030504040204" pitchFamily="50" charset="-128"/>
                <a:ea typeface="Meiryo UI" panose="020B0604030504040204" pitchFamily="50" charset="-128"/>
                <a:cs typeface="Times New Roman"/>
              </a:rPr>
              <a:t>2,000</a:t>
            </a:r>
            <a:r>
              <a:rPr lang="ja-JP" altLang="en-US" sz="1400" kern="100" dirty="0">
                <a:latin typeface="Meiryo UI" panose="020B0604030504040204" pitchFamily="50" charset="-128"/>
                <a:ea typeface="Meiryo UI" panose="020B0604030504040204" pitchFamily="50" charset="-128"/>
                <a:cs typeface="Times New Roman"/>
              </a:rPr>
              <a:t>件以上</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4" name="テキスト ボックス 10">
            <a:extLst>
              <a:ext uri="{FF2B5EF4-FFF2-40B4-BE49-F238E27FC236}">
                <a16:creationId xmlns="" xmlns:a16="http://schemas.microsoft.com/office/drawing/2014/main" id="{8957656B-6DE6-44E0-85D6-7CF39E5B6647}"/>
              </a:ext>
            </a:extLst>
          </p:cNvPr>
          <p:cNvSpPr txBox="1"/>
          <p:nvPr/>
        </p:nvSpPr>
        <p:spPr>
          <a:xfrm>
            <a:off x="4593381" y="2027894"/>
            <a:ext cx="253787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診療実績概ね</a:t>
            </a:r>
            <a:r>
              <a:rPr lang="en-US" altLang="ja-JP" sz="1400" kern="100" dirty="0">
                <a:latin typeface="Meiryo UI" panose="020B0604030504040204" pitchFamily="50" charset="-128"/>
                <a:ea typeface="Meiryo UI" panose="020B0604030504040204" pitchFamily="50" charset="-128"/>
                <a:cs typeface="Times New Roman"/>
              </a:rPr>
              <a:t>2,000</a:t>
            </a:r>
            <a:r>
              <a:rPr lang="ja-JP" altLang="en-US" sz="1400" kern="100" dirty="0">
                <a:latin typeface="Meiryo UI" panose="020B0604030504040204" pitchFamily="50" charset="-128"/>
                <a:ea typeface="Meiryo UI" panose="020B0604030504040204" pitchFamily="50" charset="-128"/>
                <a:cs typeface="Times New Roman"/>
              </a:rPr>
              <a:t>件未満</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1"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 xmlns:a16="http://schemas.microsoft.com/office/drawing/2014/main" id="{30BE5A27-A407-4A14-A9BE-5866682C3C6B}"/>
              </a:ext>
            </a:extLst>
          </p:cNvPr>
          <p:cNvSpPr txBox="1">
            <a:spLocks/>
          </p:cNvSpPr>
          <p:nvPr/>
        </p:nvSpPr>
        <p:spPr>
          <a:xfrm>
            <a:off x="145072" y="36273"/>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中河内二次医療圏の概要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疾患別の状況③（診療実績の推移）</a:t>
            </a: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 y="2523064"/>
            <a:ext cx="4537382" cy="350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805" y="2492584"/>
            <a:ext cx="4364600" cy="348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タイトル 1">
            <a:extLst>
              <a:ext uri="{FF2B5EF4-FFF2-40B4-BE49-F238E27FC236}">
                <a16:creationId xmlns="" xmlns:a16="http://schemas.microsoft.com/office/drawing/2014/main" id="{77D78C8B-7190-4F9F-BF24-FAD4DFE9F181}"/>
              </a:ext>
            </a:extLst>
          </p:cNvPr>
          <p:cNvSpPr txBox="1">
            <a:spLocks/>
          </p:cNvSpPr>
          <p:nvPr/>
        </p:nvSpPr>
        <p:spPr>
          <a:xfrm>
            <a:off x="97083" y="538095"/>
            <a:ext cx="8795397"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部位別の診療実績については、多くの部位において増加傾向、もしくは　　　横ばいの状態で推移している</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19" name="テキスト ボックス 3"/>
          <p:cNvSpPr txBox="1">
            <a:spLocks noChangeArrowheads="1"/>
          </p:cNvSpPr>
          <p:nvPr/>
        </p:nvSpPr>
        <p:spPr bwMode="auto">
          <a:xfrm>
            <a:off x="243707" y="1637613"/>
            <a:ext cx="80773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〇</a:t>
            </a:r>
            <a:r>
              <a:rPr lang="en-US" altLang="ja-JP" dirty="0" err="1">
                <a:latin typeface="HGP創英角ｺﾞｼｯｸUB" panose="020B0900000000000000" pitchFamily="50" charset="-128"/>
                <a:ea typeface="HGP創英角ｺﾞｼｯｸUB" panose="020B0900000000000000" pitchFamily="50" charset="-128"/>
              </a:rPr>
              <a:t>DPC</a:t>
            </a:r>
            <a:r>
              <a:rPr lang="ja-JP" altLang="en-US" dirty="0">
                <a:latin typeface="HGP創英角ｺﾞｼｯｸUB" panose="020B0900000000000000" pitchFamily="50" charset="-128"/>
                <a:ea typeface="HGP創英角ｺﾞｼｯｸUB" panose="020B0900000000000000" pitchFamily="50" charset="-128"/>
              </a:rPr>
              <a:t>参加病院の</a:t>
            </a:r>
            <a:r>
              <a:rPr lang="en-US" altLang="ja-JP" dirty="0" smtClean="0">
                <a:latin typeface="HGP創英角ｺﾞｼｯｸUB" panose="020B0900000000000000" pitchFamily="50" charset="-128"/>
                <a:ea typeface="HGP創英角ｺﾞｼｯｸUB" panose="020B0900000000000000" pitchFamily="50" charset="-128"/>
              </a:rPr>
              <a:t>MDC</a:t>
            </a:r>
            <a:r>
              <a:rPr lang="en-US" altLang="ja-JP" sz="1400"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別</a:t>
            </a:r>
            <a:r>
              <a:rPr lang="ja-JP" altLang="en-US" dirty="0">
                <a:latin typeface="HGP創英角ｺﾞｼｯｸUB" panose="020B0900000000000000" pitchFamily="50" charset="-128"/>
                <a:ea typeface="HGP創英角ｺﾞｼｯｸUB" panose="020B0900000000000000" pitchFamily="50" charset="-128"/>
              </a:rPr>
              <a:t>診療実績の総計推移（中河内）</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20" name="正方形/長方形 19"/>
          <p:cNvSpPr/>
          <p:nvPr/>
        </p:nvSpPr>
        <p:spPr>
          <a:xfrm>
            <a:off x="3923928" y="6352973"/>
            <a:ext cx="4781117" cy="276999"/>
          </a:xfrm>
          <a:prstGeom prst="rect">
            <a:avLst/>
          </a:prstGeom>
        </p:spPr>
        <p:txBody>
          <a:bodyPr wrap="none">
            <a:spAutoFit/>
          </a:bodyPr>
          <a:lstStyle/>
          <a:p>
            <a:r>
              <a:rPr lang="en-US" altLang="ja-JP" sz="1200" b="1" dirty="0" smtClean="0"/>
              <a:t>※MDC</a:t>
            </a:r>
            <a:r>
              <a:rPr lang="ja-JP" altLang="en-US" sz="1200" b="1" dirty="0" smtClean="0"/>
              <a:t>：</a:t>
            </a:r>
            <a:r>
              <a:rPr lang="en-US" altLang="ja-JP" sz="1200" b="1" dirty="0" smtClean="0"/>
              <a:t>Major Diagnostic Category</a:t>
            </a:r>
            <a:r>
              <a:rPr lang="ja-JP" altLang="en-US" sz="1200" b="1" dirty="0" smtClean="0"/>
              <a:t>の略、</a:t>
            </a:r>
            <a:r>
              <a:rPr lang="en-US" altLang="ja-JP" sz="1200" b="1" dirty="0" smtClean="0"/>
              <a:t>18</a:t>
            </a:r>
            <a:r>
              <a:rPr lang="ja-JP" altLang="en-US" sz="1200" b="1" dirty="0" smtClean="0"/>
              <a:t>群に分類された主要診断群</a:t>
            </a:r>
            <a:endParaRPr lang="ja-JP" altLang="en-US" sz="1200" b="1" dirty="0"/>
          </a:p>
        </p:txBody>
      </p:sp>
    </p:spTree>
    <p:extLst>
      <p:ext uri="{BB962C8B-B14F-4D97-AF65-F5344CB8AC3E}">
        <p14:creationId xmlns:p14="http://schemas.microsoft.com/office/powerpoint/2010/main" val="205423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 xmlns:a16="http://schemas.microsoft.com/office/drawing/2014/main" id="{D72122E9-B226-4ED7-A6A6-D285AAD9A7FE}"/>
              </a:ext>
            </a:extLst>
          </p:cNvPr>
          <p:cNvPicPr>
            <a:picLocks noChangeAspect="1"/>
          </p:cNvPicPr>
          <p:nvPr/>
        </p:nvPicPr>
        <p:blipFill>
          <a:blip r:embed="rId3"/>
          <a:stretch>
            <a:fillRect/>
          </a:stretch>
        </p:blipFill>
        <p:spPr>
          <a:xfrm>
            <a:off x="415327" y="2241780"/>
            <a:ext cx="7194935" cy="4055502"/>
          </a:xfrm>
          <a:prstGeom prst="rect">
            <a:avLst/>
          </a:prstGeom>
        </p:spPr>
      </p:pic>
      <p:sp>
        <p:nvSpPr>
          <p:cNvPr id="21" name="タイトル 1">
            <a:extLst>
              <a:ext uri="{FF2B5EF4-FFF2-40B4-BE49-F238E27FC236}">
                <a16:creationId xmlns=""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新規入棟患者延べ数（総数）は前年度より微増しており、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回復期</a:t>
            </a:r>
            <a:r>
              <a:rPr lang="ja-JP" altLang="en-US" sz="2400" dirty="0">
                <a:latin typeface="HGP創英角ｺﾞｼｯｸUB" panose="020B0900000000000000" pitchFamily="50" charset="-128"/>
                <a:ea typeface="HGP創英角ｺﾞｼｯｸUB" panose="020B0900000000000000" pitchFamily="50" charset="-128"/>
              </a:rPr>
              <a:t>、慢性期に</a:t>
            </a:r>
            <a:r>
              <a:rPr lang="ja-JP" altLang="en-US" sz="2400" dirty="0" smtClean="0">
                <a:latin typeface="HGP創英角ｺﾞｼｯｸUB" panose="020B0900000000000000" pitchFamily="50" charset="-128"/>
                <a:ea typeface="HGP創英角ｺﾞｼｯｸUB" panose="020B0900000000000000" pitchFamily="50" charset="-128"/>
              </a:rPr>
              <a:t>おいては増加率が約</a:t>
            </a:r>
            <a:r>
              <a:rPr lang="en-US" altLang="ja-JP" sz="2400" dirty="0" smtClean="0">
                <a:latin typeface="HGP創英角ｺﾞｼｯｸUB" panose="020B0900000000000000" pitchFamily="50" charset="-128"/>
                <a:ea typeface="HGP創英角ｺﾞｼｯｸUB" panose="020B0900000000000000" pitchFamily="50" charset="-128"/>
              </a:rPr>
              <a:t>1.2</a:t>
            </a:r>
            <a:r>
              <a:rPr lang="ja-JP" altLang="en-US" sz="2400" dirty="0" smtClean="0">
                <a:latin typeface="HGP創英角ｺﾞｼｯｸUB" panose="020B0900000000000000" pitchFamily="50" charset="-128"/>
                <a:ea typeface="HGP創英角ｺﾞｼｯｸUB" panose="020B0900000000000000" pitchFamily="50" charset="-128"/>
              </a:rPr>
              <a:t>倍になっている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a:xfrm>
            <a:off x="6987956" y="6492875"/>
            <a:ext cx="2133600" cy="365125"/>
          </a:xfrm>
        </p:spPr>
        <p:txBody>
          <a:bodyPr/>
          <a:lstStyle/>
          <a:p>
            <a:fld id="{A9848611-8FAA-4BFC-BAAD-33CAF1A3E273}" type="slidenum">
              <a:rPr lang="ja-JP" altLang="en-US" sz="1800" smtClean="0">
                <a:solidFill>
                  <a:schemeClr val="tx1"/>
                </a:solidFill>
              </a:rPr>
              <a:pPr/>
              <a:t>13</a:t>
            </a:fld>
            <a:endParaRPr lang="ja-JP" altLang="en-US" sz="1800" dirty="0">
              <a:solidFill>
                <a:schemeClr val="tx1"/>
              </a:solidFill>
            </a:endParaRPr>
          </a:p>
        </p:txBody>
      </p:sp>
      <p:sp>
        <p:nvSpPr>
          <p:cNvPr id="4" name="テキスト ボックス 3"/>
          <p:cNvSpPr txBox="1"/>
          <p:nvPr/>
        </p:nvSpPr>
        <p:spPr>
          <a:xfrm>
            <a:off x="5004048" y="4157300"/>
            <a:ext cx="3373367" cy="1319592"/>
          </a:xfrm>
          <a:prstGeom prst="rect">
            <a:avLst/>
          </a:prstGeom>
          <a:solidFill>
            <a:schemeClr val="accent1">
              <a:lumMod val="20000"/>
              <a:lumOff val="80000"/>
            </a:schemeClr>
          </a:solidFill>
        </p:spPr>
        <p:txBody>
          <a:bodyPr wrap="square" rtlCol="0">
            <a:spAutoFit/>
          </a:bodyPr>
          <a:lstStyle/>
          <a:p>
            <a:pPr>
              <a:lnSpc>
                <a:spcPct val="125000"/>
              </a:lnSpc>
            </a:pPr>
            <a:r>
              <a:rPr lang="ja-JP" altLang="en-US" dirty="0">
                <a:latin typeface="HGS創英角ｺﾞｼｯｸUB" panose="020B0900000000000000" pitchFamily="50" charset="-128"/>
                <a:ea typeface="HGS創英角ｺﾞｼｯｸUB" panose="020B0900000000000000" pitchFamily="50" charset="-128"/>
              </a:rPr>
              <a:t>新規入棟患者延べ数（総数）</a:t>
            </a:r>
            <a:endParaRPr lang="en-US" altLang="ja-JP" dirty="0">
              <a:latin typeface="HGS創英角ｺﾞｼｯｸUB" panose="020B0900000000000000" pitchFamily="50" charset="-128"/>
              <a:ea typeface="HGS創英角ｺﾞｼｯｸUB" panose="020B0900000000000000" pitchFamily="50" charset="-128"/>
            </a:endParaRPr>
          </a:p>
          <a:p>
            <a:pPr>
              <a:lnSpc>
                <a:spcPct val="125000"/>
              </a:lnSpc>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92,978</a:t>
            </a:r>
            <a:r>
              <a:rPr lang="ja-JP" altLang="en-US" sz="1600" dirty="0">
                <a:latin typeface="Meiryo UI" panose="020B0604030504040204" pitchFamily="50" charset="-128"/>
                <a:ea typeface="Meiryo UI" panose="020B0604030504040204" pitchFamily="50" charset="-128"/>
              </a:rPr>
              <a:t>人</a:t>
            </a:r>
            <a:endParaRPr lang="en-US" altLang="ja-JP" sz="16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97,921</a:t>
            </a:r>
            <a:r>
              <a:rPr lang="ja-JP" altLang="en-US" sz="1600" dirty="0">
                <a:latin typeface="Meiryo UI" panose="020B0604030504040204" pitchFamily="50" charset="-128"/>
                <a:ea typeface="Meiryo UI" panose="020B0604030504040204" pitchFamily="50" charset="-128"/>
              </a:rPr>
              <a:t>人</a:t>
            </a:r>
            <a:endParaRPr lang="en-US" altLang="ja-JP" sz="1600" dirty="0">
              <a:latin typeface="HGS創英角ｺﾞｼｯｸUB" panose="020B0900000000000000" pitchFamily="50" charset="-128"/>
              <a:ea typeface="HGS創英角ｺﾞｼｯｸUB" panose="020B0900000000000000" pitchFamily="50" charset="-128"/>
            </a:endParaRPr>
          </a:p>
          <a:p>
            <a:pPr>
              <a:lnSpc>
                <a:spcPct val="125000"/>
              </a:lnSpc>
            </a:pPr>
            <a:r>
              <a:rPr lang="ja-JP" altLang="en-US" sz="1600" dirty="0">
                <a:latin typeface="HGS創英角ｺﾞｼｯｸUB" panose="020B0900000000000000" pitchFamily="50" charset="-128"/>
                <a:ea typeface="HGS創英角ｺﾞｼｯｸUB" panose="020B0900000000000000" pitchFamily="50" charset="-128"/>
              </a:rPr>
              <a:t>　　　　　</a:t>
            </a:r>
            <a:r>
              <a:rPr lang="ja-JP" altLang="en-US" sz="1600" dirty="0">
                <a:latin typeface="HGP創英角ｺﾞｼｯｸUB" panose="020B0900000000000000" pitchFamily="50" charset="-128"/>
                <a:ea typeface="HGP創英角ｺﾞｼｯｸUB" panose="020B0900000000000000" pitchFamily="50" charset="-128"/>
              </a:rPr>
              <a:t>（前年度比 </a:t>
            </a:r>
            <a:r>
              <a:rPr lang="en-US" altLang="ja-JP" sz="1600" dirty="0">
                <a:latin typeface="HGP創英角ｺﾞｼｯｸUB" panose="020B0900000000000000" pitchFamily="50" charset="-128"/>
                <a:ea typeface="HGP創英角ｺﾞｼｯｸUB" panose="020B0900000000000000" pitchFamily="50" charset="-128"/>
              </a:rPr>
              <a:t>1.05</a:t>
            </a:r>
            <a:r>
              <a:rPr lang="ja-JP" altLang="en-US" sz="1600" dirty="0">
                <a:latin typeface="HGP創英角ｺﾞｼｯｸUB" panose="020B0900000000000000" pitchFamily="50" charset="-128"/>
                <a:ea typeface="HGP創英角ｺﾞｼｯｸUB" panose="020B0900000000000000" pitchFamily="50" charset="-128"/>
              </a:rPr>
              <a:t>倍）</a:t>
            </a:r>
            <a:endParaRPr lang="en-US" altLang="ja-JP" sz="16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10">
            <a:extLst>
              <a:ext uri="{FF2B5EF4-FFF2-40B4-BE49-F238E27FC236}">
                <a16:creationId xmlns="" xmlns:a16="http://schemas.microsoft.com/office/drawing/2014/main" id="{47FDF32D-43ED-4A66-9CFA-E114E8625D81}"/>
              </a:ext>
            </a:extLst>
          </p:cNvPr>
          <p:cNvSpPr txBox="1"/>
          <p:nvPr/>
        </p:nvSpPr>
        <p:spPr>
          <a:xfrm>
            <a:off x="505498" y="1903226"/>
            <a:ext cx="3148716"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600" dirty="0">
                <a:solidFill>
                  <a:schemeClr val="accent1">
                    <a:lumMod val="75000"/>
                  </a:schemeClr>
                </a:solidFill>
              </a:rPr>
              <a:t>●</a:t>
            </a:r>
            <a:r>
              <a:rPr lang="ja-JP" altLang="en-US" sz="1600" dirty="0">
                <a:solidFill>
                  <a:schemeClr val="tx1"/>
                </a:solidFill>
              </a:rPr>
              <a:t>新規入棟患者延べ数の推移</a:t>
            </a:r>
          </a:p>
        </p:txBody>
      </p:sp>
      <p:sp>
        <p:nvSpPr>
          <p:cNvPr id="9" name="テキスト ボックス 10">
            <a:extLst>
              <a:ext uri="{FF2B5EF4-FFF2-40B4-BE49-F238E27FC236}">
                <a16:creationId xmlns="" xmlns:a16="http://schemas.microsoft.com/office/drawing/2014/main" id="{8957656B-6DE6-44E0-85D6-7CF39E5B6647}"/>
              </a:ext>
            </a:extLst>
          </p:cNvPr>
          <p:cNvSpPr txBox="1"/>
          <p:nvPr/>
        </p:nvSpPr>
        <p:spPr>
          <a:xfrm>
            <a:off x="6577215" y="6430573"/>
            <a:ext cx="201622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10" name="テキスト ボックス 9">
            <a:extLst>
              <a:ext uri="{FF2B5EF4-FFF2-40B4-BE49-F238E27FC236}">
                <a16:creationId xmlns="" xmlns:a16="http://schemas.microsoft.com/office/drawing/2014/main" id="{CC64B0F2-9BE1-47E2-AE1B-FD4879240EFD}"/>
              </a:ext>
            </a:extLst>
          </p:cNvPr>
          <p:cNvSpPr txBox="1"/>
          <p:nvPr/>
        </p:nvSpPr>
        <p:spPr>
          <a:xfrm>
            <a:off x="3707904" y="2927810"/>
            <a:ext cx="158417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1.07</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1" name="テキスト ボックス 10">
            <a:extLst>
              <a:ext uri="{FF2B5EF4-FFF2-40B4-BE49-F238E27FC236}">
                <a16:creationId xmlns="" xmlns:a16="http://schemas.microsoft.com/office/drawing/2014/main" id="{EA869962-BF22-4597-A416-52A163D26971}"/>
              </a:ext>
            </a:extLst>
          </p:cNvPr>
          <p:cNvSpPr txBox="1"/>
          <p:nvPr/>
        </p:nvSpPr>
        <p:spPr>
          <a:xfrm>
            <a:off x="6782170" y="3489076"/>
            <a:ext cx="16561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1.02</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2" name="テキスト ボックス 11">
            <a:extLst>
              <a:ext uri="{FF2B5EF4-FFF2-40B4-BE49-F238E27FC236}">
                <a16:creationId xmlns="" xmlns:a16="http://schemas.microsoft.com/office/drawing/2014/main" id="{E5374876-303B-4642-A20F-7D9370359128}"/>
              </a:ext>
            </a:extLst>
          </p:cNvPr>
          <p:cNvSpPr txBox="1"/>
          <p:nvPr/>
        </p:nvSpPr>
        <p:spPr>
          <a:xfrm>
            <a:off x="2492445" y="3972634"/>
            <a:ext cx="1683511"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1.24</a:t>
            </a:r>
            <a:r>
              <a:rPr lang="ja-JP" altLang="en-US"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3" name="テキスト ボックス 12">
            <a:extLst>
              <a:ext uri="{FF2B5EF4-FFF2-40B4-BE49-F238E27FC236}">
                <a16:creationId xmlns="" xmlns:a16="http://schemas.microsoft.com/office/drawing/2014/main" id="{B0F91FD0-5828-47C0-A6FE-2456DBDC2594}"/>
              </a:ext>
            </a:extLst>
          </p:cNvPr>
          <p:cNvSpPr txBox="1"/>
          <p:nvPr/>
        </p:nvSpPr>
        <p:spPr>
          <a:xfrm>
            <a:off x="2229451" y="4554635"/>
            <a:ext cx="1783343"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1.20</a:t>
            </a:r>
            <a:r>
              <a:rPr lang="ja-JP" altLang="en-US"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4" name="Oval 64">
            <a:hlinkClick r:id="rId4" action="ppaction://hlinksldjump"/>
            <a:extLst>
              <a:ext uri="{FF2B5EF4-FFF2-40B4-BE49-F238E27FC236}">
                <a16:creationId xmlns="" xmlns:a16="http://schemas.microsoft.com/office/drawing/2014/main" id="{A7EFBFCD-5F76-4E5C-948B-C82F07A169DC}"/>
              </a:ext>
            </a:extLst>
          </p:cNvPr>
          <p:cNvSpPr>
            <a:spLocks noChangeAspect="1"/>
          </p:cNvSpPr>
          <p:nvPr/>
        </p:nvSpPr>
        <p:spPr>
          <a:xfrm>
            <a:off x="52094" y="7216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タイトル 1">
            <a:extLst>
              <a:ext uri="{FF2B5EF4-FFF2-40B4-BE49-F238E27FC236}">
                <a16:creationId xmlns="" xmlns:a16="http://schemas.microsoft.com/office/drawing/2014/main" id="{494DAA10-E614-4D85-AF25-841A1142FD98}"/>
              </a:ext>
            </a:extLst>
          </p:cNvPr>
          <p:cNvSpPr txBox="1">
            <a:spLocks/>
          </p:cNvSpPr>
          <p:nvPr/>
        </p:nvSpPr>
        <p:spPr>
          <a:xfrm>
            <a:off x="107504" y="72161"/>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中河内二次医療圏の概要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入院患者の推移①（新入棟患者数）</a:t>
            </a:r>
          </a:p>
        </p:txBody>
      </p:sp>
    </p:spTree>
    <p:extLst>
      <p:ext uri="{BB962C8B-B14F-4D97-AF65-F5344CB8AC3E}">
        <p14:creationId xmlns:p14="http://schemas.microsoft.com/office/powerpoint/2010/main" val="646377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 xmlns:a16="http://schemas.microsoft.com/office/drawing/2014/main" id="{4D6B06D7-C0B1-43D2-920F-FB329D1E1F6C}"/>
              </a:ext>
            </a:extLst>
          </p:cNvPr>
          <p:cNvPicPr>
            <a:picLocks noChangeAspect="1"/>
          </p:cNvPicPr>
          <p:nvPr/>
        </p:nvPicPr>
        <p:blipFill>
          <a:blip r:embed="rId3"/>
          <a:stretch>
            <a:fillRect/>
          </a:stretch>
        </p:blipFill>
        <p:spPr>
          <a:xfrm>
            <a:off x="349711" y="2135169"/>
            <a:ext cx="7565471" cy="4264358"/>
          </a:xfrm>
          <a:prstGeom prst="rect">
            <a:avLst/>
          </a:prstGeom>
        </p:spPr>
      </p:pic>
      <p:sp>
        <p:nvSpPr>
          <p:cNvPr id="21" name="タイトル 1">
            <a:extLst>
              <a:ext uri="{FF2B5EF4-FFF2-40B4-BE49-F238E27FC236}">
                <a16:creationId xmlns="" xmlns:a16="http://schemas.microsoft.com/office/drawing/2014/main" id="{77D78C8B-7190-4F9F-BF24-FAD4DFE9F181}"/>
              </a:ext>
            </a:extLst>
          </p:cNvPr>
          <p:cNvSpPr txBox="1">
            <a:spLocks/>
          </p:cNvSpPr>
          <p:nvPr/>
        </p:nvSpPr>
        <p:spPr>
          <a:xfrm>
            <a:off x="242906" y="656071"/>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在棟患者</a:t>
            </a:r>
            <a:r>
              <a:rPr lang="ja-JP" altLang="en-US" sz="2400" dirty="0" smtClean="0">
                <a:latin typeface="HGP創英角ｺﾞｼｯｸUB" panose="020B0900000000000000" pitchFamily="50" charset="-128"/>
                <a:ea typeface="HGP創英角ｺﾞｼｯｸUB" panose="020B0900000000000000" pitchFamily="50" charset="-128"/>
              </a:rPr>
              <a:t>延べ数では、高度急性期と急性期は微減となっており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回復期と慢性期は微増している</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lang="ja-JP" altLang="en-US" sz="1800" smtClean="0">
                <a:solidFill>
                  <a:schemeClr val="tx1"/>
                </a:solidFill>
              </a:rPr>
              <a:pPr/>
              <a:t>14</a:t>
            </a:fld>
            <a:endParaRPr lang="ja-JP" altLang="en-US" sz="1800" dirty="0">
              <a:solidFill>
                <a:schemeClr val="tx1"/>
              </a:solidFill>
            </a:endParaRPr>
          </a:p>
        </p:txBody>
      </p:sp>
      <p:sp>
        <p:nvSpPr>
          <p:cNvPr id="4" name="テキスト ボックス 3"/>
          <p:cNvSpPr txBox="1"/>
          <p:nvPr/>
        </p:nvSpPr>
        <p:spPr>
          <a:xfrm>
            <a:off x="5636992" y="4142627"/>
            <a:ext cx="3318882" cy="1319592"/>
          </a:xfrm>
          <a:prstGeom prst="rect">
            <a:avLst/>
          </a:prstGeom>
          <a:solidFill>
            <a:schemeClr val="accent1">
              <a:lumMod val="20000"/>
              <a:lumOff val="80000"/>
            </a:schemeClr>
          </a:solidFill>
        </p:spPr>
        <p:txBody>
          <a:bodyPr wrap="square" rtlCol="0">
            <a:spAutoFit/>
          </a:bodyPr>
          <a:lstStyle/>
          <a:p>
            <a:pPr>
              <a:lnSpc>
                <a:spcPct val="125000"/>
              </a:lnSpc>
            </a:pPr>
            <a:r>
              <a:rPr lang="ja-JP" altLang="en-US" dirty="0">
                <a:latin typeface="HGS創英角ｺﾞｼｯｸUB" panose="020B0900000000000000" pitchFamily="50" charset="-128"/>
                <a:ea typeface="HGS創英角ｺﾞｼｯｸUB" panose="020B0900000000000000" pitchFamily="50" charset="-128"/>
              </a:rPr>
              <a:t>在棟患者延べ数（総数）</a:t>
            </a:r>
            <a:endParaRPr lang="en-US" altLang="ja-JP" dirty="0">
              <a:latin typeface="HGS創英角ｺﾞｼｯｸUB" panose="020B0900000000000000" pitchFamily="50" charset="-128"/>
              <a:ea typeface="HGS創英角ｺﾞｼｯｸUB" panose="020B0900000000000000" pitchFamily="50" charset="-128"/>
            </a:endParaRPr>
          </a:p>
          <a:p>
            <a:pPr>
              <a:lnSpc>
                <a:spcPct val="125000"/>
              </a:lnSpc>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1,762,322</a:t>
            </a:r>
            <a:r>
              <a:rPr lang="ja-JP" altLang="en-US" sz="1600" dirty="0">
                <a:latin typeface="Meiryo UI" panose="020B0604030504040204" pitchFamily="50" charset="-128"/>
                <a:ea typeface="Meiryo UI" panose="020B0604030504040204" pitchFamily="50" charset="-128"/>
              </a:rPr>
              <a:t>人</a:t>
            </a:r>
            <a:endParaRPr lang="en-US" altLang="ja-JP" sz="16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1,757,246</a:t>
            </a:r>
            <a:r>
              <a:rPr lang="ja-JP" altLang="en-US" sz="1600" dirty="0">
                <a:latin typeface="Meiryo UI" panose="020B0604030504040204" pitchFamily="50" charset="-128"/>
                <a:ea typeface="Meiryo UI" panose="020B0604030504040204" pitchFamily="50" charset="-128"/>
              </a:rPr>
              <a:t>人</a:t>
            </a:r>
            <a:endParaRPr lang="en-US" altLang="ja-JP" sz="1600" dirty="0">
              <a:latin typeface="HGS創英角ｺﾞｼｯｸUB" panose="020B0900000000000000" pitchFamily="50" charset="-128"/>
              <a:ea typeface="HGS創英角ｺﾞｼｯｸUB" panose="020B0900000000000000" pitchFamily="50" charset="-128"/>
            </a:endParaRPr>
          </a:p>
          <a:p>
            <a:pPr>
              <a:lnSpc>
                <a:spcPct val="125000"/>
              </a:lnSpc>
            </a:pPr>
            <a:r>
              <a:rPr lang="ja-JP" altLang="en-US" sz="1600" dirty="0">
                <a:latin typeface="HGS創英角ｺﾞｼｯｸUB" panose="020B0900000000000000" pitchFamily="50" charset="-128"/>
                <a:ea typeface="HGS創英角ｺﾞｼｯｸUB" panose="020B0900000000000000" pitchFamily="50" charset="-128"/>
              </a:rPr>
              <a:t>　　　　　</a:t>
            </a:r>
            <a:r>
              <a:rPr lang="ja-JP" altLang="en-US" sz="1600" dirty="0">
                <a:latin typeface="HGP創英角ｺﾞｼｯｸUB" panose="020B0900000000000000" pitchFamily="50" charset="-128"/>
                <a:ea typeface="HGP創英角ｺﾞｼｯｸUB" panose="020B0900000000000000" pitchFamily="50" charset="-128"/>
              </a:rPr>
              <a:t>（前年度比 </a:t>
            </a:r>
            <a:r>
              <a:rPr lang="en-US" altLang="ja-JP" sz="1600" dirty="0">
                <a:latin typeface="HGP創英角ｺﾞｼｯｸUB" panose="020B0900000000000000" pitchFamily="50" charset="-128"/>
                <a:ea typeface="HGP創英角ｺﾞｼｯｸUB" panose="020B0900000000000000" pitchFamily="50" charset="-128"/>
              </a:rPr>
              <a:t>0.997</a:t>
            </a:r>
            <a:r>
              <a:rPr lang="ja-JP" altLang="en-US" sz="1600" dirty="0">
                <a:latin typeface="HGP創英角ｺﾞｼｯｸUB" panose="020B0900000000000000" pitchFamily="50" charset="-128"/>
                <a:ea typeface="HGP創英角ｺﾞｼｯｸUB" panose="020B0900000000000000" pitchFamily="50" charset="-128"/>
              </a:rPr>
              <a:t>倍）</a:t>
            </a:r>
            <a:endParaRPr lang="en-US" altLang="ja-JP" sz="16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10">
            <a:extLst>
              <a:ext uri="{FF2B5EF4-FFF2-40B4-BE49-F238E27FC236}">
                <a16:creationId xmlns="" xmlns:a16="http://schemas.microsoft.com/office/drawing/2014/main" id="{47FDF32D-43ED-4A66-9CFA-E114E8625D81}"/>
              </a:ext>
            </a:extLst>
          </p:cNvPr>
          <p:cNvSpPr txBox="1"/>
          <p:nvPr/>
        </p:nvSpPr>
        <p:spPr>
          <a:xfrm>
            <a:off x="384858" y="1796615"/>
            <a:ext cx="3148716"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600" dirty="0">
                <a:solidFill>
                  <a:schemeClr val="accent1">
                    <a:lumMod val="75000"/>
                  </a:schemeClr>
                </a:solidFill>
              </a:rPr>
              <a:t>●</a:t>
            </a:r>
            <a:r>
              <a:rPr lang="ja-JP" altLang="en-US" sz="1600" dirty="0">
                <a:solidFill>
                  <a:schemeClr val="tx1"/>
                </a:solidFill>
              </a:rPr>
              <a:t>在棟患者延べ数の推移</a:t>
            </a:r>
          </a:p>
        </p:txBody>
      </p:sp>
      <p:sp>
        <p:nvSpPr>
          <p:cNvPr id="9" name="テキスト ボックス 10">
            <a:extLst>
              <a:ext uri="{FF2B5EF4-FFF2-40B4-BE49-F238E27FC236}">
                <a16:creationId xmlns="" xmlns:a16="http://schemas.microsoft.com/office/drawing/2014/main" id="{8957656B-6DE6-44E0-85D6-7CF39E5B6647}"/>
              </a:ext>
            </a:extLst>
          </p:cNvPr>
          <p:cNvSpPr txBox="1"/>
          <p:nvPr/>
        </p:nvSpPr>
        <p:spPr>
          <a:xfrm>
            <a:off x="6599324" y="6191933"/>
            <a:ext cx="201622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10" name="テキスト ボックス 9">
            <a:extLst>
              <a:ext uri="{FF2B5EF4-FFF2-40B4-BE49-F238E27FC236}">
                <a16:creationId xmlns="" xmlns:a16="http://schemas.microsoft.com/office/drawing/2014/main" id="{CC64B0F2-9BE1-47E2-AE1B-FD4879240EFD}"/>
              </a:ext>
            </a:extLst>
          </p:cNvPr>
          <p:cNvSpPr txBox="1"/>
          <p:nvPr/>
        </p:nvSpPr>
        <p:spPr>
          <a:xfrm>
            <a:off x="3311860" y="2854647"/>
            <a:ext cx="158417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0.96</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1" name="テキスト ボックス 10">
            <a:extLst>
              <a:ext uri="{FF2B5EF4-FFF2-40B4-BE49-F238E27FC236}">
                <a16:creationId xmlns="" xmlns:a16="http://schemas.microsoft.com/office/drawing/2014/main" id="{EA869962-BF22-4597-A416-52A163D26971}"/>
              </a:ext>
            </a:extLst>
          </p:cNvPr>
          <p:cNvSpPr txBox="1"/>
          <p:nvPr/>
        </p:nvSpPr>
        <p:spPr>
          <a:xfrm>
            <a:off x="6779344" y="3479602"/>
            <a:ext cx="16561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0.95</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2" name="テキスト ボックス 11">
            <a:extLst>
              <a:ext uri="{FF2B5EF4-FFF2-40B4-BE49-F238E27FC236}">
                <a16:creationId xmlns="" xmlns:a16="http://schemas.microsoft.com/office/drawing/2014/main" id="{E5374876-303B-4642-A20F-7D9370359128}"/>
              </a:ext>
            </a:extLst>
          </p:cNvPr>
          <p:cNvSpPr txBox="1"/>
          <p:nvPr/>
        </p:nvSpPr>
        <p:spPr>
          <a:xfrm>
            <a:off x="3507009" y="3999851"/>
            <a:ext cx="1683511"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1.14</a:t>
            </a:r>
            <a:r>
              <a:rPr lang="ja-JP" altLang="en-US"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3" name="テキスト ボックス 12">
            <a:extLst>
              <a:ext uri="{FF2B5EF4-FFF2-40B4-BE49-F238E27FC236}">
                <a16:creationId xmlns="" xmlns:a16="http://schemas.microsoft.com/office/drawing/2014/main" id="{B0F91FD0-5828-47C0-A6FE-2456DBDC2594}"/>
              </a:ext>
            </a:extLst>
          </p:cNvPr>
          <p:cNvSpPr txBox="1"/>
          <p:nvPr/>
        </p:nvSpPr>
        <p:spPr>
          <a:xfrm>
            <a:off x="4067944" y="4648534"/>
            <a:ext cx="16561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1.03</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4" name="Oval 64">
            <a:hlinkClick r:id="rId4" action="ppaction://hlinksldjump"/>
            <a:extLst>
              <a:ext uri="{FF2B5EF4-FFF2-40B4-BE49-F238E27FC236}">
                <a16:creationId xmlns="" xmlns:a16="http://schemas.microsoft.com/office/drawing/2014/main" id="{D29F3C5B-9DF9-40C8-9C93-EB7CD165C1A9}"/>
              </a:ext>
            </a:extLst>
          </p:cNvPr>
          <p:cNvSpPr>
            <a:spLocks noChangeAspect="1"/>
          </p:cNvSpPr>
          <p:nvPr/>
        </p:nvSpPr>
        <p:spPr>
          <a:xfrm>
            <a:off x="52094" y="12579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5" name="タイトル 1">
            <a:extLst>
              <a:ext uri="{FF2B5EF4-FFF2-40B4-BE49-F238E27FC236}">
                <a16:creationId xmlns="" xmlns:a16="http://schemas.microsoft.com/office/drawing/2014/main" id="{46796DE4-7DFD-4811-B7F7-57A92815FD2A}"/>
              </a:ext>
            </a:extLst>
          </p:cNvPr>
          <p:cNvSpPr txBox="1">
            <a:spLocks/>
          </p:cNvSpPr>
          <p:nvPr/>
        </p:nvSpPr>
        <p:spPr>
          <a:xfrm>
            <a:off x="107504" y="125791"/>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中河内二次医療圏の概要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入院患者の推移②（在棟患者数）</a:t>
            </a:r>
          </a:p>
        </p:txBody>
      </p:sp>
    </p:spTree>
    <p:extLst>
      <p:ext uri="{BB962C8B-B14F-4D97-AF65-F5344CB8AC3E}">
        <p14:creationId xmlns:p14="http://schemas.microsoft.com/office/powerpoint/2010/main" val="451682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51520" y="2191555"/>
            <a:ext cx="8640960" cy="4020059"/>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92389" y="6492875"/>
            <a:ext cx="2133600" cy="365125"/>
          </a:xfrm>
        </p:spPr>
        <p:txBody>
          <a:bodyPr/>
          <a:lstStyle/>
          <a:p>
            <a:fld id="{A9848611-8FAA-4BFC-BAAD-33CAF1A3E273}" type="slidenum">
              <a:rPr kumimoji="1" lang="ja-JP" altLang="en-US" sz="1800" smtClean="0">
                <a:solidFill>
                  <a:schemeClr val="tx1"/>
                </a:solidFill>
              </a:rPr>
              <a:t>15</a:t>
            </a:fld>
            <a:endParaRPr kumimoji="1" lang="ja-JP" altLang="en-US" sz="1800" dirty="0">
              <a:solidFill>
                <a:schemeClr val="tx1"/>
              </a:solidFill>
            </a:endParaRPr>
          </a:p>
        </p:txBody>
      </p:sp>
      <p:sp>
        <p:nvSpPr>
          <p:cNvPr id="13" name="テキスト ボックス 10">
            <a:extLst>
              <a:ext uri="{FF2B5EF4-FFF2-40B4-BE49-F238E27FC236}">
                <a16:creationId xmlns="" xmlns:a16="http://schemas.microsoft.com/office/drawing/2014/main" id="{8957656B-6DE6-44E0-85D6-7CF39E5B6647}"/>
              </a:ext>
            </a:extLst>
          </p:cNvPr>
          <p:cNvSpPr txBox="1"/>
          <p:nvPr/>
        </p:nvSpPr>
        <p:spPr>
          <a:xfrm>
            <a:off x="235643" y="1867031"/>
            <a:ext cx="390430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tx1"/>
                </a:solidFill>
              </a:rPr>
              <a:t>●在宅医療提供体制（人口</a:t>
            </a:r>
            <a:r>
              <a:rPr lang="en-US" altLang="ja-JP" sz="1400" dirty="0">
                <a:solidFill>
                  <a:schemeClr val="tx1"/>
                </a:solidFill>
              </a:rPr>
              <a:t>10</a:t>
            </a:r>
            <a:r>
              <a:rPr lang="ja-JP" altLang="en-US" sz="1400" dirty="0">
                <a:solidFill>
                  <a:schemeClr val="tx1"/>
                </a:solidFill>
              </a:rPr>
              <a:t>万人対施設数）</a:t>
            </a:r>
            <a:endParaRPr lang="ja-JP" sz="14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17" name="テキスト ボックス 10">
            <a:extLst>
              <a:ext uri="{FF2B5EF4-FFF2-40B4-BE49-F238E27FC236}">
                <a16:creationId xmlns="" xmlns:a16="http://schemas.microsoft.com/office/drawing/2014/main" id="{8957656B-6DE6-44E0-85D6-7CF39E5B6647}"/>
              </a:ext>
            </a:extLst>
          </p:cNvPr>
          <p:cNvSpPr txBox="1"/>
          <p:nvPr/>
        </p:nvSpPr>
        <p:spPr>
          <a:xfrm>
            <a:off x="6127235" y="6207503"/>
            <a:ext cx="2646878"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a:effectLst/>
                <a:latin typeface="Meiryo UI" panose="020B0604030504040204" pitchFamily="50" charset="-128"/>
                <a:ea typeface="Meiryo UI" panose="020B0604030504040204" pitchFamily="50" charset="-128"/>
                <a:cs typeface="Times New Roman"/>
              </a:rPr>
              <a:t>：第７次大阪医療計画一部改変</a:t>
            </a:r>
            <a:endParaRPr lang="ja-JP" altLang="en-US" sz="1200" kern="100" dirty="0">
              <a:latin typeface="Meiryo UI" panose="020B0604030504040204" pitchFamily="50" charset="-128"/>
              <a:ea typeface="Meiryo UI" panose="020B0604030504040204" pitchFamily="50" charset="-128"/>
              <a:cs typeface="Times New Roman"/>
            </a:endParaRPr>
          </a:p>
        </p:txBody>
      </p:sp>
      <p:sp>
        <p:nvSpPr>
          <p:cNvPr id="21"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6439" y="1716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 xmlns:a16="http://schemas.microsoft.com/office/drawing/2014/main" id="{30BE5A27-A407-4A14-A9BE-5866682C3C6B}"/>
              </a:ext>
            </a:extLst>
          </p:cNvPr>
          <p:cNvSpPr txBox="1">
            <a:spLocks/>
          </p:cNvSpPr>
          <p:nvPr/>
        </p:nvSpPr>
        <p:spPr>
          <a:xfrm>
            <a:off x="141849" y="171652"/>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中河内二次医療圏の概要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在宅医療提供体制①</a:t>
            </a:r>
          </a:p>
        </p:txBody>
      </p:sp>
      <p:sp>
        <p:nvSpPr>
          <p:cNvPr id="6" name="正方形/長方形 5"/>
          <p:cNvSpPr/>
          <p:nvPr/>
        </p:nvSpPr>
        <p:spPr>
          <a:xfrm>
            <a:off x="270547" y="4092153"/>
            <a:ext cx="8621934" cy="344959"/>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9" name="タイトル 1">
            <a:extLst>
              <a:ext uri="{FF2B5EF4-FFF2-40B4-BE49-F238E27FC236}">
                <a16:creationId xmlns="" xmlns:a16="http://schemas.microsoft.com/office/drawing/2014/main" id="{97ADBA4C-A6EF-45AA-A8BC-9F469CA64746}"/>
              </a:ext>
            </a:extLst>
          </p:cNvPr>
          <p:cNvSpPr txBox="1">
            <a:spLocks/>
          </p:cNvSpPr>
          <p:nvPr/>
        </p:nvSpPr>
        <p:spPr>
          <a:xfrm>
            <a:off x="233212" y="749693"/>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人口</a:t>
            </a:r>
            <a:r>
              <a:rPr lang="en-US" altLang="ja-JP" sz="2400" dirty="0" smtClean="0">
                <a:latin typeface="HGP創英角ｺﾞｼｯｸUB" panose="020B0900000000000000" pitchFamily="50" charset="-128"/>
                <a:ea typeface="HGP創英角ｺﾞｼｯｸUB" panose="020B0900000000000000" pitchFamily="50" charset="-128"/>
              </a:rPr>
              <a:t>10</a:t>
            </a:r>
            <a:r>
              <a:rPr lang="ja-JP" altLang="en-US" sz="2400" dirty="0" smtClean="0">
                <a:latin typeface="HGP創英角ｺﾞｼｯｸUB" panose="020B0900000000000000" pitchFamily="50" charset="-128"/>
                <a:ea typeface="HGP創英角ｺﾞｼｯｸUB" panose="020B0900000000000000" pitchFamily="50" charset="-128"/>
              </a:rPr>
              <a:t>万当たりの「在宅</a:t>
            </a:r>
            <a:r>
              <a:rPr lang="ja-JP" altLang="en-US" sz="2400" dirty="0">
                <a:latin typeface="HGP創英角ｺﾞｼｯｸUB" panose="020B0900000000000000" pitchFamily="50" charset="-128"/>
                <a:ea typeface="HGP創英角ｺﾞｼｯｸUB" panose="020B0900000000000000" pitchFamily="50" charset="-128"/>
              </a:rPr>
              <a:t>療養支援</a:t>
            </a:r>
            <a:r>
              <a:rPr lang="ja-JP" altLang="en-US" sz="2400" dirty="0" smtClean="0">
                <a:latin typeface="HGP創英角ｺﾞｼｯｸUB" panose="020B0900000000000000" pitchFamily="50" charset="-128"/>
                <a:ea typeface="HGP創英角ｺﾞｼｯｸUB" panose="020B0900000000000000" pitchFamily="50" charset="-128"/>
              </a:rPr>
              <a:t>病院数」と「在宅</a:t>
            </a:r>
            <a:r>
              <a:rPr lang="ja-JP" altLang="en-US" sz="2400" dirty="0">
                <a:latin typeface="HGP創英角ｺﾞｼｯｸUB" panose="020B0900000000000000" pitchFamily="50" charset="-128"/>
                <a:ea typeface="HGP創英角ｺﾞｼｯｸUB" panose="020B0900000000000000" pitchFamily="50" charset="-128"/>
              </a:rPr>
              <a:t>療養後方支援</a:t>
            </a:r>
            <a:r>
              <a:rPr lang="ja-JP" altLang="en-US" sz="2400" dirty="0" smtClean="0">
                <a:latin typeface="HGP創英角ｺﾞｼｯｸUB" panose="020B0900000000000000" pitchFamily="50" charset="-128"/>
                <a:ea typeface="HGP創英角ｺﾞｼｯｸUB" panose="020B0900000000000000" pitchFamily="50" charset="-128"/>
              </a:rPr>
              <a:t>病院数」は、府</a:t>
            </a:r>
            <a:r>
              <a:rPr lang="ja-JP" altLang="en-US" sz="2400" dirty="0">
                <a:latin typeface="HGP創英角ｺﾞｼｯｸUB" panose="020B0900000000000000" pitchFamily="50" charset="-128"/>
                <a:ea typeface="HGP創英角ｺﾞｼｯｸUB" panose="020B0900000000000000" pitchFamily="50" charset="-128"/>
              </a:rPr>
              <a:t>平均より低くなっている</a:t>
            </a:r>
          </a:p>
        </p:txBody>
      </p:sp>
    </p:spTree>
    <p:extLst>
      <p:ext uri="{BB962C8B-B14F-4D97-AF65-F5344CB8AC3E}">
        <p14:creationId xmlns:p14="http://schemas.microsoft.com/office/powerpoint/2010/main" val="3034473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92389" y="6492875"/>
            <a:ext cx="2133600" cy="365125"/>
          </a:xfrm>
        </p:spPr>
        <p:txBody>
          <a:bodyPr/>
          <a:lstStyle/>
          <a:p>
            <a:fld id="{A9848611-8FAA-4BFC-BAAD-33CAF1A3E273}" type="slidenum">
              <a:rPr kumimoji="1" lang="ja-JP" altLang="en-US" sz="1800" smtClean="0">
                <a:solidFill>
                  <a:schemeClr val="tx1"/>
                </a:solidFill>
              </a:rPr>
              <a:t>16</a:t>
            </a:fld>
            <a:endParaRPr kumimoji="1" lang="ja-JP" altLang="en-US" sz="1800" dirty="0">
              <a:solidFill>
                <a:schemeClr val="tx1"/>
              </a:solidFill>
            </a:endParaRPr>
          </a:p>
        </p:txBody>
      </p:sp>
      <p:sp>
        <p:nvSpPr>
          <p:cNvPr id="17" name="テキスト ボックス 10">
            <a:extLst>
              <a:ext uri="{FF2B5EF4-FFF2-40B4-BE49-F238E27FC236}">
                <a16:creationId xmlns="" xmlns:a16="http://schemas.microsoft.com/office/drawing/2014/main" id="{8957656B-6DE6-44E0-85D6-7CF39E5B6647}"/>
              </a:ext>
            </a:extLst>
          </p:cNvPr>
          <p:cNvSpPr txBox="1"/>
          <p:nvPr/>
        </p:nvSpPr>
        <p:spPr>
          <a:xfrm>
            <a:off x="6127235" y="6207503"/>
            <a:ext cx="2646878"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a:effectLst/>
                <a:latin typeface="Meiryo UI" panose="020B0604030504040204" pitchFamily="50" charset="-128"/>
                <a:ea typeface="Meiryo UI" panose="020B0604030504040204" pitchFamily="50" charset="-128"/>
                <a:cs typeface="Times New Roman"/>
              </a:rPr>
              <a:t>：第７次大阪医療計画一部改変</a:t>
            </a:r>
            <a:endParaRPr lang="ja-JP" altLang="en-US" sz="1200" kern="100" dirty="0">
              <a:latin typeface="Meiryo UI" panose="020B0604030504040204" pitchFamily="50" charset="-128"/>
              <a:ea typeface="Meiryo UI" panose="020B0604030504040204" pitchFamily="50" charset="-128"/>
              <a:cs typeface="Times New Roman"/>
            </a:endParaRPr>
          </a:p>
        </p:txBody>
      </p:sp>
      <p:sp>
        <p:nvSpPr>
          <p:cNvPr id="21"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15441" y="15708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 xmlns:a16="http://schemas.microsoft.com/office/drawing/2014/main" id="{30BE5A27-A407-4A14-A9BE-5866682C3C6B}"/>
              </a:ext>
            </a:extLst>
          </p:cNvPr>
          <p:cNvSpPr txBox="1">
            <a:spLocks/>
          </p:cNvSpPr>
          <p:nvPr/>
        </p:nvSpPr>
        <p:spPr>
          <a:xfrm>
            <a:off x="170851" y="157089"/>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中河内二次医療圏の概要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在宅医療提供体制②</a:t>
            </a:r>
          </a:p>
        </p:txBody>
      </p:sp>
      <p:sp>
        <p:nvSpPr>
          <p:cNvPr id="18" name="テキスト ボックス 10">
            <a:extLst>
              <a:ext uri="{FF2B5EF4-FFF2-40B4-BE49-F238E27FC236}">
                <a16:creationId xmlns="" xmlns:a16="http://schemas.microsoft.com/office/drawing/2014/main" id="{8957656B-6DE6-44E0-85D6-7CF39E5B6647}"/>
              </a:ext>
            </a:extLst>
          </p:cNvPr>
          <p:cNvSpPr txBox="1"/>
          <p:nvPr/>
        </p:nvSpPr>
        <p:spPr>
          <a:xfrm>
            <a:off x="170851" y="2025314"/>
            <a:ext cx="390430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tx1"/>
                </a:solidFill>
              </a:rPr>
              <a:t>●在宅医療提供体制（人口</a:t>
            </a:r>
            <a:r>
              <a:rPr lang="en-US" altLang="ja-JP" sz="1400" dirty="0">
                <a:solidFill>
                  <a:schemeClr val="tx1"/>
                </a:solidFill>
              </a:rPr>
              <a:t>10</a:t>
            </a:r>
            <a:r>
              <a:rPr lang="ja-JP" altLang="en-US" sz="1400" dirty="0">
                <a:solidFill>
                  <a:schemeClr val="tx1"/>
                </a:solidFill>
              </a:rPr>
              <a:t>万人対施設数）</a:t>
            </a:r>
            <a:endParaRPr lang="ja-JP" sz="1400" kern="100" dirty="0">
              <a:solidFill>
                <a:schemeClr val="tx1"/>
              </a:solidFill>
              <a:effectLst/>
              <a:latin typeface="Meiryo UI" panose="020B0604030504040204" pitchFamily="50" charset="-128"/>
              <a:ea typeface="Meiryo UI" panose="020B0604030504040204" pitchFamily="50" charset="-128"/>
              <a:cs typeface="Times New Roman"/>
            </a:endParaRPr>
          </a:p>
        </p:txBody>
      </p:sp>
      <p:pic>
        <p:nvPicPr>
          <p:cNvPr id="2" name="図 1"/>
          <p:cNvPicPr>
            <a:picLocks noChangeAspect="1"/>
          </p:cNvPicPr>
          <p:nvPr/>
        </p:nvPicPr>
        <p:blipFill>
          <a:blip r:embed="rId4"/>
          <a:stretch>
            <a:fillRect/>
          </a:stretch>
        </p:blipFill>
        <p:spPr>
          <a:xfrm>
            <a:off x="243707" y="2435070"/>
            <a:ext cx="8689987" cy="3315957"/>
          </a:xfrm>
          <a:prstGeom prst="rect">
            <a:avLst/>
          </a:prstGeom>
        </p:spPr>
      </p:pic>
      <p:sp>
        <p:nvSpPr>
          <p:cNvPr id="12" name="タイトル 1">
            <a:extLst>
              <a:ext uri="{FF2B5EF4-FFF2-40B4-BE49-F238E27FC236}">
                <a16:creationId xmlns="" xmlns:a16="http://schemas.microsoft.com/office/drawing/2014/main" id="{968F0BEA-24ED-4257-BFE7-56B26C73057B}"/>
              </a:ext>
            </a:extLst>
          </p:cNvPr>
          <p:cNvSpPr txBox="1">
            <a:spLocks/>
          </p:cNvSpPr>
          <p:nvPr/>
        </p:nvSpPr>
        <p:spPr>
          <a:xfrm>
            <a:off x="239688" y="696940"/>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人口</a:t>
            </a:r>
            <a:r>
              <a:rPr lang="en-US" altLang="ja-JP" sz="2400" dirty="0" smtClean="0">
                <a:latin typeface="HGP創英角ｺﾞｼｯｸUB" panose="020B0900000000000000" pitchFamily="50" charset="-128"/>
                <a:ea typeface="HGP創英角ｺﾞｼｯｸUB" panose="020B0900000000000000" pitchFamily="50" charset="-128"/>
              </a:rPr>
              <a:t>10</a:t>
            </a:r>
            <a:r>
              <a:rPr lang="ja-JP" altLang="en-US" sz="2400" dirty="0" smtClean="0">
                <a:latin typeface="HGP創英角ｺﾞｼｯｸUB" panose="020B0900000000000000" pitchFamily="50" charset="-128"/>
                <a:ea typeface="HGP創英角ｺﾞｼｯｸUB" panose="020B0900000000000000" pitchFamily="50" charset="-128"/>
              </a:rPr>
              <a:t>万当たり</a:t>
            </a:r>
            <a:r>
              <a:rPr lang="ja-JP" altLang="en-US" sz="2400" dirty="0">
                <a:latin typeface="HGP創英角ｺﾞｼｯｸUB" panose="020B0900000000000000" pitchFamily="50" charset="-128"/>
                <a:ea typeface="HGP創英角ｺﾞｼｯｸUB" panose="020B0900000000000000" pitchFamily="50" charset="-128"/>
              </a:rPr>
              <a:t>の在宅医療関係施設数は、市町村毎にばらつきがある</a:t>
            </a:r>
          </a:p>
        </p:txBody>
      </p:sp>
    </p:spTree>
    <p:extLst>
      <p:ext uri="{BB962C8B-B14F-4D97-AF65-F5344CB8AC3E}">
        <p14:creationId xmlns:p14="http://schemas.microsoft.com/office/powerpoint/2010/main" val="3715608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96396" y="4447986"/>
            <a:ext cx="4709728" cy="2432653"/>
          </a:xfrm>
          <a:prstGeom prst="rect">
            <a:avLst/>
          </a:prstGeom>
        </p:spPr>
      </p:pic>
      <p:pic>
        <p:nvPicPr>
          <p:cNvPr id="4" name="図 3"/>
          <p:cNvPicPr>
            <a:picLocks noChangeAspect="1"/>
          </p:cNvPicPr>
          <p:nvPr/>
        </p:nvPicPr>
        <p:blipFill>
          <a:blip r:embed="rId4"/>
          <a:stretch>
            <a:fillRect/>
          </a:stretch>
        </p:blipFill>
        <p:spPr>
          <a:xfrm>
            <a:off x="145404" y="3662927"/>
            <a:ext cx="7954987" cy="749741"/>
          </a:xfrm>
          <a:prstGeom prst="rect">
            <a:avLst/>
          </a:prstGeom>
        </p:spPr>
      </p:pic>
      <p:pic>
        <p:nvPicPr>
          <p:cNvPr id="2" name="図 1"/>
          <p:cNvPicPr>
            <a:picLocks noChangeAspect="1"/>
          </p:cNvPicPr>
          <p:nvPr/>
        </p:nvPicPr>
        <p:blipFill>
          <a:blip r:embed="rId5"/>
          <a:stretch>
            <a:fillRect/>
          </a:stretch>
        </p:blipFill>
        <p:spPr>
          <a:xfrm>
            <a:off x="134744" y="1607282"/>
            <a:ext cx="8831921" cy="1783143"/>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79326" y="6492875"/>
            <a:ext cx="2133600" cy="365125"/>
          </a:xfrm>
        </p:spPr>
        <p:txBody>
          <a:bodyPr/>
          <a:lstStyle/>
          <a:p>
            <a:fld id="{A9848611-8FAA-4BFC-BAAD-33CAF1A3E273}" type="slidenum">
              <a:rPr kumimoji="1" lang="ja-JP" altLang="en-US" sz="1800" smtClean="0">
                <a:solidFill>
                  <a:schemeClr val="tx1"/>
                </a:solidFill>
              </a:rPr>
              <a:t>17</a:t>
            </a:fld>
            <a:endParaRPr kumimoji="1" lang="ja-JP" altLang="en-US" sz="1800" dirty="0">
              <a:solidFill>
                <a:schemeClr val="tx1"/>
              </a:solidFill>
            </a:endParaRPr>
          </a:p>
        </p:txBody>
      </p:sp>
      <p:sp>
        <p:nvSpPr>
          <p:cNvPr id="10" name="Oval 64">
            <a:hlinkClick r:id="rId6"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20085" y="6119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中河内二次医療圏の概要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診療実態の分析の結果</a:t>
            </a:r>
          </a:p>
        </p:txBody>
      </p:sp>
      <p:sp>
        <p:nvSpPr>
          <p:cNvPr id="13" name="テキスト ボックス 12">
            <a:extLst>
              <a:ext uri="{FF2B5EF4-FFF2-40B4-BE49-F238E27FC236}">
                <a16:creationId xmlns="" xmlns:a16="http://schemas.microsoft.com/office/drawing/2014/main" id="{8957656B-6DE6-44E0-85D6-7CF39E5B6647}"/>
              </a:ext>
            </a:extLst>
          </p:cNvPr>
          <p:cNvSpPr txBox="1"/>
          <p:nvPr/>
        </p:nvSpPr>
        <p:spPr>
          <a:xfrm>
            <a:off x="46679" y="1473409"/>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3" name="テキスト ボックス 22">
            <a:extLst>
              <a:ext uri="{FF2B5EF4-FFF2-40B4-BE49-F238E27FC236}">
                <a16:creationId xmlns="" xmlns:a16="http://schemas.microsoft.com/office/drawing/2014/main" id="{8957656B-6DE6-44E0-85D6-7CF39E5B6647}"/>
              </a:ext>
            </a:extLst>
          </p:cNvPr>
          <p:cNvSpPr txBox="1"/>
          <p:nvPr/>
        </p:nvSpPr>
        <p:spPr>
          <a:xfrm>
            <a:off x="10688" y="3381385"/>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a:latin typeface="Meiryo UI" panose="020B0604030504040204" pitchFamily="50" charset="-128"/>
                <a:ea typeface="Meiryo UI" panose="020B0604030504040204" pitchFamily="50" charset="-128"/>
                <a:cs typeface="Times New Roman"/>
              </a:rPr>
              <a:t>2018</a:t>
            </a:r>
            <a:r>
              <a:rPr lang="ja-JP" altLang="en-US" sz="1400" kern="100" dirty="0">
                <a:latin typeface="Meiryo UI" panose="020B0604030504040204" pitchFamily="50" charset="-128"/>
                <a:ea typeface="Meiryo UI" panose="020B0604030504040204" pitchFamily="50" charset="-128"/>
                <a:cs typeface="Times New Roman"/>
              </a:rPr>
              <a:t>年度）と病床数の必要量（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31" name="テキスト ボックス 16"/>
          <p:cNvSpPr txBox="1"/>
          <p:nvPr/>
        </p:nvSpPr>
        <p:spPr>
          <a:xfrm>
            <a:off x="4035109" y="4584383"/>
            <a:ext cx="4819290" cy="319251"/>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a:latin typeface="HGP創英角ﾎﾟｯﾌﾟ体" panose="040B0A00000000000000" pitchFamily="50" charset="-128"/>
                <a:ea typeface="HGP創英角ﾎﾟｯﾌﾟ体" panose="040B0A00000000000000" pitchFamily="50" charset="-128"/>
              </a:rPr>
              <a:t>現状と将来の予測</a:t>
            </a:r>
          </a:p>
        </p:txBody>
      </p:sp>
      <p:sp>
        <p:nvSpPr>
          <p:cNvPr id="32" name="角丸四角形 31"/>
          <p:cNvSpPr/>
          <p:nvPr/>
        </p:nvSpPr>
        <p:spPr>
          <a:xfrm>
            <a:off x="4927209" y="4117149"/>
            <a:ext cx="1444991" cy="139076"/>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cxnSp>
        <p:nvCxnSpPr>
          <p:cNvPr id="33" name="直線矢印コネクタ 32"/>
          <p:cNvCxnSpPr>
            <a:cxnSpLocks/>
          </p:cNvCxnSpPr>
          <p:nvPr/>
        </p:nvCxnSpPr>
        <p:spPr>
          <a:xfrm>
            <a:off x="5425534" y="4246940"/>
            <a:ext cx="959381" cy="14143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6384915" y="4447987"/>
            <a:ext cx="284764" cy="174656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5655061" y="4264767"/>
            <a:ext cx="717140" cy="133030"/>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aphicFrame>
        <p:nvGraphicFramePr>
          <p:cNvPr id="50" name="表 49"/>
          <p:cNvGraphicFramePr>
            <a:graphicFrameLocks noGrp="1"/>
          </p:cNvGraphicFramePr>
          <p:nvPr>
            <p:extLst>
              <p:ext uri="{D42A27DB-BD31-4B8C-83A1-F6EECF244321}">
                <p14:modId xmlns:p14="http://schemas.microsoft.com/office/powerpoint/2010/main" val="1857368522"/>
              </p:ext>
            </p:extLst>
          </p:nvPr>
        </p:nvGraphicFramePr>
        <p:xfrm>
          <a:off x="4281413" y="5308693"/>
          <a:ext cx="2765490" cy="466960"/>
        </p:xfrm>
        <a:graphic>
          <a:graphicData uri="http://schemas.openxmlformats.org/drawingml/2006/table">
            <a:tbl>
              <a:tblPr>
                <a:tableStyleId>{BC89EF96-8CEA-46FF-86C4-4CE0E7609802}</a:tableStyleId>
              </a:tblPr>
              <a:tblGrid>
                <a:gridCol w="1878992">
                  <a:extLst>
                    <a:ext uri="{9D8B030D-6E8A-4147-A177-3AD203B41FA5}">
                      <a16:colId xmlns="" xmlns:a16="http://schemas.microsoft.com/office/drawing/2014/main" val="20000"/>
                    </a:ext>
                  </a:extLst>
                </a:gridCol>
                <a:gridCol w="886498">
                  <a:extLst>
                    <a:ext uri="{9D8B030D-6E8A-4147-A177-3AD203B41FA5}">
                      <a16:colId xmlns="" xmlns:a16="http://schemas.microsoft.com/office/drawing/2014/main" val="20001"/>
                    </a:ext>
                  </a:extLst>
                </a:gridCol>
              </a:tblGrid>
              <a:tr h="233480">
                <a:tc>
                  <a:txBody>
                    <a:bodyPr/>
                    <a:lstStyle/>
                    <a:p>
                      <a:pPr algn="l" fontAlgn="ctr"/>
                      <a:r>
                        <a:rPr lang="en-US" altLang="ja-JP" sz="1300" b="0" i="0" u="none" strike="noStrike" dirty="0">
                          <a:solidFill>
                            <a:schemeClr val="tx1"/>
                          </a:solidFill>
                          <a:effectLst/>
                          <a:latin typeface="+mn-ea"/>
                          <a:ea typeface="+mn-ea"/>
                        </a:rPr>
                        <a:t>2017</a:t>
                      </a:r>
                      <a:r>
                        <a:rPr lang="ja-JP" altLang="en-US" sz="1300" b="0" i="0" u="none" strike="noStrike" dirty="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a:effectLst/>
                          <a:latin typeface="+mn-lt"/>
                          <a:ea typeface="+mn-ea"/>
                        </a:rPr>
                        <a:t>30.6%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 xmlns:a16="http://schemas.microsoft.com/office/drawing/2014/main" val="10000"/>
                  </a:ext>
                </a:extLst>
              </a:tr>
              <a:tr h="233480">
                <a:tc>
                  <a:txBody>
                    <a:bodyPr/>
                    <a:lstStyle/>
                    <a:p>
                      <a:pPr algn="l" fontAlgn="ctr"/>
                      <a:r>
                        <a:rPr lang="en-US" altLang="ja-JP" sz="1300" b="0" i="0" u="none" strike="noStrike" dirty="0">
                          <a:solidFill>
                            <a:srgbClr val="000000"/>
                          </a:solidFill>
                          <a:effectLst/>
                          <a:latin typeface="+mn-ea"/>
                          <a:ea typeface="+mn-ea"/>
                        </a:rPr>
                        <a:t>2018</a:t>
                      </a:r>
                      <a:r>
                        <a:rPr lang="ja-JP" altLang="en-US" sz="1300" b="0" i="0" u="none" strike="noStrike" dirty="0">
                          <a:solidFill>
                            <a:srgbClr val="000000"/>
                          </a:solidFill>
                          <a:effectLst/>
                          <a:latin typeface="+mn-ea"/>
                          <a:ea typeface="+mn-ea"/>
                        </a:rPr>
                        <a:t>年度（暫定）</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a:solidFill>
                            <a:srgbClr val="000000"/>
                          </a:solidFill>
                          <a:effectLst/>
                          <a:latin typeface="+mn-lt"/>
                          <a:ea typeface="+mn-ea"/>
                        </a:rPr>
                        <a:t>28.3%</a:t>
                      </a:r>
                    </a:p>
                  </a:txBody>
                  <a:tcPr marL="9525" marR="9525" marT="9525" marB="0" anchor="ctr"/>
                </a:tc>
                <a:extLst>
                  <a:ext uri="{0D108BD9-81ED-4DB2-BD59-A6C34878D82A}">
                    <a16:rowId xmlns="" xmlns:a16="http://schemas.microsoft.com/office/drawing/2014/main" val="989151679"/>
                  </a:ext>
                </a:extLst>
              </a:tr>
            </a:tbl>
          </a:graphicData>
        </a:graphic>
      </p:graphicFrame>
      <p:graphicFrame>
        <p:nvGraphicFramePr>
          <p:cNvPr id="51" name="表 50"/>
          <p:cNvGraphicFramePr>
            <a:graphicFrameLocks noGrp="1"/>
          </p:cNvGraphicFramePr>
          <p:nvPr>
            <p:extLst>
              <p:ext uri="{D42A27DB-BD31-4B8C-83A1-F6EECF244321}">
                <p14:modId xmlns:p14="http://schemas.microsoft.com/office/powerpoint/2010/main" val="3609022803"/>
              </p:ext>
            </p:extLst>
          </p:nvPr>
        </p:nvGraphicFramePr>
        <p:xfrm>
          <a:off x="6088916" y="6164701"/>
          <a:ext cx="938392" cy="315460"/>
        </p:xfrm>
        <a:graphic>
          <a:graphicData uri="http://schemas.openxmlformats.org/drawingml/2006/table">
            <a:tbl>
              <a:tblPr>
                <a:tableStyleId>{BC89EF96-8CEA-46FF-86C4-4CE0E7609802}</a:tableStyleId>
              </a:tblPr>
              <a:tblGrid>
                <a:gridCol w="938392">
                  <a:extLst>
                    <a:ext uri="{9D8B030D-6E8A-4147-A177-3AD203B41FA5}">
                      <a16:colId xmlns="" xmlns:a16="http://schemas.microsoft.com/office/drawing/2014/main" val="20000"/>
                    </a:ext>
                  </a:extLst>
                </a:gridCol>
              </a:tblGrid>
              <a:tr h="315460">
                <a:tc>
                  <a:txBody>
                    <a:bodyPr/>
                    <a:lstStyle/>
                    <a:p>
                      <a:pPr algn="r" fontAlgn="ctr"/>
                      <a:r>
                        <a:rPr lang="en-US" altLang="ja-JP" sz="1400" u="none" strike="noStrike" dirty="0">
                          <a:effectLst/>
                        </a:rPr>
                        <a:t>38.8%</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0"/>
                  </a:ext>
                </a:extLst>
              </a:tr>
            </a:tbl>
          </a:graphicData>
        </a:graphic>
      </p:graphicFrame>
      <p:sp>
        <p:nvSpPr>
          <p:cNvPr id="52" name="右中かっこ 51"/>
          <p:cNvSpPr/>
          <p:nvPr/>
        </p:nvSpPr>
        <p:spPr>
          <a:xfrm>
            <a:off x="7035783" y="5549757"/>
            <a:ext cx="250250" cy="898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53" name="角丸四角形 52"/>
          <p:cNvSpPr/>
          <p:nvPr/>
        </p:nvSpPr>
        <p:spPr>
          <a:xfrm>
            <a:off x="7350302" y="5595830"/>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a:t>10</a:t>
            </a:r>
            <a:r>
              <a:rPr kumimoji="1" lang="en-US" altLang="ja-JP" sz="1400" dirty="0"/>
              <a:t>.5%</a:t>
            </a:r>
          </a:p>
          <a:p>
            <a:pPr algn="ctr"/>
            <a:r>
              <a:rPr kumimoji="1" lang="en-US" altLang="ja-JP" sz="1400" dirty="0"/>
              <a:t>(</a:t>
            </a:r>
            <a:r>
              <a:rPr kumimoji="1" lang="ja-JP" altLang="en-US" sz="1400" dirty="0"/>
              <a:t>約</a:t>
            </a:r>
            <a:r>
              <a:rPr kumimoji="1" lang="en-US" altLang="ja-JP" sz="1400" dirty="0" smtClean="0"/>
              <a:t>600</a:t>
            </a:r>
            <a:r>
              <a:rPr kumimoji="1" lang="ja-JP" altLang="en-US" sz="1400" dirty="0"/>
              <a:t>床</a:t>
            </a:r>
            <a:r>
              <a:rPr kumimoji="1" lang="en-US" altLang="ja-JP" sz="1400" dirty="0"/>
              <a:t>)</a:t>
            </a:r>
          </a:p>
        </p:txBody>
      </p:sp>
      <p:sp>
        <p:nvSpPr>
          <p:cNvPr id="54" name="テキスト ボックス 10">
            <a:extLst>
              <a:ext uri="{FF2B5EF4-FFF2-40B4-BE49-F238E27FC236}">
                <a16:creationId xmlns="" xmlns:a16="http://schemas.microsoft.com/office/drawing/2014/main" id="{8957656B-6DE6-44E0-85D6-7CF39E5B6647}"/>
              </a:ext>
            </a:extLst>
          </p:cNvPr>
          <p:cNvSpPr txBox="1"/>
          <p:nvPr/>
        </p:nvSpPr>
        <p:spPr>
          <a:xfrm>
            <a:off x="4192686" y="5856924"/>
            <a:ext cx="2498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55" name="テキスト ボックス 10">
            <a:extLst>
              <a:ext uri="{FF2B5EF4-FFF2-40B4-BE49-F238E27FC236}">
                <a16:creationId xmlns="" xmlns:a16="http://schemas.microsoft.com/office/drawing/2014/main" id="{8957656B-6DE6-44E0-85D6-7CF39E5B6647}"/>
              </a:ext>
            </a:extLst>
          </p:cNvPr>
          <p:cNvSpPr txBox="1"/>
          <p:nvPr/>
        </p:nvSpPr>
        <p:spPr>
          <a:xfrm>
            <a:off x="3931455" y="4909999"/>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sp>
        <p:nvSpPr>
          <p:cNvPr id="56" name="テキスト ボックス 10">
            <a:extLst>
              <a:ext uri="{FF2B5EF4-FFF2-40B4-BE49-F238E27FC236}">
                <a16:creationId xmlns="" xmlns:a16="http://schemas.microsoft.com/office/drawing/2014/main" id="{8957656B-6DE6-44E0-85D6-7CF39E5B6647}"/>
              </a:ext>
            </a:extLst>
          </p:cNvPr>
          <p:cNvSpPr txBox="1"/>
          <p:nvPr/>
        </p:nvSpPr>
        <p:spPr>
          <a:xfrm>
            <a:off x="4296549" y="6522722"/>
            <a:ext cx="441731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※2018</a:t>
            </a:r>
            <a:r>
              <a:rPr lang="ja-JP" altLang="en-US" sz="1100" kern="100" dirty="0">
                <a:latin typeface="Meiryo UI" panose="020B0604030504040204" pitchFamily="50" charset="-128"/>
                <a:ea typeface="Meiryo UI" panose="020B0604030504040204" pitchFamily="50" charset="-128"/>
                <a:cs typeface="Times New Roman"/>
              </a:rPr>
              <a:t>年は暫定集計（</a:t>
            </a:r>
            <a:r>
              <a:rPr lang="zh-TW" altLang="en-US" sz="1100" kern="100" dirty="0">
                <a:latin typeface="Meiryo UI" panose="020B0604030504040204" pitchFamily="50" charset="-128"/>
                <a:ea typeface="Meiryo UI" panose="020B0604030504040204" pitchFamily="50" charset="-128"/>
                <a:cs typeface="Times New Roman"/>
              </a:rPr>
              <a:t>病床機能報告集計日：</a:t>
            </a:r>
            <a:r>
              <a:rPr lang="en-US" altLang="ja-JP" sz="1100" kern="100" dirty="0">
                <a:latin typeface="Meiryo UI" panose="020B0604030504040204" pitchFamily="50" charset="-128"/>
                <a:ea typeface="Meiryo UI" panose="020B0604030504040204" pitchFamily="50" charset="-128"/>
                <a:cs typeface="Times New Roman"/>
              </a:rPr>
              <a:t>2019</a:t>
            </a:r>
            <a:r>
              <a:rPr lang="ja-JP" altLang="en-US" sz="1100" kern="100" dirty="0">
                <a:latin typeface="Meiryo UI" panose="020B0604030504040204" pitchFamily="50" charset="-128"/>
                <a:ea typeface="Meiryo UI" panose="020B0604030504040204" pitchFamily="50" charset="-128"/>
                <a:cs typeface="Times New Roman"/>
              </a:rPr>
              <a:t>年</a:t>
            </a:r>
            <a:r>
              <a:rPr lang="en-US" altLang="zh-TW" sz="1100" kern="100" dirty="0">
                <a:latin typeface="Meiryo UI" panose="020B0604030504040204" pitchFamily="50" charset="-128"/>
                <a:ea typeface="Meiryo UI" panose="020B0604030504040204" pitchFamily="50" charset="-128"/>
                <a:cs typeface="Times New Roman"/>
              </a:rPr>
              <a:t>2</a:t>
            </a:r>
            <a:r>
              <a:rPr lang="ja-JP" altLang="en-US" sz="1100" kern="100" dirty="0">
                <a:latin typeface="Meiryo UI" panose="020B0604030504040204" pitchFamily="50" charset="-128"/>
                <a:ea typeface="Meiryo UI" panose="020B0604030504040204" pitchFamily="50" charset="-128"/>
                <a:cs typeface="Times New Roman"/>
              </a:rPr>
              <a:t>月</a:t>
            </a:r>
            <a:r>
              <a:rPr lang="en-US" altLang="zh-TW" sz="1100" kern="100" dirty="0">
                <a:latin typeface="Meiryo UI" panose="020B0604030504040204" pitchFamily="50" charset="-128"/>
                <a:ea typeface="Meiryo UI" panose="020B0604030504040204" pitchFamily="50" charset="-128"/>
                <a:cs typeface="Times New Roman"/>
              </a:rPr>
              <a:t>15</a:t>
            </a:r>
            <a:r>
              <a:rPr lang="ja-JP" altLang="en-US" sz="1100" kern="100" dirty="0">
                <a:latin typeface="Meiryo UI" panose="020B0604030504040204" pitchFamily="50" charset="-128"/>
                <a:ea typeface="Meiryo UI" panose="020B0604030504040204" pitchFamily="50" charset="-128"/>
                <a:cs typeface="Times New Roman"/>
              </a:rPr>
              <a:t>日）</a:t>
            </a:r>
            <a:endParaRPr lang="ja-JP" sz="1100" kern="100" dirty="0">
              <a:effectLst/>
              <a:latin typeface="Meiryo UI" panose="020B0604030504040204" pitchFamily="50" charset="-128"/>
              <a:ea typeface="Meiryo UI" panose="020B0604030504040204" pitchFamily="50" charset="-128"/>
              <a:cs typeface="Times New Roman"/>
            </a:endParaRPr>
          </a:p>
        </p:txBody>
      </p:sp>
      <p:sp>
        <p:nvSpPr>
          <p:cNvPr id="26" name="タイトル 1">
            <a:extLst>
              <a:ext uri="{FF2B5EF4-FFF2-40B4-BE49-F238E27FC236}">
                <a16:creationId xmlns="" xmlns:a16="http://schemas.microsoft.com/office/drawing/2014/main" id="{77D78C8B-7190-4F9F-BF24-FAD4DFE9F181}"/>
              </a:ext>
            </a:extLst>
          </p:cNvPr>
          <p:cNvSpPr txBox="1">
            <a:spLocks/>
          </p:cNvSpPr>
          <p:nvPr/>
        </p:nvSpPr>
        <p:spPr>
          <a:xfrm>
            <a:off x="97083" y="538095"/>
            <a:ext cx="8886835"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病床数の必要量における回復期機能を担う病床数の確保には、</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a:t>
            </a:r>
            <a:r>
              <a:rPr lang="ja-JP" altLang="en-US" sz="2200" dirty="0" smtClean="0">
                <a:latin typeface="HGP創英角ｺﾞｼｯｸUB" panose="020B0900000000000000" pitchFamily="50" charset="-128"/>
                <a:ea typeface="HGP創英角ｺﾞｼｯｸUB" panose="020B0900000000000000" pitchFamily="50" charset="-128"/>
              </a:rPr>
              <a:t>中河内</a:t>
            </a:r>
            <a:r>
              <a:rPr lang="ja-JP" altLang="en-US" sz="2200" dirty="0">
                <a:latin typeface="HGP創英角ｺﾞｼｯｸUB" panose="020B0900000000000000" pitchFamily="50" charset="-128"/>
                <a:ea typeface="HGP創英角ｺﾞｼｯｸUB" panose="020B0900000000000000" pitchFamily="50" charset="-128"/>
              </a:rPr>
              <a:t>二次医療圏で約</a:t>
            </a:r>
            <a:r>
              <a:rPr lang="en-US" altLang="ja-JP" sz="2200" dirty="0">
                <a:latin typeface="HGP創英角ｺﾞｼｯｸUB" panose="020B0900000000000000" pitchFamily="50" charset="-128"/>
                <a:ea typeface="HGP創英角ｺﾞｼｯｸUB" panose="020B0900000000000000" pitchFamily="50" charset="-128"/>
              </a:rPr>
              <a:t>11</a:t>
            </a:r>
            <a:r>
              <a:rPr lang="ja-JP" altLang="en-US" sz="2200" dirty="0">
                <a:latin typeface="HGP創英角ｺﾞｼｯｸUB" panose="020B0900000000000000" pitchFamily="50" charset="-128"/>
                <a:ea typeface="HGP創英角ｺﾞｼｯｸUB" panose="020B0900000000000000" pitchFamily="50" charset="-128"/>
              </a:rPr>
              <a:t>％程度同機能への転換が必要と推計</a:t>
            </a:r>
          </a:p>
        </p:txBody>
      </p:sp>
      <p:sp>
        <p:nvSpPr>
          <p:cNvPr id="25" name="テキスト ボックス 24"/>
          <p:cNvSpPr txBox="1"/>
          <p:nvPr/>
        </p:nvSpPr>
        <p:spPr>
          <a:xfrm>
            <a:off x="6586405" y="3357135"/>
            <a:ext cx="2479654" cy="230832"/>
          </a:xfrm>
          <a:prstGeom prst="rect">
            <a:avLst/>
          </a:prstGeom>
          <a:noFill/>
        </p:spPr>
        <p:txBody>
          <a:bodyPr wrap="square" rtlCol="0">
            <a:spAutoFit/>
          </a:bodyPr>
          <a:lstStyle/>
          <a:p>
            <a:r>
              <a:rPr kumimoji="1" lang="en-US" altLang="ja-JP" sz="900" dirty="0" smtClean="0"/>
              <a:t>※</a:t>
            </a:r>
            <a:r>
              <a:rPr kumimoji="1" lang="ja-JP" altLang="en-US" sz="900" dirty="0" smtClean="0"/>
              <a:t>地域医療構想策定ガイドラインに</a:t>
            </a:r>
            <a:r>
              <a:rPr lang="ja-JP" altLang="en-US" sz="900" dirty="0" smtClean="0"/>
              <a:t>基づく数値</a:t>
            </a:r>
            <a:endParaRPr kumimoji="1" lang="ja-JP" altLang="en-US" sz="900" dirty="0"/>
          </a:p>
        </p:txBody>
      </p:sp>
      <p:sp>
        <p:nvSpPr>
          <p:cNvPr id="27" name="テキスト ボックス 26"/>
          <p:cNvSpPr txBox="1"/>
          <p:nvPr/>
        </p:nvSpPr>
        <p:spPr>
          <a:xfrm>
            <a:off x="1469289" y="3169337"/>
            <a:ext cx="436447" cy="215444"/>
          </a:xfrm>
          <a:prstGeom prst="rect">
            <a:avLst/>
          </a:prstGeom>
          <a:noFill/>
        </p:spPr>
        <p:txBody>
          <a:bodyPr wrap="square" rtlCol="0">
            <a:spAutoFit/>
          </a:bodyPr>
          <a:lstStyle/>
          <a:p>
            <a:r>
              <a:rPr kumimoji="1" lang="en-US" altLang="ja-JP" sz="800" dirty="0" smtClean="0"/>
              <a:t>※</a:t>
            </a:r>
            <a:endParaRPr kumimoji="1" lang="ja-JP" altLang="en-US" sz="800" dirty="0"/>
          </a:p>
        </p:txBody>
      </p:sp>
    </p:spTree>
    <p:extLst>
      <p:ext uri="{BB962C8B-B14F-4D97-AF65-F5344CB8AC3E}">
        <p14:creationId xmlns:p14="http://schemas.microsoft.com/office/powerpoint/2010/main" val="657104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48264" y="6453336"/>
            <a:ext cx="2133600" cy="365125"/>
          </a:xfrm>
        </p:spPr>
        <p:txBody>
          <a:bodyPr/>
          <a:lstStyle/>
          <a:p>
            <a:fld id="{A9848611-8FAA-4BFC-BAAD-33CAF1A3E273}" type="slidenum">
              <a:rPr kumimoji="1" lang="ja-JP" altLang="en-US" sz="1800" smtClean="0">
                <a:solidFill>
                  <a:schemeClr val="tx1"/>
                </a:solidFill>
              </a:rPr>
              <a:t>18</a:t>
            </a:fld>
            <a:endParaRPr kumimoji="1" lang="ja-JP" altLang="en-US" sz="1800" dirty="0">
              <a:solidFill>
                <a:schemeClr val="tx1"/>
              </a:solidFill>
            </a:endParaRPr>
          </a:p>
        </p:txBody>
      </p:sp>
      <p:sp>
        <p:nvSpPr>
          <p:cNvPr id="10"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中河内二次医療圏の</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概要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７</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現状と課題のまとめ</a:t>
            </a: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543066" y="836712"/>
            <a:ext cx="8143734" cy="5616624"/>
          </a:xfrm>
          <a:prstGeom prst="roundRect">
            <a:avLst>
              <a:gd name="adj" fmla="val 64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「病床転換促進事業補助金」は</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4</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病院に交付実績があり、</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2018</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年は民間等の２病院に交付し、</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70</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床の回復期への転換があった。</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５疾病４事業・在宅医療の自己完結率は、</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55.5</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％から</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75.3</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％である。</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5</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疾病</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4</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事業・在宅医療の患者受療状況では、「がん」「脳卒中」「心疾患」「糖尿病」の流出超過傾向が大きい。</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新規入棟患者延べ数（総数）は前年度より微増しており、どの病床機能においても微増している。</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在棟患者延べ数（総数）は前年度とほぼ変わらず、「高度急性期」と「急性期」で微減し、「回復期」と「慢性期」は微増している。</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病床数の必要量における回復期機能を担う病床数の確保には、約</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10.5</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％程度同機能への転換が必要と推計する。（</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2018</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年度病床機能報告は暫定値）</a:t>
            </a: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29638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92713" y="6492875"/>
            <a:ext cx="2133600" cy="365125"/>
          </a:xfrm>
        </p:spPr>
        <p:txBody>
          <a:bodyPr/>
          <a:lstStyle/>
          <a:p>
            <a:fld id="{A9848611-8FAA-4BFC-BAAD-33CAF1A3E273}" type="slidenum">
              <a:rPr kumimoji="1" lang="ja-JP" altLang="en-US" sz="1800" smtClean="0">
                <a:solidFill>
                  <a:schemeClr val="tx1"/>
                </a:solidFill>
              </a:rPr>
              <a:t>19</a:t>
            </a:fld>
            <a:endParaRPr kumimoji="1" lang="ja-JP" altLang="en-US" sz="1800" dirty="0">
              <a:solidFill>
                <a:schemeClr val="tx1"/>
              </a:solidFill>
            </a:endParaRPr>
          </a:p>
        </p:txBody>
      </p:sp>
      <p:sp>
        <p:nvSpPr>
          <p:cNvPr id="10"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45073" y="61194"/>
            <a:ext cx="9030326"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高度急性期から急性期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病床の現状</a:t>
            </a:r>
          </a:p>
          <a:p>
            <a:pPr algn="l"/>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4" name="テキスト ボックス 13">
            <a:extLst>
              <a:ext uri="{FF2B5EF4-FFF2-40B4-BE49-F238E27FC236}">
                <a16:creationId xmlns="" xmlns:a16="http://schemas.microsoft.com/office/drawing/2014/main" id="{8957656B-6DE6-44E0-85D6-7CF39E5B6647}"/>
              </a:ext>
            </a:extLst>
          </p:cNvPr>
          <p:cNvSpPr txBox="1"/>
          <p:nvPr/>
        </p:nvSpPr>
        <p:spPr>
          <a:xfrm>
            <a:off x="277838" y="1653458"/>
            <a:ext cx="27879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入院基本料・特定入院料別報告</a:t>
            </a:r>
          </a:p>
        </p:txBody>
      </p:sp>
      <p:sp>
        <p:nvSpPr>
          <p:cNvPr id="18" name="テキスト ボックス 17">
            <a:extLst>
              <a:ext uri="{FF2B5EF4-FFF2-40B4-BE49-F238E27FC236}">
                <a16:creationId xmlns="" xmlns:a16="http://schemas.microsoft.com/office/drawing/2014/main" id="{8957656B-6DE6-44E0-85D6-7CF39E5B6647}"/>
              </a:ext>
            </a:extLst>
          </p:cNvPr>
          <p:cNvSpPr txBox="1"/>
          <p:nvPr/>
        </p:nvSpPr>
        <p:spPr>
          <a:xfrm>
            <a:off x="277838" y="4199833"/>
            <a:ext cx="158729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病床の利用状況</a:t>
            </a:r>
          </a:p>
        </p:txBody>
      </p:sp>
      <p:sp>
        <p:nvSpPr>
          <p:cNvPr id="13" name="タイトル 1">
            <a:extLst>
              <a:ext uri="{FF2B5EF4-FFF2-40B4-BE49-F238E27FC236}">
                <a16:creationId xmlns="" xmlns:a16="http://schemas.microsoft.com/office/drawing/2014/main" id="{77D78C8B-7190-4F9F-BF24-FAD4DFE9F181}"/>
              </a:ext>
            </a:extLst>
          </p:cNvPr>
          <p:cNvSpPr txBox="1">
            <a:spLocks/>
          </p:cNvSpPr>
          <p:nvPr/>
        </p:nvSpPr>
        <p:spPr>
          <a:xfrm>
            <a:off x="97083" y="495264"/>
            <a:ext cx="8867405" cy="10354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人口</a:t>
            </a:r>
            <a:r>
              <a:rPr lang="en-US" altLang="ja-JP" sz="2200" dirty="0">
                <a:latin typeface="HGP創英角ｺﾞｼｯｸUB" panose="020B0900000000000000" pitchFamily="50" charset="-128"/>
                <a:ea typeface="HGP創英角ｺﾞｼｯｸUB" panose="020B0900000000000000" pitchFamily="50" charset="-128"/>
              </a:rPr>
              <a:t>10</a:t>
            </a:r>
            <a:r>
              <a:rPr lang="ja-JP" altLang="en-US" sz="2200" dirty="0" smtClean="0">
                <a:latin typeface="HGP創英角ｺﾞｼｯｸUB" panose="020B0900000000000000" pitchFamily="50" charset="-128"/>
                <a:ea typeface="HGP創英角ｺﾞｼｯｸUB" panose="020B0900000000000000" pitchFamily="50" charset="-128"/>
              </a:rPr>
              <a:t>万当たり報告病床数</a:t>
            </a:r>
            <a:r>
              <a:rPr lang="ja-JP" altLang="en-US" sz="2200" dirty="0">
                <a:latin typeface="HGP創英角ｺﾞｼｯｸUB" panose="020B0900000000000000" pitchFamily="50" charset="-128"/>
                <a:ea typeface="HGP創英角ｺﾞｼｯｸUB" panose="020B0900000000000000" pitchFamily="50" charset="-128"/>
              </a:rPr>
              <a:t>は「一般病棟</a:t>
            </a:r>
            <a:r>
              <a:rPr lang="en-US" altLang="ja-JP" sz="2200" dirty="0">
                <a:latin typeface="HGP創英角ｺﾞｼｯｸUB" panose="020B0900000000000000" pitchFamily="50" charset="-128"/>
                <a:ea typeface="HGP創英角ｺﾞｼｯｸUB" panose="020B0900000000000000" pitchFamily="50" charset="-128"/>
              </a:rPr>
              <a:t>10</a:t>
            </a:r>
            <a:r>
              <a:rPr lang="ja-JP" altLang="en-US" sz="2200" dirty="0">
                <a:latin typeface="HGP創英角ｺﾞｼｯｸUB" panose="020B0900000000000000" pitchFamily="50" charset="-128"/>
                <a:ea typeface="HGP創英角ｺﾞｼｯｸUB" panose="020B0900000000000000" pitchFamily="50" charset="-128"/>
              </a:rPr>
              <a:t>対１」を除き府平均より少なく、病床稼働率は「救命救急入院料・特定集中治療室管理料等」と「小児入院医療管理料」が府平均より低い</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17" name="テキスト ボックス 10">
            <a:extLst>
              <a:ext uri="{FF2B5EF4-FFF2-40B4-BE49-F238E27FC236}">
                <a16:creationId xmlns="" xmlns:a16="http://schemas.microsoft.com/office/drawing/2014/main" id="{8957656B-6DE6-44E0-85D6-7CF39E5B6647}"/>
              </a:ext>
            </a:extLst>
          </p:cNvPr>
          <p:cNvSpPr txBox="1"/>
          <p:nvPr/>
        </p:nvSpPr>
        <p:spPr>
          <a:xfrm>
            <a:off x="6012160" y="6536937"/>
            <a:ext cx="362791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6" name="図 5"/>
          <p:cNvPicPr>
            <a:picLocks noChangeAspect="1"/>
          </p:cNvPicPr>
          <p:nvPr/>
        </p:nvPicPr>
        <p:blipFill>
          <a:blip r:embed="rId4"/>
          <a:stretch>
            <a:fillRect/>
          </a:stretch>
        </p:blipFill>
        <p:spPr>
          <a:xfrm>
            <a:off x="428438" y="2034054"/>
            <a:ext cx="8421960" cy="2043018"/>
          </a:xfrm>
          <a:prstGeom prst="rect">
            <a:avLst/>
          </a:prstGeom>
        </p:spPr>
      </p:pic>
      <p:pic>
        <p:nvPicPr>
          <p:cNvPr id="7" name="図 6"/>
          <p:cNvPicPr>
            <a:picLocks noChangeAspect="1"/>
          </p:cNvPicPr>
          <p:nvPr/>
        </p:nvPicPr>
        <p:blipFill>
          <a:blip r:embed="rId5"/>
          <a:stretch>
            <a:fillRect/>
          </a:stretch>
        </p:blipFill>
        <p:spPr>
          <a:xfrm>
            <a:off x="277078" y="4466213"/>
            <a:ext cx="8687410" cy="2070724"/>
          </a:xfrm>
          <a:prstGeom prst="rect">
            <a:avLst/>
          </a:prstGeom>
        </p:spPr>
      </p:pic>
    </p:spTree>
    <p:extLst>
      <p:ext uri="{BB962C8B-B14F-4D97-AF65-F5344CB8AC3E}">
        <p14:creationId xmlns:p14="http://schemas.microsoft.com/office/powerpoint/2010/main" val="4120563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2829" y="6467136"/>
            <a:ext cx="2133600" cy="365125"/>
          </a:xfrm>
        </p:spPr>
        <p:txBody>
          <a:bodyPr/>
          <a:lstStyle/>
          <a:p>
            <a:fld id="{A9848611-8FAA-4BFC-BAAD-33CAF1A3E273}" type="slidenum">
              <a:rPr lang="ja-JP" altLang="en-US" sz="1800" smtClean="0">
                <a:solidFill>
                  <a:schemeClr val="tx1"/>
                </a:solidFill>
              </a:rPr>
              <a:pPr/>
              <a:t>2</a:t>
            </a:fld>
            <a:endParaRPr lang="ja-JP" altLang="en-US" sz="1800" dirty="0">
              <a:solidFill>
                <a:schemeClr val="tx1"/>
              </a:solidFill>
            </a:endParaRPr>
          </a:p>
        </p:txBody>
      </p:sp>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7" name="Oval 64">
            <a:hlinkClick r:id="" action="ppaction://noaction"/>
          </p:cNvPr>
          <p:cNvSpPr>
            <a:spLocks/>
          </p:cNvSpPr>
          <p:nvPr/>
        </p:nvSpPr>
        <p:spPr>
          <a:xfrm>
            <a:off x="317885" y="1015916"/>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7" name="Rectangle 102"/>
          <p:cNvSpPr/>
          <p:nvPr/>
        </p:nvSpPr>
        <p:spPr>
          <a:xfrm>
            <a:off x="546480" y="4398048"/>
            <a:ext cx="3830865" cy="10895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（１）病床の現状</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（２）患者受療・医療提供状況（</a:t>
            </a:r>
            <a:r>
              <a:rPr lang="en-US" altLang="ja-JP" dirty="0">
                <a:solidFill>
                  <a:schemeClr val="tx2"/>
                </a:solidFill>
                <a:latin typeface="HGPｺﾞｼｯｸE" panose="020B0900000000000000" pitchFamily="50" charset="-128"/>
                <a:ea typeface="HGPｺﾞｼｯｸE" panose="020B0900000000000000" pitchFamily="50" charset="-128"/>
              </a:rPr>
              <a:t>NDB</a:t>
            </a:r>
            <a:r>
              <a:rPr lang="ja-JP" altLang="en-US" dirty="0">
                <a:solidFill>
                  <a:schemeClr val="tx2"/>
                </a:solidFill>
                <a:latin typeface="HGPｺﾞｼｯｸE" panose="020B0900000000000000" pitchFamily="50" charset="-128"/>
                <a:ea typeface="HGPｺﾞｼｯｸE" panose="020B0900000000000000" pitchFamily="50" charset="-128"/>
              </a:rPr>
              <a:t>）</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（３）現状と課題のまとめ</a:t>
            </a:r>
            <a:endParaRPr lang="en-US" altLang="ja-JP" dirty="0">
              <a:solidFill>
                <a:schemeClr val="tx2"/>
              </a:solidFill>
              <a:latin typeface="HGPｺﾞｼｯｸE" panose="020B0900000000000000" pitchFamily="50" charset="-128"/>
              <a:ea typeface="HGPｺﾞｼｯｸE" panose="020B0900000000000000" pitchFamily="50" charset="-128"/>
            </a:endParaRPr>
          </a:p>
        </p:txBody>
      </p:sp>
      <p:sp>
        <p:nvSpPr>
          <p:cNvPr id="74" name="Oval 64">
            <a:hlinkClick r:id="" action="ppaction://noaction"/>
          </p:cNvPr>
          <p:cNvSpPr>
            <a:spLocks/>
          </p:cNvSpPr>
          <p:nvPr/>
        </p:nvSpPr>
        <p:spPr>
          <a:xfrm>
            <a:off x="430503" y="4084178"/>
            <a:ext cx="332137" cy="2861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5" name="Oval 64">
            <a:hlinkClick r:id="" action="ppaction://noaction"/>
          </p:cNvPr>
          <p:cNvSpPr>
            <a:spLocks/>
          </p:cNvSpPr>
          <p:nvPr/>
        </p:nvSpPr>
        <p:spPr>
          <a:xfrm>
            <a:off x="4981263" y="2859840"/>
            <a:ext cx="332137" cy="31571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2" name="テキスト ボックス 61"/>
          <p:cNvSpPr txBox="1"/>
          <p:nvPr/>
        </p:nvSpPr>
        <p:spPr>
          <a:xfrm>
            <a:off x="317885" y="962237"/>
            <a:ext cx="4807449" cy="369332"/>
          </a:xfrm>
          <a:prstGeom prst="rect">
            <a:avLst/>
          </a:prstGeom>
          <a:noFill/>
        </p:spPr>
        <p:txBody>
          <a:bodyPr wrap="square" rtlCol="0">
            <a:spAutoFit/>
          </a:bodyPr>
          <a:lstStyle/>
          <a:p>
            <a:r>
              <a:rPr kumimoji="1" lang="ja-JP" altLang="en-US" dirty="0">
                <a:solidFill>
                  <a:schemeClr val="bg1"/>
                </a:solidFill>
                <a:latin typeface="HGPｺﾞｼｯｸE" panose="020B0900000000000000" pitchFamily="50" charset="-128"/>
                <a:ea typeface="HGPｺﾞｼｯｸE" panose="020B0900000000000000" pitchFamily="50" charset="-128"/>
              </a:rPr>
              <a:t>１　</a:t>
            </a:r>
            <a:r>
              <a:rPr lang="ja-JP" altLang="en-US" dirty="0">
                <a:latin typeface="HGPｺﾞｼｯｸE" panose="020B0900000000000000" pitchFamily="50" charset="-128"/>
                <a:ea typeface="HGPｺﾞｼｯｸE" panose="020B0900000000000000" pitchFamily="50" charset="-128"/>
              </a:rPr>
              <a:t>中河内二次医療圏の概要</a:t>
            </a:r>
            <a:endParaRPr kumimoji="1" lang="ja-JP" altLang="en-US" dirty="0">
              <a:latin typeface="HGPｺﾞｼｯｸE" panose="020B0900000000000000" pitchFamily="50" charset="-128"/>
              <a:ea typeface="HGPｺﾞｼｯｸE" panose="020B0900000000000000" pitchFamily="50" charset="-128"/>
            </a:endParaRPr>
          </a:p>
        </p:txBody>
      </p:sp>
      <p:sp>
        <p:nvSpPr>
          <p:cNvPr id="73" name="テキスト ボックス 72"/>
          <p:cNvSpPr txBox="1"/>
          <p:nvPr/>
        </p:nvSpPr>
        <p:spPr>
          <a:xfrm>
            <a:off x="414874" y="4028716"/>
            <a:ext cx="4716477" cy="369332"/>
          </a:xfrm>
          <a:prstGeom prst="rect">
            <a:avLst/>
          </a:prstGeom>
          <a:noFill/>
        </p:spPr>
        <p:txBody>
          <a:bodyPr wrap="square" rtlCol="0">
            <a:spAutoFit/>
          </a:bodyPr>
          <a:lstStyle/>
          <a:p>
            <a:r>
              <a:rPr kumimoji="1" lang="ja-JP" altLang="en-US" dirty="0">
                <a:solidFill>
                  <a:schemeClr val="bg1"/>
                </a:solidFill>
                <a:latin typeface="HGPｺﾞｼｯｸE" panose="020B0900000000000000" pitchFamily="50" charset="-128"/>
                <a:ea typeface="HGPｺﾞｼｯｸE" panose="020B0900000000000000" pitchFamily="50" charset="-128"/>
              </a:rPr>
              <a:t>２　</a:t>
            </a:r>
            <a:r>
              <a:rPr lang="ja-JP" altLang="en-US" dirty="0">
                <a:latin typeface="HGPｺﾞｼｯｸE" panose="020B0900000000000000" pitchFamily="50" charset="-128"/>
                <a:ea typeface="HGPｺﾞｼｯｸE" panose="020B0900000000000000" pitchFamily="50" charset="-128"/>
              </a:rPr>
              <a:t>高度急性期から急性期</a:t>
            </a:r>
            <a:r>
              <a:rPr lang="ja-JP" altLang="en-US" sz="1200" dirty="0">
                <a:latin typeface="HGPｺﾞｼｯｸE" panose="020B0900000000000000" pitchFamily="50" charset="-128"/>
                <a:ea typeface="HGPｺﾞｼｯｸE" panose="020B0900000000000000" pitchFamily="50" charset="-128"/>
              </a:rPr>
              <a:t>（急性期一般</a:t>
            </a:r>
            <a:r>
              <a:rPr lang="en-US" altLang="ja-JP" sz="1200" baseline="300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r>
              <a:rPr lang="ja-JP" altLang="en-US" dirty="0">
                <a:latin typeface="HGPｺﾞｼｯｸE" panose="020B0900000000000000" pitchFamily="50" charset="-128"/>
                <a:ea typeface="HGPｺﾞｼｯｸE" panose="020B0900000000000000" pitchFamily="50" charset="-128"/>
              </a:rPr>
              <a:t>の概要</a:t>
            </a:r>
            <a:endParaRPr kumimoji="1" lang="ja-JP" altLang="en-US" dirty="0">
              <a:latin typeface="HGPｺﾞｼｯｸE" panose="020B0900000000000000" pitchFamily="50" charset="-128"/>
              <a:ea typeface="HGPｺﾞｼｯｸE" panose="020B0900000000000000" pitchFamily="50" charset="-128"/>
            </a:endParaRPr>
          </a:p>
        </p:txBody>
      </p:sp>
      <p:sp>
        <p:nvSpPr>
          <p:cNvPr id="17" name="Oval 64">
            <a:hlinkClick r:id="" action="ppaction://noaction"/>
          </p:cNvPr>
          <p:cNvSpPr>
            <a:spLocks/>
          </p:cNvSpPr>
          <p:nvPr/>
        </p:nvSpPr>
        <p:spPr>
          <a:xfrm>
            <a:off x="4979997" y="977101"/>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5" name="テキスト ボックス 14"/>
          <p:cNvSpPr txBox="1"/>
          <p:nvPr/>
        </p:nvSpPr>
        <p:spPr>
          <a:xfrm>
            <a:off x="4965282" y="964495"/>
            <a:ext cx="4462206" cy="369332"/>
          </a:xfrm>
          <a:prstGeom prst="rect">
            <a:avLst/>
          </a:prstGeom>
          <a:noFill/>
        </p:spPr>
        <p:txBody>
          <a:bodyPr wrap="square" rtlCol="0">
            <a:spAutoFit/>
          </a:bodyPr>
          <a:lstStyle/>
          <a:p>
            <a:r>
              <a:rPr lang="ja-JP" altLang="en-US" b="1" dirty="0">
                <a:solidFill>
                  <a:schemeClr val="bg1"/>
                </a:solidFill>
                <a:latin typeface="HGPｺﾞｼｯｸM" panose="020B0600000000000000" pitchFamily="50" charset="-128"/>
                <a:ea typeface="HGPｺﾞｼｯｸM" panose="020B0600000000000000" pitchFamily="50" charset="-128"/>
              </a:rPr>
              <a:t>３</a:t>
            </a:r>
            <a:r>
              <a:rPr kumimoji="1" lang="ja-JP" altLang="en-US" b="1" dirty="0">
                <a:solidFill>
                  <a:schemeClr val="bg1"/>
                </a:solidFill>
                <a:latin typeface="HGPｺﾞｼｯｸM" panose="020B0600000000000000" pitchFamily="50" charset="-128"/>
                <a:ea typeface="HGPｺﾞｼｯｸM" panose="020B0600000000000000" pitchFamily="50" charset="-128"/>
              </a:rPr>
              <a:t>　</a:t>
            </a:r>
            <a:r>
              <a:rPr lang="ja-JP" altLang="en-US" dirty="0">
                <a:latin typeface="HGPｺﾞｼｯｸE" panose="020B0900000000000000" pitchFamily="50" charset="-128"/>
                <a:ea typeface="HGPｺﾞｼｯｸE" panose="020B0900000000000000" pitchFamily="50" charset="-128"/>
              </a:rPr>
              <a:t>急性期</a:t>
            </a:r>
            <a:r>
              <a:rPr lang="ja-JP" altLang="en-US" sz="1200" dirty="0">
                <a:latin typeface="HGPｺﾞｼｯｸE" panose="020B0900000000000000" pitchFamily="50" charset="-128"/>
                <a:ea typeface="HGPｺﾞｼｯｸE" panose="020B0900000000000000" pitchFamily="50" charset="-128"/>
              </a:rPr>
              <a:t>（地域一般</a:t>
            </a:r>
            <a:r>
              <a:rPr lang="en-US" altLang="ja-JP" sz="1200" baseline="300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r>
              <a:rPr lang="ja-JP" altLang="en-US" dirty="0">
                <a:latin typeface="HGPｺﾞｼｯｸE" panose="020B0900000000000000" pitchFamily="50" charset="-128"/>
                <a:ea typeface="HGPｺﾞｼｯｸE" panose="020B0900000000000000" pitchFamily="50" charset="-128"/>
              </a:rPr>
              <a:t>から回復期の概要</a:t>
            </a:r>
            <a:endParaRPr kumimoji="1" lang="ja-JP" altLang="en-US" dirty="0">
              <a:latin typeface="HGPｺﾞｼｯｸE" panose="020B0900000000000000" pitchFamily="50" charset="-128"/>
              <a:ea typeface="HGPｺﾞｼｯｸE" panose="020B0900000000000000" pitchFamily="50" charset="-128"/>
            </a:endParaRPr>
          </a:p>
        </p:txBody>
      </p:sp>
      <p:sp>
        <p:nvSpPr>
          <p:cNvPr id="18" name="テキスト ボックス 17"/>
          <p:cNvSpPr txBox="1"/>
          <p:nvPr/>
        </p:nvSpPr>
        <p:spPr>
          <a:xfrm>
            <a:off x="4978581" y="2808987"/>
            <a:ext cx="3988495" cy="369332"/>
          </a:xfrm>
          <a:prstGeom prst="rect">
            <a:avLst/>
          </a:prstGeom>
          <a:noFill/>
        </p:spPr>
        <p:txBody>
          <a:bodyPr wrap="square" rtlCol="0">
            <a:spAutoFit/>
          </a:bodyPr>
          <a:lstStyle/>
          <a:p>
            <a:r>
              <a:rPr lang="en-US" altLang="ja-JP" dirty="0">
                <a:solidFill>
                  <a:schemeClr val="bg1"/>
                </a:solidFill>
                <a:latin typeface="HGPｺﾞｼｯｸE" panose="020B0900000000000000" pitchFamily="50" charset="-128"/>
                <a:ea typeface="HGPｺﾞｼｯｸE" panose="020B0900000000000000" pitchFamily="50" charset="-128"/>
              </a:rPr>
              <a:t>4</a:t>
            </a:r>
            <a:r>
              <a:rPr kumimoji="1" lang="ja-JP" altLang="en-US" dirty="0">
                <a:solidFill>
                  <a:schemeClr val="bg1"/>
                </a:solidFill>
                <a:latin typeface="HGPｺﾞｼｯｸE" panose="020B0900000000000000" pitchFamily="50" charset="-128"/>
                <a:ea typeface="HGPｺﾞｼｯｸE" panose="020B0900000000000000" pitchFamily="50" charset="-128"/>
              </a:rPr>
              <a:t>　</a:t>
            </a:r>
            <a:r>
              <a:rPr lang="ja-JP" altLang="en-US" dirty="0">
                <a:latin typeface="HGPｺﾞｼｯｸE" panose="020B0900000000000000" pitchFamily="50" charset="-128"/>
                <a:ea typeface="HGPｺﾞｼｯｸE" panose="020B0900000000000000" pitchFamily="50" charset="-128"/>
              </a:rPr>
              <a:t>長期療養（慢性期）の概要</a:t>
            </a:r>
            <a:endParaRPr kumimoji="1" lang="ja-JP" altLang="en-US" dirty="0">
              <a:latin typeface="HGPｺﾞｼｯｸE" panose="020B0900000000000000" pitchFamily="50" charset="-128"/>
              <a:ea typeface="HGPｺﾞｼｯｸE" panose="020B0900000000000000" pitchFamily="50" charset="-128"/>
            </a:endParaRPr>
          </a:p>
        </p:txBody>
      </p:sp>
      <p:sp>
        <p:nvSpPr>
          <p:cNvPr id="19" name="Rectangle 102"/>
          <p:cNvSpPr/>
          <p:nvPr/>
        </p:nvSpPr>
        <p:spPr>
          <a:xfrm>
            <a:off x="4955963" y="1307681"/>
            <a:ext cx="3830865" cy="10895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（１）病床の現状</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（２）患者受療・医療提供状況（</a:t>
            </a:r>
            <a:r>
              <a:rPr lang="en-US" altLang="ja-JP" dirty="0">
                <a:solidFill>
                  <a:schemeClr val="tx2"/>
                </a:solidFill>
                <a:latin typeface="HGPｺﾞｼｯｸE" panose="020B0900000000000000" pitchFamily="50" charset="-128"/>
                <a:ea typeface="HGPｺﾞｼｯｸE" panose="020B0900000000000000" pitchFamily="50" charset="-128"/>
              </a:rPr>
              <a:t>NDB</a:t>
            </a:r>
            <a:r>
              <a:rPr lang="ja-JP" altLang="en-US" dirty="0">
                <a:solidFill>
                  <a:schemeClr val="tx2"/>
                </a:solidFill>
                <a:latin typeface="HGPｺﾞｼｯｸE" panose="020B0900000000000000" pitchFamily="50" charset="-128"/>
                <a:ea typeface="HGPｺﾞｼｯｸE" panose="020B0900000000000000" pitchFamily="50" charset="-128"/>
              </a:rPr>
              <a:t>）</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（３）現状と課題のまとめ</a:t>
            </a:r>
            <a:endParaRPr lang="en-US" altLang="ja-JP" dirty="0">
              <a:solidFill>
                <a:schemeClr val="tx2"/>
              </a:solidFill>
              <a:latin typeface="HGPｺﾞｼｯｸE" panose="020B0900000000000000" pitchFamily="50" charset="-128"/>
              <a:ea typeface="HGPｺﾞｼｯｸE" panose="020B0900000000000000" pitchFamily="50" charset="-128"/>
            </a:endParaRPr>
          </a:p>
        </p:txBody>
      </p:sp>
      <p:sp>
        <p:nvSpPr>
          <p:cNvPr id="20" name="Rectangle 102"/>
          <p:cNvSpPr/>
          <p:nvPr/>
        </p:nvSpPr>
        <p:spPr>
          <a:xfrm>
            <a:off x="4953058" y="3191241"/>
            <a:ext cx="3830865" cy="10895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（１）病床の現状</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（２）患者受療・医療提供状況（</a:t>
            </a:r>
            <a:r>
              <a:rPr lang="en-US" altLang="ja-JP" dirty="0">
                <a:solidFill>
                  <a:schemeClr val="tx2"/>
                </a:solidFill>
                <a:latin typeface="HGPｺﾞｼｯｸE" panose="020B0900000000000000" pitchFamily="50" charset="-128"/>
                <a:ea typeface="HGPｺﾞｼｯｸE" panose="020B0900000000000000" pitchFamily="50" charset="-128"/>
              </a:rPr>
              <a:t>NDB</a:t>
            </a:r>
            <a:r>
              <a:rPr lang="ja-JP" altLang="en-US" dirty="0">
                <a:solidFill>
                  <a:schemeClr val="tx2"/>
                </a:solidFill>
                <a:latin typeface="HGPｺﾞｼｯｸE" panose="020B0900000000000000" pitchFamily="50" charset="-128"/>
                <a:ea typeface="HGPｺﾞｼｯｸE" panose="020B0900000000000000" pitchFamily="50" charset="-128"/>
              </a:rPr>
              <a:t>）</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（３）現状と課題のまとめ</a:t>
            </a:r>
            <a:endParaRPr lang="en-US" altLang="ja-JP" dirty="0">
              <a:solidFill>
                <a:schemeClr val="tx2"/>
              </a:solidFill>
              <a:latin typeface="HGPｺﾞｼｯｸE" panose="020B0900000000000000" pitchFamily="50" charset="-128"/>
              <a:ea typeface="HGPｺﾞｼｯｸE" panose="020B0900000000000000" pitchFamily="50" charset="-128"/>
            </a:endParaRPr>
          </a:p>
        </p:txBody>
      </p:sp>
      <p:sp>
        <p:nvSpPr>
          <p:cNvPr id="21" name="Oval 64">
            <a:hlinkClick r:id="" action="ppaction://noaction"/>
          </p:cNvPr>
          <p:cNvSpPr>
            <a:spLocks/>
          </p:cNvSpPr>
          <p:nvPr/>
        </p:nvSpPr>
        <p:spPr>
          <a:xfrm>
            <a:off x="5003854" y="4522562"/>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テキスト ボックス 21"/>
          <p:cNvSpPr txBox="1"/>
          <p:nvPr/>
        </p:nvSpPr>
        <p:spPr>
          <a:xfrm>
            <a:off x="5011199" y="4500478"/>
            <a:ext cx="4462206" cy="369332"/>
          </a:xfrm>
          <a:prstGeom prst="rect">
            <a:avLst/>
          </a:prstGeom>
          <a:noFill/>
        </p:spPr>
        <p:txBody>
          <a:bodyPr wrap="square" rtlCol="0">
            <a:spAutoFit/>
          </a:bodyPr>
          <a:lstStyle/>
          <a:p>
            <a:r>
              <a:rPr lang="en-US" altLang="ja-JP" dirty="0">
                <a:solidFill>
                  <a:schemeClr val="bg1"/>
                </a:solidFill>
                <a:latin typeface="HGPｺﾞｼｯｸE" panose="020B0900000000000000" pitchFamily="50" charset="-128"/>
                <a:ea typeface="HGPｺﾞｼｯｸE" panose="020B0900000000000000" pitchFamily="50" charset="-128"/>
              </a:rPr>
              <a:t>5</a:t>
            </a:r>
            <a:r>
              <a:rPr kumimoji="1" lang="ja-JP" altLang="en-US" dirty="0">
                <a:solidFill>
                  <a:schemeClr val="bg1"/>
                </a:solidFill>
                <a:latin typeface="HGPｺﾞｼｯｸE" panose="020B0900000000000000" pitchFamily="50" charset="-128"/>
                <a:ea typeface="HGPｺﾞｼｯｸE" panose="020B0900000000000000" pitchFamily="50" charset="-128"/>
              </a:rPr>
              <a:t>　</a:t>
            </a:r>
            <a:r>
              <a:rPr lang="ja-JP" altLang="en-US" dirty="0">
                <a:latin typeface="HGPｺﾞｼｯｸE" panose="020B0900000000000000" pitchFamily="50" charset="-128"/>
                <a:ea typeface="HGPｺﾞｼｯｸE" panose="020B0900000000000000" pitchFamily="50" charset="-128"/>
              </a:rPr>
              <a:t>将来のあるべき医療体制に向けて</a:t>
            </a:r>
            <a:endParaRPr kumimoji="1" lang="ja-JP" altLang="en-US" dirty="0">
              <a:latin typeface="HGPｺﾞｼｯｸE" panose="020B0900000000000000" pitchFamily="50" charset="-128"/>
              <a:ea typeface="HGPｺﾞｼｯｸE" panose="020B0900000000000000" pitchFamily="50" charset="-128"/>
            </a:endParaRPr>
          </a:p>
        </p:txBody>
      </p:sp>
      <p:sp>
        <p:nvSpPr>
          <p:cNvPr id="23" name="Rectangle 102"/>
          <p:cNvSpPr/>
          <p:nvPr/>
        </p:nvSpPr>
        <p:spPr>
          <a:xfrm>
            <a:off x="5003855" y="4938191"/>
            <a:ext cx="3830865"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（１）</a:t>
            </a:r>
            <a:r>
              <a:rPr lang="en-US" altLang="ja-JP" dirty="0">
                <a:solidFill>
                  <a:schemeClr val="tx2"/>
                </a:solidFill>
                <a:latin typeface="HGPｺﾞｼｯｸE" panose="020B0900000000000000" pitchFamily="50" charset="-128"/>
                <a:ea typeface="HGPｺﾞｼｯｸE" panose="020B0900000000000000" pitchFamily="50" charset="-128"/>
              </a:rPr>
              <a:t>2025</a:t>
            </a:r>
            <a:r>
              <a:rPr lang="ja-JP" altLang="en-US" dirty="0">
                <a:solidFill>
                  <a:schemeClr val="tx2"/>
                </a:solidFill>
                <a:latin typeface="HGPｺﾞｼｯｸE" panose="020B0900000000000000" pitchFamily="50" charset="-128"/>
                <a:ea typeface="HGPｺﾞｼｯｸE" panose="020B0900000000000000" pitchFamily="50" charset="-128"/>
              </a:rPr>
              <a:t>年に各病院が検討している　</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　　病床機能</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（２）</a:t>
            </a:r>
            <a:r>
              <a:rPr lang="en-US" altLang="ja-JP" dirty="0">
                <a:solidFill>
                  <a:schemeClr val="tx2"/>
                </a:solidFill>
                <a:latin typeface="HGPｺﾞｼｯｸE" panose="020B0900000000000000" pitchFamily="50" charset="-128"/>
                <a:ea typeface="HGPｺﾞｼｯｸE" panose="020B0900000000000000" pitchFamily="50" charset="-128"/>
              </a:rPr>
              <a:t>2025</a:t>
            </a:r>
            <a:r>
              <a:rPr lang="ja-JP" altLang="en-US" dirty="0">
                <a:solidFill>
                  <a:schemeClr val="tx2"/>
                </a:solidFill>
                <a:latin typeface="HGPｺﾞｼｯｸE" panose="020B0900000000000000" pitchFamily="50" charset="-128"/>
                <a:ea typeface="HGPｺﾞｼｯｸE" panose="020B0900000000000000" pitchFamily="50" charset="-128"/>
              </a:rPr>
              <a:t>年に各病院が検討している　</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　　病床機能のまとめ</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endParaRPr lang="en-US" altLang="ja-JP" dirty="0">
              <a:solidFill>
                <a:schemeClr val="tx2"/>
              </a:solidFill>
              <a:latin typeface="HGPｺﾞｼｯｸE" panose="020B0900000000000000" pitchFamily="50" charset="-128"/>
              <a:ea typeface="HGPｺﾞｼｯｸE" panose="020B0900000000000000" pitchFamily="50" charset="-128"/>
            </a:endParaRPr>
          </a:p>
        </p:txBody>
      </p:sp>
      <p:sp>
        <p:nvSpPr>
          <p:cNvPr id="25" name="テキスト ボックス 10">
            <a:extLst>
              <a:ext uri="{FF2B5EF4-FFF2-40B4-BE49-F238E27FC236}">
                <a16:creationId xmlns="" xmlns:a16="http://schemas.microsoft.com/office/drawing/2014/main" id="{8957656B-6DE6-44E0-85D6-7CF39E5B6647}"/>
              </a:ext>
            </a:extLst>
          </p:cNvPr>
          <p:cNvSpPr txBox="1"/>
          <p:nvPr/>
        </p:nvSpPr>
        <p:spPr>
          <a:xfrm>
            <a:off x="1328650" y="5460491"/>
            <a:ext cx="3403496"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effectLst/>
                <a:latin typeface="Meiryo UI" panose="020B0604030504040204" pitchFamily="50" charset="-128"/>
                <a:ea typeface="Meiryo UI" panose="020B0604030504040204" pitchFamily="50" charset="-128"/>
                <a:cs typeface="Times New Roman"/>
              </a:rPr>
              <a:t>※</a:t>
            </a:r>
            <a:r>
              <a:rPr lang="ja-JP" altLang="en-US" sz="1200" kern="100" dirty="0">
                <a:effectLst/>
                <a:latin typeface="Meiryo UI" panose="020B0604030504040204" pitchFamily="50" charset="-128"/>
                <a:ea typeface="Meiryo UI" panose="020B0604030504040204" pitchFamily="50" charset="-128"/>
                <a:cs typeface="Times New Roman"/>
              </a:rPr>
              <a:t>急性期一般入院基本料（旧７対１、</a:t>
            </a:r>
            <a:r>
              <a:rPr lang="en-US" altLang="ja-JP" sz="1200" kern="100" dirty="0">
                <a:effectLst/>
                <a:latin typeface="Meiryo UI" panose="020B0604030504040204" pitchFamily="50" charset="-128"/>
                <a:ea typeface="Meiryo UI" panose="020B0604030504040204" pitchFamily="50" charset="-128"/>
                <a:cs typeface="Times New Roman"/>
              </a:rPr>
              <a:t>10</a:t>
            </a:r>
            <a:r>
              <a:rPr lang="ja-JP" altLang="en-US" sz="1200" kern="100" dirty="0">
                <a:effectLst/>
                <a:latin typeface="Meiryo UI" panose="020B0604030504040204" pitchFamily="50" charset="-128"/>
                <a:ea typeface="Meiryo UI" panose="020B0604030504040204" pitchFamily="50" charset="-128"/>
                <a:cs typeface="Times New Roman"/>
              </a:rPr>
              <a:t>対１）</a:t>
            </a:r>
            <a:endParaRPr lang="ja-JP" sz="1200" kern="100" dirty="0">
              <a:effectLst/>
              <a:latin typeface="Meiryo UI" panose="020B0604030504040204" pitchFamily="50" charset="-128"/>
              <a:ea typeface="Meiryo UI" panose="020B0604030504040204" pitchFamily="50" charset="-128"/>
              <a:cs typeface="Times New Roman"/>
            </a:endParaRPr>
          </a:p>
        </p:txBody>
      </p:sp>
      <p:sp>
        <p:nvSpPr>
          <p:cNvPr id="28" name="テキスト ボックス 10">
            <a:extLst>
              <a:ext uri="{FF2B5EF4-FFF2-40B4-BE49-F238E27FC236}">
                <a16:creationId xmlns="" xmlns:a16="http://schemas.microsoft.com/office/drawing/2014/main" id="{8957656B-6DE6-44E0-85D6-7CF39E5B6647}"/>
              </a:ext>
            </a:extLst>
          </p:cNvPr>
          <p:cNvSpPr txBox="1"/>
          <p:nvPr/>
        </p:nvSpPr>
        <p:spPr>
          <a:xfrm>
            <a:off x="5740485" y="2314687"/>
            <a:ext cx="328808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effectLst/>
                <a:latin typeface="Meiryo UI" panose="020B0604030504040204" pitchFamily="50" charset="-128"/>
                <a:ea typeface="Meiryo UI" panose="020B0604030504040204" pitchFamily="50" charset="-128"/>
                <a:cs typeface="Times New Roman"/>
              </a:rPr>
              <a:t>※</a:t>
            </a:r>
            <a:r>
              <a:rPr lang="ja-JP" altLang="en-US" sz="1200" kern="100" dirty="0">
                <a:latin typeface="Meiryo UI" panose="020B0604030504040204" pitchFamily="50" charset="-128"/>
                <a:ea typeface="Meiryo UI" panose="020B0604030504040204" pitchFamily="50" charset="-128"/>
                <a:cs typeface="Times New Roman"/>
              </a:rPr>
              <a:t>地域</a:t>
            </a:r>
            <a:r>
              <a:rPr lang="ja-JP" altLang="en-US" sz="1200" kern="100" dirty="0">
                <a:effectLst/>
                <a:latin typeface="Meiryo UI" panose="020B0604030504040204" pitchFamily="50" charset="-128"/>
                <a:ea typeface="Meiryo UI" panose="020B0604030504040204" pitchFamily="50" charset="-128"/>
                <a:cs typeface="Times New Roman"/>
              </a:rPr>
              <a:t>一般入院基本料（旧</a:t>
            </a:r>
            <a:r>
              <a:rPr lang="en-US" altLang="ja-JP" sz="1200" kern="100" dirty="0">
                <a:effectLst/>
                <a:latin typeface="Meiryo UI" panose="020B0604030504040204" pitchFamily="50" charset="-128"/>
                <a:ea typeface="Meiryo UI" panose="020B0604030504040204" pitchFamily="50" charset="-128"/>
                <a:cs typeface="Times New Roman"/>
              </a:rPr>
              <a:t>13</a:t>
            </a:r>
            <a:r>
              <a:rPr lang="ja-JP" altLang="en-US" sz="1200" kern="100" dirty="0">
                <a:effectLst/>
                <a:latin typeface="Meiryo UI" panose="020B0604030504040204" pitchFamily="50" charset="-128"/>
                <a:ea typeface="Meiryo UI" panose="020B0604030504040204" pitchFamily="50" charset="-128"/>
                <a:cs typeface="Times New Roman"/>
              </a:rPr>
              <a:t>対１、</a:t>
            </a:r>
            <a:r>
              <a:rPr lang="en-US" altLang="ja-JP" sz="1200" kern="100" dirty="0">
                <a:latin typeface="Meiryo UI" panose="020B0604030504040204" pitchFamily="50" charset="-128"/>
                <a:ea typeface="Meiryo UI" panose="020B0604030504040204" pitchFamily="50" charset="-128"/>
                <a:cs typeface="Times New Roman"/>
              </a:rPr>
              <a:t>15</a:t>
            </a:r>
            <a:r>
              <a:rPr lang="ja-JP" altLang="en-US" sz="1200" kern="100" dirty="0">
                <a:effectLst/>
                <a:latin typeface="Meiryo UI" panose="020B0604030504040204" pitchFamily="50" charset="-128"/>
                <a:ea typeface="Meiryo UI" panose="020B0604030504040204" pitchFamily="50" charset="-128"/>
                <a:cs typeface="Times New Roman"/>
              </a:rPr>
              <a:t>対１）</a:t>
            </a:r>
            <a:endParaRPr lang="ja-JP" sz="1200" kern="100" dirty="0">
              <a:effectLst/>
              <a:latin typeface="Meiryo UI" panose="020B0604030504040204" pitchFamily="50" charset="-128"/>
              <a:ea typeface="Meiryo UI" panose="020B0604030504040204" pitchFamily="50" charset="-128"/>
              <a:cs typeface="Times New Roman"/>
            </a:endParaRPr>
          </a:p>
        </p:txBody>
      </p:sp>
      <p:sp>
        <p:nvSpPr>
          <p:cNvPr id="24" name="Rectangle 102"/>
          <p:cNvSpPr/>
          <p:nvPr/>
        </p:nvSpPr>
        <p:spPr>
          <a:xfrm>
            <a:off x="562697" y="1350649"/>
            <a:ext cx="4236124" cy="275152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（１）今後の医療需要の見込み</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（２）医療体制の概要</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（３）疾患別の状況</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（４）入院患者の推移</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（５）在宅医療提供体制</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a:solidFill>
                  <a:schemeClr val="tx2"/>
                </a:solidFill>
                <a:latin typeface="HGPｺﾞｼｯｸE" panose="020B0900000000000000" pitchFamily="50" charset="-128"/>
                <a:ea typeface="HGPｺﾞｼｯｸE" panose="020B0900000000000000" pitchFamily="50" charset="-128"/>
              </a:rPr>
              <a:t>（６）診療実態の分析の</a:t>
            </a:r>
            <a:r>
              <a:rPr lang="ja-JP" altLang="en-US" dirty="0" smtClean="0">
                <a:solidFill>
                  <a:schemeClr val="tx2"/>
                </a:solidFill>
                <a:latin typeface="HGPｺﾞｼｯｸE" panose="020B0900000000000000" pitchFamily="50" charset="-128"/>
                <a:ea typeface="HGPｺﾞｼｯｸE" panose="020B0900000000000000" pitchFamily="50" charset="-128"/>
              </a:rPr>
              <a:t>結果</a:t>
            </a:r>
            <a:endParaRPr lang="en-US" altLang="ja-JP" dirty="0" smtClean="0">
              <a:solidFill>
                <a:schemeClr val="tx2"/>
              </a:solidFill>
              <a:latin typeface="HGPｺﾞｼｯｸE" panose="020B0900000000000000" pitchFamily="50" charset="-128"/>
              <a:ea typeface="HGPｺﾞｼｯｸE" panose="020B0900000000000000" pitchFamily="50" charset="-128"/>
            </a:endParaRPr>
          </a:p>
          <a:p>
            <a:pPr>
              <a:lnSpc>
                <a:spcPct val="120000"/>
              </a:lnSpc>
            </a:pPr>
            <a:r>
              <a:rPr lang="ja-JP" altLang="en-US" dirty="0" smtClean="0">
                <a:solidFill>
                  <a:schemeClr val="tx2"/>
                </a:solidFill>
                <a:latin typeface="HGPｺﾞｼｯｸE" panose="020B0900000000000000" pitchFamily="50" charset="-128"/>
                <a:ea typeface="HGPｺﾞｼｯｸE" panose="020B0900000000000000" pitchFamily="50" charset="-128"/>
              </a:rPr>
              <a:t>（</a:t>
            </a:r>
            <a:r>
              <a:rPr lang="ja-JP" altLang="en-US" dirty="0">
                <a:solidFill>
                  <a:schemeClr val="tx2"/>
                </a:solidFill>
                <a:latin typeface="HGPｺﾞｼｯｸE" panose="020B0900000000000000" pitchFamily="50" charset="-128"/>
                <a:ea typeface="HGPｺﾞｼｯｸE" panose="020B0900000000000000" pitchFamily="50" charset="-128"/>
              </a:rPr>
              <a:t>７）現状と課題のまとめ</a:t>
            </a:r>
            <a:endParaRPr lang="en-US" altLang="ja-JP" dirty="0">
              <a:solidFill>
                <a:schemeClr val="tx2"/>
              </a:solidFill>
              <a:latin typeface="HGPｺﾞｼｯｸE" panose="020B0900000000000000" pitchFamily="50" charset="-128"/>
              <a:ea typeface="HGPｺﾞｼｯｸE" panose="020B0900000000000000" pitchFamily="50" charset="-128"/>
            </a:endParaRPr>
          </a:p>
          <a:p>
            <a:pPr>
              <a:lnSpc>
                <a:spcPct val="120000"/>
              </a:lnSpc>
            </a:pPr>
            <a:endParaRPr lang="ja-JP" altLang="en-US" dirty="0">
              <a:solidFill>
                <a:schemeClr val="tx2"/>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446841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03188" y="3276758"/>
            <a:ext cx="4322439" cy="3368690"/>
          </a:xfrm>
          <a:prstGeom prst="rect">
            <a:avLst/>
          </a:prstGeom>
        </p:spPr>
      </p:pic>
      <p:pic>
        <p:nvPicPr>
          <p:cNvPr id="14" name="図 13"/>
          <p:cNvPicPr>
            <a:picLocks noChangeAspect="1"/>
          </p:cNvPicPr>
          <p:nvPr/>
        </p:nvPicPr>
        <p:blipFill>
          <a:blip r:embed="rId4"/>
          <a:stretch>
            <a:fillRect/>
          </a:stretch>
        </p:blipFill>
        <p:spPr>
          <a:xfrm>
            <a:off x="4237323" y="3611778"/>
            <a:ext cx="3691000" cy="3149276"/>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20</a:t>
            </a:fld>
            <a:endParaRPr kumimoji="1" lang="ja-JP" altLang="en-US" sz="1800" dirty="0">
              <a:solidFill>
                <a:schemeClr val="tx1"/>
              </a:solidFill>
            </a:endParaRPr>
          </a:p>
        </p:txBody>
      </p:sp>
      <p:sp>
        <p:nvSpPr>
          <p:cNvPr id="10" name="テキスト ボックス 3"/>
          <p:cNvSpPr txBox="1">
            <a:spLocks noChangeArrowheads="1"/>
          </p:cNvSpPr>
          <p:nvPr/>
        </p:nvSpPr>
        <p:spPr bwMode="auto">
          <a:xfrm>
            <a:off x="243707" y="1736411"/>
            <a:ext cx="30598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HGP創英角ｺﾞｼｯｸUB" panose="020B0900000000000000" pitchFamily="50" charset="-128"/>
                <a:ea typeface="HGP創英角ｺﾞｼｯｸUB" panose="020B0900000000000000" pitchFamily="50" charset="-128"/>
              </a:rPr>
              <a:t>〇入院基本料別の状況</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9" name="Oval 64">
            <a:hlinkClick r:id="rId5"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45072" y="36273"/>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高度急性期から急性期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の概要</a:t>
            </a:r>
            <a:r>
              <a:rPr lang="en-US" altLang="ja-JP"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患者受療・医療提供状況</a:t>
            </a:r>
            <a:r>
              <a:rPr lang="en-US" altLang="ja-JP"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(NDB)</a:t>
            </a:r>
            <a:r>
              <a:rPr lang="ja-JP" altLang="en-US"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①</a:t>
            </a:r>
          </a:p>
        </p:txBody>
      </p:sp>
      <p:cxnSp>
        <p:nvCxnSpPr>
          <p:cNvPr id="20" name="直線コネクタ 19"/>
          <p:cNvCxnSpPr>
            <a:cxnSpLocks/>
            <a:endCxn id="21" idx="2"/>
          </p:cNvCxnSpPr>
          <p:nvPr/>
        </p:nvCxnSpPr>
        <p:spPr>
          <a:xfrm flipV="1">
            <a:off x="2714504" y="3261301"/>
            <a:ext cx="153296" cy="6257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1043608" y="2912747"/>
            <a:ext cx="3648384" cy="34855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t"/>
          <a:lstStyle/>
          <a:p>
            <a:r>
              <a:rPr kumimoji="1" lang="ja-JP" altLang="en-US" sz="1200" dirty="0"/>
              <a:t>救命救急入院料にかかる自己完結率は</a:t>
            </a:r>
            <a:r>
              <a:rPr kumimoji="1" lang="ja-JP" altLang="en-US" sz="1200" dirty="0">
                <a:latin typeface="+mn-ea"/>
              </a:rPr>
              <a:t>「</a:t>
            </a:r>
            <a:r>
              <a:rPr lang="en-US" altLang="ja-JP" sz="1200" dirty="0">
                <a:latin typeface="+mn-ea"/>
              </a:rPr>
              <a:t>46.0</a:t>
            </a:r>
            <a:r>
              <a:rPr kumimoji="1" lang="en-US" altLang="ja-JP" sz="1200" dirty="0">
                <a:latin typeface="+mn-ea"/>
              </a:rPr>
              <a:t> </a:t>
            </a:r>
            <a:r>
              <a:rPr kumimoji="1" lang="ja-JP" altLang="en-US" sz="1200" dirty="0">
                <a:latin typeface="+mn-ea"/>
              </a:rPr>
              <a:t>％」</a:t>
            </a:r>
          </a:p>
        </p:txBody>
      </p:sp>
      <p:cxnSp>
        <p:nvCxnSpPr>
          <p:cNvPr id="8" name="直線コネクタ 7"/>
          <p:cNvCxnSpPr/>
          <p:nvPr/>
        </p:nvCxnSpPr>
        <p:spPr>
          <a:xfrm flipH="1">
            <a:off x="7495566" y="3611778"/>
            <a:ext cx="12630" cy="283473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6174356" y="3499679"/>
            <a:ext cx="1164526" cy="2767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流出超過</a:t>
            </a:r>
          </a:p>
        </p:txBody>
      </p:sp>
      <p:sp>
        <p:nvSpPr>
          <p:cNvPr id="26" name="角丸四角形 25"/>
          <p:cNvSpPr/>
          <p:nvPr/>
        </p:nvSpPr>
        <p:spPr>
          <a:xfrm>
            <a:off x="7681149" y="3510752"/>
            <a:ext cx="971600" cy="2542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流入</a:t>
            </a:r>
            <a:r>
              <a:rPr kumimoji="1" lang="ja-JP" altLang="en-US" sz="1200" dirty="0">
                <a:latin typeface="HG丸ｺﾞｼｯｸM-PRO" panose="020F0600000000000000" pitchFamily="50" charset="-128"/>
                <a:ea typeface="HG丸ｺﾞｼｯｸM-PRO" panose="020F0600000000000000" pitchFamily="50" charset="-128"/>
              </a:rPr>
              <a:t>超過</a:t>
            </a:r>
          </a:p>
        </p:txBody>
      </p:sp>
      <p:pic>
        <p:nvPicPr>
          <p:cNvPr id="18" name="図 17"/>
          <p:cNvPicPr>
            <a:picLocks noChangeAspect="1"/>
          </p:cNvPicPr>
          <p:nvPr/>
        </p:nvPicPr>
        <p:blipFill>
          <a:blip r:embed="rId6"/>
          <a:stretch>
            <a:fillRect/>
          </a:stretch>
        </p:blipFill>
        <p:spPr>
          <a:xfrm>
            <a:off x="7688451" y="3848837"/>
            <a:ext cx="1242026" cy="2553655"/>
          </a:xfrm>
          <a:prstGeom prst="rect">
            <a:avLst/>
          </a:prstGeom>
        </p:spPr>
      </p:pic>
      <p:sp>
        <p:nvSpPr>
          <p:cNvPr id="22" name="タイトル 1">
            <a:extLst>
              <a:ext uri="{FF2B5EF4-FFF2-40B4-BE49-F238E27FC236}">
                <a16:creationId xmlns="" xmlns:a16="http://schemas.microsoft.com/office/drawing/2014/main" id="{77D78C8B-7190-4F9F-BF24-FAD4DFE9F181}"/>
              </a:ext>
            </a:extLst>
          </p:cNvPr>
          <p:cNvSpPr txBox="1">
            <a:spLocks/>
          </p:cNvSpPr>
          <p:nvPr/>
        </p:nvSpPr>
        <p:spPr>
          <a:xfrm>
            <a:off x="97083" y="538094"/>
            <a:ext cx="9059922" cy="109070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自己完結率は、「救命救急入院料」「脳卒中ケアユニット入院医療管理料（</a:t>
            </a:r>
            <a:r>
              <a:rPr lang="en-US" altLang="ja-JP" sz="2200" dirty="0" smtClean="0">
                <a:latin typeface="HGP創英角ｺﾞｼｯｸUB" panose="020B0900000000000000" pitchFamily="50" charset="-128"/>
                <a:ea typeface="HGP創英角ｺﾞｼｯｸUB" panose="020B0900000000000000" pitchFamily="50" charset="-128"/>
              </a:rPr>
              <a:t>SCU</a:t>
            </a:r>
            <a:r>
              <a:rPr lang="ja-JP" altLang="en-US" sz="2200" dirty="0" smtClean="0">
                <a:latin typeface="HGP創英角ｺﾞｼｯｸUB" panose="020B0900000000000000" pitchFamily="50" charset="-128"/>
                <a:ea typeface="HGP創英角ｺﾞｼｯｸUB" panose="020B0900000000000000" pitchFamily="50" charset="-128"/>
              </a:rPr>
              <a:t>）」が</a:t>
            </a:r>
            <a:r>
              <a:rPr lang="en-US" altLang="ja-JP" sz="2200" dirty="0" smtClean="0">
                <a:latin typeface="HGP創英角ｺﾞｼｯｸUB" panose="020B0900000000000000" pitchFamily="50" charset="-128"/>
                <a:ea typeface="HGP創英角ｺﾞｼｯｸUB" panose="020B0900000000000000" pitchFamily="50" charset="-128"/>
              </a:rPr>
              <a:t>50</a:t>
            </a:r>
            <a:r>
              <a:rPr lang="ja-JP" altLang="en-US" sz="2200" dirty="0" smtClean="0">
                <a:latin typeface="HGP創英角ｺﾞｼｯｸUB" panose="020B0900000000000000" pitchFamily="50" charset="-128"/>
                <a:ea typeface="HGP創英角ｺﾞｼｯｸUB" panose="020B0900000000000000" pitchFamily="50" charset="-128"/>
              </a:rPr>
              <a:t>％以下であり、「</a:t>
            </a:r>
            <a:r>
              <a:rPr lang="ja-JP" altLang="en-US" sz="2200" dirty="0">
                <a:latin typeface="HGP創英角ｺﾞｼｯｸUB" panose="020B0900000000000000" pitchFamily="50" charset="-128"/>
                <a:ea typeface="HGP創英角ｺﾞｼｯｸUB" panose="020B0900000000000000" pitchFamily="50" charset="-128"/>
              </a:rPr>
              <a:t>一般入院料（</a:t>
            </a:r>
            <a:r>
              <a:rPr lang="en-US" altLang="ja-JP" sz="2200" dirty="0">
                <a:latin typeface="HGP創英角ｺﾞｼｯｸUB" panose="020B0900000000000000" pitchFamily="50" charset="-128"/>
                <a:ea typeface="HGP創英角ｺﾞｼｯｸUB" panose="020B0900000000000000" pitchFamily="50" charset="-128"/>
              </a:rPr>
              <a:t>7</a:t>
            </a:r>
            <a:r>
              <a:rPr lang="ja-JP" altLang="en-US" sz="2200" dirty="0">
                <a:latin typeface="HGP創英角ｺﾞｼｯｸUB" panose="020B0900000000000000" pitchFamily="50" charset="-128"/>
                <a:ea typeface="HGP創英角ｺﾞｼｯｸUB" panose="020B0900000000000000" pitchFamily="50" charset="-128"/>
              </a:rPr>
              <a:t>対１）</a:t>
            </a:r>
            <a:r>
              <a:rPr lang="ja-JP" altLang="en-US" sz="2200" dirty="0" smtClean="0">
                <a:latin typeface="HGP創英角ｺﾞｼｯｸUB" panose="020B0900000000000000" pitchFamily="50" charset="-128"/>
                <a:ea typeface="HGP創英角ｺﾞｼｯｸUB" panose="020B0900000000000000" pitchFamily="50" charset="-128"/>
              </a:rPr>
              <a:t>」は流出超過が大きい</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23" name="テキスト ボックス 3"/>
          <p:cNvSpPr txBox="1">
            <a:spLocks noChangeArrowheads="1"/>
          </p:cNvSpPr>
          <p:nvPr/>
        </p:nvSpPr>
        <p:spPr bwMode="auto">
          <a:xfrm>
            <a:off x="492379" y="2052072"/>
            <a:ext cx="8269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a:t>
            </a:r>
            <a:r>
              <a:rPr lang="en-US" altLang="ja-JP" dirty="0">
                <a:latin typeface="HGP創英角ｺﾞｼｯｸUB" panose="020B0900000000000000" pitchFamily="50" charset="-128"/>
                <a:ea typeface="HGP創英角ｺﾞｼｯｸUB" panose="020B0900000000000000" pitchFamily="50" charset="-128"/>
              </a:rPr>
              <a:t>1</a:t>
            </a:r>
            <a:r>
              <a:rPr lang="ja-JP" altLang="en-US" dirty="0">
                <a:latin typeface="HGP創英角ｺﾞｼｯｸUB" panose="020B0900000000000000" pitchFamily="50" charset="-128"/>
                <a:ea typeface="HGP創英角ｺﾞｼｯｸUB" panose="020B0900000000000000" pitchFamily="50" charset="-128"/>
              </a:rPr>
              <a:t>）患者受療状況</a:t>
            </a:r>
            <a:r>
              <a:rPr lang="ja-JP" altLang="en-US" sz="1400" dirty="0">
                <a:latin typeface="HGP創英角ｺﾞｼｯｸUB" panose="020B0900000000000000" pitchFamily="50" charset="-128"/>
                <a:ea typeface="HGP創英角ｺﾞｼｯｸUB" panose="020B0900000000000000" pitchFamily="50" charset="-128"/>
              </a:rPr>
              <a:t>（</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国保・後期高齢者レセプト</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24" name="テキスト ボックス 10">
            <a:extLst>
              <a:ext uri="{FF2B5EF4-FFF2-40B4-BE49-F238E27FC236}">
                <a16:creationId xmlns="" xmlns:a16="http://schemas.microsoft.com/office/drawing/2014/main" id="{23AA4FA1-CE5C-4E3B-8202-BE520B8BC215}"/>
              </a:ext>
            </a:extLst>
          </p:cNvPr>
          <p:cNvSpPr txBox="1"/>
          <p:nvPr/>
        </p:nvSpPr>
        <p:spPr>
          <a:xfrm>
            <a:off x="678203" y="2524598"/>
            <a:ext cx="355912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住民の入院先医療機関の所在地別割合</a:t>
            </a:r>
          </a:p>
        </p:txBody>
      </p:sp>
      <p:sp>
        <p:nvSpPr>
          <p:cNvPr id="27" name="テキスト ボックス 10">
            <a:extLst>
              <a:ext uri="{FF2B5EF4-FFF2-40B4-BE49-F238E27FC236}">
                <a16:creationId xmlns="" xmlns:a16="http://schemas.microsoft.com/office/drawing/2014/main" id="{D5001C15-1D49-4C07-80E5-8E2665E13D78}"/>
              </a:ext>
            </a:extLst>
          </p:cNvPr>
          <p:cNvSpPr txBox="1"/>
          <p:nvPr/>
        </p:nvSpPr>
        <p:spPr>
          <a:xfrm>
            <a:off x="4726728" y="2525351"/>
            <a:ext cx="40410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流入患者と流出患者の差（レセプト件数）</a:t>
            </a:r>
          </a:p>
        </p:txBody>
      </p:sp>
      <p:cxnSp>
        <p:nvCxnSpPr>
          <p:cNvPr id="28" name="直線コネクタ 27">
            <a:extLst>
              <a:ext uri="{FF2B5EF4-FFF2-40B4-BE49-F238E27FC236}">
                <a16:creationId xmlns="" xmlns:a16="http://schemas.microsoft.com/office/drawing/2014/main" id="{2C5CE674-CA3B-4F21-9FF3-888609BE94F4}"/>
              </a:ext>
            </a:extLst>
          </p:cNvPr>
          <p:cNvCxnSpPr>
            <a:cxnSpLocks/>
          </p:cNvCxnSpPr>
          <p:nvPr/>
        </p:nvCxnSpPr>
        <p:spPr>
          <a:xfrm flipV="1">
            <a:off x="8564470" y="3252028"/>
            <a:ext cx="183994" cy="6252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テキスト ボックス 10">
            <a:extLst>
              <a:ext uri="{FF2B5EF4-FFF2-40B4-BE49-F238E27FC236}">
                <a16:creationId xmlns="" xmlns:a16="http://schemas.microsoft.com/office/drawing/2014/main" id="{A949EBBB-CB72-4EA4-B8AE-FEDD249A405E}"/>
              </a:ext>
            </a:extLst>
          </p:cNvPr>
          <p:cNvSpPr txBox="1"/>
          <p:nvPr/>
        </p:nvSpPr>
        <p:spPr>
          <a:xfrm>
            <a:off x="6174356" y="2836298"/>
            <a:ext cx="2756121" cy="430887"/>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2016</a:t>
            </a:r>
            <a:r>
              <a:rPr lang="ja-JP" altLang="en-US" sz="1100" kern="100" dirty="0" smtClean="0">
                <a:latin typeface="Meiryo UI" panose="020B0604030504040204" pitchFamily="50" charset="-128"/>
                <a:ea typeface="Meiryo UI" panose="020B0604030504040204" pitchFamily="50" charset="-128"/>
                <a:cs typeface="Times New Roman"/>
              </a:rPr>
              <a:t>年度実績</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2015</a:t>
            </a:r>
            <a:r>
              <a:rPr lang="ja-JP" altLang="en-US" sz="1100" kern="100" dirty="0">
                <a:latin typeface="Meiryo UI" panose="020B0604030504040204" pitchFamily="50" charset="-128"/>
                <a:ea typeface="Meiryo UI" panose="020B0604030504040204" pitchFamily="50" charset="-128"/>
                <a:cs typeface="Times New Roman"/>
              </a:rPr>
              <a:t>年度実績との差）</a:t>
            </a:r>
            <a:endParaRPr lang="en-US" altLang="ja-JP" sz="1100" kern="100" dirty="0">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735188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73245" y="2701155"/>
            <a:ext cx="7442837" cy="3775705"/>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21</a:t>
            </a:fld>
            <a:endParaRPr kumimoji="1" lang="ja-JP" altLang="en-US" sz="1800" dirty="0">
              <a:solidFill>
                <a:schemeClr val="tx1"/>
              </a:solidFill>
            </a:endParaRPr>
          </a:p>
        </p:txBody>
      </p:sp>
      <p:sp>
        <p:nvSpPr>
          <p:cNvPr id="9"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45072" y="36273"/>
            <a:ext cx="925146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高度急性期から急性期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の概要</a:t>
            </a:r>
            <a:r>
              <a:rPr lang="en-US" altLang="ja-JP"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患者受療・医療提供状況</a:t>
            </a:r>
            <a:r>
              <a:rPr lang="en-US" altLang="ja-JP"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(NDB)</a:t>
            </a:r>
            <a:r>
              <a:rPr lang="ja-JP" altLang="en-US" sz="1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②</a:t>
            </a:r>
          </a:p>
        </p:txBody>
      </p:sp>
      <p:sp>
        <p:nvSpPr>
          <p:cNvPr id="19" name="角丸四角形 18"/>
          <p:cNvSpPr/>
          <p:nvPr/>
        </p:nvSpPr>
        <p:spPr>
          <a:xfrm>
            <a:off x="4303186" y="2632701"/>
            <a:ext cx="1512168" cy="3370252"/>
          </a:xfrm>
          <a:prstGeom prst="roundRect">
            <a:avLst>
              <a:gd name="adj" fmla="val 4347"/>
            </a:avLst>
          </a:prstGeom>
          <a:noFill/>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2" name="直線コネクタ 11"/>
          <p:cNvCxnSpPr/>
          <p:nvPr/>
        </p:nvCxnSpPr>
        <p:spPr>
          <a:xfrm>
            <a:off x="4827325" y="2467304"/>
            <a:ext cx="0" cy="3596838"/>
          </a:xfrm>
          <a:prstGeom prst="line">
            <a:avLst/>
          </a:prstGeom>
          <a:ln w="76200" cap="flat">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10">
            <a:extLst>
              <a:ext uri="{FF2B5EF4-FFF2-40B4-BE49-F238E27FC236}">
                <a16:creationId xmlns="" xmlns:a16="http://schemas.microsoft.com/office/drawing/2014/main" id="{8957656B-6DE6-44E0-85D6-7CF39E5B6647}"/>
              </a:ext>
            </a:extLst>
          </p:cNvPr>
          <p:cNvSpPr txBox="1"/>
          <p:nvPr/>
        </p:nvSpPr>
        <p:spPr>
          <a:xfrm>
            <a:off x="3487518" y="3855249"/>
            <a:ext cx="353058"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a:t>
            </a:r>
            <a:endParaRPr lang="ja-JP" altLang="en-US" sz="1200" kern="100" dirty="0">
              <a:latin typeface="Meiryo UI" panose="020B0604030504040204" pitchFamily="50" charset="-128"/>
              <a:ea typeface="Meiryo UI" panose="020B0604030504040204" pitchFamily="50" charset="-128"/>
              <a:cs typeface="Times New Roman"/>
            </a:endParaRPr>
          </a:p>
        </p:txBody>
      </p:sp>
      <p:sp>
        <p:nvSpPr>
          <p:cNvPr id="22" name="テキスト ボックス 10">
            <a:extLst>
              <a:ext uri="{FF2B5EF4-FFF2-40B4-BE49-F238E27FC236}">
                <a16:creationId xmlns="" xmlns:a16="http://schemas.microsoft.com/office/drawing/2014/main" id="{8957656B-6DE6-44E0-85D6-7CF39E5B6647}"/>
              </a:ext>
            </a:extLst>
          </p:cNvPr>
          <p:cNvSpPr txBox="1"/>
          <p:nvPr/>
        </p:nvSpPr>
        <p:spPr>
          <a:xfrm>
            <a:off x="395731" y="6300045"/>
            <a:ext cx="340029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a:t>
            </a:r>
            <a:r>
              <a:rPr lang="ja-JP" altLang="en-US" sz="1200" kern="100" dirty="0">
                <a:latin typeface="Meiryo UI" panose="020B0604030504040204" pitchFamily="50" charset="-128"/>
                <a:ea typeface="Meiryo UI" panose="020B0604030504040204" pitchFamily="50" charset="-128"/>
                <a:cs typeface="Times New Roman"/>
              </a:rPr>
              <a:t>入院料を取得している医療機関がないため未算出</a:t>
            </a:r>
          </a:p>
        </p:txBody>
      </p:sp>
      <p:sp>
        <p:nvSpPr>
          <p:cNvPr id="35" name="テキスト ボックス 10">
            <a:extLst>
              <a:ext uri="{FF2B5EF4-FFF2-40B4-BE49-F238E27FC236}">
                <a16:creationId xmlns="" xmlns:a16="http://schemas.microsoft.com/office/drawing/2014/main" id="{8957656B-6DE6-44E0-85D6-7CF39E5B6647}"/>
              </a:ext>
            </a:extLst>
          </p:cNvPr>
          <p:cNvSpPr txBox="1"/>
          <p:nvPr/>
        </p:nvSpPr>
        <p:spPr>
          <a:xfrm>
            <a:off x="3530808" y="4421675"/>
            <a:ext cx="353058"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a:t>
            </a:r>
            <a:endParaRPr lang="ja-JP" altLang="en-US" sz="1200" kern="100" dirty="0">
              <a:latin typeface="Meiryo UI" panose="020B0604030504040204" pitchFamily="50" charset="-128"/>
              <a:ea typeface="Meiryo UI" panose="020B0604030504040204" pitchFamily="50" charset="-128"/>
              <a:cs typeface="Times New Roman"/>
            </a:endParaRPr>
          </a:p>
        </p:txBody>
      </p:sp>
      <p:sp>
        <p:nvSpPr>
          <p:cNvPr id="36" name="テキスト ボックス 10">
            <a:extLst>
              <a:ext uri="{FF2B5EF4-FFF2-40B4-BE49-F238E27FC236}">
                <a16:creationId xmlns="" xmlns:a16="http://schemas.microsoft.com/office/drawing/2014/main" id="{8957656B-6DE6-44E0-85D6-7CF39E5B6647}"/>
              </a:ext>
            </a:extLst>
          </p:cNvPr>
          <p:cNvSpPr txBox="1"/>
          <p:nvPr/>
        </p:nvSpPr>
        <p:spPr>
          <a:xfrm>
            <a:off x="3527632" y="4923666"/>
            <a:ext cx="353058"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a:t>
            </a:r>
            <a:endParaRPr lang="ja-JP" altLang="en-US" sz="1200" kern="100" dirty="0">
              <a:latin typeface="Meiryo UI" panose="020B0604030504040204" pitchFamily="50" charset="-128"/>
              <a:ea typeface="Meiryo UI" panose="020B0604030504040204" pitchFamily="50" charset="-128"/>
              <a:cs typeface="Times New Roman"/>
            </a:endParaRPr>
          </a:p>
        </p:txBody>
      </p:sp>
      <p:pic>
        <p:nvPicPr>
          <p:cNvPr id="5" name="図 4"/>
          <p:cNvPicPr>
            <a:picLocks noChangeAspect="1"/>
          </p:cNvPicPr>
          <p:nvPr/>
        </p:nvPicPr>
        <p:blipFill>
          <a:blip r:embed="rId5"/>
          <a:stretch>
            <a:fillRect/>
          </a:stretch>
        </p:blipFill>
        <p:spPr>
          <a:xfrm>
            <a:off x="6798916" y="2942283"/>
            <a:ext cx="1867530" cy="868504"/>
          </a:xfrm>
          <a:prstGeom prst="rect">
            <a:avLst/>
          </a:prstGeom>
        </p:spPr>
      </p:pic>
      <p:pic>
        <p:nvPicPr>
          <p:cNvPr id="6" name="図 5"/>
          <p:cNvPicPr>
            <a:picLocks noChangeAspect="1"/>
          </p:cNvPicPr>
          <p:nvPr/>
        </p:nvPicPr>
        <p:blipFill>
          <a:blip r:embed="rId6"/>
          <a:stretch>
            <a:fillRect/>
          </a:stretch>
        </p:blipFill>
        <p:spPr>
          <a:xfrm>
            <a:off x="6880792" y="4179700"/>
            <a:ext cx="1770576" cy="241975"/>
          </a:xfrm>
          <a:prstGeom prst="rect">
            <a:avLst/>
          </a:prstGeom>
        </p:spPr>
      </p:pic>
      <p:pic>
        <p:nvPicPr>
          <p:cNvPr id="8" name="図 7"/>
          <p:cNvPicPr>
            <a:picLocks noChangeAspect="1"/>
          </p:cNvPicPr>
          <p:nvPr/>
        </p:nvPicPr>
        <p:blipFill>
          <a:blip r:embed="rId7"/>
          <a:stretch>
            <a:fillRect/>
          </a:stretch>
        </p:blipFill>
        <p:spPr>
          <a:xfrm>
            <a:off x="6801982" y="4698674"/>
            <a:ext cx="1873204" cy="211339"/>
          </a:xfrm>
          <a:prstGeom prst="rect">
            <a:avLst/>
          </a:prstGeom>
        </p:spPr>
      </p:pic>
      <p:sp>
        <p:nvSpPr>
          <p:cNvPr id="21" name="タイトル 1">
            <a:extLst>
              <a:ext uri="{FF2B5EF4-FFF2-40B4-BE49-F238E27FC236}">
                <a16:creationId xmlns="" xmlns:a16="http://schemas.microsoft.com/office/drawing/2014/main" id="{77D78C8B-7190-4F9F-BF24-FAD4DFE9F181}"/>
              </a:ext>
            </a:extLst>
          </p:cNvPr>
          <p:cNvSpPr txBox="1">
            <a:spLocks/>
          </p:cNvSpPr>
          <p:nvPr/>
        </p:nvSpPr>
        <p:spPr>
          <a:xfrm>
            <a:off x="97083" y="538095"/>
            <a:ext cx="8673510"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「特定集中治療室管理料（</a:t>
            </a:r>
            <a:r>
              <a:rPr lang="en-US" altLang="ja-JP" sz="2200" dirty="0">
                <a:latin typeface="HGP創英角ｺﾞｼｯｸUB" panose="020B0900000000000000" pitchFamily="50" charset="-128"/>
                <a:ea typeface="HGP創英角ｺﾞｼｯｸUB" panose="020B0900000000000000" pitchFamily="50" charset="-128"/>
              </a:rPr>
              <a:t>ICU</a:t>
            </a:r>
            <a:r>
              <a:rPr lang="ja-JP" altLang="en-US" sz="2200" dirty="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a:t>
            </a:r>
            <a:r>
              <a:rPr lang="ja-JP" altLang="en-US" sz="2200" dirty="0">
                <a:latin typeface="HGP創英角ｺﾞｼｯｸUB" panose="020B0900000000000000" pitchFamily="50" charset="-128"/>
                <a:ea typeface="HGP創英角ｺﾞｼｯｸUB" panose="020B0900000000000000" pitchFamily="50" charset="-128"/>
              </a:rPr>
              <a:t>ハイケアユニット</a:t>
            </a:r>
            <a:r>
              <a:rPr lang="ja-JP" altLang="en-US" sz="2200" dirty="0" smtClean="0">
                <a:latin typeface="HGP創英角ｺﾞｼｯｸUB" panose="020B0900000000000000" pitchFamily="50" charset="-128"/>
                <a:ea typeface="HGP創英角ｺﾞｼｯｸUB" panose="020B0900000000000000" pitchFamily="50" charset="-128"/>
              </a:rPr>
              <a:t>」「新生児特定集中治療室管理料（</a:t>
            </a:r>
            <a:r>
              <a:rPr lang="en-US" altLang="ja-JP" sz="2200" dirty="0" smtClean="0">
                <a:latin typeface="HGP創英角ｺﾞｼｯｸUB" panose="020B0900000000000000" pitchFamily="50" charset="-128"/>
                <a:ea typeface="HGP創英角ｺﾞｼｯｸUB" panose="020B0900000000000000" pitchFamily="50" charset="-128"/>
              </a:rPr>
              <a:t>NICU</a:t>
            </a:r>
            <a:r>
              <a:rPr lang="ja-JP" altLang="en-US" sz="2200" dirty="0" smtClean="0">
                <a:latin typeface="HGP創英角ｺﾞｼｯｸUB" panose="020B0900000000000000" pitchFamily="50" charset="-128"/>
                <a:ea typeface="HGP創英角ｺﾞｼｯｸUB" panose="020B0900000000000000" pitchFamily="50" charset="-128"/>
              </a:rPr>
              <a:t>）」「一般入院基本料（</a:t>
            </a:r>
            <a:r>
              <a:rPr lang="en-US" altLang="ja-JP" sz="2200" dirty="0" smtClean="0">
                <a:latin typeface="HGP創英角ｺﾞｼｯｸUB" panose="020B0900000000000000" pitchFamily="50" charset="-128"/>
                <a:ea typeface="HGP創英角ｺﾞｼｯｸUB" panose="020B0900000000000000" pitchFamily="50" charset="-128"/>
              </a:rPr>
              <a:t>10</a:t>
            </a:r>
            <a:r>
              <a:rPr lang="ja-JP" altLang="en-US" sz="2200" dirty="0" smtClean="0">
                <a:latin typeface="HGP創英角ｺﾞｼｯｸUB" panose="020B0900000000000000" pitchFamily="50" charset="-128"/>
                <a:ea typeface="HGP創英角ｺﾞｼｯｸUB" panose="020B0900000000000000" pitchFamily="50" charset="-128"/>
              </a:rPr>
              <a:t>対</a:t>
            </a:r>
            <a:r>
              <a:rPr lang="en-US" altLang="ja-JP" sz="2200" dirty="0" smtClean="0">
                <a:latin typeface="HGP創英角ｺﾞｼｯｸUB" panose="020B0900000000000000" pitchFamily="50" charset="-128"/>
                <a:ea typeface="HGP創英角ｺﾞｼｯｸUB" panose="020B0900000000000000" pitchFamily="50" charset="-128"/>
              </a:rPr>
              <a:t>1</a:t>
            </a:r>
            <a:r>
              <a:rPr lang="ja-JP" altLang="en-US" sz="2200" dirty="0" smtClean="0">
                <a:latin typeface="HGP創英角ｺﾞｼｯｸUB" panose="020B0900000000000000" pitchFamily="50" charset="-128"/>
                <a:ea typeface="HGP創英角ｺﾞｼｯｸUB" panose="020B0900000000000000" pitchFamily="50" charset="-128"/>
              </a:rPr>
              <a:t>）」は全国</a:t>
            </a:r>
            <a:r>
              <a:rPr lang="ja-JP" altLang="en-US" sz="2200" dirty="0">
                <a:latin typeface="HGP創英角ｺﾞｼｯｸUB" panose="020B0900000000000000" pitchFamily="50" charset="-128"/>
                <a:ea typeface="HGP創英角ｺﾞｼｯｸUB" panose="020B0900000000000000" pitchFamily="50" charset="-128"/>
              </a:rPr>
              <a:t>平均</a:t>
            </a:r>
            <a:r>
              <a:rPr lang="ja-JP" altLang="en-US" sz="2200" dirty="0" smtClean="0">
                <a:latin typeface="HGP創英角ｺﾞｼｯｸUB" panose="020B0900000000000000" pitchFamily="50" charset="-128"/>
                <a:ea typeface="HGP創英角ｺﾞｼｯｸUB" panose="020B0900000000000000" pitchFamily="50" charset="-128"/>
              </a:rPr>
              <a:t>に近い</a:t>
            </a:r>
            <a:endParaRPr lang="en-US" altLang="ja-JP" sz="2200" dirty="0">
              <a:latin typeface="HGP創英角ｺﾞｼｯｸUB" panose="020B0900000000000000" pitchFamily="50" charset="-128"/>
              <a:ea typeface="HGP創英角ｺﾞｼｯｸUB" panose="020B0900000000000000" pitchFamily="50" charset="-128"/>
            </a:endParaRPr>
          </a:p>
        </p:txBody>
      </p:sp>
      <p:cxnSp>
        <p:nvCxnSpPr>
          <p:cNvPr id="24" name="直線コネクタ 23">
            <a:extLst>
              <a:ext uri="{FF2B5EF4-FFF2-40B4-BE49-F238E27FC236}">
                <a16:creationId xmlns="" xmlns:a16="http://schemas.microsoft.com/office/drawing/2014/main" id="{D3518F91-D07B-45BD-B68D-BFA1538D2CF3}"/>
              </a:ext>
            </a:extLst>
          </p:cNvPr>
          <p:cNvCxnSpPr>
            <a:cxnSpLocks/>
          </p:cNvCxnSpPr>
          <p:nvPr/>
        </p:nvCxnSpPr>
        <p:spPr>
          <a:xfrm>
            <a:off x="8003630" y="2269374"/>
            <a:ext cx="0" cy="711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テキスト ボックス 10">
            <a:extLst>
              <a:ext uri="{FF2B5EF4-FFF2-40B4-BE49-F238E27FC236}">
                <a16:creationId xmlns="" xmlns:a16="http://schemas.microsoft.com/office/drawing/2014/main" id="{64B75234-C52B-4D3E-BF0B-F6554E94D373}"/>
              </a:ext>
            </a:extLst>
          </p:cNvPr>
          <p:cNvSpPr txBox="1"/>
          <p:nvPr/>
        </p:nvSpPr>
        <p:spPr>
          <a:xfrm>
            <a:off x="5815354" y="2106527"/>
            <a:ext cx="2868453" cy="430887"/>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2016</a:t>
            </a:r>
            <a:r>
              <a:rPr lang="ja-JP" altLang="en-US" sz="1100" kern="100" dirty="0" smtClean="0">
                <a:latin typeface="Meiryo UI" panose="020B0604030504040204" pitchFamily="50" charset="-128"/>
                <a:ea typeface="Meiryo UI" panose="020B0604030504040204" pitchFamily="50" charset="-128"/>
                <a:cs typeface="Times New Roman"/>
              </a:rPr>
              <a:t>年度実績</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2015</a:t>
            </a:r>
            <a:r>
              <a:rPr lang="ja-JP" altLang="en-US" sz="1100" kern="100" dirty="0">
                <a:latin typeface="Meiryo UI" panose="020B0604030504040204" pitchFamily="50" charset="-128"/>
                <a:ea typeface="Meiryo UI" panose="020B0604030504040204" pitchFamily="50" charset="-128"/>
                <a:cs typeface="Times New Roman"/>
              </a:rPr>
              <a:t>年度実績との差）</a:t>
            </a:r>
            <a:endParaRPr lang="en-US" altLang="ja-JP" sz="1100" kern="100" dirty="0">
              <a:latin typeface="Meiryo UI" panose="020B0604030504040204" pitchFamily="50" charset="-128"/>
              <a:ea typeface="Meiryo UI" panose="020B0604030504040204" pitchFamily="50" charset="-128"/>
              <a:cs typeface="Times New Roman"/>
            </a:endParaRPr>
          </a:p>
        </p:txBody>
      </p:sp>
      <p:sp>
        <p:nvSpPr>
          <p:cNvPr id="26" name="テキスト ボックス 3">
            <a:extLst>
              <a:ext uri="{FF2B5EF4-FFF2-40B4-BE49-F238E27FC236}">
                <a16:creationId xmlns="" xmlns:a16="http://schemas.microsoft.com/office/drawing/2014/main" id="{1FB10D92-B5A3-43B2-9761-23DD682EB1F0}"/>
              </a:ext>
            </a:extLst>
          </p:cNvPr>
          <p:cNvSpPr txBox="1">
            <a:spLocks noChangeArrowheads="1"/>
          </p:cNvSpPr>
          <p:nvPr/>
        </p:nvSpPr>
        <p:spPr bwMode="auto">
          <a:xfrm>
            <a:off x="606686" y="1952639"/>
            <a:ext cx="80773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（２）医療提供状況</a:t>
            </a:r>
            <a:r>
              <a:rPr lang="en-US" altLang="ja-JP" dirty="0">
                <a:latin typeface="HGP創英角ｺﾞｼｯｸUB" panose="020B0900000000000000" pitchFamily="50" charset="-128"/>
                <a:ea typeface="HGP創英角ｺﾞｼｯｸUB" panose="020B0900000000000000" pitchFamily="50" charset="-128"/>
              </a:rPr>
              <a:t>(SCR)</a:t>
            </a:r>
            <a:r>
              <a:rPr lang="ja-JP" altLang="en-US" dirty="0">
                <a:latin typeface="HGP創英角ｺﾞｼｯｸUB" panose="020B0900000000000000" pitchFamily="50" charset="-128"/>
                <a:ea typeface="HGP創英角ｺﾞｼｯｸUB" panose="020B0900000000000000" pitchFamily="50" charset="-128"/>
              </a:rPr>
              <a:t> </a:t>
            </a:r>
            <a:r>
              <a:rPr lang="ja-JP" altLang="en-US" sz="1400" dirty="0">
                <a:latin typeface="HGP創英角ｺﾞｼｯｸUB" panose="020B0900000000000000" pitchFamily="50" charset="-128"/>
                <a:ea typeface="HGP創英角ｺﾞｼｯｸUB" panose="020B0900000000000000" pitchFamily="50" charset="-128"/>
              </a:rPr>
              <a:t>（</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endParaRPr lang="en-US" altLang="ja-JP" sz="1400" dirty="0">
              <a:latin typeface="HGP創英角ｺﾞｼｯｸUB" panose="020B0900000000000000" pitchFamily="50" charset="-128"/>
              <a:ea typeface="HGP創英角ｺﾞｼｯｸUB" panose="020B0900000000000000" pitchFamily="50" charset="-128"/>
            </a:endParaRPr>
          </a:p>
        </p:txBody>
      </p:sp>
      <p:pic>
        <p:nvPicPr>
          <p:cNvPr id="10" name="図 9"/>
          <p:cNvPicPr>
            <a:picLocks noChangeAspect="1"/>
          </p:cNvPicPr>
          <p:nvPr/>
        </p:nvPicPr>
        <p:blipFill>
          <a:blip r:embed="rId8"/>
          <a:stretch>
            <a:fillRect/>
          </a:stretch>
        </p:blipFill>
        <p:spPr>
          <a:xfrm>
            <a:off x="6714360" y="5236043"/>
            <a:ext cx="2003443" cy="621986"/>
          </a:xfrm>
          <a:prstGeom prst="rect">
            <a:avLst/>
          </a:prstGeom>
        </p:spPr>
      </p:pic>
    </p:spTree>
    <p:extLst>
      <p:ext uri="{BB962C8B-B14F-4D97-AF65-F5344CB8AC3E}">
        <p14:creationId xmlns:p14="http://schemas.microsoft.com/office/powerpoint/2010/main" val="2032015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48264" y="6453336"/>
            <a:ext cx="2133600" cy="365125"/>
          </a:xfrm>
        </p:spPr>
        <p:txBody>
          <a:bodyPr/>
          <a:lstStyle/>
          <a:p>
            <a:fld id="{A9848611-8FAA-4BFC-BAAD-33CAF1A3E273}" type="slidenum">
              <a:rPr kumimoji="1" lang="ja-JP" altLang="en-US" sz="1800" smtClean="0">
                <a:solidFill>
                  <a:schemeClr val="tx1"/>
                </a:solidFill>
              </a:rPr>
              <a:t>22</a:t>
            </a:fld>
            <a:endParaRPr kumimoji="1" lang="ja-JP" altLang="en-US" sz="1800" dirty="0">
              <a:solidFill>
                <a:schemeClr val="tx1"/>
              </a:solidFill>
            </a:endParaRPr>
          </a:p>
        </p:txBody>
      </p:sp>
      <p:sp>
        <p:nvSpPr>
          <p:cNvPr id="10"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高度急性期から急性期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の概要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現状と課題のまとめ</a:t>
            </a: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543066" y="836712"/>
            <a:ext cx="8143734" cy="5616624"/>
          </a:xfrm>
          <a:prstGeom prst="roundRect">
            <a:avLst>
              <a:gd name="adj" fmla="val 64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高度急性期から急性期（急性期一般）の人口</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10</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万当たり報告病床数は、府平均より少ない。（「一般入院基本料（</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10</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対</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1</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）」を除く）</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「救命救急入院料・特定集中治療室管理料等」と「小児入院医療管理料」は人口</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10</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万当たり報告病床数が府平均より少なく、病床稼働率が府平均より低い。</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「一般入院基本料（</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7</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対</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1</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）」の流出超過傾向が大きい。</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「特定集中治療室管理料（</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ICU</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）」「ハイケアユニット（</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HCU</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）」「新生児特定集中治療室管理料（</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NICU</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）」「一般入院基本料（</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10</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対</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1</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）」の</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SCR</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は全国平均に近い。</a:t>
            </a: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20635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56602"/>
            <a:ext cx="2133600" cy="365125"/>
          </a:xfrm>
        </p:spPr>
        <p:txBody>
          <a:bodyPr/>
          <a:lstStyle/>
          <a:p>
            <a:fld id="{A9848611-8FAA-4BFC-BAAD-33CAF1A3E273}" type="slidenum">
              <a:rPr kumimoji="1" lang="ja-JP" altLang="en-US" sz="1800" smtClean="0">
                <a:solidFill>
                  <a:schemeClr val="tx1"/>
                </a:solidFill>
              </a:rPr>
              <a:t>23</a:t>
            </a:fld>
            <a:endParaRPr kumimoji="1" lang="ja-JP" altLang="en-US" sz="1800" dirty="0">
              <a:solidFill>
                <a:schemeClr val="tx1"/>
              </a:solidFill>
            </a:endParaRPr>
          </a:p>
        </p:txBody>
      </p:sp>
      <p:sp>
        <p:nvSpPr>
          <p:cNvPr id="10"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（地域一般）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から回復期の概要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病床の現状</a:t>
            </a:r>
          </a:p>
        </p:txBody>
      </p:sp>
      <p:sp>
        <p:nvSpPr>
          <p:cNvPr id="13" name="テキスト ボックス 12">
            <a:extLst>
              <a:ext uri="{FF2B5EF4-FFF2-40B4-BE49-F238E27FC236}">
                <a16:creationId xmlns="" xmlns:a16="http://schemas.microsoft.com/office/drawing/2014/main" id="{8957656B-6DE6-44E0-85D6-7CF39E5B6647}"/>
              </a:ext>
            </a:extLst>
          </p:cNvPr>
          <p:cNvSpPr txBox="1"/>
          <p:nvPr/>
        </p:nvSpPr>
        <p:spPr>
          <a:xfrm>
            <a:off x="403366" y="1930304"/>
            <a:ext cx="27879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入院基本料・特定入院料別報告</a:t>
            </a:r>
          </a:p>
        </p:txBody>
      </p:sp>
      <p:sp>
        <p:nvSpPr>
          <p:cNvPr id="18" name="テキスト ボックス 17">
            <a:extLst>
              <a:ext uri="{FF2B5EF4-FFF2-40B4-BE49-F238E27FC236}">
                <a16:creationId xmlns="" xmlns:a16="http://schemas.microsoft.com/office/drawing/2014/main" id="{8957656B-6DE6-44E0-85D6-7CF39E5B6647}"/>
              </a:ext>
            </a:extLst>
          </p:cNvPr>
          <p:cNvSpPr txBox="1"/>
          <p:nvPr/>
        </p:nvSpPr>
        <p:spPr>
          <a:xfrm>
            <a:off x="405112" y="4325806"/>
            <a:ext cx="158729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病床の利用状況</a:t>
            </a:r>
          </a:p>
        </p:txBody>
      </p:sp>
      <p:sp>
        <p:nvSpPr>
          <p:cNvPr id="14" name="タイトル 1">
            <a:extLst>
              <a:ext uri="{FF2B5EF4-FFF2-40B4-BE49-F238E27FC236}">
                <a16:creationId xmlns="" xmlns:a16="http://schemas.microsoft.com/office/drawing/2014/main" id="{77D78C8B-7190-4F9F-BF24-FAD4DFE9F181}"/>
              </a:ext>
            </a:extLst>
          </p:cNvPr>
          <p:cNvSpPr txBox="1">
            <a:spLocks/>
          </p:cNvSpPr>
          <p:nvPr/>
        </p:nvSpPr>
        <p:spPr>
          <a:xfrm>
            <a:off x="193341" y="548679"/>
            <a:ext cx="8867405" cy="111448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「地域一般入院料３（一般病棟</a:t>
            </a:r>
            <a:r>
              <a:rPr lang="en-US" altLang="ja-JP" sz="2200" dirty="0" smtClean="0">
                <a:latin typeface="HGP創英角ｺﾞｼｯｸUB" panose="020B0900000000000000" pitchFamily="50" charset="-128"/>
                <a:ea typeface="HGP創英角ｺﾞｼｯｸUB" panose="020B0900000000000000" pitchFamily="50" charset="-128"/>
              </a:rPr>
              <a:t>15</a:t>
            </a:r>
            <a:r>
              <a:rPr lang="ja-JP" altLang="en-US" sz="2200" dirty="0" smtClean="0">
                <a:latin typeface="HGP創英角ｺﾞｼｯｸUB" panose="020B0900000000000000" pitchFamily="50" charset="-128"/>
                <a:ea typeface="HGP創英角ｺﾞｼｯｸUB" panose="020B0900000000000000" pitchFamily="50" charset="-128"/>
              </a:rPr>
              <a:t>対１・特別）」は人口</a:t>
            </a:r>
            <a:r>
              <a:rPr lang="en-US" altLang="ja-JP" sz="2200" dirty="0" smtClean="0">
                <a:latin typeface="HGP創英角ｺﾞｼｯｸUB" panose="020B0900000000000000" pitchFamily="50" charset="-128"/>
                <a:ea typeface="HGP創英角ｺﾞｼｯｸUB" panose="020B0900000000000000" pitchFamily="50" charset="-128"/>
              </a:rPr>
              <a:t>10</a:t>
            </a:r>
            <a:r>
              <a:rPr lang="ja-JP" altLang="en-US" sz="2200" dirty="0" smtClean="0">
                <a:latin typeface="HGP創英角ｺﾞｼｯｸUB" panose="020B0900000000000000" pitchFamily="50" charset="-128"/>
                <a:ea typeface="HGP創英角ｺﾞｼｯｸUB" panose="020B0900000000000000" pitchFamily="50" charset="-128"/>
              </a:rPr>
              <a:t>万当たり報告病床数が府平均の３倍あり平均在棟日数が長く、「地域包括ケア病棟」「回復期リハ病棟」の人口</a:t>
            </a:r>
            <a:r>
              <a:rPr lang="en-US" altLang="ja-JP" sz="2200" dirty="0" smtClean="0">
                <a:latin typeface="HGP創英角ｺﾞｼｯｸUB" panose="020B0900000000000000" pitchFamily="50" charset="-128"/>
                <a:ea typeface="HGP創英角ｺﾞｼｯｸUB" panose="020B0900000000000000" pitchFamily="50" charset="-128"/>
              </a:rPr>
              <a:t>10</a:t>
            </a:r>
            <a:r>
              <a:rPr lang="ja-JP" altLang="en-US" sz="2200" dirty="0" smtClean="0">
                <a:latin typeface="HGP創英角ｺﾞｼｯｸUB" panose="020B0900000000000000" pitchFamily="50" charset="-128"/>
                <a:ea typeface="HGP創英角ｺﾞｼｯｸUB" panose="020B0900000000000000" pitchFamily="50" charset="-128"/>
              </a:rPr>
              <a:t>万当たり報告病床数は府平均より少ない。</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19" name="テキスト ボックス 10">
            <a:extLst>
              <a:ext uri="{FF2B5EF4-FFF2-40B4-BE49-F238E27FC236}">
                <a16:creationId xmlns="" xmlns:a16="http://schemas.microsoft.com/office/drawing/2014/main" id="{8957656B-6DE6-44E0-85D6-7CF39E5B6647}"/>
              </a:ext>
            </a:extLst>
          </p:cNvPr>
          <p:cNvSpPr txBox="1"/>
          <p:nvPr/>
        </p:nvSpPr>
        <p:spPr>
          <a:xfrm>
            <a:off x="5868144" y="6374055"/>
            <a:ext cx="362791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2" name="図 1"/>
          <p:cNvPicPr>
            <a:picLocks noChangeAspect="1"/>
          </p:cNvPicPr>
          <p:nvPr/>
        </p:nvPicPr>
        <p:blipFill>
          <a:blip r:embed="rId4"/>
          <a:stretch>
            <a:fillRect/>
          </a:stretch>
        </p:blipFill>
        <p:spPr>
          <a:xfrm>
            <a:off x="565104" y="2238081"/>
            <a:ext cx="8352928" cy="1962629"/>
          </a:xfrm>
          <a:prstGeom prst="rect">
            <a:avLst/>
          </a:prstGeom>
        </p:spPr>
      </p:pic>
      <p:pic>
        <p:nvPicPr>
          <p:cNvPr id="4" name="図 3"/>
          <p:cNvPicPr>
            <a:picLocks noChangeAspect="1"/>
          </p:cNvPicPr>
          <p:nvPr/>
        </p:nvPicPr>
        <p:blipFill>
          <a:blip r:embed="rId5"/>
          <a:stretch>
            <a:fillRect/>
          </a:stretch>
        </p:blipFill>
        <p:spPr>
          <a:xfrm>
            <a:off x="497402" y="4643345"/>
            <a:ext cx="8420630" cy="1730710"/>
          </a:xfrm>
          <a:prstGeom prst="rect">
            <a:avLst/>
          </a:prstGeom>
        </p:spPr>
      </p:pic>
    </p:spTree>
    <p:extLst>
      <p:ext uri="{BB962C8B-B14F-4D97-AF65-F5344CB8AC3E}">
        <p14:creationId xmlns:p14="http://schemas.microsoft.com/office/powerpoint/2010/main" val="2942017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3"/>
          <a:stretch>
            <a:fillRect/>
          </a:stretch>
        </p:blipFill>
        <p:spPr>
          <a:xfrm>
            <a:off x="1052036" y="5009021"/>
            <a:ext cx="5073194" cy="1961214"/>
          </a:xfrm>
          <a:prstGeom prst="rect">
            <a:avLst/>
          </a:prstGeom>
        </p:spPr>
      </p:pic>
      <p:pic>
        <p:nvPicPr>
          <p:cNvPr id="5" name="図 4"/>
          <p:cNvPicPr>
            <a:picLocks noChangeAspect="1"/>
          </p:cNvPicPr>
          <p:nvPr/>
        </p:nvPicPr>
        <p:blipFill>
          <a:blip r:embed="rId4"/>
          <a:stretch>
            <a:fillRect/>
          </a:stretch>
        </p:blipFill>
        <p:spPr>
          <a:xfrm>
            <a:off x="3853858" y="2798352"/>
            <a:ext cx="4316342" cy="1385248"/>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24</a:t>
            </a:fld>
            <a:endParaRPr kumimoji="1" lang="ja-JP" altLang="en-US" sz="1800" dirty="0">
              <a:solidFill>
                <a:schemeClr val="tx1"/>
              </a:solidFill>
            </a:endParaRPr>
          </a:p>
        </p:txBody>
      </p:sp>
      <p:sp>
        <p:nvSpPr>
          <p:cNvPr id="9" name="Oval 64">
            <a:hlinkClick r:id="rId5"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（地域一般）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から回復期の概要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患者受療・医療提供状況（</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NDB</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）①</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3"/>
          <p:cNvSpPr txBox="1">
            <a:spLocks noChangeArrowheads="1"/>
          </p:cNvSpPr>
          <p:nvPr/>
        </p:nvSpPr>
        <p:spPr bwMode="auto">
          <a:xfrm>
            <a:off x="97083" y="1562263"/>
            <a:ext cx="27718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HGP創英角ｺﾞｼｯｸUB" panose="020B0900000000000000" pitchFamily="50" charset="-128"/>
                <a:ea typeface="HGP創英角ｺﾞｼｯｸUB" panose="020B0900000000000000" pitchFamily="50" charset="-128"/>
              </a:rPr>
              <a:t>〇入院基本料別の状況</a:t>
            </a:r>
            <a:endParaRPr lang="en-US" altLang="ja-JP" sz="2000" dirty="0">
              <a:latin typeface="HGP創英角ｺﾞｼｯｸUB" panose="020B0900000000000000" pitchFamily="50" charset="-128"/>
              <a:ea typeface="HGP創英角ｺﾞｼｯｸUB" panose="020B0900000000000000" pitchFamily="50" charset="-128"/>
            </a:endParaRPr>
          </a:p>
        </p:txBody>
      </p:sp>
      <p:cxnSp>
        <p:nvCxnSpPr>
          <p:cNvPr id="14" name="直線コネクタ 13"/>
          <p:cNvCxnSpPr/>
          <p:nvPr/>
        </p:nvCxnSpPr>
        <p:spPr>
          <a:xfrm>
            <a:off x="4627044" y="5146940"/>
            <a:ext cx="10014" cy="1332832"/>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4059622" y="5272743"/>
            <a:ext cx="1800000" cy="1057528"/>
          </a:xfrm>
          <a:prstGeom prst="roundRect">
            <a:avLst>
              <a:gd name="adj" fmla="val 7919"/>
            </a:avLst>
          </a:prstGeom>
          <a:noFill/>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9" name="直線コネクタ 18"/>
          <p:cNvCxnSpPr/>
          <p:nvPr/>
        </p:nvCxnSpPr>
        <p:spPr>
          <a:xfrm flipH="1">
            <a:off x="7028476" y="2652816"/>
            <a:ext cx="11872" cy="11712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7386708" y="2722668"/>
            <a:ext cx="1008112" cy="2715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流入超過</a:t>
            </a:r>
          </a:p>
        </p:txBody>
      </p:sp>
      <p:sp>
        <p:nvSpPr>
          <p:cNvPr id="23" name="角丸四角形 22"/>
          <p:cNvSpPr/>
          <p:nvPr/>
        </p:nvSpPr>
        <p:spPr>
          <a:xfrm>
            <a:off x="5783371" y="2713258"/>
            <a:ext cx="820835" cy="2767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流出超過</a:t>
            </a:r>
          </a:p>
        </p:txBody>
      </p:sp>
      <p:sp>
        <p:nvSpPr>
          <p:cNvPr id="24" name="角丸四角形 23"/>
          <p:cNvSpPr/>
          <p:nvPr/>
        </p:nvSpPr>
        <p:spPr>
          <a:xfrm>
            <a:off x="231587" y="4218688"/>
            <a:ext cx="3648384" cy="34855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t"/>
          <a:lstStyle/>
          <a:p>
            <a:pPr algn="ctr"/>
            <a:r>
              <a:rPr lang="ja-JP" altLang="en-US" sz="1200" dirty="0"/>
              <a:t>地域包括ケア病棟の</a:t>
            </a:r>
            <a:r>
              <a:rPr kumimoji="1" lang="ja-JP" altLang="en-US" sz="1200" dirty="0"/>
              <a:t>自己完結率は</a:t>
            </a:r>
            <a:r>
              <a:rPr kumimoji="1" lang="ja-JP" altLang="en-US" sz="1200" dirty="0">
                <a:latin typeface="+mn-ea"/>
              </a:rPr>
              <a:t>「</a:t>
            </a:r>
            <a:r>
              <a:rPr lang="en-US" altLang="ja-JP" sz="1200" dirty="0">
                <a:latin typeface="+mn-ea"/>
              </a:rPr>
              <a:t>72.7</a:t>
            </a:r>
            <a:r>
              <a:rPr kumimoji="1" lang="ja-JP" altLang="en-US" sz="1200" dirty="0">
                <a:latin typeface="+mn-ea"/>
              </a:rPr>
              <a:t>％」</a:t>
            </a:r>
          </a:p>
        </p:txBody>
      </p:sp>
      <p:pic>
        <p:nvPicPr>
          <p:cNvPr id="12" name="図 11"/>
          <p:cNvPicPr>
            <a:picLocks noChangeAspect="1"/>
          </p:cNvPicPr>
          <p:nvPr/>
        </p:nvPicPr>
        <p:blipFill>
          <a:blip r:embed="rId6"/>
          <a:stretch>
            <a:fillRect/>
          </a:stretch>
        </p:blipFill>
        <p:spPr>
          <a:xfrm>
            <a:off x="7834817" y="3107310"/>
            <a:ext cx="1120005" cy="781561"/>
          </a:xfrm>
          <a:prstGeom prst="rect">
            <a:avLst/>
          </a:prstGeom>
        </p:spPr>
      </p:pic>
      <p:pic>
        <p:nvPicPr>
          <p:cNvPr id="27" name="図 26"/>
          <p:cNvPicPr>
            <a:picLocks noChangeAspect="1"/>
          </p:cNvPicPr>
          <p:nvPr/>
        </p:nvPicPr>
        <p:blipFill>
          <a:blip r:embed="rId7"/>
          <a:stretch>
            <a:fillRect/>
          </a:stretch>
        </p:blipFill>
        <p:spPr>
          <a:xfrm>
            <a:off x="5714655" y="5283903"/>
            <a:ext cx="1533246" cy="1010112"/>
          </a:xfrm>
          <a:prstGeom prst="rect">
            <a:avLst/>
          </a:prstGeom>
        </p:spPr>
      </p:pic>
      <p:pic>
        <p:nvPicPr>
          <p:cNvPr id="4" name="図 3"/>
          <p:cNvPicPr>
            <a:picLocks noChangeAspect="1"/>
          </p:cNvPicPr>
          <p:nvPr/>
        </p:nvPicPr>
        <p:blipFill>
          <a:blip r:embed="rId8"/>
          <a:stretch>
            <a:fillRect/>
          </a:stretch>
        </p:blipFill>
        <p:spPr>
          <a:xfrm>
            <a:off x="-9630" y="2645791"/>
            <a:ext cx="4316342" cy="1397802"/>
          </a:xfrm>
          <a:prstGeom prst="rect">
            <a:avLst/>
          </a:prstGeom>
        </p:spPr>
      </p:pic>
      <p:sp>
        <p:nvSpPr>
          <p:cNvPr id="28" name="タイトル 1">
            <a:extLst>
              <a:ext uri="{FF2B5EF4-FFF2-40B4-BE49-F238E27FC236}">
                <a16:creationId xmlns="" xmlns:a16="http://schemas.microsoft.com/office/drawing/2014/main" id="{77D78C8B-7190-4F9F-BF24-FAD4DFE9F181}"/>
              </a:ext>
            </a:extLst>
          </p:cNvPr>
          <p:cNvSpPr txBox="1">
            <a:spLocks/>
          </p:cNvSpPr>
          <p:nvPr/>
        </p:nvSpPr>
        <p:spPr>
          <a:xfrm>
            <a:off x="97083" y="470343"/>
            <a:ext cx="9059922" cy="110458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自己完結率はいずれも</a:t>
            </a:r>
            <a:r>
              <a:rPr lang="en-US" altLang="ja-JP" sz="2200" dirty="0" smtClean="0">
                <a:latin typeface="HGP創英角ｺﾞｼｯｸUB" panose="020B0900000000000000" pitchFamily="50" charset="-128"/>
                <a:ea typeface="HGP創英角ｺﾞｼｯｸUB" panose="020B0900000000000000" pitchFamily="50" charset="-128"/>
              </a:rPr>
              <a:t>70</a:t>
            </a:r>
            <a:r>
              <a:rPr lang="ja-JP" altLang="en-US" sz="2200" dirty="0" smtClean="0">
                <a:latin typeface="HGP創英角ｺﾞｼｯｸUB" panose="020B0900000000000000" pitchFamily="50" charset="-128"/>
                <a:ea typeface="HGP創英角ｺﾞｼｯｸUB" panose="020B0900000000000000" pitchFamily="50" charset="-128"/>
              </a:rPr>
              <a:t>％以上であるが、「地域包括ケア病棟」「</a:t>
            </a:r>
            <a:r>
              <a:rPr lang="ja-JP" altLang="en-US" sz="2200" dirty="0">
                <a:latin typeface="HGP創英角ｺﾞｼｯｸUB" panose="020B0900000000000000" pitchFamily="50" charset="-128"/>
                <a:ea typeface="HGP創英角ｺﾞｼｯｸUB" panose="020B0900000000000000" pitchFamily="50" charset="-128"/>
              </a:rPr>
              <a:t>回復期ﾘﾊﾋﾞﾘﾃｰｼｮﾝ</a:t>
            </a:r>
            <a:r>
              <a:rPr lang="ja-JP" altLang="en-US" sz="2200" dirty="0" smtClean="0">
                <a:latin typeface="HGP創英角ｺﾞｼｯｸUB" panose="020B0900000000000000" pitchFamily="50" charset="-128"/>
                <a:ea typeface="HGP創英角ｺﾞｼｯｸUB" panose="020B0900000000000000" pitchFamily="50" charset="-128"/>
              </a:rPr>
              <a:t>病棟入院料」「緩和ケア病棟入院料」は流出超過傾向である。</a:t>
            </a:r>
            <a:endParaRPr lang="en-US" altLang="ja-JP" sz="2200" dirty="0">
              <a:latin typeface="HGP創英角ｺﾞｼｯｸUB" panose="020B0900000000000000" pitchFamily="50" charset="-128"/>
              <a:ea typeface="HGP創英角ｺﾞｼｯｸUB" panose="020B0900000000000000" pitchFamily="50" charset="-128"/>
            </a:endParaRPr>
          </a:p>
        </p:txBody>
      </p:sp>
      <p:cxnSp>
        <p:nvCxnSpPr>
          <p:cNvPr id="25" name="直線コネクタ 24"/>
          <p:cNvCxnSpPr/>
          <p:nvPr/>
        </p:nvCxnSpPr>
        <p:spPr>
          <a:xfrm flipV="1">
            <a:off x="2228831" y="3440591"/>
            <a:ext cx="495175" cy="801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テキスト ボックス 3"/>
          <p:cNvSpPr txBox="1">
            <a:spLocks noChangeArrowheads="1"/>
          </p:cNvSpPr>
          <p:nvPr/>
        </p:nvSpPr>
        <p:spPr bwMode="auto">
          <a:xfrm>
            <a:off x="251520" y="1950856"/>
            <a:ext cx="67588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a:t>
            </a:r>
            <a:r>
              <a:rPr lang="en-US" altLang="ja-JP" dirty="0">
                <a:latin typeface="HGP創英角ｺﾞｼｯｸUB" panose="020B0900000000000000" pitchFamily="50" charset="-128"/>
                <a:ea typeface="HGP創英角ｺﾞｼｯｸUB" panose="020B0900000000000000" pitchFamily="50" charset="-128"/>
              </a:rPr>
              <a:t>1</a:t>
            </a:r>
            <a:r>
              <a:rPr lang="ja-JP" altLang="en-US" dirty="0">
                <a:latin typeface="HGP創英角ｺﾞｼｯｸUB" panose="020B0900000000000000" pitchFamily="50" charset="-128"/>
                <a:ea typeface="HGP創英角ｺﾞｼｯｸUB" panose="020B0900000000000000" pitchFamily="50" charset="-128"/>
              </a:rPr>
              <a:t>）患者受療状況</a:t>
            </a:r>
            <a:r>
              <a:rPr lang="ja-JP" altLang="en-US" sz="1400" dirty="0">
                <a:latin typeface="HGP創英角ｺﾞｼｯｸUB" panose="020B0900000000000000" pitchFamily="50" charset="-128"/>
                <a:ea typeface="HGP創英角ｺﾞｼｯｸUB" panose="020B0900000000000000" pitchFamily="50" charset="-128"/>
              </a:rPr>
              <a:t>（</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国保・後期高齢者レセプト</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p:cNvSpPr txBox="1">
            <a:spLocks noChangeArrowheads="1"/>
          </p:cNvSpPr>
          <p:nvPr/>
        </p:nvSpPr>
        <p:spPr bwMode="auto">
          <a:xfrm>
            <a:off x="306734" y="4754508"/>
            <a:ext cx="56361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（２）医療提供状況</a:t>
            </a:r>
            <a:r>
              <a:rPr lang="en-US" altLang="ja-JP" dirty="0">
                <a:latin typeface="HGP創英角ｺﾞｼｯｸUB" panose="020B0900000000000000" pitchFamily="50" charset="-128"/>
                <a:ea typeface="HGP創英角ｺﾞｼｯｸUB" panose="020B0900000000000000" pitchFamily="50" charset="-128"/>
              </a:rPr>
              <a:t>(SCR</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 （</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31" name="テキスト ボックス 10">
            <a:extLst>
              <a:ext uri="{FF2B5EF4-FFF2-40B4-BE49-F238E27FC236}">
                <a16:creationId xmlns="" xmlns:a16="http://schemas.microsoft.com/office/drawing/2014/main" id="{8A2BDB75-7EDA-4435-BDEF-AAE7E294F886}"/>
              </a:ext>
            </a:extLst>
          </p:cNvPr>
          <p:cNvSpPr txBox="1"/>
          <p:nvPr/>
        </p:nvSpPr>
        <p:spPr>
          <a:xfrm>
            <a:off x="421232" y="2332321"/>
            <a:ext cx="355912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住民の入院先医療機関の所在地別割合</a:t>
            </a:r>
          </a:p>
        </p:txBody>
      </p:sp>
      <p:sp>
        <p:nvSpPr>
          <p:cNvPr id="32" name="テキスト ボックス 10">
            <a:extLst>
              <a:ext uri="{FF2B5EF4-FFF2-40B4-BE49-F238E27FC236}">
                <a16:creationId xmlns="" xmlns:a16="http://schemas.microsoft.com/office/drawing/2014/main" id="{B5AB82C8-D2AE-4E57-BDCF-A10F37ADCCF3}"/>
              </a:ext>
            </a:extLst>
          </p:cNvPr>
          <p:cNvSpPr txBox="1"/>
          <p:nvPr/>
        </p:nvSpPr>
        <p:spPr>
          <a:xfrm>
            <a:off x="4512078" y="2324433"/>
            <a:ext cx="40410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流入患者と流出患者の差（レセプト件数）</a:t>
            </a:r>
          </a:p>
        </p:txBody>
      </p:sp>
      <p:cxnSp>
        <p:nvCxnSpPr>
          <p:cNvPr id="33" name="直線コネクタ 32">
            <a:extLst>
              <a:ext uri="{FF2B5EF4-FFF2-40B4-BE49-F238E27FC236}">
                <a16:creationId xmlns="" xmlns:a16="http://schemas.microsoft.com/office/drawing/2014/main" id="{7D8F4917-7156-4C39-A162-77A3C7252FFD}"/>
              </a:ext>
            </a:extLst>
          </p:cNvPr>
          <p:cNvCxnSpPr>
            <a:cxnSpLocks/>
          </p:cNvCxnSpPr>
          <p:nvPr/>
        </p:nvCxnSpPr>
        <p:spPr>
          <a:xfrm flipV="1">
            <a:off x="8101507" y="3923959"/>
            <a:ext cx="214909" cy="60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 xmlns:a16="http://schemas.microsoft.com/office/drawing/2014/main" id="{296934DB-6CB8-423B-8184-7CCA472D02C5}"/>
              </a:ext>
            </a:extLst>
          </p:cNvPr>
          <p:cNvCxnSpPr>
            <a:cxnSpLocks/>
          </p:cNvCxnSpPr>
          <p:nvPr/>
        </p:nvCxnSpPr>
        <p:spPr>
          <a:xfrm flipH="1">
            <a:off x="6870532" y="4853096"/>
            <a:ext cx="507564" cy="4308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10">
            <a:extLst>
              <a:ext uri="{FF2B5EF4-FFF2-40B4-BE49-F238E27FC236}">
                <a16:creationId xmlns="" xmlns:a16="http://schemas.microsoft.com/office/drawing/2014/main" id="{03639A29-FCD2-40AC-9C08-ABD49A16ED30}"/>
              </a:ext>
            </a:extLst>
          </p:cNvPr>
          <p:cNvSpPr txBox="1"/>
          <p:nvPr/>
        </p:nvSpPr>
        <p:spPr>
          <a:xfrm>
            <a:off x="6125230" y="4484751"/>
            <a:ext cx="2754352" cy="430887"/>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2016</a:t>
            </a:r>
            <a:r>
              <a:rPr lang="ja-JP" altLang="en-US" sz="1100" kern="100" dirty="0" smtClean="0">
                <a:latin typeface="Meiryo UI" panose="020B0604030504040204" pitchFamily="50" charset="-128"/>
                <a:ea typeface="Meiryo UI" panose="020B0604030504040204" pitchFamily="50" charset="-128"/>
                <a:cs typeface="Times New Roman"/>
              </a:rPr>
              <a:t>年度実績</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2015</a:t>
            </a:r>
            <a:r>
              <a:rPr lang="ja-JP" altLang="en-US" sz="1100" kern="100" dirty="0">
                <a:latin typeface="Meiryo UI" panose="020B0604030504040204" pitchFamily="50" charset="-128"/>
                <a:ea typeface="Meiryo UI" panose="020B0604030504040204" pitchFamily="50" charset="-128"/>
                <a:cs typeface="Times New Roman"/>
              </a:rPr>
              <a:t>年度実績との差）</a:t>
            </a:r>
            <a:endParaRPr lang="en-US" altLang="ja-JP" sz="1100" kern="100" dirty="0">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514369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3"/>
          <a:stretch>
            <a:fillRect/>
          </a:stretch>
        </p:blipFill>
        <p:spPr>
          <a:xfrm>
            <a:off x="755576" y="5352192"/>
            <a:ext cx="6044525" cy="1402330"/>
          </a:xfrm>
          <a:prstGeom prst="rect">
            <a:avLst/>
          </a:prstGeom>
        </p:spPr>
      </p:pic>
      <p:pic>
        <p:nvPicPr>
          <p:cNvPr id="6" name="図 5"/>
          <p:cNvPicPr>
            <a:picLocks noChangeAspect="1"/>
          </p:cNvPicPr>
          <p:nvPr/>
        </p:nvPicPr>
        <p:blipFill>
          <a:blip r:embed="rId4"/>
          <a:stretch>
            <a:fillRect/>
          </a:stretch>
        </p:blipFill>
        <p:spPr>
          <a:xfrm>
            <a:off x="4655144" y="3036546"/>
            <a:ext cx="3237257" cy="1478751"/>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sp>
        <p:nvSpPr>
          <p:cNvPr id="9" name="Oval 64">
            <a:hlinkClick r:id="rId5"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（地域一般）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から回復期の概要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患者受療・医療提供状況（</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NDB</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）②</a:t>
            </a: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3"/>
          <p:cNvSpPr txBox="1">
            <a:spLocks noChangeArrowheads="1"/>
          </p:cNvSpPr>
          <p:nvPr/>
        </p:nvSpPr>
        <p:spPr bwMode="auto">
          <a:xfrm>
            <a:off x="84078" y="1501358"/>
            <a:ext cx="2987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HGP創英角ｺﾞｼｯｸUB" panose="020B0900000000000000" pitchFamily="50" charset="-128"/>
                <a:ea typeface="HGP創英角ｺﾞｼｯｸUB" panose="020B0900000000000000" pitchFamily="50" charset="-128"/>
              </a:rPr>
              <a:t>〇肺炎・大腿骨頸部骨折</a:t>
            </a:r>
            <a:endParaRPr lang="en-US" altLang="ja-JP" sz="2000" dirty="0">
              <a:latin typeface="HGP創英角ｺﾞｼｯｸUB" panose="020B0900000000000000" pitchFamily="50" charset="-128"/>
              <a:ea typeface="HGP創英角ｺﾞｼｯｸUB" panose="020B0900000000000000" pitchFamily="50" charset="-128"/>
            </a:endParaRPr>
          </a:p>
        </p:txBody>
      </p:sp>
      <p:cxnSp>
        <p:nvCxnSpPr>
          <p:cNvPr id="14" name="直線コネクタ 13"/>
          <p:cNvCxnSpPr/>
          <p:nvPr/>
        </p:nvCxnSpPr>
        <p:spPr>
          <a:xfrm>
            <a:off x="4440014" y="5308308"/>
            <a:ext cx="18491" cy="112323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3359895" y="5277425"/>
            <a:ext cx="3096344" cy="1089676"/>
          </a:xfrm>
          <a:prstGeom prst="roundRect">
            <a:avLst>
              <a:gd name="adj" fmla="val 7919"/>
            </a:avLst>
          </a:prstGeom>
          <a:noFill/>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1" name="直線コネクタ 20"/>
          <p:cNvCxnSpPr/>
          <p:nvPr/>
        </p:nvCxnSpPr>
        <p:spPr>
          <a:xfrm>
            <a:off x="7524328" y="2679045"/>
            <a:ext cx="0" cy="158325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7684291" y="2644888"/>
            <a:ext cx="1244889" cy="2767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流入超過</a:t>
            </a:r>
          </a:p>
        </p:txBody>
      </p:sp>
      <p:sp>
        <p:nvSpPr>
          <p:cNvPr id="23" name="角丸四角形 22"/>
          <p:cNvSpPr/>
          <p:nvPr/>
        </p:nvSpPr>
        <p:spPr>
          <a:xfrm>
            <a:off x="5684552" y="2592722"/>
            <a:ext cx="1369984" cy="2767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流出超過</a:t>
            </a:r>
          </a:p>
        </p:txBody>
      </p:sp>
      <p:pic>
        <p:nvPicPr>
          <p:cNvPr id="12" name="図 11"/>
          <p:cNvPicPr>
            <a:picLocks noChangeAspect="1"/>
          </p:cNvPicPr>
          <p:nvPr/>
        </p:nvPicPr>
        <p:blipFill>
          <a:blip r:embed="rId6"/>
          <a:stretch>
            <a:fillRect/>
          </a:stretch>
        </p:blipFill>
        <p:spPr>
          <a:xfrm>
            <a:off x="7605561" y="3158720"/>
            <a:ext cx="1323619" cy="727499"/>
          </a:xfrm>
          <a:prstGeom prst="rect">
            <a:avLst/>
          </a:prstGeom>
        </p:spPr>
      </p:pic>
      <p:pic>
        <p:nvPicPr>
          <p:cNvPr id="33" name="図 32"/>
          <p:cNvPicPr>
            <a:picLocks noChangeAspect="1"/>
          </p:cNvPicPr>
          <p:nvPr/>
        </p:nvPicPr>
        <p:blipFill>
          <a:blip r:embed="rId7"/>
          <a:stretch>
            <a:fillRect/>
          </a:stretch>
        </p:blipFill>
        <p:spPr>
          <a:xfrm>
            <a:off x="6328667" y="5464803"/>
            <a:ext cx="1514214" cy="722952"/>
          </a:xfrm>
          <a:prstGeom prst="rect">
            <a:avLst/>
          </a:prstGeom>
        </p:spPr>
      </p:pic>
      <p:sp>
        <p:nvSpPr>
          <p:cNvPr id="27" name="タイトル 1">
            <a:extLst>
              <a:ext uri="{FF2B5EF4-FFF2-40B4-BE49-F238E27FC236}">
                <a16:creationId xmlns="" xmlns:a16="http://schemas.microsoft.com/office/drawing/2014/main" id="{77D78C8B-7190-4F9F-BF24-FAD4DFE9F181}"/>
              </a:ext>
            </a:extLst>
          </p:cNvPr>
          <p:cNvSpPr txBox="1">
            <a:spLocks/>
          </p:cNvSpPr>
          <p:nvPr/>
        </p:nvSpPr>
        <p:spPr>
          <a:xfrm>
            <a:off x="84078" y="549432"/>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肺炎は</a:t>
            </a:r>
            <a:r>
              <a:rPr lang="ja-JP" altLang="en-US" sz="2200" dirty="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自己完結率が７割で流出</a:t>
            </a:r>
            <a:r>
              <a:rPr lang="ja-JP" altLang="en-US" sz="2200" dirty="0">
                <a:latin typeface="HGP創英角ｺﾞｼｯｸUB" panose="020B0900000000000000" pitchFamily="50" charset="-128"/>
                <a:ea typeface="HGP創英角ｺﾞｼｯｸUB" panose="020B0900000000000000" pitchFamily="50" charset="-128"/>
              </a:rPr>
              <a:t>超過の傾向が</a:t>
            </a:r>
            <a:r>
              <a:rPr lang="ja-JP" altLang="en-US" sz="2200" dirty="0" smtClean="0">
                <a:latin typeface="HGP創英角ｺﾞｼｯｸUB" panose="020B0900000000000000" pitchFamily="50" charset="-128"/>
                <a:ea typeface="HGP創英角ｺﾞｼｯｸUB" panose="020B0900000000000000" pitchFamily="50" charset="-128"/>
              </a:rPr>
              <a:t>みられ、</a:t>
            </a:r>
            <a:r>
              <a:rPr lang="en-US" altLang="ja-JP" sz="2200" dirty="0" smtClean="0">
                <a:latin typeface="HGP創英角ｺﾞｼｯｸUB" panose="020B0900000000000000" pitchFamily="50" charset="-128"/>
                <a:ea typeface="HGP創英角ｺﾞｼｯｸUB" panose="020B0900000000000000" pitchFamily="50" charset="-128"/>
              </a:rPr>
              <a:t>SCR</a:t>
            </a:r>
            <a:r>
              <a:rPr lang="ja-JP" altLang="en-US" sz="2200" dirty="0" smtClean="0">
                <a:latin typeface="HGP創英角ｺﾞｼｯｸUB" panose="020B0900000000000000" pitchFamily="50" charset="-128"/>
                <a:ea typeface="HGP創英角ｺﾞｼｯｸUB" panose="020B0900000000000000" pitchFamily="50" charset="-128"/>
              </a:rPr>
              <a:t>は</a:t>
            </a:r>
            <a:r>
              <a:rPr lang="en-US" altLang="ja-JP" sz="2200" dirty="0" smtClean="0">
                <a:latin typeface="HGP創英角ｺﾞｼｯｸUB" panose="020B0900000000000000" pitchFamily="50" charset="-128"/>
                <a:ea typeface="HGP創英角ｺﾞｼｯｸUB" panose="020B0900000000000000" pitchFamily="50" charset="-128"/>
              </a:rPr>
              <a:t>77.6</a:t>
            </a:r>
            <a:r>
              <a:rPr lang="ja-JP" altLang="en-US" sz="2200" dirty="0" smtClean="0">
                <a:latin typeface="HGP創英角ｺﾞｼｯｸUB" panose="020B0900000000000000" pitchFamily="50" charset="-128"/>
                <a:ea typeface="HGP創英角ｺﾞｼｯｸUB" panose="020B0900000000000000" pitchFamily="50" charset="-128"/>
              </a:rPr>
              <a:t>である</a:t>
            </a:r>
            <a:endParaRPr lang="en-US" altLang="ja-JP" sz="2200" dirty="0">
              <a:latin typeface="HGP創英角ｺﾞｼｯｸUB" panose="020B0900000000000000" pitchFamily="50" charset="-128"/>
              <a:ea typeface="HGP創英角ｺﾞｼｯｸUB" panose="020B0900000000000000" pitchFamily="50" charset="-128"/>
            </a:endParaRPr>
          </a:p>
        </p:txBody>
      </p:sp>
      <p:pic>
        <p:nvPicPr>
          <p:cNvPr id="7" name="図 6"/>
          <p:cNvPicPr>
            <a:picLocks noChangeAspect="1"/>
          </p:cNvPicPr>
          <p:nvPr/>
        </p:nvPicPr>
        <p:blipFill>
          <a:blip r:embed="rId8"/>
          <a:stretch>
            <a:fillRect/>
          </a:stretch>
        </p:blipFill>
        <p:spPr>
          <a:xfrm>
            <a:off x="593469" y="2643439"/>
            <a:ext cx="3489729" cy="1825795"/>
          </a:xfrm>
          <a:prstGeom prst="rect">
            <a:avLst/>
          </a:prstGeom>
        </p:spPr>
      </p:pic>
      <p:cxnSp>
        <p:nvCxnSpPr>
          <p:cNvPr id="24" name="直線コネクタ 23"/>
          <p:cNvCxnSpPr/>
          <p:nvPr/>
        </p:nvCxnSpPr>
        <p:spPr>
          <a:xfrm flipV="1">
            <a:off x="1811674" y="3470675"/>
            <a:ext cx="911242" cy="1058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3"/>
          <p:cNvSpPr txBox="1">
            <a:spLocks noChangeArrowheads="1"/>
          </p:cNvSpPr>
          <p:nvPr/>
        </p:nvSpPr>
        <p:spPr bwMode="auto">
          <a:xfrm>
            <a:off x="154842" y="1870585"/>
            <a:ext cx="67588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a:t>
            </a:r>
            <a:r>
              <a:rPr lang="en-US" altLang="ja-JP" dirty="0">
                <a:latin typeface="HGP創英角ｺﾞｼｯｸUB" panose="020B0900000000000000" pitchFamily="50" charset="-128"/>
                <a:ea typeface="HGP創英角ｺﾞｼｯｸUB" panose="020B0900000000000000" pitchFamily="50" charset="-128"/>
              </a:rPr>
              <a:t>1</a:t>
            </a:r>
            <a:r>
              <a:rPr lang="ja-JP" altLang="en-US" dirty="0">
                <a:latin typeface="HGP創英角ｺﾞｼｯｸUB" panose="020B0900000000000000" pitchFamily="50" charset="-128"/>
                <a:ea typeface="HGP創英角ｺﾞｼｯｸUB" panose="020B0900000000000000" pitchFamily="50" charset="-128"/>
              </a:rPr>
              <a:t>）患者受療状況</a:t>
            </a:r>
            <a:r>
              <a:rPr lang="ja-JP" altLang="en-US" sz="1400" dirty="0">
                <a:latin typeface="HGP創英角ｺﾞｼｯｸUB" panose="020B0900000000000000" pitchFamily="50" charset="-128"/>
                <a:ea typeface="HGP創英角ｺﾞｼｯｸUB" panose="020B0900000000000000" pitchFamily="50" charset="-128"/>
              </a:rPr>
              <a:t>（</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国保・後期高齢者レセプト</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29" name="テキスト ボックス 3"/>
          <p:cNvSpPr txBox="1">
            <a:spLocks noChangeArrowheads="1"/>
          </p:cNvSpPr>
          <p:nvPr/>
        </p:nvSpPr>
        <p:spPr bwMode="auto">
          <a:xfrm>
            <a:off x="177175" y="4872756"/>
            <a:ext cx="56361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（２）医療提供状況</a:t>
            </a:r>
            <a:r>
              <a:rPr lang="en-US" altLang="ja-JP" dirty="0">
                <a:latin typeface="HGP創英角ｺﾞｼｯｸUB" panose="020B0900000000000000" pitchFamily="50" charset="-128"/>
                <a:ea typeface="HGP創英角ｺﾞｼｯｸUB" panose="020B0900000000000000" pitchFamily="50" charset="-128"/>
              </a:rPr>
              <a:t>(SCR</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 （</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10">
            <a:extLst>
              <a:ext uri="{FF2B5EF4-FFF2-40B4-BE49-F238E27FC236}">
                <a16:creationId xmlns="" xmlns:a16="http://schemas.microsoft.com/office/drawing/2014/main" id="{9578C6F6-6D4A-44C6-8528-958053E5C1D0}"/>
              </a:ext>
            </a:extLst>
          </p:cNvPr>
          <p:cNvSpPr txBox="1"/>
          <p:nvPr/>
        </p:nvSpPr>
        <p:spPr>
          <a:xfrm>
            <a:off x="428438" y="2246874"/>
            <a:ext cx="355912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住民の入院先医療機関の所在地別割合</a:t>
            </a:r>
          </a:p>
        </p:txBody>
      </p:sp>
      <p:sp>
        <p:nvSpPr>
          <p:cNvPr id="31" name="テキスト ボックス 10">
            <a:extLst>
              <a:ext uri="{FF2B5EF4-FFF2-40B4-BE49-F238E27FC236}">
                <a16:creationId xmlns="" xmlns:a16="http://schemas.microsoft.com/office/drawing/2014/main" id="{2E4BCDD3-6C35-4E58-BFA1-37CE618C25BB}"/>
              </a:ext>
            </a:extLst>
          </p:cNvPr>
          <p:cNvSpPr txBox="1"/>
          <p:nvPr/>
        </p:nvSpPr>
        <p:spPr>
          <a:xfrm>
            <a:off x="4888137" y="2255366"/>
            <a:ext cx="40410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流入患者と流出患者の差（レセプト件数）</a:t>
            </a:r>
          </a:p>
        </p:txBody>
      </p:sp>
      <p:cxnSp>
        <p:nvCxnSpPr>
          <p:cNvPr id="32" name="直線コネクタ 31">
            <a:extLst>
              <a:ext uri="{FF2B5EF4-FFF2-40B4-BE49-F238E27FC236}">
                <a16:creationId xmlns="" xmlns:a16="http://schemas.microsoft.com/office/drawing/2014/main" id="{466F699B-25C0-4A6E-ABEA-CA330098BAD8}"/>
              </a:ext>
            </a:extLst>
          </p:cNvPr>
          <p:cNvCxnSpPr>
            <a:cxnSpLocks/>
            <a:endCxn id="12" idx="2"/>
          </p:cNvCxnSpPr>
          <p:nvPr/>
        </p:nvCxnSpPr>
        <p:spPr>
          <a:xfrm flipV="1">
            <a:off x="8091227" y="3886219"/>
            <a:ext cx="176144" cy="8152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 xmlns:a16="http://schemas.microsoft.com/office/drawing/2014/main" id="{39068705-F65E-45A4-B680-C8CC69039F7E}"/>
              </a:ext>
            </a:extLst>
          </p:cNvPr>
          <p:cNvCxnSpPr>
            <a:cxnSpLocks/>
          </p:cNvCxnSpPr>
          <p:nvPr/>
        </p:nvCxnSpPr>
        <p:spPr>
          <a:xfrm flipV="1">
            <a:off x="7221248" y="4807314"/>
            <a:ext cx="208912" cy="6478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336072" y="4412671"/>
            <a:ext cx="2266338" cy="34855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t"/>
          <a:lstStyle/>
          <a:p>
            <a:r>
              <a:rPr lang="ja-JP" altLang="en-US" sz="1200" dirty="0"/>
              <a:t>肺炎の</a:t>
            </a:r>
            <a:r>
              <a:rPr kumimoji="1" lang="ja-JP" altLang="en-US" sz="1200" dirty="0"/>
              <a:t>自己完結率は</a:t>
            </a:r>
            <a:r>
              <a:rPr kumimoji="1" lang="ja-JP" altLang="en-US" sz="1200" dirty="0">
                <a:latin typeface="+mn-ea"/>
              </a:rPr>
              <a:t>「</a:t>
            </a:r>
            <a:r>
              <a:rPr lang="en-US" altLang="ja-JP" sz="1200" dirty="0">
                <a:latin typeface="+mn-ea"/>
              </a:rPr>
              <a:t>70</a:t>
            </a:r>
            <a:r>
              <a:rPr kumimoji="1" lang="en-US" altLang="ja-JP" sz="1200" dirty="0">
                <a:latin typeface="+mn-ea"/>
              </a:rPr>
              <a:t>.3</a:t>
            </a:r>
            <a:r>
              <a:rPr lang="ja-JP" altLang="en-US" sz="1200" dirty="0">
                <a:latin typeface="+mn-ea"/>
              </a:rPr>
              <a:t>％</a:t>
            </a:r>
            <a:r>
              <a:rPr kumimoji="1" lang="ja-JP" altLang="en-US" sz="1200" dirty="0">
                <a:latin typeface="+mn-ea"/>
              </a:rPr>
              <a:t>」</a:t>
            </a:r>
          </a:p>
        </p:txBody>
      </p:sp>
      <p:sp>
        <p:nvSpPr>
          <p:cNvPr id="34" name="テキスト ボックス 10">
            <a:extLst>
              <a:ext uri="{FF2B5EF4-FFF2-40B4-BE49-F238E27FC236}">
                <a16:creationId xmlns="" xmlns:a16="http://schemas.microsoft.com/office/drawing/2014/main" id="{5DFBAFFA-06FB-4960-8E22-27EF900B2C4A}"/>
              </a:ext>
            </a:extLst>
          </p:cNvPr>
          <p:cNvSpPr txBox="1"/>
          <p:nvPr/>
        </p:nvSpPr>
        <p:spPr>
          <a:xfrm>
            <a:off x="5855592" y="4676736"/>
            <a:ext cx="2820864" cy="430887"/>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2016</a:t>
            </a:r>
            <a:r>
              <a:rPr lang="ja-JP" altLang="en-US" sz="1100" kern="100" dirty="0" smtClean="0">
                <a:latin typeface="Meiryo UI" panose="020B0604030504040204" pitchFamily="50" charset="-128"/>
                <a:ea typeface="Meiryo UI" panose="020B0604030504040204" pitchFamily="50" charset="-128"/>
                <a:cs typeface="Times New Roman"/>
              </a:rPr>
              <a:t>年度実績</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2015</a:t>
            </a:r>
            <a:r>
              <a:rPr lang="ja-JP" altLang="en-US" sz="1100" kern="100" dirty="0">
                <a:latin typeface="Meiryo UI" panose="020B0604030504040204" pitchFamily="50" charset="-128"/>
                <a:ea typeface="Meiryo UI" panose="020B0604030504040204" pitchFamily="50" charset="-128"/>
                <a:cs typeface="Times New Roman"/>
              </a:rPr>
              <a:t>年度実績との差）</a:t>
            </a:r>
            <a:endParaRPr lang="en-US" altLang="ja-JP" sz="1100" kern="100" dirty="0">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2809689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77977" y="6492875"/>
            <a:ext cx="2133600" cy="365125"/>
          </a:xfrm>
        </p:spPr>
        <p:txBody>
          <a:bodyPr/>
          <a:lstStyle/>
          <a:p>
            <a:fld id="{A9848611-8FAA-4BFC-BAAD-33CAF1A3E273}" type="slidenum">
              <a:rPr kumimoji="1" lang="ja-JP" altLang="en-US" sz="1800" smtClean="0">
                <a:solidFill>
                  <a:schemeClr val="tx1"/>
                </a:solidFill>
              </a:rPr>
              <a:t>26</a:t>
            </a:fld>
            <a:endParaRPr kumimoji="1" lang="ja-JP" altLang="en-US" sz="1800" dirty="0">
              <a:solidFill>
                <a:schemeClr val="tx1"/>
              </a:solidFill>
            </a:endParaRPr>
          </a:p>
        </p:txBody>
      </p:sp>
      <p:sp>
        <p:nvSpPr>
          <p:cNvPr id="6"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 name="タイトル 1">
            <a:extLst>
              <a:ext uri="{FF2B5EF4-FFF2-40B4-BE49-F238E27FC236}">
                <a16:creationId xmlns="" xmlns:a16="http://schemas.microsoft.com/office/drawing/2014/main"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急性期</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（地域一般）</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から回復期の概要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現状と課題のまとめ</a:t>
            </a: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角丸四角形 8"/>
          <p:cNvSpPr/>
          <p:nvPr/>
        </p:nvSpPr>
        <p:spPr>
          <a:xfrm>
            <a:off x="428438" y="980728"/>
            <a:ext cx="8392034" cy="4752528"/>
          </a:xfrm>
          <a:prstGeom prst="roundRect">
            <a:avLst>
              <a:gd name="adj" fmla="val 64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「地域一般入院料（一般病棟</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15</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対</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1</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・特別）」は、人口</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10</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万当たり報告病床数が府平均の</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３</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倍あり、府平均より病床稼働率は高く平均在棟日数が長い。</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「地域包括ケア病棟入院料」「回復期リハビリテーション病棟入院料」の人口</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10</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万当たり報告病床数は府平均より少なく、病床稼働率は府平均より高く、平均在棟日数は府平均より若干長い。</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自己完結率はいずれも</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70</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％以上であるが「地域包括ケア病棟入院料」「回復期リハビリテーション病棟入院料」「緩和ケア病棟入院料」は流出超過傾向である。</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肺炎は、自己完結率が</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7</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割で、流出超過の傾向が見られ、</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SCR</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は</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77.6</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となっている。</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429069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27</a:t>
            </a:fld>
            <a:endParaRPr kumimoji="1" lang="ja-JP" altLang="en-US" sz="1800" dirty="0">
              <a:solidFill>
                <a:schemeClr val="tx1"/>
              </a:solidFill>
            </a:endParaRPr>
          </a:p>
        </p:txBody>
      </p:sp>
      <p:sp>
        <p:nvSpPr>
          <p:cNvPr id="12"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 xmlns:a16="http://schemas.microsoft.com/office/drawing/2014/main"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長期療養（慢性期）の概要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病床の現状</a:t>
            </a:r>
          </a:p>
        </p:txBody>
      </p:sp>
      <p:sp>
        <p:nvSpPr>
          <p:cNvPr id="18" name="テキスト ボックス 17">
            <a:extLst>
              <a:ext uri="{FF2B5EF4-FFF2-40B4-BE49-F238E27FC236}">
                <a16:creationId xmlns="" xmlns:a16="http://schemas.microsoft.com/office/drawing/2014/main" id="{8957656B-6DE6-44E0-85D6-7CF39E5B6647}"/>
              </a:ext>
            </a:extLst>
          </p:cNvPr>
          <p:cNvSpPr txBox="1"/>
          <p:nvPr/>
        </p:nvSpPr>
        <p:spPr>
          <a:xfrm>
            <a:off x="415916" y="2013672"/>
            <a:ext cx="27879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入院基本料・特定入院料別報告</a:t>
            </a:r>
          </a:p>
        </p:txBody>
      </p:sp>
      <p:sp>
        <p:nvSpPr>
          <p:cNvPr id="19" name="テキスト ボックス 18">
            <a:extLst>
              <a:ext uri="{FF2B5EF4-FFF2-40B4-BE49-F238E27FC236}">
                <a16:creationId xmlns="" xmlns:a16="http://schemas.microsoft.com/office/drawing/2014/main" id="{8957656B-6DE6-44E0-85D6-7CF39E5B6647}"/>
              </a:ext>
            </a:extLst>
          </p:cNvPr>
          <p:cNvSpPr txBox="1"/>
          <p:nvPr/>
        </p:nvSpPr>
        <p:spPr>
          <a:xfrm>
            <a:off x="419538" y="4400976"/>
            <a:ext cx="158729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病床の利用状況</a:t>
            </a:r>
          </a:p>
        </p:txBody>
      </p:sp>
      <p:sp>
        <p:nvSpPr>
          <p:cNvPr id="17" name="タイトル 1">
            <a:extLst>
              <a:ext uri="{FF2B5EF4-FFF2-40B4-BE49-F238E27FC236}">
                <a16:creationId xmlns="" xmlns:a16="http://schemas.microsoft.com/office/drawing/2014/main" id="{77D78C8B-7190-4F9F-BF24-FAD4DFE9F181}"/>
              </a:ext>
            </a:extLst>
          </p:cNvPr>
          <p:cNvSpPr txBox="1">
            <a:spLocks/>
          </p:cNvSpPr>
          <p:nvPr/>
        </p:nvSpPr>
        <p:spPr>
          <a:xfrm>
            <a:off x="211181" y="663654"/>
            <a:ext cx="8753307" cy="110375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医療病床は、人口</a:t>
            </a:r>
            <a:r>
              <a:rPr lang="en-US" altLang="ja-JP" sz="2200" dirty="0" smtClean="0">
                <a:latin typeface="HGP創英角ｺﾞｼｯｸUB" panose="020B0900000000000000" pitchFamily="50" charset="-128"/>
                <a:ea typeface="HGP創英角ｺﾞｼｯｸUB" panose="020B0900000000000000" pitchFamily="50" charset="-128"/>
              </a:rPr>
              <a:t>10</a:t>
            </a:r>
            <a:r>
              <a:rPr lang="ja-JP" altLang="en-US" sz="2200" dirty="0" smtClean="0">
                <a:latin typeface="HGP創英角ｺﾞｼｯｸUB" panose="020B0900000000000000" pitchFamily="50" charset="-128"/>
                <a:ea typeface="HGP創英角ｺﾞｼｯｸUB" panose="020B0900000000000000" pitchFamily="50" charset="-128"/>
              </a:rPr>
              <a:t>万当たり報告病床数が府平均より少なく、稼働率が高く、「介護療養病床」は府平均より人口</a:t>
            </a:r>
            <a:r>
              <a:rPr lang="en-US" altLang="ja-JP" sz="2200" dirty="0" smtClean="0">
                <a:latin typeface="HGP創英角ｺﾞｼｯｸUB" panose="020B0900000000000000" pitchFamily="50" charset="-128"/>
                <a:ea typeface="HGP創英角ｺﾞｼｯｸUB" panose="020B0900000000000000" pitchFamily="50" charset="-128"/>
              </a:rPr>
              <a:t>10</a:t>
            </a:r>
            <a:r>
              <a:rPr lang="ja-JP" altLang="en-US" sz="2200" dirty="0" smtClean="0">
                <a:latin typeface="HGP創英角ｺﾞｼｯｸUB" panose="020B0900000000000000" pitchFamily="50" charset="-128"/>
                <a:ea typeface="HGP創英角ｺﾞｼｯｸUB" panose="020B0900000000000000" pitchFamily="50" charset="-128"/>
              </a:rPr>
              <a:t>万当たり報告病床数は多く、稼働率が低く、平均在棟日数はいずれも府平均を大きく上回っている</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20" name="テキスト ボックス 10">
            <a:extLst>
              <a:ext uri="{FF2B5EF4-FFF2-40B4-BE49-F238E27FC236}">
                <a16:creationId xmlns="" xmlns:a16="http://schemas.microsoft.com/office/drawing/2014/main" id="{8957656B-6DE6-44E0-85D6-7CF39E5B6647}"/>
              </a:ext>
            </a:extLst>
          </p:cNvPr>
          <p:cNvSpPr txBox="1"/>
          <p:nvPr/>
        </p:nvSpPr>
        <p:spPr>
          <a:xfrm>
            <a:off x="5724128" y="6456925"/>
            <a:ext cx="362791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4" name="図 3"/>
          <p:cNvPicPr>
            <a:picLocks noChangeAspect="1"/>
          </p:cNvPicPr>
          <p:nvPr/>
        </p:nvPicPr>
        <p:blipFill>
          <a:blip r:embed="rId4"/>
          <a:stretch>
            <a:fillRect/>
          </a:stretch>
        </p:blipFill>
        <p:spPr>
          <a:xfrm>
            <a:off x="493498" y="2154261"/>
            <a:ext cx="8302772" cy="2167408"/>
          </a:xfrm>
          <a:prstGeom prst="rect">
            <a:avLst/>
          </a:prstGeom>
        </p:spPr>
      </p:pic>
      <p:pic>
        <p:nvPicPr>
          <p:cNvPr id="5" name="図 4"/>
          <p:cNvPicPr>
            <a:picLocks noChangeAspect="1"/>
          </p:cNvPicPr>
          <p:nvPr/>
        </p:nvPicPr>
        <p:blipFill>
          <a:blip r:embed="rId5"/>
          <a:stretch>
            <a:fillRect/>
          </a:stretch>
        </p:blipFill>
        <p:spPr>
          <a:xfrm>
            <a:off x="419538" y="4689706"/>
            <a:ext cx="8411958" cy="1857722"/>
          </a:xfrm>
          <a:prstGeom prst="rect">
            <a:avLst/>
          </a:prstGeom>
        </p:spPr>
      </p:pic>
    </p:spTree>
    <p:extLst>
      <p:ext uri="{BB962C8B-B14F-4D97-AF65-F5344CB8AC3E}">
        <p14:creationId xmlns:p14="http://schemas.microsoft.com/office/powerpoint/2010/main" val="1113001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23609" y="2333894"/>
            <a:ext cx="4322439" cy="2045939"/>
          </a:xfrm>
          <a:prstGeom prst="rect">
            <a:avLst/>
          </a:prstGeom>
        </p:spPr>
      </p:pic>
      <p:pic>
        <p:nvPicPr>
          <p:cNvPr id="17" name="図 16"/>
          <p:cNvPicPr>
            <a:picLocks noChangeAspect="1"/>
          </p:cNvPicPr>
          <p:nvPr/>
        </p:nvPicPr>
        <p:blipFill>
          <a:blip r:embed="rId4"/>
          <a:stretch>
            <a:fillRect/>
          </a:stretch>
        </p:blipFill>
        <p:spPr>
          <a:xfrm>
            <a:off x="1050351" y="4803348"/>
            <a:ext cx="4910930" cy="2048434"/>
          </a:xfrm>
          <a:prstGeom prst="rect">
            <a:avLst/>
          </a:prstGeom>
        </p:spPr>
      </p:pic>
      <p:pic>
        <p:nvPicPr>
          <p:cNvPr id="4" name="図 3"/>
          <p:cNvPicPr>
            <a:picLocks noChangeAspect="1"/>
          </p:cNvPicPr>
          <p:nvPr/>
        </p:nvPicPr>
        <p:blipFill>
          <a:blip r:embed="rId5"/>
          <a:stretch>
            <a:fillRect/>
          </a:stretch>
        </p:blipFill>
        <p:spPr>
          <a:xfrm>
            <a:off x="4049358" y="2487509"/>
            <a:ext cx="4290812" cy="1998079"/>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sp>
        <p:nvSpPr>
          <p:cNvPr id="9" name="Oval 64">
            <a:hlinkClick r:id="rId6"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長期療養（慢性期）の概要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患者受療・医療提供状況（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NDB</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3"/>
          <p:cNvSpPr txBox="1">
            <a:spLocks noChangeArrowheads="1"/>
          </p:cNvSpPr>
          <p:nvPr/>
        </p:nvSpPr>
        <p:spPr bwMode="auto">
          <a:xfrm>
            <a:off x="93606" y="1387951"/>
            <a:ext cx="3028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HGP創英角ｺﾞｼｯｸUB" panose="020B0900000000000000" pitchFamily="50" charset="-128"/>
                <a:ea typeface="HGP創英角ｺﾞｼｯｸUB" panose="020B0900000000000000" pitchFamily="50" charset="-128"/>
              </a:rPr>
              <a:t>〇入院基本料別の状況</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8" name="角丸四角形 17"/>
          <p:cNvSpPr/>
          <p:nvPr/>
        </p:nvSpPr>
        <p:spPr>
          <a:xfrm>
            <a:off x="3633839" y="4803584"/>
            <a:ext cx="2044084" cy="1757413"/>
          </a:xfrm>
          <a:prstGeom prst="roundRect">
            <a:avLst>
              <a:gd name="adj" fmla="val 11679"/>
            </a:avLst>
          </a:prstGeom>
          <a:noFill/>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4317915" y="4749641"/>
            <a:ext cx="0" cy="1898644"/>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596336" y="2328566"/>
            <a:ext cx="0" cy="1877791"/>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6005157" y="2377287"/>
            <a:ext cx="1369984" cy="2767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panose="020F0600000000000000" pitchFamily="50" charset="-128"/>
                <a:ea typeface="HG丸ｺﾞｼｯｸM-PRO" panose="020F0600000000000000" pitchFamily="50" charset="-128"/>
              </a:rPr>
              <a:t>流出超過</a:t>
            </a:r>
          </a:p>
        </p:txBody>
      </p:sp>
      <p:sp>
        <p:nvSpPr>
          <p:cNvPr id="27" name="角丸四角形 26"/>
          <p:cNvSpPr/>
          <p:nvPr/>
        </p:nvSpPr>
        <p:spPr>
          <a:xfrm>
            <a:off x="7728152" y="2369484"/>
            <a:ext cx="1369984" cy="2767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流入</a:t>
            </a:r>
            <a:r>
              <a:rPr kumimoji="1" lang="ja-JP" altLang="en-US" sz="1200" dirty="0">
                <a:latin typeface="HG丸ｺﾞｼｯｸM-PRO" panose="020F0600000000000000" pitchFamily="50" charset="-128"/>
                <a:ea typeface="HG丸ｺﾞｼｯｸM-PRO" panose="020F0600000000000000" pitchFamily="50" charset="-128"/>
              </a:rPr>
              <a:t>超過</a:t>
            </a:r>
          </a:p>
        </p:txBody>
      </p:sp>
      <p:pic>
        <p:nvPicPr>
          <p:cNvPr id="12" name="図 11"/>
          <p:cNvPicPr>
            <a:picLocks noChangeAspect="1"/>
          </p:cNvPicPr>
          <p:nvPr/>
        </p:nvPicPr>
        <p:blipFill>
          <a:blip r:embed="rId7"/>
          <a:stretch>
            <a:fillRect/>
          </a:stretch>
        </p:blipFill>
        <p:spPr>
          <a:xfrm>
            <a:off x="7829883" y="2771910"/>
            <a:ext cx="1225974" cy="1367409"/>
          </a:xfrm>
          <a:prstGeom prst="rect">
            <a:avLst/>
          </a:prstGeom>
        </p:spPr>
      </p:pic>
      <p:pic>
        <p:nvPicPr>
          <p:cNvPr id="26" name="図 25"/>
          <p:cNvPicPr>
            <a:picLocks noChangeAspect="1"/>
          </p:cNvPicPr>
          <p:nvPr/>
        </p:nvPicPr>
        <p:blipFill>
          <a:blip r:embed="rId8"/>
          <a:stretch>
            <a:fillRect/>
          </a:stretch>
        </p:blipFill>
        <p:spPr>
          <a:xfrm>
            <a:off x="5470428" y="4877423"/>
            <a:ext cx="1507976" cy="1683574"/>
          </a:xfrm>
          <a:prstGeom prst="rect">
            <a:avLst/>
          </a:prstGeom>
        </p:spPr>
      </p:pic>
      <p:sp>
        <p:nvSpPr>
          <p:cNvPr id="23" name="タイトル 1">
            <a:extLst>
              <a:ext uri="{FF2B5EF4-FFF2-40B4-BE49-F238E27FC236}">
                <a16:creationId xmlns="" xmlns:a16="http://schemas.microsoft.com/office/drawing/2014/main" id="{77D78C8B-7190-4F9F-BF24-FAD4DFE9F181}"/>
              </a:ext>
            </a:extLst>
          </p:cNvPr>
          <p:cNvSpPr txBox="1">
            <a:spLocks/>
          </p:cNvSpPr>
          <p:nvPr/>
        </p:nvSpPr>
        <p:spPr>
          <a:xfrm>
            <a:off x="89662" y="538095"/>
            <a:ext cx="9059922" cy="905100"/>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自己完結率は約</a:t>
            </a:r>
            <a:r>
              <a:rPr lang="en-US" altLang="ja-JP" sz="2200" dirty="0" smtClean="0">
                <a:latin typeface="HGP創英角ｺﾞｼｯｸUB" panose="020B0900000000000000" pitchFamily="50" charset="-128"/>
                <a:ea typeface="HGP創英角ｺﾞｼｯｸUB" panose="020B0900000000000000" pitchFamily="50" charset="-128"/>
              </a:rPr>
              <a:t>5</a:t>
            </a:r>
            <a:r>
              <a:rPr lang="ja-JP" altLang="en-US" sz="2200" dirty="0" smtClean="0">
                <a:latin typeface="HGP創英角ｺﾞｼｯｸUB" panose="020B0900000000000000" pitchFamily="50" charset="-128"/>
                <a:ea typeface="HGP創英角ｺﾞｼｯｸUB" panose="020B0900000000000000" pitchFamily="50" charset="-128"/>
              </a:rPr>
              <a:t>～</a:t>
            </a:r>
            <a:r>
              <a:rPr lang="en-US" altLang="ja-JP" sz="2200" dirty="0" smtClean="0">
                <a:latin typeface="HGP創英角ｺﾞｼｯｸUB" panose="020B0900000000000000" pitchFamily="50" charset="-128"/>
                <a:ea typeface="HGP創英角ｺﾞｼｯｸUB" panose="020B0900000000000000" pitchFamily="50" charset="-128"/>
              </a:rPr>
              <a:t>6</a:t>
            </a:r>
            <a:r>
              <a:rPr lang="ja-JP" altLang="en-US" sz="2200" dirty="0" smtClean="0">
                <a:latin typeface="HGP創英角ｺﾞｼｯｸUB" panose="020B0900000000000000" pitchFamily="50" charset="-128"/>
                <a:ea typeface="HGP創英角ｺﾞｼｯｸUB" panose="020B0900000000000000" pitchFamily="50" charset="-128"/>
              </a:rPr>
              <a:t>割で、流出超過傾向にあり</a:t>
            </a:r>
            <a:r>
              <a:rPr lang="ja-JP" altLang="en-US" sz="2200" dirty="0">
                <a:latin typeface="HGP創英角ｺﾞｼｯｸUB" panose="020B0900000000000000" pitchFamily="50" charset="-128"/>
                <a:ea typeface="HGP創英角ｺﾞｼｯｸUB" panose="020B0900000000000000" pitchFamily="50" charset="-128"/>
              </a:rPr>
              <a:t>、</a:t>
            </a:r>
            <a:r>
              <a:rPr lang="en-US" altLang="ja-JP" sz="2200" dirty="0" smtClean="0">
                <a:latin typeface="HGP創英角ｺﾞｼｯｸUB" panose="020B0900000000000000" pitchFamily="50" charset="-128"/>
                <a:ea typeface="HGP創英角ｺﾞｼｯｸUB" panose="020B0900000000000000" pitchFamily="50" charset="-128"/>
              </a:rPr>
              <a:t>SCR</a:t>
            </a:r>
            <a:r>
              <a:rPr lang="ja-JP" altLang="en-US" sz="2200" dirty="0" smtClean="0">
                <a:latin typeface="HGP創英角ｺﾞｼｯｸUB" panose="020B0900000000000000" pitchFamily="50" charset="-128"/>
                <a:ea typeface="HGP創英角ｺﾞｼｯｸUB" panose="020B0900000000000000" pitchFamily="50" charset="-128"/>
              </a:rPr>
              <a:t>は</a:t>
            </a:r>
            <a:r>
              <a:rPr lang="en-US" altLang="ja-JP" sz="2200" dirty="0" smtClean="0">
                <a:latin typeface="HGP創英角ｺﾞｼｯｸUB" panose="020B0900000000000000" pitchFamily="50" charset="-128"/>
                <a:ea typeface="HGP創英角ｺﾞｼｯｸUB" panose="020B0900000000000000" pitchFamily="50" charset="-128"/>
              </a:rPr>
              <a:t>50</a:t>
            </a:r>
            <a:r>
              <a:rPr lang="ja-JP" altLang="en-US" sz="2200" dirty="0" smtClean="0">
                <a:latin typeface="HGP創英角ｺﾞｼｯｸUB" panose="020B0900000000000000" pitchFamily="50" charset="-128"/>
                <a:ea typeface="HGP創英角ｺﾞｼｯｸUB" panose="020B0900000000000000" pitchFamily="50" charset="-128"/>
              </a:rPr>
              <a:t>程度である</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25" name="テキスト ボックス 3"/>
          <p:cNvSpPr txBox="1">
            <a:spLocks noChangeArrowheads="1"/>
          </p:cNvSpPr>
          <p:nvPr/>
        </p:nvSpPr>
        <p:spPr bwMode="auto">
          <a:xfrm>
            <a:off x="162082" y="1724327"/>
            <a:ext cx="82186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a:t>
            </a:r>
            <a:r>
              <a:rPr lang="en-US" altLang="ja-JP" dirty="0">
                <a:latin typeface="HGP創英角ｺﾞｼｯｸUB" panose="020B0900000000000000" pitchFamily="50" charset="-128"/>
                <a:ea typeface="HGP創英角ｺﾞｼｯｸUB" panose="020B0900000000000000" pitchFamily="50" charset="-128"/>
              </a:rPr>
              <a:t>1</a:t>
            </a:r>
            <a:r>
              <a:rPr lang="ja-JP" altLang="en-US" dirty="0">
                <a:latin typeface="HGP創英角ｺﾞｼｯｸUB" panose="020B0900000000000000" pitchFamily="50" charset="-128"/>
                <a:ea typeface="HGP創英角ｺﾞｼｯｸUB" panose="020B0900000000000000" pitchFamily="50" charset="-128"/>
              </a:rPr>
              <a:t>）患者受療状況</a:t>
            </a:r>
            <a:r>
              <a:rPr lang="ja-JP" altLang="en-US" sz="1400" dirty="0">
                <a:latin typeface="HGP創英角ｺﾞｼｯｸUB" panose="020B0900000000000000" pitchFamily="50" charset="-128"/>
                <a:ea typeface="HGP創英角ｺﾞｼｯｸUB" panose="020B0900000000000000" pitchFamily="50" charset="-128"/>
              </a:rPr>
              <a:t>（</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国保・後期高齢者レセプト</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28" name="テキスト ボックス 3"/>
          <p:cNvSpPr txBox="1">
            <a:spLocks noChangeArrowheads="1"/>
          </p:cNvSpPr>
          <p:nvPr/>
        </p:nvSpPr>
        <p:spPr bwMode="auto">
          <a:xfrm>
            <a:off x="175436" y="4269006"/>
            <a:ext cx="79300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P創英角ｺﾞｼｯｸUB" panose="020B0900000000000000" pitchFamily="50" charset="-128"/>
                <a:ea typeface="HGP創英角ｺﾞｼｯｸUB" panose="020B0900000000000000" pitchFamily="50" charset="-128"/>
              </a:rPr>
              <a:t>（２）医療提供状況</a:t>
            </a:r>
            <a:r>
              <a:rPr lang="en-US" altLang="ja-JP" dirty="0">
                <a:latin typeface="HGP創英角ｺﾞｼｯｸUB" panose="020B0900000000000000" pitchFamily="50" charset="-128"/>
                <a:ea typeface="HGP創英角ｺﾞｼｯｸUB" panose="020B0900000000000000" pitchFamily="50" charset="-128"/>
              </a:rPr>
              <a:t>(SCR</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 （</a:t>
            </a:r>
            <a:r>
              <a:rPr lang="en-US" altLang="ja-JP" sz="1400" dirty="0">
                <a:latin typeface="HGP創英角ｺﾞｼｯｸUB" panose="020B0900000000000000" pitchFamily="50" charset="-128"/>
                <a:ea typeface="HGP創英角ｺﾞｼｯｸUB" panose="020B0900000000000000" pitchFamily="50" charset="-128"/>
              </a:rPr>
              <a:t>2016</a:t>
            </a:r>
            <a:r>
              <a:rPr lang="ja-JP" altLang="en-US" sz="1400" dirty="0">
                <a:latin typeface="HGP創英角ｺﾞｼｯｸUB" panose="020B0900000000000000" pitchFamily="50" charset="-128"/>
                <a:ea typeface="HGP創英角ｺﾞｼｯｸUB" panose="020B0900000000000000" pitchFamily="50" charset="-128"/>
              </a:rPr>
              <a:t>年度</a:t>
            </a:r>
            <a:r>
              <a:rPr lang="en-US" altLang="ja-JP" sz="1400" dirty="0">
                <a:latin typeface="HGP創英角ｺﾞｼｯｸUB" panose="020B0900000000000000" pitchFamily="50" charset="-128"/>
                <a:ea typeface="HGP創英角ｺﾞｼｯｸUB" panose="020B0900000000000000" pitchFamily="50" charset="-128"/>
              </a:rPr>
              <a:t>NDB</a:t>
            </a:r>
            <a:r>
              <a:rPr lang="ja-JP" altLang="en-US" sz="1400" dirty="0">
                <a:latin typeface="HGP創英角ｺﾞｼｯｸUB" panose="020B0900000000000000" pitchFamily="50" charset="-128"/>
                <a:ea typeface="HGP創英角ｺﾞｼｯｸUB" panose="020B0900000000000000" pitchFamily="50" charset="-128"/>
              </a:rPr>
              <a:t>データ）</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21" name="テキスト ボックス 10">
            <a:extLst>
              <a:ext uri="{FF2B5EF4-FFF2-40B4-BE49-F238E27FC236}">
                <a16:creationId xmlns="" xmlns:a16="http://schemas.microsoft.com/office/drawing/2014/main" id="{45C43E93-AA98-4A32-B8A1-D965BE1BA48F}"/>
              </a:ext>
            </a:extLst>
          </p:cNvPr>
          <p:cNvSpPr txBox="1"/>
          <p:nvPr/>
        </p:nvSpPr>
        <p:spPr>
          <a:xfrm>
            <a:off x="402548" y="2095806"/>
            <a:ext cx="355912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住民の入院先医療機関の所在地別割合</a:t>
            </a:r>
          </a:p>
        </p:txBody>
      </p:sp>
      <p:sp>
        <p:nvSpPr>
          <p:cNvPr id="29" name="テキスト ボックス 10">
            <a:extLst>
              <a:ext uri="{FF2B5EF4-FFF2-40B4-BE49-F238E27FC236}">
                <a16:creationId xmlns="" xmlns:a16="http://schemas.microsoft.com/office/drawing/2014/main" id="{E3CBE684-EEA9-48DD-949D-5B12A4FEFAEF}"/>
              </a:ext>
            </a:extLst>
          </p:cNvPr>
          <p:cNvSpPr txBox="1"/>
          <p:nvPr/>
        </p:nvSpPr>
        <p:spPr>
          <a:xfrm>
            <a:off x="4779429" y="2052333"/>
            <a:ext cx="404104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流入患者と流出患者の差（レセプト件数）</a:t>
            </a:r>
          </a:p>
        </p:txBody>
      </p:sp>
      <p:cxnSp>
        <p:nvCxnSpPr>
          <p:cNvPr id="30" name="直線コネクタ 29">
            <a:extLst>
              <a:ext uri="{FF2B5EF4-FFF2-40B4-BE49-F238E27FC236}">
                <a16:creationId xmlns="" xmlns:a16="http://schemas.microsoft.com/office/drawing/2014/main" id="{905A513C-70EE-4A90-8EFA-18B7BA0ED29B}"/>
              </a:ext>
            </a:extLst>
          </p:cNvPr>
          <p:cNvCxnSpPr>
            <a:cxnSpLocks/>
          </p:cNvCxnSpPr>
          <p:nvPr/>
        </p:nvCxnSpPr>
        <p:spPr>
          <a:xfrm flipV="1">
            <a:off x="8098407" y="4138027"/>
            <a:ext cx="311871" cy="5543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 xmlns:a16="http://schemas.microsoft.com/office/drawing/2014/main" id="{02CAA74C-BEAD-411D-987C-B2DF1FB36F2A}"/>
              </a:ext>
            </a:extLst>
          </p:cNvPr>
          <p:cNvCxnSpPr>
            <a:cxnSpLocks/>
          </p:cNvCxnSpPr>
          <p:nvPr/>
        </p:nvCxnSpPr>
        <p:spPr>
          <a:xfrm flipV="1">
            <a:off x="6749314" y="4620771"/>
            <a:ext cx="574908" cy="8041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テキスト ボックス 10">
            <a:extLst>
              <a:ext uri="{FF2B5EF4-FFF2-40B4-BE49-F238E27FC236}">
                <a16:creationId xmlns="" xmlns:a16="http://schemas.microsoft.com/office/drawing/2014/main" id="{6A555AC6-7983-433A-845B-A6490245CA2C}"/>
              </a:ext>
            </a:extLst>
          </p:cNvPr>
          <p:cNvSpPr txBox="1"/>
          <p:nvPr/>
        </p:nvSpPr>
        <p:spPr>
          <a:xfrm>
            <a:off x="6228184" y="4468319"/>
            <a:ext cx="2708965" cy="430887"/>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2016</a:t>
            </a:r>
            <a:r>
              <a:rPr lang="ja-JP" altLang="en-US" sz="1100" kern="100" dirty="0" smtClean="0">
                <a:latin typeface="Meiryo UI" panose="020B0604030504040204" pitchFamily="50" charset="-128"/>
                <a:ea typeface="Meiryo UI" panose="020B0604030504040204" pitchFamily="50" charset="-128"/>
                <a:cs typeface="Times New Roman"/>
              </a:rPr>
              <a:t>年度実績</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2015</a:t>
            </a:r>
            <a:r>
              <a:rPr lang="ja-JP" altLang="en-US" sz="1100" kern="100" dirty="0">
                <a:latin typeface="Meiryo UI" panose="020B0604030504040204" pitchFamily="50" charset="-128"/>
                <a:ea typeface="Meiryo UI" panose="020B0604030504040204" pitchFamily="50" charset="-128"/>
                <a:cs typeface="Times New Roman"/>
              </a:rPr>
              <a:t>年度実績との差）</a:t>
            </a:r>
            <a:endParaRPr lang="en-US" altLang="ja-JP" sz="1100" kern="100" dirty="0">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432313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sp>
        <p:nvSpPr>
          <p:cNvPr id="9"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長期療養（慢性期）の概要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現状と課題のまとめ</a:t>
            </a: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角丸四角形 9"/>
          <p:cNvSpPr/>
          <p:nvPr/>
        </p:nvSpPr>
        <p:spPr>
          <a:xfrm>
            <a:off x="243707" y="1267014"/>
            <a:ext cx="8504757" cy="4322225"/>
          </a:xfrm>
          <a:prstGeom prst="roundRect">
            <a:avLst>
              <a:gd name="adj" fmla="val 64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「療養病棟入院基本料」「障害者施設等・特殊疾患病棟入院料」の人口</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10</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万当たり報告病床数は府平均を大きく下回り、病床稼働率は</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90</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％以上であり、平均在棟日数が府平均を大きく上回る。</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lnSpc>
                <a:spcPct val="150000"/>
              </a:lnSpc>
              <a:buFont typeface="HGP創英角ｺﾞｼｯｸUB" panose="020B0900000000000000" pitchFamily="50" charset="-128"/>
              <a:buChar cha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lnSpc>
                <a:spcPct val="150000"/>
              </a:lnSpc>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自己完結率は約５～６割で、いずれの入院基本料も流出超過傾向にある。</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lnSpc>
                <a:spcPct val="150000"/>
              </a:lnSpc>
              <a:buFont typeface="HGP創英角ｺﾞｼｯｸUB" panose="020B0900000000000000" pitchFamily="50" charset="-128"/>
              <a:buChar cha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lnSpc>
                <a:spcPct val="150000"/>
              </a:lnSpc>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「介護療養病床」の人口</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10</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万当たり報告病床数は府平均より多く、病床稼働率は</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67.2</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％であり、平均在棟日数は</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436.5</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日と府平均より</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113.9</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日長い。</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009051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98433" y="6492835"/>
            <a:ext cx="2133600" cy="365125"/>
          </a:xfrm>
        </p:spPr>
        <p:txBody>
          <a:bodyPr/>
          <a:lstStyle/>
          <a:p>
            <a:fld id="{A9848611-8FAA-4BFC-BAAD-33CAF1A3E273}" type="slidenum">
              <a:rPr kumimoji="1" lang="ja-JP" altLang="en-US" sz="1800" smtClean="0">
                <a:solidFill>
                  <a:schemeClr val="tx1"/>
                </a:solidFill>
              </a:rPr>
              <a:t>3</a:t>
            </a:fld>
            <a:endParaRPr kumimoji="1" lang="ja-JP" altLang="en-US" sz="1800" dirty="0">
              <a:solidFill>
                <a:schemeClr val="tx1"/>
              </a:solidFill>
            </a:endParaRPr>
          </a:p>
        </p:txBody>
      </p:sp>
      <p:sp>
        <p:nvSpPr>
          <p:cNvPr id="14" name="角丸四角形 13"/>
          <p:cNvSpPr/>
          <p:nvPr/>
        </p:nvSpPr>
        <p:spPr>
          <a:xfrm>
            <a:off x="4287799" y="1595339"/>
            <a:ext cx="4476219" cy="3807695"/>
          </a:xfrm>
          <a:prstGeom prst="roundRect">
            <a:avLst>
              <a:gd name="adj" fmla="val 8022"/>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テキスト ボックス 10">
            <a:extLst>
              <a:ext uri="{FF2B5EF4-FFF2-40B4-BE49-F238E27FC236}">
                <a16:creationId xmlns="" xmlns:a16="http://schemas.microsoft.com/office/drawing/2014/main" id="{0EFE806C-CD8B-4E60-9346-194C56764E78}"/>
              </a:ext>
            </a:extLst>
          </p:cNvPr>
          <p:cNvSpPr txBox="1"/>
          <p:nvPr/>
        </p:nvSpPr>
        <p:spPr>
          <a:xfrm>
            <a:off x="398006" y="1827359"/>
            <a:ext cx="369658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kern="100" dirty="0">
                <a:ea typeface="ＭＳ Ｐゴシック"/>
                <a:cs typeface="Times New Roman"/>
              </a:rPr>
              <a:t>病床機能ごとの医療需要の見込み（総計）</a:t>
            </a:r>
            <a:endParaRPr lang="ja-JP" altLang="en-US" sz="1400" dirty="0">
              <a:solidFill>
                <a:schemeClr val="tx1"/>
              </a:solidFill>
            </a:endParaRPr>
          </a:p>
        </p:txBody>
      </p:sp>
      <p:sp>
        <p:nvSpPr>
          <p:cNvPr id="18" name="テキスト ボックス 10">
            <a:extLst>
              <a:ext uri="{FF2B5EF4-FFF2-40B4-BE49-F238E27FC236}">
                <a16:creationId xmlns="" xmlns:a16="http://schemas.microsoft.com/office/drawing/2014/main" id="{0EFE806C-CD8B-4E60-9346-194C56764E78}"/>
              </a:ext>
            </a:extLst>
          </p:cNvPr>
          <p:cNvSpPr txBox="1"/>
          <p:nvPr/>
        </p:nvSpPr>
        <p:spPr>
          <a:xfrm>
            <a:off x="4572000" y="1720795"/>
            <a:ext cx="369658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kern="100" dirty="0">
                <a:ea typeface="ＭＳ Ｐゴシック"/>
                <a:cs typeface="Times New Roman"/>
              </a:rPr>
              <a:t>基準病床数の見込み</a:t>
            </a:r>
            <a:endParaRPr lang="ja-JP" altLang="en-US" sz="1400" dirty="0">
              <a:solidFill>
                <a:schemeClr val="tx1"/>
              </a:solidFill>
            </a:endParaRPr>
          </a:p>
        </p:txBody>
      </p:sp>
      <p:sp>
        <p:nvSpPr>
          <p:cNvPr id="21"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 xmlns:a16="http://schemas.microsoft.com/office/drawing/2014/main" id="{30BE5A27-A407-4A14-A9BE-5866682C3C6B}"/>
              </a:ext>
            </a:extLst>
          </p:cNvPr>
          <p:cNvSpPr txBox="1">
            <a:spLocks/>
          </p:cNvSpPr>
          <p:nvPr/>
        </p:nvSpPr>
        <p:spPr>
          <a:xfrm>
            <a:off x="134349" y="6119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中河内二次医療圏の概要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今後の医療需要の見込み</a:t>
            </a:r>
          </a:p>
        </p:txBody>
      </p:sp>
      <p:sp>
        <p:nvSpPr>
          <p:cNvPr id="17" name="テキスト ボックス 10">
            <a:extLst>
              <a:ext uri="{FF2B5EF4-FFF2-40B4-BE49-F238E27FC236}">
                <a16:creationId xmlns="" xmlns:a16="http://schemas.microsoft.com/office/drawing/2014/main" id="{8957656B-6DE6-44E0-85D6-7CF39E5B6647}"/>
              </a:ext>
            </a:extLst>
          </p:cNvPr>
          <p:cNvSpPr txBox="1"/>
          <p:nvPr/>
        </p:nvSpPr>
        <p:spPr>
          <a:xfrm>
            <a:off x="6916747" y="6165302"/>
            <a:ext cx="218521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a:effectLst/>
                <a:latin typeface="Meiryo UI" panose="020B0604030504040204" pitchFamily="50" charset="-128"/>
                <a:ea typeface="Meiryo UI" panose="020B0604030504040204" pitchFamily="50" charset="-128"/>
                <a:cs typeface="Times New Roman"/>
              </a:rPr>
              <a:t>：第７次大阪府医療計画</a:t>
            </a:r>
            <a:endParaRPr lang="en-US" altLang="ja-JP" sz="1200" kern="100" dirty="0">
              <a:effectLst/>
              <a:latin typeface="Meiryo UI" panose="020B0604030504040204" pitchFamily="50" charset="-128"/>
              <a:ea typeface="Meiryo UI" panose="020B0604030504040204" pitchFamily="50" charset="-128"/>
              <a:cs typeface="Times New Roman"/>
            </a:endParaRPr>
          </a:p>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　　　　</a:t>
            </a:r>
            <a:r>
              <a:rPr lang="ja-JP" altLang="en-US" sz="1200" kern="100" dirty="0">
                <a:effectLst/>
                <a:latin typeface="Meiryo UI" panose="020B0604030504040204" pitchFamily="50" charset="-128"/>
                <a:ea typeface="Meiryo UI" panose="020B0604030504040204" pitchFamily="50" charset="-128"/>
                <a:cs typeface="Times New Roman"/>
              </a:rPr>
              <a:t>一部改編</a:t>
            </a:r>
            <a:endParaRPr lang="ja-JP" sz="12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0">
            <a:extLst>
              <a:ext uri="{FF2B5EF4-FFF2-40B4-BE49-F238E27FC236}">
                <a16:creationId xmlns="" xmlns:a16="http://schemas.microsoft.com/office/drawing/2014/main" id="{0EFE806C-CD8B-4E60-9346-194C56764E78}"/>
              </a:ext>
            </a:extLst>
          </p:cNvPr>
          <p:cNvSpPr txBox="1"/>
          <p:nvPr/>
        </p:nvSpPr>
        <p:spPr>
          <a:xfrm>
            <a:off x="5001800" y="4725144"/>
            <a:ext cx="3696589"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基準病床数の将来見込みにおいて、</a:t>
            </a:r>
            <a:r>
              <a:rPr lang="en-US" altLang="ja-JP" sz="1400" dirty="0">
                <a:solidFill>
                  <a:schemeClr val="tx1"/>
                </a:solidFill>
              </a:rPr>
              <a:t>2030</a:t>
            </a:r>
            <a:r>
              <a:rPr lang="ja-JP" altLang="en-US" sz="1400" dirty="0">
                <a:solidFill>
                  <a:schemeClr val="tx1"/>
                </a:solidFill>
              </a:rPr>
              <a:t>年に、既存病床数を上回る可能性あり</a:t>
            </a:r>
          </a:p>
        </p:txBody>
      </p:sp>
      <p:sp>
        <p:nvSpPr>
          <p:cNvPr id="20" name="二等辺三角形 19"/>
          <p:cNvSpPr/>
          <p:nvPr/>
        </p:nvSpPr>
        <p:spPr>
          <a:xfrm rot="5400000">
            <a:off x="4637026" y="4880216"/>
            <a:ext cx="516470" cy="213077"/>
          </a:xfrm>
          <a:prstGeom prst="triangle">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23" name="グラフ 22"/>
          <p:cNvGraphicFramePr>
            <a:graphicFrameLocks/>
          </p:cNvGraphicFramePr>
          <p:nvPr/>
        </p:nvGraphicFramePr>
        <p:xfrm>
          <a:off x="398006" y="2225058"/>
          <a:ext cx="360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グラフ 26"/>
          <p:cNvGraphicFramePr>
            <a:graphicFrameLocks/>
          </p:cNvGraphicFramePr>
          <p:nvPr/>
        </p:nvGraphicFramePr>
        <p:xfrm>
          <a:off x="4730208" y="2163183"/>
          <a:ext cx="3240000" cy="2520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正方形/長方形 27"/>
          <p:cNvSpPr/>
          <p:nvPr/>
        </p:nvSpPr>
        <p:spPr>
          <a:xfrm>
            <a:off x="5824537" y="2432125"/>
            <a:ext cx="468000" cy="1908000"/>
          </a:xfrm>
          <a:prstGeom prst="rect">
            <a:avLst/>
          </a:prstGeom>
          <a:solidFill>
            <a:schemeClr val="tx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29" name="直線コネクタ 28"/>
          <p:cNvCxnSpPr/>
          <p:nvPr/>
        </p:nvCxnSpPr>
        <p:spPr>
          <a:xfrm flipV="1">
            <a:off x="5196294" y="3469308"/>
            <a:ext cx="2448000" cy="0"/>
          </a:xfrm>
          <a:prstGeom prst="line">
            <a:avLst/>
          </a:prstGeom>
          <a:ln w="28575">
            <a:solidFill>
              <a:srgbClr val="0070C0"/>
            </a:solidFill>
            <a:prstDash val="solid"/>
          </a:ln>
        </p:spPr>
        <p:style>
          <a:lnRef idx="1">
            <a:schemeClr val="accent2"/>
          </a:lnRef>
          <a:fillRef idx="0">
            <a:schemeClr val="accent2"/>
          </a:fillRef>
          <a:effectRef idx="0">
            <a:schemeClr val="accent2"/>
          </a:effectRef>
          <a:fontRef idx="minor">
            <a:schemeClr val="tx1"/>
          </a:fontRef>
        </p:style>
      </p:cxnSp>
      <p:sp>
        <p:nvSpPr>
          <p:cNvPr id="30" name="テキスト ボックス 6"/>
          <p:cNvSpPr txBox="1"/>
          <p:nvPr/>
        </p:nvSpPr>
        <p:spPr>
          <a:xfrm>
            <a:off x="6186311" y="3102847"/>
            <a:ext cx="1547155" cy="27571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100" dirty="0"/>
              <a:t>既存病床数</a:t>
            </a:r>
            <a:r>
              <a:rPr kumimoji="1" lang="en-US" altLang="ja-JP" sz="1100" dirty="0"/>
              <a:t>(2017.6.30)</a:t>
            </a:r>
            <a:endParaRPr kumimoji="1" lang="ja-JP" altLang="en-US" sz="1100" dirty="0"/>
          </a:p>
        </p:txBody>
      </p:sp>
      <p:sp>
        <p:nvSpPr>
          <p:cNvPr id="31" name="テキスト ボックス 1"/>
          <p:cNvSpPr txBox="1"/>
          <p:nvPr/>
        </p:nvSpPr>
        <p:spPr>
          <a:xfrm>
            <a:off x="6420294" y="3569813"/>
            <a:ext cx="1313172" cy="275738"/>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a:t>基準病床数推計値</a:t>
            </a:r>
          </a:p>
        </p:txBody>
      </p:sp>
      <p:sp>
        <p:nvSpPr>
          <p:cNvPr id="32" name="テキスト ボックス 8"/>
          <p:cNvSpPr txBox="1"/>
          <p:nvPr/>
        </p:nvSpPr>
        <p:spPr>
          <a:xfrm>
            <a:off x="5468632" y="3856633"/>
            <a:ext cx="1179810" cy="4591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100" dirty="0">
                <a:latin typeface="+mn-lt"/>
                <a:ea typeface="+mn-ea"/>
              </a:rPr>
              <a:t>7</a:t>
            </a:r>
            <a:r>
              <a:rPr kumimoji="1" lang="ja-JP" altLang="en-US" sz="1100" dirty="0">
                <a:latin typeface="+mn-ea"/>
                <a:ea typeface="+mn-ea"/>
              </a:rPr>
              <a:t>次計画期間</a:t>
            </a:r>
            <a:endParaRPr kumimoji="1" lang="en-US" altLang="ja-JP" sz="1100" dirty="0">
              <a:latin typeface="+mn-ea"/>
              <a:ea typeface="+mn-ea"/>
            </a:endParaRPr>
          </a:p>
          <a:p>
            <a:pPr algn="ctr"/>
            <a:r>
              <a:rPr kumimoji="1" lang="ja-JP" altLang="en-US" sz="1100" dirty="0">
                <a:latin typeface="+mn-ea"/>
                <a:ea typeface="+mn-ea"/>
              </a:rPr>
              <a:t>（</a:t>
            </a:r>
            <a:r>
              <a:rPr kumimoji="1" lang="en-US" altLang="ja-JP" sz="1100" dirty="0">
                <a:latin typeface="+mn-lt"/>
                <a:ea typeface="+mn-ea"/>
              </a:rPr>
              <a:t>2018</a:t>
            </a:r>
            <a:r>
              <a:rPr kumimoji="1" lang="ja-JP" altLang="en-US" sz="1100" dirty="0">
                <a:latin typeface="+mn-ea"/>
                <a:ea typeface="+mn-ea"/>
              </a:rPr>
              <a:t>～</a:t>
            </a:r>
            <a:r>
              <a:rPr kumimoji="1" lang="en-US" altLang="ja-JP" sz="1100" dirty="0">
                <a:latin typeface="+mn-lt"/>
                <a:ea typeface="+mn-ea"/>
              </a:rPr>
              <a:t>2023</a:t>
            </a:r>
            <a:r>
              <a:rPr kumimoji="1" lang="ja-JP" altLang="en-US" sz="1100" dirty="0">
                <a:latin typeface="+mn-ea"/>
                <a:ea typeface="+mn-ea"/>
              </a:rPr>
              <a:t>年）</a:t>
            </a:r>
            <a:endParaRPr kumimoji="1" lang="en-US" altLang="ja-JP" sz="1100" dirty="0">
              <a:latin typeface="+mn-ea"/>
              <a:ea typeface="+mn-ea"/>
            </a:endParaRPr>
          </a:p>
        </p:txBody>
      </p:sp>
      <p:graphicFrame>
        <p:nvGraphicFramePr>
          <p:cNvPr id="5" name="表 4"/>
          <p:cNvGraphicFramePr>
            <a:graphicFrameLocks noGrp="1"/>
          </p:cNvGraphicFramePr>
          <p:nvPr/>
        </p:nvGraphicFramePr>
        <p:xfrm>
          <a:off x="478648" y="5545224"/>
          <a:ext cx="6400798" cy="1240155"/>
        </p:xfrm>
        <a:graphic>
          <a:graphicData uri="http://schemas.openxmlformats.org/drawingml/2006/table">
            <a:tbl>
              <a:tblPr/>
              <a:tblGrid>
                <a:gridCol w="691286">
                  <a:extLst>
                    <a:ext uri="{9D8B030D-6E8A-4147-A177-3AD203B41FA5}">
                      <a16:colId xmlns="" xmlns:a16="http://schemas.microsoft.com/office/drawing/2014/main" val="20000"/>
                    </a:ext>
                  </a:extLst>
                </a:gridCol>
                <a:gridCol w="640080">
                  <a:extLst>
                    <a:ext uri="{9D8B030D-6E8A-4147-A177-3AD203B41FA5}">
                      <a16:colId xmlns="" xmlns:a16="http://schemas.microsoft.com/office/drawing/2014/main" val="20001"/>
                    </a:ext>
                  </a:extLst>
                </a:gridCol>
                <a:gridCol w="633679">
                  <a:extLst>
                    <a:ext uri="{9D8B030D-6E8A-4147-A177-3AD203B41FA5}">
                      <a16:colId xmlns="" xmlns:a16="http://schemas.microsoft.com/office/drawing/2014/main" val="20002"/>
                    </a:ext>
                  </a:extLst>
                </a:gridCol>
                <a:gridCol w="633679">
                  <a:extLst>
                    <a:ext uri="{9D8B030D-6E8A-4147-A177-3AD203B41FA5}">
                      <a16:colId xmlns="" xmlns:a16="http://schemas.microsoft.com/office/drawing/2014/main" val="20003"/>
                    </a:ext>
                  </a:extLst>
                </a:gridCol>
                <a:gridCol w="633679">
                  <a:extLst>
                    <a:ext uri="{9D8B030D-6E8A-4147-A177-3AD203B41FA5}">
                      <a16:colId xmlns="" xmlns:a16="http://schemas.microsoft.com/office/drawing/2014/main" val="20004"/>
                    </a:ext>
                  </a:extLst>
                </a:gridCol>
                <a:gridCol w="633679">
                  <a:extLst>
                    <a:ext uri="{9D8B030D-6E8A-4147-A177-3AD203B41FA5}">
                      <a16:colId xmlns="" xmlns:a16="http://schemas.microsoft.com/office/drawing/2014/main" val="20005"/>
                    </a:ext>
                  </a:extLst>
                </a:gridCol>
                <a:gridCol w="633679">
                  <a:extLst>
                    <a:ext uri="{9D8B030D-6E8A-4147-A177-3AD203B41FA5}">
                      <a16:colId xmlns="" xmlns:a16="http://schemas.microsoft.com/office/drawing/2014/main" val="20006"/>
                    </a:ext>
                  </a:extLst>
                </a:gridCol>
                <a:gridCol w="633679">
                  <a:extLst>
                    <a:ext uri="{9D8B030D-6E8A-4147-A177-3AD203B41FA5}">
                      <a16:colId xmlns="" xmlns:a16="http://schemas.microsoft.com/office/drawing/2014/main" val="20007"/>
                    </a:ext>
                  </a:extLst>
                </a:gridCol>
                <a:gridCol w="633679">
                  <a:extLst>
                    <a:ext uri="{9D8B030D-6E8A-4147-A177-3AD203B41FA5}">
                      <a16:colId xmlns="" xmlns:a16="http://schemas.microsoft.com/office/drawing/2014/main" val="20008"/>
                    </a:ext>
                  </a:extLst>
                </a:gridCol>
                <a:gridCol w="633679">
                  <a:extLst>
                    <a:ext uri="{9D8B030D-6E8A-4147-A177-3AD203B41FA5}">
                      <a16:colId xmlns="" xmlns:a16="http://schemas.microsoft.com/office/drawing/2014/main" val="20009"/>
                    </a:ext>
                  </a:extLst>
                </a:gridCol>
              </a:tblGrid>
              <a:tr h="171450">
                <a:tc rowSpan="2">
                  <a:txBody>
                    <a:bodyPr/>
                    <a:lstStyle/>
                    <a:p>
                      <a:pPr algn="ctr" fontAlgn="ctr"/>
                      <a:r>
                        <a:rPr lang="ja-JP" altLang="en-US" sz="1100" b="0"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en-US" altLang="ja-JP" sz="1100" b="0" i="0" u="none" strike="noStrike">
                          <a:solidFill>
                            <a:srgbClr val="000000"/>
                          </a:solidFill>
                          <a:effectLst/>
                          <a:latin typeface="ＭＳ Ｐゴシック"/>
                        </a:rPr>
                        <a:t>2013</a:t>
                      </a:r>
                      <a:r>
                        <a:rPr lang="ja-JP" altLang="en-US" sz="1100" b="0" i="0" u="none" strike="noStrike">
                          <a:solidFill>
                            <a:srgbClr val="000000"/>
                          </a:solidFill>
                          <a:effectLst/>
                          <a:latin typeface="ＭＳ Ｐゴシック"/>
                        </a:rPr>
                        <a:t>年</a:t>
                      </a:r>
                      <a:br>
                        <a:rPr lang="ja-JP" altLang="en-US" sz="1100" b="0" i="0" u="none" strike="noStrike">
                          <a:solidFill>
                            <a:srgbClr val="000000"/>
                          </a:solidFill>
                          <a:effectLst/>
                          <a:latin typeface="ＭＳ Ｐゴシック"/>
                        </a:rPr>
                      </a:br>
                      <a:r>
                        <a:rPr lang="ja-JP" altLang="en-US" sz="1100" b="0" i="0" u="none" strike="noStrike">
                          <a:solidFill>
                            <a:srgbClr val="000000"/>
                          </a:solidFill>
                          <a:effectLst/>
                          <a:latin typeface="ＭＳ Ｐゴシック"/>
                        </a:rPr>
                        <a:t>（人</a:t>
                      </a:r>
                      <a:r>
                        <a:rPr lang="en-US" altLang="ja-JP" sz="1100" b="0" i="0" u="none" strike="noStrike">
                          <a:solidFill>
                            <a:srgbClr val="000000"/>
                          </a:solidFill>
                          <a:effectLst/>
                          <a:latin typeface="ＭＳ Ｐゴシック"/>
                        </a:rPr>
                        <a:t>/</a:t>
                      </a:r>
                      <a:r>
                        <a:rPr lang="ja-JP" altLang="en-US" sz="1100" b="0" i="0" u="none" strike="noStrike">
                          <a:solidFill>
                            <a:srgbClr val="000000"/>
                          </a:solidFill>
                          <a:effectLst/>
                          <a:latin typeface="ＭＳ Ｐゴシック"/>
                        </a:rPr>
                        <a:t>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ctr" fontAlgn="ctr"/>
                      <a:r>
                        <a:rPr lang="en-US" altLang="ja-JP" sz="1100" b="0" i="0" u="none" strike="noStrike">
                          <a:solidFill>
                            <a:srgbClr val="000000"/>
                          </a:solidFill>
                          <a:effectLst/>
                          <a:latin typeface="ＭＳ Ｐゴシック"/>
                        </a:rPr>
                        <a:t>2025</a:t>
                      </a:r>
                      <a:r>
                        <a:rPr lang="ja-JP" altLang="en-US" sz="11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ctr" fontAlgn="ctr"/>
                      <a:r>
                        <a:rPr lang="en-US" altLang="ja-JP" sz="1100" b="0" i="0" u="none" strike="noStrike">
                          <a:solidFill>
                            <a:srgbClr val="000000"/>
                          </a:solidFill>
                          <a:effectLst/>
                          <a:latin typeface="ＭＳ Ｐゴシック"/>
                        </a:rPr>
                        <a:t>2030</a:t>
                      </a:r>
                      <a:r>
                        <a:rPr lang="ja-JP" altLang="en-US" sz="11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ctr" fontAlgn="ctr"/>
                      <a:r>
                        <a:rPr lang="en-US" altLang="ja-JP" sz="1100" b="0" i="0" u="none" strike="noStrike">
                          <a:solidFill>
                            <a:srgbClr val="000000"/>
                          </a:solidFill>
                          <a:effectLst/>
                          <a:latin typeface="ＭＳ Ｐゴシック"/>
                        </a:rPr>
                        <a:t>2035</a:t>
                      </a:r>
                      <a:r>
                        <a:rPr lang="ja-JP" altLang="en-US" sz="11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ctr" fontAlgn="ctr"/>
                      <a:r>
                        <a:rPr lang="en-US" altLang="ja-JP" sz="1100" b="0" i="0" u="none" strike="noStrike">
                          <a:solidFill>
                            <a:srgbClr val="000000"/>
                          </a:solidFill>
                          <a:effectLst/>
                          <a:latin typeface="ＭＳ Ｐゴシック"/>
                        </a:rPr>
                        <a:t>2040</a:t>
                      </a:r>
                      <a:r>
                        <a:rPr lang="ja-JP" altLang="en-US" sz="11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extLst>
                  <a:ext uri="{0D108BD9-81ED-4DB2-BD59-A6C34878D82A}">
                    <a16:rowId xmlns="" xmlns:a16="http://schemas.microsoft.com/office/drawing/2014/main" val="10000"/>
                  </a:ext>
                </a:extLst>
              </a:tr>
              <a:tr h="17145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ＭＳ Ｐゴシック"/>
                        </a:rPr>
                        <a:t>（人</a:t>
                      </a:r>
                      <a:r>
                        <a:rPr lang="en-US" altLang="ja-JP" sz="1100" b="0" i="0" u="none" strike="noStrike">
                          <a:solidFill>
                            <a:srgbClr val="000000"/>
                          </a:solidFill>
                          <a:effectLst/>
                          <a:latin typeface="ＭＳ Ｐゴシック"/>
                        </a:rPr>
                        <a:t>/</a:t>
                      </a:r>
                      <a:r>
                        <a:rPr lang="ja-JP" altLang="en-US" sz="1100" b="0" i="0" u="none" strike="noStrike">
                          <a:solidFill>
                            <a:srgbClr val="000000"/>
                          </a:solidFill>
                          <a:effectLst/>
                          <a:latin typeface="ＭＳ Ｐゴシック"/>
                        </a:rPr>
                        <a:t>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a:solidFill>
                            <a:srgbClr val="000000"/>
                          </a:solidFill>
                          <a:effectLst/>
                          <a:latin typeface="ＭＳ Ｐゴシック"/>
                        </a:rPr>
                        <a:t>対</a:t>
                      </a:r>
                      <a:r>
                        <a:rPr lang="en-US" altLang="ja-JP" sz="900" b="0" i="0" u="none" strike="noStrike">
                          <a:solidFill>
                            <a:srgbClr val="000000"/>
                          </a:solidFill>
                          <a:effectLst/>
                          <a:latin typeface="ＭＳ Ｐゴシック"/>
                        </a:rPr>
                        <a:t>2013</a:t>
                      </a:r>
                      <a:r>
                        <a:rPr lang="ja-JP" altLang="en-US" sz="9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100" b="0" i="0" u="none" strike="noStrike">
                          <a:solidFill>
                            <a:srgbClr val="000000"/>
                          </a:solidFill>
                          <a:effectLst/>
                          <a:latin typeface="ＭＳ Ｐゴシック"/>
                        </a:rPr>
                        <a:t>（人</a:t>
                      </a:r>
                      <a:r>
                        <a:rPr lang="en-US" altLang="ja-JP" sz="1100" b="0" i="0" u="none" strike="noStrike">
                          <a:solidFill>
                            <a:srgbClr val="000000"/>
                          </a:solidFill>
                          <a:effectLst/>
                          <a:latin typeface="ＭＳ Ｐゴシック"/>
                        </a:rPr>
                        <a:t>/</a:t>
                      </a:r>
                      <a:r>
                        <a:rPr lang="ja-JP" altLang="en-US" sz="1100" b="0" i="0" u="none" strike="noStrike">
                          <a:solidFill>
                            <a:srgbClr val="000000"/>
                          </a:solidFill>
                          <a:effectLst/>
                          <a:latin typeface="ＭＳ Ｐゴシック"/>
                        </a:rPr>
                        <a:t>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a:solidFill>
                            <a:srgbClr val="000000"/>
                          </a:solidFill>
                          <a:effectLst/>
                          <a:latin typeface="ＭＳ Ｐゴシック"/>
                        </a:rPr>
                        <a:t>対</a:t>
                      </a:r>
                      <a:r>
                        <a:rPr lang="en-US" altLang="ja-JP" sz="900" b="0" i="0" u="none" strike="noStrike">
                          <a:solidFill>
                            <a:srgbClr val="000000"/>
                          </a:solidFill>
                          <a:effectLst/>
                          <a:latin typeface="ＭＳ Ｐゴシック"/>
                        </a:rPr>
                        <a:t>2013</a:t>
                      </a:r>
                      <a:r>
                        <a:rPr lang="ja-JP" altLang="en-US" sz="9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100" b="0" i="0" u="none" strike="noStrike">
                          <a:solidFill>
                            <a:srgbClr val="000000"/>
                          </a:solidFill>
                          <a:effectLst/>
                          <a:latin typeface="ＭＳ Ｐゴシック"/>
                        </a:rPr>
                        <a:t>（人</a:t>
                      </a:r>
                      <a:r>
                        <a:rPr lang="en-US" altLang="ja-JP" sz="1100" b="0" i="0" u="none" strike="noStrike">
                          <a:solidFill>
                            <a:srgbClr val="000000"/>
                          </a:solidFill>
                          <a:effectLst/>
                          <a:latin typeface="ＭＳ Ｐゴシック"/>
                        </a:rPr>
                        <a:t>/</a:t>
                      </a:r>
                      <a:r>
                        <a:rPr lang="ja-JP" altLang="en-US" sz="1100" b="0" i="0" u="none" strike="noStrike">
                          <a:solidFill>
                            <a:srgbClr val="000000"/>
                          </a:solidFill>
                          <a:effectLst/>
                          <a:latin typeface="ＭＳ Ｐゴシック"/>
                        </a:rPr>
                        <a:t>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a:solidFill>
                            <a:srgbClr val="000000"/>
                          </a:solidFill>
                          <a:effectLst/>
                          <a:latin typeface="ＭＳ Ｐゴシック"/>
                        </a:rPr>
                        <a:t>対</a:t>
                      </a:r>
                      <a:r>
                        <a:rPr lang="en-US" altLang="ja-JP" sz="900" b="0" i="0" u="none" strike="noStrike">
                          <a:solidFill>
                            <a:srgbClr val="000000"/>
                          </a:solidFill>
                          <a:effectLst/>
                          <a:latin typeface="ＭＳ Ｐゴシック"/>
                        </a:rPr>
                        <a:t>2013</a:t>
                      </a:r>
                      <a:r>
                        <a:rPr lang="ja-JP" altLang="en-US" sz="9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100" b="0" i="0" u="none" strike="noStrike">
                          <a:solidFill>
                            <a:srgbClr val="000000"/>
                          </a:solidFill>
                          <a:effectLst/>
                          <a:latin typeface="ＭＳ Ｐゴシック"/>
                        </a:rPr>
                        <a:t>（人</a:t>
                      </a:r>
                      <a:r>
                        <a:rPr lang="en-US" altLang="ja-JP" sz="1100" b="0" i="0" u="none" strike="noStrike">
                          <a:solidFill>
                            <a:srgbClr val="000000"/>
                          </a:solidFill>
                          <a:effectLst/>
                          <a:latin typeface="ＭＳ Ｐゴシック"/>
                        </a:rPr>
                        <a:t>/</a:t>
                      </a:r>
                      <a:r>
                        <a:rPr lang="ja-JP" altLang="en-US" sz="1100" b="0" i="0" u="none" strike="noStrike">
                          <a:solidFill>
                            <a:srgbClr val="000000"/>
                          </a:solidFill>
                          <a:effectLst/>
                          <a:latin typeface="ＭＳ Ｐゴシック"/>
                        </a:rPr>
                        <a:t>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a:solidFill>
                            <a:srgbClr val="000000"/>
                          </a:solidFill>
                          <a:effectLst/>
                          <a:latin typeface="ＭＳ Ｐゴシック"/>
                        </a:rPr>
                        <a:t>対</a:t>
                      </a:r>
                      <a:r>
                        <a:rPr lang="en-US" altLang="ja-JP" sz="900" b="0" i="0" u="none" strike="noStrike">
                          <a:solidFill>
                            <a:srgbClr val="000000"/>
                          </a:solidFill>
                          <a:effectLst/>
                          <a:latin typeface="ＭＳ Ｐゴシック"/>
                        </a:rPr>
                        <a:t>2013</a:t>
                      </a:r>
                      <a:r>
                        <a:rPr lang="ja-JP" altLang="en-US" sz="9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0001"/>
                  </a:ext>
                </a:extLst>
              </a:tr>
              <a:tr h="171450">
                <a:tc>
                  <a:txBody>
                    <a:bodyPr/>
                    <a:lstStyle/>
                    <a:p>
                      <a:pPr algn="ctr" fontAlgn="ctr"/>
                      <a:r>
                        <a:rPr lang="ja-JP" altLang="en-US" sz="1000" b="0" i="0" u="none" strike="noStrike">
                          <a:solidFill>
                            <a:srgbClr val="000000"/>
                          </a:solidFill>
                          <a:effectLst/>
                          <a:latin typeface="ＭＳ Ｐゴシック"/>
                        </a:rPr>
                        <a:t>高度急性期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ＭＳ Ｐゴシック"/>
                        </a:rPr>
                        <a:t>421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493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495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483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471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71450">
                <a:tc>
                  <a:txBody>
                    <a:bodyPr/>
                    <a:lstStyle/>
                    <a:p>
                      <a:pPr algn="ctr" fontAlgn="ctr"/>
                      <a:r>
                        <a:rPr lang="ja-JP" altLang="en-US" sz="1000" b="0" i="0" u="none" strike="noStrike">
                          <a:solidFill>
                            <a:srgbClr val="000000"/>
                          </a:solidFill>
                          <a:effectLst/>
                          <a:latin typeface="ＭＳ Ｐゴシック"/>
                        </a:rPr>
                        <a:t>急性期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ＭＳ Ｐゴシック"/>
                        </a:rPr>
                        <a:t>1,449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1,890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1,945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1,898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1,841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71450">
                <a:tc>
                  <a:txBody>
                    <a:bodyPr/>
                    <a:lstStyle/>
                    <a:p>
                      <a:pPr algn="ctr" fontAlgn="ctr"/>
                      <a:r>
                        <a:rPr lang="ja-JP" altLang="en-US" sz="1000" b="0" i="0" u="none" strike="noStrike">
                          <a:solidFill>
                            <a:srgbClr val="000000"/>
                          </a:solidFill>
                          <a:effectLst/>
                          <a:latin typeface="ＭＳ Ｐゴシック"/>
                        </a:rPr>
                        <a:t>回復期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ＭＳ Ｐゴシック"/>
                        </a:rPr>
                        <a:t>1,774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2,483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2,585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2,519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2,436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71450">
                <a:tc>
                  <a:txBody>
                    <a:bodyPr/>
                    <a:lstStyle/>
                    <a:p>
                      <a:pPr algn="ctr" fontAlgn="ctr"/>
                      <a:r>
                        <a:rPr lang="ja-JP" altLang="en-US" sz="1000" b="0" i="0" u="none" strike="noStrike">
                          <a:solidFill>
                            <a:srgbClr val="000000"/>
                          </a:solidFill>
                          <a:effectLst/>
                          <a:latin typeface="ＭＳ Ｐゴシック"/>
                        </a:rPr>
                        <a:t>慢性期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ＭＳ Ｐゴシック"/>
                        </a:rPr>
                        <a:t>1,062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1,173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1,246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1,210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1,159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71450">
                <a:tc>
                  <a:txBody>
                    <a:bodyPr/>
                    <a:lstStyle/>
                    <a:p>
                      <a:pPr algn="ctr" fontAlgn="ctr"/>
                      <a:r>
                        <a:rPr lang="ja-JP" altLang="en-US" sz="1000" b="0" i="0" u="none" strike="noStrike">
                          <a:solidFill>
                            <a:srgbClr val="000000"/>
                          </a:solidFill>
                          <a:effectLst/>
                          <a:latin typeface="ＭＳ Ｐゴシック"/>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ＭＳ Ｐゴシック"/>
                        </a:rPr>
                        <a:t>4,706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ＭＳ Ｐゴシック"/>
                        </a:rPr>
                        <a:t>6,039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dirty="0">
                          <a:solidFill>
                            <a:srgbClr val="000000"/>
                          </a:solidFill>
                          <a:effectLst/>
                          <a:latin typeface="ＭＳ Ｐゴシック"/>
                        </a:rPr>
                        <a:t>1.28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ＭＳ Ｐゴシック"/>
                        </a:rPr>
                        <a:t>6,271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ＭＳ Ｐゴシック"/>
                        </a:rPr>
                        <a:t>1.33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ＭＳ Ｐゴシック"/>
                        </a:rPr>
                        <a:t>6,110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ＭＳ Ｐゴシック"/>
                        </a:rPr>
                        <a:t>1.30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ＭＳ Ｐゴシック"/>
                        </a:rPr>
                        <a:t>5,907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dirty="0">
                          <a:solidFill>
                            <a:srgbClr val="000000"/>
                          </a:solidFill>
                          <a:effectLst/>
                          <a:latin typeface="ＭＳ Ｐゴシック"/>
                        </a:rPr>
                        <a:t>1.26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0006"/>
                  </a:ext>
                </a:extLst>
              </a:tr>
            </a:tbl>
          </a:graphicData>
        </a:graphic>
      </p:graphicFrame>
      <p:sp>
        <p:nvSpPr>
          <p:cNvPr id="24" name="タイトル 1">
            <a:extLst>
              <a:ext uri="{FF2B5EF4-FFF2-40B4-BE49-F238E27FC236}">
                <a16:creationId xmlns="" xmlns:a16="http://schemas.microsoft.com/office/drawing/2014/main" id="{77D78C8B-7190-4F9F-BF24-FAD4DFE9F181}"/>
              </a:ext>
            </a:extLst>
          </p:cNvPr>
          <p:cNvSpPr txBox="1">
            <a:spLocks/>
          </p:cNvSpPr>
          <p:nvPr/>
        </p:nvSpPr>
        <p:spPr>
          <a:xfrm>
            <a:off x="42039" y="548680"/>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中河内二次医療圏では、今後、</a:t>
            </a:r>
            <a:r>
              <a:rPr lang="en-US" altLang="ja-JP" sz="2200" dirty="0">
                <a:latin typeface="HGP創英角ｺﾞｼｯｸUB" panose="020B0900000000000000" pitchFamily="50" charset="-128"/>
                <a:ea typeface="HGP創英角ｺﾞｼｯｸUB" panose="020B0900000000000000" pitchFamily="50" charset="-128"/>
              </a:rPr>
              <a:t>2030</a:t>
            </a:r>
            <a:r>
              <a:rPr lang="ja-JP" altLang="en-US" sz="2200" dirty="0">
                <a:latin typeface="HGP創英角ｺﾞｼｯｸUB" panose="020B0900000000000000" pitchFamily="50" charset="-128"/>
                <a:ea typeface="HGP創英角ｺﾞｼｯｸUB" panose="020B0900000000000000" pitchFamily="50" charset="-128"/>
              </a:rPr>
              <a:t>年をピークに医療需要（特に、急性期と　回復期）が増加する見込みである</a:t>
            </a:r>
            <a:endParaRPr lang="en-US" altLang="ja-JP" sz="2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650702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a:graphicFrameLocks/>
          </p:cNvGraphicFramePr>
          <p:nvPr>
            <p:extLst>
              <p:ext uri="{D42A27DB-BD31-4B8C-83A1-F6EECF244321}">
                <p14:modId xmlns:p14="http://schemas.microsoft.com/office/powerpoint/2010/main" val="2348752352"/>
              </p:ext>
            </p:extLst>
          </p:nvPr>
        </p:nvGraphicFramePr>
        <p:xfrm>
          <a:off x="2195736" y="4625479"/>
          <a:ext cx="5174136" cy="2178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4036876167"/>
              </p:ext>
            </p:extLst>
          </p:nvPr>
        </p:nvGraphicFramePr>
        <p:xfrm>
          <a:off x="1907705" y="1765181"/>
          <a:ext cx="6175088" cy="2860298"/>
        </p:xfrm>
        <a:graphic>
          <a:graphicData uri="http://schemas.openxmlformats.org/drawingml/2006/chart">
            <c:chart xmlns:c="http://schemas.openxmlformats.org/drawingml/2006/chart" xmlns:r="http://schemas.openxmlformats.org/officeDocument/2006/relationships" r:id="rId4"/>
          </a:graphicData>
        </a:graphic>
      </p:graphicFrame>
      <p:sp>
        <p:nvSpPr>
          <p:cNvPr id="45" name="タイトル 1">
            <a:extLst>
              <a:ext uri="{FF2B5EF4-FFF2-40B4-BE49-F238E27FC236}">
                <a16:creationId xmlns="" xmlns:a16="http://schemas.microsoft.com/office/drawing/2014/main" id="{30BE5A27-A407-4A14-A9BE-5866682C3C6B}"/>
              </a:ext>
            </a:extLst>
          </p:cNvPr>
          <p:cNvSpPr txBox="1">
            <a:spLocks/>
          </p:cNvSpPr>
          <p:nvPr/>
        </p:nvSpPr>
        <p:spPr>
          <a:xfrm>
            <a:off x="3629403" y="4330975"/>
            <a:ext cx="597274" cy="30847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200" dirty="0">
                <a:latin typeface="HGPｺﾞｼｯｸE" panose="020B0900000000000000" pitchFamily="50" charset="-128"/>
                <a:ea typeface="HGPｺﾞｼｯｸE" panose="020B0900000000000000" pitchFamily="50" charset="-128"/>
              </a:rPr>
              <a:t>（床）</a:t>
            </a:r>
          </a:p>
        </p:txBody>
      </p:sp>
      <p:sp>
        <p:nvSpPr>
          <p:cNvPr id="18" name="四角形: 角を丸くする 17">
            <a:extLst>
              <a:ext uri="{FF2B5EF4-FFF2-40B4-BE49-F238E27FC236}">
                <a16:creationId xmlns="" xmlns:a16="http://schemas.microsoft.com/office/drawing/2014/main" id="{C5752A1E-F6F9-4CC9-BBC3-5BF96AA54E04}"/>
              </a:ext>
            </a:extLst>
          </p:cNvPr>
          <p:cNvSpPr/>
          <p:nvPr/>
        </p:nvSpPr>
        <p:spPr>
          <a:xfrm>
            <a:off x="2660363" y="1897660"/>
            <a:ext cx="5007981" cy="321829"/>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10">
            <a:extLst>
              <a:ext uri="{FF2B5EF4-FFF2-40B4-BE49-F238E27FC236}">
                <a16:creationId xmlns="" xmlns:a16="http://schemas.microsoft.com/office/drawing/2014/main" id="{47FDF32D-43ED-4A66-9CFA-E114E8625D81}"/>
              </a:ext>
            </a:extLst>
          </p:cNvPr>
          <p:cNvSpPr txBox="1"/>
          <p:nvPr/>
        </p:nvSpPr>
        <p:spPr>
          <a:xfrm>
            <a:off x="168464" y="1706034"/>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a:t>
            </a:r>
            <a:r>
              <a:rPr lang="ja-JP" altLang="en-US" sz="1400" dirty="0" smtClean="0">
                <a:solidFill>
                  <a:schemeClr val="tx1"/>
                </a:solidFill>
              </a:rPr>
              <a:t>状況</a:t>
            </a:r>
            <a:r>
              <a:rPr lang="en-US" altLang="ja-JP" sz="1400" smtClean="0">
                <a:solidFill>
                  <a:schemeClr val="tx1"/>
                </a:solidFill>
              </a:rPr>
              <a:t>※</a:t>
            </a:r>
            <a:endParaRPr lang="ja-JP" altLang="en-US" sz="1400" dirty="0">
              <a:solidFill>
                <a:schemeClr val="tx1"/>
              </a:solidFill>
            </a:endParaRPr>
          </a:p>
        </p:txBody>
      </p:sp>
      <p:sp>
        <p:nvSpPr>
          <p:cNvPr id="34" name="テキスト ボックス 10">
            <a:extLst>
              <a:ext uri="{FF2B5EF4-FFF2-40B4-BE49-F238E27FC236}">
                <a16:creationId xmlns="" xmlns:a16="http://schemas.microsoft.com/office/drawing/2014/main" id="{8957656B-6DE6-44E0-85D6-7CF39E5B6647}"/>
              </a:ext>
            </a:extLst>
          </p:cNvPr>
          <p:cNvSpPr txBox="1"/>
          <p:nvPr/>
        </p:nvSpPr>
        <p:spPr>
          <a:xfrm>
            <a:off x="6080512" y="6555080"/>
            <a:ext cx="234391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出典 </a:t>
            </a:r>
            <a:r>
              <a:rPr lang="en-US" altLang="ja-JP" sz="1200" kern="100" dirty="0">
                <a:effectLst/>
                <a:latin typeface="Meiryo UI" panose="020B0604030504040204" pitchFamily="50" charset="-128"/>
                <a:ea typeface="Meiryo UI" panose="020B0604030504040204" pitchFamily="50" charset="-128"/>
                <a:cs typeface="Times New Roman"/>
              </a:rPr>
              <a:t>2018</a:t>
            </a:r>
            <a:r>
              <a:rPr lang="ja-JP" altLang="en-US" sz="1200" kern="100" dirty="0">
                <a:effectLst/>
                <a:latin typeface="Meiryo UI" panose="020B0604030504040204" pitchFamily="50" charset="-128"/>
                <a:ea typeface="Meiryo UI" panose="020B0604030504040204" pitchFamily="50" charset="-128"/>
                <a:cs typeface="Times New Roman"/>
              </a:rPr>
              <a:t>年度病院プラン調査等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8" name="Oval 64">
            <a:hlinkClick r:id="rId5"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9" name="タイトル 1">
            <a:extLst>
              <a:ext uri="{FF2B5EF4-FFF2-40B4-BE49-F238E27FC236}">
                <a16:creationId xmlns="" xmlns:a16="http://schemas.microsoft.com/office/drawing/2014/main" id="{30BE5A27-A407-4A14-A9BE-5866682C3C6B}"/>
              </a:ext>
            </a:extLst>
          </p:cNvPr>
          <p:cNvSpPr txBox="1">
            <a:spLocks/>
          </p:cNvSpPr>
          <p:nvPr/>
        </p:nvSpPr>
        <p:spPr>
          <a:xfrm>
            <a:off x="145072" y="36273"/>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将来のあるべき医療体制に向けて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年に向け各病院が</a:t>
            </a:r>
            <a:endPar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検討している病床機能</a:t>
            </a: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30" name="タイトル 1">
            <a:extLst>
              <a:ext uri="{FF2B5EF4-FFF2-40B4-BE49-F238E27FC236}">
                <a16:creationId xmlns="" xmlns:a16="http://schemas.microsoft.com/office/drawing/2014/main" id="{30BE5A27-A407-4A14-A9BE-5866682C3C6B}"/>
              </a:ext>
            </a:extLst>
          </p:cNvPr>
          <p:cNvSpPr txBox="1">
            <a:spLocks/>
          </p:cNvSpPr>
          <p:nvPr/>
        </p:nvSpPr>
        <p:spPr>
          <a:xfrm>
            <a:off x="5919912" y="4639451"/>
            <a:ext cx="597274" cy="30847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200" dirty="0">
                <a:latin typeface="HGPｺﾞｼｯｸE" panose="020B0900000000000000" pitchFamily="50" charset="-128"/>
                <a:ea typeface="HGPｺﾞｼｯｸE" panose="020B0900000000000000" pitchFamily="50" charset="-128"/>
              </a:rPr>
              <a:t>（床）</a:t>
            </a:r>
          </a:p>
        </p:txBody>
      </p:sp>
      <p:sp>
        <p:nvSpPr>
          <p:cNvPr id="33" name="テキスト ボックス 10">
            <a:extLst>
              <a:ext uri="{FF2B5EF4-FFF2-40B4-BE49-F238E27FC236}">
                <a16:creationId xmlns="" xmlns:a16="http://schemas.microsoft.com/office/drawing/2014/main" id="{47FDF32D-43ED-4A66-9CFA-E114E8625D81}"/>
              </a:ext>
            </a:extLst>
          </p:cNvPr>
          <p:cNvSpPr txBox="1"/>
          <p:nvPr/>
        </p:nvSpPr>
        <p:spPr>
          <a:xfrm>
            <a:off x="203864" y="5335717"/>
            <a:ext cx="29999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23" name="四角形: 角を丸くする 17">
            <a:extLst>
              <a:ext uri="{FF2B5EF4-FFF2-40B4-BE49-F238E27FC236}">
                <a16:creationId xmlns="" xmlns:a16="http://schemas.microsoft.com/office/drawing/2014/main" id="{C5752A1E-F6F9-4CC9-BBC3-5BF96AA54E04}"/>
              </a:ext>
            </a:extLst>
          </p:cNvPr>
          <p:cNvSpPr/>
          <p:nvPr/>
        </p:nvSpPr>
        <p:spPr>
          <a:xfrm>
            <a:off x="2660363" y="2554574"/>
            <a:ext cx="3259549" cy="514386"/>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6"/>
          <a:stretch>
            <a:fillRect/>
          </a:stretch>
        </p:blipFill>
        <p:spPr>
          <a:xfrm>
            <a:off x="355542" y="5643494"/>
            <a:ext cx="3934595" cy="1148953"/>
          </a:xfrm>
          <a:prstGeom prst="rect">
            <a:avLst/>
          </a:prstGeom>
        </p:spPr>
      </p:pic>
      <p:sp>
        <p:nvSpPr>
          <p:cNvPr id="7" name="正方形/長方形 6"/>
          <p:cNvSpPr/>
          <p:nvPr/>
        </p:nvSpPr>
        <p:spPr>
          <a:xfrm>
            <a:off x="363354" y="6555080"/>
            <a:ext cx="3926783" cy="2242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1">
            <a:extLst>
              <a:ext uri="{FF2B5EF4-FFF2-40B4-BE49-F238E27FC236}">
                <a16:creationId xmlns="" xmlns:a16="http://schemas.microsoft.com/office/drawing/2014/main" id="{3CDE450B-2A9F-4DCE-9BFF-AD998C14BD65}"/>
              </a:ext>
            </a:extLst>
          </p:cNvPr>
          <p:cNvSpPr txBox="1">
            <a:spLocks/>
          </p:cNvSpPr>
          <p:nvPr/>
        </p:nvSpPr>
        <p:spPr>
          <a:xfrm>
            <a:off x="168464" y="765984"/>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r>
              <a:rPr lang="ja-JP" altLang="en-US" sz="2400" dirty="0" smtClean="0">
                <a:latin typeface="HGP創英角ｺﾞｼｯｸUB" panose="020B0900000000000000" pitchFamily="50" charset="-128"/>
                <a:ea typeface="HGP創英角ｺﾞｼｯｸUB" panose="020B0900000000000000" pitchFamily="50" charset="-128"/>
              </a:rPr>
              <a:t>、「地域包括ケア病棟」や「回復期リハビリテーション病棟」の増床の方向となっている</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24" name="タイトル 1">
            <a:extLst>
              <a:ext uri="{FF2B5EF4-FFF2-40B4-BE49-F238E27FC236}">
                <a16:creationId xmlns="" xmlns:a16="http://schemas.microsoft.com/office/drawing/2014/main" id="{45F45CE9-985D-441B-AF35-C9A9C0C7A9C3}"/>
              </a:ext>
            </a:extLst>
          </p:cNvPr>
          <p:cNvSpPr txBox="1">
            <a:spLocks/>
          </p:cNvSpPr>
          <p:nvPr/>
        </p:nvSpPr>
        <p:spPr>
          <a:xfrm>
            <a:off x="6796925" y="4771321"/>
            <a:ext cx="2266182" cy="1744345"/>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rPr>
              <a:t>※2025</a:t>
            </a:r>
            <a:r>
              <a:rPr lang="ja-JP" altLang="en-US" sz="1600" dirty="0">
                <a:solidFill>
                  <a:srgbClr val="4F81BD">
                    <a:lumMod val="75000"/>
                  </a:srgbClr>
                </a:solidFill>
                <a:latin typeface="HG創英角ｺﾞｼｯｸUB" panose="020B0909000000000000" pitchFamily="49" charset="-128"/>
                <a:ea typeface="HG創英角ｺﾞｼｯｸUB" panose="020B0909000000000000" pitchFamily="49" charset="-128"/>
              </a:rPr>
              <a:t>年に向けた検討状況</a:t>
            </a:r>
            <a:endPar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endParaRPr>
          </a:p>
          <a:p>
            <a:pPr lvl="0" algn="l">
              <a:defRPr/>
            </a:pP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各病院</a:t>
            </a:r>
            <a:r>
              <a:rPr lang="ja-JP" altLang="en-US" sz="1200" dirty="0">
                <a:solidFill>
                  <a:srgbClr val="4F81BD">
                    <a:lumMod val="75000"/>
                  </a:srgbClr>
                </a:solidFill>
                <a:latin typeface="Meiryo UI" panose="020B0604030504040204" pitchFamily="50" charset="-128"/>
                <a:ea typeface="Meiryo UI" panose="020B0604030504040204" pitchFamily="50" charset="-128"/>
              </a:rPr>
              <a:t>の</a:t>
            </a:r>
            <a:r>
              <a:rPr lang="en-US" altLang="ja-JP" sz="1200" dirty="0">
                <a:solidFill>
                  <a:srgbClr val="4F81BD">
                    <a:lumMod val="75000"/>
                  </a:srgbClr>
                </a:solidFill>
                <a:latin typeface="Meiryo UI" panose="020B0604030504040204" pitchFamily="50" charset="-128"/>
                <a:ea typeface="Meiryo UI" panose="020B0604030504040204" pitchFamily="50" charset="-128"/>
              </a:rPr>
              <a:t>2025</a:t>
            </a:r>
            <a:r>
              <a:rPr lang="ja-JP" altLang="en-US" sz="1200" dirty="0">
                <a:solidFill>
                  <a:srgbClr val="4F81BD">
                    <a:lumMod val="75000"/>
                  </a:srgbClr>
                </a:solidFill>
                <a:latin typeface="Meiryo UI" panose="020B0604030504040204" pitchFamily="50" charset="-128"/>
                <a:ea typeface="Meiryo UI" panose="020B0604030504040204" pitchFamily="50" charset="-128"/>
              </a:rPr>
              <a:t>年に検討して</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いる　入院料別（病床機能別）病床数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総計から各病院の現在の入院料</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の総計を差し引いて算出</a:t>
            </a:r>
            <a:r>
              <a:rPr kumimoji="1" lang="ja-JP" altLang="en-US" sz="12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6929507" y="6407850"/>
            <a:ext cx="2133600" cy="365125"/>
          </a:xfrm>
        </p:spPr>
        <p:txBody>
          <a:bodyPr/>
          <a:lstStyle/>
          <a:p>
            <a:fld id="{A9848611-8FAA-4BFC-BAAD-33CAF1A3E273}" type="slidenum">
              <a:rPr kumimoji="1" lang="ja-JP" altLang="en-US" sz="1800" smtClean="0">
                <a:solidFill>
                  <a:schemeClr val="tx1"/>
                </a:solidFill>
              </a:rPr>
              <a:t>30</a:t>
            </a:fld>
            <a:endParaRPr kumimoji="1" lang="ja-JP" altLang="en-US" sz="1800" dirty="0">
              <a:solidFill>
                <a:schemeClr val="tx1"/>
              </a:solidFill>
            </a:endParaRPr>
          </a:p>
        </p:txBody>
      </p:sp>
    </p:spTree>
    <p:extLst>
      <p:ext uri="{BB962C8B-B14F-4D97-AF65-F5344CB8AC3E}">
        <p14:creationId xmlns:p14="http://schemas.microsoft.com/office/powerpoint/2010/main" val="1320965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10400" y="6479772"/>
            <a:ext cx="2133600" cy="365125"/>
          </a:xfrm>
        </p:spPr>
        <p:txBody>
          <a:bodyPr/>
          <a:lstStyle/>
          <a:p>
            <a:fld id="{A9848611-8FAA-4BFC-BAAD-33CAF1A3E273}" type="slidenum">
              <a:rPr kumimoji="1" lang="ja-JP" altLang="en-US" sz="1800" smtClean="0">
                <a:solidFill>
                  <a:schemeClr val="tx1"/>
                </a:solidFill>
              </a:rPr>
              <a:t>31</a:t>
            </a:fld>
            <a:endParaRPr kumimoji="1" lang="ja-JP" altLang="en-US" sz="1800" dirty="0">
              <a:solidFill>
                <a:schemeClr val="tx1"/>
              </a:solidFill>
            </a:endParaRPr>
          </a:p>
        </p:txBody>
      </p:sp>
      <p:sp>
        <p:nvSpPr>
          <p:cNvPr id="10"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9662" y="3627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 xmlns:a16="http://schemas.microsoft.com/office/drawing/2014/main" id="{30BE5A27-A407-4A14-A9BE-5866682C3C6B}"/>
              </a:ext>
            </a:extLst>
          </p:cNvPr>
          <p:cNvSpPr txBox="1">
            <a:spLocks/>
          </p:cNvSpPr>
          <p:nvPr/>
        </p:nvSpPr>
        <p:spPr>
          <a:xfrm>
            <a:off x="145073" y="36272"/>
            <a:ext cx="8819416" cy="872447"/>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将来のあるべき医療体制に向けて </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年に</a:t>
            </a:r>
            <a:r>
              <a:rPr lang="ja-JP" altLang="en-US" sz="2200" dirty="0">
                <a:solidFill>
                  <a:schemeClr val="tx2"/>
                </a:solidFill>
                <a:latin typeface="HGP創英角ｺﾞｼｯｸUB" panose="020B0900000000000000" pitchFamily="50" charset="-128"/>
                <a:ea typeface="HGP創英角ｺﾞｼｯｸUB" panose="020B0900000000000000" pitchFamily="50" charset="-128"/>
              </a:rPr>
              <a:t>向け</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各病院が</a:t>
            </a:r>
            <a:endPar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検討している病床機能のまとめ</a:t>
            </a: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角丸四角形 9">
            <a:extLst>
              <a:ext uri="{FF2B5EF4-FFF2-40B4-BE49-F238E27FC236}">
                <a16:creationId xmlns="" xmlns:a16="http://schemas.microsoft.com/office/drawing/2014/main" id="{13BD0090-3631-4052-9136-0BEE26BE806E}"/>
              </a:ext>
            </a:extLst>
          </p:cNvPr>
          <p:cNvSpPr/>
          <p:nvPr/>
        </p:nvSpPr>
        <p:spPr>
          <a:xfrm>
            <a:off x="530122" y="1267014"/>
            <a:ext cx="7989374" cy="5134419"/>
          </a:xfrm>
          <a:prstGeom prst="roundRect">
            <a:avLst>
              <a:gd name="adj" fmla="val 64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nSpc>
                <a:spcPct val="150000"/>
              </a:lnSpc>
              <a:buFont typeface="HGP創英角ｺﾞｼｯｸUB" panose="020B0900000000000000" pitchFamily="50" charset="-128"/>
              <a:buChar char="○"/>
            </a:pP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lnSpc>
                <a:spcPct val="150000"/>
              </a:lnSpc>
              <a:buFont typeface="HGP創英角ｺﾞｼｯｸUB" panose="020B0900000000000000" pitchFamily="50" charset="-128"/>
              <a:buChar char="○"/>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将来</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に</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向けて「地域</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包括ケア</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病棟」「回復期</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リハビリテーション</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病棟」の</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病床数</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は増加する</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方向</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にある。</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marL="285750" indent="-285750">
              <a:lnSpc>
                <a:spcPct val="150000"/>
              </a:lnSpc>
              <a:buFont typeface="HGP創英角ｺﾞｼｯｸUB" panose="020B0900000000000000" pitchFamily="50" charset="-128"/>
              <a:buChar char="○"/>
            </a:pP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pP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参考</a:t>
            </a:r>
            <a:r>
              <a:rPr lang="en-US" altLang="ja-JP" dirty="0" smtClean="0">
                <a:solidFill>
                  <a:schemeClr val="tx1"/>
                </a:solidFill>
                <a:latin typeface="HGP創英角ｺﾞｼｯｸUB" panose="020B0900000000000000" pitchFamily="50" charset="-128"/>
                <a:ea typeface="HGP創英角ｺﾞｼｯｸUB" panose="020B0900000000000000" pitchFamily="50" charset="-128"/>
              </a:rPr>
              <a:t>】</a:t>
            </a:r>
          </a:p>
          <a:p>
            <a:pPr>
              <a:lnSpc>
                <a:spcPct val="150000"/>
              </a:lnSpc>
            </a:pP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　</a:t>
            </a: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732793" y="3501008"/>
            <a:ext cx="7584032" cy="2736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dirty="0">
                <a:solidFill>
                  <a:schemeClr val="tx1"/>
                </a:solidFill>
                <a:latin typeface="HGP創英角ｺﾞｼｯｸUB" panose="020B0900000000000000" pitchFamily="50" charset="-128"/>
                <a:ea typeface="HGP創英角ｺﾞｼｯｸUB" panose="020B0900000000000000" pitchFamily="50" charset="-128"/>
              </a:rPr>
              <a:t>30</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年度第２回病院連絡会での意見の概要</a:t>
            </a:r>
          </a:p>
          <a:p>
            <a:pPr marL="285750" indent="-285750">
              <a:lnSpc>
                <a:spcPct val="150000"/>
              </a:lnSpc>
              <a:buFont typeface="HGP創英角ｺﾞｼｯｸUB" panose="020B0900000000000000" pitchFamily="50" charset="-128"/>
              <a:buChar cha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中河内二次医療圏の「高度急性期」と「急性期」の病床を維持し、圏域内で</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の医療</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の完結について検討していく必要がある。</a:t>
            </a:r>
          </a:p>
          <a:p>
            <a:pPr marL="285750" indent="-285750">
              <a:lnSpc>
                <a:spcPct val="150000"/>
              </a:lnSpc>
              <a:buFont typeface="HGP創英角ｺﾞｼｯｸUB" panose="020B0900000000000000" pitchFamily="50" charset="-128"/>
              <a:buChar cha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回復期の病床機能の確保については、「高度急性期」と「急性期」の圏域内の必要量と、介護医療院への転換にともなう病床の減床を考慮して検討する必要がある。　</a:t>
            </a:r>
          </a:p>
        </p:txBody>
      </p:sp>
    </p:spTree>
    <p:extLst>
      <p:ext uri="{BB962C8B-B14F-4D97-AF65-F5344CB8AC3E}">
        <p14:creationId xmlns:p14="http://schemas.microsoft.com/office/powerpoint/2010/main" val="3074649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23405" y="6460955"/>
            <a:ext cx="2133600" cy="365125"/>
          </a:xfrm>
        </p:spPr>
        <p:txBody>
          <a:bodyPr/>
          <a:lstStyle/>
          <a:p>
            <a:fld id="{A9848611-8FAA-4BFC-BAAD-33CAF1A3E273}" type="slidenum">
              <a:rPr kumimoji="1" lang="ja-JP" altLang="en-US" sz="1800" smtClean="0">
                <a:solidFill>
                  <a:schemeClr val="tx1"/>
                </a:solidFill>
              </a:rPr>
              <a:t>4</a:t>
            </a:fld>
            <a:endParaRPr kumimoji="1" lang="ja-JP" altLang="en-US" sz="1800" dirty="0">
              <a:solidFill>
                <a:schemeClr val="tx1"/>
              </a:solidFill>
            </a:endParaRPr>
          </a:p>
        </p:txBody>
      </p:sp>
      <p:sp>
        <p:nvSpPr>
          <p:cNvPr id="9"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 xmlns:a16="http://schemas.microsoft.com/office/drawing/2014/main" id="{30BE5A27-A407-4A14-A9BE-5866682C3C6B}"/>
              </a:ext>
            </a:extLst>
          </p:cNvPr>
          <p:cNvSpPr txBox="1">
            <a:spLocks/>
          </p:cNvSpPr>
          <p:nvPr/>
        </p:nvSpPr>
        <p:spPr>
          <a:xfrm>
            <a:off x="139155" y="62008"/>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中河内二次医療圏の概要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医療体制の概要①</a:t>
            </a:r>
          </a:p>
        </p:txBody>
      </p:sp>
      <p:sp>
        <p:nvSpPr>
          <p:cNvPr id="11" name="テキスト ボックス 10">
            <a:extLst>
              <a:ext uri="{FF2B5EF4-FFF2-40B4-BE49-F238E27FC236}">
                <a16:creationId xmlns="" xmlns:a16="http://schemas.microsoft.com/office/drawing/2014/main" id="{0EFE806C-CD8B-4E60-9346-194C56764E78}"/>
              </a:ext>
            </a:extLst>
          </p:cNvPr>
          <p:cNvSpPr txBox="1"/>
          <p:nvPr/>
        </p:nvSpPr>
        <p:spPr>
          <a:xfrm>
            <a:off x="213103" y="1729962"/>
            <a:ext cx="226810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●主な医療施設の状況</a:t>
            </a:r>
          </a:p>
        </p:txBody>
      </p:sp>
      <p:sp>
        <p:nvSpPr>
          <p:cNvPr id="12" name="テキスト ボックス 10">
            <a:extLst>
              <a:ext uri="{FF2B5EF4-FFF2-40B4-BE49-F238E27FC236}">
                <a16:creationId xmlns="" xmlns:a16="http://schemas.microsoft.com/office/drawing/2014/main" id="{8957656B-6DE6-44E0-85D6-7CF39E5B6647}"/>
              </a:ext>
            </a:extLst>
          </p:cNvPr>
          <p:cNvSpPr txBox="1"/>
          <p:nvPr/>
        </p:nvSpPr>
        <p:spPr>
          <a:xfrm>
            <a:off x="5796136" y="6548858"/>
            <a:ext cx="316835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a:effectLst/>
                <a:latin typeface="Meiryo UI" panose="020B0604030504040204" pitchFamily="50" charset="-128"/>
                <a:ea typeface="Meiryo UI" panose="020B0604030504040204" pitchFamily="50" charset="-128"/>
                <a:cs typeface="Times New Roman"/>
              </a:rPr>
              <a:t>：第７次大阪府医療計画一部改編</a:t>
            </a:r>
            <a:endParaRPr lang="ja-JP" sz="1200" kern="100" dirty="0">
              <a:effectLst/>
              <a:latin typeface="Meiryo UI" panose="020B0604030504040204" pitchFamily="50" charset="-128"/>
              <a:ea typeface="Meiryo UI" panose="020B0604030504040204" pitchFamily="50" charset="-128"/>
              <a:cs typeface="Times New Roman"/>
            </a:endParaRPr>
          </a:p>
        </p:txBody>
      </p:sp>
      <p:pic>
        <p:nvPicPr>
          <p:cNvPr id="2" name="図 1"/>
          <p:cNvPicPr>
            <a:picLocks noChangeAspect="1"/>
          </p:cNvPicPr>
          <p:nvPr/>
        </p:nvPicPr>
        <p:blipFill>
          <a:blip r:embed="rId4"/>
          <a:stretch>
            <a:fillRect/>
          </a:stretch>
        </p:blipFill>
        <p:spPr>
          <a:xfrm>
            <a:off x="428438" y="2125865"/>
            <a:ext cx="6280401" cy="4422993"/>
          </a:xfrm>
          <a:prstGeom prst="rect">
            <a:avLst/>
          </a:prstGeom>
        </p:spPr>
      </p:pic>
      <p:sp>
        <p:nvSpPr>
          <p:cNvPr id="4" name="正方形/長方形 3"/>
          <p:cNvSpPr/>
          <p:nvPr/>
        </p:nvSpPr>
        <p:spPr>
          <a:xfrm>
            <a:off x="2811848" y="2128022"/>
            <a:ext cx="792000" cy="39960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6" name="図 5"/>
          <p:cNvPicPr>
            <a:picLocks noChangeAspect="1"/>
          </p:cNvPicPr>
          <p:nvPr/>
        </p:nvPicPr>
        <p:blipFill>
          <a:blip r:embed="rId5"/>
          <a:stretch>
            <a:fillRect/>
          </a:stretch>
        </p:blipFill>
        <p:spPr>
          <a:xfrm>
            <a:off x="7022986" y="2629556"/>
            <a:ext cx="1756501" cy="2395220"/>
          </a:xfrm>
          <a:prstGeom prst="rect">
            <a:avLst/>
          </a:prstGeom>
        </p:spPr>
      </p:pic>
      <p:sp>
        <p:nvSpPr>
          <p:cNvPr id="17" name="正方形/長方形 16"/>
          <p:cNvSpPr/>
          <p:nvPr/>
        </p:nvSpPr>
        <p:spPr>
          <a:xfrm>
            <a:off x="6799498" y="5098264"/>
            <a:ext cx="2203475" cy="134617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2019</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年５月末時点</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対象病院数</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32</a:t>
            </a: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の</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内訳</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公立病院：</a:t>
            </a: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３</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　公的病院</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１</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sz="1400">
                <a:solidFill>
                  <a:schemeClr val="tx1"/>
                </a:solidFill>
                <a:latin typeface="HGS創英角ｺﾞｼｯｸUB" panose="020B0900000000000000" pitchFamily="50" charset="-128"/>
                <a:ea typeface="HGS創英角ｺﾞｼｯｸUB" panose="020B0900000000000000" pitchFamily="50" charset="-128"/>
              </a:rPr>
              <a:t>　民間等病院</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28</a:t>
            </a:r>
            <a:endPar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4" name="タイトル 1">
            <a:extLst>
              <a:ext uri="{FF2B5EF4-FFF2-40B4-BE49-F238E27FC236}">
                <a16:creationId xmlns="" xmlns:a16="http://schemas.microsoft.com/office/drawing/2014/main" id="{77D78C8B-7190-4F9F-BF24-FAD4DFE9F181}"/>
              </a:ext>
            </a:extLst>
          </p:cNvPr>
          <p:cNvSpPr txBox="1">
            <a:spLocks/>
          </p:cNvSpPr>
          <p:nvPr/>
        </p:nvSpPr>
        <p:spPr>
          <a:xfrm>
            <a:off x="97083" y="636420"/>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中河内二次医療圏では、新公立病院改革プラン補足調査対象病院が</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３病院、公的医療機関等</a:t>
            </a:r>
            <a:r>
              <a:rPr lang="en-US" altLang="ja-JP" sz="2200" dirty="0">
                <a:latin typeface="HGP創英角ｺﾞｼｯｸUB" panose="020B0900000000000000" pitchFamily="50" charset="-128"/>
                <a:ea typeface="HGP創英角ｺﾞｼｯｸUB" panose="020B0900000000000000" pitchFamily="50" charset="-128"/>
              </a:rPr>
              <a:t>2025</a:t>
            </a:r>
            <a:r>
              <a:rPr lang="ja-JP" altLang="en-US" sz="2200" dirty="0">
                <a:latin typeface="HGP創英角ｺﾞｼｯｸUB" panose="020B0900000000000000" pitchFamily="50" charset="-128"/>
                <a:ea typeface="HGP創英角ｺﾞｼｯｸUB" panose="020B0900000000000000" pitchFamily="50" charset="-128"/>
              </a:rPr>
              <a:t>プラン対象病院が１病院である</a:t>
            </a:r>
            <a:endParaRPr lang="en-US" altLang="ja-JP" sz="2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65903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65432" y="12116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 xmlns:a16="http://schemas.microsoft.com/office/drawing/2014/main" id="{30BE5A27-A407-4A14-A9BE-5866682C3C6B}"/>
              </a:ext>
            </a:extLst>
          </p:cNvPr>
          <p:cNvSpPr txBox="1">
            <a:spLocks/>
          </p:cNvSpPr>
          <p:nvPr/>
        </p:nvSpPr>
        <p:spPr>
          <a:xfrm>
            <a:off x="107504" y="121983"/>
            <a:ext cx="8784976"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中河内二次医療圏の概要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医療体制の概要②</a:t>
            </a:r>
            <a:r>
              <a:rPr lang="zh-TW"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（病床機能別実態）</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pic>
        <p:nvPicPr>
          <p:cNvPr id="4" name="図 3"/>
          <p:cNvPicPr>
            <a:picLocks noChangeAspect="1"/>
          </p:cNvPicPr>
          <p:nvPr/>
        </p:nvPicPr>
        <p:blipFill>
          <a:blip r:embed="rId4"/>
          <a:stretch>
            <a:fillRect/>
          </a:stretch>
        </p:blipFill>
        <p:spPr>
          <a:xfrm>
            <a:off x="745217" y="2231725"/>
            <a:ext cx="7653565" cy="4626275"/>
          </a:xfrm>
          <a:prstGeom prst="rect">
            <a:avLst/>
          </a:prstGeom>
        </p:spPr>
      </p:pic>
      <p:sp>
        <p:nvSpPr>
          <p:cNvPr id="78" name="テキスト ボックス 10">
            <a:extLst>
              <a:ext uri="{FF2B5EF4-FFF2-40B4-BE49-F238E27FC236}">
                <a16:creationId xmlns="" xmlns:a16="http://schemas.microsoft.com/office/drawing/2014/main" id="{8957656B-6DE6-44E0-85D6-7CF39E5B6647}"/>
              </a:ext>
            </a:extLst>
          </p:cNvPr>
          <p:cNvSpPr txBox="1"/>
          <p:nvPr/>
        </p:nvSpPr>
        <p:spPr>
          <a:xfrm>
            <a:off x="6447580" y="6322455"/>
            <a:ext cx="244490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a:effectLst/>
                <a:latin typeface="Meiryo UI" panose="020B0604030504040204" pitchFamily="50" charset="-128"/>
                <a:ea typeface="Meiryo UI" panose="020B0604030504040204" pitchFamily="50" charset="-128"/>
                <a:cs typeface="Times New Roman"/>
              </a:rPr>
              <a:t>：</a:t>
            </a:r>
            <a:r>
              <a:rPr lang="en-US" altLang="ja-JP" sz="1200" kern="100" dirty="0">
                <a:effectLst/>
                <a:latin typeface="Meiryo UI" panose="020B0604030504040204" pitchFamily="50" charset="-128"/>
                <a:ea typeface="Meiryo UI" panose="020B0604030504040204" pitchFamily="50" charset="-128"/>
                <a:cs typeface="Times New Roman"/>
              </a:rPr>
              <a:t>2018</a:t>
            </a:r>
            <a:r>
              <a:rPr lang="ja-JP" altLang="en-US" sz="1200" kern="100" dirty="0">
                <a:effectLst/>
                <a:latin typeface="Meiryo UI" panose="020B0604030504040204" pitchFamily="50" charset="-128"/>
                <a:ea typeface="Meiryo UI" panose="020B0604030504040204" pitchFamily="50" charset="-128"/>
                <a:cs typeface="Times New Roman"/>
              </a:rPr>
              <a:t>年度病院プラン調査等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10" name="スライド番号プレースホルダー 2"/>
          <p:cNvSpPr>
            <a:spLocks noGrp="1"/>
          </p:cNvSpPr>
          <p:nvPr>
            <p:ph type="sldNum" sz="quarter" idx="12"/>
          </p:nvPr>
        </p:nvSpPr>
        <p:spPr>
          <a:xfrm>
            <a:off x="7023405" y="6460955"/>
            <a:ext cx="2133600" cy="365125"/>
          </a:xfrm>
        </p:spPr>
        <p:txBody>
          <a:bodyPr/>
          <a:lstStyle/>
          <a:p>
            <a:r>
              <a:rPr kumimoji="1" lang="en-US" altLang="ja-JP" sz="1800" dirty="0">
                <a:solidFill>
                  <a:schemeClr val="tx1"/>
                </a:solidFill>
              </a:rPr>
              <a:t>5</a:t>
            </a:r>
            <a:endParaRPr kumimoji="1" lang="ja-JP" altLang="en-US" sz="1800" dirty="0">
              <a:solidFill>
                <a:schemeClr val="tx1"/>
              </a:solidFill>
            </a:endParaRPr>
          </a:p>
        </p:txBody>
      </p:sp>
      <p:sp>
        <p:nvSpPr>
          <p:cNvPr id="12" name="タイトル 1">
            <a:extLst>
              <a:ext uri="{FF2B5EF4-FFF2-40B4-BE49-F238E27FC236}">
                <a16:creationId xmlns="" xmlns:a16="http://schemas.microsoft.com/office/drawing/2014/main" id="{77D78C8B-7190-4F9F-BF24-FAD4DFE9F181}"/>
              </a:ext>
            </a:extLst>
          </p:cNvPr>
          <p:cNvSpPr txBox="1">
            <a:spLocks/>
          </p:cNvSpPr>
          <p:nvPr/>
        </p:nvSpPr>
        <p:spPr>
          <a:xfrm>
            <a:off x="235176" y="698047"/>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急性期は公立病院が</a:t>
            </a:r>
            <a:r>
              <a:rPr lang="en-US" altLang="ja-JP" sz="2400" dirty="0" smtClean="0">
                <a:latin typeface="HGP創英角ｺﾞｼｯｸUB" panose="020B0900000000000000" pitchFamily="50" charset="-128"/>
                <a:ea typeface="HGP創英角ｺﾞｼｯｸUB" panose="020B0900000000000000" pitchFamily="50" charset="-128"/>
              </a:rPr>
              <a:t>27.7</a:t>
            </a:r>
            <a:r>
              <a:rPr lang="ja-JP" altLang="en-US" sz="2400" dirty="0" smtClean="0">
                <a:latin typeface="HGP創英角ｺﾞｼｯｸUB" panose="020B0900000000000000" pitchFamily="50" charset="-128"/>
                <a:ea typeface="HGP創英角ｺﾞｼｯｸUB" panose="020B0900000000000000" pitchFamily="50" charset="-128"/>
              </a:rPr>
              <a:t>％、民間等病院が</a:t>
            </a:r>
            <a:r>
              <a:rPr lang="en-US" altLang="ja-JP" sz="2400" dirty="0" smtClean="0">
                <a:latin typeface="HGP創英角ｺﾞｼｯｸUB" panose="020B0900000000000000" pitchFamily="50" charset="-128"/>
                <a:ea typeface="HGP創英角ｺﾞｼｯｸUB" panose="020B0900000000000000" pitchFamily="50" charset="-128"/>
              </a:rPr>
              <a:t>65.8</a:t>
            </a:r>
            <a:r>
              <a:rPr lang="ja-JP" altLang="en-US" sz="2400" dirty="0" smtClean="0">
                <a:latin typeface="HGP創英角ｺﾞｼｯｸUB" panose="020B0900000000000000" pitchFamily="50" charset="-128"/>
                <a:ea typeface="HGP創英角ｺﾞｼｯｸUB" panose="020B0900000000000000" pitchFamily="50" charset="-128"/>
              </a:rPr>
              <a:t>％を担っており回復期と慢性期はほぼ全てを民間等病院が担っている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a:extLst>
              <a:ext uri="{FF2B5EF4-FFF2-40B4-BE49-F238E27FC236}">
                <a16:creationId xmlns="" xmlns:a16="http://schemas.microsoft.com/office/drawing/2014/main" id="{033AA4E9-785D-45EC-A1DD-D5FF89B4267D}"/>
              </a:ext>
            </a:extLst>
          </p:cNvPr>
          <p:cNvSpPr txBox="1"/>
          <p:nvPr/>
        </p:nvSpPr>
        <p:spPr>
          <a:xfrm>
            <a:off x="1187624" y="2093558"/>
            <a:ext cx="35165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床</a:t>
            </a:r>
            <a:endParaRPr lang="en-US" altLang="ja-JP" sz="1400" dirty="0">
              <a:solidFill>
                <a:schemeClr val="tx1"/>
              </a:solidFill>
            </a:endParaRPr>
          </a:p>
        </p:txBody>
      </p:sp>
      <p:sp>
        <p:nvSpPr>
          <p:cNvPr id="13" name="テキスト ボックス 10">
            <a:extLst>
              <a:ext uri="{FF2B5EF4-FFF2-40B4-BE49-F238E27FC236}">
                <a16:creationId xmlns="" xmlns:a16="http://schemas.microsoft.com/office/drawing/2014/main" id="{779C2183-F7CD-472D-A0CF-E10F426DE905}"/>
              </a:ext>
            </a:extLst>
          </p:cNvPr>
          <p:cNvSpPr txBox="1"/>
          <p:nvPr/>
        </p:nvSpPr>
        <p:spPr>
          <a:xfrm>
            <a:off x="952166" y="1735639"/>
            <a:ext cx="674976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病床機能別病床数（病院プラン等提出</a:t>
            </a:r>
            <a:r>
              <a:rPr lang="en-US" altLang="ja-JP" sz="1400" dirty="0">
                <a:solidFill>
                  <a:schemeClr val="tx1"/>
                </a:solidFill>
              </a:rPr>
              <a:t>34</a:t>
            </a:r>
            <a:r>
              <a:rPr lang="ja-JP" altLang="en-US" sz="1400" dirty="0">
                <a:solidFill>
                  <a:schemeClr val="tx1"/>
                </a:solidFill>
              </a:rPr>
              <a:t>病院（公立</a:t>
            </a:r>
            <a:r>
              <a:rPr lang="en-US" altLang="ja-JP" sz="1400" dirty="0">
                <a:solidFill>
                  <a:schemeClr val="tx1"/>
                </a:solidFill>
              </a:rPr>
              <a:t>3</a:t>
            </a:r>
            <a:r>
              <a:rPr lang="ja-JP" altLang="en-US" sz="1400" dirty="0">
                <a:solidFill>
                  <a:schemeClr val="tx1"/>
                </a:solidFill>
              </a:rPr>
              <a:t>、公的</a:t>
            </a:r>
            <a:r>
              <a:rPr lang="en-US" altLang="ja-JP" sz="1400" dirty="0">
                <a:solidFill>
                  <a:schemeClr val="tx1"/>
                </a:solidFill>
              </a:rPr>
              <a:t>1</a:t>
            </a:r>
            <a:r>
              <a:rPr lang="ja-JP" altLang="en-US" sz="1400" dirty="0">
                <a:solidFill>
                  <a:schemeClr val="tx1"/>
                </a:solidFill>
              </a:rPr>
              <a:t>、民間等</a:t>
            </a:r>
            <a:r>
              <a:rPr lang="en-US" altLang="ja-JP" sz="1400" dirty="0">
                <a:solidFill>
                  <a:schemeClr val="tx1"/>
                </a:solidFill>
              </a:rPr>
              <a:t>30</a:t>
            </a:r>
            <a:r>
              <a:rPr lang="ja-JP" altLang="en-US" sz="1400" dirty="0">
                <a:solidFill>
                  <a:schemeClr val="tx1"/>
                </a:solidFill>
              </a:rPr>
              <a:t>））</a:t>
            </a:r>
            <a:endParaRPr lang="en-US" altLang="ja-JP" sz="1400" dirty="0">
              <a:solidFill>
                <a:schemeClr val="tx1"/>
              </a:solidFill>
            </a:endParaRPr>
          </a:p>
        </p:txBody>
      </p:sp>
    </p:spTree>
    <p:extLst>
      <p:ext uri="{BB962C8B-B14F-4D97-AF65-F5344CB8AC3E}">
        <p14:creationId xmlns:p14="http://schemas.microsoft.com/office/powerpoint/2010/main" val="3225940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65432" y="12116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 xmlns:a16="http://schemas.microsoft.com/office/drawing/2014/main" id="{30BE5A27-A407-4A14-A9BE-5866682C3C6B}"/>
              </a:ext>
            </a:extLst>
          </p:cNvPr>
          <p:cNvSpPr txBox="1">
            <a:spLocks/>
          </p:cNvSpPr>
          <p:nvPr/>
        </p:nvSpPr>
        <p:spPr>
          <a:xfrm>
            <a:off x="107504" y="121983"/>
            <a:ext cx="8840640"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中河内二次医療圏の概要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医療体制の概要③</a:t>
            </a:r>
            <a:r>
              <a:rPr lang="zh-TW"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（公民別病床機能）</a:t>
            </a:r>
          </a:p>
        </p:txBody>
      </p:sp>
      <p:sp>
        <p:nvSpPr>
          <p:cNvPr id="78" name="テキスト ボックス 10">
            <a:extLst>
              <a:ext uri="{FF2B5EF4-FFF2-40B4-BE49-F238E27FC236}">
                <a16:creationId xmlns="" xmlns:a16="http://schemas.microsoft.com/office/drawing/2014/main" id="{8957656B-6DE6-44E0-85D6-7CF39E5B6647}"/>
              </a:ext>
            </a:extLst>
          </p:cNvPr>
          <p:cNvSpPr txBox="1"/>
          <p:nvPr/>
        </p:nvSpPr>
        <p:spPr>
          <a:xfrm>
            <a:off x="6227595" y="6213498"/>
            <a:ext cx="244490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a:effectLst/>
                <a:latin typeface="Meiryo UI" panose="020B0604030504040204" pitchFamily="50" charset="-128"/>
                <a:ea typeface="Meiryo UI" panose="020B0604030504040204" pitchFamily="50" charset="-128"/>
                <a:cs typeface="Times New Roman"/>
              </a:rPr>
              <a:t>：</a:t>
            </a:r>
            <a:r>
              <a:rPr lang="en-US" altLang="ja-JP" sz="1200" kern="100" dirty="0">
                <a:effectLst/>
                <a:latin typeface="Meiryo UI" panose="020B0604030504040204" pitchFamily="50" charset="-128"/>
                <a:ea typeface="Meiryo UI" panose="020B0604030504040204" pitchFamily="50" charset="-128"/>
                <a:cs typeface="Times New Roman"/>
              </a:rPr>
              <a:t>2018</a:t>
            </a:r>
            <a:r>
              <a:rPr lang="ja-JP" altLang="en-US" sz="1200" kern="100" dirty="0">
                <a:effectLst/>
                <a:latin typeface="Meiryo UI" panose="020B0604030504040204" pitchFamily="50" charset="-128"/>
                <a:ea typeface="Meiryo UI" panose="020B0604030504040204" pitchFamily="50" charset="-128"/>
                <a:cs typeface="Times New Roman"/>
              </a:rPr>
              <a:t>年度病院プラン調査等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11" name="スライド番号プレースホルダー 2"/>
          <p:cNvSpPr>
            <a:spLocks noGrp="1"/>
          </p:cNvSpPr>
          <p:nvPr>
            <p:ph type="sldNum" sz="quarter" idx="12"/>
          </p:nvPr>
        </p:nvSpPr>
        <p:spPr>
          <a:xfrm>
            <a:off x="7023405" y="6460955"/>
            <a:ext cx="2133600" cy="365125"/>
          </a:xfrm>
        </p:spPr>
        <p:txBody>
          <a:bodyPr/>
          <a:lstStyle/>
          <a:p>
            <a:r>
              <a:rPr kumimoji="1" lang="en-US" altLang="ja-JP" sz="1800" dirty="0">
                <a:solidFill>
                  <a:schemeClr val="tx1"/>
                </a:solidFill>
              </a:rPr>
              <a:t>6</a:t>
            </a:r>
            <a:endParaRPr kumimoji="1" lang="ja-JP" altLang="en-US" sz="1800" dirty="0">
              <a:solidFill>
                <a:schemeClr val="tx1"/>
              </a:solidFill>
            </a:endParaRPr>
          </a:p>
        </p:txBody>
      </p:sp>
      <p:pic>
        <p:nvPicPr>
          <p:cNvPr id="4" name="図 3"/>
          <p:cNvPicPr>
            <a:picLocks noChangeAspect="1"/>
          </p:cNvPicPr>
          <p:nvPr/>
        </p:nvPicPr>
        <p:blipFill>
          <a:blip r:embed="rId4"/>
          <a:stretch>
            <a:fillRect/>
          </a:stretch>
        </p:blipFill>
        <p:spPr>
          <a:xfrm>
            <a:off x="2879812" y="2456291"/>
            <a:ext cx="3347783" cy="2887708"/>
          </a:xfrm>
          <a:prstGeom prst="rect">
            <a:avLst/>
          </a:prstGeom>
        </p:spPr>
      </p:pic>
      <p:pic>
        <p:nvPicPr>
          <p:cNvPr id="2" name="図 1"/>
          <p:cNvPicPr>
            <a:picLocks noChangeAspect="1"/>
          </p:cNvPicPr>
          <p:nvPr/>
        </p:nvPicPr>
        <p:blipFill>
          <a:blip r:embed="rId5"/>
          <a:stretch>
            <a:fillRect/>
          </a:stretch>
        </p:blipFill>
        <p:spPr>
          <a:xfrm>
            <a:off x="87808" y="2514900"/>
            <a:ext cx="3044032" cy="2579366"/>
          </a:xfrm>
          <a:prstGeom prst="rect">
            <a:avLst/>
          </a:prstGeom>
        </p:spPr>
      </p:pic>
      <p:pic>
        <p:nvPicPr>
          <p:cNvPr id="7" name="図 6"/>
          <p:cNvPicPr>
            <a:picLocks noChangeAspect="1"/>
          </p:cNvPicPr>
          <p:nvPr/>
        </p:nvPicPr>
        <p:blipFill>
          <a:blip r:embed="rId6"/>
          <a:stretch>
            <a:fillRect/>
          </a:stretch>
        </p:blipFill>
        <p:spPr>
          <a:xfrm>
            <a:off x="6228184" y="2487128"/>
            <a:ext cx="2816792" cy="2881834"/>
          </a:xfrm>
          <a:prstGeom prst="rect">
            <a:avLst/>
          </a:prstGeom>
        </p:spPr>
      </p:pic>
      <p:sp>
        <p:nvSpPr>
          <p:cNvPr id="12" name="タイトル 1">
            <a:extLst>
              <a:ext uri="{FF2B5EF4-FFF2-40B4-BE49-F238E27FC236}">
                <a16:creationId xmlns="" xmlns:a16="http://schemas.microsoft.com/office/drawing/2014/main" id="{77D78C8B-7190-4F9F-BF24-FAD4DFE9F181}"/>
              </a:ext>
            </a:extLst>
          </p:cNvPr>
          <p:cNvSpPr txBox="1">
            <a:spLocks/>
          </p:cNvSpPr>
          <p:nvPr/>
        </p:nvSpPr>
        <p:spPr>
          <a:xfrm>
            <a:off x="363502" y="668628"/>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公立・</a:t>
            </a:r>
            <a:r>
              <a:rPr lang="ja-JP" altLang="en-US" sz="2400" dirty="0" smtClean="0">
                <a:latin typeface="HGP創英角ｺﾞｼｯｸUB" panose="020B0900000000000000" pitchFamily="50" charset="-128"/>
                <a:ea typeface="HGP創英角ｺﾞｼｯｸUB" panose="020B0900000000000000" pitchFamily="50" charset="-128"/>
              </a:rPr>
              <a:t>公的病院の病床機能は８～９割が急性期であり</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民間</a:t>
            </a:r>
            <a:r>
              <a:rPr lang="ja-JP" altLang="en-US" sz="2400" dirty="0" smtClean="0">
                <a:latin typeface="HGP創英角ｺﾞｼｯｸUB" panose="020B0900000000000000" pitchFamily="50" charset="-128"/>
                <a:ea typeface="HGP創英角ｺﾞｼｯｸUB" panose="020B0900000000000000" pitchFamily="50" charset="-128"/>
              </a:rPr>
              <a:t>等</a:t>
            </a:r>
            <a:r>
              <a:rPr lang="ja-JP" altLang="en-US" sz="2400" dirty="0">
                <a:latin typeface="HGP創英角ｺﾞｼｯｸUB" panose="020B0900000000000000" pitchFamily="50" charset="-128"/>
                <a:ea typeface="HGP創英角ｺﾞｼｯｸUB" panose="020B0900000000000000" pitchFamily="50" charset="-128"/>
              </a:rPr>
              <a:t>病院</a:t>
            </a:r>
            <a:r>
              <a:rPr lang="ja-JP" altLang="en-US" sz="2400" dirty="0" smtClean="0">
                <a:latin typeface="HGP創英角ｺﾞｼｯｸUB" panose="020B0900000000000000" pitchFamily="50" charset="-128"/>
                <a:ea typeface="HGP創英角ｺﾞｼｯｸUB" panose="020B0900000000000000" pitchFamily="50" charset="-128"/>
              </a:rPr>
              <a:t>は急性期が</a:t>
            </a:r>
            <a:r>
              <a:rPr lang="en-US" altLang="ja-JP" sz="2400" dirty="0" smtClean="0">
                <a:latin typeface="HGP創英角ｺﾞｼｯｸUB" panose="020B0900000000000000" pitchFamily="50" charset="-128"/>
                <a:ea typeface="HGP創英角ｺﾞｼｯｸUB" panose="020B0900000000000000" pitchFamily="50" charset="-128"/>
              </a:rPr>
              <a:t>53</a:t>
            </a:r>
            <a:r>
              <a:rPr lang="ja-JP" altLang="en-US" sz="2400" dirty="0" smtClean="0">
                <a:latin typeface="HGP創英角ｺﾞｼｯｸUB" panose="020B0900000000000000" pitchFamily="50" charset="-128"/>
                <a:ea typeface="HGP創英角ｺﾞｼｯｸUB" panose="020B0900000000000000" pitchFamily="50" charset="-128"/>
              </a:rPr>
              <a:t>％、回復期</a:t>
            </a:r>
            <a:r>
              <a:rPr lang="en-US" altLang="ja-JP" sz="2400" dirty="0" smtClean="0">
                <a:latin typeface="HGP創英角ｺﾞｼｯｸUB" panose="020B0900000000000000" pitchFamily="50" charset="-128"/>
                <a:ea typeface="HGP創英角ｺﾞｼｯｸUB" panose="020B0900000000000000" pitchFamily="50" charset="-128"/>
              </a:rPr>
              <a:t>16</a:t>
            </a:r>
            <a:r>
              <a:rPr lang="ja-JP" altLang="en-US" sz="2400" dirty="0" smtClean="0">
                <a:latin typeface="HGP創英角ｺﾞｼｯｸUB" panose="020B0900000000000000" pitchFamily="50" charset="-128"/>
                <a:ea typeface="HGP創英角ｺﾞｼｯｸUB" panose="020B0900000000000000" pitchFamily="50" charset="-128"/>
              </a:rPr>
              <a:t>％、慢性期</a:t>
            </a:r>
            <a:r>
              <a:rPr lang="en-US" altLang="ja-JP" sz="2400" dirty="0" smtClean="0">
                <a:latin typeface="HGP創英角ｺﾞｼｯｸUB" panose="020B0900000000000000" pitchFamily="50" charset="-128"/>
                <a:ea typeface="HGP創英角ｺﾞｼｯｸUB" panose="020B0900000000000000" pitchFamily="50" charset="-128"/>
              </a:rPr>
              <a:t>26</a:t>
            </a:r>
            <a:r>
              <a:rPr lang="ja-JP" altLang="en-US" sz="2400" dirty="0" smtClean="0">
                <a:latin typeface="HGP創英角ｺﾞｼｯｸUB" panose="020B0900000000000000" pitchFamily="50" charset="-128"/>
                <a:ea typeface="HGP創英角ｺﾞｼｯｸUB" panose="020B0900000000000000" pitchFamily="50" charset="-128"/>
              </a:rPr>
              <a:t>％である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a:extLst>
              <a:ext uri="{FF2B5EF4-FFF2-40B4-BE49-F238E27FC236}">
                <a16:creationId xmlns="" xmlns:a16="http://schemas.microsoft.com/office/drawing/2014/main" id="{B2277DD1-5071-4549-81EF-7128E8152AB9}"/>
              </a:ext>
            </a:extLst>
          </p:cNvPr>
          <p:cNvSpPr txBox="1"/>
          <p:nvPr/>
        </p:nvSpPr>
        <p:spPr>
          <a:xfrm>
            <a:off x="518836" y="1882081"/>
            <a:ext cx="746837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公民別病床数の病床機能別割合</a:t>
            </a:r>
            <a:r>
              <a:rPr lang="en-US" altLang="ja-JP" sz="1400" dirty="0">
                <a:solidFill>
                  <a:schemeClr val="tx1"/>
                </a:solidFill>
              </a:rPr>
              <a:t>(</a:t>
            </a:r>
            <a:r>
              <a:rPr lang="ja-JP" altLang="en-US" sz="1400" dirty="0">
                <a:solidFill>
                  <a:schemeClr val="tx1"/>
                </a:solidFill>
              </a:rPr>
              <a:t>病院プラン等提出</a:t>
            </a:r>
            <a:r>
              <a:rPr lang="en-US" altLang="ja-JP" sz="1400" dirty="0">
                <a:solidFill>
                  <a:schemeClr val="tx1"/>
                </a:solidFill>
              </a:rPr>
              <a:t>34</a:t>
            </a:r>
            <a:r>
              <a:rPr lang="ja-JP" altLang="en-US" sz="1400" dirty="0">
                <a:solidFill>
                  <a:schemeClr val="tx1"/>
                </a:solidFill>
              </a:rPr>
              <a:t>病院（公立</a:t>
            </a:r>
            <a:r>
              <a:rPr lang="en-US" altLang="ja-JP" sz="1400" dirty="0">
                <a:solidFill>
                  <a:schemeClr val="tx1"/>
                </a:solidFill>
              </a:rPr>
              <a:t>3</a:t>
            </a:r>
            <a:r>
              <a:rPr lang="ja-JP" altLang="en-US" sz="1400" dirty="0">
                <a:solidFill>
                  <a:schemeClr val="tx1"/>
                </a:solidFill>
              </a:rPr>
              <a:t>、公的</a:t>
            </a:r>
            <a:r>
              <a:rPr lang="en-US" altLang="ja-JP" sz="1400" dirty="0">
                <a:solidFill>
                  <a:schemeClr val="tx1"/>
                </a:solidFill>
              </a:rPr>
              <a:t>1</a:t>
            </a:r>
            <a:r>
              <a:rPr lang="ja-JP" altLang="en-US" sz="1400" dirty="0">
                <a:solidFill>
                  <a:schemeClr val="tx1"/>
                </a:solidFill>
              </a:rPr>
              <a:t>、民間等</a:t>
            </a:r>
            <a:r>
              <a:rPr lang="en-US" altLang="ja-JP" sz="1400" dirty="0">
                <a:solidFill>
                  <a:schemeClr val="tx1"/>
                </a:solidFill>
              </a:rPr>
              <a:t>30</a:t>
            </a:r>
            <a:r>
              <a:rPr lang="ja-JP" altLang="en-US" sz="1400" dirty="0">
                <a:solidFill>
                  <a:schemeClr val="tx1"/>
                </a:solidFill>
              </a:rPr>
              <a:t>））</a:t>
            </a:r>
            <a:endParaRPr lang="en-US" altLang="ja-JP" sz="1400" dirty="0">
              <a:solidFill>
                <a:schemeClr val="tx1"/>
              </a:solidFill>
            </a:endParaRPr>
          </a:p>
        </p:txBody>
      </p:sp>
      <p:sp>
        <p:nvSpPr>
          <p:cNvPr id="14" name="テキスト ボックス 13"/>
          <p:cNvSpPr txBox="1"/>
          <p:nvPr/>
        </p:nvSpPr>
        <p:spPr>
          <a:xfrm>
            <a:off x="326795" y="5365307"/>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1,147</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419591" y="5365307"/>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230</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6475680" y="5337771"/>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4,263</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00801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0775" y="1403463"/>
            <a:ext cx="5940000"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93" name="グループ化 92"/>
          <p:cNvGrpSpPr/>
          <p:nvPr/>
        </p:nvGrpSpPr>
        <p:grpSpPr>
          <a:xfrm>
            <a:off x="236021" y="1786234"/>
            <a:ext cx="5922858" cy="4633803"/>
            <a:chOff x="101986" y="567691"/>
            <a:chExt cx="7897144" cy="6178404"/>
          </a:xfrm>
        </p:grpSpPr>
        <p:sp>
          <p:nvSpPr>
            <p:cNvPr id="5" name="正方形/長方形 4"/>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92" name="グループ化 91"/>
            <p:cNvGrpSpPr/>
            <p:nvPr/>
          </p:nvGrpSpPr>
          <p:grpSpPr>
            <a:xfrm>
              <a:off x="475871" y="629023"/>
              <a:ext cx="3270629" cy="5143485"/>
              <a:chOff x="475871" y="629023"/>
              <a:chExt cx="3270629" cy="5143485"/>
            </a:xfrm>
          </p:grpSpPr>
          <p:sp>
            <p:nvSpPr>
              <p:cNvPr id="10" name="角丸四角形 9"/>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テキスト ボックス 10"/>
              <p:cNvSpPr txBox="1"/>
              <p:nvPr/>
            </p:nvSpPr>
            <p:spPr>
              <a:xfrm>
                <a:off x="1465231" y="629023"/>
                <a:ext cx="1296000"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8</a:t>
                </a:r>
                <a:r>
                  <a:rPr lang="ja-JP" altLang="en-US" sz="900" dirty="0"/>
                  <a:t>施設 </a:t>
                </a:r>
                <a:r>
                  <a:rPr lang="en-US" altLang="ja-JP" sz="900"/>
                  <a:t> 2,504</a:t>
                </a:r>
                <a:r>
                  <a:rPr lang="ja-JP" altLang="en-US" sz="900"/>
                  <a:t>床</a:t>
                </a:r>
                <a:endParaRPr lang="en-US" altLang="ja-JP" sz="900" dirty="0"/>
              </a:p>
            </p:txBody>
          </p:sp>
        </p:grpSp>
        <p:sp>
          <p:nvSpPr>
            <p:cNvPr id="6" name="テキスト ボックス 5"/>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25</a:t>
              </a:r>
              <a:r>
                <a:rPr lang="ja-JP" altLang="en-US" sz="900" b="1" dirty="0"/>
                <a:t>施設</a:t>
              </a:r>
              <a:endParaRPr lang="en-US" altLang="ja-JP" sz="900" b="1" dirty="0"/>
            </a:p>
            <a:p>
              <a:pPr algn="ctr"/>
              <a:r>
                <a:rPr lang="en-US" altLang="ja-JP" sz="900" b="1" dirty="0"/>
                <a:t>3,695</a:t>
              </a:r>
              <a:r>
                <a:rPr lang="ja-JP" altLang="en-US" sz="900" b="1" dirty="0"/>
                <a:t>床</a:t>
              </a:r>
              <a:endParaRPr lang="en-US" altLang="ja-JP" sz="900" b="1" dirty="0"/>
            </a:p>
          </p:txBody>
        </p:sp>
        <p:sp>
          <p:nvSpPr>
            <p:cNvPr id="8" name="テキスト ボックス 7"/>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4" name="正方形/長方形 13"/>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 name="テキスト ボックス 14"/>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8" name="角丸四角形 17"/>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384</a:t>
              </a:r>
              <a:r>
                <a:rPr lang="ja-JP" altLang="en-US" sz="900" dirty="0">
                  <a:solidFill>
                    <a:schemeClr val="tx1"/>
                  </a:solidFill>
                </a:rPr>
                <a:t>床</a:t>
              </a:r>
              <a:endParaRPr lang="en-US" altLang="ja-JP" sz="900" dirty="0">
                <a:solidFill>
                  <a:schemeClr val="tx1"/>
                </a:solidFill>
              </a:endParaRPr>
            </a:p>
          </p:txBody>
        </p:sp>
        <p:sp>
          <p:nvSpPr>
            <p:cNvPr id="19" name="角丸四角形 18"/>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137</a:t>
              </a:r>
              <a:r>
                <a:rPr lang="ja-JP" altLang="en-US" sz="900" dirty="0">
                  <a:solidFill>
                    <a:schemeClr val="tx1"/>
                  </a:solidFill>
                </a:rPr>
                <a:t>床</a:t>
              </a:r>
              <a:endParaRPr lang="en-US" altLang="ja-JP" sz="900" dirty="0">
                <a:solidFill>
                  <a:schemeClr val="tx1"/>
                </a:solidFill>
              </a:endParaRPr>
            </a:p>
          </p:txBody>
        </p:sp>
        <p:sp>
          <p:nvSpPr>
            <p:cNvPr id="20" name="テキスト ボックス 19"/>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10</a:t>
              </a:r>
              <a:r>
                <a:rPr lang="ja-JP" altLang="en-US" sz="900" b="1" dirty="0"/>
                <a:t>施設</a:t>
              </a:r>
              <a:endParaRPr lang="en-US" altLang="ja-JP" sz="900" b="1" dirty="0"/>
            </a:p>
            <a:p>
              <a:pPr algn="ctr"/>
              <a:r>
                <a:rPr lang="en-US" altLang="ja-JP" sz="900" b="1" dirty="0"/>
                <a:t>630</a:t>
              </a:r>
              <a:r>
                <a:rPr lang="ja-JP" altLang="en-US" sz="900" b="1" dirty="0"/>
                <a:t>床</a:t>
              </a:r>
              <a:endParaRPr lang="en-US" altLang="ja-JP" sz="900" b="1" dirty="0"/>
            </a:p>
          </p:txBody>
        </p:sp>
        <p:sp>
          <p:nvSpPr>
            <p:cNvPr id="35" name="角丸四角形 34"/>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3</a:t>
              </a:r>
              <a:r>
                <a:rPr lang="ja-JP" altLang="en-US" sz="900" dirty="0">
                  <a:solidFill>
                    <a:schemeClr val="tx1"/>
                  </a:solidFill>
                </a:rPr>
                <a:t>施設　</a:t>
              </a:r>
              <a:r>
                <a:rPr lang="en-US" altLang="ja-JP" sz="900" dirty="0">
                  <a:solidFill>
                    <a:schemeClr val="tx1"/>
                  </a:solidFill>
                </a:rPr>
                <a:t>93</a:t>
              </a:r>
              <a:r>
                <a:rPr lang="ja-JP" altLang="en-US" sz="900" dirty="0">
                  <a:solidFill>
                    <a:schemeClr val="tx1"/>
                  </a:solidFill>
                </a:rPr>
                <a:t>床</a:t>
              </a:r>
              <a:endParaRPr lang="en-US" altLang="ja-JP" sz="900" dirty="0">
                <a:solidFill>
                  <a:schemeClr val="tx1"/>
                </a:solidFill>
              </a:endParaRPr>
            </a:p>
          </p:txBody>
        </p:sp>
        <p:sp>
          <p:nvSpPr>
            <p:cNvPr id="36" name="角丸四角形 35"/>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3</a:t>
              </a:r>
              <a:r>
                <a:rPr lang="ja-JP" altLang="en-US" sz="900" dirty="0">
                  <a:solidFill>
                    <a:schemeClr val="tx1"/>
                  </a:solidFill>
                </a:rPr>
                <a:t>施設　</a:t>
              </a:r>
              <a:r>
                <a:rPr lang="en-US" altLang="ja-JP" sz="900" dirty="0">
                  <a:solidFill>
                    <a:schemeClr val="tx1"/>
                  </a:solidFill>
                </a:rPr>
                <a:t>212</a:t>
              </a:r>
              <a:r>
                <a:rPr lang="ja-JP" altLang="en-US" sz="900" dirty="0">
                  <a:solidFill>
                    <a:schemeClr val="tx1"/>
                  </a:solidFill>
                </a:rPr>
                <a:t>床</a:t>
              </a:r>
              <a:endParaRPr lang="en-US" altLang="ja-JP" sz="900" dirty="0">
                <a:solidFill>
                  <a:schemeClr val="tx1"/>
                </a:solidFill>
              </a:endParaRPr>
            </a:p>
          </p:txBody>
        </p:sp>
        <p:sp>
          <p:nvSpPr>
            <p:cNvPr id="38" name="角丸四角形 37"/>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42</a:t>
              </a:r>
              <a:r>
                <a:rPr lang="ja-JP" altLang="en-US" sz="900" dirty="0">
                  <a:solidFill>
                    <a:schemeClr val="tx1"/>
                  </a:solidFill>
                </a:rPr>
                <a:t>床</a:t>
              </a:r>
              <a:endParaRPr lang="en-US" altLang="ja-JP" sz="900" dirty="0">
                <a:solidFill>
                  <a:schemeClr val="tx1"/>
                </a:solidFill>
              </a:endParaRPr>
            </a:p>
          </p:txBody>
        </p:sp>
        <p:sp>
          <p:nvSpPr>
            <p:cNvPr id="2" name="正方形/長方形 1"/>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17</a:t>
              </a:r>
              <a:r>
                <a:rPr lang="ja-JP" altLang="en-US" sz="900" dirty="0">
                  <a:solidFill>
                    <a:schemeClr val="tx1"/>
                  </a:solidFill>
                </a:rPr>
                <a:t>施設　</a:t>
              </a:r>
              <a:r>
                <a:rPr lang="en-US" altLang="ja-JP" sz="900" dirty="0">
                  <a:solidFill>
                    <a:schemeClr val="tx1"/>
                  </a:solidFill>
                </a:rPr>
                <a:t>144</a:t>
              </a:r>
              <a:r>
                <a:rPr lang="ja-JP" altLang="en-US" sz="900" dirty="0">
                  <a:solidFill>
                    <a:schemeClr val="tx1"/>
                  </a:solidFill>
                </a:rPr>
                <a:t>床</a:t>
              </a:r>
            </a:p>
          </p:txBody>
        </p:sp>
        <p:sp>
          <p:nvSpPr>
            <p:cNvPr id="57" name="角丸四角形 56"/>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73</a:t>
              </a:r>
              <a:r>
                <a:rPr lang="ja-JP" altLang="en-US" sz="900" dirty="0">
                  <a:solidFill>
                    <a:schemeClr val="tx1"/>
                  </a:solidFill>
                </a:rPr>
                <a:t>床</a:t>
              </a:r>
              <a:endParaRPr lang="en-US" altLang="ja-JP" sz="900" dirty="0">
                <a:solidFill>
                  <a:schemeClr val="tx1"/>
                </a:solidFill>
              </a:endParaRPr>
            </a:p>
          </p:txBody>
        </p:sp>
        <p:grpSp>
          <p:nvGrpSpPr>
            <p:cNvPr id="3" name="グループ化 2"/>
            <p:cNvGrpSpPr/>
            <p:nvPr/>
          </p:nvGrpSpPr>
          <p:grpSpPr>
            <a:xfrm>
              <a:off x="101986" y="5844171"/>
              <a:ext cx="2088000" cy="900000"/>
              <a:chOff x="83559" y="5173698"/>
              <a:chExt cx="1821442" cy="1051200"/>
            </a:xfrm>
          </p:grpSpPr>
          <p:sp>
            <p:nvSpPr>
              <p:cNvPr id="41" name="正方形/長方形 40"/>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4" name="テキスト ボックス 4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81" name="テキスト ボックス 80"/>
              <p:cNvSpPr txBox="1"/>
              <p:nvPr/>
            </p:nvSpPr>
            <p:spPr>
              <a:xfrm>
                <a:off x="200128" y="5692868"/>
                <a:ext cx="1570823" cy="470185"/>
              </a:xfrm>
              <a:prstGeom prst="rect">
                <a:avLst/>
              </a:prstGeom>
              <a:noFill/>
            </p:spPr>
            <p:txBody>
              <a:bodyPr wrap="square" rtlCol="0">
                <a:noAutofit/>
              </a:bodyPr>
              <a:lstStyle/>
              <a:p>
                <a:pPr algn="ctr"/>
                <a:r>
                  <a:rPr lang="en-US" altLang="ja-JP" sz="900" dirty="0"/>
                  <a:t>3</a:t>
                </a:r>
                <a:r>
                  <a:rPr lang="ja-JP" altLang="en-US" sz="900" dirty="0"/>
                  <a:t>施設　</a:t>
                </a:r>
                <a:endParaRPr lang="en-US" altLang="ja-JP" sz="900" dirty="0"/>
              </a:p>
              <a:p>
                <a:pPr algn="ctr"/>
                <a:r>
                  <a:rPr lang="en-US" altLang="ja-JP" sz="900" dirty="0"/>
                  <a:t>1,305</a:t>
                </a:r>
                <a:r>
                  <a:rPr lang="ja-JP" altLang="en-US" sz="900" dirty="0"/>
                  <a:t>床</a:t>
                </a:r>
                <a:endParaRPr lang="en-US" altLang="ja-JP" sz="900" dirty="0"/>
              </a:p>
            </p:txBody>
          </p:sp>
        </p:grpSp>
        <p:grpSp>
          <p:nvGrpSpPr>
            <p:cNvPr id="7" name="グループ化 6"/>
            <p:cNvGrpSpPr/>
            <p:nvPr/>
          </p:nvGrpSpPr>
          <p:grpSpPr>
            <a:xfrm>
              <a:off x="2296739" y="5846095"/>
              <a:ext cx="2088000" cy="900000"/>
              <a:chOff x="1995911" y="5168182"/>
              <a:chExt cx="1821442" cy="1051539"/>
            </a:xfrm>
          </p:grpSpPr>
          <p:sp>
            <p:nvSpPr>
              <p:cNvPr id="82" name="正方形/長方形 8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5" name="テキスト ボックス 44"/>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84" name="テキスト ボックス 83"/>
              <p:cNvSpPr txBox="1"/>
              <p:nvPr/>
            </p:nvSpPr>
            <p:spPr>
              <a:xfrm>
                <a:off x="2120693" y="5693946"/>
                <a:ext cx="1570823" cy="461665"/>
              </a:xfrm>
              <a:prstGeom prst="rect">
                <a:avLst/>
              </a:prstGeom>
              <a:noFill/>
            </p:spPr>
            <p:txBody>
              <a:bodyPr wrap="square" rtlCol="0">
                <a:noAutofit/>
              </a:bodyPr>
              <a:lstStyle/>
              <a:p>
                <a:pPr algn="ctr"/>
                <a:r>
                  <a:rPr lang="en-US" altLang="ja-JP" sz="900" dirty="0"/>
                  <a:t>0</a:t>
                </a:r>
                <a:r>
                  <a:rPr lang="ja-JP" altLang="en-US" sz="900" dirty="0"/>
                  <a:t>施設　</a:t>
                </a:r>
                <a:endParaRPr lang="en-US" altLang="ja-JP" sz="900" dirty="0"/>
              </a:p>
              <a:p>
                <a:pPr algn="ctr"/>
                <a:r>
                  <a:rPr lang="en-US" altLang="ja-JP" sz="900" dirty="0"/>
                  <a:t>0</a:t>
                </a:r>
                <a:r>
                  <a:rPr lang="ja-JP" altLang="en-US" sz="900" dirty="0"/>
                  <a:t>床</a:t>
                </a:r>
                <a:endParaRPr lang="en-US" altLang="ja-JP" sz="900" dirty="0"/>
              </a:p>
            </p:txBody>
          </p:sp>
        </p:grpSp>
        <p:grpSp>
          <p:nvGrpSpPr>
            <p:cNvPr id="9" name="グループ化 8"/>
            <p:cNvGrpSpPr/>
            <p:nvPr/>
          </p:nvGrpSpPr>
          <p:grpSpPr>
            <a:xfrm>
              <a:off x="4486981" y="5838667"/>
              <a:ext cx="2088000" cy="900000"/>
              <a:chOff x="3881647" y="5161015"/>
              <a:chExt cx="1821442" cy="1051539"/>
            </a:xfrm>
          </p:grpSpPr>
          <p:sp>
            <p:nvSpPr>
              <p:cNvPr id="83" name="正方形/長方形 82"/>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79" name="テキスト ボックス 78"/>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85" name="テキスト ボックス 84"/>
              <p:cNvSpPr txBox="1"/>
              <p:nvPr/>
            </p:nvSpPr>
            <p:spPr>
              <a:xfrm>
                <a:off x="4016333" y="5686783"/>
                <a:ext cx="1570823" cy="453880"/>
              </a:xfrm>
              <a:prstGeom prst="rect">
                <a:avLst/>
              </a:prstGeom>
              <a:noFill/>
            </p:spPr>
            <p:txBody>
              <a:bodyPr wrap="square" rtlCol="0">
                <a:noAutofit/>
              </a:bodyPr>
              <a:lstStyle/>
              <a:p>
                <a:pPr algn="ctr"/>
                <a:r>
                  <a:rPr lang="en-US" altLang="ja-JP" sz="900" dirty="0"/>
                  <a:t>0</a:t>
                </a:r>
                <a:r>
                  <a:rPr lang="ja-JP" altLang="en-US" sz="900" dirty="0"/>
                  <a:t>施設　</a:t>
                </a:r>
                <a:endParaRPr lang="en-US" altLang="ja-JP" sz="900" dirty="0"/>
              </a:p>
              <a:p>
                <a:pPr algn="ctr"/>
                <a:r>
                  <a:rPr lang="en-US" altLang="ja-JP" sz="900" dirty="0"/>
                  <a:t>0</a:t>
                </a:r>
                <a:r>
                  <a:rPr lang="ja-JP" altLang="en-US" sz="900" dirty="0"/>
                  <a:t>床</a:t>
                </a:r>
                <a:endParaRPr lang="en-US" altLang="ja-JP" sz="900" dirty="0"/>
              </a:p>
            </p:txBody>
          </p:sp>
        </p:grpSp>
        <p:sp>
          <p:nvSpPr>
            <p:cNvPr id="91" name="正方形/長方形 90"/>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0</a:t>
              </a:r>
              <a:r>
                <a:rPr lang="ja-JP" altLang="en-US" sz="900" dirty="0">
                  <a:solidFill>
                    <a:schemeClr val="tx1"/>
                  </a:solidFill>
                </a:rPr>
                <a:t>床</a:t>
              </a:r>
            </a:p>
          </p:txBody>
        </p:sp>
      </p:grpSp>
      <p:grpSp>
        <p:nvGrpSpPr>
          <p:cNvPr id="59" name="グループ化 58"/>
          <p:cNvGrpSpPr/>
          <p:nvPr/>
        </p:nvGrpSpPr>
        <p:grpSpPr>
          <a:xfrm>
            <a:off x="430149" y="2474252"/>
            <a:ext cx="2722154" cy="3124627"/>
            <a:chOff x="286277" y="1460181"/>
            <a:chExt cx="3629538" cy="4166169"/>
          </a:xfrm>
        </p:grpSpPr>
        <p:sp>
          <p:nvSpPr>
            <p:cNvPr id="13" name="角丸四角形 12"/>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24" name="角丸四角形 23"/>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26" name="角丸四角形 25"/>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30</a:t>
              </a:r>
              <a:r>
                <a:rPr lang="ja-JP" altLang="en-US" sz="900" dirty="0">
                  <a:solidFill>
                    <a:schemeClr val="tx1"/>
                  </a:solidFill>
                </a:rPr>
                <a:t>床</a:t>
              </a:r>
              <a:endParaRPr lang="en-US" altLang="ja-JP" sz="900" dirty="0">
                <a:solidFill>
                  <a:schemeClr val="tx1"/>
                </a:solidFill>
              </a:endParaRPr>
            </a:p>
          </p:txBody>
        </p:sp>
        <p:sp>
          <p:nvSpPr>
            <p:cNvPr id="28" name="角丸四角形 27"/>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5</a:t>
              </a:r>
              <a:r>
                <a:rPr lang="ja-JP" altLang="en-US" sz="900" dirty="0">
                  <a:solidFill>
                    <a:schemeClr val="tx1"/>
                  </a:solidFill>
                </a:rPr>
                <a:t>施設　</a:t>
              </a:r>
              <a:r>
                <a:rPr lang="en-US" altLang="ja-JP" sz="900" dirty="0">
                  <a:solidFill>
                    <a:schemeClr val="tx1"/>
                  </a:solidFill>
                </a:rPr>
                <a:t>40</a:t>
              </a:r>
              <a:r>
                <a:rPr lang="ja-JP" altLang="en-US" sz="900" dirty="0">
                  <a:solidFill>
                    <a:schemeClr val="tx1"/>
                  </a:solidFill>
                </a:rPr>
                <a:t>床</a:t>
              </a:r>
              <a:endParaRPr lang="en-US" altLang="ja-JP" sz="900" dirty="0">
                <a:solidFill>
                  <a:schemeClr val="tx1"/>
                </a:solidFill>
              </a:endParaRPr>
            </a:p>
          </p:txBody>
        </p:sp>
        <p:sp>
          <p:nvSpPr>
            <p:cNvPr id="29" name="角丸四角形 28"/>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12</a:t>
              </a:r>
              <a:r>
                <a:rPr lang="ja-JP" altLang="en-US" sz="900" dirty="0">
                  <a:solidFill>
                    <a:schemeClr val="tx1"/>
                  </a:solidFill>
                </a:rPr>
                <a:t>床</a:t>
              </a:r>
              <a:endParaRPr lang="en-US" altLang="ja-JP" sz="900" dirty="0">
                <a:solidFill>
                  <a:schemeClr val="tx1"/>
                </a:solidFill>
              </a:endParaRPr>
            </a:p>
          </p:txBody>
        </p:sp>
        <p:sp>
          <p:nvSpPr>
            <p:cNvPr id="30" name="角丸四角形 29"/>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32" name="角丸四角形 31"/>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33" name="角丸四角形 32"/>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3</a:t>
              </a:r>
              <a:r>
                <a:rPr lang="ja-JP" altLang="en-US" sz="900" dirty="0">
                  <a:solidFill>
                    <a:schemeClr val="tx1"/>
                  </a:solidFill>
                </a:rPr>
                <a:t>床</a:t>
              </a:r>
              <a:endParaRPr lang="en-US" altLang="ja-JP" sz="900" dirty="0">
                <a:solidFill>
                  <a:schemeClr val="tx1"/>
                </a:solidFill>
              </a:endParaRPr>
            </a:p>
          </p:txBody>
        </p:sp>
        <p:sp>
          <p:nvSpPr>
            <p:cNvPr id="34" name="角丸四角形 33"/>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4</a:t>
              </a:r>
              <a:r>
                <a:rPr lang="ja-JP" altLang="en-US" sz="900" dirty="0">
                  <a:solidFill>
                    <a:schemeClr val="tx1"/>
                  </a:solidFill>
                </a:rPr>
                <a:t>施設　</a:t>
              </a:r>
              <a:r>
                <a:rPr lang="en-US" altLang="ja-JP" sz="900" dirty="0">
                  <a:solidFill>
                    <a:schemeClr val="tx1"/>
                  </a:solidFill>
                </a:rPr>
                <a:t>39</a:t>
              </a:r>
              <a:r>
                <a:rPr lang="ja-JP" altLang="en-US" sz="900" dirty="0">
                  <a:solidFill>
                    <a:schemeClr val="tx1"/>
                  </a:solidFill>
                </a:rPr>
                <a:t>床</a:t>
              </a:r>
              <a:endParaRPr lang="en-US" altLang="ja-JP" sz="900" dirty="0">
                <a:solidFill>
                  <a:schemeClr val="tx1"/>
                </a:solidFill>
              </a:endParaRPr>
            </a:p>
          </p:txBody>
        </p:sp>
        <p:sp>
          <p:nvSpPr>
            <p:cNvPr id="31" name="角丸四角形 3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86" name="角丸四角形 85"/>
          <p:cNvSpPr/>
          <p:nvPr/>
        </p:nvSpPr>
        <p:spPr>
          <a:xfrm>
            <a:off x="3214494"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87" name="角丸四角形 86"/>
          <p:cNvSpPr/>
          <p:nvPr/>
        </p:nvSpPr>
        <p:spPr>
          <a:xfrm>
            <a:off x="3216035"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78"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64183" y="6902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9" name="タイトル 1">
            <a:extLst>
              <a:ext uri="{FF2B5EF4-FFF2-40B4-BE49-F238E27FC236}">
                <a16:creationId xmlns="" xmlns:a16="http://schemas.microsoft.com/office/drawing/2014/main" id="{30BE5A27-A407-4A14-A9BE-5866682C3C6B}"/>
              </a:ext>
            </a:extLst>
          </p:cNvPr>
          <p:cNvSpPr txBox="1">
            <a:spLocks/>
          </p:cNvSpPr>
          <p:nvPr/>
        </p:nvSpPr>
        <p:spPr>
          <a:xfrm>
            <a:off x="106255" y="69836"/>
            <a:ext cx="8972500"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中河内二次医療圏の概要</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医療体制の概要④（医療介護提供体制）</a:t>
            </a:r>
          </a:p>
        </p:txBody>
      </p:sp>
      <p:sp>
        <p:nvSpPr>
          <p:cNvPr id="90" name="テキスト ボックス 89"/>
          <p:cNvSpPr txBox="1"/>
          <p:nvPr/>
        </p:nvSpPr>
        <p:spPr>
          <a:xfrm>
            <a:off x="6218323" y="1403463"/>
            <a:ext cx="1890000" cy="300083"/>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97" name="テキスト ボックス 96"/>
          <p:cNvSpPr txBox="1"/>
          <p:nvPr/>
        </p:nvSpPr>
        <p:spPr>
          <a:xfrm>
            <a:off x="8145564" y="1403462"/>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98" name="グループ化 97"/>
          <p:cNvGrpSpPr/>
          <p:nvPr/>
        </p:nvGrpSpPr>
        <p:grpSpPr>
          <a:xfrm>
            <a:off x="6235956" y="1778755"/>
            <a:ext cx="1620000" cy="4694726"/>
            <a:chOff x="8211502" y="617458"/>
            <a:chExt cx="1908002" cy="6120498"/>
          </a:xfrm>
        </p:grpSpPr>
        <p:sp>
          <p:nvSpPr>
            <p:cNvPr id="99" name="正方形/長方形 98"/>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101" name="角丸四角形 100"/>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47</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2,997</a:t>
              </a:r>
              <a:r>
                <a:rPr lang="ja-JP" altLang="en-US" sz="900" dirty="0">
                  <a:solidFill>
                    <a:schemeClr val="tx1"/>
                  </a:solidFill>
                </a:rPr>
                <a:t>人定員</a:t>
              </a:r>
              <a:endParaRPr lang="en-US" altLang="ja-JP" sz="900" dirty="0">
                <a:solidFill>
                  <a:schemeClr val="tx1"/>
                </a:solidFill>
              </a:endParaRPr>
            </a:p>
          </p:txBody>
        </p:sp>
        <p:sp>
          <p:nvSpPr>
            <p:cNvPr id="102" name="テキスト ボックス 101"/>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72</a:t>
              </a:r>
              <a:r>
                <a:rPr lang="ja-JP" altLang="en-US" sz="900" b="1" dirty="0"/>
                <a:t>施設</a:t>
              </a:r>
              <a:endParaRPr lang="en-US" altLang="ja-JP" sz="900" b="1" dirty="0"/>
            </a:p>
            <a:p>
              <a:pPr algn="ctr"/>
              <a:r>
                <a:rPr lang="en-US" altLang="ja-JP" sz="900" b="1" dirty="0"/>
                <a:t>4,988</a:t>
              </a:r>
              <a:r>
                <a:rPr lang="ja-JP" altLang="en-US" sz="900" b="1" dirty="0"/>
                <a:t>人定員</a:t>
              </a:r>
              <a:endParaRPr lang="en-US" altLang="ja-JP" sz="900" b="1" dirty="0"/>
            </a:p>
          </p:txBody>
        </p:sp>
        <p:sp>
          <p:nvSpPr>
            <p:cNvPr id="103" name="角丸四角形 102"/>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1,752</a:t>
              </a:r>
              <a:r>
                <a:rPr lang="ja-JP" altLang="en-US" sz="900" dirty="0">
                  <a:solidFill>
                    <a:schemeClr val="tx1"/>
                  </a:solidFill>
                </a:rPr>
                <a:t>人定員</a:t>
              </a:r>
              <a:endParaRPr lang="en-US" altLang="ja-JP" sz="900" dirty="0">
                <a:solidFill>
                  <a:schemeClr val="tx1"/>
                </a:solidFill>
              </a:endParaRPr>
            </a:p>
          </p:txBody>
        </p:sp>
        <p:sp>
          <p:nvSpPr>
            <p:cNvPr id="104" name="角丸四角形 103"/>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181</a:t>
              </a:r>
              <a:r>
                <a:rPr lang="ja-JP" altLang="en-US" sz="900" dirty="0">
                  <a:solidFill>
                    <a:schemeClr val="tx1"/>
                  </a:solidFill>
                </a:rPr>
                <a:t>人定員</a:t>
              </a:r>
              <a:endParaRPr lang="en-US" altLang="ja-JP" sz="900" dirty="0">
                <a:solidFill>
                  <a:schemeClr val="tx1"/>
                </a:solidFill>
              </a:endParaRPr>
            </a:p>
          </p:txBody>
        </p:sp>
        <p:sp>
          <p:nvSpPr>
            <p:cNvPr id="105" name="正方形/長方形 104"/>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06" name="テキスト ボックス 105"/>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86</a:t>
              </a:r>
              <a:r>
                <a:rPr lang="ja-JP" altLang="en-US" sz="900" b="1" dirty="0"/>
                <a:t>施設</a:t>
              </a:r>
              <a:endParaRPr lang="en-US" altLang="ja-JP" sz="900" b="1" dirty="0"/>
            </a:p>
            <a:p>
              <a:pPr algn="ctr"/>
              <a:r>
                <a:rPr lang="en-US" altLang="ja-JP" sz="900" b="1" dirty="0"/>
                <a:t>1,497</a:t>
              </a:r>
              <a:r>
                <a:rPr lang="ja-JP" altLang="en-US" sz="900" b="1" dirty="0"/>
                <a:t>人定員</a:t>
              </a:r>
              <a:endParaRPr lang="en-US" altLang="ja-JP" sz="900" b="1" dirty="0"/>
            </a:p>
          </p:txBody>
        </p:sp>
        <p:sp>
          <p:nvSpPr>
            <p:cNvPr id="107" name="角丸四角形 106"/>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411</a:t>
              </a:r>
              <a:r>
                <a:rPr lang="ja-JP" altLang="en-US" sz="900" dirty="0">
                  <a:solidFill>
                    <a:schemeClr val="tx1"/>
                  </a:solidFill>
                </a:rPr>
                <a:t>人定員</a:t>
              </a:r>
              <a:endParaRPr lang="en-US" altLang="ja-JP" sz="900" dirty="0">
                <a:solidFill>
                  <a:schemeClr val="tx1"/>
                </a:solidFill>
              </a:endParaRPr>
            </a:p>
          </p:txBody>
        </p:sp>
        <p:sp>
          <p:nvSpPr>
            <p:cNvPr id="108" name="角丸四角形 107"/>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71</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1,086</a:t>
              </a:r>
              <a:r>
                <a:rPr lang="ja-JP" altLang="en-US" sz="900" dirty="0">
                  <a:solidFill>
                    <a:schemeClr val="tx1"/>
                  </a:solidFill>
                </a:rPr>
                <a:t>人定員</a:t>
              </a:r>
              <a:endParaRPr lang="en-US" altLang="ja-JP" sz="900" dirty="0">
                <a:solidFill>
                  <a:schemeClr val="tx1"/>
                </a:solidFill>
              </a:endParaRPr>
            </a:p>
          </p:txBody>
        </p:sp>
      </p:grpSp>
      <p:grpSp>
        <p:nvGrpSpPr>
          <p:cNvPr id="109" name="グループ化 108"/>
          <p:cNvGrpSpPr/>
          <p:nvPr/>
        </p:nvGrpSpPr>
        <p:grpSpPr>
          <a:xfrm>
            <a:off x="7908461" y="1799789"/>
            <a:ext cx="1195904" cy="2025000"/>
            <a:chOff x="10804492" y="1190142"/>
            <a:chExt cx="1594539" cy="2700000"/>
          </a:xfrm>
        </p:grpSpPr>
        <p:sp>
          <p:nvSpPr>
            <p:cNvPr id="110" name="正方形/長方形 109"/>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1" name="角丸四角形 110"/>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118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4,478</a:t>
              </a:r>
              <a:r>
                <a:rPr lang="ja-JP" altLang="en-US" sz="900" dirty="0">
                  <a:solidFill>
                    <a:schemeClr val="tx1"/>
                  </a:solidFill>
                </a:rPr>
                <a:t>人定員</a:t>
              </a:r>
              <a:endParaRPr lang="en-US" altLang="ja-JP" sz="900" dirty="0">
                <a:solidFill>
                  <a:schemeClr val="tx1"/>
                </a:solidFill>
              </a:endParaRPr>
            </a:p>
          </p:txBody>
        </p:sp>
        <p:sp>
          <p:nvSpPr>
            <p:cNvPr id="112" name="角丸四角形 111"/>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200</a:t>
              </a:r>
              <a:r>
                <a:rPr lang="ja-JP" altLang="en-US" sz="900" dirty="0">
                  <a:solidFill>
                    <a:schemeClr val="tx1"/>
                  </a:solidFill>
                </a:rPr>
                <a:t>人定員</a:t>
              </a:r>
              <a:endParaRPr lang="en-US" altLang="ja-JP" sz="900" dirty="0">
                <a:solidFill>
                  <a:schemeClr val="tx1"/>
                </a:solidFill>
              </a:endParaRPr>
            </a:p>
          </p:txBody>
        </p:sp>
        <p:sp>
          <p:nvSpPr>
            <p:cNvPr id="113" name="角丸四角形 112"/>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16</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729</a:t>
              </a:r>
              <a:r>
                <a:rPr lang="ja-JP" altLang="en-US" sz="900" dirty="0">
                  <a:solidFill>
                    <a:schemeClr val="tx1"/>
                  </a:solidFill>
                </a:rPr>
                <a:t>人定員</a:t>
              </a:r>
              <a:endParaRPr lang="en-US" altLang="ja-JP" sz="900" dirty="0">
                <a:solidFill>
                  <a:schemeClr val="tx1"/>
                </a:solidFill>
              </a:endParaRPr>
            </a:p>
          </p:txBody>
        </p:sp>
      </p:grpSp>
      <p:sp>
        <p:nvSpPr>
          <p:cNvPr id="114" name="正方形/長方形 113"/>
          <p:cNvSpPr/>
          <p:nvPr/>
        </p:nvSpPr>
        <p:spPr>
          <a:xfrm>
            <a:off x="7889671" y="4356351"/>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5" name="角丸四角形 114"/>
          <p:cNvSpPr/>
          <p:nvPr/>
        </p:nvSpPr>
        <p:spPr>
          <a:xfrm>
            <a:off x="7921074" y="4414267"/>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98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3,403</a:t>
            </a:r>
            <a:r>
              <a:rPr lang="ja-JP" altLang="en-US" sz="900" dirty="0">
                <a:solidFill>
                  <a:schemeClr val="tx1"/>
                </a:solidFill>
              </a:rPr>
              <a:t>人定員</a:t>
            </a:r>
            <a:endParaRPr lang="en-US" altLang="ja-JP" sz="900" dirty="0">
              <a:solidFill>
                <a:schemeClr val="tx1"/>
              </a:solidFill>
            </a:endParaRPr>
          </a:p>
        </p:txBody>
      </p:sp>
      <p:sp>
        <p:nvSpPr>
          <p:cNvPr id="116" name="角丸四角形 115"/>
          <p:cNvSpPr/>
          <p:nvPr/>
        </p:nvSpPr>
        <p:spPr>
          <a:xfrm>
            <a:off x="6277054" y="3940675"/>
            <a:ext cx="1548000"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58</a:t>
            </a:r>
            <a:r>
              <a:rPr lang="ja-JP" altLang="en-US" sz="900" dirty="0">
                <a:solidFill>
                  <a:schemeClr val="tx1"/>
                </a:solidFill>
              </a:rPr>
              <a:t>人定員</a:t>
            </a:r>
            <a:endParaRPr lang="en-US" altLang="ja-JP" sz="900" dirty="0">
              <a:solidFill>
                <a:schemeClr val="tx1"/>
              </a:solidFill>
            </a:endParaRPr>
          </a:p>
        </p:txBody>
      </p:sp>
      <p:sp>
        <p:nvSpPr>
          <p:cNvPr id="72" name="スライド番号プレースホルダー 2"/>
          <p:cNvSpPr>
            <a:spLocks noGrp="1"/>
          </p:cNvSpPr>
          <p:nvPr>
            <p:ph type="sldNum" sz="quarter" idx="12"/>
          </p:nvPr>
        </p:nvSpPr>
        <p:spPr>
          <a:xfrm>
            <a:off x="7015288" y="6473432"/>
            <a:ext cx="2133600" cy="365125"/>
          </a:xfrm>
        </p:spPr>
        <p:txBody>
          <a:bodyPr/>
          <a:lstStyle/>
          <a:p>
            <a:r>
              <a:rPr kumimoji="1" lang="en-US" altLang="ja-JP" sz="1800" dirty="0">
                <a:solidFill>
                  <a:schemeClr val="tx1"/>
                </a:solidFill>
              </a:rPr>
              <a:t>7</a:t>
            </a:r>
            <a:endParaRPr kumimoji="1" lang="ja-JP" altLang="en-US" sz="1800" dirty="0">
              <a:solidFill>
                <a:schemeClr val="tx1"/>
              </a:solidFill>
            </a:endParaRPr>
          </a:p>
        </p:txBody>
      </p:sp>
      <p:sp>
        <p:nvSpPr>
          <p:cNvPr id="71" name="正方形/長方形 70"/>
          <p:cNvSpPr/>
          <p:nvPr/>
        </p:nvSpPr>
        <p:spPr>
          <a:xfrm>
            <a:off x="227124" y="6324499"/>
            <a:ext cx="8679707"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sz="700" kern="100" dirty="0">
                <a:effectLst/>
                <a:ea typeface="ＭＳ ゴシック" panose="020B0609070205080204" pitchFamily="49" charset="-128"/>
                <a:cs typeface="Times New Roman" panose="02020603050405020304" pitchFamily="18" charset="0"/>
              </a:rPr>
              <a:t>出典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a:effectLst/>
                <a:ea typeface="ＭＳ ゴシック" panose="020B0609070205080204" pitchFamily="49" charset="-128"/>
                <a:cs typeface="Times New Roman" panose="02020603050405020304" pitchFamily="18" charset="0"/>
              </a:rPr>
              <a:t>2017</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a:effectLst/>
                <a:ea typeface="ＭＳ ゴシック" panose="020B0609070205080204" pitchFamily="49" charset="-128"/>
                <a:cs typeface="Times New Roman" panose="02020603050405020304" pitchFamily="18" charset="0"/>
              </a:rPr>
              <a:t>2018</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10</a:t>
            </a:r>
            <a:r>
              <a:rPr lang="ja-JP" sz="700" kern="100" dirty="0">
                <a:effectLst/>
                <a:ea typeface="ＭＳ ゴシック" panose="020B0609070205080204" pitchFamily="49" charset="-128"/>
                <a:cs typeface="Times New Roman" panose="02020603050405020304" pitchFamily="18" charset="0"/>
              </a:rPr>
              <a:t>月集計）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a:effectLst/>
                <a:ea typeface="ＭＳ ゴシック" panose="020B0609070205080204" pitchFamily="49" charset="-128"/>
                <a:cs typeface="Times New Roman" panose="02020603050405020304" pitchFamily="18" charset="0"/>
              </a:rPr>
              <a:t>）</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
        <p:nvSpPr>
          <p:cNvPr id="73" name="タイトル 1">
            <a:extLst>
              <a:ext uri="{FF2B5EF4-FFF2-40B4-BE49-F238E27FC236}">
                <a16:creationId xmlns="" xmlns:a16="http://schemas.microsoft.com/office/drawing/2014/main" id="{77D78C8B-7190-4F9F-BF24-FAD4DFE9F181}"/>
              </a:ext>
            </a:extLst>
          </p:cNvPr>
          <p:cNvSpPr txBox="1">
            <a:spLocks/>
          </p:cNvSpPr>
          <p:nvPr/>
        </p:nvSpPr>
        <p:spPr>
          <a:xfrm>
            <a:off x="236021" y="495610"/>
            <a:ext cx="8712968" cy="8486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Tree>
    <p:extLst>
      <p:ext uri="{BB962C8B-B14F-4D97-AF65-F5344CB8AC3E}">
        <p14:creationId xmlns:p14="http://schemas.microsoft.com/office/powerpoint/2010/main" val="1494227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92872" y="1792936"/>
            <a:ext cx="8400250" cy="4948431"/>
          </a:xfrm>
          <a:prstGeom prst="rect">
            <a:avLst/>
          </a:prstGeom>
        </p:spPr>
      </p:pic>
      <p:sp>
        <p:nvSpPr>
          <p:cNvPr id="12"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9263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 xmlns:a16="http://schemas.microsoft.com/office/drawing/2014/main" id="{30BE5A27-A407-4A14-A9BE-5866682C3C6B}"/>
              </a:ext>
            </a:extLst>
          </p:cNvPr>
          <p:cNvSpPr txBox="1">
            <a:spLocks/>
          </p:cNvSpPr>
          <p:nvPr/>
        </p:nvSpPr>
        <p:spPr>
          <a:xfrm>
            <a:off x="179512" y="89570"/>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中河内二次医療圏の概要</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医療体制の概要⑤（入院料別の経年変化）</a:t>
            </a:r>
          </a:p>
        </p:txBody>
      </p:sp>
      <p:sp>
        <p:nvSpPr>
          <p:cNvPr id="10" name="テキスト ボックス 10">
            <a:extLst>
              <a:ext uri="{FF2B5EF4-FFF2-40B4-BE49-F238E27FC236}">
                <a16:creationId xmlns="" xmlns:a16="http://schemas.microsoft.com/office/drawing/2014/main" id="{8957656B-6DE6-44E0-85D6-7CF39E5B6647}"/>
              </a:ext>
            </a:extLst>
          </p:cNvPr>
          <p:cNvSpPr txBox="1"/>
          <p:nvPr/>
        </p:nvSpPr>
        <p:spPr>
          <a:xfrm>
            <a:off x="4499992" y="2132856"/>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124</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124</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±0</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30" name="テキスト ボックス 10">
            <a:extLst>
              <a:ext uri="{FF2B5EF4-FFF2-40B4-BE49-F238E27FC236}">
                <a16:creationId xmlns="" xmlns:a16="http://schemas.microsoft.com/office/drawing/2014/main" id="{8957656B-6DE6-44E0-85D6-7CF39E5B6647}"/>
              </a:ext>
            </a:extLst>
          </p:cNvPr>
          <p:cNvSpPr txBox="1"/>
          <p:nvPr/>
        </p:nvSpPr>
        <p:spPr>
          <a:xfrm>
            <a:off x="4499992" y="2437105"/>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93</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93</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±0</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31" name="テキスト ボックス 10">
            <a:extLst>
              <a:ext uri="{FF2B5EF4-FFF2-40B4-BE49-F238E27FC236}">
                <a16:creationId xmlns="" xmlns:a16="http://schemas.microsoft.com/office/drawing/2014/main" id="{8957656B-6DE6-44E0-85D6-7CF39E5B6647}"/>
              </a:ext>
            </a:extLst>
          </p:cNvPr>
          <p:cNvSpPr txBox="1"/>
          <p:nvPr/>
        </p:nvSpPr>
        <p:spPr>
          <a:xfrm>
            <a:off x="4283968" y="2741354"/>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0</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0</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±0</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32" name="テキスト ボックス 10">
            <a:extLst>
              <a:ext uri="{FF2B5EF4-FFF2-40B4-BE49-F238E27FC236}">
                <a16:creationId xmlns="" xmlns:a16="http://schemas.microsoft.com/office/drawing/2014/main" id="{8957656B-6DE6-44E0-85D6-7CF39E5B6647}"/>
              </a:ext>
            </a:extLst>
          </p:cNvPr>
          <p:cNvSpPr txBox="1"/>
          <p:nvPr/>
        </p:nvSpPr>
        <p:spPr>
          <a:xfrm>
            <a:off x="6849480" y="2866892"/>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1,823</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1,777</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46</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33" name="テキスト ボックス 10">
            <a:extLst>
              <a:ext uri="{FF2B5EF4-FFF2-40B4-BE49-F238E27FC236}">
                <a16:creationId xmlns="" xmlns:a16="http://schemas.microsoft.com/office/drawing/2014/main" id="{8957656B-6DE6-44E0-85D6-7CF39E5B6647}"/>
              </a:ext>
            </a:extLst>
          </p:cNvPr>
          <p:cNvSpPr txBox="1"/>
          <p:nvPr/>
        </p:nvSpPr>
        <p:spPr>
          <a:xfrm>
            <a:off x="6464540" y="3336890"/>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1,030</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1,030</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±0</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34" name="テキスト ボックス 10">
            <a:extLst>
              <a:ext uri="{FF2B5EF4-FFF2-40B4-BE49-F238E27FC236}">
                <a16:creationId xmlns="" xmlns:a16="http://schemas.microsoft.com/office/drawing/2014/main" id="{8957656B-6DE6-44E0-85D6-7CF39E5B6647}"/>
              </a:ext>
            </a:extLst>
          </p:cNvPr>
          <p:cNvSpPr txBox="1"/>
          <p:nvPr/>
        </p:nvSpPr>
        <p:spPr>
          <a:xfrm>
            <a:off x="4411196" y="3655427"/>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60</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60</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±0</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35" name="テキスト ボックス 10">
            <a:extLst>
              <a:ext uri="{FF2B5EF4-FFF2-40B4-BE49-F238E27FC236}">
                <a16:creationId xmlns="" xmlns:a16="http://schemas.microsoft.com/office/drawing/2014/main" id="{8957656B-6DE6-44E0-85D6-7CF39E5B6647}"/>
              </a:ext>
            </a:extLst>
          </p:cNvPr>
          <p:cNvSpPr txBox="1"/>
          <p:nvPr/>
        </p:nvSpPr>
        <p:spPr>
          <a:xfrm>
            <a:off x="6115144" y="3937964"/>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828</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828</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±0</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36" name="テキスト ボックス 10">
            <a:extLst>
              <a:ext uri="{FF2B5EF4-FFF2-40B4-BE49-F238E27FC236}">
                <a16:creationId xmlns="" xmlns:a16="http://schemas.microsoft.com/office/drawing/2014/main" id="{8957656B-6DE6-44E0-85D6-7CF39E5B6647}"/>
              </a:ext>
            </a:extLst>
          </p:cNvPr>
          <p:cNvSpPr txBox="1"/>
          <p:nvPr/>
        </p:nvSpPr>
        <p:spPr>
          <a:xfrm>
            <a:off x="4714368" y="4258879"/>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210</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210</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±0</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37" name="テキスト ボックス 10">
            <a:extLst>
              <a:ext uri="{FF2B5EF4-FFF2-40B4-BE49-F238E27FC236}">
                <a16:creationId xmlns="" xmlns:a16="http://schemas.microsoft.com/office/drawing/2014/main" id="{8957656B-6DE6-44E0-85D6-7CF39E5B6647}"/>
              </a:ext>
            </a:extLst>
          </p:cNvPr>
          <p:cNvSpPr txBox="1"/>
          <p:nvPr/>
        </p:nvSpPr>
        <p:spPr>
          <a:xfrm>
            <a:off x="5115932" y="4565662"/>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384</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384</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±0</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38" name="テキスト ボックス 10">
            <a:extLst>
              <a:ext uri="{FF2B5EF4-FFF2-40B4-BE49-F238E27FC236}">
                <a16:creationId xmlns="" xmlns:a16="http://schemas.microsoft.com/office/drawing/2014/main" id="{8957656B-6DE6-44E0-85D6-7CF39E5B6647}"/>
              </a:ext>
            </a:extLst>
          </p:cNvPr>
          <p:cNvSpPr txBox="1"/>
          <p:nvPr/>
        </p:nvSpPr>
        <p:spPr>
          <a:xfrm>
            <a:off x="4320047" y="4850579"/>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25</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42</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+17</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39" name="テキスト ボックス 10">
            <a:extLst>
              <a:ext uri="{FF2B5EF4-FFF2-40B4-BE49-F238E27FC236}">
                <a16:creationId xmlns="" xmlns:a16="http://schemas.microsoft.com/office/drawing/2014/main" id="{8957656B-6DE6-44E0-85D6-7CF39E5B6647}"/>
              </a:ext>
            </a:extLst>
          </p:cNvPr>
          <p:cNvSpPr txBox="1"/>
          <p:nvPr/>
        </p:nvSpPr>
        <p:spPr>
          <a:xfrm>
            <a:off x="5658800" y="5157341"/>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651</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630</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21</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40" name="テキスト ボックス 10">
            <a:extLst>
              <a:ext uri="{FF2B5EF4-FFF2-40B4-BE49-F238E27FC236}">
                <a16:creationId xmlns="" xmlns:a16="http://schemas.microsoft.com/office/drawing/2014/main" id="{8957656B-6DE6-44E0-85D6-7CF39E5B6647}"/>
              </a:ext>
            </a:extLst>
          </p:cNvPr>
          <p:cNvSpPr txBox="1"/>
          <p:nvPr/>
        </p:nvSpPr>
        <p:spPr>
          <a:xfrm>
            <a:off x="4807714" y="5442258"/>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210</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233</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+23</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42" name="テキスト ボックス 10">
            <a:extLst>
              <a:ext uri="{FF2B5EF4-FFF2-40B4-BE49-F238E27FC236}">
                <a16:creationId xmlns="" xmlns:a16="http://schemas.microsoft.com/office/drawing/2014/main" id="{8957656B-6DE6-44E0-85D6-7CF39E5B6647}"/>
              </a:ext>
            </a:extLst>
          </p:cNvPr>
          <p:cNvSpPr txBox="1"/>
          <p:nvPr/>
        </p:nvSpPr>
        <p:spPr>
          <a:xfrm>
            <a:off x="4714368" y="5760804"/>
            <a:ext cx="242858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a:rPr>
              <a:t>212</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212</a:t>
            </a:r>
            <a:r>
              <a:rPr lang="ja-JP" altLang="en-US" sz="1200" kern="100" dirty="0">
                <a:latin typeface="Meiryo UI" panose="020B0604030504040204" pitchFamily="50" charset="-128"/>
                <a:ea typeface="Meiryo UI" panose="020B0604030504040204" pitchFamily="50" charset="-128"/>
                <a:cs typeface="Times New Roman"/>
              </a:rPr>
              <a:t>床（</a:t>
            </a:r>
            <a:r>
              <a:rPr lang="en-US" altLang="ja-JP" sz="1200" kern="100" dirty="0">
                <a:latin typeface="Meiryo UI" panose="020B0604030504040204" pitchFamily="50" charset="-128"/>
                <a:ea typeface="Meiryo UI" panose="020B0604030504040204" pitchFamily="50" charset="-128"/>
                <a:cs typeface="Times New Roman"/>
              </a:rPr>
              <a:t>±0</a:t>
            </a:r>
            <a:r>
              <a:rPr lang="ja-JP" altLang="en-US" sz="1200" kern="100" dirty="0">
                <a:latin typeface="Meiryo UI" panose="020B0604030504040204" pitchFamily="50" charset="-128"/>
                <a:ea typeface="Meiryo UI" panose="020B0604030504040204" pitchFamily="50" charset="-128"/>
                <a:cs typeface="Times New Roman"/>
              </a:rPr>
              <a:t>床）</a:t>
            </a:r>
          </a:p>
        </p:txBody>
      </p:sp>
      <p:sp>
        <p:nvSpPr>
          <p:cNvPr id="22" name="スライド番号プレースホルダー 2"/>
          <p:cNvSpPr txBox="1">
            <a:spLocks/>
          </p:cNvSpPr>
          <p:nvPr/>
        </p:nvSpPr>
        <p:spPr>
          <a:xfrm>
            <a:off x="6912516" y="648864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tx1"/>
                </a:solidFill>
              </a:rPr>
              <a:t>8</a:t>
            </a:r>
            <a:endParaRPr lang="ja-JP" altLang="en-US" sz="1800" dirty="0">
              <a:solidFill>
                <a:schemeClr val="tx1"/>
              </a:solidFill>
            </a:endParaRPr>
          </a:p>
        </p:txBody>
      </p:sp>
      <p:sp>
        <p:nvSpPr>
          <p:cNvPr id="23" name="テキスト ボックス 10">
            <a:extLst>
              <a:ext uri="{FF2B5EF4-FFF2-40B4-BE49-F238E27FC236}">
                <a16:creationId xmlns="" xmlns:a16="http://schemas.microsoft.com/office/drawing/2014/main" id="{EBCB8470-10AE-4616-A7F5-D93589576208}"/>
              </a:ext>
            </a:extLst>
          </p:cNvPr>
          <p:cNvSpPr txBox="1"/>
          <p:nvPr/>
        </p:nvSpPr>
        <p:spPr>
          <a:xfrm>
            <a:off x="375366" y="1706573"/>
            <a:ext cx="261245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入院料別報告病床数の推移</a:t>
            </a:r>
          </a:p>
        </p:txBody>
      </p:sp>
      <p:sp>
        <p:nvSpPr>
          <p:cNvPr id="24" name="テキスト ボックス 10">
            <a:extLst>
              <a:ext uri="{FF2B5EF4-FFF2-40B4-BE49-F238E27FC236}">
                <a16:creationId xmlns="" xmlns:a16="http://schemas.microsoft.com/office/drawing/2014/main" id="{FA19C445-5760-4664-B812-554369FA15A2}"/>
              </a:ext>
            </a:extLst>
          </p:cNvPr>
          <p:cNvSpPr txBox="1"/>
          <p:nvPr/>
        </p:nvSpPr>
        <p:spPr>
          <a:xfrm>
            <a:off x="5796136" y="6363103"/>
            <a:ext cx="362791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5" name="タイトル 1">
            <a:extLst>
              <a:ext uri="{FF2B5EF4-FFF2-40B4-BE49-F238E27FC236}">
                <a16:creationId xmlns="" xmlns:a16="http://schemas.microsoft.com/office/drawing/2014/main" id="{DCA77A26-3D53-4A46-9F25-8177DCB1A55D}"/>
              </a:ext>
            </a:extLst>
          </p:cNvPr>
          <p:cNvSpPr txBox="1">
            <a:spLocks/>
          </p:cNvSpPr>
          <p:nvPr/>
        </p:nvSpPr>
        <p:spPr>
          <a:xfrm>
            <a:off x="251520" y="57113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入院料別の報告病床数は前年度より大きな増減は見られない</a:t>
            </a:r>
          </a:p>
        </p:txBody>
      </p:sp>
      <p:sp>
        <p:nvSpPr>
          <p:cNvPr id="26" name="テキスト ボックス 10">
            <a:extLst>
              <a:ext uri="{FF2B5EF4-FFF2-40B4-BE49-F238E27FC236}">
                <a16:creationId xmlns="" xmlns:a16="http://schemas.microsoft.com/office/drawing/2014/main" id="{7D75A449-2310-4472-9B0B-8D3438FCB4A5}"/>
              </a:ext>
            </a:extLst>
          </p:cNvPr>
          <p:cNvSpPr txBox="1"/>
          <p:nvPr/>
        </p:nvSpPr>
        <p:spPr>
          <a:xfrm>
            <a:off x="6627115" y="2138421"/>
            <a:ext cx="2103432"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2017</a:t>
            </a:r>
            <a:r>
              <a:rPr lang="ja-JP" altLang="en-US" sz="1100" kern="100" dirty="0">
                <a:latin typeface="Meiryo UI" panose="020B0604030504040204" pitchFamily="50" charset="-128"/>
                <a:ea typeface="Meiryo UI" panose="020B0604030504040204" pitchFamily="50" charset="-128"/>
                <a:cs typeface="Times New Roman"/>
              </a:rPr>
              <a:t>年度数値⇒</a:t>
            </a:r>
            <a:r>
              <a:rPr lang="en-US" altLang="ja-JP" sz="1100" kern="100" dirty="0">
                <a:latin typeface="Meiryo UI" panose="020B0604030504040204" pitchFamily="50" charset="-128"/>
                <a:ea typeface="Meiryo UI" panose="020B0604030504040204" pitchFamily="50" charset="-128"/>
                <a:cs typeface="Times New Roman"/>
              </a:rPr>
              <a:t>2018</a:t>
            </a:r>
            <a:r>
              <a:rPr lang="ja-JP" altLang="en-US" sz="1100" kern="100" dirty="0">
                <a:latin typeface="Meiryo UI" panose="020B0604030504040204" pitchFamily="50" charset="-128"/>
                <a:ea typeface="Meiryo UI" panose="020B0604030504040204" pitchFamily="50" charset="-128"/>
                <a:cs typeface="Times New Roman"/>
              </a:rPr>
              <a:t>年度数値（前年度からの増減）　</a:t>
            </a:r>
          </a:p>
        </p:txBody>
      </p:sp>
    </p:spTree>
    <p:extLst>
      <p:ext uri="{BB962C8B-B14F-4D97-AF65-F5344CB8AC3E}">
        <p14:creationId xmlns:p14="http://schemas.microsoft.com/office/powerpoint/2010/main" val="2426036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p:cNvGraphicFramePr>
            <a:graphicFrameLocks/>
          </p:cNvGraphicFramePr>
          <p:nvPr>
            <p:extLst>
              <p:ext uri="{D42A27DB-BD31-4B8C-83A1-F6EECF244321}">
                <p14:modId xmlns:p14="http://schemas.microsoft.com/office/powerpoint/2010/main" val="1285214780"/>
              </p:ext>
            </p:extLst>
          </p:nvPr>
        </p:nvGraphicFramePr>
        <p:xfrm>
          <a:off x="2142797" y="2326508"/>
          <a:ext cx="4363557" cy="2585737"/>
        </p:xfrm>
        <a:graphic>
          <a:graphicData uri="http://schemas.openxmlformats.org/drawingml/2006/chart">
            <c:chart xmlns:c="http://schemas.openxmlformats.org/drawingml/2006/chart" xmlns:r="http://schemas.openxmlformats.org/officeDocument/2006/relationships" r:id="rId3"/>
          </a:graphicData>
        </a:graphic>
      </p:graphicFrame>
      <p:sp>
        <p:nvSpPr>
          <p:cNvPr id="22"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8756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 xmlns:a16="http://schemas.microsoft.com/office/drawing/2014/main" id="{30BE5A27-A407-4A14-A9BE-5866682C3C6B}"/>
              </a:ext>
            </a:extLst>
          </p:cNvPr>
          <p:cNvSpPr txBox="1">
            <a:spLocks/>
          </p:cNvSpPr>
          <p:nvPr/>
        </p:nvSpPr>
        <p:spPr>
          <a:xfrm>
            <a:off x="193379" y="71573"/>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中河内二次医療圏の概要</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医療体制の概要⑥（転換補助金）</a:t>
            </a:r>
          </a:p>
        </p:txBody>
      </p:sp>
      <p:sp>
        <p:nvSpPr>
          <p:cNvPr id="11" name="タイトル 1"/>
          <p:cNvSpPr txBox="1">
            <a:spLocks/>
          </p:cNvSpPr>
          <p:nvPr/>
        </p:nvSpPr>
        <p:spPr>
          <a:xfrm>
            <a:off x="2219559" y="1672609"/>
            <a:ext cx="5141746" cy="35998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solidFill>
                  <a:schemeClr val="tx2">
                    <a:lumMod val="60000"/>
                    <a:lumOff val="40000"/>
                  </a:schemeClr>
                </a:solidFill>
                <a:latin typeface="HGS創英角ｺﾞｼｯｸUB" panose="020B0900000000000000" pitchFamily="50" charset="-128"/>
                <a:ea typeface="HGS創英角ｺﾞｼｯｸUB" panose="020B0900000000000000" pitchFamily="50" charset="-128"/>
              </a:rPr>
              <a:t>病床転換促進事業補助金（実績）</a:t>
            </a:r>
          </a:p>
        </p:txBody>
      </p:sp>
      <p:graphicFrame>
        <p:nvGraphicFramePr>
          <p:cNvPr id="2" name="表 1"/>
          <p:cNvGraphicFramePr>
            <a:graphicFrameLocks noGrp="1"/>
          </p:cNvGraphicFramePr>
          <p:nvPr>
            <p:extLst>
              <p:ext uri="{D42A27DB-BD31-4B8C-83A1-F6EECF244321}">
                <p14:modId xmlns:p14="http://schemas.microsoft.com/office/powerpoint/2010/main" val="1485000944"/>
              </p:ext>
            </p:extLst>
          </p:nvPr>
        </p:nvGraphicFramePr>
        <p:xfrm>
          <a:off x="228442" y="1723918"/>
          <a:ext cx="8736045" cy="2753939"/>
        </p:xfrm>
        <a:graphic>
          <a:graphicData uri="http://schemas.openxmlformats.org/drawingml/2006/table">
            <a:tbl>
              <a:tblPr/>
              <a:tblGrid>
                <a:gridCol w="757521">
                  <a:extLst>
                    <a:ext uri="{9D8B030D-6E8A-4147-A177-3AD203B41FA5}">
                      <a16:colId xmlns="" xmlns:a16="http://schemas.microsoft.com/office/drawing/2014/main" val="4021837462"/>
                    </a:ext>
                  </a:extLst>
                </a:gridCol>
                <a:gridCol w="852212">
                  <a:extLst>
                    <a:ext uri="{9D8B030D-6E8A-4147-A177-3AD203B41FA5}">
                      <a16:colId xmlns="" xmlns:a16="http://schemas.microsoft.com/office/drawing/2014/main" val="4088721870"/>
                    </a:ext>
                  </a:extLst>
                </a:gridCol>
                <a:gridCol w="1543099">
                  <a:extLst>
                    <a:ext uri="{9D8B030D-6E8A-4147-A177-3AD203B41FA5}">
                      <a16:colId xmlns="" xmlns:a16="http://schemas.microsoft.com/office/drawing/2014/main" val="1376526896"/>
                    </a:ext>
                  </a:extLst>
                </a:gridCol>
                <a:gridCol w="1543099">
                  <a:extLst>
                    <a:ext uri="{9D8B030D-6E8A-4147-A177-3AD203B41FA5}">
                      <a16:colId xmlns="" xmlns:a16="http://schemas.microsoft.com/office/drawing/2014/main" val="2651305193"/>
                    </a:ext>
                  </a:extLst>
                </a:gridCol>
                <a:gridCol w="981972">
                  <a:extLst>
                    <a:ext uri="{9D8B030D-6E8A-4147-A177-3AD203B41FA5}">
                      <a16:colId xmlns="" xmlns:a16="http://schemas.microsoft.com/office/drawing/2014/main" val="4016309967"/>
                    </a:ext>
                  </a:extLst>
                </a:gridCol>
                <a:gridCol w="1529071">
                  <a:extLst>
                    <a:ext uri="{9D8B030D-6E8A-4147-A177-3AD203B41FA5}">
                      <a16:colId xmlns="" xmlns:a16="http://schemas.microsoft.com/office/drawing/2014/main" val="397614563"/>
                    </a:ext>
                  </a:extLst>
                </a:gridCol>
                <a:gridCol w="1529071">
                  <a:extLst>
                    <a:ext uri="{9D8B030D-6E8A-4147-A177-3AD203B41FA5}">
                      <a16:colId xmlns="" xmlns:a16="http://schemas.microsoft.com/office/drawing/2014/main" val="1673150586"/>
                    </a:ext>
                  </a:extLst>
                </a:gridCol>
              </a:tblGrid>
              <a:tr h="309699">
                <a:tc gridSpan="2">
                  <a:txBody>
                    <a:bodyPr/>
                    <a:lstStyle/>
                    <a:p>
                      <a:pPr algn="l"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大阪府全体</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80274331"/>
                  </a:ext>
                </a:extLst>
              </a:tr>
              <a:tr h="309699">
                <a:tc rowSpan="2">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3">
                  <a:txBody>
                    <a:bodyPr/>
                    <a:lstStyle/>
                    <a:p>
                      <a:pPr algn="l"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　補助金交付病院数</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補助金交付病床数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205958983"/>
                  </a:ext>
                </a:extLst>
              </a:tr>
              <a:tr h="309699">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（内）病床転換完了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  （内）公立・公的病院</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（内）病床転換完了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  （内）公立・公的病院</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 xmlns:a16="http://schemas.microsoft.com/office/drawing/2014/main" val="2988430974"/>
                  </a:ext>
                </a:extLst>
              </a:tr>
              <a:tr h="309699">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2015</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119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1223334"/>
                  </a:ext>
                </a:extLst>
              </a:tr>
              <a:tr h="309699">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2016</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9292831"/>
                  </a:ext>
                </a:extLst>
              </a:tr>
              <a:tr h="309699">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2017</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80752584"/>
                  </a:ext>
                </a:extLst>
              </a:tr>
              <a:tr h="309699">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2018</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69791433"/>
                  </a:ext>
                </a:extLst>
              </a:tr>
              <a:tr h="357345">
                <a:tc>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合計</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840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592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68537676"/>
                  </a:ext>
                </a:extLst>
              </a:tr>
              <a:tr h="228701">
                <a:tc>
                  <a:txBody>
                    <a:bodyPr/>
                    <a:lstStyle/>
                    <a:p>
                      <a:pPr algn="l" fontAlgn="ct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gridSpan="5">
                  <a:txBody>
                    <a:bodyPr/>
                    <a:lstStyle/>
                    <a:p>
                      <a:pPr algn="l" fontAlgn="ctr"/>
                      <a:endPar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531683750"/>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1170602713"/>
              </p:ext>
            </p:extLst>
          </p:nvPr>
        </p:nvGraphicFramePr>
        <p:xfrm>
          <a:off x="211367" y="4419084"/>
          <a:ext cx="8704191" cy="2191502"/>
        </p:xfrm>
        <a:graphic>
          <a:graphicData uri="http://schemas.openxmlformats.org/drawingml/2006/table">
            <a:tbl>
              <a:tblPr/>
              <a:tblGrid>
                <a:gridCol w="754456">
                  <a:extLst>
                    <a:ext uri="{9D8B030D-6E8A-4147-A177-3AD203B41FA5}">
                      <a16:colId xmlns="" xmlns:a16="http://schemas.microsoft.com/office/drawing/2014/main" val="4245006542"/>
                    </a:ext>
                  </a:extLst>
                </a:gridCol>
                <a:gridCol w="852256">
                  <a:extLst>
                    <a:ext uri="{9D8B030D-6E8A-4147-A177-3AD203B41FA5}">
                      <a16:colId xmlns="" xmlns:a16="http://schemas.microsoft.com/office/drawing/2014/main" val="2706751623"/>
                    </a:ext>
                  </a:extLst>
                </a:gridCol>
                <a:gridCol w="1536856">
                  <a:extLst>
                    <a:ext uri="{9D8B030D-6E8A-4147-A177-3AD203B41FA5}">
                      <a16:colId xmlns="" xmlns:a16="http://schemas.microsoft.com/office/drawing/2014/main" val="232686669"/>
                    </a:ext>
                  </a:extLst>
                </a:gridCol>
                <a:gridCol w="1536856">
                  <a:extLst>
                    <a:ext uri="{9D8B030D-6E8A-4147-A177-3AD203B41FA5}">
                      <a16:colId xmlns="" xmlns:a16="http://schemas.microsoft.com/office/drawing/2014/main" val="3284855566"/>
                    </a:ext>
                  </a:extLst>
                </a:gridCol>
                <a:gridCol w="977999">
                  <a:extLst>
                    <a:ext uri="{9D8B030D-6E8A-4147-A177-3AD203B41FA5}">
                      <a16:colId xmlns="" xmlns:a16="http://schemas.microsoft.com/office/drawing/2014/main" val="3406523511"/>
                    </a:ext>
                  </a:extLst>
                </a:gridCol>
                <a:gridCol w="1522884">
                  <a:extLst>
                    <a:ext uri="{9D8B030D-6E8A-4147-A177-3AD203B41FA5}">
                      <a16:colId xmlns="" xmlns:a16="http://schemas.microsoft.com/office/drawing/2014/main" val="2166937100"/>
                    </a:ext>
                  </a:extLst>
                </a:gridCol>
                <a:gridCol w="1522884">
                  <a:extLst>
                    <a:ext uri="{9D8B030D-6E8A-4147-A177-3AD203B41FA5}">
                      <a16:colId xmlns="" xmlns:a16="http://schemas.microsoft.com/office/drawing/2014/main" val="2326396388"/>
                    </a:ext>
                  </a:extLst>
                </a:gridCol>
              </a:tblGrid>
              <a:tr h="268769">
                <a:tc>
                  <a:txBody>
                    <a:bodyPr/>
                    <a:lstStyle/>
                    <a:p>
                      <a:pPr algn="l"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中河内</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19387451"/>
                  </a:ext>
                </a:extLst>
              </a:tr>
              <a:tr h="268769">
                <a:tc rowSpan="2">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3">
                  <a:txBody>
                    <a:bodyPr/>
                    <a:lstStyle/>
                    <a:p>
                      <a:pPr algn="l"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補助金交付病院数</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補助金交付病床数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385551371"/>
                  </a:ext>
                </a:extLst>
              </a:tr>
              <a:tr h="268769">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（内）病床転換完了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内）公立・公的病院</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（内）病床転換完了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  （内）公立・公的病院</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 xmlns:a16="http://schemas.microsoft.com/office/drawing/2014/main" val="1738546506"/>
                  </a:ext>
                </a:extLst>
              </a:tr>
              <a:tr h="268769">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2015</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74233535"/>
                  </a:ext>
                </a:extLst>
              </a:tr>
              <a:tr h="268769">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2016</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18878457"/>
                  </a:ext>
                </a:extLst>
              </a:tr>
              <a:tr h="268769">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2017</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63427662"/>
                  </a:ext>
                </a:extLst>
              </a:tr>
              <a:tr h="268769">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2018</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年</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1335933"/>
                  </a:ext>
                </a:extLst>
              </a:tr>
              <a:tr h="310119">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合計</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42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74742516"/>
                  </a:ext>
                </a:extLst>
              </a:tr>
            </a:tbl>
          </a:graphicData>
        </a:graphic>
      </p:graphicFrame>
      <p:sp>
        <p:nvSpPr>
          <p:cNvPr id="9" name="スライド番号プレースホルダー 2"/>
          <p:cNvSpPr>
            <a:spLocks noGrp="1"/>
          </p:cNvSpPr>
          <p:nvPr>
            <p:ph type="sldNum" sz="quarter" idx="12"/>
          </p:nvPr>
        </p:nvSpPr>
        <p:spPr>
          <a:xfrm>
            <a:off x="7023405" y="6460955"/>
            <a:ext cx="2133600" cy="365125"/>
          </a:xfrm>
        </p:spPr>
        <p:txBody>
          <a:bodyPr/>
          <a:lstStyle/>
          <a:p>
            <a:r>
              <a:rPr kumimoji="1" lang="en-US" altLang="ja-JP" sz="1800" dirty="0">
                <a:solidFill>
                  <a:schemeClr val="tx1"/>
                </a:solidFill>
              </a:rPr>
              <a:t>9</a:t>
            </a:r>
            <a:endParaRPr kumimoji="1" lang="ja-JP" altLang="en-US" sz="1800" dirty="0">
              <a:solidFill>
                <a:schemeClr val="tx1"/>
              </a:solidFill>
            </a:endParaRPr>
          </a:p>
        </p:txBody>
      </p:sp>
      <p:sp>
        <p:nvSpPr>
          <p:cNvPr id="10" name="タイトル 1">
            <a:extLst>
              <a:ext uri="{FF2B5EF4-FFF2-40B4-BE49-F238E27FC236}">
                <a16:creationId xmlns="" xmlns:a16="http://schemas.microsoft.com/office/drawing/2014/main" id="{77D78C8B-7190-4F9F-BF24-FAD4DFE9F181}"/>
              </a:ext>
            </a:extLst>
          </p:cNvPr>
          <p:cNvSpPr txBox="1">
            <a:spLocks/>
          </p:cNvSpPr>
          <p:nvPr/>
        </p:nvSpPr>
        <p:spPr>
          <a:xfrm>
            <a:off x="158156" y="564063"/>
            <a:ext cx="8734324" cy="95240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中河内</a:t>
            </a:r>
            <a:r>
              <a:rPr lang="ja-JP" altLang="en-US" sz="2200" dirty="0">
                <a:latin typeface="HGP創英角ｺﾞｼｯｸUB" panose="020B0900000000000000" pitchFamily="50" charset="-128"/>
                <a:ea typeface="HGP創英角ｺﾞｼｯｸUB" panose="020B0900000000000000" pitchFamily="50" charset="-128"/>
              </a:rPr>
              <a:t>二次医療圏において</a:t>
            </a:r>
            <a:r>
              <a:rPr lang="ja-JP" altLang="en-US" sz="2200" dirty="0" smtClean="0">
                <a:latin typeface="HGP創英角ｺﾞｼｯｸUB" panose="020B0900000000000000" pitchFamily="50" charset="-128"/>
                <a:ea typeface="HGP創英角ｺﾞｼｯｸUB" panose="020B0900000000000000" pitchFamily="50" charset="-128"/>
              </a:rPr>
              <a:t>は、４</a:t>
            </a:r>
            <a:r>
              <a:rPr lang="ja-JP" altLang="en-US" sz="2200" dirty="0">
                <a:latin typeface="HGP創英角ｺﾞｼｯｸUB" panose="020B0900000000000000" pitchFamily="50" charset="-128"/>
                <a:ea typeface="HGP創英角ｺﾞｼｯｸUB" panose="020B0900000000000000" pitchFamily="50" charset="-128"/>
              </a:rPr>
              <a:t>病院に</a:t>
            </a:r>
            <a:r>
              <a:rPr lang="ja-JP" altLang="en-US" sz="2200" dirty="0" smtClean="0">
                <a:latin typeface="HGP創英角ｺﾞｼｯｸUB" panose="020B0900000000000000" pitchFamily="50" charset="-128"/>
                <a:ea typeface="HGP創英角ｺﾞｼｯｸUB" panose="020B0900000000000000" pitchFamily="50" charset="-128"/>
              </a:rPr>
              <a:t>対し交付</a:t>
            </a:r>
            <a:r>
              <a:rPr lang="ja-JP" altLang="en-US" sz="2200" dirty="0">
                <a:latin typeface="HGP創英角ｺﾞｼｯｸUB" panose="020B0900000000000000" pitchFamily="50" charset="-128"/>
                <a:ea typeface="HGP創英角ｺﾞｼｯｸUB" panose="020B0900000000000000" pitchFamily="50" charset="-128"/>
              </a:rPr>
              <a:t>実績が</a:t>
            </a:r>
            <a:r>
              <a:rPr lang="ja-JP" altLang="en-US" sz="2200" dirty="0" smtClean="0">
                <a:latin typeface="HGP創英角ｺﾞｼｯｸUB" panose="020B0900000000000000" pitchFamily="50" charset="-128"/>
                <a:ea typeface="HGP創英角ｺﾞｼｯｸUB" panose="020B0900000000000000" pitchFamily="50" charset="-128"/>
              </a:rPr>
              <a:t>あり</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　　　　</a:t>
            </a:r>
            <a:r>
              <a:rPr lang="en-US" altLang="ja-JP" sz="2200" dirty="0" smtClean="0">
                <a:latin typeface="HGP創英角ｺﾞｼｯｸUB" panose="020B0900000000000000" pitchFamily="50" charset="-128"/>
                <a:ea typeface="HGP創英角ｺﾞｼｯｸUB" panose="020B0900000000000000" pitchFamily="50" charset="-128"/>
              </a:rPr>
              <a:t>2018</a:t>
            </a:r>
            <a:r>
              <a:rPr lang="ja-JP" altLang="en-US" sz="2200" dirty="0" smtClean="0">
                <a:latin typeface="HGP創英角ｺﾞｼｯｸUB" panose="020B0900000000000000" pitchFamily="50" charset="-128"/>
                <a:ea typeface="HGP創英角ｺﾞｼｯｸUB" panose="020B0900000000000000" pitchFamily="50" charset="-128"/>
              </a:rPr>
              <a:t>年度は民間等</a:t>
            </a:r>
            <a:r>
              <a:rPr lang="en-US" altLang="ja-JP" sz="2200" dirty="0" smtClean="0">
                <a:latin typeface="HGP創英角ｺﾞｼｯｸUB" panose="020B0900000000000000" pitchFamily="50" charset="-128"/>
                <a:ea typeface="HGP創英角ｺﾞｼｯｸUB" panose="020B0900000000000000" pitchFamily="50" charset="-128"/>
              </a:rPr>
              <a:t>2</a:t>
            </a:r>
            <a:r>
              <a:rPr lang="ja-JP" altLang="en-US" sz="2200" dirty="0" smtClean="0">
                <a:latin typeface="HGP創英角ｺﾞｼｯｸUB" panose="020B0900000000000000" pitchFamily="50" charset="-128"/>
                <a:ea typeface="HGP創英角ｺﾞｼｯｸUB" panose="020B0900000000000000" pitchFamily="50" charset="-128"/>
              </a:rPr>
              <a:t>病院</a:t>
            </a:r>
            <a:r>
              <a:rPr lang="en-US" altLang="ja-JP" sz="2200" dirty="0" smtClean="0">
                <a:latin typeface="HGP創英角ｺﾞｼｯｸUB" panose="020B0900000000000000" pitchFamily="50" charset="-128"/>
                <a:ea typeface="HGP創英角ｺﾞｼｯｸUB" panose="020B0900000000000000" pitchFamily="50" charset="-128"/>
              </a:rPr>
              <a:t>70</a:t>
            </a:r>
            <a:r>
              <a:rPr lang="ja-JP" altLang="en-US" sz="2200" dirty="0" smtClean="0">
                <a:latin typeface="HGP創英角ｺﾞｼｯｸUB" panose="020B0900000000000000" pitchFamily="50" charset="-128"/>
                <a:ea typeface="HGP創英角ｺﾞｼｯｸUB" panose="020B0900000000000000" pitchFamily="50" charset="-128"/>
              </a:rPr>
              <a:t>床が補助金を利用して転換している</a:t>
            </a:r>
            <a:endParaRPr lang="ja-JP" altLang="en-US" sz="2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38268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E6FA492-2F15-4389-9F0F-4BEF001AC011}">
  <ds:schemaRefs>
    <ds:schemaRef ds:uri="http://schemas.microsoft.com/sharepoint/v3/contenttype/forms"/>
  </ds:schemaRefs>
</ds:datastoreItem>
</file>

<file path=customXml/itemProps3.xml><?xml version="1.0" encoding="utf-8"?>
<ds:datastoreItem xmlns:ds="http://schemas.openxmlformats.org/officeDocument/2006/customXml" ds:itemID="{0B2E238E-5187-4482-BE1B-2A3B132B829E}">
  <ds:schemaRefs>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purl.org/dc/term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15724</TotalTime>
  <Words>4159</Words>
  <Application>Microsoft Office PowerPoint</Application>
  <PresentationFormat>画面に合わせる (4:3)</PresentationFormat>
  <Paragraphs>727</Paragraphs>
  <Slides>31</Slides>
  <Notes>30</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31</vt:i4>
      </vt:variant>
    </vt:vector>
  </HeadingPairs>
  <TitlesOfParts>
    <vt:vector size="48" baseType="lpstr">
      <vt:lpstr>FontAwesome</vt:lpstr>
      <vt:lpstr>HGPｺﾞｼｯｸE</vt:lpstr>
      <vt:lpstr>HGPｺﾞｼｯｸM</vt:lpstr>
      <vt:lpstr>HGP創英角ｺﾞｼｯｸUB</vt:lpstr>
      <vt:lpstr>HGP創英角ﾎﾟｯﾌﾟ体</vt:lpstr>
      <vt:lpstr>HGS創英角ｺﾞｼｯｸUB</vt:lpstr>
      <vt:lpstr>HG丸ｺﾞｼｯｸM-PRO</vt:lpstr>
      <vt:lpstr>HG創英角ｺﾞｼｯｸUB</vt:lpstr>
      <vt:lpstr>Meiryo UI</vt:lpstr>
      <vt:lpstr>Microsoft YaHei UI</vt:lpstr>
      <vt:lpstr>ＭＳ Ｐゴシック</vt:lpstr>
      <vt:lpstr>ＭＳ ゴシック</vt:lpstr>
      <vt:lpstr>ＭＳ 明朝</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0000008665 松山　美紀</cp:lastModifiedBy>
  <cp:revision>1049</cp:revision>
  <cp:lastPrinted>2019-08-05T09:04:10Z</cp:lastPrinted>
  <dcterms:created xsi:type="dcterms:W3CDTF">2017-09-06T02:09:24Z</dcterms:created>
  <dcterms:modified xsi:type="dcterms:W3CDTF">2019-08-06T07:14:52Z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