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7C391-E6EA-4232-9EB2-E9901FA038B3}" v="37" dt="2024-03-15T12:42:09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002" y="-95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1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3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3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3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8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8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5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3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0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F409E-8A1A-160C-AF88-16738BFCA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B2EF0B9-2287-6EAC-1D38-6A90E0168801}"/>
              </a:ext>
            </a:extLst>
          </p:cNvPr>
          <p:cNvSpPr txBox="1"/>
          <p:nvPr/>
        </p:nvSpPr>
        <p:spPr>
          <a:xfrm>
            <a:off x="871546" y="418080"/>
            <a:ext cx="5816584" cy="3862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プラスチックごみ削減のための行動計画</a:t>
            </a:r>
            <a:endParaRPr kumimoji="1"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F637E7-CD38-35E4-C541-280F41AF6F29}"/>
              </a:ext>
            </a:extLst>
          </p:cNvPr>
          <p:cNvSpPr txBox="1"/>
          <p:nvPr/>
        </p:nvSpPr>
        <p:spPr>
          <a:xfrm>
            <a:off x="3695699" y="959762"/>
            <a:ext cx="3286031" cy="34426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年　　　　組　　名前　　　　　　　　　　　　　　　　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B271926-DF68-234D-A849-6114517AE69E}"/>
              </a:ext>
            </a:extLst>
          </p:cNvPr>
          <p:cNvCxnSpPr/>
          <p:nvPr/>
        </p:nvCxnSpPr>
        <p:spPr>
          <a:xfrm>
            <a:off x="3779838" y="1289952"/>
            <a:ext cx="308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4FBEFB8-4BD1-8070-A6B2-D5D7E8C8784A}"/>
              </a:ext>
            </a:extLst>
          </p:cNvPr>
          <p:cNvSpPr txBox="1"/>
          <p:nvPr/>
        </p:nvSpPr>
        <p:spPr>
          <a:xfrm>
            <a:off x="621387" y="1463470"/>
            <a:ext cx="6316902" cy="89825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学校や通学路、近くにある公園、川や海など、身の回りの環境はどのような状況で、その環境をどうしたいか・どのようになってほしいか、そのために、どのようなことができるか、取り組みたい</a:t>
            </a:r>
            <a:b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ことを考えてみましょう。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0A08C9-904E-9ECA-0994-3EA48454CEB0}"/>
              </a:ext>
            </a:extLst>
          </p:cNvPr>
          <p:cNvSpPr txBox="1"/>
          <p:nvPr/>
        </p:nvSpPr>
        <p:spPr>
          <a:xfrm>
            <a:off x="1161690" y="9656779"/>
            <a:ext cx="2317229" cy="59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自分の行動を変える！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➡宣言カードで伝えよう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54CBCD2-70D6-4ECD-C711-68612FF57A2A}"/>
              </a:ext>
            </a:extLst>
          </p:cNvPr>
          <p:cNvSpPr/>
          <p:nvPr/>
        </p:nvSpPr>
        <p:spPr>
          <a:xfrm>
            <a:off x="1161690" y="9690097"/>
            <a:ext cx="2385060" cy="58068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AAF51B-1940-5A71-4650-215CE247152E}"/>
              </a:ext>
            </a:extLst>
          </p:cNvPr>
          <p:cNvSpPr txBox="1"/>
          <p:nvPr/>
        </p:nvSpPr>
        <p:spPr>
          <a:xfrm>
            <a:off x="3947086" y="9656779"/>
            <a:ext cx="2317229" cy="59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周りの人に気付いてもらう！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➡ポスターや報告書で伝えよう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56F6412-57E5-FBD6-ECE2-78C826E66B4E}"/>
              </a:ext>
            </a:extLst>
          </p:cNvPr>
          <p:cNvSpPr/>
          <p:nvPr/>
        </p:nvSpPr>
        <p:spPr>
          <a:xfrm>
            <a:off x="3848704" y="9690097"/>
            <a:ext cx="2513995" cy="58068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7AE95B1-467B-6566-F7A1-97868A71E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87532"/>
              </p:ext>
            </p:extLst>
          </p:nvPr>
        </p:nvGraphicFramePr>
        <p:xfrm>
          <a:off x="621386" y="2481107"/>
          <a:ext cx="6316903" cy="7665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6774">
                  <a:extLst>
                    <a:ext uri="{9D8B030D-6E8A-4147-A177-3AD203B41FA5}">
                      <a16:colId xmlns:a16="http://schemas.microsoft.com/office/drawing/2014/main" val="3264319658"/>
                    </a:ext>
                  </a:extLst>
                </a:gridCol>
                <a:gridCol w="5610129">
                  <a:extLst>
                    <a:ext uri="{9D8B030D-6E8A-4147-A177-3AD203B41FA5}">
                      <a16:colId xmlns:a16="http://schemas.microsoft.com/office/drawing/2014/main" val="3068156555"/>
                    </a:ext>
                  </a:extLst>
                </a:gridCol>
              </a:tblGrid>
              <a:tr h="7665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めあて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92813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3DC24E1-7598-332D-E0A5-963B16C08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85019"/>
              </p:ext>
            </p:extLst>
          </p:nvPr>
        </p:nvGraphicFramePr>
        <p:xfrm>
          <a:off x="621385" y="3414391"/>
          <a:ext cx="6316903" cy="10932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6774">
                  <a:extLst>
                    <a:ext uri="{9D8B030D-6E8A-4147-A177-3AD203B41FA5}">
                      <a16:colId xmlns:a16="http://schemas.microsoft.com/office/drawing/2014/main" val="3264319658"/>
                    </a:ext>
                  </a:extLst>
                </a:gridCol>
                <a:gridCol w="5610129">
                  <a:extLst>
                    <a:ext uri="{9D8B030D-6E8A-4147-A177-3AD203B41FA5}">
                      <a16:colId xmlns:a16="http://schemas.microsoft.com/office/drawing/2014/main" val="3068156555"/>
                    </a:ext>
                  </a:extLst>
                </a:gridCol>
              </a:tblGrid>
              <a:tr h="1093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理由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928134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59B04325-9C0A-F15C-3718-16DB04947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37548"/>
              </p:ext>
            </p:extLst>
          </p:nvPr>
        </p:nvGraphicFramePr>
        <p:xfrm>
          <a:off x="617220" y="5537003"/>
          <a:ext cx="6321067" cy="16332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21067">
                  <a:extLst>
                    <a:ext uri="{9D8B030D-6E8A-4147-A177-3AD203B41FA5}">
                      <a16:colId xmlns:a16="http://schemas.microsoft.com/office/drawing/2014/main" val="3264319658"/>
                    </a:ext>
                  </a:extLst>
                </a:gridCol>
              </a:tblGrid>
              <a:tr h="163322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92813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DBD3A332-6365-76D5-2CBA-9E68F8CD7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00752"/>
              </p:ext>
            </p:extLst>
          </p:nvPr>
        </p:nvGraphicFramePr>
        <p:xfrm>
          <a:off x="621383" y="8146867"/>
          <a:ext cx="6316904" cy="14315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16904">
                  <a:extLst>
                    <a:ext uri="{9D8B030D-6E8A-4147-A177-3AD203B41FA5}">
                      <a16:colId xmlns:a16="http://schemas.microsoft.com/office/drawing/2014/main" val="3068156555"/>
                    </a:ext>
                  </a:extLst>
                </a:gridCol>
              </a:tblGrid>
              <a:tr h="143153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928134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11A81CE-7763-F747-AAB5-EF0981033FA4}"/>
              </a:ext>
            </a:extLst>
          </p:cNvPr>
          <p:cNvSpPr txBox="1"/>
          <p:nvPr/>
        </p:nvSpPr>
        <p:spPr>
          <a:xfrm>
            <a:off x="665805" y="4694594"/>
            <a:ext cx="56968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具体的にどのようなことができるかや、取り組みたいことを考えてみましょう。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AD6165A-5B9A-C375-B604-44DE3DFC0CDF}"/>
              </a:ext>
            </a:extLst>
          </p:cNvPr>
          <p:cNvSpPr txBox="1"/>
          <p:nvPr/>
        </p:nvSpPr>
        <p:spPr>
          <a:xfrm>
            <a:off x="698925" y="7282895"/>
            <a:ext cx="64249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実現するために、どのようなことが必要か考えてみましょう。</a:t>
            </a:r>
            <a:endParaRPr lang="ja-JP" altLang="en-US" sz="1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459D98-BF5D-B1FA-B1F5-34D31B44EEF7}"/>
              </a:ext>
            </a:extLst>
          </p:cNvPr>
          <p:cNvSpPr txBox="1"/>
          <p:nvPr/>
        </p:nvSpPr>
        <p:spPr>
          <a:xfrm>
            <a:off x="2872034" y="4992478"/>
            <a:ext cx="97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学校で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できること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6C0493-16D2-E027-392C-4CF3947D9F7B}"/>
              </a:ext>
            </a:extLst>
          </p:cNvPr>
          <p:cNvSpPr txBox="1"/>
          <p:nvPr/>
        </p:nvSpPr>
        <p:spPr>
          <a:xfrm>
            <a:off x="3872519" y="4996720"/>
            <a:ext cx="97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公園で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できること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C8F7650-B521-3B65-FB15-DF67B4B04714}"/>
              </a:ext>
            </a:extLst>
          </p:cNvPr>
          <p:cNvSpPr txBox="1"/>
          <p:nvPr/>
        </p:nvSpPr>
        <p:spPr>
          <a:xfrm>
            <a:off x="5338714" y="5017765"/>
            <a:ext cx="15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具体的な場所や行動を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イメージして考えてみよう。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BE4AD3F-683D-9FC0-4A86-9834218F3AB4}"/>
              </a:ext>
            </a:extLst>
          </p:cNvPr>
          <p:cNvGrpSpPr/>
          <p:nvPr/>
        </p:nvGrpSpPr>
        <p:grpSpPr>
          <a:xfrm>
            <a:off x="1713462" y="4976501"/>
            <a:ext cx="1281516" cy="479076"/>
            <a:chOff x="665805" y="5146853"/>
            <a:chExt cx="1281516" cy="47907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FAA93831-5E5B-A312-5767-76C097DBEC45}"/>
                </a:ext>
              </a:extLst>
            </p:cNvPr>
            <p:cNvSpPr txBox="1"/>
            <p:nvPr/>
          </p:nvSpPr>
          <p:spPr>
            <a:xfrm>
              <a:off x="665805" y="5173160"/>
              <a:ext cx="1281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買い物で</a:t>
              </a:r>
              <a:endPara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できること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B3243E2D-0AB1-A50B-C028-9C8671991118}"/>
                </a:ext>
              </a:extLst>
            </p:cNvPr>
            <p:cNvSpPr/>
            <p:nvPr/>
          </p:nvSpPr>
          <p:spPr>
            <a:xfrm>
              <a:off x="881072" y="5146853"/>
              <a:ext cx="834324" cy="479076"/>
            </a:xfrm>
            <a:prstGeom prst="roundRect">
              <a:avLst>
                <a:gd name="adj" fmla="val 3556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08DCC0C-744F-F8A3-E49B-A8AEABF4192F}"/>
              </a:ext>
            </a:extLst>
          </p:cNvPr>
          <p:cNvGrpSpPr/>
          <p:nvPr/>
        </p:nvGrpSpPr>
        <p:grpSpPr>
          <a:xfrm>
            <a:off x="803261" y="4969087"/>
            <a:ext cx="976670" cy="479076"/>
            <a:chOff x="1831969" y="5144347"/>
            <a:chExt cx="976670" cy="479076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D5466EA-B6A6-7690-4DFD-03161A48F074}"/>
                </a:ext>
              </a:extLst>
            </p:cNvPr>
            <p:cNvSpPr txBox="1"/>
            <p:nvPr/>
          </p:nvSpPr>
          <p:spPr>
            <a:xfrm>
              <a:off x="1831969" y="5167738"/>
              <a:ext cx="97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家で</a:t>
              </a:r>
              <a:endPara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できること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C4F9F7F-6319-2967-8BA6-3B0FD08CCA06}"/>
                </a:ext>
              </a:extLst>
            </p:cNvPr>
            <p:cNvSpPr/>
            <p:nvPr/>
          </p:nvSpPr>
          <p:spPr>
            <a:xfrm>
              <a:off x="1911611" y="5144347"/>
              <a:ext cx="834324" cy="479076"/>
            </a:xfrm>
            <a:prstGeom prst="roundRect">
              <a:avLst>
                <a:gd name="adj" fmla="val 3556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F607CCD-AC77-B76F-9D5C-24D2928DDF1C}"/>
              </a:ext>
            </a:extLst>
          </p:cNvPr>
          <p:cNvSpPr/>
          <p:nvPr/>
        </p:nvSpPr>
        <p:spPr>
          <a:xfrm>
            <a:off x="2934738" y="4969131"/>
            <a:ext cx="834324" cy="479076"/>
          </a:xfrm>
          <a:prstGeom prst="roundRect">
            <a:avLst>
              <a:gd name="adj" fmla="val 35565"/>
            </a:avLst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095B063-A466-B458-B736-689E47DA5EFF}"/>
              </a:ext>
            </a:extLst>
          </p:cNvPr>
          <p:cNvSpPr/>
          <p:nvPr/>
        </p:nvSpPr>
        <p:spPr>
          <a:xfrm>
            <a:off x="3952170" y="4969087"/>
            <a:ext cx="834324" cy="479076"/>
          </a:xfrm>
          <a:prstGeom prst="roundRect">
            <a:avLst>
              <a:gd name="adj" fmla="val 35565"/>
            </a:avLst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3F24128-0450-999A-5EE1-66F5A1D4F4A0}"/>
              </a:ext>
            </a:extLst>
          </p:cNvPr>
          <p:cNvSpPr txBox="1"/>
          <p:nvPr/>
        </p:nvSpPr>
        <p:spPr>
          <a:xfrm>
            <a:off x="4843285" y="500786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70422BB-9EF0-0EC0-B866-873F7A56719F}"/>
              </a:ext>
            </a:extLst>
          </p:cNvPr>
          <p:cNvSpPr txBox="1"/>
          <p:nvPr/>
        </p:nvSpPr>
        <p:spPr>
          <a:xfrm>
            <a:off x="3825844" y="7614749"/>
            <a:ext cx="97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地域の人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とできること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230FCC4-BEEB-6021-426D-B21557718E79}"/>
              </a:ext>
            </a:extLst>
          </p:cNvPr>
          <p:cNvSpPr txBox="1"/>
          <p:nvPr/>
        </p:nvSpPr>
        <p:spPr>
          <a:xfrm>
            <a:off x="763431" y="7575297"/>
            <a:ext cx="97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一人で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できること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38C9C57-0790-EE38-6497-AAD0287ACB52}"/>
              </a:ext>
            </a:extLst>
          </p:cNvPr>
          <p:cNvGrpSpPr/>
          <p:nvPr/>
        </p:nvGrpSpPr>
        <p:grpSpPr>
          <a:xfrm>
            <a:off x="2652032" y="7570194"/>
            <a:ext cx="1281516" cy="479076"/>
            <a:chOff x="665805" y="5146853"/>
            <a:chExt cx="1281516" cy="479076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D3DE34A-812B-95FE-876B-9C5A60CE451D}"/>
                </a:ext>
              </a:extLst>
            </p:cNvPr>
            <p:cNvSpPr txBox="1"/>
            <p:nvPr/>
          </p:nvSpPr>
          <p:spPr>
            <a:xfrm>
              <a:off x="665805" y="5173160"/>
              <a:ext cx="12815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友達と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できること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79B00A9B-F568-C6FC-AB1F-6D3FB0183684}"/>
                </a:ext>
              </a:extLst>
            </p:cNvPr>
            <p:cNvSpPr/>
            <p:nvPr/>
          </p:nvSpPr>
          <p:spPr>
            <a:xfrm>
              <a:off x="881072" y="5146853"/>
              <a:ext cx="834324" cy="479076"/>
            </a:xfrm>
            <a:prstGeom prst="roundRect">
              <a:avLst>
                <a:gd name="adj" fmla="val 3556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D231D27-3CED-C8F6-E203-AC5B2CB44BB8}"/>
              </a:ext>
            </a:extLst>
          </p:cNvPr>
          <p:cNvGrpSpPr/>
          <p:nvPr/>
        </p:nvGrpSpPr>
        <p:grpSpPr>
          <a:xfrm>
            <a:off x="1779931" y="7562780"/>
            <a:ext cx="976670" cy="479076"/>
            <a:chOff x="1831969" y="5144347"/>
            <a:chExt cx="976670" cy="479076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04375A00-F633-181F-81C0-AC9C2A999CF3}"/>
                </a:ext>
              </a:extLst>
            </p:cNvPr>
            <p:cNvSpPr txBox="1"/>
            <p:nvPr/>
          </p:nvSpPr>
          <p:spPr>
            <a:xfrm>
              <a:off x="1831969" y="5167738"/>
              <a:ext cx="97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家族と</a:t>
              </a:r>
              <a:endPara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できること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95141974-3839-67C2-7B75-9CB54CA5DB38}"/>
                </a:ext>
              </a:extLst>
            </p:cNvPr>
            <p:cNvSpPr/>
            <p:nvPr/>
          </p:nvSpPr>
          <p:spPr>
            <a:xfrm>
              <a:off x="1911611" y="5144347"/>
              <a:ext cx="834324" cy="479076"/>
            </a:xfrm>
            <a:prstGeom prst="roundRect">
              <a:avLst>
                <a:gd name="adj" fmla="val 3556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CBC3B291-3CD7-CBA4-6D77-045CA46297F5}"/>
              </a:ext>
            </a:extLst>
          </p:cNvPr>
          <p:cNvSpPr/>
          <p:nvPr/>
        </p:nvSpPr>
        <p:spPr>
          <a:xfrm>
            <a:off x="3872519" y="7562824"/>
            <a:ext cx="873213" cy="479076"/>
          </a:xfrm>
          <a:prstGeom prst="roundRect">
            <a:avLst>
              <a:gd name="adj" fmla="val 35565"/>
            </a:avLst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DC378B59-8E97-5DD1-2891-225BE1267EEB}"/>
              </a:ext>
            </a:extLst>
          </p:cNvPr>
          <p:cNvSpPr/>
          <p:nvPr/>
        </p:nvSpPr>
        <p:spPr>
          <a:xfrm>
            <a:off x="843082" y="7547664"/>
            <a:ext cx="834324" cy="479076"/>
          </a:xfrm>
          <a:prstGeom prst="roundRect">
            <a:avLst>
              <a:gd name="adj" fmla="val 35565"/>
            </a:avLst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5A5B7E2-8E52-6FCD-6641-96CDA08958E8}"/>
              </a:ext>
            </a:extLst>
          </p:cNvPr>
          <p:cNvSpPr txBox="1"/>
          <p:nvPr/>
        </p:nvSpPr>
        <p:spPr>
          <a:xfrm>
            <a:off x="4799162" y="760705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74EBBF-9C21-CBEC-8298-2CA236C30178}"/>
              </a:ext>
            </a:extLst>
          </p:cNvPr>
          <p:cNvSpPr txBox="1"/>
          <p:nvPr/>
        </p:nvSpPr>
        <p:spPr>
          <a:xfrm>
            <a:off x="3514252" y="418598"/>
            <a:ext cx="643411" cy="165036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さく  げん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86465-446B-EABF-C0FA-B691461628C8}"/>
              </a:ext>
            </a:extLst>
          </p:cNvPr>
          <p:cNvSpPr txBox="1"/>
          <p:nvPr/>
        </p:nvSpPr>
        <p:spPr>
          <a:xfrm>
            <a:off x="4417249" y="1475405"/>
            <a:ext cx="2564481" cy="149647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r>
              <a:rPr kumimoji="1" lang="ja-JP" altLang="en-US" sz="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かん きょう　　　　　　　　　　　　　　　　　　　　　　　　じょうきょう　　　　　　　　　　　　　　　 かん きょう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969EFC5-B21F-26B7-6908-6431ADAEF8E0}"/>
              </a:ext>
            </a:extLst>
          </p:cNvPr>
          <p:cNvSpPr txBox="1"/>
          <p:nvPr/>
        </p:nvSpPr>
        <p:spPr>
          <a:xfrm>
            <a:off x="771283" y="7231211"/>
            <a:ext cx="528782" cy="149647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じつ　げん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DB1A171-30DB-2D94-0AD1-6CA120F5D88C}"/>
              </a:ext>
            </a:extLst>
          </p:cNvPr>
          <p:cNvSpPr txBox="1"/>
          <p:nvPr/>
        </p:nvSpPr>
        <p:spPr>
          <a:xfrm>
            <a:off x="4040819" y="7564734"/>
            <a:ext cx="528782" cy="149647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　いき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E828B69-109B-DA91-213A-D5F7E5273751}"/>
              </a:ext>
            </a:extLst>
          </p:cNvPr>
          <p:cNvSpPr txBox="1"/>
          <p:nvPr/>
        </p:nvSpPr>
        <p:spPr>
          <a:xfrm>
            <a:off x="1659575" y="9922239"/>
            <a:ext cx="528782" cy="149647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せん げん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C2DF4CE-FEE2-C18F-F148-2599976CE4B2}"/>
              </a:ext>
            </a:extLst>
          </p:cNvPr>
          <p:cNvSpPr txBox="1"/>
          <p:nvPr/>
        </p:nvSpPr>
        <p:spPr>
          <a:xfrm>
            <a:off x="4929615" y="9932297"/>
            <a:ext cx="528782" cy="149647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ほう</a:t>
            </a:r>
            <a:r>
              <a:rPr kumimoji="1" lang="ja-JP" altLang="en-US" sz="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こく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6930100-0A02-A0F7-26B0-0FFCAC923E90}"/>
              </a:ext>
            </a:extLst>
          </p:cNvPr>
          <p:cNvSpPr txBox="1"/>
          <p:nvPr/>
        </p:nvSpPr>
        <p:spPr>
          <a:xfrm>
            <a:off x="5301721" y="7527340"/>
            <a:ext cx="1517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一人でできること、または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周りの人の協力が必要か、考えてみよう。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291758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14479</TotalTime>
  <Words>217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律子 尾上</dc:creator>
  <cp:lastModifiedBy>尾上　律子</cp:lastModifiedBy>
  <cp:revision>33</cp:revision>
  <dcterms:created xsi:type="dcterms:W3CDTF">2024-01-21T06:48:39Z</dcterms:created>
  <dcterms:modified xsi:type="dcterms:W3CDTF">2024-03-23T02:34:38Z</dcterms:modified>
</cp:coreProperties>
</file>