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18"/>
  </p:notesMasterIdLst>
  <p:sldIdLst>
    <p:sldId id="257" r:id="rId2"/>
    <p:sldId id="258" r:id="rId3"/>
    <p:sldId id="297" r:id="rId4"/>
    <p:sldId id="262" r:id="rId5"/>
    <p:sldId id="298" r:id="rId6"/>
    <p:sldId id="302" r:id="rId7"/>
    <p:sldId id="301" r:id="rId8"/>
    <p:sldId id="264" r:id="rId9"/>
    <p:sldId id="289" r:id="rId10"/>
    <p:sldId id="285" r:id="rId11"/>
    <p:sldId id="293" r:id="rId12"/>
    <p:sldId id="295" r:id="rId13"/>
    <p:sldId id="303" r:id="rId14"/>
    <p:sldId id="290" r:id="rId15"/>
    <p:sldId id="282" r:id="rId16"/>
    <p:sldId id="283" r:id="rId17"/>
  </p:sldIdLst>
  <p:sldSz cx="9144000" cy="6858000" type="screen4x3"/>
  <p:notesSz cx="6807200" cy="99393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9ED0"/>
    <a:srgbClr val="000000"/>
    <a:srgbClr val="FF0000"/>
    <a:srgbClr val="FF66FF"/>
    <a:srgbClr val="FFCCFF"/>
    <a:srgbClr val="CC00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3" autoAdjust="0"/>
    <p:restoredTop sz="78445" autoAdjust="0"/>
  </p:normalViewPr>
  <p:slideViewPr>
    <p:cSldViewPr>
      <p:cViewPr varScale="1">
        <p:scale>
          <a:sx n="74" d="100"/>
          <a:sy n="74" d="100"/>
        </p:scale>
        <p:origin x="10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D1C502-E375-4311-81D5-3FD81D1C703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DF0023-D66F-4FCC-9C7D-C227CB44F7AA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652EF5-74BF-4D92-8EE2-E037930B2CC0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75225" cy="3732213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6712" cy="4475163"/>
          </a:xfrm>
          <a:noFill/>
        </p:spPr>
        <p:txBody>
          <a:bodyPr/>
          <a:lstStyle/>
          <a:p>
            <a:pPr eaLnBrk="1" hangingPunct="1"/>
            <a:endParaRPr lang="en-US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0D932B-C960-48BB-B705-E1F38C3148C8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75225" cy="373221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6712" cy="4475163"/>
          </a:xfrm>
          <a:noFill/>
        </p:spPr>
        <p:txBody>
          <a:bodyPr/>
          <a:lstStyle/>
          <a:p>
            <a:pPr eaLnBrk="1" hangingPunct="1"/>
            <a:endParaRPr lang="en-US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686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19138" indent="-274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09663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52575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97075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542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114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686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258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3EB370-5FB8-4861-8D1F-948CC9E04644}" type="slidenum">
              <a:rPr lang="en-US" altLang="ja-JP" sz="1300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ja-JP" sz="1300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686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19138" indent="-274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09663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52575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97075" indent="-2190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542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114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686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25875" indent="-219075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3EB370-5FB8-4861-8D1F-948CC9E04644}" type="slidenum">
              <a:rPr lang="en-US" altLang="ja-JP" sz="1300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ja-JP" sz="1300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007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27075" indent="-2794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20775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68450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16125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73325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30525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87725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44925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25FE21-5227-40F3-864A-1AFF7087667E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6300" y="730250"/>
            <a:ext cx="4895850" cy="36718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45025"/>
            <a:ext cx="5318125" cy="4402138"/>
          </a:xfrm>
          <a:noFill/>
        </p:spPr>
        <p:txBody>
          <a:bodyPr/>
          <a:lstStyle/>
          <a:p>
            <a:pPr eaLnBrk="1" hangingPunct="1"/>
            <a:endParaRPr lang="ja-JP" altLang="en-US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CE5080-7ED1-4EB5-92B3-41D7037E95B0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42C42D-25C4-4520-A314-2F5A72298D0F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  <a:p>
            <a:pPr eaLnBrk="1" hangingPunct="1"/>
            <a:endParaRPr lang="en-US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03D007-BB5E-40D7-B390-E570CF7D9E56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652738-5E5C-4D52-BDB2-6C3E4FE4A69C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9BAA3C-8888-4062-B94E-7EFCB49ED962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75225" cy="3732213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6712" cy="4475163"/>
          </a:xfrm>
          <a:noFill/>
        </p:spPr>
        <p:txBody>
          <a:bodyPr/>
          <a:lstStyle/>
          <a:p>
            <a:pPr eaLnBrk="1" hangingPunct="1"/>
            <a:endParaRPr lang="ja-JP" altLang="en-US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  <p:sp>
        <p:nvSpPr>
          <p:cNvPr id="2253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21F1BB-BF37-4E30-9C22-35127BE86CB0}" type="slidenum">
              <a:rPr kumimoji="1" lang="en-US" altLang="ja-JP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kumimoji="1" lang="en-US" altLang="ja-JP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13042" indent="-27400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99144" indent="-21951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38179" indent="-21951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77214" indent="-21951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25590" indent="-219518" defTabSz="44837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3966" indent="-219518" defTabSz="44837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2342" indent="-219518" defTabSz="44837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70718" indent="-219518" defTabSz="44837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25FE21-5227-40F3-864A-1AFF7087667E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8200" y="719138"/>
            <a:ext cx="4814888" cy="3611562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496" y="4569352"/>
            <a:ext cx="5192862" cy="4330421"/>
          </a:xfrm>
          <a:noFill/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2227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BDA6C3-4B6A-4241-AF89-1D4399160AB6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23B032-CCA9-4041-A61E-6848C73B6FB8}" type="slidenum">
              <a:rPr lang="en-US" altLang="ja-JP" smtClean="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ja-JP" smtClean="0">
              <a:ea typeface="ＭＳ Ｐゴシック" panose="020B0600070205080204" pitchFamily="50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27075" indent="-2794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20775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68450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16125" indent="-223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73325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30525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87725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44925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BFAC12-7C34-435B-9A79-1BEE45755014}" type="slidenum">
              <a:rPr lang="en-US" altLang="ja-JP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ja-JP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09855-B783-4DBB-842E-64529C00BEF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582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D1EB-C6DC-42A5-B204-41B2A9429D3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610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A9AC-C92A-458B-8AF0-F92ABD5AA3B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5883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728F2-1161-4BB7-9242-D969CBA48F7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1656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340A9-5CEA-4DFB-8820-E6AB0C15C85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8102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AF75-2B26-4B14-8FFA-3465867B6A2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425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0AC9-870B-484B-BA57-1EDDC2E394F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769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B9347-D28F-40C3-A28B-BD4FB1266DA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6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09336-B344-47BE-88A3-1BBB91314F8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004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B21E15-6C10-429D-A481-18C8D1D888C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570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F5E49-9184-4A87-8E84-E29C72A5634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762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4B2C804-75E2-4DB6-ADCD-0C66C13C6F8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16" r:id="rId2"/>
    <p:sldLayoutId id="2147484122" r:id="rId3"/>
    <p:sldLayoutId id="2147484117" r:id="rId4"/>
    <p:sldLayoutId id="2147484118" r:id="rId5"/>
    <p:sldLayoutId id="2147484119" r:id="rId6"/>
    <p:sldLayoutId id="2147484123" r:id="rId7"/>
    <p:sldLayoutId id="2147484124" r:id="rId8"/>
    <p:sldLayoutId id="2147484125" r:id="rId9"/>
    <p:sldLayoutId id="2147484120" r:id="rId10"/>
    <p:sldLayoutId id="2147484126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08050"/>
            <a:ext cx="3954463" cy="7683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400" dirty="0" smtClean="0">
                <a:solidFill>
                  <a:schemeClr val="tx1"/>
                </a:solidFill>
              </a:rPr>
              <a:t>薬物乱用とは？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23900" y="1916113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ja-JP" altLang="en-US" sz="3000" kern="0" dirty="0" smtClean="0"/>
              <a:t>　決められた</a:t>
            </a:r>
            <a:r>
              <a:rPr lang="ja-JP" altLang="en-US" sz="3000" kern="0" dirty="0" smtClean="0"/>
              <a:t>ルールを守らないで、薬物を</a:t>
            </a:r>
            <a:r>
              <a:rPr lang="ja-JP" altLang="en-US" sz="3000" kern="0" dirty="0" smtClean="0"/>
              <a:t>使用　</a:t>
            </a:r>
            <a:endParaRPr lang="en-US" altLang="ja-JP" sz="3000" kern="0" dirty="0" smtClean="0"/>
          </a:p>
          <a:p>
            <a:pPr marL="0" indent="0" eaLnBrk="1" hangingPunct="1">
              <a:buNone/>
              <a:defRPr/>
            </a:pPr>
            <a:r>
              <a:rPr lang="ja-JP" altLang="en-US" sz="3000" kern="0" dirty="0"/>
              <a:t>　</a:t>
            </a:r>
            <a:r>
              <a:rPr lang="ja-JP" altLang="en-US" sz="3000" kern="0" dirty="0" smtClean="0"/>
              <a:t>する</a:t>
            </a:r>
            <a:r>
              <a:rPr lang="ja-JP" altLang="en-US" sz="3000" kern="0" dirty="0" smtClean="0"/>
              <a:t>こと</a:t>
            </a:r>
            <a:endParaRPr lang="en-US" altLang="ja-JP" sz="3000" kern="0" dirty="0" smtClean="0"/>
          </a:p>
          <a:p>
            <a:pPr lvl="1" eaLnBrk="1" hangingPunct="1">
              <a:defRPr/>
            </a:pPr>
            <a:r>
              <a:rPr lang="ja-JP" altLang="en-US" sz="2800" kern="0" dirty="0" smtClean="0"/>
              <a:t>違法な薬物を使用すること</a:t>
            </a:r>
            <a:endParaRPr lang="en-US" altLang="ja-JP" sz="2800" kern="0" dirty="0" smtClean="0"/>
          </a:p>
          <a:p>
            <a:pPr lvl="1" eaLnBrk="1" hangingPunct="1">
              <a:defRPr/>
            </a:pPr>
            <a:r>
              <a:rPr lang="ja-JP" altLang="en-US" sz="2800" kern="0" dirty="0" smtClean="0"/>
              <a:t>化学品（医薬品）を、本来の目的・方法から外れて使用すること</a:t>
            </a:r>
            <a:endParaRPr lang="en-US" altLang="ja-JP" sz="2800" kern="0" dirty="0" smtClean="0"/>
          </a:p>
          <a:p>
            <a:pPr eaLnBrk="1" hangingPunct="1">
              <a:defRPr/>
            </a:pPr>
            <a:endParaRPr lang="en-US" altLang="ja-JP" sz="3000" kern="0" dirty="0"/>
          </a:p>
          <a:p>
            <a:pPr eaLnBrk="1" hangingPunct="1">
              <a:defRPr/>
            </a:pPr>
            <a:endParaRPr lang="en-US" altLang="ja-JP" sz="3000" kern="0" dirty="0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960813" y="4437063"/>
            <a:ext cx="12223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kumimoji="1" lang="ja-JP" altLang="en-US">
              <a:latin typeface="Arial" panose="020B0604020202020204" pitchFamily="34" charset="0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243013" y="5013325"/>
            <a:ext cx="6945312" cy="7191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3200" dirty="0">
                <a:solidFill>
                  <a:srgbClr val="FF0000"/>
                </a:solidFill>
              </a:rPr>
              <a:t>「一度だけ」でも乱用です！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59750" y="6481017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solidFill>
                  <a:schemeClr val="bg1"/>
                </a:solidFill>
                <a:latin typeface="+mj-ea"/>
                <a:ea typeface="+mj-ea"/>
              </a:rPr>
              <a:pPr>
                <a:defRPr/>
              </a:pPr>
              <a:t>1</a:t>
            </a:fld>
            <a:endParaRPr lang="en-US" altLang="ja-JP" sz="1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75" y="1017588"/>
            <a:ext cx="5254625" cy="6111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400" dirty="0" smtClean="0">
                <a:solidFill>
                  <a:schemeClr val="tx1"/>
                </a:solidFill>
              </a:rPr>
              <a:t>大麻を乱用すると・・・</a:t>
            </a:r>
          </a:p>
        </p:txBody>
      </p:sp>
      <p:pic>
        <p:nvPicPr>
          <p:cNvPr id="31747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546475"/>
            <a:ext cx="2195513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角丸四角形 15"/>
          <p:cNvSpPr/>
          <p:nvPr/>
        </p:nvSpPr>
        <p:spPr>
          <a:xfrm>
            <a:off x="666750" y="1997075"/>
            <a:ext cx="2444750" cy="1204913"/>
          </a:xfrm>
          <a:prstGeom prst="round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800" b="1" dirty="0">
                <a:latin typeface="+mj-ea"/>
                <a:ea typeface="+mj-ea"/>
              </a:rPr>
              <a:t>知覚の変化</a:t>
            </a:r>
            <a:endParaRPr kumimoji="1" lang="en-US" altLang="ja-JP" sz="2800" b="1" dirty="0">
              <a:latin typeface="+mj-ea"/>
              <a:ea typeface="+mj-ea"/>
            </a:endParaRPr>
          </a:p>
          <a:p>
            <a:pPr algn="ctr">
              <a:defRPr/>
            </a:pPr>
            <a:r>
              <a:rPr kumimoji="1" lang="ja-JP" altLang="en-US" sz="2000" dirty="0">
                <a:latin typeface="+mj-ea"/>
                <a:ea typeface="+mj-ea"/>
              </a:rPr>
              <a:t>時間や空間の</a:t>
            </a:r>
            <a:endParaRPr kumimoji="1" lang="en-US" altLang="ja-JP" sz="2000" dirty="0">
              <a:latin typeface="+mj-ea"/>
              <a:ea typeface="+mj-ea"/>
            </a:endParaRPr>
          </a:p>
          <a:p>
            <a:pPr algn="ctr">
              <a:defRPr/>
            </a:pPr>
            <a:r>
              <a:rPr kumimoji="1" lang="ja-JP" altLang="en-US" sz="2000" dirty="0">
                <a:latin typeface="+mj-ea"/>
                <a:ea typeface="+mj-ea"/>
              </a:rPr>
              <a:t>感覚がゆがむ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3255244" y="1997075"/>
            <a:ext cx="2808138" cy="1204913"/>
          </a:xfrm>
          <a:prstGeom prst="round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800" dirty="0" smtClean="0">
                <a:latin typeface="+mj-ea"/>
                <a:ea typeface="+mj-ea"/>
              </a:rPr>
              <a:t>学習能力の低下</a:t>
            </a:r>
            <a:endParaRPr kumimoji="1" lang="en-US" altLang="ja-JP" sz="2800" dirty="0" smtClean="0">
              <a:latin typeface="+mj-ea"/>
              <a:ea typeface="+mj-ea"/>
            </a:endParaRPr>
          </a:p>
          <a:p>
            <a:pPr algn="ctr">
              <a:defRPr/>
            </a:pPr>
            <a:r>
              <a:rPr kumimoji="1" lang="ja-JP" altLang="en-US" sz="2000" dirty="0" smtClean="0">
                <a:latin typeface="+mj-ea"/>
                <a:ea typeface="+mj-ea"/>
              </a:rPr>
              <a:t>短期</a:t>
            </a:r>
            <a:r>
              <a:rPr kumimoji="1" lang="ja-JP" altLang="en-US" sz="2000" dirty="0">
                <a:latin typeface="+mj-ea"/>
                <a:ea typeface="+mj-ea"/>
              </a:rPr>
              <a:t>記憶</a:t>
            </a:r>
            <a:r>
              <a:rPr kumimoji="1" lang="ja-JP" altLang="en-US" sz="2000" dirty="0" smtClean="0">
                <a:latin typeface="+mj-ea"/>
                <a:ea typeface="+mj-ea"/>
              </a:rPr>
              <a:t>が</a:t>
            </a:r>
            <a:endParaRPr kumimoji="1" lang="en-US" altLang="ja-JP" sz="2000" dirty="0" smtClean="0">
              <a:latin typeface="+mj-ea"/>
              <a:ea typeface="+mj-ea"/>
            </a:endParaRPr>
          </a:p>
          <a:p>
            <a:pPr algn="ctr">
              <a:defRPr/>
            </a:pPr>
            <a:r>
              <a:rPr kumimoji="1" lang="ja-JP" altLang="en-US" sz="2000" dirty="0" smtClean="0">
                <a:latin typeface="+mj-ea"/>
                <a:ea typeface="+mj-ea"/>
              </a:rPr>
              <a:t>妨げられる</a:t>
            </a:r>
            <a:endParaRPr kumimoji="1" lang="en-US" altLang="ja-JP" sz="2000" dirty="0" smtClean="0">
              <a:latin typeface="+mj-ea"/>
              <a:ea typeface="+mj-ea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6220723" y="1997074"/>
            <a:ext cx="2446338" cy="1204913"/>
          </a:xfrm>
          <a:prstGeom prst="round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800" b="1" dirty="0" smtClean="0">
                <a:latin typeface="+mj-ea"/>
                <a:ea typeface="+mj-ea"/>
              </a:rPr>
              <a:t>運動</a:t>
            </a:r>
            <a:r>
              <a:rPr kumimoji="1" lang="ja-JP" altLang="en-US" sz="2800" b="1" dirty="0">
                <a:latin typeface="+mj-ea"/>
                <a:ea typeface="+mj-ea"/>
              </a:rPr>
              <a:t>失調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pPr algn="ctr">
              <a:defRPr/>
            </a:pPr>
            <a:r>
              <a:rPr kumimoji="1" lang="ja-JP" altLang="en-US" sz="2000" dirty="0">
                <a:latin typeface="+mj-ea"/>
                <a:ea typeface="+mj-ea"/>
              </a:rPr>
              <a:t>瞬時</a:t>
            </a:r>
            <a:r>
              <a:rPr kumimoji="1" lang="ja-JP" altLang="en-US" sz="2000" dirty="0" smtClean="0">
                <a:latin typeface="+mj-ea"/>
                <a:ea typeface="+mj-ea"/>
              </a:rPr>
              <a:t>の反応が</a:t>
            </a:r>
            <a:endParaRPr kumimoji="1" lang="en-US" altLang="ja-JP" sz="2000" dirty="0" smtClean="0">
              <a:latin typeface="+mj-ea"/>
              <a:ea typeface="+mj-ea"/>
            </a:endParaRPr>
          </a:p>
          <a:p>
            <a:pPr algn="ctr">
              <a:defRPr/>
            </a:pPr>
            <a:r>
              <a:rPr kumimoji="1" lang="ja-JP" altLang="en-US" sz="2000" dirty="0">
                <a:latin typeface="+mj-ea"/>
                <a:ea typeface="+mj-ea"/>
              </a:rPr>
              <a:t>遅</a:t>
            </a:r>
            <a:r>
              <a:rPr kumimoji="1" lang="ja-JP" altLang="en-US" sz="2000" dirty="0" smtClean="0">
                <a:latin typeface="+mj-ea"/>
                <a:ea typeface="+mj-ea"/>
              </a:rPr>
              <a:t>れる</a:t>
            </a:r>
            <a:endParaRPr kumimoji="1" lang="en-US" altLang="ja-JP" sz="2000" dirty="0">
              <a:latin typeface="+mj-ea"/>
              <a:ea typeface="+mj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17" y="4101717"/>
            <a:ext cx="2525266" cy="1621221"/>
          </a:xfrm>
          <a:prstGeom prst="rect">
            <a:avLst/>
          </a:prstGeom>
        </p:spPr>
      </p:pic>
      <p:pic>
        <p:nvPicPr>
          <p:cNvPr id="11" name="図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50" y="3201987"/>
            <a:ext cx="1660000" cy="166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66" y="4437112"/>
            <a:ext cx="1432401" cy="143240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124254" y="6481017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solidFill>
                  <a:schemeClr val="bg1"/>
                </a:solidFill>
                <a:latin typeface="+mn-ea"/>
              </a:rPr>
              <a:pPr>
                <a:defRPr/>
              </a:pPr>
              <a:t>10</a:t>
            </a:fld>
            <a:endParaRPr lang="en-US" altLang="ja-JP" sz="18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75" y="1017588"/>
            <a:ext cx="5470525" cy="6111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400" dirty="0" smtClean="0">
                <a:solidFill>
                  <a:schemeClr val="tx1"/>
                </a:solidFill>
              </a:rPr>
              <a:t>大麻を長く続けると・・・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548920" y="1920876"/>
            <a:ext cx="2449512" cy="1204912"/>
          </a:xfrm>
          <a:prstGeom prst="round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800" b="1" dirty="0" smtClean="0">
                <a:latin typeface="+mj-ea"/>
                <a:ea typeface="+mj-ea"/>
              </a:rPr>
              <a:t>精神</a:t>
            </a:r>
            <a:r>
              <a:rPr kumimoji="1" lang="ja-JP" altLang="en-US" sz="2800" b="1" dirty="0">
                <a:latin typeface="+mj-ea"/>
                <a:ea typeface="+mj-ea"/>
              </a:rPr>
              <a:t>障害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pPr algn="ctr">
              <a:defRPr/>
            </a:pPr>
            <a:r>
              <a:rPr kumimoji="1" lang="ja-JP" altLang="en-US" sz="1900" dirty="0">
                <a:latin typeface="+mj-ea"/>
                <a:ea typeface="+mj-ea"/>
              </a:rPr>
              <a:t>統合</a:t>
            </a:r>
            <a:r>
              <a:rPr kumimoji="1" lang="ja-JP" altLang="en-US" sz="1900" dirty="0" smtClean="0">
                <a:latin typeface="+mj-ea"/>
                <a:ea typeface="+mj-ea"/>
              </a:rPr>
              <a:t>失調症やうつ病を発症しやすくなる</a:t>
            </a:r>
            <a:endParaRPr kumimoji="1" lang="en-US" altLang="ja-JP" sz="1900" dirty="0">
              <a:latin typeface="+mj-ea"/>
              <a:ea typeface="+mj-ea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143424" y="1920875"/>
            <a:ext cx="2868968" cy="1204913"/>
          </a:xfrm>
          <a:prstGeom prst="round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sz="2800" b="1" dirty="0" smtClean="0">
                <a:latin typeface="+mj-ea"/>
                <a:ea typeface="+mj-ea"/>
              </a:rPr>
              <a:t>IQ</a:t>
            </a:r>
            <a:r>
              <a:rPr kumimoji="1" lang="ja-JP" altLang="en-US" sz="2800" b="1" dirty="0" smtClean="0">
                <a:latin typeface="+mj-ea"/>
                <a:ea typeface="+mj-ea"/>
              </a:rPr>
              <a:t>（知能指数）の低下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pPr algn="ctr">
              <a:defRPr/>
            </a:pPr>
            <a:r>
              <a:rPr kumimoji="1" lang="ja-JP" altLang="en-US" sz="1900" dirty="0" smtClean="0">
                <a:latin typeface="+mj-ea"/>
                <a:ea typeface="+mj-ea"/>
              </a:rPr>
              <a:t>情報処理速度が下がる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6157384" y="1920875"/>
            <a:ext cx="2435250" cy="1204913"/>
          </a:xfrm>
          <a:prstGeom prst="round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2800" b="1" dirty="0" smtClean="0">
                <a:latin typeface="+mj-ea"/>
                <a:ea typeface="+mj-ea"/>
              </a:rPr>
              <a:t>薬物</a:t>
            </a:r>
            <a:r>
              <a:rPr kumimoji="1" lang="ja-JP" altLang="en-US" sz="2800" b="1" dirty="0">
                <a:latin typeface="+mj-ea"/>
                <a:ea typeface="+mj-ea"/>
              </a:rPr>
              <a:t>依存</a:t>
            </a:r>
            <a:endParaRPr kumimoji="1" lang="ja-JP" altLang="en-US" sz="2800" b="1" dirty="0" smtClean="0">
              <a:latin typeface="+mj-ea"/>
              <a:ea typeface="+mj-ea"/>
            </a:endParaRPr>
          </a:p>
          <a:p>
            <a:pPr algn="ctr">
              <a:defRPr/>
            </a:pPr>
            <a:r>
              <a:rPr kumimoji="1" lang="ja-JP" altLang="en-US" sz="2000" dirty="0" smtClean="0">
                <a:latin typeface="+mj-ea"/>
                <a:ea typeface="+mj-ea"/>
              </a:rPr>
              <a:t>大麻への欲求が</a:t>
            </a:r>
            <a:endParaRPr kumimoji="1" lang="en-US" altLang="ja-JP" sz="2000" dirty="0" smtClean="0">
              <a:latin typeface="+mj-ea"/>
              <a:ea typeface="+mj-ea"/>
            </a:endParaRPr>
          </a:p>
          <a:p>
            <a:pPr algn="ctr">
              <a:defRPr/>
            </a:pPr>
            <a:r>
              <a:rPr kumimoji="1" lang="ja-JP" altLang="en-US" sz="2000" dirty="0">
                <a:latin typeface="+mj-ea"/>
                <a:ea typeface="+mj-ea"/>
              </a:rPr>
              <a:t>抑</a:t>
            </a:r>
            <a:r>
              <a:rPr kumimoji="1" lang="ja-JP" altLang="en-US" sz="2000" dirty="0" smtClean="0">
                <a:latin typeface="+mj-ea"/>
                <a:ea typeface="+mj-ea"/>
              </a:rPr>
              <a:t>えられなくな</a:t>
            </a:r>
            <a:r>
              <a:rPr kumimoji="1" lang="ja-JP" altLang="en-US" sz="2000" dirty="0">
                <a:latin typeface="+mj-ea"/>
                <a:ea typeface="+mj-ea"/>
              </a:rPr>
              <a:t>る</a:t>
            </a:r>
            <a:endParaRPr kumimoji="1" lang="en-US" altLang="ja-JP" sz="2000" dirty="0">
              <a:latin typeface="+mj-ea"/>
              <a:ea typeface="+mj-ea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1" y="2948507"/>
            <a:ext cx="1715779" cy="171577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22" y="4129050"/>
            <a:ext cx="1679069" cy="188131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62" b="100000" l="3984" r="932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01" y="3660974"/>
            <a:ext cx="2400755" cy="2400755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6012392" y="3367626"/>
            <a:ext cx="1434562" cy="1296660"/>
            <a:chOff x="3886714" y="3876995"/>
            <a:chExt cx="685286" cy="605520"/>
          </a:xfrm>
        </p:grpSpPr>
        <p:sp>
          <p:nvSpPr>
            <p:cNvPr id="21" name="雲形吹き出し 20"/>
            <p:cNvSpPr/>
            <p:nvPr/>
          </p:nvSpPr>
          <p:spPr>
            <a:xfrm>
              <a:off x="3886714" y="3876995"/>
              <a:ext cx="685286" cy="605520"/>
            </a:xfrm>
            <a:prstGeom prst="cloudCallout">
              <a:avLst>
                <a:gd name="adj1" fmla="val 49549"/>
                <a:gd name="adj2" fmla="val 46766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972" y="3931390"/>
              <a:ext cx="474769" cy="474769"/>
            </a:xfrm>
            <a:prstGeom prst="rect">
              <a:avLst/>
            </a:prstGeom>
          </p:spPr>
        </p:pic>
      </p:grpSp>
      <p:pic>
        <p:nvPicPr>
          <p:cNvPr id="22" name="図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498" y="3673475"/>
            <a:ext cx="2152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159750" y="6473403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latin typeface="+mj-ea"/>
                <a:ea typeface="+mj-ea"/>
              </a:rPr>
              <a:pPr>
                <a:defRPr/>
              </a:pPr>
              <a:t>11</a:t>
            </a:fld>
            <a:endParaRPr lang="en-US" altLang="ja-JP" sz="18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27088" y="1052513"/>
            <a:ext cx="5473104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4400" kern="0" dirty="0" smtClean="0">
                <a:solidFill>
                  <a:schemeClr val="tx1"/>
                </a:solidFill>
              </a:rPr>
              <a:t>学習能力の低下（例）</a:t>
            </a:r>
          </a:p>
        </p:txBody>
      </p:sp>
      <p:pic>
        <p:nvPicPr>
          <p:cNvPr id="35843" name="Picture 3" descr="大麻乱用者手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92325"/>
            <a:ext cx="63785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テキスト ボックス 1"/>
          <p:cNvSpPr txBox="1">
            <a:spLocks noChangeArrowheads="1"/>
          </p:cNvSpPr>
          <p:nvPr/>
        </p:nvSpPr>
        <p:spPr bwMode="auto">
          <a:xfrm>
            <a:off x="971550" y="1763713"/>
            <a:ext cx="345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kumimoji="1" lang="en-US" altLang="ja-JP"/>
              <a:t>29</a:t>
            </a:r>
            <a:r>
              <a:rPr kumimoji="1" lang="ja-JP" altLang="en-US"/>
              <a:t>歳の大麻乱用者が書いた手紙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59750" y="6492875"/>
            <a:ext cx="984250" cy="365125"/>
          </a:xfrm>
        </p:spPr>
        <p:txBody>
          <a:bodyPr/>
          <a:lstStyle/>
          <a:p>
            <a:pPr>
              <a:defRPr/>
            </a:pPr>
            <a:fld id="{107B9347-D28F-40C3-A28B-BD4FB1266DAD}" type="slidenum">
              <a:rPr lang="en-US" altLang="ja-JP" sz="1800" b="1" smtClean="0">
                <a:latin typeface="+mj-ea"/>
                <a:ea typeface="+mj-ea"/>
              </a:rPr>
              <a:pPr>
                <a:defRPr/>
              </a:pPr>
              <a:t>12</a:t>
            </a:fld>
            <a:endParaRPr lang="en-US" altLang="ja-JP" sz="18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27088" y="1052513"/>
            <a:ext cx="5473104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4400" kern="0" dirty="0">
                <a:solidFill>
                  <a:schemeClr val="tx1"/>
                </a:solidFill>
              </a:rPr>
              <a:t>危険ドラッグと</a:t>
            </a:r>
            <a:r>
              <a:rPr lang="ja-JP" altLang="en-US" sz="4400" kern="0" dirty="0" smtClean="0">
                <a:solidFill>
                  <a:schemeClr val="tx1"/>
                </a:solidFill>
              </a:rPr>
              <a:t>は？</a:t>
            </a:r>
          </a:p>
        </p:txBody>
      </p:sp>
      <p:sp>
        <p:nvSpPr>
          <p:cNvPr id="35844" name="テキスト ボックス 1"/>
          <p:cNvSpPr txBox="1">
            <a:spLocks noChangeArrowheads="1"/>
          </p:cNvSpPr>
          <p:nvPr/>
        </p:nvSpPr>
        <p:spPr bwMode="auto">
          <a:xfrm>
            <a:off x="899095" y="1763712"/>
            <a:ext cx="75613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ja-JP" altLang="en-US" sz="2400" dirty="0" smtClean="0">
                <a:solidFill>
                  <a:srgbClr val="FF0000"/>
                </a:solidFill>
              </a:rPr>
              <a:t>　</a:t>
            </a:r>
            <a:r>
              <a:rPr lang="ja-JP" altLang="ja-JP" sz="2400" dirty="0" smtClean="0">
                <a:solidFill>
                  <a:srgbClr val="FF0000"/>
                </a:solidFill>
              </a:rPr>
              <a:t>覚醒剤</a:t>
            </a:r>
            <a:r>
              <a:rPr lang="ja-JP" altLang="ja-JP" sz="2400" dirty="0"/>
              <a:t>や</a:t>
            </a:r>
            <a:r>
              <a:rPr lang="ja-JP" altLang="ja-JP" sz="2400" dirty="0">
                <a:solidFill>
                  <a:srgbClr val="FF0000"/>
                </a:solidFill>
              </a:rPr>
              <a:t>大麻</a:t>
            </a:r>
            <a:r>
              <a:rPr lang="ja-JP" altLang="ja-JP" sz="2400" dirty="0"/>
              <a:t>に構造を似せて作られた物質などが添加されており、どのような影響が身体に出るのか分からず、乱用による健康被害が報告されており、</a:t>
            </a:r>
            <a:r>
              <a:rPr lang="ja-JP" altLang="ja-JP" sz="2400" dirty="0">
                <a:solidFill>
                  <a:srgbClr val="FF0000"/>
                </a:solidFill>
              </a:rPr>
              <a:t>死に至る可能性</a:t>
            </a:r>
            <a:r>
              <a:rPr lang="ja-JP" altLang="ja-JP" sz="2400" dirty="0"/>
              <a:t>もあります。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59750" y="6492875"/>
            <a:ext cx="984250" cy="365125"/>
          </a:xfrm>
        </p:spPr>
        <p:txBody>
          <a:bodyPr/>
          <a:lstStyle/>
          <a:p>
            <a:pPr>
              <a:defRPr/>
            </a:pPr>
            <a:fld id="{107B9347-D28F-40C3-A28B-BD4FB1266DAD}" type="slidenum">
              <a:rPr lang="en-US" altLang="ja-JP" sz="1800" b="1" smtClean="0">
                <a:latin typeface="+mj-ea"/>
                <a:ea typeface="+mj-ea"/>
              </a:rPr>
              <a:pPr>
                <a:defRPr/>
              </a:pPr>
              <a:t>13</a:t>
            </a:fld>
            <a:endParaRPr lang="en-US" altLang="ja-JP" sz="1800" b="1" dirty="0">
              <a:latin typeface="+mj-ea"/>
              <a:ea typeface="+mj-ea"/>
            </a:endParaRPr>
          </a:p>
        </p:txBody>
      </p:sp>
      <p:pic>
        <p:nvPicPr>
          <p:cNvPr id="6" name="図 5"/>
          <p:cNvPicPr/>
          <p:nvPr/>
        </p:nvPicPr>
        <p:blipFill rotWithShape="1">
          <a:blip r:embed="rId3"/>
          <a:srcRect t="43243" b="7862"/>
          <a:stretch/>
        </p:blipFill>
        <p:spPr bwMode="auto">
          <a:xfrm>
            <a:off x="611560" y="3333372"/>
            <a:ext cx="7992888" cy="2975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18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669925" y="1844675"/>
            <a:ext cx="8158163" cy="4038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ja-JP" altLang="en-US" sz="3000" dirty="0" smtClean="0">
                <a:solidFill>
                  <a:schemeClr val="tx1"/>
                </a:solidFill>
              </a:rPr>
              <a:t>友達や先輩から誘われて</a:t>
            </a:r>
            <a:endParaRPr lang="en-US" altLang="ja-JP" sz="30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ja-JP" altLang="en-US" sz="3000" dirty="0" smtClean="0">
                <a:solidFill>
                  <a:schemeClr val="tx1"/>
                </a:solidFill>
              </a:rPr>
              <a:t>仲間外れにされるのが怖くて</a:t>
            </a:r>
            <a:endParaRPr lang="en-US" altLang="ja-JP" sz="30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ja-JP" altLang="en-US" sz="3000" dirty="0" smtClean="0">
                <a:solidFill>
                  <a:schemeClr val="tx1"/>
                </a:solidFill>
              </a:rPr>
              <a:t>その場の雰囲気</a:t>
            </a:r>
            <a:endParaRPr lang="en-US" altLang="ja-JP" sz="30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ja-JP" altLang="en-US" sz="3000" dirty="0" smtClean="0">
                <a:solidFill>
                  <a:schemeClr val="tx1"/>
                </a:solidFill>
              </a:rPr>
              <a:t>かっこいい、好奇心</a:t>
            </a:r>
            <a:endParaRPr lang="en-US" altLang="ja-JP" sz="30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ja-JP" sz="3000" dirty="0" smtClean="0">
                <a:solidFill>
                  <a:schemeClr val="tx1"/>
                </a:solidFill>
              </a:rPr>
              <a:t>1</a:t>
            </a:r>
            <a:r>
              <a:rPr lang="ja-JP" altLang="en-US" sz="3000" dirty="0" smtClean="0">
                <a:solidFill>
                  <a:schemeClr val="tx1"/>
                </a:solidFill>
              </a:rPr>
              <a:t>回くらいならやめられる</a:t>
            </a:r>
            <a:endParaRPr lang="en-US" altLang="ja-JP" sz="30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ja-JP" altLang="en-US" sz="3200" dirty="0" smtClean="0"/>
          </a:p>
        </p:txBody>
      </p:sp>
      <p:pic>
        <p:nvPicPr>
          <p:cNvPr id="39939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36838"/>
            <a:ext cx="2236788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27088" y="1052513"/>
            <a:ext cx="5041056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4400" kern="0" dirty="0" smtClean="0">
                <a:solidFill>
                  <a:schemeClr val="tx1"/>
                </a:solidFill>
              </a:rPr>
              <a:t>薬物乱用のきっかけ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1258888" y="5024438"/>
            <a:ext cx="6804025" cy="83343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kumimoji="1" lang="ja-JP" altLang="en-US" sz="2400" dirty="0">
                <a:solidFill>
                  <a:srgbClr val="FF0000"/>
                </a:solidFill>
              </a:rPr>
              <a:t>「ちょっとだけなら」と軽い気持ちで手を出すと、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kumimoji="1" lang="ja-JP" altLang="en-US" sz="2400" dirty="0">
                <a:solidFill>
                  <a:srgbClr val="FF0000"/>
                </a:solidFill>
              </a:rPr>
              <a:t>気づいたときには薬物から抜け出せなくなります！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41187" y="6481017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latin typeface="+mj-ea"/>
                <a:ea typeface="+mj-ea"/>
              </a:rPr>
              <a:pPr>
                <a:defRPr/>
              </a:pPr>
              <a:t>14</a:t>
            </a:fld>
            <a:endParaRPr lang="en-US" altLang="ja-JP" sz="18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900715"/>
            <a:ext cx="7632476" cy="7540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800" dirty="0" smtClean="0">
                <a:solidFill>
                  <a:schemeClr val="tx1"/>
                </a:solidFill>
              </a:rPr>
              <a:t>Ｑ</a:t>
            </a:r>
            <a:r>
              <a:rPr lang="en-US" altLang="ja-JP" sz="3800" dirty="0" smtClean="0">
                <a:solidFill>
                  <a:schemeClr val="tx1"/>
                </a:solidFill>
              </a:rPr>
              <a:t>.</a:t>
            </a:r>
            <a:r>
              <a:rPr lang="ja-JP" altLang="en-US" sz="3800" dirty="0" smtClean="0">
                <a:solidFill>
                  <a:schemeClr val="tx1"/>
                </a:solidFill>
              </a:rPr>
              <a:t>薬物に誘われたらどうしたらよい？</a:t>
            </a:r>
          </a:p>
        </p:txBody>
      </p:sp>
      <p:pic>
        <p:nvPicPr>
          <p:cNvPr id="41987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1806575"/>
            <a:ext cx="165576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/>
          <a:stretch>
            <a:fillRect/>
          </a:stretch>
        </p:blipFill>
        <p:spPr bwMode="auto">
          <a:xfrm>
            <a:off x="442913" y="3848100"/>
            <a:ext cx="27003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テキスト ボックス 1"/>
          <p:cNvSpPr txBox="1">
            <a:spLocks noChangeArrowheads="1"/>
          </p:cNvSpPr>
          <p:nvPr/>
        </p:nvSpPr>
        <p:spPr bwMode="auto">
          <a:xfrm>
            <a:off x="1331640" y="2462454"/>
            <a:ext cx="4896544" cy="78319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1" lang="ja-JP" altLang="en-US" sz="4000" dirty="0" smtClean="0"/>
              <a:t>　「キッパリ」と断る！　</a:t>
            </a:r>
          </a:p>
        </p:txBody>
      </p:sp>
      <p:sp>
        <p:nvSpPr>
          <p:cNvPr id="41991" name="テキスト ボックス 6"/>
          <p:cNvSpPr txBox="1">
            <a:spLocks noChangeArrowheads="1"/>
          </p:cNvSpPr>
          <p:nvPr/>
        </p:nvSpPr>
        <p:spPr bwMode="auto">
          <a:xfrm>
            <a:off x="2843808" y="4106939"/>
            <a:ext cx="5688781" cy="146423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1" lang="ja-JP" altLang="en-US" sz="4000" dirty="0" smtClean="0"/>
              <a:t>　危険を感じたら</a:t>
            </a:r>
            <a:endParaRPr kumimoji="1" lang="en-US" altLang="ja-JP" sz="4000" dirty="0" smtClean="0"/>
          </a:p>
          <a:p>
            <a:pPr>
              <a:defRPr/>
            </a:pPr>
            <a:r>
              <a:rPr kumimoji="1" lang="ja-JP" altLang="en-US" sz="4000" dirty="0" smtClean="0"/>
              <a:t>　その場から立ち去る！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59750" y="6481017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latin typeface="+mj-ea"/>
                <a:ea typeface="+mj-ea"/>
              </a:rPr>
              <a:pPr>
                <a:defRPr/>
              </a:pPr>
              <a:t>15</a:t>
            </a:fld>
            <a:endParaRPr lang="en-US" altLang="ja-JP" sz="18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0399" y="893763"/>
            <a:ext cx="7859713" cy="7270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800" dirty="0" smtClean="0">
                <a:solidFill>
                  <a:schemeClr val="tx1"/>
                </a:solidFill>
              </a:rPr>
              <a:t>Ｑ</a:t>
            </a:r>
            <a:r>
              <a:rPr lang="en-US" altLang="ja-JP" sz="3800" dirty="0" smtClean="0">
                <a:solidFill>
                  <a:schemeClr val="tx1"/>
                </a:solidFill>
              </a:rPr>
              <a:t>.</a:t>
            </a:r>
            <a:r>
              <a:rPr lang="ja-JP" altLang="en-US" sz="3800" dirty="0" smtClean="0">
                <a:solidFill>
                  <a:schemeClr val="tx1"/>
                </a:solidFill>
              </a:rPr>
              <a:t>薬物の問題で助けて欲しいときは？</a:t>
            </a:r>
          </a:p>
        </p:txBody>
      </p:sp>
      <p:pic>
        <p:nvPicPr>
          <p:cNvPr id="44035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184400"/>
            <a:ext cx="20034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972358" y="1988840"/>
            <a:ext cx="5231900" cy="214526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kumimoji="1" lang="ja-JP" altLang="en-US" sz="4000" dirty="0" smtClean="0"/>
              <a:t>　学校の先生、家族、　</a:t>
            </a:r>
            <a:endParaRPr kumimoji="1" lang="en-US" altLang="ja-JP" sz="4000" dirty="0" smtClean="0"/>
          </a:p>
          <a:p>
            <a:pPr>
              <a:defRPr/>
            </a:pPr>
            <a:r>
              <a:rPr kumimoji="1" lang="ja-JP" altLang="en-US" sz="4000" dirty="0" smtClean="0"/>
              <a:t>　警察、保健所などに　　</a:t>
            </a:r>
            <a:endParaRPr kumimoji="1" lang="en-US" altLang="ja-JP" sz="4000" dirty="0" smtClean="0"/>
          </a:p>
          <a:p>
            <a:pPr>
              <a:defRPr/>
            </a:pPr>
            <a:r>
              <a:rPr kumimoji="1" lang="ja-JP" altLang="en-US" sz="4000" dirty="0" smtClean="0"/>
              <a:t>　相談する！</a:t>
            </a: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1187450" y="4467225"/>
            <a:ext cx="5908675" cy="14779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sz="3000" dirty="0" smtClean="0"/>
              <a:t> 一人</a:t>
            </a:r>
            <a:r>
              <a:rPr lang="ja-JP" altLang="en-US" sz="3000" dirty="0"/>
              <a:t>で悩まないこと</a:t>
            </a:r>
            <a:endParaRPr lang="en-US" altLang="ja-JP" sz="30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sz="3000" dirty="0" smtClean="0"/>
              <a:t> 助け</a:t>
            </a:r>
            <a:r>
              <a:rPr lang="ja-JP" altLang="en-US" sz="3000" dirty="0"/>
              <a:t>をもとめること</a:t>
            </a:r>
            <a:endParaRPr lang="en-US" altLang="ja-JP" sz="30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ja-JP" altLang="en-US" sz="3000" dirty="0" smtClean="0"/>
              <a:t> 信頼</a:t>
            </a:r>
            <a:r>
              <a:rPr lang="ja-JP" altLang="en-US" sz="3000" dirty="0"/>
              <a:t>できる大人に相談すること</a:t>
            </a:r>
            <a:endParaRPr lang="en-US" altLang="ja-JP" sz="3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59750" y="6492875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latin typeface="+mj-ea"/>
                <a:ea typeface="+mj-ea"/>
              </a:rPr>
              <a:pPr>
                <a:defRPr/>
              </a:pPr>
              <a:t>16</a:t>
            </a:fld>
            <a:endParaRPr lang="en-US" altLang="ja-JP" sz="18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931863"/>
            <a:ext cx="6080472" cy="6905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400" dirty="0" smtClean="0">
                <a:solidFill>
                  <a:schemeClr val="tx1"/>
                </a:solidFill>
              </a:rPr>
              <a:t>乱用される薬物の種類①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00100" y="1773238"/>
            <a:ext cx="7696200" cy="4038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ja-JP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ja-JP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ja-JP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mtClean="0"/>
              <a:t>　　　　　　</a:t>
            </a:r>
          </a:p>
        </p:txBody>
      </p:sp>
      <p:sp>
        <p:nvSpPr>
          <p:cNvPr id="15364" name="テキスト ボックス 1"/>
          <p:cNvSpPr txBox="1">
            <a:spLocks noChangeArrowheads="1"/>
          </p:cNvSpPr>
          <p:nvPr/>
        </p:nvSpPr>
        <p:spPr bwMode="auto">
          <a:xfrm>
            <a:off x="3989388" y="6450013"/>
            <a:ext cx="51863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5" tIns="47893" rIns="95785" bIns="47893">
            <a:spAutoFit/>
          </a:bodyPr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kumimoji="1" lang="ja-JP" altLang="en-US" sz="130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写真：厚生労働省医薬・生活衛生局監視指導・麻薬対策課提供</a:t>
            </a:r>
          </a:p>
        </p:txBody>
      </p:sp>
      <p:grpSp>
        <p:nvGrpSpPr>
          <p:cNvPr id="15365" name="グループ化 1"/>
          <p:cNvGrpSpPr>
            <a:grpSpLocks/>
          </p:cNvGrpSpPr>
          <p:nvPr/>
        </p:nvGrpSpPr>
        <p:grpSpPr bwMode="auto">
          <a:xfrm>
            <a:off x="969963" y="1957388"/>
            <a:ext cx="3314700" cy="2119312"/>
            <a:chOff x="750888" y="1957388"/>
            <a:chExt cx="3313909" cy="2119312"/>
          </a:xfrm>
        </p:grpSpPr>
        <p:pic>
          <p:nvPicPr>
            <p:cNvPr id="15375" name="図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7" t="19077" r="17262" b="23647"/>
            <a:stretch>
              <a:fillRect/>
            </a:stretch>
          </p:blipFill>
          <p:spPr bwMode="auto">
            <a:xfrm>
              <a:off x="1259632" y="2133600"/>
              <a:ext cx="2805165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 rot="21060102">
              <a:off x="750888" y="1957388"/>
              <a:ext cx="1099874" cy="63182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3500" dirty="0">
                  <a:latin typeface="+mn-lt"/>
                </a:rPr>
                <a:t>大麻</a:t>
              </a:r>
            </a:p>
          </p:txBody>
        </p:sp>
      </p:grpSp>
      <p:grpSp>
        <p:nvGrpSpPr>
          <p:cNvPr id="15366" name="グループ化 4"/>
          <p:cNvGrpSpPr>
            <a:grpSpLocks/>
          </p:cNvGrpSpPr>
          <p:nvPr/>
        </p:nvGrpSpPr>
        <p:grpSpPr bwMode="auto">
          <a:xfrm>
            <a:off x="4537075" y="1930400"/>
            <a:ext cx="3233738" cy="2149475"/>
            <a:chOff x="4598602" y="1927356"/>
            <a:chExt cx="3550031" cy="2149716"/>
          </a:xfrm>
        </p:grpSpPr>
        <p:pic>
          <p:nvPicPr>
            <p:cNvPr id="15373" name="図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1" t="26184" r="22748" b="24962"/>
            <a:stretch>
              <a:fillRect/>
            </a:stretch>
          </p:blipFill>
          <p:spPr bwMode="auto">
            <a:xfrm>
              <a:off x="5032443" y="2132856"/>
              <a:ext cx="3116190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テキスト ボックス 13"/>
            <p:cNvSpPr txBox="1"/>
            <p:nvPr/>
          </p:nvSpPr>
          <p:spPr>
            <a:xfrm rot="21060102">
              <a:off x="4598602" y="1927356"/>
              <a:ext cx="2134899" cy="63030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3500" dirty="0">
                  <a:latin typeface="+mn-lt"/>
                </a:rPr>
                <a:t>覚せい剤</a:t>
              </a:r>
            </a:p>
          </p:txBody>
        </p:sp>
      </p:grpSp>
      <p:grpSp>
        <p:nvGrpSpPr>
          <p:cNvPr id="15367" name="グループ化 19"/>
          <p:cNvGrpSpPr>
            <a:grpSpLocks/>
          </p:cNvGrpSpPr>
          <p:nvPr/>
        </p:nvGrpSpPr>
        <p:grpSpPr bwMode="auto">
          <a:xfrm>
            <a:off x="1012825" y="4108450"/>
            <a:ext cx="3290888" cy="2085975"/>
            <a:chOff x="813666" y="4109059"/>
            <a:chExt cx="3620722" cy="2084758"/>
          </a:xfrm>
        </p:grpSpPr>
        <p:pic>
          <p:nvPicPr>
            <p:cNvPr id="15371" name="図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953" y="4242662"/>
              <a:ext cx="3134435" cy="195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テキスト ボックス 21"/>
            <p:cNvSpPr txBox="1"/>
            <p:nvPr/>
          </p:nvSpPr>
          <p:spPr>
            <a:xfrm rot="21060102">
              <a:off x="813666" y="4109059"/>
              <a:ext cx="1699452" cy="63145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3500" dirty="0">
                  <a:latin typeface="+mn-lt"/>
                </a:rPr>
                <a:t>MDMA</a:t>
              </a:r>
              <a:endParaRPr kumimoji="1" lang="ja-JP" altLang="en-US" sz="3500" dirty="0">
                <a:latin typeface="+mn-lt"/>
              </a:endParaRPr>
            </a:p>
          </p:txBody>
        </p:sp>
      </p:grpSp>
      <p:grpSp>
        <p:nvGrpSpPr>
          <p:cNvPr id="15368" name="グループ化 22"/>
          <p:cNvGrpSpPr>
            <a:grpSpLocks/>
          </p:cNvGrpSpPr>
          <p:nvPr/>
        </p:nvGrpSpPr>
        <p:grpSpPr bwMode="auto">
          <a:xfrm>
            <a:off x="4795838" y="4108450"/>
            <a:ext cx="2974975" cy="2085975"/>
            <a:chOff x="4880544" y="4109057"/>
            <a:chExt cx="3268089" cy="2084759"/>
          </a:xfrm>
        </p:grpSpPr>
        <p:pic>
          <p:nvPicPr>
            <p:cNvPr id="15369" name="図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442" y="4242661"/>
              <a:ext cx="3116191" cy="1951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テキスト ボックス 24"/>
            <p:cNvSpPr txBox="1"/>
            <p:nvPr/>
          </p:nvSpPr>
          <p:spPr>
            <a:xfrm rot="21060102">
              <a:off x="4880544" y="4109057"/>
              <a:ext cx="988797" cy="63145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3500" dirty="0">
                  <a:latin typeface="+mn-lt"/>
                </a:rPr>
                <a:t>LSD</a:t>
              </a:r>
              <a:endParaRPr kumimoji="1" lang="ja-JP" altLang="en-US" sz="3500" dirty="0">
                <a:latin typeface="+mn-lt"/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59750" y="6492875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solidFill>
                  <a:schemeClr val="bg1"/>
                </a:solidFill>
                <a:latin typeface="+mj-ea"/>
                <a:ea typeface="+mj-ea"/>
              </a:rPr>
              <a:pPr>
                <a:defRPr/>
              </a:pPr>
              <a:t>2</a:t>
            </a:fld>
            <a:endParaRPr lang="en-US" altLang="ja-JP" sz="1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931863"/>
            <a:ext cx="6121678" cy="6905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400" dirty="0" smtClean="0">
                <a:solidFill>
                  <a:schemeClr val="tx1"/>
                </a:solidFill>
              </a:rPr>
              <a:t>乱用される薬物の種類②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00100" y="1773238"/>
            <a:ext cx="7696200" cy="4038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ja-JP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ja-JP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ja-JP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mtClean="0"/>
              <a:t>　　　　　　</a:t>
            </a:r>
          </a:p>
        </p:txBody>
      </p:sp>
      <p:sp>
        <p:nvSpPr>
          <p:cNvPr id="17412" name="テキスト ボックス 1"/>
          <p:cNvSpPr txBox="1">
            <a:spLocks noChangeArrowheads="1"/>
          </p:cNvSpPr>
          <p:nvPr/>
        </p:nvSpPr>
        <p:spPr bwMode="auto">
          <a:xfrm>
            <a:off x="3924300" y="6453188"/>
            <a:ext cx="518636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5" tIns="47893" rIns="95785" bIns="47893">
            <a:spAutoFit/>
          </a:bodyPr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kumimoji="1" lang="ja-JP" altLang="en-US" sz="13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写真：厚生労働省医薬・生活衛生局監視指導・麻薬対策課提供</a:t>
            </a:r>
          </a:p>
        </p:txBody>
      </p:sp>
      <p:pic>
        <p:nvPicPr>
          <p:cNvPr id="17413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097088"/>
            <a:ext cx="2805113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グループ化 2"/>
          <p:cNvGrpSpPr>
            <a:grpSpLocks/>
          </p:cNvGrpSpPr>
          <p:nvPr/>
        </p:nvGrpSpPr>
        <p:grpSpPr bwMode="auto">
          <a:xfrm>
            <a:off x="900113" y="1971675"/>
            <a:ext cx="3381375" cy="2114550"/>
            <a:chOff x="728663" y="1970088"/>
            <a:chExt cx="3381699" cy="2114550"/>
          </a:xfrm>
        </p:grpSpPr>
        <p:pic>
          <p:nvPicPr>
            <p:cNvPr id="17420" name="図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82" t="13470" r="20644" b="13506"/>
            <a:stretch>
              <a:fillRect/>
            </a:stretch>
          </p:blipFill>
          <p:spPr bwMode="auto">
            <a:xfrm>
              <a:off x="1319213" y="2133600"/>
              <a:ext cx="2791149" cy="1951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テキスト ボックス 19"/>
            <p:cNvSpPr txBox="1"/>
            <p:nvPr/>
          </p:nvSpPr>
          <p:spPr>
            <a:xfrm rot="21060102">
              <a:off x="728663" y="1970088"/>
              <a:ext cx="1697200" cy="63023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3500" dirty="0">
                  <a:latin typeface="+mn-lt"/>
                </a:rPr>
                <a:t>コカイン</a:t>
              </a: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 rot="21060102">
            <a:off x="4460875" y="1916113"/>
            <a:ext cx="2566988" cy="6318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3500" dirty="0">
                <a:latin typeface="+mn-lt"/>
              </a:rPr>
              <a:t>危険ドラッグ</a:t>
            </a:r>
          </a:p>
        </p:txBody>
      </p:sp>
      <p:pic>
        <p:nvPicPr>
          <p:cNvPr id="17416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4281488"/>
            <a:ext cx="280511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 rot="21060102">
            <a:off x="973138" y="4227513"/>
            <a:ext cx="2030412" cy="63023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3500" dirty="0">
                <a:latin typeface="+mn-lt"/>
              </a:rPr>
              <a:t>有機溶剤</a:t>
            </a:r>
          </a:p>
        </p:txBody>
      </p:sp>
      <p:pic>
        <p:nvPicPr>
          <p:cNvPr id="17418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4281488"/>
            <a:ext cx="27781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 rot="21060102">
            <a:off x="4521200" y="4083050"/>
            <a:ext cx="2030413" cy="63182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3500" dirty="0">
                <a:latin typeface="+mn-lt"/>
              </a:rPr>
              <a:t>向精神薬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59750" y="6453188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solidFill>
                  <a:schemeClr val="bg1"/>
                </a:solidFill>
                <a:latin typeface="+mj-ea"/>
                <a:ea typeface="+mj-ea"/>
              </a:rPr>
              <a:pPr>
                <a:defRPr/>
              </a:pPr>
              <a:t>3</a:t>
            </a:fld>
            <a:endParaRPr lang="en-US" altLang="ja-JP" sz="1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944587"/>
            <a:ext cx="7734300" cy="6842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700" dirty="0" smtClean="0">
                <a:solidFill>
                  <a:schemeClr val="tx1"/>
                </a:solidFill>
              </a:rPr>
              <a:t>乱用される薬物には別名があります！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844675"/>
            <a:ext cx="7924800" cy="41036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ja-JP" altLang="en-US" sz="3000" dirty="0" smtClean="0">
                <a:solidFill>
                  <a:schemeClr val="tx1"/>
                </a:solidFill>
              </a:rPr>
              <a:t>大麻：ハッパ、グラス、チョコ、クサ、野菜</a:t>
            </a:r>
            <a:endParaRPr lang="en-US" altLang="ja-JP" sz="30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ja-JP" altLang="en-US" sz="3000" dirty="0" smtClean="0">
                <a:solidFill>
                  <a:schemeClr val="tx1"/>
                </a:solidFill>
              </a:rPr>
              <a:t>覚せい剤：ジャブ、エス、スピード、アイス</a:t>
            </a:r>
            <a:endParaRPr lang="en-US" altLang="ja-JP" sz="30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ja-JP" sz="3000" dirty="0" smtClean="0">
                <a:solidFill>
                  <a:schemeClr val="tx1"/>
                </a:solidFill>
              </a:rPr>
              <a:t>MDMA</a:t>
            </a:r>
            <a:r>
              <a:rPr lang="ja-JP" altLang="en-US" sz="3000" dirty="0" smtClean="0">
                <a:solidFill>
                  <a:schemeClr val="tx1"/>
                </a:solidFill>
              </a:rPr>
              <a:t>：エクスタシー、バツ、タマ</a:t>
            </a:r>
            <a:endParaRPr lang="en-US" altLang="ja-JP" sz="30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ja-JP" altLang="en-US" sz="3000" dirty="0" smtClean="0">
                <a:solidFill>
                  <a:schemeClr val="tx1"/>
                </a:solidFill>
              </a:rPr>
              <a:t>コカイン：コーク、スノウ、クラック、チャリ</a:t>
            </a:r>
            <a:endParaRPr lang="en-US" altLang="ja-JP" sz="30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ja-JP" altLang="en-US" sz="3000" dirty="0" smtClean="0">
                <a:solidFill>
                  <a:schemeClr val="tx1"/>
                </a:solidFill>
              </a:rPr>
              <a:t>危険ドラッグ：お香、ハーブ、アロマオイル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1122363" y="5013325"/>
            <a:ext cx="6943725" cy="7191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3200" dirty="0">
                <a:solidFill>
                  <a:srgbClr val="FF0000"/>
                </a:solidFill>
              </a:rPr>
              <a:t>名前にまどわされないように！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24254" y="6481017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solidFill>
                  <a:schemeClr val="bg1"/>
                </a:solidFill>
                <a:latin typeface="+mj-ea"/>
                <a:ea typeface="+mj-ea"/>
              </a:rPr>
              <a:pPr>
                <a:defRPr/>
              </a:pPr>
              <a:t>4</a:t>
            </a:fld>
            <a:endParaRPr lang="en-US" altLang="ja-JP" sz="1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8"/>
          <p:cNvSpPr txBox="1">
            <a:spLocks noChangeArrowheads="1"/>
          </p:cNvSpPr>
          <p:nvPr/>
        </p:nvSpPr>
        <p:spPr bwMode="auto">
          <a:xfrm>
            <a:off x="3341688" y="3236913"/>
            <a:ext cx="2519362" cy="1728787"/>
          </a:xfrm>
          <a:prstGeom prst="star16">
            <a:avLst>
              <a:gd name="adj" fmla="val 37500"/>
            </a:avLst>
          </a:prstGeom>
          <a:solidFill>
            <a:srgbClr val="FF6600">
              <a:alpha val="54117"/>
            </a:srgbClr>
          </a:solidFill>
          <a:ln w="57150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ja-JP" altLang="en-US" sz="3000" b="1" kern="0" dirty="0" smtClean="0"/>
              <a:t>依存の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ja-JP" altLang="en-US" sz="3000" b="1" kern="0" dirty="0" smtClean="0"/>
              <a:t>悪循環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3613150" y="2230438"/>
            <a:ext cx="2533650" cy="550862"/>
          </a:xfrm>
          <a:prstGeom prst="rect">
            <a:avLst/>
          </a:prstGeom>
          <a:solidFill>
            <a:srgbClr val="00008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kumimoji="1" lang="ja-JP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使用の繰り返し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6380163" y="3576638"/>
            <a:ext cx="944562" cy="566737"/>
          </a:xfrm>
          <a:prstGeom prst="rect">
            <a:avLst/>
          </a:prstGeom>
          <a:solidFill>
            <a:srgbClr val="00008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kumimoji="1" lang="ja-JP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耐性</a:t>
            </a:r>
          </a:p>
        </p:txBody>
      </p:sp>
      <p:sp>
        <p:nvSpPr>
          <p:cNvPr id="2" name="雲形吹き出し 1"/>
          <p:cNvSpPr/>
          <p:nvPr/>
        </p:nvSpPr>
        <p:spPr>
          <a:xfrm>
            <a:off x="395288" y="1844675"/>
            <a:ext cx="2798762" cy="498475"/>
          </a:xfrm>
          <a:prstGeom prst="cloudCallout">
            <a:avLst>
              <a:gd name="adj1" fmla="val 56336"/>
              <a:gd name="adj2" fmla="val 72006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b="1" dirty="0"/>
              <a:t>一度だけなら・・・</a:t>
            </a:r>
          </a:p>
        </p:txBody>
      </p:sp>
      <p:pic>
        <p:nvPicPr>
          <p:cNvPr id="21511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793875"/>
            <a:ext cx="9493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3268663"/>
            <a:ext cx="9239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5165725"/>
            <a:ext cx="126841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5834063" y="5202238"/>
            <a:ext cx="1992312" cy="527050"/>
          </a:xfrm>
          <a:prstGeom prst="rect">
            <a:avLst/>
          </a:prstGeom>
          <a:solidFill>
            <a:srgbClr val="00008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kumimoji="1" lang="ja-JP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薬が切れる</a:t>
            </a:r>
          </a:p>
        </p:txBody>
      </p:sp>
      <p:pic>
        <p:nvPicPr>
          <p:cNvPr id="2151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4572000"/>
            <a:ext cx="12112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1046163" y="5349875"/>
            <a:ext cx="3557587" cy="512763"/>
          </a:xfrm>
          <a:prstGeom prst="rect">
            <a:avLst/>
          </a:prstGeom>
          <a:solidFill>
            <a:srgbClr val="00008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kumimoji="1" lang="ja-JP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精神的・身体的な苦痛</a:t>
            </a:r>
          </a:p>
        </p:txBody>
      </p:sp>
      <p:pic>
        <p:nvPicPr>
          <p:cNvPr id="21517" name="図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636838"/>
            <a:ext cx="903287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Rectangle 6"/>
          <p:cNvSpPr>
            <a:spLocks noChangeArrowheads="1"/>
          </p:cNvSpPr>
          <p:nvPr/>
        </p:nvSpPr>
        <p:spPr bwMode="auto">
          <a:xfrm>
            <a:off x="923925" y="3529013"/>
            <a:ext cx="2328863" cy="547687"/>
          </a:xfrm>
          <a:prstGeom prst="rect">
            <a:avLst/>
          </a:prstGeom>
          <a:solidFill>
            <a:srgbClr val="00008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kumimoji="1" lang="ja-JP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薬物探索行動</a:t>
            </a:r>
          </a:p>
        </p:txBody>
      </p:sp>
      <p:pic>
        <p:nvPicPr>
          <p:cNvPr id="21519" name="Picture 25" descr="矢印04_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763838"/>
            <a:ext cx="10366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5" descr="矢印03_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2583">
            <a:off x="6692900" y="4129088"/>
            <a:ext cx="465138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矢印03_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5349875"/>
            <a:ext cx="96361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21" descr="矢印04_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8858">
            <a:off x="2036763" y="4656138"/>
            <a:ext cx="12271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1" descr="矢印04_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89622">
            <a:off x="2169319" y="2913857"/>
            <a:ext cx="12255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29469" y="886316"/>
            <a:ext cx="7270923" cy="800100"/>
          </a:xfrm>
        </p:spPr>
        <p:txBody>
          <a:bodyPr>
            <a:normAutofit/>
          </a:bodyPr>
          <a:lstStyle/>
          <a:p>
            <a:r>
              <a:rPr kumimoji="1" lang="ja-JP" altLang="en-US" sz="4400" dirty="0" smtClean="0">
                <a:solidFill>
                  <a:schemeClr val="tx1"/>
                </a:solidFill>
              </a:rPr>
              <a:t>薬物乱用の恐ろしさを知ろう！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159750" y="6453336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solidFill>
                  <a:schemeClr val="bg1"/>
                </a:solidFill>
                <a:latin typeface="+mj-ea"/>
                <a:ea typeface="+mj-ea"/>
              </a:rPr>
              <a:pPr>
                <a:defRPr/>
              </a:pPr>
              <a:t>5</a:t>
            </a:fld>
            <a:endParaRPr lang="en-US" altLang="ja-JP" sz="1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27088" y="1052513"/>
            <a:ext cx="800100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4000" kern="0" dirty="0">
                <a:solidFill>
                  <a:schemeClr val="tx1"/>
                </a:solidFill>
              </a:rPr>
              <a:t>薬物乱用で身体はボロボロになる！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D9C370F-F973-4A40-A356-DA673E7C8CA5}"/>
              </a:ext>
            </a:extLst>
          </p:cNvPr>
          <p:cNvGrpSpPr/>
          <p:nvPr/>
        </p:nvGrpSpPr>
        <p:grpSpPr>
          <a:xfrm>
            <a:off x="531163" y="1891554"/>
            <a:ext cx="8085930" cy="4227877"/>
            <a:chOff x="531163" y="1891554"/>
            <a:chExt cx="8085930" cy="4227877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816540" y="2104557"/>
              <a:ext cx="3638243" cy="3603318"/>
              <a:chOff x="3360194" y="778512"/>
              <a:chExt cx="5471612" cy="5419087"/>
            </a:xfrm>
          </p:grpSpPr>
          <p:sp>
            <p:nvSpPr>
              <p:cNvPr id="34" name="正方形/長方形 33"/>
              <p:cNvSpPr/>
              <p:nvPr/>
            </p:nvSpPr>
            <p:spPr>
              <a:xfrm>
                <a:off x="5082540" y="4978399"/>
                <a:ext cx="2103120" cy="1219200"/>
              </a:xfrm>
              <a:prstGeom prst="rect">
                <a:avLst/>
              </a:prstGeom>
              <a:solidFill>
                <a:srgbClr val="F9CB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5" name="図 3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7871" b="94340" l="4223" r="96453">
                            <a14:backgroundMark x1="34122" y1="76415" x2="44764" y2="79380"/>
                            <a14:backgroundMark x1="67568" y1="77089" x2="55912" y2="78302"/>
                            <a14:backgroundMark x1="39358" y1="77224" x2="57770" y2="77089"/>
                            <a14:backgroundMark x1="43243" y1="74394" x2="51351" y2="76954"/>
                            <a14:backgroundMark x1="32095" y1="83423" x2="49324" y2="85175"/>
                            <a14:backgroundMark x1="70101" y1="81671" x2="60811" y2="87871"/>
                            <a14:backgroundMark x1="55236" y1="88275" x2="56588" y2="91105"/>
                            <a14:backgroundMark x1="40541" y1="88275" x2="60135" y2="8827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879" b="9629"/>
              <a:stretch/>
            </p:blipFill>
            <p:spPr>
              <a:xfrm>
                <a:off x="3360194" y="2871988"/>
                <a:ext cx="5471612" cy="3325611"/>
              </a:xfrm>
              <a:prstGeom prst="rect">
                <a:avLst/>
              </a:prstGeom>
            </p:spPr>
          </p:pic>
          <p:grpSp>
            <p:nvGrpSpPr>
              <p:cNvPr id="36" name="グループ化 35"/>
              <p:cNvGrpSpPr/>
              <p:nvPr/>
            </p:nvGrpSpPr>
            <p:grpSpPr>
              <a:xfrm>
                <a:off x="4783414" y="778512"/>
                <a:ext cx="2078168" cy="2093477"/>
                <a:chOff x="4783414" y="778512"/>
                <a:chExt cx="2078168" cy="2093477"/>
              </a:xfrm>
            </p:grpSpPr>
            <p:pic>
              <p:nvPicPr>
                <p:cNvPr id="57" name="図 56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2253"/>
                <a:stretch/>
              </p:blipFill>
              <p:spPr>
                <a:xfrm>
                  <a:off x="4783414" y="778512"/>
                  <a:ext cx="2078168" cy="2093477"/>
                </a:xfrm>
                <a:prstGeom prst="rect">
                  <a:avLst/>
                </a:prstGeom>
              </p:spPr>
            </p:pic>
            <p:pic>
              <p:nvPicPr>
                <p:cNvPr id="58" name="図 57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455" t="64783" r="65511" b="27232"/>
                <a:stretch/>
              </p:blipFill>
              <p:spPr>
                <a:xfrm flipV="1">
                  <a:off x="5182186" y="2294359"/>
                  <a:ext cx="312420" cy="190500"/>
                </a:xfrm>
                <a:prstGeom prst="rect">
                  <a:avLst/>
                </a:prstGeom>
              </p:spPr>
            </p:pic>
          </p:grpSp>
        </p:grpSp>
        <p:sp>
          <p:nvSpPr>
            <p:cNvPr id="48" name="正方形/長方形 47"/>
            <p:cNvSpPr/>
            <p:nvPr/>
          </p:nvSpPr>
          <p:spPr>
            <a:xfrm>
              <a:off x="531428" y="3174294"/>
              <a:ext cx="2811952" cy="79212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E85A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心不全、不整脈</a:t>
              </a:r>
              <a:endParaRPr kumimoji="1" lang="en-US" altLang="ja-JP" dirty="0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531428" y="4250799"/>
              <a:ext cx="2811952" cy="792128"/>
            </a:xfrm>
            <a:prstGeom prst="rect">
              <a:avLst/>
            </a:prstGeom>
            <a:ln w="57150">
              <a:solidFill>
                <a:srgbClr val="9B1C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黄だん、食欲不振</a:t>
              </a: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531428" y="5327303"/>
              <a:ext cx="2811952" cy="792128"/>
            </a:xfrm>
            <a:prstGeom prst="rect">
              <a:avLst/>
            </a:prstGeom>
            <a:ln w="57150">
              <a:solidFill>
                <a:srgbClr val="95C7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胃痛、はきけ、おう吐</a:t>
              </a: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531428" y="2097789"/>
              <a:ext cx="2811952" cy="792128"/>
            </a:xfrm>
            <a:prstGeom prst="rect">
              <a:avLst/>
            </a:prstGeom>
            <a:solidFill>
              <a:schemeClr val="bg1">
                <a:alpha val="21176"/>
              </a:schemeClr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視力低下</a:t>
              </a: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5800621" y="5327303"/>
              <a:ext cx="2811952" cy="792128"/>
            </a:xfrm>
            <a:prstGeom prst="rect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dirty="0"/>
                <a:t>精子の異常、</a:t>
              </a:r>
            </a:p>
            <a:p>
              <a:pPr algn="ctr"/>
              <a:r>
                <a:rPr kumimoji="1" lang="ja-JP" altLang="en-US" dirty="0"/>
                <a:t>流産、死産、先天異常</a:t>
              </a: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5800621" y="4250799"/>
              <a:ext cx="2811952" cy="792128"/>
            </a:xfrm>
            <a:prstGeom prst="rect">
              <a:avLst/>
            </a:prstGeom>
            <a:ln w="57150">
              <a:solidFill>
                <a:srgbClr val="A475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たん白尿</a:t>
              </a: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5800621" y="3174294"/>
              <a:ext cx="2811952" cy="792128"/>
            </a:xfrm>
            <a:prstGeom prst="rect">
              <a:avLst/>
            </a:prstGeom>
            <a:ln w="57150">
              <a:solidFill>
                <a:srgbClr val="77AB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気管支炎（せき、たん）</a:t>
              </a: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5800621" y="2097789"/>
              <a:ext cx="2811952" cy="792128"/>
            </a:xfrm>
            <a:prstGeom prst="rect">
              <a:avLst/>
            </a:prstGeom>
            <a:ln w="57150">
              <a:solidFill>
                <a:srgbClr val="E857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dirty="0"/>
                <a:t>意識障害、けいれん、</a:t>
              </a:r>
              <a:r>
                <a:rPr kumimoji="1" lang="en-US" altLang="ja-JP" dirty="0"/>
                <a:t/>
              </a:r>
              <a:br>
                <a:rPr kumimoji="1" lang="en-US" altLang="ja-JP" dirty="0"/>
              </a:br>
              <a:r>
                <a:rPr kumimoji="1" lang="ja-JP" altLang="en-US" dirty="0"/>
                <a:t>幻覚、妄想、記憶力低下</a:t>
              </a:r>
            </a:p>
          </p:txBody>
        </p:sp>
        <p:cxnSp>
          <p:nvCxnSpPr>
            <p:cNvPr id="3" name="直線コネクタ 2"/>
            <p:cNvCxnSpPr>
              <a:endCxn id="48" idx="3"/>
            </p:cNvCxnSpPr>
            <p:nvPr/>
          </p:nvCxnSpPr>
          <p:spPr>
            <a:xfrm flipH="1" flipV="1">
              <a:off x="3343380" y="3570358"/>
              <a:ext cx="1188424" cy="480110"/>
            </a:xfrm>
            <a:prstGeom prst="line">
              <a:avLst/>
            </a:prstGeom>
            <a:ln w="57150">
              <a:solidFill>
                <a:srgbClr val="E85A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>
              <a:endCxn id="49" idx="3"/>
            </p:cNvCxnSpPr>
            <p:nvPr/>
          </p:nvCxnSpPr>
          <p:spPr>
            <a:xfrm flipH="1">
              <a:off x="3343380" y="4545659"/>
              <a:ext cx="737936" cy="101204"/>
            </a:xfrm>
            <a:prstGeom prst="line">
              <a:avLst/>
            </a:prstGeom>
            <a:ln w="57150">
              <a:solidFill>
                <a:srgbClr val="9B1C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>
              <a:endCxn id="56" idx="1"/>
            </p:cNvCxnSpPr>
            <p:nvPr/>
          </p:nvCxnSpPr>
          <p:spPr>
            <a:xfrm>
              <a:off x="4824140" y="2434276"/>
              <a:ext cx="976481" cy="59577"/>
            </a:xfrm>
            <a:prstGeom prst="line">
              <a:avLst/>
            </a:prstGeom>
            <a:ln w="57150">
              <a:solidFill>
                <a:srgbClr val="E857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>
              <a:endCxn id="55" idx="1"/>
            </p:cNvCxnSpPr>
            <p:nvPr/>
          </p:nvCxnSpPr>
          <p:spPr>
            <a:xfrm flipV="1">
              <a:off x="4929909" y="3570358"/>
              <a:ext cx="870712" cy="236312"/>
            </a:xfrm>
            <a:prstGeom prst="line">
              <a:avLst/>
            </a:prstGeom>
            <a:ln w="57150">
              <a:solidFill>
                <a:srgbClr val="77AB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>
              <a:endCxn id="54" idx="1"/>
            </p:cNvCxnSpPr>
            <p:nvPr/>
          </p:nvCxnSpPr>
          <p:spPr>
            <a:xfrm>
              <a:off x="5202237" y="4612815"/>
              <a:ext cx="598384" cy="34048"/>
            </a:xfrm>
            <a:prstGeom prst="line">
              <a:avLst/>
            </a:prstGeom>
            <a:ln w="57150">
              <a:solidFill>
                <a:srgbClr val="A475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>
              <a:endCxn id="53" idx="1"/>
            </p:cNvCxnSpPr>
            <p:nvPr/>
          </p:nvCxnSpPr>
          <p:spPr>
            <a:xfrm>
              <a:off x="4929909" y="5455408"/>
              <a:ext cx="870712" cy="267959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>
              <a:stCxn id="50" idx="3"/>
            </p:cNvCxnSpPr>
            <p:nvPr/>
          </p:nvCxnSpPr>
          <p:spPr>
            <a:xfrm flipV="1">
              <a:off x="3343380" y="4881699"/>
              <a:ext cx="1237925" cy="841668"/>
            </a:xfrm>
            <a:prstGeom prst="line">
              <a:avLst/>
            </a:prstGeom>
            <a:ln w="57150">
              <a:solidFill>
                <a:srgbClr val="95C7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>
              <a:stCxn id="47" idx="3"/>
            </p:cNvCxnSpPr>
            <p:nvPr/>
          </p:nvCxnSpPr>
          <p:spPr>
            <a:xfrm>
              <a:off x="3343380" y="2493853"/>
              <a:ext cx="684659" cy="20799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楕円 72"/>
            <p:cNvSpPr/>
            <p:nvPr/>
          </p:nvSpPr>
          <p:spPr>
            <a:xfrm>
              <a:off x="4334440" y="5220061"/>
              <a:ext cx="653110" cy="467559"/>
            </a:xfrm>
            <a:prstGeom prst="ellipse">
              <a:avLst/>
            </a:prstGeom>
            <a:ln w="571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正方形/長方形 80"/>
            <p:cNvSpPr/>
            <p:nvPr/>
          </p:nvSpPr>
          <p:spPr>
            <a:xfrm>
              <a:off x="611560" y="1951702"/>
              <a:ext cx="314432" cy="283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611560" y="5185465"/>
              <a:ext cx="314432" cy="283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611560" y="4166753"/>
              <a:ext cx="648072" cy="283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611560" y="3044329"/>
              <a:ext cx="648072" cy="283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8172400" y="1962719"/>
              <a:ext cx="349990" cy="283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6372200" y="5196482"/>
              <a:ext cx="2150191" cy="283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7930693" y="4177770"/>
              <a:ext cx="591697" cy="283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7164288" y="3055346"/>
              <a:ext cx="1358103" cy="283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46535EFE-8994-4CCF-89A4-D07414CA5982}"/>
                </a:ext>
              </a:extLst>
            </p:cNvPr>
            <p:cNvSpPr txBox="1"/>
            <p:nvPr/>
          </p:nvSpPr>
          <p:spPr>
            <a:xfrm>
              <a:off x="540189" y="1930021"/>
              <a:ext cx="440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目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9EBC861F-162A-48CA-93F0-4B6770C21D8C}"/>
                </a:ext>
              </a:extLst>
            </p:cNvPr>
            <p:cNvSpPr txBox="1"/>
            <p:nvPr/>
          </p:nvSpPr>
          <p:spPr>
            <a:xfrm>
              <a:off x="536814" y="2980025"/>
              <a:ext cx="863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心臓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09BAE8BD-8105-4608-9FA3-60949ABE1A13}"/>
                </a:ext>
              </a:extLst>
            </p:cNvPr>
            <p:cNvSpPr txBox="1"/>
            <p:nvPr/>
          </p:nvSpPr>
          <p:spPr>
            <a:xfrm>
              <a:off x="531163" y="4071281"/>
              <a:ext cx="863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肝臓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47B6E538-CFE3-4378-BB19-5CBB5C712210}"/>
                </a:ext>
              </a:extLst>
            </p:cNvPr>
            <p:cNvSpPr txBox="1"/>
            <p:nvPr/>
          </p:nvSpPr>
          <p:spPr>
            <a:xfrm>
              <a:off x="531163" y="5176376"/>
              <a:ext cx="863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胃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3596EEAA-9986-47E8-9D7A-D772A457DFA5}"/>
                </a:ext>
              </a:extLst>
            </p:cNvPr>
            <p:cNvSpPr txBox="1"/>
            <p:nvPr/>
          </p:nvSpPr>
          <p:spPr>
            <a:xfrm>
              <a:off x="7753257" y="4080385"/>
              <a:ext cx="863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2400" dirty="0"/>
                <a:t>腎臓</a:t>
              </a: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896E25B7-5415-47C3-82BA-C0E632BDF485}"/>
                </a:ext>
              </a:extLst>
            </p:cNvPr>
            <p:cNvSpPr txBox="1"/>
            <p:nvPr/>
          </p:nvSpPr>
          <p:spPr>
            <a:xfrm>
              <a:off x="7753257" y="1891554"/>
              <a:ext cx="863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2400" dirty="0"/>
                <a:t>脳</a:t>
              </a: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2A9AB111-E5E3-4391-ABBD-9ADBE756BBA8}"/>
                </a:ext>
              </a:extLst>
            </p:cNvPr>
            <p:cNvSpPr txBox="1"/>
            <p:nvPr/>
          </p:nvSpPr>
          <p:spPr>
            <a:xfrm>
              <a:off x="6912525" y="2991548"/>
              <a:ext cx="17045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2400" dirty="0"/>
                <a:t>気管支・肺</a:t>
              </a: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4CFF4293-D841-4B94-A0B9-1E2250F026B5}"/>
                </a:ext>
              </a:extLst>
            </p:cNvPr>
            <p:cNvSpPr txBox="1"/>
            <p:nvPr/>
          </p:nvSpPr>
          <p:spPr>
            <a:xfrm>
              <a:off x="6156176" y="5165359"/>
              <a:ext cx="2460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2400" dirty="0"/>
                <a:t>妊娠出産の異常</a:t>
              </a:r>
            </a:p>
          </p:txBody>
        </p:sp>
      </p:grp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159750" y="6492875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solidFill>
                  <a:schemeClr val="bg1"/>
                </a:solidFill>
                <a:latin typeface="+mj-ea"/>
                <a:ea typeface="+mj-ea"/>
              </a:rPr>
              <a:pPr>
                <a:defRPr/>
              </a:pPr>
              <a:t>6</a:t>
            </a:fld>
            <a:endParaRPr lang="en-US" altLang="ja-JP" sz="1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5340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23900" y="1916113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ja-JP" altLang="en-US" sz="3000" kern="0" dirty="0" smtClean="0"/>
              <a:t>　</a:t>
            </a:r>
            <a:r>
              <a:rPr lang="ja-JP" altLang="en-US" sz="3000" u="sng" kern="0" dirty="0" smtClean="0"/>
              <a:t>社会</a:t>
            </a:r>
            <a:r>
              <a:rPr lang="ja-JP" altLang="en-US" sz="3000" kern="0" dirty="0" smtClean="0"/>
              <a:t>への影響</a:t>
            </a:r>
            <a:endParaRPr lang="en-US" altLang="ja-JP" sz="3000" kern="0" dirty="0"/>
          </a:p>
          <a:p>
            <a:pPr lvl="1" eaLnBrk="1" hangingPunct="1">
              <a:defRPr/>
            </a:pPr>
            <a:r>
              <a:rPr lang="ja-JP" altLang="en-US" sz="2500" kern="0" dirty="0" smtClean="0"/>
              <a:t>学業への影響</a:t>
            </a:r>
            <a:endParaRPr lang="en-US" altLang="ja-JP" sz="2500" kern="0" dirty="0" smtClean="0"/>
          </a:p>
          <a:p>
            <a:pPr lvl="1" eaLnBrk="1" hangingPunct="1">
              <a:defRPr/>
            </a:pPr>
            <a:r>
              <a:rPr lang="ja-JP" altLang="en-US" sz="2500" kern="0" dirty="0" smtClean="0"/>
              <a:t>友人からの孤立</a:t>
            </a:r>
            <a:endParaRPr lang="en-US" altLang="ja-JP" sz="2500" kern="0" dirty="0" smtClean="0"/>
          </a:p>
          <a:p>
            <a:pPr lvl="1" eaLnBrk="1" hangingPunct="1">
              <a:defRPr/>
            </a:pPr>
            <a:r>
              <a:rPr lang="ja-JP" altLang="en-US" sz="2500" kern="0" dirty="0" smtClean="0"/>
              <a:t>家庭内暴力</a:t>
            </a:r>
            <a:endParaRPr lang="en-US" altLang="ja-JP" sz="2500" kern="0" dirty="0" smtClean="0"/>
          </a:p>
          <a:p>
            <a:pPr lvl="1" eaLnBrk="1" hangingPunct="1">
              <a:defRPr/>
            </a:pPr>
            <a:r>
              <a:rPr lang="ja-JP" altLang="en-US" sz="2500" kern="0" dirty="0" smtClean="0"/>
              <a:t>犯罪</a:t>
            </a:r>
            <a:endParaRPr lang="en-US" altLang="ja-JP" sz="2500" kern="0" dirty="0" smtClean="0"/>
          </a:p>
          <a:p>
            <a:pPr lvl="2" eaLnBrk="1" hangingPunct="1">
              <a:defRPr/>
            </a:pPr>
            <a:r>
              <a:rPr lang="ja-JP" altLang="en-US" sz="2400" kern="0" dirty="0" smtClean="0"/>
              <a:t>薬物を入手するための恐喝・窃盗</a:t>
            </a:r>
            <a:endParaRPr lang="en-US" altLang="ja-JP" sz="2400" kern="0" dirty="0" smtClean="0"/>
          </a:p>
          <a:p>
            <a:pPr lvl="2" eaLnBrk="1" hangingPunct="1">
              <a:defRPr/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薬物の作用による凶悪な</a:t>
            </a:r>
            <a:r>
              <a:rPr lang="ja-JP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事件</a:t>
            </a:r>
            <a:endParaRPr lang="en-US" altLang="ja-JP" sz="2400" kern="0" dirty="0" smtClean="0"/>
          </a:p>
          <a:p>
            <a:pPr lvl="2" eaLnBrk="1" hangingPunct="1">
              <a:defRPr/>
            </a:pPr>
            <a:endParaRPr lang="en-US" altLang="ja-JP" sz="1900" kern="0" dirty="0" smtClean="0"/>
          </a:p>
          <a:p>
            <a:pPr eaLnBrk="1" hangingPunct="1">
              <a:defRPr/>
            </a:pPr>
            <a:endParaRPr lang="en-US" altLang="ja-JP" sz="2800" kern="0" dirty="0" smtClean="0"/>
          </a:p>
          <a:p>
            <a:pPr marL="857250" lvl="2" indent="0" eaLnBrk="1" hangingPunct="1">
              <a:buFontTx/>
              <a:buNone/>
              <a:defRPr/>
            </a:pPr>
            <a:endParaRPr lang="en-US" altLang="ja-JP" sz="1900" kern="0" dirty="0"/>
          </a:p>
          <a:p>
            <a:pPr marL="857250" lvl="2" indent="0" eaLnBrk="1" hangingPunct="1">
              <a:buFontTx/>
              <a:buNone/>
              <a:defRPr/>
            </a:pPr>
            <a:endParaRPr lang="en-US" altLang="ja-JP" sz="1900" kern="0" dirty="0" smtClean="0"/>
          </a:p>
          <a:p>
            <a:pPr eaLnBrk="1" hangingPunct="1">
              <a:defRPr/>
            </a:pPr>
            <a:endParaRPr lang="en-US" altLang="ja-JP" sz="3000" kern="0" dirty="0"/>
          </a:p>
          <a:p>
            <a:pPr eaLnBrk="1" hangingPunct="1">
              <a:defRPr/>
            </a:pPr>
            <a:endParaRPr lang="en-US" altLang="ja-JP" sz="3000" kern="0" dirty="0"/>
          </a:p>
        </p:txBody>
      </p:sp>
      <p:pic>
        <p:nvPicPr>
          <p:cNvPr id="2765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1891227"/>
            <a:ext cx="2274887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61148"/>
            <a:ext cx="21399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22325" y="945158"/>
            <a:ext cx="7278067" cy="755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endParaRPr lang="ja-JP" altLang="en-US" sz="4400" dirty="0" smtClean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088" y="1052513"/>
            <a:ext cx="8001000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 Black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3600" kern="0" dirty="0" smtClean="0">
                <a:solidFill>
                  <a:schemeClr val="tx1"/>
                </a:solidFill>
              </a:rPr>
              <a:t>薬物乱用は個人だけの問題ではない！</a:t>
            </a:r>
            <a:endParaRPr lang="ja-JP" altLang="en-US" sz="3600" kern="0" dirty="0">
              <a:solidFill>
                <a:schemeClr val="tx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59750" y="6475544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solidFill>
                  <a:schemeClr val="bg1"/>
                </a:solidFill>
                <a:latin typeface="+mj-ea"/>
                <a:ea typeface="+mj-ea"/>
              </a:rPr>
              <a:pPr>
                <a:defRPr/>
              </a:pPr>
              <a:t>7</a:t>
            </a:fld>
            <a:endParaRPr lang="en-US" altLang="ja-JP" sz="1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891273"/>
            <a:ext cx="6552654" cy="78367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400" dirty="0" smtClean="0">
                <a:solidFill>
                  <a:schemeClr val="tx1"/>
                </a:solidFill>
              </a:rPr>
              <a:t>薬物乱用を取り締まる法律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914525"/>
            <a:ext cx="7696200" cy="4038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</a:pPr>
            <a:r>
              <a:rPr lang="ja-JP" altLang="en-US" sz="3500" dirty="0" smtClean="0">
                <a:solidFill>
                  <a:schemeClr val="tx1"/>
                </a:solidFill>
              </a:rPr>
              <a:t>持っているだけでも罰せられます</a:t>
            </a: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ja-JP" altLang="en-US" sz="3500" dirty="0" smtClean="0">
                <a:solidFill>
                  <a:schemeClr val="tx1"/>
                </a:solidFill>
              </a:rPr>
              <a:t>懲役刑など厳しい罰則があります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ja-JP" altLang="en-US" sz="2700" b="1" dirty="0" smtClean="0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27088" y="3813175"/>
            <a:ext cx="6624637" cy="1703388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2500" b="1" dirty="0">
                <a:solidFill>
                  <a:schemeClr val="tx1"/>
                </a:solidFill>
              </a:rPr>
              <a:t>大麻所持・・・・・・・・・・・・・・・ ・・ ５年以下の懲役</a:t>
            </a:r>
            <a:endParaRPr lang="en-US" altLang="ja-JP" sz="2500" b="1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2500" b="1" dirty="0">
                <a:solidFill>
                  <a:schemeClr val="tx1"/>
                </a:solidFill>
              </a:rPr>
              <a:t>覚せい剤所持・・・・・・・・・・・・・１０年以下の懲役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2500" b="1" dirty="0">
                <a:solidFill>
                  <a:schemeClr val="tx1"/>
                </a:solidFill>
              </a:rPr>
              <a:t>ＭＤＭＡ所持・・・・・・・・・・・・・・・ ７年以下の懲役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ja-JP" altLang="en-US" sz="2500" b="1" dirty="0">
                <a:solidFill>
                  <a:schemeClr val="tx1"/>
                </a:solidFill>
              </a:rPr>
              <a:t>危険ドラッグ</a:t>
            </a:r>
            <a:r>
              <a:rPr lang="ja-JP" altLang="en-US" sz="2000" b="1" dirty="0">
                <a:solidFill>
                  <a:schemeClr val="tx1"/>
                </a:solidFill>
              </a:rPr>
              <a:t>（指定薬物）</a:t>
            </a:r>
            <a:r>
              <a:rPr lang="ja-JP" altLang="en-US" sz="2500" b="1" dirty="0">
                <a:solidFill>
                  <a:schemeClr val="tx1"/>
                </a:solidFill>
              </a:rPr>
              <a:t>所持・・・・３年以下の懲役</a:t>
            </a:r>
          </a:p>
        </p:txBody>
      </p:sp>
      <p:pic>
        <p:nvPicPr>
          <p:cNvPr id="3789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3171825"/>
            <a:ext cx="20288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159750" y="6492875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solidFill>
                  <a:schemeClr val="bg1"/>
                </a:solidFill>
                <a:latin typeface="+mj-ea"/>
                <a:ea typeface="+mj-ea"/>
              </a:rPr>
              <a:pPr>
                <a:defRPr/>
              </a:pPr>
              <a:t>8</a:t>
            </a:fld>
            <a:endParaRPr lang="en-US" altLang="ja-JP" sz="1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22325" y="1897063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ja-JP" altLang="en-US" sz="2800" kern="0" dirty="0" smtClean="0"/>
              <a:t>大麻は様々な形態で流通しています</a:t>
            </a:r>
            <a:endParaRPr lang="en-US" altLang="ja-JP" sz="2800" kern="0" dirty="0"/>
          </a:p>
          <a:p>
            <a:pPr marL="457200" lvl="1" indent="0" eaLnBrk="1" hangingPunct="1">
              <a:buFontTx/>
              <a:buNone/>
              <a:defRPr/>
            </a:pPr>
            <a:endParaRPr lang="en-US" altLang="ja-JP" sz="2300" kern="0" dirty="0" smtClean="0"/>
          </a:p>
          <a:p>
            <a:pPr eaLnBrk="1" hangingPunct="1">
              <a:defRPr/>
            </a:pPr>
            <a:endParaRPr lang="en-US" altLang="ja-JP" sz="3000" kern="0" dirty="0"/>
          </a:p>
          <a:p>
            <a:pPr eaLnBrk="1" hangingPunct="1">
              <a:defRPr/>
            </a:pPr>
            <a:endParaRPr lang="en-US" altLang="ja-JP" sz="3000" kern="0" dirty="0"/>
          </a:p>
        </p:txBody>
      </p:sp>
      <p:sp>
        <p:nvSpPr>
          <p:cNvPr id="16387" name="タイトル 1"/>
          <p:cNvSpPr>
            <a:spLocks noGrp="1"/>
          </p:cNvSpPr>
          <p:nvPr>
            <p:ph type="title"/>
          </p:nvPr>
        </p:nvSpPr>
        <p:spPr>
          <a:xfrm>
            <a:off x="822325" y="1054695"/>
            <a:ext cx="4181723" cy="6461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大麻に注意！！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t="25055" r="18661" b="25327"/>
          <a:stretch>
            <a:fillRect/>
          </a:stretch>
        </p:blipFill>
        <p:spPr bwMode="auto">
          <a:xfrm>
            <a:off x="3522663" y="2708275"/>
            <a:ext cx="20986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テキスト ボックス 1"/>
          <p:cNvSpPr txBox="1">
            <a:spLocks noChangeArrowheads="1"/>
          </p:cNvSpPr>
          <p:nvPr/>
        </p:nvSpPr>
        <p:spPr bwMode="auto">
          <a:xfrm>
            <a:off x="3924300" y="6453188"/>
            <a:ext cx="518636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5" tIns="47893" rIns="95785" bIns="47893">
            <a:spAutoFit/>
          </a:bodyPr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kumimoji="1" lang="ja-JP" altLang="en-US" sz="13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</a:t>
            </a:r>
            <a:r>
              <a:rPr kumimoji="1" lang="ja-JP" altLang="en-US" sz="13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：厚生労働省医薬・生活衛生局監視指導・麻薬対策課</a:t>
            </a:r>
            <a:r>
              <a:rPr kumimoji="1" lang="ja-JP" altLang="en-US" sz="13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提供</a:t>
            </a:r>
            <a:endParaRPr kumimoji="1" lang="ja-JP" altLang="en-US" sz="13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702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708275"/>
            <a:ext cx="20970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2708275"/>
            <a:ext cx="20986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123950" y="4513263"/>
            <a:ext cx="2097088" cy="46037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1" lang="ja-JP" altLang="en-US" sz="2400" dirty="0"/>
              <a:t>乾燥大麻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35363" y="4513263"/>
            <a:ext cx="2085975" cy="46037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1" lang="ja-JP" altLang="en-US" sz="2400" dirty="0"/>
              <a:t>大麻樹脂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45188" y="4510088"/>
            <a:ext cx="2098675" cy="461962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1" lang="ja-JP" altLang="en-US" sz="2400" dirty="0"/>
              <a:t>大麻ワックス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1728788" y="5233988"/>
            <a:ext cx="5883275" cy="83343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kumimoji="1" lang="ja-JP" altLang="en-US" sz="2400" dirty="0">
                <a:solidFill>
                  <a:srgbClr val="FF0000"/>
                </a:solidFill>
              </a:rPr>
              <a:t>一目見て大麻だとわかりにくいこともある！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172400" y="6453336"/>
            <a:ext cx="984250" cy="365125"/>
          </a:xfrm>
        </p:spPr>
        <p:txBody>
          <a:bodyPr/>
          <a:lstStyle/>
          <a:p>
            <a:pPr>
              <a:defRPr/>
            </a:pPr>
            <a:fld id="{669728F2-1161-4BB7-9242-D969CBA48F70}" type="slidenum">
              <a:rPr lang="en-US" altLang="ja-JP" sz="1800" b="1" smtClean="0">
                <a:solidFill>
                  <a:schemeClr val="bg1"/>
                </a:solidFill>
                <a:latin typeface="+mj-ea"/>
                <a:ea typeface="+mj-ea"/>
              </a:rPr>
              <a:pPr>
                <a:defRPr/>
              </a:pPr>
              <a:t>9</a:t>
            </a:fld>
            <a:endParaRPr lang="en-US" altLang="ja-JP" sz="1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3590</TotalTime>
  <Words>755</Words>
  <Application>Microsoft Office PowerPoint</Application>
  <PresentationFormat>画面に合わせる (4:3)</PresentationFormat>
  <Paragraphs>160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4" baseType="lpstr">
      <vt:lpstr>ＭＳ Ｐゴシック</vt:lpstr>
      <vt:lpstr>ＭＳ Ｐ明朝</vt:lpstr>
      <vt:lpstr>メイリオ</vt:lpstr>
      <vt:lpstr>Arial</vt:lpstr>
      <vt:lpstr>Calibri</vt:lpstr>
      <vt:lpstr>Calibri Light</vt:lpstr>
      <vt:lpstr>Wingdings</vt:lpstr>
      <vt:lpstr>レトロスペクト</vt:lpstr>
      <vt:lpstr>薬物乱用とは？</vt:lpstr>
      <vt:lpstr>乱用される薬物の種類①</vt:lpstr>
      <vt:lpstr>乱用される薬物の種類②</vt:lpstr>
      <vt:lpstr>乱用される薬物には別名があります！</vt:lpstr>
      <vt:lpstr>薬物乱用の恐ろしさを知ろう！</vt:lpstr>
      <vt:lpstr>PowerPoint プレゼンテーション</vt:lpstr>
      <vt:lpstr>PowerPoint プレゼンテーション</vt:lpstr>
      <vt:lpstr>薬物乱用を取り締まる法律</vt:lpstr>
      <vt:lpstr>大麻に注意！！</vt:lpstr>
      <vt:lpstr>大麻を乱用すると・・・</vt:lpstr>
      <vt:lpstr>大麻を長く続けると・・・</vt:lpstr>
      <vt:lpstr>PowerPoint プレゼンテーション</vt:lpstr>
      <vt:lpstr>PowerPoint プレゼンテーション</vt:lpstr>
      <vt:lpstr>PowerPoint プレゼンテーション</vt:lpstr>
      <vt:lpstr>Ｑ.薬物に誘われたらどうしたらよい？</vt:lpstr>
      <vt:lpstr>Ｑ.薬物の問題で助けて欲しいときは？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かけがえのない自分 かけがえのない健康</dc:title>
  <dc:creator>職員端末機20年度12月調達</dc:creator>
  <cp:lastModifiedBy>北野　貴士</cp:lastModifiedBy>
  <cp:revision>178</cp:revision>
  <cp:lastPrinted>2019-04-04T09:33:58Z</cp:lastPrinted>
  <dcterms:created xsi:type="dcterms:W3CDTF">2010-02-10T04:47:11Z</dcterms:created>
  <dcterms:modified xsi:type="dcterms:W3CDTF">2023-03-20T01:26:31Z</dcterms:modified>
</cp:coreProperties>
</file>