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7" r:id="rId2"/>
    <p:sldId id="258" r:id="rId3"/>
    <p:sldId id="259" r:id="rId4"/>
    <p:sldId id="260" r:id="rId5"/>
    <p:sldId id="256" r:id="rId6"/>
  </p:sldIdLst>
  <p:sldSz cx="9144000" cy="6858000" type="screen4x3"/>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00"/>
    <a:srgbClr val="00CC66"/>
    <a:srgbClr val="2E75B6"/>
    <a:srgbClr val="EC2226"/>
    <a:srgbClr val="12226F"/>
    <a:srgbClr val="1B2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102998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371732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17501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3108819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98693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91437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137887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17118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163184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40657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332DDA-6A3D-4E46-89D8-B91D18A72A17}" type="datetimeFigureOut">
              <a:rPr kumimoji="1" lang="ja-JP" altLang="en-US" smtClean="0"/>
              <a:t>2023/8/25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335703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32DDA-6A3D-4E46-89D8-B91D18A72A17}" type="datetimeFigureOut">
              <a:rPr kumimoji="1" lang="ja-JP" altLang="en-US" smtClean="0"/>
              <a:t>2023/8/25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927290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2.wdp"/><Relationship Id="rId18" Type="http://schemas.openxmlformats.org/officeDocument/2006/relationships/image" Target="../media/image30.png"/><Relationship Id="rId26" Type="http://schemas.openxmlformats.org/officeDocument/2006/relationships/image" Target="../media/image37.png"/><Relationship Id="rId3" Type="http://schemas.openxmlformats.org/officeDocument/2006/relationships/image" Target="../media/image17.png"/><Relationship Id="rId21" Type="http://schemas.openxmlformats.org/officeDocument/2006/relationships/image" Target="../media/image33.png"/><Relationship Id="rId7" Type="http://schemas.openxmlformats.org/officeDocument/2006/relationships/image" Target="../media/image21.jpeg"/><Relationship Id="rId12" Type="http://schemas.openxmlformats.org/officeDocument/2006/relationships/image" Target="../media/image25.png"/><Relationship Id="rId17" Type="http://schemas.openxmlformats.org/officeDocument/2006/relationships/image" Target="../media/image29.png"/><Relationship Id="rId25" Type="http://schemas.openxmlformats.org/officeDocument/2006/relationships/image" Target="../media/image36.png"/><Relationship Id="rId2" Type="http://schemas.openxmlformats.org/officeDocument/2006/relationships/image" Target="../media/image16.gif"/><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0.pn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19.jpe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4.png"/><Relationship Id="rId19" Type="http://schemas.openxmlformats.org/officeDocument/2006/relationships/image" Target="../media/image31.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18" Type="http://schemas.openxmlformats.org/officeDocument/2006/relationships/image" Target="../media/image61.png"/><Relationship Id="rId26" Type="http://schemas.openxmlformats.org/officeDocument/2006/relationships/image" Target="../media/image67.png"/><Relationship Id="rId3" Type="http://schemas.openxmlformats.org/officeDocument/2006/relationships/image" Target="../media/image49.jpeg"/><Relationship Id="rId21" Type="http://schemas.openxmlformats.org/officeDocument/2006/relationships/image" Target="../media/image64.png"/><Relationship Id="rId7" Type="http://schemas.openxmlformats.org/officeDocument/2006/relationships/image" Target="../media/image53.jpg"/><Relationship Id="rId12" Type="http://schemas.microsoft.com/office/2007/relationships/hdphoto" Target="../media/hdphoto4.wdp"/><Relationship Id="rId17" Type="http://schemas.openxmlformats.org/officeDocument/2006/relationships/image" Target="../media/image60.png"/><Relationship Id="rId25" Type="http://schemas.openxmlformats.org/officeDocument/2006/relationships/image" Target="../media/image66.png"/><Relationship Id="rId2" Type="http://schemas.openxmlformats.org/officeDocument/2006/relationships/image" Target="../media/image48.jpe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52.jpeg"/><Relationship Id="rId11" Type="http://schemas.openxmlformats.org/officeDocument/2006/relationships/image" Target="../media/image56.png"/><Relationship Id="rId24" Type="http://schemas.microsoft.com/office/2007/relationships/hdphoto" Target="../media/hdphoto7.wdp"/><Relationship Id="rId5" Type="http://schemas.openxmlformats.org/officeDocument/2006/relationships/image" Target="../media/image51.png"/><Relationship Id="rId15" Type="http://schemas.openxmlformats.org/officeDocument/2006/relationships/image" Target="../media/image58.png"/><Relationship Id="rId23" Type="http://schemas.openxmlformats.org/officeDocument/2006/relationships/image" Target="../media/image65.png"/><Relationship Id="rId10" Type="http://schemas.openxmlformats.org/officeDocument/2006/relationships/image" Target="../media/image55.png"/><Relationship Id="rId19" Type="http://schemas.openxmlformats.org/officeDocument/2006/relationships/image" Target="../media/image62.png"/><Relationship Id="rId4" Type="http://schemas.openxmlformats.org/officeDocument/2006/relationships/image" Target="../media/image50.png"/><Relationship Id="rId9" Type="http://schemas.openxmlformats.org/officeDocument/2006/relationships/image" Target="../media/image23.png"/><Relationship Id="rId14" Type="http://schemas.microsoft.com/office/2007/relationships/hdphoto" Target="../media/hdphoto5.wdp"/><Relationship Id="rId22"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jpeg"/><Relationship Id="rId21" Type="http://schemas.openxmlformats.org/officeDocument/2006/relationships/image" Target="../media/image86.png"/><Relationship Id="rId7" Type="http://schemas.openxmlformats.org/officeDocument/2006/relationships/image" Target="../media/image73.png"/><Relationship Id="rId12" Type="http://schemas.openxmlformats.org/officeDocument/2006/relationships/image" Target="../media/image78.jpeg"/><Relationship Id="rId17" Type="http://schemas.openxmlformats.org/officeDocument/2006/relationships/image" Target="../media/image83.png"/><Relationship Id="rId2" Type="http://schemas.openxmlformats.org/officeDocument/2006/relationships/image" Target="../media/image68.jpeg"/><Relationship Id="rId16" Type="http://schemas.openxmlformats.org/officeDocument/2006/relationships/image" Target="../media/image82.png"/><Relationship Id="rId20"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microsoft.com/office/2007/relationships/hdphoto" Target="../media/hdphoto8.wdp"/><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正方形/長方形 189"/>
          <p:cNvSpPr/>
          <p:nvPr/>
        </p:nvSpPr>
        <p:spPr>
          <a:xfrm>
            <a:off x="16520" y="1750656"/>
            <a:ext cx="2429461" cy="4890226"/>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554965" y="1756046"/>
            <a:ext cx="6589035" cy="488483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893832" y="3548948"/>
            <a:ext cx="2846231" cy="54781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47CED3E-9948-0EAC-E790-FC1F2E6EF8CE}"/>
              </a:ext>
            </a:extLst>
          </p:cNvPr>
          <p:cNvSpPr/>
          <p:nvPr/>
        </p:nvSpPr>
        <p:spPr>
          <a:xfrm>
            <a:off x="76198" y="4247851"/>
            <a:ext cx="2326340" cy="2381239"/>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603975" y="1787215"/>
            <a:ext cx="6477361" cy="4841875"/>
          </a:xfrm>
          <a:prstGeom prst="rect">
            <a:avLst/>
          </a:prstGeom>
          <a:solidFill>
            <a:schemeClr val="bg1"/>
          </a:solidFill>
          <a:ln>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0" y="85059"/>
            <a:ext cx="6858000" cy="489397"/>
          </a:xfrm>
        </p:spPr>
        <p:txBody>
          <a:bodyPr anchor="ctr">
            <a:noAutofit/>
          </a:bodyPr>
          <a:lstStyle/>
          <a:p>
            <a:pPr algn="l"/>
            <a:r>
              <a:rPr kumimoji="1" lang="ja-JP" altLang="en-US" sz="1400" dirty="0">
                <a:latin typeface="メイリオ" panose="020B0604030504040204" pitchFamily="50" charset="-128"/>
                <a:ea typeface="メイリオ" panose="020B0604030504040204" pitchFamily="50" charset="-128"/>
              </a:rPr>
              <a:t>令和５年度　国委託事業</a:t>
            </a:r>
            <a:r>
              <a:rPr kumimoji="1" lang="ja-JP" altLang="en-US" sz="1400">
                <a:latin typeface="メイリオ" panose="020B0604030504040204" pitchFamily="50" charset="-128"/>
                <a:ea typeface="メイリオ" panose="020B0604030504040204" pitchFamily="50" charset="-128"/>
              </a:rPr>
              <a:t>実施</a:t>
            </a:r>
            <a:r>
              <a:rPr kumimoji="1" lang="ja-JP" altLang="en-US" sz="1400" smtClean="0">
                <a:latin typeface="メイリオ" panose="020B0604030504040204" pitchFamily="50" charset="-128"/>
                <a:ea typeface="メイリオ" panose="020B0604030504040204" pitchFamily="50" charset="-128"/>
              </a:rPr>
              <a:t>市</a:t>
            </a:r>
            <a:r>
              <a:rPr lang="ja-JP" altLang="en-US" sz="1400" smtClean="0">
                <a:latin typeface="メイリオ" panose="020B0604030504040204" pitchFamily="50" charset="-128"/>
                <a:ea typeface="メイリオ" panose="020B0604030504040204" pitchFamily="50" charset="-128"/>
              </a:rPr>
              <a:t>③（</a:t>
            </a:r>
            <a:r>
              <a:rPr lang="ja-JP" altLang="en-US" sz="1400" dirty="0">
                <a:latin typeface="メイリオ" panose="020B0604030504040204" pitchFamily="50" charset="-128"/>
                <a:ea typeface="メイリオ" panose="020B0604030504040204" pitchFamily="50" charset="-128"/>
              </a:rPr>
              <a:t>休日の部活動の段階的な地域移行）</a:t>
            </a:r>
            <a:endParaRPr kumimoji="1" lang="ja-JP" altLang="en-US" sz="1400" dirty="0">
              <a:latin typeface="メイリオ" panose="020B0604030504040204" pitchFamily="50" charset="-128"/>
              <a:ea typeface="メイリオ" panose="020B0604030504040204" pitchFamily="50" charset="-128"/>
            </a:endParaRPr>
          </a:p>
        </p:txBody>
      </p:sp>
      <p:grpSp>
        <p:nvGrpSpPr>
          <p:cNvPr id="80" name="グループ化 79"/>
          <p:cNvGrpSpPr/>
          <p:nvPr/>
        </p:nvGrpSpPr>
        <p:grpSpPr>
          <a:xfrm>
            <a:off x="43542" y="455106"/>
            <a:ext cx="1669143" cy="564591"/>
            <a:chOff x="0" y="428500"/>
            <a:chExt cx="1669143" cy="557165"/>
          </a:xfrm>
        </p:grpSpPr>
        <p:sp>
          <p:nvSpPr>
            <p:cNvPr id="79" name="対角する 2 つの角を丸めた四角形 78"/>
            <p:cNvSpPr/>
            <p:nvPr/>
          </p:nvSpPr>
          <p:spPr>
            <a:xfrm>
              <a:off x="0" y="428500"/>
              <a:ext cx="1669143" cy="55716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120278" y="492023"/>
              <a:ext cx="1427840" cy="489397"/>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solidFill>
                    <a:schemeClr val="bg1"/>
                  </a:solidFill>
                  <a:latin typeface="メイリオ" panose="020B0604030504040204" pitchFamily="50" charset="-128"/>
                  <a:ea typeface="メイリオ" panose="020B0604030504040204" pitchFamily="50" charset="-128"/>
                </a:rPr>
                <a:t>豊中市</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grpSp>
      <p:sp>
        <p:nvSpPr>
          <p:cNvPr id="84" name="タイトル 1"/>
          <p:cNvSpPr txBox="1">
            <a:spLocks/>
          </p:cNvSpPr>
          <p:nvPr/>
        </p:nvSpPr>
        <p:spPr>
          <a:xfrm>
            <a:off x="1855558" y="531911"/>
            <a:ext cx="4303807"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latin typeface="メイリオ" panose="020B0604030504040204" pitchFamily="50" charset="-128"/>
                <a:ea typeface="メイリオ" panose="020B0604030504040204" pitchFamily="50" charset="-128"/>
              </a:rPr>
              <a:t>〇地域スポーツ団体と部活動の連携を図る</a:t>
            </a:r>
            <a:endParaRPr lang="en-US" altLang="ja-JP" sz="1400" b="1" dirty="0">
              <a:latin typeface="メイリオ" panose="020B0604030504040204" pitchFamily="50" charset="-128"/>
              <a:ea typeface="メイリオ" panose="020B0604030504040204" pitchFamily="50" charset="-128"/>
            </a:endParaRPr>
          </a:p>
          <a:p>
            <a:pPr algn="l"/>
            <a:endParaRPr lang="en-US" altLang="ja-JP" sz="600" b="1" dirty="0">
              <a:latin typeface="メイリオ" panose="020B0604030504040204" pitchFamily="50" charset="-128"/>
              <a:ea typeface="メイリオ" panose="020B0604030504040204" pitchFamily="50" charset="-128"/>
            </a:endParaRPr>
          </a:p>
          <a:p>
            <a:pPr algn="l"/>
            <a:r>
              <a:rPr lang="ja-JP" altLang="en-US" sz="1400" b="1" dirty="0" smtClean="0">
                <a:latin typeface="メイリオ" panose="020B0604030504040204" pitchFamily="50" charset="-128"/>
                <a:ea typeface="メイリオ" panose="020B0604030504040204" pitchFamily="50" charset="-128"/>
              </a:rPr>
              <a:t>〇指導者派遣型・市主催スポーツ体験会の実施</a:t>
            </a:r>
            <a:endParaRPr lang="ja-JP" altLang="en-US" sz="1400" b="1"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67769" y="1765860"/>
            <a:ext cx="2521279" cy="2477040"/>
            <a:chOff x="-14270" y="1624313"/>
            <a:chExt cx="2521279" cy="2477040"/>
          </a:xfrm>
        </p:grpSpPr>
        <p:sp>
          <p:nvSpPr>
            <p:cNvPr id="8" name="正方形/長方形 7">
              <a:extLst>
                <a:ext uri="{FF2B5EF4-FFF2-40B4-BE49-F238E27FC236}">
                  <a16:creationId xmlns:a16="http://schemas.microsoft.com/office/drawing/2014/main" id="{72D4D5FF-CAED-5C80-8408-2588E2FAD480}"/>
                </a:ext>
              </a:extLst>
            </p:cNvPr>
            <p:cNvSpPr/>
            <p:nvPr/>
          </p:nvSpPr>
          <p:spPr>
            <a:xfrm>
              <a:off x="0" y="1624313"/>
              <a:ext cx="2326340" cy="2477040"/>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人口減少イラスト／無料イラスト/フリー素材なら「イラストAC」">
              <a:extLst>
                <a:ext uri="{FF2B5EF4-FFF2-40B4-BE49-F238E27FC236}">
                  <a16:creationId xmlns:a16="http://schemas.microsoft.com/office/drawing/2014/main" id="{5B6502E6-2D3A-EDC8-94A0-6AF7F29A5B4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6570" y="2270070"/>
              <a:ext cx="1540439" cy="10888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6E064A8-E99D-A05A-FE08-0BB7BFE9458E}"/>
                </a:ext>
              </a:extLst>
            </p:cNvPr>
            <p:cNvSpPr txBox="1"/>
            <p:nvPr/>
          </p:nvSpPr>
          <p:spPr>
            <a:xfrm>
              <a:off x="14269" y="3442472"/>
              <a:ext cx="2326341" cy="646331"/>
            </a:xfrm>
            <a:prstGeom prst="rect">
              <a:avLst/>
            </a:prstGeom>
            <a:noFill/>
          </p:spPr>
          <p:txBody>
            <a:bodyPr wrap="square" rtlCol="0">
              <a:spAutoFit/>
            </a:bodyPr>
            <a:lstStyle/>
            <a:p>
              <a:r>
                <a:rPr kumimoji="1" lang="ja-JP" altLang="en-US" sz="1200" dirty="0" smtClean="0"/>
                <a:t>指導経験のないものが顧問を務めている他、生徒数の減少により、部活動が縮小</a:t>
              </a:r>
              <a:r>
                <a:rPr kumimoji="1" lang="ja-JP" altLang="en-US" sz="1200" dirty="0"/>
                <a:t>・</a:t>
              </a:r>
              <a:r>
                <a:rPr kumimoji="1" lang="ja-JP" altLang="en-US" sz="1200" dirty="0" smtClean="0"/>
                <a:t>休止。</a:t>
              </a:r>
              <a:endParaRPr kumimoji="1" lang="en-US" altLang="ja-JP" sz="1200" dirty="0"/>
            </a:p>
          </p:txBody>
        </p:sp>
        <p:sp>
          <p:nvSpPr>
            <p:cNvPr id="6" name="正方形/長方形 5">
              <a:extLst>
                <a:ext uri="{FF2B5EF4-FFF2-40B4-BE49-F238E27FC236}">
                  <a16:creationId xmlns:a16="http://schemas.microsoft.com/office/drawing/2014/main" id="{AAD4F9D1-00FE-236D-D292-95F306F04334}"/>
                </a:ext>
              </a:extLst>
            </p:cNvPr>
            <p:cNvSpPr/>
            <p:nvPr/>
          </p:nvSpPr>
          <p:spPr>
            <a:xfrm>
              <a:off x="-14270" y="1624313"/>
              <a:ext cx="2326340" cy="353578"/>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課題①</a:t>
              </a:r>
              <a:endParaRPr kumimoji="1" lang="ja-JP" altLang="en-US" sz="1600" b="1" dirty="0"/>
            </a:p>
          </p:txBody>
        </p:sp>
      </p:grpSp>
      <p:sp>
        <p:nvSpPr>
          <p:cNvPr id="13" name="正方形/長方形 12">
            <a:extLst>
              <a:ext uri="{FF2B5EF4-FFF2-40B4-BE49-F238E27FC236}">
                <a16:creationId xmlns:a16="http://schemas.microsoft.com/office/drawing/2014/main" id="{A68784F0-7A9A-85AC-3BF7-AD03679E2387}"/>
              </a:ext>
            </a:extLst>
          </p:cNvPr>
          <p:cNvSpPr/>
          <p:nvPr/>
        </p:nvSpPr>
        <p:spPr>
          <a:xfrm>
            <a:off x="89852" y="4247851"/>
            <a:ext cx="2312686" cy="378039"/>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課題②</a:t>
            </a:r>
            <a:endParaRPr kumimoji="1" lang="ja-JP" altLang="en-US" sz="1600" b="1" dirty="0"/>
          </a:p>
        </p:txBody>
      </p:sp>
      <p:sp>
        <p:nvSpPr>
          <p:cNvPr id="14" name="テキスト ボックス 13">
            <a:extLst>
              <a:ext uri="{FF2B5EF4-FFF2-40B4-BE49-F238E27FC236}">
                <a16:creationId xmlns:a16="http://schemas.microsoft.com/office/drawing/2014/main" id="{273809FF-42FE-32EA-1034-E8BEA039639A}"/>
              </a:ext>
            </a:extLst>
          </p:cNvPr>
          <p:cNvSpPr txBox="1"/>
          <p:nvPr/>
        </p:nvSpPr>
        <p:spPr>
          <a:xfrm>
            <a:off x="122835" y="5994550"/>
            <a:ext cx="2326341" cy="646331"/>
          </a:xfrm>
          <a:prstGeom prst="rect">
            <a:avLst/>
          </a:prstGeom>
          <a:noFill/>
        </p:spPr>
        <p:txBody>
          <a:bodyPr wrap="square" rtlCol="0">
            <a:spAutoFit/>
          </a:bodyPr>
          <a:lstStyle/>
          <a:p>
            <a:r>
              <a:rPr kumimoji="1" lang="ja-JP" altLang="en-US" sz="1200" dirty="0" smtClean="0"/>
              <a:t>地域移行に向け、地域における継続した担い手の確保や、費用負担等の在り方に課題。</a:t>
            </a:r>
            <a:endParaRPr kumimoji="1" lang="en-US" altLang="ja-JP" sz="1200" dirty="0"/>
          </a:p>
        </p:txBody>
      </p:sp>
      <p:sp>
        <p:nvSpPr>
          <p:cNvPr id="24" name="タイトル 1"/>
          <p:cNvSpPr txBox="1">
            <a:spLocks/>
          </p:cNvSpPr>
          <p:nvPr/>
        </p:nvSpPr>
        <p:spPr>
          <a:xfrm>
            <a:off x="0" y="1033782"/>
            <a:ext cx="9126622" cy="77452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概要 </a:t>
            </a:r>
            <a:r>
              <a:rPr lang="en-US" altLang="ja-JP" sz="1400" dirty="0" smtClean="0">
                <a:latin typeface="メイリオ" panose="020B0604030504040204" pitchFamily="50" charset="-128"/>
                <a:ea typeface="メイリオ" panose="020B0604030504040204" pitchFamily="50" charset="-128"/>
              </a:rPr>
              <a:t>】</a:t>
            </a:r>
          </a:p>
          <a:p>
            <a:pPr algn="l"/>
            <a:endParaRPr lang="en-US" altLang="ja-JP" sz="500" dirty="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　学校部活動と地域スポーツ団体と地域移行に向けた指導者派遣型体験会を複数回実施するとともに、中学生が</a:t>
            </a:r>
            <a:endParaRPr lang="en-US" altLang="ja-JP" sz="1400" dirty="0" smtClean="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体験可能な市主催スポーツ体験会を開催し、地域主体の活動の展開や運営の在り方等について課題を把握する。</a:t>
            </a:r>
            <a:endParaRPr lang="ja-JP" altLang="en-US" sz="1400" dirty="0">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AB8C407A-38DC-CC21-6AEF-1D9708FB1B34}"/>
              </a:ext>
            </a:extLst>
          </p:cNvPr>
          <p:cNvSpPr/>
          <p:nvPr/>
        </p:nvSpPr>
        <p:spPr>
          <a:xfrm>
            <a:off x="2596253" y="1802777"/>
            <a:ext cx="2326340" cy="353540"/>
          </a:xfrm>
          <a:prstGeom prst="rect">
            <a:avLst/>
          </a:prstGeom>
          <a:solidFill>
            <a:srgbClr val="EC2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取組概要</a:t>
            </a:r>
            <a:endParaRPr kumimoji="1" lang="ja-JP" altLang="en-US" b="1" dirty="0"/>
          </a:p>
        </p:txBody>
      </p:sp>
      <p:cxnSp>
        <p:nvCxnSpPr>
          <p:cNvPr id="189" name="直線コネクタ 188"/>
          <p:cNvCxnSpPr/>
          <p:nvPr/>
        </p:nvCxnSpPr>
        <p:spPr>
          <a:xfrm flipV="1">
            <a:off x="1750633" y="980347"/>
            <a:ext cx="4626507" cy="1839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54" name="Picture 30" descr="市章のいわれ 豊中市"/>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6567" y="208004"/>
            <a:ext cx="1302648" cy="976987"/>
          </a:xfrm>
          <a:prstGeom prst="rect">
            <a:avLst/>
          </a:prstGeom>
          <a:noFill/>
          <a:extLst>
            <a:ext uri="{909E8E84-426E-40DD-AFC4-6F175D3DCCD1}">
              <a14:hiddenFill xmlns:a14="http://schemas.microsoft.com/office/drawing/2010/main">
                <a:solidFill>
                  <a:srgbClr val="FFFFFF"/>
                </a:solidFill>
              </a14:hiddenFill>
            </a:ext>
          </a:extLst>
        </p:spPr>
      </p:pic>
      <p:pic>
        <p:nvPicPr>
          <p:cNvPr id="1047" name="図 1046"/>
          <p:cNvPicPr>
            <a:picLocks noChangeAspect="1"/>
          </p:cNvPicPr>
          <p:nvPr/>
        </p:nvPicPr>
        <p:blipFill>
          <a:blip r:embed="rId4"/>
          <a:stretch>
            <a:fillRect/>
          </a:stretch>
        </p:blipFill>
        <p:spPr>
          <a:xfrm>
            <a:off x="141915" y="2622024"/>
            <a:ext cx="972304" cy="714108"/>
          </a:xfrm>
          <a:prstGeom prst="rect">
            <a:avLst/>
          </a:prstGeom>
        </p:spPr>
      </p:pic>
      <p:sp>
        <p:nvSpPr>
          <p:cNvPr id="198" name="テキスト ボックス 197">
            <a:extLst>
              <a:ext uri="{FF2B5EF4-FFF2-40B4-BE49-F238E27FC236}">
                <a16:creationId xmlns:a16="http://schemas.microsoft.com/office/drawing/2014/main" id="{76E064A8-E99D-A05A-FE08-0BB7BFE9458E}"/>
              </a:ext>
            </a:extLst>
          </p:cNvPr>
          <p:cNvSpPr txBox="1"/>
          <p:nvPr/>
        </p:nvSpPr>
        <p:spPr>
          <a:xfrm>
            <a:off x="-2895" y="2263568"/>
            <a:ext cx="1260427" cy="261610"/>
          </a:xfrm>
          <a:prstGeom prst="rect">
            <a:avLst/>
          </a:prstGeom>
          <a:noFill/>
        </p:spPr>
        <p:txBody>
          <a:bodyPr wrap="square" rtlCol="0">
            <a:spAutoFit/>
          </a:bodyPr>
          <a:lstStyle/>
          <a:p>
            <a:r>
              <a:rPr kumimoji="1" lang="ja-JP" altLang="en-US" sz="1050" b="1" dirty="0" smtClean="0"/>
              <a:t>（顧問の専門性）</a:t>
            </a:r>
            <a:endParaRPr kumimoji="1" lang="en-US" altLang="ja-JP" sz="1050" b="1" dirty="0"/>
          </a:p>
        </p:txBody>
      </p:sp>
      <p:sp>
        <p:nvSpPr>
          <p:cNvPr id="199" name="テキスト ボックス 198">
            <a:extLst>
              <a:ext uri="{FF2B5EF4-FFF2-40B4-BE49-F238E27FC236}">
                <a16:creationId xmlns:a16="http://schemas.microsoft.com/office/drawing/2014/main" id="{76E064A8-E99D-A05A-FE08-0BB7BFE9458E}"/>
              </a:ext>
            </a:extLst>
          </p:cNvPr>
          <p:cNvSpPr txBox="1"/>
          <p:nvPr/>
        </p:nvSpPr>
        <p:spPr>
          <a:xfrm>
            <a:off x="1206461" y="2271371"/>
            <a:ext cx="1260427" cy="253916"/>
          </a:xfrm>
          <a:prstGeom prst="rect">
            <a:avLst/>
          </a:prstGeom>
          <a:noFill/>
        </p:spPr>
        <p:txBody>
          <a:bodyPr wrap="square" rtlCol="0">
            <a:spAutoFit/>
          </a:bodyPr>
          <a:lstStyle/>
          <a:p>
            <a:r>
              <a:rPr kumimoji="1" lang="ja-JP" altLang="en-US" sz="1050" b="1" dirty="0" smtClean="0"/>
              <a:t>（生徒数の減少）</a:t>
            </a:r>
            <a:endParaRPr kumimoji="1" lang="en-US" altLang="ja-JP" sz="1050" b="1" dirty="0"/>
          </a:p>
        </p:txBody>
      </p:sp>
      <p:pic>
        <p:nvPicPr>
          <p:cNvPr id="1051" name="図 1050"/>
          <p:cNvPicPr>
            <a:picLocks noChangeAspect="1"/>
          </p:cNvPicPr>
          <p:nvPr/>
        </p:nvPicPr>
        <p:blipFill>
          <a:blip r:embed="rId5"/>
          <a:stretch>
            <a:fillRect/>
          </a:stretch>
        </p:blipFill>
        <p:spPr>
          <a:xfrm>
            <a:off x="141915" y="5142973"/>
            <a:ext cx="916890" cy="667917"/>
          </a:xfrm>
          <a:prstGeom prst="rect">
            <a:avLst/>
          </a:prstGeom>
        </p:spPr>
      </p:pic>
      <p:sp>
        <p:nvSpPr>
          <p:cNvPr id="202" name="テキスト ボックス 201">
            <a:extLst>
              <a:ext uri="{FF2B5EF4-FFF2-40B4-BE49-F238E27FC236}">
                <a16:creationId xmlns:a16="http://schemas.microsoft.com/office/drawing/2014/main" id="{76E064A8-E99D-A05A-FE08-0BB7BFE9458E}"/>
              </a:ext>
            </a:extLst>
          </p:cNvPr>
          <p:cNvSpPr txBox="1"/>
          <p:nvPr/>
        </p:nvSpPr>
        <p:spPr>
          <a:xfrm>
            <a:off x="-16236" y="4840151"/>
            <a:ext cx="1260427" cy="253916"/>
          </a:xfrm>
          <a:prstGeom prst="rect">
            <a:avLst/>
          </a:prstGeom>
          <a:noFill/>
        </p:spPr>
        <p:txBody>
          <a:bodyPr wrap="square" rtlCol="0">
            <a:spAutoFit/>
          </a:bodyPr>
          <a:lstStyle/>
          <a:p>
            <a:r>
              <a:rPr kumimoji="1" lang="ja-JP" altLang="en-US" sz="1050" b="1" dirty="0" smtClean="0"/>
              <a:t>（担い手の不足）</a:t>
            </a:r>
            <a:endParaRPr kumimoji="1" lang="en-US" altLang="ja-JP" sz="1050" b="1" dirty="0"/>
          </a:p>
        </p:txBody>
      </p:sp>
      <p:pic>
        <p:nvPicPr>
          <p:cNvPr id="1055" name="図 1054"/>
          <p:cNvPicPr>
            <a:picLocks noChangeAspect="1"/>
          </p:cNvPicPr>
          <p:nvPr/>
        </p:nvPicPr>
        <p:blipFill>
          <a:blip r:embed="rId6"/>
          <a:stretch>
            <a:fillRect/>
          </a:stretch>
        </p:blipFill>
        <p:spPr>
          <a:xfrm>
            <a:off x="1587247" y="5093112"/>
            <a:ext cx="506386" cy="827509"/>
          </a:xfrm>
          <a:prstGeom prst="rect">
            <a:avLst/>
          </a:prstGeom>
        </p:spPr>
      </p:pic>
      <p:sp>
        <p:nvSpPr>
          <p:cNvPr id="205" name="テキスト ボックス 204">
            <a:extLst>
              <a:ext uri="{FF2B5EF4-FFF2-40B4-BE49-F238E27FC236}">
                <a16:creationId xmlns:a16="http://schemas.microsoft.com/office/drawing/2014/main" id="{76E064A8-E99D-A05A-FE08-0BB7BFE9458E}"/>
              </a:ext>
            </a:extLst>
          </p:cNvPr>
          <p:cNvSpPr txBox="1"/>
          <p:nvPr/>
        </p:nvSpPr>
        <p:spPr>
          <a:xfrm>
            <a:off x="1266102" y="4818909"/>
            <a:ext cx="1260427" cy="253916"/>
          </a:xfrm>
          <a:prstGeom prst="rect">
            <a:avLst/>
          </a:prstGeom>
          <a:noFill/>
        </p:spPr>
        <p:txBody>
          <a:bodyPr wrap="square" rtlCol="0">
            <a:spAutoFit/>
          </a:bodyPr>
          <a:lstStyle/>
          <a:p>
            <a:r>
              <a:rPr kumimoji="1" lang="ja-JP" altLang="en-US" sz="1050" b="1" dirty="0" smtClean="0"/>
              <a:t>（費用の負担）</a:t>
            </a:r>
            <a:endParaRPr kumimoji="1" lang="en-US" altLang="ja-JP" sz="1050" b="1" dirty="0"/>
          </a:p>
        </p:txBody>
      </p:sp>
      <p:pic>
        <p:nvPicPr>
          <p:cNvPr id="1056" name="図 1055"/>
          <p:cNvPicPr>
            <a:picLocks noChangeAspect="1"/>
          </p:cNvPicPr>
          <p:nvPr/>
        </p:nvPicPr>
        <p:blipFill rotWithShape="1">
          <a:blip r:embed="rId7"/>
          <a:srcRect l="7861" b="2877"/>
          <a:stretch/>
        </p:blipFill>
        <p:spPr>
          <a:xfrm>
            <a:off x="7362941" y="622376"/>
            <a:ext cx="1130220" cy="415989"/>
          </a:xfrm>
          <a:prstGeom prst="rect">
            <a:avLst/>
          </a:prstGeom>
        </p:spPr>
      </p:pic>
      <p:pic>
        <p:nvPicPr>
          <p:cNvPr id="1057" name="図 1056"/>
          <p:cNvPicPr>
            <a:picLocks noChangeAspect="1"/>
          </p:cNvPicPr>
          <p:nvPr/>
        </p:nvPicPr>
        <p:blipFill rotWithShape="1">
          <a:blip r:embed="rId8"/>
          <a:srcRect r="17259"/>
          <a:stretch/>
        </p:blipFill>
        <p:spPr>
          <a:xfrm>
            <a:off x="7291506" y="193511"/>
            <a:ext cx="1377929" cy="322325"/>
          </a:xfrm>
          <a:prstGeom prst="rect">
            <a:avLst/>
          </a:prstGeom>
        </p:spPr>
      </p:pic>
      <p:pic>
        <p:nvPicPr>
          <p:cNvPr id="208" name="Picture 30" descr="市章のいわれ 豊中市"/>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3067" y="2185039"/>
            <a:ext cx="1476314" cy="1107237"/>
          </a:xfrm>
          <a:prstGeom prst="rect">
            <a:avLst/>
          </a:prstGeom>
          <a:noFill/>
          <a:extLst>
            <a:ext uri="{909E8E84-426E-40DD-AFC4-6F175D3DCCD1}">
              <a14:hiddenFill xmlns:a14="http://schemas.microsoft.com/office/drawing/2010/main">
                <a:solidFill>
                  <a:srgbClr val="FFFFFF"/>
                </a:solidFill>
              </a14:hiddenFill>
            </a:ext>
          </a:extLst>
        </p:spPr>
      </p:pic>
      <p:sp>
        <p:nvSpPr>
          <p:cNvPr id="209" name="テキスト ボックス 208">
            <a:extLst>
              <a:ext uri="{FF2B5EF4-FFF2-40B4-BE49-F238E27FC236}">
                <a16:creationId xmlns:a16="http://schemas.microsoft.com/office/drawing/2014/main" id="{76E064A8-E99D-A05A-FE08-0BB7BFE9458E}"/>
              </a:ext>
            </a:extLst>
          </p:cNvPr>
          <p:cNvSpPr txBox="1"/>
          <p:nvPr/>
        </p:nvSpPr>
        <p:spPr>
          <a:xfrm>
            <a:off x="2964087" y="3134826"/>
            <a:ext cx="1260427" cy="338554"/>
          </a:xfrm>
          <a:prstGeom prst="rect">
            <a:avLst/>
          </a:prstGeom>
          <a:noFill/>
        </p:spPr>
        <p:txBody>
          <a:bodyPr wrap="square" rtlCol="0">
            <a:spAutoFit/>
          </a:bodyPr>
          <a:lstStyle/>
          <a:p>
            <a:pPr algn="ctr"/>
            <a:r>
              <a:rPr kumimoji="1" lang="en-US" altLang="ja-JP" sz="1600" b="1" dirty="0" smtClean="0"/>
              <a:t>【</a:t>
            </a:r>
            <a:r>
              <a:rPr kumimoji="1" lang="ja-JP" altLang="en-US" sz="1600" b="1" dirty="0" smtClean="0"/>
              <a:t>豊中市</a:t>
            </a:r>
            <a:r>
              <a:rPr kumimoji="1" lang="en-US" altLang="ja-JP" sz="1600" b="1" dirty="0" smtClean="0"/>
              <a:t>】</a:t>
            </a:r>
            <a:endParaRPr kumimoji="1" lang="en-US" altLang="ja-JP" sz="1600" b="1" dirty="0"/>
          </a:p>
        </p:txBody>
      </p:sp>
      <p:grpSp>
        <p:nvGrpSpPr>
          <p:cNvPr id="1059" name="グループ化 1058"/>
          <p:cNvGrpSpPr/>
          <p:nvPr/>
        </p:nvGrpSpPr>
        <p:grpSpPr>
          <a:xfrm>
            <a:off x="4045261" y="2281572"/>
            <a:ext cx="4168628" cy="856793"/>
            <a:chOff x="3756308" y="2268211"/>
            <a:chExt cx="4168628" cy="856793"/>
          </a:xfrm>
        </p:grpSpPr>
        <p:sp>
          <p:nvSpPr>
            <p:cNvPr id="1058" name="角丸四角形 1057"/>
            <p:cNvSpPr/>
            <p:nvPr/>
          </p:nvSpPr>
          <p:spPr>
            <a:xfrm>
              <a:off x="3845551" y="2389147"/>
              <a:ext cx="4010562" cy="735857"/>
            </a:xfrm>
            <a:prstGeom prst="roundRect">
              <a:avLst/>
            </a:prstGeom>
            <a:noFill/>
            <a:ln w="28575">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テキスト ボックス 210">
              <a:extLst>
                <a:ext uri="{FF2B5EF4-FFF2-40B4-BE49-F238E27FC236}">
                  <a16:creationId xmlns:a16="http://schemas.microsoft.com/office/drawing/2014/main" id="{76E064A8-E99D-A05A-FE08-0BB7BFE9458E}"/>
                </a:ext>
              </a:extLst>
            </p:cNvPr>
            <p:cNvSpPr txBox="1"/>
            <p:nvPr/>
          </p:nvSpPr>
          <p:spPr>
            <a:xfrm>
              <a:off x="4435191" y="2268211"/>
              <a:ext cx="2558037" cy="307777"/>
            </a:xfrm>
            <a:prstGeom prst="rect">
              <a:avLst/>
            </a:prstGeom>
            <a:solidFill>
              <a:schemeClr val="bg1"/>
            </a:solidFill>
            <a:ln w="28575">
              <a:solidFill>
                <a:srgbClr val="EC2226"/>
              </a:solidFill>
            </a:ln>
          </p:spPr>
          <p:txBody>
            <a:bodyPr wrap="square" rtlCol="0">
              <a:spAutoFit/>
            </a:bodyPr>
            <a:lstStyle/>
            <a:p>
              <a:pPr algn="ctr"/>
              <a:r>
                <a:rPr kumimoji="1" lang="ja-JP" altLang="en-US" sz="1400" b="1" dirty="0" smtClean="0"/>
                <a:t>（部活動地域移行検討会議）</a:t>
              </a:r>
              <a:endParaRPr kumimoji="1" lang="en-US" altLang="ja-JP" sz="1400" b="1" dirty="0"/>
            </a:p>
          </p:txBody>
        </p:sp>
        <p:sp>
          <p:nvSpPr>
            <p:cNvPr id="212" name="テキスト ボックス 211">
              <a:extLst>
                <a:ext uri="{FF2B5EF4-FFF2-40B4-BE49-F238E27FC236}">
                  <a16:creationId xmlns:a16="http://schemas.microsoft.com/office/drawing/2014/main" id="{76E064A8-E99D-A05A-FE08-0BB7BFE9458E}"/>
                </a:ext>
              </a:extLst>
            </p:cNvPr>
            <p:cNvSpPr txBox="1"/>
            <p:nvPr/>
          </p:nvSpPr>
          <p:spPr>
            <a:xfrm>
              <a:off x="3756308" y="2624702"/>
              <a:ext cx="4168628" cy="461665"/>
            </a:xfrm>
            <a:prstGeom prst="rect">
              <a:avLst/>
            </a:prstGeom>
            <a:noFill/>
          </p:spPr>
          <p:txBody>
            <a:bodyPr wrap="square" rtlCol="0">
              <a:spAutoFit/>
            </a:bodyPr>
            <a:lstStyle/>
            <a:p>
              <a:pPr algn="ctr"/>
              <a:r>
                <a:rPr kumimoji="1" lang="ja-JP" altLang="en-US" sz="1200" b="1" dirty="0" smtClean="0"/>
                <a:t>スポーツ振興課・魅力文化創造課・教育委員会事務局</a:t>
              </a:r>
              <a:endParaRPr kumimoji="1" lang="en-US" altLang="ja-JP" sz="1200" b="1" dirty="0" smtClean="0"/>
            </a:p>
            <a:p>
              <a:pPr algn="ctr"/>
              <a:r>
                <a:rPr kumimoji="1" lang="ja-JP" altLang="en-US" sz="1200" b="1" dirty="0" smtClean="0"/>
                <a:t>豊中市中学校体育連盟・豊中市中学校校長会</a:t>
              </a:r>
              <a:endParaRPr kumimoji="1" lang="en-US" altLang="ja-JP" sz="1200" b="1" dirty="0"/>
            </a:p>
          </p:txBody>
        </p:sp>
      </p:grpSp>
      <p:pic>
        <p:nvPicPr>
          <p:cNvPr id="1061" name="図 1060"/>
          <p:cNvPicPr>
            <a:picLocks noChangeAspect="1"/>
          </p:cNvPicPr>
          <p:nvPr/>
        </p:nvPicPr>
        <p:blipFill>
          <a:blip r:embed="rId9"/>
          <a:stretch>
            <a:fillRect/>
          </a:stretch>
        </p:blipFill>
        <p:spPr>
          <a:xfrm>
            <a:off x="7637076" y="1876062"/>
            <a:ext cx="1241242" cy="826525"/>
          </a:xfrm>
          <a:prstGeom prst="rect">
            <a:avLst/>
          </a:prstGeom>
        </p:spPr>
      </p:pic>
      <p:pic>
        <p:nvPicPr>
          <p:cNvPr id="217" name="図 216"/>
          <p:cNvPicPr>
            <a:picLocks noChangeAspect="1"/>
          </p:cNvPicPr>
          <p:nvPr/>
        </p:nvPicPr>
        <p:blipFill rotWithShape="1">
          <a:blip r:embed="rId7"/>
          <a:srcRect l="7861" b="2877"/>
          <a:stretch/>
        </p:blipFill>
        <p:spPr>
          <a:xfrm>
            <a:off x="3892991" y="4334196"/>
            <a:ext cx="2205876" cy="811895"/>
          </a:xfrm>
          <a:prstGeom prst="rect">
            <a:avLst/>
          </a:prstGeom>
        </p:spPr>
      </p:pic>
      <p:sp>
        <p:nvSpPr>
          <p:cNvPr id="1064" name="角丸四角形 1063"/>
          <p:cNvSpPr/>
          <p:nvPr/>
        </p:nvSpPr>
        <p:spPr>
          <a:xfrm>
            <a:off x="6159365" y="3834412"/>
            <a:ext cx="2870017" cy="1308561"/>
          </a:xfrm>
          <a:prstGeom prst="roundRect">
            <a:avLst/>
          </a:prstGeom>
          <a:solidFill>
            <a:schemeClr val="bg1"/>
          </a:solidFill>
          <a:ln w="28575">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テキスト ボックス 219">
            <a:extLst>
              <a:ext uri="{FF2B5EF4-FFF2-40B4-BE49-F238E27FC236}">
                <a16:creationId xmlns:a16="http://schemas.microsoft.com/office/drawing/2014/main" id="{76E064A8-E99D-A05A-FE08-0BB7BFE9458E}"/>
              </a:ext>
            </a:extLst>
          </p:cNvPr>
          <p:cNvSpPr txBox="1"/>
          <p:nvPr/>
        </p:nvSpPr>
        <p:spPr>
          <a:xfrm>
            <a:off x="6320280" y="3688348"/>
            <a:ext cx="2558037" cy="307777"/>
          </a:xfrm>
          <a:prstGeom prst="rect">
            <a:avLst/>
          </a:prstGeom>
          <a:solidFill>
            <a:schemeClr val="bg1"/>
          </a:solidFill>
          <a:ln w="28575">
            <a:solidFill>
              <a:srgbClr val="EC2226"/>
            </a:solidFill>
          </a:ln>
        </p:spPr>
        <p:txBody>
          <a:bodyPr wrap="square" rtlCol="0">
            <a:spAutoFit/>
          </a:bodyPr>
          <a:lstStyle/>
          <a:p>
            <a:pPr algn="ctr"/>
            <a:r>
              <a:rPr kumimoji="1" lang="ja-JP" altLang="en-US" sz="1400" b="1" dirty="0" smtClean="0"/>
              <a:t>豊中市ラグビーユニオン</a:t>
            </a:r>
            <a:endParaRPr kumimoji="1" lang="en-US" altLang="ja-JP" sz="1400" b="1" dirty="0"/>
          </a:p>
        </p:txBody>
      </p:sp>
      <p:sp>
        <p:nvSpPr>
          <p:cNvPr id="221" name="テキスト ボックス 220">
            <a:extLst>
              <a:ext uri="{FF2B5EF4-FFF2-40B4-BE49-F238E27FC236}">
                <a16:creationId xmlns:a16="http://schemas.microsoft.com/office/drawing/2014/main" id="{76E064A8-E99D-A05A-FE08-0BB7BFE9458E}"/>
              </a:ext>
            </a:extLst>
          </p:cNvPr>
          <p:cNvSpPr txBox="1"/>
          <p:nvPr/>
        </p:nvSpPr>
        <p:spPr>
          <a:xfrm>
            <a:off x="4542442" y="3584019"/>
            <a:ext cx="2018048" cy="461665"/>
          </a:xfrm>
          <a:prstGeom prst="rect">
            <a:avLst/>
          </a:prstGeom>
          <a:noFill/>
        </p:spPr>
        <p:txBody>
          <a:bodyPr wrap="square" rtlCol="0">
            <a:spAutoFit/>
          </a:bodyPr>
          <a:lstStyle/>
          <a:p>
            <a:r>
              <a:rPr kumimoji="1" lang="ja-JP" altLang="en-US" sz="1200" b="1" dirty="0" smtClean="0"/>
              <a:t>活動日時、場所等の</a:t>
            </a:r>
            <a:endParaRPr kumimoji="1" lang="en-US" altLang="ja-JP" sz="1200" b="1" dirty="0" smtClean="0"/>
          </a:p>
          <a:p>
            <a:r>
              <a:rPr kumimoji="1" lang="ja-JP" altLang="en-US" sz="1200" b="1" dirty="0" smtClean="0"/>
              <a:t>連絡調整</a:t>
            </a:r>
            <a:endParaRPr kumimoji="1" lang="en-US" altLang="ja-JP" sz="1200" b="1" dirty="0" smtClean="0"/>
          </a:p>
        </p:txBody>
      </p:sp>
      <p:pic>
        <p:nvPicPr>
          <p:cNvPr id="1065" name="Picture 40" descr="本部イラスト／無料イラスト/フリー素材なら「イラストAC」"/>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9233" y="4038064"/>
            <a:ext cx="688767" cy="516955"/>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Vecteur Stock ガッツポーズをする スポーツインストラクター トレーナー 男女 イラスト | Adobe Stock"/>
          <p:cNvPicPr>
            <a:picLocks noChangeAspect="1" noChangeArrowheads="1"/>
          </p:cNvPicPr>
          <p:nvPr/>
        </p:nvPicPr>
        <p:blipFill rotWithShape="1">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p:blipFill>
        <p:spPr bwMode="auto">
          <a:xfrm>
            <a:off x="6278282" y="4588817"/>
            <a:ext cx="470668" cy="538093"/>
          </a:xfrm>
          <a:prstGeom prst="rect">
            <a:avLst/>
          </a:prstGeom>
          <a:noFill/>
          <a:extLst>
            <a:ext uri="{909E8E84-426E-40DD-AFC4-6F175D3DCCD1}">
              <a14:hiddenFill xmlns:a14="http://schemas.microsoft.com/office/drawing/2010/main">
                <a:solidFill>
                  <a:srgbClr val="FFFFFF"/>
                </a:solidFill>
              </a14:hiddenFill>
            </a:ext>
          </a:extLst>
        </p:spPr>
      </p:pic>
      <p:sp>
        <p:nvSpPr>
          <p:cNvPr id="224" name="テキスト ボックス 223">
            <a:extLst>
              <a:ext uri="{FF2B5EF4-FFF2-40B4-BE49-F238E27FC236}">
                <a16:creationId xmlns:a16="http://schemas.microsoft.com/office/drawing/2014/main" id="{76E064A8-E99D-A05A-FE08-0BB7BFE9458E}"/>
              </a:ext>
            </a:extLst>
          </p:cNvPr>
          <p:cNvSpPr txBox="1"/>
          <p:nvPr/>
        </p:nvSpPr>
        <p:spPr>
          <a:xfrm>
            <a:off x="6601365" y="4011032"/>
            <a:ext cx="2251682" cy="646331"/>
          </a:xfrm>
          <a:prstGeom prst="rect">
            <a:avLst/>
          </a:prstGeom>
          <a:noFill/>
        </p:spPr>
        <p:txBody>
          <a:bodyPr wrap="square" rtlCol="0">
            <a:spAutoFit/>
          </a:bodyPr>
          <a:lstStyle/>
          <a:p>
            <a:r>
              <a:rPr kumimoji="1" lang="ja-JP" altLang="en-US" sz="1200" b="1" dirty="0" smtClean="0"/>
              <a:t>（事務局）</a:t>
            </a:r>
            <a:endParaRPr kumimoji="1" lang="en-US" altLang="ja-JP" sz="1200" b="1" dirty="0" smtClean="0"/>
          </a:p>
          <a:p>
            <a:r>
              <a:rPr kumimoji="1" lang="ja-JP" altLang="en-US" sz="1200" b="1" dirty="0" smtClean="0"/>
              <a:t>　・市との連絡調整</a:t>
            </a:r>
            <a:endParaRPr kumimoji="1" lang="en-US" altLang="ja-JP" sz="1200" b="1" dirty="0" smtClean="0"/>
          </a:p>
          <a:p>
            <a:r>
              <a:rPr kumimoji="1" lang="ja-JP" altLang="en-US" sz="1200" b="1" dirty="0"/>
              <a:t>　</a:t>
            </a:r>
            <a:r>
              <a:rPr kumimoji="1" lang="ja-JP" altLang="en-US" sz="1200" b="1" dirty="0" smtClean="0"/>
              <a:t>　指導者の調整　等</a:t>
            </a:r>
            <a:endParaRPr kumimoji="1" lang="en-US" altLang="ja-JP" sz="1200" b="1" dirty="0" smtClean="0"/>
          </a:p>
        </p:txBody>
      </p:sp>
      <p:sp>
        <p:nvSpPr>
          <p:cNvPr id="225" name="テキスト ボックス 224">
            <a:extLst>
              <a:ext uri="{FF2B5EF4-FFF2-40B4-BE49-F238E27FC236}">
                <a16:creationId xmlns:a16="http://schemas.microsoft.com/office/drawing/2014/main" id="{76E064A8-E99D-A05A-FE08-0BB7BFE9458E}"/>
              </a:ext>
            </a:extLst>
          </p:cNvPr>
          <p:cNvSpPr txBox="1"/>
          <p:nvPr/>
        </p:nvSpPr>
        <p:spPr>
          <a:xfrm>
            <a:off x="6601365" y="4625890"/>
            <a:ext cx="2251682" cy="461665"/>
          </a:xfrm>
          <a:prstGeom prst="rect">
            <a:avLst/>
          </a:prstGeom>
          <a:noFill/>
        </p:spPr>
        <p:txBody>
          <a:bodyPr wrap="square" rtlCol="0">
            <a:spAutoFit/>
          </a:bodyPr>
          <a:lstStyle/>
          <a:p>
            <a:r>
              <a:rPr kumimoji="1" lang="ja-JP" altLang="en-US" sz="1200" b="1" dirty="0" smtClean="0"/>
              <a:t>（指導者）</a:t>
            </a:r>
            <a:endParaRPr kumimoji="1" lang="en-US" altLang="ja-JP" sz="1200" b="1" dirty="0" smtClean="0"/>
          </a:p>
          <a:p>
            <a:r>
              <a:rPr kumimoji="1" lang="ja-JP" altLang="en-US" sz="1200" b="1" dirty="0"/>
              <a:t>　</a:t>
            </a:r>
            <a:r>
              <a:rPr kumimoji="1" lang="ja-JP" altLang="en-US" sz="1200" b="1" dirty="0" smtClean="0"/>
              <a:t>・指導者の派遣</a:t>
            </a:r>
            <a:endParaRPr kumimoji="1" lang="en-US" altLang="ja-JP" sz="1200" b="1" dirty="0" smtClean="0"/>
          </a:p>
        </p:txBody>
      </p:sp>
      <p:pic>
        <p:nvPicPr>
          <p:cNvPr id="1067" name="図 1066"/>
          <p:cNvPicPr>
            <a:picLocks noChangeAspect="1"/>
          </p:cNvPicPr>
          <p:nvPr/>
        </p:nvPicPr>
        <p:blipFill>
          <a:blip r:embed="rId12"/>
          <a:stretch>
            <a:fillRect/>
          </a:stretch>
        </p:blipFill>
        <p:spPr>
          <a:xfrm rot="19810314">
            <a:off x="8206462" y="4526928"/>
            <a:ext cx="834792" cy="549842"/>
          </a:xfrm>
          <a:prstGeom prst="rect">
            <a:avLst/>
          </a:prstGeom>
        </p:spPr>
      </p:pic>
      <p:sp>
        <p:nvSpPr>
          <p:cNvPr id="231" name="テキスト ボックス 230">
            <a:extLst>
              <a:ext uri="{FF2B5EF4-FFF2-40B4-BE49-F238E27FC236}">
                <a16:creationId xmlns:a16="http://schemas.microsoft.com/office/drawing/2014/main" id="{76E064A8-E99D-A05A-FE08-0BB7BFE9458E}"/>
              </a:ext>
            </a:extLst>
          </p:cNvPr>
          <p:cNvSpPr txBox="1"/>
          <p:nvPr/>
        </p:nvSpPr>
        <p:spPr>
          <a:xfrm>
            <a:off x="2876211" y="3574046"/>
            <a:ext cx="2018048" cy="646331"/>
          </a:xfrm>
          <a:prstGeom prst="rect">
            <a:avLst/>
          </a:prstGeom>
          <a:noFill/>
        </p:spPr>
        <p:txBody>
          <a:bodyPr wrap="square" rtlCol="0">
            <a:spAutoFit/>
          </a:bodyPr>
          <a:lstStyle/>
          <a:p>
            <a:r>
              <a:rPr kumimoji="1" lang="ja-JP" altLang="en-US" sz="1200" b="1" dirty="0" smtClean="0"/>
              <a:t>活動日時の連絡</a:t>
            </a:r>
            <a:endParaRPr kumimoji="1" lang="en-US" altLang="ja-JP" sz="1200" b="1" dirty="0" smtClean="0"/>
          </a:p>
          <a:p>
            <a:r>
              <a:rPr kumimoji="1" lang="ja-JP" altLang="en-US" sz="1200" b="1" dirty="0" smtClean="0"/>
              <a:t>場所の調整</a:t>
            </a:r>
            <a:endParaRPr kumimoji="1" lang="en-US" altLang="ja-JP" sz="1200" b="1" dirty="0" smtClean="0"/>
          </a:p>
          <a:p>
            <a:r>
              <a:rPr kumimoji="1" lang="ja-JP" altLang="en-US" sz="1200" b="1" dirty="0"/>
              <a:t>使用物品</a:t>
            </a:r>
            <a:r>
              <a:rPr kumimoji="1" lang="ja-JP" altLang="en-US" sz="1200" b="1" dirty="0" smtClean="0"/>
              <a:t>の確保</a:t>
            </a:r>
            <a:endParaRPr kumimoji="1" lang="en-US" altLang="ja-JP" sz="1200" b="1" dirty="0" smtClean="0"/>
          </a:p>
        </p:txBody>
      </p:sp>
      <p:sp>
        <p:nvSpPr>
          <p:cNvPr id="232" name="角丸四角形 231"/>
          <p:cNvSpPr/>
          <p:nvPr/>
        </p:nvSpPr>
        <p:spPr>
          <a:xfrm>
            <a:off x="2681449" y="5458736"/>
            <a:ext cx="6347933" cy="1138884"/>
          </a:xfrm>
          <a:prstGeom prst="roundRect">
            <a:avLst/>
          </a:prstGeom>
          <a:solidFill>
            <a:schemeClr val="bg1"/>
          </a:solidFill>
          <a:ln w="28575">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9" name="図 228"/>
          <p:cNvPicPr>
            <a:picLocks noChangeAspect="1"/>
          </p:cNvPicPr>
          <p:nvPr/>
        </p:nvPicPr>
        <p:blipFill rotWithShape="1">
          <a:blip r:embed="rId8">
            <a:clrChange>
              <a:clrFrom>
                <a:srgbClr val="000000">
                  <a:alpha val="0"/>
                </a:srgbClr>
              </a:clrFrom>
              <a:clrTo>
                <a:srgbClr val="000000">
                  <a:alpha val="0"/>
                </a:srgbClr>
              </a:clrTo>
            </a:clrChange>
          </a:blip>
          <a:srcRect r="17259"/>
          <a:stretch/>
        </p:blipFill>
        <p:spPr>
          <a:xfrm>
            <a:off x="2789037" y="5387863"/>
            <a:ext cx="1808427" cy="423027"/>
          </a:xfrm>
          <a:prstGeom prst="rect">
            <a:avLst/>
          </a:prstGeom>
          <a:solidFill>
            <a:schemeClr val="bg1"/>
          </a:solidFill>
          <a:ln w="28575">
            <a:solidFill>
              <a:srgbClr val="EC2226"/>
            </a:solidFill>
          </a:ln>
        </p:spPr>
      </p:pic>
      <p:pic>
        <p:nvPicPr>
          <p:cNvPr id="1069" name="Picture 44" descr="タグラグビーのイラスト | かわいいフリー素材集 いらすとや"/>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6109" y="5480866"/>
            <a:ext cx="757806" cy="757806"/>
          </a:xfrm>
          <a:prstGeom prst="rect">
            <a:avLst/>
          </a:prstGeom>
          <a:noFill/>
          <a:extLst>
            <a:ext uri="{909E8E84-426E-40DD-AFC4-6F175D3DCCD1}">
              <a14:hiddenFill xmlns:a14="http://schemas.microsoft.com/office/drawing/2010/main">
                <a:solidFill>
                  <a:srgbClr val="FFFFFF"/>
                </a:solidFill>
              </a14:hiddenFill>
            </a:ext>
          </a:extLst>
        </p:spPr>
      </p:pic>
      <p:sp>
        <p:nvSpPr>
          <p:cNvPr id="234" name="右矢印 233"/>
          <p:cNvSpPr/>
          <p:nvPr/>
        </p:nvSpPr>
        <p:spPr>
          <a:xfrm rot="5400000">
            <a:off x="7179237" y="5109369"/>
            <a:ext cx="433596" cy="301528"/>
          </a:xfrm>
          <a:prstGeom prst="rightArrow">
            <a:avLst/>
          </a:prstGeom>
          <a:solidFill>
            <a:schemeClr val="bg1"/>
          </a:solidFill>
          <a:ln w="28575">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0" name="図 1069"/>
          <p:cNvPicPr>
            <a:picLocks noChangeAspect="1"/>
          </p:cNvPicPr>
          <p:nvPr/>
        </p:nvPicPr>
        <p:blipFill>
          <a:blip r:embed="rId14"/>
          <a:stretch>
            <a:fillRect/>
          </a:stretch>
        </p:blipFill>
        <p:spPr>
          <a:xfrm>
            <a:off x="2993888" y="5787203"/>
            <a:ext cx="623605" cy="623605"/>
          </a:xfrm>
          <a:prstGeom prst="rect">
            <a:avLst/>
          </a:prstGeom>
        </p:spPr>
      </p:pic>
      <p:cxnSp>
        <p:nvCxnSpPr>
          <p:cNvPr id="1072" name="直線矢印コネクタ 1071"/>
          <p:cNvCxnSpPr/>
          <p:nvPr/>
        </p:nvCxnSpPr>
        <p:spPr>
          <a:xfrm>
            <a:off x="3657894" y="6147131"/>
            <a:ext cx="635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74" name="Picture 46" descr="家族のイラスト一覧｜商用可・フリーイラスト素材｜ソコスト"/>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2825" t="21615" r="12337" b="21611"/>
          <a:stretch/>
        </p:blipFill>
        <p:spPr bwMode="auto">
          <a:xfrm>
            <a:off x="4388672" y="5846436"/>
            <a:ext cx="730531" cy="554196"/>
          </a:xfrm>
          <a:prstGeom prst="rect">
            <a:avLst/>
          </a:prstGeom>
          <a:noFill/>
          <a:extLst>
            <a:ext uri="{909E8E84-426E-40DD-AFC4-6F175D3DCCD1}">
              <a14:hiddenFill xmlns:a14="http://schemas.microsoft.com/office/drawing/2010/main">
                <a:solidFill>
                  <a:srgbClr val="FFFFFF"/>
                </a:solidFill>
              </a14:hiddenFill>
            </a:ext>
          </a:extLst>
        </p:spPr>
      </p:pic>
      <p:sp>
        <p:nvSpPr>
          <p:cNvPr id="240" name="テキスト ボックス 239">
            <a:extLst>
              <a:ext uri="{FF2B5EF4-FFF2-40B4-BE49-F238E27FC236}">
                <a16:creationId xmlns:a16="http://schemas.microsoft.com/office/drawing/2014/main" id="{76E064A8-E99D-A05A-FE08-0BB7BFE9458E}"/>
              </a:ext>
            </a:extLst>
          </p:cNvPr>
          <p:cNvSpPr txBox="1"/>
          <p:nvPr/>
        </p:nvSpPr>
        <p:spPr>
          <a:xfrm>
            <a:off x="2659535" y="6334944"/>
            <a:ext cx="3543309" cy="261610"/>
          </a:xfrm>
          <a:prstGeom prst="rect">
            <a:avLst/>
          </a:prstGeom>
          <a:noFill/>
        </p:spPr>
        <p:txBody>
          <a:bodyPr wrap="square" rtlCol="0">
            <a:spAutoFit/>
          </a:bodyPr>
          <a:lstStyle/>
          <a:p>
            <a:r>
              <a:rPr kumimoji="1" lang="ja-JP" altLang="en-US" sz="1100" b="1" dirty="0" smtClean="0"/>
              <a:t>・学校から保護者・生徒に参加希望確認</a:t>
            </a:r>
            <a:endParaRPr kumimoji="1" lang="en-US" altLang="ja-JP" sz="1100" b="1" dirty="0" smtClean="0"/>
          </a:p>
        </p:txBody>
      </p:sp>
      <p:cxnSp>
        <p:nvCxnSpPr>
          <p:cNvPr id="241" name="直線矢印コネクタ 240"/>
          <p:cNvCxnSpPr/>
          <p:nvPr/>
        </p:nvCxnSpPr>
        <p:spPr>
          <a:xfrm>
            <a:off x="5233961" y="6147131"/>
            <a:ext cx="6350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2" name="テキスト ボックス 241">
            <a:extLst>
              <a:ext uri="{FF2B5EF4-FFF2-40B4-BE49-F238E27FC236}">
                <a16:creationId xmlns:a16="http://schemas.microsoft.com/office/drawing/2014/main" id="{76E064A8-E99D-A05A-FE08-0BB7BFE9458E}"/>
              </a:ext>
            </a:extLst>
          </p:cNvPr>
          <p:cNvSpPr txBox="1"/>
          <p:nvPr/>
        </p:nvSpPr>
        <p:spPr>
          <a:xfrm>
            <a:off x="7487857" y="6186740"/>
            <a:ext cx="1334715" cy="430887"/>
          </a:xfrm>
          <a:prstGeom prst="rect">
            <a:avLst/>
          </a:prstGeom>
          <a:noFill/>
        </p:spPr>
        <p:txBody>
          <a:bodyPr wrap="square" rtlCol="0">
            <a:spAutoFit/>
          </a:bodyPr>
          <a:lstStyle/>
          <a:p>
            <a:r>
              <a:rPr kumimoji="1" lang="ja-JP" altLang="en-US" sz="1100" b="1" dirty="0" smtClean="0"/>
              <a:t>②市主催スポーツ</a:t>
            </a:r>
            <a:endParaRPr kumimoji="1" lang="en-US" altLang="ja-JP" sz="1100" b="1" dirty="0" smtClean="0"/>
          </a:p>
          <a:p>
            <a:r>
              <a:rPr kumimoji="1" lang="ja-JP" altLang="en-US" sz="1100" b="1" dirty="0"/>
              <a:t>　</a:t>
            </a:r>
            <a:r>
              <a:rPr kumimoji="1" lang="ja-JP" altLang="en-US" sz="1100" b="1" dirty="0" smtClean="0"/>
              <a:t>体験会の開催</a:t>
            </a:r>
            <a:endParaRPr kumimoji="1" lang="en-US" altLang="ja-JP" sz="1100" b="1" dirty="0" smtClean="0"/>
          </a:p>
        </p:txBody>
      </p:sp>
      <p:pic>
        <p:nvPicPr>
          <p:cNvPr id="1075" name="Picture 48" descr="フリーイラスト] ラガーマン - パブリックドメインQ：著作権フリー画像素材集"/>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83514" y="5506866"/>
            <a:ext cx="574486" cy="699881"/>
          </a:xfrm>
          <a:prstGeom prst="rect">
            <a:avLst/>
          </a:prstGeom>
          <a:noFill/>
          <a:extLst>
            <a:ext uri="{909E8E84-426E-40DD-AFC4-6F175D3DCCD1}">
              <a14:hiddenFill xmlns:a14="http://schemas.microsoft.com/office/drawing/2010/main">
                <a:solidFill>
                  <a:srgbClr val="FFFFFF"/>
                </a:solidFill>
              </a14:hiddenFill>
            </a:ext>
          </a:extLst>
        </p:spPr>
      </p:pic>
      <p:sp>
        <p:nvSpPr>
          <p:cNvPr id="244" name="テキスト ボックス 243">
            <a:extLst>
              <a:ext uri="{FF2B5EF4-FFF2-40B4-BE49-F238E27FC236}">
                <a16:creationId xmlns:a16="http://schemas.microsoft.com/office/drawing/2014/main" id="{76E064A8-E99D-A05A-FE08-0BB7BFE9458E}"/>
              </a:ext>
            </a:extLst>
          </p:cNvPr>
          <p:cNvSpPr txBox="1"/>
          <p:nvPr/>
        </p:nvSpPr>
        <p:spPr>
          <a:xfrm>
            <a:off x="5704414" y="6186740"/>
            <a:ext cx="1728951" cy="430887"/>
          </a:xfrm>
          <a:prstGeom prst="rect">
            <a:avLst/>
          </a:prstGeom>
          <a:noFill/>
        </p:spPr>
        <p:txBody>
          <a:bodyPr wrap="square" rtlCol="0">
            <a:spAutoFit/>
          </a:bodyPr>
          <a:lstStyle/>
          <a:p>
            <a:r>
              <a:rPr kumimoji="1" lang="ja-JP" altLang="en-US" sz="1100" b="1" dirty="0"/>
              <a:t>①中学校の合同</a:t>
            </a:r>
            <a:r>
              <a:rPr kumimoji="1" lang="ja-JP" altLang="en-US" sz="1100" b="1" dirty="0" smtClean="0"/>
              <a:t>練習会</a:t>
            </a:r>
            <a:endParaRPr kumimoji="1" lang="en-US" altLang="ja-JP" sz="1100" b="1" dirty="0" smtClean="0"/>
          </a:p>
          <a:p>
            <a:r>
              <a:rPr kumimoji="1" lang="ja-JP" altLang="en-US" sz="1100" b="1" dirty="0" smtClean="0"/>
              <a:t>　に指導者</a:t>
            </a:r>
            <a:r>
              <a:rPr kumimoji="1" lang="ja-JP" altLang="en-US" sz="1100" b="1" dirty="0"/>
              <a:t>を派遣</a:t>
            </a:r>
            <a:endParaRPr kumimoji="1" lang="en-US" altLang="ja-JP" sz="1100" b="1" dirty="0" smtClean="0"/>
          </a:p>
        </p:txBody>
      </p:sp>
      <p:sp>
        <p:nvSpPr>
          <p:cNvPr id="245" name="テキスト ボックス 244">
            <a:extLst>
              <a:ext uri="{FF2B5EF4-FFF2-40B4-BE49-F238E27FC236}">
                <a16:creationId xmlns:a16="http://schemas.microsoft.com/office/drawing/2014/main" id="{76E064A8-E99D-A05A-FE08-0BB7BFE9458E}"/>
              </a:ext>
            </a:extLst>
          </p:cNvPr>
          <p:cNvSpPr txBox="1"/>
          <p:nvPr/>
        </p:nvSpPr>
        <p:spPr>
          <a:xfrm>
            <a:off x="6977620" y="5633855"/>
            <a:ext cx="335219" cy="646331"/>
          </a:xfrm>
          <a:prstGeom prst="rect">
            <a:avLst/>
          </a:prstGeom>
          <a:noFill/>
        </p:spPr>
        <p:txBody>
          <a:bodyPr wrap="square" rtlCol="0">
            <a:spAutoFit/>
          </a:bodyPr>
          <a:lstStyle/>
          <a:p>
            <a:r>
              <a:rPr kumimoji="1" lang="ja-JP" altLang="en-US" sz="3600" b="1" dirty="0" smtClean="0"/>
              <a:t>＋</a:t>
            </a:r>
            <a:endParaRPr kumimoji="1" lang="en-US" altLang="ja-JP" sz="3600" b="1" dirty="0" smtClean="0"/>
          </a:p>
        </p:txBody>
      </p:sp>
      <p:sp>
        <p:nvSpPr>
          <p:cNvPr id="7" name="屈折矢印 6"/>
          <p:cNvSpPr/>
          <p:nvPr/>
        </p:nvSpPr>
        <p:spPr>
          <a:xfrm rot="10800000">
            <a:off x="2681981" y="3292275"/>
            <a:ext cx="422760" cy="2021484"/>
          </a:xfrm>
          <a:prstGeom prst="bentUpArrow">
            <a:avLst>
              <a:gd name="adj1" fmla="val 23505"/>
              <a:gd name="adj2" fmla="val 25000"/>
              <a:gd name="adj3" fmla="val 30199"/>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屈折矢印 67"/>
          <p:cNvSpPr/>
          <p:nvPr/>
        </p:nvSpPr>
        <p:spPr>
          <a:xfrm rot="10800000" flipH="1">
            <a:off x="4047124" y="3283341"/>
            <a:ext cx="516487" cy="1015309"/>
          </a:xfrm>
          <a:prstGeom prst="bentUpArrow">
            <a:avLst>
              <a:gd name="adj1" fmla="val 18073"/>
              <a:gd name="adj2" fmla="val 25000"/>
              <a:gd name="adj3" fmla="val 30199"/>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63624" y="6617901"/>
            <a:ext cx="6055421" cy="253916"/>
          </a:xfrm>
          <a:prstGeom prst="rect">
            <a:avLst/>
          </a:prstGeom>
          <a:noFill/>
        </p:spPr>
        <p:txBody>
          <a:bodyPr wrap="square" rtlCol="0">
            <a:spAutoFit/>
          </a:bodyPr>
          <a:lstStyle/>
          <a:p>
            <a:pPr defTabSz="1008400"/>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委託契約時の計画書等に基づき府教育庁にて作成した</a:t>
            </a:r>
            <a:r>
              <a:rPr lang="ja-JP" altLang="en-US" sz="1050" dirty="0" smtClean="0">
                <a:solidFill>
                  <a:prstClr val="black"/>
                </a:solidFill>
                <a:latin typeface="Meiryo UI" panose="020B0604030504040204" pitchFamily="50" charset="-128"/>
                <a:ea typeface="Meiryo UI" panose="020B0604030504040204" pitchFamily="50" charset="-128"/>
              </a:rPr>
              <a:t>もの</a:t>
            </a:r>
            <a:r>
              <a:rPr lang="ja-JP" altLang="en-US" sz="1050" dirty="0">
                <a:solidFill>
                  <a:prstClr val="black"/>
                </a:solidFill>
                <a:latin typeface="Meiryo UI" panose="020B0604030504040204" pitchFamily="50" charset="-128"/>
                <a:ea typeface="Meiryo UI" panose="020B0604030504040204" pitchFamily="50" charset="-128"/>
              </a:rPr>
              <a:t>で</a:t>
            </a:r>
            <a:r>
              <a:rPr lang="ja-JP" altLang="en-US" sz="1050" dirty="0" smtClean="0">
                <a:solidFill>
                  <a:prstClr val="black"/>
                </a:solidFill>
                <a:latin typeface="Meiryo UI" panose="020B0604030504040204" pitchFamily="50" charset="-128"/>
                <a:ea typeface="Meiryo UI" panose="020B0604030504040204" pitchFamily="50" charset="-128"/>
              </a:rPr>
              <a:t>あり、今後、内容が変更される場合があります。</a:t>
            </a:r>
            <a:endParaRPr lang="ja-JP" altLang="en-US" sz="10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5709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正方形/長方形 226"/>
          <p:cNvSpPr/>
          <p:nvPr/>
        </p:nvSpPr>
        <p:spPr>
          <a:xfrm>
            <a:off x="3365" y="4016379"/>
            <a:ext cx="9142324" cy="265747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0" y="173959"/>
            <a:ext cx="6858000" cy="489397"/>
          </a:xfrm>
        </p:spPr>
        <p:txBody>
          <a:bodyPr anchor="ctr">
            <a:noAutofit/>
          </a:bodyPr>
          <a:lstStyle/>
          <a:p>
            <a:pPr algn="l"/>
            <a:r>
              <a:rPr kumimoji="1" lang="ja-JP" altLang="en-US" sz="1400" dirty="0">
                <a:latin typeface="メイリオ" panose="020B0604030504040204" pitchFamily="50" charset="-128"/>
                <a:ea typeface="メイリオ" panose="020B0604030504040204" pitchFamily="50" charset="-128"/>
              </a:rPr>
              <a:t>令和５年度　国委託事業実施</a:t>
            </a:r>
            <a:r>
              <a:rPr kumimoji="1" lang="ja-JP" altLang="en-US" sz="1400" dirty="0" smtClean="0">
                <a:latin typeface="メイリオ" panose="020B0604030504040204" pitchFamily="50" charset="-128"/>
                <a:ea typeface="メイリオ" panose="020B0604030504040204" pitchFamily="50" charset="-128"/>
              </a:rPr>
              <a:t>市</a:t>
            </a:r>
            <a:r>
              <a:rPr lang="ja-JP" altLang="en-US" sz="1400" dirty="0" smtClean="0">
                <a:latin typeface="メイリオ" panose="020B0604030504040204" pitchFamily="50" charset="-128"/>
                <a:ea typeface="メイリオ" panose="020B0604030504040204" pitchFamily="50" charset="-128"/>
              </a:rPr>
              <a:t>⑤（</a:t>
            </a:r>
            <a:r>
              <a:rPr lang="ja-JP" altLang="en-US" sz="1400" dirty="0">
                <a:latin typeface="メイリオ" panose="020B0604030504040204" pitchFamily="50" charset="-128"/>
                <a:ea typeface="メイリオ" panose="020B0604030504040204" pitchFamily="50" charset="-128"/>
              </a:rPr>
              <a:t>休日の部活動の段階的な地域移行）</a:t>
            </a:r>
            <a:endParaRPr kumimoji="1" lang="ja-JP" altLang="en-US" sz="1400" dirty="0">
              <a:latin typeface="メイリオ" panose="020B0604030504040204" pitchFamily="50" charset="-128"/>
              <a:ea typeface="メイリオ" panose="020B0604030504040204" pitchFamily="50" charset="-128"/>
            </a:endParaRPr>
          </a:p>
        </p:txBody>
      </p:sp>
      <p:grpSp>
        <p:nvGrpSpPr>
          <p:cNvPr id="80" name="グループ化 79"/>
          <p:cNvGrpSpPr/>
          <p:nvPr/>
        </p:nvGrpSpPr>
        <p:grpSpPr>
          <a:xfrm>
            <a:off x="41580" y="632016"/>
            <a:ext cx="1669143" cy="449002"/>
            <a:chOff x="0" y="428500"/>
            <a:chExt cx="1669143" cy="557165"/>
          </a:xfrm>
        </p:grpSpPr>
        <p:sp>
          <p:nvSpPr>
            <p:cNvPr id="79" name="対角する 2 つの角を丸めた四角形 78"/>
            <p:cNvSpPr/>
            <p:nvPr/>
          </p:nvSpPr>
          <p:spPr>
            <a:xfrm>
              <a:off x="0" y="428500"/>
              <a:ext cx="1669143" cy="55716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120278" y="492023"/>
              <a:ext cx="1427840" cy="489397"/>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solidFill>
                    <a:schemeClr val="bg1"/>
                  </a:solidFill>
                  <a:latin typeface="メイリオ" panose="020B0604030504040204" pitchFamily="50" charset="-128"/>
                  <a:ea typeface="メイリオ" panose="020B0604030504040204" pitchFamily="50" charset="-128"/>
                </a:rPr>
                <a:t>箕面市</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grpSp>
      <p:sp>
        <p:nvSpPr>
          <p:cNvPr id="84" name="タイトル 1"/>
          <p:cNvSpPr txBox="1">
            <a:spLocks/>
          </p:cNvSpPr>
          <p:nvPr/>
        </p:nvSpPr>
        <p:spPr>
          <a:xfrm>
            <a:off x="1709976" y="674648"/>
            <a:ext cx="4893392"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latin typeface="メイリオ" panose="020B0604030504040204" pitchFamily="50" charset="-128"/>
                <a:ea typeface="メイリオ" panose="020B0604030504040204" pitchFamily="50" charset="-128"/>
              </a:rPr>
              <a:t>〇地域移行に向けた意識改革・理解の獲得</a:t>
            </a:r>
            <a:endParaRPr lang="en-US" altLang="ja-JP" sz="600" b="1" dirty="0">
              <a:latin typeface="メイリオ" panose="020B0604030504040204" pitchFamily="50" charset="-128"/>
              <a:ea typeface="メイリオ" panose="020B0604030504040204" pitchFamily="50" charset="-128"/>
            </a:endParaRPr>
          </a:p>
          <a:p>
            <a:pPr algn="l"/>
            <a:r>
              <a:rPr lang="ja-JP" altLang="en-US" sz="1400" b="1" dirty="0" smtClean="0">
                <a:latin typeface="メイリオ" panose="020B0604030504040204" pitchFamily="50" charset="-128"/>
                <a:ea typeface="メイリオ" panose="020B0604030504040204" pitchFamily="50" charset="-128"/>
              </a:rPr>
              <a:t>〇運営ノウハウを持つ運営主体の確保</a:t>
            </a:r>
            <a:endParaRPr lang="ja-JP" altLang="en-US" sz="1400" b="1" dirty="0">
              <a:latin typeface="メイリオ" panose="020B0604030504040204" pitchFamily="50" charset="-128"/>
              <a:ea typeface="メイリオ" panose="020B0604030504040204" pitchFamily="50" charset="-128"/>
            </a:endParaRPr>
          </a:p>
        </p:txBody>
      </p:sp>
      <p:pic>
        <p:nvPicPr>
          <p:cNvPr id="151" name="図 1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5421" y="565780"/>
            <a:ext cx="638549" cy="577197"/>
          </a:xfrm>
          <a:prstGeom prst="rect">
            <a:avLst/>
          </a:prstGeom>
        </p:spPr>
      </p:pic>
      <p:pic>
        <p:nvPicPr>
          <p:cNvPr id="152" name="図 1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550" y="628981"/>
            <a:ext cx="1969261" cy="450794"/>
          </a:xfrm>
          <a:prstGeom prst="rect">
            <a:avLst/>
          </a:prstGeom>
        </p:spPr>
      </p:pic>
      <p:sp>
        <p:nvSpPr>
          <p:cNvPr id="193" name="正方形/長方形 192"/>
          <p:cNvSpPr/>
          <p:nvPr/>
        </p:nvSpPr>
        <p:spPr>
          <a:xfrm rot="5400000">
            <a:off x="3570922" y="-1732596"/>
            <a:ext cx="2002151" cy="9144001"/>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二等辺三角形 193"/>
          <p:cNvSpPr/>
          <p:nvPr/>
        </p:nvSpPr>
        <p:spPr>
          <a:xfrm rot="10800000">
            <a:off x="3202858" y="3463711"/>
            <a:ext cx="2666911" cy="564562"/>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41580" y="1873248"/>
            <a:ext cx="2185411" cy="2062019"/>
            <a:chOff x="41580" y="1682748"/>
            <a:chExt cx="2340611" cy="2062019"/>
          </a:xfrm>
        </p:grpSpPr>
        <p:grpSp>
          <p:nvGrpSpPr>
            <p:cNvPr id="196" name="グループ化 195"/>
            <p:cNvGrpSpPr/>
            <p:nvPr/>
          </p:nvGrpSpPr>
          <p:grpSpPr>
            <a:xfrm>
              <a:off x="41580" y="1682748"/>
              <a:ext cx="2340611" cy="2062019"/>
              <a:chOff x="-14270" y="1624313"/>
              <a:chExt cx="2340611" cy="2062019"/>
            </a:xfrm>
          </p:grpSpPr>
          <p:sp>
            <p:nvSpPr>
              <p:cNvPr id="197" name="正方形/長方形 196">
                <a:extLst>
                  <a:ext uri="{FF2B5EF4-FFF2-40B4-BE49-F238E27FC236}">
                    <a16:creationId xmlns:a16="http://schemas.microsoft.com/office/drawing/2014/main" id="{72D4D5FF-CAED-5C80-8408-2588E2FAD480}"/>
                  </a:ext>
                </a:extLst>
              </p:cNvPr>
              <p:cNvSpPr/>
              <p:nvPr/>
            </p:nvSpPr>
            <p:spPr>
              <a:xfrm>
                <a:off x="0" y="1624314"/>
                <a:ext cx="2326340" cy="1889664"/>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テキスト ボックス 200">
                <a:extLst>
                  <a:ext uri="{FF2B5EF4-FFF2-40B4-BE49-F238E27FC236}">
                    <a16:creationId xmlns:a16="http://schemas.microsoft.com/office/drawing/2014/main" id="{76E064A8-E99D-A05A-FE08-0BB7BFE9458E}"/>
                  </a:ext>
                </a:extLst>
              </p:cNvPr>
              <p:cNvSpPr txBox="1"/>
              <p:nvPr/>
            </p:nvSpPr>
            <p:spPr>
              <a:xfrm>
                <a:off x="0" y="2867646"/>
                <a:ext cx="2326341" cy="818686"/>
              </a:xfrm>
              <a:prstGeom prst="rect">
                <a:avLst/>
              </a:prstGeom>
              <a:noFill/>
            </p:spPr>
            <p:txBody>
              <a:bodyPr wrap="square" rtlCol="0">
                <a:spAutoFit/>
              </a:bodyPr>
              <a:lstStyle/>
              <a:p>
                <a:r>
                  <a:rPr kumimoji="1" lang="ja-JP" altLang="en-US" sz="1180" dirty="0" smtClean="0"/>
                  <a:t>合同クラブを開催した際の、指導者と参加者の適正な人数の在り方について検証が必要。</a:t>
                </a:r>
                <a:endParaRPr kumimoji="1" lang="en-US" altLang="ja-JP" sz="1180" dirty="0"/>
              </a:p>
            </p:txBody>
          </p:sp>
          <p:sp>
            <p:nvSpPr>
              <p:cNvPr id="203" name="正方形/長方形 202">
                <a:extLst>
                  <a:ext uri="{FF2B5EF4-FFF2-40B4-BE49-F238E27FC236}">
                    <a16:creationId xmlns:a16="http://schemas.microsoft.com/office/drawing/2014/main" id="{AAD4F9D1-00FE-236D-D292-95F306F04334}"/>
                  </a:ext>
                </a:extLst>
              </p:cNvPr>
              <p:cNvSpPr/>
              <p:nvPr/>
            </p:nvSpPr>
            <p:spPr>
              <a:xfrm>
                <a:off x="-14270" y="1624313"/>
                <a:ext cx="2340610" cy="209523"/>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課題①</a:t>
                </a:r>
                <a:endParaRPr kumimoji="1" lang="ja-JP" altLang="en-US" sz="1200" b="1" dirty="0"/>
              </a:p>
            </p:txBody>
          </p:sp>
        </p:grpSp>
        <p:pic>
          <p:nvPicPr>
            <p:cNvPr id="1026" name="Picture 2" descr="無料イラスト] 集まる人々 - パブリックドメインQ：著作権フリー画像素材集"/>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53427" y="1896714"/>
              <a:ext cx="2115850" cy="971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2325256" y="1871984"/>
            <a:ext cx="2153335" cy="1898725"/>
            <a:chOff x="2428190" y="1681484"/>
            <a:chExt cx="2326340" cy="1898725"/>
          </a:xfrm>
        </p:grpSpPr>
        <p:sp>
          <p:nvSpPr>
            <p:cNvPr id="195" name="正方形/長方形 194">
              <a:extLst>
                <a:ext uri="{FF2B5EF4-FFF2-40B4-BE49-F238E27FC236}">
                  <a16:creationId xmlns:a16="http://schemas.microsoft.com/office/drawing/2014/main" id="{347CED3E-9948-0EAC-E790-FC1F2E6EF8CE}"/>
                </a:ext>
              </a:extLst>
            </p:cNvPr>
            <p:cNvSpPr/>
            <p:nvPr/>
          </p:nvSpPr>
          <p:spPr>
            <a:xfrm>
              <a:off x="2428190" y="1704385"/>
              <a:ext cx="2326340" cy="1875824"/>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a:extLst>
                <a:ext uri="{FF2B5EF4-FFF2-40B4-BE49-F238E27FC236}">
                  <a16:creationId xmlns:a16="http://schemas.microsoft.com/office/drawing/2014/main" id="{A68784F0-7A9A-85AC-3BF7-AD03679E2387}"/>
                </a:ext>
              </a:extLst>
            </p:cNvPr>
            <p:cNvSpPr/>
            <p:nvPr/>
          </p:nvSpPr>
          <p:spPr>
            <a:xfrm>
              <a:off x="2434224" y="1681484"/>
              <a:ext cx="2320306" cy="228055"/>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課題②</a:t>
              </a:r>
              <a:endParaRPr kumimoji="1" lang="ja-JP" altLang="en-US" sz="1200" b="1" dirty="0"/>
            </a:p>
          </p:txBody>
        </p:sp>
        <p:sp>
          <p:nvSpPr>
            <p:cNvPr id="207" name="テキスト ボックス 206">
              <a:extLst>
                <a:ext uri="{FF2B5EF4-FFF2-40B4-BE49-F238E27FC236}">
                  <a16:creationId xmlns:a16="http://schemas.microsoft.com/office/drawing/2014/main" id="{273809FF-42FE-32EA-1034-E8BEA039639A}"/>
                </a:ext>
              </a:extLst>
            </p:cNvPr>
            <p:cNvSpPr txBox="1"/>
            <p:nvPr/>
          </p:nvSpPr>
          <p:spPr>
            <a:xfrm>
              <a:off x="2469439" y="2933877"/>
              <a:ext cx="2243840" cy="646331"/>
            </a:xfrm>
            <a:prstGeom prst="rect">
              <a:avLst/>
            </a:prstGeom>
            <a:noFill/>
          </p:spPr>
          <p:txBody>
            <a:bodyPr wrap="square" rtlCol="0">
              <a:spAutoFit/>
            </a:bodyPr>
            <a:lstStyle/>
            <a:p>
              <a:r>
                <a:rPr kumimoji="1" lang="ja-JP" altLang="en-US" sz="1200" dirty="0" smtClean="0"/>
                <a:t>地域クラブ指導者の指導方法が参加者のニーズにマッチしていない。</a:t>
              </a:r>
              <a:endParaRPr kumimoji="1" lang="en-US" altLang="ja-JP" sz="1200" dirty="0"/>
            </a:p>
          </p:txBody>
        </p:sp>
        <p:pic>
          <p:nvPicPr>
            <p:cNvPr id="10" name="Picture 4" descr="睨み合うイラスト／無料イラスト/フリー素材なら「イラストAC」"/>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665351" y="1894655"/>
              <a:ext cx="1852015" cy="10553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グループ化 15"/>
          <p:cNvGrpSpPr/>
          <p:nvPr/>
        </p:nvGrpSpPr>
        <p:grpSpPr>
          <a:xfrm>
            <a:off x="4563533" y="1879465"/>
            <a:ext cx="2206884" cy="1907414"/>
            <a:chOff x="4788163" y="1686863"/>
            <a:chExt cx="2326340" cy="1907414"/>
          </a:xfrm>
        </p:grpSpPr>
        <p:sp>
          <p:nvSpPr>
            <p:cNvPr id="210" name="正方形/長方形 209">
              <a:extLst>
                <a:ext uri="{FF2B5EF4-FFF2-40B4-BE49-F238E27FC236}">
                  <a16:creationId xmlns:a16="http://schemas.microsoft.com/office/drawing/2014/main" id="{347CED3E-9948-0EAC-E790-FC1F2E6EF8CE}"/>
                </a:ext>
              </a:extLst>
            </p:cNvPr>
            <p:cNvSpPr/>
            <p:nvPr/>
          </p:nvSpPr>
          <p:spPr>
            <a:xfrm>
              <a:off x="4788163" y="1709763"/>
              <a:ext cx="2326340" cy="1884513"/>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正方形/長方形 212">
              <a:extLst>
                <a:ext uri="{FF2B5EF4-FFF2-40B4-BE49-F238E27FC236}">
                  <a16:creationId xmlns:a16="http://schemas.microsoft.com/office/drawing/2014/main" id="{A68784F0-7A9A-85AC-3BF7-AD03679E2387}"/>
                </a:ext>
              </a:extLst>
            </p:cNvPr>
            <p:cNvSpPr/>
            <p:nvPr/>
          </p:nvSpPr>
          <p:spPr>
            <a:xfrm>
              <a:off x="4794197" y="1686863"/>
              <a:ext cx="2320306" cy="220574"/>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課題③</a:t>
              </a:r>
              <a:endParaRPr kumimoji="1" lang="ja-JP" altLang="en-US" sz="1200" b="1" dirty="0"/>
            </a:p>
          </p:txBody>
        </p:sp>
        <p:sp>
          <p:nvSpPr>
            <p:cNvPr id="214" name="テキスト ボックス 213">
              <a:extLst>
                <a:ext uri="{FF2B5EF4-FFF2-40B4-BE49-F238E27FC236}">
                  <a16:creationId xmlns:a16="http://schemas.microsoft.com/office/drawing/2014/main" id="{273809FF-42FE-32EA-1034-E8BEA039639A}"/>
                </a:ext>
              </a:extLst>
            </p:cNvPr>
            <p:cNvSpPr txBox="1"/>
            <p:nvPr/>
          </p:nvSpPr>
          <p:spPr>
            <a:xfrm>
              <a:off x="4802207" y="2947946"/>
              <a:ext cx="2243840" cy="646331"/>
            </a:xfrm>
            <a:prstGeom prst="rect">
              <a:avLst/>
            </a:prstGeom>
            <a:noFill/>
          </p:spPr>
          <p:txBody>
            <a:bodyPr wrap="square" rtlCol="0">
              <a:spAutoFit/>
            </a:bodyPr>
            <a:lstStyle/>
            <a:p>
              <a:r>
                <a:rPr kumimoji="1" lang="ja-JP" altLang="en-US" sz="1200" dirty="0" smtClean="0"/>
                <a:t>指導者の資質向上に向け、行政・大学・地域団体・企業・高校等との連携が必要。</a:t>
              </a:r>
              <a:endParaRPr kumimoji="1" lang="en-US" altLang="ja-JP" sz="1200" dirty="0"/>
            </a:p>
          </p:txBody>
        </p:sp>
        <p:pic>
          <p:nvPicPr>
            <p:cNvPr id="216" name="Picture 10" descr="チームワーク3人 - 働く人 - 無料イラスト素材">
              <a:extLst>
                <a:ext uri="{FF2B5EF4-FFF2-40B4-BE49-F238E27FC236}">
                  <a16:creationId xmlns:a16="http://schemas.microsoft.com/office/drawing/2014/main" id="{4D254131-C8A6-3657-CE77-93B656FFAE07}"/>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0763" y="1852653"/>
              <a:ext cx="1486727" cy="11615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 name="グループ化 217"/>
          <p:cNvGrpSpPr/>
          <p:nvPr/>
        </p:nvGrpSpPr>
        <p:grpSpPr>
          <a:xfrm>
            <a:off x="6853767" y="1869338"/>
            <a:ext cx="2206884" cy="1917541"/>
            <a:chOff x="4788164" y="1686863"/>
            <a:chExt cx="2326340" cy="1917541"/>
          </a:xfrm>
        </p:grpSpPr>
        <p:sp>
          <p:nvSpPr>
            <p:cNvPr id="219" name="正方形/長方形 218">
              <a:extLst>
                <a:ext uri="{FF2B5EF4-FFF2-40B4-BE49-F238E27FC236}">
                  <a16:creationId xmlns:a16="http://schemas.microsoft.com/office/drawing/2014/main" id="{347CED3E-9948-0EAC-E790-FC1F2E6EF8CE}"/>
                </a:ext>
              </a:extLst>
            </p:cNvPr>
            <p:cNvSpPr/>
            <p:nvPr/>
          </p:nvSpPr>
          <p:spPr>
            <a:xfrm>
              <a:off x="4788164" y="1709764"/>
              <a:ext cx="2326340" cy="1894640"/>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a:extLst>
                <a:ext uri="{FF2B5EF4-FFF2-40B4-BE49-F238E27FC236}">
                  <a16:creationId xmlns:a16="http://schemas.microsoft.com/office/drawing/2014/main" id="{A68784F0-7A9A-85AC-3BF7-AD03679E2387}"/>
                </a:ext>
              </a:extLst>
            </p:cNvPr>
            <p:cNvSpPr/>
            <p:nvPr/>
          </p:nvSpPr>
          <p:spPr>
            <a:xfrm>
              <a:off x="4794197" y="1686863"/>
              <a:ext cx="2320306" cy="240211"/>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課題④</a:t>
              </a:r>
              <a:endParaRPr kumimoji="1" lang="ja-JP" altLang="en-US" sz="1200" b="1" dirty="0"/>
            </a:p>
          </p:txBody>
        </p:sp>
        <p:sp>
          <p:nvSpPr>
            <p:cNvPr id="223" name="テキスト ボックス 222">
              <a:extLst>
                <a:ext uri="{FF2B5EF4-FFF2-40B4-BE49-F238E27FC236}">
                  <a16:creationId xmlns:a16="http://schemas.microsoft.com/office/drawing/2014/main" id="{273809FF-42FE-32EA-1034-E8BEA039639A}"/>
                </a:ext>
              </a:extLst>
            </p:cNvPr>
            <p:cNvSpPr txBox="1"/>
            <p:nvPr/>
          </p:nvSpPr>
          <p:spPr>
            <a:xfrm>
              <a:off x="4801020" y="2958072"/>
              <a:ext cx="2300626" cy="646331"/>
            </a:xfrm>
            <a:prstGeom prst="rect">
              <a:avLst/>
            </a:prstGeom>
            <a:noFill/>
          </p:spPr>
          <p:txBody>
            <a:bodyPr wrap="square" rtlCol="0">
              <a:spAutoFit/>
            </a:bodyPr>
            <a:lstStyle/>
            <a:p>
              <a:r>
                <a:rPr kumimoji="1" lang="ja-JP" altLang="en-US" sz="1200" dirty="0" smtClean="0"/>
                <a:t>学校や生徒、保護者に対し情報を発信し、地域移行に向けた意識改革・理解が必要。</a:t>
              </a:r>
              <a:endParaRPr kumimoji="1" lang="en-US" altLang="ja-JP" sz="1200" dirty="0"/>
            </a:p>
          </p:txBody>
        </p:sp>
      </p:grpSp>
      <p:pic>
        <p:nvPicPr>
          <p:cNvPr id="1030" name="Picture 6" descr="ビジネスパーソンが話をする - 話し合いのベクターアート素材や画像を多数ご用意 - 話し合い, 話す, コミュニケーション - iStock"/>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969787" y="2037597"/>
            <a:ext cx="1974843" cy="1033308"/>
          </a:xfrm>
          <a:prstGeom prst="rect">
            <a:avLst/>
          </a:prstGeom>
          <a:noFill/>
          <a:extLst>
            <a:ext uri="{909E8E84-426E-40DD-AFC4-6F175D3DCCD1}">
              <a14:hiddenFill xmlns:a14="http://schemas.microsoft.com/office/drawing/2010/main">
                <a:solidFill>
                  <a:srgbClr val="FFFFFF"/>
                </a:solidFill>
              </a14:hiddenFill>
            </a:ext>
          </a:extLst>
        </p:spPr>
      </p:pic>
      <p:sp>
        <p:nvSpPr>
          <p:cNvPr id="228" name="正方形/長方形 227"/>
          <p:cNvSpPr/>
          <p:nvPr/>
        </p:nvSpPr>
        <p:spPr>
          <a:xfrm>
            <a:off x="60515" y="4107945"/>
            <a:ext cx="8994677" cy="2501963"/>
          </a:xfrm>
          <a:prstGeom prst="rect">
            <a:avLst/>
          </a:prstGeom>
          <a:solidFill>
            <a:schemeClr val="bg1"/>
          </a:solidFill>
          <a:ln>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1" name="正方形/長方形 260">
            <a:extLst>
              <a:ext uri="{FF2B5EF4-FFF2-40B4-BE49-F238E27FC236}">
                <a16:creationId xmlns:a16="http://schemas.microsoft.com/office/drawing/2014/main" id="{AB8C407A-38DC-CC21-6AEF-1D9708FB1B34}"/>
              </a:ext>
            </a:extLst>
          </p:cNvPr>
          <p:cNvSpPr/>
          <p:nvPr/>
        </p:nvSpPr>
        <p:spPr>
          <a:xfrm>
            <a:off x="47571" y="4027479"/>
            <a:ext cx="1194792" cy="337929"/>
          </a:xfrm>
          <a:prstGeom prst="rect">
            <a:avLst/>
          </a:prstGeom>
          <a:solidFill>
            <a:srgbClr val="EC2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取組概要</a:t>
            </a:r>
            <a:endParaRPr kumimoji="1" lang="ja-JP" altLang="en-US" sz="1400" b="1" dirty="0"/>
          </a:p>
        </p:txBody>
      </p:sp>
      <p:sp>
        <p:nvSpPr>
          <p:cNvPr id="304" name="タイトル 1"/>
          <p:cNvSpPr txBox="1">
            <a:spLocks/>
          </p:cNvSpPr>
          <p:nvPr/>
        </p:nvSpPr>
        <p:spPr>
          <a:xfrm>
            <a:off x="-119537" y="1098725"/>
            <a:ext cx="9196255" cy="77452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概要 </a:t>
            </a:r>
            <a:r>
              <a:rPr lang="en-US" altLang="ja-JP" sz="1400" dirty="0" smtClean="0">
                <a:latin typeface="メイリオ" panose="020B0604030504040204" pitchFamily="50" charset="-128"/>
                <a:ea typeface="メイリオ" panose="020B0604030504040204" pitchFamily="50" charset="-128"/>
              </a:rPr>
              <a:t>】</a:t>
            </a:r>
          </a:p>
          <a:p>
            <a:pPr algn="l"/>
            <a:endParaRPr lang="en-US" altLang="ja-JP" sz="500" dirty="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　 昨年度より継続し、地域・企業等と連携した実証実験を行うとともに、持続可能で多様なスポーツの整備及び</a:t>
            </a:r>
            <a:endParaRPr lang="en-US" altLang="ja-JP" sz="1400" dirty="0" smtClean="0">
              <a:latin typeface="メイリオ" panose="020B0604030504040204" pitchFamily="50" charset="-128"/>
              <a:ea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子どもたちの多様な経験・機会の確保を行う。</a:t>
            </a:r>
            <a:endParaRPr lang="ja-JP" altLang="en-US" sz="1400" dirty="0">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3263377" y="4185343"/>
            <a:ext cx="2219708" cy="2181383"/>
            <a:chOff x="1935288" y="4233567"/>
            <a:chExt cx="2219708" cy="2181383"/>
          </a:xfrm>
        </p:grpSpPr>
        <p:grpSp>
          <p:nvGrpSpPr>
            <p:cNvPr id="25" name="グループ化 24"/>
            <p:cNvGrpSpPr/>
            <p:nvPr/>
          </p:nvGrpSpPr>
          <p:grpSpPr>
            <a:xfrm>
              <a:off x="1935288" y="4233567"/>
              <a:ext cx="2219708" cy="2181383"/>
              <a:chOff x="1742692" y="4302126"/>
              <a:chExt cx="2219708" cy="2181383"/>
            </a:xfrm>
          </p:grpSpPr>
          <p:pic>
            <p:nvPicPr>
              <p:cNvPr id="23" name="図 22"/>
              <p:cNvPicPr>
                <a:picLocks noChangeAspect="1"/>
              </p:cNvPicPr>
              <p:nvPr/>
            </p:nvPicPr>
            <p:blipFill>
              <a:blip r:embed="rId8"/>
              <a:stretch>
                <a:fillRect/>
              </a:stretch>
            </p:blipFill>
            <p:spPr>
              <a:xfrm>
                <a:off x="2036312" y="4302126"/>
                <a:ext cx="1619220" cy="2181383"/>
              </a:xfrm>
              <a:prstGeom prst="rect">
                <a:avLst/>
              </a:prstGeom>
            </p:spPr>
          </p:pic>
          <p:sp>
            <p:nvSpPr>
              <p:cNvPr id="306" name="タイトル 1"/>
              <p:cNvSpPr txBox="1">
                <a:spLocks/>
              </p:cNvSpPr>
              <p:nvPr/>
            </p:nvSpPr>
            <p:spPr>
              <a:xfrm>
                <a:off x="1742692" y="5858831"/>
                <a:ext cx="2219708"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b="1" dirty="0" smtClean="0">
                    <a:latin typeface="メイリオ" panose="020B0604030504040204" pitchFamily="50" charset="-128"/>
                    <a:ea typeface="メイリオ" panose="020B0604030504040204" pitchFamily="50" charset="-128"/>
                  </a:rPr>
                  <a:t>箕面市域内全８中学校で</a:t>
                </a:r>
                <a:endParaRPr lang="en-US" altLang="ja-JP" sz="1400" b="1" dirty="0" smtClean="0">
                  <a:latin typeface="メイリオ" panose="020B0604030504040204" pitchFamily="50" charset="-128"/>
                  <a:ea typeface="メイリオ" panose="020B0604030504040204" pitchFamily="50" charset="-128"/>
                </a:endParaRPr>
              </a:p>
              <a:p>
                <a:r>
                  <a:rPr lang="ja-JP" altLang="en-US" sz="1400" b="1" dirty="0" smtClean="0">
                    <a:latin typeface="メイリオ" panose="020B0604030504040204" pitchFamily="50" charset="-128"/>
                    <a:ea typeface="メイリオ" panose="020B0604030504040204" pitchFamily="50" charset="-128"/>
                  </a:rPr>
                  <a:t>実証事業を展開</a:t>
                </a:r>
                <a:endParaRPr lang="ja-JP" altLang="en-US" sz="1400" b="1" dirty="0">
                  <a:latin typeface="メイリオ" panose="020B0604030504040204" pitchFamily="50" charset="-128"/>
                  <a:ea typeface="メイリオ" panose="020B0604030504040204" pitchFamily="50" charset="-128"/>
                </a:endParaRPr>
              </a:p>
            </p:txBody>
          </p:sp>
        </p:grpSp>
        <p:sp>
          <p:nvSpPr>
            <p:cNvPr id="307" name="タイトル 1"/>
            <p:cNvSpPr txBox="1">
              <a:spLocks/>
            </p:cNvSpPr>
            <p:nvPr/>
          </p:nvSpPr>
          <p:spPr>
            <a:xfrm>
              <a:off x="1935288" y="4399823"/>
              <a:ext cx="2068700"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400" b="1" dirty="0" smtClean="0">
                  <a:latin typeface="メイリオ" panose="020B0604030504040204" pitchFamily="50" charset="-128"/>
                  <a:ea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rPr>
                <a:t>令和５年度 </a:t>
              </a:r>
              <a:r>
                <a:rPr lang="en-US" altLang="ja-JP" sz="1400" b="1" dirty="0" smtClean="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grpSp>
      <p:grpSp>
        <p:nvGrpSpPr>
          <p:cNvPr id="27" name="グループ化 26"/>
          <p:cNvGrpSpPr/>
          <p:nvPr/>
        </p:nvGrpSpPr>
        <p:grpSpPr>
          <a:xfrm>
            <a:off x="128159" y="4623581"/>
            <a:ext cx="1921596" cy="1018562"/>
            <a:chOff x="-1649185" y="5882949"/>
            <a:chExt cx="1921596" cy="1018562"/>
          </a:xfrm>
        </p:grpSpPr>
        <p:pic>
          <p:nvPicPr>
            <p:cNvPr id="308" name="図 30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9342" y="6188502"/>
              <a:ext cx="1131753" cy="713009"/>
            </a:xfrm>
            <a:prstGeom prst="rect">
              <a:avLst/>
            </a:prstGeom>
          </p:spPr>
        </p:pic>
        <p:grpSp>
          <p:nvGrpSpPr>
            <p:cNvPr id="309" name="グループ化 308"/>
            <p:cNvGrpSpPr/>
            <p:nvPr/>
          </p:nvGrpSpPr>
          <p:grpSpPr>
            <a:xfrm>
              <a:off x="-1649185" y="5882949"/>
              <a:ext cx="871676" cy="352973"/>
              <a:chOff x="-11938" y="2130754"/>
              <a:chExt cx="924235" cy="374255"/>
            </a:xfrm>
          </p:grpSpPr>
          <p:sp>
            <p:nvSpPr>
              <p:cNvPr id="310" name="テキスト ボックス 309"/>
              <p:cNvSpPr txBox="1"/>
              <p:nvPr/>
            </p:nvSpPr>
            <p:spPr>
              <a:xfrm>
                <a:off x="313677" y="2202716"/>
                <a:ext cx="598620" cy="259435"/>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第一中</a:t>
                </a:r>
              </a:p>
            </p:txBody>
          </p:sp>
          <p:pic>
            <p:nvPicPr>
              <p:cNvPr id="311" name="図 310"/>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7917" l="1786" r="92857"/>
                        </a14:imgEffect>
                      </a14:imgLayer>
                    </a14:imgProps>
                  </a:ext>
                  <a:ext uri="{28A0092B-C50C-407E-A947-70E740481C1C}">
                    <a14:useLocalDpi xmlns:a14="http://schemas.microsoft.com/office/drawing/2010/main" val="0"/>
                  </a:ext>
                </a:extLst>
              </a:blip>
              <a:srcRect/>
              <a:stretch/>
            </p:blipFill>
            <p:spPr>
              <a:xfrm>
                <a:off x="-11938" y="2130754"/>
                <a:ext cx="432000" cy="374255"/>
              </a:xfrm>
              <a:prstGeom prst="rect">
                <a:avLst/>
              </a:prstGeom>
            </p:spPr>
          </p:pic>
        </p:grpSp>
      </p:grpSp>
      <p:grpSp>
        <p:nvGrpSpPr>
          <p:cNvPr id="313" name="グループ化 312"/>
          <p:cNvGrpSpPr/>
          <p:nvPr/>
        </p:nvGrpSpPr>
        <p:grpSpPr>
          <a:xfrm>
            <a:off x="1940047" y="4619390"/>
            <a:ext cx="1302229" cy="407433"/>
            <a:chOff x="420070" y="4804161"/>
            <a:chExt cx="1380748" cy="432000"/>
          </a:xfrm>
        </p:grpSpPr>
        <p:sp>
          <p:nvSpPr>
            <p:cNvPr id="314" name="テキスト ボックス 313"/>
            <p:cNvSpPr txBox="1"/>
            <p:nvPr/>
          </p:nvSpPr>
          <p:spPr>
            <a:xfrm>
              <a:off x="765387" y="4843664"/>
              <a:ext cx="1035431" cy="351761"/>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彩都の丘中</a:t>
              </a:r>
              <a:endParaRPr lang="en-US" altLang="ja-JP" sz="754" b="1" dirty="0">
                <a:solidFill>
                  <a:prstClr val="black"/>
                </a:solidFill>
                <a:latin typeface="Meiryo UI" panose="020B0604030504040204" pitchFamily="50" charset="-128"/>
                <a:ea typeface="Meiryo UI" panose="020B0604030504040204" pitchFamily="50" charset="-128"/>
              </a:endParaRPr>
            </a:p>
            <a:p>
              <a:pPr defTabSz="431191"/>
              <a:r>
                <a:rPr lang="en-US" altLang="ja-JP" sz="566" b="1" dirty="0">
                  <a:solidFill>
                    <a:prstClr val="black"/>
                  </a:solidFill>
                  <a:latin typeface="Meiryo UI" panose="020B0604030504040204" pitchFamily="50" charset="-128"/>
                  <a:ea typeface="Meiryo UI" panose="020B0604030504040204" pitchFamily="50" charset="-128"/>
                </a:rPr>
                <a:t>(</a:t>
              </a:r>
              <a:r>
                <a:rPr lang="ja-JP" altLang="en-US" sz="566" b="1" dirty="0">
                  <a:solidFill>
                    <a:prstClr val="black"/>
                  </a:solidFill>
                  <a:latin typeface="Meiryo UI" panose="020B0604030504040204" pitchFamily="50" charset="-128"/>
                  <a:ea typeface="Meiryo UI" panose="020B0604030504040204" pitchFamily="50" charset="-128"/>
                </a:rPr>
                <a:t>施設一体型小中一貫校</a:t>
              </a:r>
              <a:r>
                <a:rPr lang="en-US" altLang="ja-JP" sz="566" b="1" dirty="0">
                  <a:solidFill>
                    <a:prstClr val="black"/>
                  </a:solidFill>
                  <a:latin typeface="Meiryo UI" panose="020B0604030504040204" pitchFamily="50" charset="-128"/>
                  <a:ea typeface="Meiryo UI" panose="020B0604030504040204" pitchFamily="50" charset="-128"/>
                </a:rPr>
                <a:t>)</a:t>
              </a:r>
              <a:endParaRPr lang="ja-JP" altLang="en-US" sz="566" b="1" dirty="0">
                <a:solidFill>
                  <a:prstClr val="black"/>
                </a:solidFill>
                <a:latin typeface="Meiryo UI" panose="020B0604030504040204" pitchFamily="50" charset="-128"/>
                <a:ea typeface="Meiryo UI" panose="020B0604030504040204" pitchFamily="50" charset="-128"/>
              </a:endParaRPr>
            </a:p>
          </p:txBody>
        </p:sp>
        <p:pic>
          <p:nvPicPr>
            <p:cNvPr id="315" name="図 314"/>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183" b="98817" l="0" r="98870"/>
                      </a14:imgEffect>
                    </a14:imgLayer>
                  </a14:imgProps>
                </a:ext>
                <a:ext uri="{28A0092B-C50C-407E-A947-70E740481C1C}">
                  <a14:useLocalDpi xmlns:a14="http://schemas.microsoft.com/office/drawing/2010/main" val="0"/>
                </a:ext>
              </a:extLst>
            </a:blip>
            <a:srcRect/>
            <a:stretch/>
          </p:blipFill>
          <p:spPr>
            <a:xfrm>
              <a:off x="420070" y="4804161"/>
              <a:ext cx="448783" cy="432000"/>
            </a:xfrm>
            <a:prstGeom prst="rect">
              <a:avLst/>
            </a:prstGeom>
          </p:spPr>
        </p:pic>
      </p:grpSp>
      <p:sp>
        <p:nvSpPr>
          <p:cNvPr id="316" name="タイトル 1"/>
          <p:cNvSpPr txBox="1">
            <a:spLocks/>
          </p:cNvSpPr>
          <p:nvPr/>
        </p:nvSpPr>
        <p:spPr>
          <a:xfrm>
            <a:off x="339378" y="4304746"/>
            <a:ext cx="2068700"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400" b="1" dirty="0" smtClean="0">
                <a:latin typeface="メイリオ" panose="020B0604030504040204" pitchFamily="50" charset="-128"/>
                <a:ea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rPr>
              <a:t>令和</a:t>
            </a:r>
            <a:r>
              <a:rPr lang="ja-JP" altLang="en-US" sz="1400" b="1" dirty="0">
                <a:latin typeface="メイリオ" panose="020B0604030504040204" pitchFamily="50" charset="-128"/>
                <a:ea typeface="メイリオ" panose="020B0604030504040204" pitchFamily="50" charset="-128"/>
              </a:rPr>
              <a:t>４</a:t>
            </a:r>
            <a:r>
              <a:rPr lang="ja-JP" altLang="en-US" sz="1400" b="1" dirty="0" smtClean="0">
                <a:latin typeface="メイリオ" panose="020B0604030504040204" pitchFamily="50" charset="-128"/>
                <a:ea typeface="メイリオ" panose="020B0604030504040204" pitchFamily="50" charset="-128"/>
              </a:rPr>
              <a:t>年度 </a:t>
            </a:r>
            <a:r>
              <a:rPr lang="en-US" altLang="ja-JP" sz="1400" b="1" dirty="0" smtClean="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17" name="タイトル 1"/>
          <p:cNvSpPr txBox="1">
            <a:spLocks/>
          </p:cNvSpPr>
          <p:nvPr/>
        </p:nvSpPr>
        <p:spPr>
          <a:xfrm>
            <a:off x="115422" y="5538628"/>
            <a:ext cx="2954996"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a:latin typeface="メイリオ" panose="020B0604030504040204" pitchFamily="50" charset="-128"/>
                <a:ea typeface="メイリオ" panose="020B0604030504040204" pitchFamily="50" charset="-128"/>
              </a:rPr>
              <a:t>３</a:t>
            </a:r>
            <a:r>
              <a:rPr lang="ja-JP" altLang="en-US" sz="1400" b="1" dirty="0" smtClean="0">
                <a:latin typeface="メイリオ" panose="020B0604030504040204" pitchFamily="50" charset="-128"/>
                <a:ea typeface="メイリオ" panose="020B0604030504040204" pitchFamily="50" charset="-128"/>
              </a:rPr>
              <a:t>中学校において実証事業を展開</a:t>
            </a:r>
            <a:endParaRPr lang="ja-JP" altLang="en-US" sz="1400" b="1" dirty="0">
              <a:latin typeface="メイリオ" panose="020B0604030504040204" pitchFamily="50" charset="-128"/>
              <a:ea typeface="メイリオ" panose="020B0604030504040204" pitchFamily="50" charset="-128"/>
            </a:endParaRPr>
          </a:p>
        </p:txBody>
      </p:sp>
      <p:sp>
        <p:nvSpPr>
          <p:cNvPr id="30" name="右矢印 29"/>
          <p:cNvSpPr/>
          <p:nvPr/>
        </p:nvSpPr>
        <p:spPr>
          <a:xfrm>
            <a:off x="2853004" y="5083416"/>
            <a:ext cx="569839" cy="375540"/>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8" name="図 3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378" y="5834056"/>
            <a:ext cx="681453" cy="645103"/>
          </a:xfrm>
          <a:prstGeom prst="rect">
            <a:avLst/>
          </a:prstGeom>
        </p:spPr>
      </p:pic>
      <p:pic>
        <p:nvPicPr>
          <p:cNvPr id="319" name="図 3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81816" y="5851952"/>
            <a:ext cx="421169" cy="557840"/>
          </a:xfrm>
          <a:prstGeom prst="rect">
            <a:avLst/>
          </a:prstGeom>
        </p:spPr>
      </p:pic>
      <p:sp>
        <p:nvSpPr>
          <p:cNvPr id="320" name="タイトル 1"/>
          <p:cNvSpPr txBox="1">
            <a:spLocks/>
          </p:cNvSpPr>
          <p:nvPr/>
        </p:nvSpPr>
        <p:spPr>
          <a:xfrm>
            <a:off x="187979" y="6440923"/>
            <a:ext cx="984250" cy="1731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900" b="1" dirty="0" smtClean="0">
                <a:latin typeface="メイリオ" panose="020B0604030504040204" pitchFamily="50" charset="-128"/>
                <a:ea typeface="メイリオ" panose="020B0604030504040204" pitchFamily="50" charset="-128"/>
              </a:rPr>
              <a:t>（硬式テニス）</a:t>
            </a:r>
            <a:endParaRPr lang="ja-JP" altLang="en-US" sz="900" b="1" dirty="0">
              <a:latin typeface="メイリオ" panose="020B0604030504040204" pitchFamily="50" charset="-128"/>
              <a:ea typeface="メイリオ" panose="020B0604030504040204" pitchFamily="50" charset="-128"/>
            </a:endParaRPr>
          </a:p>
        </p:txBody>
      </p:sp>
      <p:sp>
        <p:nvSpPr>
          <p:cNvPr id="321" name="タイトル 1"/>
          <p:cNvSpPr txBox="1">
            <a:spLocks/>
          </p:cNvSpPr>
          <p:nvPr/>
        </p:nvSpPr>
        <p:spPr>
          <a:xfrm>
            <a:off x="1650216" y="6436765"/>
            <a:ext cx="1115653" cy="1731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900" b="1" dirty="0" smtClean="0">
                <a:latin typeface="メイリオ" panose="020B0604030504040204" pitchFamily="50" charset="-128"/>
                <a:ea typeface="メイリオ" panose="020B0604030504040204" pitchFamily="50" charset="-128"/>
              </a:rPr>
              <a:t>（ソフトボール）</a:t>
            </a:r>
            <a:endParaRPr lang="ja-JP" altLang="en-US" sz="900" b="1" dirty="0">
              <a:latin typeface="メイリオ" panose="020B0604030504040204" pitchFamily="50" charset="-128"/>
              <a:ea typeface="メイリオ" panose="020B0604030504040204" pitchFamily="50" charset="-128"/>
            </a:endParaRPr>
          </a:p>
        </p:txBody>
      </p:sp>
      <p:pic>
        <p:nvPicPr>
          <p:cNvPr id="323" name="図 3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6920" y="4133568"/>
            <a:ext cx="586497" cy="776817"/>
          </a:xfrm>
          <a:prstGeom prst="rect">
            <a:avLst/>
          </a:prstGeom>
        </p:spPr>
      </p:pic>
      <p:pic>
        <p:nvPicPr>
          <p:cNvPr id="324" name="図 3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66247" y="4175462"/>
            <a:ext cx="847207" cy="802015"/>
          </a:xfrm>
          <a:prstGeom prst="rect">
            <a:avLst/>
          </a:prstGeom>
        </p:spPr>
      </p:pic>
      <p:pic>
        <p:nvPicPr>
          <p:cNvPr id="31" name="図 30"/>
          <p:cNvPicPr>
            <a:picLocks noChangeAspect="1"/>
          </p:cNvPicPr>
          <p:nvPr/>
        </p:nvPicPr>
        <p:blipFill>
          <a:blip r:embed="rId17"/>
          <a:stretch>
            <a:fillRect/>
          </a:stretch>
        </p:blipFill>
        <p:spPr>
          <a:xfrm>
            <a:off x="6518364" y="4217076"/>
            <a:ext cx="635730" cy="687276"/>
          </a:xfrm>
          <a:prstGeom prst="rect">
            <a:avLst/>
          </a:prstGeom>
        </p:spPr>
      </p:pic>
      <p:pic>
        <p:nvPicPr>
          <p:cNvPr id="1050" name="Picture 26" descr="男子バスケットボールのイラスト | かわいいフリー素材集 いらすとや"/>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2514" y="4189959"/>
            <a:ext cx="852190" cy="72436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剣道のイラスト「面！」 | かわいいフリー素材集 いらすとや"/>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482038" y="4941156"/>
            <a:ext cx="519703" cy="5578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野球のバッターのイラスト | かわいいフリー素材集 いらすとや"/>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10371" y="4139149"/>
            <a:ext cx="667890" cy="7557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水泳の平泳ぎのイラスト | かわいいフリー素材集 いらすとや"/>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679041" y="4924465"/>
            <a:ext cx="586891" cy="586891"/>
          </a:xfrm>
          <a:prstGeom prst="rect">
            <a:avLst/>
          </a:prstGeom>
          <a:noFill/>
          <a:extLst>
            <a:ext uri="{909E8E84-426E-40DD-AFC4-6F175D3DCCD1}">
              <a14:hiddenFill xmlns:a14="http://schemas.microsoft.com/office/drawing/2010/main">
                <a:solidFill>
                  <a:srgbClr val="FFFFFF"/>
                </a:solidFill>
              </a14:hiddenFill>
            </a:ext>
          </a:extLst>
        </p:spPr>
      </p:pic>
      <p:pic>
        <p:nvPicPr>
          <p:cNvPr id="333" name="図 3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085" y="6120560"/>
            <a:ext cx="1969261" cy="450794"/>
          </a:xfrm>
          <a:prstGeom prst="rect">
            <a:avLst/>
          </a:prstGeom>
        </p:spPr>
      </p:pic>
      <p:sp>
        <p:nvSpPr>
          <p:cNvPr id="334" name="タイトル 1"/>
          <p:cNvSpPr txBox="1">
            <a:spLocks/>
          </p:cNvSpPr>
          <p:nvPr/>
        </p:nvSpPr>
        <p:spPr>
          <a:xfrm>
            <a:off x="7284564" y="6139828"/>
            <a:ext cx="1908859"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latin typeface="メイリオ" panose="020B0604030504040204" pitchFamily="50" charset="-128"/>
                <a:ea typeface="メイリオ" panose="020B0604030504040204" pitchFamily="50" charset="-128"/>
              </a:rPr>
              <a:t>＋ 民間企業（公募）</a:t>
            </a:r>
            <a:endParaRPr lang="ja-JP" altLang="en-US" sz="1400" b="1" dirty="0">
              <a:latin typeface="メイリオ" panose="020B0604030504040204" pitchFamily="50" charset="-128"/>
              <a:ea typeface="メイリオ" panose="020B0604030504040204" pitchFamily="50" charset="-128"/>
            </a:endParaRPr>
          </a:p>
        </p:txBody>
      </p:sp>
      <p:sp>
        <p:nvSpPr>
          <p:cNvPr id="335" name="角丸四角形 334"/>
          <p:cNvSpPr/>
          <p:nvPr/>
        </p:nvSpPr>
        <p:spPr>
          <a:xfrm>
            <a:off x="5469837" y="5832767"/>
            <a:ext cx="984999" cy="240095"/>
          </a:xfrm>
          <a:prstGeom prst="roundRect">
            <a:avLst/>
          </a:prstGeom>
          <a:solidFill>
            <a:srgbClr val="EC2226"/>
          </a:solidFill>
          <a:ln>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連携先</a:t>
            </a:r>
            <a:endParaRPr kumimoji="1" lang="ja-JP" altLang="en-US" sz="1200" b="1" dirty="0"/>
          </a:p>
        </p:txBody>
      </p:sp>
      <p:sp>
        <p:nvSpPr>
          <p:cNvPr id="36" name="正方形/長方形 35"/>
          <p:cNvSpPr/>
          <p:nvPr/>
        </p:nvSpPr>
        <p:spPr>
          <a:xfrm>
            <a:off x="5469837" y="5832766"/>
            <a:ext cx="3585355" cy="7771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タイトル 1"/>
          <p:cNvSpPr txBox="1">
            <a:spLocks/>
          </p:cNvSpPr>
          <p:nvPr/>
        </p:nvSpPr>
        <p:spPr>
          <a:xfrm>
            <a:off x="5551430" y="5527140"/>
            <a:ext cx="3414731" cy="34501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latin typeface="メイリオ" panose="020B0604030504040204" pitchFamily="50" charset="-128"/>
                <a:ea typeface="メイリオ" panose="020B0604030504040204" pitchFamily="50" charset="-128"/>
              </a:rPr>
              <a:t>全</a:t>
            </a:r>
            <a:r>
              <a:rPr lang="en-US" altLang="ja-JP" sz="1400" b="1" dirty="0" smtClean="0">
                <a:latin typeface="メイリオ" panose="020B0604030504040204" pitchFamily="50" charset="-128"/>
                <a:ea typeface="メイリオ" panose="020B0604030504040204" pitchFamily="50" charset="-128"/>
              </a:rPr>
              <a:t>1</a:t>
            </a:r>
            <a:r>
              <a:rPr lang="ja-JP" altLang="en-US" sz="1400" b="1" smtClean="0">
                <a:latin typeface="メイリオ" panose="020B0604030504040204" pitchFamily="50" charset="-128"/>
                <a:ea typeface="メイリオ" panose="020B0604030504040204" pitchFamily="50" charset="-128"/>
              </a:rPr>
              <a:t>２競技</a:t>
            </a:r>
            <a:r>
              <a:rPr lang="ja-JP" altLang="en-US" sz="1400" b="1" dirty="0" smtClean="0">
                <a:latin typeface="メイリオ" panose="020B0604030504040204" pitchFamily="50" charset="-128"/>
                <a:ea typeface="メイリオ" panose="020B0604030504040204" pitchFamily="50" charset="-128"/>
              </a:rPr>
              <a:t>を体育連盟・民間企業と実施</a:t>
            </a:r>
            <a:endParaRPr lang="en-US" altLang="ja-JP" sz="1400" b="1" dirty="0" smtClean="0">
              <a:latin typeface="メイリオ" panose="020B0604030504040204" pitchFamily="50" charset="-128"/>
              <a:ea typeface="メイリオ" panose="020B0604030504040204" pitchFamily="50" charset="-128"/>
            </a:endParaRPr>
          </a:p>
        </p:txBody>
      </p:sp>
      <p:pic>
        <p:nvPicPr>
          <p:cNvPr id="71" name="Picture 2" descr="バドミントン選手のイラスト（女性） | かわいいフリー素材集 いらすとや"/>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16183" y="4775719"/>
            <a:ext cx="585900" cy="756000"/>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グループ化 71"/>
          <p:cNvGrpSpPr/>
          <p:nvPr/>
        </p:nvGrpSpPr>
        <p:grpSpPr>
          <a:xfrm>
            <a:off x="1100422" y="4641103"/>
            <a:ext cx="843067" cy="407433"/>
            <a:chOff x="7239502" y="1993911"/>
            <a:chExt cx="893900" cy="432000"/>
          </a:xfrm>
        </p:grpSpPr>
        <p:sp>
          <p:nvSpPr>
            <p:cNvPr id="73" name="テキスト ボックス 72"/>
            <p:cNvSpPr txBox="1"/>
            <p:nvPr/>
          </p:nvSpPr>
          <p:spPr>
            <a:xfrm>
              <a:off x="7534782" y="2083843"/>
              <a:ext cx="598620" cy="259436"/>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第三中</a:t>
              </a:r>
            </a:p>
          </p:txBody>
        </p:sp>
        <p:pic>
          <p:nvPicPr>
            <p:cNvPr id="74" name="図 73"/>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98276" l="0" r="89286"/>
                      </a14:imgEffect>
                    </a14:imgLayer>
                  </a14:imgProps>
                </a:ext>
                <a:ext uri="{28A0092B-C50C-407E-A947-70E740481C1C}">
                  <a14:useLocalDpi xmlns:a14="http://schemas.microsoft.com/office/drawing/2010/main" val="0"/>
                </a:ext>
              </a:extLst>
            </a:blip>
            <a:srcRect/>
            <a:stretch/>
          </p:blipFill>
          <p:spPr>
            <a:xfrm>
              <a:off x="7239502" y="1993911"/>
              <a:ext cx="409155" cy="432000"/>
            </a:xfrm>
            <a:prstGeom prst="rect">
              <a:avLst/>
            </a:prstGeom>
          </p:spPr>
        </p:pic>
      </p:grpSp>
      <p:sp>
        <p:nvSpPr>
          <p:cNvPr id="78" name="テキスト ボックス 77"/>
          <p:cNvSpPr txBox="1"/>
          <p:nvPr/>
        </p:nvSpPr>
        <p:spPr>
          <a:xfrm>
            <a:off x="-1" y="6620016"/>
            <a:ext cx="6055421" cy="253916"/>
          </a:xfrm>
          <a:prstGeom prst="rect">
            <a:avLst/>
          </a:prstGeom>
          <a:noFill/>
        </p:spPr>
        <p:txBody>
          <a:bodyPr wrap="square" rtlCol="0">
            <a:spAutoFit/>
          </a:bodyPr>
          <a:lstStyle/>
          <a:p>
            <a:pPr defTabSz="1008400"/>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委託契約時の計画書等に基づき府教育庁にて作成した</a:t>
            </a:r>
            <a:r>
              <a:rPr lang="ja-JP" altLang="en-US" sz="1050" dirty="0" smtClean="0">
                <a:solidFill>
                  <a:prstClr val="black"/>
                </a:solidFill>
                <a:latin typeface="Meiryo UI" panose="020B0604030504040204" pitchFamily="50" charset="-128"/>
                <a:ea typeface="Meiryo UI" panose="020B0604030504040204" pitchFamily="50" charset="-128"/>
              </a:rPr>
              <a:t>もの</a:t>
            </a:r>
            <a:r>
              <a:rPr lang="ja-JP" altLang="en-US" sz="1050" dirty="0">
                <a:solidFill>
                  <a:prstClr val="black"/>
                </a:solidFill>
                <a:latin typeface="Meiryo UI" panose="020B0604030504040204" pitchFamily="50" charset="-128"/>
                <a:ea typeface="Meiryo UI" panose="020B0604030504040204" pitchFamily="50" charset="-128"/>
              </a:rPr>
              <a:t>で</a:t>
            </a:r>
            <a:r>
              <a:rPr lang="ja-JP" altLang="en-US" sz="1050" dirty="0" smtClean="0">
                <a:solidFill>
                  <a:prstClr val="black"/>
                </a:solidFill>
                <a:latin typeface="Meiryo UI" panose="020B0604030504040204" pitchFamily="50" charset="-128"/>
                <a:ea typeface="Meiryo UI" panose="020B0604030504040204" pitchFamily="50" charset="-128"/>
              </a:rPr>
              <a:t>あり、今後、内容が変更される場合があります。</a:t>
            </a:r>
            <a:endParaRPr lang="ja-JP" altLang="en-US" sz="1050" dirty="0">
              <a:solidFill>
                <a:prstClr val="black"/>
              </a:solidFill>
              <a:latin typeface="Meiryo UI" panose="020B0604030504040204" pitchFamily="50" charset="-128"/>
              <a:ea typeface="Meiryo UI" panose="020B0604030504040204" pitchFamily="50" charset="-128"/>
            </a:endParaRPr>
          </a:p>
        </p:txBody>
      </p:sp>
      <p:pic>
        <p:nvPicPr>
          <p:cNvPr id="3" name="Picture 2" descr="卓球のイラスト（男性） | かわいいフリー素材集 いらすとや"/>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20149" y="4875429"/>
            <a:ext cx="701824" cy="65445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26"/>
          <a:stretch>
            <a:fillRect/>
          </a:stretch>
        </p:blipFill>
        <p:spPr>
          <a:xfrm>
            <a:off x="5966169" y="4895264"/>
            <a:ext cx="560192" cy="652335"/>
          </a:xfrm>
          <a:prstGeom prst="rect">
            <a:avLst/>
          </a:prstGeom>
        </p:spPr>
      </p:pic>
      <p:pic>
        <p:nvPicPr>
          <p:cNvPr id="1028" name="Picture 4" descr="女子ハンドボール選手のイラスト | かわいいフリー素材集 いらすとや"/>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030711" y="4904764"/>
            <a:ext cx="464226" cy="62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37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二等辺三角形 10"/>
          <p:cNvSpPr/>
          <p:nvPr/>
        </p:nvSpPr>
        <p:spPr>
          <a:xfrm rot="5400000">
            <a:off x="1408984" y="3498861"/>
            <a:ext cx="2846231" cy="54781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3108571" y="1627968"/>
            <a:ext cx="6018895" cy="50608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3174555" y="5585391"/>
            <a:ext cx="5924434" cy="1056647"/>
          </a:xfrm>
          <a:prstGeom prst="rect">
            <a:avLst/>
          </a:prstGeom>
          <a:solidFill>
            <a:schemeClr val="bg1"/>
          </a:solidFill>
          <a:ln w="19050">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0" y="1625200"/>
            <a:ext cx="2875090" cy="506081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0" y="166252"/>
            <a:ext cx="6858000" cy="256783"/>
          </a:xfrm>
        </p:spPr>
        <p:txBody>
          <a:bodyPr anchor="ctr">
            <a:noAutofit/>
          </a:bodyPr>
          <a:lstStyle/>
          <a:p>
            <a:pPr algn="l"/>
            <a:r>
              <a:rPr kumimoji="1" lang="ja-JP" altLang="en-US" sz="1400" dirty="0" smtClean="0">
                <a:latin typeface="メイリオ" panose="020B0604030504040204" pitchFamily="50" charset="-128"/>
                <a:ea typeface="メイリオ" panose="020B0604030504040204" pitchFamily="50" charset="-128"/>
              </a:rPr>
              <a:t>令和５年度　国委託事業実施市①（休日の部活動</a:t>
            </a:r>
            <a:r>
              <a:rPr lang="ja-JP" altLang="en-US" sz="1400" dirty="0" smtClean="0">
                <a:latin typeface="メイリオ" panose="020B0604030504040204" pitchFamily="50" charset="-128"/>
                <a:ea typeface="メイリオ" panose="020B0604030504040204" pitchFamily="50" charset="-128"/>
              </a:rPr>
              <a:t>の段階的な地域移行）</a:t>
            </a:r>
            <a:endParaRPr kumimoji="1" lang="ja-JP" altLang="en-US" sz="1400" dirty="0">
              <a:latin typeface="メイリオ" panose="020B0604030504040204" pitchFamily="50" charset="-128"/>
              <a:ea typeface="メイリオ" panose="020B0604030504040204" pitchFamily="50" charset="-128"/>
            </a:endParaRPr>
          </a:p>
        </p:txBody>
      </p:sp>
      <p:grpSp>
        <p:nvGrpSpPr>
          <p:cNvPr id="80" name="グループ化 79"/>
          <p:cNvGrpSpPr/>
          <p:nvPr/>
        </p:nvGrpSpPr>
        <p:grpSpPr>
          <a:xfrm>
            <a:off x="43542" y="414001"/>
            <a:ext cx="1637819" cy="500253"/>
            <a:chOff x="0" y="428500"/>
            <a:chExt cx="1669143" cy="557165"/>
          </a:xfrm>
        </p:grpSpPr>
        <p:sp>
          <p:nvSpPr>
            <p:cNvPr id="79" name="対角する 2 つの角を丸めた四角形 78"/>
            <p:cNvSpPr/>
            <p:nvPr/>
          </p:nvSpPr>
          <p:spPr>
            <a:xfrm>
              <a:off x="0" y="428500"/>
              <a:ext cx="1669143" cy="55716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241301" y="492023"/>
              <a:ext cx="1143000" cy="489397"/>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solidFill>
                    <a:schemeClr val="bg1"/>
                  </a:solidFill>
                  <a:latin typeface="メイリオ" panose="020B0604030504040204" pitchFamily="50" charset="-128"/>
                  <a:ea typeface="メイリオ" panose="020B0604030504040204" pitchFamily="50" charset="-128"/>
                </a:rPr>
                <a:t>大東市</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grpSp>
      <p:sp>
        <p:nvSpPr>
          <p:cNvPr id="84" name="タイトル 1"/>
          <p:cNvSpPr txBox="1">
            <a:spLocks/>
          </p:cNvSpPr>
          <p:nvPr/>
        </p:nvSpPr>
        <p:spPr>
          <a:xfrm>
            <a:off x="1715126" y="383033"/>
            <a:ext cx="5348668" cy="6048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latin typeface="メイリオ" panose="020B0604030504040204" pitchFamily="50" charset="-128"/>
                <a:ea typeface="メイリオ" panose="020B0604030504040204" pitchFamily="50" charset="-128"/>
              </a:rPr>
              <a:t>〇学校現場・地域の理解獲得</a:t>
            </a:r>
            <a:endParaRPr lang="en-US" altLang="ja-JP" sz="1400" b="1" dirty="0" smtClean="0">
              <a:latin typeface="メイリオ" panose="020B0604030504040204" pitchFamily="50" charset="-128"/>
              <a:ea typeface="メイリオ" panose="020B0604030504040204" pitchFamily="50" charset="-128"/>
            </a:endParaRPr>
          </a:p>
          <a:p>
            <a:pPr algn="l"/>
            <a:endParaRPr lang="en-US" altLang="ja-JP" sz="700" b="1" dirty="0" smtClean="0">
              <a:latin typeface="メイリオ" panose="020B0604030504040204" pitchFamily="50" charset="-128"/>
              <a:ea typeface="メイリオ" panose="020B0604030504040204" pitchFamily="50" charset="-128"/>
            </a:endParaRPr>
          </a:p>
          <a:p>
            <a:pPr algn="l"/>
            <a:r>
              <a:rPr lang="ja-JP" altLang="en-US" sz="1400" b="1" dirty="0" smtClean="0">
                <a:latin typeface="メイリオ" panose="020B0604030504040204" pitchFamily="50" charset="-128"/>
                <a:ea typeface="メイリオ" panose="020B0604030504040204" pitchFamily="50" charset="-128"/>
              </a:rPr>
              <a:t>〇地域の高校・大学との連携による剣道の発展</a:t>
            </a:r>
            <a:endParaRPr lang="ja-JP" altLang="en-US" sz="1400" b="1"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6501410" y="316035"/>
            <a:ext cx="707941" cy="707941"/>
          </a:xfrm>
          <a:prstGeom prst="rect">
            <a:avLst/>
          </a:prstGeom>
        </p:spPr>
      </p:pic>
      <p:pic>
        <p:nvPicPr>
          <p:cNvPr id="1028" name="Picture 4" descr="JMOOC 大阪産業大学"/>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6684" y="77563"/>
            <a:ext cx="1459441" cy="594588"/>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4">
            <a:clrChange>
              <a:clrFrom>
                <a:srgbClr val="FFFFFF"/>
              </a:clrFrom>
              <a:clrTo>
                <a:srgbClr val="FFFFFF">
                  <a:alpha val="0"/>
                </a:srgbClr>
              </a:clrTo>
            </a:clrChange>
          </a:blip>
          <a:stretch>
            <a:fillRect/>
          </a:stretch>
        </p:blipFill>
        <p:spPr>
          <a:xfrm>
            <a:off x="7176448" y="528150"/>
            <a:ext cx="490774" cy="490774"/>
          </a:xfrm>
          <a:prstGeom prst="rect">
            <a:avLst/>
          </a:prstGeom>
        </p:spPr>
      </p:pic>
      <p:pic>
        <p:nvPicPr>
          <p:cNvPr id="10" name="図 9"/>
          <p:cNvPicPr>
            <a:picLocks noChangeAspect="1"/>
          </p:cNvPicPr>
          <p:nvPr/>
        </p:nvPicPr>
        <p:blipFill>
          <a:blip r:embed="rId5">
            <a:clrChange>
              <a:clrFrom>
                <a:srgbClr val="FFFFFF"/>
              </a:clrFrom>
              <a:clrTo>
                <a:srgbClr val="FFFFFF">
                  <a:alpha val="0"/>
                </a:srgbClr>
              </a:clrTo>
            </a:clrChange>
          </a:blip>
          <a:stretch>
            <a:fillRect/>
          </a:stretch>
        </p:blipFill>
        <p:spPr>
          <a:xfrm>
            <a:off x="7796555" y="503498"/>
            <a:ext cx="476849" cy="476849"/>
          </a:xfrm>
          <a:prstGeom prst="rect">
            <a:avLst/>
          </a:prstGeom>
        </p:spPr>
      </p:pic>
      <p:pic>
        <p:nvPicPr>
          <p:cNvPr id="1034" name="Picture 10" descr="学園について | 四條畷学園高等学校"/>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8961" y="533340"/>
            <a:ext cx="446843" cy="419844"/>
          </a:xfrm>
          <a:prstGeom prst="rect">
            <a:avLst/>
          </a:prstGeom>
          <a:noFill/>
          <a:extLst>
            <a:ext uri="{909E8E84-426E-40DD-AFC4-6F175D3DCCD1}">
              <a14:hiddenFill xmlns:a14="http://schemas.microsoft.com/office/drawing/2010/main">
                <a:solidFill>
                  <a:srgbClr val="FFFFFF"/>
                </a:solidFill>
              </a14:hiddenFill>
            </a:ext>
          </a:extLst>
        </p:spPr>
      </p:pic>
      <p:sp>
        <p:nvSpPr>
          <p:cNvPr id="18" name="タイトル 1"/>
          <p:cNvSpPr txBox="1">
            <a:spLocks/>
          </p:cNvSpPr>
          <p:nvPr/>
        </p:nvSpPr>
        <p:spPr>
          <a:xfrm>
            <a:off x="-49598" y="920113"/>
            <a:ext cx="9000856" cy="77452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概要 </a:t>
            </a:r>
            <a:r>
              <a:rPr lang="en-US" altLang="ja-JP" sz="1400" dirty="0" smtClean="0">
                <a:latin typeface="メイリオ" panose="020B0604030504040204" pitchFamily="50" charset="-128"/>
                <a:ea typeface="メイリオ" panose="020B0604030504040204" pitchFamily="50" charset="-128"/>
              </a:rPr>
              <a:t>】</a:t>
            </a:r>
          </a:p>
          <a:p>
            <a:pPr algn="l"/>
            <a:endParaRPr lang="en-US" altLang="ja-JP" sz="500" dirty="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　 大東市内の８中学校を東西４校ずつに分け、東西の各活動場所において休日に合同の部活動（剣道）を実施。</a:t>
            </a:r>
            <a:endParaRPr lang="en-US" altLang="ja-JP" sz="1400" dirty="0" smtClean="0">
              <a:latin typeface="メイリオ" panose="020B0604030504040204" pitchFamily="50" charset="-128"/>
              <a:ea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地元の高校・大学等と連携を図ることにより、充実した指導を提供するとともに、剣道の発展につなげる。</a:t>
            </a:r>
            <a:endParaRPr lang="ja-JP" altLang="en-US" sz="1400" dirty="0">
              <a:latin typeface="メイリオ" panose="020B0604030504040204" pitchFamily="50" charset="-128"/>
              <a:ea typeface="メイリオ" panose="020B0604030504040204" pitchFamily="50" charset="-128"/>
            </a:endParaRPr>
          </a:p>
        </p:txBody>
      </p:sp>
      <p:grpSp>
        <p:nvGrpSpPr>
          <p:cNvPr id="67" name="グループ化 66"/>
          <p:cNvGrpSpPr/>
          <p:nvPr/>
        </p:nvGrpSpPr>
        <p:grpSpPr>
          <a:xfrm>
            <a:off x="28832" y="1666025"/>
            <a:ext cx="2869250" cy="2454829"/>
            <a:chOff x="28832" y="1838012"/>
            <a:chExt cx="2869250" cy="2454829"/>
          </a:xfrm>
        </p:grpSpPr>
        <p:sp>
          <p:nvSpPr>
            <p:cNvPr id="58" name="正方形/長方形 57"/>
            <p:cNvSpPr/>
            <p:nvPr/>
          </p:nvSpPr>
          <p:spPr>
            <a:xfrm>
              <a:off x="28832" y="1838012"/>
              <a:ext cx="2803268" cy="2454829"/>
            </a:xfrm>
            <a:prstGeom prst="rect">
              <a:avLst/>
            </a:prstGeom>
            <a:solidFill>
              <a:schemeClr val="bg1"/>
            </a:solidFill>
            <a:ln w="19050">
              <a:solidFill>
                <a:srgbClr val="2E32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28832" y="1838012"/>
              <a:ext cx="2803268" cy="369332"/>
            </a:xfrm>
            <a:prstGeom prst="rect">
              <a:avLst/>
            </a:prstGeom>
            <a:solidFill>
              <a:srgbClr val="2E3296"/>
            </a:solidFill>
          </p:spPr>
          <p:txBody>
            <a:bodyPr wrap="square" rtlCol="0">
              <a:spAutoFit/>
            </a:bodyPr>
            <a:lstStyle/>
            <a:p>
              <a:pPr algn="ctr"/>
              <a:r>
                <a:rPr kumimoji="1" lang="ja-JP" altLang="en-US" b="1" dirty="0" smtClean="0">
                  <a:solidFill>
                    <a:schemeClr val="bg1"/>
                  </a:solidFill>
                </a:rPr>
                <a:t>課　題　①</a:t>
              </a:r>
              <a:endParaRPr kumimoji="1" lang="ja-JP" altLang="en-US" b="1" dirty="0">
                <a:solidFill>
                  <a:schemeClr val="bg1"/>
                </a:solidFill>
              </a:endParaRPr>
            </a:p>
          </p:txBody>
        </p:sp>
        <p:sp>
          <p:nvSpPr>
            <p:cNvPr id="56" name="タイトル 1"/>
            <p:cNvSpPr txBox="1">
              <a:spLocks/>
            </p:cNvSpPr>
            <p:nvPr/>
          </p:nvSpPr>
          <p:spPr>
            <a:xfrm>
              <a:off x="85289" y="3596670"/>
              <a:ext cx="2812793" cy="696171"/>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500" dirty="0">
                  <a:latin typeface="メイリオ" panose="020B0604030504040204" pitchFamily="50" charset="-128"/>
                  <a:ea typeface="メイリオ" panose="020B0604030504040204" pitchFamily="50" charset="-128"/>
                </a:rPr>
                <a:t>　</a:t>
              </a:r>
              <a:endParaRPr lang="en-US" altLang="ja-JP" sz="500" dirty="0" smtClean="0">
                <a:latin typeface="メイリオ" panose="020B0604030504040204" pitchFamily="50" charset="-128"/>
                <a:ea typeface="メイリオ" panose="020B0604030504040204" pitchFamily="50" charset="-128"/>
              </a:endParaRPr>
            </a:p>
            <a:p>
              <a:pPr algn="l"/>
              <a:r>
                <a:rPr lang="ja-JP" altLang="en-US" sz="1200" dirty="0" smtClean="0">
                  <a:latin typeface="メイリオ" panose="020B0604030504040204" pitchFamily="50" charset="-128"/>
                  <a:ea typeface="メイリオ" panose="020B0604030504040204" pitchFamily="50" charset="-128"/>
                </a:rPr>
                <a:t>市内中学校教職員アンケートで、</a:t>
              </a:r>
              <a:endParaRPr lang="en-US" altLang="ja-JP" sz="1200" dirty="0" smtClean="0">
                <a:latin typeface="メイリオ" panose="020B0604030504040204" pitchFamily="50" charset="-128"/>
                <a:ea typeface="メイリオ" panose="020B0604030504040204" pitchFamily="50" charset="-128"/>
              </a:endParaRPr>
            </a:p>
            <a:p>
              <a:pPr algn="l"/>
              <a:r>
                <a:rPr lang="ja-JP" altLang="en-US" sz="1200" dirty="0" smtClean="0">
                  <a:latin typeface="メイリオ" panose="020B0604030504040204" pitchFamily="50" charset="-128"/>
                  <a:ea typeface="メイリオ" panose="020B0604030504040204" pitchFamily="50" charset="-128"/>
                </a:rPr>
                <a:t>部活動の指導が負担であると感じ</a:t>
              </a:r>
              <a:endParaRPr lang="en-US" altLang="ja-JP" sz="1200" dirty="0" smtClean="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ている割合が半数以上を占めた。</a:t>
              </a:r>
              <a:endParaRPr lang="en-US" altLang="ja-JP" sz="1400" dirty="0">
                <a:latin typeface="メイリオ" panose="020B0604030504040204" pitchFamily="50" charset="-128"/>
                <a:ea typeface="メイリオ" panose="020B0604030504040204" pitchFamily="50" charset="-128"/>
              </a:endParaRPr>
            </a:p>
          </p:txBody>
        </p:sp>
      </p:grpSp>
      <p:grpSp>
        <p:nvGrpSpPr>
          <p:cNvPr id="68" name="グループ化 67"/>
          <p:cNvGrpSpPr/>
          <p:nvPr/>
        </p:nvGrpSpPr>
        <p:grpSpPr>
          <a:xfrm>
            <a:off x="43542" y="4187210"/>
            <a:ext cx="2831548" cy="2454829"/>
            <a:chOff x="43542" y="4364077"/>
            <a:chExt cx="2831548" cy="2454829"/>
          </a:xfrm>
        </p:grpSpPr>
        <p:sp>
          <p:nvSpPr>
            <p:cNvPr id="76" name="正方形/長方形 75"/>
            <p:cNvSpPr/>
            <p:nvPr/>
          </p:nvSpPr>
          <p:spPr>
            <a:xfrm>
              <a:off x="43542" y="4364077"/>
              <a:ext cx="2803268" cy="2454829"/>
            </a:xfrm>
            <a:prstGeom prst="rect">
              <a:avLst/>
            </a:prstGeom>
            <a:solidFill>
              <a:schemeClr val="bg1"/>
            </a:solidFill>
            <a:ln w="19050">
              <a:solidFill>
                <a:srgbClr val="2E32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43542" y="4364077"/>
              <a:ext cx="2803268" cy="369332"/>
            </a:xfrm>
            <a:prstGeom prst="rect">
              <a:avLst/>
            </a:prstGeom>
            <a:solidFill>
              <a:srgbClr val="2E3296"/>
            </a:solidFill>
          </p:spPr>
          <p:txBody>
            <a:bodyPr wrap="square" rtlCol="0">
              <a:spAutoFit/>
            </a:bodyPr>
            <a:lstStyle/>
            <a:p>
              <a:pPr algn="ctr"/>
              <a:r>
                <a:rPr kumimoji="1" lang="ja-JP" altLang="en-US" b="1" dirty="0" smtClean="0">
                  <a:solidFill>
                    <a:schemeClr val="bg1"/>
                  </a:solidFill>
                </a:rPr>
                <a:t>課　題　②</a:t>
              </a:r>
              <a:endParaRPr kumimoji="1" lang="ja-JP" altLang="en-US" b="1" dirty="0">
                <a:solidFill>
                  <a:schemeClr val="bg1"/>
                </a:solidFill>
              </a:endParaRPr>
            </a:p>
          </p:txBody>
        </p:sp>
        <p:pic>
          <p:nvPicPr>
            <p:cNvPr id="65" name="図 64"/>
            <p:cNvPicPr>
              <a:picLocks noChangeAspect="1"/>
            </p:cNvPicPr>
            <p:nvPr/>
          </p:nvPicPr>
          <p:blipFill>
            <a:blip r:embed="rId7"/>
            <a:stretch>
              <a:fillRect/>
            </a:stretch>
          </p:blipFill>
          <p:spPr>
            <a:xfrm>
              <a:off x="965203" y="4759602"/>
              <a:ext cx="925278" cy="1363133"/>
            </a:xfrm>
            <a:prstGeom prst="rect">
              <a:avLst/>
            </a:prstGeom>
          </p:spPr>
        </p:pic>
        <p:sp>
          <p:nvSpPr>
            <p:cNvPr id="74" name="タイトル 1"/>
            <p:cNvSpPr txBox="1">
              <a:spLocks/>
            </p:cNvSpPr>
            <p:nvPr/>
          </p:nvSpPr>
          <p:spPr>
            <a:xfrm>
              <a:off x="62297" y="6122735"/>
              <a:ext cx="2812793" cy="696171"/>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500" dirty="0">
                  <a:latin typeface="メイリオ" panose="020B0604030504040204" pitchFamily="50" charset="-128"/>
                  <a:ea typeface="メイリオ" panose="020B0604030504040204" pitchFamily="50" charset="-128"/>
                </a:rPr>
                <a:t>　</a:t>
              </a:r>
              <a:endParaRPr lang="en-US" altLang="ja-JP" sz="500" dirty="0" smtClean="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部活動が担う生徒指導的側面や</a:t>
              </a:r>
              <a:endParaRPr lang="en-US" altLang="ja-JP" sz="1400" dirty="0" smtClean="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継続して指導したい教員への配慮不安を抱えている。</a:t>
              </a:r>
              <a:endParaRPr lang="en-US" altLang="ja-JP" sz="1400" dirty="0">
                <a:latin typeface="メイリオ" panose="020B0604030504040204" pitchFamily="50" charset="-128"/>
                <a:ea typeface="メイリオ" panose="020B0604030504040204" pitchFamily="50" charset="-128"/>
              </a:endParaRPr>
            </a:p>
          </p:txBody>
        </p:sp>
      </p:grpSp>
      <p:grpSp>
        <p:nvGrpSpPr>
          <p:cNvPr id="87" name="グループ化 86"/>
          <p:cNvGrpSpPr/>
          <p:nvPr/>
        </p:nvGrpSpPr>
        <p:grpSpPr>
          <a:xfrm>
            <a:off x="3151563" y="1625200"/>
            <a:ext cx="5947426" cy="3872013"/>
            <a:chOff x="3096971" y="1797187"/>
            <a:chExt cx="5947426" cy="3872013"/>
          </a:xfrm>
        </p:grpSpPr>
        <p:sp>
          <p:nvSpPr>
            <p:cNvPr id="83" name="正方形/長方形 82"/>
            <p:cNvSpPr/>
            <p:nvPr/>
          </p:nvSpPr>
          <p:spPr>
            <a:xfrm>
              <a:off x="3096971" y="1838011"/>
              <a:ext cx="5947426" cy="3831189"/>
            </a:xfrm>
            <a:prstGeom prst="rect">
              <a:avLst/>
            </a:prstGeom>
            <a:solidFill>
              <a:schemeClr val="bg1"/>
            </a:solidFill>
            <a:ln w="19050">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8"/>
            <a:stretch>
              <a:fillRect/>
            </a:stretch>
          </p:blipFill>
          <p:spPr>
            <a:xfrm>
              <a:off x="3631688" y="1924595"/>
              <a:ext cx="4909023" cy="2434602"/>
            </a:xfrm>
            <a:prstGeom prst="rect">
              <a:avLst/>
            </a:prstGeom>
          </p:spPr>
        </p:pic>
        <p:sp>
          <p:nvSpPr>
            <p:cNvPr id="81" name="テキスト ボックス 80"/>
            <p:cNvSpPr txBox="1"/>
            <p:nvPr/>
          </p:nvSpPr>
          <p:spPr>
            <a:xfrm>
              <a:off x="3105350" y="1838012"/>
              <a:ext cx="1991589" cy="369332"/>
            </a:xfrm>
            <a:prstGeom prst="rect">
              <a:avLst/>
            </a:prstGeom>
            <a:solidFill>
              <a:srgbClr val="EC2226"/>
            </a:solidFill>
            <a:ln>
              <a:solidFill>
                <a:schemeClr val="accent2"/>
              </a:solidFill>
            </a:ln>
          </p:spPr>
          <p:txBody>
            <a:bodyPr wrap="square" rtlCol="0">
              <a:spAutoFit/>
            </a:bodyPr>
            <a:lstStyle/>
            <a:p>
              <a:pPr algn="ctr"/>
              <a:r>
                <a:rPr kumimoji="1" lang="ja-JP" altLang="en-US" b="1" dirty="0" smtClean="0">
                  <a:solidFill>
                    <a:schemeClr val="bg1"/>
                  </a:solidFill>
                </a:rPr>
                <a:t>取組み内容</a:t>
              </a:r>
              <a:endParaRPr kumimoji="1" lang="ja-JP" altLang="en-US" b="1" dirty="0">
                <a:solidFill>
                  <a:schemeClr val="bg1"/>
                </a:solidFill>
              </a:endParaRPr>
            </a:p>
          </p:txBody>
        </p:sp>
        <p:sp>
          <p:nvSpPr>
            <p:cNvPr id="85" name="タイトル 1"/>
            <p:cNvSpPr txBox="1">
              <a:spLocks/>
            </p:cNvSpPr>
            <p:nvPr/>
          </p:nvSpPr>
          <p:spPr>
            <a:xfrm>
              <a:off x="3119963" y="4259792"/>
              <a:ext cx="5823256" cy="1409407"/>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dirty="0" smtClean="0">
                  <a:latin typeface="メイリオ" panose="020B0604030504040204" pitchFamily="50" charset="-128"/>
                  <a:ea typeface="メイリオ" panose="020B0604030504040204" pitchFamily="50" charset="-128"/>
                </a:rPr>
                <a:t>・市内８中学校を４校ずつ東西に分け、それぞれに活動場所を設ける。</a:t>
              </a:r>
              <a:endParaRPr lang="en-US" altLang="ja-JP" sz="1400" dirty="0" smtClean="0">
                <a:latin typeface="メイリオ" panose="020B0604030504040204" pitchFamily="50" charset="-128"/>
                <a:ea typeface="メイリオ" panose="020B0604030504040204" pitchFamily="50" charset="-128"/>
              </a:endParaRPr>
            </a:p>
            <a:p>
              <a:pPr algn="l"/>
              <a:endParaRPr lang="en-US" altLang="ja-JP" sz="500" dirty="0" smtClean="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・週に１度休日に</a:t>
              </a:r>
              <a:r>
                <a:rPr lang="ja-JP" altLang="en-US" sz="1400" dirty="0">
                  <a:latin typeface="メイリオ" panose="020B0604030504040204" pitchFamily="50" charset="-128"/>
                  <a:ea typeface="メイリオ" panose="020B0604030504040204" pitchFamily="50" charset="-128"/>
                </a:rPr>
                <a:t>所属するチームにおける活動を</a:t>
              </a:r>
              <a:r>
                <a:rPr lang="ja-JP" altLang="en-US" sz="1400" dirty="0" smtClean="0">
                  <a:latin typeface="メイリオ" panose="020B0604030504040204" pitchFamily="50" charset="-128"/>
                  <a:ea typeface="メイリオ" panose="020B0604030504040204" pitchFamily="50" charset="-128"/>
                </a:rPr>
                <a:t>各活動場所で実施。</a:t>
              </a:r>
              <a:endParaRPr lang="en-US" altLang="ja-JP" sz="1400" dirty="0" smtClean="0">
                <a:latin typeface="メイリオ" panose="020B0604030504040204" pitchFamily="50" charset="-128"/>
                <a:ea typeface="メイリオ" panose="020B0604030504040204" pitchFamily="50" charset="-128"/>
              </a:endParaRPr>
            </a:p>
            <a:p>
              <a:pPr algn="l"/>
              <a:endParaRPr lang="en-US" altLang="ja-JP" sz="500" dirty="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・大東剣東・西の合同稽古を実施。</a:t>
              </a:r>
              <a:endParaRPr lang="en-US" altLang="ja-JP" sz="1400" dirty="0" smtClean="0">
                <a:latin typeface="メイリオ" panose="020B0604030504040204" pitchFamily="50" charset="-128"/>
                <a:ea typeface="メイリオ" panose="020B0604030504040204" pitchFamily="50" charset="-128"/>
              </a:endParaRPr>
            </a:p>
            <a:p>
              <a:pPr algn="l"/>
              <a:endParaRPr lang="en-US" altLang="ja-JP" sz="500" dirty="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・地元の高校、大学、剣道連盟との連携により指導者を確保。</a:t>
              </a:r>
              <a:endParaRPr lang="en-US" altLang="ja-JP" sz="1400" dirty="0" smtClean="0">
                <a:latin typeface="メイリオ" panose="020B0604030504040204" pitchFamily="50" charset="-128"/>
                <a:ea typeface="メイリオ" panose="020B0604030504040204" pitchFamily="50" charset="-128"/>
              </a:endParaRPr>
            </a:p>
            <a:p>
              <a:pPr algn="l"/>
              <a:endParaRPr lang="en-US" altLang="ja-JP" sz="500" dirty="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・指導を希望する教職員は兼職兼業を認める。</a:t>
              </a:r>
              <a:endParaRPr lang="en-US" altLang="ja-JP" sz="1400" dirty="0">
                <a:latin typeface="メイリオ" panose="020B0604030504040204" pitchFamily="50" charset="-128"/>
                <a:ea typeface="メイリオ" panose="020B0604030504040204" pitchFamily="50" charset="-128"/>
              </a:endParaRPr>
            </a:p>
          </p:txBody>
        </p:sp>
        <p:sp>
          <p:nvSpPr>
            <p:cNvPr id="86" name="タイトル 1"/>
            <p:cNvSpPr txBox="1">
              <a:spLocks/>
            </p:cNvSpPr>
            <p:nvPr/>
          </p:nvSpPr>
          <p:spPr>
            <a:xfrm>
              <a:off x="7741963" y="1797187"/>
              <a:ext cx="1284253" cy="333806"/>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500" b="1" dirty="0">
                  <a:latin typeface="メイリオ" panose="020B0604030504040204" pitchFamily="50" charset="-128"/>
                  <a:ea typeface="メイリオ" panose="020B0604030504040204" pitchFamily="50" charset="-128"/>
                </a:rPr>
                <a:t>　</a:t>
              </a:r>
              <a:endParaRPr lang="en-US" altLang="ja-JP" sz="500" b="1" dirty="0" smtClean="0">
                <a:latin typeface="メイリオ" panose="020B0604030504040204" pitchFamily="50" charset="-128"/>
                <a:ea typeface="メイリオ" panose="020B0604030504040204" pitchFamily="50" charset="-128"/>
              </a:endParaRPr>
            </a:p>
            <a:p>
              <a:pPr algn="l"/>
              <a:r>
                <a:rPr lang="ja-JP" altLang="en-US" sz="1600" b="1" dirty="0" smtClean="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：活動場所</a:t>
              </a:r>
              <a:endParaRPr lang="en-US" altLang="ja-JP" sz="1400" b="1" dirty="0">
                <a:latin typeface="メイリオ" panose="020B0604030504040204" pitchFamily="50" charset="-128"/>
                <a:ea typeface="メイリオ" panose="020B0604030504040204" pitchFamily="50" charset="-128"/>
              </a:endParaRPr>
            </a:p>
          </p:txBody>
        </p:sp>
      </p:grpSp>
      <p:pic>
        <p:nvPicPr>
          <p:cNvPr id="73" name="図 72"/>
          <p:cNvPicPr>
            <a:picLocks noChangeAspect="1"/>
          </p:cNvPicPr>
          <p:nvPr/>
        </p:nvPicPr>
        <p:blipFill>
          <a:blip r:embed="rId9"/>
          <a:stretch>
            <a:fillRect/>
          </a:stretch>
        </p:blipFill>
        <p:spPr>
          <a:xfrm>
            <a:off x="380159" y="2088834"/>
            <a:ext cx="2056578" cy="1385763"/>
          </a:xfrm>
          <a:prstGeom prst="rect">
            <a:avLst/>
          </a:prstGeom>
        </p:spPr>
      </p:pic>
      <p:pic>
        <p:nvPicPr>
          <p:cNvPr id="94" name="Picture 4" descr="JMOOC 大阪産業大学"/>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4510" y="5515040"/>
            <a:ext cx="1452770" cy="591870"/>
          </a:xfrm>
          <a:prstGeom prst="rect">
            <a:avLst/>
          </a:prstGeom>
          <a:noFill/>
          <a:extLst>
            <a:ext uri="{909E8E84-426E-40DD-AFC4-6F175D3DCCD1}">
              <a14:hiddenFill xmlns:a14="http://schemas.microsoft.com/office/drawing/2010/main">
                <a:solidFill>
                  <a:srgbClr val="FFFFFF"/>
                </a:solidFill>
              </a14:hiddenFill>
            </a:ext>
          </a:extLst>
        </p:spPr>
      </p:pic>
      <p:sp>
        <p:nvSpPr>
          <p:cNvPr id="95" name="タイトル 1"/>
          <p:cNvSpPr txBox="1">
            <a:spLocks/>
          </p:cNvSpPr>
          <p:nvPr/>
        </p:nvSpPr>
        <p:spPr>
          <a:xfrm>
            <a:off x="3645112" y="6179892"/>
            <a:ext cx="1566678" cy="425489"/>
          </a:xfrm>
          <a:prstGeom prst="rect">
            <a:avLst/>
          </a:prstGeom>
          <a:solidFill>
            <a:schemeClr val="bg1"/>
          </a:solidFill>
          <a:ln>
            <a:solidFill>
              <a:srgbClr val="EC2226"/>
            </a:solidFill>
            <a:prstDash val="sysDot"/>
          </a:ln>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300" dirty="0" smtClean="0">
              <a:latin typeface="メイリオ" panose="020B0604030504040204" pitchFamily="50" charset="-128"/>
              <a:ea typeface="メイリオ" panose="020B0604030504040204" pitchFamily="50" charset="-128"/>
            </a:endParaRPr>
          </a:p>
          <a:p>
            <a:pPr algn="l"/>
            <a:r>
              <a:rPr lang="ja-JP" altLang="en-US" sz="1200" dirty="0" smtClean="0">
                <a:latin typeface="メイリオ" panose="020B0604030504040204" pitchFamily="50" charset="-128"/>
                <a:ea typeface="メイリオ" panose="020B0604030504040204" pitchFamily="50" charset="-128"/>
              </a:rPr>
              <a:t>大東剣東・大東剣西との定期的な交流。</a:t>
            </a:r>
            <a:endParaRPr lang="en-US" altLang="ja-JP" sz="1200" dirty="0">
              <a:latin typeface="メイリオ" panose="020B0604030504040204" pitchFamily="50" charset="-128"/>
              <a:ea typeface="メイリオ" panose="020B0604030504040204" pitchFamily="50" charset="-128"/>
            </a:endParaRPr>
          </a:p>
        </p:txBody>
      </p:sp>
      <p:pic>
        <p:nvPicPr>
          <p:cNvPr id="96" name="図 95"/>
          <p:cNvPicPr>
            <a:picLocks noChangeAspect="1"/>
          </p:cNvPicPr>
          <p:nvPr/>
        </p:nvPicPr>
        <p:blipFill>
          <a:blip r:embed="rId4">
            <a:clrChange>
              <a:clrFrom>
                <a:srgbClr val="FFFFFF"/>
              </a:clrFrom>
              <a:clrTo>
                <a:srgbClr val="FFFFFF">
                  <a:alpha val="0"/>
                </a:srgbClr>
              </a:clrTo>
            </a:clrChange>
          </a:blip>
          <a:stretch>
            <a:fillRect/>
          </a:stretch>
        </p:blipFill>
        <p:spPr>
          <a:xfrm>
            <a:off x="7402008" y="5560044"/>
            <a:ext cx="461152" cy="461152"/>
          </a:xfrm>
          <a:prstGeom prst="rect">
            <a:avLst/>
          </a:prstGeom>
        </p:spPr>
      </p:pic>
      <p:pic>
        <p:nvPicPr>
          <p:cNvPr id="97" name="図 96"/>
          <p:cNvPicPr>
            <a:picLocks noChangeAspect="1"/>
          </p:cNvPicPr>
          <p:nvPr/>
        </p:nvPicPr>
        <p:blipFill>
          <a:blip r:embed="rId5">
            <a:clrChange>
              <a:clrFrom>
                <a:srgbClr val="FFFFFF"/>
              </a:clrFrom>
              <a:clrTo>
                <a:srgbClr val="FFFFFF">
                  <a:alpha val="0"/>
                </a:srgbClr>
              </a:clrTo>
            </a:clrChange>
          </a:blip>
          <a:stretch>
            <a:fillRect/>
          </a:stretch>
        </p:blipFill>
        <p:spPr>
          <a:xfrm>
            <a:off x="8405170" y="5604910"/>
            <a:ext cx="380265" cy="380265"/>
          </a:xfrm>
          <a:prstGeom prst="rect">
            <a:avLst/>
          </a:prstGeom>
        </p:spPr>
      </p:pic>
      <p:pic>
        <p:nvPicPr>
          <p:cNvPr id="98" name="Picture 10" descr="学園について | 四條畷学園高等学校"/>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0425" y="5605570"/>
            <a:ext cx="377595" cy="354781"/>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p:cNvSpPr txBox="1"/>
          <p:nvPr/>
        </p:nvSpPr>
        <p:spPr>
          <a:xfrm>
            <a:off x="3146077" y="5583796"/>
            <a:ext cx="461665" cy="1058242"/>
          </a:xfrm>
          <a:prstGeom prst="rect">
            <a:avLst/>
          </a:prstGeom>
          <a:solidFill>
            <a:srgbClr val="EC2226"/>
          </a:solidFill>
          <a:ln>
            <a:solidFill>
              <a:srgbClr val="EC2226"/>
            </a:solidFill>
          </a:ln>
        </p:spPr>
        <p:txBody>
          <a:bodyPr vert="eaVert" wrap="square" rtlCol="0">
            <a:spAutoFit/>
          </a:bodyPr>
          <a:lstStyle/>
          <a:p>
            <a:pPr algn="ctr"/>
            <a:r>
              <a:rPr kumimoji="1" lang="ja-JP" altLang="en-US" b="1" dirty="0" smtClean="0">
                <a:solidFill>
                  <a:schemeClr val="bg1"/>
                </a:solidFill>
              </a:rPr>
              <a:t>連携先</a:t>
            </a:r>
            <a:endParaRPr kumimoji="1" lang="ja-JP" altLang="en-US" b="1" dirty="0">
              <a:solidFill>
                <a:schemeClr val="bg1"/>
              </a:solidFill>
            </a:endParaRPr>
          </a:p>
        </p:txBody>
      </p:sp>
      <p:sp>
        <p:nvSpPr>
          <p:cNvPr id="102" name="タイトル 1"/>
          <p:cNvSpPr txBox="1">
            <a:spLocks/>
          </p:cNvSpPr>
          <p:nvPr/>
        </p:nvSpPr>
        <p:spPr>
          <a:xfrm>
            <a:off x="5282611" y="6176691"/>
            <a:ext cx="1687005" cy="425488"/>
          </a:xfrm>
          <a:prstGeom prst="rect">
            <a:avLst/>
          </a:prstGeom>
          <a:solidFill>
            <a:schemeClr val="bg1"/>
          </a:solidFill>
          <a:ln>
            <a:solidFill>
              <a:srgbClr val="EC2226"/>
            </a:solidFill>
            <a:prstDash val="sysDot"/>
          </a:ln>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300" dirty="0" smtClean="0">
              <a:latin typeface="メイリオ" panose="020B0604030504040204" pitchFamily="50" charset="-128"/>
              <a:ea typeface="メイリオ" panose="020B0604030504040204" pitchFamily="50" charset="-128"/>
            </a:endParaRPr>
          </a:p>
          <a:p>
            <a:pPr algn="l"/>
            <a:r>
              <a:rPr lang="ja-JP" altLang="en-US" sz="1200" dirty="0" smtClean="0">
                <a:latin typeface="メイリオ" panose="020B0604030504040204" pitchFamily="50" charset="-128"/>
                <a:ea typeface="メイリオ" panose="020B0604030504040204" pitchFamily="50" charset="-128"/>
              </a:rPr>
              <a:t>大東剣東との定期的な交流。</a:t>
            </a:r>
            <a:endParaRPr lang="en-US" altLang="ja-JP" sz="1200" dirty="0">
              <a:latin typeface="メイリオ" panose="020B0604030504040204" pitchFamily="50" charset="-128"/>
              <a:ea typeface="メイリオ" panose="020B0604030504040204" pitchFamily="50" charset="-128"/>
            </a:endParaRPr>
          </a:p>
        </p:txBody>
      </p:sp>
      <p:sp>
        <p:nvSpPr>
          <p:cNvPr id="103" name="タイトル 1"/>
          <p:cNvSpPr txBox="1">
            <a:spLocks/>
          </p:cNvSpPr>
          <p:nvPr/>
        </p:nvSpPr>
        <p:spPr>
          <a:xfrm>
            <a:off x="7040438" y="6176691"/>
            <a:ext cx="2017014" cy="425488"/>
          </a:xfrm>
          <a:prstGeom prst="rect">
            <a:avLst/>
          </a:prstGeom>
          <a:solidFill>
            <a:schemeClr val="bg1"/>
          </a:solidFill>
          <a:ln>
            <a:solidFill>
              <a:srgbClr val="EC2226"/>
            </a:solidFill>
            <a:prstDash val="sysDot"/>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300" dirty="0" smtClean="0">
              <a:latin typeface="メイリオ" panose="020B0604030504040204" pitchFamily="50" charset="-128"/>
              <a:ea typeface="メイリオ" panose="020B0604030504040204" pitchFamily="50" charset="-128"/>
            </a:endParaRPr>
          </a:p>
          <a:p>
            <a:pPr algn="l"/>
            <a:r>
              <a:rPr lang="ja-JP" altLang="en-US" sz="1200" dirty="0" smtClean="0">
                <a:latin typeface="メイリオ" panose="020B0604030504040204" pitchFamily="50" charset="-128"/>
                <a:ea typeface="メイリオ" panose="020B0604030504040204" pitchFamily="50" charset="-128"/>
              </a:rPr>
              <a:t>大東剣西との定期的な交流。</a:t>
            </a:r>
            <a:endParaRPr lang="en-US" altLang="ja-JP" sz="1200" dirty="0">
              <a:latin typeface="メイリオ" panose="020B0604030504040204" pitchFamily="50" charset="-128"/>
              <a:ea typeface="メイリオ" panose="020B0604030504040204" pitchFamily="50" charset="-128"/>
            </a:endParaRPr>
          </a:p>
        </p:txBody>
      </p:sp>
      <p:cxnSp>
        <p:nvCxnSpPr>
          <p:cNvPr id="93" name="直線コネクタ 92"/>
          <p:cNvCxnSpPr/>
          <p:nvPr/>
        </p:nvCxnSpPr>
        <p:spPr>
          <a:xfrm flipV="1">
            <a:off x="1750633" y="904147"/>
            <a:ext cx="4626507" cy="1839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797509" y="5971359"/>
            <a:ext cx="1261884" cy="253916"/>
          </a:xfrm>
          <a:prstGeom prst="rect">
            <a:avLst/>
          </a:prstGeom>
        </p:spPr>
        <p:txBody>
          <a:bodyPr wrap="none">
            <a:spAutoFit/>
          </a:bodyPr>
          <a:lstStyle/>
          <a:p>
            <a:r>
              <a:rPr lang="ja-JP" altLang="en-US" sz="1050" b="1" dirty="0">
                <a:latin typeface="メイリオ" panose="020B0604030504040204" pitchFamily="50" charset="-128"/>
                <a:ea typeface="メイリオ" panose="020B0604030504040204" pitchFamily="50" charset="-128"/>
              </a:rPr>
              <a:t>（</a:t>
            </a:r>
            <a:r>
              <a:rPr lang="ja-JP" altLang="en-US" sz="1050" b="1" u="sng" dirty="0">
                <a:latin typeface="メイリオ" panose="020B0604030504040204" pitchFamily="50" charset="-128"/>
                <a:ea typeface="メイリオ" panose="020B0604030504040204" pitchFamily="50" charset="-128"/>
              </a:rPr>
              <a:t>大阪産業大学</a:t>
            </a:r>
            <a:r>
              <a:rPr lang="ja-JP" altLang="en-US" sz="1050" b="1" dirty="0">
                <a:latin typeface="メイリオ" panose="020B0604030504040204" pitchFamily="50" charset="-128"/>
                <a:ea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5470954" y="5971100"/>
            <a:ext cx="1396536" cy="253916"/>
          </a:xfrm>
          <a:prstGeom prst="rect">
            <a:avLst/>
          </a:prstGeom>
        </p:spPr>
        <p:txBody>
          <a:bodyPr wrap="none">
            <a:spAutoFit/>
          </a:bodyPr>
          <a:lstStyle/>
          <a:p>
            <a:r>
              <a:rPr lang="ja-JP" altLang="en-US" sz="1050" b="1" dirty="0" smtClean="0">
                <a:latin typeface="メイリオ" panose="020B0604030504040204" pitchFamily="50" charset="-128"/>
                <a:ea typeface="メイリオ" panose="020B0604030504040204" pitchFamily="50" charset="-128"/>
              </a:rPr>
              <a:t>（</a:t>
            </a:r>
            <a:r>
              <a:rPr lang="ja-JP" altLang="en-US" sz="1050" b="1" u="sng" dirty="0">
                <a:latin typeface="メイリオ" panose="020B0604030504040204" pitchFamily="50" charset="-128"/>
                <a:ea typeface="メイリオ" panose="020B0604030504040204" pitchFamily="50" charset="-128"/>
              </a:rPr>
              <a:t>四條</a:t>
            </a:r>
            <a:r>
              <a:rPr lang="ja-JP" altLang="en-US" sz="1050" b="1" u="sng" dirty="0" smtClean="0">
                <a:latin typeface="メイリオ" panose="020B0604030504040204" pitchFamily="50" charset="-128"/>
                <a:ea typeface="メイリオ" panose="020B0604030504040204" pitchFamily="50" charset="-128"/>
              </a:rPr>
              <a:t>畷</a:t>
            </a:r>
            <a:r>
              <a:rPr lang="ja-JP" altLang="en-US" sz="1050" b="1" u="sng" dirty="0">
                <a:latin typeface="メイリオ" panose="020B0604030504040204" pitchFamily="50" charset="-128"/>
                <a:ea typeface="メイリオ" panose="020B0604030504040204" pitchFamily="50" charset="-128"/>
              </a:rPr>
              <a:t>学園高校</a:t>
            </a:r>
            <a:r>
              <a:rPr lang="ja-JP" altLang="en-US" sz="1050" b="1" dirty="0">
                <a:latin typeface="メイリオ" panose="020B0604030504040204" pitchFamily="50" charset="-128"/>
                <a:ea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7998836" y="5962868"/>
            <a:ext cx="1340845" cy="261610"/>
          </a:xfrm>
          <a:prstGeom prst="rect">
            <a:avLst/>
          </a:prstGeom>
        </p:spPr>
        <p:txBody>
          <a:bodyPr wrap="square">
            <a:spAutoFit/>
          </a:bodyPr>
          <a:lstStyle/>
          <a:p>
            <a:r>
              <a:rPr lang="ja-JP" altLang="en-US" sz="1050" b="1" dirty="0" smtClean="0">
                <a:latin typeface="メイリオ" panose="020B0604030504040204" pitchFamily="50" charset="-128"/>
                <a:ea typeface="メイリオ" panose="020B0604030504040204" pitchFamily="50" charset="-128"/>
              </a:rPr>
              <a:t>（</a:t>
            </a:r>
            <a:r>
              <a:rPr lang="ja-JP" altLang="en-US" sz="1050" b="1" u="sng" dirty="0">
                <a:latin typeface="メイリオ" panose="020B0604030504040204" pitchFamily="50" charset="-128"/>
                <a:ea typeface="メイリオ" panose="020B0604030504040204" pitchFamily="50" charset="-128"/>
              </a:rPr>
              <a:t>城東工科高校</a:t>
            </a:r>
            <a:r>
              <a:rPr lang="ja-JP" altLang="en-US" sz="1050" b="1" dirty="0">
                <a:latin typeface="メイリオ" panose="020B0604030504040204" pitchFamily="50" charset="-128"/>
                <a:ea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6811914" y="5964961"/>
            <a:ext cx="1530189" cy="253916"/>
          </a:xfrm>
          <a:prstGeom prst="rect">
            <a:avLst/>
          </a:prstGeom>
        </p:spPr>
        <p:txBody>
          <a:bodyPr wrap="square">
            <a:spAutoFit/>
          </a:bodyPr>
          <a:lstStyle/>
          <a:p>
            <a:r>
              <a:rPr lang="ja-JP" altLang="en-US" sz="1050" b="1" dirty="0">
                <a:latin typeface="メイリオ" panose="020B0604030504040204" pitchFamily="50" charset="-128"/>
                <a:ea typeface="メイリオ" panose="020B0604030504040204" pitchFamily="50" charset="-128"/>
              </a:rPr>
              <a:t>（</a:t>
            </a:r>
            <a:r>
              <a:rPr lang="ja-JP" altLang="en-US" sz="1050" b="1" u="sng" dirty="0">
                <a:latin typeface="メイリオ" panose="020B0604030504040204" pitchFamily="50" charset="-128"/>
                <a:ea typeface="メイリオ" panose="020B0604030504040204" pitchFamily="50" charset="-128"/>
              </a:rPr>
              <a:t>太成学院大学高校</a:t>
            </a:r>
            <a:r>
              <a:rPr lang="ja-JP" altLang="en-US" sz="1050" b="1" dirty="0">
                <a:latin typeface="メイリオ" panose="020B0604030504040204" pitchFamily="50" charset="-128"/>
                <a:ea typeface="メイリオ" panose="020B0604030504040204" pitchFamily="50" charset="-128"/>
              </a:rPr>
              <a:t>）</a:t>
            </a:r>
            <a:endParaRPr lang="en-US" altLang="ja-JP" sz="1050" b="1" dirty="0">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38101" y="6642876"/>
            <a:ext cx="6055421" cy="253916"/>
          </a:xfrm>
          <a:prstGeom prst="rect">
            <a:avLst/>
          </a:prstGeom>
          <a:noFill/>
        </p:spPr>
        <p:txBody>
          <a:bodyPr wrap="square" rtlCol="0">
            <a:spAutoFit/>
          </a:bodyPr>
          <a:lstStyle/>
          <a:p>
            <a:pPr defTabSz="1008400"/>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委託契約時の計画書等に基づき府教育庁にて作成した</a:t>
            </a:r>
            <a:r>
              <a:rPr lang="ja-JP" altLang="en-US" sz="1050" dirty="0" smtClean="0">
                <a:solidFill>
                  <a:prstClr val="black"/>
                </a:solidFill>
                <a:latin typeface="Meiryo UI" panose="020B0604030504040204" pitchFamily="50" charset="-128"/>
                <a:ea typeface="Meiryo UI" panose="020B0604030504040204" pitchFamily="50" charset="-128"/>
              </a:rPr>
              <a:t>もの</a:t>
            </a:r>
            <a:r>
              <a:rPr lang="ja-JP" altLang="en-US" sz="1050" dirty="0">
                <a:solidFill>
                  <a:prstClr val="black"/>
                </a:solidFill>
                <a:latin typeface="Meiryo UI" panose="020B0604030504040204" pitchFamily="50" charset="-128"/>
                <a:ea typeface="Meiryo UI" panose="020B0604030504040204" pitchFamily="50" charset="-128"/>
              </a:rPr>
              <a:t>で</a:t>
            </a:r>
            <a:r>
              <a:rPr lang="ja-JP" altLang="en-US" sz="1050" dirty="0" smtClean="0">
                <a:solidFill>
                  <a:prstClr val="black"/>
                </a:solidFill>
                <a:latin typeface="Meiryo UI" panose="020B0604030504040204" pitchFamily="50" charset="-128"/>
                <a:ea typeface="Meiryo UI" panose="020B0604030504040204" pitchFamily="50" charset="-128"/>
              </a:rPr>
              <a:t>あり、今後、内容が変更される場合があります。</a:t>
            </a:r>
            <a:endParaRPr lang="ja-JP" altLang="en-US" sz="10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8708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85059"/>
            <a:ext cx="6858000" cy="489397"/>
          </a:xfrm>
        </p:spPr>
        <p:txBody>
          <a:bodyPr anchor="ctr">
            <a:noAutofit/>
          </a:bodyPr>
          <a:lstStyle/>
          <a:p>
            <a:pPr algn="l"/>
            <a:r>
              <a:rPr kumimoji="1" lang="ja-JP" altLang="en-US" sz="1400" dirty="0">
                <a:latin typeface="メイリオ" panose="020B0604030504040204" pitchFamily="50" charset="-128"/>
                <a:ea typeface="メイリオ" panose="020B0604030504040204" pitchFamily="50" charset="-128"/>
              </a:rPr>
              <a:t>令和５年度　国委託事業実施</a:t>
            </a:r>
            <a:r>
              <a:rPr kumimoji="1" lang="ja-JP" altLang="en-US" sz="1400" dirty="0" smtClean="0">
                <a:latin typeface="メイリオ" panose="020B0604030504040204" pitchFamily="50" charset="-128"/>
                <a:ea typeface="メイリオ" panose="020B0604030504040204" pitchFamily="50" charset="-128"/>
              </a:rPr>
              <a:t>市</a:t>
            </a:r>
            <a:r>
              <a:rPr lang="ja-JP" altLang="en-US" sz="1400" dirty="0" smtClean="0">
                <a:latin typeface="メイリオ" panose="020B0604030504040204" pitchFamily="50" charset="-128"/>
                <a:ea typeface="メイリオ" panose="020B0604030504040204" pitchFamily="50" charset="-128"/>
              </a:rPr>
              <a:t>④（</a:t>
            </a:r>
            <a:r>
              <a:rPr lang="ja-JP" altLang="en-US" sz="1400" dirty="0">
                <a:latin typeface="メイリオ" panose="020B0604030504040204" pitchFamily="50" charset="-128"/>
                <a:ea typeface="メイリオ" panose="020B0604030504040204" pitchFamily="50" charset="-128"/>
              </a:rPr>
              <a:t>休日の部活動の段階的な地域移行）</a:t>
            </a:r>
            <a:endParaRPr kumimoji="1" lang="ja-JP" altLang="en-US" sz="1400" dirty="0">
              <a:latin typeface="メイリオ" panose="020B0604030504040204" pitchFamily="50" charset="-128"/>
              <a:ea typeface="メイリオ" panose="020B0604030504040204" pitchFamily="50" charset="-128"/>
            </a:endParaRPr>
          </a:p>
        </p:txBody>
      </p:sp>
      <p:grpSp>
        <p:nvGrpSpPr>
          <p:cNvPr id="80" name="グループ化 79"/>
          <p:cNvGrpSpPr/>
          <p:nvPr/>
        </p:nvGrpSpPr>
        <p:grpSpPr>
          <a:xfrm>
            <a:off x="41580" y="429392"/>
            <a:ext cx="1669143" cy="564591"/>
            <a:chOff x="0" y="428500"/>
            <a:chExt cx="1669143" cy="557165"/>
          </a:xfrm>
        </p:grpSpPr>
        <p:sp>
          <p:nvSpPr>
            <p:cNvPr id="79" name="対角する 2 つの角を丸めた四角形 78"/>
            <p:cNvSpPr/>
            <p:nvPr/>
          </p:nvSpPr>
          <p:spPr>
            <a:xfrm>
              <a:off x="0" y="428500"/>
              <a:ext cx="1669143" cy="55716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120278" y="492023"/>
              <a:ext cx="1427840" cy="489397"/>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メイリオ" panose="020B0604030504040204" pitchFamily="50" charset="-128"/>
                  <a:ea typeface="メイリオ" panose="020B0604030504040204" pitchFamily="50" charset="-128"/>
                </a:rPr>
                <a:t>守口</a:t>
              </a:r>
              <a:r>
                <a:rPr lang="ja-JP" altLang="en-US" sz="2400" b="1" dirty="0" smtClean="0">
                  <a:solidFill>
                    <a:schemeClr val="bg1"/>
                  </a:solidFill>
                  <a:latin typeface="メイリオ" panose="020B0604030504040204" pitchFamily="50" charset="-128"/>
                  <a:ea typeface="メイリオ" panose="020B0604030504040204" pitchFamily="50" charset="-128"/>
                </a:rPr>
                <a:t>市</a:t>
              </a:r>
              <a:endParaRPr lang="ja-JP" altLang="en-US" sz="2400" b="1" dirty="0">
                <a:solidFill>
                  <a:schemeClr val="bg1"/>
                </a:solidFill>
                <a:latin typeface="メイリオ" panose="020B0604030504040204" pitchFamily="50" charset="-128"/>
                <a:ea typeface="メイリオ" panose="020B0604030504040204" pitchFamily="50" charset="-128"/>
              </a:endParaRPr>
            </a:p>
          </p:txBody>
        </p:sp>
      </p:grpSp>
      <p:sp>
        <p:nvSpPr>
          <p:cNvPr id="84" name="タイトル 1"/>
          <p:cNvSpPr txBox="1">
            <a:spLocks/>
          </p:cNvSpPr>
          <p:nvPr/>
        </p:nvSpPr>
        <p:spPr>
          <a:xfrm>
            <a:off x="1695138" y="467516"/>
            <a:ext cx="4893392"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latin typeface="メイリオ" panose="020B0604030504040204" pitchFamily="50" charset="-128"/>
                <a:ea typeface="メイリオ" panose="020B0604030504040204" pitchFamily="50" charset="-128"/>
              </a:rPr>
              <a:t>〇地域</a:t>
            </a:r>
            <a:r>
              <a:rPr lang="ja-JP" altLang="en-US" sz="1400" b="1" dirty="0">
                <a:latin typeface="メイリオ" panose="020B0604030504040204" pitchFamily="50" charset="-128"/>
                <a:ea typeface="メイリオ" panose="020B0604030504040204" pitchFamily="50" charset="-128"/>
              </a:rPr>
              <a:t>人材を確保・マッチングする仕組みの</a:t>
            </a:r>
            <a:r>
              <a:rPr lang="ja-JP" altLang="en-US" sz="1400" b="1" dirty="0" smtClean="0">
                <a:latin typeface="メイリオ" panose="020B0604030504040204" pitchFamily="50" charset="-128"/>
                <a:ea typeface="メイリオ" panose="020B0604030504040204" pitchFamily="50" charset="-128"/>
              </a:rPr>
              <a:t>構築</a:t>
            </a:r>
            <a:endParaRPr lang="en-US" altLang="ja-JP" sz="1400" b="1" dirty="0">
              <a:latin typeface="メイリオ" panose="020B0604030504040204" pitchFamily="50" charset="-128"/>
              <a:ea typeface="メイリオ" panose="020B0604030504040204" pitchFamily="50" charset="-128"/>
            </a:endParaRPr>
          </a:p>
          <a:p>
            <a:pPr algn="l"/>
            <a:endParaRPr lang="en-US" altLang="ja-JP" sz="600" b="1" dirty="0">
              <a:latin typeface="メイリオ" panose="020B0604030504040204" pitchFamily="50" charset="-128"/>
              <a:ea typeface="メイリオ" panose="020B0604030504040204" pitchFamily="50" charset="-128"/>
            </a:endParaRPr>
          </a:p>
          <a:p>
            <a:pPr algn="l"/>
            <a:r>
              <a:rPr lang="ja-JP" altLang="en-US" sz="1400" b="1" dirty="0">
                <a:latin typeface="メイリオ" panose="020B0604030504040204" pitchFamily="50" charset="-128"/>
                <a:ea typeface="メイリオ" panose="020B0604030504040204" pitchFamily="50" charset="-128"/>
              </a:rPr>
              <a:t>〇生徒・教師にとって望ましい持続可能な運営団体の確保</a:t>
            </a:r>
          </a:p>
        </p:txBody>
      </p:sp>
      <p:pic>
        <p:nvPicPr>
          <p:cNvPr id="68" name="図 6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570755" y="214359"/>
            <a:ext cx="730253" cy="733852"/>
          </a:xfrm>
          <a:prstGeom prst="rect">
            <a:avLst/>
          </a:prstGeom>
        </p:spPr>
      </p:pic>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069" y="181300"/>
            <a:ext cx="533544" cy="533545"/>
          </a:xfrm>
          <a:prstGeom prst="rect">
            <a:avLst/>
          </a:prstGeom>
        </p:spPr>
      </p:pic>
      <p:pic>
        <p:nvPicPr>
          <p:cNvPr id="70" name="図 69"/>
          <p:cNvPicPr>
            <a:picLocks noChangeAspect="1"/>
          </p:cNvPicPr>
          <p:nvPr/>
        </p:nvPicPr>
        <p:blipFill rotWithShape="1">
          <a:blip r:embed="rId4" cstate="print">
            <a:extLst>
              <a:ext uri="{28A0092B-C50C-407E-A947-70E740481C1C}">
                <a14:useLocalDpi xmlns:a14="http://schemas.microsoft.com/office/drawing/2010/main" val="0"/>
              </a:ext>
            </a:extLst>
          </a:blip>
          <a:srcRect l="7597" r="3015"/>
          <a:stretch/>
        </p:blipFill>
        <p:spPr>
          <a:xfrm>
            <a:off x="8053849" y="211254"/>
            <a:ext cx="658150" cy="521537"/>
          </a:xfrm>
          <a:prstGeom prst="rect">
            <a:avLst/>
          </a:prstGeom>
        </p:spPr>
      </p:pic>
      <p:pic>
        <p:nvPicPr>
          <p:cNvPr id="71" name="図 70"/>
          <p:cNvPicPr>
            <a:picLocks noChangeAspect="1"/>
          </p:cNvPicPr>
          <p:nvPr/>
        </p:nvPicPr>
        <p:blipFill rotWithShape="1">
          <a:blip r:embed="rId5" cstate="print">
            <a:extLst>
              <a:ext uri="{28A0092B-C50C-407E-A947-70E740481C1C}">
                <a14:useLocalDpi xmlns:a14="http://schemas.microsoft.com/office/drawing/2010/main" val="0"/>
              </a:ext>
            </a:extLst>
          </a:blip>
          <a:srcRect r="25947" b="-6090"/>
          <a:stretch/>
        </p:blipFill>
        <p:spPr>
          <a:xfrm>
            <a:off x="7341371" y="737459"/>
            <a:ext cx="1527875" cy="277644"/>
          </a:xfrm>
          <a:prstGeom prst="rect">
            <a:avLst/>
          </a:prstGeom>
        </p:spPr>
      </p:pic>
      <p:grpSp>
        <p:nvGrpSpPr>
          <p:cNvPr id="72" name="グループ化 71"/>
          <p:cNvGrpSpPr/>
          <p:nvPr/>
        </p:nvGrpSpPr>
        <p:grpSpPr>
          <a:xfrm>
            <a:off x="-3136" y="1025095"/>
            <a:ext cx="4197671" cy="5616435"/>
            <a:chOff x="95250" y="1189383"/>
            <a:chExt cx="6194066" cy="8337116"/>
          </a:xfrm>
        </p:grpSpPr>
        <p:sp>
          <p:nvSpPr>
            <p:cNvPr id="73" name="正方形/長方形 72"/>
            <p:cNvSpPr/>
            <p:nvPr/>
          </p:nvSpPr>
          <p:spPr>
            <a:xfrm>
              <a:off x="95250" y="1873382"/>
              <a:ext cx="6194065" cy="7653117"/>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t" anchorCtr="0"/>
            <a:lstStyle/>
            <a:p>
              <a:pPr defTabSz="308001"/>
              <a:endParaRPr lang="en-US" altLang="ja-JP" sz="661" dirty="0">
                <a:solidFill>
                  <a:prstClr val="black"/>
                </a:solidFill>
                <a:latin typeface="Meiryo UI" panose="020B0604030504040204" pitchFamily="50" charset="-128"/>
                <a:ea typeface="Meiryo UI" panose="020B0604030504040204" pitchFamily="50" charset="-128"/>
              </a:endParaRPr>
            </a:p>
            <a:p>
              <a:pPr defTabSz="308001"/>
              <a:r>
                <a:rPr lang="ja-JP" altLang="en-US" sz="1213" dirty="0">
                  <a:solidFill>
                    <a:prstClr val="black"/>
                  </a:solidFill>
                  <a:latin typeface="Meiryo UI" panose="020B0604030504040204" pitchFamily="50" charset="-128"/>
                  <a:ea typeface="Meiryo UI" panose="020B0604030504040204" pitchFamily="50" charset="-128"/>
                </a:rPr>
                <a:t>　　　　　</a:t>
              </a:r>
              <a:r>
                <a:rPr lang="ja-JP" altLang="en-US" sz="1617" dirty="0">
                  <a:solidFill>
                    <a:prstClr val="black"/>
                  </a:solidFill>
                  <a:latin typeface="Meiryo UI" panose="020B0604030504040204" pitchFamily="50" charset="-128"/>
                  <a:ea typeface="Meiryo UI" panose="020B0604030504040204" pitchFamily="50" charset="-128"/>
                </a:rPr>
                <a:t>サッカー部における休日の地域移行</a:t>
              </a:r>
              <a:r>
                <a:rPr lang="en-US" altLang="ja-JP" sz="1617" dirty="0" smtClean="0">
                  <a:solidFill>
                    <a:prstClr val="black"/>
                  </a:solidFill>
                  <a:latin typeface="Meiryo UI" panose="020B0604030504040204" pitchFamily="50" charset="-128"/>
                  <a:ea typeface="Meiryo UI" panose="020B0604030504040204" pitchFamily="50" charset="-128"/>
                </a:rPr>
                <a:t>(</a:t>
              </a:r>
              <a:r>
                <a:rPr lang="ja-JP" altLang="en-US" sz="1617" dirty="0" smtClean="0">
                  <a:solidFill>
                    <a:prstClr val="black"/>
                  </a:solidFill>
                  <a:latin typeface="Meiryo UI" panose="020B0604030504040204" pitchFamily="50" charset="-128"/>
                  <a:ea typeface="Meiryo UI" panose="020B0604030504040204" pitchFamily="50" charset="-128"/>
                </a:rPr>
                <a:t>継続</a:t>
              </a:r>
              <a:r>
                <a:rPr lang="en-US" altLang="ja-JP" sz="1617" dirty="0" smtClean="0">
                  <a:solidFill>
                    <a:prstClr val="black"/>
                  </a:solidFill>
                  <a:latin typeface="Meiryo UI" panose="020B0604030504040204" pitchFamily="50" charset="-128"/>
                  <a:ea typeface="Meiryo UI" panose="020B0604030504040204" pitchFamily="50" charset="-128"/>
                </a:rPr>
                <a:t>)</a:t>
              </a:r>
              <a:endParaRPr lang="en-US" altLang="ja-JP" sz="1617" dirty="0">
                <a:solidFill>
                  <a:prstClr val="black"/>
                </a:solidFill>
                <a:latin typeface="Meiryo UI" panose="020B0604030504040204" pitchFamily="50" charset="-128"/>
                <a:ea typeface="Meiryo UI" panose="020B0604030504040204" pitchFamily="50" charset="-128"/>
              </a:endParaRPr>
            </a:p>
            <a:p>
              <a:pPr defTabSz="308001"/>
              <a:endParaRPr lang="en-US" altLang="ja-JP" sz="1348" dirty="0">
                <a:solidFill>
                  <a:prstClr val="black"/>
                </a:solidFill>
                <a:latin typeface="Meiryo UI" panose="020B0604030504040204" pitchFamily="50" charset="-128"/>
                <a:ea typeface="Meiryo UI" panose="020B0604030504040204" pitchFamily="50" charset="-128"/>
              </a:endParaRPr>
            </a:p>
            <a:p>
              <a:pPr defTabSz="308001"/>
              <a:r>
                <a:rPr lang="ja-JP" altLang="en-US" sz="1348" dirty="0">
                  <a:solidFill>
                    <a:prstClr val="black"/>
                  </a:solidFill>
                  <a:latin typeface="Meiryo UI" panose="020B0604030504040204" pitchFamily="50" charset="-128"/>
                  <a:ea typeface="Meiryo UI" panose="020B0604030504040204" pitchFamily="50" charset="-128"/>
                </a:rPr>
                <a:t>　</a:t>
              </a:r>
              <a:endParaRPr lang="en-US" altLang="ja-JP" sz="1348" dirty="0">
                <a:solidFill>
                  <a:prstClr val="black"/>
                </a:solidFill>
                <a:latin typeface="Meiryo UI" panose="020B0604030504040204" pitchFamily="50" charset="-128"/>
                <a:ea typeface="Meiryo UI" panose="020B0604030504040204" pitchFamily="50" charset="-128"/>
              </a:endParaRPr>
            </a:p>
            <a:p>
              <a:pPr defTabSz="308001"/>
              <a:endParaRPr lang="en-US" altLang="ja-JP" sz="1213" dirty="0">
                <a:solidFill>
                  <a:prstClr val="black"/>
                </a:solidFill>
                <a:latin typeface="Meiryo UI" panose="020B0604030504040204" pitchFamily="50" charset="-128"/>
                <a:ea typeface="Meiryo UI" panose="020B0604030504040204" pitchFamily="50" charset="-128"/>
              </a:endParaRPr>
            </a:p>
            <a:p>
              <a:pPr defTabSz="308001"/>
              <a:endParaRPr lang="ja-JP" altLang="en-US" sz="1213" dirty="0">
                <a:solidFill>
                  <a:prstClr val="black"/>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101936" y="1189383"/>
              <a:ext cx="6187380" cy="683999"/>
            </a:xfrm>
            <a:prstGeom prst="rect">
              <a:avLst/>
            </a:prstGeom>
            <a:solidFill>
              <a:srgbClr val="2E75B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308001"/>
              <a:r>
                <a:rPr lang="ja-JP" altLang="en-US" sz="1509" b="1" dirty="0">
                  <a:solidFill>
                    <a:prstClr val="white"/>
                  </a:solidFill>
                  <a:latin typeface="Meiryo UI" panose="020B0604030504040204" pitchFamily="50" charset="-128"/>
                  <a:ea typeface="Meiryo UI" panose="020B0604030504040204" pitchFamily="50" charset="-128"/>
                </a:rPr>
                <a:t>八雲・第一 </a:t>
              </a:r>
              <a:r>
                <a:rPr lang="en-US" altLang="ja-JP" sz="1509" b="1" dirty="0">
                  <a:solidFill>
                    <a:prstClr val="white"/>
                  </a:solidFill>
                  <a:latin typeface="Meiryo UI" panose="020B0604030504040204" pitchFamily="50" charset="-128"/>
                  <a:ea typeface="Meiryo UI" panose="020B0604030504040204" pitchFamily="50" charset="-128"/>
                </a:rPr>
                <a:t>× </a:t>
              </a:r>
              <a:r>
                <a:rPr lang="ja-JP" altLang="en-US" sz="1509" b="1" dirty="0">
                  <a:solidFill>
                    <a:prstClr val="white"/>
                  </a:solidFill>
                  <a:latin typeface="Meiryo UI" panose="020B0604030504040204" pitchFamily="50" charset="-128"/>
                  <a:ea typeface="Meiryo UI" panose="020B0604030504040204" pitchFamily="50" charset="-128"/>
                </a:rPr>
                <a:t>リトルＦＣ</a:t>
              </a:r>
            </a:p>
          </p:txBody>
        </p:sp>
      </p:grpSp>
      <p:sp>
        <p:nvSpPr>
          <p:cNvPr id="75" name="正方形/長方形 74"/>
          <p:cNvSpPr/>
          <p:nvPr/>
        </p:nvSpPr>
        <p:spPr>
          <a:xfrm>
            <a:off x="4238011" y="1495113"/>
            <a:ext cx="4902311" cy="5141683"/>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t" anchorCtr="0"/>
          <a:lstStyle/>
          <a:p>
            <a:pPr defTabSz="308001"/>
            <a:endParaRPr lang="en-US" altLang="ja-JP" sz="377" dirty="0">
              <a:solidFill>
                <a:prstClr val="black"/>
              </a:solidFill>
              <a:latin typeface="Meiryo UI" panose="020B0604030504040204" pitchFamily="50" charset="-128"/>
              <a:ea typeface="Meiryo UI" panose="020B0604030504040204" pitchFamily="50" charset="-128"/>
            </a:endParaRPr>
          </a:p>
          <a:p>
            <a:pPr defTabSz="308001"/>
            <a:r>
              <a:rPr lang="ja-JP" altLang="en-US" sz="1213" dirty="0">
                <a:solidFill>
                  <a:prstClr val="black"/>
                </a:solidFill>
                <a:latin typeface="Meiryo UI" panose="020B0604030504040204" pitchFamily="50" charset="-128"/>
                <a:ea typeface="Meiryo UI" panose="020B0604030504040204" pitchFamily="50" charset="-128"/>
              </a:rPr>
              <a:t>　　　　　</a:t>
            </a:r>
            <a:r>
              <a:rPr lang="ja-JP" altLang="en-US" sz="1140" dirty="0">
                <a:solidFill>
                  <a:prstClr val="black"/>
                </a:solidFill>
                <a:latin typeface="Meiryo UI" panose="020B0604030504040204" pitchFamily="50" charset="-128"/>
                <a:ea typeface="Meiryo UI" panose="020B0604030504040204" pitchFamily="50" charset="-128"/>
              </a:rPr>
              <a:t>ソフトテニス・バスケットボール部</a:t>
            </a:r>
            <a:r>
              <a:rPr lang="en-US" altLang="ja-JP" sz="1140" dirty="0">
                <a:solidFill>
                  <a:prstClr val="black"/>
                </a:solidFill>
                <a:latin typeface="Meiryo UI" panose="020B0604030504040204" pitchFamily="50" charset="-128"/>
                <a:ea typeface="Meiryo UI" panose="020B0604030504040204" pitchFamily="50" charset="-128"/>
              </a:rPr>
              <a:t>(</a:t>
            </a:r>
            <a:r>
              <a:rPr lang="ja-JP" altLang="en-US" sz="1140" dirty="0">
                <a:solidFill>
                  <a:prstClr val="black"/>
                </a:solidFill>
                <a:latin typeface="Meiryo UI" panose="020B0604030504040204" pitchFamily="50" charset="-128"/>
                <a:ea typeface="Meiryo UI" panose="020B0604030504040204" pitchFamily="50" charset="-128"/>
              </a:rPr>
              <a:t>継続＆拡充＠コスモ</a:t>
            </a:r>
            <a:r>
              <a:rPr lang="en-US" altLang="ja-JP" sz="1140" dirty="0">
                <a:solidFill>
                  <a:prstClr val="black"/>
                </a:solidFill>
                <a:latin typeface="Meiryo UI" panose="020B0604030504040204" pitchFamily="50" charset="-128"/>
                <a:ea typeface="Meiryo UI" panose="020B0604030504040204" pitchFamily="50" charset="-128"/>
              </a:rPr>
              <a:t>)</a:t>
            </a:r>
            <a:r>
              <a:rPr lang="ja-JP" altLang="en-US" sz="1140" dirty="0">
                <a:solidFill>
                  <a:prstClr val="black"/>
                </a:solidFill>
                <a:latin typeface="Meiryo UI" panose="020B0604030504040204" pitchFamily="50" charset="-128"/>
                <a:ea typeface="Meiryo UI" panose="020B0604030504040204" pitchFamily="50" charset="-128"/>
              </a:rPr>
              <a:t>と</a:t>
            </a:r>
            <a:endParaRPr lang="en-US" altLang="ja-JP" sz="1140" dirty="0">
              <a:solidFill>
                <a:prstClr val="black"/>
              </a:solidFill>
              <a:latin typeface="Meiryo UI" panose="020B0604030504040204" pitchFamily="50" charset="-128"/>
              <a:ea typeface="Meiryo UI" panose="020B0604030504040204" pitchFamily="50" charset="-128"/>
            </a:endParaRPr>
          </a:p>
          <a:p>
            <a:pPr defTabSz="308001"/>
            <a:r>
              <a:rPr lang="ja-JP" altLang="en-US" sz="1140" dirty="0">
                <a:solidFill>
                  <a:prstClr val="black"/>
                </a:solidFill>
                <a:latin typeface="Meiryo UI" panose="020B0604030504040204" pitchFamily="50" charset="-128"/>
                <a:ea typeface="Meiryo UI" panose="020B0604030504040204" pitchFamily="50" charset="-128"/>
              </a:rPr>
              <a:t>　　　　　</a:t>
            </a:r>
            <a:r>
              <a:rPr lang="ja-JP" altLang="en-US" sz="1140" dirty="0" smtClean="0">
                <a:solidFill>
                  <a:prstClr val="black"/>
                </a:solidFill>
                <a:latin typeface="Meiryo UI" panose="020B0604030504040204" pitchFamily="50" charset="-128"/>
                <a:ea typeface="Meiryo UI" panose="020B0604030504040204" pitchFamily="50" charset="-128"/>
              </a:rPr>
              <a:t>卓球部</a:t>
            </a:r>
            <a:r>
              <a:rPr lang="en-US" altLang="ja-JP" sz="1140" dirty="0" smtClean="0">
                <a:solidFill>
                  <a:prstClr val="black"/>
                </a:solidFill>
                <a:latin typeface="Meiryo UI" panose="020B0604030504040204" pitchFamily="50" charset="-128"/>
                <a:ea typeface="Meiryo UI" panose="020B0604030504040204" pitchFamily="50" charset="-128"/>
              </a:rPr>
              <a:t>(</a:t>
            </a:r>
            <a:r>
              <a:rPr lang="ja-JP" altLang="en-US" sz="1140" dirty="0">
                <a:solidFill>
                  <a:prstClr val="black"/>
                </a:solidFill>
                <a:latin typeface="Meiryo UI" panose="020B0604030504040204" pitchFamily="50" charset="-128"/>
                <a:ea typeface="Meiryo UI" panose="020B0604030504040204" pitchFamily="50" charset="-128"/>
              </a:rPr>
              <a:t>拡充</a:t>
            </a:r>
            <a:r>
              <a:rPr lang="ja-JP" altLang="en-US" sz="1140" dirty="0" smtClean="0">
                <a:solidFill>
                  <a:prstClr val="black"/>
                </a:solidFill>
                <a:latin typeface="Meiryo UI" panose="020B0604030504040204" pitchFamily="50" charset="-128"/>
                <a:ea typeface="Meiryo UI" panose="020B0604030504040204" pitchFamily="50" charset="-128"/>
              </a:rPr>
              <a:t>＠</a:t>
            </a:r>
            <a:r>
              <a:rPr lang="ja-JP" altLang="en-US" sz="1140" dirty="0">
                <a:solidFill>
                  <a:prstClr val="black"/>
                </a:solidFill>
                <a:latin typeface="Meiryo UI" panose="020B0604030504040204" pitchFamily="50" charset="-128"/>
                <a:ea typeface="Meiryo UI" panose="020B0604030504040204" pitchFamily="50" charset="-128"/>
              </a:rPr>
              <a:t>市スポーツ協会</a:t>
            </a:r>
            <a:r>
              <a:rPr lang="en-US" altLang="ja-JP" sz="1140" dirty="0">
                <a:solidFill>
                  <a:prstClr val="black"/>
                </a:solidFill>
                <a:latin typeface="Meiryo UI" panose="020B0604030504040204" pitchFamily="50" charset="-128"/>
                <a:ea typeface="Meiryo UI" panose="020B0604030504040204" pitchFamily="50" charset="-128"/>
              </a:rPr>
              <a:t>)</a:t>
            </a:r>
            <a:r>
              <a:rPr lang="ja-JP" altLang="en-US" sz="1140" dirty="0">
                <a:solidFill>
                  <a:prstClr val="black"/>
                </a:solidFill>
                <a:latin typeface="Meiryo UI" panose="020B0604030504040204" pitchFamily="50" charset="-128"/>
                <a:ea typeface="Meiryo UI" panose="020B0604030504040204" pitchFamily="50" charset="-128"/>
              </a:rPr>
              <a:t>における休日の地域移行</a:t>
            </a:r>
            <a:endParaRPr lang="en-US" altLang="ja-JP" sz="1140" dirty="0">
              <a:solidFill>
                <a:prstClr val="black"/>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4238011" y="1033533"/>
            <a:ext cx="4902311" cy="460787"/>
          </a:xfrm>
          <a:prstGeom prst="rect">
            <a:avLst/>
          </a:prstGeom>
          <a:solidFill>
            <a:srgbClr val="2E75B6"/>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308001"/>
            <a:r>
              <a:rPr lang="ja-JP" altLang="en-US" sz="1509" b="1" dirty="0">
                <a:solidFill>
                  <a:prstClr val="white"/>
                </a:solidFill>
                <a:latin typeface="Meiryo UI" panose="020B0604030504040204" pitchFamily="50" charset="-128"/>
                <a:ea typeface="Meiryo UI" panose="020B0604030504040204" pitchFamily="50" charset="-128"/>
              </a:rPr>
              <a:t>さつき学園・第一・錦・樟風　</a:t>
            </a:r>
            <a:r>
              <a:rPr lang="en-US" altLang="ja-JP" sz="1509" b="1" dirty="0">
                <a:solidFill>
                  <a:prstClr val="white"/>
                </a:solidFill>
                <a:latin typeface="Meiryo UI" panose="020B0604030504040204" pitchFamily="50" charset="-128"/>
                <a:ea typeface="Meiryo UI" panose="020B0604030504040204" pitchFamily="50" charset="-128"/>
              </a:rPr>
              <a:t>×</a:t>
            </a:r>
            <a:r>
              <a:rPr lang="ja-JP" altLang="en-US" sz="1509" b="1" dirty="0">
                <a:solidFill>
                  <a:prstClr val="white"/>
                </a:solidFill>
                <a:latin typeface="Meiryo UI" panose="020B0604030504040204" pitchFamily="50" charset="-128"/>
                <a:ea typeface="Meiryo UI" panose="020B0604030504040204" pitchFamily="50" charset="-128"/>
              </a:rPr>
              <a:t>　守口市スポーツ協会</a:t>
            </a:r>
            <a:endParaRPr lang="en-US" altLang="ja-JP" sz="1509" b="1" dirty="0">
              <a:solidFill>
                <a:prstClr val="white"/>
              </a:solidFill>
              <a:latin typeface="Meiryo UI" panose="020B0604030504040204" pitchFamily="50" charset="-128"/>
              <a:ea typeface="Meiryo UI" panose="020B0604030504040204" pitchFamily="50" charset="-128"/>
            </a:endParaRPr>
          </a:p>
          <a:p>
            <a:pPr algn="ctr" defTabSz="308001"/>
            <a:r>
              <a:rPr lang="ja-JP" altLang="en-US" sz="1509" b="1" dirty="0">
                <a:solidFill>
                  <a:prstClr val="white"/>
                </a:solidFill>
                <a:latin typeface="Meiryo UI" panose="020B0604030504040204" pitchFamily="50" charset="-128"/>
                <a:ea typeface="Meiryo UI" panose="020B0604030504040204" pitchFamily="50" charset="-128"/>
              </a:rPr>
              <a:t>　　　　　　　　　　　　　　　　　　   コスモスポーツクラブ</a:t>
            </a:r>
          </a:p>
        </p:txBody>
      </p:sp>
      <p:sp>
        <p:nvSpPr>
          <p:cNvPr id="77" name="テキスト ボックス 76"/>
          <p:cNvSpPr txBox="1"/>
          <p:nvPr/>
        </p:nvSpPr>
        <p:spPr>
          <a:xfrm>
            <a:off x="4275612" y="5909559"/>
            <a:ext cx="4689837" cy="665995"/>
          </a:xfrm>
          <a:prstGeom prst="rect">
            <a:avLst/>
          </a:prstGeom>
          <a:solidFill>
            <a:schemeClr val="bg1"/>
          </a:solidFill>
        </p:spPr>
        <p:txBody>
          <a:bodyPr wrap="square" tIns="16976" bIns="16976" rtlCol="0">
            <a:spAutoFit/>
          </a:bodyPr>
          <a:lstStyle/>
          <a:p>
            <a:pPr defTabSz="308001"/>
            <a:r>
              <a:rPr lang="ja-JP" altLang="en-US" sz="990" b="1" u="sng" dirty="0">
                <a:solidFill>
                  <a:prstClr val="black"/>
                </a:solidFill>
                <a:latin typeface="Meiryo UI" panose="020B0604030504040204" pitchFamily="50" charset="-128"/>
                <a:ea typeface="Meiryo UI" panose="020B0604030504040204" pitchFamily="50" charset="-128"/>
              </a:rPr>
              <a:t>幼児活動研究会株式会社コスモスポーツクラブについて</a:t>
            </a:r>
            <a:endParaRPr lang="en-US" altLang="ja-JP" sz="990" b="1" u="sng"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849" dirty="0">
                <a:solidFill>
                  <a:prstClr val="black"/>
                </a:solidFill>
                <a:latin typeface="Meiryo UI" panose="020B0604030504040204" pitchFamily="50" charset="-128"/>
                <a:ea typeface="Meiryo UI" panose="020B0604030504040204" pitchFamily="50" charset="-128"/>
              </a:rPr>
              <a:t>　●全国の幼稚園・保育園と、そこに通う児童を対象とする仕事を基幹事業とする会社</a:t>
            </a:r>
            <a:endParaRPr lang="en-US" altLang="ja-JP" sz="990"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849" dirty="0">
                <a:solidFill>
                  <a:prstClr val="black"/>
                </a:solidFill>
                <a:latin typeface="Meiryo UI" panose="020B0604030504040204" pitchFamily="50" charset="-128"/>
                <a:ea typeface="Meiryo UI" panose="020B0604030504040204" pitchFamily="50" charset="-128"/>
              </a:rPr>
              <a:t>　●保育時間内の体育指導のほか、サッカー、新体操などの課外指導も行っている</a:t>
            </a:r>
            <a:endParaRPr lang="en-US" altLang="ja-JP" sz="990"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849" dirty="0">
                <a:solidFill>
                  <a:prstClr val="black"/>
                </a:solidFill>
                <a:latin typeface="Meiryo UI" panose="020B0604030504040204" pitchFamily="50" charset="-128"/>
                <a:ea typeface="Meiryo UI" panose="020B0604030504040204" pitchFamily="50" charset="-128"/>
              </a:rPr>
              <a:t>　●指導者は当該種目の経験者</a:t>
            </a:r>
            <a:r>
              <a:rPr lang="en-US" altLang="ja-JP" sz="849" dirty="0">
                <a:solidFill>
                  <a:prstClr val="black"/>
                </a:solidFill>
                <a:latin typeface="Meiryo UI" panose="020B0604030504040204" pitchFamily="50" charset="-128"/>
                <a:ea typeface="Meiryo UI" panose="020B0604030504040204" pitchFamily="50" charset="-128"/>
              </a:rPr>
              <a:t>(</a:t>
            </a:r>
            <a:r>
              <a:rPr lang="ja-JP" altLang="en-US" sz="849" dirty="0">
                <a:solidFill>
                  <a:prstClr val="black"/>
                </a:solidFill>
                <a:latin typeface="Meiryo UI" panose="020B0604030504040204" pitchFamily="50" charset="-128"/>
                <a:ea typeface="Meiryo UI" panose="020B0604030504040204" pitchFamily="50" charset="-128"/>
              </a:rPr>
              <a:t>中には国体出場経験者あり</a:t>
            </a:r>
            <a:r>
              <a:rPr lang="en-US" altLang="ja-JP" sz="849" dirty="0">
                <a:solidFill>
                  <a:prstClr val="black"/>
                </a:solidFill>
                <a:latin typeface="Meiryo UI" panose="020B0604030504040204" pitchFamily="50" charset="-128"/>
                <a:ea typeface="Meiryo UI" panose="020B0604030504040204" pitchFamily="50" charset="-128"/>
              </a:rPr>
              <a:t>)</a:t>
            </a:r>
          </a:p>
        </p:txBody>
      </p:sp>
      <p:pic>
        <p:nvPicPr>
          <p:cNvPr id="78" name="図 7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016" y="1551115"/>
            <a:ext cx="451549" cy="412283"/>
          </a:xfrm>
          <a:prstGeom prst="rect">
            <a:avLst/>
          </a:prstGeom>
        </p:spPr>
      </p:pic>
      <p:sp>
        <p:nvSpPr>
          <p:cNvPr id="81" name="テキスト ボックス 80"/>
          <p:cNvSpPr txBox="1"/>
          <p:nvPr/>
        </p:nvSpPr>
        <p:spPr>
          <a:xfrm>
            <a:off x="57558" y="5036713"/>
            <a:ext cx="4098586" cy="1484958"/>
          </a:xfrm>
          <a:prstGeom prst="rect">
            <a:avLst/>
          </a:prstGeom>
          <a:solidFill>
            <a:schemeClr val="bg1"/>
          </a:solidFill>
        </p:spPr>
        <p:txBody>
          <a:bodyPr wrap="square" rtlCol="0">
            <a:spAutoFit/>
          </a:bodyPr>
          <a:lstStyle/>
          <a:p>
            <a:pPr defTabSz="308001"/>
            <a:r>
              <a:rPr lang="ja-JP" altLang="en-US" sz="1131" b="1" u="sng" dirty="0">
                <a:solidFill>
                  <a:prstClr val="black"/>
                </a:solidFill>
                <a:latin typeface="Meiryo UI" panose="020B0604030504040204" pitchFamily="50" charset="-128"/>
                <a:ea typeface="Meiryo UI" panose="020B0604030504040204" pitchFamily="50" charset="-128"/>
              </a:rPr>
              <a:t>リトル</a:t>
            </a:r>
            <a:r>
              <a:rPr lang="en-US" altLang="ja-JP" sz="1131" b="1" u="sng" dirty="0">
                <a:solidFill>
                  <a:prstClr val="black"/>
                </a:solidFill>
                <a:latin typeface="Meiryo UI" panose="020B0604030504040204" pitchFamily="50" charset="-128"/>
                <a:ea typeface="Meiryo UI" panose="020B0604030504040204" pitchFamily="50" charset="-128"/>
              </a:rPr>
              <a:t>FC</a:t>
            </a:r>
            <a:r>
              <a:rPr lang="ja-JP" altLang="en-US" sz="1131" b="1" u="sng" dirty="0">
                <a:solidFill>
                  <a:prstClr val="black"/>
                </a:solidFill>
                <a:latin typeface="Meiryo UI" panose="020B0604030504040204" pitchFamily="50" charset="-128"/>
                <a:ea typeface="Meiryo UI" panose="020B0604030504040204" pitchFamily="50" charset="-128"/>
              </a:rPr>
              <a:t>について</a:t>
            </a:r>
            <a:endParaRPr lang="en-US" altLang="ja-JP" sz="1131" b="1" u="sng" dirty="0">
              <a:solidFill>
                <a:prstClr val="black"/>
              </a:solidFill>
              <a:latin typeface="Meiryo UI" panose="020B0604030504040204" pitchFamily="50" charset="-128"/>
              <a:ea typeface="Meiryo UI" panose="020B0604030504040204" pitchFamily="50" charset="-128"/>
            </a:endParaRPr>
          </a:p>
          <a:p>
            <a:pPr defTabSz="308001"/>
            <a:endParaRPr lang="en-US" altLang="ja-JP" sz="377" dirty="0">
              <a:solidFill>
                <a:prstClr val="black"/>
              </a:solidFill>
              <a:latin typeface="Meiryo UI" panose="020B0604030504040204" pitchFamily="50" charset="-128"/>
              <a:ea typeface="Meiryo UI" panose="020B0604030504040204" pitchFamily="50" charset="-128"/>
            </a:endParaRPr>
          </a:p>
          <a:p>
            <a:pPr defTabSz="308001"/>
            <a:r>
              <a:rPr lang="ja-JP" altLang="en-US" sz="1131" dirty="0">
                <a:solidFill>
                  <a:prstClr val="black"/>
                </a:solidFill>
                <a:latin typeface="Meiryo UI" panose="020B0604030504040204" pitchFamily="50" charset="-128"/>
                <a:ea typeface="Meiryo UI" panose="020B0604030504040204" pitchFamily="50" charset="-128"/>
              </a:rPr>
              <a:t>　●守口市で活動する幼児・小学生を対象としたサッカーチーム</a:t>
            </a:r>
            <a:endParaRPr lang="en-US" altLang="ja-JP" sz="1131" dirty="0">
              <a:solidFill>
                <a:prstClr val="black"/>
              </a:solidFill>
              <a:latin typeface="Meiryo UI" panose="020B0604030504040204" pitchFamily="50" charset="-128"/>
              <a:ea typeface="Meiryo UI" panose="020B0604030504040204" pitchFamily="50" charset="-128"/>
            </a:endParaRPr>
          </a:p>
          <a:p>
            <a:pPr defTabSz="308001"/>
            <a:r>
              <a:rPr lang="ja-JP" altLang="en-US" sz="1131" dirty="0">
                <a:solidFill>
                  <a:prstClr val="black"/>
                </a:solidFill>
                <a:latin typeface="Meiryo UI" panose="020B0604030504040204" pitchFamily="50" charset="-128"/>
                <a:ea typeface="Meiryo UI" panose="020B0604030504040204" pitchFamily="50" charset="-128"/>
              </a:rPr>
              <a:t>　　・市内幼稚園・保育園へサッカー巡回指導も実施</a:t>
            </a:r>
            <a:endParaRPr lang="en-US" altLang="ja-JP" sz="1131"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1131" dirty="0">
                <a:solidFill>
                  <a:prstClr val="black"/>
                </a:solidFill>
                <a:latin typeface="Meiryo UI" panose="020B0604030504040204" pitchFamily="50" charset="-128"/>
                <a:ea typeface="Meiryo UI" panose="020B0604030504040204" pitchFamily="50" charset="-128"/>
              </a:rPr>
              <a:t>　●指導者は</a:t>
            </a:r>
            <a:r>
              <a:rPr lang="en-US" altLang="ja-JP" sz="1131" dirty="0">
                <a:solidFill>
                  <a:prstClr val="black"/>
                </a:solidFill>
                <a:latin typeface="Meiryo UI" panose="020B0604030504040204" pitchFamily="50" charset="-128"/>
                <a:ea typeface="Meiryo UI" panose="020B0604030504040204" pitchFamily="50" charset="-128"/>
              </a:rPr>
              <a:t>JFA</a:t>
            </a:r>
            <a:r>
              <a:rPr lang="ja-JP" altLang="en-US" sz="1131" dirty="0">
                <a:solidFill>
                  <a:prstClr val="black"/>
                </a:solidFill>
                <a:latin typeface="Meiryo UI" panose="020B0604030504040204" pitchFamily="50" charset="-128"/>
                <a:ea typeface="Meiryo UI" panose="020B0604030504040204" pitchFamily="50" charset="-128"/>
              </a:rPr>
              <a:t>公認ライセンス等を保有</a:t>
            </a:r>
            <a:endParaRPr lang="en-US" altLang="ja-JP" sz="283"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1131" dirty="0">
                <a:solidFill>
                  <a:prstClr val="black"/>
                </a:solidFill>
                <a:latin typeface="Meiryo UI" panose="020B0604030504040204" pitchFamily="50" charset="-128"/>
                <a:ea typeface="Meiryo UI" panose="020B0604030504040204" pitchFamily="50" charset="-128"/>
              </a:rPr>
              <a:t>　●リトル</a:t>
            </a:r>
            <a:r>
              <a:rPr lang="en-US" altLang="ja-JP" sz="1131" dirty="0">
                <a:solidFill>
                  <a:prstClr val="black"/>
                </a:solidFill>
                <a:latin typeface="Meiryo UI" panose="020B0604030504040204" pitchFamily="50" charset="-128"/>
                <a:ea typeface="Meiryo UI" panose="020B0604030504040204" pitchFamily="50" charset="-128"/>
              </a:rPr>
              <a:t>FC</a:t>
            </a:r>
            <a:r>
              <a:rPr lang="ja-JP" altLang="en-US" sz="1131" dirty="0">
                <a:solidFill>
                  <a:prstClr val="black"/>
                </a:solidFill>
                <a:latin typeface="Meiryo UI" panose="020B0604030504040204" pitchFamily="50" charset="-128"/>
                <a:ea typeface="Meiryo UI" panose="020B0604030504040204" pitchFamily="50" charset="-128"/>
              </a:rPr>
              <a:t>出身生徒の多くは八雲・第一中等へ進学</a:t>
            </a:r>
            <a:endParaRPr lang="en-US" altLang="ja-JP" sz="1131"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1131" dirty="0">
                <a:solidFill>
                  <a:prstClr val="black"/>
                </a:solidFill>
                <a:latin typeface="Meiryo UI" panose="020B0604030504040204" pitchFamily="50" charset="-128"/>
                <a:ea typeface="Meiryo UI" panose="020B0604030504040204" pitchFamily="50" charset="-128"/>
              </a:rPr>
              <a:t>　●リトル</a:t>
            </a:r>
            <a:r>
              <a:rPr lang="en-US" altLang="ja-JP" sz="1131" dirty="0">
                <a:solidFill>
                  <a:prstClr val="black"/>
                </a:solidFill>
                <a:latin typeface="Meiryo UI" panose="020B0604030504040204" pitchFamily="50" charset="-128"/>
                <a:ea typeface="Meiryo UI" panose="020B0604030504040204" pitchFamily="50" charset="-128"/>
              </a:rPr>
              <a:t>FC</a:t>
            </a:r>
            <a:r>
              <a:rPr lang="ja-JP" altLang="en-US" sz="1131" dirty="0">
                <a:solidFill>
                  <a:prstClr val="black"/>
                </a:solidFill>
                <a:latin typeface="Meiryo UI" panose="020B0604030504040204" pitchFamily="50" charset="-128"/>
                <a:ea typeface="Meiryo UI" panose="020B0604030504040204" pitchFamily="50" charset="-128"/>
              </a:rPr>
              <a:t>指導者の多くが八雲中出身</a:t>
            </a:r>
            <a:endParaRPr lang="en-US" altLang="ja-JP" sz="1131"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1131" dirty="0">
                <a:solidFill>
                  <a:prstClr val="black"/>
                </a:solidFill>
                <a:latin typeface="Meiryo UI" panose="020B0604030504040204" pitchFamily="50" charset="-128"/>
                <a:ea typeface="Meiryo UI" panose="020B0604030504040204" pitchFamily="50" charset="-128"/>
              </a:rPr>
              <a:t>　●八雲中サッカー部への外部指導歴あり</a:t>
            </a:r>
            <a:endParaRPr lang="en-US" altLang="ja-JP" sz="283" dirty="0">
              <a:solidFill>
                <a:prstClr val="black"/>
              </a:solidFill>
              <a:latin typeface="Meiryo UI" panose="020B0604030504040204" pitchFamily="50" charset="-128"/>
              <a:ea typeface="Meiryo UI" panose="020B0604030504040204" pitchFamily="50" charset="-128"/>
            </a:endParaRPr>
          </a:p>
        </p:txBody>
      </p:sp>
      <p:pic>
        <p:nvPicPr>
          <p:cNvPr id="82" name="図 8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17470" y="1551115"/>
            <a:ext cx="451549" cy="412283"/>
          </a:xfrm>
          <a:prstGeom prst="rect">
            <a:avLst/>
          </a:prstGeom>
        </p:spPr>
      </p:pic>
      <p:grpSp>
        <p:nvGrpSpPr>
          <p:cNvPr id="83" name="グループ化 82"/>
          <p:cNvGrpSpPr/>
          <p:nvPr/>
        </p:nvGrpSpPr>
        <p:grpSpPr>
          <a:xfrm>
            <a:off x="-28575" y="2006876"/>
            <a:ext cx="4210067" cy="2847699"/>
            <a:chOff x="8772" y="1888163"/>
            <a:chExt cx="4463917" cy="3019404"/>
          </a:xfrm>
        </p:grpSpPr>
        <p:grpSp>
          <p:nvGrpSpPr>
            <p:cNvPr id="85" name="グループ化 84"/>
            <p:cNvGrpSpPr/>
            <p:nvPr/>
          </p:nvGrpSpPr>
          <p:grpSpPr>
            <a:xfrm>
              <a:off x="8772" y="1888163"/>
              <a:ext cx="4434866" cy="3019404"/>
              <a:chOff x="-3928" y="1900863"/>
              <a:chExt cx="4434866" cy="3019404"/>
            </a:xfrm>
          </p:grpSpPr>
          <p:sp>
            <p:nvSpPr>
              <p:cNvPr id="87" name="角丸四角形 86"/>
              <p:cNvSpPr/>
              <p:nvPr/>
            </p:nvSpPr>
            <p:spPr>
              <a:xfrm>
                <a:off x="60312" y="1900863"/>
                <a:ext cx="4370626" cy="3019404"/>
              </a:xfrm>
              <a:prstGeom prst="roundRect">
                <a:avLst>
                  <a:gd name="adj" fmla="val 2569"/>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431191"/>
                <a:endParaRPr lang="ja-JP" altLang="en-US" sz="1697">
                  <a:solidFill>
                    <a:prstClr val="black"/>
                  </a:solidFill>
                  <a:latin typeface="Calibri" panose="020F0502020204030204"/>
                  <a:ea typeface="游ゴシック" panose="020B0400000000000000" pitchFamily="50" charset="-128"/>
                </a:endParaRPr>
              </a:p>
            </p:txBody>
          </p:sp>
          <p:pic>
            <p:nvPicPr>
              <p:cNvPr id="88" name="図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2032" y="1938143"/>
                <a:ext cx="2747937" cy="1548000"/>
              </a:xfrm>
              <a:prstGeom prst="rect">
                <a:avLst/>
              </a:prstGeom>
              <a:ln>
                <a:noFill/>
              </a:ln>
              <a:effectLst>
                <a:softEdge rad="112500"/>
              </a:effectLst>
            </p:spPr>
          </p:pic>
          <p:pic>
            <p:nvPicPr>
              <p:cNvPr id="89" name="図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4861" y="2748500"/>
                <a:ext cx="574136" cy="668571"/>
              </a:xfrm>
              <a:prstGeom prst="rect">
                <a:avLst/>
              </a:prstGeom>
            </p:spPr>
          </p:pic>
          <p:pic>
            <p:nvPicPr>
              <p:cNvPr id="90" name="図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017" y="2244615"/>
                <a:ext cx="1199994" cy="756000"/>
              </a:xfrm>
              <a:prstGeom prst="rect">
                <a:avLst/>
              </a:prstGeom>
            </p:spPr>
          </p:pic>
          <p:pic>
            <p:nvPicPr>
              <p:cNvPr id="91" name="図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2727" y="2773696"/>
                <a:ext cx="534600" cy="540000"/>
              </a:xfrm>
              <a:prstGeom prst="rect">
                <a:avLst/>
              </a:prstGeom>
            </p:spPr>
          </p:pic>
          <p:sp>
            <p:nvSpPr>
              <p:cNvPr id="92" name="正方形/長方形 91"/>
              <p:cNvSpPr/>
              <p:nvPr/>
            </p:nvSpPr>
            <p:spPr>
              <a:xfrm>
                <a:off x="3074855" y="3046734"/>
                <a:ext cx="1071125" cy="220955"/>
              </a:xfrm>
              <a:prstGeom prst="rect">
                <a:avLst/>
              </a:prstGeom>
              <a:noFill/>
            </p:spPr>
            <p:txBody>
              <a:bodyPr wrap="none">
                <a:spAutoFit/>
              </a:bodyPr>
              <a:lstStyle/>
              <a:p>
                <a:pPr defTabSz="308001"/>
                <a:r>
                  <a:rPr lang="ja-JP" altLang="en-US" sz="754" b="1" dirty="0">
                    <a:solidFill>
                      <a:prstClr val="black"/>
                    </a:solidFill>
                    <a:latin typeface="Meiryo UI" panose="020B0604030504040204" pitchFamily="50" charset="-128"/>
                    <a:ea typeface="Meiryo UI" panose="020B0604030504040204" pitchFamily="50" charset="-128"/>
                  </a:rPr>
                  <a:t>≪休日の練習拠点≫</a:t>
                </a:r>
                <a:endParaRPr lang="en-US" altLang="ja-JP" sz="754" b="1" dirty="0">
                  <a:solidFill>
                    <a:prstClr val="black"/>
                  </a:solidFill>
                  <a:latin typeface="Meiryo UI" panose="020B0604030504040204" pitchFamily="50" charset="-128"/>
                  <a:ea typeface="Meiryo UI" panose="020B0604030504040204" pitchFamily="50" charset="-128"/>
                </a:endParaRPr>
              </a:p>
            </p:txBody>
          </p:sp>
          <p:grpSp>
            <p:nvGrpSpPr>
              <p:cNvPr id="93" name="グループ化 92"/>
              <p:cNvGrpSpPr/>
              <p:nvPr/>
            </p:nvGrpSpPr>
            <p:grpSpPr>
              <a:xfrm>
                <a:off x="2677975" y="2791052"/>
                <a:ext cx="944721" cy="432000"/>
                <a:chOff x="-2088598" y="1285305"/>
                <a:chExt cx="944721" cy="432000"/>
              </a:xfrm>
            </p:grpSpPr>
            <p:pic>
              <p:nvPicPr>
                <p:cNvPr id="106" name="図 105"/>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088598" y="1285305"/>
                  <a:ext cx="456606" cy="432000"/>
                </a:xfrm>
                <a:prstGeom prst="rect">
                  <a:avLst/>
                </a:prstGeom>
              </p:spPr>
            </p:pic>
            <p:sp>
              <p:nvSpPr>
                <p:cNvPr id="107" name="テキスト ボックス 106"/>
                <p:cNvSpPr txBox="1"/>
                <p:nvPr/>
              </p:nvSpPr>
              <p:spPr>
                <a:xfrm>
                  <a:off x="-1742499" y="1370500"/>
                  <a:ext cx="598622" cy="259436"/>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八雲中</a:t>
                  </a:r>
                </a:p>
              </p:txBody>
            </p:sp>
          </p:grpSp>
          <p:grpSp>
            <p:nvGrpSpPr>
              <p:cNvPr id="94" name="グループ化 93"/>
              <p:cNvGrpSpPr/>
              <p:nvPr/>
            </p:nvGrpSpPr>
            <p:grpSpPr>
              <a:xfrm>
                <a:off x="130173" y="1998439"/>
                <a:ext cx="912579" cy="396000"/>
                <a:chOff x="-1782142" y="1397144"/>
                <a:chExt cx="912579" cy="396000"/>
              </a:xfrm>
            </p:grpSpPr>
            <p:pic>
              <p:nvPicPr>
                <p:cNvPr id="104" name="図 103"/>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5152" b="87446" l="13453" r="87444">
                              <a14:foregroundMark x1="47534" y1="31602" x2="47534" y2="31602"/>
                              <a14:foregroundMark x1="34978" y1="35931" x2="34978" y2="35931"/>
                              <a14:foregroundMark x1="26906" y1="54978" x2="26906" y2="54978"/>
                              <a14:foregroundMark x1="48430" y1="69697" x2="48430" y2="69697"/>
                              <a14:foregroundMark x1="56951" y1="70130" x2="56951" y2="70130"/>
                              <a14:foregroundMark x1="60987" y1="58442" x2="60987" y2="58442"/>
                              <a14:foregroundMark x1="52915" y1="52814" x2="52915" y2="52814"/>
                              <a14:foregroundMark x1="44395" y1="55844" x2="44395" y2="55844"/>
                              <a14:foregroundMark x1="41256" y1="47619" x2="41256" y2="47619"/>
                              <a14:foregroundMark x1="29596" y1="67532" x2="29596" y2="67532"/>
                              <a14:foregroundMark x1="26009" y1="43723" x2="26009" y2="43723"/>
                              <a14:foregroundMark x1="69507" y1="35498" x2="69507" y2="35498"/>
                              <a14:foregroundMark x1="73991" y1="46320" x2="73991" y2="46320"/>
                              <a14:foregroundMark x1="74888" y1="58009" x2="74888" y2="58009"/>
                              <a14:foregroundMark x1="66816" y1="65801" x2="66816" y2="65801"/>
                              <a14:foregroundMark x1="56502" y1="33333" x2="56502" y2="33333"/>
                              <a14:backgroundMark x1="24215" y1="37662" x2="24215" y2="37662"/>
                              <a14:backgroundMark x1="76233" y1="37662" x2="76233" y2="37662"/>
                              <a14:backgroundMark x1="78924" y1="36364" x2="78924" y2="36364"/>
                              <a14:backgroundMark x1="60987" y1="34632" x2="60987" y2="34632"/>
                              <a14:backgroundMark x1="78027" y1="64935" x2="78027" y2="64935"/>
                            </a14:backgroundRemoval>
                          </a14:imgEffect>
                        </a14:imgLayer>
                      </a14:imgProps>
                    </a:ext>
                    <a:ext uri="{28A0092B-C50C-407E-A947-70E740481C1C}">
                      <a14:useLocalDpi xmlns:a14="http://schemas.microsoft.com/office/drawing/2010/main" val="0"/>
                    </a:ext>
                  </a:extLst>
                </a:blip>
                <a:srcRect l="13138" t="15083" r="12422" b="12623"/>
                <a:stretch/>
              </p:blipFill>
              <p:spPr>
                <a:xfrm>
                  <a:off x="-1782142" y="1397144"/>
                  <a:ext cx="390607" cy="396000"/>
                </a:xfrm>
                <a:prstGeom prst="rect">
                  <a:avLst/>
                </a:prstGeom>
              </p:spPr>
            </p:pic>
            <p:sp>
              <p:nvSpPr>
                <p:cNvPr id="105" name="テキスト ボックス 104"/>
                <p:cNvSpPr txBox="1"/>
                <p:nvPr/>
              </p:nvSpPr>
              <p:spPr>
                <a:xfrm>
                  <a:off x="-1468183" y="1472453"/>
                  <a:ext cx="598620" cy="259435"/>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第一中</a:t>
                  </a:r>
                </a:p>
              </p:txBody>
            </p:sp>
          </p:grpSp>
          <p:sp>
            <p:nvSpPr>
              <p:cNvPr id="95" name="角丸四角形 94"/>
              <p:cNvSpPr/>
              <p:nvPr/>
            </p:nvSpPr>
            <p:spPr>
              <a:xfrm>
                <a:off x="100536" y="1968015"/>
                <a:ext cx="1363127" cy="1403836"/>
              </a:xfrm>
              <a:prstGeom prst="roundRect">
                <a:avLst>
                  <a:gd name="adj" fmla="val 3448"/>
                </a:avLst>
              </a:prstGeom>
              <a:noFill/>
            </p:spPr>
            <p:style>
              <a:lnRef idx="2">
                <a:schemeClr val="accent2"/>
              </a:lnRef>
              <a:fillRef idx="1">
                <a:schemeClr val="lt1"/>
              </a:fillRef>
              <a:effectRef idx="0">
                <a:schemeClr val="accent2"/>
              </a:effectRef>
              <a:fontRef idx="minor">
                <a:schemeClr val="dk1"/>
              </a:fontRef>
            </p:style>
            <p:txBody>
              <a:bodyPr rtlCol="0" anchor="t" anchorCtr="0"/>
              <a:lstStyle/>
              <a:p>
                <a:pPr algn="ctr" defTabSz="308001"/>
                <a:endParaRPr lang="ja-JP" altLang="en-US" sz="1348" u="sng" dirty="0">
                  <a:solidFill>
                    <a:prstClr val="black"/>
                  </a:solidFill>
                  <a:latin typeface="Meiryo UI" panose="020B0604030504040204" pitchFamily="50" charset="-128"/>
                  <a:ea typeface="Meiryo UI" panose="020B0604030504040204" pitchFamily="50" charset="-128"/>
                </a:endParaRPr>
              </a:p>
            </p:txBody>
          </p:sp>
          <p:sp>
            <p:nvSpPr>
              <p:cNvPr id="96" name="右矢印吹き出し 95"/>
              <p:cNvSpPr/>
              <p:nvPr/>
            </p:nvSpPr>
            <p:spPr>
              <a:xfrm>
                <a:off x="794112" y="3147177"/>
                <a:ext cx="1048558" cy="188313"/>
              </a:xfrm>
              <a:prstGeom prst="rightArrowCallout">
                <a:avLst>
                  <a:gd name="adj1" fmla="val 30757"/>
                  <a:gd name="adj2" fmla="val 50000"/>
                  <a:gd name="adj3" fmla="val 89100"/>
                  <a:gd name="adj4" fmla="val 73631"/>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08001"/>
                <a:r>
                  <a:rPr lang="ja-JP" altLang="en-US" sz="700" b="1" dirty="0">
                    <a:solidFill>
                      <a:prstClr val="black"/>
                    </a:solidFill>
                    <a:latin typeface="Meiryo UI" panose="020B0604030504040204" pitchFamily="50" charset="-128"/>
                    <a:ea typeface="Meiryo UI" panose="020B0604030504040204" pitchFamily="50" charset="-128"/>
                  </a:rPr>
                  <a:t>休日の部活動</a:t>
                </a:r>
              </a:p>
            </p:txBody>
          </p:sp>
          <p:sp>
            <p:nvSpPr>
              <p:cNvPr id="97" name="正方形/長方形 96"/>
              <p:cNvSpPr/>
              <p:nvPr/>
            </p:nvSpPr>
            <p:spPr>
              <a:xfrm>
                <a:off x="-3928" y="3371955"/>
                <a:ext cx="3517890" cy="1531392"/>
              </a:xfrm>
              <a:prstGeom prst="rect">
                <a:avLst/>
              </a:prstGeom>
            </p:spPr>
            <p:txBody>
              <a:bodyPr wrap="square">
                <a:spAutoFit/>
              </a:bodyPr>
              <a:lstStyle/>
              <a:p>
                <a:pPr defTabSz="308001"/>
                <a:r>
                  <a:rPr lang="en-US" altLang="ja-JP" sz="943" dirty="0">
                    <a:solidFill>
                      <a:prstClr val="black"/>
                    </a:solidFill>
                    <a:latin typeface="Meiryo UI" panose="020B0604030504040204" pitchFamily="50" charset="-128"/>
                    <a:ea typeface="Meiryo UI" panose="020B0604030504040204" pitchFamily="50" charset="-128"/>
                  </a:rPr>
                  <a:t>【</a:t>
                </a:r>
                <a:r>
                  <a:rPr lang="ja-JP" altLang="en-US" sz="943" dirty="0">
                    <a:solidFill>
                      <a:prstClr val="black"/>
                    </a:solidFill>
                    <a:latin typeface="Meiryo UI" panose="020B0604030504040204" pitchFamily="50" charset="-128"/>
                    <a:ea typeface="Meiryo UI" panose="020B0604030504040204" pitchFamily="50" charset="-128"/>
                  </a:rPr>
                  <a:t>活動概要</a:t>
                </a:r>
                <a:r>
                  <a:rPr lang="en-US" altLang="ja-JP" sz="943" dirty="0">
                    <a:solidFill>
                      <a:prstClr val="black"/>
                    </a:solidFill>
                    <a:latin typeface="Meiryo UI" panose="020B0604030504040204" pitchFamily="50" charset="-128"/>
                    <a:ea typeface="Meiryo UI" panose="020B0604030504040204" pitchFamily="50" charset="-128"/>
                  </a:rPr>
                  <a:t>】</a:t>
                </a:r>
              </a:p>
              <a:p>
                <a:pPr defTabSz="308001"/>
                <a:r>
                  <a:rPr lang="ja-JP" altLang="en-US" sz="943" dirty="0">
                    <a:solidFill>
                      <a:prstClr val="black"/>
                    </a:solidFill>
                    <a:latin typeface="Meiryo UI" panose="020B0604030504040204" pitchFamily="50" charset="-128"/>
                    <a:ea typeface="Meiryo UI" panose="020B0604030504040204" pitchFamily="50" charset="-128"/>
                  </a:rPr>
                  <a:t>●両校とも平日は学校部活動を継続</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endParaRPr lang="en-US" altLang="ja-JP" sz="110"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●休日を地域スポーツ活動としてリトル</a:t>
                </a:r>
                <a:r>
                  <a:rPr lang="en-US" altLang="ja-JP" sz="943" dirty="0">
                    <a:solidFill>
                      <a:prstClr val="black"/>
                    </a:solidFill>
                    <a:latin typeface="Meiryo UI" panose="020B0604030504040204" pitchFamily="50" charset="-128"/>
                    <a:ea typeface="Meiryo UI" panose="020B0604030504040204" pitchFamily="50" charset="-128"/>
                  </a:rPr>
                  <a:t>FC</a:t>
                </a:r>
                <a:r>
                  <a:rPr lang="ja-JP" altLang="en-US" sz="943" dirty="0">
                    <a:solidFill>
                      <a:prstClr val="black"/>
                    </a:solidFill>
                    <a:latin typeface="Meiryo UI" panose="020B0604030504040204" pitchFamily="50" charset="-128"/>
                    <a:ea typeface="Meiryo UI" panose="020B0604030504040204" pitchFamily="50" charset="-128"/>
                  </a:rPr>
                  <a:t>へ移行</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　・活動は八雲中グラウンドにて合同実施</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en-US" altLang="ja-JP" sz="943" dirty="0">
                    <a:solidFill>
                      <a:prstClr val="black"/>
                    </a:solidFill>
                    <a:latin typeface="Meiryo UI" panose="020B0604030504040204" pitchFamily="50" charset="-128"/>
                    <a:ea typeface="Meiryo UI" panose="020B0604030504040204" pitchFamily="50" charset="-128"/>
                  </a:rPr>
                  <a:t>【</a:t>
                </a:r>
                <a:r>
                  <a:rPr lang="ja-JP" altLang="en-US" sz="943" dirty="0">
                    <a:solidFill>
                      <a:prstClr val="black"/>
                    </a:solidFill>
                    <a:latin typeface="Meiryo UI" panose="020B0604030504040204" pitchFamily="50" charset="-128"/>
                    <a:ea typeface="Meiryo UI" panose="020B0604030504040204" pitchFamily="50" charset="-128"/>
                  </a:rPr>
                  <a:t>背　　 景</a:t>
                </a:r>
                <a:r>
                  <a:rPr lang="en-US" altLang="ja-JP" sz="943" dirty="0">
                    <a:solidFill>
                      <a:prstClr val="black"/>
                    </a:solidFill>
                    <a:latin typeface="Meiryo UI" panose="020B0604030504040204" pitchFamily="50" charset="-128"/>
                    <a:ea typeface="Meiryo UI" panose="020B0604030504040204" pitchFamily="50" charset="-128"/>
                  </a:rPr>
                  <a:t>】</a:t>
                </a:r>
              </a:p>
              <a:p>
                <a:pPr defTabSz="308001"/>
                <a:r>
                  <a:rPr lang="ja-JP" altLang="en-US" sz="943" dirty="0">
                    <a:solidFill>
                      <a:prstClr val="black"/>
                    </a:solidFill>
                    <a:latin typeface="Meiryo UI" panose="020B0604030504040204" pitchFamily="50" charset="-128"/>
                    <a:ea typeface="Meiryo UI" panose="020B0604030504040204" pitchFamily="50" charset="-128"/>
                  </a:rPr>
                  <a:t>●両校ともサッカー指導可能教員の確保難</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●両校とも教員の時間外勤務の多くが週末の部活動</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●八雲中は、近年生徒数の減少が顕著で、部活動の</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　 数や種目を縮小しているところであった</a:t>
                </a:r>
                <a:endParaRPr lang="en-US" altLang="ja-JP" sz="943" dirty="0">
                  <a:solidFill>
                    <a:prstClr val="black"/>
                  </a:solidFill>
                  <a:latin typeface="Meiryo UI" panose="020B0604030504040204" pitchFamily="50" charset="-128"/>
                  <a:ea typeface="Meiryo UI" panose="020B0604030504040204" pitchFamily="50" charset="-128"/>
                </a:endParaRPr>
              </a:p>
            </p:txBody>
          </p:sp>
          <p:grpSp>
            <p:nvGrpSpPr>
              <p:cNvPr id="98" name="グループ化 97"/>
              <p:cNvGrpSpPr/>
              <p:nvPr/>
            </p:nvGrpSpPr>
            <p:grpSpPr>
              <a:xfrm>
                <a:off x="2841582" y="3493003"/>
                <a:ext cx="1585746" cy="1349701"/>
                <a:chOff x="-1985523" y="2761367"/>
                <a:chExt cx="1585746" cy="1349701"/>
              </a:xfrm>
            </p:grpSpPr>
            <p:sp>
              <p:nvSpPr>
                <p:cNvPr id="99" name="角丸四角形 98"/>
                <p:cNvSpPr/>
                <p:nvPr/>
              </p:nvSpPr>
              <p:spPr>
                <a:xfrm>
                  <a:off x="-1985523" y="2787820"/>
                  <a:ext cx="1547999" cy="1323248"/>
                </a:xfrm>
                <a:prstGeom prst="roundRect">
                  <a:avLst>
                    <a:gd name="adj" fmla="val 2778"/>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31191"/>
                  <a:endParaRPr lang="ja-JP" altLang="en-US" sz="1697">
                    <a:solidFill>
                      <a:prstClr val="black"/>
                    </a:solidFill>
                    <a:latin typeface="Calibri" panose="020F0502020204030204"/>
                    <a:ea typeface="游ゴシック" panose="020B0400000000000000" pitchFamily="50" charset="-128"/>
                  </a:endParaRPr>
                </a:p>
              </p:txBody>
            </p:sp>
            <p:pic>
              <p:nvPicPr>
                <p:cNvPr id="100" name="図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894" y="2980616"/>
                  <a:ext cx="565716" cy="565716"/>
                </a:xfrm>
                <a:prstGeom prst="rect">
                  <a:avLst/>
                </a:prstGeom>
              </p:spPr>
            </p:pic>
            <p:sp>
              <p:nvSpPr>
                <p:cNvPr id="101" name="テキスト ボックス 100"/>
                <p:cNvSpPr txBox="1"/>
                <p:nvPr/>
              </p:nvSpPr>
              <p:spPr>
                <a:xfrm>
                  <a:off x="-1374323" y="2957347"/>
                  <a:ext cx="680203" cy="259435"/>
                </a:xfrm>
                <a:prstGeom prst="rect">
                  <a:avLst/>
                </a:prstGeom>
                <a:noFill/>
              </p:spPr>
              <p:txBody>
                <a:bodyPr wrap="none" rtlCol="0">
                  <a:spAutoFit/>
                </a:bodyPr>
                <a:lstStyle/>
                <a:p>
                  <a:pPr defTabSz="431191"/>
                  <a:r>
                    <a:rPr lang="ja-JP" altLang="en-US" sz="990" b="1" u="sng" dirty="0">
                      <a:solidFill>
                        <a:prstClr val="black"/>
                      </a:solidFill>
                      <a:latin typeface="Meiryo UI" panose="020B0604030504040204" pitchFamily="50" charset="-128"/>
                      <a:ea typeface="Meiryo UI" panose="020B0604030504040204" pitchFamily="50" charset="-128"/>
                    </a:rPr>
                    <a:t>リトル</a:t>
                  </a:r>
                  <a:r>
                    <a:rPr lang="en-US" altLang="ja-JP" sz="990" b="1" u="sng" dirty="0">
                      <a:solidFill>
                        <a:prstClr val="black"/>
                      </a:solidFill>
                      <a:latin typeface="Meiryo UI" panose="020B0604030504040204" pitchFamily="50" charset="-128"/>
                      <a:ea typeface="Meiryo UI" panose="020B0604030504040204" pitchFamily="50" charset="-128"/>
                    </a:rPr>
                    <a:t>FC</a:t>
                  </a:r>
                  <a:endParaRPr lang="ja-JP" altLang="en-US" sz="990" b="1" u="sng" dirty="0">
                    <a:solidFill>
                      <a:prstClr val="black"/>
                    </a:solidFill>
                    <a:latin typeface="Meiryo UI" panose="020B0604030504040204" pitchFamily="50" charset="-128"/>
                    <a:ea typeface="Meiryo UI" panose="020B0604030504040204" pitchFamily="50" charset="-128"/>
                  </a:endParaRPr>
                </a:p>
              </p:txBody>
            </p:sp>
            <p:sp>
              <p:nvSpPr>
                <p:cNvPr id="102" name="正方形/長方形 101"/>
                <p:cNvSpPr/>
                <p:nvPr/>
              </p:nvSpPr>
              <p:spPr>
                <a:xfrm>
                  <a:off x="-1979200" y="2761367"/>
                  <a:ext cx="1577623" cy="251754"/>
                </a:xfrm>
                <a:prstGeom prst="rect">
                  <a:avLst/>
                </a:prstGeom>
              </p:spPr>
              <p:txBody>
                <a:bodyPr wrap="none">
                  <a:spAutoFit/>
                </a:bodyPr>
                <a:lstStyle/>
                <a:p>
                  <a:pPr defTabSz="308001"/>
                  <a:r>
                    <a:rPr lang="ja-JP" altLang="en-US" sz="943" b="1" u="sng" dirty="0">
                      <a:solidFill>
                        <a:srgbClr val="FF0000"/>
                      </a:solidFill>
                      <a:latin typeface="Meiryo UI" panose="020B0604030504040204" pitchFamily="50" charset="-128"/>
                      <a:ea typeface="Meiryo UI" panose="020B0604030504040204" pitchFamily="50" charset="-128"/>
                    </a:rPr>
                    <a:t>休日の部活動の運営組織</a:t>
                  </a:r>
                  <a:endParaRPr lang="en-US" altLang="ja-JP" sz="943" b="1" u="sng" dirty="0">
                    <a:solidFill>
                      <a:srgbClr val="FF0000"/>
                    </a:solidFill>
                    <a:latin typeface="Meiryo UI" panose="020B0604030504040204" pitchFamily="50" charset="-128"/>
                    <a:ea typeface="Meiryo UI" panose="020B0604030504040204" pitchFamily="50" charset="-128"/>
                  </a:endParaRPr>
                </a:p>
              </p:txBody>
            </p:sp>
            <p:sp>
              <p:nvSpPr>
                <p:cNvPr id="103" name="正方形/長方形 102"/>
                <p:cNvSpPr/>
                <p:nvPr/>
              </p:nvSpPr>
              <p:spPr>
                <a:xfrm>
                  <a:off x="-1343426" y="3176835"/>
                  <a:ext cx="943649" cy="375013"/>
                </a:xfrm>
                <a:prstGeom prst="rect">
                  <a:avLst/>
                </a:prstGeom>
              </p:spPr>
              <p:txBody>
                <a:bodyPr wrap="none">
                  <a:spAutoFit/>
                </a:bodyPr>
                <a:lstStyle/>
                <a:p>
                  <a:pPr defTabSz="308001"/>
                  <a:r>
                    <a:rPr lang="ja-JP" altLang="en-US" sz="849" dirty="0">
                      <a:solidFill>
                        <a:prstClr val="black"/>
                      </a:solidFill>
                      <a:latin typeface="Meiryo UI" panose="020B0604030504040204" pitchFamily="50" charset="-128"/>
                      <a:ea typeface="Meiryo UI" panose="020B0604030504040204" pitchFamily="50" charset="-128"/>
                    </a:rPr>
                    <a:t>創部：</a:t>
                  </a:r>
                  <a:r>
                    <a:rPr lang="en-US" altLang="ja-JP" sz="849" dirty="0">
                      <a:solidFill>
                        <a:prstClr val="black"/>
                      </a:solidFill>
                      <a:latin typeface="Meiryo UI" panose="020B0604030504040204" pitchFamily="50" charset="-128"/>
                      <a:ea typeface="Meiryo UI" panose="020B0604030504040204" pitchFamily="50" charset="-128"/>
                    </a:rPr>
                    <a:t>1987</a:t>
                  </a:r>
                  <a:r>
                    <a:rPr lang="ja-JP" altLang="en-US" sz="849" dirty="0">
                      <a:solidFill>
                        <a:prstClr val="black"/>
                      </a:solidFill>
                      <a:latin typeface="Meiryo UI" panose="020B0604030504040204" pitchFamily="50" charset="-128"/>
                      <a:ea typeface="Meiryo UI" panose="020B0604030504040204" pitchFamily="50" charset="-128"/>
                    </a:rPr>
                    <a:t>年</a:t>
                  </a:r>
                  <a:endParaRPr lang="en-US" altLang="ja-JP" sz="849" dirty="0">
                    <a:solidFill>
                      <a:prstClr val="black"/>
                    </a:solidFill>
                    <a:latin typeface="Meiryo UI" panose="020B0604030504040204" pitchFamily="50" charset="-128"/>
                    <a:ea typeface="Meiryo UI" panose="020B0604030504040204" pitchFamily="50" charset="-128"/>
                  </a:endParaRPr>
                </a:p>
                <a:p>
                  <a:pPr defTabSz="308001"/>
                  <a:r>
                    <a:rPr lang="ja-JP" altLang="en-US" sz="849" dirty="0">
                      <a:solidFill>
                        <a:prstClr val="black"/>
                      </a:solidFill>
                      <a:latin typeface="Meiryo UI" panose="020B0604030504040204" pitchFamily="50" charset="-128"/>
                      <a:ea typeface="Meiryo UI" panose="020B0604030504040204" pitchFamily="50" charset="-128"/>
                    </a:rPr>
                    <a:t>スポーツ少年団</a:t>
                  </a:r>
                  <a:endParaRPr lang="en-US" altLang="ja-JP" sz="110" dirty="0">
                    <a:solidFill>
                      <a:prstClr val="black"/>
                    </a:solidFill>
                    <a:latin typeface="Meiryo UI" panose="020B0604030504040204" pitchFamily="50" charset="-128"/>
                    <a:ea typeface="Meiryo UI" panose="020B0604030504040204" pitchFamily="50" charset="-128"/>
                  </a:endParaRPr>
                </a:p>
              </p:txBody>
            </p:sp>
          </p:grpSp>
        </p:grpSp>
        <p:sp>
          <p:nvSpPr>
            <p:cNvPr id="86" name="正方形/長方形 85"/>
            <p:cNvSpPr/>
            <p:nvPr/>
          </p:nvSpPr>
          <p:spPr>
            <a:xfrm>
              <a:off x="2782889" y="4227997"/>
              <a:ext cx="1689800" cy="590122"/>
            </a:xfrm>
            <a:prstGeom prst="rect">
              <a:avLst/>
            </a:prstGeom>
          </p:spPr>
          <p:txBody>
            <a:bodyPr wrap="none">
              <a:spAutoFit/>
            </a:bodyPr>
            <a:lstStyle/>
            <a:p>
              <a:pPr defTabSz="308001"/>
              <a:r>
                <a:rPr lang="ja-JP" altLang="en-US" sz="754" dirty="0">
                  <a:solidFill>
                    <a:prstClr val="black"/>
                  </a:solidFill>
                  <a:latin typeface="Meiryo UI" panose="020B0604030504040204" pitchFamily="50" charset="-128"/>
                  <a:ea typeface="Meiryo UI" panose="020B0604030504040204" pitchFamily="50" charset="-128"/>
                </a:rPr>
                <a:t>●計</a:t>
              </a:r>
              <a:r>
                <a:rPr lang="en-US" altLang="ja-JP" sz="754" dirty="0">
                  <a:solidFill>
                    <a:prstClr val="black"/>
                  </a:solidFill>
                  <a:latin typeface="Meiryo UI" panose="020B0604030504040204" pitchFamily="50" charset="-128"/>
                  <a:ea typeface="Meiryo UI" panose="020B0604030504040204" pitchFamily="50" charset="-128"/>
                </a:rPr>
                <a:t>9</a:t>
              </a:r>
              <a:r>
                <a:rPr lang="ja-JP" altLang="en-US" sz="754" dirty="0">
                  <a:solidFill>
                    <a:prstClr val="black"/>
                  </a:solidFill>
                  <a:latin typeface="Meiryo UI" panose="020B0604030504040204" pitchFamily="50" charset="-128"/>
                  <a:ea typeface="Meiryo UI" panose="020B0604030504040204" pitchFamily="50" charset="-128"/>
                </a:rPr>
                <a:t>名の指導者が所属</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●休日の指導</a:t>
              </a:r>
              <a:r>
                <a:rPr lang="en-US" altLang="ja-JP" sz="754" dirty="0">
                  <a:solidFill>
                    <a:prstClr val="black"/>
                  </a:solidFill>
                  <a:latin typeface="Meiryo UI" panose="020B0604030504040204" pitchFamily="50" charset="-128"/>
                  <a:ea typeface="Meiryo UI" panose="020B0604030504040204" pitchFamily="50" charset="-128"/>
                </a:rPr>
                <a:t>(</a:t>
              </a:r>
              <a:r>
                <a:rPr lang="ja-JP" altLang="en-US" sz="754" dirty="0">
                  <a:solidFill>
                    <a:prstClr val="black"/>
                  </a:solidFill>
                  <a:latin typeface="Meiryo UI" panose="020B0604030504040204" pitchFamily="50" charset="-128"/>
                  <a:ea typeface="Meiryo UI" panose="020B0604030504040204" pitchFamily="50" charset="-128"/>
                </a:rPr>
                <a:t>運営・計画等</a:t>
              </a:r>
              <a:r>
                <a:rPr lang="en-US" altLang="ja-JP" sz="754" dirty="0">
                  <a:solidFill>
                    <a:prstClr val="black"/>
                  </a:solidFill>
                  <a:latin typeface="Meiryo UI" panose="020B0604030504040204" pitchFamily="50" charset="-128"/>
                  <a:ea typeface="Meiryo UI" panose="020B0604030504040204" pitchFamily="50" charset="-128"/>
                </a:rPr>
                <a:t>)</a:t>
              </a:r>
              <a:r>
                <a:rPr lang="ja-JP" altLang="en-US" sz="754" dirty="0">
                  <a:solidFill>
                    <a:prstClr val="black"/>
                  </a:solidFill>
                  <a:latin typeface="Meiryo UI" panose="020B0604030504040204" pitchFamily="50" charset="-128"/>
                  <a:ea typeface="Meiryo UI" panose="020B0604030504040204" pitchFamily="50" charset="-128"/>
                </a:rPr>
                <a:t>を担う</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●今後は平日の外部指導者としての</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　 指導者</a:t>
              </a:r>
              <a:r>
                <a:rPr lang="ja-JP" altLang="en-US" sz="754" dirty="0" smtClean="0">
                  <a:solidFill>
                    <a:prstClr val="black"/>
                  </a:solidFill>
                  <a:latin typeface="Meiryo UI" panose="020B0604030504040204" pitchFamily="50" charset="-128"/>
                  <a:ea typeface="Meiryo UI" panose="020B0604030504040204" pitchFamily="50" charset="-128"/>
                </a:rPr>
                <a:t>派遣を検討中</a:t>
              </a:r>
              <a:endParaRPr lang="en-US" altLang="ja-JP" sz="754" dirty="0">
                <a:solidFill>
                  <a:prstClr val="black"/>
                </a:solidFill>
                <a:latin typeface="Meiryo UI" panose="020B0604030504040204" pitchFamily="50" charset="-128"/>
                <a:ea typeface="Meiryo UI" panose="020B0604030504040204" pitchFamily="50" charset="-128"/>
              </a:endParaRPr>
            </a:p>
          </p:txBody>
        </p:sp>
      </p:grpSp>
      <p:sp>
        <p:nvSpPr>
          <p:cNvPr id="108" name="角丸四角形 107"/>
          <p:cNvSpPr/>
          <p:nvPr/>
        </p:nvSpPr>
        <p:spPr>
          <a:xfrm>
            <a:off x="4257070" y="2006035"/>
            <a:ext cx="4889201" cy="3157609"/>
          </a:xfrm>
          <a:prstGeom prst="roundRect">
            <a:avLst>
              <a:gd name="adj" fmla="val 4070"/>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431191"/>
            <a:endParaRPr lang="ja-JP" altLang="en-US" sz="1697">
              <a:solidFill>
                <a:prstClr val="black"/>
              </a:solidFill>
              <a:latin typeface="Calibri" panose="020F0502020204030204"/>
              <a:ea typeface="游ゴシック" panose="020B0400000000000000" pitchFamily="50" charset="-128"/>
            </a:endParaRPr>
          </a:p>
        </p:txBody>
      </p:sp>
      <p:grpSp>
        <p:nvGrpSpPr>
          <p:cNvPr id="109" name="グループ化 108"/>
          <p:cNvGrpSpPr/>
          <p:nvPr/>
        </p:nvGrpSpPr>
        <p:grpSpPr>
          <a:xfrm>
            <a:off x="4358385" y="2138259"/>
            <a:ext cx="2175526" cy="1444220"/>
            <a:chOff x="5494255" y="2476648"/>
            <a:chExt cx="2306702" cy="1531302"/>
          </a:xfrm>
        </p:grpSpPr>
        <p:pic>
          <p:nvPicPr>
            <p:cNvPr id="110" name="図 1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00540" y="2766844"/>
              <a:ext cx="1499047" cy="1188000"/>
            </a:xfrm>
            <a:prstGeom prst="rect">
              <a:avLst/>
            </a:prstGeom>
            <a:ln>
              <a:noFill/>
            </a:ln>
            <a:effectLst>
              <a:outerShdw blurRad="292100" dist="139700" dir="2700000" algn="tl" rotWithShape="0">
                <a:srgbClr val="333333">
                  <a:alpha val="65000"/>
                </a:srgbClr>
              </a:outerShdw>
            </a:effectLst>
          </p:spPr>
        </p:pic>
        <p:pic>
          <p:nvPicPr>
            <p:cNvPr id="111" name="図 1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13471" y="3225550"/>
              <a:ext cx="737299" cy="612000"/>
            </a:xfrm>
            <a:prstGeom prst="rect">
              <a:avLst/>
            </a:prstGeom>
          </p:spPr>
        </p:pic>
        <p:pic>
          <p:nvPicPr>
            <p:cNvPr id="112" name="図 1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94255" y="3467950"/>
              <a:ext cx="579954" cy="540000"/>
            </a:xfrm>
            <a:prstGeom prst="rect">
              <a:avLst/>
            </a:prstGeom>
          </p:spPr>
        </p:pic>
        <p:pic>
          <p:nvPicPr>
            <p:cNvPr id="114" name="図 1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05652" y="2476648"/>
              <a:ext cx="1295305" cy="792000"/>
            </a:xfrm>
            <a:prstGeom prst="rect">
              <a:avLst/>
            </a:prstGeom>
            <a:ln>
              <a:noFill/>
            </a:ln>
            <a:effectLst>
              <a:softEdge rad="112500"/>
            </a:effectLst>
          </p:spPr>
        </p:pic>
        <p:pic>
          <p:nvPicPr>
            <p:cNvPr id="115" name="図 11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16536" y="2744354"/>
              <a:ext cx="628643" cy="684000"/>
            </a:xfrm>
            <a:prstGeom prst="rect">
              <a:avLst/>
            </a:prstGeom>
          </p:spPr>
        </p:pic>
      </p:grpSp>
      <p:sp>
        <p:nvSpPr>
          <p:cNvPr id="116" name="正方形/長方形 115"/>
          <p:cNvSpPr/>
          <p:nvPr/>
        </p:nvSpPr>
        <p:spPr>
          <a:xfrm>
            <a:off x="5507454" y="2112744"/>
            <a:ext cx="1010213" cy="208390"/>
          </a:xfrm>
          <a:prstGeom prst="rect">
            <a:avLst/>
          </a:prstGeom>
          <a:noFill/>
        </p:spPr>
        <p:txBody>
          <a:bodyPr wrap="none">
            <a:spAutoFit/>
          </a:bodyPr>
          <a:lstStyle/>
          <a:p>
            <a:pPr defTabSz="308001"/>
            <a:r>
              <a:rPr lang="ja-JP" altLang="en-US" sz="754" b="1" dirty="0">
                <a:solidFill>
                  <a:prstClr val="black"/>
                </a:solidFill>
                <a:latin typeface="Meiryo UI" panose="020B0604030504040204" pitchFamily="50" charset="-128"/>
                <a:ea typeface="Meiryo UI" panose="020B0604030504040204" pitchFamily="50" charset="-128"/>
              </a:rPr>
              <a:t>≪休日の練習拠点≫</a:t>
            </a:r>
            <a:endParaRPr lang="en-US" altLang="ja-JP" sz="754" b="1" dirty="0">
              <a:solidFill>
                <a:prstClr val="black"/>
              </a:solidFill>
              <a:latin typeface="Meiryo UI" panose="020B0604030504040204" pitchFamily="50" charset="-128"/>
              <a:ea typeface="Meiryo UI" panose="020B0604030504040204" pitchFamily="50" charset="-128"/>
            </a:endParaRPr>
          </a:p>
        </p:txBody>
      </p:sp>
      <p:grpSp>
        <p:nvGrpSpPr>
          <p:cNvPr id="117" name="グループ化 116"/>
          <p:cNvGrpSpPr/>
          <p:nvPr/>
        </p:nvGrpSpPr>
        <p:grpSpPr>
          <a:xfrm>
            <a:off x="4366714" y="2047614"/>
            <a:ext cx="1300126" cy="415447"/>
            <a:chOff x="5851322" y="4837726"/>
            <a:chExt cx="1378518" cy="440497"/>
          </a:xfrm>
        </p:grpSpPr>
        <p:pic>
          <p:nvPicPr>
            <p:cNvPr id="118" name="図 1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51322" y="4837726"/>
              <a:ext cx="409943" cy="396000"/>
            </a:xfrm>
            <a:prstGeom prst="rect">
              <a:avLst/>
            </a:prstGeom>
          </p:spPr>
        </p:pic>
        <p:sp>
          <p:nvSpPr>
            <p:cNvPr id="119" name="テキスト ボックス 118"/>
            <p:cNvSpPr txBox="1"/>
            <p:nvPr/>
          </p:nvSpPr>
          <p:spPr>
            <a:xfrm>
              <a:off x="6228402" y="4880231"/>
              <a:ext cx="1001438" cy="397992"/>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さつき学園</a:t>
              </a:r>
              <a:endParaRPr lang="en-US" altLang="ja-JP" sz="990" b="1" dirty="0">
                <a:solidFill>
                  <a:prstClr val="black"/>
                </a:solidFill>
                <a:latin typeface="Meiryo UI" panose="020B0604030504040204" pitchFamily="50" charset="-128"/>
                <a:ea typeface="Meiryo UI" panose="020B0604030504040204" pitchFamily="50" charset="-128"/>
              </a:endParaRPr>
            </a:p>
            <a:p>
              <a:pPr defTabSz="431191"/>
              <a:r>
                <a:rPr lang="en-US" altLang="ja-JP" sz="849" b="1" dirty="0">
                  <a:solidFill>
                    <a:prstClr val="black"/>
                  </a:solidFill>
                  <a:latin typeface="Meiryo UI" panose="020B0604030504040204" pitchFamily="50" charset="-128"/>
                  <a:ea typeface="Meiryo UI" panose="020B0604030504040204" pitchFamily="50" charset="-128"/>
                </a:rPr>
                <a:t>(</a:t>
              </a:r>
              <a:r>
                <a:rPr lang="ja-JP" altLang="en-US" sz="849" b="1" dirty="0">
                  <a:solidFill>
                    <a:prstClr val="black"/>
                  </a:solidFill>
                  <a:latin typeface="Meiryo UI" panose="020B0604030504040204" pitchFamily="50" charset="-128"/>
                  <a:ea typeface="Meiryo UI" panose="020B0604030504040204" pitchFamily="50" charset="-128"/>
                </a:rPr>
                <a:t>義務教育学校</a:t>
              </a:r>
              <a:r>
                <a:rPr lang="en-US" altLang="ja-JP" sz="849" b="1" dirty="0">
                  <a:solidFill>
                    <a:prstClr val="black"/>
                  </a:solidFill>
                  <a:latin typeface="Meiryo UI" panose="020B0604030504040204" pitchFamily="50" charset="-128"/>
                  <a:ea typeface="Meiryo UI" panose="020B0604030504040204" pitchFamily="50" charset="-128"/>
                </a:rPr>
                <a:t>)</a:t>
              </a:r>
              <a:endParaRPr lang="ja-JP" altLang="en-US" sz="849" b="1" dirty="0">
                <a:solidFill>
                  <a:prstClr val="black"/>
                </a:solidFill>
                <a:latin typeface="Meiryo UI" panose="020B0604030504040204" pitchFamily="50" charset="-128"/>
                <a:ea typeface="Meiryo UI" panose="020B0604030504040204" pitchFamily="50" charset="-128"/>
              </a:endParaRPr>
            </a:p>
          </p:txBody>
        </p:sp>
      </p:grpSp>
      <p:sp>
        <p:nvSpPr>
          <p:cNvPr id="120" name="角丸四角形 119"/>
          <p:cNvSpPr/>
          <p:nvPr/>
        </p:nvSpPr>
        <p:spPr>
          <a:xfrm>
            <a:off x="6576642" y="2064925"/>
            <a:ext cx="2478554" cy="1171371"/>
          </a:xfrm>
          <a:prstGeom prst="roundRect">
            <a:avLst>
              <a:gd name="adj" fmla="val 6577"/>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defTabSz="431191"/>
            <a:endParaRPr lang="ja-JP" altLang="en-US" sz="1697">
              <a:solidFill>
                <a:prstClr val="black"/>
              </a:solidFill>
              <a:latin typeface="Calibri" panose="020F0502020204030204"/>
              <a:ea typeface="游ゴシック" panose="020B0400000000000000" pitchFamily="50" charset="-128"/>
            </a:endParaRPr>
          </a:p>
        </p:txBody>
      </p:sp>
      <p:pic>
        <p:nvPicPr>
          <p:cNvPr id="121" name="図 1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77499" y="2336124"/>
            <a:ext cx="1131754" cy="713009"/>
          </a:xfrm>
          <a:prstGeom prst="rect">
            <a:avLst/>
          </a:prstGeom>
        </p:spPr>
      </p:pic>
      <p:grpSp>
        <p:nvGrpSpPr>
          <p:cNvPr id="122" name="グループ化 121"/>
          <p:cNvGrpSpPr/>
          <p:nvPr/>
        </p:nvGrpSpPr>
        <p:grpSpPr>
          <a:xfrm>
            <a:off x="6614390" y="2118762"/>
            <a:ext cx="836387" cy="373481"/>
            <a:chOff x="9804436" y="2138139"/>
            <a:chExt cx="886818" cy="396000"/>
          </a:xfrm>
        </p:grpSpPr>
        <p:pic>
          <p:nvPicPr>
            <p:cNvPr id="123" name="図 12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5152" b="87446" l="13453" r="87444">
                          <a14:foregroundMark x1="47534" y1="31602" x2="47534" y2="31602"/>
                          <a14:foregroundMark x1="34978" y1="35931" x2="34978" y2="35931"/>
                          <a14:foregroundMark x1="26906" y1="54978" x2="26906" y2="54978"/>
                          <a14:foregroundMark x1="48430" y1="69697" x2="48430" y2="69697"/>
                          <a14:foregroundMark x1="56951" y1="70130" x2="56951" y2="70130"/>
                          <a14:foregroundMark x1="60987" y1="58442" x2="60987" y2="58442"/>
                          <a14:foregroundMark x1="52915" y1="52814" x2="52915" y2="52814"/>
                          <a14:foregroundMark x1="44395" y1="55844" x2="44395" y2="55844"/>
                          <a14:foregroundMark x1="41256" y1="47619" x2="41256" y2="47619"/>
                          <a14:foregroundMark x1="29596" y1="67532" x2="29596" y2="67532"/>
                          <a14:foregroundMark x1="26009" y1="43723" x2="26009" y2="43723"/>
                          <a14:foregroundMark x1="69507" y1="35498" x2="69507" y2="35498"/>
                          <a14:foregroundMark x1="73991" y1="46320" x2="73991" y2="46320"/>
                          <a14:foregroundMark x1="74888" y1="58009" x2="74888" y2="58009"/>
                          <a14:foregroundMark x1="66816" y1="65801" x2="66816" y2="65801"/>
                          <a14:foregroundMark x1="56502" y1="33333" x2="56502" y2="33333"/>
                          <a14:backgroundMark x1="24215" y1="37662" x2="24215" y2="37662"/>
                          <a14:backgroundMark x1="76233" y1="37662" x2="76233" y2="37662"/>
                          <a14:backgroundMark x1="78924" y1="36364" x2="78924" y2="36364"/>
                          <a14:backgroundMark x1="60987" y1="34632" x2="60987" y2="34632"/>
                          <a14:backgroundMark x1="78027" y1="64935" x2="78027" y2="64935"/>
                        </a14:backgroundRemoval>
                      </a14:imgEffect>
                    </a14:imgLayer>
                  </a14:imgProps>
                </a:ext>
                <a:ext uri="{28A0092B-C50C-407E-A947-70E740481C1C}">
                  <a14:useLocalDpi xmlns:a14="http://schemas.microsoft.com/office/drawing/2010/main" val="0"/>
                </a:ext>
              </a:extLst>
            </a:blip>
            <a:srcRect l="13138" t="15083" r="12422" b="12623"/>
            <a:stretch/>
          </p:blipFill>
          <p:spPr>
            <a:xfrm>
              <a:off x="9804436" y="2138139"/>
              <a:ext cx="390607" cy="396000"/>
            </a:xfrm>
            <a:prstGeom prst="rect">
              <a:avLst/>
            </a:prstGeom>
          </p:spPr>
        </p:pic>
        <p:sp>
          <p:nvSpPr>
            <p:cNvPr id="124" name="テキスト ボックス 123"/>
            <p:cNvSpPr txBox="1"/>
            <p:nvPr/>
          </p:nvSpPr>
          <p:spPr>
            <a:xfrm>
              <a:off x="10092634" y="2213448"/>
              <a:ext cx="598620" cy="259435"/>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第一中</a:t>
              </a:r>
            </a:p>
          </p:txBody>
        </p:sp>
      </p:grpSp>
      <p:grpSp>
        <p:nvGrpSpPr>
          <p:cNvPr id="125" name="グループ化 124"/>
          <p:cNvGrpSpPr/>
          <p:nvPr/>
        </p:nvGrpSpPr>
        <p:grpSpPr>
          <a:xfrm>
            <a:off x="7450570" y="2106481"/>
            <a:ext cx="752757" cy="407433"/>
            <a:chOff x="9833784" y="2697083"/>
            <a:chExt cx="798146" cy="432000"/>
          </a:xfrm>
        </p:grpSpPr>
        <p:pic>
          <p:nvPicPr>
            <p:cNvPr id="126" name="図 125"/>
            <p:cNvPicPr>
              <a:picLocks noChangeAspect="1"/>
            </p:cNvPicPr>
            <p:nvPr/>
          </p:nvPicPr>
          <p:blipFill>
            <a:blip r:embed="rId21" cstate="print">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833784" y="2697083"/>
              <a:ext cx="434099" cy="432000"/>
            </a:xfrm>
            <a:prstGeom prst="rect">
              <a:avLst/>
            </a:prstGeom>
          </p:spPr>
        </p:pic>
        <p:sp>
          <p:nvSpPr>
            <p:cNvPr id="127" name="テキスト ボックス 126"/>
            <p:cNvSpPr txBox="1"/>
            <p:nvPr/>
          </p:nvSpPr>
          <p:spPr>
            <a:xfrm>
              <a:off x="10167584" y="2791306"/>
              <a:ext cx="464346" cy="259436"/>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錦中</a:t>
              </a:r>
            </a:p>
          </p:txBody>
        </p:sp>
      </p:grpSp>
      <p:grpSp>
        <p:nvGrpSpPr>
          <p:cNvPr id="128" name="グループ化 127"/>
          <p:cNvGrpSpPr/>
          <p:nvPr/>
        </p:nvGrpSpPr>
        <p:grpSpPr>
          <a:xfrm>
            <a:off x="8165284" y="2110581"/>
            <a:ext cx="953181" cy="407433"/>
            <a:chOff x="9763429" y="3215598"/>
            <a:chExt cx="1010653" cy="432000"/>
          </a:xfrm>
        </p:grpSpPr>
        <p:pic>
          <p:nvPicPr>
            <p:cNvPr id="129" name="図 128"/>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2016" b="93798" l="415" r="89627">
                          <a14:foregroundMark x1="34025" y1="48837" x2="34025" y2="48837"/>
                          <a14:foregroundMark x1="36515" y1="51550" x2="36515" y2="51550"/>
                          <a14:foregroundMark x1="36100" y1="41860" x2="36100" y2="41860"/>
                          <a14:foregroundMark x1="58921" y1="48837" x2="58921" y2="48837"/>
                          <a14:foregroundMark x1="54772" y1="49612" x2="54772" y2="49612"/>
                          <a14:backgroundMark x1="38589" y1="73643" x2="38589" y2="73643"/>
                          <a14:backgroundMark x1="49378" y1="69380" x2="49378" y2="69380"/>
                          <a14:backgroundMark x1="44398" y1="51550" x2="44398" y2="51550"/>
                          <a14:backgroundMark x1="50622" y1="72868" x2="50622" y2="72868"/>
                          <a14:backgroundMark x1="44398" y1="82946" x2="44398" y2="82946"/>
                        </a14:backgroundRemoval>
                      </a14:imgEffect>
                    </a14:imgLayer>
                  </a14:imgProps>
                </a:ext>
                <a:ext uri="{28A0092B-C50C-407E-A947-70E740481C1C}">
                  <a14:useLocalDpi xmlns:a14="http://schemas.microsoft.com/office/drawing/2010/main" val="0"/>
                </a:ext>
              </a:extLst>
            </a:blip>
            <a:srcRect t="14878" r="9665" b="5847"/>
            <a:stretch/>
          </p:blipFill>
          <p:spPr>
            <a:xfrm>
              <a:off x="9763429" y="3215598"/>
              <a:ext cx="459834" cy="432000"/>
            </a:xfrm>
            <a:prstGeom prst="rect">
              <a:avLst/>
            </a:prstGeom>
          </p:spPr>
        </p:pic>
        <p:sp>
          <p:nvSpPr>
            <p:cNvPr id="130" name="テキスト ボックス 129"/>
            <p:cNvSpPr txBox="1"/>
            <p:nvPr/>
          </p:nvSpPr>
          <p:spPr>
            <a:xfrm>
              <a:off x="10175463" y="3318862"/>
              <a:ext cx="598619" cy="259436"/>
            </a:xfrm>
            <a:prstGeom prst="rect">
              <a:avLst/>
            </a:prstGeom>
            <a:noFill/>
          </p:spPr>
          <p:txBody>
            <a:bodyPr wrap="none" rtlCol="0">
              <a:spAutoFit/>
            </a:bodyPr>
            <a:lstStyle/>
            <a:p>
              <a:pPr defTabSz="431191"/>
              <a:r>
                <a:rPr lang="ja-JP" altLang="en-US" sz="990" b="1" dirty="0">
                  <a:solidFill>
                    <a:prstClr val="black"/>
                  </a:solidFill>
                  <a:latin typeface="Meiryo UI" panose="020B0604030504040204" pitchFamily="50" charset="-128"/>
                  <a:ea typeface="Meiryo UI" panose="020B0604030504040204" pitchFamily="50" charset="-128"/>
                </a:rPr>
                <a:t>樟風中</a:t>
              </a:r>
            </a:p>
          </p:txBody>
        </p:sp>
      </p:grpSp>
      <p:sp>
        <p:nvSpPr>
          <p:cNvPr id="131" name="正方形/長方形 130"/>
          <p:cNvSpPr/>
          <p:nvPr/>
        </p:nvSpPr>
        <p:spPr>
          <a:xfrm>
            <a:off x="7304955" y="3945716"/>
            <a:ext cx="1931939" cy="1253164"/>
          </a:xfrm>
          <a:prstGeom prst="rect">
            <a:avLst/>
          </a:prstGeom>
        </p:spPr>
        <p:txBody>
          <a:bodyPr wrap="none">
            <a:spAutoFit/>
          </a:bodyPr>
          <a:lstStyle/>
          <a:p>
            <a:pPr defTabSz="308001"/>
            <a:r>
              <a:rPr lang="en-US" altLang="ja-JP" sz="943" dirty="0">
                <a:solidFill>
                  <a:prstClr val="black"/>
                </a:solidFill>
                <a:latin typeface="Meiryo UI" panose="020B0604030504040204" pitchFamily="50" charset="-128"/>
                <a:ea typeface="Meiryo UI" panose="020B0604030504040204" pitchFamily="50" charset="-128"/>
              </a:rPr>
              <a:t>【</a:t>
            </a:r>
            <a:r>
              <a:rPr lang="ja-JP" altLang="en-US" sz="943" dirty="0">
                <a:solidFill>
                  <a:prstClr val="black"/>
                </a:solidFill>
                <a:latin typeface="Meiryo UI" panose="020B0604030504040204" pitchFamily="50" charset="-128"/>
                <a:ea typeface="Meiryo UI" panose="020B0604030504040204" pitchFamily="50" charset="-128"/>
              </a:rPr>
              <a:t>背　　 景</a:t>
            </a:r>
            <a:r>
              <a:rPr lang="en-US" altLang="ja-JP" sz="943" dirty="0">
                <a:solidFill>
                  <a:prstClr val="black"/>
                </a:solidFill>
                <a:latin typeface="Meiryo UI" panose="020B0604030504040204" pitchFamily="50" charset="-128"/>
                <a:ea typeface="Meiryo UI" panose="020B0604030504040204" pitchFamily="50" charset="-128"/>
              </a:rPr>
              <a:t>】</a:t>
            </a:r>
          </a:p>
          <a:p>
            <a:pPr defTabSz="308001"/>
            <a:r>
              <a:rPr lang="ja-JP" altLang="en-US" sz="943" dirty="0">
                <a:solidFill>
                  <a:prstClr val="black"/>
                </a:solidFill>
                <a:latin typeface="Meiryo UI" panose="020B0604030504040204" pitchFamily="50" charset="-128"/>
                <a:ea typeface="Meiryo UI" panose="020B0604030504040204" pitchFamily="50" charset="-128"/>
              </a:rPr>
              <a:t>●全校で複数部活動の</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　 指導可能教員の確保難</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●全校で教員の時間外勤務の</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en-US" altLang="ja-JP" sz="943" dirty="0">
                <a:solidFill>
                  <a:prstClr val="black"/>
                </a:solidFill>
                <a:latin typeface="Meiryo UI" panose="020B0604030504040204" pitchFamily="50" charset="-128"/>
                <a:ea typeface="Meiryo UI" panose="020B0604030504040204" pitchFamily="50" charset="-128"/>
              </a:rPr>
              <a:t>   </a:t>
            </a:r>
            <a:r>
              <a:rPr lang="ja-JP" altLang="en-US" sz="943" dirty="0">
                <a:solidFill>
                  <a:prstClr val="black"/>
                </a:solidFill>
                <a:latin typeface="Meiryo UI" panose="020B0604030504040204" pitchFamily="50" charset="-128"/>
                <a:ea typeface="Meiryo UI" panose="020B0604030504040204" pitchFamily="50" charset="-128"/>
              </a:rPr>
              <a:t>多くが週末の部活動</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●さつき学園は、部活動指導</a:t>
            </a:r>
            <a:r>
              <a:rPr lang="ja-JP" altLang="en-US" sz="943" dirty="0" smtClean="0">
                <a:solidFill>
                  <a:prstClr val="black"/>
                </a:solidFill>
                <a:latin typeface="Meiryo UI" panose="020B0604030504040204" pitchFamily="50" charset="-128"/>
                <a:ea typeface="Meiryo UI" panose="020B0604030504040204" pitchFamily="50" charset="-128"/>
              </a:rPr>
              <a:t>を理由</a:t>
            </a:r>
            <a:endParaRPr lang="en-US" altLang="ja-JP" sz="943" dirty="0" smtClean="0">
              <a:solidFill>
                <a:prstClr val="black"/>
              </a:solidFill>
              <a:latin typeface="Meiryo UI" panose="020B0604030504040204" pitchFamily="50" charset="-128"/>
              <a:ea typeface="Meiryo UI" panose="020B0604030504040204" pitchFamily="50" charset="-128"/>
            </a:endParaRPr>
          </a:p>
          <a:p>
            <a:pPr defTabSz="308001"/>
            <a:r>
              <a:rPr lang="en-US" altLang="ja-JP" sz="943" dirty="0">
                <a:solidFill>
                  <a:prstClr val="black"/>
                </a:solidFill>
                <a:latin typeface="Meiryo UI" panose="020B0604030504040204" pitchFamily="50" charset="-128"/>
                <a:ea typeface="Meiryo UI" panose="020B0604030504040204" pitchFamily="50" charset="-128"/>
              </a:rPr>
              <a:t> </a:t>
            </a:r>
            <a:r>
              <a:rPr lang="en-US" altLang="ja-JP" sz="943" dirty="0" smtClean="0">
                <a:solidFill>
                  <a:prstClr val="black"/>
                </a:solidFill>
                <a:latin typeface="Meiryo UI" panose="020B0604030504040204" pitchFamily="50" charset="-128"/>
                <a:ea typeface="Meiryo UI" panose="020B0604030504040204" pitchFamily="50" charset="-128"/>
              </a:rPr>
              <a:t>  </a:t>
            </a:r>
            <a:r>
              <a:rPr lang="ja-JP" altLang="en-US" sz="943" dirty="0" smtClean="0">
                <a:solidFill>
                  <a:prstClr val="black"/>
                </a:solidFill>
                <a:latin typeface="Meiryo UI" panose="020B0604030504040204" pitchFamily="50" charset="-128"/>
                <a:ea typeface="Meiryo UI" panose="020B0604030504040204" pitchFamily="50" charset="-128"/>
              </a:rPr>
              <a:t>に前期課程から後期課程へ</a:t>
            </a:r>
            <a:r>
              <a:rPr lang="ja-JP" altLang="en-US" sz="943" dirty="0">
                <a:solidFill>
                  <a:prstClr val="black"/>
                </a:solidFill>
                <a:latin typeface="Meiryo UI" panose="020B0604030504040204" pitchFamily="50" charset="-128"/>
                <a:ea typeface="Meiryo UI" panose="020B0604030504040204" pitchFamily="50" charset="-128"/>
              </a:rPr>
              <a:t>の</a:t>
            </a:r>
            <a:r>
              <a:rPr lang="ja-JP" altLang="en-US" sz="943" dirty="0" smtClean="0">
                <a:solidFill>
                  <a:prstClr val="black"/>
                </a:solidFill>
                <a:latin typeface="Meiryo UI" panose="020B0604030504040204" pitchFamily="50" charset="-128"/>
                <a:ea typeface="Meiryo UI" panose="020B0604030504040204" pitchFamily="50" charset="-128"/>
              </a:rPr>
              <a:t>校</a:t>
            </a:r>
            <a:endParaRPr lang="en-US" altLang="ja-JP" sz="943" dirty="0" smtClean="0">
              <a:solidFill>
                <a:prstClr val="black"/>
              </a:solidFill>
              <a:latin typeface="Meiryo UI" panose="020B0604030504040204" pitchFamily="50" charset="-128"/>
              <a:ea typeface="Meiryo UI" panose="020B0604030504040204" pitchFamily="50" charset="-128"/>
            </a:endParaRPr>
          </a:p>
          <a:p>
            <a:pPr defTabSz="308001"/>
            <a:r>
              <a:rPr lang="en-US" altLang="ja-JP" sz="943" dirty="0">
                <a:solidFill>
                  <a:prstClr val="black"/>
                </a:solidFill>
                <a:latin typeface="Meiryo UI" panose="020B0604030504040204" pitchFamily="50" charset="-128"/>
                <a:ea typeface="Meiryo UI" panose="020B0604030504040204" pitchFamily="50" charset="-128"/>
              </a:rPr>
              <a:t> </a:t>
            </a:r>
            <a:r>
              <a:rPr lang="en-US" altLang="ja-JP" sz="943" dirty="0" smtClean="0">
                <a:solidFill>
                  <a:prstClr val="black"/>
                </a:solidFill>
                <a:latin typeface="Meiryo UI" panose="020B0604030504040204" pitchFamily="50" charset="-128"/>
                <a:ea typeface="Meiryo UI" panose="020B0604030504040204" pitchFamily="50" charset="-128"/>
              </a:rPr>
              <a:t>  </a:t>
            </a:r>
            <a:r>
              <a:rPr lang="ja-JP" altLang="en-US" sz="943" dirty="0" smtClean="0">
                <a:solidFill>
                  <a:prstClr val="black"/>
                </a:solidFill>
                <a:latin typeface="Meiryo UI" panose="020B0604030504040204" pitchFamily="50" charset="-128"/>
                <a:ea typeface="Meiryo UI" panose="020B0604030504040204" pitchFamily="50" charset="-128"/>
              </a:rPr>
              <a:t>内人事がしづらい</a:t>
            </a:r>
            <a:r>
              <a:rPr lang="ja-JP" altLang="en-US" sz="943" dirty="0">
                <a:solidFill>
                  <a:prstClr val="black"/>
                </a:solidFill>
                <a:latin typeface="Meiryo UI" panose="020B0604030504040204" pitchFamily="50" charset="-128"/>
                <a:ea typeface="Meiryo UI" panose="020B0604030504040204" pitchFamily="50" charset="-128"/>
              </a:rPr>
              <a:t>状況がある</a:t>
            </a:r>
            <a:endParaRPr lang="en-US" altLang="ja-JP" sz="943" dirty="0">
              <a:solidFill>
                <a:prstClr val="black"/>
              </a:solidFill>
              <a:latin typeface="Meiryo UI" panose="020B0604030504040204" pitchFamily="50" charset="-128"/>
              <a:ea typeface="Meiryo UI" panose="020B0604030504040204" pitchFamily="50" charset="-128"/>
            </a:endParaRPr>
          </a:p>
        </p:txBody>
      </p:sp>
      <p:sp>
        <p:nvSpPr>
          <p:cNvPr id="132" name="右矢印吹き出し 131"/>
          <p:cNvSpPr/>
          <p:nvPr/>
        </p:nvSpPr>
        <p:spPr>
          <a:xfrm flipH="1">
            <a:off x="6396564" y="3032782"/>
            <a:ext cx="1107860" cy="177605"/>
          </a:xfrm>
          <a:prstGeom prst="rightArrowCallout">
            <a:avLst>
              <a:gd name="adj1" fmla="val 37908"/>
              <a:gd name="adj2" fmla="val 49042"/>
              <a:gd name="adj3" fmla="val 53346"/>
              <a:gd name="adj4" fmla="val 6488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308001"/>
            <a:r>
              <a:rPr lang="ja-JP" altLang="en-US" sz="700" b="1" dirty="0">
                <a:solidFill>
                  <a:prstClr val="black"/>
                </a:solidFill>
                <a:latin typeface="Meiryo UI" panose="020B0604030504040204" pitchFamily="50" charset="-128"/>
                <a:ea typeface="Meiryo UI" panose="020B0604030504040204" pitchFamily="50" charset="-128"/>
              </a:rPr>
              <a:t>休日の部活動</a:t>
            </a:r>
          </a:p>
        </p:txBody>
      </p:sp>
      <p:pic>
        <p:nvPicPr>
          <p:cNvPr id="133" name="図 13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8291775" y="2507541"/>
            <a:ext cx="611151" cy="611151"/>
          </a:xfrm>
          <a:prstGeom prst="rect">
            <a:avLst/>
          </a:prstGeom>
        </p:spPr>
      </p:pic>
      <p:grpSp>
        <p:nvGrpSpPr>
          <p:cNvPr id="134" name="グループ化 133"/>
          <p:cNvGrpSpPr/>
          <p:nvPr/>
        </p:nvGrpSpPr>
        <p:grpSpPr>
          <a:xfrm>
            <a:off x="5604853" y="4019251"/>
            <a:ext cx="1869091" cy="1125093"/>
            <a:chOff x="5277673" y="3990296"/>
            <a:chExt cx="1981790" cy="1192931"/>
          </a:xfrm>
        </p:grpSpPr>
        <p:sp>
          <p:nvSpPr>
            <p:cNvPr id="135" name="角丸四角形 134"/>
            <p:cNvSpPr/>
            <p:nvPr/>
          </p:nvSpPr>
          <p:spPr>
            <a:xfrm>
              <a:off x="5362053" y="4008426"/>
              <a:ext cx="1800000" cy="1151999"/>
            </a:xfrm>
            <a:prstGeom prst="roundRect">
              <a:avLst>
                <a:gd name="adj" fmla="val 7037"/>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31191"/>
              <a:endParaRPr lang="ja-JP" altLang="en-US" sz="1697">
                <a:solidFill>
                  <a:prstClr val="black"/>
                </a:solidFill>
                <a:latin typeface="Calibri" panose="020F0502020204030204"/>
                <a:ea typeface="游ゴシック" panose="020B0400000000000000" pitchFamily="50" charset="-128"/>
              </a:endParaRPr>
            </a:p>
          </p:txBody>
        </p:sp>
        <p:pic>
          <p:nvPicPr>
            <p:cNvPr id="136" name="図 135"/>
            <p:cNvPicPr>
              <a:picLocks noChangeAspect="1"/>
            </p:cNvPicPr>
            <p:nvPr/>
          </p:nvPicPr>
          <p:blipFill rotWithShape="1">
            <a:blip r:embed="rId26" cstate="print">
              <a:extLst>
                <a:ext uri="{28A0092B-C50C-407E-A947-70E740481C1C}">
                  <a14:useLocalDpi xmlns:a14="http://schemas.microsoft.com/office/drawing/2010/main" val="0"/>
                </a:ext>
              </a:extLst>
            </a:blip>
            <a:srcRect l="7597" r="3015"/>
            <a:stretch/>
          </p:blipFill>
          <p:spPr>
            <a:xfrm>
              <a:off x="6566665" y="4256530"/>
              <a:ext cx="499729" cy="396000"/>
            </a:xfrm>
            <a:prstGeom prst="rect">
              <a:avLst/>
            </a:prstGeom>
          </p:spPr>
        </p:pic>
        <p:sp>
          <p:nvSpPr>
            <p:cNvPr id="137" name="正方形/長方形 136"/>
            <p:cNvSpPr/>
            <p:nvPr/>
          </p:nvSpPr>
          <p:spPr>
            <a:xfrm>
              <a:off x="5343850" y="3990296"/>
              <a:ext cx="1577623" cy="251753"/>
            </a:xfrm>
            <a:prstGeom prst="rect">
              <a:avLst/>
            </a:prstGeom>
          </p:spPr>
          <p:txBody>
            <a:bodyPr wrap="none">
              <a:spAutoFit/>
            </a:bodyPr>
            <a:lstStyle/>
            <a:p>
              <a:pPr defTabSz="308001"/>
              <a:r>
                <a:rPr lang="ja-JP" altLang="en-US" sz="943" b="1" u="sng" dirty="0">
                  <a:solidFill>
                    <a:srgbClr val="FF0000"/>
                  </a:solidFill>
                  <a:latin typeface="Meiryo UI" panose="020B0604030504040204" pitchFamily="50" charset="-128"/>
                  <a:ea typeface="Meiryo UI" panose="020B0604030504040204" pitchFamily="50" charset="-128"/>
                </a:rPr>
                <a:t>休日の部活動の運営組織</a:t>
              </a:r>
              <a:endParaRPr lang="en-US" altLang="ja-JP" sz="943" b="1" u="sng" dirty="0">
                <a:solidFill>
                  <a:srgbClr val="FF0000"/>
                </a:solidFill>
                <a:latin typeface="Meiryo UI" panose="020B0604030504040204" pitchFamily="50" charset="-128"/>
                <a:ea typeface="Meiryo UI" panose="020B0604030504040204" pitchFamily="50" charset="-128"/>
              </a:endParaRPr>
            </a:p>
          </p:txBody>
        </p:sp>
        <p:sp>
          <p:nvSpPr>
            <p:cNvPr id="138" name="テキスト ボックス 137"/>
            <p:cNvSpPr txBox="1"/>
            <p:nvPr/>
          </p:nvSpPr>
          <p:spPr>
            <a:xfrm>
              <a:off x="5351028" y="4192361"/>
              <a:ext cx="1246189" cy="251753"/>
            </a:xfrm>
            <a:prstGeom prst="rect">
              <a:avLst/>
            </a:prstGeom>
            <a:noFill/>
          </p:spPr>
          <p:txBody>
            <a:bodyPr wrap="none" rtlCol="0">
              <a:spAutoFit/>
            </a:bodyPr>
            <a:lstStyle/>
            <a:p>
              <a:pPr defTabSz="431191"/>
              <a:r>
                <a:rPr lang="ja-JP" altLang="en-US" sz="943" b="1" u="sng" dirty="0">
                  <a:solidFill>
                    <a:prstClr val="black"/>
                  </a:solidFill>
                  <a:latin typeface="Meiryo UI" panose="020B0604030504040204" pitchFamily="50" charset="-128"/>
                  <a:ea typeface="Meiryo UI" panose="020B0604030504040204" pitchFamily="50" charset="-128"/>
                </a:rPr>
                <a:t>コスモスポーツクラブ</a:t>
              </a:r>
            </a:p>
          </p:txBody>
        </p:sp>
        <p:sp>
          <p:nvSpPr>
            <p:cNvPr id="139" name="正方形/長方形 138"/>
            <p:cNvSpPr/>
            <p:nvPr/>
          </p:nvSpPr>
          <p:spPr>
            <a:xfrm>
              <a:off x="5388249" y="4395488"/>
              <a:ext cx="1317575" cy="359511"/>
            </a:xfrm>
            <a:prstGeom prst="rect">
              <a:avLst/>
            </a:prstGeom>
          </p:spPr>
          <p:txBody>
            <a:bodyPr wrap="none">
              <a:spAutoFit/>
            </a:bodyPr>
            <a:lstStyle/>
            <a:p>
              <a:pPr defTabSz="308001"/>
              <a:r>
                <a:rPr lang="ja-JP" altLang="en-US" sz="849" dirty="0">
                  <a:solidFill>
                    <a:prstClr val="black"/>
                  </a:solidFill>
                  <a:latin typeface="Meiryo UI" panose="020B0604030504040204" pitchFamily="50" charset="-128"/>
                  <a:ea typeface="Meiryo UI" panose="020B0604030504040204" pitchFamily="50" charset="-128"/>
                </a:rPr>
                <a:t>設立：</a:t>
              </a:r>
              <a:r>
                <a:rPr lang="en-US" altLang="ja-JP" sz="849" dirty="0">
                  <a:solidFill>
                    <a:prstClr val="black"/>
                  </a:solidFill>
                  <a:latin typeface="Meiryo UI" panose="020B0604030504040204" pitchFamily="50" charset="-128"/>
                  <a:ea typeface="Meiryo UI" panose="020B0604030504040204" pitchFamily="50" charset="-128"/>
                </a:rPr>
                <a:t>1972</a:t>
              </a:r>
              <a:r>
                <a:rPr lang="ja-JP" altLang="en-US" sz="849" dirty="0">
                  <a:solidFill>
                    <a:prstClr val="black"/>
                  </a:solidFill>
                  <a:latin typeface="Meiryo UI" panose="020B0604030504040204" pitchFamily="50" charset="-128"/>
                  <a:ea typeface="Meiryo UI" panose="020B0604030504040204" pitchFamily="50" charset="-128"/>
                </a:rPr>
                <a:t>年</a:t>
              </a:r>
              <a:endParaRPr lang="en-US" altLang="ja-JP" sz="849"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幼児活動研究会株式会社</a:t>
              </a:r>
              <a:endParaRPr lang="en-US" altLang="ja-JP" sz="110" dirty="0">
                <a:solidFill>
                  <a:prstClr val="black"/>
                </a:solidFill>
                <a:latin typeface="Meiryo UI" panose="020B0604030504040204" pitchFamily="50" charset="-128"/>
                <a:ea typeface="Meiryo UI" panose="020B0604030504040204" pitchFamily="50" charset="-128"/>
              </a:endParaRPr>
            </a:p>
          </p:txBody>
        </p:sp>
        <p:sp>
          <p:nvSpPr>
            <p:cNvPr id="140" name="正方形/長方形 139"/>
            <p:cNvSpPr/>
            <p:nvPr/>
          </p:nvSpPr>
          <p:spPr>
            <a:xfrm>
              <a:off x="5277673" y="4716160"/>
              <a:ext cx="1981790" cy="467067"/>
            </a:xfrm>
            <a:prstGeom prst="rect">
              <a:avLst/>
            </a:prstGeom>
          </p:spPr>
          <p:txBody>
            <a:bodyPr wrap="square">
              <a:spAutoFit/>
            </a:bodyPr>
            <a:lstStyle/>
            <a:p>
              <a:pPr defTabSz="308001"/>
              <a:r>
                <a:rPr lang="ja-JP" altLang="en-US" sz="754" dirty="0">
                  <a:solidFill>
                    <a:prstClr val="black"/>
                  </a:solidFill>
                  <a:latin typeface="Meiryo UI" panose="020B0604030504040204" pitchFamily="50" charset="-128"/>
                  <a:ea typeface="Meiryo UI" panose="020B0604030504040204" pitchFamily="50" charset="-128"/>
                </a:rPr>
                <a:t>●指導者は所属社員</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●休日の指導</a:t>
              </a:r>
              <a:r>
                <a:rPr lang="en-US" altLang="ja-JP" sz="754" dirty="0">
                  <a:solidFill>
                    <a:prstClr val="black"/>
                  </a:solidFill>
                  <a:latin typeface="Meiryo UI" panose="020B0604030504040204" pitchFamily="50" charset="-128"/>
                  <a:ea typeface="Meiryo UI" panose="020B0604030504040204" pitchFamily="50" charset="-128"/>
                </a:rPr>
                <a:t>(</a:t>
              </a:r>
              <a:r>
                <a:rPr lang="ja-JP" altLang="en-US" sz="754" dirty="0">
                  <a:solidFill>
                    <a:prstClr val="black"/>
                  </a:solidFill>
                  <a:latin typeface="Meiryo UI" panose="020B0604030504040204" pitchFamily="50" charset="-128"/>
                  <a:ea typeface="Meiryo UI" panose="020B0604030504040204" pitchFamily="50" charset="-128"/>
                </a:rPr>
                <a:t>運営・計画等</a:t>
              </a:r>
              <a:r>
                <a:rPr lang="en-US" altLang="ja-JP" sz="754" dirty="0">
                  <a:solidFill>
                    <a:prstClr val="black"/>
                  </a:solidFill>
                  <a:latin typeface="Meiryo UI" panose="020B0604030504040204" pitchFamily="50" charset="-128"/>
                  <a:ea typeface="Meiryo UI" panose="020B0604030504040204" pitchFamily="50" charset="-128"/>
                </a:rPr>
                <a:t>)</a:t>
              </a:r>
              <a:r>
                <a:rPr lang="ja-JP" altLang="en-US" sz="754" dirty="0">
                  <a:solidFill>
                    <a:prstClr val="black"/>
                  </a:solidFill>
                  <a:latin typeface="Meiryo UI" panose="020B0604030504040204" pitchFamily="50" charset="-128"/>
                  <a:ea typeface="Meiryo UI" panose="020B0604030504040204" pitchFamily="50" charset="-128"/>
                </a:rPr>
                <a:t>を担う</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●今後継続して担うための形態等を検討中</a:t>
              </a:r>
              <a:endParaRPr lang="en-US" altLang="ja-JP" sz="754" dirty="0">
                <a:solidFill>
                  <a:prstClr val="black"/>
                </a:solidFill>
                <a:latin typeface="Meiryo UI" panose="020B0604030504040204" pitchFamily="50" charset="-128"/>
                <a:ea typeface="Meiryo UI" panose="020B0604030504040204" pitchFamily="50" charset="-128"/>
              </a:endParaRPr>
            </a:p>
          </p:txBody>
        </p:sp>
      </p:grpSp>
      <p:sp>
        <p:nvSpPr>
          <p:cNvPr id="141" name="正方形/長方形 140"/>
          <p:cNvSpPr/>
          <p:nvPr/>
        </p:nvSpPr>
        <p:spPr>
          <a:xfrm>
            <a:off x="5803918" y="3301824"/>
            <a:ext cx="3414200" cy="689676"/>
          </a:xfrm>
          <a:prstGeom prst="rect">
            <a:avLst/>
          </a:prstGeom>
        </p:spPr>
        <p:txBody>
          <a:bodyPr wrap="square">
            <a:spAutoFit/>
          </a:bodyPr>
          <a:lstStyle/>
          <a:p>
            <a:pPr defTabSz="308001"/>
            <a:r>
              <a:rPr lang="en-US" altLang="ja-JP" sz="943" dirty="0">
                <a:solidFill>
                  <a:prstClr val="black"/>
                </a:solidFill>
                <a:latin typeface="Meiryo UI" panose="020B0604030504040204" pitchFamily="50" charset="-128"/>
                <a:ea typeface="Meiryo UI" panose="020B0604030504040204" pitchFamily="50" charset="-128"/>
              </a:rPr>
              <a:t>【</a:t>
            </a:r>
            <a:r>
              <a:rPr lang="ja-JP" altLang="en-US" sz="943" dirty="0">
                <a:solidFill>
                  <a:prstClr val="black"/>
                </a:solidFill>
                <a:latin typeface="Meiryo UI" panose="020B0604030504040204" pitchFamily="50" charset="-128"/>
                <a:ea typeface="Meiryo UI" panose="020B0604030504040204" pitchFamily="50" charset="-128"/>
              </a:rPr>
              <a:t>活動概要</a:t>
            </a:r>
            <a:r>
              <a:rPr lang="en-US" altLang="ja-JP" sz="943" dirty="0">
                <a:solidFill>
                  <a:prstClr val="black"/>
                </a:solidFill>
                <a:latin typeface="Meiryo UI" panose="020B0604030504040204" pitchFamily="50" charset="-128"/>
                <a:ea typeface="Meiryo UI" panose="020B0604030504040204" pitchFamily="50" charset="-128"/>
              </a:rPr>
              <a:t>】</a:t>
            </a:r>
          </a:p>
          <a:p>
            <a:pPr defTabSz="308001"/>
            <a:r>
              <a:rPr lang="ja-JP" altLang="en-US" sz="943" dirty="0">
                <a:solidFill>
                  <a:prstClr val="black"/>
                </a:solidFill>
                <a:latin typeface="Meiryo UI" panose="020B0604030504040204" pitchFamily="50" charset="-128"/>
                <a:ea typeface="Meiryo UI" panose="020B0604030504040204" pitchFamily="50" charset="-128"/>
              </a:rPr>
              <a:t>●全校で平日は学校部活動を継続</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endParaRPr lang="en-US" altLang="ja-JP" sz="110"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●休日を地域スポーツ活動としてスポーツ</a:t>
            </a:r>
            <a:r>
              <a:rPr lang="ja-JP" altLang="en-US" sz="943" dirty="0" smtClean="0">
                <a:solidFill>
                  <a:prstClr val="black"/>
                </a:solidFill>
                <a:latin typeface="Meiryo UI" panose="020B0604030504040204" pitchFamily="50" charset="-128"/>
                <a:ea typeface="Meiryo UI" panose="020B0604030504040204" pitchFamily="50" charset="-128"/>
              </a:rPr>
              <a:t>協会や</a:t>
            </a:r>
            <a:r>
              <a:rPr lang="ja-JP" altLang="en-US" sz="943" dirty="0">
                <a:solidFill>
                  <a:prstClr val="black"/>
                </a:solidFill>
                <a:latin typeface="Meiryo UI" panose="020B0604030504040204" pitchFamily="50" charset="-128"/>
                <a:ea typeface="Meiryo UI" panose="020B0604030504040204" pitchFamily="50" charset="-128"/>
              </a:rPr>
              <a:t>コスモへ移行</a:t>
            </a:r>
            <a:endParaRPr lang="en-US" altLang="ja-JP" sz="943" dirty="0">
              <a:solidFill>
                <a:prstClr val="black"/>
              </a:solidFill>
              <a:latin typeface="Meiryo UI" panose="020B0604030504040204" pitchFamily="50" charset="-128"/>
              <a:ea typeface="Meiryo UI" panose="020B0604030504040204" pitchFamily="50" charset="-128"/>
            </a:endParaRPr>
          </a:p>
          <a:p>
            <a:pPr defTabSz="308001"/>
            <a:r>
              <a:rPr lang="ja-JP" altLang="en-US" sz="943" dirty="0">
                <a:solidFill>
                  <a:prstClr val="black"/>
                </a:solidFill>
                <a:latin typeface="Meiryo UI" panose="020B0604030504040204" pitchFamily="50" charset="-128"/>
                <a:ea typeface="Meiryo UI" panose="020B0604030504040204" pitchFamily="50" charset="-128"/>
              </a:rPr>
              <a:t>　・活動はさつき学園体育館等にて合同実施</a:t>
            </a:r>
            <a:endParaRPr lang="en-US" altLang="ja-JP" sz="943" dirty="0">
              <a:solidFill>
                <a:prstClr val="black"/>
              </a:solidFill>
              <a:latin typeface="Meiryo UI" panose="020B0604030504040204" pitchFamily="50" charset="-128"/>
              <a:ea typeface="Meiryo UI" panose="020B0604030504040204" pitchFamily="50" charset="-128"/>
            </a:endParaRPr>
          </a:p>
        </p:txBody>
      </p:sp>
      <p:grpSp>
        <p:nvGrpSpPr>
          <p:cNvPr id="142" name="グループ化 141"/>
          <p:cNvGrpSpPr/>
          <p:nvPr/>
        </p:nvGrpSpPr>
        <p:grpSpPr>
          <a:xfrm>
            <a:off x="4229892" y="3681641"/>
            <a:ext cx="1487908" cy="1441705"/>
            <a:chOff x="4930338" y="4014750"/>
            <a:chExt cx="1577623" cy="1528634"/>
          </a:xfrm>
        </p:grpSpPr>
        <p:sp>
          <p:nvSpPr>
            <p:cNvPr id="143" name="角丸四角形 142"/>
            <p:cNvSpPr/>
            <p:nvPr/>
          </p:nvSpPr>
          <p:spPr>
            <a:xfrm>
              <a:off x="4986854" y="4022245"/>
              <a:ext cx="1442709" cy="1515791"/>
            </a:xfrm>
            <a:prstGeom prst="roundRect">
              <a:avLst>
                <a:gd name="adj" fmla="val 7037"/>
              </a:avLst>
            </a:prstGeom>
          </p:spPr>
          <p:style>
            <a:lnRef idx="2">
              <a:schemeClr val="accent4"/>
            </a:lnRef>
            <a:fillRef idx="1">
              <a:schemeClr val="lt1"/>
            </a:fillRef>
            <a:effectRef idx="0">
              <a:schemeClr val="accent4"/>
            </a:effectRef>
            <a:fontRef idx="minor">
              <a:schemeClr val="dk1"/>
            </a:fontRef>
          </p:style>
          <p:txBody>
            <a:bodyPr rtlCol="0" anchor="ctr"/>
            <a:lstStyle/>
            <a:p>
              <a:pPr algn="ctr" defTabSz="431191"/>
              <a:endParaRPr lang="ja-JP" altLang="en-US" sz="1697">
                <a:solidFill>
                  <a:prstClr val="black"/>
                </a:solidFill>
                <a:latin typeface="Calibri" panose="020F0502020204030204"/>
                <a:ea typeface="游ゴシック" panose="020B0400000000000000" pitchFamily="50" charset="-128"/>
              </a:endParaRPr>
            </a:p>
          </p:txBody>
        </p:sp>
        <p:grpSp>
          <p:nvGrpSpPr>
            <p:cNvPr id="144" name="グループ化 143"/>
            <p:cNvGrpSpPr/>
            <p:nvPr/>
          </p:nvGrpSpPr>
          <p:grpSpPr>
            <a:xfrm>
              <a:off x="4930338" y="4014750"/>
              <a:ext cx="1577623" cy="1528634"/>
              <a:chOff x="4930338" y="4014750"/>
              <a:chExt cx="1577623" cy="1528634"/>
            </a:xfrm>
          </p:grpSpPr>
          <p:sp>
            <p:nvSpPr>
              <p:cNvPr id="145" name="正方形/長方形 144"/>
              <p:cNvSpPr/>
              <p:nvPr/>
            </p:nvSpPr>
            <p:spPr>
              <a:xfrm>
                <a:off x="4930338" y="4014750"/>
                <a:ext cx="1577623" cy="251753"/>
              </a:xfrm>
              <a:prstGeom prst="rect">
                <a:avLst/>
              </a:prstGeom>
            </p:spPr>
            <p:txBody>
              <a:bodyPr wrap="none">
                <a:spAutoFit/>
              </a:bodyPr>
              <a:lstStyle/>
              <a:p>
                <a:pPr defTabSz="308001"/>
                <a:r>
                  <a:rPr lang="ja-JP" altLang="en-US" sz="943" b="1" u="sng" dirty="0">
                    <a:solidFill>
                      <a:srgbClr val="FF0000"/>
                    </a:solidFill>
                    <a:latin typeface="Meiryo UI" panose="020B0604030504040204" pitchFamily="50" charset="-128"/>
                    <a:ea typeface="Meiryo UI" panose="020B0604030504040204" pitchFamily="50" charset="-128"/>
                  </a:rPr>
                  <a:t>休日の部活動の運営組織</a:t>
                </a:r>
                <a:endParaRPr lang="en-US" altLang="ja-JP" sz="943" b="1" u="sng" dirty="0">
                  <a:solidFill>
                    <a:srgbClr val="FF0000"/>
                  </a:solidFill>
                  <a:latin typeface="Meiryo UI" panose="020B0604030504040204" pitchFamily="50" charset="-128"/>
                  <a:ea typeface="Meiryo UI" panose="020B0604030504040204" pitchFamily="50" charset="-128"/>
                </a:endParaRPr>
              </a:p>
            </p:txBody>
          </p:sp>
          <p:sp>
            <p:nvSpPr>
              <p:cNvPr id="146" name="テキスト ボックス 145"/>
              <p:cNvSpPr txBox="1"/>
              <p:nvPr/>
            </p:nvSpPr>
            <p:spPr>
              <a:xfrm>
                <a:off x="4990681" y="4206182"/>
                <a:ext cx="1264885" cy="251753"/>
              </a:xfrm>
              <a:prstGeom prst="rect">
                <a:avLst/>
              </a:prstGeom>
              <a:noFill/>
            </p:spPr>
            <p:txBody>
              <a:bodyPr wrap="none" rtlCol="0">
                <a:spAutoFit/>
              </a:bodyPr>
              <a:lstStyle/>
              <a:p>
                <a:pPr defTabSz="431191"/>
                <a:r>
                  <a:rPr lang="ja-JP" altLang="en-US" sz="943" b="1" u="sng" dirty="0">
                    <a:solidFill>
                      <a:prstClr val="black"/>
                    </a:solidFill>
                    <a:latin typeface="Meiryo UI" panose="020B0604030504040204" pitchFamily="50" charset="-128"/>
                    <a:ea typeface="Meiryo UI" panose="020B0604030504040204" pitchFamily="50" charset="-128"/>
                  </a:rPr>
                  <a:t>守口市スポーツ協会</a:t>
                </a:r>
              </a:p>
            </p:txBody>
          </p:sp>
          <p:sp>
            <p:nvSpPr>
              <p:cNvPr id="147" name="正方形/長方形 146"/>
              <p:cNvSpPr/>
              <p:nvPr/>
            </p:nvSpPr>
            <p:spPr>
              <a:xfrm>
                <a:off x="5166126" y="4643223"/>
                <a:ext cx="1113617" cy="359511"/>
              </a:xfrm>
              <a:prstGeom prst="rect">
                <a:avLst/>
              </a:prstGeom>
            </p:spPr>
            <p:txBody>
              <a:bodyPr wrap="none">
                <a:spAutoFit/>
              </a:bodyPr>
              <a:lstStyle/>
              <a:p>
                <a:pPr defTabSz="308001"/>
                <a:r>
                  <a:rPr lang="ja-JP" altLang="en-US" sz="849" dirty="0">
                    <a:solidFill>
                      <a:prstClr val="black"/>
                    </a:solidFill>
                    <a:latin typeface="Meiryo UI" panose="020B0604030504040204" pitchFamily="50" charset="-128"/>
                    <a:ea typeface="Meiryo UI" panose="020B0604030504040204" pitchFamily="50" charset="-128"/>
                  </a:rPr>
                  <a:t>設立：</a:t>
                </a:r>
                <a:r>
                  <a:rPr lang="en-US" altLang="ja-JP" sz="849" dirty="0">
                    <a:solidFill>
                      <a:prstClr val="black"/>
                    </a:solidFill>
                    <a:latin typeface="Meiryo UI" panose="020B0604030504040204" pitchFamily="50" charset="-128"/>
                    <a:ea typeface="Meiryo UI" panose="020B0604030504040204" pitchFamily="50" charset="-128"/>
                  </a:rPr>
                  <a:t>2000</a:t>
                </a:r>
                <a:r>
                  <a:rPr lang="ja-JP" altLang="en-US" sz="849" dirty="0">
                    <a:solidFill>
                      <a:prstClr val="black"/>
                    </a:solidFill>
                    <a:latin typeface="Meiryo UI" panose="020B0604030504040204" pitchFamily="50" charset="-128"/>
                    <a:ea typeface="Meiryo UI" panose="020B0604030504040204" pitchFamily="50" charset="-128"/>
                  </a:rPr>
                  <a:t>年</a:t>
                </a:r>
                <a:endParaRPr lang="en-US" altLang="ja-JP" sz="849"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特定非営利活動法人</a:t>
                </a:r>
                <a:endParaRPr lang="en-US" altLang="ja-JP" sz="110" dirty="0">
                  <a:solidFill>
                    <a:prstClr val="black"/>
                  </a:solidFill>
                  <a:latin typeface="Meiryo UI" panose="020B0604030504040204" pitchFamily="50" charset="-128"/>
                  <a:ea typeface="Meiryo UI" panose="020B0604030504040204" pitchFamily="50" charset="-128"/>
                </a:endParaRPr>
              </a:p>
            </p:txBody>
          </p:sp>
          <p:sp>
            <p:nvSpPr>
              <p:cNvPr id="148" name="正方形/長方形 147"/>
              <p:cNvSpPr/>
              <p:nvPr/>
            </p:nvSpPr>
            <p:spPr>
              <a:xfrm>
                <a:off x="4959857" y="4953262"/>
                <a:ext cx="1477343" cy="590122"/>
              </a:xfrm>
              <a:prstGeom prst="rect">
                <a:avLst/>
              </a:prstGeom>
            </p:spPr>
            <p:txBody>
              <a:bodyPr wrap="none">
                <a:spAutoFit/>
              </a:bodyPr>
              <a:lstStyle/>
              <a:p>
                <a:pPr defTabSz="308001"/>
                <a:r>
                  <a:rPr lang="ja-JP" altLang="en-US" sz="754" dirty="0">
                    <a:solidFill>
                      <a:prstClr val="black"/>
                    </a:solidFill>
                    <a:latin typeface="Meiryo UI" panose="020B0604030504040204" pitchFamily="50" charset="-128"/>
                    <a:ea typeface="Meiryo UI" panose="020B0604030504040204" pitchFamily="50" charset="-128"/>
                  </a:rPr>
                  <a:t>●約</a:t>
                </a:r>
                <a:r>
                  <a:rPr lang="en-US" altLang="ja-JP" sz="754" dirty="0">
                    <a:solidFill>
                      <a:prstClr val="black"/>
                    </a:solidFill>
                    <a:latin typeface="Meiryo UI" panose="020B0604030504040204" pitchFamily="50" charset="-128"/>
                    <a:ea typeface="Meiryo UI" panose="020B0604030504040204" pitchFamily="50" charset="-128"/>
                  </a:rPr>
                  <a:t>4</a:t>
                </a:r>
                <a:r>
                  <a:rPr lang="ja-JP" altLang="en-US" sz="754" dirty="0">
                    <a:solidFill>
                      <a:prstClr val="black"/>
                    </a:solidFill>
                    <a:latin typeface="Meiryo UI" panose="020B0604030504040204" pitchFamily="50" charset="-128"/>
                    <a:ea typeface="Meiryo UI" panose="020B0604030504040204" pitchFamily="50" charset="-128"/>
                  </a:rPr>
                  <a:t>千名の会員、</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　 </a:t>
                </a:r>
                <a:r>
                  <a:rPr lang="en-US" altLang="ja-JP" sz="754" dirty="0">
                    <a:solidFill>
                      <a:prstClr val="black"/>
                    </a:solidFill>
                    <a:latin typeface="Meiryo UI" panose="020B0604030504040204" pitchFamily="50" charset="-128"/>
                    <a:ea typeface="Meiryo UI" panose="020B0604030504040204" pitchFamily="50" charset="-128"/>
                  </a:rPr>
                  <a:t>21</a:t>
                </a:r>
                <a:r>
                  <a:rPr lang="ja-JP" altLang="en-US" sz="754" dirty="0">
                    <a:solidFill>
                      <a:prstClr val="black"/>
                    </a:solidFill>
                    <a:latin typeface="Meiryo UI" panose="020B0604030504040204" pitchFamily="50" charset="-128"/>
                    <a:ea typeface="Meiryo UI" panose="020B0604030504040204" pitchFamily="50" charset="-128"/>
                  </a:rPr>
                  <a:t>競技団体で構成</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ja-JP" altLang="en-US" sz="754" dirty="0">
                    <a:solidFill>
                      <a:prstClr val="black"/>
                    </a:solidFill>
                    <a:latin typeface="Meiryo UI" panose="020B0604030504040204" pitchFamily="50" charset="-128"/>
                    <a:ea typeface="Meiryo UI" panose="020B0604030504040204" pitchFamily="50" charset="-128"/>
                  </a:rPr>
                  <a:t>●本事業の拡充にあたり、</a:t>
                </a:r>
                <a:endParaRPr lang="en-US" altLang="ja-JP" sz="754" dirty="0">
                  <a:solidFill>
                    <a:prstClr val="black"/>
                  </a:solidFill>
                  <a:latin typeface="Meiryo UI" panose="020B0604030504040204" pitchFamily="50" charset="-128"/>
                  <a:ea typeface="Meiryo UI" panose="020B0604030504040204" pitchFamily="50" charset="-128"/>
                </a:endParaRPr>
              </a:p>
              <a:p>
                <a:pPr defTabSz="308001"/>
                <a:r>
                  <a:rPr lang="en-US" altLang="ja-JP" sz="754" dirty="0">
                    <a:solidFill>
                      <a:prstClr val="black"/>
                    </a:solidFill>
                    <a:latin typeface="Meiryo UI" panose="020B0604030504040204" pitchFamily="50" charset="-128"/>
                    <a:ea typeface="Meiryo UI" panose="020B0604030504040204" pitchFamily="50" charset="-128"/>
                  </a:rPr>
                  <a:t>   </a:t>
                </a:r>
                <a:r>
                  <a:rPr lang="ja-JP" altLang="en-US" sz="754" dirty="0">
                    <a:solidFill>
                      <a:prstClr val="black"/>
                    </a:solidFill>
                    <a:latin typeface="Meiryo UI" panose="020B0604030504040204" pitchFamily="50" charset="-128"/>
                    <a:ea typeface="Meiryo UI" panose="020B0604030504040204" pitchFamily="50" charset="-128"/>
                  </a:rPr>
                  <a:t>参加団体の協力等を打診中</a:t>
                </a:r>
                <a:endParaRPr lang="en-US" altLang="ja-JP" sz="754" dirty="0">
                  <a:solidFill>
                    <a:prstClr val="black"/>
                  </a:solidFill>
                  <a:latin typeface="Meiryo UI" panose="020B0604030504040204" pitchFamily="50" charset="-128"/>
                  <a:ea typeface="Meiryo UI" panose="020B0604030504040204" pitchFamily="50" charset="-128"/>
                </a:endParaRPr>
              </a:p>
            </p:txBody>
          </p:sp>
          <p:pic>
            <p:nvPicPr>
              <p:cNvPr id="149" name="図 148"/>
              <p:cNvPicPr>
                <a:picLocks noChangeAspect="1"/>
              </p:cNvPicPr>
              <p:nvPr/>
            </p:nvPicPr>
            <p:blipFill rotWithShape="1">
              <a:blip r:embed="rId5" cstate="print">
                <a:extLst>
                  <a:ext uri="{28A0092B-C50C-407E-A947-70E740481C1C}">
                    <a14:useLocalDpi xmlns:a14="http://schemas.microsoft.com/office/drawing/2010/main" val="0"/>
                  </a:ext>
                </a:extLst>
              </a:blip>
              <a:srcRect r="25947" b="-6090"/>
              <a:stretch/>
            </p:blipFill>
            <p:spPr>
              <a:xfrm>
                <a:off x="5073740" y="4439909"/>
                <a:ext cx="1274029" cy="231516"/>
              </a:xfrm>
              <a:prstGeom prst="rect">
                <a:avLst/>
              </a:prstGeom>
            </p:spPr>
          </p:pic>
        </p:grpSp>
      </p:grpSp>
      <p:sp>
        <p:nvSpPr>
          <p:cNvPr id="150" name="テキスト ボックス 149"/>
          <p:cNvSpPr txBox="1"/>
          <p:nvPr/>
        </p:nvSpPr>
        <p:spPr>
          <a:xfrm>
            <a:off x="4303452" y="5222258"/>
            <a:ext cx="4679589" cy="607774"/>
          </a:xfrm>
          <a:prstGeom prst="rect">
            <a:avLst/>
          </a:prstGeom>
          <a:solidFill>
            <a:schemeClr val="bg1"/>
          </a:solidFill>
        </p:spPr>
        <p:txBody>
          <a:bodyPr wrap="square" tIns="16976" bIns="16976" rtlCol="0">
            <a:spAutoFit/>
          </a:bodyPr>
          <a:lstStyle/>
          <a:p>
            <a:pPr defTabSz="308001"/>
            <a:r>
              <a:rPr lang="ja-JP" altLang="en-US" sz="990" b="1" u="sng" dirty="0">
                <a:solidFill>
                  <a:prstClr val="black"/>
                </a:solidFill>
                <a:latin typeface="Meiryo UI" panose="020B0604030504040204" pitchFamily="50" charset="-128"/>
                <a:ea typeface="Meiryo UI" panose="020B0604030504040204" pitchFamily="50" charset="-128"/>
              </a:rPr>
              <a:t>特定非営利活動法人 守口市スポーツ協会の参加団体</a:t>
            </a:r>
            <a:r>
              <a:rPr lang="en-US" altLang="ja-JP" sz="990" b="1" u="sng" dirty="0">
                <a:solidFill>
                  <a:prstClr val="black"/>
                </a:solidFill>
                <a:latin typeface="Meiryo UI" panose="020B0604030504040204" pitchFamily="50" charset="-128"/>
                <a:ea typeface="Meiryo UI" panose="020B0604030504040204" pitchFamily="50" charset="-128"/>
              </a:rPr>
              <a:t>(</a:t>
            </a:r>
            <a:r>
              <a:rPr lang="ja-JP" altLang="en-US" sz="990" b="1" u="sng" dirty="0">
                <a:solidFill>
                  <a:prstClr val="black"/>
                </a:solidFill>
                <a:latin typeface="Meiryo UI" panose="020B0604030504040204" pitchFamily="50" charset="-128"/>
                <a:ea typeface="Meiryo UI" panose="020B0604030504040204" pitchFamily="50" charset="-128"/>
              </a:rPr>
              <a:t>競技名</a:t>
            </a:r>
            <a:r>
              <a:rPr lang="en-US" altLang="ja-JP" sz="990" b="1" u="sng" dirty="0">
                <a:solidFill>
                  <a:prstClr val="black"/>
                </a:solidFill>
                <a:latin typeface="Meiryo UI" panose="020B0604030504040204" pitchFamily="50" charset="-128"/>
                <a:ea typeface="Meiryo UI" panose="020B0604030504040204" pitchFamily="50" charset="-128"/>
              </a:rPr>
              <a:t>)</a:t>
            </a:r>
            <a:r>
              <a:rPr lang="ja-JP" altLang="en-US" sz="990" b="1" u="sng" dirty="0">
                <a:solidFill>
                  <a:prstClr val="black"/>
                </a:solidFill>
                <a:latin typeface="Meiryo UI" panose="020B0604030504040204" pitchFamily="50" charset="-128"/>
                <a:ea typeface="Meiryo UI" panose="020B0604030504040204" pitchFamily="50" charset="-128"/>
              </a:rPr>
              <a:t>について</a:t>
            </a:r>
            <a:endParaRPr lang="en-US" altLang="ja-JP" sz="990" b="1" u="sng" dirty="0">
              <a:solidFill>
                <a:prstClr val="black"/>
              </a:solidFill>
              <a:latin typeface="Meiryo UI" panose="020B0604030504040204" pitchFamily="50" charset="-128"/>
              <a:ea typeface="Meiryo UI" panose="020B0604030504040204" pitchFamily="50" charset="-128"/>
            </a:endParaRPr>
          </a:p>
          <a:p>
            <a:pPr defTabSz="308001"/>
            <a:endParaRPr lang="en-US" altLang="ja-JP" sz="189" dirty="0">
              <a:solidFill>
                <a:prstClr val="black"/>
              </a:solidFill>
              <a:latin typeface="Meiryo UI" panose="020B0604030504040204" pitchFamily="50" charset="-128"/>
              <a:ea typeface="Meiryo UI" panose="020B0604030504040204" pitchFamily="50" charset="-128"/>
            </a:endParaRPr>
          </a:p>
          <a:p>
            <a:pPr defTabSz="308001"/>
            <a:r>
              <a:rPr lang="ja-JP" altLang="en-US" sz="849" dirty="0">
                <a:solidFill>
                  <a:prstClr val="black"/>
                </a:solidFill>
                <a:latin typeface="Meiryo UI" panose="020B0604030504040204" pitchFamily="50" charset="-128"/>
                <a:ea typeface="Meiryo UI" panose="020B0604030504040204" pitchFamily="50" charset="-128"/>
              </a:rPr>
              <a:t>　●軟式野球、ソフトボール、バドミントン、バレーボール、サッカー、テニス、ソフトテニス、卓球、インディアカ、</a:t>
            </a:r>
            <a:endParaRPr lang="en-US" altLang="ja-JP" sz="849" dirty="0">
              <a:solidFill>
                <a:prstClr val="black"/>
              </a:solidFill>
              <a:latin typeface="Meiryo UI" panose="020B0604030504040204" pitchFamily="50" charset="-128"/>
              <a:ea typeface="Meiryo UI" panose="020B0604030504040204" pitchFamily="50" charset="-128"/>
            </a:endParaRPr>
          </a:p>
          <a:p>
            <a:pPr defTabSz="308001"/>
            <a:r>
              <a:rPr lang="ja-JP" altLang="en-US" sz="849" dirty="0">
                <a:solidFill>
                  <a:prstClr val="black"/>
                </a:solidFill>
                <a:latin typeface="Meiryo UI" panose="020B0604030504040204" pitchFamily="50" charset="-128"/>
                <a:ea typeface="Meiryo UI" panose="020B0604030504040204" pitchFamily="50" charset="-128"/>
              </a:rPr>
              <a:t>　　 グラウンドゴルフ、太極拳、クレー射撃、剣道、トランポリン、相撲、柔道、少林寺、フルコンタクト空手、</a:t>
            </a:r>
            <a:endParaRPr lang="en-US" altLang="ja-JP" sz="849" dirty="0">
              <a:solidFill>
                <a:prstClr val="black"/>
              </a:solidFill>
              <a:latin typeface="Meiryo UI" panose="020B0604030504040204" pitchFamily="50" charset="-128"/>
              <a:ea typeface="Meiryo UI" panose="020B0604030504040204" pitchFamily="50" charset="-128"/>
            </a:endParaRPr>
          </a:p>
          <a:p>
            <a:pPr defTabSz="308001"/>
            <a:r>
              <a:rPr lang="en-US" altLang="ja-JP" sz="849" dirty="0">
                <a:solidFill>
                  <a:prstClr val="black"/>
                </a:solidFill>
                <a:latin typeface="Meiryo UI" panose="020B0604030504040204" pitchFamily="50" charset="-128"/>
                <a:ea typeface="Meiryo UI" panose="020B0604030504040204" pitchFamily="50" charset="-128"/>
              </a:rPr>
              <a:t>     </a:t>
            </a:r>
            <a:r>
              <a:rPr lang="ja-JP" altLang="en-US" sz="849" dirty="0">
                <a:solidFill>
                  <a:prstClr val="black"/>
                </a:solidFill>
                <a:latin typeface="Meiryo UI" panose="020B0604030504040204" pitchFamily="50" charset="-128"/>
                <a:ea typeface="Meiryo UI" panose="020B0604030504040204" pitchFamily="50" charset="-128"/>
              </a:rPr>
              <a:t>バスケットボール、セーフティー空手道、ウォータースポーツ</a:t>
            </a:r>
            <a:endParaRPr lang="en-US" altLang="ja-JP" sz="849" dirty="0">
              <a:solidFill>
                <a:prstClr val="black"/>
              </a:solidFill>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42861" y="6638779"/>
            <a:ext cx="6055421" cy="253916"/>
          </a:xfrm>
          <a:prstGeom prst="rect">
            <a:avLst/>
          </a:prstGeom>
          <a:noFill/>
        </p:spPr>
        <p:txBody>
          <a:bodyPr wrap="square" rtlCol="0">
            <a:spAutoFit/>
          </a:bodyPr>
          <a:lstStyle/>
          <a:p>
            <a:pPr defTabSz="1008400"/>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委託契約時の計画書等に基づき府教育庁にて作成した</a:t>
            </a:r>
            <a:r>
              <a:rPr lang="ja-JP" altLang="en-US" sz="1050" dirty="0" smtClean="0">
                <a:solidFill>
                  <a:prstClr val="black"/>
                </a:solidFill>
                <a:latin typeface="Meiryo UI" panose="020B0604030504040204" pitchFamily="50" charset="-128"/>
                <a:ea typeface="Meiryo UI" panose="020B0604030504040204" pitchFamily="50" charset="-128"/>
              </a:rPr>
              <a:t>もの</a:t>
            </a:r>
            <a:r>
              <a:rPr lang="ja-JP" altLang="en-US" sz="1050" dirty="0">
                <a:solidFill>
                  <a:prstClr val="black"/>
                </a:solidFill>
                <a:latin typeface="Meiryo UI" panose="020B0604030504040204" pitchFamily="50" charset="-128"/>
                <a:ea typeface="Meiryo UI" panose="020B0604030504040204" pitchFamily="50" charset="-128"/>
              </a:rPr>
              <a:t>で</a:t>
            </a:r>
            <a:r>
              <a:rPr lang="ja-JP" altLang="en-US" sz="1050" dirty="0" smtClean="0">
                <a:solidFill>
                  <a:prstClr val="black"/>
                </a:solidFill>
                <a:latin typeface="Meiryo UI" panose="020B0604030504040204" pitchFamily="50" charset="-128"/>
                <a:ea typeface="Meiryo UI" panose="020B0604030504040204" pitchFamily="50" charset="-128"/>
              </a:rPr>
              <a:t>あり、今後、内容が変更される場合があります。</a:t>
            </a:r>
            <a:endParaRPr lang="ja-JP" altLang="en-US" sz="10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411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正方形/長方形 189"/>
          <p:cNvSpPr/>
          <p:nvPr/>
        </p:nvSpPr>
        <p:spPr>
          <a:xfrm>
            <a:off x="16520" y="1712913"/>
            <a:ext cx="2429461" cy="4952599"/>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554965" y="1718304"/>
            <a:ext cx="6589035" cy="494720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rot="5400000">
            <a:off x="893832" y="3511206"/>
            <a:ext cx="2846231" cy="54781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347CED3E-9948-0EAC-E790-FC1F2E6EF8CE}"/>
              </a:ext>
            </a:extLst>
          </p:cNvPr>
          <p:cNvSpPr/>
          <p:nvPr/>
        </p:nvSpPr>
        <p:spPr>
          <a:xfrm>
            <a:off x="76198" y="4210109"/>
            <a:ext cx="2326340" cy="2429153"/>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603975" y="1749473"/>
            <a:ext cx="6477361" cy="4889789"/>
          </a:xfrm>
          <a:prstGeom prst="rect">
            <a:avLst/>
          </a:prstGeom>
          <a:solidFill>
            <a:schemeClr val="bg1"/>
          </a:solidFill>
          <a:ln>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0" y="85059"/>
            <a:ext cx="6858000" cy="489397"/>
          </a:xfrm>
        </p:spPr>
        <p:txBody>
          <a:bodyPr anchor="ctr">
            <a:noAutofit/>
          </a:bodyPr>
          <a:lstStyle/>
          <a:p>
            <a:pPr algn="l"/>
            <a:r>
              <a:rPr kumimoji="1" lang="ja-JP" altLang="en-US" sz="1400" dirty="0">
                <a:latin typeface="メイリオ" panose="020B0604030504040204" pitchFamily="50" charset="-128"/>
                <a:ea typeface="メイリオ" panose="020B0604030504040204" pitchFamily="50" charset="-128"/>
              </a:rPr>
              <a:t>令和５年度　国委託事業実施</a:t>
            </a:r>
            <a:r>
              <a:rPr kumimoji="1" lang="ja-JP" altLang="en-US" sz="1400" dirty="0" smtClean="0">
                <a:latin typeface="メイリオ" panose="020B0604030504040204" pitchFamily="50" charset="-128"/>
                <a:ea typeface="メイリオ" panose="020B0604030504040204" pitchFamily="50" charset="-128"/>
              </a:rPr>
              <a:t>市</a:t>
            </a:r>
            <a:r>
              <a:rPr lang="ja-JP" altLang="en-US" sz="1400" dirty="0" smtClean="0">
                <a:latin typeface="メイリオ" panose="020B0604030504040204" pitchFamily="50" charset="-128"/>
                <a:ea typeface="メイリオ" panose="020B0604030504040204" pitchFamily="50" charset="-128"/>
              </a:rPr>
              <a:t>②（</a:t>
            </a:r>
            <a:r>
              <a:rPr lang="ja-JP" altLang="en-US" sz="1400" dirty="0">
                <a:latin typeface="メイリオ" panose="020B0604030504040204" pitchFamily="50" charset="-128"/>
                <a:ea typeface="メイリオ" panose="020B0604030504040204" pitchFamily="50" charset="-128"/>
              </a:rPr>
              <a:t>休日の部活動の段階的な地域移行）</a:t>
            </a:r>
            <a:endParaRPr kumimoji="1" lang="ja-JP" altLang="en-US" sz="1400" dirty="0">
              <a:latin typeface="メイリオ" panose="020B0604030504040204" pitchFamily="50" charset="-128"/>
              <a:ea typeface="メイリオ" panose="020B0604030504040204" pitchFamily="50" charset="-128"/>
            </a:endParaRPr>
          </a:p>
        </p:txBody>
      </p:sp>
      <p:grpSp>
        <p:nvGrpSpPr>
          <p:cNvPr id="80" name="グループ化 79"/>
          <p:cNvGrpSpPr/>
          <p:nvPr/>
        </p:nvGrpSpPr>
        <p:grpSpPr>
          <a:xfrm>
            <a:off x="43542" y="455106"/>
            <a:ext cx="1669143" cy="564591"/>
            <a:chOff x="0" y="428500"/>
            <a:chExt cx="1669143" cy="557165"/>
          </a:xfrm>
        </p:grpSpPr>
        <p:sp>
          <p:nvSpPr>
            <p:cNvPr id="79" name="対角する 2 つの角を丸めた四角形 78"/>
            <p:cNvSpPr/>
            <p:nvPr/>
          </p:nvSpPr>
          <p:spPr>
            <a:xfrm>
              <a:off x="0" y="428500"/>
              <a:ext cx="1669143" cy="55716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120278" y="492023"/>
              <a:ext cx="1427840" cy="489397"/>
            </a:xfrm>
            <a:prstGeom prst="rect">
              <a:avLst/>
            </a:prstGeom>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a:solidFill>
                    <a:schemeClr val="bg1"/>
                  </a:solidFill>
                  <a:latin typeface="メイリオ" panose="020B0604030504040204" pitchFamily="50" charset="-128"/>
                  <a:ea typeface="メイリオ" panose="020B0604030504040204" pitchFamily="50" charset="-128"/>
                </a:rPr>
                <a:t>岸和田市</a:t>
              </a:r>
            </a:p>
          </p:txBody>
        </p:sp>
      </p:grpSp>
      <p:sp>
        <p:nvSpPr>
          <p:cNvPr id="84" name="タイトル 1"/>
          <p:cNvSpPr txBox="1">
            <a:spLocks/>
          </p:cNvSpPr>
          <p:nvPr/>
        </p:nvSpPr>
        <p:spPr>
          <a:xfrm>
            <a:off x="1855558" y="531911"/>
            <a:ext cx="4303807"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latin typeface="メイリオ" panose="020B0604030504040204" pitchFamily="50" charset="-128"/>
                <a:ea typeface="メイリオ" panose="020B0604030504040204" pitchFamily="50" charset="-128"/>
              </a:rPr>
              <a:t>〇合同で練習を行うことのできる環境の整備</a:t>
            </a:r>
            <a:endParaRPr lang="en-US" altLang="ja-JP" sz="1400" b="1" dirty="0">
              <a:latin typeface="メイリオ" panose="020B0604030504040204" pitchFamily="50" charset="-128"/>
              <a:ea typeface="メイリオ" panose="020B0604030504040204" pitchFamily="50" charset="-128"/>
            </a:endParaRPr>
          </a:p>
          <a:p>
            <a:pPr algn="l"/>
            <a:endParaRPr lang="en-US" altLang="ja-JP" sz="600" b="1" dirty="0">
              <a:latin typeface="メイリオ" panose="020B0604030504040204" pitchFamily="50" charset="-128"/>
              <a:ea typeface="メイリオ" panose="020B0604030504040204" pitchFamily="50" charset="-128"/>
            </a:endParaRPr>
          </a:p>
          <a:p>
            <a:pPr algn="l"/>
            <a:r>
              <a:rPr lang="ja-JP" altLang="en-US" sz="1400" b="1" dirty="0" smtClean="0">
                <a:latin typeface="メイリオ" panose="020B0604030504040204" pitchFamily="50" charset="-128"/>
                <a:ea typeface="メイリオ" panose="020B0604030504040204" pitchFamily="50" charset="-128"/>
              </a:rPr>
              <a:t>〇様々なスポーツを楽しむことができる環境の整備</a:t>
            </a:r>
            <a:endParaRPr lang="ja-JP" altLang="en-US" sz="1400" b="1"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61313" y="1729463"/>
            <a:ext cx="2354880" cy="2477040"/>
            <a:chOff x="-14270" y="1624313"/>
            <a:chExt cx="2354880" cy="2477040"/>
          </a:xfrm>
        </p:grpSpPr>
        <p:sp>
          <p:nvSpPr>
            <p:cNvPr id="8" name="正方形/長方形 7">
              <a:extLst>
                <a:ext uri="{FF2B5EF4-FFF2-40B4-BE49-F238E27FC236}">
                  <a16:creationId xmlns:a16="http://schemas.microsoft.com/office/drawing/2014/main" id="{72D4D5FF-CAED-5C80-8408-2588E2FAD480}"/>
                </a:ext>
              </a:extLst>
            </p:cNvPr>
            <p:cNvSpPr/>
            <p:nvPr/>
          </p:nvSpPr>
          <p:spPr>
            <a:xfrm>
              <a:off x="0" y="1624313"/>
              <a:ext cx="2326340" cy="2477040"/>
            </a:xfrm>
            <a:prstGeom prst="rect">
              <a:avLst/>
            </a:prstGeom>
            <a:solidFill>
              <a:schemeClr val="bg1"/>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人口減少イラスト／無料イラスト/フリー素材なら「イラストAC」">
              <a:extLst>
                <a:ext uri="{FF2B5EF4-FFF2-40B4-BE49-F238E27FC236}">
                  <a16:creationId xmlns:a16="http://schemas.microsoft.com/office/drawing/2014/main" id="{5B6502E6-2D3A-EDC8-94A0-6AF7F29A5B4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91" y="1937231"/>
              <a:ext cx="2266718" cy="160225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6E064A8-E99D-A05A-FE08-0BB7BFE9458E}"/>
                </a:ext>
              </a:extLst>
            </p:cNvPr>
            <p:cNvSpPr txBox="1"/>
            <p:nvPr/>
          </p:nvSpPr>
          <p:spPr>
            <a:xfrm>
              <a:off x="14269" y="3442472"/>
              <a:ext cx="2326341" cy="646331"/>
            </a:xfrm>
            <a:prstGeom prst="rect">
              <a:avLst/>
            </a:prstGeom>
            <a:noFill/>
          </p:spPr>
          <p:txBody>
            <a:bodyPr wrap="square" rtlCol="0">
              <a:spAutoFit/>
            </a:bodyPr>
            <a:lstStyle/>
            <a:p>
              <a:r>
                <a:rPr kumimoji="1" lang="ja-JP" altLang="en-US" sz="1200" dirty="0"/>
                <a:t>人口減少に伴い、中学校の生徒数・部活動数も減少し、１中学校単位での試合出場が困難。</a:t>
              </a:r>
              <a:endParaRPr kumimoji="1" lang="en-US" altLang="ja-JP" sz="1200" dirty="0"/>
            </a:p>
          </p:txBody>
        </p:sp>
        <p:sp>
          <p:nvSpPr>
            <p:cNvPr id="6" name="正方形/長方形 5">
              <a:extLst>
                <a:ext uri="{FF2B5EF4-FFF2-40B4-BE49-F238E27FC236}">
                  <a16:creationId xmlns:a16="http://schemas.microsoft.com/office/drawing/2014/main" id="{AAD4F9D1-00FE-236D-D292-95F306F04334}"/>
                </a:ext>
              </a:extLst>
            </p:cNvPr>
            <p:cNvSpPr/>
            <p:nvPr/>
          </p:nvSpPr>
          <p:spPr>
            <a:xfrm>
              <a:off x="-14270" y="1624313"/>
              <a:ext cx="2340610" cy="353578"/>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課題①</a:t>
              </a:r>
              <a:endParaRPr kumimoji="1" lang="ja-JP" altLang="en-US" sz="1600" b="1" dirty="0"/>
            </a:p>
          </p:txBody>
        </p:sp>
      </p:grpSp>
      <p:sp>
        <p:nvSpPr>
          <p:cNvPr id="13" name="正方形/長方形 12">
            <a:extLst>
              <a:ext uri="{FF2B5EF4-FFF2-40B4-BE49-F238E27FC236}">
                <a16:creationId xmlns:a16="http://schemas.microsoft.com/office/drawing/2014/main" id="{A68784F0-7A9A-85AC-3BF7-AD03679E2387}"/>
              </a:ext>
            </a:extLst>
          </p:cNvPr>
          <p:cNvSpPr/>
          <p:nvPr/>
        </p:nvSpPr>
        <p:spPr>
          <a:xfrm>
            <a:off x="89852" y="4210109"/>
            <a:ext cx="2312686" cy="378039"/>
          </a:xfrm>
          <a:prstGeom prst="rect">
            <a:avLst/>
          </a:prstGeom>
          <a:solidFill>
            <a:srgbClr val="1B2A74"/>
          </a:solidFill>
          <a:ln>
            <a:solidFill>
              <a:srgbClr val="1222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課題②</a:t>
            </a:r>
            <a:endParaRPr kumimoji="1" lang="ja-JP" altLang="en-US" sz="1600" b="1" dirty="0"/>
          </a:p>
        </p:txBody>
      </p:sp>
      <p:sp>
        <p:nvSpPr>
          <p:cNvPr id="14" name="テキスト ボックス 13">
            <a:extLst>
              <a:ext uri="{FF2B5EF4-FFF2-40B4-BE49-F238E27FC236}">
                <a16:creationId xmlns:a16="http://schemas.microsoft.com/office/drawing/2014/main" id="{273809FF-42FE-32EA-1034-E8BEA039639A}"/>
              </a:ext>
            </a:extLst>
          </p:cNvPr>
          <p:cNvSpPr txBox="1"/>
          <p:nvPr/>
        </p:nvSpPr>
        <p:spPr>
          <a:xfrm>
            <a:off x="124069" y="6019182"/>
            <a:ext cx="2326341" cy="646331"/>
          </a:xfrm>
          <a:prstGeom prst="rect">
            <a:avLst/>
          </a:prstGeom>
          <a:noFill/>
        </p:spPr>
        <p:txBody>
          <a:bodyPr wrap="square" rtlCol="0">
            <a:spAutoFit/>
          </a:bodyPr>
          <a:lstStyle/>
          <a:p>
            <a:r>
              <a:rPr kumimoji="1" lang="ja-JP" altLang="en-US" sz="1200" dirty="0"/>
              <a:t>地域クラブ活動実施にあたり、</a:t>
            </a:r>
            <a:endParaRPr kumimoji="1" lang="en-US" altLang="ja-JP" sz="1200" dirty="0"/>
          </a:p>
          <a:p>
            <a:r>
              <a:rPr kumimoji="1" lang="ja-JP" altLang="en-US" sz="1200" dirty="0"/>
              <a:t>地域に配置する指導者が不足。</a:t>
            </a:r>
            <a:endParaRPr kumimoji="1" lang="en-US" altLang="ja-JP" sz="1200" dirty="0"/>
          </a:p>
          <a:p>
            <a:pPr algn="ctr"/>
            <a:r>
              <a:rPr kumimoji="1" lang="ja-JP" altLang="en-US" sz="1200" dirty="0" smtClean="0"/>
              <a:t>（教員の負担増）</a:t>
            </a:r>
            <a:endParaRPr kumimoji="1" lang="en-US" altLang="ja-JP" sz="1200" dirty="0"/>
          </a:p>
        </p:txBody>
      </p:sp>
      <p:sp>
        <p:nvSpPr>
          <p:cNvPr id="24" name="タイトル 1"/>
          <p:cNvSpPr txBox="1">
            <a:spLocks/>
          </p:cNvSpPr>
          <p:nvPr/>
        </p:nvSpPr>
        <p:spPr>
          <a:xfrm>
            <a:off x="-69633" y="995861"/>
            <a:ext cx="9196255" cy="77452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400"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概要 </a:t>
            </a:r>
            <a:r>
              <a:rPr lang="en-US" altLang="ja-JP" sz="1400" dirty="0" smtClean="0">
                <a:latin typeface="メイリオ" panose="020B0604030504040204" pitchFamily="50" charset="-128"/>
                <a:ea typeface="メイリオ" panose="020B0604030504040204" pitchFamily="50" charset="-128"/>
              </a:rPr>
              <a:t>】</a:t>
            </a:r>
          </a:p>
          <a:p>
            <a:pPr algn="l"/>
            <a:endParaRPr lang="en-US" altLang="ja-JP" sz="500" dirty="0">
              <a:latin typeface="メイリオ" panose="020B0604030504040204" pitchFamily="50" charset="-128"/>
              <a:ea typeface="メイリオ" panose="020B0604030504040204" pitchFamily="50" charset="-128"/>
            </a:endParaRPr>
          </a:p>
          <a:p>
            <a:pPr algn="l"/>
            <a:r>
              <a:rPr lang="ja-JP" altLang="en-US" sz="1400" dirty="0" smtClean="0">
                <a:latin typeface="メイリオ" panose="020B0604030504040204" pitchFamily="50" charset="-128"/>
                <a:ea typeface="メイリオ" panose="020B0604030504040204" pitchFamily="50" charset="-128"/>
              </a:rPr>
              <a:t>　岸和田市内で活動する総合型地域スポーツクラブや民間スポーツ団体等と連携し、休日に専門的指導者を小学校に派遣することで、段階的な部活動地域移行をめざすとともに、様々なスポーツを体験できる機会を提供する。</a:t>
            </a:r>
            <a:endParaRPr lang="ja-JP" altLang="en-US" sz="1400" dirty="0">
              <a:latin typeface="メイリオ" panose="020B0604030504040204" pitchFamily="50" charset="-128"/>
              <a:ea typeface="メイリオ" panose="020B0604030504040204" pitchFamily="50" charset="-128"/>
            </a:endParaRPr>
          </a:p>
        </p:txBody>
      </p:sp>
      <p:cxnSp>
        <p:nvCxnSpPr>
          <p:cNvPr id="189" name="直線コネクタ 188"/>
          <p:cNvCxnSpPr/>
          <p:nvPr/>
        </p:nvCxnSpPr>
        <p:spPr>
          <a:xfrm flipV="1">
            <a:off x="1750633" y="980347"/>
            <a:ext cx="4626507" cy="18391"/>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52" name="Picture 28" descr="プロフィール - 岸和田市公式ウェブサイト"/>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1005" y="302401"/>
            <a:ext cx="560807" cy="614084"/>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6" descr="特定非営利活動法人 FC岸和田　総合型地域スポーツクラブ">
            <a:extLst>
              <a:ext uri="{FF2B5EF4-FFF2-40B4-BE49-F238E27FC236}">
                <a16:creationId xmlns:a16="http://schemas.microsoft.com/office/drawing/2014/main" id="{377D0DF5-9FD8-F64E-6C06-8D1F723A13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7336" y="329757"/>
            <a:ext cx="1130829" cy="326424"/>
          </a:xfrm>
          <a:prstGeom prst="rect">
            <a:avLst/>
          </a:prstGeom>
          <a:noFill/>
          <a:extLst>
            <a:ext uri="{909E8E84-426E-40DD-AFC4-6F175D3DCCD1}">
              <a14:hiddenFill xmlns:a14="http://schemas.microsoft.com/office/drawing/2010/main">
                <a:solidFill>
                  <a:srgbClr val="FFFFFF"/>
                </a:solidFill>
              </a14:hiddenFill>
            </a:ext>
          </a:extLst>
        </p:spPr>
      </p:pic>
      <p:pic>
        <p:nvPicPr>
          <p:cNvPr id="193" name="図 192">
            <a:extLst>
              <a:ext uri="{FF2B5EF4-FFF2-40B4-BE49-F238E27FC236}">
                <a16:creationId xmlns:a16="http://schemas.microsoft.com/office/drawing/2014/main" id="{B68D0CD3-7543-7003-F50C-82036416B7C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220394" y="374827"/>
            <a:ext cx="877034" cy="312334"/>
          </a:xfrm>
          <a:prstGeom prst="rect">
            <a:avLst/>
          </a:prstGeom>
        </p:spPr>
      </p:pic>
      <p:pic>
        <p:nvPicPr>
          <p:cNvPr id="194" name="Picture 20" descr="ドゥールース">
            <a:extLst>
              <a:ext uri="{FF2B5EF4-FFF2-40B4-BE49-F238E27FC236}">
                <a16:creationId xmlns:a16="http://schemas.microsoft.com/office/drawing/2014/main" id="{9C20F56B-2A3F-C59A-3E68-A1132339B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9436" y="772261"/>
            <a:ext cx="1100922" cy="16466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7"/>
          <a:stretch>
            <a:fillRect/>
          </a:stretch>
        </p:blipFill>
        <p:spPr>
          <a:xfrm>
            <a:off x="428569" y="4779297"/>
            <a:ext cx="618985" cy="980306"/>
          </a:xfrm>
          <a:prstGeom prst="rect">
            <a:avLst/>
          </a:prstGeom>
        </p:spPr>
      </p:pic>
      <p:pic>
        <p:nvPicPr>
          <p:cNvPr id="12" name="図 11"/>
          <p:cNvPicPr>
            <a:picLocks noChangeAspect="1"/>
          </p:cNvPicPr>
          <p:nvPr/>
        </p:nvPicPr>
        <p:blipFill>
          <a:blip r:embed="rId8"/>
          <a:stretch>
            <a:fillRect/>
          </a:stretch>
        </p:blipFill>
        <p:spPr>
          <a:xfrm>
            <a:off x="1388836" y="4756418"/>
            <a:ext cx="595051" cy="1002029"/>
          </a:xfrm>
          <a:prstGeom prst="rect">
            <a:avLst/>
          </a:prstGeom>
        </p:spPr>
      </p:pic>
      <p:pic>
        <p:nvPicPr>
          <p:cNvPr id="16" name="図 15"/>
          <p:cNvPicPr>
            <a:picLocks noChangeAspect="1"/>
          </p:cNvPicPr>
          <p:nvPr/>
        </p:nvPicPr>
        <p:blipFill>
          <a:blip r:embed="rId9"/>
          <a:stretch>
            <a:fillRect/>
          </a:stretch>
        </p:blipFill>
        <p:spPr>
          <a:xfrm>
            <a:off x="7850358" y="711931"/>
            <a:ext cx="1234495" cy="237153"/>
          </a:xfrm>
          <a:prstGeom prst="rect">
            <a:avLst/>
          </a:prstGeom>
        </p:spPr>
      </p:pic>
      <p:grpSp>
        <p:nvGrpSpPr>
          <p:cNvPr id="7" name="グループ化 6"/>
          <p:cNvGrpSpPr/>
          <p:nvPr/>
        </p:nvGrpSpPr>
        <p:grpSpPr>
          <a:xfrm>
            <a:off x="2650008" y="4811631"/>
            <a:ext cx="3178704" cy="549182"/>
            <a:chOff x="8355219" y="2662839"/>
            <a:chExt cx="3185014" cy="549182"/>
          </a:xfrm>
        </p:grpSpPr>
        <p:grpSp>
          <p:nvGrpSpPr>
            <p:cNvPr id="116" name="グループ化 115"/>
            <p:cNvGrpSpPr/>
            <p:nvPr/>
          </p:nvGrpSpPr>
          <p:grpSpPr>
            <a:xfrm>
              <a:off x="8355219" y="2662839"/>
              <a:ext cx="3185014" cy="549182"/>
              <a:chOff x="5402914" y="3610682"/>
              <a:chExt cx="3185014" cy="549182"/>
            </a:xfrm>
          </p:grpSpPr>
          <p:pic>
            <p:nvPicPr>
              <p:cNvPr id="1044" name="Picture 20" descr="ドゥールース">
                <a:extLst>
                  <a:ext uri="{FF2B5EF4-FFF2-40B4-BE49-F238E27FC236}">
                    <a16:creationId xmlns:a16="http://schemas.microsoft.com/office/drawing/2014/main" id="{9C20F56B-2A3F-C59A-3E68-A1132339BE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3703" y="3924180"/>
                <a:ext cx="1230455" cy="184043"/>
              </a:xfrm>
              <a:prstGeom prst="rect">
                <a:avLst/>
              </a:prstGeom>
              <a:noFill/>
              <a:extLst>
                <a:ext uri="{909E8E84-426E-40DD-AFC4-6F175D3DCCD1}">
                  <a14:hiddenFill xmlns:a14="http://schemas.microsoft.com/office/drawing/2010/main">
                    <a:solidFill>
                      <a:srgbClr val="FFFFFF"/>
                    </a:solidFill>
                  </a14:hiddenFill>
                </a:ext>
              </a:extLst>
            </p:spPr>
          </p:pic>
          <p:sp>
            <p:nvSpPr>
              <p:cNvPr id="101" name="角丸四角形 100"/>
              <p:cNvSpPr/>
              <p:nvPr/>
            </p:nvSpPr>
            <p:spPr>
              <a:xfrm>
                <a:off x="5409091" y="3615186"/>
                <a:ext cx="3178837" cy="535358"/>
              </a:xfrm>
              <a:prstGeom prst="roundRect">
                <a:avLst/>
              </a:prstGeom>
              <a:noFill/>
              <a:ln w="190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a:off x="5421434" y="3610682"/>
                <a:ext cx="960935" cy="287875"/>
              </a:xfrm>
              <a:prstGeom prst="round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連携先③</a:t>
                </a:r>
                <a:endParaRPr kumimoji="1" lang="ja-JP" altLang="en-US" sz="1200" b="1" dirty="0"/>
              </a:p>
            </p:txBody>
          </p:sp>
          <p:sp>
            <p:nvSpPr>
              <p:cNvPr id="104" name="正方形/長方形 103"/>
              <p:cNvSpPr/>
              <p:nvPr/>
            </p:nvSpPr>
            <p:spPr>
              <a:xfrm>
                <a:off x="6416286" y="3615620"/>
                <a:ext cx="1664329" cy="307777"/>
              </a:xfrm>
              <a:prstGeom prst="rect">
                <a:avLst/>
              </a:prstGeom>
            </p:spPr>
            <p:txBody>
              <a:bodyPr wrap="none">
                <a:spAutoFit/>
              </a:bodyPr>
              <a:lstStyle/>
              <a:p>
                <a:r>
                  <a:rPr kumimoji="1" lang="en-US" altLang="ja-JP" sz="1400" b="1" dirty="0"/>
                  <a:t>【 </a:t>
                </a:r>
                <a:r>
                  <a:rPr kumimoji="1" lang="ja-JP" altLang="en-US" sz="1400" b="1" dirty="0" smtClean="0"/>
                  <a:t>ドゥールース</a:t>
                </a:r>
                <a:r>
                  <a:rPr kumimoji="1" lang="en-US" altLang="ja-JP" sz="1400" b="1" dirty="0" smtClean="0"/>
                  <a:t>】</a:t>
                </a:r>
                <a:endParaRPr kumimoji="1" lang="en-US" altLang="ja-JP" sz="1400" b="1" dirty="0"/>
              </a:p>
            </p:txBody>
          </p:sp>
          <p:sp>
            <p:nvSpPr>
              <p:cNvPr id="108" name="テキスト ボックス 107">
                <a:extLst>
                  <a:ext uri="{FF2B5EF4-FFF2-40B4-BE49-F238E27FC236}">
                    <a16:creationId xmlns:a16="http://schemas.microsoft.com/office/drawing/2014/main" id="{76E064A8-E99D-A05A-FE08-0BB7BFE9458E}"/>
                  </a:ext>
                </a:extLst>
              </p:cNvPr>
              <p:cNvSpPr txBox="1"/>
              <p:nvPr/>
            </p:nvSpPr>
            <p:spPr>
              <a:xfrm>
                <a:off x="5402914" y="3882865"/>
                <a:ext cx="1370070" cy="276999"/>
              </a:xfrm>
              <a:prstGeom prst="rect">
                <a:avLst/>
              </a:prstGeom>
              <a:noFill/>
            </p:spPr>
            <p:txBody>
              <a:bodyPr wrap="square" rtlCol="0">
                <a:spAutoFit/>
              </a:bodyPr>
              <a:lstStyle/>
              <a:p>
                <a:r>
                  <a:rPr kumimoji="1" lang="ja-JP" altLang="en-US" sz="1100" b="1" dirty="0" smtClean="0"/>
                  <a:t>指導種目：</a:t>
                </a:r>
                <a:r>
                  <a:rPr kumimoji="1" lang="en-US" altLang="ja-JP" sz="1200" b="1" dirty="0" smtClean="0"/>
                  <a:t>BMX</a:t>
                </a:r>
              </a:p>
            </p:txBody>
          </p:sp>
        </p:grpSp>
        <p:pic>
          <p:nvPicPr>
            <p:cNvPr id="1046" name="Picture 22" descr="BMXNo01 | ビジソザ"/>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07457" y="2691478"/>
              <a:ext cx="334748" cy="5061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グループ化 40"/>
          <p:cNvGrpSpPr/>
          <p:nvPr/>
        </p:nvGrpSpPr>
        <p:grpSpPr>
          <a:xfrm>
            <a:off x="2677324" y="6050485"/>
            <a:ext cx="3270805" cy="561779"/>
            <a:chOff x="2694511" y="6113837"/>
            <a:chExt cx="3270805" cy="561779"/>
          </a:xfrm>
        </p:grpSpPr>
        <p:grpSp>
          <p:nvGrpSpPr>
            <p:cNvPr id="160" name="グループ化 159"/>
            <p:cNvGrpSpPr/>
            <p:nvPr/>
          </p:nvGrpSpPr>
          <p:grpSpPr>
            <a:xfrm>
              <a:off x="2694511" y="6113837"/>
              <a:ext cx="3270805" cy="561779"/>
              <a:chOff x="5415679" y="3603062"/>
              <a:chExt cx="3344441" cy="561779"/>
            </a:xfrm>
          </p:grpSpPr>
          <p:sp>
            <p:nvSpPr>
              <p:cNvPr id="161" name="角丸四角形 160"/>
              <p:cNvSpPr/>
              <p:nvPr/>
            </p:nvSpPr>
            <p:spPr>
              <a:xfrm>
                <a:off x="5415680" y="3615186"/>
                <a:ext cx="3222335" cy="527738"/>
              </a:xfrm>
              <a:prstGeom prst="roundRect">
                <a:avLst/>
              </a:prstGeom>
              <a:noFill/>
              <a:ln w="190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角丸四角形 161"/>
              <p:cNvSpPr/>
              <p:nvPr/>
            </p:nvSpPr>
            <p:spPr>
              <a:xfrm>
                <a:off x="5415679" y="3603062"/>
                <a:ext cx="951452" cy="287875"/>
              </a:xfrm>
              <a:prstGeom prst="round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連携先⑤</a:t>
                </a:r>
                <a:endParaRPr kumimoji="1" lang="ja-JP" altLang="en-US" sz="1200" b="1" dirty="0"/>
              </a:p>
            </p:txBody>
          </p:sp>
          <p:sp>
            <p:nvSpPr>
              <p:cNvPr id="163" name="正方形/長方形 162"/>
              <p:cNvSpPr/>
              <p:nvPr/>
            </p:nvSpPr>
            <p:spPr>
              <a:xfrm>
                <a:off x="6298569" y="3651244"/>
                <a:ext cx="2409990" cy="253916"/>
              </a:xfrm>
              <a:prstGeom prst="rect">
                <a:avLst/>
              </a:prstGeom>
            </p:spPr>
            <p:txBody>
              <a:bodyPr wrap="square">
                <a:spAutoFit/>
              </a:bodyPr>
              <a:lstStyle/>
              <a:p>
                <a:r>
                  <a:rPr kumimoji="1" lang="en-US" altLang="ja-JP" sz="1050" b="1" dirty="0" smtClean="0"/>
                  <a:t>【 </a:t>
                </a:r>
                <a:r>
                  <a:rPr kumimoji="1" lang="ja-JP" altLang="en-US" sz="1050" b="1" dirty="0" smtClean="0"/>
                  <a:t>岸和田市社会福祉協議会</a:t>
                </a:r>
                <a:r>
                  <a:rPr kumimoji="1" lang="en-US" altLang="ja-JP" sz="1050" b="1" dirty="0" smtClean="0"/>
                  <a:t>】</a:t>
                </a:r>
                <a:endParaRPr kumimoji="1" lang="en-US" altLang="ja-JP" sz="1050" b="1" dirty="0"/>
              </a:p>
            </p:txBody>
          </p:sp>
          <p:sp>
            <p:nvSpPr>
              <p:cNvPr id="164" name="テキスト ボックス 163">
                <a:extLst>
                  <a:ext uri="{FF2B5EF4-FFF2-40B4-BE49-F238E27FC236}">
                    <a16:creationId xmlns:a16="http://schemas.microsoft.com/office/drawing/2014/main" id="{76E064A8-E99D-A05A-FE08-0BB7BFE9458E}"/>
                  </a:ext>
                </a:extLst>
              </p:cNvPr>
              <p:cNvSpPr txBox="1"/>
              <p:nvPr/>
            </p:nvSpPr>
            <p:spPr>
              <a:xfrm>
                <a:off x="5432142" y="3903231"/>
                <a:ext cx="3327978" cy="261610"/>
              </a:xfrm>
              <a:prstGeom prst="rect">
                <a:avLst/>
              </a:prstGeom>
              <a:noFill/>
            </p:spPr>
            <p:txBody>
              <a:bodyPr wrap="square" rtlCol="0">
                <a:spAutoFit/>
              </a:bodyPr>
              <a:lstStyle/>
              <a:p>
                <a:r>
                  <a:rPr kumimoji="1" lang="ja-JP" altLang="en-US" sz="1100" b="1" dirty="0" smtClean="0"/>
                  <a:t>指導種目：パラスポーツ（生涯スポーツ）</a:t>
                </a:r>
                <a:endParaRPr kumimoji="1" lang="en-US" altLang="ja-JP" sz="1100" b="1" dirty="0"/>
              </a:p>
            </p:txBody>
          </p:sp>
        </p:grpSp>
        <p:pic>
          <p:nvPicPr>
            <p:cNvPr id="18" name="図 17"/>
            <p:cNvPicPr>
              <a:picLocks noChangeAspect="1"/>
            </p:cNvPicPr>
            <p:nvPr/>
          </p:nvPicPr>
          <p:blipFill>
            <a:blip r:embed="rId11">
              <a:clrChange>
                <a:clrFrom>
                  <a:srgbClr val="FFFFFF"/>
                </a:clrFrom>
                <a:clrTo>
                  <a:srgbClr val="FFFFFF">
                    <a:alpha val="0"/>
                  </a:srgbClr>
                </a:clrTo>
              </a:clrChange>
            </a:blip>
            <a:stretch>
              <a:fillRect/>
            </a:stretch>
          </p:blipFill>
          <p:spPr>
            <a:xfrm>
              <a:off x="5322471" y="6158227"/>
              <a:ext cx="474795" cy="474795"/>
            </a:xfrm>
            <a:prstGeom prst="rect">
              <a:avLst/>
            </a:prstGeom>
          </p:spPr>
        </p:pic>
      </p:grpSp>
      <p:grpSp>
        <p:nvGrpSpPr>
          <p:cNvPr id="40" name="グループ化 39"/>
          <p:cNvGrpSpPr/>
          <p:nvPr/>
        </p:nvGrpSpPr>
        <p:grpSpPr>
          <a:xfrm>
            <a:off x="2659684" y="5419407"/>
            <a:ext cx="3169030" cy="656695"/>
            <a:chOff x="2584696" y="5685219"/>
            <a:chExt cx="3169030" cy="656695"/>
          </a:xfrm>
        </p:grpSpPr>
        <p:pic>
          <p:nvPicPr>
            <p:cNvPr id="1048" name="Picture 24" descr="180点を超えるフリークライミングのイラスト素材、ロイヤリティ ..."/>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1946" y="5898555"/>
              <a:ext cx="443359" cy="443359"/>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グループ化 147"/>
            <p:cNvGrpSpPr/>
            <p:nvPr/>
          </p:nvGrpSpPr>
          <p:grpSpPr>
            <a:xfrm>
              <a:off x="2584696" y="5685219"/>
              <a:ext cx="3169030" cy="561609"/>
              <a:chOff x="5416048" y="3603062"/>
              <a:chExt cx="3248385" cy="561609"/>
            </a:xfrm>
          </p:grpSpPr>
          <p:sp>
            <p:nvSpPr>
              <p:cNvPr id="150" name="角丸四角形 149"/>
              <p:cNvSpPr/>
              <p:nvPr/>
            </p:nvSpPr>
            <p:spPr>
              <a:xfrm>
                <a:off x="5424366" y="3615186"/>
                <a:ext cx="3240065" cy="544344"/>
              </a:xfrm>
              <a:prstGeom prst="roundRect">
                <a:avLst/>
              </a:prstGeom>
              <a:noFill/>
              <a:ln w="190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角丸四角形 150"/>
              <p:cNvSpPr/>
              <p:nvPr/>
            </p:nvSpPr>
            <p:spPr>
              <a:xfrm>
                <a:off x="5424365" y="3603062"/>
                <a:ext cx="942764" cy="287875"/>
              </a:xfrm>
              <a:prstGeom prst="roundRect">
                <a:avLst/>
              </a:prstGeom>
              <a:solidFill>
                <a:srgbClr val="00CC0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連携先④</a:t>
                </a:r>
                <a:endParaRPr kumimoji="1" lang="ja-JP" altLang="en-US" sz="1200" b="1" dirty="0"/>
              </a:p>
            </p:txBody>
          </p:sp>
          <p:sp>
            <p:nvSpPr>
              <p:cNvPr id="152" name="正方形/長方形 151"/>
              <p:cNvSpPr/>
              <p:nvPr/>
            </p:nvSpPr>
            <p:spPr>
              <a:xfrm>
                <a:off x="6254443" y="3656738"/>
                <a:ext cx="2409990" cy="253916"/>
              </a:xfrm>
              <a:prstGeom prst="rect">
                <a:avLst/>
              </a:prstGeom>
            </p:spPr>
            <p:txBody>
              <a:bodyPr wrap="square">
                <a:spAutoFit/>
              </a:bodyPr>
              <a:lstStyle/>
              <a:p>
                <a:r>
                  <a:rPr kumimoji="1" lang="en-US" altLang="ja-JP" sz="1050" b="1" dirty="0"/>
                  <a:t>【 </a:t>
                </a:r>
                <a:r>
                  <a:rPr kumimoji="1" lang="ja-JP" altLang="en-US" sz="1050" b="1" dirty="0" smtClean="0"/>
                  <a:t>岸和田マネージメント合同会社</a:t>
                </a:r>
                <a:r>
                  <a:rPr kumimoji="1" lang="en-US" altLang="ja-JP" sz="1050" b="1" dirty="0" smtClean="0"/>
                  <a:t>】</a:t>
                </a:r>
                <a:endParaRPr kumimoji="1" lang="en-US" altLang="ja-JP" sz="1050" b="1" dirty="0"/>
              </a:p>
            </p:txBody>
          </p:sp>
          <p:sp>
            <p:nvSpPr>
              <p:cNvPr id="154" name="テキスト ボックス 153">
                <a:extLst>
                  <a:ext uri="{FF2B5EF4-FFF2-40B4-BE49-F238E27FC236}">
                    <a16:creationId xmlns:a16="http://schemas.microsoft.com/office/drawing/2014/main" id="{76E064A8-E99D-A05A-FE08-0BB7BFE9458E}"/>
                  </a:ext>
                </a:extLst>
              </p:cNvPr>
              <p:cNvSpPr txBox="1"/>
              <p:nvPr/>
            </p:nvSpPr>
            <p:spPr>
              <a:xfrm>
                <a:off x="5416048" y="3903061"/>
                <a:ext cx="2365522" cy="261610"/>
              </a:xfrm>
              <a:prstGeom prst="rect">
                <a:avLst/>
              </a:prstGeom>
              <a:noFill/>
            </p:spPr>
            <p:txBody>
              <a:bodyPr wrap="square" rtlCol="0">
                <a:spAutoFit/>
              </a:bodyPr>
              <a:lstStyle/>
              <a:p>
                <a:r>
                  <a:rPr kumimoji="1" lang="ja-JP" altLang="en-US" sz="1100" b="1" dirty="0" smtClean="0"/>
                  <a:t>指導種目：スポーツクライミング</a:t>
                </a:r>
              </a:p>
            </p:txBody>
          </p:sp>
        </p:grpSp>
      </p:grpSp>
      <p:sp>
        <p:nvSpPr>
          <p:cNvPr id="28" name="正方形/長方形 27">
            <a:extLst>
              <a:ext uri="{FF2B5EF4-FFF2-40B4-BE49-F238E27FC236}">
                <a16:creationId xmlns:a16="http://schemas.microsoft.com/office/drawing/2014/main" id="{AB8C407A-38DC-CC21-6AEF-1D9708FB1B34}"/>
              </a:ext>
            </a:extLst>
          </p:cNvPr>
          <p:cNvSpPr/>
          <p:nvPr/>
        </p:nvSpPr>
        <p:spPr>
          <a:xfrm>
            <a:off x="2596253" y="1765035"/>
            <a:ext cx="2326340" cy="484622"/>
          </a:xfrm>
          <a:prstGeom prst="rect">
            <a:avLst/>
          </a:prstGeom>
          <a:solidFill>
            <a:srgbClr val="EC22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取組概要</a:t>
            </a:r>
            <a:endParaRPr kumimoji="1" lang="ja-JP" altLang="en-US" b="1" dirty="0"/>
          </a:p>
        </p:txBody>
      </p:sp>
      <p:grpSp>
        <p:nvGrpSpPr>
          <p:cNvPr id="48" name="グループ化 47"/>
          <p:cNvGrpSpPr/>
          <p:nvPr/>
        </p:nvGrpSpPr>
        <p:grpSpPr>
          <a:xfrm>
            <a:off x="2554732" y="1800961"/>
            <a:ext cx="6516900" cy="2880429"/>
            <a:chOff x="2554732" y="1864461"/>
            <a:chExt cx="6516900" cy="2880429"/>
          </a:xfrm>
        </p:grpSpPr>
        <p:grpSp>
          <p:nvGrpSpPr>
            <p:cNvPr id="31" name="グループ化 30"/>
            <p:cNvGrpSpPr/>
            <p:nvPr/>
          </p:nvGrpSpPr>
          <p:grpSpPr>
            <a:xfrm>
              <a:off x="2623397" y="2361135"/>
              <a:ext cx="3784106" cy="1098378"/>
              <a:chOff x="5693147" y="1896782"/>
              <a:chExt cx="3784106" cy="1098378"/>
            </a:xfrm>
          </p:grpSpPr>
          <p:grpSp>
            <p:nvGrpSpPr>
              <p:cNvPr id="121" name="グループ化 120"/>
              <p:cNvGrpSpPr/>
              <p:nvPr/>
            </p:nvGrpSpPr>
            <p:grpSpPr>
              <a:xfrm>
                <a:off x="5693147" y="1896782"/>
                <a:ext cx="3784106" cy="1021049"/>
                <a:chOff x="5368700" y="1901420"/>
                <a:chExt cx="3784106" cy="1021049"/>
              </a:xfrm>
            </p:grpSpPr>
            <p:grpSp>
              <p:nvGrpSpPr>
                <p:cNvPr id="45" name="グループ化 44"/>
                <p:cNvGrpSpPr/>
                <p:nvPr/>
              </p:nvGrpSpPr>
              <p:grpSpPr>
                <a:xfrm>
                  <a:off x="5388780" y="1925143"/>
                  <a:ext cx="3263883" cy="655598"/>
                  <a:chOff x="5388780" y="1990075"/>
                  <a:chExt cx="3263883" cy="655598"/>
                </a:xfrm>
              </p:grpSpPr>
              <p:sp>
                <p:nvSpPr>
                  <p:cNvPr id="51" name="テキスト ボックス 50">
                    <a:extLst>
                      <a:ext uri="{FF2B5EF4-FFF2-40B4-BE49-F238E27FC236}">
                        <a16:creationId xmlns:a16="http://schemas.microsoft.com/office/drawing/2014/main" id="{76E064A8-E99D-A05A-FE08-0BB7BFE9458E}"/>
                      </a:ext>
                    </a:extLst>
                  </p:cNvPr>
                  <p:cNvSpPr txBox="1"/>
                  <p:nvPr/>
                </p:nvSpPr>
                <p:spPr>
                  <a:xfrm>
                    <a:off x="5388780" y="2384063"/>
                    <a:ext cx="3263883" cy="261610"/>
                  </a:xfrm>
                  <a:prstGeom prst="rect">
                    <a:avLst/>
                  </a:prstGeom>
                  <a:noFill/>
                </p:spPr>
                <p:txBody>
                  <a:bodyPr wrap="square" rtlCol="0">
                    <a:spAutoFit/>
                  </a:bodyPr>
                  <a:lstStyle/>
                  <a:p>
                    <a:r>
                      <a:rPr kumimoji="1" lang="ja-JP" altLang="en-US" sz="1100" b="1" dirty="0" smtClean="0"/>
                      <a:t>指導種目：サッカー・ダンス</a:t>
                    </a:r>
                    <a:endParaRPr kumimoji="1" lang="en-US" altLang="ja-JP" sz="1100" b="1" dirty="0"/>
                  </a:p>
                </p:txBody>
              </p:sp>
              <p:pic>
                <p:nvPicPr>
                  <p:cNvPr id="1040" name="Picture 16" descr="特定非営利活動法人 FC岸和田　総合型地域スポーツクラブ">
                    <a:extLst>
                      <a:ext uri="{FF2B5EF4-FFF2-40B4-BE49-F238E27FC236}">
                        <a16:creationId xmlns:a16="http://schemas.microsoft.com/office/drawing/2014/main" id="{377D0DF5-9FD8-F64E-6C06-8D1F723A13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477" y="1990075"/>
                    <a:ext cx="791923" cy="228596"/>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角丸四角形 41"/>
                <p:cNvSpPr/>
                <p:nvPr/>
              </p:nvSpPr>
              <p:spPr>
                <a:xfrm>
                  <a:off x="5383655" y="1905640"/>
                  <a:ext cx="3311416" cy="1016829"/>
                </a:xfrm>
                <a:prstGeom prst="roundRect">
                  <a:avLst/>
                </a:prstGeom>
                <a:noFill/>
                <a:ln w="19050">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383655" y="1901420"/>
                  <a:ext cx="984999" cy="240095"/>
                </a:xfrm>
                <a:prstGeom prst="roundRect">
                  <a:avLst/>
                </a:prstGeom>
                <a:solidFill>
                  <a:srgbClr val="EC2226"/>
                </a:solidFill>
                <a:ln>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連携先①</a:t>
                  </a:r>
                  <a:endParaRPr kumimoji="1" lang="ja-JP" altLang="en-US" sz="1200" b="1" dirty="0"/>
                </a:p>
              </p:txBody>
            </p:sp>
            <p:sp>
              <p:nvSpPr>
                <p:cNvPr id="10" name="正方形/長方形 9"/>
                <p:cNvSpPr/>
                <p:nvPr/>
              </p:nvSpPr>
              <p:spPr>
                <a:xfrm>
                  <a:off x="7214768" y="1903008"/>
                  <a:ext cx="1175771" cy="276999"/>
                </a:xfrm>
                <a:prstGeom prst="rect">
                  <a:avLst/>
                </a:prstGeom>
              </p:spPr>
              <p:txBody>
                <a:bodyPr wrap="none">
                  <a:spAutoFit/>
                </a:bodyPr>
                <a:lstStyle/>
                <a:p>
                  <a:r>
                    <a:rPr kumimoji="1" lang="en-US" altLang="ja-JP" sz="1200" b="1" dirty="0"/>
                    <a:t>【 FC</a:t>
                  </a:r>
                  <a:r>
                    <a:rPr kumimoji="1" lang="ja-JP" altLang="en-US" sz="1200" b="1" dirty="0"/>
                    <a:t>岸和田 </a:t>
                  </a:r>
                  <a:r>
                    <a:rPr kumimoji="1" lang="en-US" altLang="ja-JP" sz="1200" b="1" dirty="0"/>
                    <a:t>】</a:t>
                  </a:r>
                </a:p>
              </p:txBody>
            </p:sp>
            <p:sp>
              <p:nvSpPr>
                <p:cNvPr id="39" name="テキスト ボックス 38">
                  <a:extLst>
                    <a:ext uri="{FF2B5EF4-FFF2-40B4-BE49-F238E27FC236}">
                      <a16:creationId xmlns:a16="http://schemas.microsoft.com/office/drawing/2014/main" id="{76E064A8-E99D-A05A-FE08-0BB7BFE9458E}"/>
                    </a:ext>
                  </a:extLst>
                </p:cNvPr>
                <p:cNvSpPr txBox="1"/>
                <p:nvPr/>
              </p:nvSpPr>
              <p:spPr>
                <a:xfrm>
                  <a:off x="5368700" y="2134831"/>
                  <a:ext cx="3263883" cy="261610"/>
                </a:xfrm>
                <a:prstGeom prst="rect">
                  <a:avLst/>
                </a:prstGeom>
                <a:noFill/>
              </p:spPr>
              <p:txBody>
                <a:bodyPr wrap="square" rtlCol="0">
                  <a:spAutoFit/>
                </a:bodyPr>
                <a:lstStyle/>
                <a:p>
                  <a:r>
                    <a:rPr kumimoji="1" lang="ja-JP" altLang="en-US" sz="1100" b="1" dirty="0"/>
                    <a:t> </a:t>
                  </a:r>
                  <a:r>
                    <a:rPr kumimoji="1" lang="ja-JP" altLang="en-US" sz="1100" b="1" dirty="0" smtClean="0"/>
                    <a:t>  設　立  ：</a:t>
                  </a:r>
                  <a:r>
                    <a:rPr kumimoji="1" lang="en-US" altLang="ja-JP" sz="1100" b="1" dirty="0" smtClean="0"/>
                    <a:t>2002</a:t>
                  </a:r>
                  <a:r>
                    <a:rPr kumimoji="1" lang="ja-JP" altLang="en-US" sz="1100" b="1" dirty="0" smtClean="0"/>
                    <a:t>年（特定非営利活動法人）</a:t>
                  </a:r>
                  <a:endParaRPr kumimoji="1" lang="en-US" altLang="ja-JP" sz="1100" b="1" dirty="0"/>
                </a:p>
              </p:txBody>
            </p:sp>
            <p:sp>
              <p:nvSpPr>
                <p:cNvPr id="43" name="テキスト ボックス 42">
                  <a:extLst>
                    <a:ext uri="{FF2B5EF4-FFF2-40B4-BE49-F238E27FC236}">
                      <a16:creationId xmlns:a16="http://schemas.microsoft.com/office/drawing/2014/main" id="{76E064A8-E99D-A05A-FE08-0BB7BFE9458E}"/>
                    </a:ext>
                  </a:extLst>
                </p:cNvPr>
                <p:cNvSpPr txBox="1"/>
                <p:nvPr/>
              </p:nvSpPr>
              <p:spPr>
                <a:xfrm>
                  <a:off x="5391803" y="2491582"/>
                  <a:ext cx="3761003" cy="430887"/>
                </a:xfrm>
                <a:prstGeom prst="rect">
                  <a:avLst/>
                </a:prstGeom>
                <a:noFill/>
              </p:spPr>
              <p:txBody>
                <a:bodyPr wrap="square" rtlCol="0">
                  <a:spAutoFit/>
                </a:bodyPr>
                <a:lstStyle/>
                <a:p>
                  <a:r>
                    <a:rPr kumimoji="1" lang="ja-JP" altLang="en-US" sz="1100" b="1" dirty="0" smtClean="0"/>
                    <a:t>・桜台、久米田中学校で行う地域</a:t>
                  </a:r>
                  <a:r>
                    <a:rPr kumimoji="1" lang="ja-JP" altLang="en-US" sz="1100" b="1" dirty="0"/>
                    <a:t>移行に</a:t>
                  </a:r>
                  <a:r>
                    <a:rPr kumimoji="1" lang="ja-JP" altLang="en-US" sz="1100" b="1" dirty="0" smtClean="0"/>
                    <a:t>関する</a:t>
                  </a:r>
                  <a:endParaRPr kumimoji="1" lang="en-US" altLang="ja-JP" sz="1100" b="1" dirty="0" smtClean="0"/>
                </a:p>
                <a:p>
                  <a:r>
                    <a:rPr kumimoji="1" lang="ja-JP" altLang="en-US" sz="1100" b="1" dirty="0"/>
                    <a:t>　</a:t>
                  </a:r>
                  <a:r>
                    <a:rPr kumimoji="1" lang="ja-JP" altLang="en-US" sz="1100" b="1" dirty="0" smtClean="0"/>
                    <a:t>運営及びコーディネーター業務</a:t>
                  </a:r>
                  <a:endParaRPr kumimoji="1" lang="en-US" altLang="ja-JP" sz="1100" b="1" dirty="0"/>
                </a:p>
              </p:txBody>
            </p:sp>
          </p:grpSp>
          <p:pic>
            <p:nvPicPr>
              <p:cNvPr id="1038" name="Picture 14" descr="サッカー のタグのイラスト | 無料のフリー素材 イラストエイト"/>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8566073" y="1970308"/>
                <a:ext cx="515592" cy="54346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0" descr="ヒップホップを踊る男性のイラスト | かわいいフリー素材が無料のイラストレイ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54187" y="2614874"/>
                <a:ext cx="380286" cy="380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グループ化 28"/>
            <p:cNvGrpSpPr/>
            <p:nvPr/>
          </p:nvGrpSpPr>
          <p:grpSpPr>
            <a:xfrm>
              <a:off x="2554732" y="3454638"/>
              <a:ext cx="3450788" cy="1290252"/>
              <a:chOff x="5622766" y="2984846"/>
              <a:chExt cx="3450788" cy="1290252"/>
            </a:xfrm>
          </p:grpSpPr>
          <p:grpSp>
            <p:nvGrpSpPr>
              <p:cNvPr id="1024" name="グループ化 1023"/>
              <p:cNvGrpSpPr/>
              <p:nvPr/>
            </p:nvGrpSpPr>
            <p:grpSpPr>
              <a:xfrm>
                <a:off x="5622766" y="2984846"/>
                <a:ext cx="3396752" cy="1280917"/>
                <a:chOff x="2572232" y="4552981"/>
                <a:chExt cx="3396752" cy="1280917"/>
              </a:xfrm>
            </p:grpSpPr>
            <p:pic>
              <p:nvPicPr>
                <p:cNvPr id="27" name="図 26">
                  <a:extLst>
                    <a:ext uri="{FF2B5EF4-FFF2-40B4-BE49-F238E27FC236}">
                      <a16:creationId xmlns:a16="http://schemas.microsoft.com/office/drawing/2014/main" id="{B68D0CD3-7543-7003-F50C-82036416B7C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586492" y="4601770"/>
                  <a:ext cx="769235" cy="273944"/>
                </a:xfrm>
                <a:prstGeom prst="rect">
                  <a:avLst/>
                </a:prstGeom>
              </p:spPr>
            </p:pic>
            <p:sp>
              <p:nvSpPr>
                <p:cNvPr id="119" name="角丸四角形 118"/>
                <p:cNvSpPr/>
                <p:nvPr/>
              </p:nvSpPr>
              <p:spPr>
                <a:xfrm>
                  <a:off x="2682240" y="4565105"/>
                  <a:ext cx="3286744" cy="1268793"/>
                </a:xfrm>
                <a:prstGeom prst="roundRect">
                  <a:avLst/>
                </a:prstGeom>
                <a:noFill/>
                <a:ln w="19050">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角丸四角形 119"/>
                <p:cNvSpPr/>
                <p:nvPr/>
              </p:nvSpPr>
              <p:spPr>
                <a:xfrm>
                  <a:off x="2681765" y="4552981"/>
                  <a:ext cx="877752" cy="253273"/>
                </a:xfrm>
                <a:prstGeom prst="roundRect">
                  <a:avLst/>
                </a:prstGeom>
                <a:solidFill>
                  <a:srgbClr val="EC2226"/>
                </a:solidFill>
                <a:ln>
                  <a:solidFill>
                    <a:srgbClr val="EC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連携先②</a:t>
                  </a:r>
                  <a:endParaRPr kumimoji="1" lang="ja-JP" altLang="en-US" sz="1200" b="1" dirty="0"/>
                </a:p>
              </p:txBody>
            </p:sp>
            <p:sp>
              <p:nvSpPr>
                <p:cNvPr id="123" name="正方形/長方形 122"/>
                <p:cNvSpPr/>
                <p:nvPr/>
              </p:nvSpPr>
              <p:spPr>
                <a:xfrm>
                  <a:off x="4223211" y="4590567"/>
                  <a:ext cx="1451038" cy="276999"/>
                </a:xfrm>
                <a:prstGeom prst="rect">
                  <a:avLst/>
                </a:prstGeom>
              </p:spPr>
              <p:txBody>
                <a:bodyPr wrap="none">
                  <a:spAutoFit/>
                </a:bodyPr>
                <a:lstStyle/>
                <a:p>
                  <a:r>
                    <a:rPr kumimoji="1" lang="en-US" altLang="ja-JP" sz="1200" b="1" dirty="0"/>
                    <a:t>【 </a:t>
                  </a:r>
                  <a:r>
                    <a:rPr kumimoji="1" lang="ja-JP" altLang="en-US" sz="1200" b="1" dirty="0" smtClean="0"/>
                    <a:t>ディアマンテ</a:t>
                  </a:r>
                  <a:r>
                    <a:rPr kumimoji="1" lang="en-US" altLang="ja-JP" sz="1200" b="1" dirty="0" smtClean="0"/>
                    <a:t>】</a:t>
                  </a:r>
                  <a:endParaRPr kumimoji="1" lang="en-US" altLang="ja-JP" sz="1200" b="1" dirty="0"/>
                </a:p>
              </p:txBody>
            </p:sp>
            <p:sp>
              <p:nvSpPr>
                <p:cNvPr id="124" name="テキスト ボックス 123">
                  <a:extLst>
                    <a:ext uri="{FF2B5EF4-FFF2-40B4-BE49-F238E27FC236}">
                      <a16:creationId xmlns:a16="http://schemas.microsoft.com/office/drawing/2014/main" id="{76E064A8-E99D-A05A-FE08-0BB7BFE9458E}"/>
                    </a:ext>
                  </a:extLst>
                </p:cNvPr>
                <p:cNvSpPr txBox="1"/>
                <p:nvPr/>
              </p:nvSpPr>
              <p:spPr>
                <a:xfrm>
                  <a:off x="2572232" y="4833092"/>
                  <a:ext cx="2686905" cy="261610"/>
                </a:xfrm>
                <a:prstGeom prst="rect">
                  <a:avLst/>
                </a:prstGeom>
                <a:noFill/>
              </p:spPr>
              <p:txBody>
                <a:bodyPr wrap="square" rtlCol="0">
                  <a:spAutoFit/>
                </a:bodyPr>
                <a:lstStyle/>
                <a:p>
                  <a:r>
                    <a:rPr kumimoji="1" lang="ja-JP" altLang="en-US" sz="1100" b="1" dirty="0"/>
                    <a:t> </a:t>
                  </a:r>
                  <a:r>
                    <a:rPr kumimoji="1" lang="ja-JP" altLang="en-US" sz="1100" b="1" dirty="0" smtClean="0"/>
                    <a:t> 設立：</a:t>
                  </a:r>
                  <a:r>
                    <a:rPr kumimoji="1" lang="en-US" altLang="ja-JP" sz="1100" b="1" dirty="0" smtClean="0"/>
                    <a:t>1999</a:t>
                  </a:r>
                  <a:r>
                    <a:rPr kumimoji="1" lang="ja-JP" altLang="en-US" sz="1100" b="1" dirty="0" smtClean="0"/>
                    <a:t>年（特定非営利活動法人）</a:t>
                  </a:r>
                  <a:endParaRPr kumimoji="1" lang="en-US" altLang="ja-JP" sz="1100" b="1" dirty="0"/>
                </a:p>
              </p:txBody>
            </p:sp>
            <p:sp>
              <p:nvSpPr>
                <p:cNvPr id="125" name="テキスト ボックス 124">
                  <a:extLst>
                    <a:ext uri="{FF2B5EF4-FFF2-40B4-BE49-F238E27FC236}">
                      <a16:creationId xmlns:a16="http://schemas.microsoft.com/office/drawing/2014/main" id="{76E064A8-E99D-A05A-FE08-0BB7BFE9458E}"/>
                    </a:ext>
                  </a:extLst>
                </p:cNvPr>
                <p:cNvSpPr txBox="1"/>
                <p:nvPr/>
              </p:nvSpPr>
              <p:spPr>
                <a:xfrm>
                  <a:off x="2633253" y="5028245"/>
                  <a:ext cx="2714018" cy="261610"/>
                </a:xfrm>
                <a:prstGeom prst="rect">
                  <a:avLst/>
                </a:prstGeom>
                <a:noFill/>
              </p:spPr>
              <p:txBody>
                <a:bodyPr wrap="square" rtlCol="0">
                  <a:spAutoFit/>
                </a:bodyPr>
                <a:lstStyle/>
                <a:p>
                  <a:r>
                    <a:rPr kumimoji="1" lang="ja-JP" altLang="en-US" sz="1100" b="1" dirty="0" smtClean="0"/>
                    <a:t>指導種目：サッカー・ソフトボール</a:t>
                  </a:r>
                  <a:endParaRPr kumimoji="1" lang="en-US" altLang="ja-JP" sz="1100" b="1" dirty="0"/>
                </a:p>
              </p:txBody>
            </p:sp>
            <p:sp>
              <p:nvSpPr>
                <p:cNvPr id="126" name="テキスト ボックス 125">
                  <a:extLst>
                    <a:ext uri="{FF2B5EF4-FFF2-40B4-BE49-F238E27FC236}">
                      <a16:creationId xmlns:a16="http://schemas.microsoft.com/office/drawing/2014/main" id="{76E064A8-E99D-A05A-FE08-0BB7BFE9458E}"/>
                    </a:ext>
                  </a:extLst>
                </p:cNvPr>
                <p:cNvSpPr txBox="1"/>
                <p:nvPr/>
              </p:nvSpPr>
              <p:spPr>
                <a:xfrm>
                  <a:off x="2620974" y="5225394"/>
                  <a:ext cx="3323619" cy="600164"/>
                </a:xfrm>
                <a:prstGeom prst="rect">
                  <a:avLst/>
                </a:prstGeom>
                <a:noFill/>
              </p:spPr>
              <p:txBody>
                <a:bodyPr wrap="square" rtlCol="0">
                  <a:spAutoFit/>
                </a:bodyPr>
                <a:lstStyle/>
                <a:p>
                  <a:r>
                    <a:rPr kumimoji="1" lang="ja-JP" altLang="en-US" sz="1100" b="1" dirty="0"/>
                    <a:t>・葛城、春木、土生、山直、北、野村中学校で</a:t>
                  </a:r>
                  <a:endParaRPr kumimoji="1" lang="en-US" altLang="ja-JP" sz="1100" b="1" dirty="0"/>
                </a:p>
                <a:p>
                  <a:r>
                    <a:rPr kumimoji="1" lang="ja-JP" altLang="en-US" sz="1100" b="1" dirty="0"/>
                    <a:t>　行う地域移行に関する運営及びコーディネー</a:t>
                  </a:r>
                  <a:endParaRPr kumimoji="1" lang="en-US" altLang="ja-JP" sz="1100" b="1" dirty="0"/>
                </a:p>
                <a:p>
                  <a:r>
                    <a:rPr kumimoji="1" lang="ja-JP" altLang="en-US" sz="1100" b="1" dirty="0"/>
                    <a:t>　ター業務</a:t>
                  </a:r>
                  <a:endParaRPr kumimoji="1" lang="en-US" altLang="ja-JP" sz="1100" b="1" dirty="0"/>
                </a:p>
              </p:txBody>
            </p:sp>
          </p:grpSp>
          <p:pic>
            <p:nvPicPr>
              <p:cNvPr id="1035" name="図 1034"/>
              <p:cNvPicPr>
                <a:picLocks noChangeAspect="1"/>
              </p:cNvPicPr>
              <p:nvPr/>
            </p:nvPicPr>
            <p:blipFill>
              <a:blip r:embed="rId15"/>
              <a:stretch>
                <a:fillRect/>
              </a:stretch>
            </p:blipFill>
            <p:spPr>
              <a:xfrm>
                <a:off x="8559567" y="3087376"/>
                <a:ext cx="408179" cy="569883"/>
              </a:xfrm>
              <a:prstGeom prst="rect">
                <a:avLst/>
              </a:prstGeom>
            </p:spPr>
          </p:pic>
          <p:pic>
            <p:nvPicPr>
              <p:cNvPr id="1042" name="Picture 18" descr="野球／ソフトボール／女の子のイラスト"/>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624770" y="3691678"/>
                <a:ext cx="448784" cy="583420"/>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図 32"/>
            <p:cNvPicPr>
              <a:picLocks noChangeAspect="1"/>
            </p:cNvPicPr>
            <p:nvPr/>
          </p:nvPicPr>
          <p:blipFill rotWithShape="1">
            <a:blip r:embed="rId17"/>
            <a:srcRect r="12108" b="5660"/>
            <a:stretch/>
          </p:blipFill>
          <p:spPr>
            <a:xfrm>
              <a:off x="5991103" y="2031615"/>
              <a:ext cx="3044613" cy="2699857"/>
            </a:xfrm>
            <a:prstGeom prst="rect">
              <a:avLst/>
            </a:prstGeom>
          </p:spPr>
        </p:pic>
        <p:grpSp>
          <p:nvGrpSpPr>
            <p:cNvPr id="37" name="グループ化 36"/>
            <p:cNvGrpSpPr/>
            <p:nvPr/>
          </p:nvGrpSpPr>
          <p:grpSpPr>
            <a:xfrm>
              <a:off x="7994553" y="2335090"/>
              <a:ext cx="1077079" cy="838147"/>
              <a:chOff x="9392475" y="1800591"/>
              <a:chExt cx="1720215" cy="1471627"/>
            </a:xfrm>
          </p:grpSpPr>
          <p:pic>
            <p:nvPicPr>
              <p:cNvPr id="97" name="図 96"/>
              <p:cNvPicPr>
                <a:picLocks noChangeAspect="1"/>
              </p:cNvPicPr>
              <p:nvPr/>
            </p:nvPicPr>
            <p:blipFill rotWithShape="1">
              <a:blip r:embed="rId18">
                <a:duotone>
                  <a:prstClr val="black"/>
                  <a:schemeClr val="accent4">
                    <a:tint val="45000"/>
                    <a:satMod val="400000"/>
                  </a:schemeClr>
                </a:duotone>
                <a:extLst>
                  <a:ext uri="{BEBA8EAE-BF5A-486C-A8C5-ECC9F3942E4B}">
                    <a14:imgProps xmlns:a14="http://schemas.microsoft.com/office/drawing/2010/main">
                      <a14:imgLayer r:embed="rId19">
                        <a14:imgEffect>
                          <a14:colorTemperature colorTemp="8800"/>
                        </a14:imgEffect>
                        <a14:imgEffect>
                          <a14:brightnessContrast contrast="40000"/>
                        </a14:imgEffect>
                      </a14:imgLayer>
                    </a14:imgProps>
                  </a:ext>
                </a:extLst>
              </a:blip>
              <a:srcRect l="20033" t="7027" r="22976" b="7325"/>
              <a:stretch/>
            </p:blipFill>
            <p:spPr>
              <a:xfrm>
                <a:off x="9561206" y="1800591"/>
                <a:ext cx="977950" cy="1471627"/>
              </a:xfrm>
              <a:prstGeom prst="rect">
                <a:avLst/>
              </a:prstGeom>
            </p:spPr>
          </p:pic>
          <p:sp>
            <p:nvSpPr>
              <p:cNvPr id="98" name="正方形/長方形 97"/>
              <p:cNvSpPr/>
              <p:nvPr/>
            </p:nvSpPr>
            <p:spPr>
              <a:xfrm>
                <a:off x="9392475" y="2569179"/>
                <a:ext cx="1720215" cy="432317"/>
              </a:xfrm>
              <a:prstGeom prst="rect">
                <a:avLst/>
              </a:prstGeom>
            </p:spPr>
            <p:txBody>
              <a:bodyPr wrap="square">
                <a:spAutoFit/>
              </a:bodyPr>
              <a:lstStyle/>
              <a:p>
                <a:r>
                  <a:rPr kumimoji="1" lang="en-US" altLang="ja-JP" sz="1000" b="1" dirty="0"/>
                  <a:t>【 </a:t>
                </a:r>
                <a:r>
                  <a:rPr kumimoji="1" lang="ja-JP" altLang="en-US" sz="1000" b="1" dirty="0" smtClean="0"/>
                  <a:t>岸和田市</a:t>
                </a:r>
                <a:r>
                  <a:rPr kumimoji="1" lang="en-US" altLang="ja-JP" sz="1000" b="1" dirty="0" smtClean="0"/>
                  <a:t>】</a:t>
                </a:r>
                <a:endParaRPr kumimoji="1" lang="en-US" altLang="ja-JP" sz="1000" b="1" dirty="0"/>
              </a:p>
            </p:txBody>
          </p:sp>
          <p:sp>
            <p:nvSpPr>
              <p:cNvPr id="22" name="正方形/長方形 21"/>
              <p:cNvSpPr/>
              <p:nvPr/>
            </p:nvSpPr>
            <p:spPr>
              <a:xfrm>
                <a:off x="9650300" y="1883052"/>
                <a:ext cx="776373" cy="57849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8" name="タイトル 1"/>
            <p:cNvSpPr txBox="1">
              <a:spLocks/>
            </p:cNvSpPr>
            <p:nvPr/>
          </p:nvSpPr>
          <p:spPr>
            <a:xfrm>
              <a:off x="4978887" y="1864461"/>
              <a:ext cx="3972608"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solidFill>
                    <a:srgbClr val="FF0000"/>
                  </a:solidFill>
                  <a:latin typeface="メイリオ" panose="020B0604030504040204" pitchFamily="50" charset="-128"/>
                  <a:ea typeface="メイリオ" panose="020B0604030504040204" pitchFamily="50" charset="-128"/>
                </a:rPr>
                <a:t>〇所管８中学校で地域移行に向けた事業を実施</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grpSp>
      <p:sp>
        <p:nvSpPr>
          <p:cNvPr id="127" name="タイトル 1"/>
          <p:cNvSpPr txBox="1">
            <a:spLocks/>
          </p:cNvSpPr>
          <p:nvPr/>
        </p:nvSpPr>
        <p:spPr>
          <a:xfrm>
            <a:off x="5828714" y="4689647"/>
            <a:ext cx="3626427" cy="4826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b="1" dirty="0" smtClean="0">
                <a:solidFill>
                  <a:srgbClr val="339933"/>
                </a:solidFill>
                <a:latin typeface="メイリオ" panose="020B0604030504040204" pitchFamily="50" charset="-128"/>
                <a:ea typeface="メイリオ" panose="020B0604030504040204" pitchFamily="50" charset="-128"/>
              </a:rPr>
              <a:t>〇所管全中学校で体験型クラブを実施</a:t>
            </a:r>
            <a:endParaRPr lang="en-US" altLang="ja-JP" sz="1400" b="1" dirty="0">
              <a:solidFill>
                <a:srgbClr val="339933"/>
              </a:solidFill>
              <a:latin typeface="メイリオ" panose="020B0604030504040204" pitchFamily="50" charset="-128"/>
              <a:ea typeface="メイリオ" panose="020B0604030504040204" pitchFamily="50" charset="-128"/>
            </a:endParaRPr>
          </a:p>
        </p:txBody>
      </p:sp>
      <p:sp>
        <p:nvSpPr>
          <p:cNvPr id="128" name="テキスト ボックス 127">
            <a:extLst>
              <a:ext uri="{FF2B5EF4-FFF2-40B4-BE49-F238E27FC236}">
                <a16:creationId xmlns:a16="http://schemas.microsoft.com/office/drawing/2014/main" id="{76E064A8-E99D-A05A-FE08-0BB7BFE9458E}"/>
              </a:ext>
            </a:extLst>
          </p:cNvPr>
          <p:cNvSpPr txBox="1"/>
          <p:nvPr/>
        </p:nvSpPr>
        <p:spPr>
          <a:xfrm>
            <a:off x="5830780" y="4986733"/>
            <a:ext cx="3256721" cy="646331"/>
          </a:xfrm>
          <a:prstGeom prst="rect">
            <a:avLst/>
          </a:prstGeom>
          <a:noFill/>
        </p:spPr>
        <p:txBody>
          <a:bodyPr wrap="square" rtlCol="0">
            <a:spAutoFit/>
          </a:bodyPr>
          <a:lstStyle/>
          <a:p>
            <a:r>
              <a:rPr kumimoji="1" lang="ja-JP" altLang="en-US" sz="1200" b="1" dirty="0" smtClean="0"/>
              <a:t>岸和田市内の様々な施設を利用し、岸和田市独自のクラブ活動を展開するとともに、市民の施設活用の継続をめざす。</a:t>
            </a:r>
            <a:endParaRPr kumimoji="1" lang="en-US" altLang="ja-JP" sz="1200" b="1" dirty="0" smtClean="0"/>
          </a:p>
        </p:txBody>
      </p:sp>
      <p:pic>
        <p:nvPicPr>
          <p:cNvPr id="52" name="図 51"/>
          <p:cNvPicPr>
            <a:picLocks noChangeAspect="1"/>
          </p:cNvPicPr>
          <p:nvPr/>
        </p:nvPicPr>
        <p:blipFill>
          <a:blip r:embed="rId20"/>
          <a:stretch>
            <a:fillRect/>
          </a:stretch>
        </p:blipFill>
        <p:spPr>
          <a:xfrm>
            <a:off x="5906750" y="5582933"/>
            <a:ext cx="1538624" cy="1023884"/>
          </a:xfrm>
          <a:prstGeom prst="rect">
            <a:avLst/>
          </a:prstGeom>
          <a:ln>
            <a:noFill/>
          </a:ln>
          <a:effectLst>
            <a:softEdge rad="112500"/>
          </a:effectLst>
        </p:spPr>
      </p:pic>
      <p:pic>
        <p:nvPicPr>
          <p:cNvPr id="53" name="図 52"/>
          <p:cNvPicPr>
            <a:picLocks noChangeAspect="1"/>
          </p:cNvPicPr>
          <p:nvPr/>
        </p:nvPicPr>
        <p:blipFill>
          <a:blip r:embed="rId21"/>
          <a:stretch>
            <a:fillRect/>
          </a:stretch>
        </p:blipFill>
        <p:spPr>
          <a:xfrm>
            <a:off x="7468115" y="5578666"/>
            <a:ext cx="1590894" cy="1060596"/>
          </a:xfrm>
          <a:prstGeom prst="rect">
            <a:avLst/>
          </a:prstGeom>
          <a:ln>
            <a:noFill/>
          </a:ln>
          <a:effectLst>
            <a:softEdge rad="112500"/>
          </a:effectLst>
        </p:spPr>
      </p:pic>
      <p:sp>
        <p:nvSpPr>
          <p:cNvPr id="85" name="テキスト ボックス 84"/>
          <p:cNvSpPr txBox="1"/>
          <p:nvPr/>
        </p:nvSpPr>
        <p:spPr>
          <a:xfrm>
            <a:off x="-25401" y="6620016"/>
            <a:ext cx="6055421" cy="253916"/>
          </a:xfrm>
          <a:prstGeom prst="rect">
            <a:avLst/>
          </a:prstGeom>
          <a:noFill/>
        </p:spPr>
        <p:txBody>
          <a:bodyPr wrap="square" rtlCol="0">
            <a:spAutoFit/>
          </a:bodyPr>
          <a:lstStyle/>
          <a:p>
            <a:pPr defTabSz="1008400"/>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委託契約時の計画書等に基づき府教育庁にて作成した</a:t>
            </a:r>
            <a:r>
              <a:rPr lang="ja-JP" altLang="en-US" sz="1050" dirty="0" smtClean="0">
                <a:solidFill>
                  <a:prstClr val="black"/>
                </a:solidFill>
                <a:latin typeface="Meiryo UI" panose="020B0604030504040204" pitchFamily="50" charset="-128"/>
                <a:ea typeface="Meiryo UI" panose="020B0604030504040204" pitchFamily="50" charset="-128"/>
              </a:rPr>
              <a:t>もの</a:t>
            </a:r>
            <a:r>
              <a:rPr lang="ja-JP" altLang="en-US" sz="1050" dirty="0">
                <a:solidFill>
                  <a:prstClr val="black"/>
                </a:solidFill>
                <a:latin typeface="Meiryo UI" panose="020B0604030504040204" pitchFamily="50" charset="-128"/>
                <a:ea typeface="Meiryo UI" panose="020B0604030504040204" pitchFamily="50" charset="-128"/>
              </a:rPr>
              <a:t>で</a:t>
            </a:r>
            <a:r>
              <a:rPr lang="ja-JP" altLang="en-US" sz="1050" dirty="0" smtClean="0">
                <a:solidFill>
                  <a:prstClr val="black"/>
                </a:solidFill>
                <a:latin typeface="Meiryo UI" panose="020B0604030504040204" pitchFamily="50" charset="-128"/>
                <a:ea typeface="Meiryo UI" panose="020B0604030504040204" pitchFamily="50" charset="-128"/>
              </a:rPr>
              <a:t>あり、今後、内容が変更される場合があります。</a:t>
            </a:r>
            <a:endParaRPr lang="ja-JP" altLang="en-US" sz="105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259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1995</Words>
  <Application>Microsoft Office PowerPoint</Application>
  <PresentationFormat>画面に合わせる (4:3)</PresentationFormat>
  <Paragraphs>254</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メイリオ</vt:lpstr>
      <vt:lpstr>游ゴシック</vt:lpstr>
      <vt:lpstr>游ゴシック Light</vt:lpstr>
      <vt:lpstr>Arial</vt:lpstr>
      <vt:lpstr>Calibri</vt:lpstr>
      <vt:lpstr>Calibri Light</vt:lpstr>
      <vt:lpstr>Office テーマ</vt:lpstr>
      <vt:lpstr>令和５年度　国委託事業実施市③（休日の部活動の段階的な地域移行）</vt:lpstr>
      <vt:lpstr>令和５年度　国委託事業実施市⑤（休日の部活動の段階的な地域移行）</vt:lpstr>
      <vt:lpstr>令和５年度　国委託事業実施市①（休日の部活動の段階的な地域移行）</vt:lpstr>
      <vt:lpstr>令和５年度　国委託事業実施市④（休日の部活動の段階的な地域移行）</vt:lpstr>
      <vt:lpstr>令和５年度　国委託事業実施市②（休日の部活動の段階的な地域移行）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2023-08-25T10:17:22Z</dcterms:created>
  <dcterms:modified xsi:type="dcterms:W3CDTF">2023-08-25T10:17:50Z</dcterms:modified>
</cp:coreProperties>
</file>