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handoutMasterIdLst>
    <p:handoutMasterId r:id="rId7"/>
  </p:handoutMasterIdLst>
  <p:sldIdLst>
    <p:sldId id="261" r:id="rId5"/>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宮澤　明日香" initials="宮澤　明日香" lastIdx="1" clrIdx="0">
    <p:extLst>
      <p:ext uri="{19B8F6BF-5375-455C-9EA6-DF929625EA0E}">
        <p15:presenceInfo xmlns:p15="http://schemas.microsoft.com/office/powerpoint/2012/main" userId="S-1-5-21-161959346-1900351369-444732941-160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FFC8"/>
    <a:srgbClr val="A00273"/>
    <a:srgbClr val="FFFF99"/>
    <a:srgbClr val="70AD47"/>
    <a:srgbClr val="FFFFCC"/>
    <a:srgbClr val="C2028B"/>
    <a:srgbClr val="FB35DF"/>
    <a:srgbClr val="980A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3478" autoAdjust="0"/>
  </p:normalViewPr>
  <p:slideViewPr>
    <p:cSldViewPr snapToGrid="0">
      <p:cViewPr>
        <p:scale>
          <a:sx n="90" d="100"/>
          <a:sy n="90" d="100"/>
        </p:scale>
        <p:origin x="-66" y="-225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5" d="100"/>
          <a:sy n="45" d="100"/>
        </p:scale>
        <p:origin x="314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2949788" cy="498693"/>
          </a:xfrm>
          <a:prstGeom prst="rect">
            <a:avLst/>
          </a:prstGeom>
        </p:spPr>
        <p:txBody>
          <a:bodyPr vert="horz" lIns="91472" tIns="45736" rIns="91472" bIns="4573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4"/>
            <a:ext cx="2949788" cy="498693"/>
          </a:xfrm>
          <a:prstGeom prst="rect">
            <a:avLst/>
          </a:prstGeom>
        </p:spPr>
        <p:txBody>
          <a:bodyPr vert="horz" lIns="91472" tIns="45736" rIns="91472" bIns="45736" rtlCol="0"/>
          <a:lstStyle>
            <a:lvl1pPr algn="r">
              <a:defRPr sz="1200"/>
            </a:lvl1pPr>
          </a:lstStyle>
          <a:p>
            <a:fld id="{ECAEE263-D365-49CF-8E52-7626AA4A5185}" type="datetimeFigureOut">
              <a:rPr kumimoji="1" lang="ja-JP" altLang="en-US" smtClean="0"/>
              <a:t>2023/9/29</a:t>
            </a:fld>
            <a:endParaRPr kumimoji="1" lang="ja-JP" altLang="en-US"/>
          </a:p>
        </p:txBody>
      </p:sp>
      <p:sp>
        <p:nvSpPr>
          <p:cNvPr id="4" name="フッター プレースホルダー 3"/>
          <p:cNvSpPr>
            <a:spLocks noGrp="1"/>
          </p:cNvSpPr>
          <p:nvPr>
            <p:ph type="ftr" sz="quarter" idx="2"/>
          </p:nvPr>
        </p:nvSpPr>
        <p:spPr>
          <a:xfrm>
            <a:off x="2" y="9440648"/>
            <a:ext cx="2949788" cy="498692"/>
          </a:xfrm>
          <a:prstGeom prst="rect">
            <a:avLst/>
          </a:prstGeom>
        </p:spPr>
        <p:txBody>
          <a:bodyPr vert="horz" lIns="91472" tIns="45736" rIns="91472" bIns="4573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8" cy="498692"/>
          </a:xfrm>
          <a:prstGeom prst="rect">
            <a:avLst/>
          </a:prstGeom>
        </p:spPr>
        <p:txBody>
          <a:bodyPr vert="horz" lIns="91472" tIns="45736" rIns="91472" bIns="45736" rtlCol="0" anchor="b"/>
          <a:lstStyle>
            <a:lvl1pPr algn="r">
              <a:defRPr sz="1200"/>
            </a:lvl1pPr>
          </a:lstStyle>
          <a:p>
            <a:fld id="{53E23A97-F2F3-43AD-BADB-38951FBC8102}" type="slidenum">
              <a:rPr kumimoji="1" lang="ja-JP" altLang="en-US" smtClean="0"/>
              <a:t>‹#›</a:t>
            </a:fld>
            <a:endParaRPr kumimoji="1" lang="ja-JP" altLang="en-US"/>
          </a:p>
        </p:txBody>
      </p:sp>
    </p:spTree>
    <p:extLst>
      <p:ext uri="{BB962C8B-B14F-4D97-AF65-F5344CB8AC3E}">
        <p14:creationId xmlns:p14="http://schemas.microsoft.com/office/powerpoint/2010/main" val="576631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2949788" cy="498693"/>
          </a:xfrm>
          <a:prstGeom prst="rect">
            <a:avLst/>
          </a:prstGeom>
        </p:spPr>
        <p:txBody>
          <a:bodyPr vert="horz" lIns="91472" tIns="45736" rIns="91472" bIns="4573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4"/>
            <a:ext cx="2949788" cy="498693"/>
          </a:xfrm>
          <a:prstGeom prst="rect">
            <a:avLst/>
          </a:prstGeom>
        </p:spPr>
        <p:txBody>
          <a:bodyPr vert="horz" lIns="91472" tIns="45736" rIns="91472" bIns="45736" rtlCol="0"/>
          <a:lstStyle>
            <a:lvl1pPr algn="r">
              <a:defRPr sz="1200"/>
            </a:lvl1pPr>
          </a:lstStyle>
          <a:p>
            <a:fld id="{CA690FB0-CF23-43E9-872D-DBD618EDC838}" type="datetimeFigureOut">
              <a:rPr kumimoji="1" lang="ja-JP" altLang="en-US" smtClean="0"/>
              <a:t>2023/9/29</a:t>
            </a:fld>
            <a:endParaRPr kumimoji="1" lang="ja-JP" altLang="en-US"/>
          </a:p>
        </p:txBody>
      </p:sp>
      <p:sp>
        <p:nvSpPr>
          <p:cNvPr id="4" name="スライド イメージ プレースホルダー 3"/>
          <p:cNvSpPr>
            <a:spLocks noGrp="1" noRot="1" noChangeAspect="1"/>
          </p:cNvSpPr>
          <p:nvPr>
            <p:ph type="sldImg" idx="2"/>
          </p:nvPr>
        </p:nvSpPr>
        <p:spPr>
          <a:xfrm>
            <a:off x="2146300" y="1241425"/>
            <a:ext cx="2514600" cy="3354388"/>
          </a:xfrm>
          <a:prstGeom prst="rect">
            <a:avLst/>
          </a:prstGeom>
          <a:noFill/>
          <a:ln w="12700">
            <a:solidFill>
              <a:prstClr val="black"/>
            </a:solidFill>
          </a:ln>
        </p:spPr>
        <p:txBody>
          <a:bodyPr vert="horz" lIns="91472" tIns="45736" rIns="91472" bIns="45736"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72" tIns="45736" rIns="91472" bIns="457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8"/>
            <a:ext cx="2949788" cy="498692"/>
          </a:xfrm>
          <a:prstGeom prst="rect">
            <a:avLst/>
          </a:prstGeom>
        </p:spPr>
        <p:txBody>
          <a:bodyPr vert="horz" lIns="91472" tIns="45736" rIns="91472" bIns="4573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8" cy="498692"/>
          </a:xfrm>
          <a:prstGeom prst="rect">
            <a:avLst/>
          </a:prstGeom>
        </p:spPr>
        <p:txBody>
          <a:bodyPr vert="horz" lIns="91472" tIns="45736" rIns="91472" bIns="45736" rtlCol="0" anchor="b"/>
          <a:lstStyle>
            <a:lvl1pPr algn="r">
              <a:defRPr sz="1200"/>
            </a:lvl1pPr>
          </a:lstStyle>
          <a:p>
            <a:fld id="{471C4645-BD4D-4582-8A84-9AA97F071E58}" type="slidenum">
              <a:rPr kumimoji="1" lang="ja-JP" altLang="en-US" smtClean="0"/>
              <a:t>‹#›</a:t>
            </a:fld>
            <a:endParaRPr kumimoji="1" lang="ja-JP" altLang="en-US"/>
          </a:p>
        </p:txBody>
      </p:sp>
    </p:spTree>
    <p:extLst>
      <p:ext uri="{BB962C8B-B14F-4D97-AF65-F5344CB8AC3E}">
        <p14:creationId xmlns:p14="http://schemas.microsoft.com/office/powerpoint/2010/main" val="35185367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6300" y="1241425"/>
            <a:ext cx="2514600" cy="33543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1C4645-BD4D-4582-8A84-9AA97F071E58}" type="slidenum">
              <a:rPr kumimoji="1" lang="ja-JP" altLang="en-US" smtClean="0"/>
              <a:t>1</a:t>
            </a:fld>
            <a:endParaRPr kumimoji="1" lang="ja-JP" altLang="en-US"/>
          </a:p>
        </p:txBody>
      </p:sp>
    </p:spTree>
    <p:extLst>
      <p:ext uri="{BB962C8B-B14F-4D97-AF65-F5344CB8AC3E}">
        <p14:creationId xmlns:p14="http://schemas.microsoft.com/office/powerpoint/2010/main" val="274126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6120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05016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30374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0088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31768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4294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4044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60341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7981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81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9288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68A52232-3A6E-4892-A4A7-684250AE8DAE}" type="datetimeFigureOut">
              <a:rPr kumimoji="1" lang="ja-JP" altLang="en-US" smtClean="0"/>
              <a:t>2023/9/29</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3521877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18" Type="http://schemas.openxmlformats.org/officeDocument/2006/relationships/image" Target="../media/image13.png"/><Relationship Id="rId3" Type="http://schemas.openxmlformats.org/officeDocument/2006/relationships/image" Target="../media/image1.png"/><Relationship Id="rId7" Type="http://schemas.openxmlformats.org/officeDocument/2006/relationships/image" Target="../media/image5.png"/><Relationship Id="rId12" Type="http://schemas.microsoft.com/office/2007/relationships/hdphoto" Target="../media/hdphoto2.wdp"/><Relationship Id="rId17" Type="http://schemas.openxmlformats.org/officeDocument/2006/relationships/image" Target="../media/image12.png"/><Relationship Id="rId2" Type="http://schemas.openxmlformats.org/officeDocument/2006/relationships/notesSlide" Target="../notesSlides/notesSlide1.xml"/><Relationship Id="rId16" Type="http://schemas.microsoft.com/office/2007/relationships/hdphoto" Target="../media/hdphoto3.wdp"/><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image" Target="../media/image2.png"/><Relationship Id="rId9" Type="http://schemas.microsoft.com/office/2007/relationships/hdphoto" Target="../media/hdphoto1.wdp"/><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 name="表 130"/>
          <p:cNvGraphicFramePr>
            <a:graphicFrameLocks noGrp="1"/>
          </p:cNvGraphicFramePr>
          <p:nvPr>
            <p:extLst>
              <p:ext uri="{D42A27DB-BD31-4B8C-83A1-F6EECF244321}">
                <p14:modId xmlns:p14="http://schemas.microsoft.com/office/powerpoint/2010/main" val="2488272157"/>
              </p:ext>
            </p:extLst>
          </p:nvPr>
        </p:nvGraphicFramePr>
        <p:xfrm>
          <a:off x="183165" y="1457999"/>
          <a:ext cx="11936342" cy="14328000"/>
        </p:xfrm>
        <a:graphic>
          <a:graphicData uri="http://schemas.openxmlformats.org/drawingml/2006/table">
            <a:tbl>
              <a:tblPr firstRow="1" bandRow="1">
                <a:tableStyleId>{5C22544A-7EE6-4342-B048-85BDC9FD1C3A}</a:tableStyleId>
              </a:tblPr>
              <a:tblGrid>
                <a:gridCol w="987563">
                  <a:extLst>
                    <a:ext uri="{9D8B030D-6E8A-4147-A177-3AD203B41FA5}">
                      <a16:colId xmlns:a16="http://schemas.microsoft.com/office/drawing/2014/main" val="3595829875"/>
                    </a:ext>
                  </a:extLst>
                </a:gridCol>
                <a:gridCol w="5005483">
                  <a:extLst>
                    <a:ext uri="{9D8B030D-6E8A-4147-A177-3AD203B41FA5}">
                      <a16:colId xmlns:a16="http://schemas.microsoft.com/office/drawing/2014/main" val="690695459"/>
                    </a:ext>
                  </a:extLst>
                </a:gridCol>
                <a:gridCol w="3615491">
                  <a:extLst>
                    <a:ext uri="{9D8B030D-6E8A-4147-A177-3AD203B41FA5}">
                      <a16:colId xmlns:a16="http://schemas.microsoft.com/office/drawing/2014/main" val="2653243351"/>
                    </a:ext>
                  </a:extLst>
                </a:gridCol>
                <a:gridCol w="2327805">
                  <a:extLst>
                    <a:ext uri="{9D8B030D-6E8A-4147-A177-3AD203B41FA5}">
                      <a16:colId xmlns:a16="http://schemas.microsoft.com/office/drawing/2014/main" val="2258439995"/>
                    </a:ext>
                  </a:extLst>
                </a:gridCol>
              </a:tblGrid>
              <a:tr h="436726">
                <a:tc>
                  <a:txBody>
                    <a:bodyPr/>
                    <a:lstStyle/>
                    <a:p>
                      <a:pPr algn="ctr"/>
                      <a:r>
                        <a:rPr kumimoji="1" lang="en-US" altLang="ja-JP" sz="1600" dirty="0">
                          <a:latin typeface="BIZ UDPゴシック" panose="020B0400000000000000" pitchFamily="50" charset="-128"/>
                          <a:ea typeface="BIZ UDPゴシック" panose="020B0400000000000000" pitchFamily="50" charset="-128"/>
                        </a:rPr>
                        <a:t>                     </a:t>
                      </a:r>
                      <a:endParaRPr kumimoji="1" lang="ja-JP" altLang="en-US" sz="1600" dirty="0">
                        <a:latin typeface="BIZ UDPゴシック" panose="020B0400000000000000" pitchFamily="50" charset="-128"/>
                        <a:ea typeface="BIZ UDPゴシック" panose="020B0400000000000000" pitchFamily="50" charset="-128"/>
                      </a:endParaRPr>
                    </a:p>
                  </a:txBody>
                  <a:tcPr marL="63305" marR="63305" marT="31652" marB="31652" anchor="ctr"/>
                </a:tc>
                <a:tc gridSpan="3">
                  <a:txBody>
                    <a:bodyPr/>
                    <a:lstStyle/>
                    <a:p>
                      <a:pPr algn="ctr"/>
                      <a:endParaRPr lang="en-US" altLang="ja-JP" sz="2400" dirty="0">
                        <a:latin typeface="BIZ UDPゴシック" panose="020B0400000000000000" pitchFamily="50" charset="-128"/>
                        <a:ea typeface="BIZ UDPゴシック" panose="020B0400000000000000" pitchFamily="50" charset="-128"/>
                      </a:endParaRPr>
                    </a:p>
                  </a:txBody>
                  <a:tcPr marL="63305" marR="63305" marT="31652" marB="31652"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3988721"/>
                  </a:ext>
                </a:extLst>
              </a:tr>
              <a:tr h="3667501">
                <a:tc>
                  <a:txBody>
                    <a:bodyPr/>
                    <a:lstStyle/>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医療機関の受診</a:t>
                      </a:r>
                      <a:endParaRPr kumimoji="1" lang="en-US" altLang="ja-JP" sz="16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相談窓口等</a:t>
                      </a:r>
                      <a:endParaRPr kumimoji="1" lang="en-US" altLang="ja-JP" sz="1600" b="1" dirty="0">
                        <a:solidFill>
                          <a:schemeClr val="bg1"/>
                        </a:solidFill>
                        <a:latin typeface="BIZ UDPゴシック" panose="020B0400000000000000" pitchFamily="50" charset="-128"/>
                        <a:ea typeface="BIZ UDPゴシック" panose="020B0400000000000000" pitchFamily="50" charset="-128"/>
                      </a:endParaRPr>
                    </a:p>
                    <a:p>
                      <a:pPr algn="ct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pPr algn="l"/>
                      <a:endParaRPr kumimoji="1" lang="en-US" altLang="ja-JP" sz="1200" b="0"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txBody>
                  <a:tcPr marL="63305" marR="63305" marT="31652" marB="31652" anchor="ctr">
                    <a:lnR w="12700" cap="flat" cmpd="sng" algn="ctr">
                      <a:solidFill>
                        <a:schemeClr val="bg1"/>
                      </a:solidFill>
                      <a:prstDash val="solid"/>
                      <a:round/>
                      <a:headEnd type="none" w="med" len="med"/>
                      <a:tailEnd type="none" w="med" len="med"/>
                    </a:lnR>
                    <a:solidFill>
                      <a:schemeClr val="accent1">
                        <a:lumMod val="40000"/>
                        <a:lumOff val="60000"/>
                      </a:schemeClr>
                    </a:solidFill>
                  </a:tcPr>
                </a:tc>
                <a:tc gridSpan="2">
                  <a:txBody>
                    <a:bodyPr/>
                    <a:lstStyle/>
                    <a:p>
                      <a:endParaRPr kumimoji="1" lang="ja-JP" altLang="en-US" dirty="0"/>
                    </a:p>
                  </a:txBody>
                  <a:tcPr marL="63305" marR="63305" marT="31652" marB="31652" anchor="ctr">
                    <a:lnL w="12700" cap="flat" cmpd="sng" algn="ctr">
                      <a:solidFill>
                        <a:schemeClr val="bg1"/>
                      </a:solidFill>
                      <a:prstDash val="solid"/>
                      <a:round/>
                      <a:headEnd type="none" w="med" len="med"/>
                      <a:tailEnd type="none" w="med" len="med"/>
                    </a:lnL>
                    <a:solidFill>
                      <a:schemeClr val="accent1">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2015449082"/>
                  </a:ext>
                </a:extLst>
              </a:tr>
              <a:tr h="2506101">
                <a:tc>
                  <a:txBody>
                    <a:bodyPr/>
                    <a:lstStyle/>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療養等</a:t>
                      </a:r>
                      <a:endParaRPr kumimoji="1" lang="en-US" altLang="ja-JP" sz="1600" b="1"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solidFill>
                  </a:tcPr>
                </a:tc>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2400"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353418"/>
                  </a:ext>
                </a:extLst>
              </a:tr>
              <a:tr h="300950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BIZ UDPゴシック" panose="020B0400000000000000" pitchFamily="50" charset="-128"/>
                          <a:ea typeface="BIZ UDPゴシック" panose="020B0400000000000000" pitchFamily="50" charset="-128"/>
                        </a:rPr>
                        <a:t>医療費の自己負担</a:t>
                      </a:r>
                    </a:p>
                  </a:txBody>
                  <a:tcPr marL="63305" marR="63305" marT="31652" marB="31652" anchor="ctr">
                    <a:solidFill>
                      <a:schemeClr val="accent1"/>
                    </a:solidFill>
                  </a:tcPr>
                </a:tc>
                <a:tc>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lnR w="127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endParaRPr kumimoji="1" lang="ja-JP" altLang="en-US" dirty="0"/>
                    </a:p>
                  </a:txBody>
                  <a:tcPr marL="63305" marR="63305" marT="31652" marB="31652" anchor="ctr">
                    <a:lnL w="127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endParaRPr kumimoji="1" lang="ja-JP" altLang="en-US" dirty="0"/>
                    </a:p>
                  </a:txBody>
                  <a:tcPr marL="63305" marR="63305" marT="31652" marB="31652" anchor="ctr">
                    <a:solidFill>
                      <a:schemeClr val="accent1">
                        <a:lumMod val="40000"/>
                        <a:lumOff val="60000"/>
                      </a:schemeClr>
                    </a:solidFill>
                  </a:tcPr>
                </a:tc>
                <a:extLst>
                  <a:ext uri="{0D108BD9-81ED-4DB2-BD59-A6C34878D82A}">
                    <a16:rowId xmlns:a16="http://schemas.microsoft.com/office/drawing/2014/main" val="1833050109"/>
                  </a:ext>
                </a:extLst>
              </a:tr>
              <a:tr h="3338560">
                <a:tc>
                  <a:txBody>
                    <a:bodyPr/>
                    <a:lstStyle/>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自主的</a:t>
                      </a:r>
                      <a:endParaRPr kumimoji="1" lang="en-US" altLang="ja-JP" sz="16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療養する場合</a:t>
                      </a:r>
                      <a:endParaRPr kumimoji="1" lang="en-US" altLang="ja-JP" sz="1600" b="1"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solidFill>
                  </a:tcPr>
                </a:tc>
                <a:tc gridSpan="3">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9213766"/>
                  </a:ext>
                </a:extLst>
              </a:tr>
              <a:tr h="476960">
                <a:tc>
                  <a:txBody>
                    <a:bodyPr/>
                    <a:lstStyle/>
                    <a:p>
                      <a:pPr algn="ctr"/>
                      <a:r>
                        <a:rPr kumimoji="1" lang="ja-JP" altLang="en-US" sz="1200" b="1" dirty="0">
                          <a:solidFill>
                            <a:schemeClr val="bg1"/>
                          </a:solidFill>
                          <a:latin typeface="BIZ UDPゴシック" panose="020B0400000000000000" pitchFamily="50" charset="-128"/>
                          <a:ea typeface="BIZ UDPゴシック" panose="020B0400000000000000" pitchFamily="50" charset="-128"/>
                        </a:rPr>
                        <a:t>濃厚接触者</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solidFill>
                  </a:tcPr>
                </a:tc>
                <a:tc gridSpan="3">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3167717"/>
                  </a:ext>
                </a:extLst>
              </a:tr>
              <a:tr h="892644">
                <a:tc>
                  <a:txBody>
                    <a:bodyPr/>
                    <a:lstStyle/>
                    <a:p>
                      <a:pPr algn="ctr"/>
                      <a:r>
                        <a:rPr kumimoji="1" lang="ja-JP" altLang="en-US" sz="1600" b="1" dirty="0">
                          <a:solidFill>
                            <a:schemeClr val="bg1"/>
                          </a:solidFill>
                          <a:latin typeface="BIZ UDPゴシック" panose="020B0400000000000000" pitchFamily="50" charset="-128"/>
                          <a:ea typeface="BIZ UDPゴシック" panose="020B0400000000000000" pitchFamily="50" charset="-128"/>
                        </a:rPr>
                        <a:t>基本的な感染対策</a:t>
                      </a:r>
                      <a:endParaRPr kumimoji="1" lang="en-US" altLang="ja-JP" sz="1600" b="1"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solidFill>
                  </a:tcPr>
                </a:tc>
                <a:tc gridSpan="3">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60057814"/>
                  </a:ext>
                </a:extLst>
              </a:tr>
            </a:tbl>
          </a:graphicData>
        </a:graphic>
      </p:graphicFrame>
      <p:pic>
        <p:nvPicPr>
          <p:cNvPr id="69" name="図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165" y="161324"/>
            <a:ext cx="862168" cy="971561"/>
          </a:xfrm>
          <a:prstGeom prst="rect">
            <a:avLst/>
          </a:prstGeom>
        </p:spPr>
      </p:pic>
      <p:sp>
        <p:nvSpPr>
          <p:cNvPr id="249" name="正方形/長方形 248"/>
          <p:cNvSpPr/>
          <p:nvPr/>
        </p:nvSpPr>
        <p:spPr>
          <a:xfrm>
            <a:off x="9945411" y="15807058"/>
            <a:ext cx="2107631" cy="323165"/>
          </a:xfrm>
          <a:prstGeom prst="rect">
            <a:avLst/>
          </a:prstGeom>
        </p:spPr>
        <p:txBody>
          <a:bodyPr wrap="square">
            <a:spAutoFit/>
          </a:bodyPr>
          <a:lstStyle/>
          <a:p>
            <a:pPr algn="r"/>
            <a:r>
              <a:rPr lang="ja-JP" altLang="en-US" sz="1500" dirty="0"/>
              <a:t>令和</a:t>
            </a:r>
            <a:r>
              <a:rPr lang="en-US" altLang="ja-JP" sz="1500" dirty="0"/>
              <a:t>5</a:t>
            </a:r>
            <a:r>
              <a:rPr lang="ja-JP" altLang="en-US" sz="1500" dirty="0"/>
              <a:t>年</a:t>
            </a:r>
            <a:r>
              <a:rPr lang="en-US" altLang="ja-JP" sz="1500" dirty="0"/>
              <a:t>10</a:t>
            </a:r>
            <a:r>
              <a:rPr lang="ja-JP" altLang="en-US" sz="1500" dirty="0"/>
              <a:t>月</a:t>
            </a:r>
            <a:r>
              <a:rPr lang="en-US" altLang="ja-JP" sz="1500" dirty="0"/>
              <a:t>1</a:t>
            </a:r>
            <a:r>
              <a:rPr lang="ja-JP" altLang="en-US" sz="1500" dirty="0"/>
              <a:t>日時点</a:t>
            </a:r>
          </a:p>
        </p:txBody>
      </p:sp>
      <p:sp>
        <p:nvSpPr>
          <p:cNvPr id="8" name="正方形/長方形 7"/>
          <p:cNvSpPr/>
          <p:nvPr/>
        </p:nvSpPr>
        <p:spPr>
          <a:xfrm>
            <a:off x="2097120" y="5747888"/>
            <a:ext cx="3876867" cy="116525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6" name="角丸四角形 125"/>
          <p:cNvSpPr/>
          <p:nvPr/>
        </p:nvSpPr>
        <p:spPr>
          <a:xfrm>
            <a:off x="6296531" y="1965299"/>
            <a:ext cx="5689214" cy="44390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BIZ UDPゴシック" panose="020B0400000000000000" pitchFamily="50" charset="-128"/>
                <a:ea typeface="BIZ UDPゴシック" panose="020B0400000000000000" pitchFamily="50" charset="-128"/>
              </a:rPr>
              <a:t>　　医療機関受診を希望する方</a:t>
            </a:r>
          </a:p>
        </p:txBody>
      </p:sp>
      <p:sp>
        <p:nvSpPr>
          <p:cNvPr id="221" name="正方形/長方形 220"/>
          <p:cNvSpPr/>
          <p:nvPr/>
        </p:nvSpPr>
        <p:spPr>
          <a:xfrm>
            <a:off x="1239137" y="14124676"/>
            <a:ext cx="5859941" cy="2041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b="1" dirty="0">
                <a:latin typeface="BIZ UDPゴシック" panose="020B0400000000000000" pitchFamily="50" charset="-128"/>
                <a:ea typeface="BIZ UDPゴシック" panose="020B0400000000000000" pitchFamily="50" charset="-128"/>
              </a:rPr>
              <a:t>感染症法に基づいた外出自粛や就業制限は</a:t>
            </a:r>
            <a:r>
              <a:rPr kumimoji="1" lang="ja-JP" altLang="en-US" sz="1200" b="1" dirty="0">
                <a:latin typeface="BIZ UDPゴシック" panose="020B0400000000000000" pitchFamily="50" charset="-128"/>
                <a:ea typeface="BIZ UDPゴシック" panose="020B0400000000000000" pitchFamily="50" charset="-128"/>
              </a:rPr>
              <a:t>求められません</a:t>
            </a:r>
            <a:endParaRPr kumimoji="1" lang="en-US" altLang="ja-JP" sz="1200" b="1" dirty="0">
              <a:latin typeface="BIZ UDPゴシック" panose="020B0400000000000000" pitchFamily="50" charset="-128"/>
              <a:ea typeface="BIZ UDPゴシック" panose="020B0400000000000000"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2743128379"/>
              </p:ext>
            </p:extLst>
          </p:nvPr>
        </p:nvGraphicFramePr>
        <p:xfrm>
          <a:off x="1927029" y="3286826"/>
          <a:ext cx="3396474" cy="899065"/>
        </p:xfrm>
        <a:graphic>
          <a:graphicData uri="http://schemas.openxmlformats.org/drawingml/2006/table">
            <a:tbl>
              <a:tblPr firstRow="1" bandRow="1">
                <a:tableStyleId>{00A15C55-8517-42AA-B614-E9B94910E393}</a:tableStyleId>
              </a:tblPr>
              <a:tblGrid>
                <a:gridCol w="3396474">
                  <a:extLst>
                    <a:ext uri="{9D8B030D-6E8A-4147-A177-3AD203B41FA5}">
                      <a16:colId xmlns:a16="http://schemas.microsoft.com/office/drawing/2014/main" val="1419259823"/>
                    </a:ext>
                  </a:extLst>
                </a:gridCol>
              </a:tblGrid>
              <a:tr h="427664">
                <a:tc>
                  <a:txBody>
                    <a:bodyPr/>
                    <a:lstStyle/>
                    <a:p>
                      <a:pPr algn="ctr"/>
                      <a:r>
                        <a:rPr kumimoji="1" lang="ja-JP" altLang="en-US" sz="1600" b="0" dirty="0">
                          <a:solidFill>
                            <a:schemeClr val="tx1"/>
                          </a:solidFill>
                          <a:latin typeface="BIZ UDPゴシック" panose="020B0400000000000000" pitchFamily="50" charset="-128"/>
                          <a:ea typeface="BIZ UDPゴシック" panose="020B0400000000000000" pitchFamily="50" charset="-128"/>
                        </a:rPr>
                        <a:t>検査キットは自己にて購入</a:t>
                      </a:r>
                    </a:p>
                  </a:txBody>
                  <a:tcPr anchor="ctr">
                    <a:solidFill>
                      <a:srgbClr val="FFFF99"/>
                    </a:solidFill>
                  </a:tcPr>
                </a:tc>
                <a:extLst>
                  <a:ext uri="{0D108BD9-81ED-4DB2-BD59-A6C34878D82A}">
                    <a16:rowId xmlns:a16="http://schemas.microsoft.com/office/drawing/2014/main" val="4055869304"/>
                  </a:ext>
                </a:extLst>
              </a:tr>
              <a:tr h="471401">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「体外診断用医療薬品」または「第一類医療薬品」と表示のあるもの</a:t>
                      </a:r>
                      <a:endParaRPr kumimoji="1"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solidFill>
                      <a:srgbClr val="FFFFCC"/>
                    </a:solidFill>
                  </a:tcPr>
                </a:tc>
                <a:extLst>
                  <a:ext uri="{0D108BD9-81ED-4DB2-BD59-A6C34878D82A}">
                    <a16:rowId xmlns:a16="http://schemas.microsoft.com/office/drawing/2014/main" val="3268500882"/>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3819158511"/>
              </p:ext>
            </p:extLst>
          </p:nvPr>
        </p:nvGraphicFramePr>
        <p:xfrm>
          <a:off x="6253617" y="4235743"/>
          <a:ext cx="5785622" cy="3733200"/>
        </p:xfrm>
        <a:graphic>
          <a:graphicData uri="http://schemas.openxmlformats.org/drawingml/2006/table">
            <a:tbl>
              <a:tblPr firstRow="1" bandRow="1">
                <a:tableStyleId>{10A1B5D5-9B99-4C35-A422-299274C87663}</a:tableStyleId>
              </a:tblPr>
              <a:tblGrid>
                <a:gridCol w="2892811">
                  <a:extLst>
                    <a:ext uri="{9D8B030D-6E8A-4147-A177-3AD203B41FA5}">
                      <a16:colId xmlns:a16="http://schemas.microsoft.com/office/drawing/2014/main" val="1082549544"/>
                    </a:ext>
                  </a:extLst>
                </a:gridCol>
                <a:gridCol w="2892811">
                  <a:extLst>
                    <a:ext uri="{9D8B030D-6E8A-4147-A177-3AD203B41FA5}">
                      <a16:colId xmlns:a16="http://schemas.microsoft.com/office/drawing/2014/main" val="1943035373"/>
                    </a:ext>
                  </a:extLst>
                </a:gridCol>
              </a:tblGrid>
              <a:tr h="444137">
                <a:tc gridSpan="2">
                  <a:txBody>
                    <a:bodyPr/>
                    <a:lstStyle/>
                    <a:p>
                      <a:pPr algn="ctr"/>
                      <a:r>
                        <a:rPr kumimoji="1" lang="ja-JP" altLang="en-US" sz="2400" dirty="0">
                          <a:latin typeface="BIZ UDPゴシック" panose="020B0400000000000000" pitchFamily="50" charset="-128"/>
                          <a:ea typeface="BIZ UDPゴシック" panose="020B0400000000000000" pitchFamily="50" charset="-128"/>
                        </a:rPr>
                        <a:t>相談窓口</a:t>
                      </a:r>
                    </a:p>
                  </a:txBody>
                  <a:tcPr anchor="ctr"/>
                </a:tc>
                <a:tc hMerge="1">
                  <a:txBody>
                    <a:bodyPr/>
                    <a:lstStyle/>
                    <a:p>
                      <a:pPr algn="ctr"/>
                      <a:endParaRPr kumimoji="1" lang="ja-JP" altLang="en-US" sz="20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966969628"/>
                  </a:ext>
                </a:extLst>
              </a:tr>
              <a:tr h="3276000">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460157358"/>
                  </a:ext>
                </a:extLst>
              </a:tr>
            </a:tbl>
          </a:graphicData>
        </a:graphic>
      </p:graphicFrame>
      <p:sp>
        <p:nvSpPr>
          <p:cNvPr id="144" name="正方形/長方形 143"/>
          <p:cNvSpPr/>
          <p:nvPr/>
        </p:nvSpPr>
        <p:spPr>
          <a:xfrm>
            <a:off x="1405045" y="4333595"/>
            <a:ext cx="4492858" cy="943061"/>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）重症化リスクのある方：</a:t>
            </a:r>
            <a:r>
              <a:rPr kumimoji="1" lang="en-US" altLang="ja-JP" sz="1100" dirty="0">
                <a:latin typeface="BIZ UDPゴシック" panose="020B0400000000000000" pitchFamily="50" charset="-128"/>
                <a:ea typeface="BIZ UDPゴシック" panose="020B0400000000000000" pitchFamily="50" charset="-128"/>
              </a:rPr>
              <a:t>65</a:t>
            </a:r>
            <a:r>
              <a:rPr kumimoji="1" lang="ja-JP" altLang="en-US" sz="1100" dirty="0">
                <a:latin typeface="BIZ UDPゴシック" panose="020B0400000000000000" pitchFamily="50" charset="-128"/>
                <a:ea typeface="BIZ UDPゴシック" panose="020B0400000000000000" pitchFamily="50" charset="-128"/>
              </a:rPr>
              <a:t>歳以上の方、妊婦、悪性腫瘍、慢性呼吸器疾患（</a:t>
            </a:r>
            <a:r>
              <a:rPr kumimoji="1" lang="en-US" altLang="ja-JP" sz="1100" dirty="0">
                <a:latin typeface="BIZ UDPゴシック" panose="020B0400000000000000" pitchFamily="50" charset="-128"/>
                <a:ea typeface="BIZ UDPゴシック" panose="020B0400000000000000" pitchFamily="50" charset="-128"/>
              </a:rPr>
              <a:t>COPD</a:t>
            </a:r>
            <a:r>
              <a:rPr kumimoji="1" lang="ja-JP" altLang="en-US" sz="1100" dirty="0">
                <a:latin typeface="BIZ UDPゴシック" panose="020B0400000000000000" pitchFamily="50" charset="-128"/>
                <a:ea typeface="BIZ UDPゴシック" panose="020B0400000000000000" pitchFamily="50" charset="-128"/>
              </a:rPr>
              <a:t>等）、慢性腎臓病、心血管疾患、脳血管疾患、喫煙歴、高血圧、糖尿病、脂質異常症、肥満（</a:t>
            </a:r>
            <a:r>
              <a:rPr kumimoji="1" lang="en-US" altLang="ja-JP" sz="1100" dirty="0">
                <a:latin typeface="BIZ UDPゴシック" panose="020B0400000000000000" pitchFamily="50" charset="-128"/>
                <a:ea typeface="BIZ UDPゴシック" panose="020B0400000000000000" pitchFamily="50" charset="-128"/>
              </a:rPr>
              <a:t>BMI</a:t>
            </a:r>
            <a:r>
              <a:rPr kumimoji="1" lang="ja-JP" altLang="en-US" sz="1100" dirty="0">
                <a:latin typeface="BIZ UDPゴシック" panose="020B0400000000000000" pitchFamily="50" charset="-128"/>
                <a:ea typeface="BIZ UDPゴシック" panose="020B0400000000000000" pitchFamily="50" charset="-128"/>
              </a:rPr>
              <a:t>３０以上）、臓器の移植、免疫抑制剤、抗がん剤等の使用その他の事由による免疫機能の低下の者等</a:t>
            </a:r>
          </a:p>
        </p:txBody>
      </p:sp>
      <p:sp>
        <p:nvSpPr>
          <p:cNvPr id="170" name="正方形/長方形 169"/>
          <p:cNvSpPr/>
          <p:nvPr/>
        </p:nvSpPr>
        <p:spPr>
          <a:xfrm>
            <a:off x="319495" y="5937085"/>
            <a:ext cx="748198" cy="644754"/>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陽性の場合</a:t>
            </a:r>
          </a:p>
        </p:txBody>
      </p:sp>
      <p:sp>
        <p:nvSpPr>
          <p:cNvPr id="161" name="正方形/長方形 160"/>
          <p:cNvSpPr/>
          <p:nvPr/>
        </p:nvSpPr>
        <p:spPr>
          <a:xfrm>
            <a:off x="1356690" y="1469086"/>
            <a:ext cx="9956902" cy="4167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a:latin typeface="BIZ UDPゴシック" panose="020B0400000000000000" pitchFamily="50" charset="-128"/>
                <a:ea typeface="BIZ UDPゴシック" panose="020B0400000000000000" pitchFamily="50" charset="-128"/>
              </a:rPr>
              <a:t>発熱などの症状がある場合</a:t>
            </a:r>
          </a:p>
        </p:txBody>
      </p:sp>
      <p:graphicFrame>
        <p:nvGraphicFramePr>
          <p:cNvPr id="174" name="表 173"/>
          <p:cNvGraphicFramePr>
            <a:graphicFrameLocks noGrp="1"/>
          </p:cNvGraphicFramePr>
          <p:nvPr>
            <p:extLst>
              <p:ext uri="{D42A27DB-BD31-4B8C-83A1-F6EECF244321}">
                <p14:modId xmlns:p14="http://schemas.microsoft.com/office/powerpoint/2010/main" val="703066572"/>
              </p:ext>
            </p:extLst>
          </p:nvPr>
        </p:nvGraphicFramePr>
        <p:xfrm>
          <a:off x="1300629" y="11804130"/>
          <a:ext cx="10782306" cy="2277212"/>
        </p:xfrm>
        <a:graphic>
          <a:graphicData uri="http://schemas.openxmlformats.org/drawingml/2006/table">
            <a:tbl>
              <a:tblPr firstRow="1" bandRow="1">
                <a:tableStyleId>{00A15C55-8517-42AA-B614-E9B94910E393}</a:tableStyleId>
              </a:tblPr>
              <a:tblGrid>
                <a:gridCol w="857875">
                  <a:extLst>
                    <a:ext uri="{9D8B030D-6E8A-4147-A177-3AD203B41FA5}">
                      <a16:colId xmlns:a16="http://schemas.microsoft.com/office/drawing/2014/main" val="270224472"/>
                    </a:ext>
                  </a:extLst>
                </a:gridCol>
                <a:gridCol w="902221">
                  <a:extLst>
                    <a:ext uri="{9D8B030D-6E8A-4147-A177-3AD203B41FA5}">
                      <a16:colId xmlns:a16="http://schemas.microsoft.com/office/drawing/2014/main" val="2338861902"/>
                    </a:ext>
                  </a:extLst>
                </a:gridCol>
                <a:gridCol w="902221">
                  <a:extLst>
                    <a:ext uri="{9D8B030D-6E8A-4147-A177-3AD203B41FA5}">
                      <a16:colId xmlns:a16="http://schemas.microsoft.com/office/drawing/2014/main" val="4214005994"/>
                    </a:ext>
                  </a:extLst>
                </a:gridCol>
                <a:gridCol w="902221">
                  <a:extLst>
                    <a:ext uri="{9D8B030D-6E8A-4147-A177-3AD203B41FA5}">
                      <a16:colId xmlns:a16="http://schemas.microsoft.com/office/drawing/2014/main" val="949128335"/>
                    </a:ext>
                  </a:extLst>
                </a:gridCol>
                <a:gridCol w="902221">
                  <a:extLst>
                    <a:ext uri="{9D8B030D-6E8A-4147-A177-3AD203B41FA5}">
                      <a16:colId xmlns:a16="http://schemas.microsoft.com/office/drawing/2014/main" val="2220372589"/>
                    </a:ext>
                  </a:extLst>
                </a:gridCol>
                <a:gridCol w="902221">
                  <a:extLst>
                    <a:ext uri="{9D8B030D-6E8A-4147-A177-3AD203B41FA5}">
                      <a16:colId xmlns:a16="http://schemas.microsoft.com/office/drawing/2014/main" val="4088066309"/>
                    </a:ext>
                  </a:extLst>
                </a:gridCol>
                <a:gridCol w="902221">
                  <a:extLst>
                    <a:ext uri="{9D8B030D-6E8A-4147-A177-3AD203B41FA5}">
                      <a16:colId xmlns:a16="http://schemas.microsoft.com/office/drawing/2014/main" val="2192051566"/>
                    </a:ext>
                  </a:extLst>
                </a:gridCol>
                <a:gridCol w="902221">
                  <a:extLst>
                    <a:ext uri="{9D8B030D-6E8A-4147-A177-3AD203B41FA5}">
                      <a16:colId xmlns:a16="http://schemas.microsoft.com/office/drawing/2014/main" val="1973104322"/>
                    </a:ext>
                  </a:extLst>
                </a:gridCol>
                <a:gridCol w="902221">
                  <a:extLst>
                    <a:ext uri="{9D8B030D-6E8A-4147-A177-3AD203B41FA5}">
                      <a16:colId xmlns:a16="http://schemas.microsoft.com/office/drawing/2014/main" val="3250281091"/>
                    </a:ext>
                  </a:extLst>
                </a:gridCol>
                <a:gridCol w="902221">
                  <a:extLst>
                    <a:ext uri="{9D8B030D-6E8A-4147-A177-3AD203B41FA5}">
                      <a16:colId xmlns:a16="http://schemas.microsoft.com/office/drawing/2014/main" val="3775147168"/>
                    </a:ext>
                  </a:extLst>
                </a:gridCol>
                <a:gridCol w="902221">
                  <a:extLst>
                    <a:ext uri="{9D8B030D-6E8A-4147-A177-3AD203B41FA5}">
                      <a16:colId xmlns:a16="http://schemas.microsoft.com/office/drawing/2014/main" val="1880177154"/>
                    </a:ext>
                  </a:extLst>
                </a:gridCol>
                <a:gridCol w="902221">
                  <a:extLst>
                    <a:ext uri="{9D8B030D-6E8A-4147-A177-3AD203B41FA5}">
                      <a16:colId xmlns:a16="http://schemas.microsoft.com/office/drawing/2014/main" val="1756367211"/>
                    </a:ext>
                  </a:extLst>
                </a:gridCol>
              </a:tblGrid>
              <a:tr h="362685">
                <a:tc>
                  <a:txBody>
                    <a:bodyPr/>
                    <a:lstStyle/>
                    <a:p>
                      <a:pPr algn="ctr"/>
                      <a:r>
                        <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rPr>
                        <a:t>例）</a:t>
                      </a:r>
                    </a:p>
                  </a:txBody>
                  <a:tcPr anchor="ctr"/>
                </a:tc>
                <a:tc>
                  <a:txBody>
                    <a:bodyPr/>
                    <a:lstStyle/>
                    <a:p>
                      <a:pPr algn="ct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5/8</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5/9</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5/10</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5/11</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5/12</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5/13</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marL="0" indent="0" algn="ctr">
                        <a:buFont typeface="+mj-lt"/>
                        <a:buNone/>
                      </a:pP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5/14</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marL="0" indent="0" algn="ctr">
                        <a:buFont typeface="+mj-lt"/>
                        <a:buNone/>
                      </a:pP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5/15</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marL="0" indent="0" algn="ctr">
                        <a:buFont typeface="+mj-lt"/>
                        <a:buNone/>
                      </a:pP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5/16</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marL="0" indent="0" algn="ctr">
                        <a:buFont typeface="+mj-lt"/>
                        <a:buNone/>
                      </a:pP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5/17</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marL="0" indent="0" algn="ctr">
                        <a:buFont typeface="+mj-lt"/>
                        <a:buNone/>
                      </a:pPr>
                      <a:r>
                        <a:rPr kumimoji="1" lang="en-US" altLang="ja-JP" sz="1300" dirty="0">
                          <a:solidFill>
                            <a:sysClr val="windowText" lastClr="000000"/>
                          </a:solidFill>
                          <a:latin typeface="BIZ UDPゴシック" panose="020B0400000000000000" pitchFamily="50" charset="-128"/>
                          <a:ea typeface="BIZ UDPゴシック" panose="020B0400000000000000" pitchFamily="50" charset="-128"/>
                        </a:rPr>
                        <a:t>5/18</a:t>
                      </a:r>
                      <a:endParaRPr kumimoji="1" lang="ja-JP" altLang="en-US" sz="13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45617902"/>
                  </a:ext>
                </a:extLst>
              </a:tr>
              <a:tr h="303930">
                <a:tc>
                  <a:txBody>
                    <a:bodyPr/>
                    <a:lstStyle/>
                    <a:p>
                      <a:pPr algn="ctr"/>
                      <a:endParaRPr kumimoji="1" lang="ja-JP" altLang="en-US" sz="13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0</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1</a:t>
                      </a:r>
                      <a:r>
                        <a:rPr kumimoji="1" lang="ja-JP" altLang="en-US" sz="1300" dirty="0">
                          <a:latin typeface="BIZ UDPゴシック" panose="020B0400000000000000" pitchFamily="50" charset="-128"/>
                          <a:ea typeface="BIZ UDPゴシック" panose="020B0400000000000000" pitchFamily="50" charset="-128"/>
                        </a:rPr>
                        <a:t>日</a:t>
                      </a:r>
                      <a:endParaRPr kumimoji="1" lang="en-US" altLang="ja-JP" sz="13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2</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3</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4</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5</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6</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7</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8</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9</a:t>
                      </a:r>
                      <a:r>
                        <a:rPr kumimoji="1" lang="ja-JP" altLang="en-US" sz="1300" dirty="0">
                          <a:latin typeface="BIZ UDPゴシック" panose="020B0400000000000000" pitchFamily="50" charset="-128"/>
                          <a:ea typeface="BIZ UDPゴシック" panose="020B0400000000000000" pitchFamily="50" charset="-128"/>
                        </a:rPr>
                        <a:t>日</a:t>
                      </a:r>
                    </a:p>
                  </a:txBody>
                  <a:tcPr anchor="ctr"/>
                </a:tc>
                <a:tc>
                  <a:txBody>
                    <a:bodyPr/>
                    <a:lstStyle/>
                    <a:p>
                      <a:pPr algn="ctr"/>
                      <a:r>
                        <a:rPr kumimoji="1" lang="en-US" altLang="ja-JP" sz="1300" dirty="0">
                          <a:latin typeface="BIZ UDPゴシック" panose="020B0400000000000000" pitchFamily="50" charset="-128"/>
                          <a:ea typeface="BIZ UDPゴシック" panose="020B0400000000000000" pitchFamily="50" charset="-128"/>
                        </a:rPr>
                        <a:t>10</a:t>
                      </a:r>
                      <a:r>
                        <a:rPr kumimoji="1" lang="ja-JP" altLang="en-US" sz="1300" dirty="0">
                          <a:latin typeface="BIZ UDPゴシック" panose="020B0400000000000000" pitchFamily="50" charset="-128"/>
                          <a:ea typeface="BIZ UDPゴシック" panose="020B0400000000000000" pitchFamily="50" charset="-128"/>
                        </a:rPr>
                        <a:t>日</a:t>
                      </a:r>
                    </a:p>
                  </a:txBody>
                  <a:tcPr anchor="ctr"/>
                </a:tc>
                <a:extLst>
                  <a:ext uri="{0D108BD9-81ED-4DB2-BD59-A6C34878D82A}">
                    <a16:rowId xmlns:a16="http://schemas.microsoft.com/office/drawing/2014/main" val="2949741902"/>
                  </a:ext>
                </a:extLst>
              </a:tr>
              <a:tr h="755733">
                <a:tc rowSpan="2">
                  <a:txBody>
                    <a:bodyPr/>
                    <a:lstStyle/>
                    <a:p>
                      <a:r>
                        <a:rPr kumimoji="1" lang="ja-JP" altLang="en-US" sz="1700" dirty="0">
                          <a:latin typeface="BIZ UDPゴシック" panose="020B0400000000000000" pitchFamily="50" charset="-128"/>
                          <a:ea typeface="BIZ UDPゴシック" panose="020B0400000000000000" pitchFamily="50" charset="-128"/>
                        </a:rPr>
                        <a:t>有症状患者</a:t>
                      </a:r>
                    </a:p>
                  </a:txBody>
                  <a:tcPr anchor="ctr"/>
                </a:tc>
                <a:tc>
                  <a:txBody>
                    <a:bodyPr/>
                    <a:lstStyle/>
                    <a:p>
                      <a:r>
                        <a:rPr kumimoji="1" lang="ja-JP" altLang="en-US" sz="1700" dirty="0">
                          <a:latin typeface="BIZ UDPゴシック" panose="020B0400000000000000" pitchFamily="50" charset="-128"/>
                          <a:ea typeface="BIZ UDPゴシック" panose="020B0400000000000000" pitchFamily="50" charset="-128"/>
                        </a:rPr>
                        <a:t>発症日</a:t>
                      </a:r>
                    </a:p>
                  </a:txBody>
                  <a:tcPr anchor="ct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991958863"/>
                  </a:ext>
                </a:extLst>
              </a:tr>
              <a:tr h="854864">
                <a:tc vMerge="1">
                  <a:txBody>
                    <a:bodyPr/>
                    <a:lstStyle/>
                    <a:p>
                      <a:endParaRPr kumimoji="1" lang="ja-JP" altLang="en-US"/>
                    </a:p>
                  </a:txBody>
                  <a:tcPr/>
                </a:tc>
                <a:tc>
                  <a:txBody>
                    <a:bodyPr/>
                    <a:lstStyle/>
                    <a:p>
                      <a:r>
                        <a:rPr kumimoji="1" lang="ja-JP" altLang="en-US" sz="1700" dirty="0">
                          <a:latin typeface="BIZ UDPゴシック" panose="020B0400000000000000" pitchFamily="50" charset="-128"/>
                          <a:ea typeface="BIZ UDPゴシック" panose="020B0400000000000000" pitchFamily="50" charset="-128"/>
                        </a:rPr>
                        <a:t>発症日</a:t>
                      </a:r>
                    </a:p>
                  </a:txBody>
                  <a:tcPr anchor="ct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7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215625738"/>
                  </a:ext>
                </a:extLst>
              </a:tr>
            </a:tbl>
          </a:graphicData>
        </a:graphic>
      </p:graphicFrame>
      <p:pic>
        <p:nvPicPr>
          <p:cNvPr id="199" name="Picture 2" descr="インフルエンザの検査の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57355" y="1614302"/>
            <a:ext cx="850039" cy="800272"/>
          </a:xfrm>
          <a:prstGeom prst="rect">
            <a:avLst/>
          </a:prstGeom>
          <a:noFill/>
          <a:extLst>
            <a:ext uri="{909E8E84-426E-40DD-AFC4-6F175D3DCCD1}">
              <a14:hiddenFill xmlns:a14="http://schemas.microsoft.com/office/drawing/2010/main">
                <a:solidFill>
                  <a:srgbClr val="FFFFFF"/>
                </a:solidFill>
              </a14:hiddenFill>
            </a:ext>
          </a:extLst>
        </p:spPr>
      </p:pic>
      <p:pic>
        <p:nvPicPr>
          <p:cNvPr id="70" name="図 69"/>
          <p:cNvPicPr>
            <a:picLocks noChangeAspect="1"/>
          </p:cNvPicPr>
          <p:nvPr/>
        </p:nvPicPr>
        <p:blipFill>
          <a:blip r:embed="rId5"/>
          <a:stretch>
            <a:fillRect/>
          </a:stretch>
        </p:blipFill>
        <p:spPr>
          <a:xfrm>
            <a:off x="4046588" y="12408911"/>
            <a:ext cx="762066" cy="423449"/>
          </a:xfrm>
          <a:prstGeom prst="rect">
            <a:avLst/>
          </a:prstGeom>
        </p:spPr>
      </p:pic>
      <p:pic>
        <p:nvPicPr>
          <p:cNvPr id="71" name="図 70"/>
          <p:cNvPicPr>
            <a:picLocks noChangeAspect="1"/>
          </p:cNvPicPr>
          <p:nvPr/>
        </p:nvPicPr>
        <p:blipFill>
          <a:blip r:embed="rId5"/>
          <a:stretch>
            <a:fillRect/>
          </a:stretch>
        </p:blipFill>
        <p:spPr>
          <a:xfrm>
            <a:off x="3139222" y="12431860"/>
            <a:ext cx="762066" cy="390178"/>
          </a:xfrm>
          <a:prstGeom prst="rect">
            <a:avLst/>
          </a:prstGeom>
        </p:spPr>
      </p:pic>
      <p:pic>
        <p:nvPicPr>
          <p:cNvPr id="73" name="図 72"/>
          <p:cNvPicPr>
            <a:picLocks noChangeAspect="1"/>
          </p:cNvPicPr>
          <p:nvPr/>
        </p:nvPicPr>
        <p:blipFill>
          <a:blip r:embed="rId5"/>
          <a:stretch>
            <a:fillRect/>
          </a:stretch>
        </p:blipFill>
        <p:spPr>
          <a:xfrm>
            <a:off x="3129460" y="13219408"/>
            <a:ext cx="762066" cy="390178"/>
          </a:xfrm>
          <a:prstGeom prst="rect">
            <a:avLst/>
          </a:prstGeom>
        </p:spPr>
      </p:pic>
      <p:pic>
        <p:nvPicPr>
          <p:cNvPr id="74" name="図 73"/>
          <p:cNvPicPr>
            <a:picLocks noChangeAspect="1"/>
          </p:cNvPicPr>
          <p:nvPr/>
        </p:nvPicPr>
        <p:blipFill>
          <a:blip r:embed="rId6"/>
          <a:stretch>
            <a:fillRect/>
          </a:stretch>
        </p:blipFill>
        <p:spPr>
          <a:xfrm>
            <a:off x="8517813" y="13203966"/>
            <a:ext cx="762066" cy="390178"/>
          </a:xfrm>
          <a:prstGeom prst="rect">
            <a:avLst/>
          </a:prstGeom>
        </p:spPr>
      </p:pic>
      <p:pic>
        <p:nvPicPr>
          <p:cNvPr id="75" name="図 74"/>
          <p:cNvPicPr>
            <a:picLocks noChangeAspect="1"/>
          </p:cNvPicPr>
          <p:nvPr/>
        </p:nvPicPr>
        <p:blipFill>
          <a:blip r:embed="rId6"/>
          <a:stretch>
            <a:fillRect/>
          </a:stretch>
        </p:blipFill>
        <p:spPr>
          <a:xfrm>
            <a:off x="4942470" y="12442618"/>
            <a:ext cx="762066" cy="390010"/>
          </a:xfrm>
          <a:prstGeom prst="rect">
            <a:avLst/>
          </a:prstGeom>
        </p:spPr>
      </p:pic>
      <p:pic>
        <p:nvPicPr>
          <p:cNvPr id="76" name="図 75"/>
          <p:cNvPicPr>
            <a:picLocks noChangeAspect="1"/>
          </p:cNvPicPr>
          <p:nvPr/>
        </p:nvPicPr>
        <p:blipFill>
          <a:blip r:embed="rId5"/>
          <a:stretch>
            <a:fillRect/>
          </a:stretch>
        </p:blipFill>
        <p:spPr>
          <a:xfrm>
            <a:off x="4920333" y="13199742"/>
            <a:ext cx="762066" cy="390178"/>
          </a:xfrm>
          <a:prstGeom prst="rect">
            <a:avLst/>
          </a:prstGeom>
        </p:spPr>
      </p:pic>
      <p:pic>
        <p:nvPicPr>
          <p:cNvPr id="77" name="図 76"/>
          <p:cNvPicPr>
            <a:picLocks noChangeAspect="1"/>
          </p:cNvPicPr>
          <p:nvPr/>
        </p:nvPicPr>
        <p:blipFill>
          <a:blip r:embed="rId5"/>
          <a:stretch>
            <a:fillRect/>
          </a:stretch>
        </p:blipFill>
        <p:spPr>
          <a:xfrm>
            <a:off x="5813146" y="13198229"/>
            <a:ext cx="762066" cy="390178"/>
          </a:xfrm>
          <a:prstGeom prst="rect">
            <a:avLst/>
          </a:prstGeom>
        </p:spPr>
      </p:pic>
      <p:sp>
        <p:nvSpPr>
          <p:cNvPr id="16" name="角丸四角形 15"/>
          <p:cNvSpPr/>
          <p:nvPr/>
        </p:nvSpPr>
        <p:spPr>
          <a:xfrm>
            <a:off x="4427621" y="6090457"/>
            <a:ext cx="1483609" cy="1514294"/>
          </a:xfrm>
          <a:prstGeom prst="roundRect">
            <a:avLst>
              <a:gd name="adj" fmla="val 1046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01" name="図 100" descr="病院のアイコン素材 | 無料のアイコンイラスト集 icon-pi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51591" y="6233854"/>
            <a:ext cx="1136935" cy="959773"/>
          </a:xfrm>
          <a:prstGeom prst="rect">
            <a:avLst/>
          </a:prstGeom>
          <a:noFill/>
          <a:ln>
            <a:noFill/>
          </a:ln>
        </p:spPr>
      </p:pic>
      <p:sp>
        <p:nvSpPr>
          <p:cNvPr id="102" name="正方形/長方形 101"/>
          <p:cNvSpPr/>
          <p:nvPr/>
        </p:nvSpPr>
        <p:spPr>
          <a:xfrm>
            <a:off x="4574094" y="7113966"/>
            <a:ext cx="1472557" cy="47372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a:latin typeface="BIZ UDPゴシック" panose="020B0400000000000000" pitchFamily="50" charset="-128"/>
                <a:ea typeface="BIZ UDPゴシック" panose="020B0400000000000000" pitchFamily="50" charset="-128"/>
              </a:rPr>
              <a:t>原則、医療機関間による調整</a:t>
            </a:r>
          </a:p>
        </p:txBody>
      </p:sp>
      <p:sp>
        <p:nvSpPr>
          <p:cNvPr id="103" name="角丸四角形 102"/>
          <p:cNvSpPr/>
          <p:nvPr/>
        </p:nvSpPr>
        <p:spPr>
          <a:xfrm>
            <a:off x="4422417" y="5656078"/>
            <a:ext cx="1514425" cy="587246"/>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BIZ UDPゴシック" panose="020B0400000000000000" pitchFamily="50" charset="-128"/>
                <a:ea typeface="BIZ UDPゴシック" panose="020B0400000000000000" pitchFamily="50" charset="-128"/>
              </a:rPr>
              <a:t>入院</a:t>
            </a:r>
            <a:endParaRPr kumimoji="1" lang="en-US" altLang="ja-JP" sz="2000" dirty="0">
              <a:latin typeface="BIZ UDPゴシック" panose="020B0400000000000000" pitchFamily="50" charset="-128"/>
              <a:ea typeface="BIZ UDPゴシック" panose="020B0400000000000000" pitchFamily="50" charset="-128"/>
            </a:endParaRPr>
          </a:p>
          <a:p>
            <a:pPr algn="ct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医師の判断による）</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04" name="角丸四角形 103"/>
          <p:cNvSpPr/>
          <p:nvPr/>
        </p:nvSpPr>
        <p:spPr>
          <a:xfrm>
            <a:off x="1635975" y="6135405"/>
            <a:ext cx="2140368" cy="1516480"/>
          </a:xfrm>
          <a:prstGeom prst="roundRect">
            <a:avLst>
              <a:gd name="adj" fmla="val 1063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05" name="表 104"/>
          <p:cNvGraphicFramePr>
            <a:graphicFrameLocks noGrp="1"/>
          </p:cNvGraphicFramePr>
          <p:nvPr>
            <p:extLst>
              <p:ext uri="{D42A27DB-BD31-4B8C-83A1-F6EECF244321}">
                <p14:modId xmlns:p14="http://schemas.microsoft.com/office/powerpoint/2010/main" val="4119386373"/>
              </p:ext>
            </p:extLst>
          </p:nvPr>
        </p:nvGraphicFramePr>
        <p:xfrm>
          <a:off x="1706142" y="6213446"/>
          <a:ext cx="2013928" cy="1393931"/>
        </p:xfrm>
        <a:graphic>
          <a:graphicData uri="http://schemas.openxmlformats.org/drawingml/2006/table">
            <a:tbl>
              <a:tblPr firstRow="1" bandRow="1">
                <a:tableStyleId>{1E171933-4619-4E11-9A3F-F7608DF75F80}</a:tableStyleId>
              </a:tblPr>
              <a:tblGrid>
                <a:gridCol w="2013928">
                  <a:extLst>
                    <a:ext uri="{9D8B030D-6E8A-4147-A177-3AD203B41FA5}">
                      <a16:colId xmlns:a16="http://schemas.microsoft.com/office/drawing/2014/main" val="1661517680"/>
                    </a:ext>
                  </a:extLst>
                </a:gridCol>
              </a:tblGrid>
              <a:tr h="343029">
                <a:tc>
                  <a:txBody>
                    <a:bodyP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自宅療養者支援サイト</a:t>
                      </a:r>
                    </a:p>
                  </a:txBody>
                  <a:tcPr/>
                </a:tc>
                <a:extLst>
                  <a:ext uri="{0D108BD9-81ED-4DB2-BD59-A6C34878D82A}">
                    <a16:rowId xmlns:a16="http://schemas.microsoft.com/office/drawing/2014/main" val="3726369073"/>
                  </a:ext>
                </a:extLst>
              </a:tr>
              <a:tr h="1050902">
                <a:tc>
                  <a:txBody>
                    <a:bodyPr/>
                    <a:lstStyle/>
                    <a:p>
                      <a:endParaRPr kumimoji="1" lang="ja-JP" altLang="en-US" dirty="0"/>
                    </a:p>
                  </a:txBody>
                  <a:tcPr/>
                </a:tc>
                <a:extLst>
                  <a:ext uri="{0D108BD9-81ED-4DB2-BD59-A6C34878D82A}">
                    <a16:rowId xmlns:a16="http://schemas.microsoft.com/office/drawing/2014/main" val="4000030141"/>
                  </a:ext>
                </a:extLst>
              </a:tr>
            </a:tbl>
          </a:graphicData>
        </a:graphic>
      </p:graphicFrame>
      <p:sp>
        <p:nvSpPr>
          <p:cNvPr id="112" name="角丸四角形 111"/>
          <p:cNvSpPr/>
          <p:nvPr/>
        </p:nvSpPr>
        <p:spPr>
          <a:xfrm>
            <a:off x="1704019" y="5637446"/>
            <a:ext cx="1972443" cy="5760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BIZ UDPゴシック" panose="020B0400000000000000" pitchFamily="50" charset="-128"/>
                <a:ea typeface="BIZ UDPゴシック" panose="020B0400000000000000" pitchFamily="50" charset="-128"/>
              </a:rPr>
              <a:t>自宅療養</a:t>
            </a:r>
            <a:endParaRPr kumimoji="1" lang="en-US" altLang="ja-JP" sz="20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（自主的な）</a:t>
            </a:r>
          </a:p>
        </p:txBody>
      </p:sp>
      <p:pic>
        <p:nvPicPr>
          <p:cNvPr id="120" name="図 119"/>
          <p:cNvPicPr/>
          <p:nvPr/>
        </p:nvPicPr>
        <p:blipFill>
          <a:blip r:embed="rId8" cstate="print">
            <a:extLst>
              <a:ext uri="{BEBA8EAE-BF5A-486C-A8C5-ECC9F3942E4B}">
                <a14:imgProps xmlns:a14="http://schemas.microsoft.com/office/drawing/2010/main">
                  <a14:imgLayer r:embed="rId9">
                    <a14:imgEffect>
                      <a14:backgroundRemoval t="3291" b="99817" l="0" r="98662">
                        <a14:foregroundMark x1="85851" y1="36380" x2="85851" y2="36380"/>
                        <a14:foregroundMark x1="89484" y1="32541" x2="89484" y2="32541"/>
                        <a14:foregroundMark x1="82983" y1="38940" x2="82983" y2="38940"/>
                        <a14:foregroundMark x1="88719" y1="30165" x2="88719" y2="30165"/>
                        <a14:foregroundMark x1="46463" y1="28154" x2="46463" y2="28154"/>
                      </a14:backgroundRemoval>
                    </a14:imgEffect>
                  </a14:imgLayer>
                </a14:imgProps>
              </a:ext>
              <a:ext uri="{28A0092B-C50C-407E-A947-70E740481C1C}">
                <a14:useLocalDpi xmlns:a14="http://schemas.microsoft.com/office/drawing/2010/main" val="0"/>
              </a:ext>
            </a:extLst>
          </a:blip>
          <a:srcRect/>
          <a:stretch>
            <a:fillRect/>
          </a:stretch>
        </p:blipFill>
        <p:spPr bwMode="auto">
          <a:xfrm>
            <a:off x="3344260" y="5560912"/>
            <a:ext cx="690017" cy="608110"/>
          </a:xfrm>
          <a:prstGeom prst="rect">
            <a:avLst/>
          </a:prstGeom>
          <a:noFill/>
          <a:ln>
            <a:noFill/>
          </a:ln>
        </p:spPr>
      </p:pic>
      <p:sp>
        <p:nvSpPr>
          <p:cNvPr id="121" name="右矢印 120"/>
          <p:cNvSpPr/>
          <p:nvPr/>
        </p:nvSpPr>
        <p:spPr>
          <a:xfrm>
            <a:off x="3055072" y="12923337"/>
            <a:ext cx="8930674" cy="380434"/>
          </a:xfrm>
          <a:prstGeom prst="rightArrow">
            <a:avLst>
              <a:gd name="adj1" fmla="val 50000"/>
              <a:gd name="adj2" fmla="val 67271"/>
            </a:avLst>
          </a:prstGeom>
          <a:solidFill>
            <a:schemeClr val="accent1">
              <a:lumMod val="40000"/>
              <a:lumOff val="60000"/>
            </a:schemeClr>
          </a:solid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右矢印 123"/>
          <p:cNvSpPr/>
          <p:nvPr/>
        </p:nvSpPr>
        <p:spPr>
          <a:xfrm>
            <a:off x="3071776" y="13698178"/>
            <a:ext cx="8913970" cy="428669"/>
          </a:xfrm>
          <a:prstGeom prst="rightArrow">
            <a:avLst>
              <a:gd name="adj1" fmla="val 50000"/>
              <a:gd name="adj2" fmla="val 67271"/>
            </a:avLst>
          </a:prstGeom>
          <a:solidFill>
            <a:schemeClr val="accent1">
              <a:lumMod val="40000"/>
              <a:lumOff val="60000"/>
            </a:schemeClr>
          </a:solid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テキスト ボックス 124"/>
          <p:cNvSpPr txBox="1"/>
          <p:nvPr/>
        </p:nvSpPr>
        <p:spPr>
          <a:xfrm>
            <a:off x="4092247" y="12975249"/>
            <a:ext cx="8318407"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日目まで</a:t>
            </a:r>
            <a:r>
              <a:rPr lang="ja-JP" altLang="en-US" sz="1200" dirty="0">
                <a:latin typeface="Meiryo UI" panose="020B0604030504040204" pitchFamily="50" charset="-128"/>
                <a:ea typeface="Meiryo UI" panose="020B0604030504040204" pitchFamily="50" charset="-128"/>
              </a:rPr>
              <a:t>は</a:t>
            </a:r>
            <a:r>
              <a:rPr kumimoji="1" lang="ja-JP" altLang="en-US" sz="1200" dirty="0">
                <a:latin typeface="Meiryo UI" panose="020B0604030504040204" pitchFamily="50" charset="-128"/>
                <a:ea typeface="Meiryo UI" panose="020B0604030504040204" pitchFamily="50" charset="-128"/>
              </a:rPr>
              <a:t>感染対策（不織布マスク着用、高齢者等ハイリスク者と接触を控える）</a:t>
            </a:r>
          </a:p>
        </p:txBody>
      </p:sp>
      <p:sp>
        <p:nvSpPr>
          <p:cNvPr id="127" name="テキスト ボックス 126"/>
          <p:cNvSpPr txBox="1"/>
          <p:nvPr/>
        </p:nvSpPr>
        <p:spPr>
          <a:xfrm>
            <a:off x="4093002" y="13760495"/>
            <a:ext cx="8098998"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日目まで</a:t>
            </a:r>
            <a:r>
              <a:rPr lang="ja-JP" altLang="en-US" sz="1200" dirty="0">
                <a:latin typeface="Meiryo UI" panose="020B0604030504040204" pitchFamily="50" charset="-128"/>
                <a:ea typeface="Meiryo UI" panose="020B0604030504040204" pitchFamily="50" charset="-128"/>
              </a:rPr>
              <a:t>は</a:t>
            </a:r>
            <a:r>
              <a:rPr kumimoji="1" lang="ja-JP" altLang="en-US" sz="1200" dirty="0">
                <a:latin typeface="Meiryo UI" panose="020B0604030504040204" pitchFamily="50" charset="-128"/>
                <a:ea typeface="Meiryo UI" panose="020B0604030504040204" pitchFamily="50" charset="-128"/>
              </a:rPr>
              <a:t>感染対策（不織布マスク着用、高齢者等ハイリスク者と接触を控える）</a:t>
            </a:r>
          </a:p>
        </p:txBody>
      </p:sp>
      <p:sp>
        <p:nvSpPr>
          <p:cNvPr id="18" name="正方形/長方形 17"/>
          <p:cNvSpPr/>
          <p:nvPr/>
        </p:nvSpPr>
        <p:spPr>
          <a:xfrm>
            <a:off x="1194950" y="14939779"/>
            <a:ext cx="11163257" cy="815608"/>
          </a:xfrm>
          <a:prstGeom prst="rect">
            <a:avLst/>
          </a:prstGeom>
        </p:spPr>
        <p:txBody>
          <a:bodyPr wrap="square">
            <a:spAutoFit/>
          </a:bodyPr>
          <a:lstStyle/>
          <a:p>
            <a:r>
              <a:rPr kumimoji="1" lang="ja-JP" altLang="en-US" sz="1400" b="1" dirty="0">
                <a:latin typeface="BIZ UDPゴシック" panose="020B0400000000000000" pitchFamily="50" charset="-128"/>
                <a:ea typeface="BIZ UDPゴシック" panose="020B0400000000000000" pitchFamily="50" charset="-128"/>
              </a:rPr>
              <a:t>新型コロナウイルス感染症が５類感染症に位置づけられてからも、感染拡大を防ぐため、引き続き、基本的な感染対策を心がけましょう。</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・手洗い、手指消毒　・咳エチケット　・こまめな換気　・「３密」の回避（密集、密接、密閉）　・マスクの着用（</a:t>
            </a: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a:t>
            </a:r>
            <a:endParaRPr kumimoji="1" lang="en-US" altLang="ja-JP" sz="1400" b="1" dirty="0">
              <a:latin typeface="BIZ UDPゴシック" panose="020B0400000000000000" pitchFamily="50" charset="-128"/>
              <a:ea typeface="BIZ UDPゴシック" panose="020B0400000000000000" pitchFamily="50" charset="-128"/>
            </a:endParaRPr>
          </a:p>
          <a:p>
            <a:endParaRPr kumimoji="1" lang="en-US" altLang="ja-JP" sz="700" b="1" dirty="0">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マスクの着用については、本人の意思に反してマスクの着脱を強いる事がないよう、個人の主体的な判断が尊重されるよう、ご配慮をお願いします。</a:t>
            </a:r>
          </a:p>
        </p:txBody>
      </p:sp>
      <p:pic>
        <p:nvPicPr>
          <p:cNvPr id="90" name="図 8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41124" y="6600756"/>
            <a:ext cx="1071940" cy="994224"/>
          </a:xfrm>
          <a:prstGeom prst="rect">
            <a:avLst/>
          </a:prstGeom>
        </p:spPr>
      </p:pic>
      <p:sp>
        <p:nvSpPr>
          <p:cNvPr id="107" name="正方形/長方形 106"/>
          <p:cNvSpPr/>
          <p:nvPr/>
        </p:nvSpPr>
        <p:spPr>
          <a:xfrm>
            <a:off x="2669910" y="7185666"/>
            <a:ext cx="1306816" cy="261610"/>
          </a:xfrm>
          <a:prstGeom prst="rect">
            <a:avLst/>
          </a:prstGeom>
        </p:spPr>
        <p:txBody>
          <a:bodyPr wrap="square">
            <a:spAutoFit/>
          </a:bodyPr>
          <a:lstStyle/>
          <a:p>
            <a:r>
              <a:rPr lang="ja-JP" altLang="en-US" sz="1100" dirty="0"/>
              <a:t>（</a:t>
            </a:r>
            <a:r>
              <a:rPr lang="en-US" altLang="ja-JP" sz="1100" dirty="0"/>
              <a:t>QR</a:t>
            </a:r>
            <a:r>
              <a:rPr lang="ja-JP" altLang="en-US" sz="1100" dirty="0"/>
              <a:t>コード）         </a:t>
            </a:r>
          </a:p>
        </p:txBody>
      </p:sp>
      <p:sp>
        <p:nvSpPr>
          <p:cNvPr id="122" name="正方形/長方形 121"/>
          <p:cNvSpPr/>
          <p:nvPr/>
        </p:nvSpPr>
        <p:spPr>
          <a:xfrm>
            <a:off x="1218168" y="14435571"/>
            <a:ext cx="11172179" cy="40260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a:latin typeface="BIZ UDPゴシック" panose="020B0400000000000000" pitchFamily="50" charset="-128"/>
                <a:ea typeface="BIZ UDPゴシック" panose="020B0400000000000000" pitchFamily="50" charset="-128"/>
              </a:rPr>
              <a:t>濃厚接触者の特定及び行動制限がなくなります</a:t>
            </a:r>
            <a:endParaRPr kumimoji="1" lang="en-US" altLang="ja-JP" sz="1600" b="1" dirty="0">
              <a:latin typeface="BIZ UDPゴシック" panose="020B0400000000000000" pitchFamily="50" charset="-128"/>
              <a:ea typeface="BIZ UDPゴシック" panose="020B0400000000000000" pitchFamily="50" charset="-128"/>
            </a:endParaRPr>
          </a:p>
        </p:txBody>
      </p:sp>
      <p:sp>
        <p:nvSpPr>
          <p:cNvPr id="59" name="角丸四角形 58"/>
          <p:cNvSpPr/>
          <p:nvPr/>
        </p:nvSpPr>
        <p:spPr>
          <a:xfrm>
            <a:off x="1210787" y="104907"/>
            <a:ext cx="10646777" cy="560893"/>
          </a:xfrm>
          <a:prstGeom prst="roundRect">
            <a:avLst>
              <a:gd name="adj" fmla="val 11756"/>
            </a:avLst>
          </a:prstGeom>
          <a:solidFill>
            <a:schemeClr val="accent1">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UD デジタル 教科書体 N-B" panose="02020700000000000000" pitchFamily="17" charset="-128"/>
                <a:ea typeface="UD デジタル 教科書体 N-B" panose="02020700000000000000" pitchFamily="17" charset="-128"/>
              </a:rPr>
              <a:t>令和５年５月８日以降の新型コロナウイルス感染症の外来受診・療養の流れ</a:t>
            </a:r>
            <a:endParaRPr lang="en-US" altLang="ja-JP" sz="2400" b="1"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06" name="角丸四角形 105"/>
          <p:cNvSpPr/>
          <p:nvPr/>
        </p:nvSpPr>
        <p:spPr>
          <a:xfrm>
            <a:off x="1673273" y="1980360"/>
            <a:ext cx="3778568" cy="114077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BIZ UDPゴシック" panose="020B0400000000000000" pitchFamily="50" charset="-128"/>
                <a:ea typeface="BIZ UDPゴシック" panose="020B0400000000000000" pitchFamily="50" charset="-128"/>
              </a:rPr>
              <a:t>自己検査を希望する方</a:t>
            </a:r>
            <a:endParaRPr kumimoji="1" lang="en-US" altLang="ja-JP" sz="2400" b="1" dirty="0">
              <a:latin typeface="BIZ UDPゴシック" panose="020B0400000000000000" pitchFamily="50" charset="-128"/>
              <a:ea typeface="BIZ UDPゴシック" panose="020B0400000000000000" pitchFamily="50" charset="-128"/>
            </a:endParaRPr>
          </a:p>
          <a:p>
            <a:pPr algn="ctr"/>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感染拡大時には、外来のひっ迫回避のため、重症化リスクの低い方</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は自己検査を推奨</a:t>
            </a:r>
            <a:endParaRPr kumimoji="1" lang="ja-JP" altLang="en-US" sz="1400" dirty="0">
              <a:latin typeface="BIZ UDPゴシック" panose="020B0400000000000000" pitchFamily="50" charset="-128"/>
              <a:ea typeface="BIZ UDPゴシック" panose="020B0400000000000000" pitchFamily="50" charset="-128"/>
            </a:endParaRPr>
          </a:p>
        </p:txBody>
      </p:sp>
      <p:pic>
        <p:nvPicPr>
          <p:cNvPr id="198" name="図 197"/>
          <p:cNvPicPr/>
          <p:nvPr/>
        </p:nvPicPr>
        <p:blipFill>
          <a:blip r:embed="rId11" cstate="print">
            <a:extLst>
              <a:ext uri="{BEBA8EAE-BF5A-486C-A8C5-ECC9F3942E4B}">
                <a14:imgProps xmlns:a14="http://schemas.microsoft.com/office/drawing/2010/main">
                  <a14:imgLayer r:embed="rId12">
                    <a14:imgEffect>
                      <a14:backgroundRemoval t="0" b="98667" l="0" r="98052">
                        <a14:foregroundMark x1="18182" y1="78667" x2="18182" y2="78667"/>
                        <a14:foregroundMark x1="15584" y1="62667" x2="15584" y2="62667"/>
                      </a14:backgroundRemoval>
                    </a14:imgEffect>
                  </a14:imgLayer>
                </a14:imgProps>
              </a:ext>
              <a:ext uri="{28A0092B-C50C-407E-A947-70E740481C1C}">
                <a14:useLocalDpi xmlns:a14="http://schemas.microsoft.com/office/drawing/2010/main" val="0"/>
              </a:ext>
            </a:extLst>
          </a:blip>
          <a:srcRect/>
          <a:stretch>
            <a:fillRect/>
          </a:stretch>
        </p:blipFill>
        <p:spPr bwMode="auto">
          <a:xfrm>
            <a:off x="5179630" y="1890128"/>
            <a:ext cx="776782" cy="699851"/>
          </a:xfrm>
          <a:prstGeom prst="rect">
            <a:avLst/>
          </a:prstGeom>
          <a:noFill/>
          <a:ln>
            <a:noFill/>
          </a:ln>
        </p:spPr>
      </p:pic>
      <p:sp>
        <p:nvSpPr>
          <p:cNvPr id="206" name="正方形/長方形 205"/>
          <p:cNvSpPr/>
          <p:nvPr/>
        </p:nvSpPr>
        <p:spPr>
          <a:xfrm>
            <a:off x="1714857" y="7683522"/>
            <a:ext cx="3608646" cy="309391"/>
          </a:xfrm>
          <a:prstGeom prst="rect">
            <a:avLst/>
          </a:prstGeom>
          <a:no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a:latin typeface="BIZ UDPゴシック" panose="020B0400000000000000" pitchFamily="50" charset="-128"/>
                <a:ea typeface="BIZ UDPゴシック" panose="020B0400000000000000" pitchFamily="50" charset="-128"/>
              </a:rPr>
              <a:t>・自宅療養者への健康観察・パルスオキシメーターの貸与</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・配食サービス・隔離のための宿泊療養施設</a:t>
            </a:r>
          </a:p>
        </p:txBody>
      </p:sp>
      <p:sp>
        <p:nvSpPr>
          <p:cNvPr id="205" name="角丸四角形 204"/>
          <p:cNvSpPr/>
          <p:nvPr/>
        </p:nvSpPr>
        <p:spPr>
          <a:xfrm>
            <a:off x="1224699" y="7686776"/>
            <a:ext cx="502912" cy="308014"/>
          </a:xfrm>
          <a:prstGeom prst="roundRect">
            <a:avLst/>
          </a:prstGeom>
          <a:solidFill>
            <a:srgbClr val="C2028B"/>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Pゴシック" panose="020B0400000000000000" pitchFamily="50" charset="-128"/>
                <a:ea typeface="BIZ UDPゴシック" panose="020B0400000000000000" pitchFamily="50" charset="-128"/>
              </a:rPr>
              <a:t>終了</a:t>
            </a:r>
          </a:p>
        </p:txBody>
      </p:sp>
      <p:sp>
        <p:nvSpPr>
          <p:cNvPr id="129" name="角丸四角形 128"/>
          <p:cNvSpPr/>
          <p:nvPr/>
        </p:nvSpPr>
        <p:spPr>
          <a:xfrm>
            <a:off x="1286372" y="729780"/>
            <a:ext cx="10552596" cy="571632"/>
          </a:xfrm>
          <a:prstGeom prst="roundRect">
            <a:avLst>
              <a:gd name="adj" fmla="val 20263"/>
            </a:avLst>
          </a:prstGeom>
          <a:noFill/>
          <a:ln w="38100">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UD デジタル 教科書体 N-R" panose="02020400000000000000" pitchFamily="17" charset="-128"/>
                <a:ea typeface="UD デジタル 教科書体 N-R" panose="02020400000000000000" pitchFamily="17" charset="-128"/>
              </a:rPr>
              <a:t>令和５年５月８日以降、新型コロナ患者は、法律に基づく外出自粛は求められません。外出を控えるかどうかは、個人の判断に委ねられます。発熱などの症状がある場合、以下の情報を参考にしてください。</a:t>
            </a:r>
            <a:endParaRPr lang="en-US" altLang="ja-JP" sz="1600" b="1" dirty="0">
              <a:solidFill>
                <a:schemeClr val="tx1"/>
              </a:solidFill>
              <a:latin typeface="UD デジタル 教科書体 N-R" panose="02020400000000000000" pitchFamily="17" charset="-128"/>
              <a:ea typeface="UD デジタル 教科書体 N-R" panose="02020400000000000000" pitchFamily="17" charset="-128"/>
            </a:endParaRPr>
          </a:p>
        </p:txBody>
      </p:sp>
      <p:pic>
        <p:nvPicPr>
          <p:cNvPr id="97" name="図 96"/>
          <p:cNvPicPr>
            <a:picLocks noChangeAspect="1"/>
          </p:cNvPicPr>
          <p:nvPr/>
        </p:nvPicPr>
        <p:blipFill>
          <a:blip r:embed="rId5"/>
          <a:stretch>
            <a:fillRect/>
          </a:stretch>
        </p:blipFill>
        <p:spPr>
          <a:xfrm>
            <a:off x="6719938" y="13203966"/>
            <a:ext cx="762066" cy="390178"/>
          </a:xfrm>
          <a:prstGeom prst="rect">
            <a:avLst/>
          </a:prstGeom>
        </p:spPr>
      </p:pic>
      <p:pic>
        <p:nvPicPr>
          <p:cNvPr id="110" name="図 109"/>
          <p:cNvPicPr>
            <a:picLocks noChangeAspect="1"/>
          </p:cNvPicPr>
          <p:nvPr/>
        </p:nvPicPr>
        <p:blipFill>
          <a:blip r:embed="rId5"/>
          <a:stretch>
            <a:fillRect/>
          </a:stretch>
        </p:blipFill>
        <p:spPr>
          <a:xfrm>
            <a:off x="7636293" y="13196335"/>
            <a:ext cx="762066" cy="390178"/>
          </a:xfrm>
          <a:prstGeom prst="rect">
            <a:avLst/>
          </a:prstGeom>
        </p:spPr>
      </p:pic>
      <p:sp>
        <p:nvSpPr>
          <p:cNvPr id="113" name="正方形/長方形 112"/>
          <p:cNvSpPr/>
          <p:nvPr/>
        </p:nvSpPr>
        <p:spPr>
          <a:xfrm>
            <a:off x="267570" y="11598909"/>
            <a:ext cx="748198" cy="644754"/>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陽性の場合</a:t>
            </a:r>
          </a:p>
        </p:txBody>
      </p:sp>
      <p:pic>
        <p:nvPicPr>
          <p:cNvPr id="116" name="図 115"/>
          <p:cNvPicPr>
            <a:picLocks noChangeAspect="1"/>
          </p:cNvPicPr>
          <p:nvPr/>
        </p:nvPicPr>
        <p:blipFill>
          <a:blip r:embed="rId5"/>
          <a:stretch>
            <a:fillRect/>
          </a:stretch>
        </p:blipFill>
        <p:spPr>
          <a:xfrm>
            <a:off x="4030775" y="13208650"/>
            <a:ext cx="762066" cy="390178"/>
          </a:xfrm>
          <a:prstGeom prst="rect">
            <a:avLst/>
          </a:prstGeom>
        </p:spPr>
      </p:pic>
      <p:sp>
        <p:nvSpPr>
          <p:cNvPr id="19" name="右矢印 18"/>
          <p:cNvSpPr/>
          <p:nvPr/>
        </p:nvSpPr>
        <p:spPr>
          <a:xfrm>
            <a:off x="3055071" y="12635618"/>
            <a:ext cx="4361738" cy="380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519180" y="12742421"/>
            <a:ext cx="3338271" cy="158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latin typeface="Meiryo UI" panose="020B0604030504040204" pitchFamily="50" charset="-128"/>
                <a:ea typeface="Meiryo UI" panose="020B0604030504040204" pitchFamily="50" charset="-128"/>
              </a:rPr>
              <a:t>外出を控える推奨期間</a:t>
            </a:r>
          </a:p>
        </p:txBody>
      </p:sp>
      <p:sp>
        <p:nvSpPr>
          <p:cNvPr id="132" name="正方形/長方形 131"/>
          <p:cNvSpPr/>
          <p:nvPr/>
        </p:nvSpPr>
        <p:spPr>
          <a:xfrm>
            <a:off x="1941015" y="11104121"/>
            <a:ext cx="10803904" cy="66256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a:latin typeface="BIZ UDPゴシック" panose="020B0400000000000000" pitchFamily="50" charset="-128"/>
                <a:ea typeface="BIZ UDPゴシック" panose="020B0400000000000000" pitchFamily="50" charset="-128"/>
              </a:rPr>
              <a:t>●外出を控えることが推奨される期間は</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・発症日を０日目（無症状は検体採取日を０日目）として５日間かつ、５日目に症状が続いていた場合は、症状軽快後２４時間が経過するまで</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a:t>
            </a:r>
            <a:r>
              <a:rPr kumimoji="1" lang="en-US" altLang="ja-JP" sz="1200" b="1" dirty="0">
                <a:latin typeface="BIZ UDPゴシック" panose="020B0400000000000000" pitchFamily="50" charset="-128"/>
                <a:ea typeface="BIZ UDPゴシック" panose="020B0400000000000000" pitchFamily="50" charset="-128"/>
              </a:rPr>
              <a:t>10</a:t>
            </a:r>
            <a:r>
              <a:rPr kumimoji="1" lang="ja-JP" altLang="en-US" sz="1200" b="1" dirty="0">
                <a:latin typeface="BIZ UDPゴシック" panose="020B0400000000000000" pitchFamily="50" charset="-128"/>
                <a:ea typeface="BIZ UDPゴシック" panose="020B0400000000000000" pitchFamily="50" charset="-128"/>
              </a:rPr>
              <a:t>日間経過するまでは、ウイルス排出の可能性があることから、周りの方へうつさないよう配慮をしましょう</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133" name="右矢印 132"/>
          <p:cNvSpPr/>
          <p:nvPr/>
        </p:nvSpPr>
        <p:spPr>
          <a:xfrm>
            <a:off x="3063949" y="13434758"/>
            <a:ext cx="7099226" cy="371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4766679" y="13460324"/>
            <a:ext cx="3338271" cy="3271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latin typeface="Meiryo UI" panose="020B0604030504040204" pitchFamily="50" charset="-128"/>
                <a:ea typeface="Meiryo UI" panose="020B0604030504040204" pitchFamily="50" charset="-128"/>
              </a:rPr>
              <a:t>外出を控える推奨期間</a:t>
            </a:r>
          </a:p>
        </p:txBody>
      </p:sp>
      <p:pic>
        <p:nvPicPr>
          <p:cNvPr id="123" name="図 122"/>
          <p:cNvPicPr>
            <a:picLocks noChangeAspect="1"/>
          </p:cNvPicPr>
          <p:nvPr/>
        </p:nvPicPr>
        <p:blipFill>
          <a:blip r:embed="rId13"/>
          <a:stretch>
            <a:fillRect/>
          </a:stretch>
        </p:blipFill>
        <p:spPr>
          <a:xfrm>
            <a:off x="8908647" y="13389414"/>
            <a:ext cx="870736" cy="492089"/>
          </a:xfrm>
          <a:prstGeom prst="rect">
            <a:avLst/>
          </a:prstGeom>
        </p:spPr>
      </p:pic>
      <p:pic>
        <p:nvPicPr>
          <p:cNvPr id="6" name="図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35125" y="11017051"/>
            <a:ext cx="833395" cy="982214"/>
          </a:xfrm>
          <a:prstGeom prst="rect">
            <a:avLst/>
          </a:prstGeom>
        </p:spPr>
      </p:pic>
      <p:sp>
        <p:nvSpPr>
          <p:cNvPr id="94" name="角丸四角形 93"/>
          <p:cNvSpPr/>
          <p:nvPr/>
        </p:nvSpPr>
        <p:spPr>
          <a:xfrm>
            <a:off x="6832000" y="6686721"/>
            <a:ext cx="4567087" cy="432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r>
              <a:rPr kumimoji="1" lang="ja-JP" altLang="en-US" sz="1400" dirty="0">
                <a:solidFill>
                  <a:prstClr val="black"/>
                </a:solidFill>
                <a:latin typeface="BIZ UDPゴシック" panose="020B0400000000000000" pitchFamily="50" charset="-128"/>
                <a:ea typeface="BIZ UDPゴシック" panose="020B0400000000000000" pitchFamily="50" charset="-128"/>
              </a:rPr>
              <a:t>●</a:t>
            </a:r>
            <a:r>
              <a:rPr kumimoji="1" lang="ja-JP" altLang="en-US" sz="1400" b="1" dirty="0">
                <a:solidFill>
                  <a:prstClr val="black"/>
                </a:solidFill>
                <a:latin typeface="BIZ UDPゴシック" panose="020B0400000000000000" pitchFamily="50" charset="-128"/>
                <a:ea typeface="BIZ UDPゴシック" panose="020B0400000000000000" pitchFamily="50" charset="-128"/>
              </a:rPr>
              <a:t>♯７１１９（救急安心センターおおさか）</a:t>
            </a:r>
            <a:r>
              <a:rPr kumimoji="1" lang="ja-JP" altLang="en-US" sz="800" dirty="0">
                <a:solidFill>
                  <a:prstClr val="black"/>
                </a:solidFill>
                <a:latin typeface="BIZ UDPゴシック" panose="020B0400000000000000" pitchFamily="50" charset="-128"/>
                <a:ea typeface="BIZ UDPゴシック" panose="020B0400000000000000" pitchFamily="50" charset="-128"/>
              </a:rPr>
              <a:t> </a:t>
            </a:r>
            <a:endParaRPr kumimoji="1" lang="en-US" altLang="ja-JP" sz="800" dirty="0">
              <a:solidFill>
                <a:prstClr val="black"/>
              </a:solidFill>
              <a:latin typeface="BIZ UDPゴシック" panose="020B0400000000000000" pitchFamily="50" charset="-128"/>
              <a:ea typeface="BIZ UDPゴシック" panose="020B0400000000000000" pitchFamily="50" charset="-128"/>
            </a:endParaRPr>
          </a:p>
          <a:p>
            <a:pPr lvl="0"/>
            <a:r>
              <a:rPr kumimoji="1" lang="ja-JP" altLang="en-US" sz="800" dirty="0">
                <a:solidFill>
                  <a:prstClr val="black"/>
                </a:solidFill>
                <a:latin typeface="BIZ UDPゴシック" panose="020B0400000000000000" pitchFamily="50" charset="-128"/>
                <a:ea typeface="BIZ UDPゴシック" panose="020B0400000000000000" pitchFamily="50" charset="-128"/>
              </a:rPr>
              <a:t>　　　</a:t>
            </a:r>
            <a:r>
              <a:rPr kumimoji="1" lang="ja-JP" altLang="en-US" sz="1100" dirty="0">
                <a:solidFill>
                  <a:prstClr val="black"/>
                </a:solidFill>
                <a:latin typeface="BIZ UDPゴシック" panose="020B0400000000000000" pitchFamily="50" charset="-128"/>
                <a:ea typeface="BIZ UDPゴシック" panose="020B0400000000000000" pitchFamily="50" charset="-128"/>
              </a:rPr>
              <a:t>すぐ受診すべきか、救急車を呼ぶべきか迷ったとき　</a:t>
            </a: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p:txBody>
      </p:sp>
      <p:sp>
        <p:nvSpPr>
          <p:cNvPr id="95" name="角丸四角形 94"/>
          <p:cNvSpPr/>
          <p:nvPr/>
        </p:nvSpPr>
        <p:spPr>
          <a:xfrm>
            <a:off x="6829424" y="7170472"/>
            <a:ext cx="4567087" cy="432000"/>
          </a:xfrm>
          <a:prstGeom prst="roundRect">
            <a:avLst>
              <a:gd name="adj" fmla="val 21586"/>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80000"/>
              </a:lnSpc>
            </a:pPr>
            <a:r>
              <a:rPr kumimoji="1" lang="ja-JP" altLang="en-US" sz="1400" dirty="0">
                <a:solidFill>
                  <a:prstClr val="black"/>
                </a:solidFill>
                <a:latin typeface="BIZ UDPゴシック" panose="020B0400000000000000" pitchFamily="50" charset="-128"/>
                <a:ea typeface="BIZ UDPゴシック" panose="020B0400000000000000" pitchFamily="50" charset="-128"/>
              </a:rPr>
              <a:t>●</a:t>
            </a:r>
            <a:r>
              <a:rPr kumimoji="1" lang="ja-JP" altLang="en-US" sz="1400" b="1" dirty="0">
                <a:solidFill>
                  <a:prstClr val="black"/>
                </a:solidFill>
                <a:latin typeface="BIZ UDPゴシック" panose="020B0400000000000000" pitchFamily="50" charset="-128"/>
                <a:ea typeface="BIZ UDPゴシック" panose="020B0400000000000000" pitchFamily="50" charset="-128"/>
              </a:rPr>
              <a:t>♯８０００（小児救急電話相談）</a:t>
            </a:r>
            <a:endParaRPr kumimoji="1" lang="en-US" altLang="ja-JP" sz="1400" b="1" dirty="0">
              <a:solidFill>
                <a:prstClr val="black"/>
              </a:solidFill>
              <a:latin typeface="BIZ UDPゴシック" panose="020B0400000000000000" pitchFamily="50" charset="-128"/>
              <a:ea typeface="BIZ UDPゴシック" panose="020B0400000000000000" pitchFamily="50" charset="-128"/>
            </a:endParaRPr>
          </a:p>
          <a:p>
            <a:pPr lvl="0">
              <a:lnSpc>
                <a:spcPct val="80000"/>
              </a:lnSpc>
            </a:pPr>
            <a:r>
              <a:rPr kumimoji="1" lang="ja-JP" altLang="en-US" sz="1400" b="1" dirty="0">
                <a:solidFill>
                  <a:prstClr val="black"/>
                </a:solidFill>
                <a:latin typeface="BIZ UDPゴシック" panose="020B0400000000000000" pitchFamily="50" charset="-128"/>
                <a:ea typeface="BIZ UDPゴシック" panose="020B0400000000000000" pitchFamily="50" charset="-128"/>
              </a:rPr>
              <a:t>　　</a:t>
            </a:r>
            <a:r>
              <a:rPr kumimoji="1" lang="ja-JP" altLang="en-US" sz="1100" dirty="0">
                <a:solidFill>
                  <a:prstClr val="black"/>
                </a:solidFill>
                <a:latin typeface="BIZ UDPゴシック" panose="020B0400000000000000" pitchFamily="50" charset="-128"/>
                <a:ea typeface="BIZ UDPゴシック" panose="020B0400000000000000" pitchFamily="50" charset="-128"/>
              </a:rPr>
              <a:t>夜間の子どもの急病時、病院に行った方がいいか判断に迷ったとき</a:t>
            </a:r>
            <a:endParaRPr kumimoji="1" lang="en-US" altLang="ja-JP" dirty="0">
              <a:solidFill>
                <a:prstClr val="black"/>
              </a:solidFill>
              <a:latin typeface="BIZ UDPゴシック" panose="020B0400000000000000" pitchFamily="50" charset="-128"/>
              <a:ea typeface="BIZ UDPゴシック" panose="020B0400000000000000" pitchFamily="50" charset="-128"/>
            </a:endParaRPr>
          </a:p>
        </p:txBody>
      </p:sp>
      <p:sp>
        <p:nvSpPr>
          <p:cNvPr id="93" name="角丸四角形 92"/>
          <p:cNvSpPr/>
          <p:nvPr/>
        </p:nvSpPr>
        <p:spPr>
          <a:xfrm>
            <a:off x="6832000" y="7646106"/>
            <a:ext cx="4561955" cy="2541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BIZ UDPゴシック" panose="020B0400000000000000" pitchFamily="50" charset="-128"/>
                <a:ea typeface="BIZ UDPゴシック" panose="020B0400000000000000" pitchFamily="50" charset="-128"/>
              </a:rPr>
              <a:t>●保健所</a:t>
            </a:r>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dirty="0">
                <a:solidFill>
                  <a:prstClr val="black"/>
                </a:solidFill>
                <a:latin typeface="BIZ UDPゴシック" panose="020B0400000000000000" pitchFamily="50" charset="-128"/>
                <a:ea typeface="BIZ UDPゴシック" panose="020B0400000000000000" pitchFamily="50" charset="-128"/>
              </a:rPr>
              <a:t>お住まいを管轄する保健所へ</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96" name="角丸四角形 95"/>
          <p:cNvSpPr/>
          <p:nvPr/>
        </p:nvSpPr>
        <p:spPr>
          <a:xfrm>
            <a:off x="6286043" y="4737801"/>
            <a:ext cx="5652000" cy="1904238"/>
          </a:xfrm>
          <a:prstGeom prst="roundRect">
            <a:avLst>
              <a:gd name="adj" fmla="val 585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latin typeface="BIZ UDPゴシック" panose="020B0400000000000000" pitchFamily="50" charset="-128"/>
                <a:ea typeface="BIZ UDPゴシック" panose="020B0400000000000000" pitchFamily="50" charset="-128"/>
              </a:rPr>
              <a:t>●大阪府コロナ府民相談センター</a:t>
            </a:r>
            <a:endParaRPr kumimoji="1" lang="en-US" altLang="ja-JP" sz="1000" b="1" dirty="0">
              <a:latin typeface="BIZ UDPゴシック" panose="020B0400000000000000" pitchFamily="50" charset="-128"/>
              <a:ea typeface="BIZ UDPゴシック" panose="020B0400000000000000" pitchFamily="50" charset="-128"/>
            </a:endParaRPr>
          </a:p>
          <a:p>
            <a:r>
              <a:rPr kumimoji="1" lang="ja-JP" altLang="en-US" b="1" dirty="0">
                <a:solidFill>
                  <a:prstClr val="black"/>
                </a:solidFill>
                <a:latin typeface="Meiryo UI" panose="020B0604030504040204" pitchFamily="50" charset="-128"/>
                <a:ea typeface="Meiryo UI" panose="020B0604030504040204" pitchFamily="50" charset="-128"/>
              </a:rPr>
              <a:t>　</a:t>
            </a:r>
            <a:endParaRPr kumimoji="1" lang="en-US" altLang="ja-JP" sz="1600" b="1" dirty="0">
              <a:solidFill>
                <a:prstClr val="black"/>
              </a:solidFill>
              <a:latin typeface="Meiryo UI" panose="020B0604030504040204" pitchFamily="50" charset="-128"/>
              <a:ea typeface="Meiryo UI" panose="020B0604030504040204" pitchFamily="50" charset="-128"/>
            </a:endParaRPr>
          </a:p>
          <a:p>
            <a:r>
              <a:rPr kumimoji="1" lang="ja-JP" altLang="en-US" sz="1600" b="1" dirty="0">
                <a:solidFill>
                  <a:prstClr val="black"/>
                </a:solidFill>
                <a:latin typeface="Meiryo UI" panose="020B0604030504040204" pitchFamily="50" charset="-128"/>
                <a:ea typeface="Meiryo UI" panose="020B0604030504040204" pitchFamily="50" charset="-128"/>
              </a:rPr>
              <a:t>　全日２４時間受付</a:t>
            </a:r>
            <a:endParaRPr kumimoji="1" lang="en-US" altLang="ja-JP" sz="800" b="1" dirty="0">
              <a:solidFill>
                <a:prstClr val="black"/>
              </a:solidFill>
              <a:latin typeface="Meiryo UI" panose="020B0604030504040204" pitchFamily="50" charset="-128"/>
              <a:ea typeface="Meiryo UI" panose="020B0604030504040204" pitchFamily="50" charset="-128"/>
            </a:endParaRPr>
          </a:p>
          <a:p>
            <a:pPr lvl="0"/>
            <a:r>
              <a:rPr kumimoji="1" lang="ja-JP" altLang="en-US" sz="2600" b="1" dirty="0">
                <a:solidFill>
                  <a:prstClr val="black"/>
                </a:solidFill>
                <a:latin typeface="Meiryo UI" panose="020B0604030504040204" pitchFamily="50" charset="-128"/>
                <a:ea typeface="Meiryo UI" panose="020B0604030504040204" pitchFamily="50" charset="-128"/>
              </a:rPr>
              <a:t>　　　</a:t>
            </a:r>
            <a:r>
              <a:rPr kumimoji="1" lang="ja-JP" altLang="en-US" sz="2400" b="1" dirty="0">
                <a:solidFill>
                  <a:prstClr val="black"/>
                </a:solidFill>
                <a:latin typeface="Meiryo UI" panose="020B0604030504040204" pitchFamily="50" charset="-128"/>
                <a:ea typeface="Meiryo UI" panose="020B0604030504040204" pitchFamily="50" charset="-128"/>
              </a:rPr>
              <a:t>電話 </a:t>
            </a:r>
            <a:r>
              <a:rPr kumimoji="1" lang="en-US" altLang="ja-JP" sz="2400" b="1" dirty="0">
                <a:solidFill>
                  <a:prstClr val="black"/>
                </a:solidFill>
                <a:latin typeface="Meiryo UI" panose="020B0604030504040204" pitchFamily="50" charset="-128"/>
                <a:ea typeface="Meiryo UI" panose="020B0604030504040204" pitchFamily="50" charset="-128"/>
              </a:rPr>
              <a:t>06-7178-4567</a:t>
            </a:r>
          </a:p>
          <a:p>
            <a:pPr lvl="0"/>
            <a:r>
              <a:rPr kumimoji="1" lang="ja-JP" altLang="en-US" sz="2400" b="1" dirty="0">
                <a:solidFill>
                  <a:prstClr val="black"/>
                </a:solidFill>
                <a:latin typeface="Meiryo UI" panose="020B0604030504040204" pitchFamily="50" charset="-128"/>
                <a:ea typeface="Meiryo UI" panose="020B0604030504040204" pitchFamily="50" charset="-128"/>
              </a:rPr>
              <a:t>　　 　</a:t>
            </a:r>
            <a:r>
              <a:rPr kumimoji="1" lang="en-US" altLang="ja-JP" sz="2400" b="1" dirty="0">
                <a:solidFill>
                  <a:prstClr val="black"/>
                </a:solidFill>
                <a:latin typeface="Meiryo UI" panose="020B0604030504040204" pitchFamily="50" charset="-128"/>
                <a:ea typeface="Meiryo UI" panose="020B0604030504040204" pitchFamily="50" charset="-128"/>
              </a:rPr>
              <a:t>FAX 06-6944-7579</a:t>
            </a:r>
            <a:r>
              <a:rPr kumimoji="1" lang="ja-JP" altLang="en-US" sz="2400" dirty="0">
                <a:solidFill>
                  <a:prstClr val="black"/>
                </a:solidFill>
                <a:latin typeface="Meiryo UI" panose="020B0604030504040204" pitchFamily="50" charset="-128"/>
                <a:ea typeface="Meiryo UI" panose="020B0604030504040204" pitchFamily="50" charset="-128"/>
              </a:rPr>
              <a:t>　</a:t>
            </a:r>
            <a:endParaRPr kumimoji="1" lang="en-US" altLang="ja-JP" sz="2400" dirty="0">
              <a:solidFill>
                <a:prstClr val="black"/>
              </a:solidFill>
              <a:latin typeface="Meiryo UI" panose="020B0604030504040204" pitchFamily="50" charset="-128"/>
              <a:ea typeface="Meiryo UI" panose="020B0604030504040204" pitchFamily="50" charset="-128"/>
            </a:endParaRPr>
          </a:p>
        </p:txBody>
      </p:sp>
      <p:pic>
        <p:nvPicPr>
          <p:cNvPr id="193" name="図 192"/>
          <p:cNvPicPr/>
          <p:nvPr/>
        </p:nvPicPr>
        <p:blipFill>
          <a:blip r:embed="rId15" cstate="print">
            <a:extLst>
              <a:ext uri="{BEBA8EAE-BF5A-486C-A8C5-ECC9F3942E4B}">
                <a14:imgProps xmlns:a14="http://schemas.microsoft.com/office/drawing/2010/main">
                  <a14:imgLayer r:embed="rId16">
                    <a14:imgEffect>
                      <a14:backgroundRemoval t="1402" b="99533" l="459" r="98624"/>
                    </a14:imgEffect>
                  </a14:imgLayer>
                </a14:imgProps>
              </a:ext>
              <a:ext uri="{28A0092B-C50C-407E-A947-70E740481C1C}">
                <a14:useLocalDpi xmlns:a14="http://schemas.microsoft.com/office/drawing/2010/main" val="0"/>
              </a:ext>
            </a:extLst>
          </a:blip>
          <a:stretch>
            <a:fillRect/>
          </a:stretch>
        </p:blipFill>
        <p:spPr>
          <a:xfrm>
            <a:off x="709901" y="953523"/>
            <a:ext cx="963372" cy="975067"/>
          </a:xfrm>
          <a:prstGeom prst="rect">
            <a:avLst/>
          </a:prstGeom>
        </p:spPr>
      </p:pic>
      <p:sp>
        <p:nvSpPr>
          <p:cNvPr id="100" name="正方形/長方形 99"/>
          <p:cNvSpPr/>
          <p:nvPr/>
        </p:nvSpPr>
        <p:spPr>
          <a:xfrm>
            <a:off x="6473033" y="5225665"/>
            <a:ext cx="5231404" cy="25172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・発熱時の受診相談、体調急変時の相談など（看護師配置あり）</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38" name="テキスト ボックス 137"/>
          <p:cNvSpPr txBox="1"/>
          <p:nvPr/>
        </p:nvSpPr>
        <p:spPr>
          <a:xfrm>
            <a:off x="10408786" y="6487391"/>
            <a:ext cx="1373588" cy="215444"/>
          </a:xfrm>
          <a:prstGeom prst="rect">
            <a:avLst/>
          </a:prstGeom>
          <a:noFill/>
        </p:spPr>
        <p:txBody>
          <a:bodyPr wrap="square" rtlCol="0">
            <a:spAutoFit/>
          </a:bodyPr>
          <a:lstStyle/>
          <a:p>
            <a:pPr algn="ct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2014 </a:t>
            </a:r>
            <a:r>
              <a:rPr lang="ja-JP" altLang="en-US" sz="800" dirty="0">
                <a:latin typeface="メイリオ" panose="020B0604030504040204" pitchFamily="50" charset="-128"/>
                <a:ea typeface="メイリオ" panose="020B0604030504040204" pitchFamily="50" charset="-128"/>
              </a:rPr>
              <a:t>大阪府も</a:t>
            </a:r>
            <a:r>
              <a:rPr lang="ja-JP" altLang="en-US" sz="800" dirty="0" err="1">
                <a:latin typeface="メイリオ" panose="020B0604030504040204" pitchFamily="50" charset="-128"/>
                <a:ea typeface="メイリオ" panose="020B0604030504040204" pitchFamily="50" charset="-128"/>
              </a:rPr>
              <a:t>ずやん</a:t>
            </a:r>
            <a:endParaRPr kumimoji="1" lang="ja-JP" altLang="en-US" sz="800" dirty="0">
              <a:latin typeface="メイリオ" panose="020B0604030504040204" pitchFamily="50" charset="-128"/>
              <a:ea typeface="メイリオ" panose="020B0604030504040204" pitchFamily="50" charset="-128"/>
            </a:endParaRPr>
          </a:p>
        </p:txBody>
      </p:sp>
      <p:sp>
        <p:nvSpPr>
          <p:cNvPr id="12" name="角丸四角形 11"/>
          <p:cNvSpPr/>
          <p:nvPr/>
        </p:nvSpPr>
        <p:spPr>
          <a:xfrm>
            <a:off x="2747821" y="8667444"/>
            <a:ext cx="1800000" cy="32024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BIZ UDPゴシック" panose="020B0400000000000000" pitchFamily="50" charset="-128"/>
                <a:ea typeface="BIZ UDPゴシック" panose="020B0400000000000000" pitchFamily="50" charset="-128"/>
              </a:rPr>
              <a:t>治療薬</a:t>
            </a:r>
          </a:p>
        </p:txBody>
      </p:sp>
      <p:sp>
        <p:nvSpPr>
          <p:cNvPr id="115" name="角丸四角形 114"/>
          <p:cNvSpPr/>
          <p:nvPr/>
        </p:nvSpPr>
        <p:spPr>
          <a:xfrm>
            <a:off x="7117326" y="8672748"/>
            <a:ext cx="1800000" cy="31412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BIZ UDPゴシック" panose="020B0400000000000000" pitchFamily="50" charset="-128"/>
                <a:ea typeface="BIZ UDPゴシック" panose="020B0400000000000000" pitchFamily="50" charset="-128"/>
              </a:rPr>
              <a:t>入院</a:t>
            </a:r>
          </a:p>
        </p:txBody>
      </p:sp>
      <p:pic>
        <p:nvPicPr>
          <p:cNvPr id="197" name="図 196"/>
          <p:cNvPicPr>
            <a:picLocks noChangeAspect="1"/>
          </p:cNvPicPr>
          <p:nvPr/>
        </p:nvPicPr>
        <p:blipFill>
          <a:blip r:embed="rId17"/>
          <a:stretch>
            <a:fillRect/>
          </a:stretch>
        </p:blipFill>
        <p:spPr>
          <a:xfrm>
            <a:off x="10635343" y="5637446"/>
            <a:ext cx="893471" cy="936000"/>
          </a:xfrm>
          <a:prstGeom prst="rect">
            <a:avLst/>
          </a:prstGeom>
        </p:spPr>
      </p:pic>
      <p:sp>
        <p:nvSpPr>
          <p:cNvPr id="85" name="角丸四角形 84"/>
          <p:cNvSpPr/>
          <p:nvPr/>
        </p:nvSpPr>
        <p:spPr>
          <a:xfrm>
            <a:off x="6181823" y="4694169"/>
            <a:ext cx="709481" cy="349621"/>
          </a:xfrm>
          <a:prstGeom prst="roundRect">
            <a:avLst/>
          </a:prstGeom>
          <a:solidFill>
            <a:srgbClr val="FB35DF"/>
          </a:solidFill>
          <a:ln>
            <a:solidFill>
              <a:srgbClr val="FB35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BIZ UDPゴシック" panose="020B0400000000000000" pitchFamily="50" charset="-128"/>
                <a:ea typeface="BIZ UDPゴシック" panose="020B0400000000000000" pitchFamily="50" charset="-128"/>
              </a:rPr>
              <a:t>新設</a:t>
            </a:r>
          </a:p>
        </p:txBody>
      </p:sp>
      <p:sp>
        <p:nvSpPr>
          <p:cNvPr id="3" name="正方形/長方形 2"/>
          <p:cNvSpPr/>
          <p:nvPr/>
        </p:nvSpPr>
        <p:spPr>
          <a:xfrm>
            <a:off x="1900724" y="8355954"/>
            <a:ext cx="4136303" cy="267573"/>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令和</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5</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年</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10</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月</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1</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日より、患者の自己負担額が変更になります。</a:t>
            </a:r>
          </a:p>
        </p:txBody>
      </p:sp>
      <p:sp>
        <p:nvSpPr>
          <p:cNvPr id="22" name="角丸四角形 21"/>
          <p:cNvSpPr/>
          <p:nvPr/>
        </p:nvSpPr>
        <p:spPr>
          <a:xfrm>
            <a:off x="6209263" y="3045503"/>
            <a:ext cx="5910242" cy="101526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角丸四角形 116"/>
          <p:cNvSpPr/>
          <p:nvPr/>
        </p:nvSpPr>
        <p:spPr>
          <a:xfrm>
            <a:off x="6303533" y="2522125"/>
            <a:ext cx="4964280" cy="410167"/>
          </a:xfrm>
          <a:prstGeom prst="roundRect">
            <a:avLst/>
          </a:prstGeom>
          <a:solidFill>
            <a:srgbClr val="00B0F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BIZ UDPゴシック" panose="020B0400000000000000" pitchFamily="50" charset="-128"/>
                <a:ea typeface="BIZ UDPゴシック" panose="020B0400000000000000" pitchFamily="50" charset="-128"/>
              </a:rPr>
              <a:t>かかりつけ医等の医療機関を受診</a:t>
            </a:r>
          </a:p>
        </p:txBody>
      </p:sp>
      <p:sp>
        <p:nvSpPr>
          <p:cNvPr id="119" name="角丸四角形 118"/>
          <p:cNvSpPr/>
          <p:nvPr/>
        </p:nvSpPr>
        <p:spPr>
          <a:xfrm>
            <a:off x="6261353" y="3166312"/>
            <a:ext cx="5822974" cy="36119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対応可能な </a:t>
            </a:r>
            <a:r>
              <a:rPr kumimoji="1" lang="ja-JP" altLang="en-US" b="1" dirty="0">
                <a:solidFill>
                  <a:schemeClr val="tx1"/>
                </a:solidFill>
                <a:latin typeface="BIZ UDPゴシック" panose="020B0400000000000000" pitchFamily="50" charset="-128"/>
                <a:ea typeface="BIZ UDPゴシック" panose="020B0400000000000000" pitchFamily="50" charset="-128"/>
              </a:rPr>
              <a:t>外来対応医療機関 </a:t>
            </a:r>
            <a:r>
              <a:rPr kumimoji="1" lang="ja-JP" altLang="en-US" dirty="0">
                <a:solidFill>
                  <a:schemeClr val="tx1"/>
                </a:solidFill>
                <a:latin typeface="BIZ UDPゴシック" panose="020B0400000000000000" pitchFamily="50" charset="-128"/>
                <a:ea typeface="BIZ UDPゴシック" panose="020B0400000000000000" pitchFamily="50" charset="-128"/>
              </a:rPr>
              <a:t>を府ホームページで公表</a:t>
            </a:r>
          </a:p>
        </p:txBody>
      </p:sp>
      <p:sp>
        <p:nvSpPr>
          <p:cNvPr id="128" name="角丸四角形 127"/>
          <p:cNvSpPr/>
          <p:nvPr/>
        </p:nvSpPr>
        <p:spPr>
          <a:xfrm>
            <a:off x="6264022" y="3644654"/>
            <a:ext cx="2143043" cy="28684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ysClr val="windowText" lastClr="000000"/>
                </a:solidFill>
                <a:latin typeface="BIZ UDPゴシック" panose="020B0400000000000000" pitchFamily="50" charset="-128"/>
                <a:ea typeface="BIZ UDPゴシック" panose="020B0400000000000000" pitchFamily="50" charset="-128"/>
              </a:rPr>
              <a:t>医療機関をお探しの方は</a:t>
            </a:r>
          </a:p>
        </p:txBody>
      </p:sp>
      <p:sp>
        <p:nvSpPr>
          <p:cNvPr id="130" name="右矢印 129"/>
          <p:cNvSpPr/>
          <p:nvPr/>
        </p:nvSpPr>
        <p:spPr>
          <a:xfrm>
            <a:off x="8499920" y="3688602"/>
            <a:ext cx="370893" cy="234653"/>
          </a:xfrm>
          <a:prstGeom prst="rightArrow">
            <a:avLst/>
          </a:prstGeom>
          <a:solidFill>
            <a:schemeClr val="accent6">
              <a:lumMod val="20000"/>
              <a:lumOff val="8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4" name="グループ化 133"/>
          <p:cNvGrpSpPr/>
          <p:nvPr/>
        </p:nvGrpSpPr>
        <p:grpSpPr>
          <a:xfrm>
            <a:off x="8934577" y="3581881"/>
            <a:ext cx="3168125" cy="408883"/>
            <a:chOff x="6100988" y="6206819"/>
            <a:chExt cx="3598669" cy="311527"/>
          </a:xfrm>
        </p:grpSpPr>
        <p:sp>
          <p:nvSpPr>
            <p:cNvPr id="137" name="正方形/長方形 136"/>
            <p:cNvSpPr/>
            <p:nvPr/>
          </p:nvSpPr>
          <p:spPr>
            <a:xfrm>
              <a:off x="6100988" y="6216634"/>
              <a:ext cx="3096741" cy="301712"/>
            </a:xfrm>
            <a:prstGeom prst="rect">
              <a:avLst/>
            </a:prstGeom>
            <a:ln w="28575">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700" dirty="0">
                  <a:latin typeface="BIZ UDPゴシック" panose="020B0400000000000000" pitchFamily="50" charset="-128"/>
                  <a:ea typeface="BIZ UDPゴシック" panose="020B0400000000000000" pitchFamily="50" charset="-128"/>
                </a:rPr>
                <a:t>大阪府　外来対応医療機関</a:t>
              </a:r>
            </a:p>
          </p:txBody>
        </p:sp>
        <p:sp>
          <p:nvSpPr>
            <p:cNvPr id="139" name="角丸四角形 138"/>
            <p:cNvSpPr/>
            <p:nvPr/>
          </p:nvSpPr>
          <p:spPr>
            <a:xfrm>
              <a:off x="9127164" y="6206819"/>
              <a:ext cx="572493" cy="3017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latin typeface="BIZ UDPゴシック" panose="020B0400000000000000" pitchFamily="50" charset="-128"/>
                <a:ea typeface="BIZ UDPゴシック" panose="020B0400000000000000" pitchFamily="50" charset="-128"/>
              </a:endParaRPr>
            </a:p>
          </p:txBody>
        </p:sp>
      </p:grpSp>
      <p:grpSp>
        <p:nvGrpSpPr>
          <p:cNvPr id="140" name="グループ化 139"/>
          <p:cNvGrpSpPr/>
          <p:nvPr/>
        </p:nvGrpSpPr>
        <p:grpSpPr>
          <a:xfrm>
            <a:off x="11693348" y="3641659"/>
            <a:ext cx="283694" cy="280253"/>
            <a:chOff x="3135410" y="3572543"/>
            <a:chExt cx="476132" cy="194939"/>
          </a:xfrm>
        </p:grpSpPr>
        <p:sp>
          <p:nvSpPr>
            <p:cNvPr id="141" name="楕円 140"/>
            <p:cNvSpPr/>
            <p:nvPr/>
          </p:nvSpPr>
          <p:spPr>
            <a:xfrm>
              <a:off x="3135410" y="3572543"/>
              <a:ext cx="303630" cy="145362"/>
            </a:xfrm>
            <a:prstGeom prst="ellips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2" name="直線コネクタ 141"/>
            <p:cNvCxnSpPr/>
            <p:nvPr/>
          </p:nvCxnSpPr>
          <p:spPr>
            <a:xfrm flipH="1" flipV="1">
              <a:off x="3397016" y="3689357"/>
              <a:ext cx="214526" cy="7812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43" name="右矢印 142"/>
          <p:cNvSpPr/>
          <p:nvPr/>
        </p:nvSpPr>
        <p:spPr>
          <a:xfrm rot="18635553">
            <a:off x="11522280" y="3926702"/>
            <a:ext cx="300385" cy="18112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形吹き出し 22"/>
          <p:cNvSpPr/>
          <p:nvPr/>
        </p:nvSpPr>
        <p:spPr>
          <a:xfrm rot="10800000" flipV="1">
            <a:off x="11127283" y="2563436"/>
            <a:ext cx="992222" cy="419750"/>
          </a:xfrm>
          <a:prstGeom prst="wedgeEllipseCallout">
            <a:avLst>
              <a:gd name="adj1" fmla="val 13179"/>
              <a:gd name="adj2" fmla="val 7293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または、</a:t>
            </a:r>
          </a:p>
        </p:txBody>
      </p:sp>
      <p:sp>
        <p:nvSpPr>
          <p:cNvPr id="99" name="正方形/長方形 98"/>
          <p:cNvSpPr/>
          <p:nvPr/>
        </p:nvSpPr>
        <p:spPr>
          <a:xfrm>
            <a:off x="8138305" y="5528148"/>
            <a:ext cx="3963402" cy="1562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a:solidFill>
                  <a:prstClr val="black"/>
                </a:solidFill>
                <a:latin typeface="Meiryo UI" panose="020B0604030504040204" pitchFamily="50" charset="-128"/>
                <a:ea typeface="Meiryo UI" panose="020B0604030504040204" pitchFamily="50" charset="-128"/>
              </a:rPr>
              <a:t>（令和５年</a:t>
            </a:r>
            <a:r>
              <a:rPr kumimoji="1" lang="en-US" altLang="ja-JP" sz="1400" b="1" dirty="0">
                <a:solidFill>
                  <a:prstClr val="black"/>
                </a:solidFill>
                <a:latin typeface="Meiryo UI" panose="020B0604030504040204" pitchFamily="50" charset="-128"/>
                <a:ea typeface="Meiryo UI" panose="020B0604030504040204" pitchFamily="50" charset="-128"/>
              </a:rPr>
              <a:t>5</a:t>
            </a:r>
            <a:r>
              <a:rPr kumimoji="1" lang="ja-JP" altLang="en-US" sz="1400" b="1" dirty="0">
                <a:solidFill>
                  <a:prstClr val="black"/>
                </a:solidFill>
                <a:latin typeface="Meiryo UI" panose="020B0604030504040204" pitchFamily="50" charset="-128"/>
                <a:ea typeface="Meiryo UI" panose="020B0604030504040204" pitchFamily="50" charset="-128"/>
              </a:rPr>
              <a:t>月</a:t>
            </a:r>
            <a:r>
              <a:rPr kumimoji="1" lang="en-US" altLang="ja-JP" sz="1400" b="1" dirty="0">
                <a:solidFill>
                  <a:prstClr val="black"/>
                </a:solidFill>
                <a:latin typeface="Meiryo UI" panose="020B0604030504040204" pitchFamily="50" charset="-128"/>
                <a:ea typeface="Meiryo UI" panose="020B0604030504040204" pitchFamily="50" charset="-128"/>
              </a:rPr>
              <a:t>8</a:t>
            </a:r>
            <a:r>
              <a:rPr kumimoji="1" lang="ja-JP" altLang="en-US" sz="1400" b="1" dirty="0">
                <a:solidFill>
                  <a:prstClr val="black"/>
                </a:solidFill>
                <a:latin typeface="Meiryo UI" panose="020B0604030504040204" pitchFamily="50" charset="-128"/>
                <a:ea typeface="Meiryo UI" panose="020B0604030504040204" pitchFamily="50" charset="-128"/>
              </a:rPr>
              <a:t>日</a:t>
            </a:r>
            <a:r>
              <a:rPr kumimoji="1" lang="en-US" altLang="ja-JP" sz="1400" b="1" dirty="0">
                <a:solidFill>
                  <a:prstClr val="black"/>
                </a:solidFill>
                <a:latin typeface="Meiryo UI" panose="020B0604030504040204" pitchFamily="50" charset="-128"/>
                <a:ea typeface="Meiryo UI" panose="020B0604030504040204" pitchFamily="50" charset="-128"/>
              </a:rPr>
              <a:t>(</a:t>
            </a:r>
            <a:r>
              <a:rPr kumimoji="1" lang="ja-JP" altLang="en-US" sz="1400" b="1" dirty="0">
                <a:solidFill>
                  <a:prstClr val="black"/>
                </a:solidFill>
                <a:latin typeface="Meiryo UI" panose="020B0604030504040204" pitchFamily="50" charset="-128"/>
                <a:ea typeface="Meiryo UI" panose="020B0604030504040204" pitchFamily="50" charset="-128"/>
              </a:rPr>
              <a:t>月</a:t>
            </a:r>
            <a:r>
              <a:rPr kumimoji="1" lang="en-US" altLang="ja-JP" sz="1400" b="1" dirty="0">
                <a:solidFill>
                  <a:prstClr val="black"/>
                </a:solidFill>
                <a:latin typeface="Meiryo UI" panose="020B0604030504040204" pitchFamily="50" charset="-128"/>
                <a:ea typeface="Meiryo UI" panose="020B0604030504040204" pitchFamily="50" charset="-128"/>
              </a:rPr>
              <a:t>)</a:t>
            </a:r>
            <a:r>
              <a:rPr kumimoji="1" lang="ja-JP" altLang="en-US" sz="1400" b="1" dirty="0">
                <a:solidFill>
                  <a:prstClr val="black"/>
                </a:solidFill>
                <a:latin typeface="Meiryo UI" panose="020B0604030504040204" pitchFamily="50" charset="-128"/>
                <a:ea typeface="Meiryo UI" panose="020B0604030504040204" pitchFamily="50" charset="-128"/>
              </a:rPr>
              <a:t>午前</a:t>
            </a:r>
            <a:r>
              <a:rPr kumimoji="1" lang="en-US" altLang="ja-JP" sz="1400" b="1" dirty="0">
                <a:solidFill>
                  <a:prstClr val="black"/>
                </a:solidFill>
                <a:latin typeface="Meiryo UI" panose="020B0604030504040204" pitchFamily="50" charset="-128"/>
                <a:ea typeface="Meiryo UI" panose="020B0604030504040204" pitchFamily="50" charset="-128"/>
              </a:rPr>
              <a:t>9</a:t>
            </a:r>
            <a:r>
              <a:rPr kumimoji="1" lang="ja-JP" altLang="en-US" sz="1400" b="1" dirty="0">
                <a:solidFill>
                  <a:prstClr val="black"/>
                </a:solidFill>
                <a:latin typeface="Meiryo UI" panose="020B0604030504040204" pitchFamily="50" charset="-128"/>
                <a:ea typeface="Meiryo UI" panose="020B0604030504040204" pitchFamily="50" charset="-128"/>
              </a:rPr>
              <a:t>時から運用開始）</a:t>
            </a:r>
            <a:endParaRPr kumimoji="1" lang="en-US" altLang="ja-JP" sz="1400" b="1" dirty="0">
              <a:solidFill>
                <a:prstClr val="black"/>
              </a:solidFill>
              <a:latin typeface="Meiryo UI" panose="020B0604030504040204" pitchFamily="50" charset="-128"/>
              <a:ea typeface="Meiryo UI" panose="020B0604030504040204" pitchFamily="50" charset="-128"/>
            </a:endParaRPr>
          </a:p>
        </p:txBody>
      </p:sp>
      <p:sp>
        <p:nvSpPr>
          <p:cNvPr id="108" name="正方形/長方形 107"/>
          <p:cNvSpPr/>
          <p:nvPr/>
        </p:nvSpPr>
        <p:spPr>
          <a:xfrm>
            <a:off x="6273409" y="9079651"/>
            <a:ext cx="3403023" cy="1890669"/>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BIZ UDPゴシック" panose="020B0400000000000000" pitchFamily="50" charset="-128"/>
                <a:ea typeface="BIZ UDPゴシック" panose="020B0400000000000000" pitchFamily="50" charset="-128"/>
              </a:rPr>
              <a:t>高額療養費の自己負担限度額から、原則</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b="1" u="sng" dirty="0">
                <a:latin typeface="BIZ UDPゴシック" panose="020B0400000000000000" pitchFamily="50" charset="-128"/>
                <a:ea typeface="BIZ UDPゴシック" panose="020B0400000000000000" pitchFamily="50" charset="-128"/>
              </a:rPr>
              <a:t>1</a:t>
            </a:r>
            <a:r>
              <a:rPr kumimoji="1" lang="ja-JP" altLang="en-US" sz="1400" b="1" u="sng" dirty="0">
                <a:latin typeface="BIZ UDPゴシック" panose="020B0400000000000000" pitchFamily="50" charset="-128"/>
                <a:ea typeface="BIZ UDPゴシック" panose="020B0400000000000000" pitchFamily="50" charset="-128"/>
              </a:rPr>
              <a:t>万円</a:t>
            </a:r>
            <a:r>
              <a:rPr kumimoji="1" lang="ja-JP" altLang="en-US" sz="1400" dirty="0">
                <a:latin typeface="BIZ UDPゴシック" panose="020B0400000000000000" pitchFamily="50" charset="-128"/>
                <a:ea typeface="BIZ UDPゴシック" panose="020B0400000000000000" pitchFamily="50" charset="-128"/>
              </a:rPr>
              <a:t>を減額</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患者個人から府への申請等はありません。</a:t>
            </a:r>
          </a:p>
          <a:p>
            <a:r>
              <a:rPr kumimoji="1" lang="ja-JP" altLang="en-US" sz="1100" dirty="0">
                <a:latin typeface="BIZ UDPゴシック" panose="020B0400000000000000" pitchFamily="50" charset="-128"/>
                <a:ea typeface="BIZ UDPゴシック" panose="020B0400000000000000" pitchFamily="50" charset="-128"/>
              </a:rPr>
              <a:t>   入院の場合、入院期間中に医療機関に対して患者</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の所得区分が分かる情報を提供する必要がありま</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す。</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111" name="正方形/長方形 110"/>
          <p:cNvSpPr/>
          <p:nvPr/>
        </p:nvSpPr>
        <p:spPr>
          <a:xfrm>
            <a:off x="1315896" y="9082465"/>
            <a:ext cx="4721131" cy="1890669"/>
          </a:xfrm>
          <a:prstGeom prst="rect">
            <a:avLst/>
          </a:prstGeom>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BIZ UDPゴシック" panose="020B0400000000000000" pitchFamily="50" charset="-128"/>
                <a:ea typeface="BIZ UDPゴシック" panose="020B0400000000000000" pitchFamily="50" charset="-128"/>
              </a:rPr>
              <a:t>治療薬の費用は「全額」を公費負担としておりましたが、令和</a:t>
            </a:r>
            <a:r>
              <a:rPr kumimoji="1" lang="en-US" altLang="ja-JP" sz="1400" dirty="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年</a:t>
            </a:r>
            <a:r>
              <a:rPr kumimoji="1" lang="en-US" altLang="ja-JP" sz="1400" dirty="0">
                <a:latin typeface="BIZ UDPゴシック" panose="020B0400000000000000" pitchFamily="50" charset="-128"/>
                <a:ea typeface="BIZ UDPゴシック" panose="020B0400000000000000" pitchFamily="50" charset="-128"/>
              </a:rPr>
              <a:t>10</a:t>
            </a:r>
            <a:r>
              <a:rPr kumimoji="1" lang="ja-JP" altLang="en-US" sz="1400" dirty="0">
                <a:latin typeface="BIZ UDPゴシック" panose="020B0400000000000000" pitchFamily="50" charset="-128"/>
                <a:ea typeface="BIZ UDPゴシック" panose="020B0400000000000000" pitchFamily="50" charset="-128"/>
              </a:rPr>
              <a:t>月</a:t>
            </a:r>
            <a:r>
              <a:rPr kumimoji="1" lang="en-US" altLang="ja-JP" sz="1400" dirty="0">
                <a:latin typeface="BIZ UDPゴシック" panose="020B0400000000000000" pitchFamily="50" charset="-128"/>
                <a:ea typeface="BIZ UDPゴシック" panose="020B0400000000000000" pitchFamily="50" charset="-128"/>
              </a:rPr>
              <a:t>1</a:t>
            </a:r>
            <a:r>
              <a:rPr kumimoji="1" lang="ja-JP" altLang="en-US" sz="1400" dirty="0">
                <a:latin typeface="BIZ UDPゴシック" panose="020B0400000000000000" pitchFamily="50" charset="-128"/>
                <a:ea typeface="BIZ UDPゴシック" panose="020B0400000000000000" pitchFamily="50" charset="-128"/>
              </a:rPr>
              <a:t>日より「</a:t>
            </a:r>
            <a:r>
              <a:rPr kumimoji="1" lang="ja-JP" altLang="en-US" sz="1400" b="1" dirty="0">
                <a:latin typeface="BIZ UDPゴシック" panose="020B0400000000000000" pitchFamily="50" charset="-128"/>
                <a:ea typeface="BIZ UDPゴシック" panose="020B0400000000000000" pitchFamily="50" charset="-128"/>
              </a:rPr>
              <a:t>一部自己負担</a:t>
            </a:r>
            <a:r>
              <a:rPr kumimoji="1" lang="ja-JP" altLang="en-US" sz="1400" dirty="0">
                <a:latin typeface="BIZ UDPゴシック" panose="020B0400000000000000" pitchFamily="50" charset="-128"/>
                <a:ea typeface="BIZ UDPゴシック" panose="020B0400000000000000" pitchFamily="50" charset="-128"/>
              </a:rPr>
              <a:t>」が生じます。</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b="1" dirty="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一部自己負担の上限額</a:t>
            </a:r>
            <a:r>
              <a:rPr kumimoji="1" lang="en-US" altLang="ja-JP" sz="1200" b="1" dirty="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b="1" dirty="0">
                <a:latin typeface="BIZ UDPゴシック" panose="020B0400000000000000" pitchFamily="50" charset="-128"/>
                <a:ea typeface="BIZ UDPゴシック" panose="020B0400000000000000" pitchFamily="50" charset="-128"/>
              </a:rPr>
              <a:t>	</a:t>
            </a:r>
          </a:p>
          <a:p>
            <a:r>
              <a:rPr kumimoji="1" lang="en-US" altLang="ja-JP" sz="1200" b="1" dirty="0">
                <a:latin typeface="BIZ UDPゴシック" panose="020B0400000000000000" pitchFamily="50" charset="-128"/>
                <a:ea typeface="BIZ UDPゴシック" panose="020B0400000000000000" pitchFamily="50" charset="-128"/>
              </a:rPr>
              <a:t>					1</a:t>
            </a:r>
            <a:r>
              <a:rPr kumimoji="1" lang="ja-JP" altLang="en-US" sz="1200" b="1" dirty="0">
                <a:latin typeface="BIZ UDPゴシック" panose="020B0400000000000000" pitchFamily="50" charset="-128"/>
                <a:ea typeface="BIZ UDPゴシック" panose="020B0400000000000000" pitchFamily="50" charset="-128"/>
              </a:rPr>
              <a:t>割の方：</a:t>
            </a:r>
            <a:r>
              <a:rPr kumimoji="1" lang="en-US" altLang="ja-JP" sz="1200" b="1" dirty="0">
                <a:latin typeface="BIZ UDPゴシック" panose="020B0400000000000000" pitchFamily="50" charset="-128"/>
                <a:ea typeface="BIZ UDPゴシック" panose="020B0400000000000000" pitchFamily="50" charset="-128"/>
              </a:rPr>
              <a:t>3,000</a:t>
            </a:r>
            <a:r>
              <a:rPr kumimoji="1" lang="ja-JP" altLang="en-US" sz="1200" b="1" dirty="0">
                <a:latin typeface="BIZ UDPゴシック" panose="020B0400000000000000" pitchFamily="50" charset="-128"/>
                <a:ea typeface="BIZ UDPゴシック" panose="020B0400000000000000" pitchFamily="50" charset="-128"/>
              </a:rPr>
              <a:t>円</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　　医療費の自己負担割合が</a:t>
            </a:r>
            <a:r>
              <a:rPr kumimoji="1" lang="en-US" altLang="ja-JP" sz="1200" b="1" dirty="0">
                <a:latin typeface="BIZ UDPゴシック" panose="020B0400000000000000" pitchFamily="50" charset="-128"/>
                <a:ea typeface="BIZ UDPゴシック" panose="020B0400000000000000" pitchFamily="50" charset="-128"/>
              </a:rPr>
              <a:t>	2</a:t>
            </a:r>
            <a:r>
              <a:rPr kumimoji="1" lang="ja-JP" altLang="en-US" sz="1200" b="1" dirty="0">
                <a:latin typeface="BIZ UDPゴシック" panose="020B0400000000000000" pitchFamily="50" charset="-128"/>
                <a:ea typeface="BIZ UDPゴシック" panose="020B0400000000000000" pitchFamily="50" charset="-128"/>
              </a:rPr>
              <a:t>割の方：</a:t>
            </a:r>
            <a:r>
              <a:rPr kumimoji="1" lang="en-US" altLang="ja-JP" sz="1200" b="1" dirty="0">
                <a:latin typeface="BIZ UDPゴシック" panose="020B0400000000000000" pitchFamily="50" charset="-128"/>
                <a:ea typeface="BIZ UDPゴシック" panose="020B0400000000000000" pitchFamily="50" charset="-128"/>
              </a:rPr>
              <a:t>6,000</a:t>
            </a:r>
            <a:r>
              <a:rPr kumimoji="1" lang="ja-JP" altLang="en-US" sz="1200" b="1" dirty="0">
                <a:latin typeface="BIZ UDPゴシック" panose="020B0400000000000000" pitchFamily="50" charset="-128"/>
                <a:ea typeface="BIZ UDPゴシック" panose="020B0400000000000000" pitchFamily="50" charset="-128"/>
              </a:rPr>
              <a:t>円</a:t>
            </a:r>
            <a:endParaRPr kumimoji="1" lang="en-US" altLang="ja-JP" sz="1200" b="1" dirty="0">
              <a:latin typeface="BIZ UDPゴシック" panose="020B0400000000000000" pitchFamily="50" charset="-128"/>
              <a:ea typeface="BIZ UDPゴシック" panose="020B0400000000000000" pitchFamily="50" charset="-128"/>
            </a:endParaRPr>
          </a:p>
          <a:p>
            <a:r>
              <a:rPr kumimoji="1" lang="en-US" altLang="ja-JP" sz="1200" b="1" dirty="0">
                <a:latin typeface="BIZ UDPゴシック" panose="020B0400000000000000" pitchFamily="50" charset="-128"/>
                <a:ea typeface="BIZ UDPゴシック" panose="020B0400000000000000" pitchFamily="50" charset="-128"/>
              </a:rPr>
              <a:t>					3</a:t>
            </a:r>
            <a:r>
              <a:rPr kumimoji="1" lang="ja-JP" altLang="en-US" sz="1200" b="1" dirty="0">
                <a:latin typeface="BIZ UDPゴシック" panose="020B0400000000000000" pitchFamily="50" charset="-128"/>
                <a:ea typeface="BIZ UDPゴシック" panose="020B0400000000000000" pitchFamily="50" charset="-128"/>
              </a:rPr>
              <a:t>割の方：</a:t>
            </a:r>
            <a:r>
              <a:rPr kumimoji="1" lang="en-US" altLang="ja-JP" sz="1200" b="1" dirty="0">
                <a:latin typeface="BIZ UDPゴシック" panose="020B0400000000000000" pitchFamily="50" charset="-128"/>
                <a:ea typeface="BIZ UDPゴシック" panose="020B0400000000000000" pitchFamily="50" charset="-128"/>
              </a:rPr>
              <a:t>9,000</a:t>
            </a:r>
            <a:r>
              <a:rPr kumimoji="1" lang="ja-JP" altLang="en-US" sz="1200" b="1" dirty="0">
                <a:latin typeface="BIZ UDPゴシック" panose="020B0400000000000000" pitchFamily="50" charset="-128"/>
                <a:ea typeface="BIZ UDPゴシック" panose="020B0400000000000000" pitchFamily="50" charset="-128"/>
              </a:rPr>
              <a:t>円</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1200" b="1"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薬局や医療機関でお支払いいただきます。</a:t>
            </a:r>
          </a:p>
        </p:txBody>
      </p:sp>
      <p:sp>
        <p:nvSpPr>
          <p:cNvPr id="87" name="正方形/長方形 86">
            <a:extLst>
              <a:ext uri="{FF2B5EF4-FFF2-40B4-BE49-F238E27FC236}">
                <a16:creationId xmlns:a16="http://schemas.microsoft.com/office/drawing/2014/main" id="{6A51E9B9-AC5E-4AD6-8ED3-C6AAD18CD241}"/>
              </a:ext>
            </a:extLst>
          </p:cNvPr>
          <p:cNvSpPr/>
          <p:nvPr/>
        </p:nvSpPr>
        <p:spPr>
          <a:xfrm>
            <a:off x="1315896" y="8128000"/>
            <a:ext cx="1545576" cy="261062"/>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BIZ UDPゴシック" panose="020B0400000000000000" pitchFamily="50" charset="-128"/>
                <a:ea typeface="BIZ UDPゴシック" panose="020B0400000000000000" pitchFamily="50" charset="-128"/>
              </a:rPr>
              <a:t>≪重要なお知らせ≫</a:t>
            </a:r>
          </a:p>
        </p:txBody>
      </p:sp>
      <p:sp>
        <p:nvSpPr>
          <p:cNvPr id="7" name="正方形/長方形 6">
            <a:extLst>
              <a:ext uri="{FF2B5EF4-FFF2-40B4-BE49-F238E27FC236}">
                <a16:creationId xmlns:a16="http://schemas.microsoft.com/office/drawing/2014/main" id="{FE260BF3-736D-4327-8905-08510568F684}"/>
              </a:ext>
            </a:extLst>
          </p:cNvPr>
          <p:cNvSpPr/>
          <p:nvPr/>
        </p:nvSpPr>
        <p:spPr>
          <a:xfrm>
            <a:off x="9947287" y="9076128"/>
            <a:ext cx="1990756" cy="189700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角丸四角形 114">
            <a:extLst>
              <a:ext uri="{FF2B5EF4-FFF2-40B4-BE49-F238E27FC236}">
                <a16:creationId xmlns:a16="http://schemas.microsoft.com/office/drawing/2014/main" id="{74B75E37-218E-4343-9654-15AC9ED90934}"/>
              </a:ext>
            </a:extLst>
          </p:cNvPr>
          <p:cNvSpPr/>
          <p:nvPr/>
        </p:nvSpPr>
        <p:spPr>
          <a:xfrm>
            <a:off x="9821042" y="8238995"/>
            <a:ext cx="2232000" cy="890024"/>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bg1"/>
                </a:solidFill>
                <a:latin typeface="BIZ UDPゴシック" panose="020B0400000000000000" pitchFamily="50" charset="-128"/>
                <a:ea typeface="BIZ UDPゴシック" panose="020B0400000000000000" pitchFamily="50" charset="-128"/>
              </a:rPr>
              <a:t>新型コロナウイルス感染症に関する</a:t>
            </a:r>
            <a:r>
              <a:rPr kumimoji="1" lang="en-US" altLang="ja-JP" sz="1300" b="1" dirty="0">
                <a:solidFill>
                  <a:schemeClr val="bg1"/>
                </a:solidFill>
                <a:latin typeface="BIZ UDPゴシック" panose="020B0400000000000000" pitchFamily="50" charset="-128"/>
                <a:ea typeface="BIZ UDPゴシック" panose="020B0400000000000000" pitchFamily="50" charset="-128"/>
              </a:rPr>
              <a:t>10</a:t>
            </a:r>
            <a:r>
              <a:rPr kumimoji="1" lang="ja-JP" altLang="en-US" sz="1300" b="1" dirty="0">
                <a:solidFill>
                  <a:schemeClr val="bg1"/>
                </a:solidFill>
                <a:latin typeface="BIZ UDPゴシック" panose="020B0400000000000000" pitchFamily="50" charset="-128"/>
                <a:ea typeface="BIZ UDPゴシック" panose="020B0400000000000000" pitchFamily="50" charset="-128"/>
              </a:rPr>
              <a:t>月以降の見直し等について（厚生労働省）</a:t>
            </a:r>
          </a:p>
        </p:txBody>
      </p:sp>
      <p:pic>
        <p:nvPicPr>
          <p:cNvPr id="146" name="図 145">
            <a:extLst>
              <a:ext uri="{FF2B5EF4-FFF2-40B4-BE49-F238E27FC236}">
                <a16:creationId xmlns:a16="http://schemas.microsoft.com/office/drawing/2014/main" id="{1C3F66A1-304C-4DCA-834C-735AE86C9C0D}"/>
              </a:ext>
            </a:extLst>
          </p:cNvPr>
          <p:cNvPicPr>
            <a:picLocks noChangeAspect="1"/>
          </p:cNvPicPr>
          <p:nvPr/>
        </p:nvPicPr>
        <p:blipFill>
          <a:blip r:embed="rId18"/>
          <a:stretch>
            <a:fillRect/>
          </a:stretch>
        </p:blipFill>
        <p:spPr>
          <a:xfrm>
            <a:off x="10288773" y="9265070"/>
            <a:ext cx="1296537" cy="1287353"/>
          </a:xfrm>
          <a:prstGeom prst="rect">
            <a:avLst/>
          </a:prstGeom>
        </p:spPr>
      </p:pic>
      <p:sp>
        <p:nvSpPr>
          <p:cNvPr id="147" name="正方形/長方形 146">
            <a:extLst>
              <a:ext uri="{FF2B5EF4-FFF2-40B4-BE49-F238E27FC236}">
                <a16:creationId xmlns:a16="http://schemas.microsoft.com/office/drawing/2014/main" id="{2D4FA364-34DB-437D-A9FC-0ADC165CC5AA}"/>
              </a:ext>
            </a:extLst>
          </p:cNvPr>
          <p:cNvSpPr/>
          <p:nvPr/>
        </p:nvSpPr>
        <p:spPr>
          <a:xfrm>
            <a:off x="10395068" y="10645797"/>
            <a:ext cx="1083945" cy="261610"/>
          </a:xfrm>
          <a:prstGeom prst="rect">
            <a:avLst/>
          </a:prstGeom>
        </p:spPr>
        <p:txBody>
          <a:bodyPr wrap="square">
            <a:spAutoFit/>
          </a:bodyPr>
          <a:lstStyle/>
          <a:p>
            <a:r>
              <a:rPr lang="ja-JP" altLang="en-US" sz="1100" dirty="0"/>
              <a:t>（</a:t>
            </a:r>
            <a:r>
              <a:rPr lang="en-US" altLang="ja-JP" sz="1100" dirty="0"/>
              <a:t>QR</a:t>
            </a:r>
            <a:r>
              <a:rPr lang="ja-JP" altLang="en-US" sz="1100" dirty="0"/>
              <a:t>コード）</a:t>
            </a:r>
          </a:p>
        </p:txBody>
      </p:sp>
      <p:sp>
        <p:nvSpPr>
          <p:cNvPr id="2" name="左中かっこ 1">
            <a:extLst>
              <a:ext uri="{FF2B5EF4-FFF2-40B4-BE49-F238E27FC236}">
                <a16:creationId xmlns:a16="http://schemas.microsoft.com/office/drawing/2014/main" id="{52A2E7BB-0D7C-4EFB-939E-BD05612A8DA9}"/>
              </a:ext>
            </a:extLst>
          </p:cNvPr>
          <p:cNvSpPr/>
          <p:nvPr/>
        </p:nvSpPr>
        <p:spPr>
          <a:xfrm>
            <a:off x="3332005" y="10048320"/>
            <a:ext cx="187175" cy="514218"/>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141243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FA9C064B4B1B448958FE21241B8DE06" ma:contentTypeVersion="2" ma:contentTypeDescription="新しいドキュメントを作成します。" ma:contentTypeScope="" ma:versionID="2e8b77de286fd538cf1d5a03b74b282c">
  <xsd:schema xmlns:xsd="http://www.w3.org/2001/XMLSchema" xmlns:xs="http://www.w3.org/2001/XMLSchema" xmlns:p="http://schemas.microsoft.com/office/2006/metadata/properties" xmlns:ns1="http://schemas.microsoft.com/sharepoint/v3" xmlns:ns2="4781a4b3-2296-4415-aa5e-512ff803c4b8" targetNamespace="http://schemas.microsoft.com/office/2006/metadata/properties" ma:root="true" ma:fieldsID="29d35bf438908da1436d5af0edb5d312" ns1:_="" ns2:_="">
    <xsd:import namespace="http://schemas.microsoft.com/sharepoint/v3"/>
    <xsd:import namespace="4781a4b3-2296-4415-aa5e-512ff803c4b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81a4b3-2296-4415-aa5e-512ff803c4b8"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6C86D0-E049-4FDF-A543-E0391B071337}">
  <ds:schemaRefs>
    <ds:schemaRef ds:uri="http://schemas.microsoft.com/sharepoint/v3/contenttype/forms"/>
  </ds:schemaRefs>
</ds:datastoreItem>
</file>

<file path=customXml/itemProps2.xml><?xml version="1.0" encoding="utf-8"?>
<ds:datastoreItem xmlns:ds="http://schemas.openxmlformats.org/officeDocument/2006/customXml" ds:itemID="{8C44BCF5-FEF9-4667-9EA7-89792359F965}">
  <ds:schemaRefs>
    <ds:schemaRef ds:uri="http://schemas.microsoft.com/office/2006/metadata/properties"/>
    <ds:schemaRef ds:uri="http://schemas.microsoft.com/office/2006/documentManagement/types"/>
    <ds:schemaRef ds:uri="4781a4b3-2296-4415-aa5e-512ff803c4b8"/>
    <ds:schemaRef ds:uri="http://purl.org/dc/dcmitype/"/>
    <ds:schemaRef ds:uri="http://purl.org/dc/elements/1.1/"/>
    <ds:schemaRef ds:uri="http://schemas.microsoft.com/office/infopath/2007/PartnerControls"/>
    <ds:schemaRef ds:uri="http://schemas.openxmlformats.org/package/2006/metadata/core-properties"/>
    <ds:schemaRef ds:uri="http://schemas.microsoft.com/sharepoint/v3"/>
    <ds:schemaRef ds:uri="http://www.w3.org/XML/1998/namespace"/>
    <ds:schemaRef ds:uri="http://purl.org/dc/terms/"/>
  </ds:schemaRefs>
</ds:datastoreItem>
</file>

<file path=customXml/itemProps3.xml><?xml version="1.0" encoding="utf-8"?>
<ds:datastoreItem xmlns:ds="http://schemas.openxmlformats.org/officeDocument/2006/customXml" ds:itemID="{559DFEB7-DC44-4204-8DE2-148CC27E6C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781a4b3-2296-4415-aa5e-512ff803c4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7448</TotalTime>
  <Words>946</Words>
  <Application>Microsoft Office PowerPoint</Application>
  <PresentationFormat>ユーザー設定</PresentationFormat>
  <Paragraphs>113</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BIZ UDPゴシック</vt:lpstr>
      <vt:lpstr>Meiryo UI</vt:lpstr>
      <vt:lpstr>UD デジタル 教科書体 N-B</vt:lpstr>
      <vt:lpstr>UD デジタル 教科書体 N-R</vt:lpstr>
      <vt:lpstr>メイリオ</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宮澤　明日香</dc:creator>
  <cp:lastModifiedBy>古林　つぐみ</cp:lastModifiedBy>
  <cp:revision>816</cp:revision>
  <cp:lastPrinted>2023-09-29T10:28:17Z</cp:lastPrinted>
  <dcterms:created xsi:type="dcterms:W3CDTF">2020-04-20T02:28:23Z</dcterms:created>
  <dcterms:modified xsi:type="dcterms:W3CDTF">2023-09-29T10:29:11Z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0x0101003FA9C064B4B1B448958FE21241B8DE06</vt:lpwstr>
  </property>
</Properties>
</file>