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39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92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34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83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8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05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48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32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11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37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20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2B137-08F6-4B73-8E30-67BE298EC1AA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27FA2-BDCD-4858-9FC7-A7A017B05D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76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380722-9F7D-4250-94DD-6FD124539583}"/>
              </a:ext>
            </a:extLst>
          </p:cNvPr>
          <p:cNvSpPr/>
          <p:nvPr/>
        </p:nvSpPr>
        <p:spPr>
          <a:xfrm>
            <a:off x="7186" y="14164"/>
            <a:ext cx="12184814" cy="44874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日以降の新型コロナウイルス感染症患者の療養期間に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ついて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82692"/>
              </p:ext>
            </p:extLst>
          </p:nvPr>
        </p:nvGraphicFramePr>
        <p:xfrm>
          <a:off x="26503" y="1736433"/>
          <a:ext cx="11074825" cy="21075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7277">
                  <a:extLst>
                    <a:ext uri="{9D8B030D-6E8A-4147-A177-3AD203B41FA5}">
                      <a16:colId xmlns:a16="http://schemas.microsoft.com/office/drawing/2014/main" val="433593717"/>
                    </a:ext>
                  </a:extLst>
                </a:gridCol>
                <a:gridCol w="897053">
                  <a:extLst>
                    <a:ext uri="{9D8B030D-6E8A-4147-A177-3AD203B41FA5}">
                      <a16:colId xmlns:a16="http://schemas.microsoft.com/office/drawing/2014/main" val="1699665895"/>
                    </a:ext>
                  </a:extLst>
                </a:gridCol>
                <a:gridCol w="968818">
                  <a:extLst>
                    <a:ext uri="{9D8B030D-6E8A-4147-A177-3AD203B41FA5}">
                      <a16:colId xmlns:a16="http://schemas.microsoft.com/office/drawing/2014/main" val="3704399232"/>
                    </a:ext>
                  </a:extLst>
                </a:gridCol>
                <a:gridCol w="968818">
                  <a:extLst>
                    <a:ext uri="{9D8B030D-6E8A-4147-A177-3AD203B41FA5}">
                      <a16:colId xmlns:a16="http://schemas.microsoft.com/office/drawing/2014/main" val="2240546892"/>
                    </a:ext>
                  </a:extLst>
                </a:gridCol>
                <a:gridCol w="968818">
                  <a:extLst>
                    <a:ext uri="{9D8B030D-6E8A-4147-A177-3AD203B41FA5}">
                      <a16:colId xmlns:a16="http://schemas.microsoft.com/office/drawing/2014/main" val="3957288308"/>
                    </a:ext>
                  </a:extLst>
                </a:gridCol>
                <a:gridCol w="968818">
                  <a:extLst>
                    <a:ext uri="{9D8B030D-6E8A-4147-A177-3AD203B41FA5}">
                      <a16:colId xmlns:a16="http://schemas.microsoft.com/office/drawing/2014/main" val="3199558084"/>
                    </a:ext>
                  </a:extLst>
                </a:gridCol>
                <a:gridCol w="968818">
                  <a:extLst>
                    <a:ext uri="{9D8B030D-6E8A-4147-A177-3AD203B41FA5}">
                      <a16:colId xmlns:a16="http://schemas.microsoft.com/office/drawing/2014/main" val="1725751591"/>
                    </a:ext>
                  </a:extLst>
                </a:gridCol>
                <a:gridCol w="1205249">
                  <a:extLst>
                    <a:ext uri="{9D8B030D-6E8A-4147-A177-3AD203B41FA5}">
                      <a16:colId xmlns:a16="http://schemas.microsoft.com/office/drawing/2014/main" val="1647332408"/>
                    </a:ext>
                  </a:extLst>
                </a:gridCol>
                <a:gridCol w="825289">
                  <a:extLst>
                    <a:ext uri="{9D8B030D-6E8A-4147-A177-3AD203B41FA5}">
                      <a16:colId xmlns:a16="http://schemas.microsoft.com/office/drawing/2014/main" val="1039598238"/>
                    </a:ext>
                  </a:extLst>
                </a:gridCol>
                <a:gridCol w="825289">
                  <a:extLst>
                    <a:ext uri="{9D8B030D-6E8A-4147-A177-3AD203B41FA5}">
                      <a16:colId xmlns:a16="http://schemas.microsoft.com/office/drawing/2014/main" val="2066948718"/>
                    </a:ext>
                  </a:extLst>
                </a:gridCol>
                <a:gridCol w="825289">
                  <a:extLst>
                    <a:ext uri="{9D8B030D-6E8A-4147-A177-3AD203B41FA5}">
                      <a16:colId xmlns:a16="http://schemas.microsoft.com/office/drawing/2014/main" val="1677374302"/>
                    </a:ext>
                  </a:extLst>
                </a:gridCol>
                <a:gridCol w="825289">
                  <a:extLst>
                    <a:ext uri="{9D8B030D-6E8A-4147-A177-3AD203B41FA5}">
                      <a16:colId xmlns:a16="http://schemas.microsoft.com/office/drawing/2014/main" val="648576343"/>
                    </a:ext>
                  </a:extLst>
                </a:gridCol>
              </a:tblGrid>
              <a:tr h="347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5/8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5/9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5/10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5/11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5/12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5/13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5/14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5/15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5/16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5/17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+mn-lt"/>
                          <a:ea typeface="+mn-ea"/>
                        </a:rPr>
                        <a:t>5/18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74127"/>
                  </a:ext>
                </a:extLst>
              </a:tr>
              <a:tr h="334378">
                <a:tc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０日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１０日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412190"/>
                  </a:ext>
                </a:extLst>
              </a:tr>
              <a:tr h="712423">
                <a:tc rowSpan="2"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有症状</a:t>
                      </a:r>
                      <a:endParaRPr kumimoji="1" lang="en-US" altLang="ja-JP" sz="1600" b="1" dirty="0" smtClean="0"/>
                    </a:p>
                    <a:p>
                      <a:r>
                        <a:rPr kumimoji="1" lang="ja-JP" altLang="en-US" sz="1600" b="1" dirty="0" smtClean="0"/>
                        <a:t>患者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発症日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21096"/>
                  </a:ext>
                </a:extLst>
              </a:tr>
              <a:tr h="712423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発症日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78149"/>
                  </a:ext>
                </a:extLst>
              </a:tr>
            </a:tbl>
          </a:graphicData>
        </a:graphic>
      </p:graphicFrame>
      <p:grpSp>
        <p:nvGrpSpPr>
          <p:cNvPr id="57" name="グループ化 56"/>
          <p:cNvGrpSpPr/>
          <p:nvPr/>
        </p:nvGrpSpPr>
        <p:grpSpPr>
          <a:xfrm>
            <a:off x="1777467" y="2530991"/>
            <a:ext cx="4842553" cy="375418"/>
            <a:chOff x="2669661" y="2969700"/>
            <a:chExt cx="5392084" cy="662356"/>
          </a:xfrm>
        </p:grpSpPr>
        <p:sp>
          <p:nvSpPr>
            <p:cNvPr id="61" name="右矢印 60"/>
            <p:cNvSpPr/>
            <p:nvPr/>
          </p:nvSpPr>
          <p:spPr>
            <a:xfrm>
              <a:off x="2669661" y="3009602"/>
              <a:ext cx="5392084" cy="622454"/>
            </a:xfrm>
            <a:prstGeom prst="rightArrow">
              <a:avLst>
                <a:gd name="adj1" fmla="val 56224"/>
                <a:gd name="adj2" fmla="val 535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3086733" y="2969700"/>
              <a:ext cx="4963535" cy="584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外出を控える期間</a:t>
              </a:r>
              <a:r>
                <a:rPr kumimoji="1"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kumimoji="1"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日間）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777466" y="2801099"/>
            <a:ext cx="10606607" cy="396000"/>
            <a:chOff x="8984694" y="2567841"/>
            <a:chExt cx="3542966" cy="40796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5" name="右矢印 54"/>
            <p:cNvSpPr/>
            <p:nvPr/>
          </p:nvSpPr>
          <p:spPr>
            <a:xfrm>
              <a:off x="8984694" y="2567841"/>
              <a:ext cx="3111393" cy="407963"/>
            </a:xfrm>
            <a:prstGeom prst="rightArrow">
              <a:avLst>
                <a:gd name="adj1" fmla="val 50000"/>
                <a:gd name="adj2" fmla="val 67271"/>
              </a:avLst>
            </a:prstGeom>
            <a:grpFill/>
            <a:ln w="1905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9410827" y="2612596"/>
              <a:ext cx="3116833" cy="285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日目まで</a:t>
              </a: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は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感染対策（不織布マスク着用、高齢者等ハイリスク者と接触を控える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1765012" y="3256091"/>
            <a:ext cx="7576566" cy="347526"/>
            <a:chOff x="2689740" y="2217078"/>
            <a:chExt cx="6692983" cy="722279"/>
          </a:xfrm>
        </p:grpSpPr>
        <p:sp>
          <p:nvSpPr>
            <p:cNvPr id="46" name="右矢印 45"/>
            <p:cNvSpPr/>
            <p:nvPr/>
          </p:nvSpPr>
          <p:spPr>
            <a:xfrm>
              <a:off x="2689740" y="2297652"/>
              <a:ext cx="5392084" cy="641705"/>
            </a:xfrm>
            <a:prstGeom prst="rightArrow">
              <a:avLst>
                <a:gd name="adj1" fmla="val 56224"/>
                <a:gd name="adj2" fmla="val 535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4419188" y="2217078"/>
              <a:ext cx="4963535" cy="584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外出を控える期間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9" name="正方形/長方形 8"/>
          <p:cNvSpPr/>
          <p:nvPr/>
        </p:nvSpPr>
        <p:spPr>
          <a:xfrm>
            <a:off x="29884" y="1484718"/>
            <a:ext cx="4323812" cy="25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令和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日以降に陽性</a:t>
            </a:r>
            <a:r>
              <a:rPr lang="ja-JP" altLang="en-US" dirty="0" smtClean="0"/>
              <a:t>に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なった</a:t>
            </a:r>
            <a:r>
              <a:rPr lang="ja-JP" altLang="en-US" dirty="0" smtClean="0"/>
              <a:t>場合</a:t>
            </a:r>
            <a:endParaRPr kumimoji="1" lang="ja-JP" altLang="en-US" dirty="0"/>
          </a:p>
        </p:txBody>
      </p:sp>
      <p:sp>
        <p:nvSpPr>
          <p:cNvPr id="49" name="正方形/長方形 48"/>
          <p:cNvSpPr/>
          <p:nvPr/>
        </p:nvSpPr>
        <p:spPr>
          <a:xfrm>
            <a:off x="16631" y="4012648"/>
            <a:ext cx="4297490" cy="2435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令和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月</a:t>
            </a:r>
            <a:r>
              <a:rPr lang="en-US" altLang="ja-JP" dirty="0" smtClean="0"/>
              <a:t>7</a:t>
            </a:r>
            <a:r>
              <a:rPr lang="ja-JP" altLang="en-US" dirty="0" smtClean="0"/>
              <a:t>日まで</a:t>
            </a:r>
            <a:r>
              <a:rPr kumimoji="1" lang="ja-JP" altLang="en-US" dirty="0" smtClean="0"/>
              <a:t>に陽性に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なった</a:t>
            </a:r>
            <a:r>
              <a:rPr kumimoji="1" lang="ja-JP" altLang="en-US" dirty="0" smtClean="0"/>
              <a:t>場合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876146" y="3086995"/>
            <a:ext cx="762557" cy="352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有症状</a:t>
            </a:r>
            <a:endParaRPr kumimoji="1" lang="ja-JP" altLang="en-US" sz="1400" b="1" dirty="0"/>
          </a:p>
        </p:txBody>
      </p:sp>
      <p:sp>
        <p:nvSpPr>
          <p:cNvPr id="52" name="正方形/長方形 51"/>
          <p:cNvSpPr/>
          <p:nvPr/>
        </p:nvSpPr>
        <p:spPr>
          <a:xfrm>
            <a:off x="2839132" y="3078976"/>
            <a:ext cx="762557" cy="352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有症状</a:t>
            </a:r>
            <a:endParaRPr kumimoji="1" lang="ja-JP" altLang="en-US" sz="1400" b="1" dirty="0"/>
          </a:p>
        </p:txBody>
      </p:sp>
      <p:sp>
        <p:nvSpPr>
          <p:cNvPr id="53" name="正方形/長方形 52"/>
          <p:cNvSpPr/>
          <p:nvPr/>
        </p:nvSpPr>
        <p:spPr>
          <a:xfrm>
            <a:off x="3795847" y="3073375"/>
            <a:ext cx="762557" cy="352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有症状</a:t>
            </a:r>
            <a:endParaRPr kumimoji="1" lang="ja-JP" altLang="en-US" sz="1400" b="1" dirty="0"/>
          </a:p>
        </p:txBody>
      </p:sp>
      <p:sp>
        <p:nvSpPr>
          <p:cNvPr id="54" name="正方形/長方形 53"/>
          <p:cNvSpPr/>
          <p:nvPr/>
        </p:nvSpPr>
        <p:spPr>
          <a:xfrm>
            <a:off x="4772456" y="3053958"/>
            <a:ext cx="762557" cy="352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有症状</a:t>
            </a:r>
            <a:endParaRPr kumimoji="1" lang="ja-JP" altLang="en-US" sz="1400" b="1" dirty="0"/>
          </a:p>
        </p:txBody>
      </p:sp>
      <p:sp>
        <p:nvSpPr>
          <p:cNvPr id="56" name="正方形/長方形 55"/>
          <p:cNvSpPr/>
          <p:nvPr/>
        </p:nvSpPr>
        <p:spPr>
          <a:xfrm>
            <a:off x="5707152" y="3086470"/>
            <a:ext cx="762557" cy="352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軽快</a:t>
            </a:r>
            <a:endParaRPr kumimoji="1" lang="ja-JP" altLang="en-US" sz="1400" b="1" dirty="0"/>
          </a:p>
        </p:txBody>
      </p:sp>
      <p:sp>
        <p:nvSpPr>
          <p:cNvPr id="60" name="角丸四角形 59"/>
          <p:cNvSpPr/>
          <p:nvPr/>
        </p:nvSpPr>
        <p:spPr>
          <a:xfrm>
            <a:off x="6631890" y="3206974"/>
            <a:ext cx="961837" cy="3612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症状軽快後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時間経過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右矢印 80"/>
          <p:cNvSpPr/>
          <p:nvPr/>
        </p:nvSpPr>
        <p:spPr>
          <a:xfrm>
            <a:off x="1765012" y="3498190"/>
            <a:ext cx="9340310" cy="396000"/>
          </a:xfrm>
          <a:prstGeom prst="rightArrow">
            <a:avLst>
              <a:gd name="adj1" fmla="val 50000"/>
              <a:gd name="adj2" fmla="val 6727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3063310" y="3538818"/>
            <a:ext cx="8098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日目まで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感染対策（不織布マスク着用、高齢者等ハイリスク者と接触を控える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3" name="表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17476"/>
              </p:ext>
            </p:extLst>
          </p:nvPr>
        </p:nvGraphicFramePr>
        <p:xfrm>
          <a:off x="29882" y="4271763"/>
          <a:ext cx="12118740" cy="25807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80815">
                  <a:extLst>
                    <a:ext uri="{9D8B030D-6E8A-4147-A177-3AD203B41FA5}">
                      <a16:colId xmlns:a16="http://schemas.microsoft.com/office/drawing/2014/main" val="433593717"/>
                    </a:ext>
                  </a:extLst>
                </a:gridCol>
                <a:gridCol w="882299">
                  <a:extLst>
                    <a:ext uri="{9D8B030D-6E8A-4147-A177-3AD203B41FA5}">
                      <a16:colId xmlns:a16="http://schemas.microsoft.com/office/drawing/2014/main" val="1699665895"/>
                    </a:ext>
                  </a:extLst>
                </a:gridCol>
                <a:gridCol w="613643">
                  <a:extLst>
                    <a:ext uri="{9D8B030D-6E8A-4147-A177-3AD203B41FA5}">
                      <a16:colId xmlns:a16="http://schemas.microsoft.com/office/drawing/2014/main" val="2306641769"/>
                    </a:ext>
                  </a:extLst>
                </a:gridCol>
                <a:gridCol w="1001646">
                  <a:extLst>
                    <a:ext uri="{9D8B030D-6E8A-4147-A177-3AD203B41FA5}">
                      <a16:colId xmlns:a16="http://schemas.microsoft.com/office/drawing/2014/main" val="3054392254"/>
                    </a:ext>
                  </a:extLst>
                </a:gridCol>
                <a:gridCol w="622018">
                  <a:extLst>
                    <a:ext uri="{9D8B030D-6E8A-4147-A177-3AD203B41FA5}">
                      <a16:colId xmlns:a16="http://schemas.microsoft.com/office/drawing/2014/main" val="783648217"/>
                    </a:ext>
                  </a:extLst>
                </a:gridCol>
                <a:gridCol w="811832">
                  <a:extLst>
                    <a:ext uri="{9D8B030D-6E8A-4147-A177-3AD203B41FA5}">
                      <a16:colId xmlns:a16="http://schemas.microsoft.com/office/drawing/2014/main" val="3704399232"/>
                    </a:ext>
                  </a:extLst>
                </a:gridCol>
                <a:gridCol w="811832">
                  <a:extLst>
                    <a:ext uri="{9D8B030D-6E8A-4147-A177-3AD203B41FA5}">
                      <a16:colId xmlns:a16="http://schemas.microsoft.com/office/drawing/2014/main" val="2240546892"/>
                    </a:ext>
                  </a:extLst>
                </a:gridCol>
                <a:gridCol w="930601">
                  <a:extLst>
                    <a:ext uri="{9D8B030D-6E8A-4147-A177-3AD203B41FA5}">
                      <a16:colId xmlns:a16="http://schemas.microsoft.com/office/drawing/2014/main" val="3957288308"/>
                    </a:ext>
                  </a:extLst>
                </a:gridCol>
                <a:gridCol w="693062">
                  <a:extLst>
                    <a:ext uri="{9D8B030D-6E8A-4147-A177-3AD203B41FA5}">
                      <a16:colId xmlns:a16="http://schemas.microsoft.com/office/drawing/2014/main" val="3199558084"/>
                    </a:ext>
                  </a:extLst>
                </a:gridCol>
                <a:gridCol w="811832">
                  <a:extLst>
                    <a:ext uri="{9D8B030D-6E8A-4147-A177-3AD203B41FA5}">
                      <a16:colId xmlns:a16="http://schemas.microsoft.com/office/drawing/2014/main" val="1725751591"/>
                    </a:ext>
                  </a:extLst>
                </a:gridCol>
                <a:gridCol w="811832">
                  <a:extLst>
                    <a:ext uri="{9D8B030D-6E8A-4147-A177-3AD203B41FA5}">
                      <a16:colId xmlns:a16="http://schemas.microsoft.com/office/drawing/2014/main" val="1647332408"/>
                    </a:ext>
                  </a:extLst>
                </a:gridCol>
                <a:gridCol w="811832">
                  <a:extLst>
                    <a:ext uri="{9D8B030D-6E8A-4147-A177-3AD203B41FA5}">
                      <a16:colId xmlns:a16="http://schemas.microsoft.com/office/drawing/2014/main" val="1039598238"/>
                    </a:ext>
                  </a:extLst>
                </a:gridCol>
                <a:gridCol w="811832">
                  <a:extLst>
                    <a:ext uri="{9D8B030D-6E8A-4147-A177-3AD203B41FA5}">
                      <a16:colId xmlns:a16="http://schemas.microsoft.com/office/drawing/2014/main" val="2066948718"/>
                    </a:ext>
                  </a:extLst>
                </a:gridCol>
                <a:gridCol w="811832">
                  <a:extLst>
                    <a:ext uri="{9D8B030D-6E8A-4147-A177-3AD203B41FA5}">
                      <a16:colId xmlns:a16="http://schemas.microsoft.com/office/drawing/2014/main" val="2271273538"/>
                    </a:ext>
                  </a:extLst>
                </a:gridCol>
                <a:gridCol w="811832">
                  <a:extLst>
                    <a:ext uri="{9D8B030D-6E8A-4147-A177-3AD203B41FA5}">
                      <a16:colId xmlns:a16="http://schemas.microsoft.com/office/drawing/2014/main" val="274995019"/>
                    </a:ext>
                  </a:extLst>
                </a:gridCol>
              </a:tblGrid>
              <a:tr h="3371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</a:t>
                      </a:r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5/3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5/4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5/5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5/6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5/7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5/8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5/9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5/10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5/11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5/12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5/13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5/14~17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4412190"/>
                  </a:ext>
                </a:extLst>
              </a:tr>
              <a:tr h="300269">
                <a:tc rowSpan="6">
                  <a:txBody>
                    <a:bodyPr/>
                    <a:lstStyle/>
                    <a:p>
                      <a:r>
                        <a:rPr kumimoji="1" lang="ja-JP" altLang="en-US" sz="1600" b="1" dirty="0" smtClean="0"/>
                        <a:t>有症状</a:t>
                      </a:r>
                      <a:endParaRPr kumimoji="1" lang="en-US" altLang="ja-JP" sz="1600" b="1" dirty="0" smtClean="0"/>
                    </a:p>
                    <a:p>
                      <a:r>
                        <a:rPr kumimoji="1" lang="ja-JP" altLang="en-US" sz="1600" b="1" dirty="0" smtClean="0"/>
                        <a:t>患者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１０日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521096"/>
                  </a:ext>
                </a:extLst>
              </a:tr>
              <a:tr h="4334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発症日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093835"/>
                  </a:ext>
                </a:extLst>
              </a:tr>
              <a:tr h="300269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mpd="sng"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09332"/>
                  </a:ext>
                </a:extLst>
              </a:tr>
              <a:tr h="341368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発症日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273750"/>
                  </a:ext>
                </a:extLst>
              </a:tr>
              <a:tr h="300269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gridSpan="6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５日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~10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04283"/>
                  </a:ext>
                </a:extLst>
              </a:tr>
              <a:tr h="554323"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6" v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発症日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299429"/>
                  </a:ext>
                </a:extLst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6540209" y="4246992"/>
            <a:ext cx="746975" cy="25901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7" name="グループ化 86"/>
          <p:cNvGrpSpPr/>
          <p:nvPr/>
        </p:nvGrpSpPr>
        <p:grpSpPr>
          <a:xfrm>
            <a:off x="1807192" y="4914288"/>
            <a:ext cx="5469151" cy="325599"/>
            <a:chOff x="2665430" y="6008093"/>
            <a:chExt cx="5392082" cy="577561"/>
          </a:xfrm>
        </p:grpSpPr>
        <p:sp>
          <p:nvSpPr>
            <p:cNvPr id="88" name="右矢印 87"/>
            <p:cNvSpPr/>
            <p:nvPr/>
          </p:nvSpPr>
          <p:spPr>
            <a:xfrm>
              <a:off x="2665430" y="6013775"/>
              <a:ext cx="5392082" cy="571879"/>
            </a:xfrm>
            <a:prstGeom prst="rightArrow">
              <a:avLst>
                <a:gd name="adj1" fmla="val 63079"/>
                <a:gd name="adj2" fmla="val 506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3518659" y="6008093"/>
              <a:ext cx="2834336" cy="50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療養期間（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7</a:t>
              </a:r>
              <a:r>
                <a:rPr kumimoji="1"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日間）</a:t>
              </a:r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3430765" y="5640788"/>
            <a:ext cx="3856419" cy="323883"/>
            <a:chOff x="2555285" y="5662538"/>
            <a:chExt cx="5392082" cy="571879"/>
          </a:xfrm>
        </p:grpSpPr>
        <p:sp>
          <p:nvSpPr>
            <p:cNvPr id="94" name="右矢印 93"/>
            <p:cNvSpPr/>
            <p:nvPr/>
          </p:nvSpPr>
          <p:spPr>
            <a:xfrm>
              <a:off x="2555285" y="5662538"/>
              <a:ext cx="5392082" cy="571879"/>
            </a:xfrm>
            <a:prstGeom prst="rightArrow">
              <a:avLst>
                <a:gd name="adj1" fmla="val 63079"/>
                <a:gd name="adj2" fmla="val 506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3555200" y="5685182"/>
              <a:ext cx="2834336" cy="505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療養期間（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５</a:t>
              </a:r>
              <a:r>
                <a:rPr kumimoji="1" lang="ja-JP" altLang="en-US" sz="14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日間）</a:t>
              </a:r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1" name="角丸四角形 100"/>
          <p:cNvSpPr/>
          <p:nvPr/>
        </p:nvSpPr>
        <p:spPr>
          <a:xfrm>
            <a:off x="6088431" y="4904849"/>
            <a:ext cx="900000" cy="3081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症状軽快後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時間経過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6088431" y="5626159"/>
            <a:ext cx="900000" cy="3081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症状軽快後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時間経過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右矢印 102"/>
          <p:cNvSpPr/>
          <p:nvPr/>
        </p:nvSpPr>
        <p:spPr>
          <a:xfrm>
            <a:off x="7354911" y="4909409"/>
            <a:ext cx="2356603" cy="311123"/>
          </a:xfrm>
          <a:prstGeom prst="rightArrow">
            <a:avLst>
              <a:gd name="adj1" fmla="val 50000"/>
              <a:gd name="adj2" fmla="val 6727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632277" y="4940429"/>
            <a:ext cx="2071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日間経過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感染対策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右矢印 106"/>
          <p:cNvSpPr/>
          <p:nvPr/>
        </p:nvSpPr>
        <p:spPr>
          <a:xfrm>
            <a:off x="7354911" y="5660728"/>
            <a:ext cx="4015008" cy="330712"/>
          </a:xfrm>
          <a:prstGeom prst="rightArrow">
            <a:avLst>
              <a:gd name="adj1" fmla="val 50000"/>
              <a:gd name="adj2" fmla="val 6727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673937" y="5670444"/>
            <a:ext cx="2071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日間経過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まで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感染対策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9" name="グループ化 108"/>
          <p:cNvGrpSpPr/>
          <p:nvPr/>
        </p:nvGrpSpPr>
        <p:grpSpPr>
          <a:xfrm>
            <a:off x="6578559" y="6280691"/>
            <a:ext cx="3946295" cy="349213"/>
            <a:chOff x="2665430" y="6013775"/>
            <a:chExt cx="5392082" cy="577149"/>
          </a:xfrm>
        </p:grpSpPr>
        <p:sp>
          <p:nvSpPr>
            <p:cNvPr id="110" name="右矢印 109"/>
            <p:cNvSpPr/>
            <p:nvPr/>
          </p:nvSpPr>
          <p:spPr>
            <a:xfrm>
              <a:off x="2665430" y="6013775"/>
              <a:ext cx="5392082" cy="571879"/>
            </a:xfrm>
            <a:prstGeom prst="rightArrow">
              <a:avLst>
                <a:gd name="adj1" fmla="val 63079"/>
                <a:gd name="adj2" fmla="val 506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3316387" y="6029350"/>
              <a:ext cx="2834335" cy="561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12" name="テキスト ボックス 111"/>
          <p:cNvSpPr txBox="1"/>
          <p:nvPr/>
        </p:nvSpPr>
        <p:spPr>
          <a:xfrm>
            <a:off x="6755417" y="6266181"/>
            <a:ext cx="483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外出を控える期間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日間）</a:t>
            </a:r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9429292" y="6272585"/>
            <a:ext cx="900000" cy="3286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症状軽快後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時間経過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右矢印 113"/>
          <p:cNvSpPr/>
          <p:nvPr/>
        </p:nvSpPr>
        <p:spPr>
          <a:xfrm>
            <a:off x="6586008" y="6516998"/>
            <a:ext cx="5513227" cy="321124"/>
          </a:xfrm>
          <a:prstGeom prst="rightArrow">
            <a:avLst>
              <a:gd name="adj1" fmla="val 50000"/>
              <a:gd name="adj2" fmla="val 6727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966574" y="6535757"/>
            <a:ext cx="8051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日目まで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感染対策（不織布マスク着用、高齢者等ハイリスク者と接触を控える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4657606" y="2498070"/>
            <a:ext cx="961837" cy="3612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症状軽快後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時間経過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831986" y="1721388"/>
            <a:ext cx="901523" cy="211790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876146" y="2367527"/>
            <a:ext cx="762557" cy="352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有症状</a:t>
            </a:r>
            <a:endParaRPr kumimoji="1" lang="ja-JP" altLang="en-US" sz="1400" b="1" dirty="0"/>
          </a:p>
        </p:txBody>
      </p:sp>
      <p:sp>
        <p:nvSpPr>
          <p:cNvPr id="51" name="正方形/長方形 50"/>
          <p:cNvSpPr/>
          <p:nvPr/>
        </p:nvSpPr>
        <p:spPr>
          <a:xfrm>
            <a:off x="2839132" y="2380803"/>
            <a:ext cx="762557" cy="352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有症状</a:t>
            </a:r>
            <a:endParaRPr kumimoji="1" lang="ja-JP" altLang="en-US" sz="1400" b="1" dirty="0"/>
          </a:p>
        </p:txBody>
      </p:sp>
      <p:sp>
        <p:nvSpPr>
          <p:cNvPr id="58" name="正方形/長方形 57"/>
          <p:cNvSpPr/>
          <p:nvPr/>
        </p:nvSpPr>
        <p:spPr>
          <a:xfrm>
            <a:off x="3795848" y="2362431"/>
            <a:ext cx="762557" cy="3523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/>
              <a:t>軽快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050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285</Words>
  <Application>Microsoft Office PowerPoint</Application>
  <PresentationFormat>ワイド画面</PresentationFormat>
  <Paragraphs>108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UD デジタル 教科書体 NK-B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陽子</dc:creator>
  <cp:lastModifiedBy>伊藤　陽子</cp:lastModifiedBy>
  <cp:revision>80</cp:revision>
  <cp:lastPrinted>2023-04-21T03:18:30Z</cp:lastPrinted>
  <dcterms:created xsi:type="dcterms:W3CDTF">2022-03-17T01:22:21Z</dcterms:created>
  <dcterms:modified xsi:type="dcterms:W3CDTF">2023-05-08T06:31:44Z</dcterms:modified>
</cp:coreProperties>
</file>