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10.19.161.23\kansen_fol\05&#12456;&#12452;&#12474;L&#65288;&#31227;&#34892;&#28168;&#65289;\02&#12463;&#12522;&#12491;&#12483;&#12463;&#26908;&#26619;\R01\06%20&#21463;&#26908;&#32773;&#12450;&#12531;&#12465;&#12540;&#12488;\1&#26376;&#38598;&#35336;&#20998;\&#12463;&#12522;&#12491;&#12483;&#12463;&#26908;&#26619;&#21463;&#26908;&#24460;&#12450;&#12531;&#12465;&#12540;&#12488;(1&#26376;&#65289;.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10.19.161.23\kansen_fol\05&#12456;&#12452;&#12474;L&#65288;&#31227;&#34892;&#28168;&#65289;\02&#12463;&#12522;&#12491;&#12483;&#12463;&#26908;&#26619;\R01\06%20&#21463;&#26908;&#32773;&#12450;&#12531;&#12465;&#12540;&#12488;\1&#26376;&#38598;&#35336;&#20998;\&#12463;&#12522;&#12491;&#12483;&#12463;&#26908;&#26619;&#21463;&#26908;&#24460;&#12450;&#12531;&#12465;&#12540;&#12488;(1&#26376;&#6528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0.19.161.23\kansen_fol\05&#12456;&#12452;&#12474;L&#65288;&#31227;&#34892;&#28168;&#65289;\02&#12463;&#12522;&#12491;&#12483;&#12463;&#26908;&#26619;\R01\06%20&#21463;&#26908;&#32773;&#12450;&#12531;&#12465;&#12540;&#12488;\1&#26376;&#38598;&#35336;&#20998;\&#12463;&#12522;&#12491;&#12483;&#12463;&#26908;&#26619;&#21463;&#26908;&#24460;&#12450;&#12531;&#12465;&#12540;&#12488;(1&#26376;&#65289;.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400" dirty="0" smtClean="0">
                <a:latin typeface="UD デジタル 教科書体 NP-B" panose="02020700000000000000" pitchFamily="18" charset="-128"/>
                <a:ea typeface="UD デジタル 教科書体 NP-B" panose="02020700000000000000" pitchFamily="18" charset="-128"/>
              </a:rPr>
              <a:t>Q</a:t>
            </a:r>
            <a:r>
              <a:rPr lang="ja-JP" altLang="en-US" sz="2400" baseline="0" dirty="0" smtClean="0">
                <a:latin typeface="UD デジタル 教科書体 NP-B" panose="02020700000000000000" pitchFamily="18" charset="-128"/>
                <a:ea typeface="UD デジタル 教科書体 NP-B" panose="02020700000000000000" pitchFamily="18" charset="-128"/>
              </a:rPr>
              <a:t> </a:t>
            </a:r>
            <a:r>
              <a:rPr lang="ja-JP" altLang="en-US" sz="2400" dirty="0" smtClean="0">
                <a:latin typeface="UD デジタル 教科書体 NP-B" panose="02020700000000000000" pitchFamily="18" charset="-128"/>
                <a:ea typeface="UD デジタル 教科書体 NP-B" panose="02020700000000000000" pitchFamily="18" charset="-128"/>
              </a:rPr>
              <a:t>今回を除いて、一番最近に</a:t>
            </a:r>
            <a:r>
              <a:rPr lang="en-US" altLang="ja-JP" sz="2400" dirty="0" smtClean="0">
                <a:latin typeface="UD デジタル 教科書体 NP-B" panose="02020700000000000000" pitchFamily="18" charset="-128"/>
                <a:ea typeface="UD デジタル 教科書体 NP-B" panose="02020700000000000000" pitchFamily="18" charset="-128"/>
              </a:rPr>
              <a:t>HIV</a:t>
            </a:r>
            <a:r>
              <a:rPr lang="ja-JP" altLang="en-US" sz="2400" dirty="0" smtClean="0">
                <a:latin typeface="UD デジタル 教科書体 NP-B" panose="02020700000000000000" pitchFamily="18" charset="-128"/>
                <a:ea typeface="UD デジタル 教科書体 NP-B" panose="02020700000000000000" pitchFamily="18" charset="-128"/>
              </a:rPr>
              <a:t>検査を受けたのはいつですか。</a:t>
            </a:r>
            <a:endParaRPr lang="ja-JP" altLang="en-US" sz="2400" dirty="0">
              <a:latin typeface="UD デジタル 教科書体 NP-B" panose="02020700000000000000" pitchFamily="18" charset="-128"/>
              <a:ea typeface="UD デジタル 教科書体 NP-B" panose="02020700000000000000" pitchFamily="18" charset="-128"/>
            </a:endParaRPr>
          </a:p>
        </c:rich>
      </c:tx>
      <c:layout>
        <c:manualLayout>
          <c:xMode val="edge"/>
          <c:yMode val="edge"/>
          <c:x val="0.16088987198529969"/>
          <c:y val="2.182322235247845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3.5951874053535025E-2"/>
          <c:y val="2.4321132141686557E-2"/>
          <c:w val="0.9457568168657392"/>
          <c:h val="0.74416825456225633"/>
        </c:manualLayout>
      </c:layout>
      <c:barChart>
        <c:barDir val="col"/>
        <c:grouping val="clustered"/>
        <c:varyColors val="0"/>
        <c:ser>
          <c:idx val="0"/>
          <c:order val="0"/>
          <c:tx>
            <c:strRef>
              <c:f>'集計（全体） (2)'!$M$4</c:f>
              <c:strCache>
                <c:ptCount val="1"/>
                <c:pt idx="0">
                  <c:v>受けたことはない（今回が初めて）</c:v>
                </c:pt>
              </c:strCache>
            </c:strRef>
          </c:tx>
          <c:spPr>
            <a:pattFill prst="wdUpDiag">
              <a:fgClr>
                <a:srgbClr val="0000CC"/>
              </a:fgClr>
              <a:bgClr>
                <a:sysClr val="window" lastClr="FFFFFF"/>
              </a:bgClr>
            </a:pattFill>
            <a:ln>
              <a:solidFill>
                <a:srgbClr val="0000CC"/>
              </a:solidFill>
            </a:ln>
            <a:effectLst/>
          </c:spPr>
          <c:invertIfNegative val="0"/>
          <c:cat>
            <c:multiLvlStrRef>
              <c:f>'集計（全体） (2)'!$K$5:$L$33</c:f>
              <c:multiLvlStrCache>
                <c:ptCount val="29"/>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pt idx="28">
                    <c:v>25-29</c:v>
                  </c:pt>
                </c:lvl>
                <c:lvl>
                  <c:pt idx="0">
                    <c:v>男性同性愛者</c:v>
                  </c:pt>
                  <c:pt idx="9">
                    <c:v>両性愛者</c:v>
                  </c:pt>
                  <c:pt idx="16">
                    <c:v>わからない</c:v>
                  </c:pt>
                  <c:pt idx="18">
                    <c:v>決めたくない</c:v>
                  </c:pt>
                  <c:pt idx="20">
                    <c:v>異性愛者</c:v>
                  </c:pt>
                  <c:pt idx="28">
                    <c:v>未記入</c:v>
                  </c:pt>
                </c:lvl>
              </c:multiLvlStrCache>
            </c:multiLvlStrRef>
          </c:cat>
          <c:val>
            <c:numRef>
              <c:f>'集計（全体） (2)'!$M$5:$M$33</c:f>
              <c:numCache>
                <c:formatCode>General</c:formatCode>
                <c:ptCount val="29"/>
                <c:pt idx="0">
                  <c:v>6</c:v>
                </c:pt>
                <c:pt idx="1">
                  <c:v>3</c:v>
                </c:pt>
                <c:pt idx="2">
                  <c:v>2</c:v>
                </c:pt>
                <c:pt idx="9">
                  <c:v>1</c:v>
                </c:pt>
                <c:pt idx="10">
                  <c:v>1</c:v>
                </c:pt>
                <c:pt idx="13">
                  <c:v>1</c:v>
                </c:pt>
                <c:pt idx="16">
                  <c:v>2</c:v>
                </c:pt>
                <c:pt idx="17">
                  <c:v>2</c:v>
                </c:pt>
                <c:pt idx="20">
                  <c:v>4</c:v>
                </c:pt>
                <c:pt idx="21">
                  <c:v>2</c:v>
                </c:pt>
                <c:pt idx="22">
                  <c:v>1</c:v>
                </c:pt>
                <c:pt idx="24">
                  <c:v>2</c:v>
                </c:pt>
              </c:numCache>
            </c:numRef>
          </c:val>
          <c:extLst>
            <c:ext xmlns:c16="http://schemas.microsoft.com/office/drawing/2014/chart" uri="{C3380CC4-5D6E-409C-BE32-E72D297353CC}">
              <c16:uniqueId val="{00000000-96FE-48D4-BA54-DC82A5BB25F9}"/>
            </c:ext>
          </c:extLst>
        </c:ser>
        <c:ser>
          <c:idx val="1"/>
          <c:order val="1"/>
          <c:tx>
            <c:strRef>
              <c:f>'集計（全体） (2)'!$N$4</c:f>
              <c:strCache>
                <c:ptCount val="1"/>
                <c:pt idx="0">
                  <c:v>過去６ヶ月の間</c:v>
                </c:pt>
              </c:strCache>
            </c:strRef>
          </c:tx>
          <c:spPr>
            <a:solidFill>
              <a:schemeClr val="accent2"/>
            </a:solidFill>
            <a:ln>
              <a:noFill/>
            </a:ln>
            <a:effectLst/>
          </c:spPr>
          <c:invertIfNegative val="0"/>
          <c:dPt>
            <c:idx val="2"/>
            <c:invertIfNegative val="0"/>
            <c:bubble3D val="0"/>
            <c:spPr>
              <a:pattFill prst="pct80">
                <a:fgClr>
                  <a:srgbClr val="0000CC"/>
                </a:fgClr>
                <a:bgClr>
                  <a:sysClr val="window" lastClr="FFFFFF"/>
                </a:bgClr>
              </a:pattFill>
              <a:ln>
                <a:solidFill>
                  <a:srgbClr val="5B9BD5"/>
                </a:solidFill>
              </a:ln>
              <a:effectLst/>
            </c:spPr>
            <c:extLst>
              <c:ext xmlns:c16="http://schemas.microsoft.com/office/drawing/2014/chart" uri="{C3380CC4-5D6E-409C-BE32-E72D297353CC}">
                <c16:uniqueId val="{00000005-96FE-48D4-BA54-DC82A5BB25F9}"/>
              </c:ext>
            </c:extLst>
          </c:dPt>
          <c:cat>
            <c:multiLvlStrRef>
              <c:f>'集計（全体） (2)'!$K$5:$L$33</c:f>
              <c:multiLvlStrCache>
                <c:ptCount val="29"/>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pt idx="28">
                    <c:v>25-29</c:v>
                  </c:pt>
                </c:lvl>
                <c:lvl>
                  <c:pt idx="0">
                    <c:v>男性同性愛者</c:v>
                  </c:pt>
                  <c:pt idx="9">
                    <c:v>両性愛者</c:v>
                  </c:pt>
                  <c:pt idx="16">
                    <c:v>わからない</c:v>
                  </c:pt>
                  <c:pt idx="18">
                    <c:v>決めたくない</c:v>
                  </c:pt>
                  <c:pt idx="20">
                    <c:v>異性愛者</c:v>
                  </c:pt>
                  <c:pt idx="28">
                    <c:v>未記入</c:v>
                  </c:pt>
                </c:lvl>
              </c:multiLvlStrCache>
            </c:multiLvlStrRef>
          </c:cat>
          <c:val>
            <c:numRef>
              <c:f>'集計（全体） (2)'!$N$5:$N$33</c:f>
              <c:numCache>
                <c:formatCode>General</c:formatCode>
                <c:ptCount val="29"/>
                <c:pt idx="0">
                  <c:v>2</c:v>
                </c:pt>
                <c:pt idx="1">
                  <c:v>4</c:v>
                </c:pt>
                <c:pt idx="2">
                  <c:v>15</c:v>
                </c:pt>
                <c:pt idx="4">
                  <c:v>2</c:v>
                </c:pt>
                <c:pt idx="5">
                  <c:v>2</c:v>
                </c:pt>
                <c:pt idx="10">
                  <c:v>1</c:v>
                </c:pt>
                <c:pt idx="11">
                  <c:v>1</c:v>
                </c:pt>
                <c:pt idx="13">
                  <c:v>2</c:v>
                </c:pt>
                <c:pt idx="14">
                  <c:v>1</c:v>
                </c:pt>
                <c:pt idx="16">
                  <c:v>2</c:v>
                </c:pt>
                <c:pt idx="23">
                  <c:v>2</c:v>
                </c:pt>
                <c:pt idx="25">
                  <c:v>1</c:v>
                </c:pt>
                <c:pt idx="26">
                  <c:v>1</c:v>
                </c:pt>
              </c:numCache>
            </c:numRef>
          </c:val>
          <c:extLst>
            <c:ext xmlns:c16="http://schemas.microsoft.com/office/drawing/2014/chart" uri="{C3380CC4-5D6E-409C-BE32-E72D297353CC}">
              <c16:uniqueId val="{00000001-96FE-48D4-BA54-DC82A5BB25F9}"/>
            </c:ext>
          </c:extLst>
        </c:ser>
        <c:ser>
          <c:idx val="2"/>
          <c:order val="2"/>
          <c:tx>
            <c:strRef>
              <c:f>'集計（全体） (2)'!$O$4</c:f>
              <c:strCache>
                <c:ptCount val="1"/>
                <c:pt idx="0">
                  <c:v>過去６ヶ月以前～過去１年の間</c:v>
                </c:pt>
              </c:strCache>
            </c:strRef>
          </c:tx>
          <c:spPr>
            <a:pattFill prst="smConfetti">
              <a:fgClr>
                <a:srgbClr val="0000CC"/>
              </a:fgClr>
              <a:bgClr>
                <a:sysClr val="window" lastClr="FFFFFF"/>
              </a:bgClr>
            </a:pattFill>
            <a:ln>
              <a:solidFill>
                <a:srgbClr val="0000CC"/>
              </a:solidFill>
            </a:ln>
            <a:effectLst/>
          </c:spPr>
          <c:invertIfNegative val="0"/>
          <c:cat>
            <c:multiLvlStrRef>
              <c:f>'集計（全体） (2)'!$K$5:$L$33</c:f>
              <c:multiLvlStrCache>
                <c:ptCount val="29"/>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pt idx="28">
                    <c:v>25-29</c:v>
                  </c:pt>
                </c:lvl>
                <c:lvl>
                  <c:pt idx="0">
                    <c:v>男性同性愛者</c:v>
                  </c:pt>
                  <c:pt idx="9">
                    <c:v>両性愛者</c:v>
                  </c:pt>
                  <c:pt idx="16">
                    <c:v>わからない</c:v>
                  </c:pt>
                  <c:pt idx="18">
                    <c:v>決めたくない</c:v>
                  </c:pt>
                  <c:pt idx="20">
                    <c:v>異性愛者</c:v>
                  </c:pt>
                  <c:pt idx="28">
                    <c:v>未記入</c:v>
                  </c:pt>
                </c:lvl>
              </c:multiLvlStrCache>
            </c:multiLvlStrRef>
          </c:cat>
          <c:val>
            <c:numRef>
              <c:f>'集計（全体） (2)'!$O$5:$O$33</c:f>
              <c:numCache>
                <c:formatCode>General</c:formatCode>
                <c:ptCount val="29"/>
                <c:pt idx="0">
                  <c:v>2</c:v>
                </c:pt>
                <c:pt idx="1">
                  <c:v>7</c:v>
                </c:pt>
                <c:pt idx="2">
                  <c:v>8</c:v>
                </c:pt>
                <c:pt idx="3">
                  <c:v>8</c:v>
                </c:pt>
                <c:pt idx="4">
                  <c:v>3</c:v>
                </c:pt>
                <c:pt idx="5">
                  <c:v>2</c:v>
                </c:pt>
                <c:pt idx="6">
                  <c:v>4</c:v>
                </c:pt>
                <c:pt idx="7">
                  <c:v>3</c:v>
                </c:pt>
                <c:pt idx="8">
                  <c:v>1</c:v>
                </c:pt>
                <c:pt idx="11">
                  <c:v>1</c:v>
                </c:pt>
                <c:pt idx="13">
                  <c:v>1</c:v>
                </c:pt>
                <c:pt idx="14">
                  <c:v>3</c:v>
                </c:pt>
                <c:pt idx="15">
                  <c:v>1</c:v>
                </c:pt>
                <c:pt idx="18">
                  <c:v>2</c:v>
                </c:pt>
              </c:numCache>
            </c:numRef>
          </c:val>
          <c:extLst>
            <c:ext xmlns:c16="http://schemas.microsoft.com/office/drawing/2014/chart" uri="{C3380CC4-5D6E-409C-BE32-E72D297353CC}">
              <c16:uniqueId val="{00000002-96FE-48D4-BA54-DC82A5BB25F9}"/>
            </c:ext>
          </c:extLst>
        </c:ser>
        <c:ser>
          <c:idx val="3"/>
          <c:order val="3"/>
          <c:tx>
            <c:strRef>
              <c:f>'集計（全体） (2)'!$P$4</c:f>
              <c:strCache>
                <c:ptCount val="1"/>
                <c:pt idx="0">
                  <c:v>過去１年以上前～過去３年の間</c:v>
                </c:pt>
              </c:strCache>
            </c:strRef>
          </c:tx>
          <c:spPr>
            <a:solidFill>
              <a:schemeClr val="accent4"/>
            </a:solidFill>
            <a:ln>
              <a:noFill/>
            </a:ln>
            <a:effectLst/>
          </c:spPr>
          <c:invertIfNegative val="0"/>
          <c:cat>
            <c:multiLvlStrRef>
              <c:f>'集計（全体） (2)'!$K$5:$L$33</c:f>
              <c:multiLvlStrCache>
                <c:ptCount val="29"/>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pt idx="28">
                    <c:v>25-29</c:v>
                  </c:pt>
                </c:lvl>
                <c:lvl>
                  <c:pt idx="0">
                    <c:v>男性同性愛者</c:v>
                  </c:pt>
                  <c:pt idx="9">
                    <c:v>両性愛者</c:v>
                  </c:pt>
                  <c:pt idx="16">
                    <c:v>わからない</c:v>
                  </c:pt>
                  <c:pt idx="18">
                    <c:v>決めたくない</c:v>
                  </c:pt>
                  <c:pt idx="20">
                    <c:v>異性愛者</c:v>
                  </c:pt>
                  <c:pt idx="28">
                    <c:v>未記入</c:v>
                  </c:pt>
                </c:lvl>
              </c:multiLvlStrCache>
            </c:multiLvlStrRef>
          </c:cat>
          <c:val>
            <c:numRef>
              <c:f>'集計（全体） (2)'!$P$5:$P$33</c:f>
              <c:numCache>
                <c:formatCode>General</c:formatCode>
                <c:ptCount val="29"/>
                <c:pt idx="1">
                  <c:v>6</c:v>
                </c:pt>
                <c:pt idx="2">
                  <c:v>8</c:v>
                </c:pt>
                <c:pt idx="3">
                  <c:v>5</c:v>
                </c:pt>
                <c:pt idx="4">
                  <c:v>2</c:v>
                </c:pt>
                <c:pt idx="5">
                  <c:v>1</c:v>
                </c:pt>
                <c:pt idx="6">
                  <c:v>4</c:v>
                </c:pt>
                <c:pt idx="7">
                  <c:v>2</c:v>
                </c:pt>
                <c:pt idx="8">
                  <c:v>2</c:v>
                </c:pt>
                <c:pt idx="10">
                  <c:v>1</c:v>
                </c:pt>
                <c:pt idx="11">
                  <c:v>1</c:v>
                </c:pt>
                <c:pt idx="12">
                  <c:v>2</c:v>
                </c:pt>
                <c:pt idx="13">
                  <c:v>1</c:v>
                </c:pt>
                <c:pt idx="15">
                  <c:v>2</c:v>
                </c:pt>
                <c:pt idx="21">
                  <c:v>1</c:v>
                </c:pt>
              </c:numCache>
            </c:numRef>
          </c:val>
          <c:extLst>
            <c:ext xmlns:c16="http://schemas.microsoft.com/office/drawing/2014/chart" uri="{C3380CC4-5D6E-409C-BE32-E72D297353CC}">
              <c16:uniqueId val="{00000003-96FE-48D4-BA54-DC82A5BB25F9}"/>
            </c:ext>
          </c:extLst>
        </c:ser>
        <c:ser>
          <c:idx val="4"/>
          <c:order val="4"/>
          <c:tx>
            <c:strRef>
              <c:f>'集計（全体） (2)'!$Q$4</c:f>
              <c:strCache>
                <c:ptCount val="1"/>
                <c:pt idx="0">
                  <c:v>過去３年以上前</c:v>
                </c:pt>
              </c:strCache>
            </c:strRef>
          </c:tx>
          <c:spPr>
            <a:solidFill>
              <a:schemeClr val="accent5"/>
            </a:solidFill>
            <a:ln>
              <a:noFill/>
            </a:ln>
            <a:effectLst/>
          </c:spPr>
          <c:invertIfNegative val="0"/>
          <c:cat>
            <c:multiLvlStrRef>
              <c:f>'集計（全体） (2)'!$K$5:$L$33</c:f>
              <c:multiLvlStrCache>
                <c:ptCount val="29"/>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pt idx="28">
                    <c:v>25-29</c:v>
                  </c:pt>
                </c:lvl>
                <c:lvl>
                  <c:pt idx="0">
                    <c:v>男性同性愛者</c:v>
                  </c:pt>
                  <c:pt idx="9">
                    <c:v>両性愛者</c:v>
                  </c:pt>
                  <c:pt idx="16">
                    <c:v>わからない</c:v>
                  </c:pt>
                  <c:pt idx="18">
                    <c:v>決めたくない</c:v>
                  </c:pt>
                  <c:pt idx="20">
                    <c:v>異性愛者</c:v>
                  </c:pt>
                  <c:pt idx="28">
                    <c:v>未記入</c:v>
                  </c:pt>
                </c:lvl>
              </c:multiLvlStrCache>
            </c:multiLvlStrRef>
          </c:cat>
          <c:val>
            <c:numRef>
              <c:f>'集計（全体） (2)'!$Q$5:$Q$33</c:f>
              <c:numCache>
                <c:formatCode>General</c:formatCode>
                <c:ptCount val="29"/>
                <c:pt idx="2">
                  <c:v>3</c:v>
                </c:pt>
                <c:pt idx="4">
                  <c:v>1</c:v>
                </c:pt>
                <c:pt idx="7">
                  <c:v>1</c:v>
                </c:pt>
                <c:pt idx="19">
                  <c:v>1</c:v>
                </c:pt>
                <c:pt idx="25">
                  <c:v>1</c:v>
                </c:pt>
                <c:pt idx="26">
                  <c:v>1</c:v>
                </c:pt>
                <c:pt idx="28">
                  <c:v>1</c:v>
                </c:pt>
              </c:numCache>
            </c:numRef>
          </c:val>
          <c:extLst>
            <c:ext xmlns:c16="http://schemas.microsoft.com/office/drawing/2014/chart" uri="{C3380CC4-5D6E-409C-BE32-E72D297353CC}">
              <c16:uniqueId val="{00000004-96FE-48D4-BA54-DC82A5BB25F9}"/>
            </c:ext>
          </c:extLst>
        </c:ser>
        <c:dLbls>
          <c:showLegendKey val="0"/>
          <c:showVal val="0"/>
          <c:showCatName val="0"/>
          <c:showSerName val="0"/>
          <c:showPercent val="0"/>
          <c:showBubbleSize val="0"/>
        </c:dLbls>
        <c:gapWidth val="219"/>
        <c:overlap val="-27"/>
        <c:axId val="1937065487"/>
        <c:axId val="1937064655"/>
      </c:barChart>
      <c:catAx>
        <c:axId val="1937065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937064655"/>
        <c:crosses val="autoZero"/>
        <c:auto val="1"/>
        <c:lblAlgn val="ctr"/>
        <c:lblOffset val="100"/>
        <c:noMultiLvlLbl val="0"/>
      </c:catAx>
      <c:valAx>
        <c:axId val="19370646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937065487"/>
        <c:crosses val="autoZero"/>
        <c:crossBetween val="between"/>
      </c:valAx>
      <c:spPr>
        <a:noFill/>
        <a:ln>
          <a:noFill/>
        </a:ln>
        <a:effectLst/>
      </c:spPr>
    </c:plotArea>
    <c:legend>
      <c:legendPos val="b"/>
      <c:layout>
        <c:manualLayout>
          <c:xMode val="edge"/>
          <c:yMode val="edge"/>
          <c:x val="4.7844393083088452E-2"/>
          <c:y val="0.93815894484815388"/>
          <c:w val="0.89999998302665041"/>
          <c:h val="4.971704273380250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400" dirty="0" smtClean="0">
                <a:latin typeface="UD デジタル 教科書体 NP-B" panose="02020700000000000000" pitchFamily="18" charset="-128"/>
                <a:ea typeface="UD デジタル 教科書体 NP-B" panose="02020700000000000000" pitchFamily="18" charset="-128"/>
              </a:rPr>
              <a:t>Q</a:t>
            </a:r>
            <a:r>
              <a:rPr lang="ja-JP" altLang="en-US" sz="2400" baseline="0" dirty="0" smtClean="0">
                <a:latin typeface="UD デジタル 教科書体 NP-B" panose="02020700000000000000" pitchFamily="18" charset="-128"/>
                <a:ea typeface="UD デジタル 教科書体 NP-B" panose="02020700000000000000" pitchFamily="18" charset="-128"/>
              </a:rPr>
              <a:t> </a:t>
            </a:r>
            <a:r>
              <a:rPr lang="ja-JP" altLang="en-US" sz="2200" dirty="0" smtClean="0">
                <a:latin typeface="UD デジタル 教科書体 NP-B" panose="02020700000000000000" pitchFamily="18" charset="-128"/>
                <a:ea typeface="UD デジタル 教科書体 NP-B" panose="02020700000000000000" pitchFamily="18" charset="-128"/>
              </a:rPr>
              <a:t>今回検査を受けるきっかけとなった情報源は次のうちのどれですか</a:t>
            </a:r>
            <a:r>
              <a:rPr lang="ja-JP" altLang="en-US" sz="2200" dirty="0" smtClean="0"/>
              <a:t>。</a:t>
            </a:r>
            <a:endParaRPr lang="ja-JP" altLang="en-US" sz="2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3.0121320997705776E-2"/>
          <c:y val="0.10966856095526754"/>
          <c:w val="0.96341487621308697"/>
          <c:h val="0.68677358687456502"/>
        </c:manualLayout>
      </c:layout>
      <c:barChart>
        <c:barDir val="col"/>
        <c:grouping val="clustered"/>
        <c:varyColors val="0"/>
        <c:ser>
          <c:idx val="0"/>
          <c:order val="0"/>
          <c:tx>
            <c:strRef>
              <c:f>'集計（全体） (2)'!$L$45</c:f>
              <c:strCache>
                <c:ptCount val="1"/>
                <c:pt idx="0">
                  <c:v>チラシ・
タブロイド</c:v>
                </c:pt>
              </c:strCache>
            </c:strRef>
          </c:tx>
          <c:spPr>
            <a:solidFill>
              <a:schemeClr val="accent1"/>
            </a:solidFill>
            <a:ln>
              <a:noFill/>
            </a:ln>
            <a:effectLst/>
          </c:spPr>
          <c:invertIfNegative val="0"/>
          <c:cat>
            <c:multiLvlStrRef>
              <c:f>'集計（全体） (2)'!$J$46:$K$73</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lvl>
                <c:lvl>
                  <c:pt idx="0">
                    <c:v>男性同性愛者</c:v>
                  </c:pt>
                  <c:pt idx="9">
                    <c:v>両性愛者</c:v>
                  </c:pt>
                  <c:pt idx="16">
                    <c:v>わからない</c:v>
                  </c:pt>
                  <c:pt idx="18">
                    <c:v>決めたくない</c:v>
                  </c:pt>
                  <c:pt idx="20">
                    <c:v>異性愛者</c:v>
                  </c:pt>
                  <c:pt idx="26">
                    <c:v>その他</c:v>
                  </c:pt>
                </c:lvl>
              </c:multiLvlStrCache>
            </c:multiLvlStrRef>
          </c:cat>
          <c:val>
            <c:numRef>
              <c:f>'集計（全体） (2)'!$L$46:$L$73</c:f>
              <c:numCache>
                <c:formatCode>General</c:formatCode>
                <c:ptCount val="28"/>
                <c:pt idx="0">
                  <c:v>1</c:v>
                </c:pt>
                <c:pt idx="1">
                  <c:v>1</c:v>
                </c:pt>
                <c:pt idx="2">
                  <c:v>2</c:v>
                </c:pt>
                <c:pt idx="3">
                  <c:v>1</c:v>
                </c:pt>
                <c:pt idx="5">
                  <c:v>1</c:v>
                </c:pt>
                <c:pt idx="6">
                  <c:v>1</c:v>
                </c:pt>
                <c:pt idx="7">
                  <c:v>1</c:v>
                </c:pt>
                <c:pt idx="10">
                  <c:v>1</c:v>
                </c:pt>
                <c:pt idx="11">
                  <c:v>1</c:v>
                </c:pt>
                <c:pt idx="14">
                  <c:v>1</c:v>
                </c:pt>
                <c:pt idx="19">
                  <c:v>1</c:v>
                </c:pt>
              </c:numCache>
            </c:numRef>
          </c:val>
          <c:extLst>
            <c:ext xmlns:c16="http://schemas.microsoft.com/office/drawing/2014/chart" uri="{C3380CC4-5D6E-409C-BE32-E72D297353CC}">
              <c16:uniqueId val="{00000000-52B5-4474-BE69-DE45526C2030}"/>
            </c:ext>
          </c:extLst>
        </c:ser>
        <c:ser>
          <c:idx val="1"/>
          <c:order val="1"/>
          <c:tx>
            <c:strRef>
              <c:f>'集計（全体） (2)'!$M$45</c:f>
              <c:strCache>
                <c:ptCount val="1"/>
                <c:pt idx="0">
                  <c:v>WEBサイト</c:v>
                </c:pt>
              </c:strCache>
            </c:strRef>
          </c:tx>
          <c:spPr>
            <a:pattFill prst="pct75">
              <a:fgClr>
                <a:srgbClr val="0000CC"/>
              </a:fgClr>
              <a:bgClr>
                <a:schemeClr val="bg1"/>
              </a:bgClr>
            </a:pattFill>
            <a:ln>
              <a:solidFill>
                <a:srgbClr val="0000CC"/>
              </a:solidFill>
            </a:ln>
            <a:effectLst/>
          </c:spPr>
          <c:invertIfNegative val="0"/>
          <c:cat>
            <c:multiLvlStrRef>
              <c:f>'集計（全体） (2)'!$J$46:$K$73</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lvl>
                <c:lvl>
                  <c:pt idx="0">
                    <c:v>男性同性愛者</c:v>
                  </c:pt>
                  <c:pt idx="9">
                    <c:v>両性愛者</c:v>
                  </c:pt>
                  <c:pt idx="16">
                    <c:v>わからない</c:v>
                  </c:pt>
                  <c:pt idx="18">
                    <c:v>決めたくない</c:v>
                  </c:pt>
                  <c:pt idx="20">
                    <c:v>異性愛者</c:v>
                  </c:pt>
                  <c:pt idx="26">
                    <c:v>その他</c:v>
                  </c:pt>
                </c:lvl>
              </c:multiLvlStrCache>
            </c:multiLvlStrRef>
          </c:cat>
          <c:val>
            <c:numRef>
              <c:f>'集計（全体） (2)'!$M$46:$M$73</c:f>
              <c:numCache>
                <c:formatCode>General</c:formatCode>
                <c:ptCount val="28"/>
                <c:pt idx="1">
                  <c:v>2</c:v>
                </c:pt>
                <c:pt idx="2">
                  <c:v>7</c:v>
                </c:pt>
                <c:pt idx="3">
                  <c:v>2</c:v>
                </c:pt>
                <c:pt idx="4">
                  <c:v>1</c:v>
                </c:pt>
                <c:pt idx="5">
                  <c:v>3</c:v>
                </c:pt>
                <c:pt idx="6">
                  <c:v>2</c:v>
                </c:pt>
                <c:pt idx="11">
                  <c:v>1</c:v>
                </c:pt>
                <c:pt idx="14">
                  <c:v>1</c:v>
                </c:pt>
                <c:pt idx="15">
                  <c:v>2</c:v>
                </c:pt>
                <c:pt idx="16">
                  <c:v>1</c:v>
                </c:pt>
                <c:pt idx="18">
                  <c:v>1</c:v>
                </c:pt>
                <c:pt idx="20">
                  <c:v>1</c:v>
                </c:pt>
                <c:pt idx="21">
                  <c:v>2</c:v>
                </c:pt>
                <c:pt idx="22">
                  <c:v>1</c:v>
                </c:pt>
              </c:numCache>
            </c:numRef>
          </c:val>
          <c:extLst>
            <c:ext xmlns:c16="http://schemas.microsoft.com/office/drawing/2014/chart" uri="{C3380CC4-5D6E-409C-BE32-E72D297353CC}">
              <c16:uniqueId val="{00000001-52B5-4474-BE69-DE45526C2030}"/>
            </c:ext>
          </c:extLst>
        </c:ser>
        <c:ser>
          <c:idx val="2"/>
          <c:order val="2"/>
          <c:tx>
            <c:strRef>
              <c:f>'集計（全体） (2)'!$N$45</c:f>
              <c:strCache>
                <c:ptCount val="1"/>
                <c:pt idx="0">
                  <c:v>ツイッター</c:v>
                </c:pt>
              </c:strCache>
            </c:strRef>
          </c:tx>
          <c:spPr>
            <a:solidFill>
              <a:schemeClr val="accent3"/>
            </a:solidFill>
            <a:ln>
              <a:noFill/>
            </a:ln>
            <a:effectLst/>
          </c:spPr>
          <c:invertIfNegative val="0"/>
          <c:cat>
            <c:multiLvlStrRef>
              <c:f>'集計（全体） (2)'!$J$46:$K$73</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lvl>
                <c:lvl>
                  <c:pt idx="0">
                    <c:v>男性同性愛者</c:v>
                  </c:pt>
                  <c:pt idx="9">
                    <c:v>両性愛者</c:v>
                  </c:pt>
                  <c:pt idx="16">
                    <c:v>わからない</c:v>
                  </c:pt>
                  <c:pt idx="18">
                    <c:v>決めたくない</c:v>
                  </c:pt>
                  <c:pt idx="20">
                    <c:v>異性愛者</c:v>
                  </c:pt>
                  <c:pt idx="26">
                    <c:v>その他</c:v>
                  </c:pt>
                </c:lvl>
              </c:multiLvlStrCache>
            </c:multiLvlStrRef>
          </c:cat>
          <c:val>
            <c:numRef>
              <c:f>'集計（全体） (2)'!$N$46:$N$73</c:f>
              <c:numCache>
                <c:formatCode>General</c:formatCode>
                <c:ptCount val="28"/>
                <c:pt idx="1">
                  <c:v>2</c:v>
                </c:pt>
                <c:pt idx="2">
                  <c:v>6</c:v>
                </c:pt>
                <c:pt idx="3">
                  <c:v>2</c:v>
                </c:pt>
                <c:pt idx="4">
                  <c:v>3</c:v>
                </c:pt>
                <c:pt idx="7">
                  <c:v>1</c:v>
                </c:pt>
                <c:pt idx="10">
                  <c:v>1</c:v>
                </c:pt>
                <c:pt idx="13">
                  <c:v>1</c:v>
                </c:pt>
                <c:pt idx="16">
                  <c:v>1</c:v>
                </c:pt>
                <c:pt idx="22">
                  <c:v>1</c:v>
                </c:pt>
                <c:pt idx="24">
                  <c:v>1</c:v>
                </c:pt>
                <c:pt idx="25">
                  <c:v>1</c:v>
                </c:pt>
                <c:pt idx="26">
                  <c:v>1</c:v>
                </c:pt>
              </c:numCache>
            </c:numRef>
          </c:val>
          <c:extLst>
            <c:ext xmlns:c16="http://schemas.microsoft.com/office/drawing/2014/chart" uri="{C3380CC4-5D6E-409C-BE32-E72D297353CC}">
              <c16:uniqueId val="{00000002-52B5-4474-BE69-DE45526C2030}"/>
            </c:ext>
          </c:extLst>
        </c:ser>
        <c:ser>
          <c:idx val="3"/>
          <c:order val="3"/>
          <c:tx>
            <c:strRef>
              <c:f>'集計（全体） (2)'!$O$45</c:f>
              <c:strCache>
                <c:ptCount val="1"/>
                <c:pt idx="0">
                  <c:v>出会い系
アプリ広告</c:v>
                </c:pt>
              </c:strCache>
            </c:strRef>
          </c:tx>
          <c:spPr>
            <a:pattFill prst="narHorz">
              <a:fgClr>
                <a:srgbClr val="0000CC"/>
              </a:fgClr>
              <a:bgClr>
                <a:schemeClr val="bg1"/>
              </a:bgClr>
            </a:pattFill>
            <a:ln>
              <a:solidFill>
                <a:srgbClr val="0000CC"/>
              </a:solidFill>
            </a:ln>
            <a:effectLst/>
          </c:spPr>
          <c:invertIfNegative val="0"/>
          <c:cat>
            <c:multiLvlStrRef>
              <c:f>'集計（全体） (2)'!$J$46:$K$73</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lvl>
                <c:lvl>
                  <c:pt idx="0">
                    <c:v>男性同性愛者</c:v>
                  </c:pt>
                  <c:pt idx="9">
                    <c:v>両性愛者</c:v>
                  </c:pt>
                  <c:pt idx="16">
                    <c:v>わからない</c:v>
                  </c:pt>
                  <c:pt idx="18">
                    <c:v>決めたくない</c:v>
                  </c:pt>
                  <c:pt idx="20">
                    <c:v>異性愛者</c:v>
                  </c:pt>
                  <c:pt idx="26">
                    <c:v>その他</c:v>
                  </c:pt>
                </c:lvl>
              </c:multiLvlStrCache>
            </c:multiLvlStrRef>
          </c:cat>
          <c:val>
            <c:numRef>
              <c:f>'集計（全体） (2)'!$O$46:$O$73</c:f>
              <c:numCache>
                <c:formatCode>General</c:formatCode>
                <c:ptCount val="28"/>
                <c:pt idx="0">
                  <c:v>2</c:v>
                </c:pt>
                <c:pt idx="1">
                  <c:v>1</c:v>
                </c:pt>
                <c:pt idx="2">
                  <c:v>3</c:v>
                </c:pt>
                <c:pt idx="5">
                  <c:v>1</c:v>
                </c:pt>
                <c:pt idx="6">
                  <c:v>1</c:v>
                </c:pt>
                <c:pt idx="7">
                  <c:v>1</c:v>
                </c:pt>
                <c:pt idx="25">
                  <c:v>1</c:v>
                </c:pt>
                <c:pt idx="27">
                  <c:v>1</c:v>
                </c:pt>
              </c:numCache>
            </c:numRef>
          </c:val>
          <c:extLst>
            <c:ext xmlns:c16="http://schemas.microsoft.com/office/drawing/2014/chart" uri="{C3380CC4-5D6E-409C-BE32-E72D297353CC}">
              <c16:uniqueId val="{00000003-52B5-4474-BE69-DE45526C2030}"/>
            </c:ext>
          </c:extLst>
        </c:ser>
        <c:ser>
          <c:idx val="4"/>
          <c:order val="4"/>
          <c:tx>
            <c:strRef>
              <c:f>'集計（全体） (2)'!$P$45</c:f>
              <c:strCache>
                <c:ptCount val="1"/>
                <c:pt idx="0">
                  <c:v>友人・知人の紹介</c:v>
                </c:pt>
              </c:strCache>
            </c:strRef>
          </c:tx>
          <c:spPr>
            <a:pattFill prst="wdUpDiag">
              <a:fgClr>
                <a:srgbClr val="0000CC"/>
              </a:fgClr>
              <a:bgClr>
                <a:schemeClr val="bg1"/>
              </a:bgClr>
            </a:pattFill>
            <a:ln>
              <a:solidFill>
                <a:srgbClr val="0000CC"/>
              </a:solidFill>
            </a:ln>
            <a:effectLst/>
          </c:spPr>
          <c:invertIfNegative val="0"/>
          <c:cat>
            <c:multiLvlStrRef>
              <c:f>'集計（全体） (2)'!$J$46:$K$73</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lvl>
                <c:lvl>
                  <c:pt idx="0">
                    <c:v>男性同性愛者</c:v>
                  </c:pt>
                  <c:pt idx="9">
                    <c:v>両性愛者</c:v>
                  </c:pt>
                  <c:pt idx="16">
                    <c:v>わからない</c:v>
                  </c:pt>
                  <c:pt idx="18">
                    <c:v>決めたくない</c:v>
                  </c:pt>
                  <c:pt idx="20">
                    <c:v>異性愛者</c:v>
                  </c:pt>
                  <c:pt idx="26">
                    <c:v>その他</c:v>
                  </c:pt>
                </c:lvl>
              </c:multiLvlStrCache>
            </c:multiLvlStrRef>
          </c:cat>
          <c:val>
            <c:numRef>
              <c:f>'集計（全体） (2)'!$P$46:$P$73</c:f>
              <c:numCache>
                <c:formatCode>General</c:formatCode>
                <c:ptCount val="28"/>
                <c:pt idx="0">
                  <c:v>1</c:v>
                </c:pt>
                <c:pt idx="1">
                  <c:v>8</c:v>
                </c:pt>
                <c:pt idx="2">
                  <c:v>5</c:v>
                </c:pt>
                <c:pt idx="3">
                  <c:v>4</c:v>
                </c:pt>
                <c:pt idx="4">
                  <c:v>2</c:v>
                </c:pt>
                <c:pt idx="6">
                  <c:v>2</c:v>
                </c:pt>
                <c:pt idx="9">
                  <c:v>1</c:v>
                </c:pt>
                <c:pt idx="10">
                  <c:v>1</c:v>
                </c:pt>
                <c:pt idx="11">
                  <c:v>1</c:v>
                </c:pt>
                <c:pt idx="13">
                  <c:v>2</c:v>
                </c:pt>
                <c:pt idx="14">
                  <c:v>1</c:v>
                </c:pt>
                <c:pt idx="16">
                  <c:v>1</c:v>
                </c:pt>
                <c:pt idx="20">
                  <c:v>1</c:v>
                </c:pt>
              </c:numCache>
            </c:numRef>
          </c:val>
          <c:extLst>
            <c:ext xmlns:c16="http://schemas.microsoft.com/office/drawing/2014/chart" uri="{C3380CC4-5D6E-409C-BE32-E72D297353CC}">
              <c16:uniqueId val="{00000004-52B5-4474-BE69-DE45526C2030}"/>
            </c:ext>
          </c:extLst>
        </c:ser>
        <c:ser>
          <c:idx val="5"/>
          <c:order val="5"/>
          <c:tx>
            <c:strRef>
              <c:f>'集計（全体） (2)'!$Q$45</c:f>
              <c:strCache>
                <c:ptCount val="1"/>
                <c:pt idx="0">
                  <c:v>その他</c:v>
                </c:pt>
              </c:strCache>
            </c:strRef>
          </c:tx>
          <c:spPr>
            <a:solidFill>
              <a:schemeClr val="accent6"/>
            </a:solidFill>
            <a:ln>
              <a:noFill/>
            </a:ln>
            <a:effectLst/>
          </c:spPr>
          <c:invertIfNegative val="0"/>
          <c:cat>
            <c:multiLvlStrRef>
              <c:f>'集計（全体） (2)'!$J$46:$K$73</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その他</c:v>
                  </c:pt>
                  <c:pt idx="26">
                    <c:v>25-29</c:v>
                  </c:pt>
                  <c:pt idx="27">
                    <c:v>30-34</c:v>
                  </c:pt>
                </c:lvl>
                <c:lvl>
                  <c:pt idx="0">
                    <c:v>男性同性愛者</c:v>
                  </c:pt>
                  <c:pt idx="9">
                    <c:v>両性愛者</c:v>
                  </c:pt>
                  <c:pt idx="16">
                    <c:v>わからない</c:v>
                  </c:pt>
                  <c:pt idx="18">
                    <c:v>決めたくない</c:v>
                  </c:pt>
                  <c:pt idx="20">
                    <c:v>異性愛者</c:v>
                  </c:pt>
                  <c:pt idx="26">
                    <c:v>その他</c:v>
                  </c:pt>
                </c:lvl>
              </c:multiLvlStrCache>
            </c:multiLvlStrRef>
          </c:cat>
          <c:val>
            <c:numRef>
              <c:f>'集計（全体） (2)'!$Q$46:$Q$73</c:f>
              <c:numCache>
                <c:formatCode>General</c:formatCode>
                <c:ptCount val="28"/>
                <c:pt idx="0">
                  <c:v>1</c:v>
                </c:pt>
                <c:pt idx="1">
                  <c:v>1</c:v>
                </c:pt>
                <c:pt idx="2">
                  <c:v>1</c:v>
                </c:pt>
                <c:pt idx="3">
                  <c:v>1</c:v>
                </c:pt>
                <c:pt idx="5">
                  <c:v>1</c:v>
                </c:pt>
                <c:pt idx="8">
                  <c:v>1</c:v>
                </c:pt>
                <c:pt idx="10">
                  <c:v>1</c:v>
                </c:pt>
                <c:pt idx="19">
                  <c:v>1</c:v>
                </c:pt>
              </c:numCache>
            </c:numRef>
          </c:val>
          <c:extLst>
            <c:ext xmlns:c16="http://schemas.microsoft.com/office/drawing/2014/chart" uri="{C3380CC4-5D6E-409C-BE32-E72D297353CC}">
              <c16:uniqueId val="{00000005-52B5-4474-BE69-DE45526C2030}"/>
            </c:ext>
          </c:extLst>
        </c:ser>
        <c:dLbls>
          <c:showLegendKey val="0"/>
          <c:showVal val="0"/>
          <c:showCatName val="0"/>
          <c:showSerName val="0"/>
          <c:showPercent val="0"/>
          <c:showBubbleSize val="0"/>
        </c:dLbls>
        <c:gapWidth val="219"/>
        <c:overlap val="-27"/>
        <c:axId val="91610159"/>
        <c:axId val="91613487"/>
      </c:barChart>
      <c:catAx>
        <c:axId val="91610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crossAx val="91613487"/>
        <c:crosses val="autoZero"/>
        <c:auto val="1"/>
        <c:lblAlgn val="ctr"/>
        <c:lblOffset val="100"/>
        <c:noMultiLvlLbl val="0"/>
      </c:catAx>
      <c:valAx>
        <c:axId val="916134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crossAx val="91610159"/>
        <c:crosses val="autoZero"/>
        <c:crossBetween val="between"/>
      </c:valAx>
      <c:spPr>
        <a:noFill/>
        <a:ln>
          <a:noFill/>
        </a:ln>
        <a:effectLst/>
      </c:spPr>
    </c:plotArea>
    <c:legend>
      <c:legendPos val="b"/>
      <c:layout>
        <c:manualLayout>
          <c:xMode val="edge"/>
          <c:yMode val="edge"/>
          <c:x val="3.3652067237799912E-2"/>
          <c:y val="0.12595782141380413"/>
          <c:w val="0.95208727389202175"/>
          <c:h val="0.1147523053541963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000" dirty="0" smtClean="0">
                <a:latin typeface="UD デジタル 教科書体 NP-B" panose="02020700000000000000" pitchFamily="18" charset="-128"/>
                <a:ea typeface="UD デジタル 教科書体 NP-B" panose="02020700000000000000" pitchFamily="18" charset="-128"/>
              </a:rPr>
              <a:t>Q  </a:t>
            </a:r>
            <a:r>
              <a:rPr lang="ja-JP" altLang="en-US" sz="2000" dirty="0" smtClean="0">
                <a:latin typeface="UD デジタル 教科書体 NP-B" panose="02020700000000000000" pitchFamily="18" charset="-128"/>
                <a:ea typeface="UD デジタル 教科書体 NP-B" panose="02020700000000000000" pitchFamily="18" charset="-128"/>
              </a:rPr>
              <a:t>今回性病検査キャンペーンを利用して</a:t>
            </a:r>
            <a:r>
              <a:rPr lang="en-US" altLang="ja-JP" sz="2000" dirty="0" smtClean="0">
                <a:latin typeface="UD デジタル 教科書体 NP-B" panose="02020700000000000000" pitchFamily="18" charset="-128"/>
                <a:ea typeface="UD デジタル 教科書体 NP-B" panose="02020700000000000000" pitchFamily="18" charset="-128"/>
              </a:rPr>
              <a:t>HIV</a:t>
            </a:r>
            <a:r>
              <a:rPr lang="ja-JP" altLang="en-US" sz="2000" dirty="0" smtClean="0">
                <a:latin typeface="UD デジタル 教科書体 NP-B" panose="02020700000000000000" pitchFamily="18" charset="-128"/>
                <a:ea typeface="UD デジタル 教科書体 NP-B" panose="02020700000000000000" pitchFamily="18" charset="-128"/>
              </a:rPr>
              <a:t>検査を受けた理由を教えてください</a:t>
            </a:r>
            <a:endParaRPr lang="ja-JP" altLang="en-US" sz="2000" dirty="0">
              <a:latin typeface="UD デジタル 教科書体 NP-B" panose="02020700000000000000" pitchFamily="18" charset="-128"/>
              <a:ea typeface="UD デジタル 教科書体 NP-B" panose="02020700000000000000" pitchFamily="18" charset="-128"/>
            </a:endParaRPr>
          </a:p>
        </c:rich>
      </c:tx>
      <c:layout>
        <c:manualLayout>
          <c:xMode val="edge"/>
          <c:yMode val="edge"/>
          <c:x val="0.1064178403759832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3.3787260562412977E-2"/>
          <c:y val="8.7473581525258387E-2"/>
          <c:w val="0.95441873054083504"/>
          <c:h val="0.71353594552398003"/>
        </c:manualLayout>
      </c:layout>
      <c:barChart>
        <c:barDir val="col"/>
        <c:grouping val="clustered"/>
        <c:varyColors val="0"/>
        <c:ser>
          <c:idx val="0"/>
          <c:order val="0"/>
          <c:tx>
            <c:strRef>
              <c:f>'集計（全体） (2)'!$I$86</c:f>
              <c:strCache>
                <c:ptCount val="1"/>
                <c:pt idx="0">
                  <c:v>１．無料だったから</c:v>
                </c:pt>
              </c:strCache>
            </c:strRef>
          </c:tx>
          <c:spPr>
            <a:pattFill prst="wdUpDiag">
              <a:fgClr>
                <a:srgbClr val="0000CC"/>
              </a:fgClr>
              <a:bgClr>
                <a:schemeClr val="bg1"/>
              </a:bgClr>
            </a:pattFill>
            <a:ln>
              <a:solidFill>
                <a:srgbClr val="0000CC"/>
              </a:solidFill>
            </a:ln>
            <a:effectLst/>
          </c:spPr>
          <c:invertIfNegative val="0"/>
          <c:cat>
            <c:multiLvlStrRef>
              <c:f>'集計（全体） (2)'!$G$87:$H$114</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25-29</c:v>
                  </c:pt>
                  <c:pt idx="26">
                    <c:v>30-34</c:v>
                  </c:pt>
                  <c:pt idx="27">
                    <c:v>25-29</c:v>
                  </c:pt>
                </c:lvl>
                <c:lvl>
                  <c:pt idx="0">
                    <c:v>男性同性愛者</c:v>
                  </c:pt>
                  <c:pt idx="9">
                    <c:v>両性愛者</c:v>
                  </c:pt>
                  <c:pt idx="16">
                    <c:v>わからない</c:v>
                  </c:pt>
                  <c:pt idx="18">
                    <c:v>決めたくない</c:v>
                  </c:pt>
                  <c:pt idx="20">
                    <c:v>異性愛者</c:v>
                  </c:pt>
                  <c:pt idx="25">
                    <c:v>その他</c:v>
                  </c:pt>
                  <c:pt idx="27">
                    <c:v>未記入</c:v>
                  </c:pt>
                </c:lvl>
              </c:multiLvlStrCache>
            </c:multiLvlStrRef>
          </c:cat>
          <c:val>
            <c:numRef>
              <c:f>'集計（全体） (2)'!$I$87:$I$114</c:f>
              <c:numCache>
                <c:formatCode>General</c:formatCode>
                <c:ptCount val="28"/>
                <c:pt idx="0">
                  <c:v>5</c:v>
                </c:pt>
                <c:pt idx="1">
                  <c:v>12</c:v>
                </c:pt>
                <c:pt idx="2">
                  <c:v>19</c:v>
                </c:pt>
                <c:pt idx="3">
                  <c:v>16</c:v>
                </c:pt>
                <c:pt idx="4">
                  <c:v>3</c:v>
                </c:pt>
                <c:pt idx="5">
                  <c:v>3</c:v>
                </c:pt>
                <c:pt idx="6">
                  <c:v>4</c:v>
                </c:pt>
                <c:pt idx="7">
                  <c:v>2</c:v>
                </c:pt>
                <c:pt idx="9">
                  <c:v>1</c:v>
                </c:pt>
                <c:pt idx="10">
                  <c:v>3</c:v>
                </c:pt>
                <c:pt idx="11">
                  <c:v>1</c:v>
                </c:pt>
                <c:pt idx="12">
                  <c:v>1</c:v>
                </c:pt>
                <c:pt idx="13">
                  <c:v>3</c:v>
                </c:pt>
                <c:pt idx="14">
                  <c:v>1</c:v>
                </c:pt>
                <c:pt idx="16">
                  <c:v>2</c:v>
                </c:pt>
                <c:pt idx="19">
                  <c:v>1</c:v>
                </c:pt>
                <c:pt idx="20">
                  <c:v>1</c:v>
                </c:pt>
                <c:pt idx="21">
                  <c:v>1</c:v>
                </c:pt>
                <c:pt idx="22">
                  <c:v>1</c:v>
                </c:pt>
                <c:pt idx="24">
                  <c:v>1</c:v>
                </c:pt>
                <c:pt idx="25">
                  <c:v>1</c:v>
                </c:pt>
                <c:pt idx="26">
                  <c:v>1</c:v>
                </c:pt>
                <c:pt idx="27">
                  <c:v>1</c:v>
                </c:pt>
              </c:numCache>
            </c:numRef>
          </c:val>
          <c:extLst>
            <c:ext xmlns:c16="http://schemas.microsoft.com/office/drawing/2014/chart" uri="{C3380CC4-5D6E-409C-BE32-E72D297353CC}">
              <c16:uniqueId val="{00000000-E697-465E-B0B4-9BEB7842175C}"/>
            </c:ext>
          </c:extLst>
        </c:ser>
        <c:ser>
          <c:idx val="1"/>
          <c:order val="1"/>
          <c:tx>
            <c:strRef>
              <c:f>'集計（全体） (2)'!$J$86</c:f>
              <c:strCache>
                <c:ptCount val="1"/>
                <c:pt idx="0">
                  <c:v> ２．毎年
　　利用</c:v>
                </c:pt>
              </c:strCache>
            </c:strRef>
          </c:tx>
          <c:spPr>
            <a:pattFill prst="pct25">
              <a:fgClr>
                <a:srgbClr val="0000CC"/>
              </a:fgClr>
              <a:bgClr>
                <a:schemeClr val="bg1"/>
              </a:bgClr>
            </a:pattFill>
            <a:ln>
              <a:solidFill>
                <a:srgbClr val="0000CC"/>
              </a:solidFill>
            </a:ln>
            <a:effectLst/>
          </c:spPr>
          <c:invertIfNegative val="0"/>
          <c:cat>
            <c:multiLvlStrRef>
              <c:f>'集計（全体） (2)'!$G$87:$H$114</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25-29</c:v>
                  </c:pt>
                  <c:pt idx="26">
                    <c:v>30-34</c:v>
                  </c:pt>
                  <c:pt idx="27">
                    <c:v>25-29</c:v>
                  </c:pt>
                </c:lvl>
                <c:lvl>
                  <c:pt idx="0">
                    <c:v>男性同性愛者</c:v>
                  </c:pt>
                  <c:pt idx="9">
                    <c:v>両性愛者</c:v>
                  </c:pt>
                  <c:pt idx="16">
                    <c:v>わからない</c:v>
                  </c:pt>
                  <c:pt idx="18">
                    <c:v>決めたくない</c:v>
                  </c:pt>
                  <c:pt idx="20">
                    <c:v>異性愛者</c:v>
                  </c:pt>
                  <c:pt idx="25">
                    <c:v>その他</c:v>
                  </c:pt>
                  <c:pt idx="27">
                    <c:v>未記入</c:v>
                  </c:pt>
                </c:lvl>
              </c:multiLvlStrCache>
            </c:multiLvlStrRef>
          </c:cat>
          <c:val>
            <c:numRef>
              <c:f>'集計（全体） (2)'!$J$87:$J$114</c:f>
              <c:numCache>
                <c:formatCode>General</c:formatCode>
                <c:ptCount val="28"/>
                <c:pt idx="0">
                  <c:v>1</c:v>
                </c:pt>
                <c:pt idx="1">
                  <c:v>1</c:v>
                </c:pt>
                <c:pt idx="2">
                  <c:v>7</c:v>
                </c:pt>
                <c:pt idx="3">
                  <c:v>5</c:v>
                </c:pt>
                <c:pt idx="4">
                  <c:v>2</c:v>
                </c:pt>
                <c:pt idx="5">
                  <c:v>3</c:v>
                </c:pt>
                <c:pt idx="6">
                  <c:v>2</c:v>
                </c:pt>
                <c:pt idx="7">
                  <c:v>3</c:v>
                </c:pt>
                <c:pt idx="10">
                  <c:v>2</c:v>
                </c:pt>
                <c:pt idx="14">
                  <c:v>1</c:v>
                </c:pt>
                <c:pt idx="15">
                  <c:v>2</c:v>
                </c:pt>
                <c:pt idx="16">
                  <c:v>1</c:v>
                </c:pt>
              </c:numCache>
            </c:numRef>
          </c:val>
          <c:extLst>
            <c:ext xmlns:c16="http://schemas.microsoft.com/office/drawing/2014/chart" uri="{C3380CC4-5D6E-409C-BE32-E72D297353CC}">
              <c16:uniqueId val="{00000001-E697-465E-B0B4-9BEB7842175C}"/>
            </c:ext>
          </c:extLst>
        </c:ser>
        <c:ser>
          <c:idx val="2"/>
          <c:order val="2"/>
          <c:tx>
            <c:strRef>
              <c:f>'集計（全体） (2)'!$K$86</c:f>
              <c:strCache>
                <c:ptCount val="1"/>
                <c:pt idx="0">
                  <c:v>３、受けやすい場所・曜日・時間帯</c:v>
                </c:pt>
              </c:strCache>
            </c:strRef>
          </c:tx>
          <c:spPr>
            <a:solidFill>
              <a:schemeClr val="accent3"/>
            </a:solidFill>
            <a:ln>
              <a:noFill/>
            </a:ln>
            <a:effectLst/>
          </c:spPr>
          <c:invertIfNegative val="0"/>
          <c:cat>
            <c:multiLvlStrRef>
              <c:f>'集計（全体） (2)'!$G$87:$H$114</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25-29</c:v>
                  </c:pt>
                  <c:pt idx="26">
                    <c:v>30-34</c:v>
                  </c:pt>
                  <c:pt idx="27">
                    <c:v>25-29</c:v>
                  </c:pt>
                </c:lvl>
                <c:lvl>
                  <c:pt idx="0">
                    <c:v>男性同性愛者</c:v>
                  </c:pt>
                  <c:pt idx="9">
                    <c:v>両性愛者</c:v>
                  </c:pt>
                  <c:pt idx="16">
                    <c:v>わからない</c:v>
                  </c:pt>
                  <c:pt idx="18">
                    <c:v>決めたくない</c:v>
                  </c:pt>
                  <c:pt idx="20">
                    <c:v>異性愛者</c:v>
                  </c:pt>
                  <c:pt idx="25">
                    <c:v>その他</c:v>
                  </c:pt>
                  <c:pt idx="27">
                    <c:v>未記入</c:v>
                  </c:pt>
                </c:lvl>
              </c:multiLvlStrCache>
            </c:multiLvlStrRef>
          </c:cat>
          <c:val>
            <c:numRef>
              <c:f>'集計（全体） (2)'!$K$87:$K$114</c:f>
              <c:numCache>
                <c:formatCode>General</c:formatCode>
                <c:ptCount val="28"/>
                <c:pt idx="0">
                  <c:v>2</c:v>
                </c:pt>
                <c:pt idx="1">
                  <c:v>3</c:v>
                </c:pt>
                <c:pt idx="2">
                  <c:v>12</c:v>
                </c:pt>
                <c:pt idx="3">
                  <c:v>5</c:v>
                </c:pt>
                <c:pt idx="4">
                  <c:v>4</c:v>
                </c:pt>
                <c:pt idx="5">
                  <c:v>1</c:v>
                </c:pt>
                <c:pt idx="6">
                  <c:v>5</c:v>
                </c:pt>
                <c:pt idx="7">
                  <c:v>1</c:v>
                </c:pt>
                <c:pt idx="10">
                  <c:v>2</c:v>
                </c:pt>
                <c:pt idx="11">
                  <c:v>2</c:v>
                </c:pt>
                <c:pt idx="13">
                  <c:v>4</c:v>
                </c:pt>
                <c:pt idx="14">
                  <c:v>2</c:v>
                </c:pt>
                <c:pt idx="16">
                  <c:v>1</c:v>
                </c:pt>
                <c:pt idx="17">
                  <c:v>1</c:v>
                </c:pt>
                <c:pt idx="20">
                  <c:v>1</c:v>
                </c:pt>
                <c:pt idx="22">
                  <c:v>1</c:v>
                </c:pt>
                <c:pt idx="23">
                  <c:v>1</c:v>
                </c:pt>
                <c:pt idx="25">
                  <c:v>1</c:v>
                </c:pt>
                <c:pt idx="26">
                  <c:v>1</c:v>
                </c:pt>
              </c:numCache>
            </c:numRef>
          </c:val>
          <c:extLst>
            <c:ext xmlns:c16="http://schemas.microsoft.com/office/drawing/2014/chart" uri="{C3380CC4-5D6E-409C-BE32-E72D297353CC}">
              <c16:uniqueId val="{00000002-E697-465E-B0B4-9BEB7842175C}"/>
            </c:ext>
          </c:extLst>
        </c:ser>
        <c:ser>
          <c:idx val="3"/>
          <c:order val="3"/>
          <c:tx>
            <c:strRef>
              <c:f>'集計（全体） (2)'!$L$86</c:f>
              <c:strCache>
                <c:ptCount val="1"/>
                <c:pt idx="0">
                  <c:v> 4　その他</c:v>
                </c:pt>
              </c:strCache>
            </c:strRef>
          </c:tx>
          <c:spPr>
            <a:solidFill>
              <a:schemeClr val="accent4"/>
            </a:solidFill>
            <a:ln>
              <a:noFill/>
            </a:ln>
            <a:effectLst/>
          </c:spPr>
          <c:invertIfNegative val="0"/>
          <c:cat>
            <c:multiLvlStrRef>
              <c:f>'集計（全体） (2)'!$G$87:$H$114</c:f>
              <c:multiLvlStrCache>
                <c:ptCount val="28"/>
                <c:lvl>
                  <c:pt idx="0">
                    <c:v>20-24</c:v>
                  </c:pt>
                  <c:pt idx="1">
                    <c:v>25-29</c:v>
                  </c:pt>
                  <c:pt idx="2">
                    <c:v>30-34</c:v>
                  </c:pt>
                  <c:pt idx="3">
                    <c:v>35-39</c:v>
                  </c:pt>
                  <c:pt idx="4">
                    <c:v>40-44</c:v>
                  </c:pt>
                  <c:pt idx="5">
                    <c:v>45-49</c:v>
                  </c:pt>
                  <c:pt idx="6">
                    <c:v>50-54</c:v>
                  </c:pt>
                  <c:pt idx="7">
                    <c:v>55-60</c:v>
                  </c:pt>
                  <c:pt idx="8">
                    <c:v>60-64</c:v>
                  </c:pt>
                  <c:pt idx="9">
                    <c:v>20-24</c:v>
                  </c:pt>
                  <c:pt idx="10">
                    <c:v>25-29</c:v>
                  </c:pt>
                  <c:pt idx="11">
                    <c:v>30-34</c:v>
                  </c:pt>
                  <c:pt idx="12">
                    <c:v>35-39</c:v>
                  </c:pt>
                  <c:pt idx="13">
                    <c:v>40-44</c:v>
                  </c:pt>
                  <c:pt idx="14">
                    <c:v>45-49</c:v>
                  </c:pt>
                  <c:pt idx="15">
                    <c:v>50-54</c:v>
                  </c:pt>
                  <c:pt idx="16">
                    <c:v>25-29</c:v>
                  </c:pt>
                  <c:pt idx="17">
                    <c:v>30-34</c:v>
                  </c:pt>
                  <c:pt idx="18">
                    <c:v>35-39</c:v>
                  </c:pt>
                  <c:pt idx="19">
                    <c:v>50-54</c:v>
                  </c:pt>
                  <c:pt idx="20">
                    <c:v>20-24</c:v>
                  </c:pt>
                  <c:pt idx="21">
                    <c:v>30-34</c:v>
                  </c:pt>
                  <c:pt idx="22">
                    <c:v>35-39</c:v>
                  </c:pt>
                  <c:pt idx="23">
                    <c:v>45-49</c:v>
                  </c:pt>
                  <c:pt idx="24">
                    <c:v>50-54</c:v>
                  </c:pt>
                  <c:pt idx="25">
                    <c:v>25-29</c:v>
                  </c:pt>
                  <c:pt idx="26">
                    <c:v>30-34</c:v>
                  </c:pt>
                  <c:pt idx="27">
                    <c:v>25-29</c:v>
                  </c:pt>
                </c:lvl>
                <c:lvl>
                  <c:pt idx="0">
                    <c:v>男性同性愛者</c:v>
                  </c:pt>
                  <c:pt idx="9">
                    <c:v>両性愛者</c:v>
                  </c:pt>
                  <c:pt idx="16">
                    <c:v>わからない</c:v>
                  </c:pt>
                  <c:pt idx="18">
                    <c:v>決めたくない</c:v>
                  </c:pt>
                  <c:pt idx="20">
                    <c:v>異性愛者</c:v>
                  </c:pt>
                  <c:pt idx="25">
                    <c:v>その他</c:v>
                  </c:pt>
                  <c:pt idx="27">
                    <c:v>未記入</c:v>
                  </c:pt>
                </c:lvl>
              </c:multiLvlStrCache>
            </c:multiLvlStrRef>
          </c:cat>
          <c:val>
            <c:numRef>
              <c:f>'集計（全体） (2)'!$L$87:$L$114</c:f>
              <c:numCache>
                <c:formatCode>General</c:formatCode>
                <c:ptCount val="28"/>
                <c:pt idx="0">
                  <c:v>1</c:v>
                </c:pt>
                <c:pt idx="1">
                  <c:v>1</c:v>
                </c:pt>
                <c:pt idx="2">
                  <c:v>1</c:v>
                </c:pt>
                <c:pt idx="5">
                  <c:v>2</c:v>
                </c:pt>
                <c:pt idx="11">
                  <c:v>1</c:v>
                </c:pt>
                <c:pt idx="18">
                  <c:v>1</c:v>
                </c:pt>
              </c:numCache>
            </c:numRef>
          </c:val>
          <c:extLst>
            <c:ext xmlns:c16="http://schemas.microsoft.com/office/drawing/2014/chart" uri="{C3380CC4-5D6E-409C-BE32-E72D297353CC}">
              <c16:uniqueId val="{00000003-E697-465E-B0B4-9BEB7842175C}"/>
            </c:ext>
          </c:extLst>
        </c:ser>
        <c:dLbls>
          <c:showLegendKey val="0"/>
          <c:showVal val="0"/>
          <c:showCatName val="0"/>
          <c:showSerName val="0"/>
          <c:showPercent val="0"/>
          <c:showBubbleSize val="0"/>
        </c:dLbls>
        <c:gapWidth val="219"/>
        <c:overlap val="-27"/>
        <c:axId val="98498383"/>
        <c:axId val="98511695"/>
      </c:barChart>
      <c:catAx>
        <c:axId val="98498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crossAx val="98511695"/>
        <c:crosses val="autoZero"/>
        <c:auto val="1"/>
        <c:lblAlgn val="ctr"/>
        <c:lblOffset val="100"/>
        <c:noMultiLvlLbl val="0"/>
      </c:catAx>
      <c:valAx>
        <c:axId val="985116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crossAx val="98498383"/>
        <c:crosses val="autoZero"/>
        <c:crossBetween val="between"/>
      </c:valAx>
      <c:spPr>
        <a:noFill/>
        <a:ln>
          <a:noFill/>
        </a:ln>
        <a:effectLst/>
      </c:spPr>
    </c:plotArea>
    <c:legend>
      <c:legendPos val="b"/>
      <c:layout>
        <c:manualLayout>
          <c:xMode val="edge"/>
          <c:yMode val="edge"/>
          <c:x val="6.2997567665065687E-2"/>
          <c:y val="9.203155496606312E-2"/>
          <c:w val="0.93619145703456064"/>
          <c:h val="0.1175536130100548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D デジタル 教科書体 N-R" panose="02020400000000000000" pitchFamily="17" charset="-128"/>
              <a:ea typeface="UD デジタル 教科書体 N-R" panose="02020400000000000000" pitchFamily="17"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3845647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303922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370589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276748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283191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196551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58666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301605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56693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417578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A0F2AD-48D5-47B3-938D-A389EE46D2E1}" type="datetimeFigureOut">
              <a:rPr kumimoji="1" lang="ja-JP" altLang="en-US" smtClean="0"/>
              <a:t>2020/2/27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249916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0F2AD-48D5-47B3-938D-A389EE46D2E1}" type="datetimeFigureOut">
              <a:rPr kumimoji="1" lang="ja-JP" altLang="en-US" smtClean="0"/>
              <a:t>2020/2/27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66A09-D62C-4B5A-80C4-AA06B6ADA71A}" type="slidenum">
              <a:rPr kumimoji="1" lang="ja-JP" altLang="en-US" smtClean="0"/>
              <a:t>‹#›</a:t>
            </a:fld>
            <a:endParaRPr kumimoji="1" lang="ja-JP" altLang="en-US"/>
          </a:p>
        </p:txBody>
      </p:sp>
    </p:spTree>
    <p:extLst>
      <p:ext uri="{BB962C8B-B14F-4D97-AF65-F5344CB8AC3E}">
        <p14:creationId xmlns:p14="http://schemas.microsoft.com/office/powerpoint/2010/main" val="23345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474" y="211017"/>
            <a:ext cx="11985674" cy="1941340"/>
          </a:xfrm>
        </p:spPr>
        <p:txBody>
          <a:bodyPr>
            <a:normAutofit fontScale="90000"/>
          </a:bodyPr>
          <a:lstStyle/>
          <a:p>
            <a:r>
              <a:rPr lang="ja-JP" altLang="en-US" sz="5400" dirty="0">
                <a:latin typeface="UD デジタル 教科書体 NP-B" panose="02020700000000000000" pitchFamily="18" charset="-128"/>
                <a:ea typeface="UD デジタル 教科書体 NP-B" panose="02020700000000000000" pitchFamily="18" charset="-128"/>
              </a:rPr>
              <a:t>０￥性病</a:t>
            </a:r>
            <a:r>
              <a:rPr lang="ja-JP" altLang="en-US" sz="5400" dirty="0" smtClean="0">
                <a:latin typeface="UD デジタル 教科書体 NP-B" panose="02020700000000000000" pitchFamily="18" charset="-128"/>
                <a:ea typeface="UD デジタル 教科書体 NP-B" panose="02020700000000000000" pitchFamily="18" charset="-128"/>
              </a:rPr>
              <a:t>検査　　　　　　　　　　</a:t>
            </a:r>
            <a:r>
              <a:rPr lang="en-US" altLang="ja-JP" sz="5400" dirty="0" smtClean="0">
                <a:latin typeface="UD デジタル 教科書体 NP-B" panose="02020700000000000000" pitchFamily="18" charset="-128"/>
                <a:ea typeface="UD デジタル 教科書体 NP-B" panose="02020700000000000000" pitchFamily="18" charset="-128"/>
              </a:rPr>
              <a:t/>
            </a:r>
            <a:br>
              <a:rPr lang="en-US" altLang="ja-JP" sz="5400" dirty="0" smtClean="0">
                <a:latin typeface="UD デジタル 教科書体 NP-B" panose="02020700000000000000" pitchFamily="18" charset="-128"/>
                <a:ea typeface="UD デジタル 教科書体 NP-B" panose="02020700000000000000" pitchFamily="18" charset="-128"/>
              </a:rPr>
            </a:br>
            <a:r>
              <a:rPr lang="ja-JP" altLang="en-US" sz="5400" dirty="0" smtClean="0">
                <a:latin typeface="UD デジタル 教科書体 NP-B" panose="02020700000000000000" pitchFamily="18" charset="-128"/>
                <a:ea typeface="UD デジタル 教科書体 NP-B" panose="02020700000000000000" pitchFamily="18" charset="-128"/>
              </a:rPr>
              <a:t>　（</a:t>
            </a:r>
            <a:r>
              <a:rPr lang="en-US" altLang="ja-JP" sz="4800" dirty="0" smtClean="0">
                <a:latin typeface="UD デジタル 教科書体 NP-B" panose="02020700000000000000" pitchFamily="18" charset="-128"/>
                <a:ea typeface="UD デジタル 教科書体 NP-B" panose="02020700000000000000" pitchFamily="18" charset="-128"/>
              </a:rPr>
              <a:t>9</a:t>
            </a:r>
            <a:r>
              <a:rPr lang="ja-JP" altLang="en-US" sz="4800" dirty="0" smtClean="0">
                <a:latin typeface="UD デジタル 教科書体 NP-B" panose="02020700000000000000" pitchFamily="18" charset="-128"/>
                <a:ea typeface="UD デジタル 教科書体 NP-B" panose="02020700000000000000" pitchFamily="18" charset="-128"/>
              </a:rPr>
              <a:t>月</a:t>
            </a:r>
            <a:r>
              <a:rPr lang="en-US" altLang="ja-JP" sz="4800" dirty="0" smtClean="0">
                <a:latin typeface="UD デジタル 教科書体 NP-B" panose="02020700000000000000" pitchFamily="18" charset="-128"/>
                <a:ea typeface="UD デジタル 教科書体 NP-B" panose="02020700000000000000" pitchFamily="18" charset="-128"/>
              </a:rPr>
              <a:t>2</a:t>
            </a:r>
            <a:r>
              <a:rPr lang="ja-JP" altLang="en-US" sz="4800" dirty="0" smtClean="0">
                <a:latin typeface="UD デジタル 教科書体 NP-B" panose="02020700000000000000" pitchFamily="18" charset="-128"/>
                <a:ea typeface="UD デジタル 教科書体 NP-B" panose="02020700000000000000" pitchFamily="18" charset="-128"/>
              </a:rPr>
              <a:t>日～</a:t>
            </a:r>
            <a:r>
              <a:rPr lang="en-US" altLang="ja-JP" sz="4800" dirty="0" smtClean="0">
                <a:latin typeface="UD デジタル 教科書体 NP-B" panose="02020700000000000000" pitchFamily="18" charset="-128"/>
                <a:ea typeface="UD デジタル 教科書体 NP-B" panose="02020700000000000000" pitchFamily="18" charset="-128"/>
              </a:rPr>
              <a:t>9</a:t>
            </a:r>
            <a:r>
              <a:rPr lang="ja-JP" altLang="en-US" sz="4800" dirty="0" smtClean="0">
                <a:latin typeface="UD デジタル 教科書体 NP-B" panose="02020700000000000000" pitchFamily="18" charset="-128"/>
                <a:ea typeface="UD デジタル 教科書体 NP-B" panose="02020700000000000000" pitchFamily="18" charset="-128"/>
              </a:rPr>
              <a:t>月</a:t>
            </a:r>
            <a:r>
              <a:rPr lang="en-US" altLang="ja-JP" sz="4800" dirty="0" smtClean="0">
                <a:latin typeface="UD デジタル 教科書体 NP-B" panose="02020700000000000000" pitchFamily="18" charset="-128"/>
                <a:ea typeface="UD デジタル 教科書体 NP-B" panose="02020700000000000000" pitchFamily="18" charset="-128"/>
              </a:rPr>
              <a:t>30</a:t>
            </a:r>
            <a:r>
              <a:rPr lang="ja-JP" altLang="en-US" sz="4800" dirty="0" smtClean="0">
                <a:latin typeface="UD デジタル 教科書体 NP-B" panose="02020700000000000000" pitchFamily="18" charset="-128"/>
                <a:ea typeface="UD デジタル 教科書体 NP-B" panose="02020700000000000000" pitchFamily="18" charset="-128"/>
              </a:rPr>
              <a:t>日、</a:t>
            </a:r>
            <a:r>
              <a:rPr lang="en-US" altLang="ja-JP" sz="4800" dirty="0" smtClean="0">
                <a:latin typeface="UD デジタル 教科書体 NP-B" panose="02020700000000000000" pitchFamily="18" charset="-128"/>
                <a:ea typeface="UD デジタル 教科書体 NP-B" panose="02020700000000000000" pitchFamily="18" charset="-128"/>
              </a:rPr>
              <a:t>1</a:t>
            </a:r>
            <a:r>
              <a:rPr lang="ja-JP" altLang="en-US" sz="4800" dirty="0" smtClean="0">
                <a:latin typeface="UD デジタル 教科書体 NP-B" panose="02020700000000000000" pitchFamily="18" charset="-128"/>
                <a:ea typeface="UD デジタル 教科書体 NP-B" panose="02020700000000000000" pitchFamily="18" charset="-128"/>
              </a:rPr>
              <a:t>月</a:t>
            </a:r>
            <a:r>
              <a:rPr lang="en-US" altLang="ja-JP" sz="4800" dirty="0" smtClean="0">
                <a:latin typeface="UD デジタル 教科書体 NP-B" panose="02020700000000000000" pitchFamily="18" charset="-128"/>
                <a:ea typeface="UD デジタル 教科書体 NP-B" panose="02020700000000000000" pitchFamily="18" charset="-128"/>
              </a:rPr>
              <a:t>6</a:t>
            </a:r>
            <a:r>
              <a:rPr lang="ja-JP" altLang="en-US" sz="4800" dirty="0" smtClean="0">
                <a:latin typeface="UD デジタル 教科書体 NP-B" panose="02020700000000000000" pitchFamily="18" charset="-128"/>
                <a:ea typeface="UD デジタル 教科書体 NP-B" panose="02020700000000000000" pitchFamily="18" charset="-128"/>
              </a:rPr>
              <a:t>日～</a:t>
            </a:r>
            <a:r>
              <a:rPr lang="en-US" altLang="ja-JP" sz="4800" dirty="0" smtClean="0">
                <a:latin typeface="UD デジタル 教科書体 NP-B" panose="02020700000000000000" pitchFamily="18" charset="-128"/>
                <a:ea typeface="UD デジタル 教科書体 NP-B" panose="02020700000000000000" pitchFamily="18" charset="-128"/>
              </a:rPr>
              <a:t>2</a:t>
            </a:r>
            <a:r>
              <a:rPr lang="ja-JP" altLang="en-US" sz="4800" dirty="0" smtClean="0">
                <a:latin typeface="UD デジタル 教科書体 NP-B" panose="02020700000000000000" pitchFamily="18" charset="-128"/>
                <a:ea typeface="UD デジタル 教科書体 NP-B" panose="02020700000000000000" pitchFamily="18" charset="-128"/>
              </a:rPr>
              <a:t>月</a:t>
            </a:r>
            <a:r>
              <a:rPr lang="en-US" altLang="ja-JP" sz="4800" dirty="0" smtClean="0">
                <a:latin typeface="UD デジタル 教科書体 NP-B" panose="02020700000000000000" pitchFamily="18" charset="-128"/>
                <a:ea typeface="UD デジタル 教科書体 NP-B" panose="02020700000000000000" pitchFamily="18" charset="-128"/>
              </a:rPr>
              <a:t>1</a:t>
            </a:r>
            <a:r>
              <a:rPr lang="ja-JP" altLang="en-US" sz="4800" dirty="0" smtClean="0">
                <a:latin typeface="UD デジタル 教科書体 NP-B" panose="02020700000000000000" pitchFamily="18" charset="-128"/>
                <a:ea typeface="UD デジタル 教科書体 NP-B" panose="02020700000000000000" pitchFamily="18" charset="-128"/>
              </a:rPr>
              <a:t>日）</a:t>
            </a:r>
            <a:r>
              <a:rPr lang="ja-JP" altLang="en-US" dirty="0" smtClean="0">
                <a:latin typeface="UD デジタル 教科書体 NP-B" panose="02020700000000000000" pitchFamily="18" charset="-128"/>
                <a:ea typeface="UD デジタル 教科書体 NP-B" panose="02020700000000000000" pitchFamily="18" charset="-128"/>
              </a:rPr>
              <a:t>　</a:t>
            </a:r>
            <a:endParaRPr kumimoji="1" lang="ja-JP" altLang="en-US" dirty="0"/>
          </a:p>
        </p:txBody>
      </p:sp>
      <p:sp>
        <p:nvSpPr>
          <p:cNvPr id="3" name="コンテンツ プレースホルダー 2"/>
          <p:cNvSpPr>
            <a:spLocks noGrp="1"/>
          </p:cNvSpPr>
          <p:nvPr>
            <p:ph sz="half" idx="1"/>
          </p:nvPr>
        </p:nvSpPr>
        <p:spPr>
          <a:xfrm>
            <a:off x="331764" y="2130009"/>
            <a:ext cx="5181600" cy="4727991"/>
          </a:xfrm>
        </p:spPr>
        <p:txBody>
          <a:bodyPr>
            <a:normAutofit/>
          </a:bodyPr>
          <a:lstStyle/>
          <a:p>
            <a:pPr marL="0" indent="0">
              <a:buNone/>
            </a:pPr>
            <a:r>
              <a:rPr kumimoji="1" lang="en-US" altLang="ja-JP" dirty="0" smtClean="0"/>
              <a:t>【</a:t>
            </a:r>
            <a:r>
              <a:rPr kumimoji="1" lang="ja-JP" altLang="en-US" dirty="0" smtClean="0"/>
              <a:t>前年度か</a:t>
            </a:r>
            <a:r>
              <a:rPr lang="ja-JP" altLang="en-US" dirty="0" smtClean="0"/>
              <a:t>らの変更点</a:t>
            </a:r>
            <a:r>
              <a:rPr lang="en-US" altLang="ja-JP" dirty="0" smtClean="0"/>
              <a:t>】</a:t>
            </a:r>
            <a:endParaRPr kumimoji="1" lang="en-US" altLang="ja-JP" dirty="0" smtClean="0"/>
          </a:p>
          <a:p>
            <a:pPr marL="0" indent="0">
              <a:buNone/>
            </a:pPr>
            <a:r>
              <a:rPr kumimoji="1" lang="ja-JP" altLang="en-US" dirty="0" smtClean="0"/>
              <a:t>①</a:t>
            </a:r>
            <a:r>
              <a:rPr kumimoji="1" lang="en-US" altLang="ja-JP" dirty="0" smtClean="0"/>
              <a:t>500</a:t>
            </a:r>
            <a:r>
              <a:rPr kumimoji="1" lang="ja-JP" altLang="en-US" dirty="0" smtClean="0"/>
              <a:t>円検査を今年から無料化</a:t>
            </a:r>
            <a:endParaRPr kumimoji="1" lang="en-US" altLang="ja-JP" dirty="0" smtClean="0"/>
          </a:p>
          <a:p>
            <a:pPr marL="0" indent="0">
              <a:buNone/>
            </a:pPr>
            <a:r>
              <a:rPr lang="ja-JP" altLang="en-US" dirty="0" smtClean="0"/>
              <a:t>⇒初受検者とくに若い世代の</a:t>
            </a:r>
            <a:endParaRPr lang="en-US" altLang="ja-JP" dirty="0" smtClean="0"/>
          </a:p>
          <a:p>
            <a:pPr marL="0" indent="0">
              <a:buNone/>
            </a:pPr>
            <a:r>
              <a:rPr lang="ja-JP" altLang="en-US" dirty="0"/>
              <a:t>　</a:t>
            </a:r>
            <a:r>
              <a:rPr lang="ja-JP" altLang="en-US" dirty="0" smtClean="0"/>
              <a:t>受検者を増やす</a:t>
            </a:r>
            <a:endParaRPr lang="en-US" altLang="ja-JP" dirty="0" smtClean="0"/>
          </a:p>
          <a:p>
            <a:pPr marL="0" indent="0">
              <a:buNone/>
            </a:pPr>
            <a:endParaRPr lang="en-US" altLang="ja-JP" dirty="0"/>
          </a:p>
          <a:p>
            <a:pPr marL="0" indent="0">
              <a:buNone/>
            </a:pPr>
            <a:r>
              <a:rPr lang="ja-JP" altLang="en-US" dirty="0" smtClean="0"/>
              <a:t>②広報を紙媒体から</a:t>
            </a:r>
            <a:r>
              <a:rPr lang="en-US" altLang="ja-JP" dirty="0" smtClean="0"/>
              <a:t>WEB</a:t>
            </a:r>
            <a:r>
              <a:rPr lang="ja-JP" altLang="en-US" dirty="0" smtClean="0"/>
              <a:t>中心</a:t>
            </a:r>
            <a:endParaRPr lang="en-US" altLang="ja-JP" dirty="0" smtClean="0"/>
          </a:p>
          <a:p>
            <a:pPr marL="0" indent="0">
              <a:buNone/>
            </a:pPr>
            <a:r>
              <a:rPr lang="ja-JP" altLang="en-US" dirty="0"/>
              <a:t>　</a:t>
            </a:r>
            <a:r>
              <a:rPr lang="ja-JP" altLang="en-US" sz="2400" dirty="0" smtClean="0"/>
              <a:t>ホームページ、ツイッターで広報</a:t>
            </a:r>
            <a:endParaRPr lang="en-US" altLang="ja-JP" sz="2400" dirty="0" smtClean="0"/>
          </a:p>
          <a:p>
            <a:pPr marL="0" indent="0">
              <a:buNone/>
            </a:pPr>
            <a:r>
              <a:rPr lang="ja-JP" altLang="en-US" sz="2400" dirty="0"/>
              <a:t>　</a:t>
            </a:r>
            <a:r>
              <a:rPr lang="ja-JP" altLang="en-US" sz="2400" dirty="0" smtClean="0"/>
              <a:t>出会い系アプリに広告を出す</a:t>
            </a:r>
            <a:endParaRPr lang="en-US" altLang="ja-JP" sz="2400" dirty="0" smtClean="0"/>
          </a:p>
          <a:p>
            <a:pPr marL="0" indent="0">
              <a:buNone/>
            </a:pPr>
            <a:r>
              <a:rPr lang="ja-JP" altLang="en-US" dirty="0" smtClean="0"/>
              <a:t>⇒</a:t>
            </a:r>
            <a:r>
              <a:rPr lang="en-US" altLang="ja-JP" dirty="0" smtClean="0"/>
              <a:t>1</a:t>
            </a:r>
            <a:r>
              <a:rPr lang="ja-JP" altLang="en-US" dirty="0" smtClean="0"/>
              <a:t>月から、小冊子配布</a:t>
            </a:r>
            <a:endParaRPr lang="en-US" altLang="ja-JP" dirty="0" smtClean="0"/>
          </a:p>
          <a:p>
            <a:pPr marL="0" indent="0">
              <a:buNone/>
            </a:pPr>
            <a:endParaRPr kumimoji="1" lang="ja-JP" altLang="en-US" dirty="0"/>
          </a:p>
        </p:txBody>
      </p:sp>
      <p:sp>
        <p:nvSpPr>
          <p:cNvPr id="4" name="コンテンツ プレースホルダー 3"/>
          <p:cNvSpPr>
            <a:spLocks noGrp="1"/>
          </p:cNvSpPr>
          <p:nvPr>
            <p:ph sz="half" idx="2"/>
          </p:nvPr>
        </p:nvSpPr>
        <p:spPr>
          <a:xfrm>
            <a:off x="5683348" y="2363372"/>
            <a:ext cx="6358597" cy="4276579"/>
          </a:xfrm>
        </p:spPr>
        <p:txBody>
          <a:bodyPr>
            <a:normAutofit/>
          </a:bodyPr>
          <a:lstStyle/>
          <a:p>
            <a:r>
              <a:rPr kumimoji="1" lang="en-US" altLang="ja-JP" dirty="0" smtClean="0"/>
              <a:t>9</a:t>
            </a:r>
            <a:r>
              <a:rPr kumimoji="1" lang="ja-JP" altLang="en-US" dirty="0" smtClean="0"/>
              <a:t>月受検者　</a:t>
            </a:r>
            <a:r>
              <a:rPr kumimoji="1" lang="en-US" altLang="ja-JP" dirty="0" smtClean="0"/>
              <a:t>58</a:t>
            </a:r>
            <a:r>
              <a:rPr kumimoji="1" lang="ja-JP" altLang="en-US" dirty="0" smtClean="0"/>
              <a:t>人</a:t>
            </a:r>
            <a:endParaRPr kumimoji="1" lang="en-US" altLang="ja-JP" dirty="0" smtClean="0"/>
          </a:p>
          <a:p>
            <a:pPr marL="0" indent="0">
              <a:buNone/>
            </a:pPr>
            <a:r>
              <a:rPr lang="ja-JP" altLang="en-US" sz="2000" dirty="0" smtClean="0"/>
              <a:t>（</a:t>
            </a:r>
            <a:r>
              <a:rPr lang="en-US" altLang="ja-JP" sz="2000" dirty="0" smtClean="0"/>
              <a:t>HIV</a:t>
            </a:r>
            <a:r>
              <a:rPr lang="ja-JP" altLang="en-US" sz="2000" dirty="0" smtClean="0"/>
              <a:t>陽性</a:t>
            </a:r>
            <a:r>
              <a:rPr lang="en-US" altLang="ja-JP" sz="2000" dirty="0" smtClean="0"/>
              <a:t>0</a:t>
            </a:r>
            <a:r>
              <a:rPr lang="ja-JP" altLang="en-US" sz="2000" dirty="0" smtClean="0"/>
              <a:t>件、梅毒</a:t>
            </a:r>
            <a:r>
              <a:rPr lang="en-US" altLang="ja-JP" sz="2000" dirty="0" smtClean="0"/>
              <a:t>TP</a:t>
            </a:r>
            <a:r>
              <a:rPr lang="ja-JP" altLang="en-US" sz="2000" dirty="0" smtClean="0"/>
              <a:t>抗体陽性</a:t>
            </a:r>
            <a:r>
              <a:rPr lang="en-US" altLang="ja-JP" sz="2000" dirty="0" smtClean="0"/>
              <a:t>10</a:t>
            </a:r>
            <a:r>
              <a:rPr lang="ja-JP" altLang="en-US" sz="2000" dirty="0" smtClean="0"/>
              <a:t>件、</a:t>
            </a:r>
            <a:r>
              <a:rPr lang="en-US" altLang="ja-JP" sz="2000" dirty="0" smtClean="0"/>
              <a:t>B</a:t>
            </a:r>
            <a:r>
              <a:rPr lang="ja-JP" altLang="en-US" sz="2000" dirty="0" smtClean="0"/>
              <a:t>型肝炎</a:t>
            </a:r>
            <a:r>
              <a:rPr lang="en-US" altLang="ja-JP" sz="2000" dirty="0" smtClean="0"/>
              <a:t>0</a:t>
            </a:r>
            <a:r>
              <a:rPr lang="ja-JP" altLang="en-US" sz="2000" dirty="0" smtClean="0"/>
              <a:t>件）</a:t>
            </a:r>
            <a:endParaRPr lang="en-US" altLang="ja-JP" sz="2000" dirty="0" smtClean="0"/>
          </a:p>
          <a:p>
            <a:pPr marL="0" indent="0">
              <a:buNone/>
            </a:pPr>
            <a:endParaRPr kumimoji="1" lang="en-US" altLang="ja-JP" sz="2000" dirty="0"/>
          </a:p>
          <a:p>
            <a:r>
              <a:rPr kumimoji="1" lang="en-US" altLang="ja-JP" dirty="0" smtClean="0"/>
              <a:t>1</a:t>
            </a:r>
            <a:r>
              <a:rPr kumimoji="1" lang="ja-JP" altLang="en-US" dirty="0" smtClean="0"/>
              <a:t>月受検者（</a:t>
            </a:r>
            <a:r>
              <a:rPr kumimoji="1" lang="en-US" altLang="ja-JP" dirty="0" smtClean="0"/>
              <a:t>1/6</a:t>
            </a:r>
            <a:r>
              <a:rPr kumimoji="1" lang="ja-JP" altLang="en-US" dirty="0" smtClean="0"/>
              <a:t>～</a:t>
            </a:r>
            <a:r>
              <a:rPr kumimoji="1" lang="en-US" altLang="ja-JP" dirty="0" smtClean="0"/>
              <a:t>18</a:t>
            </a:r>
            <a:r>
              <a:rPr kumimoji="1" lang="ja-JP" altLang="en-US" dirty="0" smtClean="0"/>
              <a:t>）</a:t>
            </a:r>
            <a:r>
              <a:rPr kumimoji="1" lang="en-US" altLang="ja-JP" dirty="0" smtClean="0"/>
              <a:t>74</a:t>
            </a:r>
            <a:r>
              <a:rPr kumimoji="1" lang="ja-JP" altLang="en-US" dirty="0" smtClean="0"/>
              <a:t>人</a:t>
            </a:r>
            <a:endParaRPr kumimoji="1" lang="en-US" altLang="ja-JP" dirty="0" smtClean="0"/>
          </a:p>
          <a:p>
            <a:pPr marL="0" indent="0">
              <a:buNone/>
            </a:pPr>
            <a:r>
              <a:rPr lang="ja-JP" altLang="en-US" sz="2000" dirty="0" smtClean="0"/>
              <a:t>（</a:t>
            </a:r>
            <a:r>
              <a:rPr lang="en-US" altLang="ja-JP" sz="2000" dirty="0"/>
              <a:t> HIV</a:t>
            </a:r>
            <a:r>
              <a:rPr lang="ja-JP" altLang="en-US" sz="2000" dirty="0" smtClean="0"/>
              <a:t>陽性</a:t>
            </a:r>
            <a:r>
              <a:rPr lang="en-US" altLang="ja-JP" sz="2000" dirty="0" smtClean="0"/>
              <a:t>3</a:t>
            </a:r>
            <a:r>
              <a:rPr lang="ja-JP" altLang="en-US" sz="2000" dirty="0" smtClean="0"/>
              <a:t>件</a:t>
            </a:r>
            <a:r>
              <a:rPr lang="ja-JP" altLang="en-US" sz="2000" dirty="0"/>
              <a:t>、梅毒</a:t>
            </a:r>
            <a:r>
              <a:rPr lang="en-US" altLang="ja-JP" sz="2000" dirty="0"/>
              <a:t>TP</a:t>
            </a:r>
            <a:r>
              <a:rPr lang="ja-JP" altLang="en-US" sz="2000" dirty="0"/>
              <a:t>抗体</a:t>
            </a:r>
            <a:r>
              <a:rPr lang="ja-JP" altLang="en-US" sz="2000" dirty="0" smtClean="0"/>
              <a:t>陽性</a:t>
            </a:r>
            <a:r>
              <a:rPr lang="en-US" altLang="ja-JP" sz="2000" dirty="0" smtClean="0"/>
              <a:t>14</a:t>
            </a:r>
            <a:r>
              <a:rPr lang="ja-JP" altLang="en-US" sz="2000" dirty="0" smtClean="0"/>
              <a:t>件、</a:t>
            </a:r>
            <a:r>
              <a:rPr lang="en-US" altLang="ja-JP" sz="2000" dirty="0"/>
              <a:t>B</a:t>
            </a:r>
            <a:r>
              <a:rPr lang="ja-JP" altLang="en-US" sz="2000" dirty="0"/>
              <a:t>型肝炎</a:t>
            </a:r>
            <a:r>
              <a:rPr lang="en-US" altLang="ja-JP" sz="2000" dirty="0"/>
              <a:t>0</a:t>
            </a:r>
            <a:r>
              <a:rPr lang="ja-JP" altLang="en-US" sz="2000" dirty="0" smtClean="0"/>
              <a:t>件）</a:t>
            </a:r>
            <a:endParaRPr lang="en-US" altLang="ja-JP" sz="2000" dirty="0" smtClean="0"/>
          </a:p>
          <a:p>
            <a:pPr marL="0" indent="0">
              <a:buNone/>
            </a:pPr>
            <a:endParaRPr kumimoji="1" lang="en-US" altLang="ja-JP" sz="2000" dirty="0"/>
          </a:p>
          <a:p>
            <a:pPr marL="0" indent="0">
              <a:buNone/>
            </a:pPr>
            <a:endParaRPr kumimoji="1" lang="ja-JP" altLang="en-US" sz="2000" dirty="0"/>
          </a:p>
        </p:txBody>
      </p:sp>
      <p:sp>
        <p:nvSpPr>
          <p:cNvPr id="5" name="正方形/長方形 4"/>
          <p:cNvSpPr/>
          <p:nvPr/>
        </p:nvSpPr>
        <p:spPr>
          <a:xfrm>
            <a:off x="10625070" y="0"/>
            <a:ext cx="1403797" cy="566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UD デジタル 教科書体 NP-R" panose="02020400000000000000" pitchFamily="18" charset="-128"/>
                <a:ea typeface="UD デジタル 教科書体 NP-R" panose="02020400000000000000" pitchFamily="18" charset="-128"/>
              </a:rPr>
              <a:t>別紙②</a:t>
            </a:r>
            <a:endParaRPr lang="ja-JP" altLang="ja-JP" sz="2400" dirty="0">
              <a:solidFill>
                <a:schemeClr val="tx1"/>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777162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0927" y="107547"/>
            <a:ext cx="10515600" cy="1325563"/>
          </a:xfrm>
        </p:spPr>
        <p:txBody>
          <a:bodyPr>
            <a:normAutofit fontScale="90000"/>
          </a:bodyPr>
          <a:lstStyle/>
          <a:p>
            <a:r>
              <a:rPr kumimoji="1" lang="ja-JP" altLang="en-US" dirty="0" smtClean="0">
                <a:latin typeface="UD デジタル 教科書体 NP-B" panose="02020700000000000000" pitchFamily="18" charset="-128"/>
                <a:ea typeface="UD デジタル 教科書体 NP-B" panose="02020700000000000000" pitchFamily="18" charset="-128"/>
              </a:rPr>
              <a:t>０￥性病</a:t>
            </a:r>
            <a:r>
              <a:rPr lang="ja-JP" altLang="en-US" dirty="0" smtClean="0">
                <a:latin typeface="UD デジタル 教科書体 NP-B" panose="02020700000000000000" pitchFamily="18" charset="-128"/>
                <a:ea typeface="UD デジタル 教科書体 NP-B" panose="02020700000000000000" pitchFamily="18" charset="-128"/>
              </a:rPr>
              <a:t>検査　受検者アンケート集計結果</a:t>
            </a:r>
            <a:r>
              <a:rPr lang="en-US" altLang="ja-JP" dirty="0" smtClean="0">
                <a:latin typeface="UD デジタル 教科書体 NP-B" panose="02020700000000000000" pitchFamily="18" charset="-128"/>
                <a:ea typeface="UD デジタル 教科書体 NP-B" panose="02020700000000000000" pitchFamily="18" charset="-128"/>
              </a:rPr>
              <a:t/>
            </a:r>
            <a:br>
              <a:rPr lang="en-US" altLang="ja-JP" dirty="0" smtClean="0">
                <a:latin typeface="UD デジタル 教科書体 NP-B" panose="02020700000000000000" pitchFamily="18" charset="-128"/>
                <a:ea typeface="UD デジタル 教科書体 NP-B" panose="02020700000000000000" pitchFamily="18" charset="-128"/>
              </a:rPr>
            </a:br>
            <a:r>
              <a:rPr lang="ja-JP" altLang="en-US" sz="4000" dirty="0" smtClean="0">
                <a:latin typeface="UD デジタル 教科書体 NP-B" panose="02020700000000000000" pitchFamily="18" charset="-128"/>
                <a:ea typeface="UD デジタル 教科書体 NP-B" panose="02020700000000000000" pitchFamily="18" charset="-128"/>
              </a:rPr>
              <a:t>（回収</a:t>
            </a:r>
            <a:r>
              <a:rPr lang="en-US" altLang="ja-JP" sz="4000" dirty="0" smtClean="0">
                <a:latin typeface="UD デジタル 教科書体 NP-B" panose="02020700000000000000" pitchFamily="18" charset="-128"/>
                <a:ea typeface="UD デジタル 教科書体 NP-B" panose="02020700000000000000" pitchFamily="18" charset="-128"/>
              </a:rPr>
              <a:t>/</a:t>
            </a:r>
            <a:r>
              <a:rPr lang="ja-JP" altLang="en-US" sz="4000" dirty="0" smtClean="0">
                <a:latin typeface="UD デジタル 教科書体 NP-B" panose="02020700000000000000" pitchFamily="18" charset="-128"/>
                <a:ea typeface="UD デジタル 教科書体 NP-B" panose="02020700000000000000" pitchFamily="18" charset="-128"/>
              </a:rPr>
              <a:t>受検　</a:t>
            </a:r>
            <a:r>
              <a:rPr lang="en-US" altLang="ja-JP" sz="4000" dirty="0" smtClean="0">
                <a:latin typeface="UD デジタル 教科書体 NP-B" panose="02020700000000000000" pitchFamily="18" charset="-128"/>
                <a:ea typeface="UD デジタル 教科書体 NP-B" panose="02020700000000000000" pitchFamily="18" charset="-128"/>
              </a:rPr>
              <a:t>9</a:t>
            </a:r>
            <a:r>
              <a:rPr lang="ja-JP" altLang="en-US" sz="4000" dirty="0" smtClean="0">
                <a:latin typeface="UD デジタル 教科書体 NP-B" panose="02020700000000000000" pitchFamily="18" charset="-128"/>
                <a:ea typeface="UD デジタル 教科書体 NP-B" panose="02020700000000000000" pitchFamily="18" charset="-128"/>
              </a:rPr>
              <a:t>月</a:t>
            </a:r>
            <a:r>
              <a:rPr lang="en-US" altLang="ja-JP" sz="4000" dirty="0" smtClean="0">
                <a:latin typeface="UD デジタル 教科書体 NP-B" panose="02020700000000000000" pitchFamily="18" charset="-128"/>
                <a:ea typeface="UD デジタル 教科書体 NP-B" panose="02020700000000000000" pitchFamily="18" charset="-128"/>
              </a:rPr>
              <a:t>57</a:t>
            </a:r>
            <a:r>
              <a:rPr lang="ja-JP" altLang="en-US" sz="4000" dirty="0" smtClean="0">
                <a:latin typeface="UD デジタル 教科書体 NP-B" panose="02020700000000000000" pitchFamily="18" charset="-128"/>
                <a:ea typeface="UD デジタル 教科書体 NP-B" panose="02020700000000000000" pitchFamily="18" charset="-128"/>
              </a:rPr>
              <a:t>人</a:t>
            </a:r>
            <a:r>
              <a:rPr lang="en-US" altLang="ja-JP" sz="4000" dirty="0" smtClean="0">
                <a:latin typeface="UD デジタル 教科書体 NP-B" panose="02020700000000000000" pitchFamily="18" charset="-128"/>
                <a:ea typeface="UD デジタル 教科書体 NP-B" panose="02020700000000000000" pitchFamily="18" charset="-128"/>
              </a:rPr>
              <a:t>/58</a:t>
            </a:r>
            <a:r>
              <a:rPr lang="ja-JP" altLang="en-US" sz="4000" dirty="0" smtClean="0">
                <a:latin typeface="UD デジタル 教科書体 NP-B" panose="02020700000000000000" pitchFamily="18" charset="-128"/>
                <a:ea typeface="UD デジタル 教科書体 NP-B" panose="02020700000000000000" pitchFamily="18" charset="-128"/>
              </a:rPr>
              <a:t>人、</a:t>
            </a:r>
            <a:r>
              <a:rPr lang="en-US" altLang="ja-JP" sz="4000" dirty="0" smtClean="0">
                <a:latin typeface="UD デジタル 教科書体 NP-B" panose="02020700000000000000" pitchFamily="18" charset="-128"/>
                <a:ea typeface="UD デジタル 教科書体 NP-B" panose="02020700000000000000" pitchFamily="18" charset="-128"/>
              </a:rPr>
              <a:t>1</a:t>
            </a:r>
            <a:r>
              <a:rPr lang="ja-JP" altLang="en-US" sz="4000" dirty="0" smtClean="0">
                <a:latin typeface="UD デジタル 教科書体 NP-B" panose="02020700000000000000" pitchFamily="18" charset="-128"/>
                <a:ea typeface="UD デジタル 教科書体 NP-B" panose="02020700000000000000" pitchFamily="18" charset="-128"/>
              </a:rPr>
              <a:t>月</a:t>
            </a:r>
            <a:r>
              <a:rPr lang="en-US" altLang="ja-JP" sz="4000" dirty="0" smtClean="0">
                <a:latin typeface="UD デジタル 教科書体 NP-B" panose="02020700000000000000" pitchFamily="18" charset="-128"/>
                <a:ea typeface="UD デジタル 教科書体 NP-B" panose="02020700000000000000" pitchFamily="18" charset="-128"/>
              </a:rPr>
              <a:t>49</a:t>
            </a:r>
            <a:r>
              <a:rPr lang="ja-JP" altLang="en-US" sz="4000" dirty="0" smtClean="0">
                <a:latin typeface="UD デジタル 教科書体 NP-B" panose="02020700000000000000" pitchFamily="18" charset="-128"/>
                <a:ea typeface="UD デジタル 教科書体 NP-B" panose="02020700000000000000" pitchFamily="18" charset="-128"/>
              </a:rPr>
              <a:t>人</a:t>
            </a:r>
            <a:r>
              <a:rPr lang="en-US" altLang="ja-JP" sz="4000" dirty="0" smtClean="0">
                <a:latin typeface="UD デジタル 教科書体 NP-B" panose="02020700000000000000" pitchFamily="18" charset="-128"/>
                <a:ea typeface="UD デジタル 教科書体 NP-B" panose="02020700000000000000" pitchFamily="18" charset="-128"/>
              </a:rPr>
              <a:t>/74</a:t>
            </a:r>
            <a:r>
              <a:rPr lang="ja-JP" altLang="en-US" sz="4000" dirty="0" smtClean="0">
                <a:latin typeface="UD デジタル 教科書体 NP-B" panose="02020700000000000000" pitchFamily="18" charset="-128"/>
                <a:ea typeface="UD デジタル 教科書体 NP-B" panose="02020700000000000000" pitchFamily="18" charset="-128"/>
              </a:rPr>
              <a:t>人）</a:t>
            </a:r>
            <a:endParaRPr kumimoji="1" lang="ja-JP" altLang="en-US" sz="4000" dirty="0">
              <a:latin typeface="UD デジタル 教科書体 NP-B" panose="02020700000000000000" pitchFamily="18" charset="-128"/>
              <a:ea typeface="UD デジタル 教科書体 NP-B" panose="02020700000000000000" pitchFamily="18"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03847313"/>
              </p:ext>
            </p:extLst>
          </p:nvPr>
        </p:nvGraphicFramePr>
        <p:xfrm>
          <a:off x="244699" y="1420837"/>
          <a:ext cx="11783178" cy="52375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19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19371663"/>
              </p:ext>
            </p:extLst>
          </p:nvPr>
        </p:nvGraphicFramePr>
        <p:xfrm>
          <a:off x="154745" y="225082"/>
          <a:ext cx="11788726" cy="63726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3894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92855379"/>
              </p:ext>
            </p:extLst>
          </p:nvPr>
        </p:nvGraphicFramePr>
        <p:xfrm>
          <a:off x="98473" y="140676"/>
          <a:ext cx="11844997" cy="65555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51084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89</TotalTime>
  <Words>81</Words>
  <Application>Microsoft Office PowerPoint</Application>
  <PresentationFormat>ワイド画面</PresentationFormat>
  <Paragraphs>20</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UD デジタル 教科書体 NP-B</vt:lpstr>
      <vt:lpstr>UD デジタル 教科書体 NP-R</vt:lpstr>
      <vt:lpstr>游ゴシック</vt:lpstr>
      <vt:lpstr>游ゴシック Light</vt:lpstr>
      <vt:lpstr>Arial</vt:lpstr>
      <vt:lpstr>Office テーマ</vt:lpstr>
      <vt:lpstr>０￥性病検査　　　　　　　　　　 　（9月2日～9月30日、1月6日～2月1日）　</vt:lpstr>
      <vt:lpstr>０￥性病検査　受検者アンケート集計結果 （回収/受検　9月57人/58人、1月49人/74人）</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新海　のり子</dc:creator>
  <cp:lastModifiedBy>新海　のり子</cp:lastModifiedBy>
  <cp:revision>10</cp:revision>
  <cp:lastPrinted>2020-01-21T12:29:34Z</cp:lastPrinted>
  <dcterms:created xsi:type="dcterms:W3CDTF">2020-01-21T02:36:01Z</dcterms:created>
  <dcterms:modified xsi:type="dcterms:W3CDTF">2020-02-27T14:02:27Z</dcterms:modified>
</cp:coreProperties>
</file>