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14116971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BFBFBF"/>
    <a:srgbClr val="F9E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3784" autoAdjust="0"/>
  </p:normalViewPr>
  <p:slideViewPr>
    <p:cSldViewPr snapToGrid="0" showGuides="1">
      <p:cViewPr varScale="1">
        <p:scale>
          <a:sx n="96" d="100"/>
          <a:sy n="96" d="100"/>
        </p:scale>
        <p:origin x="88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B4DBE-407F-4B1C-9297-CEE4DBD5BB55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78E7-4ADC-4F26-A75C-4BFC92E9C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50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380" y="3587750"/>
            <a:ext cx="7746986" cy="1655762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+mj-lt"/>
              <a:buAutoNum type="arabicPeriod"/>
              <a:defRPr sz="2400">
                <a:solidFill>
                  <a:srgbClr val="3688D6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もくじ（箇条書き）フォントサイズ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75804"/>
            <a:ext cx="2228850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CB9906E-2D6E-C758-F78B-4F76B2F48218}"/>
              </a:ext>
            </a:extLst>
          </p:cNvPr>
          <p:cNvCxnSpPr>
            <a:cxnSpLocks/>
          </p:cNvCxnSpPr>
          <p:nvPr/>
        </p:nvCxnSpPr>
        <p:spPr>
          <a:xfrm>
            <a:off x="0" y="3408298"/>
            <a:ext cx="9923264" cy="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F39C5-2C0E-44E4-E1D6-FE76D6849E48}"/>
              </a:ext>
            </a:extLst>
          </p:cNvPr>
          <p:cNvSpPr/>
          <p:nvPr userDrawn="1"/>
        </p:nvSpPr>
        <p:spPr>
          <a:xfrm>
            <a:off x="-1" y="0"/>
            <a:ext cx="2717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6404631-189D-1426-F493-078A6B76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75" y="2654729"/>
            <a:ext cx="92260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3688D6"/>
                </a:solidFill>
              </a:defRPr>
            </a:lvl1pPr>
          </a:lstStyle>
          <a:p>
            <a:r>
              <a:rPr lang="ja-JP" altLang="en-US" dirty="0"/>
              <a:t>資料タイトル：フォントサイズ</a:t>
            </a:r>
            <a:r>
              <a:rPr lang="en-US" altLang="ja-JP" dirty="0"/>
              <a:t>32pt/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8BF005A4-1AF2-175B-5127-3550C2ECBF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7050" y="602918"/>
            <a:ext cx="2638425" cy="47340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r">
              <a:lnSpc>
                <a:spcPts val="1600"/>
              </a:lnSpc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2023</a:t>
            </a:r>
            <a:r>
              <a:rPr kumimoji="1" lang="ja-JP" altLang="en-US" dirty="0"/>
              <a:t>年（令和５年）　月　日〇〇へご説明資料</a:t>
            </a:r>
          </a:p>
        </p:txBody>
      </p:sp>
    </p:spTree>
    <p:extLst>
      <p:ext uri="{BB962C8B-B14F-4D97-AF65-F5344CB8AC3E}">
        <p14:creationId xmlns:p14="http://schemas.microsoft.com/office/powerpoint/2010/main" val="157186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2" y="821658"/>
            <a:ext cx="7358329" cy="9144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000"/>
            </a:lvl1pPr>
            <a:lvl2pPr marL="685800" indent="-228600">
              <a:buFont typeface="Wingdings" panose="05000000000000000000" pitchFamily="2" charset="2"/>
              <a:buChar char="ü"/>
              <a:defRPr sz="1800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7" y="884332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2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0" y="884332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2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2" y="884332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34715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2" y="821658"/>
            <a:ext cx="7358329" cy="9144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 sz="2000"/>
            </a:lvl1pPr>
            <a:lvl2pPr marL="685800" indent="-228600">
              <a:buFont typeface="Wingdings" panose="05000000000000000000" pitchFamily="2" charset="2"/>
              <a:buChar char="ü"/>
              <a:defRPr sz="1800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</p:spTree>
    <p:extLst>
      <p:ext uri="{BB962C8B-B14F-4D97-AF65-F5344CB8AC3E}">
        <p14:creationId xmlns:p14="http://schemas.microsoft.com/office/powerpoint/2010/main" val="2279230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0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7" y="884332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2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0" y="884332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2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2" y="884332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808192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728" y="224728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6" y="6492876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-17264" y="62071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-2525060" y="887420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-1403479" y="887420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855117" y="887420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-289610" y="887420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571345" y="887420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/>
          </a:p>
        </p:txBody>
      </p:sp>
    </p:spTree>
    <p:extLst>
      <p:ext uri="{BB962C8B-B14F-4D97-AF65-F5344CB8AC3E}">
        <p14:creationId xmlns:p14="http://schemas.microsoft.com/office/powerpoint/2010/main" val="1125912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8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面_C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426AA2-FB16-40F1-8E78-DC0F3336B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9906349" cy="830114"/>
          </a:xfrm>
          <a:prstGeom prst="rect">
            <a:avLst/>
          </a:prstGeom>
          <a:solidFill>
            <a:srgbClr val="DEEBF7"/>
          </a:solidFill>
        </p:spPr>
        <p:txBody>
          <a:bodyPr lIns="288000" rIns="288000" bIns="72000" anchor="b" anchorCtr="0">
            <a:noAutofit/>
          </a:bodyPr>
          <a:lstStyle>
            <a:lvl1pPr fontAlgn="base">
              <a:defRPr sz="1663" b="1"/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r>
              <a:rPr kumimoji="1" lang="en-US" altLang="ja-JP" dirty="0"/>
              <a:t>2L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C58E10-775B-4AB3-8F83-30BF296EA9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1100600" cy="140616"/>
          </a:xfrm>
          <a:solidFill>
            <a:srgbClr val="2E75B6"/>
          </a:solidFill>
        </p:spPr>
        <p:txBody>
          <a:bodyPr wrap="none" lIns="180000" rIns="180000"/>
          <a:lstStyle>
            <a:lvl1pPr marL="0" indent="0">
              <a:buNone/>
              <a:defRPr sz="831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ja-JP" altLang="en-US" dirty="0"/>
              <a:t>節 </a:t>
            </a:r>
            <a:r>
              <a:rPr kumimoji="1" lang="en-US" altLang="ja-JP" dirty="0"/>
              <a:t>SECTION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FADD1A-47E1-43CB-A506-BD6147F5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0873" y="6640912"/>
            <a:ext cx="2161385" cy="113749"/>
          </a:xfrm>
        </p:spPr>
        <p:txBody>
          <a:bodyPr/>
          <a:lstStyle/>
          <a:p>
            <a:fld id="{0638AFE9-EB24-4E85-A937-181894F31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918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6"/>
            <a:ext cx="9805506" cy="38612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796049"/>
            <a:ext cx="9216887" cy="56921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0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49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8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6"/>
            <a:ext cx="9805506" cy="38612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0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49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026" y="2769079"/>
            <a:ext cx="93639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タイトル：フォントサイズ</a:t>
            </a:r>
            <a:r>
              <a:rPr lang="en-US" altLang="ja-JP" dirty="0"/>
              <a:t>26pt/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325" y="6492875"/>
            <a:ext cx="222885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D247-47B5-43EB-A8B2-349479162EF7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557962"/>
            <a:ext cx="3343275" cy="231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6982" y="6557962"/>
            <a:ext cx="407893" cy="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6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baseline="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pos="158">
          <p15:clr>
            <a:srgbClr val="F26B43"/>
          </p15:clr>
        </p15:guide>
        <p15:guide id="4" pos="6068" userDrawn="1">
          <p15:clr>
            <a:srgbClr val="F26B43"/>
          </p15:clr>
        </p15:guide>
        <p15:guide id="5" orient="horz" pos="4088" userDrawn="1">
          <p15:clr>
            <a:srgbClr val="F26B43"/>
          </p15:clr>
        </p15:guide>
        <p15:guide id="6" orient="horz" pos="391">
          <p15:clr>
            <a:srgbClr val="F26B43"/>
          </p15:clr>
        </p15:guide>
        <p15:guide id="7" orient="horz" pos="119">
          <p15:clr>
            <a:srgbClr val="F26B43"/>
          </p15:clr>
        </p15:guide>
        <p15:guide id="8" orient="horz" pos="22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B51905B-9159-8E57-F54A-1AB6CB33E63E}"/>
              </a:ext>
            </a:extLst>
          </p:cNvPr>
          <p:cNvSpPr/>
          <p:nvPr/>
        </p:nvSpPr>
        <p:spPr>
          <a:xfrm>
            <a:off x="4900686" y="2577285"/>
            <a:ext cx="4717304" cy="18257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8A73F90-28A8-C47D-CE52-7E945750FCDE}"/>
              </a:ext>
            </a:extLst>
          </p:cNvPr>
          <p:cNvSpPr/>
          <p:nvPr/>
        </p:nvSpPr>
        <p:spPr>
          <a:xfrm>
            <a:off x="446488" y="4558659"/>
            <a:ext cx="9171502" cy="2128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76AB5A6-B732-9193-88D8-C4D980012847}"/>
              </a:ext>
            </a:extLst>
          </p:cNvPr>
          <p:cNvSpPr/>
          <p:nvPr/>
        </p:nvSpPr>
        <p:spPr>
          <a:xfrm>
            <a:off x="453923" y="2582195"/>
            <a:ext cx="4295875" cy="18257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7B5F44A-4040-46CB-9D7D-B0618A0B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/>
              <a:t>スーパーシティに関する周知・情報発信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3A6270-9981-419D-BEC8-C3E013F944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45" name="スライド番号プレースホルダー 3">
            <a:extLst>
              <a:ext uri="{FF2B5EF4-FFF2-40B4-BE49-F238E27FC236}">
                <a16:creationId xmlns:a16="http://schemas.microsoft.com/office/drawing/2014/main" id="{95E5A8AE-0A9D-472A-9253-F94CDAD4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7850" y="6628561"/>
            <a:ext cx="2161385" cy="113749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F88186-B17D-4CE3-A887-D91699CF601C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62C412-66A4-B31D-5020-2B7A167E508A}"/>
              </a:ext>
            </a:extLst>
          </p:cNvPr>
          <p:cNvSpPr txBox="1"/>
          <p:nvPr/>
        </p:nvSpPr>
        <p:spPr>
          <a:xfrm>
            <a:off x="3284689" y="2106625"/>
            <a:ext cx="2947145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令和５年度の主な周知実績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0606D5-F8F2-8125-2875-8810537574B6}"/>
              </a:ext>
            </a:extLst>
          </p:cNvPr>
          <p:cNvSpPr txBox="1"/>
          <p:nvPr/>
        </p:nvSpPr>
        <p:spPr>
          <a:xfrm>
            <a:off x="481540" y="2567226"/>
            <a:ext cx="407906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令和５年　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11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月７～９日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Smart City Expo World Congress　バルセロナ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6A902D2-2C6D-2828-BECC-E5713A7F5A31}"/>
              </a:ext>
            </a:extLst>
          </p:cNvPr>
          <p:cNvSpPr txBox="1"/>
          <p:nvPr/>
        </p:nvSpPr>
        <p:spPr>
          <a:xfrm>
            <a:off x="481540" y="4598411"/>
            <a:ext cx="86351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令和６年　１月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23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日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スーパーシティ・デジタル田園健康特区フォーラム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D211D19-A8CC-2C6A-587C-576AF7FF6A5A}"/>
              </a:ext>
            </a:extLst>
          </p:cNvPr>
          <p:cNvSpPr txBox="1"/>
          <p:nvPr/>
        </p:nvSpPr>
        <p:spPr>
          <a:xfrm>
            <a:off x="4900686" y="2574391"/>
            <a:ext cx="4019787" cy="5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令和６年　１月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12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日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PRESIDENT 2024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年１月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12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日発売号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DDD49D1-AC3D-C3F6-D4DF-41EFFCA5AE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655" y="3179698"/>
            <a:ext cx="1708116" cy="1063546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789509-3D51-90BE-2D34-BEC8537AC6A8}"/>
              </a:ext>
            </a:extLst>
          </p:cNvPr>
          <p:cNvSpPr txBox="1"/>
          <p:nvPr/>
        </p:nvSpPr>
        <p:spPr>
          <a:xfrm>
            <a:off x="499925" y="3113249"/>
            <a:ext cx="275127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主催：</a:t>
            </a:r>
            <a:r>
              <a:rPr kumimoji="0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Fira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 de Barcelona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概要：バルセロナのイベントにて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 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日本パビリオン内の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 内閣府出展ブースに参画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　（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パネル、チラシの展示）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来場者数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：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25,300</a:t>
            </a: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名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8B5D3A8-93BC-83C7-EF25-3614A4E6F945}"/>
              </a:ext>
            </a:extLst>
          </p:cNvPr>
          <p:cNvSpPr txBox="1"/>
          <p:nvPr/>
        </p:nvSpPr>
        <p:spPr>
          <a:xfrm>
            <a:off x="502109" y="5141749"/>
            <a:ext cx="486999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主催：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内閣府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（大阪府市共催）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協力：公益社団法人関西経済連合会、大阪商工会議所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　　　　 一般社団法人関西経済同友会、グラングリーン大阪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　　　　　開発事業者、大阪スマートシティパートナーズフォーラム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概要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：</a:t>
            </a:r>
            <a:r>
              <a:rPr kumimoji="1" lang="ja-JP" altLang="en-US" sz="1400" dirty="0">
                <a:latin typeface="+mn-ea"/>
              </a:rPr>
              <a:t>スーパーシティ、デジタル田園健康特区の取組の周知</a:t>
            </a:r>
            <a:endParaRPr kumimoji="1" lang="en-US" altLang="ja-JP" sz="1400" dirty="0"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ea"/>
                <a:ea typeface="Meiryo UI"/>
                <a:cs typeface="+mn-cs"/>
              </a:rPr>
              <a:t>　　　　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ea"/>
                <a:ea typeface="Meiryo UI"/>
                <a:cs typeface="+mn-cs"/>
              </a:rPr>
              <a:t>（経済界、各企業の皆様のご協力により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講演、ブース展示を実施）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参加者数：</a:t>
            </a:r>
            <a:r>
              <a:rPr lang="en-US" altLang="ja-JP" sz="1400" dirty="0">
                <a:latin typeface="Roboto" panose="02000000000000000000" pitchFamily="2" charset="0"/>
                <a:ea typeface="Meiryo UI"/>
              </a:rPr>
              <a:t>500</a:t>
            </a: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名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A7DB5B-9E6A-ACBE-C446-7480CFBDF305}"/>
              </a:ext>
            </a:extLst>
          </p:cNvPr>
          <p:cNvSpPr txBox="1"/>
          <p:nvPr/>
        </p:nvSpPr>
        <p:spPr>
          <a:xfrm>
            <a:off x="4953000" y="3090822"/>
            <a:ext cx="44530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発行：</a:t>
            </a: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プレジデント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社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概要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：内閣府の広告記事として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 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知事・市長インタビューを掲載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</a:t>
            </a:r>
            <a:r>
              <a:rPr lang="ja-JP" altLang="en-US" sz="12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（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大阪のスーパーシティ構想の概要）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部数：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164,400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Roboto" panose="02000000000000000000" pitchFamily="2" charset="0"/>
                <a:ea typeface="Meiryo UI"/>
                <a:cs typeface="+mn-cs"/>
              </a:rPr>
              <a:t>部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　　　　　</a:t>
            </a:r>
            <a:r>
              <a:rPr lang="ja-JP" altLang="en-US" sz="12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（</a:t>
            </a:r>
            <a:r>
              <a:rPr lang="en-US" altLang="ja-JP" sz="12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2023</a:t>
            </a:r>
            <a:r>
              <a:rPr lang="ja-JP" altLang="en-US" sz="1200" dirty="0">
                <a:solidFill>
                  <a:srgbClr val="111111"/>
                </a:solidFill>
                <a:latin typeface="Roboto" panose="02000000000000000000" pitchFamily="2" charset="0"/>
                <a:ea typeface="Meiryo UI"/>
              </a:rPr>
              <a:t>年７月～９月）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Roboto" panose="02000000000000000000" pitchFamily="2" charset="0"/>
              <a:ea typeface="Meiryo UI"/>
              <a:cs typeface="+mn-cs"/>
            </a:endParaRPr>
          </a:p>
        </p:txBody>
      </p:sp>
      <p:sp>
        <p:nvSpPr>
          <p:cNvPr id="10" name="テキスト プレースホルダー 33">
            <a:extLst>
              <a:ext uri="{FF2B5EF4-FFF2-40B4-BE49-F238E27FC236}">
                <a16:creationId xmlns:a16="http://schemas.microsoft.com/office/drawing/2014/main" id="{DD7C2FEA-6820-84DE-01D8-8E78AAA15A5A}"/>
              </a:ext>
            </a:extLst>
          </p:cNvPr>
          <p:cNvSpPr txBox="1">
            <a:spLocks/>
          </p:cNvSpPr>
          <p:nvPr/>
        </p:nvSpPr>
        <p:spPr>
          <a:xfrm>
            <a:off x="288009" y="913485"/>
            <a:ext cx="9329981" cy="147437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0000" indent="-180000" algn="l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l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44000" algn="l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2E2E"/>
              </a:buClr>
              <a:buFont typeface="BIZ UDPゴシック" panose="020B0400000000000000" pitchFamily="50" charset="-128"/>
              <a:buChar char="-"/>
              <a:defRPr kumimoji="1" sz="1400" kern="1200">
                <a:solidFill>
                  <a:srgbClr val="2E2E2E"/>
                </a:solidFill>
                <a:latin typeface="+mn-lt"/>
                <a:ea typeface="+mn-ea"/>
                <a:cs typeface="+mn-cs"/>
              </a:defRPr>
            </a:lvl2pPr>
            <a:lvl3pPr marL="540000" indent="-108000" algn="l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75B6"/>
              </a:buClr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180000" algn="l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8314" indent="-228029" algn="l" defTabSz="912114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4371" indent="-228029" algn="l" defTabSz="912114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0428" indent="-228029" algn="l" defTabSz="912114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6485" indent="-228029" algn="l" defTabSz="912114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Char char="•"/>
              <a:defRPr kumimoji="1" sz="17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marR="0" lvl="0" indent="-180000" algn="just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75B6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これまで、国際的なフォーラムである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Smart City Expo World Congress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（スペイン・バルセロナ市）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Meiryo UI"/>
                <a:cs typeface="+mn-cs"/>
              </a:rPr>
              <a:t>への出展</a:t>
            </a:r>
            <a:r>
              <a:rPr lang="ja-JP" altLang="en-US" sz="1600" dirty="0">
                <a:latin typeface="Segoe UI"/>
                <a:ea typeface="Meiryo UI"/>
              </a:rPr>
              <a:t>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/>
                <a:ea typeface="Meiryo UI"/>
                <a:cs typeface="+mn-cs"/>
              </a:rPr>
              <a:t>雑誌等メディアへの記事寄稿、内閣府主催のスマートシティ・デジタル田園健康特区フォーラム等のイベント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等、適宜情報発信を実施。</a:t>
            </a:r>
          </a:p>
          <a:p>
            <a:pPr marL="180000" marR="0" lvl="0" indent="-180000" algn="just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75B6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今後も引き続き大阪のスーパーシティ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の取組に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ついて、情報発信に努める。</a:t>
            </a:r>
          </a:p>
          <a:p>
            <a:pPr marL="180000" marR="0" lvl="0" indent="-180000" algn="just" defTabSz="912114" rtl="0" eaLnBrk="1" fontAlgn="ctr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2E75B6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401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EAC0750-09E6-5C7C-0C38-7372863142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1113" y="3144192"/>
            <a:ext cx="1823729" cy="120988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636883D-6314-F357-C573-B2E919981C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669" y="5008413"/>
            <a:ext cx="1841791" cy="122939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A175476-7CF2-DFBA-42E9-E3C30915AB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2100" y="5019155"/>
            <a:ext cx="1965774" cy="1229396"/>
          </a:xfrm>
          <a:prstGeom prst="rect">
            <a:avLst/>
          </a:prstGeom>
        </p:spPr>
      </p:pic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ADE658EB-7FA9-8D5D-6D26-D3261BCD7479}"/>
              </a:ext>
            </a:extLst>
          </p:cNvPr>
          <p:cNvSpPr txBox="1">
            <a:spLocks/>
          </p:cNvSpPr>
          <p:nvPr/>
        </p:nvSpPr>
        <p:spPr>
          <a:xfrm>
            <a:off x="8316058" y="278677"/>
            <a:ext cx="1431662" cy="2929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Meiryo UI"/>
                <a:cs typeface="+mn-cs"/>
              </a:rPr>
              <a:t>資料　３－１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97419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ユーザー定義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88D6"/>
      </a:accent1>
      <a:accent2>
        <a:srgbClr val="ED7D31"/>
      </a:accent2>
      <a:accent3>
        <a:srgbClr val="A5A5A5"/>
      </a:accent3>
      <a:accent4>
        <a:srgbClr val="9EE1D6"/>
      </a:accent4>
      <a:accent5>
        <a:srgbClr val="C7DAEB"/>
      </a:accent5>
      <a:accent6>
        <a:srgbClr val="F9E29B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9E29B"/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solidFill>
              <a:schemeClr val="tx1"/>
            </a:solidFill>
            <a:latin typeface="+mj-lt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E389B8A5-6C9C-4643-9329-64365EB7A5D1}" vid="{1F287007-D52C-41DC-B826-8806CE934D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303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Roboto</vt:lpstr>
      <vt:lpstr>Segoe UI</vt:lpstr>
      <vt:lpstr>Wingdings</vt:lpstr>
      <vt:lpstr>テーマ1</vt:lpstr>
      <vt:lpstr>スーパーシティに関する周知・情報発信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2024-03-22T04:39:13Z</dcterms:created>
  <dcterms:modified xsi:type="dcterms:W3CDTF">2024-03-22T04:39:17Z</dcterms:modified>
</cp:coreProperties>
</file>