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notesMasterIdLst>
    <p:notesMasterId r:id="rId3"/>
  </p:notesMasterIdLst>
  <p:sldIdLst>
    <p:sldId id="141169680"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BFBFBF"/>
    <a:srgbClr val="F9E2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93784" autoAdjust="0"/>
  </p:normalViewPr>
  <p:slideViewPr>
    <p:cSldViewPr snapToGrid="0" showGuides="1">
      <p:cViewPr varScale="1">
        <p:scale>
          <a:sx n="96" d="100"/>
          <a:sy n="96" d="100"/>
        </p:scale>
        <p:origin x="88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5A2B4DBE-407F-4B1C-9297-CEE4DBD5BB55}"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834B78E7-4ADC-4F26-A75C-4BFC92E9CF3D}" type="slidenum">
              <a:rPr kumimoji="1" lang="ja-JP" altLang="en-US" smtClean="0"/>
              <a:t>‹#›</a:t>
            </a:fld>
            <a:endParaRPr kumimoji="1" lang="ja-JP" altLang="en-US"/>
          </a:p>
        </p:txBody>
      </p:sp>
    </p:spTree>
    <p:extLst>
      <p:ext uri="{BB962C8B-B14F-4D97-AF65-F5344CB8AC3E}">
        <p14:creationId xmlns:p14="http://schemas.microsoft.com/office/powerpoint/2010/main" val="37155000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079380" y="3587750"/>
            <a:ext cx="7746986" cy="1655762"/>
          </a:xfrm>
          <a:prstGeom prst="rect">
            <a:avLst/>
          </a:prstGeom>
        </p:spPr>
        <p:txBody>
          <a:bodyPr/>
          <a:lstStyle>
            <a:lvl1pPr marL="457200" indent="-457200" algn="l">
              <a:buFont typeface="+mj-lt"/>
              <a:buAutoNum type="arabicPeriod"/>
              <a:defRPr sz="2400">
                <a:solidFill>
                  <a:srgbClr val="3688D6"/>
                </a:solidFill>
                <a:latin typeface="メイリオ" panose="020B0604030504040204" pitchFamily="50" charset="-128"/>
                <a:ea typeface="メイリオ" panose="020B0604030504040204"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もくじ（箇条書き）フォントサイズ</a:t>
            </a:r>
            <a:r>
              <a:rPr lang="en-US" altLang="ja-JP" dirty="0"/>
              <a:t>24pt</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475804"/>
            <a:ext cx="2228850"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BCB9906E-2D6E-C758-F78B-4F76B2F48218}"/>
              </a:ext>
            </a:extLst>
          </p:cNvPr>
          <p:cNvCxnSpPr>
            <a:cxnSpLocks/>
          </p:cNvCxnSpPr>
          <p:nvPr/>
        </p:nvCxnSpPr>
        <p:spPr>
          <a:xfrm>
            <a:off x="0" y="3408298"/>
            <a:ext cx="9923264" cy="0"/>
          </a:xfrm>
          <a:prstGeom prst="line">
            <a:avLst/>
          </a:prstGeom>
          <a:ln w="19050">
            <a:solidFill>
              <a:srgbClr val="2E75B6"/>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656F39C5-2C0E-44E4-E1D6-FE76D6849E48}"/>
              </a:ext>
            </a:extLst>
          </p:cNvPr>
          <p:cNvSpPr/>
          <p:nvPr userDrawn="1"/>
        </p:nvSpPr>
        <p:spPr>
          <a:xfrm>
            <a:off x="-1" y="0"/>
            <a:ext cx="27172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p>
        </p:txBody>
      </p:sp>
      <p:sp>
        <p:nvSpPr>
          <p:cNvPr id="10" name="Title Placeholder 1">
            <a:extLst>
              <a:ext uri="{FF2B5EF4-FFF2-40B4-BE49-F238E27FC236}">
                <a16:creationId xmlns:a16="http://schemas.microsoft.com/office/drawing/2014/main" id="{F6404631-189D-1426-F493-078A6B76A1C7}"/>
              </a:ext>
            </a:extLst>
          </p:cNvPr>
          <p:cNvSpPr>
            <a:spLocks noGrp="1"/>
          </p:cNvSpPr>
          <p:nvPr>
            <p:ph type="title" hasCustomPrompt="1"/>
          </p:nvPr>
        </p:nvSpPr>
        <p:spPr>
          <a:xfrm>
            <a:off x="406875" y="2654729"/>
            <a:ext cx="9226075" cy="583780"/>
          </a:xfrm>
          <a:prstGeom prst="rect">
            <a:avLst/>
          </a:prstGeom>
        </p:spPr>
        <p:txBody>
          <a:bodyPr vert="horz" lIns="91440" tIns="45720" rIns="91440" bIns="45720" rtlCol="0" anchor="ctr">
            <a:normAutofit/>
          </a:bodyPr>
          <a:lstStyle>
            <a:lvl1pPr>
              <a:defRPr baseline="0">
                <a:solidFill>
                  <a:srgbClr val="3688D6"/>
                </a:solidFill>
              </a:defRPr>
            </a:lvl1pPr>
          </a:lstStyle>
          <a:p>
            <a:r>
              <a:rPr lang="ja-JP" altLang="en-US" dirty="0"/>
              <a:t>資料タイトル：フォントサイズ</a:t>
            </a:r>
            <a:r>
              <a:rPr lang="en-US" altLang="ja-JP" dirty="0"/>
              <a:t>32pt/</a:t>
            </a:r>
            <a:r>
              <a:rPr lang="ja-JP" altLang="en-US" dirty="0"/>
              <a:t>太字</a:t>
            </a:r>
            <a:endParaRPr lang="en-US" dirty="0"/>
          </a:p>
        </p:txBody>
      </p:sp>
      <p:sp>
        <p:nvSpPr>
          <p:cNvPr id="11" name="テキスト プレースホルダー 10">
            <a:extLst>
              <a:ext uri="{FF2B5EF4-FFF2-40B4-BE49-F238E27FC236}">
                <a16:creationId xmlns:a16="http://schemas.microsoft.com/office/drawing/2014/main" id="{8BF005A4-1AF2-175B-5127-3550C2ECBF74}"/>
              </a:ext>
            </a:extLst>
          </p:cNvPr>
          <p:cNvSpPr>
            <a:spLocks noGrp="1"/>
          </p:cNvSpPr>
          <p:nvPr>
            <p:ph type="body" sz="quarter" idx="13" hasCustomPrompt="1"/>
          </p:nvPr>
        </p:nvSpPr>
        <p:spPr>
          <a:xfrm>
            <a:off x="6877050" y="602918"/>
            <a:ext cx="2638425" cy="473407"/>
          </a:xfrm>
          <a:prstGeom prst="rect">
            <a:avLst/>
          </a:prstGeom>
          <a:ln>
            <a:noFill/>
          </a:ln>
        </p:spPr>
        <p:txBody>
          <a:bodyPr/>
          <a:lstStyle>
            <a:lvl1pPr marL="0" indent="0" algn="r">
              <a:lnSpc>
                <a:spcPts val="1600"/>
              </a:lnSpc>
              <a:buNone/>
              <a:defRPr sz="1400">
                <a:latin typeface="+mn-ea"/>
                <a:ea typeface="+mn-ea"/>
              </a:defRPr>
            </a:lvl1pPr>
          </a:lstStyle>
          <a:p>
            <a:pPr lvl="0"/>
            <a:r>
              <a:rPr kumimoji="1" lang="en-US" altLang="ja-JP" dirty="0"/>
              <a:t>2023</a:t>
            </a:r>
            <a:r>
              <a:rPr kumimoji="1" lang="ja-JP" altLang="en-US" dirty="0"/>
              <a:t>年（令和５年）　月　日〇〇へご説明資料</a:t>
            </a:r>
          </a:p>
        </p:txBody>
      </p:sp>
    </p:spTree>
    <p:extLst>
      <p:ext uri="{BB962C8B-B14F-4D97-AF65-F5344CB8AC3E}">
        <p14:creationId xmlns:p14="http://schemas.microsoft.com/office/powerpoint/2010/main" val="1571864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9142" y="196855"/>
            <a:ext cx="9363975" cy="403074"/>
          </a:xfrm>
          <a:prstGeom prst="rect">
            <a:avLst/>
          </a:prstGeom>
        </p:spPr>
        <p:txBody>
          <a:bodyPr>
            <a:noAutofit/>
          </a:bodyPr>
          <a:lstStyle>
            <a:lvl1pPr>
              <a:defRPr sz="2400"/>
            </a:lvl1pPr>
          </a:lstStyle>
          <a:p>
            <a:r>
              <a:rPr lang="ja-JP" altLang="en-US" dirty="0"/>
              <a:t>ページタイトル：</a:t>
            </a:r>
            <a:r>
              <a:rPr lang="en-US" altLang="ja-JP" dirty="0"/>
              <a:t>24pt/</a:t>
            </a:r>
            <a:r>
              <a:rPr lang="ja-JP" altLang="en-US" dirty="0"/>
              <a:t>太字</a:t>
            </a:r>
            <a:r>
              <a:rPr lang="en-US" altLang="ja-JP" dirty="0"/>
              <a:t>/</a:t>
            </a:r>
            <a:r>
              <a:rPr lang="ja-JP" altLang="en-US" dirty="0"/>
              <a:t>黒</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0" y="63004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9" name="テキスト プレースホルダー 8"/>
          <p:cNvSpPr>
            <a:spLocks noGrp="1"/>
          </p:cNvSpPr>
          <p:nvPr>
            <p:ph type="body" sz="quarter" idx="13" hasCustomPrompt="1"/>
          </p:nvPr>
        </p:nvSpPr>
        <p:spPr>
          <a:xfrm>
            <a:off x="639142" y="821658"/>
            <a:ext cx="7358329" cy="914400"/>
          </a:xfrm>
          <a:prstGeom prst="rect">
            <a:avLst/>
          </a:prstGeom>
        </p:spPr>
        <p:txBody>
          <a:bodyPr/>
          <a:lstStyle>
            <a:lvl1pPr marL="228600" indent="-228600">
              <a:buFont typeface="Wingdings" panose="05000000000000000000" pitchFamily="2" charset="2"/>
              <a:buChar char="Ø"/>
              <a:defRPr sz="2000"/>
            </a:lvl1pPr>
            <a:lvl2pPr marL="685800" indent="-228600">
              <a:buFont typeface="Wingdings" panose="05000000000000000000" pitchFamily="2" charset="2"/>
              <a:buChar char="ü"/>
              <a:defRPr sz="1800"/>
            </a:lvl2pPr>
          </a:lstStyle>
          <a:p>
            <a:pPr lvl="0"/>
            <a:r>
              <a:rPr lang="ja-JP" altLang="en-US" dirty="0"/>
              <a:t>リード文を付ける場合（矢羽根</a:t>
            </a:r>
            <a:r>
              <a:rPr lang="en-US" altLang="ja-JP" dirty="0"/>
              <a:t>/20pt)</a:t>
            </a:r>
          </a:p>
          <a:p>
            <a:pPr lvl="1"/>
            <a:r>
              <a:rPr lang="ja-JP" altLang="en-US" dirty="0"/>
              <a:t>第</a:t>
            </a:r>
            <a:r>
              <a:rPr lang="en-US" altLang="ja-JP" dirty="0"/>
              <a:t>2</a:t>
            </a:r>
            <a:r>
              <a:rPr lang="ja-JP" altLang="en-US" dirty="0"/>
              <a:t>階層（本文）（✔</a:t>
            </a:r>
            <a:r>
              <a:rPr lang="en-US" altLang="ja-JP" dirty="0"/>
              <a:t>/18PT)</a:t>
            </a:r>
          </a:p>
        </p:txBody>
      </p:sp>
      <p:sp>
        <p:nvSpPr>
          <p:cNvPr id="14" name="正方形/長方形 13">
            <a:extLst>
              <a:ext uri="{FF2B5EF4-FFF2-40B4-BE49-F238E27FC236}">
                <a16:creationId xmlns:a16="http://schemas.microsoft.com/office/drawing/2014/main" id="{2A23F3E2-195F-B745-821D-4197A1A59A1C}"/>
              </a:ext>
            </a:extLst>
          </p:cNvPr>
          <p:cNvSpPr/>
          <p:nvPr/>
        </p:nvSpPr>
        <p:spPr>
          <a:xfrm>
            <a:off x="10003117" y="884332"/>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1124698" y="884332"/>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11673060" y="884332"/>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12238567" y="884332"/>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11956832" y="884332"/>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テキスト ボックス 9"/>
          <p:cNvSpPr txBox="1"/>
          <p:nvPr/>
        </p:nvSpPr>
        <p:spPr>
          <a:xfrm>
            <a:off x="-2185148" y="230597"/>
            <a:ext cx="2185147" cy="369332"/>
          </a:xfrm>
          <a:prstGeom prst="rect">
            <a:avLst/>
          </a:prstGeom>
          <a:noFill/>
        </p:spPr>
        <p:txBody>
          <a:bodyPr wrap="square" rtlCol="0">
            <a:spAutoFit/>
          </a:bodyPr>
          <a:lstStyle/>
          <a:p>
            <a:r>
              <a:rPr kumimoji="1" lang="ja-JP" altLang="en-US" sz="1800" dirty="0">
                <a:solidFill>
                  <a:schemeClr val="bg1">
                    <a:lumMod val="65000"/>
                  </a:schemeClr>
                </a:solidFill>
              </a:rPr>
              <a:t>タイトルヘッダ</a:t>
            </a:r>
          </a:p>
        </p:txBody>
      </p:sp>
      <p:sp>
        <p:nvSpPr>
          <p:cNvPr id="20" name="テキスト ボックス 19"/>
          <p:cNvSpPr txBox="1"/>
          <p:nvPr/>
        </p:nvSpPr>
        <p:spPr>
          <a:xfrm>
            <a:off x="-2185147" y="857674"/>
            <a:ext cx="2185147" cy="369332"/>
          </a:xfrm>
          <a:prstGeom prst="rect">
            <a:avLst/>
          </a:prstGeom>
          <a:noFill/>
        </p:spPr>
        <p:txBody>
          <a:bodyPr wrap="square" rtlCol="0">
            <a:spAutoFit/>
          </a:bodyPr>
          <a:lstStyle/>
          <a:p>
            <a:r>
              <a:rPr kumimoji="1" lang="ja-JP" altLang="en-US" sz="1800" dirty="0">
                <a:solidFill>
                  <a:schemeClr val="bg1">
                    <a:lumMod val="65000"/>
                  </a:schemeClr>
                </a:solidFill>
              </a:rPr>
              <a:t>書き出し位置</a:t>
            </a:r>
          </a:p>
        </p:txBody>
      </p:sp>
      <p:sp>
        <p:nvSpPr>
          <p:cNvPr id="21" name="三角形 11">
            <a:extLst>
              <a:ext uri="{FF2B5EF4-FFF2-40B4-BE49-F238E27FC236}">
                <a16:creationId xmlns:a16="http://schemas.microsoft.com/office/drawing/2014/main" id="{D0BBBF41-9422-7840-BADC-953E66E8716A}"/>
              </a:ext>
            </a:extLst>
          </p:cNvPr>
          <p:cNvSpPr/>
          <p:nvPr/>
        </p:nvSpPr>
        <p:spPr>
          <a:xfrm rot="5400000">
            <a:off x="-477117" y="844212"/>
            <a:ext cx="326574" cy="311376"/>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800"/>
          </a:p>
        </p:txBody>
      </p:sp>
    </p:spTree>
    <p:extLst>
      <p:ext uri="{BB962C8B-B14F-4D97-AF65-F5344CB8AC3E}">
        <p14:creationId xmlns:p14="http://schemas.microsoft.com/office/powerpoint/2010/main" val="193471555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9142" y="196855"/>
            <a:ext cx="9363975" cy="403074"/>
          </a:xfrm>
          <a:prstGeom prst="rect">
            <a:avLst/>
          </a:prstGeom>
        </p:spPr>
        <p:txBody>
          <a:bodyPr>
            <a:noAutofit/>
          </a:bodyPr>
          <a:lstStyle>
            <a:lvl1pPr>
              <a:defRPr sz="2400"/>
            </a:lvl1pPr>
          </a:lstStyle>
          <a:p>
            <a:r>
              <a:rPr lang="ja-JP" altLang="en-US" dirty="0"/>
              <a:t>ページタイトル：</a:t>
            </a:r>
            <a:r>
              <a:rPr lang="en-US" altLang="ja-JP" dirty="0"/>
              <a:t>24pt/</a:t>
            </a:r>
            <a:r>
              <a:rPr lang="ja-JP" altLang="en-US" dirty="0"/>
              <a:t>太字</a:t>
            </a:r>
            <a:r>
              <a:rPr lang="en-US" altLang="ja-JP" dirty="0"/>
              <a:t>/</a:t>
            </a:r>
            <a:r>
              <a:rPr lang="ja-JP" altLang="en-US" dirty="0"/>
              <a:t>黒</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0" y="63004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9" name="テキスト プレースホルダー 8"/>
          <p:cNvSpPr>
            <a:spLocks noGrp="1"/>
          </p:cNvSpPr>
          <p:nvPr>
            <p:ph type="body" sz="quarter" idx="13" hasCustomPrompt="1"/>
          </p:nvPr>
        </p:nvSpPr>
        <p:spPr>
          <a:xfrm>
            <a:off x="639142" y="821658"/>
            <a:ext cx="7358329" cy="914400"/>
          </a:xfrm>
          <a:prstGeom prst="rect">
            <a:avLst/>
          </a:prstGeom>
        </p:spPr>
        <p:txBody>
          <a:bodyPr/>
          <a:lstStyle>
            <a:lvl1pPr marL="228600" indent="-228600">
              <a:buFont typeface="Wingdings" panose="05000000000000000000" pitchFamily="2" charset="2"/>
              <a:buChar char="Ø"/>
              <a:defRPr sz="2000"/>
            </a:lvl1pPr>
            <a:lvl2pPr marL="685800" indent="-228600">
              <a:buFont typeface="Wingdings" panose="05000000000000000000" pitchFamily="2" charset="2"/>
              <a:buChar char="ü"/>
              <a:defRPr sz="1800"/>
            </a:lvl2pPr>
          </a:lstStyle>
          <a:p>
            <a:pPr lvl="0"/>
            <a:r>
              <a:rPr lang="ja-JP" altLang="en-US" dirty="0"/>
              <a:t>リード文を付ける場合（矢羽根</a:t>
            </a:r>
            <a:r>
              <a:rPr lang="en-US" altLang="ja-JP" dirty="0"/>
              <a:t>/20pt)</a:t>
            </a:r>
          </a:p>
          <a:p>
            <a:pPr lvl="1"/>
            <a:r>
              <a:rPr lang="ja-JP" altLang="en-US" dirty="0"/>
              <a:t>第</a:t>
            </a:r>
            <a:r>
              <a:rPr lang="en-US" altLang="ja-JP" dirty="0"/>
              <a:t>2</a:t>
            </a:r>
            <a:r>
              <a:rPr lang="ja-JP" altLang="en-US" dirty="0"/>
              <a:t>階層（本文）（✔</a:t>
            </a:r>
            <a:r>
              <a:rPr lang="en-US" altLang="ja-JP" dirty="0"/>
              <a:t>/18PT)</a:t>
            </a:r>
          </a:p>
        </p:txBody>
      </p:sp>
    </p:spTree>
    <p:extLst>
      <p:ext uri="{BB962C8B-B14F-4D97-AF65-F5344CB8AC3E}">
        <p14:creationId xmlns:p14="http://schemas.microsoft.com/office/powerpoint/2010/main" val="227923088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F8D247-47B5-43EB-A8B2-349479162EF7}"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0" y="63004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A23F3E2-195F-B745-821D-4197A1A59A1C}"/>
              </a:ext>
            </a:extLst>
          </p:cNvPr>
          <p:cNvSpPr/>
          <p:nvPr/>
        </p:nvSpPr>
        <p:spPr>
          <a:xfrm>
            <a:off x="10003117" y="884332"/>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1124698" y="884332"/>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11673060" y="884332"/>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12238567" y="884332"/>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11956832" y="884332"/>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0" name="テキスト ボックス 9"/>
          <p:cNvSpPr txBox="1"/>
          <p:nvPr/>
        </p:nvSpPr>
        <p:spPr>
          <a:xfrm>
            <a:off x="-2185148" y="230597"/>
            <a:ext cx="2185147" cy="369332"/>
          </a:xfrm>
          <a:prstGeom prst="rect">
            <a:avLst/>
          </a:prstGeom>
          <a:noFill/>
        </p:spPr>
        <p:txBody>
          <a:bodyPr wrap="square" rtlCol="0">
            <a:spAutoFit/>
          </a:bodyPr>
          <a:lstStyle/>
          <a:p>
            <a:r>
              <a:rPr kumimoji="1" lang="ja-JP" altLang="en-US" sz="1800" dirty="0">
                <a:solidFill>
                  <a:schemeClr val="bg1">
                    <a:lumMod val="65000"/>
                  </a:schemeClr>
                </a:solidFill>
              </a:rPr>
              <a:t>タイトルヘッダ</a:t>
            </a:r>
          </a:p>
        </p:txBody>
      </p:sp>
      <p:sp>
        <p:nvSpPr>
          <p:cNvPr id="20" name="テキスト ボックス 19"/>
          <p:cNvSpPr txBox="1"/>
          <p:nvPr/>
        </p:nvSpPr>
        <p:spPr>
          <a:xfrm>
            <a:off x="-2185147" y="857674"/>
            <a:ext cx="2185147" cy="369332"/>
          </a:xfrm>
          <a:prstGeom prst="rect">
            <a:avLst/>
          </a:prstGeom>
          <a:noFill/>
        </p:spPr>
        <p:txBody>
          <a:bodyPr wrap="square" rtlCol="0">
            <a:spAutoFit/>
          </a:bodyPr>
          <a:lstStyle/>
          <a:p>
            <a:r>
              <a:rPr kumimoji="1" lang="ja-JP" altLang="en-US" sz="1800" dirty="0">
                <a:solidFill>
                  <a:schemeClr val="bg1">
                    <a:lumMod val="65000"/>
                  </a:schemeClr>
                </a:solidFill>
              </a:rPr>
              <a:t>書き出し位置</a:t>
            </a:r>
          </a:p>
        </p:txBody>
      </p:sp>
      <p:sp>
        <p:nvSpPr>
          <p:cNvPr id="21" name="三角形 11">
            <a:extLst>
              <a:ext uri="{FF2B5EF4-FFF2-40B4-BE49-F238E27FC236}">
                <a16:creationId xmlns:a16="http://schemas.microsoft.com/office/drawing/2014/main" id="{D0BBBF41-9422-7840-BADC-953E66E8716A}"/>
              </a:ext>
            </a:extLst>
          </p:cNvPr>
          <p:cNvSpPr/>
          <p:nvPr/>
        </p:nvSpPr>
        <p:spPr>
          <a:xfrm rot="5400000">
            <a:off x="-477117" y="844212"/>
            <a:ext cx="326574" cy="311376"/>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sz="1800"/>
          </a:p>
        </p:txBody>
      </p:sp>
    </p:spTree>
    <p:extLst>
      <p:ext uri="{BB962C8B-B14F-4D97-AF65-F5344CB8AC3E}">
        <p14:creationId xmlns:p14="http://schemas.microsoft.com/office/powerpoint/2010/main" val="280819262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1728" y="224728"/>
            <a:ext cx="9363975" cy="403074"/>
          </a:xfrm>
          <a:prstGeom prst="rect">
            <a:avLst/>
          </a:prstGeom>
        </p:spPr>
        <p:txBody>
          <a:bodyPr>
            <a:noAutofit/>
          </a:bodyPr>
          <a:lstStyle>
            <a:lvl1pPr>
              <a:defRPr sz="2400"/>
            </a:lvl1pPr>
          </a:lstStyle>
          <a:p>
            <a:r>
              <a:rPr lang="ja-JP" altLang="en-US" dirty="0"/>
              <a:t>ページタイトル：</a:t>
            </a:r>
            <a:r>
              <a:rPr lang="en-US" altLang="ja-JP" dirty="0"/>
              <a:t>24pt/</a:t>
            </a:r>
            <a:r>
              <a:rPr lang="ja-JP" altLang="en-US" dirty="0"/>
              <a:t>太字</a:t>
            </a:r>
            <a:r>
              <a:rPr lang="en-US" altLang="ja-JP" dirty="0"/>
              <a:t>/</a:t>
            </a:r>
            <a:r>
              <a:rPr lang="ja-JP" altLang="en-US" dirty="0"/>
              <a:t>黒</a:t>
            </a:r>
            <a:endParaRPr lang="en-US" dirty="0"/>
          </a:p>
        </p:txBody>
      </p:sp>
      <p:sp>
        <p:nvSpPr>
          <p:cNvPr id="4" name="Date Placeholder 3"/>
          <p:cNvSpPr>
            <a:spLocks noGrp="1"/>
          </p:cNvSpPr>
          <p:nvPr>
            <p:ph type="dt" sz="half" idx="10"/>
          </p:nvPr>
        </p:nvSpPr>
        <p:spPr/>
        <p:txBody>
          <a:bodyPr/>
          <a:lstStyle/>
          <a:p>
            <a:fld id="{48F8D247-47B5-43EB-A8B2-349479162EF7}"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102306" y="6492876"/>
            <a:ext cx="803695" cy="365125"/>
          </a:xfrm>
        </p:spPr>
        <p:txBody>
          <a:bodyPr/>
          <a:lstStyle/>
          <a:p>
            <a:fld id="{9B05E9C7-7D57-4ACF-BFDF-ECA516508D05}"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F2F29DB0-90F6-603F-2961-9261D8FE01BC}"/>
              </a:ext>
            </a:extLst>
          </p:cNvPr>
          <p:cNvCxnSpPr>
            <a:cxnSpLocks/>
          </p:cNvCxnSpPr>
          <p:nvPr/>
        </p:nvCxnSpPr>
        <p:spPr>
          <a:xfrm>
            <a:off x="-17264" y="620713"/>
            <a:ext cx="9923264" cy="0"/>
          </a:xfrm>
          <a:prstGeom prst="line">
            <a:avLst/>
          </a:prstGeom>
          <a:ln w="38100">
            <a:solidFill>
              <a:srgbClr val="3688D6"/>
            </a:solidFill>
          </a:ln>
        </p:spPr>
        <p:style>
          <a:lnRef idx="1">
            <a:schemeClr val="accent1"/>
          </a:lnRef>
          <a:fillRef idx="0">
            <a:schemeClr val="accent1"/>
          </a:fillRef>
          <a:effectRef idx="0">
            <a:schemeClr val="accent1"/>
          </a:effectRef>
          <a:fontRef idx="minor">
            <a:schemeClr val="tx1"/>
          </a:fontRef>
        </p:style>
      </p:cxnSp>
      <p:sp>
        <p:nvSpPr>
          <p:cNvPr id="14" name="正方形/長方形 13">
            <a:extLst>
              <a:ext uri="{FF2B5EF4-FFF2-40B4-BE49-F238E27FC236}">
                <a16:creationId xmlns:a16="http://schemas.microsoft.com/office/drawing/2014/main" id="{2A23F3E2-195F-B745-821D-4197A1A59A1C}"/>
              </a:ext>
            </a:extLst>
          </p:cNvPr>
          <p:cNvSpPr/>
          <p:nvPr/>
        </p:nvSpPr>
        <p:spPr>
          <a:xfrm>
            <a:off x="-2525060" y="887420"/>
            <a:ext cx="1121580" cy="3945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5" name="正方形/長方形 14">
            <a:extLst>
              <a:ext uri="{FF2B5EF4-FFF2-40B4-BE49-F238E27FC236}">
                <a16:creationId xmlns:a16="http://schemas.microsoft.com/office/drawing/2014/main" id="{0F994EFC-419E-9848-BB1B-DB37F42C38BF}"/>
              </a:ext>
            </a:extLst>
          </p:cNvPr>
          <p:cNvSpPr/>
          <p:nvPr/>
        </p:nvSpPr>
        <p:spPr>
          <a:xfrm>
            <a:off x="-1403479" y="887420"/>
            <a:ext cx="563923" cy="394526"/>
          </a:xfrm>
          <a:prstGeom prst="rect">
            <a:avLst/>
          </a:prstGeom>
          <a:solidFill>
            <a:srgbClr val="3688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6" name="正方形/長方形 15">
            <a:extLst>
              <a:ext uri="{FF2B5EF4-FFF2-40B4-BE49-F238E27FC236}">
                <a16:creationId xmlns:a16="http://schemas.microsoft.com/office/drawing/2014/main" id="{1EFE3380-8B8C-3E47-A3E7-2711A05AD395}"/>
              </a:ext>
            </a:extLst>
          </p:cNvPr>
          <p:cNvSpPr/>
          <p:nvPr/>
        </p:nvSpPr>
        <p:spPr>
          <a:xfrm>
            <a:off x="-855117" y="887420"/>
            <a:ext cx="283773" cy="3945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7" name="正方形/長方形 16">
            <a:extLst>
              <a:ext uri="{FF2B5EF4-FFF2-40B4-BE49-F238E27FC236}">
                <a16:creationId xmlns:a16="http://schemas.microsoft.com/office/drawing/2014/main" id="{B1261F76-447C-457F-4361-EBB696BB82B2}"/>
              </a:ext>
            </a:extLst>
          </p:cNvPr>
          <p:cNvSpPr/>
          <p:nvPr/>
        </p:nvSpPr>
        <p:spPr>
          <a:xfrm>
            <a:off x="-289610" y="887420"/>
            <a:ext cx="145147" cy="394526"/>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
        <p:nvSpPr>
          <p:cNvPr id="18" name="正方形/長方形 17">
            <a:extLst>
              <a:ext uri="{FF2B5EF4-FFF2-40B4-BE49-F238E27FC236}">
                <a16:creationId xmlns:a16="http://schemas.microsoft.com/office/drawing/2014/main" id="{1EFE3380-8B8C-3E47-A3E7-2711A05AD395}"/>
              </a:ext>
            </a:extLst>
          </p:cNvPr>
          <p:cNvSpPr/>
          <p:nvPr/>
        </p:nvSpPr>
        <p:spPr>
          <a:xfrm>
            <a:off x="-571345" y="887420"/>
            <a:ext cx="283773" cy="394526"/>
          </a:xfrm>
          <a:prstGeom prst="rect">
            <a:avLst/>
          </a:prstGeom>
          <a:solidFill>
            <a:schemeClr val="accent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1"/>
          </a:p>
        </p:txBody>
      </p:sp>
    </p:spTree>
    <p:extLst>
      <p:ext uri="{BB962C8B-B14F-4D97-AF65-F5344CB8AC3E}">
        <p14:creationId xmlns:p14="http://schemas.microsoft.com/office/powerpoint/2010/main" val="11259129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48F8D247-47B5-43EB-A8B2-349479162EF7}" type="datetimeFigureOut">
              <a:rPr kumimoji="1" lang="ja-JP" altLang="en-US" smtClean="0"/>
              <a:t>2024/3/22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05E9C7-7D57-4ACF-BFDF-ECA516508D05}" type="slidenum">
              <a:rPr kumimoji="1" lang="ja-JP" altLang="en-US" smtClean="0"/>
              <a:t>‹#›</a:t>
            </a:fld>
            <a:endParaRPr kumimoji="1" lang="ja-JP" altLang="en-US"/>
          </a:p>
        </p:txBody>
      </p:sp>
    </p:spTree>
    <p:extLst>
      <p:ext uri="{BB962C8B-B14F-4D97-AF65-F5344CB8AC3E}">
        <p14:creationId xmlns:p14="http://schemas.microsoft.com/office/powerpoint/2010/main" val="6158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494" y="212036"/>
            <a:ext cx="9805506" cy="386127"/>
          </a:xfrm>
        </p:spPr>
        <p:txBody>
          <a:bodyPr>
            <a:noAutofit/>
          </a:bodyPr>
          <a:lstStyle>
            <a:lvl1pPr algn="l">
              <a:defRPr sz="2400" b="1">
                <a:solidFill>
                  <a:srgbClr val="002060"/>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30200" y="796049"/>
            <a:ext cx="9216887" cy="5692134"/>
          </a:xfrm>
        </p:spPr>
        <p:txBody>
          <a:bodyPr/>
          <a:lstStyle>
            <a:lvl1pPr>
              <a:defRPr sz="2000"/>
            </a:lvl1pPr>
            <a:lvl2pPr>
              <a:defRPr sz="1600"/>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BC229C83-8ED9-4083-9FE1-027C59965095}"/>
              </a:ext>
            </a:extLst>
          </p:cNvPr>
          <p:cNvSpPr/>
          <p:nvPr/>
        </p:nvSpPr>
        <p:spPr>
          <a:xfrm>
            <a:off x="0" y="-11065"/>
            <a:ext cx="100495" cy="633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テキスト プレースホルダー 11"/>
          <p:cNvSpPr>
            <a:spLocks noGrp="1"/>
          </p:cNvSpPr>
          <p:nvPr>
            <p:ph type="body" sz="quarter" idx="13"/>
          </p:nvPr>
        </p:nvSpPr>
        <p:spPr>
          <a:xfrm>
            <a:off x="100494" y="14149"/>
            <a:ext cx="7768300" cy="293687"/>
          </a:xfrm>
        </p:spPr>
        <p:txBody>
          <a:bodyPr>
            <a:normAutofit/>
          </a:bodyPr>
          <a:lstStyle>
            <a:lvl1pPr marL="0" indent="0">
              <a:buNone/>
              <a:defRPr sz="1100">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cxnSp>
        <p:nvCxnSpPr>
          <p:cNvPr id="9" name="直線コネクタ 8"/>
          <p:cNvCxnSpPr/>
          <p:nvPr userDrawn="1"/>
        </p:nvCxnSpPr>
        <p:spPr>
          <a:xfrm>
            <a:off x="100495" y="611414"/>
            <a:ext cx="95470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588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494" y="212036"/>
            <a:ext cx="9805506" cy="386127"/>
          </a:xfrm>
        </p:spPr>
        <p:txBody>
          <a:bodyPr>
            <a:noAutofit/>
          </a:bodyPr>
          <a:lstStyle>
            <a:lvl1pPr algn="l">
              <a:defRPr sz="2400" b="1">
                <a:solidFill>
                  <a:srgbClr val="002060"/>
                </a:solidFill>
              </a:defRPr>
            </a:lvl1pPr>
          </a:lstStyle>
          <a:p>
            <a:r>
              <a:rPr lang="ja-JP" altLang="en-US" dirty="0"/>
              <a:t>マスター タイトルの書式設定</a:t>
            </a:r>
            <a:endParaRPr 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BC229C83-8ED9-4083-9FE1-027C59965095}"/>
              </a:ext>
            </a:extLst>
          </p:cNvPr>
          <p:cNvSpPr/>
          <p:nvPr/>
        </p:nvSpPr>
        <p:spPr>
          <a:xfrm>
            <a:off x="0" y="-11065"/>
            <a:ext cx="100495" cy="633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テキスト プレースホルダー 11"/>
          <p:cNvSpPr>
            <a:spLocks noGrp="1"/>
          </p:cNvSpPr>
          <p:nvPr>
            <p:ph type="body" sz="quarter" idx="13"/>
          </p:nvPr>
        </p:nvSpPr>
        <p:spPr>
          <a:xfrm>
            <a:off x="100494" y="14149"/>
            <a:ext cx="7768300" cy="293687"/>
          </a:xfrm>
        </p:spPr>
        <p:txBody>
          <a:bodyPr>
            <a:normAutofit/>
          </a:bodyPr>
          <a:lstStyle>
            <a:lvl1pPr marL="0" indent="0">
              <a:buNone/>
              <a:defRPr sz="1100">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cxnSp>
        <p:nvCxnSpPr>
          <p:cNvPr id="9" name="直線コネクタ 8"/>
          <p:cNvCxnSpPr/>
          <p:nvPr userDrawn="1"/>
        </p:nvCxnSpPr>
        <p:spPr>
          <a:xfrm>
            <a:off x="100495" y="611414"/>
            <a:ext cx="95470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1460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中面_C_タイトルのみ">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1" y="0"/>
            <a:ext cx="9906349" cy="830114"/>
          </a:xfrm>
          <a:prstGeom prst="rect">
            <a:avLst/>
          </a:prstGeom>
          <a:solidFill>
            <a:srgbClr val="DEEBF7"/>
          </a:solidFill>
        </p:spPr>
        <p:txBody>
          <a:bodyPr lIns="288000" rIns="288000" bIns="72000" anchor="b" anchorCtr="0">
            <a:noAutofit/>
          </a:bodyPr>
          <a:lstStyle>
            <a:lvl1pPr fontAlgn="base">
              <a:defRPr sz="1663" b="1"/>
            </a:lvl1pPr>
          </a:lstStyle>
          <a:p>
            <a:r>
              <a:rPr kumimoji="1" lang="ja-JP" altLang="en-US" dirty="0"/>
              <a:t>マスター タイトルの書式設定</a:t>
            </a:r>
            <a:br>
              <a:rPr kumimoji="1" lang="en-US" altLang="ja-JP" dirty="0"/>
            </a:br>
            <a:r>
              <a:rPr kumimoji="1" lang="en-US" altLang="ja-JP" dirty="0"/>
              <a:t>2L</a:t>
            </a:r>
            <a:endParaRPr kumimoji="1" lang="ja-JP" altLang="en-US" dirty="0"/>
          </a:p>
        </p:txBody>
      </p:sp>
      <p:sp>
        <p:nvSpPr>
          <p:cNvPr id="5" name="テキスト プレースホルダー 4">
            <a:extLst>
              <a:ext uri="{FF2B5EF4-FFF2-40B4-BE49-F238E27FC236}">
                <a16:creationId xmlns:a16="http://schemas.microsoft.com/office/drawing/2014/main" id="{9FC58E10-775B-4AB3-8F83-30BF296EA960}"/>
              </a:ext>
            </a:extLst>
          </p:cNvPr>
          <p:cNvSpPr>
            <a:spLocks noGrp="1"/>
          </p:cNvSpPr>
          <p:nvPr>
            <p:ph type="body" sz="quarter" idx="11" hasCustomPrompt="1"/>
          </p:nvPr>
        </p:nvSpPr>
        <p:spPr>
          <a:xfrm>
            <a:off x="0" y="1"/>
            <a:ext cx="1100600" cy="140616"/>
          </a:xfrm>
          <a:solidFill>
            <a:srgbClr val="2E75B6"/>
          </a:solidFill>
        </p:spPr>
        <p:txBody>
          <a:bodyPr wrap="none" lIns="180000" rIns="180000"/>
          <a:lstStyle>
            <a:lvl1pPr marL="0" indent="0">
              <a:buNone/>
              <a:defRPr sz="831" b="1">
                <a:solidFill>
                  <a:srgbClr val="FFFFFF"/>
                </a:solidFill>
              </a:defRPr>
            </a:lvl1pPr>
          </a:lstStyle>
          <a:p>
            <a:pPr lvl="0"/>
            <a:r>
              <a:rPr kumimoji="1" lang="ja-JP" altLang="en-US" dirty="0"/>
              <a:t>節 </a:t>
            </a:r>
            <a:r>
              <a:rPr kumimoji="1" lang="en-US" altLang="ja-JP" dirty="0"/>
              <a:t>SECTION</a:t>
            </a:r>
            <a:endParaRPr kumimoji="1" lang="ja-JP" altLang="en-US" dirty="0"/>
          </a:p>
        </p:txBody>
      </p:sp>
      <p:sp>
        <p:nvSpPr>
          <p:cNvPr id="3" name="スライド番号プレースホルダー 2">
            <a:extLst>
              <a:ext uri="{FF2B5EF4-FFF2-40B4-BE49-F238E27FC236}">
                <a16:creationId xmlns:a16="http://schemas.microsoft.com/office/drawing/2014/main" id="{57FADD1A-47E1-43CB-A506-BD6147F56B80}"/>
              </a:ext>
            </a:extLst>
          </p:cNvPr>
          <p:cNvSpPr>
            <a:spLocks noGrp="1"/>
          </p:cNvSpPr>
          <p:nvPr>
            <p:ph type="sldNum" sz="quarter" idx="12"/>
          </p:nvPr>
        </p:nvSpPr>
        <p:spPr>
          <a:xfrm>
            <a:off x="7600873" y="6640912"/>
            <a:ext cx="2161385" cy="113749"/>
          </a:xfrm>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3076905517"/>
      </p:ext>
    </p:extLst>
  </p:cSld>
  <p:clrMapOvr>
    <a:masterClrMapping/>
  </p:clrMapOvr>
  <p:extLst>
    <p:ext uri="{DCECCB84-F9BA-43D5-87BE-67443E8EF086}">
      <p15:sldGuideLst xmlns:p15="http://schemas.microsoft.com/office/powerpoint/2012/main">
        <p15:guide id="1" orient="horz" pos="63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2026" y="2769079"/>
            <a:ext cx="9363975" cy="583780"/>
          </a:xfrm>
          <a:prstGeom prst="rect">
            <a:avLst/>
          </a:prstGeom>
        </p:spPr>
        <p:txBody>
          <a:bodyPr vert="horz" lIns="91440" tIns="45720" rIns="91440" bIns="45720" rtlCol="0" anchor="ctr">
            <a:normAutofit/>
          </a:bodyPr>
          <a:lstStyle/>
          <a:p>
            <a:r>
              <a:rPr lang="ja-JP" altLang="en-US" dirty="0"/>
              <a:t>タイトル：フォントサイズ</a:t>
            </a:r>
            <a:r>
              <a:rPr lang="en-US" altLang="ja-JP" dirty="0"/>
              <a:t>26pt/</a:t>
            </a:r>
            <a:r>
              <a:rPr lang="ja-JP" altLang="en-US" dirty="0"/>
              <a:t>太字</a:t>
            </a:r>
            <a:endParaRPr lang="en-US" dirty="0"/>
          </a:p>
        </p:txBody>
      </p:sp>
      <p:sp>
        <p:nvSpPr>
          <p:cNvPr id="4" name="Date Placeholder 3"/>
          <p:cNvSpPr>
            <a:spLocks noGrp="1"/>
          </p:cNvSpPr>
          <p:nvPr>
            <p:ph type="dt" sz="half" idx="2"/>
          </p:nvPr>
        </p:nvSpPr>
        <p:spPr>
          <a:xfrm>
            <a:off x="671325" y="6492875"/>
            <a:ext cx="2228850" cy="361950"/>
          </a:xfrm>
          <a:prstGeom prst="rect">
            <a:avLst/>
          </a:prstGeom>
        </p:spPr>
        <p:txBody>
          <a:bodyPr vert="horz" lIns="91440" tIns="45720" rIns="91440" bIns="45720" rtlCol="0" anchor="ctr"/>
          <a:lstStyle>
            <a:lvl1pPr algn="l">
              <a:defRPr sz="1200">
                <a:solidFill>
                  <a:schemeClr val="tx1">
                    <a:tint val="75000"/>
                  </a:schemeClr>
                </a:solidFill>
              </a:defRPr>
            </a:lvl1pPr>
          </a:lstStyle>
          <a:p>
            <a:fld id="{48F8D247-47B5-43EB-A8B2-349479162EF7}" type="datetimeFigureOut">
              <a:rPr kumimoji="1" lang="ja-JP" altLang="en-US" smtClean="0"/>
              <a:t>2024/3/22</a:t>
            </a:fld>
            <a:endParaRPr kumimoji="1" lang="ja-JP" altLang="en-US"/>
          </a:p>
        </p:txBody>
      </p:sp>
      <p:sp>
        <p:nvSpPr>
          <p:cNvPr id="5" name="Footer Placeholder 4"/>
          <p:cNvSpPr>
            <a:spLocks noGrp="1"/>
          </p:cNvSpPr>
          <p:nvPr>
            <p:ph type="ftr" sz="quarter" idx="3"/>
          </p:nvPr>
        </p:nvSpPr>
        <p:spPr>
          <a:xfrm>
            <a:off x="3281363" y="6557962"/>
            <a:ext cx="3343275" cy="23177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526982" y="6557962"/>
            <a:ext cx="407893" cy="300038"/>
          </a:xfrm>
          <a:prstGeom prst="rect">
            <a:avLst/>
          </a:prstGeom>
        </p:spPr>
        <p:txBody>
          <a:bodyPr vert="horz" lIns="91440" tIns="45720" rIns="91440" bIns="45720" rtlCol="0" anchor="ctr"/>
          <a:lstStyle>
            <a:lvl1pPr algn="r">
              <a:defRPr sz="1200">
                <a:solidFill>
                  <a:schemeClr val="tx1">
                    <a:tint val="75000"/>
                  </a:schemeClr>
                </a:solidFill>
              </a:defRPr>
            </a:lvl1pPr>
          </a:lstStyle>
          <a:p>
            <a:fld id="{9B05E9C7-7D57-4ACF-BFDF-ECA516508D05}" type="slidenum">
              <a:rPr kumimoji="1" lang="ja-JP" altLang="en-US" smtClean="0"/>
              <a:t>‹#›</a:t>
            </a:fld>
            <a:endParaRPr kumimoji="1" lang="ja-JP" altLang="en-US"/>
          </a:p>
        </p:txBody>
      </p:sp>
    </p:spTree>
    <p:extLst>
      <p:ext uri="{BB962C8B-B14F-4D97-AF65-F5344CB8AC3E}">
        <p14:creationId xmlns:p14="http://schemas.microsoft.com/office/powerpoint/2010/main" val="19425604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8" r:id="rId3"/>
    <p:sldLayoutId id="2147483665" r:id="rId4"/>
    <p:sldLayoutId id="2147483666" r:id="rId5"/>
    <p:sldLayoutId id="2147483667" r:id="rId6"/>
    <p:sldLayoutId id="2147483670" r:id="rId7"/>
    <p:sldLayoutId id="2147483671" r:id="rId8"/>
    <p:sldLayoutId id="2147483686" r:id="rId9"/>
  </p:sldLayoutIdLst>
  <p:txStyles>
    <p:titleStyle>
      <a:lvl1pPr algn="l" defTabSz="914400" rtl="0" eaLnBrk="1" latinLnBrk="0" hangingPunct="1">
        <a:lnSpc>
          <a:spcPct val="90000"/>
        </a:lnSpc>
        <a:spcBef>
          <a:spcPct val="0"/>
        </a:spcBef>
        <a:buNone/>
        <a:defRPr kumimoji="1" sz="3200" b="1" kern="1200" baseline="0">
          <a:solidFill>
            <a:schemeClr val="tx1"/>
          </a:solidFill>
          <a:latin typeface="Segoe UI" panose="020B0502040204020203" pitchFamily="34" charset="0"/>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3120" userDrawn="1">
          <p15:clr>
            <a:srgbClr val="F26B43"/>
          </p15:clr>
        </p15:guide>
        <p15:guide id="3" pos="158">
          <p15:clr>
            <a:srgbClr val="F26B43"/>
          </p15:clr>
        </p15:guide>
        <p15:guide id="4" pos="6068" userDrawn="1">
          <p15:clr>
            <a:srgbClr val="F26B43"/>
          </p15:clr>
        </p15:guide>
        <p15:guide id="5" orient="horz" pos="4088" userDrawn="1">
          <p15:clr>
            <a:srgbClr val="F26B43"/>
          </p15:clr>
        </p15:guide>
        <p15:guide id="6" orient="horz" pos="391">
          <p15:clr>
            <a:srgbClr val="F26B43"/>
          </p15:clr>
        </p15:guide>
        <p15:guide id="7" orient="horz" pos="119">
          <p15:clr>
            <a:srgbClr val="F26B43"/>
          </p15:clr>
        </p15:guide>
        <p15:guide id="8" orient="horz" pos="22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17B5F44A-4040-46CB-9D7D-B0618A0B4FDB}"/>
              </a:ext>
            </a:extLst>
          </p:cNvPr>
          <p:cNvSpPr>
            <a:spLocks noGrp="1"/>
          </p:cNvSpPr>
          <p:nvPr>
            <p:ph type="title"/>
          </p:nvPr>
        </p:nvSpPr>
        <p:spPr>
          <a:xfrm>
            <a:off x="1" y="0"/>
            <a:ext cx="9906349" cy="633709"/>
          </a:xfrm>
        </p:spPr>
        <p:txBody>
          <a:bodyPr/>
          <a:lstStyle/>
          <a:p>
            <a:r>
              <a:rPr kumimoji="1" lang="ja-JP" altLang="en-US" sz="2400"/>
              <a:t>これ</a:t>
            </a:r>
            <a:r>
              <a:rPr kumimoji="1" lang="ja-JP" altLang="en-US" sz="2400" dirty="0"/>
              <a:t>までに実現した規制改革</a:t>
            </a:r>
          </a:p>
        </p:txBody>
      </p:sp>
      <p:sp>
        <p:nvSpPr>
          <p:cNvPr id="3" name="テキスト プレースホルダー 2">
            <a:extLst>
              <a:ext uri="{FF2B5EF4-FFF2-40B4-BE49-F238E27FC236}">
                <a16:creationId xmlns:a16="http://schemas.microsoft.com/office/drawing/2014/main" id="{8D3A6270-9981-419D-BEC8-C3E013F9445D}"/>
              </a:ext>
            </a:extLst>
          </p:cNvPr>
          <p:cNvSpPr>
            <a:spLocks noGrp="1"/>
          </p:cNvSpPr>
          <p:nvPr>
            <p:ph type="body" sz="quarter" idx="11"/>
          </p:nvPr>
        </p:nvSpPr>
        <p:spPr/>
        <p:txBody>
          <a:bodyPr>
            <a:normAutofit fontScale="47500" lnSpcReduction="20000"/>
          </a:bodyPr>
          <a:lstStyle/>
          <a:p>
            <a:r>
              <a:rPr kumimoji="1" lang="ja-JP" altLang="en-US" dirty="0"/>
              <a:t>　</a:t>
            </a:r>
          </a:p>
        </p:txBody>
      </p:sp>
      <p:sp>
        <p:nvSpPr>
          <p:cNvPr id="7" name="楕円 6">
            <a:extLst>
              <a:ext uri="{FF2B5EF4-FFF2-40B4-BE49-F238E27FC236}">
                <a16:creationId xmlns:a16="http://schemas.microsoft.com/office/drawing/2014/main" id="{135ED9C5-16F7-DDC4-E59C-3A61C5F8E5D2}"/>
              </a:ext>
            </a:extLst>
          </p:cNvPr>
          <p:cNvSpPr/>
          <p:nvPr/>
        </p:nvSpPr>
        <p:spPr>
          <a:xfrm>
            <a:off x="7089634" y="3222379"/>
            <a:ext cx="2706666" cy="464343"/>
          </a:xfrm>
          <a:prstGeom prst="ellipse">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7" name="楕円 46">
            <a:extLst>
              <a:ext uri="{FF2B5EF4-FFF2-40B4-BE49-F238E27FC236}">
                <a16:creationId xmlns:a16="http://schemas.microsoft.com/office/drawing/2014/main" id="{3008AB42-2F74-4F1B-6E9C-1BCEA8470680}"/>
              </a:ext>
            </a:extLst>
          </p:cNvPr>
          <p:cNvSpPr/>
          <p:nvPr/>
        </p:nvSpPr>
        <p:spPr>
          <a:xfrm>
            <a:off x="7089634" y="6364665"/>
            <a:ext cx="2706666" cy="36084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1" name="テキスト ボックス 50">
            <a:extLst>
              <a:ext uri="{FF2B5EF4-FFF2-40B4-BE49-F238E27FC236}">
                <a16:creationId xmlns:a16="http://schemas.microsoft.com/office/drawing/2014/main" id="{F18D3813-0DF5-82D3-99E6-EEF2C614FCDD}"/>
              </a:ext>
            </a:extLst>
          </p:cNvPr>
          <p:cNvSpPr txBox="1"/>
          <p:nvPr/>
        </p:nvSpPr>
        <p:spPr>
          <a:xfrm>
            <a:off x="16625" y="1046614"/>
            <a:ext cx="3300209" cy="430887"/>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区域方針</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（令和４年</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　内閣総理大臣決定）</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2" name="正方形/長方形 51">
            <a:extLst>
              <a:ext uri="{FF2B5EF4-FFF2-40B4-BE49-F238E27FC236}">
                <a16:creationId xmlns:a16="http://schemas.microsoft.com/office/drawing/2014/main" id="{8AE637BB-F098-4911-6017-19941C28CF7B}"/>
              </a:ext>
            </a:extLst>
          </p:cNvPr>
          <p:cNvSpPr/>
          <p:nvPr/>
        </p:nvSpPr>
        <p:spPr>
          <a:xfrm>
            <a:off x="74817" y="1629976"/>
            <a:ext cx="2876202" cy="5130779"/>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＜移動・物流＞</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空飛ぶクルマの社会実装</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自動運転バス等による効率的な輸送</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次世代都市型</a:t>
            </a:r>
            <a:r>
              <a:rPr kumimoji="0" lang="en-US" altLang="ja-JP" sz="1100" b="0" i="0" u="none" strike="noStrike" kern="1200" cap="none" spc="0" normalizeH="0" baseline="0" noProof="0" dirty="0" err="1">
                <a:ln>
                  <a:noFill/>
                </a:ln>
                <a:solidFill>
                  <a:srgbClr val="000000"/>
                </a:solidFill>
                <a:effectLst/>
                <a:uLnTx/>
                <a:uFillTx/>
                <a:latin typeface="Meiryo UI" panose="020B0604030504040204" pitchFamily="50" charset="-128"/>
                <a:ea typeface="Meiryo UI" panose="020B0604030504040204" pitchFamily="50" charset="-128"/>
                <a:cs typeface="+mn-cs"/>
              </a:rPr>
              <a:t>MaaS</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の社会実装</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＜健康・医療＞</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国際的視点も備えた先端医療サービスの提供</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健康・医療情報を活用した未来型サービスの実現</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＜まちづくり・防災＞</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都市公園等の公共空間における先端的サービスの提供</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ドローンや</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BIM</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等の活用による建設現場の革新</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AI</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を活用した気象予報の実施</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endPar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＜その他＞</a:t>
            </a:r>
          </a:p>
          <a:p>
            <a:pPr marL="90000" marR="0" lvl="0" indent="-90000" algn="just" defTabSz="457200" rtl="0" eaLnBrk="1" fontAlgn="auto" latinLnBrk="0" hangingPunct="1">
              <a:lnSpc>
                <a:spcPct val="100000"/>
              </a:lnSpc>
              <a:spcBef>
                <a:spcPts val="0"/>
              </a:spcBef>
              <a:spcAft>
                <a:spcPts val="0"/>
              </a:spcAft>
              <a:buClrTx/>
              <a:buSzTx/>
              <a:buFontTx/>
              <a:buNone/>
              <a:tabLst/>
              <a:defRPr/>
            </a:pP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複数分野にわたる先端的サービスを支えるデータ連携基盤の整備</a:t>
            </a:r>
            <a:endPar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a:extLst>
              <a:ext uri="{FF2B5EF4-FFF2-40B4-BE49-F238E27FC236}">
                <a16:creationId xmlns:a16="http://schemas.microsoft.com/office/drawing/2014/main" id="{A75CE83B-B9A6-DBA4-18ED-5AB48E13DDCE}"/>
              </a:ext>
            </a:extLst>
          </p:cNvPr>
          <p:cNvSpPr/>
          <p:nvPr/>
        </p:nvSpPr>
        <p:spPr>
          <a:xfrm>
            <a:off x="3237903" y="1671073"/>
            <a:ext cx="3780000" cy="498364"/>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空飛ぶクルマの社会実装</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000" indent="-108000">
              <a:spcAft>
                <a:spcPts val="200"/>
              </a:spcAft>
              <a:buFont typeface="Arial" panose="020B0604020202020204" pitchFamily="34" charset="0"/>
              <a:buChar char="•"/>
              <a:defRPr/>
            </a:pPr>
            <a:r>
              <a:rPr kumimoji="1" lang="ja-JP" altLang="en-US" sz="800" dirty="0">
                <a:solidFill>
                  <a:schemeClr val="tx1"/>
                </a:solidFill>
                <a:latin typeface="Meiryo UI" panose="020B0604030504040204" pitchFamily="50" charset="-128"/>
                <a:ea typeface="Meiryo UI" panose="020B0604030504040204" pitchFamily="50" charset="-128"/>
              </a:rPr>
              <a:t>機体の安全性、操縦者、運行安全、離着陸場等に関する基準の整備 </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令和５年度中に措置。同年</a:t>
            </a:r>
            <a:r>
              <a:rPr kumimoji="1" lang="en-US" altLang="ja-JP" sz="800" dirty="0">
                <a:solidFill>
                  <a:schemeClr val="tx1"/>
                </a:solidFill>
                <a:latin typeface="Meiryo UI" panose="020B0604030504040204" pitchFamily="50" charset="-128"/>
                <a:ea typeface="Meiryo UI" panose="020B0604030504040204" pitchFamily="50" charset="-128"/>
              </a:rPr>
              <a:t>11</a:t>
            </a:r>
            <a:r>
              <a:rPr kumimoji="1" lang="ja-JP" altLang="en-US" sz="800" dirty="0">
                <a:solidFill>
                  <a:schemeClr val="tx1"/>
                </a:solidFill>
                <a:latin typeface="Meiryo UI" panose="020B0604030504040204" pitchFamily="50" charset="-128"/>
                <a:ea typeface="Meiryo UI" panose="020B0604030504040204" pitchFamily="50" charset="-128"/>
              </a:rPr>
              <a:t>月及び</a:t>
            </a:r>
            <a:r>
              <a:rPr kumimoji="1" lang="en-US" altLang="ja-JP" sz="800" dirty="0">
                <a:solidFill>
                  <a:schemeClr val="tx1"/>
                </a:solidFill>
                <a:latin typeface="Meiryo UI" panose="020B0604030504040204" pitchFamily="50" charset="-128"/>
                <a:ea typeface="Meiryo UI" panose="020B0604030504040204" pitchFamily="50" charset="-128"/>
              </a:rPr>
              <a:t>12</a:t>
            </a:r>
            <a:r>
              <a:rPr kumimoji="1" lang="ja-JP" altLang="en-US" sz="800" dirty="0">
                <a:solidFill>
                  <a:schemeClr val="tx1"/>
                </a:solidFill>
                <a:latin typeface="Meiryo UI" panose="020B0604030504040204" pitchFamily="50" charset="-128"/>
                <a:ea typeface="Meiryo UI" panose="020B0604030504040204" pitchFamily="50" charset="-128"/>
              </a:rPr>
              <a:t>月に一部措置</a:t>
            </a:r>
            <a:r>
              <a:rPr kumimoji="1" lang="en-US" altLang="ja-JP" sz="800" dirty="0">
                <a:solidFill>
                  <a:schemeClr val="tx1"/>
                </a:solidFill>
                <a:latin typeface="Meiryo UI" panose="020B0604030504040204" pitchFamily="50" charset="-128"/>
                <a:ea typeface="Meiryo UI" panose="020B0604030504040204" pitchFamily="50" charset="-128"/>
              </a:rPr>
              <a:t>】</a:t>
            </a:r>
          </a:p>
        </p:txBody>
      </p:sp>
      <p:sp>
        <p:nvSpPr>
          <p:cNvPr id="54" name="正方形/長方形 53">
            <a:extLst>
              <a:ext uri="{FF2B5EF4-FFF2-40B4-BE49-F238E27FC236}">
                <a16:creationId xmlns:a16="http://schemas.microsoft.com/office/drawing/2014/main" id="{ABFDBD53-0603-646B-3348-9ED7C2A126B3}"/>
              </a:ext>
            </a:extLst>
          </p:cNvPr>
          <p:cNvSpPr/>
          <p:nvPr/>
        </p:nvSpPr>
        <p:spPr>
          <a:xfrm>
            <a:off x="3237903" y="2205948"/>
            <a:ext cx="3780000" cy="499867"/>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自動運転バス等による効率的な輸送</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万博会場の建設工事における夢洲への荷物の運送についての貨物自動車運送事業法上の取扱いの明確化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55" name="正方形/長方形 54">
            <a:extLst>
              <a:ext uri="{FF2B5EF4-FFF2-40B4-BE49-F238E27FC236}">
                <a16:creationId xmlns:a16="http://schemas.microsoft.com/office/drawing/2014/main" id="{0A8E1285-24CB-D085-48D5-AECAEF5CE255}"/>
              </a:ext>
            </a:extLst>
          </p:cNvPr>
          <p:cNvSpPr/>
          <p:nvPr/>
        </p:nvSpPr>
        <p:spPr>
          <a:xfrm>
            <a:off x="3235247" y="4553974"/>
            <a:ext cx="3780000" cy="487434"/>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○ドローンや</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BIM</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等の活用による建設現場の革新</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無人航空機用のワイヤレス電力伝送装置に係る型式指定の制度化 </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漏洩電波対策を踏まえ、情報通信審議会において検討を開始し、速やかに措置</a:t>
            </a:r>
            <a:r>
              <a:rPr kumimoji="1" lang="en-US" altLang="ja-JP"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p:txBody>
      </p:sp>
      <p:sp>
        <p:nvSpPr>
          <p:cNvPr id="56" name="正方形/長方形 55">
            <a:extLst>
              <a:ext uri="{FF2B5EF4-FFF2-40B4-BE49-F238E27FC236}">
                <a16:creationId xmlns:a16="http://schemas.microsoft.com/office/drawing/2014/main" id="{9B657C65-61FC-7CDA-EA9C-92EE5DA89936}"/>
              </a:ext>
            </a:extLst>
          </p:cNvPr>
          <p:cNvSpPr/>
          <p:nvPr/>
        </p:nvSpPr>
        <p:spPr>
          <a:xfrm>
            <a:off x="3235247" y="3772481"/>
            <a:ext cx="3780000" cy="761872"/>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○都市公園等の公共空間における先進的サービスの提供</a:t>
            </a:r>
          </a:p>
          <a:p>
            <a:pPr marL="180000" marR="0" lvl="0" indent="-10800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ローカル</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5G</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の共同利用の枠組みの創設、周波数帯域の分割が可能である旨の通知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8</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万博に関する仮設工作物等の設置に係る特例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令和４年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57" name="正方形/長方形 56">
            <a:extLst>
              <a:ext uri="{FF2B5EF4-FFF2-40B4-BE49-F238E27FC236}">
                <a16:creationId xmlns:a16="http://schemas.microsoft.com/office/drawing/2014/main" id="{968C492A-3FB7-00DA-6D40-F5FFD879B43A}"/>
              </a:ext>
            </a:extLst>
          </p:cNvPr>
          <p:cNvSpPr/>
          <p:nvPr/>
        </p:nvSpPr>
        <p:spPr>
          <a:xfrm>
            <a:off x="3235247" y="2733946"/>
            <a:ext cx="3780000" cy="481573"/>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○次世代都市型</a:t>
            </a:r>
            <a:r>
              <a:rPr kumimoji="1" lang="en-US" altLang="ja-JP" sz="105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n-cs"/>
              </a:rPr>
              <a:t>MaaS</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の社会実装</a:t>
            </a:r>
            <a:endPar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ダイナミックプライシング等による駐車料金の設定に向けた具体的スキームの検討、関係省庁からの助言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令和５年中に実施</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58" name="テキスト ボックス 57">
            <a:extLst>
              <a:ext uri="{FF2B5EF4-FFF2-40B4-BE49-F238E27FC236}">
                <a16:creationId xmlns:a16="http://schemas.microsoft.com/office/drawing/2014/main" id="{4BA2DB2F-57A0-95F3-B25F-8E20D11ECB75}"/>
              </a:ext>
            </a:extLst>
          </p:cNvPr>
          <p:cNvSpPr txBox="1"/>
          <p:nvPr/>
        </p:nvSpPr>
        <p:spPr>
          <a:xfrm>
            <a:off x="3185220" y="969669"/>
            <a:ext cx="3418843" cy="738664"/>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新たな規制改革事項</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（令和４年</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　第</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56</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回国家戦略特区諮問会議）</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（令和</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５年６月１日　　第</a:t>
            </a: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58</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回国家戦略特区諮問会議）</a:t>
            </a:r>
            <a:endPar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　（令和５年</a:t>
            </a:r>
            <a:r>
              <a:rPr kumimoji="1" lang="en-US" altLang="ja-JP" sz="1000" b="1" dirty="0">
                <a:latin typeface="Meiryo UI" panose="020B0604030504040204" pitchFamily="50" charset="-128"/>
                <a:ea typeface="Meiryo UI" panose="020B0604030504040204" pitchFamily="50" charset="-128"/>
              </a:rPr>
              <a:t>12</a:t>
            </a:r>
            <a:r>
              <a:rPr kumimoji="1" lang="ja-JP" altLang="en-US" sz="1000" b="1" dirty="0">
                <a:latin typeface="Meiryo UI" panose="020B0604030504040204" pitchFamily="50" charset="-128"/>
                <a:ea typeface="Meiryo UI" panose="020B0604030504040204" pitchFamily="50" charset="-128"/>
              </a:rPr>
              <a:t>月</a:t>
            </a:r>
            <a:r>
              <a:rPr kumimoji="1" lang="en-US" altLang="ja-JP" sz="1000" b="1" dirty="0">
                <a:latin typeface="Meiryo UI" panose="020B0604030504040204" pitchFamily="50" charset="-128"/>
                <a:ea typeface="Meiryo UI" panose="020B0604030504040204" pitchFamily="50" charset="-128"/>
              </a:rPr>
              <a:t>26</a:t>
            </a:r>
            <a:r>
              <a:rPr kumimoji="1" lang="ja-JP" altLang="en-US" sz="1000" b="1" dirty="0">
                <a:latin typeface="Meiryo UI" panose="020B0604030504040204" pitchFamily="50" charset="-128"/>
                <a:ea typeface="Meiryo UI" panose="020B0604030504040204" pitchFamily="50" charset="-128"/>
              </a:rPr>
              <a:t>日　第</a:t>
            </a:r>
            <a:r>
              <a:rPr kumimoji="1" lang="en-US" altLang="ja-JP" sz="1000" b="1" dirty="0">
                <a:latin typeface="Meiryo UI" panose="020B0604030504040204" pitchFamily="50" charset="-128"/>
                <a:ea typeface="Meiryo UI" panose="020B0604030504040204" pitchFamily="50" charset="-128"/>
              </a:rPr>
              <a:t>61</a:t>
            </a:r>
            <a:r>
              <a:rPr kumimoji="1" lang="ja-JP" altLang="en-US" sz="1000" b="1" dirty="0">
                <a:latin typeface="Meiryo UI" panose="020B0604030504040204" pitchFamily="50" charset="-128"/>
                <a:ea typeface="Meiryo UI" panose="020B0604030504040204" pitchFamily="50" charset="-128"/>
              </a:rPr>
              <a:t>回</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国家戦略特区諮問会議</a:t>
            </a:r>
            <a:r>
              <a:rPr kumimoji="1" lang="ja-JP" altLang="en-US" sz="1000" b="1" dirty="0">
                <a:latin typeface="Meiryo UI" panose="020B0604030504040204" pitchFamily="50" charset="-128"/>
                <a:ea typeface="Meiryo UI" panose="020B0604030504040204" pitchFamily="50" charset="-128"/>
              </a:rPr>
              <a:t>）</a:t>
            </a:r>
            <a:endParaRPr kumimoji="1" lang="ja-JP" altLang="en-US" sz="14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59" name="正方形/長方形 58">
            <a:extLst>
              <a:ext uri="{FF2B5EF4-FFF2-40B4-BE49-F238E27FC236}">
                <a16:creationId xmlns:a16="http://schemas.microsoft.com/office/drawing/2014/main" id="{6AA0597F-7122-E60F-71F5-266AA1B65758}"/>
              </a:ext>
            </a:extLst>
          </p:cNvPr>
          <p:cNvSpPr/>
          <p:nvPr/>
        </p:nvSpPr>
        <p:spPr>
          <a:xfrm>
            <a:off x="3235247" y="6305368"/>
            <a:ext cx="3715790" cy="455387"/>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50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上記以外の規制改革事項</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500"/>
              </a:spcAft>
              <a:buClrTx/>
              <a:buSzTx/>
              <a:buFontTx/>
              <a:buNone/>
              <a:tabLst/>
              <a:defRPr/>
            </a:pPr>
            <a:r>
              <a:rPr kumimoji="1" lang="ja-JP" altLang="en-US" sz="1050" dirty="0">
                <a:solidFill>
                  <a:prstClr val="black"/>
                </a:solidFill>
                <a:latin typeface="Meiryo UI" panose="020B0604030504040204" pitchFamily="50" charset="-128"/>
                <a:ea typeface="Meiryo UI" panose="020B0604030504040204" pitchFamily="50" charset="-128"/>
              </a:rPr>
              <a:t>・</a:t>
            </a:r>
            <a:r>
              <a:rPr kumimoji="1" lang="en-US" altLang="ja-JP" sz="1050" dirty="0">
                <a:solidFill>
                  <a:prstClr val="black"/>
                </a:solidFill>
                <a:latin typeface="Meiryo UI" panose="020B0604030504040204" pitchFamily="50" charset="-128"/>
                <a:ea typeface="Meiryo UI" panose="020B0604030504040204" pitchFamily="50" charset="-128"/>
              </a:rPr>
              <a:t>…</a:t>
            </a:r>
            <a:endParaRPr kumimoji="1" lang="en-US" altLang="ja-JP" sz="1050" b="0" i="0" u="none" strike="noStrike" kern="1200" cap="none" spc="-100" normalizeH="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0" name="直線矢印コネクタ 59">
            <a:extLst>
              <a:ext uri="{FF2B5EF4-FFF2-40B4-BE49-F238E27FC236}">
                <a16:creationId xmlns:a16="http://schemas.microsoft.com/office/drawing/2014/main" id="{FCBF94E3-7F38-E00D-A687-A44DA41D4164}"/>
              </a:ext>
            </a:extLst>
          </p:cNvPr>
          <p:cNvCxnSpPr/>
          <p:nvPr/>
        </p:nvCxnSpPr>
        <p:spPr>
          <a:xfrm flipV="1">
            <a:off x="2854283" y="1795866"/>
            <a:ext cx="462551" cy="389445"/>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1" name="直線矢印コネクタ 60">
            <a:extLst>
              <a:ext uri="{FF2B5EF4-FFF2-40B4-BE49-F238E27FC236}">
                <a16:creationId xmlns:a16="http://schemas.microsoft.com/office/drawing/2014/main" id="{3F79E368-FA22-E090-82BA-09CFC6029087}"/>
              </a:ext>
            </a:extLst>
          </p:cNvPr>
          <p:cNvCxnSpPr/>
          <p:nvPr/>
        </p:nvCxnSpPr>
        <p:spPr>
          <a:xfrm flipV="1">
            <a:off x="2871516" y="4687152"/>
            <a:ext cx="445318" cy="314682"/>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2" name="直線矢印コネクタ 61">
            <a:extLst>
              <a:ext uri="{FF2B5EF4-FFF2-40B4-BE49-F238E27FC236}">
                <a16:creationId xmlns:a16="http://schemas.microsoft.com/office/drawing/2014/main" id="{86CE8386-EA64-5D56-852A-7C07B47FAB80}"/>
              </a:ext>
            </a:extLst>
          </p:cNvPr>
          <p:cNvCxnSpPr/>
          <p:nvPr/>
        </p:nvCxnSpPr>
        <p:spPr>
          <a:xfrm flipV="1">
            <a:off x="2854572" y="2301994"/>
            <a:ext cx="472828" cy="92227"/>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3" name="直線矢印コネクタ 62">
            <a:extLst>
              <a:ext uri="{FF2B5EF4-FFF2-40B4-BE49-F238E27FC236}">
                <a16:creationId xmlns:a16="http://schemas.microsoft.com/office/drawing/2014/main" id="{3AADDC12-20A4-2B31-0644-99E86E4638D6}"/>
              </a:ext>
            </a:extLst>
          </p:cNvPr>
          <p:cNvCxnSpPr/>
          <p:nvPr/>
        </p:nvCxnSpPr>
        <p:spPr>
          <a:xfrm>
            <a:off x="2867272" y="2620223"/>
            <a:ext cx="449562" cy="208968"/>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64" name="直線矢印コネクタ 63">
            <a:extLst>
              <a:ext uri="{FF2B5EF4-FFF2-40B4-BE49-F238E27FC236}">
                <a16:creationId xmlns:a16="http://schemas.microsoft.com/office/drawing/2014/main" id="{FBCB7A7C-F815-73B5-ED24-0A123B94B436}"/>
              </a:ext>
            </a:extLst>
          </p:cNvPr>
          <p:cNvCxnSpPr/>
          <p:nvPr/>
        </p:nvCxnSpPr>
        <p:spPr>
          <a:xfrm flipV="1">
            <a:off x="2833219" y="5154840"/>
            <a:ext cx="473204" cy="276980"/>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5" name="テキスト ボックス 64">
            <a:extLst>
              <a:ext uri="{FF2B5EF4-FFF2-40B4-BE49-F238E27FC236}">
                <a16:creationId xmlns:a16="http://schemas.microsoft.com/office/drawing/2014/main" id="{91BBF8A7-2F05-31D6-7322-EC510258BBF4}"/>
              </a:ext>
            </a:extLst>
          </p:cNvPr>
          <p:cNvSpPr txBox="1"/>
          <p:nvPr/>
        </p:nvSpPr>
        <p:spPr>
          <a:xfrm>
            <a:off x="7099065" y="1057521"/>
            <a:ext cx="2673593" cy="430887"/>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区域計画へ</a:t>
            </a: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の位置付け</a:t>
            </a:r>
            <a:endParaRPr kumimoji="1" lang="en-US" altLang="ja-JP" sz="1200" b="1">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（令和５年</a:t>
            </a:r>
            <a:r>
              <a:rPr kumimoji="1" lang="en-US" altLang="ja-JP" sz="1000" b="1">
                <a:solidFill>
                  <a:prstClr val="black"/>
                </a:solidFill>
                <a:latin typeface="Meiryo UI" panose="020B0604030504040204" pitchFamily="50" charset="-128"/>
                <a:ea typeface="Meiryo UI" panose="020B0604030504040204" pitchFamily="50" charset="-128"/>
              </a:rPr>
              <a:t>10</a:t>
            </a: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日　内閣総理大臣認定）</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6" name="テキスト ボックス 65">
            <a:extLst>
              <a:ext uri="{FF2B5EF4-FFF2-40B4-BE49-F238E27FC236}">
                <a16:creationId xmlns:a16="http://schemas.microsoft.com/office/drawing/2014/main" id="{6E9A2D32-5CAB-A171-9FD3-F1AB120B36E3}"/>
              </a:ext>
            </a:extLst>
          </p:cNvPr>
          <p:cNvSpPr txBox="1"/>
          <p:nvPr/>
        </p:nvSpPr>
        <p:spPr>
          <a:xfrm>
            <a:off x="7404559" y="6337827"/>
            <a:ext cx="2256756"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国家戦略特区</a:t>
            </a:r>
            <a:r>
              <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WG</a:t>
            </a: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において</a:t>
            </a:r>
            <a:endPar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規制改革事項を引き続き議論</a:t>
            </a:r>
            <a:endPar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7" name="楕円 66">
            <a:extLst>
              <a:ext uri="{FF2B5EF4-FFF2-40B4-BE49-F238E27FC236}">
                <a16:creationId xmlns:a16="http://schemas.microsoft.com/office/drawing/2014/main" id="{CFBF6628-EC42-16DB-9965-C809A2D19693}"/>
              </a:ext>
            </a:extLst>
          </p:cNvPr>
          <p:cNvSpPr/>
          <p:nvPr/>
        </p:nvSpPr>
        <p:spPr>
          <a:xfrm>
            <a:off x="7089634" y="5057087"/>
            <a:ext cx="2706666" cy="37667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8" name="テキスト ボックス 67">
            <a:extLst>
              <a:ext uri="{FF2B5EF4-FFF2-40B4-BE49-F238E27FC236}">
                <a16:creationId xmlns:a16="http://schemas.microsoft.com/office/drawing/2014/main" id="{07C87079-2200-8795-E17A-6D097F0F2E93}"/>
              </a:ext>
            </a:extLst>
          </p:cNvPr>
          <p:cNvSpPr txBox="1"/>
          <p:nvPr/>
        </p:nvSpPr>
        <p:spPr>
          <a:xfrm>
            <a:off x="7345838" y="5111657"/>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全国措置済</a:t>
            </a:r>
            <a:r>
              <a:rPr kumimoji="1" lang="en-US" altLang="ja-JP" sz="8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9" name="楕円 68">
            <a:extLst>
              <a:ext uri="{FF2B5EF4-FFF2-40B4-BE49-F238E27FC236}">
                <a16:creationId xmlns:a16="http://schemas.microsoft.com/office/drawing/2014/main" id="{B4782718-E82D-9B07-96F0-201C7DC479BC}"/>
              </a:ext>
            </a:extLst>
          </p:cNvPr>
          <p:cNvSpPr/>
          <p:nvPr/>
        </p:nvSpPr>
        <p:spPr>
          <a:xfrm>
            <a:off x="7089634" y="1606422"/>
            <a:ext cx="2706666" cy="45126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0" name="テキスト ボックス 69">
            <a:extLst>
              <a:ext uri="{FF2B5EF4-FFF2-40B4-BE49-F238E27FC236}">
                <a16:creationId xmlns:a16="http://schemas.microsoft.com/office/drawing/2014/main" id="{A6B4B633-9150-6EC7-8A18-42553AC307CE}"/>
              </a:ext>
            </a:extLst>
          </p:cNvPr>
          <p:cNvSpPr txBox="1"/>
          <p:nvPr/>
        </p:nvSpPr>
        <p:spPr>
          <a:xfrm>
            <a:off x="7153185" y="1590882"/>
            <a:ext cx="2479272" cy="4770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一部全国措置済</a:t>
            </a:r>
            <a:r>
              <a:rPr kumimoji="1" lang="en-US" altLang="ja-JP" sz="700" b="1" u="sng" dirty="0">
                <a:solidFill>
                  <a:srgbClr val="0070C0"/>
                </a:solidFill>
                <a:latin typeface="Meiryo UI" panose="020B0604030504040204" pitchFamily="50" charset="-128"/>
                <a:ea typeface="Meiryo UI" panose="020B0604030504040204" pitchFamily="50" charset="-128"/>
              </a:rPr>
              <a:t>※</a:t>
            </a:r>
            <a:endParaRPr kumimoji="1" lang="en-US" altLang="ja-JP" sz="1100" b="1" u="sng" dirty="0">
              <a:solidFill>
                <a:srgbClr val="0070C0"/>
              </a:solidFill>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令和５年</a:t>
            </a:r>
            <a:r>
              <a:rPr kumimoji="1" lang="en-US" altLang="ja-JP"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12</a:t>
            </a: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月バーティポート整備指針公表　</a:t>
            </a:r>
            <a:endParaRPr kumimoji="1" lang="en-US" altLang="ja-JP"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令和５年</a:t>
            </a:r>
            <a:r>
              <a:rPr kumimoji="1" lang="en-US" altLang="ja-JP"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12</a:t>
            </a:r>
            <a:r>
              <a:rPr kumimoji="1" lang="ja-JP" altLang="en-US" sz="700" i="0" u="sng" strike="noStrike" kern="1200" cap="none" spc="-80" normalizeH="0" baseline="0" noProof="0" dirty="0">
                <a:ln>
                  <a:noFill/>
                </a:ln>
                <a:effectLst/>
                <a:uLnTx/>
                <a:uFillTx/>
                <a:latin typeface="Meiryo UI" panose="020B0604030504040204" pitchFamily="50" charset="-128"/>
                <a:ea typeface="Meiryo UI" panose="020B0604030504040204" pitchFamily="50" charset="-128"/>
                <a:cs typeface="+mn-cs"/>
              </a:rPr>
              <a:t>月航空法施行規則一部改正</a:t>
            </a:r>
            <a:endParaRPr kumimoji="1" lang="en-US" altLang="ja-JP" sz="50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71" name="楕円 70">
            <a:extLst>
              <a:ext uri="{FF2B5EF4-FFF2-40B4-BE49-F238E27FC236}">
                <a16:creationId xmlns:a16="http://schemas.microsoft.com/office/drawing/2014/main" id="{96E6DE6C-DB2B-D2EA-8650-693447A97038}"/>
              </a:ext>
            </a:extLst>
          </p:cNvPr>
          <p:cNvSpPr/>
          <p:nvPr/>
        </p:nvSpPr>
        <p:spPr>
          <a:xfrm>
            <a:off x="7089634" y="2708360"/>
            <a:ext cx="2706666" cy="44299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2" name="テキスト ボックス 71">
            <a:extLst>
              <a:ext uri="{FF2B5EF4-FFF2-40B4-BE49-F238E27FC236}">
                <a16:creationId xmlns:a16="http://schemas.microsoft.com/office/drawing/2014/main" id="{545A3D77-56DE-8D1E-F03D-EA1910C16A1D}"/>
              </a:ext>
            </a:extLst>
          </p:cNvPr>
          <p:cNvSpPr txBox="1"/>
          <p:nvPr/>
        </p:nvSpPr>
        <p:spPr>
          <a:xfrm>
            <a:off x="7469410" y="2786874"/>
            <a:ext cx="2256756"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具体的なスキームを引き続き検討</a:t>
            </a:r>
            <a:r>
              <a:rPr kumimoji="1" lang="en-US" altLang="ja-JP" sz="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0" i="0" u="sng"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3" name="正方形/長方形 72">
            <a:extLst>
              <a:ext uri="{FF2B5EF4-FFF2-40B4-BE49-F238E27FC236}">
                <a16:creationId xmlns:a16="http://schemas.microsoft.com/office/drawing/2014/main" id="{F57271DF-F475-D5F0-5924-2B4F1E5F1E70}"/>
              </a:ext>
            </a:extLst>
          </p:cNvPr>
          <p:cNvSpPr/>
          <p:nvPr/>
        </p:nvSpPr>
        <p:spPr>
          <a:xfrm>
            <a:off x="3235247" y="3252370"/>
            <a:ext cx="3780000" cy="478817"/>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○国際的視点も備えた先端医療サービスの提供</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外国人一般を診療対象とした二国間協定の締結に係る要請をワンストップで行うことを可能とする特例措置の創設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令和５年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74" name="正方形/長方形 73">
            <a:extLst>
              <a:ext uri="{FF2B5EF4-FFF2-40B4-BE49-F238E27FC236}">
                <a16:creationId xmlns:a16="http://schemas.microsoft.com/office/drawing/2014/main" id="{EA261746-1F27-E4B8-9724-2622ADEE3E8C}"/>
              </a:ext>
            </a:extLst>
          </p:cNvPr>
          <p:cNvSpPr/>
          <p:nvPr/>
        </p:nvSpPr>
        <p:spPr>
          <a:xfrm>
            <a:off x="3235247" y="5071592"/>
            <a:ext cx="3780000" cy="487813"/>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20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AI</a:t>
            </a: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を活用した気象予報の実施</a:t>
            </a:r>
          </a:p>
          <a:p>
            <a:pPr marL="180000" marR="0" lvl="0" indent="-10800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ソフトウェアを活用した気象予報に係る気象予報士の設置基準の緩和 </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令和４年</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12</a:t>
            </a:r>
            <a:r>
              <a:rPr kumimoji="1" lang="ja-JP" altLang="en-US"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月措置</a:t>
            </a:r>
            <a:r>
              <a:rPr kumimoji="1" lang="en-US" altLang="ja-JP" sz="8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p:txBody>
      </p:sp>
      <p:sp>
        <p:nvSpPr>
          <p:cNvPr id="75" name="楕円 74">
            <a:extLst>
              <a:ext uri="{FF2B5EF4-FFF2-40B4-BE49-F238E27FC236}">
                <a16:creationId xmlns:a16="http://schemas.microsoft.com/office/drawing/2014/main" id="{585D2B49-C1AF-8EBE-57BC-C295866DD74A}"/>
              </a:ext>
            </a:extLst>
          </p:cNvPr>
          <p:cNvSpPr/>
          <p:nvPr/>
        </p:nvSpPr>
        <p:spPr>
          <a:xfrm>
            <a:off x="7089634" y="2141800"/>
            <a:ext cx="2706666" cy="49371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6" name="楕円 75">
            <a:extLst>
              <a:ext uri="{FF2B5EF4-FFF2-40B4-BE49-F238E27FC236}">
                <a16:creationId xmlns:a16="http://schemas.microsoft.com/office/drawing/2014/main" id="{A6784BF6-9467-2F9B-CE9E-B9A85D9E506B}"/>
              </a:ext>
            </a:extLst>
          </p:cNvPr>
          <p:cNvSpPr/>
          <p:nvPr/>
        </p:nvSpPr>
        <p:spPr>
          <a:xfrm>
            <a:off x="7089634" y="3727969"/>
            <a:ext cx="2706666" cy="38500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7" name="テキスト ボックス 76">
            <a:extLst>
              <a:ext uri="{FF2B5EF4-FFF2-40B4-BE49-F238E27FC236}">
                <a16:creationId xmlns:a16="http://schemas.microsoft.com/office/drawing/2014/main" id="{C9210952-D132-338E-32ED-20171C561964}"/>
              </a:ext>
            </a:extLst>
          </p:cNvPr>
          <p:cNvSpPr txBox="1"/>
          <p:nvPr/>
        </p:nvSpPr>
        <p:spPr>
          <a:xfrm>
            <a:off x="7345838" y="3778153"/>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全国措置済</a:t>
            </a:r>
            <a:r>
              <a:rPr kumimoji="1" lang="en-US" altLang="ja-JP" sz="8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8" name="楕円 77">
            <a:extLst>
              <a:ext uri="{FF2B5EF4-FFF2-40B4-BE49-F238E27FC236}">
                <a16:creationId xmlns:a16="http://schemas.microsoft.com/office/drawing/2014/main" id="{E370B2B6-CE23-01AA-2637-BE652B9B9BD5}"/>
              </a:ext>
            </a:extLst>
          </p:cNvPr>
          <p:cNvSpPr/>
          <p:nvPr/>
        </p:nvSpPr>
        <p:spPr>
          <a:xfrm>
            <a:off x="7089634" y="4118639"/>
            <a:ext cx="2706666" cy="41277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9" name="テキスト ボックス 78">
            <a:extLst>
              <a:ext uri="{FF2B5EF4-FFF2-40B4-BE49-F238E27FC236}">
                <a16:creationId xmlns:a16="http://schemas.microsoft.com/office/drawing/2014/main" id="{9704F173-2878-7E1F-BCD7-FB59FF646112}"/>
              </a:ext>
            </a:extLst>
          </p:cNvPr>
          <p:cNvSpPr txBox="1"/>
          <p:nvPr/>
        </p:nvSpPr>
        <p:spPr>
          <a:xfrm>
            <a:off x="7404559" y="4116640"/>
            <a:ext cx="2313044"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令和５年</a:t>
            </a:r>
            <a:r>
              <a:rPr kumimoji="1" lang="en-US" altLang="ja-JP"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月、区域</a:t>
            </a: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計画に盛り込み、</a:t>
            </a:r>
            <a:br>
              <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b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令和６年</a:t>
            </a:r>
            <a:r>
              <a:rPr kumimoji="1" lang="en-US" altLang="ja-JP"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9</a:t>
            </a: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月より実施予定</a:t>
            </a:r>
            <a:endPar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80" name="楕円 79">
            <a:extLst>
              <a:ext uri="{FF2B5EF4-FFF2-40B4-BE49-F238E27FC236}">
                <a16:creationId xmlns:a16="http://schemas.microsoft.com/office/drawing/2014/main" id="{EC4A4432-2606-122B-4F68-A430CE137AFB}"/>
              </a:ext>
            </a:extLst>
          </p:cNvPr>
          <p:cNvSpPr/>
          <p:nvPr/>
        </p:nvSpPr>
        <p:spPr>
          <a:xfrm>
            <a:off x="7089634" y="4558719"/>
            <a:ext cx="2706666" cy="41218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1" name="テキスト ボックス 80">
            <a:extLst>
              <a:ext uri="{FF2B5EF4-FFF2-40B4-BE49-F238E27FC236}">
                <a16:creationId xmlns:a16="http://schemas.microsoft.com/office/drawing/2014/main" id="{077B758F-E5EC-DE58-ABA1-10533EC6CABA}"/>
              </a:ext>
            </a:extLst>
          </p:cNvPr>
          <p:cNvSpPr txBox="1"/>
          <p:nvPr/>
        </p:nvSpPr>
        <p:spPr>
          <a:xfrm>
            <a:off x="7404559" y="4634636"/>
            <a:ext cx="2256756"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引き続き漏洩電波対策について検討</a:t>
            </a:r>
            <a:r>
              <a:rPr kumimoji="1" lang="en-US" altLang="ja-JP" sz="8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000" b="0" i="0" u="sng"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2" name="正方形/長方形 81">
            <a:extLst>
              <a:ext uri="{FF2B5EF4-FFF2-40B4-BE49-F238E27FC236}">
                <a16:creationId xmlns:a16="http://schemas.microsoft.com/office/drawing/2014/main" id="{64806B84-62D8-92FB-1665-98F9B2F4FD06}"/>
              </a:ext>
            </a:extLst>
          </p:cNvPr>
          <p:cNvSpPr/>
          <p:nvPr/>
        </p:nvSpPr>
        <p:spPr>
          <a:xfrm>
            <a:off x="3235247" y="4293935"/>
            <a:ext cx="3780000" cy="21907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Segoe UI"/>
              <a:ea typeface="Meiryo UI"/>
              <a:cs typeface="+mn-cs"/>
            </a:endParaRPr>
          </a:p>
        </p:txBody>
      </p:sp>
      <p:cxnSp>
        <p:nvCxnSpPr>
          <p:cNvPr id="83" name="直線矢印コネクタ 82">
            <a:extLst>
              <a:ext uri="{FF2B5EF4-FFF2-40B4-BE49-F238E27FC236}">
                <a16:creationId xmlns:a16="http://schemas.microsoft.com/office/drawing/2014/main" id="{8BDE2809-E705-E8ED-C557-C76717092C15}"/>
              </a:ext>
            </a:extLst>
          </p:cNvPr>
          <p:cNvCxnSpPr/>
          <p:nvPr/>
        </p:nvCxnSpPr>
        <p:spPr>
          <a:xfrm flipV="1">
            <a:off x="2898325" y="3954398"/>
            <a:ext cx="418072" cy="774217"/>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4" name="直線矢印コネクタ 83">
            <a:extLst>
              <a:ext uri="{FF2B5EF4-FFF2-40B4-BE49-F238E27FC236}">
                <a16:creationId xmlns:a16="http://schemas.microsoft.com/office/drawing/2014/main" id="{F70F39DA-623F-CCCF-0CFC-813F2D78F8B9}"/>
              </a:ext>
            </a:extLst>
          </p:cNvPr>
          <p:cNvCxnSpPr/>
          <p:nvPr/>
        </p:nvCxnSpPr>
        <p:spPr>
          <a:xfrm flipV="1">
            <a:off x="2898325" y="3367070"/>
            <a:ext cx="418072" cy="17026"/>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5" name="直線矢印コネクタ 84">
            <a:extLst>
              <a:ext uri="{FF2B5EF4-FFF2-40B4-BE49-F238E27FC236}">
                <a16:creationId xmlns:a16="http://schemas.microsoft.com/office/drawing/2014/main" id="{7217C332-6AC9-90B2-C25E-EE9A0DC352B6}"/>
              </a:ext>
            </a:extLst>
          </p:cNvPr>
          <p:cNvCxnSpPr/>
          <p:nvPr/>
        </p:nvCxnSpPr>
        <p:spPr>
          <a:xfrm flipV="1">
            <a:off x="2867272" y="6136075"/>
            <a:ext cx="4218022" cy="1"/>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86" name="楕円 85">
            <a:extLst>
              <a:ext uri="{FF2B5EF4-FFF2-40B4-BE49-F238E27FC236}">
                <a16:creationId xmlns:a16="http://schemas.microsoft.com/office/drawing/2014/main" id="{D011CA53-DA44-1739-A898-8777DBE403C9}"/>
              </a:ext>
            </a:extLst>
          </p:cNvPr>
          <p:cNvSpPr/>
          <p:nvPr/>
        </p:nvSpPr>
        <p:spPr>
          <a:xfrm>
            <a:off x="7089634" y="5920031"/>
            <a:ext cx="2706666" cy="42869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7" name="テキスト ボックス 86">
            <a:extLst>
              <a:ext uri="{FF2B5EF4-FFF2-40B4-BE49-F238E27FC236}">
                <a16:creationId xmlns:a16="http://schemas.microsoft.com/office/drawing/2014/main" id="{FF2DE01A-1F3F-F65B-396B-56AC95186A03}"/>
              </a:ext>
            </a:extLst>
          </p:cNvPr>
          <p:cNvSpPr txBox="1"/>
          <p:nvPr/>
        </p:nvSpPr>
        <p:spPr>
          <a:xfrm>
            <a:off x="7404559" y="5904550"/>
            <a:ext cx="2313044"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令和５年</a:t>
            </a:r>
            <a:r>
              <a:rPr kumimoji="1" lang="en-US" altLang="ja-JP"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10</a:t>
            </a: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月、区域</a:t>
            </a: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計画に盛り込み、</a:t>
            </a:r>
            <a:br>
              <a:rPr kumimoji="1" lang="en-US" altLang="ja-JP"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br>
            <a:r>
              <a:rPr kumimoji="1" lang="ja-JP" altLang="en-US" sz="1050" b="1" u="sng">
                <a:solidFill>
                  <a:srgbClr val="FF0000"/>
                </a:solidFill>
                <a:latin typeface="Meiryo UI" panose="020B0604030504040204" pitchFamily="50" charset="-128"/>
                <a:ea typeface="Meiryo UI" panose="020B0604030504040204" pitchFamily="50" charset="-128"/>
              </a:rPr>
              <a:t>直ちに</a:t>
            </a:r>
            <a:r>
              <a:rPr kumimoji="1" lang="ja-JP" altLang="en-US" sz="1050" b="1" i="0" u="sng" strike="noStrike" kern="120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実施</a:t>
            </a:r>
            <a:endPar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88" name="正方形/長方形 87">
            <a:extLst>
              <a:ext uri="{FF2B5EF4-FFF2-40B4-BE49-F238E27FC236}">
                <a16:creationId xmlns:a16="http://schemas.microsoft.com/office/drawing/2014/main" id="{0363A105-DDAA-C760-35F1-F90576F588D6}"/>
              </a:ext>
            </a:extLst>
          </p:cNvPr>
          <p:cNvSpPr/>
          <p:nvPr/>
        </p:nvSpPr>
        <p:spPr>
          <a:xfrm>
            <a:off x="74817" y="5925745"/>
            <a:ext cx="2853669" cy="55426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Segoe UI"/>
              <a:ea typeface="Meiryo UI"/>
              <a:cs typeface="+mn-cs"/>
            </a:endParaRPr>
          </a:p>
        </p:txBody>
      </p:sp>
      <p:sp>
        <p:nvSpPr>
          <p:cNvPr id="89" name="テキスト ボックス 88">
            <a:extLst>
              <a:ext uri="{FF2B5EF4-FFF2-40B4-BE49-F238E27FC236}">
                <a16:creationId xmlns:a16="http://schemas.microsoft.com/office/drawing/2014/main" id="{F7A91D3C-A727-F055-C7B7-B065EAE0839F}"/>
              </a:ext>
            </a:extLst>
          </p:cNvPr>
          <p:cNvSpPr txBox="1"/>
          <p:nvPr/>
        </p:nvSpPr>
        <p:spPr>
          <a:xfrm>
            <a:off x="7345838" y="2252172"/>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措置済</a:t>
            </a:r>
            <a:r>
              <a:rPr kumimoji="1" lang="en-US" altLang="ja-JP" sz="7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0" name="テキスト ボックス 89">
            <a:extLst>
              <a:ext uri="{FF2B5EF4-FFF2-40B4-BE49-F238E27FC236}">
                <a16:creationId xmlns:a16="http://schemas.microsoft.com/office/drawing/2014/main" id="{FA7BD16D-6BA5-4491-7659-F943580E84EB}"/>
              </a:ext>
            </a:extLst>
          </p:cNvPr>
          <p:cNvSpPr txBox="1"/>
          <p:nvPr/>
        </p:nvSpPr>
        <p:spPr>
          <a:xfrm>
            <a:off x="7335513" y="3303958"/>
            <a:ext cx="2227898"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措置済</a:t>
            </a:r>
            <a:r>
              <a:rPr kumimoji="1" lang="en-US" altLang="ja-JP" sz="800" b="1" i="0" u="sng"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30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91" name="直線矢印コネクタ 90">
            <a:extLst>
              <a:ext uri="{FF2B5EF4-FFF2-40B4-BE49-F238E27FC236}">
                <a16:creationId xmlns:a16="http://schemas.microsoft.com/office/drawing/2014/main" id="{B56493D8-D295-ACFF-4F3D-F091BF325CCC}"/>
              </a:ext>
            </a:extLst>
          </p:cNvPr>
          <p:cNvCxnSpPr/>
          <p:nvPr/>
        </p:nvCxnSpPr>
        <p:spPr>
          <a:xfrm flipV="1">
            <a:off x="6862108" y="4304346"/>
            <a:ext cx="483634" cy="91356"/>
          </a:xfrm>
          <a:prstGeom prst="straightConnector1">
            <a:avLst/>
          </a:prstGeom>
          <a:ln w="9525" cap="flat" cmpd="sng" algn="ctr">
            <a:solidFill>
              <a:schemeClr val="tx1">
                <a:lumMod val="75000"/>
                <a:lumOff val="25000"/>
              </a:schemeClr>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2" name="楕円 91">
            <a:extLst>
              <a:ext uri="{FF2B5EF4-FFF2-40B4-BE49-F238E27FC236}">
                <a16:creationId xmlns:a16="http://schemas.microsoft.com/office/drawing/2014/main" id="{CF8EC4AD-7877-59C5-6581-B65DEDFFEABF}"/>
              </a:ext>
            </a:extLst>
          </p:cNvPr>
          <p:cNvSpPr/>
          <p:nvPr/>
        </p:nvSpPr>
        <p:spPr>
          <a:xfrm>
            <a:off x="7085294" y="5498162"/>
            <a:ext cx="2706666" cy="37667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3" name="テキスト ボックス 92">
            <a:extLst>
              <a:ext uri="{FF2B5EF4-FFF2-40B4-BE49-F238E27FC236}">
                <a16:creationId xmlns:a16="http://schemas.microsoft.com/office/drawing/2014/main" id="{D16460D5-E56B-6514-DD86-BFFBFE355D64}"/>
              </a:ext>
            </a:extLst>
          </p:cNvPr>
          <p:cNvSpPr txBox="1"/>
          <p:nvPr/>
        </p:nvSpPr>
        <p:spPr>
          <a:xfrm>
            <a:off x="7305650" y="5488335"/>
            <a:ext cx="2355665"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「特区スタートアップビザ」を区域計画に盛り込み、令和６年度中に実施予定</a:t>
            </a:r>
            <a:endParaRPr kumimoji="1" lang="en-US" altLang="ja-JP" sz="10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94" name="テキスト プレースホルダー 7">
            <a:extLst>
              <a:ext uri="{FF2B5EF4-FFF2-40B4-BE49-F238E27FC236}">
                <a16:creationId xmlns:a16="http://schemas.microsoft.com/office/drawing/2014/main" id="{C2032571-59EA-48D4-7586-7D4448FD1A8E}"/>
              </a:ext>
            </a:extLst>
          </p:cNvPr>
          <p:cNvSpPr txBox="1">
            <a:spLocks/>
          </p:cNvSpPr>
          <p:nvPr/>
        </p:nvSpPr>
        <p:spPr>
          <a:xfrm>
            <a:off x="-111469" y="583187"/>
            <a:ext cx="9829072" cy="513092"/>
          </a:xfrm>
          <a:prstGeom prst="rect">
            <a:avLst/>
          </a:prstGeom>
          <a:noFill/>
          <a:ln>
            <a:noFill/>
          </a:ln>
        </p:spPr>
        <p:txBody>
          <a:bodyPr vert="horz" wrap="square" lIns="216000" tIns="108000" rIns="216000" bIns="10800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55600" marR="0" lvl="0" indent="-355600" algn="l" defTabSz="915527" rtl="0" eaLnBrk="1" fontAlgn="auto" latinLnBrk="0" hangingPunct="1">
              <a:lnSpc>
                <a:spcPts val="15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令和４年</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11</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月に区域方針を定めるとともに、</a:t>
            </a:r>
            <a:r>
              <a:rPr lang="ja-JP" altLang="en-US" sz="1200" dirty="0">
                <a:solidFill>
                  <a:srgbClr val="000000"/>
                </a:solidFill>
                <a:cs typeface="メイリオ" panose="020B0604030504040204" pitchFamily="50" charset="-128"/>
              </a:rPr>
              <a:t>同年</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４年</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月及び令和５年</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6</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メイリオ" panose="020B0604030504040204" pitchFamily="50" charset="-128"/>
              </a:rPr>
              <a:t>月</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メイリオ" panose="020B0604030504040204" pitchFamily="50" charset="-128"/>
              </a:rPr>
              <a:t>月に国家</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戦略特区諮問会議において新たな規制改革事項を決定。</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5527" rtl="0" eaLnBrk="1" fontAlgn="auto" latinLnBrk="0" hangingPunct="1">
              <a:lnSpc>
                <a:spcPts val="15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rPr>
              <a:t>○　これらの内容を踏まえ、順次、必要な記載を区域計画に盛り込んだ上で、事業を推進。</a:t>
            </a: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p:txBody>
      </p:sp>
      <p:sp>
        <p:nvSpPr>
          <p:cNvPr id="2" name="テキスト プレースホルダー 3">
            <a:extLst>
              <a:ext uri="{FF2B5EF4-FFF2-40B4-BE49-F238E27FC236}">
                <a16:creationId xmlns:a16="http://schemas.microsoft.com/office/drawing/2014/main" id="{687B01D8-D99B-F1C1-19ED-56E57AF2CE34}"/>
              </a:ext>
            </a:extLst>
          </p:cNvPr>
          <p:cNvSpPr txBox="1">
            <a:spLocks/>
          </p:cNvSpPr>
          <p:nvPr/>
        </p:nvSpPr>
        <p:spPr>
          <a:xfrm>
            <a:off x="8340996" y="61042"/>
            <a:ext cx="1431662" cy="292955"/>
          </a:xfrm>
          <a:prstGeom prst="rect">
            <a:avLst/>
          </a:prstGeom>
          <a:solidFill>
            <a:schemeClr val="bg1"/>
          </a:solidFill>
          <a:ln>
            <a:solidFill>
              <a:schemeClr val="tx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srgbClr val="000000"/>
                </a:solidFill>
                <a:effectLst/>
                <a:uLnTx/>
                <a:uFillTx/>
                <a:latin typeface="Segoe UI"/>
                <a:ea typeface="Meiryo UI"/>
                <a:cs typeface="+mn-cs"/>
              </a:rPr>
              <a:t>資料　１－４</a:t>
            </a:r>
          </a:p>
        </p:txBody>
      </p:sp>
      <p:sp>
        <p:nvSpPr>
          <p:cNvPr id="13" name="正方形/長方形 12">
            <a:extLst>
              <a:ext uri="{FF2B5EF4-FFF2-40B4-BE49-F238E27FC236}">
                <a16:creationId xmlns:a16="http://schemas.microsoft.com/office/drawing/2014/main" id="{1D63FB01-BBFD-FD02-B613-52A3A6A8C28D}"/>
              </a:ext>
            </a:extLst>
          </p:cNvPr>
          <p:cNvSpPr/>
          <p:nvPr/>
        </p:nvSpPr>
        <p:spPr>
          <a:xfrm>
            <a:off x="7324460" y="912090"/>
            <a:ext cx="517844" cy="13105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Segoe UI"/>
              <a:ea typeface="Meiryo UI"/>
              <a:cs typeface="+mn-cs"/>
            </a:endParaRPr>
          </a:p>
        </p:txBody>
      </p:sp>
      <p:sp>
        <p:nvSpPr>
          <p:cNvPr id="14" name="テキスト ボックス 13">
            <a:extLst>
              <a:ext uri="{FF2B5EF4-FFF2-40B4-BE49-F238E27FC236}">
                <a16:creationId xmlns:a16="http://schemas.microsoft.com/office/drawing/2014/main" id="{85AF9A70-0EDA-98AE-AC7A-7539569AD588}"/>
              </a:ext>
            </a:extLst>
          </p:cNvPr>
          <p:cNvSpPr txBox="1"/>
          <p:nvPr/>
        </p:nvSpPr>
        <p:spPr>
          <a:xfrm>
            <a:off x="7788398" y="828777"/>
            <a:ext cx="1872821" cy="276999"/>
          </a:xfrm>
          <a:prstGeom prst="rect">
            <a:avLst/>
          </a:prstGeom>
          <a:noFill/>
        </p:spPr>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区域計画記載</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C951AC40-FBC9-6BC9-D910-9D1B444F71E5}"/>
              </a:ext>
            </a:extLst>
          </p:cNvPr>
          <p:cNvSpPr txBox="1"/>
          <p:nvPr/>
        </p:nvSpPr>
        <p:spPr>
          <a:xfrm>
            <a:off x="8320861" y="6648109"/>
            <a:ext cx="1655379" cy="246221"/>
          </a:xfrm>
          <a:prstGeom prst="rect">
            <a:avLst/>
          </a:prstGeom>
          <a:noFill/>
        </p:spPr>
        <p:txBody>
          <a:bodyPr wrap="square">
            <a:spAutoFit/>
          </a:bodyPr>
          <a:lstStyle/>
          <a:p>
            <a:r>
              <a:rPr lang="en-US" altLang="ja-JP" sz="1000" dirty="0"/>
              <a:t>※</a:t>
            </a:r>
            <a:r>
              <a:rPr lang="ja-JP" altLang="en-US" sz="1000" dirty="0"/>
              <a:t>区域計画への記載は不要</a:t>
            </a:r>
          </a:p>
        </p:txBody>
      </p:sp>
      <p:sp>
        <p:nvSpPr>
          <p:cNvPr id="17" name="テキスト ボックス 16">
            <a:extLst>
              <a:ext uri="{FF2B5EF4-FFF2-40B4-BE49-F238E27FC236}">
                <a16:creationId xmlns:a16="http://schemas.microsoft.com/office/drawing/2014/main" id="{62565A13-46E9-1A32-5F35-912FFFB2C699}"/>
              </a:ext>
            </a:extLst>
          </p:cNvPr>
          <p:cNvSpPr txBox="1"/>
          <p:nvPr/>
        </p:nvSpPr>
        <p:spPr>
          <a:xfrm>
            <a:off x="6534770" y="344653"/>
            <a:ext cx="3441470" cy="307777"/>
          </a:xfrm>
          <a:prstGeom prst="rect">
            <a:avLst/>
          </a:prstGeom>
          <a:noFill/>
          <a:ln>
            <a:noFill/>
          </a:ln>
        </p:spPr>
        <p:txBody>
          <a:bodyPr wrap="square" rtlCol="0">
            <a:spAutoFit/>
          </a:bodyPr>
          <a:lstStyle/>
          <a:p>
            <a:r>
              <a:rPr lang="ja-JP" altLang="en-US" sz="700" dirty="0">
                <a:latin typeface="+mn-ea"/>
              </a:rPr>
              <a:t>第１回大阪府・大阪市スーパーシティ型国家戦略特別区域会議（令和５年</a:t>
            </a:r>
            <a:r>
              <a:rPr lang="en-US" altLang="ja-JP" sz="700" dirty="0">
                <a:latin typeface="+mn-ea"/>
              </a:rPr>
              <a:t>10</a:t>
            </a:r>
            <a:r>
              <a:rPr lang="ja-JP" altLang="en-US" sz="700" dirty="0">
                <a:latin typeface="+mn-ea"/>
              </a:rPr>
              <a:t>月</a:t>
            </a:r>
            <a:r>
              <a:rPr lang="en-US" altLang="ja-JP" sz="700" dirty="0">
                <a:latin typeface="+mn-ea"/>
              </a:rPr>
              <a:t>11</a:t>
            </a:r>
            <a:r>
              <a:rPr lang="ja-JP" altLang="en-US" sz="700" dirty="0">
                <a:latin typeface="+mn-ea"/>
              </a:rPr>
              <a:t>日）</a:t>
            </a:r>
            <a:endParaRPr lang="en-US" altLang="ja-JP" sz="700" dirty="0">
              <a:latin typeface="+mn-ea"/>
            </a:endParaRPr>
          </a:p>
          <a:p>
            <a:r>
              <a:rPr lang="ja-JP" altLang="en-US" sz="700" dirty="0">
                <a:latin typeface="+mn-ea"/>
              </a:rPr>
              <a:t>資料４（事務局提出資料）より抜粋・一部加工</a:t>
            </a:r>
          </a:p>
        </p:txBody>
      </p:sp>
    </p:spTree>
    <p:extLst>
      <p:ext uri="{BB962C8B-B14F-4D97-AF65-F5344CB8AC3E}">
        <p14:creationId xmlns:p14="http://schemas.microsoft.com/office/powerpoint/2010/main" val="3073057861"/>
      </p:ext>
    </p:extLst>
  </p:cSld>
  <p:clrMapOvr>
    <a:masterClrMapping/>
  </p:clrMapOvr>
</p:sld>
</file>

<file path=ppt/theme/theme1.xml><?xml version="1.0" encoding="utf-8"?>
<a:theme xmlns:a="http://schemas.openxmlformats.org/drawingml/2006/main" name="テーマ1">
  <a:themeElements>
    <a:clrScheme name="ユーザー定義 2">
      <a:dk1>
        <a:srgbClr val="000000"/>
      </a:dk1>
      <a:lt1>
        <a:srgbClr val="FFFFFF"/>
      </a:lt1>
      <a:dk2>
        <a:srgbClr val="44546A"/>
      </a:dk2>
      <a:lt2>
        <a:srgbClr val="E7E6E6"/>
      </a:lt2>
      <a:accent1>
        <a:srgbClr val="3688D6"/>
      </a:accent1>
      <a:accent2>
        <a:srgbClr val="ED7D31"/>
      </a:accent2>
      <a:accent3>
        <a:srgbClr val="A5A5A5"/>
      </a:accent3>
      <a:accent4>
        <a:srgbClr val="9EE1D6"/>
      </a:accent4>
      <a:accent5>
        <a:srgbClr val="C7DAEB"/>
      </a:accent5>
      <a:accent6>
        <a:srgbClr val="F9E29B"/>
      </a:accent6>
      <a:hlink>
        <a:srgbClr val="0563C1"/>
      </a:hlink>
      <a:folHlink>
        <a:srgbClr val="954F72"/>
      </a:folHlink>
    </a:clrScheme>
    <a:fontScheme name="ユーザー定義 2">
      <a:majorFont>
        <a:latin typeface="Segoe UI"/>
        <a:ea typeface="Meiryo UI"/>
        <a:cs typeface=""/>
      </a:majorFont>
      <a:minorFont>
        <a:latin typeface="Segoe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9E29B"/>
        </a:solidFill>
        <a:ln>
          <a:solidFill>
            <a:schemeClr val="tx1"/>
          </a:solidFill>
        </a:ln>
      </a:spPr>
      <a:bodyPr rtlCol="0" anchor="ctr"/>
      <a:lstStyle>
        <a:defPPr algn="ctr">
          <a:defRPr b="1" dirty="0" smtClean="0">
            <a:solidFill>
              <a:schemeClr val="tx1"/>
            </a:solidFill>
            <a:latin typeface="+mj-lt"/>
            <a:ea typeface="+mj-ea"/>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テーマ1" id="{E389B8A5-6C9C-4643-9329-64365EB7A5D1}" vid="{1F287007-D52C-41DC-B826-8806CE934D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732</Words>
  <Application>Microsoft Office PowerPoint</Application>
  <PresentationFormat>A4 210 x 297 mm</PresentationFormat>
  <Paragraphs>71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Arial</vt:lpstr>
      <vt:lpstr>Calibri</vt:lpstr>
      <vt:lpstr>Segoe UI</vt:lpstr>
      <vt:lpstr>Wingdings</vt:lpstr>
      <vt:lpstr>テーマ1</vt:lpstr>
      <vt:lpstr>これまでに実現した規制改革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2024-03-22T04:38:10Z</dcterms:modified>
</cp:coreProperties>
</file>