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1" r:id="rId2"/>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E7"/>
    <a:srgbClr val="FFF2CC"/>
    <a:srgbClr val="FFC000"/>
    <a:srgbClr val="EC6C00"/>
    <a:srgbClr val="7EBE33"/>
    <a:srgbClr val="906E30"/>
    <a:srgbClr val="A4723A"/>
    <a:srgbClr val="664724"/>
    <a:srgbClr val="645226"/>
    <a:srgbClr val="6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46" d="100"/>
          <a:sy n="146" d="100"/>
        </p:scale>
        <p:origin x="274" y="-4738"/>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69" tIns="45785" rIns="91569" bIns="45785"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841" y="0"/>
            <a:ext cx="2949786" cy="498693"/>
          </a:xfrm>
          <a:prstGeom prst="rect">
            <a:avLst/>
          </a:prstGeom>
        </p:spPr>
        <p:txBody>
          <a:bodyPr vert="horz" lIns="91569" tIns="45785" rIns="91569" bIns="45785" rtlCol="0"/>
          <a:lstStyle>
            <a:lvl1pPr algn="r">
              <a:defRPr sz="1100"/>
            </a:lvl1pPr>
          </a:lstStyle>
          <a:p>
            <a:fld id="{70F99883-74AE-4A2C-81B7-5B86A08198C0}" type="datetimeFigureOut">
              <a:rPr kumimoji="1" lang="ja-JP" altLang="en-US" smtClean="0"/>
              <a:t>2024/1/10</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69" tIns="45785" rIns="91569" bIns="45785"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569" tIns="45785" rIns="91569" bIns="457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69" tIns="45785" rIns="91569" bIns="4578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6" cy="498692"/>
          </a:xfrm>
          <a:prstGeom prst="rect">
            <a:avLst/>
          </a:prstGeom>
        </p:spPr>
        <p:txBody>
          <a:bodyPr vert="horz" lIns="91569" tIns="45785" rIns="91569" bIns="4578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1/10/2024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ugyosokushin-g04@gbox.pref.osaka.lg.jp" TargetMode="External"/><Relationship Id="rId7"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12.xml"/><Relationship Id="rId6" Type="http://schemas.openxmlformats.org/officeDocument/2006/relationships/hyperlink" Target="https://lgpos.task-asp.net/cu/270008/ea/residents/procedures/apply/ab57b679-4d24-43e3-b1da-237918f97793/start" TargetMode="Externa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048" y="3339106"/>
            <a:ext cx="7785623" cy="10948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782363" y="4556790"/>
            <a:ext cx="4865892" cy="338554"/>
          </a:xfrm>
          <a:prstGeom prst="rect">
            <a:avLst/>
          </a:prstGeom>
        </p:spPr>
        <p:txBody>
          <a:bodyPr wrap="square">
            <a:spAutoFit/>
          </a:bodyPr>
          <a:lstStyle/>
          <a:p>
            <a:r>
              <a:rPr lang="en-US" altLang="ja-JP" sz="1600" dirty="0">
                <a:latin typeface="HGPｺﾞｼｯｸE" panose="020B0900000000000000" pitchFamily="50" charset="-128"/>
                <a:ea typeface="HGPｺﾞｼｯｸE" panose="020B0900000000000000" pitchFamily="50" charset="-128"/>
              </a:rPr>
              <a:t>2024</a:t>
            </a:r>
            <a:r>
              <a:rPr lang="ja-JP" altLang="en-US" sz="1600" dirty="0">
                <a:latin typeface="HGPｺﾞｼｯｸE" panose="020B0900000000000000" pitchFamily="50" charset="-128"/>
                <a:ea typeface="HGPｺﾞｼｯｸE" panose="020B0900000000000000" pitchFamily="50" charset="-128"/>
              </a:rPr>
              <a:t>年</a:t>
            </a:r>
            <a:r>
              <a:rPr lang="en-US" altLang="ja-JP" sz="1600" dirty="0">
                <a:latin typeface="HGPｺﾞｼｯｸE" panose="020B0900000000000000" pitchFamily="50" charset="-128"/>
                <a:ea typeface="HGPｺﾞｼｯｸE" panose="020B0900000000000000" pitchFamily="50" charset="-128"/>
              </a:rPr>
              <a:t>3</a:t>
            </a:r>
            <a:r>
              <a:rPr lang="ja-JP" altLang="en-US" sz="1600" dirty="0">
                <a:latin typeface="HGPｺﾞｼｯｸE" panose="020B0900000000000000" pitchFamily="50" charset="-128"/>
                <a:ea typeface="HGPｺﾞｼｯｸE" panose="020B0900000000000000" pitchFamily="50" charset="-128"/>
              </a:rPr>
              <a:t>月</a:t>
            </a:r>
            <a:r>
              <a:rPr lang="en-US" altLang="ja-JP" sz="1600" dirty="0">
                <a:latin typeface="HGPｺﾞｼｯｸE" panose="020B0900000000000000" pitchFamily="50" charset="-128"/>
                <a:ea typeface="HGPｺﾞｼｯｸE" panose="020B0900000000000000" pitchFamily="50" charset="-128"/>
              </a:rPr>
              <a:t>21</a:t>
            </a:r>
            <a:r>
              <a:rPr lang="ja-JP" altLang="en-US" sz="1600" dirty="0">
                <a:latin typeface="HGPｺﾞｼｯｸE" panose="020B0900000000000000" pitchFamily="50" charset="-128"/>
                <a:ea typeface="HGPｺﾞｼｯｸE" panose="020B0900000000000000" pitchFamily="50" charset="-128"/>
              </a:rPr>
              <a:t>日（木）　</a:t>
            </a:r>
            <a:r>
              <a:rPr lang="en-US" altLang="ja-JP" sz="1600" dirty="0">
                <a:latin typeface="HGPｺﾞｼｯｸE" panose="020B0900000000000000" pitchFamily="50" charset="-128"/>
                <a:ea typeface="HGPｺﾞｼｯｸE" panose="020B0900000000000000" pitchFamily="50" charset="-128"/>
              </a:rPr>
              <a:t>13</a:t>
            </a:r>
            <a:r>
              <a:rPr lang="ja-JP" altLang="en-US" sz="1600" dirty="0">
                <a:latin typeface="HGPｺﾞｼｯｸE" panose="020B0900000000000000" pitchFamily="50" charset="-128"/>
                <a:ea typeface="HGPｺﾞｼｯｸE" panose="020B0900000000000000" pitchFamily="50" charset="-128"/>
              </a:rPr>
              <a:t>：</a:t>
            </a:r>
            <a:r>
              <a:rPr lang="en-US" altLang="ja-JP" sz="1600" dirty="0">
                <a:latin typeface="HGPｺﾞｼｯｸE" panose="020B0900000000000000" pitchFamily="50" charset="-128"/>
                <a:ea typeface="HGPｺﾞｼｯｸE" panose="020B0900000000000000" pitchFamily="50" charset="-128"/>
              </a:rPr>
              <a:t>30</a:t>
            </a:r>
            <a:r>
              <a:rPr lang="ja-JP" altLang="en-US" sz="1600" dirty="0">
                <a:latin typeface="HGPｺﾞｼｯｸE" panose="020B0900000000000000" pitchFamily="50" charset="-128"/>
                <a:ea typeface="HGPｺﾞｼｯｸE" panose="020B0900000000000000" pitchFamily="50" charset="-128"/>
              </a:rPr>
              <a:t>～</a:t>
            </a:r>
            <a:r>
              <a:rPr lang="en-US" altLang="ja-JP" sz="1600" dirty="0">
                <a:latin typeface="HGPｺﾞｼｯｸE" panose="020B0900000000000000" pitchFamily="50" charset="-128"/>
                <a:ea typeface="HGPｺﾞｼｯｸE" panose="020B0900000000000000" pitchFamily="50" charset="-128"/>
              </a:rPr>
              <a:t>16</a:t>
            </a:r>
            <a:r>
              <a:rPr lang="ja-JP" altLang="en-US" sz="1600" dirty="0">
                <a:latin typeface="HGPｺﾞｼｯｸE" panose="020B0900000000000000" pitchFamily="50" charset="-128"/>
                <a:ea typeface="HGPｺﾞｼｯｸE" panose="020B0900000000000000" pitchFamily="50" charset="-128"/>
              </a:rPr>
              <a:t>：</a:t>
            </a:r>
            <a:r>
              <a:rPr lang="en-US" altLang="ja-JP" sz="1600" dirty="0">
                <a:latin typeface="HGPｺﾞｼｯｸE" panose="020B0900000000000000" pitchFamily="50" charset="-128"/>
                <a:ea typeface="HGPｺﾞｼｯｸE" panose="020B0900000000000000" pitchFamily="50" charset="-128"/>
              </a:rPr>
              <a:t>00</a:t>
            </a:r>
            <a:r>
              <a:rPr lang="ja-JP" altLang="en-US" sz="1400" dirty="0">
                <a:latin typeface="HGPｺﾞｼｯｸE" panose="020B0900000000000000" pitchFamily="50" charset="-128"/>
                <a:ea typeface="HGPｺﾞｼｯｸE" panose="020B0900000000000000" pitchFamily="50" charset="-128"/>
              </a:rPr>
              <a:t>（受付開始</a:t>
            </a:r>
            <a:r>
              <a:rPr lang="en-US" altLang="ja-JP" sz="1400" dirty="0">
                <a:latin typeface="HGPｺﾞｼｯｸE" panose="020B0900000000000000" pitchFamily="50" charset="-128"/>
                <a:ea typeface="HGPｺﾞｼｯｸE" panose="020B0900000000000000" pitchFamily="50" charset="-128"/>
              </a:rPr>
              <a:t>13</a:t>
            </a:r>
            <a:r>
              <a:rPr lang="ja-JP" altLang="en-US" sz="1400" dirty="0">
                <a:latin typeface="HGPｺﾞｼｯｸE" panose="020B0900000000000000" pitchFamily="50" charset="-128"/>
                <a:ea typeface="HGPｺﾞｼｯｸE" panose="020B0900000000000000" pitchFamily="50" charset="-128"/>
              </a:rPr>
              <a:t>時）</a:t>
            </a:r>
          </a:p>
        </p:txBody>
      </p:sp>
      <p:sp>
        <p:nvSpPr>
          <p:cNvPr id="7" name="正方形/長方形 6"/>
          <p:cNvSpPr/>
          <p:nvPr/>
        </p:nvSpPr>
        <p:spPr>
          <a:xfrm>
            <a:off x="2845096" y="4969728"/>
            <a:ext cx="4227376" cy="584775"/>
          </a:xfrm>
          <a:prstGeom prst="rect">
            <a:avLst/>
          </a:prstGeom>
        </p:spPr>
        <p:txBody>
          <a:bodyPr wrap="square">
            <a:spAutoFit/>
          </a:bodyPr>
          <a:lstStyle/>
          <a:p>
            <a:r>
              <a:rPr lang="ja-JP" altLang="ja-JP" sz="1600" b="1" dirty="0">
                <a:latin typeface="HG丸ｺﾞｼｯｸM-PRO" panose="020F0600000000000000" pitchFamily="50" charset="-128"/>
                <a:ea typeface="HG丸ｺﾞｼｯｸM-PRO" panose="020F0600000000000000" pitchFamily="50" charset="-128"/>
              </a:rPr>
              <a:t>エル・おおさか本館</a:t>
            </a:r>
            <a:r>
              <a:rPr lang="en-US" altLang="ja-JP" sz="1600" b="1" dirty="0">
                <a:latin typeface="HG丸ｺﾞｼｯｸM-PRO" panose="020F0600000000000000" pitchFamily="50" charset="-128"/>
                <a:ea typeface="HG丸ｺﾞｼｯｸM-PRO" panose="020F0600000000000000" pitchFamily="50" charset="-128"/>
              </a:rPr>
              <a:t>11</a:t>
            </a:r>
            <a:r>
              <a:rPr lang="ja-JP" altLang="ja-JP" sz="1600" b="1" dirty="0">
                <a:latin typeface="HG丸ｺﾞｼｯｸM-PRO" panose="020F0600000000000000" pitchFamily="50" charset="-128"/>
                <a:ea typeface="HG丸ｺﾞｼｯｸM-PRO" panose="020F0600000000000000" pitchFamily="50" charset="-128"/>
              </a:rPr>
              <a:t>階　セミナールーム　（大阪市中央区北浜東</a:t>
            </a:r>
            <a:r>
              <a:rPr lang="en-US" altLang="ja-JP" sz="1600" b="1" dirty="0">
                <a:latin typeface="HG丸ｺﾞｼｯｸM-PRO" panose="020F0600000000000000" pitchFamily="50" charset="-128"/>
                <a:ea typeface="HG丸ｺﾞｼｯｸM-PRO" panose="020F0600000000000000" pitchFamily="50" charset="-128"/>
              </a:rPr>
              <a:t>3-14</a:t>
            </a:r>
            <a:r>
              <a:rPr lang="ja-JP" altLang="ja-JP" sz="1600" b="1" dirty="0">
                <a:latin typeface="HG丸ｺﾞｼｯｸM-PRO" panose="020F0600000000000000" pitchFamily="50" charset="-128"/>
                <a:ea typeface="HG丸ｺﾞｼｯｸM-PRO" panose="020F0600000000000000" pitchFamily="50" charset="-128"/>
              </a:rPr>
              <a:t>）</a:t>
            </a:r>
          </a:p>
        </p:txBody>
      </p:sp>
      <p:sp>
        <p:nvSpPr>
          <p:cNvPr id="8" name="正方形/長方形 7"/>
          <p:cNvSpPr/>
          <p:nvPr/>
        </p:nvSpPr>
        <p:spPr>
          <a:xfrm>
            <a:off x="577151" y="6589289"/>
            <a:ext cx="6611221" cy="2477922"/>
          </a:xfrm>
          <a:prstGeom prst="rect">
            <a:avLst/>
          </a:prstGeom>
        </p:spPr>
        <p:txBody>
          <a:bodyPr wrap="square">
            <a:spAutoFit/>
          </a:bodyPr>
          <a:lstStyle/>
          <a:p>
            <a:pPr>
              <a:lnSpc>
                <a:spcPts val="3200"/>
              </a:lnSpc>
            </a:pPr>
            <a:r>
              <a:rPr lang="ja-JP" altLang="en-US" sz="1200" b="1" dirty="0">
                <a:solidFill>
                  <a:schemeClr val="accent2"/>
                </a:solidFill>
                <a:latin typeface="HG丸ｺﾞｼｯｸM-PRO" panose="020F0600000000000000" pitchFamily="50" charset="-128"/>
                <a:ea typeface="HG丸ｺﾞｼｯｸM-PRO" panose="020F0600000000000000" pitchFamily="50" charset="-128"/>
              </a:rPr>
              <a:t>◆</a:t>
            </a:r>
            <a:r>
              <a:rPr lang="ja-JP" altLang="en-US" sz="1200" b="1" dirty="0">
                <a:solidFill>
                  <a:srgbClr val="EC6C00"/>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精神科医の立場から障がい者雇用について</a:t>
            </a:r>
            <a:r>
              <a:rPr lang="ja-JP" altLang="en-US" sz="1400" b="1" dirty="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西浦クリニック　院長　西浦　竹彦氏</a:t>
            </a:r>
          </a:p>
          <a:p>
            <a:pPr>
              <a:lnSpc>
                <a:spcPts val="3200"/>
              </a:lnSpc>
            </a:pPr>
            <a:r>
              <a:rPr lang="ja-JP" altLang="en-US" sz="1200" b="1" dirty="0">
                <a:solidFill>
                  <a:schemeClr val="accent2"/>
                </a:solidFill>
                <a:latin typeface="HG丸ｺﾞｼｯｸM-PRO" panose="020F0600000000000000" pitchFamily="50" charset="-128"/>
                <a:ea typeface="HG丸ｺﾞｼｯｸM-PRO" panose="020F0600000000000000" pitchFamily="50" charset="-128"/>
              </a:rPr>
              <a:t>◆</a:t>
            </a:r>
            <a:r>
              <a:rPr lang="ja-JP" altLang="en-US" sz="1200" b="1" dirty="0">
                <a:solidFill>
                  <a:srgbClr val="EC6C00"/>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訓練機関の立場から障がい者雇用について　</a:t>
            </a:r>
            <a:endParaRPr lang="en-US" altLang="ja-JP" sz="1200" b="1" dirty="0">
              <a:latin typeface="HG丸ｺﾞｼｯｸM-PRO" panose="020F0600000000000000" pitchFamily="50" charset="-128"/>
              <a:ea typeface="HG丸ｺﾞｼｯｸM-PRO" panose="020F0600000000000000" pitchFamily="50" charset="-128"/>
            </a:endParaRPr>
          </a:p>
          <a:p>
            <a:pPr>
              <a:lnSpc>
                <a:spcPts val="3200"/>
              </a:lnSpc>
            </a:pPr>
            <a:r>
              <a:rPr lang="ja-JP" altLang="en-US" sz="1200" b="1" dirty="0">
                <a:latin typeface="HG丸ｺﾞｼｯｸM-PRO" panose="020F0600000000000000" pitchFamily="50" charset="-128"/>
                <a:ea typeface="HG丸ｺﾞｼｯｸM-PRO" panose="020F0600000000000000" pitchFamily="50" charset="-128"/>
              </a:rPr>
              <a:t>　　　　　　　　　　　　　</a:t>
            </a:r>
            <a:r>
              <a:rPr lang="ja-JP" altLang="ja-JP" sz="1200" b="1" dirty="0">
                <a:latin typeface="HG丸ｺﾞｼｯｸM-PRO" panose="020F0600000000000000" pitchFamily="50" charset="-128"/>
                <a:ea typeface="HG丸ｺﾞｼｯｸM-PRO" panose="020F0600000000000000" pitchFamily="50" charset="-128"/>
              </a:rPr>
              <a:t>大阪市</a:t>
            </a:r>
            <a:r>
              <a:rPr lang="ja-JP" altLang="en-US" sz="1200" b="1" dirty="0">
                <a:latin typeface="HG丸ｺﾞｼｯｸM-PRO" panose="020F0600000000000000" pitchFamily="50" charset="-128"/>
                <a:ea typeface="HG丸ｺﾞｼｯｸM-PRO" panose="020F0600000000000000" pitchFamily="50" charset="-128"/>
              </a:rPr>
              <a:t>職業</a:t>
            </a:r>
            <a:r>
              <a:rPr lang="ja-JP" altLang="ja-JP" sz="1200" b="1" dirty="0">
                <a:latin typeface="HG丸ｺﾞｼｯｸM-PRO" panose="020F0600000000000000" pitchFamily="50" charset="-128"/>
                <a:ea typeface="HG丸ｺﾞｼｯｸM-PRO" panose="020F0600000000000000" pitchFamily="50" charset="-128"/>
              </a:rPr>
              <a:t>リハビリテーションセンター　</a:t>
            </a:r>
            <a:r>
              <a:rPr lang="ja-JP" altLang="en-US" sz="1200" b="1" dirty="0">
                <a:latin typeface="HG丸ｺﾞｼｯｸM-PRO" panose="020F0600000000000000" pitchFamily="50" charset="-128"/>
                <a:ea typeface="HG丸ｺﾞｼｯｸM-PRO" panose="020F0600000000000000" pitchFamily="50" charset="-128"/>
              </a:rPr>
              <a:t>所長　</a:t>
            </a:r>
            <a:r>
              <a:rPr lang="ja-JP" altLang="ja-JP" sz="1200" b="1" dirty="0">
                <a:latin typeface="HG丸ｺﾞｼｯｸM-PRO" panose="020F0600000000000000" pitchFamily="50" charset="-128"/>
                <a:ea typeface="HG丸ｺﾞｼｯｸM-PRO" panose="020F0600000000000000" pitchFamily="50" charset="-128"/>
              </a:rPr>
              <a:t>酒井</a:t>
            </a:r>
            <a:r>
              <a:rPr lang="ja-JP" altLang="en-US" sz="1200" b="1" dirty="0">
                <a:latin typeface="HG丸ｺﾞｼｯｸM-PRO" panose="020F0600000000000000" pitchFamily="50" charset="-128"/>
                <a:ea typeface="HG丸ｺﾞｼｯｸM-PRO" panose="020F0600000000000000" pitchFamily="50" charset="-128"/>
              </a:rPr>
              <a:t>　京子氏</a:t>
            </a:r>
            <a:br>
              <a:rPr lang="en-US" altLang="ja-JP" sz="1200" b="1" dirty="0">
                <a:latin typeface="HG丸ｺﾞｼｯｸM-PRO" panose="020F0600000000000000" pitchFamily="50" charset="-128"/>
                <a:ea typeface="HG丸ｺﾞｼｯｸM-PRO" panose="020F0600000000000000" pitchFamily="50" charset="-128"/>
              </a:rPr>
            </a:br>
            <a:r>
              <a:rPr lang="ja-JP" altLang="en-US" sz="1200" b="1" dirty="0">
                <a:solidFill>
                  <a:schemeClr val="accent2"/>
                </a:solidFill>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　支援機関の立場から障がい者雇用について　</a:t>
            </a:r>
            <a:endParaRPr lang="en-US" altLang="ja-JP" sz="1200" b="1" dirty="0">
              <a:latin typeface="HG丸ｺﾞｼｯｸM-PRO" panose="020F0600000000000000" pitchFamily="50" charset="-128"/>
              <a:ea typeface="HG丸ｺﾞｼｯｸM-PRO" panose="020F0600000000000000" pitchFamily="50" charset="-128"/>
            </a:endParaRPr>
          </a:p>
          <a:p>
            <a:pPr>
              <a:lnSpc>
                <a:spcPts val="3200"/>
              </a:lnSpc>
            </a:pPr>
            <a:r>
              <a:rPr lang="ja-JP" altLang="en-US" sz="1200" b="1" dirty="0">
                <a:latin typeface="HG丸ｺﾞｼｯｸM-PRO" panose="020F0600000000000000" pitchFamily="50" charset="-128"/>
                <a:ea typeface="HG丸ｺﾞｼｯｸM-PRO" panose="020F0600000000000000" pitchFamily="50" charset="-128"/>
              </a:rPr>
              <a:t>　　　　　　　　　　　　　　</a:t>
            </a:r>
            <a:r>
              <a:rPr lang="ja-JP" altLang="ja-JP" sz="1200" b="1" dirty="0">
                <a:latin typeface="HG丸ｺﾞｼｯｸM-PRO" panose="020F0600000000000000" pitchFamily="50" charset="-128"/>
                <a:ea typeface="HG丸ｺﾞｼｯｸM-PRO" panose="020F0600000000000000" pitchFamily="50" charset="-128"/>
              </a:rPr>
              <a:t>大阪市障害者就業・生活支援センター　</a:t>
            </a:r>
            <a:r>
              <a:rPr lang="ja-JP" altLang="en-US" sz="1200" b="1" dirty="0">
                <a:latin typeface="HG丸ｺﾞｼｯｸM-PRO" panose="020F0600000000000000" pitchFamily="50" charset="-128"/>
                <a:ea typeface="HG丸ｺﾞｼｯｸM-PRO" panose="020F0600000000000000" pitchFamily="50" charset="-128"/>
              </a:rPr>
              <a:t>所長　</a:t>
            </a:r>
            <a:r>
              <a:rPr lang="ja-JP" altLang="ja-JP" sz="1200" b="1" dirty="0">
                <a:latin typeface="HG丸ｺﾞｼｯｸM-PRO" panose="020F0600000000000000" pitchFamily="50" charset="-128"/>
                <a:ea typeface="HG丸ｺﾞｼｯｸM-PRO" panose="020F0600000000000000" pitchFamily="50" charset="-128"/>
              </a:rPr>
              <a:t>前野</a:t>
            </a:r>
            <a:r>
              <a:rPr lang="ja-JP" altLang="en-US" sz="1200" b="1" dirty="0">
                <a:latin typeface="HG丸ｺﾞｼｯｸM-PRO" panose="020F0600000000000000" pitchFamily="50" charset="-128"/>
                <a:ea typeface="HG丸ｺﾞｼｯｸM-PRO" panose="020F0600000000000000" pitchFamily="50" charset="-128"/>
              </a:rPr>
              <a:t>　哲哉氏　</a:t>
            </a:r>
            <a:endParaRPr lang="en-US" altLang="ja-JP" sz="1200" b="1" dirty="0">
              <a:latin typeface="HG丸ｺﾞｼｯｸM-PRO" panose="020F0600000000000000" pitchFamily="50" charset="-128"/>
              <a:ea typeface="HG丸ｺﾞｼｯｸM-PRO" panose="020F0600000000000000" pitchFamily="50" charset="-128"/>
            </a:endParaRPr>
          </a:p>
          <a:p>
            <a:pPr>
              <a:lnSpc>
                <a:spcPts val="3200"/>
              </a:lnSpc>
            </a:pPr>
            <a:r>
              <a:rPr lang="ja-JP" altLang="en-US" sz="1200" b="1" dirty="0">
                <a:solidFill>
                  <a:schemeClr val="accent2"/>
                </a:solidFill>
                <a:latin typeface="HG丸ｺﾞｼｯｸM-PRO" panose="020F0600000000000000" pitchFamily="50" charset="-128"/>
                <a:ea typeface="HG丸ｺﾞｼｯｸM-PRO" panose="020F0600000000000000" pitchFamily="50" charset="-128"/>
              </a:rPr>
              <a:t>◆</a:t>
            </a:r>
            <a:r>
              <a:rPr lang="ja-JP" altLang="en-US" sz="1200" b="1" dirty="0">
                <a:solidFill>
                  <a:srgbClr val="EC6C00"/>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全体ディスカッション</a:t>
            </a:r>
          </a:p>
        </p:txBody>
      </p:sp>
      <p:sp>
        <p:nvSpPr>
          <p:cNvPr id="28" name="正方形/長方形 27"/>
          <p:cNvSpPr/>
          <p:nvPr/>
        </p:nvSpPr>
        <p:spPr>
          <a:xfrm>
            <a:off x="1932557" y="4541401"/>
            <a:ext cx="1006869" cy="369332"/>
          </a:xfrm>
          <a:prstGeom prst="rect">
            <a:avLst/>
          </a:prstGeom>
        </p:spPr>
        <p:txBody>
          <a:bodyPr wrap="square">
            <a:spAutoFit/>
          </a:bodyPr>
          <a:lstStyle/>
          <a:p>
            <a:pPr algn="ctr"/>
            <a:r>
              <a:rPr lang="ja-JP" altLang="en-US" sz="1800" dirty="0">
                <a:latin typeface="HGPｺﾞｼｯｸE" panose="020B0900000000000000" pitchFamily="50" charset="-128"/>
                <a:ea typeface="HGPｺﾞｼｯｸE" panose="020B0900000000000000" pitchFamily="50" charset="-128"/>
              </a:rPr>
              <a:t>［日時］</a:t>
            </a:r>
          </a:p>
        </p:txBody>
      </p:sp>
      <p:sp>
        <p:nvSpPr>
          <p:cNvPr id="29" name="正方形/長方形 28"/>
          <p:cNvSpPr/>
          <p:nvPr/>
        </p:nvSpPr>
        <p:spPr>
          <a:xfrm>
            <a:off x="1932557" y="4989882"/>
            <a:ext cx="1006869" cy="369332"/>
          </a:xfrm>
          <a:prstGeom prst="rect">
            <a:avLst/>
          </a:prstGeom>
        </p:spPr>
        <p:txBody>
          <a:bodyPr wrap="square">
            <a:spAutoFit/>
          </a:bodyPr>
          <a:lstStyle/>
          <a:p>
            <a:pPr algn="ctr"/>
            <a:r>
              <a:rPr lang="ja-JP" altLang="en-US" sz="1800" dirty="0">
                <a:latin typeface="HGPｺﾞｼｯｸE" panose="020B0900000000000000" pitchFamily="50" charset="-128"/>
                <a:ea typeface="HGPｺﾞｼｯｸE" panose="020B0900000000000000" pitchFamily="50" charset="-128"/>
              </a:rPr>
              <a:t>［会場］</a:t>
            </a:r>
          </a:p>
        </p:txBody>
      </p:sp>
      <p:pic>
        <p:nvPicPr>
          <p:cNvPr id="27" name="図 26"/>
          <p:cNvPicPr/>
          <p:nvPr/>
        </p:nvPicPr>
        <p:blipFill>
          <a:blip r:embed="rId2">
            <a:extLst>
              <a:ext uri="{28A0092B-C50C-407E-A947-70E740481C1C}">
                <a14:useLocalDpi xmlns:a14="http://schemas.microsoft.com/office/drawing/2010/main" val="0"/>
              </a:ext>
            </a:extLst>
          </a:blip>
          <a:srcRect/>
          <a:stretch>
            <a:fillRect/>
          </a:stretch>
        </p:blipFill>
        <p:spPr bwMode="auto">
          <a:xfrm>
            <a:off x="518735" y="268609"/>
            <a:ext cx="1259989" cy="388447"/>
          </a:xfrm>
          <a:prstGeom prst="rect">
            <a:avLst/>
          </a:prstGeom>
          <a:noFill/>
          <a:ln>
            <a:noFill/>
          </a:ln>
          <a:effectLst/>
        </p:spPr>
      </p:pic>
      <p:sp>
        <p:nvSpPr>
          <p:cNvPr id="16" name="テキスト ボックス 15"/>
          <p:cNvSpPr txBox="1"/>
          <p:nvPr/>
        </p:nvSpPr>
        <p:spPr>
          <a:xfrm>
            <a:off x="1689684" y="3351330"/>
            <a:ext cx="5823273" cy="1401281"/>
          </a:xfrm>
          <a:prstGeom prst="rect">
            <a:avLst/>
          </a:prstGeom>
          <a:noFill/>
        </p:spPr>
        <p:txBody>
          <a:bodyPr wrap="square" rtlCol="0">
            <a:spAutoFit/>
          </a:bodyPr>
          <a:lstStyle/>
          <a:p>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医療機関、訓練機関、支援機関、それぞれの立場から障がい者雇用の現状と今後をお話しいただき、全体ディスカッションで障がい者雇用への理解をより一層深めていきたいと思います。</a:t>
            </a:r>
            <a:endParaRPr lang="en-US" altLang="ja-JP" sz="13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u="sng"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者雇用や就労支援に積極的・先駆的に取り組む、サポートカンパニー登録企業のみなさま、ぜひご参加ください。</a:t>
            </a:r>
            <a:endParaRPr lang="ja-JP" altLang="ja-JP" sz="1300"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33" name="正方形/長方形 32"/>
          <p:cNvSpPr/>
          <p:nvPr/>
        </p:nvSpPr>
        <p:spPr>
          <a:xfrm>
            <a:off x="0" y="9182046"/>
            <a:ext cx="7775575" cy="187997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6655119" y="9309426"/>
            <a:ext cx="1052623"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二次元コード</a:t>
            </a:r>
          </a:p>
        </p:txBody>
      </p:sp>
      <p:sp>
        <p:nvSpPr>
          <p:cNvPr id="25" name="テキスト ボックス 24"/>
          <p:cNvSpPr txBox="1"/>
          <p:nvPr/>
        </p:nvSpPr>
        <p:spPr>
          <a:xfrm>
            <a:off x="206349" y="9148866"/>
            <a:ext cx="7793665" cy="1708160"/>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申込み方法</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締め切り：</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日</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水</a:t>
            </a:r>
            <a:r>
              <a:rPr lang="en-US" altLang="ja-JP" sz="1400" dirty="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下記</a:t>
            </a:r>
            <a:r>
              <a:rPr lang="en-US" altLang="ja-JP" sz="1100" dirty="0">
                <a:latin typeface="Meiryo UI" panose="020B0604030504040204" pitchFamily="50" charset="-128"/>
                <a:ea typeface="Meiryo UI" panose="020B0604030504040204" pitchFamily="50" charset="-128"/>
              </a:rPr>
              <a:t>URL</a:t>
            </a:r>
            <a:r>
              <a:rPr lang="ja-JP" altLang="en-US" sz="1100" dirty="0">
                <a:latin typeface="Meiryo UI" panose="020B0604030504040204" pitchFamily="50" charset="-128"/>
                <a:ea typeface="Meiryo UI" panose="020B0604030504040204" pitchFamily="50" charset="-128"/>
              </a:rPr>
              <a:t>もしくは二次元コードよりお申込みください。</a:t>
            </a:r>
            <a:endParaRPr lang="en-US" altLang="ja-JP" sz="11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問合先</a:t>
            </a:r>
            <a:r>
              <a:rPr lang="en-US" altLang="ja-JP" sz="14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大阪府障がい者雇用促進センター</a:t>
            </a:r>
            <a:r>
              <a:rPr lang="ja-JP" altLang="en-US" sz="900" dirty="0">
                <a:latin typeface="Meiryo UI" panose="020B0604030504040204" pitchFamily="50" charset="-128"/>
                <a:ea typeface="Meiryo UI" panose="020B0604030504040204" pitchFamily="50" charset="-128"/>
              </a:rPr>
              <a:t>（大阪府商工労働部雇用推進室就業促進課障がい者雇用促進グループ）</a:t>
            </a:r>
          </a:p>
          <a:p>
            <a:r>
              <a:rPr lang="ja-JP" altLang="en-US" sz="1100" dirty="0">
                <a:latin typeface="Meiryo UI" panose="020B0604030504040204" pitchFamily="50" charset="-128"/>
                <a:ea typeface="Meiryo UI" panose="020B0604030504040204" pitchFamily="50" charset="-128"/>
              </a:rPr>
              <a:t>電話：</a:t>
            </a:r>
            <a:r>
              <a:rPr lang="en-US" altLang="ja-JP" sz="1100" dirty="0">
                <a:latin typeface="Meiryo UI" panose="020B0604030504040204" pitchFamily="50" charset="-128"/>
                <a:ea typeface="Meiryo UI" panose="020B0604030504040204" pitchFamily="50" charset="-128"/>
              </a:rPr>
              <a:t>06-6360-9077</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E-mail</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hlinkClick r:id="rId3"/>
              </a:rPr>
              <a:t>shugyosokushin-g04@gbox.pref.osaka.lg.jp</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手話通訳等が必要な場合は、事前にお申し出ください。</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お申込みいただいた個人情報は、本セミナーの運営にのみ利用させていただきます。</a:t>
            </a:r>
            <a:endParaRPr lang="en-US" altLang="ja-JP" sz="1100" dirty="0">
              <a:latin typeface="Meiryo UI" panose="020B0604030504040204" pitchFamily="50" charset="-128"/>
              <a:ea typeface="Meiryo UI" panose="020B0604030504040204" pitchFamily="50" charset="-128"/>
            </a:endParaRPr>
          </a:p>
          <a:p>
            <a:endParaRPr kumimoji="1" lang="ja-JP" altLang="en-US" sz="1100" dirty="0"/>
          </a:p>
        </p:txBody>
      </p:sp>
      <p:sp>
        <p:nvSpPr>
          <p:cNvPr id="30" name="正方形/長方形 29"/>
          <p:cNvSpPr/>
          <p:nvPr/>
        </p:nvSpPr>
        <p:spPr>
          <a:xfrm>
            <a:off x="1928083" y="5645508"/>
            <a:ext cx="1006869" cy="369332"/>
          </a:xfrm>
          <a:prstGeom prst="rect">
            <a:avLst/>
          </a:prstGeom>
        </p:spPr>
        <p:txBody>
          <a:bodyPr wrap="square">
            <a:spAutoFit/>
          </a:bodyPr>
          <a:lstStyle/>
          <a:p>
            <a:pPr algn="ctr"/>
            <a:r>
              <a:rPr lang="ja-JP" altLang="en-US" sz="1800" dirty="0">
                <a:latin typeface="HGPｺﾞｼｯｸE" panose="020B0900000000000000" pitchFamily="50" charset="-128"/>
                <a:ea typeface="HGPｺﾞｼｯｸE" panose="020B0900000000000000" pitchFamily="50" charset="-128"/>
              </a:rPr>
              <a:t>［対象］</a:t>
            </a:r>
          </a:p>
        </p:txBody>
      </p:sp>
      <p:sp>
        <p:nvSpPr>
          <p:cNvPr id="31" name="正方形/長方形 30"/>
          <p:cNvSpPr/>
          <p:nvPr/>
        </p:nvSpPr>
        <p:spPr>
          <a:xfrm>
            <a:off x="2845095" y="5595547"/>
            <a:ext cx="4667862" cy="707886"/>
          </a:xfrm>
          <a:prstGeom prst="rect">
            <a:avLst/>
          </a:prstGeom>
        </p:spPr>
        <p:txBody>
          <a:bodyPr wrap="square">
            <a:spAutoFit/>
          </a:bodyPr>
          <a:lstStyle/>
          <a:p>
            <a:r>
              <a:rPr lang="ja-JP" altLang="en-US" sz="1600" b="1" dirty="0">
                <a:latin typeface="HG丸ｺﾞｼｯｸM-PRO" panose="020F0600000000000000" pitchFamily="50" charset="-128"/>
                <a:ea typeface="HG丸ｺﾞｼｯｸM-PRO" panose="020F0600000000000000" pitchFamily="50" charset="-128"/>
              </a:rPr>
              <a:t>サポートカンパニー登録企業</a:t>
            </a:r>
            <a:endParaRPr lang="en-US" altLang="ja-JP" sz="16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（登録については「大阪府　障がい者サポートカンパニー」で　</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　　　　　　　　　　　　　　　　　　　検索をお願いします）</a:t>
            </a:r>
            <a:endParaRPr lang="ja-JP" altLang="ja-JP" sz="1200" b="1" dirty="0">
              <a:latin typeface="HG丸ｺﾞｼｯｸM-PRO" panose="020F0600000000000000" pitchFamily="50" charset="-128"/>
              <a:ea typeface="HG丸ｺﾞｼｯｸM-PRO" panose="020F0600000000000000" pitchFamily="50" charset="-128"/>
            </a:endParaRPr>
          </a:p>
        </p:txBody>
      </p:sp>
      <p:sp>
        <p:nvSpPr>
          <p:cNvPr id="15" name="楕円 14"/>
          <p:cNvSpPr/>
          <p:nvPr/>
        </p:nvSpPr>
        <p:spPr>
          <a:xfrm>
            <a:off x="415372" y="4624305"/>
            <a:ext cx="1665563" cy="153055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86534" y="4873559"/>
            <a:ext cx="1923240" cy="1077218"/>
          </a:xfrm>
          <a:prstGeom prst="rect">
            <a:avLst/>
          </a:prstGeom>
        </p:spPr>
        <p:txBody>
          <a:bodyPr wrap="square" anchor="ctr">
            <a:spAutoFit/>
          </a:bodyPr>
          <a:lstStyle/>
          <a:p>
            <a:pPr algn="ctr"/>
            <a:r>
              <a:rPr lang="zh-TW" altLang="en-US" sz="1800" dirty="0">
                <a:latin typeface="HGPｺﾞｼｯｸE" panose="020B0900000000000000" pitchFamily="50" charset="-128"/>
                <a:ea typeface="HGPｺﾞｼｯｸE" panose="020B0900000000000000" pitchFamily="50" charset="-128"/>
              </a:rPr>
              <a:t>参加費無料</a:t>
            </a:r>
          </a:p>
          <a:p>
            <a:pPr algn="ctr" fontAlgn="ctr"/>
            <a:r>
              <a:rPr lang="ja-JP" altLang="en-US" sz="1800" dirty="0">
                <a:latin typeface="HGPｺﾞｼｯｸE" panose="020B0900000000000000" pitchFamily="50" charset="-128"/>
                <a:ea typeface="HGPｺﾞｼｯｸE" panose="020B0900000000000000" pitchFamily="50" charset="-128"/>
              </a:rPr>
              <a:t>定員</a:t>
            </a:r>
            <a:r>
              <a:rPr lang="ja-JP" altLang="en-US" sz="3200" dirty="0">
                <a:latin typeface="HGPｺﾞｼｯｸE" panose="020B0900000000000000" pitchFamily="50" charset="-128"/>
                <a:ea typeface="HGPｺﾞｼｯｸE" panose="020B0900000000000000" pitchFamily="50" charset="-128"/>
              </a:rPr>
              <a:t>２０</a:t>
            </a:r>
            <a:r>
              <a:rPr lang="zh-TW" altLang="en-US" sz="1800" dirty="0">
                <a:latin typeface="HGPｺﾞｼｯｸE" panose="020B0900000000000000" pitchFamily="50" charset="-128"/>
                <a:ea typeface="HGPｺﾞｼｯｸE" panose="020B0900000000000000" pitchFamily="50" charset="-128"/>
              </a:rPr>
              <a:t>名</a:t>
            </a:r>
          </a:p>
          <a:p>
            <a:pPr algn="ctr"/>
            <a:r>
              <a:rPr lang="zh-TW" altLang="en-US" sz="1400" dirty="0">
                <a:latin typeface="HGPｺﾞｼｯｸE" panose="020B0900000000000000" pitchFamily="50" charset="-128"/>
                <a:ea typeface="HGPｺﾞｼｯｸE" panose="020B0900000000000000" pitchFamily="50" charset="-128"/>
              </a:rPr>
              <a:t>（事前予約制）</a:t>
            </a:r>
            <a:endParaRPr lang="ja-JP" altLang="en-US" sz="1400" dirty="0">
              <a:latin typeface="HGPｺﾞｼｯｸE" panose="020B0900000000000000" pitchFamily="50" charset="-128"/>
              <a:ea typeface="HGPｺﾞｼｯｸE" panose="020B0900000000000000" pitchFamily="50" charset="-128"/>
            </a:endParaRPr>
          </a:p>
        </p:txBody>
      </p:sp>
      <p:sp>
        <p:nvSpPr>
          <p:cNvPr id="3" name="正方形/長方形 2"/>
          <p:cNvSpPr/>
          <p:nvPr/>
        </p:nvSpPr>
        <p:spPr>
          <a:xfrm>
            <a:off x="634705" y="707017"/>
            <a:ext cx="6496116" cy="1938992"/>
          </a:xfrm>
          <a:prstGeom prst="rect">
            <a:avLst/>
          </a:prstGeom>
          <a:solidFill>
            <a:schemeClr val="accent4">
              <a:lumMod val="20000"/>
              <a:lumOff val="80000"/>
            </a:schemeClr>
          </a:solidFill>
          <a:ln>
            <a:noFill/>
          </a:ln>
        </p:spPr>
        <p:txBody>
          <a:bodyPr wrap="square">
            <a:spAutoFit/>
          </a:bodyPr>
          <a:lstStyle/>
          <a:p>
            <a:pPr algn="ctr"/>
            <a:r>
              <a:rPr lang="ja-JP" altLang="en-US" sz="2800" b="1" dirty="0">
                <a:latin typeface="Meiryo UI" panose="020B0604030504040204" pitchFamily="50" charset="-128"/>
                <a:ea typeface="Meiryo UI" panose="020B0604030504040204" pitchFamily="50" charset="-128"/>
              </a:rPr>
              <a:t>令和５年度　</a:t>
            </a:r>
            <a:endParaRPr lang="en-US" altLang="ja-JP" sz="2800" b="1" dirty="0">
              <a:latin typeface="Meiryo UI" panose="020B0604030504040204" pitchFamily="50" charset="-128"/>
              <a:ea typeface="Meiryo UI" panose="020B0604030504040204" pitchFamily="50" charset="-128"/>
            </a:endParaRPr>
          </a:p>
          <a:p>
            <a:pPr algn="ctr"/>
            <a:r>
              <a:rPr lang="ja-JP" altLang="en-US" sz="2800" b="1" dirty="0" err="1">
                <a:latin typeface="Meiryo UI" panose="020B0604030504040204" pitchFamily="50" charset="-128"/>
                <a:ea typeface="Meiryo UI" panose="020B0604030504040204" pitchFamily="50" charset="-128"/>
              </a:rPr>
              <a:t>大阪府障がい</a:t>
            </a:r>
            <a:r>
              <a:rPr lang="ja-JP" altLang="en-US" sz="2800" b="1" dirty="0">
                <a:latin typeface="Meiryo UI" panose="020B0604030504040204" pitchFamily="50" charset="-128"/>
                <a:ea typeface="Meiryo UI" panose="020B0604030504040204" pitchFamily="50" charset="-128"/>
              </a:rPr>
              <a:t>者サポートカンパニーの集い</a:t>
            </a:r>
            <a:endParaRPr lang="en-US" altLang="ja-JP" sz="2800" b="1" dirty="0">
              <a:latin typeface="Meiryo UI" panose="020B0604030504040204" pitchFamily="50" charset="-128"/>
              <a:ea typeface="Meiryo UI" panose="020B0604030504040204" pitchFamily="50" charset="-128"/>
            </a:endParaRPr>
          </a:p>
          <a:p>
            <a:pPr algn="ctr"/>
            <a:endParaRPr lang="en-US" altLang="ja-JP" sz="1400" b="1" dirty="0">
              <a:latin typeface="Meiryo UI" panose="020B0604030504040204" pitchFamily="50" charset="-128"/>
              <a:ea typeface="Meiryo UI" panose="020B0604030504040204" pitchFamily="50" charset="-128"/>
            </a:endParaRPr>
          </a:p>
          <a:p>
            <a:pPr algn="ctr"/>
            <a:r>
              <a:rPr lang="ja-JP" altLang="en-US" sz="3600" b="1" dirty="0" err="1">
                <a:latin typeface="Meiryo UI" panose="020B0604030504040204" pitchFamily="50" charset="-128"/>
                <a:ea typeface="Meiryo UI" panose="020B0604030504040204" pitchFamily="50" charset="-128"/>
              </a:rPr>
              <a:t>障がい</a:t>
            </a:r>
            <a:r>
              <a:rPr lang="ja-JP" altLang="en-US" sz="3600" b="1" dirty="0">
                <a:latin typeface="Meiryo UI" panose="020B0604030504040204" pitchFamily="50" charset="-128"/>
                <a:ea typeface="Meiryo UI" panose="020B0604030504040204" pitchFamily="50" charset="-128"/>
              </a:rPr>
              <a:t>者雇用の今後を考える</a:t>
            </a:r>
          </a:p>
          <a:p>
            <a:pPr algn="ctr"/>
            <a:endParaRPr lang="en-US" altLang="ja-JP" sz="1400" b="1" dirty="0">
              <a:solidFill>
                <a:srgbClr val="7EBE33"/>
              </a:solidFill>
              <a:latin typeface="Meiryo UI" panose="020B0604030504040204" pitchFamily="50" charset="-128"/>
              <a:ea typeface="Meiryo UI" panose="020B0604030504040204" pitchFamily="50" charset="-128"/>
            </a:endParaRPr>
          </a:p>
        </p:txBody>
      </p:sp>
      <p:pic>
        <p:nvPicPr>
          <p:cNvPr id="42" name="図 41"/>
          <p:cNvPicPr>
            <a:picLocks noChangeAspect="1"/>
          </p:cNvPicPr>
          <p:nvPr/>
        </p:nvPicPr>
        <p:blipFill rotWithShape="1">
          <a:blip r:embed="rId4"/>
          <a:srcRect t="5330" b="7248"/>
          <a:stretch/>
        </p:blipFill>
        <p:spPr>
          <a:xfrm>
            <a:off x="5823694" y="2354618"/>
            <a:ext cx="1596583" cy="943444"/>
          </a:xfrm>
          <a:prstGeom prst="rect">
            <a:avLst/>
          </a:prstGeom>
        </p:spPr>
      </p:pic>
      <p:sp>
        <p:nvSpPr>
          <p:cNvPr id="32" name="正方形/長方形 31">
            <a:extLst>
              <a:ext uri="{FF2B5EF4-FFF2-40B4-BE49-F238E27FC236}">
                <a16:creationId xmlns:a16="http://schemas.microsoft.com/office/drawing/2014/main" id="{0CA70BAB-0CCA-4D1B-ABD1-C519E3A8907E}"/>
              </a:ext>
            </a:extLst>
          </p:cNvPr>
          <p:cNvSpPr/>
          <p:nvPr/>
        </p:nvSpPr>
        <p:spPr>
          <a:xfrm>
            <a:off x="634703" y="6305482"/>
            <a:ext cx="6496116" cy="369332"/>
          </a:xfrm>
          <a:prstGeom prst="rect">
            <a:avLst/>
          </a:prstGeom>
          <a:solidFill>
            <a:schemeClr val="accent4">
              <a:lumMod val="20000"/>
              <a:lumOff val="80000"/>
            </a:schemeClr>
          </a:solidFill>
          <a:ln>
            <a:noFill/>
          </a:ln>
        </p:spPr>
        <p:txBody>
          <a:bodyPr wrap="square">
            <a:spAutoFit/>
          </a:bodyPr>
          <a:lstStyle/>
          <a:p>
            <a:pPr algn="ctr"/>
            <a:r>
              <a:rPr lang="ja-JP" altLang="en-US" sz="1800" b="1" dirty="0">
                <a:latin typeface="Meiryo UI" panose="020B0604030504040204" pitchFamily="50" charset="-128"/>
                <a:ea typeface="Meiryo UI" panose="020B0604030504040204" pitchFamily="50" charset="-128"/>
              </a:rPr>
              <a:t>プログラム</a:t>
            </a:r>
            <a:endParaRPr lang="en-US" altLang="ja-JP" sz="1800" b="1" dirty="0">
              <a:latin typeface="Meiryo UI" panose="020B0604030504040204" pitchFamily="50" charset="-128"/>
              <a:ea typeface="Meiryo UI" panose="020B0604030504040204" pitchFamily="50" charset="-128"/>
            </a:endParaRPr>
          </a:p>
        </p:txBody>
      </p:sp>
      <p:sp>
        <p:nvSpPr>
          <p:cNvPr id="13" name="楕円 12">
            <a:extLst>
              <a:ext uri="{FF2B5EF4-FFF2-40B4-BE49-F238E27FC236}">
                <a16:creationId xmlns:a16="http://schemas.microsoft.com/office/drawing/2014/main" id="{2E80B60B-0C1E-4B95-8875-CFB3FB56C315}"/>
              </a:ext>
            </a:extLst>
          </p:cNvPr>
          <p:cNvSpPr/>
          <p:nvPr/>
        </p:nvSpPr>
        <p:spPr>
          <a:xfrm>
            <a:off x="577151" y="3502603"/>
            <a:ext cx="881137" cy="8147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D0BA08F0-4A9B-4488-8C3A-18144A41A2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9648" y="3339106"/>
            <a:ext cx="1084507" cy="1084507"/>
          </a:xfrm>
          <a:prstGeom prst="rect">
            <a:avLst/>
          </a:prstGeom>
        </p:spPr>
      </p:pic>
      <p:sp>
        <p:nvSpPr>
          <p:cNvPr id="34" name="テキスト ボックス 33">
            <a:extLst>
              <a:ext uri="{FF2B5EF4-FFF2-40B4-BE49-F238E27FC236}">
                <a16:creationId xmlns:a16="http://schemas.microsoft.com/office/drawing/2014/main" id="{0F3A939B-1A40-41EE-BD70-5F0089BF7C2C}"/>
              </a:ext>
            </a:extLst>
          </p:cNvPr>
          <p:cNvSpPr txBox="1"/>
          <p:nvPr/>
        </p:nvSpPr>
        <p:spPr>
          <a:xfrm>
            <a:off x="223352" y="9509822"/>
            <a:ext cx="6311559" cy="461665"/>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hlinkClick r:id="rId6"/>
              </a:rPr>
              <a:t>https://lgpos.task-asp.net/cu/270008/ea/residents/procedures/apply/ab57b679-4d24-43e3-b1da-237918f97793/start</a:t>
            </a:r>
            <a:endParaRPr lang="en-US" altLang="ja-JP" sz="1200" dirty="0">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81BC252B-29E3-4B42-8DFB-83F8C7D171B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21986" y="9578159"/>
            <a:ext cx="829724" cy="829724"/>
          </a:xfrm>
          <a:prstGeom prst="rect">
            <a:avLst/>
          </a:prstGeom>
        </p:spPr>
      </p:pic>
      <p:cxnSp>
        <p:nvCxnSpPr>
          <p:cNvPr id="41" name="直線コネクタ 40">
            <a:extLst>
              <a:ext uri="{FF2B5EF4-FFF2-40B4-BE49-F238E27FC236}">
                <a16:creationId xmlns:a16="http://schemas.microsoft.com/office/drawing/2014/main" id="{5DE94254-4418-451A-80DA-B2799F12590D}"/>
              </a:ext>
            </a:extLst>
          </p:cNvPr>
          <p:cNvCxnSpPr>
            <a:cxnSpLocks/>
          </p:cNvCxnSpPr>
          <p:nvPr/>
        </p:nvCxnSpPr>
        <p:spPr>
          <a:xfrm>
            <a:off x="960456" y="7051006"/>
            <a:ext cx="6076392" cy="0"/>
          </a:xfrm>
          <a:prstGeom prst="line">
            <a:avLst/>
          </a:prstGeom>
          <a:ln w="12700">
            <a:solidFill>
              <a:srgbClr val="EC6C00"/>
            </a:solidFill>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03ECFE92-55AF-4D96-A405-29CC0A637172}"/>
              </a:ext>
            </a:extLst>
          </p:cNvPr>
          <p:cNvCxnSpPr>
            <a:cxnSpLocks/>
          </p:cNvCxnSpPr>
          <p:nvPr/>
        </p:nvCxnSpPr>
        <p:spPr>
          <a:xfrm>
            <a:off x="960456" y="7875913"/>
            <a:ext cx="6112016" cy="26873"/>
          </a:xfrm>
          <a:prstGeom prst="line">
            <a:avLst/>
          </a:prstGeom>
          <a:ln w="12700">
            <a:solidFill>
              <a:srgbClr val="EC6C00"/>
            </a:solidFill>
            <a:prstDash val="sysDot"/>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67916D9A-B598-4B54-B6D4-4EF26642BE83}"/>
              </a:ext>
            </a:extLst>
          </p:cNvPr>
          <p:cNvCxnSpPr>
            <a:cxnSpLocks/>
          </p:cNvCxnSpPr>
          <p:nvPr/>
        </p:nvCxnSpPr>
        <p:spPr>
          <a:xfrm>
            <a:off x="960456" y="8674064"/>
            <a:ext cx="6112016" cy="26873"/>
          </a:xfrm>
          <a:prstGeom prst="line">
            <a:avLst/>
          </a:prstGeom>
          <a:ln w="12700">
            <a:solidFill>
              <a:srgbClr val="EC6C00"/>
            </a:solidFill>
            <a:prstDash val="sysDot"/>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3208618F-4ED3-4FCC-B055-7746530FDD52}"/>
              </a:ext>
            </a:extLst>
          </p:cNvPr>
          <p:cNvCxnSpPr>
            <a:cxnSpLocks/>
          </p:cNvCxnSpPr>
          <p:nvPr/>
        </p:nvCxnSpPr>
        <p:spPr>
          <a:xfrm>
            <a:off x="960456" y="9111627"/>
            <a:ext cx="6112016" cy="26873"/>
          </a:xfrm>
          <a:prstGeom prst="line">
            <a:avLst/>
          </a:prstGeom>
          <a:ln w="12700">
            <a:solidFill>
              <a:srgbClr val="EC6C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29005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542</TotalTime>
  <Words>403</Words>
  <Application>Microsoft Office PowerPoint</Application>
  <PresentationFormat>ユーザー設定</PresentationFormat>
  <Paragraphs>34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HG丸ｺﾞｼｯｸM-PRO</vt:lpstr>
      <vt:lpstr>Meiryo UI</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坂下　幸子</cp:lastModifiedBy>
  <cp:revision>81</cp:revision>
  <cp:lastPrinted>2024-01-10T06:17:35Z</cp:lastPrinted>
  <dcterms:created xsi:type="dcterms:W3CDTF">2013-08-07T01:16:52Z</dcterms:created>
  <dcterms:modified xsi:type="dcterms:W3CDTF">2024-01-10T06:19:21Z</dcterms:modified>
</cp:coreProperties>
</file>