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919" r:id="rId1"/>
  </p:sldMasterIdLst>
  <p:notesMasterIdLst>
    <p:notesMasterId r:id="rId3"/>
  </p:notesMasterIdLst>
  <p:handoutMasterIdLst>
    <p:handoutMasterId r:id="rId4"/>
  </p:handoutMasterIdLst>
  <p:sldIdLst>
    <p:sldId id="944" r:id="rId2"/>
  </p:sldIdLst>
  <p:sldSz cx="9906000" cy="6858000" type="A4"/>
  <p:notesSz cx="6807200" cy="9939338"/>
  <p:defaultTex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8">
          <p15:clr>
            <a:srgbClr val="A4A3A4"/>
          </p15:clr>
        </p15:guide>
        <p15:guide id="2" pos="3120">
          <p15:clr>
            <a:srgbClr val="A4A3A4"/>
          </p15:clr>
        </p15:guide>
      </p15:sldGuideLst>
    </p:ext>
    <p:ext uri="{2D200454-40CA-4A62-9FC3-DE9A4176ACB9}">
      <p15:notesGuideLst xmlns:p15="http://schemas.microsoft.com/office/powerpoint/2012/main">
        <p15:guide id="1" orient="horz" pos="2894">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FFFFCC"/>
    <a:srgbClr val="FFFFFF"/>
    <a:srgbClr val="339933"/>
    <a:srgbClr val="F5C040"/>
    <a:srgbClr val="4F81BD"/>
    <a:srgbClr val="FFCC99"/>
    <a:srgbClr val="CCFF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418" autoAdjust="0"/>
    <p:restoredTop sz="94958" autoAdjust="0"/>
  </p:normalViewPr>
  <p:slideViewPr>
    <p:cSldViewPr snapToGrid="0">
      <p:cViewPr varScale="1">
        <p:scale>
          <a:sx n="74" d="100"/>
          <a:sy n="74" d="100"/>
        </p:scale>
        <p:origin x="1530" y="72"/>
      </p:cViewPr>
      <p:guideLst>
        <p:guide orient="horz" pos="1998"/>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90" d="100"/>
          <a:sy n="90" d="100"/>
        </p:scale>
        <p:origin x="2262" y="-1152"/>
      </p:cViewPr>
      <p:guideLst>
        <p:guide orient="horz" pos="2894"/>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5" tIns="45708" rIns="91415"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0"/>
            <a:ext cx="2949575" cy="496888"/>
          </a:xfrm>
          <a:prstGeom prst="rect">
            <a:avLst/>
          </a:prstGeom>
        </p:spPr>
        <p:txBody>
          <a:bodyPr vert="horz" lIns="91415" tIns="45708" rIns="91415" bIns="45708" rtlCol="0"/>
          <a:lstStyle>
            <a:lvl1pPr algn="r">
              <a:defRPr sz="1200"/>
            </a:lvl1pPr>
          </a:lstStyle>
          <a:p>
            <a:fld id="{5AA3F54B-2833-45B3-AE85-A5B2483667C7}" type="datetimeFigureOut">
              <a:rPr kumimoji="1" lang="ja-JP" altLang="en-US" smtClean="0"/>
              <a:t>2020/2/12</a:t>
            </a:fld>
            <a:endParaRPr kumimoji="1" lang="ja-JP" altLang="en-US"/>
          </a:p>
        </p:txBody>
      </p:sp>
      <p:sp>
        <p:nvSpPr>
          <p:cNvPr id="4" name="フッター プレースホルダー 3"/>
          <p:cNvSpPr>
            <a:spLocks noGrp="1"/>
          </p:cNvSpPr>
          <p:nvPr>
            <p:ph type="ftr" sz="quarter" idx="2"/>
          </p:nvPr>
        </p:nvSpPr>
        <p:spPr>
          <a:xfrm>
            <a:off x="3" y="9440863"/>
            <a:ext cx="2949575" cy="496887"/>
          </a:xfrm>
          <a:prstGeom prst="rect">
            <a:avLst/>
          </a:prstGeom>
        </p:spPr>
        <p:txBody>
          <a:bodyPr vert="horz" lIns="91415" tIns="45708" rIns="91415"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3"/>
            <a:ext cx="2949575" cy="496887"/>
          </a:xfrm>
          <a:prstGeom prst="rect">
            <a:avLst/>
          </a:prstGeom>
        </p:spPr>
        <p:txBody>
          <a:bodyPr vert="horz" lIns="91415" tIns="45708" rIns="91415" bIns="45708"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2994637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9787" cy="496967"/>
          </a:xfrm>
          <a:prstGeom prst="rect">
            <a:avLst/>
          </a:prstGeom>
        </p:spPr>
        <p:txBody>
          <a:bodyPr vert="horz" lIns="91415" tIns="45708" rIns="91415"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3"/>
            <a:ext cx="2949787" cy="496967"/>
          </a:xfrm>
          <a:prstGeom prst="rect">
            <a:avLst/>
          </a:prstGeom>
        </p:spPr>
        <p:txBody>
          <a:bodyPr vert="horz" lIns="91415" tIns="45708" rIns="91415" bIns="45708" rtlCol="0"/>
          <a:lstStyle>
            <a:lvl1pPr algn="r">
              <a:defRPr sz="1200"/>
            </a:lvl1pPr>
          </a:lstStyle>
          <a:p>
            <a:fld id="{8A024897-80D4-4620-B0CE-5C9E5E376D5A}" type="datetimeFigureOut">
              <a:rPr kumimoji="1" lang="ja-JP" altLang="en-US" smtClean="0"/>
              <a:t>2020/2/12</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15" tIns="45708" rIns="91415" bIns="4570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15" tIns="45708" rIns="91415"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9"/>
            <a:ext cx="2949787" cy="496967"/>
          </a:xfrm>
          <a:prstGeom prst="rect">
            <a:avLst/>
          </a:prstGeom>
        </p:spPr>
        <p:txBody>
          <a:bodyPr vert="horz" lIns="91415" tIns="45708" rIns="91415"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9"/>
            <a:ext cx="2949787" cy="496967"/>
          </a:xfrm>
          <a:prstGeom prst="rect">
            <a:avLst/>
          </a:prstGeom>
        </p:spPr>
        <p:txBody>
          <a:bodyPr vert="horz" lIns="91415" tIns="45708" rIns="91415" bIns="45708" rtlCol="0" anchor="b"/>
          <a:lstStyle>
            <a:lvl1pPr algn="r">
              <a:defRPr sz="1200"/>
            </a:lvl1pPr>
          </a:lstStyle>
          <a:p>
            <a:fld id="{A0C3B56F-56AB-411F-8724-511B22958D15}" type="slidenum">
              <a:rPr kumimoji="1" lang="ja-JP" altLang="en-US" smtClean="0"/>
              <a:t>‹#›</a:t>
            </a:fld>
            <a:endParaRPr kumimoji="1" lang="ja-JP" altLang="en-US"/>
          </a:p>
        </p:txBody>
      </p:sp>
    </p:spTree>
    <p:extLst>
      <p:ext uri="{BB962C8B-B14F-4D97-AF65-F5344CB8AC3E}">
        <p14:creationId xmlns:p14="http://schemas.microsoft.com/office/powerpoint/2010/main" val="936232815"/>
      </p:ext>
    </p:extLst>
  </p:cSld>
  <p:clrMap bg1="lt1" tx1="dk1" bg2="lt2" tx2="dk2" accent1="accent1" accent2="accent2" accent3="accent3" accent4="accent4" accent5="accent5" accent6="accent6" hlink="hlink" folHlink="folHlink"/>
  <p:notesStyle>
    <a:lvl1pPr marL="0" algn="l" defTabSz="913765" rtl="0" eaLnBrk="1" latinLnBrk="0" hangingPunct="1">
      <a:defRPr kumimoji="1" sz="1200" kern="1200">
        <a:solidFill>
          <a:schemeClr val="tx1"/>
        </a:solidFill>
        <a:latin typeface="+mn-lt"/>
        <a:ea typeface="+mn-ea"/>
        <a:cs typeface="+mn-cs"/>
      </a:defRPr>
    </a:lvl1pPr>
    <a:lvl2pPr marL="457200" algn="l" defTabSz="913765" rtl="0" eaLnBrk="1" latinLnBrk="0" hangingPunct="1">
      <a:defRPr kumimoji="1" sz="1200" kern="1200">
        <a:solidFill>
          <a:schemeClr val="tx1"/>
        </a:solidFill>
        <a:latin typeface="+mn-lt"/>
        <a:ea typeface="+mn-ea"/>
        <a:cs typeface="+mn-cs"/>
      </a:defRPr>
    </a:lvl2pPr>
    <a:lvl3pPr marL="914400" algn="l" defTabSz="913765" rtl="0" eaLnBrk="1" latinLnBrk="0" hangingPunct="1">
      <a:defRPr kumimoji="1" sz="1200" kern="1200">
        <a:solidFill>
          <a:schemeClr val="tx1"/>
        </a:solidFill>
        <a:latin typeface="+mn-lt"/>
        <a:ea typeface="+mn-ea"/>
        <a:cs typeface="+mn-cs"/>
      </a:defRPr>
    </a:lvl3pPr>
    <a:lvl4pPr marL="1371600" algn="l" defTabSz="913765" rtl="0" eaLnBrk="1" latinLnBrk="0" hangingPunct="1">
      <a:defRPr kumimoji="1" sz="1200" kern="1200">
        <a:solidFill>
          <a:schemeClr val="tx1"/>
        </a:solidFill>
        <a:latin typeface="+mn-lt"/>
        <a:ea typeface="+mn-ea"/>
        <a:cs typeface="+mn-cs"/>
      </a:defRPr>
    </a:lvl4pPr>
    <a:lvl5pPr marL="1828165" algn="l" defTabSz="913765" rtl="0" eaLnBrk="1" latinLnBrk="0" hangingPunct="1">
      <a:defRPr kumimoji="1" sz="1200" kern="1200">
        <a:solidFill>
          <a:schemeClr val="tx1"/>
        </a:solidFill>
        <a:latin typeface="+mn-lt"/>
        <a:ea typeface="+mn-ea"/>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3"/>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9C4A350-C850-4F14-A7E6-02675EFB710D}" type="datetime1">
              <a:rPr lang="ja-JP" altLang="en-US" smtClean="0">
                <a:solidFill>
                  <a:prstClr val="black">
                    <a:tint val="75000"/>
                  </a:prstClr>
                </a:solidFill>
              </a:rPr>
              <a:pPr/>
              <a:t>2020/2/12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77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9D71EA3-55ED-4B68-9634-D1FF7AC750D1}" type="datetime1">
              <a:rPr lang="ja-JP" altLang="en-US" smtClean="0">
                <a:solidFill>
                  <a:prstClr val="black">
                    <a:tint val="75000"/>
                  </a:prstClr>
                </a:solidFill>
              </a:rPr>
              <a:pPr/>
              <a:t>2020/2/12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964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015A8E3-EF5B-4E09-BC7B-BFA931062736}" type="datetime1">
              <a:rPr lang="ja-JP" altLang="en-US" smtClean="0">
                <a:solidFill>
                  <a:prstClr val="black">
                    <a:tint val="75000"/>
                  </a:prstClr>
                </a:solidFill>
              </a:rPr>
              <a:pPr/>
              <a:t>2020/2/12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8264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pPr>
                <a:defRPr/>
              </a:p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406000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3146B5D-AC21-421A-B8E6-B7C78BEC4669}" type="datetime1">
              <a:rPr lang="ja-JP" altLang="en-US" smtClean="0">
                <a:solidFill>
                  <a:prstClr val="black">
                    <a:tint val="75000"/>
                  </a:prstClr>
                </a:solidFill>
              </a:rPr>
              <a:pPr/>
              <a:t>2020/2/12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638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5"/>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CAD5BB7E-BEB8-4AF6-B714-72676ED53D9C}" type="datetime1">
              <a:rPr lang="ja-JP" altLang="en-US" smtClean="0">
                <a:solidFill>
                  <a:prstClr val="black">
                    <a:tint val="75000"/>
                  </a:prstClr>
                </a:solidFill>
              </a:rPr>
              <a:pPr/>
              <a:t>2020/2/12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57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CD05D5D2-FFFC-479D-8130-8A10C96356B0}" type="datetime1">
              <a:rPr lang="ja-JP" altLang="en-US" smtClean="0">
                <a:solidFill>
                  <a:prstClr val="black">
                    <a:tint val="75000"/>
                  </a:prstClr>
                </a:solidFill>
              </a:rPr>
              <a:pPr/>
              <a:t>2020/2/12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082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7"/>
            <a:ext cx="4376870" cy="639763"/>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5" y="1535117"/>
            <a:ext cx="4378590" cy="639763"/>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8C6417A-0290-4F4C-A619-13D5E60C9DB3}" type="datetime1">
              <a:rPr lang="ja-JP" altLang="en-US" smtClean="0">
                <a:solidFill>
                  <a:prstClr val="black">
                    <a:tint val="75000"/>
                  </a:prstClr>
                </a:solidFill>
              </a:rPr>
              <a:pPr/>
              <a:t>2020/2/12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892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C55210E1-7510-4139-A653-1480721F8E66}" type="datetime1">
              <a:rPr lang="ja-JP" altLang="en-US" smtClean="0">
                <a:solidFill>
                  <a:prstClr val="black">
                    <a:tint val="75000"/>
                  </a:prstClr>
                </a:solidFill>
              </a:rPr>
              <a:pPr/>
              <a:t>2020/2/12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591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AEC3700-F350-497D-8C31-25F14E3E2EE6}" type="datetime1">
              <a:rPr lang="ja-JP" altLang="en-US" smtClean="0">
                <a:solidFill>
                  <a:prstClr val="black">
                    <a:tint val="75000"/>
                  </a:prstClr>
                </a:solidFill>
              </a:rPr>
              <a:pPr/>
              <a:t>2020/2/12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923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2"/>
            <a:ext cx="3259006" cy="1162051"/>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2" y="273056"/>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4"/>
            <a:ext cx="3259006" cy="4691063"/>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AE05357-B0A1-4A6F-A57B-6AEE7C6315C9}" type="datetime1">
              <a:rPr lang="ja-JP" altLang="en-US" smtClean="0">
                <a:solidFill>
                  <a:prstClr val="black">
                    <a:tint val="75000"/>
                  </a:prstClr>
                </a:solidFill>
              </a:rPr>
              <a:pPr/>
              <a:t>2020/2/12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852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49"/>
            <a:ext cx="5943600" cy="566739"/>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3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87"/>
            <a:ext cx="5943600" cy="804863"/>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2CA08AD-8667-479F-BB99-989F2A23BE1A}" type="datetime1">
              <a:rPr lang="ja-JP" altLang="en-US" smtClean="0">
                <a:solidFill>
                  <a:prstClr val="black">
                    <a:tint val="75000"/>
                  </a:prstClr>
                </a:solidFill>
              </a:rPr>
              <a:pPr/>
              <a:t>2020/2/12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350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7"/>
            <a:ext cx="8915400" cy="1143000"/>
          </a:xfrm>
          <a:prstGeom prst="rect">
            <a:avLst/>
          </a:prstGeom>
        </p:spPr>
        <p:txBody>
          <a:bodyPr vert="horz" lIns="91419" tIns="45709" rIns="91419" bIns="45709"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9" tIns="45709" rIns="91419" bIns="4570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416"/>
            <a:ext cx="2311400" cy="365125"/>
          </a:xfrm>
          <a:prstGeom prst="rect">
            <a:avLst/>
          </a:prstGeom>
        </p:spPr>
        <p:txBody>
          <a:bodyPr vert="horz" lIns="91419" tIns="45709" rIns="91419" bIns="45709" rtlCol="0" anchor="ctr"/>
          <a:lstStyle>
            <a:lvl1pPr algn="l">
              <a:defRPr sz="1200">
                <a:solidFill>
                  <a:schemeClr val="tx1">
                    <a:tint val="75000"/>
                  </a:schemeClr>
                </a:solidFill>
              </a:defRPr>
            </a:lvl1pPr>
          </a:lstStyle>
          <a:p>
            <a:fld id="{F2AAEF7F-927D-4C2E-8CBF-59DCC33CF152}" type="datetime1">
              <a:rPr lang="ja-JP" altLang="en-US" smtClean="0">
                <a:solidFill>
                  <a:prstClr val="black">
                    <a:tint val="75000"/>
                  </a:prstClr>
                </a:solidFill>
              </a:rPr>
              <a:pPr/>
              <a:t>2020/2/12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16"/>
            <a:ext cx="3136900" cy="365125"/>
          </a:xfrm>
          <a:prstGeom prst="rect">
            <a:avLst/>
          </a:prstGeom>
        </p:spPr>
        <p:txBody>
          <a:bodyPr vert="horz" lIns="91419" tIns="45709" rIns="91419" bIns="45709"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16"/>
            <a:ext cx="2311400" cy="365125"/>
          </a:xfrm>
          <a:prstGeom prst="rect">
            <a:avLst/>
          </a:prstGeom>
        </p:spPr>
        <p:txBody>
          <a:bodyPr vert="horz" lIns="91419" tIns="45709" rIns="91419" bIns="45709"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2882637"/>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hf hdr="0" ftr="0" dt="0"/>
  <p:txStyles>
    <p:titleStyle>
      <a:lvl1pPr algn="ctr" defTabSz="913765" rtl="0" eaLnBrk="1" latinLnBrk="0" hangingPunct="1">
        <a:spcBef>
          <a:spcPct val="0"/>
        </a:spcBef>
        <a:buNone/>
        <a:defRPr kumimoji="1" sz="43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6730043" y="1341404"/>
            <a:ext cx="3012666" cy="4479653"/>
          </a:xfrm>
          <a:prstGeom prst="rect">
            <a:avLst/>
          </a:prstGeom>
        </p:spPr>
      </p:pic>
      <p:sp>
        <p:nvSpPr>
          <p:cNvPr id="18" name="正方形/長方形 17"/>
          <p:cNvSpPr/>
          <p:nvPr/>
        </p:nvSpPr>
        <p:spPr>
          <a:xfrm>
            <a:off x="3661383" y="1412443"/>
            <a:ext cx="3036212" cy="944676"/>
          </a:xfrm>
          <a:prstGeom prst="rect">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85725">
              <a:tabLst>
                <a:tab pos="85725" algn="l"/>
              </a:tabLst>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これまでの緊急車両の通行機能の確保に加えて、帰宅困難者対策としての徒歩帰宅の機能を確保するため、方面</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別</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や鉄道折り返し</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駅の利用を考慮</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し、以下の路線を追加</a:t>
            </a:r>
            <a:endParaRPr lang="en-US" altLang="ja-JP" sz="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（追加路線）</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国道</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308</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号、国道</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309</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号、国道</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号、国道</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・建物</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も合わせて</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義務付け　</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3700966" y="2601056"/>
            <a:ext cx="3014785" cy="1454032"/>
          </a:xfrm>
          <a:prstGeom prst="rect">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既存不適格の以下の規模のブロック塀（建物に附属しない　もの含む）を耐震化の対象とする</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なお、義務付け対象は建物に附属するもの</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5" indent="-457209">
              <a:spcBef>
                <a:spcPts val="600"/>
              </a:spcBef>
            </a:pP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長さ</a:t>
            </a: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すべて</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うち義務付け対象・・・知事</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設定可能な下限の長さである</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８ｍ超</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で設定</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5" indent="-457209">
              <a:spcBef>
                <a:spcPts val="600"/>
              </a:spcBef>
            </a:pP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高さ</a:t>
            </a: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道</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路面</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頂部</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までの高さが</a:t>
            </a: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0.8m</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を超えるもの</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95350" indent="-8096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0.8m</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は小学</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年生の胸の高さとなり</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うち義務付け</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設定</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可能な下限</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の高さである</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地盤面から</a:t>
            </a: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0.8m</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で設定</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61382" y="888068"/>
            <a:ext cx="3420000" cy="5784620"/>
          </a:xfrm>
          <a:prstGeom prst="rect">
            <a:avLst/>
          </a:prstGeom>
          <a:noFill/>
          <a:ln w="63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857"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3722531" y="4696562"/>
            <a:ext cx="3039944" cy="1420447"/>
          </a:xfrm>
          <a:prstGeom prst="rect">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857"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161381" y="497998"/>
            <a:ext cx="9627939" cy="338554"/>
          </a:xfrm>
          <a:prstGeom prst="rect">
            <a:avLst/>
          </a:prstGeom>
          <a:solidFill>
            <a:schemeClr val="accent1">
              <a:lumMod val="50000"/>
            </a:schemeClr>
          </a:solidFill>
        </p:spPr>
        <p:txBody>
          <a:bodyPr wrap="square" rtlCol="0">
            <a:spAutoFit/>
          </a:bodyPr>
          <a:lstStyle/>
          <a:p>
            <a:pPr algn="ctr"/>
            <a:r>
              <a:rPr kumimoji="0" lang="ja-JP" altLang="en-US" sz="1600" b="1" kern="0" dirty="0">
                <a:solidFill>
                  <a:schemeClr val="bg1"/>
                </a:solidFill>
                <a:latin typeface="Meiryo UI" panose="020B0604030504040204" pitchFamily="50" charset="-128"/>
                <a:ea typeface="Meiryo UI" panose="020B0604030504040204" pitchFamily="50" charset="-128"/>
              </a:rPr>
              <a:t>広域緊急交通路沿道のブロック塀等</a:t>
            </a:r>
            <a:r>
              <a:rPr kumimoji="0" lang="ja-JP" altLang="en-US" sz="1600" b="1" kern="0" dirty="0" smtClean="0">
                <a:solidFill>
                  <a:schemeClr val="bg1"/>
                </a:solidFill>
                <a:latin typeface="Meiryo UI" panose="020B0604030504040204" pitchFamily="50" charset="-128"/>
                <a:ea typeface="Meiryo UI" panose="020B0604030504040204" pitchFamily="50" charset="-128"/>
              </a:rPr>
              <a:t>の耐震化</a:t>
            </a:r>
            <a:r>
              <a:rPr kumimoji="0" lang="en-US" altLang="ja-JP" sz="1600" b="1" kern="0" dirty="0" smtClean="0">
                <a:solidFill>
                  <a:schemeClr val="bg1"/>
                </a:solidFill>
                <a:latin typeface="Meiryo UI" panose="020B0604030504040204" pitchFamily="50" charset="-128"/>
                <a:ea typeface="Meiryo UI" panose="020B0604030504040204" pitchFamily="50" charset="-128"/>
              </a:rPr>
              <a:t>〔</a:t>
            </a:r>
            <a:r>
              <a:rPr kumimoji="0" lang="ja-JP" altLang="en-US" sz="1600" b="1" kern="0" dirty="0">
                <a:solidFill>
                  <a:schemeClr val="bg1"/>
                </a:solidFill>
                <a:latin typeface="Meiryo UI" panose="020B0604030504040204" pitchFamily="50" charset="-128"/>
                <a:ea typeface="Meiryo UI" panose="020B0604030504040204" pitchFamily="50" charset="-128"/>
              </a:rPr>
              <a:t>帰宅困難者対策</a:t>
            </a:r>
            <a:r>
              <a:rPr kumimoji="0" lang="en-US" altLang="ja-JP" sz="1600" b="1" kern="0" dirty="0">
                <a:solidFill>
                  <a:schemeClr val="bg1"/>
                </a:solidFill>
                <a:latin typeface="Meiryo UI" panose="020B0604030504040204" pitchFamily="50" charset="-128"/>
                <a:ea typeface="Meiryo UI" panose="020B0604030504040204" pitchFamily="50" charset="-128"/>
              </a:rPr>
              <a:t>〕</a:t>
            </a:r>
            <a:r>
              <a:rPr kumimoji="0" lang="ja-JP" altLang="en-US" sz="1600" b="1" kern="0" dirty="0">
                <a:solidFill>
                  <a:schemeClr val="bg1"/>
                </a:solidFill>
                <a:latin typeface="Meiryo UI" panose="020B0604030504040204" pitchFamily="50" charset="-128"/>
                <a:ea typeface="Meiryo UI" panose="020B0604030504040204" pitchFamily="50" charset="-128"/>
              </a:rPr>
              <a:t>について　</a:t>
            </a:r>
            <a:r>
              <a:rPr kumimoji="0" lang="ja-JP" altLang="en-US" sz="1400" b="1" kern="0" dirty="0" smtClean="0">
                <a:solidFill>
                  <a:schemeClr val="bg1"/>
                </a:solidFill>
                <a:latin typeface="Meiryo UI" panose="020B0604030504040204" pitchFamily="50" charset="-128"/>
                <a:ea typeface="Meiryo UI" panose="020B0604030504040204" pitchFamily="50" charset="-128"/>
              </a:rPr>
              <a:t>～ </a:t>
            </a:r>
            <a:r>
              <a:rPr kumimoji="0" lang="ja-JP" altLang="en-US" sz="1400" b="1" kern="0" dirty="0">
                <a:solidFill>
                  <a:schemeClr val="bg1"/>
                </a:solidFill>
                <a:latin typeface="Meiryo UI" panose="020B0604030504040204" pitchFamily="50" charset="-128"/>
                <a:ea typeface="Meiryo UI" panose="020B0604030504040204" pitchFamily="50" charset="-128"/>
              </a:rPr>
              <a:t>耐震診断義務付け制度の</a:t>
            </a:r>
            <a:r>
              <a:rPr kumimoji="0" lang="ja-JP" altLang="en-US" sz="1400" b="1" kern="0" dirty="0" smtClean="0">
                <a:solidFill>
                  <a:schemeClr val="bg1"/>
                </a:solidFill>
                <a:latin typeface="Meiryo UI" panose="020B0604030504040204" pitchFamily="50" charset="-128"/>
                <a:ea typeface="Meiryo UI" panose="020B0604030504040204" pitchFamily="50" charset="-128"/>
              </a:rPr>
              <a:t>活用～</a:t>
            </a:r>
            <a:endParaRPr kumimoji="1" lang="ja-JP" altLang="en-US" sz="1600" b="1" dirty="0">
              <a:solidFill>
                <a:schemeClr val="bg1"/>
              </a:solidFill>
            </a:endParaRPr>
          </a:p>
        </p:txBody>
      </p:sp>
      <p:sp>
        <p:nvSpPr>
          <p:cNvPr id="36" name="正方形/長方形 35"/>
          <p:cNvSpPr/>
          <p:nvPr/>
        </p:nvSpPr>
        <p:spPr>
          <a:xfrm>
            <a:off x="3649385" y="4255586"/>
            <a:ext cx="3055582" cy="1129414"/>
          </a:xfrm>
          <a:prstGeom prst="rect">
            <a:avLst/>
          </a:prstGeom>
          <a:noFill/>
          <a:ln w="762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（義務付け対象）</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診断</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除却を</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合わせて実施する等</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、着実な耐震化が</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進められる</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よう期間</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確保することとし、</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とする。</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722441" y="5836510"/>
            <a:ext cx="3167281" cy="893576"/>
          </a:xfrm>
          <a:prstGeom prst="rect">
            <a:avLst/>
          </a:prstGeom>
          <a:noFill/>
          <a:ln w="762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確実な普及啓発</a:t>
            </a: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耐震化を進めるブロック塀等の所有者に対して、個別訪問やダイレクトメールにより、診断・除却等の実施を働きかける。</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現行基準で建設されたブロック塀等</a:t>
            </a:r>
            <a:r>
              <a:rPr lang="ja-JP" altLang="en-US"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も含め全てのブロック塀等</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の所有者に対して、適切な維持管理を行</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よう周知する。</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（委員意見に基づき下線部を追記）</a:t>
            </a: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217388466"/>
              </p:ext>
            </p:extLst>
          </p:nvPr>
        </p:nvGraphicFramePr>
        <p:xfrm>
          <a:off x="3850183" y="4922378"/>
          <a:ext cx="2798250" cy="587050"/>
        </p:xfrm>
        <a:graphic>
          <a:graphicData uri="http://schemas.openxmlformats.org/drawingml/2006/table">
            <a:tbl>
              <a:tblPr firstRow="1" bandRow="1">
                <a:tableStyleId>{5940675A-B579-460E-94D1-54222C63F5DA}</a:tableStyleId>
              </a:tblPr>
              <a:tblGrid>
                <a:gridCol w="399750">
                  <a:extLst>
                    <a:ext uri="{9D8B030D-6E8A-4147-A177-3AD203B41FA5}">
                      <a16:colId xmlns:a16="http://schemas.microsoft.com/office/drawing/2014/main" val="3441731184"/>
                    </a:ext>
                  </a:extLst>
                </a:gridCol>
                <a:gridCol w="399750">
                  <a:extLst>
                    <a:ext uri="{9D8B030D-6E8A-4147-A177-3AD203B41FA5}">
                      <a16:colId xmlns:a16="http://schemas.microsoft.com/office/drawing/2014/main" val="3901386661"/>
                    </a:ext>
                  </a:extLst>
                </a:gridCol>
                <a:gridCol w="399750">
                  <a:extLst>
                    <a:ext uri="{9D8B030D-6E8A-4147-A177-3AD203B41FA5}">
                      <a16:colId xmlns:a16="http://schemas.microsoft.com/office/drawing/2014/main" val="4034898339"/>
                    </a:ext>
                  </a:extLst>
                </a:gridCol>
                <a:gridCol w="399750">
                  <a:extLst>
                    <a:ext uri="{9D8B030D-6E8A-4147-A177-3AD203B41FA5}">
                      <a16:colId xmlns:a16="http://schemas.microsoft.com/office/drawing/2014/main" val="2433592539"/>
                    </a:ext>
                  </a:extLst>
                </a:gridCol>
                <a:gridCol w="399750">
                  <a:extLst>
                    <a:ext uri="{9D8B030D-6E8A-4147-A177-3AD203B41FA5}">
                      <a16:colId xmlns:a16="http://schemas.microsoft.com/office/drawing/2014/main" val="3484530783"/>
                    </a:ext>
                  </a:extLst>
                </a:gridCol>
                <a:gridCol w="399750">
                  <a:extLst>
                    <a:ext uri="{9D8B030D-6E8A-4147-A177-3AD203B41FA5}">
                      <a16:colId xmlns:a16="http://schemas.microsoft.com/office/drawing/2014/main" val="109649283"/>
                    </a:ext>
                  </a:extLst>
                </a:gridCol>
                <a:gridCol w="399750">
                  <a:extLst>
                    <a:ext uri="{9D8B030D-6E8A-4147-A177-3AD203B41FA5}">
                      <a16:colId xmlns:a16="http://schemas.microsoft.com/office/drawing/2014/main" val="2590885988"/>
                    </a:ext>
                  </a:extLst>
                </a:gridCol>
              </a:tblGrid>
              <a:tr h="176825">
                <a:tc>
                  <a:txBody>
                    <a:bodyPr/>
                    <a:lstStyle/>
                    <a:p>
                      <a:pPr marL="0" indent="0"/>
                      <a:endParaRPr kumimoji="1" lang="ja-JP" altLang="en-US" sz="4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9034402"/>
                  </a:ext>
                </a:extLst>
              </a:tr>
              <a:tr h="373690">
                <a:tc>
                  <a:txBody>
                    <a:bodyPr/>
                    <a:lstStyle/>
                    <a:p>
                      <a:endParaRPr kumimoji="1" lang="ja-JP" altLang="en-US" sz="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565134"/>
                  </a:ext>
                </a:extLst>
              </a:tr>
            </a:tbl>
          </a:graphicData>
        </a:graphic>
      </p:graphicFrame>
      <p:sp>
        <p:nvSpPr>
          <p:cNvPr id="3" name="テキスト ボックス 2"/>
          <p:cNvSpPr txBox="1"/>
          <p:nvPr/>
        </p:nvSpPr>
        <p:spPr>
          <a:xfrm>
            <a:off x="3800589" y="4901802"/>
            <a:ext cx="505060" cy="246221"/>
          </a:xfrm>
          <a:prstGeom prst="rect">
            <a:avLst/>
          </a:prstGeom>
          <a:noFill/>
        </p:spPr>
        <p:txBody>
          <a:bodyPr wrap="square" rtlCol="0">
            <a:spAutoFit/>
          </a:bodyPr>
          <a:lstStyle/>
          <a:p>
            <a:pPr algn="ctr"/>
            <a:r>
              <a:rPr kumimoji="1" lang="ja-JP" altLang="en-US" sz="500" dirty="0">
                <a:latin typeface="Meiryo UI" panose="020B0604030504040204" pitchFamily="50" charset="-128"/>
                <a:ea typeface="Meiryo UI" panose="020B0604030504040204" pitchFamily="50" charset="-128"/>
              </a:rPr>
              <a:t>令和元年度</a:t>
            </a:r>
            <a:endParaRPr kumimoji="1" lang="en-US" altLang="ja-JP" sz="500" dirty="0">
              <a:latin typeface="Meiryo UI" panose="020B0604030504040204" pitchFamily="50" charset="-128"/>
              <a:ea typeface="Meiryo UI" panose="020B0604030504040204" pitchFamily="50" charset="-128"/>
            </a:endParaRPr>
          </a:p>
          <a:p>
            <a:pPr algn="ctr"/>
            <a:r>
              <a:rPr lang="ja-JP" altLang="en-US" sz="500" dirty="0">
                <a:latin typeface="Meiryo UI" panose="020B0604030504040204" pitchFamily="50" charset="-128"/>
                <a:ea typeface="Meiryo UI" panose="020B0604030504040204" pitchFamily="50" charset="-128"/>
              </a:rPr>
              <a:t>（</a:t>
            </a:r>
            <a:r>
              <a:rPr lang="en-US" altLang="ja-JP" sz="500" dirty="0">
                <a:latin typeface="Meiryo UI" panose="020B0604030504040204" pitchFamily="50" charset="-128"/>
                <a:ea typeface="Meiryo UI" panose="020B0604030504040204" pitchFamily="50" charset="-128"/>
              </a:rPr>
              <a:t>2019</a:t>
            </a:r>
            <a:r>
              <a:rPr lang="ja-JP" altLang="en-US" sz="500" dirty="0">
                <a:latin typeface="Meiryo UI" panose="020B0604030504040204" pitchFamily="50" charset="-128"/>
                <a:ea typeface="Meiryo UI" panose="020B0604030504040204" pitchFamily="50" charset="-128"/>
              </a:rPr>
              <a:t>）</a:t>
            </a:r>
            <a:endParaRPr kumimoji="1" lang="ja-JP" altLang="en-US" sz="5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185078" y="4895811"/>
            <a:ext cx="505060" cy="246221"/>
          </a:xfrm>
          <a:prstGeom prst="rect">
            <a:avLst/>
          </a:prstGeom>
          <a:noFill/>
        </p:spPr>
        <p:txBody>
          <a:bodyPr wrap="square" rtlCol="0">
            <a:spAutoFit/>
          </a:bodyPr>
          <a:lstStyle/>
          <a:p>
            <a:pPr algn="ctr"/>
            <a:r>
              <a:rPr kumimoji="1" lang="ja-JP" altLang="en-US" sz="500" dirty="0">
                <a:latin typeface="Meiryo UI" panose="020B0604030504040204" pitchFamily="50" charset="-128"/>
                <a:ea typeface="Meiryo UI" panose="020B0604030504040204" pitchFamily="50" charset="-128"/>
              </a:rPr>
              <a:t>令和２年度</a:t>
            </a:r>
            <a:endParaRPr kumimoji="1" lang="en-US" altLang="ja-JP" sz="500" dirty="0">
              <a:latin typeface="Meiryo UI" panose="020B0604030504040204" pitchFamily="50" charset="-128"/>
              <a:ea typeface="Meiryo UI" panose="020B0604030504040204" pitchFamily="50" charset="-128"/>
            </a:endParaRPr>
          </a:p>
          <a:p>
            <a:pPr algn="ctr"/>
            <a:r>
              <a:rPr lang="ja-JP" altLang="en-US" sz="500" dirty="0">
                <a:latin typeface="Meiryo UI" panose="020B0604030504040204" pitchFamily="50" charset="-128"/>
                <a:ea typeface="Meiryo UI" panose="020B0604030504040204" pitchFamily="50" charset="-128"/>
              </a:rPr>
              <a:t>（</a:t>
            </a:r>
            <a:r>
              <a:rPr lang="en-US" altLang="ja-JP" sz="500" dirty="0">
                <a:latin typeface="Meiryo UI" panose="020B0604030504040204" pitchFamily="50" charset="-128"/>
                <a:ea typeface="Meiryo UI" panose="020B0604030504040204" pitchFamily="50" charset="-128"/>
              </a:rPr>
              <a:t>2020</a:t>
            </a:r>
            <a:r>
              <a:rPr lang="ja-JP" altLang="en-US" sz="500" dirty="0">
                <a:latin typeface="Meiryo UI" panose="020B0604030504040204" pitchFamily="50" charset="-128"/>
                <a:ea typeface="Meiryo UI" panose="020B0604030504040204" pitchFamily="50" charset="-128"/>
              </a:rPr>
              <a:t>）</a:t>
            </a:r>
            <a:endParaRPr kumimoji="1" lang="ja-JP" altLang="en-US" sz="5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586653" y="4901802"/>
            <a:ext cx="505060" cy="246221"/>
          </a:xfrm>
          <a:prstGeom prst="rect">
            <a:avLst/>
          </a:prstGeom>
          <a:noFill/>
        </p:spPr>
        <p:txBody>
          <a:bodyPr wrap="square" rtlCol="0">
            <a:spAutoFit/>
          </a:bodyPr>
          <a:lstStyle/>
          <a:p>
            <a:pPr algn="ctr"/>
            <a:r>
              <a:rPr kumimoji="1" lang="ja-JP" altLang="en-US" sz="500" dirty="0">
                <a:latin typeface="Meiryo UI" panose="020B0604030504040204" pitchFamily="50" charset="-128"/>
                <a:ea typeface="Meiryo UI" panose="020B0604030504040204" pitchFamily="50" charset="-128"/>
              </a:rPr>
              <a:t>令和</a:t>
            </a:r>
            <a:r>
              <a:rPr lang="ja-JP" altLang="en-US" sz="500" dirty="0">
                <a:latin typeface="Meiryo UI" panose="020B0604030504040204" pitchFamily="50" charset="-128"/>
                <a:ea typeface="Meiryo UI" panose="020B0604030504040204" pitchFamily="50" charset="-128"/>
              </a:rPr>
              <a:t>３</a:t>
            </a:r>
            <a:r>
              <a:rPr kumimoji="1" lang="ja-JP" altLang="en-US" sz="500" dirty="0">
                <a:latin typeface="Meiryo UI" panose="020B0604030504040204" pitchFamily="50" charset="-128"/>
                <a:ea typeface="Meiryo UI" panose="020B0604030504040204" pitchFamily="50" charset="-128"/>
              </a:rPr>
              <a:t>年度</a:t>
            </a:r>
            <a:endParaRPr kumimoji="1" lang="en-US" altLang="ja-JP" sz="500" dirty="0">
              <a:latin typeface="Meiryo UI" panose="020B0604030504040204" pitchFamily="50" charset="-128"/>
              <a:ea typeface="Meiryo UI" panose="020B0604030504040204" pitchFamily="50" charset="-128"/>
            </a:endParaRPr>
          </a:p>
          <a:p>
            <a:pPr algn="ctr"/>
            <a:r>
              <a:rPr lang="ja-JP" altLang="en-US" sz="500" dirty="0">
                <a:latin typeface="Meiryo UI" panose="020B0604030504040204" pitchFamily="50" charset="-128"/>
                <a:ea typeface="Meiryo UI" panose="020B0604030504040204" pitchFamily="50" charset="-128"/>
              </a:rPr>
              <a:t>（</a:t>
            </a:r>
            <a:r>
              <a:rPr lang="en-US" altLang="ja-JP" sz="500" dirty="0">
                <a:latin typeface="Meiryo UI" panose="020B0604030504040204" pitchFamily="50" charset="-128"/>
                <a:ea typeface="Meiryo UI" panose="020B0604030504040204" pitchFamily="50" charset="-128"/>
              </a:rPr>
              <a:t>2021</a:t>
            </a:r>
            <a:r>
              <a:rPr lang="ja-JP" altLang="en-US" sz="500" dirty="0">
                <a:latin typeface="Meiryo UI" panose="020B0604030504040204" pitchFamily="50" charset="-128"/>
                <a:ea typeface="Meiryo UI" panose="020B0604030504040204" pitchFamily="50" charset="-128"/>
              </a:rPr>
              <a:t>）</a:t>
            </a:r>
            <a:endParaRPr kumimoji="1" lang="ja-JP" altLang="en-US" sz="5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987488" y="4903694"/>
            <a:ext cx="505060" cy="246221"/>
          </a:xfrm>
          <a:prstGeom prst="rect">
            <a:avLst/>
          </a:prstGeom>
          <a:noFill/>
        </p:spPr>
        <p:txBody>
          <a:bodyPr wrap="square" rtlCol="0">
            <a:spAutoFit/>
          </a:bodyPr>
          <a:lstStyle/>
          <a:p>
            <a:pPr algn="ctr"/>
            <a:r>
              <a:rPr kumimoji="1" lang="ja-JP" altLang="en-US" sz="500" dirty="0">
                <a:latin typeface="Meiryo UI" panose="020B0604030504040204" pitchFamily="50" charset="-128"/>
                <a:ea typeface="Meiryo UI" panose="020B0604030504040204" pitchFamily="50" charset="-128"/>
              </a:rPr>
              <a:t>令和４年度</a:t>
            </a:r>
            <a:endParaRPr kumimoji="1" lang="en-US" altLang="ja-JP" sz="500" dirty="0">
              <a:latin typeface="Meiryo UI" panose="020B0604030504040204" pitchFamily="50" charset="-128"/>
              <a:ea typeface="Meiryo UI" panose="020B0604030504040204" pitchFamily="50" charset="-128"/>
            </a:endParaRPr>
          </a:p>
          <a:p>
            <a:pPr algn="ctr"/>
            <a:r>
              <a:rPr lang="ja-JP" altLang="en-US" sz="500" dirty="0">
                <a:latin typeface="Meiryo UI" panose="020B0604030504040204" pitchFamily="50" charset="-128"/>
                <a:ea typeface="Meiryo UI" panose="020B0604030504040204" pitchFamily="50" charset="-128"/>
              </a:rPr>
              <a:t>（</a:t>
            </a:r>
            <a:r>
              <a:rPr lang="en-US" altLang="ja-JP" sz="500" dirty="0">
                <a:latin typeface="Meiryo UI" panose="020B0604030504040204" pitchFamily="50" charset="-128"/>
                <a:ea typeface="Meiryo UI" panose="020B0604030504040204" pitchFamily="50" charset="-128"/>
              </a:rPr>
              <a:t>2022</a:t>
            </a:r>
            <a:r>
              <a:rPr lang="ja-JP" altLang="en-US" sz="500" dirty="0">
                <a:latin typeface="Meiryo UI" panose="020B0604030504040204" pitchFamily="50" charset="-128"/>
                <a:ea typeface="Meiryo UI" panose="020B0604030504040204" pitchFamily="50" charset="-128"/>
              </a:rPr>
              <a:t>）</a:t>
            </a:r>
            <a:endParaRPr kumimoji="1" lang="ja-JP" altLang="en-US" sz="5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5388323" y="4900441"/>
            <a:ext cx="505060" cy="246221"/>
          </a:xfrm>
          <a:prstGeom prst="rect">
            <a:avLst/>
          </a:prstGeom>
          <a:noFill/>
        </p:spPr>
        <p:txBody>
          <a:bodyPr wrap="square" rtlCol="0">
            <a:spAutoFit/>
          </a:bodyPr>
          <a:lstStyle/>
          <a:p>
            <a:pPr algn="ctr"/>
            <a:r>
              <a:rPr kumimoji="1" lang="ja-JP" altLang="en-US" sz="500" dirty="0">
                <a:latin typeface="Meiryo UI" panose="020B0604030504040204" pitchFamily="50" charset="-128"/>
                <a:ea typeface="Meiryo UI" panose="020B0604030504040204" pitchFamily="50" charset="-128"/>
              </a:rPr>
              <a:t>令和５年度</a:t>
            </a:r>
            <a:endParaRPr kumimoji="1" lang="en-US" altLang="ja-JP" sz="500" dirty="0">
              <a:latin typeface="Meiryo UI" panose="020B0604030504040204" pitchFamily="50" charset="-128"/>
              <a:ea typeface="Meiryo UI" panose="020B0604030504040204" pitchFamily="50" charset="-128"/>
            </a:endParaRPr>
          </a:p>
          <a:p>
            <a:pPr algn="ctr"/>
            <a:r>
              <a:rPr lang="ja-JP" altLang="en-US" sz="500" dirty="0">
                <a:latin typeface="Meiryo UI" panose="020B0604030504040204" pitchFamily="50" charset="-128"/>
                <a:ea typeface="Meiryo UI" panose="020B0604030504040204" pitchFamily="50" charset="-128"/>
              </a:rPr>
              <a:t>（</a:t>
            </a:r>
            <a:r>
              <a:rPr lang="en-US" altLang="ja-JP" sz="500" dirty="0">
                <a:latin typeface="Meiryo UI" panose="020B0604030504040204" pitchFamily="50" charset="-128"/>
                <a:ea typeface="Meiryo UI" panose="020B0604030504040204" pitchFamily="50" charset="-128"/>
              </a:rPr>
              <a:t>2023</a:t>
            </a:r>
            <a:r>
              <a:rPr lang="ja-JP" altLang="en-US" sz="500" dirty="0">
                <a:latin typeface="Meiryo UI" panose="020B0604030504040204" pitchFamily="50" charset="-128"/>
                <a:ea typeface="Meiryo UI" panose="020B0604030504040204" pitchFamily="50" charset="-128"/>
              </a:rPr>
              <a:t>）</a:t>
            </a:r>
            <a:endParaRPr kumimoji="1" lang="ja-JP" altLang="en-US" sz="5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789158" y="4895810"/>
            <a:ext cx="505060" cy="246221"/>
          </a:xfrm>
          <a:prstGeom prst="rect">
            <a:avLst/>
          </a:prstGeom>
          <a:noFill/>
        </p:spPr>
        <p:txBody>
          <a:bodyPr wrap="square" rtlCol="0">
            <a:spAutoFit/>
          </a:bodyPr>
          <a:lstStyle/>
          <a:p>
            <a:pPr algn="ctr"/>
            <a:r>
              <a:rPr kumimoji="1" lang="ja-JP" altLang="en-US" sz="500" dirty="0">
                <a:latin typeface="Meiryo UI" panose="020B0604030504040204" pitchFamily="50" charset="-128"/>
                <a:ea typeface="Meiryo UI" panose="020B0604030504040204" pitchFamily="50" charset="-128"/>
              </a:rPr>
              <a:t>令和６年度</a:t>
            </a:r>
            <a:endParaRPr kumimoji="1" lang="en-US" altLang="ja-JP" sz="500" dirty="0">
              <a:latin typeface="Meiryo UI" panose="020B0604030504040204" pitchFamily="50" charset="-128"/>
              <a:ea typeface="Meiryo UI" panose="020B0604030504040204" pitchFamily="50" charset="-128"/>
            </a:endParaRPr>
          </a:p>
          <a:p>
            <a:pPr algn="ctr"/>
            <a:r>
              <a:rPr lang="ja-JP" altLang="en-US" sz="500" dirty="0">
                <a:latin typeface="Meiryo UI" panose="020B0604030504040204" pitchFamily="50" charset="-128"/>
                <a:ea typeface="Meiryo UI" panose="020B0604030504040204" pitchFamily="50" charset="-128"/>
              </a:rPr>
              <a:t>（</a:t>
            </a:r>
            <a:r>
              <a:rPr lang="en-US" altLang="ja-JP" sz="500" dirty="0">
                <a:latin typeface="Meiryo UI" panose="020B0604030504040204" pitchFamily="50" charset="-128"/>
                <a:ea typeface="Meiryo UI" panose="020B0604030504040204" pitchFamily="50" charset="-128"/>
              </a:rPr>
              <a:t>2024</a:t>
            </a:r>
            <a:r>
              <a:rPr lang="ja-JP" altLang="en-US" sz="500" dirty="0">
                <a:latin typeface="Meiryo UI" panose="020B0604030504040204" pitchFamily="50" charset="-128"/>
                <a:ea typeface="Meiryo UI" panose="020B0604030504040204" pitchFamily="50" charset="-128"/>
              </a:rPr>
              <a:t>）</a:t>
            </a:r>
            <a:endParaRPr kumimoji="1" lang="ja-JP" altLang="en-US" sz="5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192966" y="4894158"/>
            <a:ext cx="505060" cy="246221"/>
          </a:xfrm>
          <a:prstGeom prst="rect">
            <a:avLst/>
          </a:prstGeom>
          <a:noFill/>
        </p:spPr>
        <p:txBody>
          <a:bodyPr wrap="square" rtlCol="0">
            <a:spAutoFit/>
          </a:bodyPr>
          <a:lstStyle/>
          <a:p>
            <a:pPr algn="ctr"/>
            <a:r>
              <a:rPr kumimoji="1" lang="ja-JP" altLang="en-US" sz="500" dirty="0">
                <a:latin typeface="Meiryo UI" panose="020B0604030504040204" pitchFamily="50" charset="-128"/>
                <a:ea typeface="Meiryo UI" panose="020B0604030504040204" pitchFamily="50" charset="-128"/>
              </a:rPr>
              <a:t>令和７年度</a:t>
            </a:r>
            <a:endParaRPr kumimoji="1" lang="en-US" altLang="ja-JP" sz="500" dirty="0">
              <a:latin typeface="Meiryo UI" panose="020B0604030504040204" pitchFamily="50" charset="-128"/>
              <a:ea typeface="Meiryo UI" panose="020B0604030504040204" pitchFamily="50" charset="-128"/>
            </a:endParaRPr>
          </a:p>
          <a:p>
            <a:pPr algn="ctr"/>
            <a:r>
              <a:rPr lang="ja-JP" altLang="en-US" sz="500" dirty="0">
                <a:latin typeface="Meiryo UI" panose="020B0604030504040204" pitchFamily="50" charset="-128"/>
                <a:ea typeface="Meiryo UI" panose="020B0604030504040204" pitchFamily="50" charset="-128"/>
              </a:rPr>
              <a:t>（</a:t>
            </a:r>
            <a:r>
              <a:rPr lang="en-US" altLang="ja-JP" sz="500" dirty="0">
                <a:latin typeface="Meiryo UI" panose="020B0604030504040204" pitchFamily="50" charset="-128"/>
                <a:ea typeface="Meiryo UI" panose="020B0604030504040204" pitchFamily="50" charset="-128"/>
              </a:rPr>
              <a:t>2025</a:t>
            </a:r>
            <a:r>
              <a:rPr lang="ja-JP" altLang="en-US" sz="500" dirty="0">
                <a:latin typeface="Meiryo UI" panose="020B0604030504040204" pitchFamily="50" charset="-128"/>
                <a:ea typeface="Meiryo UI" panose="020B0604030504040204" pitchFamily="50" charset="-128"/>
              </a:rPr>
              <a:t>）</a:t>
            </a:r>
            <a:endParaRPr kumimoji="1" lang="ja-JP" altLang="en-US" sz="5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840840" y="5194367"/>
            <a:ext cx="508042" cy="169277"/>
          </a:xfrm>
          <a:prstGeom prst="rect">
            <a:avLst/>
          </a:prstGeom>
          <a:noFill/>
        </p:spPr>
        <p:txBody>
          <a:bodyPr wrap="square" rtlCol="0">
            <a:spAutoFit/>
          </a:bodyPr>
          <a:lstStyle/>
          <a:p>
            <a:r>
              <a:rPr kumimoji="1" lang="ja-JP" altLang="en-US" sz="500" dirty="0">
                <a:latin typeface="Meiryo UI" panose="020B0604030504040204" pitchFamily="50" charset="-128"/>
                <a:ea typeface="Meiryo UI" panose="020B0604030504040204" pitchFamily="50" charset="-128"/>
              </a:rPr>
              <a:t>路線の指定</a:t>
            </a:r>
          </a:p>
        </p:txBody>
      </p:sp>
      <p:sp>
        <p:nvSpPr>
          <p:cNvPr id="11" name="楕円 10"/>
          <p:cNvSpPr/>
          <p:nvPr/>
        </p:nvSpPr>
        <p:spPr>
          <a:xfrm>
            <a:off x="4185078" y="5175160"/>
            <a:ext cx="45719" cy="45719"/>
          </a:xfrm>
          <a:prstGeom prst="ellips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559408" y="5163289"/>
            <a:ext cx="77258" cy="342091"/>
          </a:xfrm>
          <a:prstGeom prst="round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537560" y="5202645"/>
            <a:ext cx="57150" cy="246221"/>
          </a:xfrm>
          <a:prstGeom prst="rect">
            <a:avLst/>
          </a:prstGeom>
          <a:noFill/>
        </p:spPr>
        <p:txBody>
          <a:bodyPr wrap="square" rtlCol="0">
            <a:spAutoFit/>
          </a:bodyPr>
          <a:lstStyle/>
          <a:p>
            <a:r>
              <a:rPr kumimoji="1" lang="ja-JP" altLang="en-US" sz="500" dirty="0">
                <a:latin typeface="Meiryo UI" panose="020B0604030504040204" pitchFamily="50" charset="-128"/>
                <a:ea typeface="Meiryo UI" panose="020B0604030504040204" pitchFamily="50" charset="-128"/>
              </a:rPr>
              <a:t>解消</a:t>
            </a:r>
          </a:p>
        </p:txBody>
      </p:sp>
      <p:sp>
        <p:nvSpPr>
          <p:cNvPr id="44" name="楕円 43"/>
          <p:cNvSpPr/>
          <p:nvPr/>
        </p:nvSpPr>
        <p:spPr>
          <a:xfrm>
            <a:off x="5217158" y="5170612"/>
            <a:ext cx="45719" cy="45719"/>
          </a:xfrm>
          <a:prstGeom prst="ellips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p:cNvSpPr/>
          <p:nvPr/>
        </p:nvSpPr>
        <p:spPr>
          <a:xfrm>
            <a:off x="5785331" y="5165346"/>
            <a:ext cx="45719" cy="45719"/>
          </a:xfrm>
          <a:prstGeom prst="ellipse">
            <a:avLst/>
          </a:prstGeom>
          <a:solidFill>
            <a:schemeClr val="accent1">
              <a:lumMod val="60000"/>
              <a:lumOff val="40000"/>
            </a:schemeClr>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4973557" y="5182186"/>
            <a:ext cx="473252" cy="169277"/>
          </a:xfrm>
          <a:prstGeom prst="rect">
            <a:avLst/>
          </a:prstGeom>
          <a:noFill/>
        </p:spPr>
        <p:txBody>
          <a:bodyPr wrap="square" rtlCol="0">
            <a:spAutoFit/>
          </a:bodyPr>
          <a:lstStyle/>
          <a:p>
            <a:r>
              <a:rPr kumimoji="1" lang="ja-JP" altLang="en-US" sz="500" dirty="0">
                <a:latin typeface="Meiryo UI" panose="020B0604030504040204" pitchFamily="50" charset="-128"/>
                <a:ea typeface="Meiryo UI" panose="020B0604030504040204" pitchFamily="50" charset="-128"/>
              </a:rPr>
              <a:t>報告期限</a:t>
            </a:r>
          </a:p>
        </p:txBody>
      </p:sp>
      <p:sp>
        <p:nvSpPr>
          <p:cNvPr id="47" name="テキスト ボックス 46"/>
          <p:cNvSpPr txBox="1"/>
          <p:nvPr/>
        </p:nvSpPr>
        <p:spPr>
          <a:xfrm>
            <a:off x="5496403" y="5180312"/>
            <a:ext cx="448981" cy="169277"/>
          </a:xfrm>
          <a:prstGeom prst="rect">
            <a:avLst/>
          </a:prstGeom>
          <a:noFill/>
        </p:spPr>
        <p:txBody>
          <a:bodyPr wrap="square" rtlCol="0">
            <a:spAutoFit/>
          </a:bodyPr>
          <a:lstStyle/>
          <a:p>
            <a:r>
              <a:rPr kumimoji="1" lang="ja-JP" altLang="en-US" sz="500" dirty="0">
                <a:latin typeface="Meiryo UI" panose="020B0604030504040204" pitchFamily="50" charset="-128"/>
                <a:ea typeface="Meiryo UI" panose="020B0604030504040204" pitchFamily="50" charset="-128"/>
              </a:rPr>
              <a:t>命令期限</a:t>
            </a:r>
          </a:p>
        </p:txBody>
      </p:sp>
      <p:sp>
        <p:nvSpPr>
          <p:cNvPr id="48" name="楕円 47"/>
          <p:cNvSpPr/>
          <p:nvPr/>
        </p:nvSpPr>
        <p:spPr>
          <a:xfrm>
            <a:off x="5389917" y="5170612"/>
            <a:ext cx="45719" cy="45719"/>
          </a:xfrm>
          <a:prstGeom prst="ellips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367891" y="5225622"/>
            <a:ext cx="89770" cy="153888"/>
          </a:xfrm>
          <a:prstGeom prst="rect">
            <a:avLst/>
          </a:prstGeom>
          <a:noFill/>
        </p:spPr>
        <p:txBody>
          <a:bodyPr wrap="square" lIns="36000" tIns="0" rIns="36000" bIns="0" rtlCol="0" anchor="ctr" anchorCtr="1">
            <a:spAutoFit/>
          </a:bodyPr>
          <a:lstStyle/>
          <a:p>
            <a:r>
              <a:rPr kumimoji="1" lang="ja-JP" altLang="en-US" sz="500" dirty="0">
                <a:latin typeface="Meiryo UI" panose="020B0604030504040204" pitchFamily="50" charset="-128"/>
                <a:ea typeface="Meiryo UI" panose="020B0604030504040204" pitchFamily="50" charset="-128"/>
              </a:rPr>
              <a:t>公表　</a:t>
            </a:r>
          </a:p>
        </p:txBody>
      </p:sp>
      <p:sp>
        <p:nvSpPr>
          <p:cNvPr id="64" name="正方形/長方形 63"/>
          <p:cNvSpPr/>
          <p:nvPr/>
        </p:nvSpPr>
        <p:spPr>
          <a:xfrm>
            <a:off x="8827428" y="118892"/>
            <a:ext cx="936000" cy="330218"/>
          </a:xfrm>
          <a:prstGeom prst="rect">
            <a:avLst/>
          </a:prstGeom>
          <a:noFill/>
          <a:ln w="28575">
            <a:solidFill>
              <a:schemeClr val="accent1"/>
            </a:solidFill>
            <a:miter lim="800000"/>
            <a:headEnd/>
            <a:tailEnd/>
          </a:ln>
          <a:extLst/>
        </p:spPr>
        <p:txBody>
          <a:bodyPr vert="horz" wrap="square" lIns="91428" tIns="45714" rIns="91428" bIns="45714" numCol="1" anchor="ctr" anchorCtr="0" compatLnSpc="1">
            <a:prstTxWarp prst="textNoShape">
              <a:avLst/>
            </a:prstTxWarp>
          </a:bodyPr>
          <a:lstStyle/>
          <a:p>
            <a:pPr algn="ctr" eaLnBrk="0" hangingPunct="0"/>
            <a:r>
              <a:rPr lang="ja-JP" altLang="en-US" b="1" dirty="0" smtClean="0">
                <a:solidFill>
                  <a:srgbClr val="1F497D"/>
                </a:solidFill>
                <a:latin typeface="+mj-lt"/>
                <a:ea typeface="+mj-ea"/>
                <a:cs typeface="+mj-cs"/>
              </a:rPr>
              <a:t>資料１</a:t>
            </a:r>
            <a:endParaRPr lang="ja-JP" altLang="en-US" b="1" dirty="0">
              <a:solidFill>
                <a:srgbClr val="1F497D"/>
              </a:solidFill>
              <a:latin typeface="+mj-lt"/>
              <a:ea typeface="+mj-ea"/>
              <a:cs typeface="+mj-cs"/>
            </a:endParaRPr>
          </a:p>
        </p:txBody>
      </p:sp>
      <p:sp>
        <p:nvSpPr>
          <p:cNvPr id="54" name="正方形/長方形 53"/>
          <p:cNvSpPr/>
          <p:nvPr/>
        </p:nvSpPr>
        <p:spPr>
          <a:xfrm>
            <a:off x="6791953" y="5842860"/>
            <a:ext cx="3009130" cy="663356"/>
          </a:xfrm>
          <a:prstGeom prst="rect">
            <a:avLst/>
          </a:prstGeom>
          <a:noFill/>
          <a:ln w="762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耐震化の支援（補助）</a:t>
            </a: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診断</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除却等の一括実施を促す補助制度の創設。</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除却後の新設も補助対象とする。また新設する塀は生垣、板塀等も可能とする。</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8686431" y="5428078"/>
            <a:ext cx="997440" cy="392979"/>
          </a:xfrm>
          <a:prstGeom prst="rect">
            <a:avLst/>
          </a:prstGeom>
          <a:solidFill>
            <a:schemeClr val="bg1"/>
          </a:soli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凡例</a:t>
            </a:r>
            <a:r>
              <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指定路線</a:t>
            </a:r>
            <a:endPar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鉄道折り返し駅</a:t>
            </a:r>
            <a:endPar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141262" y="1149549"/>
            <a:ext cx="2420068" cy="211203"/>
          </a:xfrm>
          <a:prstGeom prst="rect">
            <a:avLst/>
          </a:prstGeom>
          <a:noFill/>
          <a:ln>
            <a:noFill/>
          </a:ln>
        </p:spPr>
        <p:txBody>
          <a:bodyPr wrap="none" lIns="72000" tIns="36000" rIns="72000" bIns="36000" rtlCol="0" anchor="ctr" anchorCtr="0">
            <a:spAutoFit/>
          </a:bodyPr>
          <a:lstStyle>
            <a:defPPr>
              <a:defRPr lang="en-US"/>
            </a:defPPr>
            <a:lvl1pPr>
              <a:defRPr kumimoji="1" sz="1200"/>
            </a:lvl1pPr>
          </a:lstStyle>
          <a:p>
            <a:r>
              <a:rPr lang="ja-JP" altLang="en-US" sz="900" dirty="0" smtClean="0">
                <a:latin typeface="Meiryo UI" panose="020B0604030504040204" pitchFamily="50" charset="-128"/>
                <a:ea typeface="Meiryo UI" panose="020B0604030504040204" pitchFamily="50" charset="-128"/>
              </a:rPr>
              <a:t>（大阪北部地震を契機とした社会環境の変化）</a:t>
            </a:r>
            <a:endParaRPr lang="ja-JP" altLang="en-US" sz="9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277265" y="1956550"/>
            <a:ext cx="3240000" cy="349702"/>
          </a:xfrm>
          <a:prstGeom prst="rect">
            <a:avLst/>
          </a:prstGeom>
          <a:noFill/>
        </p:spPr>
        <p:txBody>
          <a:bodyPr vert="horz" wrap="square" lIns="36000" tIns="36000" rIns="36000" bIns="36000" rtlCol="0" anchor="t" anchorCtr="0">
            <a:spAutoFit/>
          </a:bodyPr>
          <a:lstStyle/>
          <a:p>
            <a:pPr marL="144000" indent="-144000">
              <a:spcBef>
                <a:spcPts val="300"/>
              </a:spcBef>
            </a:pPr>
            <a:r>
              <a:rPr lang="ja-JP" altLang="en-US" sz="900" dirty="0" smtClean="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南海トラフ地震対応強化策検討委員会</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H31.1</a:t>
            </a:r>
            <a:r>
              <a:rPr lang="ja-JP" altLang="en-US" sz="900" dirty="0" smtClean="0">
                <a:latin typeface="Meiryo UI" panose="020B0604030504040204" pitchFamily="50" charset="-128"/>
                <a:ea typeface="Meiryo UI" panose="020B0604030504040204" pitchFamily="50" charset="-128"/>
              </a:rPr>
              <a:t>）から</a:t>
            </a:r>
            <a:r>
              <a:rPr kumimoji="1" lang="ja-JP" altLang="en-US" sz="900" dirty="0" smtClean="0">
                <a:latin typeface="Meiryo UI" panose="020B0604030504040204" pitchFamily="50" charset="-128"/>
                <a:ea typeface="Meiryo UI" panose="020B0604030504040204" pitchFamily="50" charset="-128"/>
              </a:rPr>
              <a:t>「広域</a:t>
            </a:r>
            <a:r>
              <a:rPr kumimoji="1" lang="ja-JP" altLang="en-US" sz="900" dirty="0">
                <a:latin typeface="Meiryo UI" panose="020B0604030504040204" pitchFamily="50" charset="-128"/>
                <a:ea typeface="Meiryo UI" panose="020B0604030504040204" pitchFamily="50" charset="-128"/>
              </a:rPr>
              <a:t>連携による帰宅困難者対策が</a:t>
            </a:r>
            <a:r>
              <a:rPr kumimoji="1" lang="ja-JP" altLang="en-US" sz="900" dirty="0" smtClean="0">
                <a:latin typeface="Meiryo UI" panose="020B0604030504040204" pitchFamily="50" charset="-128"/>
                <a:ea typeface="Meiryo UI" panose="020B0604030504040204" pitchFamily="50" charset="-128"/>
              </a:rPr>
              <a:t>必要」と提言された</a:t>
            </a:r>
            <a:endParaRPr kumimoji="1" lang="en-US" altLang="ja-JP" sz="900" dirty="0" smtClean="0">
              <a:latin typeface="Meiryo UI" panose="020B0604030504040204" pitchFamily="50" charset="-128"/>
              <a:ea typeface="Meiryo UI" panose="020B0604030504040204" pitchFamily="50" charset="-128"/>
            </a:endParaRPr>
          </a:p>
        </p:txBody>
      </p:sp>
      <p:sp>
        <p:nvSpPr>
          <p:cNvPr id="75" name="二等辺三角形 74"/>
          <p:cNvSpPr/>
          <p:nvPr/>
        </p:nvSpPr>
        <p:spPr>
          <a:xfrm rot="10800000">
            <a:off x="1062551" y="3288833"/>
            <a:ext cx="1620000" cy="1597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153545" y="4131686"/>
            <a:ext cx="3235583" cy="205917"/>
          </a:xfrm>
          <a:prstGeom prst="rect">
            <a:avLst/>
          </a:prstGeom>
          <a:noFill/>
        </p:spPr>
        <p:txBody>
          <a:bodyPr wrap="square" lIns="36000" tIns="46523" rIns="36000" bIns="46523" rtlCol="0" anchor="t" anchorCtr="0">
            <a:noAutofit/>
          </a:bodyPr>
          <a:lstStyle/>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府と市町村との役割分担</a:t>
            </a:r>
            <a:endParaRPr kumimoji="1" lang="ja-JP" altLang="en-US" sz="900"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3675532" y="1206471"/>
            <a:ext cx="1807721" cy="226591"/>
          </a:xfrm>
          <a:prstGeom prst="rect">
            <a:avLst/>
          </a:prstGeom>
          <a:noFill/>
          <a:ln>
            <a:noFill/>
          </a:ln>
        </p:spPr>
        <p:txBody>
          <a:bodyPr wrap="none" lIns="72000" tIns="36000" rIns="72000" bIns="36000" rtlCol="0" anchor="ctr" anchorCtr="0">
            <a:spAutoFit/>
          </a:bodyPr>
          <a:lstStyle>
            <a:defPPr>
              <a:defRPr lang="en-US"/>
            </a:defPPr>
            <a:lvl1pPr>
              <a:defRPr kumimoji="1" sz="1200"/>
            </a:lvl1pPr>
          </a:lstStyle>
          <a:p>
            <a:r>
              <a:rPr lang="en-US" altLang="ja-JP" sz="1000" b="1" dirty="0" smtClean="0">
                <a:latin typeface="Meiryo UI" panose="020B0604030504040204" pitchFamily="50" charset="-128"/>
                <a:ea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rPr>
              <a:t>耐震化を優先する</a:t>
            </a:r>
            <a:r>
              <a:rPr lang="ja-JP" altLang="en-US" sz="1000" b="1" dirty="0">
                <a:latin typeface="Meiryo UI" panose="020B0604030504040204" pitchFamily="50" charset="-128"/>
                <a:ea typeface="Meiryo UI" panose="020B0604030504040204" pitchFamily="50" charset="-128"/>
              </a:rPr>
              <a:t>指定</a:t>
            </a:r>
            <a:r>
              <a:rPr lang="ja-JP" altLang="en-US" sz="1000" b="1" dirty="0" smtClean="0">
                <a:latin typeface="Meiryo UI" panose="020B0604030504040204" pitchFamily="50" charset="-128"/>
                <a:ea typeface="Meiryo UI" panose="020B0604030504040204" pitchFamily="50" charset="-128"/>
              </a:rPr>
              <a:t>路線</a:t>
            </a:r>
            <a:r>
              <a:rPr lang="en-US" altLang="ja-JP" sz="1000" b="1" dirty="0" smtClean="0">
                <a:latin typeface="Meiryo UI" panose="020B0604030504040204" pitchFamily="50" charset="-128"/>
                <a:ea typeface="Meiryo UI" panose="020B0604030504040204" pitchFamily="50" charset="-128"/>
              </a:rPr>
              <a:t>〕</a:t>
            </a:r>
            <a:endParaRPr lang="ja-JP" altLang="en-US" sz="1000" b="1"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3675532" y="2419385"/>
            <a:ext cx="2203662" cy="226591"/>
          </a:xfrm>
          <a:prstGeom prst="rect">
            <a:avLst/>
          </a:prstGeom>
          <a:noFill/>
          <a:ln>
            <a:noFill/>
          </a:ln>
        </p:spPr>
        <p:txBody>
          <a:bodyPr wrap="none" lIns="72000" tIns="36000" rIns="72000" bIns="36000" rtlCol="0" anchor="ctr" anchorCtr="0">
            <a:spAutoFit/>
          </a:bodyPr>
          <a:lstStyle>
            <a:defPPr>
              <a:defRPr lang="en-US"/>
            </a:defPPr>
            <a:lvl1pPr>
              <a:defRPr kumimoji="1" sz="1200"/>
            </a:lvl1pPr>
          </a:lstStyle>
          <a:p>
            <a:r>
              <a:rPr lang="en-US" altLang="ja-JP" sz="1000" b="1" dirty="0" smtClean="0">
                <a:latin typeface="Meiryo UI" panose="020B0604030504040204" pitchFamily="50" charset="-128"/>
                <a:ea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rPr>
              <a:t>耐震化を進めるブロック塀等の規模</a:t>
            </a:r>
            <a:r>
              <a:rPr lang="en-US" altLang="ja-JP" sz="1000" b="1" dirty="0" smtClean="0">
                <a:latin typeface="Meiryo UI" panose="020B0604030504040204" pitchFamily="50" charset="-128"/>
                <a:ea typeface="Meiryo UI" panose="020B0604030504040204" pitchFamily="50" charset="-128"/>
              </a:rPr>
              <a:t>〕</a:t>
            </a:r>
            <a:endParaRPr lang="ja-JP" altLang="en-US" sz="1000" b="1" dirty="0">
              <a:latin typeface="Meiryo UI" panose="020B0604030504040204" pitchFamily="50" charset="-128"/>
              <a:ea typeface="Meiryo UI" panose="020B0604030504040204" pitchFamily="50" charset="-128"/>
            </a:endParaRPr>
          </a:p>
        </p:txBody>
      </p:sp>
      <p:sp>
        <p:nvSpPr>
          <p:cNvPr id="81" name="正方形/長方形 80"/>
          <p:cNvSpPr/>
          <p:nvPr/>
        </p:nvSpPr>
        <p:spPr>
          <a:xfrm>
            <a:off x="3669321" y="886884"/>
            <a:ext cx="6120000" cy="5785767"/>
          </a:xfrm>
          <a:prstGeom prst="rect">
            <a:avLst/>
          </a:prstGeom>
          <a:noFill/>
          <a:ln w="63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857"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3675532" y="4288609"/>
            <a:ext cx="1416588" cy="226591"/>
          </a:xfrm>
          <a:prstGeom prst="rect">
            <a:avLst/>
          </a:prstGeom>
          <a:noFill/>
          <a:ln>
            <a:noFill/>
          </a:ln>
        </p:spPr>
        <p:txBody>
          <a:bodyPr wrap="none" lIns="72000" tIns="36000" rIns="72000" bIns="36000" rtlCol="0" anchor="ctr" anchorCtr="0">
            <a:spAutoFit/>
          </a:bodyPr>
          <a:lstStyle>
            <a:defPPr>
              <a:defRPr lang="en-US"/>
            </a:defPPr>
            <a:lvl1pPr>
              <a:defRPr kumimoji="1" sz="1200"/>
            </a:lvl1pPr>
          </a:lstStyle>
          <a:p>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診断</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結果の報告</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期限</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6667896" y="1175021"/>
            <a:ext cx="914848" cy="226591"/>
          </a:xfrm>
          <a:prstGeom prst="rect">
            <a:avLst/>
          </a:prstGeom>
          <a:noFill/>
          <a:ln>
            <a:noFill/>
          </a:ln>
        </p:spPr>
        <p:txBody>
          <a:bodyPr wrap="none" lIns="72000" tIns="36000" rIns="72000" bIns="36000" rtlCol="0" anchor="ctr" anchorCtr="0">
            <a:spAutoFit/>
          </a:bodyPr>
          <a:lstStyle>
            <a:defPPr>
              <a:defRPr lang="en-US"/>
            </a:defPPr>
            <a:lvl1pPr>
              <a:defRPr kumimoji="1" sz="1200"/>
            </a:lvl1pPr>
          </a:lstStyle>
          <a:p>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指定路線図</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3678193" y="5634945"/>
            <a:ext cx="1474296" cy="226591"/>
          </a:xfrm>
          <a:prstGeom prst="rect">
            <a:avLst/>
          </a:prstGeom>
          <a:noFill/>
          <a:ln>
            <a:noFill/>
          </a:ln>
        </p:spPr>
        <p:txBody>
          <a:bodyPr wrap="none" lIns="72000" tIns="36000" rIns="72000" bIns="36000" rtlCol="0" anchor="ctr" anchorCtr="0">
            <a:spAutoFit/>
          </a:bodyPr>
          <a:lstStyle>
            <a:defPPr>
              <a:defRPr lang="en-US"/>
            </a:defPPr>
            <a:lvl1pPr>
              <a:defRPr kumimoji="1" sz="1200"/>
            </a:lvl1pPr>
          </a:lstStyle>
          <a:p>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耐震化に向けた取組み</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latin typeface="Meiryo UI" panose="020B0604030504040204" pitchFamily="50" charset="-128"/>
              <a:ea typeface="Meiryo UI" panose="020B0604030504040204" pitchFamily="50" charset="-128"/>
            </a:endParaRPr>
          </a:p>
        </p:txBody>
      </p:sp>
      <p:sp>
        <p:nvSpPr>
          <p:cNvPr id="87" name="正方形/長方形 86"/>
          <p:cNvSpPr/>
          <p:nvPr/>
        </p:nvSpPr>
        <p:spPr>
          <a:xfrm>
            <a:off x="198453" y="5602212"/>
            <a:ext cx="3348160" cy="474104"/>
          </a:xfrm>
          <a:prstGeom prst="rect">
            <a:avLst/>
          </a:prstGeom>
          <a:noFill/>
        </p:spPr>
        <p:txBody>
          <a:bodyPr wrap="square" lIns="36000" tIns="46523" rIns="36000" bIns="46523" rtlCol="0" anchor="t" anchorCtr="0">
            <a:noAutofit/>
          </a:bodyPr>
          <a:lstStyle/>
          <a:p>
            <a:pPr marL="144000" indent="-144000"/>
            <a:r>
              <a:rPr lang="ja-JP" altLang="en-US" sz="900" dirty="0" smtClean="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住宅建築物耐震</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ヵ年戦略・大阪</a:t>
            </a:r>
            <a:r>
              <a:rPr lang="ja-JP" altLang="en-US" sz="900" dirty="0" smtClean="0">
                <a:latin typeface="Meiryo UI" panose="020B0604030504040204" pitchFamily="50" charset="-128"/>
                <a:ea typeface="Meiryo UI" panose="020B0604030504040204" pitchFamily="50" charset="-128"/>
              </a:rPr>
              <a:t>」を改定</a:t>
            </a:r>
            <a:r>
              <a:rPr lang="ja-JP" altLang="en-US" sz="900" dirty="0">
                <a:latin typeface="Meiryo UI" panose="020B0604030504040204" pitchFamily="50" charset="-128"/>
                <a:ea typeface="Meiryo UI" panose="020B0604030504040204" pitchFamily="50" charset="-128"/>
              </a:rPr>
              <a:t>し、広域緊急交通路沿道のブロック塀等の</a:t>
            </a:r>
            <a:r>
              <a:rPr lang="ja-JP" altLang="en-US" sz="900" dirty="0" smtClean="0">
                <a:latin typeface="Meiryo UI" panose="020B0604030504040204" pitchFamily="50" charset="-128"/>
                <a:ea typeface="Meiryo UI" panose="020B0604030504040204" pitchFamily="50" charset="-128"/>
              </a:rPr>
              <a:t>耐震化に関して、「指定路線」「規模」「報告期限」 「取組み」を位置づける</a:t>
            </a:r>
            <a:endParaRPr lang="en-US" altLang="ja-JP" sz="900" dirty="0" smtClean="0">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234551" y="3551023"/>
            <a:ext cx="3276000" cy="534368"/>
          </a:xfrm>
          <a:prstGeom prst="rect">
            <a:avLst/>
          </a:prstGeom>
          <a:noFill/>
          <a:ln>
            <a:solidFill>
              <a:schemeClr val="tx1"/>
            </a:solidFill>
          </a:ln>
        </p:spPr>
        <p:txBody>
          <a:bodyPr wrap="square" lIns="36000" tIns="36000" rIns="36000" bIns="36000" rtlCol="0" anchor="t" anchorCtr="0">
            <a:spAutoFit/>
          </a:bodyPr>
          <a:lstStyle/>
          <a:p>
            <a:pPr marL="85725" indent="1588"/>
            <a:r>
              <a:rPr lang="ja-JP" altLang="en-US" sz="1000" dirty="0" smtClean="0">
                <a:latin typeface="Meiryo UI" panose="020B0604030504040204" pitchFamily="50" charset="-128"/>
                <a:ea typeface="Meiryo UI" panose="020B0604030504040204" pitchFamily="50" charset="-128"/>
              </a:rPr>
              <a:t>住宅・建築物分野での帰宅</a:t>
            </a:r>
            <a:r>
              <a:rPr lang="ja-JP" altLang="en-US" sz="1000" dirty="0">
                <a:latin typeface="Meiryo UI" panose="020B0604030504040204" pitchFamily="50" charset="-128"/>
                <a:ea typeface="Meiryo UI" panose="020B0604030504040204" pitchFamily="50" charset="-128"/>
              </a:rPr>
              <a:t>困難者</a:t>
            </a:r>
            <a:r>
              <a:rPr lang="ja-JP" altLang="en-US" sz="1000" dirty="0" smtClean="0">
                <a:latin typeface="Meiryo UI" panose="020B0604030504040204" pitchFamily="50" charset="-128"/>
                <a:ea typeface="Meiryo UI" panose="020B0604030504040204" pitchFamily="50" charset="-128"/>
              </a:rPr>
              <a:t>対策と</a:t>
            </a:r>
            <a:r>
              <a:rPr lang="ja-JP" altLang="en-US" sz="1000" dirty="0">
                <a:latin typeface="Meiryo UI" panose="020B0604030504040204" pitchFamily="50" charset="-128"/>
                <a:ea typeface="Meiryo UI" panose="020B0604030504040204" pitchFamily="50" charset="-128"/>
              </a:rPr>
              <a:t>して、ブロック塀等の耐震診断義務付け制度を活用し、広域</a:t>
            </a:r>
            <a:r>
              <a:rPr lang="ja-JP" altLang="en-US" sz="1000" dirty="0" smtClean="0">
                <a:latin typeface="Meiryo UI" panose="020B0604030504040204" pitchFamily="50" charset="-128"/>
                <a:ea typeface="Meiryo UI" panose="020B0604030504040204" pitchFamily="50" charset="-128"/>
              </a:rPr>
              <a:t>緊急交通路沿道のブロック塀等の耐震化を推進し、徒歩帰宅の機能を確保する。</a:t>
            </a:r>
            <a:endParaRPr lang="ja-JP" altLang="en-US" sz="800" dirty="0">
              <a:latin typeface="Meiryo UI" panose="020B0604030504040204" pitchFamily="50" charset="-128"/>
              <a:ea typeface="Meiryo UI" panose="020B0604030504040204" pitchFamily="50" charset="-128"/>
            </a:endParaRPr>
          </a:p>
        </p:txBody>
      </p:sp>
      <p:sp>
        <p:nvSpPr>
          <p:cNvPr id="205" name="テキスト ボックス 204"/>
          <p:cNvSpPr txBox="1"/>
          <p:nvPr/>
        </p:nvSpPr>
        <p:spPr>
          <a:xfrm>
            <a:off x="277265" y="2340160"/>
            <a:ext cx="3240000" cy="965699"/>
          </a:xfrm>
          <a:prstGeom prst="rect">
            <a:avLst/>
          </a:prstGeom>
          <a:noFill/>
          <a:ln w="6350">
            <a:noFill/>
          </a:ln>
        </p:spPr>
        <p:txBody>
          <a:bodyPr vert="horz" wrap="square" lIns="36000" tIns="36000" rIns="36000" bIns="36000" rtlCol="0" anchor="t" anchorCtr="0">
            <a:spAutoFit/>
          </a:bodyPr>
          <a:lstStyle/>
          <a:p>
            <a:pPr marL="144000" indent="-144000">
              <a:spcBef>
                <a:spcPts val="300"/>
              </a:spcBef>
            </a:pPr>
            <a:r>
              <a:rPr lang="ja-JP" altLang="en-US" sz="900" dirty="0" smtClean="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住宅建築物耐震</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ヵ年戦略・</a:t>
            </a:r>
            <a:r>
              <a:rPr lang="ja-JP" altLang="en-US" sz="900" dirty="0" smtClean="0">
                <a:latin typeface="Meiryo UI" panose="020B0604030504040204" pitchFamily="50" charset="-128"/>
                <a:ea typeface="Meiryo UI" panose="020B0604030504040204" pitchFamily="50" charset="-128"/>
              </a:rPr>
              <a:t>大阪」（</a:t>
            </a:r>
            <a:r>
              <a:rPr lang="en-US" altLang="ja-JP" sz="900" dirty="0">
                <a:latin typeface="Meiryo UI" panose="020B0604030504040204" pitchFamily="50" charset="-128"/>
                <a:ea typeface="Meiryo UI" panose="020B0604030504040204" pitchFamily="50" charset="-128"/>
              </a:rPr>
              <a:t>H31.3</a:t>
            </a:r>
            <a:r>
              <a:rPr lang="ja-JP" altLang="en-US" sz="900" dirty="0">
                <a:latin typeface="Meiryo UI" panose="020B0604030504040204" pitchFamily="50" charset="-128"/>
                <a:ea typeface="Meiryo UI" panose="020B0604030504040204" pitchFamily="50" charset="-128"/>
              </a:rPr>
              <a:t>改定</a:t>
            </a:r>
            <a:r>
              <a:rPr lang="ja-JP" altLang="en-US" sz="900" dirty="0" smtClean="0">
                <a:latin typeface="Meiryo UI" panose="020B0604030504040204" pitchFamily="50" charset="-128"/>
                <a:ea typeface="Meiryo UI" panose="020B0604030504040204" pitchFamily="50" charset="-128"/>
              </a:rPr>
              <a:t>）において、ブロック塀等の耐震診断義務付け制度の活用について位置づけ</a:t>
            </a:r>
            <a:endParaRPr lang="en-US" altLang="ja-JP" sz="900" dirty="0" smtClean="0">
              <a:latin typeface="Meiryo UI" panose="020B0604030504040204" pitchFamily="50" charset="-128"/>
              <a:ea typeface="Meiryo UI" panose="020B0604030504040204" pitchFamily="50" charset="-128"/>
            </a:endParaRPr>
          </a:p>
          <a:p>
            <a:pPr marL="252000">
              <a:spcBef>
                <a:spcPts val="200"/>
              </a:spcBef>
            </a:pPr>
            <a:r>
              <a:rPr lang="ja-JP" altLang="en-US" sz="900" dirty="0" smtClean="0">
                <a:latin typeface="Meiryo UI" panose="020B0604030504040204" pitchFamily="50" charset="-128"/>
                <a:ea typeface="Meiryo UI" panose="020B0604030504040204" pitchFamily="50" charset="-128"/>
              </a:rPr>
              <a:t>避難</a:t>
            </a:r>
            <a:r>
              <a:rPr lang="ja-JP" altLang="en-US" sz="900" dirty="0">
                <a:latin typeface="Meiryo UI" panose="020B0604030504040204" pitchFamily="50" charset="-128"/>
                <a:ea typeface="Meiryo UI" panose="020B0604030504040204" pitchFamily="50" charset="-128"/>
              </a:rPr>
              <a:t>路等の沿道建築物に附属する一定規模以上のブロック塀等を耐震改修促進法に基づく通行障害建築物として耐震診断を義務付ける制度の活用等について、広域的</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地域的な視点から大阪府と市町村の役割を踏まえ、検討する。</a:t>
            </a:r>
          </a:p>
        </p:txBody>
      </p:sp>
      <p:sp>
        <p:nvSpPr>
          <p:cNvPr id="206" name="Rectangle 12">
            <a:extLst>
              <a:ext uri="{FF2B5EF4-FFF2-40B4-BE49-F238E27FC236}">
                <a16:creationId xmlns:a16="http://schemas.microsoft.com/office/drawing/2014/main" id="{7162BFE8-783F-4A77-99A0-2F025A916E22}"/>
              </a:ext>
            </a:extLst>
          </p:cNvPr>
          <p:cNvSpPr>
            <a:spLocks noChangeArrowheads="1"/>
          </p:cNvSpPr>
          <p:nvPr/>
        </p:nvSpPr>
        <p:spPr bwMode="auto">
          <a:xfrm>
            <a:off x="277265" y="1317846"/>
            <a:ext cx="3240000" cy="62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144000" indent="-144000">
              <a:spcBef>
                <a:spcPts val="300"/>
              </a:spcBef>
              <a:spcAft>
                <a:spcPts val="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耐震</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改修促進法施行令改正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H31.1)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により、</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都道府県</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等が耐震改修促進計画に記載する避難路の沿道にある一定規模以上の既存耐震不適格のブロック塀</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耐震診断義務付け</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が可能となった</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839547" y="5659231"/>
            <a:ext cx="49162" cy="491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8780149" y="5602849"/>
            <a:ext cx="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3669321" y="888392"/>
            <a:ext cx="6120000" cy="241980"/>
          </a:xfrm>
          <a:prstGeom prst="rect">
            <a:avLst/>
          </a:prstGeom>
          <a:solidFill>
            <a:schemeClr val="accent1"/>
          </a:solidFill>
          <a:ln>
            <a:noFill/>
          </a:ln>
        </p:spPr>
        <p:txBody>
          <a:bodyPr wrap="square" lIns="72000" tIns="36000" rIns="72000" bIns="36000" rtlCol="0" anchor="ctr" anchorCtr="0">
            <a:spAutoFit/>
          </a:bodyPr>
          <a:lstStyle>
            <a:defPPr>
              <a:defRPr lang="en-US"/>
            </a:defPPr>
            <a:lvl1pPr>
              <a:defRPr kumimoji="1" sz="1200"/>
            </a:lvl1pPr>
          </a:lstStyle>
          <a:p>
            <a:r>
              <a:rPr lang="ja-JP" altLang="en-US" sz="1100" b="1" dirty="0">
                <a:solidFill>
                  <a:schemeClr val="bg1"/>
                </a:solidFill>
                <a:latin typeface="Meiryo UI" panose="020B0604030504040204" pitchFamily="50" charset="-128"/>
                <a:ea typeface="Meiryo UI" panose="020B0604030504040204" pitchFamily="50" charset="-128"/>
              </a:rPr>
              <a:t>広域緊急交通路沿道のブロック塀等</a:t>
            </a:r>
            <a:r>
              <a:rPr lang="ja-JP" altLang="en-US" sz="1100" b="1" dirty="0" smtClean="0">
                <a:solidFill>
                  <a:schemeClr val="bg1"/>
                </a:solidFill>
                <a:latin typeface="Meiryo UI" panose="020B0604030504040204" pitchFamily="50" charset="-128"/>
                <a:ea typeface="Meiryo UI" panose="020B0604030504040204" pitchFamily="50" charset="-128"/>
              </a:rPr>
              <a:t>の耐震化（案）</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369110" y="6050793"/>
            <a:ext cx="1929244" cy="498288"/>
          </a:xfrm>
          <a:prstGeom prst="rect">
            <a:avLst/>
          </a:prstGeom>
          <a:noFill/>
        </p:spPr>
        <p:txBody>
          <a:bodyPr wrap="square" lIns="36000" tIns="46523" rIns="36000" bIns="46523" rtlCol="0" anchor="t" anchorCtr="0">
            <a:noAutofit/>
          </a:bodyPr>
          <a:lstStyle/>
          <a:p>
            <a:pPr marL="216000" indent="-216000"/>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（スケジュール）</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R2.2</a:t>
            </a:r>
            <a:r>
              <a:rPr lang="ja-JP" altLang="en-US" sz="900" dirty="0" smtClean="0">
                <a:latin typeface="Meiryo UI" panose="020B0604030504040204" pitchFamily="50" charset="-128"/>
                <a:ea typeface="Meiryo UI" panose="020B0604030504040204" pitchFamily="50" charset="-128"/>
              </a:rPr>
              <a:t>月　パブリックコメントの実施</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R2.3</a:t>
            </a:r>
            <a:r>
              <a:rPr lang="ja-JP" altLang="en-US" sz="900" dirty="0" smtClean="0">
                <a:latin typeface="Meiryo UI" panose="020B0604030504040204" pitchFamily="50" charset="-128"/>
                <a:ea typeface="Meiryo UI" panose="020B0604030504040204" pitchFamily="50" charset="-128"/>
              </a:rPr>
              <a:t>月　改定　</a:t>
            </a:r>
            <a:endParaRPr kumimoji="1" lang="ja-JP" altLang="en-US" sz="900" dirty="0">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161382" y="885440"/>
            <a:ext cx="3420000" cy="241980"/>
          </a:xfrm>
          <a:prstGeom prst="rect">
            <a:avLst/>
          </a:prstGeom>
          <a:solidFill>
            <a:schemeClr val="accent1"/>
          </a:solidFill>
          <a:ln>
            <a:noFill/>
          </a:ln>
        </p:spPr>
        <p:txBody>
          <a:bodyPr wrap="none" lIns="72000" tIns="36000" rIns="72000" bIns="36000" rtlCol="0" anchor="ctr" anchorCtr="0">
            <a:spAutoFit/>
          </a:bodyPr>
          <a:lstStyle>
            <a:defPPr>
              <a:defRPr lang="en-US"/>
            </a:defPPr>
            <a:lvl1pPr>
              <a:defRPr kumimoji="1" sz="1200"/>
            </a:lvl1pPr>
          </a:lstStyle>
          <a:p>
            <a:r>
              <a:rPr lang="ja-JP" altLang="en-US" sz="1100" b="1" dirty="0">
                <a:solidFill>
                  <a:schemeClr val="bg1"/>
                </a:solidFill>
                <a:latin typeface="Meiryo UI" panose="020B0604030504040204" pitchFamily="50" charset="-128"/>
                <a:ea typeface="Meiryo UI" panose="020B0604030504040204" pitchFamily="50" charset="-128"/>
              </a:rPr>
              <a:t>　「住宅建築物耐震</a:t>
            </a:r>
            <a:r>
              <a:rPr lang="en-US" altLang="ja-JP" sz="1100" b="1" dirty="0">
                <a:solidFill>
                  <a:schemeClr val="bg1"/>
                </a:solidFill>
                <a:latin typeface="Meiryo UI" panose="020B0604030504040204" pitchFamily="50" charset="-128"/>
                <a:ea typeface="Meiryo UI" panose="020B0604030504040204" pitchFamily="50" charset="-128"/>
              </a:rPr>
              <a:t>10</a:t>
            </a:r>
            <a:r>
              <a:rPr lang="ja-JP" altLang="en-US" sz="1100" b="1" dirty="0">
                <a:solidFill>
                  <a:schemeClr val="bg1"/>
                </a:solidFill>
                <a:latin typeface="Meiryo UI" panose="020B0604030504040204" pitchFamily="50" charset="-128"/>
                <a:ea typeface="Meiryo UI" panose="020B0604030504040204" pitchFamily="50" charset="-128"/>
              </a:rPr>
              <a:t>ヵ年戦略・大阪</a:t>
            </a:r>
            <a:r>
              <a:rPr lang="ja-JP" altLang="en-US" sz="1100" b="1" dirty="0" smtClean="0">
                <a:solidFill>
                  <a:schemeClr val="bg1"/>
                </a:solidFill>
                <a:latin typeface="Meiryo UI" panose="020B0604030504040204" pitchFamily="50" charset="-128"/>
                <a:ea typeface="Meiryo UI" panose="020B0604030504040204" pitchFamily="50" charset="-128"/>
              </a:rPr>
              <a:t>」の改定</a:t>
            </a:r>
            <a:endParaRPr lang="ja-JP" altLang="en-US" sz="1100" b="1" dirty="0">
              <a:solidFill>
                <a:schemeClr val="bg1"/>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8160510" y="4354962"/>
            <a:ext cx="522050" cy="153888"/>
            <a:chOff x="8031220" y="4881458"/>
            <a:chExt cx="522050" cy="153888"/>
          </a:xfrm>
        </p:grpSpPr>
        <p:sp>
          <p:nvSpPr>
            <p:cNvPr id="8" name="角丸四角形 7"/>
            <p:cNvSpPr/>
            <p:nvPr/>
          </p:nvSpPr>
          <p:spPr>
            <a:xfrm>
              <a:off x="8087048" y="4922402"/>
              <a:ext cx="273256" cy="7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031220" y="4881458"/>
              <a:ext cx="522050" cy="153888"/>
            </a:xfrm>
            <a:prstGeom prst="rect">
              <a:avLst/>
            </a:prstGeom>
            <a:noFill/>
          </p:spPr>
          <p:txBody>
            <a:bodyPr wrap="square" rtlCol="0">
              <a:spAutoFit/>
            </a:bodyPr>
            <a:lstStyle/>
            <a:p>
              <a:r>
                <a:rPr kumimoji="1" lang="ja-JP" altLang="en-US" sz="400" b="1" dirty="0" smtClean="0">
                  <a:solidFill>
                    <a:schemeClr val="bg1"/>
                  </a:solidFill>
                </a:rPr>
                <a:t>追加路線</a:t>
              </a:r>
              <a:endParaRPr kumimoji="1" lang="ja-JP" altLang="en-US" sz="400" b="1" dirty="0">
                <a:solidFill>
                  <a:schemeClr val="bg1"/>
                </a:solidFill>
              </a:endParaRPr>
            </a:p>
          </p:txBody>
        </p:sp>
      </p:grpSp>
      <p:grpSp>
        <p:nvGrpSpPr>
          <p:cNvPr id="59" name="グループ化 58"/>
          <p:cNvGrpSpPr/>
          <p:nvPr/>
        </p:nvGrpSpPr>
        <p:grpSpPr>
          <a:xfrm>
            <a:off x="8730422" y="4164839"/>
            <a:ext cx="522050" cy="153888"/>
            <a:chOff x="8031220" y="4881458"/>
            <a:chExt cx="522050" cy="153888"/>
          </a:xfrm>
        </p:grpSpPr>
        <p:sp>
          <p:nvSpPr>
            <p:cNvPr id="61" name="角丸四角形 60"/>
            <p:cNvSpPr/>
            <p:nvPr/>
          </p:nvSpPr>
          <p:spPr>
            <a:xfrm>
              <a:off x="8087048" y="4922402"/>
              <a:ext cx="273256" cy="7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8031220" y="4881458"/>
              <a:ext cx="522050" cy="153888"/>
            </a:xfrm>
            <a:prstGeom prst="rect">
              <a:avLst/>
            </a:prstGeom>
            <a:noFill/>
          </p:spPr>
          <p:txBody>
            <a:bodyPr wrap="square" rtlCol="0">
              <a:spAutoFit/>
            </a:bodyPr>
            <a:lstStyle/>
            <a:p>
              <a:r>
                <a:rPr kumimoji="1" lang="ja-JP" altLang="en-US" sz="400" b="1" dirty="0" smtClean="0">
                  <a:solidFill>
                    <a:schemeClr val="bg1"/>
                  </a:solidFill>
                </a:rPr>
                <a:t>追加路線</a:t>
              </a:r>
              <a:endParaRPr kumimoji="1" lang="ja-JP" altLang="en-US" sz="400" b="1" dirty="0">
                <a:solidFill>
                  <a:schemeClr val="bg1"/>
                </a:solidFill>
              </a:endParaRPr>
            </a:p>
          </p:txBody>
        </p:sp>
      </p:grpSp>
      <p:grpSp>
        <p:nvGrpSpPr>
          <p:cNvPr id="63" name="グループ化 62"/>
          <p:cNvGrpSpPr/>
          <p:nvPr/>
        </p:nvGrpSpPr>
        <p:grpSpPr>
          <a:xfrm>
            <a:off x="8803244" y="2988070"/>
            <a:ext cx="522050" cy="153888"/>
            <a:chOff x="8031220" y="4881458"/>
            <a:chExt cx="522050" cy="153888"/>
          </a:xfrm>
        </p:grpSpPr>
        <p:sp>
          <p:nvSpPr>
            <p:cNvPr id="65" name="角丸四角形 64"/>
            <p:cNvSpPr/>
            <p:nvPr/>
          </p:nvSpPr>
          <p:spPr>
            <a:xfrm>
              <a:off x="8087048" y="4922402"/>
              <a:ext cx="273256" cy="7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8031220" y="4881458"/>
              <a:ext cx="522050" cy="153888"/>
            </a:xfrm>
            <a:prstGeom prst="rect">
              <a:avLst/>
            </a:prstGeom>
            <a:noFill/>
          </p:spPr>
          <p:txBody>
            <a:bodyPr wrap="square" rtlCol="0">
              <a:spAutoFit/>
            </a:bodyPr>
            <a:lstStyle/>
            <a:p>
              <a:r>
                <a:rPr kumimoji="1" lang="ja-JP" altLang="en-US" sz="400" b="1" dirty="0" smtClean="0">
                  <a:solidFill>
                    <a:schemeClr val="bg1"/>
                  </a:solidFill>
                </a:rPr>
                <a:t>追加路線</a:t>
              </a:r>
              <a:endParaRPr kumimoji="1" lang="ja-JP" altLang="en-US" sz="400" b="1" dirty="0">
                <a:solidFill>
                  <a:schemeClr val="bg1"/>
                </a:solidFill>
              </a:endParaRPr>
            </a:p>
          </p:txBody>
        </p:sp>
      </p:grpSp>
      <p:sp>
        <p:nvSpPr>
          <p:cNvPr id="68" name="正方形/長方形 67"/>
          <p:cNvSpPr/>
          <p:nvPr/>
        </p:nvSpPr>
        <p:spPr>
          <a:xfrm>
            <a:off x="798009" y="4460316"/>
            <a:ext cx="1836000" cy="108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69" name="正方形/長方形 68"/>
          <p:cNvSpPr/>
          <p:nvPr/>
        </p:nvSpPr>
        <p:spPr>
          <a:xfrm>
            <a:off x="798009" y="4460316"/>
            <a:ext cx="1836000" cy="7560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70" name="正方形/長方形 69"/>
          <p:cNvSpPr/>
          <p:nvPr/>
        </p:nvSpPr>
        <p:spPr>
          <a:xfrm>
            <a:off x="797095" y="4460316"/>
            <a:ext cx="1836000" cy="32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71" name="正方形/長方形 70"/>
          <p:cNvSpPr/>
          <p:nvPr/>
        </p:nvSpPr>
        <p:spPr>
          <a:xfrm>
            <a:off x="805762" y="4460316"/>
            <a:ext cx="540000" cy="324000"/>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r>
              <a:rPr lang="ja-JP" altLang="en-US" sz="600" b="1" dirty="0">
                <a:solidFill>
                  <a:schemeClr val="bg1"/>
                </a:solidFill>
              </a:rPr>
              <a:t>要安全確認</a:t>
            </a:r>
            <a:endParaRPr lang="en-US" altLang="ja-JP" sz="600" b="1" dirty="0">
              <a:solidFill>
                <a:schemeClr val="bg1"/>
              </a:solidFill>
            </a:endParaRPr>
          </a:p>
          <a:p>
            <a:pPr algn="ctr"/>
            <a:r>
              <a:rPr lang="ja-JP" altLang="en-US" sz="500" b="1" dirty="0" smtClean="0">
                <a:solidFill>
                  <a:schemeClr val="bg1"/>
                </a:solidFill>
              </a:rPr>
              <a:t>（義務付け）</a:t>
            </a:r>
            <a:endParaRPr lang="ja-JP" altLang="en-US" sz="500" b="1" dirty="0">
              <a:solidFill>
                <a:schemeClr val="bg1"/>
              </a:solidFill>
            </a:endParaRPr>
          </a:p>
        </p:txBody>
      </p:sp>
      <p:sp>
        <p:nvSpPr>
          <p:cNvPr id="72" name="テキスト ボックス 71"/>
          <p:cNvSpPr txBox="1"/>
          <p:nvPr/>
        </p:nvSpPr>
        <p:spPr>
          <a:xfrm>
            <a:off x="2012681" y="4351671"/>
            <a:ext cx="468000" cy="108000"/>
          </a:xfrm>
          <a:prstGeom prst="rect">
            <a:avLst/>
          </a:prstGeom>
          <a:noFill/>
        </p:spPr>
        <p:txBody>
          <a:bodyPr wrap="square" lIns="36000" tIns="36000" rIns="36000" bIns="36000" rtlCol="0" anchor="ctr" anchorCtr="0">
            <a:spAutoFit/>
          </a:bodyPr>
          <a:lstStyle/>
          <a:p>
            <a:pPr algn="ctr"/>
            <a:r>
              <a:rPr lang="ja-JP" altLang="en-US" sz="600" dirty="0" smtClean="0"/>
              <a:t>現行基準</a:t>
            </a:r>
            <a:endParaRPr lang="ja-JP" altLang="en-US" sz="600" dirty="0"/>
          </a:p>
        </p:txBody>
      </p:sp>
      <p:sp>
        <p:nvSpPr>
          <p:cNvPr id="73" name="テキスト ボックス 72"/>
          <p:cNvSpPr txBox="1"/>
          <p:nvPr/>
        </p:nvSpPr>
        <p:spPr>
          <a:xfrm>
            <a:off x="1104050" y="4351671"/>
            <a:ext cx="468000" cy="108000"/>
          </a:xfrm>
          <a:prstGeom prst="rect">
            <a:avLst/>
          </a:prstGeom>
          <a:noFill/>
        </p:spPr>
        <p:txBody>
          <a:bodyPr wrap="square" lIns="36000" tIns="36000" rIns="36000" bIns="36000" rtlCol="0" anchor="ctr" anchorCtr="0">
            <a:spAutoFit/>
          </a:bodyPr>
          <a:lstStyle/>
          <a:p>
            <a:pPr algn="ctr"/>
            <a:r>
              <a:rPr lang="ja-JP" altLang="en-US" sz="600" dirty="0" smtClean="0"/>
              <a:t>既存不適格</a:t>
            </a:r>
            <a:endParaRPr lang="ja-JP" altLang="en-US" sz="600" dirty="0"/>
          </a:p>
        </p:txBody>
      </p:sp>
      <p:sp>
        <p:nvSpPr>
          <p:cNvPr id="74" name="テキスト ボックス 73"/>
          <p:cNvSpPr txBox="1"/>
          <p:nvPr/>
        </p:nvSpPr>
        <p:spPr>
          <a:xfrm>
            <a:off x="368442" y="4849657"/>
            <a:ext cx="396000" cy="257369"/>
          </a:xfrm>
          <a:prstGeom prst="rect">
            <a:avLst/>
          </a:prstGeom>
          <a:noFill/>
        </p:spPr>
        <p:txBody>
          <a:bodyPr vert="horz" wrap="square" lIns="36000" tIns="36000" rIns="36000" bIns="36000" rtlCol="0" anchor="ctr" anchorCtr="0">
            <a:spAutoFit/>
          </a:bodyPr>
          <a:lstStyle/>
          <a:p>
            <a:pPr algn="ctr"/>
            <a:r>
              <a:rPr lang="ja-JP" altLang="en-US" sz="600" dirty="0"/>
              <a:t>公道</a:t>
            </a:r>
            <a:r>
              <a:rPr lang="ja-JP" altLang="en-US" sz="600" dirty="0" smtClean="0"/>
              <a:t>等に</a:t>
            </a:r>
            <a:endParaRPr lang="en-US" altLang="ja-JP" sz="600" dirty="0" smtClean="0"/>
          </a:p>
          <a:p>
            <a:pPr algn="ctr"/>
            <a:r>
              <a:rPr lang="ja-JP" altLang="en-US" sz="600" dirty="0" smtClean="0"/>
              <a:t>面する</a:t>
            </a:r>
            <a:endParaRPr lang="ja-JP" altLang="en-US" sz="600" dirty="0"/>
          </a:p>
        </p:txBody>
      </p:sp>
      <p:sp>
        <p:nvSpPr>
          <p:cNvPr id="76" name="テキスト ボックス 75"/>
          <p:cNvSpPr txBox="1"/>
          <p:nvPr/>
        </p:nvSpPr>
        <p:spPr>
          <a:xfrm>
            <a:off x="368442" y="5235279"/>
            <a:ext cx="396000" cy="257369"/>
          </a:xfrm>
          <a:prstGeom prst="rect">
            <a:avLst/>
          </a:prstGeom>
          <a:noFill/>
        </p:spPr>
        <p:txBody>
          <a:bodyPr vert="horz" wrap="square" lIns="36000" tIns="36000" rIns="36000" bIns="36000" rtlCol="0" anchor="ctr" anchorCtr="0">
            <a:spAutoFit/>
          </a:bodyPr>
          <a:lstStyle/>
          <a:p>
            <a:pPr algn="ctr"/>
            <a:r>
              <a:rPr lang="ja-JP" altLang="en-US" sz="600" dirty="0"/>
              <a:t>公道等</a:t>
            </a:r>
            <a:r>
              <a:rPr lang="ja-JP" altLang="en-US" sz="600" dirty="0" smtClean="0"/>
              <a:t>に</a:t>
            </a:r>
            <a:endParaRPr lang="en-US" altLang="ja-JP" sz="600" dirty="0" smtClean="0"/>
          </a:p>
          <a:p>
            <a:pPr algn="ctr"/>
            <a:r>
              <a:rPr lang="ja-JP" altLang="en-US" sz="600" dirty="0" smtClean="0"/>
              <a:t>面</a:t>
            </a:r>
            <a:r>
              <a:rPr lang="ja-JP" altLang="en-US" sz="600" dirty="0"/>
              <a:t>しない</a:t>
            </a:r>
          </a:p>
        </p:txBody>
      </p:sp>
      <p:sp>
        <p:nvSpPr>
          <p:cNvPr id="78" name="テキスト ボックス 77"/>
          <p:cNvSpPr txBox="1"/>
          <p:nvPr/>
        </p:nvSpPr>
        <p:spPr>
          <a:xfrm>
            <a:off x="449040" y="4539149"/>
            <a:ext cx="324000" cy="165036"/>
          </a:xfrm>
          <a:prstGeom prst="rect">
            <a:avLst/>
          </a:prstGeom>
          <a:noFill/>
        </p:spPr>
        <p:txBody>
          <a:bodyPr vert="horz" wrap="square" lIns="0" tIns="36000" rIns="0" bIns="36000" rtlCol="0">
            <a:spAutoFit/>
          </a:bodyPr>
          <a:lstStyle/>
          <a:p>
            <a:pPr algn="ctr"/>
            <a:r>
              <a:rPr lang="ja-JP" altLang="en-US" sz="600" dirty="0"/>
              <a:t>指定路線</a:t>
            </a:r>
          </a:p>
        </p:txBody>
      </p:sp>
      <p:cxnSp>
        <p:nvCxnSpPr>
          <p:cNvPr id="85" name="直線コネクタ 84"/>
          <p:cNvCxnSpPr/>
          <p:nvPr/>
        </p:nvCxnSpPr>
        <p:spPr>
          <a:xfrm flipH="1">
            <a:off x="314283" y="4460316"/>
            <a:ext cx="46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H="1">
            <a:off x="314283" y="5206012"/>
            <a:ext cx="46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H="1">
            <a:off x="351644" y="4784316"/>
            <a:ext cx="54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H="1">
            <a:off x="314283" y="5540316"/>
            <a:ext cx="46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414323" y="4464547"/>
            <a:ext cx="0" cy="324000"/>
          </a:xfrm>
          <a:prstGeom prst="line">
            <a:avLst/>
          </a:prstGeom>
          <a:ln w="3175">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328821" y="4464547"/>
            <a:ext cx="0" cy="756000"/>
          </a:xfrm>
          <a:prstGeom prst="line">
            <a:avLst/>
          </a:prstGeom>
          <a:ln w="3175">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328821" y="5215538"/>
            <a:ext cx="0" cy="324000"/>
          </a:xfrm>
          <a:prstGeom prst="line">
            <a:avLst/>
          </a:prstGeom>
          <a:ln w="3175">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2635181" y="4794009"/>
            <a:ext cx="720000" cy="380480"/>
          </a:xfrm>
          <a:prstGeom prst="rect">
            <a:avLst/>
          </a:prstGeom>
          <a:noFill/>
          <a:ln>
            <a:noFill/>
          </a:ln>
        </p:spPr>
        <p:txBody>
          <a:bodyPr wrap="square" lIns="36000" tIns="36000" rIns="36000" bIns="36000" rtlCol="0">
            <a:spAutoFit/>
          </a:bodyPr>
          <a:lstStyle/>
          <a:p>
            <a:r>
              <a:rPr lang="ja-JP" altLang="en-US" sz="500" dirty="0"/>
              <a:t>（市町村）</a:t>
            </a:r>
            <a:endParaRPr lang="en-US" altLang="ja-JP" sz="500" dirty="0"/>
          </a:p>
          <a:p>
            <a:r>
              <a:rPr lang="ja-JP" altLang="en-US" sz="500" dirty="0" smtClean="0"/>
              <a:t>第三者</a:t>
            </a:r>
            <a:r>
              <a:rPr lang="ja-JP" altLang="en-US" sz="500" dirty="0"/>
              <a:t>に被害が及ぶこと</a:t>
            </a:r>
            <a:r>
              <a:rPr lang="ja-JP" altLang="en-US" sz="500" dirty="0" smtClean="0"/>
              <a:t>から除却補助や指導により対応</a:t>
            </a:r>
            <a:endParaRPr lang="en-US" altLang="ja-JP" sz="500" dirty="0"/>
          </a:p>
        </p:txBody>
      </p:sp>
      <p:sp>
        <p:nvSpPr>
          <p:cNvPr id="95" name="テキスト ボックス 94"/>
          <p:cNvSpPr txBox="1"/>
          <p:nvPr/>
        </p:nvSpPr>
        <p:spPr>
          <a:xfrm>
            <a:off x="2635181" y="5189371"/>
            <a:ext cx="792000" cy="380480"/>
          </a:xfrm>
          <a:prstGeom prst="rect">
            <a:avLst/>
          </a:prstGeom>
          <a:noFill/>
          <a:ln>
            <a:noFill/>
          </a:ln>
        </p:spPr>
        <p:txBody>
          <a:bodyPr wrap="square" lIns="36000" tIns="36000" rIns="36000" bIns="36000" rtlCol="0">
            <a:spAutoFit/>
          </a:bodyPr>
          <a:lstStyle/>
          <a:p>
            <a:r>
              <a:rPr lang="ja-JP" altLang="en-US" sz="500" dirty="0"/>
              <a:t>（特定行政庁）</a:t>
            </a:r>
            <a:endParaRPr lang="en-US" altLang="ja-JP" sz="500" dirty="0"/>
          </a:p>
          <a:p>
            <a:r>
              <a:rPr lang="ja-JP" altLang="en-US" sz="500" dirty="0" smtClean="0"/>
              <a:t>所有者</a:t>
            </a:r>
            <a:r>
              <a:rPr lang="ja-JP" altLang="en-US" sz="500" dirty="0"/>
              <a:t>による適切な</a:t>
            </a:r>
            <a:r>
              <a:rPr lang="ja-JP" altLang="en-US" sz="500" dirty="0" smtClean="0"/>
              <a:t>維持管理を前提に建築基</a:t>
            </a:r>
            <a:r>
              <a:rPr lang="ja-JP" altLang="en-US" sz="500" dirty="0"/>
              <a:t>準法に</a:t>
            </a:r>
            <a:r>
              <a:rPr lang="ja-JP" altLang="en-US" sz="500" dirty="0" smtClean="0"/>
              <a:t>基づく指導により対応</a:t>
            </a:r>
            <a:endParaRPr lang="en-US" altLang="ja-JP" sz="500" dirty="0"/>
          </a:p>
        </p:txBody>
      </p:sp>
      <p:sp>
        <p:nvSpPr>
          <p:cNvPr id="96" name="テキスト ボックス 95"/>
          <p:cNvSpPr txBox="1"/>
          <p:nvPr/>
        </p:nvSpPr>
        <p:spPr>
          <a:xfrm>
            <a:off x="2635181" y="4438357"/>
            <a:ext cx="612000" cy="303536"/>
          </a:xfrm>
          <a:prstGeom prst="rect">
            <a:avLst/>
          </a:prstGeom>
          <a:noFill/>
          <a:ln>
            <a:noFill/>
          </a:ln>
        </p:spPr>
        <p:txBody>
          <a:bodyPr wrap="square" lIns="36000" tIns="36000" rIns="36000" bIns="36000" rtlCol="0">
            <a:spAutoFit/>
          </a:bodyPr>
          <a:lstStyle/>
          <a:p>
            <a:pPr marL="360000" indent="-360000"/>
            <a:r>
              <a:rPr lang="ja-JP" altLang="en-US" sz="500" dirty="0" smtClean="0"/>
              <a:t>（大阪府）</a:t>
            </a:r>
            <a:endParaRPr lang="en-US" altLang="ja-JP" sz="500" dirty="0" smtClean="0"/>
          </a:p>
          <a:p>
            <a:r>
              <a:rPr lang="ja-JP" altLang="en-US" sz="500" dirty="0"/>
              <a:t>広域的な観点</a:t>
            </a:r>
            <a:r>
              <a:rPr lang="ja-JP" altLang="en-US" sz="500" dirty="0" smtClean="0"/>
              <a:t>から義務付け制度活用し機能確保</a:t>
            </a:r>
            <a:endParaRPr lang="en-US" altLang="ja-JP" sz="500" dirty="0"/>
          </a:p>
        </p:txBody>
      </p:sp>
      <p:sp>
        <p:nvSpPr>
          <p:cNvPr id="97" name="テキスト ボックス 96"/>
          <p:cNvSpPr txBox="1"/>
          <p:nvPr/>
        </p:nvSpPr>
        <p:spPr>
          <a:xfrm>
            <a:off x="2685068" y="4351671"/>
            <a:ext cx="468000" cy="108000"/>
          </a:xfrm>
          <a:prstGeom prst="rect">
            <a:avLst/>
          </a:prstGeom>
          <a:noFill/>
        </p:spPr>
        <p:txBody>
          <a:bodyPr wrap="square" lIns="36000" tIns="36000" rIns="36000" bIns="36000" rtlCol="0" anchor="ctr" anchorCtr="0">
            <a:spAutoFit/>
          </a:bodyPr>
          <a:lstStyle/>
          <a:p>
            <a:pPr algn="ctr"/>
            <a:r>
              <a:rPr lang="ja-JP" altLang="en-US" sz="600" dirty="0" smtClean="0"/>
              <a:t>安全対策</a:t>
            </a:r>
            <a:endParaRPr lang="ja-JP" altLang="en-US" sz="600" dirty="0"/>
          </a:p>
        </p:txBody>
      </p:sp>
      <p:cxnSp>
        <p:nvCxnSpPr>
          <p:cNvPr id="98" name="直線コネクタ 97"/>
          <p:cNvCxnSpPr/>
          <p:nvPr/>
        </p:nvCxnSpPr>
        <p:spPr>
          <a:xfrm>
            <a:off x="1885429" y="4460316"/>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H="1">
            <a:off x="2609891" y="5208669"/>
            <a:ext cx="7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1337030" y="4460316"/>
            <a:ext cx="540000" cy="324000"/>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r>
              <a:rPr lang="ja-JP" altLang="en-US" sz="600" b="1" dirty="0">
                <a:solidFill>
                  <a:schemeClr val="bg1"/>
                </a:solidFill>
              </a:rPr>
              <a:t>要安全</a:t>
            </a:r>
            <a:r>
              <a:rPr lang="ja-JP" altLang="en-US" sz="600" b="1" dirty="0" smtClean="0">
                <a:solidFill>
                  <a:schemeClr val="bg1"/>
                </a:solidFill>
              </a:rPr>
              <a:t>確認</a:t>
            </a:r>
            <a:endParaRPr lang="en-US" altLang="ja-JP" sz="600" b="1" dirty="0">
              <a:solidFill>
                <a:schemeClr val="bg1"/>
              </a:solidFill>
            </a:endParaRPr>
          </a:p>
        </p:txBody>
      </p:sp>
      <p:cxnSp>
        <p:nvCxnSpPr>
          <p:cNvPr id="101" name="直線コネクタ 100"/>
          <p:cNvCxnSpPr/>
          <p:nvPr/>
        </p:nvCxnSpPr>
        <p:spPr>
          <a:xfrm>
            <a:off x="3226519" y="4464547"/>
            <a:ext cx="0" cy="324000"/>
          </a:xfrm>
          <a:prstGeom prst="line">
            <a:avLst/>
          </a:prstGeom>
          <a:ln w="3175">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H="1">
            <a:off x="2609891" y="5540316"/>
            <a:ext cx="86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H="1">
            <a:off x="2609891" y="4460316"/>
            <a:ext cx="86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H="1">
            <a:off x="2609891" y="4784316"/>
            <a:ext cx="68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3330365" y="4464547"/>
            <a:ext cx="0" cy="756000"/>
          </a:xfrm>
          <a:prstGeom prst="line">
            <a:avLst/>
          </a:prstGeom>
          <a:ln w="3175">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3434211" y="4464547"/>
            <a:ext cx="0" cy="1080000"/>
          </a:xfrm>
          <a:prstGeom prst="line">
            <a:avLst/>
          </a:prstGeom>
          <a:ln w="3175">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8" name="右矢印 107"/>
          <p:cNvSpPr/>
          <p:nvPr/>
        </p:nvSpPr>
        <p:spPr>
          <a:xfrm>
            <a:off x="5755791" y="5353476"/>
            <a:ext cx="792709" cy="144000"/>
          </a:xfrm>
          <a:prstGeom prst="rightArrow">
            <a:avLst>
              <a:gd name="adj1" fmla="val 65866"/>
              <a:gd name="adj2"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rPr>
              <a:t>除却等のみ補助</a:t>
            </a:r>
            <a:endParaRPr lang="ja-JP" altLang="en-US" sz="500" dirty="0">
              <a:solidFill>
                <a:schemeClr val="tx1"/>
              </a:solidFill>
              <a:latin typeface="Meiryo UI" panose="020B0604030504040204" pitchFamily="50" charset="-128"/>
              <a:ea typeface="Meiryo UI" panose="020B0604030504040204" pitchFamily="50" charset="-128"/>
            </a:endParaRPr>
          </a:p>
        </p:txBody>
      </p:sp>
      <p:sp>
        <p:nvSpPr>
          <p:cNvPr id="12" name="右矢印 11"/>
          <p:cNvSpPr/>
          <p:nvPr/>
        </p:nvSpPr>
        <p:spPr>
          <a:xfrm>
            <a:off x="4253653" y="5353476"/>
            <a:ext cx="1592596" cy="144000"/>
          </a:xfrm>
          <a:prstGeom prst="rightArrow">
            <a:avLst>
              <a:gd name="adj1" fmla="val 65866"/>
              <a:gd name="adj2"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500" dirty="0">
                <a:solidFill>
                  <a:schemeClr val="tx1"/>
                </a:solidFill>
                <a:latin typeface="Meiryo UI" panose="020B0604030504040204" pitchFamily="50" charset="-128"/>
                <a:ea typeface="Meiryo UI" panose="020B0604030504040204" pitchFamily="50" charset="-128"/>
              </a:rPr>
              <a:t>診断</a:t>
            </a:r>
            <a:r>
              <a:rPr lang="en-US" altLang="ja-JP" sz="500" dirty="0">
                <a:solidFill>
                  <a:schemeClr val="tx1"/>
                </a:solidFill>
                <a:latin typeface="Meiryo UI" panose="020B0604030504040204" pitchFamily="50" charset="-128"/>
                <a:ea typeface="Meiryo UI" panose="020B0604030504040204" pitchFamily="50" charset="-128"/>
              </a:rPr>
              <a:t>+</a:t>
            </a:r>
            <a:r>
              <a:rPr lang="ja-JP" altLang="en-US" sz="500" dirty="0" smtClean="0">
                <a:solidFill>
                  <a:schemeClr val="tx1"/>
                </a:solidFill>
                <a:latin typeface="Meiryo UI" panose="020B0604030504040204" pitchFamily="50" charset="-128"/>
                <a:ea typeface="Meiryo UI" panose="020B0604030504040204" pitchFamily="50" charset="-128"/>
              </a:rPr>
              <a:t>除却等補助</a:t>
            </a:r>
            <a:endParaRPr lang="ja-JP" altLang="en-US" sz="5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970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553</Words>
  <Application>Microsoft Office PowerPoint</Application>
  <PresentationFormat>A4 210 x 297 mm</PresentationFormat>
  <Paragraphs>86</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Arial</vt:lpstr>
      <vt:lpstr>Calibri</vt:lpstr>
      <vt:lpstr>Times New Roman</vt:lpstr>
      <vt:lpstr>14_Office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2020-02-12T04:57:14Z</dcterms:created>
  <dcterms:modified xsi:type="dcterms:W3CDTF">2020-02-12T04:57:19Z</dcterms:modified>
</cp:coreProperties>
</file>