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60" r:id="rId1"/>
  </p:sldMasterIdLst>
  <p:notesMasterIdLst>
    <p:notesMasterId r:id="rId8"/>
  </p:notesMasterIdLst>
  <p:sldIdLst>
    <p:sldId id="536" r:id="rId2"/>
    <p:sldId id="402" r:id="rId3"/>
    <p:sldId id="538" r:id="rId4"/>
    <p:sldId id="398" r:id="rId5"/>
    <p:sldId id="537" r:id="rId6"/>
    <p:sldId id="399" r:id="rId7"/>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03B5"/>
    <a:srgbClr val="FFFFFF"/>
    <a:srgbClr val="BBE0E3"/>
    <a:srgbClr val="212B47"/>
    <a:srgbClr val="FF0066"/>
    <a:srgbClr val="E4F6AA"/>
    <a:srgbClr val="EAD5B6"/>
    <a:srgbClr val="EEDE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74" d="100"/>
          <a:sy n="74" d="100"/>
        </p:scale>
        <p:origin x="126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8" y="0"/>
            <a:ext cx="2949575" cy="496888"/>
          </a:xfrm>
          <a:prstGeom prst="rect">
            <a:avLst/>
          </a:prstGeom>
        </p:spPr>
        <p:txBody>
          <a:bodyPr vert="horz" lIns="92023" tIns="46010" rIns="92023" bIns="4601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6" y="0"/>
            <a:ext cx="2949575" cy="496888"/>
          </a:xfrm>
          <a:prstGeom prst="rect">
            <a:avLst/>
          </a:prstGeom>
        </p:spPr>
        <p:txBody>
          <a:bodyPr vert="horz" lIns="92023" tIns="46010" rIns="92023" bIns="46010" rtlCol="0"/>
          <a:lstStyle>
            <a:lvl1pPr algn="r">
              <a:defRPr sz="1200"/>
            </a:lvl1pPr>
          </a:lstStyle>
          <a:p>
            <a:fld id="{EECBB802-390E-416A-9078-047B5A3BFBEC}" type="datetimeFigureOut">
              <a:rPr kumimoji="1" lang="ja-JP" altLang="en-US" smtClean="0"/>
              <a:t>2020/2/12</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2023" tIns="46010" rIns="92023" bIns="46010" rtlCol="0" anchor="ctr"/>
          <a:lstStyle/>
          <a:p>
            <a:endParaRPr lang="ja-JP" altLang="en-US"/>
          </a:p>
        </p:txBody>
      </p:sp>
      <p:sp>
        <p:nvSpPr>
          <p:cNvPr id="5" name="ノート プレースホルダー 4"/>
          <p:cNvSpPr>
            <a:spLocks noGrp="1"/>
          </p:cNvSpPr>
          <p:nvPr>
            <p:ph type="body" sz="quarter" idx="3"/>
          </p:nvPr>
        </p:nvSpPr>
        <p:spPr>
          <a:xfrm>
            <a:off x="681038" y="4721227"/>
            <a:ext cx="5445125" cy="4471988"/>
          </a:xfrm>
          <a:prstGeom prst="rect">
            <a:avLst/>
          </a:prstGeom>
        </p:spPr>
        <p:txBody>
          <a:bodyPr vert="horz" lIns="92023" tIns="46010" rIns="92023" bIns="4601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8" y="9440865"/>
            <a:ext cx="2949575" cy="496887"/>
          </a:xfrm>
          <a:prstGeom prst="rect">
            <a:avLst/>
          </a:prstGeom>
        </p:spPr>
        <p:txBody>
          <a:bodyPr vert="horz" lIns="92023" tIns="46010" rIns="92023" bIns="4601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6" y="9440865"/>
            <a:ext cx="2949575" cy="496887"/>
          </a:xfrm>
          <a:prstGeom prst="rect">
            <a:avLst/>
          </a:prstGeom>
        </p:spPr>
        <p:txBody>
          <a:bodyPr vert="horz" lIns="92023" tIns="46010" rIns="92023" bIns="46010" rtlCol="0" anchor="b"/>
          <a:lstStyle>
            <a:lvl1pPr algn="r">
              <a:defRPr sz="1200"/>
            </a:lvl1pPr>
          </a:lstStyle>
          <a:p>
            <a:fld id="{F951BCA7-131D-4984-B463-78DB2CA777CC}" type="slidenum">
              <a:rPr kumimoji="1" lang="ja-JP" altLang="en-US" smtClean="0"/>
              <a:t>‹#›</a:t>
            </a:fld>
            <a:endParaRPr kumimoji="1" lang="ja-JP" altLang="en-US"/>
          </a:p>
        </p:txBody>
      </p:sp>
    </p:spTree>
    <p:extLst>
      <p:ext uri="{BB962C8B-B14F-4D97-AF65-F5344CB8AC3E}">
        <p14:creationId xmlns:p14="http://schemas.microsoft.com/office/powerpoint/2010/main" val="146022495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a:off x="1377949" y="3284538"/>
            <a:ext cx="7776000" cy="73025"/>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8" tIns="45714" rIns="91428" bIns="45714" anchor="ctr"/>
          <a:lstStyle/>
          <a:p>
            <a:pPr fontAlgn="base">
              <a:spcBef>
                <a:spcPct val="0"/>
              </a:spcBef>
              <a:spcAft>
                <a:spcPct val="0"/>
              </a:spcAft>
            </a:pPr>
            <a:endParaRPr lang="ja-JP" altLang="en-US">
              <a:solidFill>
                <a:srgbClr val="000000"/>
              </a:solidFill>
            </a:endParaRPr>
          </a:p>
        </p:txBody>
      </p:sp>
      <p:sp>
        <p:nvSpPr>
          <p:cNvPr id="3074" name="Rectangle 2"/>
          <p:cNvSpPr>
            <a:spLocks noGrp="1" noChangeArrowheads="1"/>
          </p:cNvSpPr>
          <p:nvPr>
            <p:ph type="ctrTitle"/>
          </p:nvPr>
        </p:nvSpPr>
        <p:spPr>
          <a:xfrm>
            <a:off x="1377949" y="2133619"/>
            <a:ext cx="7766051" cy="1470025"/>
          </a:xfrm>
        </p:spPr>
        <p:txBody>
          <a:bodyPr/>
          <a:lstStyle>
            <a:lvl1pPr>
              <a:defRPr sz="4000"/>
            </a:lvl1pPr>
          </a:lstStyle>
          <a:p>
            <a:r>
              <a:rPr lang="ja-JP" altLang="en-US" dirty="0"/>
              <a:t>マスタ タイトルの書式設定</a:t>
            </a:r>
          </a:p>
        </p:txBody>
      </p:sp>
      <p:sp>
        <p:nvSpPr>
          <p:cNvPr id="3075" name="Rectangle 3"/>
          <p:cNvSpPr>
            <a:spLocks noGrp="1" noChangeArrowheads="1"/>
          </p:cNvSpPr>
          <p:nvPr>
            <p:ph type="subTitle" idx="1"/>
          </p:nvPr>
        </p:nvSpPr>
        <p:spPr>
          <a:xfrm>
            <a:off x="1371601" y="3886200"/>
            <a:ext cx="6400800" cy="1752600"/>
          </a:xfrm>
        </p:spPr>
        <p:txBody>
          <a:bodyPr/>
          <a:lstStyle>
            <a:lvl1pPr marL="0" indent="0" algn="ctr">
              <a:buFontTx/>
              <a:buNone/>
              <a:defRPr/>
            </a:lvl1pPr>
          </a:lstStyle>
          <a:p>
            <a:r>
              <a:rPr lang="ja-JP" altLang="en-US"/>
              <a:t>マスタ サブタイトルの書式設定</a:t>
            </a:r>
          </a:p>
        </p:txBody>
      </p:sp>
      <p:sp>
        <p:nvSpPr>
          <p:cNvPr id="5" name="Rectangle 4"/>
          <p:cNvSpPr>
            <a:spLocks noGrp="1" noChangeArrowheads="1"/>
          </p:cNvSpPr>
          <p:nvPr>
            <p:ph type="dt" sz="half" idx="10"/>
          </p:nvPr>
        </p:nvSpPr>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xfrm>
            <a:off x="7010400" y="6578600"/>
            <a:ext cx="2133600" cy="279400"/>
          </a:xfrm>
        </p:spPr>
        <p:txBody>
          <a:bodyPr/>
          <a:lstStyle>
            <a:lvl1pPr>
              <a:defRPr/>
            </a:lvl1pPr>
          </a:lstStyle>
          <a:p>
            <a:pPr>
              <a:defRPr/>
            </a:pPr>
            <a:fld id="{1C940F4F-E466-4ABE-BC94-D68CEE825521}" type="slidenum">
              <a:rPr lang="en-US" altLang="ja-JP">
                <a:solidFill>
                  <a:srgbClr val="000000"/>
                </a:solidFill>
              </a:rPr>
              <a:pPr>
                <a:defRPr/>
              </a:pPr>
              <a:t>‹#›</a:t>
            </a:fld>
            <a:endParaRPr lang="en-US" altLang="ja-JP">
              <a:solidFill>
                <a:srgbClr val="000000"/>
              </a:solidFill>
            </a:endParaRPr>
          </a:p>
        </p:txBody>
      </p:sp>
      <p:grpSp>
        <p:nvGrpSpPr>
          <p:cNvPr id="8" name="グループ化 4"/>
          <p:cNvGrpSpPr>
            <a:grpSpLocks/>
          </p:cNvGrpSpPr>
          <p:nvPr userDrawn="1"/>
        </p:nvGrpSpPr>
        <p:grpSpPr bwMode="auto">
          <a:xfrm>
            <a:off x="0" y="6426382"/>
            <a:ext cx="1079500" cy="361950"/>
            <a:chOff x="7164536" y="392474"/>
            <a:chExt cx="1079872" cy="361316"/>
          </a:xfrm>
        </p:grpSpPr>
        <p:pic>
          <p:nvPicPr>
            <p:cNvPr id="9" name="図 14" descr="C:\Users\fujiiyu\AppData\Local\Microsoft\Windows\Temporary Internet Files\Content.Word\fusho_03.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64536" y="392475"/>
              <a:ext cx="490855" cy="361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テキスト ボックス 23"/>
            <p:cNvSpPr txBox="1"/>
            <p:nvPr userDrawn="1"/>
          </p:nvSpPr>
          <p:spPr>
            <a:xfrm>
              <a:off x="7596485" y="392474"/>
              <a:ext cx="647923" cy="34229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nchor="b"/>
            <a:lstStyle/>
            <a:p>
              <a:pPr fontAlgn="base">
                <a:spcBef>
                  <a:spcPct val="0"/>
                </a:spcBef>
                <a:defRPr/>
              </a:pPr>
              <a:r>
                <a:rPr lang="ja-JP" altLang="en-US" sz="1200" b="1" kern="100" dirty="0">
                  <a:solidFill>
                    <a:srgbClr val="002E8A"/>
                  </a:solidFill>
                  <a:ea typeface="ＭＳ ゴシック"/>
                  <a:cs typeface="Times New Roman"/>
                </a:rPr>
                <a:t>大阪府</a:t>
              </a:r>
              <a:endParaRPr lang="ja-JP" altLang="en-US" sz="1050" kern="100" dirty="0">
                <a:solidFill>
                  <a:srgbClr val="000000"/>
                </a:solidFill>
                <a:ea typeface="ＭＳ 明朝"/>
                <a:cs typeface="Times New Roman"/>
              </a:endParaRPr>
            </a:p>
          </p:txBody>
        </p:sp>
      </p:grpSp>
      <p:cxnSp>
        <p:nvCxnSpPr>
          <p:cNvPr id="11" name="直線コネクタ 10"/>
          <p:cNvCxnSpPr/>
          <p:nvPr userDrawn="1"/>
        </p:nvCxnSpPr>
        <p:spPr>
          <a:xfrm>
            <a:off x="0" y="6788332"/>
            <a:ext cx="9144000" cy="0"/>
          </a:xfrm>
          <a:prstGeom prst="line">
            <a:avLst/>
          </a:prstGeom>
          <a:ln w="38100">
            <a:solidFill>
              <a:srgbClr val="3276C8"/>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userDrawn="1"/>
        </p:nvCxnSpPr>
        <p:spPr>
          <a:xfrm>
            <a:off x="0" y="6841497"/>
            <a:ext cx="9144000" cy="0"/>
          </a:xfrm>
          <a:prstGeom prst="line">
            <a:avLst/>
          </a:prstGeom>
          <a:ln w="63500">
            <a:solidFill>
              <a:srgbClr val="1F497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497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4A7E7FC-A139-4248-B9DA-2FF2B1CF200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390564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1"/>
            <a:ext cx="2171700" cy="6126163"/>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1" y="1"/>
            <a:ext cx="6362700" cy="612616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97826D-5910-4254-867C-7E2ECFB477B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773150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9954CD4-AF95-4C78-B160-84012AB9CED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635689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4" y="4406919"/>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4" y="2906713"/>
            <a:ext cx="7772400" cy="1500187"/>
          </a:xfrm>
        </p:spPr>
        <p:txBody>
          <a:bodyPr anchor="b"/>
          <a:lstStyle>
            <a:lvl1pPr marL="0" indent="0">
              <a:buNone/>
              <a:defRPr sz="2000"/>
            </a:lvl1pPr>
            <a:lvl2pPr marL="457139" indent="0">
              <a:buNone/>
              <a:defRPr sz="1800"/>
            </a:lvl2pPr>
            <a:lvl3pPr marL="914278" indent="0">
              <a:buNone/>
              <a:defRPr sz="1600"/>
            </a:lvl3pPr>
            <a:lvl4pPr marL="1371417" indent="0">
              <a:buNone/>
              <a:defRPr sz="1400"/>
            </a:lvl4pPr>
            <a:lvl5pPr marL="1828555" indent="0">
              <a:buNone/>
              <a:defRPr sz="1400"/>
            </a:lvl5pPr>
            <a:lvl6pPr marL="2285694" indent="0">
              <a:buNone/>
              <a:defRPr sz="1400"/>
            </a:lvl6pPr>
            <a:lvl7pPr marL="2742833" indent="0">
              <a:buNone/>
              <a:defRPr sz="1400"/>
            </a:lvl7pPr>
            <a:lvl8pPr marL="3199972" indent="0">
              <a:buNone/>
              <a:defRPr sz="1400"/>
            </a:lvl8pPr>
            <a:lvl9pPr marL="3657111"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69AC889-3670-44DC-89A2-5E6DA9CE2B8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559813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1"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6BFE767-6E0E-4DA7-89ED-88A462D61EC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355868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393700"/>
            <a:ext cx="8229600" cy="4191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1" y="1535113"/>
            <a:ext cx="4040188" cy="639762"/>
          </a:xfrm>
        </p:spPr>
        <p:txBody>
          <a:bodyPr anchor="b"/>
          <a:lstStyle>
            <a:lvl1pPr marL="0" indent="0">
              <a:buNone/>
              <a:defRPr sz="2400" b="1"/>
            </a:lvl1pPr>
            <a:lvl2pPr marL="457139" indent="0">
              <a:buNone/>
              <a:defRPr sz="2000" b="1"/>
            </a:lvl2pPr>
            <a:lvl3pPr marL="914278" indent="0">
              <a:buNone/>
              <a:defRPr sz="1800" b="1"/>
            </a:lvl3pPr>
            <a:lvl4pPr marL="1371417" indent="0">
              <a:buNone/>
              <a:defRPr sz="1600" b="1"/>
            </a:lvl4pPr>
            <a:lvl5pPr marL="1828555" indent="0">
              <a:buNone/>
              <a:defRPr sz="1600" b="1"/>
            </a:lvl5pPr>
            <a:lvl6pPr marL="2285694" indent="0">
              <a:buNone/>
              <a:defRPr sz="1600" b="1"/>
            </a:lvl6pPr>
            <a:lvl7pPr marL="2742833" indent="0">
              <a:buNone/>
              <a:defRPr sz="1600" b="1"/>
            </a:lvl7pPr>
            <a:lvl8pPr marL="3199972" indent="0">
              <a:buNone/>
              <a:defRPr sz="1600" b="1"/>
            </a:lvl8pPr>
            <a:lvl9pPr marL="3657111"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6" y="1535113"/>
            <a:ext cx="4041775" cy="639762"/>
          </a:xfrm>
        </p:spPr>
        <p:txBody>
          <a:bodyPr anchor="b"/>
          <a:lstStyle>
            <a:lvl1pPr marL="0" indent="0">
              <a:buNone/>
              <a:defRPr sz="2400" b="1"/>
            </a:lvl1pPr>
            <a:lvl2pPr marL="457139" indent="0">
              <a:buNone/>
              <a:defRPr sz="2000" b="1"/>
            </a:lvl2pPr>
            <a:lvl3pPr marL="914278" indent="0">
              <a:buNone/>
              <a:defRPr sz="1800" b="1"/>
            </a:lvl3pPr>
            <a:lvl4pPr marL="1371417" indent="0">
              <a:buNone/>
              <a:defRPr sz="1600" b="1"/>
            </a:lvl4pPr>
            <a:lvl5pPr marL="1828555" indent="0">
              <a:buNone/>
              <a:defRPr sz="1600" b="1"/>
            </a:lvl5pPr>
            <a:lvl6pPr marL="2285694" indent="0">
              <a:buNone/>
              <a:defRPr sz="1600" b="1"/>
            </a:lvl6pPr>
            <a:lvl7pPr marL="2742833" indent="0">
              <a:buNone/>
              <a:defRPr sz="1600" b="1"/>
            </a:lvl7pPr>
            <a:lvl8pPr marL="3199972" indent="0">
              <a:buNone/>
              <a:defRPr sz="1600" b="1"/>
            </a:lvl8pPr>
            <a:lvl9pPr marL="3657111"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4F4B267-970C-4D0F-AFA5-AA45FD1E102F}"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478255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203200" y="471050"/>
            <a:ext cx="7019925" cy="404813"/>
          </a:xfrm>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42ED30A-551E-4436-A5B2-8E8C0EE1860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217001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BDB6D7F-53AA-4455-8AD0-F9E52A4623C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881020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31803" y="1098550"/>
            <a:ext cx="3008313" cy="1162050"/>
          </a:xfrm>
        </p:spPr>
        <p:txBody>
          <a:bodyPr anchor="b"/>
          <a:lstStyle>
            <a:lvl1pPr algn="l">
              <a:defRPr sz="2000" b="1"/>
            </a:lvl1pPr>
          </a:lstStyle>
          <a:p>
            <a:r>
              <a:rPr lang="ja-JP" altLang="en-US" dirty="0"/>
              <a:t>マスタ タイトルの書式設定</a:t>
            </a:r>
          </a:p>
        </p:txBody>
      </p:sp>
      <p:sp>
        <p:nvSpPr>
          <p:cNvPr id="3" name="コンテンツ プレースホルダ 2"/>
          <p:cNvSpPr>
            <a:spLocks noGrp="1"/>
          </p:cNvSpPr>
          <p:nvPr>
            <p:ph idx="1"/>
          </p:nvPr>
        </p:nvSpPr>
        <p:spPr>
          <a:xfrm>
            <a:off x="3575054" y="1066800"/>
            <a:ext cx="5111750" cy="50593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テキスト プレースホルダ 3"/>
          <p:cNvSpPr>
            <a:spLocks noGrp="1"/>
          </p:cNvSpPr>
          <p:nvPr>
            <p:ph type="body" sz="half" idx="2"/>
          </p:nvPr>
        </p:nvSpPr>
        <p:spPr>
          <a:xfrm>
            <a:off x="457203" y="2374900"/>
            <a:ext cx="3008313" cy="3759200"/>
          </a:xfrm>
        </p:spPr>
        <p:txBody>
          <a:bodyPr/>
          <a:lstStyle>
            <a:lvl1pPr marL="0" indent="0">
              <a:buNone/>
              <a:defRPr sz="1400"/>
            </a:lvl1pPr>
            <a:lvl2pPr marL="457139" indent="0">
              <a:buNone/>
              <a:defRPr sz="1200"/>
            </a:lvl2pPr>
            <a:lvl3pPr marL="914278" indent="0">
              <a:buNone/>
              <a:defRPr sz="1000"/>
            </a:lvl3pPr>
            <a:lvl4pPr marL="1371417" indent="0">
              <a:buNone/>
              <a:defRPr sz="900"/>
            </a:lvl4pPr>
            <a:lvl5pPr marL="1828555" indent="0">
              <a:buNone/>
              <a:defRPr sz="900"/>
            </a:lvl5pPr>
            <a:lvl6pPr marL="2285694" indent="0">
              <a:buNone/>
              <a:defRPr sz="900"/>
            </a:lvl6pPr>
            <a:lvl7pPr marL="2742833" indent="0">
              <a:buNone/>
              <a:defRPr sz="900"/>
            </a:lvl7pPr>
            <a:lvl8pPr marL="3199972" indent="0">
              <a:buNone/>
              <a:defRPr sz="900"/>
            </a:lvl8pPr>
            <a:lvl9pPr marL="3657111"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0A1C153-0189-4D41-9401-CE0A43E58F0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114553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1054099"/>
            <a:ext cx="5486400" cy="3673475"/>
          </a:xfrm>
        </p:spPr>
        <p:txBody>
          <a:bodyPr/>
          <a:lstStyle>
            <a:lvl1pPr marL="0" indent="0">
              <a:buNone/>
              <a:defRPr sz="3200"/>
            </a:lvl1pPr>
            <a:lvl2pPr marL="457139" indent="0">
              <a:buNone/>
              <a:defRPr sz="2800"/>
            </a:lvl2pPr>
            <a:lvl3pPr marL="914278" indent="0">
              <a:buNone/>
              <a:defRPr sz="2400"/>
            </a:lvl3pPr>
            <a:lvl4pPr marL="1371417" indent="0">
              <a:buNone/>
              <a:defRPr sz="2000"/>
            </a:lvl4pPr>
            <a:lvl5pPr marL="1828555" indent="0">
              <a:buNone/>
              <a:defRPr sz="2000"/>
            </a:lvl5pPr>
            <a:lvl6pPr marL="2285694" indent="0">
              <a:buNone/>
              <a:defRPr sz="2000"/>
            </a:lvl6pPr>
            <a:lvl7pPr marL="2742833" indent="0">
              <a:buNone/>
              <a:defRPr sz="2000"/>
            </a:lvl7pPr>
            <a:lvl8pPr marL="3199972" indent="0">
              <a:buNone/>
              <a:defRPr sz="2000"/>
            </a:lvl8pPr>
            <a:lvl9pPr marL="3657111"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9"/>
            <a:ext cx="5486400" cy="804862"/>
          </a:xfrm>
        </p:spPr>
        <p:txBody>
          <a:bodyPr/>
          <a:lstStyle>
            <a:lvl1pPr marL="0" indent="0">
              <a:buNone/>
              <a:defRPr sz="1400"/>
            </a:lvl1pPr>
            <a:lvl2pPr marL="457139" indent="0">
              <a:buNone/>
              <a:defRPr sz="1200"/>
            </a:lvl2pPr>
            <a:lvl3pPr marL="914278" indent="0">
              <a:buNone/>
              <a:defRPr sz="1000"/>
            </a:lvl3pPr>
            <a:lvl4pPr marL="1371417" indent="0">
              <a:buNone/>
              <a:defRPr sz="900"/>
            </a:lvl4pPr>
            <a:lvl5pPr marL="1828555" indent="0">
              <a:buNone/>
              <a:defRPr sz="900"/>
            </a:lvl5pPr>
            <a:lvl6pPr marL="2285694" indent="0">
              <a:buNone/>
              <a:defRPr sz="900"/>
            </a:lvl6pPr>
            <a:lvl7pPr marL="2742833" indent="0">
              <a:buNone/>
              <a:defRPr sz="900"/>
            </a:lvl7pPr>
            <a:lvl8pPr marL="3199972" indent="0">
              <a:buNone/>
              <a:defRPr sz="900"/>
            </a:lvl8pPr>
            <a:lvl9pPr marL="3657111"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ADE435C-7C34-4913-9A23-6BB1FBD71DF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918518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5367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575425"/>
            <a:ext cx="2133600" cy="287338"/>
          </a:xfrm>
          <a:prstGeom prst="rect">
            <a:avLst/>
          </a:prstGeom>
          <a:noFill/>
          <a:ln w="9525">
            <a:noFill/>
            <a:miter lim="800000"/>
            <a:headEnd/>
            <a:tailEnd/>
          </a:ln>
          <a:effectLst/>
        </p:spPr>
        <p:txBody>
          <a:bodyPr vert="horz" wrap="square" lIns="72000" tIns="36000" rIns="72000" bIns="36000" numCol="1" anchor="ctr" anchorCtr="0" compatLnSpc="1">
            <a:prstTxWarp prst="textNoShape">
              <a:avLst/>
            </a:prstTxWarp>
          </a:bodyPr>
          <a:lstStyle>
            <a:lvl1pPr>
              <a:defRPr sz="1100">
                <a:ea typeface="ＭＳ Ｐゴシック" pitchFamily="50" charset="-128"/>
              </a:defRPr>
            </a:lvl1pPr>
          </a:lstStyle>
          <a:p>
            <a:pPr fontAlgn="base">
              <a:spcBef>
                <a:spcPct val="0"/>
              </a:spcBef>
              <a:spcAft>
                <a:spcPct val="0"/>
              </a:spcAft>
              <a:defRPr/>
            </a:pPr>
            <a:endParaRPr lang="en-US" altLang="ja-JP">
              <a:solidFill>
                <a:srgbClr val="000000"/>
              </a:solidFill>
            </a:endParaRPr>
          </a:p>
        </p:txBody>
      </p:sp>
      <p:sp>
        <p:nvSpPr>
          <p:cNvPr id="1029" name="Rectangle 5"/>
          <p:cNvSpPr>
            <a:spLocks noGrp="1" noChangeArrowheads="1"/>
          </p:cNvSpPr>
          <p:nvPr>
            <p:ph type="ftr" sz="quarter" idx="3"/>
          </p:nvPr>
        </p:nvSpPr>
        <p:spPr bwMode="auto">
          <a:xfrm>
            <a:off x="3124200" y="6575425"/>
            <a:ext cx="2895600" cy="287338"/>
          </a:xfrm>
          <a:prstGeom prst="rect">
            <a:avLst/>
          </a:prstGeom>
          <a:noFill/>
          <a:ln w="9525">
            <a:noFill/>
            <a:miter lim="800000"/>
            <a:headEnd/>
            <a:tailEnd/>
          </a:ln>
          <a:effectLst/>
        </p:spPr>
        <p:txBody>
          <a:bodyPr vert="horz" wrap="square" lIns="72000" tIns="36000" rIns="72000" bIns="36000" numCol="1" anchor="ctr" anchorCtr="0" compatLnSpc="1">
            <a:prstTxWarp prst="textNoShape">
              <a:avLst/>
            </a:prstTxWarp>
          </a:bodyPr>
          <a:lstStyle>
            <a:lvl1pPr algn="ctr">
              <a:defRPr sz="1100">
                <a:ea typeface="ＭＳ Ｐゴシック" pitchFamily="50" charset="-128"/>
              </a:defRPr>
            </a:lvl1pPr>
          </a:lstStyle>
          <a:p>
            <a:pPr fontAlgn="base">
              <a:spcBef>
                <a:spcPct val="0"/>
              </a:spcBef>
              <a:spcAft>
                <a:spcPct val="0"/>
              </a:spcAft>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7010400" y="6567488"/>
            <a:ext cx="2133600" cy="287337"/>
          </a:xfrm>
          <a:prstGeom prst="rect">
            <a:avLst/>
          </a:prstGeom>
          <a:noFill/>
          <a:ln w="9525">
            <a:noFill/>
            <a:miter lim="800000"/>
            <a:headEnd/>
            <a:tailEnd/>
          </a:ln>
          <a:effectLst/>
        </p:spPr>
        <p:txBody>
          <a:bodyPr vert="horz" wrap="square" lIns="72000" tIns="36000" rIns="72000" bIns="36000" numCol="1" anchor="ctr" anchorCtr="0" compatLnSpc="1">
            <a:prstTxWarp prst="textNoShape">
              <a:avLst/>
            </a:prstTxWarp>
          </a:bodyPr>
          <a:lstStyle>
            <a:lvl1pPr algn="r">
              <a:defRPr sz="1100" smtClean="0">
                <a:ea typeface="ＭＳ Ｐゴシック" pitchFamily="50" charset="-128"/>
              </a:defRPr>
            </a:lvl1pPr>
          </a:lstStyle>
          <a:p>
            <a:pPr fontAlgn="base">
              <a:spcBef>
                <a:spcPct val="0"/>
              </a:spcBef>
              <a:spcAft>
                <a:spcPct val="0"/>
              </a:spcAft>
              <a:defRPr/>
            </a:pPr>
            <a:fld id="{CAE3EE41-3415-4202-BC91-CCBF9140DDB8}" type="slidenum">
              <a:rPr lang="en-US" altLang="ja-JP">
                <a:solidFill>
                  <a:srgbClr val="000000"/>
                </a:solidFill>
              </a:rPr>
              <a:pPr fontAlgn="base">
                <a:spcBef>
                  <a:spcPct val="0"/>
                </a:spcBef>
                <a:spcAft>
                  <a:spcPct val="0"/>
                </a:spcAft>
                <a:defRPr/>
              </a:pPr>
              <a:t>‹#›</a:t>
            </a:fld>
            <a:endParaRPr lang="en-US" altLang="ja-JP">
              <a:solidFill>
                <a:srgbClr val="000000"/>
              </a:solidFill>
            </a:endParaRPr>
          </a:p>
        </p:txBody>
      </p:sp>
      <p:sp>
        <p:nvSpPr>
          <p:cNvPr id="2" name="Rectangle 2"/>
          <p:cNvSpPr>
            <a:spLocks noGrp="1" noChangeArrowheads="1"/>
          </p:cNvSpPr>
          <p:nvPr userDrawn="1">
            <p:ph type="title"/>
          </p:nvPr>
        </p:nvSpPr>
        <p:spPr bwMode="auto">
          <a:xfrm>
            <a:off x="0" y="471050"/>
            <a:ext cx="7019925"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ctr" anchorCtr="0" compatLnSpc="1">
            <a:prstTxWarp prst="textNoShape">
              <a:avLst/>
            </a:prstTxWarp>
          </a:bodyPr>
          <a:lstStyle/>
          <a:p>
            <a:pPr lvl="0"/>
            <a:r>
              <a:rPr lang="ja-JP" altLang="en-US"/>
              <a:t>マスタ タイトルの書式設定</a:t>
            </a:r>
          </a:p>
        </p:txBody>
      </p:sp>
      <p:grpSp>
        <p:nvGrpSpPr>
          <p:cNvPr id="12" name="グループ化 4"/>
          <p:cNvGrpSpPr>
            <a:grpSpLocks/>
          </p:cNvGrpSpPr>
          <p:nvPr userDrawn="1"/>
        </p:nvGrpSpPr>
        <p:grpSpPr bwMode="auto">
          <a:xfrm>
            <a:off x="8110913" y="501650"/>
            <a:ext cx="1079500" cy="361950"/>
            <a:chOff x="7164536" y="392474"/>
            <a:chExt cx="1079872" cy="361316"/>
          </a:xfrm>
        </p:grpSpPr>
        <p:pic>
          <p:nvPicPr>
            <p:cNvPr id="13" name="図 14" descr="C:\Users\fujiiyu\AppData\Local\Microsoft\Windows\Temporary Internet Files\Content.Word\fusho_03.gif"/>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164536" y="392475"/>
              <a:ext cx="490855" cy="361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テキスト ボックス 23"/>
            <p:cNvSpPr txBox="1"/>
            <p:nvPr userDrawn="1"/>
          </p:nvSpPr>
          <p:spPr>
            <a:xfrm>
              <a:off x="7596485" y="392474"/>
              <a:ext cx="647923" cy="34229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nchor="b"/>
            <a:lstStyle/>
            <a:p>
              <a:pPr fontAlgn="base">
                <a:spcBef>
                  <a:spcPct val="0"/>
                </a:spcBef>
                <a:defRPr/>
              </a:pPr>
              <a:r>
                <a:rPr lang="ja-JP" altLang="en-US" sz="1200" b="1" kern="100" dirty="0">
                  <a:solidFill>
                    <a:srgbClr val="002E8A"/>
                  </a:solidFill>
                  <a:ea typeface="ＭＳ ゴシック"/>
                  <a:cs typeface="Times New Roman"/>
                </a:rPr>
                <a:t>大阪府</a:t>
              </a:r>
              <a:endParaRPr lang="ja-JP" altLang="en-US" sz="1050" kern="100" dirty="0">
                <a:solidFill>
                  <a:srgbClr val="000000"/>
                </a:solidFill>
                <a:ea typeface="ＭＳ 明朝"/>
                <a:cs typeface="Times New Roman"/>
              </a:endParaRPr>
            </a:p>
          </p:txBody>
        </p:sp>
      </p:grpSp>
      <p:cxnSp>
        <p:nvCxnSpPr>
          <p:cNvPr id="15" name="直線コネクタ 14"/>
          <p:cNvCxnSpPr/>
          <p:nvPr userDrawn="1"/>
        </p:nvCxnSpPr>
        <p:spPr>
          <a:xfrm>
            <a:off x="-1975" y="931863"/>
            <a:ext cx="9144000" cy="0"/>
          </a:xfrm>
          <a:prstGeom prst="line">
            <a:avLst/>
          </a:prstGeom>
          <a:ln w="63500">
            <a:solidFill>
              <a:srgbClr val="1F497D"/>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userDrawn="1"/>
        </p:nvCxnSpPr>
        <p:spPr>
          <a:xfrm>
            <a:off x="-1975" y="893763"/>
            <a:ext cx="9144000" cy="0"/>
          </a:xfrm>
          <a:prstGeom prst="line">
            <a:avLst/>
          </a:prstGeom>
          <a:ln w="38100">
            <a:solidFill>
              <a:srgbClr val="3276C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48789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0" fontAlgn="base" hangingPunct="0">
        <a:spcBef>
          <a:spcPct val="0"/>
        </a:spcBef>
        <a:spcAft>
          <a:spcPct val="0"/>
        </a:spcAft>
        <a:defRPr kumimoji="1" sz="2400">
          <a:solidFill>
            <a:srgbClr val="1F497D"/>
          </a:solidFill>
          <a:latin typeface="+mj-lt"/>
          <a:ea typeface="+mj-ea"/>
          <a:cs typeface="+mj-cs"/>
        </a:defRPr>
      </a:lvl1pPr>
      <a:lvl2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5pPr>
      <a:lvl6pPr marL="457139"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278"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417"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555"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p:titleStyle>
    <p:bodyStyle>
      <a:lvl1pPr marL="341313" indent="-341313" algn="l" rtl="0" eaLnBrk="0" fontAlgn="base" hangingPunct="0">
        <a:spcBef>
          <a:spcPct val="20000"/>
        </a:spcBef>
        <a:spcAft>
          <a:spcPct val="0"/>
        </a:spcAft>
        <a:buChar char="•"/>
        <a:defRPr kumimoji="1"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kumimoji="1" sz="2800">
          <a:solidFill>
            <a:schemeClr val="tx1"/>
          </a:solidFill>
          <a:latin typeface="+mn-lt"/>
          <a:ea typeface="+mn-ea"/>
        </a:defRPr>
      </a:lvl2pPr>
      <a:lvl3pPr marL="1141413" indent="-227013" algn="l" rtl="0" eaLnBrk="0" fontAlgn="base" hangingPunct="0">
        <a:spcBef>
          <a:spcPct val="20000"/>
        </a:spcBef>
        <a:spcAft>
          <a:spcPct val="0"/>
        </a:spcAft>
        <a:buChar char="•"/>
        <a:defRPr kumimoji="1" sz="2400">
          <a:solidFill>
            <a:schemeClr val="tx1"/>
          </a:solidFill>
          <a:latin typeface="+mn-lt"/>
          <a:ea typeface="+mn-ea"/>
        </a:defRPr>
      </a:lvl3pPr>
      <a:lvl4pPr marL="1598613" indent="-227013" algn="l" rtl="0" eaLnBrk="0" fontAlgn="base" hangingPunct="0">
        <a:spcBef>
          <a:spcPct val="20000"/>
        </a:spcBef>
        <a:spcAft>
          <a:spcPct val="0"/>
        </a:spcAft>
        <a:buChar char="–"/>
        <a:defRPr kumimoji="1" sz="2000">
          <a:solidFill>
            <a:schemeClr val="tx1"/>
          </a:solidFill>
          <a:latin typeface="+mn-lt"/>
          <a:ea typeface="+mn-ea"/>
        </a:defRPr>
      </a:lvl4pPr>
      <a:lvl5pPr marL="2055813" indent="-227013" algn="l" rtl="0" eaLnBrk="0" fontAlgn="base" hangingPunct="0">
        <a:spcBef>
          <a:spcPct val="20000"/>
        </a:spcBef>
        <a:spcAft>
          <a:spcPct val="0"/>
        </a:spcAft>
        <a:buChar char="»"/>
        <a:defRPr kumimoji="1" sz="2000">
          <a:solidFill>
            <a:schemeClr val="tx1"/>
          </a:solidFill>
          <a:latin typeface="+mn-lt"/>
          <a:ea typeface="+mn-ea"/>
        </a:defRPr>
      </a:lvl5pPr>
      <a:lvl6pPr marL="2514264" indent="-228570" algn="l" rtl="0" fontAlgn="base">
        <a:spcBef>
          <a:spcPct val="20000"/>
        </a:spcBef>
        <a:spcAft>
          <a:spcPct val="0"/>
        </a:spcAft>
        <a:buChar char="»"/>
        <a:defRPr kumimoji="1" sz="2000">
          <a:solidFill>
            <a:schemeClr val="tx1"/>
          </a:solidFill>
          <a:latin typeface="+mn-lt"/>
          <a:ea typeface="+mn-ea"/>
        </a:defRPr>
      </a:lvl6pPr>
      <a:lvl7pPr marL="2971403" indent="-228570" algn="l" rtl="0" fontAlgn="base">
        <a:spcBef>
          <a:spcPct val="20000"/>
        </a:spcBef>
        <a:spcAft>
          <a:spcPct val="0"/>
        </a:spcAft>
        <a:buChar char="»"/>
        <a:defRPr kumimoji="1" sz="2000">
          <a:solidFill>
            <a:schemeClr val="tx1"/>
          </a:solidFill>
          <a:latin typeface="+mn-lt"/>
          <a:ea typeface="+mn-ea"/>
        </a:defRPr>
      </a:lvl7pPr>
      <a:lvl8pPr marL="3428542" indent="-228570" algn="l" rtl="0" fontAlgn="base">
        <a:spcBef>
          <a:spcPct val="20000"/>
        </a:spcBef>
        <a:spcAft>
          <a:spcPct val="0"/>
        </a:spcAft>
        <a:buChar char="»"/>
        <a:defRPr kumimoji="1" sz="2000">
          <a:solidFill>
            <a:schemeClr val="tx1"/>
          </a:solidFill>
          <a:latin typeface="+mn-lt"/>
          <a:ea typeface="+mn-ea"/>
        </a:defRPr>
      </a:lvl8pPr>
      <a:lvl9pPr marL="3885681" indent="-22857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278" rtl="0" eaLnBrk="1" latinLnBrk="0" hangingPunct="1">
        <a:defRPr kumimoji="1" sz="1800" kern="1200">
          <a:solidFill>
            <a:schemeClr val="tx1"/>
          </a:solidFill>
          <a:latin typeface="+mn-lt"/>
          <a:ea typeface="+mn-ea"/>
          <a:cs typeface="+mn-cs"/>
        </a:defRPr>
      </a:lvl1pPr>
      <a:lvl2pPr marL="457139" algn="l" defTabSz="914278" rtl="0" eaLnBrk="1" latinLnBrk="0" hangingPunct="1">
        <a:defRPr kumimoji="1" sz="1800" kern="1200">
          <a:solidFill>
            <a:schemeClr val="tx1"/>
          </a:solidFill>
          <a:latin typeface="+mn-lt"/>
          <a:ea typeface="+mn-ea"/>
          <a:cs typeface="+mn-cs"/>
        </a:defRPr>
      </a:lvl2pPr>
      <a:lvl3pPr marL="914278" algn="l" defTabSz="914278" rtl="0" eaLnBrk="1" latinLnBrk="0" hangingPunct="1">
        <a:defRPr kumimoji="1" sz="1800" kern="1200">
          <a:solidFill>
            <a:schemeClr val="tx1"/>
          </a:solidFill>
          <a:latin typeface="+mn-lt"/>
          <a:ea typeface="+mn-ea"/>
          <a:cs typeface="+mn-cs"/>
        </a:defRPr>
      </a:lvl3pPr>
      <a:lvl4pPr marL="1371417" algn="l" defTabSz="914278" rtl="0" eaLnBrk="1" latinLnBrk="0" hangingPunct="1">
        <a:defRPr kumimoji="1" sz="1800" kern="1200">
          <a:solidFill>
            <a:schemeClr val="tx1"/>
          </a:solidFill>
          <a:latin typeface="+mn-lt"/>
          <a:ea typeface="+mn-ea"/>
          <a:cs typeface="+mn-cs"/>
        </a:defRPr>
      </a:lvl4pPr>
      <a:lvl5pPr marL="1828555" algn="l" defTabSz="914278" rtl="0" eaLnBrk="1" latinLnBrk="0" hangingPunct="1">
        <a:defRPr kumimoji="1" sz="1800" kern="1200">
          <a:solidFill>
            <a:schemeClr val="tx1"/>
          </a:solidFill>
          <a:latin typeface="+mn-lt"/>
          <a:ea typeface="+mn-ea"/>
          <a:cs typeface="+mn-cs"/>
        </a:defRPr>
      </a:lvl5pPr>
      <a:lvl6pPr marL="2285694" algn="l" defTabSz="914278" rtl="0" eaLnBrk="1" latinLnBrk="0" hangingPunct="1">
        <a:defRPr kumimoji="1" sz="1800" kern="1200">
          <a:solidFill>
            <a:schemeClr val="tx1"/>
          </a:solidFill>
          <a:latin typeface="+mn-lt"/>
          <a:ea typeface="+mn-ea"/>
          <a:cs typeface="+mn-cs"/>
        </a:defRPr>
      </a:lvl6pPr>
      <a:lvl7pPr marL="2742833" algn="l" defTabSz="914278" rtl="0" eaLnBrk="1" latinLnBrk="0" hangingPunct="1">
        <a:defRPr kumimoji="1" sz="1800" kern="1200">
          <a:solidFill>
            <a:schemeClr val="tx1"/>
          </a:solidFill>
          <a:latin typeface="+mn-lt"/>
          <a:ea typeface="+mn-ea"/>
          <a:cs typeface="+mn-cs"/>
        </a:defRPr>
      </a:lvl7pPr>
      <a:lvl8pPr marL="3199972" algn="l" defTabSz="914278" rtl="0" eaLnBrk="1" latinLnBrk="0" hangingPunct="1">
        <a:defRPr kumimoji="1" sz="1800" kern="1200">
          <a:solidFill>
            <a:schemeClr val="tx1"/>
          </a:solidFill>
          <a:latin typeface="+mn-lt"/>
          <a:ea typeface="+mn-ea"/>
          <a:cs typeface="+mn-cs"/>
        </a:defRPr>
      </a:lvl8pPr>
      <a:lvl9pPr marL="3657111" algn="l" defTabSz="914278"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taishin.metro.tokyo.jp/pdf/info/Pamph/dl_006_1801.pdf" TargetMode="External"/><Relationship Id="rId7" Type="http://schemas.openxmlformats.org/officeDocument/2006/relationships/image" Target="../media/image14.JP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hyperlink" Target="https://www.pref.saitama.lg.jp/a1106/shinsai/kenhojokoe.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1"/>
          <p:cNvSpPr>
            <a:spLocks noGrp="1"/>
          </p:cNvSpPr>
          <p:nvPr>
            <p:ph type="ctrTitle"/>
          </p:nvPr>
        </p:nvSpPr>
        <p:spPr>
          <a:xfrm>
            <a:off x="1490780" y="2059921"/>
            <a:ext cx="8277564" cy="1470025"/>
          </a:xfrm>
        </p:spPr>
        <p:txBody>
          <a:bodyPr/>
          <a:lstStyle/>
          <a:p>
            <a:r>
              <a:rPr lang="ja-JP" altLang="en-US" sz="3200" dirty="0"/>
              <a:t>広域緊急交通路沿道建築物の</a:t>
            </a:r>
            <a:r>
              <a:rPr lang="en-US" altLang="ja-JP" sz="3200" dirty="0"/>
              <a:t/>
            </a:r>
            <a:br>
              <a:rPr lang="en-US" altLang="ja-JP" sz="3200" dirty="0"/>
            </a:br>
            <a:r>
              <a:rPr lang="ja-JP" altLang="en-US" sz="3200" dirty="0"/>
              <a:t>実効力のある支援</a:t>
            </a:r>
            <a:r>
              <a:rPr lang="ja-JP" altLang="en-US" sz="3200" dirty="0" smtClean="0"/>
              <a:t>策に</a:t>
            </a:r>
            <a:r>
              <a:rPr lang="ja-JP" altLang="en-US" sz="3200" dirty="0"/>
              <a:t>ついて</a:t>
            </a:r>
          </a:p>
        </p:txBody>
      </p:sp>
      <p:sp>
        <p:nvSpPr>
          <p:cNvPr id="5" name="正方形/長方形 4"/>
          <p:cNvSpPr/>
          <p:nvPr/>
        </p:nvSpPr>
        <p:spPr>
          <a:xfrm>
            <a:off x="6252882" y="493824"/>
            <a:ext cx="2388759" cy="584775"/>
          </a:xfrm>
          <a:prstGeom prst="rect">
            <a:avLst/>
          </a:prstGeom>
          <a:noFill/>
          <a:ln w="28575">
            <a:solidFill>
              <a:srgbClr val="1F497D"/>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ctr" anchorCtr="0" compatLnSpc="1">
            <a:prstTxWarp prst="textNoShape">
              <a:avLst/>
            </a:prstTxWarp>
          </a:bodyPr>
          <a:lstStyle/>
          <a:p>
            <a:pPr algn="ctr" eaLnBrk="0" hangingPunct="0"/>
            <a:r>
              <a:rPr lang="ja-JP" altLang="en-US" sz="3200" dirty="0">
                <a:solidFill>
                  <a:srgbClr val="1F497D"/>
                </a:solidFill>
                <a:latin typeface="+mj-lt"/>
                <a:ea typeface="+mj-ea"/>
                <a:cs typeface="+mj-cs"/>
              </a:rPr>
              <a:t>参考資料２</a:t>
            </a:r>
          </a:p>
        </p:txBody>
      </p:sp>
    </p:spTree>
    <p:extLst>
      <p:ext uri="{BB962C8B-B14F-4D97-AF65-F5344CB8AC3E}">
        <p14:creationId xmlns:p14="http://schemas.microsoft.com/office/powerpoint/2010/main" val="1245062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0C8197-6249-4867-8BB4-8C663F436B2C}"/>
              </a:ext>
            </a:extLst>
          </p:cNvPr>
          <p:cNvSpPr>
            <a:spLocks noGrp="1"/>
          </p:cNvSpPr>
          <p:nvPr>
            <p:ph type="title"/>
          </p:nvPr>
        </p:nvSpPr>
        <p:spPr/>
        <p:txBody>
          <a:bodyPr/>
          <a:lstStyle/>
          <a:p>
            <a:r>
              <a:rPr lang="ja-JP" altLang="en-US" sz="2000" dirty="0"/>
              <a:t>第</a:t>
            </a:r>
            <a:r>
              <a:rPr lang="en-US" altLang="ja-JP" sz="2000" dirty="0"/>
              <a:t>8</a:t>
            </a:r>
            <a:r>
              <a:rPr lang="ja-JP" altLang="en-US" sz="2000" dirty="0"/>
              <a:t>回大阪府耐震改修促進計画審議会　委員意見まとめ　</a:t>
            </a:r>
            <a:endParaRPr kumimoji="1" lang="ja-JP" altLang="en-US" sz="2000" dirty="0"/>
          </a:p>
        </p:txBody>
      </p:sp>
      <p:sp>
        <p:nvSpPr>
          <p:cNvPr id="5" name="角丸四角形 56">
            <a:extLst>
              <a:ext uri="{FF2B5EF4-FFF2-40B4-BE49-F238E27FC236}">
                <a16:creationId xmlns:a16="http://schemas.microsoft.com/office/drawing/2014/main" id="{48B418AD-91BD-4171-B17B-7FB900528E72}"/>
              </a:ext>
            </a:extLst>
          </p:cNvPr>
          <p:cNvSpPr/>
          <p:nvPr/>
        </p:nvSpPr>
        <p:spPr>
          <a:xfrm>
            <a:off x="62128" y="2720263"/>
            <a:ext cx="8967572" cy="3909137"/>
          </a:xfrm>
          <a:prstGeom prst="roundRect">
            <a:avLst>
              <a:gd name="adj" fmla="val 2843"/>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72000" rtlCol="0" anchor="t" anchorCtr="0"/>
          <a:lstStyle/>
          <a:p>
            <a:pPr algn="ctr"/>
            <a:r>
              <a:rPr lang="ja-JP" altLang="en-US" sz="1300" b="1" dirty="0">
                <a:solidFill>
                  <a:schemeClr val="tx1"/>
                </a:solidFill>
                <a:latin typeface="Meiryo UI" panose="020B0604030504040204" pitchFamily="50" charset="-128"/>
                <a:ea typeface="Meiryo UI" panose="020B0604030504040204" pitchFamily="50" charset="-128"/>
              </a:rPr>
              <a:t>取組みの</a:t>
            </a:r>
            <a:r>
              <a:rPr lang="ja-JP" altLang="en-US" sz="1300" b="1" dirty="0" smtClean="0">
                <a:solidFill>
                  <a:schemeClr val="tx1"/>
                </a:solidFill>
                <a:latin typeface="Meiryo UI" panose="020B0604030504040204" pitchFamily="50" charset="-128"/>
                <a:ea typeface="Meiryo UI" panose="020B0604030504040204" pitchFamily="50" charset="-128"/>
              </a:rPr>
              <a:t>方向性</a:t>
            </a:r>
            <a:endParaRPr lang="ja-JP" altLang="en-US" sz="1300" b="1" dirty="0">
              <a:solidFill>
                <a:schemeClr val="tx1"/>
              </a:solidFill>
              <a:latin typeface="Meiryo UI" panose="020B0604030504040204" pitchFamily="50" charset="-128"/>
              <a:ea typeface="Meiryo UI" panose="020B0604030504040204" pitchFamily="50" charset="-128"/>
            </a:endParaRPr>
          </a:p>
        </p:txBody>
      </p:sp>
      <p:sp>
        <p:nvSpPr>
          <p:cNvPr id="6" name="角丸四角形 8">
            <a:extLst>
              <a:ext uri="{FF2B5EF4-FFF2-40B4-BE49-F238E27FC236}">
                <a16:creationId xmlns:a16="http://schemas.microsoft.com/office/drawing/2014/main" id="{6A9835C2-97EF-465A-9EC4-1616A092C730}"/>
              </a:ext>
            </a:extLst>
          </p:cNvPr>
          <p:cNvSpPr/>
          <p:nvPr/>
        </p:nvSpPr>
        <p:spPr>
          <a:xfrm>
            <a:off x="62128" y="1466553"/>
            <a:ext cx="8967572" cy="1188000"/>
          </a:xfrm>
          <a:prstGeom prst="roundRect">
            <a:avLst>
              <a:gd name="adj" fmla="val 6033"/>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72000" rtlCol="0" anchor="t" anchorCtr="0"/>
          <a:lstStyle/>
          <a:p>
            <a:pPr algn="ctr"/>
            <a:r>
              <a:rPr lang="ja-JP" altLang="en-US" sz="1300" b="1" dirty="0">
                <a:solidFill>
                  <a:schemeClr val="tx1"/>
                </a:solidFill>
                <a:latin typeface="Meiryo UI" panose="020B0604030504040204" pitchFamily="50" charset="-128"/>
                <a:ea typeface="Meiryo UI" panose="020B0604030504040204" pitchFamily="50" charset="-128"/>
              </a:rPr>
              <a:t>取組みへの府の姿勢</a:t>
            </a:r>
          </a:p>
          <a:p>
            <a:pPr algn="ctr"/>
            <a:endParaRPr lang="ja-JP" altLang="en-US" sz="1300" dirty="0">
              <a:solidFill>
                <a:schemeClr val="tx1"/>
              </a:solidFill>
              <a:latin typeface="Meiryo UI" panose="020B0604030504040204" pitchFamily="50" charset="-128"/>
              <a:ea typeface="Meiryo UI" panose="020B0604030504040204" pitchFamily="50" charset="-128"/>
            </a:endParaRPr>
          </a:p>
        </p:txBody>
      </p:sp>
      <p:sp>
        <p:nvSpPr>
          <p:cNvPr id="8" name="角丸四角形 41">
            <a:extLst>
              <a:ext uri="{FF2B5EF4-FFF2-40B4-BE49-F238E27FC236}">
                <a16:creationId xmlns:a16="http://schemas.microsoft.com/office/drawing/2014/main" id="{63EA3E30-BB42-491B-9783-BB0E0894AC40}"/>
              </a:ext>
            </a:extLst>
          </p:cNvPr>
          <p:cNvSpPr/>
          <p:nvPr/>
        </p:nvSpPr>
        <p:spPr>
          <a:xfrm>
            <a:off x="110937" y="2986394"/>
            <a:ext cx="2880000" cy="3600000"/>
          </a:xfrm>
          <a:prstGeom prst="roundRect">
            <a:avLst>
              <a:gd name="adj" fmla="val 3691"/>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72000" rtlCol="0" anchor="t" anchorCtr="0"/>
          <a:lstStyle/>
          <a:p>
            <a:pPr algn="ctr"/>
            <a:r>
              <a:rPr lang="ja-JP" altLang="en-US" sz="1300" b="1" dirty="0" smtClean="0">
                <a:solidFill>
                  <a:schemeClr val="tx1"/>
                </a:solidFill>
                <a:latin typeface="Meiryo UI" panose="020B0604030504040204" pitchFamily="50" charset="-128"/>
                <a:ea typeface="Meiryo UI" panose="020B0604030504040204" pitchFamily="50" charset="-128"/>
              </a:rPr>
              <a:t>社会的</a:t>
            </a:r>
            <a:r>
              <a:rPr lang="ja-JP" altLang="en-US" sz="1300" b="1" dirty="0">
                <a:solidFill>
                  <a:schemeClr val="tx1"/>
                </a:solidFill>
                <a:latin typeface="Meiryo UI" panose="020B0604030504040204" pitchFamily="50" charset="-128"/>
                <a:ea typeface="Meiryo UI" panose="020B0604030504040204" pitchFamily="50" charset="-128"/>
              </a:rPr>
              <a:t>機運の醸成</a:t>
            </a:r>
          </a:p>
          <a:p>
            <a:pPr algn="ctr"/>
            <a:endParaRPr lang="ja-JP" altLang="en-US" sz="1300" b="1" dirty="0">
              <a:solidFill>
                <a:schemeClr val="tx1"/>
              </a:solidFill>
              <a:latin typeface="Meiryo UI" panose="020B0604030504040204" pitchFamily="50" charset="-128"/>
              <a:ea typeface="Meiryo UI" panose="020B0604030504040204" pitchFamily="50" charset="-128"/>
            </a:endParaRPr>
          </a:p>
        </p:txBody>
      </p:sp>
      <p:sp>
        <p:nvSpPr>
          <p:cNvPr id="10" name="角丸四角形 43">
            <a:extLst>
              <a:ext uri="{FF2B5EF4-FFF2-40B4-BE49-F238E27FC236}">
                <a16:creationId xmlns:a16="http://schemas.microsoft.com/office/drawing/2014/main" id="{15D48BE2-DA6C-483C-B8FE-D484DC2484E6}"/>
              </a:ext>
            </a:extLst>
          </p:cNvPr>
          <p:cNvSpPr/>
          <p:nvPr/>
        </p:nvSpPr>
        <p:spPr>
          <a:xfrm>
            <a:off x="3083751" y="2986395"/>
            <a:ext cx="2878439" cy="3600000"/>
          </a:xfrm>
          <a:prstGeom prst="roundRect">
            <a:avLst>
              <a:gd name="adj" fmla="val 4021"/>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72000" rtlCol="0" anchor="t" anchorCtr="0"/>
          <a:lstStyle/>
          <a:p>
            <a:pPr algn="ctr"/>
            <a:r>
              <a:rPr lang="ja-JP" altLang="en-US" sz="1300" b="1" dirty="0">
                <a:solidFill>
                  <a:schemeClr val="tx1"/>
                </a:solidFill>
                <a:latin typeface="Meiryo UI" panose="020B0604030504040204" pitchFamily="50" charset="-128"/>
                <a:ea typeface="Meiryo UI" panose="020B0604030504040204" pitchFamily="50" charset="-128"/>
              </a:rPr>
              <a:t>耐震化のきっかけづくり・</a:t>
            </a:r>
            <a:r>
              <a:rPr lang="ja-JP" altLang="en-US" sz="1300" b="1" dirty="0" smtClean="0">
                <a:solidFill>
                  <a:schemeClr val="tx1"/>
                </a:solidFill>
                <a:latin typeface="Meiryo UI" panose="020B0604030504040204" pitchFamily="50" charset="-128"/>
                <a:ea typeface="Meiryo UI" panose="020B0604030504040204" pitchFamily="50" charset="-128"/>
              </a:rPr>
              <a:t>具体化</a:t>
            </a:r>
            <a:endParaRPr lang="ja-JP" altLang="en-US" sz="1300" b="1" dirty="0">
              <a:solidFill>
                <a:schemeClr val="tx1"/>
              </a:solidFill>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A53B5B9D-34F2-4671-AF20-3BDF48BF7503}"/>
              </a:ext>
            </a:extLst>
          </p:cNvPr>
          <p:cNvSpPr/>
          <p:nvPr/>
        </p:nvSpPr>
        <p:spPr>
          <a:xfrm>
            <a:off x="161451" y="3236933"/>
            <a:ext cx="1191027" cy="2160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r>
              <a:rPr lang="ja-JP" altLang="en-US" sz="1050" dirty="0">
                <a:latin typeface="Meiryo UI" panose="020B0604030504040204" pitchFamily="50" charset="-128"/>
                <a:ea typeface="Meiryo UI" panose="020B0604030504040204" pitchFamily="50" charset="-128"/>
              </a:rPr>
              <a:t>普及啓発</a:t>
            </a:r>
          </a:p>
        </p:txBody>
      </p:sp>
      <p:sp>
        <p:nvSpPr>
          <p:cNvPr id="15" name="テキスト ボックス 14">
            <a:extLst>
              <a:ext uri="{FF2B5EF4-FFF2-40B4-BE49-F238E27FC236}">
                <a16:creationId xmlns:a16="http://schemas.microsoft.com/office/drawing/2014/main" id="{DBD49AEC-1032-4419-8198-47716E406CEF}"/>
              </a:ext>
            </a:extLst>
          </p:cNvPr>
          <p:cNvSpPr txBox="1"/>
          <p:nvPr/>
        </p:nvSpPr>
        <p:spPr>
          <a:xfrm>
            <a:off x="3083751" y="1720703"/>
            <a:ext cx="2880000" cy="340519"/>
          </a:xfrm>
          <a:prstGeom prst="roundRect">
            <a:avLst/>
          </a:prstGeom>
          <a:solidFill>
            <a:schemeClr val="bg1"/>
          </a:solidFill>
        </p:spPr>
        <p:txBody>
          <a:bodyPr wrap="square" lIns="0" tIns="0" rIns="0" bIns="0" rtlCol="0">
            <a:spAutoFit/>
          </a:bodyPr>
          <a:lstStyle/>
          <a:p>
            <a:r>
              <a:rPr lang="ja-JP" altLang="en-US" sz="1000" dirty="0" smtClean="0">
                <a:latin typeface="Meiryo UI" panose="020B0604030504040204" pitchFamily="50" charset="-128"/>
                <a:ea typeface="Meiryo UI" panose="020B0604030504040204" pitchFamily="50" charset="-128"/>
              </a:rPr>
              <a:t>沿道</a:t>
            </a:r>
            <a:r>
              <a:rPr lang="ja-JP" altLang="en-US" sz="1000" dirty="0">
                <a:latin typeface="Meiryo UI" panose="020B0604030504040204" pitchFamily="50" charset="-128"/>
                <a:ea typeface="Meiryo UI" panose="020B0604030504040204" pitchFamily="50" charset="-128"/>
              </a:rPr>
              <a:t>建築物の耐震化は、東京都の次に大阪府が頑張らないと</a:t>
            </a:r>
            <a:r>
              <a:rPr lang="ja-JP" altLang="en-US" sz="1000" dirty="0" smtClean="0">
                <a:latin typeface="Meiryo UI" panose="020B0604030504040204" pitchFamily="50" charset="-128"/>
                <a:ea typeface="Meiryo UI" panose="020B0604030504040204" pitchFamily="50" charset="-128"/>
              </a:rPr>
              <a:t>いけない</a:t>
            </a:r>
            <a:endParaRPr lang="en-US" altLang="ja-JP" sz="1000"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D3A16243-7D8B-4853-B29D-F0B70A10322B}"/>
              </a:ext>
            </a:extLst>
          </p:cNvPr>
          <p:cNvSpPr txBox="1"/>
          <p:nvPr/>
        </p:nvSpPr>
        <p:spPr>
          <a:xfrm>
            <a:off x="3083751" y="2124121"/>
            <a:ext cx="2880000" cy="510778"/>
          </a:xfrm>
          <a:prstGeom prst="roundRect">
            <a:avLst/>
          </a:prstGeom>
          <a:solidFill>
            <a:schemeClr val="bg1"/>
          </a:solidFill>
        </p:spPr>
        <p:txBody>
          <a:bodyPr wrap="square" lIns="0" tIns="0" rIns="0" bIns="0" rtlCol="0">
            <a:spAutoFit/>
          </a:bodyPr>
          <a:lstStyle/>
          <a:p>
            <a:r>
              <a:rPr lang="ja-JP" altLang="en-US" sz="1000" dirty="0">
                <a:latin typeface="Meiryo UI" panose="020B0604030504040204" pitchFamily="50" charset="-128"/>
                <a:ea typeface="Meiryo UI" panose="020B0604030504040204" pitchFamily="50" charset="-128"/>
              </a:rPr>
              <a:t>広域緊急交通路であるライフラインを確保するために、国以上にインセンティブを付与してでも進めるという姿勢が</a:t>
            </a:r>
            <a:r>
              <a:rPr lang="ja-JP" altLang="en-US" sz="1000" dirty="0" smtClean="0">
                <a:latin typeface="Meiryo UI" panose="020B0604030504040204" pitchFamily="50" charset="-128"/>
                <a:ea typeface="Meiryo UI" panose="020B0604030504040204" pitchFamily="50" charset="-128"/>
              </a:rPr>
              <a:t>大事</a:t>
            </a:r>
            <a:endParaRPr lang="en-US" altLang="ja-JP" sz="1000" dirty="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6DEAB89B-B39A-46CD-9C7C-880C72CECC92}"/>
              </a:ext>
            </a:extLst>
          </p:cNvPr>
          <p:cNvSpPr txBox="1"/>
          <p:nvPr/>
        </p:nvSpPr>
        <p:spPr>
          <a:xfrm>
            <a:off x="161451" y="3864592"/>
            <a:ext cx="2808000" cy="170259"/>
          </a:xfrm>
          <a:prstGeom prst="roundRect">
            <a:avLst/>
          </a:prstGeom>
          <a:solidFill>
            <a:schemeClr val="bg1"/>
          </a:solidFill>
        </p:spPr>
        <p:txBody>
          <a:bodyPr wrap="square" lIns="0" tIns="0" rIns="0" bIns="0" rtlCol="0">
            <a:spAutoFit/>
          </a:bodyPr>
          <a:lstStyle/>
          <a:p>
            <a:r>
              <a:rPr lang="ja-JP" altLang="en-US" sz="1000" dirty="0" smtClean="0">
                <a:latin typeface="Meiryo UI" panose="020B0604030504040204" pitchFamily="50" charset="-128"/>
                <a:ea typeface="Meiryo UI" panose="020B0604030504040204" pitchFamily="50" charset="-128"/>
              </a:rPr>
              <a:t>地震発生の切迫状況</a:t>
            </a:r>
            <a:r>
              <a:rPr lang="ja-JP" altLang="en-US" sz="1000" dirty="0">
                <a:latin typeface="Meiryo UI" panose="020B0604030504040204" pitchFamily="50" charset="-128"/>
                <a:ea typeface="Meiryo UI" panose="020B0604030504040204" pitchFamily="50" charset="-128"/>
              </a:rPr>
              <a:t>をもっと</a:t>
            </a:r>
            <a:r>
              <a:rPr lang="ja-JP" altLang="en-US" sz="1000" dirty="0" smtClean="0">
                <a:latin typeface="Meiryo UI" panose="020B0604030504040204" pitchFamily="50" charset="-128"/>
                <a:ea typeface="Meiryo UI" panose="020B0604030504040204" pitchFamily="50" charset="-128"/>
              </a:rPr>
              <a:t>訴えるセミナー</a:t>
            </a:r>
            <a:r>
              <a:rPr lang="ja-JP" altLang="en-US" sz="1000" dirty="0">
                <a:latin typeface="Meiryo UI" panose="020B0604030504040204" pitchFamily="50" charset="-128"/>
                <a:ea typeface="Meiryo UI" panose="020B0604030504040204" pitchFamily="50" charset="-128"/>
              </a:rPr>
              <a:t>が</a:t>
            </a:r>
            <a:r>
              <a:rPr lang="ja-JP" altLang="en-US" sz="1000" dirty="0" smtClean="0">
                <a:latin typeface="Meiryo UI" panose="020B0604030504040204" pitchFamily="50" charset="-128"/>
                <a:ea typeface="Meiryo UI" panose="020B0604030504040204" pitchFamily="50" charset="-128"/>
              </a:rPr>
              <a:t>必要</a:t>
            </a:r>
            <a:endParaRPr lang="ja-JP" altLang="en-US" sz="1000" dirty="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F72AC9BB-B91A-4375-B1B3-39035BACE0A3}"/>
              </a:ext>
            </a:extLst>
          </p:cNvPr>
          <p:cNvSpPr txBox="1"/>
          <p:nvPr/>
        </p:nvSpPr>
        <p:spPr>
          <a:xfrm>
            <a:off x="110937" y="2124121"/>
            <a:ext cx="2880000" cy="510778"/>
          </a:xfrm>
          <a:prstGeom prst="roundRect">
            <a:avLst/>
          </a:prstGeom>
          <a:solidFill>
            <a:schemeClr val="bg1"/>
          </a:solidFill>
        </p:spPr>
        <p:txBody>
          <a:bodyPr wrap="square" lIns="0" tIns="0" rIns="0" bIns="0" rtlCol="0">
            <a:spAutoFit/>
          </a:bodyPr>
          <a:lstStyle/>
          <a:p>
            <a:r>
              <a:rPr lang="ja-JP" altLang="en-US" sz="1000" dirty="0">
                <a:latin typeface="Meiryo UI" panose="020B0604030504040204" pitchFamily="50" charset="-128"/>
                <a:ea typeface="Meiryo UI" panose="020B0604030504040204" pitchFamily="50" charset="-128"/>
              </a:rPr>
              <a:t>万博や</a:t>
            </a:r>
            <a:r>
              <a:rPr lang="en-US" altLang="ja-JP" sz="1000" dirty="0">
                <a:latin typeface="Meiryo UI" panose="020B0604030504040204" pitchFamily="50" charset="-128"/>
                <a:ea typeface="Meiryo UI" panose="020B0604030504040204" pitchFamily="50" charset="-128"/>
              </a:rPr>
              <a:t>IR</a:t>
            </a:r>
            <a:r>
              <a:rPr lang="ja-JP" altLang="en-US" sz="1000" dirty="0" smtClean="0">
                <a:latin typeface="Meiryo UI" panose="020B0604030504040204" pitchFamily="50" charset="-128"/>
                <a:ea typeface="Meiryo UI" panose="020B0604030504040204" pitchFamily="50" charset="-128"/>
              </a:rPr>
              <a:t>などで大阪</a:t>
            </a:r>
            <a:r>
              <a:rPr lang="ja-JP" altLang="en-US" sz="1000" dirty="0">
                <a:latin typeface="Meiryo UI" panose="020B0604030504040204" pitchFamily="50" charset="-128"/>
                <a:ea typeface="Meiryo UI" panose="020B0604030504040204" pitchFamily="50" charset="-128"/>
              </a:rPr>
              <a:t>に多数</a:t>
            </a:r>
            <a:r>
              <a:rPr lang="ja-JP" altLang="en-US" sz="1000" dirty="0" smtClean="0">
                <a:latin typeface="Meiryo UI" panose="020B0604030504040204" pitchFamily="50" charset="-128"/>
                <a:ea typeface="Meiryo UI" panose="020B0604030504040204" pitchFamily="50" charset="-128"/>
              </a:rPr>
              <a:t>の来訪が想定</a:t>
            </a:r>
            <a:r>
              <a:rPr lang="ja-JP" altLang="en-US" sz="1000" dirty="0">
                <a:latin typeface="Meiryo UI" panose="020B0604030504040204" pitchFamily="50" charset="-128"/>
                <a:ea typeface="Meiryo UI" panose="020B0604030504040204" pitchFamily="50" charset="-128"/>
              </a:rPr>
              <a:t>される中</a:t>
            </a:r>
            <a:r>
              <a:rPr lang="ja-JP" altLang="en-US" sz="1000" dirty="0" smtClean="0">
                <a:latin typeface="Meiryo UI" panose="020B0604030504040204" pitchFamily="50" charset="-128"/>
                <a:ea typeface="Meiryo UI" panose="020B0604030504040204" pitchFamily="50" charset="-128"/>
              </a:rPr>
              <a:t>、沿道</a:t>
            </a:r>
            <a:r>
              <a:rPr lang="ja-JP" altLang="en-US" sz="1000" dirty="0">
                <a:latin typeface="Meiryo UI" panose="020B0604030504040204" pitchFamily="50" charset="-128"/>
                <a:ea typeface="Meiryo UI" panose="020B0604030504040204" pitchFamily="50" charset="-128"/>
              </a:rPr>
              <a:t>建築物の耐震化を国制度より府は</a:t>
            </a:r>
            <a:r>
              <a:rPr lang="ja-JP" altLang="en-US" sz="1000" dirty="0" smtClean="0">
                <a:latin typeface="Meiryo UI" panose="020B0604030504040204" pitchFamily="50" charset="-128"/>
                <a:ea typeface="Meiryo UI" panose="020B0604030504040204" pitchFamily="50" charset="-128"/>
              </a:rPr>
              <a:t>もっとやりますという立場、姿勢の置き方が重要</a:t>
            </a:r>
            <a:endParaRPr lang="en-US" altLang="ja-JP" sz="1000"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EE055D0B-0DBA-47B4-AE4E-2CF044E59C4B}"/>
              </a:ext>
            </a:extLst>
          </p:cNvPr>
          <p:cNvSpPr txBox="1"/>
          <p:nvPr/>
        </p:nvSpPr>
        <p:spPr>
          <a:xfrm>
            <a:off x="161451" y="4489720"/>
            <a:ext cx="2808000" cy="340519"/>
          </a:xfrm>
          <a:prstGeom prst="roundRect">
            <a:avLst/>
          </a:prstGeom>
          <a:solidFill>
            <a:schemeClr val="bg1"/>
          </a:solidFill>
        </p:spPr>
        <p:txBody>
          <a:bodyPr wrap="square" lIns="0" tIns="0" rIns="0" bIns="0" rtlCol="0">
            <a:spAutoFit/>
          </a:bodyPr>
          <a:lstStyle/>
          <a:p>
            <a:r>
              <a:rPr lang="ja-JP" altLang="en-US" sz="1000" dirty="0">
                <a:latin typeface="Meiryo UI" panose="020B0604030504040204" pitchFamily="50" charset="-128"/>
                <a:ea typeface="Meiryo UI" panose="020B0604030504040204" pitchFamily="50" charset="-128"/>
              </a:rPr>
              <a:t>地図を用いた公表方法は</a:t>
            </a:r>
            <a:r>
              <a:rPr lang="ja-JP" altLang="en-US" sz="1000" dirty="0" smtClean="0">
                <a:latin typeface="Meiryo UI" panose="020B0604030504040204" pitchFamily="50" charset="-128"/>
                <a:ea typeface="Meiryo UI" panose="020B0604030504040204" pitchFamily="50" charset="-128"/>
              </a:rPr>
              <a:t>分かりやすい。企業</a:t>
            </a:r>
            <a:r>
              <a:rPr lang="ja-JP" altLang="en-US" sz="1000" dirty="0">
                <a:latin typeface="Meiryo UI" panose="020B0604030504040204" pitchFamily="50" charset="-128"/>
                <a:ea typeface="Meiryo UI" panose="020B0604030504040204" pitchFamily="50" charset="-128"/>
              </a:rPr>
              <a:t>が敏感になっており、テナント等を借りる際の検討材料と</a:t>
            </a:r>
            <a:r>
              <a:rPr lang="ja-JP" altLang="en-US" sz="1000" dirty="0" smtClean="0">
                <a:latin typeface="Meiryo UI" panose="020B0604030504040204" pitchFamily="50" charset="-128"/>
                <a:ea typeface="Meiryo UI" panose="020B0604030504040204" pitchFamily="50" charset="-128"/>
              </a:rPr>
              <a:t>なる</a:t>
            </a:r>
            <a:endParaRPr lang="en-US" altLang="ja-JP" sz="1000" dirty="0">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D86376EE-C8E5-478F-9E84-1D2CCF05E659}"/>
              </a:ext>
            </a:extLst>
          </p:cNvPr>
          <p:cNvSpPr txBox="1"/>
          <p:nvPr/>
        </p:nvSpPr>
        <p:spPr>
          <a:xfrm>
            <a:off x="3124984" y="4260948"/>
            <a:ext cx="2808000" cy="510778"/>
          </a:xfrm>
          <a:prstGeom prst="roundRect">
            <a:avLst/>
          </a:prstGeom>
          <a:solidFill>
            <a:schemeClr val="bg1"/>
          </a:solidFill>
        </p:spPr>
        <p:txBody>
          <a:bodyPr wrap="square" lIns="0" tIns="0" rIns="0" bIns="0" rtlCol="0">
            <a:spAutoFit/>
          </a:bodyPr>
          <a:lstStyle/>
          <a:p>
            <a:r>
              <a:rPr lang="ja-JP" altLang="en-US" sz="1000" dirty="0">
                <a:latin typeface="Meiryo UI" panose="020B0604030504040204" pitchFamily="50" charset="-128"/>
                <a:ea typeface="Meiryo UI" panose="020B0604030504040204" pitchFamily="50" charset="-128"/>
              </a:rPr>
              <a:t>耐震化には、工事費以外にも様々な費用が発生するが、建築士以外の専門家を活用できることで、足りない部分は補えると思う。</a:t>
            </a:r>
            <a:endParaRPr lang="en-US" altLang="ja-JP" sz="1000" dirty="0">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8ADBFC5E-ECB8-4331-9213-7E391CB81E5A}"/>
              </a:ext>
            </a:extLst>
          </p:cNvPr>
          <p:cNvSpPr txBox="1"/>
          <p:nvPr/>
        </p:nvSpPr>
        <p:spPr>
          <a:xfrm>
            <a:off x="3124984" y="3478333"/>
            <a:ext cx="2808000" cy="340519"/>
          </a:xfrm>
          <a:prstGeom prst="roundRect">
            <a:avLst/>
          </a:prstGeom>
          <a:solidFill>
            <a:schemeClr val="bg1"/>
          </a:solidFill>
        </p:spPr>
        <p:txBody>
          <a:bodyPr wrap="square" lIns="0" tIns="0" rIns="0" bIns="0" rtlCol="0">
            <a:spAutoFit/>
          </a:bodyPr>
          <a:lstStyle/>
          <a:p>
            <a:r>
              <a:rPr lang="ja-JP" altLang="en-US" sz="1000" dirty="0">
                <a:latin typeface="Meiryo UI" panose="020B0604030504040204" pitchFamily="50" charset="-128"/>
                <a:ea typeface="Meiryo UI" panose="020B0604030504040204" pitchFamily="50" charset="-128"/>
              </a:rPr>
              <a:t>マンション</a:t>
            </a:r>
            <a:r>
              <a:rPr lang="ja-JP" altLang="en-US" sz="1000" dirty="0" smtClean="0">
                <a:latin typeface="Meiryo UI" panose="020B0604030504040204" pitchFamily="50" charset="-128"/>
                <a:ea typeface="Meiryo UI" panose="020B0604030504040204" pitchFamily="50" charset="-128"/>
              </a:rPr>
              <a:t>など区分所有の</a:t>
            </a:r>
            <a:r>
              <a:rPr lang="ja-JP" altLang="en-US" sz="1000" dirty="0">
                <a:latin typeface="Meiryo UI" panose="020B0604030504040204" pitchFamily="50" charset="-128"/>
                <a:ea typeface="Meiryo UI" panose="020B0604030504040204" pitchFamily="50" charset="-128"/>
              </a:rPr>
              <a:t>合意形成には</a:t>
            </a:r>
            <a:r>
              <a:rPr lang="ja-JP" altLang="en-US" sz="1000" dirty="0" smtClean="0">
                <a:latin typeface="Meiryo UI" panose="020B0604030504040204" pitchFamily="50" charset="-128"/>
                <a:ea typeface="Meiryo UI" panose="020B0604030504040204" pitchFamily="50" charset="-128"/>
              </a:rPr>
              <a:t>、ノウハウを持つ専門家</a:t>
            </a:r>
            <a:r>
              <a:rPr lang="ja-JP" altLang="en-US" sz="1000" dirty="0">
                <a:latin typeface="Meiryo UI" panose="020B0604030504040204" pitchFamily="50" charset="-128"/>
                <a:ea typeface="Meiryo UI" panose="020B0604030504040204" pitchFamily="50" charset="-128"/>
              </a:rPr>
              <a:t>が</a:t>
            </a:r>
            <a:r>
              <a:rPr lang="ja-JP" altLang="en-US" sz="1000" dirty="0" smtClean="0">
                <a:latin typeface="Meiryo UI" panose="020B0604030504040204" pitchFamily="50" charset="-128"/>
                <a:ea typeface="Meiryo UI" panose="020B0604030504040204" pitchFamily="50" charset="-128"/>
              </a:rPr>
              <a:t>必要</a:t>
            </a:r>
            <a:endParaRPr lang="en-US" altLang="ja-JP" sz="1000" dirty="0">
              <a:latin typeface="Meiryo UI" panose="020B0604030504040204" pitchFamily="50" charset="-128"/>
              <a:ea typeface="Meiryo UI" panose="020B0604030504040204" pitchFamily="50" charset="-128"/>
            </a:endParaRPr>
          </a:p>
        </p:txBody>
      </p:sp>
      <p:sp>
        <p:nvSpPr>
          <p:cNvPr id="24" name="テキスト ボックス 23">
            <a:extLst>
              <a:ext uri="{FF2B5EF4-FFF2-40B4-BE49-F238E27FC236}">
                <a16:creationId xmlns:a16="http://schemas.microsoft.com/office/drawing/2014/main" id="{EAC51C52-4D04-4F6C-96FA-F41BBA133500}"/>
              </a:ext>
            </a:extLst>
          </p:cNvPr>
          <p:cNvSpPr txBox="1"/>
          <p:nvPr/>
        </p:nvSpPr>
        <p:spPr>
          <a:xfrm>
            <a:off x="0" y="1028632"/>
            <a:ext cx="9144000" cy="360850"/>
          </a:xfrm>
          <a:prstGeom prst="homePlate">
            <a:avLst>
              <a:gd name="adj" fmla="val 0"/>
            </a:avLst>
          </a:prstGeom>
          <a:solidFill>
            <a:srgbClr val="0033CC"/>
          </a:solidFill>
          <a:ln>
            <a:noFill/>
          </a:ln>
        </p:spPr>
        <p:txBody>
          <a:bodyPr wrap="square" lIns="128016" tIns="36000" rIns="128016" bIns="108000" rtlCol="0">
            <a:spAutoFit/>
          </a:bodyPr>
          <a:lstStyle/>
          <a:p>
            <a:pPr algn="ctr"/>
            <a:r>
              <a:rPr lang="ja-JP" altLang="en-US" sz="1400" b="1" dirty="0" smtClean="0">
                <a:solidFill>
                  <a:schemeClr val="bg1"/>
                </a:solidFill>
                <a:latin typeface="Meiryo UI" panose="020B0604030504040204" pitchFamily="50" charset="-128"/>
                <a:ea typeface="Meiryo UI" panose="020B0604030504040204" pitchFamily="50" charset="-128"/>
              </a:rPr>
              <a:t>広域</a:t>
            </a:r>
            <a:r>
              <a:rPr lang="ja-JP" altLang="en-US" sz="1400" b="1" dirty="0">
                <a:solidFill>
                  <a:schemeClr val="bg1"/>
                </a:solidFill>
                <a:latin typeface="Meiryo UI" panose="020B0604030504040204" pitchFamily="50" charset="-128"/>
                <a:ea typeface="Meiryo UI" panose="020B0604030504040204" pitchFamily="50" charset="-128"/>
              </a:rPr>
              <a:t>緊急交通路沿道</a:t>
            </a:r>
            <a:r>
              <a:rPr lang="ja-JP" altLang="en-US" sz="1400" b="1" dirty="0" smtClean="0">
                <a:solidFill>
                  <a:schemeClr val="bg1"/>
                </a:solidFill>
                <a:latin typeface="Meiryo UI" panose="020B0604030504040204" pitchFamily="50" charset="-128"/>
                <a:ea typeface="Meiryo UI" panose="020B0604030504040204" pitchFamily="50" charset="-128"/>
              </a:rPr>
              <a:t>建築物の</a:t>
            </a:r>
            <a:r>
              <a:rPr lang="ja-JP" altLang="en-US" sz="1400" b="1" dirty="0">
                <a:solidFill>
                  <a:schemeClr val="bg1"/>
                </a:solidFill>
                <a:latin typeface="Meiryo UI" panose="020B0604030504040204" pitchFamily="50" charset="-128"/>
                <a:ea typeface="Meiryo UI" panose="020B0604030504040204" pitchFamily="50" charset="-128"/>
              </a:rPr>
              <a:t>実効力のある支援策について</a:t>
            </a:r>
          </a:p>
        </p:txBody>
      </p:sp>
      <p:sp>
        <p:nvSpPr>
          <p:cNvPr id="25" name="正方形/長方形 24">
            <a:extLst>
              <a:ext uri="{FF2B5EF4-FFF2-40B4-BE49-F238E27FC236}">
                <a16:creationId xmlns:a16="http://schemas.microsoft.com/office/drawing/2014/main" id="{8F15822E-9642-4480-8A3B-3143523A5CF0}"/>
              </a:ext>
            </a:extLst>
          </p:cNvPr>
          <p:cNvSpPr/>
          <p:nvPr/>
        </p:nvSpPr>
        <p:spPr>
          <a:xfrm>
            <a:off x="161451" y="4250850"/>
            <a:ext cx="1213292" cy="2160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r>
              <a:rPr lang="ja-JP" altLang="en-US" sz="1050" dirty="0">
                <a:latin typeface="Meiryo UI" panose="020B0604030504040204" pitchFamily="50" charset="-128"/>
                <a:ea typeface="Meiryo UI" panose="020B0604030504040204" pitchFamily="50" charset="-128"/>
              </a:rPr>
              <a:t>公表方法</a:t>
            </a:r>
          </a:p>
        </p:txBody>
      </p:sp>
      <p:sp>
        <p:nvSpPr>
          <p:cNvPr id="26" name="正方形/長方形 25">
            <a:extLst>
              <a:ext uri="{FF2B5EF4-FFF2-40B4-BE49-F238E27FC236}">
                <a16:creationId xmlns:a16="http://schemas.microsoft.com/office/drawing/2014/main" id="{909337F3-E014-4093-B760-E86B3ADED0C6}"/>
              </a:ext>
            </a:extLst>
          </p:cNvPr>
          <p:cNvSpPr/>
          <p:nvPr/>
        </p:nvSpPr>
        <p:spPr>
          <a:xfrm>
            <a:off x="3124984" y="3236933"/>
            <a:ext cx="1076600" cy="2160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r>
              <a:rPr lang="ja-JP" altLang="en-US" sz="1050" dirty="0">
                <a:latin typeface="Meiryo UI" panose="020B0604030504040204" pitchFamily="50" charset="-128"/>
                <a:ea typeface="Meiryo UI" panose="020B0604030504040204" pitchFamily="50" charset="-128"/>
              </a:rPr>
              <a:t>専門家派遣</a:t>
            </a:r>
          </a:p>
        </p:txBody>
      </p:sp>
      <p:sp>
        <p:nvSpPr>
          <p:cNvPr id="29" name="テキスト ボックス 28">
            <a:extLst>
              <a:ext uri="{FF2B5EF4-FFF2-40B4-BE49-F238E27FC236}">
                <a16:creationId xmlns:a16="http://schemas.microsoft.com/office/drawing/2014/main" id="{AD7DC8AD-CB0D-4AB5-9E80-DD02C193BC10}"/>
              </a:ext>
            </a:extLst>
          </p:cNvPr>
          <p:cNvSpPr txBox="1"/>
          <p:nvPr/>
        </p:nvSpPr>
        <p:spPr>
          <a:xfrm>
            <a:off x="6055407" y="1720703"/>
            <a:ext cx="2880000" cy="340519"/>
          </a:xfrm>
          <a:prstGeom prst="roundRect">
            <a:avLst/>
          </a:prstGeom>
          <a:solidFill>
            <a:schemeClr val="bg1"/>
          </a:solidFill>
        </p:spPr>
        <p:txBody>
          <a:bodyPr wrap="square" lIns="0" tIns="0" rIns="0" bIns="0" rtlCol="0">
            <a:spAutoFit/>
          </a:bodyPr>
          <a:lstStyle/>
          <a:p>
            <a:r>
              <a:rPr lang="ja-JP" altLang="en-US" sz="1000" dirty="0" smtClean="0">
                <a:latin typeface="Meiryo UI" panose="020B0604030504040204" pitchFamily="50" charset="-128"/>
                <a:ea typeface="Meiryo UI" panose="020B0604030504040204" pitchFamily="50" charset="-128"/>
              </a:rPr>
              <a:t>沿道</a:t>
            </a:r>
            <a:r>
              <a:rPr lang="ja-JP" altLang="en-US" sz="1000" dirty="0">
                <a:latin typeface="Meiryo UI" panose="020B0604030504040204" pitchFamily="50" charset="-128"/>
                <a:ea typeface="Meiryo UI" panose="020B0604030504040204" pitchFamily="50" charset="-128"/>
              </a:rPr>
              <a:t>建築物</a:t>
            </a:r>
            <a:r>
              <a:rPr lang="ja-JP" altLang="en-US" sz="1000" dirty="0" smtClean="0">
                <a:latin typeface="Meiryo UI" panose="020B0604030504040204" pitchFamily="50" charset="-128"/>
                <a:ea typeface="Meiryo UI" panose="020B0604030504040204" pitchFamily="50" charset="-128"/>
              </a:rPr>
              <a:t>は個で</a:t>
            </a:r>
            <a:r>
              <a:rPr lang="ja-JP" altLang="en-US" sz="1000" dirty="0">
                <a:latin typeface="Meiryo UI" panose="020B0604030504040204" pitchFamily="50" charset="-128"/>
                <a:ea typeface="Meiryo UI" panose="020B0604030504040204" pitchFamily="50" charset="-128"/>
              </a:rPr>
              <a:t>はなく地域を守る線であり、非常に重要な位置づけで</a:t>
            </a:r>
            <a:r>
              <a:rPr lang="ja-JP" altLang="en-US" sz="1000" dirty="0" smtClean="0">
                <a:latin typeface="Meiryo UI" panose="020B0604030504040204" pitchFamily="50" charset="-128"/>
                <a:ea typeface="Meiryo UI" panose="020B0604030504040204" pitchFamily="50" charset="-128"/>
              </a:rPr>
              <a:t>ある</a:t>
            </a:r>
            <a:endParaRPr lang="en-US" altLang="ja-JP" sz="1000" dirty="0">
              <a:latin typeface="Meiryo UI" panose="020B0604030504040204" pitchFamily="50" charset="-128"/>
              <a:ea typeface="Meiryo UI" panose="020B0604030504040204" pitchFamily="50" charset="-128"/>
            </a:endParaRPr>
          </a:p>
        </p:txBody>
      </p:sp>
      <p:sp>
        <p:nvSpPr>
          <p:cNvPr id="30" name="テキスト ボックス 29">
            <a:extLst>
              <a:ext uri="{FF2B5EF4-FFF2-40B4-BE49-F238E27FC236}">
                <a16:creationId xmlns:a16="http://schemas.microsoft.com/office/drawing/2014/main" id="{B6A817B1-B4CF-487C-AEB6-C0CC8577A902}"/>
              </a:ext>
            </a:extLst>
          </p:cNvPr>
          <p:cNvSpPr txBox="1"/>
          <p:nvPr/>
        </p:nvSpPr>
        <p:spPr>
          <a:xfrm>
            <a:off x="161451" y="4057721"/>
            <a:ext cx="2808000" cy="170259"/>
          </a:xfrm>
          <a:prstGeom prst="roundRect">
            <a:avLst/>
          </a:prstGeom>
          <a:solidFill>
            <a:schemeClr val="bg1"/>
          </a:solidFill>
        </p:spPr>
        <p:txBody>
          <a:bodyPr wrap="square" lIns="0" tIns="0" rIns="0" bIns="0" rtlCol="0">
            <a:spAutoFit/>
          </a:bodyPr>
          <a:lstStyle/>
          <a:p>
            <a:r>
              <a:rPr lang="ja-JP" altLang="en-US" sz="1000" dirty="0" smtClean="0">
                <a:latin typeface="Meiryo UI" panose="020B0604030504040204" pitchFamily="50" charset="-128"/>
                <a:ea typeface="Meiryo UI" panose="020B0604030504040204" pitchFamily="50" charset="-128"/>
              </a:rPr>
              <a:t>沿道</a:t>
            </a:r>
            <a:r>
              <a:rPr lang="ja-JP" altLang="en-US" sz="1000" dirty="0">
                <a:latin typeface="Meiryo UI" panose="020B0604030504040204" pitchFamily="50" charset="-128"/>
                <a:ea typeface="Meiryo UI" panose="020B0604030504040204" pitchFamily="50" charset="-128"/>
              </a:rPr>
              <a:t>建築物は半公共物で</a:t>
            </a:r>
            <a:r>
              <a:rPr lang="ja-JP" altLang="en-US" sz="1000" dirty="0" smtClean="0">
                <a:latin typeface="Meiryo UI" panose="020B0604030504040204" pitchFamily="50" charset="-128"/>
                <a:ea typeface="Meiryo UI" panose="020B0604030504040204" pitchFamily="50" charset="-128"/>
              </a:rPr>
              <a:t>あるとの認識</a:t>
            </a:r>
            <a:r>
              <a:rPr lang="ja-JP" altLang="en-US" sz="1000" dirty="0">
                <a:latin typeface="Meiryo UI" panose="020B0604030504040204" pitchFamily="50" charset="-128"/>
                <a:ea typeface="Meiryo UI" panose="020B0604030504040204" pitchFamily="50" charset="-128"/>
              </a:rPr>
              <a:t>が</a:t>
            </a:r>
            <a:r>
              <a:rPr lang="ja-JP" altLang="en-US" sz="1000" dirty="0" smtClean="0">
                <a:latin typeface="Meiryo UI" panose="020B0604030504040204" pitchFamily="50" charset="-128"/>
                <a:ea typeface="Meiryo UI" panose="020B0604030504040204" pitchFamily="50" charset="-128"/>
              </a:rPr>
              <a:t>必要</a:t>
            </a:r>
            <a:endParaRPr lang="en-US" altLang="ja-JP" sz="1000" dirty="0">
              <a:latin typeface="Meiryo UI" panose="020B0604030504040204" pitchFamily="50" charset="-128"/>
              <a:ea typeface="Meiryo UI" panose="020B0604030504040204" pitchFamily="50" charset="-128"/>
            </a:endParaRPr>
          </a:p>
        </p:txBody>
      </p:sp>
      <p:sp>
        <p:nvSpPr>
          <p:cNvPr id="36" name="テキスト ボックス 35">
            <a:extLst>
              <a:ext uri="{FF2B5EF4-FFF2-40B4-BE49-F238E27FC236}">
                <a16:creationId xmlns:a16="http://schemas.microsoft.com/office/drawing/2014/main" id="{16C9EF72-10F8-4BE6-ABCB-56FDDF4F62C6}"/>
              </a:ext>
            </a:extLst>
          </p:cNvPr>
          <p:cNvSpPr txBox="1"/>
          <p:nvPr/>
        </p:nvSpPr>
        <p:spPr>
          <a:xfrm>
            <a:off x="161451" y="5046238"/>
            <a:ext cx="2808000" cy="340519"/>
          </a:xfrm>
          <a:prstGeom prst="roundRect">
            <a:avLst/>
          </a:prstGeom>
          <a:solidFill>
            <a:schemeClr val="bg1"/>
          </a:solidFill>
        </p:spPr>
        <p:txBody>
          <a:bodyPr wrap="square" lIns="0" tIns="0" rIns="0" bIns="0" rtlCol="0">
            <a:spAutoFit/>
          </a:bodyPr>
          <a:lstStyle/>
          <a:p>
            <a:r>
              <a:rPr lang="ja-JP" altLang="en-US" sz="1000" dirty="0">
                <a:latin typeface="Meiryo UI" panose="020B0604030504040204" pitchFamily="50" charset="-128"/>
                <a:ea typeface="Meiryo UI" panose="020B0604030504040204" pitchFamily="50" charset="-128"/>
              </a:rPr>
              <a:t>地図上で色による識別により危険度が分かる工夫などがあれば</a:t>
            </a:r>
            <a:r>
              <a:rPr lang="ja-JP" altLang="en-US" sz="1000" dirty="0" smtClean="0">
                <a:latin typeface="Meiryo UI" panose="020B0604030504040204" pitchFamily="50" charset="-128"/>
                <a:ea typeface="Meiryo UI" panose="020B0604030504040204" pitchFamily="50" charset="-128"/>
              </a:rPr>
              <a:t>よい</a:t>
            </a:r>
            <a:endParaRPr lang="en-US" altLang="ja-JP" sz="1000" dirty="0">
              <a:latin typeface="Meiryo UI" panose="020B0604030504040204" pitchFamily="50" charset="-128"/>
              <a:ea typeface="Meiryo UI" panose="020B0604030504040204" pitchFamily="50" charset="-128"/>
            </a:endParaRPr>
          </a:p>
        </p:txBody>
      </p:sp>
      <p:sp>
        <p:nvSpPr>
          <p:cNvPr id="37" name="角丸四角形 63">
            <a:extLst>
              <a:ext uri="{FF2B5EF4-FFF2-40B4-BE49-F238E27FC236}">
                <a16:creationId xmlns:a16="http://schemas.microsoft.com/office/drawing/2014/main" id="{338AC72C-1C25-42CA-875E-DCAB83A5FFE7}"/>
              </a:ext>
            </a:extLst>
          </p:cNvPr>
          <p:cNvSpPr/>
          <p:nvPr/>
        </p:nvSpPr>
        <p:spPr>
          <a:xfrm>
            <a:off x="6055407" y="2986395"/>
            <a:ext cx="2880000" cy="3600000"/>
          </a:xfrm>
          <a:prstGeom prst="roundRect">
            <a:avLst>
              <a:gd name="adj" fmla="val 2937"/>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72000" rtlCol="0" anchor="t" anchorCtr="0"/>
          <a:lstStyle/>
          <a:p>
            <a:pPr algn="ctr"/>
            <a:r>
              <a:rPr lang="ja-JP" altLang="en-US" sz="1300" b="1" dirty="0">
                <a:solidFill>
                  <a:schemeClr val="tx1"/>
                </a:solidFill>
                <a:latin typeface="Meiryo UI" panose="020B0604030504040204" pitchFamily="50" charset="-128"/>
                <a:ea typeface="Meiryo UI" panose="020B0604030504040204" pitchFamily="50" charset="-128"/>
              </a:rPr>
              <a:t>負担軽減の</a:t>
            </a:r>
            <a:r>
              <a:rPr lang="ja-JP" altLang="en-US" sz="1300" b="1" dirty="0" smtClean="0">
                <a:solidFill>
                  <a:schemeClr val="tx1"/>
                </a:solidFill>
                <a:latin typeface="Meiryo UI" panose="020B0604030504040204" pitchFamily="50" charset="-128"/>
                <a:ea typeface="Meiryo UI" panose="020B0604030504040204" pitchFamily="50" charset="-128"/>
              </a:rPr>
              <a:t>支援</a:t>
            </a:r>
            <a:endParaRPr lang="ja-JP" altLang="en-US" sz="1300" b="1" dirty="0">
              <a:solidFill>
                <a:schemeClr val="tx1"/>
              </a:solidFill>
              <a:latin typeface="Meiryo UI" panose="020B0604030504040204" pitchFamily="50" charset="-128"/>
              <a:ea typeface="Meiryo UI" panose="020B0604030504040204" pitchFamily="50" charset="-128"/>
            </a:endParaRPr>
          </a:p>
        </p:txBody>
      </p:sp>
      <p:sp>
        <p:nvSpPr>
          <p:cNvPr id="38" name="テキスト ボックス 37">
            <a:extLst>
              <a:ext uri="{FF2B5EF4-FFF2-40B4-BE49-F238E27FC236}">
                <a16:creationId xmlns:a16="http://schemas.microsoft.com/office/drawing/2014/main" id="{CFCFCAE6-B496-440E-90C1-97D2ACEADDF9}"/>
              </a:ext>
            </a:extLst>
          </p:cNvPr>
          <p:cNvSpPr txBox="1"/>
          <p:nvPr/>
        </p:nvSpPr>
        <p:spPr>
          <a:xfrm>
            <a:off x="6091407" y="4538958"/>
            <a:ext cx="2808000" cy="340519"/>
          </a:xfrm>
          <a:prstGeom prst="roundRect">
            <a:avLst/>
          </a:prstGeom>
          <a:solidFill>
            <a:schemeClr val="bg1"/>
          </a:solidFill>
        </p:spPr>
        <p:txBody>
          <a:bodyPr wrap="square" lIns="0" tIns="0" rIns="0" bIns="0" rtlCol="0">
            <a:spAutoFit/>
          </a:bodyPr>
          <a:lstStyle/>
          <a:p>
            <a:r>
              <a:rPr lang="ja-JP" altLang="en-US" sz="1000" dirty="0">
                <a:latin typeface="Meiryo UI" panose="020B0604030504040204" pitchFamily="50" charset="-128"/>
                <a:ea typeface="Meiryo UI" panose="020B0604030504040204" pitchFamily="50" charset="-128"/>
              </a:rPr>
              <a:t>耐震化が進んでいる東京都</a:t>
            </a:r>
            <a:r>
              <a:rPr lang="ja-JP" altLang="en-US" sz="1000" dirty="0" smtClean="0">
                <a:latin typeface="Meiryo UI" panose="020B0604030504040204" pitchFamily="50" charset="-128"/>
                <a:ea typeface="Meiryo UI" panose="020B0604030504040204" pitchFamily="50" charset="-128"/>
              </a:rPr>
              <a:t>との圧倒的な違いは補助率、所有者負担。今の補助率だと全然進まない</a:t>
            </a:r>
            <a:endParaRPr lang="en-US" altLang="ja-JP" sz="1000" dirty="0">
              <a:latin typeface="Meiryo UI" panose="020B0604030504040204" pitchFamily="50" charset="-128"/>
              <a:ea typeface="Meiryo UI" panose="020B0604030504040204" pitchFamily="50" charset="-128"/>
            </a:endParaRPr>
          </a:p>
        </p:txBody>
      </p:sp>
      <p:sp>
        <p:nvSpPr>
          <p:cNvPr id="40" name="正方形/長方形 39">
            <a:extLst>
              <a:ext uri="{FF2B5EF4-FFF2-40B4-BE49-F238E27FC236}">
                <a16:creationId xmlns:a16="http://schemas.microsoft.com/office/drawing/2014/main" id="{5FE63209-C699-4947-B766-43A66A546BB2}"/>
              </a:ext>
            </a:extLst>
          </p:cNvPr>
          <p:cNvSpPr/>
          <p:nvPr/>
        </p:nvSpPr>
        <p:spPr>
          <a:xfrm>
            <a:off x="6111368" y="4287860"/>
            <a:ext cx="997499" cy="2160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r>
              <a:rPr lang="ja-JP" altLang="en-US" sz="1050" dirty="0">
                <a:latin typeface="Meiryo UI" panose="020B0604030504040204" pitchFamily="50" charset="-128"/>
                <a:ea typeface="Meiryo UI" panose="020B0604030504040204" pitchFamily="50" charset="-128"/>
              </a:rPr>
              <a:t>補助</a:t>
            </a:r>
          </a:p>
        </p:txBody>
      </p:sp>
      <p:sp>
        <p:nvSpPr>
          <p:cNvPr id="42" name="テキスト ボックス 41">
            <a:extLst>
              <a:ext uri="{FF2B5EF4-FFF2-40B4-BE49-F238E27FC236}">
                <a16:creationId xmlns:a16="http://schemas.microsoft.com/office/drawing/2014/main" id="{5643C90D-E6A9-40FB-9C4D-0CEE17ED9D25}"/>
              </a:ext>
            </a:extLst>
          </p:cNvPr>
          <p:cNvSpPr txBox="1"/>
          <p:nvPr/>
        </p:nvSpPr>
        <p:spPr>
          <a:xfrm>
            <a:off x="6091407" y="6105742"/>
            <a:ext cx="2808000" cy="340519"/>
          </a:xfrm>
          <a:prstGeom prst="roundRect">
            <a:avLst/>
          </a:prstGeom>
          <a:solidFill>
            <a:schemeClr val="bg1"/>
          </a:solidFill>
        </p:spPr>
        <p:txBody>
          <a:bodyPr wrap="square" lIns="0" tIns="0" rIns="0" bIns="0" rtlCol="0">
            <a:spAutoFit/>
          </a:bodyPr>
          <a:lstStyle/>
          <a:p>
            <a:r>
              <a:rPr lang="ja-JP" altLang="en-US" sz="1000" dirty="0">
                <a:latin typeface="Meiryo UI" panose="020B0604030504040204" pitchFamily="50" charset="-128"/>
                <a:ea typeface="Meiryo UI" panose="020B0604030504040204" pitchFamily="50" charset="-128"/>
              </a:rPr>
              <a:t>仮移転先の空きスペース</a:t>
            </a:r>
            <a:r>
              <a:rPr lang="ja-JP" altLang="en-US" sz="1000" dirty="0" smtClean="0">
                <a:latin typeface="Meiryo UI" panose="020B0604030504040204" pitchFamily="50" charset="-128"/>
                <a:ea typeface="Meiryo UI" panose="020B0604030504040204" pitchFamily="50" charset="-128"/>
              </a:rPr>
              <a:t>や遊休</a:t>
            </a:r>
            <a:r>
              <a:rPr lang="ja-JP" altLang="en-US" sz="1000" dirty="0">
                <a:latin typeface="Meiryo UI" panose="020B0604030504040204" pitchFamily="50" charset="-128"/>
                <a:ea typeface="Meiryo UI" panose="020B0604030504040204" pitchFamily="50" charset="-128"/>
              </a:rPr>
              <a:t>施設</a:t>
            </a:r>
            <a:r>
              <a:rPr lang="ja-JP" altLang="en-US" sz="1000" dirty="0" smtClean="0">
                <a:latin typeface="Meiryo UI" panose="020B0604030504040204" pitchFamily="50" charset="-128"/>
                <a:ea typeface="Meiryo UI" panose="020B0604030504040204" pitchFamily="50" charset="-128"/>
              </a:rPr>
              <a:t>などを社会的</a:t>
            </a:r>
            <a:r>
              <a:rPr lang="ja-JP" altLang="en-US" sz="1000" dirty="0">
                <a:latin typeface="Meiryo UI" panose="020B0604030504040204" pitchFamily="50" charset="-128"/>
                <a:ea typeface="Meiryo UI" panose="020B0604030504040204" pitchFamily="50" charset="-128"/>
              </a:rPr>
              <a:t>に安価で斡旋や、</a:t>
            </a:r>
            <a:r>
              <a:rPr lang="ja-JP" altLang="en-US" sz="1000" dirty="0" smtClean="0">
                <a:latin typeface="Meiryo UI" panose="020B0604030504040204" pitchFamily="50" charset="-128"/>
                <a:ea typeface="Meiryo UI" panose="020B0604030504040204" pitchFamily="50" charset="-128"/>
              </a:rPr>
              <a:t>借り手への補助が必要</a:t>
            </a:r>
            <a:endParaRPr lang="en-US" altLang="ja-JP" sz="1000" dirty="0">
              <a:latin typeface="Meiryo UI" panose="020B0604030504040204" pitchFamily="50" charset="-128"/>
              <a:ea typeface="Meiryo UI" panose="020B0604030504040204" pitchFamily="50" charset="-128"/>
            </a:endParaRPr>
          </a:p>
        </p:txBody>
      </p:sp>
      <p:sp>
        <p:nvSpPr>
          <p:cNvPr id="43" name="正方形/長方形 42">
            <a:extLst>
              <a:ext uri="{FF2B5EF4-FFF2-40B4-BE49-F238E27FC236}">
                <a16:creationId xmlns:a16="http://schemas.microsoft.com/office/drawing/2014/main" id="{CDD15027-CA0D-4906-805E-FEF638804858}"/>
              </a:ext>
            </a:extLst>
          </p:cNvPr>
          <p:cNvSpPr/>
          <p:nvPr/>
        </p:nvSpPr>
        <p:spPr>
          <a:xfrm>
            <a:off x="6111368" y="5854647"/>
            <a:ext cx="1075476" cy="2160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r>
              <a:rPr lang="ja-JP" altLang="en-US" sz="1050" dirty="0">
                <a:latin typeface="Meiryo UI" panose="020B0604030504040204" pitchFamily="50" charset="-128"/>
                <a:ea typeface="Meiryo UI" panose="020B0604030504040204" pitchFamily="50" charset="-128"/>
              </a:rPr>
              <a:t>仮移転</a:t>
            </a:r>
          </a:p>
        </p:txBody>
      </p:sp>
      <p:sp>
        <p:nvSpPr>
          <p:cNvPr id="45" name="テキスト ボックス 44">
            <a:extLst>
              <a:ext uri="{FF2B5EF4-FFF2-40B4-BE49-F238E27FC236}">
                <a16:creationId xmlns:a16="http://schemas.microsoft.com/office/drawing/2014/main" id="{9E9F4DFF-1B16-4650-BF32-9DE3A0E7F898}"/>
              </a:ext>
            </a:extLst>
          </p:cNvPr>
          <p:cNvSpPr txBox="1"/>
          <p:nvPr/>
        </p:nvSpPr>
        <p:spPr>
          <a:xfrm>
            <a:off x="3124984" y="5093544"/>
            <a:ext cx="2808000" cy="340519"/>
          </a:xfrm>
          <a:prstGeom prst="roundRect">
            <a:avLst/>
          </a:prstGeom>
          <a:solidFill>
            <a:schemeClr val="bg1"/>
          </a:solidFill>
        </p:spPr>
        <p:txBody>
          <a:bodyPr wrap="square" lIns="0" tIns="0" rIns="0" bIns="0" rtlCol="0">
            <a:spAutoFit/>
          </a:bodyPr>
          <a:lstStyle/>
          <a:p>
            <a:r>
              <a:rPr lang="ja-JP" altLang="en-US" sz="1000" dirty="0">
                <a:latin typeface="Meiryo UI" panose="020B0604030504040204" pitchFamily="50" charset="-128"/>
                <a:ea typeface="Meiryo UI" panose="020B0604030504040204" pitchFamily="50" charset="-128"/>
              </a:rPr>
              <a:t>耐震改修を実施すれば、建物が壊れた際に保証や優遇策が</a:t>
            </a:r>
            <a:r>
              <a:rPr lang="ja-JP" altLang="en-US" sz="1000" dirty="0" smtClean="0">
                <a:latin typeface="Meiryo UI" panose="020B0604030504040204" pitchFamily="50" charset="-128"/>
                <a:ea typeface="Meiryo UI" panose="020B0604030504040204" pitchFamily="50" charset="-128"/>
              </a:rPr>
              <a:t>講じられる対応</a:t>
            </a:r>
            <a:endParaRPr lang="en-US" altLang="ja-JP" sz="1000" dirty="0">
              <a:latin typeface="Meiryo UI" panose="020B0604030504040204" pitchFamily="50" charset="-128"/>
              <a:ea typeface="Meiryo UI" panose="020B0604030504040204" pitchFamily="50" charset="-128"/>
            </a:endParaRPr>
          </a:p>
        </p:txBody>
      </p:sp>
      <p:sp>
        <p:nvSpPr>
          <p:cNvPr id="46" name="テキスト ボックス 45">
            <a:extLst>
              <a:ext uri="{FF2B5EF4-FFF2-40B4-BE49-F238E27FC236}">
                <a16:creationId xmlns:a16="http://schemas.microsoft.com/office/drawing/2014/main" id="{5C10A25D-873E-4B33-8980-0601DE8DE8E2}"/>
              </a:ext>
            </a:extLst>
          </p:cNvPr>
          <p:cNvSpPr txBox="1"/>
          <p:nvPr/>
        </p:nvSpPr>
        <p:spPr>
          <a:xfrm>
            <a:off x="3124984" y="5467922"/>
            <a:ext cx="2808000" cy="340519"/>
          </a:xfrm>
          <a:prstGeom prst="roundRect">
            <a:avLst/>
          </a:prstGeom>
          <a:solidFill>
            <a:schemeClr val="bg1"/>
          </a:solidFill>
        </p:spPr>
        <p:txBody>
          <a:bodyPr wrap="square" lIns="0" tIns="0" rIns="0" bIns="0" rtlCol="0">
            <a:spAutoFit/>
          </a:bodyPr>
          <a:lstStyle/>
          <a:p>
            <a:r>
              <a:rPr lang="ja-JP" altLang="en-US" sz="1000" dirty="0">
                <a:latin typeface="Meiryo UI" panose="020B0604030504040204" pitchFamily="50" charset="-128"/>
                <a:ea typeface="Meiryo UI" panose="020B0604030504040204" pitchFamily="50" charset="-128"/>
              </a:rPr>
              <a:t>全体の都市計画との調整が</a:t>
            </a:r>
            <a:r>
              <a:rPr lang="ja-JP" altLang="en-US" sz="1000" dirty="0" smtClean="0">
                <a:latin typeface="Meiryo UI" panose="020B0604030504040204" pitchFamily="50" charset="-128"/>
                <a:ea typeface="Meiryo UI" panose="020B0604030504040204" pitchFamily="50" charset="-128"/>
              </a:rPr>
              <a:t>必要だが</a:t>
            </a:r>
            <a:r>
              <a:rPr lang="ja-JP" altLang="en-US" sz="1000" dirty="0">
                <a:latin typeface="Meiryo UI" panose="020B0604030504040204" pitchFamily="50" charset="-128"/>
                <a:ea typeface="Meiryo UI" panose="020B0604030504040204" pitchFamily="50" charset="-128"/>
              </a:rPr>
              <a:t>、耐震化による容積ボーナスの付与なども必要で</a:t>
            </a:r>
            <a:r>
              <a:rPr lang="ja-JP" altLang="en-US" sz="1000" dirty="0" smtClean="0">
                <a:latin typeface="Meiryo UI" panose="020B0604030504040204" pitchFamily="50" charset="-128"/>
                <a:ea typeface="Meiryo UI" panose="020B0604030504040204" pitchFamily="50" charset="-128"/>
              </a:rPr>
              <a:t>は</a:t>
            </a:r>
            <a:endParaRPr lang="ja-JP" altLang="en-US" sz="1000" dirty="0">
              <a:latin typeface="Meiryo UI" panose="020B0604030504040204" pitchFamily="50" charset="-128"/>
              <a:ea typeface="Meiryo UI" panose="020B0604030504040204" pitchFamily="50" charset="-128"/>
            </a:endParaRPr>
          </a:p>
        </p:txBody>
      </p:sp>
      <p:sp>
        <p:nvSpPr>
          <p:cNvPr id="47" name="正方形/長方形 46">
            <a:extLst>
              <a:ext uri="{FF2B5EF4-FFF2-40B4-BE49-F238E27FC236}">
                <a16:creationId xmlns:a16="http://schemas.microsoft.com/office/drawing/2014/main" id="{CA00A2BE-8342-43C2-8C49-381E2D2C34FB}"/>
              </a:ext>
            </a:extLst>
          </p:cNvPr>
          <p:cNvSpPr/>
          <p:nvPr/>
        </p:nvSpPr>
        <p:spPr>
          <a:xfrm>
            <a:off x="3124984" y="4843685"/>
            <a:ext cx="1370996" cy="2160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r>
              <a:rPr lang="ja-JP" altLang="en-US" sz="1050" dirty="0">
                <a:latin typeface="Meiryo UI" panose="020B0604030504040204" pitchFamily="50" charset="-128"/>
                <a:ea typeface="Meiryo UI" panose="020B0604030504040204" pitchFamily="50" charset="-128"/>
              </a:rPr>
              <a:t>インセンティブ</a:t>
            </a:r>
          </a:p>
        </p:txBody>
      </p:sp>
      <p:sp>
        <p:nvSpPr>
          <p:cNvPr id="49" name="テキスト ボックス 48">
            <a:extLst>
              <a:ext uri="{FF2B5EF4-FFF2-40B4-BE49-F238E27FC236}">
                <a16:creationId xmlns:a16="http://schemas.microsoft.com/office/drawing/2014/main" id="{4D732A3E-6A23-4E59-88E3-11510B93E5FA}"/>
              </a:ext>
            </a:extLst>
          </p:cNvPr>
          <p:cNvSpPr txBox="1"/>
          <p:nvPr/>
        </p:nvSpPr>
        <p:spPr>
          <a:xfrm>
            <a:off x="161451" y="6182148"/>
            <a:ext cx="2808000" cy="340519"/>
          </a:xfrm>
          <a:prstGeom prst="roundRect">
            <a:avLst/>
          </a:prstGeom>
          <a:solidFill>
            <a:schemeClr val="bg1"/>
          </a:solidFill>
        </p:spPr>
        <p:txBody>
          <a:bodyPr wrap="square" lIns="0" tIns="0" rIns="0" bIns="0" rtlCol="0">
            <a:spAutoFit/>
          </a:bodyPr>
          <a:lstStyle/>
          <a:p>
            <a:r>
              <a:rPr lang="ja-JP" altLang="en-US" sz="1000" dirty="0">
                <a:latin typeface="Meiryo UI" panose="020B0604030504040204" pitchFamily="50" charset="-128"/>
                <a:ea typeface="Meiryo UI" panose="020B0604030504040204" pitchFamily="50" charset="-128"/>
              </a:rPr>
              <a:t>店舗などで、耐震</a:t>
            </a:r>
            <a:r>
              <a:rPr lang="ja-JP" altLang="en-US" sz="1000" dirty="0" smtClean="0">
                <a:latin typeface="Meiryo UI" panose="020B0604030504040204" pitchFamily="50" charset="-128"/>
                <a:ea typeface="Meiryo UI" panose="020B0604030504040204" pitchFamily="50" charset="-128"/>
              </a:rPr>
              <a:t>改修にあわせて上手く魅力</a:t>
            </a:r>
            <a:r>
              <a:rPr lang="ja-JP" altLang="en-US" sz="1000" dirty="0">
                <a:latin typeface="Meiryo UI" panose="020B0604030504040204" pitchFamily="50" charset="-128"/>
                <a:ea typeface="Meiryo UI" panose="020B0604030504040204" pitchFamily="50" charset="-128"/>
              </a:rPr>
              <a:t>ある改修した事例などをアピールしてみて</a:t>
            </a:r>
            <a:r>
              <a:rPr lang="ja-JP" altLang="en-US" sz="1000" dirty="0" smtClean="0">
                <a:latin typeface="Meiryo UI" panose="020B0604030504040204" pitchFamily="50" charset="-128"/>
                <a:ea typeface="Meiryo UI" panose="020B0604030504040204" pitchFamily="50" charset="-128"/>
              </a:rPr>
              <a:t>は</a:t>
            </a:r>
            <a:endParaRPr lang="en-US" altLang="ja-JP" sz="1000" dirty="0">
              <a:latin typeface="Meiryo UI" panose="020B0604030504040204" pitchFamily="50" charset="-128"/>
              <a:ea typeface="Meiryo UI" panose="020B0604030504040204" pitchFamily="50" charset="-128"/>
            </a:endParaRPr>
          </a:p>
        </p:txBody>
      </p:sp>
      <p:sp>
        <p:nvSpPr>
          <p:cNvPr id="50" name="正方形/長方形 49">
            <a:extLst>
              <a:ext uri="{FF2B5EF4-FFF2-40B4-BE49-F238E27FC236}">
                <a16:creationId xmlns:a16="http://schemas.microsoft.com/office/drawing/2014/main" id="{1807FFDD-938D-46F0-B83A-0EDC91596C31}"/>
              </a:ext>
            </a:extLst>
          </p:cNvPr>
          <p:cNvSpPr/>
          <p:nvPr/>
        </p:nvSpPr>
        <p:spPr>
          <a:xfrm>
            <a:off x="161451" y="5943275"/>
            <a:ext cx="1569927" cy="2160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r>
              <a:rPr lang="ja-JP" altLang="en-US" sz="1050" dirty="0" smtClean="0">
                <a:latin typeface="Meiryo UI" panose="020B0604030504040204" pitchFamily="50" charset="-128"/>
                <a:ea typeface="Meiryo UI" panose="020B0604030504040204" pitchFamily="50" charset="-128"/>
              </a:rPr>
              <a:t>効果的な情報</a:t>
            </a:r>
            <a:endParaRPr lang="ja-JP" altLang="en-US" sz="1050" dirty="0">
              <a:latin typeface="Meiryo UI" panose="020B0604030504040204" pitchFamily="50" charset="-128"/>
              <a:ea typeface="Meiryo UI" panose="020B0604030504040204" pitchFamily="50" charset="-128"/>
            </a:endParaRPr>
          </a:p>
        </p:txBody>
      </p:sp>
      <p:sp>
        <p:nvSpPr>
          <p:cNvPr id="41" name="テキスト ボックス 40">
            <a:extLst>
              <a:ext uri="{FF2B5EF4-FFF2-40B4-BE49-F238E27FC236}">
                <a16:creationId xmlns:a16="http://schemas.microsoft.com/office/drawing/2014/main" id="{495626B6-F153-475C-B927-20262D89E01F}"/>
              </a:ext>
            </a:extLst>
          </p:cNvPr>
          <p:cNvSpPr txBox="1"/>
          <p:nvPr/>
        </p:nvSpPr>
        <p:spPr>
          <a:xfrm>
            <a:off x="6055407" y="2124121"/>
            <a:ext cx="2880000" cy="510778"/>
          </a:xfrm>
          <a:prstGeom prst="roundRect">
            <a:avLst/>
          </a:prstGeom>
          <a:solidFill>
            <a:schemeClr val="bg1"/>
          </a:solidFill>
        </p:spPr>
        <p:txBody>
          <a:bodyPr wrap="square" lIns="0" tIns="0" rIns="0" bIns="0" rtlCol="0">
            <a:spAutoFit/>
          </a:bodyPr>
          <a:lstStyle/>
          <a:p>
            <a:r>
              <a:rPr lang="ja-JP" altLang="en-US" sz="1000" dirty="0" smtClean="0">
                <a:latin typeface="Meiryo UI" panose="020B0604030504040204" pitchFamily="50" charset="-128"/>
                <a:ea typeface="Meiryo UI" panose="020B0604030504040204" pitchFamily="50" charset="-128"/>
              </a:rPr>
              <a:t>沿道建築物の</a:t>
            </a:r>
            <a:r>
              <a:rPr lang="ja-JP" altLang="en-US" sz="1000" dirty="0">
                <a:latin typeface="Meiryo UI" panose="020B0604030504040204" pitchFamily="50" charset="-128"/>
                <a:ea typeface="Meiryo UI" panose="020B0604030504040204" pitchFamily="50" charset="-128"/>
              </a:rPr>
              <a:t>耐震化</a:t>
            </a:r>
            <a:r>
              <a:rPr lang="ja-JP" altLang="en-US" sz="1000" dirty="0" smtClean="0">
                <a:latin typeface="Meiryo UI" panose="020B0604030504040204" pitchFamily="50" charset="-128"/>
                <a:ea typeface="Meiryo UI" panose="020B0604030504040204" pitchFamily="50" charset="-128"/>
              </a:rPr>
              <a:t>は重要</a:t>
            </a:r>
            <a:r>
              <a:rPr lang="ja-JP" altLang="en-US" sz="1000" dirty="0">
                <a:latin typeface="Meiryo UI" panose="020B0604030504040204" pitchFamily="50" charset="-128"/>
                <a:ea typeface="Meiryo UI" panose="020B0604030504040204" pitchFamily="50" charset="-128"/>
              </a:rPr>
              <a:t>かつ</a:t>
            </a:r>
            <a:r>
              <a:rPr lang="ja-JP" altLang="en-US" sz="1000" dirty="0" smtClean="0">
                <a:latin typeface="Meiryo UI" panose="020B0604030504040204" pitchFamily="50" charset="-128"/>
                <a:ea typeface="Meiryo UI" panose="020B0604030504040204" pitchFamily="50" charset="-128"/>
              </a:rPr>
              <a:t>難しいから</a:t>
            </a:r>
            <a:r>
              <a:rPr lang="ja-JP" altLang="en-US" sz="1000" dirty="0">
                <a:latin typeface="Meiryo UI" panose="020B0604030504040204" pitchFamily="50" charset="-128"/>
                <a:ea typeface="Meiryo UI" panose="020B0604030504040204" pitchFamily="50" charset="-128"/>
              </a:rPr>
              <a:t>こそ、</a:t>
            </a:r>
            <a:r>
              <a:rPr lang="ja-JP" altLang="en-US" sz="1000" dirty="0" smtClean="0">
                <a:latin typeface="Meiryo UI" panose="020B0604030504040204" pitchFamily="50" charset="-128"/>
                <a:ea typeface="Meiryo UI" panose="020B0604030504040204" pitchFamily="50" charset="-128"/>
              </a:rPr>
              <a:t>国は高い補助率設定。府が国より下げてるのは、国が言うほど気にしてませんとの意思表示にみえる</a:t>
            </a:r>
            <a:endParaRPr lang="ja-JP" altLang="en-US" sz="1000" dirty="0">
              <a:latin typeface="Meiryo UI" panose="020B0604030504040204" pitchFamily="50" charset="-128"/>
              <a:ea typeface="Meiryo UI" panose="020B0604030504040204" pitchFamily="50" charset="-128"/>
            </a:endParaRPr>
          </a:p>
        </p:txBody>
      </p:sp>
      <p:sp>
        <p:nvSpPr>
          <p:cNvPr id="48" name="スライド番号プレースホルダー 3"/>
          <p:cNvSpPr txBox="1">
            <a:spLocks/>
          </p:cNvSpPr>
          <p:nvPr/>
        </p:nvSpPr>
        <p:spPr bwMode="auto">
          <a:xfrm>
            <a:off x="7010400" y="6567488"/>
            <a:ext cx="2133600" cy="287337"/>
          </a:xfrm>
          <a:prstGeom prst="rect">
            <a:avLst/>
          </a:prstGeom>
          <a:noFill/>
          <a:ln w="9525">
            <a:noFill/>
            <a:miter lim="800000"/>
            <a:headEnd/>
            <a:tailEnd/>
          </a:ln>
          <a:effectLst/>
        </p:spPr>
        <p:txBody>
          <a:bodyPr vert="horz" wrap="square" lIns="72000" tIns="36000" rIns="72000" bIns="36000" numCol="1" anchor="ctr" anchorCtr="0" compatLnSpc="1">
            <a:prstTxWarp prst="textNoShape">
              <a:avLst/>
            </a:prstTxWarp>
          </a:bodyPr>
          <a:lstStyle>
            <a:defPPr>
              <a:defRPr lang="ja-JP"/>
            </a:defPPr>
            <a:lvl1pPr marL="0" algn="r" defTabSz="914400" rtl="0" eaLnBrk="1" latinLnBrk="0" hangingPunct="1">
              <a:defRPr kumimoji="1" sz="1100" kern="1200">
                <a:solidFill>
                  <a:schemeClr val="tx1"/>
                </a:solidFill>
                <a:latin typeface="+mn-lt"/>
                <a:ea typeface="ＭＳ Ｐゴシック"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09954CD4-AF95-4C78-B160-84012AB9CEDB}" type="slidenum">
              <a:rPr lang="en-US" altLang="ja-JP" smtClean="0">
                <a:solidFill>
                  <a:srgbClr val="000000"/>
                </a:solidFill>
              </a:rPr>
              <a:pPr>
                <a:defRPr/>
              </a:pPr>
              <a:t>1</a:t>
            </a:fld>
            <a:endParaRPr lang="en-US" altLang="ja-JP" dirty="0">
              <a:solidFill>
                <a:srgbClr val="000000"/>
              </a:solidFill>
            </a:endParaRPr>
          </a:p>
        </p:txBody>
      </p:sp>
      <p:sp>
        <p:nvSpPr>
          <p:cNvPr id="52" name="テキスト ボックス 51">
            <a:extLst>
              <a:ext uri="{FF2B5EF4-FFF2-40B4-BE49-F238E27FC236}">
                <a16:creationId xmlns:a16="http://schemas.microsoft.com/office/drawing/2014/main" id="{CFCFCAE6-B496-440E-90C1-97D2ACEADDF9}"/>
              </a:ext>
            </a:extLst>
          </p:cNvPr>
          <p:cNvSpPr txBox="1"/>
          <p:nvPr/>
        </p:nvSpPr>
        <p:spPr>
          <a:xfrm>
            <a:off x="6091407" y="3741984"/>
            <a:ext cx="2808000" cy="510778"/>
          </a:xfrm>
          <a:prstGeom prst="roundRect">
            <a:avLst/>
          </a:prstGeom>
          <a:solidFill>
            <a:schemeClr val="bg1"/>
          </a:solidFill>
        </p:spPr>
        <p:txBody>
          <a:bodyPr wrap="square" lIns="0" tIns="0" rIns="0" bIns="0" rtlCol="0">
            <a:spAutoFit/>
          </a:bodyPr>
          <a:lstStyle/>
          <a:p>
            <a:r>
              <a:rPr lang="ja-JP" altLang="en-US" sz="1000" dirty="0" smtClean="0">
                <a:latin typeface="Meiryo UI" panose="020B0604030504040204" pitchFamily="50" charset="-128"/>
                <a:ea typeface="Meiryo UI" panose="020B0604030504040204" pitchFamily="50" charset="-128"/>
              </a:rPr>
              <a:t>東京はお金</a:t>
            </a:r>
            <a:r>
              <a:rPr lang="ja-JP" altLang="en-US" sz="1000" dirty="0">
                <a:latin typeface="Meiryo UI" panose="020B0604030504040204" pitchFamily="50" charset="-128"/>
                <a:ea typeface="Meiryo UI" panose="020B0604030504040204" pitchFamily="50" charset="-128"/>
              </a:rPr>
              <a:t>以外</a:t>
            </a:r>
            <a:r>
              <a:rPr lang="ja-JP" altLang="en-US" sz="1000" dirty="0" smtClean="0">
                <a:latin typeface="Meiryo UI" panose="020B0604030504040204" pitchFamily="50" charset="-128"/>
                <a:ea typeface="Meiryo UI" panose="020B0604030504040204" pitchFamily="50" charset="-128"/>
              </a:rPr>
              <a:t>の</a:t>
            </a:r>
            <a:r>
              <a:rPr lang="ja-JP" altLang="en-US" sz="1000" dirty="0">
                <a:latin typeface="Meiryo UI" panose="020B0604030504040204" pitchFamily="50" charset="-128"/>
                <a:ea typeface="Meiryo UI" panose="020B0604030504040204" pitchFamily="50" charset="-128"/>
              </a:rPr>
              <a:t>問題</a:t>
            </a:r>
            <a:r>
              <a:rPr lang="ja-JP" altLang="en-US" sz="1000" dirty="0" smtClean="0">
                <a:latin typeface="Meiryo UI" panose="020B0604030504040204" pitchFamily="50" charset="-128"/>
                <a:ea typeface="Meiryo UI" panose="020B0604030504040204" pitchFamily="50" charset="-128"/>
              </a:rPr>
              <a:t>も含めて取り組んでいるが、すぐには難しい。少なくとも予算設定を頑張ってほしい。実効力のある支援策はその次の段階</a:t>
            </a:r>
            <a:endParaRPr lang="en-US" altLang="ja-JP" sz="1000" dirty="0">
              <a:latin typeface="Meiryo UI" panose="020B0604030504040204" pitchFamily="50" charset="-128"/>
              <a:ea typeface="Meiryo UI" panose="020B0604030504040204" pitchFamily="50" charset="-128"/>
            </a:endParaRPr>
          </a:p>
        </p:txBody>
      </p:sp>
      <p:sp>
        <p:nvSpPr>
          <p:cNvPr id="53" name="テキスト ボックス 52">
            <a:extLst>
              <a:ext uri="{FF2B5EF4-FFF2-40B4-BE49-F238E27FC236}">
                <a16:creationId xmlns:a16="http://schemas.microsoft.com/office/drawing/2014/main" id="{8F91CF27-1E6A-4D3E-B500-93AA9C65D395}"/>
              </a:ext>
            </a:extLst>
          </p:cNvPr>
          <p:cNvSpPr txBox="1"/>
          <p:nvPr/>
        </p:nvSpPr>
        <p:spPr>
          <a:xfrm>
            <a:off x="6091407" y="5290192"/>
            <a:ext cx="2808000" cy="170259"/>
          </a:xfrm>
          <a:prstGeom prst="roundRect">
            <a:avLst/>
          </a:prstGeom>
          <a:solidFill>
            <a:schemeClr val="bg1"/>
          </a:solidFill>
        </p:spPr>
        <p:txBody>
          <a:bodyPr wrap="square" lIns="0" tIns="0" rIns="0" bIns="0" rtlCol="0">
            <a:spAutoFit/>
          </a:bodyPr>
          <a:lstStyle/>
          <a:p>
            <a:r>
              <a:rPr lang="en-US" altLang="ja-JP" sz="1000" dirty="0" smtClean="0">
                <a:latin typeface="Meiryo UI" panose="020B0604030504040204" pitchFamily="50" charset="-128"/>
                <a:ea typeface="Meiryo UI" panose="020B0604030504040204" pitchFamily="50" charset="-128"/>
              </a:rPr>
              <a:t>5,000</a:t>
            </a:r>
            <a:r>
              <a:rPr lang="ja-JP" altLang="en-US" sz="1000" dirty="0" smtClean="0">
                <a:latin typeface="Meiryo UI" panose="020B0604030504040204" pitchFamily="50" charset="-128"/>
                <a:ea typeface="Meiryo UI" panose="020B0604030504040204" pitchFamily="50" charset="-128"/>
              </a:rPr>
              <a:t>㎡超の建物は補助が半分はおかしい</a:t>
            </a:r>
            <a:endParaRPr lang="en-US" altLang="ja-JP" sz="1000" dirty="0">
              <a:latin typeface="Meiryo UI" panose="020B0604030504040204" pitchFamily="50" charset="-128"/>
              <a:ea typeface="Meiryo UI" panose="020B0604030504040204" pitchFamily="50" charset="-128"/>
            </a:endParaRPr>
          </a:p>
        </p:txBody>
      </p:sp>
      <p:sp>
        <p:nvSpPr>
          <p:cNvPr id="54" name="テキスト ボックス 53">
            <a:extLst>
              <a:ext uri="{FF2B5EF4-FFF2-40B4-BE49-F238E27FC236}">
                <a16:creationId xmlns:a16="http://schemas.microsoft.com/office/drawing/2014/main" id="{16C9EF72-10F8-4BE6-ABCB-56FDDF4F62C6}"/>
              </a:ext>
            </a:extLst>
          </p:cNvPr>
          <p:cNvSpPr txBox="1"/>
          <p:nvPr/>
        </p:nvSpPr>
        <p:spPr>
          <a:xfrm>
            <a:off x="161451" y="4853109"/>
            <a:ext cx="2808000" cy="170259"/>
          </a:xfrm>
          <a:prstGeom prst="roundRect">
            <a:avLst/>
          </a:prstGeom>
          <a:solidFill>
            <a:schemeClr val="bg1"/>
          </a:solidFill>
        </p:spPr>
        <p:txBody>
          <a:bodyPr wrap="square" lIns="0" tIns="0" rIns="0" bIns="0" rtlCol="0">
            <a:spAutoFit/>
          </a:bodyPr>
          <a:lstStyle/>
          <a:p>
            <a:r>
              <a:rPr lang="ja-JP" altLang="en-US" sz="1000" dirty="0" smtClean="0">
                <a:latin typeface="Meiryo UI" panose="020B0604030504040204" pitchFamily="50" charset="-128"/>
                <a:ea typeface="Meiryo UI" panose="020B0604030504040204" pitchFamily="50" charset="-128"/>
              </a:rPr>
              <a:t>東京都の公表方法はものすごくわかりやすい</a:t>
            </a:r>
            <a:endParaRPr lang="en-US" altLang="ja-JP" sz="1000" dirty="0">
              <a:latin typeface="Meiryo UI" panose="020B0604030504040204" pitchFamily="50" charset="-128"/>
              <a:ea typeface="Meiryo UI" panose="020B0604030504040204" pitchFamily="50" charset="-128"/>
            </a:endParaRPr>
          </a:p>
        </p:txBody>
      </p:sp>
      <p:sp>
        <p:nvSpPr>
          <p:cNvPr id="3" name="正方形/長方形 2"/>
          <p:cNvSpPr/>
          <p:nvPr/>
        </p:nvSpPr>
        <p:spPr>
          <a:xfrm>
            <a:off x="2566084" y="1222110"/>
            <a:ext cx="1821332" cy="200055"/>
          </a:xfrm>
          <a:prstGeom prst="rect">
            <a:avLst/>
          </a:prstGeom>
        </p:spPr>
        <p:txBody>
          <a:bodyPr wrap="none">
            <a:spAutoFit/>
          </a:bodyPr>
          <a:lstStyle/>
          <a:p>
            <a:r>
              <a:rPr lang="ja-JP" altLang="en-US" sz="700" dirty="0">
                <a:solidFill>
                  <a:schemeClr val="bg1"/>
                </a:solidFill>
                <a:latin typeface="Meiryo UI" panose="020B0604030504040204" pitchFamily="50" charset="-128"/>
                <a:ea typeface="Meiryo UI" panose="020B0604030504040204" pitchFamily="50" charset="-128"/>
              </a:rPr>
              <a:t>（このページ以下「沿道建築物」と表記する）</a:t>
            </a:r>
            <a:endParaRPr lang="ja-JP" altLang="en-US" sz="700" dirty="0"/>
          </a:p>
        </p:txBody>
      </p:sp>
      <p:sp>
        <p:nvSpPr>
          <p:cNvPr id="55" name="テキスト ボックス 54">
            <a:extLst>
              <a:ext uri="{FF2B5EF4-FFF2-40B4-BE49-F238E27FC236}">
                <a16:creationId xmlns:a16="http://schemas.microsoft.com/office/drawing/2014/main" id="{B6A817B1-B4CF-487C-AEB6-C0CC8577A902}"/>
              </a:ext>
            </a:extLst>
          </p:cNvPr>
          <p:cNvSpPr txBox="1"/>
          <p:nvPr/>
        </p:nvSpPr>
        <p:spPr>
          <a:xfrm>
            <a:off x="161451" y="3478333"/>
            <a:ext cx="2808000" cy="340519"/>
          </a:xfrm>
          <a:prstGeom prst="roundRect">
            <a:avLst/>
          </a:prstGeom>
          <a:solidFill>
            <a:schemeClr val="bg1"/>
          </a:solidFill>
        </p:spPr>
        <p:txBody>
          <a:bodyPr wrap="square" lIns="0" tIns="0" rIns="0" bIns="0" rtlCol="0">
            <a:spAutoFit/>
          </a:bodyPr>
          <a:lstStyle/>
          <a:p>
            <a:r>
              <a:rPr lang="ja-JP" altLang="en-US" sz="1000" dirty="0" smtClean="0">
                <a:latin typeface="Meiryo UI" panose="020B0604030504040204" pitchFamily="50" charset="-128"/>
                <a:ea typeface="Meiryo UI" panose="020B0604030504040204" pitchFamily="50" charset="-128"/>
              </a:rPr>
              <a:t>道路がきちんと守られてないと地域がダメになってしまうという見方、見せ方がある</a:t>
            </a:r>
            <a:endParaRPr lang="en-US" altLang="ja-JP" sz="1000" dirty="0">
              <a:latin typeface="Meiryo UI" panose="020B0604030504040204" pitchFamily="50" charset="-128"/>
              <a:ea typeface="Meiryo UI" panose="020B0604030504040204" pitchFamily="50" charset="-128"/>
            </a:endParaRPr>
          </a:p>
        </p:txBody>
      </p:sp>
      <p:sp>
        <p:nvSpPr>
          <p:cNvPr id="56" name="テキスト ボックス 55">
            <a:extLst>
              <a:ext uri="{FF2B5EF4-FFF2-40B4-BE49-F238E27FC236}">
                <a16:creationId xmlns:a16="http://schemas.microsoft.com/office/drawing/2014/main" id="{B6A817B1-B4CF-487C-AEB6-C0CC8577A902}"/>
              </a:ext>
            </a:extLst>
          </p:cNvPr>
          <p:cNvSpPr txBox="1"/>
          <p:nvPr/>
        </p:nvSpPr>
        <p:spPr>
          <a:xfrm>
            <a:off x="6091407" y="5495549"/>
            <a:ext cx="2808000" cy="324000"/>
          </a:xfrm>
          <a:prstGeom prst="roundRect">
            <a:avLst/>
          </a:prstGeom>
          <a:solidFill>
            <a:schemeClr val="bg1"/>
          </a:solidFill>
        </p:spPr>
        <p:txBody>
          <a:bodyPr wrap="square" lIns="0" tIns="0" rIns="0" bIns="0" rtlCol="0">
            <a:noAutofit/>
          </a:bodyPr>
          <a:lstStyle/>
          <a:p>
            <a:r>
              <a:rPr lang="ja-JP" altLang="en-US" sz="1000" dirty="0" smtClean="0">
                <a:latin typeface="Meiryo UI" panose="020B0604030504040204" pitchFamily="50" charset="-128"/>
                <a:ea typeface="Meiryo UI" panose="020B0604030504040204" pitchFamily="50" charset="-128"/>
              </a:rPr>
              <a:t>地域の安全のための施策なので、国は補助率上げている</a:t>
            </a:r>
            <a:endParaRPr lang="en-US" altLang="ja-JP" sz="1000" dirty="0">
              <a:latin typeface="Meiryo UI" panose="020B0604030504040204" pitchFamily="50" charset="-128"/>
              <a:ea typeface="Meiryo UI" panose="020B0604030504040204" pitchFamily="50" charset="-128"/>
            </a:endParaRPr>
          </a:p>
        </p:txBody>
      </p:sp>
      <p:sp>
        <p:nvSpPr>
          <p:cNvPr id="57" name="テキスト ボックス 56">
            <a:extLst>
              <a:ext uri="{FF2B5EF4-FFF2-40B4-BE49-F238E27FC236}">
                <a16:creationId xmlns:a16="http://schemas.microsoft.com/office/drawing/2014/main" id="{B6A817B1-B4CF-487C-AEB6-C0CC8577A902}"/>
              </a:ext>
            </a:extLst>
          </p:cNvPr>
          <p:cNvSpPr txBox="1"/>
          <p:nvPr/>
        </p:nvSpPr>
        <p:spPr>
          <a:xfrm>
            <a:off x="110936" y="1720703"/>
            <a:ext cx="2878521" cy="340519"/>
          </a:xfrm>
          <a:prstGeom prst="roundRect">
            <a:avLst/>
          </a:prstGeom>
          <a:solidFill>
            <a:schemeClr val="bg1"/>
          </a:solidFill>
        </p:spPr>
        <p:txBody>
          <a:bodyPr wrap="square" lIns="0" tIns="0" rIns="0" bIns="0" rtlCol="0">
            <a:spAutoFit/>
          </a:bodyPr>
          <a:lstStyle/>
          <a:p>
            <a:r>
              <a:rPr lang="ja-JP" altLang="en-US" sz="1000" dirty="0" smtClean="0">
                <a:latin typeface="Meiryo UI" panose="020B0604030504040204" pitchFamily="50" charset="-128"/>
                <a:ea typeface="Meiryo UI" panose="020B0604030504040204" pitchFamily="50" charset="-128"/>
              </a:rPr>
              <a:t>地域にとって重要なものだからこそやっていく位置づけで、働きかけやアプローチが必要</a:t>
            </a:r>
            <a:endParaRPr lang="en-US" altLang="ja-JP" sz="1000" dirty="0">
              <a:latin typeface="Meiryo UI" panose="020B0604030504040204" pitchFamily="50" charset="-128"/>
              <a:ea typeface="Meiryo UI" panose="020B0604030504040204" pitchFamily="50" charset="-128"/>
            </a:endParaRPr>
          </a:p>
        </p:txBody>
      </p:sp>
      <p:sp>
        <p:nvSpPr>
          <p:cNvPr id="58" name="テキスト ボックス 57">
            <a:extLst>
              <a:ext uri="{FF2B5EF4-FFF2-40B4-BE49-F238E27FC236}">
                <a16:creationId xmlns:a16="http://schemas.microsoft.com/office/drawing/2014/main" id="{B6A817B1-B4CF-487C-AEB6-C0CC8577A902}"/>
              </a:ext>
            </a:extLst>
          </p:cNvPr>
          <p:cNvSpPr txBox="1"/>
          <p:nvPr/>
        </p:nvSpPr>
        <p:spPr>
          <a:xfrm>
            <a:off x="3124984" y="5842300"/>
            <a:ext cx="2808000" cy="681038"/>
          </a:xfrm>
          <a:prstGeom prst="roundRect">
            <a:avLst/>
          </a:prstGeom>
          <a:solidFill>
            <a:schemeClr val="bg1"/>
          </a:solidFill>
        </p:spPr>
        <p:txBody>
          <a:bodyPr wrap="square" lIns="0" tIns="0" rIns="0" bIns="0" rtlCol="0">
            <a:spAutoFit/>
          </a:bodyPr>
          <a:lstStyle/>
          <a:p>
            <a:r>
              <a:rPr lang="ja-JP" altLang="en-US" sz="1000" dirty="0" smtClean="0">
                <a:latin typeface="Meiryo UI" panose="020B0604030504040204" pitchFamily="50" charset="-128"/>
                <a:ea typeface="Meiryo UI" panose="020B0604030504040204" pitchFamily="50" charset="-128"/>
              </a:rPr>
              <a:t>緊急時でもしっかり交通機能を確保しておかないと都市機能がマヒする。ライフラインの確保を、国</a:t>
            </a:r>
            <a:r>
              <a:rPr lang="ja-JP" altLang="en-US" sz="1000" dirty="0" smtClean="0">
                <a:solidFill>
                  <a:srgbClr val="FF0000"/>
                </a:solidFill>
                <a:latin typeface="Meiryo UI" panose="020B0604030504040204" pitchFamily="50" charset="-128"/>
                <a:ea typeface="Meiryo UI" panose="020B0604030504040204" pitchFamily="50" charset="-128"/>
              </a:rPr>
              <a:t>以</a:t>
            </a:r>
            <a:r>
              <a:rPr lang="ja-JP" altLang="en-US" sz="1000" dirty="0" smtClean="0">
                <a:latin typeface="Meiryo UI" panose="020B0604030504040204" pitchFamily="50" charset="-128"/>
                <a:ea typeface="Meiryo UI" panose="020B0604030504040204" pitchFamily="50" charset="-128"/>
              </a:rPr>
              <a:t>上に府は重視してインセンティブ付与して進めている姿勢をみせてほしい</a:t>
            </a:r>
            <a:endParaRPr lang="en-US" altLang="ja-JP" sz="1000" dirty="0">
              <a:latin typeface="Meiryo UI" panose="020B0604030504040204" pitchFamily="50" charset="-128"/>
              <a:ea typeface="Meiryo UI" panose="020B0604030504040204" pitchFamily="50" charset="-128"/>
            </a:endParaRPr>
          </a:p>
        </p:txBody>
      </p:sp>
      <p:sp>
        <p:nvSpPr>
          <p:cNvPr id="59" name="テキスト ボックス 58">
            <a:extLst>
              <a:ext uri="{FF2B5EF4-FFF2-40B4-BE49-F238E27FC236}">
                <a16:creationId xmlns:a16="http://schemas.microsoft.com/office/drawing/2014/main" id="{8ADBFC5E-ECB8-4331-9213-7E391CB81E5A}"/>
              </a:ext>
            </a:extLst>
          </p:cNvPr>
          <p:cNvSpPr txBox="1"/>
          <p:nvPr/>
        </p:nvSpPr>
        <p:spPr>
          <a:xfrm>
            <a:off x="6091407" y="3366367"/>
            <a:ext cx="2808000" cy="340519"/>
          </a:xfrm>
          <a:prstGeom prst="roundRect">
            <a:avLst/>
          </a:prstGeom>
          <a:solidFill>
            <a:schemeClr val="bg1"/>
          </a:solidFill>
        </p:spPr>
        <p:txBody>
          <a:bodyPr wrap="square" lIns="0" tIns="0" rIns="0" bIns="0" rtlCol="0">
            <a:spAutoFit/>
          </a:bodyPr>
          <a:lstStyle/>
          <a:p>
            <a:r>
              <a:rPr lang="ja-JP" altLang="en-US" sz="1000" dirty="0" smtClean="0">
                <a:latin typeface="Meiryo UI" panose="020B0604030504040204" pitchFamily="50" charset="-128"/>
                <a:ea typeface="Meiryo UI" panose="020B0604030504040204" pitchFamily="50" charset="-128"/>
              </a:rPr>
              <a:t>工事中の営業、仮移転先と費用、テナントへの補償など、工事費以外にもお金がかかる</a:t>
            </a:r>
            <a:endParaRPr lang="en-US" altLang="ja-JP" sz="1000" dirty="0">
              <a:latin typeface="Meiryo UI" panose="020B0604030504040204" pitchFamily="50" charset="-128"/>
              <a:ea typeface="Meiryo UI" panose="020B0604030504040204" pitchFamily="50" charset="-128"/>
            </a:endParaRPr>
          </a:p>
        </p:txBody>
      </p:sp>
      <p:sp>
        <p:nvSpPr>
          <p:cNvPr id="60" name="テキスト ボックス 59">
            <a:extLst>
              <a:ext uri="{FF2B5EF4-FFF2-40B4-BE49-F238E27FC236}">
                <a16:creationId xmlns:a16="http://schemas.microsoft.com/office/drawing/2014/main" id="{8ADBFC5E-ECB8-4331-9213-7E391CB81E5A}"/>
              </a:ext>
            </a:extLst>
          </p:cNvPr>
          <p:cNvSpPr txBox="1"/>
          <p:nvPr/>
        </p:nvSpPr>
        <p:spPr>
          <a:xfrm>
            <a:off x="3124984" y="3873870"/>
            <a:ext cx="2808000" cy="340519"/>
          </a:xfrm>
          <a:prstGeom prst="roundRect">
            <a:avLst/>
          </a:prstGeom>
          <a:solidFill>
            <a:schemeClr val="bg1"/>
          </a:solidFill>
        </p:spPr>
        <p:txBody>
          <a:bodyPr wrap="square" lIns="0" tIns="0" rIns="0" bIns="0" rtlCol="0">
            <a:spAutoFit/>
          </a:bodyPr>
          <a:lstStyle/>
          <a:p>
            <a:r>
              <a:rPr lang="ja-JP" altLang="en-US" sz="1000" dirty="0" smtClean="0">
                <a:latin typeface="Meiryo UI" panose="020B0604030504040204" pitchFamily="50" charset="-128"/>
                <a:ea typeface="Meiryo UI" panose="020B0604030504040204" pitchFamily="50" charset="-128"/>
              </a:rPr>
              <a:t>工事中の営業、仮移転先と費用、テナントへの補償など、それらの支援は建築士だけでは足りない</a:t>
            </a:r>
            <a:endParaRPr lang="en-US" altLang="ja-JP" sz="1000" dirty="0">
              <a:latin typeface="Meiryo UI" panose="020B0604030504040204" pitchFamily="50" charset="-128"/>
              <a:ea typeface="Meiryo UI" panose="020B0604030504040204" pitchFamily="50" charset="-128"/>
            </a:endParaRPr>
          </a:p>
        </p:txBody>
      </p:sp>
      <p:sp>
        <p:nvSpPr>
          <p:cNvPr id="63" name="テキスト ボックス 62">
            <a:extLst>
              <a:ext uri="{FF2B5EF4-FFF2-40B4-BE49-F238E27FC236}">
                <a16:creationId xmlns:a16="http://schemas.microsoft.com/office/drawing/2014/main" id="{8ADBFC5E-ECB8-4331-9213-7E391CB81E5A}"/>
              </a:ext>
            </a:extLst>
          </p:cNvPr>
          <p:cNvSpPr txBox="1"/>
          <p:nvPr/>
        </p:nvSpPr>
        <p:spPr>
          <a:xfrm>
            <a:off x="6091407" y="4914575"/>
            <a:ext cx="2808000" cy="340519"/>
          </a:xfrm>
          <a:prstGeom prst="roundRect">
            <a:avLst/>
          </a:prstGeom>
          <a:solidFill>
            <a:schemeClr val="bg1"/>
          </a:solidFill>
        </p:spPr>
        <p:txBody>
          <a:bodyPr wrap="square" lIns="0" tIns="0" rIns="0" bIns="0" rtlCol="0">
            <a:spAutoFit/>
          </a:bodyPr>
          <a:lstStyle/>
          <a:p>
            <a:r>
              <a:rPr lang="ja-JP" altLang="en-US" sz="1000" dirty="0" smtClean="0">
                <a:latin typeface="Meiryo UI" panose="020B0604030504040204" pitchFamily="50" charset="-128"/>
                <a:ea typeface="Meiryo UI" panose="020B0604030504040204" pitchFamily="50" charset="-128"/>
              </a:rPr>
              <a:t>国も基本個人財産へ税投入しないが、建替えにお金が入っているのは広域緊急交通路だから</a:t>
            </a:r>
            <a:endParaRPr lang="en-US" altLang="ja-JP" sz="1000" dirty="0">
              <a:latin typeface="Meiryo UI" panose="020B0604030504040204" pitchFamily="50" charset="-128"/>
              <a:ea typeface="Meiryo UI" panose="020B0604030504040204" pitchFamily="50" charset="-128"/>
            </a:endParaRPr>
          </a:p>
        </p:txBody>
      </p:sp>
      <p:sp>
        <p:nvSpPr>
          <p:cNvPr id="65" name="テキスト ボックス 64">
            <a:extLst>
              <a:ext uri="{FF2B5EF4-FFF2-40B4-BE49-F238E27FC236}">
                <a16:creationId xmlns:a16="http://schemas.microsoft.com/office/drawing/2014/main" id="{B6A817B1-B4CF-487C-AEB6-C0CC8577A902}"/>
              </a:ext>
            </a:extLst>
          </p:cNvPr>
          <p:cNvSpPr txBox="1"/>
          <p:nvPr/>
        </p:nvSpPr>
        <p:spPr>
          <a:xfrm>
            <a:off x="161451" y="5409627"/>
            <a:ext cx="2808000" cy="510778"/>
          </a:xfrm>
          <a:prstGeom prst="roundRect">
            <a:avLst/>
          </a:prstGeom>
          <a:solidFill>
            <a:schemeClr val="bg1"/>
          </a:solidFill>
        </p:spPr>
        <p:txBody>
          <a:bodyPr wrap="square" lIns="0" tIns="0" rIns="0" bIns="0" rtlCol="0">
            <a:spAutoFit/>
          </a:bodyPr>
          <a:lstStyle/>
          <a:p>
            <a:r>
              <a:rPr lang="ja-JP" altLang="en-US" sz="1000" dirty="0" smtClean="0">
                <a:latin typeface="Meiryo UI" panose="020B0604030504040204" pitchFamily="50" charset="-128"/>
                <a:ea typeface="Meiryo UI" panose="020B0604030504040204" pitchFamily="50" charset="-128"/>
              </a:rPr>
              <a:t>東京の資料に機運醸成とあり、所有者以外の周辺の人が見ないと意味がない。知らせる工夫が必要。ホームページだけでなく、広報誌をさらっと入れていく</a:t>
            </a:r>
            <a:endParaRPr lang="en-US" altLang="ja-JP" sz="1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33389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525" y="440864"/>
            <a:ext cx="8239125" cy="404813"/>
          </a:xfrm>
        </p:spPr>
        <p:txBody>
          <a:bodyPr/>
          <a:lstStyle/>
          <a:p>
            <a:r>
              <a:rPr lang="ja-JP" altLang="en-US" dirty="0"/>
              <a:t>広域緊急交通路沿道建築物</a:t>
            </a:r>
            <a:r>
              <a:rPr lang="ja-JP" altLang="en-US" dirty="0" smtClean="0"/>
              <a:t>所有者実態調査ヒアリング 結果</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09954CD4-AF95-4C78-B160-84012AB9CEDB}" type="slidenum">
              <a:rPr lang="en-US" altLang="ja-JP" smtClean="0">
                <a:solidFill>
                  <a:srgbClr val="000000"/>
                </a:solidFill>
              </a:rPr>
              <a:pPr>
                <a:defRPr/>
              </a:pPr>
              <a:t>2</a:t>
            </a:fld>
            <a:endParaRPr lang="en-US" altLang="ja-JP" dirty="0">
              <a:solidFill>
                <a:srgbClr val="000000"/>
              </a:solidFill>
            </a:endParaRPr>
          </a:p>
        </p:txBody>
      </p:sp>
      <p:sp>
        <p:nvSpPr>
          <p:cNvPr id="9" name="正方形/長方形 8">
            <a:extLst>
              <a:ext uri="{FF2B5EF4-FFF2-40B4-BE49-F238E27FC236}">
                <a16:creationId xmlns:a16="http://schemas.microsoft.com/office/drawing/2014/main" id="{00000000-0008-0000-0400-00005D000000}"/>
              </a:ext>
            </a:extLst>
          </p:cNvPr>
          <p:cNvSpPr/>
          <p:nvPr/>
        </p:nvSpPr>
        <p:spPr>
          <a:xfrm>
            <a:off x="1304816" y="2997948"/>
            <a:ext cx="1728000" cy="360000"/>
          </a:xfrm>
          <a:prstGeom prst="rect">
            <a:avLst/>
          </a:prstGeom>
          <a:solidFill>
            <a:schemeClr val="accent1"/>
          </a:solidFill>
          <a:ln w="9525">
            <a:noFill/>
          </a:ln>
        </p:spPr>
        <p:style>
          <a:lnRef idx="2">
            <a:schemeClr val="accent6"/>
          </a:lnRef>
          <a:fillRef idx="1">
            <a:schemeClr val="lt1"/>
          </a:fillRef>
          <a:effectRef idx="0">
            <a:schemeClr val="accent6"/>
          </a:effectRef>
          <a:fontRef idx="minor">
            <a:schemeClr val="dk1"/>
          </a:fontRef>
        </p:style>
        <p:txBody>
          <a:bodyPr lIns="36000" tIns="36000" rIns="36000" bIns="3600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kumimoji="1" lang="ja-JP" altLang="en-US" sz="1000" dirty="0">
                <a:latin typeface="Meiryo UI" panose="020B0604030504040204" pitchFamily="50" charset="-128"/>
                <a:ea typeface="Meiryo UI" panose="020B0604030504040204" pitchFamily="50" charset="-128"/>
              </a:rPr>
              <a:t>耐震改修よりも大規模修繕の方が優先で</a:t>
            </a:r>
            <a:r>
              <a:rPr kumimoji="1" lang="ja-JP" altLang="en-US" sz="1000" dirty="0" smtClean="0">
                <a:latin typeface="Meiryo UI" panose="020B0604030504040204" pitchFamily="50" charset="-128"/>
                <a:ea typeface="Meiryo UI" panose="020B0604030504040204" pitchFamily="50" charset="-128"/>
              </a:rPr>
              <a:t>ある</a:t>
            </a:r>
            <a:endParaRPr kumimoji="1" lang="en-US" altLang="ja-JP" sz="1000" dirty="0">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00000000-0008-0000-0400-000064000000}"/>
              </a:ext>
            </a:extLst>
          </p:cNvPr>
          <p:cNvSpPr/>
          <p:nvPr/>
        </p:nvSpPr>
        <p:spPr>
          <a:xfrm>
            <a:off x="1304816" y="2548757"/>
            <a:ext cx="1728000" cy="365892"/>
          </a:xfrm>
          <a:prstGeom prst="rect">
            <a:avLst/>
          </a:prstGeom>
          <a:solidFill>
            <a:schemeClr val="accent1"/>
          </a:solidFill>
          <a:ln w="9525">
            <a:noFill/>
          </a:ln>
        </p:spPr>
        <p:style>
          <a:lnRef idx="2">
            <a:schemeClr val="accent6"/>
          </a:lnRef>
          <a:fillRef idx="1">
            <a:schemeClr val="lt1"/>
          </a:fillRef>
          <a:effectRef idx="0">
            <a:schemeClr val="accent6"/>
          </a:effectRef>
          <a:fontRef idx="minor">
            <a:schemeClr val="dk1"/>
          </a:fontRef>
        </p:style>
        <p:txBody>
          <a:bodyPr lIns="36000" tIns="36000" rIns="36000" bIns="3600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kumimoji="1" lang="ja-JP" altLang="en-US" sz="1000" dirty="0">
                <a:latin typeface="Meiryo UI" panose="020B0604030504040204" pitchFamily="50" charset="-128"/>
                <a:ea typeface="Meiryo UI" panose="020B0604030504040204" pitchFamily="50" charset="-128"/>
              </a:rPr>
              <a:t>高齢者が多く、建物が倒壊しても仕方がないと思って</a:t>
            </a:r>
            <a:r>
              <a:rPr kumimoji="1" lang="ja-JP" altLang="en-US" sz="1000" dirty="0" smtClean="0">
                <a:latin typeface="Meiryo UI" panose="020B0604030504040204" pitchFamily="50" charset="-128"/>
                <a:ea typeface="Meiryo UI" panose="020B0604030504040204" pitchFamily="50" charset="-128"/>
              </a:rPr>
              <a:t>いる</a:t>
            </a:r>
            <a:endParaRPr kumimoji="1" lang="en-US" altLang="ja-JP" sz="1000" dirty="0">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00000000-0008-0000-0400-000065000000}"/>
              </a:ext>
            </a:extLst>
          </p:cNvPr>
          <p:cNvSpPr/>
          <p:nvPr/>
        </p:nvSpPr>
        <p:spPr>
          <a:xfrm>
            <a:off x="1313055" y="5715923"/>
            <a:ext cx="1728000" cy="404811"/>
          </a:xfrm>
          <a:prstGeom prst="rect">
            <a:avLst/>
          </a:prstGeom>
          <a:solidFill>
            <a:schemeClr val="accent1"/>
          </a:solidFill>
          <a:ln w="9525">
            <a:noFill/>
          </a:ln>
        </p:spPr>
        <p:style>
          <a:lnRef idx="2">
            <a:schemeClr val="accent6"/>
          </a:lnRef>
          <a:fillRef idx="1">
            <a:schemeClr val="lt1"/>
          </a:fillRef>
          <a:effectRef idx="0">
            <a:schemeClr val="accent6"/>
          </a:effectRef>
          <a:fontRef idx="minor">
            <a:schemeClr val="dk1"/>
          </a:fontRef>
        </p:style>
        <p:txBody>
          <a:bodyPr lIns="36000" tIns="36000" rIns="36000" bIns="3600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kumimoji="1" lang="ja-JP" altLang="en-US" sz="1000" dirty="0">
                <a:latin typeface="Meiryo UI" panose="020B0604030504040204" pitchFamily="50" charset="-128"/>
                <a:ea typeface="Meiryo UI" panose="020B0604030504040204" pitchFamily="50" charset="-128"/>
              </a:rPr>
              <a:t>周りが耐震化していないのに我々</a:t>
            </a:r>
            <a:r>
              <a:rPr kumimoji="1" lang="ja-JP" altLang="en-US" sz="1000" dirty="0" smtClean="0">
                <a:latin typeface="Meiryo UI" panose="020B0604030504040204" pitchFamily="50" charset="-128"/>
                <a:ea typeface="Meiryo UI" panose="020B0604030504040204" pitchFamily="50" charset="-128"/>
              </a:rPr>
              <a:t>だけやる</a:t>
            </a:r>
            <a:r>
              <a:rPr kumimoji="1" lang="ja-JP" altLang="en-US" sz="1000" dirty="0">
                <a:latin typeface="Meiryo UI" panose="020B0604030504040204" pitchFamily="50" charset="-128"/>
                <a:ea typeface="Meiryo UI" panose="020B0604030504040204" pitchFamily="50" charset="-128"/>
              </a:rPr>
              <a:t>のが納得</a:t>
            </a:r>
            <a:r>
              <a:rPr kumimoji="1" lang="ja-JP" altLang="en-US" sz="1000" dirty="0" smtClean="0">
                <a:latin typeface="Meiryo UI" panose="020B0604030504040204" pitchFamily="50" charset="-128"/>
                <a:ea typeface="Meiryo UI" panose="020B0604030504040204" pitchFamily="50" charset="-128"/>
              </a:rPr>
              <a:t>いかない</a:t>
            </a:r>
            <a:endParaRPr kumimoji="1" lang="en-US" altLang="ja-JP" sz="1000" dirty="0">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00000000-0008-0000-0400-000068000000}"/>
              </a:ext>
            </a:extLst>
          </p:cNvPr>
          <p:cNvSpPr/>
          <p:nvPr/>
        </p:nvSpPr>
        <p:spPr>
          <a:xfrm>
            <a:off x="3183431" y="3972301"/>
            <a:ext cx="1728000" cy="501667"/>
          </a:xfrm>
          <a:prstGeom prst="rect">
            <a:avLst/>
          </a:prstGeom>
          <a:solidFill>
            <a:schemeClr val="accent1"/>
          </a:solidFill>
          <a:ln w="9525">
            <a:noFill/>
          </a:ln>
        </p:spPr>
        <p:style>
          <a:lnRef idx="2">
            <a:schemeClr val="accent6"/>
          </a:lnRef>
          <a:fillRef idx="1">
            <a:schemeClr val="lt1"/>
          </a:fillRef>
          <a:effectRef idx="0">
            <a:schemeClr val="accent6"/>
          </a:effectRef>
          <a:fontRef idx="minor">
            <a:schemeClr val="dk1"/>
          </a:fontRef>
        </p:style>
        <p:txBody>
          <a:bodyPr lIns="36000" tIns="36000" rIns="36000" bIns="3600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kumimoji="1" lang="ja-JP" altLang="en-US" sz="1000" dirty="0">
                <a:latin typeface="Meiryo UI" panose="020B0604030504040204" pitchFamily="50" charset="-128"/>
                <a:ea typeface="Meiryo UI" panose="020B0604030504040204" pitchFamily="50" charset="-128"/>
              </a:rPr>
              <a:t>父親が物件を所有しており、耐震化に理解を示さない。代替わりしない限り</a:t>
            </a:r>
            <a:r>
              <a:rPr kumimoji="1" lang="ja-JP" altLang="en-US" sz="1000" dirty="0" smtClean="0">
                <a:latin typeface="Meiryo UI" panose="020B0604030504040204" pitchFamily="50" charset="-128"/>
                <a:ea typeface="Meiryo UI" panose="020B0604030504040204" pitchFamily="50" charset="-128"/>
              </a:rPr>
              <a:t>無理</a:t>
            </a:r>
            <a:endParaRPr kumimoji="1" lang="en-US" altLang="ja-JP" sz="1000" dirty="0">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00000000-0008-0000-0400-00006A000000}"/>
              </a:ext>
            </a:extLst>
          </p:cNvPr>
          <p:cNvSpPr/>
          <p:nvPr/>
        </p:nvSpPr>
        <p:spPr>
          <a:xfrm>
            <a:off x="1304816" y="3972301"/>
            <a:ext cx="1728000" cy="350825"/>
          </a:xfrm>
          <a:prstGeom prst="rect">
            <a:avLst/>
          </a:prstGeom>
          <a:solidFill>
            <a:schemeClr val="accent1"/>
          </a:solidFill>
          <a:ln w="9525">
            <a:noFill/>
          </a:ln>
        </p:spPr>
        <p:style>
          <a:lnRef idx="2">
            <a:schemeClr val="accent6"/>
          </a:lnRef>
          <a:fillRef idx="1">
            <a:schemeClr val="lt1"/>
          </a:fillRef>
          <a:effectRef idx="0">
            <a:schemeClr val="accent6"/>
          </a:effectRef>
          <a:fontRef idx="minor">
            <a:schemeClr val="dk1"/>
          </a:fontRef>
        </p:style>
        <p:txBody>
          <a:bodyPr lIns="36000" tIns="36000" rIns="36000" bIns="3600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kumimoji="1" lang="ja-JP" altLang="en-US" sz="1000" dirty="0">
                <a:latin typeface="Meiryo UI" panose="020B0604030504040204" pitchFamily="50" charset="-128"/>
                <a:ea typeface="Meiryo UI" panose="020B0604030504040204" pitchFamily="50" charset="-128"/>
              </a:rPr>
              <a:t>高齢者が多く住んでおり、全額補助であっても</a:t>
            </a:r>
            <a:r>
              <a:rPr kumimoji="1" lang="ja-JP" altLang="en-US" sz="1000" dirty="0" smtClean="0">
                <a:latin typeface="Meiryo UI" panose="020B0604030504040204" pitchFamily="50" charset="-128"/>
                <a:ea typeface="Meiryo UI" panose="020B0604030504040204" pitchFamily="50" charset="-128"/>
              </a:rPr>
              <a:t>無理</a:t>
            </a:r>
            <a:endParaRPr kumimoji="1" lang="en-US" altLang="ja-JP" sz="1000" dirty="0">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00000000-0008-0000-0400-00006C000000}"/>
              </a:ext>
            </a:extLst>
          </p:cNvPr>
          <p:cNvSpPr/>
          <p:nvPr/>
        </p:nvSpPr>
        <p:spPr>
          <a:xfrm>
            <a:off x="1304816" y="6172014"/>
            <a:ext cx="1728000" cy="393270"/>
          </a:xfrm>
          <a:prstGeom prst="rect">
            <a:avLst/>
          </a:prstGeom>
          <a:solidFill>
            <a:schemeClr val="accent1"/>
          </a:solidFill>
          <a:ln w="9525">
            <a:noFill/>
          </a:ln>
        </p:spPr>
        <p:style>
          <a:lnRef idx="2">
            <a:schemeClr val="accent6"/>
          </a:lnRef>
          <a:fillRef idx="1">
            <a:schemeClr val="lt1"/>
          </a:fillRef>
          <a:effectRef idx="0">
            <a:schemeClr val="accent6"/>
          </a:effectRef>
          <a:fontRef idx="minor">
            <a:schemeClr val="dk1"/>
          </a:fontRef>
        </p:style>
        <p:txBody>
          <a:bodyPr lIns="36000" tIns="36000" rIns="36000" bIns="3600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kumimoji="1" lang="ja-JP" altLang="en-US" sz="1000" dirty="0">
                <a:latin typeface="Meiryo UI" panose="020B0604030504040204" pitchFamily="50" charset="-128"/>
                <a:ea typeface="Meiryo UI" panose="020B0604030504040204" pitchFamily="50" charset="-128"/>
              </a:rPr>
              <a:t>儲けにならないものに費用は</a:t>
            </a:r>
            <a:r>
              <a:rPr kumimoji="1" lang="ja-JP" altLang="en-US" sz="1000" dirty="0" smtClean="0">
                <a:latin typeface="Meiryo UI" panose="020B0604030504040204" pitchFamily="50" charset="-128"/>
                <a:ea typeface="Meiryo UI" panose="020B0604030504040204" pitchFamily="50" charset="-128"/>
              </a:rPr>
              <a:t>出せない</a:t>
            </a:r>
            <a:endParaRPr kumimoji="1" lang="en-US" altLang="ja-JP" sz="1000" dirty="0">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00000000-0008-0000-0400-00006D000000}"/>
              </a:ext>
            </a:extLst>
          </p:cNvPr>
          <p:cNvSpPr/>
          <p:nvPr/>
        </p:nvSpPr>
        <p:spPr>
          <a:xfrm>
            <a:off x="3183431" y="5315598"/>
            <a:ext cx="1728000" cy="548093"/>
          </a:xfrm>
          <a:prstGeom prst="rect">
            <a:avLst/>
          </a:prstGeom>
          <a:solidFill>
            <a:schemeClr val="accent1"/>
          </a:solidFill>
          <a:ln w="9525">
            <a:noFill/>
          </a:ln>
        </p:spPr>
        <p:style>
          <a:lnRef idx="2">
            <a:schemeClr val="accent6"/>
          </a:lnRef>
          <a:fillRef idx="1">
            <a:schemeClr val="lt1"/>
          </a:fillRef>
          <a:effectRef idx="0">
            <a:schemeClr val="accent6"/>
          </a:effectRef>
          <a:fontRef idx="minor">
            <a:schemeClr val="dk1"/>
          </a:fontRef>
        </p:style>
        <p:txBody>
          <a:bodyPr lIns="36000" tIns="36000" rIns="36000" bIns="3600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kumimoji="1" lang="ja-JP" altLang="en-US" sz="1000" dirty="0">
                <a:latin typeface="Meiryo UI" panose="020B0604030504040204" pitchFamily="50" charset="-128"/>
                <a:ea typeface="Meiryo UI" panose="020B0604030504040204" pitchFamily="50" charset="-128"/>
              </a:rPr>
              <a:t>占有者、テナントとも良好な関係でうまくいってるのに、費用をかけたく</a:t>
            </a:r>
            <a:r>
              <a:rPr kumimoji="1" lang="ja-JP" altLang="en-US" sz="1000" dirty="0" smtClean="0">
                <a:latin typeface="Meiryo UI" panose="020B0604030504040204" pitchFamily="50" charset="-128"/>
                <a:ea typeface="Meiryo UI" panose="020B0604030504040204" pitchFamily="50" charset="-128"/>
              </a:rPr>
              <a:t>ない</a:t>
            </a:r>
            <a:endParaRPr kumimoji="1" lang="en-US" altLang="ja-JP" sz="1000" dirty="0">
              <a:latin typeface="Meiryo UI" panose="020B0604030504040204" pitchFamily="50" charset="-128"/>
              <a:ea typeface="Meiryo UI" panose="020B0604030504040204" pitchFamily="50" charset="-128"/>
            </a:endParaRPr>
          </a:p>
        </p:txBody>
      </p:sp>
      <p:sp>
        <p:nvSpPr>
          <p:cNvPr id="20" name="正方形/長方形 19">
            <a:extLst>
              <a:ext uri="{FF2B5EF4-FFF2-40B4-BE49-F238E27FC236}">
                <a16:creationId xmlns:a16="http://schemas.microsoft.com/office/drawing/2014/main" id="{00000000-0008-0000-0400-000076000000}"/>
              </a:ext>
            </a:extLst>
          </p:cNvPr>
          <p:cNvSpPr/>
          <p:nvPr/>
        </p:nvSpPr>
        <p:spPr>
          <a:xfrm>
            <a:off x="5064756" y="2577962"/>
            <a:ext cx="1728000" cy="508176"/>
          </a:xfrm>
          <a:prstGeom prst="rect">
            <a:avLst/>
          </a:prstGeom>
          <a:solidFill>
            <a:schemeClr val="accent1"/>
          </a:solidFill>
          <a:ln w="9525">
            <a:noFill/>
          </a:ln>
        </p:spPr>
        <p:style>
          <a:lnRef idx="2">
            <a:schemeClr val="accent6"/>
          </a:lnRef>
          <a:fillRef idx="1">
            <a:schemeClr val="lt1"/>
          </a:fillRef>
          <a:effectRef idx="0">
            <a:schemeClr val="accent6"/>
          </a:effectRef>
          <a:fontRef idx="minor">
            <a:schemeClr val="dk1"/>
          </a:fontRef>
        </p:style>
        <p:txBody>
          <a:bodyPr lIns="36000" tIns="36000" rIns="36000" bIns="3600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kumimoji="1" lang="ja-JP" altLang="en-US" sz="1000" dirty="0">
                <a:latin typeface="Meiryo UI" panose="020B0604030504040204" pitchFamily="50" charset="-128"/>
                <a:ea typeface="Meiryo UI" panose="020B0604030504040204" pitchFamily="50" charset="-128"/>
              </a:rPr>
              <a:t>未耐震のままではいけないと思っているが</a:t>
            </a:r>
            <a:r>
              <a:rPr kumimoji="1" lang="ja-JP" altLang="en-US" sz="1000" dirty="0" smtClean="0">
                <a:latin typeface="Meiryo UI" panose="020B0604030504040204" pitchFamily="50" charset="-128"/>
                <a:ea typeface="Meiryo UI" panose="020B0604030504040204" pitchFamily="50" charset="-128"/>
              </a:rPr>
              <a:t>、区分所有者での</a:t>
            </a:r>
            <a:r>
              <a:rPr kumimoji="1" lang="ja-JP" altLang="en-US" sz="1000" dirty="0">
                <a:latin typeface="Meiryo UI" panose="020B0604030504040204" pitchFamily="50" charset="-128"/>
                <a:ea typeface="Meiryo UI" panose="020B0604030504040204" pitchFamily="50" charset="-128"/>
              </a:rPr>
              <a:t>合意形成が</a:t>
            </a:r>
            <a:r>
              <a:rPr kumimoji="1" lang="ja-JP" altLang="en-US" sz="1000" dirty="0" smtClean="0">
                <a:latin typeface="Meiryo UI" panose="020B0604030504040204" pitchFamily="50" charset="-128"/>
                <a:ea typeface="Meiryo UI" panose="020B0604030504040204" pitchFamily="50" charset="-128"/>
              </a:rPr>
              <a:t>取れない</a:t>
            </a:r>
            <a:endParaRPr kumimoji="1" lang="ja-JP" altLang="en-US" sz="1000" dirty="0">
              <a:latin typeface="Meiryo UI" panose="020B0604030504040204" pitchFamily="50" charset="-128"/>
              <a:ea typeface="Meiryo UI" panose="020B0604030504040204" pitchFamily="50" charset="-128"/>
            </a:endParaRPr>
          </a:p>
        </p:txBody>
      </p:sp>
      <p:sp>
        <p:nvSpPr>
          <p:cNvPr id="21" name="正方形/長方形 20">
            <a:extLst>
              <a:ext uri="{FF2B5EF4-FFF2-40B4-BE49-F238E27FC236}">
                <a16:creationId xmlns:a16="http://schemas.microsoft.com/office/drawing/2014/main" id="{00000000-0008-0000-0400-000077000000}"/>
              </a:ext>
            </a:extLst>
          </p:cNvPr>
          <p:cNvSpPr/>
          <p:nvPr/>
        </p:nvSpPr>
        <p:spPr>
          <a:xfrm>
            <a:off x="3179054" y="2548186"/>
            <a:ext cx="1728000" cy="537952"/>
          </a:xfrm>
          <a:prstGeom prst="rect">
            <a:avLst/>
          </a:prstGeom>
          <a:solidFill>
            <a:schemeClr val="accent1"/>
          </a:solidFill>
          <a:ln w="9525">
            <a:noFill/>
          </a:ln>
        </p:spPr>
        <p:style>
          <a:lnRef idx="2">
            <a:schemeClr val="accent6"/>
          </a:lnRef>
          <a:fillRef idx="1">
            <a:schemeClr val="lt1"/>
          </a:fillRef>
          <a:effectRef idx="0">
            <a:schemeClr val="accent6"/>
          </a:effectRef>
          <a:fontRef idx="minor">
            <a:schemeClr val="dk1"/>
          </a:fontRef>
        </p:style>
        <p:txBody>
          <a:bodyPr lIns="36000" tIns="36000" rIns="36000" bIns="3600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kumimoji="1" lang="ja-JP" altLang="en-US" sz="1000" dirty="0">
                <a:latin typeface="Meiryo UI" panose="020B0604030504040204" pitchFamily="50" charset="-128"/>
                <a:ea typeface="Meiryo UI" panose="020B0604030504040204" pitchFamily="50" charset="-128"/>
              </a:rPr>
              <a:t>耐震化の必要性は認識しているが、大規模修繕を前年度実施</a:t>
            </a:r>
            <a:r>
              <a:rPr kumimoji="1" lang="ja-JP" altLang="en-US" sz="1000" dirty="0" smtClean="0">
                <a:latin typeface="Meiryo UI" panose="020B0604030504040204" pitchFamily="50" charset="-128"/>
                <a:ea typeface="Meiryo UI" panose="020B0604030504040204" pitchFamily="50" charset="-128"/>
              </a:rPr>
              <a:t>し修繕</a:t>
            </a:r>
            <a:r>
              <a:rPr kumimoji="1" lang="ja-JP" altLang="en-US" sz="1000" dirty="0">
                <a:latin typeface="Meiryo UI" panose="020B0604030504040204" pitchFamily="50" charset="-128"/>
                <a:ea typeface="Meiryo UI" panose="020B0604030504040204" pitchFamily="50" charset="-128"/>
              </a:rPr>
              <a:t>積立費も枯渇して</a:t>
            </a:r>
            <a:r>
              <a:rPr kumimoji="1" lang="ja-JP" altLang="en-US" sz="1000" dirty="0" smtClean="0">
                <a:latin typeface="Meiryo UI" panose="020B0604030504040204" pitchFamily="50" charset="-128"/>
                <a:ea typeface="Meiryo UI" panose="020B0604030504040204" pitchFamily="50" charset="-128"/>
              </a:rPr>
              <a:t>いる</a:t>
            </a:r>
            <a:endParaRPr kumimoji="1" lang="ja-JP" altLang="en-US" sz="1000" dirty="0">
              <a:latin typeface="Meiryo UI" panose="020B0604030504040204" pitchFamily="50" charset="-128"/>
              <a:ea typeface="Meiryo UI" panose="020B0604030504040204" pitchFamily="50" charset="-128"/>
            </a:endParaRPr>
          </a:p>
        </p:txBody>
      </p:sp>
      <p:sp>
        <p:nvSpPr>
          <p:cNvPr id="23" name="正方形/長方形 22">
            <a:extLst>
              <a:ext uri="{FF2B5EF4-FFF2-40B4-BE49-F238E27FC236}">
                <a16:creationId xmlns:a16="http://schemas.microsoft.com/office/drawing/2014/main" id="{00000000-0008-0000-0400-00007C000000}"/>
              </a:ext>
            </a:extLst>
          </p:cNvPr>
          <p:cNvSpPr/>
          <p:nvPr/>
        </p:nvSpPr>
        <p:spPr>
          <a:xfrm>
            <a:off x="3193966" y="3496746"/>
            <a:ext cx="1728000" cy="360000"/>
          </a:xfrm>
          <a:prstGeom prst="rect">
            <a:avLst/>
          </a:prstGeom>
          <a:solidFill>
            <a:schemeClr val="accent1"/>
          </a:solidFill>
          <a:ln w="9525">
            <a:noFill/>
          </a:ln>
        </p:spPr>
        <p:style>
          <a:lnRef idx="2">
            <a:schemeClr val="accent6"/>
          </a:lnRef>
          <a:fillRef idx="1">
            <a:schemeClr val="lt1"/>
          </a:fillRef>
          <a:effectRef idx="0">
            <a:schemeClr val="accent6"/>
          </a:effectRef>
          <a:fontRef idx="minor">
            <a:schemeClr val="dk1"/>
          </a:fontRef>
        </p:style>
        <p:txBody>
          <a:bodyPr lIns="36000" tIns="36000" rIns="36000" bIns="3600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kumimoji="1" lang="ja-JP" altLang="en-US" sz="1000" dirty="0">
                <a:latin typeface="Meiryo UI" panose="020B0604030504040204" pitchFamily="50" charset="-128"/>
                <a:ea typeface="Meiryo UI" panose="020B0604030504040204" pitchFamily="50" charset="-128"/>
              </a:rPr>
              <a:t>管理</a:t>
            </a:r>
            <a:r>
              <a:rPr kumimoji="1" lang="ja-JP" altLang="en-US" sz="1000" dirty="0" smtClean="0">
                <a:latin typeface="Meiryo UI" panose="020B0604030504040204" pitchFamily="50" charset="-128"/>
                <a:ea typeface="Meiryo UI" panose="020B0604030504040204" pitchFamily="50" charset="-128"/>
              </a:rPr>
              <a:t>組合の理事会で、耐震化が議題にあがった</a:t>
            </a:r>
            <a:endParaRPr kumimoji="1" lang="ja-JP" altLang="en-US" sz="1000" dirty="0">
              <a:latin typeface="Meiryo UI" panose="020B0604030504040204" pitchFamily="50" charset="-128"/>
              <a:ea typeface="Meiryo UI" panose="020B0604030504040204" pitchFamily="50" charset="-128"/>
            </a:endParaRPr>
          </a:p>
        </p:txBody>
      </p:sp>
      <p:sp>
        <p:nvSpPr>
          <p:cNvPr id="24" name="正方形/長方形 23">
            <a:extLst>
              <a:ext uri="{FF2B5EF4-FFF2-40B4-BE49-F238E27FC236}">
                <a16:creationId xmlns:a16="http://schemas.microsoft.com/office/drawing/2014/main" id="{00000000-0008-0000-0400-00007E000000}"/>
              </a:ext>
            </a:extLst>
          </p:cNvPr>
          <p:cNvSpPr/>
          <p:nvPr/>
        </p:nvSpPr>
        <p:spPr>
          <a:xfrm>
            <a:off x="5064756" y="3145877"/>
            <a:ext cx="1728000" cy="378680"/>
          </a:xfrm>
          <a:prstGeom prst="rect">
            <a:avLst/>
          </a:prstGeom>
          <a:solidFill>
            <a:schemeClr val="accent1"/>
          </a:solidFill>
          <a:ln w="9525">
            <a:noFill/>
          </a:ln>
        </p:spPr>
        <p:style>
          <a:lnRef idx="2">
            <a:schemeClr val="accent6"/>
          </a:lnRef>
          <a:fillRef idx="1">
            <a:schemeClr val="lt1"/>
          </a:fillRef>
          <a:effectRef idx="0">
            <a:schemeClr val="accent6"/>
          </a:effectRef>
          <a:fontRef idx="minor">
            <a:schemeClr val="dk1"/>
          </a:fontRef>
        </p:style>
        <p:txBody>
          <a:bodyPr lIns="36000" tIns="36000" rIns="36000" bIns="3600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kumimoji="1" lang="ja-JP" altLang="en-US" sz="1000" dirty="0">
                <a:latin typeface="Meiryo UI" panose="020B0604030504040204" pitchFamily="50" charset="-128"/>
                <a:ea typeface="Meiryo UI" panose="020B0604030504040204" pitchFamily="50" charset="-128"/>
              </a:rPr>
              <a:t>耐震化に向けて専門家に相談したいと考えて</a:t>
            </a:r>
            <a:r>
              <a:rPr kumimoji="1" lang="ja-JP" altLang="en-US" sz="1000" dirty="0" smtClean="0">
                <a:latin typeface="Meiryo UI" panose="020B0604030504040204" pitchFamily="50" charset="-128"/>
                <a:ea typeface="Meiryo UI" panose="020B0604030504040204" pitchFamily="50" charset="-128"/>
              </a:rPr>
              <a:t>いる</a:t>
            </a:r>
            <a:endParaRPr kumimoji="1" lang="ja-JP" altLang="en-US" sz="1000" dirty="0">
              <a:latin typeface="Meiryo UI" panose="020B0604030504040204" pitchFamily="50" charset="-128"/>
              <a:ea typeface="Meiryo UI" panose="020B0604030504040204" pitchFamily="50" charset="-128"/>
            </a:endParaRPr>
          </a:p>
        </p:txBody>
      </p:sp>
      <p:sp>
        <p:nvSpPr>
          <p:cNvPr id="25" name="正方形/長方形 24">
            <a:extLst>
              <a:ext uri="{FF2B5EF4-FFF2-40B4-BE49-F238E27FC236}">
                <a16:creationId xmlns:a16="http://schemas.microsoft.com/office/drawing/2014/main" id="{00000000-0008-0000-0400-00007F000000}"/>
              </a:ext>
            </a:extLst>
          </p:cNvPr>
          <p:cNvSpPr/>
          <p:nvPr/>
        </p:nvSpPr>
        <p:spPr>
          <a:xfrm>
            <a:off x="5075722" y="4714177"/>
            <a:ext cx="1728000" cy="504000"/>
          </a:xfrm>
          <a:prstGeom prst="rect">
            <a:avLst/>
          </a:prstGeom>
          <a:solidFill>
            <a:schemeClr val="accent1"/>
          </a:solidFill>
          <a:ln w="9525">
            <a:noFill/>
          </a:ln>
        </p:spPr>
        <p:style>
          <a:lnRef idx="2">
            <a:schemeClr val="accent6"/>
          </a:lnRef>
          <a:fillRef idx="1">
            <a:schemeClr val="lt1"/>
          </a:fillRef>
          <a:effectRef idx="0">
            <a:schemeClr val="accent6"/>
          </a:effectRef>
          <a:fontRef idx="minor">
            <a:schemeClr val="dk1"/>
          </a:fontRef>
        </p:style>
        <p:txBody>
          <a:bodyPr lIns="36000" tIns="36000" rIns="36000" bIns="3600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kumimoji="1" lang="ja-JP" altLang="en-US" sz="1000" dirty="0">
                <a:latin typeface="Meiryo UI" panose="020B0604030504040204" pitchFamily="50" charset="-128"/>
                <a:ea typeface="Meiryo UI" panose="020B0604030504040204" pitchFamily="50" charset="-128"/>
              </a:rPr>
              <a:t>未耐震のままではいけないと思っているが、借主の協力と理解が得られない</a:t>
            </a:r>
            <a:r>
              <a:rPr kumimoji="1" lang="ja-JP" altLang="en-US" sz="1000" dirty="0" smtClean="0">
                <a:latin typeface="Meiryo UI" panose="020B0604030504040204" pitchFamily="50" charset="-128"/>
                <a:ea typeface="Meiryo UI" panose="020B0604030504040204" pitchFamily="50" charset="-128"/>
              </a:rPr>
              <a:t>状況</a:t>
            </a:r>
            <a:endParaRPr kumimoji="1" lang="ja-JP" altLang="en-US" sz="1000" dirty="0">
              <a:latin typeface="Meiryo UI" panose="020B0604030504040204" pitchFamily="50" charset="-128"/>
              <a:ea typeface="Meiryo UI" panose="020B0604030504040204" pitchFamily="50" charset="-128"/>
            </a:endParaRPr>
          </a:p>
        </p:txBody>
      </p:sp>
      <p:sp>
        <p:nvSpPr>
          <p:cNvPr id="26" name="正方形/長方形 25">
            <a:extLst>
              <a:ext uri="{FF2B5EF4-FFF2-40B4-BE49-F238E27FC236}">
                <a16:creationId xmlns:a16="http://schemas.microsoft.com/office/drawing/2014/main" id="{00000000-0008-0000-0400-000080000000}"/>
              </a:ext>
            </a:extLst>
          </p:cNvPr>
          <p:cNvSpPr/>
          <p:nvPr/>
        </p:nvSpPr>
        <p:spPr>
          <a:xfrm>
            <a:off x="5075722" y="4336591"/>
            <a:ext cx="1728000" cy="360000"/>
          </a:xfrm>
          <a:prstGeom prst="rect">
            <a:avLst/>
          </a:prstGeom>
          <a:solidFill>
            <a:schemeClr val="accent1"/>
          </a:solidFill>
          <a:ln w="9525">
            <a:noFill/>
          </a:ln>
        </p:spPr>
        <p:style>
          <a:lnRef idx="2">
            <a:schemeClr val="accent6"/>
          </a:lnRef>
          <a:fillRef idx="1">
            <a:schemeClr val="lt1"/>
          </a:fillRef>
          <a:effectRef idx="0">
            <a:schemeClr val="accent6"/>
          </a:effectRef>
          <a:fontRef idx="minor">
            <a:schemeClr val="dk1"/>
          </a:fontRef>
        </p:style>
        <p:txBody>
          <a:bodyPr lIns="36000" tIns="36000" rIns="36000" bIns="3600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kumimoji="1" lang="ja-JP" altLang="en-US" sz="1000" dirty="0" smtClean="0">
                <a:latin typeface="Meiryo UI" panose="020B0604030504040204" pitchFamily="50" charset="-128"/>
                <a:ea typeface="Meiryo UI" panose="020B0604030504040204" pitchFamily="50" charset="-128"/>
              </a:rPr>
              <a:t>補強の検討</a:t>
            </a:r>
            <a:r>
              <a:rPr kumimoji="1" lang="ja-JP" altLang="en-US" sz="1000" dirty="0">
                <a:latin typeface="Meiryo UI" panose="020B0604030504040204" pitchFamily="50" charset="-128"/>
                <a:ea typeface="Meiryo UI" panose="020B0604030504040204" pitchFamily="50" charset="-128"/>
              </a:rPr>
              <a:t>を行ったが、入居者の移転等の対応で</a:t>
            </a:r>
            <a:r>
              <a:rPr kumimoji="1" lang="ja-JP" altLang="en-US" sz="1000" dirty="0" smtClean="0">
                <a:latin typeface="Meiryo UI" panose="020B0604030504040204" pitchFamily="50" charset="-128"/>
                <a:ea typeface="Meiryo UI" panose="020B0604030504040204" pitchFamily="50" charset="-128"/>
              </a:rPr>
              <a:t>困ってる</a:t>
            </a:r>
            <a:endParaRPr kumimoji="1" lang="ja-JP" altLang="en-US" sz="1000" dirty="0">
              <a:latin typeface="Meiryo UI" panose="020B0604030504040204" pitchFamily="50" charset="-128"/>
              <a:ea typeface="Meiryo UI" panose="020B0604030504040204" pitchFamily="50" charset="-128"/>
            </a:endParaRPr>
          </a:p>
        </p:txBody>
      </p:sp>
      <p:sp>
        <p:nvSpPr>
          <p:cNvPr id="27" name="正方形/長方形 26">
            <a:extLst>
              <a:ext uri="{FF2B5EF4-FFF2-40B4-BE49-F238E27FC236}">
                <a16:creationId xmlns:a16="http://schemas.microsoft.com/office/drawing/2014/main" id="{00000000-0008-0000-0400-000081000000}"/>
              </a:ext>
            </a:extLst>
          </p:cNvPr>
          <p:cNvSpPr/>
          <p:nvPr/>
        </p:nvSpPr>
        <p:spPr>
          <a:xfrm>
            <a:off x="1304816" y="4371797"/>
            <a:ext cx="1728000" cy="376544"/>
          </a:xfrm>
          <a:prstGeom prst="rect">
            <a:avLst/>
          </a:prstGeom>
          <a:solidFill>
            <a:schemeClr val="accent1"/>
          </a:solidFill>
          <a:ln w="9525">
            <a:noFill/>
          </a:ln>
        </p:spPr>
        <p:style>
          <a:lnRef idx="2">
            <a:schemeClr val="accent6"/>
          </a:lnRef>
          <a:fillRef idx="1">
            <a:schemeClr val="lt1"/>
          </a:fillRef>
          <a:effectRef idx="0">
            <a:schemeClr val="accent6"/>
          </a:effectRef>
          <a:fontRef idx="minor">
            <a:schemeClr val="dk1"/>
          </a:fontRef>
        </p:style>
        <p:txBody>
          <a:bodyPr lIns="36000" tIns="36000" rIns="36000" bIns="3600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kumimoji="1" lang="ja-JP" altLang="en-US" sz="1000" dirty="0">
                <a:latin typeface="Meiryo UI" panose="020B0604030504040204" pitchFamily="50" charset="-128"/>
                <a:ea typeface="Meiryo UI" panose="020B0604030504040204" pitchFamily="50" charset="-128"/>
              </a:rPr>
              <a:t>捻出可能な費用がない。物件の売却も視野に入れて</a:t>
            </a:r>
            <a:r>
              <a:rPr kumimoji="1" lang="ja-JP" altLang="en-US" sz="1000" dirty="0" smtClean="0">
                <a:latin typeface="Meiryo UI" panose="020B0604030504040204" pitchFamily="50" charset="-128"/>
                <a:ea typeface="Meiryo UI" panose="020B0604030504040204" pitchFamily="50" charset="-128"/>
              </a:rPr>
              <a:t>いる</a:t>
            </a:r>
            <a:endParaRPr kumimoji="1" lang="en-US" altLang="ja-JP" sz="1000" dirty="0">
              <a:latin typeface="Meiryo UI" panose="020B0604030504040204" pitchFamily="50" charset="-128"/>
              <a:ea typeface="Meiryo UI" panose="020B0604030504040204" pitchFamily="50" charset="-128"/>
            </a:endParaRPr>
          </a:p>
        </p:txBody>
      </p:sp>
      <p:sp>
        <p:nvSpPr>
          <p:cNvPr id="28" name="正方形/長方形 27">
            <a:extLst>
              <a:ext uri="{FF2B5EF4-FFF2-40B4-BE49-F238E27FC236}">
                <a16:creationId xmlns:a16="http://schemas.microsoft.com/office/drawing/2014/main" id="{00000000-0008-0000-0400-000067000000}"/>
              </a:ext>
            </a:extLst>
          </p:cNvPr>
          <p:cNvSpPr/>
          <p:nvPr/>
        </p:nvSpPr>
        <p:spPr>
          <a:xfrm>
            <a:off x="3193966" y="3106527"/>
            <a:ext cx="1728000" cy="360000"/>
          </a:xfrm>
          <a:prstGeom prst="rect">
            <a:avLst/>
          </a:prstGeom>
          <a:solidFill>
            <a:schemeClr val="accent1"/>
          </a:solidFill>
          <a:ln w="9525">
            <a:noFill/>
          </a:ln>
        </p:spPr>
        <p:style>
          <a:lnRef idx="2">
            <a:schemeClr val="accent6"/>
          </a:lnRef>
          <a:fillRef idx="1">
            <a:schemeClr val="lt1"/>
          </a:fillRef>
          <a:effectRef idx="0">
            <a:schemeClr val="accent6"/>
          </a:effectRef>
          <a:fontRef idx="minor">
            <a:schemeClr val="dk1"/>
          </a:fontRef>
        </p:style>
        <p:txBody>
          <a:bodyPr lIns="36000" tIns="36000" rIns="36000" bIns="3600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kumimoji="1" lang="ja-JP" altLang="en-US" sz="1000" dirty="0">
                <a:latin typeface="Meiryo UI" panose="020B0604030504040204" pitchFamily="50" charset="-128"/>
                <a:ea typeface="Meiryo UI" panose="020B0604030504040204" pitchFamily="50" charset="-128"/>
              </a:rPr>
              <a:t>耐震化に向けた勉強会を管理</a:t>
            </a:r>
            <a:r>
              <a:rPr kumimoji="1" lang="ja-JP" altLang="en-US" sz="1000" dirty="0" smtClean="0">
                <a:latin typeface="Meiryo UI" panose="020B0604030504040204" pitchFamily="50" charset="-128"/>
                <a:ea typeface="Meiryo UI" panose="020B0604030504040204" pitchFamily="50" charset="-128"/>
              </a:rPr>
              <a:t>組合で</a:t>
            </a:r>
            <a:r>
              <a:rPr kumimoji="1" lang="ja-JP" altLang="en-US" sz="1000" dirty="0">
                <a:latin typeface="Meiryo UI" panose="020B0604030504040204" pitchFamily="50" charset="-128"/>
                <a:ea typeface="Meiryo UI" panose="020B0604030504040204" pitchFamily="50" charset="-128"/>
              </a:rPr>
              <a:t>実施する</a:t>
            </a:r>
            <a:r>
              <a:rPr kumimoji="1" lang="ja-JP" altLang="en-US" sz="1000" dirty="0" smtClean="0">
                <a:latin typeface="Meiryo UI" panose="020B0604030504040204" pitchFamily="50" charset="-128"/>
                <a:ea typeface="Meiryo UI" panose="020B0604030504040204" pitchFamily="50" charset="-128"/>
              </a:rPr>
              <a:t>予定</a:t>
            </a:r>
            <a:endParaRPr kumimoji="1" lang="ja-JP" altLang="en-US" sz="1000" dirty="0">
              <a:latin typeface="Meiryo UI" panose="020B0604030504040204" pitchFamily="50" charset="-128"/>
              <a:ea typeface="Meiryo UI" panose="020B0604030504040204" pitchFamily="50" charset="-128"/>
            </a:endParaRPr>
          </a:p>
        </p:txBody>
      </p:sp>
      <p:sp>
        <p:nvSpPr>
          <p:cNvPr id="30" name="正方形/長方形 29">
            <a:extLst>
              <a:ext uri="{FF2B5EF4-FFF2-40B4-BE49-F238E27FC236}">
                <a16:creationId xmlns:a16="http://schemas.microsoft.com/office/drawing/2014/main" id="{00000000-0008-0000-0400-00006B000000}"/>
              </a:ext>
            </a:extLst>
          </p:cNvPr>
          <p:cNvSpPr/>
          <p:nvPr/>
        </p:nvSpPr>
        <p:spPr>
          <a:xfrm>
            <a:off x="6971132" y="4470700"/>
            <a:ext cx="1728000" cy="360000"/>
          </a:xfrm>
          <a:prstGeom prst="rect">
            <a:avLst/>
          </a:prstGeom>
          <a:solidFill>
            <a:schemeClr val="accent1"/>
          </a:solidFill>
          <a:ln w="9525">
            <a:noFill/>
          </a:ln>
        </p:spPr>
        <p:style>
          <a:lnRef idx="2">
            <a:schemeClr val="accent6"/>
          </a:lnRef>
          <a:fillRef idx="1">
            <a:schemeClr val="lt1"/>
          </a:fillRef>
          <a:effectRef idx="0">
            <a:schemeClr val="accent6"/>
          </a:effectRef>
          <a:fontRef idx="minor">
            <a:schemeClr val="dk1"/>
          </a:fontRef>
        </p:style>
        <p:txBody>
          <a:bodyPr lIns="36000" tIns="36000" rIns="36000" bIns="3600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kumimoji="1" lang="ja-JP" altLang="en-US" sz="1000" dirty="0" smtClean="0">
                <a:latin typeface="Meiryo UI" panose="020B0604030504040204" pitchFamily="50" charset="-128"/>
                <a:ea typeface="Meiryo UI" panose="020B0604030504040204" pitchFamily="50" charset="-128"/>
              </a:rPr>
              <a:t>建替え</a:t>
            </a:r>
            <a:r>
              <a:rPr kumimoji="1" lang="ja-JP" altLang="en-US" sz="1000" dirty="0">
                <a:latin typeface="Meiryo UI" panose="020B0604030504040204" pitchFamily="50" charset="-128"/>
                <a:ea typeface="Meiryo UI" panose="020B0604030504040204" pitchFamily="50" charset="-128"/>
              </a:rPr>
              <a:t>を検討しているが、</a:t>
            </a:r>
            <a:r>
              <a:rPr kumimoji="1" lang="en-US" altLang="ja-JP" sz="1000" dirty="0">
                <a:latin typeface="Meiryo UI" panose="020B0604030504040204" pitchFamily="50" charset="-128"/>
                <a:ea typeface="Meiryo UI" panose="020B0604030504040204" pitchFamily="50" charset="-128"/>
              </a:rPr>
              <a:t>80%</a:t>
            </a:r>
            <a:r>
              <a:rPr kumimoji="1" lang="ja-JP" altLang="en-US" sz="1000" dirty="0">
                <a:latin typeface="Meiryo UI" panose="020B0604030504040204" pitchFamily="50" charset="-128"/>
                <a:ea typeface="Meiryo UI" panose="020B0604030504040204" pitchFamily="50" charset="-128"/>
              </a:rPr>
              <a:t>の補助</a:t>
            </a:r>
            <a:r>
              <a:rPr kumimoji="1" lang="ja-JP" altLang="en-US" sz="1000" dirty="0" smtClean="0">
                <a:latin typeface="Meiryo UI" panose="020B0604030504040204" pitchFamily="50" charset="-128"/>
                <a:ea typeface="Meiryo UI" panose="020B0604030504040204" pitchFamily="50" charset="-128"/>
              </a:rPr>
              <a:t>が必要</a:t>
            </a:r>
            <a:endParaRPr kumimoji="1" lang="ja-JP" altLang="en-US" sz="1000" dirty="0">
              <a:latin typeface="Meiryo UI" panose="020B0604030504040204" pitchFamily="50" charset="-128"/>
              <a:ea typeface="Meiryo UI" panose="020B0604030504040204" pitchFamily="50" charset="-128"/>
            </a:endParaRPr>
          </a:p>
        </p:txBody>
      </p:sp>
      <p:sp>
        <p:nvSpPr>
          <p:cNvPr id="31" name="正方形/長方形 30">
            <a:extLst>
              <a:ext uri="{FF2B5EF4-FFF2-40B4-BE49-F238E27FC236}">
                <a16:creationId xmlns:a16="http://schemas.microsoft.com/office/drawing/2014/main" id="{00000000-0008-0000-0400-00006F000000}"/>
              </a:ext>
            </a:extLst>
          </p:cNvPr>
          <p:cNvSpPr/>
          <p:nvPr/>
        </p:nvSpPr>
        <p:spPr>
          <a:xfrm>
            <a:off x="5075722" y="3953144"/>
            <a:ext cx="1728000" cy="359615"/>
          </a:xfrm>
          <a:prstGeom prst="rect">
            <a:avLst/>
          </a:prstGeom>
          <a:solidFill>
            <a:schemeClr val="accent1"/>
          </a:solidFill>
          <a:ln w="9525" cap="flat" cmpd="sng" algn="ctr">
            <a:noFill/>
            <a:prstDash val="solid"/>
            <a:miter lim="800000"/>
          </a:ln>
          <a:effectLst/>
        </p:spPr>
        <p:txBody>
          <a:bodyPr lIns="36000" tIns="36000" rIns="36000" bIns="36000"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rPr>
              <a:t>耐震化（建替え）に向けて入居者等と相談している</a:t>
            </a:r>
            <a:r>
              <a:rPr kumimoji="1" lang="ja-JP" altLang="en-US" sz="1000" b="0" i="0" u="none" strike="noStrike" kern="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rPr>
              <a:t>ところ</a:t>
            </a:r>
            <a:endParaRPr kumimoji="1" lang="ja-JP" altLang="en-US" sz="10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endParaRPr>
          </a:p>
        </p:txBody>
      </p:sp>
      <p:sp>
        <p:nvSpPr>
          <p:cNvPr id="32" name="正方形/長方形 31">
            <a:extLst>
              <a:ext uri="{FF2B5EF4-FFF2-40B4-BE49-F238E27FC236}">
                <a16:creationId xmlns:a16="http://schemas.microsoft.com/office/drawing/2014/main" id="{00000000-0008-0000-0400-000071000000}"/>
              </a:ext>
            </a:extLst>
          </p:cNvPr>
          <p:cNvSpPr/>
          <p:nvPr/>
        </p:nvSpPr>
        <p:spPr>
          <a:xfrm>
            <a:off x="1304816" y="5315598"/>
            <a:ext cx="1728000" cy="356995"/>
          </a:xfrm>
          <a:prstGeom prst="rect">
            <a:avLst/>
          </a:prstGeom>
          <a:solidFill>
            <a:schemeClr val="accent1"/>
          </a:solidFill>
          <a:ln w="9525">
            <a:noFill/>
          </a:ln>
        </p:spPr>
        <p:style>
          <a:lnRef idx="2">
            <a:schemeClr val="accent6"/>
          </a:lnRef>
          <a:fillRef idx="1">
            <a:schemeClr val="lt1"/>
          </a:fillRef>
          <a:effectRef idx="0">
            <a:schemeClr val="accent6"/>
          </a:effectRef>
          <a:fontRef idx="minor">
            <a:schemeClr val="dk1"/>
          </a:fontRef>
        </p:style>
        <p:txBody>
          <a:bodyPr lIns="36000" tIns="36000" rIns="36000" bIns="3600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kumimoji="1" lang="ja-JP" altLang="en-US" sz="1000" dirty="0">
                <a:latin typeface="Meiryo UI" panose="020B0604030504040204" pitchFamily="50" charset="-128"/>
                <a:ea typeface="Meiryo UI" panose="020B0604030504040204" pitchFamily="50" charset="-128"/>
              </a:rPr>
              <a:t>建設当時は適法であった。</a:t>
            </a:r>
            <a:r>
              <a:rPr kumimoji="1" lang="ja-JP" altLang="en-US" sz="1000" dirty="0" smtClean="0">
                <a:latin typeface="Meiryo UI" panose="020B0604030504040204" pitchFamily="50" charset="-128"/>
                <a:ea typeface="Meiryo UI" panose="020B0604030504040204" pitchFamily="50" charset="-128"/>
              </a:rPr>
              <a:t>納得できない</a:t>
            </a:r>
            <a:endParaRPr kumimoji="1" lang="en-US" altLang="ja-JP" sz="1000" dirty="0">
              <a:latin typeface="Meiryo UI" panose="020B0604030504040204" pitchFamily="50" charset="-128"/>
              <a:ea typeface="Meiryo UI" panose="020B0604030504040204" pitchFamily="50" charset="-128"/>
            </a:endParaRPr>
          </a:p>
        </p:txBody>
      </p:sp>
      <p:sp>
        <p:nvSpPr>
          <p:cNvPr id="37" name="正方形/長方形 36">
            <a:extLst>
              <a:ext uri="{FF2B5EF4-FFF2-40B4-BE49-F238E27FC236}">
                <a16:creationId xmlns:a16="http://schemas.microsoft.com/office/drawing/2014/main" id="{00000000-0008-0000-0400-000086000000}"/>
              </a:ext>
            </a:extLst>
          </p:cNvPr>
          <p:cNvSpPr/>
          <p:nvPr/>
        </p:nvSpPr>
        <p:spPr>
          <a:xfrm>
            <a:off x="5064756" y="5315444"/>
            <a:ext cx="1728000" cy="504000"/>
          </a:xfrm>
          <a:prstGeom prst="rect">
            <a:avLst/>
          </a:prstGeom>
          <a:solidFill>
            <a:schemeClr val="accent1"/>
          </a:solidFill>
          <a:ln w="9525">
            <a:noFill/>
          </a:ln>
        </p:spPr>
        <p:style>
          <a:lnRef idx="2">
            <a:schemeClr val="accent6"/>
          </a:lnRef>
          <a:fillRef idx="1">
            <a:schemeClr val="lt1"/>
          </a:fillRef>
          <a:effectRef idx="0">
            <a:schemeClr val="accent6"/>
          </a:effectRef>
          <a:fontRef idx="minor">
            <a:schemeClr val="dk1"/>
          </a:fontRef>
        </p:style>
        <p:txBody>
          <a:bodyPr lIns="36000" tIns="36000" rIns="36000" bIns="3600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kumimoji="1" lang="ja-JP" altLang="en-US" sz="1000" dirty="0">
                <a:latin typeface="Meiryo UI" panose="020B0604030504040204" pitchFamily="50" charset="-128"/>
                <a:ea typeface="Meiryo UI" panose="020B0604030504040204" pitchFamily="50" charset="-128"/>
              </a:rPr>
              <a:t>テナントの調整や補償費等で工事費と同程度の費用が発生すると見込んで</a:t>
            </a:r>
            <a:r>
              <a:rPr kumimoji="1" lang="ja-JP" altLang="en-US" sz="1000" dirty="0" smtClean="0">
                <a:latin typeface="Meiryo UI" panose="020B0604030504040204" pitchFamily="50" charset="-128"/>
                <a:ea typeface="Meiryo UI" panose="020B0604030504040204" pitchFamily="50" charset="-128"/>
              </a:rPr>
              <a:t>おり不安</a:t>
            </a:r>
            <a:endParaRPr kumimoji="1" lang="en-US" altLang="ja-JP" sz="1000" dirty="0">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00000000-0008-0000-0400-000087000000}"/>
              </a:ext>
            </a:extLst>
          </p:cNvPr>
          <p:cNvSpPr/>
          <p:nvPr/>
        </p:nvSpPr>
        <p:spPr>
          <a:xfrm>
            <a:off x="3183431" y="5934833"/>
            <a:ext cx="1728000" cy="484491"/>
          </a:xfrm>
          <a:prstGeom prst="rect">
            <a:avLst/>
          </a:prstGeom>
          <a:solidFill>
            <a:schemeClr val="accent1"/>
          </a:solidFill>
          <a:ln w="9525">
            <a:noFill/>
          </a:ln>
        </p:spPr>
        <p:style>
          <a:lnRef idx="2">
            <a:schemeClr val="accent6"/>
          </a:lnRef>
          <a:fillRef idx="1">
            <a:schemeClr val="lt1"/>
          </a:fillRef>
          <a:effectRef idx="0">
            <a:schemeClr val="accent6"/>
          </a:effectRef>
          <a:fontRef idx="minor">
            <a:schemeClr val="dk1"/>
          </a:fontRef>
        </p:style>
        <p:txBody>
          <a:bodyPr lIns="36000" tIns="36000" rIns="36000" bIns="3600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kumimoji="1" lang="ja-JP" altLang="en-US" sz="1000" dirty="0">
                <a:latin typeface="Meiryo UI" panose="020B0604030504040204" pitchFamily="50" charset="-128"/>
                <a:ea typeface="Meiryo UI" panose="020B0604030504040204" pitchFamily="50" charset="-128"/>
              </a:rPr>
              <a:t>テナントが工事により一旦出て行ってしまうと戻ってきてくれない。</a:t>
            </a:r>
            <a:r>
              <a:rPr kumimoji="1" lang="ja-JP" altLang="en-US" sz="1000" dirty="0" smtClean="0">
                <a:latin typeface="Meiryo UI" panose="020B0604030504040204" pitchFamily="50" charset="-128"/>
                <a:ea typeface="Meiryo UI" panose="020B0604030504040204" pitchFamily="50" charset="-128"/>
              </a:rPr>
              <a:t>悩ましい</a:t>
            </a:r>
            <a:endParaRPr kumimoji="1" lang="en-US" altLang="ja-JP" sz="1000" dirty="0">
              <a:latin typeface="Meiryo UI" panose="020B0604030504040204" pitchFamily="50" charset="-128"/>
              <a:ea typeface="Meiryo UI" panose="020B0604030504040204" pitchFamily="50" charset="-128"/>
            </a:endParaRPr>
          </a:p>
        </p:txBody>
      </p:sp>
      <p:sp>
        <p:nvSpPr>
          <p:cNvPr id="40" name="正方形/長方形 39">
            <a:extLst>
              <a:ext uri="{FF2B5EF4-FFF2-40B4-BE49-F238E27FC236}">
                <a16:creationId xmlns:a16="http://schemas.microsoft.com/office/drawing/2014/main" id="{00000000-0008-0000-0400-00008B000000}"/>
              </a:ext>
            </a:extLst>
          </p:cNvPr>
          <p:cNvSpPr/>
          <p:nvPr/>
        </p:nvSpPr>
        <p:spPr>
          <a:xfrm>
            <a:off x="5064756" y="6270743"/>
            <a:ext cx="1728000" cy="360000"/>
          </a:xfrm>
          <a:prstGeom prst="rect">
            <a:avLst/>
          </a:prstGeom>
          <a:solidFill>
            <a:schemeClr val="accent1"/>
          </a:solidFill>
          <a:ln w="9525">
            <a:noFill/>
          </a:ln>
        </p:spPr>
        <p:style>
          <a:lnRef idx="2">
            <a:schemeClr val="accent6"/>
          </a:lnRef>
          <a:fillRef idx="1">
            <a:schemeClr val="lt1"/>
          </a:fillRef>
          <a:effectRef idx="0">
            <a:schemeClr val="accent6"/>
          </a:effectRef>
          <a:fontRef idx="minor">
            <a:schemeClr val="dk1"/>
          </a:fontRef>
        </p:style>
        <p:txBody>
          <a:bodyPr lIns="36000" tIns="36000" rIns="36000" bIns="3600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kumimoji="1" lang="ja-JP" altLang="en-US" sz="1000" dirty="0">
                <a:latin typeface="Meiryo UI" panose="020B0604030504040204" pitchFamily="50" charset="-128"/>
                <a:ea typeface="Meiryo UI" panose="020B0604030504040204" pitchFamily="50" charset="-128"/>
              </a:rPr>
              <a:t>耐震化に向け、設計事務所等に相談して</a:t>
            </a:r>
            <a:r>
              <a:rPr kumimoji="1" lang="ja-JP" altLang="en-US" sz="1000" dirty="0" smtClean="0">
                <a:latin typeface="Meiryo UI" panose="020B0604030504040204" pitchFamily="50" charset="-128"/>
                <a:ea typeface="Meiryo UI" panose="020B0604030504040204" pitchFamily="50" charset="-128"/>
              </a:rPr>
              <a:t>いる</a:t>
            </a:r>
            <a:endParaRPr kumimoji="1" lang="en-US" altLang="ja-JP" sz="1000" dirty="0">
              <a:latin typeface="Meiryo UI" panose="020B0604030504040204" pitchFamily="50" charset="-128"/>
              <a:ea typeface="Meiryo UI" panose="020B0604030504040204" pitchFamily="50" charset="-128"/>
            </a:endParaRPr>
          </a:p>
        </p:txBody>
      </p:sp>
      <p:sp>
        <p:nvSpPr>
          <p:cNvPr id="41" name="正方形/長方形 40">
            <a:extLst>
              <a:ext uri="{FF2B5EF4-FFF2-40B4-BE49-F238E27FC236}">
                <a16:creationId xmlns:a16="http://schemas.microsoft.com/office/drawing/2014/main" id="{00000000-0008-0000-0400-00008C000000}"/>
              </a:ext>
            </a:extLst>
          </p:cNvPr>
          <p:cNvSpPr/>
          <p:nvPr/>
        </p:nvSpPr>
        <p:spPr>
          <a:xfrm>
            <a:off x="6971132" y="5315004"/>
            <a:ext cx="1728000" cy="331777"/>
          </a:xfrm>
          <a:prstGeom prst="rect">
            <a:avLst/>
          </a:prstGeom>
          <a:solidFill>
            <a:schemeClr val="accent1"/>
          </a:solidFill>
          <a:ln w="9525">
            <a:noFill/>
          </a:ln>
        </p:spPr>
        <p:style>
          <a:lnRef idx="2">
            <a:schemeClr val="accent6"/>
          </a:lnRef>
          <a:fillRef idx="1">
            <a:schemeClr val="lt1"/>
          </a:fillRef>
          <a:effectRef idx="0">
            <a:schemeClr val="accent6"/>
          </a:effectRef>
          <a:fontRef idx="minor">
            <a:schemeClr val="dk1"/>
          </a:fontRef>
        </p:style>
        <p:txBody>
          <a:bodyPr lIns="36000" tIns="36000" rIns="36000" bIns="3600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kumimoji="1" lang="ja-JP" altLang="en-US" sz="1000" dirty="0">
                <a:latin typeface="Meiryo UI" panose="020B0604030504040204" pitchFamily="50" charset="-128"/>
                <a:ea typeface="Meiryo UI" panose="020B0604030504040204" pitchFamily="50" charset="-128"/>
              </a:rPr>
              <a:t>補助があるうちに建替えの計画をして</a:t>
            </a:r>
            <a:r>
              <a:rPr kumimoji="1" lang="ja-JP" altLang="en-US" sz="1000" dirty="0" smtClean="0">
                <a:latin typeface="Meiryo UI" panose="020B0604030504040204" pitchFamily="50" charset="-128"/>
                <a:ea typeface="Meiryo UI" panose="020B0604030504040204" pitchFamily="50" charset="-128"/>
              </a:rPr>
              <a:t>いる</a:t>
            </a:r>
            <a:endParaRPr kumimoji="1" lang="en-US" altLang="ja-JP" sz="1000" dirty="0">
              <a:latin typeface="Meiryo UI" panose="020B0604030504040204" pitchFamily="50" charset="-128"/>
              <a:ea typeface="Meiryo UI" panose="020B0604030504040204" pitchFamily="50" charset="-128"/>
            </a:endParaRPr>
          </a:p>
        </p:txBody>
      </p:sp>
      <p:sp>
        <p:nvSpPr>
          <p:cNvPr id="42" name="正方形/長方形 41">
            <a:extLst>
              <a:ext uri="{FF2B5EF4-FFF2-40B4-BE49-F238E27FC236}">
                <a16:creationId xmlns:a16="http://schemas.microsoft.com/office/drawing/2014/main" id="{00000000-0008-0000-0400-00008D000000}"/>
              </a:ext>
            </a:extLst>
          </p:cNvPr>
          <p:cNvSpPr/>
          <p:nvPr/>
        </p:nvSpPr>
        <p:spPr>
          <a:xfrm>
            <a:off x="5063022" y="5847650"/>
            <a:ext cx="1728000" cy="396000"/>
          </a:xfrm>
          <a:prstGeom prst="rect">
            <a:avLst/>
          </a:prstGeom>
          <a:solidFill>
            <a:schemeClr val="accent1"/>
          </a:solidFill>
          <a:ln w="9525">
            <a:noFill/>
          </a:ln>
        </p:spPr>
        <p:style>
          <a:lnRef idx="2">
            <a:schemeClr val="accent6"/>
          </a:lnRef>
          <a:fillRef idx="1">
            <a:schemeClr val="lt1"/>
          </a:fillRef>
          <a:effectRef idx="0">
            <a:schemeClr val="accent6"/>
          </a:effectRef>
          <a:fontRef idx="minor">
            <a:schemeClr val="dk1"/>
          </a:fontRef>
        </p:style>
        <p:txBody>
          <a:bodyPr lIns="36000" tIns="36000" rIns="36000" bIns="3600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kumimoji="1" lang="ja-JP" altLang="en-US" sz="1000" dirty="0">
                <a:latin typeface="Meiryo UI" panose="020B0604030504040204" pitchFamily="50" charset="-128"/>
                <a:ea typeface="Meiryo UI" panose="020B0604030504040204" pitchFamily="50" charset="-128"/>
              </a:rPr>
              <a:t>テナントが協力してくれないので、弁護士に入ってもらい</a:t>
            </a:r>
            <a:r>
              <a:rPr kumimoji="1" lang="ja-JP" altLang="en-US" sz="1000" dirty="0" smtClean="0">
                <a:latin typeface="Meiryo UI" panose="020B0604030504040204" pitchFamily="50" charset="-128"/>
                <a:ea typeface="Meiryo UI" panose="020B0604030504040204" pitchFamily="50" charset="-128"/>
              </a:rPr>
              <a:t>調整中</a:t>
            </a:r>
            <a:endParaRPr kumimoji="1" lang="en-US" altLang="ja-JP" sz="1000" dirty="0">
              <a:latin typeface="Meiryo UI" panose="020B0604030504040204" pitchFamily="50" charset="-128"/>
              <a:ea typeface="Meiryo UI" panose="020B0604030504040204" pitchFamily="50" charset="-128"/>
            </a:endParaRPr>
          </a:p>
        </p:txBody>
      </p:sp>
      <p:sp>
        <p:nvSpPr>
          <p:cNvPr id="47" name="正方形/長方形 46">
            <a:extLst>
              <a:ext uri="{FF2B5EF4-FFF2-40B4-BE49-F238E27FC236}">
                <a16:creationId xmlns:a16="http://schemas.microsoft.com/office/drawing/2014/main" id="{00000000-0008-0000-0400-00008A000000}"/>
              </a:ext>
            </a:extLst>
          </p:cNvPr>
          <p:cNvSpPr/>
          <p:nvPr/>
        </p:nvSpPr>
        <p:spPr>
          <a:xfrm>
            <a:off x="6971132" y="3947769"/>
            <a:ext cx="1728000" cy="501998"/>
          </a:xfrm>
          <a:prstGeom prst="rect">
            <a:avLst/>
          </a:prstGeom>
          <a:solidFill>
            <a:schemeClr val="accent1"/>
          </a:solidFill>
          <a:ln w="9525">
            <a:noFill/>
          </a:ln>
        </p:spPr>
        <p:style>
          <a:lnRef idx="2">
            <a:schemeClr val="accent6"/>
          </a:lnRef>
          <a:fillRef idx="1">
            <a:schemeClr val="lt1"/>
          </a:fillRef>
          <a:effectRef idx="0">
            <a:schemeClr val="accent6"/>
          </a:effectRef>
          <a:fontRef idx="minor">
            <a:schemeClr val="dk1"/>
          </a:fontRef>
        </p:style>
        <p:txBody>
          <a:bodyPr lIns="36000" tIns="36000" rIns="36000" bIns="3600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kumimoji="1" lang="ja-JP" altLang="en-US" sz="1000" dirty="0">
                <a:solidFill>
                  <a:sysClr val="windowText" lastClr="000000"/>
                </a:solidFill>
                <a:latin typeface="Meiryo UI" panose="020B0604030504040204" pitchFamily="50" charset="-128"/>
                <a:ea typeface="Meiryo UI" panose="020B0604030504040204" pitchFamily="50" charset="-128"/>
              </a:rPr>
              <a:t>入居者の移転</a:t>
            </a:r>
            <a:r>
              <a:rPr kumimoji="1" lang="ja-JP" altLang="en-US" sz="1000" dirty="0" smtClean="0">
                <a:solidFill>
                  <a:sysClr val="windowText" lastClr="000000"/>
                </a:solidFill>
                <a:latin typeface="Meiryo UI" panose="020B0604030504040204" pitchFamily="50" charset="-128"/>
                <a:ea typeface="Meiryo UI" panose="020B0604030504040204" pitchFamily="50" charset="-128"/>
              </a:rPr>
              <a:t>調整に手間取っているが、移転</a:t>
            </a:r>
            <a:r>
              <a:rPr kumimoji="1" lang="ja-JP" altLang="en-US" sz="1000" dirty="0">
                <a:solidFill>
                  <a:sysClr val="windowText" lastClr="000000"/>
                </a:solidFill>
                <a:latin typeface="Meiryo UI" panose="020B0604030504040204" pitchFamily="50" charset="-128"/>
                <a:ea typeface="Meiryo UI" panose="020B0604030504040204" pitchFamily="50" charset="-128"/>
              </a:rPr>
              <a:t>を完了して耐震化を進めたいと考えて</a:t>
            </a:r>
            <a:r>
              <a:rPr kumimoji="1" lang="ja-JP" altLang="en-US" sz="1000" dirty="0" smtClean="0">
                <a:solidFill>
                  <a:sysClr val="windowText" lastClr="000000"/>
                </a:solidFill>
                <a:latin typeface="Meiryo UI" panose="020B0604030504040204" pitchFamily="50" charset="-128"/>
                <a:ea typeface="Meiryo UI" panose="020B0604030504040204" pitchFamily="50" charset="-128"/>
              </a:rPr>
              <a:t>いる</a:t>
            </a:r>
            <a:endParaRPr kumimoji="1" lang="en-US" altLang="ja-JP" sz="1000" dirty="0">
              <a:solidFill>
                <a:sysClr val="windowText" lastClr="000000"/>
              </a:solidFill>
              <a:latin typeface="Meiryo UI" panose="020B0604030504040204" pitchFamily="50" charset="-128"/>
              <a:ea typeface="Meiryo UI" panose="020B0604030504040204" pitchFamily="50" charset="-128"/>
            </a:endParaRPr>
          </a:p>
        </p:txBody>
      </p:sp>
      <p:sp>
        <p:nvSpPr>
          <p:cNvPr id="48" name="コンテンツ プレースホルダー 2">
            <a:extLst>
              <a:ext uri="{FF2B5EF4-FFF2-40B4-BE49-F238E27FC236}">
                <a16:creationId xmlns:a16="http://schemas.microsoft.com/office/drawing/2014/main" id="{AA0B172B-80D7-4CF0-BD9C-A0D11A61C54D}"/>
              </a:ext>
            </a:extLst>
          </p:cNvPr>
          <p:cNvSpPr txBox="1">
            <a:spLocks/>
          </p:cNvSpPr>
          <p:nvPr/>
        </p:nvSpPr>
        <p:spPr bwMode="auto">
          <a:xfrm>
            <a:off x="192471" y="964039"/>
            <a:ext cx="8671853" cy="67478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ctr" anchorCtr="0" compatLnSpc="1">
            <a:prstTxWarp prst="textNoShape">
              <a:avLst/>
            </a:prstTxWarp>
          </a:bodyPr>
          <a:lstStyle>
            <a:lvl1pPr marL="341313" indent="-341313" algn="l" rtl="0" eaLnBrk="0" fontAlgn="base" hangingPunct="0">
              <a:spcBef>
                <a:spcPct val="20000"/>
              </a:spcBef>
              <a:spcAft>
                <a:spcPct val="0"/>
              </a:spcAft>
              <a:buChar char="•"/>
              <a:defRPr kumimoji="1"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kumimoji="1" sz="2800">
                <a:solidFill>
                  <a:schemeClr val="tx1"/>
                </a:solidFill>
                <a:latin typeface="+mn-lt"/>
                <a:ea typeface="+mn-ea"/>
              </a:defRPr>
            </a:lvl2pPr>
            <a:lvl3pPr marL="1141413" indent="-227013" algn="l" rtl="0" eaLnBrk="0" fontAlgn="base" hangingPunct="0">
              <a:spcBef>
                <a:spcPct val="20000"/>
              </a:spcBef>
              <a:spcAft>
                <a:spcPct val="0"/>
              </a:spcAft>
              <a:buChar char="•"/>
              <a:defRPr kumimoji="1" sz="2400">
                <a:solidFill>
                  <a:schemeClr val="tx1"/>
                </a:solidFill>
                <a:latin typeface="+mn-lt"/>
                <a:ea typeface="+mn-ea"/>
              </a:defRPr>
            </a:lvl3pPr>
            <a:lvl4pPr marL="1598613" indent="-227013" algn="l" rtl="0" eaLnBrk="0" fontAlgn="base" hangingPunct="0">
              <a:spcBef>
                <a:spcPct val="20000"/>
              </a:spcBef>
              <a:spcAft>
                <a:spcPct val="0"/>
              </a:spcAft>
              <a:buChar char="–"/>
              <a:defRPr kumimoji="1" sz="2000">
                <a:solidFill>
                  <a:schemeClr val="tx1"/>
                </a:solidFill>
                <a:latin typeface="+mn-lt"/>
                <a:ea typeface="+mn-ea"/>
              </a:defRPr>
            </a:lvl4pPr>
            <a:lvl5pPr marL="2055813" indent="-227013" algn="l" rtl="0" eaLnBrk="0" fontAlgn="base" hangingPunct="0">
              <a:spcBef>
                <a:spcPct val="20000"/>
              </a:spcBef>
              <a:spcAft>
                <a:spcPct val="0"/>
              </a:spcAft>
              <a:buChar char="»"/>
              <a:defRPr kumimoji="1" sz="2000">
                <a:solidFill>
                  <a:schemeClr val="tx1"/>
                </a:solidFill>
                <a:latin typeface="+mn-lt"/>
                <a:ea typeface="+mn-ea"/>
              </a:defRPr>
            </a:lvl5pPr>
            <a:lvl6pPr marL="2514264" indent="-228570" algn="l" rtl="0" fontAlgn="base">
              <a:spcBef>
                <a:spcPct val="20000"/>
              </a:spcBef>
              <a:spcAft>
                <a:spcPct val="0"/>
              </a:spcAft>
              <a:buChar char="»"/>
              <a:defRPr kumimoji="1" sz="2000">
                <a:solidFill>
                  <a:schemeClr val="tx1"/>
                </a:solidFill>
                <a:latin typeface="+mn-lt"/>
                <a:ea typeface="+mn-ea"/>
              </a:defRPr>
            </a:lvl6pPr>
            <a:lvl7pPr marL="2971403" indent="-228570" algn="l" rtl="0" fontAlgn="base">
              <a:spcBef>
                <a:spcPct val="20000"/>
              </a:spcBef>
              <a:spcAft>
                <a:spcPct val="0"/>
              </a:spcAft>
              <a:buChar char="»"/>
              <a:defRPr kumimoji="1" sz="2000">
                <a:solidFill>
                  <a:schemeClr val="tx1"/>
                </a:solidFill>
                <a:latin typeface="+mn-lt"/>
                <a:ea typeface="+mn-ea"/>
              </a:defRPr>
            </a:lvl7pPr>
            <a:lvl8pPr marL="3428542" indent="-228570" algn="l" rtl="0" fontAlgn="base">
              <a:spcBef>
                <a:spcPct val="20000"/>
              </a:spcBef>
              <a:spcAft>
                <a:spcPct val="0"/>
              </a:spcAft>
              <a:buChar char="»"/>
              <a:defRPr kumimoji="1" sz="2000">
                <a:solidFill>
                  <a:schemeClr val="tx1"/>
                </a:solidFill>
                <a:latin typeface="+mn-lt"/>
                <a:ea typeface="+mn-ea"/>
              </a:defRPr>
            </a:lvl8pPr>
            <a:lvl9pPr marL="3885681" indent="-228570" algn="l" rtl="0" fontAlgn="base">
              <a:spcBef>
                <a:spcPct val="20000"/>
              </a:spcBef>
              <a:spcAft>
                <a:spcPct val="0"/>
              </a:spcAft>
              <a:buChar char="»"/>
              <a:defRPr kumimoji="1" sz="2000">
                <a:solidFill>
                  <a:schemeClr val="tx1"/>
                </a:solidFill>
                <a:latin typeface="+mn-lt"/>
                <a:ea typeface="+mn-ea"/>
              </a:defRPr>
            </a:lvl9pPr>
          </a:lstStyle>
          <a:p>
            <a:pPr marL="0" indent="0">
              <a:buNone/>
            </a:pPr>
            <a:r>
              <a:rPr lang="ja-JP" altLang="en-US" sz="1600" kern="0" dirty="0" smtClean="0">
                <a:latin typeface="Meiryo UI" panose="020B0604030504040204" pitchFamily="50" charset="-128"/>
                <a:ea typeface="Meiryo UI" panose="020B0604030504040204" pitchFamily="50" charset="-128"/>
              </a:rPr>
              <a:t>所有者の多様</a:t>
            </a:r>
            <a:r>
              <a:rPr lang="ja-JP" altLang="en-US" sz="1600" kern="0" dirty="0">
                <a:latin typeface="Meiryo UI" panose="020B0604030504040204" pitchFamily="50" charset="-128"/>
                <a:ea typeface="Meiryo UI" panose="020B0604030504040204" pitchFamily="50" charset="-128"/>
              </a:rPr>
              <a:t>な課題を引出し</a:t>
            </a:r>
            <a:r>
              <a:rPr lang="ja-JP" altLang="en-US" sz="1600" kern="0" dirty="0" smtClean="0">
                <a:latin typeface="Meiryo UI" panose="020B0604030504040204" pitchFamily="50" charset="-128"/>
                <a:ea typeface="Meiryo UI" panose="020B0604030504040204" pitchFamily="50" charset="-128"/>
              </a:rPr>
              <a:t>、実態</a:t>
            </a:r>
            <a:r>
              <a:rPr lang="ja-JP" altLang="en-US" sz="1600" kern="0" dirty="0">
                <a:latin typeface="Meiryo UI" panose="020B0604030504040204" pitchFamily="50" charset="-128"/>
                <a:ea typeface="Meiryo UI" panose="020B0604030504040204" pitchFamily="50" charset="-128"/>
              </a:rPr>
              <a:t>を把握</a:t>
            </a:r>
            <a:r>
              <a:rPr lang="ja-JP" altLang="en-US" sz="1600" kern="0" dirty="0" smtClean="0">
                <a:latin typeface="Meiryo UI" panose="020B0604030504040204" pitchFamily="50" charset="-128"/>
                <a:ea typeface="Meiryo UI" panose="020B0604030504040204" pitchFamily="50" charset="-128"/>
              </a:rPr>
              <a:t>するため、耐震化に精通した専門家を同行し、具体の耐震補強案や支援策等を示しながらの所有者ヒアリングを実施。（全</a:t>
            </a:r>
            <a:r>
              <a:rPr lang="en-US" altLang="ja-JP" sz="1600" kern="0" dirty="0" smtClean="0">
                <a:latin typeface="Meiryo UI" panose="020B0604030504040204" pitchFamily="50" charset="-128"/>
                <a:ea typeface="Meiryo UI" panose="020B0604030504040204" pitchFamily="50" charset="-128"/>
              </a:rPr>
              <a:t>87</a:t>
            </a:r>
            <a:r>
              <a:rPr lang="ja-JP" altLang="en-US" sz="1600" kern="0" dirty="0" smtClean="0">
                <a:latin typeface="Meiryo UI" panose="020B0604030504040204" pitchFamily="50" charset="-128"/>
                <a:ea typeface="Meiryo UI" panose="020B0604030504040204" pitchFamily="50" charset="-128"/>
              </a:rPr>
              <a:t>件：</a:t>
            </a:r>
            <a:r>
              <a:rPr lang="en-US" altLang="ja-JP" sz="1600" kern="0" dirty="0" smtClean="0">
                <a:latin typeface="Meiryo UI" panose="020B0604030504040204" pitchFamily="50" charset="-128"/>
                <a:ea typeface="Meiryo UI" panose="020B0604030504040204" pitchFamily="50" charset="-128"/>
              </a:rPr>
              <a:t>7</a:t>
            </a:r>
            <a:r>
              <a:rPr lang="ja-JP" altLang="en-US" sz="1600" kern="0" dirty="0" smtClean="0">
                <a:latin typeface="Meiryo UI" panose="020B0604030504040204" pitchFamily="50" charset="-128"/>
                <a:ea typeface="Meiryo UI" panose="020B0604030504040204" pitchFamily="50" charset="-128"/>
              </a:rPr>
              <a:t>月～</a:t>
            </a:r>
            <a:r>
              <a:rPr lang="en-US" altLang="ja-JP" sz="1600" kern="0" dirty="0" smtClean="0">
                <a:latin typeface="Meiryo UI" panose="020B0604030504040204" pitchFamily="50" charset="-128"/>
                <a:ea typeface="Meiryo UI" panose="020B0604030504040204" pitchFamily="50" charset="-128"/>
              </a:rPr>
              <a:t>10</a:t>
            </a:r>
            <a:r>
              <a:rPr lang="ja-JP" altLang="en-US" sz="1600" kern="0" dirty="0" smtClean="0">
                <a:latin typeface="Meiryo UI" panose="020B0604030504040204" pitchFamily="50" charset="-128"/>
                <a:ea typeface="Meiryo UI" panose="020B0604030504040204" pitchFamily="50" charset="-128"/>
              </a:rPr>
              <a:t>月実施）</a:t>
            </a:r>
            <a:endParaRPr lang="ja-JP" altLang="en-US" sz="1600" kern="0" dirty="0">
              <a:latin typeface="Meiryo UI" panose="020B0604030504040204" pitchFamily="50" charset="-128"/>
              <a:ea typeface="Meiryo UI" panose="020B0604030504040204" pitchFamily="50" charset="-128"/>
            </a:endParaRPr>
          </a:p>
        </p:txBody>
      </p:sp>
      <p:sp>
        <p:nvSpPr>
          <p:cNvPr id="54" name="コンテンツ プレースホルダー 2">
            <a:extLst>
              <a:ext uri="{FF2B5EF4-FFF2-40B4-BE49-F238E27FC236}">
                <a16:creationId xmlns:a16="http://schemas.microsoft.com/office/drawing/2014/main" id="{AA0B172B-80D7-4CF0-BD9C-A0D11A61C54D}"/>
              </a:ext>
            </a:extLst>
          </p:cNvPr>
          <p:cNvSpPr txBox="1">
            <a:spLocks/>
          </p:cNvSpPr>
          <p:nvPr/>
        </p:nvSpPr>
        <p:spPr bwMode="auto">
          <a:xfrm>
            <a:off x="66015" y="2593065"/>
            <a:ext cx="1168053" cy="50597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prstTxWarp prst="textNoShape">
              <a:avLst/>
            </a:prstTxWarp>
          </a:bodyPr>
          <a:lstStyle>
            <a:lvl1pPr marL="341313" indent="-341313" algn="l" rtl="0" eaLnBrk="0" fontAlgn="base" hangingPunct="0">
              <a:spcBef>
                <a:spcPct val="20000"/>
              </a:spcBef>
              <a:spcAft>
                <a:spcPct val="0"/>
              </a:spcAft>
              <a:buChar char="•"/>
              <a:defRPr kumimoji="1"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kumimoji="1" sz="2800">
                <a:solidFill>
                  <a:schemeClr val="tx1"/>
                </a:solidFill>
                <a:latin typeface="+mn-lt"/>
                <a:ea typeface="+mn-ea"/>
              </a:defRPr>
            </a:lvl2pPr>
            <a:lvl3pPr marL="1141413" indent="-227013" algn="l" rtl="0" eaLnBrk="0" fontAlgn="base" hangingPunct="0">
              <a:spcBef>
                <a:spcPct val="20000"/>
              </a:spcBef>
              <a:spcAft>
                <a:spcPct val="0"/>
              </a:spcAft>
              <a:buChar char="•"/>
              <a:defRPr kumimoji="1" sz="2400">
                <a:solidFill>
                  <a:schemeClr val="tx1"/>
                </a:solidFill>
                <a:latin typeface="+mn-lt"/>
                <a:ea typeface="+mn-ea"/>
              </a:defRPr>
            </a:lvl3pPr>
            <a:lvl4pPr marL="1598613" indent="-227013" algn="l" rtl="0" eaLnBrk="0" fontAlgn="base" hangingPunct="0">
              <a:spcBef>
                <a:spcPct val="20000"/>
              </a:spcBef>
              <a:spcAft>
                <a:spcPct val="0"/>
              </a:spcAft>
              <a:buChar char="–"/>
              <a:defRPr kumimoji="1" sz="2000">
                <a:solidFill>
                  <a:schemeClr val="tx1"/>
                </a:solidFill>
                <a:latin typeface="+mn-lt"/>
                <a:ea typeface="+mn-ea"/>
              </a:defRPr>
            </a:lvl4pPr>
            <a:lvl5pPr marL="2055813" indent="-227013" algn="l" rtl="0" eaLnBrk="0" fontAlgn="base" hangingPunct="0">
              <a:spcBef>
                <a:spcPct val="20000"/>
              </a:spcBef>
              <a:spcAft>
                <a:spcPct val="0"/>
              </a:spcAft>
              <a:buChar char="»"/>
              <a:defRPr kumimoji="1" sz="2000">
                <a:solidFill>
                  <a:schemeClr val="tx1"/>
                </a:solidFill>
                <a:latin typeface="+mn-lt"/>
                <a:ea typeface="+mn-ea"/>
              </a:defRPr>
            </a:lvl5pPr>
            <a:lvl6pPr marL="2514264" indent="-228570" algn="l" rtl="0" fontAlgn="base">
              <a:spcBef>
                <a:spcPct val="20000"/>
              </a:spcBef>
              <a:spcAft>
                <a:spcPct val="0"/>
              </a:spcAft>
              <a:buChar char="»"/>
              <a:defRPr kumimoji="1" sz="2000">
                <a:solidFill>
                  <a:schemeClr val="tx1"/>
                </a:solidFill>
                <a:latin typeface="+mn-lt"/>
                <a:ea typeface="+mn-ea"/>
              </a:defRPr>
            </a:lvl6pPr>
            <a:lvl7pPr marL="2971403" indent="-228570" algn="l" rtl="0" fontAlgn="base">
              <a:spcBef>
                <a:spcPct val="20000"/>
              </a:spcBef>
              <a:spcAft>
                <a:spcPct val="0"/>
              </a:spcAft>
              <a:buChar char="»"/>
              <a:defRPr kumimoji="1" sz="2000">
                <a:solidFill>
                  <a:schemeClr val="tx1"/>
                </a:solidFill>
                <a:latin typeface="+mn-lt"/>
                <a:ea typeface="+mn-ea"/>
              </a:defRPr>
            </a:lvl7pPr>
            <a:lvl8pPr marL="3428542" indent="-228570" algn="l" rtl="0" fontAlgn="base">
              <a:spcBef>
                <a:spcPct val="20000"/>
              </a:spcBef>
              <a:spcAft>
                <a:spcPct val="0"/>
              </a:spcAft>
              <a:buChar char="»"/>
              <a:defRPr kumimoji="1" sz="2000">
                <a:solidFill>
                  <a:schemeClr val="tx1"/>
                </a:solidFill>
                <a:latin typeface="+mn-lt"/>
                <a:ea typeface="+mn-ea"/>
              </a:defRPr>
            </a:lvl8pPr>
            <a:lvl9pPr marL="3885681" indent="-228570" algn="l" rtl="0" fontAlgn="base">
              <a:spcBef>
                <a:spcPct val="20000"/>
              </a:spcBef>
              <a:spcAft>
                <a:spcPct val="0"/>
              </a:spcAft>
              <a:buChar char="»"/>
              <a:defRPr kumimoji="1" sz="2000">
                <a:solidFill>
                  <a:schemeClr val="tx1"/>
                </a:solidFill>
                <a:latin typeface="+mn-lt"/>
                <a:ea typeface="+mn-ea"/>
              </a:defRPr>
            </a:lvl9pPr>
          </a:lstStyle>
          <a:p>
            <a:pPr marL="0" indent="0" algn="ctr">
              <a:buFontTx/>
              <a:buNone/>
            </a:pPr>
            <a:r>
              <a:rPr lang="ja-JP" altLang="en-US" sz="1100" b="1" kern="0" dirty="0">
                <a:latin typeface="Meiryo UI" panose="020B0604030504040204" pitchFamily="50" charset="-128"/>
                <a:ea typeface="Meiryo UI" panose="020B0604030504040204" pitchFamily="50" charset="-128"/>
              </a:rPr>
              <a:t>分譲マンション</a:t>
            </a:r>
            <a:endParaRPr lang="en-US" altLang="ja-JP" sz="1100" b="1" kern="0" dirty="0">
              <a:latin typeface="Meiryo UI" panose="020B0604030504040204" pitchFamily="50" charset="-128"/>
              <a:ea typeface="Meiryo UI" panose="020B0604030504040204" pitchFamily="50" charset="-128"/>
            </a:endParaRPr>
          </a:p>
          <a:p>
            <a:pPr marL="0" indent="0" algn="ctr">
              <a:buFontTx/>
              <a:buNone/>
            </a:pPr>
            <a:r>
              <a:rPr lang="ja-JP" altLang="en-US" sz="1050" kern="0" dirty="0" smtClean="0">
                <a:latin typeface="Meiryo UI" panose="020B0604030504040204" pitchFamily="50" charset="-128"/>
                <a:ea typeface="Meiryo UI" panose="020B0604030504040204" pitchFamily="50" charset="-128"/>
              </a:rPr>
              <a:t>（</a:t>
            </a:r>
            <a:r>
              <a:rPr lang="en-US" altLang="ja-JP" sz="1050" kern="0" dirty="0" smtClean="0">
                <a:latin typeface="Meiryo UI" panose="020B0604030504040204" pitchFamily="50" charset="-128"/>
                <a:ea typeface="Meiryo UI" panose="020B0604030504040204" pitchFamily="50" charset="-128"/>
              </a:rPr>
              <a:t>20</a:t>
            </a:r>
            <a:r>
              <a:rPr lang="ja-JP" altLang="en-US" sz="1050" kern="0" dirty="0" smtClean="0">
                <a:latin typeface="Meiryo UI" panose="020B0604030504040204" pitchFamily="50" charset="-128"/>
                <a:ea typeface="Meiryo UI" panose="020B0604030504040204" pitchFamily="50" charset="-128"/>
              </a:rPr>
              <a:t>棟</a:t>
            </a:r>
            <a:r>
              <a:rPr lang="en-US" altLang="ja-JP" sz="1050" kern="0" dirty="0">
                <a:latin typeface="Meiryo UI" panose="020B0604030504040204" pitchFamily="50" charset="-128"/>
                <a:ea typeface="Meiryo UI" panose="020B0604030504040204" pitchFamily="50" charset="-128"/>
              </a:rPr>
              <a:t>/55</a:t>
            </a:r>
            <a:r>
              <a:rPr lang="ja-JP" altLang="en-US" sz="1050" kern="0" dirty="0">
                <a:latin typeface="Meiryo UI" panose="020B0604030504040204" pitchFamily="50" charset="-128"/>
                <a:ea typeface="Meiryo UI" panose="020B0604030504040204" pitchFamily="50" charset="-128"/>
              </a:rPr>
              <a:t>棟）</a:t>
            </a:r>
          </a:p>
          <a:p>
            <a:pPr marL="0" indent="0" algn="ctr">
              <a:buFontTx/>
              <a:buNone/>
            </a:pPr>
            <a:endParaRPr lang="en-US" altLang="ja-JP" sz="800" kern="0" dirty="0">
              <a:latin typeface="Meiryo UI" panose="020B0604030504040204" pitchFamily="50" charset="-128"/>
              <a:ea typeface="Meiryo UI" panose="020B0604030504040204" pitchFamily="50" charset="-128"/>
            </a:endParaRPr>
          </a:p>
        </p:txBody>
      </p:sp>
      <p:sp>
        <p:nvSpPr>
          <p:cNvPr id="55" name="コンテンツ プレースホルダー 2">
            <a:extLst>
              <a:ext uri="{FF2B5EF4-FFF2-40B4-BE49-F238E27FC236}">
                <a16:creationId xmlns:a16="http://schemas.microsoft.com/office/drawing/2014/main" id="{AA0B172B-80D7-4CF0-BD9C-A0D11A61C54D}"/>
              </a:ext>
            </a:extLst>
          </p:cNvPr>
          <p:cNvSpPr txBox="1">
            <a:spLocks/>
          </p:cNvSpPr>
          <p:nvPr/>
        </p:nvSpPr>
        <p:spPr bwMode="auto">
          <a:xfrm>
            <a:off x="66015" y="4008642"/>
            <a:ext cx="1168053" cy="50597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prstTxWarp prst="textNoShape">
              <a:avLst/>
            </a:prstTxWarp>
          </a:bodyPr>
          <a:lstStyle>
            <a:lvl1pPr marL="341313" indent="-341313" algn="l" rtl="0" eaLnBrk="0" fontAlgn="base" hangingPunct="0">
              <a:spcBef>
                <a:spcPct val="20000"/>
              </a:spcBef>
              <a:spcAft>
                <a:spcPct val="0"/>
              </a:spcAft>
              <a:buChar char="•"/>
              <a:defRPr kumimoji="1"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kumimoji="1" sz="2800">
                <a:solidFill>
                  <a:schemeClr val="tx1"/>
                </a:solidFill>
                <a:latin typeface="+mn-lt"/>
                <a:ea typeface="+mn-ea"/>
              </a:defRPr>
            </a:lvl2pPr>
            <a:lvl3pPr marL="1141413" indent="-227013" algn="l" rtl="0" eaLnBrk="0" fontAlgn="base" hangingPunct="0">
              <a:spcBef>
                <a:spcPct val="20000"/>
              </a:spcBef>
              <a:spcAft>
                <a:spcPct val="0"/>
              </a:spcAft>
              <a:buChar char="•"/>
              <a:defRPr kumimoji="1" sz="2400">
                <a:solidFill>
                  <a:schemeClr val="tx1"/>
                </a:solidFill>
                <a:latin typeface="+mn-lt"/>
                <a:ea typeface="+mn-ea"/>
              </a:defRPr>
            </a:lvl3pPr>
            <a:lvl4pPr marL="1598613" indent="-227013" algn="l" rtl="0" eaLnBrk="0" fontAlgn="base" hangingPunct="0">
              <a:spcBef>
                <a:spcPct val="20000"/>
              </a:spcBef>
              <a:spcAft>
                <a:spcPct val="0"/>
              </a:spcAft>
              <a:buChar char="–"/>
              <a:defRPr kumimoji="1" sz="2000">
                <a:solidFill>
                  <a:schemeClr val="tx1"/>
                </a:solidFill>
                <a:latin typeface="+mn-lt"/>
                <a:ea typeface="+mn-ea"/>
              </a:defRPr>
            </a:lvl4pPr>
            <a:lvl5pPr marL="2055813" indent="-227013" algn="l" rtl="0" eaLnBrk="0" fontAlgn="base" hangingPunct="0">
              <a:spcBef>
                <a:spcPct val="20000"/>
              </a:spcBef>
              <a:spcAft>
                <a:spcPct val="0"/>
              </a:spcAft>
              <a:buChar char="»"/>
              <a:defRPr kumimoji="1" sz="2000">
                <a:solidFill>
                  <a:schemeClr val="tx1"/>
                </a:solidFill>
                <a:latin typeface="+mn-lt"/>
                <a:ea typeface="+mn-ea"/>
              </a:defRPr>
            </a:lvl5pPr>
            <a:lvl6pPr marL="2514264" indent="-228570" algn="l" rtl="0" fontAlgn="base">
              <a:spcBef>
                <a:spcPct val="20000"/>
              </a:spcBef>
              <a:spcAft>
                <a:spcPct val="0"/>
              </a:spcAft>
              <a:buChar char="»"/>
              <a:defRPr kumimoji="1" sz="2000">
                <a:solidFill>
                  <a:schemeClr val="tx1"/>
                </a:solidFill>
                <a:latin typeface="+mn-lt"/>
                <a:ea typeface="+mn-ea"/>
              </a:defRPr>
            </a:lvl6pPr>
            <a:lvl7pPr marL="2971403" indent="-228570" algn="l" rtl="0" fontAlgn="base">
              <a:spcBef>
                <a:spcPct val="20000"/>
              </a:spcBef>
              <a:spcAft>
                <a:spcPct val="0"/>
              </a:spcAft>
              <a:buChar char="»"/>
              <a:defRPr kumimoji="1" sz="2000">
                <a:solidFill>
                  <a:schemeClr val="tx1"/>
                </a:solidFill>
                <a:latin typeface="+mn-lt"/>
                <a:ea typeface="+mn-ea"/>
              </a:defRPr>
            </a:lvl7pPr>
            <a:lvl8pPr marL="3428542" indent="-228570" algn="l" rtl="0" fontAlgn="base">
              <a:spcBef>
                <a:spcPct val="20000"/>
              </a:spcBef>
              <a:spcAft>
                <a:spcPct val="0"/>
              </a:spcAft>
              <a:buChar char="»"/>
              <a:defRPr kumimoji="1" sz="2000">
                <a:solidFill>
                  <a:schemeClr val="tx1"/>
                </a:solidFill>
                <a:latin typeface="+mn-lt"/>
                <a:ea typeface="+mn-ea"/>
              </a:defRPr>
            </a:lvl8pPr>
            <a:lvl9pPr marL="3885681" indent="-228570" algn="l" rtl="0" fontAlgn="base">
              <a:spcBef>
                <a:spcPct val="20000"/>
              </a:spcBef>
              <a:spcAft>
                <a:spcPct val="0"/>
              </a:spcAft>
              <a:buChar char="»"/>
              <a:defRPr kumimoji="1" sz="2000">
                <a:solidFill>
                  <a:schemeClr val="tx1"/>
                </a:solidFill>
                <a:latin typeface="+mn-lt"/>
                <a:ea typeface="+mn-ea"/>
              </a:defRPr>
            </a:lvl9pPr>
          </a:lstStyle>
          <a:p>
            <a:pPr marL="0" indent="0" algn="ctr">
              <a:buFontTx/>
              <a:buNone/>
            </a:pPr>
            <a:r>
              <a:rPr lang="ja-JP" altLang="en-US" sz="1100" b="1" kern="0" dirty="0">
                <a:latin typeface="Meiryo UI" panose="020B0604030504040204" pitchFamily="50" charset="-128"/>
                <a:ea typeface="Meiryo UI" panose="020B0604030504040204" pitchFamily="50" charset="-128"/>
              </a:rPr>
              <a:t>賃貸マンション</a:t>
            </a:r>
            <a:endParaRPr lang="en-US" altLang="ja-JP" sz="1100" b="1" kern="0" dirty="0">
              <a:latin typeface="Meiryo UI" panose="020B0604030504040204" pitchFamily="50" charset="-128"/>
              <a:ea typeface="Meiryo UI" panose="020B0604030504040204" pitchFamily="50" charset="-128"/>
            </a:endParaRPr>
          </a:p>
          <a:p>
            <a:pPr marL="0" indent="0" algn="ctr">
              <a:buFontTx/>
              <a:buNone/>
            </a:pPr>
            <a:r>
              <a:rPr lang="ja-JP" altLang="en-US" sz="1050" kern="0" dirty="0" smtClean="0">
                <a:latin typeface="Meiryo UI" panose="020B0604030504040204" pitchFamily="50" charset="-128"/>
                <a:ea typeface="Meiryo UI" panose="020B0604030504040204" pitchFamily="50" charset="-128"/>
              </a:rPr>
              <a:t>（</a:t>
            </a:r>
            <a:r>
              <a:rPr lang="en-US" altLang="ja-JP" sz="1050" kern="0" dirty="0" smtClean="0">
                <a:latin typeface="Meiryo UI" panose="020B0604030504040204" pitchFamily="50" charset="-128"/>
                <a:ea typeface="Meiryo UI" panose="020B0604030504040204" pitchFamily="50" charset="-128"/>
              </a:rPr>
              <a:t>18</a:t>
            </a:r>
            <a:r>
              <a:rPr lang="ja-JP" altLang="en-US" sz="1050" kern="0" dirty="0" smtClean="0">
                <a:latin typeface="Meiryo UI" panose="020B0604030504040204" pitchFamily="50" charset="-128"/>
                <a:ea typeface="Meiryo UI" panose="020B0604030504040204" pitchFamily="50" charset="-128"/>
              </a:rPr>
              <a:t>棟</a:t>
            </a:r>
            <a:r>
              <a:rPr lang="en-US" altLang="ja-JP" sz="1050" kern="0" dirty="0">
                <a:latin typeface="Meiryo UI" panose="020B0604030504040204" pitchFamily="50" charset="-128"/>
                <a:ea typeface="Meiryo UI" panose="020B0604030504040204" pitchFamily="50" charset="-128"/>
              </a:rPr>
              <a:t>/43</a:t>
            </a:r>
            <a:r>
              <a:rPr lang="ja-JP" altLang="en-US" sz="1050" kern="0" dirty="0">
                <a:latin typeface="Meiryo UI" panose="020B0604030504040204" pitchFamily="50" charset="-128"/>
                <a:ea typeface="Meiryo UI" panose="020B0604030504040204" pitchFamily="50" charset="-128"/>
              </a:rPr>
              <a:t>棟</a:t>
            </a:r>
            <a:r>
              <a:rPr lang="ja-JP" altLang="en-US" sz="1050" kern="0" dirty="0" smtClean="0">
                <a:latin typeface="Meiryo UI" panose="020B0604030504040204" pitchFamily="50" charset="-128"/>
                <a:ea typeface="Meiryo UI" panose="020B0604030504040204" pitchFamily="50" charset="-128"/>
              </a:rPr>
              <a:t>）</a:t>
            </a:r>
            <a:endParaRPr lang="ja-JP" altLang="en-US" sz="1050" kern="0" dirty="0">
              <a:latin typeface="Meiryo UI" panose="020B0604030504040204" pitchFamily="50" charset="-128"/>
              <a:ea typeface="Meiryo UI" panose="020B0604030504040204" pitchFamily="50" charset="-128"/>
            </a:endParaRPr>
          </a:p>
        </p:txBody>
      </p:sp>
      <p:sp>
        <p:nvSpPr>
          <p:cNvPr id="56" name="コンテンツ プレースホルダー 2">
            <a:extLst>
              <a:ext uri="{FF2B5EF4-FFF2-40B4-BE49-F238E27FC236}">
                <a16:creationId xmlns:a16="http://schemas.microsoft.com/office/drawing/2014/main" id="{AA0B172B-80D7-4CF0-BD9C-A0D11A61C54D}"/>
              </a:ext>
            </a:extLst>
          </p:cNvPr>
          <p:cNvSpPr txBox="1">
            <a:spLocks/>
          </p:cNvSpPr>
          <p:nvPr/>
        </p:nvSpPr>
        <p:spPr bwMode="auto">
          <a:xfrm>
            <a:off x="49429" y="5355668"/>
            <a:ext cx="1201224" cy="50597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prstTxWarp prst="textNoShape">
              <a:avLst/>
            </a:prstTxWarp>
          </a:bodyPr>
          <a:lstStyle>
            <a:lvl1pPr marL="341313" indent="-341313" algn="l" rtl="0" eaLnBrk="0" fontAlgn="base" hangingPunct="0">
              <a:spcBef>
                <a:spcPct val="20000"/>
              </a:spcBef>
              <a:spcAft>
                <a:spcPct val="0"/>
              </a:spcAft>
              <a:buChar char="•"/>
              <a:defRPr kumimoji="1"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kumimoji="1" sz="2800">
                <a:solidFill>
                  <a:schemeClr val="tx1"/>
                </a:solidFill>
                <a:latin typeface="+mn-lt"/>
                <a:ea typeface="+mn-ea"/>
              </a:defRPr>
            </a:lvl2pPr>
            <a:lvl3pPr marL="1141413" indent="-227013" algn="l" rtl="0" eaLnBrk="0" fontAlgn="base" hangingPunct="0">
              <a:spcBef>
                <a:spcPct val="20000"/>
              </a:spcBef>
              <a:spcAft>
                <a:spcPct val="0"/>
              </a:spcAft>
              <a:buChar char="•"/>
              <a:defRPr kumimoji="1" sz="2400">
                <a:solidFill>
                  <a:schemeClr val="tx1"/>
                </a:solidFill>
                <a:latin typeface="+mn-lt"/>
                <a:ea typeface="+mn-ea"/>
              </a:defRPr>
            </a:lvl3pPr>
            <a:lvl4pPr marL="1598613" indent="-227013" algn="l" rtl="0" eaLnBrk="0" fontAlgn="base" hangingPunct="0">
              <a:spcBef>
                <a:spcPct val="20000"/>
              </a:spcBef>
              <a:spcAft>
                <a:spcPct val="0"/>
              </a:spcAft>
              <a:buChar char="–"/>
              <a:defRPr kumimoji="1" sz="2000">
                <a:solidFill>
                  <a:schemeClr val="tx1"/>
                </a:solidFill>
                <a:latin typeface="+mn-lt"/>
                <a:ea typeface="+mn-ea"/>
              </a:defRPr>
            </a:lvl4pPr>
            <a:lvl5pPr marL="2055813" indent="-227013" algn="l" rtl="0" eaLnBrk="0" fontAlgn="base" hangingPunct="0">
              <a:spcBef>
                <a:spcPct val="20000"/>
              </a:spcBef>
              <a:spcAft>
                <a:spcPct val="0"/>
              </a:spcAft>
              <a:buChar char="»"/>
              <a:defRPr kumimoji="1" sz="2000">
                <a:solidFill>
                  <a:schemeClr val="tx1"/>
                </a:solidFill>
                <a:latin typeface="+mn-lt"/>
                <a:ea typeface="+mn-ea"/>
              </a:defRPr>
            </a:lvl5pPr>
            <a:lvl6pPr marL="2514264" indent="-228570" algn="l" rtl="0" fontAlgn="base">
              <a:spcBef>
                <a:spcPct val="20000"/>
              </a:spcBef>
              <a:spcAft>
                <a:spcPct val="0"/>
              </a:spcAft>
              <a:buChar char="»"/>
              <a:defRPr kumimoji="1" sz="2000">
                <a:solidFill>
                  <a:schemeClr val="tx1"/>
                </a:solidFill>
                <a:latin typeface="+mn-lt"/>
                <a:ea typeface="+mn-ea"/>
              </a:defRPr>
            </a:lvl6pPr>
            <a:lvl7pPr marL="2971403" indent="-228570" algn="l" rtl="0" fontAlgn="base">
              <a:spcBef>
                <a:spcPct val="20000"/>
              </a:spcBef>
              <a:spcAft>
                <a:spcPct val="0"/>
              </a:spcAft>
              <a:buChar char="»"/>
              <a:defRPr kumimoji="1" sz="2000">
                <a:solidFill>
                  <a:schemeClr val="tx1"/>
                </a:solidFill>
                <a:latin typeface="+mn-lt"/>
                <a:ea typeface="+mn-ea"/>
              </a:defRPr>
            </a:lvl7pPr>
            <a:lvl8pPr marL="3428542" indent="-228570" algn="l" rtl="0" fontAlgn="base">
              <a:spcBef>
                <a:spcPct val="20000"/>
              </a:spcBef>
              <a:spcAft>
                <a:spcPct val="0"/>
              </a:spcAft>
              <a:buChar char="»"/>
              <a:defRPr kumimoji="1" sz="2000">
                <a:solidFill>
                  <a:schemeClr val="tx1"/>
                </a:solidFill>
                <a:latin typeface="+mn-lt"/>
                <a:ea typeface="+mn-ea"/>
              </a:defRPr>
            </a:lvl8pPr>
            <a:lvl9pPr marL="3885681" indent="-228570" algn="l" rtl="0" fontAlgn="base">
              <a:spcBef>
                <a:spcPct val="20000"/>
              </a:spcBef>
              <a:spcAft>
                <a:spcPct val="0"/>
              </a:spcAft>
              <a:buChar char="»"/>
              <a:defRPr kumimoji="1" sz="2000">
                <a:solidFill>
                  <a:schemeClr val="tx1"/>
                </a:solidFill>
                <a:latin typeface="+mn-lt"/>
                <a:ea typeface="+mn-ea"/>
              </a:defRPr>
            </a:lvl9pPr>
          </a:lstStyle>
          <a:p>
            <a:pPr marL="0" indent="0" algn="ctr">
              <a:buFontTx/>
              <a:buNone/>
            </a:pPr>
            <a:r>
              <a:rPr lang="ja-JP" altLang="en-US" sz="1100" b="1" kern="0" dirty="0" smtClean="0">
                <a:latin typeface="Meiryo UI" panose="020B0604030504040204" pitchFamily="50" charset="-128"/>
                <a:ea typeface="Meiryo UI" panose="020B0604030504040204" pitchFamily="50" charset="-128"/>
              </a:rPr>
              <a:t>事務所・その他</a:t>
            </a:r>
            <a:endParaRPr lang="en-US" altLang="ja-JP" sz="1100" b="1" kern="0" dirty="0">
              <a:latin typeface="Meiryo UI" panose="020B0604030504040204" pitchFamily="50" charset="-128"/>
              <a:ea typeface="Meiryo UI" panose="020B0604030504040204" pitchFamily="50" charset="-128"/>
            </a:endParaRPr>
          </a:p>
          <a:p>
            <a:pPr marL="0" indent="0" algn="ctr">
              <a:buFontTx/>
              <a:buNone/>
            </a:pPr>
            <a:r>
              <a:rPr lang="ja-JP" altLang="en-US" sz="1050" kern="0" dirty="0" smtClean="0">
                <a:latin typeface="Meiryo UI" panose="020B0604030504040204" pitchFamily="50" charset="-128"/>
                <a:ea typeface="Meiryo UI" panose="020B0604030504040204" pitchFamily="50" charset="-128"/>
              </a:rPr>
              <a:t>（</a:t>
            </a:r>
            <a:r>
              <a:rPr lang="en-US" altLang="ja-JP" sz="1050" kern="0" dirty="0" smtClean="0">
                <a:latin typeface="Meiryo UI" panose="020B0604030504040204" pitchFamily="50" charset="-128"/>
                <a:ea typeface="Meiryo UI" panose="020B0604030504040204" pitchFamily="50" charset="-128"/>
              </a:rPr>
              <a:t>49</a:t>
            </a:r>
            <a:r>
              <a:rPr lang="ja-JP" altLang="en-US" sz="1050" kern="0" dirty="0" smtClean="0">
                <a:latin typeface="Meiryo UI" panose="020B0604030504040204" pitchFamily="50" charset="-128"/>
                <a:ea typeface="Meiryo UI" panose="020B0604030504040204" pitchFamily="50" charset="-128"/>
              </a:rPr>
              <a:t>棟</a:t>
            </a:r>
            <a:r>
              <a:rPr lang="en-US" altLang="ja-JP" sz="1050" kern="0" dirty="0">
                <a:latin typeface="Meiryo UI" panose="020B0604030504040204" pitchFamily="50" charset="-128"/>
                <a:ea typeface="Meiryo UI" panose="020B0604030504040204" pitchFamily="50" charset="-128"/>
              </a:rPr>
              <a:t>/111</a:t>
            </a:r>
            <a:r>
              <a:rPr lang="ja-JP" altLang="en-US" sz="1050" kern="0" dirty="0">
                <a:latin typeface="Meiryo UI" panose="020B0604030504040204" pitchFamily="50" charset="-128"/>
                <a:ea typeface="Meiryo UI" panose="020B0604030504040204" pitchFamily="50" charset="-128"/>
              </a:rPr>
              <a:t>棟</a:t>
            </a:r>
            <a:r>
              <a:rPr lang="ja-JP" altLang="en-US" sz="1050" kern="0" dirty="0" smtClean="0">
                <a:latin typeface="Meiryo UI" panose="020B0604030504040204" pitchFamily="50" charset="-128"/>
                <a:ea typeface="Meiryo UI" panose="020B0604030504040204" pitchFamily="50" charset="-128"/>
              </a:rPr>
              <a:t>）</a:t>
            </a:r>
            <a:endParaRPr lang="ja-JP" altLang="en-US" sz="1050" kern="0" dirty="0">
              <a:latin typeface="Meiryo UI" panose="020B0604030504040204" pitchFamily="50" charset="-128"/>
              <a:ea typeface="Meiryo UI" panose="020B0604030504040204" pitchFamily="50" charset="-128"/>
            </a:endParaRPr>
          </a:p>
        </p:txBody>
      </p:sp>
      <p:sp>
        <p:nvSpPr>
          <p:cNvPr id="57" name="コンテンツ プレースホルダー 2">
            <a:extLst>
              <a:ext uri="{FF2B5EF4-FFF2-40B4-BE49-F238E27FC236}">
                <a16:creationId xmlns:a16="http://schemas.microsoft.com/office/drawing/2014/main" id="{AA0B172B-80D7-4CF0-BD9C-A0D11A61C54D}"/>
              </a:ext>
            </a:extLst>
          </p:cNvPr>
          <p:cNvSpPr txBox="1">
            <a:spLocks/>
          </p:cNvSpPr>
          <p:nvPr/>
        </p:nvSpPr>
        <p:spPr bwMode="auto">
          <a:xfrm>
            <a:off x="82027" y="1573557"/>
            <a:ext cx="1800000" cy="288000"/>
          </a:xfrm>
          <a:prstGeom prst="rect">
            <a:avLst/>
          </a:prstGeom>
          <a:solidFill>
            <a:schemeClr val="accent2"/>
          </a:solidFill>
          <a:ln w="9525">
            <a:noFill/>
            <a:miter lim="800000"/>
            <a:headEnd/>
            <a:tailEnd/>
          </a:ln>
          <a:extLst/>
        </p:spPr>
        <p:txBody>
          <a:bodyPr vert="horz" wrap="square" lIns="72000" tIns="36000" rIns="72000" bIns="36000" numCol="1" anchor="ctr" anchorCtr="0" compatLnSpc="1">
            <a:prstTxWarp prst="textNoShape">
              <a:avLst/>
            </a:prstTxWarp>
          </a:bodyPr>
          <a:lstStyle>
            <a:lvl1pPr marL="341313" indent="-341313" algn="l" rtl="0" eaLnBrk="0" fontAlgn="base" hangingPunct="0">
              <a:spcBef>
                <a:spcPct val="20000"/>
              </a:spcBef>
              <a:spcAft>
                <a:spcPct val="0"/>
              </a:spcAft>
              <a:buChar char="•"/>
              <a:defRPr kumimoji="1"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kumimoji="1" sz="2800">
                <a:solidFill>
                  <a:schemeClr val="tx1"/>
                </a:solidFill>
                <a:latin typeface="+mn-lt"/>
                <a:ea typeface="+mn-ea"/>
              </a:defRPr>
            </a:lvl2pPr>
            <a:lvl3pPr marL="1141413" indent="-227013" algn="l" rtl="0" eaLnBrk="0" fontAlgn="base" hangingPunct="0">
              <a:spcBef>
                <a:spcPct val="20000"/>
              </a:spcBef>
              <a:spcAft>
                <a:spcPct val="0"/>
              </a:spcAft>
              <a:buChar char="•"/>
              <a:defRPr kumimoji="1" sz="2400">
                <a:solidFill>
                  <a:schemeClr val="tx1"/>
                </a:solidFill>
                <a:latin typeface="+mn-lt"/>
                <a:ea typeface="+mn-ea"/>
              </a:defRPr>
            </a:lvl3pPr>
            <a:lvl4pPr marL="1598613" indent="-227013" algn="l" rtl="0" eaLnBrk="0" fontAlgn="base" hangingPunct="0">
              <a:spcBef>
                <a:spcPct val="20000"/>
              </a:spcBef>
              <a:spcAft>
                <a:spcPct val="0"/>
              </a:spcAft>
              <a:buChar char="–"/>
              <a:defRPr kumimoji="1" sz="2000">
                <a:solidFill>
                  <a:schemeClr val="tx1"/>
                </a:solidFill>
                <a:latin typeface="+mn-lt"/>
                <a:ea typeface="+mn-ea"/>
              </a:defRPr>
            </a:lvl4pPr>
            <a:lvl5pPr marL="2055813" indent="-227013" algn="l" rtl="0" eaLnBrk="0" fontAlgn="base" hangingPunct="0">
              <a:spcBef>
                <a:spcPct val="20000"/>
              </a:spcBef>
              <a:spcAft>
                <a:spcPct val="0"/>
              </a:spcAft>
              <a:buChar char="»"/>
              <a:defRPr kumimoji="1" sz="2000">
                <a:solidFill>
                  <a:schemeClr val="tx1"/>
                </a:solidFill>
                <a:latin typeface="+mn-lt"/>
                <a:ea typeface="+mn-ea"/>
              </a:defRPr>
            </a:lvl5pPr>
            <a:lvl6pPr marL="2514264" indent="-228570" algn="l" rtl="0" fontAlgn="base">
              <a:spcBef>
                <a:spcPct val="20000"/>
              </a:spcBef>
              <a:spcAft>
                <a:spcPct val="0"/>
              </a:spcAft>
              <a:buChar char="»"/>
              <a:defRPr kumimoji="1" sz="2000">
                <a:solidFill>
                  <a:schemeClr val="tx1"/>
                </a:solidFill>
                <a:latin typeface="+mn-lt"/>
                <a:ea typeface="+mn-ea"/>
              </a:defRPr>
            </a:lvl6pPr>
            <a:lvl7pPr marL="2971403" indent="-228570" algn="l" rtl="0" fontAlgn="base">
              <a:spcBef>
                <a:spcPct val="20000"/>
              </a:spcBef>
              <a:spcAft>
                <a:spcPct val="0"/>
              </a:spcAft>
              <a:buChar char="»"/>
              <a:defRPr kumimoji="1" sz="2000">
                <a:solidFill>
                  <a:schemeClr val="tx1"/>
                </a:solidFill>
                <a:latin typeface="+mn-lt"/>
                <a:ea typeface="+mn-ea"/>
              </a:defRPr>
            </a:lvl7pPr>
            <a:lvl8pPr marL="3428542" indent="-228570" algn="l" rtl="0" fontAlgn="base">
              <a:spcBef>
                <a:spcPct val="20000"/>
              </a:spcBef>
              <a:spcAft>
                <a:spcPct val="0"/>
              </a:spcAft>
              <a:buChar char="»"/>
              <a:defRPr kumimoji="1" sz="2000">
                <a:solidFill>
                  <a:schemeClr val="tx1"/>
                </a:solidFill>
                <a:latin typeface="+mn-lt"/>
                <a:ea typeface="+mn-ea"/>
              </a:defRPr>
            </a:lvl8pPr>
            <a:lvl9pPr marL="3885681" indent="-228570" algn="l" rtl="0" fontAlgn="base">
              <a:spcBef>
                <a:spcPct val="20000"/>
              </a:spcBef>
              <a:spcAft>
                <a:spcPct val="0"/>
              </a:spcAft>
              <a:buChar char="»"/>
              <a:defRPr kumimoji="1" sz="2000">
                <a:solidFill>
                  <a:schemeClr val="tx1"/>
                </a:solidFill>
                <a:latin typeface="+mn-lt"/>
                <a:ea typeface="+mn-ea"/>
              </a:defRPr>
            </a:lvl9pPr>
          </a:lstStyle>
          <a:p>
            <a:pPr marL="0" indent="0" algn="ctr">
              <a:buFontTx/>
              <a:buNone/>
            </a:pPr>
            <a:r>
              <a:rPr lang="ja-JP" altLang="en-US" sz="1400" b="1" kern="0" dirty="0" smtClean="0">
                <a:solidFill>
                  <a:schemeClr val="bg1"/>
                </a:solidFill>
                <a:latin typeface="Meiryo UI" panose="020B0604030504040204" pitchFamily="50" charset="-128"/>
                <a:ea typeface="Meiryo UI" panose="020B0604030504040204" pitchFamily="50" charset="-128"/>
              </a:rPr>
              <a:t>所有者の主なコメント</a:t>
            </a:r>
            <a:endParaRPr lang="ja-JP" altLang="en-US" sz="1400" b="1" kern="0" dirty="0">
              <a:solidFill>
                <a:schemeClr val="bg1"/>
              </a:solidFill>
              <a:latin typeface="Meiryo UI" panose="020B0604030504040204" pitchFamily="50" charset="-128"/>
              <a:ea typeface="Meiryo UI" panose="020B0604030504040204" pitchFamily="50" charset="-128"/>
            </a:endParaRPr>
          </a:p>
        </p:txBody>
      </p:sp>
      <p:sp>
        <p:nvSpPr>
          <p:cNvPr id="3" name="角丸四角形 2"/>
          <p:cNvSpPr/>
          <p:nvPr/>
        </p:nvSpPr>
        <p:spPr>
          <a:xfrm>
            <a:off x="1268816" y="2229258"/>
            <a:ext cx="1800000" cy="4464000"/>
          </a:xfrm>
          <a:prstGeom prst="roundRect">
            <a:avLst>
              <a:gd name="adj" fmla="val 6506"/>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角丸四角形 38"/>
          <p:cNvSpPr/>
          <p:nvPr/>
        </p:nvSpPr>
        <p:spPr>
          <a:xfrm>
            <a:off x="3147431" y="2229258"/>
            <a:ext cx="1800000" cy="4464000"/>
          </a:xfrm>
          <a:prstGeom prst="roundRect">
            <a:avLst>
              <a:gd name="adj" fmla="val 6506"/>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角丸四角形 42"/>
          <p:cNvSpPr/>
          <p:nvPr/>
        </p:nvSpPr>
        <p:spPr>
          <a:xfrm>
            <a:off x="5028756" y="2229258"/>
            <a:ext cx="1800000" cy="4464000"/>
          </a:xfrm>
          <a:prstGeom prst="roundRect">
            <a:avLst>
              <a:gd name="adj" fmla="val 6506"/>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角丸四角形 43"/>
          <p:cNvSpPr/>
          <p:nvPr/>
        </p:nvSpPr>
        <p:spPr>
          <a:xfrm>
            <a:off x="6935132" y="2235023"/>
            <a:ext cx="1800000" cy="4464000"/>
          </a:xfrm>
          <a:prstGeom prst="roundRect">
            <a:avLst>
              <a:gd name="adj" fmla="val 6506"/>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p:cNvSpPr txBox="1"/>
          <p:nvPr/>
        </p:nvSpPr>
        <p:spPr>
          <a:xfrm>
            <a:off x="1306523" y="2264586"/>
            <a:ext cx="1728000" cy="241980"/>
          </a:xfrm>
          <a:prstGeom prst="rect">
            <a:avLst/>
          </a:prstGeom>
          <a:noFill/>
        </p:spPr>
        <p:txBody>
          <a:bodyPr wrap="square" lIns="72000" tIns="36000" rIns="72000" bIns="36000" rtlCol="0">
            <a:spAutoFit/>
          </a:bodyPr>
          <a:lstStyle/>
          <a:p>
            <a:pPr algn="ctr"/>
            <a:r>
              <a:rPr lang="en-US" altLang="ja-JP" sz="1100" b="1" dirty="0">
                <a:latin typeface="Meiryo UI" panose="020B0604030504040204" pitchFamily="50" charset="-128"/>
                <a:ea typeface="Meiryo UI" panose="020B0604030504040204" pitchFamily="50" charset="-128"/>
              </a:rPr>
              <a:t>STEP</a:t>
            </a:r>
            <a:r>
              <a:rPr lang="ja-JP" altLang="en-US" sz="1100" b="1" dirty="0" smtClean="0">
                <a:latin typeface="Meiryo UI" panose="020B0604030504040204" pitchFamily="50" charset="-128"/>
                <a:ea typeface="Meiryo UI" panose="020B0604030504040204" pitchFamily="50" charset="-128"/>
              </a:rPr>
              <a:t>１　</a:t>
            </a:r>
            <a:r>
              <a:rPr lang="en-US" altLang="ja-JP" sz="1100" b="1" dirty="0" smtClean="0">
                <a:latin typeface="Meiryo UI" panose="020B0604030504040204" pitchFamily="50" charset="-128"/>
                <a:ea typeface="Meiryo UI" panose="020B0604030504040204" pitchFamily="50" charset="-128"/>
              </a:rPr>
              <a:t>(34.5</a:t>
            </a:r>
            <a:r>
              <a:rPr lang="ja-JP" altLang="en-US" sz="1100" b="1" dirty="0" smtClean="0">
                <a:latin typeface="Meiryo UI" panose="020B0604030504040204" pitchFamily="50" charset="-128"/>
                <a:ea typeface="Meiryo UI" panose="020B0604030504040204" pitchFamily="50" charset="-128"/>
              </a:rPr>
              <a:t>％</a:t>
            </a:r>
            <a:r>
              <a:rPr lang="en-US" altLang="ja-JP" sz="1100" b="1" dirty="0" smtClean="0">
                <a:latin typeface="Meiryo UI" panose="020B0604030504040204" pitchFamily="50" charset="-128"/>
                <a:ea typeface="Meiryo UI" panose="020B0604030504040204" pitchFamily="50" charset="-128"/>
              </a:rPr>
              <a:t>)</a:t>
            </a:r>
            <a:endParaRPr lang="ja-JP" altLang="en-US" sz="1100" b="1" dirty="0"/>
          </a:p>
        </p:txBody>
      </p:sp>
      <p:sp>
        <p:nvSpPr>
          <p:cNvPr id="46" name="テキスト ボックス 45"/>
          <p:cNvSpPr txBox="1"/>
          <p:nvPr/>
        </p:nvSpPr>
        <p:spPr>
          <a:xfrm>
            <a:off x="3247480" y="2264586"/>
            <a:ext cx="1728000" cy="241980"/>
          </a:xfrm>
          <a:prstGeom prst="rect">
            <a:avLst/>
          </a:prstGeom>
          <a:noFill/>
        </p:spPr>
        <p:txBody>
          <a:bodyPr wrap="square" lIns="72000" tIns="36000" rIns="72000" bIns="36000" rtlCol="0">
            <a:spAutoFit/>
          </a:bodyPr>
          <a:lstStyle/>
          <a:p>
            <a:pPr algn="ctr"/>
            <a:r>
              <a:rPr lang="en-US" altLang="ja-JP" sz="1100" b="1" dirty="0" smtClean="0">
                <a:latin typeface="Meiryo UI" panose="020B0604030504040204" pitchFamily="50" charset="-128"/>
                <a:ea typeface="Meiryo UI" panose="020B0604030504040204" pitchFamily="50" charset="-128"/>
              </a:rPr>
              <a:t>STEP</a:t>
            </a:r>
            <a:r>
              <a:rPr lang="ja-JP" altLang="en-US" sz="1100" b="1" dirty="0">
                <a:latin typeface="Meiryo UI" panose="020B0604030504040204" pitchFamily="50" charset="-128"/>
                <a:ea typeface="Meiryo UI" panose="020B0604030504040204" pitchFamily="50" charset="-128"/>
              </a:rPr>
              <a:t>２　</a:t>
            </a:r>
            <a:r>
              <a:rPr lang="en-US" altLang="ja-JP" sz="1100" b="1" dirty="0" smtClean="0">
                <a:latin typeface="Meiryo UI" panose="020B0604030504040204" pitchFamily="50" charset="-128"/>
                <a:ea typeface="Meiryo UI" panose="020B0604030504040204" pitchFamily="50" charset="-128"/>
              </a:rPr>
              <a:t>(46.0</a:t>
            </a:r>
            <a:r>
              <a:rPr lang="ja-JP" altLang="en-US" sz="1100" b="1" dirty="0" smtClean="0">
                <a:latin typeface="Meiryo UI" panose="020B0604030504040204" pitchFamily="50" charset="-128"/>
                <a:ea typeface="Meiryo UI" panose="020B0604030504040204" pitchFamily="50" charset="-128"/>
              </a:rPr>
              <a:t>％</a:t>
            </a:r>
            <a:r>
              <a:rPr lang="en-US" altLang="ja-JP" sz="1100" b="1" dirty="0" smtClean="0">
                <a:latin typeface="Meiryo UI" panose="020B0604030504040204" pitchFamily="50" charset="-128"/>
                <a:ea typeface="Meiryo UI" panose="020B0604030504040204" pitchFamily="50" charset="-128"/>
              </a:rPr>
              <a:t>)</a:t>
            </a:r>
            <a:endParaRPr lang="ja-JP" altLang="en-US" sz="1100" b="1" dirty="0"/>
          </a:p>
        </p:txBody>
      </p:sp>
      <p:sp>
        <p:nvSpPr>
          <p:cNvPr id="50" name="テキスト ボックス 49"/>
          <p:cNvSpPr txBox="1"/>
          <p:nvPr/>
        </p:nvSpPr>
        <p:spPr>
          <a:xfrm>
            <a:off x="5084530" y="2264586"/>
            <a:ext cx="1728000" cy="241980"/>
          </a:xfrm>
          <a:prstGeom prst="rect">
            <a:avLst/>
          </a:prstGeom>
          <a:noFill/>
        </p:spPr>
        <p:txBody>
          <a:bodyPr wrap="square" lIns="72000" tIns="36000" rIns="72000" bIns="36000" rtlCol="0">
            <a:spAutoFit/>
          </a:bodyPr>
          <a:lstStyle/>
          <a:p>
            <a:pPr algn="ctr"/>
            <a:r>
              <a:rPr lang="en-US" altLang="ja-JP" sz="1100" b="1" dirty="0" smtClean="0">
                <a:latin typeface="Meiryo UI" panose="020B0604030504040204" pitchFamily="50" charset="-128"/>
                <a:ea typeface="Meiryo UI" panose="020B0604030504040204" pitchFamily="50" charset="-128"/>
              </a:rPr>
              <a:t>STEP</a:t>
            </a:r>
            <a:r>
              <a:rPr lang="ja-JP" altLang="en-US" sz="1100" b="1" dirty="0">
                <a:latin typeface="Meiryo UI" panose="020B0604030504040204" pitchFamily="50" charset="-128"/>
                <a:ea typeface="Meiryo UI" panose="020B0604030504040204" pitchFamily="50" charset="-128"/>
              </a:rPr>
              <a:t>３　</a:t>
            </a:r>
            <a:r>
              <a:rPr lang="en-US" altLang="ja-JP" sz="1100" b="1" dirty="0" smtClean="0">
                <a:latin typeface="Meiryo UI" panose="020B0604030504040204" pitchFamily="50" charset="-128"/>
                <a:ea typeface="Meiryo UI" panose="020B0604030504040204" pitchFamily="50" charset="-128"/>
              </a:rPr>
              <a:t>(11.5</a:t>
            </a:r>
            <a:r>
              <a:rPr lang="ja-JP" altLang="en-US" sz="1100" b="1" dirty="0" smtClean="0">
                <a:latin typeface="Meiryo UI" panose="020B0604030504040204" pitchFamily="50" charset="-128"/>
                <a:ea typeface="Meiryo UI" panose="020B0604030504040204" pitchFamily="50" charset="-128"/>
              </a:rPr>
              <a:t>％</a:t>
            </a:r>
            <a:r>
              <a:rPr lang="en-US" altLang="ja-JP" sz="1100" b="1" dirty="0" smtClean="0">
                <a:latin typeface="Meiryo UI" panose="020B0604030504040204" pitchFamily="50" charset="-128"/>
                <a:ea typeface="Meiryo UI" panose="020B0604030504040204" pitchFamily="50" charset="-128"/>
              </a:rPr>
              <a:t>)</a:t>
            </a:r>
            <a:endParaRPr lang="ja-JP" altLang="en-US" sz="1100" b="1" dirty="0"/>
          </a:p>
        </p:txBody>
      </p:sp>
      <p:sp>
        <p:nvSpPr>
          <p:cNvPr id="51" name="テキスト ボックス 50"/>
          <p:cNvSpPr txBox="1"/>
          <p:nvPr/>
        </p:nvSpPr>
        <p:spPr>
          <a:xfrm>
            <a:off x="6985507" y="2264586"/>
            <a:ext cx="1728000" cy="241980"/>
          </a:xfrm>
          <a:prstGeom prst="rect">
            <a:avLst/>
          </a:prstGeom>
          <a:noFill/>
        </p:spPr>
        <p:txBody>
          <a:bodyPr wrap="square" lIns="72000" tIns="36000" rIns="72000" bIns="36000" rtlCol="0">
            <a:spAutoFit/>
          </a:bodyPr>
          <a:lstStyle/>
          <a:p>
            <a:pPr algn="ctr"/>
            <a:r>
              <a:rPr lang="en-US" altLang="ja-JP" sz="1100" b="1" dirty="0" smtClean="0">
                <a:latin typeface="Meiryo UI" panose="020B0604030504040204" pitchFamily="50" charset="-128"/>
                <a:ea typeface="Meiryo UI" panose="020B0604030504040204" pitchFamily="50" charset="-128"/>
              </a:rPr>
              <a:t>STEP</a:t>
            </a:r>
            <a:r>
              <a:rPr lang="ja-JP" altLang="en-US" sz="1100" b="1" dirty="0">
                <a:latin typeface="Meiryo UI" panose="020B0604030504040204" pitchFamily="50" charset="-128"/>
                <a:ea typeface="Meiryo UI" panose="020B0604030504040204" pitchFamily="50" charset="-128"/>
              </a:rPr>
              <a:t>４　</a:t>
            </a:r>
            <a:r>
              <a:rPr lang="en-US" altLang="ja-JP" sz="1100" b="1" dirty="0" smtClean="0">
                <a:latin typeface="Meiryo UI" panose="020B0604030504040204" pitchFamily="50" charset="-128"/>
                <a:ea typeface="Meiryo UI" panose="020B0604030504040204" pitchFamily="50" charset="-128"/>
              </a:rPr>
              <a:t>(8.0</a:t>
            </a:r>
            <a:r>
              <a:rPr lang="ja-JP" altLang="en-US" sz="1100" b="1" dirty="0" smtClean="0">
                <a:latin typeface="Meiryo UI" panose="020B0604030504040204" pitchFamily="50" charset="-128"/>
                <a:ea typeface="Meiryo UI" panose="020B0604030504040204" pitchFamily="50" charset="-128"/>
              </a:rPr>
              <a:t>％</a:t>
            </a:r>
            <a:r>
              <a:rPr lang="en-US" altLang="ja-JP" sz="1100" b="1" dirty="0" smtClean="0">
                <a:latin typeface="Meiryo UI" panose="020B0604030504040204" pitchFamily="50" charset="-128"/>
                <a:ea typeface="Meiryo UI" panose="020B0604030504040204" pitchFamily="50" charset="-128"/>
              </a:rPr>
              <a:t>)</a:t>
            </a:r>
            <a:endParaRPr lang="ja-JP" altLang="en-US" sz="1100" b="1" dirty="0"/>
          </a:p>
        </p:txBody>
      </p:sp>
      <p:sp>
        <p:nvSpPr>
          <p:cNvPr id="49" name="コンテンツ プレースホルダー 2">
            <a:extLst>
              <a:ext uri="{FF2B5EF4-FFF2-40B4-BE49-F238E27FC236}">
                <a16:creationId xmlns:a16="http://schemas.microsoft.com/office/drawing/2014/main" id="{AA0B172B-80D7-4CF0-BD9C-A0D11A61C54D}"/>
              </a:ext>
            </a:extLst>
          </p:cNvPr>
          <p:cNvSpPr txBox="1">
            <a:spLocks/>
          </p:cNvSpPr>
          <p:nvPr/>
        </p:nvSpPr>
        <p:spPr bwMode="auto">
          <a:xfrm>
            <a:off x="1221841" y="1865173"/>
            <a:ext cx="7642483" cy="360000"/>
          </a:xfrm>
          <a:prstGeom prst="leftRightArrow">
            <a:avLst>
              <a:gd name="adj1" fmla="val 63656"/>
              <a:gd name="adj2" fmla="val 50000"/>
            </a:avLst>
          </a:prstGeom>
          <a:gradFill flip="none" rotWithShape="1">
            <a:gsLst>
              <a:gs pos="0">
                <a:srgbClr val="FFFFFF"/>
              </a:gs>
              <a:gs pos="100000">
                <a:schemeClr val="accent6">
                  <a:lumMod val="60000"/>
                  <a:lumOff val="40000"/>
                </a:schemeClr>
              </a:gs>
            </a:gsLst>
            <a:lin ang="0" scaled="1"/>
            <a:tileRect/>
          </a:gradFill>
          <a:ln w="9525">
            <a:solidFill>
              <a:srgbClr val="000000"/>
            </a:solidFill>
            <a:miter lim="800000"/>
            <a:headEnd/>
            <a:tailEnd/>
          </a:ln>
        </p:spPr>
        <p:txBody>
          <a:bodyPr vert="horz" wrap="square" lIns="91428" tIns="45714" rIns="91428" bIns="45714" numCol="1" anchor="ctr" anchorCtr="0" compatLnSpc="1">
            <a:prstTxWarp prst="textNoShape">
              <a:avLst/>
            </a:prstTxWarp>
          </a:bodyPr>
          <a:lstStyle>
            <a:lvl1pPr marL="341313" indent="-341313" algn="l" rtl="0" eaLnBrk="0" fontAlgn="base" hangingPunct="0">
              <a:spcBef>
                <a:spcPct val="20000"/>
              </a:spcBef>
              <a:spcAft>
                <a:spcPct val="0"/>
              </a:spcAft>
              <a:buChar char="•"/>
              <a:defRPr kumimoji="1"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kumimoji="1" sz="2800">
                <a:solidFill>
                  <a:schemeClr val="tx1"/>
                </a:solidFill>
                <a:latin typeface="+mn-lt"/>
                <a:ea typeface="+mn-ea"/>
              </a:defRPr>
            </a:lvl2pPr>
            <a:lvl3pPr marL="1141413" indent="-227013" algn="l" rtl="0" eaLnBrk="0" fontAlgn="base" hangingPunct="0">
              <a:spcBef>
                <a:spcPct val="20000"/>
              </a:spcBef>
              <a:spcAft>
                <a:spcPct val="0"/>
              </a:spcAft>
              <a:buChar char="•"/>
              <a:defRPr kumimoji="1" sz="2400">
                <a:solidFill>
                  <a:schemeClr val="tx1"/>
                </a:solidFill>
                <a:latin typeface="+mn-lt"/>
                <a:ea typeface="+mn-ea"/>
              </a:defRPr>
            </a:lvl3pPr>
            <a:lvl4pPr marL="1598613" indent="-227013" algn="l" rtl="0" eaLnBrk="0" fontAlgn="base" hangingPunct="0">
              <a:spcBef>
                <a:spcPct val="20000"/>
              </a:spcBef>
              <a:spcAft>
                <a:spcPct val="0"/>
              </a:spcAft>
              <a:buChar char="–"/>
              <a:defRPr kumimoji="1" sz="2000">
                <a:solidFill>
                  <a:schemeClr val="tx1"/>
                </a:solidFill>
                <a:latin typeface="+mn-lt"/>
                <a:ea typeface="+mn-ea"/>
              </a:defRPr>
            </a:lvl4pPr>
            <a:lvl5pPr marL="2055813" indent="-227013" algn="l" rtl="0" eaLnBrk="0" fontAlgn="base" hangingPunct="0">
              <a:spcBef>
                <a:spcPct val="20000"/>
              </a:spcBef>
              <a:spcAft>
                <a:spcPct val="0"/>
              </a:spcAft>
              <a:buChar char="»"/>
              <a:defRPr kumimoji="1" sz="2000">
                <a:solidFill>
                  <a:schemeClr val="tx1"/>
                </a:solidFill>
                <a:latin typeface="+mn-lt"/>
                <a:ea typeface="+mn-ea"/>
              </a:defRPr>
            </a:lvl5pPr>
            <a:lvl6pPr marL="2514264" indent="-228570" algn="l" rtl="0" fontAlgn="base">
              <a:spcBef>
                <a:spcPct val="20000"/>
              </a:spcBef>
              <a:spcAft>
                <a:spcPct val="0"/>
              </a:spcAft>
              <a:buChar char="»"/>
              <a:defRPr kumimoji="1" sz="2000">
                <a:solidFill>
                  <a:schemeClr val="tx1"/>
                </a:solidFill>
                <a:latin typeface="+mn-lt"/>
                <a:ea typeface="+mn-ea"/>
              </a:defRPr>
            </a:lvl6pPr>
            <a:lvl7pPr marL="2971403" indent="-228570" algn="l" rtl="0" fontAlgn="base">
              <a:spcBef>
                <a:spcPct val="20000"/>
              </a:spcBef>
              <a:spcAft>
                <a:spcPct val="0"/>
              </a:spcAft>
              <a:buChar char="»"/>
              <a:defRPr kumimoji="1" sz="2000">
                <a:solidFill>
                  <a:schemeClr val="tx1"/>
                </a:solidFill>
                <a:latin typeface="+mn-lt"/>
                <a:ea typeface="+mn-ea"/>
              </a:defRPr>
            </a:lvl7pPr>
            <a:lvl8pPr marL="3428542" indent="-228570" algn="l" rtl="0" fontAlgn="base">
              <a:spcBef>
                <a:spcPct val="20000"/>
              </a:spcBef>
              <a:spcAft>
                <a:spcPct val="0"/>
              </a:spcAft>
              <a:buChar char="»"/>
              <a:defRPr kumimoji="1" sz="2000">
                <a:solidFill>
                  <a:schemeClr val="tx1"/>
                </a:solidFill>
                <a:latin typeface="+mn-lt"/>
                <a:ea typeface="+mn-ea"/>
              </a:defRPr>
            </a:lvl8pPr>
            <a:lvl9pPr marL="3885681" indent="-228570" algn="l" rtl="0" fontAlgn="base">
              <a:spcBef>
                <a:spcPct val="20000"/>
              </a:spcBef>
              <a:spcAft>
                <a:spcPct val="0"/>
              </a:spcAft>
              <a:buChar char="»"/>
              <a:defRPr kumimoji="1" sz="2000">
                <a:solidFill>
                  <a:schemeClr val="tx1"/>
                </a:solidFill>
                <a:latin typeface="+mn-lt"/>
                <a:ea typeface="+mn-ea"/>
              </a:defRPr>
            </a:lvl9pPr>
          </a:lstStyle>
          <a:p>
            <a:pPr marL="0" indent="0" algn="ctr">
              <a:buFontTx/>
              <a:buNone/>
            </a:pPr>
            <a:r>
              <a:rPr lang="ja-JP" altLang="en-US" sz="1300" kern="0" dirty="0">
                <a:latin typeface="Meiryo UI" panose="020B0604030504040204" pitchFamily="50" charset="-128"/>
                <a:ea typeface="Meiryo UI" panose="020B0604030504040204" pitchFamily="50" charset="-128"/>
              </a:rPr>
              <a:t>低　　　　　　　　　　　　　耐震化に対する意識　　　　　　　　　　　　高</a:t>
            </a:r>
          </a:p>
        </p:txBody>
      </p:sp>
      <p:cxnSp>
        <p:nvCxnSpPr>
          <p:cNvPr id="58" name="直線コネクタ 57"/>
          <p:cNvCxnSpPr/>
          <p:nvPr/>
        </p:nvCxnSpPr>
        <p:spPr>
          <a:xfrm>
            <a:off x="155402" y="2506566"/>
            <a:ext cx="87111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コンテンツ プレースホルダー 2">
            <a:extLst>
              <a:ext uri="{FF2B5EF4-FFF2-40B4-BE49-F238E27FC236}">
                <a16:creationId xmlns:a16="http://schemas.microsoft.com/office/drawing/2014/main" id="{AA0B172B-80D7-4CF0-BD9C-A0D11A61C54D}"/>
              </a:ext>
            </a:extLst>
          </p:cNvPr>
          <p:cNvSpPr txBox="1">
            <a:spLocks/>
          </p:cNvSpPr>
          <p:nvPr/>
        </p:nvSpPr>
        <p:spPr bwMode="auto">
          <a:xfrm>
            <a:off x="82027" y="2120201"/>
            <a:ext cx="1139814" cy="34358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lvl1pPr marL="341313" indent="-341313" algn="l" rtl="0" eaLnBrk="0" fontAlgn="base" hangingPunct="0">
              <a:spcBef>
                <a:spcPct val="20000"/>
              </a:spcBef>
              <a:spcAft>
                <a:spcPct val="0"/>
              </a:spcAft>
              <a:buChar char="•"/>
              <a:defRPr kumimoji="1"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kumimoji="1" sz="2800">
                <a:solidFill>
                  <a:schemeClr val="tx1"/>
                </a:solidFill>
                <a:latin typeface="+mn-lt"/>
                <a:ea typeface="+mn-ea"/>
              </a:defRPr>
            </a:lvl2pPr>
            <a:lvl3pPr marL="1141413" indent="-227013" algn="l" rtl="0" eaLnBrk="0" fontAlgn="base" hangingPunct="0">
              <a:spcBef>
                <a:spcPct val="20000"/>
              </a:spcBef>
              <a:spcAft>
                <a:spcPct val="0"/>
              </a:spcAft>
              <a:buChar char="•"/>
              <a:defRPr kumimoji="1" sz="2400">
                <a:solidFill>
                  <a:schemeClr val="tx1"/>
                </a:solidFill>
                <a:latin typeface="+mn-lt"/>
                <a:ea typeface="+mn-ea"/>
              </a:defRPr>
            </a:lvl3pPr>
            <a:lvl4pPr marL="1598613" indent="-227013" algn="l" rtl="0" eaLnBrk="0" fontAlgn="base" hangingPunct="0">
              <a:spcBef>
                <a:spcPct val="20000"/>
              </a:spcBef>
              <a:spcAft>
                <a:spcPct val="0"/>
              </a:spcAft>
              <a:buChar char="–"/>
              <a:defRPr kumimoji="1" sz="2000">
                <a:solidFill>
                  <a:schemeClr val="tx1"/>
                </a:solidFill>
                <a:latin typeface="+mn-lt"/>
                <a:ea typeface="+mn-ea"/>
              </a:defRPr>
            </a:lvl4pPr>
            <a:lvl5pPr marL="2055813" indent="-227013" algn="l" rtl="0" eaLnBrk="0" fontAlgn="base" hangingPunct="0">
              <a:spcBef>
                <a:spcPct val="20000"/>
              </a:spcBef>
              <a:spcAft>
                <a:spcPct val="0"/>
              </a:spcAft>
              <a:buChar char="»"/>
              <a:defRPr kumimoji="1" sz="2000">
                <a:solidFill>
                  <a:schemeClr val="tx1"/>
                </a:solidFill>
                <a:latin typeface="+mn-lt"/>
                <a:ea typeface="+mn-ea"/>
              </a:defRPr>
            </a:lvl5pPr>
            <a:lvl6pPr marL="2514264" indent="-228570" algn="l" rtl="0" fontAlgn="base">
              <a:spcBef>
                <a:spcPct val="20000"/>
              </a:spcBef>
              <a:spcAft>
                <a:spcPct val="0"/>
              </a:spcAft>
              <a:buChar char="»"/>
              <a:defRPr kumimoji="1" sz="2000">
                <a:solidFill>
                  <a:schemeClr val="tx1"/>
                </a:solidFill>
                <a:latin typeface="+mn-lt"/>
                <a:ea typeface="+mn-ea"/>
              </a:defRPr>
            </a:lvl6pPr>
            <a:lvl7pPr marL="2971403" indent="-228570" algn="l" rtl="0" fontAlgn="base">
              <a:spcBef>
                <a:spcPct val="20000"/>
              </a:spcBef>
              <a:spcAft>
                <a:spcPct val="0"/>
              </a:spcAft>
              <a:buChar char="»"/>
              <a:defRPr kumimoji="1" sz="2000">
                <a:solidFill>
                  <a:schemeClr val="tx1"/>
                </a:solidFill>
                <a:latin typeface="+mn-lt"/>
                <a:ea typeface="+mn-ea"/>
              </a:defRPr>
            </a:lvl7pPr>
            <a:lvl8pPr marL="3428542" indent="-228570" algn="l" rtl="0" fontAlgn="base">
              <a:spcBef>
                <a:spcPct val="20000"/>
              </a:spcBef>
              <a:spcAft>
                <a:spcPct val="0"/>
              </a:spcAft>
              <a:buChar char="»"/>
              <a:defRPr kumimoji="1" sz="2000">
                <a:solidFill>
                  <a:schemeClr val="tx1"/>
                </a:solidFill>
                <a:latin typeface="+mn-lt"/>
                <a:ea typeface="+mn-ea"/>
              </a:defRPr>
            </a:lvl8pPr>
            <a:lvl9pPr marL="3885681" indent="-228570" algn="l" rtl="0" fontAlgn="base">
              <a:spcBef>
                <a:spcPct val="20000"/>
              </a:spcBef>
              <a:spcAft>
                <a:spcPct val="0"/>
              </a:spcAft>
              <a:buChar char="»"/>
              <a:defRPr kumimoji="1" sz="2000">
                <a:solidFill>
                  <a:schemeClr val="tx1"/>
                </a:solidFill>
                <a:latin typeface="+mn-lt"/>
                <a:ea typeface="+mn-ea"/>
              </a:defRPr>
            </a:lvl9pPr>
          </a:lstStyle>
          <a:p>
            <a:pPr marL="0" indent="0" algn="ctr">
              <a:buFontTx/>
              <a:buNone/>
            </a:pPr>
            <a:r>
              <a:rPr lang="ja-JP" altLang="en-US" sz="1100" b="1" kern="0" dirty="0" smtClean="0">
                <a:latin typeface="Meiryo UI" panose="020B0604030504040204" pitchFamily="50" charset="-128"/>
                <a:ea typeface="Meiryo UI" panose="020B0604030504040204" pitchFamily="50" charset="-128"/>
              </a:rPr>
              <a:t>建物用途</a:t>
            </a:r>
            <a:endParaRPr lang="en-US" altLang="ja-JP" sz="1100" b="1" kern="0" dirty="0">
              <a:latin typeface="Meiryo UI" panose="020B0604030504040204" pitchFamily="50" charset="-128"/>
              <a:ea typeface="Meiryo UI" panose="020B0604030504040204" pitchFamily="50" charset="-128"/>
            </a:endParaRPr>
          </a:p>
          <a:p>
            <a:pPr marL="0" indent="0" algn="ctr">
              <a:buNone/>
            </a:pPr>
            <a:r>
              <a:rPr lang="ja-JP" altLang="en-US" sz="800" kern="0" dirty="0">
                <a:latin typeface="Meiryo UI" panose="020B0604030504040204" pitchFamily="50" charset="-128"/>
                <a:ea typeface="Meiryo UI" panose="020B0604030504040204" pitchFamily="50" charset="-128"/>
              </a:rPr>
              <a:t>（ヒアリング棟数</a:t>
            </a:r>
            <a:r>
              <a:rPr lang="en-US" altLang="ja-JP" sz="800" kern="0" dirty="0">
                <a:latin typeface="Meiryo UI" panose="020B0604030504040204" pitchFamily="50" charset="-128"/>
                <a:ea typeface="Meiryo UI" panose="020B0604030504040204" pitchFamily="50" charset="-128"/>
              </a:rPr>
              <a:t>/</a:t>
            </a:r>
            <a:r>
              <a:rPr lang="ja-JP" altLang="en-US" sz="800" kern="0" dirty="0" smtClean="0">
                <a:latin typeface="Meiryo UI" panose="020B0604030504040204" pitchFamily="50" charset="-128"/>
                <a:ea typeface="Meiryo UI" panose="020B0604030504040204" pitchFamily="50" charset="-128"/>
              </a:rPr>
              <a:t>全棟数）</a:t>
            </a:r>
            <a:endParaRPr lang="ja-JP" altLang="en-US" sz="500" kern="0" dirty="0">
              <a:latin typeface="Meiryo UI" panose="020B0604030504040204" pitchFamily="50" charset="-128"/>
              <a:ea typeface="Meiryo UI" panose="020B0604030504040204" pitchFamily="50" charset="-128"/>
            </a:endParaRPr>
          </a:p>
        </p:txBody>
      </p:sp>
      <p:sp>
        <p:nvSpPr>
          <p:cNvPr id="6" name="正方形/長方形 5"/>
          <p:cNvSpPr/>
          <p:nvPr/>
        </p:nvSpPr>
        <p:spPr>
          <a:xfrm>
            <a:off x="2567874" y="3693010"/>
            <a:ext cx="451694" cy="197004"/>
          </a:xfrm>
          <a:prstGeom prst="rect">
            <a:avLst/>
          </a:prstGeom>
          <a:ln w="9525"/>
        </p:spPr>
        <p:style>
          <a:lnRef idx="2">
            <a:schemeClr val="accent6"/>
          </a:lnRef>
          <a:fillRef idx="1">
            <a:schemeClr val="lt1"/>
          </a:fillRef>
          <a:effectRef idx="0">
            <a:schemeClr val="accent6"/>
          </a:effectRef>
          <a:fontRef idx="minor">
            <a:schemeClr val="dk1"/>
          </a:fontRef>
        </p:style>
        <p:txBody>
          <a:bodyPr lIns="36000" rIns="36000" rtlCol="0" anchor="ctr"/>
          <a:lstStyle/>
          <a:p>
            <a:pPr algn="ctr"/>
            <a:r>
              <a:rPr kumimoji="1" lang="en-US" altLang="ja-JP" sz="900" dirty="0" smtClean="0"/>
              <a:t>50.0%</a:t>
            </a:r>
            <a:endParaRPr kumimoji="1" lang="ja-JP" altLang="en-US" sz="900" dirty="0"/>
          </a:p>
        </p:txBody>
      </p:sp>
      <p:sp>
        <p:nvSpPr>
          <p:cNvPr id="7" name="大かっこ 6"/>
          <p:cNvSpPr/>
          <p:nvPr/>
        </p:nvSpPr>
        <p:spPr>
          <a:xfrm>
            <a:off x="240420" y="5787927"/>
            <a:ext cx="900000" cy="504000"/>
          </a:xfrm>
          <a:prstGeom prst="bracketPair">
            <a:avLst>
              <a:gd name="adj" fmla="val 999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lIns="72000" tIns="0" rIns="72000" bIns="0" rtlCol="0" anchor="ctr"/>
          <a:lstStyle/>
          <a:p>
            <a:pPr marL="432000" indent="-432000"/>
            <a:r>
              <a:rPr lang="ja-JP" altLang="en-US" sz="1000" dirty="0">
                <a:latin typeface="Meiryo UI" panose="020B0604030504040204" pitchFamily="50" charset="-128"/>
                <a:ea typeface="Meiryo UI" panose="020B0604030504040204" pitchFamily="50" charset="-128"/>
              </a:rPr>
              <a:t>その他</a:t>
            </a:r>
            <a:r>
              <a:rPr lang="en-US" altLang="ja-JP" sz="1000" dirty="0" smtClean="0">
                <a:latin typeface="Meiryo UI" panose="020B0604030504040204" pitchFamily="50" charset="-128"/>
                <a:ea typeface="Meiryo UI" panose="020B0604030504040204" pitchFamily="50" charset="-128"/>
              </a:rPr>
              <a:t>:</a:t>
            </a:r>
          </a:p>
          <a:p>
            <a:r>
              <a:rPr lang="ja-JP" altLang="en-US" sz="1000" dirty="0" smtClean="0">
                <a:latin typeface="Meiryo UI" panose="020B0604030504040204" pitchFamily="50" charset="-128"/>
                <a:ea typeface="Meiryo UI" panose="020B0604030504040204" pitchFamily="50" charset="-128"/>
              </a:rPr>
              <a:t>学校</a:t>
            </a:r>
            <a:r>
              <a:rPr lang="ja-JP" altLang="en-US" sz="1000" dirty="0">
                <a:latin typeface="Meiryo UI" panose="020B0604030504040204" pitchFamily="50" charset="-128"/>
                <a:ea typeface="Meiryo UI" panose="020B0604030504040204" pitchFamily="50" charset="-128"/>
              </a:rPr>
              <a:t>、病院、集会場、</a:t>
            </a:r>
            <a:r>
              <a:rPr lang="ja-JP" altLang="en-US" sz="1000" dirty="0" smtClean="0">
                <a:latin typeface="Meiryo UI" panose="020B0604030504040204" pitchFamily="50" charset="-128"/>
                <a:ea typeface="Meiryo UI" panose="020B0604030504040204" pitchFamily="50" charset="-128"/>
              </a:rPr>
              <a:t>工場</a:t>
            </a:r>
            <a:endParaRPr lang="ja-JP" altLang="en-US" sz="1000" dirty="0">
              <a:latin typeface="Meiryo UI" panose="020B0604030504040204" pitchFamily="50" charset="-128"/>
              <a:ea typeface="Meiryo UI" panose="020B0604030504040204" pitchFamily="50" charset="-128"/>
            </a:endParaRPr>
          </a:p>
        </p:txBody>
      </p:sp>
      <p:sp>
        <p:nvSpPr>
          <p:cNvPr id="71" name="正方形/長方形 70"/>
          <p:cNvSpPr/>
          <p:nvPr/>
        </p:nvSpPr>
        <p:spPr>
          <a:xfrm>
            <a:off x="4456035" y="3686814"/>
            <a:ext cx="451694" cy="197004"/>
          </a:xfrm>
          <a:prstGeom prst="rect">
            <a:avLst/>
          </a:prstGeom>
          <a:ln w="9525"/>
        </p:spPr>
        <p:style>
          <a:lnRef idx="2">
            <a:schemeClr val="accent6"/>
          </a:lnRef>
          <a:fillRef idx="1">
            <a:schemeClr val="lt1"/>
          </a:fillRef>
          <a:effectRef idx="0">
            <a:schemeClr val="accent6"/>
          </a:effectRef>
          <a:fontRef idx="minor">
            <a:schemeClr val="dk1"/>
          </a:fontRef>
        </p:style>
        <p:txBody>
          <a:bodyPr lIns="36000" rIns="36000" rtlCol="0" anchor="ctr"/>
          <a:lstStyle/>
          <a:p>
            <a:pPr algn="ctr"/>
            <a:r>
              <a:rPr kumimoji="1" lang="en-US" altLang="ja-JP" sz="900" dirty="0" smtClean="0"/>
              <a:t>45.0%</a:t>
            </a:r>
            <a:endParaRPr kumimoji="1" lang="ja-JP" altLang="en-US" sz="900" dirty="0"/>
          </a:p>
        </p:txBody>
      </p:sp>
      <p:sp>
        <p:nvSpPr>
          <p:cNvPr id="62" name="正方形/長方形 61"/>
          <p:cNvSpPr/>
          <p:nvPr/>
        </p:nvSpPr>
        <p:spPr>
          <a:xfrm>
            <a:off x="6341062" y="3692419"/>
            <a:ext cx="451694" cy="197004"/>
          </a:xfrm>
          <a:prstGeom prst="rect">
            <a:avLst/>
          </a:prstGeom>
          <a:ln w="9525"/>
        </p:spPr>
        <p:style>
          <a:lnRef idx="2">
            <a:schemeClr val="accent6"/>
          </a:lnRef>
          <a:fillRef idx="1">
            <a:schemeClr val="lt1"/>
          </a:fillRef>
          <a:effectRef idx="0">
            <a:schemeClr val="accent6"/>
          </a:effectRef>
          <a:fontRef idx="minor">
            <a:schemeClr val="dk1"/>
          </a:fontRef>
        </p:style>
        <p:txBody>
          <a:bodyPr lIns="36000" rIns="36000" rtlCol="0" anchor="ctr"/>
          <a:lstStyle/>
          <a:p>
            <a:pPr algn="ctr"/>
            <a:r>
              <a:rPr kumimoji="1" lang="en-US" altLang="ja-JP" sz="900" dirty="0" smtClean="0"/>
              <a:t>5.0%</a:t>
            </a:r>
            <a:endParaRPr kumimoji="1" lang="ja-JP" altLang="en-US" sz="900" dirty="0"/>
          </a:p>
        </p:txBody>
      </p:sp>
      <p:sp>
        <p:nvSpPr>
          <p:cNvPr id="65" name="正方形/長方形 64"/>
          <p:cNvSpPr/>
          <p:nvPr/>
        </p:nvSpPr>
        <p:spPr>
          <a:xfrm>
            <a:off x="8229598" y="3678583"/>
            <a:ext cx="451694" cy="197004"/>
          </a:xfrm>
          <a:prstGeom prst="rect">
            <a:avLst/>
          </a:prstGeom>
          <a:ln w="9525"/>
        </p:spPr>
        <p:style>
          <a:lnRef idx="2">
            <a:schemeClr val="accent6"/>
          </a:lnRef>
          <a:fillRef idx="1">
            <a:schemeClr val="lt1"/>
          </a:fillRef>
          <a:effectRef idx="0">
            <a:schemeClr val="accent6"/>
          </a:effectRef>
          <a:fontRef idx="minor">
            <a:schemeClr val="dk1"/>
          </a:fontRef>
        </p:style>
        <p:txBody>
          <a:bodyPr lIns="36000" rIns="36000" rtlCol="0" anchor="ctr"/>
          <a:lstStyle/>
          <a:p>
            <a:pPr algn="ctr"/>
            <a:r>
              <a:rPr kumimoji="1" lang="en-US" altLang="ja-JP" sz="900" dirty="0" smtClean="0"/>
              <a:t>0.0%</a:t>
            </a:r>
            <a:endParaRPr kumimoji="1" lang="ja-JP" altLang="en-US" sz="900" dirty="0"/>
          </a:p>
        </p:txBody>
      </p:sp>
      <p:sp>
        <p:nvSpPr>
          <p:cNvPr id="66" name="正方形/長方形 65"/>
          <p:cNvSpPr/>
          <p:nvPr/>
        </p:nvSpPr>
        <p:spPr>
          <a:xfrm>
            <a:off x="2567874" y="5037053"/>
            <a:ext cx="451694" cy="197004"/>
          </a:xfrm>
          <a:prstGeom prst="rect">
            <a:avLst/>
          </a:prstGeom>
          <a:ln w="9525"/>
        </p:spPr>
        <p:style>
          <a:lnRef idx="2">
            <a:schemeClr val="accent6"/>
          </a:lnRef>
          <a:fillRef idx="1">
            <a:schemeClr val="lt1"/>
          </a:fillRef>
          <a:effectRef idx="0">
            <a:schemeClr val="accent6"/>
          </a:effectRef>
          <a:fontRef idx="minor">
            <a:schemeClr val="dk1"/>
          </a:fontRef>
        </p:style>
        <p:txBody>
          <a:bodyPr lIns="36000" rIns="36000" rtlCol="0" anchor="ctr"/>
          <a:lstStyle/>
          <a:p>
            <a:pPr algn="ctr"/>
            <a:r>
              <a:rPr kumimoji="1" lang="en-US" altLang="ja-JP" sz="900" dirty="0" smtClean="0"/>
              <a:t>39.0%</a:t>
            </a:r>
            <a:endParaRPr kumimoji="1" lang="ja-JP" altLang="en-US" sz="900" dirty="0"/>
          </a:p>
        </p:txBody>
      </p:sp>
      <p:sp>
        <p:nvSpPr>
          <p:cNvPr id="67" name="正方形/長方形 66"/>
          <p:cNvSpPr/>
          <p:nvPr/>
        </p:nvSpPr>
        <p:spPr>
          <a:xfrm>
            <a:off x="4456035" y="5030857"/>
            <a:ext cx="451694" cy="197004"/>
          </a:xfrm>
          <a:prstGeom prst="rect">
            <a:avLst/>
          </a:prstGeom>
          <a:ln w="9525"/>
        </p:spPr>
        <p:style>
          <a:lnRef idx="2">
            <a:schemeClr val="accent6"/>
          </a:lnRef>
          <a:fillRef idx="1">
            <a:schemeClr val="lt1"/>
          </a:fillRef>
          <a:effectRef idx="0">
            <a:schemeClr val="accent6"/>
          </a:effectRef>
          <a:fontRef idx="minor">
            <a:schemeClr val="dk1"/>
          </a:fontRef>
        </p:style>
        <p:txBody>
          <a:bodyPr lIns="36000" rIns="36000" rtlCol="0" anchor="ctr"/>
          <a:lstStyle/>
          <a:p>
            <a:pPr algn="ctr"/>
            <a:r>
              <a:rPr kumimoji="1" lang="en-US" altLang="ja-JP" sz="900" dirty="0" smtClean="0"/>
              <a:t>50.0%</a:t>
            </a:r>
            <a:endParaRPr kumimoji="1" lang="ja-JP" altLang="en-US" sz="900" dirty="0"/>
          </a:p>
        </p:txBody>
      </p:sp>
      <p:sp>
        <p:nvSpPr>
          <p:cNvPr id="68" name="正方形/長方形 67"/>
          <p:cNvSpPr/>
          <p:nvPr/>
        </p:nvSpPr>
        <p:spPr>
          <a:xfrm>
            <a:off x="6341062" y="5036462"/>
            <a:ext cx="451694" cy="197004"/>
          </a:xfrm>
          <a:prstGeom prst="rect">
            <a:avLst/>
          </a:prstGeom>
          <a:ln w="9525"/>
        </p:spPr>
        <p:style>
          <a:lnRef idx="2">
            <a:schemeClr val="accent6"/>
          </a:lnRef>
          <a:fillRef idx="1">
            <a:schemeClr val="lt1"/>
          </a:fillRef>
          <a:effectRef idx="0">
            <a:schemeClr val="accent6"/>
          </a:effectRef>
          <a:fontRef idx="minor">
            <a:schemeClr val="dk1"/>
          </a:fontRef>
        </p:style>
        <p:txBody>
          <a:bodyPr lIns="36000" rIns="36000" rtlCol="0" anchor="ctr"/>
          <a:lstStyle/>
          <a:p>
            <a:pPr algn="ctr"/>
            <a:r>
              <a:rPr kumimoji="1" lang="en-US" altLang="ja-JP" sz="900" dirty="0" smtClean="0"/>
              <a:t>5.5%</a:t>
            </a:r>
            <a:endParaRPr kumimoji="1" lang="ja-JP" altLang="en-US" sz="900" dirty="0"/>
          </a:p>
        </p:txBody>
      </p:sp>
      <p:sp>
        <p:nvSpPr>
          <p:cNvPr id="73" name="正方形/長方形 72"/>
          <p:cNvSpPr/>
          <p:nvPr/>
        </p:nvSpPr>
        <p:spPr>
          <a:xfrm>
            <a:off x="8229598" y="5022626"/>
            <a:ext cx="451694" cy="197004"/>
          </a:xfrm>
          <a:prstGeom prst="rect">
            <a:avLst/>
          </a:prstGeom>
          <a:ln w="9525"/>
        </p:spPr>
        <p:style>
          <a:lnRef idx="2">
            <a:schemeClr val="accent6"/>
          </a:lnRef>
          <a:fillRef idx="1">
            <a:schemeClr val="lt1"/>
          </a:fillRef>
          <a:effectRef idx="0">
            <a:schemeClr val="accent6"/>
          </a:effectRef>
          <a:fontRef idx="minor">
            <a:schemeClr val="dk1"/>
          </a:fontRef>
        </p:style>
        <p:txBody>
          <a:bodyPr lIns="36000" rIns="36000" rtlCol="0" anchor="ctr"/>
          <a:lstStyle/>
          <a:p>
            <a:pPr algn="ctr"/>
            <a:r>
              <a:rPr kumimoji="1" lang="en-US" altLang="ja-JP" sz="900" dirty="0" smtClean="0"/>
              <a:t>5.5%</a:t>
            </a:r>
            <a:endParaRPr kumimoji="1" lang="ja-JP" altLang="en-US" sz="900" dirty="0"/>
          </a:p>
        </p:txBody>
      </p:sp>
      <p:sp>
        <p:nvSpPr>
          <p:cNvPr id="74" name="正方形/長方形 73"/>
          <p:cNvSpPr/>
          <p:nvPr/>
        </p:nvSpPr>
        <p:spPr>
          <a:xfrm>
            <a:off x="2567199" y="6462172"/>
            <a:ext cx="451694" cy="197004"/>
          </a:xfrm>
          <a:prstGeom prst="rect">
            <a:avLst/>
          </a:prstGeom>
          <a:ln w="9525"/>
        </p:spPr>
        <p:style>
          <a:lnRef idx="2">
            <a:schemeClr val="accent6"/>
          </a:lnRef>
          <a:fillRef idx="1">
            <a:schemeClr val="lt1"/>
          </a:fillRef>
          <a:effectRef idx="0">
            <a:schemeClr val="accent6"/>
          </a:effectRef>
          <a:fontRef idx="minor">
            <a:schemeClr val="dk1"/>
          </a:fontRef>
        </p:style>
        <p:txBody>
          <a:bodyPr lIns="36000" rIns="36000" rtlCol="0" anchor="ctr"/>
          <a:lstStyle/>
          <a:p>
            <a:pPr algn="ctr"/>
            <a:r>
              <a:rPr kumimoji="1" lang="en-US" altLang="ja-JP" sz="900" dirty="0" smtClean="0"/>
              <a:t>26.5%</a:t>
            </a:r>
            <a:endParaRPr kumimoji="1" lang="ja-JP" altLang="en-US" sz="900" dirty="0"/>
          </a:p>
        </p:txBody>
      </p:sp>
      <p:sp>
        <p:nvSpPr>
          <p:cNvPr id="75" name="正方形/長方形 74"/>
          <p:cNvSpPr/>
          <p:nvPr/>
        </p:nvSpPr>
        <p:spPr>
          <a:xfrm>
            <a:off x="4455360" y="6455976"/>
            <a:ext cx="451694" cy="197004"/>
          </a:xfrm>
          <a:prstGeom prst="rect">
            <a:avLst/>
          </a:prstGeom>
          <a:ln w="9525"/>
        </p:spPr>
        <p:style>
          <a:lnRef idx="2">
            <a:schemeClr val="accent6"/>
          </a:lnRef>
          <a:fillRef idx="1">
            <a:schemeClr val="lt1"/>
          </a:fillRef>
          <a:effectRef idx="0">
            <a:schemeClr val="accent6"/>
          </a:effectRef>
          <a:fontRef idx="minor">
            <a:schemeClr val="dk1"/>
          </a:fontRef>
        </p:style>
        <p:txBody>
          <a:bodyPr lIns="36000" rIns="36000" rtlCol="0" anchor="ctr"/>
          <a:lstStyle/>
          <a:p>
            <a:pPr algn="ctr"/>
            <a:r>
              <a:rPr kumimoji="1" lang="en-US" altLang="ja-JP" sz="900" dirty="0" smtClean="0"/>
              <a:t>44.9%</a:t>
            </a:r>
            <a:endParaRPr kumimoji="1" lang="ja-JP" altLang="en-US" sz="900" dirty="0"/>
          </a:p>
        </p:txBody>
      </p:sp>
      <p:sp>
        <p:nvSpPr>
          <p:cNvPr id="76" name="正方形/長方形 75"/>
          <p:cNvSpPr/>
          <p:nvPr/>
        </p:nvSpPr>
        <p:spPr>
          <a:xfrm>
            <a:off x="6340387" y="6461581"/>
            <a:ext cx="451694" cy="197004"/>
          </a:xfrm>
          <a:prstGeom prst="rect">
            <a:avLst/>
          </a:prstGeom>
          <a:ln w="9525"/>
        </p:spPr>
        <p:style>
          <a:lnRef idx="2">
            <a:schemeClr val="accent6"/>
          </a:lnRef>
          <a:fillRef idx="1">
            <a:schemeClr val="lt1"/>
          </a:fillRef>
          <a:effectRef idx="0">
            <a:schemeClr val="accent6"/>
          </a:effectRef>
          <a:fontRef idx="minor">
            <a:schemeClr val="dk1"/>
          </a:fontRef>
        </p:style>
        <p:txBody>
          <a:bodyPr lIns="36000" rIns="36000" rtlCol="0" anchor="ctr"/>
          <a:lstStyle/>
          <a:p>
            <a:pPr algn="ctr"/>
            <a:r>
              <a:rPr kumimoji="1" lang="en-US" altLang="ja-JP" sz="900" dirty="0" smtClean="0"/>
              <a:t>16.3%</a:t>
            </a:r>
            <a:endParaRPr kumimoji="1" lang="ja-JP" altLang="en-US" sz="900" dirty="0"/>
          </a:p>
        </p:txBody>
      </p:sp>
      <p:sp>
        <p:nvSpPr>
          <p:cNvPr id="77" name="正方形/長方形 76"/>
          <p:cNvSpPr/>
          <p:nvPr/>
        </p:nvSpPr>
        <p:spPr>
          <a:xfrm>
            <a:off x="8228923" y="6447745"/>
            <a:ext cx="451694" cy="197004"/>
          </a:xfrm>
          <a:prstGeom prst="rect">
            <a:avLst/>
          </a:prstGeom>
          <a:ln w="9525"/>
        </p:spPr>
        <p:style>
          <a:lnRef idx="2">
            <a:schemeClr val="accent6"/>
          </a:lnRef>
          <a:fillRef idx="1">
            <a:schemeClr val="lt1"/>
          </a:fillRef>
          <a:effectRef idx="0">
            <a:schemeClr val="accent6"/>
          </a:effectRef>
          <a:fontRef idx="minor">
            <a:schemeClr val="dk1"/>
          </a:fontRef>
        </p:style>
        <p:txBody>
          <a:bodyPr lIns="36000" rIns="36000" rtlCol="0" anchor="ctr"/>
          <a:lstStyle/>
          <a:p>
            <a:pPr algn="ctr"/>
            <a:r>
              <a:rPr kumimoji="1" lang="en-US" altLang="ja-JP" sz="900" dirty="0" smtClean="0"/>
              <a:t>12.3%</a:t>
            </a:r>
            <a:endParaRPr kumimoji="1" lang="ja-JP" altLang="en-US" sz="900" dirty="0"/>
          </a:p>
        </p:txBody>
      </p:sp>
      <p:sp>
        <p:nvSpPr>
          <p:cNvPr id="78" name="正方形/長方形 77"/>
          <p:cNvSpPr/>
          <p:nvPr/>
        </p:nvSpPr>
        <p:spPr>
          <a:xfrm>
            <a:off x="701638" y="3693615"/>
            <a:ext cx="540000" cy="197004"/>
          </a:xfrm>
          <a:prstGeom prst="rect">
            <a:avLst/>
          </a:prstGeom>
          <a:ln w="9525"/>
        </p:spPr>
        <p:style>
          <a:lnRef idx="2">
            <a:schemeClr val="accent6"/>
          </a:lnRef>
          <a:fillRef idx="1">
            <a:schemeClr val="lt1"/>
          </a:fillRef>
          <a:effectRef idx="0">
            <a:schemeClr val="accent6"/>
          </a:effectRef>
          <a:fontRef idx="minor">
            <a:schemeClr val="dk1"/>
          </a:fontRef>
        </p:style>
        <p:txBody>
          <a:bodyPr lIns="36000" rIns="36000" rtlCol="0" anchor="ctr"/>
          <a:lstStyle/>
          <a:p>
            <a:pPr algn="ctr"/>
            <a:r>
              <a:rPr kumimoji="1" lang="en-US" altLang="ja-JP" sz="900" dirty="0" smtClean="0"/>
              <a:t>100.0%</a:t>
            </a:r>
            <a:endParaRPr kumimoji="1" lang="ja-JP" altLang="en-US" sz="900" dirty="0"/>
          </a:p>
        </p:txBody>
      </p:sp>
      <p:sp>
        <p:nvSpPr>
          <p:cNvPr id="79" name="正方形/長方形 78"/>
          <p:cNvSpPr/>
          <p:nvPr/>
        </p:nvSpPr>
        <p:spPr>
          <a:xfrm>
            <a:off x="701638" y="5039253"/>
            <a:ext cx="540000" cy="197004"/>
          </a:xfrm>
          <a:prstGeom prst="rect">
            <a:avLst/>
          </a:prstGeom>
          <a:ln w="9525"/>
        </p:spPr>
        <p:style>
          <a:lnRef idx="2">
            <a:schemeClr val="accent6"/>
          </a:lnRef>
          <a:fillRef idx="1">
            <a:schemeClr val="lt1"/>
          </a:fillRef>
          <a:effectRef idx="0">
            <a:schemeClr val="accent6"/>
          </a:effectRef>
          <a:fontRef idx="minor">
            <a:schemeClr val="dk1"/>
          </a:fontRef>
        </p:style>
        <p:txBody>
          <a:bodyPr lIns="36000" rIns="36000" rtlCol="0" anchor="ctr"/>
          <a:lstStyle/>
          <a:p>
            <a:pPr algn="ctr"/>
            <a:r>
              <a:rPr kumimoji="1" lang="en-US" altLang="ja-JP" sz="900" dirty="0" smtClean="0"/>
              <a:t>100.0%</a:t>
            </a:r>
            <a:endParaRPr kumimoji="1" lang="ja-JP" altLang="en-US" sz="900" dirty="0"/>
          </a:p>
        </p:txBody>
      </p:sp>
      <p:sp>
        <p:nvSpPr>
          <p:cNvPr id="80" name="正方形/長方形 79"/>
          <p:cNvSpPr/>
          <p:nvPr/>
        </p:nvSpPr>
        <p:spPr>
          <a:xfrm>
            <a:off x="688439" y="6455976"/>
            <a:ext cx="540000" cy="197004"/>
          </a:xfrm>
          <a:prstGeom prst="rect">
            <a:avLst/>
          </a:prstGeom>
          <a:ln w="9525"/>
        </p:spPr>
        <p:style>
          <a:lnRef idx="2">
            <a:schemeClr val="accent6"/>
          </a:lnRef>
          <a:fillRef idx="1">
            <a:schemeClr val="lt1"/>
          </a:fillRef>
          <a:effectRef idx="0">
            <a:schemeClr val="accent6"/>
          </a:effectRef>
          <a:fontRef idx="minor">
            <a:schemeClr val="dk1"/>
          </a:fontRef>
        </p:style>
        <p:txBody>
          <a:bodyPr lIns="36000" rIns="36000" rtlCol="0" anchor="ctr"/>
          <a:lstStyle/>
          <a:p>
            <a:pPr algn="ctr"/>
            <a:r>
              <a:rPr kumimoji="1" lang="en-US" altLang="ja-JP" sz="900" dirty="0" smtClean="0"/>
              <a:t>100.0%</a:t>
            </a:r>
            <a:endParaRPr kumimoji="1" lang="ja-JP" altLang="en-US" sz="900" dirty="0"/>
          </a:p>
        </p:txBody>
      </p:sp>
      <p:cxnSp>
        <p:nvCxnSpPr>
          <p:cNvPr id="52" name="直線コネクタ 51"/>
          <p:cNvCxnSpPr/>
          <p:nvPr/>
        </p:nvCxnSpPr>
        <p:spPr>
          <a:xfrm>
            <a:off x="155402" y="3922143"/>
            <a:ext cx="87111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155402" y="5269169"/>
            <a:ext cx="87111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6761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2">
            <a:extLst>
              <a:ext uri="{FF2B5EF4-FFF2-40B4-BE49-F238E27FC236}">
                <a16:creationId xmlns:a16="http://schemas.microsoft.com/office/drawing/2014/main" id="{AA0B172B-80D7-4CF0-BD9C-A0D11A61C54D}"/>
              </a:ext>
            </a:extLst>
          </p:cNvPr>
          <p:cNvSpPr txBox="1">
            <a:spLocks/>
          </p:cNvSpPr>
          <p:nvPr/>
        </p:nvSpPr>
        <p:spPr bwMode="auto">
          <a:xfrm>
            <a:off x="248773" y="2916006"/>
            <a:ext cx="8671853" cy="202600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prstTxWarp prst="textNoShape">
              <a:avLst/>
            </a:prstTxWarp>
          </a:bodyPr>
          <a:lstStyle>
            <a:lvl1pPr marL="341313" indent="-341313" algn="l" rtl="0" eaLnBrk="0" fontAlgn="base" hangingPunct="0">
              <a:spcBef>
                <a:spcPct val="20000"/>
              </a:spcBef>
              <a:spcAft>
                <a:spcPct val="0"/>
              </a:spcAft>
              <a:buChar char="•"/>
              <a:defRPr kumimoji="1"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kumimoji="1" sz="2800">
                <a:solidFill>
                  <a:schemeClr val="tx1"/>
                </a:solidFill>
                <a:latin typeface="+mn-lt"/>
                <a:ea typeface="+mn-ea"/>
              </a:defRPr>
            </a:lvl2pPr>
            <a:lvl3pPr marL="1141413" indent="-227013" algn="l" rtl="0" eaLnBrk="0" fontAlgn="base" hangingPunct="0">
              <a:spcBef>
                <a:spcPct val="20000"/>
              </a:spcBef>
              <a:spcAft>
                <a:spcPct val="0"/>
              </a:spcAft>
              <a:buChar char="•"/>
              <a:defRPr kumimoji="1" sz="2400">
                <a:solidFill>
                  <a:schemeClr val="tx1"/>
                </a:solidFill>
                <a:latin typeface="+mn-lt"/>
                <a:ea typeface="+mn-ea"/>
              </a:defRPr>
            </a:lvl3pPr>
            <a:lvl4pPr marL="1598613" indent="-227013" algn="l" rtl="0" eaLnBrk="0" fontAlgn="base" hangingPunct="0">
              <a:spcBef>
                <a:spcPct val="20000"/>
              </a:spcBef>
              <a:spcAft>
                <a:spcPct val="0"/>
              </a:spcAft>
              <a:buChar char="–"/>
              <a:defRPr kumimoji="1" sz="2000">
                <a:solidFill>
                  <a:schemeClr val="tx1"/>
                </a:solidFill>
                <a:latin typeface="+mn-lt"/>
                <a:ea typeface="+mn-ea"/>
              </a:defRPr>
            </a:lvl4pPr>
            <a:lvl5pPr marL="2055813" indent="-227013" algn="l" rtl="0" eaLnBrk="0" fontAlgn="base" hangingPunct="0">
              <a:spcBef>
                <a:spcPct val="20000"/>
              </a:spcBef>
              <a:spcAft>
                <a:spcPct val="0"/>
              </a:spcAft>
              <a:buChar char="»"/>
              <a:defRPr kumimoji="1" sz="2000">
                <a:solidFill>
                  <a:schemeClr val="tx1"/>
                </a:solidFill>
                <a:latin typeface="+mn-lt"/>
                <a:ea typeface="+mn-ea"/>
              </a:defRPr>
            </a:lvl5pPr>
            <a:lvl6pPr marL="2514264" indent="-228570" algn="l" rtl="0" fontAlgn="base">
              <a:spcBef>
                <a:spcPct val="20000"/>
              </a:spcBef>
              <a:spcAft>
                <a:spcPct val="0"/>
              </a:spcAft>
              <a:buChar char="»"/>
              <a:defRPr kumimoji="1" sz="2000">
                <a:solidFill>
                  <a:schemeClr val="tx1"/>
                </a:solidFill>
                <a:latin typeface="+mn-lt"/>
                <a:ea typeface="+mn-ea"/>
              </a:defRPr>
            </a:lvl6pPr>
            <a:lvl7pPr marL="2971403" indent="-228570" algn="l" rtl="0" fontAlgn="base">
              <a:spcBef>
                <a:spcPct val="20000"/>
              </a:spcBef>
              <a:spcAft>
                <a:spcPct val="0"/>
              </a:spcAft>
              <a:buChar char="»"/>
              <a:defRPr kumimoji="1" sz="2000">
                <a:solidFill>
                  <a:schemeClr val="tx1"/>
                </a:solidFill>
                <a:latin typeface="+mn-lt"/>
                <a:ea typeface="+mn-ea"/>
              </a:defRPr>
            </a:lvl7pPr>
            <a:lvl8pPr marL="3428542" indent="-228570" algn="l" rtl="0" fontAlgn="base">
              <a:spcBef>
                <a:spcPct val="20000"/>
              </a:spcBef>
              <a:spcAft>
                <a:spcPct val="0"/>
              </a:spcAft>
              <a:buChar char="»"/>
              <a:defRPr kumimoji="1" sz="2000">
                <a:solidFill>
                  <a:schemeClr val="tx1"/>
                </a:solidFill>
                <a:latin typeface="+mn-lt"/>
                <a:ea typeface="+mn-ea"/>
              </a:defRPr>
            </a:lvl8pPr>
            <a:lvl9pPr marL="3885681" indent="-228570" algn="l" rtl="0" fontAlgn="base">
              <a:spcBef>
                <a:spcPct val="20000"/>
              </a:spcBef>
              <a:spcAft>
                <a:spcPct val="0"/>
              </a:spcAft>
              <a:buChar char="»"/>
              <a:defRPr kumimoji="1" sz="2000">
                <a:solidFill>
                  <a:schemeClr val="tx1"/>
                </a:solidFill>
                <a:latin typeface="+mn-lt"/>
                <a:ea typeface="+mn-ea"/>
              </a:defRPr>
            </a:lvl9pPr>
          </a:lstStyle>
          <a:p>
            <a:pPr marL="0" indent="0">
              <a:buFontTx/>
              <a:buNone/>
            </a:pPr>
            <a:endParaRPr lang="ja-JP" altLang="en-US" sz="1400" kern="0"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p:txBody>
          <a:bodyPr/>
          <a:lstStyle/>
          <a:p>
            <a:r>
              <a:rPr lang="ja-JP" altLang="en-US" dirty="0" smtClean="0"/>
              <a:t>府内での</a:t>
            </a:r>
            <a:r>
              <a:rPr lang="ja-JP" altLang="en-US" dirty="0"/>
              <a:t>これまでの普及啓発の取組み</a:t>
            </a:r>
            <a:endParaRPr kumimoji="1" lang="ja-JP" altLang="en-US" dirty="0"/>
          </a:p>
        </p:txBody>
      </p:sp>
      <p:sp>
        <p:nvSpPr>
          <p:cNvPr id="3" name="コンテンツ プレースホルダー 2"/>
          <p:cNvSpPr>
            <a:spLocks noGrp="1"/>
          </p:cNvSpPr>
          <p:nvPr>
            <p:ph idx="1"/>
          </p:nvPr>
        </p:nvSpPr>
        <p:spPr>
          <a:xfrm>
            <a:off x="288909" y="1057746"/>
            <a:ext cx="5603891" cy="1609254"/>
          </a:xfrm>
        </p:spPr>
        <p:txBody>
          <a:bodyPr/>
          <a:lstStyle/>
          <a:p>
            <a:pPr marL="0" indent="0">
              <a:buNone/>
            </a:pPr>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府民全体</a:t>
            </a:r>
            <a:r>
              <a:rPr lang="en-US" altLang="ja-JP" sz="1400" b="1" dirty="0" smtClean="0">
                <a:latin typeface="Meiryo UI" panose="020B0604030504040204" pitchFamily="50" charset="-128"/>
                <a:ea typeface="Meiryo UI" panose="020B0604030504040204" pitchFamily="50" charset="-128"/>
              </a:rPr>
              <a:t>】</a:t>
            </a:r>
            <a:endParaRPr lang="en-US" altLang="ja-JP" sz="1400" b="1" dirty="0">
              <a:latin typeface="Meiryo UI" panose="020B0604030504040204" pitchFamily="50" charset="-128"/>
              <a:ea typeface="Meiryo UI" panose="020B0604030504040204" pitchFamily="50" charset="-128"/>
            </a:endParaRPr>
          </a:p>
          <a:p>
            <a:pPr marL="0" indent="0">
              <a:buNone/>
            </a:pPr>
            <a:r>
              <a:rPr lang="ja-JP" altLang="en-US" sz="1400" dirty="0" smtClean="0">
                <a:latin typeface="Meiryo UI" panose="020B0604030504040204" pitchFamily="50" charset="-128"/>
                <a:ea typeface="Meiryo UI" panose="020B0604030504040204" pitchFamily="50" charset="-128"/>
              </a:rPr>
              <a:t>〇「</a:t>
            </a:r>
            <a:r>
              <a:rPr lang="ja-JP" altLang="en-US" sz="1400" dirty="0">
                <a:latin typeface="Meiryo UI" panose="020B0604030504040204" pitchFamily="50" charset="-128"/>
                <a:ea typeface="Meiryo UI" panose="020B0604030504040204" pitchFamily="50" charset="-128"/>
              </a:rPr>
              <a:t>木造住宅耐震診断啓発ポスターコンテスト</a:t>
            </a:r>
            <a:r>
              <a:rPr lang="en-US" altLang="ja-JP" sz="1400" dirty="0">
                <a:latin typeface="Meiryo UI" panose="020B0604030504040204" pitchFamily="50" charset="-128"/>
                <a:ea typeface="Meiryo UI" panose="020B0604030504040204" pitchFamily="50" charset="-128"/>
              </a:rPr>
              <a:t>2013</a:t>
            </a:r>
            <a:r>
              <a:rPr lang="ja-JP" altLang="en-US" sz="1400" dirty="0" smtClean="0">
                <a:latin typeface="Meiryo UI" panose="020B0604030504040204" pitchFamily="50" charset="-128"/>
                <a:ea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endParaRPr>
          </a:p>
          <a:p>
            <a:pPr marL="0" indent="0">
              <a:buNone/>
            </a:pPr>
            <a:r>
              <a:rPr lang="ja-JP" altLang="en-US" sz="1200" dirty="0" smtClean="0">
                <a:latin typeface="Meiryo UI" panose="020B0604030504040204" pitchFamily="50" charset="-128"/>
                <a:ea typeface="Meiryo UI" panose="020B0604030504040204" pitchFamily="50" charset="-128"/>
              </a:rPr>
              <a:t>　　最優秀</a:t>
            </a:r>
            <a:r>
              <a:rPr lang="ja-JP" altLang="en-US" sz="1200" dirty="0">
                <a:latin typeface="Meiryo UI" panose="020B0604030504040204" pitchFamily="50" charset="-128"/>
                <a:ea typeface="Meiryo UI" panose="020B0604030504040204" pitchFamily="50" charset="-128"/>
              </a:rPr>
              <a:t>作品</a:t>
            </a:r>
            <a:r>
              <a:rPr lang="ja-JP" altLang="en-US" sz="1200" dirty="0" smtClean="0">
                <a:latin typeface="Meiryo UI" panose="020B0604030504040204" pitchFamily="50" charset="-128"/>
                <a:ea typeface="Meiryo UI" panose="020B0604030504040204" pitchFamily="50" charset="-128"/>
              </a:rPr>
              <a:t>を地下鉄の吊</a:t>
            </a:r>
            <a:r>
              <a:rPr lang="ja-JP" altLang="en-US" sz="1200" dirty="0">
                <a:latin typeface="Meiryo UI" panose="020B0604030504040204" pitchFamily="50" charset="-128"/>
                <a:ea typeface="Meiryo UI" panose="020B0604030504040204" pitchFamily="50" charset="-128"/>
              </a:rPr>
              <a:t>広告</a:t>
            </a:r>
            <a:r>
              <a:rPr lang="ja-JP" altLang="en-US" sz="1200" dirty="0" smtClean="0">
                <a:latin typeface="Meiryo UI" panose="020B0604030504040204" pitchFamily="50" charset="-128"/>
                <a:ea typeface="Meiryo UI" panose="020B0604030504040204" pitchFamily="50" charset="-128"/>
              </a:rPr>
              <a:t>や公共施設、イベント等で掲示</a:t>
            </a:r>
            <a:endParaRPr lang="en-US" altLang="ja-JP" sz="1200" dirty="0" smtClean="0">
              <a:latin typeface="Meiryo UI" panose="020B0604030504040204" pitchFamily="50" charset="-128"/>
              <a:ea typeface="Meiryo UI" panose="020B0604030504040204" pitchFamily="50" charset="-128"/>
            </a:endParaRPr>
          </a:p>
          <a:p>
            <a:pPr marL="0" indent="0">
              <a:buNone/>
            </a:pPr>
            <a:r>
              <a:rPr lang="ja-JP" altLang="en-US" sz="1400" dirty="0" smtClean="0">
                <a:latin typeface="Meiryo UI" panose="020B0604030504040204" pitchFamily="50" charset="-128"/>
                <a:ea typeface="Meiryo UI" panose="020B0604030504040204" pitchFamily="50" charset="-128"/>
              </a:rPr>
              <a:t>○「耐震キャンペーンピアノコンサート</a:t>
            </a:r>
            <a:r>
              <a:rPr lang="en-US" altLang="ja-JP" sz="1400" dirty="0" smtClean="0">
                <a:latin typeface="Meiryo UI" panose="020B0604030504040204" pitchFamily="50" charset="-128"/>
                <a:ea typeface="Meiryo UI" panose="020B0604030504040204" pitchFamily="50" charset="-128"/>
              </a:rPr>
              <a:t>in</a:t>
            </a:r>
            <a:r>
              <a:rPr lang="ja-JP" altLang="en-US" sz="1400" dirty="0">
                <a:latin typeface="Meiryo UI" panose="020B0604030504040204" pitchFamily="50" charset="-128"/>
                <a:ea typeface="Meiryo UI" panose="020B0604030504040204" pitchFamily="50" charset="-128"/>
              </a:rPr>
              <a:t>北河内</a:t>
            </a:r>
            <a:r>
              <a:rPr kumimoji="1" lang="ja-JP" altLang="en-US" sz="1400" dirty="0" smtClean="0">
                <a:latin typeface="Meiryo UI" panose="020B0604030504040204" pitchFamily="50" charset="-128"/>
                <a:ea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rPr>
              <a:t>H22,H23</a:t>
            </a:r>
          </a:p>
          <a:p>
            <a:pPr marL="0" indent="0">
              <a:buNone/>
            </a:pPr>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多様な団体と</a:t>
            </a:r>
            <a:r>
              <a:rPr lang="ja-JP" altLang="en-US" sz="1200" dirty="0">
                <a:latin typeface="Meiryo UI" panose="020B0604030504040204" pitchFamily="50" charset="-128"/>
                <a:ea typeface="Meiryo UI" panose="020B0604030504040204" pitchFamily="50" charset="-128"/>
              </a:rPr>
              <a:t>連携</a:t>
            </a:r>
            <a:r>
              <a:rPr lang="ja-JP" altLang="en-US" sz="1200" dirty="0" smtClean="0">
                <a:latin typeface="Meiryo UI" panose="020B0604030504040204" pitchFamily="50" charset="-128"/>
                <a:ea typeface="Meiryo UI" panose="020B0604030504040204" pitchFamily="50" charset="-128"/>
              </a:rPr>
              <a:t>し、ピアノコンサート</a:t>
            </a:r>
            <a:r>
              <a:rPr lang="ja-JP" altLang="en-US" sz="1200" dirty="0">
                <a:latin typeface="Meiryo UI" panose="020B0604030504040204" pitchFamily="50" charset="-128"/>
                <a:ea typeface="Meiryo UI" panose="020B0604030504040204" pitchFamily="50" charset="-128"/>
              </a:rPr>
              <a:t>を核と</a:t>
            </a:r>
            <a:r>
              <a:rPr lang="ja-JP" altLang="en-US" sz="1200" dirty="0" smtClean="0">
                <a:latin typeface="Meiryo UI" panose="020B0604030504040204" pitchFamily="50" charset="-128"/>
                <a:ea typeface="Meiryo UI" panose="020B0604030504040204" pitchFamily="50" charset="-128"/>
              </a:rPr>
              <a:t>して普及啓発や写真展、相談会を展開</a:t>
            </a:r>
            <a:endParaRPr kumimoji="1" lang="en-US" altLang="ja-JP" sz="1200" dirty="0" smtClean="0">
              <a:latin typeface="Meiryo UI" panose="020B0604030504040204" pitchFamily="50" charset="-128"/>
              <a:ea typeface="Meiryo UI" panose="020B0604030504040204" pitchFamily="50" charset="-128"/>
            </a:endParaRPr>
          </a:p>
          <a:p>
            <a:pPr marL="0" indent="0">
              <a:buNone/>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〇「太陽</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の塔との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コラボレーションによる耐震ポスター掲示」</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H3</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0</a:t>
            </a:r>
          </a:p>
          <a:p>
            <a:pPr marL="0" indent="0">
              <a:buNone/>
            </a:pPr>
            <a:r>
              <a:rPr kumimoji="1" lang="ja-JP" altLang="en-US" sz="1400" dirty="0" smtClean="0">
                <a:latin typeface="Meiryo UI" panose="020B0604030504040204" pitchFamily="50" charset="-128"/>
                <a:ea typeface="Meiryo UI" panose="020B0604030504040204" pitchFamily="50" charset="-128"/>
              </a:rPr>
              <a:t>〇「耐震ソングによる啓発</a:t>
            </a:r>
            <a:r>
              <a:rPr kumimoji="1" lang="ja-JP" altLang="en-US" sz="1200" dirty="0" smtClean="0">
                <a:latin typeface="Meiryo UI" panose="020B0604030504040204" pitchFamily="50" charset="-128"/>
                <a:ea typeface="Meiryo UI" panose="020B0604030504040204" pitchFamily="50" charset="-128"/>
              </a:rPr>
              <a:t>（大阪音楽大学と共同作成中）</a:t>
            </a:r>
            <a:r>
              <a:rPr kumimoji="1" lang="ja-JP" altLang="en-US" sz="1400" dirty="0" smtClean="0">
                <a:latin typeface="Meiryo UI" panose="020B0604030504040204" pitchFamily="50" charset="-128"/>
                <a:ea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rPr>
              <a:t>R1</a:t>
            </a:r>
            <a:endParaRPr kumimoji="1" lang="en-US" altLang="ja-JP" sz="14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pPr>
              <a:defRPr/>
            </a:pPr>
            <a:fld id="{09954CD4-AF95-4C78-B160-84012AB9CEDB}" type="slidenum">
              <a:rPr lang="en-US" altLang="ja-JP" smtClean="0">
                <a:solidFill>
                  <a:srgbClr val="000000"/>
                </a:solidFill>
              </a:rPr>
              <a:pPr>
                <a:defRPr/>
              </a:pPr>
              <a:t>3</a:t>
            </a:fld>
            <a:endParaRPr lang="en-US" altLang="ja-JP">
              <a:solidFill>
                <a:srgbClr val="000000"/>
              </a:solidFill>
            </a:endParaRPr>
          </a:p>
        </p:txBody>
      </p:sp>
      <p:pic>
        <p:nvPicPr>
          <p:cNvPr id="1026" name="Picture 2">
            <a:extLst>
              <a:ext uri="{FF2B5EF4-FFF2-40B4-BE49-F238E27FC236}">
                <a16:creationId xmlns:a16="http://schemas.microsoft.com/office/drawing/2014/main" id="{2EA30831-4A20-46A0-ACBA-A0834498ADC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81819" y="1059884"/>
            <a:ext cx="1412186" cy="1008000"/>
          </a:xfrm>
          <a:prstGeom prst="rect">
            <a:avLst/>
          </a:prstGeom>
          <a:noFill/>
          <a:extLst>
            <a:ext uri="{909E8E84-426E-40DD-AFC4-6F175D3DCCD1}">
              <a14:hiddenFill xmlns:a14="http://schemas.microsoft.com/office/drawing/2010/main">
                <a:solidFill>
                  <a:srgbClr val="FFFFFF"/>
                </a:solidFill>
              </a14:hiddenFill>
            </a:ext>
          </a:extLst>
        </p:spPr>
      </p:pic>
      <p:sp>
        <p:nvSpPr>
          <p:cNvPr id="9" name="コンテンツ プレースホルダー 2">
            <a:extLst>
              <a:ext uri="{FF2B5EF4-FFF2-40B4-BE49-F238E27FC236}">
                <a16:creationId xmlns:a16="http://schemas.microsoft.com/office/drawing/2014/main" id="{AA0B172B-80D7-4CF0-BD9C-A0D11A61C54D}"/>
              </a:ext>
            </a:extLst>
          </p:cNvPr>
          <p:cNvSpPr txBox="1">
            <a:spLocks/>
          </p:cNvSpPr>
          <p:nvPr/>
        </p:nvSpPr>
        <p:spPr bwMode="auto">
          <a:xfrm>
            <a:off x="236072" y="5000637"/>
            <a:ext cx="8671853" cy="16287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28" tIns="45714" rIns="2520000" bIns="45714" numCol="1" anchor="t" anchorCtr="0" compatLnSpc="1">
            <a:prstTxWarp prst="textNoShape">
              <a:avLst/>
            </a:prstTxWarp>
          </a:bodyPr>
          <a:lstStyle>
            <a:lvl1pPr marL="341313" indent="-341313" algn="l" rtl="0" eaLnBrk="0" fontAlgn="base" hangingPunct="0">
              <a:spcBef>
                <a:spcPct val="20000"/>
              </a:spcBef>
              <a:spcAft>
                <a:spcPct val="0"/>
              </a:spcAft>
              <a:buChar char="•"/>
              <a:defRPr kumimoji="1"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kumimoji="1" sz="2800">
                <a:solidFill>
                  <a:schemeClr val="tx1"/>
                </a:solidFill>
                <a:latin typeface="+mn-lt"/>
                <a:ea typeface="+mn-ea"/>
              </a:defRPr>
            </a:lvl2pPr>
            <a:lvl3pPr marL="1141413" indent="-227013" algn="l" rtl="0" eaLnBrk="0" fontAlgn="base" hangingPunct="0">
              <a:spcBef>
                <a:spcPct val="20000"/>
              </a:spcBef>
              <a:spcAft>
                <a:spcPct val="0"/>
              </a:spcAft>
              <a:buChar char="•"/>
              <a:defRPr kumimoji="1" sz="2400">
                <a:solidFill>
                  <a:schemeClr val="tx1"/>
                </a:solidFill>
                <a:latin typeface="+mn-lt"/>
                <a:ea typeface="+mn-ea"/>
              </a:defRPr>
            </a:lvl3pPr>
            <a:lvl4pPr marL="1598613" indent="-227013" algn="l" rtl="0" eaLnBrk="0" fontAlgn="base" hangingPunct="0">
              <a:spcBef>
                <a:spcPct val="20000"/>
              </a:spcBef>
              <a:spcAft>
                <a:spcPct val="0"/>
              </a:spcAft>
              <a:buChar char="–"/>
              <a:defRPr kumimoji="1" sz="2000">
                <a:solidFill>
                  <a:schemeClr val="tx1"/>
                </a:solidFill>
                <a:latin typeface="+mn-lt"/>
                <a:ea typeface="+mn-ea"/>
              </a:defRPr>
            </a:lvl4pPr>
            <a:lvl5pPr marL="2055813" indent="-227013" algn="l" rtl="0" eaLnBrk="0" fontAlgn="base" hangingPunct="0">
              <a:spcBef>
                <a:spcPct val="20000"/>
              </a:spcBef>
              <a:spcAft>
                <a:spcPct val="0"/>
              </a:spcAft>
              <a:buChar char="»"/>
              <a:defRPr kumimoji="1" sz="2000">
                <a:solidFill>
                  <a:schemeClr val="tx1"/>
                </a:solidFill>
                <a:latin typeface="+mn-lt"/>
                <a:ea typeface="+mn-ea"/>
              </a:defRPr>
            </a:lvl5pPr>
            <a:lvl6pPr marL="2514264" indent="-228570" algn="l" rtl="0" fontAlgn="base">
              <a:spcBef>
                <a:spcPct val="20000"/>
              </a:spcBef>
              <a:spcAft>
                <a:spcPct val="0"/>
              </a:spcAft>
              <a:buChar char="»"/>
              <a:defRPr kumimoji="1" sz="2000">
                <a:solidFill>
                  <a:schemeClr val="tx1"/>
                </a:solidFill>
                <a:latin typeface="+mn-lt"/>
                <a:ea typeface="+mn-ea"/>
              </a:defRPr>
            </a:lvl6pPr>
            <a:lvl7pPr marL="2971403" indent="-228570" algn="l" rtl="0" fontAlgn="base">
              <a:spcBef>
                <a:spcPct val="20000"/>
              </a:spcBef>
              <a:spcAft>
                <a:spcPct val="0"/>
              </a:spcAft>
              <a:buChar char="»"/>
              <a:defRPr kumimoji="1" sz="2000">
                <a:solidFill>
                  <a:schemeClr val="tx1"/>
                </a:solidFill>
                <a:latin typeface="+mn-lt"/>
                <a:ea typeface="+mn-ea"/>
              </a:defRPr>
            </a:lvl7pPr>
            <a:lvl8pPr marL="3428542" indent="-228570" algn="l" rtl="0" fontAlgn="base">
              <a:spcBef>
                <a:spcPct val="20000"/>
              </a:spcBef>
              <a:spcAft>
                <a:spcPct val="0"/>
              </a:spcAft>
              <a:buChar char="»"/>
              <a:defRPr kumimoji="1" sz="2000">
                <a:solidFill>
                  <a:schemeClr val="tx1"/>
                </a:solidFill>
                <a:latin typeface="+mn-lt"/>
                <a:ea typeface="+mn-ea"/>
              </a:defRPr>
            </a:lvl8pPr>
            <a:lvl9pPr marL="3885681" indent="-228570" algn="l" rtl="0" fontAlgn="base">
              <a:spcBef>
                <a:spcPct val="20000"/>
              </a:spcBef>
              <a:spcAft>
                <a:spcPct val="0"/>
              </a:spcAft>
              <a:buChar char="»"/>
              <a:defRPr kumimoji="1" sz="2000">
                <a:solidFill>
                  <a:schemeClr val="tx1"/>
                </a:solidFill>
                <a:latin typeface="+mn-lt"/>
                <a:ea typeface="+mn-ea"/>
              </a:defRPr>
            </a:lvl9pPr>
          </a:lstStyle>
          <a:p>
            <a:pPr marL="0" indent="0">
              <a:buFontTx/>
              <a:buNone/>
            </a:pPr>
            <a:r>
              <a:rPr lang="en-US" altLang="ja-JP" sz="1400" b="1" kern="0" dirty="0" smtClean="0">
                <a:latin typeface="Meiryo UI" panose="020B0604030504040204" pitchFamily="50" charset="-128"/>
                <a:ea typeface="Meiryo UI" panose="020B0604030504040204" pitchFamily="50" charset="-128"/>
              </a:rPr>
              <a:t>【</a:t>
            </a:r>
            <a:r>
              <a:rPr lang="ja-JP" altLang="en-US" sz="1400" b="1" kern="0" dirty="0" smtClean="0">
                <a:latin typeface="Meiryo UI" panose="020B0604030504040204" pitchFamily="50" charset="-128"/>
                <a:ea typeface="Meiryo UI" panose="020B0604030504040204" pitchFamily="50" charset="-128"/>
              </a:rPr>
              <a:t>所有者</a:t>
            </a:r>
            <a:r>
              <a:rPr lang="en-US" altLang="ja-JP" sz="1400" b="1" kern="0" dirty="0" smtClean="0">
                <a:latin typeface="Meiryo UI" panose="020B0604030504040204" pitchFamily="50" charset="-128"/>
                <a:ea typeface="Meiryo UI" panose="020B0604030504040204" pitchFamily="50" charset="-128"/>
              </a:rPr>
              <a:t>】</a:t>
            </a:r>
          </a:p>
          <a:p>
            <a:pPr marL="0" indent="0">
              <a:buFontTx/>
              <a:buNone/>
            </a:pPr>
            <a:r>
              <a:rPr lang="ja-JP" altLang="en-US" sz="1400" b="1" kern="0" dirty="0" smtClean="0">
                <a:latin typeface="Meiryo UI" panose="020B0604030504040204" pitchFamily="50" charset="-128"/>
                <a:ea typeface="Meiryo UI" panose="020B0604030504040204" pitchFamily="50" charset="-128"/>
              </a:rPr>
              <a:t>広域</a:t>
            </a:r>
            <a:r>
              <a:rPr lang="ja-JP" altLang="en-US" sz="1400" b="1" kern="0" dirty="0">
                <a:latin typeface="Meiryo UI" panose="020B0604030504040204" pitchFamily="50" charset="-128"/>
                <a:ea typeface="Meiryo UI" panose="020B0604030504040204" pitchFamily="50" charset="-128"/>
              </a:rPr>
              <a:t>緊急交通路沿道</a:t>
            </a:r>
            <a:r>
              <a:rPr lang="ja-JP" altLang="en-US" sz="1400" b="1" kern="0" dirty="0" smtClean="0">
                <a:latin typeface="Meiryo UI" panose="020B0604030504040204" pitchFamily="50" charset="-128"/>
                <a:ea typeface="Meiryo UI" panose="020B0604030504040204" pitchFamily="50" charset="-128"/>
              </a:rPr>
              <a:t>建築物　　</a:t>
            </a:r>
            <a:r>
              <a:rPr lang="ja-JP" altLang="en-US" sz="1400" kern="0" dirty="0" smtClean="0">
                <a:latin typeface="Meiryo UI" panose="020B0604030504040204" pitchFamily="50" charset="-128"/>
                <a:ea typeface="Meiryo UI" panose="020B0604030504040204" pitchFamily="50" charset="-128"/>
              </a:rPr>
              <a:t>個別</a:t>
            </a:r>
            <a:r>
              <a:rPr lang="ja-JP" altLang="en-US" sz="1400" kern="0" dirty="0">
                <a:latin typeface="Meiryo UI" panose="020B0604030504040204" pitchFamily="50" charset="-128"/>
                <a:ea typeface="Meiryo UI" panose="020B0604030504040204" pitchFamily="50" charset="-128"/>
              </a:rPr>
              <a:t>訪問、</a:t>
            </a:r>
            <a:r>
              <a:rPr lang="en-US" altLang="ja-JP" sz="1400" kern="0" dirty="0" smtClean="0">
                <a:latin typeface="Meiryo UI" panose="020B0604030504040204" pitchFamily="50" charset="-128"/>
                <a:ea typeface="Meiryo UI" panose="020B0604030504040204" pitchFamily="50" charset="-128"/>
              </a:rPr>
              <a:t>DM</a:t>
            </a:r>
            <a:r>
              <a:rPr lang="ja-JP" altLang="en-US" sz="1400" kern="0" dirty="0" err="1" smtClean="0">
                <a:latin typeface="Meiryo UI" panose="020B0604030504040204" pitchFamily="50" charset="-128"/>
                <a:ea typeface="Meiryo UI" panose="020B0604030504040204" pitchFamily="50" charset="-128"/>
              </a:rPr>
              <a:t>、</a:t>
            </a:r>
            <a:r>
              <a:rPr lang="ja-JP" altLang="en-US" sz="1400" kern="0" dirty="0" smtClean="0">
                <a:latin typeface="Meiryo UI" panose="020B0604030504040204" pitchFamily="50" charset="-128"/>
                <a:ea typeface="Meiryo UI" panose="020B0604030504040204" pitchFamily="50" charset="-128"/>
              </a:rPr>
              <a:t>アンケート等を実施</a:t>
            </a:r>
            <a:endParaRPr lang="en-US" altLang="ja-JP" sz="1400" kern="0" dirty="0" smtClean="0">
              <a:latin typeface="Meiryo UI" panose="020B0604030504040204" pitchFamily="50" charset="-128"/>
              <a:ea typeface="Meiryo UI" panose="020B0604030504040204" pitchFamily="50" charset="-128"/>
            </a:endParaRPr>
          </a:p>
          <a:p>
            <a:pPr marL="0" indent="0">
              <a:buFontTx/>
              <a:buNone/>
            </a:pPr>
            <a:r>
              <a:rPr lang="ja-JP" altLang="en-US" sz="1400" b="1" kern="0" dirty="0" smtClean="0">
                <a:latin typeface="Meiryo UI" panose="020B0604030504040204" pitchFamily="50" charset="-128"/>
                <a:ea typeface="Meiryo UI" panose="020B0604030504040204" pitchFamily="50" charset="-128"/>
              </a:rPr>
              <a:t>マンション・ビル等</a:t>
            </a:r>
            <a:r>
              <a:rPr lang="ja-JP" altLang="en-US" sz="1400" kern="0" dirty="0" smtClean="0">
                <a:latin typeface="Meiryo UI" panose="020B0604030504040204" pitchFamily="50" charset="-128"/>
                <a:ea typeface="Meiryo UI" panose="020B0604030504040204" pitchFamily="50" charset="-128"/>
              </a:rPr>
              <a:t>　　民間団体等が主催するセミナーで補助制度等を説明</a:t>
            </a:r>
            <a:endParaRPr lang="en-US" altLang="ja-JP" sz="1400" kern="0" dirty="0" smtClean="0">
              <a:latin typeface="Meiryo UI" panose="020B0604030504040204" pitchFamily="50" charset="-128"/>
              <a:ea typeface="Meiryo UI" panose="020B0604030504040204" pitchFamily="50" charset="-128"/>
            </a:endParaRPr>
          </a:p>
          <a:p>
            <a:pPr marL="363538" indent="-363538">
              <a:buNone/>
            </a:pPr>
            <a:r>
              <a:rPr lang="ja-JP" altLang="en-US" sz="1400" b="1" kern="0" dirty="0" smtClean="0">
                <a:latin typeface="Meiryo UI" panose="020B0604030504040204" pitchFamily="50" charset="-128"/>
                <a:ea typeface="Meiryo UI" panose="020B0604030504040204" pitchFamily="50" charset="-128"/>
              </a:rPr>
              <a:t>木造住宅　　</a:t>
            </a:r>
            <a:r>
              <a:rPr lang="ja-JP" altLang="en-US" sz="1400" kern="0" dirty="0" smtClean="0">
                <a:latin typeface="Meiryo UI" panose="020B0604030504040204" pitchFamily="50" charset="-128"/>
                <a:ea typeface="Meiryo UI" panose="020B0604030504040204" pitchFamily="50" charset="-128"/>
              </a:rPr>
              <a:t>個別訪問や</a:t>
            </a:r>
            <a:r>
              <a:rPr lang="en-US" altLang="ja-JP" sz="1400" kern="0" dirty="0" smtClean="0">
                <a:latin typeface="Meiryo UI" panose="020B0604030504040204" pitchFamily="50" charset="-128"/>
                <a:ea typeface="Meiryo UI" panose="020B0604030504040204" pitchFamily="50" charset="-128"/>
              </a:rPr>
              <a:t>DM</a:t>
            </a:r>
            <a:r>
              <a:rPr lang="ja-JP" altLang="en-US" sz="1400" kern="0" dirty="0" smtClean="0">
                <a:latin typeface="Meiryo UI" panose="020B0604030504040204" pitchFamily="50" charset="-128"/>
                <a:ea typeface="Meiryo UI" panose="020B0604030504040204" pitchFamily="50" charset="-128"/>
              </a:rPr>
              <a:t>（</a:t>
            </a:r>
            <a:r>
              <a:rPr lang="en-US" altLang="ja-JP" sz="1400" kern="0" dirty="0" smtClean="0">
                <a:latin typeface="Meiryo UI" panose="020B0604030504040204" pitchFamily="50" charset="-128"/>
                <a:ea typeface="Meiryo UI" panose="020B0604030504040204" pitchFamily="50" charset="-128"/>
              </a:rPr>
              <a:t>H28</a:t>
            </a:r>
            <a:r>
              <a:rPr lang="ja-JP" altLang="en-US" sz="1400" kern="0" dirty="0" smtClean="0">
                <a:latin typeface="Meiryo UI" panose="020B0604030504040204" pitchFamily="50" charset="-128"/>
                <a:ea typeface="Meiryo UI" panose="020B0604030504040204" pitchFamily="50" charset="-128"/>
              </a:rPr>
              <a:t>～毎年度</a:t>
            </a:r>
            <a:r>
              <a:rPr lang="en-US" altLang="ja-JP" sz="1400" kern="0" dirty="0" smtClean="0">
                <a:latin typeface="Meiryo UI" panose="020B0604030504040204" pitchFamily="50" charset="-128"/>
                <a:ea typeface="Meiryo UI" panose="020B0604030504040204" pitchFamily="50" charset="-128"/>
              </a:rPr>
              <a:t>7</a:t>
            </a:r>
            <a:r>
              <a:rPr lang="ja-JP" altLang="en-US" sz="1400" kern="0" dirty="0" smtClean="0">
                <a:latin typeface="Meiryo UI" panose="020B0604030504040204" pitchFamily="50" charset="-128"/>
                <a:ea typeface="Meiryo UI" panose="020B0604030504040204" pitchFamily="50" charset="-128"/>
              </a:rPr>
              <a:t>万戸を府内市町村と協力し実施）</a:t>
            </a:r>
            <a:endParaRPr lang="en-US" altLang="ja-JP" sz="1400" kern="0" dirty="0" smtClean="0">
              <a:latin typeface="Meiryo UI" panose="020B0604030504040204" pitchFamily="50" charset="-128"/>
              <a:ea typeface="Meiryo UI" panose="020B0604030504040204" pitchFamily="50" charset="-128"/>
            </a:endParaRPr>
          </a:p>
          <a:p>
            <a:pPr marL="0" indent="0">
              <a:buFontTx/>
              <a:buNone/>
            </a:pPr>
            <a:r>
              <a:rPr lang="ja-JP" altLang="en-US" sz="1400" kern="0" dirty="0" smtClean="0">
                <a:latin typeface="Meiryo UI" panose="020B0604030504040204" pitchFamily="50" charset="-128"/>
                <a:ea typeface="Meiryo UI" panose="020B0604030504040204" pitchFamily="50" charset="-128"/>
              </a:rPr>
              <a:t>　　　　　　　　耐震</a:t>
            </a:r>
            <a:r>
              <a:rPr lang="ja-JP" altLang="en-US" sz="1400" kern="0" dirty="0">
                <a:latin typeface="Meiryo UI" panose="020B0604030504040204" pitchFamily="50" charset="-128"/>
                <a:ea typeface="Meiryo UI" panose="020B0604030504040204" pitchFamily="50" charset="-128"/>
              </a:rPr>
              <a:t>フォーラム・相談会・・・</a:t>
            </a:r>
            <a:r>
              <a:rPr lang="en-US" altLang="ja-JP" sz="1400" kern="0" dirty="0">
                <a:latin typeface="Meiryo UI" panose="020B0604030504040204" pitchFamily="50" charset="-128"/>
                <a:ea typeface="Meiryo UI" panose="020B0604030504040204" pitchFamily="50" charset="-128"/>
              </a:rPr>
              <a:t>NPO</a:t>
            </a:r>
            <a:r>
              <a:rPr lang="ja-JP" altLang="en-US" sz="1400" kern="0" dirty="0">
                <a:latin typeface="Meiryo UI" panose="020B0604030504040204" pitchFamily="50" charset="-128"/>
                <a:ea typeface="Meiryo UI" panose="020B0604030504040204" pitchFamily="50" charset="-128"/>
              </a:rPr>
              <a:t>主催の</a:t>
            </a:r>
            <a:r>
              <a:rPr lang="ja-JP" altLang="en-US" sz="1400" kern="0" dirty="0" smtClean="0">
                <a:latin typeface="Meiryo UI" panose="020B0604030504040204" pitchFamily="50" charset="-128"/>
                <a:ea typeface="Meiryo UI" panose="020B0604030504040204" pitchFamily="50" charset="-128"/>
              </a:rPr>
              <a:t>フォーラム、市相談会など</a:t>
            </a:r>
            <a:endParaRPr lang="en-US" altLang="ja-JP" sz="1400" b="1" kern="0" dirty="0">
              <a:latin typeface="Meiryo UI" panose="020B0604030504040204" pitchFamily="50" charset="-128"/>
              <a:ea typeface="Meiryo UI" panose="020B0604030504040204" pitchFamily="50" charset="-128"/>
            </a:endParaRPr>
          </a:p>
        </p:txBody>
      </p:sp>
      <p:sp>
        <p:nvSpPr>
          <p:cNvPr id="6" name="コンテンツ プレースホルダー 2">
            <a:extLst>
              <a:ext uri="{FF2B5EF4-FFF2-40B4-BE49-F238E27FC236}">
                <a16:creationId xmlns:a16="http://schemas.microsoft.com/office/drawing/2014/main" id="{90CB976A-0D03-44AE-BAAD-E0C27E105852}"/>
              </a:ext>
            </a:extLst>
          </p:cNvPr>
          <p:cNvSpPr txBox="1">
            <a:spLocks/>
          </p:cNvSpPr>
          <p:nvPr/>
        </p:nvSpPr>
        <p:spPr bwMode="auto">
          <a:xfrm>
            <a:off x="308772" y="2956363"/>
            <a:ext cx="6066628" cy="1902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prstTxWarp prst="textNoShape">
              <a:avLst/>
            </a:prstTxWarp>
          </a:bodyPr>
          <a:lstStyle>
            <a:lvl1pPr marL="341313" indent="-341313" algn="l" rtl="0" eaLnBrk="0" fontAlgn="base" hangingPunct="0">
              <a:spcBef>
                <a:spcPct val="20000"/>
              </a:spcBef>
              <a:spcAft>
                <a:spcPct val="0"/>
              </a:spcAft>
              <a:buChar char="•"/>
              <a:defRPr kumimoji="1"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kumimoji="1" sz="2800">
                <a:solidFill>
                  <a:schemeClr val="tx1"/>
                </a:solidFill>
                <a:latin typeface="+mn-lt"/>
                <a:ea typeface="+mn-ea"/>
              </a:defRPr>
            </a:lvl2pPr>
            <a:lvl3pPr marL="1141413" indent="-227013" algn="l" rtl="0" eaLnBrk="0" fontAlgn="base" hangingPunct="0">
              <a:spcBef>
                <a:spcPct val="20000"/>
              </a:spcBef>
              <a:spcAft>
                <a:spcPct val="0"/>
              </a:spcAft>
              <a:buChar char="•"/>
              <a:defRPr kumimoji="1" sz="2400">
                <a:solidFill>
                  <a:schemeClr val="tx1"/>
                </a:solidFill>
                <a:latin typeface="+mn-lt"/>
                <a:ea typeface="+mn-ea"/>
              </a:defRPr>
            </a:lvl3pPr>
            <a:lvl4pPr marL="1598613" indent="-227013" algn="l" rtl="0" eaLnBrk="0" fontAlgn="base" hangingPunct="0">
              <a:spcBef>
                <a:spcPct val="20000"/>
              </a:spcBef>
              <a:spcAft>
                <a:spcPct val="0"/>
              </a:spcAft>
              <a:buChar char="–"/>
              <a:defRPr kumimoji="1" sz="2000">
                <a:solidFill>
                  <a:schemeClr val="tx1"/>
                </a:solidFill>
                <a:latin typeface="+mn-lt"/>
                <a:ea typeface="+mn-ea"/>
              </a:defRPr>
            </a:lvl4pPr>
            <a:lvl5pPr marL="2055813" indent="-227013" algn="l" rtl="0" eaLnBrk="0" fontAlgn="base" hangingPunct="0">
              <a:spcBef>
                <a:spcPct val="20000"/>
              </a:spcBef>
              <a:spcAft>
                <a:spcPct val="0"/>
              </a:spcAft>
              <a:buChar char="»"/>
              <a:defRPr kumimoji="1" sz="2000">
                <a:solidFill>
                  <a:schemeClr val="tx1"/>
                </a:solidFill>
                <a:latin typeface="+mn-lt"/>
                <a:ea typeface="+mn-ea"/>
              </a:defRPr>
            </a:lvl5pPr>
            <a:lvl6pPr marL="2514264" indent="-228570" algn="l" rtl="0" fontAlgn="base">
              <a:spcBef>
                <a:spcPct val="20000"/>
              </a:spcBef>
              <a:spcAft>
                <a:spcPct val="0"/>
              </a:spcAft>
              <a:buChar char="»"/>
              <a:defRPr kumimoji="1" sz="2000">
                <a:solidFill>
                  <a:schemeClr val="tx1"/>
                </a:solidFill>
                <a:latin typeface="+mn-lt"/>
                <a:ea typeface="+mn-ea"/>
              </a:defRPr>
            </a:lvl6pPr>
            <a:lvl7pPr marL="2971403" indent="-228570" algn="l" rtl="0" fontAlgn="base">
              <a:spcBef>
                <a:spcPct val="20000"/>
              </a:spcBef>
              <a:spcAft>
                <a:spcPct val="0"/>
              </a:spcAft>
              <a:buChar char="»"/>
              <a:defRPr kumimoji="1" sz="2000">
                <a:solidFill>
                  <a:schemeClr val="tx1"/>
                </a:solidFill>
                <a:latin typeface="+mn-lt"/>
                <a:ea typeface="+mn-ea"/>
              </a:defRPr>
            </a:lvl7pPr>
            <a:lvl8pPr marL="3428542" indent="-228570" algn="l" rtl="0" fontAlgn="base">
              <a:spcBef>
                <a:spcPct val="20000"/>
              </a:spcBef>
              <a:spcAft>
                <a:spcPct val="0"/>
              </a:spcAft>
              <a:buChar char="»"/>
              <a:defRPr kumimoji="1" sz="2000">
                <a:solidFill>
                  <a:schemeClr val="tx1"/>
                </a:solidFill>
                <a:latin typeface="+mn-lt"/>
                <a:ea typeface="+mn-ea"/>
              </a:defRPr>
            </a:lvl8pPr>
            <a:lvl9pPr marL="3885681" indent="-228570" algn="l" rtl="0" fontAlgn="base">
              <a:spcBef>
                <a:spcPct val="20000"/>
              </a:spcBef>
              <a:spcAft>
                <a:spcPct val="0"/>
              </a:spcAft>
              <a:buChar char="»"/>
              <a:defRPr kumimoji="1" sz="2000">
                <a:solidFill>
                  <a:schemeClr val="tx1"/>
                </a:solidFill>
                <a:latin typeface="+mn-lt"/>
                <a:ea typeface="+mn-ea"/>
              </a:defRPr>
            </a:lvl9pPr>
          </a:lstStyle>
          <a:p>
            <a:pPr marL="0" indent="0">
              <a:buNone/>
            </a:pPr>
            <a:r>
              <a:rPr lang="en-US" altLang="ja-JP" sz="1400" b="1" kern="0" dirty="0">
                <a:latin typeface="Meiryo UI" panose="020B0604030504040204" pitchFamily="50" charset="-128"/>
                <a:ea typeface="Meiryo UI" panose="020B0604030504040204" pitchFamily="50" charset="-128"/>
              </a:rPr>
              <a:t>【</a:t>
            </a:r>
            <a:r>
              <a:rPr lang="ja-JP" altLang="en-US" sz="1400" b="1" kern="0" dirty="0" smtClean="0">
                <a:latin typeface="Meiryo UI" panose="020B0604030504040204" pitchFamily="50" charset="-128"/>
                <a:ea typeface="Meiryo UI" panose="020B0604030504040204" pitchFamily="50" charset="-128"/>
              </a:rPr>
              <a:t>地域</a:t>
            </a:r>
            <a:r>
              <a:rPr lang="en-US" altLang="ja-JP" sz="1400" b="1" kern="0" dirty="0" smtClean="0">
                <a:latin typeface="Meiryo UI" panose="020B0604030504040204" pitchFamily="50" charset="-128"/>
                <a:ea typeface="Meiryo UI" panose="020B0604030504040204" pitchFamily="50" charset="-128"/>
              </a:rPr>
              <a:t>】</a:t>
            </a:r>
          </a:p>
          <a:p>
            <a:pPr marL="0" indent="0">
              <a:buNone/>
            </a:pPr>
            <a:r>
              <a:rPr lang="ja-JP" altLang="en-US" sz="1400" kern="0" dirty="0" smtClean="0">
                <a:latin typeface="Meiryo UI" panose="020B0604030504040204" pitchFamily="50" charset="-128"/>
                <a:ea typeface="Meiryo UI" panose="020B0604030504040204" pitchFamily="50" charset="-128"/>
              </a:rPr>
              <a:t>土木</a:t>
            </a:r>
            <a:r>
              <a:rPr lang="ja-JP" altLang="en-US" sz="1400" kern="0" dirty="0">
                <a:latin typeface="Meiryo UI" panose="020B0604030504040204" pitchFamily="50" charset="-128"/>
                <a:ea typeface="Meiryo UI" panose="020B0604030504040204" pitchFamily="50" charset="-128"/>
              </a:rPr>
              <a:t>事務所の耐震担当者が市町村と連携し</a:t>
            </a:r>
            <a:r>
              <a:rPr lang="ja-JP" altLang="en-US" sz="1400" kern="0" dirty="0" smtClean="0">
                <a:latin typeface="Meiryo UI" panose="020B0604030504040204" pitchFamily="50" charset="-128"/>
                <a:ea typeface="Meiryo UI" panose="020B0604030504040204" pitchFamily="50" charset="-128"/>
              </a:rPr>
              <a:t>木造住宅</a:t>
            </a:r>
            <a:r>
              <a:rPr lang="ja-JP" altLang="en-US" sz="1400" kern="0" dirty="0">
                <a:latin typeface="Meiryo UI" panose="020B0604030504040204" pitchFamily="50" charset="-128"/>
                <a:ea typeface="Meiryo UI" panose="020B0604030504040204" pitchFamily="50" charset="-128"/>
              </a:rPr>
              <a:t>の所有者等をターゲットに普及啓発を実施</a:t>
            </a:r>
            <a:endParaRPr lang="en-US" altLang="ja-JP" sz="1400" kern="0" dirty="0">
              <a:latin typeface="Meiryo UI" panose="020B0604030504040204" pitchFamily="50" charset="-128"/>
              <a:ea typeface="Meiryo UI" panose="020B0604030504040204" pitchFamily="50" charset="-128"/>
            </a:endParaRPr>
          </a:p>
          <a:p>
            <a:pPr marL="144000" indent="-144000">
              <a:buFontTx/>
              <a:buNone/>
            </a:pPr>
            <a:r>
              <a:rPr lang="ja-JP" altLang="en-US" sz="1400" kern="0" dirty="0" smtClean="0">
                <a:latin typeface="Meiryo UI" panose="020B0604030504040204" pitchFamily="50" charset="-128"/>
                <a:ea typeface="Meiryo UI" panose="020B0604030504040204" pitchFamily="50" charset="-128"/>
              </a:rPr>
              <a:t>〇</a:t>
            </a:r>
            <a:r>
              <a:rPr lang="ja-JP" altLang="en-US" sz="1400" kern="0" dirty="0">
                <a:latin typeface="Meiryo UI" panose="020B0604030504040204" pitchFamily="50" charset="-128"/>
                <a:ea typeface="Meiryo UI" panose="020B0604030504040204" pitchFamily="50" charset="-128"/>
              </a:rPr>
              <a:t>　</a:t>
            </a:r>
            <a:r>
              <a:rPr lang="ja-JP" altLang="en-US" sz="1400" kern="0" dirty="0" smtClean="0">
                <a:latin typeface="Meiryo UI" panose="020B0604030504040204" pitchFamily="50" charset="-128"/>
                <a:ea typeface="Meiryo UI" panose="020B0604030504040204" pitchFamily="50" charset="-128"/>
              </a:rPr>
              <a:t>自主防災組織の防災訓練や地域イベント等で、パネル</a:t>
            </a:r>
            <a:r>
              <a:rPr lang="ja-JP" altLang="en-US" sz="1400" kern="0" dirty="0">
                <a:latin typeface="Meiryo UI" panose="020B0604030504040204" pitchFamily="50" charset="-128"/>
                <a:ea typeface="Meiryo UI" panose="020B0604030504040204" pitchFamily="50" charset="-128"/>
              </a:rPr>
              <a:t>や防災グッズの展示</a:t>
            </a:r>
            <a:r>
              <a:rPr lang="ja-JP" altLang="en-US" sz="1400" kern="0" dirty="0" smtClean="0">
                <a:latin typeface="Meiryo UI" panose="020B0604030504040204" pitchFamily="50" charset="-128"/>
                <a:ea typeface="Meiryo UI" panose="020B0604030504040204" pitchFamily="50" charset="-128"/>
              </a:rPr>
              <a:t>等、住宅の耐震化を啓発</a:t>
            </a:r>
            <a:endParaRPr lang="en-US" altLang="ja-JP" sz="1400" kern="0" dirty="0" smtClean="0">
              <a:latin typeface="Meiryo UI" panose="020B0604030504040204" pitchFamily="50" charset="-128"/>
              <a:ea typeface="Meiryo UI" panose="020B0604030504040204" pitchFamily="50" charset="-128"/>
            </a:endParaRPr>
          </a:p>
          <a:p>
            <a:pPr marL="144000" indent="-144000">
              <a:buFontTx/>
              <a:buNone/>
            </a:pPr>
            <a:r>
              <a:rPr lang="ja-JP" altLang="en-US" sz="1400" kern="0" dirty="0" smtClean="0">
                <a:latin typeface="Meiryo UI" panose="020B0604030504040204" pitchFamily="50" charset="-128"/>
                <a:ea typeface="Meiryo UI" panose="020B0604030504040204" pitchFamily="50" charset="-128"/>
              </a:rPr>
              <a:t>○まちまるごと耐震化事業、ローラー作戦（</a:t>
            </a:r>
            <a:r>
              <a:rPr lang="en-US" altLang="ja-JP" sz="1400" kern="0" dirty="0" smtClean="0">
                <a:latin typeface="Meiryo UI" panose="020B0604030504040204" pitchFamily="50" charset="-128"/>
                <a:ea typeface="Meiryo UI" panose="020B0604030504040204" pitchFamily="50" charset="-128"/>
              </a:rPr>
              <a:t>H23</a:t>
            </a:r>
            <a:r>
              <a:rPr lang="ja-JP" altLang="en-US" sz="1400" kern="0" dirty="0" smtClean="0">
                <a:latin typeface="Meiryo UI" panose="020B0604030504040204" pitchFamily="50" charset="-128"/>
                <a:ea typeface="Meiryo UI" panose="020B0604030504040204" pitchFamily="50" charset="-128"/>
              </a:rPr>
              <a:t>～</a:t>
            </a:r>
            <a:r>
              <a:rPr lang="en-US" altLang="ja-JP" sz="1400" kern="0" dirty="0" smtClean="0">
                <a:latin typeface="Meiryo UI" panose="020B0604030504040204" pitchFamily="50" charset="-128"/>
                <a:ea typeface="Meiryo UI" panose="020B0604030504040204" pitchFamily="50" charset="-128"/>
              </a:rPr>
              <a:t>R1:</a:t>
            </a:r>
            <a:r>
              <a:rPr lang="ja-JP" altLang="en-US" sz="1400" kern="0" dirty="0" smtClean="0">
                <a:latin typeface="Meiryo UI" panose="020B0604030504040204" pitchFamily="50" charset="-128"/>
                <a:ea typeface="Meiryo UI" panose="020B0604030504040204" pitchFamily="50" charset="-128"/>
              </a:rPr>
              <a:t>計</a:t>
            </a:r>
            <a:r>
              <a:rPr lang="en-US" altLang="ja-JP" sz="1400" kern="0" dirty="0" smtClean="0">
                <a:latin typeface="Meiryo UI" panose="020B0604030504040204" pitchFamily="50" charset="-128"/>
                <a:ea typeface="Meiryo UI" panose="020B0604030504040204" pitchFamily="50" charset="-128"/>
              </a:rPr>
              <a:t>270</a:t>
            </a:r>
            <a:r>
              <a:rPr lang="ja-JP" altLang="en-US" sz="1400" kern="0" dirty="0" smtClean="0">
                <a:latin typeface="Meiryo UI" panose="020B0604030504040204" pitchFamily="50" charset="-128"/>
                <a:ea typeface="Meiryo UI" panose="020B0604030504040204" pitchFamily="50" charset="-128"/>
              </a:rPr>
              <a:t>地区実施）</a:t>
            </a:r>
            <a:endParaRPr lang="en-US" altLang="ja-JP" sz="1400" kern="0" dirty="0" smtClean="0">
              <a:latin typeface="Meiryo UI" panose="020B0604030504040204" pitchFamily="50" charset="-128"/>
              <a:ea typeface="Meiryo UI" panose="020B0604030504040204" pitchFamily="50" charset="-128"/>
            </a:endParaRPr>
          </a:p>
          <a:p>
            <a:pPr marL="144000" indent="-144000">
              <a:buFontTx/>
              <a:buNone/>
            </a:pPr>
            <a:r>
              <a:rPr lang="ja-JP" altLang="en-US" sz="1400" kern="0" dirty="0" smtClean="0">
                <a:latin typeface="Meiryo UI" panose="020B0604030504040204" pitchFamily="50" charset="-128"/>
                <a:ea typeface="Meiryo UI" panose="020B0604030504040204" pitchFamily="50" charset="-128"/>
              </a:rPr>
              <a:t>○重点地区での取組み（</a:t>
            </a:r>
            <a:r>
              <a:rPr lang="en-US" altLang="ja-JP" sz="1400" kern="0" dirty="0" smtClean="0">
                <a:latin typeface="Meiryo UI" panose="020B0604030504040204" pitchFamily="50" charset="-128"/>
                <a:ea typeface="Meiryo UI" panose="020B0604030504040204" pitchFamily="50" charset="-128"/>
              </a:rPr>
              <a:t>H28</a:t>
            </a:r>
            <a:r>
              <a:rPr lang="ja-JP" altLang="en-US" sz="1400" kern="0" dirty="0" smtClean="0">
                <a:latin typeface="Meiryo UI" panose="020B0604030504040204" pitchFamily="50" charset="-128"/>
                <a:ea typeface="Meiryo UI" panose="020B0604030504040204" pitchFamily="50" charset="-128"/>
              </a:rPr>
              <a:t>～</a:t>
            </a:r>
            <a:r>
              <a:rPr lang="en-US" altLang="ja-JP" sz="1400" kern="0" dirty="0" smtClean="0">
                <a:latin typeface="Meiryo UI" panose="020B0604030504040204" pitchFamily="50" charset="-128"/>
                <a:ea typeface="Meiryo UI" panose="020B0604030504040204" pitchFamily="50" charset="-128"/>
              </a:rPr>
              <a:t>R1:</a:t>
            </a:r>
            <a:r>
              <a:rPr lang="ja-JP" altLang="en-US" sz="1400" kern="0" dirty="0" smtClean="0">
                <a:latin typeface="Meiryo UI" panose="020B0604030504040204" pitchFamily="50" charset="-128"/>
                <a:ea typeface="Meiryo UI" panose="020B0604030504040204" pitchFamily="50" charset="-128"/>
              </a:rPr>
              <a:t>計</a:t>
            </a:r>
            <a:r>
              <a:rPr lang="en-US" altLang="ja-JP" sz="1400" kern="0" dirty="0" smtClean="0">
                <a:latin typeface="Meiryo UI" panose="020B0604030504040204" pitchFamily="50" charset="-128"/>
                <a:ea typeface="Meiryo UI" panose="020B0604030504040204" pitchFamily="50" charset="-128"/>
              </a:rPr>
              <a:t>10</a:t>
            </a:r>
            <a:r>
              <a:rPr lang="ja-JP" altLang="en-US" sz="1400" kern="0" dirty="0" smtClean="0">
                <a:latin typeface="Meiryo UI" panose="020B0604030504040204" pitchFamily="50" charset="-128"/>
                <a:ea typeface="Meiryo UI" panose="020B0604030504040204" pitchFamily="50" charset="-128"/>
              </a:rPr>
              <a:t>地区実施）</a:t>
            </a:r>
            <a:endParaRPr lang="en-US" altLang="ja-JP" sz="1400" kern="0" dirty="0" smtClean="0">
              <a:latin typeface="Meiryo UI" panose="020B0604030504040204" pitchFamily="50" charset="-128"/>
              <a:ea typeface="Meiryo UI" panose="020B0604030504040204" pitchFamily="50" charset="-128"/>
            </a:endParaRPr>
          </a:p>
          <a:p>
            <a:pPr marL="144000" indent="-144000">
              <a:buFontTx/>
              <a:buNone/>
            </a:pPr>
            <a:r>
              <a:rPr lang="ja-JP" altLang="en-US" sz="1400" kern="0" dirty="0" smtClean="0">
                <a:latin typeface="Meiryo UI" panose="020B0604030504040204" pitchFamily="50" charset="-128"/>
                <a:ea typeface="Meiryo UI" panose="020B0604030504040204" pitchFamily="50" charset="-128"/>
                <a:cs typeface="Meiryo UI" panose="020B0604030504040204" pitchFamily="50" charset="-128"/>
              </a:rPr>
              <a:t>〇地域の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郵便局と協賛事業者との連携</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による、かもめ～</a:t>
            </a:r>
            <a:r>
              <a:rPr lang="ja-JP" altLang="en-US" sz="1400" dirty="0" err="1" smtClean="0">
                <a:latin typeface="Meiryo UI" panose="020B0604030504040204" pitchFamily="50" charset="-128"/>
                <a:ea typeface="Meiryo UI" panose="020B0604030504040204" pitchFamily="50" charset="-128"/>
                <a:cs typeface="Meiryo UI" panose="020B0604030504040204" pitchFamily="50" charset="-128"/>
              </a:rPr>
              <a:t>るを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活用した周知</a:t>
            </a:r>
            <a:endParaRPr lang="en-US" altLang="ja-JP" sz="1400" kern="0" dirty="0">
              <a:latin typeface="Meiryo UI" panose="020B0604030504040204" pitchFamily="50" charset="-128"/>
              <a:ea typeface="Meiryo UI" panose="020B0604030504040204" pitchFamily="50" charset="-128"/>
            </a:endParaRPr>
          </a:p>
        </p:txBody>
      </p:sp>
      <p:sp>
        <p:nvSpPr>
          <p:cNvPr id="12" name="正方形/長方形 11"/>
          <p:cNvSpPr/>
          <p:nvPr/>
        </p:nvSpPr>
        <p:spPr>
          <a:xfrm>
            <a:off x="259387" y="1018278"/>
            <a:ext cx="8671853" cy="183887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776292" y="1800162"/>
            <a:ext cx="1855411" cy="1184701"/>
          </a:xfrm>
          <a:prstGeom prst="roundRect">
            <a:avLst>
              <a:gd name="adj" fmla="val 0"/>
            </a:avLst>
          </a:prstGeom>
          <a:ln>
            <a:noFill/>
          </a:ln>
          <a:effectLst/>
        </p:spPr>
      </p:pic>
      <p:pic>
        <p:nvPicPr>
          <p:cNvPr id="14" name="図 13"/>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815709" y="5188274"/>
            <a:ext cx="1951692" cy="1385977"/>
          </a:xfrm>
          <a:prstGeom prst="rect">
            <a:avLst/>
          </a:prstGeom>
        </p:spPr>
      </p:pic>
      <p:pic>
        <p:nvPicPr>
          <p:cNvPr id="15" name="図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22692" y="3601295"/>
            <a:ext cx="1728000" cy="1296000"/>
          </a:xfrm>
          <a:prstGeom prst="rect">
            <a:avLst/>
          </a:prstGeom>
        </p:spPr>
      </p:pic>
      <p:pic>
        <p:nvPicPr>
          <p:cNvPr id="5" name="図 4"/>
          <p:cNvPicPr>
            <a:picLocks noChangeAspect="1"/>
          </p:cNvPicPr>
          <p:nvPr/>
        </p:nvPicPr>
        <p:blipFill>
          <a:blip r:embed="rId6"/>
          <a:stretch>
            <a:fillRect/>
          </a:stretch>
        </p:blipFill>
        <p:spPr>
          <a:xfrm>
            <a:off x="10085494" y="24334"/>
            <a:ext cx="731975" cy="1080021"/>
          </a:xfrm>
          <a:prstGeom prst="rect">
            <a:avLst/>
          </a:prstGeom>
        </p:spPr>
      </p:pic>
      <p:pic>
        <p:nvPicPr>
          <p:cNvPr id="7" name="図 6"/>
          <p:cNvPicPr>
            <a:picLocks noChangeAspect="1"/>
          </p:cNvPicPr>
          <p:nvPr/>
        </p:nvPicPr>
        <p:blipFill>
          <a:blip r:embed="rId7"/>
          <a:stretch>
            <a:fillRect/>
          </a:stretch>
        </p:blipFill>
        <p:spPr>
          <a:xfrm>
            <a:off x="7958206" y="1384987"/>
            <a:ext cx="929735" cy="1404000"/>
          </a:xfrm>
          <a:prstGeom prst="rect">
            <a:avLst/>
          </a:prstGeom>
        </p:spPr>
      </p:pic>
      <p:sp>
        <p:nvSpPr>
          <p:cNvPr id="16" name="正方形/長方形 15"/>
          <p:cNvSpPr/>
          <p:nvPr/>
        </p:nvSpPr>
        <p:spPr>
          <a:xfrm>
            <a:off x="7948976" y="3414833"/>
            <a:ext cx="1312418" cy="211203"/>
          </a:xfrm>
          <a:prstGeom prst="rect">
            <a:avLst/>
          </a:prstGeom>
        </p:spPr>
        <p:txBody>
          <a:bodyPr wrap="square" lIns="36000" tIns="36000" rIns="36000" bIns="36000" anchor="ctr">
            <a:spAutoFit/>
          </a:bodyPr>
          <a:lstStyle/>
          <a:p>
            <a:r>
              <a:rPr lang="ja-JP" altLang="en-US" sz="900" dirty="0" smtClean="0">
                <a:latin typeface="Meiryo UI" panose="020B0604030504040204" pitchFamily="50" charset="-128"/>
                <a:ea typeface="Meiryo UI" panose="020B0604030504040204" pitchFamily="50" charset="-128"/>
              </a:rPr>
              <a:t>かもめー</a:t>
            </a:r>
            <a:r>
              <a:rPr lang="ja-JP" altLang="en-US" sz="900" dirty="0" err="1" smtClean="0">
                <a:latin typeface="Meiryo UI" panose="020B0604030504040204" pitchFamily="50" charset="-128"/>
                <a:ea typeface="Meiryo UI" panose="020B0604030504040204" pitchFamily="50" charset="-128"/>
              </a:rPr>
              <a:t>る</a:t>
            </a:r>
            <a:r>
              <a:rPr lang="ja-JP" altLang="en-US" sz="900" dirty="0" smtClean="0">
                <a:latin typeface="Meiryo UI" panose="020B0604030504040204" pitchFamily="50" charset="-128"/>
                <a:ea typeface="Meiryo UI" panose="020B0604030504040204" pitchFamily="50" charset="-128"/>
              </a:rPr>
              <a:t>はがき</a:t>
            </a:r>
            <a:endParaRPr lang="ja-JP" altLang="en-US" sz="900" dirty="0">
              <a:latin typeface="Meiryo UI" panose="020B0604030504040204" pitchFamily="50" charset="-128"/>
              <a:ea typeface="Meiryo UI" panose="020B0604030504040204" pitchFamily="50" charset="-128"/>
            </a:endParaRPr>
          </a:p>
        </p:txBody>
      </p:sp>
      <p:pic>
        <p:nvPicPr>
          <p:cNvPr id="17" name="図 16"/>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8012932" y="3601295"/>
            <a:ext cx="876799" cy="1296000"/>
          </a:xfrm>
          <a:prstGeom prst="rect">
            <a:avLst/>
          </a:prstGeom>
        </p:spPr>
      </p:pic>
      <p:pic>
        <p:nvPicPr>
          <p:cNvPr id="18" name="Picture 2" descr="IMG_243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65562" y="1363408"/>
            <a:ext cx="1817572" cy="111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正方形/長方形 18"/>
          <p:cNvSpPr/>
          <p:nvPr/>
        </p:nvSpPr>
        <p:spPr>
          <a:xfrm>
            <a:off x="6227428" y="3414833"/>
            <a:ext cx="1312418" cy="211203"/>
          </a:xfrm>
          <a:prstGeom prst="rect">
            <a:avLst/>
          </a:prstGeom>
        </p:spPr>
        <p:txBody>
          <a:bodyPr wrap="square" lIns="36000" tIns="36000" rIns="36000" bIns="36000" anchor="ctr">
            <a:spAutoFit/>
          </a:bodyPr>
          <a:lstStyle/>
          <a:p>
            <a:r>
              <a:rPr lang="ja-JP" altLang="en-US" sz="900" dirty="0" smtClean="0">
                <a:latin typeface="Meiryo UI" panose="020B0604030504040204" pitchFamily="50" charset="-128"/>
                <a:ea typeface="Meiryo UI" panose="020B0604030504040204" pitchFamily="50" charset="-128"/>
              </a:rPr>
              <a:t>防災イベント</a:t>
            </a:r>
            <a:endParaRPr lang="ja-JP" altLang="en-US" sz="900" dirty="0">
              <a:latin typeface="Meiryo UI" panose="020B0604030504040204" pitchFamily="50" charset="-128"/>
              <a:ea typeface="Meiryo UI" panose="020B0604030504040204" pitchFamily="50" charset="-128"/>
            </a:endParaRPr>
          </a:p>
        </p:txBody>
      </p:sp>
      <p:sp>
        <p:nvSpPr>
          <p:cNvPr id="20" name="正方形/長方形 19"/>
          <p:cNvSpPr/>
          <p:nvPr/>
        </p:nvSpPr>
        <p:spPr>
          <a:xfrm>
            <a:off x="7948976" y="1192541"/>
            <a:ext cx="1312418" cy="211203"/>
          </a:xfrm>
          <a:prstGeom prst="rect">
            <a:avLst/>
          </a:prstGeom>
        </p:spPr>
        <p:txBody>
          <a:bodyPr wrap="square" lIns="36000" tIns="36000" rIns="36000" bIns="36000" anchor="ctr">
            <a:spAutoFit/>
          </a:bodyPr>
          <a:lstStyle/>
          <a:p>
            <a:r>
              <a:rPr lang="ja-JP" altLang="en-US" sz="900" dirty="0" smtClean="0">
                <a:latin typeface="Meiryo UI" panose="020B0604030504040204" pitchFamily="50" charset="-128"/>
                <a:ea typeface="Meiryo UI" panose="020B0604030504040204" pitchFamily="50" charset="-128"/>
              </a:rPr>
              <a:t>ポスター</a:t>
            </a:r>
            <a:endParaRPr lang="ja-JP" altLang="en-US" sz="900" dirty="0">
              <a:latin typeface="Meiryo UI" panose="020B0604030504040204" pitchFamily="50" charset="-128"/>
              <a:ea typeface="Meiryo UI" panose="020B0604030504040204" pitchFamily="50" charset="-128"/>
            </a:endParaRPr>
          </a:p>
        </p:txBody>
      </p:sp>
      <p:sp>
        <p:nvSpPr>
          <p:cNvPr id="21" name="正方形/長方形 20"/>
          <p:cNvSpPr/>
          <p:nvPr/>
        </p:nvSpPr>
        <p:spPr>
          <a:xfrm>
            <a:off x="6059846" y="1156751"/>
            <a:ext cx="1823287" cy="211203"/>
          </a:xfrm>
          <a:prstGeom prst="rect">
            <a:avLst/>
          </a:prstGeom>
        </p:spPr>
        <p:txBody>
          <a:bodyPr wrap="square" lIns="36000" tIns="36000" rIns="36000" bIns="36000" anchor="ctr">
            <a:spAutoFit/>
          </a:bodyPr>
          <a:lstStyle/>
          <a:p>
            <a:r>
              <a:rPr lang="ja-JP" altLang="en-US" sz="900" dirty="0" smtClean="0">
                <a:latin typeface="Meiryo UI" panose="020B0604030504040204" pitchFamily="50" charset="-128"/>
                <a:ea typeface="Meiryo UI" panose="020B0604030504040204" pitchFamily="50" charset="-128"/>
              </a:rPr>
              <a:t>耐震キャンペーンピアノコンサート</a:t>
            </a:r>
            <a:endParaRPr lang="ja-JP" altLang="en-US" sz="900" dirty="0">
              <a:latin typeface="Meiryo UI" panose="020B0604030504040204" pitchFamily="50" charset="-128"/>
              <a:ea typeface="Meiryo UI" panose="020B0604030504040204" pitchFamily="50" charset="-128"/>
            </a:endParaRPr>
          </a:p>
        </p:txBody>
      </p:sp>
      <p:sp>
        <p:nvSpPr>
          <p:cNvPr id="22" name="正方形/長方形 21"/>
          <p:cNvSpPr/>
          <p:nvPr/>
        </p:nvSpPr>
        <p:spPr>
          <a:xfrm>
            <a:off x="4677089" y="1875868"/>
            <a:ext cx="1008000" cy="180000"/>
          </a:xfrm>
          <a:prstGeom prst="rect">
            <a:avLst/>
          </a:prstGeom>
          <a:solidFill>
            <a:schemeClr val="bg1"/>
          </a:solidFill>
          <a:ln>
            <a:solidFill>
              <a:schemeClr val="tx1"/>
            </a:solidFill>
          </a:ln>
        </p:spPr>
        <p:txBody>
          <a:bodyPr wrap="square" lIns="36000" tIns="0" rIns="36000" bIns="0" anchor="ctr">
            <a:spAutoFit/>
          </a:bodyPr>
          <a:lstStyle/>
          <a:p>
            <a:r>
              <a:rPr lang="ja-JP" altLang="en-US" sz="900" dirty="0" smtClean="0">
                <a:latin typeface="Meiryo UI" panose="020B0604030504040204" pitchFamily="50" charset="-128"/>
                <a:ea typeface="Meiryo UI" panose="020B0604030504040204" pitchFamily="50" charset="-128"/>
              </a:rPr>
              <a:t>ポスターコンテスト</a:t>
            </a:r>
            <a:endParaRPr lang="ja-JP" altLang="en-US" sz="900" dirty="0">
              <a:latin typeface="Meiryo UI" panose="020B0604030504040204" pitchFamily="50" charset="-128"/>
              <a:ea typeface="Meiryo UI" panose="020B0604030504040204" pitchFamily="50" charset="-128"/>
            </a:endParaRPr>
          </a:p>
        </p:txBody>
      </p:sp>
      <p:sp>
        <p:nvSpPr>
          <p:cNvPr id="23" name="正方形/長方形 22"/>
          <p:cNvSpPr/>
          <p:nvPr/>
        </p:nvSpPr>
        <p:spPr>
          <a:xfrm>
            <a:off x="6815709" y="4988854"/>
            <a:ext cx="1312418" cy="211203"/>
          </a:xfrm>
          <a:prstGeom prst="rect">
            <a:avLst/>
          </a:prstGeom>
        </p:spPr>
        <p:txBody>
          <a:bodyPr wrap="square" lIns="36000" tIns="36000" rIns="36000" bIns="36000" anchor="ctr">
            <a:spAutoFit/>
          </a:bodyPr>
          <a:lstStyle/>
          <a:p>
            <a:r>
              <a:rPr lang="ja-JP" altLang="en-US" sz="900" dirty="0" smtClean="0">
                <a:latin typeface="Meiryo UI" panose="020B0604030504040204" pitchFamily="50" charset="-128"/>
                <a:ea typeface="Meiryo UI" panose="020B0604030504040204" pitchFamily="50" charset="-128"/>
              </a:rPr>
              <a:t>耐震</a:t>
            </a:r>
            <a:r>
              <a:rPr lang="ja-JP" altLang="en-US" sz="900" dirty="0">
                <a:latin typeface="Meiryo UI" panose="020B0604030504040204" pitchFamily="50" charset="-128"/>
                <a:ea typeface="Meiryo UI" panose="020B0604030504040204" pitchFamily="50" charset="-128"/>
              </a:rPr>
              <a:t>セミナ</a:t>
            </a:r>
            <a:r>
              <a:rPr lang="ja-JP" altLang="en-US" sz="900" dirty="0" smtClean="0">
                <a:latin typeface="Meiryo UI" panose="020B0604030504040204" pitchFamily="50" charset="-128"/>
                <a:ea typeface="Meiryo UI" panose="020B0604030504040204" pitchFamily="50" charset="-128"/>
              </a:rPr>
              <a:t>ー</a:t>
            </a:r>
            <a:endParaRPr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85640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280706" y="1068169"/>
            <a:ext cx="3914923" cy="5634838"/>
          </a:xfrm>
          <a:prstGeom prst="rect">
            <a:avLst/>
          </a:prstGeom>
        </p:spPr>
      </p:pic>
      <p:sp>
        <p:nvSpPr>
          <p:cNvPr id="2" name="タイトル 1"/>
          <p:cNvSpPr>
            <a:spLocks noGrp="1"/>
          </p:cNvSpPr>
          <p:nvPr>
            <p:ph type="title"/>
          </p:nvPr>
        </p:nvSpPr>
        <p:spPr/>
        <p:txBody>
          <a:bodyPr/>
          <a:lstStyle/>
          <a:p>
            <a:r>
              <a:rPr kumimoji="1" lang="ja-JP" altLang="en-US" dirty="0"/>
              <a:t>　</a:t>
            </a:r>
            <a:r>
              <a:rPr kumimoji="1" lang="ja-JP" altLang="en-US" dirty="0" smtClean="0"/>
              <a:t>“わかりやすい公表”のイメージ</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09954CD4-AF95-4C78-B160-84012AB9CEDB}" type="slidenum">
              <a:rPr lang="en-US" altLang="ja-JP" smtClean="0">
                <a:solidFill>
                  <a:srgbClr val="000000"/>
                </a:solidFill>
              </a:rPr>
              <a:pPr>
                <a:defRPr/>
              </a:pPr>
              <a:t>4</a:t>
            </a:fld>
            <a:endParaRPr lang="en-US" altLang="ja-JP">
              <a:solidFill>
                <a:srgbClr val="000000"/>
              </a:solidFill>
            </a:endParaRPr>
          </a:p>
        </p:txBody>
      </p:sp>
      <p:sp>
        <p:nvSpPr>
          <p:cNvPr id="6" name="正方形/長方形 5"/>
          <p:cNvSpPr/>
          <p:nvPr/>
        </p:nvSpPr>
        <p:spPr>
          <a:xfrm>
            <a:off x="161364" y="1068169"/>
            <a:ext cx="4128247" cy="5721922"/>
          </a:xfrm>
          <a:prstGeom prst="rect">
            <a:avLst/>
          </a:prstGeom>
          <a:noFill/>
          <a:ln w="63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857"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209255" y="1412853"/>
            <a:ext cx="1080000" cy="395869"/>
          </a:xfrm>
          <a:prstGeom prst="rect">
            <a:avLst/>
          </a:prstGeom>
          <a:solidFill>
            <a:srgbClr val="2903B5"/>
          </a:solidFill>
          <a:ln>
            <a:solidFill>
              <a:schemeClr val="tx1"/>
            </a:solidFill>
          </a:ln>
        </p:spPr>
        <p:txBody>
          <a:bodyPr wrap="square" lIns="36000" tIns="36000" rIns="36000" bIns="36000" rtlCol="0" anchor="ctr" anchorCtr="1">
            <a:spAutoFit/>
          </a:bodyPr>
          <a:lstStyle/>
          <a:p>
            <a:pPr algn="ctr"/>
            <a:r>
              <a:rPr kumimoji="1" lang="ja-JP" altLang="en-US" sz="1200" dirty="0" smtClean="0">
                <a:solidFill>
                  <a:schemeClr val="bg1"/>
                </a:solidFill>
                <a:latin typeface="Meiryo UI" panose="020B0604030504040204" pitchFamily="50" charset="-128"/>
                <a:ea typeface="Meiryo UI" panose="020B0604030504040204" pitchFamily="50" charset="-128"/>
              </a:rPr>
              <a:t>イメージ</a:t>
            </a:r>
            <a:endParaRPr kumimoji="1" lang="en-US" altLang="ja-JP" sz="1200" dirty="0" smtClean="0">
              <a:solidFill>
                <a:schemeClr val="bg1"/>
              </a:solidFill>
              <a:latin typeface="Meiryo UI" panose="020B0604030504040204" pitchFamily="50" charset="-128"/>
              <a:ea typeface="Meiryo UI" panose="020B0604030504040204" pitchFamily="50" charset="-128"/>
            </a:endParaRPr>
          </a:p>
          <a:p>
            <a:pPr algn="ctr"/>
            <a:r>
              <a:rPr kumimoji="1" lang="ja-JP" altLang="en-US" sz="900" dirty="0" smtClean="0">
                <a:solidFill>
                  <a:schemeClr val="bg1"/>
                </a:solidFill>
                <a:latin typeface="Meiryo UI" panose="020B0604030504040204" pitchFamily="50" charset="-128"/>
                <a:ea typeface="Meiryo UI" panose="020B0604030504040204" pitchFamily="50" charset="-128"/>
              </a:rPr>
              <a:t>実際の率と違います</a:t>
            </a:r>
            <a:endParaRPr kumimoji="1" lang="ja-JP" altLang="en-US" sz="1400" dirty="0">
              <a:solidFill>
                <a:schemeClr val="bg1"/>
              </a:solidFill>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4460787" y="2489678"/>
            <a:ext cx="4464000" cy="992579"/>
          </a:xfrm>
          <a:prstGeom prst="rect">
            <a:avLst/>
          </a:prstGeom>
          <a:noFill/>
        </p:spPr>
        <p:txBody>
          <a:bodyPr wrap="square" rtlCol="0">
            <a:spAutoFit/>
          </a:bodyPr>
          <a:lstStyle/>
          <a:p>
            <a:pPr>
              <a:spcBef>
                <a:spcPts val="300"/>
              </a:spcBef>
            </a:pPr>
            <a:r>
              <a:rPr kumimoji="1" lang="en-US" altLang="ja-JP" sz="1400" dirty="0">
                <a:latin typeface="Meiryo UI" panose="020B0604030504040204" pitchFamily="50" charset="-128"/>
                <a:ea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内容（例）</a:t>
            </a:r>
            <a:r>
              <a:rPr lang="en-US" altLang="ja-JP" sz="1400" dirty="0" smtClean="0">
                <a:latin typeface="Meiryo UI" panose="020B0604030504040204" pitchFamily="50" charset="-128"/>
                <a:ea typeface="Meiryo UI" panose="020B0604030504040204" pitchFamily="50" charset="-128"/>
              </a:rPr>
              <a:t>】</a:t>
            </a:r>
            <a:endParaRPr kumimoji="1" lang="en-US" altLang="ja-JP" sz="1400" dirty="0">
              <a:latin typeface="Meiryo UI" panose="020B0604030504040204" pitchFamily="50" charset="-128"/>
              <a:ea typeface="Meiryo UI" panose="020B0604030504040204" pitchFamily="50" charset="-128"/>
            </a:endParaRPr>
          </a:p>
          <a:p>
            <a:pPr>
              <a:spcBef>
                <a:spcPts val="300"/>
              </a:spcBef>
            </a:pPr>
            <a:r>
              <a:rPr lang="ja-JP" altLang="en-US" sz="1400" dirty="0" smtClean="0">
                <a:latin typeface="Meiryo UI" panose="020B0604030504040204" pitchFamily="50" charset="-128"/>
                <a:ea typeface="Meiryo UI" panose="020B0604030504040204" pitchFamily="50" charset="-128"/>
              </a:rPr>
              <a:t>指定</a:t>
            </a:r>
            <a:r>
              <a:rPr lang="ja-JP" altLang="en-US" sz="1400" dirty="0">
                <a:latin typeface="Meiryo UI" panose="020B0604030504040204" pitchFamily="50" charset="-128"/>
                <a:ea typeface="Meiryo UI" panose="020B0604030504040204" pitchFamily="50" charset="-128"/>
              </a:rPr>
              <a:t>路線の交差点ごとに通行</a:t>
            </a:r>
            <a:r>
              <a:rPr kumimoji="1" lang="ja-JP" altLang="en-US" sz="1400" dirty="0">
                <a:latin typeface="Meiryo UI" panose="020B0604030504040204" pitchFamily="50" charset="-128"/>
                <a:ea typeface="Meiryo UI" panose="020B0604030504040204" pitchFamily="50" charset="-128"/>
              </a:rPr>
              <a:t>障害建築物（道路の半分をふさぐ可能性のある高さの建物）に占める耐震性</a:t>
            </a:r>
            <a:r>
              <a:rPr kumimoji="1" lang="ja-JP" altLang="en-US" sz="1400" dirty="0" smtClean="0">
                <a:latin typeface="Meiryo UI" panose="020B0604030504040204" pitchFamily="50" charset="-128"/>
                <a:ea typeface="Meiryo UI" panose="020B0604030504040204" pitchFamily="50" charset="-128"/>
              </a:rPr>
              <a:t>の</a:t>
            </a:r>
            <a:r>
              <a:rPr lang="ja-JP" altLang="en-US" sz="1400" dirty="0" smtClean="0">
                <a:latin typeface="Meiryo UI" panose="020B0604030504040204" pitchFamily="50" charset="-128"/>
                <a:ea typeface="Meiryo UI" panose="020B0604030504040204" pitchFamily="50" charset="-128"/>
              </a:rPr>
              <a:t>あ</a:t>
            </a:r>
            <a:r>
              <a:rPr lang="ja-JP" altLang="en-US" sz="1400" dirty="0">
                <a:latin typeface="Meiryo UI" panose="020B0604030504040204" pitchFamily="50" charset="-128"/>
                <a:ea typeface="Meiryo UI" panose="020B0604030504040204" pitchFamily="50" charset="-128"/>
              </a:rPr>
              <a:t>る</a:t>
            </a:r>
            <a:r>
              <a:rPr kumimoji="1" lang="ja-JP" altLang="en-US" sz="1400" dirty="0" smtClean="0">
                <a:latin typeface="Meiryo UI" panose="020B0604030504040204" pitchFamily="50" charset="-128"/>
                <a:ea typeface="Meiryo UI" panose="020B0604030504040204" pitchFamily="50" charset="-128"/>
              </a:rPr>
              <a:t>建物</a:t>
            </a:r>
            <a:r>
              <a:rPr kumimoji="1" lang="ja-JP" altLang="en-US" sz="1400" dirty="0">
                <a:latin typeface="Meiryo UI" panose="020B0604030504040204" pitchFamily="50" charset="-128"/>
                <a:ea typeface="Meiryo UI" panose="020B0604030504040204" pitchFamily="50" charset="-128"/>
              </a:rPr>
              <a:t>の割合を色で示す</a:t>
            </a:r>
            <a:r>
              <a:rPr kumimoji="1" lang="ja-JP" altLang="en-US" sz="1400" dirty="0" smtClean="0">
                <a:latin typeface="Meiryo UI" panose="020B0604030504040204" pitchFamily="50" charset="-128"/>
                <a:ea typeface="Meiryo UI" panose="020B0604030504040204" pitchFamily="50" charset="-128"/>
              </a:rPr>
              <a:t>。</a:t>
            </a:r>
            <a:endParaRPr kumimoji="1" lang="en-US" altLang="ja-JP" sz="1400"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4460787" y="3559201"/>
            <a:ext cx="4464000" cy="1577355"/>
          </a:xfrm>
          <a:prstGeom prst="rect">
            <a:avLst/>
          </a:prstGeom>
          <a:noFill/>
        </p:spPr>
        <p:txBody>
          <a:bodyPr wrap="square" rtlCol="0">
            <a:spAutoFit/>
          </a:bodyPr>
          <a:lstStyle/>
          <a:p>
            <a:pPr>
              <a:spcBef>
                <a:spcPts val="300"/>
              </a:spcBef>
            </a:pPr>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活用方法</a:t>
            </a:r>
            <a:r>
              <a:rPr lang="en-US" altLang="ja-JP" sz="1400" dirty="0">
                <a:latin typeface="Meiryo UI" panose="020B0604030504040204" pitchFamily="50" charset="-128"/>
                <a:ea typeface="Meiryo UI" panose="020B0604030504040204" pitchFamily="50" charset="-128"/>
              </a:rPr>
              <a:t>】</a:t>
            </a:r>
            <a:endParaRPr kumimoji="1" lang="en-US" altLang="ja-JP" sz="1400" dirty="0">
              <a:latin typeface="Meiryo UI" panose="020B0604030504040204" pitchFamily="50" charset="-128"/>
              <a:ea typeface="Meiryo UI" panose="020B0604030504040204" pitchFamily="50" charset="-128"/>
            </a:endParaRPr>
          </a:p>
          <a:p>
            <a:pPr>
              <a:spcBef>
                <a:spcPts val="300"/>
              </a:spcBef>
            </a:pPr>
            <a:r>
              <a:rPr kumimoji="1" lang="ja-JP" altLang="en-US" sz="1400" dirty="0">
                <a:latin typeface="Meiryo UI" panose="020B0604030504040204" pitchFamily="50" charset="-128"/>
                <a:ea typeface="Meiryo UI" panose="020B0604030504040204" pitchFamily="50" charset="-128"/>
              </a:rPr>
              <a:t>○　大阪府</a:t>
            </a:r>
            <a:r>
              <a:rPr kumimoji="1" lang="ja-JP" altLang="en-US" sz="1400" dirty="0" smtClean="0">
                <a:latin typeface="Meiryo UI" panose="020B0604030504040204" pitchFamily="50" charset="-128"/>
                <a:ea typeface="Meiryo UI" panose="020B0604030504040204" pitchFamily="50" charset="-128"/>
              </a:rPr>
              <a:t>のホームページで</a:t>
            </a:r>
            <a:r>
              <a:rPr kumimoji="1" lang="ja-JP" altLang="en-US" sz="1400" dirty="0">
                <a:latin typeface="Meiryo UI" panose="020B0604030504040204" pitchFamily="50" charset="-128"/>
                <a:ea typeface="Meiryo UI" panose="020B0604030504040204" pitchFamily="50" charset="-128"/>
              </a:rPr>
              <a:t>公表</a:t>
            </a:r>
            <a:endParaRPr kumimoji="1" lang="en-US" altLang="ja-JP" sz="1400" dirty="0">
              <a:latin typeface="Meiryo UI" panose="020B0604030504040204" pitchFamily="50" charset="-128"/>
              <a:ea typeface="Meiryo UI" panose="020B0604030504040204" pitchFamily="50" charset="-128"/>
            </a:endParaRPr>
          </a:p>
          <a:p>
            <a:pPr>
              <a:spcBef>
                <a:spcPts val="300"/>
              </a:spcBef>
            </a:pPr>
            <a:r>
              <a:rPr kumimoji="1" lang="ja-JP" altLang="en-US" sz="1400" dirty="0" smtClean="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rPr>
              <a:t>チラシ</a:t>
            </a:r>
            <a:r>
              <a:rPr kumimoji="1" lang="ja-JP" altLang="en-US" sz="1400" dirty="0">
                <a:latin typeface="Meiryo UI" panose="020B0604030504040204" pitchFamily="50" charset="-128"/>
                <a:ea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パンフレット</a:t>
            </a:r>
            <a:r>
              <a:rPr lang="ja-JP" altLang="en-US" sz="1400" dirty="0" smtClean="0">
                <a:latin typeface="Meiryo UI" panose="020B0604030504040204" pitchFamily="50" charset="-128"/>
                <a:ea typeface="Meiryo UI" panose="020B0604030504040204" pitchFamily="50" charset="-128"/>
              </a:rPr>
              <a:t>等に掲載</a:t>
            </a:r>
            <a:r>
              <a:rPr kumimoji="1" lang="ja-JP" altLang="en-US" sz="1400" dirty="0" smtClean="0">
                <a:latin typeface="Meiryo UI" panose="020B0604030504040204" pitchFamily="50" charset="-128"/>
                <a:ea typeface="Meiryo UI" panose="020B0604030504040204" pitchFamily="50" charset="-128"/>
              </a:rPr>
              <a:t>し配布</a:t>
            </a:r>
            <a:endParaRPr kumimoji="1" lang="en-US" altLang="ja-JP" sz="1400" dirty="0">
              <a:latin typeface="Meiryo UI" panose="020B0604030504040204" pitchFamily="50" charset="-128"/>
              <a:ea typeface="Meiryo UI" panose="020B0604030504040204" pitchFamily="50" charset="-128"/>
            </a:endParaRPr>
          </a:p>
          <a:p>
            <a:pPr>
              <a:spcBef>
                <a:spcPts val="300"/>
              </a:spcBef>
            </a:pPr>
            <a:r>
              <a:rPr kumimoji="1" lang="ja-JP" altLang="en-US" sz="1400" dirty="0" smtClean="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　イベント等</a:t>
            </a:r>
            <a:r>
              <a:rPr kumimoji="1" lang="ja-JP" altLang="en-US" sz="1400" dirty="0" smtClean="0">
                <a:latin typeface="Meiryo UI" panose="020B0604030504040204" pitchFamily="50" charset="-128"/>
                <a:ea typeface="Meiryo UI" panose="020B0604030504040204" pitchFamily="50" charset="-128"/>
              </a:rPr>
              <a:t>でのパネル</a:t>
            </a:r>
            <a:r>
              <a:rPr kumimoji="1" lang="ja-JP" altLang="en-US" sz="1400" dirty="0">
                <a:latin typeface="Meiryo UI" panose="020B0604030504040204" pitchFamily="50" charset="-128"/>
                <a:ea typeface="Meiryo UI" panose="020B0604030504040204" pitchFamily="50" charset="-128"/>
              </a:rPr>
              <a:t>展示</a:t>
            </a:r>
            <a:endParaRPr kumimoji="1" lang="en-US" altLang="ja-JP" sz="1400" dirty="0">
              <a:latin typeface="Meiryo UI" panose="020B0604030504040204" pitchFamily="50" charset="-128"/>
              <a:ea typeface="Meiryo UI" panose="020B0604030504040204" pitchFamily="50" charset="-128"/>
            </a:endParaRPr>
          </a:p>
          <a:p>
            <a:pPr>
              <a:spcBef>
                <a:spcPts val="300"/>
              </a:spcBef>
            </a:pPr>
            <a:r>
              <a:rPr kumimoji="1" lang="ja-JP" altLang="en-US" sz="1400" dirty="0" smtClean="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　地域の防災</a:t>
            </a:r>
            <a:r>
              <a:rPr kumimoji="1" lang="ja-JP" altLang="en-US" sz="1400" dirty="0" smtClean="0">
                <a:latin typeface="Meiryo UI" panose="020B0604030504040204" pitchFamily="50" charset="-128"/>
                <a:ea typeface="Meiryo UI" panose="020B0604030504040204" pitchFamily="50" charset="-128"/>
              </a:rPr>
              <a:t>訓練等で活用（被害想定等）</a:t>
            </a:r>
            <a:endParaRPr kumimoji="1" lang="en-US" altLang="ja-JP" sz="1400" dirty="0" smtClean="0">
              <a:latin typeface="Meiryo UI" panose="020B0604030504040204" pitchFamily="50" charset="-128"/>
              <a:ea typeface="Meiryo UI" panose="020B0604030504040204" pitchFamily="50" charset="-128"/>
            </a:endParaRPr>
          </a:p>
          <a:p>
            <a:pPr>
              <a:spcBef>
                <a:spcPts val="300"/>
              </a:spcBef>
            </a:pPr>
            <a:r>
              <a:rPr lang="ja-JP" altLang="en-US" sz="1400" dirty="0" smtClean="0">
                <a:latin typeface="Meiryo UI" panose="020B0604030504040204" pitchFamily="50" charset="-128"/>
                <a:ea typeface="Meiryo UI" panose="020B0604030504040204" pitchFamily="50" charset="-128"/>
              </a:rPr>
              <a:t>○　自治会への出前講座</a:t>
            </a:r>
            <a:endParaRPr kumimoji="1" lang="ja-JP" altLang="en-US" sz="1400" dirty="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4460787" y="1204711"/>
            <a:ext cx="4464000" cy="1208023"/>
          </a:xfrm>
          <a:prstGeom prst="rect">
            <a:avLst/>
          </a:prstGeom>
          <a:noFill/>
        </p:spPr>
        <p:txBody>
          <a:bodyPr wrap="square" rtlCol="0">
            <a:spAutoFit/>
          </a:bodyPr>
          <a:lstStyle/>
          <a:p>
            <a:pPr>
              <a:spcBef>
                <a:spcPts val="300"/>
              </a:spcBef>
            </a:pPr>
            <a:r>
              <a:rPr kumimoji="1"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目的</a:t>
            </a:r>
            <a:r>
              <a:rPr lang="en-US" altLang="ja-JP" sz="1400" dirty="0">
                <a:latin typeface="Meiryo UI" panose="020B0604030504040204" pitchFamily="50" charset="-128"/>
                <a:ea typeface="Meiryo UI" panose="020B0604030504040204" pitchFamily="50" charset="-128"/>
              </a:rPr>
              <a:t>】</a:t>
            </a:r>
            <a:endParaRPr kumimoji="1" lang="en-US" altLang="ja-JP" sz="1400" dirty="0">
              <a:latin typeface="Meiryo UI" panose="020B0604030504040204" pitchFamily="50" charset="-128"/>
              <a:ea typeface="Meiryo UI" panose="020B0604030504040204" pitchFamily="50" charset="-128"/>
            </a:endParaRPr>
          </a:p>
          <a:p>
            <a:pPr>
              <a:spcBef>
                <a:spcPts val="300"/>
              </a:spcBef>
            </a:pPr>
            <a:r>
              <a:rPr lang="ja-JP" altLang="en-US" sz="1400" dirty="0" smtClean="0">
                <a:latin typeface="Meiryo UI" panose="020B0604030504040204" pitchFamily="50" charset="-128"/>
                <a:ea typeface="Meiryo UI" panose="020B0604030504040204" pitchFamily="50" charset="-128"/>
              </a:rPr>
              <a:t>広域緊急交通路の</a:t>
            </a:r>
            <a:r>
              <a:rPr kumimoji="1" lang="ja-JP" altLang="en-US" sz="1400" dirty="0" smtClean="0">
                <a:latin typeface="Meiryo UI" panose="020B0604030504040204" pitchFamily="50" charset="-128"/>
                <a:ea typeface="Meiryo UI" panose="020B0604030504040204" pitchFamily="50" charset="-128"/>
              </a:rPr>
              <a:t>耐震化</a:t>
            </a:r>
            <a:r>
              <a:rPr kumimoji="1" lang="ja-JP" altLang="en-US" sz="1400" dirty="0">
                <a:latin typeface="Meiryo UI" panose="020B0604030504040204" pitchFamily="50" charset="-128"/>
                <a:ea typeface="Meiryo UI" panose="020B0604030504040204" pitchFamily="50" charset="-128"/>
              </a:rPr>
              <a:t>の進捗</a:t>
            </a:r>
            <a:r>
              <a:rPr kumimoji="1" lang="ja-JP" altLang="en-US" sz="1400" dirty="0" smtClean="0">
                <a:latin typeface="Meiryo UI" panose="020B0604030504040204" pitchFamily="50" charset="-128"/>
                <a:ea typeface="Meiryo UI" panose="020B0604030504040204" pitchFamily="50" charset="-128"/>
              </a:rPr>
              <a:t>状況が一目</a:t>
            </a:r>
            <a:r>
              <a:rPr kumimoji="1" lang="ja-JP" altLang="en-US" sz="1400" dirty="0">
                <a:latin typeface="Meiryo UI" panose="020B0604030504040204" pitchFamily="50" charset="-128"/>
                <a:ea typeface="Meiryo UI" panose="020B0604030504040204" pitchFamily="50" charset="-128"/>
              </a:rPr>
              <a:t>で</a:t>
            </a:r>
            <a:r>
              <a:rPr kumimoji="1" lang="ja-JP" altLang="en-US" sz="1400" dirty="0" smtClean="0">
                <a:latin typeface="Meiryo UI" panose="020B0604030504040204" pitchFamily="50" charset="-128"/>
                <a:ea typeface="Meiryo UI" panose="020B0604030504040204" pitchFamily="50" charset="-128"/>
              </a:rPr>
              <a:t>わかる資料を作成・活用し、広域</a:t>
            </a:r>
            <a:r>
              <a:rPr kumimoji="1" lang="ja-JP" altLang="en-US" sz="1400" dirty="0">
                <a:latin typeface="Meiryo UI" panose="020B0604030504040204" pitchFamily="50" charset="-128"/>
                <a:ea typeface="Meiryo UI" panose="020B0604030504040204" pitchFamily="50" charset="-128"/>
              </a:rPr>
              <a:t>緊急交通</a:t>
            </a:r>
            <a:r>
              <a:rPr kumimoji="1" lang="ja-JP" altLang="en-US" sz="1400" dirty="0" smtClean="0">
                <a:latin typeface="Meiryo UI" panose="020B0604030504040204" pitchFamily="50" charset="-128"/>
                <a:ea typeface="Meiryo UI" panose="020B0604030504040204" pitchFamily="50" charset="-128"/>
              </a:rPr>
              <a:t>路や都市の安全性の現状と沿道建築物の耐震化の重要性について、</a:t>
            </a:r>
            <a:r>
              <a:rPr lang="ja-JP" altLang="en-US" sz="1400" dirty="0" smtClean="0">
                <a:latin typeface="Meiryo UI" panose="020B0604030504040204" pitchFamily="50" charset="-128"/>
                <a:ea typeface="Meiryo UI" panose="020B0604030504040204" pitchFamily="50" charset="-128"/>
              </a:rPr>
              <a:t>府民</a:t>
            </a:r>
            <a:r>
              <a:rPr lang="ja-JP" altLang="en-US" sz="1400" dirty="0">
                <a:latin typeface="Meiryo UI" panose="020B0604030504040204" pitchFamily="50" charset="-128"/>
                <a:ea typeface="Meiryo UI" panose="020B0604030504040204" pitchFamily="50" charset="-128"/>
              </a:rPr>
              <a:t>や沿道の地域の方の</a:t>
            </a:r>
            <a:r>
              <a:rPr lang="ja-JP" altLang="en-US" sz="1400" dirty="0" smtClean="0">
                <a:latin typeface="Meiryo UI" panose="020B0604030504040204" pitchFamily="50" charset="-128"/>
                <a:ea typeface="Meiryo UI" panose="020B0604030504040204" pitchFamily="50" charset="-128"/>
              </a:rPr>
              <a:t>理解</a:t>
            </a:r>
            <a:r>
              <a:rPr kumimoji="1" lang="ja-JP" altLang="en-US" sz="1400" dirty="0" smtClean="0">
                <a:latin typeface="Meiryo UI" panose="020B0604030504040204" pitchFamily="50" charset="-128"/>
                <a:ea typeface="Meiryo UI" panose="020B0604030504040204" pitchFamily="50" charset="-128"/>
              </a:rPr>
              <a:t>を促す。</a:t>
            </a:r>
            <a:endParaRPr kumimoji="1" lang="en-US" altLang="ja-JP" sz="1400" dirty="0">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4460787" y="5213499"/>
            <a:ext cx="4464000" cy="777136"/>
          </a:xfrm>
          <a:prstGeom prst="rect">
            <a:avLst/>
          </a:prstGeom>
          <a:noFill/>
        </p:spPr>
        <p:txBody>
          <a:bodyPr wrap="square" rtlCol="0">
            <a:spAutoFit/>
          </a:bodyPr>
          <a:lstStyle/>
          <a:p>
            <a:pPr>
              <a:spcBef>
                <a:spcPts val="300"/>
              </a:spcBef>
            </a:pPr>
            <a:r>
              <a:rPr kumimoji="1"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課題と対応</a:t>
            </a:r>
            <a:r>
              <a:rPr lang="en-US" altLang="ja-JP" sz="1400" dirty="0" smtClean="0">
                <a:latin typeface="Meiryo UI" panose="020B0604030504040204" pitchFamily="50" charset="-128"/>
                <a:ea typeface="Meiryo UI" panose="020B0604030504040204" pitchFamily="50" charset="-128"/>
              </a:rPr>
              <a:t>】</a:t>
            </a:r>
            <a:endParaRPr kumimoji="1" lang="en-US" altLang="ja-JP" sz="1400" dirty="0">
              <a:latin typeface="Meiryo UI" panose="020B0604030504040204" pitchFamily="50" charset="-128"/>
              <a:ea typeface="Meiryo UI" panose="020B0604030504040204" pitchFamily="50" charset="-128"/>
            </a:endParaRPr>
          </a:p>
          <a:p>
            <a:pPr>
              <a:spcBef>
                <a:spcPts val="300"/>
              </a:spcBef>
            </a:pPr>
            <a:r>
              <a:rPr lang="ja-JP" altLang="en-US" sz="1400" dirty="0" smtClean="0">
                <a:latin typeface="Meiryo UI" panose="020B0604030504040204" pitchFamily="50" charset="-128"/>
                <a:ea typeface="Meiryo UI" panose="020B0604030504040204" pitchFamily="50" charset="-128"/>
              </a:rPr>
              <a:t>所有者</a:t>
            </a:r>
            <a:r>
              <a:rPr lang="ja-JP" altLang="en-US" sz="1400" dirty="0">
                <a:latin typeface="Meiryo UI" panose="020B0604030504040204" pitchFamily="50" charset="-128"/>
                <a:ea typeface="Meiryo UI" panose="020B0604030504040204" pitchFamily="50" charset="-128"/>
              </a:rPr>
              <a:t>へ</a:t>
            </a:r>
            <a:r>
              <a:rPr lang="ja-JP" altLang="en-US" sz="1400" dirty="0" smtClean="0">
                <a:latin typeface="Meiryo UI" panose="020B0604030504040204" pitchFamily="50" charset="-128"/>
                <a:ea typeface="Meiryo UI" panose="020B0604030504040204" pitchFamily="50" charset="-128"/>
              </a:rPr>
              <a:t>の不利益に対する配慮について、</a:t>
            </a:r>
            <a:r>
              <a:rPr kumimoji="1" lang="ja-JP" altLang="en-US" sz="1400" dirty="0">
                <a:latin typeface="Meiryo UI" panose="020B0604030504040204" pitchFamily="50" charset="-128"/>
                <a:ea typeface="Meiryo UI" panose="020B0604030504040204" pitchFamily="50" charset="-128"/>
              </a:rPr>
              <a:t>所管行政庁等と調整し、</a:t>
            </a:r>
            <a:r>
              <a:rPr kumimoji="1" lang="ja-JP" altLang="en-US" sz="1400" dirty="0" smtClean="0">
                <a:latin typeface="Meiryo UI" panose="020B0604030504040204" pitchFamily="50" charset="-128"/>
                <a:ea typeface="Meiryo UI" panose="020B0604030504040204" pitchFamily="50" charset="-128"/>
              </a:rPr>
              <a:t>より</a:t>
            </a:r>
            <a:r>
              <a:rPr lang="ja-JP" altLang="en-US" sz="1400" dirty="0" smtClean="0">
                <a:latin typeface="Meiryo UI" panose="020B0604030504040204" pitchFamily="50" charset="-128"/>
                <a:ea typeface="Meiryo UI" panose="020B0604030504040204" pitchFamily="50" charset="-128"/>
              </a:rPr>
              <a:t>わかりやすい</a:t>
            </a:r>
            <a:r>
              <a:rPr kumimoji="1" lang="ja-JP" altLang="en-US" sz="1400" dirty="0" smtClean="0">
                <a:latin typeface="Meiryo UI" panose="020B0604030504040204" pitchFamily="50" charset="-128"/>
                <a:ea typeface="Meiryo UI" panose="020B0604030504040204" pitchFamily="50" charset="-128"/>
              </a:rPr>
              <a:t>公表方法を検討する</a:t>
            </a:r>
            <a:r>
              <a:rPr lang="ja-JP" altLang="en-US" sz="1400" dirty="0" smtClean="0">
                <a:latin typeface="Meiryo UI" panose="020B0604030504040204" pitchFamily="50" charset="-128"/>
                <a:ea typeface="Meiryo UI" panose="020B0604030504040204" pitchFamily="50" charset="-128"/>
              </a:rPr>
              <a:t>。</a:t>
            </a:r>
            <a:endParaRPr kumimoji="1" lang="en-US" altLang="ja-JP" sz="1400"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199080" y="1111962"/>
            <a:ext cx="4068000" cy="241980"/>
          </a:xfrm>
          <a:prstGeom prst="rect">
            <a:avLst/>
          </a:prstGeom>
          <a:solidFill>
            <a:schemeClr val="bg1"/>
          </a:solidFill>
          <a:ln>
            <a:solidFill>
              <a:schemeClr val="tx1"/>
            </a:solidFill>
          </a:ln>
        </p:spPr>
        <p:txBody>
          <a:bodyPr wrap="square" lIns="0" tIns="36000" rIns="0" bIns="36000" rtlCol="0" anchor="ctr" anchorCtr="0">
            <a:spAutoFit/>
          </a:bodyPr>
          <a:lstStyle/>
          <a:p>
            <a:pPr algn="ctr"/>
            <a:r>
              <a:rPr kumimoji="1" lang="ja-JP" altLang="en-US" sz="1100" dirty="0" smtClean="0">
                <a:latin typeface="Meiryo UI" panose="020B0604030504040204" pitchFamily="50" charset="-128"/>
                <a:ea typeface="Meiryo UI" panose="020B0604030504040204" pitchFamily="50" charset="-128"/>
              </a:rPr>
              <a:t>広域緊急交通路沿道建築物の耐震化の現状　</a:t>
            </a:r>
            <a:r>
              <a:rPr kumimoji="1" lang="ja-JP" altLang="en-US" sz="800" dirty="0" smtClean="0">
                <a:latin typeface="Meiryo UI" panose="020B0604030504040204" pitchFamily="50" charset="-128"/>
                <a:ea typeface="Meiryo UI" panose="020B0604030504040204" pitchFamily="50" charset="-128"/>
              </a:rPr>
              <a:t>（令和○年○月時点）</a:t>
            </a:r>
            <a:endParaRPr kumimoji="1" lang="ja-JP" altLang="en-US" sz="1100" dirty="0">
              <a:latin typeface="Meiryo UI" panose="020B0604030504040204" pitchFamily="50" charset="-128"/>
              <a:ea typeface="Meiryo UI" panose="020B0604030504040204" pitchFamily="50" charset="-128"/>
            </a:endParaRPr>
          </a:p>
        </p:txBody>
      </p:sp>
      <p:sp>
        <p:nvSpPr>
          <p:cNvPr id="13" name="正方形/長方形 12"/>
          <p:cNvSpPr/>
          <p:nvPr/>
        </p:nvSpPr>
        <p:spPr>
          <a:xfrm>
            <a:off x="280705" y="5537200"/>
            <a:ext cx="3914923" cy="11748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050" dirty="0" smtClean="0">
                <a:solidFill>
                  <a:schemeClr val="tx1"/>
                </a:solidFill>
              </a:rPr>
              <a:t>表示する項目</a:t>
            </a:r>
            <a:endParaRPr kumimoji="1" lang="en-US" altLang="ja-JP" sz="1050" dirty="0" smtClean="0">
              <a:solidFill>
                <a:schemeClr val="tx1"/>
              </a:solidFill>
            </a:endParaRPr>
          </a:p>
          <a:p>
            <a:endParaRPr kumimoji="1" lang="en-US" altLang="ja-JP" sz="600" dirty="0" smtClean="0">
              <a:solidFill>
                <a:schemeClr val="tx1"/>
              </a:solidFill>
            </a:endParaRPr>
          </a:p>
          <a:p>
            <a:r>
              <a:rPr kumimoji="1" lang="ja-JP" altLang="en-US" sz="1050" dirty="0" smtClean="0">
                <a:solidFill>
                  <a:schemeClr val="tx1"/>
                </a:solidFill>
              </a:rPr>
              <a:t>パターン①　通行障害建築物のうち、耐震性があるものの割合</a:t>
            </a:r>
            <a:endParaRPr kumimoji="1" lang="en-US" altLang="ja-JP" sz="1050" dirty="0" smtClean="0">
              <a:solidFill>
                <a:schemeClr val="tx1"/>
              </a:solidFill>
            </a:endParaRPr>
          </a:p>
          <a:p>
            <a:endParaRPr lang="en-US" altLang="ja-JP" sz="1050" dirty="0">
              <a:solidFill>
                <a:schemeClr val="tx1"/>
              </a:solidFill>
            </a:endParaRPr>
          </a:p>
          <a:p>
            <a:r>
              <a:rPr kumimoji="1" lang="ja-JP" altLang="en-US" sz="1050" dirty="0" smtClean="0">
                <a:solidFill>
                  <a:schemeClr val="tx1"/>
                </a:solidFill>
              </a:rPr>
              <a:t>パターン②</a:t>
            </a:r>
            <a:r>
              <a:rPr lang="ja-JP" altLang="en-US" sz="1050" dirty="0" smtClean="0">
                <a:solidFill>
                  <a:schemeClr val="tx1"/>
                </a:solidFill>
              </a:rPr>
              <a:t>　耐震性が低いものの棟数</a:t>
            </a:r>
            <a:endParaRPr lang="en-US" altLang="ja-JP" sz="1050" dirty="0">
              <a:solidFill>
                <a:schemeClr val="tx1"/>
              </a:solidFill>
            </a:endParaRPr>
          </a:p>
          <a:p>
            <a:endParaRPr kumimoji="1" lang="en-US" altLang="ja-JP" sz="1050" dirty="0" smtClean="0">
              <a:solidFill>
                <a:schemeClr val="tx1"/>
              </a:solidFill>
            </a:endParaRPr>
          </a:p>
          <a:p>
            <a:r>
              <a:rPr lang="ja-JP" altLang="en-US" sz="1050" dirty="0" smtClean="0">
                <a:solidFill>
                  <a:schemeClr val="tx1"/>
                </a:solidFill>
              </a:rPr>
              <a:t>パターン②</a:t>
            </a:r>
            <a:r>
              <a:rPr lang="en-US" altLang="ja-JP" sz="1050" dirty="0" smtClean="0">
                <a:solidFill>
                  <a:schemeClr val="tx1"/>
                </a:solidFill>
              </a:rPr>
              <a:t>´</a:t>
            </a:r>
            <a:r>
              <a:rPr kumimoji="1" lang="ja-JP" altLang="en-US" sz="1050" dirty="0" smtClean="0">
                <a:solidFill>
                  <a:schemeClr val="tx1"/>
                </a:solidFill>
              </a:rPr>
              <a:t>　</a:t>
            </a:r>
            <a:r>
              <a:rPr kumimoji="1" lang="en-US" altLang="ja-JP" sz="1050" dirty="0" smtClean="0">
                <a:solidFill>
                  <a:schemeClr val="tx1"/>
                </a:solidFill>
              </a:rPr>
              <a:t>1</a:t>
            </a:r>
            <a:r>
              <a:rPr kumimoji="1" lang="ja-JP" altLang="en-US" sz="1050" dirty="0" smtClean="0">
                <a:solidFill>
                  <a:schemeClr val="tx1"/>
                </a:solidFill>
              </a:rPr>
              <a:t>㎞あたりの耐震性が低いものの棟数</a:t>
            </a:r>
            <a:endParaRPr kumimoji="1" lang="ja-JP" altLang="en-US" sz="1050" dirty="0">
              <a:solidFill>
                <a:schemeClr val="tx1"/>
              </a:solidFill>
            </a:endParaRPr>
          </a:p>
        </p:txBody>
      </p:sp>
    </p:spTree>
    <p:extLst>
      <p:ext uri="{BB962C8B-B14F-4D97-AF65-F5344CB8AC3E}">
        <p14:creationId xmlns:p14="http://schemas.microsoft.com/office/powerpoint/2010/main" val="1714636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“耐震化の成功事例の提示”</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09954CD4-AF95-4C78-B160-84012AB9CEDB}" type="slidenum">
              <a:rPr lang="en-US" altLang="ja-JP" smtClean="0">
                <a:solidFill>
                  <a:srgbClr val="000000"/>
                </a:solidFill>
              </a:rPr>
              <a:pPr>
                <a:defRPr/>
              </a:pPr>
              <a:t>5</a:t>
            </a:fld>
            <a:endParaRPr lang="en-US" altLang="ja-JP">
              <a:solidFill>
                <a:srgbClr val="000000"/>
              </a:solidFill>
            </a:endParaRPr>
          </a:p>
        </p:txBody>
      </p:sp>
      <p:sp>
        <p:nvSpPr>
          <p:cNvPr id="6" name="コンテンツ プレースホルダー 2"/>
          <p:cNvSpPr txBox="1">
            <a:spLocks/>
          </p:cNvSpPr>
          <p:nvPr/>
        </p:nvSpPr>
        <p:spPr bwMode="auto">
          <a:xfrm>
            <a:off x="426876" y="1719656"/>
            <a:ext cx="4104000" cy="1576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prstTxWarp prst="textNoShape">
              <a:avLst/>
            </a:prstTxWarp>
          </a:bodyPr>
          <a:lstStyle>
            <a:lvl1pPr marL="341313" indent="-341313" algn="l" rtl="0" eaLnBrk="0" fontAlgn="base" hangingPunct="0">
              <a:spcBef>
                <a:spcPct val="20000"/>
              </a:spcBef>
              <a:spcAft>
                <a:spcPct val="0"/>
              </a:spcAft>
              <a:buChar char="•"/>
              <a:defRPr kumimoji="1"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kumimoji="1" sz="2800">
                <a:solidFill>
                  <a:schemeClr val="tx1"/>
                </a:solidFill>
                <a:latin typeface="+mn-lt"/>
                <a:ea typeface="+mn-ea"/>
              </a:defRPr>
            </a:lvl2pPr>
            <a:lvl3pPr marL="1141413" indent="-227013" algn="l" rtl="0" eaLnBrk="0" fontAlgn="base" hangingPunct="0">
              <a:spcBef>
                <a:spcPct val="20000"/>
              </a:spcBef>
              <a:spcAft>
                <a:spcPct val="0"/>
              </a:spcAft>
              <a:buChar char="•"/>
              <a:defRPr kumimoji="1" sz="2400">
                <a:solidFill>
                  <a:schemeClr val="tx1"/>
                </a:solidFill>
                <a:latin typeface="+mn-lt"/>
                <a:ea typeface="+mn-ea"/>
              </a:defRPr>
            </a:lvl3pPr>
            <a:lvl4pPr marL="1598613" indent="-227013" algn="l" rtl="0" eaLnBrk="0" fontAlgn="base" hangingPunct="0">
              <a:spcBef>
                <a:spcPct val="20000"/>
              </a:spcBef>
              <a:spcAft>
                <a:spcPct val="0"/>
              </a:spcAft>
              <a:buChar char="–"/>
              <a:defRPr kumimoji="1" sz="2000">
                <a:solidFill>
                  <a:schemeClr val="tx1"/>
                </a:solidFill>
                <a:latin typeface="+mn-lt"/>
                <a:ea typeface="+mn-ea"/>
              </a:defRPr>
            </a:lvl4pPr>
            <a:lvl5pPr marL="2055813" indent="-227013" algn="l" rtl="0" eaLnBrk="0" fontAlgn="base" hangingPunct="0">
              <a:spcBef>
                <a:spcPct val="20000"/>
              </a:spcBef>
              <a:spcAft>
                <a:spcPct val="0"/>
              </a:spcAft>
              <a:buChar char="»"/>
              <a:defRPr kumimoji="1" sz="2000">
                <a:solidFill>
                  <a:schemeClr val="tx1"/>
                </a:solidFill>
                <a:latin typeface="+mn-lt"/>
                <a:ea typeface="+mn-ea"/>
              </a:defRPr>
            </a:lvl5pPr>
            <a:lvl6pPr marL="2514264" indent="-228570" algn="l" rtl="0" fontAlgn="base">
              <a:spcBef>
                <a:spcPct val="20000"/>
              </a:spcBef>
              <a:spcAft>
                <a:spcPct val="0"/>
              </a:spcAft>
              <a:buChar char="»"/>
              <a:defRPr kumimoji="1" sz="2000">
                <a:solidFill>
                  <a:schemeClr val="tx1"/>
                </a:solidFill>
                <a:latin typeface="+mn-lt"/>
                <a:ea typeface="+mn-ea"/>
              </a:defRPr>
            </a:lvl6pPr>
            <a:lvl7pPr marL="2971403" indent="-228570" algn="l" rtl="0" fontAlgn="base">
              <a:spcBef>
                <a:spcPct val="20000"/>
              </a:spcBef>
              <a:spcAft>
                <a:spcPct val="0"/>
              </a:spcAft>
              <a:buChar char="»"/>
              <a:defRPr kumimoji="1" sz="2000">
                <a:solidFill>
                  <a:schemeClr val="tx1"/>
                </a:solidFill>
                <a:latin typeface="+mn-lt"/>
                <a:ea typeface="+mn-ea"/>
              </a:defRPr>
            </a:lvl7pPr>
            <a:lvl8pPr marL="3428542" indent="-228570" algn="l" rtl="0" fontAlgn="base">
              <a:spcBef>
                <a:spcPct val="20000"/>
              </a:spcBef>
              <a:spcAft>
                <a:spcPct val="0"/>
              </a:spcAft>
              <a:buChar char="»"/>
              <a:defRPr kumimoji="1" sz="2000">
                <a:solidFill>
                  <a:schemeClr val="tx1"/>
                </a:solidFill>
                <a:latin typeface="+mn-lt"/>
                <a:ea typeface="+mn-ea"/>
              </a:defRPr>
            </a:lvl8pPr>
            <a:lvl9pPr marL="3885681" indent="-228570" algn="l" rtl="0" fontAlgn="base">
              <a:spcBef>
                <a:spcPct val="20000"/>
              </a:spcBef>
              <a:spcAft>
                <a:spcPct val="0"/>
              </a:spcAft>
              <a:buChar char="»"/>
              <a:defRPr kumimoji="1" sz="2000">
                <a:solidFill>
                  <a:schemeClr val="tx1"/>
                </a:solidFill>
                <a:latin typeface="+mn-lt"/>
                <a:ea typeface="+mn-ea"/>
              </a:defRPr>
            </a:lvl9pPr>
          </a:lstStyle>
          <a:p>
            <a:pPr marL="0" indent="0">
              <a:buNone/>
            </a:pPr>
            <a:r>
              <a:rPr lang="ja-JP" altLang="en-US" sz="1200" b="1" kern="0" dirty="0">
                <a:latin typeface="Meiryo UI" panose="020B0604030504040204" pitchFamily="50" charset="-128"/>
                <a:ea typeface="Meiryo UI" panose="020B0604030504040204" pitchFamily="50" charset="-128"/>
              </a:rPr>
              <a:t>東京都　「ビル・マンションの耐震化読本」（事例集）</a:t>
            </a:r>
            <a:endParaRPr lang="en-US" altLang="ja-JP" sz="1200" b="1" kern="0" dirty="0">
              <a:latin typeface="Meiryo UI" panose="020B0604030504040204" pitchFamily="50" charset="-128"/>
              <a:ea typeface="Meiryo UI" panose="020B0604030504040204" pitchFamily="50" charset="-128"/>
            </a:endParaRPr>
          </a:p>
          <a:p>
            <a:pPr marL="85725" indent="0" algn="just">
              <a:spcBef>
                <a:spcPts val="600"/>
              </a:spcBef>
              <a:buNone/>
            </a:pPr>
            <a:r>
              <a:rPr lang="ja-JP" altLang="en-US" sz="1200" dirty="0">
                <a:latin typeface="Meiryo UI" panose="020B0604030504040204" pitchFamily="50" charset="-128"/>
                <a:ea typeface="Meiryo UI" panose="020B0604030504040204" pitchFamily="50" charset="-128"/>
              </a:rPr>
              <a:t>「耐震診断の結果、耐震改修が必要とされる建築物を所有されている方は、どのようにして改修を行えば良いかの情報に接する機会が少ない状況にある。そこで、安全性確保の構造性能、改修工事中・後の居住性及び他の建物への適用性の観点から主にビル・マンションを対象とする耐震改修事例を評価し、都民の方へ適切な改修工法を選択していただく際の参考となる情報として取りまとめて紹介することにした。」</a:t>
            </a:r>
            <a:r>
              <a:rPr lang="ja-JP" altLang="en-US" sz="800" kern="0" dirty="0">
                <a:latin typeface="Meiryo UI" panose="020B0604030504040204" pitchFamily="50" charset="-128"/>
                <a:ea typeface="Meiryo UI" panose="020B0604030504040204" pitchFamily="50" charset="-128"/>
              </a:rPr>
              <a:t>　</a:t>
            </a:r>
            <a:r>
              <a:rPr lang="ja-JP" altLang="en-US" sz="800" kern="0" dirty="0" smtClean="0">
                <a:latin typeface="Meiryo UI" panose="020B0604030504040204" pitchFamily="50" charset="-128"/>
                <a:ea typeface="Meiryo UI" panose="020B0604030504040204" pitchFamily="50" charset="-128"/>
              </a:rPr>
              <a:t>ビル</a:t>
            </a:r>
            <a:r>
              <a:rPr lang="ja-JP" altLang="en-US" sz="800" kern="0" dirty="0">
                <a:latin typeface="Meiryo UI" panose="020B0604030504040204" pitchFamily="50" charset="-128"/>
                <a:ea typeface="Meiryo UI" panose="020B0604030504040204" pitchFamily="50" charset="-128"/>
              </a:rPr>
              <a:t>・マンションの耐震化読本</a:t>
            </a:r>
            <a:r>
              <a:rPr lang="en-US" altLang="ja-JP" sz="800" kern="0" dirty="0">
                <a:latin typeface="Meiryo UI" panose="020B0604030504040204" pitchFamily="50" charset="-128"/>
                <a:ea typeface="Meiryo UI" panose="020B0604030504040204" pitchFamily="50" charset="-128"/>
              </a:rPr>
              <a:t>p.7</a:t>
            </a:r>
            <a:r>
              <a:rPr lang="ja-JP" altLang="en-US" sz="800" kern="0" dirty="0">
                <a:latin typeface="Meiryo UI" panose="020B0604030504040204" pitchFamily="50" charset="-128"/>
                <a:ea typeface="Meiryo UI" panose="020B0604030504040204" pitchFamily="50" charset="-128"/>
              </a:rPr>
              <a:t>より</a:t>
            </a:r>
            <a:endParaRPr lang="ja-JP" altLang="en-US" sz="1200" kern="0" dirty="0">
              <a:latin typeface="Meiryo UI" panose="020B0604030504040204" pitchFamily="50" charset="-128"/>
              <a:ea typeface="Meiryo UI" panose="020B0604030504040204" pitchFamily="50" charset="-128"/>
            </a:endParaRPr>
          </a:p>
        </p:txBody>
      </p:sp>
      <p:sp>
        <p:nvSpPr>
          <p:cNvPr id="7" name="コンテンツ プレースホルダー 2"/>
          <p:cNvSpPr txBox="1">
            <a:spLocks/>
          </p:cNvSpPr>
          <p:nvPr/>
        </p:nvSpPr>
        <p:spPr bwMode="auto">
          <a:xfrm>
            <a:off x="4833830" y="1715052"/>
            <a:ext cx="4038900" cy="152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prstTxWarp prst="textNoShape">
              <a:avLst/>
            </a:prstTxWarp>
          </a:bodyPr>
          <a:lstStyle>
            <a:lvl1pPr marL="341313" indent="-341313" algn="l" rtl="0" eaLnBrk="0" fontAlgn="base" hangingPunct="0">
              <a:spcBef>
                <a:spcPct val="20000"/>
              </a:spcBef>
              <a:spcAft>
                <a:spcPct val="0"/>
              </a:spcAft>
              <a:buChar char="•"/>
              <a:defRPr kumimoji="1"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kumimoji="1" sz="2800">
                <a:solidFill>
                  <a:schemeClr val="tx1"/>
                </a:solidFill>
                <a:latin typeface="+mn-lt"/>
                <a:ea typeface="+mn-ea"/>
              </a:defRPr>
            </a:lvl2pPr>
            <a:lvl3pPr marL="1141413" indent="-227013" algn="l" rtl="0" eaLnBrk="0" fontAlgn="base" hangingPunct="0">
              <a:spcBef>
                <a:spcPct val="20000"/>
              </a:spcBef>
              <a:spcAft>
                <a:spcPct val="0"/>
              </a:spcAft>
              <a:buChar char="•"/>
              <a:defRPr kumimoji="1" sz="2400">
                <a:solidFill>
                  <a:schemeClr val="tx1"/>
                </a:solidFill>
                <a:latin typeface="+mn-lt"/>
                <a:ea typeface="+mn-ea"/>
              </a:defRPr>
            </a:lvl3pPr>
            <a:lvl4pPr marL="1598613" indent="-227013" algn="l" rtl="0" eaLnBrk="0" fontAlgn="base" hangingPunct="0">
              <a:spcBef>
                <a:spcPct val="20000"/>
              </a:spcBef>
              <a:spcAft>
                <a:spcPct val="0"/>
              </a:spcAft>
              <a:buChar char="–"/>
              <a:defRPr kumimoji="1" sz="2000">
                <a:solidFill>
                  <a:schemeClr val="tx1"/>
                </a:solidFill>
                <a:latin typeface="+mn-lt"/>
                <a:ea typeface="+mn-ea"/>
              </a:defRPr>
            </a:lvl4pPr>
            <a:lvl5pPr marL="2055813" indent="-227013" algn="l" rtl="0" eaLnBrk="0" fontAlgn="base" hangingPunct="0">
              <a:spcBef>
                <a:spcPct val="20000"/>
              </a:spcBef>
              <a:spcAft>
                <a:spcPct val="0"/>
              </a:spcAft>
              <a:buChar char="»"/>
              <a:defRPr kumimoji="1" sz="2000">
                <a:solidFill>
                  <a:schemeClr val="tx1"/>
                </a:solidFill>
                <a:latin typeface="+mn-lt"/>
                <a:ea typeface="+mn-ea"/>
              </a:defRPr>
            </a:lvl5pPr>
            <a:lvl6pPr marL="2514264" indent="-228570" algn="l" rtl="0" fontAlgn="base">
              <a:spcBef>
                <a:spcPct val="20000"/>
              </a:spcBef>
              <a:spcAft>
                <a:spcPct val="0"/>
              </a:spcAft>
              <a:buChar char="»"/>
              <a:defRPr kumimoji="1" sz="2000">
                <a:solidFill>
                  <a:schemeClr val="tx1"/>
                </a:solidFill>
                <a:latin typeface="+mn-lt"/>
                <a:ea typeface="+mn-ea"/>
              </a:defRPr>
            </a:lvl6pPr>
            <a:lvl7pPr marL="2971403" indent="-228570" algn="l" rtl="0" fontAlgn="base">
              <a:spcBef>
                <a:spcPct val="20000"/>
              </a:spcBef>
              <a:spcAft>
                <a:spcPct val="0"/>
              </a:spcAft>
              <a:buChar char="»"/>
              <a:defRPr kumimoji="1" sz="2000">
                <a:solidFill>
                  <a:schemeClr val="tx1"/>
                </a:solidFill>
                <a:latin typeface="+mn-lt"/>
                <a:ea typeface="+mn-ea"/>
              </a:defRPr>
            </a:lvl7pPr>
            <a:lvl8pPr marL="3428542" indent="-228570" algn="l" rtl="0" fontAlgn="base">
              <a:spcBef>
                <a:spcPct val="20000"/>
              </a:spcBef>
              <a:spcAft>
                <a:spcPct val="0"/>
              </a:spcAft>
              <a:buChar char="»"/>
              <a:defRPr kumimoji="1" sz="2000">
                <a:solidFill>
                  <a:schemeClr val="tx1"/>
                </a:solidFill>
                <a:latin typeface="+mn-lt"/>
                <a:ea typeface="+mn-ea"/>
              </a:defRPr>
            </a:lvl8pPr>
            <a:lvl9pPr marL="3885681" indent="-228570" algn="l" rtl="0" fontAlgn="base">
              <a:spcBef>
                <a:spcPct val="20000"/>
              </a:spcBef>
              <a:spcAft>
                <a:spcPct val="0"/>
              </a:spcAft>
              <a:buChar char="»"/>
              <a:defRPr kumimoji="1" sz="2000">
                <a:solidFill>
                  <a:schemeClr val="tx1"/>
                </a:solidFill>
                <a:latin typeface="+mn-lt"/>
                <a:ea typeface="+mn-ea"/>
              </a:defRPr>
            </a:lvl9pPr>
          </a:lstStyle>
          <a:p>
            <a:pPr marL="0" indent="0">
              <a:buNone/>
            </a:pPr>
            <a:r>
              <a:rPr lang="ja-JP" altLang="en-US" sz="1200" b="1" kern="0" dirty="0" smtClean="0">
                <a:latin typeface="Meiryo UI" panose="020B0604030504040204" pitchFamily="50" charset="-128"/>
                <a:ea typeface="Meiryo UI" panose="020B0604030504040204" pitchFamily="50" charset="-128"/>
              </a:rPr>
              <a:t>埼玉県</a:t>
            </a:r>
            <a:r>
              <a:rPr lang="ja-JP" altLang="en-US" sz="1200" b="1" kern="0" dirty="0">
                <a:latin typeface="Meiryo UI" panose="020B0604030504040204" pitchFamily="50" charset="-128"/>
                <a:ea typeface="Meiryo UI" panose="020B0604030504040204" pitchFamily="50" charset="-128"/>
              </a:rPr>
              <a:t>　</a:t>
            </a:r>
            <a:r>
              <a:rPr lang="ja-JP" altLang="en-US" sz="1200" b="1" kern="0" dirty="0" smtClean="0">
                <a:latin typeface="Meiryo UI" panose="020B0604030504040204" pitchFamily="50" charset="-128"/>
                <a:ea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rPr>
              <a:t>補助金を受け耐震化された</a:t>
            </a:r>
            <a:r>
              <a:rPr lang="ja-JP" altLang="en-US" sz="1200" b="1" dirty="0">
                <a:latin typeface="Meiryo UI" panose="020B0604030504040204" pitchFamily="50" charset="-128"/>
                <a:ea typeface="Meiryo UI" panose="020B0604030504040204" pitchFamily="50" charset="-128"/>
              </a:rPr>
              <a:t>方々へのインタビュー」</a:t>
            </a:r>
            <a:endParaRPr lang="en-US" altLang="ja-JP" sz="1200" b="1" dirty="0">
              <a:latin typeface="Meiryo UI" panose="020B0604030504040204" pitchFamily="50" charset="-128"/>
              <a:ea typeface="Meiryo UI" panose="020B0604030504040204" pitchFamily="50" charset="-128"/>
            </a:endParaRPr>
          </a:p>
          <a:p>
            <a:pPr marL="93663" indent="0">
              <a:spcBef>
                <a:spcPts val="600"/>
              </a:spcBef>
              <a:buNone/>
            </a:pPr>
            <a:r>
              <a:rPr lang="ja-JP" altLang="en-US" sz="1200" kern="0" dirty="0" smtClean="0">
                <a:latin typeface="Meiryo UI" panose="020B0604030504040204" pitchFamily="50" charset="-128"/>
                <a:ea typeface="Meiryo UI" panose="020B0604030504040204" pitchFamily="50" charset="-128"/>
              </a:rPr>
              <a:t>補助</a:t>
            </a:r>
            <a:r>
              <a:rPr lang="ja-JP" altLang="en-US" sz="1200" kern="0" dirty="0">
                <a:latin typeface="Meiryo UI" panose="020B0604030504040204" pitchFamily="50" charset="-128"/>
                <a:ea typeface="Meiryo UI" panose="020B0604030504040204" pitchFamily="50" charset="-128"/>
              </a:rPr>
              <a:t>制度を活用した施設の</a:t>
            </a:r>
            <a:r>
              <a:rPr lang="ja-JP" altLang="en-US" sz="1200" kern="0" dirty="0" smtClean="0">
                <a:latin typeface="Meiryo UI" panose="020B0604030504040204" pitchFamily="50" charset="-128"/>
                <a:ea typeface="Meiryo UI" panose="020B0604030504040204" pitchFamily="50" charset="-128"/>
              </a:rPr>
              <a:t>事務局や設計</a:t>
            </a:r>
            <a:r>
              <a:rPr lang="ja-JP" altLang="en-US" sz="1200" kern="0" dirty="0">
                <a:latin typeface="Meiryo UI" panose="020B0604030504040204" pitchFamily="50" charset="-128"/>
                <a:ea typeface="Meiryo UI" panose="020B0604030504040204" pitchFamily="50" charset="-128"/>
              </a:rPr>
              <a:t>事務所の方に</a:t>
            </a:r>
            <a:r>
              <a:rPr lang="ja-JP" altLang="en-US" sz="1200" kern="0" dirty="0" smtClean="0">
                <a:latin typeface="Meiryo UI" panose="020B0604030504040204" pitchFamily="50" charset="-128"/>
                <a:ea typeface="Meiryo UI" panose="020B0604030504040204" pitchFamily="50" charset="-128"/>
              </a:rPr>
              <a:t>、以下のようなインタビュー</a:t>
            </a:r>
            <a:r>
              <a:rPr lang="ja-JP" altLang="en-US" sz="1200" kern="0" dirty="0">
                <a:latin typeface="Meiryo UI" panose="020B0604030504040204" pitchFamily="50" charset="-128"/>
                <a:ea typeface="Meiryo UI" panose="020B0604030504040204" pitchFamily="50" charset="-128"/>
              </a:rPr>
              <a:t>し、その内容を県のホームページ</a:t>
            </a:r>
            <a:r>
              <a:rPr lang="ja-JP" altLang="en-US" sz="1200" kern="0" dirty="0" smtClean="0">
                <a:latin typeface="Meiryo UI" panose="020B0604030504040204" pitchFamily="50" charset="-128"/>
                <a:ea typeface="Meiryo UI" panose="020B0604030504040204" pitchFamily="50" charset="-128"/>
              </a:rPr>
              <a:t>に掲載。</a:t>
            </a:r>
            <a:endParaRPr lang="en-US" altLang="ja-JP" sz="1200" kern="0" dirty="0" smtClean="0">
              <a:latin typeface="Meiryo UI" panose="020B0604030504040204" pitchFamily="50" charset="-128"/>
              <a:ea typeface="Meiryo UI" panose="020B0604030504040204" pitchFamily="50" charset="-128"/>
            </a:endParaRPr>
          </a:p>
          <a:p>
            <a:pPr marL="93663" indent="0">
              <a:buNone/>
            </a:pPr>
            <a:r>
              <a:rPr lang="ja-JP" altLang="en-US" sz="1200" kern="0" dirty="0" smtClean="0">
                <a:latin typeface="Meiryo UI" panose="020B0604030504040204" pitchFamily="50" charset="-128"/>
                <a:ea typeface="Meiryo UI" panose="020B0604030504040204" pitchFamily="50" charset="-128"/>
              </a:rPr>
              <a:t>「</a:t>
            </a:r>
            <a:r>
              <a:rPr lang="ja-JP" altLang="en-US" sz="1200" kern="0" dirty="0">
                <a:latin typeface="Meiryo UI" panose="020B0604030504040204" pitchFamily="50" charset="-128"/>
                <a:ea typeface="Meiryo UI" panose="020B0604030504040204" pitchFamily="50" charset="-128"/>
              </a:rPr>
              <a:t>この補助制度を利用したきっかけは？</a:t>
            </a:r>
            <a:r>
              <a:rPr lang="ja-JP" altLang="en-US" sz="1200" kern="0" dirty="0" smtClean="0">
                <a:latin typeface="Meiryo UI" panose="020B0604030504040204" pitchFamily="50" charset="-128"/>
                <a:ea typeface="Meiryo UI" panose="020B0604030504040204" pitchFamily="50" charset="-128"/>
              </a:rPr>
              <a:t>」</a:t>
            </a:r>
            <a:endParaRPr lang="en-US" altLang="ja-JP" sz="1200" kern="0" dirty="0" smtClean="0">
              <a:latin typeface="Meiryo UI" panose="020B0604030504040204" pitchFamily="50" charset="-128"/>
              <a:ea typeface="Meiryo UI" panose="020B0604030504040204" pitchFamily="50" charset="-128"/>
            </a:endParaRPr>
          </a:p>
          <a:p>
            <a:pPr marL="93663" indent="0">
              <a:spcBef>
                <a:spcPts val="0"/>
              </a:spcBef>
              <a:buNone/>
            </a:pPr>
            <a:r>
              <a:rPr lang="ja-JP" altLang="en-US" sz="1200" kern="0" dirty="0" smtClean="0">
                <a:latin typeface="Meiryo UI" panose="020B0604030504040204" pitchFamily="50" charset="-128"/>
                <a:ea typeface="Meiryo UI" panose="020B0604030504040204" pitchFamily="50" charset="-128"/>
              </a:rPr>
              <a:t>「</a:t>
            </a:r>
            <a:r>
              <a:rPr lang="ja-JP" altLang="en-US" sz="1200" kern="0" dirty="0">
                <a:latin typeface="Meiryo UI" panose="020B0604030504040204" pitchFamily="50" charset="-128"/>
                <a:ea typeface="Meiryo UI" panose="020B0604030504040204" pitchFamily="50" charset="-128"/>
              </a:rPr>
              <a:t>補助金交付申請の手続きはいかがでしたか？</a:t>
            </a:r>
            <a:r>
              <a:rPr lang="ja-JP" altLang="en-US" sz="1200" kern="0" dirty="0" smtClean="0">
                <a:latin typeface="Meiryo UI" panose="020B0604030504040204" pitchFamily="50" charset="-128"/>
                <a:ea typeface="Meiryo UI" panose="020B0604030504040204" pitchFamily="50" charset="-128"/>
              </a:rPr>
              <a:t>」</a:t>
            </a:r>
            <a:endParaRPr lang="en-US" altLang="ja-JP" sz="1200" kern="0" dirty="0" smtClean="0">
              <a:latin typeface="Meiryo UI" panose="020B0604030504040204" pitchFamily="50" charset="-128"/>
              <a:ea typeface="Meiryo UI" panose="020B0604030504040204" pitchFamily="50" charset="-128"/>
            </a:endParaRPr>
          </a:p>
          <a:p>
            <a:pPr marL="93663" indent="0">
              <a:spcBef>
                <a:spcPts val="0"/>
              </a:spcBef>
              <a:buNone/>
            </a:pPr>
            <a:r>
              <a:rPr lang="ja-JP" altLang="en-US" sz="1200" kern="0" dirty="0" smtClean="0">
                <a:latin typeface="Meiryo UI" panose="020B0604030504040204" pitchFamily="50" charset="-128"/>
                <a:ea typeface="Meiryo UI" panose="020B0604030504040204" pitchFamily="50" charset="-128"/>
              </a:rPr>
              <a:t>「</a:t>
            </a:r>
            <a:r>
              <a:rPr lang="ja-JP" altLang="en-US" sz="1200" kern="0" dirty="0">
                <a:latin typeface="Meiryo UI" panose="020B0604030504040204" pitchFamily="50" charset="-128"/>
                <a:ea typeface="Meiryo UI" panose="020B0604030504040204" pitchFamily="50" charset="-128"/>
              </a:rPr>
              <a:t>補助率と補助限度額はどうですか？</a:t>
            </a:r>
            <a:r>
              <a:rPr lang="ja-JP" altLang="en-US" sz="1200" kern="0" dirty="0" smtClean="0">
                <a:latin typeface="Meiryo UI" panose="020B0604030504040204" pitchFamily="50" charset="-128"/>
                <a:ea typeface="Meiryo UI" panose="020B0604030504040204" pitchFamily="50" charset="-128"/>
              </a:rPr>
              <a:t>」</a:t>
            </a:r>
            <a:endParaRPr lang="en-US" altLang="ja-JP" sz="1200" kern="0" dirty="0" smtClean="0">
              <a:latin typeface="Meiryo UI" panose="020B0604030504040204" pitchFamily="50" charset="-128"/>
              <a:ea typeface="Meiryo UI" panose="020B0604030504040204" pitchFamily="50" charset="-128"/>
            </a:endParaRPr>
          </a:p>
          <a:p>
            <a:pPr marL="93663" indent="0">
              <a:spcBef>
                <a:spcPts val="0"/>
              </a:spcBef>
              <a:buNone/>
            </a:pPr>
            <a:r>
              <a:rPr lang="ja-JP" altLang="en-US" sz="1200" kern="0" dirty="0" smtClean="0">
                <a:latin typeface="Meiryo UI" panose="020B0604030504040204" pitchFamily="50" charset="-128"/>
                <a:ea typeface="Meiryo UI" panose="020B0604030504040204" pitchFamily="50" charset="-128"/>
              </a:rPr>
              <a:t>「</a:t>
            </a:r>
            <a:r>
              <a:rPr lang="ja-JP" altLang="en-US" sz="1200" kern="0" dirty="0">
                <a:latin typeface="Meiryo UI" panose="020B0604030504040204" pitchFamily="50" charset="-128"/>
                <a:ea typeface="Meiryo UI" panose="020B0604030504040204" pitchFamily="50" charset="-128"/>
              </a:rPr>
              <a:t>最後に施設の</a:t>
            </a:r>
            <a:r>
              <a:rPr lang="en-US" altLang="ja-JP" sz="1200" kern="0" dirty="0">
                <a:latin typeface="Meiryo UI" panose="020B0604030504040204" pitchFamily="50" charset="-128"/>
                <a:ea typeface="Meiryo UI" panose="020B0604030504040204" pitchFamily="50" charset="-128"/>
              </a:rPr>
              <a:t>PR</a:t>
            </a:r>
            <a:r>
              <a:rPr lang="ja-JP" altLang="en-US" sz="1200" kern="0" dirty="0">
                <a:latin typeface="Meiryo UI" panose="020B0604030504040204" pitchFamily="50" charset="-128"/>
                <a:ea typeface="Meiryo UI" panose="020B0604030504040204" pitchFamily="50" charset="-128"/>
              </a:rPr>
              <a:t>をどうぞ！</a:t>
            </a:r>
            <a:r>
              <a:rPr lang="ja-JP" altLang="en-US" sz="1200" kern="0" dirty="0" smtClean="0">
                <a:latin typeface="Meiryo UI" panose="020B0604030504040204" pitchFamily="50" charset="-128"/>
                <a:ea typeface="Meiryo UI" panose="020B0604030504040204" pitchFamily="50" charset="-128"/>
              </a:rPr>
              <a:t>」</a:t>
            </a:r>
            <a:endParaRPr lang="ja-JP" altLang="en-US" sz="1200" kern="0" dirty="0">
              <a:latin typeface="Meiryo UI" panose="020B0604030504040204" pitchFamily="50" charset="-128"/>
              <a:ea typeface="Meiryo UI" panose="020B0604030504040204" pitchFamily="50" charset="-128"/>
            </a:endParaRPr>
          </a:p>
        </p:txBody>
      </p:sp>
      <p:pic>
        <p:nvPicPr>
          <p:cNvPr id="8" name="図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7741" y="3422599"/>
            <a:ext cx="1801036" cy="2494639"/>
          </a:xfrm>
          <a:prstGeom prst="rect">
            <a:avLst/>
          </a:prstGeom>
        </p:spPr>
      </p:pic>
      <p:sp>
        <p:nvSpPr>
          <p:cNvPr id="10" name="コンテンツ プレースホルダー 2">
            <a:extLst>
              <a:ext uri="{FF2B5EF4-FFF2-40B4-BE49-F238E27FC236}">
                <a16:creationId xmlns:a16="http://schemas.microsoft.com/office/drawing/2014/main" id="{AA0B172B-80D7-4CF0-BD9C-A0D11A61C54D}"/>
              </a:ext>
            </a:extLst>
          </p:cNvPr>
          <p:cNvSpPr txBox="1">
            <a:spLocks/>
          </p:cNvSpPr>
          <p:nvPr/>
        </p:nvSpPr>
        <p:spPr bwMode="auto">
          <a:xfrm>
            <a:off x="131942" y="931192"/>
            <a:ext cx="8671853" cy="40537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ctr" anchorCtr="0" compatLnSpc="1">
            <a:prstTxWarp prst="textNoShape">
              <a:avLst/>
            </a:prstTxWarp>
          </a:bodyPr>
          <a:lstStyle>
            <a:lvl1pPr marL="341313" indent="-341313" algn="l" rtl="0" eaLnBrk="0" fontAlgn="base" hangingPunct="0">
              <a:spcBef>
                <a:spcPct val="20000"/>
              </a:spcBef>
              <a:spcAft>
                <a:spcPct val="0"/>
              </a:spcAft>
              <a:buChar char="•"/>
              <a:defRPr kumimoji="1"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kumimoji="1" sz="2800">
                <a:solidFill>
                  <a:schemeClr val="tx1"/>
                </a:solidFill>
                <a:latin typeface="+mn-lt"/>
                <a:ea typeface="+mn-ea"/>
              </a:defRPr>
            </a:lvl2pPr>
            <a:lvl3pPr marL="1141413" indent="-227013" algn="l" rtl="0" eaLnBrk="0" fontAlgn="base" hangingPunct="0">
              <a:spcBef>
                <a:spcPct val="20000"/>
              </a:spcBef>
              <a:spcAft>
                <a:spcPct val="0"/>
              </a:spcAft>
              <a:buChar char="•"/>
              <a:defRPr kumimoji="1" sz="2400">
                <a:solidFill>
                  <a:schemeClr val="tx1"/>
                </a:solidFill>
                <a:latin typeface="+mn-lt"/>
                <a:ea typeface="+mn-ea"/>
              </a:defRPr>
            </a:lvl3pPr>
            <a:lvl4pPr marL="1598613" indent="-227013" algn="l" rtl="0" eaLnBrk="0" fontAlgn="base" hangingPunct="0">
              <a:spcBef>
                <a:spcPct val="20000"/>
              </a:spcBef>
              <a:spcAft>
                <a:spcPct val="0"/>
              </a:spcAft>
              <a:buChar char="–"/>
              <a:defRPr kumimoji="1" sz="2000">
                <a:solidFill>
                  <a:schemeClr val="tx1"/>
                </a:solidFill>
                <a:latin typeface="+mn-lt"/>
                <a:ea typeface="+mn-ea"/>
              </a:defRPr>
            </a:lvl4pPr>
            <a:lvl5pPr marL="2055813" indent="-227013" algn="l" rtl="0" eaLnBrk="0" fontAlgn="base" hangingPunct="0">
              <a:spcBef>
                <a:spcPct val="20000"/>
              </a:spcBef>
              <a:spcAft>
                <a:spcPct val="0"/>
              </a:spcAft>
              <a:buChar char="»"/>
              <a:defRPr kumimoji="1" sz="2000">
                <a:solidFill>
                  <a:schemeClr val="tx1"/>
                </a:solidFill>
                <a:latin typeface="+mn-lt"/>
                <a:ea typeface="+mn-ea"/>
              </a:defRPr>
            </a:lvl5pPr>
            <a:lvl6pPr marL="2514264" indent="-228570" algn="l" rtl="0" fontAlgn="base">
              <a:spcBef>
                <a:spcPct val="20000"/>
              </a:spcBef>
              <a:spcAft>
                <a:spcPct val="0"/>
              </a:spcAft>
              <a:buChar char="»"/>
              <a:defRPr kumimoji="1" sz="2000">
                <a:solidFill>
                  <a:schemeClr val="tx1"/>
                </a:solidFill>
                <a:latin typeface="+mn-lt"/>
                <a:ea typeface="+mn-ea"/>
              </a:defRPr>
            </a:lvl6pPr>
            <a:lvl7pPr marL="2971403" indent="-228570" algn="l" rtl="0" fontAlgn="base">
              <a:spcBef>
                <a:spcPct val="20000"/>
              </a:spcBef>
              <a:spcAft>
                <a:spcPct val="0"/>
              </a:spcAft>
              <a:buChar char="»"/>
              <a:defRPr kumimoji="1" sz="2000">
                <a:solidFill>
                  <a:schemeClr val="tx1"/>
                </a:solidFill>
                <a:latin typeface="+mn-lt"/>
                <a:ea typeface="+mn-ea"/>
              </a:defRPr>
            </a:lvl7pPr>
            <a:lvl8pPr marL="3428542" indent="-228570" algn="l" rtl="0" fontAlgn="base">
              <a:spcBef>
                <a:spcPct val="20000"/>
              </a:spcBef>
              <a:spcAft>
                <a:spcPct val="0"/>
              </a:spcAft>
              <a:buChar char="»"/>
              <a:defRPr kumimoji="1" sz="2000">
                <a:solidFill>
                  <a:schemeClr val="tx1"/>
                </a:solidFill>
                <a:latin typeface="+mn-lt"/>
                <a:ea typeface="+mn-ea"/>
              </a:defRPr>
            </a:lvl8pPr>
            <a:lvl9pPr marL="3885681" indent="-228570" algn="l" rtl="0" fontAlgn="base">
              <a:spcBef>
                <a:spcPct val="20000"/>
              </a:spcBef>
              <a:spcAft>
                <a:spcPct val="0"/>
              </a:spcAft>
              <a:buChar char="»"/>
              <a:defRPr kumimoji="1" sz="2000">
                <a:solidFill>
                  <a:schemeClr val="tx1"/>
                </a:solidFill>
                <a:latin typeface="+mn-lt"/>
                <a:ea typeface="+mn-ea"/>
              </a:defRPr>
            </a:lvl9pPr>
          </a:lstStyle>
          <a:p>
            <a:pPr marL="0" indent="0">
              <a:buFontTx/>
              <a:buNone/>
            </a:pPr>
            <a:r>
              <a:rPr lang="ja-JP" altLang="en-US" sz="1600" kern="0" dirty="0" smtClean="0">
                <a:latin typeface="Meiryo UI" panose="020B0604030504040204" pitchFamily="50" charset="-128"/>
                <a:ea typeface="Meiryo UI" panose="020B0604030504040204" pitchFamily="50" charset="-128"/>
              </a:rPr>
              <a:t>○　所有者</a:t>
            </a:r>
            <a:r>
              <a:rPr lang="ja-JP" altLang="en-US" sz="1600" kern="0" dirty="0">
                <a:latin typeface="Meiryo UI" panose="020B0604030504040204" pitchFamily="50" charset="-128"/>
                <a:ea typeface="Meiryo UI" panose="020B0604030504040204" pitchFamily="50" charset="-128"/>
              </a:rPr>
              <a:t>が耐震化をイメージしやすい改修事例の示し方を検討</a:t>
            </a:r>
            <a:r>
              <a:rPr lang="ja-JP" altLang="en-US" sz="1600" kern="0" dirty="0" smtClean="0">
                <a:latin typeface="Meiryo UI" panose="020B0604030504040204" pitchFamily="50" charset="-128"/>
                <a:ea typeface="Meiryo UI" panose="020B0604030504040204" pitchFamily="50" charset="-128"/>
              </a:rPr>
              <a:t>。</a:t>
            </a:r>
            <a:endParaRPr lang="en-US" altLang="ja-JP" sz="1600" kern="0" dirty="0">
              <a:latin typeface="Meiryo UI" panose="020B0604030504040204" pitchFamily="50" charset="-128"/>
              <a:ea typeface="Meiryo UI" panose="020B0604030504040204" pitchFamily="50" charset="-128"/>
            </a:endParaRPr>
          </a:p>
        </p:txBody>
      </p:sp>
      <p:sp>
        <p:nvSpPr>
          <p:cNvPr id="11" name="正方形/長方形 10"/>
          <p:cNvSpPr/>
          <p:nvPr/>
        </p:nvSpPr>
        <p:spPr>
          <a:xfrm>
            <a:off x="322821" y="1661781"/>
            <a:ext cx="4282787" cy="4536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4711887" y="1661782"/>
            <a:ext cx="4282787" cy="4536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コンテンツ プレースホルダー 2"/>
          <p:cNvSpPr txBox="1">
            <a:spLocks/>
          </p:cNvSpPr>
          <p:nvPr/>
        </p:nvSpPr>
        <p:spPr bwMode="auto">
          <a:xfrm>
            <a:off x="337483" y="5964503"/>
            <a:ext cx="4282786" cy="302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prstTxWarp prst="textNoShape">
              <a:avLst/>
            </a:prstTxWarp>
          </a:bodyPr>
          <a:lstStyle>
            <a:lvl1pPr marL="341313" indent="-341313" algn="l" rtl="0" eaLnBrk="0" fontAlgn="base" hangingPunct="0">
              <a:spcBef>
                <a:spcPct val="20000"/>
              </a:spcBef>
              <a:spcAft>
                <a:spcPct val="0"/>
              </a:spcAft>
              <a:buChar char="•"/>
              <a:defRPr kumimoji="1"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kumimoji="1" sz="2800">
                <a:solidFill>
                  <a:schemeClr val="tx1"/>
                </a:solidFill>
                <a:latin typeface="+mn-lt"/>
                <a:ea typeface="+mn-ea"/>
              </a:defRPr>
            </a:lvl2pPr>
            <a:lvl3pPr marL="1141413" indent="-227013" algn="l" rtl="0" eaLnBrk="0" fontAlgn="base" hangingPunct="0">
              <a:spcBef>
                <a:spcPct val="20000"/>
              </a:spcBef>
              <a:spcAft>
                <a:spcPct val="0"/>
              </a:spcAft>
              <a:buChar char="•"/>
              <a:defRPr kumimoji="1" sz="2400">
                <a:solidFill>
                  <a:schemeClr val="tx1"/>
                </a:solidFill>
                <a:latin typeface="+mn-lt"/>
                <a:ea typeface="+mn-ea"/>
              </a:defRPr>
            </a:lvl3pPr>
            <a:lvl4pPr marL="1598613" indent="-227013" algn="l" rtl="0" eaLnBrk="0" fontAlgn="base" hangingPunct="0">
              <a:spcBef>
                <a:spcPct val="20000"/>
              </a:spcBef>
              <a:spcAft>
                <a:spcPct val="0"/>
              </a:spcAft>
              <a:buChar char="–"/>
              <a:defRPr kumimoji="1" sz="2000">
                <a:solidFill>
                  <a:schemeClr val="tx1"/>
                </a:solidFill>
                <a:latin typeface="+mn-lt"/>
                <a:ea typeface="+mn-ea"/>
              </a:defRPr>
            </a:lvl4pPr>
            <a:lvl5pPr marL="2055813" indent="-227013" algn="l" rtl="0" eaLnBrk="0" fontAlgn="base" hangingPunct="0">
              <a:spcBef>
                <a:spcPct val="20000"/>
              </a:spcBef>
              <a:spcAft>
                <a:spcPct val="0"/>
              </a:spcAft>
              <a:buChar char="»"/>
              <a:defRPr kumimoji="1" sz="2000">
                <a:solidFill>
                  <a:schemeClr val="tx1"/>
                </a:solidFill>
                <a:latin typeface="+mn-lt"/>
                <a:ea typeface="+mn-ea"/>
              </a:defRPr>
            </a:lvl5pPr>
            <a:lvl6pPr marL="2514264" indent="-228570" algn="l" rtl="0" fontAlgn="base">
              <a:spcBef>
                <a:spcPct val="20000"/>
              </a:spcBef>
              <a:spcAft>
                <a:spcPct val="0"/>
              </a:spcAft>
              <a:buChar char="»"/>
              <a:defRPr kumimoji="1" sz="2000">
                <a:solidFill>
                  <a:schemeClr val="tx1"/>
                </a:solidFill>
                <a:latin typeface="+mn-lt"/>
                <a:ea typeface="+mn-ea"/>
              </a:defRPr>
            </a:lvl6pPr>
            <a:lvl7pPr marL="2971403" indent="-228570" algn="l" rtl="0" fontAlgn="base">
              <a:spcBef>
                <a:spcPct val="20000"/>
              </a:spcBef>
              <a:spcAft>
                <a:spcPct val="0"/>
              </a:spcAft>
              <a:buChar char="»"/>
              <a:defRPr kumimoji="1" sz="2000">
                <a:solidFill>
                  <a:schemeClr val="tx1"/>
                </a:solidFill>
                <a:latin typeface="+mn-lt"/>
                <a:ea typeface="+mn-ea"/>
              </a:defRPr>
            </a:lvl7pPr>
            <a:lvl8pPr marL="3428542" indent="-228570" algn="l" rtl="0" fontAlgn="base">
              <a:spcBef>
                <a:spcPct val="20000"/>
              </a:spcBef>
              <a:spcAft>
                <a:spcPct val="0"/>
              </a:spcAft>
              <a:buChar char="»"/>
              <a:defRPr kumimoji="1" sz="2000">
                <a:solidFill>
                  <a:schemeClr val="tx1"/>
                </a:solidFill>
                <a:latin typeface="+mn-lt"/>
                <a:ea typeface="+mn-ea"/>
              </a:defRPr>
            </a:lvl8pPr>
            <a:lvl9pPr marL="3885681" indent="-228570" algn="l" rtl="0" fontAlgn="base">
              <a:spcBef>
                <a:spcPct val="20000"/>
              </a:spcBef>
              <a:spcAft>
                <a:spcPct val="0"/>
              </a:spcAft>
              <a:buChar char="»"/>
              <a:defRPr kumimoji="1" sz="2000">
                <a:solidFill>
                  <a:schemeClr val="tx1"/>
                </a:solidFill>
                <a:latin typeface="+mn-lt"/>
                <a:ea typeface="+mn-ea"/>
              </a:defRPr>
            </a:lvl9pPr>
          </a:lstStyle>
          <a:p>
            <a:pPr marL="0" indent="0" algn="r">
              <a:buNone/>
            </a:pPr>
            <a:r>
              <a:rPr lang="ja-JP" altLang="en-US" sz="600" dirty="0">
                <a:latin typeface="Meiryo UI" panose="020B0604030504040204" pitchFamily="50" charset="-128"/>
                <a:ea typeface="Meiryo UI" panose="020B0604030504040204" pitchFamily="50" charset="-128"/>
              </a:rPr>
              <a:t>東京都耐震ポータルサイト　</a:t>
            </a:r>
            <a:r>
              <a:rPr lang="en-US" altLang="ja-JP" sz="600" dirty="0">
                <a:latin typeface="Meiryo UI" panose="020B0604030504040204" pitchFamily="50" charset="-128"/>
                <a:ea typeface="Meiryo UI" panose="020B0604030504040204" pitchFamily="50" charset="-128"/>
                <a:hlinkClick r:id="rId3"/>
              </a:rPr>
              <a:t>https://www.taishin.metro.tokyo.jp/pdf/info/Pamph/dl_006_1801.pdf</a:t>
            </a:r>
            <a:r>
              <a:rPr lang="ja-JP" altLang="en-US" sz="600" dirty="0">
                <a:latin typeface="Meiryo UI" panose="020B0604030504040204" pitchFamily="50" charset="-128"/>
                <a:ea typeface="Meiryo UI" panose="020B0604030504040204" pitchFamily="50" charset="-128"/>
              </a:rPr>
              <a:t>　より　</a:t>
            </a:r>
            <a:endParaRPr lang="ja-JP" altLang="en-US" sz="600" kern="0" dirty="0">
              <a:latin typeface="Meiryo UI" panose="020B0604030504040204" pitchFamily="50" charset="-128"/>
              <a:ea typeface="Meiryo UI" panose="020B0604030504040204" pitchFamily="50" charset="-128"/>
            </a:endParaRPr>
          </a:p>
        </p:txBody>
      </p:sp>
      <p:sp>
        <p:nvSpPr>
          <p:cNvPr id="15" name="コンテンツ プレースホルダー 2"/>
          <p:cNvSpPr txBox="1">
            <a:spLocks/>
          </p:cNvSpPr>
          <p:nvPr/>
        </p:nvSpPr>
        <p:spPr bwMode="auto">
          <a:xfrm>
            <a:off x="4955774" y="5852769"/>
            <a:ext cx="4038900" cy="237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prstTxWarp prst="textNoShape">
              <a:avLst/>
            </a:prstTxWarp>
          </a:bodyPr>
          <a:lstStyle>
            <a:lvl1pPr marL="341313" indent="-341313" algn="l" rtl="0" eaLnBrk="0" fontAlgn="base" hangingPunct="0">
              <a:spcBef>
                <a:spcPct val="20000"/>
              </a:spcBef>
              <a:spcAft>
                <a:spcPct val="0"/>
              </a:spcAft>
              <a:buChar char="•"/>
              <a:defRPr kumimoji="1"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kumimoji="1" sz="2800">
                <a:solidFill>
                  <a:schemeClr val="tx1"/>
                </a:solidFill>
                <a:latin typeface="+mn-lt"/>
                <a:ea typeface="+mn-ea"/>
              </a:defRPr>
            </a:lvl2pPr>
            <a:lvl3pPr marL="1141413" indent="-227013" algn="l" rtl="0" eaLnBrk="0" fontAlgn="base" hangingPunct="0">
              <a:spcBef>
                <a:spcPct val="20000"/>
              </a:spcBef>
              <a:spcAft>
                <a:spcPct val="0"/>
              </a:spcAft>
              <a:buChar char="•"/>
              <a:defRPr kumimoji="1" sz="2400">
                <a:solidFill>
                  <a:schemeClr val="tx1"/>
                </a:solidFill>
                <a:latin typeface="+mn-lt"/>
                <a:ea typeface="+mn-ea"/>
              </a:defRPr>
            </a:lvl3pPr>
            <a:lvl4pPr marL="1598613" indent="-227013" algn="l" rtl="0" eaLnBrk="0" fontAlgn="base" hangingPunct="0">
              <a:spcBef>
                <a:spcPct val="20000"/>
              </a:spcBef>
              <a:spcAft>
                <a:spcPct val="0"/>
              </a:spcAft>
              <a:buChar char="–"/>
              <a:defRPr kumimoji="1" sz="2000">
                <a:solidFill>
                  <a:schemeClr val="tx1"/>
                </a:solidFill>
                <a:latin typeface="+mn-lt"/>
                <a:ea typeface="+mn-ea"/>
              </a:defRPr>
            </a:lvl4pPr>
            <a:lvl5pPr marL="2055813" indent="-227013" algn="l" rtl="0" eaLnBrk="0" fontAlgn="base" hangingPunct="0">
              <a:spcBef>
                <a:spcPct val="20000"/>
              </a:spcBef>
              <a:spcAft>
                <a:spcPct val="0"/>
              </a:spcAft>
              <a:buChar char="»"/>
              <a:defRPr kumimoji="1" sz="2000">
                <a:solidFill>
                  <a:schemeClr val="tx1"/>
                </a:solidFill>
                <a:latin typeface="+mn-lt"/>
                <a:ea typeface="+mn-ea"/>
              </a:defRPr>
            </a:lvl5pPr>
            <a:lvl6pPr marL="2514264" indent="-228570" algn="l" rtl="0" fontAlgn="base">
              <a:spcBef>
                <a:spcPct val="20000"/>
              </a:spcBef>
              <a:spcAft>
                <a:spcPct val="0"/>
              </a:spcAft>
              <a:buChar char="»"/>
              <a:defRPr kumimoji="1" sz="2000">
                <a:solidFill>
                  <a:schemeClr val="tx1"/>
                </a:solidFill>
                <a:latin typeface="+mn-lt"/>
                <a:ea typeface="+mn-ea"/>
              </a:defRPr>
            </a:lvl6pPr>
            <a:lvl7pPr marL="2971403" indent="-228570" algn="l" rtl="0" fontAlgn="base">
              <a:spcBef>
                <a:spcPct val="20000"/>
              </a:spcBef>
              <a:spcAft>
                <a:spcPct val="0"/>
              </a:spcAft>
              <a:buChar char="»"/>
              <a:defRPr kumimoji="1" sz="2000">
                <a:solidFill>
                  <a:schemeClr val="tx1"/>
                </a:solidFill>
                <a:latin typeface="+mn-lt"/>
                <a:ea typeface="+mn-ea"/>
              </a:defRPr>
            </a:lvl7pPr>
            <a:lvl8pPr marL="3428542" indent="-228570" algn="l" rtl="0" fontAlgn="base">
              <a:spcBef>
                <a:spcPct val="20000"/>
              </a:spcBef>
              <a:spcAft>
                <a:spcPct val="0"/>
              </a:spcAft>
              <a:buChar char="»"/>
              <a:defRPr kumimoji="1" sz="2000">
                <a:solidFill>
                  <a:schemeClr val="tx1"/>
                </a:solidFill>
                <a:latin typeface="+mn-lt"/>
                <a:ea typeface="+mn-ea"/>
              </a:defRPr>
            </a:lvl8pPr>
            <a:lvl9pPr marL="3885681" indent="-228570" algn="l" rtl="0" fontAlgn="base">
              <a:spcBef>
                <a:spcPct val="20000"/>
              </a:spcBef>
              <a:spcAft>
                <a:spcPct val="0"/>
              </a:spcAft>
              <a:buChar char="»"/>
              <a:defRPr kumimoji="1" sz="2000">
                <a:solidFill>
                  <a:schemeClr val="tx1"/>
                </a:solidFill>
                <a:latin typeface="+mn-lt"/>
                <a:ea typeface="+mn-ea"/>
              </a:defRPr>
            </a:lvl9pPr>
          </a:lstStyle>
          <a:p>
            <a:pPr marL="0" indent="0" algn="r">
              <a:buNone/>
            </a:pPr>
            <a:r>
              <a:rPr lang="ja-JP" altLang="en-US" sz="600" kern="0" dirty="0"/>
              <a:t>埼玉県インタビュー記事　</a:t>
            </a:r>
            <a:r>
              <a:rPr lang="en-US" altLang="ja-JP" sz="600" kern="0" dirty="0">
                <a:hlinkClick r:id="rId4"/>
              </a:rPr>
              <a:t>https://www.pref.saitama.lg.jp/a1106/shinsai/kenhojokoe.html</a:t>
            </a:r>
            <a:r>
              <a:rPr lang="ja-JP" altLang="en-US" sz="600" kern="0" dirty="0"/>
              <a:t>　より</a:t>
            </a:r>
            <a:endParaRPr lang="en-US" altLang="ja-JP" sz="600" kern="0" dirty="0"/>
          </a:p>
        </p:txBody>
      </p:sp>
      <p:pic>
        <p:nvPicPr>
          <p:cNvPr id="16" name="図 15"/>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759175" y="3215112"/>
            <a:ext cx="2231714" cy="2442542"/>
          </a:xfrm>
          <a:prstGeom prst="rect">
            <a:avLst/>
          </a:prstGeom>
        </p:spPr>
      </p:pic>
      <p:pic>
        <p:nvPicPr>
          <p:cNvPr id="17" name="図 16"/>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944847" y="3215112"/>
            <a:ext cx="2049827" cy="2605981"/>
          </a:xfrm>
          <a:prstGeom prst="rect">
            <a:avLst/>
          </a:prstGeom>
        </p:spPr>
      </p:pic>
      <p:sp>
        <p:nvSpPr>
          <p:cNvPr id="21" name="コンテンツ プレースホルダー 2">
            <a:extLst>
              <a:ext uri="{FF2B5EF4-FFF2-40B4-BE49-F238E27FC236}">
                <a16:creationId xmlns:a16="http://schemas.microsoft.com/office/drawing/2014/main" id="{AA0B172B-80D7-4CF0-BD9C-A0D11A61C54D}"/>
              </a:ext>
            </a:extLst>
          </p:cNvPr>
          <p:cNvSpPr txBox="1">
            <a:spLocks/>
          </p:cNvSpPr>
          <p:nvPr/>
        </p:nvSpPr>
        <p:spPr bwMode="auto">
          <a:xfrm>
            <a:off x="326789" y="1306613"/>
            <a:ext cx="8667886" cy="324000"/>
          </a:xfrm>
          <a:prstGeom prst="rect">
            <a:avLst/>
          </a:prstGeom>
          <a:solidFill>
            <a:srgbClr val="2903B5"/>
          </a:solidFill>
          <a:ln w="9525">
            <a:noFill/>
            <a:miter lim="800000"/>
            <a:headEnd/>
            <a:tailEnd/>
          </a:ln>
          <a:extLst/>
        </p:spPr>
        <p:txBody>
          <a:bodyPr vert="horz" wrap="square" lIns="72000" tIns="36000" rIns="72000" bIns="36000" numCol="1" anchor="ctr" anchorCtr="0" compatLnSpc="1">
            <a:prstTxWarp prst="textNoShape">
              <a:avLst/>
            </a:prstTxWarp>
          </a:bodyPr>
          <a:lstStyle>
            <a:lvl1pPr marL="341313" indent="-341313" algn="l" rtl="0" eaLnBrk="0" fontAlgn="base" hangingPunct="0">
              <a:spcBef>
                <a:spcPct val="20000"/>
              </a:spcBef>
              <a:spcAft>
                <a:spcPct val="0"/>
              </a:spcAft>
              <a:buChar char="•"/>
              <a:defRPr kumimoji="1"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kumimoji="1" sz="2800">
                <a:solidFill>
                  <a:schemeClr val="tx1"/>
                </a:solidFill>
                <a:latin typeface="+mn-lt"/>
                <a:ea typeface="+mn-ea"/>
              </a:defRPr>
            </a:lvl2pPr>
            <a:lvl3pPr marL="1141413" indent="-227013" algn="l" rtl="0" eaLnBrk="0" fontAlgn="base" hangingPunct="0">
              <a:spcBef>
                <a:spcPct val="20000"/>
              </a:spcBef>
              <a:spcAft>
                <a:spcPct val="0"/>
              </a:spcAft>
              <a:buChar char="•"/>
              <a:defRPr kumimoji="1" sz="2400">
                <a:solidFill>
                  <a:schemeClr val="tx1"/>
                </a:solidFill>
                <a:latin typeface="+mn-lt"/>
                <a:ea typeface="+mn-ea"/>
              </a:defRPr>
            </a:lvl3pPr>
            <a:lvl4pPr marL="1598613" indent="-227013" algn="l" rtl="0" eaLnBrk="0" fontAlgn="base" hangingPunct="0">
              <a:spcBef>
                <a:spcPct val="20000"/>
              </a:spcBef>
              <a:spcAft>
                <a:spcPct val="0"/>
              </a:spcAft>
              <a:buChar char="–"/>
              <a:defRPr kumimoji="1" sz="2000">
                <a:solidFill>
                  <a:schemeClr val="tx1"/>
                </a:solidFill>
                <a:latin typeface="+mn-lt"/>
                <a:ea typeface="+mn-ea"/>
              </a:defRPr>
            </a:lvl4pPr>
            <a:lvl5pPr marL="2055813" indent="-227013" algn="l" rtl="0" eaLnBrk="0" fontAlgn="base" hangingPunct="0">
              <a:spcBef>
                <a:spcPct val="20000"/>
              </a:spcBef>
              <a:spcAft>
                <a:spcPct val="0"/>
              </a:spcAft>
              <a:buChar char="»"/>
              <a:defRPr kumimoji="1" sz="2000">
                <a:solidFill>
                  <a:schemeClr val="tx1"/>
                </a:solidFill>
                <a:latin typeface="+mn-lt"/>
                <a:ea typeface="+mn-ea"/>
              </a:defRPr>
            </a:lvl5pPr>
            <a:lvl6pPr marL="2514264" indent="-228570" algn="l" rtl="0" fontAlgn="base">
              <a:spcBef>
                <a:spcPct val="20000"/>
              </a:spcBef>
              <a:spcAft>
                <a:spcPct val="0"/>
              </a:spcAft>
              <a:buChar char="»"/>
              <a:defRPr kumimoji="1" sz="2000">
                <a:solidFill>
                  <a:schemeClr val="tx1"/>
                </a:solidFill>
                <a:latin typeface="+mn-lt"/>
                <a:ea typeface="+mn-ea"/>
              </a:defRPr>
            </a:lvl6pPr>
            <a:lvl7pPr marL="2971403" indent="-228570" algn="l" rtl="0" fontAlgn="base">
              <a:spcBef>
                <a:spcPct val="20000"/>
              </a:spcBef>
              <a:spcAft>
                <a:spcPct val="0"/>
              </a:spcAft>
              <a:buChar char="»"/>
              <a:defRPr kumimoji="1" sz="2000">
                <a:solidFill>
                  <a:schemeClr val="tx1"/>
                </a:solidFill>
                <a:latin typeface="+mn-lt"/>
                <a:ea typeface="+mn-ea"/>
              </a:defRPr>
            </a:lvl7pPr>
            <a:lvl8pPr marL="3428542" indent="-228570" algn="l" rtl="0" fontAlgn="base">
              <a:spcBef>
                <a:spcPct val="20000"/>
              </a:spcBef>
              <a:spcAft>
                <a:spcPct val="0"/>
              </a:spcAft>
              <a:buChar char="»"/>
              <a:defRPr kumimoji="1" sz="2000">
                <a:solidFill>
                  <a:schemeClr val="tx1"/>
                </a:solidFill>
                <a:latin typeface="+mn-lt"/>
                <a:ea typeface="+mn-ea"/>
              </a:defRPr>
            </a:lvl8pPr>
            <a:lvl9pPr marL="3885681" indent="-228570" algn="l" rtl="0" fontAlgn="base">
              <a:spcBef>
                <a:spcPct val="20000"/>
              </a:spcBef>
              <a:spcAft>
                <a:spcPct val="0"/>
              </a:spcAft>
              <a:buChar char="»"/>
              <a:defRPr kumimoji="1" sz="2000">
                <a:solidFill>
                  <a:schemeClr val="tx1"/>
                </a:solidFill>
                <a:latin typeface="+mn-lt"/>
                <a:ea typeface="+mn-ea"/>
              </a:defRPr>
            </a:lvl9pPr>
          </a:lstStyle>
          <a:p>
            <a:pPr marL="0" indent="0">
              <a:buFontTx/>
              <a:buNone/>
            </a:pPr>
            <a:r>
              <a:rPr lang="ja-JP" altLang="en-US" sz="1400" b="1" kern="0" dirty="0" smtClean="0">
                <a:solidFill>
                  <a:schemeClr val="bg1"/>
                </a:solidFill>
                <a:latin typeface="Meiryo UI" panose="020B0604030504040204" pitchFamily="50" charset="-128"/>
                <a:ea typeface="Meiryo UI" panose="020B0604030504040204" pitchFamily="50" charset="-128"/>
              </a:rPr>
              <a:t>他都県の成功事例の提示例</a:t>
            </a:r>
            <a:r>
              <a:rPr lang="ja-JP" altLang="en-US" sz="1000" kern="0" dirty="0" smtClean="0">
                <a:solidFill>
                  <a:schemeClr val="bg1"/>
                </a:solidFill>
                <a:latin typeface="Meiryo UI" panose="020B0604030504040204" pitchFamily="50" charset="-128"/>
                <a:ea typeface="Meiryo UI" panose="020B0604030504040204" pitchFamily="50" charset="-128"/>
              </a:rPr>
              <a:t>　耐震改修を実施した所有者や工事</a:t>
            </a:r>
            <a:r>
              <a:rPr lang="ja-JP" altLang="en-US" sz="1000" kern="0" dirty="0">
                <a:solidFill>
                  <a:schemeClr val="bg1"/>
                </a:solidFill>
                <a:latin typeface="Meiryo UI" panose="020B0604030504040204" pitchFamily="50" charset="-128"/>
                <a:ea typeface="Meiryo UI" panose="020B0604030504040204" pitchFamily="50" charset="-128"/>
              </a:rPr>
              <a:t>関係者に取材し</a:t>
            </a:r>
            <a:r>
              <a:rPr lang="ja-JP" altLang="en-US" sz="1000" kern="0" dirty="0" smtClean="0">
                <a:solidFill>
                  <a:schemeClr val="bg1"/>
                </a:solidFill>
                <a:latin typeface="Meiryo UI" panose="020B0604030504040204" pitchFamily="50" charset="-128"/>
                <a:ea typeface="Meiryo UI" panose="020B0604030504040204" pitchFamily="50" charset="-128"/>
              </a:rPr>
              <a:t>、改修後写真や工夫した点、良かったことなどの情報を発信している</a:t>
            </a:r>
            <a:endParaRPr lang="en-US" altLang="ja-JP" sz="1000" kern="0" dirty="0">
              <a:solidFill>
                <a:schemeClr val="bg1"/>
              </a:solidFill>
              <a:latin typeface="Meiryo UI" panose="020B0604030504040204" pitchFamily="50" charset="-128"/>
              <a:ea typeface="Meiryo UI" panose="020B0604030504040204" pitchFamily="50" charset="-128"/>
            </a:endParaRPr>
          </a:p>
        </p:txBody>
      </p:sp>
      <p:sp>
        <p:nvSpPr>
          <p:cNvPr id="18" name="コンテンツ プレースホルダー 2">
            <a:extLst>
              <a:ext uri="{FF2B5EF4-FFF2-40B4-BE49-F238E27FC236}">
                <a16:creationId xmlns:a16="http://schemas.microsoft.com/office/drawing/2014/main" id="{AA0B172B-80D7-4CF0-BD9C-A0D11A61C54D}"/>
              </a:ext>
            </a:extLst>
          </p:cNvPr>
          <p:cNvSpPr txBox="1">
            <a:spLocks/>
          </p:cNvSpPr>
          <p:nvPr/>
        </p:nvSpPr>
        <p:spPr bwMode="auto">
          <a:xfrm>
            <a:off x="131942" y="6273443"/>
            <a:ext cx="8671853" cy="40537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ctr" anchorCtr="0" compatLnSpc="1">
            <a:prstTxWarp prst="textNoShape">
              <a:avLst/>
            </a:prstTxWarp>
          </a:bodyPr>
          <a:lstStyle>
            <a:lvl1pPr marL="341313" indent="-341313" algn="l" rtl="0" eaLnBrk="0" fontAlgn="base" hangingPunct="0">
              <a:spcBef>
                <a:spcPct val="20000"/>
              </a:spcBef>
              <a:spcAft>
                <a:spcPct val="0"/>
              </a:spcAft>
              <a:buChar char="•"/>
              <a:defRPr kumimoji="1"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kumimoji="1" sz="2800">
                <a:solidFill>
                  <a:schemeClr val="tx1"/>
                </a:solidFill>
                <a:latin typeface="+mn-lt"/>
                <a:ea typeface="+mn-ea"/>
              </a:defRPr>
            </a:lvl2pPr>
            <a:lvl3pPr marL="1141413" indent="-227013" algn="l" rtl="0" eaLnBrk="0" fontAlgn="base" hangingPunct="0">
              <a:spcBef>
                <a:spcPct val="20000"/>
              </a:spcBef>
              <a:spcAft>
                <a:spcPct val="0"/>
              </a:spcAft>
              <a:buChar char="•"/>
              <a:defRPr kumimoji="1" sz="2400">
                <a:solidFill>
                  <a:schemeClr val="tx1"/>
                </a:solidFill>
                <a:latin typeface="+mn-lt"/>
                <a:ea typeface="+mn-ea"/>
              </a:defRPr>
            </a:lvl3pPr>
            <a:lvl4pPr marL="1598613" indent="-227013" algn="l" rtl="0" eaLnBrk="0" fontAlgn="base" hangingPunct="0">
              <a:spcBef>
                <a:spcPct val="20000"/>
              </a:spcBef>
              <a:spcAft>
                <a:spcPct val="0"/>
              </a:spcAft>
              <a:buChar char="–"/>
              <a:defRPr kumimoji="1" sz="2000">
                <a:solidFill>
                  <a:schemeClr val="tx1"/>
                </a:solidFill>
                <a:latin typeface="+mn-lt"/>
                <a:ea typeface="+mn-ea"/>
              </a:defRPr>
            </a:lvl4pPr>
            <a:lvl5pPr marL="2055813" indent="-227013" algn="l" rtl="0" eaLnBrk="0" fontAlgn="base" hangingPunct="0">
              <a:spcBef>
                <a:spcPct val="20000"/>
              </a:spcBef>
              <a:spcAft>
                <a:spcPct val="0"/>
              </a:spcAft>
              <a:buChar char="»"/>
              <a:defRPr kumimoji="1" sz="2000">
                <a:solidFill>
                  <a:schemeClr val="tx1"/>
                </a:solidFill>
                <a:latin typeface="+mn-lt"/>
                <a:ea typeface="+mn-ea"/>
              </a:defRPr>
            </a:lvl5pPr>
            <a:lvl6pPr marL="2514264" indent="-228570" algn="l" rtl="0" fontAlgn="base">
              <a:spcBef>
                <a:spcPct val="20000"/>
              </a:spcBef>
              <a:spcAft>
                <a:spcPct val="0"/>
              </a:spcAft>
              <a:buChar char="»"/>
              <a:defRPr kumimoji="1" sz="2000">
                <a:solidFill>
                  <a:schemeClr val="tx1"/>
                </a:solidFill>
                <a:latin typeface="+mn-lt"/>
                <a:ea typeface="+mn-ea"/>
              </a:defRPr>
            </a:lvl6pPr>
            <a:lvl7pPr marL="2971403" indent="-228570" algn="l" rtl="0" fontAlgn="base">
              <a:spcBef>
                <a:spcPct val="20000"/>
              </a:spcBef>
              <a:spcAft>
                <a:spcPct val="0"/>
              </a:spcAft>
              <a:buChar char="»"/>
              <a:defRPr kumimoji="1" sz="2000">
                <a:solidFill>
                  <a:schemeClr val="tx1"/>
                </a:solidFill>
                <a:latin typeface="+mn-lt"/>
                <a:ea typeface="+mn-ea"/>
              </a:defRPr>
            </a:lvl7pPr>
            <a:lvl8pPr marL="3428542" indent="-228570" algn="l" rtl="0" fontAlgn="base">
              <a:spcBef>
                <a:spcPct val="20000"/>
              </a:spcBef>
              <a:spcAft>
                <a:spcPct val="0"/>
              </a:spcAft>
              <a:buChar char="»"/>
              <a:defRPr kumimoji="1" sz="2000">
                <a:solidFill>
                  <a:schemeClr val="tx1"/>
                </a:solidFill>
                <a:latin typeface="+mn-lt"/>
                <a:ea typeface="+mn-ea"/>
              </a:defRPr>
            </a:lvl8pPr>
            <a:lvl9pPr marL="3885681" indent="-228570" algn="l" rtl="0" fontAlgn="base">
              <a:spcBef>
                <a:spcPct val="20000"/>
              </a:spcBef>
              <a:spcAft>
                <a:spcPct val="0"/>
              </a:spcAft>
              <a:buChar char="»"/>
              <a:defRPr kumimoji="1" sz="2000">
                <a:solidFill>
                  <a:schemeClr val="tx1"/>
                </a:solidFill>
                <a:latin typeface="+mn-lt"/>
                <a:ea typeface="+mn-ea"/>
              </a:defRPr>
            </a:lvl9pPr>
          </a:lstStyle>
          <a:p>
            <a:pPr marL="0" indent="0">
              <a:buFontTx/>
              <a:buNone/>
            </a:pPr>
            <a:r>
              <a:rPr lang="ja-JP" altLang="en-US" sz="1600" kern="0" dirty="0" smtClean="0">
                <a:latin typeface="Meiryo UI" panose="020B0604030504040204" pitchFamily="50" charset="-128"/>
                <a:ea typeface="Meiryo UI" panose="020B0604030504040204" pitchFamily="50" charset="-128"/>
              </a:rPr>
              <a:t>○　建物の耐震化だけではなく、道路の機能を確保し、まちの安全性が高まった事例についても提示。</a:t>
            </a:r>
            <a:endParaRPr lang="en-US" altLang="ja-JP" sz="1600" kern="0" dirty="0">
              <a:latin typeface="Meiryo UI" panose="020B0604030504040204" pitchFamily="50" charset="-128"/>
              <a:ea typeface="Meiryo UI" panose="020B0604030504040204" pitchFamily="50" charset="-128"/>
            </a:endParaRPr>
          </a:p>
        </p:txBody>
      </p:sp>
      <p:pic>
        <p:nvPicPr>
          <p:cNvPr id="19" name="図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7479" y="3410235"/>
            <a:ext cx="1794852" cy="2507003"/>
          </a:xfrm>
          <a:prstGeom prst="rect">
            <a:avLst/>
          </a:prstGeom>
        </p:spPr>
      </p:pic>
    </p:spTree>
    <p:extLst>
      <p:ext uri="{BB962C8B-B14F-4D97-AF65-F5344CB8AC3E}">
        <p14:creationId xmlns:p14="http://schemas.microsoft.com/office/powerpoint/2010/main" val="3790519805"/>
      </p:ext>
    </p:extLst>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1428</Words>
  <Application>Microsoft Office PowerPoint</Application>
  <PresentationFormat>画面に合わせる (4:3)</PresentationFormat>
  <Paragraphs>168</Paragraphs>
  <Slides>6</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6</vt:i4>
      </vt:variant>
    </vt:vector>
  </HeadingPairs>
  <TitlesOfParts>
    <vt:vector size="15" baseType="lpstr">
      <vt:lpstr>HGP創英角ｺﾞｼｯｸUB</vt:lpstr>
      <vt:lpstr>Meiryo UI</vt:lpstr>
      <vt:lpstr>ＭＳ Ｐゴシック</vt:lpstr>
      <vt:lpstr>ＭＳ ゴシック</vt:lpstr>
      <vt:lpstr>ＭＳ 明朝</vt:lpstr>
      <vt:lpstr>Arial</vt:lpstr>
      <vt:lpstr>Calibri</vt:lpstr>
      <vt:lpstr>Times New Roman</vt:lpstr>
      <vt:lpstr>標準デザイン</vt:lpstr>
      <vt:lpstr>広域緊急交通路沿道建築物の 実効力のある支援策について</vt:lpstr>
      <vt:lpstr>第8回大阪府耐震改修促進計画審議会　委員意見まとめ　</vt:lpstr>
      <vt:lpstr>広域緊急交通路沿道建築物所有者実態調査ヒアリング 結果</vt:lpstr>
      <vt:lpstr>府内でのこれまでの普及啓発の取組み</vt:lpstr>
      <vt:lpstr>　“わかりやすい公表”のイメージ</vt:lpstr>
      <vt:lpstr>“耐震化の成功事例の提示”</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2020-02-12T05:16:21Z</dcterms:created>
  <dcterms:modified xsi:type="dcterms:W3CDTF">2020-02-12T05:16:25Z</dcterms:modified>
</cp:coreProperties>
</file>