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</p:sldIdLst>
  <p:sldSz cx="12801600" cy="9601200" type="A3"/>
  <p:notesSz cx="9939338" cy="143684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40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3" d="100"/>
          <a:sy n="53" d="100"/>
        </p:scale>
        <p:origin x="1320" y="96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831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2572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6985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432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4283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634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3312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620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3954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9334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368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DD1A3-80B6-4FC5-90A4-D0FFC717A591}" type="datetimeFigureOut">
              <a:rPr kumimoji="1" lang="ja-JP" altLang="en-US" smtClean="0"/>
              <a:t>2019/8/9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BB211-28E8-4378-89D2-C7A951D5AE3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5177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05118" y="1013553"/>
            <a:ext cx="3886191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kumimoji="1"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案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１</a:t>
            </a:r>
            <a:r>
              <a:rPr kumimoji="1"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pPr algn="ctr">
              <a:lnSpc>
                <a:spcPct val="150000"/>
              </a:lnSpc>
            </a:pP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既指定路線のみ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532405" y="1013554"/>
            <a:ext cx="3886191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案２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既指定路線</a:t>
            </a:r>
            <a:r>
              <a:rPr lang="ja-JP" altLang="en-US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+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各方面、折り返し駅をカバー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673360" y="1013552"/>
            <a:ext cx="3886191" cy="93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altLang="ja-JP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案３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  <a:endParaRPr lang="en-US" altLang="ja-JP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既指定路線　＋　</a:t>
            </a:r>
            <a:endParaRPr lang="en-US" altLang="ja-JP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全「徒歩帰宅ルートの候補路線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案</a:t>
            </a:r>
            <a:r>
              <a:rPr lang="en-US" altLang="ja-JP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r>
              <a:rPr lang="ja-JP" altLang="en-US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」</a:t>
            </a:r>
            <a:endParaRPr lang="ja-JP" altLang="en-US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10" name="表 9"/>
          <p:cNvGraphicFramePr>
            <a:graphicFrameLocks noGrp="1"/>
          </p:cNvGraphicFramePr>
          <p:nvPr>
            <p:extLst/>
          </p:nvPr>
        </p:nvGraphicFramePr>
        <p:xfrm>
          <a:off x="396930" y="7606778"/>
          <a:ext cx="3832863" cy="1436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27470">
                  <a:extLst>
                    <a:ext uri="{9D8B030D-6E8A-4147-A177-3AD203B41FA5}">
                      <a16:colId xmlns:a16="http://schemas.microsoft.com/office/drawing/2014/main" val="1779905269"/>
                    </a:ext>
                  </a:extLst>
                </a:gridCol>
                <a:gridCol w="1605393">
                  <a:extLst>
                    <a:ext uri="{9D8B030D-6E8A-4147-A177-3AD203B41FA5}">
                      <a16:colId xmlns:a16="http://schemas.microsoft.com/office/drawing/2014/main" val="561514751"/>
                    </a:ext>
                  </a:extLst>
                </a:gridCol>
              </a:tblGrid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全路線延長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260</a:t>
                      </a:r>
                      <a:r>
                        <a:rPr kumimoji="1" lang="ja-JP" altLang="en-US" sz="1200" dirty="0" smtClean="0"/>
                        <a:t>㎞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256432"/>
                  </a:ext>
                </a:extLst>
              </a:tr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義務付け対象ブロック塀</a:t>
                      </a:r>
                      <a:r>
                        <a:rPr kumimoji="1" lang="en-US" altLang="ja-JP" sz="900" baseline="50000" dirty="0" smtClean="0"/>
                        <a:t>※</a:t>
                      </a:r>
                      <a:endParaRPr kumimoji="1" lang="ja-JP" altLang="en-US" sz="1200" baseline="5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/>
                      <a:r>
                        <a:rPr kumimoji="1" lang="ja-JP" altLang="en-US" sz="1100" dirty="0" smtClean="0"/>
                        <a:t>長さ８ｍ超　 </a:t>
                      </a:r>
                      <a:r>
                        <a:rPr kumimoji="1" lang="en-US" altLang="ja-JP" sz="1100" dirty="0" smtClean="0"/>
                        <a:t>359</a:t>
                      </a:r>
                      <a:r>
                        <a:rPr kumimoji="1" lang="ja-JP" altLang="en-US" sz="1100" dirty="0" smtClean="0"/>
                        <a:t>件</a:t>
                      </a:r>
                      <a:endParaRPr kumimoji="1" lang="en-US" altLang="ja-JP" sz="1100" dirty="0" smtClean="0"/>
                    </a:p>
                    <a:p>
                      <a:pPr marL="0" indent="0" algn="ctr"/>
                      <a:r>
                        <a:rPr kumimoji="1" lang="ja-JP" altLang="en-US" sz="1100" baseline="0" dirty="0" smtClean="0"/>
                        <a:t> </a:t>
                      </a:r>
                      <a:r>
                        <a:rPr kumimoji="1" lang="ja-JP" altLang="en-US" sz="1100" dirty="0" smtClean="0"/>
                        <a:t>うち</a:t>
                      </a:r>
                      <a:r>
                        <a:rPr kumimoji="1" lang="en-US" altLang="ja-JP" sz="1100" dirty="0" smtClean="0"/>
                        <a:t>25m</a:t>
                      </a:r>
                      <a:r>
                        <a:rPr kumimoji="1" lang="ja-JP" altLang="en-US" sz="1100" dirty="0" smtClean="0"/>
                        <a:t>超　 </a:t>
                      </a:r>
                      <a:r>
                        <a:rPr kumimoji="1" lang="en-US" altLang="ja-JP" sz="1100" baseline="0" dirty="0" smtClean="0"/>
                        <a:t>  98</a:t>
                      </a:r>
                      <a:r>
                        <a:rPr kumimoji="1" lang="ja-JP" altLang="en-US" sz="1100" dirty="0" smtClean="0"/>
                        <a:t>件</a:t>
                      </a:r>
                      <a:endParaRPr kumimoji="1" lang="en-US" altLang="ja-JP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69174"/>
                  </a:ext>
                </a:extLst>
              </a:tr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義務付け対象建物（新規）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―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222625"/>
                  </a:ext>
                </a:extLst>
              </a:tr>
            </a:tbl>
          </a:graphicData>
        </a:graphic>
      </p:graphicFrame>
      <p:graphicFrame>
        <p:nvGraphicFramePr>
          <p:cNvPr id="11" name="表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461535"/>
              </p:ext>
            </p:extLst>
          </p:nvPr>
        </p:nvGraphicFramePr>
        <p:xfrm>
          <a:off x="4563131" y="7606777"/>
          <a:ext cx="3832863" cy="1436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2242">
                  <a:extLst>
                    <a:ext uri="{9D8B030D-6E8A-4147-A177-3AD203B41FA5}">
                      <a16:colId xmlns:a16="http://schemas.microsoft.com/office/drawing/2014/main" val="1779905269"/>
                    </a:ext>
                  </a:extLst>
                </a:gridCol>
                <a:gridCol w="1620621">
                  <a:extLst>
                    <a:ext uri="{9D8B030D-6E8A-4147-A177-3AD203B41FA5}">
                      <a16:colId xmlns:a16="http://schemas.microsoft.com/office/drawing/2014/main" val="561514751"/>
                    </a:ext>
                  </a:extLst>
                </a:gridCol>
              </a:tblGrid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全路線延長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313</a:t>
                      </a:r>
                      <a:r>
                        <a:rPr kumimoji="1" lang="ja-JP" altLang="en-US" sz="1200" dirty="0" smtClean="0"/>
                        <a:t>㎞</a:t>
                      </a:r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ja-JP" altLang="en-US" sz="1200" dirty="0" smtClean="0"/>
                        <a:t>（追加　</a:t>
                      </a:r>
                      <a:r>
                        <a:rPr kumimoji="1" lang="en-US" altLang="ja-JP" sz="1200" dirty="0" smtClean="0"/>
                        <a:t>53km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256432"/>
                  </a:ext>
                </a:extLst>
              </a:tr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義務付け対象ブロック塀</a:t>
                      </a:r>
                      <a:r>
                        <a:rPr kumimoji="1" lang="en-US" altLang="ja-JP" sz="900" baseline="50000" dirty="0" smtClean="0"/>
                        <a:t>※</a:t>
                      </a:r>
                      <a:endParaRPr kumimoji="1" lang="ja-JP" altLang="en-US" sz="1200" baseline="5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長さ８ｍ超　</a:t>
                      </a:r>
                      <a:r>
                        <a:rPr kumimoji="1" lang="ja-JP" altLang="en-US" sz="1100" baseline="0" dirty="0" smtClean="0"/>
                        <a:t>  </a:t>
                      </a:r>
                      <a:r>
                        <a:rPr kumimoji="1" lang="en-US" altLang="ja-JP" sz="1100" baseline="0" dirty="0" smtClean="0"/>
                        <a:t>437</a:t>
                      </a:r>
                      <a:r>
                        <a:rPr kumimoji="1" lang="ja-JP" altLang="en-US" sz="1100" dirty="0" smtClean="0"/>
                        <a:t>件</a:t>
                      </a:r>
                      <a:endParaRPr kumimoji="1" lang="en-US" altLang="ja-JP" sz="1100" dirty="0" smtClean="0"/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 うち</a:t>
                      </a:r>
                      <a:r>
                        <a:rPr kumimoji="1" lang="en-US" altLang="ja-JP" sz="1100" dirty="0" smtClean="0"/>
                        <a:t>25m</a:t>
                      </a:r>
                      <a:r>
                        <a:rPr kumimoji="1" lang="ja-JP" altLang="en-US" sz="1100" dirty="0" smtClean="0"/>
                        <a:t>超</a:t>
                      </a:r>
                      <a:r>
                        <a:rPr kumimoji="1" lang="ja-JP" altLang="en-US" sz="1100" baseline="0" dirty="0" smtClean="0"/>
                        <a:t>    </a:t>
                      </a:r>
                      <a:r>
                        <a:rPr kumimoji="1" lang="en-US" altLang="ja-JP" sz="1100" baseline="0" dirty="0" smtClean="0"/>
                        <a:t> </a:t>
                      </a:r>
                      <a:r>
                        <a:rPr kumimoji="1" lang="en-US" altLang="ja-JP" sz="1100" baseline="0" dirty="0" smtClean="0"/>
                        <a:t>113</a:t>
                      </a:r>
                      <a:r>
                        <a:rPr kumimoji="1" lang="ja-JP" altLang="en-US" sz="1100" dirty="0" smtClean="0"/>
                        <a:t>件</a:t>
                      </a:r>
                      <a:endParaRPr kumimoji="1" lang="en-US" altLang="ja-JP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69174"/>
                  </a:ext>
                </a:extLst>
              </a:tr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義務付け対象建物（新規）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29</a:t>
                      </a:r>
                      <a:r>
                        <a:rPr kumimoji="1" lang="ja-JP" altLang="en-US" sz="1200" dirty="0" smtClean="0"/>
                        <a:t>棟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222625"/>
                  </a:ext>
                </a:extLst>
              </a:tr>
            </a:tbl>
          </a:graphicData>
        </a:graphic>
      </p:graphicFrame>
      <p:graphicFrame>
        <p:nvGraphicFramePr>
          <p:cNvPr id="12" name="表 11"/>
          <p:cNvGraphicFramePr>
            <a:graphicFrameLocks noGrp="1"/>
          </p:cNvGraphicFramePr>
          <p:nvPr>
            <p:extLst/>
          </p:nvPr>
        </p:nvGraphicFramePr>
        <p:xfrm>
          <a:off x="8681754" y="7608256"/>
          <a:ext cx="3832863" cy="143618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13928">
                  <a:extLst>
                    <a:ext uri="{9D8B030D-6E8A-4147-A177-3AD203B41FA5}">
                      <a16:colId xmlns:a16="http://schemas.microsoft.com/office/drawing/2014/main" val="1779905269"/>
                    </a:ext>
                  </a:extLst>
                </a:gridCol>
                <a:gridCol w="1618935">
                  <a:extLst>
                    <a:ext uri="{9D8B030D-6E8A-4147-A177-3AD203B41FA5}">
                      <a16:colId xmlns:a16="http://schemas.microsoft.com/office/drawing/2014/main" val="561514751"/>
                    </a:ext>
                  </a:extLst>
                </a:gridCol>
              </a:tblGrid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全路線延長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431</a:t>
                      </a:r>
                      <a:r>
                        <a:rPr kumimoji="1" lang="ja-JP" altLang="en-US" sz="1200" dirty="0" smtClean="0"/>
                        <a:t>㎞</a:t>
                      </a:r>
                      <a:endParaRPr kumimoji="1" lang="en-US" altLang="ja-JP" sz="1200" dirty="0" smtClean="0"/>
                    </a:p>
                    <a:p>
                      <a:pPr algn="ctr"/>
                      <a:r>
                        <a:rPr kumimoji="1" lang="ja-JP" altLang="en-US" sz="1200" dirty="0" smtClean="0"/>
                        <a:t>（追加　</a:t>
                      </a:r>
                      <a:r>
                        <a:rPr kumimoji="1" lang="en-US" altLang="ja-JP" sz="1200" dirty="0" smtClean="0"/>
                        <a:t>171km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21256432"/>
                  </a:ext>
                </a:extLst>
              </a:tr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義務付け対象ブロック塀</a:t>
                      </a:r>
                      <a:r>
                        <a:rPr kumimoji="1" lang="en-US" altLang="ja-JP" sz="900" baseline="80000" dirty="0" smtClean="0"/>
                        <a:t>※</a:t>
                      </a:r>
                      <a:endParaRPr kumimoji="1" lang="ja-JP" altLang="en-US" sz="1200" baseline="80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長さ８ｍ超   </a:t>
                      </a:r>
                      <a:r>
                        <a:rPr kumimoji="1" lang="en-US" altLang="ja-JP" sz="1100" dirty="0" smtClean="0"/>
                        <a:t>788</a:t>
                      </a:r>
                      <a:r>
                        <a:rPr kumimoji="1" lang="ja-JP" altLang="en-US" sz="1100" dirty="0" smtClean="0"/>
                        <a:t>件</a:t>
                      </a:r>
                      <a:endParaRPr kumimoji="1" lang="en-US" altLang="ja-JP" sz="1100" dirty="0" smtClean="0"/>
                    </a:p>
                    <a:p>
                      <a:pPr marL="0" marR="0" lvl="0" indent="0" algn="ctr" defTabSz="128016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dirty="0" smtClean="0"/>
                        <a:t> うち</a:t>
                      </a:r>
                      <a:r>
                        <a:rPr kumimoji="1" lang="en-US" altLang="ja-JP" sz="1100" dirty="0" smtClean="0"/>
                        <a:t>25m</a:t>
                      </a:r>
                      <a:r>
                        <a:rPr kumimoji="1" lang="ja-JP" altLang="en-US" sz="1100" dirty="0" smtClean="0"/>
                        <a:t>超　</a:t>
                      </a:r>
                      <a:r>
                        <a:rPr kumimoji="1" lang="en-US" altLang="ja-JP" sz="1100" dirty="0" smtClean="0"/>
                        <a:t>156</a:t>
                      </a:r>
                      <a:r>
                        <a:rPr kumimoji="1" lang="ja-JP" altLang="en-US" sz="1100" dirty="0" smtClean="0"/>
                        <a:t>件</a:t>
                      </a:r>
                      <a:endParaRPr kumimoji="1" lang="en-US" altLang="ja-JP" sz="1100" dirty="0" smtClean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58269174"/>
                  </a:ext>
                </a:extLst>
              </a:tr>
              <a:tr h="478727"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義務付け対象建物（新規）</a:t>
                      </a:r>
                      <a:endParaRPr kumimoji="1" lang="ja-JP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 smtClean="0"/>
                        <a:t>300</a:t>
                      </a:r>
                      <a:r>
                        <a:rPr kumimoji="1" lang="ja-JP" altLang="en-US" sz="1200" dirty="0" smtClean="0"/>
                        <a:t>棟超</a:t>
                      </a:r>
                      <a:endParaRPr kumimoji="1" lang="ja-JP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13222625"/>
                  </a:ext>
                </a:extLst>
              </a:tr>
            </a:tbl>
          </a:graphicData>
        </a:graphic>
      </p:graphicFrame>
      <p:sp>
        <p:nvSpPr>
          <p:cNvPr id="2" name="テキスト ボックス 1"/>
          <p:cNvSpPr txBox="1"/>
          <p:nvPr/>
        </p:nvSpPr>
        <p:spPr>
          <a:xfrm>
            <a:off x="407927" y="9184723"/>
            <a:ext cx="608221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dirty="0" smtClean="0"/>
              <a:t>※</a:t>
            </a:r>
            <a:r>
              <a:rPr kumimoji="1" lang="ja-JP" altLang="en-US" sz="1000" dirty="0" smtClean="0"/>
              <a:t>　高さ</a:t>
            </a:r>
            <a:r>
              <a:rPr kumimoji="1" lang="en-US" altLang="ja-JP" sz="1000" dirty="0" smtClean="0"/>
              <a:t>80</a:t>
            </a:r>
            <a:r>
              <a:rPr kumimoji="1" lang="ja-JP" altLang="en-US" sz="1000" dirty="0" smtClean="0"/>
              <a:t>㎝超のブロック塀等の新耐震（Ｓ</a:t>
            </a:r>
            <a:r>
              <a:rPr kumimoji="1" lang="en-US" altLang="ja-JP" sz="1000" dirty="0" smtClean="0"/>
              <a:t>56.6</a:t>
            </a:r>
            <a:r>
              <a:rPr kumimoji="1" lang="ja-JP" altLang="en-US" sz="1000" dirty="0" smtClean="0"/>
              <a:t>以降）含む全件数。</a:t>
            </a:r>
            <a:endParaRPr kumimoji="1" lang="ja-JP" altLang="en-US" sz="1000" dirty="0"/>
          </a:p>
        </p:txBody>
      </p:sp>
      <p:cxnSp>
        <p:nvCxnSpPr>
          <p:cNvPr id="7" name="直線コネクタ 6"/>
          <p:cNvCxnSpPr/>
          <p:nvPr/>
        </p:nvCxnSpPr>
        <p:spPr>
          <a:xfrm>
            <a:off x="8711869" y="9318850"/>
            <a:ext cx="485775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>
            <a:off x="10005572" y="9318850"/>
            <a:ext cx="485775" cy="0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テキスト ボックス 19"/>
          <p:cNvSpPr txBox="1"/>
          <p:nvPr/>
        </p:nvSpPr>
        <p:spPr>
          <a:xfrm>
            <a:off x="9140494" y="9195740"/>
            <a:ext cx="87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既指定路線</a:t>
            </a:r>
            <a:endParaRPr kumimoji="1" lang="ja-JP" altLang="en-US" sz="10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0491347" y="9195740"/>
            <a:ext cx="1082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追加指定路線</a:t>
            </a:r>
            <a:endParaRPr kumimoji="1" lang="ja-JP" altLang="en-US" sz="1000" dirty="0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8236518" y="9212930"/>
            <a:ext cx="873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凡例：</a:t>
            </a:r>
            <a:endParaRPr kumimoji="1" lang="ja-JP" altLang="en-US" sz="1000" dirty="0"/>
          </a:p>
        </p:txBody>
      </p:sp>
      <p:sp>
        <p:nvSpPr>
          <p:cNvPr id="3" name="正方形/長方形 2"/>
          <p:cNvSpPr/>
          <p:nvPr/>
        </p:nvSpPr>
        <p:spPr>
          <a:xfrm>
            <a:off x="8244775" y="9184723"/>
            <a:ext cx="4269842" cy="2620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1499686" y="9280401"/>
            <a:ext cx="68580" cy="685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1533976" y="9194248"/>
            <a:ext cx="108240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折り返し駅</a:t>
            </a:r>
            <a:endParaRPr kumimoji="1" lang="ja-JP" altLang="en-US" sz="1000" dirty="0"/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8513" y="2071712"/>
            <a:ext cx="3801455" cy="5350788"/>
          </a:xfrm>
          <a:prstGeom prst="rect">
            <a:avLst/>
          </a:prstGeom>
        </p:spPr>
      </p:pic>
      <p:pic>
        <p:nvPicPr>
          <p:cNvPr id="25" name="図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89" y="2048465"/>
            <a:ext cx="3803101" cy="5374035"/>
          </a:xfrm>
          <a:prstGeom prst="rect">
            <a:avLst/>
          </a:prstGeom>
        </p:spPr>
      </p:pic>
      <p:pic>
        <p:nvPicPr>
          <p:cNvPr id="26" name="図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41" y="2071712"/>
            <a:ext cx="3804699" cy="5361167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10908883" y="138554"/>
            <a:ext cx="1568181" cy="380882"/>
          </a:xfrm>
          <a:prstGeom prst="rect">
            <a:avLst/>
          </a:prstGeom>
          <a:noFill/>
          <a:ln w="28575">
            <a:solidFill>
              <a:srgbClr val="1F497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ja-JP" altLang="en-US" sz="2200" dirty="0" smtClean="0">
                <a:solidFill>
                  <a:srgbClr val="1F497D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+mj-cs"/>
              </a:rPr>
              <a:t>参考資料２</a:t>
            </a:r>
            <a:endParaRPr lang="ja-JP" altLang="en-US" sz="2200" dirty="0">
              <a:solidFill>
                <a:srgbClr val="1F497D"/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  <a:cs typeface="+mj-cs"/>
            </a:endParaRPr>
          </a:p>
        </p:txBody>
      </p:sp>
      <p:cxnSp>
        <p:nvCxnSpPr>
          <p:cNvPr id="36" name="直線コネクタ 35"/>
          <p:cNvCxnSpPr/>
          <p:nvPr/>
        </p:nvCxnSpPr>
        <p:spPr>
          <a:xfrm>
            <a:off x="798286" y="914400"/>
            <a:ext cx="11013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/>
          <p:cNvCxnSpPr/>
          <p:nvPr/>
        </p:nvCxnSpPr>
        <p:spPr>
          <a:xfrm>
            <a:off x="396930" y="914400"/>
            <a:ext cx="12247508" cy="0"/>
          </a:xfrm>
          <a:prstGeom prst="line">
            <a:avLst/>
          </a:prstGeom>
          <a:ln w="63500">
            <a:solidFill>
              <a:srgbClr val="1F49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グループ化 4"/>
          <p:cNvGrpSpPr>
            <a:grpSpLocks/>
          </p:cNvGrpSpPr>
          <p:nvPr/>
        </p:nvGrpSpPr>
        <p:grpSpPr bwMode="auto">
          <a:xfrm>
            <a:off x="11457616" y="543854"/>
            <a:ext cx="1079501" cy="361950"/>
            <a:chOff x="7164535" y="392474"/>
            <a:chExt cx="1079873" cy="361316"/>
          </a:xfrm>
        </p:grpSpPr>
        <p:pic>
          <p:nvPicPr>
            <p:cNvPr id="39" name="図 14" descr="C:\Users\fujiiyu\AppData\Local\Microsoft\Windows\Temporary Internet Files\Content.Word\fusho_03.gif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535" y="392475"/>
              <a:ext cx="490855" cy="361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" name="テキスト ボックス 23"/>
            <p:cNvSpPr txBox="1"/>
            <p:nvPr userDrawn="1"/>
          </p:nvSpPr>
          <p:spPr>
            <a:xfrm>
              <a:off x="7596485" y="392474"/>
              <a:ext cx="647923" cy="342299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b"/>
            <a:lstStyle/>
            <a:p>
              <a:pPr fontAlgn="base">
                <a:spcBef>
                  <a:spcPct val="0"/>
                </a:spcBef>
                <a:defRPr/>
              </a:pPr>
              <a:r>
                <a:rPr lang="ja-JP" altLang="en-US" sz="1200" b="1" kern="100" dirty="0">
                  <a:solidFill>
                    <a:srgbClr val="002E8A"/>
                  </a:solidFill>
                  <a:ea typeface="ＭＳ ゴシック"/>
                  <a:cs typeface="Times New Roman"/>
                </a:rPr>
                <a:t>大阪府</a:t>
              </a:r>
              <a:endParaRPr lang="ja-JP" altLang="en-US" sz="1050" kern="100" dirty="0">
                <a:solidFill>
                  <a:srgbClr val="000000"/>
                </a:solidFill>
                <a:ea typeface="ＭＳ 明朝"/>
                <a:cs typeface="Times New Roman"/>
              </a:endParaRPr>
            </a:p>
          </p:txBody>
        </p:sp>
      </p:grpSp>
      <p:cxnSp>
        <p:nvCxnSpPr>
          <p:cNvPr id="41" name="直線コネクタ 40"/>
          <p:cNvCxnSpPr/>
          <p:nvPr/>
        </p:nvCxnSpPr>
        <p:spPr>
          <a:xfrm>
            <a:off x="396930" y="893763"/>
            <a:ext cx="12247508" cy="0"/>
          </a:xfrm>
          <a:prstGeom prst="line">
            <a:avLst/>
          </a:prstGeom>
          <a:ln w="38100">
            <a:solidFill>
              <a:srgbClr val="3276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2"/>
          <p:cNvSpPr txBox="1">
            <a:spLocks noChangeArrowheads="1"/>
          </p:cNvSpPr>
          <p:nvPr/>
        </p:nvSpPr>
        <p:spPr bwMode="auto">
          <a:xfrm>
            <a:off x="407927" y="621003"/>
            <a:ext cx="9666597" cy="392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>
            <a:prstTxWarp prst="textNoShape">
              <a:avLst/>
            </a:prstTxWarp>
          </a:bodyPr>
          <a:lstStyle>
            <a:lvl1pPr algn="l" defTabSz="12801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400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耐震</a:t>
            </a:r>
            <a:r>
              <a:rPr lang="ja-JP" altLang="en-US" sz="2400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Meiryo UI" panose="020B0604030504040204" pitchFamily="50" charset="-128"/>
              </a:rPr>
              <a:t>診断義務付け対象路線　（案）</a:t>
            </a:r>
          </a:p>
          <a:p>
            <a:pPr marL="0" marR="0" lvl="0" indent="0" algn="l" defTabSz="128016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5">
                  <a:lumMod val="50000"/>
                </a:schemeClr>
              </a:solidFill>
              <a:effectLst/>
              <a:uLnTx/>
              <a:uFillTx/>
              <a:latin typeface="HGP創英角ｺﾞｼｯｸUB"/>
              <a:ea typeface="HGP創英角ｺﾞｼｯｸUB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0387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1056</TotalTime>
  <Words>108</Words>
  <Application>Microsoft Office PowerPoint</Application>
  <PresentationFormat>A3 297x420 mm</PresentationFormat>
  <Paragraphs>39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HGP創英角ｺﾞｼｯｸUB</vt:lpstr>
      <vt:lpstr>Meiryo UI</vt:lpstr>
      <vt:lpstr>ＭＳ ゴシック</vt:lpstr>
      <vt:lpstr>ＭＳ 明朝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榊　泰輔</dc:creator>
  <cp:lastModifiedBy>藤井　道幸</cp:lastModifiedBy>
  <cp:revision>66</cp:revision>
  <cp:lastPrinted>2019-08-09T01:38:09Z</cp:lastPrinted>
  <dcterms:created xsi:type="dcterms:W3CDTF">2019-07-10T04:55:37Z</dcterms:created>
  <dcterms:modified xsi:type="dcterms:W3CDTF">2019-08-09T01:40:29Z</dcterms:modified>
</cp:coreProperties>
</file>