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01619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08765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0352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229725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60144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59852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98193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83667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39186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78970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DFA316-C9C9-4751-802B-92B042954C0D}" type="datetimeFigureOut">
              <a:rPr kumimoji="1" lang="ja-JP" altLang="en-US" smtClean="0"/>
              <a:t>2023/5/15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97601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FA316-C9C9-4751-802B-92B042954C0D}" type="datetimeFigureOut">
              <a:rPr kumimoji="1" lang="ja-JP" altLang="en-US" smtClean="0"/>
              <a:t>2023/5/15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8929C-35DA-4637-8F2C-B4AD3C2E5957}" type="slidenum">
              <a:rPr kumimoji="1" lang="ja-JP" altLang="en-US" smtClean="0"/>
              <a:t>‹#›</a:t>
            </a:fld>
            <a:endParaRPr kumimoji="1" lang="ja-JP" altLang="en-US"/>
          </a:p>
        </p:txBody>
      </p:sp>
    </p:spTree>
    <p:extLst>
      <p:ext uri="{BB962C8B-B14F-4D97-AF65-F5344CB8AC3E}">
        <p14:creationId xmlns:p14="http://schemas.microsoft.com/office/powerpoint/2010/main" val="1806777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13" y="114596"/>
            <a:ext cx="9144000" cy="435617"/>
          </a:xfrm>
          <a:solidFill>
            <a:srgbClr val="0000FF"/>
          </a:solidFill>
          <a:ln>
            <a:solidFill>
              <a:srgbClr val="0000FF"/>
            </a:solidFill>
          </a:ln>
        </p:spPr>
        <p:txBody>
          <a:bodyPr anchor="ctr">
            <a:normAutofit/>
          </a:bodyPr>
          <a:lstStyle/>
          <a:p>
            <a:r>
              <a:rPr lang="ja-JP" altLang="en-US" sz="2200" b="1" dirty="0">
                <a:solidFill>
                  <a:schemeClr val="bg1"/>
                </a:solidFill>
                <a:latin typeface="Meiryo UI" panose="020B0604030504040204" pitchFamily="50" charset="-128"/>
                <a:ea typeface="Meiryo UI" panose="020B0604030504040204" pitchFamily="50" charset="-128"/>
              </a:rPr>
              <a:t>会議の運営について</a:t>
            </a:r>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2000" b="1" dirty="0" err="1">
                <a:solidFill>
                  <a:schemeClr val="bg1"/>
                </a:solidFill>
                <a:latin typeface="Meiryo UI" panose="020B0604030504040204" pitchFamily="50" charset="-128"/>
                <a:ea typeface="Meiryo UI" panose="020B0604030504040204" pitchFamily="50" charset="-128"/>
              </a:rPr>
              <a:t>ー</a:t>
            </a:r>
            <a:r>
              <a:rPr lang="ja-JP" altLang="en-US" sz="2000" b="1" dirty="0">
                <a:solidFill>
                  <a:schemeClr val="bg1"/>
                </a:solidFill>
                <a:latin typeface="Meiryo UI" panose="020B0604030504040204" pitchFamily="50" charset="-128"/>
                <a:ea typeface="Meiryo UI" panose="020B0604030504040204" pitchFamily="50" charset="-128"/>
              </a:rPr>
              <a:t>部会における審議の状況についてー</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049296" y="170821"/>
            <a:ext cx="948185" cy="323165"/>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sz="1500" dirty="0">
                <a:latin typeface="Meiryo UI" panose="020B0604030504040204" pitchFamily="50" charset="-128"/>
                <a:ea typeface="Meiryo UI" panose="020B0604030504040204" pitchFamily="50" charset="-128"/>
              </a:rPr>
              <a:t>資料１</a:t>
            </a:r>
            <a:endParaRPr kumimoji="1" lang="en-US" altLang="ja-JP" sz="15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983047019"/>
              </p:ext>
            </p:extLst>
          </p:nvPr>
        </p:nvGraphicFramePr>
        <p:xfrm>
          <a:off x="154546" y="708339"/>
          <a:ext cx="8842935" cy="5818791"/>
        </p:xfrm>
        <a:graphic>
          <a:graphicData uri="http://schemas.openxmlformats.org/drawingml/2006/table">
            <a:tbl>
              <a:tblPr firstRow="1" bandRow="1">
                <a:tableStyleId>{5C22544A-7EE6-4342-B048-85BDC9FD1C3A}</a:tableStyleId>
              </a:tblPr>
              <a:tblGrid>
                <a:gridCol w="2947645">
                  <a:extLst>
                    <a:ext uri="{9D8B030D-6E8A-4147-A177-3AD203B41FA5}">
                      <a16:colId xmlns:a16="http://schemas.microsoft.com/office/drawing/2014/main" val="4234483852"/>
                    </a:ext>
                  </a:extLst>
                </a:gridCol>
                <a:gridCol w="2649455">
                  <a:extLst>
                    <a:ext uri="{9D8B030D-6E8A-4147-A177-3AD203B41FA5}">
                      <a16:colId xmlns:a16="http://schemas.microsoft.com/office/drawing/2014/main" val="700512795"/>
                    </a:ext>
                  </a:extLst>
                </a:gridCol>
                <a:gridCol w="3245835">
                  <a:extLst>
                    <a:ext uri="{9D8B030D-6E8A-4147-A177-3AD203B41FA5}">
                      <a16:colId xmlns:a16="http://schemas.microsoft.com/office/drawing/2014/main" val="3738007718"/>
                    </a:ext>
                  </a:extLst>
                </a:gridCol>
              </a:tblGrid>
              <a:tr h="355340">
                <a:tc>
                  <a:txBody>
                    <a:bodyPr/>
                    <a:lstStyle/>
                    <a:p>
                      <a:pPr algn="ctr"/>
                      <a:r>
                        <a:rPr kumimoji="1" lang="ja-JP" altLang="en-US" dirty="0">
                          <a:latin typeface="Meiryo UI" panose="020B0604030504040204" pitchFamily="50" charset="-128"/>
                          <a:ea typeface="Meiryo UI" panose="020B0604030504040204" pitchFamily="50" charset="-128"/>
                        </a:rPr>
                        <a:t>部会</a:t>
                      </a:r>
                    </a:p>
                  </a:txBody>
                  <a:tcPr/>
                </a:tc>
                <a:tc>
                  <a:txBody>
                    <a:bodyPr/>
                    <a:lstStyle/>
                    <a:p>
                      <a:pPr algn="ctr"/>
                      <a:r>
                        <a:rPr kumimoji="1" lang="ja-JP" altLang="en-US" dirty="0">
                          <a:latin typeface="Meiryo UI" panose="020B0604030504040204" pitchFamily="50" charset="-128"/>
                          <a:ea typeface="Meiryo UI" panose="020B0604030504040204" pitchFamily="50" charset="-128"/>
                        </a:rPr>
                        <a:t>調査審議事項</a:t>
                      </a:r>
                    </a:p>
                  </a:txBody>
                  <a:tcPr/>
                </a:tc>
                <a:tc>
                  <a:txBody>
                    <a:bodyPr/>
                    <a:lstStyle/>
                    <a:p>
                      <a:pPr algn="ctr"/>
                      <a:r>
                        <a:rPr kumimoji="1" lang="ja-JP" altLang="en-US" dirty="0">
                          <a:latin typeface="Meiryo UI" panose="020B0604030504040204" pitchFamily="50" charset="-128"/>
                          <a:ea typeface="Meiryo UI" panose="020B0604030504040204" pitchFamily="50" charset="-128"/>
                        </a:rPr>
                        <a:t>開催予定</a:t>
                      </a:r>
                    </a:p>
                  </a:txBody>
                  <a:tcPr/>
                </a:tc>
                <a:extLst>
                  <a:ext uri="{0D108BD9-81ED-4DB2-BD59-A6C34878D82A}">
                    <a16:rowId xmlns:a16="http://schemas.microsoft.com/office/drawing/2014/main" val="2108401599"/>
                  </a:ext>
                </a:extLst>
              </a:tr>
              <a:tr h="2487377">
                <a:tc>
                  <a:txBody>
                    <a:bodyPr/>
                    <a:lstStyle/>
                    <a:p>
                      <a:r>
                        <a:rPr kumimoji="1" lang="ja-JP" altLang="en-US" sz="2000" b="1" dirty="0">
                          <a:latin typeface="Meiryo UI" panose="020B0604030504040204" pitchFamily="50" charset="-128"/>
                          <a:ea typeface="Meiryo UI" panose="020B0604030504040204" pitchFamily="50" charset="-128"/>
                        </a:rPr>
                        <a:t>幼保連携型認定こども園</a:t>
                      </a:r>
                    </a:p>
                    <a:p>
                      <a:r>
                        <a:rPr kumimoji="1" lang="ja-JP" altLang="en-US" sz="2000" b="1" dirty="0">
                          <a:latin typeface="Meiryo UI" panose="020B0604030504040204" pitchFamily="50" charset="-128"/>
                          <a:ea typeface="Meiryo UI" panose="020B0604030504040204" pitchFamily="50" charset="-128"/>
                        </a:rPr>
                        <a:t>認可部会</a:t>
                      </a:r>
                    </a:p>
                    <a:p>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a:latin typeface="Meiryo UI" panose="020B0604030504040204" pitchFamily="50" charset="-128"/>
                          <a:ea typeface="Meiryo UI" panose="020B0604030504040204" pitchFamily="50" charset="-128"/>
                        </a:rPr>
                        <a:t>・就学前の子どもに関する教育、保育等の総合的な提供の推進に関する法律（平成</a:t>
                      </a:r>
                      <a:r>
                        <a:rPr kumimoji="1" lang="en-US" altLang="ja-JP" sz="1600" dirty="0">
                          <a:latin typeface="Meiryo UI" panose="020B0604030504040204" pitchFamily="50" charset="-128"/>
                          <a:ea typeface="Meiryo UI" panose="020B0604030504040204" pitchFamily="50" charset="-128"/>
                        </a:rPr>
                        <a:t>18</a:t>
                      </a:r>
                      <a:r>
                        <a:rPr kumimoji="1" lang="ja-JP" altLang="en-US" sz="1600" dirty="0">
                          <a:latin typeface="Meiryo UI" panose="020B0604030504040204" pitchFamily="50" charset="-128"/>
                          <a:ea typeface="Meiryo UI" panose="020B0604030504040204" pitchFamily="50" charset="-128"/>
                        </a:rPr>
                        <a:t>年法律第</a:t>
                      </a:r>
                      <a:r>
                        <a:rPr kumimoji="1" lang="en-US" altLang="ja-JP" sz="1600" dirty="0">
                          <a:latin typeface="Meiryo UI" panose="020B0604030504040204" pitchFamily="50" charset="-128"/>
                          <a:ea typeface="Meiryo UI" panose="020B0604030504040204" pitchFamily="50" charset="-128"/>
                        </a:rPr>
                        <a:t>77</a:t>
                      </a:r>
                      <a:r>
                        <a:rPr kumimoji="1" lang="ja-JP" altLang="en-US" sz="1600" dirty="0">
                          <a:latin typeface="Meiryo UI" panose="020B0604030504040204" pitchFamily="50" charset="-128"/>
                          <a:ea typeface="Meiryo UI" panose="020B0604030504040204" pitchFamily="50" charset="-128"/>
                        </a:rPr>
                        <a:t>号。）第</a:t>
                      </a:r>
                      <a:r>
                        <a:rPr kumimoji="1" lang="en-US" altLang="ja-JP" sz="1600" dirty="0">
                          <a:latin typeface="Meiryo UI" panose="020B0604030504040204" pitchFamily="50" charset="-128"/>
                          <a:ea typeface="Meiryo UI" panose="020B0604030504040204" pitchFamily="50" charset="-128"/>
                        </a:rPr>
                        <a:t>25</a:t>
                      </a:r>
                      <a:r>
                        <a:rPr kumimoji="1" lang="ja-JP" altLang="en-US" sz="1600" dirty="0">
                          <a:latin typeface="Meiryo UI" panose="020B0604030504040204" pitchFamily="50" charset="-128"/>
                          <a:ea typeface="Meiryo UI" panose="020B0604030504040204" pitchFamily="50" charset="-128"/>
                        </a:rPr>
                        <a:t>条に規定する事項の調査審議に関すること。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■開催予定日</a:t>
                      </a:r>
                      <a:endParaRPr kumimoji="1" lang="en-US" altLang="ja-JP"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令和５年２月</a:t>
                      </a:r>
                      <a:r>
                        <a:rPr kumimoji="1" lang="en-US" altLang="ja-JP"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14</a:t>
                      </a:r>
                      <a:r>
                        <a:rPr kumimoji="1" lang="ja-JP" altLang="en-US"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日</a:t>
                      </a:r>
                      <a:endParaRPr kumimoji="1" lang="en-US" altLang="ja-JP"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■審議事項（予定）</a:t>
                      </a:r>
                      <a:endParaRPr kumimoji="1" lang="en-US" altLang="ja-JP"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令和５年</a:t>
                      </a:r>
                      <a:r>
                        <a:rPr kumimoji="1" lang="en-US" altLang="ja-JP"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月開所予定の認定こども園５施設についての認可に係る審査</a:t>
                      </a:r>
                      <a:endParaRPr kumimoji="1" lang="en-US" altLang="ja-JP" sz="18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62826782"/>
                  </a:ext>
                </a:extLst>
              </a:tr>
              <a:tr h="2965654">
                <a:tc>
                  <a:txBody>
                    <a:bodyPr/>
                    <a:lstStyle/>
                    <a:p>
                      <a:r>
                        <a:rPr kumimoji="1" lang="ja-JP" altLang="en-US" sz="2000" b="1" dirty="0">
                          <a:latin typeface="Meiryo UI" panose="020B0604030504040204" pitchFamily="50" charset="-128"/>
                          <a:ea typeface="Meiryo UI" panose="020B0604030504040204" pitchFamily="50" charset="-128"/>
                        </a:rPr>
                        <a:t>子どもの貧困対策部会</a:t>
                      </a:r>
                    </a:p>
                  </a:txBody>
                  <a:tcPr/>
                </a:tc>
                <a:tc>
                  <a:txBody>
                    <a:bodyPr/>
                    <a:lstStyle/>
                    <a:p>
                      <a:r>
                        <a:rPr kumimoji="1" lang="ja-JP" altLang="en-US" sz="1600" dirty="0">
                          <a:latin typeface="Meiryo UI" panose="020B0604030504040204" pitchFamily="50" charset="-128"/>
                          <a:ea typeface="Meiryo UI" panose="020B0604030504040204" pitchFamily="50" charset="-128"/>
                        </a:rPr>
                        <a:t>・子どもの貧困対策の推進に関する法律に基づく都道府県計画の進行管理及び検証・改善に関すること。</a:t>
                      </a:r>
                    </a:p>
                    <a:p>
                      <a:endParaRPr kumimoji="1" lang="ja-JP" altLang="en-US"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・母子及び父子並びに寡婦福祉法に規定する自立促進計画の策定及び同計画の推進についての重要事項に関すること。</a:t>
                      </a:r>
                    </a:p>
                  </a:txBody>
                  <a:tcPr/>
                </a:tc>
                <a:tc>
                  <a:txBody>
                    <a:bodyPr/>
                    <a:lstStyle/>
                    <a:p>
                      <a:r>
                        <a:rPr kumimoji="1" lang="zh-TW" altLang="en-US" dirty="0">
                          <a:latin typeface="Meiryo UI" panose="020B0604030504040204" pitchFamily="50" charset="-128"/>
                          <a:ea typeface="Meiryo UI" panose="020B0604030504040204" pitchFamily="50" charset="-128"/>
                        </a:rPr>
                        <a:t>■開催予定日</a:t>
                      </a:r>
                    </a:p>
                    <a:p>
                      <a:r>
                        <a:rPr kumimoji="1" lang="ja-JP" altLang="en-US" dirty="0">
                          <a:latin typeface="Meiryo UI" panose="020B0604030504040204" pitchFamily="50" charset="-128"/>
                          <a:ea typeface="Meiryo UI" panose="020B0604030504040204" pitchFamily="50" charset="-128"/>
                        </a:rPr>
                        <a:t>　</a:t>
                      </a:r>
                      <a:r>
                        <a:rPr kumimoji="1" lang="zh-TW" altLang="en-US" dirty="0">
                          <a:latin typeface="Meiryo UI" panose="020B0604030504040204" pitchFamily="50" charset="-128"/>
                          <a:ea typeface="Meiryo UI" panose="020B0604030504040204" pitchFamily="50" charset="-128"/>
                        </a:rPr>
                        <a:t>令和５年２月</a:t>
                      </a:r>
                      <a:r>
                        <a:rPr kumimoji="1" lang="en-US" altLang="ja-JP" dirty="0">
                          <a:latin typeface="Meiryo UI" panose="020B0604030504040204" pitchFamily="50" charset="-128"/>
                          <a:ea typeface="Meiryo UI" panose="020B0604030504040204" pitchFamily="50" charset="-128"/>
                        </a:rPr>
                        <a:t>13</a:t>
                      </a:r>
                      <a:r>
                        <a:rPr kumimoji="1" lang="zh-TW" altLang="en-US" dirty="0">
                          <a:latin typeface="Meiryo UI" panose="020B0604030504040204" pitchFamily="50" charset="-128"/>
                          <a:ea typeface="Meiryo UI" panose="020B0604030504040204" pitchFamily="50" charset="-128"/>
                        </a:rPr>
                        <a:t>日</a:t>
                      </a:r>
                    </a:p>
                    <a:p>
                      <a:endParaRPr kumimoji="1" lang="zh-TW" altLang="en-US" dirty="0">
                        <a:latin typeface="Meiryo UI" panose="020B0604030504040204" pitchFamily="50" charset="-128"/>
                        <a:ea typeface="Meiryo UI" panose="020B0604030504040204" pitchFamily="50" charset="-128"/>
                      </a:endParaRPr>
                    </a:p>
                    <a:p>
                      <a:r>
                        <a:rPr kumimoji="1" lang="zh-TW" altLang="en-US" dirty="0">
                          <a:latin typeface="Meiryo UI" panose="020B0604030504040204" pitchFamily="50" charset="-128"/>
                          <a:ea typeface="Meiryo UI" panose="020B0604030504040204" pitchFamily="50" charset="-128"/>
                        </a:rPr>
                        <a:t>■審議事項（予定）</a:t>
                      </a:r>
                    </a:p>
                    <a:p>
                      <a:pPr marL="285750" indent="-285750">
                        <a:buFont typeface="Arial" panose="020B0604020202020204" pitchFamily="34" charset="0"/>
                        <a:buChar char="•"/>
                      </a:pPr>
                      <a:r>
                        <a:rPr kumimoji="1" lang="ja-JP" altLang="en-US" dirty="0" smtClean="0">
                          <a:latin typeface="Meiryo UI" panose="020B0604030504040204" pitchFamily="50" charset="-128"/>
                          <a:ea typeface="Meiryo UI" panose="020B0604030504040204" pitchFamily="50" charset="-128"/>
                        </a:rPr>
                        <a:t>第二次大阪府子どもの貧困対策計画等の取組状況について</a:t>
                      </a:r>
                      <a:endParaRPr kumimoji="1" lang="en-US" altLang="ja-JP"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dirty="0" smtClean="0">
                          <a:latin typeface="Meiryo UI" panose="020B0604030504040204" pitchFamily="50" charset="-128"/>
                          <a:ea typeface="Meiryo UI" panose="020B0604030504040204" pitchFamily="50" charset="-128"/>
                        </a:rPr>
                        <a:t>子ども</a:t>
                      </a:r>
                      <a:r>
                        <a:rPr kumimoji="1" lang="ja-JP" altLang="en-US" dirty="0">
                          <a:latin typeface="Meiryo UI" panose="020B0604030504040204" pitchFamily="50" charset="-128"/>
                          <a:ea typeface="Meiryo UI" panose="020B0604030504040204" pitchFamily="50" charset="-128"/>
                        </a:rPr>
                        <a:t>の生活に関する実態調査実施概要案について</a:t>
                      </a:r>
                    </a:p>
                  </a:txBody>
                  <a:tcPr/>
                </a:tc>
                <a:extLst>
                  <a:ext uri="{0D108BD9-81ED-4DB2-BD59-A6C34878D82A}">
                    <a16:rowId xmlns:a16="http://schemas.microsoft.com/office/drawing/2014/main" val="3138382305"/>
                  </a:ext>
                </a:extLst>
              </a:tr>
            </a:tbl>
          </a:graphicData>
        </a:graphic>
      </p:graphicFrame>
    </p:spTree>
    <p:extLst>
      <p:ext uri="{BB962C8B-B14F-4D97-AF65-F5344CB8AC3E}">
        <p14:creationId xmlns:p14="http://schemas.microsoft.com/office/powerpoint/2010/main" val="1269805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208</Words>
  <Application>Microsoft Office PowerPoint</Application>
  <PresentationFormat>画面に合わせる (4:3)</PresentationFormat>
  <Paragraphs>23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2023-05-15T02:23:35Z</dcterms:created>
  <dcterms:modified xsi:type="dcterms:W3CDTF">2023-05-15T02:23:39Z</dcterms:modified>
</cp:coreProperties>
</file>