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07" r:id="rId1"/>
  </p:sldMasterIdLst>
  <p:notesMasterIdLst>
    <p:notesMasterId r:id="rId45"/>
  </p:notesMasterIdLst>
  <p:handoutMasterIdLst>
    <p:handoutMasterId r:id="rId46"/>
  </p:handoutMasterIdLst>
  <p:sldIdLst>
    <p:sldId id="423" r:id="rId2"/>
    <p:sldId id="476" r:id="rId3"/>
    <p:sldId id="257" r:id="rId4"/>
    <p:sldId id="537" r:id="rId5"/>
    <p:sldId id="981" r:id="rId6"/>
    <p:sldId id="530" r:id="rId7"/>
    <p:sldId id="259" r:id="rId8"/>
    <p:sldId id="554" r:id="rId9"/>
    <p:sldId id="977" r:id="rId10"/>
    <p:sldId id="258" r:id="rId11"/>
    <p:sldId id="979" r:id="rId12"/>
    <p:sldId id="540" r:id="rId13"/>
    <p:sldId id="541" r:id="rId14"/>
    <p:sldId id="543" r:id="rId15"/>
    <p:sldId id="1096" r:id="rId16"/>
    <p:sldId id="504" r:id="rId17"/>
    <p:sldId id="1097" r:id="rId18"/>
    <p:sldId id="909" r:id="rId19"/>
    <p:sldId id="1091" r:id="rId20"/>
    <p:sldId id="491" r:id="rId21"/>
    <p:sldId id="507" r:id="rId22"/>
    <p:sldId id="508" r:id="rId23"/>
    <p:sldId id="523" r:id="rId24"/>
    <p:sldId id="524" r:id="rId25"/>
    <p:sldId id="493" r:id="rId26"/>
    <p:sldId id="544" r:id="rId27"/>
    <p:sldId id="553" r:id="rId28"/>
    <p:sldId id="550" r:id="rId29"/>
    <p:sldId id="1098" r:id="rId30"/>
    <p:sldId id="533" r:id="rId31"/>
    <p:sldId id="531" r:id="rId32"/>
    <p:sldId id="534" r:id="rId33"/>
    <p:sldId id="1100" r:id="rId34"/>
    <p:sldId id="488" r:id="rId35"/>
    <p:sldId id="526" r:id="rId36"/>
    <p:sldId id="528" r:id="rId37"/>
    <p:sldId id="527" r:id="rId38"/>
    <p:sldId id="496" r:id="rId39"/>
    <p:sldId id="515" r:id="rId40"/>
    <p:sldId id="1103" r:id="rId41"/>
    <p:sldId id="1104" r:id="rId42"/>
    <p:sldId id="1101" r:id="rId43"/>
    <p:sldId id="1102" r:id="rId4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guide id="3"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FFFF99"/>
    <a:srgbClr val="FFCCFF"/>
    <a:srgbClr val="B4C7E7"/>
    <a:srgbClr val="BDD7EE"/>
    <a:srgbClr val="66FF99"/>
    <a:srgbClr val="CC3300"/>
    <a:srgbClr val="DEEBF7"/>
    <a:srgbClr val="FFFFCC"/>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7" autoAdjust="0"/>
    <p:restoredTop sz="94434" autoAdjust="0"/>
  </p:normalViewPr>
  <p:slideViewPr>
    <p:cSldViewPr>
      <p:cViewPr varScale="1">
        <p:scale>
          <a:sx n="71" d="100"/>
          <a:sy n="71" d="100"/>
        </p:scale>
        <p:origin x="1392" y="54"/>
      </p:cViewPr>
      <p:guideLst>
        <p:guide orient="horz" pos="2205"/>
        <p:guide pos="2880"/>
      </p:guideLst>
    </p:cSldViewPr>
  </p:slideViewPr>
  <p:outlineViewPr>
    <p:cViewPr>
      <p:scale>
        <a:sx n="33" d="100"/>
        <a:sy n="33" d="100"/>
      </p:scale>
      <p:origin x="0" y="-2982"/>
    </p:cViewPr>
  </p:outlineViewPr>
  <p:notesTextViewPr>
    <p:cViewPr>
      <p:scale>
        <a:sx n="1" d="1"/>
        <a:sy n="1" d="1"/>
      </p:scale>
      <p:origin x="0" y="0"/>
    </p:cViewPr>
  </p:notesTextViewPr>
  <p:sorterViewPr>
    <p:cViewPr>
      <p:scale>
        <a:sx n="100" d="100"/>
        <a:sy n="100" d="100"/>
      </p:scale>
      <p:origin x="0" y="-16362"/>
    </p:cViewPr>
  </p:sorterViewPr>
  <p:notesViewPr>
    <p:cSldViewPr>
      <p:cViewPr varScale="1">
        <p:scale>
          <a:sx n="50" d="100"/>
          <a:sy n="50" d="100"/>
        </p:scale>
        <p:origin x="-2976" y="-108"/>
      </p:cViewPr>
      <p:guideLst>
        <p:guide orient="horz" pos="3130"/>
        <p:guide pos="2144"/>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22" tIns="45710" rIns="91422" bIns="4571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0"/>
            <a:ext cx="2949575" cy="496888"/>
          </a:xfrm>
          <a:prstGeom prst="rect">
            <a:avLst/>
          </a:prstGeom>
        </p:spPr>
        <p:txBody>
          <a:bodyPr vert="horz" lIns="91422" tIns="45710" rIns="91422" bIns="45710" rtlCol="0"/>
          <a:lstStyle>
            <a:lvl1pPr algn="r">
              <a:defRPr sz="1200"/>
            </a:lvl1pPr>
          </a:lstStyle>
          <a:p>
            <a:r>
              <a:rPr kumimoji="1" lang="ja-JP" altLang="en-US"/>
              <a:t>資料１</a:t>
            </a:r>
          </a:p>
        </p:txBody>
      </p:sp>
      <p:sp>
        <p:nvSpPr>
          <p:cNvPr id="4" name="フッター プレースホルダー 3"/>
          <p:cNvSpPr>
            <a:spLocks noGrp="1"/>
          </p:cNvSpPr>
          <p:nvPr>
            <p:ph type="ftr" sz="quarter" idx="2"/>
          </p:nvPr>
        </p:nvSpPr>
        <p:spPr>
          <a:xfrm>
            <a:off x="3" y="9440863"/>
            <a:ext cx="2949575" cy="496887"/>
          </a:xfrm>
          <a:prstGeom prst="rect">
            <a:avLst/>
          </a:prstGeom>
        </p:spPr>
        <p:txBody>
          <a:bodyPr vert="horz" lIns="91422" tIns="45710" rIns="91422" bIns="4571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3"/>
            <a:ext cx="2949575" cy="496887"/>
          </a:xfrm>
          <a:prstGeom prst="rect">
            <a:avLst/>
          </a:prstGeom>
        </p:spPr>
        <p:txBody>
          <a:bodyPr vert="horz" lIns="91422" tIns="45710" rIns="91422" bIns="45710" rtlCol="0" anchor="b"/>
          <a:lstStyle>
            <a:lvl1pPr algn="r">
              <a:defRPr sz="1200"/>
            </a:lvl1pPr>
          </a:lstStyle>
          <a:p>
            <a:fld id="{EE0051AB-2AC7-4297-98E0-C73047D1C7BE}" type="slidenum">
              <a:rPr kumimoji="1" lang="ja-JP" altLang="en-US" smtClean="0"/>
              <a:t>‹#›</a:t>
            </a:fld>
            <a:endParaRPr kumimoji="1" lang="ja-JP" altLang="en-US"/>
          </a:p>
        </p:txBody>
      </p:sp>
    </p:spTree>
    <p:extLst>
      <p:ext uri="{BB962C8B-B14F-4D97-AF65-F5344CB8AC3E}">
        <p14:creationId xmlns:p14="http://schemas.microsoft.com/office/powerpoint/2010/main" val="370999344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2" tIns="45710" rIns="91422"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2" tIns="45710" rIns="91422" bIns="45710" rtlCol="0"/>
          <a:lstStyle>
            <a:lvl1pPr algn="r">
              <a:defRPr sz="1200"/>
            </a:lvl1pPr>
          </a:lstStyle>
          <a:p>
            <a:r>
              <a:rPr kumimoji="1" lang="ja-JP" altLang="en-US"/>
              <a:t>資料１</a:t>
            </a:r>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22" tIns="45710" rIns="91422" bIns="45710" rtlCol="0" anchor="ctr"/>
          <a:lstStyle/>
          <a:p>
            <a:endParaRPr lang="ja-JP" altLang="en-US"/>
          </a:p>
        </p:txBody>
      </p:sp>
      <p:sp>
        <p:nvSpPr>
          <p:cNvPr id="5" name="ノート プレースホルダー 4"/>
          <p:cNvSpPr>
            <a:spLocks noGrp="1"/>
          </p:cNvSpPr>
          <p:nvPr>
            <p:ph type="body" sz="quarter" idx="3"/>
          </p:nvPr>
        </p:nvSpPr>
        <p:spPr>
          <a:xfrm>
            <a:off x="681039" y="4783141"/>
            <a:ext cx="5445125" cy="3913187"/>
          </a:xfrm>
          <a:prstGeom prst="rect">
            <a:avLst/>
          </a:prstGeom>
        </p:spPr>
        <p:txBody>
          <a:bodyPr vert="horz" lIns="91422" tIns="45710" rIns="91422"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4"/>
            <a:ext cx="2949575" cy="498475"/>
          </a:xfrm>
          <a:prstGeom prst="rect">
            <a:avLst/>
          </a:prstGeom>
        </p:spPr>
        <p:txBody>
          <a:bodyPr vert="horz" lIns="91422" tIns="45710" rIns="91422"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22" tIns="45710" rIns="91422" bIns="45710" rtlCol="0" anchor="b"/>
          <a:lstStyle>
            <a:lvl1pPr algn="r">
              <a:defRPr sz="1200"/>
            </a:lvl1pPr>
          </a:lstStyle>
          <a:p>
            <a:fld id="{F1224FFB-0834-4618-BA53-E3F4D6E3D39C}" type="slidenum">
              <a:rPr kumimoji="1" lang="ja-JP" altLang="en-US" smtClean="0"/>
              <a:t>‹#›</a:t>
            </a:fld>
            <a:endParaRPr kumimoji="1" lang="ja-JP" altLang="en-US"/>
          </a:p>
        </p:txBody>
      </p:sp>
    </p:spTree>
    <p:extLst>
      <p:ext uri="{BB962C8B-B14F-4D97-AF65-F5344CB8AC3E}">
        <p14:creationId xmlns:p14="http://schemas.microsoft.com/office/powerpoint/2010/main" val="723281201"/>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日付プレースホルダー 4"/>
          <p:cNvSpPr>
            <a:spLocks noGrp="1"/>
          </p:cNvSpPr>
          <p:nvPr>
            <p:ph type="dt" idx="11"/>
          </p:nvPr>
        </p:nvSpPr>
        <p:spPr/>
        <p:txBody>
          <a:bodyPr/>
          <a:lstStyle/>
          <a:p>
            <a:r>
              <a:rPr kumimoji="1" lang="ja-JP" altLang="en-US" dirty="0"/>
              <a:t>資料１</a:t>
            </a:r>
          </a:p>
        </p:txBody>
      </p:sp>
    </p:spTree>
    <p:extLst>
      <p:ext uri="{BB962C8B-B14F-4D97-AF65-F5344CB8AC3E}">
        <p14:creationId xmlns:p14="http://schemas.microsoft.com/office/powerpoint/2010/main" val="3821292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59083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938573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44567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r>
              <a:rPr kumimoji="1" lang="ja-JP" altLang="en-US"/>
              <a:t>資料１</a:t>
            </a:r>
          </a:p>
        </p:txBody>
      </p:sp>
    </p:spTree>
    <p:extLst>
      <p:ext uri="{BB962C8B-B14F-4D97-AF65-F5344CB8AC3E}">
        <p14:creationId xmlns:p14="http://schemas.microsoft.com/office/powerpoint/2010/main" val="71564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53841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362147-FA37-4337-8969-E86D12E69B4B}"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98486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041717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41565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588765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30911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r>
              <a:rPr kumimoji="1" lang="ja-JP" altLang="en-US"/>
              <a:t>資料１</a:t>
            </a:r>
          </a:p>
        </p:txBody>
      </p:sp>
    </p:spTree>
    <p:extLst>
      <p:ext uri="{BB962C8B-B14F-4D97-AF65-F5344CB8AC3E}">
        <p14:creationId xmlns:p14="http://schemas.microsoft.com/office/powerpoint/2010/main" val="342050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422795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439332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851651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28112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921971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405935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4056025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657373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76275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21360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A21DCE-09F4-4F60-AD7D-C028BBC21BEF}" type="slidenum">
              <a:rPr kumimoji="1" lang="ja-JP" altLang="en-US" smtClean="0"/>
              <a:t>3</a:t>
            </a:fld>
            <a:endParaRPr kumimoji="1" lang="ja-JP" altLang="en-US"/>
          </a:p>
        </p:txBody>
      </p:sp>
    </p:spTree>
    <p:extLst>
      <p:ext uri="{BB962C8B-B14F-4D97-AF65-F5344CB8AC3E}">
        <p14:creationId xmlns:p14="http://schemas.microsoft.com/office/powerpoint/2010/main" val="3353069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526957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461460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615321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658163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062805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日付プレースホルダー 4"/>
          <p:cNvSpPr>
            <a:spLocks noGrp="1"/>
          </p:cNvSpPr>
          <p:nvPr>
            <p:ph type="dt" idx="11"/>
          </p:nvPr>
        </p:nvSpPr>
        <p:spPr/>
        <p:txBody>
          <a:bodyPr/>
          <a:lstStyle/>
          <a:p>
            <a:pPr defTabSz="914281">
              <a:defRPr/>
            </a:pPr>
            <a:r>
              <a:rPr lang="ja-JP" altLang="en-US" dirty="0">
                <a:solidFill>
                  <a:prstClr val="black"/>
                </a:solidFill>
                <a:latin typeface="Calibri" panose="020F0502020204030204"/>
                <a:ea typeface="ＭＳ Ｐゴシック" panose="020B0600070205080204" pitchFamily="50" charset="-128"/>
              </a:rPr>
              <a:t>資料１</a:t>
            </a:r>
          </a:p>
        </p:txBody>
      </p:sp>
    </p:spTree>
    <p:extLst>
      <p:ext uri="{BB962C8B-B14F-4D97-AF65-F5344CB8AC3E}">
        <p14:creationId xmlns:p14="http://schemas.microsoft.com/office/powerpoint/2010/main" val="3958225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日付プレースホルダー 4"/>
          <p:cNvSpPr>
            <a:spLocks noGrp="1"/>
          </p:cNvSpPr>
          <p:nvPr>
            <p:ph type="dt" idx="11"/>
          </p:nvPr>
        </p:nvSpPr>
        <p:spPr/>
        <p:txBody>
          <a:bodyPr/>
          <a:lstStyle/>
          <a:p>
            <a:pPr defTabSz="914281">
              <a:defRPr/>
            </a:pPr>
            <a:r>
              <a:rPr lang="ja-JP" altLang="en-US" dirty="0">
                <a:solidFill>
                  <a:prstClr val="black"/>
                </a:solidFill>
                <a:latin typeface="Calibri" panose="020F0502020204030204"/>
                <a:ea typeface="ＭＳ Ｐゴシック" panose="020B0600070205080204" pitchFamily="50" charset="-128"/>
              </a:rPr>
              <a:t>資料１</a:t>
            </a:r>
          </a:p>
        </p:txBody>
      </p:sp>
    </p:spTree>
    <p:extLst>
      <p:ext uri="{BB962C8B-B14F-4D97-AF65-F5344CB8AC3E}">
        <p14:creationId xmlns:p14="http://schemas.microsoft.com/office/powerpoint/2010/main" val="1789286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26237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59805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81451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02777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88370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xfrm>
            <a:off x="703263" y="811213"/>
            <a:ext cx="5402262" cy="4052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dirty="0"/>
          </a:p>
        </p:txBody>
      </p:sp>
      <p:sp>
        <p:nvSpPr>
          <p:cNvPr id="71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039">
              <a:defRPr kumimoji="1">
                <a:solidFill>
                  <a:schemeClr val="tx1"/>
                </a:solidFill>
                <a:latin typeface="Calibri" panose="020F0502020204030204" pitchFamily="34" charset="0"/>
                <a:ea typeface="ＭＳ Ｐゴシック" panose="020B0600070205080204" pitchFamily="50" charset="-128"/>
              </a:defRPr>
            </a:lvl1pPr>
            <a:lvl2pPr marL="739537" indent="-284437" defTabSz="907039">
              <a:defRPr kumimoji="1">
                <a:solidFill>
                  <a:schemeClr val="tx1"/>
                </a:solidFill>
                <a:latin typeface="Calibri" panose="020F0502020204030204" pitchFamily="34" charset="0"/>
                <a:ea typeface="ＭＳ Ｐゴシック" panose="020B0600070205080204" pitchFamily="50" charset="-128"/>
              </a:defRPr>
            </a:lvl2pPr>
            <a:lvl3pPr marL="1137749" indent="-227550" defTabSz="907039">
              <a:defRPr kumimoji="1">
                <a:solidFill>
                  <a:schemeClr val="tx1"/>
                </a:solidFill>
                <a:latin typeface="Calibri" panose="020F0502020204030204" pitchFamily="34" charset="0"/>
                <a:ea typeface="ＭＳ Ｐゴシック" panose="020B0600070205080204" pitchFamily="50" charset="-128"/>
              </a:defRPr>
            </a:lvl3pPr>
            <a:lvl4pPr marL="1592849" indent="-227550" defTabSz="907039">
              <a:defRPr kumimoji="1">
                <a:solidFill>
                  <a:schemeClr val="tx1"/>
                </a:solidFill>
                <a:latin typeface="Calibri" panose="020F0502020204030204" pitchFamily="34" charset="0"/>
                <a:ea typeface="ＭＳ Ｐゴシック" panose="020B0600070205080204" pitchFamily="50" charset="-128"/>
              </a:defRPr>
            </a:lvl4pPr>
            <a:lvl5pPr marL="2047948" indent="-227550" defTabSz="907039">
              <a:defRPr kumimoji="1">
                <a:solidFill>
                  <a:schemeClr val="tx1"/>
                </a:solidFill>
                <a:latin typeface="Calibri" panose="020F0502020204030204" pitchFamily="34" charset="0"/>
                <a:ea typeface="ＭＳ Ｐゴシック" panose="020B0600070205080204" pitchFamily="50" charset="-128"/>
              </a:defRPr>
            </a:lvl5pPr>
            <a:lvl6pPr marL="2503049" indent="-227550" defTabSz="90703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8149" indent="-227550" defTabSz="90703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3247" indent="-227550" defTabSz="90703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348" indent="-227550" defTabSz="90703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3441E4C-5108-4BA6-A932-290898B9B8C0}" type="slidenum">
              <a:rPr lang="ja-JP" altLang="en-US" smtClean="0">
                <a:solidFill>
                  <a:prstClr val="black"/>
                </a:solidFill>
              </a:rPr>
              <a:pPr/>
              <a:t>9</a:t>
            </a:fld>
            <a:endParaRPr lang="en-US" altLang="ja-JP">
              <a:solidFill>
                <a:prstClr val="black"/>
              </a:solidFill>
            </a:endParaRPr>
          </a:p>
        </p:txBody>
      </p:sp>
    </p:spTree>
    <p:extLst>
      <p:ext uri="{BB962C8B-B14F-4D97-AF65-F5344CB8AC3E}">
        <p14:creationId xmlns:p14="http://schemas.microsoft.com/office/powerpoint/2010/main" val="163986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70605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ABBF76E-6D18-4514-AF3D-D88F3EC85E4C}" type="datetime1">
              <a:rPr kumimoji="1" lang="ja-JP" altLang="en-US" smtClean="0"/>
              <a:t>2023/9/6</a:t>
            </a:fld>
            <a:endParaRPr kumimoji="1" lang="ja-JP" altLang="en-US"/>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DBA647A-4B48-4651-971C-560E73A2D306}" type="slidenum">
              <a:rPr kumimoji="1" lang="ja-JP" altLang="en-US" smtClean="0"/>
              <a:t>‹#›</a:t>
            </a:fld>
            <a:endParaRPr kumimoji="1" lang="ja-JP" altLang="en-US"/>
          </a:p>
        </p:txBody>
      </p:sp>
    </p:spTree>
    <p:extLst>
      <p:ext uri="{BB962C8B-B14F-4D97-AF65-F5344CB8AC3E}">
        <p14:creationId xmlns:p14="http://schemas.microsoft.com/office/powerpoint/2010/main" val="264105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16096D9-D6E5-4A4B-8B90-6D250D59CF3C}" type="datetime1">
              <a:rPr lang="ja-JP" altLang="en-US" smtClean="0">
                <a:solidFill>
                  <a:prstClr val="black"/>
                </a:solidFill>
              </a:rPr>
              <a:t>2023/9/6</a:t>
            </a:fld>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4527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AA6043-6E47-467E-BE43-3068A565DED0}" type="datetime1">
              <a:rPr lang="ja-JP" altLang="en-US" smtClean="0">
                <a:solidFill>
                  <a:prstClr val="black"/>
                </a:solidFill>
              </a:rPr>
              <a:t>2023/9/6</a:t>
            </a:fld>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8619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CA9A71-04A6-4D08-9200-4B4E7B99E388}" type="datetime1">
              <a:rPr kumimoji="1" lang="ja-JP" altLang="en-US" smtClean="0"/>
              <a:t>2023/9/6</a:t>
            </a:fld>
            <a:endParaRPr kumimoji="1" lang="ja-JP" altLang="en-US"/>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DBA647A-4B48-4651-971C-560E73A2D306}" type="slidenum">
              <a:rPr kumimoji="1" lang="ja-JP" altLang="en-US" smtClean="0"/>
              <a:t>‹#›</a:t>
            </a:fld>
            <a:endParaRPr kumimoji="1" lang="ja-JP" altLang="en-US"/>
          </a:p>
        </p:txBody>
      </p:sp>
    </p:spTree>
    <p:extLst>
      <p:ext uri="{BB962C8B-B14F-4D97-AF65-F5344CB8AC3E}">
        <p14:creationId xmlns:p14="http://schemas.microsoft.com/office/powerpoint/2010/main" val="152510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F4F8F02-C922-4A86-BCD0-EB25F48866C8}" type="datetime1">
              <a:rPr lang="ja-JP" altLang="en-US" smtClean="0">
                <a:solidFill>
                  <a:prstClr val="black"/>
                </a:solidFill>
              </a:rPr>
              <a:t>2023/9/6</a:t>
            </a:fld>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40511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3AB1A4C-CC5F-49C6-8214-1ACD61FF1871}" type="datetime1">
              <a:rPr kumimoji="1" lang="ja-JP" altLang="en-US" smtClean="0"/>
              <a:t>2023/9/6</a:t>
            </a:fld>
            <a:endParaRPr kumimoji="1" lang="ja-JP" altLang="en-US"/>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DBA647A-4B48-4651-971C-560E73A2D306}" type="slidenum">
              <a:rPr kumimoji="1" lang="ja-JP" altLang="en-US" smtClean="0"/>
              <a:t>‹#›</a:t>
            </a:fld>
            <a:endParaRPr kumimoji="1" lang="ja-JP" altLang="en-US"/>
          </a:p>
        </p:txBody>
      </p:sp>
    </p:spTree>
    <p:extLst>
      <p:ext uri="{BB962C8B-B14F-4D97-AF65-F5344CB8AC3E}">
        <p14:creationId xmlns:p14="http://schemas.microsoft.com/office/powerpoint/2010/main" val="274863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F907255-36E4-43C9-8582-1072781F9DB7}" type="datetime1">
              <a:rPr lang="ja-JP" altLang="en-US" smtClean="0">
                <a:solidFill>
                  <a:prstClr val="black"/>
                </a:solidFill>
              </a:rPr>
              <a:t>2023/9/6</a:t>
            </a:fld>
            <a:endParaRPr lang="ja-JP" altLang="en-US">
              <a:solidFill>
                <a:prstClr val="black"/>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1240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DF2029-AB63-43D3-8A9F-7802496E9A17}" type="datetime1">
              <a:rPr lang="ja-JP" altLang="en-US" smtClean="0">
                <a:solidFill>
                  <a:prstClr val="black"/>
                </a:solidFill>
              </a:rPr>
              <a:t>2023/9/6</a:t>
            </a:fld>
            <a:endParaRPr lang="ja-JP" altLang="en-US">
              <a:solidFill>
                <a:prstClr val="black"/>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2701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55F8BF-A0E0-4CF8-B7EA-C38B586845D9}" type="datetime1">
              <a:rPr lang="ja-JP" altLang="en-US" smtClean="0">
                <a:solidFill>
                  <a:prstClr val="black"/>
                </a:solidFill>
              </a:rPr>
              <a:t>2023/9/6</a:t>
            </a:fld>
            <a:endParaRPr lang="ja-JP" altLang="en-US">
              <a:solidFill>
                <a:prstClr val="black"/>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8059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B65E828-FFFE-4BE4-9D1D-1C4C3C98EB0B}" type="datetime1">
              <a:rPr lang="ja-JP" altLang="en-US" smtClean="0">
                <a:solidFill>
                  <a:prstClr val="black"/>
                </a:solidFill>
              </a:rPr>
              <a:t>2023/9/6</a:t>
            </a:fld>
            <a:endParaRPr lang="ja-JP" altLang="en-US">
              <a:solidFill>
                <a:prstClr val="black"/>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2414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4AE4F1C-B91D-4E98-B763-BA27584ECBE2}" type="datetime1">
              <a:rPr lang="ja-JP" altLang="en-US" smtClean="0">
                <a:solidFill>
                  <a:prstClr val="black"/>
                </a:solidFill>
              </a:rPr>
              <a:t>2023/9/6</a:t>
            </a:fld>
            <a:endParaRPr lang="ja-JP" altLang="en-US">
              <a:solidFill>
                <a:prstClr val="black"/>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0035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47AD31-D56A-4491-886C-6669A5824100}" type="datetime1">
              <a:rPr kumimoji="1" lang="ja-JP" altLang="en-US" smtClean="0"/>
              <a:t>2023/9/6</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latin typeface="Meiryo UI" panose="020B0604030504040204" pitchFamily="50" charset="-128"/>
                <a:ea typeface="Meiryo UI" panose="020B0604030504040204" pitchFamily="50" charset="-128"/>
              </a:defRPr>
            </a:lvl1pPr>
          </a:lstStyle>
          <a:p>
            <a:fld id="{BDBA647A-4B48-4651-971C-560E73A2D306}" type="slidenum">
              <a:rPr lang="ja-JP" altLang="en-US" smtClean="0"/>
              <a:pPr/>
              <a:t>‹#›</a:t>
            </a:fld>
            <a:endParaRPr lang="ja-JP" altLang="en-US"/>
          </a:p>
        </p:txBody>
      </p:sp>
    </p:spTree>
    <p:extLst>
      <p:ext uri="{BB962C8B-B14F-4D97-AF65-F5344CB8AC3E}">
        <p14:creationId xmlns:p14="http://schemas.microsoft.com/office/powerpoint/2010/main" val="194654825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v.go.jp/recycle/recycle/1910111.pd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jema-net.or.jp/Japanese/pis/pcb/pcb_hanbetsu.html"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4.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hyperlink" Target="http://www.jema-net.or.jp/Japanese/pis/pcb/p_6-2.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env.go.jp/recycle/recycle/1910111.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y7bUmok4bn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jlma.or.jp/kankyo/pcb/index.htm" TargetMode="External"/><Relationship Id="rId5" Type="http://schemas.openxmlformats.org/officeDocument/2006/relationships/hyperlink" Target="https://www.pref.osaka.lg.jp/attach/2171/00444070/PCBanteikihanbetsukankyosho.pdf" TargetMode="External"/><Relationship Id="rId4" Type="http://schemas.openxmlformats.org/officeDocument/2006/relationships/hyperlink" Target="https://www.meti.go.jp/policy/energy_environment/kankyokeiei/pcb/downloadfiles/kouenn3.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meti.go.jp/policy/energy_environment/kankyokeiei/pcb/downloadfiles/kouenn3.pdf" TargetMode="External"/><Relationship Id="rId1" Type="http://schemas.openxmlformats.org/officeDocument/2006/relationships/slideLayout" Target="../slideLayouts/slideLayout7.xml"/><Relationship Id="rId4" Type="http://schemas.openxmlformats.org/officeDocument/2006/relationships/hyperlink" Target="https://www.jlma.or.jp/kankyo/pcb/index.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emf"/><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www.o-sanpai.or.jp/workshop/about01.html"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hyperlink" Target="https://www.jesconet.co.jp/content/000011993.pdf"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www.jesconet.co.jp/content/000014179.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jesconet.co.jp/customer/discount_04.html"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jesconet.co.jp/customer/discount_02.html"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https://www.jesconet.co.jp/content/000014179.pdf" TargetMode="External"/><Relationship Id="rId4" Type="http://schemas.openxmlformats.org/officeDocument/2006/relationships/hyperlink" Target="https://www.jesconet.co.jp/content/000011993.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env.go.jp/recycle/poly/facilities.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hyperlink" Target="https://www.pref.osaka.lg.jp/jigyoshoshido/pcb/pcbtodokede.html"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jesconet.co.jp/customer/discount_03.html"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jfc.go.jp/n/finance/search/15_kankyoutaisaku_t.html"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www.sanpainet.or.jp/pcb_trans_r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env.go.jp/content/900535246.pdf" TargetMode="External"/><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www.jwes.or.jp/mt/senmon/de/archives/2020/06/pcb.html" TargetMode="External"/><Relationship Id="rId11" Type="http://schemas.openxmlformats.org/officeDocument/2006/relationships/image" Target="../media/image14.png"/><Relationship Id="rId5" Type="http://schemas.openxmlformats.org/officeDocument/2006/relationships/hyperlink" Target="https://www.jaima.or.jp/jp/about/activities/pcb/" TargetMode="External"/><Relationship Id="rId10" Type="http://schemas.openxmlformats.org/officeDocument/2006/relationships/image" Target="../media/image13.png"/><Relationship Id="rId4" Type="http://schemas.openxmlformats.org/officeDocument/2006/relationships/hyperlink" Target="http://www.jira-net.or.jp/info/pcb.html" TargetMode="Externa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hyperlink" Target="http://pcb-soukishori.env.go.jp/about/pdf/tomaku3.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env.go.jp/recycle/recycle/poly/law/mat01_3.pdf" TargetMode="Externa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052736"/>
            <a:ext cx="8640960" cy="3600400"/>
          </a:xfrm>
        </p:spPr>
        <p:txBody>
          <a:bodyPr anchor="ctr">
            <a:normAutofit/>
          </a:bodyPr>
          <a:lstStyle/>
          <a:p>
            <a:r>
              <a:rPr lang="en-US" altLang="ja-JP" sz="4400" dirty="0">
                <a:latin typeface="Meiryo UI" panose="020B0604030504040204" pitchFamily="50" charset="-128"/>
                <a:ea typeface="Meiryo UI" panose="020B0604030504040204" pitchFamily="50" charset="-128"/>
              </a:rPr>
              <a:t>PCB</a:t>
            </a:r>
            <a:r>
              <a:rPr lang="ja-JP" altLang="en-US" sz="4400" dirty="0">
                <a:latin typeface="Meiryo UI" panose="020B0604030504040204" pitchFamily="50" charset="-128"/>
                <a:ea typeface="Meiryo UI" panose="020B0604030504040204" pitchFamily="50" charset="-128"/>
              </a:rPr>
              <a:t>廃棄物の処分等に係る</a:t>
            </a:r>
            <a:br>
              <a:rPr lang="ja-JP" altLang="en-US" sz="4400" dirty="0">
                <a:latin typeface="Meiryo UI" panose="020B0604030504040204" pitchFamily="50" charset="-128"/>
                <a:ea typeface="Meiryo UI" panose="020B0604030504040204" pitchFamily="50" charset="-128"/>
              </a:rPr>
            </a:br>
            <a:r>
              <a:rPr lang="ja-JP" altLang="en-US" sz="4400" dirty="0">
                <a:latin typeface="Meiryo UI" panose="020B0604030504040204" pitchFamily="50" charset="-128"/>
                <a:ea typeface="Meiryo UI" panose="020B0604030504040204" pitchFamily="50" charset="-128"/>
              </a:rPr>
              <a:t>実務の概要について</a:t>
            </a:r>
            <a:endParaRPr kumimoji="1" lang="ja-JP" altLang="en-US" sz="4400"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140885" y="4797152"/>
            <a:ext cx="6879769" cy="1224136"/>
          </a:xfrm>
          <a:ln>
            <a:noFill/>
          </a:ln>
        </p:spPr>
        <p:txBody>
          <a:bodyPr>
            <a:normAutofit/>
          </a:bodyPr>
          <a:lstStyle/>
          <a:p>
            <a:r>
              <a:rPr lang="ja-JP" altLang="en-US" sz="2000" dirty="0">
                <a:latin typeface="Meiryo UI" panose="020B0604030504040204" pitchFamily="50" charset="-128"/>
                <a:ea typeface="Meiryo UI" panose="020B0604030504040204" pitchFamily="50" charset="-128"/>
              </a:rPr>
              <a:t>大阪府　環境農林水産部　循環型社会推進室</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産業廃棄物指導課　排出者指導グループ</a:t>
            </a:r>
            <a:endParaRPr lang="en-US" altLang="ja-JP" sz="20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2256A26-2E56-4292-9949-4DED775763F4}"/>
              </a:ext>
            </a:extLst>
          </p:cNvPr>
          <p:cNvSpPr>
            <a:spLocks noGrp="1"/>
          </p:cNvSpPr>
          <p:nvPr>
            <p:ph type="sldNum" sz="quarter" idx="12"/>
          </p:nvPr>
        </p:nvSpPr>
        <p:spPr>
          <a:xfrm>
            <a:off x="8496000" y="6516000"/>
            <a:ext cx="540000" cy="360000"/>
          </a:xfrm>
        </p:spPr>
        <p:txBody>
          <a:bodyPr/>
          <a:lstStyle/>
          <a:p>
            <a:fld id="{BDBA647A-4B48-4651-971C-560E73A2D306}" type="slidenum">
              <a:rPr kumimoji="1" lang="ja-JP" altLang="en-US" smtClean="0"/>
              <a:t>1</a:t>
            </a:fld>
            <a:endParaRPr kumimoji="1" lang="ja-JP" altLang="en-US" dirty="0"/>
          </a:p>
        </p:txBody>
      </p:sp>
      <p:sp>
        <p:nvSpPr>
          <p:cNvPr id="6" name="サブタイトル 2"/>
          <p:cNvSpPr txBox="1">
            <a:spLocks/>
          </p:cNvSpPr>
          <p:nvPr/>
        </p:nvSpPr>
        <p:spPr>
          <a:xfrm>
            <a:off x="1148615" y="3861048"/>
            <a:ext cx="6879769" cy="601041"/>
          </a:xfrm>
          <a:prstGeom prst="rect">
            <a:avLst/>
          </a:prstGeom>
          <a:ln>
            <a:noFill/>
          </a:ln>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2800" dirty="0">
                <a:latin typeface="Meiryo UI" panose="020B0604030504040204" pitchFamily="50" charset="-128"/>
                <a:ea typeface="Meiryo UI" panose="020B0604030504040204" pitchFamily="50" charset="-128"/>
              </a:rPr>
              <a:t>令和５年</a:t>
            </a:r>
            <a:r>
              <a:rPr lang="en-US" altLang="ja-JP" sz="2800" dirty="0">
                <a:latin typeface="Meiryo UI" panose="020B0604030504040204" pitchFamily="50" charset="-128"/>
                <a:ea typeface="Meiryo UI" panose="020B0604030504040204" pitchFamily="50" charset="-128"/>
              </a:rPr>
              <a:t>9</a:t>
            </a:r>
            <a:r>
              <a:rPr lang="ja-JP" altLang="en-US" sz="2800" dirty="0">
                <a:latin typeface="Meiryo UI" panose="020B0604030504040204" pitchFamily="50" charset="-128"/>
                <a:ea typeface="Meiryo UI" panose="020B0604030504040204" pitchFamily="50" charset="-128"/>
              </a:rPr>
              <a:t>月</a:t>
            </a:r>
            <a:endParaRPr lang="en-US" altLang="ja-JP" sz="2800" dirty="0">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E305D001-F034-F095-4FCA-B0E701B09414}"/>
              </a:ext>
            </a:extLst>
          </p:cNvPr>
          <p:cNvSpPr txBox="1">
            <a:spLocks/>
          </p:cNvSpPr>
          <p:nvPr/>
        </p:nvSpPr>
        <p:spPr>
          <a:xfrm>
            <a:off x="0" y="1230"/>
            <a:ext cx="9144000" cy="540000"/>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75920" tIns="36000" rIns="75920" bIns="36000" rtlCol="0" anchor="ctr">
            <a:normAutofit/>
          </a:bodyPr>
          <a:lstStyle>
            <a:lvl1pPr algn="ctr" defTabSz="685800" rtl="0" eaLnBrk="1" latinLnBrk="0" hangingPunct="1">
              <a:lnSpc>
                <a:spcPct val="90000"/>
              </a:lnSpc>
              <a:spcBef>
                <a:spcPct val="0"/>
              </a:spcBef>
              <a:buNone/>
              <a:defRPr kumimoji="1"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457200"/>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大阪府資料</a:t>
            </a:r>
          </a:p>
        </p:txBody>
      </p:sp>
    </p:spTree>
    <p:extLst>
      <p:ext uri="{BB962C8B-B14F-4D97-AF65-F5344CB8AC3E}">
        <p14:creationId xmlns:p14="http://schemas.microsoft.com/office/powerpoint/2010/main" val="80861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6B65F-2167-1CF6-831E-C2BB67870B66}"/>
              </a:ext>
            </a:extLst>
          </p:cNvPr>
          <p:cNvSpPr>
            <a:spLocks noGrp="1"/>
          </p:cNvSpPr>
          <p:nvPr>
            <p:ph type="title"/>
          </p:nvPr>
        </p:nvSpPr>
        <p:spPr>
          <a:xfrm>
            <a:off x="0" y="123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廃棄物</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の区分</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endParaRPr>
          </a:p>
        </p:txBody>
      </p:sp>
      <p:sp>
        <p:nvSpPr>
          <p:cNvPr id="3" name="コンテンツ プレースホルダー 2">
            <a:extLst>
              <a:ext uri="{FF2B5EF4-FFF2-40B4-BE49-F238E27FC236}">
                <a16:creationId xmlns:a16="http://schemas.microsoft.com/office/drawing/2014/main" id="{9F9CA0A2-A09B-38FB-3F85-1F0A8A2FAE02}"/>
              </a:ext>
            </a:extLst>
          </p:cNvPr>
          <p:cNvSpPr>
            <a:spLocks noGrp="1"/>
          </p:cNvSpPr>
          <p:nvPr>
            <p:ph idx="1"/>
          </p:nvPr>
        </p:nvSpPr>
        <p:spPr>
          <a:xfrm>
            <a:off x="0" y="539999"/>
            <a:ext cx="9144000" cy="1728000"/>
          </a:xfrm>
          <a:noFill/>
        </p:spPr>
        <p:txBody>
          <a:bodyPr>
            <a:noAutofit/>
          </a:bodyPr>
          <a:lstStyle/>
          <a:p>
            <a:pPr marL="0" indent="0">
              <a:lnSpc>
                <a:spcPts val="2400"/>
              </a:lnSpc>
              <a:spcBef>
                <a:spcPts val="0"/>
              </a:spcBef>
              <a:buNone/>
            </a:pPr>
            <a:r>
              <a:rPr lang="ja-JP" altLang="en-US" sz="1500" b="1" u="sng" spc="-40" dirty="0">
                <a:latin typeface="Meiryo UI" panose="020B0604030504040204" pitchFamily="50" charset="-128"/>
                <a:ea typeface="Meiryo UI" panose="020B0604030504040204" pitchFamily="50" charset="-128"/>
              </a:rPr>
              <a:t>高濃度</a:t>
            </a:r>
            <a:r>
              <a:rPr lang="en-US" altLang="ja-JP" sz="1500" b="1" u="sng" spc="-40" dirty="0">
                <a:latin typeface="Meiryo UI" panose="020B0604030504040204" pitchFamily="50" charset="-128"/>
                <a:ea typeface="Meiryo UI" panose="020B0604030504040204" pitchFamily="50" charset="-128"/>
              </a:rPr>
              <a:t>PCB</a:t>
            </a:r>
            <a:r>
              <a:rPr lang="ja-JP" altLang="en-US" sz="1500" b="1" u="sng" spc="-40" dirty="0">
                <a:latin typeface="Meiryo UI" panose="020B0604030504040204" pitchFamily="50" charset="-128"/>
                <a:ea typeface="Meiryo UI" panose="020B0604030504040204" pitchFamily="50" charset="-128"/>
              </a:rPr>
              <a:t>廃棄物</a:t>
            </a:r>
            <a:endParaRPr lang="en-US" altLang="ja-JP" sz="1500" b="1" u="sng" spc="-40" dirty="0">
              <a:latin typeface="Meiryo UI" panose="020B0604030504040204" pitchFamily="50" charset="-128"/>
              <a:ea typeface="Meiryo UI" panose="020B0604030504040204" pitchFamily="50" charset="-128"/>
            </a:endParaRPr>
          </a:p>
          <a:p>
            <a:pPr>
              <a:lnSpc>
                <a:spcPts val="2400"/>
              </a:lnSpc>
              <a:spcBef>
                <a:spcPts val="0"/>
              </a:spcBef>
              <a:buFont typeface="游ゴシック" panose="020B0400000000000000" pitchFamily="50" charset="-128"/>
              <a:buChar char="▪"/>
            </a:pP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が意図的に使用されたもの。濃度が</a:t>
            </a:r>
            <a:r>
              <a:rPr lang="en-US" altLang="ja-JP" sz="1500" spc="-40" dirty="0">
                <a:latin typeface="Meiryo UI" panose="020B0604030504040204" pitchFamily="50" charset="-128"/>
                <a:ea typeface="Meiryo UI" panose="020B0604030504040204" pitchFamily="50" charset="-128"/>
              </a:rPr>
              <a:t>0.5</a:t>
            </a:r>
            <a:r>
              <a:rPr lang="ja-JP" altLang="en-US" sz="1500" spc="-40" dirty="0">
                <a:latin typeface="Meiryo UI" panose="020B0604030504040204" pitchFamily="50" charset="-128"/>
                <a:ea typeface="Meiryo UI" panose="020B0604030504040204" pitchFamily="50" charset="-128"/>
              </a:rPr>
              <a:t>％（</a:t>
            </a:r>
            <a:r>
              <a:rPr lang="en-US" altLang="ja-JP" sz="1500" spc="-40" dirty="0">
                <a:latin typeface="Meiryo UI" panose="020B0604030504040204" pitchFamily="50" charset="-128"/>
                <a:ea typeface="Meiryo UI" panose="020B0604030504040204" pitchFamily="50" charset="-128"/>
              </a:rPr>
              <a:t>5,000mg/kg=ppm</a:t>
            </a:r>
            <a:r>
              <a:rPr lang="ja-JP" altLang="en-US" sz="1500" spc="-40" dirty="0">
                <a:latin typeface="Meiryo UI" panose="020B0604030504040204" pitchFamily="50" charset="-128"/>
                <a:ea typeface="Meiryo UI" panose="020B0604030504040204" pitchFamily="50" charset="-128"/>
              </a:rPr>
              <a:t>）を越えるもの。</a:t>
            </a:r>
            <a:endParaRPr lang="en-US" altLang="ja-JP" sz="1500" spc="-40" dirty="0">
              <a:latin typeface="Meiryo UI" panose="020B0604030504040204" pitchFamily="50" charset="-128"/>
              <a:ea typeface="Meiryo UI" panose="020B0604030504040204" pitchFamily="50" charset="-128"/>
            </a:endParaRPr>
          </a:p>
          <a:p>
            <a:pPr marL="144000" indent="0">
              <a:lnSpc>
                <a:spcPts val="2400"/>
              </a:lnSpc>
              <a:spcBef>
                <a:spcPts val="0"/>
              </a:spcBef>
              <a:buNone/>
            </a:pPr>
            <a:r>
              <a:rPr lang="en-US" altLang="ja-JP" sz="1500" spc="-40" dirty="0">
                <a:latin typeface="Meiryo UI" panose="020B0604030504040204" pitchFamily="50" charset="-128"/>
                <a:ea typeface="Meiryo UI" panose="020B0604030504040204" pitchFamily="50" charset="-128"/>
              </a:rPr>
              <a:t>※</a:t>
            </a:r>
            <a:r>
              <a:rPr lang="ja-JP" altLang="en-US" sz="1500" spc="-40" dirty="0">
                <a:latin typeface="Meiryo UI" panose="020B0604030504040204" pitchFamily="50" charset="-128"/>
                <a:ea typeface="Meiryo UI" panose="020B0604030504040204" pitchFamily="50" charset="-128"/>
              </a:rPr>
              <a:t>可燃性</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汚染物は</a:t>
            </a:r>
            <a:r>
              <a:rPr lang="en-US" altLang="ja-JP" sz="1500" spc="-40" dirty="0">
                <a:latin typeface="Meiryo UI" panose="020B0604030504040204" pitchFamily="50" charset="-128"/>
                <a:ea typeface="Meiryo UI" panose="020B0604030504040204" pitchFamily="50" charset="-128"/>
              </a:rPr>
              <a:t>10</a:t>
            </a:r>
            <a:r>
              <a:rPr lang="ja-JP" altLang="en-US" sz="1500" spc="-40" dirty="0">
                <a:latin typeface="Meiryo UI" panose="020B0604030504040204" pitchFamily="50" charset="-128"/>
                <a:ea typeface="Meiryo UI" panose="020B0604030504040204" pitchFamily="50" charset="-128"/>
              </a:rPr>
              <a:t>％（</a:t>
            </a:r>
            <a:r>
              <a:rPr lang="en-US" altLang="ja-JP" sz="1500" spc="-40" dirty="0">
                <a:latin typeface="Meiryo UI" panose="020B0604030504040204" pitchFamily="50" charset="-128"/>
                <a:ea typeface="Meiryo UI" panose="020B0604030504040204" pitchFamily="50" charset="-128"/>
              </a:rPr>
              <a:t>=100,000mg/kg</a:t>
            </a:r>
            <a:r>
              <a:rPr lang="ja-JP" altLang="en-US" sz="1500" spc="-40" dirty="0">
                <a:latin typeface="Meiryo UI" panose="020B0604030504040204" pitchFamily="50" charset="-128"/>
                <a:ea typeface="Meiryo UI" panose="020B0604030504040204" pitchFamily="50" charset="-128"/>
              </a:rPr>
              <a:t>）を越えるもの</a:t>
            </a:r>
            <a:endParaRPr lang="en-US" altLang="ja-JP" sz="1500" spc="-40" dirty="0">
              <a:latin typeface="Meiryo UI" panose="020B0604030504040204" pitchFamily="50" charset="-128"/>
              <a:ea typeface="Meiryo UI" panose="020B0604030504040204" pitchFamily="50" charset="-128"/>
            </a:endParaRPr>
          </a:p>
          <a:p>
            <a:pPr>
              <a:lnSpc>
                <a:spcPts val="2400"/>
              </a:lnSpc>
              <a:spcBef>
                <a:spcPts val="0"/>
              </a:spcBef>
              <a:buFont typeface="游ゴシック" panose="020B0400000000000000" pitchFamily="50" charset="-128"/>
              <a:buChar char="▪"/>
            </a:pPr>
            <a:r>
              <a:rPr lang="ja-JP" altLang="en-US" sz="1500" spc="-40" dirty="0">
                <a:latin typeface="Meiryo UI" panose="020B0604030504040204" pitchFamily="50" charset="-128"/>
                <a:ea typeface="Meiryo UI" panose="020B0604030504040204" pitchFamily="50" charset="-128"/>
              </a:rPr>
              <a:t>変圧器・コンデンサーでは銘板情報で判別が可能</a:t>
            </a:r>
            <a:endParaRPr lang="en-US" altLang="ja-JP" sz="1500" spc="-40" dirty="0">
              <a:latin typeface="Meiryo UI" panose="020B0604030504040204" pitchFamily="50" charset="-128"/>
              <a:ea typeface="Meiryo UI" panose="020B0604030504040204" pitchFamily="50" charset="-128"/>
            </a:endParaRPr>
          </a:p>
          <a:p>
            <a:pPr>
              <a:lnSpc>
                <a:spcPts val="2400"/>
              </a:lnSpc>
              <a:spcBef>
                <a:spcPts val="0"/>
              </a:spcBef>
              <a:buFont typeface="游ゴシック" panose="020B0400000000000000" pitchFamily="50" charset="-128"/>
              <a:buChar char="▪"/>
            </a:pPr>
            <a:r>
              <a:rPr lang="ja-JP" altLang="en-US" sz="1500" spc="-40" dirty="0">
                <a:latin typeface="Meiryo UI" panose="020B0604030504040204" pitchFamily="50" charset="-128"/>
                <a:ea typeface="Meiryo UI" panose="020B0604030504040204" pitchFamily="50" charset="-128"/>
              </a:rPr>
              <a:t>中間貯蔵・環境安全事業株式会社（</a:t>
            </a:r>
            <a:r>
              <a:rPr lang="en-US" altLang="ja-JP" sz="1500" spc="-40" dirty="0">
                <a:latin typeface="Meiryo UI" panose="020B0604030504040204" pitchFamily="50" charset="-128"/>
                <a:ea typeface="Meiryo UI" panose="020B0604030504040204" pitchFamily="50" charset="-128"/>
              </a:rPr>
              <a:t>JESCO</a:t>
            </a:r>
            <a:r>
              <a:rPr lang="ja-JP" altLang="en-US" sz="1500" spc="-40" dirty="0">
                <a:latin typeface="Meiryo UI" panose="020B0604030504040204" pitchFamily="50" charset="-128"/>
                <a:ea typeface="Meiryo UI" panose="020B0604030504040204" pitchFamily="50" charset="-128"/>
              </a:rPr>
              <a:t>）にて処理</a:t>
            </a:r>
            <a:endParaRPr lang="en-US" altLang="ja-JP" sz="1600" spc="-40" dirty="0">
              <a:latin typeface="Meiryo UI" panose="020B0604030504040204" pitchFamily="50" charset="-128"/>
              <a:ea typeface="Meiryo UI" panose="020B0604030504040204" pitchFamily="50" charset="-128"/>
            </a:endParaRPr>
          </a:p>
          <a:p>
            <a:pPr marL="0" indent="0">
              <a:lnSpc>
                <a:spcPts val="2400"/>
              </a:lnSpc>
              <a:spcBef>
                <a:spcPts val="0"/>
              </a:spcBef>
              <a:buNone/>
            </a:pPr>
            <a:endParaRPr lang="ja-JP" altLang="en-US" sz="1600" spc="-15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466BAF1F-9D4A-2E65-49C2-C145A77F21CB}"/>
              </a:ext>
            </a:extLst>
          </p:cNvPr>
          <p:cNvSpPr>
            <a:spLocks noGrp="1"/>
          </p:cNvSpPr>
          <p:nvPr>
            <p:ph type="sldNum" sz="quarter" idx="12"/>
          </p:nvPr>
        </p:nvSpPr>
        <p:spPr>
          <a:xfrm>
            <a:off x="8496000" y="6516000"/>
            <a:ext cx="540000" cy="360000"/>
          </a:xfrm>
        </p:spPr>
        <p:txBody>
          <a:bodyPr/>
          <a:lstStyle/>
          <a:p>
            <a:fld id="{A7407711-01ED-4231-93D6-7C2115CD2EAE}" type="slidenum">
              <a:rPr kumimoji="1" lang="ja-JP" altLang="en-US" smtClean="0"/>
              <a:t>10</a:t>
            </a:fld>
            <a:endParaRPr kumimoji="1" lang="ja-JP" altLang="en-US" dirty="0"/>
          </a:p>
        </p:txBody>
      </p:sp>
      <p:pic>
        <p:nvPicPr>
          <p:cNvPr id="5" name="図 4">
            <a:extLst>
              <a:ext uri="{FF2B5EF4-FFF2-40B4-BE49-F238E27FC236}">
                <a16:creationId xmlns:a16="http://schemas.microsoft.com/office/drawing/2014/main" id="{73FA1682-4089-BDC3-D78C-CECF577046C3}"/>
              </a:ext>
            </a:extLst>
          </p:cNvPr>
          <p:cNvPicPr>
            <a:picLocks noChangeAspect="1"/>
          </p:cNvPicPr>
          <p:nvPr/>
        </p:nvPicPr>
        <p:blipFill>
          <a:blip r:embed="rId2"/>
          <a:stretch>
            <a:fillRect/>
          </a:stretch>
        </p:blipFill>
        <p:spPr>
          <a:xfrm>
            <a:off x="727715" y="4507143"/>
            <a:ext cx="7903173" cy="2296708"/>
          </a:xfrm>
          <a:prstGeom prst="rect">
            <a:avLst/>
          </a:prstGeom>
        </p:spPr>
      </p:pic>
      <p:sp>
        <p:nvSpPr>
          <p:cNvPr id="4" name="コンテンツ プレースホルダー 2">
            <a:extLst>
              <a:ext uri="{FF2B5EF4-FFF2-40B4-BE49-F238E27FC236}">
                <a16:creationId xmlns:a16="http://schemas.microsoft.com/office/drawing/2014/main" id="{DB90A5C7-C033-72CF-BDB8-1EF5A8D622D7}"/>
              </a:ext>
            </a:extLst>
          </p:cNvPr>
          <p:cNvSpPr txBox="1">
            <a:spLocks/>
          </p:cNvSpPr>
          <p:nvPr/>
        </p:nvSpPr>
        <p:spPr>
          <a:xfrm>
            <a:off x="0" y="2267401"/>
            <a:ext cx="9144000" cy="2232000"/>
          </a:xfrm>
          <a:prstGeom prst="rect">
            <a:avLst/>
          </a:prstGeom>
          <a:noFill/>
        </p:spPr>
        <p:txBody>
          <a:bodyPr vert="horz" wrap="none"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2400"/>
              </a:lnSpc>
              <a:spcBef>
                <a:spcPts val="0"/>
              </a:spcBef>
              <a:buFont typeface="Arial" panose="020B0604020202020204" pitchFamily="34" charset="0"/>
              <a:buNone/>
            </a:pPr>
            <a:r>
              <a:rPr lang="ja-JP" altLang="en-US" sz="1500" b="1" u="sng" spc="-40" dirty="0">
                <a:latin typeface="Meiryo UI" panose="020B0604030504040204" pitchFamily="50" charset="-128"/>
                <a:ea typeface="Meiryo UI" panose="020B0604030504040204" pitchFamily="50" charset="-128"/>
              </a:rPr>
              <a:t>低濃度</a:t>
            </a:r>
            <a:r>
              <a:rPr lang="en-US" altLang="ja-JP" sz="1500" b="1" u="sng" spc="-40" dirty="0">
                <a:latin typeface="Meiryo UI" panose="020B0604030504040204" pitchFamily="50" charset="-128"/>
                <a:ea typeface="Meiryo UI" panose="020B0604030504040204" pitchFamily="50" charset="-128"/>
              </a:rPr>
              <a:t>PCB</a:t>
            </a:r>
            <a:r>
              <a:rPr lang="ja-JP" altLang="en-US" sz="1500" b="1" u="sng" spc="-40" dirty="0">
                <a:latin typeface="Meiryo UI" panose="020B0604030504040204" pitchFamily="50" charset="-128"/>
                <a:ea typeface="Meiryo UI" panose="020B0604030504040204" pitchFamily="50" charset="-128"/>
              </a:rPr>
              <a:t>廃棄物</a:t>
            </a:r>
            <a:endParaRPr lang="en-US" altLang="ja-JP" sz="1500" b="1" u="sng" spc="-40" dirty="0">
              <a:latin typeface="Meiryo UI" panose="020B0604030504040204" pitchFamily="50" charset="-128"/>
              <a:ea typeface="Meiryo UI" panose="020B0604030504040204" pitchFamily="50" charset="-128"/>
            </a:endParaRPr>
          </a:p>
          <a:p>
            <a:pPr>
              <a:lnSpc>
                <a:spcPts val="2400"/>
              </a:lnSpc>
              <a:spcBef>
                <a:spcPts val="0"/>
              </a:spcBef>
              <a:buFont typeface="Meiryo UI" panose="020B0604030504040204" pitchFamily="50" charset="-128"/>
              <a:buChar char="▪"/>
            </a:pP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が非意図的に混入したもの。濃度が</a:t>
            </a:r>
            <a:r>
              <a:rPr lang="en-US" altLang="ja-JP" sz="1500" spc="-40" dirty="0">
                <a:latin typeface="Meiryo UI" panose="020B0604030504040204" pitchFamily="50" charset="-128"/>
                <a:ea typeface="Meiryo UI" panose="020B0604030504040204" pitchFamily="50" charset="-128"/>
              </a:rPr>
              <a:t>0.5mg/kg</a:t>
            </a:r>
            <a:r>
              <a:rPr lang="ja-JP" altLang="en-US" sz="1500" spc="-40" dirty="0">
                <a:latin typeface="Meiryo UI" panose="020B0604030504040204" pitchFamily="50" charset="-128"/>
                <a:ea typeface="Meiryo UI" panose="020B0604030504040204" pitchFamily="50" charset="-128"/>
              </a:rPr>
              <a:t>超～</a:t>
            </a:r>
            <a:r>
              <a:rPr lang="en-US" altLang="ja-JP" sz="1500" spc="-40" dirty="0">
                <a:latin typeface="Meiryo UI" panose="020B0604030504040204" pitchFamily="50" charset="-128"/>
                <a:ea typeface="Meiryo UI" panose="020B0604030504040204" pitchFamily="50" charset="-128"/>
              </a:rPr>
              <a:t>5,000mg/kg</a:t>
            </a:r>
            <a:r>
              <a:rPr lang="ja-JP" altLang="en-US" sz="1500" spc="-40" dirty="0">
                <a:latin typeface="Meiryo UI" panose="020B0604030504040204" pitchFamily="50" charset="-128"/>
                <a:ea typeface="Meiryo UI" panose="020B0604030504040204" pitchFamily="50" charset="-128"/>
              </a:rPr>
              <a:t>（</a:t>
            </a:r>
            <a:r>
              <a:rPr lang="en-US" altLang="ja-JP" sz="1500" spc="-40" dirty="0">
                <a:latin typeface="Meiryo UI" panose="020B0604030504040204" pitchFamily="50" charset="-128"/>
                <a:ea typeface="Meiryo UI" panose="020B0604030504040204" pitchFamily="50" charset="-128"/>
              </a:rPr>
              <a:t>0.5%</a:t>
            </a:r>
            <a:r>
              <a:rPr lang="ja-JP" altLang="en-US" sz="1500" spc="-40" dirty="0">
                <a:latin typeface="Meiryo UI" panose="020B0604030504040204" pitchFamily="50" charset="-128"/>
                <a:ea typeface="Meiryo UI" panose="020B0604030504040204" pitchFamily="50" charset="-128"/>
              </a:rPr>
              <a:t>）以下のもの。</a:t>
            </a:r>
            <a:endParaRPr lang="en-US" altLang="ja-JP" sz="1500" spc="-40" dirty="0">
              <a:latin typeface="Meiryo UI" panose="020B0604030504040204" pitchFamily="50" charset="-128"/>
              <a:ea typeface="Meiryo UI" panose="020B0604030504040204" pitchFamily="50" charset="-128"/>
            </a:endParaRPr>
          </a:p>
          <a:p>
            <a:pPr marL="144000" indent="0">
              <a:lnSpc>
                <a:spcPts val="2400"/>
              </a:lnSpc>
              <a:spcBef>
                <a:spcPts val="0"/>
              </a:spcBef>
              <a:buFont typeface="Arial" panose="020B0604020202020204" pitchFamily="34" charset="0"/>
              <a:buNone/>
            </a:pPr>
            <a:r>
              <a:rPr lang="en-US" altLang="ja-JP" sz="1500" spc="-40" dirty="0">
                <a:latin typeface="Meiryo UI" panose="020B0604030504040204" pitchFamily="50" charset="-128"/>
                <a:ea typeface="Meiryo UI" panose="020B0604030504040204" pitchFamily="50" charset="-128"/>
              </a:rPr>
              <a:t>※</a:t>
            </a:r>
            <a:r>
              <a:rPr lang="ja-JP" altLang="en-US" sz="1500" spc="-40" dirty="0">
                <a:latin typeface="Meiryo UI" panose="020B0604030504040204" pitchFamily="50" charset="-128"/>
                <a:ea typeface="Meiryo UI" panose="020B0604030504040204" pitchFamily="50" charset="-128"/>
              </a:rPr>
              <a:t>可燃性</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汚染物は</a:t>
            </a:r>
            <a:r>
              <a:rPr lang="en-US" altLang="ja-JP" sz="1500" spc="-40" dirty="0">
                <a:latin typeface="Meiryo UI" panose="020B0604030504040204" pitchFamily="50" charset="-128"/>
                <a:ea typeface="Meiryo UI" panose="020B0604030504040204" pitchFamily="50" charset="-128"/>
              </a:rPr>
              <a:t>10</a:t>
            </a:r>
            <a:r>
              <a:rPr lang="ja-JP" altLang="en-US" sz="1500" spc="-40" dirty="0">
                <a:latin typeface="Meiryo UI" panose="020B0604030504040204" pitchFamily="50" charset="-128"/>
                <a:ea typeface="Meiryo UI" panose="020B0604030504040204" pitchFamily="50" charset="-128"/>
              </a:rPr>
              <a:t>％（</a:t>
            </a:r>
            <a:r>
              <a:rPr lang="en-US" altLang="ja-JP" sz="1500" spc="-40" dirty="0">
                <a:latin typeface="Meiryo UI" panose="020B0604030504040204" pitchFamily="50" charset="-128"/>
                <a:ea typeface="Meiryo UI" panose="020B0604030504040204" pitchFamily="50" charset="-128"/>
              </a:rPr>
              <a:t>=100,000mg/kg</a:t>
            </a:r>
            <a:r>
              <a:rPr lang="ja-JP" altLang="en-US" sz="1500" spc="-40" dirty="0">
                <a:latin typeface="Meiryo UI" panose="020B0604030504040204" pitchFamily="50" charset="-128"/>
                <a:ea typeface="Meiryo UI" panose="020B0604030504040204" pitchFamily="50" charset="-128"/>
              </a:rPr>
              <a:t>）以下のもの</a:t>
            </a:r>
            <a:endParaRPr lang="en-US" altLang="ja-JP" sz="1500" spc="-40" dirty="0">
              <a:latin typeface="Meiryo UI" panose="020B0604030504040204" pitchFamily="50" charset="-128"/>
              <a:ea typeface="Meiryo UI" panose="020B0604030504040204" pitchFamily="50" charset="-128"/>
            </a:endParaRPr>
          </a:p>
          <a:p>
            <a:pPr marL="144000" indent="0">
              <a:lnSpc>
                <a:spcPts val="2400"/>
              </a:lnSpc>
              <a:spcBef>
                <a:spcPts val="0"/>
              </a:spcBef>
              <a:buFont typeface="Arial" panose="020B0604020202020204" pitchFamily="34" charset="0"/>
              <a:buNone/>
            </a:pPr>
            <a:r>
              <a:rPr lang="en-US" altLang="ja-JP" sz="1500" spc="-40" dirty="0">
                <a:latin typeface="Meiryo UI" panose="020B0604030504040204" pitchFamily="50" charset="-128"/>
                <a:ea typeface="Meiryo UI" panose="020B0604030504040204" pitchFamily="50" charset="-128"/>
              </a:rPr>
              <a:t>※</a:t>
            </a:r>
            <a:r>
              <a:rPr lang="ja-JP" altLang="en-US" sz="1500" spc="-40" dirty="0">
                <a:latin typeface="Meiryo UI" panose="020B0604030504040204" pitchFamily="50" charset="-128"/>
                <a:ea typeface="Meiryo UI" panose="020B0604030504040204" pitchFamily="50" charset="-128"/>
              </a:rPr>
              <a:t>絶縁油以外の</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汚染物についての低濃度</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廃棄物の該当性の判断基準は、</a:t>
            </a:r>
            <a:r>
              <a:rPr lang="zh-TW" altLang="en-US" sz="1500" spc="-40" dirty="0">
                <a:latin typeface="Meiryo UI" panose="020B0604030504040204" pitchFamily="50" charset="-128"/>
                <a:ea typeface="Meiryo UI" panose="020B0604030504040204" pitchFamily="50" charset="-128"/>
              </a:rPr>
              <a:t>環境省</a:t>
            </a:r>
            <a:r>
              <a:rPr lang="ja-JP" altLang="en-US" sz="1500" spc="-40" dirty="0">
                <a:latin typeface="Meiryo UI" panose="020B0604030504040204" pitchFamily="50" charset="-128"/>
                <a:ea typeface="Meiryo UI" panose="020B0604030504040204" pitchFamily="50" charset="-128"/>
              </a:rPr>
              <a:t>通知</a:t>
            </a:r>
            <a:endParaRPr lang="en-US" altLang="ja-JP" sz="1500" spc="-40" dirty="0">
              <a:latin typeface="Meiryo UI" panose="020B0604030504040204" pitchFamily="50" charset="-128"/>
              <a:ea typeface="Meiryo UI" panose="020B0604030504040204" pitchFamily="50" charset="-128"/>
            </a:endParaRPr>
          </a:p>
          <a:p>
            <a:pPr marL="288000" indent="0">
              <a:lnSpc>
                <a:spcPts val="2400"/>
              </a:lnSpc>
              <a:spcBef>
                <a:spcPts val="0"/>
              </a:spcBef>
              <a:buFont typeface="Arial" panose="020B0604020202020204" pitchFamily="34" charset="0"/>
              <a:buNone/>
            </a:pPr>
            <a:r>
              <a:rPr lang="ja-JP" altLang="en-US" sz="1500" spc="-40" dirty="0" smtClean="0">
                <a:latin typeface="Meiryo UI" panose="020B0604030504040204" pitchFamily="50" charset="-128"/>
                <a:ea typeface="Meiryo UI" panose="020B0604030504040204" pitchFamily="50" charset="-128"/>
              </a:rPr>
              <a:t>「</a:t>
            </a:r>
            <a:r>
              <a:rPr lang="en-US" altLang="zh-TW" sz="1500" spc="-40" dirty="0" smtClean="0">
                <a:latin typeface="Meiryo UI" panose="020B0604030504040204" pitchFamily="50" charset="-128"/>
                <a:ea typeface="Meiryo UI" panose="020B0604030504040204" pitchFamily="50" charset="-128"/>
              </a:rPr>
              <a:t>PCB </a:t>
            </a:r>
            <a:r>
              <a:rPr lang="zh-TW" altLang="en-US" sz="1500" spc="-40" dirty="0" smtClean="0">
                <a:latin typeface="Meiryo UI" panose="020B0604030504040204" pitchFamily="50" charset="-128"/>
                <a:ea typeface="Meiryo UI" panose="020B0604030504040204" pitchFamily="50" charset="-128"/>
              </a:rPr>
              <a:t>汚染物</a:t>
            </a:r>
            <a:r>
              <a:rPr lang="ja-JP" altLang="en-US" sz="1500" spc="-40" dirty="0">
                <a:latin typeface="Meiryo UI" panose="020B0604030504040204" pitchFamily="50" charset="-128"/>
                <a:ea typeface="Meiryo UI" panose="020B0604030504040204" pitchFamily="50" charset="-128"/>
              </a:rPr>
              <a:t>等</a:t>
            </a:r>
            <a:r>
              <a:rPr lang="zh-TW" altLang="en-US" sz="1500" spc="-40" dirty="0" smtClean="0">
                <a:latin typeface="Meiryo UI" panose="020B0604030504040204" pitchFamily="50" charset="-128"/>
                <a:ea typeface="Meiryo UI" panose="020B0604030504040204" pitchFamily="50" charset="-128"/>
              </a:rPr>
              <a:t>の該当性判断</a:t>
            </a:r>
            <a:r>
              <a:rPr lang="zh-TW" altLang="en-US" sz="1500" spc="-40" dirty="0">
                <a:latin typeface="Meiryo UI" panose="020B0604030504040204" pitchFamily="50" charset="-128"/>
                <a:ea typeface="Meiryo UI" panose="020B0604030504040204" pitchFamily="50" charset="-128"/>
              </a:rPr>
              <a:t>基準について</a:t>
            </a:r>
            <a:r>
              <a:rPr lang="ja-JP" altLang="en-US" sz="1500" spc="-40" dirty="0">
                <a:latin typeface="Meiryo UI" panose="020B0604030504040204" pitchFamily="50" charset="-128"/>
                <a:ea typeface="Meiryo UI" panose="020B0604030504040204" pitchFamily="50" charset="-128"/>
              </a:rPr>
              <a:t>」　</a:t>
            </a:r>
            <a:r>
              <a:rPr lang="en-US" altLang="zh-TW" sz="1500" spc="-40" dirty="0">
                <a:latin typeface="Meiryo UI" panose="020B0604030504040204" pitchFamily="50" charset="-128"/>
                <a:ea typeface="Meiryo UI" panose="020B0604030504040204" pitchFamily="50" charset="-128"/>
                <a:hlinkClick r:id="rId3"/>
              </a:rPr>
              <a:t>https://</a:t>
            </a:r>
            <a:r>
              <a:rPr lang="en-US" altLang="zh-TW" sz="1500" spc="-40" dirty="0" smtClean="0">
                <a:latin typeface="Meiryo UI" panose="020B0604030504040204" pitchFamily="50" charset="-128"/>
                <a:ea typeface="Meiryo UI" panose="020B0604030504040204" pitchFamily="50" charset="-128"/>
                <a:hlinkClick r:id="rId3"/>
              </a:rPr>
              <a:t>www.env.go.jp/recycle/recycle/1910111.pdf</a:t>
            </a:r>
            <a:endParaRPr lang="en-US" altLang="zh-TW" sz="1500" spc="-40" dirty="0" smtClean="0">
              <a:latin typeface="Meiryo UI" panose="020B0604030504040204" pitchFamily="50" charset="-128"/>
              <a:ea typeface="Meiryo UI" panose="020B0604030504040204" pitchFamily="50" charset="-128"/>
            </a:endParaRPr>
          </a:p>
          <a:p>
            <a:pPr>
              <a:lnSpc>
                <a:spcPts val="2400"/>
              </a:lnSpc>
              <a:spcBef>
                <a:spcPts val="0"/>
              </a:spcBef>
              <a:buFont typeface="Meiryo UI" panose="020B0604030504040204" pitchFamily="50" charset="-128"/>
              <a:buChar char="▪"/>
            </a:pPr>
            <a:r>
              <a:rPr lang="ja-JP" altLang="en-US" sz="1500" spc="-40" dirty="0" smtClean="0">
                <a:latin typeface="Meiryo UI" panose="020B0604030504040204" pitchFamily="50" charset="-128"/>
                <a:ea typeface="Meiryo UI" panose="020B0604030504040204" pitchFamily="50" charset="-128"/>
              </a:rPr>
              <a:t>判別は、銘板から高濃度</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機器ではないことを確認後、「メーカー問合せ」又は</a:t>
            </a:r>
            <a:r>
              <a:rPr lang="ja-JP" altLang="en-US" sz="1500" spc="-40" dirty="0" smtClean="0">
                <a:latin typeface="Meiryo UI" panose="020B0604030504040204" pitchFamily="50" charset="-128"/>
                <a:ea typeface="Meiryo UI" panose="020B0604030504040204" pitchFamily="50" charset="-128"/>
              </a:rPr>
              <a:t>「</a:t>
            </a:r>
            <a:r>
              <a:rPr lang="en-US" altLang="ja-JP" sz="1500" spc="-40" dirty="0" smtClean="0">
                <a:latin typeface="Meiryo UI" panose="020B0604030504040204" pitchFamily="50" charset="-128"/>
                <a:ea typeface="Meiryo UI" panose="020B0604030504040204" pitchFamily="50" charset="-128"/>
              </a:rPr>
              <a:t>PCB</a:t>
            </a:r>
            <a:r>
              <a:rPr lang="ja-JP" altLang="en-US" sz="1500" spc="-40" dirty="0" smtClean="0">
                <a:latin typeface="Meiryo UI" panose="020B0604030504040204" pitchFamily="50" charset="-128"/>
                <a:ea typeface="Meiryo UI" panose="020B0604030504040204" pitchFamily="50" charset="-128"/>
              </a:rPr>
              <a:t>濃度の分析</a:t>
            </a:r>
            <a:r>
              <a:rPr lang="ja-JP" altLang="en-US" sz="1500" spc="-40" dirty="0">
                <a:latin typeface="Meiryo UI" panose="020B0604030504040204" pitchFamily="50" charset="-128"/>
                <a:ea typeface="Meiryo UI" panose="020B0604030504040204" pitchFamily="50" charset="-128"/>
              </a:rPr>
              <a:t>」</a:t>
            </a:r>
            <a:endParaRPr lang="en-US" altLang="ja-JP" sz="1500" spc="-40" dirty="0">
              <a:latin typeface="Meiryo UI" panose="020B0604030504040204" pitchFamily="50" charset="-128"/>
              <a:ea typeface="Meiryo UI" panose="020B0604030504040204" pitchFamily="50" charset="-128"/>
            </a:endParaRPr>
          </a:p>
          <a:p>
            <a:pPr>
              <a:lnSpc>
                <a:spcPts val="2400"/>
              </a:lnSpc>
              <a:spcBef>
                <a:spcPts val="0"/>
              </a:spcBef>
              <a:buFont typeface="Meiryo UI" panose="020B0604030504040204" pitchFamily="50" charset="-128"/>
              <a:buChar char="▪"/>
            </a:pPr>
            <a:r>
              <a:rPr lang="ja-JP" altLang="en-US" sz="1500" spc="-40" dirty="0">
                <a:latin typeface="Meiryo UI" panose="020B0604030504040204" pitchFamily="50" charset="-128"/>
                <a:ea typeface="Meiryo UI" panose="020B0604030504040204" pitchFamily="50" charset="-128"/>
              </a:rPr>
              <a:t>民間の無害化処理認定施設や都道府県知事等の許可施設にて処理</a:t>
            </a:r>
            <a:endParaRPr lang="en-US" altLang="ja-JP" sz="1500" spc="-4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5DB224B-C591-0EA5-15E5-359947D1960F}"/>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233704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製造年による判別について</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F560BDCC-E7C2-4DFC-8F95-D896D5B8D927}"/>
              </a:ext>
            </a:extLst>
          </p:cNvPr>
          <p:cNvSpPr txBox="1"/>
          <p:nvPr/>
        </p:nvSpPr>
        <p:spPr>
          <a:xfrm>
            <a:off x="6342269" y="3177520"/>
            <a:ext cx="2622221" cy="370358"/>
          </a:xfrm>
          <a:prstGeom prst="rect">
            <a:avLst/>
          </a:prstGeom>
          <a:noFill/>
        </p:spPr>
        <p:txBody>
          <a:bodyPr wrap="square" rtlCol="0">
            <a:spAutoFit/>
          </a:bodyPr>
          <a:lstStyle/>
          <a:p>
            <a:pPr>
              <a:lnSpc>
                <a:spcPct val="1500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絶縁油の入替無に限る</a:t>
            </a:r>
            <a:endParaRPr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739FD60F-B694-46AD-BF55-7241E917B0BD}"/>
              </a:ext>
            </a:extLst>
          </p:cNvPr>
          <p:cNvSpPr txBox="1"/>
          <p:nvPr/>
        </p:nvSpPr>
        <p:spPr>
          <a:xfrm>
            <a:off x="5000971" y="544718"/>
            <a:ext cx="1822927"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47</a:t>
            </a:r>
            <a:r>
              <a:rPr lang="ja-JP" altLang="en-US" sz="2000" dirty="0">
                <a:latin typeface="Meiryo UI" panose="020B0604030504040204" pitchFamily="50" charset="-128"/>
                <a:ea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rPr>
              <a:t>まで</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(1972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graphicFrame>
        <p:nvGraphicFramePr>
          <p:cNvPr id="26" name="表 25">
            <a:extLst>
              <a:ext uri="{FF2B5EF4-FFF2-40B4-BE49-F238E27FC236}">
                <a16:creationId xmlns:a16="http://schemas.microsoft.com/office/drawing/2014/main" id="{6134F68E-8711-4543-9001-7D058CCD2887}"/>
              </a:ext>
            </a:extLst>
          </p:cNvPr>
          <p:cNvGraphicFramePr>
            <a:graphicFrameLocks noGrp="1"/>
          </p:cNvGraphicFramePr>
          <p:nvPr/>
        </p:nvGraphicFramePr>
        <p:xfrm>
          <a:off x="3885723" y="1203823"/>
          <a:ext cx="4654782" cy="828000"/>
        </p:xfrm>
        <a:graphic>
          <a:graphicData uri="http://schemas.openxmlformats.org/drawingml/2006/table">
            <a:tbl>
              <a:tblPr bandRow="1">
                <a:tableStyleId>{5C22544A-7EE6-4342-B048-85BDC9FD1C3A}</a:tableStyleId>
              </a:tblPr>
              <a:tblGrid>
                <a:gridCol w="1834563">
                  <a:extLst>
                    <a:ext uri="{9D8B030D-6E8A-4147-A177-3AD203B41FA5}">
                      <a16:colId xmlns:a16="http://schemas.microsoft.com/office/drawing/2014/main" val="2683780481"/>
                    </a:ext>
                  </a:extLst>
                </a:gridCol>
                <a:gridCol w="1588020">
                  <a:extLst>
                    <a:ext uri="{9D8B030D-6E8A-4147-A177-3AD203B41FA5}">
                      <a16:colId xmlns:a16="http://schemas.microsoft.com/office/drawing/2014/main" val="3590938776"/>
                    </a:ext>
                  </a:extLst>
                </a:gridCol>
                <a:gridCol w="1232199">
                  <a:extLst>
                    <a:ext uri="{9D8B030D-6E8A-4147-A177-3AD203B41FA5}">
                      <a16:colId xmlns:a16="http://schemas.microsoft.com/office/drawing/2014/main" val="881139688"/>
                    </a:ext>
                  </a:extLst>
                </a:gridCol>
              </a:tblGrid>
              <a:tr h="828000">
                <a:tc>
                  <a:txBody>
                    <a:bodyPr/>
                    <a:lstStyle/>
                    <a:p>
                      <a:pPr algn="ctr">
                        <a:lnSpc>
                          <a:spcPts val="2000"/>
                        </a:lnSpc>
                      </a:pPr>
                      <a:r>
                        <a:rPr kumimoji="1" lang="ja-JP" altLang="en-US" sz="1900">
                          <a:latin typeface="Meiryo UI" panose="020B0604030504040204" pitchFamily="50" charset="-128"/>
                          <a:ea typeface="Meiryo UI" panose="020B0604030504040204" pitchFamily="50" charset="-128"/>
                        </a:rPr>
                        <a:t>高濃度</a:t>
                      </a:r>
                      <a:r>
                        <a:rPr kumimoji="1" lang="en-US" altLang="ja-JP" sz="1900">
                          <a:latin typeface="Meiryo UI" panose="020B0604030504040204" pitchFamily="50" charset="-128"/>
                          <a:ea typeface="Meiryo UI" panose="020B0604030504040204" pitchFamily="50" charset="-128"/>
                        </a:rPr>
                        <a:t>PCB</a:t>
                      </a:r>
                      <a:endParaRPr kumimoji="1" lang="ja-JP" altLang="en-US" sz="1900" dirty="0">
                        <a:latin typeface="Meiryo UI" panose="020B0604030504040204" pitchFamily="50" charset="-128"/>
                        <a:ea typeface="Meiryo UI" panose="020B0604030504040204" pitchFamily="50" charset="-128"/>
                      </a:endParaRPr>
                    </a:p>
                  </a:txBody>
                  <a:tcPr marT="144000">
                    <a:solidFill>
                      <a:srgbClr val="FF5050"/>
                    </a:solidFill>
                  </a:tcPr>
                </a:tc>
                <a:tc>
                  <a:txBody>
                    <a:bodyPr/>
                    <a:lstStyle/>
                    <a:p>
                      <a:pPr algn="ct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900">
                          <a:latin typeface="Meiryo UI" panose="020B0604030504040204" pitchFamily="50" charset="-128"/>
                          <a:ea typeface="Meiryo UI" panose="020B0604030504040204" pitchFamily="50" charset="-128"/>
                        </a:rPr>
                        <a:t>低濃度</a:t>
                      </a:r>
                      <a:r>
                        <a:rPr kumimoji="1" lang="en-US" altLang="ja-JP" sz="1900">
                          <a:latin typeface="Meiryo UI" panose="020B0604030504040204" pitchFamily="50" charset="-128"/>
                          <a:ea typeface="Meiryo UI" panose="020B0604030504040204" pitchFamily="50" charset="-128"/>
                        </a:rPr>
                        <a:t>PCB</a:t>
                      </a:r>
                      <a:endParaRPr kumimoji="1" lang="ja-JP" altLang="en-US" sz="1900" dirty="0">
                        <a:latin typeface="Meiryo UI" panose="020B0604030504040204" pitchFamily="50" charset="-128"/>
                        <a:ea typeface="Meiryo UI" panose="020B0604030504040204" pitchFamily="50" charset="-128"/>
                      </a:endParaRPr>
                    </a:p>
                  </a:txBody>
                  <a:tcPr marT="46800">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900" dirty="0">
                          <a:latin typeface="Meiryo UI" panose="020B0604030504040204" pitchFamily="50" charset="-128"/>
                          <a:ea typeface="Meiryo UI" panose="020B0604030504040204" pitchFamily="50" charset="-128"/>
                        </a:rPr>
                        <a:t>非</a:t>
                      </a:r>
                      <a:r>
                        <a:rPr kumimoji="1" lang="en-US" altLang="ja-JP" sz="1900" dirty="0">
                          <a:latin typeface="Meiryo UI" panose="020B0604030504040204" pitchFamily="50" charset="-128"/>
                          <a:ea typeface="Meiryo UI" panose="020B0604030504040204" pitchFamily="50" charset="-128"/>
                        </a:rPr>
                        <a:t>PCB</a:t>
                      </a:r>
                      <a:r>
                        <a:rPr kumimoji="1" lang="en-US" altLang="ja-JP" sz="1900" baseline="30000" dirty="0">
                          <a:latin typeface="Meiryo UI" panose="020B0604030504040204" pitchFamily="50" charset="-128"/>
                          <a:ea typeface="Meiryo UI" panose="020B0604030504040204" pitchFamily="50" charset="-128"/>
                        </a:rPr>
                        <a:t>※</a:t>
                      </a:r>
                      <a:endParaRPr kumimoji="1" lang="ja-JP" altLang="en-US" sz="1900" baseline="300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extLst>
                  <a:ext uri="{0D108BD9-81ED-4DB2-BD59-A6C34878D82A}">
                    <a16:rowId xmlns:a16="http://schemas.microsoft.com/office/drawing/2014/main" val="754601586"/>
                  </a:ext>
                </a:extLst>
              </a:tr>
            </a:tbl>
          </a:graphicData>
        </a:graphic>
      </p:graphicFrame>
      <p:graphicFrame>
        <p:nvGraphicFramePr>
          <p:cNvPr id="27" name="表 26">
            <a:extLst>
              <a:ext uri="{FF2B5EF4-FFF2-40B4-BE49-F238E27FC236}">
                <a16:creationId xmlns:a16="http://schemas.microsoft.com/office/drawing/2014/main" id="{49E2412B-5B59-44F4-A91D-3EF02E93E780}"/>
              </a:ext>
            </a:extLst>
          </p:cNvPr>
          <p:cNvGraphicFramePr>
            <a:graphicFrameLocks noGrp="1"/>
          </p:cNvGraphicFramePr>
          <p:nvPr/>
        </p:nvGraphicFramePr>
        <p:xfrm>
          <a:off x="3885723" y="2928332"/>
          <a:ext cx="4629629" cy="828000"/>
        </p:xfrm>
        <a:graphic>
          <a:graphicData uri="http://schemas.openxmlformats.org/drawingml/2006/table">
            <a:tbl>
              <a:tblPr bandRow="1">
                <a:tableStyleId>{5C22544A-7EE6-4342-B048-85BDC9FD1C3A}</a:tableStyleId>
              </a:tblPr>
              <a:tblGrid>
                <a:gridCol w="1827483">
                  <a:extLst>
                    <a:ext uri="{9D8B030D-6E8A-4147-A177-3AD203B41FA5}">
                      <a16:colId xmlns:a16="http://schemas.microsoft.com/office/drawing/2014/main" val="2683780481"/>
                    </a:ext>
                  </a:extLst>
                </a:gridCol>
                <a:gridCol w="1379077">
                  <a:extLst>
                    <a:ext uri="{9D8B030D-6E8A-4147-A177-3AD203B41FA5}">
                      <a16:colId xmlns:a16="http://schemas.microsoft.com/office/drawing/2014/main" val="3590938776"/>
                    </a:ext>
                  </a:extLst>
                </a:gridCol>
                <a:gridCol w="1423069">
                  <a:extLst>
                    <a:ext uri="{9D8B030D-6E8A-4147-A177-3AD203B41FA5}">
                      <a16:colId xmlns:a16="http://schemas.microsoft.com/office/drawing/2014/main" val="881139688"/>
                    </a:ext>
                  </a:extLst>
                </a:gridCol>
              </a:tblGrid>
              <a:tr h="828000">
                <a:tc>
                  <a:txBody>
                    <a:bodyPr/>
                    <a:lstStyle/>
                    <a:p>
                      <a:pPr algn="ctr"/>
                      <a:r>
                        <a:rPr kumimoji="1" lang="ja-JP" altLang="en-US" sz="1900">
                          <a:latin typeface="Meiryo UI" panose="020B0604030504040204" pitchFamily="50" charset="-128"/>
                          <a:ea typeface="Meiryo UI" panose="020B0604030504040204" pitchFamily="50" charset="-128"/>
                        </a:rPr>
                        <a:t>高濃度</a:t>
                      </a:r>
                      <a:r>
                        <a:rPr kumimoji="1" lang="en-US" altLang="ja-JP" sz="1900">
                          <a:latin typeface="Meiryo UI" panose="020B0604030504040204" pitchFamily="50" charset="-128"/>
                          <a:ea typeface="Meiryo UI" panose="020B0604030504040204" pitchFamily="50" charset="-128"/>
                        </a:rPr>
                        <a:t>PCB</a:t>
                      </a:r>
                      <a:endParaRPr kumimoji="1" lang="ja-JP" altLang="en-US" sz="1900" dirty="0">
                        <a:latin typeface="Meiryo UI" panose="020B0604030504040204" pitchFamily="50" charset="-128"/>
                        <a:ea typeface="Meiryo UI" panose="020B0604030504040204" pitchFamily="50" charset="-128"/>
                      </a:endParaRPr>
                    </a:p>
                  </a:txBody>
                  <a:tcPr marT="108000">
                    <a:solidFill>
                      <a:srgbClr val="FF5050"/>
                    </a:solidFill>
                  </a:tcPr>
                </a:tc>
                <a:tc>
                  <a:txBody>
                    <a:bodyPr/>
                    <a:lstStyle/>
                    <a:p>
                      <a:pPr algn="ct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900">
                          <a:latin typeface="Meiryo UI" panose="020B0604030504040204" pitchFamily="50" charset="-128"/>
                          <a:ea typeface="Meiryo UI" panose="020B0604030504040204" pitchFamily="50" charset="-128"/>
                        </a:rPr>
                        <a:t>低濃度</a:t>
                      </a:r>
                      <a:r>
                        <a:rPr kumimoji="1" lang="en-US" altLang="ja-JP" sz="1900">
                          <a:latin typeface="Meiryo UI" panose="020B0604030504040204" pitchFamily="50" charset="-128"/>
                          <a:ea typeface="Meiryo UI" panose="020B0604030504040204" pitchFamily="50" charset="-128"/>
                        </a:rPr>
                        <a:t>PCB</a:t>
                      </a:r>
                      <a:endParaRPr kumimoji="1" lang="ja-JP" altLang="en-US" sz="1900" dirty="0">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tc>
                  <a:txBody>
                    <a:bodyPr/>
                    <a:lstStyle/>
                    <a:p>
                      <a:pPr algn="ct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900" dirty="0">
                          <a:latin typeface="Meiryo UI" panose="020B0604030504040204" pitchFamily="50" charset="-128"/>
                          <a:ea typeface="Meiryo UI" panose="020B0604030504040204" pitchFamily="50" charset="-128"/>
                        </a:rPr>
                        <a:t>非</a:t>
                      </a:r>
                      <a:r>
                        <a:rPr kumimoji="1" lang="en-US" altLang="ja-JP" sz="1900" dirty="0">
                          <a:latin typeface="Meiryo UI" panose="020B0604030504040204" pitchFamily="50" charset="-128"/>
                          <a:ea typeface="Meiryo UI" panose="020B0604030504040204" pitchFamily="50" charset="-128"/>
                        </a:rPr>
                        <a:t>PCB</a:t>
                      </a:r>
                      <a:endParaRPr kumimoji="1" lang="ja-JP" altLang="en-US" sz="1900" baseline="300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extLst>
                  <a:ext uri="{0D108BD9-81ED-4DB2-BD59-A6C34878D82A}">
                    <a16:rowId xmlns:a16="http://schemas.microsoft.com/office/drawing/2014/main" val="754601586"/>
                  </a:ext>
                </a:extLst>
              </a:tr>
            </a:tbl>
          </a:graphicData>
        </a:graphic>
      </p:graphicFrame>
      <p:sp>
        <p:nvSpPr>
          <p:cNvPr id="28" name="テキスト ボックス 27">
            <a:extLst>
              <a:ext uri="{FF2B5EF4-FFF2-40B4-BE49-F238E27FC236}">
                <a16:creationId xmlns:a16="http://schemas.microsoft.com/office/drawing/2014/main" id="{78622BB9-E800-499D-AD74-7F15B27C4472}"/>
              </a:ext>
            </a:extLst>
          </p:cNvPr>
          <p:cNvSpPr txBox="1"/>
          <p:nvPr/>
        </p:nvSpPr>
        <p:spPr>
          <a:xfrm>
            <a:off x="7232294" y="544719"/>
            <a:ext cx="1512132"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(1994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29" name="テキスト ボックス 28">
            <a:extLst>
              <a:ext uri="{FF2B5EF4-FFF2-40B4-BE49-F238E27FC236}">
                <a16:creationId xmlns:a16="http://schemas.microsoft.com/office/drawing/2014/main" id="{5B80F702-7AA6-44C9-BBF9-98718B5C8247}"/>
              </a:ext>
            </a:extLst>
          </p:cNvPr>
          <p:cNvSpPr txBox="1"/>
          <p:nvPr/>
        </p:nvSpPr>
        <p:spPr>
          <a:xfrm>
            <a:off x="6936719" y="2312780"/>
            <a:ext cx="1578631"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(1991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0" name="テキスト ボックス 29">
            <a:extLst>
              <a:ext uri="{FF2B5EF4-FFF2-40B4-BE49-F238E27FC236}">
                <a16:creationId xmlns:a16="http://schemas.microsoft.com/office/drawing/2014/main" id="{052F118E-CE3D-4BB6-A8C2-B8FE4F16C47C}"/>
              </a:ext>
            </a:extLst>
          </p:cNvPr>
          <p:cNvSpPr txBox="1"/>
          <p:nvPr/>
        </p:nvSpPr>
        <p:spPr>
          <a:xfrm>
            <a:off x="4947122" y="2335480"/>
            <a:ext cx="1677475"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47</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まで</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(1972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1" name="テキスト ボックス 30">
            <a:extLst>
              <a:ext uri="{FF2B5EF4-FFF2-40B4-BE49-F238E27FC236}">
                <a16:creationId xmlns:a16="http://schemas.microsoft.com/office/drawing/2014/main" id="{389786EB-4FC3-4305-97B4-6748721D22CF}"/>
              </a:ext>
            </a:extLst>
          </p:cNvPr>
          <p:cNvSpPr txBox="1"/>
          <p:nvPr/>
        </p:nvSpPr>
        <p:spPr>
          <a:xfrm>
            <a:off x="465288" y="413533"/>
            <a:ext cx="1594085" cy="489493"/>
          </a:xfrm>
          <a:prstGeom prst="rect">
            <a:avLst/>
          </a:prstGeom>
          <a:noFill/>
        </p:spPr>
        <p:txBody>
          <a:bodyPr wrap="square" rtlCol="0">
            <a:spAutoFit/>
          </a:bodyPr>
          <a:lstStyle/>
          <a:p>
            <a:pPr>
              <a:lnSpc>
                <a:spcPct val="150000"/>
              </a:lnSpc>
            </a:pP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トランス</a:t>
            </a:r>
            <a:r>
              <a:rPr lang="en-US" altLang="ja-JP" sz="2000" b="1" dirty="0">
                <a:latin typeface="Meiryo UI" panose="020B0604030504040204" pitchFamily="50" charset="-128"/>
                <a:ea typeface="Meiryo UI" panose="020B0604030504040204" pitchFamily="50" charset="-128"/>
              </a:rPr>
              <a:t>》</a:t>
            </a:r>
          </a:p>
        </p:txBody>
      </p:sp>
      <p:sp>
        <p:nvSpPr>
          <p:cNvPr id="32" name="テキスト ボックス 31">
            <a:extLst>
              <a:ext uri="{FF2B5EF4-FFF2-40B4-BE49-F238E27FC236}">
                <a16:creationId xmlns:a16="http://schemas.microsoft.com/office/drawing/2014/main" id="{C9347A93-A6D5-45A3-9259-BE1F740D28D2}"/>
              </a:ext>
            </a:extLst>
          </p:cNvPr>
          <p:cNvSpPr txBox="1"/>
          <p:nvPr/>
        </p:nvSpPr>
        <p:spPr>
          <a:xfrm>
            <a:off x="395538" y="2088767"/>
            <a:ext cx="1973147" cy="489493"/>
          </a:xfrm>
          <a:prstGeom prst="rect">
            <a:avLst/>
          </a:prstGeom>
          <a:noFill/>
        </p:spPr>
        <p:txBody>
          <a:bodyPr wrap="square" rtlCol="0">
            <a:spAutoFit/>
          </a:bodyPr>
          <a:lstStyle/>
          <a:p>
            <a:pPr>
              <a:lnSpc>
                <a:spcPct val="150000"/>
              </a:lnSpc>
            </a:pP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コンデンサ</a:t>
            </a:r>
            <a:r>
              <a:rPr lang="en-US" altLang="ja-JP" sz="2000" b="1" dirty="0">
                <a:latin typeface="Meiryo UI" panose="020B0604030504040204" pitchFamily="50" charset="-128"/>
                <a:ea typeface="Meiryo UI" panose="020B0604030504040204" pitchFamily="50" charset="-128"/>
              </a:rPr>
              <a:t>》</a:t>
            </a:r>
            <a:endParaRPr lang="en-US" altLang="ja-JP" sz="2000" b="1" baseline="-25000" dirty="0">
              <a:latin typeface="Meiryo UI" panose="020B0604030504040204" pitchFamily="50" charset="-128"/>
              <a:ea typeface="Meiryo UI" panose="020B0604030504040204" pitchFamily="50" charset="-128"/>
            </a:endParaRPr>
          </a:p>
        </p:txBody>
      </p:sp>
      <p:graphicFrame>
        <p:nvGraphicFramePr>
          <p:cNvPr id="33" name="表 32">
            <a:extLst>
              <a:ext uri="{FF2B5EF4-FFF2-40B4-BE49-F238E27FC236}">
                <a16:creationId xmlns:a16="http://schemas.microsoft.com/office/drawing/2014/main" id="{4930C4BF-0347-4A88-840E-835927DB9969}"/>
              </a:ext>
            </a:extLst>
          </p:cNvPr>
          <p:cNvGraphicFramePr>
            <a:graphicFrameLocks noGrp="1"/>
          </p:cNvGraphicFramePr>
          <p:nvPr/>
        </p:nvGraphicFramePr>
        <p:xfrm>
          <a:off x="3885722" y="4646833"/>
          <a:ext cx="4629628" cy="518387"/>
        </p:xfrm>
        <a:graphic>
          <a:graphicData uri="http://schemas.openxmlformats.org/drawingml/2006/table">
            <a:tbl>
              <a:tblPr bandRow="1">
                <a:tableStyleId>{5C22544A-7EE6-4342-B048-85BDC9FD1C3A}</a:tableStyleId>
              </a:tblPr>
              <a:tblGrid>
                <a:gridCol w="1838409">
                  <a:extLst>
                    <a:ext uri="{9D8B030D-6E8A-4147-A177-3AD203B41FA5}">
                      <a16:colId xmlns:a16="http://schemas.microsoft.com/office/drawing/2014/main" val="3590938776"/>
                    </a:ext>
                  </a:extLst>
                </a:gridCol>
                <a:gridCol w="2791219">
                  <a:extLst>
                    <a:ext uri="{9D8B030D-6E8A-4147-A177-3AD203B41FA5}">
                      <a16:colId xmlns:a16="http://schemas.microsoft.com/office/drawing/2014/main" val="881139688"/>
                    </a:ext>
                  </a:extLst>
                </a:gridCol>
              </a:tblGrid>
              <a:tr h="518387">
                <a:tc>
                  <a:txBody>
                    <a:bodyPr/>
                    <a:lstStyle/>
                    <a:p>
                      <a:pPr algn="ctr"/>
                      <a:r>
                        <a:rPr kumimoji="1" lang="ja-JP" altLang="en-US" sz="1900">
                          <a:latin typeface="Meiryo UI" panose="020B0604030504040204" pitchFamily="50" charset="-128"/>
                          <a:ea typeface="Meiryo UI" panose="020B0604030504040204" pitchFamily="50" charset="-128"/>
                        </a:rPr>
                        <a:t>高濃度</a:t>
                      </a:r>
                      <a:r>
                        <a:rPr kumimoji="1" lang="en-US" altLang="ja-JP" sz="1900">
                          <a:latin typeface="Meiryo UI" panose="020B0604030504040204" pitchFamily="50" charset="-128"/>
                          <a:ea typeface="Meiryo UI" panose="020B0604030504040204" pitchFamily="50" charset="-128"/>
                        </a:rPr>
                        <a:t>PCB</a:t>
                      </a:r>
                      <a:endParaRPr kumimoji="1" lang="en-US" altLang="ja-JP" sz="1900" dirty="0">
                        <a:latin typeface="Meiryo UI" panose="020B0604030504040204" pitchFamily="50" charset="-128"/>
                        <a:ea typeface="Meiryo UI" panose="020B0604030504040204" pitchFamily="50" charset="-128"/>
                      </a:endParaRPr>
                    </a:p>
                  </a:txBody>
                  <a:tcPr marT="36000">
                    <a:solidFill>
                      <a:srgbClr val="FF5050"/>
                    </a:solidFill>
                  </a:tcPr>
                </a:tc>
                <a:tc>
                  <a:txBody>
                    <a:bodyPr/>
                    <a:lstStyle/>
                    <a:p>
                      <a:pPr algn="ctr"/>
                      <a:endParaRPr kumimoji="1" lang="ja-JP" altLang="en-US" sz="1900" baseline="300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extLst>
                  <a:ext uri="{0D108BD9-81ED-4DB2-BD59-A6C34878D82A}">
                    <a16:rowId xmlns:a16="http://schemas.microsoft.com/office/drawing/2014/main" val="754601586"/>
                  </a:ext>
                </a:extLst>
              </a:tr>
            </a:tbl>
          </a:graphicData>
        </a:graphic>
      </p:graphicFrame>
      <p:sp>
        <p:nvSpPr>
          <p:cNvPr id="34" name="テキスト ボックス 33">
            <a:extLst>
              <a:ext uri="{FF2B5EF4-FFF2-40B4-BE49-F238E27FC236}">
                <a16:creationId xmlns:a16="http://schemas.microsoft.com/office/drawing/2014/main" id="{B13741DA-BDFF-42EB-B11E-EEEC3AC3A78D}"/>
              </a:ext>
            </a:extLst>
          </p:cNvPr>
          <p:cNvSpPr txBox="1"/>
          <p:nvPr/>
        </p:nvSpPr>
        <p:spPr>
          <a:xfrm>
            <a:off x="5298151" y="4003933"/>
            <a:ext cx="2088232"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47</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8</a:t>
            </a:r>
            <a:r>
              <a:rPr lang="ja-JP" altLang="en-US" sz="2000" dirty="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まで</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(1972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5" name="テキスト ボックス 34">
            <a:extLst>
              <a:ext uri="{FF2B5EF4-FFF2-40B4-BE49-F238E27FC236}">
                <a16:creationId xmlns:a16="http://schemas.microsoft.com/office/drawing/2014/main" id="{3EB9DD95-7AA9-4954-BB81-8B56E2BE68E3}"/>
              </a:ext>
            </a:extLst>
          </p:cNvPr>
          <p:cNvSpPr txBox="1"/>
          <p:nvPr/>
        </p:nvSpPr>
        <p:spPr>
          <a:xfrm>
            <a:off x="3466047" y="3990825"/>
            <a:ext cx="2088231"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32</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(1957</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6" name="テキスト ボックス 35">
            <a:extLst>
              <a:ext uri="{FF2B5EF4-FFF2-40B4-BE49-F238E27FC236}">
                <a16:creationId xmlns:a16="http://schemas.microsoft.com/office/drawing/2014/main" id="{8BFAAB40-5D4A-4CAF-A914-5EC6575F896E}"/>
              </a:ext>
            </a:extLst>
          </p:cNvPr>
          <p:cNvSpPr txBox="1"/>
          <p:nvPr/>
        </p:nvSpPr>
        <p:spPr>
          <a:xfrm>
            <a:off x="3347866" y="533061"/>
            <a:ext cx="1653107"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(1953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7" name="テキスト ボックス 36">
            <a:extLst>
              <a:ext uri="{FF2B5EF4-FFF2-40B4-BE49-F238E27FC236}">
                <a16:creationId xmlns:a16="http://schemas.microsoft.com/office/drawing/2014/main" id="{70F8F08A-2CBB-4653-BEE5-5C9A7487459B}"/>
              </a:ext>
            </a:extLst>
          </p:cNvPr>
          <p:cNvSpPr txBox="1"/>
          <p:nvPr/>
        </p:nvSpPr>
        <p:spPr>
          <a:xfrm>
            <a:off x="3368490" y="2304790"/>
            <a:ext cx="1653107"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(1953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4" name="テキスト ボックス 3">
            <a:extLst>
              <a:ext uri="{FF2B5EF4-FFF2-40B4-BE49-F238E27FC236}">
                <a16:creationId xmlns:a16="http://schemas.microsoft.com/office/drawing/2014/main" id="{56EA236E-1BCF-4987-B3FF-B8BD98B8E66B}"/>
              </a:ext>
            </a:extLst>
          </p:cNvPr>
          <p:cNvSpPr txBox="1"/>
          <p:nvPr/>
        </p:nvSpPr>
        <p:spPr>
          <a:xfrm>
            <a:off x="4985999" y="2031272"/>
            <a:ext cx="3831303"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絶縁油の入替等が行われていない場合に限る</a:t>
            </a:r>
          </a:p>
        </p:txBody>
      </p:sp>
      <p:sp>
        <p:nvSpPr>
          <p:cNvPr id="38" name="テキスト ボックス 37">
            <a:extLst>
              <a:ext uri="{FF2B5EF4-FFF2-40B4-BE49-F238E27FC236}">
                <a16:creationId xmlns:a16="http://schemas.microsoft.com/office/drawing/2014/main" id="{AF1D57C0-13A4-41F0-ABE8-61193C764206}"/>
              </a:ext>
            </a:extLst>
          </p:cNvPr>
          <p:cNvSpPr txBox="1"/>
          <p:nvPr/>
        </p:nvSpPr>
        <p:spPr>
          <a:xfrm>
            <a:off x="467546" y="3880293"/>
            <a:ext cx="1973147" cy="489493"/>
          </a:xfrm>
          <a:prstGeom prst="rect">
            <a:avLst/>
          </a:prstGeom>
          <a:noFill/>
        </p:spPr>
        <p:txBody>
          <a:bodyPr wrap="square" rtlCol="0">
            <a:spAutoFit/>
          </a:bodyPr>
          <a:lstStyle/>
          <a:p>
            <a:pPr>
              <a:lnSpc>
                <a:spcPct val="150000"/>
              </a:lnSpc>
            </a:pP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安定器</a:t>
            </a:r>
            <a:r>
              <a:rPr lang="en-US" altLang="ja-JP" sz="2000" b="1" dirty="0">
                <a:latin typeface="Meiryo UI" panose="020B0604030504040204" pitchFamily="50" charset="-128"/>
                <a:ea typeface="Meiryo UI" panose="020B0604030504040204" pitchFamily="50" charset="-128"/>
              </a:rPr>
              <a:t>》</a:t>
            </a:r>
          </a:p>
        </p:txBody>
      </p:sp>
      <p:pic>
        <p:nvPicPr>
          <p:cNvPr id="39" name="Picture 6">
            <a:extLst>
              <a:ext uri="{FF2B5EF4-FFF2-40B4-BE49-F238E27FC236}">
                <a16:creationId xmlns:a16="http://schemas.microsoft.com/office/drawing/2014/main" id="{A4B7A83A-C003-4614-A56A-C946B5929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03" y="909320"/>
            <a:ext cx="2688855" cy="111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a:extLst>
              <a:ext uri="{FF2B5EF4-FFF2-40B4-BE49-F238E27FC236}">
                <a16:creationId xmlns:a16="http://schemas.microsoft.com/office/drawing/2014/main" id="{AFC8530B-7708-476A-ADCE-84CA358922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768" y="2616778"/>
            <a:ext cx="2688853" cy="111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a:extLst>
              <a:ext uri="{FF2B5EF4-FFF2-40B4-BE49-F238E27FC236}">
                <a16:creationId xmlns:a16="http://schemas.microsoft.com/office/drawing/2014/main" id="{B2E19161-E164-4F89-A2D6-8176D9F5FE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10" y="4381329"/>
            <a:ext cx="3167411" cy="98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線コネクタ 6">
            <a:extLst>
              <a:ext uri="{FF2B5EF4-FFF2-40B4-BE49-F238E27FC236}">
                <a16:creationId xmlns:a16="http://schemas.microsoft.com/office/drawing/2014/main" id="{835D1848-9D84-4DFB-947F-A56F879EC3D8}"/>
              </a:ext>
            </a:extLst>
          </p:cNvPr>
          <p:cNvCxnSpPr>
            <a:cxnSpLocks/>
          </p:cNvCxnSpPr>
          <p:nvPr/>
        </p:nvCxnSpPr>
        <p:spPr>
          <a:xfrm flipV="1">
            <a:off x="7297611" y="852495"/>
            <a:ext cx="1" cy="325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08D21B50-DC19-4E03-9B7B-EC66EB96499C}"/>
              </a:ext>
            </a:extLst>
          </p:cNvPr>
          <p:cNvCxnSpPr/>
          <p:nvPr/>
        </p:nvCxnSpPr>
        <p:spPr>
          <a:xfrm>
            <a:off x="7319371" y="1044059"/>
            <a:ext cx="2046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5D3BB86A-D0E3-4140-BBBE-3A4B62B85EFE}"/>
              </a:ext>
            </a:extLst>
          </p:cNvPr>
          <p:cNvCxnSpPr/>
          <p:nvPr/>
        </p:nvCxnSpPr>
        <p:spPr>
          <a:xfrm flipV="1">
            <a:off x="7092280" y="2634230"/>
            <a:ext cx="0" cy="325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011BCE49-F8DB-49DA-8FDB-75E649D4C782}"/>
              </a:ext>
            </a:extLst>
          </p:cNvPr>
          <p:cNvCxnSpPr/>
          <p:nvPr/>
        </p:nvCxnSpPr>
        <p:spPr>
          <a:xfrm>
            <a:off x="7092281" y="2797799"/>
            <a:ext cx="2046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803AD746-BA42-4DDA-8C72-41475640B466}"/>
              </a:ext>
            </a:extLst>
          </p:cNvPr>
          <p:cNvSpPr/>
          <p:nvPr/>
        </p:nvSpPr>
        <p:spPr>
          <a:xfrm>
            <a:off x="3885719" y="1633449"/>
            <a:ext cx="2019428" cy="23929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a:extLst>
              <a:ext uri="{FF2B5EF4-FFF2-40B4-BE49-F238E27FC236}">
                <a16:creationId xmlns:a16="http://schemas.microsoft.com/office/drawing/2014/main" id="{7A385F50-7486-451B-BF17-9FC227BA0A9B}"/>
              </a:ext>
            </a:extLst>
          </p:cNvPr>
          <p:cNvSpPr/>
          <p:nvPr/>
        </p:nvSpPr>
        <p:spPr>
          <a:xfrm>
            <a:off x="3885720" y="3312902"/>
            <a:ext cx="1910419" cy="2332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a:extLst>
              <a:ext uri="{FF2B5EF4-FFF2-40B4-BE49-F238E27FC236}">
                <a16:creationId xmlns:a16="http://schemas.microsoft.com/office/drawing/2014/main" id="{58EF0B23-146D-4C10-BBEA-368F798AC25D}"/>
              </a:ext>
            </a:extLst>
          </p:cNvPr>
          <p:cNvSpPr/>
          <p:nvPr/>
        </p:nvSpPr>
        <p:spPr>
          <a:xfrm>
            <a:off x="3885718" y="1800733"/>
            <a:ext cx="4648683" cy="2392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正方形/長方形 46">
            <a:extLst>
              <a:ext uri="{FF2B5EF4-FFF2-40B4-BE49-F238E27FC236}">
                <a16:creationId xmlns:a16="http://schemas.microsoft.com/office/drawing/2014/main" id="{C8927A42-192F-4900-94A8-93442D6BCB42}"/>
              </a:ext>
            </a:extLst>
          </p:cNvPr>
          <p:cNvSpPr/>
          <p:nvPr/>
        </p:nvSpPr>
        <p:spPr>
          <a:xfrm>
            <a:off x="3885719" y="3528925"/>
            <a:ext cx="4622488" cy="2392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正方形/長方形 47">
            <a:extLst>
              <a:ext uri="{FF2B5EF4-FFF2-40B4-BE49-F238E27FC236}">
                <a16:creationId xmlns:a16="http://schemas.microsoft.com/office/drawing/2014/main" id="{7F4E9699-3186-4588-AB8C-5F8899AB555E}"/>
              </a:ext>
            </a:extLst>
          </p:cNvPr>
          <p:cNvSpPr/>
          <p:nvPr/>
        </p:nvSpPr>
        <p:spPr>
          <a:xfrm>
            <a:off x="3885719" y="4964037"/>
            <a:ext cx="4622488" cy="2392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テキスト ボックス 43">
            <a:extLst>
              <a:ext uri="{FF2B5EF4-FFF2-40B4-BE49-F238E27FC236}">
                <a16:creationId xmlns:a16="http://schemas.microsoft.com/office/drawing/2014/main" id="{3EB9DD95-7AA9-4954-BB81-8B56E2BE68E3}"/>
              </a:ext>
            </a:extLst>
          </p:cNvPr>
          <p:cNvSpPr txBox="1"/>
          <p:nvPr/>
        </p:nvSpPr>
        <p:spPr>
          <a:xfrm>
            <a:off x="0" y="5533370"/>
            <a:ext cx="9144000" cy="1323439"/>
          </a:xfrm>
          <a:prstGeom prst="rect">
            <a:avLst/>
          </a:prstGeom>
          <a:noFill/>
        </p:spPr>
        <p:txBody>
          <a:bodyPr wrap="square" rtlCol="0">
            <a:spAutoFit/>
          </a:bodyPr>
          <a:lstStyle/>
          <a:p>
            <a:pPr marL="180000">
              <a:spcAft>
                <a:spcPts val="600"/>
              </a:spcAft>
            </a:pP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ニチコン製のコンデンサーについては、平成</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月以前のものは、</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汚染の可能性があるとされています。</a:t>
            </a:r>
            <a:endParaRPr lang="en-US" altLang="ja-JP" sz="1400" dirty="0">
              <a:latin typeface="Meiryo UI" panose="020B0604030504040204" pitchFamily="50" charset="-128"/>
              <a:ea typeface="Meiryo UI" panose="020B0604030504040204" pitchFamily="50" charset="-128"/>
            </a:endParaRPr>
          </a:p>
          <a:p>
            <a:pPr marL="432000" indent="-252000">
              <a:spcAft>
                <a:spcPts val="600"/>
              </a:spcAft>
            </a:pP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富士電機製の一部の機器については、平成</a:t>
            </a:r>
            <a:r>
              <a:rPr lang="en-US" altLang="ja-JP" sz="1400" dirty="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年までに</a:t>
            </a:r>
            <a:r>
              <a:rPr lang="ja-JP" altLang="en-US" sz="1400" dirty="0">
                <a:latin typeface="Meiryo UI" panose="020B0604030504040204" pitchFamily="50" charset="-128"/>
                <a:ea typeface="Meiryo UI" panose="020B0604030504040204" pitchFamily="50" charset="-128"/>
              </a:rPr>
              <a:t>生産</a:t>
            </a:r>
            <a:r>
              <a:rPr lang="ja-JP" altLang="en-US" sz="1400" dirty="0" smtClean="0">
                <a:latin typeface="Meiryo UI" panose="020B0604030504040204" pitchFamily="50" charset="-128"/>
                <a:ea typeface="Meiryo UI" panose="020B0604030504040204" pitchFamily="50" charset="-128"/>
              </a:rPr>
              <a:t>された</a:t>
            </a:r>
            <a:r>
              <a:rPr lang="ja-JP" altLang="en-US" sz="1400" dirty="0">
                <a:latin typeface="Meiryo UI" panose="020B0604030504040204" pitchFamily="50" charset="-128"/>
                <a:ea typeface="Meiryo UI" panose="020B0604030504040204" pitchFamily="50" charset="-128"/>
              </a:rPr>
              <a:t>機器に</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汚染の可能性が残るとされています。</a:t>
            </a:r>
            <a:endParaRPr lang="en-US" altLang="ja-JP" sz="1400" dirty="0">
              <a:latin typeface="Meiryo UI" panose="020B0604030504040204" pitchFamily="50" charset="-128"/>
              <a:ea typeface="Meiryo UI" panose="020B0604030504040204" pitchFamily="50" charset="-128"/>
            </a:endParaRPr>
          </a:p>
          <a:p>
            <a:pPr marL="432000" indent="-252000"/>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安定器に</a:t>
            </a:r>
            <a:r>
              <a:rPr lang="ja-JP" altLang="en-US" sz="1400">
                <a:latin typeface="Meiryo UI" panose="020B0604030504040204" pitchFamily="50" charset="-128"/>
                <a:ea typeface="Meiryo UI" panose="020B0604030504040204" pitchFamily="50" charset="-128"/>
              </a:rPr>
              <a:t>ついて</a:t>
            </a:r>
            <a:r>
              <a:rPr lang="ja-JP" altLang="en-US" sz="1400" smtClean="0">
                <a:latin typeface="Meiryo UI" panose="020B0604030504040204" pitchFamily="50" charset="-128"/>
                <a:ea typeface="Meiryo UI" panose="020B0604030504040204" pitchFamily="50" charset="-128"/>
              </a:rPr>
              <a:t>、次</a:t>
            </a:r>
            <a:r>
              <a:rPr lang="ja-JP" altLang="en-US" sz="1400" dirty="0">
                <a:latin typeface="Meiryo UI" panose="020B0604030504040204" pitchFamily="50" charset="-128"/>
                <a:ea typeface="Meiryo UI" panose="020B0604030504040204" pitchFamily="50" charset="-128"/>
              </a:rPr>
              <a:t>のメーカーから微量</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汚染の可能性が公表されています。</a:t>
            </a:r>
            <a:endParaRPr lang="en-US" altLang="ja-JP" sz="1400" dirty="0">
              <a:latin typeface="Meiryo UI" panose="020B0604030504040204" pitchFamily="50" charset="-128"/>
              <a:ea typeface="Meiryo UI" panose="020B0604030504040204" pitchFamily="50" charset="-128"/>
            </a:endParaRPr>
          </a:p>
          <a:p>
            <a:pPr marL="684000" indent="-252000"/>
            <a:r>
              <a:rPr lang="ja-JP" altLang="en-US" sz="1400" dirty="0">
                <a:latin typeface="Meiryo UI" panose="020B0604030504040204" pitchFamily="50" charset="-128"/>
                <a:ea typeface="Meiryo UI" panose="020B0604030504040204" pitchFamily="50" charset="-128"/>
              </a:rPr>
              <a:t>（東芝ライテック（株）、日立グローバルライフソリューションズ（株））</a:t>
            </a:r>
          </a:p>
          <a:p>
            <a:pPr marL="360000" indent="-252000"/>
            <a:r>
              <a:rPr lang="ja-JP" altLang="en-US" sz="1400" dirty="0">
                <a:latin typeface="Meiryo UI" panose="020B0604030504040204" pitchFamily="50" charset="-128"/>
                <a:ea typeface="Meiryo UI" panose="020B0604030504040204" pitchFamily="50" charset="-128"/>
              </a:rPr>
              <a:t>　　　　処理方法は環境省にて検討中のため、処理方法が確定するまで、適正保管をお願いします。</a:t>
            </a:r>
          </a:p>
        </p:txBody>
      </p:sp>
      <p:sp>
        <p:nvSpPr>
          <p:cNvPr id="6" name="正方形/長方形 5"/>
          <p:cNvSpPr/>
          <p:nvPr/>
        </p:nvSpPr>
        <p:spPr>
          <a:xfrm>
            <a:off x="6681936" y="4732895"/>
            <a:ext cx="9144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latin typeface="Meiryo UI" panose="020B0604030504040204" pitchFamily="50" charset="-128"/>
                <a:ea typeface="Meiryo UI" panose="020B0604030504040204" pitchFamily="50" charset="-128"/>
              </a:rPr>
              <a:t>非</a:t>
            </a:r>
            <a:r>
              <a:rPr lang="en-US" altLang="ja-JP">
                <a:solidFill>
                  <a:schemeClr val="tx1"/>
                </a:solidFill>
                <a:latin typeface="Meiryo UI" panose="020B0604030504040204" pitchFamily="50" charset="-128"/>
                <a:ea typeface="Meiryo UI" panose="020B0604030504040204" pitchFamily="50" charset="-128"/>
              </a:rPr>
              <a:t>PCB</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11</a:t>
            </a:fld>
            <a:endParaRPr lang="ja-JP" altLang="en-US" dirty="0">
              <a:solidFill>
                <a:prstClr val="black"/>
              </a:solidFill>
            </a:endParaRPr>
          </a:p>
        </p:txBody>
      </p:sp>
      <p:sp>
        <p:nvSpPr>
          <p:cNvPr id="12" name="テキスト ボックス 11">
            <a:extLst>
              <a:ext uri="{FF2B5EF4-FFF2-40B4-BE49-F238E27FC236}">
                <a16:creationId xmlns:a16="http://schemas.microsoft.com/office/drawing/2014/main" id="{73B90CAF-EC6F-7000-8009-DFD6F49ACA81}"/>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303276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6A0B4-6EB9-477D-B6F7-B38C7D5E185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6BC7DE0D-3860-4C17-AD79-1DA6408B1F2B}"/>
              </a:ext>
            </a:extLst>
          </p:cNvPr>
          <p:cNvSpPr txBox="1"/>
          <p:nvPr/>
        </p:nvSpPr>
        <p:spPr>
          <a:xfrm>
            <a:off x="252000" y="5229200"/>
            <a:ext cx="8640000" cy="1077218"/>
          </a:xfrm>
          <a:prstGeom prst="rect">
            <a:avLst/>
          </a:prstGeom>
          <a:solidFill>
            <a:srgbClr val="B4C7E7">
              <a:alpha val="69804"/>
            </a:srgbClr>
          </a:solidFill>
        </p:spPr>
        <p:txBody>
          <a:bodyPr wrap="square" rtlCol="0">
            <a:spAutoFit/>
          </a:bodyPr>
          <a:lstStyle/>
          <a:p>
            <a:pPr marL="144000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高濃度</a:t>
            </a:r>
            <a:r>
              <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の確認</a:t>
            </a:r>
            <a:r>
              <a:rPr kumimoji="1" lang="ja-JP" altLang="en-US"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en-US" altLang="ja-JP"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濃度の分析は</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必要はありません。</a:t>
            </a:r>
            <a:endPar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0000" marR="0" lvl="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メーカーが</a:t>
            </a:r>
            <a:r>
              <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不含有を証明</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できない場合、低濃度</a:t>
            </a:r>
            <a:r>
              <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の確認のため</a:t>
            </a:r>
            <a:endPar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56000" marR="0" lvl="0" algn="l" defTabSz="914400" rtl="0" eaLnBrk="1" fontAlgn="auto" latinLnBrk="0" hangingPunct="1">
              <a:lnSpc>
                <a:spcPct val="100000"/>
              </a:lnSpc>
              <a:spcBef>
                <a:spcPts val="0"/>
              </a:spcBef>
              <a:spcAft>
                <a:spcPts val="0"/>
              </a:spcAft>
              <a:buClrTx/>
              <a:buSzTx/>
              <a:buFontTx/>
              <a:buNone/>
              <a:tabLst/>
              <a:defRPr/>
            </a:pPr>
            <a:r>
              <a:rPr kumimoji="1" lang="en-US" altLang="ja-JP"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濃度の分析が</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必要になります。</a:t>
            </a:r>
          </a:p>
        </p:txBody>
      </p:sp>
      <p:grpSp>
        <p:nvGrpSpPr>
          <p:cNvPr id="45" name="グループ化 44">
            <a:extLst>
              <a:ext uri="{FF2B5EF4-FFF2-40B4-BE49-F238E27FC236}">
                <a16:creationId xmlns:a16="http://schemas.microsoft.com/office/drawing/2014/main" id="{C742EEAE-3DDF-467E-B206-B11C96224138}"/>
              </a:ext>
            </a:extLst>
          </p:cNvPr>
          <p:cNvGrpSpPr/>
          <p:nvPr/>
        </p:nvGrpSpPr>
        <p:grpSpPr>
          <a:xfrm>
            <a:off x="73596" y="5514330"/>
            <a:ext cx="1390769" cy="506680"/>
            <a:chOff x="1119326" y="5361526"/>
            <a:chExt cx="1156739" cy="487493"/>
          </a:xfrm>
        </p:grpSpPr>
        <p:pic>
          <p:nvPicPr>
            <p:cNvPr id="46" name="図 45">
              <a:extLst>
                <a:ext uri="{FF2B5EF4-FFF2-40B4-BE49-F238E27FC236}">
                  <a16:creationId xmlns:a16="http://schemas.microsoft.com/office/drawing/2014/main" id="{0DD36CFD-458E-4725-AE24-C1EA02948CF3}"/>
                </a:ext>
              </a:extLst>
            </p:cNvPr>
            <p:cNvPicPr>
              <a:picLocks noChangeAspect="1"/>
            </p:cNvPicPr>
            <p:nvPr/>
          </p:nvPicPr>
          <p:blipFill>
            <a:blip r:embed="rId3"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1819242" y="5361526"/>
              <a:ext cx="456823" cy="423567"/>
            </a:xfrm>
            <a:prstGeom prst="rect">
              <a:avLst/>
            </a:prstGeom>
          </p:spPr>
        </p:pic>
        <p:sp>
          <p:nvSpPr>
            <p:cNvPr id="47" name="テキスト ボックス 46">
              <a:extLst>
                <a:ext uri="{FF2B5EF4-FFF2-40B4-BE49-F238E27FC236}">
                  <a16:creationId xmlns:a16="http://schemas.microsoft.com/office/drawing/2014/main" id="{4FBC5A06-AA79-4174-8A60-F9DEA85469E5}"/>
                </a:ext>
              </a:extLst>
            </p:cNvPr>
            <p:cNvSpPr txBox="1"/>
            <p:nvPr/>
          </p:nvSpPr>
          <p:spPr>
            <a:xfrm>
              <a:off x="1119326" y="5541242"/>
              <a:ext cx="1044988" cy="307777"/>
            </a:xfrm>
            <a:prstGeom prst="rect">
              <a:avLst/>
            </a:prstGeom>
            <a:noFill/>
          </p:spPr>
          <p:txBody>
            <a:bodyPr wrap="square" lIns="72000" rIns="72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POINT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5" name="正方形/長方形 4">
            <a:extLst>
              <a:ext uri="{FF2B5EF4-FFF2-40B4-BE49-F238E27FC236}">
                <a16:creationId xmlns:a16="http://schemas.microsoft.com/office/drawing/2014/main" id="{158DC3E5-CAF4-E0A3-CEE4-6134A526892A}"/>
              </a:ext>
            </a:extLst>
          </p:cNvPr>
          <p:cNvSpPr/>
          <p:nvPr/>
        </p:nvSpPr>
        <p:spPr>
          <a:xfrm>
            <a:off x="203" y="1164"/>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2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変圧器・コンデンサーの判別について</a:t>
            </a:r>
          </a:p>
        </p:txBody>
      </p:sp>
      <p:sp>
        <p:nvSpPr>
          <p:cNvPr id="15" name="コンテンツ プレースホルダー 2">
            <a:extLst>
              <a:ext uri="{FF2B5EF4-FFF2-40B4-BE49-F238E27FC236}">
                <a16:creationId xmlns:a16="http://schemas.microsoft.com/office/drawing/2014/main" id="{6A43434E-7F50-C6F5-EDD3-C22D9BD449C5}"/>
              </a:ext>
            </a:extLst>
          </p:cNvPr>
          <p:cNvSpPr txBox="1">
            <a:spLocks/>
          </p:cNvSpPr>
          <p:nvPr/>
        </p:nvSpPr>
        <p:spPr>
          <a:xfrm>
            <a:off x="0" y="1521248"/>
            <a:ext cx="9144000" cy="1332000"/>
          </a:xfrm>
          <a:prstGeom prst="rect">
            <a:avLst/>
          </a:prstGeom>
          <a:noFill/>
        </p:spPr>
        <p:txBody>
          <a:bodyPr tIns="144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72000" indent="0">
              <a:lnSpc>
                <a:spcPts val="2200"/>
              </a:lnSpc>
              <a:spcBef>
                <a:spcPts val="1200"/>
              </a:spcBef>
              <a:buNone/>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高濃度</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800" dirty="0">
              <a:latin typeface="Meiryo UI" panose="020B0604030504040204" pitchFamily="50" charset="-128"/>
              <a:ea typeface="Meiryo UI" panose="020B0604030504040204" pitchFamily="50" charset="-128"/>
            </a:endParaRPr>
          </a:p>
          <a:p>
            <a:pPr marL="72000" indent="0">
              <a:lnSpc>
                <a:spcPts val="2200"/>
              </a:lnSpc>
              <a:spcBef>
                <a:spcPts val="0"/>
              </a:spcBef>
              <a:buNone/>
            </a:pPr>
            <a:r>
              <a:rPr lang="en-US" altLang="ja-JP" sz="1800" dirty="0">
                <a:latin typeface="Meiryo UI" panose="020B0604030504040204" pitchFamily="50" charset="-128"/>
                <a:ea typeface="Meiryo UI" panose="020B0604030504040204" pitchFamily="50" charset="-128"/>
              </a:rPr>
              <a:t>✓</a:t>
            </a:r>
            <a:r>
              <a:rPr kumimoji="1" lang="ja-JP" altLang="en-US" sz="1600" u="sng" dirty="0">
                <a:latin typeface="Meiryo UI" panose="020B0604030504040204" pitchFamily="50" charset="-128"/>
                <a:ea typeface="Meiryo UI" panose="020B0604030504040204" pitchFamily="50" charset="-128"/>
              </a:rPr>
              <a:t>メーカー・型式・表示記号等を確認</a:t>
            </a:r>
          </a:p>
          <a:p>
            <a:pPr marL="288000" indent="0">
              <a:lnSpc>
                <a:spcPts val="2200"/>
              </a:lnSpc>
              <a:spcBef>
                <a:spcPts val="0"/>
              </a:spcBef>
              <a:spcAft>
                <a:spcPts val="3000"/>
              </a:spcAft>
              <a:buNone/>
            </a:pPr>
            <a:r>
              <a:rPr lang="ja-JP" altLang="en-US" sz="1600" dirty="0">
                <a:latin typeface="Meiryo UI" panose="020B0604030504040204" pitchFamily="50" charset="-128"/>
                <a:ea typeface="Meiryo UI" panose="020B0604030504040204" pitchFamily="50" charset="-128"/>
              </a:rPr>
              <a:t>読み取った情報を照らして、メーカー・（一社）日本電機工業会の</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にある一覧表等をもとに、高濃度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に該当するか、メーカーに問合せ</a:t>
            </a:r>
            <a:endParaRPr lang="en-US" altLang="ja-JP" sz="1600" dirty="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4"/>
          <a:stretch>
            <a:fillRect/>
          </a:stretch>
        </p:blipFill>
        <p:spPr>
          <a:xfrm>
            <a:off x="6212162" y="638104"/>
            <a:ext cx="1312166" cy="1196386"/>
          </a:xfrm>
          <a:prstGeom prst="rect">
            <a:avLst/>
          </a:prstGeom>
          <a:solidFill>
            <a:schemeClr val="accent1">
              <a:lumMod val="20000"/>
              <a:lumOff val="80000"/>
            </a:schemeClr>
          </a:solidFill>
        </p:spPr>
      </p:pic>
      <p:pic>
        <p:nvPicPr>
          <p:cNvPr id="30" name="図 29"/>
          <p:cNvPicPr>
            <a:picLocks noChangeAspect="1"/>
          </p:cNvPicPr>
          <p:nvPr/>
        </p:nvPicPr>
        <p:blipFill>
          <a:blip r:embed="rId5"/>
          <a:stretch>
            <a:fillRect/>
          </a:stretch>
        </p:blipFill>
        <p:spPr>
          <a:xfrm>
            <a:off x="7778774" y="929045"/>
            <a:ext cx="1185714" cy="714285"/>
          </a:xfrm>
          <a:prstGeom prst="rect">
            <a:avLst/>
          </a:prstGeom>
        </p:spPr>
      </p:pic>
      <p:sp>
        <p:nvSpPr>
          <p:cNvPr id="6" name="テキスト ボックス 5">
            <a:extLst>
              <a:ext uri="{FF2B5EF4-FFF2-40B4-BE49-F238E27FC236}">
                <a16:creationId xmlns:a16="http://schemas.microsoft.com/office/drawing/2014/main" id="{2F054374-55E0-2E81-CB22-D303D1E649CE}"/>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grpSp>
        <p:nvGrpSpPr>
          <p:cNvPr id="21" name="グループ化 20"/>
          <p:cNvGrpSpPr/>
          <p:nvPr/>
        </p:nvGrpSpPr>
        <p:grpSpPr>
          <a:xfrm>
            <a:off x="251520" y="3030362"/>
            <a:ext cx="757608" cy="403001"/>
            <a:chOff x="2704497" y="5087796"/>
            <a:chExt cx="2297695" cy="1199899"/>
          </a:xfrm>
        </p:grpSpPr>
        <p:grpSp>
          <p:nvGrpSpPr>
            <p:cNvPr id="24" name="グループ化 23"/>
            <p:cNvGrpSpPr/>
            <p:nvPr/>
          </p:nvGrpSpPr>
          <p:grpSpPr>
            <a:xfrm rot="18868217">
              <a:off x="3119142" y="4842765"/>
              <a:ext cx="1199899" cy="1689962"/>
              <a:chOff x="4859501" y="2358645"/>
              <a:chExt cx="1786958" cy="2498087"/>
            </a:xfrm>
          </p:grpSpPr>
          <p:sp>
            <p:nvSpPr>
              <p:cNvPr id="37" name="円/楕円 23"/>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円/楕円 24"/>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円/楕円 25"/>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アーチ 39"/>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1" name="アーチ 40"/>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25" name="テキスト ボックス 24"/>
            <p:cNvSpPr txBox="1"/>
            <p:nvPr/>
          </p:nvSpPr>
          <p:spPr>
            <a:xfrm>
              <a:off x="2704497" y="5100441"/>
              <a:ext cx="2297695" cy="7560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Check</a:t>
              </a:r>
              <a:endParaRPr kumimoji="1" lang="ja-JP" altLang="en-US" sz="10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grpSp>
      <p:sp>
        <p:nvSpPr>
          <p:cNvPr id="7" name="テキスト ボックス 6">
            <a:extLst>
              <a:ext uri="{FF2B5EF4-FFF2-40B4-BE49-F238E27FC236}">
                <a16:creationId xmlns:a16="http://schemas.microsoft.com/office/drawing/2014/main" id="{A43D0710-CC40-4398-B815-8C51B536D9B4}"/>
              </a:ext>
            </a:extLst>
          </p:cNvPr>
          <p:cNvSpPr txBox="1"/>
          <p:nvPr/>
        </p:nvSpPr>
        <p:spPr>
          <a:xfrm>
            <a:off x="937120" y="2939475"/>
            <a:ext cx="7848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（一社）日本電機工業会 「６．高濃度の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を使用した電気工作物」</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6"/>
              </a:rPr>
              <a:t>https://www.jema-net.or.jp/Japanese/pis/pcb/pcb_hanbetsu.html</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コンテンツ プレースホルダー 2">
            <a:extLst>
              <a:ext uri="{FF2B5EF4-FFF2-40B4-BE49-F238E27FC236}">
                <a16:creationId xmlns:a16="http://schemas.microsoft.com/office/drawing/2014/main" id="{6A43434E-7F50-C6F5-EDD3-C22D9BD449C5}"/>
              </a:ext>
            </a:extLst>
          </p:cNvPr>
          <p:cNvSpPr txBox="1">
            <a:spLocks/>
          </p:cNvSpPr>
          <p:nvPr/>
        </p:nvSpPr>
        <p:spPr>
          <a:xfrm>
            <a:off x="-4432" y="813184"/>
            <a:ext cx="9144000" cy="540000"/>
          </a:xfrm>
          <a:prstGeom prst="rect">
            <a:avLst/>
          </a:prstGeom>
          <a:noFill/>
        </p:spPr>
        <p:txBody>
          <a:bodyPr lIns="36000" tIns="144000" rIns="36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80000" indent="0">
              <a:lnSpc>
                <a:spcPts val="2200"/>
              </a:lnSpc>
              <a:spcBef>
                <a:spcPts val="0"/>
              </a:spcBef>
              <a:spcAft>
                <a:spcPts val="3000"/>
              </a:spcAft>
              <a:buNone/>
            </a:pPr>
            <a:r>
              <a:rPr lang="ja-JP" altLang="en-US" sz="1800" dirty="0">
                <a:latin typeface="Meiryo UI" panose="020B0604030504040204" pitchFamily="50" charset="-128"/>
                <a:ea typeface="Meiryo UI" panose="020B0604030504040204" pitchFamily="50" charset="-128"/>
              </a:rPr>
              <a:t>銘板の取り付け位置は、機器の側面または上面などにあります。</a:t>
            </a:r>
          </a:p>
        </p:txBody>
      </p:sp>
      <p:sp>
        <p:nvSpPr>
          <p:cNvPr id="23" name="コンテンツ プレースホルダー 2">
            <a:extLst>
              <a:ext uri="{FF2B5EF4-FFF2-40B4-BE49-F238E27FC236}">
                <a16:creationId xmlns:a16="http://schemas.microsoft.com/office/drawing/2014/main" id="{6A43434E-7F50-C6F5-EDD3-C22D9BD449C5}"/>
              </a:ext>
            </a:extLst>
          </p:cNvPr>
          <p:cNvSpPr txBox="1">
            <a:spLocks/>
          </p:cNvSpPr>
          <p:nvPr/>
        </p:nvSpPr>
        <p:spPr>
          <a:xfrm>
            <a:off x="0" y="3892240"/>
            <a:ext cx="9144000" cy="1152000"/>
          </a:xfrm>
          <a:prstGeom prst="rect">
            <a:avLst/>
          </a:prstGeom>
          <a:noFill/>
        </p:spPr>
        <p:txBody>
          <a:bodyPr tIns="144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72000" indent="0">
              <a:lnSpc>
                <a:spcPts val="2200"/>
              </a:lnSpc>
              <a:spcBef>
                <a:spcPts val="0"/>
              </a:spcBef>
              <a:buNone/>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低濃度</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800" dirty="0">
              <a:latin typeface="Meiryo UI" panose="020B0604030504040204" pitchFamily="50" charset="-128"/>
              <a:ea typeface="Meiryo UI" panose="020B0604030504040204" pitchFamily="50" charset="-128"/>
            </a:endParaRPr>
          </a:p>
          <a:p>
            <a:pPr marL="288000" indent="-216000">
              <a:lnSpc>
                <a:spcPts val="2400"/>
              </a:lnSpc>
              <a:spcBef>
                <a:spcPts val="0"/>
              </a:spcBef>
              <a:buNone/>
            </a:pPr>
            <a:r>
              <a:rPr lang="en-US" altLang="ja-JP" sz="1600" dirty="0">
                <a:latin typeface="Meiryo UI" panose="020B0604030504040204" pitchFamily="50" charset="-128"/>
                <a:ea typeface="Meiryo UI" panose="020B0604030504040204" pitchFamily="50" charset="-128"/>
              </a:rPr>
              <a:t>✓ </a:t>
            </a:r>
            <a:r>
              <a:rPr lang="ja-JP" altLang="en-US" sz="1600" smtClean="0">
                <a:latin typeface="Meiryo UI" panose="020B0604030504040204" pitchFamily="50" charset="-128"/>
                <a:ea typeface="Meiryo UI" panose="020B0604030504040204" pitchFamily="50" charset="-128"/>
              </a:rPr>
              <a:t>低濃度</a:t>
            </a:r>
            <a:r>
              <a:rPr lang="en-US" altLang="ja-JP" sz="1600" smtClean="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の判別に使う製造年等の情報は環境省「低濃度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に汚染された電気機器等の早期確認のための調査方法及び適正処理に関する手引き（技術者向け詳細版）」をご確認ください。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57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13</a:t>
            </a:fld>
            <a:endParaRPr lang="ja-JP" altLang="en-US" dirty="0">
              <a:solidFill>
                <a:prstClr val="black"/>
              </a:solidFill>
            </a:endParaRPr>
          </a:p>
        </p:txBody>
      </p:sp>
      <p:sp>
        <p:nvSpPr>
          <p:cNvPr id="27" name="Rectangle 13">
            <a:extLst>
              <a:ext uri="{FF2B5EF4-FFF2-40B4-BE49-F238E27FC236}">
                <a16:creationId xmlns:a16="http://schemas.microsoft.com/office/drawing/2014/main" id="{1C6F0144-47F2-41F3-9926-E7C8B6CE7B83}"/>
              </a:ext>
            </a:extLst>
          </p:cNvPr>
          <p:cNvSpPr>
            <a:spLocks noChangeArrowheads="1"/>
          </p:cNvSpPr>
          <p:nvPr/>
        </p:nvSpPr>
        <p:spPr bwMode="auto">
          <a:xfrm>
            <a:off x="271530" y="1680488"/>
            <a:ext cx="8640000" cy="2520000"/>
          </a:xfrm>
          <a:prstGeom prst="rect">
            <a:avLst/>
          </a:prstGeom>
          <a:solidFill>
            <a:schemeClr val="accent6">
              <a:lumMod val="40000"/>
              <a:lumOff val="60000"/>
              <a:alpha val="70000"/>
            </a:schemeClr>
          </a:solidFill>
          <a:ln w="9525">
            <a:noFill/>
            <a:miter lim="800000"/>
            <a:headEnd/>
            <a:tailEnd/>
          </a:ln>
          <a:effectLst/>
        </p:spPr>
        <p:txBody>
          <a:bodyPr wrap="none" lIns="108000" tIns="0" rIns="108000" bIns="0" anchor="t" anchorCtr="0"/>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lnSpc>
                <a:spcPts val="600"/>
              </a:lnSpc>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eaLnBrk="1" hangingPunct="1">
              <a:lnSpc>
                <a:spcPts val="3000"/>
              </a:lnSpc>
            </a:pPr>
            <a:r>
              <a:rPr lang="ja-JP" altLang="en-US" dirty="0">
                <a:latin typeface="Meiryo UI" panose="020B0604030504040204" pitchFamily="50" charset="-128"/>
                <a:ea typeface="Meiryo UI" panose="020B0604030504040204" pitchFamily="50" charset="-128"/>
              </a:rPr>
              <a:t>　　　　　　　　　　　　　　　メーカー見解書</a:t>
            </a:r>
          </a:p>
          <a:p>
            <a:pPr marL="612000" eaLnBrk="1" hangingPunct="1"/>
            <a:r>
              <a:rPr lang="ja-JP" altLang="en-US" sz="2000" dirty="0">
                <a:solidFill>
                  <a:srgbClr val="000000"/>
                </a:solidFill>
                <a:latin typeface="Meiryo UI" panose="020B0604030504040204" pitchFamily="50" charset="-128"/>
                <a:ea typeface="Meiryo UI" panose="020B0604030504040204" pitchFamily="50" charset="-128"/>
              </a:rPr>
              <a:t>ご照会品には、不燃性油（ＰＣＢ油）は使用しておりません。</a:t>
            </a:r>
            <a:endParaRPr lang="ja-JP" altLang="en-US" sz="2000" dirty="0">
              <a:latin typeface="Meiryo UI" panose="020B0604030504040204" pitchFamily="50" charset="-128"/>
              <a:ea typeface="Meiryo UI" panose="020B0604030504040204" pitchFamily="50" charset="-128"/>
            </a:endParaRPr>
          </a:p>
          <a:p>
            <a:pPr marL="612000" eaLnBrk="1" hangingPunct="1"/>
            <a:r>
              <a:rPr lang="ja-JP" altLang="en-US" sz="2000" dirty="0">
                <a:latin typeface="Meiryo UI" panose="020B0604030504040204" pitchFamily="50" charset="-128"/>
                <a:ea typeface="Meiryo UI" panose="020B0604030504040204" pitchFamily="50" charset="-128"/>
              </a:rPr>
              <a:t>・・・・・・・・・・・・・・・・・・・・・・・・・・・・・・・・・・・・・・・・・・・・・・・・・・・・・・・</a:t>
            </a:r>
          </a:p>
          <a:p>
            <a:pPr marL="612000"/>
            <a:r>
              <a:rPr lang="ja-JP" altLang="en-US" sz="2000" dirty="0">
                <a:latin typeface="Meiryo UI" panose="020B0604030504040204" pitchFamily="50" charset="-128"/>
                <a:ea typeface="Meiryo UI" panose="020B0604030504040204" pitchFamily="50" charset="-128"/>
              </a:rPr>
              <a:t>・・・・・・・・・・・・・・・・・・・・・・・・・・・・・・・・・・・・・・・・・・・・・・・・・・・・・・・</a:t>
            </a:r>
          </a:p>
          <a:p>
            <a:pPr marL="612000"/>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endParaRPr lang="ja-JP" altLang="en-US" sz="2000" dirty="0">
              <a:latin typeface="Meiryo UI" panose="020B0604030504040204" pitchFamily="50" charset="-128"/>
              <a:ea typeface="Meiryo UI" panose="020B0604030504040204" pitchFamily="50" charset="-128"/>
            </a:endParaRPr>
          </a:p>
        </p:txBody>
      </p:sp>
      <p:sp>
        <p:nvSpPr>
          <p:cNvPr id="28" name="Rectangle 18">
            <a:extLst>
              <a:ext uri="{FF2B5EF4-FFF2-40B4-BE49-F238E27FC236}">
                <a16:creationId xmlns:a16="http://schemas.microsoft.com/office/drawing/2014/main" id="{7238BE6A-CAA0-4579-AA2E-E7A3B56D3CD9}"/>
              </a:ext>
            </a:extLst>
          </p:cNvPr>
          <p:cNvSpPr>
            <a:spLocks noChangeArrowheads="1"/>
          </p:cNvSpPr>
          <p:nvPr/>
        </p:nvSpPr>
        <p:spPr bwMode="auto">
          <a:xfrm>
            <a:off x="934110" y="350157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0" rIns="108000" bIns="0"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2000" u="dashLongHeavy" dirty="0">
                <a:solidFill>
                  <a:srgbClr val="000000"/>
                </a:solidFill>
                <a:uFill>
                  <a:solidFill>
                    <a:schemeClr val="tx2"/>
                  </a:solidFill>
                </a:uFill>
                <a:latin typeface="Meiryo UI" panose="020B0604030504040204" pitchFamily="50" charset="-128"/>
                <a:ea typeface="Meiryo UI" panose="020B0604030504040204" pitchFamily="50" charset="-128"/>
              </a:rPr>
              <a:t>ＰＣＢの低濃度混入の可能性を前提とした取扱い</a:t>
            </a:r>
            <a:r>
              <a:rPr lang="ja-JP" altLang="en-US" sz="2000" dirty="0">
                <a:solidFill>
                  <a:srgbClr val="000000"/>
                </a:solidFill>
                <a:latin typeface="Meiryo UI" panose="020B0604030504040204" pitchFamily="50" charset="-128"/>
                <a:ea typeface="Meiryo UI" panose="020B0604030504040204" pitchFamily="50" charset="-128"/>
              </a:rPr>
              <a:t>をお願いします。</a:t>
            </a:r>
            <a:endParaRPr lang="ja-JP" altLang="en-US" sz="20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AA6F8C8-2A44-4B61-90DC-6E6CF9D69CEB}"/>
              </a:ext>
            </a:extLst>
          </p:cNvPr>
          <p:cNvSpPr txBox="1"/>
          <p:nvPr/>
        </p:nvSpPr>
        <p:spPr>
          <a:xfrm>
            <a:off x="820879" y="740286"/>
            <a:ext cx="7541302" cy="81650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メーカー見解書等で</a:t>
            </a:r>
            <a:r>
              <a:rPr kumimoji="1" lang="en-US" altLang="ja-JP" sz="2000" dirty="0">
                <a:latin typeface="Meiryo UI" panose="020B0604030504040204" pitchFamily="50" charset="-128"/>
                <a:ea typeface="Meiryo UI" panose="020B0604030504040204" pitchFamily="50" charset="-128"/>
              </a:rPr>
              <a:t>PCB</a:t>
            </a:r>
            <a:r>
              <a:rPr kumimoji="1" lang="ja-JP" altLang="en-US" sz="2000" dirty="0">
                <a:latin typeface="Meiryo UI" panose="020B0604030504040204" pitchFamily="50" charset="-128"/>
                <a:ea typeface="Meiryo UI" panose="020B0604030504040204" pitchFamily="50" charset="-128"/>
              </a:rPr>
              <a:t>不含有を確認するときは、記載内容を最後まで確認してからご対応下さい。</a:t>
            </a:r>
          </a:p>
        </p:txBody>
      </p:sp>
      <p:sp>
        <p:nvSpPr>
          <p:cNvPr id="12" name="角丸四角形 9">
            <a:extLst>
              <a:ext uri="{FF2B5EF4-FFF2-40B4-BE49-F238E27FC236}">
                <a16:creationId xmlns:a16="http://schemas.microsoft.com/office/drawing/2014/main" id="{F0BB2C1A-BA72-4605-9B9E-5AEE51EC87BE}"/>
              </a:ext>
            </a:extLst>
          </p:cNvPr>
          <p:cNvSpPr/>
          <p:nvPr/>
        </p:nvSpPr>
        <p:spPr>
          <a:xfrm>
            <a:off x="991530" y="5911768"/>
            <a:ext cx="7200000" cy="612934"/>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ja-JP" altLang="en-US" sz="2000" dirty="0">
                <a:latin typeface="Meiryo UI" panose="020B0604030504040204" pitchFamily="50" charset="-128"/>
                <a:ea typeface="Meiryo UI" panose="020B0604030504040204" pitchFamily="50" charset="-128"/>
              </a:rPr>
              <a:t>微量</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の混入の可能性が</a:t>
            </a:r>
            <a:r>
              <a:rPr lang="ja-JP" altLang="en-US" sz="2000" dirty="0" smtClean="0">
                <a:latin typeface="Meiryo UI" panose="020B0604030504040204" pitchFamily="50" charset="-128"/>
                <a:ea typeface="Meiryo UI" panose="020B0604030504040204" pitchFamily="50" charset="-128"/>
              </a:rPr>
              <a:t>あれば</a:t>
            </a:r>
            <a:r>
              <a:rPr lang="en-US" altLang="ja-JP" sz="2000" dirty="0" smtClean="0">
                <a:latin typeface="Meiryo UI" panose="020B0604030504040204" pitchFamily="50" charset="-128"/>
                <a:ea typeface="Meiryo UI" panose="020B0604030504040204" pitchFamily="50" charset="-128"/>
              </a:rPr>
              <a:t>PCB</a:t>
            </a:r>
            <a:r>
              <a:rPr lang="ja-JP" altLang="en-US" sz="2000" dirty="0" smtClean="0">
                <a:latin typeface="Meiryo UI" panose="020B0604030504040204" pitchFamily="50" charset="-128"/>
                <a:ea typeface="Meiryo UI" panose="020B0604030504040204" pitchFamily="50" charset="-128"/>
              </a:rPr>
              <a:t>濃度の分析</a:t>
            </a:r>
            <a:r>
              <a:rPr lang="ja-JP" altLang="en-US" sz="2000" dirty="0">
                <a:latin typeface="Meiryo UI" panose="020B0604030504040204" pitchFamily="50" charset="-128"/>
                <a:ea typeface="Meiryo UI" panose="020B0604030504040204" pitchFamily="50" charset="-128"/>
              </a:rPr>
              <a:t>が必要</a:t>
            </a:r>
          </a:p>
        </p:txBody>
      </p:sp>
      <p:pic>
        <p:nvPicPr>
          <p:cNvPr id="36" name="図 35">
            <a:extLst>
              <a:ext uri="{FF2B5EF4-FFF2-40B4-BE49-F238E27FC236}">
                <a16:creationId xmlns:a16="http://schemas.microsoft.com/office/drawing/2014/main" id="{20E58D29-8306-4BD7-8C7C-A396F02C08C4}"/>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1041838" y="5979415"/>
            <a:ext cx="500133" cy="500133"/>
          </a:xfrm>
          <a:prstGeom prst="rect">
            <a:avLst/>
          </a:prstGeom>
          <a:noFill/>
          <a:ln>
            <a:noFill/>
          </a:ln>
        </p:spPr>
      </p:pic>
      <p:sp>
        <p:nvSpPr>
          <p:cNvPr id="16" name="テキスト ボックス 15">
            <a:extLst>
              <a:ext uri="{FF2B5EF4-FFF2-40B4-BE49-F238E27FC236}">
                <a16:creationId xmlns:a16="http://schemas.microsoft.com/office/drawing/2014/main" id="{D08DBF35-9842-4879-BFEF-98C93CC4F18C}"/>
              </a:ext>
            </a:extLst>
          </p:cNvPr>
          <p:cNvSpPr txBox="1"/>
          <p:nvPr/>
        </p:nvSpPr>
        <p:spPr>
          <a:xfrm>
            <a:off x="271530" y="4437112"/>
            <a:ext cx="8640000" cy="1246495"/>
          </a:xfrm>
          <a:prstGeom prst="rect">
            <a:avLst/>
          </a:prstGeom>
          <a:solidFill>
            <a:schemeClr val="accent5">
              <a:lumMod val="40000"/>
              <a:lumOff val="60000"/>
              <a:alpha val="70000"/>
            </a:schemeClr>
          </a:solidFill>
        </p:spPr>
        <p:txBody>
          <a:bodyPr wrap="square" rtlCol="0">
            <a:spAutoFit/>
          </a:bodyPr>
          <a:lstStyle/>
          <a:p>
            <a:pPr marL="1260000">
              <a:lnSpc>
                <a:spcPts val="3000"/>
              </a:lnSpc>
            </a:pPr>
            <a:r>
              <a:rPr lang="ja-JP" altLang="en-US" sz="2000" dirty="0">
                <a:latin typeface="Meiryo UI" panose="020B0604030504040204" pitchFamily="50" charset="-128"/>
                <a:ea typeface="Meiryo UI" panose="020B0604030504040204" pitchFamily="50" charset="-128"/>
              </a:rPr>
              <a:t>メーカーから「出荷時の</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不含有を証明できない」と回答されたものや</a:t>
            </a:r>
            <a:endParaRPr lang="en-US" altLang="ja-JP" sz="2000" dirty="0">
              <a:latin typeface="Meiryo UI" panose="020B0604030504040204" pitchFamily="50" charset="-128"/>
              <a:ea typeface="Meiryo UI" panose="020B0604030504040204" pitchFamily="50" charset="-128"/>
            </a:endParaRPr>
          </a:p>
          <a:p>
            <a:pPr marL="1260000">
              <a:lnSpc>
                <a:spcPts val="3000"/>
              </a:lnSpc>
            </a:pPr>
            <a:r>
              <a:rPr lang="ja-JP" altLang="en-US" sz="2000" dirty="0">
                <a:latin typeface="Meiryo UI" panose="020B0604030504040204" pitchFamily="50" charset="-128"/>
                <a:ea typeface="Meiryo UI" panose="020B0604030504040204" pitchFamily="50" charset="-128"/>
              </a:rPr>
              <a:t>メーカー納入後の絶縁油の補充・入替情報が不確かなものは、低濃度</a:t>
            </a:r>
            <a:r>
              <a:rPr lang="en-US" altLang="ja-JP" sz="2000" dirty="0" smtClean="0">
                <a:latin typeface="Meiryo UI" panose="020B0604030504040204" pitchFamily="50" charset="-128"/>
                <a:ea typeface="Meiryo UI" panose="020B0604030504040204" pitchFamily="50" charset="-128"/>
              </a:rPr>
              <a:t>PCB</a:t>
            </a:r>
            <a:r>
              <a:rPr lang="ja-JP" altLang="en-US" sz="2000" dirty="0" smtClean="0">
                <a:latin typeface="Meiryo UI" panose="020B0604030504040204" pitchFamily="50" charset="-128"/>
                <a:ea typeface="Meiryo UI" panose="020B0604030504040204" pitchFamily="50" charset="-128"/>
              </a:rPr>
              <a:t>の</a:t>
            </a:r>
            <a:r>
              <a:rPr lang="ja-JP" altLang="en-US" sz="2000" dirty="0">
                <a:latin typeface="Meiryo UI" panose="020B0604030504040204" pitchFamily="50" charset="-128"/>
                <a:ea typeface="Meiryo UI" panose="020B0604030504040204" pitchFamily="50" charset="-128"/>
              </a:rPr>
              <a:t>確認の</a:t>
            </a:r>
            <a:r>
              <a:rPr lang="ja-JP" altLang="en-US" sz="2000" dirty="0" smtClean="0">
                <a:latin typeface="Meiryo UI" panose="020B0604030504040204" pitchFamily="50" charset="-128"/>
                <a:ea typeface="Meiryo UI" panose="020B0604030504040204" pitchFamily="50" charset="-128"/>
              </a:rPr>
              <a:t>ため</a:t>
            </a:r>
            <a:r>
              <a:rPr lang="en-US" altLang="ja-JP" sz="2000" dirty="0" smtClean="0">
                <a:latin typeface="Meiryo UI" panose="020B0604030504040204" pitchFamily="50" charset="-128"/>
                <a:ea typeface="Meiryo UI" panose="020B0604030504040204" pitchFamily="50" charset="-128"/>
              </a:rPr>
              <a:t>PCB</a:t>
            </a:r>
            <a:r>
              <a:rPr lang="ja-JP" altLang="en-US" sz="2000" dirty="0" smtClean="0">
                <a:latin typeface="Meiryo UI" panose="020B0604030504040204" pitchFamily="50" charset="-128"/>
                <a:ea typeface="Meiryo UI" panose="020B0604030504040204" pitchFamily="50" charset="-128"/>
              </a:rPr>
              <a:t>濃度の分析が</a:t>
            </a:r>
            <a:r>
              <a:rPr lang="ja-JP" altLang="en-US" sz="2000" dirty="0">
                <a:latin typeface="Meiryo UI" panose="020B0604030504040204" pitchFamily="50" charset="-128"/>
                <a:ea typeface="Meiryo UI" panose="020B0604030504040204" pitchFamily="50" charset="-128"/>
              </a:rPr>
              <a:t>必要になります。</a:t>
            </a:r>
          </a:p>
        </p:txBody>
      </p:sp>
      <p:grpSp>
        <p:nvGrpSpPr>
          <p:cNvPr id="17" name="グループ化 16">
            <a:extLst>
              <a:ext uri="{FF2B5EF4-FFF2-40B4-BE49-F238E27FC236}">
                <a16:creationId xmlns:a16="http://schemas.microsoft.com/office/drawing/2014/main" id="{59FCD8AC-9B47-48BE-B656-DD6EB3D6390F}"/>
              </a:ext>
            </a:extLst>
          </p:cNvPr>
          <p:cNvGrpSpPr/>
          <p:nvPr/>
        </p:nvGrpSpPr>
        <p:grpSpPr>
          <a:xfrm>
            <a:off x="35496" y="4722520"/>
            <a:ext cx="1390769" cy="506680"/>
            <a:chOff x="1592618" y="5361526"/>
            <a:chExt cx="1156739" cy="487493"/>
          </a:xfrm>
        </p:grpSpPr>
        <p:pic>
          <p:nvPicPr>
            <p:cNvPr id="18" name="図 17">
              <a:extLst>
                <a:ext uri="{FF2B5EF4-FFF2-40B4-BE49-F238E27FC236}">
                  <a16:creationId xmlns:a16="http://schemas.microsoft.com/office/drawing/2014/main" id="{CE834352-8C80-47FB-A3D8-5CFF8953F02D}"/>
                </a:ext>
              </a:extLst>
            </p:cNvPr>
            <p:cNvPicPr>
              <a:picLocks noChangeAspect="1"/>
            </p:cNvPicPr>
            <p:nvPr/>
          </p:nvPicPr>
          <p:blipFill>
            <a:blip r:embed="rId5"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2292534" y="5361526"/>
              <a:ext cx="456823" cy="423567"/>
            </a:xfrm>
            <a:prstGeom prst="rect">
              <a:avLst/>
            </a:prstGeom>
          </p:spPr>
        </p:pic>
        <p:sp>
          <p:nvSpPr>
            <p:cNvPr id="19" name="テキスト ボックス 18">
              <a:extLst>
                <a:ext uri="{FF2B5EF4-FFF2-40B4-BE49-F238E27FC236}">
                  <a16:creationId xmlns:a16="http://schemas.microsoft.com/office/drawing/2014/main" id="{61A89514-AA85-4513-92E2-86B9265167B5}"/>
                </a:ext>
              </a:extLst>
            </p:cNvPr>
            <p:cNvSpPr txBox="1"/>
            <p:nvPr/>
          </p:nvSpPr>
          <p:spPr>
            <a:xfrm>
              <a:off x="1592618" y="5541242"/>
              <a:ext cx="1044988" cy="307777"/>
            </a:xfrm>
            <a:prstGeom prst="rect">
              <a:avLst/>
            </a:prstGeom>
            <a:noFill/>
          </p:spPr>
          <p:txBody>
            <a:bodyPr wrap="square" lIns="72000" rIns="72000" rtlCol="0">
              <a:spAutoFit/>
            </a:bodyPr>
            <a:lstStyle/>
            <a:p>
              <a:pPr algn="ctr"/>
              <a:r>
                <a:rPr lang="en-US" altLang="ja-JP" sz="1400" dirty="0">
                  <a:latin typeface="Meiryo UI" panose="020B0604030504040204" pitchFamily="50" charset="-128"/>
                  <a:ea typeface="Meiryo UI" panose="020B0604030504040204" pitchFamily="50" charset="-128"/>
                </a:rPr>
                <a:t>POINT</a:t>
              </a:r>
              <a:endParaRPr kumimoji="1" lang="ja-JP" altLang="en-US" sz="1400" dirty="0">
                <a:latin typeface="Meiryo UI" panose="020B0604030504040204" pitchFamily="50" charset="-128"/>
                <a:ea typeface="Meiryo UI" panose="020B0604030504040204" pitchFamily="50" charset="-128"/>
              </a:endParaRPr>
            </a:p>
          </p:txBody>
        </p:sp>
      </p:grpSp>
      <p:sp>
        <p:nvSpPr>
          <p:cNvPr id="5" name="正方形/長方形 4">
            <a:extLst>
              <a:ext uri="{FF2B5EF4-FFF2-40B4-BE49-F238E27FC236}">
                <a16:creationId xmlns:a16="http://schemas.microsoft.com/office/drawing/2014/main" id="{54F0507A-F786-98D5-5F31-74DFC4697108}"/>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メーカー見解書等の確認</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18">
            <a:extLst>
              <a:ext uri="{FF2B5EF4-FFF2-40B4-BE49-F238E27FC236}">
                <a16:creationId xmlns:a16="http://schemas.microsoft.com/office/drawing/2014/main" id="{F680439B-6EFF-57A3-9DEC-F2A695A5AC7B}"/>
              </a:ext>
            </a:extLst>
          </p:cNvPr>
          <p:cNvSpPr>
            <a:spLocks noChangeArrowheads="1"/>
          </p:cNvSpPr>
          <p:nvPr/>
        </p:nvSpPr>
        <p:spPr bwMode="auto">
          <a:xfrm>
            <a:off x="998231" y="3501008"/>
            <a:ext cx="5229953" cy="457200"/>
          </a:xfrm>
          <a:prstGeom prst="rect">
            <a:avLst/>
          </a:prstGeom>
          <a:solidFill>
            <a:schemeClr val="accent5">
              <a:lumMod val="75000"/>
              <a:alpha val="20000"/>
            </a:schemeClr>
          </a:solidFill>
          <a:ln>
            <a:noFill/>
          </a:ln>
          <a:effectLst/>
        </p:spPr>
        <p:txBody>
          <a:bodyPr wrap="none" lIns="108000" tIns="0" rIns="108000" bIns="0"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sz="20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00B15F8-8C07-35A3-9099-BA5AB574728A}"/>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10" name="フリーフォーム: 図形 9">
            <a:extLst>
              <a:ext uri="{FF2B5EF4-FFF2-40B4-BE49-F238E27FC236}">
                <a16:creationId xmlns:a16="http://schemas.microsoft.com/office/drawing/2014/main" id="{0E5DD428-D153-B0A2-9DE0-BC8D20F2BE1C}"/>
              </a:ext>
            </a:extLst>
          </p:cNvPr>
          <p:cNvSpPr/>
          <p:nvPr/>
        </p:nvSpPr>
        <p:spPr>
          <a:xfrm>
            <a:off x="2606400" y="2437650"/>
            <a:ext cx="6084000" cy="900000"/>
          </a:xfrm>
          <a:custGeom>
            <a:avLst/>
            <a:gdLst>
              <a:gd name="connsiteX0" fmla="*/ 2084016 w 6084000"/>
              <a:gd name="connsiteY0" fmla="*/ 0 h 931759"/>
              <a:gd name="connsiteX1" fmla="*/ 2128484 w 6084000"/>
              <a:gd name="connsiteY1" fmla="*/ 103759 h 931759"/>
              <a:gd name="connsiteX2" fmla="*/ 6084000 w 6084000"/>
              <a:gd name="connsiteY2" fmla="*/ 103759 h 931759"/>
              <a:gd name="connsiteX3" fmla="*/ 6084000 w 6084000"/>
              <a:gd name="connsiteY3" fmla="*/ 931759 h 931759"/>
              <a:gd name="connsiteX4" fmla="*/ 0 w 6084000"/>
              <a:gd name="connsiteY4" fmla="*/ 931759 h 931759"/>
              <a:gd name="connsiteX5" fmla="*/ 0 w 6084000"/>
              <a:gd name="connsiteY5" fmla="*/ 103759 h 931759"/>
              <a:gd name="connsiteX6" fmla="*/ 2039548 w 6084000"/>
              <a:gd name="connsiteY6" fmla="*/ 103759 h 93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000" h="931759">
                <a:moveTo>
                  <a:pt x="2084016" y="0"/>
                </a:moveTo>
                <a:lnTo>
                  <a:pt x="2128484" y="103759"/>
                </a:lnTo>
                <a:lnTo>
                  <a:pt x="6084000" y="103759"/>
                </a:lnTo>
                <a:lnTo>
                  <a:pt x="6084000" y="931759"/>
                </a:lnTo>
                <a:lnTo>
                  <a:pt x="0" y="931759"/>
                </a:lnTo>
                <a:lnTo>
                  <a:pt x="0" y="103759"/>
                </a:lnTo>
                <a:lnTo>
                  <a:pt x="2039548" y="103759"/>
                </a:lnTo>
                <a:close/>
              </a:path>
            </a:pathLst>
          </a:cu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tIns="144000" rtlCol="0" anchor="ctr">
            <a:noAutofit/>
          </a:bodyPr>
          <a:lstStyle/>
          <a:p>
            <a:pPr algn="ctr"/>
            <a:r>
              <a:rPr kumimoji="1" lang="ja-JP" altLang="en-US"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「製造時に意図的に</a:t>
            </a:r>
            <a:r>
              <a:rPr kumimoji="1" lang="en-US" altLang="ja-JP"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PCB</a:t>
            </a:r>
            <a:r>
              <a:rPr kumimoji="1" lang="ja-JP" altLang="en-US"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を使用したものではない」という意味で</a:t>
            </a:r>
          </a:p>
          <a:p>
            <a:pPr algn="ctr"/>
            <a:r>
              <a:rPr kumimoji="1" lang="ja-JP" altLang="en-US"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「微量の</a:t>
            </a:r>
            <a:r>
              <a:rPr kumimoji="1" lang="en-US" altLang="ja-JP"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PCB</a:t>
            </a:r>
            <a:r>
              <a:rPr kumimoji="1" lang="ja-JP" altLang="en-US"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が混入している可能性がない」とは言っていません</a:t>
            </a:r>
          </a:p>
        </p:txBody>
      </p:sp>
    </p:spTree>
    <p:extLst>
      <p:ext uri="{BB962C8B-B14F-4D97-AF65-F5344CB8AC3E}">
        <p14:creationId xmlns:p14="http://schemas.microsoft.com/office/powerpoint/2010/main" val="330142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14</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52020" y="2320887"/>
            <a:ext cx="8640000" cy="3196644"/>
          </a:xfrm>
          <a:prstGeom prst="rect">
            <a:avLst/>
          </a:prstGeom>
          <a:noFill/>
        </p:spPr>
        <p:txBody>
          <a:bodyPr wrap="square" rtlCol="0">
            <a:spAutoFit/>
          </a:bodyPr>
          <a:lstStyle/>
          <a:p>
            <a:pPr marL="72000">
              <a:lnSpc>
                <a:spcPct val="150000"/>
              </a:lnSpc>
              <a:spcAft>
                <a:spcPts val="1800"/>
              </a:spcAft>
            </a:pP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注意事項</a:t>
            </a:r>
            <a:r>
              <a:rPr lang="en-US" altLang="ja-JP" sz="2000" b="1" dirty="0">
                <a:latin typeface="Meiryo UI" panose="020B0604030504040204" pitchFamily="50" charset="-128"/>
                <a:ea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endParaRPr>
          </a:p>
          <a:p>
            <a:pPr marL="432000" indent="-252000">
              <a:lnSpc>
                <a:spcPts val="2160"/>
              </a:lnSpc>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絶縁油の抜き取り時に穿孔した場合は、穴をふさぐ措置がされたことを確認してください。</a:t>
            </a:r>
            <a:endParaRPr lang="en-US" altLang="ja-JP" dirty="0">
              <a:latin typeface="Meiryo UI" panose="020B0604030504040204" pitchFamily="50" charset="-128"/>
              <a:ea typeface="Meiryo UI" panose="020B0604030504040204" pitchFamily="50" charset="-128"/>
            </a:endParaRPr>
          </a:p>
          <a:p>
            <a:pPr marL="432000">
              <a:lnSpc>
                <a:spcPts val="2160"/>
              </a:lnSpc>
              <a:spcAft>
                <a:spcPts val="1800"/>
              </a:spcAft>
            </a:pPr>
            <a:r>
              <a:rPr lang="ja-JP" altLang="en-US" dirty="0">
                <a:latin typeface="Meiryo UI" panose="020B0604030504040204" pitchFamily="50" charset="-128"/>
                <a:ea typeface="Meiryo UI" panose="020B0604030504040204" pitchFamily="50" charset="-128"/>
              </a:rPr>
              <a:t>穿孔すると機器の使用はできなくなり、劣化に伴う保管中の漏れの危険性が高くなります。</a:t>
            </a:r>
          </a:p>
          <a:p>
            <a:pPr marL="432000" indent="-252000">
              <a:lnSpc>
                <a:spcPts val="2160"/>
              </a:lnSpc>
              <a:spcAft>
                <a:spcPts val="1800"/>
              </a:spcAft>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分析により検体が</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廃棄物と判定された場合、検体採取等で使用した機材（スポイト・ウエス等）は</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汚染物です。</a:t>
            </a:r>
            <a:endParaRPr lang="en-US" altLang="ja-JP" dirty="0">
              <a:latin typeface="Meiryo UI" panose="020B0604030504040204" pitchFamily="50" charset="-128"/>
              <a:ea typeface="Meiryo UI" panose="020B0604030504040204" pitchFamily="50" charset="-128"/>
            </a:endParaRPr>
          </a:p>
          <a:p>
            <a:pPr marL="432000" indent="-252000">
              <a:lnSpc>
                <a:spcPts val="2160"/>
              </a:lnSpc>
              <a:spcAft>
                <a:spcPts val="1800"/>
              </a:spcAft>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コンデンサー等の絶縁油封じ切りの機器や小型の変圧器等では、確実に高濃度</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廃棄物に該当しないことが銘板情報等から確認できれば、分析値がなくても、低濃度</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廃棄物とみなして処分が可能です。</a:t>
            </a:r>
          </a:p>
        </p:txBody>
      </p:sp>
      <p:sp>
        <p:nvSpPr>
          <p:cNvPr id="9" name="テキスト ボックス 8">
            <a:extLst>
              <a:ext uri="{FF2B5EF4-FFF2-40B4-BE49-F238E27FC236}">
                <a16:creationId xmlns:a16="http://schemas.microsoft.com/office/drawing/2014/main" id="{46AAC1A5-0751-4C1B-85A4-564050072835}"/>
              </a:ext>
            </a:extLst>
          </p:cNvPr>
          <p:cNvSpPr txBox="1"/>
          <p:nvPr/>
        </p:nvSpPr>
        <p:spPr>
          <a:xfrm>
            <a:off x="252020" y="758104"/>
            <a:ext cx="8640000" cy="407419"/>
          </a:xfrm>
          <a:prstGeom prst="rect">
            <a:avLst/>
          </a:prstGeom>
          <a:solidFill>
            <a:schemeClr val="accent5">
              <a:lumMod val="40000"/>
              <a:lumOff val="60000"/>
              <a:alpha val="70000"/>
            </a:schemeClr>
          </a:solidFill>
        </p:spPr>
        <p:txBody>
          <a:bodyPr wrap="square" rtlCol="0" anchor="ctr">
            <a:spAutoFit/>
          </a:bodyPr>
          <a:lstStyle/>
          <a:p>
            <a:pPr marL="72000">
              <a:lnSpc>
                <a:spcPts val="2800"/>
              </a:lnSpc>
            </a:pPr>
            <a:r>
              <a:rPr lang="ja-JP" altLang="en-US" dirty="0">
                <a:latin typeface="Meiryo UI" panose="020B0604030504040204" pitchFamily="50" charset="-128"/>
                <a:ea typeface="Meiryo UI" panose="020B0604030504040204" pitchFamily="50" charset="-128"/>
              </a:rPr>
              <a:t>（一社）日本電機工業会の</a:t>
            </a:r>
            <a:r>
              <a:rPr lang="en-US" altLang="ja-JP" dirty="0" smtClean="0">
                <a:latin typeface="Meiryo UI" panose="020B0604030504040204" pitchFamily="50" charset="-128"/>
                <a:ea typeface="Meiryo UI" panose="020B0604030504040204" pitchFamily="50" charset="-128"/>
              </a:rPr>
              <a:t>HP</a:t>
            </a:r>
            <a:r>
              <a:rPr lang="ja-JP" altLang="en-US" dirty="0" smtClean="0">
                <a:latin typeface="Meiryo UI" panose="020B0604030504040204" pitchFamily="50" charset="-128"/>
                <a:ea typeface="Meiryo UI" panose="020B0604030504040204" pitchFamily="50" charset="-128"/>
              </a:rPr>
              <a:t>を参考に分析</a:t>
            </a:r>
            <a:r>
              <a:rPr lang="ja-JP" altLang="en-US" dirty="0">
                <a:latin typeface="Meiryo UI" panose="020B0604030504040204" pitchFamily="50" charset="-128"/>
                <a:ea typeface="Meiryo UI" panose="020B0604030504040204" pitchFamily="50" charset="-128"/>
              </a:rPr>
              <a:t>機関を選定し、分析を依頼して下さい。</a:t>
            </a:r>
          </a:p>
        </p:txBody>
      </p:sp>
      <p:grpSp>
        <p:nvGrpSpPr>
          <p:cNvPr id="26" name="グループ化 25">
            <a:extLst>
              <a:ext uri="{FF2B5EF4-FFF2-40B4-BE49-F238E27FC236}">
                <a16:creationId xmlns:a16="http://schemas.microsoft.com/office/drawing/2014/main" id="{D0D09311-1193-4DB6-8DE4-BD54F4E430AF}"/>
              </a:ext>
            </a:extLst>
          </p:cNvPr>
          <p:cNvGrpSpPr/>
          <p:nvPr/>
        </p:nvGrpSpPr>
        <p:grpSpPr>
          <a:xfrm>
            <a:off x="929538" y="1534726"/>
            <a:ext cx="757608" cy="403001"/>
            <a:chOff x="2704497" y="5087796"/>
            <a:chExt cx="2297695" cy="1199899"/>
          </a:xfrm>
        </p:grpSpPr>
        <p:grpSp>
          <p:nvGrpSpPr>
            <p:cNvPr id="27" name="グループ化 26">
              <a:extLst>
                <a:ext uri="{FF2B5EF4-FFF2-40B4-BE49-F238E27FC236}">
                  <a16:creationId xmlns:a16="http://schemas.microsoft.com/office/drawing/2014/main" id="{73DF4DB6-1F55-45FD-872A-773EB7035488}"/>
                </a:ext>
              </a:extLst>
            </p:cNvPr>
            <p:cNvGrpSpPr/>
            <p:nvPr/>
          </p:nvGrpSpPr>
          <p:grpSpPr>
            <a:xfrm rot="18868217">
              <a:off x="3119142" y="4842765"/>
              <a:ext cx="1199899" cy="1689962"/>
              <a:chOff x="4859501" y="2358645"/>
              <a:chExt cx="1786958" cy="2498087"/>
            </a:xfrm>
          </p:grpSpPr>
          <p:sp>
            <p:nvSpPr>
              <p:cNvPr id="29" name="円/楕円 23">
                <a:extLst>
                  <a:ext uri="{FF2B5EF4-FFF2-40B4-BE49-F238E27FC236}">
                    <a16:creationId xmlns:a16="http://schemas.microsoft.com/office/drawing/2014/main" id="{7E1A373A-4901-4313-B2AA-C36298F3369E}"/>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4">
                <a:extLst>
                  <a:ext uri="{FF2B5EF4-FFF2-40B4-BE49-F238E27FC236}">
                    <a16:creationId xmlns:a16="http://schemas.microsoft.com/office/drawing/2014/main" id="{B046103B-A664-4E31-A33A-E8F62A126166}"/>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円/楕円 25">
                <a:extLst>
                  <a:ext uri="{FF2B5EF4-FFF2-40B4-BE49-F238E27FC236}">
                    <a16:creationId xmlns:a16="http://schemas.microsoft.com/office/drawing/2014/main" id="{DF487A29-3561-46CF-B72E-1F2C35A61809}"/>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アーチ 31">
                <a:extLst>
                  <a:ext uri="{FF2B5EF4-FFF2-40B4-BE49-F238E27FC236}">
                    <a16:creationId xmlns:a16="http://schemas.microsoft.com/office/drawing/2014/main" id="{D8E14216-C4B8-4E49-9F39-828E682A2D7C}"/>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アーチ 32">
                <a:extLst>
                  <a:ext uri="{FF2B5EF4-FFF2-40B4-BE49-F238E27FC236}">
                    <a16:creationId xmlns:a16="http://schemas.microsoft.com/office/drawing/2014/main" id="{F1E56112-D2ED-4FA8-990A-1AC7CA8AD186}"/>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8" name="テキスト ボックス 27">
              <a:extLst>
                <a:ext uri="{FF2B5EF4-FFF2-40B4-BE49-F238E27FC236}">
                  <a16:creationId xmlns:a16="http://schemas.microsoft.com/office/drawing/2014/main" id="{5909664D-C7DF-42F3-A62E-B1297D8A7E0E}"/>
                </a:ext>
              </a:extLst>
            </p:cNvPr>
            <p:cNvSpPr txBox="1"/>
            <p:nvPr/>
          </p:nvSpPr>
          <p:spPr>
            <a:xfrm>
              <a:off x="2704497" y="5100441"/>
              <a:ext cx="2297695" cy="756012"/>
            </a:xfrm>
            <a:prstGeom prst="rect">
              <a:avLst/>
            </a:prstGeom>
            <a:noFill/>
          </p:spPr>
          <p:txBody>
            <a:bodyPr wrap="square" rtlCol="0">
              <a:spAutoFit/>
            </a:bodyPr>
            <a:lstStyle/>
            <a:p>
              <a:r>
                <a:rPr lang="en-US" altLang="ja-JP" sz="10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34" name="テキスト ボックス 33">
            <a:extLst>
              <a:ext uri="{FF2B5EF4-FFF2-40B4-BE49-F238E27FC236}">
                <a16:creationId xmlns:a16="http://schemas.microsoft.com/office/drawing/2014/main" id="{0FABFDF8-1064-46C9-8D61-1130CF2A8CA0}"/>
              </a:ext>
            </a:extLst>
          </p:cNvPr>
          <p:cNvSpPr txBox="1"/>
          <p:nvPr/>
        </p:nvSpPr>
        <p:spPr>
          <a:xfrm>
            <a:off x="1461127" y="1425550"/>
            <a:ext cx="7431353" cy="923330"/>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参考</a:t>
            </a:r>
            <a:r>
              <a:rPr kumimoji="1" lang="en-US" altLang="ja-JP" b="1"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（一社）</a:t>
            </a:r>
            <a:r>
              <a:rPr lang="ja-JP" altLang="en-US" dirty="0">
                <a:latin typeface="Meiryo UI" panose="020B0604030504040204" pitchFamily="50" charset="-128"/>
                <a:ea typeface="Meiryo UI" panose="020B0604030504040204" pitchFamily="50" charset="-128"/>
              </a:rPr>
              <a:t>日本電機工業会（</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検査機関のご案内）</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hlinkClick r:id="rId3"/>
              </a:rPr>
              <a:t>http://www.jema-net.or.jp/Japanese/pis/pcb/p_6-2.html</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35" name="角丸四角形 9">
            <a:extLst>
              <a:ext uri="{FF2B5EF4-FFF2-40B4-BE49-F238E27FC236}">
                <a16:creationId xmlns:a16="http://schemas.microsoft.com/office/drawing/2014/main" id="{D15A1D90-B32C-42AF-807D-5337224383DB}"/>
              </a:ext>
            </a:extLst>
          </p:cNvPr>
          <p:cNvSpPr/>
          <p:nvPr/>
        </p:nvSpPr>
        <p:spPr>
          <a:xfrm>
            <a:off x="468448" y="5632673"/>
            <a:ext cx="8136000" cy="957283"/>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576000">
              <a:lnSpc>
                <a:spcPct val="150000"/>
              </a:lnSpc>
            </a:pPr>
            <a:r>
              <a:rPr lang="ja-JP" altLang="en-US" dirty="0">
                <a:latin typeface="Meiryo UI" panose="020B0604030504040204" pitchFamily="50" charset="-128"/>
                <a:ea typeface="Meiryo UI" panose="020B0604030504040204" pitchFamily="50" charset="-128"/>
              </a:rPr>
              <a:t>コンデンサーのように封じ切りの機器では使用中のものを絶縁油の採取のために穿孔すると使用できなくなるのでご注意ください。</a:t>
            </a:r>
          </a:p>
        </p:txBody>
      </p:sp>
      <p:pic>
        <p:nvPicPr>
          <p:cNvPr id="16" name="図 15"/>
          <p:cNvPicPr>
            <a:picLocks noChangeAspect="1"/>
          </p:cNvPicPr>
          <p:nvPr/>
        </p:nvPicPr>
        <p:blipFill>
          <a:blip r:embed="rId4" cstate="email">
            <a:extLst>
              <a:ext uri="{BEBA8EAE-BF5A-486C-A8C5-ECC9F3942E4B}">
                <a14:imgProps xmlns:a14="http://schemas.microsoft.com/office/drawing/2010/main">
                  <a14:imgLayer r:embed="rId5">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641039" y="5737413"/>
            <a:ext cx="432000" cy="432000"/>
          </a:xfrm>
          <a:prstGeom prst="rect">
            <a:avLst/>
          </a:prstGeom>
          <a:noFill/>
          <a:ln>
            <a:noFill/>
          </a:ln>
        </p:spPr>
      </p:pic>
      <p:sp>
        <p:nvSpPr>
          <p:cNvPr id="2" name="正方形/長方形 1">
            <a:extLst>
              <a:ext uri="{FF2B5EF4-FFF2-40B4-BE49-F238E27FC236}">
                <a16:creationId xmlns:a16="http://schemas.microsoft.com/office/drawing/2014/main" id="{1E0571E2-0C5F-64D7-F780-02B3BE27FF51}"/>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濃度の</a:t>
            </a:r>
            <a:r>
              <a:rPr lang="ja-JP" altLang="en-US" sz="2800" dirty="0" smtClean="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分析</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FC473539-CD99-D4D5-827C-5DAFF0B5594C}"/>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4156518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変圧器・コンデンサーの判別手順（まとめ）</a:t>
            </a:r>
          </a:p>
        </p:txBody>
      </p:sp>
      <p:sp>
        <p:nvSpPr>
          <p:cNvPr id="7" name="下矢印 6"/>
          <p:cNvSpPr/>
          <p:nvPr/>
        </p:nvSpPr>
        <p:spPr>
          <a:xfrm>
            <a:off x="7380312" y="4327004"/>
            <a:ext cx="360000" cy="630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 name="下矢印 8"/>
          <p:cNvSpPr/>
          <p:nvPr/>
        </p:nvSpPr>
        <p:spPr>
          <a:xfrm>
            <a:off x="464091" y="1218413"/>
            <a:ext cx="360000" cy="3708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0" name="下矢印 9"/>
          <p:cNvSpPr/>
          <p:nvPr/>
        </p:nvSpPr>
        <p:spPr>
          <a:xfrm>
            <a:off x="4445535" y="1222947"/>
            <a:ext cx="360000" cy="540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4" name="下矢印 13"/>
          <p:cNvSpPr/>
          <p:nvPr/>
        </p:nvSpPr>
        <p:spPr>
          <a:xfrm>
            <a:off x="6948264" y="2370541"/>
            <a:ext cx="360000" cy="756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5" name="下矢印 14"/>
          <p:cNvSpPr/>
          <p:nvPr/>
        </p:nvSpPr>
        <p:spPr>
          <a:xfrm>
            <a:off x="2224383" y="2374442"/>
            <a:ext cx="360000" cy="504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6" name="下矢印 15"/>
          <p:cNvSpPr/>
          <p:nvPr/>
        </p:nvSpPr>
        <p:spPr>
          <a:xfrm rot="5400000">
            <a:off x="4705425" y="3130392"/>
            <a:ext cx="360000" cy="756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2"/>
          <p:cNvSpPr txBox="1">
            <a:spLocks noChangeArrowheads="1"/>
          </p:cNvSpPr>
          <p:nvPr/>
        </p:nvSpPr>
        <p:spPr bwMode="auto">
          <a:xfrm>
            <a:off x="395535" y="586780"/>
            <a:ext cx="8460000" cy="631840"/>
          </a:xfrm>
          <a:prstGeom prst="rect">
            <a:avLst/>
          </a:prstGeom>
          <a:solidFill>
            <a:schemeClr val="accent1">
              <a:lumMod val="60000"/>
              <a:lumOff val="40000"/>
              <a:alpha val="70000"/>
            </a:schemeClr>
          </a:solidFill>
          <a:ln w="254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ts val="2200"/>
              </a:lnSpc>
              <a:spcBef>
                <a:spcPct val="0"/>
              </a:spcBef>
              <a:spcAft>
                <a:spcPct val="0"/>
              </a:spcAft>
              <a:buClrTx/>
              <a:buSzTx/>
              <a:buFontTx/>
              <a:buNone/>
              <a:tabLst/>
            </a:pPr>
            <a:r>
              <a:rPr kumimoji="1" lang="ja-JP" altLang="en-US"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ＰＣＢを意図的に使用している機器等ですか？</a:t>
            </a:r>
            <a:endParaRPr kumimoji="1" lang="en-US" altLang="ja-JP"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pPr>
            <a:r>
              <a:rPr lang="ja-JP" altLang="en-US" dirty="0">
                <a:solidFill>
                  <a:srgbClr val="FF0000"/>
                </a:solidFill>
                <a:latin typeface="Meiryo UI" panose="020B0604030504040204" pitchFamily="50" charset="-128"/>
                <a:ea typeface="Meiryo UI" panose="020B0604030504040204" pitchFamily="50" charset="-128"/>
                <a:cs typeface="ＭＳ Ｐゴシック" pitchFamily="50" charset="-128"/>
              </a:rPr>
              <a:t>➡銘板から判断またはメーカーへ直接確認</a:t>
            </a:r>
            <a:endParaRPr kumimoji="1" lang="ja-JP" altLang="ja-JP"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18" name="テキスト ボックス 2"/>
          <p:cNvSpPr txBox="1">
            <a:spLocks noChangeArrowheads="1"/>
          </p:cNvSpPr>
          <p:nvPr/>
        </p:nvSpPr>
        <p:spPr bwMode="auto">
          <a:xfrm>
            <a:off x="827535" y="1753766"/>
            <a:ext cx="8021706" cy="631840"/>
          </a:xfrm>
          <a:prstGeom prst="rect">
            <a:avLst/>
          </a:prstGeom>
          <a:solidFill>
            <a:schemeClr val="accent1">
              <a:lumMod val="60000"/>
              <a:lumOff val="40000"/>
              <a:alpha val="70000"/>
            </a:schemeClr>
          </a:solidFill>
          <a:ln w="25400">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2200"/>
              </a:lnSpc>
              <a:spcBef>
                <a:spcPct val="0"/>
              </a:spcBef>
              <a:spcAft>
                <a:spcPct val="0"/>
              </a:spcAft>
              <a:buClrTx/>
              <a:buSzTx/>
              <a:buFontTx/>
              <a:buNone/>
              <a:tabLst/>
            </a:pPr>
            <a:r>
              <a:rPr kumimoji="1" lang="ja-JP" altLang="en-US"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メーカーが出荷時のＰＣＢ不含有を証明できるものですか？</a:t>
            </a:r>
            <a:endParaRPr kumimoji="1" lang="en-US" altLang="ja-JP"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lvl="0" algn="ctr" fontAlgn="base">
              <a:lnSpc>
                <a:spcPts val="2200"/>
              </a:lnSpc>
              <a:spcBef>
                <a:spcPct val="0"/>
              </a:spcBef>
              <a:spcAft>
                <a:spcPct val="0"/>
              </a:spcAft>
            </a:pPr>
            <a:r>
              <a:rPr lang="ja-JP" altLang="en-US" dirty="0">
                <a:solidFill>
                  <a:srgbClr val="FF0000"/>
                </a:solidFill>
                <a:latin typeface="Meiryo UI" panose="020B0604030504040204" pitchFamily="50" charset="-128"/>
                <a:ea typeface="Meiryo UI" panose="020B0604030504040204" pitchFamily="50" charset="-128"/>
                <a:cs typeface="ＭＳ Ｐゴシック" pitchFamily="50" charset="-128"/>
              </a:rPr>
              <a:t>➡メーカー見解書等の確認</a:t>
            </a:r>
          </a:p>
        </p:txBody>
      </p:sp>
      <p:sp>
        <p:nvSpPr>
          <p:cNvPr id="19" name="テキスト ボックス 2"/>
          <p:cNvSpPr txBox="1">
            <a:spLocks noChangeArrowheads="1"/>
          </p:cNvSpPr>
          <p:nvPr/>
        </p:nvSpPr>
        <p:spPr bwMode="auto">
          <a:xfrm>
            <a:off x="5249241" y="3102052"/>
            <a:ext cx="3600000" cy="1224000"/>
          </a:xfrm>
          <a:prstGeom prst="rect">
            <a:avLst/>
          </a:prstGeom>
          <a:solidFill>
            <a:schemeClr val="accent1">
              <a:lumMod val="60000"/>
              <a:lumOff val="40000"/>
              <a:alpha val="70000"/>
            </a:schemeClr>
          </a:solidFill>
          <a:ln w="25400">
            <a:noFill/>
            <a:miter lim="800000"/>
            <a:headEnd/>
            <a:tailEnd/>
          </a:ln>
        </p:spPr>
        <p:txBody>
          <a:bodyPr vert="horz" wrap="square" lIns="91440" tIns="45720" rIns="91440" bIns="45720" numCol="1" anchor="t" anchorCtr="0" compatLnSpc="1">
            <a:prstTxWarp prst="textNoShape">
              <a:avLst/>
            </a:prstTxWarp>
            <a:spAutoFit/>
          </a:bodyPr>
          <a:lstStyle/>
          <a:p>
            <a:pPr marL="108000" marR="0" lvl="0" indent="0" algn="just" defTabSz="914400" rtl="0" eaLnBrk="1" fontAlgn="base" latinLnBrk="0" hangingPunct="1">
              <a:lnSpc>
                <a:spcPts val="2200"/>
              </a:lnSpc>
              <a:spcBef>
                <a:spcPct val="0"/>
              </a:spcBef>
              <a:spcAft>
                <a:spcPct val="0"/>
              </a:spcAft>
              <a:buClrTx/>
              <a:buSzTx/>
              <a:buFontTx/>
              <a:buNone/>
              <a:tabLst/>
            </a:pPr>
            <a:r>
              <a:rPr kumimoji="1" lang="ja-JP" altLang="en-US"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出荷後に油の補充・入替をしていない</a:t>
            </a:r>
          </a:p>
          <a:p>
            <a:pPr marL="108000" marR="0" lvl="0" indent="0" algn="just" defTabSz="914400" rtl="0" eaLnBrk="1" fontAlgn="base" latinLnBrk="0" hangingPunct="1">
              <a:lnSpc>
                <a:spcPts val="2200"/>
              </a:lnSpc>
              <a:spcBef>
                <a:spcPct val="0"/>
              </a:spcBef>
              <a:spcAft>
                <a:spcPct val="0"/>
              </a:spcAft>
              <a:buClrTx/>
              <a:buSzTx/>
              <a:buFontTx/>
              <a:buNone/>
              <a:tabLst/>
            </a:pPr>
            <a:r>
              <a:rPr kumimoji="1" lang="ja-JP" altLang="en-US"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又は補充・入替した油がＰＣＢ不含有</a:t>
            </a:r>
          </a:p>
          <a:p>
            <a:pPr marL="108000" marR="0" lvl="0" indent="0" algn="just" defTabSz="914400" rtl="0" eaLnBrk="1" fontAlgn="base" latinLnBrk="0" hangingPunct="1">
              <a:lnSpc>
                <a:spcPts val="2200"/>
              </a:lnSpc>
              <a:spcBef>
                <a:spcPct val="0"/>
              </a:spcBef>
              <a:spcAft>
                <a:spcPct val="0"/>
              </a:spcAft>
              <a:buClrTx/>
              <a:buSzTx/>
              <a:buFontTx/>
              <a:buNone/>
              <a:tabLst/>
            </a:pPr>
            <a:r>
              <a:rPr kumimoji="1" lang="ja-JP" altLang="en-US"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であることを証明できるものですか？</a:t>
            </a:r>
            <a:endParaRPr kumimoji="1" lang="en-US" altLang="ja-JP"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algn="ctr" fontAlgn="base">
              <a:lnSpc>
                <a:spcPts val="2200"/>
              </a:lnSpc>
              <a:spcBef>
                <a:spcPct val="0"/>
              </a:spcBef>
              <a:spcAft>
                <a:spcPct val="0"/>
              </a:spcAft>
            </a:pPr>
            <a:r>
              <a:rPr lang="ja-JP" altLang="en-US" sz="1600" dirty="0">
                <a:solidFill>
                  <a:srgbClr val="FF0000"/>
                </a:solidFill>
                <a:latin typeface="Meiryo UI" panose="020B0604030504040204" pitchFamily="50" charset="-128"/>
                <a:ea typeface="Meiryo UI" panose="020B0604030504040204" pitchFamily="50" charset="-128"/>
                <a:cs typeface="ＭＳ Ｐゴシック" pitchFamily="50" charset="-128"/>
              </a:rPr>
              <a:t>➡メンテナンス履歴の確認</a:t>
            </a:r>
            <a:endParaRPr lang="ja-JP" altLang="ja-JP" sz="1600" dirty="0">
              <a:solidFill>
                <a:srgbClr val="FF0000"/>
              </a:solidFill>
              <a:latin typeface="Meiryo UI" panose="020B0604030504040204" pitchFamily="50" charset="-128"/>
              <a:ea typeface="Meiryo UI" panose="020B0604030504040204" pitchFamily="50" charset="-128"/>
              <a:cs typeface="ＭＳ Ｐゴシック" pitchFamily="50" charset="-128"/>
            </a:endParaRPr>
          </a:p>
        </p:txBody>
      </p:sp>
      <p:sp>
        <p:nvSpPr>
          <p:cNvPr id="20" name="テキスト ボックス 2"/>
          <p:cNvSpPr txBox="1">
            <a:spLocks noChangeArrowheads="1"/>
          </p:cNvSpPr>
          <p:nvPr/>
        </p:nvSpPr>
        <p:spPr bwMode="auto">
          <a:xfrm>
            <a:off x="832917" y="2819028"/>
            <a:ext cx="3708000" cy="307777"/>
          </a:xfrm>
          <a:prstGeom prst="rect">
            <a:avLst/>
          </a:prstGeom>
          <a:noFill/>
          <a:ln w="254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ＭＳ Ｐゴシック" pitchFamily="50" charset="-128"/>
              </a:rPr>
              <a:t>低濃度</a:t>
            </a: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ＰＣＢ混入の可能性を否定できません</a:t>
            </a:r>
            <a:endParaRPr kumimoji="1" lang="ja-JP"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1" name="テキスト ボックス 2"/>
          <p:cNvSpPr txBox="1">
            <a:spLocks noChangeArrowheads="1"/>
          </p:cNvSpPr>
          <p:nvPr/>
        </p:nvSpPr>
        <p:spPr bwMode="auto">
          <a:xfrm>
            <a:off x="832917" y="3102052"/>
            <a:ext cx="3708000" cy="1224000"/>
          </a:xfrm>
          <a:prstGeom prst="rect">
            <a:avLst/>
          </a:prstGeom>
          <a:solidFill>
            <a:schemeClr val="accent1">
              <a:lumMod val="60000"/>
              <a:lumOff val="40000"/>
              <a:alpha val="70000"/>
            </a:schemeClr>
          </a:solidFill>
          <a:ln w="25400">
            <a:noFill/>
            <a:miter lim="800000"/>
            <a:headEnd/>
            <a:tailEnd/>
          </a:ln>
        </p:spPr>
        <p:txBody>
          <a:bodyPr vert="horz" wrap="square" lIns="36000" tIns="45720" rIns="36000" bIns="45720" numCol="1" anchor="t" anchorCtr="0" compatLnSpc="1">
            <a:prstTxWarp prst="textNoShape">
              <a:avLst/>
            </a:prstTxWarp>
            <a:spAutoFit/>
          </a:bodyPr>
          <a:lstStyle/>
          <a:p>
            <a:pPr algn="ctr" fontAlgn="base">
              <a:lnSpc>
                <a:spcPts val="2200"/>
              </a:lnSpc>
              <a:spcBef>
                <a:spcPct val="0"/>
              </a:spcBef>
              <a:spcAft>
                <a:spcPct val="0"/>
              </a:spcAft>
            </a:pPr>
            <a:r>
              <a:rPr lang="ja-JP" altLang="en-US" sz="1600" dirty="0">
                <a:latin typeface="Meiryo UI" panose="020B0604030504040204" pitchFamily="50" charset="-128"/>
                <a:ea typeface="Meiryo UI" panose="020B0604030504040204" pitchFamily="50" charset="-128"/>
                <a:cs typeface="ＭＳ Ｐゴシック" pitchFamily="50" charset="-128"/>
              </a:rPr>
              <a:t>ＰＣＢ濃度は</a:t>
            </a:r>
            <a:r>
              <a:rPr lang="en-US" altLang="ja-JP" sz="1600" dirty="0">
                <a:latin typeface="Meiryo UI" panose="020B0604030504040204" pitchFamily="50" charset="-128"/>
                <a:ea typeface="Meiryo UI" panose="020B0604030504040204" pitchFamily="50" charset="-128"/>
                <a:cs typeface="ＭＳ Ｐゴシック" pitchFamily="50" charset="-128"/>
              </a:rPr>
              <a:t>0.5mg/kg</a:t>
            </a:r>
            <a:r>
              <a:rPr lang="ja-JP" altLang="en-US" sz="1600" dirty="0">
                <a:latin typeface="Meiryo UI" panose="020B0604030504040204" pitchFamily="50" charset="-128"/>
                <a:ea typeface="Meiryo UI" panose="020B0604030504040204" pitchFamily="50" charset="-128"/>
                <a:cs typeface="ＭＳ Ｐゴシック" pitchFamily="50" charset="-128"/>
              </a:rPr>
              <a:t>超ですか？</a:t>
            </a:r>
            <a:endParaRPr lang="en-US" altLang="ja-JP" sz="1600" dirty="0">
              <a:latin typeface="Meiryo UI" panose="020B0604030504040204" pitchFamily="50" charset="-128"/>
              <a:ea typeface="Meiryo UI" panose="020B0604030504040204" pitchFamily="50" charset="-128"/>
              <a:cs typeface="ＭＳ Ｐゴシック" pitchFamily="50" charset="-128"/>
            </a:endParaRPr>
          </a:p>
          <a:p>
            <a:pPr algn="ctr" fontAlgn="base">
              <a:lnSpc>
                <a:spcPts val="2200"/>
              </a:lnSpc>
              <a:spcBef>
                <a:spcPct val="0"/>
              </a:spcBef>
              <a:spcAft>
                <a:spcPct val="0"/>
              </a:spcAft>
            </a:pPr>
            <a:r>
              <a:rPr lang="ja-JP" altLang="en-US" sz="1600" spc="-100" dirty="0">
                <a:latin typeface="Meiryo UI" panose="020B0604030504040204" pitchFamily="50" charset="-128"/>
                <a:ea typeface="Meiryo UI" panose="020B0604030504040204" pitchFamily="50" charset="-128"/>
                <a:cs typeface="ＭＳ Ｐゴシック" pitchFamily="50" charset="-128"/>
              </a:rPr>
              <a:t>（</a:t>
            </a:r>
            <a:r>
              <a:rPr lang="en-US" altLang="ja-JP" sz="1600" spc="-100" dirty="0">
                <a:latin typeface="Meiryo UI" panose="020B0604030504040204" pitchFamily="50" charset="-128"/>
                <a:ea typeface="Meiryo UI" panose="020B0604030504040204" pitchFamily="50" charset="-128"/>
                <a:cs typeface="ＭＳ Ｐゴシック" pitchFamily="50" charset="-128"/>
              </a:rPr>
              <a:t>※</a:t>
            </a:r>
            <a:r>
              <a:rPr lang="ja-JP" altLang="en-US" sz="1600" spc="-100" dirty="0">
                <a:latin typeface="Meiryo UI" panose="020B0604030504040204" pitchFamily="50" charset="-128"/>
                <a:ea typeface="Meiryo UI" panose="020B0604030504040204" pitchFamily="50" charset="-128"/>
                <a:cs typeface="ＭＳ Ｐゴシック" pitchFamily="50" charset="-128"/>
              </a:rPr>
              <a:t>可燃性汚染物は</a:t>
            </a:r>
            <a:r>
              <a:rPr lang="en-US" altLang="ja-JP" sz="1600" spc="-100" dirty="0">
                <a:latin typeface="Meiryo UI" panose="020B0604030504040204" pitchFamily="50" charset="-128"/>
                <a:ea typeface="Meiryo UI" panose="020B0604030504040204" pitchFamily="50" charset="-128"/>
                <a:cs typeface="ＭＳ Ｐゴシック" pitchFamily="50" charset="-128"/>
              </a:rPr>
              <a:t>100,000mg/kg</a:t>
            </a:r>
            <a:r>
              <a:rPr lang="ja-JP" altLang="en-US" sz="1600" spc="-100" dirty="0">
                <a:latin typeface="Meiryo UI" panose="020B0604030504040204" pitchFamily="50" charset="-128"/>
                <a:ea typeface="Meiryo UI" panose="020B0604030504040204" pitchFamily="50" charset="-128"/>
                <a:cs typeface="ＭＳ Ｐゴシック" pitchFamily="50" charset="-128"/>
              </a:rPr>
              <a:t>以下）</a:t>
            </a:r>
            <a:endParaRPr lang="en-US" altLang="ja-JP" sz="1600" spc="-100" dirty="0">
              <a:latin typeface="Meiryo UI" panose="020B0604030504040204" pitchFamily="50" charset="-128"/>
              <a:ea typeface="Meiryo UI" panose="020B0604030504040204" pitchFamily="50" charset="-128"/>
              <a:cs typeface="ＭＳ Ｐゴシック" pitchFamily="50" charset="-128"/>
            </a:endParaRPr>
          </a:p>
          <a:p>
            <a:pPr algn="ctr" fontAlgn="base">
              <a:lnSpc>
                <a:spcPts val="2200"/>
              </a:lnSpc>
              <a:spcBef>
                <a:spcPct val="0"/>
              </a:spcBef>
              <a:spcAft>
                <a:spcPct val="0"/>
              </a:spcAft>
            </a:pPr>
            <a:r>
              <a:rPr lang="en-US" altLang="ja-JP" sz="1600" dirty="0">
                <a:latin typeface="Meiryo UI" panose="020B0604030504040204" pitchFamily="50" charset="-128"/>
                <a:ea typeface="Meiryo UI" panose="020B0604030504040204" pitchFamily="50" charset="-128"/>
                <a:cs typeface="ＭＳ Ｐゴシック" pitchFamily="50" charset="-128"/>
              </a:rPr>
              <a:t>(</a:t>
            </a:r>
            <a:r>
              <a:rPr lang="ja-JP" altLang="en-US" sz="1600" dirty="0">
                <a:latin typeface="Meiryo UI" panose="020B0604030504040204" pitchFamily="50" charset="-128"/>
                <a:ea typeface="Meiryo UI" panose="020B0604030504040204" pitchFamily="50" charset="-128"/>
                <a:cs typeface="ＭＳ Ｐゴシック" pitchFamily="50" charset="-128"/>
              </a:rPr>
              <a:t>絶縁油以外は下記リンク先を参照</a:t>
            </a:r>
            <a:r>
              <a:rPr lang="en-US" altLang="ja-JP" sz="1600" dirty="0">
                <a:latin typeface="Meiryo UI" panose="020B0604030504040204" pitchFamily="50" charset="-128"/>
                <a:ea typeface="Meiryo UI" panose="020B0604030504040204" pitchFamily="50" charset="-128"/>
                <a:cs typeface="ＭＳ Ｐゴシック" pitchFamily="50" charset="-128"/>
              </a:rPr>
              <a:t>)</a:t>
            </a:r>
          </a:p>
          <a:p>
            <a:pPr algn="ctr" fontAlgn="base">
              <a:lnSpc>
                <a:spcPts val="2200"/>
              </a:lnSpc>
              <a:spcBef>
                <a:spcPct val="0"/>
              </a:spcBef>
              <a:spcAft>
                <a:spcPct val="0"/>
              </a:spcAft>
            </a:pPr>
            <a:r>
              <a:rPr lang="ja-JP" altLang="en-US" sz="1600" dirty="0">
                <a:solidFill>
                  <a:srgbClr val="FF0000"/>
                </a:solidFill>
                <a:latin typeface="Meiryo UI" panose="020B0604030504040204" pitchFamily="50" charset="-128"/>
                <a:ea typeface="Meiryo UI" panose="020B0604030504040204" pitchFamily="50" charset="-128"/>
                <a:cs typeface="ＭＳ Ｐゴシック" pitchFamily="50" charset="-128"/>
              </a:rPr>
              <a:t>➡ＰＣＢ濃度の</a:t>
            </a:r>
            <a:r>
              <a:rPr lang="ja-JP" altLang="en-US" sz="1600" dirty="0" smtClean="0">
                <a:solidFill>
                  <a:srgbClr val="FF0000"/>
                </a:solidFill>
                <a:latin typeface="Meiryo UI" panose="020B0604030504040204" pitchFamily="50" charset="-128"/>
                <a:ea typeface="Meiryo UI" panose="020B0604030504040204" pitchFamily="50" charset="-128"/>
                <a:cs typeface="ＭＳ Ｐゴシック" pitchFamily="50" charset="-128"/>
              </a:rPr>
              <a:t>分析</a:t>
            </a:r>
            <a:endParaRPr lang="en-US" altLang="ja-JP" sz="1600" dirty="0">
              <a:solidFill>
                <a:srgbClr val="FF0000"/>
              </a:solidFill>
              <a:latin typeface="Meiryo UI" panose="020B0604030504040204" pitchFamily="50" charset="-128"/>
              <a:ea typeface="Meiryo UI" panose="020B0604030504040204" pitchFamily="50" charset="-128"/>
              <a:cs typeface="ＭＳ Ｐゴシック" pitchFamily="50" charset="-128"/>
            </a:endParaRPr>
          </a:p>
        </p:txBody>
      </p:sp>
      <p:sp>
        <p:nvSpPr>
          <p:cNvPr id="25" name="角丸四角形 4"/>
          <p:cNvSpPr/>
          <p:nvPr/>
        </p:nvSpPr>
        <p:spPr>
          <a:xfrm>
            <a:off x="395535" y="4931643"/>
            <a:ext cx="2520000" cy="468000"/>
          </a:xfrm>
          <a:prstGeom prst="rect">
            <a:avLst/>
          </a:prstGeom>
          <a:solidFill>
            <a:srgbClr val="FF5050"/>
          </a:solidFill>
          <a:ln cmpd="sng">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ja-JP" altLang="en-US" dirty="0">
                <a:solidFill>
                  <a:schemeClr val="tx1"/>
                </a:solidFill>
                <a:latin typeface="Meiryo UI" panose="020B0604030504040204" pitchFamily="50" charset="-128"/>
                <a:ea typeface="Meiryo UI" panose="020B0604030504040204" pitchFamily="50" charset="-128"/>
              </a:rPr>
              <a:t>高濃度</a:t>
            </a:r>
            <a:r>
              <a:rPr lang="en-US" altLang="ja-JP" dirty="0">
                <a:solidFill>
                  <a:schemeClr val="tx1"/>
                </a:solidFill>
                <a:latin typeface="Meiryo UI" panose="020B0604030504040204" pitchFamily="50" charset="-128"/>
                <a:ea typeface="Meiryo UI" panose="020B0604030504040204" pitchFamily="50" charset="-128"/>
              </a:rPr>
              <a:t>PCB</a:t>
            </a:r>
            <a:r>
              <a:rPr lang="ja-JP" altLang="en-US" dirty="0">
                <a:solidFill>
                  <a:schemeClr val="tx1"/>
                </a:solidFill>
                <a:latin typeface="Meiryo UI" panose="020B0604030504040204" pitchFamily="50" charset="-128"/>
                <a:ea typeface="Meiryo UI" panose="020B0604030504040204" pitchFamily="50" charset="-128"/>
              </a:rPr>
              <a:t>廃棄物</a:t>
            </a:r>
            <a:endParaRPr kumimoji="1" lang="ja-JP" altLang="en-US" kern="1200" dirty="0">
              <a:solidFill>
                <a:schemeClr val="tx1"/>
              </a:solidFill>
              <a:latin typeface="Meiryo UI" panose="020B0604030504040204" pitchFamily="50" charset="-128"/>
              <a:ea typeface="Meiryo UI" panose="020B0604030504040204" pitchFamily="50" charset="-128"/>
            </a:endParaRPr>
          </a:p>
        </p:txBody>
      </p:sp>
      <p:sp>
        <p:nvSpPr>
          <p:cNvPr id="28" name="角丸四角形 4"/>
          <p:cNvSpPr/>
          <p:nvPr/>
        </p:nvSpPr>
        <p:spPr>
          <a:xfrm>
            <a:off x="3362388" y="4931643"/>
            <a:ext cx="2520000" cy="468000"/>
          </a:xfrm>
          <a:prstGeom prst="rect">
            <a:avLst/>
          </a:prstGeom>
          <a:solidFill>
            <a:schemeClr val="accent1">
              <a:lumMod val="60000"/>
              <a:lumOff val="40000"/>
            </a:schemeClr>
          </a:solidFill>
          <a:ln cmpd="sng">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ja-JP" altLang="en-US" dirty="0">
                <a:solidFill>
                  <a:schemeClr val="tx1"/>
                </a:solidFill>
                <a:latin typeface="Meiryo UI" panose="020B0604030504040204" pitchFamily="50" charset="-128"/>
                <a:ea typeface="Meiryo UI" panose="020B0604030504040204" pitchFamily="50" charset="-128"/>
              </a:rPr>
              <a:t>低濃度</a:t>
            </a:r>
            <a:r>
              <a:rPr lang="en-US" altLang="ja-JP" dirty="0">
                <a:solidFill>
                  <a:schemeClr val="tx1"/>
                </a:solidFill>
                <a:latin typeface="Meiryo UI" panose="020B0604030504040204" pitchFamily="50" charset="-128"/>
                <a:ea typeface="Meiryo UI" panose="020B0604030504040204" pitchFamily="50" charset="-128"/>
              </a:rPr>
              <a:t>PCB</a:t>
            </a:r>
            <a:r>
              <a:rPr lang="ja-JP" altLang="en-US" dirty="0">
                <a:solidFill>
                  <a:schemeClr val="tx1"/>
                </a:solidFill>
                <a:latin typeface="Meiryo UI" panose="020B0604030504040204" pitchFamily="50" charset="-128"/>
                <a:ea typeface="Meiryo UI" panose="020B0604030504040204" pitchFamily="50" charset="-128"/>
              </a:rPr>
              <a:t>廃棄物</a:t>
            </a:r>
            <a:endParaRPr kumimoji="1" lang="ja-JP" altLang="en-US" kern="1200" dirty="0">
              <a:solidFill>
                <a:schemeClr val="tx1"/>
              </a:solidFill>
              <a:latin typeface="Meiryo UI" panose="020B0604030504040204" pitchFamily="50" charset="-128"/>
              <a:ea typeface="Meiryo UI" panose="020B0604030504040204" pitchFamily="50" charset="-128"/>
            </a:endParaRPr>
          </a:p>
        </p:txBody>
      </p:sp>
      <p:sp>
        <p:nvSpPr>
          <p:cNvPr id="31" name="角丸四角形 4"/>
          <p:cNvSpPr/>
          <p:nvPr/>
        </p:nvSpPr>
        <p:spPr>
          <a:xfrm>
            <a:off x="6329241" y="4931643"/>
            <a:ext cx="2520000" cy="468000"/>
          </a:xfrm>
          <a:prstGeom prst="rect">
            <a:avLst/>
          </a:prstGeom>
          <a:solidFill>
            <a:schemeClr val="accent6">
              <a:lumMod val="60000"/>
              <a:lumOff val="40000"/>
            </a:schemeClr>
          </a:solidFill>
          <a:ln cmpd="sng">
            <a:no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ja-JP" dirty="0">
                <a:solidFill>
                  <a:schemeClr val="tx1"/>
                </a:solidFill>
                <a:latin typeface="Meiryo UI" panose="020B0604030504040204" pitchFamily="50" charset="-128"/>
                <a:ea typeface="Meiryo UI" panose="020B0604030504040204" pitchFamily="50" charset="-128"/>
              </a:rPr>
              <a:t>PCB</a:t>
            </a:r>
            <a:r>
              <a:rPr lang="ja-JP" altLang="en-US" dirty="0">
                <a:solidFill>
                  <a:schemeClr val="tx1"/>
                </a:solidFill>
                <a:latin typeface="Meiryo UI" panose="020B0604030504040204" pitchFamily="50" charset="-128"/>
                <a:ea typeface="Meiryo UI" panose="020B0604030504040204" pitchFamily="50" charset="-128"/>
              </a:rPr>
              <a:t>廃棄物ではない</a:t>
            </a:r>
            <a:endParaRPr lang="en-US" altLang="ja-JP" dirty="0">
              <a:solidFill>
                <a:schemeClr val="tx1"/>
              </a:solidFill>
              <a:latin typeface="Meiryo UI" panose="020B0604030504040204" pitchFamily="50" charset="-128"/>
              <a:ea typeface="Meiryo UI" panose="020B0604030504040204" pitchFamily="50" charset="-128"/>
            </a:endParaRPr>
          </a:p>
        </p:txBody>
      </p:sp>
      <p:grpSp>
        <p:nvGrpSpPr>
          <p:cNvPr id="40" name="グループ化 39"/>
          <p:cNvGrpSpPr/>
          <p:nvPr/>
        </p:nvGrpSpPr>
        <p:grpSpPr>
          <a:xfrm>
            <a:off x="719169" y="692696"/>
            <a:ext cx="1390769" cy="506680"/>
            <a:chOff x="1592618" y="5361526"/>
            <a:chExt cx="1156739" cy="487493"/>
          </a:xfrm>
        </p:grpSpPr>
        <p:pic>
          <p:nvPicPr>
            <p:cNvPr id="41" name="図 40"/>
            <p:cNvPicPr>
              <a:picLocks noChangeAspect="1"/>
            </p:cNvPicPr>
            <p:nvPr/>
          </p:nvPicPr>
          <p:blipFill>
            <a:blip r:embed="rId3"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2292534" y="5361526"/>
              <a:ext cx="456823" cy="423567"/>
            </a:xfrm>
            <a:prstGeom prst="rect">
              <a:avLst/>
            </a:prstGeom>
          </p:spPr>
        </p:pic>
        <p:sp>
          <p:nvSpPr>
            <p:cNvPr id="42" name="テキスト ボックス 41"/>
            <p:cNvSpPr txBox="1"/>
            <p:nvPr/>
          </p:nvSpPr>
          <p:spPr>
            <a:xfrm>
              <a:off x="1592618" y="5541242"/>
              <a:ext cx="1044988" cy="307777"/>
            </a:xfrm>
            <a:prstGeom prst="rect">
              <a:avLst/>
            </a:prstGeom>
            <a:noFill/>
          </p:spPr>
          <p:txBody>
            <a:bodyPr wrap="square" lIns="72000" rIns="72000" rtlCol="0">
              <a:spAutoFit/>
            </a:bodyPr>
            <a:lstStyle/>
            <a:p>
              <a:pPr algn="ctr"/>
              <a:r>
                <a:rPr lang="en-US" altLang="ja-JP" sz="1400" dirty="0">
                  <a:latin typeface="Meiryo UI" panose="020B0604030504040204" pitchFamily="50" charset="-128"/>
                  <a:ea typeface="Meiryo UI" panose="020B0604030504040204" pitchFamily="50" charset="-128"/>
                </a:rPr>
                <a:t>POINT</a:t>
              </a:r>
              <a:endParaRPr kumimoji="1" lang="ja-JP" altLang="en-US" sz="1400" dirty="0">
                <a:latin typeface="Meiryo UI" panose="020B0604030504040204" pitchFamily="50" charset="-128"/>
                <a:ea typeface="Meiryo UI" panose="020B0604030504040204" pitchFamily="50" charset="-128"/>
              </a:endParaRPr>
            </a:p>
          </p:txBody>
        </p:sp>
      </p:grpSp>
      <p:sp>
        <p:nvSpPr>
          <p:cNvPr id="46" name="テキスト ボックス 45"/>
          <p:cNvSpPr txBox="1"/>
          <p:nvPr/>
        </p:nvSpPr>
        <p:spPr>
          <a:xfrm>
            <a:off x="-12129" y="1410247"/>
            <a:ext cx="648000" cy="32400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はい</a:t>
            </a:r>
          </a:p>
        </p:txBody>
      </p:sp>
      <p:sp>
        <p:nvSpPr>
          <p:cNvPr id="47" name="テキスト ボックス 46"/>
          <p:cNvSpPr txBox="1"/>
          <p:nvPr/>
        </p:nvSpPr>
        <p:spPr>
          <a:xfrm>
            <a:off x="7222048" y="2449463"/>
            <a:ext cx="648000" cy="32400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はい</a:t>
            </a:r>
          </a:p>
        </p:txBody>
      </p:sp>
      <p:sp>
        <p:nvSpPr>
          <p:cNvPr id="48" name="テキスト ボックス 47"/>
          <p:cNvSpPr txBox="1"/>
          <p:nvPr/>
        </p:nvSpPr>
        <p:spPr>
          <a:xfrm>
            <a:off x="7654096" y="4581128"/>
            <a:ext cx="648000" cy="32400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はい</a:t>
            </a:r>
          </a:p>
        </p:txBody>
      </p:sp>
      <p:sp>
        <p:nvSpPr>
          <p:cNvPr id="49" name="テキスト ボックス 48"/>
          <p:cNvSpPr txBox="1"/>
          <p:nvPr/>
        </p:nvSpPr>
        <p:spPr>
          <a:xfrm>
            <a:off x="3203848" y="4581128"/>
            <a:ext cx="648000" cy="32400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はい</a:t>
            </a:r>
          </a:p>
        </p:txBody>
      </p:sp>
      <p:sp>
        <p:nvSpPr>
          <p:cNvPr id="50" name="テキスト ボックス 49"/>
          <p:cNvSpPr txBox="1"/>
          <p:nvPr/>
        </p:nvSpPr>
        <p:spPr>
          <a:xfrm>
            <a:off x="4687441" y="1290482"/>
            <a:ext cx="648000" cy="32400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いいえ</a:t>
            </a:r>
            <a:endParaRPr kumimoji="1" lang="ja-JP" altLang="en-US" sz="14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2483840" y="2420888"/>
            <a:ext cx="648000" cy="32400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いいえ</a:t>
            </a:r>
            <a:endParaRPr kumimoji="1" lang="ja-JP" altLang="en-US" sz="14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4562475" y="3049910"/>
            <a:ext cx="648000" cy="32400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いいえ</a:t>
            </a:r>
            <a:endParaRPr kumimoji="1" lang="ja-JP" altLang="en-US" sz="14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5076128" y="4581128"/>
            <a:ext cx="648000" cy="32400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いいえ</a:t>
            </a:r>
            <a:endParaRPr kumimoji="1" lang="ja-JP" altLang="en-US" sz="1400" dirty="0">
              <a:latin typeface="Meiryo UI" panose="020B0604030504040204" pitchFamily="50" charset="-128"/>
              <a:ea typeface="Meiryo UI" panose="020B0604030504040204" pitchFamily="50" charset="-128"/>
            </a:endParaRPr>
          </a:p>
        </p:txBody>
      </p:sp>
      <p:sp>
        <p:nvSpPr>
          <p:cNvPr id="37" name="下矢印 14">
            <a:extLst>
              <a:ext uri="{FF2B5EF4-FFF2-40B4-BE49-F238E27FC236}">
                <a16:creationId xmlns:a16="http://schemas.microsoft.com/office/drawing/2014/main" id="{650F87C7-FEB2-44B7-85D5-F9D493F4CDB8}"/>
              </a:ext>
            </a:extLst>
          </p:cNvPr>
          <p:cNvSpPr/>
          <p:nvPr/>
        </p:nvSpPr>
        <p:spPr>
          <a:xfrm>
            <a:off x="3765309" y="4327004"/>
            <a:ext cx="360000" cy="630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8" name="下矢印 7"/>
          <p:cNvSpPr/>
          <p:nvPr/>
        </p:nvSpPr>
        <p:spPr>
          <a:xfrm rot="17331740">
            <a:off x="5350777" y="3454680"/>
            <a:ext cx="360000" cy="2052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3EB9DD95-7AA9-4954-BB81-8B56E2BE68E3}"/>
              </a:ext>
            </a:extLst>
          </p:cNvPr>
          <p:cNvSpPr txBox="1"/>
          <p:nvPr/>
        </p:nvSpPr>
        <p:spPr>
          <a:xfrm>
            <a:off x="1588" y="5560665"/>
            <a:ext cx="9144000" cy="1231106"/>
          </a:xfrm>
          <a:prstGeom prst="rect">
            <a:avLst/>
          </a:prstGeom>
          <a:solidFill>
            <a:srgbClr val="C5E0B4"/>
          </a:solid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○コンデンサー等の絶縁油封じ切りの機器や小型の変圧器等では、確実に高濃度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廃棄物に該当しない</a:t>
            </a:r>
            <a:endParaRPr lang="en-US" altLang="ja-JP" sz="1600" dirty="0">
              <a:latin typeface="Meiryo UI" panose="020B0604030504040204" pitchFamily="50" charset="-128"/>
              <a:ea typeface="Meiryo UI" panose="020B0604030504040204" pitchFamily="50" charset="-128"/>
            </a:endParaRPr>
          </a:p>
          <a:p>
            <a:pPr>
              <a:spcAft>
                <a:spcPts val="1200"/>
              </a:spcAft>
            </a:pPr>
            <a:r>
              <a:rPr lang="ja-JP" altLang="en-US" sz="1600" dirty="0">
                <a:latin typeface="Meiryo UI" panose="020B0604030504040204" pitchFamily="50" charset="-128"/>
                <a:ea typeface="Meiryo UI" panose="020B0604030504040204" pitchFamily="50" charset="-128"/>
              </a:rPr>
              <a:t>　 ことが銘板情報等から確認できれば、分析値がなくても、低濃度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廃棄物とみなして処分が可能です。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○環境省通知　「ポリ塩化ビフェニル汚染物等の該当性判断基準について」</a:t>
            </a:r>
            <a:endParaRPr lang="en-US" altLang="ja-JP" sz="1600" dirty="0">
              <a:latin typeface="Meiryo UI" panose="020B0604030504040204" pitchFamily="50" charset="-128"/>
              <a:ea typeface="Meiryo UI" panose="020B0604030504040204" pitchFamily="50" charset="-128"/>
            </a:endParaRPr>
          </a:p>
          <a:p>
            <a:pPr marL="216000"/>
            <a:r>
              <a:rPr lang="en-US" altLang="ja-JP" sz="1600" dirty="0">
                <a:latin typeface="Meiryo UI" panose="020B0604030504040204" pitchFamily="50" charset="-128"/>
                <a:ea typeface="Meiryo UI" panose="020B0604030504040204" pitchFamily="50" charset="-128"/>
                <a:hlinkClick r:id="rId4"/>
              </a:rPr>
              <a:t>https://www.env.go.jp/recycle/recycle/1910111.pdf</a:t>
            </a:r>
            <a:endParaRPr lang="en-US" altLang="ja-JP" sz="16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15</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307C578-CA13-CA13-E39A-FCC7AE05CD1F}"/>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35" name="下矢印 34"/>
          <p:cNvSpPr>
            <a:spLocks/>
          </p:cNvSpPr>
          <p:nvPr/>
        </p:nvSpPr>
        <p:spPr>
          <a:xfrm rot="2760000">
            <a:off x="1893871" y="4248704"/>
            <a:ext cx="360000" cy="792000"/>
          </a:xfrm>
          <a:prstGeom prst="downArrow">
            <a:avLst/>
          </a:prstGeom>
          <a:solidFill>
            <a:schemeClr val="accent6">
              <a:lumMod val="40000"/>
              <a:lumOff val="60000"/>
              <a:alpha val="6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012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C35BACBA-7FC9-437D-A49B-870EC0E7987E}"/>
              </a:ext>
            </a:extLst>
          </p:cNvPr>
          <p:cNvSpPr txBox="1"/>
          <p:nvPr/>
        </p:nvSpPr>
        <p:spPr>
          <a:xfrm>
            <a:off x="0" y="1149707"/>
            <a:ext cx="9144001" cy="5447645"/>
          </a:xfrm>
          <a:prstGeom prst="rect">
            <a:avLst/>
          </a:prstGeom>
          <a:noFill/>
        </p:spPr>
        <p:txBody>
          <a:bodyPr wrap="square" rtlCol="0">
            <a:spAutoFit/>
          </a:bodyPr>
          <a:lstStyle/>
          <a:p>
            <a:pPr>
              <a:lnSpc>
                <a:spcPct val="150000"/>
              </a:lnSpc>
            </a:pPr>
            <a:r>
              <a:rPr lang="ja-JP" altLang="en-US" b="1" dirty="0">
                <a:latin typeface="Meiryo UI" panose="020B0604030504040204" pitchFamily="50" charset="-128"/>
                <a:ea typeface="Meiryo UI" panose="020B0604030504040204" pitchFamily="50" charset="-128"/>
              </a:rPr>
              <a:t>基本的な確認方法を説明した動画</a:t>
            </a:r>
            <a:endParaRPr lang="en-US" altLang="ja-JP" b="1" dirty="0">
              <a:latin typeface="Meiryo UI" panose="020B0604030504040204" pitchFamily="50" charset="-128"/>
              <a:ea typeface="Meiryo UI" panose="020B0604030504040204" pitchFamily="50" charset="-128"/>
            </a:endParaRPr>
          </a:p>
          <a:p>
            <a:pPr marL="180000">
              <a:lnSpc>
                <a:spcPct val="150000"/>
              </a:lnSpc>
            </a:pPr>
            <a:r>
              <a:rPr lang="ja-JP" altLang="en-US" sz="1500" dirty="0">
                <a:latin typeface="Meiryo UI" panose="020B0604030504040204" pitchFamily="50" charset="-128"/>
                <a:ea typeface="Meiryo UI" panose="020B0604030504040204" pitchFamily="50" charset="-128"/>
              </a:rPr>
              <a:t>（公財）</a:t>
            </a:r>
            <a:r>
              <a:rPr lang="zh-TW" altLang="en-US" sz="1500" dirty="0">
                <a:latin typeface="Meiryo UI" panose="020B0604030504040204" pitchFamily="50" charset="-128"/>
                <a:ea typeface="Meiryo UI" panose="020B0604030504040204" pitchFamily="50" charset="-128"/>
              </a:rPr>
              <a:t>産業廃棄物処理事業振興財団</a:t>
            </a:r>
            <a:r>
              <a:rPr lang="ja-JP" altLang="en-US" sz="1500" dirty="0">
                <a:latin typeface="Meiryo UI" panose="020B0604030504040204" pitchFamily="50" charset="-128"/>
                <a:ea typeface="Meiryo UI" panose="020B0604030504040204" pitchFamily="50" charset="-128"/>
              </a:rPr>
              <a:t>（照明器具の</a:t>
            </a: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使用安定器の調査方法の動画）</a:t>
            </a:r>
            <a:endParaRPr lang="en-US" altLang="ja-JP" sz="1500" dirty="0">
              <a:latin typeface="Meiryo UI" panose="020B0604030504040204" pitchFamily="50" charset="-128"/>
              <a:ea typeface="Meiryo UI" panose="020B0604030504040204" pitchFamily="50" charset="-128"/>
            </a:endParaRPr>
          </a:p>
          <a:p>
            <a:pPr marL="180000">
              <a:lnSpc>
                <a:spcPct val="150000"/>
              </a:lnSpc>
              <a:spcAft>
                <a:spcPts val="2400"/>
              </a:spcAft>
            </a:pPr>
            <a:r>
              <a:rPr lang="en-US" altLang="ja-JP" sz="1500" dirty="0">
                <a:latin typeface="Meiryo UI" panose="020B0604030504040204" pitchFamily="50" charset="-128"/>
                <a:ea typeface="Meiryo UI" panose="020B0604030504040204" pitchFamily="50" charset="-128"/>
                <a:hlinkClick r:id="rId3"/>
              </a:rPr>
              <a:t>https://youtu.be/y7bUmok4bnM</a:t>
            </a:r>
            <a:endParaRPr kumimoji="1" lang="en-US" altLang="ja-JP" sz="1500" b="1" dirty="0">
              <a:latin typeface="Meiryo UI" panose="020B0604030504040204" pitchFamily="50" charset="-128"/>
              <a:ea typeface="Meiryo UI" panose="020B0604030504040204" pitchFamily="50" charset="-128"/>
            </a:endParaRPr>
          </a:p>
          <a:p>
            <a:pPr>
              <a:lnSpc>
                <a:spcPct val="150000"/>
              </a:lnSpc>
            </a:pPr>
            <a:r>
              <a:rPr lang="ja-JP" altLang="en-US" b="1" dirty="0">
                <a:latin typeface="Meiryo UI" panose="020B0604030504040204" pitchFamily="50" charset="-128"/>
                <a:ea typeface="Meiryo UI" panose="020B0604030504040204" pitchFamily="50" charset="-128"/>
              </a:rPr>
              <a:t>詳細な確認方法</a:t>
            </a:r>
            <a:endParaRPr lang="en-US" altLang="ja-JP" b="1" dirty="0">
              <a:latin typeface="Meiryo UI" panose="020B0604030504040204" pitchFamily="50" charset="-128"/>
              <a:ea typeface="Meiryo UI" panose="020B0604030504040204" pitchFamily="50" charset="-128"/>
            </a:endParaRPr>
          </a:p>
          <a:p>
            <a:pPr marL="180000">
              <a:lnSpc>
                <a:spcPct val="150000"/>
              </a:lnSpc>
            </a:pPr>
            <a:r>
              <a:rPr lang="ja-JP" altLang="en-US" sz="1500" dirty="0">
                <a:latin typeface="Meiryo UI" panose="020B0604030504040204" pitchFamily="50" charset="-128"/>
                <a:ea typeface="Meiryo UI" panose="020B0604030504040204" pitchFamily="50" charset="-128"/>
              </a:rPr>
              <a:t>（公財）産業廃棄物処理事業振興財団（照明器具安定器の適正処理について）</a:t>
            </a:r>
            <a:endParaRPr lang="en-US" altLang="ja-JP" sz="1500" dirty="0">
              <a:latin typeface="Meiryo UI" panose="020B0604030504040204" pitchFamily="50" charset="-128"/>
              <a:ea typeface="Meiryo UI" panose="020B0604030504040204" pitchFamily="50" charset="-128"/>
            </a:endParaRPr>
          </a:p>
          <a:p>
            <a:pPr marL="180000">
              <a:lnSpc>
                <a:spcPct val="150000"/>
              </a:lnSpc>
              <a:spcAft>
                <a:spcPts val="2400"/>
              </a:spcAft>
            </a:pPr>
            <a:r>
              <a:rPr lang="en-US" altLang="ja-JP" sz="1500" spc="-30" dirty="0">
                <a:latin typeface="Meiryo UI" panose="020B0604030504040204" pitchFamily="50" charset="-128"/>
                <a:ea typeface="Meiryo UI" panose="020B0604030504040204" pitchFamily="50" charset="-128"/>
                <a:hlinkClick r:id="rId4"/>
              </a:rPr>
              <a:t>https://www.meti.go.jp/policy/energy_environment/kankyokeiei/pcb/downloadfiles/kouenn3.pdf</a:t>
            </a:r>
            <a:endParaRPr lang="en-US" altLang="ja-JP" sz="1500" spc="-30"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判別用チェックリスト</a:t>
            </a:r>
            <a:endParaRPr kumimoji="1" lang="en-US" altLang="ja-JP" b="1" dirty="0">
              <a:latin typeface="Meiryo UI" panose="020B0604030504040204" pitchFamily="50" charset="-128"/>
              <a:ea typeface="Meiryo UI" panose="020B0604030504040204" pitchFamily="50" charset="-128"/>
            </a:endParaRPr>
          </a:p>
          <a:p>
            <a:pPr marL="180000">
              <a:lnSpc>
                <a:spcPct val="150000"/>
              </a:lnSpc>
            </a:pPr>
            <a:r>
              <a:rPr kumimoji="1" lang="ja-JP" altLang="en-US" sz="1500" dirty="0">
                <a:latin typeface="Meiryo UI" panose="020B0604030504040204" pitchFamily="50" charset="-128"/>
                <a:ea typeface="Meiryo UI" panose="020B0604030504040204" pitchFamily="50" charset="-128"/>
              </a:rPr>
              <a:t>環境省九州地方事務所作成資料（</a:t>
            </a:r>
            <a:r>
              <a:rPr kumimoji="1" lang="en-US" altLang="ja-JP" sz="1500" dirty="0">
                <a:latin typeface="Meiryo UI" panose="020B0604030504040204" pitchFamily="50" charset="-128"/>
                <a:ea typeface="Meiryo UI" panose="020B0604030504040204" pitchFamily="50" charset="-128"/>
              </a:rPr>
              <a:t>PCB</a:t>
            </a:r>
            <a:r>
              <a:rPr kumimoji="1" lang="ja-JP" altLang="en-US" sz="1500" dirty="0">
                <a:latin typeface="Meiryo UI" panose="020B0604030504040204" pitchFamily="50" charset="-128"/>
                <a:ea typeface="Meiryo UI" panose="020B0604030504040204" pitchFamily="50" charset="-128"/>
              </a:rPr>
              <a:t>使用安定器の判別方法）</a:t>
            </a:r>
            <a:endParaRPr kumimoji="1" lang="en-US" altLang="ja-JP" sz="1500" dirty="0">
              <a:latin typeface="Meiryo UI" panose="020B0604030504040204" pitchFamily="50" charset="-128"/>
              <a:ea typeface="Meiryo UI" panose="020B0604030504040204" pitchFamily="50" charset="-128"/>
            </a:endParaRPr>
          </a:p>
          <a:p>
            <a:pPr marL="180000">
              <a:lnSpc>
                <a:spcPct val="150000"/>
              </a:lnSpc>
              <a:spcAft>
                <a:spcPts val="2400"/>
              </a:spcAft>
            </a:pPr>
            <a:r>
              <a:rPr lang="en-US" altLang="ja-JP" sz="1500" dirty="0">
                <a:latin typeface="Meiryo UI" panose="020B0604030504040204" pitchFamily="50" charset="-128"/>
                <a:ea typeface="Meiryo UI" panose="020B0604030504040204" pitchFamily="50" charset="-128"/>
                <a:hlinkClick r:id="rId5"/>
              </a:rPr>
              <a:t>https://www.pref.osaka.lg.jp/attach/2171/00444070/PCBanteikihanbetsukankyosho.pdf</a:t>
            </a:r>
            <a:endParaRPr lang="en-US" altLang="ja-JP" sz="1500"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基本的な確認方法、メーカーの連絡先</a:t>
            </a:r>
            <a:endParaRPr kumimoji="1" lang="en-US" altLang="ja-JP" b="1" dirty="0">
              <a:latin typeface="Meiryo UI" panose="020B0604030504040204" pitchFamily="50" charset="-128"/>
              <a:ea typeface="Meiryo UI" panose="020B0604030504040204" pitchFamily="50" charset="-128"/>
            </a:endParaRPr>
          </a:p>
          <a:p>
            <a:pPr marL="180000">
              <a:lnSpc>
                <a:spcPct val="150000"/>
              </a:lnSpc>
            </a:pPr>
            <a:r>
              <a:rPr kumimoji="1" lang="ja-JP" altLang="en-US" sz="1500" dirty="0">
                <a:latin typeface="Meiryo UI" panose="020B0604030504040204" pitchFamily="50" charset="-128"/>
                <a:ea typeface="Meiryo UI" panose="020B0604030504040204" pitchFamily="50" charset="-128"/>
              </a:rPr>
              <a:t>（一社）</a:t>
            </a:r>
            <a:r>
              <a:rPr lang="ja-JP" altLang="en-US" sz="1500" dirty="0">
                <a:latin typeface="Meiryo UI" panose="020B0604030504040204" pitchFamily="50" charset="-128"/>
                <a:ea typeface="Meiryo UI" panose="020B0604030504040204" pitchFamily="50" charset="-128"/>
              </a:rPr>
              <a:t>日本照明工業会（</a:t>
            </a: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使用照明器具に関する情報）</a:t>
            </a:r>
            <a:endParaRPr lang="en-US" altLang="ja-JP" sz="1500" dirty="0">
              <a:latin typeface="Meiryo UI" panose="020B0604030504040204" pitchFamily="50" charset="-128"/>
              <a:ea typeface="Meiryo UI" panose="020B0604030504040204" pitchFamily="50" charset="-128"/>
            </a:endParaRPr>
          </a:p>
          <a:p>
            <a:pPr marL="180000">
              <a:lnSpc>
                <a:spcPct val="150000"/>
              </a:lnSpc>
              <a:spcAft>
                <a:spcPts val="2400"/>
              </a:spcAft>
            </a:pPr>
            <a:r>
              <a:rPr lang="en-US" altLang="ja-JP" sz="1500" dirty="0">
                <a:latin typeface="Meiryo UI" panose="020B0604030504040204" pitchFamily="50" charset="-128"/>
                <a:ea typeface="Meiryo UI" panose="020B0604030504040204" pitchFamily="50" charset="-128"/>
                <a:hlinkClick r:id="rId6"/>
              </a:rPr>
              <a:t>http://www.jlma.or.jp/kankyo/pcb/index.htm</a:t>
            </a:r>
            <a:endParaRPr lang="en-US" altLang="ja-JP" sz="15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DBEA029-2E57-71C8-A738-416DF5831E87}"/>
              </a:ext>
            </a:extLst>
          </p:cNvPr>
          <p:cNvSpPr/>
          <p:nvPr/>
        </p:nvSpPr>
        <p:spPr>
          <a:xfrm>
            <a:off x="203" y="1164"/>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照明用安定器の判別</a:t>
            </a:r>
          </a:p>
        </p:txBody>
      </p:sp>
      <p:sp>
        <p:nvSpPr>
          <p:cNvPr id="19" name="スライド番号プレースホルダー 2">
            <a:extLst>
              <a:ext uri="{FF2B5EF4-FFF2-40B4-BE49-F238E27FC236}">
                <a16:creationId xmlns:a16="http://schemas.microsoft.com/office/drawing/2014/main" id="{4C1CA349-A06A-52D9-12FB-01937F968BF9}"/>
              </a:ext>
            </a:extLst>
          </p:cNvPr>
          <p:cNvSpPr>
            <a:spLocks noGrp="1"/>
          </p:cNvSpPr>
          <p:nvPr>
            <p:ph type="sldNum" sz="quarter" idx="12"/>
          </p:nvPr>
        </p:nvSpPr>
        <p:spPr>
          <a:xfrm>
            <a:off x="8496000" y="6516000"/>
            <a:ext cx="54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6A0B4-6EB9-477D-B6F7-B38C7D5E185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CB03D488-CD08-D9B9-3DB7-B0DC612D8C0C}"/>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7" name="テキスト ボックス 6">
            <a:extLst>
              <a:ext uri="{FF2B5EF4-FFF2-40B4-BE49-F238E27FC236}">
                <a16:creationId xmlns:a16="http://schemas.microsoft.com/office/drawing/2014/main" id="{C35BACBA-7FC9-437D-A49B-870EC0E7987E}"/>
              </a:ext>
            </a:extLst>
          </p:cNvPr>
          <p:cNvSpPr txBox="1"/>
          <p:nvPr/>
        </p:nvSpPr>
        <p:spPr>
          <a:xfrm>
            <a:off x="0" y="648000"/>
            <a:ext cx="9144001" cy="415498"/>
          </a:xfrm>
          <a:prstGeom prst="rect">
            <a:avLst/>
          </a:prstGeom>
          <a:noFill/>
        </p:spPr>
        <p:txBody>
          <a:bodyPr wrap="square" tIns="0" bIns="0" rtlCol="0">
            <a:spAutoFit/>
          </a:bodyPr>
          <a:lstStyle/>
          <a:p>
            <a:pPr>
              <a:lnSpc>
                <a:spcPct val="150000"/>
              </a:lnSpc>
            </a:pPr>
            <a:r>
              <a:rPr lang="ja-JP" altLang="en-US" dirty="0">
                <a:latin typeface="Meiryo UI" panose="020B0604030504040204" pitchFamily="50" charset="-128"/>
                <a:ea typeface="Meiryo UI" panose="020B0604030504040204" pitchFamily="50" charset="-128"/>
              </a:rPr>
              <a:t>次の資料をご確認ください。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5898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40" y="-15083"/>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20" tIns="72000" rIns="75920"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照明用安定器の判別手順①</a:t>
            </a:r>
          </a:p>
        </p:txBody>
      </p:sp>
      <p:sp>
        <p:nvSpPr>
          <p:cNvPr id="38" name="テキスト ボックス 37"/>
          <p:cNvSpPr txBox="1"/>
          <p:nvPr/>
        </p:nvSpPr>
        <p:spPr>
          <a:xfrm>
            <a:off x="1588" y="5613536"/>
            <a:ext cx="9144000" cy="1246495"/>
          </a:xfrm>
          <a:prstGeom prst="rect">
            <a:avLst/>
          </a:prstGeom>
          <a:noFill/>
        </p:spPr>
        <p:txBody>
          <a:bodyPr wrap="square" rtlCol="0">
            <a:spAutoFit/>
          </a:bodyPr>
          <a:lstStyle/>
          <a:p>
            <a:pPr marL="144000"/>
            <a:r>
              <a:rPr lang="en-US" altLang="ja-JP" sz="1400" spc="-50" dirty="0">
                <a:latin typeface="Meiryo UI" panose="020B0604030504040204" pitchFamily="50" charset="-128"/>
                <a:ea typeface="Meiryo UI" panose="020B0604030504040204" pitchFamily="50" charset="-128"/>
              </a:rPr>
              <a:t>※</a:t>
            </a:r>
            <a:r>
              <a:rPr lang="ja-JP" altLang="en-US" sz="1400" spc="-50" dirty="0">
                <a:latin typeface="Meiryo UI" panose="020B0604030504040204" pitchFamily="50" charset="-128"/>
                <a:ea typeface="Meiryo UI" panose="020B0604030504040204" pitchFamily="50" charset="-128"/>
              </a:rPr>
              <a:t>１　具体的な判別方法は、次の資料をご確認ください。</a:t>
            </a:r>
            <a:endParaRPr lang="en-US" altLang="ja-JP" sz="1400" spc="-50" dirty="0">
              <a:latin typeface="Meiryo UI" panose="020B0604030504040204" pitchFamily="50" charset="-128"/>
              <a:ea typeface="Meiryo UI" panose="020B0604030504040204" pitchFamily="50" charset="-128"/>
            </a:endParaRPr>
          </a:p>
          <a:p>
            <a:pPr marL="612000">
              <a:spcAft>
                <a:spcPts val="600"/>
              </a:spcAft>
            </a:pPr>
            <a:r>
              <a:rPr lang="en-US" altLang="ja-JP" sz="1400" spc="-20" dirty="0">
                <a:latin typeface="Meiryo UI" panose="020B0604030504040204" pitchFamily="50" charset="-128"/>
                <a:ea typeface="Meiryo UI" panose="020B0604030504040204" pitchFamily="50" charset="-128"/>
                <a:hlinkClick r:id="rId2"/>
              </a:rPr>
              <a:t>https://www.meti.go.jp/policy/energy_environment/kankyokeiei/pcb/downloadfiles/kouenn3.pdf</a:t>
            </a:r>
            <a:endParaRPr lang="en-US" altLang="ja-JP" sz="1400" spc="-20" dirty="0">
              <a:latin typeface="Meiryo UI" panose="020B0604030504040204" pitchFamily="50" charset="-128"/>
              <a:ea typeface="Meiryo UI" panose="020B0604030504040204" pitchFamily="50" charset="-128"/>
            </a:endParaRPr>
          </a:p>
          <a:p>
            <a:pPr marL="684000" indent="-540000"/>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２　安定器について、判別手順①～③とは関係なく、次のメーカーから微量</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汚染の可能性が公表されています。</a:t>
            </a:r>
            <a:endParaRPr lang="en-US" altLang="ja-JP" sz="1400" dirty="0">
              <a:latin typeface="Meiryo UI" panose="020B0604030504040204" pitchFamily="50" charset="-128"/>
              <a:ea typeface="Meiryo UI" panose="020B0604030504040204" pitchFamily="50" charset="-128"/>
            </a:endParaRPr>
          </a:p>
          <a:p>
            <a:pPr marL="468000"/>
            <a:r>
              <a:rPr lang="ja-JP" altLang="en-US" sz="1400" dirty="0">
                <a:latin typeface="Meiryo UI" panose="020B0604030504040204" pitchFamily="50" charset="-128"/>
                <a:ea typeface="Meiryo UI" panose="020B0604030504040204" pitchFamily="50" charset="-128"/>
              </a:rPr>
              <a:t>（東芝ライテック（株）、日立グローバルライフソリューションズ（株））</a:t>
            </a:r>
            <a:endParaRPr lang="en-US" altLang="ja-JP" sz="1400" dirty="0">
              <a:latin typeface="Meiryo UI" panose="020B0604030504040204" pitchFamily="50" charset="-128"/>
              <a:ea typeface="Meiryo UI" panose="020B0604030504040204" pitchFamily="50" charset="-128"/>
            </a:endParaRPr>
          </a:p>
          <a:p>
            <a:pPr marL="144000"/>
            <a:r>
              <a:rPr lang="ja-JP" altLang="en-US" sz="1400" dirty="0">
                <a:latin typeface="Meiryo UI" panose="020B0604030504040204" pitchFamily="50" charset="-128"/>
                <a:ea typeface="Meiryo UI" panose="020B0604030504040204" pitchFamily="50" charset="-128"/>
              </a:rPr>
              <a:t>　　　　処理方法は環境省にて検討中のため、処理方法が確定するまで、適正保管をお願いします。</a:t>
            </a:r>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D25E63AD-6601-4DC0-B836-D8A2E974A75A}" type="slidenum">
              <a:rPr lang="ja-JP" altLang="en-US" smtClean="0"/>
              <a:pPr/>
              <a:t>17</a:t>
            </a:fld>
            <a:endParaRPr lang="ja-JP" altLang="en-US" dirty="0"/>
          </a:p>
        </p:txBody>
      </p:sp>
      <p:sp>
        <p:nvSpPr>
          <p:cNvPr id="10" name="テキスト ボックス 9">
            <a:extLst>
              <a:ext uri="{FF2B5EF4-FFF2-40B4-BE49-F238E27FC236}">
                <a16:creationId xmlns:a16="http://schemas.microsoft.com/office/drawing/2014/main" id="{6D445514-B3AD-B594-75BC-847257305A8C}"/>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pic>
        <p:nvPicPr>
          <p:cNvPr id="8" name="図 7">
            <a:extLst>
              <a:ext uri="{FF2B5EF4-FFF2-40B4-BE49-F238E27FC236}">
                <a16:creationId xmlns:a16="http://schemas.microsoft.com/office/drawing/2014/main" id="{7F7C1913-0268-6B6E-243A-00A2BD49C034}"/>
              </a:ext>
            </a:extLst>
          </p:cNvPr>
          <p:cNvPicPr>
            <a:picLocks noChangeAspect="1"/>
          </p:cNvPicPr>
          <p:nvPr/>
        </p:nvPicPr>
        <p:blipFill>
          <a:blip r:embed="rId3"/>
          <a:stretch>
            <a:fillRect/>
          </a:stretch>
        </p:blipFill>
        <p:spPr>
          <a:xfrm>
            <a:off x="107502" y="601761"/>
            <a:ext cx="6894290" cy="4988338"/>
          </a:xfrm>
          <a:prstGeom prst="rect">
            <a:avLst/>
          </a:prstGeom>
        </p:spPr>
      </p:pic>
      <p:sp>
        <p:nvSpPr>
          <p:cNvPr id="21" name="フリーフォーム: 図形 20">
            <a:extLst>
              <a:ext uri="{FF2B5EF4-FFF2-40B4-BE49-F238E27FC236}">
                <a16:creationId xmlns:a16="http://schemas.microsoft.com/office/drawing/2014/main" id="{B2217D32-6A70-B397-F3B6-2488F61334FA}"/>
              </a:ext>
            </a:extLst>
          </p:cNvPr>
          <p:cNvSpPr/>
          <p:nvPr/>
        </p:nvSpPr>
        <p:spPr>
          <a:xfrm>
            <a:off x="4678486" y="567665"/>
            <a:ext cx="4141986" cy="324000"/>
          </a:xfrm>
          <a:custGeom>
            <a:avLst/>
            <a:gdLst>
              <a:gd name="connsiteX0" fmla="*/ 105344 w 4641344"/>
              <a:gd name="connsiteY0" fmla="*/ 0 h 324000"/>
              <a:gd name="connsiteX1" fmla="*/ 4641344 w 4641344"/>
              <a:gd name="connsiteY1" fmla="*/ 0 h 324000"/>
              <a:gd name="connsiteX2" fmla="*/ 4641344 w 4641344"/>
              <a:gd name="connsiteY2" fmla="*/ 324000 h 324000"/>
              <a:gd name="connsiteX3" fmla="*/ 105344 w 4641344"/>
              <a:gd name="connsiteY3" fmla="*/ 324000 h 324000"/>
              <a:gd name="connsiteX4" fmla="*/ 105344 w 4641344"/>
              <a:gd name="connsiteY4" fmla="*/ 244363 h 324000"/>
              <a:gd name="connsiteX5" fmla="*/ 0 w 4641344"/>
              <a:gd name="connsiteY5" fmla="*/ 248524 h 324000"/>
              <a:gd name="connsiteX6" fmla="*/ 105344 w 4641344"/>
              <a:gd name="connsiteY6" fmla="*/ 133554 h 3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1344" h="324000">
                <a:moveTo>
                  <a:pt x="105344" y="0"/>
                </a:moveTo>
                <a:lnTo>
                  <a:pt x="4641344" y="0"/>
                </a:lnTo>
                <a:lnTo>
                  <a:pt x="4641344" y="324000"/>
                </a:lnTo>
                <a:lnTo>
                  <a:pt x="105344" y="324000"/>
                </a:lnTo>
                <a:lnTo>
                  <a:pt x="105344" y="244363"/>
                </a:lnTo>
                <a:lnTo>
                  <a:pt x="0" y="248524"/>
                </a:lnTo>
                <a:lnTo>
                  <a:pt x="105344" y="133554"/>
                </a:lnTo>
                <a:close/>
              </a:path>
            </a:pathLst>
          </a:custGeom>
          <a:noFill/>
          <a:ln w="6350"/>
        </p:spPr>
        <p:style>
          <a:lnRef idx="2">
            <a:schemeClr val="accent1">
              <a:shade val="15000"/>
            </a:schemeClr>
          </a:lnRef>
          <a:fillRef idx="1">
            <a:schemeClr val="accent1"/>
          </a:fillRef>
          <a:effectRef idx="0">
            <a:schemeClr val="accent1"/>
          </a:effectRef>
          <a:fontRef idx="minor">
            <a:schemeClr val="lt1"/>
          </a:fontRef>
        </p:style>
        <p:txBody>
          <a:bodyPr wrap="square" lIns="108000" tIns="36000" rIns="36000" bIns="36000" rtlCol="0" anchor="ctr">
            <a:noAutofit/>
          </a:bodyPr>
          <a:lstStyle/>
          <a:p>
            <a:pPr algn="ctr"/>
            <a:r>
              <a:rPr kumimoji="1" lang="ja-JP" altLang="en-US" sz="1200" spc="-100" dirty="0">
                <a:solidFill>
                  <a:schemeClr val="tx1"/>
                </a:solidFill>
                <a:latin typeface="Yu Gothic UI" panose="020B0500000000000000" pitchFamily="50" charset="-128"/>
                <a:ea typeface="Yu Gothic UI" panose="020B0500000000000000" pitchFamily="50" charset="-128"/>
              </a:rPr>
              <a:t>昭和</a:t>
            </a:r>
            <a:r>
              <a:rPr kumimoji="1" lang="en-US" altLang="ja-JP" sz="1200" spc="-100" dirty="0">
                <a:solidFill>
                  <a:schemeClr val="tx1"/>
                </a:solidFill>
                <a:latin typeface="Yu Gothic UI" panose="020B0500000000000000" pitchFamily="50" charset="-128"/>
                <a:ea typeface="Yu Gothic UI" panose="020B0500000000000000" pitchFamily="50" charset="-128"/>
              </a:rPr>
              <a:t>52</a:t>
            </a:r>
            <a:r>
              <a:rPr kumimoji="1" lang="ja-JP" altLang="en-US" sz="1200" spc="-100" dirty="0">
                <a:solidFill>
                  <a:schemeClr val="tx1"/>
                </a:solidFill>
                <a:latin typeface="Yu Gothic UI" panose="020B0500000000000000" pitchFamily="50" charset="-128"/>
                <a:ea typeface="Yu Gothic UI" panose="020B0500000000000000" pitchFamily="50" charset="-128"/>
              </a:rPr>
              <a:t>年</a:t>
            </a:r>
            <a:r>
              <a:rPr kumimoji="1" lang="en-US" altLang="ja-JP" sz="1200" spc="-100" dirty="0">
                <a:solidFill>
                  <a:schemeClr val="tx1"/>
                </a:solidFill>
                <a:latin typeface="Yu Gothic UI" panose="020B0500000000000000" pitchFamily="50" charset="-128"/>
                <a:ea typeface="Yu Gothic UI" panose="020B0500000000000000" pitchFamily="50" charset="-128"/>
              </a:rPr>
              <a:t>3</a:t>
            </a:r>
            <a:r>
              <a:rPr kumimoji="1" lang="ja-JP" altLang="en-US" sz="1200" spc="-100" dirty="0">
                <a:solidFill>
                  <a:schemeClr val="tx1"/>
                </a:solidFill>
                <a:latin typeface="Yu Gothic UI" panose="020B0500000000000000" pitchFamily="50" charset="-128"/>
                <a:ea typeface="Yu Gothic UI" panose="020B0500000000000000" pitchFamily="50" charset="-128"/>
              </a:rPr>
              <a:t>月以前に建築された建物の照明に</a:t>
            </a:r>
            <a:r>
              <a:rPr kumimoji="1" lang="en-US" altLang="ja-JP" sz="1200" spc="-100" dirty="0">
                <a:solidFill>
                  <a:schemeClr val="tx1"/>
                </a:solidFill>
                <a:latin typeface="Yu Gothic UI" panose="020B0500000000000000" pitchFamily="50" charset="-128"/>
                <a:ea typeface="Yu Gothic UI" panose="020B0500000000000000" pitchFamily="50" charset="-128"/>
              </a:rPr>
              <a:t>PCB</a:t>
            </a:r>
            <a:r>
              <a:rPr kumimoji="1" lang="ja-JP" altLang="en-US" sz="1200" spc="-100" dirty="0">
                <a:solidFill>
                  <a:schemeClr val="tx1"/>
                </a:solidFill>
                <a:latin typeface="Yu Gothic UI" panose="020B0500000000000000" pitchFamily="50" charset="-128"/>
                <a:ea typeface="Yu Gothic UI" panose="020B0500000000000000" pitchFamily="50" charset="-128"/>
              </a:rPr>
              <a:t>使用の可能性あり</a:t>
            </a:r>
          </a:p>
        </p:txBody>
      </p:sp>
      <p:sp>
        <p:nvSpPr>
          <p:cNvPr id="24" name="テキスト ボックス 23">
            <a:extLst>
              <a:ext uri="{FF2B5EF4-FFF2-40B4-BE49-F238E27FC236}">
                <a16:creationId xmlns:a16="http://schemas.microsoft.com/office/drawing/2014/main" id="{91510BF7-8B28-81E0-9FCB-F542F3333A4D}"/>
              </a:ext>
            </a:extLst>
          </p:cNvPr>
          <p:cNvSpPr txBox="1"/>
          <p:nvPr/>
        </p:nvSpPr>
        <p:spPr bwMode="white">
          <a:xfrm>
            <a:off x="766462" y="3424011"/>
            <a:ext cx="8233538" cy="276999"/>
          </a:xfrm>
          <a:prstGeom prst="rect">
            <a:avLst/>
          </a:prstGeom>
          <a:solidFill>
            <a:schemeClr val="bg1"/>
          </a:solidFill>
        </p:spPr>
        <p:txBody>
          <a:bodyPr wrap="square" rtlCol="0">
            <a:spAutoFit/>
          </a:bodyPr>
          <a:lstStyle/>
          <a:p>
            <a:r>
              <a:rPr lang="ja-JP" altLang="en-US" sz="1200" b="1" dirty="0">
                <a:solidFill>
                  <a:srgbClr val="CC3300"/>
                </a:solidFill>
                <a:latin typeface="Yu Gothic UI" panose="020B0500000000000000" pitchFamily="50" charset="-128"/>
                <a:ea typeface="Yu Gothic UI" panose="020B0500000000000000" pitchFamily="50" charset="-128"/>
              </a:rPr>
              <a:t>照明器具の内部を確認する場合は電源を切って、安全対策をして実施！（電気工事士に行ってもらうのが望ましい）</a:t>
            </a:r>
            <a:endParaRPr lang="en-US" altLang="ja-JP" sz="1200" b="1" dirty="0">
              <a:solidFill>
                <a:srgbClr val="CC3300"/>
              </a:solidFill>
              <a:latin typeface="Yu Gothic UI" panose="020B0500000000000000" pitchFamily="50" charset="-128"/>
              <a:ea typeface="Yu Gothic UI" panose="020B0500000000000000" pitchFamily="50" charset="-128"/>
            </a:endParaRPr>
          </a:p>
        </p:txBody>
      </p:sp>
      <p:sp>
        <p:nvSpPr>
          <p:cNvPr id="4" name="テキスト ボックス 3">
            <a:extLst>
              <a:ext uri="{FF2B5EF4-FFF2-40B4-BE49-F238E27FC236}">
                <a16:creationId xmlns:a16="http://schemas.microsoft.com/office/drawing/2014/main" id="{70B3D90D-835F-EB66-97A4-58D65CB533F8}"/>
              </a:ext>
            </a:extLst>
          </p:cNvPr>
          <p:cNvSpPr txBox="1"/>
          <p:nvPr/>
        </p:nvSpPr>
        <p:spPr bwMode="white">
          <a:xfrm>
            <a:off x="768960" y="3196954"/>
            <a:ext cx="6594539" cy="276999"/>
          </a:xfrm>
          <a:prstGeom prst="rect">
            <a:avLst/>
          </a:prstGeom>
          <a:solidFill>
            <a:schemeClr val="bg1"/>
          </a:solidFill>
        </p:spPr>
        <p:txBody>
          <a:bodyPr wrap="square" rtlCol="0">
            <a:spAutoFit/>
          </a:bodyPr>
          <a:lstStyle/>
          <a:p>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昭和</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32</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年</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1</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月から昭和</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47</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年</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8</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月までに製造された力率</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85</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％以上の安定器に</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PCB</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の使用あり</a:t>
            </a:r>
            <a:endPar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endParaRPr>
          </a:p>
        </p:txBody>
      </p:sp>
      <p:sp>
        <p:nvSpPr>
          <p:cNvPr id="35" name="テキスト ボックス 34">
            <a:extLst>
              <a:ext uri="{FF2B5EF4-FFF2-40B4-BE49-F238E27FC236}">
                <a16:creationId xmlns:a16="http://schemas.microsoft.com/office/drawing/2014/main" id="{D062DA3E-A639-B711-D0ED-0716E10AEA00}"/>
              </a:ext>
            </a:extLst>
          </p:cNvPr>
          <p:cNvSpPr txBox="1"/>
          <p:nvPr/>
        </p:nvSpPr>
        <p:spPr bwMode="white">
          <a:xfrm>
            <a:off x="768960" y="2984327"/>
            <a:ext cx="2376000" cy="276999"/>
          </a:xfrm>
          <a:prstGeom prst="rect">
            <a:avLst/>
          </a:prstGeom>
          <a:solidFill>
            <a:schemeClr val="bg1"/>
          </a:solidFill>
        </p:spPr>
        <p:txBody>
          <a:bodyPr wrap="square" rtlCol="0">
            <a:spAutoFit/>
          </a:bodyPr>
          <a:lstStyle/>
          <a:p>
            <a:r>
              <a:rPr lang="ja-JP" altLang="en-US" sz="1200" b="1" dirty="0">
                <a:solidFill>
                  <a:schemeClr val="tx1">
                    <a:lumMod val="75000"/>
                    <a:lumOff val="25000"/>
                  </a:schemeClr>
                </a:solidFill>
                <a:latin typeface="Yu Gothic UI" panose="020B0500000000000000" pitchFamily="50" charset="-128"/>
                <a:ea typeface="Yu Gothic UI" panose="020B0500000000000000" pitchFamily="50" charset="-128"/>
              </a:rPr>
              <a:t>製造年・力率・型式等を確認</a:t>
            </a:r>
            <a:endParaRPr lang="en-US" altLang="ja-JP" sz="1200" b="1" dirty="0">
              <a:solidFill>
                <a:schemeClr val="tx1">
                  <a:lumMod val="75000"/>
                  <a:lumOff val="25000"/>
                </a:schemeClr>
              </a:solidFill>
              <a:latin typeface="Yu Gothic UI" panose="020B0500000000000000" pitchFamily="50" charset="-128"/>
              <a:ea typeface="Yu Gothic UI" panose="020B0500000000000000" pitchFamily="50" charset="-128"/>
            </a:endParaRPr>
          </a:p>
        </p:txBody>
      </p:sp>
      <p:sp>
        <p:nvSpPr>
          <p:cNvPr id="11" name="スライド番号プレースホルダー 2"/>
          <p:cNvSpPr txBox="1">
            <a:spLocks/>
          </p:cNvSpPr>
          <p:nvPr/>
        </p:nvSpPr>
        <p:spPr bwMode="white">
          <a:xfrm>
            <a:off x="6624288" y="5301208"/>
            <a:ext cx="540000" cy="360000"/>
          </a:xfrm>
          <a:prstGeom prst="rect">
            <a:avLst/>
          </a:prstGeom>
          <a:solidFill>
            <a:schemeClr val="bg1"/>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12" name="スライド番号プレースホルダー 2"/>
          <p:cNvSpPr txBox="1">
            <a:spLocks/>
          </p:cNvSpPr>
          <p:nvPr/>
        </p:nvSpPr>
        <p:spPr bwMode="white">
          <a:xfrm>
            <a:off x="863648" y="4536416"/>
            <a:ext cx="3600000" cy="252000"/>
          </a:xfrm>
          <a:prstGeom prst="rect">
            <a:avLst/>
          </a:prstGeom>
          <a:solidFill>
            <a:schemeClr val="bg1"/>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2" name="テキスト ボックス 1">
            <a:extLst>
              <a:ext uri="{FF2B5EF4-FFF2-40B4-BE49-F238E27FC236}">
                <a16:creationId xmlns:a16="http://schemas.microsoft.com/office/drawing/2014/main" id="{CC18F059-990F-CC15-95BF-1FF6359136E8}"/>
              </a:ext>
            </a:extLst>
          </p:cNvPr>
          <p:cNvSpPr txBox="1"/>
          <p:nvPr/>
        </p:nvSpPr>
        <p:spPr bwMode="white">
          <a:xfrm>
            <a:off x="3780256" y="4289236"/>
            <a:ext cx="3096000" cy="241980"/>
          </a:xfrm>
          <a:prstGeom prst="rect">
            <a:avLst/>
          </a:prstGeom>
          <a:solidFill>
            <a:schemeClr val="bg1"/>
          </a:solidFill>
        </p:spPr>
        <p:txBody>
          <a:bodyPr wrap="square" lIns="36000" tIns="36000" rIns="36000" bIns="36000" rtlCol="0">
            <a:spAutoFit/>
          </a:bodyPr>
          <a:lstStyle/>
          <a:p>
            <a:r>
              <a:rPr lang="en-US" altLang="ja-JP" sz="1100" b="1" dirty="0">
                <a:solidFill>
                  <a:schemeClr val="tx1">
                    <a:lumMod val="75000"/>
                    <a:lumOff val="25000"/>
                  </a:schemeClr>
                </a:solidFill>
                <a:latin typeface="Yu Gothic UI" panose="020B0500000000000000" pitchFamily="50" charset="-128"/>
                <a:ea typeface="Yu Gothic UI" panose="020B0500000000000000" pitchFamily="50" charset="-128"/>
              </a:rPr>
              <a:t>(</a:t>
            </a:r>
            <a:r>
              <a:rPr lang="en-US" altLang="ja-JP" sz="1100" b="1" dirty="0">
                <a:solidFill>
                  <a:schemeClr val="tx1">
                    <a:lumMod val="75000"/>
                    <a:lumOff val="25000"/>
                  </a:schemeClr>
                </a:solidFill>
                <a:latin typeface="Yu Gothic UI" panose="020B0500000000000000" pitchFamily="50" charset="-128"/>
                <a:ea typeface="Yu Gothic UI" panose="020B0500000000000000" pitchFamily="50" charset="-128"/>
                <a:hlinkClick r:id="rId4"/>
              </a:rPr>
              <a:t>https://www.jlma.or.jp/kankyo/pcb/index.htm</a:t>
            </a:r>
            <a:r>
              <a:rPr lang="en-US" altLang="ja-JP" sz="1100" b="1" dirty="0">
                <a:solidFill>
                  <a:schemeClr val="tx1">
                    <a:lumMod val="75000"/>
                    <a:lumOff val="25000"/>
                  </a:schemeClr>
                </a:solidFill>
                <a:latin typeface="Yu Gothic UI" panose="020B0500000000000000" pitchFamily="50" charset="-128"/>
                <a:ea typeface="Yu Gothic UI" panose="020B0500000000000000" pitchFamily="50" charset="-128"/>
              </a:rPr>
              <a:t>)</a:t>
            </a:r>
          </a:p>
        </p:txBody>
      </p:sp>
    </p:spTree>
    <p:extLst>
      <p:ext uri="{BB962C8B-B14F-4D97-AF65-F5344CB8AC3E}">
        <p14:creationId xmlns:p14="http://schemas.microsoft.com/office/powerpoint/2010/main" val="3943940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 y="-15083"/>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照明器具の判別手順②</a:t>
            </a:r>
          </a:p>
        </p:txBody>
      </p:sp>
      <p:sp>
        <p:nvSpPr>
          <p:cNvPr id="13" name="テキスト ボックス 12"/>
          <p:cNvSpPr txBox="1"/>
          <p:nvPr/>
        </p:nvSpPr>
        <p:spPr>
          <a:xfrm>
            <a:off x="452081" y="2731317"/>
            <a:ext cx="7020000" cy="369332"/>
          </a:xfrm>
          <a:prstGeom prst="rec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wrap="none" rtlCol="0">
            <a:spAutoFit/>
          </a:bodyPr>
          <a:lstStyle/>
          <a:p>
            <a:r>
              <a:rPr lang="ja-JP" altLang="en-US" dirty="0">
                <a:solidFill>
                  <a:schemeClr val="tx1"/>
                </a:solidFill>
                <a:latin typeface="Meiryo UI" panose="020B0604030504040204" pitchFamily="50" charset="-128"/>
                <a:ea typeface="Meiryo UI" panose="020B0604030504040204" pitchFamily="50" charset="-128"/>
              </a:rPr>
              <a:t>その建物は事業用建物（廃業を含む）または共同住宅の</a:t>
            </a:r>
            <a:r>
              <a:rPr lang="ja-JP" altLang="en-US" b="1" dirty="0">
                <a:solidFill>
                  <a:schemeClr val="tx1"/>
                </a:solidFill>
                <a:latin typeface="Meiryo UI" panose="020B0604030504040204" pitchFamily="50" charset="-128"/>
                <a:ea typeface="Meiryo UI" panose="020B0604030504040204" pitchFamily="50" charset="-128"/>
              </a:rPr>
              <a:t>共有部</a:t>
            </a:r>
            <a:r>
              <a:rPr lang="ja-JP" altLang="en-US" dirty="0">
                <a:solidFill>
                  <a:schemeClr val="tx1"/>
                </a:solidFill>
                <a:latin typeface="Meiryo UI" panose="020B0604030504040204" pitchFamily="50" charset="-128"/>
                <a:ea typeface="Meiryo UI" panose="020B0604030504040204" pitchFamily="50" charset="-128"/>
              </a:rPr>
              <a:t>である</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65002" y="4492286"/>
            <a:ext cx="7020000" cy="369332"/>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dirty="0">
                <a:solidFill>
                  <a:schemeClr val="tx1"/>
                </a:solidFill>
                <a:latin typeface="Meiryo UI" panose="020B0604030504040204" pitchFamily="50" charset="-128"/>
                <a:ea typeface="Meiryo UI" panose="020B0604030504040204" pitchFamily="50" charset="-128"/>
              </a:rPr>
              <a:t>昭和</a:t>
            </a:r>
            <a:r>
              <a:rPr lang="en-US" altLang="ja-JP" dirty="0">
                <a:solidFill>
                  <a:schemeClr val="tx1"/>
                </a:solidFill>
                <a:latin typeface="Meiryo UI" panose="020B0604030504040204" pitchFamily="50" charset="-128"/>
                <a:ea typeface="Meiryo UI" panose="020B0604030504040204" pitchFamily="50" charset="-128"/>
              </a:rPr>
              <a:t>52</a:t>
            </a:r>
            <a:r>
              <a:rPr lang="ja-JP" altLang="en-US" dirty="0">
                <a:solidFill>
                  <a:schemeClr val="tx1"/>
                </a:solidFill>
                <a:latin typeface="Meiryo UI" panose="020B0604030504040204" pitchFamily="50" charset="-128"/>
                <a:ea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rPr>
              <a:t>4</a:t>
            </a:r>
            <a:r>
              <a:rPr lang="ja-JP" altLang="en-US" dirty="0">
                <a:solidFill>
                  <a:schemeClr val="tx1"/>
                </a:solidFill>
                <a:latin typeface="Meiryo UI" panose="020B0604030504040204" pitchFamily="50" charset="-128"/>
                <a:ea typeface="Meiryo UI" panose="020B0604030504040204" pitchFamily="50" charset="-128"/>
              </a:rPr>
              <a:t>月以降に照明器具（安定器を含む）を交換していない</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75575" y="5553240"/>
            <a:ext cx="8201887" cy="707886"/>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2000" dirty="0">
                <a:solidFill>
                  <a:schemeClr val="tx1"/>
                </a:solidFill>
                <a:latin typeface="Meiryo UI" panose="020B0604030504040204" pitchFamily="50" charset="-128"/>
                <a:ea typeface="Meiryo UI" panose="020B0604030504040204" pitchFamily="50" charset="-128"/>
              </a:rPr>
              <a:t>照明器具のラベルまたは、安定器の銘板を</a:t>
            </a:r>
            <a:r>
              <a:rPr lang="ja-JP" altLang="en-US" sz="2000">
                <a:solidFill>
                  <a:schemeClr val="tx1"/>
                </a:solidFill>
                <a:latin typeface="Meiryo UI" panose="020B0604030504040204" pitchFamily="50" charset="-128"/>
                <a:ea typeface="Meiryo UI" panose="020B0604030504040204" pitchFamily="50" charset="-128"/>
              </a:rPr>
              <a:t>確認して</a:t>
            </a:r>
            <a:r>
              <a:rPr lang="en-US" altLang="ja-JP" sz="2000">
                <a:solidFill>
                  <a:schemeClr val="tx1"/>
                </a:solidFill>
                <a:latin typeface="Meiryo UI" panose="020B0604030504040204" pitchFamily="50" charset="-128"/>
                <a:ea typeface="Meiryo UI" panose="020B0604030504040204" pitchFamily="50" charset="-128"/>
              </a:rPr>
              <a:t>PCB</a:t>
            </a:r>
            <a:r>
              <a:rPr lang="ja-JP" altLang="en-US" sz="2000">
                <a:solidFill>
                  <a:schemeClr val="tx1"/>
                </a:solidFill>
                <a:latin typeface="Meiryo UI" panose="020B0604030504040204" pitchFamily="50" charset="-128"/>
                <a:ea typeface="Meiryo UI" panose="020B0604030504040204" pitchFamily="50" charset="-128"/>
              </a:rPr>
              <a:t>使用</a:t>
            </a:r>
            <a:r>
              <a:rPr lang="ja-JP" altLang="en-US" sz="2000" dirty="0">
                <a:solidFill>
                  <a:schemeClr val="tx1"/>
                </a:solidFill>
                <a:latin typeface="Meiryo UI" panose="020B0604030504040204" pitchFamily="50" charset="-128"/>
                <a:ea typeface="Meiryo UI" panose="020B0604030504040204" pitchFamily="50" charset="-128"/>
              </a:rPr>
              <a:t>の有無を調査する</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（電気関係に精通した電気工事業者や工務店に依頼するのが望ましい）</a:t>
            </a:r>
            <a:endParaRPr lang="en-US" altLang="ja-JP" sz="2000" dirty="0">
              <a:solidFill>
                <a:schemeClr val="tx1"/>
              </a:solidFill>
              <a:latin typeface="Meiryo UI" panose="020B0604030504040204" pitchFamily="50" charset="-128"/>
              <a:ea typeface="Meiryo UI" panose="020B0604030504040204" pitchFamily="50" charset="-128"/>
            </a:endParaRPr>
          </a:p>
        </p:txBody>
      </p:sp>
      <p:cxnSp>
        <p:nvCxnSpPr>
          <p:cNvPr id="16" name="直線矢印コネクタ 15"/>
          <p:cNvCxnSpPr/>
          <p:nvPr/>
        </p:nvCxnSpPr>
        <p:spPr>
          <a:xfrm>
            <a:off x="6290011" y="1983157"/>
            <a:ext cx="1836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915816" y="4001234"/>
            <a:ext cx="0" cy="504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2915816" y="4873088"/>
            <a:ext cx="0" cy="6514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65002" y="3611802"/>
            <a:ext cx="7020000" cy="369332"/>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dirty="0">
                <a:solidFill>
                  <a:schemeClr val="tx1"/>
                </a:solidFill>
                <a:latin typeface="Meiryo UI" panose="020B0604030504040204" pitchFamily="50" charset="-128"/>
                <a:ea typeface="Meiryo UI" panose="020B0604030504040204" pitchFamily="50" charset="-128"/>
              </a:rPr>
              <a:t>蛍光灯器具は引掛けシーリング等で接続された　</a:t>
            </a:r>
            <a:r>
              <a:rPr lang="ja-JP" altLang="en-US" b="1" dirty="0">
                <a:solidFill>
                  <a:schemeClr val="tx1"/>
                </a:solidFill>
                <a:latin typeface="Meiryo UI" panose="020B0604030504040204" pitchFamily="50" charset="-128"/>
                <a:ea typeface="Meiryo UI" panose="020B0604030504040204" pitchFamily="50" charset="-128"/>
              </a:rPr>
              <a:t>家庭用照明器具ではない</a:t>
            </a:r>
            <a:endParaRPr kumimoji="1" lang="ja-JP" altLang="en-US" b="1" dirty="0">
              <a:solidFill>
                <a:schemeClr val="tx1"/>
              </a:solidFill>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a:off x="2915816" y="3117705"/>
            <a:ext cx="0" cy="504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flipH="1">
            <a:off x="6241832" y="1618819"/>
            <a:ext cx="648000" cy="369332"/>
          </a:xfrm>
          <a:prstGeom prst="rect">
            <a:avLst/>
          </a:prstGeom>
          <a:noFill/>
        </p:spPr>
        <p:txBody>
          <a:bodyPr wrap="square" rtlCol="0">
            <a:spAutoFit/>
          </a:bodyPr>
          <a:lstStyle/>
          <a:p>
            <a:pPr algn="ctr"/>
            <a:r>
              <a:rPr lang="en-US" altLang="ja-JP" b="1" dirty="0">
                <a:solidFill>
                  <a:srgbClr val="FF0000"/>
                </a:solidFill>
                <a:latin typeface="Meiryo UI" panose="020B0604030504040204" pitchFamily="50" charset="-128"/>
                <a:ea typeface="Meiryo UI" panose="020B0604030504040204" pitchFamily="50" charset="-128"/>
              </a:rPr>
              <a:t>No</a:t>
            </a:r>
            <a:endParaRPr kumimoji="1" lang="ja-JP" altLang="en-US" b="1"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222508" y="3173527"/>
            <a:ext cx="601318"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rPr>
              <a:t>Yes</a:t>
            </a:r>
            <a:endParaRPr kumimoji="1" lang="ja-JP" altLang="en-US" b="1" dirty="0">
              <a:solidFill>
                <a:schemeClr val="tx2"/>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22508" y="4046592"/>
            <a:ext cx="601318"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rPr>
              <a:t>Yes</a:t>
            </a:r>
            <a:endParaRPr kumimoji="1" lang="ja-JP" altLang="en-US" b="1" dirty="0">
              <a:solidFill>
                <a:schemeClr val="tx2"/>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22508" y="4880188"/>
            <a:ext cx="601318"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rPr>
              <a:t>Yes</a:t>
            </a:r>
            <a:endParaRPr kumimoji="1" lang="ja-JP" altLang="en-US" b="1" dirty="0">
              <a:solidFill>
                <a:schemeClr val="tx2"/>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402689" y="799187"/>
            <a:ext cx="8274773" cy="523220"/>
          </a:xfrm>
          <a:prstGeom prst="rect">
            <a:avLst/>
          </a:prstGeom>
          <a:gradFill>
            <a:gsLst>
              <a:gs pos="0">
                <a:srgbClr val="5D417E"/>
              </a:gs>
              <a:gs pos="80000">
                <a:srgbClr val="7B58A6"/>
              </a:gs>
              <a:gs pos="100000">
                <a:srgbClr val="7B57A8"/>
              </a:gs>
            </a:gsLst>
            <a:lin ang="16200000" scaled="0"/>
          </a:gradFill>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ja-JP"/>
            </a:defPPr>
            <a:lvl1pPr defTabSz="914400">
              <a:defRPr kumimoji="1" sz="2800" b="1">
                <a:latin typeface="Meiryo UI" panose="020B0604030504040204" pitchFamily="50" charset="-128"/>
                <a:ea typeface="Meiryo UI" panose="020B0604030504040204" pitchFamily="50" charset="-128"/>
              </a:defRPr>
            </a:lvl1pPr>
            <a:lvl2pPr defTabSz="914400">
              <a:defRPr kumimoji="1"/>
            </a:lvl2pPr>
            <a:lvl3pPr defTabSz="914400">
              <a:defRPr kumimoji="1"/>
            </a:lvl3pPr>
            <a:lvl4pPr defTabSz="914400">
              <a:defRPr kumimoji="1"/>
            </a:lvl4pPr>
            <a:lvl5pPr defTabSz="914400">
              <a:defRPr kumimoji="1"/>
            </a:lvl5pPr>
            <a:lvl6pPr defTabSz="914400">
              <a:defRPr kumimoji="1"/>
            </a:lvl6pPr>
            <a:lvl7pPr defTabSz="914400">
              <a:defRPr kumimoji="1"/>
            </a:lvl7pPr>
            <a:lvl8pPr defTabSz="914400">
              <a:defRPr kumimoji="1"/>
            </a:lvl8pPr>
            <a:lvl9pPr defTabSz="914400">
              <a:defRPr kumimoji="1"/>
            </a:lvl9pPr>
          </a:lstStyle>
          <a:p>
            <a:r>
              <a:rPr lang="ja-JP" altLang="en-US" dirty="0"/>
              <a:t> </a:t>
            </a:r>
            <a:r>
              <a:rPr lang="ja-JP" altLang="en-US" dirty="0">
                <a:solidFill>
                  <a:schemeClr val="bg1"/>
                </a:solidFill>
                <a:effectLst>
                  <a:outerShdw blurRad="38100" dist="38100" dir="2700000" algn="tl">
                    <a:srgbClr val="000000">
                      <a:alpha val="43137"/>
                    </a:srgbClr>
                  </a:outerShdw>
                </a:effectLst>
              </a:rPr>
              <a:t>Ⓐ </a:t>
            </a:r>
            <a:r>
              <a:rPr lang="ja-JP" altLang="en-US" dirty="0"/>
              <a:t>照明器具が設置された建物の情報で判別</a:t>
            </a:r>
          </a:p>
        </p:txBody>
      </p:sp>
      <p:sp>
        <p:nvSpPr>
          <p:cNvPr id="25" name="角丸四角形 24"/>
          <p:cNvSpPr/>
          <p:nvPr/>
        </p:nvSpPr>
        <p:spPr>
          <a:xfrm>
            <a:off x="452081" y="1757006"/>
            <a:ext cx="5805028" cy="463680"/>
          </a:xfrm>
          <a:prstGeom prst="roundRect">
            <a:avLst/>
          </a:prstGeom>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89001" y="1758499"/>
            <a:ext cx="5907011"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昭和</a:t>
            </a:r>
            <a:r>
              <a:rPr kumimoji="1" lang="en-US" altLang="ja-JP" sz="2400" dirty="0">
                <a:latin typeface="Meiryo UI" panose="020B0604030504040204" pitchFamily="50" charset="-128"/>
                <a:ea typeface="Meiryo UI" panose="020B0604030504040204" pitchFamily="50" charset="-128"/>
              </a:rPr>
              <a:t>52</a:t>
            </a:r>
            <a:r>
              <a:rPr kumimoji="1"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3</a:t>
            </a:r>
            <a:r>
              <a:rPr kumimoji="1" lang="ja-JP" altLang="en-US" sz="2400" dirty="0">
                <a:latin typeface="Meiryo UI" panose="020B0604030504040204" pitchFamily="50" charset="-128"/>
                <a:ea typeface="Meiryo UI" panose="020B0604030504040204" pitchFamily="50" charset="-128"/>
              </a:rPr>
              <a:t>月以前に建築された建物</a:t>
            </a:r>
            <a:r>
              <a:rPr lang="ja-JP" altLang="en-US" sz="2400" dirty="0">
                <a:latin typeface="Meiryo UI" panose="020B0604030504040204" pitchFamily="50" charset="-128"/>
                <a:ea typeface="Meiryo UI" panose="020B0604030504040204" pitchFamily="50" charset="-128"/>
              </a:rPr>
              <a:t>に設置</a:t>
            </a:r>
            <a:endParaRPr kumimoji="1" lang="ja-JP" altLang="en-US" sz="24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8123464" y="1758499"/>
            <a:ext cx="553998" cy="3096000"/>
          </a:xfrm>
          <a:prstGeom prst="rect">
            <a:avLst/>
          </a:prstGeom>
          <a:solidFill>
            <a:srgbClr val="66FF99"/>
          </a:solidFill>
        </p:spPr>
        <p:style>
          <a:lnRef idx="0">
            <a:schemeClr val="accent3"/>
          </a:lnRef>
          <a:fillRef idx="3">
            <a:schemeClr val="accent3"/>
          </a:fillRef>
          <a:effectRef idx="3">
            <a:schemeClr val="accent3"/>
          </a:effectRef>
          <a:fontRef idx="minor">
            <a:schemeClr val="lt1"/>
          </a:fontRef>
        </p:style>
        <p:txBody>
          <a:bodyPr vert="eaVert" wrap="none" rtlCol="0">
            <a:spAutoFit/>
          </a:bodyPr>
          <a:lstStyle/>
          <a:p>
            <a:pPr algn="ctr"/>
            <a:r>
              <a:rPr lang="ja-JP" altLang="en-US" sz="2400" b="1" dirty="0">
                <a:solidFill>
                  <a:schemeClr val="accent5"/>
                </a:solidFill>
                <a:latin typeface="Meiryo UI" panose="020B0604030504040204" pitchFamily="50" charset="-128"/>
                <a:ea typeface="Meiryo UI" panose="020B0604030504040204" pitchFamily="50" charset="-128"/>
              </a:rPr>
              <a:t>ＰＣＢ不使用</a:t>
            </a:r>
            <a:endParaRPr kumimoji="1" lang="ja-JP" altLang="en-US" sz="2400" b="1" dirty="0">
              <a:solidFill>
                <a:schemeClr val="accent5"/>
              </a:solidFill>
              <a:latin typeface="Meiryo UI" panose="020B0604030504040204" pitchFamily="50" charset="-128"/>
              <a:ea typeface="Meiryo UI" panose="020B0604030504040204" pitchFamily="50" charset="-128"/>
            </a:endParaRPr>
          </a:p>
        </p:txBody>
      </p:sp>
      <p:cxnSp>
        <p:nvCxnSpPr>
          <p:cNvPr id="36" name="直線矢印コネクタ 35"/>
          <p:cNvCxnSpPr/>
          <p:nvPr/>
        </p:nvCxnSpPr>
        <p:spPr>
          <a:xfrm flipV="1">
            <a:off x="7481706" y="3789040"/>
            <a:ext cx="648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7505484" y="2483604"/>
            <a:ext cx="522900" cy="369332"/>
          </a:xfrm>
          <a:prstGeom prst="rect">
            <a:avLst/>
          </a:prstGeom>
          <a:noFill/>
        </p:spPr>
        <p:txBody>
          <a:bodyPr wrap="none" rtlCol="0">
            <a:spAutoFit/>
          </a:bodyPr>
          <a:lstStyle/>
          <a:p>
            <a:r>
              <a:rPr lang="en-US" altLang="ja-JP" b="1" dirty="0">
                <a:solidFill>
                  <a:srgbClr val="FF0000"/>
                </a:solidFill>
                <a:latin typeface="Meiryo UI" panose="020B0604030504040204" pitchFamily="50" charset="-128"/>
                <a:ea typeface="Meiryo UI" panose="020B0604030504040204" pitchFamily="50" charset="-128"/>
              </a:rPr>
              <a:t>No</a:t>
            </a:r>
            <a:endParaRPr kumimoji="1" lang="ja-JP" altLang="en-US" b="1" dirty="0">
              <a:solidFill>
                <a:srgbClr val="FF0000"/>
              </a:solidFill>
              <a:latin typeface="Meiryo UI" panose="020B0604030504040204" pitchFamily="50" charset="-128"/>
              <a:ea typeface="Meiryo UI" panose="020B0604030504040204" pitchFamily="50" charset="-128"/>
            </a:endParaRPr>
          </a:p>
        </p:txBody>
      </p:sp>
      <p:cxnSp>
        <p:nvCxnSpPr>
          <p:cNvPr id="40" name="直線矢印コネクタ 39"/>
          <p:cNvCxnSpPr/>
          <p:nvPr/>
        </p:nvCxnSpPr>
        <p:spPr>
          <a:xfrm flipV="1">
            <a:off x="7481706" y="4684200"/>
            <a:ext cx="648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505484" y="4248384"/>
            <a:ext cx="522900" cy="369332"/>
          </a:xfrm>
          <a:prstGeom prst="rect">
            <a:avLst/>
          </a:prstGeom>
          <a:noFill/>
        </p:spPr>
        <p:txBody>
          <a:bodyPr wrap="square" rtlCol="0">
            <a:spAutoFit/>
          </a:bodyPr>
          <a:lstStyle/>
          <a:p>
            <a:r>
              <a:rPr lang="en-US" altLang="ja-JP" b="1" dirty="0">
                <a:solidFill>
                  <a:srgbClr val="FF0000"/>
                </a:solidFill>
                <a:latin typeface="Meiryo UI" panose="020B0604030504040204" pitchFamily="50" charset="-128"/>
                <a:ea typeface="Meiryo UI" panose="020B0604030504040204" pitchFamily="50" charset="-128"/>
              </a:rPr>
              <a:t>No</a:t>
            </a:r>
            <a:endParaRPr kumimoji="1" lang="ja-JP" altLang="en-US" b="1" dirty="0">
              <a:solidFill>
                <a:srgbClr val="FF0000"/>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7505484" y="3347700"/>
            <a:ext cx="522900" cy="369332"/>
          </a:xfrm>
          <a:prstGeom prst="rect">
            <a:avLst/>
          </a:prstGeom>
          <a:noFill/>
        </p:spPr>
        <p:txBody>
          <a:bodyPr wrap="none" rtlCol="0">
            <a:spAutoFit/>
          </a:bodyPr>
          <a:lstStyle/>
          <a:p>
            <a:r>
              <a:rPr lang="en-US" altLang="ja-JP" b="1" dirty="0">
                <a:solidFill>
                  <a:srgbClr val="FF0000"/>
                </a:solidFill>
                <a:latin typeface="Meiryo UI" panose="020B0604030504040204" pitchFamily="50" charset="-128"/>
                <a:ea typeface="Meiryo UI" panose="020B0604030504040204" pitchFamily="50" charset="-128"/>
              </a:rPr>
              <a:t>No</a:t>
            </a:r>
            <a:endParaRPr kumimoji="1" lang="ja-JP" altLang="en-US" b="1" dirty="0">
              <a:solidFill>
                <a:srgbClr val="FF0000"/>
              </a:solidFill>
              <a:latin typeface="Meiryo UI" panose="020B0604030504040204" pitchFamily="50" charset="-128"/>
              <a:ea typeface="Meiryo UI" panose="020B0604030504040204" pitchFamily="50" charset="-128"/>
            </a:endParaRPr>
          </a:p>
        </p:txBody>
      </p:sp>
      <p:cxnSp>
        <p:nvCxnSpPr>
          <p:cNvPr id="28" name="直線矢印コネクタ 27"/>
          <p:cNvCxnSpPr/>
          <p:nvPr/>
        </p:nvCxnSpPr>
        <p:spPr>
          <a:xfrm>
            <a:off x="2913469" y="2225184"/>
            <a:ext cx="0" cy="504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222508" y="2270846"/>
            <a:ext cx="601318"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rPr>
              <a:t>Yes</a:t>
            </a:r>
            <a:endParaRPr kumimoji="1" lang="ja-JP" altLang="en-US" b="1" dirty="0">
              <a:solidFill>
                <a:schemeClr val="tx2"/>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059832" y="2320044"/>
            <a:ext cx="509306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電気設備</a:t>
            </a:r>
            <a:r>
              <a:rPr lang="ja-JP" altLang="en-US" sz="1400" dirty="0">
                <a:latin typeface="Meiryo UI" panose="020B0604030504040204" pitchFamily="50" charset="-128"/>
                <a:ea typeface="Meiryo UI" panose="020B0604030504040204" pitchFamily="50" charset="-128"/>
              </a:rPr>
              <a:t>に関する技術基準を定める省令の改正適用以前の建築物</a:t>
            </a:r>
            <a:endParaRPr kumimoji="1" lang="ja-JP" altLang="en-US" sz="14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8496000" y="6516000"/>
            <a:ext cx="540000" cy="360000"/>
          </a:xfrm>
        </p:spPr>
        <p:txBody>
          <a:bodyPr/>
          <a:lstStyle/>
          <a:p>
            <a:fld id="{D25E63AD-6601-4DC0-B836-D8A2E974A75A}" type="slidenum">
              <a:rPr lang="ja-JP" altLang="en-US" smtClean="0"/>
              <a:pPr/>
              <a:t>18</a:t>
            </a:fld>
            <a:endParaRPr lang="ja-JP" altLang="en-US"/>
          </a:p>
        </p:txBody>
      </p:sp>
      <p:sp>
        <p:nvSpPr>
          <p:cNvPr id="5" name="テキスト ボックス 4">
            <a:extLst>
              <a:ext uri="{FF2B5EF4-FFF2-40B4-BE49-F238E27FC236}">
                <a16:creationId xmlns:a16="http://schemas.microsoft.com/office/drawing/2014/main" id="{FF907D8E-03C5-BCD7-D620-D8C130F1F241}"/>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cxnSp>
        <p:nvCxnSpPr>
          <p:cNvPr id="33" name="直線矢印コネクタ 32"/>
          <p:cNvCxnSpPr/>
          <p:nvPr/>
        </p:nvCxnSpPr>
        <p:spPr>
          <a:xfrm flipV="1">
            <a:off x="7479616" y="2924944"/>
            <a:ext cx="648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29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フリーフォーム 69"/>
          <p:cNvSpPr/>
          <p:nvPr/>
        </p:nvSpPr>
        <p:spPr>
          <a:xfrm>
            <a:off x="93856" y="3090152"/>
            <a:ext cx="3305092" cy="3220520"/>
          </a:xfrm>
          <a:custGeom>
            <a:avLst/>
            <a:gdLst>
              <a:gd name="connsiteX0" fmla="*/ 781404 w 3305092"/>
              <a:gd name="connsiteY0" fmla="*/ 0 h 3220520"/>
              <a:gd name="connsiteX1" fmla="*/ 855142 w 3305092"/>
              <a:gd name="connsiteY1" fmla="*/ 232520 h 3220520"/>
              <a:gd name="connsiteX2" fmla="*/ 2807082 w 3305092"/>
              <a:gd name="connsiteY2" fmla="*/ 232520 h 3220520"/>
              <a:gd name="connsiteX3" fmla="*/ 3305092 w 3305092"/>
              <a:gd name="connsiteY3" fmla="*/ 730530 h 3220520"/>
              <a:gd name="connsiteX4" fmla="*/ 3305092 w 3305092"/>
              <a:gd name="connsiteY4" fmla="*/ 2722510 h 3220520"/>
              <a:gd name="connsiteX5" fmla="*/ 2807082 w 3305092"/>
              <a:gd name="connsiteY5" fmla="*/ 3220520 h 3220520"/>
              <a:gd name="connsiteX6" fmla="*/ 498010 w 3305092"/>
              <a:gd name="connsiteY6" fmla="*/ 3220520 h 3220520"/>
              <a:gd name="connsiteX7" fmla="*/ 0 w 3305092"/>
              <a:gd name="connsiteY7" fmla="*/ 2722510 h 3220520"/>
              <a:gd name="connsiteX8" fmla="*/ 0 w 3305092"/>
              <a:gd name="connsiteY8" fmla="*/ 730530 h 3220520"/>
              <a:gd name="connsiteX9" fmla="*/ 498010 w 3305092"/>
              <a:gd name="connsiteY9" fmla="*/ 232520 h 3220520"/>
              <a:gd name="connsiteX10" fmla="*/ 707666 w 3305092"/>
              <a:gd name="connsiteY10" fmla="*/ 232520 h 322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5092" h="3220520">
                <a:moveTo>
                  <a:pt x="781404" y="0"/>
                </a:moveTo>
                <a:lnTo>
                  <a:pt x="855142" y="232520"/>
                </a:lnTo>
                <a:lnTo>
                  <a:pt x="2807082" y="232520"/>
                </a:lnTo>
                <a:cubicBezTo>
                  <a:pt x="3082125" y="232520"/>
                  <a:pt x="3305092" y="455487"/>
                  <a:pt x="3305092" y="730530"/>
                </a:cubicBezTo>
                <a:lnTo>
                  <a:pt x="3305092" y="2722510"/>
                </a:lnTo>
                <a:cubicBezTo>
                  <a:pt x="3305092" y="2997553"/>
                  <a:pt x="3082125" y="3220520"/>
                  <a:pt x="2807082" y="3220520"/>
                </a:cubicBezTo>
                <a:lnTo>
                  <a:pt x="498010" y="3220520"/>
                </a:lnTo>
                <a:cubicBezTo>
                  <a:pt x="222967" y="3220520"/>
                  <a:pt x="0" y="2997553"/>
                  <a:pt x="0" y="2722510"/>
                </a:cubicBezTo>
                <a:lnTo>
                  <a:pt x="0" y="730530"/>
                </a:lnTo>
                <a:cubicBezTo>
                  <a:pt x="0" y="455487"/>
                  <a:pt x="222967" y="232520"/>
                  <a:pt x="498010" y="232520"/>
                </a:cubicBezTo>
                <a:lnTo>
                  <a:pt x="707666" y="23252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430240" y="1052736"/>
            <a:ext cx="3672000" cy="5580000"/>
          </a:xfrm>
          <a:prstGeom prst="rect">
            <a:avLst/>
          </a:prstGeom>
          <a:solidFill>
            <a:srgbClr val="FFFFCC">
              <a:alpha val="5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19" descr="CIMG182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9352" y="1052736"/>
            <a:ext cx="2709024" cy="183631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4"/>
          <p:cNvSpPr>
            <a:spLocks noChangeArrowheads="1"/>
          </p:cNvSpPr>
          <p:nvPr/>
        </p:nvSpPr>
        <p:spPr bwMode="auto">
          <a:xfrm>
            <a:off x="232606" y="408898"/>
            <a:ext cx="153428" cy="35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5940" tIns="37970" rIns="75940" bIns="37970" numCol="1" anchor="ctr" anchorCtr="0" compatLnSpc="1">
            <a:prstTxWarp prst="textNoShape">
              <a:avLst/>
            </a:prstTxWarp>
            <a:spAutoFit/>
          </a:bodyPr>
          <a:lstStyle/>
          <a:p>
            <a:endParaRPr lang="ja-JP" altLang="en-US">
              <a:solidFill>
                <a:prstClr val="black"/>
              </a:solidFill>
            </a:endParaRPr>
          </a:p>
        </p:txBody>
      </p:sp>
      <p:sp>
        <p:nvSpPr>
          <p:cNvPr id="30" name="Oval 227"/>
          <p:cNvSpPr>
            <a:spLocks noChangeArrowheads="1"/>
          </p:cNvSpPr>
          <p:nvPr/>
        </p:nvSpPr>
        <p:spPr bwMode="auto">
          <a:xfrm>
            <a:off x="391122" y="2338420"/>
            <a:ext cx="1021451" cy="552021"/>
          </a:xfrm>
          <a:prstGeom prst="ellipse">
            <a:avLst/>
          </a:prstGeom>
          <a:noFill/>
          <a:ln w="38100">
            <a:solidFill>
              <a:srgbClr val="C00000"/>
            </a:solidFill>
            <a:round/>
            <a:headEnd/>
            <a:tailEnd/>
          </a:ln>
          <a:extLst>
            <a:ext uri="{909E8E84-426E-40DD-AFC4-6F175D3DCCD1}">
              <a14:hiddenFill xmlns:a14="http://schemas.microsoft.com/office/drawing/2010/main">
                <a:solidFill>
                  <a:srgbClr val="FFFF00"/>
                </a:solidFill>
              </a14:hiddenFill>
            </a:ext>
          </a:extLst>
        </p:spPr>
        <p:txBody>
          <a:bodyPr vert="horz" wrap="square" lIns="61702" tIns="7382" rIns="61702" bIns="7382" numCol="1" anchor="t" anchorCtr="0" compatLnSpc="1">
            <a:prstTxWarp prst="textNoShape">
              <a:avLst/>
            </a:prstTxWarp>
          </a:bodyPr>
          <a:lstStyle/>
          <a:p>
            <a:endParaRPr lang="ja-JP" altLang="en-US">
              <a:solidFill>
                <a:prstClr val="black"/>
              </a:solidFill>
            </a:endParaRPr>
          </a:p>
        </p:txBody>
      </p:sp>
      <p:pic>
        <p:nvPicPr>
          <p:cNvPr id="39" name="Picture 1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3820" y="3479500"/>
            <a:ext cx="3083518" cy="2631003"/>
          </a:xfrm>
          <a:prstGeom prst="rect">
            <a:avLst/>
          </a:prstGeom>
          <a:noFill/>
          <a:ln w="9525">
            <a:noFill/>
            <a:miter lim="800000"/>
            <a:headEnd/>
            <a:tailEnd/>
          </a:ln>
        </p:spPr>
      </p:pic>
      <p:sp>
        <p:nvSpPr>
          <p:cNvPr id="40" name="Oval 19"/>
          <p:cNvSpPr>
            <a:spLocks noChangeArrowheads="1"/>
          </p:cNvSpPr>
          <p:nvPr/>
        </p:nvSpPr>
        <p:spPr bwMode="auto">
          <a:xfrm>
            <a:off x="390608" y="3946980"/>
            <a:ext cx="602657" cy="332041"/>
          </a:xfrm>
          <a:prstGeom prst="ellipse">
            <a:avLst/>
          </a:prstGeom>
          <a:noFill/>
          <a:ln w="41275" cap="rnd">
            <a:solidFill>
              <a:srgbClr val="C00000"/>
            </a:solidFill>
            <a:prstDash val="solid"/>
            <a:round/>
            <a:headEnd/>
            <a:tailEnd/>
          </a:ln>
        </p:spPr>
        <p:txBody>
          <a:bodyPr vert="horz" wrap="square" lIns="75947" tIns="37974" rIns="75947" bIns="37974"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Oval 21"/>
          <p:cNvSpPr>
            <a:spLocks noChangeArrowheads="1"/>
          </p:cNvSpPr>
          <p:nvPr/>
        </p:nvSpPr>
        <p:spPr bwMode="auto">
          <a:xfrm>
            <a:off x="2179760" y="3843793"/>
            <a:ext cx="514746" cy="276736"/>
          </a:xfrm>
          <a:prstGeom prst="ellipse">
            <a:avLst/>
          </a:prstGeom>
          <a:noFill/>
          <a:ln w="41275" cap="rnd">
            <a:solidFill>
              <a:srgbClr val="C00000"/>
            </a:solidFill>
            <a:prstDash val="solid"/>
            <a:round/>
            <a:headEnd/>
            <a:tailEnd/>
          </a:ln>
        </p:spPr>
        <p:txBody>
          <a:bodyPr vert="horz" wrap="square" lIns="75947" tIns="37974" rIns="75947" bIns="37974"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Text Box 226"/>
          <p:cNvSpPr txBox="1">
            <a:spLocks noChangeArrowheads="1"/>
          </p:cNvSpPr>
          <p:nvPr/>
        </p:nvSpPr>
        <p:spPr bwMode="auto">
          <a:xfrm>
            <a:off x="2041050" y="4138625"/>
            <a:ext cx="1075310" cy="276736"/>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力率の表示</a:t>
            </a:r>
            <a:endPar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Text Box 226"/>
          <p:cNvSpPr txBox="1">
            <a:spLocks noChangeArrowheads="1"/>
          </p:cNvSpPr>
          <p:nvPr/>
        </p:nvSpPr>
        <p:spPr bwMode="auto">
          <a:xfrm>
            <a:off x="186642" y="5622328"/>
            <a:ext cx="1359429" cy="276736"/>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en-US" altLang="ja-JP" sz="13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Hf</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ランプの表示</a:t>
            </a:r>
            <a:endPar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Oval 19"/>
          <p:cNvSpPr>
            <a:spLocks noChangeArrowheads="1"/>
          </p:cNvSpPr>
          <p:nvPr/>
        </p:nvSpPr>
        <p:spPr bwMode="auto">
          <a:xfrm>
            <a:off x="544784" y="4822374"/>
            <a:ext cx="983001" cy="762014"/>
          </a:xfrm>
          <a:prstGeom prst="ellipse">
            <a:avLst/>
          </a:prstGeom>
          <a:noFill/>
          <a:ln w="41275" cap="rnd">
            <a:solidFill>
              <a:srgbClr val="C00000"/>
            </a:solidFill>
            <a:prstDash val="solid"/>
            <a:round/>
            <a:headEnd/>
            <a:tailEnd/>
          </a:ln>
        </p:spPr>
        <p:txBody>
          <a:bodyPr vert="horz" wrap="square" lIns="75947" tIns="37974" rIns="75947" bIns="37974"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Oval 19"/>
          <p:cNvSpPr>
            <a:spLocks noChangeArrowheads="1"/>
          </p:cNvSpPr>
          <p:nvPr/>
        </p:nvSpPr>
        <p:spPr bwMode="auto">
          <a:xfrm>
            <a:off x="408606" y="3582767"/>
            <a:ext cx="757962" cy="336537"/>
          </a:xfrm>
          <a:prstGeom prst="ellipse">
            <a:avLst/>
          </a:prstGeom>
          <a:noFill/>
          <a:ln w="41275" cap="rnd">
            <a:solidFill>
              <a:srgbClr val="C00000"/>
            </a:solidFill>
            <a:prstDash val="solid"/>
            <a:round/>
            <a:headEnd/>
            <a:tailEnd/>
          </a:ln>
        </p:spPr>
        <p:txBody>
          <a:bodyPr vert="horz" wrap="square" lIns="75947" tIns="37974" rIns="75947" bIns="37974"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Text Box 226"/>
          <p:cNvSpPr txBox="1">
            <a:spLocks noChangeArrowheads="1"/>
          </p:cNvSpPr>
          <p:nvPr/>
        </p:nvSpPr>
        <p:spPr bwMode="auto">
          <a:xfrm>
            <a:off x="161399" y="4296344"/>
            <a:ext cx="1234640" cy="276736"/>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製造年の表示</a:t>
            </a:r>
            <a:endPar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Text Box 226"/>
          <p:cNvSpPr txBox="1">
            <a:spLocks noChangeArrowheads="1"/>
          </p:cNvSpPr>
          <p:nvPr/>
        </p:nvSpPr>
        <p:spPr bwMode="auto">
          <a:xfrm>
            <a:off x="993683" y="3356992"/>
            <a:ext cx="909378" cy="276736"/>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メーカー</a:t>
            </a:r>
            <a:endPar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Text Box 226"/>
          <p:cNvSpPr txBox="1">
            <a:spLocks noChangeArrowheads="1"/>
          </p:cNvSpPr>
          <p:nvPr/>
        </p:nvSpPr>
        <p:spPr bwMode="auto">
          <a:xfrm>
            <a:off x="1448667" y="2465298"/>
            <a:ext cx="1008000" cy="288000"/>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器具ラベル</a:t>
            </a:r>
            <a:endParaRPr lang="ja-JP"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97433" y="573833"/>
            <a:ext cx="50400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Ins="0" rtlCol="0">
            <a:spAutoFit/>
          </a:bodyPr>
          <a:lstStyle/>
          <a:p>
            <a:r>
              <a:rPr lang="ja-JP" altLang="en-US" sz="2000" b="1" spc="-100" dirty="0">
                <a:latin typeface="Meiryo UI" panose="020B0604030504040204" pitchFamily="50" charset="-128"/>
                <a:ea typeface="Meiryo UI" panose="020B0604030504040204" pitchFamily="50" charset="-128"/>
              </a:rPr>
              <a:t>Ⓑ器具ラベルに以下の表示があれば</a:t>
            </a:r>
            <a:r>
              <a:rPr lang="en-US" altLang="ja-JP" sz="2000" b="1" spc="-100" dirty="0">
                <a:latin typeface="Meiryo UI" panose="020B0604030504040204" pitchFamily="50" charset="-128"/>
                <a:ea typeface="Meiryo UI" panose="020B0604030504040204" pitchFamily="50" charset="-128"/>
              </a:rPr>
              <a:t>PCB</a:t>
            </a:r>
            <a:r>
              <a:rPr lang="ja-JP" altLang="en-US" sz="2000" b="1" spc="-100" dirty="0">
                <a:latin typeface="Meiryo UI" panose="020B0604030504040204" pitchFamily="50" charset="-128"/>
                <a:ea typeface="Meiryo UI" panose="020B0604030504040204" pitchFamily="50" charset="-128"/>
              </a:rPr>
              <a:t>不使用</a:t>
            </a:r>
            <a:endParaRPr kumimoji="1" lang="ja-JP" altLang="en-US" sz="2000" b="1" spc="-1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9909" y="2380547"/>
            <a:ext cx="2047926" cy="939966"/>
          </a:xfrm>
          <a:prstGeom prst="rect">
            <a:avLst/>
          </a:prstGeom>
        </p:spPr>
      </p:pic>
      <p:pic>
        <p:nvPicPr>
          <p:cNvPr id="3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25913" y="5376407"/>
            <a:ext cx="365984"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98193" y="5347744"/>
            <a:ext cx="462000"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44752" y="5346322"/>
            <a:ext cx="396000"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図 4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25840" y="3310041"/>
            <a:ext cx="809501" cy="492807"/>
          </a:xfrm>
          <a:prstGeom prst="rect">
            <a:avLst/>
          </a:prstGeom>
        </p:spPr>
      </p:pic>
      <p:sp>
        <p:nvSpPr>
          <p:cNvPr id="50" name="正方形/長方形 49"/>
          <p:cNvSpPr/>
          <p:nvPr/>
        </p:nvSpPr>
        <p:spPr>
          <a:xfrm>
            <a:off x="3481562" y="2108373"/>
            <a:ext cx="3420000" cy="492443"/>
          </a:xfrm>
          <a:prstGeom prst="rect">
            <a:avLst/>
          </a:prstGeom>
        </p:spPr>
        <p:txBody>
          <a:bodyPr wrap="square">
            <a:spAutoFit/>
          </a:bodyPr>
          <a:lstStyle/>
          <a:p>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FL40/37</a:t>
            </a: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FL20/18</a:t>
            </a: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FLR40/36</a:t>
            </a:r>
            <a:r>
              <a:rPr lang="ja-JP" altLang="en-US" sz="1300" dirty="0">
                <a:latin typeface="Meiryo UI" panose="020B0604030504040204" pitchFamily="50" charset="-128"/>
                <a:ea typeface="Meiryo UI" panose="020B0604030504040204" pitchFamily="50" charset="-128"/>
              </a:rPr>
              <a:t>」など</a:t>
            </a:r>
          </a:p>
          <a:p>
            <a:r>
              <a:rPr lang="ja-JP" altLang="en-US" sz="1300"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」（スラッシュ）で２桁ずつ記載</a:t>
            </a:r>
          </a:p>
        </p:txBody>
      </p:sp>
      <p:sp>
        <p:nvSpPr>
          <p:cNvPr id="54" name="正方形/長方形 53"/>
          <p:cNvSpPr/>
          <p:nvPr/>
        </p:nvSpPr>
        <p:spPr>
          <a:xfrm>
            <a:off x="3528264" y="2595538"/>
            <a:ext cx="3420000" cy="338554"/>
          </a:xfrm>
          <a:prstGeom prst="rect">
            <a:avLst/>
          </a:prstGeom>
          <a:solidFill>
            <a:schemeClr val="accent4">
              <a:lumMod val="60000"/>
              <a:lumOff val="40000"/>
              <a:alpha val="50000"/>
            </a:schemeClr>
          </a:solidFill>
        </p:spPr>
        <p:txBody>
          <a:bodyPr wrap="none" lIns="0" rIns="0">
            <a:spAutoFit/>
          </a:bodyPr>
          <a:lstStyle/>
          <a:p>
            <a:pPr marL="288000" indent="-285750">
              <a:buFont typeface="游ゴシック" panose="020B0400000000000000" pitchFamily="50" charset="-128"/>
              <a:buChar char="▪"/>
            </a:pPr>
            <a:r>
              <a:rPr lang="en-US" altLang="ja-JP" sz="1600" b="1" u="sng" dirty="0">
                <a:latin typeface="Meiryo UI" panose="020B0604030504040204" pitchFamily="50" charset="-128"/>
                <a:ea typeface="Meiryo UI" panose="020B0604030504040204" pitchFamily="50" charset="-128"/>
              </a:rPr>
              <a:t>Hf</a:t>
            </a:r>
            <a:r>
              <a:rPr lang="ja-JP" altLang="en-US" sz="1600" b="1" u="sng" dirty="0">
                <a:latin typeface="Meiryo UI" panose="020B0604030504040204" pitchFamily="50" charset="-128"/>
                <a:ea typeface="Meiryo UI" panose="020B0604030504040204" pitchFamily="50" charset="-128"/>
              </a:rPr>
              <a:t>蛍光ランプ使用器具</a:t>
            </a:r>
            <a:r>
              <a:rPr lang="ja-JP" altLang="en-US" sz="1600" b="1" dirty="0">
                <a:latin typeface="Meiryo UI" panose="020B0604030504040204" pitchFamily="50" charset="-128"/>
                <a:ea typeface="Meiryo UI" panose="020B0604030504040204" pitchFamily="50" charset="-128"/>
              </a:rPr>
              <a:t>　　　　　</a:t>
            </a:r>
          </a:p>
        </p:txBody>
      </p:sp>
      <p:sp>
        <p:nvSpPr>
          <p:cNvPr id="55" name="正方形/長方形 54"/>
          <p:cNvSpPr/>
          <p:nvPr/>
        </p:nvSpPr>
        <p:spPr>
          <a:xfrm>
            <a:off x="3528264" y="4773088"/>
            <a:ext cx="3420000" cy="338554"/>
          </a:xfrm>
          <a:prstGeom prst="rect">
            <a:avLst/>
          </a:prstGeom>
          <a:solidFill>
            <a:schemeClr val="accent4">
              <a:lumMod val="60000"/>
              <a:lumOff val="40000"/>
              <a:alpha val="50000"/>
            </a:schemeClr>
          </a:solidFill>
        </p:spPr>
        <p:txBody>
          <a:bodyPr wrap="non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コンパクト蛍光ランプ使用器具</a:t>
            </a:r>
            <a:r>
              <a:rPr lang="ja-JP" altLang="en-US" sz="1600" b="1" dirty="0">
                <a:latin typeface="Meiryo UI" panose="020B0604030504040204" pitchFamily="50" charset="-128"/>
                <a:ea typeface="Meiryo UI" panose="020B0604030504040204" pitchFamily="50" charset="-128"/>
              </a:rPr>
              <a:t>　　　　 </a:t>
            </a:r>
          </a:p>
        </p:txBody>
      </p:sp>
      <p:sp>
        <p:nvSpPr>
          <p:cNvPr id="56" name="正方形/長方形 55"/>
          <p:cNvSpPr/>
          <p:nvPr/>
        </p:nvSpPr>
        <p:spPr>
          <a:xfrm>
            <a:off x="3528264" y="4386590"/>
            <a:ext cx="3420000" cy="338554"/>
          </a:xfrm>
          <a:prstGeom prst="rect">
            <a:avLst/>
          </a:prstGeom>
          <a:solidFill>
            <a:schemeClr val="accent4">
              <a:lumMod val="60000"/>
              <a:lumOff val="40000"/>
              <a:alpha val="50000"/>
            </a:schemeClr>
          </a:solidFill>
        </p:spPr>
        <p:txBody>
          <a:bodyPr wrap="non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電子（インバータ式）安定器</a:t>
            </a:r>
          </a:p>
        </p:txBody>
      </p:sp>
      <p:pic>
        <p:nvPicPr>
          <p:cNvPr id="58" name="図 5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01805" y="6081386"/>
            <a:ext cx="1867985" cy="497519"/>
          </a:xfrm>
          <a:prstGeom prst="rect">
            <a:avLst/>
          </a:prstGeom>
        </p:spPr>
      </p:pic>
      <p:pic>
        <p:nvPicPr>
          <p:cNvPr id="59" name="図 5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24600" y="3618130"/>
            <a:ext cx="1483250" cy="1406086"/>
          </a:xfrm>
          <a:prstGeom prst="rect">
            <a:avLst/>
          </a:prstGeom>
        </p:spPr>
      </p:pic>
      <p:pic>
        <p:nvPicPr>
          <p:cNvPr id="60" name="Picture 2072"/>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80920" y="3056034"/>
            <a:ext cx="2086785" cy="104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テキスト ボックス 60"/>
          <p:cNvSpPr txBox="1"/>
          <p:nvPr/>
        </p:nvSpPr>
        <p:spPr>
          <a:xfrm>
            <a:off x="4015138" y="2957542"/>
            <a:ext cx="1450225" cy="261362"/>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defPPr>
              <a:defRPr lang="ja-JP"/>
            </a:defPPr>
            <a:lvl1pPr algn="ctr" defTabSz="914321" fontAlgn="base">
              <a:spcBef>
                <a:spcPct val="0"/>
              </a:spcBef>
              <a:spcAft>
                <a:spcPct val="0"/>
              </a:spcAft>
              <a:defRPr sz="180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1200" dirty="0" err="1"/>
              <a:t>Hf</a:t>
            </a:r>
            <a:r>
              <a:rPr lang="ja-JP" altLang="en-US" sz="1200" dirty="0"/>
              <a:t>ﾗﾝﾌﾟ </a:t>
            </a:r>
            <a:r>
              <a:rPr lang="en-US" altLang="ja-JP" sz="1200" dirty="0"/>
              <a:t>25.5mm</a:t>
            </a:r>
            <a:endParaRPr lang="ja-JP" altLang="en-US" sz="1200" dirty="0"/>
          </a:p>
        </p:txBody>
      </p:sp>
      <p:sp>
        <p:nvSpPr>
          <p:cNvPr id="62" name="テキスト ボックス 61"/>
          <p:cNvSpPr txBox="1"/>
          <p:nvPr/>
        </p:nvSpPr>
        <p:spPr>
          <a:xfrm>
            <a:off x="5529685" y="2965129"/>
            <a:ext cx="1225319" cy="230578"/>
          </a:xfrm>
          <a:prstGeom prst="rect">
            <a:avLst/>
          </a:prstGeom>
          <a:solidFill>
            <a:schemeClr val="bg1"/>
          </a:solidFill>
          <a:ln w="28575">
            <a:solidFill>
              <a:schemeClr val="accent2"/>
            </a:solidFill>
          </a:ln>
        </p:spPr>
        <p:txBody>
          <a:bodyPr wrap="square" lIns="75947" tIns="37974" rIns="75947" bIns="37974" rtlCol="0">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従来ランプ</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32.5mm</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4762374" y="4087921"/>
            <a:ext cx="1951175" cy="276999"/>
          </a:xfrm>
          <a:prstGeom prst="rect">
            <a:avLst/>
          </a:prstGeom>
        </p:spPr>
        <p:txBody>
          <a:bodyPr wrap="none">
            <a:spAutoFit/>
          </a:bodyPr>
          <a:lstStyle/>
          <a:p>
            <a:r>
              <a:rPr lang="en-US" altLang="ja-JP" sz="1100" b="1" dirty="0" err="1">
                <a:latin typeface="Meiryo UI" panose="020B0604030504040204" pitchFamily="50" charset="-128"/>
                <a:ea typeface="Meiryo UI" panose="020B0604030504040204" pitchFamily="50" charset="-128"/>
              </a:rPr>
              <a:t>Hf</a:t>
            </a:r>
            <a:r>
              <a:rPr lang="ja-JP" altLang="en-US" sz="1100" b="1" dirty="0">
                <a:latin typeface="Meiryo UI" panose="020B0604030504040204" pitchFamily="50" charset="-128"/>
                <a:ea typeface="Meiryo UI" panose="020B0604030504040204" pitchFamily="50" charset="-128"/>
              </a:rPr>
              <a:t>ランプは</a:t>
            </a:r>
            <a:r>
              <a:rPr lang="ja-JP" altLang="en-US" sz="1200" b="1" dirty="0">
                <a:latin typeface="Meiryo UI" panose="020B0604030504040204" pitchFamily="50" charset="-128"/>
                <a:ea typeface="Meiryo UI" panose="020B0604030504040204" pitchFamily="50" charset="-128"/>
              </a:rPr>
              <a:t>従来</a:t>
            </a:r>
            <a:r>
              <a:rPr lang="ja-JP" altLang="en-US" sz="1100" b="1" dirty="0">
                <a:latin typeface="Meiryo UI" panose="020B0604030504040204" pitchFamily="50" charset="-128"/>
                <a:ea typeface="Meiryo UI" panose="020B0604030504040204" pitchFamily="50" charset="-128"/>
              </a:rPr>
              <a:t>ランプより細い</a:t>
            </a:r>
          </a:p>
        </p:txBody>
      </p:sp>
      <p:sp>
        <p:nvSpPr>
          <p:cNvPr id="66" name="正方形/長方形 65"/>
          <p:cNvSpPr/>
          <p:nvPr/>
        </p:nvSpPr>
        <p:spPr>
          <a:xfrm>
            <a:off x="3719312" y="3835015"/>
            <a:ext cx="965329" cy="261610"/>
          </a:xfrm>
          <a:prstGeom prst="rect">
            <a:avLst/>
          </a:prstGeom>
        </p:spPr>
        <p:txBody>
          <a:bodyPr wrap="none">
            <a:spAutoFit/>
          </a:bodyPr>
          <a:lstStyle/>
          <a:p>
            <a:r>
              <a:rPr lang="en-US" altLang="ja-JP" sz="1100" dirty="0" err="1">
                <a:latin typeface="Meiryo UI" panose="020B0604030504040204" pitchFamily="50" charset="-128"/>
                <a:ea typeface="Meiryo UI" panose="020B0604030504040204" pitchFamily="50" charset="-128"/>
              </a:rPr>
              <a:t>Hf</a:t>
            </a:r>
            <a:r>
              <a:rPr lang="ja-JP" altLang="en-US" sz="1100" dirty="0">
                <a:latin typeface="Meiryo UI" panose="020B0604030504040204" pitchFamily="50" charset="-128"/>
                <a:ea typeface="Meiryo UI" panose="020B0604030504040204" pitchFamily="50" charset="-128"/>
              </a:rPr>
              <a:t>ランプマーク</a:t>
            </a:r>
          </a:p>
        </p:txBody>
      </p:sp>
      <p:sp>
        <p:nvSpPr>
          <p:cNvPr id="6" name="正方形/長方形 5"/>
          <p:cNvSpPr/>
          <p:nvPr/>
        </p:nvSpPr>
        <p:spPr>
          <a:xfrm>
            <a:off x="3528264" y="5679193"/>
            <a:ext cx="3420000" cy="338554"/>
          </a:xfrm>
          <a:prstGeom prst="rect">
            <a:avLst/>
          </a:prstGeom>
          <a:solidFill>
            <a:schemeClr val="accent4">
              <a:lumMod val="60000"/>
              <a:lumOff val="40000"/>
              <a:alpha val="50000"/>
            </a:schemeClr>
          </a:solidFill>
        </p:spPr>
        <p:txBody>
          <a:bodyPr wrap="square" lIns="0" rIns="0">
            <a:spAutoFit/>
          </a:bodyPr>
          <a:lstStyle/>
          <a:p>
            <a:pPr marL="288000" indent="-285750" defTabSz="759460">
              <a:spcAft>
                <a:spcPts val="498"/>
              </a:spcAft>
              <a:buFont typeface="游ゴシック" panose="020B0400000000000000" pitchFamily="50" charset="-128"/>
              <a:buChar char="▪"/>
              <a:defRPr/>
            </a:pPr>
            <a:r>
              <a:rPr kumimoji="0" lang="ja-JP" altLang="en-US" sz="1600" b="1" u="sng" kern="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誘導灯　　　　　は蝸牛状マークの表示</a:t>
            </a:r>
            <a:endParaRPr kumimoji="0" lang="en-US" altLang="ja-JP" sz="1600" b="1" u="sng" kern="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9" name="図 6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405924" y="5725364"/>
            <a:ext cx="526330" cy="253877"/>
          </a:xfrm>
          <a:prstGeom prst="rect">
            <a:avLst/>
          </a:prstGeom>
        </p:spPr>
      </p:pic>
      <p:sp>
        <p:nvSpPr>
          <p:cNvPr id="2" name="正方形/長方形 1"/>
          <p:cNvSpPr/>
          <p:nvPr/>
        </p:nvSpPr>
        <p:spPr>
          <a:xfrm>
            <a:off x="3528264" y="6069232"/>
            <a:ext cx="3420000" cy="338554"/>
          </a:xfrm>
          <a:prstGeom prst="rect">
            <a:avLst/>
          </a:prstGeom>
          <a:solidFill>
            <a:schemeClr val="accent4">
              <a:lumMod val="60000"/>
              <a:lumOff val="40000"/>
              <a:alpha val="50000"/>
            </a:schemeClr>
          </a:solidFill>
        </p:spPr>
        <p:txBody>
          <a:bodyPr wrap="square" lIns="0" rIns="0">
            <a:spAutoFit/>
          </a:bodyPr>
          <a:lstStyle/>
          <a:p>
            <a:pPr marL="288000" indent="-285750" defTabSz="759460">
              <a:spcAft>
                <a:spcPts val="498"/>
              </a:spcAft>
              <a:buFont typeface="游ゴシック" panose="020B0400000000000000" pitchFamily="50" charset="-128"/>
              <a:buChar char="▪"/>
              <a:defRPr/>
            </a:pPr>
            <a:r>
              <a:rPr lang="en-US" altLang="ja-JP" sz="1600" b="1" u="sng" dirty="0">
                <a:latin typeface="Meiryo UI" pitchFamily="50" charset="-128"/>
                <a:ea typeface="Meiryo UI" pitchFamily="50" charset="-128"/>
                <a:cs typeface="Meiryo UI" pitchFamily="50" charset="-128"/>
              </a:rPr>
              <a:t>LED</a:t>
            </a:r>
            <a:r>
              <a:rPr lang="ja-JP" altLang="en-US" sz="1600" b="1" u="sng" dirty="0">
                <a:latin typeface="Meiryo UI" pitchFamily="50" charset="-128"/>
                <a:ea typeface="Meiryo UI" pitchFamily="50" charset="-128"/>
                <a:cs typeface="Meiryo UI" pitchFamily="50" charset="-128"/>
              </a:rPr>
              <a:t>照明</a:t>
            </a:r>
            <a:endParaRPr lang="en-US" altLang="ja-JP" sz="1600" b="1" u="sng"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a:xfrm>
            <a:off x="8496000" y="6516000"/>
            <a:ext cx="540000" cy="360000"/>
          </a:xfrm>
        </p:spPr>
        <p:txBody>
          <a:bodyPr/>
          <a:lstStyle/>
          <a:p>
            <a:fld id="{D25E63AD-6601-4DC0-B836-D8A2E974A75A}" type="slidenum">
              <a:rPr lang="ja-JP" altLang="en-US" smtClean="0"/>
              <a:pPr/>
              <a:t>19</a:t>
            </a:fld>
            <a:endParaRPr lang="ja-JP" altLang="en-US"/>
          </a:p>
        </p:txBody>
      </p:sp>
      <p:sp>
        <p:nvSpPr>
          <p:cNvPr id="5" name="正方形/長方形 4">
            <a:extLst>
              <a:ext uri="{FF2B5EF4-FFF2-40B4-BE49-F238E27FC236}">
                <a16:creationId xmlns:a16="http://schemas.microsoft.com/office/drawing/2014/main" id="{02780E56-F226-2471-E627-2B10048E2987}"/>
              </a:ext>
            </a:extLst>
          </p:cNvPr>
          <p:cNvSpPr/>
          <p:nvPr/>
        </p:nvSpPr>
        <p:spPr>
          <a:xfrm>
            <a:off x="-40" y="-15083"/>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照明器具の判別手順③</a:t>
            </a:r>
          </a:p>
        </p:txBody>
      </p:sp>
      <p:sp>
        <p:nvSpPr>
          <p:cNvPr id="9" name="正方形/長方形 8">
            <a:extLst>
              <a:ext uri="{FF2B5EF4-FFF2-40B4-BE49-F238E27FC236}">
                <a16:creationId xmlns:a16="http://schemas.microsoft.com/office/drawing/2014/main" id="{E4DB7FBF-6A74-62BD-6450-18516DE871E8}"/>
              </a:ext>
            </a:extLst>
          </p:cNvPr>
          <p:cNvSpPr/>
          <p:nvPr/>
        </p:nvSpPr>
        <p:spPr>
          <a:xfrm>
            <a:off x="359808" y="6357504"/>
            <a:ext cx="2484000" cy="504000"/>
          </a:xfrm>
          <a:prstGeom prst="rect">
            <a:avLst/>
          </a:prstGeom>
        </p:spPr>
        <p:txBody>
          <a:bodyPr wrap="square">
            <a:spAutoFit/>
          </a:bodyPr>
          <a:lstStyle/>
          <a:p>
            <a:pPr defTabSz="759460">
              <a:spcAft>
                <a:spcPts val="498"/>
              </a:spcAft>
              <a:defRPr/>
            </a:pPr>
            <a:r>
              <a:rPr lang="ja-JP" altLang="en-US" sz="1400" dirty="0">
                <a:solidFill>
                  <a:srgbClr val="FF0000"/>
                </a:solidFill>
                <a:latin typeface="Meiryo UI" pitchFamily="50" charset="-128"/>
                <a:ea typeface="Meiryo UI" pitchFamily="50" charset="-128"/>
                <a:cs typeface="Meiryo UI" pitchFamily="50" charset="-128"/>
              </a:rPr>
              <a:t>照明器具に触れる場合は必ず電源を切って確認実施！</a:t>
            </a:r>
          </a:p>
        </p:txBody>
      </p:sp>
      <p:sp>
        <p:nvSpPr>
          <p:cNvPr id="8" name="正方形/長方形 7">
            <a:extLst>
              <a:ext uri="{FF2B5EF4-FFF2-40B4-BE49-F238E27FC236}">
                <a16:creationId xmlns:a16="http://schemas.microsoft.com/office/drawing/2014/main" id="{CEC9A804-C305-E5A6-802C-8F449BAEA642}"/>
              </a:ext>
            </a:extLst>
          </p:cNvPr>
          <p:cNvSpPr/>
          <p:nvPr/>
        </p:nvSpPr>
        <p:spPr>
          <a:xfrm>
            <a:off x="3528264" y="1818840"/>
            <a:ext cx="3420000" cy="338554"/>
          </a:xfrm>
          <a:prstGeom prst="rect">
            <a:avLst/>
          </a:prstGeom>
          <a:solidFill>
            <a:schemeClr val="accent4">
              <a:lumMod val="60000"/>
              <a:lumOff val="40000"/>
              <a:alpha val="50000"/>
            </a:schemeClr>
          </a:solidFill>
        </p:spPr>
        <p:txBody>
          <a:bodyPr wrap="squar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省電力蛍光ランプ使用器具</a:t>
            </a:r>
            <a:endParaRPr lang="en-US" altLang="ja-JP" sz="1600" b="1" u="sng" baseline="-250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C7F888A7-2459-A0A8-5D04-8F444AC11A1E}"/>
              </a:ext>
            </a:extLst>
          </p:cNvPr>
          <p:cNvSpPr/>
          <p:nvPr/>
        </p:nvSpPr>
        <p:spPr>
          <a:xfrm>
            <a:off x="3528264" y="5157192"/>
            <a:ext cx="3420000" cy="338554"/>
          </a:xfrm>
          <a:prstGeom prst="rect">
            <a:avLst/>
          </a:prstGeom>
          <a:solidFill>
            <a:schemeClr val="accent4">
              <a:lumMod val="60000"/>
              <a:lumOff val="40000"/>
              <a:alpha val="50000"/>
            </a:schemeClr>
          </a:solidFill>
        </p:spPr>
        <p:txBody>
          <a:bodyPr lIns="0" rIns="0">
            <a:spAutoFit/>
          </a:bodyPr>
          <a:lstStyle/>
          <a:p>
            <a:pPr marL="288000" indent="-285750" defTabSz="759460">
              <a:spcAft>
                <a:spcPts val="498"/>
              </a:spcAft>
              <a:buFont typeface="游ゴシック" panose="020B0400000000000000" pitchFamily="50" charset="-128"/>
              <a:buChar char="▪"/>
              <a:defRPr/>
            </a:pPr>
            <a:r>
              <a:rPr kumimoji="0" lang="ja-JP" altLang="en-US" sz="1600" b="1" u="sng" kern="0" spc="-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「ＰＳＥ」又は「</a:t>
            </a:r>
            <a:r>
              <a:rPr kumimoji="0" lang="en-US" altLang="ja-JP" sz="1600" b="1" u="sng" kern="0" spc="-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a:t>
            </a:r>
            <a:r>
              <a:rPr kumimoji="0" lang="ja-JP" altLang="en-US" sz="1600" b="1" u="sng" kern="0" spc="-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」マークの表示</a:t>
            </a:r>
            <a:endParaRPr kumimoji="0" lang="en-US" altLang="ja-JP" sz="1600" b="1" u="sng" kern="0" spc="-4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188F753D-9780-59F3-F77D-0A77D1ABC99B}"/>
              </a:ext>
            </a:extLst>
          </p:cNvPr>
          <p:cNvSpPr/>
          <p:nvPr/>
        </p:nvSpPr>
        <p:spPr>
          <a:xfrm>
            <a:off x="7112049" y="6627001"/>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蝸牛状マーク</a:t>
            </a:r>
          </a:p>
        </p:txBody>
      </p:sp>
      <p:sp>
        <p:nvSpPr>
          <p:cNvPr id="20" name="正方形/長方形 19">
            <a:extLst>
              <a:ext uri="{FF2B5EF4-FFF2-40B4-BE49-F238E27FC236}">
                <a16:creationId xmlns:a16="http://schemas.microsoft.com/office/drawing/2014/main" id="{D16D2B6B-2443-8E3A-CEC2-E9423CFBAF38}"/>
              </a:ext>
            </a:extLst>
          </p:cNvPr>
          <p:cNvSpPr/>
          <p:nvPr/>
        </p:nvSpPr>
        <p:spPr>
          <a:xfrm>
            <a:off x="7112049" y="5735692"/>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en-US" altLang="ja-JP"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PSE</a:t>
            </a: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」又は「</a:t>
            </a:r>
            <a:r>
              <a:rPr kumimoji="1" lang="en-US" altLang="ja-JP"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a:t>
            </a: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」マーク</a:t>
            </a:r>
          </a:p>
        </p:txBody>
      </p:sp>
      <p:sp>
        <p:nvSpPr>
          <p:cNvPr id="22" name="正方形/長方形 21">
            <a:extLst>
              <a:ext uri="{FF2B5EF4-FFF2-40B4-BE49-F238E27FC236}">
                <a16:creationId xmlns:a16="http://schemas.microsoft.com/office/drawing/2014/main" id="{48F8F0DE-DF4A-7741-E3F8-6C9A253BE146}"/>
              </a:ext>
            </a:extLst>
          </p:cNvPr>
          <p:cNvSpPr/>
          <p:nvPr/>
        </p:nvSpPr>
        <p:spPr>
          <a:xfrm>
            <a:off x="7112049" y="3287351"/>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電子</a:t>
            </a:r>
            <a:r>
              <a:rPr kumimoji="1" lang="en-US" altLang="ja-JP"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インバータ式）安定器</a:t>
            </a:r>
          </a:p>
        </p:txBody>
      </p:sp>
      <p:sp>
        <p:nvSpPr>
          <p:cNvPr id="23" name="正方形/長方形 22">
            <a:extLst>
              <a:ext uri="{FF2B5EF4-FFF2-40B4-BE49-F238E27FC236}">
                <a16:creationId xmlns:a16="http://schemas.microsoft.com/office/drawing/2014/main" id="{FBB4ABDE-E57B-50DD-4E2D-B97216E20B6D}"/>
              </a:ext>
            </a:extLst>
          </p:cNvPr>
          <p:cNvSpPr/>
          <p:nvPr/>
        </p:nvSpPr>
        <p:spPr>
          <a:xfrm>
            <a:off x="7123804" y="5004972"/>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コンパクト蛍光ランプ</a:t>
            </a:r>
          </a:p>
        </p:txBody>
      </p:sp>
      <p:sp>
        <p:nvSpPr>
          <p:cNvPr id="25" name="正方形/長方形 24">
            <a:extLst>
              <a:ext uri="{FF2B5EF4-FFF2-40B4-BE49-F238E27FC236}">
                <a16:creationId xmlns:a16="http://schemas.microsoft.com/office/drawing/2014/main" id="{51F0BDBE-3AB9-7556-4518-2BD13B3C4F29}"/>
              </a:ext>
            </a:extLst>
          </p:cNvPr>
          <p:cNvSpPr/>
          <p:nvPr/>
        </p:nvSpPr>
        <p:spPr>
          <a:xfrm>
            <a:off x="7160862" y="2052174"/>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省電力蛍光ランプ使用器具</a:t>
            </a:r>
          </a:p>
        </p:txBody>
      </p:sp>
      <p:sp>
        <p:nvSpPr>
          <p:cNvPr id="11" name="テキスト ボックス 10">
            <a:extLst>
              <a:ext uri="{FF2B5EF4-FFF2-40B4-BE49-F238E27FC236}">
                <a16:creationId xmlns:a16="http://schemas.microsoft.com/office/drawing/2014/main" id="{C35DFA22-C10B-2454-3A72-69E98CEACA2C}"/>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67" name="正方形/長方形 66">
            <a:extLst>
              <a:ext uri="{FF2B5EF4-FFF2-40B4-BE49-F238E27FC236}">
                <a16:creationId xmlns:a16="http://schemas.microsoft.com/office/drawing/2014/main" id="{CEC9A804-C305-E5A6-802C-8F449BAEA642}"/>
              </a:ext>
            </a:extLst>
          </p:cNvPr>
          <p:cNvSpPr/>
          <p:nvPr/>
        </p:nvSpPr>
        <p:spPr>
          <a:xfrm>
            <a:off x="3528264" y="1435788"/>
            <a:ext cx="3420000" cy="338554"/>
          </a:xfrm>
          <a:prstGeom prst="rect">
            <a:avLst/>
          </a:prstGeom>
          <a:solidFill>
            <a:schemeClr val="accent4">
              <a:lumMod val="60000"/>
              <a:lumOff val="40000"/>
              <a:alpha val="50000"/>
            </a:schemeClr>
          </a:solidFill>
        </p:spPr>
        <p:txBody>
          <a:bodyPr wrap="squar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「低力率型」または力率</a:t>
            </a:r>
            <a:r>
              <a:rPr lang="en-US" altLang="ja-JP" sz="1600" b="1" u="sng" dirty="0">
                <a:latin typeface="Meiryo UI" panose="020B0604030504040204" pitchFamily="50" charset="-128"/>
                <a:ea typeface="Meiryo UI" panose="020B0604030504040204" pitchFamily="50" charset="-128"/>
              </a:rPr>
              <a:t>85%</a:t>
            </a:r>
            <a:r>
              <a:rPr lang="ja-JP" altLang="en-US" sz="1600" b="1" u="sng" dirty="0">
                <a:latin typeface="Meiryo UI" panose="020B0604030504040204" pitchFamily="50" charset="-128"/>
                <a:ea typeface="Meiryo UI" panose="020B0604030504040204" pitchFamily="50" charset="-128"/>
              </a:rPr>
              <a:t>未満</a:t>
            </a:r>
            <a:endParaRPr lang="en-US" altLang="ja-JP" sz="1600" b="1" u="sng" dirty="0">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CEC9A804-C305-E5A6-802C-8F449BAEA642}"/>
              </a:ext>
            </a:extLst>
          </p:cNvPr>
          <p:cNvSpPr/>
          <p:nvPr/>
        </p:nvSpPr>
        <p:spPr>
          <a:xfrm>
            <a:off x="3528264" y="1052736"/>
            <a:ext cx="3420000" cy="338554"/>
          </a:xfrm>
          <a:prstGeom prst="rect">
            <a:avLst/>
          </a:prstGeom>
          <a:solidFill>
            <a:schemeClr val="accent4">
              <a:lumMod val="60000"/>
              <a:lumOff val="40000"/>
              <a:alpha val="50000"/>
            </a:schemeClr>
          </a:solidFill>
        </p:spPr>
        <p:txBody>
          <a:bodyPr wrap="squar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製造年が昭和</a:t>
            </a:r>
            <a:r>
              <a:rPr lang="en-US" altLang="ja-JP" sz="1600" b="1" u="sng" dirty="0">
                <a:latin typeface="Meiryo UI" panose="020B0604030504040204" pitchFamily="50" charset="-128"/>
                <a:ea typeface="Meiryo UI" panose="020B0604030504040204" pitchFamily="50" charset="-128"/>
              </a:rPr>
              <a:t>48</a:t>
            </a:r>
            <a:r>
              <a:rPr lang="ja-JP" altLang="en-US" sz="1600" b="1" u="sng" dirty="0">
                <a:latin typeface="Meiryo UI" panose="020B0604030504040204" pitchFamily="50" charset="-128"/>
                <a:ea typeface="Meiryo UI" panose="020B0604030504040204" pitchFamily="50" charset="-128"/>
              </a:rPr>
              <a:t>年以降</a:t>
            </a:r>
            <a:endParaRPr lang="en-US" altLang="ja-JP" sz="1600" b="1" u="sng" dirty="0">
              <a:latin typeface="Meiryo UI" panose="020B0604030504040204" pitchFamily="50" charset="-128"/>
              <a:ea typeface="Meiryo UI" panose="020B0604030504040204" pitchFamily="50" charset="-128"/>
            </a:endParaRPr>
          </a:p>
        </p:txBody>
      </p:sp>
      <p:sp>
        <p:nvSpPr>
          <p:cNvPr id="71" name="正方形/長方形 70"/>
          <p:cNvSpPr/>
          <p:nvPr/>
        </p:nvSpPr>
        <p:spPr>
          <a:xfrm>
            <a:off x="6070721" y="1906215"/>
            <a:ext cx="828000" cy="26161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(S50</a:t>
            </a:r>
            <a:r>
              <a:rPr lang="ja-JP" altLang="en-US" sz="1100" b="1" u="sng" dirty="0">
                <a:latin typeface="Meiryo UI" panose="020B0604030504040204" pitchFamily="50" charset="-128"/>
                <a:ea typeface="Meiryo UI" panose="020B0604030504040204" pitchFamily="50" charset="-128"/>
              </a:rPr>
              <a:t>～）</a:t>
            </a:r>
          </a:p>
        </p:txBody>
      </p:sp>
      <p:sp>
        <p:nvSpPr>
          <p:cNvPr id="72" name="正方形/長方形 71"/>
          <p:cNvSpPr/>
          <p:nvPr/>
        </p:nvSpPr>
        <p:spPr>
          <a:xfrm>
            <a:off x="6252248" y="4845280"/>
            <a:ext cx="828000" cy="26161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(S60</a:t>
            </a:r>
            <a:r>
              <a:rPr lang="ja-JP" altLang="en-US" sz="1100" b="1" u="sng" dirty="0">
                <a:latin typeface="Meiryo UI" panose="020B0604030504040204" pitchFamily="50" charset="-128"/>
                <a:ea typeface="Meiryo UI" panose="020B0604030504040204" pitchFamily="50" charset="-128"/>
              </a:rPr>
              <a:t>～）</a:t>
            </a:r>
          </a:p>
        </p:txBody>
      </p:sp>
      <p:sp>
        <p:nvSpPr>
          <p:cNvPr id="73" name="正方形/長方形 72"/>
          <p:cNvSpPr/>
          <p:nvPr/>
        </p:nvSpPr>
        <p:spPr>
          <a:xfrm>
            <a:off x="5687848" y="2675182"/>
            <a:ext cx="828000" cy="26161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(H5</a:t>
            </a:r>
            <a:r>
              <a:rPr lang="ja-JP" altLang="en-US" sz="1100" b="1" u="sng" dirty="0">
                <a:latin typeface="Meiryo UI" panose="020B0604030504040204" pitchFamily="50" charset="-128"/>
                <a:ea typeface="Meiryo UI" panose="020B0604030504040204" pitchFamily="50" charset="-128"/>
              </a:rPr>
              <a:t>～）</a:t>
            </a:r>
          </a:p>
        </p:txBody>
      </p:sp>
      <p:sp>
        <p:nvSpPr>
          <p:cNvPr id="74" name="正方形/長方形 73"/>
          <p:cNvSpPr/>
          <p:nvPr/>
        </p:nvSpPr>
        <p:spPr>
          <a:xfrm>
            <a:off x="4547936" y="6119534"/>
            <a:ext cx="2232000" cy="261610"/>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（改造や修理品に注意）</a:t>
            </a:r>
          </a:p>
        </p:txBody>
      </p:sp>
      <p:sp>
        <p:nvSpPr>
          <p:cNvPr id="75" name="正方形/長方形 74"/>
          <p:cNvSpPr/>
          <p:nvPr/>
        </p:nvSpPr>
        <p:spPr>
          <a:xfrm>
            <a:off x="3863768" y="5423518"/>
            <a:ext cx="864000" cy="28800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(H13</a:t>
            </a:r>
            <a:r>
              <a:rPr lang="ja-JP" altLang="en-US" sz="1100" b="1" u="sng" dirty="0">
                <a:latin typeface="Meiryo UI" panose="020B0604030504040204" pitchFamily="50" charset="-128"/>
                <a:ea typeface="Meiryo UI" panose="020B0604030504040204" pitchFamily="50" charset="-128"/>
              </a:rPr>
              <a:t>～）</a:t>
            </a:r>
          </a:p>
        </p:txBody>
      </p:sp>
      <p:sp>
        <p:nvSpPr>
          <p:cNvPr id="76" name="正方形/長方形 75"/>
          <p:cNvSpPr/>
          <p:nvPr/>
        </p:nvSpPr>
        <p:spPr>
          <a:xfrm>
            <a:off x="4860032" y="5423518"/>
            <a:ext cx="864000" cy="28800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(H7</a:t>
            </a:r>
            <a:r>
              <a:rPr lang="ja-JP" altLang="en-US" sz="1100" b="1" u="sng" dirty="0">
                <a:latin typeface="Meiryo UI" panose="020B0604030504040204" pitchFamily="50" charset="-128"/>
                <a:ea typeface="Meiryo UI" panose="020B0604030504040204" pitchFamily="50" charset="-128"/>
              </a:rPr>
              <a:t>～）</a:t>
            </a:r>
          </a:p>
        </p:txBody>
      </p:sp>
      <p:sp>
        <p:nvSpPr>
          <p:cNvPr id="77" name="正方形/長方形 76">
            <a:extLst>
              <a:ext uri="{FF2B5EF4-FFF2-40B4-BE49-F238E27FC236}">
                <a16:creationId xmlns:a16="http://schemas.microsoft.com/office/drawing/2014/main" id="{E4DB7FBF-6A74-62BD-6450-18516DE871E8}"/>
              </a:ext>
            </a:extLst>
          </p:cNvPr>
          <p:cNvSpPr/>
          <p:nvPr/>
        </p:nvSpPr>
        <p:spPr>
          <a:xfrm>
            <a:off x="2897980" y="6441304"/>
            <a:ext cx="4140000" cy="391188"/>
          </a:xfrm>
          <a:prstGeom prst="rect">
            <a:avLst/>
          </a:prstGeom>
          <a:solidFill>
            <a:srgbClr val="FFCCFF"/>
          </a:solidFill>
          <a:effectLst>
            <a:outerShdw blurRad="50800" dist="38100" dir="5400000" algn="t" rotWithShape="0">
              <a:prstClr val="black">
                <a:alpha val="40000"/>
              </a:prstClr>
            </a:outerShdw>
          </a:effectLst>
        </p:spPr>
        <p:txBody>
          <a:bodyPr wrap="square" lIns="72000" tIns="36000" rIns="72000" bIns="36000">
            <a:spAutoFit/>
          </a:bodyPr>
          <a:lstStyle/>
          <a:p>
            <a:pPr defTabSz="759460">
              <a:lnSpc>
                <a:spcPts val="1260"/>
              </a:lnSpc>
              <a:defRPr/>
            </a:pPr>
            <a:r>
              <a:rPr lang="ja-JP" altLang="en-US" sz="1050" dirty="0">
                <a:solidFill>
                  <a:srgbClr val="FF0000"/>
                </a:solidFill>
                <a:latin typeface="Meiryo UI" pitchFamily="50" charset="-128"/>
                <a:ea typeface="Meiryo UI" pitchFamily="50" charset="-128"/>
                <a:cs typeface="Meiryo UI" pitchFamily="50" charset="-128"/>
              </a:rPr>
              <a:t>注意：東芝・日立関係照明器具については例外品が存在する可能性有り</a:t>
            </a:r>
            <a:endParaRPr lang="en-US" altLang="ja-JP" sz="1050" dirty="0">
              <a:solidFill>
                <a:srgbClr val="FF0000"/>
              </a:solidFill>
              <a:latin typeface="Meiryo UI" pitchFamily="50" charset="-128"/>
              <a:ea typeface="Meiryo UI" pitchFamily="50" charset="-128"/>
              <a:cs typeface="Meiryo UI" pitchFamily="50" charset="-128"/>
            </a:endParaRPr>
          </a:p>
          <a:p>
            <a:pPr defTabSz="759460">
              <a:lnSpc>
                <a:spcPts val="1260"/>
              </a:lnSpc>
              <a:defRPr/>
            </a:pPr>
            <a:r>
              <a:rPr lang="ja-JP" altLang="en-US" sz="1050" dirty="0">
                <a:solidFill>
                  <a:srgbClr val="FF0000"/>
                </a:solidFill>
                <a:latin typeface="Meiryo UI" pitchFamily="50" charset="-128"/>
                <a:ea typeface="Meiryo UI" pitchFamily="50" charset="-128"/>
                <a:cs typeface="Meiryo UI" pitchFamily="50" charset="-128"/>
              </a:rPr>
              <a:t>➡器具ラベルではなく安定器にて判断</a:t>
            </a:r>
          </a:p>
        </p:txBody>
      </p:sp>
      <p:pic>
        <p:nvPicPr>
          <p:cNvPr id="7" name="図 6"/>
          <p:cNvPicPr>
            <a:picLocks noChangeAspect="1"/>
          </p:cNvPicPr>
          <p:nvPr/>
        </p:nvPicPr>
        <p:blipFill>
          <a:blip r:embed="rId14"/>
          <a:stretch>
            <a:fillRect/>
          </a:stretch>
        </p:blipFill>
        <p:spPr>
          <a:xfrm>
            <a:off x="7213912" y="1101148"/>
            <a:ext cx="1809750" cy="962025"/>
          </a:xfrm>
          <a:prstGeom prst="rect">
            <a:avLst/>
          </a:prstGeom>
        </p:spPr>
      </p:pic>
      <p:cxnSp>
        <p:nvCxnSpPr>
          <p:cNvPr id="13" name="直線コネクタ 12"/>
          <p:cNvCxnSpPr/>
          <p:nvPr/>
        </p:nvCxnSpPr>
        <p:spPr>
          <a:xfrm flipV="1">
            <a:off x="6912296" y="1819858"/>
            <a:ext cx="324000" cy="7200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9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915748"/>
            <a:ext cx="9144000" cy="5478423"/>
          </a:xfrm>
          <a:prstGeom prst="rect">
            <a:avLst/>
          </a:prstGeom>
          <a:noFill/>
        </p:spPr>
        <p:txBody>
          <a:bodyPr wrap="square" rtlCol="0">
            <a:spAutoFit/>
          </a:bodyPr>
          <a:lstStyle/>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章　</a:t>
            </a: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とは</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p.3</a:t>
            </a:r>
            <a:endParaRPr lang="ja-JP" altLang="en-US" sz="2400" dirty="0">
              <a:latin typeface="Meiryo UI" panose="020B0604030504040204" pitchFamily="50" charset="-128"/>
              <a:ea typeface="Meiryo UI" panose="020B0604030504040204" pitchFamily="50" charset="-128"/>
            </a:endParaRP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章　</a:t>
            </a: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廃棄物の保管等について</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p.20</a:t>
            </a: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章　</a:t>
            </a: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廃棄物の処理について</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p.27</a:t>
            </a:r>
            <a:endParaRPr lang="ja-JP" altLang="en-US" sz="2400" dirty="0">
              <a:latin typeface="Meiryo UI" panose="020B0604030504040204" pitchFamily="50" charset="-128"/>
              <a:ea typeface="Meiryo UI" panose="020B0604030504040204" pitchFamily="50" charset="-128"/>
            </a:endParaRP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章　</a:t>
            </a: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特別措置法に基づく届出について</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p.34</a:t>
            </a:r>
            <a:endParaRPr lang="ja-JP" altLang="en-US" sz="2400" dirty="0">
              <a:latin typeface="Meiryo UI" panose="020B0604030504040204" pitchFamily="50" charset="-128"/>
              <a:ea typeface="Meiryo UI" panose="020B0604030504040204" pitchFamily="50" charset="-128"/>
            </a:endParaRP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章　支援制度について</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p.38</a:t>
            </a: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補　足　無害化処理認定施設等、問合せ窓口</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p.40</a:t>
            </a:r>
            <a:endParaRPr lang="ja-JP" altLang="en-US" sz="2400" dirty="0">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E305D001-F034-F095-4FCA-B0E701B09414}"/>
              </a:ext>
            </a:extLst>
          </p:cNvPr>
          <p:cNvSpPr>
            <a:spLocks noGrp="1"/>
          </p:cNvSpPr>
          <p:nvPr>
            <p:ph type="title"/>
          </p:nvPr>
        </p:nvSpPr>
        <p:spPr>
          <a:xfrm>
            <a:off x="0" y="123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20" tIns="36000" rIns="75920" bIns="36000" rtlCol="0" anchor="ctr">
            <a:normAutofit/>
          </a:bodyPr>
          <a:lstStyle/>
          <a:p>
            <a:pPr defTabSz="457200"/>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目次</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kumimoji="1" lang="ja-JP" altLang="en-US" smtClean="0"/>
              <a:t>2</a:t>
            </a:fld>
            <a:endParaRPr kumimoji="1" lang="ja-JP" altLang="en-US" dirty="0"/>
          </a:p>
        </p:txBody>
      </p:sp>
    </p:spTree>
    <p:extLst>
      <p:ext uri="{BB962C8B-B14F-4D97-AF65-F5344CB8AC3E}">
        <p14:creationId xmlns:p14="http://schemas.microsoft.com/office/powerpoint/2010/main" val="158552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8E6C266-096F-4805-959A-1C59F929F9BA}"/>
              </a:ext>
            </a:extLst>
          </p:cNvPr>
          <p:cNvSpPr txBox="1"/>
          <p:nvPr/>
        </p:nvSpPr>
        <p:spPr>
          <a:xfrm>
            <a:off x="0" y="648000"/>
            <a:ext cx="9144000" cy="2862080"/>
          </a:xfrm>
          <a:prstGeom prst="rect">
            <a:avLst/>
          </a:prstGeom>
          <a:solidFill>
            <a:schemeClr val="accent1">
              <a:lumMod val="40000"/>
              <a:lumOff val="60000"/>
              <a:alpha val="70000"/>
            </a:schemeClr>
          </a:solidFill>
        </p:spPr>
        <p:txBody>
          <a:bodyPr wrap="square" tIns="180000" bIns="180000" rtlCol="0">
            <a:spAutoFit/>
          </a:bodyPr>
          <a:lstStyle/>
          <a:p>
            <a:pPr marL="144000">
              <a:lnSpc>
                <a:spcPts val="3000"/>
              </a:lnSpc>
              <a:spcAft>
                <a:spcPts val="2400"/>
              </a:spcAft>
            </a:pPr>
            <a:r>
              <a:rPr kumimoji="1"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廃棄物は廃棄物処理法</a:t>
            </a:r>
            <a:r>
              <a:rPr lang="en-US" altLang="ja-JP" sz="2000" baseline="30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上の「特別管理産業廃棄物」に指定</a:t>
            </a:r>
            <a:endParaRPr kumimoji="1" lang="en-US" altLang="ja-JP" sz="2000" dirty="0">
              <a:latin typeface="Meiryo UI" panose="020B0604030504040204" pitchFamily="50" charset="-128"/>
              <a:ea typeface="Meiryo UI" panose="020B0604030504040204" pitchFamily="50" charset="-128"/>
            </a:endParaRPr>
          </a:p>
          <a:p>
            <a:pPr marL="288000">
              <a:lnSpc>
                <a:spcPts val="3000"/>
              </a:lnSpc>
              <a:spcAft>
                <a:spcPts val="2400"/>
              </a:spcAft>
            </a:pPr>
            <a:r>
              <a:rPr lang="ja-JP" altLang="en-US" sz="2000" b="1" dirty="0">
                <a:latin typeface="Meiryo UI" panose="020B0604030504040204" pitchFamily="50" charset="-128"/>
                <a:ea typeface="Meiryo UI" panose="020B0604030504040204" pitchFamily="50" charset="-128"/>
              </a:rPr>
              <a:t>①</a:t>
            </a:r>
            <a:r>
              <a:rPr kumimoji="1" lang="ja-JP" altLang="en-US" sz="2000" b="1" dirty="0">
                <a:solidFill>
                  <a:srgbClr val="FF0000"/>
                </a:solidFill>
                <a:latin typeface="Meiryo UI" panose="020B0604030504040204" pitchFamily="50" charset="-128"/>
                <a:ea typeface="Meiryo UI" panose="020B0604030504040204" pitchFamily="50" charset="-128"/>
              </a:rPr>
              <a:t>特別管理産業廃棄物管理責任者</a:t>
            </a:r>
            <a:r>
              <a:rPr kumimoji="1" lang="ja-JP" altLang="en-US" sz="2000" dirty="0">
                <a:latin typeface="Meiryo UI" panose="020B0604030504040204" pitchFamily="50" charset="-128"/>
                <a:ea typeface="Meiryo UI" panose="020B0604030504040204" pitchFamily="50" charset="-128"/>
              </a:rPr>
              <a:t>の設置が必要</a:t>
            </a:r>
            <a:endParaRPr lang="en-US" altLang="ja-JP" sz="2000" dirty="0">
              <a:latin typeface="Meiryo UI" panose="020B0604030504040204" pitchFamily="50" charset="-128"/>
              <a:ea typeface="Meiryo UI" panose="020B0604030504040204" pitchFamily="50" charset="-128"/>
            </a:endParaRPr>
          </a:p>
          <a:p>
            <a:pPr marL="288000">
              <a:lnSpc>
                <a:spcPts val="3000"/>
              </a:lnSpc>
              <a:spcAft>
                <a:spcPts val="2400"/>
              </a:spcAft>
            </a:pPr>
            <a:r>
              <a:rPr lang="ja-JP" altLang="en-US" sz="2000" dirty="0">
                <a:latin typeface="Meiryo UI" panose="020B0604030504040204" pitchFamily="50" charset="-128"/>
                <a:ea typeface="Meiryo UI" panose="020B0604030504040204" pitchFamily="50" charset="-128"/>
              </a:rPr>
              <a:t>②</a:t>
            </a:r>
            <a:r>
              <a:rPr kumimoji="1" lang="ja-JP" altLang="en-US" sz="2000" dirty="0">
                <a:latin typeface="Meiryo UI" panose="020B0604030504040204" pitchFamily="50" charset="-128"/>
                <a:ea typeface="Meiryo UI" panose="020B0604030504040204" pitchFamily="50" charset="-128"/>
              </a:rPr>
              <a:t>特別管理産業廃棄物の</a:t>
            </a:r>
            <a:r>
              <a:rPr kumimoji="1" lang="ja-JP" altLang="en-US" sz="2000" b="1" dirty="0">
                <a:solidFill>
                  <a:srgbClr val="FF0000"/>
                </a:solidFill>
                <a:latin typeface="Meiryo UI" panose="020B0604030504040204" pitchFamily="50" charset="-128"/>
                <a:ea typeface="Meiryo UI" panose="020B0604030504040204" pitchFamily="50" charset="-128"/>
              </a:rPr>
              <a:t>保管基準</a:t>
            </a:r>
            <a:r>
              <a:rPr kumimoji="1" lang="ja-JP" altLang="en-US" sz="2000" dirty="0">
                <a:latin typeface="Meiryo UI" panose="020B0604030504040204" pitchFamily="50" charset="-128"/>
                <a:ea typeface="Meiryo UI" panose="020B0604030504040204" pitchFamily="50" charset="-128"/>
              </a:rPr>
              <a:t>に従って保管</a:t>
            </a:r>
            <a:endParaRPr lang="en-US" altLang="ja-JP" sz="2000" dirty="0">
              <a:latin typeface="Meiryo UI" panose="020B0604030504040204" pitchFamily="50" charset="-128"/>
              <a:ea typeface="Meiryo UI" panose="020B0604030504040204" pitchFamily="50" charset="-128"/>
            </a:endParaRPr>
          </a:p>
          <a:p>
            <a:pPr marL="288000">
              <a:lnSpc>
                <a:spcPts val="3000"/>
              </a:lnSpc>
              <a:spcAft>
                <a:spcPts val="2400"/>
              </a:spcAft>
            </a:pPr>
            <a:r>
              <a:rPr lang="ja-JP" altLang="en-US" sz="2000" dirty="0">
                <a:latin typeface="Meiryo UI" panose="020B0604030504040204" pitchFamily="50" charset="-128"/>
                <a:ea typeface="Meiryo UI" panose="020B0604030504040204" pitchFamily="50" charset="-128"/>
              </a:rPr>
              <a:t>③</a:t>
            </a:r>
            <a:r>
              <a:rPr kumimoji="1" lang="ja-JP" altLang="en-US" sz="2000" dirty="0">
                <a:latin typeface="Meiryo UI" panose="020B0604030504040204" pitchFamily="50" charset="-128"/>
                <a:ea typeface="Meiryo UI" panose="020B0604030504040204" pitchFamily="50" charset="-128"/>
              </a:rPr>
              <a:t>特別管理産業廃棄物保管場所であることの</a:t>
            </a:r>
            <a:r>
              <a:rPr kumimoji="1" lang="ja-JP" altLang="en-US" sz="2000" b="1" dirty="0">
                <a:solidFill>
                  <a:srgbClr val="FF0000"/>
                </a:solidFill>
                <a:latin typeface="Meiryo UI" panose="020B0604030504040204" pitchFamily="50" charset="-128"/>
                <a:ea typeface="Meiryo UI" panose="020B0604030504040204" pitchFamily="50" charset="-128"/>
              </a:rPr>
              <a:t>表示（掲示板）</a:t>
            </a:r>
            <a:r>
              <a:rPr kumimoji="1" lang="ja-JP" altLang="en-US" sz="2000" dirty="0">
                <a:latin typeface="Meiryo UI" panose="020B0604030504040204" pitchFamily="50" charset="-128"/>
                <a:ea typeface="Meiryo UI" panose="020B0604030504040204" pitchFamily="50" charset="-128"/>
              </a:rPr>
              <a:t>が必要</a:t>
            </a:r>
            <a:endParaRPr kumimoji="1" lang="en-US" altLang="ja-JP" sz="20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F2E7FA3-D5C7-4E49-8248-03A226323AED}"/>
              </a:ext>
            </a:extLst>
          </p:cNvPr>
          <p:cNvSpPr txBox="1"/>
          <p:nvPr/>
        </p:nvSpPr>
        <p:spPr>
          <a:xfrm>
            <a:off x="962593" y="4261217"/>
            <a:ext cx="7218813" cy="1328023"/>
          </a:xfrm>
          <a:prstGeom prst="roundRect">
            <a:avLst/>
          </a:prstGeom>
          <a:noFill/>
          <a:ln w="28575">
            <a:solidFill>
              <a:srgbClr val="FF0000"/>
            </a:solidFill>
          </a:ln>
        </p:spPr>
        <p:txBody>
          <a:bodyPr wrap="square" rtlCol="0">
            <a:spAutoFit/>
          </a:bodyPr>
          <a:lstStyle/>
          <a:p>
            <a:pPr marL="360000" indent="-1080000"/>
            <a:r>
              <a:rPr lang="ja-JP" altLang="en-US" sz="2400" dirty="0">
                <a:latin typeface="Meiryo UI" panose="020B0604030504040204" pitchFamily="50" charset="-128"/>
                <a:ea typeface="Meiryo UI" panose="020B0604030504040204" pitchFamily="50" charset="-128"/>
              </a:rPr>
              <a:t>　　　　廃棄物処理法に従い</a:t>
            </a:r>
            <a:r>
              <a:rPr lang="ja-JP" altLang="en-US" sz="2400" dirty="0" smtClean="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a:p>
            <a:pPr marL="806450"/>
            <a:r>
              <a:rPr lang="ja-JP" altLang="en-US" sz="2400" dirty="0" smtClean="0">
                <a:latin typeface="Meiryo UI" panose="020B0604030504040204" pitchFamily="50" charset="-128"/>
                <a:ea typeface="Meiryo UI" panose="020B0604030504040204" pitchFamily="50" charset="-128"/>
              </a:rPr>
              <a:t>処分</a:t>
            </a:r>
            <a:r>
              <a:rPr lang="ja-JP" altLang="en-US" sz="2400" dirty="0">
                <a:latin typeface="Meiryo UI" panose="020B0604030504040204" pitchFamily="50" charset="-128"/>
                <a:ea typeface="Meiryo UI" panose="020B0604030504040204" pitchFamily="50" charset="-128"/>
              </a:rPr>
              <a:t>まで</a:t>
            </a:r>
            <a:r>
              <a:rPr lang="ja-JP" altLang="en-US" sz="2400" dirty="0" smtClean="0">
                <a:latin typeface="Meiryo UI" panose="020B0604030504040204" pitchFamily="50" charset="-128"/>
                <a:ea typeface="Meiryo UI" panose="020B0604030504040204" pitchFamily="50" charset="-128"/>
              </a:rPr>
              <a:t>特別</a:t>
            </a:r>
            <a:r>
              <a:rPr lang="ja-JP" altLang="en-US" sz="2400" dirty="0">
                <a:latin typeface="Meiryo UI" panose="020B0604030504040204" pitchFamily="50" charset="-128"/>
                <a:ea typeface="Meiryo UI" panose="020B0604030504040204" pitchFamily="50" charset="-128"/>
              </a:rPr>
              <a:t>管理産業廃棄物管理責任者のもと</a:t>
            </a:r>
            <a:r>
              <a:rPr lang="ja-JP" altLang="en-US" sz="2400" dirty="0" smtClean="0">
                <a:latin typeface="Meiryo UI" panose="020B0604030504040204" pitchFamily="50" charset="-128"/>
                <a:ea typeface="Meiryo UI" panose="020B0604030504040204" pitchFamily="50" charset="-128"/>
              </a:rPr>
              <a:t>で適正</a:t>
            </a:r>
            <a:r>
              <a:rPr lang="ja-JP" altLang="en-US" sz="2400" dirty="0">
                <a:latin typeface="Meiryo UI" panose="020B0604030504040204" pitchFamily="50" charset="-128"/>
                <a:ea typeface="Meiryo UI" panose="020B0604030504040204" pitchFamily="50" charset="-128"/>
              </a:rPr>
              <a:t>に保管してください</a:t>
            </a:r>
          </a:p>
        </p:txBody>
      </p:sp>
      <p:pic>
        <p:nvPicPr>
          <p:cNvPr id="9" name="図 8">
            <a:extLst>
              <a:ext uri="{FF2B5EF4-FFF2-40B4-BE49-F238E27FC236}">
                <a16:creationId xmlns:a16="http://schemas.microsoft.com/office/drawing/2014/main" id="{B443A80F-9654-4B88-A37C-A1E8672575B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1111524" y="4561221"/>
            <a:ext cx="576064" cy="576064"/>
          </a:xfrm>
          <a:prstGeom prst="rect">
            <a:avLst/>
          </a:prstGeom>
          <a:noFill/>
          <a:ln>
            <a:noFill/>
          </a:ln>
        </p:spPr>
      </p:pic>
      <p:sp>
        <p:nvSpPr>
          <p:cNvPr id="10" name="テキスト ボックス 9">
            <a:extLst>
              <a:ext uri="{FF2B5EF4-FFF2-40B4-BE49-F238E27FC236}">
                <a16:creationId xmlns:a16="http://schemas.microsoft.com/office/drawing/2014/main" id="{C8E6C266-096F-4805-959A-1C59F929F9BA}"/>
              </a:ext>
            </a:extLst>
          </p:cNvPr>
          <p:cNvSpPr txBox="1"/>
          <p:nvPr/>
        </p:nvSpPr>
        <p:spPr>
          <a:xfrm>
            <a:off x="0" y="6498088"/>
            <a:ext cx="9144000" cy="360000"/>
          </a:xfrm>
          <a:prstGeom prst="rect">
            <a:avLst/>
          </a:prstGeom>
          <a:noFill/>
        </p:spPr>
        <p:txBody>
          <a:bodyPr wrap="square" rtlCol="0">
            <a:spAutoFit/>
          </a:bodyPr>
          <a:lstStyle/>
          <a:p>
            <a:pPr marL="144000">
              <a:lnSpc>
                <a:spcPts val="18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廃棄物の処理及び清掃に関する法律</a:t>
            </a:r>
            <a:endParaRPr kumimoji="1" lang="ja-JP" altLang="en-US" sz="12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廃棄物の保管方法</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20</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1872861-8FE5-24D5-C250-6BECF049EEAA}"/>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1089595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B6E6DE3-D485-46E0-9F59-73770B35AF30}"/>
              </a:ext>
            </a:extLst>
          </p:cNvPr>
          <p:cNvSpPr txBox="1"/>
          <p:nvPr/>
        </p:nvSpPr>
        <p:spPr>
          <a:xfrm>
            <a:off x="4432" y="648000"/>
            <a:ext cx="9144000" cy="1076934"/>
          </a:xfrm>
          <a:prstGeom prst="rect">
            <a:avLst/>
          </a:prstGeom>
          <a:solidFill>
            <a:schemeClr val="accent1">
              <a:lumMod val="40000"/>
              <a:lumOff val="60000"/>
              <a:alpha val="70000"/>
            </a:schemeClr>
          </a:solidFill>
        </p:spPr>
        <p:txBody>
          <a:bodyPr wrap="square" tIns="108000" bIns="108000" rtlCol="0">
            <a:spAutoFit/>
          </a:bodyPr>
          <a:lstStyle/>
          <a:p>
            <a:pPr marL="144000">
              <a:lnSpc>
                <a:spcPts val="3600"/>
              </a:lnSpc>
            </a:pPr>
            <a:r>
              <a:rPr lang="ja-JP" altLang="en-US" sz="2000" dirty="0">
                <a:latin typeface="Meiryo UI" panose="020B0604030504040204" pitchFamily="50" charset="-128"/>
                <a:ea typeface="Meiryo UI" panose="020B0604030504040204" pitchFamily="50" charset="-128"/>
              </a:rPr>
              <a:t>ＰＣＢ廃棄物の処分に関する業務を適正に行わせるために、事業所ごとに</a:t>
            </a:r>
            <a:endParaRPr lang="en-US" altLang="ja-JP" sz="2000" dirty="0">
              <a:latin typeface="Meiryo UI" panose="020B0604030504040204" pitchFamily="50" charset="-128"/>
              <a:ea typeface="Meiryo UI" panose="020B0604030504040204" pitchFamily="50" charset="-128"/>
            </a:endParaRPr>
          </a:p>
          <a:p>
            <a:pPr marL="144000">
              <a:lnSpc>
                <a:spcPts val="3600"/>
              </a:lnSpc>
            </a:pPr>
            <a:r>
              <a:rPr lang="ja-JP" altLang="en-US" sz="2000" dirty="0">
                <a:latin typeface="Meiryo UI" panose="020B0604030504040204" pitchFamily="50" charset="-128"/>
                <a:ea typeface="Meiryo UI" panose="020B0604030504040204" pitchFamily="50" charset="-128"/>
              </a:rPr>
              <a:t>「特別管理産業廃業物管理責任者」を置かなければなりません</a:t>
            </a:r>
          </a:p>
        </p:txBody>
      </p:sp>
      <p:sp>
        <p:nvSpPr>
          <p:cNvPr id="4" name="正方形/長方形 3">
            <a:extLst>
              <a:ext uri="{FF2B5EF4-FFF2-40B4-BE49-F238E27FC236}">
                <a16:creationId xmlns:a16="http://schemas.microsoft.com/office/drawing/2014/main" id="{6A885540-7023-47A0-9488-3269619614E1}"/>
              </a:ext>
            </a:extLst>
          </p:cNvPr>
          <p:cNvSpPr/>
          <p:nvPr/>
        </p:nvSpPr>
        <p:spPr>
          <a:xfrm>
            <a:off x="256432" y="4493931"/>
            <a:ext cx="8640000" cy="1081661"/>
          </a:xfrm>
          <a:prstGeom prst="rect">
            <a:avLst/>
          </a:prstGeom>
        </p:spPr>
        <p:txBody>
          <a:bodyPr wrap="square" tIns="180000" bIns="180000">
            <a:spAutoFit/>
          </a:bodyPr>
          <a:lstStyle/>
          <a:p>
            <a:pPr marL="1080000">
              <a:lnSpc>
                <a:spcPts val="2160"/>
              </a:lnSpc>
              <a:spcAft>
                <a:spcPts val="1200"/>
              </a:spcAft>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a:t>
            </a:r>
            <a:r>
              <a:rPr lang="en-US" altLang="ja-JP" b="1"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公社</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大阪府産業資源循環協会</a:t>
            </a:r>
            <a:r>
              <a:rPr lang="ja-JP" altLang="en-US" dirty="0">
                <a:latin typeface="Meiryo UI" panose="020B0604030504040204" pitchFamily="50" charset="-128"/>
                <a:ea typeface="Meiryo UI" panose="020B0604030504040204" pitchFamily="50" charset="-128"/>
              </a:rPr>
              <a:t>（特管責任者講習会について）</a:t>
            </a:r>
            <a:endParaRPr lang="en-US" altLang="zh-TW" dirty="0">
              <a:latin typeface="Meiryo UI" panose="020B0604030504040204" pitchFamily="50" charset="-128"/>
              <a:ea typeface="Meiryo UI" panose="020B0604030504040204" pitchFamily="50" charset="-128"/>
            </a:endParaRPr>
          </a:p>
          <a:p>
            <a:pPr marL="1080000">
              <a:lnSpc>
                <a:spcPts val="2160"/>
              </a:lnSpc>
              <a:spcAft>
                <a:spcPts val="1200"/>
              </a:spcAft>
            </a:pPr>
            <a:r>
              <a:rPr lang="en-US" altLang="zh-TW" dirty="0">
                <a:latin typeface="Meiryo UI" panose="020B0604030504040204" pitchFamily="50" charset="-128"/>
                <a:ea typeface="Meiryo UI" panose="020B0604030504040204" pitchFamily="50" charset="-128"/>
                <a:hlinkClick r:id="rId3"/>
              </a:rPr>
              <a:t>http://www.o-sanpai.or.jp/workshop/about01.html</a:t>
            </a:r>
            <a:endParaRPr lang="en-US" altLang="zh-TW" dirty="0">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7B290B93-A5CD-42D1-9EFF-76E3C2618E5C}"/>
              </a:ext>
            </a:extLst>
          </p:cNvPr>
          <p:cNvGrpSpPr/>
          <p:nvPr/>
        </p:nvGrpSpPr>
        <p:grpSpPr>
          <a:xfrm>
            <a:off x="574032" y="4709955"/>
            <a:ext cx="757608" cy="403001"/>
            <a:chOff x="2704497" y="5087796"/>
            <a:chExt cx="2297695" cy="1199899"/>
          </a:xfrm>
        </p:grpSpPr>
        <p:grpSp>
          <p:nvGrpSpPr>
            <p:cNvPr id="13" name="グループ化 12">
              <a:extLst>
                <a:ext uri="{FF2B5EF4-FFF2-40B4-BE49-F238E27FC236}">
                  <a16:creationId xmlns:a16="http://schemas.microsoft.com/office/drawing/2014/main" id="{2E4AEE10-10A8-4639-A25F-578452D38971}"/>
                </a:ext>
              </a:extLst>
            </p:cNvPr>
            <p:cNvGrpSpPr/>
            <p:nvPr/>
          </p:nvGrpSpPr>
          <p:grpSpPr>
            <a:xfrm rot="18868217">
              <a:off x="3119142" y="4842765"/>
              <a:ext cx="1199899" cy="1689962"/>
              <a:chOff x="4859501" y="2358645"/>
              <a:chExt cx="1786958" cy="2498087"/>
            </a:xfrm>
          </p:grpSpPr>
          <p:sp>
            <p:nvSpPr>
              <p:cNvPr id="15" name="円/楕円 23">
                <a:extLst>
                  <a:ext uri="{FF2B5EF4-FFF2-40B4-BE49-F238E27FC236}">
                    <a16:creationId xmlns:a16="http://schemas.microsoft.com/office/drawing/2014/main" id="{A9690D46-A6EC-46D2-A4BA-3830CABE0053}"/>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24">
                <a:extLst>
                  <a:ext uri="{FF2B5EF4-FFF2-40B4-BE49-F238E27FC236}">
                    <a16:creationId xmlns:a16="http://schemas.microsoft.com/office/drawing/2014/main" id="{7BF3FEA0-2989-4E4E-A091-F864FE276F66}"/>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円/楕円 25">
                <a:extLst>
                  <a:ext uri="{FF2B5EF4-FFF2-40B4-BE49-F238E27FC236}">
                    <a16:creationId xmlns:a16="http://schemas.microsoft.com/office/drawing/2014/main" id="{427A396F-376B-4918-A73D-FAAD0B9EF49F}"/>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アーチ 17">
                <a:extLst>
                  <a:ext uri="{FF2B5EF4-FFF2-40B4-BE49-F238E27FC236}">
                    <a16:creationId xmlns:a16="http://schemas.microsoft.com/office/drawing/2014/main" id="{8AABD8B6-EE06-4179-96AB-0D46BC701F68}"/>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 name="アーチ 18">
                <a:extLst>
                  <a:ext uri="{FF2B5EF4-FFF2-40B4-BE49-F238E27FC236}">
                    <a16:creationId xmlns:a16="http://schemas.microsoft.com/office/drawing/2014/main" id="{15845982-CCDA-4DA1-B639-2856E64F44A0}"/>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4" name="テキスト ボックス 13">
              <a:extLst>
                <a:ext uri="{FF2B5EF4-FFF2-40B4-BE49-F238E27FC236}">
                  <a16:creationId xmlns:a16="http://schemas.microsoft.com/office/drawing/2014/main" id="{A5148CB6-1A51-4F58-AF52-D4D575EB38ED}"/>
                </a:ext>
              </a:extLst>
            </p:cNvPr>
            <p:cNvSpPr txBox="1"/>
            <p:nvPr/>
          </p:nvSpPr>
          <p:spPr>
            <a:xfrm>
              <a:off x="2704497" y="5100441"/>
              <a:ext cx="2297695" cy="756012"/>
            </a:xfrm>
            <a:prstGeom prst="rect">
              <a:avLst/>
            </a:prstGeom>
            <a:noFill/>
          </p:spPr>
          <p:txBody>
            <a:bodyPr wrap="square" rtlCol="0">
              <a:spAutoFit/>
            </a:bodyPr>
            <a:lstStyle/>
            <a:p>
              <a:r>
                <a:rPr lang="en-US" altLang="ja-JP" sz="10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20" name="テキスト ボックス 19">
            <a:extLst>
              <a:ext uri="{FF2B5EF4-FFF2-40B4-BE49-F238E27FC236}">
                <a16:creationId xmlns:a16="http://schemas.microsoft.com/office/drawing/2014/main" id="{4C9B7FEA-3A87-4020-85A1-C7E47D99C7EB}"/>
              </a:ext>
            </a:extLst>
          </p:cNvPr>
          <p:cNvSpPr txBox="1"/>
          <p:nvPr/>
        </p:nvSpPr>
        <p:spPr>
          <a:xfrm>
            <a:off x="0" y="5922879"/>
            <a:ext cx="9144000" cy="987551"/>
          </a:xfrm>
          <a:prstGeom prst="rect">
            <a:avLst/>
          </a:prstGeom>
          <a:noFill/>
        </p:spPr>
        <p:txBody>
          <a:bodyPr wrap="square" tIns="108000" bIns="108000" rtlCol="0">
            <a:spAutoFit/>
          </a:bodyPr>
          <a:lstStyle/>
          <a:p>
            <a:pPr marL="144000">
              <a:lnSpc>
                <a:spcPts val="30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罰則等について</a:t>
            </a:r>
            <a:r>
              <a:rPr lang="en-US" altLang="ja-JP" b="1" dirty="0">
                <a:latin typeface="Meiryo UI" panose="020B0604030504040204" pitchFamily="50" charset="-128"/>
                <a:ea typeface="Meiryo UI" panose="020B0604030504040204" pitchFamily="50" charset="-128"/>
              </a:rPr>
              <a:t>》</a:t>
            </a:r>
          </a:p>
          <a:p>
            <a:pPr marL="144000">
              <a:lnSpc>
                <a:spcPts val="3000"/>
              </a:lnSpc>
            </a:pPr>
            <a:r>
              <a:rPr lang="ja-JP" altLang="en-US" dirty="0" smtClean="0">
                <a:latin typeface="Meiryo UI" panose="020B0604030504040204" pitchFamily="50" charset="-128"/>
                <a:ea typeface="Meiryo UI" panose="020B0604030504040204" pitchFamily="50" charset="-128"/>
              </a:rPr>
              <a:t>この責任者設置の義務</a:t>
            </a:r>
            <a:r>
              <a:rPr lang="ja-JP" altLang="en-US" dirty="0">
                <a:latin typeface="Meiryo UI" panose="020B0604030504040204" pitchFamily="50" charset="-128"/>
                <a:ea typeface="Meiryo UI" panose="020B0604030504040204" pitchFamily="50" charset="-128"/>
              </a:rPr>
              <a:t>に違反すると、</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万円以下の罰金に処されます</a:t>
            </a:r>
          </a:p>
        </p:txBody>
      </p:sp>
      <p:sp>
        <p:nvSpPr>
          <p:cNvPr id="5" name="正方形/長方形 4">
            <a:extLst>
              <a:ext uri="{FF2B5EF4-FFF2-40B4-BE49-F238E27FC236}">
                <a16:creationId xmlns:a16="http://schemas.microsoft.com/office/drawing/2014/main" id="{519F6E7D-1128-453C-A6A2-14B1B9DFCE77}"/>
              </a:ext>
            </a:extLst>
          </p:cNvPr>
          <p:cNvSpPr/>
          <p:nvPr/>
        </p:nvSpPr>
        <p:spPr>
          <a:xfrm>
            <a:off x="256432" y="2278320"/>
            <a:ext cx="8640000" cy="1785104"/>
          </a:xfrm>
          <a:prstGeom prst="rect">
            <a:avLst/>
          </a:prstGeom>
          <a:solidFill>
            <a:schemeClr val="accent5">
              <a:lumMod val="40000"/>
              <a:lumOff val="60000"/>
              <a:alpha val="70000"/>
            </a:schemeClr>
          </a:solidFill>
        </p:spPr>
        <p:txBody>
          <a:bodyPr wrap="square" rIns="252000">
            <a:spAutoFit/>
          </a:bodyPr>
          <a:lstStyle/>
          <a:p>
            <a:pPr marL="1440000" indent="-285750">
              <a:lnSpc>
                <a:spcPts val="3000"/>
              </a:lnSpc>
              <a:spcAft>
                <a:spcPts val="1200"/>
              </a:spcAft>
              <a:buFont typeface="Wingdings" panose="05000000000000000000" pitchFamily="2" charset="2"/>
              <a:buChar char="l"/>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公社</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日本産業廃棄物処理振興センターが実施する講習を修了することで資格を取得することができます。</a:t>
            </a:r>
            <a:endParaRPr lang="en-US" altLang="ja-JP" dirty="0">
              <a:latin typeface="Meiryo UI" panose="020B0604030504040204" pitchFamily="50" charset="-128"/>
              <a:ea typeface="Meiryo UI" panose="020B0604030504040204" pitchFamily="50" charset="-128"/>
            </a:endParaRPr>
          </a:p>
          <a:p>
            <a:pPr marL="1440000" indent="-285750">
              <a:lnSpc>
                <a:spcPts val="3000"/>
              </a:lnSpc>
              <a:spcAft>
                <a:spcPts val="1200"/>
              </a:spcAft>
              <a:buFont typeface="Wingdings" panose="05000000000000000000" pitchFamily="2" charset="2"/>
              <a:buChar char="l"/>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公社</a:t>
            </a:r>
            <a:r>
              <a:rPr lang="en-US" altLang="ja-JP"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大阪府産業</a:t>
            </a:r>
            <a:r>
              <a:rPr lang="ja-JP" altLang="en-US" dirty="0">
                <a:latin typeface="Meiryo UI" panose="020B0604030504040204" pitchFamily="50" charset="-128"/>
                <a:ea typeface="Meiryo UI" panose="020B0604030504040204" pitchFamily="50" charset="-128"/>
              </a:rPr>
              <a:t>資源循環</a:t>
            </a:r>
            <a:r>
              <a:rPr lang="zh-TW" altLang="en-US" dirty="0">
                <a:latin typeface="Meiryo UI" panose="020B0604030504040204" pitchFamily="50" charset="-128"/>
                <a:ea typeface="Meiryo UI" panose="020B0604030504040204" pitchFamily="50" charset="-128"/>
              </a:rPr>
              <a:t>協会</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で申込方法や講義日程の確認が可能です。</a:t>
            </a:r>
            <a:endParaRPr lang="en-US" altLang="ja-JP" dirty="0">
              <a:latin typeface="Meiryo UI" panose="020B0604030504040204" pitchFamily="50" charset="-128"/>
              <a:ea typeface="Meiryo UI" panose="020B0604030504040204" pitchFamily="50" charset="-128"/>
            </a:endParaRPr>
          </a:p>
        </p:txBody>
      </p:sp>
      <p:grpSp>
        <p:nvGrpSpPr>
          <p:cNvPr id="21" name="グループ化 20">
            <a:extLst>
              <a:ext uri="{FF2B5EF4-FFF2-40B4-BE49-F238E27FC236}">
                <a16:creationId xmlns:a16="http://schemas.microsoft.com/office/drawing/2014/main" id="{B9EAFEA9-E489-4B03-8742-4E128C07532C}"/>
              </a:ext>
            </a:extLst>
          </p:cNvPr>
          <p:cNvGrpSpPr/>
          <p:nvPr/>
        </p:nvGrpSpPr>
        <p:grpSpPr>
          <a:xfrm>
            <a:off x="-36512" y="2505368"/>
            <a:ext cx="1390769" cy="506680"/>
            <a:chOff x="1592618" y="5361526"/>
            <a:chExt cx="1156739" cy="487493"/>
          </a:xfrm>
        </p:grpSpPr>
        <p:pic>
          <p:nvPicPr>
            <p:cNvPr id="22" name="図 21">
              <a:extLst>
                <a:ext uri="{FF2B5EF4-FFF2-40B4-BE49-F238E27FC236}">
                  <a16:creationId xmlns:a16="http://schemas.microsoft.com/office/drawing/2014/main" id="{FA412EBB-4760-443C-AB43-63A87CB3F3B6}"/>
                </a:ext>
              </a:extLst>
            </p:cNvPr>
            <p:cNvPicPr>
              <a:picLocks noChangeAspect="1"/>
            </p:cNvPicPr>
            <p:nvPr/>
          </p:nvPicPr>
          <p:blipFill>
            <a:blip r:embed="rId4"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2292534" y="5361526"/>
              <a:ext cx="456823" cy="423567"/>
            </a:xfrm>
            <a:prstGeom prst="rect">
              <a:avLst/>
            </a:prstGeom>
          </p:spPr>
        </p:pic>
        <p:sp>
          <p:nvSpPr>
            <p:cNvPr id="23" name="テキスト ボックス 22">
              <a:extLst>
                <a:ext uri="{FF2B5EF4-FFF2-40B4-BE49-F238E27FC236}">
                  <a16:creationId xmlns:a16="http://schemas.microsoft.com/office/drawing/2014/main" id="{623FDF81-8FCE-418B-B004-F4E449B1D207}"/>
                </a:ext>
              </a:extLst>
            </p:cNvPr>
            <p:cNvSpPr txBox="1"/>
            <p:nvPr/>
          </p:nvSpPr>
          <p:spPr>
            <a:xfrm>
              <a:off x="1592618" y="5541242"/>
              <a:ext cx="1044988" cy="307777"/>
            </a:xfrm>
            <a:prstGeom prst="rect">
              <a:avLst/>
            </a:prstGeom>
            <a:noFill/>
          </p:spPr>
          <p:txBody>
            <a:bodyPr wrap="square" lIns="72000" rIns="72000" rtlCol="0">
              <a:spAutoFit/>
            </a:bodyPr>
            <a:lstStyle/>
            <a:p>
              <a:pPr algn="ctr"/>
              <a:r>
                <a:rPr lang="en-US" altLang="ja-JP" sz="1400" dirty="0">
                  <a:latin typeface="Meiryo UI" panose="020B0604030504040204" pitchFamily="50" charset="-128"/>
                  <a:ea typeface="Meiryo UI" panose="020B0604030504040204" pitchFamily="50" charset="-128"/>
                </a:rPr>
                <a:t>POINT</a:t>
              </a:r>
              <a:endParaRPr kumimoji="1" lang="ja-JP" altLang="en-US" sz="1400" dirty="0">
                <a:latin typeface="Meiryo UI" panose="020B0604030504040204" pitchFamily="50" charset="-128"/>
                <a:ea typeface="Meiryo UI" panose="020B0604030504040204" pitchFamily="50" charset="-128"/>
              </a:endParaRPr>
            </a:p>
          </p:txBody>
        </p:sp>
      </p:grpSp>
      <p:sp>
        <p:nvSpPr>
          <p:cNvPr id="24" name="正方形/長方形 23">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特別管理産業廃業物管理責任者の設置</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21</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4EB39DA5-DC27-054B-077D-56B126925F5B}"/>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358568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C62FDE9-1600-4E9C-9206-FD2777886DEB}"/>
              </a:ext>
            </a:extLst>
          </p:cNvPr>
          <p:cNvSpPr/>
          <p:nvPr/>
        </p:nvSpPr>
        <p:spPr>
          <a:xfrm>
            <a:off x="-10004" y="548680"/>
            <a:ext cx="2412520" cy="369332"/>
          </a:xfrm>
          <a:prstGeom prst="rect">
            <a:avLst/>
          </a:prstGeom>
        </p:spPr>
        <p:txBody>
          <a:bodyPr wrap="none">
            <a:spAutoFit/>
          </a:bodyPr>
          <a:lstStyle/>
          <a:p>
            <a:pPr marL="144000"/>
            <a:r>
              <a:rPr lang="en-US" altLang="ja-JP" b="1" dirty="0">
                <a:latin typeface="Meiryo UI" panose="020B0604030504040204" pitchFamily="50" charset="-128"/>
                <a:ea typeface="Meiryo UI" panose="020B0604030504040204" pitchFamily="50" charset="-128"/>
              </a:rPr>
              <a:t>《PCB</a:t>
            </a:r>
            <a:r>
              <a:rPr lang="ja-JP" altLang="en-US" b="1" dirty="0">
                <a:latin typeface="Meiryo UI" panose="020B0604030504040204" pitchFamily="50" charset="-128"/>
                <a:ea typeface="Meiryo UI" panose="020B0604030504040204" pitchFamily="50" charset="-128"/>
              </a:rPr>
              <a:t>廃棄物の場合</a:t>
            </a:r>
            <a:r>
              <a:rPr lang="en-US" altLang="ja-JP" b="1" dirty="0">
                <a:latin typeface="Meiryo UI" panose="020B0604030504040204" pitchFamily="50" charset="-128"/>
                <a:ea typeface="Meiryo UI" panose="020B0604030504040204" pitchFamily="50" charset="-128"/>
              </a:rPr>
              <a:t>》</a:t>
            </a:r>
            <a:endParaRPr lang="ja-JP" altLang="en-US" b="1" dirty="0"/>
          </a:p>
        </p:txBody>
      </p:sp>
      <p:sp>
        <p:nvSpPr>
          <p:cNvPr id="14" name="テキスト ボックス 13">
            <a:extLst>
              <a:ext uri="{FF2B5EF4-FFF2-40B4-BE49-F238E27FC236}">
                <a16:creationId xmlns:a16="http://schemas.microsoft.com/office/drawing/2014/main" id="{E66CF548-4682-4382-9910-749541F369D6}"/>
              </a:ext>
            </a:extLst>
          </p:cNvPr>
          <p:cNvSpPr txBox="1"/>
          <p:nvPr/>
        </p:nvSpPr>
        <p:spPr>
          <a:xfrm>
            <a:off x="72000" y="958503"/>
            <a:ext cx="9000000" cy="2950524"/>
          </a:xfrm>
          <a:prstGeom prst="rect">
            <a:avLst/>
          </a:prstGeom>
          <a:solidFill>
            <a:schemeClr val="accent1">
              <a:lumMod val="40000"/>
              <a:lumOff val="60000"/>
              <a:alpha val="70000"/>
            </a:schemeClr>
          </a:solidFill>
        </p:spPr>
        <p:txBody>
          <a:bodyPr wrap="square" tIns="108000" bIns="108000" rtlCol="0">
            <a:spAutoFit/>
          </a:bodyPr>
          <a:lstStyle/>
          <a:p>
            <a:pPr marL="285750" indent="-285750">
              <a:lnSpc>
                <a:spcPts val="2600"/>
              </a:lnSpc>
              <a:spcAft>
                <a:spcPts val="1200"/>
              </a:spcAft>
              <a:buFont typeface="Wingdings" panose="05000000000000000000" pitchFamily="2" charset="2"/>
              <a:buChar char="l"/>
            </a:pPr>
            <a:r>
              <a:rPr lang="ja-JP" altLang="en-US" spc="-110" dirty="0">
                <a:latin typeface="Meiryo UI" panose="020B0604030504040204" pitchFamily="50" charset="-128"/>
                <a:ea typeface="Meiryo UI" panose="020B0604030504040204" pitchFamily="50" charset="-128"/>
              </a:rPr>
              <a:t>保管場所の周辺に囲いが設けられていること</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廃棄物の飛散・流出・地下浸透・悪臭発生の防止のための措置が講じられていること </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ja-JP" altLang="en-US" spc="-110" dirty="0">
                <a:latin typeface="Meiryo UI" panose="020B0604030504040204" pitchFamily="50" charset="-128"/>
                <a:ea typeface="Meiryo UI" panose="020B0604030504040204" pitchFamily="50" charset="-128"/>
              </a:rPr>
              <a:t>保管場所にネズミが生息し、及び蚊、はえその他の害虫が発生しないようにすること </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廃棄物に他の物が混入する恐れのないように仕切りを設ける等の必要な措置が講じられていること </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の揮発防止及び</a:t>
            </a: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廃棄物が高温にさらされないために、必要な措置が講じられていること </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廃棄物の腐食の防止のために必要な措置が講じられていること</a:t>
            </a:r>
          </a:p>
        </p:txBody>
      </p:sp>
      <p:sp>
        <p:nvSpPr>
          <p:cNvPr id="15" name="テキスト ボックス 14">
            <a:extLst>
              <a:ext uri="{FF2B5EF4-FFF2-40B4-BE49-F238E27FC236}">
                <a16:creationId xmlns:a16="http://schemas.microsoft.com/office/drawing/2014/main" id="{BD50E185-759B-4B52-90AF-A1EA64632E53}"/>
              </a:ext>
            </a:extLst>
          </p:cNvPr>
          <p:cNvSpPr txBox="1"/>
          <p:nvPr/>
        </p:nvSpPr>
        <p:spPr>
          <a:xfrm>
            <a:off x="4432" y="5013176"/>
            <a:ext cx="9144000" cy="477054"/>
          </a:xfrm>
          <a:prstGeom prst="rect">
            <a:avLst/>
          </a:prstGeom>
          <a:noFill/>
        </p:spPr>
        <p:txBody>
          <a:bodyPr wrap="square" lIns="108000" rIns="360000" rtlCol="0">
            <a:spAutoFit/>
          </a:bodyPr>
          <a:lstStyle/>
          <a:p>
            <a:pPr marL="144000">
              <a:lnSpc>
                <a:spcPts val="30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罰則等について</a:t>
            </a:r>
            <a:r>
              <a:rPr lang="en-US" altLang="ja-JP"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zh-TW"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特別管理産業廃棄物保管基準</a:t>
            </a:r>
            <a:endPar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BD50E185-759B-4B52-90AF-A1EA64632E53}"/>
              </a:ext>
            </a:extLst>
          </p:cNvPr>
          <p:cNvSpPr txBox="1"/>
          <p:nvPr/>
        </p:nvSpPr>
        <p:spPr>
          <a:xfrm>
            <a:off x="72000" y="5463078"/>
            <a:ext cx="9000000" cy="1296000"/>
          </a:xfrm>
          <a:prstGeom prst="rect">
            <a:avLst/>
          </a:prstGeom>
          <a:noFill/>
        </p:spPr>
        <p:txBody>
          <a:bodyPr wrap="square" lIns="108000" rIns="360000" rtlCol="0">
            <a:spAutoFit/>
          </a:bodyPr>
          <a:lstStyle/>
          <a:p>
            <a:pPr marL="288000">
              <a:lnSpc>
                <a:spcPts val="3000"/>
              </a:lnSpc>
            </a:pPr>
            <a:r>
              <a:rPr lang="ja-JP" altLang="en-US" sz="1600" dirty="0" smtClean="0">
                <a:latin typeface="Meiryo UI" panose="020B0604030504040204" pitchFamily="50" charset="-128"/>
                <a:ea typeface="Meiryo UI" panose="020B0604030504040204" pitchFamily="50" charset="-128"/>
              </a:rPr>
              <a:t>保管基準</a:t>
            </a:r>
            <a:r>
              <a:rPr lang="ja-JP" altLang="en-US" sz="1600" dirty="0">
                <a:latin typeface="Meiryo UI" panose="020B0604030504040204" pitchFamily="50" charset="-128"/>
                <a:ea typeface="Meiryo UI" panose="020B0604030504040204" pitchFamily="50" charset="-128"/>
              </a:rPr>
              <a:t>に適合していない場合、都道府県知事（政令で定める市にあっては市長）は保管事業者に対し、期限を定めて必要な措置を講ずべきことを命ずることができます。この改善命令に違反すると、</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年以下の懲役若しくは</a:t>
            </a:r>
            <a:r>
              <a:rPr lang="en-US" altLang="ja-JP" sz="1600" dirty="0">
                <a:latin typeface="Meiryo UI" panose="020B0604030504040204" pitchFamily="50" charset="-128"/>
                <a:ea typeface="Meiryo UI" panose="020B0604030504040204" pitchFamily="50" charset="-128"/>
              </a:rPr>
              <a:t>300</a:t>
            </a:r>
            <a:r>
              <a:rPr lang="ja-JP" altLang="en-US" sz="1600" dirty="0">
                <a:latin typeface="Meiryo UI" panose="020B0604030504040204" pitchFamily="50" charset="-128"/>
                <a:ea typeface="Meiryo UI" panose="020B0604030504040204" pitchFamily="50" charset="-128"/>
              </a:rPr>
              <a:t>万円以下の罰金に</a:t>
            </a:r>
            <a:r>
              <a:rPr lang="ja-JP" altLang="en-US" sz="1600" dirty="0" smtClean="0">
                <a:latin typeface="Meiryo UI" panose="020B0604030504040204" pitchFamily="50" charset="-128"/>
                <a:ea typeface="Meiryo UI" panose="020B0604030504040204" pitchFamily="50" charset="-128"/>
              </a:rPr>
              <a:t>処され、</a:t>
            </a:r>
            <a:r>
              <a:rPr lang="ja-JP" altLang="en-US" sz="1600" dirty="0">
                <a:latin typeface="Meiryo UI" panose="020B0604030504040204" pitchFamily="50" charset="-128"/>
                <a:ea typeface="Meiryo UI" panose="020B0604030504040204" pitchFamily="50" charset="-128"/>
              </a:rPr>
              <a:t>またはこれを併科されます</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22</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2E40B3FC-93A7-B57F-FE9C-D85D852FC92A}"/>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129591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23</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CF0294B6-6919-49FB-9EA2-646B65BA3D81}"/>
              </a:ext>
            </a:extLst>
          </p:cNvPr>
          <p:cNvSpPr/>
          <p:nvPr/>
        </p:nvSpPr>
        <p:spPr>
          <a:xfrm>
            <a:off x="0" y="648000"/>
            <a:ext cx="9144000" cy="2173388"/>
          </a:xfrm>
          <a:prstGeom prst="rect">
            <a:avLst/>
          </a:prstGeom>
          <a:solidFill>
            <a:schemeClr val="accent1">
              <a:lumMod val="40000"/>
              <a:lumOff val="60000"/>
              <a:alpha val="70000"/>
            </a:schemeClr>
          </a:solidFill>
        </p:spPr>
        <p:txBody>
          <a:bodyPr wrap="square" tIns="108000" bIns="108000">
            <a:spAutoFit/>
          </a:bodyPr>
          <a:lstStyle/>
          <a:p>
            <a:pPr marL="648000" indent="-432000" fontAlgn="base">
              <a:lnSpc>
                <a:spcPts val="3000"/>
              </a:lnSpc>
              <a:spcAft>
                <a:spcPts val="1200"/>
              </a:spcAft>
              <a:buFont typeface="Wingdings" panose="05000000000000000000" pitchFamily="2" charset="2"/>
              <a:buChar char="ü"/>
            </a:pPr>
            <a:r>
              <a:rPr lang="ja-JP" altLang="en-US" sz="2000" dirty="0">
                <a:solidFill>
                  <a:srgbClr val="000000"/>
                </a:solidFill>
                <a:latin typeface="Meiryo UI" panose="020B0604030504040204" pitchFamily="50" charset="-128"/>
                <a:ea typeface="Meiryo UI" panose="020B0604030504040204" pitchFamily="50" charset="-128"/>
              </a:rPr>
              <a:t>周囲に囲いを設ける</a:t>
            </a:r>
          </a:p>
          <a:p>
            <a:pPr marL="648000" indent="-432000" fontAlgn="base">
              <a:lnSpc>
                <a:spcPts val="3000"/>
              </a:lnSpc>
              <a:spcAft>
                <a:spcPts val="1200"/>
              </a:spcAft>
              <a:buFont typeface="Wingdings" panose="05000000000000000000" pitchFamily="2" charset="2"/>
              <a:buChar char="ü"/>
            </a:pPr>
            <a:r>
              <a:rPr lang="ja-JP" altLang="en-US" sz="2000" dirty="0">
                <a:solidFill>
                  <a:srgbClr val="000000"/>
                </a:solidFill>
                <a:latin typeface="Meiryo UI" panose="020B0604030504040204" pitchFamily="50" charset="-128"/>
                <a:ea typeface="Meiryo UI" panose="020B0604030504040204" pitchFamily="50" charset="-128"/>
              </a:rPr>
              <a:t>必要事項を記載した掲示板を設ける</a:t>
            </a:r>
          </a:p>
          <a:p>
            <a:pPr marL="648000" indent="-432000" fontAlgn="base">
              <a:lnSpc>
                <a:spcPts val="3000"/>
              </a:lnSpc>
              <a:spcAft>
                <a:spcPts val="1200"/>
              </a:spcAft>
              <a:buFont typeface="Wingdings" panose="05000000000000000000" pitchFamily="2" charset="2"/>
              <a:buChar char="ü"/>
            </a:pPr>
            <a:r>
              <a:rPr lang="ja-JP" altLang="en-US" sz="2000" dirty="0">
                <a:solidFill>
                  <a:srgbClr val="000000"/>
                </a:solidFill>
                <a:latin typeface="Meiryo UI" panose="020B0604030504040204" pitchFamily="50" charset="-128"/>
                <a:ea typeface="Meiryo UI" panose="020B0604030504040204" pitchFamily="50" charset="-128"/>
              </a:rPr>
              <a:t>誤処分・紛失防止のため</a:t>
            </a:r>
            <a:r>
              <a:rPr lang="en-US" altLang="ja-JP" sz="2000" dirty="0">
                <a:solidFill>
                  <a:srgbClr val="000000"/>
                </a:solidFill>
                <a:latin typeface="Meiryo UI" panose="020B0604030504040204" pitchFamily="50" charset="-128"/>
                <a:ea typeface="Meiryo UI" panose="020B0604030504040204" pitchFamily="50" charset="-128"/>
              </a:rPr>
              <a:t>PCB</a:t>
            </a:r>
            <a:r>
              <a:rPr lang="ja-JP" altLang="en-US" sz="2000" dirty="0">
                <a:solidFill>
                  <a:srgbClr val="000000"/>
                </a:solidFill>
                <a:latin typeface="Meiryo UI" panose="020B0604030504040204" pitchFamily="50" charset="-128"/>
                <a:ea typeface="Meiryo UI" panose="020B0604030504040204" pitchFamily="50" charset="-128"/>
              </a:rPr>
              <a:t>含有のラベル表示を貼り付ける</a:t>
            </a:r>
          </a:p>
          <a:p>
            <a:pPr marL="648000" indent="-432000" fontAlgn="base">
              <a:lnSpc>
                <a:spcPts val="3000"/>
              </a:lnSpc>
              <a:spcAft>
                <a:spcPts val="1200"/>
              </a:spcAft>
              <a:buFont typeface="Wingdings" panose="05000000000000000000" pitchFamily="2" charset="2"/>
              <a:buChar char="ü"/>
            </a:pPr>
            <a:r>
              <a:rPr lang="ja-JP" altLang="en-US" sz="2000" dirty="0">
                <a:solidFill>
                  <a:srgbClr val="000000"/>
                </a:solidFill>
                <a:latin typeface="Meiryo UI" panose="020B0604030504040204" pitchFamily="50" charset="-128"/>
                <a:ea typeface="Meiryo UI" panose="020B0604030504040204" pitchFamily="50" charset="-128"/>
              </a:rPr>
              <a:t>飛散、流出、地下浸透しない措置をする</a:t>
            </a:r>
            <a:endParaRPr lang="en-US" altLang="ja-JP" sz="2000" dirty="0">
              <a:solidFill>
                <a:srgbClr val="000000"/>
              </a:solidFill>
              <a:latin typeface="Meiryo UI" panose="020B0604030504040204" pitchFamily="50" charset="-128"/>
              <a:ea typeface="Meiryo UI" panose="020B0604030504040204" pitchFamily="50" charset="-128"/>
            </a:endParaRPr>
          </a:p>
        </p:txBody>
      </p:sp>
      <p:pic>
        <p:nvPicPr>
          <p:cNvPr id="8" name="Picture 6">
            <a:extLst>
              <a:ext uri="{FF2B5EF4-FFF2-40B4-BE49-F238E27FC236}">
                <a16:creationId xmlns:a16="http://schemas.microsoft.com/office/drawing/2014/main" id="{BAA67F27-4266-412F-AEEA-F745510442F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15402" y="3533478"/>
            <a:ext cx="5099810" cy="277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線吹き出し 1 (枠付き) 2">
            <a:extLst>
              <a:ext uri="{FF2B5EF4-FFF2-40B4-BE49-F238E27FC236}">
                <a16:creationId xmlns:a16="http://schemas.microsoft.com/office/drawing/2014/main" id="{93E8AD42-434D-4712-8878-58E490ACB145}"/>
              </a:ext>
            </a:extLst>
          </p:cNvPr>
          <p:cNvSpPr/>
          <p:nvPr/>
        </p:nvSpPr>
        <p:spPr>
          <a:xfrm>
            <a:off x="6245172" y="3245446"/>
            <a:ext cx="2279563" cy="647601"/>
          </a:xfrm>
          <a:prstGeom prst="borderCallout1">
            <a:avLst>
              <a:gd name="adj1" fmla="val 52980"/>
              <a:gd name="adj2" fmla="val -1016"/>
              <a:gd name="adj3" fmla="val 76357"/>
              <a:gd name="adj4" fmla="val -10258"/>
            </a:avLst>
          </a:prstGeom>
          <a:ln w="28575"/>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dirty="0">
                <a:latin typeface="Meiryo UI" panose="020B0604030504040204" pitchFamily="50" charset="-128"/>
                <a:ea typeface="Meiryo UI" panose="020B0604030504040204" pitchFamily="50" charset="-128"/>
              </a:rPr>
              <a:t>屋根のある建屋内で保管</a:t>
            </a:r>
          </a:p>
        </p:txBody>
      </p:sp>
      <p:sp>
        <p:nvSpPr>
          <p:cNvPr id="10" name="線吹き出し 1 (枠付き) 7">
            <a:extLst>
              <a:ext uri="{FF2B5EF4-FFF2-40B4-BE49-F238E27FC236}">
                <a16:creationId xmlns:a16="http://schemas.microsoft.com/office/drawing/2014/main" id="{CFC354D2-ED7D-4213-9146-8FD22F3D60EB}"/>
              </a:ext>
            </a:extLst>
          </p:cNvPr>
          <p:cNvSpPr/>
          <p:nvPr/>
        </p:nvSpPr>
        <p:spPr>
          <a:xfrm>
            <a:off x="651901" y="5008405"/>
            <a:ext cx="1896703" cy="649636"/>
          </a:xfrm>
          <a:prstGeom prst="borderCallout1">
            <a:avLst>
              <a:gd name="adj1" fmla="val 35156"/>
              <a:gd name="adj2" fmla="val 98516"/>
              <a:gd name="adj3" fmla="val -89807"/>
              <a:gd name="adj4" fmla="val 141551"/>
            </a:avLst>
          </a:prstGeom>
          <a:ln w="28575"/>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Meiryo UI" panose="020B0604030504040204" pitchFamily="50" charset="-128"/>
                <a:ea typeface="Meiryo UI" panose="020B0604030504040204" pitchFamily="50" charset="-128"/>
              </a:rPr>
              <a:t>腐食防止に必要な措置</a:t>
            </a:r>
          </a:p>
        </p:txBody>
      </p:sp>
      <p:sp>
        <p:nvSpPr>
          <p:cNvPr id="11" name="線吹き出し 1 (枠付き) 8">
            <a:extLst>
              <a:ext uri="{FF2B5EF4-FFF2-40B4-BE49-F238E27FC236}">
                <a16:creationId xmlns:a16="http://schemas.microsoft.com/office/drawing/2014/main" id="{65C584B3-66FF-4F62-9808-7695B1F9ED73}"/>
              </a:ext>
            </a:extLst>
          </p:cNvPr>
          <p:cNvSpPr/>
          <p:nvPr/>
        </p:nvSpPr>
        <p:spPr>
          <a:xfrm>
            <a:off x="651901" y="3904467"/>
            <a:ext cx="1896703" cy="756696"/>
          </a:xfrm>
          <a:prstGeom prst="borderCallout1">
            <a:avLst>
              <a:gd name="adj1" fmla="val 68436"/>
              <a:gd name="adj2" fmla="val 100581"/>
              <a:gd name="adj3" fmla="val 53526"/>
              <a:gd name="adj4" fmla="val 118179"/>
            </a:avLst>
          </a:prstGeom>
          <a:ln w="28575"/>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Meiryo UI" panose="020B0604030504040204" pitchFamily="50" charset="-128"/>
                <a:ea typeface="Meiryo UI" panose="020B0604030504040204" pitchFamily="50" charset="-128"/>
              </a:rPr>
              <a:t>十分な容量の金属製容器などで密封</a:t>
            </a:r>
          </a:p>
        </p:txBody>
      </p:sp>
      <p:sp>
        <p:nvSpPr>
          <p:cNvPr id="12" name="線吹き出し 1 (枠付き) 9">
            <a:extLst>
              <a:ext uri="{FF2B5EF4-FFF2-40B4-BE49-F238E27FC236}">
                <a16:creationId xmlns:a16="http://schemas.microsoft.com/office/drawing/2014/main" id="{1E79C728-D5FD-4190-AB59-850E4FE783A5}"/>
              </a:ext>
            </a:extLst>
          </p:cNvPr>
          <p:cNvSpPr/>
          <p:nvPr/>
        </p:nvSpPr>
        <p:spPr>
          <a:xfrm>
            <a:off x="6465655" y="4085351"/>
            <a:ext cx="2057401" cy="647601"/>
          </a:xfrm>
          <a:prstGeom prst="borderCallout1">
            <a:avLst>
              <a:gd name="adj1" fmla="val 47389"/>
              <a:gd name="adj2" fmla="val -67"/>
              <a:gd name="adj3" fmla="val 40124"/>
              <a:gd name="adj4" fmla="val -20760"/>
            </a:avLst>
          </a:prstGeom>
          <a:ln w="28575"/>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Meiryo UI" panose="020B0604030504040204" pitchFamily="50" charset="-128"/>
                <a:ea typeface="Meiryo UI" panose="020B0604030504040204" pitchFamily="50" charset="-128"/>
              </a:rPr>
              <a:t>揮発防止及び高温にさらさない</a:t>
            </a:r>
          </a:p>
        </p:txBody>
      </p:sp>
      <p:sp>
        <p:nvSpPr>
          <p:cNvPr id="4" name="四角形: 角を丸くする 3">
            <a:extLst>
              <a:ext uri="{FF2B5EF4-FFF2-40B4-BE49-F238E27FC236}">
                <a16:creationId xmlns:a16="http://schemas.microsoft.com/office/drawing/2014/main" id="{8B9F65C0-705F-FA6C-201F-FE9BDEE103BD}"/>
              </a:ext>
            </a:extLst>
          </p:cNvPr>
          <p:cNvSpPr/>
          <p:nvPr/>
        </p:nvSpPr>
        <p:spPr>
          <a:xfrm>
            <a:off x="2386740" y="6305778"/>
            <a:ext cx="3600000" cy="7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BD01D2B-04DB-50BF-A9CE-7CA405A77474}"/>
              </a:ext>
            </a:extLst>
          </p:cNvPr>
          <p:cNvSpPr/>
          <p:nvPr/>
        </p:nvSpPr>
        <p:spPr>
          <a:xfrm>
            <a:off x="6037971" y="6015696"/>
            <a:ext cx="1328472" cy="482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accent6">
                    <a:lumMod val="75000"/>
                  </a:schemeClr>
                </a:solidFill>
                <a:latin typeface="Meiryo UI" panose="020B0604030504040204" pitchFamily="50" charset="-128"/>
                <a:ea typeface="Meiryo UI" panose="020B0604030504040204" pitchFamily="50" charset="-128"/>
              </a:rPr>
              <a:t>コンクリート床等</a:t>
            </a:r>
          </a:p>
        </p:txBody>
      </p:sp>
      <p:sp>
        <p:nvSpPr>
          <p:cNvPr id="14" name="正方形/長方形 13">
            <a:extLst>
              <a:ext uri="{FF2B5EF4-FFF2-40B4-BE49-F238E27FC236}">
                <a16:creationId xmlns:a16="http://schemas.microsoft.com/office/drawing/2014/main" id="{B2009F44-5E21-17C0-06A2-28905B5CA92B}"/>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保管方法の具体例</a:t>
            </a:r>
          </a:p>
        </p:txBody>
      </p:sp>
      <p:sp>
        <p:nvSpPr>
          <p:cNvPr id="2" name="テキスト ボックス 1">
            <a:extLst>
              <a:ext uri="{FF2B5EF4-FFF2-40B4-BE49-F238E27FC236}">
                <a16:creationId xmlns:a16="http://schemas.microsoft.com/office/drawing/2014/main" id="{069AE7F7-D571-F680-FED1-EF141B18755B}"/>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1660344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24</a:t>
            </a:fld>
            <a:endParaRPr lang="ja-JP" altLang="en-US">
              <a:solidFill>
                <a:prstClr val="black"/>
              </a:solidFill>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300B5883-438D-4BD2-A840-4E023112AEF9}"/>
              </a:ext>
            </a:extLst>
          </p:cNvPr>
          <p:cNvGraphicFramePr>
            <a:graphicFrameLocks noGrp="1"/>
          </p:cNvGraphicFramePr>
          <p:nvPr>
            <p:extLst>
              <p:ext uri="{D42A27DB-BD31-4B8C-83A1-F6EECF244321}">
                <p14:modId xmlns:p14="http://schemas.microsoft.com/office/powerpoint/2010/main" val="2074404934"/>
              </p:ext>
            </p:extLst>
          </p:nvPr>
        </p:nvGraphicFramePr>
        <p:xfrm>
          <a:off x="1149061" y="1322683"/>
          <a:ext cx="6472902" cy="3834511"/>
        </p:xfrm>
        <a:graphic>
          <a:graphicData uri="http://schemas.openxmlformats.org/drawingml/2006/table">
            <a:tbl>
              <a:tblPr>
                <a:tableStyleId>{5C22544A-7EE6-4342-B048-85BDC9FD1C3A}</a:tableStyleId>
              </a:tblPr>
              <a:tblGrid>
                <a:gridCol w="2648910">
                  <a:extLst>
                    <a:ext uri="{9D8B030D-6E8A-4147-A177-3AD203B41FA5}">
                      <a16:colId xmlns:a16="http://schemas.microsoft.com/office/drawing/2014/main" val="20000"/>
                    </a:ext>
                  </a:extLst>
                </a:gridCol>
                <a:gridCol w="3823992">
                  <a:extLst>
                    <a:ext uri="{9D8B030D-6E8A-4147-A177-3AD203B41FA5}">
                      <a16:colId xmlns:a16="http://schemas.microsoft.com/office/drawing/2014/main" val="20001"/>
                    </a:ext>
                  </a:extLst>
                </a:gridCol>
              </a:tblGrid>
              <a:tr h="481601">
                <a:tc gridSpan="2">
                  <a:txBody>
                    <a:bodyPr/>
                    <a:lstStyle/>
                    <a:p>
                      <a:pPr algn="ctr" fontAlgn="ctr"/>
                      <a:r>
                        <a:rPr lang="zh-TW" altLang="en-US" sz="3100" u="none" strike="noStrike" dirty="0">
                          <a:effectLst/>
                          <a:latin typeface="ＭＳ ゴシック" panose="020B0609070205080204" pitchFamily="49" charset="-128"/>
                          <a:ea typeface="ＭＳ ゴシック" panose="020B0609070205080204" pitchFamily="49" charset="-128"/>
                        </a:rPr>
                        <a:t>特別管理産業廃棄物</a:t>
                      </a:r>
                      <a:endParaRPr lang="zh-TW" altLang="en-US" sz="3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670582">
                <a:tc gridSpan="2">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PCB</a:t>
                      </a:r>
                      <a:r>
                        <a:rPr lang="ja-JP" altLang="en-US" sz="2000" u="none" strike="noStrike" dirty="0">
                          <a:effectLst/>
                          <a:latin typeface="ＭＳ ゴシック" panose="020B0609070205080204" pitchFamily="49" charset="-128"/>
                          <a:ea typeface="ＭＳ ゴシック" panose="020B0609070205080204" pitchFamily="49" charset="-128"/>
                        </a:rPr>
                        <a:t>廃棄物保管場所（関係者以外立入禁止）</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1"/>
                  </a:ext>
                </a:extLst>
              </a:tr>
              <a:tr h="670582">
                <a:tc>
                  <a:txBody>
                    <a:bodyPr/>
                    <a:lstStyle/>
                    <a:p>
                      <a:pPr algn="ctr" fontAlgn="ctr"/>
                      <a:r>
                        <a:rPr lang="zh-CN" altLang="en-US" sz="1700" u="none" strike="noStrike" dirty="0">
                          <a:effectLst/>
                          <a:latin typeface="ＭＳ ゴシック" panose="020B0609070205080204" pitchFamily="49" charset="-128"/>
                          <a:ea typeface="ＭＳ ゴシック" panose="020B0609070205080204" pitchFamily="49" charset="-128"/>
                        </a:rPr>
                        <a:t>名　　　称</a:t>
                      </a:r>
                      <a:endParaRPr lang="zh-CN"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　</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0582">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所　在　地</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　</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0582">
                <a:tc>
                  <a:txBody>
                    <a:bodyPr/>
                    <a:lstStyle/>
                    <a:p>
                      <a:pPr algn="ctr" fontAlgn="ctr"/>
                      <a:r>
                        <a:rPr lang="zh-TW" altLang="en-US" sz="1700" u="none" strike="noStrike" dirty="0">
                          <a:effectLst/>
                          <a:latin typeface="ＭＳ ゴシック" panose="020B0609070205080204" pitchFamily="49" charset="-128"/>
                          <a:ea typeface="ＭＳ ゴシック" panose="020B0609070205080204" pitchFamily="49" charset="-128"/>
                        </a:rPr>
                        <a:t>特別管理産業廃棄物</a:t>
                      </a:r>
                      <a:endParaRPr lang="en-US" altLang="zh-TW" sz="1700" u="none" strike="noStrike" dirty="0">
                        <a:effectLst/>
                        <a:latin typeface="ＭＳ ゴシック" panose="020B0609070205080204" pitchFamily="49" charset="-128"/>
                        <a:ea typeface="ＭＳ ゴシック" panose="020B0609070205080204" pitchFamily="49" charset="-128"/>
                      </a:endParaRPr>
                    </a:p>
                    <a:p>
                      <a:pPr algn="ctr" fontAlgn="ctr"/>
                      <a:r>
                        <a:rPr lang="zh-TW" altLang="en-US" sz="1700" u="none" strike="noStrike" dirty="0">
                          <a:effectLst/>
                          <a:latin typeface="ＭＳ ゴシック" panose="020B0609070205080204" pitchFamily="49" charset="-128"/>
                          <a:ea typeface="ＭＳ ゴシック" panose="020B0609070205080204" pitchFamily="49" charset="-128"/>
                        </a:rPr>
                        <a:t>管理責任者</a:t>
                      </a:r>
                      <a:endParaRPr lang="zh-TW"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　</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70582">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連　絡　先</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　</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6" name="直線矢印コネクタ 15">
            <a:extLst>
              <a:ext uri="{FF2B5EF4-FFF2-40B4-BE49-F238E27FC236}">
                <a16:creationId xmlns:a16="http://schemas.microsoft.com/office/drawing/2014/main" id="{E2C2B79C-49AC-41D1-9791-99033EB46389}"/>
              </a:ext>
            </a:extLst>
          </p:cNvPr>
          <p:cNvCxnSpPr/>
          <p:nvPr/>
        </p:nvCxnSpPr>
        <p:spPr>
          <a:xfrm>
            <a:off x="1104138" y="1021378"/>
            <a:ext cx="6562747"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78F4E3C-84D7-4A06-AB0C-E2A77C47A73E}"/>
              </a:ext>
            </a:extLst>
          </p:cNvPr>
          <p:cNvSpPr txBox="1"/>
          <p:nvPr/>
        </p:nvSpPr>
        <p:spPr bwMode="white">
          <a:xfrm>
            <a:off x="3562429" y="836712"/>
            <a:ext cx="1380598" cy="369332"/>
          </a:xfrm>
          <a:prstGeom prst="rect">
            <a:avLst/>
          </a:prstGeom>
          <a:solidFill>
            <a:schemeClr val="bg1"/>
          </a:solidFill>
        </p:spPr>
        <p:txBody>
          <a:bodyPr wrap="square" rtlCol="0">
            <a:spAutoFit/>
          </a:bodyPr>
          <a:lstStyle/>
          <a:p>
            <a:pPr algn="ctr"/>
            <a:r>
              <a:rPr kumimoji="1" lang="en-US" altLang="ja-JP" dirty="0">
                <a:latin typeface="Meiryo UI" panose="020B0604030504040204" pitchFamily="50" charset="-128"/>
                <a:ea typeface="Meiryo UI" panose="020B0604030504040204" pitchFamily="50" charset="-128"/>
              </a:rPr>
              <a:t>60cm</a:t>
            </a:r>
            <a:r>
              <a:rPr kumimoji="1" lang="ja-JP" altLang="en-US" dirty="0">
                <a:latin typeface="Meiryo UI" panose="020B0604030504040204" pitchFamily="50" charset="-128"/>
                <a:ea typeface="Meiryo UI" panose="020B0604030504040204" pitchFamily="50" charset="-128"/>
              </a:rPr>
              <a:t>以上</a:t>
            </a:r>
          </a:p>
        </p:txBody>
      </p:sp>
      <p:cxnSp>
        <p:nvCxnSpPr>
          <p:cNvPr id="19" name="直線矢印コネクタ 18">
            <a:extLst>
              <a:ext uri="{FF2B5EF4-FFF2-40B4-BE49-F238E27FC236}">
                <a16:creationId xmlns:a16="http://schemas.microsoft.com/office/drawing/2014/main" id="{7889BC66-CA2F-4D2C-B5B0-030EB2E8262B}"/>
              </a:ext>
            </a:extLst>
          </p:cNvPr>
          <p:cNvCxnSpPr/>
          <p:nvPr/>
        </p:nvCxnSpPr>
        <p:spPr>
          <a:xfrm flipH="1">
            <a:off x="8014642" y="1322683"/>
            <a:ext cx="8384" cy="383451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6A3610E-49EF-4DC5-A51E-9795C5C309F1}"/>
              </a:ext>
            </a:extLst>
          </p:cNvPr>
          <p:cNvSpPr txBox="1"/>
          <p:nvPr/>
        </p:nvSpPr>
        <p:spPr bwMode="white">
          <a:xfrm>
            <a:off x="7685434" y="3017138"/>
            <a:ext cx="774998" cy="677108"/>
          </a:xfrm>
          <a:prstGeom prst="rect">
            <a:avLst/>
          </a:prstGeom>
          <a:solidFill>
            <a:schemeClr val="bg1"/>
          </a:solidFill>
        </p:spPr>
        <p:txBody>
          <a:bodyPr wrap="square" rtlCol="0">
            <a:spAutoFit/>
          </a:bodyPr>
          <a:lstStyle/>
          <a:p>
            <a:pPr algn="ctr"/>
            <a:r>
              <a:rPr kumimoji="1" lang="en-US" altLang="ja-JP" sz="1600" dirty="0">
                <a:latin typeface="Meiryo UI" panose="020B0604030504040204" pitchFamily="50" charset="-128"/>
                <a:ea typeface="Meiryo UI" panose="020B0604030504040204" pitchFamily="50" charset="-128"/>
              </a:rPr>
              <a:t>60cm</a:t>
            </a:r>
          </a:p>
          <a:p>
            <a:pPr algn="ctr"/>
            <a:r>
              <a:rPr kumimoji="1" lang="ja-JP" altLang="en-US" sz="1600" dirty="0">
                <a:latin typeface="Meiryo UI" panose="020B0604030504040204" pitchFamily="50" charset="-128"/>
                <a:ea typeface="Meiryo UI" panose="020B0604030504040204" pitchFamily="50" charset="-128"/>
              </a:rPr>
              <a:t>以上</a:t>
            </a:r>
            <a:endParaRPr kumimoji="1" lang="en-US" altLang="ja-JP" sz="1600" dirty="0">
              <a:latin typeface="Meiryo UI" panose="020B0604030504040204" pitchFamily="50" charset="-128"/>
              <a:ea typeface="Meiryo UI" panose="020B0604030504040204" pitchFamily="50" charset="-128"/>
            </a:endParaRPr>
          </a:p>
          <a:p>
            <a:pPr algn="ctr"/>
            <a:endParaRPr kumimoji="1" lang="ja-JP" altLang="en-US" sz="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C0E16EA5-802D-43EB-9334-F7247D4FB54E}"/>
              </a:ext>
            </a:extLst>
          </p:cNvPr>
          <p:cNvSpPr txBox="1"/>
          <p:nvPr/>
        </p:nvSpPr>
        <p:spPr>
          <a:xfrm>
            <a:off x="0" y="5706211"/>
            <a:ext cx="9144000" cy="1154387"/>
          </a:xfrm>
          <a:prstGeom prst="rect">
            <a:avLst/>
          </a:prstGeom>
          <a:noFill/>
        </p:spPr>
        <p:txBody>
          <a:bodyPr wrap="square" tIns="108000" bIns="144000" rtlCol="0">
            <a:spAutoFit/>
          </a:bodyPr>
          <a:lstStyle/>
          <a:p>
            <a:pPr marL="144000">
              <a:lnSpc>
                <a:spcPts val="2000"/>
              </a:lnSpc>
              <a:spcAft>
                <a:spcPts val="600"/>
              </a:spcAft>
            </a:pPr>
            <a:r>
              <a:rPr kumimoji="1" lang="ja-JP" altLang="en-US" sz="1600" dirty="0">
                <a:latin typeface="Meiryo UI" panose="020B0604030504040204" pitchFamily="50" charset="-128"/>
                <a:ea typeface="Meiryo UI" panose="020B0604030504040204" pitchFamily="50" charset="-128"/>
              </a:rPr>
              <a:t>特管産廃保管場所の法定表示項目（参考）･･･施行規則第８条</a:t>
            </a:r>
            <a:endParaRPr kumimoji="1" lang="en-US" altLang="ja-JP" sz="1600" dirty="0">
              <a:latin typeface="Meiryo UI" panose="020B0604030504040204" pitchFamily="50" charset="-128"/>
              <a:ea typeface="Meiryo UI" panose="020B0604030504040204" pitchFamily="50" charset="-128"/>
            </a:endParaRPr>
          </a:p>
          <a:p>
            <a:pPr marL="144000">
              <a:lnSpc>
                <a:spcPts val="2000"/>
              </a:lnSpc>
              <a:spcAft>
                <a:spcPts val="600"/>
              </a:spcAft>
            </a:pPr>
            <a:r>
              <a:rPr lang="ja-JP" altLang="en-US" sz="1600" dirty="0">
                <a:latin typeface="Meiryo UI" panose="020B0604030504040204" pitchFamily="50" charset="-128"/>
                <a:ea typeface="Meiryo UI" panose="020B0604030504040204" pitchFamily="50" charset="-128"/>
              </a:rPr>
              <a:t>（イ）特管産廃の保管場所である旨、（ロ）保管する特管産廃の種類、</a:t>
            </a:r>
            <a:endParaRPr lang="en-US" altLang="ja-JP" sz="1600" dirty="0">
              <a:latin typeface="Meiryo UI" panose="020B0604030504040204" pitchFamily="50" charset="-128"/>
              <a:ea typeface="Meiryo UI" panose="020B0604030504040204" pitchFamily="50" charset="-128"/>
            </a:endParaRPr>
          </a:p>
          <a:p>
            <a:pPr marL="144000">
              <a:lnSpc>
                <a:spcPts val="2000"/>
              </a:lnSpc>
              <a:spcAft>
                <a:spcPts val="600"/>
              </a:spcAft>
            </a:pPr>
            <a:r>
              <a:rPr lang="ja-JP" altLang="en-US" sz="1600" dirty="0">
                <a:latin typeface="Meiryo UI" panose="020B0604030504040204" pitchFamily="50" charset="-128"/>
                <a:ea typeface="Meiryo UI" panose="020B0604030504040204" pitchFamily="50" charset="-128"/>
              </a:rPr>
              <a:t>（ハ）保管場所の管理者の氏名又は名称及び連絡先、等</a:t>
            </a:r>
            <a:endParaRPr kumimoji="1" lang="ja-JP" altLang="en-US" sz="16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掲示板の具体例</a:t>
            </a:r>
          </a:p>
        </p:txBody>
      </p:sp>
      <p:sp>
        <p:nvSpPr>
          <p:cNvPr id="2" name="テキスト ボックス 1">
            <a:extLst>
              <a:ext uri="{FF2B5EF4-FFF2-40B4-BE49-F238E27FC236}">
                <a16:creationId xmlns:a16="http://schemas.microsoft.com/office/drawing/2014/main" id="{D6DF2A8A-24D2-9DAC-650C-18B199759D2C}"/>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3416195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25</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68062897-A5F0-40FD-BA44-0FD41D75A0B5}"/>
              </a:ext>
            </a:extLst>
          </p:cNvPr>
          <p:cNvSpPr/>
          <p:nvPr/>
        </p:nvSpPr>
        <p:spPr>
          <a:xfrm>
            <a:off x="0" y="648000"/>
            <a:ext cx="9144000" cy="1477328"/>
          </a:xfrm>
          <a:prstGeom prst="rect">
            <a:avLst/>
          </a:prstGeom>
          <a:solidFill>
            <a:schemeClr val="accent1">
              <a:lumMod val="40000"/>
              <a:lumOff val="60000"/>
              <a:alpha val="70000"/>
            </a:schemeClr>
          </a:solidFill>
        </p:spPr>
        <p:txBody>
          <a:bodyPr wrap="square">
            <a:spAutoFit/>
          </a:bodyPr>
          <a:lstStyle/>
          <a:p>
            <a:pPr marL="144000">
              <a:lnSpc>
                <a:spcPts val="3600"/>
              </a:lnSpc>
            </a:pPr>
            <a:r>
              <a:rPr lang="ja-JP" altLang="en-US" sz="2000" dirty="0">
                <a:latin typeface="Meiryo UI" panose="020B0604030504040204" pitchFamily="50" charset="-128"/>
                <a:ea typeface="Meiryo UI" panose="020B0604030504040204" pitchFamily="50" charset="-128"/>
              </a:rPr>
              <a:t>高濃度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廃棄物は、</a:t>
            </a:r>
            <a:r>
              <a:rPr lang="ja-JP" altLang="en-US" sz="2000" b="1" dirty="0">
                <a:solidFill>
                  <a:srgbClr val="FF0000"/>
                </a:solidFill>
                <a:latin typeface="Meiryo UI" panose="020B0604030504040204" pitchFamily="50" charset="-128"/>
                <a:ea typeface="Meiryo UI" panose="020B0604030504040204" pitchFamily="50" charset="-128"/>
              </a:rPr>
              <a:t>保管場所の変更に制限があります</a:t>
            </a:r>
            <a:endParaRPr lang="en-US" altLang="ja-JP" sz="2000" b="1" dirty="0">
              <a:solidFill>
                <a:srgbClr val="FF0000"/>
              </a:solidFill>
              <a:latin typeface="Meiryo UI" panose="020B0604030504040204" pitchFamily="50" charset="-128"/>
              <a:ea typeface="Meiryo UI" panose="020B0604030504040204" pitchFamily="50" charset="-128"/>
            </a:endParaRPr>
          </a:p>
          <a:p>
            <a:pPr marL="144000">
              <a:lnSpc>
                <a:spcPts val="3600"/>
              </a:lnSpc>
            </a:pPr>
            <a:r>
              <a:rPr lang="ja-JP" altLang="en-US" dirty="0" smtClean="0">
                <a:solidFill>
                  <a:prstClr val="black"/>
                </a:solidFill>
                <a:latin typeface="Meiryo UI" panose="020B0604030504040204" pitchFamily="50" charset="-128"/>
                <a:ea typeface="Meiryo UI" panose="020B0604030504040204" pitchFamily="50" charset="-128"/>
              </a:rPr>
              <a:t>下記①または②に</a:t>
            </a:r>
            <a:r>
              <a:rPr lang="ja-JP" altLang="en-US" dirty="0">
                <a:solidFill>
                  <a:prstClr val="black"/>
                </a:solidFill>
                <a:latin typeface="Meiryo UI" panose="020B0604030504040204" pitchFamily="50" charset="-128"/>
                <a:ea typeface="Meiryo UI" panose="020B0604030504040204" pitchFamily="50" charset="-128"/>
              </a:rPr>
              <a:t>該当する場合のみ、保管場所の変更が可能</a:t>
            </a:r>
            <a:r>
              <a:rPr lang="en-US" altLang="ja-JP" sz="2000" dirty="0">
                <a:solidFill>
                  <a:prstClr val="black"/>
                </a:solidFill>
                <a:latin typeface="Meiryo UI" panose="020B0604030504040204" pitchFamily="50" charset="-128"/>
                <a:ea typeface="Meiryo UI" panose="020B0604030504040204" pitchFamily="50" charset="-128"/>
              </a:rPr>
              <a:t/>
            </a:r>
            <a:br>
              <a:rPr lang="en-US" altLang="ja-JP" sz="2000" dirty="0">
                <a:solidFill>
                  <a:prstClr val="black"/>
                </a:solidFill>
                <a:latin typeface="Meiryo UI" panose="020B0604030504040204" pitchFamily="50" charset="-128"/>
                <a:ea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rPr>
              <a:t>（移動前に計画書の提出と、移動後１０日以内に保管場所の変更届の提出が必要⇒</a:t>
            </a:r>
            <a:r>
              <a:rPr lang="en-US" altLang="ja-JP" sz="1600" dirty="0">
                <a:solidFill>
                  <a:prstClr val="black"/>
                </a:solidFill>
                <a:latin typeface="Meiryo UI" panose="020B0604030504040204" pitchFamily="50" charset="-128"/>
                <a:ea typeface="Meiryo UI" panose="020B0604030504040204" pitchFamily="50" charset="-128"/>
              </a:rPr>
              <a:t>p.37</a:t>
            </a:r>
            <a:r>
              <a:rPr lang="ja-JP" altLang="en-US" sz="1600" dirty="0">
                <a:solidFill>
                  <a:prstClr val="black"/>
                </a:solidFill>
                <a:latin typeface="Meiryo UI" panose="020B0604030504040204" pitchFamily="50" charset="-128"/>
                <a:ea typeface="Meiryo UI" panose="020B0604030504040204" pitchFamily="50" charset="-128"/>
              </a:rPr>
              <a:t>参照）</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B3BAFB3-A94E-4CD0-849B-35913B39EDB7}"/>
              </a:ext>
            </a:extLst>
          </p:cNvPr>
          <p:cNvSpPr/>
          <p:nvPr/>
        </p:nvSpPr>
        <p:spPr>
          <a:xfrm>
            <a:off x="76432" y="2420888"/>
            <a:ext cx="9000000"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rPr>
              <a:t>①</a:t>
            </a:r>
            <a:r>
              <a:rPr lang="ja-JP" altLang="en-US" dirty="0" smtClean="0">
                <a:solidFill>
                  <a:prstClr val="black"/>
                </a:solidFill>
                <a:latin typeface="Meiryo UI" panose="020B0604030504040204" pitchFamily="50" charset="-128"/>
                <a:ea typeface="Meiryo UI" panose="020B0604030504040204" pitchFamily="50" charset="-128"/>
              </a:rPr>
              <a:t>下記の同一区</a:t>
            </a:r>
            <a:r>
              <a:rPr lang="ja-JP" altLang="en-US" dirty="0">
                <a:solidFill>
                  <a:prstClr val="black"/>
                </a:solidFill>
                <a:latin typeface="Meiryo UI" panose="020B0604030504040204" pitchFamily="50" charset="-128"/>
                <a:ea typeface="Meiryo UI" panose="020B0604030504040204" pitchFamily="50" charset="-128"/>
              </a:rPr>
              <a:t>域内での保管場所の変更</a:t>
            </a:r>
            <a:endParaRPr lang="en-US" altLang="ja-JP" dirty="0">
              <a:solidFill>
                <a:prstClr val="black"/>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0543ECB5-7F10-4C85-80D6-CA622CC31C0A}"/>
              </a:ext>
            </a:extLst>
          </p:cNvPr>
          <p:cNvGraphicFramePr>
            <a:graphicFrameLocks noGrp="1"/>
          </p:cNvGraphicFramePr>
          <p:nvPr>
            <p:extLst>
              <p:ext uri="{D42A27DB-BD31-4B8C-83A1-F6EECF244321}">
                <p14:modId xmlns:p14="http://schemas.microsoft.com/office/powerpoint/2010/main" val="2415626338"/>
              </p:ext>
            </p:extLst>
          </p:nvPr>
        </p:nvGraphicFramePr>
        <p:xfrm>
          <a:off x="166432" y="2852936"/>
          <a:ext cx="8820000" cy="1980000"/>
        </p:xfrm>
        <a:graphic>
          <a:graphicData uri="http://schemas.openxmlformats.org/drawingml/2006/table">
            <a:tbl>
              <a:tblPr firstRow="1" bandRow="1">
                <a:tableStyleId>{5940675A-B579-460E-94D1-54222C63F5DA}</a:tableStyleId>
              </a:tblPr>
              <a:tblGrid>
                <a:gridCol w="3240000">
                  <a:extLst>
                    <a:ext uri="{9D8B030D-6E8A-4147-A177-3AD203B41FA5}">
                      <a16:colId xmlns:a16="http://schemas.microsoft.com/office/drawing/2014/main" val="20000"/>
                    </a:ext>
                  </a:extLst>
                </a:gridCol>
                <a:gridCol w="5580000">
                  <a:extLst>
                    <a:ext uri="{9D8B030D-6E8A-4147-A177-3AD203B41FA5}">
                      <a16:colId xmlns:a16="http://schemas.microsoft.com/office/drawing/2014/main" val="20001"/>
                    </a:ext>
                  </a:extLst>
                </a:gridCol>
              </a:tblGrid>
              <a:tr h="862257">
                <a:tc>
                  <a:txBody>
                    <a:bodyPr/>
                    <a:lstStyle/>
                    <a:p>
                      <a:r>
                        <a:rPr kumimoji="1" lang="ja-JP" altLang="en-US" sz="1600" dirty="0">
                          <a:latin typeface="Meiryo UI" panose="020B0604030504040204" pitchFamily="50" charset="-128"/>
                          <a:ea typeface="Meiryo UI" panose="020B0604030504040204" pitchFamily="50" charset="-128"/>
                        </a:rPr>
                        <a:t>廃</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等及び廃変圧器等</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JESCO</a:t>
                      </a:r>
                      <a:r>
                        <a:rPr kumimoji="1" lang="ja-JP" altLang="en-US" sz="1600" dirty="0">
                          <a:latin typeface="Meiryo UI" panose="020B0604030504040204" pitchFamily="50" charset="-128"/>
                          <a:ea typeface="Meiryo UI" panose="020B0604030504040204" pitchFamily="50" charset="-128"/>
                        </a:rPr>
                        <a:t>大阪</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処理事業所で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処理できるもの）</a:t>
                      </a:r>
                    </a:p>
                  </a:txBody>
                  <a:tcPr anchor="ctr">
                    <a:solidFill>
                      <a:schemeClr val="accent5">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滋賀県、京都府、大阪府、兵庫県、奈良県、和歌山県</a:t>
                      </a:r>
                    </a:p>
                  </a:txBody>
                  <a:tcPr/>
                </a:tc>
                <a:extLst>
                  <a:ext uri="{0D108BD9-81ED-4DB2-BD59-A6C34878D82A}">
                    <a16:rowId xmlns:a16="http://schemas.microsoft.com/office/drawing/2014/main" val="10000"/>
                  </a:ext>
                </a:extLst>
              </a:tr>
              <a:tr h="1117743">
                <a:tc>
                  <a:txBody>
                    <a:bodyPr/>
                    <a:lstStyle/>
                    <a:p>
                      <a:r>
                        <a:rPr kumimoji="1" lang="ja-JP" altLang="en-US" sz="1600" dirty="0">
                          <a:latin typeface="Meiryo UI" panose="020B0604030504040204" pitchFamily="50" charset="-128"/>
                          <a:ea typeface="Meiryo UI" panose="020B0604030504040204" pitchFamily="50" charset="-128"/>
                        </a:rPr>
                        <a:t>上記以外の高濃度</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廃棄物</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JESCO</a:t>
                      </a:r>
                      <a:r>
                        <a:rPr kumimoji="1" lang="ja-JP" altLang="en-US" sz="1600" dirty="0">
                          <a:latin typeface="Meiryo UI" panose="020B0604030504040204" pitchFamily="50" charset="-128"/>
                          <a:ea typeface="Meiryo UI" panose="020B0604030504040204" pitchFamily="50" charset="-128"/>
                        </a:rPr>
                        <a:t>北九州</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処理事業所で処理できるもの）</a:t>
                      </a:r>
                    </a:p>
                  </a:txBody>
                  <a:tcPr anchor="ctr">
                    <a:solidFill>
                      <a:schemeClr val="accent5">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岐阜県、静岡県、愛知県、三重県、滋賀県、京都府、大阪府、兵庫県、奈良県、和歌山県、鳥取県、島根県、岡山県、広島県、山口県、徳島県、香川県、愛媛県、高知県、福岡県、佐賀県、長崎県、熊本県、大分県、宮崎県、鹿児島県、沖縄県</a:t>
                      </a:r>
                    </a:p>
                  </a:txBody>
                  <a:tcPr/>
                </a:tc>
                <a:extLst>
                  <a:ext uri="{0D108BD9-81ED-4DB2-BD59-A6C34878D82A}">
                    <a16:rowId xmlns:a16="http://schemas.microsoft.com/office/drawing/2014/main" val="10001"/>
                  </a:ext>
                </a:extLst>
              </a:tr>
            </a:tbl>
          </a:graphicData>
        </a:graphic>
      </p:graphicFrame>
      <p:sp>
        <p:nvSpPr>
          <p:cNvPr id="9" name="正方形/長方形 8">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廃棄物の移動の制限</a:t>
            </a:r>
          </a:p>
        </p:txBody>
      </p:sp>
      <p:sp>
        <p:nvSpPr>
          <p:cNvPr id="11" name="正方形/長方形 10">
            <a:extLst>
              <a:ext uri="{FF2B5EF4-FFF2-40B4-BE49-F238E27FC236}">
                <a16:creationId xmlns:a16="http://schemas.microsoft.com/office/drawing/2014/main" id="{4B3BAFB3-A94E-4CD0-849B-35913B39EDB7}"/>
              </a:ext>
            </a:extLst>
          </p:cNvPr>
          <p:cNvSpPr/>
          <p:nvPr/>
        </p:nvSpPr>
        <p:spPr>
          <a:xfrm>
            <a:off x="76432" y="5223449"/>
            <a:ext cx="9000000" cy="1361911"/>
          </a:xfrm>
          <a:prstGeom prst="rect">
            <a:avLst/>
          </a:prstGeom>
        </p:spPr>
        <p:txBody>
          <a:bodyPr wrap="square">
            <a:spAutoFit/>
          </a:bodyPr>
          <a:lstStyle/>
          <a:p>
            <a:pPr marL="180000" indent="-180000">
              <a:lnSpc>
                <a:spcPts val="3300"/>
              </a:lnSpc>
            </a:pPr>
            <a:r>
              <a:rPr lang="ja-JP" altLang="en-US" dirty="0">
                <a:solidFill>
                  <a:prstClr val="black"/>
                </a:solidFill>
                <a:latin typeface="Meiryo UI" panose="020B0604030504040204" pitchFamily="50" charset="-128"/>
                <a:ea typeface="Meiryo UI" panose="020B0604030504040204" pitchFamily="50" charset="-128"/>
              </a:rPr>
              <a:t>②届け出た保管の場所において確実かつ適正に当該高濃度</a:t>
            </a:r>
            <a:r>
              <a:rPr lang="en-US" altLang="ja-JP" dirty="0">
                <a:solidFill>
                  <a:prstClr val="black"/>
                </a:solidFill>
                <a:latin typeface="Meiryo UI" panose="020B0604030504040204" pitchFamily="50" charset="-128"/>
                <a:ea typeface="Meiryo UI" panose="020B0604030504040204" pitchFamily="50" charset="-128"/>
              </a:rPr>
              <a:t>PCB</a:t>
            </a:r>
            <a:r>
              <a:rPr lang="ja-JP" altLang="en-US" dirty="0">
                <a:solidFill>
                  <a:prstClr val="black"/>
                </a:solidFill>
                <a:latin typeface="Meiryo UI" panose="020B0604030504040204" pitchFamily="50" charset="-128"/>
                <a:ea typeface="Meiryo UI" panose="020B0604030504040204" pitchFamily="50" charset="-128"/>
              </a:rPr>
              <a:t>廃棄物を保管することができなくなったこと及び当該</a:t>
            </a:r>
            <a:r>
              <a:rPr lang="ja-JP" altLang="en-US" dirty="0" smtClean="0">
                <a:solidFill>
                  <a:prstClr val="black"/>
                </a:solidFill>
                <a:latin typeface="Meiryo UI" panose="020B0604030504040204" pitchFamily="50" charset="-128"/>
                <a:ea typeface="Meiryo UI" panose="020B0604030504040204" pitchFamily="50" charset="-128"/>
              </a:rPr>
              <a:t>高濃度</a:t>
            </a:r>
            <a:r>
              <a:rPr lang="en-US" altLang="ja-JP" dirty="0" smtClean="0">
                <a:solidFill>
                  <a:prstClr val="black"/>
                </a:solidFill>
                <a:latin typeface="Meiryo UI" panose="020B0604030504040204" pitchFamily="50" charset="-128"/>
                <a:ea typeface="Meiryo UI" panose="020B0604030504040204" pitchFamily="50" charset="-128"/>
              </a:rPr>
              <a:t>PCB</a:t>
            </a:r>
            <a:r>
              <a:rPr lang="ja-JP" altLang="en-US" dirty="0" smtClean="0">
                <a:solidFill>
                  <a:prstClr val="black"/>
                </a:solidFill>
                <a:latin typeface="Meiryo UI" panose="020B0604030504040204" pitchFamily="50" charset="-128"/>
                <a:ea typeface="Meiryo UI" panose="020B0604030504040204" pitchFamily="50" charset="-128"/>
              </a:rPr>
              <a:t>廃棄物</a:t>
            </a:r>
            <a:r>
              <a:rPr lang="ja-JP" altLang="en-US" dirty="0">
                <a:solidFill>
                  <a:prstClr val="black"/>
                </a:solidFill>
                <a:latin typeface="Meiryo UI" panose="020B0604030504040204" pitchFamily="50" charset="-128"/>
                <a:ea typeface="Meiryo UI" panose="020B0604030504040204" pitchFamily="50" charset="-128"/>
              </a:rPr>
              <a:t>を確実かつ適正に保管することができる場所に保管の場所を変更することについて、環境大臣の確認を受けた場合</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9970744-5CF9-B144-9C79-4BD18150C639}"/>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2106894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26</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CB7ACABB-EC2D-4DBF-86F3-680A654CEBDD}"/>
              </a:ext>
            </a:extLst>
          </p:cNvPr>
          <p:cNvSpPr/>
          <p:nvPr/>
        </p:nvSpPr>
        <p:spPr>
          <a:xfrm>
            <a:off x="-40" y="648000"/>
            <a:ext cx="9144000" cy="1675807"/>
          </a:xfrm>
          <a:prstGeom prst="rect">
            <a:avLst/>
          </a:prstGeom>
          <a:solidFill>
            <a:schemeClr val="accent1">
              <a:lumMod val="40000"/>
              <a:lumOff val="60000"/>
              <a:alpha val="70000"/>
            </a:schemeClr>
          </a:solidFill>
        </p:spPr>
        <p:txBody>
          <a:bodyPr wrap="square" tIns="144000" rIns="144000" bIns="144000">
            <a:spAutoFit/>
          </a:bodyPr>
          <a:lstStyle/>
          <a:p>
            <a:pPr marL="144000">
              <a:lnSpc>
                <a:spcPts val="3600"/>
              </a:lnSpc>
              <a:defRPr/>
            </a:pPr>
            <a:r>
              <a:rPr lang="ja-JP" altLang="en-US" sz="2000" b="1" dirty="0">
                <a:solidFill>
                  <a:srgbClr val="FF0000"/>
                </a:solidFill>
                <a:latin typeface="Meiryo UI" panose="020B0604030504040204" pitchFamily="50" charset="-128"/>
                <a:ea typeface="Meiryo UI" panose="020B0604030504040204" pitchFamily="50" charset="-128"/>
              </a:rPr>
              <a:t>譲り渡し及び譲り受けは、原則、禁止されています</a:t>
            </a:r>
            <a:endParaRPr lang="en-US" altLang="ja-JP" sz="2000" b="1" dirty="0">
              <a:solidFill>
                <a:srgbClr val="FF0000"/>
              </a:solidFill>
              <a:latin typeface="Meiryo UI" panose="020B0604030504040204" pitchFamily="50" charset="-128"/>
              <a:ea typeface="Meiryo UI" panose="020B0604030504040204" pitchFamily="50" charset="-128"/>
            </a:endParaRPr>
          </a:p>
          <a:p>
            <a:pPr marL="144000">
              <a:lnSpc>
                <a:spcPts val="3600"/>
              </a:lnSpc>
              <a:defRPr/>
            </a:pPr>
            <a:r>
              <a:rPr lang="ja-JP" altLang="en-US" sz="2000" dirty="0">
                <a:latin typeface="Meiryo UI" panose="020B0604030504040204" pitchFamily="50" charset="-128"/>
                <a:ea typeface="Meiryo UI" panose="020B0604030504040204" pitchFamily="50" charset="-128"/>
              </a:rPr>
              <a:t>なお、相続や合併又は分割（</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保管事業を承継させるものに限る）の場合の承継は認められています（届出必要）</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8" name="角丸四角形 9">
            <a:extLst>
              <a:ext uri="{FF2B5EF4-FFF2-40B4-BE49-F238E27FC236}">
                <a16:creationId xmlns:a16="http://schemas.microsoft.com/office/drawing/2014/main" id="{B2EC3C7D-B14B-4571-A7A7-69C743C25D51}"/>
              </a:ext>
            </a:extLst>
          </p:cNvPr>
          <p:cNvSpPr/>
          <p:nvPr/>
        </p:nvSpPr>
        <p:spPr>
          <a:xfrm>
            <a:off x="432000" y="3212976"/>
            <a:ext cx="8280000" cy="1980000"/>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1368000" indent="-468000">
              <a:lnSpc>
                <a:spcPct val="150000"/>
              </a:lnSpc>
              <a:buFont typeface="Wingdings" panose="05000000000000000000" pitchFamily="2" charset="2"/>
              <a:buChar char="Ø"/>
            </a:pPr>
            <a:r>
              <a:rPr lang="ja-JP" altLang="en-US" sz="2400" dirty="0" smtClean="0">
                <a:latin typeface="Meiryo UI" panose="020B0604030504040204" pitchFamily="50" charset="-128"/>
                <a:ea typeface="Meiryo UI" panose="020B0604030504040204" pitchFamily="50" charset="-128"/>
              </a:rPr>
              <a:t>撤去</a:t>
            </a:r>
            <a:r>
              <a:rPr lang="ja-JP" altLang="en-US" sz="2400" dirty="0">
                <a:latin typeface="Meiryo UI" panose="020B0604030504040204" pitchFamily="50" charset="-128"/>
                <a:ea typeface="Meiryo UI" panose="020B0604030504040204" pitchFamily="50" charset="-128"/>
              </a:rPr>
              <a:t>工事の際、（建設廃棄物として）</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smtClean="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廃棄物の処分を元請業者に頼むことは</a:t>
            </a:r>
            <a:r>
              <a:rPr lang="ja-JP" altLang="en-US" sz="2400" dirty="0" smtClean="0">
                <a:latin typeface="Meiryo UI" panose="020B0604030504040204" pitchFamily="50" charset="-128"/>
                <a:ea typeface="Meiryo UI" panose="020B0604030504040204" pitchFamily="50" charset="-128"/>
              </a:rPr>
              <a:t>できませ</a:t>
            </a:r>
            <a:r>
              <a:rPr lang="ja-JP" altLang="en-US" sz="2400" dirty="0">
                <a:latin typeface="Meiryo UI" panose="020B0604030504040204" pitchFamily="50" charset="-128"/>
                <a:ea typeface="Meiryo UI" panose="020B0604030504040204" pitchFamily="50" charset="-128"/>
              </a:rPr>
              <a:t>ん</a:t>
            </a:r>
            <a:endParaRPr lang="en-US" altLang="ja-JP" sz="2400" dirty="0" smtClean="0">
              <a:latin typeface="Meiryo UI" panose="020B0604030504040204" pitchFamily="50" charset="-128"/>
              <a:ea typeface="Meiryo UI" panose="020B0604030504040204" pitchFamily="50" charset="-128"/>
            </a:endParaRPr>
          </a:p>
          <a:p>
            <a:pPr marL="1368000" indent="-468000">
              <a:lnSpc>
                <a:spcPct val="150000"/>
              </a:lnSpc>
              <a:buFont typeface="Wingdings" panose="05000000000000000000" pitchFamily="2" charset="2"/>
              <a:buChar char="Ø"/>
            </a:pPr>
            <a:r>
              <a:rPr lang="ja-JP" altLang="en-US" sz="2400" dirty="0" smtClean="0">
                <a:latin typeface="Meiryo UI" panose="020B0604030504040204" pitchFamily="50" charset="-128"/>
                <a:ea typeface="Meiryo UI" panose="020B0604030504040204" pitchFamily="50" charset="-128"/>
              </a:rPr>
              <a:t>機器等の保有者が適正に処分する必要</a:t>
            </a:r>
            <a:r>
              <a:rPr lang="ja-JP" altLang="en-US" sz="2400" dirty="0">
                <a:latin typeface="Meiryo UI" panose="020B0604030504040204" pitchFamily="50" charset="-128"/>
                <a:ea typeface="Meiryo UI" panose="020B0604030504040204" pitchFamily="50" charset="-128"/>
              </a:rPr>
              <a:t>が</a:t>
            </a:r>
            <a:r>
              <a:rPr lang="ja-JP" altLang="en-US" sz="2400" dirty="0" smtClean="0">
                <a:latin typeface="Meiryo UI" panose="020B0604030504040204" pitchFamily="50" charset="-128"/>
                <a:ea typeface="Meiryo UI" panose="020B0604030504040204" pitchFamily="50" charset="-128"/>
              </a:rPr>
              <a:t>あります</a:t>
            </a:r>
            <a:endParaRPr lang="ja-JP" altLang="en-US" sz="24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C079F8B2-BE5D-4A63-8AB4-8A22EEC6F58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755576" y="3861048"/>
            <a:ext cx="576064" cy="576064"/>
          </a:xfrm>
          <a:prstGeom prst="rect">
            <a:avLst/>
          </a:prstGeom>
          <a:noFill/>
          <a:ln>
            <a:noFill/>
          </a:ln>
        </p:spPr>
      </p:pic>
      <p:sp>
        <p:nvSpPr>
          <p:cNvPr id="18" name="正方形/長方形 17">
            <a:extLst>
              <a:ext uri="{FF2B5EF4-FFF2-40B4-BE49-F238E27FC236}">
                <a16:creationId xmlns:a16="http://schemas.microsoft.com/office/drawing/2014/main" id="{B2009F44-5E21-17C0-06A2-28905B5CA92B}"/>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廃棄物の譲り渡しの禁止</a:t>
            </a:r>
          </a:p>
        </p:txBody>
      </p:sp>
      <p:sp>
        <p:nvSpPr>
          <p:cNvPr id="2" name="テキスト ボックス 1">
            <a:extLst>
              <a:ext uri="{FF2B5EF4-FFF2-40B4-BE49-F238E27FC236}">
                <a16:creationId xmlns:a16="http://schemas.microsoft.com/office/drawing/2014/main" id="{88B1EFC5-0D24-5D62-A257-A31FD3572105}"/>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3913820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88BA0B3C-2EE9-4708-B1B6-5700B651F0E3}"/>
              </a:ext>
            </a:extLst>
          </p:cNvPr>
          <p:cNvSpPr/>
          <p:nvPr/>
        </p:nvSpPr>
        <p:spPr>
          <a:xfrm>
            <a:off x="7821691" y="607188"/>
            <a:ext cx="1188000" cy="2160000"/>
          </a:xfrm>
          <a:prstGeom prst="rect">
            <a:avLst/>
          </a:prstGeom>
          <a:solidFill>
            <a:srgbClr val="FFCC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kumimoji="1" lang="ja-JP" altLang="en-US"/>
          </a:p>
        </p:txBody>
      </p:sp>
      <p:sp>
        <p:nvSpPr>
          <p:cNvPr id="32" name="矢印: 右 31">
            <a:extLst>
              <a:ext uri="{FF2B5EF4-FFF2-40B4-BE49-F238E27FC236}">
                <a16:creationId xmlns:a16="http://schemas.microsoft.com/office/drawing/2014/main" id="{4B3F98EC-9F43-4CC4-8D0F-DAA59ABB62AB}"/>
              </a:ext>
            </a:extLst>
          </p:cNvPr>
          <p:cNvSpPr/>
          <p:nvPr/>
        </p:nvSpPr>
        <p:spPr>
          <a:xfrm>
            <a:off x="253506" y="602026"/>
            <a:ext cx="7553318" cy="2376000"/>
          </a:xfrm>
          <a:prstGeom prst="rightArrow">
            <a:avLst>
              <a:gd name="adj1" fmla="val 82216"/>
              <a:gd name="adj2" fmla="val 21045"/>
            </a:avLst>
          </a:prstGeom>
          <a:solidFill>
            <a:srgbClr val="FFFF99"/>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廃棄物の処分期限</a:t>
            </a:r>
          </a:p>
        </p:txBody>
      </p:sp>
      <p:sp>
        <p:nvSpPr>
          <p:cNvPr id="20" name="テキスト ボックス 19"/>
          <p:cNvSpPr txBox="1"/>
          <p:nvPr/>
        </p:nvSpPr>
        <p:spPr>
          <a:xfrm>
            <a:off x="7870349" y="659466"/>
            <a:ext cx="1080000" cy="483072"/>
          </a:xfrm>
          <a:prstGeom prst="rect">
            <a:avLst/>
          </a:prstGeom>
          <a:noFill/>
        </p:spPr>
        <p:txBody>
          <a:bodyPr wrap="square" lIns="36000" tIns="36000" rIns="36000" bIns="36000" rtlCol="0">
            <a:spAutoFit/>
          </a:bodyPr>
          <a:lstStyle/>
          <a:p>
            <a:pPr algn="ctr">
              <a:lnSpc>
                <a:spcPts val="1600"/>
              </a:lnSpc>
            </a:pPr>
            <a:r>
              <a:rPr kumimoji="1" lang="en-US" altLang="ja-JP" sz="1600" b="1" dirty="0">
                <a:solidFill>
                  <a:srgbClr val="C00000"/>
                </a:solidFill>
                <a:latin typeface="Meiryo UI" panose="020B0604030504040204" pitchFamily="50" charset="-128"/>
                <a:ea typeface="Meiryo UI" panose="020B0604030504040204" pitchFamily="50" charset="-128"/>
              </a:rPr>
              <a:t>R9.3</a:t>
            </a:r>
            <a:r>
              <a:rPr lang="en-US" altLang="ja-JP" sz="1600" b="1" dirty="0">
                <a:solidFill>
                  <a:srgbClr val="C00000"/>
                </a:solidFill>
                <a:latin typeface="Meiryo UI" panose="020B0604030504040204" pitchFamily="50" charset="-128"/>
                <a:ea typeface="Meiryo UI" panose="020B0604030504040204" pitchFamily="50" charset="-128"/>
              </a:rPr>
              <a:t>.31</a:t>
            </a:r>
          </a:p>
          <a:p>
            <a:pPr algn="ctr">
              <a:lnSpc>
                <a:spcPts val="1600"/>
              </a:lnSpc>
            </a:pPr>
            <a:endParaRPr kumimoji="1" lang="ja-JP" altLang="en-US" sz="1600" b="1" dirty="0">
              <a:solidFill>
                <a:srgbClr val="C00000"/>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5783FA30-527A-4C0D-8F30-7757E69CD1CE}"/>
              </a:ext>
            </a:extLst>
          </p:cNvPr>
          <p:cNvSpPr/>
          <p:nvPr/>
        </p:nvSpPr>
        <p:spPr>
          <a:xfrm>
            <a:off x="3779912" y="616519"/>
            <a:ext cx="1076131" cy="2160000"/>
          </a:xfrm>
          <a:prstGeom prst="rect">
            <a:avLst/>
          </a:prstGeom>
          <a:solidFill>
            <a:schemeClr val="accent4">
              <a:lumMod val="40000"/>
              <a:lumOff val="6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7118D761-81B1-4859-B4AE-F237ED413B04}"/>
              </a:ext>
            </a:extLst>
          </p:cNvPr>
          <p:cNvSpPr/>
          <p:nvPr/>
        </p:nvSpPr>
        <p:spPr>
          <a:xfrm>
            <a:off x="2609274" y="620026"/>
            <a:ext cx="1170000" cy="2340000"/>
          </a:xfrm>
          <a:prstGeom prst="rightArrow">
            <a:avLst>
              <a:gd name="adj1" fmla="val 83510"/>
              <a:gd name="adj2" fmla="val 33958"/>
            </a:avLst>
          </a:prstGeom>
          <a:solidFill>
            <a:schemeClr val="accent4">
              <a:lumMod val="40000"/>
              <a:lumOff val="6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69075EC-83B4-49AB-9189-70F2E7C6C76A}"/>
              </a:ext>
            </a:extLst>
          </p:cNvPr>
          <p:cNvSpPr/>
          <p:nvPr/>
        </p:nvSpPr>
        <p:spPr>
          <a:xfrm>
            <a:off x="1430453" y="607188"/>
            <a:ext cx="1188000" cy="2160000"/>
          </a:xfrm>
          <a:prstGeom prst="rect">
            <a:avLst/>
          </a:prstGeom>
          <a:solidFill>
            <a:schemeClr val="accent4">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658268" y="1068751"/>
            <a:ext cx="713904" cy="1440000"/>
          </a:xfrm>
          <a:prstGeom prst="rect">
            <a:avLst/>
          </a:prstGeom>
          <a:noFill/>
        </p:spPr>
        <p:txBody>
          <a:bodyPr vert="eaVert" wrap="square" lIns="36000" tIns="0" rIns="36000" bIns="36000" rtlCol="0" anchor="ctr" anchorCtr="0">
            <a:spAutoFit/>
          </a:bodyPr>
          <a:lstStyle/>
          <a:p>
            <a:pPr>
              <a:lnSpc>
                <a:spcPts val="2500"/>
              </a:lnSpc>
            </a:pPr>
            <a:r>
              <a:rPr kumimoji="1" lang="ja-JP" altLang="en-US" sz="1700" b="1" dirty="0">
                <a:solidFill>
                  <a:srgbClr val="C00000"/>
                </a:solidFill>
                <a:latin typeface="Meiryo UI" panose="020B0604030504040204" pitchFamily="50" charset="-128"/>
                <a:ea typeface="Meiryo UI" panose="020B0604030504040204" pitchFamily="50" charset="-128"/>
              </a:rPr>
              <a:t>高濃度ＰＣＢ</a:t>
            </a:r>
            <a:endParaRPr kumimoji="1" lang="en-US" altLang="ja-JP" sz="1700" b="1" dirty="0">
              <a:solidFill>
                <a:srgbClr val="C00000"/>
              </a:solidFill>
              <a:latin typeface="Meiryo UI" panose="020B0604030504040204" pitchFamily="50" charset="-128"/>
              <a:ea typeface="Meiryo UI" panose="020B0604030504040204" pitchFamily="50" charset="-128"/>
            </a:endParaRPr>
          </a:p>
          <a:p>
            <a:pPr>
              <a:lnSpc>
                <a:spcPts val="2500"/>
              </a:lnSpc>
            </a:pPr>
            <a:r>
              <a:rPr kumimoji="1" lang="ja-JP" altLang="en-US" sz="1700" b="1" dirty="0">
                <a:solidFill>
                  <a:srgbClr val="C00000"/>
                </a:solidFill>
                <a:latin typeface="Meiryo UI" panose="020B0604030504040204" pitchFamily="50" charset="-128"/>
                <a:ea typeface="Meiryo UI" panose="020B0604030504040204" pitchFamily="50" charset="-128"/>
              </a:rPr>
              <a:t>処分期限</a:t>
            </a:r>
          </a:p>
        </p:txBody>
      </p:sp>
      <p:sp>
        <p:nvSpPr>
          <p:cNvPr id="24" name="テキスト ボックス 23"/>
          <p:cNvSpPr txBox="1"/>
          <p:nvPr/>
        </p:nvSpPr>
        <p:spPr>
          <a:xfrm>
            <a:off x="4073213" y="939762"/>
            <a:ext cx="534368" cy="1889663"/>
          </a:xfrm>
          <a:prstGeom prst="rect">
            <a:avLst/>
          </a:prstGeom>
          <a:noFill/>
        </p:spPr>
        <p:txBody>
          <a:bodyPr vert="eaVert" wrap="square" lIns="36000" tIns="36000" rIns="36000" bIns="36000" rtlCol="0">
            <a:spAutoFit/>
          </a:bodyPr>
          <a:lstStyle/>
          <a:p>
            <a:r>
              <a:rPr kumimoji="1" lang="ja-JP" altLang="en-US" sz="1500" dirty="0">
                <a:latin typeface="Meiryo UI" panose="020B0604030504040204" pitchFamily="50" charset="-128"/>
                <a:ea typeface="Meiryo UI" panose="020B0604030504040204" pitchFamily="50" charset="-128"/>
              </a:rPr>
              <a:t>高濃度ＰＣＢ</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計画的</a:t>
            </a:r>
            <a:r>
              <a:rPr kumimoji="1" lang="ja-JP" altLang="en-US" sz="1500" dirty="0" smtClean="0">
                <a:latin typeface="Meiryo UI" panose="020B0604030504040204" pitchFamily="50" charset="-128"/>
                <a:ea typeface="Meiryo UI" panose="020B0604030504040204" pitchFamily="50" charset="-128"/>
              </a:rPr>
              <a:t>処理完了</a:t>
            </a:r>
            <a:r>
              <a:rPr kumimoji="1" lang="ja-JP" altLang="en-US" sz="1500" dirty="0">
                <a:latin typeface="Meiryo UI" panose="020B0604030504040204" pitchFamily="50" charset="-128"/>
                <a:ea typeface="Meiryo UI" panose="020B0604030504040204" pitchFamily="50" charset="-128"/>
              </a:rPr>
              <a:t>期限</a:t>
            </a:r>
          </a:p>
        </p:txBody>
      </p:sp>
      <p:sp>
        <p:nvSpPr>
          <p:cNvPr id="25" name="テキスト ボックス 24"/>
          <p:cNvSpPr txBox="1"/>
          <p:nvPr/>
        </p:nvSpPr>
        <p:spPr>
          <a:xfrm>
            <a:off x="8074445" y="1178026"/>
            <a:ext cx="713904" cy="1440000"/>
          </a:xfrm>
          <a:prstGeom prst="rect">
            <a:avLst/>
          </a:prstGeom>
          <a:noFill/>
        </p:spPr>
        <p:txBody>
          <a:bodyPr vert="eaVert" wrap="square" lIns="36000" tIns="0" rIns="36000" bIns="36000" rtlCol="0">
            <a:spAutoFit/>
          </a:bodyPr>
          <a:lstStyle/>
          <a:p>
            <a:pPr>
              <a:lnSpc>
                <a:spcPts val="2500"/>
              </a:lnSpc>
            </a:pPr>
            <a:r>
              <a:rPr kumimoji="1" lang="ja-JP" altLang="en-US" sz="1700" b="1" dirty="0">
                <a:solidFill>
                  <a:srgbClr val="C00000"/>
                </a:solidFill>
                <a:latin typeface="Meiryo UI" panose="020B0604030504040204" pitchFamily="50" charset="-128"/>
                <a:ea typeface="Meiryo UI" panose="020B0604030504040204" pitchFamily="50" charset="-128"/>
              </a:rPr>
              <a:t>低濃度ＰＣＢ</a:t>
            </a:r>
            <a:endParaRPr kumimoji="1" lang="en-US" altLang="ja-JP" sz="1700" b="1" dirty="0">
              <a:solidFill>
                <a:srgbClr val="C00000"/>
              </a:solidFill>
              <a:latin typeface="Meiryo UI" panose="020B0604030504040204" pitchFamily="50" charset="-128"/>
              <a:ea typeface="Meiryo UI" panose="020B0604030504040204" pitchFamily="50" charset="-128"/>
            </a:endParaRPr>
          </a:p>
          <a:p>
            <a:pPr>
              <a:lnSpc>
                <a:spcPts val="2500"/>
              </a:lnSpc>
            </a:pPr>
            <a:r>
              <a:rPr kumimoji="1" lang="ja-JP" altLang="en-US" sz="1700" b="1" dirty="0">
                <a:solidFill>
                  <a:srgbClr val="C00000"/>
                </a:solidFill>
                <a:latin typeface="Meiryo UI" panose="020B0604030504040204" pitchFamily="50" charset="-128"/>
                <a:ea typeface="Meiryo UI" panose="020B0604030504040204" pitchFamily="50" charset="-128"/>
              </a:rPr>
              <a:t>処分期限</a:t>
            </a:r>
          </a:p>
        </p:txBody>
      </p:sp>
      <p:sp>
        <p:nvSpPr>
          <p:cNvPr id="7" name="矢印: 右 6">
            <a:extLst>
              <a:ext uri="{FF2B5EF4-FFF2-40B4-BE49-F238E27FC236}">
                <a16:creationId xmlns:a16="http://schemas.microsoft.com/office/drawing/2014/main" id="{0969CECD-F999-4E26-AFC2-F4D3D055E1AF}"/>
              </a:ext>
            </a:extLst>
          </p:cNvPr>
          <p:cNvSpPr/>
          <p:nvPr/>
        </p:nvSpPr>
        <p:spPr>
          <a:xfrm>
            <a:off x="241995" y="620026"/>
            <a:ext cx="1170093" cy="2340000"/>
          </a:xfrm>
          <a:prstGeom prst="rightArrow">
            <a:avLst>
              <a:gd name="adj1" fmla="val 84435"/>
              <a:gd name="adj2" fmla="val 33140"/>
            </a:avLst>
          </a:prstGeom>
          <a:solidFill>
            <a:schemeClr val="accent4">
              <a:lumMod val="40000"/>
              <a:lumOff val="6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1438" y="972917"/>
            <a:ext cx="1034505" cy="1872000"/>
          </a:xfrm>
          <a:prstGeom prst="rect">
            <a:avLst/>
          </a:prstGeom>
          <a:noFill/>
        </p:spPr>
        <p:txBody>
          <a:bodyPr vert="eaVert" wrap="square" lIns="36000" tIns="36000" rIns="36000" bIns="36000" rtlCol="0">
            <a:spAutoFit/>
          </a:bodyPr>
          <a:lstStyle/>
          <a:p>
            <a:pPr>
              <a:lnSpc>
                <a:spcPts val="2500"/>
              </a:lnSpc>
            </a:pPr>
            <a:r>
              <a:rPr lang="ja-JP" altLang="en-US" sz="1500" dirty="0">
                <a:latin typeface="Meiryo UI" panose="020B0604030504040204" pitchFamily="50" charset="-128"/>
                <a:ea typeface="Meiryo UI" panose="020B0604030504040204" pitchFamily="50" charset="-128"/>
              </a:rPr>
              <a:t>高濃度ＰＣＢ機器の廃止・</a:t>
            </a:r>
            <a:r>
              <a:rPr kumimoji="1" lang="ja-JP" altLang="en-US" sz="1500" dirty="0">
                <a:latin typeface="Meiryo UI" panose="020B0604030504040204" pitchFamily="50" charset="-128"/>
                <a:ea typeface="Meiryo UI" panose="020B0604030504040204" pitchFamily="50" charset="-128"/>
              </a:rPr>
              <a:t>保管・処分</a:t>
            </a:r>
            <a:endParaRPr kumimoji="1" lang="en-US" altLang="ja-JP" sz="15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701522" y="1252413"/>
            <a:ext cx="713904" cy="1109534"/>
          </a:xfrm>
          <a:prstGeom prst="rect">
            <a:avLst/>
          </a:prstGeom>
          <a:noFill/>
        </p:spPr>
        <p:txBody>
          <a:bodyPr vert="eaVert" wrap="square" lIns="36000" tIns="36000" rIns="36000" bIns="36000" rtlCol="0">
            <a:spAutoFit/>
          </a:bodyPr>
          <a:lstStyle/>
          <a:p>
            <a:pPr>
              <a:lnSpc>
                <a:spcPts val="2500"/>
              </a:lnSpc>
            </a:pPr>
            <a:r>
              <a:rPr lang="ja-JP" altLang="en-US" sz="1500" dirty="0">
                <a:latin typeface="Meiryo UI" panose="020B0604030504040204" pitchFamily="50" charset="-128"/>
                <a:ea typeface="Meiryo UI" panose="020B0604030504040204" pitchFamily="50" charset="-128"/>
              </a:rPr>
              <a:t>特例の適用</a:t>
            </a:r>
            <a:endParaRPr lang="en-US" altLang="ja-JP" sz="1500" dirty="0">
              <a:latin typeface="Meiryo UI" panose="020B0604030504040204" pitchFamily="50" charset="-128"/>
              <a:ea typeface="Meiryo UI" panose="020B0604030504040204" pitchFamily="50" charset="-128"/>
            </a:endParaRPr>
          </a:p>
          <a:p>
            <a:pPr>
              <a:lnSpc>
                <a:spcPts val="2500"/>
              </a:lnSpc>
            </a:pPr>
            <a:r>
              <a:rPr kumimoji="1" lang="ja-JP" altLang="en-US" sz="1500" dirty="0">
                <a:latin typeface="Meiryo UI" panose="020B0604030504040204" pitchFamily="50" charset="-128"/>
                <a:ea typeface="Meiryo UI" panose="020B0604030504040204" pitchFamily="50" charset="-128"/>
              </a:rPr>
              <a:t>改善命令</a:t>
            </a:r>
            <a:endParaRPr kumimoji="1" lang="en-US" altLang="ja-JP" sz="15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C7AE168-3481-4039-9089-5B2A22B32655}"/>
              </a:ext>
            </a:extLst>
          </p:cNvPr>
          <p:cNvSpPr txBox="1"/>
          <p:nvPr/>
        </p:nvSpPr>
        <p:spPr>
          <a:xfrm>
            <a:off x="6523900" y="889834"/>
            <a:ext cx="919089" cy="1872000"/>
          </a:xfrm>
          <a:prstGeom prst="rect">
            <a:avLst/>
          </a:prstGeom>
          <a:noFill/>
        </p:spPr>
        <p:txBody>
          <a:bodyPr vert="eaVert" wrap="square" lIns="36000" tIns="36000" rIns="36000" bIns="36000" rtlCol="0">
            <a:spAutoFit/>
          </a:bodyPr>
          <a:lstStyle/>
          <a:p>
            <a:pPr>
              <a:lnSpc>
                <a:spcPts val="2200"/>
              </a:lnSpc>
            </a:pPr>
            <a:r>
              <a:rPr lang="ja-JP" altLang="en-US" sz="1400" dirty="0">
                <a:latin typeface="Meiryo UI" panose="020B0604030504040204" pitchFamily="50" charset="-128"/>
                <a:ea typeface="Meiryo UI" panose="020B0604030504040204" pitchFamily="50" charset="-128"/>
              </a:rPr>
              <a:t>低濃度ＰＣＢ廃棄物の</a:t>
            </a:r>
            <a:endParaRPr lang="en-US" altLang="ja-JP" sz="1400" dirty="0">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該当性の確認</a:t>
            </a:r>
            <a:r>
              <a:rPr lang="ja-JP" altLang="en-US"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保管</a:t>
            </a:r>
            <a:r>
              <a:rPr kumimoji="1" lang="ja-JP" altLang="en-US" sz="1400" dirty="0">
                <a:latin typeface="Meiryo UI" panose="020B0604030504040204" pitchFamily="50" charset="-128"/>
                <a:ea typeface="Meiryo UI" panose="020B0604030504040204" pitchFamily="50" charset="-128"/>
              </a:rPr>
              <a:t>・処分</a:t>
            </a:r>
            <a:endParaRPr kumimoji="1" lang="en-US" altLang="ja-JP" sz="14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3707904" y="672932"/>
            <a:ext cx="1080000" cy="502702"/>
          </a:xfrm>
          <a:prstGeom prst="rect">
            <a:avLst/>
          </a:prstGeom>
          <a:noFill/>
        </p:spPr>
        <p:txBody>
          <a:bodyPr wrap="square" rtlCol="0">
            <a:spAutoFit/>
          </a:bodyPr>
          <a:lstStyle/>
          <a:p>
            <a:pPr algn="ctr">
              <a:lnSpc>
                <a:spcPts val="1600"/>
              </a:lnSpc>
            </a:pPr>
            <a:r>
              <a:rPr kumimoji="1" lang="en-US" altLang="ja-JP" sz="1600" dirty="0">
                <a:latin typeface="Meiryo UI" panose="020B0604030504040204" pitchFamily="50" charset="-128"/>
                <a:ea typeface="Meiryo UI" panose="020B0604030504040204" pitchFamily="50" charset="-128"/>
              </a:rPr>
              <a:t>R4.3</a:t>
            </a:r>
            <a:r>
              <a:rPr lang="en-US" altLang="ja-JP" sz="1600" dirty="0">
                <a:latin typeface="Meiryo UI" panose="020B0604030504040204" pitchFamily="50" charset="-128"/>
                <a:ea typeface="Meiryo UI" panose="020B0604030504040204" pitchFamily="50" charset="-128"/>
              </a:rPr>
              <a:t>.31</a:t>
            </a:r>
          </a:p>
          <a:p>
            <a:pPr algn="ctr">
              <a:lnSpc>
                <a:spcPts val="1600"/>
              </a:lnSpc>
            </a:pPr>
            <a:r>
              <a:rPr lang="ja-JP" altLang="en-US" sz="1600" dirty="0">
                <a:latin typeface="Meiryo UI" panose="020B0604030504040204" pitchFamily="50" charset="-128"/>
                <a:ea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1475122" y="659466"/>
            <a:ext cx="1080000" cy="483072"/>
          </a:xfrm>
          <a:prstGeom prst="rect">
            <a:avLst/>
          </a:prstGeom>
          <a:noFill/>
        </p:spPr>
        <p:txBody>
          <a:bodyPr wrap="square" lIns="36000" tIns="36000" rIns="36000" bIns="36000" rtlCol="0">
            <a:spAutoFit/>
          </a:bodyPr>
          <a:lstStyle/>
          <a:p>
            <a:pPr algn="ctr">
              <a:lnSpc>
                <a:spcPts val="1600"/>
              </a:lnSpc>
            </a:pPr>
            <a:r>
              <a:rPr kumimoji="1" lang="en-US" altLang="ja-JP" sz="1600" b="1" dirty="0">
                <a:solidFill>
                  <a:srgbClr val="C00000"/>
                </a:solidFill>
                <a:latin typeface="Meiryo UI" panose="020B0604030504040204" pitchFamily="50" charset="-128"/>
                <a:ea typeface="Meiryo UI" panose="020B0604030504040204" pitchFamily="50" charset="-128"/>
              </a:rPr>
              <a:t>R3.3</a:t>
            </a:r>
            <a:r>
              <a:rPr lang="en-US" altLang="ja-JP" sz="1600" b="1" dirty="0">
                <a:solidFill>
                  <a:srgbClr val="C00000"/>
                </a:solidFill>
                <a:latin typeface="Meiryo UI" panose="020B0604030504040204" pitchFamily="50" charset="-128"/>
                <a:ea typeface="Meiryo UI" panose="020B0604030504040204" pitchFamily="50" charset="-128"/>
              </a:rPr>
              <a:t>.31</a:t>
            </a:r>
            <a:r>
              <a:rPr lang="ja-JP" altLang="en-US" sz="1600" b="1" dirty="0">
                <a:solidFill>
                  <a:srgbClr val="C00000"/>
                </a:solidFill>
                <a:latin typeface="Meiryo UI" panose="020B0604030504040204" pitchFamily="50" charset="-128"/>
                <a:ea typeface="Meiryo UI" panose="020B0604030504040204" pitchFamily="50" charset="-128"/>
              </a:rPr>
              <a:t>　</a:t>
            </a:r>
            <a:endParaRPr lang="en-US" altLang="ja-JP" sz="1600" b="1" dirty="0">
              <a:solidFill>
                <a:srgbClr val="C00000"/>
              </a:solidFill>
              <a:latin typeface="Meiryo UI" panose="020B0604030504040204" pitchFamily="50" charset="-128"/>
              <a:ea typeface="Meiryo UI" panose="020B0604030504040204" pitchFamily="50" charset="-128"/>
            </a:endParaRPr>
          </a:p>
          <a:p>
            <a:pPr algn="ctr">
              <a:lnSpc>
                <a:spcPts val="1600"/>
              </a:lnSpc>
            </a:pPr>
            <a:r>
              <a:rPr lang="ja-JP" altLang="en-US" sz="1600" b="1" dirty="0">
                <a:solidFill>
                  <a:srgbClr val="C00000"/>
                </a:solidFill>
                <a:latin typeface="Meiryo UI" panose="020B0604030504040204" pitchFamily="50" charset="-128"/>
                <a:ea typeface="Meiryo UI" panose="020B0604030504040204" pitchFamily="50" charset="-128"/>
              </a:rPr>
              <a:t> </a:t>
            </a:r>
            <a:endParaRPr kumimoji="1" lang="ja-JP" altLang="en-US" sz="1600" b="1" dirty="0">
              <a:solidFill>
                <a:srgbClr val="C0000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D0EAB84-6F02-447E-4A4C-9FFC197572F5}"/>
              </a:ext>
            </a:extLst>
          </p:cNvPr>
          <p:cNvSpPr/>
          <p:nvPr/>
        </p:nvSpPr>
        <p:spPr>
          <a:xfrm>
            <a:off x="4940733" y="607188"/>
            <a:ext cx="1575483" cy="2160000"/>
          </a:xfrm>
          <a:prstGeom prst="rect">
            <a:avLst/>
          </a:prstGeom>
          <a:solidFill>
            <a:srgbClr val="FFCC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b="1" spc="-100" dirty="0">
              <a:solidFill>
                <a:srgbClr val="FF0000"/>
              </a:solidFill>
              <a:latin typeface="Meiryo UI" panose="020B0604030504040204" pitchFamily="50" charset="-128"/>
              <a:ea typeface="Meiryo UI" panose="020B0604030504040204" pitchFamily="50" charset="-128"/>
            </a:endParaRPr>
          </a:p>
          <a:p>
            <a:pPr algn="ctr"/>
            <a:endParaRPr kumimoji="1" lang="ja-JP" altLang="en-US" sz="1700" b="1" spc="-100"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7F91751-4E94-3F22-8E21-23F15DE285C5}"/>
              </a:ext>
            </a:extLst>
          </p:cNvPr>
          <p:cNvSpPr txBox="1"/>
          <p:nvPr/>
        </p:nvSpPr>
        <p:spPr>
          <a:xfrm>
            <a:off x="5220072" y="1128059"/>
            <a:ext cx="1047329" cy="1656000"/>
          </a:xfrm>
          <a:prstGeom prst="rect">
            <a:avLst/>
          </a:prstGeom>
          <a:noFill/>
        </p:spPr>
        <p:txBody>
          <a:bodyPr vert="eaVert" wrap="square" lIns="36000" tIns="0" rIns="36000" bIns="36000" rtlCol="0">
            <a:spAutoFit/>
          </a:bodyPr>
          <a:lstStyle/>
          <a:p>
            <a:pPr>
              <a:lnSpc>
                <a:spcPts val="1900"/>
              </a:lnSpc>
            </a:pPr>
            <a:r>
              <a:rPr kumimoji="1" lang="ja-JP" altLang="en-US" sz="1400" b="1" dirty="0">
                <a:solidFill>
                  <a:srgbClr val="C00000"/>
                </a:solidFill>
                <a:latin typeface="Meiryo UI" panose="020B0604030504040204" pitchFamily="50" charset="-128"/>
                <a:ea typeface="Meiryo UI" panose="020B0604030504040204" pitchFamily="50" charset="-128"/>
              </a:rPr>
              <a:t>高濃度ＰＣＢ</a:t>
            </a:r>
            <a:endParaRPr kumimoji="1" lang="en-US" altLang="ja-JP" sz="1400" b="1" dirty="0">
              <a:solidFill>
                <a:srgbClr val="C00000"/>
              </a:solidFill>
              <a:latin typeface="Meiryo UI" panose="020B0604030504040204" pitchFamily="50" charset="-128"/>
              <a:ea typeface="Meiryo UI" panose="020B0604030504040204" pitchFamily="50" charset="-128"/>
            </a:endParaRPr>
          </a:p>
          <a:p>
            <a:pPr>
              <a:lnSpc>
                <a:spcPts val="1900"/>
              </a:lnSpc>
            </a:pPr>
            <a:r>
              <a:rPr lang="ja-JP" altLang="en-US" sz="1400" b="1" dirty="0">
                <a:solidFill>
                  <a:srgbClr val="C00000"/>
                </a:solidFill>
                <a:latin typeface="Meiryo UI" panose="020B0604030504040204" pitchFamily="50" charset="-128"/>
                <a:ea typeface="Meiryo UI" panose="020B0604030504040204" pitchFamily="50" charset="-128"/>
              </a:rPr>
              <a:t>処理委託契約期限</a:t>
            </a:r>
            <a:endParaRPr kumimoji="1" lang="en-US" altLang="ja-JP" sz="1400" b="1" dirty="0">
              <a:solidFill>
                <a:srgbClr val="C00000"/>
              </a:solidFill>
              <a:latin typeface="Meiryo UI" panose="020B0604030504040204" pitchFamily="50" charset="-128"/>
              <a:ea typeface="Meiryo UI" panose="020B0604030504040204" pitchFamily="50" charset="-128"/>
            </a:endParaRPr>
          </a:p>
          <a:p>
            <a:pPr>
              <a:lnSpc>
                <a:spcPts val="1900"/>
              </a:lnSpc>
            </a:pPr>
            <a:r>
              <a:rPr lang="ja-JP" altLang="en-US" sz="1400" b="1" dirty="0">
                <a:solidFill>
                  <a:srgbClr val="C00000"/>
                </a:solidFill>
                <a:latin typeface="Meiryo UI" panose="020B0604030504040204" pitchFamily="50" charset="-128"/>
                <a:ea typeface="Meiryo UI" panose="020B0604030504040204" pitchFamily="50" charset="-128"/>
              </a:rPr>
              <a:t>①ＪＥＳＣＯ大阪</a:t>
            </a:r>
            <a:endParaRPr lang="en-US" altLang="ja-JP" sz="1400" b="1" dirty="0">
              <a:solidFill>
                <a:srgbClr val="C00000"/>
              </a:solidFill>
              <a:latin typeface="Meiryo UI" panose="020B0604030504040204" pitchFamily="50" charset="-128"/>
              <a:ea typeface="Meiryo UI" panose="020B0604030504040204" pitchFamily="50" charset="-128"/>
            </a:endParaRPr>
          </a:p>
          <a:p>
            <a:pPr>
              <a:lnSpc>
                <a:spcPts val="1900"/>
              </a:lnSpc>
            </a:pPr>
            <a:r>
              <a:rPr kumimoji="1" lang="ja-JP" altLang="en-US" sz="1400" b="1" dirty="0">
                <a:solidFill>
                  <a:srgbClr val="C00000"/>
                </a:solidFill>
                <a:latin typeface="Meiryo UI" panose="020B0604030504040204" pitchFamily="50" charset="-128"/>
                <a:ea typeface="Meiryo UI" panose="020B0604030504040204" pitchFamily="50" charset="-128"/>
              </a:rPr>
              <a:t>②ＪＥＳＣＯ北九州</a:t>
            </a:r>
          </a:p>
        </p:txBody>
      </p:sp>
      <p:sp>
        <p:nvSpPr>
          <p:cNvPr id="11" name="テキスト ボックス 10">
            <a:extLst>
              <a:ext uri="{FF2B5EF4-FFF2-40B4-BE49-F238E27FC236}">
                <a16:creationId xmlns:a16="http://schemas.microsoft.com/office/drawing/2014/main" id="{47DFA5AB-77B9-4185-9F42-817F80213E6E}"/>
              </a:ext>
            </a:extLst>
          </p:cNvPr>
          <p:cNvSpPr txBox="1"/>
          <p:nvPr/>
        </p:nvSpPr>
        <p:spPr>
          <a:xfrm>
            <a:off x="5076056" y="659466"/>
            <a:ext cx="1260000" cy="483072"/>
          </a:xfrm>
          <a:prstGeom prst="rect">
            <a:avLst/>
          </a:prstGeom>
          <a:noFill/>
        </p:spPr>
        <p:txBody>
          <a:bodyPr wrap="square" lIns="36000" tIns="36000" rIns="36000" bIns="36000" rtlCol="0">
            <a:spAutoFit/>
          </a:bodyPr>
          <a:lstStyle/>
          <a:p>
            <a:pPr>
              <a:lnSpc>
                <a:spcPts val="1600"/>
              </a:lnSpc>
            </a:pPr>
            <a:r>
              <a:rPr lang="ja-JP" altLang="en-US" sz="1700" b="1" dirty="0">
                <a:solidFill>
                  <a:srgbClr val="C00000"/>
                </a:solidFill>
                <a:latin typeface="Meiryo UI" panose="020B0604030504040204" pitchFamily="50" charset="-128"/>
                <a:ea typeface="Meiryo UI" panose="020B0604030504040204" pitchFamily="50" charset="-128"/>
              </a:rPr>
              <a:t>①</a:t>
            </a:r>
            <a:r>
              <a:rPr lang="en-US" altLang="ja-JP" sz="1500" b="1" dirty="0">
                <a:solidFill>
                  <a:srgbClr val="C00000"/>
                </a:solidFill>
                <a:latin typeface="Meiryo UI" panose="020B0604030504040204" pitchFamily="50" charset="-128"/>
                <a:ea typeface="Meiryo UI" panose="020B0604030504040204" pitchFamily="50" charset="-128"/>
              </a:rPr>
              <a:t>R5.12.28</a:t>
            </a:r>
            <a:endParaRPr kumimoji="1" lang="en-US" altLang="ja-JP" sz="1500" b="1" baseline="-25000" dirty="0">
              <a:solidFill>
                <a:srgbClr val="C00000"/>
              </a:solidFill>
              <a:latin typeface="Meiryo UI" panose="020B0604030504040204" pitchFamily="50" charset="-128"/>
              <a:ea typeface="Meiryo UI" panose="020B0604030504040204" pitchFamily="50" charset="-128"/>
            </a:endParaRPr>
          </a:p>
          <a:p>
            <a:pPr>
              <a:lnSpc>
                <a:spcPts val="1600"/>
              </a:lnSpc>
            </a:pPr>
            <a:r>
              <a:rPr lang="ja-JP" altLang="en-US" sz="1700" b="1" dirty="0">
                <a:solidFill>
                  <a:srgbClr val="C00000"/>
                </a:solidFill>
                <a:latin typeface="Meiryo UI" panose="020B0604030504040204" pitchFamily="50" charset="-128"/>
                <a:ea typeface="Meiryo UI" panose="020B0604030504040204" pitchFamily="50" charset="-128"/>
              </a:rPr>
              <a:t>②</a:t>
            </a:r>
            <a:r>
              <a:rPr lang="en-US" altLang="ja-JP" sz="1500" b="1" dirty="0">
                <a:solidFill>
                  <a:srgbClr val="C00000"/>
                </a:solidFill>
                <a:latin typeface="Meiryo UI" panose="020B0604030504040204" pitchFamily="50" charset="-128"/>
                <a:ea typeface="Meiryo UI" panose="020B0604030504040204" pitchFamily="50" charset="-128"/>
              </a:rPr>
              <a:t>R5.8</a:t>
            </a:r>
            <a:r>
              <a:rPr lang="ja-JP" altLang="en-US" sz="1500" b="1" dirty="0">
                <a:solidFill>
                  <a:srgbClr val="C00000"/>
                </a:solidFill>
                <a:latin typeface="Meiryo UI" panose="020B0604030504040204" pitchFamily="50" charset="-128"/>
                <a:ea typeface="Meiryo UI" panose="020B0604030504040204" pitchFamily="50" charset="-128"/>
              </a:rPr>
              <a:t>月末</a:t>
            </a:r>
            <a:endParaRPr lang="ja-JP" altLang="en-US" sz="1500" b="1" baseline="-25000" dirty="0">
              <a:solidFill>
                <a:srgbClr val="C0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4259C1DB-08C3-FD68-239E-DACA3D67D32B}"/>
              </a:ext>
            </a:extLst>
          </p:cNvPr>
          <p:cNvSpPr txBox="1"/>
          <p:nvPr/>
        </p:nvSpPr>
        <p:spPr>
          <a:xfrm>
            <a:off x="0" y="5632793"/>
            <a:ext cx="9144000" cy="1224000"/>
          </a:xfrm>
          <a:prstGeom prst="rect">
            <a:avLst/>
          </a:prstGeom>
          <a:solidFill>
            <a:schemeClr val="accent6">
              <a:lumMod val="40000"/>
              <a:lumOff val="60000"/>
            </a:schemeClr>
          </a:solidFill>
          <a:ln w="6350">
            <a:noFill/>
          </a:ln>
        </p:spPr>
        <p:txBody>
          <a:bodyPr wrap="square" lIns="0" tIns="72000" rIns="0" bIns="36000" rtlCol="0">
            <a:noAutofit/>
          </a:bodyPr>
          <a:lstStyle/>
          <a:p>
            <a:pPr marL="144000">
              <a:lnSpc>
                <a:spcPts val="2200"/>
              </a:lnSpc>
            </a:pPr>
            <a:r>
              <a:rPr lang="ja-JP" altLang="en-US" sz="1400" dirty="0">
                <a:latin typeface="Meiryo UI" panose="020B0604030504040204" pitchFamily="50" charset="-128"/>
                <a:ea typeface="Meiryo UI" panose="020B0604030504040204" pitchFamily="50" charset="-128"/>
              </a:rPr>
              <a:t>○万一、高濃度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廃棄物が事業所内等で発見された場合は、至急大阪府までご連絡ください。</a:t>
            </a:r>
            <a:endParaRPr lang="en-US" altLang="ja-JP" sz="1400" dirty="0">
              <a:latin typeface="Meiryo UI" panose="020B0604030504040204" pitchFamily="50" charset="-128"/>
              <a:ea typeface="Meiryo UI" panose="020B0604030504040204" pitchFamily="50" charset="-128"/>
            </a:endParaRPr>
          </a:p>
          <a:p>
            <a:pPr marL="144000">
              <a:lnSpc>
                <a:spcPts val="22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高濃度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廃棄物の処分については、中小企業や個人の方々を対象とした処理料金の軽減制度があります。</a:t>
            </a:r>
            <a:r>
              <a:rPr lang="en-US" altLang="ja-JP" sz="1400" dirty="0">
                <a:latin typeface="Meiryo UI" panose="020B0604030504040204" pitchFamily="50" charset="-128"/>
                <a:ea typeface="Meiryo UI" panose="020B0604030504040204" pitchFamily="50" charset="-128"/>
              </a:rPr>
              <a:t>(P.38)</a:t>
            </a:r>
          </a:p>
          <a:p>
            <a:pPr marL="144000">
              <a:lnSpc>
                <a:spcPts val="2200"/>
              </a:lnSpc>
            </a:pPr>
            <a:r>
              <a:rPr lang="ja-JP" altLang="en-US" sz="1400" dirty="0" smtClean="0">
                <a:latin typeface="Meiryo UI" panose="020B0604030504040204" pitchFamily="50" charset="-128"/>
                <a:ea typeface="Meiryo UI" panose="020B0604030504040204" pitchFamily="50" charset="-128"/>
              </a:rPr>
              <a:t>○</a:t>
            </a:r>
            <a:r>
              <a:rPr lang="ja-JP" altLang="en-US" sz="1400" spc="-120" dirty="0" smtClean="0">
                <a:latin typeface="Meiryo UI" panose="020B0604030504040204" pitchFamily="50" charset="-128"/>
                <a:ea typeface="Meiryo UI" panose="020B0604030504040204" pitchFamily="50" charset="-128"/>
              </a:rPr>
              <a:t>期間内処分の改善</a:t>
            </a:r>
            <a:r>
              <a:rPr lang="ja-JP" altLang="en-US" sz="1400" spc="-120" dirty="0">
                <a:latin typeface="Meiryo UI" panose="020B0604030504040204" pitchFamily="50" charset="-128"/>
                <a:ea typeface="Meiryo UI" panose="020B0604030504040204" pitchFamily="50" charset="-128"/>
              </a:rPr>
              <a:t>命令に違反した場合は、三年以下の懲役若しくは千万円以下の罰金に処し、又はこれを併科する。（第</a:t>
            </a:r>
            <a:r>
              <a:rPr lang="en-US" altLang="ja-JP" sz="1400" spc="-120" dirty="0">
                <a:latin typeface="Meiryo UI" panose="020B0604030504040204" pitchFamily="50" charset="-128"/>
                <a:ea typeface="Meiryo UI" panose="020B0604030504040204" pitchFamily="50" charset="-128"/>
              </a:rPr>
              <a:t>33</a:t>
            </a:r>
            <a:r>
              <a:rPr lang="ja-JP" altLang="en-US" sz="1400" spc="-120" dirty="0">
                <a:latin typeface="Meiryo UI" panose="020B0604030504040204" pitchFamily="50" charset="-128"/>
                <a:ea typeface="Meiryo UI" panose="020B0604030504040204" pitchFamily="50" charset="-128"/>
              </a:rPr>
              <a:t>条第</a:t>
            </a:r>
            <a:r>
              <a:rPr lang="en-US" altLang="ja-JP" sz="1400" spc="-120" dirty="0">
                <a:latin typeface="Meiryo UI" panose="020B0604030504040204" pitchFamily="50" charset="-128"/>
                <a:ea typeface="Meiryo UI" panose="020B0604030504040204" pitchFamily="50" charset="-128"/>
              </a:rPr>
              <a:t>1</a:t>
            </a:r>
            <a:r>
              <a:rPr lang="ja-JP" altLang="en-US" sz="1400" spc="-120" dirty="0">
                <a:latin typeface="Meiryo UI" panose="020B0604030504040204" pitchFamily="50" charset="-128"/>
                <a:ea typeface="Meiryo UI" panose="020B0604030504040204" pitchFamily="50" charset="-128"/>
              </a:rPr>
              <a:t>号）</a:t>
            </a:r>
          </a:p>
          <a:p>
            <a:pPr marL="144000">
              <a:lnSpc>
                <a:spcPts val="2200"/>
              </a:lnSpc>
            </a:pPr>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27</a:t>
            </a:fld>
            <a:endParaRPr lang="ja-JP" altLang="en-US" dirty="0">
              <a:solidFill>
                <a:prstClr val="black"/>
              </a:solidFill>
            </a:endParaRPr>
          </a:p>
        </p:txBody>
      </p:sp>
      <p:graphicFrame>
        <p:nvGraphicFramePr>
          <p:cNvPr id="17" name="表 16">
            <a:extLst>
              <a:ext uri="{FF2B5EF4-FFF2-40B4-BE49-F238E27FC236}">
                <a16:creationId xmlns:a16="http://schemas.microsoft.com/office/drawing/2014/main" id="{26CECE14-CB80-4481-7337-00023D19ADCC}"/>
              </a:ext>
            </a:extLst>
          </p:cNvPr>
          <p:cNvGraphicFramePr>
            <a:graphicFrameLocks noGrp="1"/>
          </p:cNvGraphicFramePr>
          <p:nvPr>
            <p:extLst>
              <p:ext uri="{D42A27DB-BD31-4B8C-83A1-F6EECF244321}">
                <p14:modId xmlns:p14="http://schemas.microsoft.com/office/powerpoint/2010/main" val="179154938"/>
              </p:ext>
            </p:extLst>
          </p:nvPr>
        </p:nvGraphicFramePr>
        <p:xfrm>
          <a:off x="539550" y="3303646"/>
          <a:ext cx="7920000" cy="1440000"/>
        </p:xfrm>
        <a:graphic>
          <a:graphicData uri="http://schemas.openxmlformats.org/drawingml/2006/table">
            <a:tbl>
              <a:tblPr/>
              <a:tblGrid>
                <a:gridCol w="1980000">
                  <a:extLst>
                    <a:ext uri="{9D8B030D-6E8A-4147-A177-3AD203B41FA5}">
                      <a16:colId xmlns:a16="http://schemas.microsoft.com/office/drawing/2014/main" val="630804525"/>
                    </a:ext>
                  </a:extLst>
                </a:gridCol>
                <a:gridCol w="1980000">
                  <a:extLst>
                    <a:ext uri="{9D8B030D-6E8A-4147-A177-3AD203B41FA5}">
                      <a16:colId xmlns:a16="http://schemas.microsoft.com/office/drawing/2014/main" val="2860372865"/>
                    </a:ext>
                  </a:extLst>
                </a:gridCol>
                <a:gridCol w="1980000">
                  <a:extLst>
                    <a:ext uri="{9D8B030D-6E8A-4147-A177-3AD203B41FA5}">
                      <a16:colId xmlns:a16="http://schemas.microsoft.com/office/drawing/2014/main" val="2946453966"/>
                    </a:ext>
                  </a:extLst>
                </a:gridCol>
                <a:gridCol w="1980000">
                  <a:extLst>
                    <a:ext uri="{9D8B030D-6E8A-4147-A177-3AD203B41FA5}">
                      <a16:colId xmlns:a16="http://schemas.microsoft.com/office/drawing/2014/main" val="3012113733"/>
                    </a:ext>
                  </a:extLst>
                </a:gridCol>
              </a:tblGrid>
              <a:tr h="422670">
                <a:tc>
                  <a:txBody>
                    <a:bodyPr/>
                    <a:lstStyle/>
                    <a:p>
                      <a:pPr algn="ctr" fontAlgn="ctr"/>
                      <a:r>
                        <a:rPr lang="ja-JP" altLang="en-US" sz="1600" dirty="0">
                          <a:effectLst/>
                          <a:latin typeface="Meiryo UI" panose="020B0604030504040204" pitchFamily="50" charset="-128"/>
                          <a:ea typeface="Meiryo UI" panose="020B0604030504040204" pitchFamily="50" charset="-128"/>
                        </a:rPr>
                        <a:t>処理対象</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600" dirty="0">
                          <a:effectLst/>
                          <a:latin typeface="Meiryo UI" panose="020B0604030504040204" pitchFamily="50" charset="-128"/>
                          <a:ea typeface="Meiryo UI" panose="020B0604030504040204" pitchFamily="50" charset="-128"/>
                        </a:rPr>
                        <a:t>処理施設</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600" dirty="0">
                          <a:effectLst/>
                          <a:latin typeface="Meiryo UI" panose="020B0604030504040204" pitchFamily="50" charset="-128"/>
                          <a:ea typeface="Meiryo UI" panose="020B0604030504040204" pitchFamily="50" charset="-128"/>
                        </a:rPr>
                        <a:t>登録期限</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1600" dirty="0">
                          <a:effectLst/>
                          <a:latin typeface="Meiryo UI" panose="020B0604030504040204" pitchFamily="50" charset="-128"/>
                          <a:ea typeface="Meiryo UI" panose="020B0604030504040204" pitchFamily="50" charset="-128"/>
                        </a:rPr>
                        <a:t>処理委託契約期限</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32324555"/>
                  </a:ext>
                </a:extLst>
              </a:tr>
              <a:tr h="508665">
                <a:tc>
                  <a:txBody>
                    <a:bodyPr/>
                    <a:lstStyle/>
                    <a:p>
                      <a:pPr algn="ctr" fontAlgn="ctr"/>
                      <a:r>
                        <a:rPr lang="ja-JP" altLang="en-US" sz="1600" dirty="0">
                          <a:effectLst/>
                          <a:latin typeface="Meiryo UI" panose="020B0604030504040204" pitchFamily="50" charset="-128"/>
                          <a:ea typeface="Meiryo UI" panose="020B0604030504040204" pitchFamily="50" charset="-128"/>
                        </a:rPr>
                        <a:t>安定器等</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dirty="0">
                          <a:effectLst/>
                          <a:latin typeface="Meiryo UI" panose="020B0604030504040204" pitchFamily="50" charset="-128"/>
                          <a:ea typeface="Meiryo UI" panose="020B0604030504040204" pitchFamily="50" charset="-128"/>
                        </a:rPr>
                        <a:t>JESCO</a:t>
                      </a:r>
                      <a:r>
                        <a:rPr lang="ja-JP" altLang="en-US" sz="1600" dirty="0">
                          <a:effectLst/>
                          <a:latin typeface="Meiryo UI" panose="020B0604030504040204" pitchFamily="50" charset="-128"/>
                          <a:ea typeface="Meiryo UI" panose="020B0604030504040204" pitchFamily="50" charset="-128"/>
                        </a:rPr>
                        <a:t>北九州</a:t>
                      </a:r>
                      <a:br>
                        <a:rPr lang="ja-JP" altLang="en-US" sz="1600" dirty="0">
                          <a:effectLst/>
                          <a:latin typeface="Meiryo UI" panose="020B0604030504040204" pitchFamily="50" charset="-128"/>
                          <a:ea typeface="Meiryo UI" panose="020B0604030504040204" pitchFamily="50" charset="-128"/>
                        </a:rPr>
                      </a:br>
                      <a:r>
                        <a:rPr lang="ja-JP" altLang="en-US" sz="1600" dirty="0">
                          <a:effectLst/>
                          <a:latin typeface="Meiryo UI" panose="020B0604030504040204" pitchFamily="50" charset="-128"/>
                          <a:ea typeface="Meiryo UI" panose="020B0604030504040204" pitchFamily="50" charset="-128"/>
                        </a:rPr>
                        <a:t>処理事業所</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dirty="0" smtClean="0">
                          <a:effectLst/>
                          <a:latin typeface="Meiryo UI" panose="020B0604030504040204" pitchFamily="50" charset="-128"/>
                          <a:ea typeface="Meiryo UI" panose="020B0604030504040204" pitchFamily="50" charset="-128"/>
                        </a:rPr>
                        <a:t>R5</a:t>
                      </a:r>
                      <a:r>
                        <a:rPr lang="ja-JP" altLang="en-US" sz="1600" dirty="0" smtClean="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7</a:t>
                      </a:r>
                      <a:r>
                        <a:rPr lang="ja-JP" altLang="en-US" sz="1600" dirty="0">
                          <a:effectLst/>
                          <a:latin typeface="Meiryo UI" panose="020B0604030504040204" pitchFamily="50" charset="-128"/>
                          <a:ea typeface="Meiryo UI" panose="020B0604030504040204" pitchFamily="50" charset="-128"/>
                        </a:rPr>
                        <a:t>月末</a:t>
                      </a:r>
                      <a:br>
                        <a:rPr lang="ja-JP" altLang="en-US" sz="1600" dirty="0">
                          <a:effectLst/>
                          <a:latin typeface="Meiryo UI" panose="020B0604030504040204" pitchFamily="50" charset="-128"/>
                          <a:ea typeface="Meiryo UI" panose="020B0604030504040204" pitchFamily="50" charset="-128"/>
                        </a:rPr>
                      </a:br>
                      <a:r>
                        <a:rPr lang="en-US" altLang="ja-JP" sz="1600" dirty="0" smtClean="0">
                          <a:effectLst/>
                          <a:latin typeface="Meiryo UI" panose="020B0604030504040204" pitchFamily="50" charset="-128"/>
                          <a:ea typeface="Meiryo UI" panose="020B0604030504040204" pitchFamily="50" charset="-128"/>
                        </a:rPr>
                        <a:t>(※R5</a:t>
                      </a:r>
                      <a:r>
                        <a:rPr lang="ja-JP" altLang="en-US" sz="1600" dirty="0" smtClean="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11</a:t>
                      </a:r>
                      <a:r>
                        <a:rPr lang="ja-JP" altLang="en-US" sz="1600" dirty="0">
                          <a:effectLst/>
                          <a:latin typeface="Meiryo UI" panose="020B0604030504040204" pitchFamily="50" charset="-128"/>
                          <a:ea typeface="Meiryo UI" panose="020B0604030504040204" pitchFamily="50" charset="-128"/>
                        </a:rPr>
                        <a:t>月</a:t>
                      </a:r>
                      <a:r>
                        <a:rPr lang="en-US" altLang="ja-JP" sz="1600" dirty="0">
                          <a:effectLst/>
                          <a:latin typeface="Meiryo UI" panose="020B0604030504040204" pitchFamily="50" charset="-128"/>
                          <a:ea typeface="Meiryo UI" panose="020B0604030504040204" pitchFamily="50" charset="-128"/>
                        </a:rPr>
                        <a:t>15</a:t>
                      </a:r>
                      <a:r>
                        <a:rPr lang="ja-JP" altLang="en-US" sz="1600" dirty="0">
                          <a:effectLst/>
                          <a:latin typeface="Meiryo UI" panose="020B0604030504040204" pitchFamily="50" charset="-128"/>
                          <a:ea typeface="Meiryo UI" panose="020B0604030504040204" pitchFamily="50" charset="-128"/>
                        </a:rPr>
                        <a:t>日</a:t>
                      </a:r>
                      <a:r>
                        <a:rPr lang="en-US" altLang="ja-JP" sz="1600" dirty="0">
                          <a:effectLst/>
                          <a:latin typeface="Meiryo UI" panose="020B0604030504040204" pitchFamily="50" charset="-128"/>
                          <a:ea typeface="Meiryo UI" panose="020B0604030504040204" pitchFamily="50" charset="-128"/>
                        </a:rPr>
                        <a:t>)</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dirty="0" smtClean="0">
                          <a:effectLst/>
                          <a:latin typeface="Meiryo UI" panose="020B0604030504040204" pitchFamily="50" charset="-128"/>
                          <a:ea typeface="Meiryo UI" panose="020B0604030504040204" pitchFamily="50" charset="-128"/>
                        </a:rPr>
                        <a:t>R5</a:t>
                      </a:r>
                      <a:r>
                        <a:rPr lang="ja-JP" altLang="en-US" sz="1600" dirty="0" smtClean="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8</a:t>
                      </a:r>
                      <a:r>
                        <a:rPr lang="ja-JP" altLang="en-US" sz="1600" dirty="0">
                          <a:effectLst/>
                          <a:latin typeface="Meiryo UI" panose="020B0604030504040204" pitchFamily="50" charset="-128"/>
                          <a:ea typeface="Meiryo UI" panose="020B0604030504040204" pitchFamily="50" charset="-128"/>
                        </a:rPr>
                        <a:t>月末</a:t>
                      </a:r>
                      <a:br>
                        <a:rPr lang="ja-JP" altLang="en-US" sz="1600" dirty="0">
                          <a:effectLst/>
                          <a:latin typeface="Meiryo UI" panose="020B0604030504040204" pitchFamily="50" charset="-128"/>
                          <a:ea typeface="Meiryo UI" panose="020B0604030504040204" pitchFamily="50" charset="-128"/>
                        </a:rPr>
                      </a:br>
                      <a:r>
                        <a:rPr lang="en-US" altLang="ja-JP" sz="1600" dirty="0" smtClean="0">
                          <a:effectLst/>
                          <a:latin typeface="Meiryo UI" panose="020B0604030504040204" pitchFamily="50" charset="-128"/>
                          <a:ea typeface="Meiryo UI" panose="020B0604030504040204" pitchFamily="50" charset="-128"/>
                        </a:rPr>
                        <a:t>(※R5</a:t>
                      </a:r>
                      <a:r>
                        <a:rPr lang="ja-JP" altLang="en-US" sz="1600" dirty="0" smtClean="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12</a:t>
                      </a:r>
                      <a:r>
                        <a:rPr lang="ja-JP" altLang="en-US" sz="1600" dirty="0">
                          <a:effectLst/>
                          <a:latin typeface="Meiryo UI" panose="020B0604030504040204" pitchFamily="50" charset="-128"/>
                          <a:ea typeface="Meiryo UI" panose="020B0604030504040204" pitchFamily="50" charset="-128"/>
                        </a:rPr>
                        <a:t>月</a:t>
                      </a:r>
                      <a:r>
                        <a:rPr lang="en-US" altLang="ja-JP" sz="1600" dirty="0">
                          <a:effectLst/>
                          <a:latin typeface="Meiryo UI" panose="020B0604030504040204" pitchFamily="50" charset="-128"/>
                          <a:ea typeface="Meiryo UI" panose="020B0604030504040204" pitchFamily="50" charset="-128"/>
                        </a:rPr>
                        <a:t>28</a:t>
                      </a:r>
                      <a:r>
                        <a:rPr lang="ja-JP" altLang="en-US" sz="1600" dirty="0">
                          <a:effectLst/>
                          <a:latin typeface="Meiryo UI" panose="020B0604030504040204" pitchFamily="50" charset="-128"/>
                          <a:ea typeface="Meiryo UI" panose="020B0604030504040204" pitchFamily="50" charset="-128"/>
                        </a:rPr>
                        <a:t>日</a:t>
                      </a:r>
                      <a:r>
                        <a:rPr lang="en-US" altLang="ja-JP" sz="1600" dirty="0">
                          <a:effectLst/>
                          <a:latin typeface="Meiryo UI" panose="020B0604030504040204" pitchFamily="50" charset="-128"/>
                          <a:ea typeface="Meiryo UI" panose="020B0604030504040204" pitchFamily="50" charset="-128"/>
                        </a:rPr>
                        <a:t>)</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43577689"/>
                  </a:ext>
                </a:extLst>
              </a:tr>
              <a:tr h="508665">
                <a:tc>
                  <a:txBody>
                    <a:bodyPr/>
                    <a:lstStyle/>
                    <a:p>
                      <a:pPr algn="ctr" fontAlgn="ctr"/>
                      <a:r>
                        <a:rPr lang="ja-JP" altLang="en-US" sz="1600">
                          <a:effectLst/>
                          <a:latin typeface="Meiryo UI" panose="020B0604030504040204" pitchFamily="50" charset="-128"/>
                          <a:ea typeface="Meiryo UI" panose="020B0604030504040204" pitchFamily="50" charset="-128"/>
                        </a:rPr>
                        <a:t>変圧器・コンデンサ等</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dirty="0">
                          <a:effectLst/>
                          <a:latin typeface="Meiryo UI" panose="020B0604030504040204" pitchFamily="50" charset="-128"/>
                          <a:ea typeface="Meiryo UI" panose="020B0604030504040204" pitchFamily="50" charset="-128"/>
                        </a:rPr>
                        <a:t>JESCO</a:t>
                      </a:r>
                      <a:r>
                        <a:rPr lang="ja-JP" altLang="en-US" sz="1600" dirty="0">
                          <a:effectLst/>
                          <a:latin typeface="Meiryo UI" panose="020B0604030504040204" pitchFamily="50" charset="-128"/>
                          <a:ea typeface="Meiryo UI" panose="020B0604030504040204" pitchFamily="50" charset="-128"/>
                        </a:rPr>
                        <a:t>大阪</a:t>
                      </a:r>
                      <a:br>
                        <a:rPr lang="ja-JP" altLang="en-US" sz="1600" dirty="0">
                          <a:effectLst/>
                          <a:latin typeface="Meiryo UI" panose="020B0604030504040204" pitchFamily="50" charset="-128"/>
                          <a:ea typeface="Meiryo UI" panose="020B0604030504040204" pitchFamily="50" charset="-128"/>
                        </a:rPr>
                      </a:br>
                      <a:r>
                        <a:rPr lang="ja-JP" altLang="en-US" sz="1600" dirty="0">
                          <a:effectLst/>
                          <a:latin typeface="Meiryo UI" panose="020B0604030504040204" pitchFamily="50" charset="-128"/>
                          <a:ea typeface="Meiryo UI" panose="020B0604030504040204" pitchFamily="50" charset="-128"/>
                        </a:rPr>
                        <a:t>処理事業所</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dirty="0" smtClean="0">
                          <a:effectLst/>
                          <a:latin typeface="Meiryo UI" panose="020B0604030504040204" pitchFamily="50" charset="-128"/>
                          <a:ea typeface="Meiryo UI" panose="020B0604030504040204" pitchFamily="50" charset="-128"/>
                        </a:rPr>
                        <a:t>R5</a:t>
                      </a:r>
                      <a:r>
                        <a:rPr lang="ja-JP" altLang="en-US" sz="1600" dirty="0" smtClean="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11</a:t>
                      </a:r>
                      <a:r>
                        <a:rPr lang="ja-JP" altLang="en-US" sz="1600" dirty="0">
                          <a:effectLst/>
                          <a:latin typeface="Meiryo UI" panose="020B0604030504040204" pitchFamily="50" charset="-128"/>
                          <a:ea typeface="Meiryo UI" panose="020B0604030504040204" pitchFamily="50" charset="-128"/>
                        </a:rPr>
                        <a:t>月</a:t>
                      </a:r>
                      <a:r>
                        <a:rPr lang="en-US" altLang="ja-JP" sz="1600" dirty="0">
                          <a:effectLst/>
                          <a:latin typeface="Meiryo UI" panose="020B0604030504040204" pitchFamily="50" charset="-128"/>
                          <a:ea typeface="Meiryo UI" panose="020B0604030504040204" pitchFamily="50" charset="-128"/>
                        </a:rPr>
                        <a:t>15</a:t>
                      </a:r>
                      <a:r>
                        <a:rPr lang="ja-JP" altLang="en-US" sz="1600" dirty="0">
                          <a:effectLst/>
                          <a:latin typeface="Meiryo UI" panose="020B0604030504040204" pitchFamily="50" charset="-128"/>
                          <a:ea typeface="Meiryo UI" panose="020B0604030504040204" pitchFamily="50" charset="-128"/>
                        </a:rPr>
                        <a:t>日</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dirty="0" smtClean="0">
                          <a:effectLst/>
                          <a:latin typeface="Meiryo UI" panose="020B0604030504040204" pitchFamily="50" charset="-128"/>
                          <a:ea typeface="Meiryo UI" panose="020B0604030504040204" pitchFamily="50" charset="-128"/>
                        </a:rPr>
                        <a:t>R5</a:t>
                      </a:r>
                      <a:r>
                        <a:rPr lang="ja-JP" altLang="en-US" sz="1600" dirty="0" smtClean="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12</a:t>
                      </a:r>
                      <a:r>
                        <a:rPr lang="ja-JP" altLang="en-US" sz="1600" dirty="0">
                          <a:effectLst/>
                          <a:latin typeface="Meiryo UI" panose="020B0604030504040204" pitchFamily="50" charset="-128"/>
                          <a:ea typeface="Meiryo UI" panose="020B0604030504040204" pitchFamily="50" charset="-128"/>
                        </a:rPr>
                        <a:t>月</a:t>
                      </a:r>
                      <a:r>
                        <a:rPr lang="en-US" altLang="ja-JP" sz="1600" dirty="0">
                          <a:effectLst/>
                          <a:latin typeface="Meiryo UI" panose="020B0604030504040204" pitchFamily="50" charset="-128"/>
                          <a:ea typeface="Meiryo UI" panose="020B0604030504040204" pitchFamily="50" charset="-128"/>
                        </a:rPr>
                        <a:t>28</a:t>
                      </a:r>
                      <a:r>
                        <a:rPr lang="ja-JP" altLang="en-US" sz="1600" dirty="0">
                          <a:effectLst/>
                          <a:latin typeface="Meiryo UI" panose="020B0604030504040204" pitchFamily="50" charset="-128"/>
                          <a:ea typeface="Meiryo UI" panose="020B0604030504040204" pitchFamily="50" charset="-128"/>
                        </a:rPr>
                        <a:t>日</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35674808"/>
                  </a:ext>
                </a:extLst>
              </a:tr>
            </a:tbl>
          </a:graphicData>
        </a:graphic>
      </p:graphicFrame>
      <p:sp>
        <p:nvSpPr>
          <p:cNvPr id="18" name="Rectangle 1">
            <a:extLst>
              <a:ext uri="{FF2B5EF4-FFF2-40B4-BE49-F238E27FC236}">
                <a16:creationId xmlns:a16="http://schemas.microsoft.com/office/drawing/2014/main" id="{E301892E-ED68-093A-6BF1-0C6AD7A57284}"/>
              </a:ext>
            </a:extLst>
          </p:cNvPr>
          <p:cNvSpPr>
            <a:spLocks noChangeArrowheads="1"/>
          </p:cNvSpPr>
          <p:nvPr/>
        </p:nvSpPr>
        <p:spPr bwMode="auto">
          <a:xfrm>
            <a:off x="539550" y="4736177"/>
            <a:ext cx="5580000" cy="276999"/>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※特別な事情でやむを得ない場合</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（やむを得ない場合は直接</a:t>
            </a:r>
            <a:r>
              <a:rPr kumimoji="0"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JESCO</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にご確認ください）</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p:txBody>
      </p:sp>
      <p:sp>
        <p:nvSpPr>
          <p:cNvPr id="19" name="Rectangle 1">
            <a:extLst>
              <a:ext uri="{FF2B5EF4-FFF2-40B4-BE49-F238E27FC236}">
                <a16:creationId xmlns:a16="http://schemas.microsoft.com/office/drawing/2014/main" id="{E595E8EE-CB51-F611-A6FC-F77E7A3DEDCB}"/>
              </a:ext>
            </a:extLst>
          </p:cNvPr>
          <p:cNvSpPr>
            <a:spLocks noChangeArrowheads="1"/>
          </p:cNvSpPr>
          <p:nvPr/>
        </p:nvSpPr>
        <p:spPr bwMode="auto">
          <a:xfrm>
            <a:off x="1690442" y="2981564"/>
            <a:ext cx="5763116" cy="33855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高濃度PCB廃棄物処理施設の操業終了に伴う処理委託手続期限</a:t>
            </a:r>
            <a:endParaRPr kumimoji="0" lang="ja-JP" altLang="ja-JP"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1DC7761D-3BD2-9F82-0CF1-0610D65E05A8}"/>
              </a:ext>
            </a:extLst>
          </p:cNvPr>
          <p:cNvSpPr txBox="1"/>
          <p:nvPr/>
        </p:nvSpPr>
        <p:spPr>
          <a:xfrm>
            <a:off x="-812" y="4977248"/>
            <a:ext cx="9144000" cy="684000"/>
          </a:xfrm>
          <a:prstGeom prst="rect">
            <a:avLst/>
          </a:prstGeom>
          <a:noFill/>
          <a:ln w="6350">
            <a:noFill/>
          </a:ln>
        </p:spPr>
        <p:txBody>
          <a:bodyPr wrap="none" tIns="36000" bIns="36000" rtlCol="0">
            <a:noAutofit/>
          </a:bodyPr>
          <a:lstStyle/>
          <a:p>
            <a:pPr marL="144000">
              <a:lnSpc>
                <a:spcPts val="2200"/>
              </a:lnSpc>
            </a:pPr>
            <a:r>
              <a:rPr lang="ja-JP" altLang="en-US" sz="1400" dirty="0">
                <a:latin typeface="Meiryo UI" panose="020B0604030504040204" pitchFamily="50" charset="-128"/>
                <a:ea typeface="Meiryo UI" panose="020B0604030504040204" pitchFamily="50" charset="-128"/>
              </a:rPr>
              <a:t>⇒ 安定器・汚染物等の処理スケジュール：</a:t>
            </a:r>
            <a:r>
              <a:rPr lang="en-US" altLang="ja-JP" sz="1400" dirty="0">
                <a:latin typeface="Meiryo UI" panose="020B0604030504040204" pitchFamily="50" charset="-128"/>
                <a:ea typeface="Meiryo UI" panose="020B0604030504040204" pitchFamily="50" charset="-128"/>
                <a:hlinkClick r:id="rId3"/>
              </a:rPr>
              <a:t> https://www.jesconet.co.jp/content/000011993.pdf</a:t>
            </a:r>
          </a:p>
          <a:p>
            <a:pPr marL="144000">
              <a:lnSpc>
                <a:spcPts val="2200"/>
              </a:lnSpc>
            </a:pPr>
            <a:r>
              <a:rPr lang="ja-JP" altLang="en-US" sz="1400" dirty="0">
                <a:latin typeface="Meiryo UI" panose="020B0604030504040204" pitchFamily="50" charset="-128"/>
                <a:ea typeface="Meiryo UI" panose="020B0604030504040204" pitchFamily="50" charset="-128"/>
              </a:rPr>
              <a:t>⇒ 変圧器・コンデンサー等の処理スケジュール：</a:t>
            </a:r>
            <a:r>
              <a:rPr lang="en-US" altLang="ja-JP" sz="1400" dirty="0">
                <a:latin typeface="Meiryo UI" panose="020B0604030504040204" pitchFamily="50" charset="-128"/>
                <a:ea typeface="Meiryo UI" panose="020B0604030504040204" pitchFamily="50" charset="-128"/>
                <a:hlinkClick r:id="rId4"/>
              </a:rPr>
              <a:t>https://www.jesconet.co.jp/content/000014179.pdf</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93125" y="6552293"/>
            <a:ext cx="5377215" cy="324000"/>
          </a:xfrm>
          <a:prstGeom prst="rect">
            <a:avLst/>
          </a:prstGeom>
          <a:noFill/>
        </p:spPr>
        <p:txBody>
          <a:bodyPr wrap="square" rtlCol="0">
            <a:noAutofit/>
          </a:bodyPr>
          <a:lstStyle/>
          <a:p>
            <a:r>
              <a:rPr lang="ja-JP" altLang="en-US" sz="1400" spc="-100" dirty="0">
                <a:latin typeface="Meiryo UI" panose="020B0604030504040204" pitchFamily="50" charset="-128"/>
                <a:ea typeface="Meiryo UI" panose="020B0604030504040204" pitchFamily="50" charset="-128"/>
              </a:rPr>
              <a:t>低濃度</a:t>
            </a:r>
            <a:r>
              <a:rPr lang="en-US" altLang="ja-JP" sz="1400" spc="-100" dirty="0">
                <a:latin typeface="Meiryo UI" panose="020B0604030504040204" pitchFamily="50" charset="-128"/>
                <a:ea typeface="Meiryo UI" panose="020B0604030504040204" pitchFamily="50" charset="-128"/>
              </a:rPr>
              <a:t>PCB</a:t>
            </a:r>
            <a:r>
              <a:rPr lang="ja-JP" altLang="en-US" sz="1400" spc="-100" dirty="0">
                <a:latin typeface="Meiryo UI" panose="020B0604030504040204" pitchFamily="50" charset="-128"/>
                <a:ea typeface="Meiryo UI" panose="020B0604030504040204" pitchFamily="50" charset="-128"/>
              </a:rPr>
              <a:t>廃棄物は令和</a:t>
            </a:r>
            <a:r>
              <a:rPr lang="en-US" altLang="ja-JP" sz="1400" spc="-100" dirty="0">
                <a:latin typeface="Meiryo UI" panose="020B0604030504040204" pitchFamily="50" charset="-128"/>
                <a:ea typeface="Meiryo UI" panose="020B0604030504040204" pitchFamily="50" charset="-128"/>
              </a:rPr>
              <a:t>9</a:t>
            </a:r>
            <a:r>
              <a:rPr lang="ja-JP" altLang="en-US" sz="1400" spc="-100" dirty="0">
                <a:latin typeface="Meiryo UI" panose="020B0604030504040204" pitchFamily="50" charset="-128"/>
                <a:ea typeface="Meiryo UI" panose="020B0604030504040204" pitchFamily="50" charset="-128"/>
              </a:rPr>
              <a:t>年</a:t>
            </a:r>
            <a:r>
              <a:rPr lang="en-US" altLang="ja-JP" sz="1400" spc="-100" dirty="0">
                <a:latin typeface="Meiryo UI" panose="020B0604030504040204" pitchFamily="50" charset="-128"/>
                <a:ea typeface="Meiryo UI" panose="020B0604030504040204" pitchFamily="50" charset="-128"/>
              </a:rPr>
              <a:t>3</a:t>
            </a:r>
            <a:r>
              <a:rPr lang="ja-JP" altLang="en-US" sz="1400" spc="-100" dirty="0">
                <a:latin typeface="Meiryo UI" panose="020B0604030504040204" pitchFamily="50" charset="-128"/>
                <a:ea typeface="Meiryo UI" panose="020B0604030504040204" pitchFamily="50" charset="-128"/>
              </a:rPr>
              <a:t>月末までに必ず処分を完了して下さい。</a:t>
            </a:r>
            <a:endParaRPr lang="en-US" altLang="ja-JP" sz="1400" spc="-100" dirty="0">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D9E65D82-72B0-4B1E-8102-376B75CB754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123385" y="6605602"/>
            <a:ext cx="230061" cy="230061"/>
          </a:xfrm>
          <a:prstGeom prst="rect">
            <a:avLst/>
          </a:prstGeom>
          <a:noFill/>
          <a:ln>
            <a:noFill/>
          </a:ln>
        </p:spPr>
      </p:pic>
      <p:sp>
        <p:nvSpPr>
          <p:cNvPr id="5" name="テキスト ボックス 4">
            <a:extLst>
              <a:ext uri="{FF2B5EF4-FFF2-40B4-BE49-F238E27FC236}">
                <a16:creationId xmlns:a16="http://schemas.microsoft.com/office/drawing/2014/main" id="{44C4F6B3-1101-B06D-5074-BAC6DD115707}"/>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Tree>
    <p:extLst>
      <p:ext uri="{BB962C8B-B14F-4D97-AF65-F5344CB8AC3E}">
        <p14:creationId xmlns:p14="http://schemas.microsoft.com/office/powerpoint/2010/main" val="4261824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1B52CC0-8599-C957-C7B9-A94C28725F2C}"/>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廃棄物の処分について①</a:t>
            </a:r>
          </a:p>
        </p:txBody>
      </p:sp>
      <p:sp>
        <p:nvSpPr>
          <p:cNvPr id="28" name="テキスト ボックス 27">
            <a:extLst>
              <a:ext uri="{FF2B5EF4-FFF2-40B4-BE49-F238E27FC236}">
                <a16:creationId xmlns:a16="http://schemas.microsoft.com/office/drawing/2014/main" id="{9175EC69-354D-8734-61E4-810B82B9652A}"/>
              </a:ext>
            </a:extLst>
          </p:cNvPr>
          <p:cNvSpPr txBox="1"/>
          <p:nvPr/>
        </p:nvSpPr>
        <p:spPr>
          <a:xfrm>
            <a:off x="156154" y="1163013"/>
            <a:ext cx="1440000" cy="288000"/>
          </a:xfrm>
          <a:prstGeom prst="rect">
            <a:avLst/>
          </a:prstGeom>
          <a:solidFill>
            <a:schemeClr val="accent1">
              <a:lumMod val="20000"/>
              <a:lumOff val="80000"/>
            </a:schemeClr>
          </a:solidFill>
        </p:spPr>
        <p:txBody>
          <a:bodyPr wrap="square" rtlCol="0" anchor="ctr" anchorCtr="0">
            <a:spAutoFit/>
          </a:bodyPr>
          <a:lstStyle/>
          <a:p>
            <a:pPr algn="ctr">
              <a:lnSpc>
                <a:spcPts val="2400"/>
              </a:lnSpc>
            </a:pPr>
            <a:r>
              <a:rPr lang="ja-JP" altLang="en-US" sz="1600" dirty="0">
                <a:latin typeface="Meiryo UI" panose="020B0604030504040204" pitchFamily="50" charset="-128"/>
                <a:ea typeface="Meiryo UI" panose="020B0604030504040204" pitchFamily="50" charset="-128"/>
              </a:rPr>
              <a:t>保管事業者</a:t>
            </a:r>
            <a:endParaRPr lang="en-US" altLang="ja-JP" sz="1600" dirty="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4760891" y="4918859"/>
            <a:ext cx="3582083" cy="853664"/>
            <a:chOff x="4760891" y="4918859"/>
            <a:chExt cx="3582083" cy="853664"/>
          </a:xfrm>
        </p:grpSpPr>
        <p:sp>
          <p:nvSpPr>
            <p:cNvPr id="45" name="Rectangle 249"/>
            <p:cNvSpPr>
              <a:spLocks noChangeArrowheads="1"/>
            </p:cNvSpPr>
            <p:nvPr/>
          </p:nvSpPr>
          <p:spPr bwMode="auto">
            <a:xfrm>
              <a:off x="4760891" y="4918859"/>
              <a:ext cx="1044000" cy="219075"/>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排出事業者</a:t>
              </a:r>
            </a:p>
          </p:txBody>
        </p:sp>
        <p:sp>
          <p:nvSpPr>
            <p:cNvPr id="46" name="Rectangle 250"/>
            <p:cNvSpPr>
              <a:spLocks noChangeArrowheads="1"/>
            </p:cNvSpPr>
            <p:nvPr/>
          </p:nvSpPr>
          <p:spPr bwMode="auto">
            <a:xfrm>
              <a:off x="6031194" y="4918859"/>
              <a:ext cx="1224000" cy="238125"/>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収集運搬業者</a:t>
              </a:r>
            </a:p>
          </p:txBody>
        </p:sp>
        <p:sp>
          <p:nvSpPr>
            <p:cNvPr id="47" name="Rectangle 251"/>
            <p:cNvSpPr>
              <a:spLocks noChangeArrowheads="1"/>
            </p:cNvSpPr>
            <p:nvPr/>
          </p:nvSpPr>
          <p:spPr bwMode="auto">
            <a:xfrm>
              <a:off x="7478974" y="4918859"/>
              <a:ext cx="864000" cy="238125"/>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処分業者</a:t>
              </a:r>
            </a:p>
          </p:txBody>
        </p:sp>
        <p:sp>
          <p:nvSpPr>
            <p:cNvPr id="48" name="AutoShape 248"/>
            <p:cNvSpPr>
              <a:spLocks noChangeArrowheads="1"/>
            </p:cNvSpPr>
            <p:nvPr/>
          </p:nvSpPr>
          <p:spPr bwMode="auto">
            <a:xfrm>
              <a:off x="5838030" y="4961404"/>
              <a:ext cx="180000" cy="142875"/>
            </a:xfrm>
            <a:prstGeom prst="rightArrow">
              <a:avLst>
                <a:gd name="adj1" fmla="val 50000"/>
                <a:gd name="adj2" fmla="val 68333"/>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sz="1400">
                <a:latin typeface="Meiryo UI" panose="020B0604030504040204" pitchFamily="50" charset="-128"/>
                <a:ea typeface="Meiryo UI" panose="020B0604030504040204" pitchFamily="50" charset="-128"/>
              </a:endParaRPr>
            </a:p>
          </p:txBody>
        </p:sp>
        <p:sp>
          <p:nvSpPr>
            <p:cNvPr id="49" name="AutoShape 246"/>
            <p:cNvSpPr>
              <a:spLocks noChangeArrowheads="1"/>
            </p:cNvSpPr>
            <p:nvPr/>
          </p:nvSpPr>
          <p:spPr bwMode="auto">
            <a:xfrm>
              <a:off x="7289262" y="4961404"/>
              <a:ext cx="180000" cy="142875"/>
            </a:xfrm>
            <a:prstGeom prst="rightArrow">
              <a:avLst>
                <a:gd name="adj1" fmla="val 50000"/>
                <a:gd name="adj2" fmla="val 68333"/>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sz="1400">
                <a:latin typeface="Meiryo UI" panose="020B0604030504040204" pitchFamily="50" charset="-128"/>
                <a:ea typeface="Meiryo UI" panose="020B0604030504040204" pitchFamily="50" charset="-128"/>
              </a:endParaRPr>
            </a:p>
          </p:txBody>
        </p:sp>
        <p:cxnSp>
          <p:nvCxnSpPr>
            <p:cNvPr id="50" name="Line 245"/>
            <p:cNvCxnSpPr>
              <a:cxnSpLocks noChangeShapeType="1"/>
            </p:cNvCxnSpPr>
            <p:nvPr/>
          </p:nvCxnSpPr>
          <p:spPr bwMode="auto">
            <a:xfrm flipV="1">
              <a:off x="6630118" y="5216039"/>
              <a:ext cx="0" cy="25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 name="Line 253"/>
            <p:cNvCxnSpPr>
              <a:cxnSpLocks noChangeShapeType="1"/>
            </p:cNvCxnSpPr>
            <p:nvPr/>
          </p:nvCxnSpPr>
          <p:spPr bwMode="auto">
            <a:xfrm flipV="1">
              <a:off x="5446691" y="5216039"/>
              <a:ext cx="0" cy="25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 name="Line 241"/>
            <p:cNvCxnSpPr>
              <a:cxnSpLocks noChangeShapeType="1"/>
            </p:cNvCxnSpPr>
            <p:nvPr/>
          </p:nvCxnSpPr>
          <p:spPr bwMode="auto">
            <a:xfrm flipV="1">
              <a:off x="5132366" y="5671334"/>
              <a:ext cx="2772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7" name="Line 243"/>
            <p:cNvCxnSpPr>
              <a:cxnSpLocks noChangeShapeType="1"/>
            </p:cNvCxnSpPr>
            <p:nvPr/>
          </p:nvCxnSpPr>
          <p:spPr bwMode="auto">
            <a:xfrm>
              <a:off x="5447553" y="5467499"/>
              <a:ext cx="118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2" name="Rectangle 252"/>
            <p:cNvSpPr>
              <a:spLocks noChangeArrowheads="1"/>
            </p:cNvSpPr>
            <p:nvPr/>
          </p:nvSpPr>
          <p:spPr bwMode="white">
            <a:xfrm>
              <a:off x="5527678" y="5363359"/>
              <a:ext cx="1044000"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書面による契約</a:t>
              </a:r>
            </a:p>
          </p:txBody>
        </p:sp>
        <p:cxnSp>
          <p:nvCxnSpPr>
            <p:cNvPr id="54" name="Line 244"/>
            <p:cNvCxnSpPr>
              <a:cxnSpLocks noChangeShapeType="1"/>
            </p:cNvCxnSpPr>
            <p:nvPr/>
          </p:nvCxnSpPr>
          <p:spPr bwMode="auto">
            <a:xfrm flipV="1">
              <a:off x="7899974" y="5203488"/>
              <a:ext cx="0" cy="468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5" name="Rectangle 242"/>
            <p:cNvSpPr>
              <a:spLocks noChangeArrowheads="1"/>
            </p:cNvSpPr>
            <p:nvPr/>
          </p:nvSpPr>
          <p:spPr bwMode="white">
            <a:xfrm>
              <a:off x="6414094" y="5572498"/>
              <a:ext cx="1044000"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書面による契約</a:t>
              </a:r>
            </a:p>
          </p:txBody>
        </p:sp>
        <p:cxnSp>
          <p:nvCxnSpPr>
            <p:cNvPr id="56" name="Line 247"/>
            <p:cNvCxnSpPr>
              <a:cxnSpLocks noChangeShapeType="1"/>
            </p:cNvCxnSpPr>
            <p:nvPr/>
          </p:nvCxnSpPr>
          <p:spPr bwMode="auto">
            <a:xfrm flipV="1">
              <a:off x="5130802" y="5203488"/>
              <a:ext cx="0" cy="468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13" name="正方形/長方形 112"/>
          <p:cNvSpPr/>
          <p:nvPr/>
        </p:nvSpPr>
        <p:spPr>
          <a:xfrm>
            <a:off x="94635" y="4713672"/>
            <a:ext cx="3803043" cy="1554272"/>
          </a:xfrm>
          <a:prstGeom prst="rect">
            <a:avLst/>
          </a:prstGeom>
          <a:solidFill>
            <a:schemeClr val="accent1">
              <a:lumMod val="40000"/>
              <a:lumOff val="60000"/>
              <a:alpha val="70000"/>
            </a:schemeClr>
          </a:solidFill>
        </p:spPr>
        <p:txBody>
          <a:bodyPr wrap="square" lIns="72000" rIns="72000">
            <a:spAutoFit/>
          </a:bodyPr>
          <a:lstStyle/>
          <a:p>
            <a:pPr marL="180000" algn="just">
              <a:lnSpc>
                <a:spcPts val="1900"/>
              </a:lnSpc>
              <a:spcAft>
                <a:spcPts val="0"/>
              </a:spcAft>
            </a:pPr>
            <a:r>
              <a:rPr lang="ja-JP" altLang="ja-JP" sz="1500" kern="100" spc="-100" dirty="0">
                <a:latin typeface="Meiryo UI" panose="020B0604030504040204" pitchFamily="50" charset="-128"/>
                <a:ea typeface="Meiryo UI" panose="020B0604030504040204" pitchFamily="50" charset="-128"/>
                <a:cs typeface="Times New Roman" panose="02020603050405020304" pitchFamily="18" charset="0"/>
              </a:rPr>
              <a:t>産業廃棄物の委託契約は、排出事業者が「収集運搬業者」、「処分業者」それぞれと</a:t>
            </a:r>
            <a:r>
              <a:rPr lang="ja-JP" altLang="ja-JP" sz="1500" b="1" kern="100" spc="-100" dirty="0">
                <a:latin typeface="Meiryo UI" panose="020B0604030504040204" pitchFamily="50" charset="-128"/>
                <a:ea typeface="Meiryo UI" panose="020B0604030504040204" pitchFamily="50" charset="-128"/>
                <a:cs typeface="Times New Roman" panose="02020603050405020304" pitchFamily="18" charset="0"/>
              </a:rPr>
              <a:t>書面による契約を結ばなければなりません。</a:t>
            </a:r>
            <a:endParaRPr lang="ja-JP" altLang="ja-JP" sz="1500" kern="100" spc="-100" dirty="0">
              <a:latin typeface="Meiryo UI" panose="020B0604030504040204" pitchFamily="50" charset="-128"/>
              <a:ea typeface="Meiryo UI" panose="020B0604030504040204" pitchFamily="50" charset="-128"/>
              <a:cs typeface="Times New Roman" panose="02020603050405020304" pitchFamily="18" charset="0"/>
            </a:endParaRPr>
          </a:p>
          <a:p>
            <a:pPr marL="180000" algn="just">
              <a:lnSpc>
                <a:spcPts val="1900"/>
              </a:lnSpc>
              <a:spcAft>
                <a:spcPts val="0"/>
              </a:spcAft>
            </a:pPr>
            <a:r>
              <a:rPr lang="ja-JP" altLang="ja-JP" sz="1500" kern="100" spc="-100" dirty="0">
                <a:latin typeface="Meiryo UI" panose="020B0604030504040204" pitchFamily="50" charset="-128"/>
                <a:ea typeface="Meiryo UI" panose="020B0604030504040204" pitchFamily="50" charset="-128"/>
                <a:cs typeface="Times New Roman" panose="02020603050405020304" pitchFamily="18" charset="0"/>
              </a:rPr>
              <a:t>ただし、運搬と処分を同一の業者へ委託する場合は、排出事業者と「収集運搬・処分業者」 との１本の契約で差し支えありません。</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28</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115" name="正方形/長方形 114"/>
          <p:cNvSpPr/>
          <p:nvPr/>
        </p:nvSpPr>
        <p:spPr>
          <a:xfrm>
            <a:off x="3889223" y="5926971"/>
            <a:ext cx="5275039" cy="310341"/>
          </a:xfrm>
          <a:prstGeom prst="rect">
            <a:avLst/>
          </a:prstGeom>
          <a:noFill/>
        </p:spPr>
        <p:txBody>
          <a:bodyPr wrap="square" lIns="0" rIns="0" anchor="ctr" anchorCtr="0">
            <a:spAutoFit/>
          </a:bodyPr>
          <a:lstStyle/>
          <a:p>
            <a:pPr algn="ctr">
              <a:lnSpc>
                <a:spcPts val="1700"/>
              </a:lnSpc>
              <a:spcAft>
                <a:spcPts val="0"/>
              </a:spcAft>
            </a:pP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書面による２者間契約</a:t>
            </a:r>
            <a:r>
              <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廃棄物処理法</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施行令第６条の２第４号〕</a:t>
            </a:r>
          </a:p>
        </p:txBody>
      </p:sp>
      <p:sp>
        <p:nvSpPr>
          <p:cNvPr id="117" name="テキスト ボックス 116">
            <a:extLst>
              <a:ext uri="{FF2B5EF4-FFF2-40B4-BE49-F238E27FC236}">
                <a16:creationId xmlns:a16="http://schemas.microsoft.com/office/drawing/2014/main" id="{9175EC69-354D-8734-61E4-810B82B9652A}"/>
              </a:ext>
            </a:extLst>
          </p:cNvPr>
          <p:cNvSpPr txBox="1"/>
          <p:nvPr/>
        </p:nvSpPr>
        <p:spPr>
          <a:xfrm>
            <a:off x="2141789" y="1169479"/>
            <a:ext cx="1440000" cy="288000"/>
          </a:xfrm>
          <a:prstGeom prst="rect">
            <a:avLst/>
          </a:prstGeom>
          <a:solidFill>
            <a:schemeClr val="accent1">
              <a:lumMod val="20000"/>
              <a:lumOff val="80000"/>
            </a:schemeClr>
          </a:solidFill>
        </p:spPr>
        <p:txBody>
          <a:bodyPr wrap="square" rtlCol="0" anchor="ctr" anchorCtr="0">
            <a:spAutoFit/>
          </a:bodyPr>
          <a:lstStyle/>
          <a:p>
            <a:pPr algn="ctr">
              <a:lnSpc>
                <a:spcPts val="2400"/>
              </a:lnSpc>
            </a:pPr>
            <a:r>
              <a:rPr lang="ja-JP" altLang="en-US" sz="1600" dirty="0">
                <a:latin typeface="Meiryo UI" panose="020B0604030504040204" pitchFamily="50" charset="-128"/>
                <a:ea typeface="Meiryo UI" panose="020B0604030504040204" pitchFamily="50" charset="-128"/>
              </a:rPr>
              <a:t>収集運搬業者</a:t>
            </a:r>
            <a:endParaRPr lang="en-US" altLang="ja-JP" sz="1600" dirty="0">
              <a:latin typeface="Meiryo UI" panose="020B0604030504040204" pitchFamily="50" charset="-128"/>
              <a:ea typeface="Meiryo UI" panose="020B0604030504040204" pitchFamily="50" charset="-128"/>
            </a:endParaRPr>
          </a:p>
        </p:txBody>
      </p:sp>
      <p:sp>
        <p:nvSpPr>
          <p:cNvPr id="118" name="テキスト ボックス 117">
            <a:extLst>
              <a:ext uri="{FF2B5EF4-FFF2-40B4-BE49-F238E27FC236}">
                <a16:creationId xmlns:a16="http://schemas.microsoft.com/office/drawing/2014/main" id="{9175EC69-354D-8734-61E4-810B82B9652A}"/>
              </a:ext>
            </a:extLst>
          </p:cNvPr>
          <p:cNvSpPr txBox="1"/>
          <p:nvPr/>
        </p:nvSpPr>
        <p:spPr>
          <a:xfrm>
            <a:off x="4127424" y="980728"/>
            <a:ext cx="4788000" cy="288000"/>
          </a:xfrm>
          <a:prstGeom prst="rect">
            <a:avLst/>
          </a:prstGeom>
          <a:solidFill>
            <a:schemeClr val="accent1">
              <a:lumMod val="20000"/>
              <a:lumOff val="80000"/>
            </a:schemeClr>
          </a:solidFill>
        </p:spPr>
        <p:txBody>
          <a:bodyPr wrap="square" rtlCol="0" anchor="ctr" anchorCtr="0">
            <a:spAutoFit/>
          </a:bodyPr>
          <a:lstStyle/>
          <a:p>
            <a:pPr>
              <a:lnSpc>
                <a:spcPts val="2400"/>
              </a:lnSpc>
            </a:pPr>
            <a:r>
              <a:rPr lang="ja-JP" altLang="en-US" sz="1600" dirty="0">
                <a:latin typeface="Meiryo UI" panose="020B0604030504040204" pitchFamily="50" charset="-128"/>
                <a:ea typeface="Meiryo UI" panose="020B0604030504040204" pitchFamily="50" charset="-128"/>
              </a:rPr>
              <a:t>（高濃度）中間貯蔵・環境安全事業㈱（</a:t>
            </a:r>
            <a:r>
              <a:rPr lang="en-US" altLang="ja-JP" sz="1600" dirty="0">
                <a:latin typeface="Meiryo UI" panose="020B0604030504040204" pitchFamily="50" charset="-128"/>
                <a:ea typeface="Meiryo UI" panose="020B0604030504040204" pitchFamily="50" charset="-128"/>
              </a:rPr>
              <a:t>JESCO</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119" name="テキスト ボックス 118">
            <a:extLst>
              <a:ext uri="{FF2B5EF4-FFF2-40B4-BE49-F238E27FC236}">
                <a16:creationId xmlns:a16="http://schemas.microsoft.com/office/drawing/2014/main" id="{9175EC69-354D-8734-61E4-810B82B9652A}"/>
              </a:ext>
            </a:extLst>
          </p:cNvPr>
          <p:cNvSpPr txBox="1"/>
          <p:nvPr/>
        </p:nvSpPr>
        <p:spPr>
          <a:xfrm>
            <a:off x="4127424" y="1340800"/>
            <a:ext cx="4788000" cy="288000"/>
          </a:xfrm>
          <a:prstGeom prst="rect">
            <a:avLst/>
          </a:prstGeom>
          <a:solidFill>
            <a:schemeClr val="accent1">
              <a:lumMod val="20000"/>
              <a:lumOff val="80000"/>
            </a:schemeClr>
          </a:solidFill>
        </p:spPr>
        <p:txBody>
          <a:bodyPr wrap="square" rtlCol="0" anchor="ctr" anchorCtr="0">
            <a:spAutoFit/>
          </a:bodyPr>
          <a:lstStyle/>
          <a:p>
            <a:pPr>
              <a:lnSpc>
                <a:spcPts val="2400"/>
              </a:lnSpc>
            </a:pPr>
            <a:r>
              <a:rPr lang="ja-JP" altLang="en-US" sz="1600" dirty="0">
                <a:latin typeface="Meiryo UI" panose="020B0604030504040204" pitchFamily="50" charset="-128"/>
                <a:ea typeface="Meiryo UI" panose="020B0604030504040204" pitchFamily="50" charset="-128"/>
              </a:rPr>
              <a:t>（低濃度）無害化処理認定施設</a:t>
            </a:r>
            <a:endParaRPr lang="en-US" altLang="ja-JP" sz="1600" dirty="0">
              <a:latin typeface="Meiryo UI" panose="020B0604030504040204" pitchFamily="50" charset="-128"/>
              <a:ea typeface="Meiryo UI" panose="020B0604030504040204" pitchFamily="50" charset="-128"/>
            </a:endParaRPr>
          </a:p>
        </p:txBody>
      </p:sp>
      <p:sp>
        <p:nvSpPr>
          <p:cNvPr id="120" name="テキスト ボックス 119">
            <a:extLst>
              <a:ext uri="{FF2B5EF4-FFF2-40B4-BE49-F238E27FC236}">
                <a16:creationId xmlns:a16="http://schemas.microsoft.com/office/drawing/2014/main" id="{9175EC69-354D-8734-61E4-810B82B9652A}"/>
              </a:ext>
            </a:extLst>
          </p:cNvPr>
          <p:cNvSpPr txBox="1"/>
          <p:nvPr/>
        </p:nvSpPr>
        <p:spPr>
          <a:xfrm>
            <a:off x="94635" y="620720"/>
            <a:ext cx="2376000" cy="288000"/>
          </a:xfrm>
          <a:prstGeom prst="rect">
            <a:avLst/>
          </a:prstGeom>
          <a:solidFill>
            <a:schemeClr val="accent5">
              <a:lumMod val="60000"/>
              <a:lumOff val="40000"/>
            </a:schemeClr>
          </a:solidFill>
        </p:spPr>
        <p:txBody>
          <a:bodyPr wrap="square" rtlCol="0" anchor="ctr" anchorCtr="0">
            <a:spAutoFit/>
          </a:bodyPr>
          <a:lstStyle/>
          <a:p>
            <a:pPr>
              <a:lnSpc>
                <a:spcPts val="2200"/>
              </a:lnSpc>
            </a:pPr>
            <a:r>
              <a:rPr lang="ja-JP" altLang="en-US" sz="1600"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PCB</a:t>
            </a:r>
            <a:r>
              <a:rPr lang="ja-JP" altLang="en-US" sz="1600" b="1" dirty="0">
                <a:latin typeface="Meiryo UI" panose="020B0604030504040204" pitchFamily="50" charset="-128"/>
                <a:ea typeface="Meiryo UI" panose="020B0604030504040204" pitchFamily="50" charset="-128"/>
              </a:rPr>
              <a:t>廃棄物の委託先</a:t>
            </a:r>
            <a:endParaRPr lang="en-US" altLang="ja-JP" sz="1600" b="1" dirty="0">
              <a:latin typeface="Meiryo UI" panose="020B0604030504040204" pitchFamily="50" charset="-128"/>
              <a:ea typeface="Meiryo UI" panose="020B0604030504040204" pitchFamily="50" charset="-128"/>
            </a:endParaRPr>
          </a:p>
        </p:txBody>
      </p:sp>
      <p:sp>
        <p:nvSpPr>
          <p:cNvPr id="121" name="右矢印 120"/>
          <p:cNvSpPr/>
          <p:nvPr/>
        </p:nvSpPr>
        <p:spPr>
          <a:xfrm>
            <a:off x="1673317" y="1143011"/>
            <a:ext cx="432000" cy="288000"/>
          </a:xfrm>
          <a:prstGeom prst="rightArrow">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3601992" y="1071305"/>
            <a:ext cx="501648" cy="464108"/>
          </a:xfrm>
          <a:custGeom>
            <a:avLst/>
            <a:gdLst>
              <a:gd name="connsiteX0" fmla="*/ 298002 w 501648"/>
              <a:gd name="connsiteY0" fmla="*/ 0 h 464108"/>
              <a:gd name="connsiteX1" fmla="*/ 501648 w 501648"/>
              <a:gd name="connsiteY1" fmla="*/ 0 h 464108"/>
              <a:gd name="connsiteX2" fmla="*/ 501648 w 501648"/>
              <a:gd name="connsiteY2" fmla="*/ 203647 h 464108"/>
              <a:gd name="connsiteX3" fmla="*/ 450737 w 501648"/>
              <a:gd name="connsiteY3" fmla="*/ 152735 h 464108"/>
              <a:gd name="connsiteX4" fmla="*/ 371418 w 501648"/>
              <a:gd name="connsiteY4" fmla="*/ 232054 h 464108"/>
              <a:gd name="connsiteX5" fmla="*/ 450737 w 501648"/>
              <a:gd name="connsiteY5" fmla="*/ 311373 h 464108"/>
              <a:gd name="connsiteX6" fmla="*/ 501648 w 501648"/>
              <a:gd name="connsiteY6" fmla="*/ 260462 h 464108"/>
              <a:gd name="connsiteX7" fmla="*/ 501648 w 501648"/>
              <a:gd name="connsiteY7" fmla="*/ 464108 h 464108"/>
              <a:gd name="connsiteX8" fmla="*/ 298002 w 501648"/>
              <a:gd name="connsiteY8" fmla="*/ 464108 h 464108"/>
              <a:gd name="connsiteX9" fmla="*/ 348913 w 501648"/>
              <a:gd name="connsiteY9" fmla="*/ 413197 h 464108"/>
              <a:gd name="connsiteX10" fmla="*/ 223423 w 501648"/>
              <a:gd name="connsiteY10" fmla="*/ 287706 h 464108"/>
              <a:gd name="connsiteX11" fmla="*/ 0 w 501648"/>
              <a:gd name="connsiteY11" fmla="*/ 287706 h 464108"/>
              <a:gd name="connsiteX12" fmla="*/ 0 w 501648"/>
              <a:gd name="connsiteY12" fmla="*/ 143706 h 464108"/>
              <a:gd name="connsiteX13" fmla="*/ 256119 w 501648"/>
              <a:gd name="connsiteY13" fmla="*/ 143706 h 464108"/>
              <a:gd name="connsiteX14" fmla="*/ 348913 w 501648"/>
              <a:gd name="connsiteY14" fmla="*/ 50911 h 46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648" h="464108">
                <a:moveTo>
                  <a:pt x="298002" y="0"/>
                </a:moveTo>
                <a:lnTo>
                  <a:pt x="501648" y="0"/>
                </a:lnTo>
                <a:lnTo>
                  <a:pt x="501648" y="203647"/>
                </a:lnTo>
                <a:lnTo>
                  <a:pt x="450737" y="152735"/>
                </a:lnTo>
                <a:lnTo>
                  <a:pt x="371418" y="232054"/>
                </a:lnTo>
                <a:lnTo>
                  <a:pt x="450737" y="311373"/>
                </a:lnTo>
                <a:lnTo>
                  <a:pt x="501648" y="260462"/>
                </a:lnTo>
                <a:lnTo>
                  <a:pt x="501648" y="464108"/>
                </a:lnTo>
                <a:lnTo>
                  <a:pt x="298002" y="464108"/>
                </a:lnTo>
                <a:lnTo>
                  <a:pt x="348913" y="413197"/>
                </a:lnTo>
                <a:lnTo>
                  <a:pt x="223423" y="287706"/>
                </a:lnTo>
                <a:lnTo>
                  <a:pt x="0" y="287706"/>
                </a:lnTo>
                <a:lnTo>
                  <a:pt x="0" y="143706"/>
                </a:lnTo>
                <a:lnTo>
                  <a:pt x="256119" y="143706"/>
                </a:lnTo>
                <a:lnTo>
                  <a:pt x="348913" y="50911"/>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9175EC69-354D-8734-61E4-810B82B9652A}"/>
              </a:ext>
            </a:extLst>
          </p:cNvPr>
          <p:cNvSpPr txBox="1"/>
          <p:nvPr/>
        </p:nvSpPr>
        <p:spPr>
          <a:xfrm>
            <a:off x="94635" y="4336781"/>
            <a:ext cx="2376000" cy="288000"/>
          </a:xfrm>
          <a:prstGeom prst="rect">
            <a:avLst/>
          </a:prstGeom>
          <a:solidFill>
            <a:schemeClr val="accent5">
              <a:lumMod val="60000"/>
              <a:lumOff val="40000"/>
            </a:schemeClr>
          </a:solidFill>
        </p:spPr>
        <p:txBody>
          <a:bodyPr wrap="square" rtlCol="0" anchor="ctr" anchorCtr="0">
            <a:spAutoFit/>
          </a:bodyPr>
          <a:lstStyle/>
          <a:p>
            <a:pPr>
              <a:lnSpc>
                <a:spcPts val="2200"/>
              </a:lnSpc>
            </a:pPr>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書面による</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者間契約</a:t>
            </a:r>
            <a:endParaRPr lang="en-US" altLang="ja-JP" sz="1600" b="1" dirty="0">
              <a:latin typeface="Meiryo UI" panose="020B0604030504040204" pitchFamily="50" charset="-128"/>
              <a:ea typeface="Meiryo UI" panose="020B0604030504040204" pitchFamily="50" charset="-128"/>
            </a:endParaRPr>
          </a:p>
        </p:txBody>
      </p:sp>
      <p:sp>
        <p:nvSpPr>
          <p:cNvPr id="130" name="正方形/長方形 129"/>
          <p:cNvSpPr/>
          <p:nvPr/>
        </p:nvSpPr>
        <p:spPr>
          <a:xfrm>
            <a:off x="105776" y="6247745"/>
            <a:ext cx="3753014" cy="528350"/>
          </a:xfrm>
          <a:prstGeom prst="rect">
            <a:avLst/>
          </a:prstGeom>
          <a:solidFill>
            <a:schemeClr val="accent4">
              <a:lumMod val="20000"/>
              <a:lumOff val="80000"/>
            </a:schemeClr>
          </a:solidFill>
        </p:spPr>
        <p:txBody>
          <a:bodyPr wrap="square" lIns="0" rIns="0" anchor="ctr" anchorCtr="0">
            <a:spAutoFit/>
          </a:bodyPr>
          <a:lstStyle/>
          <a:p>
            <a:pPr marL="355600" indent="-355600">
              <a:lnSpc>
                <a:spcPts val="1700"/>
              </a:lnSpc>
              <a:spcAft>
                <a:spcPts val="0"/>
              </a:spcAft>
            </a:pP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　契約書は契約終了日から</a:t>
            </a:r>
            <a:r>
              <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年間保存しなければなりません。</a:t>
            </a:r>
            <a:endPar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5B1BB7A9-7ACA-9D1C-43EC-4EC84AF2E1F6}"/>
              </a:ext>
            </a:extLst>
          </p:cNvPr>
          <p:cNvSpPr/>
          <p:nvPr/>
        </p:nvSpPr>
        <p:spPr>
          <a:xfrm>
            <a:off x="94635" y="1903520"/>
            <a:ext cx="2376000" cy="344646"/>
          </a:xfrm>
          <a:prstGeom prst="rect">
            <a:avLst/>
          </a:prstGeom>
          <a:solidFill>
            <a:schemeClr val="accent5">
              <a:lumMod val="60000"/>
              <a:lumOff val="40000"/>
            </a:schemeClr>
          </a:solidFill>
        </p:spPr>
        <p:txBody>
          <a:bodyPr wrap="square">
            <a:spAutoFit/>
          </a:bodyPr>
          <a:lstStyle/>
          <a:p>
            <a:pPr>
              <a:lnSpc>
                <a:spcPts val="2200"/>
              </a:lnSpc>
            </a:pPr>
            <a:r>
              <a:rPr lang="ja-JP" altLang="en-US" sz="1600" b="1" dirty="0">
                <a:latin typeface="Meiryo UI" panose="020B0604030504040204" pitchFamily="50" charset="-128"/>
                <a:ea typeface="Meiryo UI" panose="020B0604030504040204" pitchFamily="50" charset="-128"/>
              </a:rPr>
              <a:t>●収集運搬業者への委託</a:t>
            </a:r>
            <a:endParaRPr lang="en-US" altLang="ja-JP" sz="1600" b="1"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198EBA3A-28A7-3C97-5CDE-63CCDDF1A9D8}"/>
              </a:ext>
            </a:extLst>
          </p:cNvPr>
          <p:cNvSpPr/>
          <p:nvPr/>
        </p:nvSpPr>
        <p:spPr>
          <a:xfrm>
            <a:off x="1571387" y="3241607"/>
            <a:ext cx="5834995" cy="584775"/>
          </a:xfrm>
          <a:prstGeom prst="rect">
            <a:avLst/>
          </a:prstGeom>
        </p:spPr>
        <p:txBody>
          <a:bodyPr wrap="non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参考</a:t>
            </a:r>
            <a:r>
              <a:rPr lang="en-US" altLang="ja-JP" sz="1600" b="1"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JESCO</a:t>
            </a:r>
            <a:r>
              <a:rPr lang="ja-JP" altLang="en-US" sz="1600" dirty="0">
                <a:latin typeface="Meiryo UI" panose="020B0604030504040204" pitchFamily="50" charset="-128"/>
                <a:ea typeface="Meiryo UI" panose="020B0604030504040204" pitchFamily="50" charset="-128"/>
              </a:rPr>
              <a:t>（収集運搬について）</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hlinkClick r:id="rId3"/>
              </a:rPr>
              <a:t>https://www.jesconet.co.jp/customer/discount_04.html</a:t>
            </a:r>
            <a:endParaRPr lang="en-US" altLang="ja-JP" sz="1600"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5B6160B4-F06A-960D-A6D5-E608C614C8A9}"/>
              </a:ext>
            </a:extLst>
          </p:cNvPr>
          <p:cNvGrpSpPr>
            <a:grpSpLocks noChangeAspect="1"/>
          </p:cNvGrpSpPr>
          <p:nvPr/>
        </p:nvGrpSpPr>
        <p:grpSpPr>
          <a:xfrm>
            <a:off x="1043610" y="3385623"/>
            <a:ext cx="660067" cy="504000"/>
            <a:chOff x="2704497" y="5087796"/>
            <a:chExt cx="2297695" cy="1722369"/>
          </a:xfrm>
        </p:grpSpPr>
        <p:grpSp>
          <p:nvGrpSpPr>
            <p:cNvPr id="8" name="グループ化 7">
              <a:extLst>
                <a:ext uri="{FF2B5EF4-FFF2-40B4-BE49-F238E27FC236}">
                  <a16:creationId xmlns:a16="http://schemas.microsoft.com/office/drawing/2014/main" id="{B23C1F2A-B96C-61DC-3221-DD7E1F372BB5}"/>
                </a:ext>
              </a:extLst>
            </p:cNvPr>
            <p:cNvGrpSpPr/>
            <p:nvPr/>
          </p:nvGrpSpPr>
          <p:grpSpPr>
            <a:xfrm rot="18868217">
              <a:off x="3119142" y="4842765"/>
              <a:ext cx="1199899" cy="1689962"/>
              <a:chOff x="4859501" y="2358645"/>
              <a:chExt cx="1786958" cy="2498087"/>
            </a:xfrm>
          </p:grpSpPr>
          <p:sp>
            <p:nvSpPr>
              <p:cNvPr id="12" name="円/楕円 23">
                <a:extLst>
                  <a:ext uri="{FF2B5EF4-FFF2-40B4-BE49-F238E27FC236}">
                    <a16:creationId xmlns:a16="http://schemas.microsoft.com/office/drawing/2014/main" id="{5EC109A0-4222-6418-7347-642CC08DD40B}"/>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3" name="円/楕円 24">
                <a:extLst>
                  <a:ext uri="{FF2B5EF4-FFF2-40B4-BE49-F238E27FC236}">
                    <a16:creationId xmlns:a16="http://schemas.microsoft.com/office/drawing/2014/main" id="{27B77F79-3EF4-9122-E80A-6FDA06D8C591}"/>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4" name="円/楕円 25">
                <a:extLst>
                  <a:ext uri="{FF2B5EF4-FFF2-40B4-BE49-F238E27FC236}">
                    <a16:creationId xmlns:a16="http://schemas.microsoft.com/office/drawing/2014/main" id="{6CE5505C-0256-1B47-D689-3A99EEEBEE6F}"/>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5" name="アーチ 14">
                <a:extLst>
                  <a:ext uri="{FF2B5EF4-FFF2-40B4-BE49-F238E27FC236}">
                    <a16:creationId xmlns:a16="http://schemas.microsoft.com/office/drawing/2014/main" id="{CA7CD1D6-B3FB-92D5-C76A-FB38C3AC8C56}"/>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6" name="アーチ 15">
                <a:extLst>
                  <a:ext uri="{FF2B5EF4-FFF2-40B4-BE49-F238E27FC236}">
                    <a16:creationId xmlns:a16="http://schemas.microsoft.com/office/drawing/2014/main" id="{2E3E8714-E962-222C-91E7-4252A3B30ACB}"/>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grpSp>
        <p:sp>
          <p:nvSpPr>
            <p:cNvPr id="9" name="テキスト ボックス 8">
              <a:extLst>
                <a:ext uri="{FF2B5EF4-FFF2-40B4-BE49-F238E27FC236}">
                  <a16:creationId xmlns:a16="http://schemas.microsoft.com/office/drawing/2014/main" id="{2D0AA25B-10FB-4DCF-E635-C9558FEB9F0D}"/>
                </a:ext>
              </a:extLst>
            </p:cNvPr>
            <p:cNvSpPr txBox="1"/>
            <p:nvPr/>
          </p:nvSpPr>
          <p:spPr>
            <a:xfrm>
              <a:off x="2704497" y="5100439"/>
              <a:ext cx="2297695" cy="1709726"/>
            </a:xfrm>
            <a:prstGeom prst="rect">
              <a:avLst/>
            </a:prstGeom>
            <a:noFill/>
          </p:spPr>
          <p:txBody>
            <a:bodyPr wrap="square" rtlCol="0">
              <a:spAutoFit/>
            </a:bodyPr>
            <a:lstStyle/>
            <a:p>
              <a:r>
                <a:rPr lang="en-US" altLang="ja-JP" sz="12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2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17" name="正方形/長方形 16">
            <a:extLst>
              <a:ext uri="{FF2B5EF4-FFF2-40B4-BE49-F238E27FC236}">
                <a16:creationId xmlns:a16="http://schemas.microsoft.com/office/drawing/2014/main" id="{5881DE8E-C537-4A59-2062-4618E1052183}"/>
              </a:ext>
            </a:extLst>
          </p:cNvPr>
          <p:cNvSpPr/>
          <p:nvPr/>
        </p:nvSpPr>
        <p:spPr>
          <a:xfrm>
            <a:off x="72000" y="2310215"/>
            <a:ext cx="9000000" cy="859384"/>
          </a:xfrm>
          <a:prstGeom prst="rect">
            <a:avLst/>
          </a:prstGeom>
          <a:solidFill>
            <a:schemeClr val="accent1">
              <a:lumMod val="40000"/>
              <a:lumOff val="60000"/>
              <a:alpha val="70000"/>
            </a:schemeClr>
          </a:solidFill>
        </p:spPr>
        <p:txBody>
          <a:bodyPr wrap="square" tIns="72000" bIns="72000">
            <a:spAutoFit/>
          </a:bodyPr>
          <a:lstStyle/>
          <a:p>
            <a:pPr>
              <a:lnSpc>
                <a:spcPts val="3000"/>
              </a:lnSpc>
            </a:pPr>
            <a:r>
              <a:rPr lang="ja-JP" altLang="en-US" sz="1600" dirty="0">
                <a:latin typeface="Meiryo UI" panose="020B0604030504040204" pitchFamily="50" charset="-128"/>
                <a:ea typeface="Meiryo UI" panose="020B0604030504040204" pitchFamily="50" charset="-128"/>
              </a:rPr>
              <a:t>積む場所と降ろす場所の</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廃棄物を運ぶ許可を持った特管収集運搬業許可業者に委託してください。</a:t>
            </a:r>
            <a:endParaRPr lang="en-US" altLang="ja-JP" sz="1600" dirty="0">
              <a:latin typeface="Meiryo UI" panose="020B0604030504040204" pitchFamily="50" charset="-128"/>
              <a:ea typeface="Meiryo UI" panose="020B0604030504040204" pitchFamily="50" charset="-128"/>
            </a:endParaRPr>
          </a:p>
          <a:p>
            <a:pPr>
              <a:lnSpc>
                <a:spcPts val="3000"/>
              </a:lnSpc>
            </a:pPr>
            <a:r>
              <a:rPr lang="ja-JP" altLang="en-US" sz="1600" dirty="0">
                <a:latin typeface="Meiryo UI" panose="020B0604030504040204" pitchFamily="50" charset="-128"/>
                <a:ea typeface="Meiryo UI" panose="020B0604030504040204" pitchFamily="50" charset="-128"/>
              </a:rPr>
              <a:t>高濃度の場合、</a:t>
            </a:r>
            <a:r>
              <a:rPr lang="en-US" altLang="ja-JP" sz="1600" dirty="0">
                <a:latin typeface="Meiryo UI" panose="020B0604030504040204" pitchFamily="50" charset="-128"/>
                <a:ea typeface="Meiryo UI" panose="020B0604030504040204" pitchFamily="50" charset="-128"/>
              </a:rPr>
              <a:t>JESCO</a:t>
            </a:r>
            <a:r>
              <a:rPr lang="ja-JP" altLang="en-US" sz="1600" dirty="0">
                <a:latin typeface="Meiryo UI" panose="020B0604030504040204" pitchFamily="50" charset="-128"/>
                <a:ea typeface="Meiryo UI" panose="020B0604030504040204" pitchFamily="50" charset="-128"/>
              </a:rPr>
              <a:t>への入門許可のある</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廃棄物収集運搬許可業者に委託する必要があります。</a:t>
            </a:r>
          </a:p>
        </p:txBody>
      </p:sp>
      <p:sp>
        <p:nvSpPr>
          <p:cNvPr id="4" name="テキスト ボックス 3">
            <a:extLst>
              <a:ext uri="{FF2B5EF4-FFF2-40B4-BE49-F238E27FC236}">
                <a16:creationId xmlns:a16="http://schemas.microsoft.com/office/drawing/2014/main" id="{7C47AE71-3950-BCA3-F8BC-0F68D5C879A6}"/>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Tree>
    <p:extLst>
      <p:ext uri="{BB962C8B-B14F-4D97-AF65-F5344CB8AC3E}">
        <p14:creationId xmlns:p14="http://schemas.microsoft.com/office/powerpoint/2010/main" val="2455603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1B52CC0-8599-C957-C7B9-A94C28725F2C}"/>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廃棄物の処分について②</a:t>
            </a:r>
          </a:p>
        </p:txBody>
      </p:sp>
      <p:cxnSp>
        <p:nvCxnSpPr>
          <p:cNvPr id="59" name="Line 305"/>
          <p:cNvCxnSpPr>
            <a:cxnSpLocks noChangeShapeType="1"/>
          </p:cNvCxnSpPr>
          <p:nvPr/>
        </p:nvCxnSpPr>
        <p:spPr bwMode="auto">
          <a:xfrm flipH="1">
            <a:off x="3010853" y="5198968"/>
            <a:ext cx="342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0" name="Line 306"/>
          <p:cNvCxnSpPr>
            <a:cxnSpLocks noChangeShapeType="1"/>
          </p:cNvCxnSpPr>
          <p:nvPr/>
        </p:nvCxnSpPr>
        <p:spPr bwMode="auto">
          <a:xfrm flipH="1">
            <a:off x="3010853" y="5640467"/>
            <a:ext cx="342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 name="Line 307"/>
          <p:cNvCxnSpPr>
            <a:cxnSpLocks noChangeShapeType="1"/>
          </p:cNvCxnSpPr>
          <p:nvPr/>
        </p:nvCxnSpPr>
        <p:spPr bwMode="auto">
          <a:xfrm flipH="1">
            <a:off x="5199456" y="4780320"/>
            <a:ext cx="1332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2" name="Line 308"/>
          <p:cNvCxnSpPr>
            <a:cxnSpLocks noChangeShapeType="1"/>
          </p:cNvCxnSpPr>
          <p:nvPr/>
        </p:nvCxnSpPr>
        <p:spPr bwMode="auto">
          <a:xfrm flipH="1">
            <a:off x="3010853" y="4275913"/>
            <a:ext cx="126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 name="Line 309"/>
          <p:cNvCxnSpPr>
            <a:cxnSpLocks noChangeShapeType="1"/>
          </p:cNvCxnSpPr>
          <p:nvPr/>
        </p:nvCxnSpPr>
        <p:spPr bwMode="auto">
          <a:xfrm flipH="1">
            <a:off x="5199456" y="4303853"/>
            <a:ext cx="1332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4" name="Line 310"/>
          <p:cNvCxnSpPr>
            <a:cxnSpLocks noChangeShapeType="1"/>
          </p:cNvCxnSpPr>
          <p:nvPr/>
        </p:nvCxnSpPr>
        <p:spPr bwMode="auto">
          <a:xfrm>
            <a:off x="5105838" y="3527387"/>
            <a:ext cx="1332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5" name="Line 311"/>
          <p:cNvCxnSpPr>
            <a:cxnSpLocks noChangeShapeType="1"/>
          </p:cNvCxnSpPr>
          <p:nvPr/>
        </p:nvCxnSpPr>
        <p:spPr bwMode="auto">
          <a:xfrm flipH="1">
            <a:off x="3010853" y="3901904"/>
            <a:ext cx="126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 name="Line 312"/>
          <p:cNvCxnSpPr>
            <a:cxnSpLocks noChangeShapeType="1"/>
          </p:cNvCxnSpPr>
          <p:nvPr/>
        </p:nvCxnSpPr>
        <p:spPr bwMode="auto">
          <a:xfrm>
            <a:off x="2859102" y="3527387"/>
            <a:ext cx="126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7" name="Text Box 313"/>
          <p:cNvSpPr txBox="1">
            <a:spLocks noChangeAspect="1" noChangeArrowheads="1"/>
          </p:cNvSpPr>
          <p:nvPr/>
        </p:nvSpPr>
        <p:spPr bwMode="auto">
          <a:xfrm>
            <a:off x="1963314" y="3140968"/>
            <a:ext cx="1029590" cy="2772000"/>
          </a:xfrm>
          <a:prstGeom prst="rect">
            <a:avLst/>
          </a:prstGeom>
          <a:solidFill>
            <a:srgbClr val="FFFFFF"/>
          </a:solidFill>
          <a:ln w="38100" cmpd="dbl">
            <a:solidFill>
              <a:srgbClr val="000000"/>
            </a:solidFill>
            <a:miter lim="800000"/>
            <a:headEnd/>
            <a:tailEnd/>
          </a:ln>
        </p:spPr>
        <p:txBody>
          <a:bodyPr rot="0" vert="horz" wrap="square" lIns="0" tIns="0" rIns="0" bIns="0" anchor="t" anchorCtr="0" upright="1">
            <a:noAutofit/>
          </a:bodyPr>
          <a:lstStyle/>
          <a:p>
            <a:pPr algn="ctr">
              <a:lnSpc>
                <a:spcPct val="1500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排出事業者 </a:t>
            </a:r>
          </a:p>
        </p:txBody>
      </p:sp>
      <p:sp>
        <p:nvSpPr>
          <p:cNvPr id="68" name="Text Box 314"/>
          <p:cNvSpPr txBox="1">
            <a:spLocks noChangeAspect="1" noChangeArrowheads="1"/>
          </p:cNvSpPr>
          <p:nvPr/>
        </p:nvSpPr>
        <p:spPr bwMode="auto">
          <a:xfrm>
            <a:off x="4130357" y="3156800"/>
            <a:ext cx="1082462" cy="185724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500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収集運搬業者</a:t>
            </a:r>
          </a:p>
        </p:txBody>
      </p:sp>
      <p:sp>
        <p:nvSpPr>
          <p:cNvPr id="69" name="Text Box 315"/>
          <p:cNvSpPr txBox="1">
            <a:spLocks noChangeArrowheads="1"/>
          </p:cNvSpPr>
          <p:nvPr/>
        </p:nvSpPr>
        <p:spPr bwMode="auto">
          <a:xfrm>
            <a:off x="6443104" y="3156800"/>
            <a:ext cx="1080000" cy="277200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500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処分業者</a:t>
            </a:r>
          </a:p>
        </p:txBody>
      </p:sp>
      <p:sp>
        <p:nvSpPr>
          <p:cNvPr id="70" name="Text Box 316"/>
          <p:cNvSpPr txBox="1">
            <a:spLocks noChangeArrowheads="1"/>
          </p:cNvSpPr>
          <p:nvPr/>
        </p:nvSpPr>
        <p:spPr bwMode="white">
          <a:xfrm>
            <a:off x="3220970" y="4090543"/>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⑤</a:t>
            </a:r>
          </a:p>
        </p:txBody>
      </p:sp>
      <p:sp>
        <p:nvSpPr>
          <p:cNvPr id="71" name="Text Box 317"/>
          <p:cNvSpPr txBox="1">
            <a:spLocks noChangeArrowheads="1"/>
          </p:cNvSpPr>
          <p:nvPr/>
        </p:nvSpPr>
        <p:spPr bwMode="auto">
          <a:xfrm>
            <a:off x="3432425" y="4138125"/>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72" name="Text Box 318"/>
          <p:cNvSpPr txBox="1">
            <a:spLocks noChangeArrowheads="1"/>
          </p:cNvSpPr>
          <p:nvPr/>
        </p:nvSpPr>
        <p:spPr bwMode="white">
          <a:xfrm>
            <a:off x="3538538" y="5014486"/>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⑦</a:t>
            </a:r>
          </a:p>
        </p:txBody>
      </p:sp>
      <p:sp>
        <p:nvSpPr>
          <p:cNvPr id="73" name="Text Box 319"/>
          <p:cNvSpPr txBox="1">
            <a:spLocks noChangeArrowheads="1"/>
          </p:cNvSpPr>
          <p:nvPr/>
        </p:nvSpPr>
        <p:spPr bwMode="auto">
          <a:xfrm>
            <a:off x="3759518" y="5062589"/>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D</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74" name="Text Box 320"/>
          <p:cNvSpPr txBox="1">
            <a:spLocks noChangeArrowheads="1"/>
          </p:cNvSpPr>
          <p:nvPr/>
        </p:nvSpPr>
        <p:spPr bwMode="white">
          <a:xfrm>
            <a:off x="4136934" y="5435074"/>
            <a:ext cx="24480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ts val="1800"/>
              </a:lnSpc>
              <a:spcAft>
                <a:spcPts val="0"/>
              </a:spcAft>
            </a:pPr>
            <a:r>
              <a:rPr lang="x-none" sz="1200" kern="100" spc="-20" dirty="0">
                <a:effectLst/>
                <a:latin typeface="Meiryo UI" panose="020B0604030504040204" pitchFamily="50" charset="-128"/>
                <a:ea typeface="Meiryo UI" panose="020B0604030504040204" pitchFamily="50" charset="-128"/>
                <a:cs typeface="Times New Roman" panose="02020603050405020304" pitchFamily="18" charset="0"/>
              </a:rPr>
              <a:t>⑧</a:t>
            </a:r>
            <a:endParaRPr lang="ja-JP" sz="1200" kern="100" spc="-2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5" name="Text Box 321"/>
          <p:cNvSpPr txBox="1">
            <a:spLocks noChangeArrowheads="1"/>
          </p:cNvSpPr>
          <p:nvPr/>
        </p:nvSpPr>
        <p:spPr bwMode="auto">
          <a:xfrm>
            <a:off x="4303118" y="5502827"/>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E</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76" name="Text Box 322"/>
          <p:cNvSpPr txBox="1">
            <a:spLocks noChangeArrowheads="1"/>
          </p:cNvSpPr>
          <p:nvPr/>
        </p:nvSpPr>
        <p:spPr bwMode="white">
          <a:xfrm>
            <a:off x="3220970" y="3339773"/>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①</a:t>
            </a:r>
          </a:p>
        </p:txBody>
      </p:sp>
      <p:sp>
        <p:nvSpPr>
          <p:cNvPr id="77" name="Text Box 323"/>
          <p:cNvSpPr txBox="1">
            <a:spLocks noChangeArrowheads="1"/>
          </p:cNvSpPr>
          <p:nvPr/>
        </p:nvSpPr>
        <p:spPr bwMode="white">
          <a:xfrm>
            <a:off x="3220970" y="3717952"/>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②</a:t>
            </a:r>
          </a:p>
        </p:txBody>
      </p:sp>
      <p:sp>
        <p:nvSpPr>
          <p:cNvPr id="78" name="Text Box 324"/>
          <p:cNvSpPr txBox="1">
            <a:spLocks noChangeArrowheads="1"/>
          </p:cNvSpPr>
          <p:nvPr/>
        </p:nvSpPr>
        <p:spPr bwMode="auto">
          <a:xfrm>
            <a:off x="3432425" y="3773832"/>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grpSp>
        <p:nvGrpSpPr>
          <p:cNvPr id="79" name="Group 325"/>
          <p:cNvGrpSpPr>
            <a:grpSpLocks/>
          </p:cNvGrpSpPr>
          <p:nvPr/>
        </p:nvGrpSpPr>
        <p:grpSpPr bwMode="auto">
          <a:xfrm>
            <a:off x="3435667" y="3370253"/>
            <a:ext cx="504000" cy="341965"/>
            <a:chOff x="4038" y="10085"/>
            <a:chExt cx="651" cy="432"/>
          </a:xfrm>
        </p:grpSpPr>
        <p:sp>
          <p:nvSpPr>
            <p:cNvPr id="106" name="Text Box 326"/>
            <p:cNvSpPr txBox="1">
              <a:spLocks noChangeArrowheads="1"/>
            </p:cNvSpPr>
            <p:nvPr/>
          </p:nvSpPr>
          <p:spPr bwMode="auto">
            <a:xfrm>
              <a:off x="4185" y="10222"/>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7" name="Text Box 327"/>
            <p:cNvSpPr txBox="1">
              <a:spLocks noChangeArrowheads="1"/>
            </p:cNvSpPr>
            <p:nvPr/>
          </p:nvSpPr>
          <p:spPr bwMode="auto">
            <a:xfrm>
              <a:off x="4162" y="10203"/>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8" name="Text Box 328"/>
            <p:cNvSpPr txBox="1">
              <a:spLocks noChangeArrowheads="1"/>
            </p:cNvSpPr>
            <p:nvPr/>
          </p:nvSpPr>
          <p:spPr bwMode="auto">
            <a:xfrm>
              <a:off x="4137" y="10176"/>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9" name="Text Box 329"/>
            <p:cNvSpPr txBox="1">
              <a:spLocks noChangeArrowheads="1"/>
            </p:cNvSpPr>
            <p:nvPr/>
          </p:nvSpPr>
          <p:spPr bwMode="auto">
            <a:xfrm>
              <a:off x="4110" y="10151"/>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10" name="Text Box 330"/>
            <p:cNvSpPr txBox="1">
              <a:spLocks noChangeArrowheads="1"/>
            </p:cNvSpPr>
            <p:nvPr/>
          </p:nvSpPr>
          <p:spPr bwMode="auto">
            <a:xfrm>
              <a:off x="4087" y="10130"/>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11" name="Text Box 331"/>
            <p:cNvSpPr txBox="1">
              <a:spLocks noChangeArrowheads="1"/>
            </p:cNvSpPr>
            <p:nvPr/>
          </p:nvSpPr>
          <p:spPr bwMode="auto">
            <a:xfrm>
              <a:off x="4060" y="10107"/>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12" name="Text Box 332"/>
            <p:cNvSpPr txBox="1">
              <a:spLocks noChangeArrowheads="1"/>
            </p:cNvSpPr>
            <p:nvPr/>
          </p:nvSpPr>
          <p:spPr bwMode="auto">
            <a:xfrm>
              <a:off x="4038" y="10085"/>
              <a:ext cx="504" cy="295"/>
            </a:xfrm>
            <a:prstGeom prst="rect">
              <a:avLst/>
            </a:prstGeom>
            <a:solidFill>
              <a:srgbClr val="FFFFFF"/>
            </a:solidFill>
            <a:ln w="6350">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grpSp>
      <p:sp>
        <p:nvSpPr>
          <p:cNvPr id="80" name="Text Box 333"/>
          <p:cNvSpPr txBox="1">
            <a:spLocks noChangeArrowheads="1"/>
          </p:cNvSpPr>
          <p:nvPr/>
        </p:nvSpPr>
        <p:spPr bwMode="white">
          <a:xfrm>
            <a:off x="5374248" y="3339773"/>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③</a:t>
            </a:r>
          </a:p>
        </p:txBody>
      </p:sp>
      <p:sp>
        <p:nvSpPr>
          <p:cNvPr id="81" name="Text Box 334"/>
          <p:cNvSpPr txBox="1">
            <a:spLocks noChangeArrowheads="1"/>
          </p:cNvSpPr>
          <p:nvPr/>
        </p:nvSpPr>
        <p:spPr bwMode="white">
          <a:xfrm>
            <a:off x="5374248" y="4042283"/>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④</a:t>
            </a:r>
          </a:p>
        </p:txBody>
      </p:sp>
      <p:grpSp>
        <p:nvGrpSpPr>
          <p:cNvPr id="82" name="Group 335"/>
          <p:cNvGrpSpPr>
            <a:grpSpLocks/>
          </p:cNvGrpSpPr>
          <p:nvPr/>
        </p:nvGrpSpPr>
        <p:grpSpPr bwMode="auto">
          <a:xfrm>
            <a:off x="5582652" y="3385493"/>
            <a:ext cx="504000" cy="326925"/>
            <a:chOff x="7611" y="10778"/>
            <a:chExt cx="628" cy="413"/>
          </a:xfrm>
        </p:grpSpPr>
        <p:sp>
          <p:nvSpPr>
            <p:cNvPr id="100" name="Text Box 336"/>
            <p:cNvSpPr txBox="1">
              <a:spLocks noChangeArrowheads="1"/>
            </p:cNvSpPr>
            <p:nvPr/>
          </p:nvSpPr>
          <p:spPr bwMode="auto">
            <a:xfrm>
              <a:off x="7735" y="10896"/>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1" name="Text Box 337"/>
            <p:cNvSpPr txBox="1">
              <a:spLocks noChangeArrowheads="1"/>
            </p:cNvSpPr>
            <p:nvPr/>
          </p:nvSpPr>
          <p:spPr bwMode="auto">
            <a:xfrm>
              <a:off x="7710" y="10869"/>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2" name="Text Box 338"/>
            <p:cNvSpPr txBox="1">
              <a:spLocks noChangeArrowheads="1"/>
            </p:cNvSpPr>
            <p:nvPr/>
          </p:nvSpPr>
          <p:spPr bwMode="auto">
            <a:xfrm>
              <a:off x="7683" y="10844"/>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3" name="Text Box 339"/>
            <p:cNvSpPr txBox="1">
              <a:spLocks noChangeArrowheads="1"/>
            </p:cNvSpPr>
            <p:nvPr/>
          </p:nvSpPr>
          <p:spPr bwMode="auto">
            <a:xfrm>
              <a:off x="7660" y="10823"/>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4" name="Text Box 340"/>
            <p:cNvSpPr txBox="1">
              <a:spLocks noChangeArrowheads="1"/>
            </p:cNvSpPr>
            <p:nvPr/>
          </p:nvSpPr>
          <p:spPr bwMode="auto">
            <a:xfrm>
              <a:off x="7633" y="10800"/>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5" name="Text Box 341"/>
            <p:cNvSpPr txBox="1">
              <a:spLocks noChangeArrowheads="1"/>
            </p:cNvSpPr>
            <p:nvPr/>
          </p:nvSpPr>
          <p:spPr bwMode="auto">
            <a:xfrm>
              <a:off x="7611" y="10778"/>
              <a:ext cx="504" cy="295"/>
            </a:xfrm>
            <a:prstGeom prst="rect">
              <a:avLst/>
            </a:prstGeom>
            <a:solidFill>
              <a:srgbClr val="FFFFFF"/>
            </a:solidFill>
            <a:ln w="6350">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grpSp>
      <p:sp>
        <p:nvSpPr>
          <p:cNvPr id="83" name="Text Box 342"/>
          <p:cNvSpPr txBox="1">
            <a:spLocks noChangeArrowheads="1"/>
          </p:cNvSpPr>
          <p:nvPr/>
        </p:nvSpPr>
        <p:spPr bwMode="white">
          <a:xfrm>
            <a:off x="5374248" y="4581128"/>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⑥</a:t>
            </a:r>
          </a:p>
        </p:txBody>
      </p:sp>
      <p:sp>
        <p:nvSpPr>
          <p:cNvPr id="84" name="Text Box 343"/>
          <p:cNvSpPr txBox="1">
            <a:spLocks noChangeArrowheads="1"/>
          </p:cNvSpPr>
          <p:nvPr/>
        </p:nvSpPr>
        <p:spPr bwMode="auto">
          <a:xfrm>
            <a:off x="5594082" y="4637040"/>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C</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5" name="Text Box 344"/>
          <p:cNvSpPr txBox="1">
            <a:spLocks noChangeArrowheads="1"/>
          </p:cNvSpPr>
          <p:nvPr/>
        </p:nvSpPr>
        <p:spPr bwMode="auto">
          <a:xfrm>
            <a:off x="5584557" y="4080382"/>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6" name="Text Box 345"/>
          <p:cNvSpPr txBox="1">
            <a:spLocks noChangeArrowheads="1"/>
          </p:cNvSpPr>
          <p:nvPr/>
        </p:nvSpPr>
        <p:spPr bwMode="auto">
          <a:xfrm>
            <a:off x="5685522" y="4218910"/>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7" name="Text Box 346"/>
          <p:cNvSpPr txBox="1">
            <a:spLocks noChangeArrowheads="1"/>
          </p:cNvSpPr>
          <p:nvPr/>
        </p:nvSpPr>
        <p:spPr bwMode="auto">
          <a:xfrm>
            <a:off x="2255556" y="3412879"/>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8" name="Text Box 347"/>
          <p:cNvSpPr txBox="1">
            <a:spLocks noChangeArrowheads="1"/>
          </p:cNvSpPr>
          <p:nvPr/>
        </p:nvSpPr>
        <p:spPr bwMode="auto">
          <a:xfrm>
            <a:off x="2255556" y="4138125"/>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9" name="Text Box 348"/>
          <p:cNvSpPr txBox="1">
            <a:spLocks noChangeArrowheads="1"/>
          </p:cNvSpPr>
          <p:nvPr/>
        </p:nvSpPr>
        <p:spPr bwMode="auto">
          <a:xfrm>
            <a:off x="2255556" y="5062589"/>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D</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0" name="Text Box 349"/>
          <p:cNvSpPr txBox="1">
            <a:spLocks noChangeArrowheads="1"/>
          </p:cNvSpPr>
          <p:nvPr/>
        </p:nvSpPr>
        <p:spPr bwMode="auto">
          <a:xfrm>
            <a:off x="2255556" y="5502827"/>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E</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1" name="Text Box 350"/>
          <p:cNvSpPr txBox="1">
            <a:spLocks noChangeArrowheads="1"/>
          </p:cNvSpPr>
          <p:nvPr/>
        </p:nvSpPr>
        <p:spPr bwMode="auto">
          <a:xfrm>
            <a:off x="6785580" y="4138125"/>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C</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2" name="Text Box 351"/>
          <p:cNvSpPr txBox="1">
            <a:spLocks noChangeArrowheads="1"/>
          </p:cNvSpPr>
          <p:nvPr/>
        </p:nvSpPr>
        <p:spPr bwMode="auto">
          <a:xfrm>
            <a:off x="6287453" y="3916723"/>
            <a:ext cx="32004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3" name="Text Box 352"/>
          <p:cNvSpPr txBox="1">
            <a:spLocks noChangeArrowheads="1"/>
          </p:cNvSpPr>
          <p:nvPr/>
        </p:nvSpPr>
        <p:spPr bwMode="auto">
          <a:xfrm>
            <a:off x="2184083" y="3794027"/>
            <a:ext cx="32004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4" name="Text Box 353"/>
          <p:cNvSpPr txBox="1">
            <a:spLocks noChangeArrowheads="1"/>
          </p:cNvSpPr>
          <p:nvPr/>
        </p:nvSpPr>
        <p:spPr bwMode="auto">
          <a:xfrm>
            <a:off x="4458464" y="4138125"/>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5" name="Text Box 354"/>
          <p:cNvSpPr txBox="1">
            <a:spLocks noChangeArrowheads="1"/>
          </p:cNvSpPr>
          <p:nvPr/>
        </p:nvSpPr>
        <p:spPr bwMode="auto">
          <a:xfrm>
            <a:off x="4317048" y="4265021"/>
            <a:ext cx="32004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6" name="Text Box 355"/>
          <p:cNvSpPr txBox="1">
            <a:spLocks noChangeArrowheads="1"/>
          </p:cNvSpPr>
          <p:nvPr/>
        </p:nvSpPr>
        <p:spPr bwMode="auto">
          <a:xfrm>
            <a:off x="4458464" y="4637040"/>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C</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7" name="Text Box 356"/>
          <p:cNvSpPr txBox="1">
            <a:spLocks noChangeArrowheads="1"/>
          </p:cNvSpPr>
          <p:nvPr/>
        </p:nvSpPr>
        <p:spPr bwMode="auto">
          <a:xfrm>
            <a:off x="3031234" y="4450583"/>
            <a:ext cx="108000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運搬終了の確認</a:t>
            </a:r>
          </a:p>
        </p:txBody>
      </p:sp>
      <p:sp>
        <p:nvSpPr>
          <p:cNvPr id="98" name="Text Box 357"/>
          <p:cNvSpPr txBox="1">
            <a:spLocks noChangeArrowheads="1"/>
          </p:cNvSpPr>
          <p:nvPr/>
        </p:nvSpPr>
        <p:spPr bwMode="auto">
          <a:xfrm>
            <a:off x="4155758" y="5175444"/>
            <a:ext cx="2052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ts val="1200"/>
              </a:lnSpc>
              <a:spcAft>
                <a:spcPts val="0"/>
              </a:spcAft>
            </a:pP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処分（中間処理）終了の確認</a:t>
            </a:r>
          </a:p>
        </p:txBody>
      </p:sp>
      <p:sp>
        <p:nvSpPr>
          <p:cNvPr id="99" name="Text Box 358"/>
          <p:cNvSpPr txBox="1">
            <a:spLocks noChangeArrowheads="1"/>
          </p:cNvSpPr>
          <p:nvPr/>
        </p:nvSpPr>
        <p:spPr bwMode="auto">
          <a:xfrm>
            <a:off x="4725518" y="5639438"/>
            <a:ext cx="144000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ts val="12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最終処分終了の確認</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29</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116" name="正方形/長方形 115"/>
          <p:cNvSpPr/>
          <p:nvPr/>
        </p:nvSpPr>
        <p:spPr>
          <a:xfrm>
            <a:off x="1934481" y="6359019"/>
            <a:ext cx="5275039" cy="310341"/>
          </a:xfrm>
          <a:prstGeom prst="rect">
            <a:avLst/>
          </a:prstGeom>
          <a:noFill/>
        </p:spPr>
        <p:txBody>
          <a:bodyPr wrap="square" lIns="0" rIns="0" anchor="ctr" anchorCtr="0">
            <a:spAutoFit/>
          </a:bodyPr>
          <a:lstStyle/>
          <a:p>
            <a:pPr algn="ctr">
              <a:lnSpc>
                <a:spcPts val="1700"/>
              </a:lnSpc>
              <a:spcAft>
                <a:spcPts val="0"/>
              </a:spcAft>
            </a:pP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マニフェストの流れ</a:t>
            </a:r>
            <a:endPar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1" name="正方形/長方形 130"/>
          <p:cNvSpPr/>
          <p:nvPr/>
        </p:nvSpPr>
        <p:spPr>
          <a:xfrm>
            <a:off x="72000" y="2280640"/>
            <a:ext cx="9000000" cy="291490"/>
          </a:xfrm>
          <a:prstGeom prst="rect">
            <a:avLst/>
          </a:prstGeom>
          <a:solidFill>
            <a:schemeClr val="accent4">
              <a:lumMod val="20000"/>
              <a:lumOff val="80000"/>
            </a:schemeClr>
          </a:solidFill>
        </p:spPr>
        <p:txBody>
          <a:bodyPr wrap="square" lIns="0" rIns="0" anchor="ctr" anchorCtr="0">
            <a:spAutoFit/>
          </a:bodyPr>
          <a:lstStyle/>
          <a:p>
            <a:pPr marL="355600" indent="-355600">
              <a:lnSpc>
                <a:spcPts val="1700"/>
              </a:lnSpc>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票、</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B2</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票、</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D</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票、</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E</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票の原本は、返送されてから</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年間保存しなければなりません。</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6A366396-2034-D5CA-6E67-EF0E2B8E5F1F}"/>
              </a:ext>
            </a:extLst>
          </p:cNvPr>
          <p:cNvSpPr/>
          <p:nvPr/>
        </p:nvSpPr>
        <p:spPr>
          <a:xfrm>
            <a:off x="72000" y="620688"/>
            <a:ext cx="3348000" cy="360000"/>
          </a:xfrm>
          <a:prstGeom prst="rect">
            <a:avLst/>
          </a:prstGeom>
          <a:solidFill>
            <a:schemeClr val="accent5">
              <a:lumMod val="60000"/>
              <a:lumOff val="40000"/>
            </a:schemeClr>
          </a:solidFill>
        </p:spPr>
        <p:txBody>
          <a:bodyPr wrap="square">
            <a:spAutoFit/>
          </a:bodyPr>
          <a:lstStyle/>
          <a:p>
            <a:pPr>
              <a:lnSpc>
                <a:spcPts val="2200"/>
              </a:lnSpc>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運搬・処分のマニフェストによる確認</a:t>
            </a:r>
            <a:r>
              <a:rPr lang="en-US" altLang="ja-JP" sz="1600" b="1" dirty="0">
                <a:latin typeface="Meiryo UI" panose="020B0604030504040204" pitchFamily="50" charset="-128"/>
                <a:ea typeface="Meiryo UI" panose="020B0604030504040204" pitchFamily="50" charset="-128"/>
              </a:rPr>
              <a:t>》</a:t>
            </a:r>
          </a:p>
        </p:txBody>
      </p:sp>
      <p:sp>
        <p:nvSpPr>
          <p:cNvPr id="4" name="正方形/長方形 3">
            <a:extLst>
              <a:ext uri="{FF2B5EF4-FFF2-40B4-BE49-F238E27FC236}">
                <a16:creationId xmlns:a16="http://schemas.microsoft.com/office/drawing/2014/main" id="{665DF305-AEE3-DC25-8DB8-2128BC1C7CC8}"/>
              </a:ext>
            </a:extLst>
          </p:cNvPr>
          <p:cNvSpPr/>
          <p:nvPr/>
        </p:nvSpPr>
        <p:spPr>
          <a:xfrm>
            <a:off x="72000" y="1044511"/>
            <a:ext cx="9000000" cy="1220847"/>
          </a:xfrm>
          <a:prstGeom prst="rect">
            <a:avLst/>
          </a:prstGeom>
          <a:solidFill>
            <a:schemeClr val="accent1">
              <a:lumMod val="40000"/>
              <a:lumOff val="60000"/>
              <a:alpha val="70000"/>
            </a:schemeClr>
          </a:solidFill>
        </p:spPr>
        <p:txBody>
          <a:bodyPr wrap="square">
            <a:spAutoFit/>
          </a:bodyPr>
          <a:lstStyle/>
          <a:p>
            <a:pPr>
              <a:lnSpc>
                <a:spcPts val="2200"/>
              </a:lnSpc>
            </a:pPr>
            <a:r>
              <a:rPr lang="ja-JP" altLang="en-US" sz="1600" dirty="0" smtClean="0">
                <a:latin typeface="Meiryo UI" panose="020B0604030504040204" pitchFamily="50" charset="-128"/>
                <a:ea typeface="Meiryo UI" panose="020B0604030504040204" pitchFamily="50" charset="-128"/>
              </a:rPr>
              <a:t>処理委託により保管</a:t>
            </a:r>
            <a:r>
              <a:rPr lang="ja-JP" altLang="en-US" sz="1600" dirty="0">
                <a:latin typeface="Meiryo UI" panose="020B0604030504040204" pitchFamily="50" charset="-128"/>
                <a:ea typeface="Meiryo UI" panose="020B0604030504040204" pitchFamily="50" charset="-128"/>
              </a:rPr>
              <a:t>場所から搬出を行う際は、マニフェストに必要事項を記載し、</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廃棄物とともに</a:t>
            </a:r>
            <a:r>
              <a:rPr lang="ja-JP" altLang="en-US" sz="1600" dirty="0" smtClean="0">
                <a:latin typeface="Meiryo UI" panose="020B0604030504040204" pitchFamily="50" charset="-128"/>
                <a:ea typeface="Meiryo UI" panose="020B0604030504040204" pitchFamily="50" charset="-128"/>
              </a:rPr>
              <a:t>マニフェスト全票を</a:t>
            </a:r>
            <a:r>
              <a:rPr lang="ja-JP" altLang="en-US" sz="1600" dirty="0">
                <a:latin typeface="Meiryo UI" panose="020B0604030504040204" pitchFamily="50" charset="-128"/>
                <a:ea typeface="Meiryo UI" panose="020B0604030504040204" pitchFamily="50" charset="-128"/>
              </a:rPr>
              <a:t>収集運搬業者に</a:t>
            </a:r>
            <a:r>
              <a:rPr lang="ja-JP" altLang="en-US" sz="1600" dirty="0" smtClean="0">
                <a:latin typeface="Meiryo UI" panose="020B0604030504040204" pitchFamily="50" charset="-128"/>
                <a:ea typeface="Meiryo UI" panose="020B0604030504040204" pitchFamily="50" charset="-128"/>
              </a:rPr>
              <a:t>渡した際に、</a:t>
            </a:r>
            <a:r>
              <a:rPr lang="ja-JP" altLang="en-US" sz="1600" dirty="0">
                <a:latin typeface="Meiryo UI" panose="020B0604030504040204" pitchFamily="50" charset="-128"/>
                <a:ea typeface="Meiryo UI" panose="020B0604030504040204" pitchFamily="50" charset="-128"/>
              </a:rPr>
              <a:t>収集運搬業者の署名が入った</a:t>
            </a:r>
            <a:r>
              <a:rPr lang="en-US" altLang="ja-JP" sz="1600" dirty="0">
                <a:latin typeface="Meiryo UI" panose="020B0604030504040204" pitchFamily="50" charset="-128"/>
                <a:ea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rPr>
              <a:t>票を受け取り、保存してください。</a:t>
            </a:r>
            <a:endParaRPr lang="en-US" altLang="ja-JP" sz="1600" dirty="0">
              <a:latin typeface="Meiryo UI" panose="020B0604030504040204" pitchFamily="50" charset="-128"/>
              <a:ea typeface="Meiryo UI" panose="020B0604030504040204" pitchFamily="50" charset="-128"/>
            </a:endParaRPr>
          </a:p>
          <a:p>
            <a:pPr>
              <a:lnSpc>
                <a:spcPts val="2200"/>
              </a:lnSpc>
            </a:pP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廃棄物が運搬・処分されてから、各々の完了を示すマニフェスト</a:t>
            </a:r>
            <a:r>
              <a:rPr lang="en-US" altLang="ja-JP" sz="1600" dirty="0">
                <a:latin typeface="Meiryo UI" panose="020B0604030504040204" pitchFamily="50" charset="-128"/>
                <a:ea typeface="Meiryo UI" panose="020B0604030504040204" pitchFamily="50" charset="-128"/>
              </a:rPr>
              <a:t>B2</a:t>
            </a:r>
            <a:r>
              <a:rPr lang="ja-JP" altLang="en-US" sz="1600" dirty="0">
                <a:latin typeface="Meiryo UI" panose="020B0604030504040204" pitchFamily="50" charset="-128"/>
                <a:ea typeface="Meiryo UI" panose="020B0604030504040204" pitchFamily="50" charset="-128"/>
              </a:rPr>
              <a:t>票、</a:t>
            </a:r>
            <a:r>
              <a:rPr lang="en-US" altLang="ja-JP" sz="1600" dirty="0">
                <a:latin typeface="Meiryo UI" panose="020B0604030504040204" pitchFamily="50" charset="-128"/>
                <a:ea typeface="Meiryo UI" panose="020B0604030504040204" pitchFamily="50" charset="-128"/>
              </a:rPr>
              <a:t>D</a:t>
            </a:r>
            <a:r>
              <a:rPr lang="ja-JP" altLang="en-US" sz="1600" dirty="0">
                <a:latin typeface="Meiryo UI" panose="020B0604030504040204" pitchFamily="50" charset="-128"/>
                <a:ea typeface="Meiryo UI" panose="020B0604030504040204" pitchFamily="50" charset="-128"/>
              </a:rPr>
              <a:t>票、</a:t>
            </a:r>
            <a:r>
              <a:rPr lang="en-US" altLang="ja-JP" sz="1600" dirty="0">
                <a:latin typeface="Meiryo UI" panose="020B0604030504040204" pitchFamily="50" charset="-128"/>
                <a:ea typeface="Meiryo UI" panose="020B0604030504040204" pitchFamily="50" charset="-128"/>
              </a:rPr>
              <a:t>E</a:t>
            </a:r>
            <a:r>
              <a:rPr lang="ja-JP" altLang="en-US" sz="1600" dirty="0">
                <a:latin typeface="Meiryo UI" panose="020B0604030504040204" pitchFamily="50" charset="-128"/>
                <a:ea typeface="Meiryo UI" panose="020B0604030504040204" pitchFamily="50" charset="-128"/>
              </a:rPr>
              <a:t>票が</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廃棄物を保管していた方</a:t>
            </a:r>
            <a:r>
              <a:rPr lang="ja-JP" altLang="en-US" sz="1600" dirty="0" smtClean="0">
                <a:latin typeface="Meiryo UI" panose="020B0604030504040204" pitchFamily="50" charset="-128"/>
                <a:ea typeface="Meiryo UI" panose="020B0604030504040204" pitchFamily="50" charset="-128"/>
              </a:rPr>
              <a:t>へ返送</a:t>
            </a:r>
            <a:r>
              <a:rPr lang="ja-JP" altLang="en-US" sz="1600" dirty="0">
                <a:latin typeface="Meiryo UI" panose="020B0604030504040204" pitchFamily="50" charset="-128"/>
                <a:ea typeface="Meiryo UI" panose="020B0604030504040204" pitchFamily="50" charset="-128"/>
              </a:rPr>
              <a:t>されます。</a:t>
            </a:r>
          </a:p>
        </p:txBody>
      </p:sp>
      <p:sp>
        <p:nvSpPr>
          <p:cNvPr id="8" name="テキスト ボックス 7">
            <a:extLst>
              <a:ext uri="{FF2B5EF4-FFF2-40B4-BE49-F238E27FC236}">
                <a16:creationId xmlns:a16="http://schemas.microsoft.com/office/drawing/2014/main" id="{BF201108-5545-1941-573D-A38CB3EB0C43}"/>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Tree>
    <p:extLst>
      <p:ext uri="{BB962C8B-B14F-4D97-AF65-F5344CB8AC3E}">
        <p14:creationId xmlns:p14="http://schemas.microsoft.com/office/powerpoint/2010/main" val="270189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6B65F-2167-1CF6-831E-C2BB67870B66}"/>
              </a:ext>
            </a:extLst>
          </p:cNvPr>
          <p:cNvSpPr>
            <a:spLocks noGrp="1"/>
          </p:cNvSpPr>
          <p:nvPr>
            <p:ph type="title"/>
          </p:nvPr>
        </p:nvSpPr>
        <p:spPr>
          <a:xfrm>
            <a:off x="0" y="123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20" tIns="36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とは何か</a:t>
            </a:r>
          </a:p>
        </p:txBody>
      </p:sp>
      <p:sp>
        <p:nvSpPr>
          <p:cNvPr id="3" name="コンテンツ プレースホルダー 2">
            <a:extLst>
              <a:ext uri="{FF2B5EF4-FFF2-40B4-BE49-F238E27FC236}">
                <a16:creationId xmlns:a16="http://schemas.microsoft.com/office/drawing/2014/main" id="{9F9CA0A2-A09B-38FB-3F85-1F0A8A2FAE02}"/>
              </a:ext>
            </a:extLst>
          </p:cNvPr>
          <p:cNvSpPr>
            <a:spLocks noGrp="1"/>
          </p:cNvSpPr>
          <p:nvPr>
            <p:ph idx="1"/>
          </p:nvPr>
        </p:nvSpPr>
        <p:spPr>
          <a:xfrm>
            <a:off x="0" y="4985391"/>
            <a:ext cx="9144000" cy="1872000"/>
          </a:xfrm>
          <a:noFill/>
        </p:spPr>
        <p:txBody>
          <a:bodyPr>
            <a:noAutofit/>
          </a:bodyPr>
          <a:lstStyle/>
          <a:p>
            <a:pPr marL="72000" indent="0">
              <a:lnSpc>
                <a:spcPts val="2800"/>
              </a:lnSpc>
              <a:spcBef>
                <a:spcPts val="0"/>
              </a:spcBef>
              <a:buNone/>
            </a:pPr>
            <a:r>
              <a:rPr lang="en-US" altLang="ja-JP" sz="2000" b="1" u="sng" spc="-151" dirty="0">
                <a:latin typeface="Meiryo UI" panose="020B0604030504040204" pitchFamily="50" charset="-128"/>
                <a:ea typeface="Meiryo UI" panose="020B0604030504040204" pitchFamily="50" charset="-128"/>
              </a:rPr>
              <a:t>PCB</a:t>
            </a:r>
            <a:r>
              <a:rPr lang="ja-JP" altLang="en-US" sz="2000" b="1" u="sng" spc="-151" dirty="0">
                <a:latin typeface="Meiryo UI" panose="020B0604030504040204" pitchFamily="50" charset="-128"/>
                <a:ea typeface="Meiryo UI" panose="020B0604030504040204" pitchFamily="50" charset="-128"/>
              </a:rPr>
              <a:t>特別措置法</a:t>
            </a:r>
            <a:r>
              <a:rPr lang="ja-JP" altLang="en-US" sz="1600" u="sng" spc="-151" dirty="0">
                <a:latin typeface="Meiryo UI" panose="020B0604030504040204" pitchFamily="50" charset="-128"/>
                <a:ea typeface="Meiryo UI" panose="020B0604030504040204" pitchFamily="50" charset="-128"/>
              </a:rPr>
              <a:t>（平成</a:t>
            </a:r>
            <a:r>
              <a:rPr lang="en-US" altLang="ja-JP" sz="1600" u="sng" spc="-151" dirty="0">
                <a:latin typeface="Meiryo UI" panose="020B0604030504040204" pitchFamily="50" charset="-128"/>
                <a:ea typeface="Meiryo UI" panose="020B0604030504040204" pitchFamily="50" charset="-128"/>
              </a:rPr>
              <a:t>13</a:t>
            </a:r>
            <a:r>
              <a:rPr lang="ja-JP" altLang="en-US" sz="1600" u="sng" spc="-151" dirty="0">
                <a:latin typeface="Meiryo UI" panose="020B0604030504040204" pitchFamily="50" charset="-128"/>
                <a:ea typeface="Meiryo UI" panose="020B0604030504040204" pitchFamily="50" charset="-128"/>
              </a:rPr>
              <a:t>年施行、平成</a:t>
            </a:r>
            <a:r>
              <a:rPr lang="en-US" altLang="ja-JP" sz="1600" u="sng" spc="-151" dirty="0">
                <a:latin typeface="Meiryo UI" panose="020B0604030504040204" pitchFamily="50" charset="-128"/>
                <a:ea typeface="Meiryo UI" panose="020B0604030504040204" pitchFamily="50" charset="-128"/>
              </a:rPr>
              <a:t>28</a:t>
            </a:r>
            <a:r>
              <a:rPr lang="ja-JP" altLang="en-US" sz="1600" u="sng" spc="-151" dirty="0">
                <a:latin typeface="Meiryo UI" panose="020B0604030504040204" pitchFamily="50" charset="-128"/>
                <a:ea typeface="Meiryo UI" panose="020B0604030504040204" pitchFamily="50" charset="-128"/>
              </a:rPr>
              <a:t>年改正施行）</a:t>
            </a:r>
            <a:endParaRPr lang="en-US" altLang="ja-JP" sz="1600" u="sng" spc="-151"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保管事業者は</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廃棄物を処分期限内に処分する必要があります。</a:t>
            </a:r>
            <a:endParaRPr lang="en-US" altLang="ja-JP" sz="1600" dirty="0">
              <a:latin typeface="Meiryo UI" panose="020B0604030504040204" pitchFamily="50" charset="-128"/>
              <a:ea typeface="Meiryo UI" panose="020B0604030504040204" pitchFamily="50" charset="-128"/>
            </a:endParaRPr>
          </a:p>
          <a:p>
            <a:pPr marL="360000" indent="0">
              <a:lnSpc>
                <a:spcPts val="2600"/>
              </a:lnSpc>
              <a:spcBef>
                <a:spcPts val="0"/>
              </a:spcBef>
              <a:buNone/>
            </a:pPr>
            <a:r>
              <a:rPr lang="ja-JP" altLang="en-US" sz="1600" dirty="0" smtClean="0">
                <a:latin typeface="Meiryo UI" panose="020B0604030504040204" pitchFamily="50" charset="-128"/>
                <a:ea typeface="Meiryo UI" panose="020B0604030504040204" pitchFamily="50" charset="-128"/>
              </a:rPr>
              <a:t>処分期限</a:t>
            </a:r>
            <a:r>
              <a:rPr lang="ja-JP" altLang="en-US" sz="1600" dirty="0">
                <a:latin typeface="Meiryo UI" panose="020B0604030504040204" pitchFamily="50" charset="-128"/>
                <a:ea typeface="Meiryo UI" panose="020B0604030504040204" pitchFamily="50" charset="-128"/>
              </a:rPr>
              <a:t>　高濃度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月末　低濃度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廃棄物：令和</a:t>
            </a:r>
            <a:r>
              <a:rPr lang="en-US" altLang="ja-JP" sz="1600" dirty="0">
                <a:latin typeface="Meiryo UI" panose="020B0604030504040204" pitchFamily="50" charset="-128"/>
                <a:ea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月末</a:t>
            </a:r>
            <a:endParaRPr lang="en-US" altLang="ja-JP" sz="160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毎年、</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廃棄物の保管状況等を届出しなければなりません。</a:t>
            </a:r>
            <a:endParaRPr lang="en-US" altLang="ja-JP" sz="1600" dirty="0">
              <a:latin typeface="Meiryo UI" panose="020B0604030504040204" pitchFamily="50" charset="-128"/>
              <a:ea typeface="Meiryo UI" panose="020B0604030504040204" pitchFamily="50" charset="-128"/>
            </a:endParaRPr>
          </a:p>
        </p:txBody>
      </p:sp>
      <p:sp>
        <p:nvSpPr>
          <p:cNvPr id="5" name="コンテンツ プレースホルダー 2">
            <a:extLst>
              <a:ext uri="{FF2B5EF4-FFF2-40B4-BE49-F238E27FC236}">
                <a16:creationId xmlns:a16="http://schemas.microsoft.com/office/drawing/2014/main" id="{C8583B87-398A-F275-848A-FC2397CB9199}"/>
              </a:ext>
            </a:extLst>
          </p:cNvPr>
          <p:cNvSpPr txBox="1">
            <a:spLocks/>
          </p:cNvSpPr>
          <p:nvPr/>
        </p:nvSpPr>
        <p:spPr>
          <a:xfrm>
            <a:off x="0" y="542368"/>
            <a:ext cx="9144000" cy="2232000"/>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72000" indent="0">
              <a:lnSpc>
                <a:spcPts val="2800"/>
              </a:lnSpc>
              <a:spcBef>
                <a:spcPts val="0"/>
              </a:spcBef>
              <a:buNone/>
            </a:pPr>
            <a:r>
              <a:rPr lang="en-US" altLang="ja-JP" sz="2000" b="1" u="sng" spc="-130" dirty="0">
                <a:latin typeface="Meiryo UI" panose="020B0604030504040204" pitchFamily="50" charset="-128"/>
                <a:ea typeface="Meiryo UI" panose="020B0604030504040204" pitchFamily="50" charset="-128"/>
              </a:rPr>
              <a:t>PCB</a:t>
            </a:r>
            <a:r>
              <a:rPr lang="ja-JP" altLang="en-US" sz="2000" b="1" u="sng" spc="-130" dirty="0">
                <a:latin typeface="Meiryo UI" panose="020B0604030504040204" pitchFamily="50" charset="-128"/>
                <a:ea typeface="Meiryo UI" panose="020B0604030504040204" pitchFamily="50" charset="-128"/>
              </a:rPr>
              <a:t>とは？</a:t>
            </a:r>
            <a:endParaRPr lang="en-US" altLang="ja-JP" sz="2000" b="1" u="sng" spc="-13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游ゴシック" panose="020B0400000000000000" pitchFamily="50" charset="-128"/>
              <a:buChar char="○"/>
            </a:pPr>
            <a:r>
              <a:rPr lang="ja-JP" altLang="en-US" sz="1600" spc="-130" dirty="0">
                <a:latin typeface="Meiryo UI" panose="020B0604030504040204" pitchFamily="50" charset="-128"/>
                <a:ea typeface="Meiryo UI" panose="020B0604030504040204" pitchFamily="50" charset="-128"/>
              </a:rPr>
              <a:t>昭和</a:t>
            </a:r>
            <a:r>
              <a:rPr lang="en-US" altLang="ja-JP" sz="1600" spc="-130" dirty="0">
                <a:latin typeface="Meiryo UI" panose="020B0604030504040204" pitchFamily="50" charset="-128"/>
                <a:ea typeface="Meiryo UI" panose="020B0604030504040204" pitchFamily="50" charset="-128"/>
              </a:rPr>
              <a:t>43</a:t>
            </a:r>
            <a:r>
              <a:rPr lang="ja-JP" altLang="en-US" sz="1600" spc="-130" dirty="0">
                <a:latin typeface="Meiryo UI" panose="020B0604030504040204" pitchFamily="50" charset="-128"/>
                <a:ea typeface="Meiryo UI" panose="020B0604030504040204" pitchFamily="50" charset="-128"/>
              </a:rPr>
              <a:t>年に発生したカネミ油症事件の原因となった物質</a:t>
            </a:r>
            <a:endParaRPr lang="en-US" altLang="ja-JP" sz="1600" spc="-13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游ゴシック" panose="020B0400000000000000" pitchFamily="50" charset="-128"/>
              <a:buChar char="○"/>
            </a:pPr>
            <a:r>
              <a:rPr lang="ja-JP" altLang="en-US" sz="1600" spc="-150" dirty="0">
                <a:latin typeface="Meiryo UI" panose="020B0604030504040204" pitchFamily="50" charset="-128"/>
                <a:ea typeface="Meiryo UI" panose="020B0604030504040204" pitchFamily="50" charset="-128"/>
              </a:rPr>
              <a:t>主に変圧器・コンデンサー等の絶縁油に使用された（昭和</a:t>
            </a:r>
            <a:r>
              <a:rPr lang="en-US" altLang="ja-JP" sz="1600" spc="-150" dirty="0">
                <a:latin typeface="Meiryo UI" panose="020B0604030504040204" pitchFamily="50" charset="-128"/>
                <a:ea typeface="Meiryo UI" panose="020B0604030504040204" pitchFamily="50" charset="-128"/>
              </a:rPr>
              <a:t>47</a:t>
            </a:r>
            <a:r>
              <a:rPr lang="ja-JP" altLang="en-US" sz="1600" spc="-150" dirty="0">
                <a:latin typeface="Meiryo UI" panose="020B0604030504040204" pitchFamily="50" charset="-128"/>
                <a:ea typeface="Meiryo UI" panose="020B0604030504040204" pitchFamily="50" charset="-128"/>
              </a:rPr>
              <a:t>年に製造中止、昭和</a:t>
            </a:r>
            <a:r>
              <a:rPr lang="en-US" altLang="ja-JP" sz="1600" spc="-150" dirty="0">
                <a:latin typeface="Meiryo UI" panose="020B0604030504040204" pitchFamily="50" charset="-128"/>
                <a:ea typeface="Meiryo UI" panose="020B0604030504040204" pitchFamily="50" charset="-128"/>
              </a:rPr>
              <a:t>49</a:t>
            </a:r>
            <a:r>
              <a:rPr lang="ja-JP" altLang="en-US" sz="1600" spc="-150" dirty="0">
                <a:latin typeface="Meiryo UI" panose="020B0604030504040204" pitchFamily="50" charset="-128"/>
                <a:ea typeface="Meiryo UI" panose="020B0604030504040204" pitchFamily="50" charset="-128"/>
              </a:rPr>
              <a:t>年に製造・輸入等事実上禁止）</a:t>
            </a:r>
            <a:endParaRPr lang="en-US" altLang="ja-JP" sz="1600" spc="-15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游ゴシック" panose="020B0400000000000000" pitchFamily="50" charset="-128"/>
              <a:buChar char="○"/>
            </a:pPr>
            <a:r>
              <a:rPr lang="ja-JP" altLang="en-US" sz="1600" spc="-130" dirty="0">
                <a:latin typeface="Meiryo UI" panose="020B0604030504040204" pitchFamily="50" charset="-128"/>
                <a:ea typeface="Meiryo UI" panose="020B0604030504040204" pitchFamily="50" charset="-128"/>
              </a:rPr>
              <a:t>強い急性毒性はないが、長期間の摂取により体内に蓄積</a:t>
            </a:r>
            <a:endParaRPr lang="en-US" altLang="ja-JP" sz="1600" spc="-13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游ゴシック" panose="020B0400000000000000" pitchFamily="50" charset="-128"/>
              <a:buChar char="○"/>
            </a:pPr>
            <a:r>
              <a:rPr lang="ja-JP" altLang="en-US" sz="1600" spc="-130" dirty="0">
                <a:latin typeface="Meiryo UI" panose="020B0604030504040204" pitchFamily="50" charset="-128"/>
                <a:ea typeface="Meiryo UI" panose="020B0604030504040204" pitchFamily="50" charset="-128"/>
              </a:rPr>
              <a:t>ヒトに対して、目やに、まぶたの膨張、爪や口腔粘膜の色素沈着・黒化、座瘡様の発疹</a:t>
            </a:r>
            <a:r>
              <a:rPr lang="en-US" altLang="ja-JP" sz="1600" spc="-130" dirty="0">
                <a:latin typeface="Meiryo UI" panose="020B0604030504040204" pitchFamily="50" charset="-128"/>
                <a:ea typeface="Meiryo UI" panose="020B0604030504040204" pitchFamily="50" charset="-128"/>
              </a:rPr>
              <a:t>(</a:t>
            </a:r>
            <a:r>
              <a:rPr lang="ja-JP" altLang="en-US" sz="1600" spc="-130" dirty="0">
                <a:latin typeface="Meiryo UI" panose="020B0604030504040204" pitchFamily="50" charset="-128"/>
                <a:ea typeface="Meiryo UI" panose="020B0604030504040204" pitchFamily="50" charset="-128"/>
              </a:rPr>
              <a:t>ニキビ）、肝臓肥大・機能不全等の影響</a:t>
            </a:r>
            <a:endParaRPr lang="en-US" altLang="ja-JP" sz="1600" spc="-130" dirty="0">
              <a:latin typeface="Meiryo UI" panose="020B0604030504040204" pitchFamily="50" charset="-128"/>
              <a:ea typeface="Meiryo UI" panose="020B0604030504040204" pitchFamily="50" charset="-128"/>
            </a:endParaRPr>
          </a:p>
          <a:p>
            <a:pPr>
              <a:lnSpc>
                <a:spcPts val="2800"/>
              </a:lnSpc>
              <a:spcBef>
                <a:spcPts val="0"/>
              </a:spcBef>
              <a:buFont typeface="游ゴシック" panose="020B0400000000000000" pitchFamily="50" charset="-128"/>
              <a:buChar char="○"/>
            </a:pPr>
            <a:endParaRPr lang="ja-JP" altLang="en-US" sz="1600" spc="-151" dirty="0">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C066A26B-226B-5F29-B68E-ECDA7FC9FE01}"/>
              </a:ext>
            </a:extLst>
          </p:cNvPr>
          <p:cNvSpPr txBox="1">
            <a:spLocks/>
          </p:cNvSpPr>
          <p:nvPr/>
        </p:nvSpPr>
        <p:spPr>
          <a:xfrm>
            <a:off x="0" y="2943880"/>
            <a:ext cx="9144000" cy="1872000"/>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72000" indent="0">
              <a:lnSpc>
                <a:spcPts val="2800"/>
              </a:lnSpc>
              <a:spcBef>
                <a:spcPts val="0"/>
              </a:spcBef>
              <a:buFont typeface="Arial" panose="020B0604020202020204" pitchFamily="34" charset="0"/>
              <a:buNone/>
            </a:pPr>
            <a:r>
              <a:rPr lang="ja-JP" altLang="en-US" sz="2000" b="1" u="sng" spc="-151" dirty="0">
                <a:latin typeface="Meiryo UI" panose="020B0604030504040204" pitchFamily="50" charset="-128"/>
                <a:ea typeface="Meiryo UI" panose="020B0604030504040204" pitchFamily="50" charset="-128"/>
              </a:rPr>
              <a:t>国際的な取組（ストックホルム条約）</a:t>
            </a:r>
            <a:r>
              <a:rPr lang="ja-JP" altLang="en-US" sz="1600" u="sng" spc="-151" dirty="0">
                <a:latin typeface="Meiryo UI" panose="020B0604030504040204" pitchFamily="50" charset="-128"/>
                <a:ea typeface="Meiryo UI" panose="020B0604030504040204" pitchFamily="50" charset="-128"/>
              </a:rPr>
              <a:t>（平成</a:t>
            </a:r>
            <a:r>
              <a:rPr lang="en-US" altLang="ja-JP" sz="1600" u="sng" spc="-151" dirty="0">
                <a:latin typeface="Meiryo UI" panose="020B0604030504040204" pitchFamily="50" charset="-128"/>
                <a:ea typeface="Meiryo UI" panose="020B0604030504040204" pitchFamily="50" charset="-128"/>
              </a:rPr>
              <a:t>13</a:t>
            </a:r>
            <a:r>
              <a:rPr lang="ja-JP" altLang="en-US" sz="1600" u="sng" spc="-151" dirty="0">
                <a:latin typeface="Meiryo UI" panose="020B0604030504040204" pitchFamily="50" charset="-128"/>
                <a:ea typeface="Meiryo UI" panose="020B0604030504040204" pitchFamily="50" charset="-128"/>
              </a:rPr>
              <a:t>年採択、平成</a:t>
            </a:r>
            <a:r>
              <a:rPr lang="en-US" altLang="ja-JP" sz="1600" u="sng" spc="-151" dirty="0" smtClean="0">
                <a:latin typeface="Meiryo UI" panose="020B0604030504040204" pitchFamily="50" charset="-128"/>
                <a:ea typeface="Meiryo UI" panose="020B0604030504040204" pitchFamily="50" charset="-128"/>
              </a:rPr>
              <a:t>16</a:t>
            </a:r>
            <a:r>
              <a:rPr lang="ja-JP" altLang="en-US" sz="1600" u="sng" spc="-151" dirty="0" smtClean="0">
                <a:latin typeface="Meiryo UI" panose="020B0604030504040204" pitchFamily="50" charset="-128"/>
                <a:ea typeface="Meiryo UI" panose="020B0604030504040204" pitchFamily="50" charset="-128"/>
              </a:rPr>
              <a:t>年</a:t>
            </a:r>
            <a:r>
              <a:rPr lang="ja-JP" altLang="en-US" sz="1600" u="sng" spc="-151" dirty="0">
                <a:latin typeface="Meiryo UI" panose="020B0604030504040204" pitchFamily="50" charset="-128"/>
                <a:ea typeface="Meiryo UI" panose="020B0604030504040204" pitchFamily="50" charset="-128"/>
              </a:rPr>
              <a:t>発効）</a:t>
            </a:r>
            <a:endParaRPr lang="en-US" altLang="ja-JP" sz="1600" u="sng" spc="-151" dirty="0">
              <a:latin typeface="Meiryo UI" panose="020B0604030504040204" pitchFamily="50" charset="-128"/>
              <a:ea typeface="Meiryo UI" panose="020B0604030504040204" pitchFamily="50" charset="-128"/>
            </a:endParaRPr>
          </a:p>
          <a:p>
            <a:pPr marL="180000" indent="0">
              <a:lnSpc>
                <a:spcPts val="2600"/>
              </a:lnSpc>
              <a:spcBef>
                <a:spcPts val="0"/>
              </a:spcBef>
              <a:buFont typeface="Arial" panose="020B0604020202020204" pitchFamily="34" charset="0"/>
              <a:buNone/>
            </a:pP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は残留性有機汚染物質（</a:t>
            </a:r>
            <a:r>
              <a:rPr lang="en-US" altLang="ja-JP" sz="1600" dirty="0">
                <a:latin typeface="Meiryo UI" panose="020B0604030504040204" pitchFamily="50" charset="-128"/>
                <a:ea typeface="Meiryo UI" panose="020B0604030504040204" pitchFamily="50" charset="-128"/>
              </a:rPr>
              <a:t>POPs</a:t>
            </a:r>
            <a:r>
              <a:rPr lang="ja-JP" altLang="en-US" sz="1600" dirty="0">
                <a:latin typeface="Meiryo UI" panose="020B0604030504040204" pitchFamily="50" charset="-128"/>
                <a:ea typeface="Meiryo UI" panose="020B0604030504040204" pitchFamily="50" charset="-128"/>
              </a:rPr>
              <a:t>）に指定され、国際的に協力して廃絶、使用制限、削減に向けた取り組みが行われている。</a:t>
            </a:r>
            <a:endParaRPr lang="en-US" altLang="ja-JP" sz="1600" dirty="0">
              <a:latin typeface="Meiryo UI" panose="020B0604030504040204" pitchFamily="50" charset="-128"/>
              <a:ea typeface="Meiryo UI" panose="020B0604030504040204" pitchFamily="50" charset="-128"/>
            </a:endParaRPr>
          </a:p>
          <a:p>
            <a:pPr marL="180000" indent="0">
              <a:lnSpc>
                <a:spcPts val="2600"/>
              </a:lnSpc>
              <a:spcBef>
                <a:spcPts val="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⇒令和</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2028</a:t>
            </a:r>
            <a:r>
              <a:rPr lang="ja-JP" altLang="en-US" sz="1600" dirty="0">
                <a:latin typeface="Meiryo UI" panose="020B0604030504040204" pitchFamily="50" charset="-128"/>
                <a:ea typeface="Meiryo UI" panose="020B0604030504040204" pitchFamily="50" charset="-128"/>
              </a:rPr>
              <a:t>年）までに</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廃油及び電気機器について環境上適正な管理を行うこと、</a:t>
            </a:r>
            <a:endParaRPr lang="en-US" altLang="ja-JP" sz="1600" dirty="0">
              <a:latin typeface="Meiryo UI" panose="020B0604030504040204" pitchFamily="50" charset="-128"/>
              <a:ea typeface="Meiryo UI" panose="020B0604030504040204" pitchFamily="50" charset="-128"/>
            </a:endParaRPr>
          </a:p>
          <a:p>
            <a:pPr marL="252000" indent="0">
              <a:lnSpc>
                <a:spcPts val="2600"/>
              </a:lnSpc>
              <a:spcBef>
                <a:spcPts val="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すなわち破壊若しくは不可逆的変換方法によりその性状を示さなくなるまで処理すること</a:t>
            </a:r>
            <a:endParaRPr lang="en-US" altLang="ja-JP" sz="16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6ECE9BA-40EC-E936-0D06-B332EA97BF4D}"/>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4" name="スライド番号プレースホルダー 3">
            <a:extLst>
              <a:ext uri="{FF2B5EF4-FFF2-40B4-BE49-F238E27FC236}">
                <a16:creationId xmlns:a16="http://schemas.microsoft.com/office/drawing/2014/main" id="{276CDB5A-F712-51F8-0CB0-232BF5A8EC7C}"/>
              </a:ext>
            </a:extLst>
          </p:cNvPr>
          <p:cNvSpPr>
            <a:spLocks noGrp="1"/>
          </p:cNvSpPr>
          <p:nvPr>
            <p:ph type="sldNum" sz="quarter" idx="12"/>
          </p:nvPr>
        </p:nvSpPr>
        <p:spPr>
          <a:xfrm>
            <a:off x="8496000" y="6516000"/>
            <a:ext cx="540000" cy="360000"/>
          </a:xfrm>
        </p:spPr>
        <p:txBody>
          <a:bodyPr vert="horz" lIns="91440" tIns="45720" rIns="91440" bIns="45720" rtlCol="0" anchor="ctr"/>
          <a:lstStyle/>
          <a:p>
            <a:fld id="{A7407711-01ED-4231-93D6-7C2115CD2EAE}" type="slidenum">
              <a:rPr lang="ja-JP" altLang="en-US">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1374306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30</a:t>
            </a:fld>
            <a:endParaRPr lang="ja-JP" altLang="en-US" dirty="0">
              <a:solidFill>
                <a:prstClr val="black"/>
              </a:solidFill>
              <a:latin typeface="Meiryo UI" panose="020B0604030504040204" pitchFamily="50" charset="-128"/>
              <a:ea typeface="Meiryo UI" panose="020B0604030504040204" pitchFamily="50" charset="-128"/>
            </a:endParaRPr>
          </a:p>
        </p:txBody>
      </p:sp>
      <p:grpSp>
        <p:nvGrpSpPr>
          <p:cNvPr id="11" name="Group 124">
            <a:extLst>
              <a:ext uri="{FF2B5EF4-FFF2-40B4-BE49-F238E27FC236}">
                <a16:creationId xmlns:a16="http://schemas.microsoft.com/office/drawing/2014/main" id="{90C050A2-0075-4AC7-BAEF-33F39ACB19F5}"/>
              </a:ext>
            </a:extLst>
          </p:cNvPr>
          <p:cNvGrpSpPr>
            <a:grpSpLocks/>
          </p:cNvGrpSpPr>
          <p:nvPr/>
        </p:nvGrpSpPr>
        <p:grpSpPr bwMode="auto">
          <a:xfrm>
            <a:off x="839509" y="580514"/>
            <a:ext cx="7661417" cy="5766288"/>
            <a:chOff x="471" y="212"/>
            <a:chExt cx="7167" cy="5647"/>
          </a:xfrm>
          <a:solidFill>
            <a:schemeClr val="accent6">
              <a:lumMod val="40000"/>
              <a:lumOff val="60000"/>
            </a:schemeClr>
          </a:solidFill>
        </p:grpSpPr>
        <p:sp>
          <p:nvSpPr>
            <p:cNvPr id="12" name="Freeform 125">
              <a:extLst>
                <a:ext uri="{FF2B5EF4-FFF2-40B4-BE49-F238E27FC236}">
                  <a16:creationId xmlns:a16="http://schemas.microsoft.com/office/drawing/2014/main" id="{9B3CABC2-BB5D-4F17-A55F-DF47943671AD}"/>
                </a:ext>
              </a:extLst>
            </p:cNvPr>
            <p:cNvSpPr>
              <a:spLocks/>
            </p:cNvSpPr>
            <p:nvPr/>
          </p:nvSpPr>
          <p:spPr bwMode="auto">
            <a:xfrm>
              <a:off x="4508" y="4022"/>
              <a:ext cx="408" cy="409"/>
            </a:xfrm>
            <a:custGeom>
              <a:avLst/>
              <a:gdLst>
                <a:gd name="T0" fmla="*/ 68 w 408"/>
                <a:gd name="T1" fmla="*/ 91 h 409"/>
                <a:gd name="T2" fmla="*/ 136 w 408"/>
                <a:gd name="T3" fmla="*/ 46 h 409"/>
                <a:gd name="T4" fmla="*/ 159 w 408"/>
                <a:gd name="T5" fmla="*/ 68 h 409"/>
                <a:gd name="T6" fmla="*/ 204 w 408"/>
                <a:gd name="T7" fmla="*/ 68 h 409"/>
                <a:gd name="T8" fmla="*/ 250 w 408"/>
                <a:gd name="T9" fmla="*/ 0 h 409"/>
                <a:gd name="T10" fmla="*/ 318 w 408"/>
                <a:gd name="T11" fmla="*/ 23 h 409"/>
                <a:gd name="T12" fmla="*/ 408 w 408"/>
                <a:gd name="T13" fmla="*/ 136 h 409"/>
                <a:gd name="T14" fmla="*/ 363 w 408"/>
                <a:gd name="T15" fmla="*/ 182 h 409"/>
                <a:gd name="T16" fmla="*/ 386 w 408"/>
                <a:gd name="T17" fmla="*/ 227 h 409"/>
                <a:gd name="T18" fmla="*/ 340 w 408"/>
                <a:gd name="T19" fmla="*/ 250 h 409"/>
                <a:gd name="T20" fmla="*/ 340 w 408"/>
                <a:gd name="T21" fmla="*/ 340 h 409"/>
                <a:gd name="T22" fmla="*/ 295 w 408"/>
                <a:gd name="T23" fmla="*/ 363 h 409"/>
                <a:gd name="T24" fmla="*/ 204 w 408"/>
                <a:gd name="T25" fmla="*/ 363 h 409"/>
                <a:gd name="T26" fmla="*/ 136 w 408"/>
                <a:gd name="T27" fmla="*/ 409 h 409"/>
                <a:gd name="T28" fmla="*/ 91 w 408"/>
                <a:gd name="T29" fmla="*/ 409 h 409"/>
                <a:gd name="T30" fmla="*/ 68 w 408"/>
                <a:gd name="T31" fmla="*/ 363 h 409"/>
                <a:gd name="T32" fmla="*/ 0 w 408"/>
                <a:gd name="T33" fmla="*/ 340 h 409"/>
                <a:gd name="T34" fmla="*/ 0 w 408"/>
                <a:gd name="T35" fmla="*/ 318 h 409"/>
                <a:gd name="T36" fmla="*/ 68 w 408"/>
                <a:gd name="T37" fmla="*/ 227 h 409"/>
                <a:gd name="T38" fmla="*/ 23 w 408"/>
                <a:gd name="T39" fmla="*/ 182 h 409"/>
                <a:gd name="T40" fmla="*/ 23 w 408"/>
                <a:gd name="T41" fmla="*/ 159 h 409"/>
                <a:gd name="T42" fmla="*/ 68 w 408"/>
                <a:gd name="T43" fmla="*/ 136 h 409"/>
                <a:gd name="T44" fmla="*/ 68 w 408"/>
                <a:gd name="T45" fmla="*/ 9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8" h="409">
                  <a:moveTo>
                    <a:pt x="68" y="91"/>
                  </a:moveTo>
                  <a:lnTo>
                    <a:pt x="136" y="46"/>
                  </a:lnTo>
                  <a:lnTo>
                    <a:pt x="159" y="68"/>
                  </a:lnTo>
                  <a:lnTo>
                    <a:pt x="204" y="68"/>
                  </a:lnTo>
                  <a:lnTo>
                    <a:pt x="250" y="0"/>
                  </a:lnTo>
                  <a:lnTo>
                    <a:pt x="318" y="23"/>
                  </a:lnTo>
                  <a:lnTo>
                    <a:pt x="408" y="136"/>
                  </a:lnTo>
                  <a:lnTo>
                    <a:pt x="363" y="182"/>
                  </a:lnTo>
                  <a:lnTo>
                    <a:pt x="386" y="227"/>
                  </a:lnTo>
                  <a:lnTo>
                    <a:pt x="340" y="250"/>
                  </a:lnTo>
                  <a:lnTo>
                    <a:pt x="340" y="340"/>
                  </a:lnTo>
                  <a:lnTo>
                    <a:pt x="295" y="363"/>
                  </a:lnTo>
                  <a:lnTo>
                    <a:pt x="204" y="363"/>
                  </a:lnTo>
                  <a:lnTo>
                    <a:pt x="136" y="409"/>
                  </a:lnTo>
                  <a:lnTo>
                    <a:pt x="91" y="409"/>
                  </a:lnTo>
                  <a:lnTo>
                    <a:pt x="68" y="363"/>
                  </a:lnTo>
                  <a:lnTo>
                    <a:pt x="0" y="340"/>
                  </a:lnTo>
                  <a:lnTo>
                    <a:pt x="0" y="318"/>
                  </a:lnTo>
                  <a:lnTo>
                    <a:pt x="68" y="227"/>
                  </a:lnTo>
                  <a:lnTo>
                    <a:pt x="23" y="182"/>
                  </a:lnTo>
                  <a:lnTo>
                    <a:pt x="23" y="159"/>
                  </a:lnTo>
                  <a:lnTo>
                    <a:pt x="68" y="136"/>
                  </a:lnTo>
                  <a:lnTo>
                    <a:pt x="68"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3" name="Freeform 126">
              <a:extLst>
                <a:ext uri="{FF2B5EF4-FFF2-40B4-BE49-F238E27FC236}">
                  <a16:creationId xmlns:a16="http://schemas.microsoft.com/office/drawing/2014/main" id="{2BA53BBB-4D2D-4AA5-B4BC-911C0425ECFF}"/>
                </a:ext>
              </a:extLst>
            </p:cNvPr>
            <p:cNvSpPr>
              <a:spLocks/>
            </p:cNvSpPr>
            <p:nvPr/>
          </p:nvSpPr>
          <p:spPr bwMode="auto">
            <a:xfrm>
              <a:off x="4599" y="4158"/>
              <a:ext cx="476" cy="613"/>
            </a:xfrm>
            <a:custGeom>
              <a:avLst/>
              <a:gdLst>
                <a:gd name="T0" fmla="*/ 317 w 476"/>
                <a:gd name="T1" fmla="*/ 0 h 613"/>
                <a:gd name="T2" fmla="*/ 317 w 476"/>
                <a:gd name="T3" fmla="*/ 46 h 613"/>
                <a:gd name="T4" fmla="*/ 385 w 476"/>
                <a:gd name="T5" fmla="*/ 91 h 613"/>
                <a:gd name="T6" fmla="*/ 385 w 476"/>
                <a:gd name="T7" fmla="*/ 46 h 613"/>
                <a:gd name="T8" fmla="*/ 408 w 476"/>
                <a:gd name="T9" fmla="*/ 23 h 613"/>
                <a:gd name="T10" fmla="*/ 431 w 476"/>
                <a:gd name="T11" fmla="*/ 68 h 613"/>
                <a:gd name="T12" fmla="*/ 453 w 476"/>
                <a:gd name="T13" fmla="*/ 91 h 613"/>
                <a:gd name="T14" fmla="*/ 476 w 476"/>
                <a:gd name="T15" fmla="*/ 91 h 613"/>
                <a:gd name="T16" fmla="*/ 385 w 476"/>
                <a:gd name="T17" fmla="*/ 227 h 613"/>
                <a:gd name="T18" fmla="*/ 363 w 476"/>
                <a:gd name="T19" fmla="*/ 295 h 613"/>
                <a:gd name="T20" fmla="*/ 340 w 476"/>
                <a:gd name="T21" fmla="*/ 318 h 613"/>
                <a:gd name="T22" fmla="*/ 317 w 476"/>
                <a:gd name="T23" fmla="*/ 386 h 613"/>
                <a:gd name="T24" fmla="*/ 340 w 476"/>
                <a:gd name="T25" fmla="*/ 499 h 613"/>
                <a:gd name="T26" fmla="*/ 385 w 476"/>
                <a:gd name="T27" fmla="*/ 613 h 613"/>
                <a:gd name="T28" fmla="*/ 340 w 476"/>
                <a:gd name="T29" fmla="*/ 567 h 613"/>
                <a:gd name="T30" fmla="*/ 295 w 476"/>
                <a:gd name="T31" fmla="*/ 477 h 613"/>
                <a:gd name="T32" fmla="*/ 181 w 476"/>
                <a:gd name="T33" fmla="*/ 477 h 613"/>
                <a:gd name="T34" fmla="*/ 136 w 476"/>
                <a:gd name="T35" fmla="*/ 477 h 613"/>
                <a:gd name="T36" fmla="*/ 91 w 476"/>
                <a:gd name="T37" fmla="*/ 431 h 613"/>
                <a:gd name="T38" fmla="*/ 0 w 476"/>
                <a:gd name="T39" fmla="*/ 318 h 613"/>
                <a:gd name="T40" fmla="*/ 0 w 476"/>
                <a:gd name="T41" fmla="*/ 273 h 613"/>
                <a:gd name="T42" fmla="*/ 45 w 476"/>
                <a:gd name="T43" fmla="*/ 273 h 613"/>
                <a:gd name="T44" fmla="*/ 113 w 476"/>
                <a:gd name="T45" fmla="*/ 227 h 613"/>
                <a:gd name="T46" fmla="*/ 204 w 476"/>
                <a:gd name="T47" fmla="*/ 227 h 613"/>
                <a:gd name="T48" fmla="*/ 249 w 476"/>
                <a:gd name="T49" fmla="*/ 204 h 613"/>
                <a:gd name="T50" fmla="*/ 249 w 476"/>
                <a:gd name="T51" fmla="*/ 114 h 613"/>
                <a:gd name="T52" fmla="*/ 295 w 476"/>
                <a:gd name="T53" fmla="*/ 91 h 613"/>
                <a:gd name="T54" fmla="*/ 272 w 476"/>
                <a:gd name="T55" fmla="*/ 46 h 613"/>
                <a:gd name="T56" fmla="*/ 317 w 476"/>
                <a:gd name="T5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6" h="613">
                  <a:moveTo>
                    <a:pt x="317" y="0"/>
                  </a:moveTo>
                  <a:lnTo>
                    <a:pt x="317" y="46"/>
                  </a:lnTo>
                  <a:lnTo>
                    <a:pt x="385" y="91"/>
                  </a:lnTo>
                  <a:lnTo>
                    <a:pt x="385" y="46"/>
                  </a:lnTo>
                  <a:lnTo>
                    <a:pt x="408" y="23"/>
                  </a:lnTo>
                  <a:lnTo>
                    <a:pt x="431" y="68"/>
                  </a:lnTo>
                  <a:lnTo>
                    <a:pt x="453" y="91"/>
                  </a:lnTo>
                  <a:lnTo>
                    <a:pt x="476" y="91"/>
                  </a:lnTo>
                  <a:lnTo>
                    <a:pt x="385" y="227"/>
                  </a:lnTo>
                  <a:lnTo>
                    <a:pt x="363" y="295"/>
                  </a:lnTo>
                  <a:lnTo>
                    <a:pt x="340" y="318"/>
                  </a:lnTo>
                  <a:lnTo>
                    <a:pt x="317" y="386"/>
                  </a:lnTo>
                  <a:lnTo>
                    <a:pt x="340" y="499"/>
                  </a:lnTo>
                  <a:lnTo>
                    <a:pt x="385" y="613"/>
                  </a:lnTo>
                  <a:lnTo>
                    <a:pt x="340" y="567"/>
                  </a:lnTo>
                  <a:lnTo>
                    <a:pt x="295" y="477"/>
                  </a:lnTo>
                  <a:lnTo>
                    <a:pt x="181" y="477"/>
                  </a:lnTo>
                  <a:lnTo>
                    <a:pt x="136" y="477"/>
                  </a:lnTo>
                  <a:lnTo>
                    <a:pt x="91" y="431"/>
                  </a:lnTo>
                  <a:lnTo>
                    <a:pt x="0" y="318"/>
                  </a:lnTo>
                  <a:lnTo>
                    <a:pt x="0" y="273"/>
                  </a:lnTo>
                  <a:lnTo>
                    <a:pt x="45" y="273"/>
                  </a:lnTo>
                  <a:lnTo>
                    <a:pt x="113" y="227"/>
                  </a:lnTo>
                  <a:lnTo>
                    <a:pt x="204" y="227"/>
                  </a:lnTo>
                  <a:lnTo>
                    <a:pt x="249" y="204"/>
                  </a:lnTo>
                  <a:lnTo>
                    <a:pt x="249" y="114"/>
                  </a:lnTo>
                  <a:lnTo>
                    <a:pt x="295" y="91"/>
                  </a:lnTo>
                  <a:lnTo>
                    <a:pt x="272" y="46"/>
                  </a:lnTo>
                  <a:lnTo>
                    <a:pt x="317"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4" name="Freeform 127">
              <a:extLst>
                <a:ext uri="{FF2B5EF4-FFF2-40B4-BE49-F238E27FC236}">
                  <a16:creationId xmlns:a16="http://schemas.microsoft.com/office/drawing/2014/main" id="{9EA6C8FB-0827-406F-BB14-466798D83F4A}"/>
                </a:ext>
              </a:extLst>
            </p:cNvPr>
            <p:cNvSpPr>
              <a:spLocks/>
            </p:cNvSpPr>
            <p:nvPr/>
          </p:nvSpPr>
          <p:spPr bwMode="auto">
            <a:xfrm>
              <a:off x="5030" y="2503"/>
              <a:ext cx="521" cy="839"/>
            </a:xfrm>
            <a:custGeom>
              <a:avLst/>
              <a:gdLst>
                <a:gd name="T0" fmla="*/ 159 w 521"/>
                <a:gd name="T1" fmla="*/ 0 h 839"/>
                <a:gd name="T2" fmla="*/ 204 w 521"/>
                <a:gd name="T3" fmla="*/ 68 h 839"/>
                <a:gd name="T4" fmla="*/ 136 w 521"/>
                <a:gd name="T5" fmla="*/ 181 h 839"/>
                <a:gd name="T6" fmla="*/ 68 w 521"/>
                <a:gd name="T7" fmla="*/ 227 h 839"/>
                <a:gd name="T8" fmla="*/ 22 w 521"/>
                <a:gd name="T9" fmla="*/ 227 h 839"/>
                <a:gd name="T10" fmla="*/ 22 w 521"/>
                <a:gd name="T11" fmla="*/ 272 h 839"/>
                <a:gd name="T12" fmla="*/ 45 w 521"/>
                <a:gd name="T13" fmla="*/ 272 h 839"/>
                <a:gd name="T14" fmla="*/ 68 w 521"/>
                <a:gd name="T15" fmla="*/ 249 h 839"/>
                <a:gd name="T16" fmla="*/ 136 w 521"/>
                <a:gd name="T17" fmla="*/ 295 h 839"/>
                <a:gd name="T18" fmla="*/ 113 w 521"/>
                <a:gd name="T19" fmla="*/ 431 h 839"/>
                <a:gd name="T20" fmla="*/ 45 w 521"/>
                <a:gd name="T21" fmla="*/ 567 h 839"/>
                <a:gd name="T22" fmla="*/ 22 w 521"/>
                <a:gd name="T23" fmla="*/ 589 h 839"/>
                <a:gd name="T24" fmla="*/ 0 w 521"/>
                <a:gd name="T25" fmla="*/ 635 h 839"/>
                <a:gd name="T26" fmla="*/ 45 w 521"/>
                <a:gd name="T27" fmla="*/ 635 h 839"/>
                <a:gd name="T28" fmla="*/ 159 w 521"/>
                <a:gd name="T29" fmla="*/ 725 h 839"/>
                <a:gd name="T30" fmla="*/ 159 w 521"/>
                <a:gd name="T31" fmla="*/ 771 h 839"/>
                <a:gd name="T32" fmla="*/ 204 w 521"/>
                <a:gd name="T33" fmla="*/ 839 h 839"/>
                <a:gd name="T34" fmla="*/ 295 w 521"/>
                <a:gd name="T35" fmla="*/ 794 h 839"/>
                <a:gd name="T36" fmla="*/ 317 w 521"/>
                <a:gd name="T37" fmla="*/ 657 h 839"/>
                <a:gd name="T38" fmla="*/ 295 w 521"/>
                <a:gd name="T39" fmla="*/ 567 h 839"/>
                <a:gd name="T40" fmla="*/ 408 w 521"/>
                <a:gd name="T41" fmla="*/ 431 h 839"/>
                <a:gd name="T42" fmla="*/ 431 w 521"/>
                <a:gd name="T43" fmla="*/ 340 h 839"/>
                <a:gd name="T44" fmla="*/ 453 w 521"/>
                <a:gd name="T45" fmla="*/ 317 h 839"/>
                <a:gd name="T46" fmla="*/ 453 w 521"/>
                <a:gd name="T47" fmla="*/ 249 h 839"/>
                <a:gd name="T48" fmla="*/ 499 w 521"/>
                <a:gd name="T49" fmla="*/ 204 h 839"/>
                <a:gd name="T50" fmla="*/ 521 w 521"/>
                <a:gd name="T51" fmla="*/ 204 h 839"/>
                <a:gd name="T52" fmla="*/ 499 w 521"/>
                <a:gd name="T53" fmla="*/ 181 h 839"/>
                <a:gd name="T54" fmla="*/ 521 w 521"/>
                <a:gd name="T55" fmla="*/ 136 h 839"/>
                <a:gd name="T56" fmla="*/ 499 w 521"/>
                <a:gd name="T57" fmla="*/ 68 h 839"/>
                <a:gd name="T58" fmla="*/ 408 w 521"/>
                <a:gd name="T59" fmla="*/ 90 h 839"/>
                <a:gd name="T60" fmla="*/ 363 w 521"/>
                <a:gd name="T61" fmla="*/ 45 h 839"/>
                <a:gd name="T62" fmla="*/ 272 w 521"/>
                <a:gd name="T63" fmla="*/ 68 h 839"/>
                <a:gd name="T64" fmla="*/ 159 w 521"/>
                <a:gd name="T6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1" h="839">
                  <a:moveTo>
                    <a:pt x="159" y="0"/>
                  </a:moveTo>
                  <a:lnTo>
                    <a:pt x="204" y="68"/>
                  </a:lnTo>
                  <a:lnTo>
                    <a:pt x="136" y="181"/>
                  </a:lnTo>
                  <a:lnTo>
                    <a:pt x="68" y="227"/>
                  </a:lnTo>
                  <a:lnTo>
                    <a:pt x="22" y="227"/>
                  </a:lnTo>
                  <a:lnTo>
                    <a:pt x="22" y="272"/>
                  </a:lnTo>
                  <a:lnTo>
                    <a:pt x="45" y="272"/>
                  </a:lnTo>
                  <a:lnTo>
                    <a:pt x="68" y="249"/>
                  </a:lnTo>
                  <a:lnTo>
                    <a:pt x="136" y="295"/>
                  </a:lnTo>
                  <a:lnTo>
                    <a:pt x="113" y="431"/>
                  </a:lnTo>
                  <a:lnTo>
                    <a:pt x="45" y="567"/>
                  </a:lnTo>
                  <a:lnTo>
                    <a:pt x="22" y="589"/>
                  </a:lnTo>
                  <a:lnTo>
                    <a:pt x="0" y="635"/>
                  </a:lnTo>
                  <a:lnTo>
                    <a:pt x="45" y="635"/>
                  </a:lnTo>
                  <a:lnTo>
                    <a:pt x="159" y="725"/>
                  </a:lnTo>
                  <a:lnTo>
                    <a:pt x="159" y="771"/>
                  </a:lnTo>
                  <a:lnTo>
                    <a:pt x="204" y="839"/>
                  </a:lnTo>
                  <a:lnTo>
                    <a:pt x="295" y="794"/>
                  </a:lnTo>
                  <a:lnTo>
                    <a:pt x="317" y="657"/>
                  </a:lnTo>
                  <a:lnTo>
                    <a:pt x="295" y="567"/>
                  </a:lnTo>
                  <a:lnTo>
                    <a:pt x="408" y="431"/>
                  </a:lnTo>
                  <a:lnTo>
                    <a:pt x="431" y="340"/>
                  </a:lnTo>
                  <a:lnTo>
                    <a:pt x="453" y="317"/>
                  </a:lnTo>
                  <a:lnTo>
                    <a:pt x="453" y="249"/>
                  </a:lnTo>
                  <a:lnTo>
                    <a:pt x="499" y="204"/>
                  </a:lnTo>
                  <a:lnTo>
                    <a:pt x="521" y="204"/>
                  </a:lnTo>
                  <a:lnTo>
                    <a:pt x="499" y="181"/>
                  </a:lnTo>
                  <a:lnTo>
                    <a:pt x="521" y="136"/>
                  </a:lnTo>
                  <a:lnTo>
                    <a:pt x="499" y="68"/>
                  </a:lnTo>
                  <a:lnTo>
                    <a:pt x="408" y="90"/>
                  </a:lnTo>
                  <a:lnTo>
                    <a:pt x="363" y="45"/>
                  </a:lnTo>
                  <a:lnTo>
                    <a:pt x="272" y="68"/>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5" name="Freeform 128">
              <a:extLst>
                <a:ext uri="{FF2B5EF4-FFF2-40B4-BE49-F238E27FC236}">
                  <a16:creationId xmlns:a16="http://schemas.microsoft.com/office/drawing/2014/main" id="{86C7738D-5C92-4D51-A1BD-EBB45014920F}"/>
                </a:ext>
              </a:extLst>
            </p:cNvPr>
            <p:cNvSpPr>
              <a:spLocks/>
            </p:cNvSpPr>
            <p:nvPr/>
          </p:nvSpPr>
          <p:spPr bwMode="auto">
            <a:xfrm>
              <a:off x="4281" y="3387"/>
              <a:ext cx="159" cy="204"/>
            </a:xfrm>
            <a:custGeom>
              <a:avLst/>
              <a:gdLst>
                <a:gd name="T0" fmla="*/ 159 w 159"/>
                <a:gd name="T1" fmla="*/ 0 h 204"/>
                <a:gd name="T2" fmla="*/ 68 w 159"/>
                <a:gd name="T3" fmla="*/ 23 h 204"/>
                <a:gd name="T4" fmla="*/ 0 w 159"/>
                <a:gd name="T5" fmla="*/ 91 h 204"/>
                <a:gd name="T6" fmla="*/ 0 w 159"/>
                <a:gd name="T7" fmla="*/ 136 h 204"/>
                <a:gd name="T8" fmla="*/ 46 w 159"/>
                <a:gd name="T9" fmla="*/ 114 h 204"/>
                <a:gd name="T10" fmla="*/ 46 w 159"/>
                <a:gd name="T11" fmla="*/ 136 h 204"/>
                <a:gd name="T12" fmla="*/ 23 w 159"/>
                <a:gd name="T13" fmla="*/ 159 h 204"/>
                <a:gd name="T14" fmla="*/ 0 w 159"/>
                <a:gd name="T15" fmla="*/ 204 h 204"/>
                <a:gd name="T16" fmla="*/ 91 w 159"/>
                <a:gd name="T17" fmla="*/ 182 h 204"/>
                <a:gd name="T18" fmla="*/ 136 w 159"/>
                <a:gd name="T19" fmla="*/ 136 h 204"/>
                <a:gd name="T20" fmla="*/ 136 w 159"/>
                <a:gd name="T21" fmla="*/ 114 h 204"/>
                <a:gd name="T22" fmla="*/ 91 w 159"/>
                <a:gd name="T23" fmla="*/ 114 h 204"/>
                <a:gd name="T24" fmla="*/ 91 w 159"/>
                <a:gd name="T25" fmla="*/ 91 h 204"/>
                <a:gd name="T26" fmla="*/ 136 w 159"/>
                <a:gd name="T27" fmla="*/ 46 h 204"/>
                <a:gd name="T28" fmla="*/ 159 w 159"/>
                <a:gd name="T2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04">
                  <a:moveTo>
                    <a:pt x="159" y="0"/>
                  </a:moveTo>
                  <a:lnTo>
                    <a:pt x="68" y="23"/>
                  </a:lnTo>
                  <a:lnTo>
                    <a:pt x="0" y="91"/>
                  </a:lnTo>
                  <a:lnTo>
                    <a:pt x="0" y="136"/>
                  </a:lnTo>
                  <a:lnTo>
                    <a:pt x="46" y="114"/>
                  </a:lnTo>
                  <a:lnTo>
                    <a:pt x="46" y="136"/>
                  </a:lnTo>
                  <a:lnTo>
                    <a:pt x="23" y="159"/>
                  </a:lnTo>
                  <a:lnTo>
                    <a:pt x="0" y="204"/>
                  </a:lnTo>
                  <a:lnTo>
                    <a:pt x="91" y="182"/>
                  </a:lnTo>
                  <a:lnTo>
                    <a:pt x="136" y="136"/>
                  </a:lnTo>
                  <a:lnTo>
                    <a:pt x="136" y="114"/>
                  </a:lnTo>
                  <a:lnTo>
                    <a:pt x="91" y="114"/>
                  </a:lnTo>
                  <a:lnTo>
                    <a:pt x="91" y="91"/>
                  </a:lnTo>
                  <a:lnTo>
                    <a:pt x="136" y="46"/>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6" name="Freeform 129">
              <a:extLst>
                <a:ext uri="{FF2B5EF4-FFF2-40B4-BE49-F238E27FC236}">
                  <a16:creationId xmlns:a16="http://schemas.microsoft.com/office/drawing/2014/main" id="{181FE6D8-52DC-4638-9EFA-1F2F6D385199}"/>
                </a:ext>
              </a:extLst>
            </p:cNvPr>
            <p:cNvSpPr>
              <a:spLocks/>
            </p:cNvSpPr>
            <p:nvPr/>
          </p:nvSpPr>
          <p:spPr bwMode="auto">
            <a:xfrm>
              <a:off x="3601" y="3841"/>
              <a:ext cx="385" cy="317"/>
            </a:xfrm>
            <a:custGeom>
              <a:avLst/>
              <a:gdLst>
                <a:gd name="T0" fmla="*/ 159 w 385"/>
                <a:gd name="T1" fmla="*/ 0 h 317"/>
                <a:gd name="T2" fmla="*/ 113 w 385"/>
                <a:gd name="T3" fmla="*/ 45 h 317"/>
                <a:gd name="T4" fmla="*/ 136 w 385"/>
                <a:gd name="T5" fmla="*/ 113 h 317"/>
                <a:gd name="T6" fmla="*/ 249 w 385"/>
                <a:gd name="T7" fmla="*/ 136 h 317"/>
                <a:gd name="T8" fmla="*/ 272 w 385"/>
                <a:gd name="T9" fmla="*/ 68 h 317"/>
                <a:gd name="T10" fmla="*/ 385 w 385"/>
                <a:gd name="T11" fmla="*/ 68 h 317"/>
                <a:gd name="T12" fmla="*/ 385 w 385"/>
                <a:gd name="T13" fmla="*/ 181 h 317"/>
                <a:gd name="T14" fmla="*/ 363 w 385"/>
                <a:gd name="T15" fmla="*/ 249 h 317"/>
                <a:gd name="T16" fmla="*/ 272 w 385"/>
                <a:gd name="T17" fmla="*/ 317 h 317"/>
                <a:gd name="T18" fmla="*/ 204 w 385"/>
                <a:gd name="T19" fmla="*/ 272 h 317"/>
                <a:gd name="T20" fmla="*/ 136 w 385"/>
                <a:gd name="T21" fmla="*/ 272 h 317"/>
                <a:gd name="T22" fmla="*/ 68 w 385"/>
                <a:gd name="T23" fmla="*/ 295 h 317"/>
                <a:gd name="T24" fmla="*/ 0 w 385"/>
                <a:gd name="T25" fmla="*/ 249 h 317"/>
                <a:gd name="T26" fmla="*/ 23 w 385"/>
                <a:gd name="T27" fmla="*/ 136 h 317"/>
                <a:gd name="T28" fmla="*/ 68 w 385"/>
                <a:gd name="T29" fmla="*/ 45 h 317"/>
                <a:gd name="T30" fmla="*/ 113 w 385"/>
                <a:gd name="T31" fmla="*/ 0 h 317"/>
                <a:gd name="T32" fmla="*/ 159 w 385"/>
                <a:gd name="T3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317">
                  <a:moveTo>
                    <a:pt x="159" y="0"/>
                  </a:moveTo>
                  <a:lnTo>
                    <a:pt x="113" y="45"/>
                  </a:lnTo>
                  <a:lnTo>
                    <a:pt x="136" y="113"/>
                  </a:lnTo>
                  <a:lnTo>
                    <a:pt x="249" y="136"/>
                  </a:lnTo>
                  <a:lnTo>
                    <a:pt x="272" y="68"/>
                  </a:lnTo>
                  <a:lnTo>
                    <a:pt x="385" y="68"/>
                  </a:lnTo>
                  <a:lnTo>
                    <a:pt x="385" y="181"/>
                  </a:lnTo>
                  <a:lnTo>
                    <a:pt x="363" y="249"/>
                  </a:lnTo>
                  <a:lnTo>
                    <a:pt x="272" y="317"/>
                  </a:lnTo>
                  <a:lnTo>
                    <a:pt x="204" y="272"/>
                  </a:lnTo>
                  <a:lnTo>
                    <a:pt x="136" y="272"/>
                  </a:lnTo>
                  <a:lnTo>
                    <a:pt x="68" y="295"/>
                  </a:lnTo>
                  <a:lnTo>
                    <a:pt x="0" y="249"/>
                  </a:lnTo>
                  <a:lnTo>
                    <a:pt x="23" y="136"/>
                  </a:lnTo>
                  <a:lnTo>
                    <a:pt x="68" y="45"/>
                  </a:lnTo>
                  <a:lnTo>
                    <a:pt x="113" y="0"/>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7" name="Freeform 130">
              <a:extLst>
                <a:ext uri="{FF2B5EF4-FFF2-40B4-BE49-F238E27FC236}">
                  <a16:creationId xmlns:a16="http://schemas.microsoft.com/office/drawing/2014/main" id="{ED832803-96D4-4E86-A387-47A281E31FAA}"/>
                </a:ext>
              </a:extLst>
            </p:cNvPr>
            <p:cNvSpPr>
              <a:spLocks/>
            </p:cNvSpPr>
            <p:nvPr/>
          </p:nvSpPr>
          <p:spPr bwMode="auto">
            <a:xfrm>
              <a:off x="653" y="5338"/>
              <a:ext cx="408" cy="521"/>
            </a:xfrm>
            <a:custGeom>
              <a:avLst/>
              <a:gdLst>
                <a:gd name="T0" fmla="*/ 0 w 408"/>
                <a:gd name="T1" fmla="*/ 295 h 521"/>
                <a:gd name="T2" fmla="*/ 22 w 408"/>
                <a:gd name="T3" fmla="*/ 363 h 521"/>
                <a:gd name="T4" fmla="*/ 90 w 408"/>
                <a:gd name="T5" fmla="*/ 408 h 521"/>
                <a:gd name="T6" fmla="*/ 113 w 408"/>
                <a:gd name="T7" fmla="*/ 431 h 521"/>
                <a:gd name="T8" fmla="*/ 136 w 408"/>
                <a:gd name="T9" fmla="*/ 431 h 521"/>
                <a:gd name="T10" fmla="*/ 158 w 408"/>
                <a:gd name="T11" fmla="*/ 408 h 521"/>
                <a:gd name="T12" fmla="*/ 136 w 408"/>
                <a:gd name="T13" fmla="*/ 385 h 521"/>
                <a:gd name="T14" fmla="*/ 136 w 408"/>
                <a:gd name="T15" fmla="*/ 340 h 521"/>
                <a:gd name="T16" fmla="*/ 113 w 408"/>
                <a:gd name="T17" fmla="*/ 317 h 521"/>
                <a:gd name="T18" fmla="*/ 181 w 408"/>
                <a:gd name="T19" fmla="*/ 226 h 521"/>
                <a:gd name="T20" fmla="*/ 204 w 408"/>
                <a:gd name="T21" fmla="*/ 204 h 521"/>
                <a:gd name="T22" fmla="*/ 249 w 408"/>
                <a:gd name="T23" fmla="*/ 226 h 521"/>
                <a:gd name="T24" fmla="*/ 272 w 408"/>
                <a:gd name="T25" fmla="*/ 249 h 521"/>
                <a:gd name="T26" fmla="*/ 226 w 408"/>
                <a:gd name="T27" fmla="*/ 295 h 521"/>
                <a:gd name="T28" fmla="*/ 204 w 408"/>
                <a:gd name="T29" fmla="*/ 295 h 521"/>
                <a:gd name="T30" fmla="*/ 204 w 408"/>
                <a:gd name="T31" fmla="*/ 340 h 521"/>
                <a:gd name="T32" fmla="*/ 226 w 408"/>
                <a:gd name="T33" fmla="*/ 408 h 521"/>
                <a:gd name="T34" fmla="*/ 181 w 408"/>
                <a:gd name="T35" fmla="*/ 453 h 521"/>
                <a:gd name="T36" fmla="*/ 136 w 408"/>
                <a:gd name="T37" fmla="*/ 521 h 521"/>
                <a:gd name="T38" fmla="*/ 204 w 408"/>
                <a:gd name="T39" fmla="*/ 499 h 521"/>
                <a:gd name="T40" fmla="*/ 249 w 408"/>
                <a:gd name="T41" fmla="*/ 499 h 521"/>
                <a:gd name="T42" fmla="*/ 294 w 408"/>
                <a:gd name="T43" fmla="*/ 453 h 521"/>
                <a:gd name="T44" fmla="*/ 317 w 408"/>
                <a:gd name="T45" fmla="*/ 453 h 521"/>
                <a:gd name="T46" fmla="*/ 317 w 408"/>
                <a:gd name="T47" fmla="*/ 431 h 521"/>
                <a:gd name="T48" fmla="*/ 294 w 408"/>
                <a:gd name="T49" fmla="*/ 385 h 521"/>
                <a:gd name="T50" fmla="*/ 340 w 408"/>
                <a:gd name="T51" fmla="*/ 340 h 521"/>
                <a:gd name="T52" fmla="*/ 362 w 408"/>
                <a:gd name="T53" fmla="*/ 363 h 521"/>
                <a:gd name="T54" fmla="*/ 408 w 408"/>
                <a:gd name="T55" fmla="*/ 317 h 521"/>
                <a:gd name="T56" fmla="*/ 385 w 408"/>
                <a:gd name="T57" fmla="*/ 295 h 521"/>
                <a:gd name="T58" fmla="*/ 340 w 408"/>
                <a:gd name="T59" fmla="*/ 272 h 521"/>
                <a:gd name="T60" fmla="*/ 340 w 408"/>
                <a:gd name="T61" fmla="*/ 204 h 521"/>
                <a:gd name="T62" fmla="*/ 317 w 408"/>
                <a:gd name="T63" fmla="*/ 181 h 521"/>
                <a:gd name="T64" fmla="*/ 294 w 408"/>
                <a:gd name="T65" fmla="*/ 113 h 521"/>
                <a:gd name="T66" fmla="*/ 249 w 408"/>
                <a:gd name="T67" fmla="*/ 22 h 521"/>
                <a:gd name="T68" fmla="*/ 158 w 408"/>
                <a:gd name="T69" fmla="*/ 0 h 521"/>
                <a:gd name="T70" fmla="*/ 68 w 408"/>
                <a:gd name="T71" fmla="*/ 0 h 521"/>
                <a:gd name="T72" fmla="*/ 90 w 408"/>
                <a:gd name="T73" fmla="*/ 45 h 521"/>
                <a:gd name="T74" fmla="*/ 90 w 408"/>
                <a:gd name="T75" fmla="*/ 68 h 521"/>
                <a:gd name="T76" fmla="*/ 90 w 408"/>
                <a:gd name="T77" fmla="*/ 113 h 521"/>
                <a:gd name="T78" fmla="*/ 45 w 408"/>
                <a:gd name="T79" fmla="*/ 158 h 521"/>
                <a:gd name="T80" fmla="*/ 90 w 408"/>
                <a:gd name="T81" fmla="*/ 226 h 521"/>
                <a:gd name="T82" fmla="*/ 68 w 408"/>
                <a:gd name="T83" fmla="*/ 295 h 521"/>
                <a:gd name="T84" fmla="*/ 45 w 408"/>
                <a:gd name="T85" fmla="*/ 317 h 521"/>
                <a:gd name="T86" fmla="*/ 0 w 408"/>
                <a:gd name="T87" fmla="*/ 29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8" h="521">
                  <a:moveTo>
                    <a:pt x="0" y="295"/>
                  </a:moveTo>
                  <a:lnTo>
                    <a:pt x="22" y="363"/>
                  </a:lnTo>
                  <a:lnTo>
                    <a:pt x="90" y="408"/>
                  </a:lnTo>
                  <a:lnTo>
                    <a:pt x="113" y="431"/>
                  </a:lnTo>
                  <a:lnTo>
                    <a:pt x="136" y="431"/>
                  </a:lnTo>
                  <a:lnTo>
                    <a:pt x="158" y="408"/>
                  </a:lnTo>
                  <a:lnTo>
                    <a:pt x="136" y="385"/>
                  </a:lnTo>
                  <a:lnTo>
                    <a:pt x="136" y="340"/>
                  </a:lnTo>
                  <a:lnTo>
                    <a:pt x="113" y="317"/>
                  </a:lnTo>
                  <a:lnTo>
                    <a:pt x="181" y="226"/>
                  </a:lnTo>
                  <a:lnTo>
                    <a:pt x="204" y="204"/>
                  </a:lnTo>
                  <a:lnTo>
                    <a:pt x="249" y="226"/>
                  </a:lnTo>
                  <a:lnTo>
                    <a:pt x="272" y="249"/>
                  </a:lnTo>
                  <a:lnTo>
                    <a:pt x="226" y="295"/>
                  </a:lnTo>
                  <a:lnTo>
                    <a:pt x="204" y="295"/>
                  </a:lnTo>
                  <a:lnTo>
                    <a:pt x="204" y="340"/>
                  </a:lnTo>
                  <a:lnTo>
                    <a:pt x="226" y="408"/>
                  </a:lnTo>
                  <a:lnTo>
                    <a:pt x="181" y="453"/>
                  </a:lnTo>
                  <a:lnTo>
                    <a:pt x="136" y="521"/>
                  </a:lnTo>
                  <a:lnTo>
                    <a:pt x="204" y="499"/>
                  </a:lnTo>
                  <a:lnTo>
                    <a:pt x="249" y="499"/>
                  </a:lnTo>
                  <a:lnTo>
                    <a:pt x="294" y="453"/>
                  </a:lnTo>
                  <a:lnTo>
                    <a:pt x="317" y="453"/>
                  </a:lnTo>
                  <a:lnTo>
                    <a:pt x="317" y="431"/>
                  </a:lnTo>
                  <a:lnTo>
                    <a:pt x="294" y="385"/>
                  </a:lnTo>
                  <a:lnTo>
                    <a:pt x="340" y="340"/>
                  </a:lnTo>
                  <a:lnTo>
                    <a:pt x="362" y="363"/>
                  </a:lnTo>
                  <a:lnTo>
                    <a:pt x="408" y="317"/>
                  </a:lnTo>
                  <a:lnTo>
                    <a:pt x="385" y="295"/>
                  </a:lnTo>
                  <a:lnTo>
                    <a:pt x="340" y="272"/>
                  </a:lnTo>
                  <a:lnTo>
                    <a:pt x="340" y="204"/>
                  </a:lnTo>
                  <a:lnTo>
                    <a:pt x="317" y="181"/>
                  </a:lnTo>
                  <a:lnTo>
                    <a:pt x="294" y="113"/>
                  </a:lnTo>
                  <a:lnTo>
                    <a:pt x="249" y="22"/>
                  </a:lnTo>
                  <a:lnTo>
                    <a:pt x="158" y="0"/>
                  </a:lnTo>
                  <a:lnTo>
                    <a:pt x="68" y="0"/>
                  </a:lnTo>
                  <a:lnTo>
                    <a:pt x="90" y="45"/>
                  </a:lnTo>
                  <a:lnTo>
                    <a:pt x="90" y="68"/>
                  </a:lnTo>
                  <a:lnTo>
                    <a:pt x="90" y="113"/>
                  </a:lnTo>
                  <a:lnTo>
                    <a:pt x="45" y="158"/>
                  </a:lnTo>
                  <a:lnTo>
                    <a:pt x="90" y="226"/>
                  </a:lnTo>
                  <a:lnTo>
                    <a:pt x="68" y="295"/>
                  </a:lnTo>
                  <a:lnTo>
                    <a:pt x="45" y="317"/>
                  </a:lnTo>
                  <a:lnTo>
                    <a:pt x="0" y="295"/>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 name="Freeform 131">
              <a:extLst>
                <a:ext uri="{FF2B5EF4-FFF2-40B4-BE49-F238E27FC236}">
                  <a16:creationId xmlns:a16="http://schemas.microsoft.com/office/drawing/2014/main" id="{0CDE313C-4452-450F-9ADB-BC1686EBBD3A}"/>
                </a:ext>
              </a:extLst>
            </p:cNvPr>
            <p:cNvSpPr>
              <a:spLocks/>
            </p:cNvSpPr>
            <p:nvPr/>
          </p:nvSpPr>
          <p:spPr bwMode="auto">
            <a:xfrm>
              <a:off x="925" y="5134"/>
              <a:ext cx="499" cy="635"/>
            </a:xfrm>
            <a:custGeom>
              <a:avLst/>
              <a:gdLst>
                <a:gd name="T0" fmla="*/ 0 w 499"/>
                <a:gd name="T1" fmla="*/ 272 h 635"/>
                <a:gd name="T2" fmla="*/ 22 w 499"/>
                <a:gd name="T3" fmla="*/ 317 h 635"/>
                <a:gd name="T4" fmla="*/ 45 w 499"/>
                <a:gd name="T5" fmla="*/ 385 h 635"/>
                <a:gd name="T6" fmla="*/ 68 w 499"/>
                <a:gd name="T7" fmla="*/ 408 h 635"/>
                <a:gd name="T8" fmla="*/ 68 w 499"/>
                <a:gd name="T9" fmla="*/ 476 h 635"/>
                <a:gd name="T10" fmla="*/ 113 w 499"/>
                <a:gd name="T11" fmla="*/ 499 h 635"/>
                <a:gd name="T12" fmla="*/ 136 w 499"/>
                <a:gd name="T13" fmla="*/ 521 h 635"/>
                <a:gd name="T14" fmla="*/ 90 w 499"/>
                <a:gd name="T15" fmla="*/ 567 h 635"/>
                <a:gd name="T16" fmla="*/ 113 w 499"/>
                <a:gd name="T17" fmla="*/ 589 h 635"/>
                <a:gd name="T18" fmla="*/ 136 w 499"/>
                <a:gd name="T19" fmla="*/ 635 h 635"/>
                <a:gd name="T20" fmla="*/ 181 w 499"/>
                <a:gd name="T21" fmla="*/ 589 h 635"/>
                <a:gd name="T22" fmla="*/ 181 w 499"/>
                <a:gd name="T23" fmla="*/ 544 h 635"/>
                <a:gd name="T24" fmla="*/ 204 w 499"/>
                <a:gd name="T25" fmla="*/ 521 h 635"/>
                <a:gd name="T26" fmla="*/ 249 w 499"/>
                <a:gd name="T27" fmla="*/ 476 h 635"/>
                <a:gd name="T28" fmla="*/ 227 w 499"/>
                <a:gd name="T29" fmla="*/ 430 h 635"/>
                <a:gd name="T30" fmla="*/ 385 w 499"/>
                <a:gd name="T31" fmla="*/ 204 h 635"/>
                <a:gd name="T32" fmla="*/ 408 w 499"/>
                <a:gd name="T33" fmla="*/ 181 h 635"/>
                <a:gd name="T34" fmla="*/ 408 w 499"/>
                <a:gd name="T35" fmla="*/ 158 h 635"/>
                <a:gd name="T36" fmla="*/ 476 w 499"/>
                <a:gd name="T37" fmla="*/ 90 h 635"/>
                <a:gd name="T38" fmla="*/ 499 w 499"/>
                <a:gd name="T39" fmla="*/ 68 h 635"/>
                <a:gd name="T40" fmla="*/ 453 w 499"/>
                <a:gd name="T41" fmla="*/ 45 h 635"/>
                <a:gd name="T42" fmla="*/ 408 w 499"/>
                <a:gd name="T43" fmla="*/ 68 h 635"/>
                <a:gd name="T44" fmla="*/ 363 w 499"/>
                <a:gd name="T45" fmla="*/ 45 h 635"/>
                <a:gd name="T46" fmla="*/ 363 w 499"/>
                <a:gd name="T47" fmla="*/ 22 h 635"/>
                <a:gd name="T48" fmla="*/ 317 w 499"/>
                <a:gd name="T49" fmla="*/ 22 h 635"/>
                <a:gd name="T50" fmla="*/ 272 w 499"/>
                <a:gd name="T51" fmla="*/ 0 h 635"/>
                <a:gd name="T52" fmla="*/ 204 w 499"/>
                <a:gd name="T53" fmla="*/ 90 h 635"/>
                <a:gd name="T54" fmla="*/ 136 w 499"/>
                <a:gd name="T55" fmla="*/ 113 h 635"/>
                <a:gd name="T56" fmla="*/ 158 w 499"/>
                <a:gd name="T57" fmla="*/ 181 h 635"/>
                <a:gd name="T58" fmla="*/ 136 w 499"/>
                <a:gd name="T59" fmla="*/ 226 h 635"/>
                <a:gd name="T60" fmla="*/ 136 w 499"/>
                <a:gd name="T61" fmla="*/ 294 h 635"/>
                <a:gd name="T62" fmla="*/ 68 w 499"/>
                <a:gd name="T63" fmla="*/ 272 h 635"/>
                <a:gd name="T64" fmla="*/ 0 w 499"/>
                <a:gd name="T65" fmla="*/ 27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9" h="635">
                  <a:moveTo>
                    <a:pt x="0" y="272"/>
                  </a:moveTo>
                  <a:lnTo>
                    <a:pt x="22" y="317"/>
                  </a:lnTo>
                  <a:lnTo>
                    <a:pt x="45" y="385"/>
                  </a:lnTo>
                  <a:lnTo>
                    <a:pt x="68" y="408"/>
                  </a:lnTo>
                  <a:lnTo>
                    <a:pt x="68" y="476"/>
                  </a:lnTo>
                  <a:lnTo>
                    <a:pt x="113" y="499"/>
                  </a:lnTo>
                  <a:lnTo>
                    <a:pt x="136" y="521"/>
                  </a:lnTo>
                  <a:lnTo>
                    <a:pt x="90" y="567"/>
                  </a:lnTo>
                  <a:lnTo>
                    <a:pt x="113" y="589"/>
                  </a:lnTo>
                  <a:lnTo>
                    <a:pt x="136" y="635"/>
                  </a:lnTo>
                  <a:lnTo>
                    <a:pt x="181" y="589"/>
                  </a:lnTo>
                  <a:lnTo>
                    <a:pt x="181" y="544"/>
                  </a:lnTo>
                  <a:lnTo>
                    <a:pt x="204" y="521"/>
                  </a:lnTo>
                  <a:lnTo>
                    <a:pt x="249" y="476"/>
                  </a:lnTo>
                  <a:lnTo>
                    <a:pt x="227" y="430"/>
                  </a:lnTo>
                  <a:lnTo>
                    <a:pt x="385" y="204"/>
                  </a:lnTo>
                  <a:lnTo>
                    <a:pt x="408" y="181"/>
                  </a:lnTo>
                  <a:lnTo>
                    <a:pt x="408" y="158"/>
                  </a:lnTo>
                  <a:lnTo>
                    <a:pt x="476" y="90"/>
                  </a:lnTo>
                  <a:lnTo>
                    <a:pt x="499" y="68"/>
                  </a:lnTo>
                  <a:lnTo>
                    <a:pt x="453" y="45"/>
                  </a:lnTo>
                  <a:lnTo>
                    <a:pt x="408" y="68"/>
                  </a:lnTo>
                  <a:lnTo>
                    <a:pt x="363" y="45"/>
                  </a:lnTo>
                  <a:lnTo>
                    <a:pt x="363" y="22"/>
                  </a:lnTo>
                  <a:lnTo>
                    <a:pt x="317" y="22"/>
                  </a:lnTo>
                  <a:lnTo>
                    <a:pt x="272" y="0"/>
                  </a:lnTo>
                  <a:lnTo>
                    <a:pt x="204" y="90"/>
                  </a:lnTo>
                  <a:lnTo>
                    <a:pt x="136" y="113"/>
                  </a:lnTo>
                  <a:lnTo>
                    <a:pt x="158" y="181"/>
                  </a:lnTo>
                  <a:lnTo>
                    <a:pt x="136" y="226"/>
                  </a:lnTo>
                  <a:lnTo>
                    <a:pt x="136" y="294"/>
                  </a:lnTo>
                  <a:lnTo>
                    <a:pt x="68" y="272"/>
                  </a:lnTo>
                  <a:lnTo>
                    <a:pt x="0" y="272"/>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 name="Freeform 132">
              <a:extLst>
                <a:ext uri="{FF2B5EF4-FFF2-40B4-BE49-F238E27FC236}">
                  <a16:creationId xmlns:a16="http://schemas.microsoft.com/office/drawing/2014/main" id="{28156165-31F9-4F23-8B81-465DF4E3F328}"/>
                </a:ext>
              </a:extLst>
            </p:cNvPr>
            <p:cNvSpPr>
              <a:spLocks/>
            </p:cNvSpPr>
            <p:nvPr/>
          </p:nvSpPr>
          <p:spPr bwMode="auto">
            <a:xfrm>
              <a:off x="1106" y="4793"/>
              <a:ext cx="386" cy="409"/>
            </a:xfrm>
            <a:custGeom>
              <a:avLst/>
              <a:gdLst>
                <a:gd name="T0" fmla="*/ 159 w 386"/>
                <a:gd name="T1" fmla="*/ 0 h 409"/>
                <a:gd name="T2" fmla="*/ 136 w 386"/>
                <a:gd name="T3" fmla="*/ 46 h 409"/>
                <a:gd name="T4" fmla="*/ 68 w 386"/>
                <a:gd name="T5" fmla="*/ 23 h 409"/>
                <a:gd name="T6" fmla="*/ 0 w 386"/>
                <a:gd name="T7" fmla="*/ 91 h 409"/>
                <a:gd name="T8" fmla="*/ 0 w 386"/>
                <a:gd name="T9" fmla="*/ 159 h 409"/>
                <a:gd name="T10" fmla="*/ 46 w 386"/>
                <a:gd name="T11" fmla="*/ 182 h 409"/>
                <a:gd name="T12" fmla="*/ 91 w 386"/>
                <a:gd name="T13" fmla="*/ 182 h 409"/>
                <a:gd name="T14" fmla="*/ 91 w 386"/>
                <a:gd name="T15" fmla="*/ 227 h 409"/>
                <a:gd name="T16" fmla="*/ 114 w 386"/>
                <a:gd name="T17" fmla="*/ 273 h 409"/>
                <a:gd name="T18" fmla="*/ 91 w 386"/>
                <a:gd name="T19" fmla="*/ 318 h 409"/>
                <a:gd name="T20" fmla="*/ 136 w 386"/>
                <a:gd name="T21" fmla="*/ 363 h 409"/>
                <a:gd name="T22" fmla="*/ 182 w 386"/>
                <a:gd name="T23" fmla="*/ 363 h 409"/>
                <a:gd name="T24" fmla="*/ 182 w 386"/>
                <a:gd name="T25" fmla="*/ 386 h 409"/>
                <a:gd name="T26" fmla="*/ 227 w 386"/>
                <a:gd name="T27" fmla="*/ 409 h 409"/>
                <a:gd name="T28" fmla="*/ 272 w 386"/>
                <a:gd name="T29" fmla="*/ 386 h 409"/>
                <a:gd name="T30" fmla="*/ 318 w 386"/>
                <a:gd name="T31" fmla="*/ 409 h 409"/>
                <a:gd name="T32" fmla="*/ 363 w 386"/>
                <a:gd name="T33" fmla="*/ 409 h 409"/>
                <a:gd name="T34" fmla="*/ 386 w 386"/>
                <a:gd name="T35" fmla="*/ 363 h 409"/>
                <a:gd name="T36" fmla="*/ 340 w 386"/>
                <a:gd name="T37" fmla="*/ 341 h 409"/>
                <a:gd name="T38" fmla="*/ 386 w 386"/>
                <a:gd name="T39" fmla="*/ 295 h 409"/>
                <a:gd name="T40" fmla="*/ 340 w 386"/>
                <a:gd name="T41" fmla="*/ 295 h 409"/>
                <a:gd name="T42" fmla="*/ 318 w 386"/>
                <a:gd name="T43" fmla="*/ 273 h 409"/>
                <a:gd name="T44" fmla="*/ 386 w 386"/>
                <a:gd name="T45" fmla="*/ 227 h 409"/>
                <a:gd name="T46" fmla="*/ 295 w 386"/>
                <a:gd name="T47" fmla="*/ 204 h 409"/>
                <a:gd name="T48" fmla="*/ 250 w 386"/>
                <a:gd name="T49" fmla="*/ 204 h 409"/>
                <a:gd name="T50" fmla="*/ 227 w 386"/>
                <a:gd name="T51" fmla="*/ 159 h 409"/>
                <a:gd name="T52" fmla="*/ 250 w 386"/>
                <a:gd name="T53" fmla="*/ 114 h 409"/>
                <a:gd name="T54" fmla="*/ 272 w 386"/>
                <a:gd name="T55" fmla="*/ 136 h 409"/>
                <a:gd name="T56" fmla="*/ 295 w 386"/>
                <a:gd name="T57" fmla="*/ 136 h 409"/>
                <a:gd name="T58" fmla="*/ 340 w 386"/>
                <a:gd name="T59" fmla="*/ 114 h 409"/>
                <a:gd name="T60" fmla="*/ 363 w 386"/>
                <a:gd name="T61" fmla="*/ 68 h 409"/>
                <a:gd name="T62" fmla="*/ 340 w 386"/>
                <a:gd name="T63" fmla="*/ 23 h 409"/>
                <a:gd name="T64" fmla="*/ 295 w 386"/>
                <a:gd name="T65" fmla="*/ 0 h 409"/>
                <a:gd name="T66" fmla="*/ 250 w 386"/>
                <a:gd name="T67" fmla="*/ 46 h 409"/>
                <a:gd name="T68" fmla="*/ 204 w 386"/>
                <a:gd name="T69" fmla="*/ 46 h 409"/>
                <a:gd name="T70" fmla="*/ 182 w 386"/>
                <a:gd name="T71" fmla="*/ 23 h 409"/>
                <a:gd name="T72" fmla="*/ 159 w 386"/>
                <a:gd name="T7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409">
                  <a:moveTo>
                    <a:pt x="159" y="0"/>
                  </a:moveTo>
                  <a:lnTo>
                    <a:pt x="136" y="46"/>
                  </a:lnTo>
                  <a:lnTo>
                    <a:pt x="68" y="23"/>
                  </a:lnTo>
                  <a:lnTo>
                    <a:pt x="0" y="91"/>
                  </a:lnTo>
                  <a:lnTo>
                    <a:pt x="0" y="159"/>
                  </a:lnTo>
                  <a:lnTo>
                    <a:pt x="46" y="182"/>
                  </a:lnTo>
                  <a:lnTo>
                    <a:pt x="91" y="182"/>
                  </a:lnTo>
                  <a:lnTo>
                    <a:pt x="91" y="227"/>
                  </a:lnTo>
                  <a:lnTo>
                    <a:pt x="114" y="273"/>
                  </a:lnTo>
                  <a:lnTo>
                    <a:pt x="91" y="318"/>
                  </a:lnTo>
                  <a:lnTo>
                    <a:pt x="136" y="363"/>
                  </a:lnTo>
                  <a:lnTo>
                    <a:pt x="182" y="363"/>
                  </a:lnTo>
                  <a:lnTo>
                    <a:pt x="182" y="386"/>
                  </a:lnTo>
                  <a:lnTo>
                    <a:pt x="227" y="409"/>
                  </a:lnTo>
                  <a:lnTo>
                    <a:pt x="272" y="386"/>
                  </a:lnTo>
                  <a:lnTo>
                    <a:pt x="318" y="409"/>
                  </a:lnTo>
                  <a:lnTo>
                    <a:pt x="363" y="409"/>
                  </a:lnTo>
                  <a:lnTo>
                    <a:pt x="386" y="363"/>
                  </a:lnTo>
                  <a:lnTo>
                    <a:pt x="340" y="341"/>
                  </a:lnTo>
                  <a:lnTo>
                    <a:pt x="386" y="295"/>
                  </a:lnTo>
                  <a:lnTo>
                    <a:pt x="340" y="295"/>
                  </a:lnTo>
                  <a:lnTo>
                    <a:pt x="318" y="273"/>
                  </a:lnTo>
                  <a:lnTo>
                    <a:pt x="386" y="227"/>
                  </a:lnTo>
                  <a:lnTo>
                    <a:pt x="295" y="204"/>
                  </a:lnTo>
                  <a:lnTo>
                    <a:pt x="250" y="204"/>
                  </a:lnTo>
                  <a:lnTo>
                    <a:pt x="227" y="159"/>
                  </a:lnTo>
                  <a:lnTo>
                    <a:pt x="250" y="114"/>
                  </a:lnTo>
                  <a:lnTo>
                    <a:pt x="272" y="136"/>
                  </a:lnTo>
                  <a:lnTo>
                    <a:pt x="295" y="136"/>
                  </a:lnTo>
                  <a:lnTo>
                    <a:pt x="340" y="114"/>
                  </a:lnTo>
                  <a:lnTo>
                    <a:pt x="363" y="68"/>
                  </a:lnTo>
                  <a:lnTo>
                    <a:pt x="340" y="23"/>
                  </a:lnTo>
                  <a:lnTo>
                    <a:pt x="295" y="0"/>
                  </a:lnTo>
                  <a:lnTo>
                    <a:pt x="250" y="46"/>
                  </a:lnTo>
                  <a:lnTo>
                    <a:pt x="204" y="46"/>
                  </a:lnTo>
                  <a:lnTo>
                    <a:pt x="182" y="23"/>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 name="Freeform 133">
              <a:extLst>
                <a:ext uri="{FF2B5EF4-FFF2-40B4-BE49-F238E27FC236}">
                  <a16:creationId xmlns:a16="http://schemas.microsoft.com/office/drawing/2014/main" id="{15008F8C-5E1B-45D9-975B-5B8AB8E64212}"/>
                </a:ext>
              </a:extLst>
            </p:cNvPr>
            <p:cNvSpPr>
              <a:spLocks/>
            </p:cNvSpPr>
            <p:nvPr/>
          </p:nvSpPr>
          <p:spPr bwMode="auto">
            <a:xfrm>
              <a:off x="811" y="4929"/>
              <a:ext cx="431" cy="499"/>
            </a:xfrm>
            <a:custGeom>
              <a:avLst/>
              <a:gdLst>
                <a:gd name="T0" fmla="*/ 114 w 431"/>
                <a:gd name="T1" fmla="*/ 46 h 499"/>
                <a:gd name="T2" fmla="*/ 227 w 431"/>
                <a:gd name="T3" fmla="*/ 0 h 499"/>
                <a:gd name="T4" fmla="*/ 318 w 431"/>
                <a:gd name="T5" fmla="*/ 114 h 499"/>
                <a:gd name="T6" fmla="*/ 341 w 431"/>
                <a:gd name="T7" fmla="*/ 68 h 499"/>
                <a:gd name="T8" fmla="*/ 341 w 431"/>
                <a:gd name="T9" fmla="*/ 46 h 499"/>
                <a:gd name="T10" fmla="*/ 386 w 431"/>
                <a:gd name="T11" fmla="*/ 46 h 499"/>
                <a:gd name="T12" fmla="*/ 386 w 431"/>
                <a:gd name="T13" fmla="*/ 68 h 499"/>
                <a:gd name="T14" fmla="*/ 386 w 431"/>
                <a:gd name="T15" fmla="*/ 91 h 499"/>
                <a:gd name="T16" fmla="*/ 409 w 431"/>
                <a:gd name="T17" fmla="*/ 137 h 499"/>
                <a:gd name="T18" fmla="*/ 386 w 431"/>
                <a:gd name="T19" fmla="*/ 182 h 499"/>
                <a:gd name="T20" fmla="*/ 431 w 431"/>
                <a:gd name="T21" fmla="*/ 227 h 499"/>
                <a:gd name="T22" fmla="*/ 386 w 431"/>
                <a:gd name="T23" fmla="*/ 205 h 499"/>
                <a:gd name="T24" fmla="*/ 318 w 431"/>
                <a:gd name="T25" fmla="*/ 295 h 499"/>
                <a:gd name="T26" fmla="*/ 250 w 431"/>
                <a:gd name="T27" fmla="*/ 318 h 499"/>
                <a:gd name="T28" fmla="*/ 272 w 431"/>
                <a:gd name="T29" fmla="*/ 386 h 499"/>
                <a:gd name="T30" fmla="*/ 250 w 431"/>
                <a:gd name="T31" fmla="*/ 431 h 499"/>
                <a:gd name="T32" fmla="*/ 250 w 431"/>
                <a:gd name="T33" fmla="*/ 499 h 499"/>
                <a:gd name="T34" fmla="*/ 182 w 431"/>
                <a:gd name="T35" fmla="*/ 477 h 499"/>
                <a:gd name="T36" fmla="*/ 114 w 431"/>
                <a:gd name="T37" fmla="*/ 477 h 499"/>
                <a:gd name="T38" fmla="*/ 91 w 431"/>
                <a:gd name="T39" fmla="*/ 431 h 499"/>
                <a:gd name="T40" fmla="*/ 0 w 431"/>
                <a:gd name="T41" fmla="*/ 409 h 499"/>
                <a:gd name="T42" fmla="*/ 68 w 431"/>
                <a:gd name="T43" fmla="*/ 341 h 499"/>
                <a:gd name="T44" fmla="*/ 114 w 431"/>
                <a:gd name="T45" fmla="*/ 318 h 499"/>
                <a:gd name="T46" fmla="*/ 114 w 431"/>
                <a:gd name="T47" fmla="*/ 273 h 499"/>
                <a:gd name="T48" fmla="*/ 182 w 431"/>
                <a:gd name="T49" fmla="*/ 250 h 499"/>
                <a:gd name="T50" fmla="*/ 159 w 431"/>
                <a:gd name="T51" fmla="*/ 227 h 499"/>
                <a:gd name="T52" fmla="*/ 91 w 431"/>
                <a:gd name="T53" fmla="*/ 227 h 499"/>
                <a:gd name="T54" fmla="*/ 159 w 431"/>
                <a:gd name="T55" fmla="*/ 205 h 499"/>
                <a:gd name="T56" fmla="*/ 159 w 431"/>
                <a:gd name="T57" fmla="*/ 137 h 499"/>
                <a:gd name="T58" fmla="*/ 136 w 431"/>
                <a:gd name="T59" fmla="*/ 137 h 499"/>
                <a:gd name="T60" fmla="*/ 136 w 431"/>
                <a:gd name="T61" fmla="*/ 114 h 499"/>
                <a:gd name="T62" fmla="*/ 114 w 431"/>
                <a:gd name="T63" fmla="*/ 91 h 499"/>
                <a:gd name="T64" fmla="*/ 136 w 431"/>
                <a:gd name="T65" fmla="*/ 46 h 499"/>
                <a:gd name="T66" fmla="*/ 114 w 431"/>
                <a:gd name="T67" fmla="*/ 4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1" h="499">
                  <a:moveTo>
                    <a:pt x="114" y="46"/>
                  </a:moveTo>
                  <a:lnTo>
                    <a:pt x="227" y="0"/>
                  </a:lnTo>
                  <a:lnTo>
                    <a:pt x="318" y="114"/>
                  </a:lnTo>
                  <a:lnTo>
                    <a:pt x="341" y="68"/>
                  </a:lnTo>
                  <a:lnTo>
                    <a:pt x="341" y="46"/>
                  </a:lnTo>
                  <a:lnTo>
                    <a:pt x="386" y="46"/>
                  </a:lnTo>
                  <a:lnTo>
                    <a:pt x="386" y="68"/>
                  </a:lnTo>
                  <a:lnTo>
                    <a:pt x="386" y="91"/>
                  </a:lnTo>
                  <a:lnTo>
                    <a:pt x="409" y="137"/>
                  </a:lnTo>
                  <a:lnTo>
                    <a:pt x="386" y="182"/>
                  </a:lnTo>
                  <a:lnTo>
                    <a:pt x="431" y="227"/>
                  </a:lnTo>
                  <a:lnTo>
                    <a:pt x="386" y="205"/>
                  </a:lnTo>
                  <a:lnTo>
                    <a:pt x="318" y="295"/>
                  </a:lnTo>
                  <a:lnTo>
                    <a:pt x="250" y="318"/>
                  </a:lnTo>
                  <a:lnTo>
                    <a:pt x="272" y="386"/>
                  </a:lnTo>
                  <a:lnTo>
                    <a:pt x="250" y="431"/>
                  </a:lnTo>
                  <a:lnTo>
                    <a:pt x="250" y="499"/>
                  </a:lnTo>
                  <a:lnTo>
                    <a:pt x="182" y="477"/>
                  </a:lnTo>
                  <a:lnTo>
                    <a:pt x="114" y="477"/>
                  </a:lnTo>
                  <a:lnTo>
                    <a:pt x="91" y="431"/>
                  </a:lnTo>
                  <a:lnTo>
                    <a:pt x="0" y="409"/>
                  </a:lnTo>
                  <a:lnTo>
                    <a:pt x="68" y="341"/>
                  </a:lnTo>
                  <a:lnTo>
                    <a:pt x="114" y="318"/>
                  </a:lnTo>
                  <a:lnTo>
                    <a:pt x="114" y="273"/>
                  </a:lnTo>
                  <a:lnTo>
                    <a:pt x="182" y="250"/>
                  </a:lnTo>
                  <a:lnTo>
                    <a:pt x="159" y="227"/>
                  </a:lnTo>
                  <a:lnTo>
                    <a:pt x="91" y="227"/>
                  </a:lnTo>
                  <a:lnTo>
                    <a:pt x="159" y="205"/>
                  </a:lnTo>
                  <a:lnTo>
                    <a:pt x="159" y="137"/>
                  </a:lnTo>
                  <a:lnTo>
                    <a:pt x="136" y="137"/>
                  </a:lnTo>
                  <a:lnTo>
                    <a:pt x="136" y="114"/>
                  </a:lnTo>
                  <a:lnTo>
                    <a:pt x="114" y="91"/>
                  </a:lnTo>
                  <a:lnTo>
                    <a:pt x="136" y="46"/>
                  </a:lnTo>
                  <a:lnTo>
                    <a:pt x="114" y="46"/>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 name="Freeform 134">
              <a:extLst>
                <a:ext uri="{FF2B5EF4-FFF2-40B4-BE49-F238E27FC236}">
                  <a16:creationId xmlns:a16="http://schemas.microsoft.com/office/drawing/2014/main" id="{F178C8B4-9893-43E2-935E-72A549907D41}"/>
                </a:ext>
              </a:extLst>
            </p:cNvPr>
            <p:cNvSpPr>
              <a:spLocks/>
            </p:cNvSpPr>
            <p:nvPr/>
          </p:nvSpPr>
          <p:spPr bwMode="auto">
            <a:xfrm>
              <a:off x="857" y="4612"/>
              <a:ext cx="408" cy="431"/>
            </a:xfrm>
            <a:custGeom>
              <a:avLst/>
              <a:gdLst>
                <a:gd name="T0" fmla="*/ 363 w 408"/>
                <a:gd name="T1" fmla="*/ 23 h 431"/>
                <a:gd name="T2" fmla="*/ 340 w 408"/>
                <a:gd name="T3" fmla="*/ 45 h 431"/>
                <a:gd name="T4" fmla="*/ 317 w 408"/>
                <a:gd name="T5" fmla="*/ 0 h 431"/>
                <a:gd name="T6" fmla="*/ 272 w 408"/>
                <a:gd name="T7" fmla="*/ 0 h 431"/>
                <a:gd name="T8" fmla="*/ 249 w 408"/>
                <a:gd name="T9" fmla="*/ 23 h 431"/>
                <a:gd name="T10" fmla="*/ 204 w 408"/>
                <a:gd name="T11" fmla="*/ 23 h 431"/>
                <a:gd name="T12" fmla="*/ 158 w 408"/>
                <a:gd name="T13" fmla="*/ 45 h 431"/>
                <a:gd name="T14" fmla="*/ 158 w 408"/>
                <a:gd name="T15" fmla="*/ 68 h 431"/>
                <a:gd name="T16" fmla="*/ 136 w 408"/>
                <a:gd name="T17" fmla="*/ 91 h 431"/>
                <a:gd name="T18" fmla="*/ 136 w 408"/>
                <a:gd name="T19" fmla="*/ 113 h 431"/>
                <a:gd name="T20" fmla="*/ 90 w 408"/>
                <a:gd name="T21" fmla="*/ 113 h 431"/>
                <a:gd name="T22" fmla="*/ 68 w 408"/>
                <a:gd name="T23" fmla="*/ 91 h 431"/>
                <a:gd name="T24" fmla="*/ 22 w 408"/>
                <a:gd name="T25" fmla="*/ 113 h 431"/>
                <a:gd name="T26" fmla="*/ 45 w 408"/>
                <a:gd name="T27" fmla="*/ 136 h 431"/>
                <a:gd name="T28" fmla="*/ 0 w 408"/>
                <a:gd name="T29" fmla="*/ 136 h 431"/>
                <a:gd name="T30" fmla="*/ 68 w 408"/>
                <a:gd name="T31" fmla="*/ 159 h 431"/>
                <a:gd name="T32" fmla="*/ 90 w 408"/>
                <a:gd name="T33" fmla="*/ 204 h 431"/>
                <a:gd name="T34" fmla="*/ 158 w 408"/>
                <a:gd name="T35" fmla="*/ 204 h 431"/>
                <a:gd name="T36" fmla="*/ 136 w 408"/>
                <a:gd name="T37" fmla="*/ 249 h 431"/>
                <a:gd name="T38" fmla="*/ 45 w 408"/>
                <a:gd name="T39" fmla="*/ 295 h 431"/>
                <a:gd name="T40" fmla="*/ 68 w 408"/>
                <a:gd name="T41" fmla="*/ 317 h 431"/>
                <a:gd name="T42" fmla="*/ 68 w 408"/>
                <a:gd name="T43" fmla="*/ 363 h 431"/>
                <a:gd name="T44" fmla="*/ 181 w 408"/>
                <a:gd name="T45" fmla="*/ 317 h 431"/>
                <a:gd name="T46" fmla="*/ 272 w 408"/>
                <a:gd name="T47" fmla="*/ 431 h 431"/>
                <a:gd name="T48" fmla="*/ 295 w 408"/>
                <a:gd name="T49" fmla="*/ 385 h 431"/>
                <a:gd name="T50" fmla="*/ 295 w 408"/>
                <a:gd name="T51" fmla="*/ 363 h 431"/>
                <a:gd name="T52" fmla="*/ 249 w 408"/>
                <a:gd name="T53" fmla="*/ 340 h 431"/>
                <a:gd name="T54" fmla="*/ 249 w 408"/>
                <a:gd name="T55" fmla="*/ 272 h 431"/>
                <a:gd name="T56" fmla="*/ 317 w 408"/>
                <a:gd name="T57" fmla="*/ 204 h 431"/>
                <a:gd name="T58" fmla="*/ 385 w 408"/>
                <a:gd name="T59" fmla="*/ 227 h 431"/>
                <a:gd name="T60" fmla="*/ 408 w 408"/>
                <a:gd name="T61" fmla="*/ 181 h 431"/>
                <a:gd name="T62" fmla="*/ 363 w 408"/>
                <a:gd name="T63" fmla="*/ 159 h 431"/>
                <a:gd name="T64" fmla="*/ 363 w 408"/>
                <a:gd name="T65" fmla="*/ 136 h 431"/>
                <a:gd name="T66" fmla="*/ 340 w 408"/>
                <a:gd name="T67" fmla="*/ 113 h 431"/>
                <a:gd name="T68" fmla="*/ 363 w 408"/>
                <a:gd name="T69" fmla="*/ 91 h 431"/>
                <a:gd name="T70" fmla="*/ 340 w 408"/>
                <a:gd name="T71" fmla="*/ 68 h 431"/>
                <a:gd name="T72" fmla="*/ 385 w 408"/>
                <a:gd name="T73" fmla="*/ 23 h 431"/>
                <a:gd name="T74" fmla="*/ 363 w 408"/>
                <a:gd name="T75" fmla="*/ 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8" h="431">
                  <a:moveTo>
                    <a:pt x="363" y="23"/>
                  </a:moveTo>
                  <a:lnTo>
                    <a:pt x="340" y="45"/>
                  </a:lnTo>
                  <a:lnTo>
                    <a:pt x="317" y="0"/>
                  </a:lnTo>
                  <a:lnTo>
                    <a:pt x="272" y="0"/>
                  </a:lnTo>
                  <a:lnTo>
                    <a:pt x="249" y="23"/>
                  </a:lnTo>
                  <a:lnTo>
                    <a:pt x="204" y="23"/>
                  </a:lnTo>
                  <a:lnTo>
                    <a:pt x="158" y="45"/>
                  </a:lnTo>
                  <a:lnTo>
                    <a:pt x="158" y="68"/>
                  </a:lnTo>
                  <a:lnTo>
                    <a:pt x="136" y="91"/>
                  </a:lnTo>
                  <a:lnTo>
                    <a:pt x="136" y="113"/>
                  </a:lnTo>
                  <a:lnTo>
                    <a:pt x="90" y="113"/>
                  </a:lnTo>
                  <a:lnTo>
                    <a:pt x="68" y="91"/>
                  </a:lnTo>
                  <a:lnTo>
                    <a:pt x="22" y="113"/>
                  </a:lnTo>
                  <a:lnTo>
                    <a:pt x="45" y="136"/>
                  </a:lnTo>
                  <a:lnTo>
                    <a:pt x="0" y="136"/>
                  </a:lnTo>
                  <a:lnTo>
                    <a:pt x="68" y="159"/>
                  </a:lnTo>
                  <a:lnTo>
                    <a:pt x="90" y="204"/>
                  </a:lnTo>
                  <a:lnTo>
                    <a:pt x="158" y="204"/>
                  </a:lnTo>
                  <a:lnTo>
                    <a:pt x="136" y="249"/>
                  </a:lnTo>
                  <a:lnTo>
                    <a:pt x="45" y="295"/>
                  </a:lnTo>
                  <a:lnTo>
                    <a:pt x="68" y="317"/>
                  </a:lnTo>
                  <a:lnTo>
                    <a:pt x="68" y="363"/>
                  </a:lnTo>
                  <a:lnTo>
                    <a:pt x="181" y="317"/>
                  </a:lnTo>
                  <a:lnTo>
                    <a:pt x="272" y="431"/>
                  </a:lnTo>
                  <a:lnTo>
                    <a:pt x="295" y="385"/>
                  </a:lnTo>
                  <a:lnTo>
                    <a:pt x="295" y="363"/>
                  </a:lnTo>
                  <a:lnTo>
                    <a:pt x="249" y="340"/>
                  </a:lnTo>
                  <a:lnTo>
                    <a:pt x="249" y="272"/>
                  </a:lnTo>
                  <a:lnTo>
                    <a:pt x="317" y="204"/>
                  </a:lnTo>
                  <a:lnTo>
                    <a:pt x="385" y="227"/>
                  </a:lnTo>
                  <a:lnTo>
                    <a:pt x="408" y="181"/>
                  </a:lnTo>
                  <a:lnTo>
                    <a:pt x="363" y="159"/>
                  </a:lnTo>
                  <a:lnTo>
                    <a:pt x="363" y="136"/>
                  </a:lnTo>
                  <a:lnTo>
                    <a:pt x="340" y="113"/>
                  </a:lnTo>
                  <a:lnTo>
                    <a:pt x="363" y="91"/>
                  </a:lnTo>
                  <a:lnTo>
                    <a:pt x="340" y="68"/>
                  </a:lnTo>
                  <a:lnTo>
                    <a:pt x="385" y="23"/>
                  </a:lnTo>
                  <a:lnTo>
                    <a:pt x="363" y="23"/>
                  </a:lnTo>
                  <a:close/>
                </a:path>
              </a:pathLst>
            </a:custGeom>
            <a:solidFill>
              <a:schemeClr val="accent6">
                <a:lumMod val="50000"/>
              </a:schemeClr>
            </a:solid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2" name="Freeform 135">
              <a:extLst>
                <a:ext uri="{FF2B5EF4-FFF2-40B4-BE49-F238E27FC236}">
                  <a16:creationId xmlns:a16="http://schemas.microsoft.com/office/drawing/2014/main" id="{7126B701-0C4A-4F25-B430-079374E7FD27}"/>
                </a:ext>
              </a:extLst>
            </p:cNvPr>
            <p:cNvSpPr>
              <a:spLocks/>
            </p:cNvSpPr>
            <p:nvPr/>
          </p:nvSpPr>
          <p:spPr bwMode="auto">
            <a:xfrm>
              <a:off x="721" y="4703"/>
              <a:ext cx="294" cy="294"/>
            </a:xfrm>
            <a:custGeom>
              <a:avLst/>
              <a:gdLst>
                <a:gd name="T0" fmla="*/ 22 w 294"/>
                <a:gd name="T1" fmla="*/ 90 h 294"/>
                <a:gd name="T2" fmla="*/ 0 w 294"/>
                <a:gd name="T3" fmla="*/ 136 h 294"/>
                <a:gd name="T4" fmla="*/ 68 w 294"/>
                <a:gd name="T5" fmla="*/ 181 h 294"/>
                <a:gd name="T6" fmla="*/ 68 w 294"/>
                <a:gd name="T7" fmla="*/ 249 h 294"/>
                <a:gd name="T8" fmla="*/ 113 w 294"/>
                <a:gd name="T9" fmla="*/ 294 h 294"/>
                <a:gd name="T10" fmla="*/ 113 w 294"/>
                <a:gd name="T11" fmla="*/ 204 h 294"/>
                <a:gd name="T12" fmla="*/ 158 w 294"/>
                <a:gd name="T13" fmla="*/ 181 h 294"/>
                <a:gd name="T14" fmla="*/ 181 w 294"/>
                <a:gd name="T15" fmla="*/ 204 h 294"/>
                <a:gd name="T16" fmla="*/ 272 w 294"/>
                <a:gd name="T17" fmla="*/ 158 h 294"/>
                <a:gd name="T18" fmla="*/ 294 w 294"/>
                <a:gd name="T19" fmla="*/ 112 h 294"/>
                <a:gd name="T20" fmla="*/ 226 w 294"/>
                <a:gd name="T21" fmla="*/ 113 h 294"/>
                <a:gd name="T22" fmla="*/ 204 w 294"/>
                <a:gd name="T23" fmla="*/ 68 h 294"/>
                <a:gd name="T24" fmla="*/ 136 w 294"/>
                <a:gd name="T25" fmla="*/ 45 h 294"/>
                <a:gd name="T26" fmla="*/ 113 w 294"/>
                <a:gd name="T27" fmla="*/ 68 h 294"/>
                <a:gd name="T28" fmla="*/ 90 w 294"/>
                <a:gd name="T29" fmla="*/ 45 h 294"/>
                <a:gd name="T30" fmla="*/ 90 w 294"/>
                <a:gd name="T31" fmla="*/ 22 h 294"/>
                <a:gd name="T32" fmla="*/ 68 w 294"/>
                <a:gd name="T33" fmla="*/ 0 h 294"/>
                <a:gd name="T34" fmla="*/ 45 w 294"/>
                <a:gd name="T35" fmla="*/ 22 h 294"/>
                <a:gd name="T36" fmla="*/ 22 w 294"/>
                <a:gd name="T37" fmla="*/ 45 h 294"/>
                <a:gd name="T38" fmla="*/ 68 w 294"/>
                <a:gd name="T39" fmla="*/ 68 h 294"/>
                <a:gd name="T40" fmla="*/ 45 w 294"/>
                <a:gd name="T41" fmla="*/ 90 h 294"/>
                <a:gd name="T42" fmla="*/ 45 w 294"/>
                <a:gd name="T43" fmla="*/ 113 h 294"/>
                <a:gd name="T44" fmla="*/ 22 w 294"/>
                <a:gd name="T45" fmla="*/ 113 h 294"/>
                <a:gd name="T46" fmla="*/ 22 w 294"/>
                <a:gd name="T47" fmla="*/ 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94">
                  <a:moveTo>
                    <a:pt x="22" y="90"/>
                  </a:moveTo>
                  <a:lnTo>
                    <a:pt x="0" y="136"/>
                  </a:lnTo>
                  <a:lnTo>
                    <a:pt x="68" y="181"/>
                  </a:lnTo>
                  <a:lnTo>
                    <a:pt x="68" y="249"/>
                  </a:lnTo>
                  <a:lnTo>
                    <a:pt x="113" y="294"/>
                  </a:lnTo>
                  <a:lnTo>
                    <a:pt x="113" y="204"/>
                  </a:lnTo>
                  <a:lnTo>
                    <a:pt x="158" y="181"/>
                  </a:lnTo>
                  <a:lnTo>
                    <a:pt x="181" y="204"/>
                  </a:lnTo>
                  <a:lnTo>
                    <a:pt x="272" y="158"/>
                  </a:lnTo>
                  <a:lnTo>
                    <a:pt x="294" y="112"/>
                  </a:lnTo>
                  <a:lnTo>
                    <a:pt x="226" y="113"/>
                  </a:lnTo>
                  <a:lnTo>
                    <a:pt x="204" y="68"/>
                  </a:lnTo>
                  <a:lnTo>
                    <a:pt x="136" y="45"/>
                  </a:lnTo>
                  <a:lnTo>
                    <a:pt x="113" y="68"/>
                  </a:lnTo>
                  <a:lnTo>
                    <a:pt x="90" y="45"/>
                  </a:lnTo>
                  <a:lnTo>
                    <a:pt x="90" y="22"/>
                  </a:lnTo>
                  <a:lnTo>
                    <a:pt x="68" y="0"/>
                  </a:lnTo>
                  <a:lnTo>
                    <a:pt x="45" y="22"/>
                  </a:lnTo>
                  <a:lnTo>
                    <a:pt x="22" y="45"/>
                  </a:lnTo>
                  <a:lnTo>
                    <a:pt x="68" y="68"/>
                  </a:lnTo>
                  <a:lnTo>
                    <a:pt x="45" y="90"/>
                  </a:lnTo>
                  <a:lnTo>
                    <a:pt x="45" y="113"/>
                  </a:lnTo>
                  <a:lnTo>
                    <a:pt x="22" y="113"/>
                  </a:lnTo>
                  <a:lnTo>
                    <a:pt x="22" y="9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 name="Freeform 136">
              <a:extLst>
                <a:ext uri="{FF2B5EF4-FFF2-40B4-BE49-F238E27FC236}">
                  <a16:creationId xmlns:a16="http://schemas.microsoft.com/office/drawing/2014/main" id="{AAABEAF1-E469-4362-B9E6-A940E58F3145}"/>
                </a:ext>
              </a:extLst>
            </p:cNvPr>
            <p:cNvSpPr>
              <a:spLocks/>
            </p:cNvSpPr>
            <p:nvPr/>
          </p:nvSpPr>
          <p:spPr bwMode="auto">
            <a:xfrm>
              <a:off x="3374" y="3614"/>
              <a:ext cx="544" cy="612"/>
            </a:xfrm>
            <a:custGeom>
              <a:avLst/>
              <a:gdLst>
                <a:gd name="T0" fmla="*/ 386 w 544"/>
                <a:gd name="T1" fmla="*/ 227 h 612"/>
                <a:gd name="T2" fmla="*/ 340 w 544"/>
                <a:gd name="T3" fmla="*/ 227 h 612"/>
                <a:gd name="T4" fmla="*/ 295 w 544"/>
                <a:gd name="T5" fmla="*/ 272 h 612"/>
                <a:gd name="T6" fmla="*/ 250 w 544"/>
                <a:gd name="T7" fmla="*/ 363 h 612"/>
                <a:gd name="T8" fmla="*/ 227 w 544"/>
                <a:gd name="T9" fmla="*/ 476 h 612"/>
                <a:gd name="T10" fmla="*/ 204 w 544"/>
                <a:gd name="T11" fmla="*/ 522 h 612"/>
                <a:gd name="T12" fmla="*/ 227 w 544"/>
                <a:gd name="T13" fmla="*/ 544 h 612"/>
                <a:gd name="T14" fmla="*/ 159 w 544"/>
                <a:gd name="T15" fmla="*/ 612 h 612"/>
                <a:gd name="T16" fmla="*/ 114 w 544"/>
                <a:gd name="T17" fmla="*/ 612 h 612"/>
                <a:gd name="T18" fmla="*/ 114 w 544"/>
                <a:gd name="T19" fmla="*/ 567 h 612"/>
                <a:gd name="T20" fmla="*/ 45 w 544"/>
                <a:gd name="T21" fmla="*/ 544 h 612"/>
                <a:gd name="T22" fmla="*/ 0 w 544"/>
                <a:gd name="T23" fmla="*/ 476 h 612"/>
                <a:gd name="T24" fmla="*/ 23 w 544"/>
                <a:gd name="T25" fmla="*/ 454 h 612"/>
                <a:gd name="T26" fmla="*/ 68 w 544"/>
                <a:gd name="T27" fmla="*/ 454 h 612"/>
                <a:gd name="T28" fmla="*/ 159 w 544"/>
                <a:gd name="T29" fmla="*/ 386 h 612"/>
                <a:gd name="T30" fmla="*/ 250 w 544"/>
                <a:gd name="T31" fmla="*/ 295 h 612"/>
                <a:gd name="T32" fmla="*/ 272 w 544"/>
                <a:gd name="T33" fmla="*/ 227 h 612"/>
                <a:gd name="T34" fmla="*/ 295 w 544"/>
                <a:gd name="T35" fmla="*/ 204 h 612"/>
                <a:gd name="T36" fmla="*/ 272 w 544"/>
                <a:gd name="T37" fmla="*/ 181 h 612"/>
                <a:gd name="T38" fmla="*/ 295 w 544"/>
                <a:gd name="T39" fmla="*/ 136 h 612"/>
                <a:gd name="T40" fmla="*/ 272 w 544"/>
                <a:gd name="T41" fmla="*/ 113 h 612"/>
                <a:gd name="T42" fmla="*/ 295 w 544"/>
                <a:gd name="T43" fmla="*/ 68 h 612"/>
                <a:gd name="T44" fmla="*/ 318 w 544"/>
                <a:gd name="T45" fmla="*/ 45 h 612"/>
                <a:gd name="T46" fmla="*/ 363 w 544"/>
                <a:gd name="T47" fmla="*/ 23 h 612"/>
                <a:gd name="T48" fmla="*/ 386 w 544"/>
                <a:gd name="T49" fmla="*/ 45 h 612"/>
                <a:gd name="T50" fmla="*/ 454 w 544"/>
                <a:gd name="T51" fmla="*/ 23 h 612"/>
                <a:gd name="T52" fmla="*/ 544 w 544"/>
                <a:gd name="T53" fmla="*/ 0 h 612"/>
                <a:gd name="T54" fmla="*/ 544 w 544"/>
                <a:gd name="T55" fmla="*/ 45 h 612"/>
                <a:gd name="T56" fmla="*/ 499 w 544"/>
                <a:gd name="T57" fmla="*/ 45 h 612"/>
                <a:gd name="T58" fmla="*/ 476 w 544"/>
                <a:gd name="T59" fmla="*/ 68 h 612"/>
                <a:gd name="T60" fmla="*/ 476 w 544"/>
                <a:gd name="T61" fmla="*/ 113 h 612"/>
                <a:gd name="T62" fmla="*/ 431 w 544"/>
                <a:gd name="T63" fmla="*/ 91 h 612"/>
                <a:gd name="T64" fmla="*/ 386 w 544"/>
                <a:gd name="T65" fmla="*/ 136 h 612"/>
                <a:gd name="T66" fmla="*/ 363 w 544"/>
                <a:gd name="T67" fmla="*/ 113 h 612"/>
                <a:gd name="T68" fmla="*/ 318 w 544"/>
                <a:gd name="T69" fmla="*/ 136 h 612"/>
                <a:gd name="T70" fmla="*/ 340 w 544"/>
                <a:gd name="T71" fmla="*/ 159 h 612"/>
                <a:gd name="T72" fmla="*/ 318 w 544"/>
                <a:gd name="T73" fmla="*/ 181 h 612"/>
                <a:gd name="T74" fmla="*/ 340 w 544"/>
                <a:gd name="T75" fmla="*/ 181 h 612"/>
                <a:gd name="T76" fmla="*/ 363 w 544"/>
                <a:gd name="T77" fmla="*/ 204 h 612"/>
                <a:gd name="T78" fmla="*/ 386 w 544"/>
                <a:gd name="T79" fmla="*/ 204 h 612"/>
                <a:gd name="T80" fmla="*/ 386 w 544"/>
                <a:gd name="T81" fmla="*/ 227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4" h="612">
                  <a:moveTo>
                    <a:pt x="386" y="227"/>
                  </a:moveTo>
                  <a:lnTo>
                    <a:pt x="340" y="227"/>
                  </a:lnTo>
                  <a:lnTo>
                    <a:pt x="295" y="272"/>
                  </a:lnTo>
                  <a:lnTo>
                    <a:pt x="250" y="363"/>
                  </a:lnTo>
                  <a:lnTo>
                    <a:pt x="227" y="476"/>
                  </a:lnTo>
                  <a:lnTo>
                    <a:pt x="204" y="522"/>
                  </a:lnTo>
                  <a:lnTo>
                    <a:pt x="227" y="544"/>
                  </a:lnTo>
                  <a:lnTo>
                    <a:pt x="159" y="612"/>
                  </a:lnTo>
                  <a:lnTo>
                    <a:pt x="114" y="612"/>
                  </a:lnTo>
                  <a:lnTo>
                    <a:pt x="114" y="567"/>
                  </a:lnTo>
                  <a:lnTo>
                    <a:pt x="45" y="544"/>
                  </a:lnTo>
                  <a:lnTo>
                    <a:pt x="0" y="476"/>
                  </a:lnTo>
                  <a:lnTo>
                    <a:pt x="23" y="454"/>
                  </a:lnTo>
                  <a:lnTo>
                    <a:pt x="68" y="454"/>
                  </a:lnTo>
                  <a:lnTo>
                    <a:pt x="159" y="386"/>
                  </a:lnTo>
                  <a:lnTo>
                    <a:pt x="250" y="295"/>
                  </a:lnTo>
                  <a:lnTo>
                    <a:pt x="272" y="227"/>
                  </a:lnTo>
                  <a:lnTo>
                    <a:pt x="295" y="204"/>
                  </a:lnTo>
                  <a:lnTo>
                    <a:pt x="272" y="181"/>
                  </a:lnTo>
                  <a:lnTo>
                    <a:pt x="295" y="136"/>
                  </a:lnTo>
                  <a:lnTo>
                    <a:pt x="272" y="113"/>
                  </a:lnTo>
                  <a:lnTo>
                    <a:pt x="295" y="68"/>
                  </a:lnTo>
                  <a:lnTo>
                    <a:pt x="318" y="45"/>
                  </a:lnTo>
                  <a:lnTo>
                    <a:pt x="363" y="23"/>
                  </a:lnTo>
                  <a:lnTo>
                    <a:pt x="386" y="45"/>
                  </a:lnTo>
                  <a:lnTo>
                    <a:pt x="454" y="23"/>
                  </a:lnTo>
                  <a:lnTo>
                    <a:pt x="544" y="0"/>
                  </a:lnTo>
                  <a:lnTo>
                    <a:pt x="544" y="45"/>
                  </a:lnTo>
                  <a:lnTo>
                    <a:pt x="499" y="45"/>
                  </a:lnTo>
                  <a:lnTo>
                    <a:pt x="476" y="68"/>
                  </a:lnTo>
                  <a:lnTo>
                    <a:pt x="476" y="113"/>
                  </a:lnTo>
                  <a:lnTo>
                    <a:pt x="431" y="91"/>
                  </a:lnTo>
                  <a:lnTo>
                    <a:pt x="386" y="136"/>
                  </a:lnTo>
                  <a:lnTo>
                    <a:pt x="363" y="113"/>
                  </a:lnTo>
                  <a:lnTo>
                    <a:pt x="318" y="136"/>
                  </a:lnTo>
                  <a:lnTo>
                    <a:pt x="340" y="159"/>
                  </a:lnTo>
                  <a:lnTo>
                    <a:pt x="318" y="181"/>
                  </a:lnTo>
                  <a:lnTo>
                    <a:pt x="340" y="181"/>
                  </a:lnTo>
                  <a:lnTo>
                    <a:pt x="363" y="204"/>
                  </a:lnTo>
                  <a:lnTo>
                    <a:pt x="386" y="204"/>
                  </a:lnTo>
                  <a:lnTo>
                    <a:pt x="386" y="227"/>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 name="Freeform 137">
              <a:extLst>
                <a:ext uri="{FF2B5EF4-FFF2-40B4-BE49-F238E27FC236}">
                  <a16:creationId xmlns:a16="http://schemas.microsoft.com/office/drawing/2014/main" id="{BD4AE245-03B1-4181-83C6-9858A7B0D45B}"/>
                </a:ext>
              </a:extLst>
            </p:cNvPr>
            <p:cNvSpPr>
              <a:spLocks/>
            </p:cNvSpPr>
            <p:nvPr/>
          </p:nvSpPr>
          <p:spPr bwMode="auto">
            <a:xfrm>
              <a:off x="675" y="5156"/>
              <a:ext cx="204" cy="136"/>
            </a:xfrm>
            <a:custGeom>
              <a:avLst/>
              <a:gdLst>
                <a:gd name="T0" fmla="*/ 91 w 204"/>
                <a:gd name="T1" fmla="*/ 46 h 136"/>
                <a:gd name="T2" fmla="*/ 159 w 204"/>
                <a:gd name="T3" fmla="*/ 23 h 136"/>
                <a:gd name="T4" fmla="*/ 204 w 204"/>
                <a:gd name="T5" fmla="*/ 46 h 136"/>
                <a:gd name="T6" fmla="*/ 182 w 204"/>
                <a:gd name="T7" fmla="*/ 91 h 136"/>
                <a:gd name="T8" fmla="*/ 159 w 204"/>
                <a:gd name="T9" fmla="*/ 68 h 136"/>
                <a:gd name="T10" fmla="*/ 114 w 204"/>
                <a:gd name="T11" fmla="*/ 68 h 136"/>
                <a:gd name="T12" fmla="*/ 91 w 204"/>
                <a:gd name="T13" fmla="*/ 91 h 136"/>
                <a:gd name="T14" fmla="*/ 23 w 204"/>
                <a:gd name="T15" fmla="*/ 136 h 136"/>
                <a:gd name="T16" fmla="*/ 0 w 204"/>
                <a:gd name="T17" fmla="*/ 114 h 136"/>
                <a:gd name="T18" fmla="*/ 23 w 204"/>
                <a:gd name="T19" fmla="*/ 91 h 136"/>
                <a:gd name="T20" fmla="*/ 0 w 204"/>
                <a:gd name="T21" fmla="*/ 68 h 136"/>
                <a:gd name="T22" fmla="*/ 68 w 204"/>
                <a:gd name="T23" fmla="*/ 0 h 136"/>
                <a:gd name="T24" fmla="*/ 114 w 204"/>
                <a:gd name="T25" fmla="*/ 0 h 136"/>
                <a:gd name="T26" fmla="*/ 91 w 204"/>
                <a:gd name="T27" fmla="*/ 4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6">
                  <a:moveTo>
                    <a:pt x="91" y="46"/>
                  </a:moveTo>
                  <a:lnTo>
                    <a:pt x="159" y="23"/>
                  </a:lnTo>
                  <a:lnTo>
                    <a:pt x="204" y="46"/>
                  </a:lnTo>
                  <a:lnTo>
                    <a:pt x="182" y="91"/>
                  </a:lnTo>
                  <a:lnTo>
                    <a:pt x="159" y="68"/>
                  </a:lnTo>
                  <a:lnTo>
                    <a:pt x="114" y="68"/>
                  </a:lnTo>
                  <a:lnTo>
                    <a:pt x="91" y="91"/>
                  </a:lnTo>
                  <a:lnTo>
                    <a:pt x="23" y="136"/>
                  </a:lnTo>
                  <a:lnTo>
                    <a:pt x="0" y="114"/>
                  </a:lnTo>
                  <a:lnTo>
                    <a:pt x="23" y="91"/>
                  </a:lnTo>
                  <a:lnTo>
                    <a:pt x="0" y="68"/>
                  </a:lnTo>
                  <a:lnTo>
                    <a:pt x="68" y="0"/>
                  </a:lnTo>
                  <a:lnTo>
                    <a:pt x="114" y="0"/>
                  </a:lnTo>
                  <a:lnTo>
                    <a:pt x="91" y="46"/>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5" name="Freeform 138">
              <a:extLst>
                <a:ext uri="{FF2B5EF4-FFF2-40B4-BE49-F238E27FC236}">
                  <a16:creationId xmlns:a16="http://schemas.microsoft.com/office/drawing/2014/main" id="{C8398743-E850-47D3-89C0-2E9228CFC91B}"/>
                </a:ext>
              </a:extLst>
            </p:cNvPr>
            <p:cNvSpPr>
              <a:spLocks/>
            </p:cNvSpPr>
            <p:nvPr/>
          </p:nvSpPr>
          <p:spPr bwMode="auto">
            <a:xfrm>
              <a:off x="630" y="4748"/>
              <a:ext cx="249" cy="386"/>
            </a:xfrm>
            <a:custGeom>
              <a:avLst/>
              <a:gdLst>
                <a:gd name="T0" fmla="*/ 204 w 249"/>
                <a:gd name="T1" fmla="*/ 249 h 386"/>
                <a:gd name="T2" fmla="*/ 159 w 249"/>
                <a:gd name="T3" fmla="*/ 204 h 386"/>
                <a:gd name="T4" fmla="*/ 159 w 249"/>
                <a:gd name="T5" fmla="*/ 136 h 386"/>
                <a:gd name="T6" fmla="*/ 91 w 249"/>
                <a:gd name="T7" fmla="*/ 91 h 386"/>
                <a:gd name="T8" fmla="*/ 113 w 249"/>
                <a:gd name="T9" fmla="*/ 45 h 386"/>
                <a:gd name="T10" fmla="*/ 91 w 249"/>
                <a:gd name="T11" fmla="*/ 23 h 386"/>
                <a:gd name="T12" fmla="*/ 68 w 249"/>
                <a:gd name="T13" fmla="*/ 23 h 386"/>
                <a:gd name="T14" fmla="*/ 23 w 249"/>
                <a:gd name="T15" fmla="*/ 0 h 386"/>
                <a:gd name="T16" fmla="*/ 23 w 249"/>
                <a:gd name="T17" fmla="*/ 23 h 386"/>
                <a:gd name="T18" fmla="*/ 45 w 249"/>
                <a:gd name="T19" fmla="*/ 45 h 386"/>
                <a:gd name="T20" fmla="*/ 23 w 249"/>
                <a:gd name="T21" fmla="*/ 68 h 386"/>
                <a:gd name="T22" fmla="*/ 45 w 249"/>
                <a:gd name="T23" fmla="*/ 113 h 386"/>
                <a:gd name="T24" fmla="*/ 91 w 249"/>
                <a:gd name="T25" fmla="*/ 113 h 386"/>
                <a:gd name="T26" fmla="*/ 68 w 249"/>
                <a:gd name="T27" fmla="*/ 136 h 386"/>
                <a:gd name="T28" fmla="*/ 113 w 249"/>
                <a:gd name="T29" fmla="*/ 159 h 386"/>
                <a:gd name="T30" fmla="*/ 136 w 249"/>
                <a:gd name="T31" fmla="*/ 204 h 386"/>
                <a:gd name="T32" fmla="*/ 113 w 249"/>
                <a:gd name="T33" fmla="*/ 227 h 386"/>
                <a:gd name="T34" fmla="*/ 136 w 249"/>
                <a:gd name="T35" fmla="*/ 272 h 386"/>
                <a:gd name="T36" fmla="*/ 113 w 249"/>
                <a:gd name="T37" fmla="*/ 272 h 386"/>
                <a:gd name="T38" fmla="*/ 91 w 249"/>
                <a:gd name="T39" fmla="*/ 249 h 386"/>
                <a:gd name="T40" fmla="*/ 68 w 249"/>
                <a:gd name="T41" fmla="*/ 272 h 386"/>
                <a:gd name="T42" fmla="*/ 45 w 249"/>
                <a:gd name="T43" fmla="*/ 227 h 386"/>
                <a:gd name="T44" fmla="*/ 68 w 249"/>
                <a:gd name="T45" fmla="*/ 204 h 386"/>
                <a:gd name="T46" fmla="*/ 68 w 249"/>
                <a:gd name="T47" fmla="*/ 181 h 386"/>
                <a:gd name="T48" fmla="*/ 45 w 249"/>
                <a:gd name="T49" fmla="*/ 181 h 386"/>
                <a:gd name="T50" fmla="*/ 68 w 249"/>
                <a:gd name="T51" fmla="*/ 159 h 386"/>
                <a:gd name="T52" fmla="*/ 45 w 249"/>
                <a:gd name="T53" fmla="*/ 136 h 386"/>
                <a:gd name="T54" fmla="*/ 0 w 249"/>
                <a:gd name="T55" fmla="*/ 204 h 386"/>
                <a:gd name="T56" fmla="*/ 23 w 249"/>
                <a:gd name="T57" fmla="*/ 249 h 386"/>
                <a:gd name="T58" fmla="*/ 45 w 249"/>
                <a:gd name="T59" fmla="*/ 249 h 386"/>
                <a:gd name="T60" fmla="*/ 45 w 249"/>
                <a:gd name="T61" fmla="*/ 295 h 386"/>
                <a:gd name="T62" fmla="*/ 68 w 249"/>
                <a:gd name="T63" fmla="*/ 318 h 386"/>
                <a:gd name="T64" fmla="*/ 23 w 249"/>
                <a:gd name="T65" fmla="*/ 363 h 386"/>
                <a:gd name="T66" fmla="*/ 68 w 249"/>
                <a:gd name="T67" fmla="*/ 340 h 386"/>
                <a:gd name="T68" fmla="*/ 91 w 249"/>
                <a:gd name="T69" fmla="*/ 295 h 386"/>
                <a:gd name="T70" fmla="*/ 113 w 249"/>
                <a:gd name="T71" fmla="*/ 318 h 386"/>
                <a:gd name="T72" fmla="*/ 159 w 249"/>
                <a:gd name="T73" fmla="*/ 295 h 386"/>
                <a:gd name="T74" fmla="*/ 181 w 249"/>
                <a:gd name="T75" fmla="*/ 318 h 386"/>
                <a:gd name="T76" fmla="*/ 181 w 249"/>
                <a:gd name="T77" fmla="*/ 340 h 386"/>
                <a:gd name="T78" fmla="*/ 159 w 249"/>
                <a:gd name="T79" fmla="*/ 363 h 386"/>
                <a:gd name="T80" fmla="*/ 181 w 249"/>
                <a:gd name="T81" fmla="*/ 386 h 386"/>
                <a:gd name="T82" fmla="*/ 204 w 249"/>
                <a:gd name="T83" fmla="*/ 363 h 386"/>
                <a:gd name="T84" fmla="*/ 227 w 249"/>
                <a:gd name="T85" fmla="*/ 363 h 386"/>
                <a:gd name="T86" fmla="*/ 249 w 249"/>
                <a:gd name="T87" fmla="*/ 318 h 386"/>
                <a:gd name="T88" fmla="*/ 249 w 249"/>
                <a:gd name="T89" fmla="*/ 272 h 386"/>
                <a:gd name="T90" fmla="*/ 227 w 249"/>
                <a:gd name="T91" fmla="*/ 295 h 386"/>
                <a:gd name="T92" fmla="*/ 181 w 249"/>
                <a:gd name="T93" fmla="*/ 295 h 386"/>
                <a:gd name="T94" fmla="*/ 159 w 249"/>
                <a:gd name="T95" fmla="*/ 272 h 386"/>
                <a:gd name="T96" fmla="*/ 204 w 249"/>
                <a:gd name="T97" fmla="*/ 24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386">
                  <a:moveTo>
                    <a:pt x="204" y="249"/>
                  </a:moveTo>
                  <a:lnTo>
                    <a:pt x="159" y="204"/>
                  </a:lnTo>
                  <a:lnTo>
                    <a:pt x="159" y="136"/>
                  </a:lnTo>
                  <a:lnTo>
                    <a:pt x="91" y="91"/>
                  </a:lnTo>
                  <a:lnTo>
                    <a:pt x="113" y="45"/>
                  </a:lnTo>
                  <a:lnTo>
                    <a:pt x="91" y="23"/>
                  </a:lnTo>
                  <a:lnTo>
                    <a:pt x="68" y="23"/>
                  </a:lnTo>
                  <a:lnTo>
                    <a:pt x="23" y="0"/>
                  </a:lnTo>
                  <a:lnTo>
                    <a:pt x="23" y="23"/>
                  </a:lnTo>
                  <a:lnTo>
                    <a:pt x="45" y="45"/>
                  </a:lnTo>
                  <a:lnTo>
                    <a:pt x="23" y="68"/>
                  </a:lnTo>
                  <a:lnTo>
                    <a:pt x="45" y="113"/>
                  </a:lnTo>
                  <a:lnTo>
                    <a:pt x="91" y="113"/>
                  </a:lnTo>
                  <a:lnTo>
                    <a:pt x="68" y="136"/>
                  </a:lnTo>
                  <a:lnTo>
                    <a:pt x="113" y="159"/>
                  </a:lnTo>
                  <a:lnTo>
                    <a:pt x="136" y="204"/>
                  </a:lnTo>
                  <a:lnTo>
                    <a:pt x="113" y="227"/>
                  </a:lnTo>
                  <a:lnTo>
                    <a:pt x="136" y="272"/>
                  </a:lnTo>
                  <a:lnTo>
                    <a:pt x="113" y="272"/>
                  </a:lnTo>
                  <a:lnTo>
                    <a:pt x="91" y="249"/>
                  </a:lnTo>
                  <a:lnTo>
                    <a:pt x="68" y="272"/>
                  </a:lnTo>
                  <a:lnTo>
                    <a:pt x="45" y="227"/>
                  </a:lnTo>
                  <a:lnTo>
                    <a:pt x="68" y="204"/>
                  </a:lnTo>
                  <a:lnTo>
                    <a:pt x="68" y="181"/>
                  </a:lnTo>
                  <a:lnTo>
                    <a:pt x="45" y="181"/>
                  </a:lnTo>
                  <a:lnTo>
                    <a:pt x="68" y="159"/>
                  </a:lnTo>
                  <a:lnTo>
                    <a:pt x="45" y="136"/>
                  </a:lnTo>
                  <a:lnTo>
                    <a:pt x="0" y="204"/>
                  </a:lnTo>
                  <a:lnTo>
                    <a:pt x="23" y="249"/>
                  </a:lnTo>
                  <a:lnTo>
                    <a:pt x="45" y="249"/>
                  </a:lnTo>
                  <a:lnTo>
                    <a:pt x="45" y="295"/>
                  </a:lnTo>
                  <a:lnTo>
                    <a:pt x="68" y="318"/>
                  </a:lnTo>
                  <a:lnTo>
                    <a:pt x="23" y="363"/>
                  </a:lnTo>
                  <a:lnTo>
                    <a:pt x="68" y="340"/>
                  </a:lnTo>
                  <a:lnTo>
                    <a:pt x="91" y="295"/>
                  </a:lnTo>
                  <a:lnTo>
                    <a:pt x="113" y="318"/>
                  </a:lnTo>
                  <a:lnTo>
                    <a:pt x="159" y="295"/>
                  </a:lnTo>
                  <a:lnTo>
                    <a:pt x="181" y="318"/>
                  </a:lnTo>
                  <a:lnTo>
                    <a:pt x="181" y="340"/>
                  </a:lnTo>
                  <a:lnTo>
                    <a:pt x="159" y="363"/>
                  </a:lnTo>
                  <a:lnTo>
                    <a:pt x="181" y="386"/>
                  </a:lnTo>
                  <a:lnTo>
                    <a:pt x="204" y="363"/>
                  </a:lnTo>
                  <a:lnTo>
                    <a:pt x="227" y="363"/>
                  </a:lnTo>
                  <a:lnTo>
                    <a:pt x="249" y="318"/>
                  </a:lnTo>
                  <a:lnTo>
                    <a:pt x="249" y="272"/>
                  </a:lnTo>
                  <a:lnTo>
                    <a:pt x="227" y="295"/>
                  </a:lnTo>
                  <a:lnTo>
                    <a:pt x="181" y="295"/>
                  </a:lnTo>
                  <a:lnTo>
                    <a:pt x="159" y="272"/>
                  </a:lnTo>
                  <a:lnTo>
                    <a:pt x="204" y="249"/>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 name="Freeform 139">
              <a:extLst>
                <a:ext uri="{FF2B5EF4-FFF2-40B4-BE49-F238E27FC236}">
                  <a16:creationId xmlns:a16="http://schemas.microsoft.com/office/drawing/2014/main" id="{4CA13DE8-0A94-4BB8-A374-B1A81EB19733}"/>
                </a:ext>
              </a:extLst>
            </p:cNvPr>
            <p:cNvSpPr>
              <a:spLocks/>
            </p:cNvSpPr>
            <p:nvPr/>
          </p:nvSpPr>
          <p:spPr bwMode="auto">
            <a:xfrm>
              <a:off x="1673" y="4748"/>
              <a:ext cx="544" cy="476"/>
            </a:xfrm>
            <a:custGeom>
              <a:avLst/>
              <a:gdLst>
                <a:gd name="T0" fmla="*/ 295 w 544"/>
                <a:gd name="T1" fmla="*/ 0 h 476"/>
                <a:gd name="T2" fmla="*/ 204 w 544"/>
                <a:gd name="T3" fmla="*/ 23 h 476"/>
                <a:gd name="T4" fmla="*/ 204 w 544"/>
                <a:gd name="T5" fmla="*/ 68 h 476"/>
                <a:gd name="T6" fmla="*/ 159 w 544"/>
                <a:gd name="T7" fmla="*/ 91 h 476"/>
                <a:gd name="T8" fmla="*/ 159 w 544"/>
                <a:gd name="T9" fmla="*/ 136 h 476"/>
                <a:gd name="T10" fmla="*/ 114 w 544"/>
                <a:gd name="T11" fmla="*/ 159 h 476"/>
                <a:gd name="T12" fmla="*/ 46 w 544"/>
                <a:gd name="T13" fmla="*/ 181 h 476"/>
                <a:gd name="T14" fmla="*/ 0 w 544"/>
                <a:gd name="T15" fmla="*/ 204 h 476"/>
                <a:gd name="T16" fmla="*/ 23 w 544"/>
                <a:gd name="T17" fmla="*/ 227 h 476"/>
                <a:gd name="T18" fmla="*/ 0 w 544"/>
                <a:gd name="T19" fmla="*/ 272 h 476"/>
                <a:gd name="T20" fmla="*/ 46 w 544"/>
                <a:gd name="T21" fmla="*/ 295 h 476"/>
                <a:gd name="T22" fmla="*/ 46 w 544"/>
                <a:gd name="T23" fmla="*/ 318 h 476"/>
                <a:gd name="T24" fmla="*/ 0 w 544"/>
                <a:gd name="T25" fmla="*/ 363 h 476"/>
                <a:gd name="T26" fmla="*/ 0 w 544"/>
                <a:gd name="T27" fmla="*/ 408 h 476"/>
                <a:gd name="T28" fmla="*/ 23 w 544"/>
                <a:gd name="T29" fmla="*/ 476 h 476"/>
                <a:gd name="T30" fmla="*/ 46 w 544"/>
                <a:gd name="T31" fmla="*/ 476 h 476"/>
                <a:gd name="T32" fmla="*/ 68 w 544"/>
                <a:gd name="T33" fmla="*/ 408 h 476"/>
                <a:gd name="T34" fmla="*/ 91 w 544"/>
                <a:gd name="T35" fmla="*/ 386 h 476"/>
                <a:gd name="T36" fmla="*/ 136 w 544"/>
                <a:gd name="T37" fmla="*/ 340 h 476"/>
                <a:gd name="T38" fmla="*/ 182 w 544"/>
                <a:gd name="T39" fmla="*/ 340 h 476"/>
                <a:gd name="T40" fmla="*/ 159 w 544"/>
                <a:gd name="T41" fmla="*/ 249 h 476"/>
                <a:gd name="T42" fmla="*/ 250 w 544"/>
                <a:gd name="T43" fmla="*/ 272 h 476"/>
                <a:gd name="T44" fmla="*/ 295 w 544"/>
                <a:gd name="T45" fmla="*/ 181 h 476"/>
                <a:gd name="T46" fmla="*/ 363 w 544"/>
                <a:gd name="T47" fmla="*/ 136 h 476"/>
                <a:gd name="T48" fmla="*/ 431 w 544"/>
                <a:gd name="T49" fmla="*/ 159 h 476"/>
                <a:gd name="T50" fmla="*/ 476 w 544"/>
                <a:gd name="T51" fmla="*/ 159 h 476"/>
                <a:gd name="T52" fmla="*/ 499 w 544"/>
                <a:gd name="T53" fmla="*/ 159 h 476"/>
                <a:gd name="T54" fmla="*/ 544 w 544"/>
                <a:gd name="T55" fmla="*/ 113 h 476"/>
                <a:gd name="T56" fmla="*/ 522 w 544"/>
                <a:gd name="T57" fmla="*/ 68 h 476"/>
                <a:gd name="T58" fmla="*/ 454 w 544"/>
                <a:gd name="T59" fmla="*/ 113 h 476"/>
                <a:gd name="T60" fmla="*/ 408 w 544"/>
                <a:gd name="T61" fmla="*/ 91 h 476"/>
                <a:gd name="T62" fmla="*/ 318 w 544"/>
                <a:gd name="T63" fmla="*/ 91 h 476"/>
                <a:gd name="T64" fmla="*/ 295 w 544"/>
                <a:gd name="T65" fmla="*/ 45 h 476"/>
                <a:gd name="T66" fmla="*/ 295 w 544"/>
                <a:gd name="T6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76">
                  <a:moveTo>
                    <a:pt x="295" y="0"/>
                  </a:moveTo>
                  <a:lnTo>
                    <a:pt x="204" y="23"/>
                  </a:lnTo>
                  <a:lnTo>
                    <a:pt x="204" y="68"/>
                  </a:lnTo>
                  <a:lnTo>
                    <a:pt x="159" y="91"/>
                  </a:lnTo>
                  <a:lnTo>
                    <a:pt x="159" y="136"/>
                  </a:lnTo>
                  <a:lnTo>
                    <a:pt x="114" y="159"/>
                  </a:lnTo>
                  <a:lnTo>
                    <a:pt x="46" y="181"/>
                  </a:lnTo>
                  <a:lnTo>
                    <a:pt x="0" y="204"/>
                  </a:lnTo>
                  <a:lnTo>
                    <a:pt x="23" y="227"/>
                  </a:lnTo>
                  <a:lnTo>
                    <a:pt x="0" y="272"/>
                  </a:lnTo>
                  <a:lnTo>
                    <a:pt x="46" y="295"/>
                  </a:lnTo>
                  <a:lnTo>
                    <a:pt x="46" y="318"/>
                  </a:lnTo>
                  <a:lnTo>
                    <a:pt x="0" y="363"/>
                  </a:lnTo>
                  <a:lnTo>
                    <a:pt x="0" y="408"/>
                  </a:lnTo>
                  <a:lnTo>
                    <a:pt x="23" y="476"/>
                  </a:lnTo>
                  <a:lnTo>
                    <a:pt x="46" y="476"/>
                  </a:lnTo>
                  <a:lnTo>
                    <a:pt x="68" y="408"/>
                  </a:lnTo>
                  <a:lnTo>
                    <a:pt x="91" y="386"/>
                  </a:lnTo>
                  <a:lnTo>
                    <a:pt x="136" y="340"/>
                  </a:lnTo>
                  <a:lnTo>
                    <a:pt x="182" y="340"/>
                  </a:lnTo>
                  <a:lnTo>
                    <a:pt x="159" y="249"/>
                  </a:lnTo>
                  <a:lnTo>
                    <a:pt x="250" y="272"/>
                  </a:lnTo>
                  <a:lnTo>
                    <a:pt x="295" y="181"/>
                  </a:lnTo>
                  <a:lnTo>
                    <a:pt x="363" y="136"/>
                  </a:lnTo>
                  <a:lnTo>
                    <a:pt x="431" y="159"/>
                  </a:lnTo>
                  <a:lnTo>
                    <a:pt x="476" y="159"/>
                  </a:lnTo>
                  <a:lnTo>
                    <a:pt x="499" y="159"/>
                  </a:lnTo>
                  <a:lnTo>
                    <a:pt x="544" y="113"/>
                  </a:lnTo>
                  <a:lnTo>
                    <a:pt x="522" y="68"/>
                  </a:lnTo>
                  <a:lnTo>
                    <a:pt x="454" y="113"/>
                  </a:lnTo>
                  <a:lnTo>
                    <a:pt x="408" y="91"/>
                  </a:lnTo>
                  <a:lnTo>
                    <a:pt x="318" y="91"/>
                  </a:lnTo>
                  <a:lnTo>
                    <a:pt x="295" y="45"/>
                  </a:lnTo>
                  <a:lnTo>
                    <a:pt x="295"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7" name="Freeform 140">
              <a:extLst>
                <a:ext uri="{FF2B5EF4-FFF2-40B4-BE49-F238E27FC236}">
                  <a16:creationId xmlns:a16="http://schemas.microsoft.com/office/drawing/2014/main" id="{869E04CA-1F55-4FCC-BA41-16A0CBFFD359}"/>
                </a:ext>
              </a:extLst>
            </p:cNvPr>
            <p:cNvSpPr>
              <a:spLocks/>
            </p:cNvSpPr>
            <p:nvPr/>
          </p:nvSpPr>
          <p:spPr bwMode="auto">
            <a:xfrm>
              <a:off x="1696" y="4884"/>
              <a:ext cx="680" cy="431"/>
            </a:xfrm>
            <a:custGeom>
              <a:avLst/>
              <a:gdLst>
                <a:gd name="T0" fmla="*/ 567 w 680"/>
                <a:gd name="T1" fmla="*/ 68 h 431"/>
                <a:gd name="T2" fmla="*/ 544 w 680"/>
                <a:gd name="T3" fmla="*/ 45 h 431"/>
                <a:gd name="T4" fmla="*/ 499 w 680"/>
                <a:gd name="T5" fmla="*/ 45 h 431"/>
                <a:gd name="T6" fmla="*/ 476 w 680"/>
                <a:gd name="T7" fmla="*/ 23 h 431"/>
                <a:gd name="T8" fmla="*/ 408 w 680"/>
                <a:gd name="T9" fmla="*/ 23 h 431"/>
                <a:gd name="T10" fmla="*/ 340 w 680"/>
                <a:gd name="T11" fmla="*/ 0 h 431"/>
                <a:gd name="T12" fmla="*/ 272 w 680"/>
                <a:gd name="T13" fmla="*/ 45 h 431"/>
                <a:gd name="T14" fmla="*/ 227 w 680"/>
                <a:gd name="T15" fmla="*/ 136 h 431"/>
                <a:gd name="T16" fmla="*/ 136 w 680"/>
                <a:gd name="T17" fmla="*/ 113 h 431"/>
                <a:gd name="T18" fmla="*/ 159 w 680"/>
                <a:gd name="T19" fmla="*/ 204 h 431"/>
                <a:gd name="T20" fmla="*/ 113 w 680"/>
                <a:gd name="T21" fmla="*/ 204 h 431"/>
                <a:gd name="T22" fmla="*/ 45 w 680"/>
                <a:gd name="T23" fmla="*/ 272 h 431"/>
                <a:gd name="T24" fmla="*/ 23 w 680"/>
                <a:gd name="T25" fmla="*/ 340 h 431"/>
                <a:gd name="T26" fmla="*/ 45 w 680"/>
                <a:gd name="T27" fmla="*/ 363 h 431"/>
                <a:gd name="T28" fmla="*/ 0 w 680"/>
                <a:gd name="T29" fmla="*/ 386 h 431"/>
                <a:gd name="T30" fmla="*/ 45 w 680"/>
                <a:gd name="T31" fmla="*/ 408 h 431"/>
                <a:gd name="T32" fmla="*/ 68 w 680"/>
                <a:gd name="T33" fmla="*/ 408 h 431"/>
                <a:gd name="T34" fmla="*/ 113 w 680"/>
                <a:gd name="T35" fmla="*/ 431 h 431"/>
                <a:gd name="T36" fmla="*/ 113 w 680"/>
                <a:gd name="T37" fmla="*/ 386 h 431"/>
                <a:gd name="T38" fmla="*/ 136 w 680"/>
                <a:gd name="T39" fmla="*/ 386 h 431"/>
                <a:gd name="T40" fmla="*/ 136 w 680"/>
                <a:gd name="T41" fmla="*/ 340 h 431"/>
                <a:gd name="T42" fmla="*/ 159 w 680"/>
                <a:gd name="T43" fmla="*/ 318 h 431"/>
                <a:gd name="T44" fmla="*/ 181 w 680"/>
                <a:gd name="T45" fmla="*/ 340 h 431"/>
                <a:gd name="T46" fmla="*/ 272 w 680"/>
                <a:gd name="T47" fmla="*/ 250 h 431"/>
                <a:gd name="T48" fmla="*/ 272 w 680"/>
                <a:gd name="T49" fmla="*/ 227 h 431"/>
                <a:gd name="T50" fmla="*/ 295 w 680"/>
                <a:gd name="T51" fmla="*/ 204 h 431"/>
                <a:gd name="T52" fmla="*/ 363 w 680"/>
                <a:gd name="T53" fmla="*/ 204 h 431"/>
                <a:gd name="T54" fmla="*/ 385 w 680"/>
                <a:gd name="T55" fmla="*/ 182 h 431"/>
                <a:gd name="T56" fmla="*/ 476 w 680"/>
                <a:gd name="T57" fmla="*/ 159 h 431"/>
                <a:gd name="T58" fmla="*/ 498 w 680"/>
                <a:gd name="T59" fmla="*/ 191 h 431"/>
                <a:gd name="T60" fmla="*/ 548 w 680"/>
                <a:gd name="T61" fmla="*/ 211 h 431"/>
                <a:gd name="T62" fmla="*/ 567 w 680"/>
                <a:gd name="T63" fmla="*/ 250 h 431"/>
                <a:gd name="T64" fmla="*/ 600 w 680"/>
                <a:gd name="T65" fmla="*/ 337 h 431"/>
                <a:gd name="T66" fmla="*/ 658 w 680"/>
                <a:gd name="T67" fmla="*/ 250 h 431"/>
                <a:gd name="T68" fmla="*/ 680 w 680"/>
                <a:gd name="T69" fmla="*/ 227 h 431"/>
                <a:gd name="T70" fmla="*/ 635 w 680"/>
                <a:gd name="T71" fmla="*/ 204 h 431"/>
                <a:gd name="T72" fmla="*/ 635 w 680"/>
                <a:gd name="T73" fmla="*/ 182 h 431"/>
                <a:gd name="T74" fmla="*/ 658 w 680"/>
                <a:gd name="T75" fmla="*/ 159 h 431"/>
                <a:gd name="T76" fmla="*/ 612 w 680"/>
                <a:gd name="T77" fmla="*/ 136 h 431"/>
                <a:gd name="T78" fmla="*/ 612 w 680"/>
                <a:gd name="T79" fmla="*/ 91 h 431"/>
                <a:gd name="T80" fmla="*/ 567 w 680"/>
                <a:gd name="T81" fmla="*/ 6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0" h="431">
                  <a:moveTo>
                    <a:pt x="567" y="68"/>
                  </a:moveTo>
                  <a:lnTo>
                    <a:pt x="544" y="45"/>
                  </a:lnTo>
                  <a:lnTo>
                    <a:pt x="499" y="45"/>
                  </a:lnTo>
                  <a:lnTo>
                    <a:pt x="476" y="23"/>
                  </a:lnTo>
                  <a:lnTo>
                    <a:pt x="408" y="23"/>
                  </a:lnTo>
                  <a:lnTo>
                    <a:pt x="340" y="0"/>
                  </a:lnTo>
                  <a:lnTo>
                    <a:pt x="272" y="45"/>
                  </a:lnTo>
                  <a:lnTo>
                    <a:pt x="227" y="136"/>
                  </a:lnTo>
                  <a:lnTo>
                    <a:pt x="136" y="113"/>
                  </a:lnTo>
                  <a:lnTo>
                    <a:pt x="159" y="204"/>
                  </a:lnTo>
                  <a:lnTo>
                    <a:pt x="113" y="204"/>
                  </a:lnTo>
                  <a:lnTo>
                    <a:pt x="45" y="272"/>
                  </a:lnTo>
                  <a:lnTo>
                    <a:pt x="23" y="340"/>
                  </a:lnTo>
                  <a:lnTo>
                    <a:pt x="45" y="363"/>
                  </a:lnTo>
                  <a:lnTo>
                    <a:pt x="0" y="386"/>
                  </a:lnTo>
                  <a:lnTo>
                    <a:pt x="45" y="408"/>
                  </a:lnTo>
                  <a:lnTo>
                    <a:pt x="68" y="408"/>
                  </a:lnTo>
                  <a:lnTo>
                    <a:pt x="113" y="431"/>
                  </a:lnTo>
                  <a:lnTo>
                    <a:pt x="113" y="386"/>
                  </a:lnTo>
                  <a:lnTo>
                    <a:pt x="136" y="386"/>
                  </a:lnTo>
                  <a:lnTo>
                    <a:pt x="136" y="340"/>
                  </a:lnTo>
                  <a:lnTo>
                    <a:pt x="159" y="318"/>
                  </a:lnTo>
                  <a:lnTo>
                    <a:pt x="181" y="340"/>
                  </a:lnTo>
                  <a:lnTo>
                    <a:pt x="272" y="250"/>
                  </a:lnTo>
                  <a:lnTo>
                    <a:pt x="272" y="227"/>
                  </a:lnTo>
                  <a:lnTo>
                    <a:pt x="295" y="204"/>
                  </a:lnTo>
                  <a:lnTo>
                    <a:pt x="363" y="204"/>
                  </a:lnTo>
                  <a:lnTo>
                    <a:pt x="385" y="182"/>
                  </a:lnTo>
                  <a:lnTo>
                    <a:pt x="476" y="159"/>
                  </a:lnTo>
                  <a:lnTo>
                    <a:pt x="498" y="191"/>
                  </a:lnTo>
                  <a:lnTo>
                    <a:pt x="548" y="211"/>
                  </a:lnTo>
                  <a:lnTo>
                    <a:pt x="567" y="250"/>
                  </a:lnTo>
                  <a:lnTo>
                    <a:pt x="600" y="337"/>
                  </a:lnTo>
                  <a:lnTo>
                    <a:pt x="658" y="250"/>
                  </a:lnTo>
                  <a:lnTo>
                    <a:pt x="680" y="227"/>
                  </a:lnTo>
                  <a:lnTo>
                    <a:pt x="635" y="204"/>
                  </a:lnTo>
                  <a:lnTo>
                    <a:pt x="635" y="182"/>
                  </a:lnTo>
                  <a:lnTo>
                    <a:pt x="658" y="159"/>
                  </a:lnTo>
                  <a:lnTo>
                    <a:pt x="612" y="136"/>
                  </a:lnTo>
                  <a:lnTo>
                    <a:pt x="612" y="91"/>
                  </a:lnTo>
                  <a:lnTo>
                    <a:pt x="567" y="68"/>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 name="Freeform 141">
              <a:extLst>
                <a:ext uri="{FF2B5EF4-FFF2-40B4-BE49-F238E27FC236}">
                  <a16:creationId xmlns:a16="http://schemas.microsoft.com/office/drawing/2014/main" id="{498B294B-0922-4EF3-B1DD-E5197C2A0D01}"/>
                </a:ext>
              </a:extLst>
            </p:cNvPr>
            <p:cNvSpPr>
              <a:spLocks/>
            </p:cNvSpPr>
            <p:nvPr/>
          </p:nvSpPr>
          <p:spPr bwMode="auto">
            <a:xfrm>
              <a:off x="2195" y="4725"/>
              <a:ext cx="317" cy="136"/>
            </a:xfrm>
            <a:custGeom>
              <a:avLst/>
              <a:gdLst>
                <a:gd name="T0" fmla="*/ 0 w 317"/>
                <a:gd name="T1" fmla="*/ 91 h 136"/>
                <a:gd name="T2" fmla="*/ 22 w 317"/>
                <a:gd name="T3" fmla="*/ 136 h 136"/>
                <a:gd name="T4" fmla="*/ 68 w 317"/>
                <a:gd name="T5" fmla="*/ 91 h 136"/>
                <a:gd name="T6" fmla="*/ 136 w 317"/>
                <a:gd name="T7" fmla="*/ 136 h 136"/>
                <a:gd name="T8" fmla="*/ 204 w 317"/>
                <a:gd name="T9" fmla="*/ 114 h 136"/>
                <a:gd name="T10" fmla="*/ 249 w 317"/>
                <a:gd name="T11" fmla="*/ 114 h 136"/>
                <a:gd name="T12" fmla="*/ 295 w 317"/>
                <a:gd name="T13" fmla="*/ 136 h 136"/>
                <a:gd name="T14" fmla="*/ 317 w 317"/>
                <a:gd name="T15" fmla="*/ 114 h 136"/>
                <a:gd name="T16" fmla="*/ 272 w 317"/>
                <a:gd name="T17" fmla="*/ 91 h 136"/>
                <a:gd name="T18" fmla="*/ 227 w 317"/>
                <a:gd name="T19" fmla="*/ 46 h 136"/>
                <a:gd name="T20" fmla="*/ 204 w 317"/>
                <a:gd name="T21" fmla="*/ 0 h 136"/>
                <a:gd name="T22" fmla="*/ 181 w 317"/>
                <a:gd name="T23" fmla="*/ 23 h 136"/>
                <a:gd name="T24" fmla="*/ 136 w 317"/>
                <a:gd name="T25" fmla="*/ 0 h 136"/>
                <a:gd name="T26" fmla="*/ 66 w 317"/>
                <a:gd name="T27" fmla="*/ 18 h 136"/>
                <a:gd name="T28" fmla="*/ 48 w 317"/>
                <a:gd name="T29" fmla="*/ 36 h 136"/>
                <a:gd name="T30" fmla="*/ 11 w 317"/>
                <a:gd name="T31" fmla="*/ 17 h 136"/>
                <a:gd name="T32" fmla="*/ 20 w 317"/>
                <a:gd name="T33" fmla="*/ 50 h 136"/>
                <a:gd name="T34" fmla="*/ 0 w 317"/>
                <a:gd name="T35" fmla="*/ 9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136">
                  <a:moveTo>
                    <a:pt x="0" y="91"/>
                  </a:moveTo>
                  <a:lnTo>
                    <a:pt x="22" y="136"/>
                  </a:lnTo>
                  <a:lnTo>
                    <a:pt x="68" y="91"/>
                  </a:lnTo>
                  <a:lnTo>
                    <a:pt x="136" y="136"/>
                  </a:lnTo>
                  <a:lnTo>
                    <a:pt x="204" y="114"/>
                  </a:lnTo>
                  <a:lnTo>
                    <a:pt x="249" y="114"/>
                  </a:lnTo>
                  <a:lnTo>
                    <a:pt x="295" y="136"/>
                  </a:lnTo>
                  <a:lnTo>
                    <a:pt x="317" y="114"/>
                  </a:lnTo>
                  <a:lnTo>
                    <a:pt x="272" y="91"/>
                  </a:lnTo>
                  <a:lnTo>
                    <a:pt x="227" y="46"/>
                  </a:lnTo>
                  <a:lnTo>
                    <a:pt x="204" y="0"/>
                  </a:lnTo>
                  <a:lnTo>
                    <a:pt x="181" y="23"/>
                  </a:lnTo>
                  <a:lnTo>
                    <a:pt x="136" y="0"/>
                  </a:lnTo>
                  <a:lnTo>
                    <a:pt x="66" y="18"/>
                  </a:lnTo>
                  <a:lnTo>
                    <a:pt x="48" y="36"/>
                  </a:lnTo>
                  <a:lnTo>
                    <a:pt x="11" y="17"/>
                  </a:lnTo>
                  <a:lnTo>
                    <a:pt x="20" y="50"/>
                  </a:lnTo>
                  <a:lnTo>
                    <a:pt x="0"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9" name="Freeform 142">
              <a:extLst>
                <a:ext uri="{FF2B5EF4-FFF2-40B4-BE49-F238E27FC236}">
                  <a16:creationId xmlns:a16="http://schemas.microsoft.com/office/drawing/2014/main" id="{D09556A0-AAC8-4D29-8F66-45D941EC5F5B}"/>
                </a:ext>
              </a:extLst>
            </p:cNvPr>
            <p:cNvSpPr>
              <a:spLocks/>
            </p:cNvSpPr>
            <p:nvPr/>
          </p:nvSpPr>
          <p:spPr bwMode="auto">
            <a:xfrm>
              <a:off x="2172" y="4816"/>
              <a:ext cx="386" cy="295"/>
            </a:xfrm>
            <a:custGeom>
              <a:avLst/>
              <a:gdLst>
                <a:gd name="T0" fmla="*/ 340 w 386"/>
                <a:gd name="T1" fmla="*/ 23 h 295"/>
                <a:gd name="T2" fmla="*/ 318 w 386"/>
                <a:gd name="T3" fmla="*/ 45 h 295"/>
                <a:gd name="T4" fmla="*/ 272 w 386"/>
                <a:gd name="T5" fmla="*/ 23 h 295"/>
                <a:gd name="T6" fmla="*/ 227 w 386"/>
                <a:gd name="T7" fmla="*/ 23 h 295"/>
                <a:gd name="T8" fmla="*/ 159 w 386"/>
                <a:gd name="T9" fmla="*/ 45 h 295"/>
                <a:gd name="T10" fmla="*/ 91 w 386"/>
                <a:gd name="T11" fmla="*/ 0 h 295"/>
                <a:gd name="T12" fmla="*/ 0 w 386"/>
                <a:gd name="T13" fmla="*/ 91 h 295"/>
                <a:gd name="T14" fmla="*/ 23 w 386"/>
                <a:gd name="T15" fmla="*/ 113 h 295"/>
                <a:gd name="T16" fmla="*/ 68 w 386"/>
                <a:gd name="T17" fmla="*/ 113 h 295"/>
                <a:gd name="T18" fmla="*/ 91 w 386"/>
                <a:gd name="T19" fmla="*/ 136 h 295"/>
                <a:gd name="T20" fmla="*/ 136 w 386"/>
                <a:gd name="T21" fmla="*/ 159 h 295"/>
                <a:gd name="T22" fmla="*/ 136 w 386"/>
                <a:gd name="T23" fmla="*/ 204 h 295"/>
                <a:gd name="T24" fmla="*/ 182 w 386"/>
                <a:gd name="T25" fmla="*/ 227 h 295"/>
                <a:gd name="T26" fmla="*/ 159 w 386"/>
                <a:gd name="T27" fmla="*/ 250 h 295"/>
                <a:gd name="T28" fmla="*/ 159 w 386"/>
                <a:gd name="T29" fmla="*/ 272 h 295"/>
                <a:gd name="T30" fmla="*/ 204 w 386"/>
                <a:gd name="T31" fmla="*/ 295 h 295"/>
                <a:gd name="T32" fmla="*/ 227 w 386"/>
                <a:gd name="T33" fmla="*/ 272 h 295"/>
                <a:gd name="T34" fmla="*/ 250 w 386"/>
                <a:gd name="T35" fmla="*/ 250 h 295"/>
                <a:gd name="T36" fmla="*/ 295 w 386"/>
                <a:gd name="T37" fmla="*/ 250 h 295"/>
                <a:gd name="T38" fmla="*/ 340 w 386"/>
                <a:gd name="T39" fmla="*/ 204 h 295"/>
                <a:gd name="T40" fmla="*/ 363 w 386"/>
                <a:gd name="T41" fmla="*/ 204 h 295"/>
                <a:gd name="T42" fmla="*/ 363 w 386"/>
                <a:gd name="T43" fmla="*/ 181 h 295"/>
                <a:gd name="T44" fmla="*/ 386 w 386"/>
                <a:gd name="T45" fmla="*/ 159 h 295"/>
                <a:gd name="T46" fmla="*/ 340 w 386"/>
                <a:gd name="T47" fmla="*/ 113 h 295"/>
                <a:gd name="T48" fmla="*/ 363 w 386"/>
                <a:gd name="T49" fmla="*/ 68 h 295"/>
                <a:gd name="T50" fmla="*/ 386 w 386"/>
                <a:gd name="T51" fmla="*/ 45 h 295"/>
                <a:gd name="T52" fmla="*/ 363 w 386"/>
                <a:gd name="T53" fmla="*/ 23 h 295"/>
                <a:gd name="T54" fmla="*/ 340 w 386"/>
                <a:gd name="T55" fmla="*/ 2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6" h="295">
                  <a:moveTo>
                    <a:pt x="340" y="23"/>
                  </a:moveTo>
                  <a:lnTo>
                    <a:pt x="318" y="45"/>
                  </a:lnTo>
                  <a:lnTo>
                    <a:pt x="272" y="23"/>
                  </a:lnTo>
                  <a:lnTo>
                    <a:pt x="227" y="23"/>
                  </a:lnTo>
                  <a:lnTo>
                    <a:pt x="159" y="45"/>
                  </a:lnTo>
                  <a:lnTo>
                    <a:pt x="91" y="0"/>
                  </a:lnTo>
                  <a:lnTo>
                    <a:pt x="0" y="91"/>
                  </a:lnTo>
                  <a:lnTo>
                    <a:pt x="23" y="113"/>
                  </a:lnTo>
                  <a:lnTo>
                    <a:pt x="68" y="113"/>
                  </a:lnTo>
                  <a:lnTo>
                    <a:pt x="91" y="136"/>
                  </a:lnTo>
                  <a:lnTo>
                    <a:pt x="136" y="159"/>
                  </a:lnTo>
                  <a:lnTo>
                    <a:pt x="136" y="204"/>
                  </a:lnTo>
                  <a:lnTo>
                    <a:pt x="182" y="227"/>
                  </a:lnTo>
                  <a:lnTo>
                    <a:pt x="159" y="250"/>
                  </a:lnTo>
                  <a:lnTo>
                    <a:pt x="159" y="272"/>
                  </a:lnTo>
                  <a:lnTo>
                    <a:pt x="204" y="295"/>
                  </a:lnTo>
                  <a:lnTo>
                    <a:pt x="227" y="272"/>
                  </a:lnTo>
                  <a:lnTo>
                    <a:pt x="250" y="250"/>
                  </a:lnTo>
                  <a:lnTo>
                    <a:pt x="295" y="250"/>
                  </a:lnTo>
                  <a:lnTo>
                    <a:pt x="340" y="204"/>
                  </a:lnTo>
                  <a:lnTo>
                    <a:pt x="363" y="204"/>
                  </a:lnTo>
                  <a:lnTo>
                    <a:pt x="363" y="181"/>
                  </a:lnTo>
                  <a:lnTo>
                    <a:pt x="386" y="159"/>
                  </a:lnTo>
                  <a:lnTo>
                    <a:pt x="340" y="113"/>
                  </a:lnTo>
                  <a:lnTo>
                    <a:pt x="363" y="68"/>
                  </a:lnTo>
                  <a:lnTo>
                    <a:pt x="386" y="45"/>
                  </a:lnTo>
                  <a:lnTo>
                    <a:pt x="363" y="23"/>
                  </a:lnTo>
                  <a:lnTo>
                    <a:pt x="340" y="2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 name="Freeform 143">
              <a:extLst>
                <a:ext uri="{FF2B5EF4-FFF2-40B4-BE49-F238E27FC236}">
                  <a16:creationId xmlns:a16="http://schemas.microsoft.com/office/drawing/2014/main" id="{3BF69A9F-AC70-4369-A609-095C9DDFF3A1}"/>
                </a:ext>
              </a:extLst>
            </p:cNvPr>
            <p:cNvSpPr>
              <a:spLocks/>
            </p:cNvSpPr>
            <p:nvPr/>
          </p:nvSpPr>
          <p:spPr bwMode="auto">
            <a:xfrm>
              <a:off x="2580" y="4725"/>
              <a:ext cx="159" cy="159"/>
            </a:xfrm>
            <a:custGeom>
              <a:avLst/>
              <a:gdLst>
                <a:gd name="T0" fmla="*/ 159 w 159"/>
                <a:gd name="T1" fmla="*/ 0 h 159"/>
                <a:gd name="T2" fmla="*/ 91 w 159"/>
                <a:gd name="T3" fmla="*/ 23 h 159"/>
                <a:gd name="T4" fmla="*/ 23 w 159"/>
                <a:gd name="T5" fmla="*/ 91 h 159"/>
                <a:gd name="T6" fmla="*/ 0 w 159"/>
                <a:gd name="T7" fmla="*/ 91 h 159"/>
                <a:gd name="T8" fmla="*/ 23 w 159"/>
                <a:gd name="T9" fmla="*/ 136 h 159"/>
                <a:gd name="T10" fmla="*/ 46 w 159"/>
                <a:gd name="T11" fmla="*/ 159 h 159"/>
                <a:gd name="T12" fmla="*/ 68 w 159"/>
                <a:gd name="T13" fmla="*/ 136 h 159"/>
                <a:gd name="T14" fmla="*/ 91 w 159"/>
                <a:gd name="T15" fmla="*/ 136 h 159"/>
                <a:gd name="T16" fmla="*/ 114 w 159"/>
                <a:gd name="T17" fmla="*/ 114 h 159"/>
                <a:gd name="T18" fmla="*/ 91 w 159"/>
                <a:gd name="T19" fmla="*/ 91 h 159"/>
                <a:gd name="T20" fmla="*/ 114 w 159"/>
                <a:gd name="T21" fmla="*/ 46 h 159"/>
                <a:gd name="T22" fmla="*/ 159 w 159"/>
                <a:gd name="T23" fmla="*/ 23 h 159"/>
                <a:gd name="T24" fmla="*/ 159 w 159"/>
                <a:gd name="T2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59" y="0"/>
                  </a:moveTo>
                  <a:lnTo>
                    <a:pt x="91" y="23"/>
                  </a:lnTo>
                  <a:lnTo>
                    <a:pt x="23" y="91"/>
                  </a:lnTo>
                  <a:lnTo>
                    <a:pt x="0" y="91"/>
                  </a:lnTo>
                  <a:lnTo>
                    <a:pt x="23" y="136"/>
                  </a:lnTo>
                  <a:lnTo>
                    <a:pt x="46" y="159"/>
                  </a:lnTo>
                  <a:lnTo>
                    <a:pt x="68" y="136"/>
                  </a:lnTo>
                  <a:lnTo>
                    <a:pt x="91" y="136"/>
                  </a:lnTo>
                  <a:lnTo>
                    <a:pt x="114" y="114"/>
                  </a:lnTo>
                  <a:lnTo>
                    <a:pt x="91" y="91"/>
                  </a:lnTo>
                  <a:lnTo>
                    <a:pt x="114" y="46"/>
                  </a:lnTo>
                  <a:lnTo>
                    <a:pt x="159" y="23"/>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1" name="Freeform 144">
              <a:extLst>
                <a:ext uri="{FF2B5EF4-FFF2-40B4-BE49-F238E27FC236}">
                  <a16:creationId xmlns:a16="http://schemas.microsoft.com/office/drawing/2014/main" id="{9EFF142B-7E31-47C5-8BBD-F9655C49C085}"/>
                </a:ext>
              </a:extLst>
            </p:cNvPr>
            <p:cNvSpPr>
              <a:spLocks/>
            </p:cNvSpPr>
            <p:nvPr/>
          </p:nvSpPr>
          <p:spPr bwMode="auto">
            <a:xfrm>
              <a:off x="1220" y="4385"/>
              <a:ext cx="476" cy="386"/>
            </a:xfrm>
            <a:custGeom>
              <a:avLst/>
              <a:gdLst>
                <a:gd name="T0" fmla="*/ 340 w 476"/>
                <a:gd name="T1" fmla="*/ 0 h 386"/>
                <a:gd name="T2" fmla="*/ 317 w 476"/>
                <a:gd name="T3" fmla="*/ 0 h 386"/>
                <a:gd name="T4" fmla="*/ 294 w 476"/>
                <a:gd name="T5" fmla="*/ 46 h 386"/>
                <a:gd name="T6" fmla="*/ 249 w 476"/>
                <a:gd name="T7" fmla="*/ 46 h 386"/>
                <a:gd name="T8" fmla="*/ 226 w 476"/>
                <a:gd name="T9" fmla="*/ 91 h 386"/>
                <a:gd name="T10" fmla="*/ 136 w 476"/>
                <a:gd name="T11" fmla="*/ 91 h 386"/>
                <a:gd name="T12" fmla="*/ 90 w 476"/>
                <a:gd name="T13" fmla="*/ 46 h 386"/>
                <a:gd name="T14" fmla="*/ 68 w 476"/>
                <a:gd name="T15" fmla="*/ 68 h 386"/>
                <a:gd name="T16" fmla="*/ 22 w 476"/>
                <a:gd name="T17" fmla="*/ 68 h 386"/>
                <a:gd name="T18" fmla="*/ 22 w 476"/>
                <a:gd name="T19" fmla="*/ 91 h 386"/>
                <a:gd name="T20" fmla="*/ 22 w 476"/>
                <a:gd name="T21" fmla="*/ 136 h 386"/>
                <a:gd name="T22" fmla="*/ 0 w 476"/>
                <a:gd name="T23" fmla="*/ 159 h 386"/>
                <a:gd name="T24" fmla="*/ 0 w 476"/>
                <a:gd name="T25" fmla="*/ 227 h 386"/>
                <a:gd name="T26" fmla="*/ 45 w 476"/>
                <a:gd name="T27" fmla="*/ 204 h 386"/>
                <a:gd name="T28" fmla="*/ 90 w 476"/>
                <a:gd name="T29" fmla="*/ 250 h 386"/>
                <a:gd name="T30" fmla="*/ 90 w 476"/>
                <a:gd name="T31" fmla="*/ 272 h 386"/>
                <a:gd name="T32" fmla="*/ 136 w 476"/>
                <a:gd name="T33" fmla="*/ 272 h 386"/>
                <a:gd name="T34" fmla="*/ 158 w 476"/>
                <a:gd name="T35" fmla="*/ 250 h 386"/>
                <a:gd name="T36" fmla="*/ 181 w 476"/>
                <a:gd name="T37" fmla="*/ 272 h 386"/>
                <a:gd name="T38" fmla="*/ 204 w 476"/>
                <a:gd name="T39" fmla="*/ 250 h 386"/>
                <a:gd name="T40" fmla="*/ 204 w 476"/>
                <a:gd name="T41" fmla="*/ 272 h 386"/>
                <a:gd name="T42" fmla="*/ 226 w 476"/>
                <a:gd name="T43" fmla="*/ 250 h 386"/>
                <a:gd name="T44" fmla="*/ 294 w 476"/>
                <a:gd name="T45" fmla="*/ 272 h 386"/>
                <a:gd name="T46" fmla="*/ 317 w 476"/>
                <a:gd name="T47" fmla="*/ 272 h 386"/>
                <a:gd name="T48" fmla="*/ 362 w 476"/>
                <a:gd name="T49" fmla="*/ 340 h 386"/>
                <a:gd name="T50" fmla="*/ 408 w 476"/>
                <a:gd name="T51" fmla="*/ 386 h 386"/>
                <a:gd name="T52" fmla="*/ 408 w 476"/>
                <a:gd name="T53" fmla="*/ 340 h 386"/>
                <a:gd name="T54" fmla="*/ 453 w 476"/>
                <a:gd name="T55" fmla="*/ 340 h 386"/>
                <a:gd name="T56" fmla="*/ 453 w 476"/>
                <a:gd name="T57" fmla="*/ 295 h 386"/>
                <a:gd name="T58" fmla="*/ 476 w 476"/>
                <a:gd name="T59" fmla="*/ 272 h 386"/>
                <a:gd name="T60" fmla="*/ 476 w 476"/>
                <a:gd name="T61" fmla="*/ 227 h 386"/>
                <a:gd name="T62" fmla="*/ 453 w 476"/>
                <a:gd name="T63" fmla="*/ 182 h 386"/>
                <a:gd name="T64" fmla="*/ 453 w 476"/>
                <a:gd name="T65" fmla="*/ 114 h 386"/>
                <a:gd name="T66" fmla="*/ 430 w 476"/>
                <a:gd name="T67" fmla="*/ 159 h 386"/>
                <a:gd name="T68" fmla="*/ 385 w 476"/>
                <a:gd name="T69" fmla="*/ 182 h 386"/>
                <a:gd name="T70" fmla="*/ 340 w 476"/>
                <a:gd name="T71" fmla="*/ 159 h 386"/>
                <a:gd name="T72" fmla="*/ 362 w 476"/>
                <a:gd name="T73" fmla="*/ 114 h 386"/>
                <a:gd name="T74" fmla="*/ 317 w 476"/>
                <a:gd name="T75" fmla="*/ 91 h 386"/>
                <a:gd name="T76" fmla="*/ 340 w 476"/>
                <a:gd name="T77" fmla="*/ 46 h 386"/>
                <a:gd name="T78" fmla="*/ 340 w 476"/>
                <a:gd name="T7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6" h="386">
                  <a:moveTo>
                    <a:pt x="340" y="0"/>
                  </a:moveTo>
                  <a:lnTo>
                    <a:pt x="317" y="0"/>
                  </a:lnTo>
                  <a:lnTo>
                    <a:pt x="294" y="46"/>
                  </a:lnTo>
                  <a:lnTo>
                    <a:pt x="249" y="46"/>
                  </a:lnTo>
                  <a:lnTo>
                    <a:pt x="226" y="91"/>
                  </a:lnTo>
                  <a:lnTo>
                    <a:pt x="136" y="91"/>
                  </a:lnTo>
                  <a:lnTo>
                    <a:pt x="90" y="46"/>
                  </a:lnTo>
                  <a:lnTo>
                    <a:pt x="68" y="68"/>
                  </a:lnTo>
                  <a:lnTo>
                    <a:pt x="22" y="68"/>
                  </a:lnTo>
                  <a:lnTo>
                    <a:pt x="22" y="91"/>
                  </a:lnTo>
                  <a:lnTo>
                    <a:pt x="22" y="136"/>
                  </a:lnTo>
                  <a:lnTo>
                    <a:pt x="0" y="159"/>
                  </a:lnTo>
                  <a:lnTo>
                    <a:pt x="0" y="227"/>
                  </a:lnTo>
                  <a:lnTo>
                    <a:pt x="45" y="204"/>
                  </a:lnTo>
                  <a:lnTo>
                    <a:pt x="90" y="250"/>
                  </a:lnTo>
                  <a:lnTo>
                    <a:pt x="90" y="272"/>
                  </a:lnTo>
                  <a:lnTo>
                    <a:pt x="136" y="272"/>
                  </a:lnTo>
                  <a:lnTo>
                    <a:pt x="158" y="250"/>
                  </a:lnTo>
                  <a:lnTo>
                    <a:pt x="181" y="272"/>
                  </a:lnTo>
                  <a:lnTo>
                    <a:pt x="204" y="250"/>
                  </a:lnTo>
                  <a:lnTo>
                    <a:pt x="204" y="272"/>
                  </a:lnTo>
                  <a:lnTo>
                    <a:pt x="226" y="250"/>
                  </a:lnTo>
                  <a:lnTo>
                    <a:pt x="294" y="272"/>
                  </a:lnTo>
                  <a:lnTo>
                    <a:pt x="317" y="272"/>
                  </a:lnTo>
                  <a:lnTo>
                    <a:pt x="362" y="340"/>
                  </a:lnTo>
                  <a:lnTo>
                    <a:pt x="408" y="386"/>
                  </a:lnTo>
                  <a:lnTo>
                    <a:pt x="408" y="340"/>
                  </a:lnTo>
                  <a:lnTo>
                    <a:pt x="453" y="340"/>
                  </a:lnTo>
                  <a:lnTo>
                    <a:pt x="453" y="295"/>
                  </a:lnTo>
                  <a:lnTo>
                    <a:pt x="476" y="272"/>
                  </a:lnTo>
                  <a:lnTo>
                    <a:pt x="476" y="227"/>
                  </a:lnTo>
                  <a:lnTo>
                    <a:pt x="453" y="182"/>
                  </a:lnTo>
                  <a:lnTo>
                    <a:pt x="453" y="114"/>
                  </a:lnTo>
                  <a:lnTo>
                    <a:pt x="430" y="159"/>
                  </a:lnTo>
                  <a:lnTo>
                    <a:pt x="385" y="182"/>
                  </a:lnTo>
                  <a:lnTo>
                    <a:pt x="340" y="159"/>
                  </a:lnTo>
                  <a:lnTo>
                    <a:pt x="362" y="114"/>
                  </a:lnTo>
                  <a:lnTo>
                    <a:pt x="317" y="91"/>
                  </a:lnTo>
                  <a:lnTo>
                    <a:pt x="340" y="46"/>
                  </a:lnTo>
                  <a:lnTo>
                    <a:pt x="340"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2" name="Freeform 145">
              <a:extLst>
                <a:ext uri="{FF2B5EF4-FFF2-40B4-BE49-F238E27FC236}">
                  <a16:creationId xmlns:a16="http://schemas.microsoft.com/office/drawing/2014/main" id="{3B8FA67E-11E5-4766-AD5D-307E7ADF69B9}"/>
                </a:ext>
              </a:extLst>
            </p:cNvPr>
            <p:cNvSpPr>
              <a:spLocks/>
            </p:cNvSpPr>
            <p:nvPr/>
          </p:nvSpPr>
          <p:spPr bwMode="auto">
            <a:xfrm>
              <a:off x="1537" y="4113"/>
              <a:ext cx="703" cy="454"/>
            </a:xfrm>
            <a:custGeom>
              <a:avLst/>
              <a:gdLst>
                <a:gd name="T0" fmla="*/ 23 w 703"/>
                <a:gd name="T1" fmla="*/ 272 h 454"/>
                <a:gd name="T2" fmla="*/ 23 w 703"/>
                <a:gd name="T3" fmla="*/ 318 h 454"/>
                <a:gd name="T4" fmla="*/ 0 w 703"/>
                <a:gd name="T5" fmla="*/ 363 h 454"/>
                <a:gd name="T6" fmla="*/ 45 w 703"/>
                <a:gd name="T7" fmla="*/ 386 h 454"/>
                <a:gd name="T8" fmla="*/ 23 w 703"/>
                <a:gd name="T9" fmla="*/ 431 h 454"/>
                <a:gd name="T10" fmla="*/ 68 w 703"/>
                <a:gd name="T11" fmla="*/ 454 h 454"/>
                <a:gd name="T12" fmla="*/ 113 w 703"/>
                <a:gd name="T13" fmla="*/ 431 h 454"/>
                <a:gd name="T14" fmla="*/ 136 w 703"/>
                <a:gd name="T15" fmla="*/ 386 h 454"/>
                <a:gd name="T16" fmla="*/ 182 w 703"/>
                <a:gd name="T17" fmla="*/ 318 h 454"/>
                <a:gd name="T18" fmla="*/ 204 w 703"/>
                <a:gd name="T19" fmla="*/ 295 h 454"/>
                <a:gd name="T20" fmla="*/ 272 w 703"/>
                <a:gd name="T21" fmla="*/ 272 h 454"/>
                <a:gd name="T22" fmla="*/ 340 w 703"/>
                <a:gd name="T23" fmla="*/ 272 h 454"/>
                <a:gd name="T24" fmla="*/ 408 w 703"/>
                <a:gd name="T25" fmla="*/ 295 h 454"/>
                <a:gd name="T26" fmla="*/ 408 w 703"/>
                <a:gd name="T27" fmla="*/ 272 h 454"/>
                <a:gd name="T28" fmla="*/ 408 w 703"/>
                <a:gd name="T29" fmla="*/ 249 h 454"/>
                <a:gd name="T30" fmla="*/ 454 w 703"/>
                <a:gd name="T31" fmla="*/ 227 h 454"/>
                <a:gd name="T32" fmla="*/ 499 w 703"/>
                <a:gd name="T33" fmla="*/ 181 h 454"/>
                <a:gd name="T34" fmla="*/ 567 w 703"/>
                <a:gd name="T35" fmla="*/ 227 h 454"/>
                <a:gd name="T36" fmla="*/ 590 w 703"/>
                <a:gd name="T37" fmla="*/ 227 h 454"/>
                <a:gd name="T38" fmla="*/ 612 w 703"/>
                <a:gd name="T39" fmla="*/ 159 h 454"/>
                <a:gd name="T40" fmla="*/ 680 w 703"/>
                <a:gd name="T41" fmla="*/ 159 h 454"/>
                <a:gd name="T42" fmla="*/ 703 w 703"/>
                <a:gd name="T43" fmla="*/ 91 h 454"/>
                <a:gd name="T44" fmla="*/ 635 w 703"/>
                <a:gd name="T45" fmla="*/ 68 h 454"/>
                <a:gd name="T46" fmla="*/ 635 w 703"/>
                <a:gd name="T47" fmla="*/ 23 h 454"/>
                <a:gd name="T48" fmla="*/ 680 w 703"/>
                <a:gd name="T49" fmla="*/ 23 h 454"/>
                <a:gd name="T50" fmla="*/ 635 w 703"/>
                <a:gd name="T51" fmla="*/ 0 h 454"/>
                <a:gd name="T52" fmla="*/ 590 w 703"/>
                <a:gd name="T53" fmla="*/ 23 h 454"/>
                <a:gd name="T54" fmla="*/ 522 w 703"/>
                <a:gd name="T55" fmla="*/ 0 h 454"/>
                <a:gd name="T56" fmla="*/ 499 w 703"/>
                <a:gd name="T57" fmla="*/ 23 h 454"/>
                <a:gd name="T58" fmla="*/ 454 w 703"/>
                <a:gd name="T59" fmla="*/ 23 h 454"/>
                <a:gd name="T60" fmla="*/ 476 w 703"/>
                <a:gd name="T61" fmla="*/ 45 h 454"/>
                <a:gd name="T62" fmla="*/ 454 w 703"/>
                <a:gd name="T63" fmla="*/ 91 h 454"/>
                <a:gd name="T64" fmla="*/ 363 w 703"/>
                <a:gd name="T65" fmla="*/ 113 h 454"/>
                <a:gd name="T66" fmla="*/ 272 w 703"/>
                <a:gd name="T67" fmla="*/ 159 h 454"/>
                <a:gd name="T68" fmla="*/ 159 w 703"/>
                <a:gd name="T69" fmla="*/ 227 h 454"/>
                <a:gd name="T70" fmla="*/ 113 w 703"/>
                <a:gd name="T71" fmla="*/ 249 h 454"/>
                <a:gd name="T72" fmla="*/ 91 w 703"/>
                <a:gd name="T73" fmla="*/ 272 h 454"/>
                <a:gd name="T74" fmla="*/ 23 w 703"/>
                <a:gd name="T75" fmla="*/ 27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3" h="454">
                  <a:moveTo>
                    <a:pt x="23" y="272"/>
                  </a:moveTo>
                  <a:lnTo>
                    <a:pt x="23" y="318"/>
                  </a:lnTo>
                  <a:lnTo>
                    <a:pt x="0" y="363"/>
                  </a:lnTo>
                  <a:lnTo>
                    <a:pt x="45" y="386"/>
                  </a:lnTo>
                  <a:lnTo>
                    <a:pt x="23" y="431"/>
                  </a:lnTo>
                  <a:lnTo>
                    <a:pt x="68" y="454"/>
                  </a:lnTo>
                  <a:lnTo>
                    <a:pt x="113" y="431"/>
                  </a:lnTo>
                  <a:lnTo>
                    <a:pt x="136" y="386"/>
                  </a:lnTo>
                  <a:lnTo>
                    <a:pt x="182" y="318"/>
                  </a:lnTo>
                  <a:lnTo>
                    <a:pt x="204" y="295"/>
                  </a:lnTo>
                  <a:lnTo>
                    <a:pt x="272" y="272"/>
                  </a:lnTo>
                  <a:lnTo>
                    <a:pt x="340" y="272"/>
                  </a:lnTo>
                  <a:lnTo>
                    <a:pt x="408" y="295"/>
                  </a:lnTo>
                  <a:lnTo>
                    <a:pt x="408" y="272"/>
                  </a:lnTo>
                  <a:lnTo>
                    <a:pt x="408" y="249"/>
                  </a:lnTo>
                  <a:lnTo>
                    <a:pt x="454" y="227"/>
                  </a:lnTo>
                  <a:lnTo>
                    <a:pt x="499" y="181"/>
                  </a:lnTo>
                  <a:lnTo>
                    <a:pt x="567" y="227"/>
                  </a:lnTo>
                  <a:lnTo>
                    <a:pt x="590" y="227"/>
                  </a:lnTo>
                  <a:lnTo>
                    <a:pt x="612" y="159"/>
                  </a:lnTo>
                  <a:lnTo>
                    <a:pt x="680" y="159"/>
                  </a:lnTo>
                  <a:lnTo>
                    <a:pt x="703" y="91"/>
                  </a:lnTo>
                  <a:lnTo>
                    <a:pt x="635" y="68"/>
                  </a:lnTo>
                  <a:lnTo>
                    <a:pt x="635" y="23"/>
                  </a:lnTo>
                  <a:lnTo>
                    <a:pt x="680" y="23"/>
                  </a:lnTo>
                  <a:lnTo>
                    <a:pt x="635" y="0"/>
                  </a:lnTo>
                  <a:lnTo>
                    <a:pt x="590" y="23"/>
                  </a:lnTo>
                  <a:lnTo>
                    <a:pt x="522" y="0"/>
                  </a:lnTo>
                  <a:lnTo>
                    <a:pt x="499" y="23"/>
                  </a:lnTo>
                  <a:lnTo>
                    <a:pt x="454" y="23"/>
                  </a:lnTo>
                  <a:lnTo>
                    <a:pt x="476" y="45"/>
                  </a:lnTo>
                  <a:lnTo>
                    <a:pt x="454" y="91"/>
                  </a:lnTo>
                  <a:lnTo>
                    <a:pt x="363" y="113"/>
                  </a:lnTo>
                  <a:lnTo>
                    <a:pt x="272" y="159"/>
                  </a:lnTo>
                  <a:lnTo>
                    <a:pt x="159" y="227"/>
                  </a:lnTo>
                  <a:lnTo>
                    <a:pt x="113" y="249"/>
                  </a:lnTo>
                  <a:lnTo>
                    <a:pt x="91" y="272"/>
                  </a:lnTo>
                  <a:lnTo>
                    <a:pt x="23" y="272"/>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3" name="Freeform 146">
              <a:extLst>
                <a:ext uri="{FF2B5EF4-FFF2-40B4-BE49-F238E27FC236}">
                  <a16:creationId xmlns:a16="http://schemas.microsoft.com/office/drawing/2014/main" id="{0522C8EC-A4BE-4623-9432-81EA491F5B01}"/>
                </a:ext>
              </a:extLst>
            </p:cNvPr>
            <p:cNvSpPr>
              <a:spLocks/>
            </p:cNvSpPr>
            <p:nvPr/>
          </p:nvSpPr>
          <p:spPr bwMode="auto">
            <a:xfrm>
              <a:off x="516" y="3864"/>
              <a:ext cx="318" cy="227"/>
            </a:xfrm>
            <a:custGeom>
              <a:avLst/>
              <a:gdLst>
                <a:gd name="T0" fmla="*/ 205 w 318"/>
                <a:gd name="T1" fmla="*/ 0 h 227"/>
                <a:gd name="T2" fmla="*/ 159 w 318"/>
                <a:gd name="T3" fmla="*/ 46 h 227"/>
                <a:gd name="T4" fmla="*/ 91 w 318"/>
                <a:gd name="T5" fmla="*/ 114 h 227"/>
                <a:gd name="T6" fmla="*/ 23 w 318"/>
                <a:gd name="T7" fmla="*/ 159 h 227"/>
                <a:gd name="T8" fmla="*/ 0 w 318"/>
                <a:gd name="T9" fmla="*/ 182 h 227"/>
                <a:gd name="T10" fmla="*/ 46 w 318"/>
                <a:gd name="T11" fmla="*/ 227 h 227"/>
                <a:gd name="T12" fmla="*/ 69 w 318"/>
                <a:gd name="T13" fmla="*/ 159 h 227"/>
                <a:gd name="T14" fmla="*/ 114 w 318"/>
                <a:gd name="T15" fmla="*/ 136 h 227"/>
                <a:gd name="T16" fmla="*/ 205 w 318"/>
                <a:gd name="T17" fmla="*/ 68 h 227"/>
                <a:gd name="T18" fmla="*/ 250 w 318"/>
                <a:gd name="T19" fmla="*/ 68 h 227"/>
                <a:gd name="T20" fmla="*/ 318 w 318"/>
                <a:gd name="T21" fmla="*/ 46 h 227"/>
                <a:gd name="T22" fmla="*/ 250 w 318"/>
                <a:gd name="T23" fmla="*/ 46 h 227"/>
                <a:gd name="T24" fmla="*/ 205 w 318"/>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227">
                  <a:moveTo>
                    <a:pt x="205" y="0"/>
                  </a:moveTo>
                  <a:lnTo>
                    <a:pt x="159" y="46"/>
                  </a:lnTo>
                  <a:lnTo>
                    <a:pt x="91" y="114"/>
                  </a:lnTo>
                  <a:lnTo>
                    <a:pt x="23" y="159"/>
                  </a:lnTo>
                  <a:lnTo>
                    <a:pt x="0" y="182"/>
                  </a:lnTo>
                  <a:lnTo>
                    <a:pt x="46" y="227"/>
                  </a:lnTo>
                  <a:lnTo>
                    <a:pt x="69" y="159"/>
                  </a:lnTo>
                  <a:lnTo>
                    <a:pt x="114" y="136"/>
                  </a:lnTo>
                  <a:lnTo>
                    <a:pt x="205" y="68"/>
                  </a:lnTo>
                  <a:lnTo>
                    <a:pt x="250" y="68"/>
                  </a:lnTo>
                  <a:lnTo>
                    <a:pt x="318" y="46"/>
                  </a:lnTo>
                  <a:lnTo>
                    <a:pt x="250" y="46"/>
                  </a:lnTo>
                  <a:lnTo>
                    <a:pt x="205"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4" name="Freeform 147">
              <a:extLst>
                <a:ext uri="{FF2B5EF4-FFF2-40B4-BE49-F238E27FC236}">
                  <a16:creationId xmlns:a16="http://schemas.microsoft.com/office/drawing/2014/main" id="{BD1B58CC-EF71-4EA6-9B40-7A1F1BC30310}"/>
                </a:ext>
              </a:extLst>
            </p:cNvPr>
            <p:cNvSpPr>
              <a:spLocks/>
            </p:cNvSpPr>
            <p:nvPr/>
          </p:nvSpPr>
          <p:spPr bwMode="auto">
            <a:xfrm>
              <a:off x="879" y="3683"/>
              <a:ext cx="477" cy="249"/>
            </a:xfrm>
            <a:custGeom>
              <a:avLst/>
              <a:gdLst>
                <a:gd name="T0" fmla="*/ 182 w 477"/>
                <a:gd name="T1" fmla="*/ 91 h 249"/>
                <a:gd name="T2" fmla="*/ 159 w 477"/>
                <a:gd name="T3" fmla="*/ 113 h 249"/>
                <a:gd name="T4" fmla="*/ 68 w 477"/>
                <a:gd name="T5" fmla="*/ 159 h 249"/>
                <a:gd name="T6" fmla="*/ 91 w 477"/>
                <a:gd name="T7" fmla="*/ 181 h 249"/>
                <a:gd name="T8" fmla="*/ 46 w 477"/>
                <a:gd name="T9" fmla="*/ 181 h 249"/>
                <a:gd name="T10" fmla="*/ 0 w 477"/>
                <a:gd name="T11" fmla="*/ 227 h 249"/>
                <a:gd name="T12" fmla="*/ 23 w 477"/>
                <a:gd name="T13" fmla="*/ 249 h 249"/>
                <a:gd name="T14" fmla="*/ 46 w 477"/>
                <a:gd name="T15" fmla="*/ 227 h 249"/>
                <a:gd name="T16" fmla="*/ 91 w 477"/>
                <a:gd name="T17" fmla="*/ 227 h 249"/>
                <a:gd name="T18" fmla="*/ 136 w 477"/>
                <a:gd name="T19" fmla="*/ 159 h 249"/>
                <a:gd name="T20" fmla="*/ 182 w 477"/>
                <a:gd name="T21" fmla="*/ 159 h 249"/>
                <a:gd name="T22" fmla="*/ 204 w 477"/>
                <a:gd name="T23" fmla="*/ 113 h 249"/>
                <a:gd name="T24" fmla="*/ 227 w 477"/>
                <a:gd name="T25" fmla="*/ 136 h 249"/>
                <a:gd name="T26" fmla="*/ 318 w 477"/>
                <a:gd name="T27" fmla="*/ 91 h 249"/>
                <a:gd name="T28" fmla="*/ 409 w 477"/>
                <a:gd name="T29" fmla="*/ 68 h 249"/>
                <a:gd name="T30" fmla="*/ 454 w 477"/>
                <a:gd name="T31" fmla="*/ 68 h 249"/>
                <a:gd name="T32" fmla="*/ 454 w 477"/>
                <a:gd name="T33" fmla="*/ 45 h 249"/>
                <a:gd name="T34" fmla="*/ 477 w 477"/>
                <a:gd name="T35" fmla="*/ 23 h 249"/>
                <a:gd name="T36" fmla="*/ 431 w 477"/>
                <a:gd name="T37" fmla="*/ 0 h 249"/>
                <a:gd name="T38" fmla="*/ 386 w 477"/>
                <a:gd name="T39" fmla="*/ 45 h 249"/>
                <a:gd name="T40" fmla="*/ 318 w 477"/>
                <a:gd name="T41" fmla="*/ 68 h 249"/>
                <a:gd name="T42" fmla="*/ 295 w 477"/>
                <a:gd name="T43" fmla="*/ 68 h 249"/>
                <a:gd name="T44" fmla="*/ 273 w 477"/>
                <a:gd name="T45" fmla="*/ 45 h 249"/>
                <a:gd name="T46" fmla="*/ 273 w 477"/>
                <a:gd name="T47" fmla="*/ 0 h 249"/>
                <a:gd name="T48" fmla="*/ 250 w 477"/>
                <a:gd name="T49" fmla="*/ 23 h 249"/>
                <a:gd name="T50" fmla="*/ 250 w 477"/>
                <a:gd name="T51" fmla="*/ 68 h 249"/>
                <a:gd name="T52" fmla="*/ 227 w 477"/>
                <a:gd name="T53" fmla="*/ 68 h 249"/>
                <a:gd name="T54" fmla="*/ 204 w 477"/>
                <a:gd name="T55" fmla="*/ 91 h 249"/>
                <a:gd name="T56" fmla="*/ 182 w 477"/>
                <a:gd name="T57" fmla="*/ 9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7" h="249">
                  <a:moveTo>
                    <a:pt x="182" y="91"/>
                  </a:moveTo>
                  <a:lnTo>
                    <a:pt x="159" y="113"/>
                  </a:lnTo>
                  <a:lnTo>
                    <a:pt x="68" y="159"/>
                  </a:lnTo>
                  <a:lnTo>
                    <a:pt x="91" y="181"/>
                  </a:lnTo>
                  <a:lnTo>
                    <a:pt x="46" y="181"/>
                  </a:lnTo>
                  <a:lnTo>
                    <a:pt x="0" y="227"/>
                  </a:lnTo>
                  <a:lnTo>
                    <a:pt x="23" y="249"/>
                  </a:lnTo>
                  <a:lnTo>
                    <a:pt x="46" y="227"/>
                  </a:lnTo>
                  <a:lnTo>
                    <a:pt x="91" y="227"/>
                  </a:lnTo>
                  <a:lnTo>
                    <a:pt x="136" y="159"/>
                  </a:lnTo>
                  <a:lnTo>
                    <a:pt x="182" y="159"/>
                  </a:lnTo>
                  <a:lnTo>
                    <a:pt x="204" y="113"/>
                  </a:lnTo>
                  <a:lnTo>
                    <a:pt x="227" y="136"/>
                  </a:lnTo>
                  <a:lnTo>
                    <a:pt x="318" y="91"/>
                  </a:lnTo>
                  <a:lnTo>
                    <a:pt x="409" y="68"/>
                  </a:lnTo>
                  <a:lnTo>
                    <a:pt x="454" y="68"/>
                  </a:lnTo>
                  <a:lnTo>
                    <a:pt x="454" y="45"/>
                  </a:lnTo>
                  <a:lnTo>
                    <a:pt x="477" y="23"/>
                  </a:lnTo>
                  <a:lnTo>
                    <a:pt x="431" y="0"/>
                  </a:lnTo>
                  <a:lnTo>
                    <a:pt x="386" y="45"/>
                  </a:lnTo>
                  <a:lnTo>
                    <a:pt x="318" y="68"/>
                  </a:lnTo>
                  <a:lnTo>
                    <a:pt x="295" y="68"/>
                  </a:lnTo>
                  <a:lnTo>
                    <a:pt x="273" y="45"/>
                  </a:lnTo>
                  <a:lnTo>
                    <a:pt x="273" y="0"/>
                  </a:lnTo>
                  <a:lnTo>
                    <a:pt x="250" y="23"/>
                  </a:lnTo>
                  <a:lnTo>
                    <a:pt x="250" y="68"/>
                  </a:lnTo>
                  <a:lnTo>
                    <a:pt x="227" y="68"/>
                  </a:lnTo>
                  <a:lnTo>
                    <a:pt x="204" y="91"/>
                  </a:lnTo>
                  <a:lnTo>
                    <a:pt x="182"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5" name="Freeform 148">
              <a:extLst>
                <a:ext uri="{FF2B5EF4-FFF2-40B4-BE49-F238E27FC236}">
                  <a16:creationId xmlns:a16="http://schemas.microsoft.com/office/drawing/2014/main" id="{70B36906-473B-4124-9AE7-280CEBE01320}"/>
                </a:ext>
              </a:extLst>
            </p:cNvPr>
            <p:cNvSpPr>
              <a:spLocks/>
            </p:cNvSpPr>
            <p:nvPr/>
          </p:nvSpPr>
          <p:spPr bwMode="auto">
            <a:xfrm>
              <a:off x="5347" y="212"/>
              <a:ext cx="2291" cy="1882"/>
            </a:xfrm>
            <a:custGeom>
              <a:avLst/>
              <a:gdLst>
                <a:gd name="T0" fmla="*/ 114 w 2291"/>
                <a:gd name="T1" fmla="*/ 1588 h 1882"/>
                <a:gd name="T2" fmla="*/ 23 w 2291"/>
                <a:gd name="T3" fmla="*/ 1701 h 1882"/>
                <a:gd name="T4" fmla="*/ 0 w 2291"/>
                <a:gd name="T5" fmla="*/ 1860 h 1882"/>
                <a:gd name="T6" fmla="*/ 114 w 2291"/>
                <a:gd name="T7" fmla="*/ 1814 h 1882"/>
                <a:gd name="T8" fmla="*/ 182 w 2291"/>
                <a:gd name="T9" fmla="*/ 1746 h 1882"/>
                <a:gd name="T10" fmla="*/ 272 w 2291"/>
                <a:gd name="T11" fmla="*/ 1701 h 1882"/>
                <a:gd name="T12" fmla="*/ 386 w 2291"/>
                <a:gd name="T13" fmla="*/ 1814 h 1882"/>
                <a:gd name="T14" fmla="*/ 409 w 2291"/>
                <a:gd name="T15" fmla="*/ 1701 h 1882"/>
                <a:gd name="T16" fmla="*/ 272 w 2291"/>
                <a:gd name="T17" fmla="*/ 1565 h 1882"/>
                <a:gd name="T18" fmla="*/ 182 w 2291"/>
                <a:gd name="T19" fmla="*/ 1452 h 1882"/>
                <a:gd name="T20" fmla="*/ 318 w 2291"/>
                <a:gd name="T21" fmla="*/ 1316 h 1882"/>
                <a:gd name="T22" fmla="*/ 386 w 2291"/>
                <a:gd name="T23" fmla="*/ 1338 h 1882"/>
                <a:gd name="T24" fmla="*/ 409 w 2291"/>
                <a:gd name="T25" fmla="*/ 1384 h 1882"/>
                <a:gd name="T26" fmla="*/ 454 w 2291"/>
                <a:gd name="T27" fmla="*/ 1474 h 1882"/>
                <a:gd name="T28" fmla="*/ 567 w 2291"/>
                <a:gd name="T29" fmla="*/ 1452 h 1882"/>
                <a:gd name="T30" fmla="*/ 794 w 2291"/>
                <a:gd name="T31" fmla="*/ 1429 h 1882"/>
                <a:gd name="T32" fmla="*/ 907 w 2291"/>
                <a:gd name="T33" fmla="*/ 1542 h 1882"/>
                <a:gd name="T34" fmla="*/ 1089 w 2291"/>
                <a:gd name="T35" fmla="*/ 1746 h 1882"/>
                <a:gd name="T36" fmla="*/ 1225 w 2291"/>
                <a:gd name="T37" fmla="*/ 1882 h 1882"/>
                <a:gd name="T38" fmla="*/ 1270 w 2291"/>
                <a:gd name="T39" fmla="*/ 1724 h 1882"/>
                <a:gd name="T40" fmla="*/ 1679 w 2291"/>
                <a:gd name="T41" fmla="*/ 1474 h 1882"/>
                <a:gd name="T42" fmla="*/ 1792 w 2291"/>
                <a:gd name="T43" fmla="*/ 1520 h 1882"/>
                <a:gd name="T44" fmla="*/ 1928 w 2291"/>
                <a:gd name="T45" fmla="*/ 1497 h 1882"/>
                <a:gd name="T46" fmla="*/ 1996 w 2291"/>
                <a:gd name="T47" fmla="*/ 1542 h 1882"/>
                <a:gd name="T48" fmla="*/ 2223 w 2291"/>
                <a:gd name="T49" fmla="*/ 1497 h 1882"/>
                <a:gd name="T50" fmla="*/ 2178 w 2291"/>
                <a:gd name="T51" fmla="*/ 1452 h 1882"/>
                <a:gd name="T52" fmla="*/ 2155 w 2291"/>
                <a:gd name="T53" fmla="*/ 1361 h 1882"/>
                <a:gd name="T54" fmla="*/ 2132 w 2291"/>
                <a:gd name="T55" fmla="*/ 1247 h 1882"/>
                <a:gd name="T56" fmla="*/ 2246 w 2291"/>
                <a:gd name="T57" fmla="*/ 1021 h 1882"/>
                <a:gd name="T58" fmla="*/ 2291 w 2291"/>
                <a:gd name="T59" fmla="*/ 953 h 1882"/>
                <a:gd name="T60" fmla="*/ 2223 w 2291"/>
                <a:gd name="T61" fmla="*/ 975 h 1882"/>
                <a:gd name="T62" fmla="*/ 2064 w 2291"/>
                <a:gd name="T63" fmla="*/ 1066 h 1882"/>
                <a:gd name="T64" fmla="*/ 1883 w 2291"/>
                <a:gd name="T65" fmla="*/ 1021 h 1882"/>
                <a:gd name="T66" fmla="*/ 1815 w 2291"/>
                <a:gd name="T67" fmla="*/ 975 h 1882"/>
                <a:gd name="T68" fmla="*/ 1837 w 2291"/>
                <a:gd name="T69" fmla="*/ 907 h 1882"/>
                <a:gd name="T70" fmla="*/ 1747 w 2291"/>
                <a:gd name="T71" fmla="*/ 907 h 1882"/>
                <a:gd name="T72" fmla="*/ 1679 w 2291"/>
                <a:gd name="T73" fmla="*/ 885 h 1882"/>
                <a:gd name="T74" fmla="*/ 1588 w 2291"/>
                <a:gd name="T75" fmla="*/ 726 h 1882"/>
                <a:gd name="T76" fmla="*/ 1361 w 2291"/>
                <a:gd name="T77" fmla="*/ 363 h 1882"/>
                <a:gd name="T78" fmla="*/ 1270 w 2291"/>
                <a:gd name="T79" fmla="*/ 113 h 1882"/>
                <a:gd name="T80" fmla="*/ 1180 w 2291"/>
                <a:gd name="T81" fmla="*/ 45 h 1882"/>
                <a:gd name="T82" fmla="*/ 1044 w 2291"/>
                <a:gd name="T83" fmla="*/ 113 h 1882"/>
                <a:gd name="T84" fmla="*/ 1044 w 2291"/>
                <a:gd name="T85" fmla="*/ 476 h 1882"/>
                <a:gd name="T86" fmla="*/ 930 w 2291"/>
                <a:gd name="T87" fmla="*/ 726 h 1882"/>
                <a:gd name="T88" fmla="*/ 794 w 2291"/>
                <a:gd name="T89" fmla="*/ 817 h 1882"/>
                <a:gd name="T90" fmla="*/ 771 w 2291"/>
                <a:gd name="T91" fmla="*/ 907 h 1882"/>
                <a:gd name="T92" fmla="*/ 771 w 2291"/>
                <a:gd name="T93" fmla="*/ 1021 h 1882"/>
                <a:gd name="T94" fmla="*/ 635 w 2291"/>
                <a:gd name="T95" fmla="*/ 1134 h 1882"/>
                <a:gd name="T96" fmla="*/ 567 w 2291"/>
                <a:gd name="T97" fmla="*/ 1043 h 1882"/>
                <a:gd name="T98" fmla="*/ 409 w 2291"/>
                <a:gd name="T99" fmla="*/ 953 h 1882"/>
                <a:gd name="T100" fmla="*/ 340 w 2291"/>
                <a:gd name="T101" fmla="*/ 998 h 1882"/>
                <a:gd name="T102" fmla="*/ 386 w 2291"/>
                <a:gd name="T103" fmla="*/ 1134 h 1882"/>
                <a:gd name="T104" fmla="*/ 272 w 2291"/>
                <a:gd name="T105" fmla="*/ 1225 h 1882"/>
                <a:gd name="T106" fmla="*/ 204 w 2291"/>
                <a:gd name="T107" fmla="*/ 1225 h 1882"/>
                <a:gd name="T108" fmla="*/ 91 w 2291"/>
                <a:gd name="T109" fmla="*/ 1225 h 1882"/>
                <a:gd name="T110" fmla="*/ 68 w 2291"/>
                <a:gd name="T111" fmla="*/ 1316 h 1882"/>
                <a:gd name="T112" fmla="*/ 23 w 2291"/>
                <a:gd name="T113" fmla="*/ 1429 h 1882"/>
                <a:gd name="T114" fmla="*/ 46 w 2291"/>
                <a:gd name="T115" fmla="*/ 1497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1" h="1882">
                  <a:moveTo>
                    <a:pt x="68" y="1497"/>
                  </a:moveTo>
                  <a:lnTo>
                    <a:pt x="114" y="1588"/>
                  </a:lnTo>
                  <a:lnTo>
                    <a:pt x="91" y="1656"/>
                  </a:lnTo>
                  <a:lnTo>
                    <a:pt x="23" y="1701"/>
                  </a:lnTo>
                  <a:lnTo>
                    <a:pt x="0" y="1769"/>
                  </a:lnTo>
                  <a:lnTo>
                    <a:pt x="0" y="1860"/>
                  </a:lnTo>
                  <a:lnTo>
                    <a:pt x="46" y="1882"/>
                  </a:lnTo>
                  <a:lnTo>
                    <a:pt x="114" y="1814"/>
                  </a:lnTo>
                  <a:lnTo>
                    <a:pt x="159" y="1814"/>
                  </a:lnTo>
                  <a:lnTo>
                    <a:pt x="182" y="1746"/>
                  </a:lnTo>
                  <a:lnTo>
                    <a:pt x="227" y="1746"/>
                  </a:lnTo>
                  <a:lnTo>
                    <a:pt x="272" y="1701"/>
                  </a:lnTo>
                  <a:lnTo>
                    <a:pt x="318" y="1746"/>
                  </a:lnTo>
                  <a:lnTo>
                    <a:pt x="386" y="1814"/>
                  </a:lnTo>
                  <a:lnTo>
                    <a:pt x="454" y="1769"/>
                  </a:lnTo>
                  <a:lnTo>
                    <a:pt x="409" y="1701"/>
                  </a:lnTo>
                  <a:lnTo>
                    <a:pt x="340" y="1565"/>
                  </a:lnTo>
                  <a:lnTo>
                    <a:pt x="272" y="1565"/>
                  </a:lnTo>
                  <a:lnTo>
                    <a:pt x="227" y="1497"/>
                  </a:lnTo>
                  <a:lnTo>
                    <a:pt x="182" y="1452"/>
                  </a:lnTo>
                  <a:lnTo>
                    <a:pt x="250" y="1361"/>
                  </a:lnTo>
                  <a:lnTo>
                    <a:pt x="318" y="1316"/>
                  </a:lnTo>
                  <a:lnTo>
                    <a:pt x="340" y="1338"/>
                  </a:lnTo>
                  <a:lnTo>
                    <a:pt x="386" y="1338"/>
                  </a:lnTo>
                  <a:lnTo>
                    <a:pt x="431" y="1361"/>
                  </a:lnTo>
                  <a:lnTo>
                    <a:pt x="409" y="1384"/>
                  </a:lnTo>
                  <a:lnTo>
                    <a:pt x="454" y="1429"/>
                  </a:lnTo>
                  <a:lnTo>
                    <a:pt x="454" y="1474"/>
                  </a:lnTo>
                  <a:lnTo>
                    <a:pt x="477" y="1520"/>
                  </a:lnTo>
                  <a:lnTo>
                    <a:pt x="567" y="1452"/>
                  </a:lnTo>
                  <a:lnTo>
                    <a:pt x="681" y="1406"/>
                  </a:lnTo>
                  <a:lnTo>
                    <a:pt x="794" y="1429"/>
                  </a:lnTo>
                  <a:lnTo>
                    <a:pt x="862" y="1520"/>
                  </a:lnTo>
                  <a:lnTo>
                    <a:pt x="907" y="1542"/>
                  </a:lnTo>
                  <a:lnTo>
                    <a:pt x="975" y="1656"/>
                  </a:lnTo>
                  <a:lnTo>
                    <a:pt x="1089" y="1746"/>
                  </a:lnTo>
                  <a:lnTo>
                    <a:pt x="1202" y="1814"/>
                  </a:lnTo>
                  <a:lnTo>
                    <a:pt x="1225" y="1882"/>
                  </a:lnTo>
                  <a:lnTo>
                    <a:pt x="1293" y="1769"/>
                  </a:lnTo>
                  <a:lnTo>
                    <a:pt x="1270" y="1724"/>
                  </a:lnTo>
                  <a:lnTo>
                    <a:pt x="1452" y="1588"/>
                  </a:lnTo>
                  <a:lnTo>
                    <a:pt x="1679" y="1474"/>
                  </a:lnTo>
                  <a:lnTo>
                    <a:pt x="1769" y="1474"/>
                  </a:lnTo>
                  <a:lnTo>
                    <a:pt x="1792" y="1520"/>
                  </a:lnTo>
                  <a:lnTo>
                    <a:pt x="1905" y="1542"/>
                  </a:lnTo>
                  <a:lnTo>
                    <a:pt x="1928" y="1497"/>
                  </a:lnTo>
                  <a:lnTo>
                    <a:pt x="1996" y="1497"/>
                  </a:lnTo>
                  <a:lnTo>
                    <a:pt x="1996" y="1542"/>
                  </a:lnTo>
                  <a:lnTo>
                    <a:pt x="2087" y="1474"/>
                  </a:lnTo>
                  <a:lnTo>
                    <a:pt x="2223" y="1497"/>
                  </a:lnTo>
                  <a:lnTo>
                    <a:pt x="2246" y="1452"/>
                  </a:lnTo>
                  <a:lnTo>
                    <a:pt x="2178" y="1452"/>
                  </a:lnTo>
                  <a:lnTo>
                    <a:pt x="2109" y="1384"/>
                  </a:lnTo>
                  <a:lnTo>
                    <a:pt x="2155" y="1361"/>
                  </a:lnTo>
                  <a:lnTo>
                    <a:pt x="2178" y="1247"/>
                  </a:lnTo>
                  <a:lnTo>
                    <a:pt x="2132" y="1247"/>
                  </a:lnTo>
                  <a:lnTo>
                    <a:pt x="2132" y="1157"/>
                  </a:lnTo>
                  <a:lnTo>
                    <a:pt x="2246" y="1021"/>
                  </a:lnTo>
                  <a:lnTo>
                    <a:pt x="2246" y="998"/>
                  </a:lnTo>
                  <a:lnTo>
                    <a:pt x="2291" y="953"/>
                  </a:lnTo>
                  <a:lnTo>
                    <a:pt x="2291" y="907"/>
                  </a:lnTo>
                  <a:lnTo>
                    <a:pt x="2223" y="975"/>
                  </a:lnTo>
                  <a:lnTo>
                    <a:pt x="2155" y="998"/>
                  </a:lnTo>
                  <a:lnTo>
                    <a:pt x="2064" y="1066"/>
                  </a:lnTo>
                  <a:lnTo>
                    <a:pt x="1996" y="1066"/>
                  </a:lnTo>
                  <a:lnTo>
                    <a:pt x="1883" y="1021"/>
                  </a:lnTo>
                  <a:lnTo>
                    <a:pt x="1860" y="953"/>
                  </a:lnTo>
                  <a:lnTo>
                    <a:pt x="1815" y="975"/>
                  </a:lnTo>
                  <a:lnTo>
                    <a:pt x="1792" y="953"/>
                  </a:lnTo>
                  <a:lnTo>
                    <a:pt x="1837" y="907"/>
                  </a:lnTo>
                  <a:lnTo>
                    <a:pt x="1769" y="885"/>
                  </a:lnTo>
                  <a:lnTo>
                    <a:pt x="1747" y="907"/>
                  </a:lnTo>
                  <a:lnTo>
                    <a:pt x="1701" y="885"/>
                  </a:lnTo>
                  <a:lnTo>
                    <a:pt x="1679" y="885"/>
                  </a:lnTo>
                  <a:lnTo>
                    <a:pt x="1679" y="817"/>
                  </a:lnTo>
                  <a:lnTo>
                    <a:pt x="1588" y="726"/>
                  </a:lnTo>
                  <a:lnTo>
                    <a:pt x="1474" y="590"/>
                  </a:lnTo>
                  <a:lnTo>
                    <a:pt x="1361" y="363"/>
                  </a:lnTo>
                  <a:lnTo>
                    <a:pt x="1361" y="295"/>
                  </a:lnTo>
                  <a:lnTo>
                    <a:pt x="1270" y="113"/>
                  </a:lnTo>
                  <a:lnTo>
                    <a:pt x="1225" y="0"/>
                  </a:lnTo>
                  <a:lnTo>
                    <a:pt x="1180" y="45"/>
                  </a:lnTo>
                  <a:lnTo>
                    <a:pt x="1112" y="45"/>
                  </a:lnTo>
                  <a:lnTo>
                    <a:pt x="1044" y="113"/>
                  </a:lnTo>
                  <a:lnTo>
                    <a:pt x="1066" y="272"/>
                  </a:lnTo>
                  <a:lnTo>
                    <a:pt x="1044" y="476"/>
                  </a:lnTo>
                  <a:lnTo>
                    <a:pt x="953" y="590"/>
                  </a:lnTo>
                  <a:lnTo>
                    <a:pt x="930" y="726"/>
                  </a:lnTo>
                  <a:lnTo>
                    <a:pt x="885" y="794"/>
                  </a:lnTo>
                  <a:lnTo>
                    <a:pt x="794" y="817"/>
                  </a:lnTo>
                  <a:lnTo>
                    <a:pt x="771" y="862"/>
                  </a:lnTo>
                  <a:lnTo>
                    <a:pt x="771" y="907"/>
                  </a:lnTo>
                  <a:lnTo>
                    <a:pt x="749" y="953"/>
                  </a:lnTo>
                  <a:lnTo>
                    <a:pt x="771" y="1021"/>
                  </a:lnTo>
                  <a:lnTo>
                    <a:pt x="749" y="1066"/>
                  </a:lnTo>
                  <a:lnTo>
                    <a:pt x="635" y="1134"/>
                  </a:lnTo>
                  <a:lnTo>
                    <a:pt x="567" y="1089"/>
                  </a:lnTo>
                  <a:lnTo>
                    <a:pt x="567" y="1043"/>
                  </a:lnTo>
                  <a:lnTo>
                    <a:pt x="522" y="1066"/>
                  </a:lnTo>
                  <a:lnTo>
                    <a:pt x="409" y="953"/>
                  </a:lnTo>
                  <a:lnTo>
                    <a:pt x="363" y="953"/>
                  </a:lnTo>
                  <a:lnTo>
                    <a:pt x="340" y="998"/>
                  </a:lnTo>
                  <a:lnTo>
                    <a:pt x="386" y="1066"/>
                  </a:lnTo>
                  <a:lnTo>
                    <a:pt x="386" y="1134"/>
                  </a:lnTo>
                  <a:lnTo>
                    <a:pt x="318" y="1157"/>
                  </a:lnTo>
                  <a:lnTo>
                    <a:pt x="272" y="1225"/>
                  </a:lnTo>
                  <a:lnTo>
                    <a:pt x="250" y="1202"/>
                  </a:lnTo>
                  <a:lnTo>
                    <a:pt x="204" y="1225"/>
                  </a:lnTo>
                  <a:lnTo>
                    <a:pt x="136" y="1247"/>
                  </a:lnTo>
                  <a:lnTo>
                    <a:pt x="91" y="1225"/>
                  </a:lnTo>
                  <a:lnTo>
                    <a:pt x="68" y="1270"/>
                  </a:lnTo>
                  <a:lnTo>
                    <a:pt x="68" y="1316"/>
                  </a:lnTo>
                  <a:lnTo>
                    <a:pt x="23" y="1384"/>
                  </a:lnTo>
                  <a:lnTo>
                    <a:pt x="23" y="1429"/>
                  </a:lnTo>
                  <a:lnTo>
                    <a:pt x="46" y="1452"/>
                  </a:lnTo>
                  <a:lnTo>
                    <a:pt x="46" y="1497"/>
                  </a:lnTo>
                  <a:lnTo>
                    <a:pt x="68" y="1497"/>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6" name="Freeform 149">
              <a:extLst>
                <a:ext uri="{FF2B5EF4-FFF2-40B4-BE49-F238E27FC236}">
                  <a16:creationId xmlns:a16="http://schemas.microsoft.com/office/drawing/2014/main" id="{87C75E37-1111-415D-9C25-D6942DFC9E1A}"/>
                </a:ext>
              </a:extLst>
            </p:cNvPr>
            <p:cNvSpPr>
              <a:spLocks/>
            </p:cNvSpPr>
            <p:nvPr/>
          </p:nvSpPr>
          <p:spPr bwMode="auto">
            <a:xfrm>
              <a:off x="4168" y="4022"/>
              <a:ext cx="431" cy="431"/>
            </a:xfrm>
            <a:custGeom>
              <a:avLst/>
              <a:gdLst>
                <a:gd name="T0" fmla="*/ 431 w 431"/>
                <a:gd name="T1" fmla="*/ 409 h 431"/>
                <a:gd name="T2" fmla="*/ 408 w 431"/>
                <a:gd name="T3" fmla="*/ 363 h 431"/>
                <a:gd name="T4" fmla="*/ 340 w 431"/>
                <a:gd name="T5" fmla="*/ 340 h 431"/>
                <a:gd name="T6" fmla="*/ 340 w 431"/>
                <a:gd name="T7" fmla="*/ 318 h 431"/>
                <a:gd name="T8" fmla="*/ 408 w 431"/>
                <a:gd name="T9" fmla="*/ 227 h 431"/>
                <a:gd name="T10" fmla="*/ 363 w 431"/>
                <a:gd name="T11" fmla="*/ 182 h 431"/>
                <a:gd name="T12" fmla="*/ 363 w 431"/>
                <a:gd name="T13" fmla="*/ 159 h 431"/>
                <a:gd name="T14" fmla="*/ 408 w 431"/>
                <a:gd name="T15" fmla="*/ 136 h 431"/>
                <a:gd name="T16" fmla="*/ 408 w 431"/>
                <a:gd name="T17" fmla="*/ 91 h 431"/>
                <a:gd name="T18" fmla="*/ 385 w 431"/>
                <a:gd name="T19" fmla="*/ 68 h 431"/>
                <a:gd name="T20" fmla="*/ 340 w 431"/>
                <a:gd name="T21" fmla="*/ 68 h 431"/>
                <a:gd name="T22" fmla="*/ 317 w 431"/>
                <a:gd name="T23" fmla="*/ 0 h 431"/>
                <a:gd name="T24" fmla="*/ 272 w 431"/>
                <a:gd name="T25" fmla="*/ 0 h 431"/>
                <a:gd name="T26" fmla="*/ 272 w 431"/>
                <a:gd name="T27" fmla="*/ 46 h 431"/>
                <a:gd name="T28" fmla="*/ 159 w 431"/>
                <a:gd name="T29" fmla="*/ 91 h 431"/>
                <a:gd name="T30" fmla="*/ 68 w 431"/>
                <a:gd name="T31" fmla="*/ 91 h 431"/>
                <a:gd name="T32" fmla="*/ 0 w 431"/>
                <a:gd name="T33" fmla="*/ 159 h 431"/>
                <a:gd name="T34" fmla="*/ 0 w 431"/>
                <a:gd name="T35" fmla="*/ 182 h 431"/>
                <a:gd name="T36" fmla="*/ 45 w 431"/>
                <a:gd name="T37" fmla="*/ 227 h 431"/>
                <a:gd name="T38" fmla="*/ 91 w 431"/>
                <a:gd name="T39" fmla="*/ 227 h 431"/>
                <a:gd name="T40" fmla="*/ 91 w 431"/>
                <a:gd name="T41" fmla="*/ 272 h 431"/>
                <a:gd name="T42" fmla="*/ 45 w 431"/>
                <a:gd name="T43" fmla="*/ 295 h 431"/>
                <a:gd name="T44" fmla="*/ 68 w 431"/>
                <a:gd name="T45" fmla="*/ 318 h 431"/>
                <a:gd name="T46" fmla="*/ 45 w 431"/>
                <a:gd name="T47" fmla="*/ 363 h 431"/>
                <a:gd name="T48" fmla="*/ 68 w 431"/>
                <a:gd name="T49" fmla="*/ 409 h 431"/>
                <a:gd name="T50" fmla="*/ 68 w 431"/>
                <a:gd name="T51" fmla="*/ 431 h 431"/>
                <a:gd name="T52" fmla="*/ 113 w 431"/>
                <a:gd name="T53" fmla="*/ 409 h 431"/>
                <a:gd name="T54" fmla="*/ 204 w 431"/>
                <a:gd name="T55" fmla="*/ 386 h 431"/>
                <a:gd name="T56" fmla="*/ 249 w 431"/>
                <a:gd name="T57" fmla="*/ 340 h 431"/>
                <a:gd name="T58" fmla="*/ 363 w 431"/>
                <a:gd name="T59" fmla="*/ 409 h 431"/>
                <a:gd name="T60" fmla="*/ 431 w 431"/>
                <a:gd name="T61" fmla="*/ 40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1" h="431">
                  <a:moveTo>
                    <a:pt x="431" y="409"/>
                  </a:moveTo>
                  <a:lnTo>
                    <a:pt x="408" y="363"/>
                  </a:lnTo>
                  <a:lnTo>
                    <a:pt x="340" y="340"/>
                  </a:lnTo>
                  <a:lnTo>
                    <a:pt x="340" y="318"/>
                  </a:lnTo>
                  <a:lnTo>
                    <a:pt x="408" y="227"/>
                  </a:lnTo>
                  <a:lnTo>
                    <a:pt x="363" y="182"/>
                  </a:lnTo>
                  <a:lnTo>
                    <a:pt x="363" y="159"/>
                  </a:lnTo>
                  <a:lnTo>
                    <a:pt x="408" y="136"/>
                  </a:lnTo>
                  <a:lnTo>
                    <a:pt x="408" y="91"/>
                  </a:lnTo>
                  <a:lnTo>
                    <a:pt x="385" y="68"/>
                  </a:lnTo>
                  <a:lnTo>
                    <a:pt x="340" y="68"/>
                  </a:lnTo>
                  <a:lnTo>
                    <a:pt x="317" y="0"/>
                  </a:lnTo>
                  <a:lnTo>
                    <a:pt x="272" y="0"/>
                  </a:lnTo>
                  <a:lnTo>
                    <a:pt x="272" y="46"/>
                  </a:lnTo>
                  <a:lnTo>
                    <a:pt x="159" y="91"/>
                  </a:lnTo>
                  <a:lnTo>
                    <a:pt x="68" y="91"/>
                  </a:lnTo>
                  <a:lnTo>
                    <a:pt x="0" y="159"/>
                  </a:lnTo>
                  <a:lnTo>
                    <a:pt x="0" y="182"/>
                  </a:lnTo>
                  <a:lnTo>
                    <a:pt x="45" y="227"/>
                  </a:lnTo>
                  <a:lnTo>
                    <a:pt x="91" y="227"/>
                  </a:lnTo>
                  <a:lnTo>
                    <a:pt x="91" y="272"/>
                  </a:lnTo>
                  <a:lnTo>
                    <a:pt x="45" y="295"/>
                  </a:lnTo>
                  <a:lnTo>
                    <a:pt x="68" y="318"/>
                  </a:lnTo>
                  <a:lnTo>
                    <a:pt x="45" y="363"/>
                  </a:lnTo>
                  <a:lnTo>
                    <a:pt x="68" y="409"/>
                  </a:lnTo>
                  <a:lnTo>
                    <a:pt x="68" y="431"/>
                  </a:lnTo>
                  <a:lnTo>
                    <a:pt x="113" y="409"/>
                  </a:lnTo>
                  <a:lnTo>
                    <a:pt x="204" y="386"/>
                  </a:lnTo>
                  <a:lnTo>
                    <a:pt x="249" y="340"/>
                  </a:lnTo>
                  <a:lnTo>
                    <a:pt x="363" y="409"/>
                  </a:lnTo>
                  <a:lnTo>
                    <a:pt x="431" y="409"/>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7" name="Freeform 150">
              <a:extLst>
                <a:ext uri="{FF2B5EF4-FFF2-40B4-BE49-F238E27FC236}">
                  <a16:creationId xmlns:a16="http://schemas.microsoft.com/office/drawing/2014/main" id="{0FB62C02-5EAF-42EA-A23C-191FC790E263}"/>
                </a:ext>
              </a:extLst>
            </p:cNvPr>
            <p:cNvSpPr>
              <a:spLocks/>
            </p:cNvSpPr>
            <p:nvPr/>
          </p:nvSpPr>
          <p:spPr bwMode="auto">
            <a:xfrm>
              <a:off x="4508" y="4476"/>
              <a:ext cx="476" cy="567"/>
            </a:xfrm>
            <a:custGeom>
              <a:avLst/>
              <a:gdLst>
                <a:gd name="T0" fmla="*/ 91 w 476"/>
                <a:gd name="T1" fmla="*/ 0 h 567"/>
                <a:gd name="T2" fmla="*/ 227 w 476"/>
                <a:gd name="T3" fmla="*/ 159 h 567"/>
                <a:gd name="T4" fmla="*/ 386 w 476"/>
                <a:gd name="T5" fmla="*/ 159 h 567"/>
                <a:gd name="T6" fmla="*/ 431 w 476"/>
                <a:gd name="T7" fmla="*/ 249 h 567"/>
                <a:gd name="T8" fmla="*/ 476 w 476"/>
                <a:gd name="T9" fmla="*/ 295 h 567"/>
                <a:gd name="T10" fmla="*/ 408 w 476"/>
                <a:gd name="T11" fmla="*/ 295 h 567"/>
                <a:gd name="T12" fmla="*/ 386 w 476"/>
                <a:gd name="T13" fmla="*/ 272 h 567"/>
                <a:gd name="T14" fmla="*/ 295 w 476"/>
                <a:gd name="T15" fmla="*/ 317 h 567"/>
                <a:gd name="T16" fmla="*/ 250 w 476"/>
                <a:gd name="T17" fmla="*/ 385 h 567"/>
                <a:gd name="T18" fmla="*/ 250 w 476"/>
                <a:gd name="T19" fmla="*/ 431 h 567"/>
                <a:gd name="T20" fmla="*/ 227 w 476"/>
                <a:gd name="T21" fmla="*/ 476 h 567"/>
                <a:gd name="T22" fmla="*/ 159 w 476"/>
                <a:gd name="T23" fmla="*/ 499 h 567"/>
                <a:gd name="T24" fmla="*/ 136 w 476"/>
                <a:gd name="T25" fmla="*/ 476 h 567"/>
                <a:gd name="T26" fmla="*/ 91 w 476"/>
                <a:gd name="T27" fmla="*/ 499 h 567"/>
                <a:gd name="T28" fmla="*/ 68 w 476"/>
                <a:gd name="T29" fmla="*/ 521 h 567"/>
                <a:gd name="T30" fmla="*/ 23 w 476"/>
                <a:gd name="T31" fmla="*/ 567 h 567"/>
                <a:gd name="T32" fmla="*/ 0 w 476"/>
                <a:gd name="T33" fmla="*/ 521 h 567"/>
                <a:gd name="T34" fmla="*/ 23 w 476"/>
                <a:gd name="T35" fmla="*/ 521 h 567"/>
                <a:gd name="T36" fmla="*/ 23 w 476"/>
                <a:gd name="T37" fmla="*/ 499 h 567"/>
                <a:gd name="T38" fmla="*/ 45 w 476"/>
                <a:gd name="T39" fmla="*/ 453 h 567"/>
                <a:gd name="T40" fmla="*/ 45 w 476"/>
                <a:gd name="T41" fmla="*/ 431 h 567"/>
                <a:gd name="T42" fmla="*/ 68 w 476"/>
                <a:gd name="T43" fmla="*/ 408 h 567"/>
                <a:gd name="T44" fmla="*/ 68 w 476"/>
                <a:gd name="T45" fmla="*/ 385 h 567"/>
                <a:gd name="T46" fmla="*/ 45 w 476"/>
                <a:gd name="T47" fmla="*/ 385 h 567"/>
                <a:gd name="T48" fmla="*/ 68 w 476"/>
                <a:gd name="T49" fmla="*/ 363 h 567"/>
                <a:gd name="T50" fmla="*/ 91 w 476"/>
                <a:gd name="T51" fmla="*/ 363 h 567"/>
                <a:gd name="T52" fmla="*/ 91 w 476"/>
                <a:gd name="T53" fmla="*/ 340 h 567"/>
                <a:gd name="T54" fmla="*/ 136 w 476"/>
                <a:gd name="T55" fmla="*/ 317 h 567"/>
                <a:gd name="T56" fmla="*/ 182 w 476"/>
                <a:gd name="T57" fmla="*/ 295 h 567"/>
                <a:gd name="T58" fmla="*/ 182 w 476"/>
                <a:gd name="T59" fmla="*/ 272 h 567"/>
                <a:gd name="T60" fmla="*/ 182 w 476"/>
                <a:gd name="T61" fmla="*/ 249 h 567"/>
                <a:gd name="T62" fmla="*/ 136 w 476"/>
                <a:gd name="T63" fmla="*/ 204 h 567"/>
                <a:gd name="T64" fmla="*/ 114 w 476"/>
                <a:gd name="T65" fmla="*/ 227 h 567"/>
                <a:gd name="T66" fmla="*/ 91 w 476"/>
                <a:gd name="T67" fmla="*/ 227 h 567"/>
                <a:gd name="T68" fmla="*/ 136 w 476"/>
                <a:gd name="T69" fmla="*/ 181 h 567"/>
                <a:gd name="T70" fmla="*/ 136 w 476"/>
                <a:gd name="T71" fmla="*/ 136 h 567"/>
                <a:gd name="T72" fmla="*/ 114 w 476"/>
                <a:gd name="T73" fmla="*/ 68 h 567"/>
                <a:gd name="T74" fmla="*/ 91 w 476"/>
                <a:gd name="T75"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6" h="567">
                  <a:moveTo>
                    <a:pt x="91" y="0"/>
                  </a:moveTo>
                  <a:lnTo>
                    <a:pt x="227" y="159"/>
                  </a:lnTo>
                  <a:lnTo>
                    <a:pt x="386" y="159"/>
                  </a:lnTo>
                  <a:lnTo>
                    <a:pt x="431" y="249"/>
                  </a:lnTo>
                  <a:lnTo>
                    <a:pt x="476" y="295"/>
                  </a:lnTo>
                  <a:lnTo>
                    <a:pt x="408" y="295"/>
                  </a:lnTo>
                  <a:lnTo>
                    <a:pt x="386" y="272"/>
                  </a:lnTo>
                  <a:lnTo>
                    <a:pt x="295" y="317"/>
                  </a:lnTo>
                  <a:lnTo>
                    <a:pt x="250" y="385"/>
                  </a:lnTo>
                  <a:lnTo>
                    <a:pt x="250" y="431"/>
                  </a:lnTo>
                  <a:lnTo>
                    <a:pt x="227" y="476"/>
                  </a:lnTo>
                  <a:lnTo>
                    <a:pt x="159" y="499"/>
                  </a:lnTo>
                  <a:lnTo>
                    <a:pt x="136" y="476"/>
                  </a:lnTo>
                  <a:lnTo>
                    <a:pt x="91" y="499"/>
                  </a:lnTo>
                  <a:lnTo>
                    <a:pt x="68" y="521"/>
                  </a:lnTo>
                  <a:lnTo>
                    <a:pt x="23" y="567"/>
                  </a:lnTo>
                  <a:lnTo>
                    <a:pt x="0" y="521"/>
                  </a:lnTo>
                  <a:lnTo>
                    <a:pt x="23" y="521"/>
                  </a:lnTo>
                  <a:lnTo>
                    <a:pt x="23" y="499"/>
                  </a:lnTo>
                  <a:lnTo>
                    <a:pt x="45" y="453"/>
                  </a:lnTo>
                  <a:lnTo>
                    <a:pt x="45" y="431"/>
                  </a:lnTo>
                  <a:lnTo>
                    <a:pt x="68" y="408"/>
                  </a:lnTo>
                  <a:lnTo>
                    <a:pt x="68" y="385"/>
                  </a:lnTo>
                  <a:lnTo>
                    <a:pt x="45" y="385"/>
                  </a:lnTo>
                  <a:lnTo>
                    <a:pt x="68" y="363"/>
                  </a:lnTo>
                  <a:lnTo>
                    <a:pt x="91" y="363"/>
                  </a:lnTo>
                  <a:lnTo>
                    <a:pt x="91" y="340"/>
                  </a:lnTo>
                  <a:lnTo>
                    <a:pt x="136" y="317"/>
                  </a:lnTo>
                  <a:lnTo>
                    <a:pt x="182" y="295"/>
                  </a:lnTo>
                  <a:lnTo>
                    <a:pt x="182" y="272"/>
                  </a:lnTo>
                  <a:lnTo>
                    <a:pt x="182" y="249"/>
                  </a:lnTo>
                  <a:lnTo>
                    <a:pt x="136" y="204"/>
                  </a:lnTo>
                  <a:lnTo>
                    <a:pt x="114" y="227"/>
                  </a:lnTo>
                  <a:lnTo>
                    <a:pt x="91" y="227"/>
                  </a:lnTo>
                  <a:lnTo>
                    <a:pt x="136" y="181"/>
                  </a:lnTo>
                  <a:lnTo>
                    <a:pt x="136" y="136"/>
                  </a:lnTo>
                  <a:lnTo>
                    <a:pt x="114" y="68"/>
                  </a:lnTo>
                  <a:lnTo>
                    <a:pt x="91"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8" name="Freeform 151">
              <a:extLst>
                <a:ext uri="{FF2B5EF4-FFF2-40B4-BE49-F238E27FC236}">
                  <a16:creationId xmlns:a16="http://schemas.microsoft.com/office/drawing/2014/main" id="{F232F0E2-EF71-43FB-A7E6-C3EC6A475B2D}"/>
                </a:ext>
              </a:extLst>
            </p:cNvPr>
            <p:cNvSpPr>
              <a:spLocks/>
            </p:cNvSpPr>
            <p:nvPr/>
          </p:nvSpPr>
          <p:spPr bwMode="auto">
            <a:xfrm>
              <a:off x="4236" y="4362"/>
              <a:ext cx="408" cy="295"/>
            </a:xfrm>
            <a:custGeom>
              <a:avLst/>
              <a:gdLst>
                <a:gd name="T0" fmla="*/ 0 w 408"/>
                <a:gd name="T1" fmla="*/ 91 h 295"/>
                <a:gd name="T2" fmla="*/ 0 w 408"/>
                <a:gd name="T3" fmla="*/ 137 h 295"/>
                <a:gd name="T4" fmla="*/ 68 w 408"/>
                <a:gd name="T5" fmla="*/ 182 h 295"/>
                <a:gd name="T6" fmla="*/ 91 w 408"/>
                <a:gd name="T7" fmla="*/ 159 h 295"/>
                <a:gd name="T8" fmla="*/ 159 w 408"/>
                <a:gd name="T9" fmla="*/ 205 h 295"/>
                <a:gd name="T10" fmla="*/ 227 w 408"/>
                <a:gd name="T11" fmla="*/ 205 h 295"/>
                <a:gd name="T12" fmla="*/ 295 w 408"/>
                <a:gd name="T13" fmla="*/ 250 h 295"/>
                <a:gd name="T14" fmla="*/ 363 w 408"/>
                <a:gd name="T15" fmla="*/ 250 h 295"/>
                <a:gd name="T16" fmla="*/ 386 w 408"/>
                <a:gd name="T17" fmla="*/ 273 h 295"/>
                <a:gd name="T18" fmla="*/ 408 w 408"/>
                <a:gd name="T19" fmla="*/ 295 h 295"/>
                <a:gd name="T20" fmla="*/ 408 w 408"/>
                <a:gd name="T21" fmla="*/ 250 h 295"/>
                <a:gd name="T22" fmla="*/ 363 w 408"/>
                <a:gd name="T23" fmla="*/ 114 h 295"/>
                <a:gd name="T24" fmla="*/ 363 w 408"/>
                <a:gd name="T25" fmla="*/ 69 h 295"/>
                <a:gd name="T26" fmla="*/ 295 w 408"/>
                <a:gd name="T27" fmla="*/ 69 h 295"/>
                <a:gd name="T28" fmla="*/ 181 w 408"/>
                <a:gd name="T29" fmla="*/ 0 h 295"/>
                <a:gd name="T30" fmla="*/ 136 w 408"/>
                <a:gd name="T31" fmla="*/ 46 h 295"/>
                <a:gd name="T32" fmla="*/ 45 w 408"/>
                <a:gd name="T33" fmla="*/ 69 h 295"/>
                <a:gd name="T34" fmla="*/ 0 w 408"/>
                <a:gd name="T35" fmla="*/ 9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8" h="295">
                  <a:moveTo>
                    <a:pt x="0" y="91"/>
                  </a:moveTo>
                  <a:lnTo>
                    <a:pt x="0" y="137"/>
                  </a:lnTo>
                  <a:lnTo>
                    <a:pt x="68" y="182"/>
                  </a:lnTo>
                  <a:lnTo>
                    <a:pt x="91" y="159"/>
                  </a:lnTo>
                  <a:lnTo>
                    <a:pt x="159" y="205"/>
                  </a:lnTo>
                  <a:lnTo>
                    <a:pt x="227" y="205"/>
                  </a:lnTo>
                  <a:lnTo>
                    <a:pt x="295" y="250"/>
                  </a:lnTo>
                  <a:lnTo>
                    <a:pt x="363" y="250"/>
                  </a:lnTo>
                  <a:lnTo>
                    <a:pt x="386" y="273"/>
                  </a:lnTo>
                  <a:lnTo>
                    <a:pt x="408" y="295"/>
                  </a:lnTo>
                  <a:lnTo>
                    <a:pt x="408" y="250"/>
                  </a:lnTo>
                  <a:lnTo>
                    <a:pt x="363" y="114"/>
                  </a:lnTo>
                  <a:lnTo>
                    <a:pt x="363" y="69"/>
                  </a:lnTo>
                  <a:lnTo>
                    <a:pt x="295" y="69"/>
                  </a:lnTo>
                  <a:lnTo>
                    <a:pt x="181" y="0"/>
                  </a:lnTo>
                  <a:lnTo>
                    <a:pt x="136" y="46"/>
                  </a:lnTo>
                  <a:lnTo>
                    <a:pt x="45" y="69"/>
                  </a:lnTo>
                  <a:lnTo>
                    <a:pt x="0"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9" name="Freeform 152">
              <a:extLst>
                <a:ext uri="{FF2B5EF4-FFF2-40B4-BE49-F238E27FC236}">
                  <a16:creationId xmlns:a16="http://schemas.microsoft.com/office/drawing/2014/main" id="{663304D7-4E82-4B2B-85B3-0F63B7CCE422}"/>
                </a:ext>
              </a:extLst>
            </p:cNvPr>
            <p:cNvSpPr>
              <a:spLocks/>
            </p:cNvSpPr>
            <p:nvPr/>
          </p:nvSpPr>
          <p:spPr bwMode="auto">
            <a:xfrm>
              <a:off x="4304" y="4521"/>
              <a:ext cx="340" cy="227"/>
            </a:xfrm>
            <a:custGeom>
              <a:avLst/>
              <a:gdLst>
                <a:gd name="T0" fmla="*/ 295 w 340"/>
                <a:gd name="T1" fmla="*/ 182 h 227"/>
                <a:gd name="T2" fmla="*/ 340 w 340"/>
                <a:gd name="T3" fmla="*/ 136 h 227"/>
                <a:gd name="T4" fmla="*/ 295 w 340"/>
                <a:gd name="T5" fmla="*/ 91 h 227"/>
                <a:gd name="T6" fmla="*/ 227 w 340"/>
                <a:gd name="T7" fmla="*/ 91 h 227"/>
                <a:gd name="T8" fmla="*/ 159 w 340"/>
                <a:gd name="T9" fmla="*/ 46 h 227"/>
                <a:gd name="T10" fmla="*/ 91 w 340"/>
                <a:gd name="T11" fmla="*/ 46 h 227"/>
                <a:gd name="T12" fmla="*/ 23 w 340"/>
                <a:gd name="T13" fmla="*/ 0 h 227"/>
                <a:gd name="T14" fmla="*/ 0 w 340"/>
                <a:gd name="T15" fmla="*/ 23 h 227"/>
                <a:gd name="T16" fmla="*/ 23 w 340"/>
                <a:gd name="T17" fmla="*/ 46 h 227"/>
                <a:gd name="T18" fmla="*/ 23 w 340"/>
                <a:gd name="T19" fmla="*/ 91 h 227"/>
                <a:gd name="T20" fmla="*/ 45 w 340"/>
                <a:gd name="T21" fmla="*/ 114 h 227"/>
                <a:gd name="T22" fmla="*/ 113 w 340"/>
                <a:gd name="T23" fmla="*/ 159 h 227"/>
                <a:gd name="T24" fmla="*/ 136 w 340"/>
                <a:gd name="T25" fmla="*/ 204 h 227"/>
                <a:gd name="T26" fmla="*/ 159 w 340"/>
                <a:gd name="T27" fmla="*/ 159 h 227"/>
                <a:gd name="T28" fmla="*/ 204 w 340"/>
                <a:gd name="T29" fmla="*/ 159 h 227"/>
                <a:gd name="T30" fmla="*/ 227 w 340"/>
                <a:gd name="T31" fmla="*/ 204 h 227"/>
                <a:gd name="T32" fmla="*/ 272 w 340"/>
                <a:gd name="T33" fmla="*/ 227 h 227"/>
                <a:gd name="T34" fmla="*/ 249 w 340"/>
                <a:gd name="T35" fmla="*/ 204 h 227"/>
                <a:gd name="T36" fmla="*/ 272 w 340"/>
                <a:gd name="T37" fmla="*/ 159 h 227"/>
                <a:gd name="T38" fmla="*/ 295 w 340"/>
                <a:gd name="T39" fmla="*/ 18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0" h="227">
                  <a:moveTo>
                    <a:pt x="295" y="182"/>
                  </a:moveTo>
                  <a:lnTo>
                    <a:pt x="340" y="136"/>
                  </a:lnTo>
                  <a:lnTo>
                    <a:pt x="295" y="91"/>
                  </a:lnTo>
                  <a:lnTo>
                    <a:pt x="227" y="91"/>
                  </a:lnTo>
                  <a:lnTo>
                    <a:pt x="159" y="46"/>
                  </a:lnTo>
                  <a:lnTo>
                    <a:pt x="91" y="46"/>
                  </a:lnTo>
                  <a:lnTo>
                    <a:pt x="23" y="0"/>
                  </a:lnTo>
                  <a:lnTo>
                    <a:pt x="0" y="23"/>
                  </a:lnTo>
                  <a:lnTo>
                    <a:pt x="23" y="46"/>
                  </a:lnTo>
                  <a:lnTo>
                    <a:pt x="23" y="91"/>
                  </a:lnTo>
                  <a:lnTo>
                    <a:pt x="45" y="114"/>
                  </a:lnTo>
                  <a:lnTo>
                    <a:pt x="113" y="159"/>
                  </a:lnTo>
                  <a:lnTo>
                    <a:pt x="136" y="204"/>
                  </a:lnTo>
                  <a:lnTo>
                    <a:pt x="159" y="159"/>
                  </a:lnTo>
                  <a:lnTo>
                    <a:pt x="204" y="159"/>
                  </a:lnTo>
                  <a:lnTo>
                    <a:pt x="227" y="204"/>
                  </a:lnTo>
                  <a:lnTo>
                    <a:pt x="272" y="227"/>
                  </a:lnTo>
                  <a:lnTo>
                    <a:pt x="249" y="204"/>
                  </a:lnTo>
                  <a:lnTo>
                    <a:pt x="272" y="159"/>
                  </a:lnTo>
                  <a:lnTo>
                    <a:pt x="295" y="182"/>
                  </a:lnTo>
                  <a:close/>
                </a:path>
              </a:pathLst>
            </a:custGeom>
            <a:solidFill>
              <a:schemeClr val="accent6">
                <a:lumMod val="50000"/>
              </a:schemeClr>
            </a:solid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0" name="Freeform 153">
              <a:extLst>
                <a:ext uri="{FF2B5EF4-FFF2-40B4-BE49-F238E27FC236}">
                  <a16:creationId xmlns:a16="http://schemas.microsoft.com/office/drawing/2014/main" id="{2C141C4B-C5D2-4AE3-8E62-D86BC076ADE3}"/>
                </a:ext>
              </a:extLst>
            </p:cNvPr>
            <p:cNvSpPr>
              <a:spLocks/>
            </p:cNvSpPr>
            <p:nvPr/>
          </p:nvSpPr>
          <p:spPr bwMode="auto">
            <a:xfrm>
              <a:off x="4236" y="4635"/>
              <a:ext cx="340" cy="272"/>
            </a:xfrm>
            <a:custGeom>
              <a:avLst/>
              <a:gdLst>
                <a:gd name="T0" fmla="*/ 340 w 340"/>
                <a:gd name="T1" fmla="*/ 113 h 272"/>
                <a:gd name="T2" fmla="*/ 295 w 340"/>
                <a:gd name="T3" fmla="*/ 90 h 272"/>
                <a:gd name="T4" fmla="*/ 272 w 340"/>
                <a:gd name="T5" fmla="*/ 45 h 272"/>
                <a:gd name="T6" fmla="*/ 227 w 340"/>
                <a:gd name="T7" fmla="*/ 45 h 272"/>
                <a:gd name="T8" fmla="*/ 204 w 340"/>
                <a:gd name="T9" fmla="*/ 90 h 272"/>
                <a:gd name="T10" fmla="*/ 181 w 340"/>
                <a:gd name="T11" fmla="*/ 45 h 272"/>
                <a:gd name="T12" fmla="*/ 113 w 340"/>
                <a:gd name="T13" fmla="*/ 0 h 272"/>
                <a:gd name="T14" fmla="*/ 113 w 340"/>
                <a:gd name="T15" fmla="*/ 68 h 272"/>
                <a:gd name="T16" fmla="*/ 0 w 340"/>
                <a:gd name="T17" fmla="*/ 68 h 272"/>
                <a:gd name="T18" fmla="*/ 0 w 340"/>
                <a:gd name="T19" fmla="*/ 90 h 272"/>
                <a:gd name="T20" fmla="*/ 23 w 340"/>
                <a:gd name="T21" fmla="*/ 113 h 272"/>
                <a:gd name="T22" fmla="*/ 0 w 340"/>
                <a:gd name="T23" fmla="*/ 181 h 272"/>
                <a:gd name="T24" fmla="*/ 45 w 340"/>
                <a:gd name="T25" fmla="*/ 226 h 272"/>
                <a:gd name="T26" fmla="*/ 68 w 340"/>
                <a:gd name="T27" fmla="*/ 181 h 272"/>
                <a:gd name="T28" fmla="*/ 136 w 340"/>
                <a:gd name="T29" fmla="*/ 158 h 272"/>
                <a:gd name="T30" fmla="*/ 204 w 340"/>
                <a:gd name="T31" fmla="*/ 181 h 272"/>
                <a:gd name="T32" fmla="*/ 227 w 340"/>
                <a:gd name="T33" fmla="*/ 204 h 272"/>
                <a:gd name="T34" fmla="*/ 227 w 340"/>
                <a:gd name="T35" fmla="*/ 249 h 272"/>
                <a:gd name="T36" fmla="*/ 249 w 340"/>
                <a:gd name="T37" fmla="*/ 272 h 272"/>
                <a:gd name="T38" fmla="*/ 249 w 340"/>
                <a:gd name="T39" fmla="*/ 249 h 272"/>
                <a:gd name="T40" fmla="*/ 272 w 340"/>
                <a:gd name="T41" fmla="*/ 249 h 272"/>
                <a:gd name="T42" fmla="*/ 295 w 340"/>
                <a:gd name="T43" fmla="*/ 249 h 272"/>
                <a:gd name="T44" fmla="*/ 249 w 340"/>
                <a:gd name="T45" fmla="*/ 204 h 272"/>
                <a:gd name="T46" fmla="*/ 249 w 340"/>
                <a:gd name="T47" fmla="*/ 136 h 272"/>
                <a:gd name="T48" fmla="*/ 272 w 340"/>
                <a:gd name="T49" fmla="*/ 136 h 272"/>
                <a:gd name="T50" fmla="*/ 340 w 340"/>
                <a:gd name="T51" fmla="*/ 1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272">
                  <a:moveTo>
                    <a:pt x="340" y="113"/>
                  </a:moveTo>
                  <a:lnTo>
                    <a:pt x="295" y="90"/>
                  </a:lnTo>
                  <a:lnTo>
                    <a:pt x="272" y="45"/>
                  </a:lnTo>
                  <a:lnTo>
                    <a:pt x="227" y="45"/>
                  </a:lnTo>
                  <a:lnTo>
                    <a:pt x="204" y="90"/>
                  </a:lnTo>
                  <a:lnTo>
                    <a:pt x="181" y="45"/>
                  </a:lnTo>
                  <a:lnTo>
                    <a:pt x="113" y="0"/>
                  </a:lnTo>
                  <a:lnTo>
                    <a:pt x="113" y="68"/>
                  </a:lnTo>
                  <a:lnTo>
                    <a:pt x="0" y="68"/>
                  </a:lnTo>
                  <a:lnTo>
                    <a:pt x="0" y="90"/>
                  </a:lnTo>
                  <a:lnTo>
                    <a:pt x="23" y="113"/>
                  </a:lnTo>
                  <a:lnTo>
                    <a:pt x="0" y="181"/>
                  </a:lnTo>
                  <a:lnTo>
                    <a:pt x="45" y="226"/>
                  </a:lnTo>
                  <a:lnTo>
                    <a:pt x="68" y="181"/>
                  </a:lnTo>
                  <a:lnTo>
                    <a:pt x="136" y="158"/>
                  </a:lnTo>
                  <a:lnTo>
                    <a:pt x="204" y="181"/>
                  </a:lnTo>
                  <a:lnTo>
                    <a:pt x="227" y="204"/>
                  </a:lnTo>
                  <a:lnTo>
                    <a:pt x="227" y="249"/>
                  </a:lnTo>
                  <a:lnTo>
                    <a:pt x="249" y="272"/>
                  </a:lnTo>
                  <a:lnTo>
                    <a:pt x="249" y="249"/>
                  </a:lnTo>
                  <a:lnTo>
                    <a:pt x="272" y="249"/>
                  </a:lnTo>
                  <a:lnTo>
                    <a:pt x="295" y="249"/>
                  </a:lnTo>
                  <a:lnTo>
                    <a:pt x="249" y="204"/>
                  </a:lnTo>
                  <a:lnTo>
                    <a:pt x="249" y="136"/>
                  </a:lnTo>
                  <a:lnTo>
                    <a:pt x="272" y="136"/>
                  </a:lnTo>
                  <a:lnTo>
                    <a:pt x="340" y="11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1" name="Freeform 154">
              <a:extLst>
                <a:ext uri="{FF2B5EF4-FFF2-40B4-BE49-F238E27FC236}">
                  <a16:creationId xmlns:a16="http://schemas.microsoft.com/office/drawing/2014/main" id="{5F8E47E0-6748-44E0-A537-AC34BB6AA291}"/>
                </a:ext>
              </a:extLst>
            </p:cNvPr>
            <p:cNvSpPr>
              <a:spLocks/>
            </p:cNvSpPr>
            <p:nvPr/>
          </p:nvSpPr>
          <p:spPr bwMode="auto">
            <a:xfrm>
              <a:off x="3646" y="4567"/>
              <a:ext cx="635" cy="499"/>
            </a:xfrm>
            <a:custGeom>
              <a:avLst/>
              <a:gdLst>
                <a:gd name="T0" fmla="*/ 635 w 635"/>
                <a:gd name="T1" fmla="*/ 294 h 499"/>
                <a:gd name="T2" fmla="*/ 590 w 635"/>
                <a:gd name="T3" fmla="*/ 249 h 499"/>
                <a:gd name="T4" fmla="*/ 613 w 635"/>
                <a:gd name="T5" fmla="*/ 181 h 499"/>
                <a:gd name="T6" fmla="*/ 590 w 635"/>
                <a:gd name="T7" fmla="*/ 158 h 499"/>
                <a:gd name="T8" fmla="*/ 545 w 635"/>
                <a:gd name="T9" fmla="*/ 181 h 499"/>
                <a:gd name="T10" fmla="*/ 522 w 635"/>
                <a:gd name="T11" fmla="*/ 181 h 499"/>
                <a:gd name="T12" fmla="*/ 477 w 635"/>
                <a:gd name="T13" fmla="*/ 113 h 499"/>
                <a:gd name="T14" fmla="*/ 431 w 635"/>
                <a:gd name="T15" fmla="*/ 136 h 499"/>
                <a:gd name="T16" fmla="*/ 431 w 635"/>
                <a:gd name="T17" fmla="*/ 204 h 499"/>
                <a:gd name="T18" fmla="*/ 409 w 635"/>
                <a:gd name="T19" fmla="*/ 226 h 499"/>
                <a:gd name="T20" fmla="*/ 386 w 635"/>
                <a:gd name="T21" fmla="*/ 204 h 499"/>
                <a:gd name="T22" fmla="*/ 386 w 635"/>
                <a:gd name="T23" fmla="*/ 158 h 499"/>
                <a:gd name="T24" fmla="*/ 340 w 635"/>
                <a:gd name="T25" fmla="*/ 136 h 499"/>
                <a:gd name="T26" fmla="*/ 386 w 635"/>
                <a:gd name="T27" fmla="*/ 68 h 499"/>
                <a:gd name="T28" fmla="*/ 363 w 635"/>
                <a:gd name="T29" fmla="*/ 0 h 499"/>
                <a:gd name="T30" fmla="*/ 318 w 635"/>
                <a:gd name="T31" fmla="*/ 22 h 499"/>
                <a:gd name="T32" fmla="*/ 318 w 635"/>
                <a:gd name="T33" fmla="*/ 90 h 499"/>
                <a:gd name="T34" fmla="*/ 159 w 635"/>
                <a:gd name="T35" fmla="*/ 136 h 499"/>
                <a:gd name="T36" fmla="*/ 159 w 635"/>
                <a:gd name="T37" fmla="*/ 181 h 499"/>
                <a:gd name="T38" fmla="*/ 91 w 635"/>
                <a:gd name="T39" fmla="*/ 226 h 499"/>
                <a:gd name="T40" fmla="*/ 68 w 635"/>
                <a:gd name="T41" fmla="*/ 272 h 499"/>
                <a:gd name="T42" fmla="*/ 23 w 635"/>
                <a:gd name="T43" fmla="*/ 272 h 499"/>
                <a:gd name="T44" fmla="*/ 0 w 635"/>
                <a:gd name="T45" fmla="*/ 340 h 499"/>
                <a:gd name="T46" fmla="*/ 114 w 635"/>
                <a:gd name="T47" fmla="*/ 385 h 499"/>
                <a:gd name="T48" fmla="*/ 159 w 635"/>
                <a:gd name="T49" fmla="*/ 385 h 499"/>
                <a:gd name="T50" fmla="*/ 250 w 635"/>
                <a:gd name="T51" fmla="*/ 430 h 499"/>
                <a:gd name="T52" fmla="*/ 295 w 635"/>
                <a:gd name="T53" fmla="*/ 362 h 499"/>
                <a:gd name="T54" fmla="*/ 340 w 635"/>
                <a:gd name="T55" fmla="*/ 317 h 499"/>
                <a:gd name="T56" fmla="*/ 409 w 635"/>
                <a:gd name="T57" fmla="*/ 294 h 499"/>
                <a:gd name="T58" fmla="*/ 454 w 635"/>
                <a:gd name="T59" fmla="*/ 249 h 499"/>
                <a:gd name="T60" fmla="*/ 545 w 635"/>
                <a:gd name="T61" fmla="*/ 272 h 499"/>
                <a:gd name="T62" fmla="*/ 567 w 635"/>
                <a:gd name="T63" fmla="*/ 294 h 499"/>
                <a:gd name="T64" fmla="*/ 545 w 635"/>
                <a:gd name="T65" fmla="*/ 317 h 499"/>
                <a:gd name="T66" fmla="*/ 499 w 635"/>
                <a:gd name="T67" fmla="*/ 317 h 499"/>
                <a:gd name="T68" fmla="*/ 499 w 635"/>
                <a:gd name="T69" fmla="*/ 340 h 499"/>
                <a:gd name="T70" fmla="*/ 477 w 635"/>
                <a:gd name="T71" fmla="*/ 385 h 499"/>
                <a:gd name="T72" fmla="*/ 454 w 635"/>
                <a:gd name="T73" fmla="*/ 453 h 499"/>
                <a:gd name="T74" fmla="*/ 477 w 635"/>
                <a:gd name="T75" fmla="*/ 499 h 499"/>
                <a:gd name="T76" fmla="*/ 545 w 635"/>
                <a:gd name="T77" fmla="*/ 476 h 499"/>
                <a:gd name="T78" fmla="*/ 590 w 635"/>
                <a:gd name="T79" fmla="*/ 408 h 499"/>
                <a:gd name="T80" fmla="*/ 635 w 635"/>
                <a:gd name="T81" fmla="*/ 385 h 499"/>
                <a:gd name="T82" fmla="*/ 613 w 635"/>
                <a:gd name="T83" fmla="*/ 340 h 499"/>
                <a:gd name="T84" fmla="*/ 613 w 635"/>
                <a:gd name="T85" fmla="*/ 317 h 499"/>
                <a:gd name="T86" fmla="*/ 635 w 635"/>
                <a:gd name="T87" fmla="*/ 2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5" h="499">
                  <a:moveTo>
                    <a:pt x="635" y="294"/>
                  </a:moveTo>
                  <a:lnTo>
                    <a:pt x="590" y="249"/>
                  </a:lnTo>
                  <a:lnTo>
                    <a:pt x="613" y="181"/>
                  </a:lnTo>
                  <a:lnTo>
                    <a:pt x="590" y="158"/>
                  </a:lnTo>
                  <a:lnTo>
                    <a:pt x="545" y="181"/>
                  </a:lnTo>
                  <a:lnTo>
                    <a:pt x="522" y="181"/>
                  </a:lnTo>
                  <a:lnTo>
                    <a:pt x="477" y="113"/>
                  </a:lnTo>
                  <a:lnTo>
                    <a:pt x="431" y="136"/>
                  </a:lnTo>
                  <a:lnTo>
                    <a:pt x="431" y="204"/>
                  </a:lnTo>
                  <a:lnTo>
                    <a:pt x="409" y="226"/>
                  </a:lnTo>
                  <a:lnTo>
                    <a:pt x="386" y="204"/>
                  </a:lnTo>
                  <a:lnTo>
                    <a:pt x="386" y="158"/>
                  </a:lnTo>
                  <a:lnTo>
                    <a:pt x="340" y="136"/>
                  </a:lnTo>
                  <a:lnTo>
                    <a:pt x="386" y="68"/>
                  </a:lnTo>
                  <a:lnTo>
                    <a:pt x="363" y="0"/>
                  </a:lnTo>
                  <a:lnTo>
                    <a:pt x="318" y="22"/>
                  </a:lnTo>
                  <a:lnTo>
                    <a:pt x="318" y="90"/>
                  </a:lnTo>
                  <a:lnTo>
                    <a:pt x="159" y="136"/>
                  </a:lnTo>
                  <a:lnTo>
                    <a:pt x="159" y="181"/>
                  </a:lnTo>
                  <a:lnTo>
                    <a:pt x="91" y="226"/>
                  </a:lnTo>
                  <a:lnTo>
                    <a:pt x="68" y="272"/>
                  </a:lnTo>
                  <a:lnTo>
                    <a:pt x="23" y="272"/>
                  </a:lnTo>
                  <a:lnTo>
                    <a:pt x="0" y="340"/>
                  </a:lnTo>
                  <a:lnTo>
                    <a:pt x="114" y="385"/>
                  </a:lnTo>
                  <a:lnTo>
                    <a:pt x="159" y="385"/>
                  </a:lnTo>
                  <a:lnTo>
                    <a:pt x="250" y="430"/>
                  </a:lnTo>
                  <a:lnTo>
                    <a:pt x="295" y="362"/>
                  </a:lnTo>
                  <a:lnTo>
                    <a:pt x="340" y="317"/>
                  </a:lnTo>
                  <a:lnTo>
                    <a:pt x="409" y="294"/>
                  </a:lnTo>
                  <a:lnTo>
                    <a:pt x="454" y="249"/>
                  </a:lnTo>
                  <a:lnTo>
                    <a:pt x="545" y="272"/>
                  </a:lnTo>
                  <a:lnTo>
                    <a:pt x="567" y="294"/>
                  </a:lnTo>
                  <a:lnTo>
                    <a:pt x="545" y="317"/>
                  </a:lnTo>
                  <a:lnTo>
                    <a:pt x="499" y="317"/>
                  </a:lnTo>
                  <a:lnTo>
                    <a:pt x="499" y="340"/>
                  </a:lnTo>
                  <a:lnTo>
                    <a:pt x="477" y="385"/>
                  </a:lnTo>
                  <a:lnTo>
                    <a:pt x="454" y="453"/>
                  </a:lnTo>
                  <a:lnTo>
                    <a:pt x="477" y="499"/>
                  </a:lnTo>
                  <a:lnTo>
                    <a:pt x="545" y="476"/>
                  </a:lnTo>
                  <a:lnTo>
                    <a:pt x="590" y="408"/>
                  </a:lnTo>
                  <a:lnTo>
                    <a:pt x="635" y="385"/>
                  </a:lnTo>
                  <a:lnTo>
                    <a:pt x="613" y="340"/>
                  </a:lnTo>
                  <a:lnTo>
                    <a:pt x="613" y="317"/>
                  </a:lnTo>
                  <a:lnTo>
                    <a:pt x="635" y="294"/>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2" name="Freeform 155">
              <a:extLst>
                <a:ext uri="{FF2B5EF4-FFF2-40B4-BE49-F238E27FC236}">
                  <a16:creationId xmlns:a16="http://schemas.microsoft.com/office/drawing/2014/main" id="{548F26C5-DE6B-44C9-8842-59630D00F330}"/>
                </a:ext>
              </a:extLst>
            </p:cNvPr>
            <p:cNvSpPr>
              <a:spLocks/>
            </p:cNvSpPr>
            <p:nvPr/>
          </p:nvSpPr>
          <p:spPr bwMode="auto">
            <a:xfrm>
              <a:off x="3986" y="4431"/>
              <a:ext cx="363" cy="362"/>
            </a:xfrm>
            <a:custGeom>
              <a:avLst/>
              <a:gdLst>
                <a:gd name="T0" fmla="*/ 23 w 363"/>
                <a:gd name="T1" fmla="*/ 136 h 362"/>
                <a:gd name="T2" fmla="*/ 46 w 363"/>
                <a:gd name="T3" fmla="*/ 204 h 362"/>
                <a:gd name="T4" fmla="*/ 0 w 363"/>
                <a:gd name="T5" fmla="*/ 272 h 362"/>
                <a:gd name="T6" fmla="*/ 46 w 363"/>
                <a:gd name="T7" fmla="*/ 294 h 362"/>
                <a:gd name="T8" fmla="*/ 46 w 363"/>
                <a:gd name="T9" fmla="*/ 340 h 362"/>
                <a:gd name="T10" fmla="*/ 69 w 363"/>
                <a:gd name="T11" fmla="*/ 362 h 362"/>
                <a:gd name="T12" fmla="*/ 91 w 363"/>
                <a:gd name="T13" fmla="*/ 340 h 362"/>
                <a:gd name="T14" fmla="*/ 91 w 363"/>
                <a:gd name="T15" fmla="*/ 272 h 362"/>
                <a:gd name="T16" fmla="*/ 137 w 363"/>
                <a:gd name="T17" fmla="*/ 249 h 362"/>
                <a:gd name="T18" fmla="*/ 182 w 363"/>
                <a:gd name="T19" fmla="*/ 317 h 362"/>
                <a:gd name="T20" fmla="*/ 205 w 363"/>
                <a:gd name="T21" fmla="*/ 317 h 362"/>
                <a:gd name="T22" fmla="*/ 250 w 363"/>
                <a:gd name="T23" fmla="*/ 294 h 362"/>
                <a:gd name="T24" fmla="*/ 250 w 363"/>
                <a:gd name="T25" fmla="*/ 272 h 362"/>
                <a:gd name="T26" fmla="*/ 363 w 363"/>
                <a:gd name="T27" fmla="*/ 272 h 362"/>
                <a:gd name="T28" fmla="*/ 363 w 363"/>
                <a:gd name="T29" fmla="*/ 204 h 362"/>
                <a:gd name="T30" fmla="*/ 341 w 363"/>
                <a:gd name="T31" fmla="*/ 181 h 362"/>
                <a:gd name="T32" fmla="*/ 341 w 363"/>
                <a:gd name="T33" fmla="*/ 136 h 362"/>
                <a:gd name="T34" fmla="*/ 318 w 363"/>
                <a:gd name="T35" fmla="*/ 113 h 362"/>
                <a:gd name="T36" fmla="*/ 250 w 363"/>
                <a:gd name="T37" fmla="*/ 68 h 362"/>
                <a:gd name="T38" fmla="*/ 114 w 363"/>
                <a:gd name="T39" fmla="*/ 0 h 362"/>
                <a:gd name="T40" fmla="*/ 91 w 363"/>
                <a:gd name="T41" fmla="*/ 45 h 362"/>
                <a:gd name="T42" fmla="*/ 69 w 363"/>
                <a:gd name="T43" fmla="*/ 22 h 362"/>
                <a:gd name="T44" fmla="*/ 23 w 363"/>
                <a:gd name="T45" fmla="*/ 68 h 362"/>
                <a:gd name="T46" fmla="*/ 23 w 363"/>
                <a:gd name="T47" fmla="*/ 13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3" h="362">
                  <a:moveTo>
                    <a:pt x="23" y="136"/>
                  </a:moveTo>
                  <a:lnTo>
                    <a:pt x="46" y="204"/>
                  </a:lnTo>
                  <a:lnTo>
                    <a:pt x="0" y="272"/>
                  </a:lnTo>
                  <a:lnTo>
                    <a:pt x="46" y="294"/>
                  </a:lnTo>
                  <a:lnTo>
                    <a:pt x="46" y="340"/>
                  </a:lnTo>
                  <a:lnTo>
                    <a:pt x="69" y="362"/>
                  </a:lnTo>
                  <a:lnTo>
                    <a:pt x="91" y="340"/>
                  </a:lnTo>
                  <a:lnTo>
                    <a:pt x="91" y="272"/>
                  </a:lnTo>
                  <a:lnTo>
                    <a:pt x="137" y="249"/>
                  </a:lnTo>
                  <a:lnTo>
                    <a:pt x="182" y="317"/>
                  </a:lnTo>
                  <a:lnTo>
                    <a:pt x="205" y="317"/>
                  </a:lnTo>
                  <a:lnTo>
                    <a:pt x="250" y="294"/>
                  </a:lnTo>
                  <a:lnTo>
                    <a:pt x="250" y="272"/>
                  </a:lnTo>
                  <a:lnTo>
                    <a:pt x="363" y="272"/>
                  </a:lnTo>
                  <a:lnTo>
                    <a:pt x="363" y="204"/>
                  </a:lnTo>
                  <a:lnTo>
                    <a:pt x="341" y="181"/>
                  </a:lnTo>
                  <a:lnTo>
                    <a:pt x="341" y="136"/>
                  </a:lnTo>
                  <a:lnTo>
                    <a:pt x="318" y="113"/>
                  </a:lnTo>
                  <a:lnTo>
                    <a:pt x="250" y="68"/>
                  </a:lnTo>
                  <a:lnTo>
                    <a:pt x="114" y="0"/>
                  </a:lnTo>
                  <a:lnTo>
                    <a:pt x="91" y="45"/>
                  </a:lnTo>
                  <a:lnTo>
                    <a:pt x="69" y="22"/>
                  </a:lnTo>
                  <a:lnTo>
                    <a:pt x="23" y="68"/>
                  </a:lnTo>
                  <a:lnTo>
                    <a:pt x="23" y="136"/>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3" name="Freeform 156">
              <a:extLst>
                <a:ext uri="{FF2B5EF4-FFF2-40B4-BE49-F238E27FC236}">
                  <a16:creationId xmlns:a16="http://schemas.microsoft.com/office/drawing/2014/main" id="{74562A8E-A289-44B4-88E5-2F06666262FE}"/>
                </a:ext>
              </a:extLst>
            </p:cNvPr>
            <p:cNvSpPr>
              <a:spLocks/>
            </p:cNvSpPr>
            <p:nvPr/>
          </p:nvSpPr>
          <p:spPr bwMode="auto">
            <a:xfrm>
              <a:off x="3714" y="3954"/>
              <a:ext cx="613" cy="749"/>
            </a:xfrm>
            <a:custGeom>
              <a:avLst/>
              <a:gdLst>
                <a:gd name="T0" fmla="*/ 91 w 613"/>
                <a:gd name="T1" fmla="*/ 749 h 749"/>
                <a:gd name="T2" fmla="*/ 250 w 613"/>
                <a:gd name="T3" fmla="*/ 703 h 749"/>
                <a:gd name="T4" fmla="*/ 250 w 613"/>
                <a:gd name="T5" fmla="*/ 635 h 749"/>
                <a:gd name="T6" fmla="*/ 295 w 613"/>
                <a:gd name="T7" fmla="*/ 613 h 749"/>
                <a:gd name="T8" fmla="*/ 295 w 613"/>
                <a:gd name="T9" fmla="*/ 545 h 749"/>
                <a:gd name="T10" fmla="*/ 341 w 613"/>
                <a:gd name="T11" fmla="*/ 499 h 749"/>
                <a:gd name="T12" fmla="*/ 363 w 613"/>
                <a:gd name="T13" fmla="*/ 522 h 749"/>
                <a:gd name="T14" fmla="*/ 386 w 613"/>
                <a:gd name="T15" fmla="*/ 477 h 749"/>
                <a:gd name="T16" fmla="*/ 522 w 613"/>
                <a:gd name="T17" fmla="*/ 545 h 749"/>
                <a:gd name="T18" fmla="*/ 522 w 613"/>
                <a:gd name="T19" fmla="*/ 499 h 749"/>
                <a:gd name="T20" fmla="*/ 522 w 613"/>
                <a:gd name="T21" fmla="*/ 477 h 749"/>
                <a:gd name="T22" fmla="*/ 499 w 613"/>
                <a:gd name="T23" fmla="*/ 431 h 749"/>
                <a:gd name="T24" fmla="*/ 522 w 613"/>
                <a:gd name="T25" fmla="*/ 386 h 749"/>
                <a:gd name="T26" fmla="*/ 499 w 613"/>
                <a:gd name="T27" fmla="*/ 363 h 749"/>
                <a:gd name="T28" fmla="*/ 545 w 613"/>
                <a:gd name="T29" fmla="*/ 340 h 749"/>
                <a:gd name="T30" fmla="*/ 545 w 613"/>
                <a:gd name="T31" fmla="*/ 295 h 749"/>
                <a:gd name="T32" fmla="*/ 499 w 613"/>
                <a:gd name="T33" fmla="*/ 295 h 749"/>
                <a:gd name="T34" fmla="*/ 454 w 613"/>
                <a:gd name="T35" fmla="*/ 250 h 749"/>
                <a:gd name="T36" fmla="*/ 454 w 613"/>
                <a:gd name="T37" fmla="*/ 227 h 749"/>
                <a:gd name="T38" fmla="*/ 522 w 613"/>
                <a:gd name="T39" fmla="*/ 159 h 749"/>
                <a:gd name="T40" fmla="*/ 613 w 613"/>
                <a:gd name="T41" fmla="*/ 159 h 749"/>
                <a:gd name="T42" fmla="*/ 613 w 613"/>
                <a:gd name="T43" fmla="*/ 114 h 749"/>
                <a:gd name="T44" fmla="*/ 567 w 613"/>
                <a:gd name="T45" fmla="*/ 91 h 749"/>
                <a:gd name="T46" fmla="*/ 590 w 613"/>
                <a:gd name="T47" fmla="*/ 23 h 749"/>
                <a:gd name="T48" fmla="*/ 545 w 613"/>
                <a:gd name="T49" fmla="*/ 0 h 749"/>
                <a:gd name="T50" fmla="*/ 477 w 613"/>
                <a:gd name="T51" fmla="*/ 46 h 749"/>
                <a:gd name="T52" fmla="*/ 386 w 613"/>
                <a:gd name="T53" fmla="*/ 68 h 749"/>
                <a:gd name="T54" fmla="*/ 386 w 613"/>
                <a:gd name="T55" fmla="*/ 23 h 749"/>
                <a:gd name="T56" fmla="*/ 341 w 613"/>
                <a:gd name="T57" fmla="*/ 23 h 749"/>
                <a:gd name="T58" fmla="*/ 272 w 613"/>
                <a:gd name="T59" fmla="*/ 68 h 749"/>
                <a:gd name="T60" fmla="*/ 250 w 613"/>
                <a:gd name="T61" fmla="*/ 136 h 749"/>
                <a:gd name="T62" fmla="*/ 159 w 613"/>
                <a:gd name="T63" fmla="*/ 204 h 749"/>
                <a:gd name="T64" fmla="*/ 182 w 613"/>
                <a:gd name="T65" fmla="*/ 250 h 749"/>
                <a:gd name="T66" fmla="*/ 136 w 613"/>
                <a:gd name="T67" fmla="*/ 295 h 749"/>
                <a:gd name="T68" fmla="*/ 136 w 613"/>
                <a:gd name="T69" fmla="*/ 363 h 749"/>
                <a:gd name="T70" fmla="*/ 91 w 613"/>
                <a:gd name="T71" fmla="*/ 408 h 749"/>
                <a:gd name="T72" fmla="*/ 23 w 613"/>
                <a:gd name="T73" fmla="*/ 408 h 749"/>
                <a:gd name="T74" fmla="*/ 0 w 613"/>
                <a:gd name="T75" fmla="*/ 454 h 749"/>
                <a:gd name="T76" fmla="*/ 46 w 613"/>
                <a:gd name="T77" fmla="*/ 477 h 749"/>
                <a:gd name="T78" fmla="*/ 46 w 613"/>
                <a:gd name="T79" fmla="*/ 545 h 749"/>
                <a:gd name="T80" fmla="*/ 91 w 613"/>
                <a:gd name="T81" fmla="*/ 613 h 749"/>
                <a:gd name="T82" fmla="*/ 46 w 613"/>
                <a:gd name="T83" fmla="*/ 658 h 749"/>
                <a:gd name="T84" fmla="*/ 23 w 613"/>
                <a:gd name="T85" fmla="*/ 726 h 749"/>
                <a:gd name="T86" fmla="*/ 91 w 613"/>
                <a:gd name="T87" fmla="*/ 749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3" h="749">
                  <a:moveTo>
                    <a:pt x="91" y="749"/>
                  </a:moveTo>
                  <a:lnTo>
                    <a:pt x="250" y="703"/>
                  </a:lnTo>
                  <a:lnTo>
                    <a:pt x="250" y="635"/>
                  </a:lnTo>
                  <a:lnTo>
                    <a:pt x="295" y="613"/>
                  </a:lnTo>
                  <a:lnTo>
                    <a:pt x="295" y="545"/>
                  </a:lnTo>
                  <a:lnTo>
                    <a:pt x="341" y="499"/>
                  </a:lnTo>
                  <a:lnTo>
                    <a:pt x="363" y="522"/>
                  </a:lnTo>
                  <a:lnTo>
                    <a:pt x="386" y="477"/>
                  </a:lnTo>
                  <a:lnTo>
                    <a:pt x="522" y="545"/>
                  </a:lnTo>
                  <a:lnTo>
                    <a:pt x="522" y="499"/>
                  </a:lnTo>
                  <a:lnTo>
                    <a:pt x="522" y="477"/>
                  </a:lnTo>
                  <a:lnTo>
                    <a:pt x="499" y="431"/>
                  </a:lnTo>
                  <a:lnTo>
                    <a:pt x="522" y="386"/>
                  </a:lnTo>
                  <a:lnTo>
                    <a:pt x="499" y="363"/>
                  </a:lnTo>
                  <a:lnTo>
                    <a:pt x="545" y="340"/>
                  </a:lnTo>
                  <a:lnTo>
                    <a:pt x="545" y="295"/>
                  </a:lnTo>
                  <a:lnTo>
                    <a:pt x="499" y="295"/>
                  </a:lnTo>
                  <a:lnTo>
                    <a:pt x="454" y="250"/>
                  </a:lnTo>
                  <a:lnTo>
                    <a:pt x="454" y="227"/>
                  </a:lnTo>
                  <a:lnTo>
                    <a:pt x="522" y="159"/>
                  </a:lnTo>
                  <a:lnTo>
                    <a:pt x="613" y="159"/>
                  </a:lnTo>
                  <a:lnTo>
                    <a:pt x="613" y="114"/>
                  </a:lnTo>
                  <a:lnTo>
                    <a:pt x="567" y="91"/>
                  </a:lnTo>
                  <a:lnTo>
                    <a:pt x="590" y="23"/>
                  </a:lnTo>
                  <a:lnTo>
                    <a:pt x="545" y="0"/>
                  </a:lnTo>
                  <a:lnTo>
                    <a:pt x="477" y="46"/>
                  </a:lnTo>
                  <a:lnTo>
                    <a:pt x="386" y="68"/>
                  </a:lnTo>
                  <a:lnTo>
                    <a:pt x="386" y="23"/>
                  </a:lnTo>
                  <a:lnTo>
                    <a:pt x="341" y="23"/>
                  </a:lnTo>
                  <a:lnTo>
                    <a:pt x="272" y="68"/>
                  </a:lnTo>
                  <a:lnTo>
                    <a:pt x="250" y="136"/>
                  </a:lnTo>
                  <a:lnTo>
                    <a:pt x="159" y="204"/>
                  </a:lnTo>
                  <a:lnTo>
                    <a:pt x="182" y="250"/>
                  </a:lnTo>
                  <a:lnTo>
                    <a:pt x="136" y="295"/>
                  </a:lnTo>
                  <a:lnTo>
                    <a:pt x="136" y="363"/>
                  </a:lnTo>
                  <a:lnTo>
                    <a:pt x="91" y="408"/>
                  </a:lnTo>
                  <a:lnTo>
                    <a:pt x="23" y="408"/>
                  </a:lnTo>
                  <a:lnTo>
                    <a:pt x="0" y="454"/>
                  </a:lnTo>
                  <a:lnTo>
                    <a:pt x="46" y="477"/>
                  </a:lnTo>
                  <a:lnTo>
                    <a:pt x="46" y="545"/>
                  </a:lnTo>
                  <a:lnTo>
                    <a:pt x="91" y="613"/>
                  </a:lnTo>
                  <a:lnTo>
                    <a:pt x="46" y="658"/>
                  </a:lnTo>
                  <a:lnTo>
                    <a:pt x="23" y="726"/>
                  </a:lnTo>
                  <a:lnTo>
                    <a:pt x="91" y="749"/>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4" name="Freeform 157">
              <a:extLst>
                <a:ext uri="{FF2B5EF4-FFF2-40B4-BE49-F238E27FC236}">
                  <a16:creationId xmlns:a16="http://schemas.microsoft.com/office/drawing/2014/main" id="{45A1C29B-78DD-44E3-9E35-2CD4427304E9}"/>
                </a:ext>
              </a:extLst>
            </p:cNvPr>
            <p:cNvSpPr>
              <a:spLocks/>
            </p:cNvSpPr>
            <p:nvPr/>
          </p:nvSpPr>
          <p:spPr bwMode="auto">
            <a:xfrm>
              <a:off x="3306" y="4090"/>
              <a:ext cx="590" cy="590"/>
            </a:xfrm>
            <a:custGeom>
              <a:avLst/>
              <a:gdLst>
                <a:gd name="T0" fmla="*/ 431 w 590"/>
                <a:gd name="T1" fmla="*/ 590 h 590"/>
                <a:gd name="T2" fmla="*/ 454 w 590"/>
                <a:gd name="T3" fmla="*/ 522 h 590"/>
                <a:gd name="T4" fmla="*/ 499 w 590"/>
                <a:gd name="T5" fmla="*/ 477 h 590"/>
                <a:gd name="T6" fmla="*/ 454 w 590"/>
                <a:gd name="T7" fmla="*/ 409 h 590"/>
                <a:gd name="T8" fmla="*/ 454 w 590"/>
                <a:gd name="T9" fmla="*/ 341 h 590"/>
                <a:gd name="T10" fmla="*/ 408 w 590"/>
                <a:gd name="T11" fmla="*/ 318 h 590"/>
                <a:gd name="T12" fmla="*/ 431 w 590"/>
                <a:gd name="T13" fmla="*/ 272 h 590"/>
                <a:gd name="T14" fmla="*/ 499 w 590"/>
                <a:gd name="T15" fmla="*/ 272 h 590"/>
                <a:gd name="T16" fmla="*/ 544 w 590"/>
                <a:gd name="T17" fmla="*/ 227 h 590"/>
                <a:gd name="T18" fmla="*/ 544 w 590"/>
                <a:gd name="T19" fmla="*/ 159 h 590"/>
                <a:gd name="T20" fmla="*/ 590 w 590"/>
                <a:gd name="T21" fmla="*/ 114 h 590"/>
                <a:gd name="T22" fmla="*/ 567 w 590"/>
                <a:gd name="T23" fmla="*/ 68 h 590"/>
                <a:gd name="T24" fmla="*/ 499 w 590"/>
                <a:gd name="T25" fmla="*/ 23 h 590"/>
                <a:gd name="T26" fmla="*/ 431 w 590"/>
                <a:gd name="T27" fmla="*/ 23 h 590"/>
                <a:gd name="T28" fmla="*/ 363 w 590"/>
                <a:gd name="T29" fmla="*/ 46 h 590"/>
                <a:gd name="T30" fmla="*/ 295 w 590"/>
                <a:gd name="T31" fmla="*/ 0 h 590"/>
                <a:gd name="T32" fmla="*/ 272 w 590"/>
                <a:gd name="T33" fmla="*/ 46 h 590"/>
                <a:gd name="T34" fmla="*/ 295 w 590"/>
                <a:gd name="T35" fmla="*/ 68 h 590"/>
                <a:gd name="T36" fmla="*/ 227 w 590"/>
                <a:gd name="T37" fmla="*/ 136 h 590"/>
                <a:gd name="T38" fmla="*/ 204 w 590"/>
                <a:gd name="T39" fmla="*/ 182 h 590"/>
                <a:gd name="T40" fmla="*/ 250 w 590"/>
                <a:gd name="T41" fmla="*/ 250 h 590"/>
                <a:gd name="T42" fmla="*/ 204 w 590"/>
                <a:gd name="T43" fmla="*/ 272 h 590"/>
                <a:gd name="T44" fmla="*/ 136 w 590"/>
                <a:gd name="T45" fmla="*/ 250 h 590"/>
                <a:gd name="T46" fmla="*/ 91 w 590"/>
                <a:gd name="T47" fmla="*/ 250 h 590"/>
                <a:gd name="T48" fmla="*/ 45 w 590"/>
                <a:gd name="T49" fmla="*/ 227 h 590"/>
                <a:gd name="T50" fmla="*/ 23 w 590"/>
                <a:gd name="T51" fmla="*/ 272 h 590"/>
                <a:gd name="T52" fmla="*/ 23 w 590"/>
                <a:gd name="T53" fmla="*/ 341 h 590"/>
                <a:gd name="T54" fmla="*/ 45 w 590"/>
                <a:gd name="T55" fmla="*/ 409 h 590"/>
                <a:gd name="T56" fmla="*/ 0 w 590"/>
                <a:gd name="T57" fmla="*/ 454 h 590"/>
                <a:gd name="T58" fmla="*/ 0 w 590"/>
                <a:gd name="T59" fmla="*/ 499 h 590"/>
                <a:gd name="T60" fmla="*/ 68 w 590"/>
                <a:gd name="T61" fmla="*/ 477 h 590"/>
                <a:gd name="T62" fmla="*/ 91 w 590"/>
                <a:gd name="T63" fmla="*/ 545 h 590"/>
                <a:gd name="T64" fmla="*/ 136 w 590"/>
                <a:gd name="T65" fmla="*/ 477 h 590"/>
                <a:gd name="T66" fmla="*/ 250 w 590"/>
                <a:gd name="T67" fmla="*/ 454 h 590"/>
                <a:gd name="T68" fmla="*/ 272 w 590"/>
                <a:gd name="T69" fmla="*/ 522 h 590"/>
                <a:gd name="T70" fmla="*/ 318 w 590"/>
                <a:gd name="T71" fmla="*/ 545 h 590"/>
                <a:gd name="T72" fmla="*/ 340 w 590"/>
                <a:gd name="T73" fmla="*/ 522 h 590"/>
                <a:gd name="T74" fmla="*/ 386 w 590"/>
                <a:gd name="T75" fmla="*/ 590 h 590"/>
                <a:gd name="T76" fmla="*/ 408 w 590"/>
                <a:gd name="T77" fmla="*/ 567 h 590"/>
                <a:gd name="T78" fmla="*/ 431 w 590"/>
                <a:gd name="T79" fmla="*/ 59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0" h="590">
                  <a:moveTo>
                    <a:pt x="431" y="590"/>
                  </a:moveTo>
                  <a:lnTo>
                    <a:pt x="454" y="522"/>
                  </a:lnTo>
                  <a:lnTo>
                    <a:pt x="499" y="477"/>
                  </a:lnTo>
                  <a:lnTo>
                    <a:pt x="454" y="409"/>
                  </a:lnTo>
                  <a:lnTo>
                    <a:pt x="454" y="341"/>
                  </a:lnTo>
                  <a:lnTo>
                    <a:pt x="408" y="318"/>
                  </a:lnTo>
                  <a:lnTo>
                    <a:pt x="431" y="272"/>
                  </a:lnTo>
                  <a:lnTo>
                    <a:pt x="499" y="272"/>
                  </a:lnTo>
                  <a:lnTo>
                    <a:pt x="544" y="227"/>
                  </a:lnTo>
                  <a:lnTo>
                    <a:pt x="544" y="159"/>
                  </a:lnTo>
                  <a:lnTo>
                    <a:pt x="590" y="114"/>
                  </a:lnTo>
                  <a:lnTo>
                    <a:pt x="567" y="68"/>
                  </a:lnTo>
                  <a:lnTo>
                    <a:pt x="499" y="23"/>
                  </a:lnTo>
                  <a:lnTo>
                    <a:pt x="431" y="23"/>
                  </a:lnTo>
                  <a:lnTo>
                    <a:pt x="363" y="46"/>
                  </a:lnTo>
                  <a:lnTo>
                    <a:pt x="295" y="0"/>
                  </a:lnTo>
                  <a:lnTo>
                    <a:pt x="272" y="46"/>
                  </a:lnTo>
                  <a:lnTo>
                    <a:pt x="295" y="68"/>
                  </a:lnTo>
                  <a:lnTo>
                    <a:pt x="227" y="136"/>
                  </a:lnTo>
                  <a:lnTo>
                    <a:pt x="204" y="182"/>
                  </a:lnTo>
                  <a:lnTo>
                    <a:pt x="250" y="250"/>
                  </a:lnTo>
                  <a:lnTo>
                    <a:pt x="204" y="272"/>
                  </a:lnTo>
                  <a:lnTo>
                    <a:pt x="136" y="250"/>
                  </a:lnTo>
                  <a:lnTo>
                    <a:pt x="91" y="250"/>
                  </a:lnTo>
                  <a:lnTo>
                    <a:pt x="45" y="227"/>
                  </a:lnTo>
                  <a:lnTo>
                    <a:pt x="23" y="272"/>
                  </a:lnTo>
                  <a:lnTo>
                    <a:pt x="23" y="341"/>
                  </a:lnTo>
                  <a:lnTo>
                    <a:pt x="45" y="409"/>
                  </a:lnTo>
                  <a:lnTo>
                    <a:pt x="0" y="454"/>
                  </a:lnTo>
                  <a:lnTo>
                    <a:pt x="0" y="499"/>
                  </a:lnTo>
                  <a:lnTo>
                    <a:pt x="68" y="477"/>
                  </a:lnTo>
                  <a:lnTo>
                    <a:pt x="91" y="545"/>
                  </a:lnTo>
                  <a:lnTo>
                    <a:pt x="136" y="477"/>
                  </a:lnTo>
                  <a:lnTo>
                    <a:pt x="250" y="454"/>
                  </a:lnTo>
                  <a:lnTo>
                    <a:pt x="272" y="522"/>
                  </a:lnTo>
                  <a:lnTo>
                    <a:pt x="318" y="545"/>
                  </a:lnTo>
                  <a:lnTo>
                    <a:pt x="340" y="522"/>
                  </a:lnTo>
                  <a:lnTo>
                    <a:pt x="386" y="590"/>
                  </a:lnTo>
                  <a:lnTo>
                    <a:pt x="408" y="567"/>
                  </a:lnTo>
                  <a:lnTo>
                    <a:pt x="431" y="59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5" name="Freeform 158">
              <a:extLst>
                <a:ext uri="{FF2B5EF4-FFF2-40B4-BE49-F238E27FC236}">
                  <a16:creationId xmlns:a16="http://schemas.microsoft.com/office/drawing/2014/main" id="{0F5DE397-D535-4CA5-884C-EE67944D26F7}"/>
                </a:ext>
              </a:extLst>
            </p:cNvPr>
            <p:cNvSpPr>
              <a:spLocks/>
            </p:cNvSpPr>
            <p:nvPr/>
          </p:nvSpPr>
          <p:spPr bwMode="auto">
            <a:xfrm>
              <a:off x="3397" y="4544"/>
              <a:ext cx="408" cy="363"/>
            </a:xfrm>
            <a:custGeom>
              <a:avLst/>
              <a:gdLst>
                <a:gd name="T0" fmla="*/ 68 w 408"/>
                <a:gd name="T1" fmla="*/ 363 h 363"/>
                <a:gd name="T2" fmla="*/ 249 w 408"/>
                <a:gd name="T3" fmla="*/ 363 h 363"/>
                <a:gd name="T4" fmla="*/ 272 w 408"/>
                <a:gd name="T5" fmla="*/ 295 h 363"/>
                <a:gd name="T6" fmla="*/ 317 w 408"/>
                <a:gd name="T7" fmla="*/ 295 h 363"/>
                <a:gd name="T8" fmla="*/ 340 w 408"/>
                <a:gd name="T9" fmla="*/ 249 h 363"/>
                <a:gd name="T10" fmla="*/ 408 w 408"/>
                <a:gd name="T11" fmla="*/ 204 h 363"/>
                <a:gd name="T12" fmla="*/ 408 w 408"/>
                <a:gd name="T13" fmla="*/ 159 h 363"/>
                <a:gd name="T14" fmla="*/ 340 w 408"/>
                <a:gd name="T15" fmla="*/ 136 h 363"/>
                <a:gd name="T16" fmla="*/ 317 w 408"/>
                <a:gd name="T17" fmla="*/ 113 h 363"/>
                <a:gd name="T18" fmla="*/ 295 w 408"/>
                <a:gd name="T19" fmla="*/ 136 h 363"/>
                <a:gd name="T20" fmla="*/ 249 w 408"/>
                <a:gd name="T21" fmla="*/ 68 h 363"/>
                <a:gd name="T22" fmla="*/ 227 w 408"/>
                <a:gd name="T23" fmla="*/ 91 h 363"/>
                <a:gd name="T24" fmla="*/ 181 w 408"/>
                <a:gd name="T25" fmla="*/ 68 h 363"/>
                <a:gd name="T26" fmla="*/ 159 w 408"/>
                <a:gd name="T27" fmla="*/ 0 h 363"/>
                <a:gd name="T28" fmla="*/ 45 w 408"/>
                <a:gd name="T29" fmla="*/ 23 h 363"/>
                <a:gd name="T30" fmla="*/ 0 w 408"/>
                <a:gd name="T31" fmla="*/ 91 h 363"/>
                <a:gd name="T32" fmla="*/ 22 w 408"/>
                <a:gd name="T33" fmla="*/ 91 h 363"/>
                <a:gd name="T34" fmla="*/ 45 w 408"/>
                <a:gd name="T35" fmla="*/ 136 h 363"/>
                <a:gd name="T36" fmla="*/ 91 w 408"/>
                <a:gd name="T37" fmla="*/ 136 h 363"/>
                <a:gd name="T38" fmla="*/ 45 w 408"/>
                <a:gd name="T39" fmla="*/ 181 h 363"/>
                <a:gd name="T40" fmla="*/ 45 w 408"/>
                <a:gd name="T41" fmla="*/ 249 h 363"/>
                <a:gd name="T42" fmla="*/ 22 w 408"/>
                <a:gd name="T43" fmla="*/ 272 h 363"/>
                <a:gd name="T44" fmla="*/ 68 w 408"/>
                <a:gd name="T45" fmla="*/ 317 h 363"/>
                <a:gd name="T46" fmla="*/ 68 w 408"/>
                <a:gd name="T47" fmla="*/ 295 h 363"/>
                <a:gd name="T48" fmla="*/ 45 w 408"/>
                <a:gd name="T49" fmla="*/ 272 h 363"/>
                <a:gd name="T50" fmla="*/ 68 w 408"/>
                <a:gd name="T51" fmla="*/ 227 h 363"/>
                <a:gd name="T52" fmla="*/ 91 w 408"/>
                <a:gd name="T53" fmla="*/ 227 h 363"/>
                <a:gd name="T54" fmla="*/ 91 w 408"/>
                <a:gd name="T55" fmla="*/ 272 h 363"/>
                <a:gd name="T56" fmla="*/ 113 w 408"/>
                <a:gd name="T57" fmla="*/ 272 h 363"/>
                <a:gd name="T58" fmla="*/ 159 w 408"/>
                <a:gd name="T59" fmla="*/ 295 h 363"/>
                <a:gd name="T60" fmla="*/ 181 w 408"/>
                <a:gd name="T61" fmla="*/ 272 h 363"/>
                <a:gd name="T62" fmla="*/ 204 w 408"/>
                <a:gd name="T63" fmla="*/ 295 h 363"/>
                <a:gd name="T64" fmla="*/ 204 w 408"/>
                <a:gd name="T65" fmla="*/ 340 h 363"/>
                <a:gd name="T66" fmla="*/ 159 w 408"/>
                <a:gd name="T67" fmla="*/ 340 h 363"/>
                <a:gd name="T68" fmla="*/ 103 w 408"/>
                <a:gd name="T69" fmla="*/ 337 h 363"/>
                <a:gd name="T70" fmla="*/ 68 w 408"/>
                <a:gd name="T71"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363">
                  <a:moveTo>
                    <a:pt x="68" y="363"/>
                  </a:moveTo>
                  <a:lnTo>
                    <a:pt x="249" y="363"/>
                  </a:lnTo>
                  <a:lnTo>
                    <a:pt x="272" y="295"/>
                  </a:lnTo>
                  <a:lnTo>
                    <a:pt x="317" y="295"/>
                  </a:lnTo>
                  <a:lnTo>
                    <a:pt x="340" y="249"/>
                  </a:lnTo>
                  <a:lnTo>
                    <a:pt x="408" y="204"/>
                  </a:lnTo>
                  <a:lnTo>
                    <a:pt x="408" y="159"/>
                  </a:lnTo>
                  <a:lnTo>
                    <a:pt x="340" y="136"/>
                  </a:lnTo>
                  <a:lnTo>
                    <a:pt x="317" y="113"/>
                  </a:lnTo>
                  <a:lnTo>
                    <a:pt x="295" y="136"/>
                  </a:lnTo>
                  <a:lnTo>
                    <a:pt x="249" y="68"/>
                  </a:lnTo>
                  <a:lnTo>
                    <a:pt x="227" y="91"/>
                  </a:lnTo>
                  <a:lnTo>
                    <a:pt x="181" y="68"/>
                  </a:lnTo>
                  <a:lnTo>
                    <a:pt x="159" y="0"/>
                  </a:lnTo>
                  <a:lnTo>
                    <a:pt x="45" y="23"/>
                  </a:lnTo>
                  <a:lnTo>
                    <a:pt x="0" y="91"/>
                  </a:lnTo>
                  <a:lnTo>
                    <a:pt x="22" y="91"/>
                  </a:lnTo>
                  <a:lnTo>
                    <a:pt x="45" y="136"/>
                  </a:lnTo>
                  <a:lnTo>
                    <a:pt x="91" y="136"/>
                  </a:lnTo>
                  <a:lnTo>
                    <a:pt x="45" y="181"/>
                  </a:lnTo>
                  <a:lnTo>
                    <a:pt x="45" y="249"/>
                  </a:lnTo>
                  <a:lnTo>
                    <a:pt x="22" y="272"/>
                  </a:lnTo>
                  <a:lnTo>
                    <a:pt x="68" y="317"/>
                  </a:lnTo>
                  <a:lnTo>
                    <a:pt x="68" y="295"/>
                  </a:lnTo>
                  <a:lnTo>
                    <a:pt x="45" y="272"/>
                  </a:lnTo>
                  <a:lnTo>
                    <a:pt x="68" y="227"/>
                  </a:lnTo>
                  <a:lnTo>
                    <a:pt x="91" y="227"/>
                  </a:lnTo>
                  <a:lnTo>
                    <a:pt x="91" y="272"/>
                  </a:lnTo>
                  <a:lnTo>
                    <a:pt x="113" y="272"/>
                  </a:lnTo>
                  <a:lnTo>
                    <a:pt x="159" y="295"/>
                  </a:lnTo>
                  <a:lnTo>
                    <a:pt x="181" y="272"/>
                  </a:lnTo>
                  <a:lnTo>
                    <a:pt x="204" y="295"/>
                  </a:lnTo>
                  <a:lnTo>
                    <a:pt x="204" y="340"/>
                  </a:lnTo>
                  <a:lnTo>
                    <a:pt x="159" y="340"/>
                  </a:lnTo>
                  <a:lnTo>
                    <a:pt x="103" y="337"/>
                  </a:lnTo>
                  <a:lnTo>
                    <a:pt x="68" y="36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6" name="Freeform 159">
              <a:extLst>
                <a:ext uri="{FF2B5EF4-FFF2-40B4-BE49-F238E27FC236}">
                  <a16:creationId xmlns:a16="http://schemas.microsoft.com/office/drawing/2014/main" id="{C1AE3102-37B5-4F4A-AA0C-3169E737735F}"/>
                </a:ext>
              </a:extLst>
            </p:cNvPr>
            <p:cNvSpPr>
              <a:spLocks/>
            </p:cNvSpPr>
            <p:nvPr/>
          </p:nvSpPr>
          <p:spPr bwMode="auto">
            <a:xfrm>
              <a:off x="2966" y="4567"/>
              <a:ext cx="476" cy="635"/>
            </a:xfrm>
            <a:custGeom>
              <a:avLst/>
              <a:gdLst>
                <a:gd name="T0" fmla="*/ 340 w 476"/>
                <a:gd name="T1" fmla="*/ 22 h 635"/>
                <a:gd name="T2" fmla="*/ 408 w 476"/>
                <a:gd name="T3" fmla="*/ 0 h 635"/>
                <a:gd name="T4" fmla="*/ 431 w 476"/>
                <a:gd name="T5" fmla="*/ 68 h 635"/>
                <a:gd name="T6" fmla="*/ 453 w 476"/>
                <a:gd name="T7" fmla="*/ 68 h 635"/>
                <a:gd name="T8" fmla="*/ 476 w 476"/>
                <a:gd name="T9" fmla="*/ 113 h 635"/>
                <a:gd name="T10" fmla="*/ 408 w 476"/>
                <a:gd name="T11" fmla="*/ 136 h 635"/>
                <a:gd name="T12" fmla="*/ 385 w 476"/>
                <a:gd name="T13" fmla="*/ 181 h 635"/>
                <a:gd name="T14" fmla="*/ 317 w 476"/>
                <a:gd name="T15" fmla="*/ 226 h 635"/>
                <a:gd name="T16" fmla="*/ 340 w 476"/>
                <a:gd name="T17" fmla="*/ 272 h 635"/>
                <a:gd name="T18" fmla="*/ 317 w 476"/>
                <a:gd name="T19" fmla="*/ 294 h 635"/>
                <a:gd name="T20" fmla="*/ 363 w 476"/>
                <a:gd name="T21" fmla="*/ 317 h 635"/>
                <a:gd name="T22" fmla="*/ 408 w 476"/>
                <a:gd name="T23" fmla="*/ 362 h 635"/>
                <a:gd name="T24" fmla="*/ 453 w 476"/>
                <a:gd name="T25" fmla="*/ 408 h 635"/>
                <a:gd name="T26" fmla="*/ 408 w 476"/>
                <a:gd name="T27" fmla="*/ 430 h 635"/>
                <a:gd name="T28" fmla="*/ 408 w 476"/>
                <a:gd name="T29" fmla="*/ 453 h 635"/>
                <a:gd name="T30" fmla="*/ 385 w 476"/>
                <a:gd name="T31" fmla="*/ 430 h 635"/>
                <a:gd name="T32" fmla="*/ 340 w 476"/>
                <a:gd name="T33" fmla="*/ 430 h 635"/>
                <a:gd name="T34" fmla="*/ 317 w 476"/>
                <a:gd name="T35" fmla="*/ 430 h 635"/>
                <a:gd name="T36" fmla="*/ 204 w 476"/>
                <a:gd name="T37" fmla="*/ 430 h 635"/>
                <a:gd name="T38" fmla="*/ 181 w 476"/>
                <a:gd name="T39" fmla="*/ 476 h 635"/>
                <a:gd name="T40" fmla="*/ 159 w 476"/>
                <a:gd name="T41" fmla="*/ 476 h 635"/>
                <a:gd name="T42" fmla="*/ 136 w 476"/>
                <a:gd name="T43" fmla="*/ 499 h 635"/>
                <a:gd name="T44" fmla="*/ 159 w 476"/>
                <a:gd name="T45" fmla="*/ 521 h 635"/>
                <a:gd name="T46" fmla="*/ 136 w 476"/>
                <a:gd name="T47" fmla="*/ 544 h 635"/>
                <a:gd name="T48" fmla="*/ 68 w 476"/>
                <a:gd name="T49" fmla="*/ 567 h 635"/>
                <a:gd name="T50" fmla="*/ 45 w 476"/>
                <a:gd name="T51" fmla="*/ 635 h 635"/>
                <a:gd name="T52" fmla="*/ 0 w 476"/>
                <a:gd name="T53" fmla="*/ 567 h 635"/>
                <a:gd name="T54" fmla="*/ 23 w 476"/>
                <a:gd name="T55" fmla="*/ 521 h 635"/>
                <a:gd name="T56" fmla="*/ 68 w 476"/>
                <a:gd name="T57" fmla="*/ 521 h 635"/>
                <a:gd name="T58" fmla="*/ 113 w 476"/>
                <a:gd name="T59" fmla="*/ 499 h 635"/>
                <a:gd name="T60" fmla="*/ 159 w 476"/>
                <a:gd name="T61" fmla="*/ 317 h 635"/>
                <a:gd name="T62" fmla="*/ 204 w 476"/>
                <a:gd name="T63" fmla="*/ 294 h 635"/>
                <a:gd name="T64" fmla="*/ 159 w 476"/>
                <a:gd name="T65" fmla="*/ 272 h 635"/>
                <a:gd name="T66" fmla="*/ 181 w 476"/>
                <a:gd name="T67" fmla="*/ 226 h 635"/>
                <a:gd name="T68" fmla="*/ 159 w 476"/>
                <a:gd name="T69" fmla="*/ 181 h 635"/>
                <a:gd name="T70" fmla="*/ 181 w 476"/>
                <a:gd name="T71" fmla="*/ 136 h 635"/>
                <a:gd name="T72" fmla="*/ 204 w 476"/>
                <a:gd name="T73" fmla="*/ 113 h 635"/>
                <a:gd name="T74" fmla="*/ 272 w 476"/>
                <a:gd name="T75" fmla="*/ 158 h 635"/>
                <a:gd name="T76" fmla="*/ 340 w 476"/>
                <a:gd name="T77" fmla="*/ 113 h 635"/>
                <a:gd name="T78" fmla="*/ 340 w 476"/>
                <a:gd name="T79" fmla="*/ 68 h 635"/>
                <a:gd name="T80" fmla="*/ 363 w 476"/>
                <a:gd name="T81" fmla="*/ 45 h 635"/>
                <a:gd name="T82" fmla="*/ 340 w 476"/>
                <a:gd name="T83" fmla="*/ 2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6" h="635">
                  <a:moveTo>
                    <a:pt x="340" y="22"/>
                  </a:moveTo>
                  <a:lnTo>
                    <a:pt x="408" y="0"/>
                  </a:lnTo>
                  <a:lnTo>
                    <a:pt x="431" y="68"/>
                  </a:lnTo>
                  <a:lnTo>
                    <a:pt x="453" y="68"/>
                  </a:lnTo>
                  <a:lnTo>
                    <a:pt x="476" y="113"/>
                  </a:lnTo>
                  <a:lnTo>
                    <a:pt x="408" y="136"/>
                  </a:lnTo>
                  <a:lnTo>
                    <a:pt x="385" y="181"/>
                  </a:lnTo>
                  <a:lnTo>
                    <a:pt x="317" y="226"/>
                  </a:lnTo>
                  <a:lnTo>
                    <a:pt x="340" y="272"/>
                  </a:lnTo>
                  <a:lnTo>
                    <a:pt x="317" y="294"/>
                  </a:lnTo>
                  <a:lnTo>
                    <a:pt x="363" y="317"/>
                  </a:lnTo>
                  <a:lnTo>
                    <a:pt x="408" y="362"/>
                  </a:lnTo>
                  <a:lnTo>
                    <a:pt x="453" y="408"/>
                  </a:lnTo>
                  <a:lnTo>
                    <a:pt x="408" y="430"/>
                  </a:lnTo>
                  <a:lnTo>
                    <a:pt x="408" y="453"/>
                  </a:lnTo>
                  <a:lnTo>
                    <a:pt x="385" y="430"/>
                  </a:lnTo>
                  <a:lnTo>
                    <a:pt x="340" y="430"/>
                  </a:lnTo>
                  <a:lnTo>
                    <a:pt x="317" y="430"/>
                  </a:lnTo>
                  <a:lnTo>
                    <a:pt x="204" y="430"/>
                  </a:lnTo>
                  <a:lnTo>
                    <a:pt x="181" y="476"/>
                  </a:lnTo>
                  <a:lnTo>
                    <a:pt x="159" y="476"/>
                  </a:lnTo>
                  <a:lnTo>
                    <a:pt x="136" y="499"/>
                  </a:lnTo>
                  <a:lnTo>
                    <a:pt x="159" y="521"/>
                  </a:lnTo>
                  <a:lnTo>
                    <a:pt x="136" y="544"/>
                  </a:lnTo>
                  <a:lnTo>
                    <a:pt x="68" y="567"/>
                  </a:lnTo>
                  <a:lnTo>
                    <a:pt x="45" y="635"/>
                  </a:lnTo>
                  <a:lnTo>
                    <a:pt x="0" y="567"/>
                  </a:lnTo>
                  <a:lnTo>
                    <a:pt x="23" y="521"/>
                  </a:lnTo>
                  <a:lnTo>
                    <a:pt x="68" y="521"/>
                  </a:lnTo>
                  <a:lnTo>
                    <a:pt x="113" y="499"/>
                  </a:lnTo>
                  <a:lnTo>
                    <a:pt x="159" y="317"/>
                  </a:lnTo>
                  <a:lnTo>
                    <a:pt x="204" y="294"/>
                  </a:lnTo>
                  <a:lnTo>
                    <a:pt x="159" y="272"/>
                  </a:lnTo>
                  <a:lnTo>
                    <a:pt x="181" y="226"/>
                  </a:lnTo>
                  <a:lnTo>
                    <a:pt x="159" y="181"/>
                  </a:lnTo>
                  <a:lnTo>
                    <a:pt x="181" y="136"/>
                  </a:lnTo>
                  <a:lnTo>
                    <a:pt x="204" y="113"/>
                  </a:lnTo>
                  <a:lnTo>
                    <a:pt x="272" y="158"/>
                  </a:lnTo>
                  <a:lnTo>
                    <a:pt x="340" y="113"/>
                  </a:lnTo>
                  <a:lnTo>
                    <a:pt x="340" y="68"/>
                  </a:lnTo>
                  <a:lnTo>
                    <a:pt x="363" y="45"/>
                  </a:lnTo>
                  <a:lnTo>
                    <a:pt x="340" y="22"/>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7" name="Freeform 160">
              <a:extLst>
                <a:ext uri="{FF2B5EF4-FFF2-40B4-BE49-F238E27FC236}">
                  <a16:creationId xmlns:a16="http://schemas.microsoft.com/office/drawing/2014/main" id="{1454AAEC-3E26-4FCE-BC9F-B3EBF907FB1C}"/>
                </a:ext>
              </a:extLst>
            </p:cNvPr>
            <p:cNvSpPr>
              <a:spLocks/>
            </p:cNvSpPr>
            <p:nvPr/>
          </p:nvSpPr>
          <p:spPr bwMode="auto">
            <a:xfrm>
              <a:off x="2875" y="4703"/>
              <a:ext cx="295" cy="431"/>
            </a:xfrm>
            <a:custGeom>
              <a:avLst/>
              <a:gdLst>
                <a:gd name="T0" fmla="*/ 250 w 295"/>
                <a:gd name="T1" fmla="*/ 45 h 431"/>
                <a:gd name="T2" fmla="*/ 272 w 295"/>
                <a:gd name="T3" fmla="*/ 90 h 431"/>
                <a:gd name="T4" fmla="*/ 250 w 295"/>
                <a:gd name="T5" fmla="*/ 136 h 431"/>
                <a:gd name="T6" fmla="*/ 295 w 295"/>
                <a:gd name="T7" fmla="*/ 158 h 431"/>
                <a:gd name="T8" fmla="*/ 250 w 295"/>
                <a:gd name="T9" fmla="*/ 181 h 431"/>
                <a:gd name="T10" fmla="*/ 204 w 295"/>
                <a:gd name="T11" fmla="*/ 363 h 431"/>
                <a:gd name="T12" fmla="*/ 159 w 295"/>
                <a:gd name="T13" fmla="*/ 385 h 431"/>
                <a:gd name="T14" fmla="*/ 114 w 295"/>
                <a:gd name="T15" fmla="*/ 385 h 431"/>
                <a:gd name="T16" fmla="*/ 91 w 295"/>
                <a:gd name="T17" fmla="*/ 431 h 431"/>
                <a:gd name="T18" fmla="*/ 0 w 295"/>
                <a:gd name="T19" fmla="*/ 363 h 431"/>
                <a:gd name="T20" fmla="*/ 0 w 295"/>
                <a:gd name="T21" fmla="*/ 294 h 431"/>
                <a:gd name="T22" fmla="*/ 46 w 295"/>
                <a:gd name="T23" fmla="*/ 249 h 431"/>
                <a:gd name="T24" fmla="*/ 91 w 295"/>
                <a:gd name="T25" fmla="*/ 249 h 431"/>
                <a:gd name="T26" fmla="*/ 68 w 295"/>
                <a:gd name="T27" fmla="*/ 158 h 431"/>
                <a:gd name="T28" fmla="*/ 114 w 295"/>
                <a:gd name="T29" fmla="*/ 90 h 431"/>
                <a:gd name="T30" fmla="*/ 114 w 295"/>
                <a:gd name="T31" fmla="*/ 45 h 431"/>
                <a:gd name="T32" fmla="*/ 159 w 295"/>
                <a:gd name="T33" fmla="*/ 0 h 431"/>
                <a:gd name="T34" fmla="*/ 159 w 295"/>
                <a:gd name="T35" fmla="*/ 45 h 431"/>
                <a:gd name="T36" fmla="*/ 250 w 295"/>
                <a:gd name="T37" fmla="*/ 4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431">
                  <a:moveTo>
                    <a:pt x="250" y="45"/>
                  </a:moveTo>
                  <a:lnTo>
                    <a:pt x="272" y="90"/>
                  </a:lnTo>
                  <a:lnTo>
                    <a:pt x="250" y="136"/>
                  </a:lnTo>
                  <a:lnTo>
                    <a:pt x="295" y="158"/>
                  </a:lnTo>
                  <a:lnTo>
                    <a:pt x="250" y="181"/>
                  </a:lnTo>
                  <a:lnTo>
                    <a:pt x="204" y="363"/>
                  </a:lnTo>
                  <a:lnTo>
                    <a:pt x="159" y="385"/>
                  </a:lnTo>
                  <a:lnTo>
                    <a:pt x="114" y="385"/>
                  </a:lnTo>
                  <a:lnTo>
                    <a:pt x="91" y="431"/>
                  </a:lnTo>
                  <a:lnTo>
                    <a:pt x="0" y="363"/>
                  </a:lnTo>
                  <a:lnTo>
                    <a:pt x="0" y="294"/>
                  </a:lnTo>
                  <a:lnTo>
                    <a:pt x="46" y="249"/>
                  </a:lnTo>
                  <a:lnTo>
                    <a:pt x="91" y="249"/>
                  </a:lnTo>
                  <a:lnTo>
                    <a:pt x="68" y="158"/>
                  </a:lnTo>
                  <a:lnTo>
                    <a:pt x="114" y="90"/>
                  </a:lnTo>
                  <a:lnTo>
                    <a:pt x="114" y="45"/>
                  </a:lnTo>
                  <a:lnTo>
                    <a:pt x="159" y="0"/>
                  </a:lnTo>
                  <a:lnTo>
                    <a:pt x="159" y="45"/>
                  </a:lnTo>
                  <a:lnTo>
                    <a:pt x="250" y="45"/>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8" name="Freeform 161">
              <a:extLst>
                <a:ext uri="{FF2B5EF4-FFF2-40B4-BE49-F238E27FC236}">
                  <a16:creationId xmlns:a16="http://schemas.microsoft.com/office/drawing/2014/main" id="{05C36F07-2B8F-40DB-A4FD-95880FFCF995}"/>
                </a:ext>
              </a:extLst>
            </p:cNvPr>
            <p:cNvSpPr>
              <a:spLocks/>
            </p:cNvSpPr>
            <p:nvPr/>
          </p:nvSpPr>
          <p:spPr bwMode="auto">
            <a:xfrm>
              <a:off x="3011" y="4090"/>
              <a:ext cx="545" cy="363"/>
            </a:xfrm>
            <a:custGeom>
              <a:avLst/>
              <a:gdLst>
                <a:gd name="T0" fmla="*/ 318 w 545"/>
                <a:gd name="T1" fmla="*/ 272 h 363"/>
                <a:gd name="T2" fmla="*/ 340 w 545"/>
                <a:gd name="T3" fmla="*/ 227 h 363"/>
                <a:gd name="T4" fmla="*/ 386 w 545"/>
                <a:gd name="T5" fmla="*/ 250 h 363"/>
                <a:gd name="T6" fmla="*/ 431 w 545"/>
                <a:gd name="T7" fmla="*/ 250 h 363"/>
                <a:gd name="T8" fmla="*/ 499 w 545"/>
                <a:gd name="T9" fmla="*/ 272 h 363"/>
                <a:gd name="T10" fmla="*/ 545 w 545"/>
                <a:gd name="T11" fmla="*/ 250 h 363"/>
                <a:gd name="T12" fmla="*/ 499 w 545"/>
                <a:gd name="T13" fmla="*/ 182 h 363"/>
                <a:gd name="T14" fmla="*/ 522 w 545"/>
                <a:gd name="T15" fmla="*/ 136 h 363"/>
                <a:gd name="T16" fmla="*/ 477 w 545"/>
                <a:gd name="T17" fmla="*/ 136 h 363"/>
                <a:gd name="T18" fmla="*/ 477 w 545"/>
                <a:gd name="T19" fmla="*/ 91 h 363"/>
                <a:gd name="T20" fmla="*/ 408 w 545"/>
                <a:gd name="T21" fmla="*/ 68 h 363"/>
                <a:gd name="T22" fmla="*/ 363 w 545"/>
                <a:gd name="T23" fmla="*/ 0 h 363"/>
                <a:gd name="T24" fmla="*/ 340 w 545"/>
                <a:gd name="T25" fmla="*/ 0 h 363"/>
                <a:gd name="T26" fmla="*/ 318 w 545"/>
                <a:gd name="T27" fmla="*/ 46 h 363"/>
                <a:gd name="T28" fmla="*/ 272 w 545"/>
                <a:gd name="T29" fmla="*/ 68 h 363"/>
                <a:gd name="T30" fmla="*/ 227 w 545"/>
                <a:gd name="T31" fmla="*/ 114 h 363"/>
                <a:gd name="T32" fmla="*/ 250 w 545"/>
                <a:gd name="T33" fmla="*/ 136 h 363"/>
                <a:gd name="T34" fmla="*/ 272 w 545"/>
                <a:gd name="T35" fmla="*/ 204 h 363"/>
                <a:gd name="T36" fmla="*/ 250 w 545"/>
                <a:gd name="T37" fmla="*/ 250 h 363"/>
                <a:gd name="T38" fmla="*/ 227 w 545"/>
                <a:gd name="T39" fmla="*/ 272 h 363"/>
                <a:gd name="T40" fmla="*/ 227 w 545"/>
                <a:gd name="T41" fmla="*/ 227 h 363"/>
                <a:gd name="T42" fmla="*/ 204 w 545"/>
                <a:gd name="T43" fmla="*/ 272 h 363"/>
                <a:gd name="T44" fmla="*/ 159 w 545"/>
                <a:gd name="T45" fmla="*/ 272 h 363"/>
                <a:gd name="T46" fmla="*/ 136 w 545"/>
                <a:gd name="T47" fmla="*/ 295 h 363"/>
                <a:gd name="T48" fmla="*/ 114 w 545"/>
                <a:gd name="T49" fmla="*/ 295 h 363"/>
                <a:gd name="T50" fmla="*/ 91 w 545"/>
                <a:gd name="T51" fmla="*/ 318 h 363"/>
                <a:gd name="T52" fmla="*/ 46 w 545"/>
                <a:gd name="T53" fmla="*/ 295 h 363"/>
                <a:gd name="T54" fmla="*/ 0 w 545"/>
                <a:gd name="T55" fmla="*/ 250 h 363"/>
                <a:gd name="T56" fmla="*/ 0 w 545"/>
                <a:gd name="T57" fmla="*/ 341 h 363"/>
                <a:gd name="T58" fmla="*/ 91 w 545"/>
                <a:gd name="T59" fmla="*/ 363 h 363"/>
                <a:gd name="T60" fmla="*/ 136 w 545"/>
                <a:gd name="T61" fmla="*/ 363 h 363"/>
                <a:gd name="T62" fmla="*/ 182 w 545"/>
                <a:gd name="T63" fmla="*/ 318 h 363"/>
                <a:gd name="T64" fmla="*/ 250 w 545"/>
                <a:gd name="T65" fmla="*/ 318 h 363"/>
                <a:gd name="T66" fmla="*/ 295 w 545"/>
                <a:gd name="T67" fmla="*/ 272 h 363"/>
                <a:gd name="T68" fmla="*/ 318 w 545"/>
                <a:gd name="T69" fmla="*/ 27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363">
                  <a:moveTo>
                    <a:pt x="318" y="272"/>
                  </a:moveTo>
                  <a:lnTo>
                    <a:pt x="340" y="227"/>
                  </a:lnTo>
                  <a:lnTo>
                    <a:pt x="386" y="250"/>
                  </a:lnTo>
                  <a:lnTo>
                    <a:pt x="431" y="250"/>
                  </a:lnTo>
                  <a:lnTo>
                    <a:pt x="499" y="272"/>
                  </a:lnTo>
                  <a:lnTo>
                    <a:pt x="545" y="250"/>
                  </a:lnTo>
                  <a:lnTo>
                    <a:pt x="499" y="182"/>
                  </a:lnTo>
                  <a:lnTo>
                    <a:pt x="522" y="136"/>
                  </a:lnTo>
                  <a:lnTo>
                    <a:pt x="477" y="136"/>
                  </a:lnTo>
                  <a:lnTo>
                    <a:pt x="477" y="91"/>
                  </a:lnTo>
                  <a:lnTo>
                    <a:pt x="408" y="68"/>
                  </a:lnTo>
                  <a:lnTo>
                    <a:pt x="363" y="0"/>
                  </a:lnTo>
                  <a:lnTo>
                    <a:pt x="340" y="0"/>
                  </a:lnTo>
                  <a:lnTo>
                    <a:pt x="318" y="46"/>
                  </a:lnTo>
                  <a:lnTo>
                    <a:pt x="272" y="68"/>
                  </a:lnTo>
                  <a:lnTo>
                    <a:pt x="227" y="114"/>
                  </a:lnTo>
                  <a:lnTo>
                    <a:pt x="250" y="136"/>
                  </a:lnTo>
                  <a:lnTo>
                    <a:pt x="272" y="204"/>
                  </a:lnTo>
                  <a:lnTo>
                    <a:pt x="250" y="250"/>
                  </a:lnTo>
                  <a:lnTo>
                    <a:pt x="227" y="272"/>
                  </a:lnTo>
                  <a:lnTo>
                    <a:pt x="227" y="227"/>
                  </a:lnTo>
                  <a:lnTo>
                    <a:pt x="204" y="272"/>
                  </a:lnTo>
                  <a:lnTo>
                    <a:pt x="159" y="272"/>
                  </a:lnTo>
                  <a:lnTo>
                    <a:pt x="136" y="295"/>
                  </a:lnTo>
                  <a:lnTo>
                    <a:pt x="114" y="295"/>
                  </a:lnTo>
                  <a:lnTo>
                    <a:pt x="91" y="318"/>
                  </a:lnTo>
                  <a:lnTo>
                    <a:pt x="46" y="295"/>
                  </a:lnTo>
                  <a:lnTo>
                    <a:pt x="0" y="250"/>
                  </a:lnTo>
                  <a:lnTo>
                    <a:pt x="0" y="341"/>
                  </a:lnTo>
                  <a:lnTo>
                    <a:pt x="91" y="363"/>
                  </a:lnTo>
                  <a:lnTo>
                    <a:pt x="136" y="363"/>
                  </a:lnTo>
                  <a:lnTo>
                    <a:pt x="182" y="318"/>
                  </a:lnTo>
                  <a:lnTo>
                    <a:pt x="250" y="318"/>
                  </a:lnTo>
                  <a:lnTo>
                    <a:pt x="295" y="272"/>
                  </a:lnTo>
                  <a:lnTo>
                    <a:pt x="318" y="272"/>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9" name="Freeform 162">
              <a:extLst>
                <a:ext uri="{FF2B5EF4-FFF2-40B4-BE49-F238E27FC236}">
                  <a16:creationId xmlns:a16="http://schemas.microsoft.com/office/drawing/2014/main" id="{CE2DD344-EF86-4F85-8890-B4A3AF296B15}"/>
                </a:ext>
              </a:extLst>
            </p:cNvPr>
            <p:cNvSpPr>
              <a:spLocks/>
            </p:cNvSpPr>
            <p:nvPr/>
          </p:nvSpPr>
          <p:spPr bwMode="auto">
            <a:xfrm>
              <a:off x="3079" y="4362"/>
              <a:ext cx="272" cy="363"/>
            </a:xfrm>
            <a:custGeom>
              <a:avLst/>
              <a:gdLst>
                <a:gd name="T0" fmla="*/ 23 w 272"/>
                <a:gd name="T1" fmla="*/ 91 h 363"/>
                <a:gd name="T2" fmla="*/ 68 w 272"/>
                <a:gd name="T3" fmla="*/ 91 h 363"/>
                <a:gd name="T4" fmla="*/ 114 w 272"/>
                <a:gd name="T5" fmla="*/ 46 h 363"/>
                <a:gd name="T6" fmla="*/ 182 w 272"/>
                <a:gd name="T7" fmla="*/ 46 h 363"/>
                <a:gd name="T8" fmla="*/ 227 w 272"/>
                <a:gd name="T9" fmla="*/ 0 h 363"/>
                <a:gd name="T10" fmla="*/ 250 w 272"/>
                <a:gd name="T11" fmla="*/ 0 h 363"/>
                <a:gd name="T12" fmla="*/ 250 w 272"/>
                <a:gd name="T13" fmla="*/ 69 h 363"/>
                <a:gd name="T14" fmla="*/ 272 w 272"/>
                <a:gd name="T15" fmla="*/ 137 h 363"/>
                <a:gd name="T16" fmla="*/ 227 w 272"/>
                <a:gd name="T17" fmla="*/ 182 h 363"/>
                <a:gd name="T18" fmla="*/ 227 w 272"/>
                <a:gd name="T19" fmla="*/ 227 h 363"/>
                <a:gd name="T20" fmla="*/ 250 w 272"/>
                <a:gd name="T21" fmla="*/ 250 h 363"/>
                <a:gd name="T22" fmla="*/ 227 w 272"/>
                <a:gd name="T23" fmla="*/ 273 h 363"/>
                <a:gd name="T24" fmla="*/ 227 w 272"/>
                <a:gd name="T25" fmla="*/ 318 h 363"/>
                <a:gd name="T26" fmla="*/ 159 w 272"/>
                <a:gd name="T27" fmla="*/ 363 h 363"/>
                <a:gd name="T28" fmla="*/ 91 w 272"/>
                <a:gd name="T29" fmla="*/ 318 h 363"/>
                <a:gd name="T30" fmla="*/ 68 w 272"/>
                <a:gd name="T31" fmla="*/ 341 h 363"/>
                <a:gd name="T32" fmla="*/ 23 w 272"/>
                <a:gd name="T33" fmla="*/ 318 h 363"/>
                <a:gd name="T34" fmla="*/ 0 w 272"/>
                <a:gd name="T35" fmla="*/ 227 h 363"/>
                <a:gd name="T36" fmla="*/ 46 w 272"/>
                <a:gd name="T37" fmla="*/ 182 h 363"/>
                <a:gd name="T38" fmla="*/ 46 w 272"/>
                <a:gd name="T39" fmla="*/ 137 h 363"/>
                <a:gd name="T40" fmla="*/ 23 w 272"/>
                <a:gd name="T41" fmla="*/ 9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2" h="363">
                  <a:moveTo>
                    <a:pt x="23" y="91"/>
                  </a:moveTo>
                  <a:lnTo>
                    <a:pt x="68" y="91"/>
                  </a:lnTo>
                  <a:lnTo>
                    <a:pt x="114" y="46"/>
                  </a:lnTo>
                  <a:lnTo>
                    <a:pt x="182" y="46"/>
                  </a:lnTo>
                  <a:lnTo>
                    <a:pt x="227" y="0"/>
                  </a:lnTo>
                  <a:lnTo>
                    <a:pt x="250" y="0"/>
                  </a:lnTo>
                  <a:lnTo>
                    <a:pt x="250" y="69"/>
                  </a:lnTo>
                  <a:lnTo>
                    <a:pt x="272" y="137"/>
                  </a:lnTo>
                  <a:lnTo>
                    <a:pt x="227" y="182"/>
                  </a:lnTo>
                  <a:lnTo>
                    <a:pt x="227" y="227"/>
                  </a:lnTo>
                  <a:lnTo>
                    <a:pt x="250" y="250"/>
                  </a:lnTo>
                  <a:lnTo>
                    <a:pt x="227" y="273"/>
                  </a:lnTo>
                  <a:lnTo>
                    <a:pt x="227" y="318"/>
                  </a:lnTo>
                  <a:lnTo>
                    <a:pt x="159" y="363"/>
                  </a:lnTo>
                  <a:lnTo>
                    <a:pt x="91" y="318"/>
                  </a:lnTo>
                  <a:lnTo>
                    <a:pt x="68" y="341"/>
                  </a:lnTo>
                  <a:lnTo>
                    <a:pt x="23" y="318"/>
                  </a:lnTo>
                  <a:lnTo>
                    <a:pt x="0" y="227"/>
                  </a:lnTo>
                  <a:lnTo>
                    <a:pt x="46" y="182"/>
                  </a:lnTo>
                  <a:lnTo>
                    <a:pt x="46" y="137"/>
                  </a:lnTo>
                  <a:lnTo>
                    <a:pt x="23"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0" name="Freeform 163">
              <a:extLst>
                <a:ext uri="{FF2B5EF4-FFF2-40B4-BE49-F238E27FC236}">
                  <a16:creationId xmlns:a16="http://schemas.microsoft.com/office/drawing/2014/main" id="{9531BDF1-8CE1-4291-A685-C0D7591DEFCB}"/>
                </a:ext>
              </a:extLst>
            </p:cNvPr>
            <p:cNvSpPr>
              <a:spLocks/>
            </p:cNvSpPr>
            <p:nvPr/>
          </p:nvSpPr>
          <p:spPr bwMode="auto">
            <a:xfrm>
              <a:off x="2694" y="4861"/>
              <a:ext cx="317" cy="409"/>
            </a:xfrm>
            <a:custGeom>
              <a:avLst/>
              <a:gdLst>
                <a:gd name="T0" fmla="*/ 249 w 317"/>
                <a:gd name="T1" fmla="*/ 0 h 409"/>
                <a:gd name="T2" fmla="*/ 272 w 317"/>
                <a:gd name="T3" fmla="*/ 91 h 409"/>
                <a:gd name="T4" fmla="*/ 227 w 317"/>
                <a:gd name="T5" fmla="*/ 91 h 409"/>
                <a:gd name="T6" fmla="*/ 181 w 317"/>
                <a:gd name="T7" fmla="*/ 136 h 409"/>
                <a:gd name="T8" fmla="*/ 181 w 317"/>
                <a:gd name="T9" fmla="*/ 205 h 409"/>
                <a:gd name="T10" fmla="*/ 272 w 317"/>
                <a:gd name="T11" fmla="*/ 273 h 409"/>
                <a:gd name="T12" fmla="*/ 317 w 317"/>
                <a:gd name="T13" fmla="*/ 341 h 409"/>
                <a:gd name="T14" fmla="*/ 272 w 317"/>
                <a:gd name="T15" fmla="*/ 363 h 409"/>
                <a:gd name="T16" fmla="*/ 249 w 317"/>
                <a:gd name="T17" fmla="*/ 386 h 409"/>
                <a:gd name="T18" fmla="*/ 204 w 317"/>
                <a:gd name="T19" fmla="*/ 409 h 409"/>
                <a:gd name="T20" fmla="*/ 136 w 317"/>
                <a:gd name="T21" fmla="*/ 386 h 409"/>
                <a:gd name="T22" fmla="*/ 90 w 317"/>
                <a:gd name="T23" fmla="*/ 318 h 409"/>
                <a:gd name="T24" fmla="*/ 90 w 317"/>
                <a:gd name="T25" fmla="*/ 273 h 409"/>
                <a:gd name="T26" fmla="*/ 45 w 317"/>
                <a:gd name="T27" fmla="*/ 227 h 409"/>
                <a:gd name="T28" fmla="*/ 45 w 317"/>
                <a:gd name="T29" fmla="*/ 182 h 409"/>
                <a:gd name="T30" fmla="*/ 0 w 317"/>
                <a:gd name="T31" fmla="*/ 159 h 409"/>
                <a:gd name="T32" fmla="*/ 22 w 317"/>
                <a:gd name="T33" fmla="*/ 136 h 409"/>
                <a:gd name="T34" fmla="*/ 45 w 317"/>
                <a:gd name="T35" fmla="*/ 114 h 409"/>
                <a:gd name="T36" fmla="*/ 45 w 317"/>
                <a:gd name="T37" fmla="*/ 91 h 409"/>
                <a:gd name="T38" fmla="*/ 90 w 317"/>
                <a:gd name="T39" fmla="*/ 68 h 409"/>
                <a:gd name="T40" fmla="*/ 68 w 317"/>
                <a:gd name="T41" fmla="*/ 46 h 409"/>
                <a:gd name="T42" fmla="*/ 45 w 317"/>
                <a:gd name="T43" fmla="*/ 0 h 409"/>
                <a:gd name="T44" fmla="*/ 113 w 317"/>
                <a:gd name="T45" fmla="*/ 0 h 409"/>
                <a:gd name="T46" fmla="*/ 249 w 317"/>
                <a:gd name="T47"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7" h="409">
                  <a:moveTo>
                    <a:pt x="249" y="0"/>
                  </a:moveTo>
                  <a:lnTo>
                    <a:pt x="272" y="91"/>
                  </a:lnTo>
                  <a:lnTo>
                    <a:pt x="227" y="91"/>
                  </a:lnTo>
                  <a:lnTo>
                    <a:pt x="181" y="136"/>
                  </a:lnTo>
                  <a:lnTo>
                    <a:pt x="181" y="205"/>
                  </a:lnTo>
                  <a:lnTo>
                    <a:pt x="272" y="273"/>
                  </a:lnTo>
                  <a:lnTo>
                    <a:pt x="317" y="341"/>
                  </a:lnTo>
                  <a:lnTo>
                    <a:pt x="272" y="363"/>
                  </a:lnTo>
                  <a:lnTo>
                    <a:pt x="249" y="386"/>
                  </a:lnTo>
                  <a:lnTo>
                    <a:pt x="204" y="409"/>
                  </a:lnTo>
                  <a:lnTo>
                    <a:pt x="136" y="386"/>
                  </a:lnTo>
                  <a:lnTo>
                    <a:pt x="90" y="318"/>
                  </a:lnTo>
                  <a:lnTo>
                    <a:pt x="90" y="273"/>
                  </a:lnTo>
                  <a:lnTo>
                    <a:pt x="45" y="227"/>
                  </a:lnTo>
                  <a:lnTo>
                    <a:pt x="45" y="182"/>
                  </a:lnTo>
                  <a:lnTo>
                    <a:pt x="0" y="159"/>
                  </a:lnTo>
                  <a:lnTo>
                    <a:pt x="22" y="136"/>
                  </a:lnTo>
                  <a:lnTo>
                    <a:pt x="45" y="114"/>
                  </a:lnTo>
                  <a:lnTo>
                    <a:pt x="45" y="91"/>
                  </a:lnTo>
                  <a:lnTo>
                    <a:pt x="90" y="68"/>
                  </a:lnTo>
                  <a:lnTo>
                    <a:pt x="68" y="46"/>
                  </a:lnTo>
                  <a:lnTo>
                    <a:pt x="45" y="0"/>
                  </a:lnTo>
                  <a:lnTo>
                    <a:pt x="113" y="0"/>
                  </a:lnTo>
                  <a:lnTo>
                    <a:pt x="24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1" name="Freeform 164">
              <a:extLst>
                <a:ext uri="{FF2B5EF4-FFF2-40B4-BE49-F238E27FC236}">
                  <a16:creationId xmlns:a16="http://schemas.microsoft.com/office/drawing/2014/main" id="{1927F900-5DDD-4AE8-837B-B92A12F7B1C8}"/>
                </a:ext>
              </a:extLst>
            </p:cNvPr>
            <p:cNvSpPr>
              <a:spLocks/>
            </p:cNvSpPr>
            <p:nvPr/>
          </p:nvSpPr>
          <p:spPr bwMode="auto">
            <a:xfrm>
              <a:off x="2739" y="4589"/>
              <a:ext cx="295" cy="272"/>
            </a:xfrm>
            <a:custGeom>
              <a:avLst/>
              <a:gdLst>
                <a:gd name="T0" fmla="*/ 0 w 295"/>
                <a:gd name="T1" fmla="*/ 272 h 272"/>
                <a:gd name="T2" fmla="*/ 204 w 295"/>
                <a:gd name="T3" fmla="*/ 272 h 272"/>
                <a:gd name="T4" fmla="*/ 250 w 295"/>
                <a:gd name="T5" fmla="*/ 204 h 272"/>
                <a:gd name="T6" fmla="*/ 250 w 295"/>
                <a:gd name="T7" fmla="*/ 159 h 272"/>
                <a:gd name="T8" fmla="*/ 295 w 295"/>
                <a:gd name="T9" fmla="*/ 114 h 272"/>
                <a:gd name="T10" fmla="*/ 272 w 295"/>
                <a:gd name="T11" fmla="*/ 46 h 272"/>
                <a:gd name="T12" fmla="*/ 227 w 295"/>
                <a:gd name="T13" fmla="*/ 0 h 272"/>
                <a:gd name="T14" fmla="*/ 182 w 295"/>
                <a:gd name="T15" fmla="*/ 46 h 272"/>
                <a:gd name="T16" fmla="*/ 159 w 295"/>
                <a:gd name="T17" fmla="*/ 136 h 272"/>
                <a:gd name="T18" fmla="*/ 159 w 295"/>
                <a:gd name="T19" fmla="*/ 182 h 272"/>
                <a:gd name="T20" fmla="*/ 114 w 295"/>
                <a:gd name="T21" fmla="*/ 227 h 272"/>
                <a:gd name="T22" fmla="*/ 0 w 295"/>
                <a:gd name="T23"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 h="272">
                  <a:moveTo>
                    <a:pt x="0" y="272"/>
                  </a:moveTo>
                  <a:lnTo>
                    <a:pt x="204" y="272"/>
                  </a:lnTo>
                  <a:lnTo>
                    <a:pt x="250" y="204"/>
                  </a:lnTo>
                  <a:lnTo>
                    <a:pt x="250" y="159"/>
                  </a:lnTo>
                  <a:lnTo>
                    <a:pt x="295" y="114"/>
                  </a:lnTo>
                  <a:lnTo>
                    <a:pt x="272" y="46"/>
                  </a:lnTo>
                  <a:lnTo>
                    <a:pt x="227" y="0"/>
                  </a:lnTo>
                  <a:lnTo>
                    <a:pt x="182" y="46"/>
                  </a:lnTo>
                  <a:lnTo>
                    <a:pt x="159" y="136"/>
                  </a:lnTo>
                  <a:lnTo>
                    <a:pt x="159" y="182"/>
                  </a:lnTo>
                  <a:lnTo>
                    <a:pt x="114" y="227"/>
                  </a:lnTo>
                  <a:lnTo>
                    <a:pt x="0" y="272"/>
                  </a:lnTo>
                  <a:close/>
                </a:path>
              </a:pathLst>
            </a:custGeom>
            <a:solidFill>
              <a:schemeClr val="accent6">
                <a:lumMod val="50000"/>
              </a:schemeClr>
            </a:solid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2" name="Freeform 165">
              <a:extLst>
                <a:ext uri="{FF2B5EF4-FFF2-40B4-BE49-F238E27FC236}">
                  <a16:creationId xmlns:a16="http://schemas.microsoft.com/office/drawing/2014/main" id="{1056FE66-1A21-48A9-9F88-6207684E3F3B}"/>
                </a:ext>
              </a:extLst>
            </p:cNvPr>
            <p:cNvSpPr>
              <a:spLocks/>
            </p:cNvSpPr>
            <p:nvPr/>
          </p:nvSpPr>
          <p:spPr bwMode="auto">
            <a:xfrm>
              <a:off x="2784" y="4226"/>
              <a:ext cx="363" cy="522"/>
            </a:xfrm>
            <a:custGeom>
              <a:avLst/>
              <a:gdLst>
                <a:gd name="T0" fmla="*/ 227 w 363"/>
                <a:gd name="T1" fmla="*/ 114 h 522"/>
                <a:gd name="T2" fmla="*/ 205 w 363"/>
                <a:gd name="T3" fmla="*/ 114 h 522"/>
                <a:gd name="T4" fmla="*/ 205 w 363"/>
                <a:gd name="T5" fmla="*/ 136 h 522"/>
                <a:gd name="T6" fmla="*/ 159 w 363"/>
                <a:gd name="T7" fmla="*/ 136 h 522"/>
                <a:gd name="T8" fmla="*/ 159 w 363"/>
                <a:gd name="T9" fmla="*/ 114 h 522"/>
                <a:gd name="T10" fmla="*/ 137 w 363"/>
                <a:gd name="T11" fmla="*/ 91 h 522"/>
                <a:gd name="T12" fmla="*/ 159 w 363"/>
                <a:gd name="T13" fmla="*/ 68 h 522"/>
                <a:gd name="T14" fmla="*/ 182 w 363"/>
                <a:gd name="T15" fmla="*/ 46 h 522"/>
                <a:gd name="T16" fmla="*/ 159 w 363"/>
                <a:gd name="T17" fmla="*/ 0 h 522"/>
                <a:gd name="T18" fmla="*/ 69 w 363"/>
                <a:gd name="T19" fmla="*/ 23 h 522"/>
                <a:gd name="T20" fmla="*/ 46 w 363"/>
                <a:gd name="T21" fmla="*/ 23 h 522"/>
                <a:gd name="T22" fmla="*/ 46 w 363"/>
                <a:gd name="T23" fmla="*/ 91 h 522"/>
                <a:gd name="T24" fmla="*/ 91 w 363"/>
                <a:gd name="T25" fmla="*/ 91 h 522"/>
                <a:gd name="T26" fmla="*/ 69 w 363"/>
                <a:gd name="T27" fmla="*/ 136 h 522"/>
                <a:gd name="T28" fmla="*/ 0 w 363"/>
                <a:gd name="T29" fmla="*/ 136 h 522"/>
                <a:gd name="T30" fmla="*/ 0 w 363"/>
                <a:gd name="T31" fmla="*/ 182 h 522"/>
                <a:gd name="T32" fmla="*/ 69 w 363"/>
                <a:gd name="T33" fmla="*/ 205 h 522"/>
                <a:gd name="T34" fmla="*/ 91 w 363"/>
                <a:gd name="T35" fmla="*/ 250 h 522"/>
                <a:gd name="T36" fmla="*/ 91 w 363"/>
                <a:gd name="T37" fmla="*/ 318 h 522"/>
                <a:gd name="T38" fmla="*/ 182 w 363"/>
                <a:gd name="T39" fmla="*/ 363 h 522"/>
                <a:gd name="T40" fmla="*/ 227 w 363"/>
                <a:gd name="T41" fmla="*/ 409 h 522"/>
                <a:gd name="T42" fmla="*/ 250 w 363"/>
                <a:gd name="T43" fmla="*/ 477 h 522"/>
                <a:gd name="T44" fmla="*/ 250 w 363"/>
                <a:gd name="T45" fmla="*/ 522 h 522"/>
                <a:gd name="T46" fmla="*/ 341 w 363"/>
                <a:gd name="T47" fmla="*/ 522 h 522"/>
                <a:gd name="T48" fmla="*/ 363 w 363"/>
                <a:gd name="T49" fmla="*/ 477 h 522"/>
                <a:gd name="T50" fmla="*/ 318 w 363"/>
                <a:gd name="T51" fmla="*/ 454 h 522"/>
                <a:gd name="T52" fmla="*/ 295 w 363"/>
                <a:gd name="T53" fmla="*/ 363 h 522"/>
                <a:gd name="T54" fmla="*/ 341 w 363"/>
                <a:gd name="T55" fmla="*/ 318 h 522"/>
                <a:gd name="T56" fmla="*/ 341 w 363"/>
                <a:gd name="T57" fmla="*/ 273 h 522"/>
                <a:gd name="T58" fmla="*/ 318 w 363"/>
                <a:gd name="T59" fmla="*/ 227 h 522"/>
                <a:gd name="T60" fmla="*/ 227 w 363"/>
                <a:gd name="T61" fmla="*/ 205 h 522"/>
                <a:gd name="T62" fmla="*/ 227 w 363"/>
                <a:gd name="T63" fmla="*/ 1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522">
                  <a:moveTo>
                    <a:pt x="227" y="114"/>
                  </a:moveTo>
                  <a:lnTo>
                    <a:pt x="205" y="114"/>
                  </a:lnTo>
                  <a:lnTo>
                    <a:pt x="205" y="136"/>
                  </a:lnTo>
                  <a:lnTo>
                    <a:pt x="159" y="136"/>
                  </a:lnTo>
                  <a:lnTo>
                    <a:pt x="159" y="114"/>
                  </a:lnTo>
                  <a:lnTo>
                    <a:pt x="137" y="91"/>
                  </a:lnTo>
                  <a:lnTo>
                    <a:pt x="159" y="68"/>
                  </a:lnTo>
                  <a:lnTo>
                    <a:pt x="182" y="46"/>
                  </a:lnTo>
                  <a:lnTo>
                    <a:pt x="159" y="0"/>
                  </a:lnTo>
                  <a:lnTo>
                    <a:pt x="69" y="23"/>
                  </a:lnTo>
                  <a:lnTo>
                    <a:pt x="46" y="23"/>
                  </a:lnTo>
                  <a:lnTo>
                    <a:pt x="46" y="91"/>
                  </a:lnTo>
                  <a:lnTo>
                    <a:pt x="91" y="91"/>
                  </a:lnTo>
                  <a:lnTo>
                    <a:pt x="69" y="136"/>
                  </a:lnTo>
                  <a:lnTo>
                    <a:pt x="0" y="136"/>
                  </a:lnTo>
                  <a:lnTo>
                    <a:pt x="0" y="182"/>
                  </a:lnTo>
                  <a:lnTo>
                    <a:pt x="69" y="205"/>
                  </a:lnTo>
                  <a:lnTo>
                    <a:pt x="91" y="250"/>
                  </a:lnTo>
                  <a:lnTo>
                    <a:pt x="91" y="318"/>
                  </a:lnTo>
                  <a:lnTo>
                    <a:pt x="182" y="363"/>
                  </a:lnTo>
                  <a:lnTo>
                    <a:pt x="227" y="409"/>
                  </a:lnTo>
                  <a:lnTo>
                    <a:pt x="250" y="477"/>
                  </a:lnTo>
                  <a:lnTo>
                    <a:pt x="250" y="522"/>
                  </a:lnTo>
                  <a:lnTo>
                    <a:pt x="341" y="522"/>
                  </a:lnTo>
                  <a:lnTo>
                    <a:pt x="363" y="477"/>
                  </a:lnTo>
                  <a:lnTo>
                    <a:pt x="318" y="454"/>
                  </a:lnTo>
                  <a:lnTo>
                    <a:pt x="295" y="363"/>
                  </a:lnTo>
                  <a:lnTo>
                    <a:pt x="341" y="318"/>
                  </a:lnTo>
                  <a:lnTo>
                    <a:pt x="341" y="273"/>
                  </a:lnTo>
                  <a:lnTo>
                    <a:pt x="318" y="227"/>
                  </a:lnTo>
                  <a:lnTo>
                    <a:pt x="227" y="205"/>
                  </a:lnTo>
                  <a:lnTo>
                    <a:pt x="227" y="114"/>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3" name="Freeform 166">
              <a:extLst>
                <a:ext uri="{FF2B5EF4-FFF2-40B4-BE49-F238E27FC236}">
                  <a16:creationId xmlns:a16="http://schemas.microsoft.com/office/drawing/2014/main" id="{21182ACB-D6FA-4BFA-9038-ECAE217118D4}"/>
                </a:ext>
              </a:extLst>
            </p:cNvPr>
            <p:cNvSpPr>
              <a:spLocks/>
            </p:cNvSpPr>
            <p:nvPr/>
          </p:nvSpPr>
          <p:spPr bwMode="auto">
            <a:xfrm>
              <a:off x="2512" y="4204"/>
              <a:ext cx="454" cy="521"/>
            </a:xfrm>
            <a:custGeom>
              <a:avLst/>
              <a:gdLst>
                <a:gd name="T0" fmla="*/ 386 w 454"/>
                <a:gd name="T1" fmla="*/ 521 h 521"/>
                <a:gd name="T2" fmla="*/ 409 w 454"/>
                <a:gd name="T3" fmla="*/ 431 h 521"/>
                <a:gd name="T4" fmla="*/ 454 w 454"/>
                <a:gd name="T5" fmla="*/ 385 h 521"/>
                <a:gd name="T6" fmla="*/ 363 w 454"/>
                <a:gd name="T7" fmla="*/ 340 h 521"/>
                <a:gd name="T8" fmla="*/ 363 w 454"/>
                <a:gd name="T9" fmla="*/ 272 h 521"/>
                <a:gd name="T10" fmla="*/ 341 w 454"/>
                <a:gd name="T11" fmla="*/ 227 h 521"/>
                <a:gd name="T12" fmla="*/ 272 w 454"/>
                <a:gd name="T13" fmla="*/ 204 h 521"/>
                <a:gd name="T14" fmla="*/ 272 w 454"/>
                <a:gd name="T15" fmla="*/ 158 h 521"/>
                <a:gd name="T16" fmla="*/ 341 w 454"/>
                <a:gd name="T17" fmla="*/ 158 h 521"/>
                <a:gd name="T18" fmla="*/ 363 w 454"/>
                <a:gd name="T19" fmla="*/ 113 h 521"/>
                <a:gd name="T20" fmla="*/ 318 w 454"/>
                <a:gd name="T21" fmla="*/ 113 h 521"/>
                <a:gd name="T22" fmla="*/ 318 w 454"/>
                <a:gd name="T23" fmla="*/ 45 h 521"/>
                <a:gd name="T24" fmla="*/ 272 w 454"/>
                <a:gd name="T25" fmla="*/ 22 h 521"/>
                <a:gd name="T26" fmla="*/ 227 w 454"/>
                <a:gd name="T27" fmla="*/ 22 h 521"/>
                <a:gd name="T28" fmla="*/ 182 w 454"/>
                <a:gd name="T29" fmla="*/ 0 h 521"/>
                <a:gd name="T30" fmla="*/ 136 w 454"/>
                <a:gd name="T31" fmla="*/ 22 h 521"/>
                <a:gd name="T32" fmla="*/ 136 w 454"/>
                <a:gd name="T33" fmla="*/ 68 h 521"/>
                <a:gd name="T34" fmla="*/ 136 w 454"/>
                <a:gd name="T35" fmla="*/ 158 h 521"/>
                <a:gd name="T36" fmla="*/ 91 w 454"/>
                <a:gd name="T37" fmla="*/ 181 h 521"/>
                <a:gd name="T38" fmla="*/ 0 w 454"/>
                <a:gd name="T39" fmla="*/ 295 h 521"/>
                <a:gd name="T40" fmla="*/ 0 w 454"/>
                <a:gd name="T41" fmla="*/ 340 h 521"/>
                <a:gd name="T42" fmla="*/ 23 w 454"/>
                <a:gd name="T43" fmla="*/ 363 h 521"/>
                <a:gd name="T44" fmla="*/ 23 w 454"/>
                <a:gd name="T45" fmla="*/ 408 h 521"/>
                <a:gd name="T46" fmla="*/ 46 w 454"/>
                <a:gd name="T47" fmla="*/ 385 h 521"/>
                <a:gd name="T48" fmla="*/ 91 w 454"/>
                <a:gd name="T49" fmla="*/ 385 h 521"/>
                <a:gd name="T50" fmla="*/ 114 w 454"/>
                <a:gd name="T51" fmla="*/ 408 h 521"/>
                <a:gd name="T52" fmla="*/ 114 w 454"/>
                <a:gd name="T53" fmla="*/ 385 h 521"/>
                <a:gd name="T54" fmla="*/ 182 w 454"/>
                <a:gd name="T55" fmla="*/ 408 h 521"/>
                <a:gd name="T56" fmla="*/ 182 w 454"/>
                <a:gd name="T57" fmla="*/ 453 h 521"/>
                <a:gd name="T58" fmla="*/ 250 w 454"/>
                <a:gd name="T59" fmla="*/ 499 h 521"/>
                <a:gd name="T60" fmla="*/ 295 w 454"/>
                <a:gd name="T61" fmla="*/ 499 h 521"/>
                <a:gd name="T62" fmla="*/ 318 w 454"/>
                <a:gd name="T63" fmla="*/ 476 h 521"/>
                <a:gd name="T64" fmla="*/ 341 w 454"/>
                <a:gd name="T65" fmla="*/ 476 h 521"/>
                <a:gd name="T66" fmla="*/ 363 w 454"/>
                <a:gd name="T67" fmla="*/ 499 h 521"/>
                <a:gd name="T68" fmla="*/ 386 w 454"/>
                <a:gd name="T69"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521">
                  <a:moveTo>
                    <a:pt x="386" y="521"/>
                  </a:moveTo>
                  <a:lnTo>
                    <a:pt x="409" y="431"/>
                  </a:lnTo>
                  <a:lnTo>
                    <a:pt x="454" y="385"/>
                  </a:lnTo>
                  <a:lnTo>
                    <a:pt x="363" y="340"/>
                  </a:lnTo>
                  <a:lnTo>
                    <a:pt x="363" y="272"/>
                  </a:lnTo>
                  <a:lnTo>
                    <a:pt x="341" y="227"/>
                  </a:lnTo>
                  <a:lnTo>
                    <a:pt x="272" y="204"/>
                  </a:lnTo>
                  <a:lnTo>
                    <a:pt x="272" y="158"/>
                  </a:lnTo>
                  <a:lnTo>
                    <a:pt x="341" y="158"/>
                  </a:lnTo>
                  <a:lnTo>
                    <a:pt x="363" y="113"/>
                  </a:lnTo>
                  <a:lnTo>
                    <a:pt x="318" y="113"/>
                  </a:lnTo>
                  <a:lnTo>
                    <a:pt x="318" y="45"/>
                  </a:lnTo>
                  <a:lnTo>
                    <a:pt x="272" y="22"/>
                  </a:lnTo>
                  <a:lnTo>
                    <a:pt x="227" y="22"/>
                  </a:lnTo>
                  <a:lnTo>
                    <a:pt x="182" y="0"/>
                  </a:lnTo>
                  <a:lnTo>
                    <a:pt x="136" y="22"/>
                  </a:lnTo>
                  <a:lnTo>
                    <a:pt x="136" y="68"/>
                  </a:lnTo>
                  <a:lnTo>
                    <a:pt x="136" y="158"/>
                  </a:lnTo>
                  <a:lnTo>
                    <a:pt x="91" y="181"/>
                  </a:lnTo>
                  <a:lnTo>
                    <a:pt x="0" y="295"/>
                  </a:lnTo>
                  <a:lnTo>
                    <a:pt x="0" y="340"/>
                  </a:lnTo>
                  <a:lnTo>
                    <a:pt x="23" y="363"/>
                  </a:lnTo>
                  <a:lnTo>
                    <a:pt x="23" y="408"/>
                  </a:lnTo>
                  <a:lnTo>
                    <a:pt x="46" y="385"/>
                  </a:lnTo>
                  <a:lnTo>
                    <a:pt x="91" y="385"/>
                  </a:lnTo>
                  <a:lnTo>
                    <a:pt x="114" y="408"/>
                  </a:lnTo>
                  <a:lnTo>
                    <a:pt x="114" y="385"/>
                  </a:lnTo>
                  <a:lnTo>
                    <a:pt x="182" y="408"/>
                  </a:lnTo>
                  <a:lnTo>
                    <a:pt x="182" y="453"/>
                  </a:lnTo>
                  <a:lnTo>
                    <a:pt x="250" y="499"/>
                  </a:lnTo>
                  <a:lnTo>
                    <a:pt x="295" y="499"/>
                  </a:lnTo>
                  <a:lnTo>
                    <a:pt x="318" y="476"/>
                  </a:lnTo>
                  <a:lnTo>
                    <a:pt x="341" y="476"/>
                  </a:lnTo>
                  <a:lnTo>
                    <a:pt x="363" y="499"/>
                  </a:lnTo>
                  <a:lnTo>
                    <a:pt x="386" y="52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4" name="Freeform 167">
              <a:extLst>
                <a:ext uri="{FF2B5EF4-FFF2-40B4-BE49-F238E27FC236}">
                  <a16:creationId xmlns:a16="http://schemas.microsoft.com/office/drawing/2014/main" id="{044FD4B6-C989-4E6A-934D-4A9615A10BFC}"/>
                </a:ext>
              </a:extLst>
            </p:cNvPr>
            <p:cNvSpPr>
              <a:spLocks/>
            </p:cNvSpPr>
            <p:nvPr/>
          </p:nvSpPr>
          <p:spPr bwMode="auto">
            <a:xfrm>
              <a:off x="2127" y="4181"/>
              <a:ext cx="521" cy="204"/>
            </a:xfrm>
            <a:custGeom>
              <a:avLst/>
              <a:gdLst>
                <a:gd name="T0" fmla="*/ 521 w 521"/>
                <a:gd name="T1" fmla="*/ 45 h 204"/>
                <a:gd name="T2" fmla="*/ 521 w 521"/>
                <a:gd name="T3" fmla="*/ 181 h 204"/>
                <a:gd name="T4" fmla="*/ 476 w 521"/>
                <a:gd name="T5" fmla="*/ 204 h 204"/>
                <a:gd name="T6" fmla="*/ 385 w 521"/>
                <a:gd name="T7" fmla="*/ 204 h 204"/>
                <a:gd name="T8" fmla="*/ 385 w 521"/>
                <a:gd name="T9" fmla="*/ 159 h 204"/>
                <a:gd name="T10" fmla="*/ 363 w 521"/>
                <a:gd name="T11" fmla="*/ 136 h 204"/>
                <a:gd name="T12" fmla="*/ 317 w 521"/>
                <a:gd name="T13" fmla="*/ 113 h 204"/>
                <a:gd name="T14" fmla="*/ 272 w 521"/>
                <a:gd name="T15" fmla="*/ 136 h 204"/>
                <a:gd name="T16" fmla="*/ 249 w 521"/>
                <a:gd name="T17" fmla="*/ 113 h 204"/>
                <a:gd name="T18" fmla="*/ 204 w 521"/>
                <a:gd name="T19" fmla="*/ 91 h 204"/>
                <a:gd name="T20" fmla="*/ 159 w 521"/>
                <a:gd name="T21" fmla="*/ 136 h 204"/>
                <a:gd name="T22" fmla="*/ 90 w 521"/>
                <a:gd name="T23" fmla="*/ 159 h 204"/>
                <a:gd name="T24" fmla="*/ 45 w 521"/>
                <a:gd name="T25" fmla="*/ 159 h 204"/>
                <a:gd name="T26" fmla="*/ 0 w 521"/>
                <a:gd name="T27" fmla="*/ 159 h 204"/>
                <a:gd name="T28" fmla="*/ 22 w 521"/>
                <a:gd name="T29" fmla="*/ 91 h 204"/>
                <a:gd name="T30" fmla="*/ 90 w 521"/>
                <a:gd name="T31" fmla="*/ 91 h 204"/>
                <a:gd name="T32" fmla="*/ 113 w 521"/>
                <a:gd name="T33" fmla="*/ 23 h 204"/>
                <a:gd name="T34" fmla="*/ 136 w 521"/>
                <a:gd name="T35" fmla="*/ 23 h 204"/>
                <a:gd name="T36" fmla="*/ 181 w 521"/>
                <a:gd name="T37" fmla="*/ 0 h 204"/>
                <a:gd name="T38" fmla="*/ 204 w 521"/>
                <a:gd name="T39" fmla="*/ 0 h 204"/>
                <a:gd name="T40" fmla="*/ 272 w 521"/>
                <a:gd name="T41" fmla="*/ 45 h 204"/>
                <a:gd name="T42" fmla="*/ 385 w 521"/>
                <a:gd name="T43" fmla="*/ 68 h 204"/>
                <a:gd name="T44" fmla="*/ 476 w 521"/>
                <a:gd name="T45" fmla="*/ 68 h 204"/>
                <a:gd name="T46" fmla="*/ 521 w 521"/>
                <a:gd name="T47" fmla="*/ 4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1" h="204">
                  <a:moveTo>
                    <a:pt x="521" y="45"/>
                  </a:moveTo>
                  <a:lnTo>
                    <a:pt x="521" y="181"/>
                  </a:lnTo>
                  <a:lnTo>
                    <a:pt x="476" y="204"/>
                  </a:lnTo>
                  <a:lnTo>
                    <a:pt x="385" y="204"/>
                  </a:lnTo>
                  <a:lnTo>
                    <a:pt x="385" y="159"/>
                  </a:lnTo>
                  <a:lnTo>
                    <a:pt x="363" y="136"/>
                  </a:lnTo>
                  <a:lnTo>
                    <a:pt x="317" y="113"/>
                  </a:lnTo>
                  <a:lnTo>
                    <a:pt x="272" y="136"/>
                  </a:lnTo>
                  <a:lnTo>
                    <a:pt x="249" y="113"/>
                  </a:lnTo>
                  <a:lnTo>
                    <a:pt x="204" y="91"/>
                  </a:lnTo>
                  <a:lnTo>
                    <a:pt x="159" y="136"/>
                  </a:lnTo>
                  <a:lnTo>
                    <a:pt x="90" y="159"/>
                  </a:lnTo>
                  <a:lnTo>
                    <a:pt x="45" y="159"/>
                  </a:lnTo>
                  <a:lnTo>
                    <a:pt x="0" y="159"/>
                  </a:lnTo>
                  <a:lnTo>
                    <a:pt x="22" y="91"/>
                  </a:lnTo>
                  <a:lnTo>
                    <a:pt x="90" y="91"/>
                  </a:lnTo>
                  <a:lnTo>
                    <a:pt x="113" y="23"/>
                  </a:lnTo>
                  <a:lnTo>
                    <a:pt x="136" y="23"/>
                  </a:lnTo>
                  <a:lnTo>
                    <a:pt x="181" y="0"/>
                  </a:lnTo>
                  <a:lnTo>
                    <a:pt x="204" y="0"/>
                  </a:lnTo>
                  <a:lnTo>
                    <a:pt x="272" y="45"/>
                  </a:lnTo>
                  <a:lnTo>
                    <a:pt x="385" y="68"/>
                  </a:lnTo>
                  <a:lnTo>
                    <a:pt x="476" y="68"/>
                  </a:lnTo>
                  <a:lnTo>
                    <a:pt x="521" y="45"/>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5" name="Freeform 168">
              <a:extLst>
                <a:ext uri="{FF2B5EF4-FFF2-40B4-BE49-F238E27FC236}">
                  <a16:creationId xmlns:a16="http://schemas.microsoft.com/office/drawing/2014/main" id="{B0F483D4-A594-4889-A42F-B9F027527F24}"/>
                </a:ext>
              </a:extLst>
            </p:cNvPr>
            <p:cNvSpPr>
              <a:spLocks/>
            </p:cNvSpPr>
            <p:nvPr/>
          </p:nvSpPr>
          <p:spPr bwMode="auto">
            <a:xfrm>
              <a:off x="2127" y="4272"/>
              <a:ext cx="476" cy="408"/>
            </a:xfrm>
            <a:custGeom>
              <a:avLst/>
              <a:gdLst>
                <a:gd name="T0" fmla="*/ 0 w 476"/>
                <a:gd name="T1" fmla="*/ 68 h 408"/>
                <a:gd name="T2" fmla="*/ 90 w 476"/>
                <a:gd name="T3" fmla="*/ 68 h 408"/>
                <a:gd name="T4" fmla="*/ 159 w 476"/>
                <a:gd name="T5" fmla="*/ 45 h 408"/>
                <a:gd name="T6" fmla="*/ 204 w 476"/>
                <a:gd name="T7" fmla="*/ 0 h 408"/>
                <a:gd name="T8" fmla="*/ 249 w 476"/>
                <a:gd name="T9" fmla="*/ 22 h 408"/>
                <a:gd name="T10" fmla="*/ 272 w 476"/>
                <a:gd name="T11" fmla="*/ 45 h 408"/>
                <a:gd name="T12" fmla="*/ 317 w 476"/>
                <a:gd name="T13" fmla="*/ 22 h 408"/>
                <a:gd name="T14" fmla="*/ 363 w 476"/>
                <a:gd name="T15" fmla="*/ 45 h 408"/>
                <a:gd name="T16" fmla="*/ 385 w 476"/>
                <a:gd name="T17" fmla="*/ 68 h 408"/>
                <a:gd name="T18" fmla="*/ 385 w 476"/>
                <a:gd name="T19" fmla="*/ 113 h 408"/>
                <a:gd name="T20" fmla="*/ 476 w 476"/>
                <a:gd name="T21" fmla="*/ 113 h 408"/>
                <a:gd name="T22" fmla="*/ 385 w 476"/>
                <a:gd name="T23" fmla="*/ 227 h 408"/>
                <a:gd name="T24" fmla="*/ 385 w 476"/>
                <a:gd name="T25" fmla="*/ 272 h 408"/>
                <a:gd name="T26" fmla="*/ 408 w 476"/>
                <a:gd name="T27" fmla="*/ 295 h 408"/>
                <a:gd name="T28" fmla="*/ 408 w 476"/>
                <a:gd name="T29" fmla="*/ 340 h 408"/>
                <a:gd name="T30" fmla="*/ 385 w 476"/>
                <a:gd name="T31" fmla="*/ 317 h 408"/>
                <a:gd name="T32" fmla="*/ 363 w 476"/>
                <a:gd name="T33" fmla="*/ 317 h 408"/>
                <a:gd name="T34" fmla="*/ 340 w 476"/>
                <a:gd name="T35" fmla="*/ 295 h 408"/>
                <a:gd name="T36" fmla="*/ 317 w 476"/>
                <a:gd name="T37" fmla="*/ 317 h 408"/>
                <a:gd name="T38" fmla="*/ 363 w 476"/>
                <a:gd name="T39" fmla="*/ 340 h 408"/>
                <a:gd name="T40" fmla="*/ 295 w 476"/>
                <a:gd name="T41" fmla="*/ 363 h 408"/>
                <a:gd name="T42" fmla="*/ 249 w 476"/>
                <a:gd name="T43" fmla="*/ 317 h 408"/>
                <a:gd name="T44" fmla="*/ 227 w 476"/>
                <a:gd name="T45" fmla="*/ 340 h 408"/>
                <a:gd name="T46" fmla="*/ 227 w 476"/>
                <a:gd name="T47" fmla="*/ 363 h 408"/>
                <a:gd name="T48" fmla="*/ 204 w 476"/>
                <a:gd name="T49" fmla="*/ 408 h 408"/>
                <a:gd name="T50" fmla="*/ 181 w 476"/>
                <a:gd name="T51" fmla="*/ 385 h 408"/>
                <a:gd name="T52" fmla="*/ 159 w 476"/>
                <a:gd name="T53" fmla="*/ 385 h 408"/>
                <a:gd name="T54" fmla="*/ 159 w 476"/>
                <a:gd name="T55" fmla="*/ 340 h 408"/>
                <a:gd name="T56" fmla="*/ 113 w 476"/>
                <a:gd name="T57" fmla="*/ 340 h 408"/>
                <a:gd name="T58" fmla="*/ 90 w 476"/>
                <a:gd name="T59" fmla="*/ 363 h 408"/>
                <a:gd name="T60" fmla="*/ 45 w 476"/>
                <a:gd name="T61" fmla="*/ 363 h 408"/>
                <a:gd name="T62" fmla="*/ 45 w 476"/>
                <a:gd name="T63" fmla="*/ 317 h 408"/>
                <a:gd name="T64" fmla="*/ 68 w 476"/>
                <a:gd name="T65" fmla="*/ 204 h 408"/>
                <a:gd name="T66" fmla="*/ 45 w 476"/>
                <a:gd name="T67" fmla="*/ 181 h 408"/>
                <a:gd name="T68" fmla="*/ 68 w 476"/>
                <a:gd name="T69" fmla="*/ 113 h 408"/>
                <a:gd name="T70" fmla="*/ 0 w 476"/>
                <a:gd name="T71" fmla="*/ 6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 h="408">
                  <a:moveTo>
                    <a:pt x="0" y="68"/>
                  </a:moveTo>
                  <a:lnTo>
                    <a:pt x="90" y="68"/>
                  </a:lnTo>
                  <a:lnTo>
                    <a:pt x="159" y="45"/>
                  </a:lnTo>
                  <a:lnTo>
                    <a:pt x="204" y="0"/>
                  </a:lnTo>
                  <a:lnTo>
                    <a:pt x="249" y="22"/>
                  </a:lnTo>
                  <a:lnTo>
                    <a:pt x="272" y="45"/>
                  </a:lnTo>
                  <a:lnTo>
                    <a:pt x="317" y="22"/>
                  </a:lnTo>
                  <a:lnTo>
                    <a:pt x="363" y="45"/>
                  </a:lnTo>
                  <a:lnTo>
                    <a:pt x="385" y="68"/>
                  </a:lnTo>
                  <a:lnTo>
                    <a:pt x="385" y="113"/>
                  </a:lnTo>
                  <a:lnTo>
                    <a:pt x="476" y="113"/>
                  </a:lnTo>
                  <a:lnTo>
                    <a:pt x="385" y="227"/>
                  </a:lnTo>
                  <a:lnTo>
                    <a:pt x="385" y="272"/>
                  </a:lnTo>
                  <a:lnTo>
                    <a:pt x="408" y="295"/>
                  </a:lnTo>
                  <a:lnTo>
                    <a:pt x="408" y="340"/>
                  </a:lnTo>
                  <a:lnTo>
                    <a:pt x="385" y="317"/>
                  </a:lnTo>
                  <a:lnTo>
                    <a:pt x="363" y="317"/>
                  </a:lnTo>
                  <a:lnTo>
                    <a:pt x="340" y="295"/>
                  </a:lnTo>
                  <a:lnTo>
                    <a:pt x="317" y="317"/>
                  </a:lnTo>
                  <a:lnTo>
                    <a:pt x="363" y="340"/>
                  </a:lnTo>
                  <a:lnTo>
                    <a:pt x="295" y="363"/>
                  </a:lnTo>
                  <a:lnTo>
                    <a:pt x="249" y="317"/>
                  </a:lnTo>
                  <a:lnTo>
                    <a:pt x="227" y="340"/>
                  </a:lnTo>
                  <a:lnTo>
                    <a:pt x="227" y="363"/>
                  </a:lnTo>
                  <a:lnTo>
                    <a:pt x="204" y="408"/>
                  </a:lnTo>
                  <a:lnTo>
                    <a:pt x="181" y="385"/>
                  </a:lnTo>
                  <a:lnTo>
                    <a:pt x="159" y="385"/>
                  </a:lnTo>
                  <a:lnTo>
                    <a:pt x="159" y="340"/>
                  </a:lnTo>
                  <a:lnTo>
                    <a:pt x="113" y="340"/>
                  </a:lnTo>
                  <a:lnTo>
                    <a:pt x="90" y="363"/>
                  </a:lnTo>
                  <a:lnTo>
                    <a:pt x="45" y="363"/>
                  </a:lnTo>
                  <a:lnTo>
                    <a:pt x="45" y="317"/>
                  </a:lnTo>
                  <a:lnTo>
                    <a:pt x="68" y="204"/>
                  </a:lnTo>
                  <a:lnTo>
                    <a:pt x="45" y="181"/>
                  </a:lnTo>
                  <a:lnTo>
                    <a:pt x="68" y="113"/>
                  </a:lnTo>
                  <a:lnTo>
                    <a:pt x="0" y="68"/>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6" name="Freeform 169">
              <a:extLst>
                <a:ext uri="{FF2B5EF4-FFF2-40B4-BE49-F238E27FC236}">
                  <a16:creationId xmlns:a16="http://schemas.microsoft.com/office/drawing/2014/main" id="{6C5CDCF2-1466-4A70-A94A-0EDCF7769BA0}"/>
                </a:ext>
              </a:extLst>
            </p:cNvPr>
            <p:cNvSpPr>
              <a:spLocks/>
            </p:cNvSpPr>
            <p:nvPr/>
          </p:nvSpPr>
          <p:spPr bwMode="auto">
            <a:xfrm>
              <a:off x="1673" y="4294"/>
              <a:ext cx="522" cy="363"/>
            </a:xfrm>
            <a:custGeom>
              <a:avLst/>
              <a:gdLst>
                <a:gd name="T0" fmla="*/ 23 w 522"/>
                <a:gd name="T1" fmla="*/ 318 h 363"/>
                <a:gd name="T2" fmla="*/ 0 w 522"/>
                <a:gd name="T3" fmla="*/ 273 h 363"/>
                <a:gd name="T4" fmla="*/ 0 w 522"/>
                <a:gd name="T5" fmla="*/ 205 h 363"/>
                <a:gd name="T6" fmla="*/ 46 w 522"/>
                <a:gd name="T7" fmla="*/ 137 h 363"/>
                <a:gd name="T8" fmla="*/ 68 w 522"/>
                <a:gd name="T9" fmla="*/ 114 h 363"/>
                <a:gd name="T10" fmla="*/ 136 w 522"/>
                <a:gd name="T11" fmla="*/ 91 h 363"/>
                <a:gd name="T12" fmla="*/ 204 w 522"/>
                <a:gd name="T13" fmla="*/ 91 h 363"/>
                <a:gd name="T14" fmla="*/ 272 w 522"/>
                <a:gd name="T15" fmla="*/ 114 h 363"/>
                <a:gd name="T16" fmla="*/ 272 w 522"/>
                <a:gd name="T17" fmla="*/ 68 h 363"/>
                <a:gd name="T18" fmla="*/ 318 w 522"/>
                <a:gd name="T19" fmla="*/ 46 h 363"/>
                <a:gd name="T20" fmla="*/ 363 w 522"/>
                <a:gd name="T21" fmla="*/ 0 h 363"/>
                <a:gd name="T22" fmla="*/ 431 w 522"/>
                <a:gd name="T23" fmla="*/ 46 h 363"/>
                <a:gd name="T24" fmla="*/ 454 w 522"/>
                <a:gd name="T25" fmla="*/ 46 h 363"/>
                <a:gd name="T26" fmla="*/ 522 w 522"/>
                <a:gd name="T27" fmla="*/ 91 h 363"/>
                <a:gd name="T28" fmla="*/ 499 w 522"/>
                <a:gd name="T29" fmla="*/ 159 h 363"/>
                <a:gd name="T30" fmla="*/ 522 w 522"/>
                <a:gd name="T31" fmla="*/ 182 h 363"/>
                <a:gd name="T32" fmla="*/ 499 w 522"/>
                <a:gd name="T33" fmla="*/ 295 h 363"/>
                <a:gd name="T34" fmla="*/ 499 w 522"/>
                <a:gd name="T35" fmla="*/ 341 h 363"/>
                <a:gd name="T36" fmla="*/ 454 w 522"/>
                <a:gd name="T37" fmla="*/ 363 h 363"/>
                <a:gd name="T38" fmla="*/ 431 w 522"/>
                <a:gd name="T39" fmla="*/ 341 h 363"/>
                <a:gd name="T40" fmla="*/ 431 w 522"/>
                <a:gd name="T41" fmla="*/ 318 h 363"/>
                <a:gd name="T42" fmla="*/ 408 w 522"/>
                <a:gd name="T43" fmla="*/ 341 h 363"/>
                <a:gd name="T44" fmla="*/ 386 w 522"/>
                <a:gd name="T45" fmla="*/ 341 h 363"/>
                <a:gd name="T46" fmla="*/ 363 w 522"/>
                <a:gd name="T47" fmla="*/ 318 h 363"/>
                <a:gd name="T48" fmla="*/ 363 w 522"/>
                <a:gd name="T49" fmla="*/ 341 h 363"/>
                <a:gd name="T50" fmla="*/ 340 w 522"/>
                <a:gd name="T51" fmla="*/ 363 h 363"/>
                <a:gd name="T52" fmla="*/ 318 w 522"/>
                <a:gd name="T53" fmla="*/ 341 h 363"/>
                <a:gd name="T54" fmla="*/ 295 w 522"/>
                <a:gd name="T55" fmla="*/ 341 h 363"/>
                <a:gd name="T56" fmla="*/ 272 w 522"/>
                <a:gd name="T57" fmla="*/ 363 h 363"/>
                <a:gd name="T58" fmla="*/ 250 w 522"/>
                <a:gd name="T59" fmla="*/ 341 h 363"/>
                <a:gd name="T60" fmla="*/ 204 w 522"/>
                <a:gd name="T61" fmla="*/ 363 h 363"/>
                <a:gd name="T62" fmla="*/ 182 w 522"/>
                <a:gd name="T63" fmla="*/ 363 h 363"/>
                <a:gd name="T64" fmla="*/ 159 w 522"/>
                <a:gd name="T65" fmla="*/ 341 h 363"/>
                <a:gd name="T66" fmla="*/ 159 w 522"/>
                <a:gd name="T67" fmla="*/ 318 h 363"/>
                <a:gd name="T68" fmla="*/ 159 w 522"/>
                <a:gd name="T69" fmla="*/ 295 h 363"/>
                <a:gd name="T70" fmla="*/ 114 w 522"/>
                <a:gd name="T71" fmla="*/ 273 h 363"/>
                <a:gd name="T72" fmla="*/ 46 w 522"/>
                <a:gd name="T73" fmla="*/ 318 h 363"/>
                <a:gd name="T74" fmla="*/ 23 w 522"/>
                <a:gd name="T75" fmla="*/ 31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2" h="363">
                  <a:moveTo>
                    <a:pt x="23" y="318"/>
                  </a:moveTo>
                  <a:lnTo>
                    <a:pt x="0" y="273"/>
                  </a:lnTo>
                  <a:lnTo>
                    <a:pt x="0" y="205"/>
                  </a:lnTo>
                  <a:lnTo>
                    <a:pt x="46" y="137"/>
                  </a:lnTo>
                  <a:lnTo>
                    <a:pt x="68" y="114"/>
                  </a:lnTo>
                  <a:lnTo>
                    <a:pt x="136" y="91"/>
                  </a:lnTo>
                  <a:lnTo>
                    <a:pt x="204" y="91"/>
                  </a:lnTo>
                  <a:lnTo>
                    <a:pt x="272" y="114"/>
                  </a:lnTo>
                  <a:lnTo>
                    <a:pt x="272" y="68"/>
                  </a:lnTo>
                  <a:lnTo>
                    <a:pt x="318" y="46"/>
                  </a:lnTo>
                  <a:lnTo>
                    <a:pt x="363" y="0"/>
                  </a:lnTo>
                  <a:lnTo>
                    <a:pt x="431" y="46"/>
                  </a:lnTo>
                  <a:lnTo>
                    <a:pt x="454" y="46"/>
                  </a:lnTo>
                  <a:lnTo>
                    <a:pt x="522" y="91"/>
                  </a:lnTo>
                  <a:lnTo>
                    <a:pt x="499" y="159"/>
                  </a:lnTo>
                  <a:lnTo>
                    <a:pt x="522" y="182"/>
                  </a:lnTo>
                  <a:lnTo>
                    <a:pt x="499" y="295"/>
                  </a:lnTo>
                  <a:lnTo>
                    <a:pt x="499" y="341"/>
                  </a:lnTo>
                  <a:lnTo>
                    <a:pt x="454" y="363"/>
                  </a:lnTo>
                  <a:lnTo>
                    <a:pt x="431" y="341"/>
                  </a:lnTo>
                  <a:lnTo>
                    <a:pt x="431" y="318"/>
                  </a:lnTo>
                  <a:lnTo>
                    <a:pt x="408" y="341"/>
                  </a:lnTo>
                  <a:lnTo>
                    <a:pt x="386" y="341"/>
                  </a:lnTo>
                  <a:lnTo>
                    <a:pt x="363" y="318"/>
                  </a:lnTo>
                  <a:lnTo>
                    <a:pt x="363" y="341"/>
                  </a:lnTo>
                  <a:lnTo>
                    <a:pt x="340" y="363"/>
                  </a:lnTo>
                  <a:lnTo>
                    <a:pt x="318" y="341"/>
                  </a:lnTo>
                  <a:lnTo>
                    <a:pt x="295" y="341"/>
                  </a:lnTo>
                  <a:lnTo>
                    <a:pt x="272" y="363"/>
                  </a:lnTo>
                  <a:lnTo>
                    <a:pt x="250" y="341"/>
                  </a:lnTo>
                  <a:lnTo>
                    <a:pt x="204" y="363"/>
                  </a:lnTo>
                  <a:lnTo>
                    <a:pt x="182" y="363"/>
                  </a:lnTo>
                  <a:lnTo>
                    <a:pt x="159" y="341"/>
                  </a:lnTo>
                  <a:lnTo>
                    <a:pt x="159" y="318"/>
                  </a:lnTo>
                  <a:lnTo>
                    <a:pt x="159" y="295"/>
                  </a:lnTo>
                  <a:lnTo>
                    <a:pt x="114" y="273"/>
                  </a:lnTo>
                  <a:lnTo>
                    <a:pt x="46" y="318"/>
                  </a:lnTo>
                  <a:lnTo>
                    <a:pt x="23" y="318"/>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7" name="Freeform 170">
              <a:extLst>
                <a:ext uri="{FF2B5EF4-FFF2-40B4-BE49-F238E27FC236}">
                  <a16:creationId xmlns:a16="http://schemas.microsoft.com/office/drawing/2014/main" id="{1CDF4094-BB2F-44B2-ADAA-BF083FC453BE}"/>
                </a:ext>
              </a:extLst>
            </p:cNvPr>
            <p:cNvSpPr>
              <a:spLocks/>
            </p:cNvSpPr>
            <p:nvPr/>
          </p:nvSpPr>
          <p:spPr bwMode="auto">
            <a:xfrm>
              <a:off x="4553" y="3637"/>
              <a:ext cx="704" cy="612"/>
            </a:xfrm>
            <a:custGeom>
              <a:avLst/>
              <a:gdLst>
                <a:gd name="T0" fmla="*/ 0 w 704"/>
                <a:gd name="T1" fmla="*/ 453 h 612"/>
                <a:gd name="T2" fmla="*/ 0 w 704"/>
                <a:gd name="T3" fmla="*/ 340 h 612"/>
                <a:gd name="T4" fmla="*/ 23 w 704"/>
                <a:gd name="T5" fmla="*/ 317 h 612"/>
                <a:gd name="T6" fmla="*/ 0 w 704"/>
                <a:gd name="T7" fmla="*/ 249 h 612"/>
                <a:gd name="T8" fmla="*/ 46 w 704"/>
                <a:gd name="T9" fmla="*/ 204 h 612"/>
                <a:gd name="T10" fmla="*/ 159 w 704"/>
                <a:gd name="T11" fmla="*/ 204 h 612"/>
                <a:gd name="T12" fmla="*/ 227 w 704"/>
                <a:gd name="T13" fmla="*/ 90 h 612"/>
                <a:gd name="T14" fmla="*/ 273 w 704"/>
                <a:gd name="T15" fmla="*/ 90 h 612"/>
                <a:gd name="T16" fmla="*/ 363 w 704"/>
                <a:gd name="T17" fmla="*/ 158 h 612"/>
                <a:gd name="T18" fmla="*/ 409 w 704"/>
                <a:gd name="T19" fmla="*/ 158 h 612"/>
                <a:gd name="T20" fmla="*/ 431 w 704"/>
                <a:gd name="T21" fmla="*/ 113 h 612"/>
                <a:gd name="T22" fmla="*/ 454 w 704"/>
                <a:gd name="T23" fmla="*/ 90 h 612"/>
                <a:gd name="T24" fmla="*/ 477 w 704"/>
                <a:gd name="T25" fmla="*/ 0 h 612"/>
                <a:gd name="T26" fmla="*/ 499 w 704"/>
                <a:gd name="T27" fmla="*/ 0 h 612"/>
                <a:gd name="T28" fmla="*/ 522 w 704"/>
                <a:gd name="T29" fmla="*/ 45 h 612"/>
                <a:gd name="T30" fmla="*/ 522 w 704"/>
                <a:gd name="T31" fmla="*/ 90 h 612"/>
                <a:gd name="T32" fmla="*/ 567 w 704"/>
                <a:gd name="T33" fmla="*/ 113 h 612"/>
                <a:gd name="T34" fmla="*/ 590 w 704"/>
                <a:gd name="T35" fmla="*/ 181 h 612"/>
                <a:gd name="T36" fmla="*/ 658 w 704"/>
                <a:gd name="T37" fmla="*/ 204 h 612"/>
                <a:gd name="T38" fmla="*/ 704 w 704"/>
                <a:gd name="T39" fmla="*/ 204 h 612"/>
                <a:gd name="T40" fmla="*/ 704 w 704"/>
                <a:gd name="T41" fmla="*/ 272 h 612"/>
                <a:gd name="T42" fmla="*/ 658 w 704"/>
                <a:gd name="T43" fmla="*/ 453 h 612"/>
                <a:gd name="T44" fmla="*/ 590 w 704"/>
                <a:gd name="T45" fmla="*/ 567 h 612"/>
                <a:gd name="T46" fmla="*/ 567 w 704"/>
                <a:gd name="T47" fmla="*/ 589 h 612"/>
                <a:gd name="T48" fmla="*/ 522 w 704"/>
                <a:gd name="T49" fmla="*/ 589 h 612"/>
                <a:gd name="T50" fmla="*/ 499 w 704"/>
                <a:gd name="T51" fmla="*/ 612 h 612"/>
                <a:gd name="T52" fmla="*/ 477 w 704"/>
                <a:gd name="T53" fmla="*/ 589 h 612"/>
                <a:gd name="T54" fmla="*/ 454 w 704"/>
                <a:gd name="T55" fmla="*/ 544 h 612"/>
                <a:gd name="T56" fmla="*/ 431 w 704"/>
                <a:gd name="T57" fmla="*/ 567 h 612"/>
                <a:gd name="T58" fmla="*/ 431 w 704"/>
                <a:gd name="T59" fmla="*/ 612 h 612"/>
                <a:gd name="T60" fmla="*/ 363 w 704"/>
                <a:gd name="T61" fmla="*/ 567 h 612"/>
                <a:gd name="T62" fmla="*/ 363 w 704"/>
                <a:gd name="T63" fmla="*/ 521 h 612"/>
                <a:gd name="T64" fmla="*/ 273 w 704"/>
                <a:gd name="T65" fmla="*/ 408 h 612"/>
                <a:gd name="T66" fmla="*/ 205 w 704"/>
                <a:gd name="T67" fmla="*/ 385 h 612"/>
                <a:gd name="T68" fmla="*/ 159 w 704"/>
                <a:gd name="T69" fmla="*/ 453 h 612"/>
                <a:gd name="T70" fmla="*/ 114 w 704"/>
                <a:gd name="T71" fmla="*/ 453 h 612"/>
                <a:gd name="T72" fmla="*/ 91 w 704"/>
                <a:gd name="T73" fmla="*/ 431 h 612"/>
                <a:gd name="T74" fmla="*/ 23 w 704"/>
                <a:gd name="T75" fmla="*/ 476 h 612"/>
                <a:gd name="T76" fmla="*/ 0 w 704"/>
                <a:gd name="T77" fmla="*/ 45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4" h="612">
                  <a:moveTo>
                    <a:pt x="0" y="453"/>
                  </a:moveTo>
                  <a:lnTo>
                    <a:pt x="0" y="340"/>
                  </a:lnTo>
                  <a:lnTo>
                    <a:pt x="23" y="317"/>
                  </a:lnTo>
                  <a:lnTo>
                    <a:pt x="0" y="249"/>
                  </a:lnTo>
                  <a:lnTo>
                    <a:pt x="46" y="204"/>
                  </a:lnTo>
                  <a:lnTo>
                    <a:pt x="159" y="204"/>
                  </a:lnTo>
                  <a:lnTo>
                    <a:pt x="227" y="90"/>
                  </a:lnTo>
                  <a:lnTo>
                    <a:pt x="273" y="90"/>
                  </a:lnTo>
                  <a:lnTo>
                    <a:pt x="363" y="158"/>
                  </a:lnTo>
                  <a:lnTo>
                    <a:pt x="409" y="158"/>
                  </a:lnTo>
                  <a:lnTo>
                    <a:pt x="431" y="113"/>
                  </a:lnTo>
                  <a:lnTo>
                    <a:pt x="454" y="90"/>
                  </a:lnTo>
                  <a:lnTo>
                    <a:pt x="477" y="0"/>
                  </a:lnTo>
                  <a:lnTo>
                    <a:pt x="499" y="0"/>
                  </a:lnTo>
                  <a:lnTo>
                    <a:pt x="522" y="45"/>
                  </a:lnTo>
                  <a:lnTo>
                    <a:pt x="522" y="90"/>
                  </a:lnTo>
                  <a:lnTo>
                    <a:pt x="567" y="113"/>
                  </a:lnTo>
                  <a:lnTo>
                    <a:pt x="590" y="181"/>
                  </a:lnTo>
                  <a:lnTo>
                    <a:pt x="658" y="204"/>
                  </a:lnTo>
                  <a:lnTo>
                    <a:pt x="704" y="204"/>
                  </a:lnTo>
                  <a:lnTo>
                    <a:pt x="704" y="272"/>
                  </a:lnTo>
                  <a:lnTo>
                    <a:pt x="658" y="453"/>
                  </a:lnTo>
                  <a:lnTo>
                    <a:pt x="590" y="567"/>
                  </a:lnTo>
                  <a:lnTo>
                    <a:pt x="567" y="589"/>
                  </a:lnTo>
                  <a:lnTo>
                    <a:pt x="522" y="589"/>
                  </a:lnTo>
                  <a:lnTo>
                    <a:pt x="499" y="612"/>
                  </a:lnTo>
                  <a:lnTo>
                    <a:pt x="477" y="589"/>
                  </a:lnTo>
                  <a:lnTo>
                    <a:pt x="454" y="544"/>
                  </a:lnTo>
                  <a:lnTo>
                    <a:pt x="431" y="567"/>
                  </a:lnTo>
                  <a:lnTo>
                    <a:pt x="431" y="612"/>
                  </a:lnTo>
                  <a:lnTo>
                    <a:pt x="363" y="567"/>
                  </a:lnTo>
                  <a:lnTo>
                    <a:pt x="363" y="521"/>
                  </a:lnTo>
                  <a:lnTo>
                    <a:pt x="273" y="408"/>
                  </a:lnTo>
                  <a:lnTo>
                    <a:pt x="205" y="385"/>
                  </a:lnTo>
                  <a:lnTo>
                    <a:pt x="159" y="453"/>
                  </a:lnTo>
                  <a:lnTo>
                    <a:pt x="114" y="453"/>
                  </a:lnTo>
                  <a:lnTo>
                    <a:pt x="91" y="431"/>
                  </a:lnTo>
                  <a:lnTo>
                    <a:pt x="23" y="476"/>
                  </a:lnTo>
                  <a:lnTo>
                    <a:pt x="0" y="45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8" name="Freeform 171">
              <a:extLst>
                <a:ext uri="{FF2B5EF4-FFF2-40B4-BE49-F238E27FC236}">
                  <a16:creationId xmlns:a16="http://schemas.microsoft.com/office/drawing/2014/main" id="{FF25F56C-FB60-4B94-BB47-F20525867717}"/>
                </a:ext>
              </a:extLst>
            </p:cNvPr>
            <p:cNvSpPr>
              <a:spLocks/>
            </p:cNvSpPr>
            <p:nvPr/>
          </p:nvSpPr>
          <p:spPr bwMode="auto">
            <a:xfrm>
              <a:off x="5075" y="3297"/>
              <a:ext cx="567" cy="544"/>
            </a:xfrm>
            <a:custGeom>
              <a:avLst/>
              <a:gdLst>
                <a:gd name="T0" fmla="*/ 0 w 567"/>
                <a:gd name="T1" fmla="*/ 385 h 544"/>
                <a:gd name="T2" fmla="*/ 23 w 567"/>
                <a:gd name="T3" fmla="*/ 340 h 544"/>
                <a:gd name="T4" fmla="*/ 23 w 567"/>
                <a:gd name="T5" fmla="*/ 272 h 544"/>
                <a:gd name="T6" fmla="*/ 114 w 567"/>
                <a:gd name="T7" fmla="*/ 204 h 544"/>
                <a:gd name="T8" fmla="*/ 136 w 567"/>
                <a:gd name="T9" fmla="*/ 158 h 544"/>
                <a:gd name="T10" fmla="*/ 114 w 567"/>
                <a:gd name="T11" fmla="*/ 113 h 544"/>
                <a:gd name="T12" fmla="*/ 159 w 567"/>
                <a:gd name="T13" fmla="*/ 90 h 544"/>
                <a:gd name="T14" fmla="*/ 159 w 567"/>
                <a:gd name="T15" fmla="*/ 45 h 544"/>
                <a:gd name="T16" fmla="*/ 250 w 567"/>
                <a:gd name="T17" fmla="*/ 0 h 544"/>
                <a:gd name="T18" fmla="*/ 272 w 567"/>
                <a:gd name="T19" fmla="*/ 45 h 544"/>
                <a:gd name="T20" fmla="*/ 340 w 567"/>
                <a:gd name="T21" fmla="*/ 45 h 544"/>
                <a:gd name="T22" fmla="*/ 363 w 567"/>
                <a:gd name="T23" fmla="*/ 68 h 544"/>
                <a:gd name="T24" fmla="*/ 363 w 567"/>
                <a:gd name="T25" fmla="*/ 113 h 544"/>
                <a:gd name="T26" fmla="*/ 408 w 567"/>
                <a:gd name="T27" fmla="*/ 136 h 544"/>
                <a:gd name="T28" fmla="*/ 431 w 567"/>
                <a:gd name="T29" fmla="*/ 113 h 544"/>
                <a:gd name="T30" fmla="*/ 454 w 567"/>
                <a:gd name="T31" fmla="*/ 136 h 544"/>
                <a:gd name="T32" fmla="*/ 476 w 567"/>
                <a:gd name="T33" fmla="*/ 90 h 544"/>
                <a:gd name="T34" fmla="*/ 476 w 567"/>
                <a:gd name="T35" fmla="*/ 68 h 544"/>
                <a:gd name="T36" fmla="*/ 499 w 567"/>
                <a:gd name="T37" fmla="*/ 45 h 544"/>
                <a:gd name="T38" fmla="*/ 544 w 567"/>
                <a:gd name="T39" fmla="*/ 45 h 544"/>
                <a:gd name="T40" fmla="*/ 567 w 567"/>
                <a:gd name="T41" fmla="*/ 90 h 544"/>
                <a:gd name="T42" fmla="*/ 522 w 567"/>
                <a:gd name="T43" fmla="*/ 113 h 544"/>
                <a:gd name="T44" fmla="*/ 499 w 567"/>
                <a:gd name="T45" fmla="*/ 136 h 544"/>
                <a:gd name="T46" fmla="*/ 476 w 567"/>
                <a:gd name="T47" fmla="*/ 158 h 544"/>
                <a:gd name="T48" fmla="*/ 499 w 567"/>
                <a:gd name="T49" fmla="*/ 181 h 544"/>
                <a:gd name="T50" fmla="*/ 454 w 567"/>
                <a:gd name="T51" fmla="*/ 181 h 544"/>
                <a:gd name="T52" fmla="*/ 431 w 567"/>
                <a:gd name="T53" fmla="*/ 204 h 544"/>
                <a:gd name="T54" fmla="*/ 454 w 567"/>
                <a:gd name="T55" fmla="*/ 204 h 544"/>
                <a:gd name="T56" fmla="*/ 454 w 567"/>
                <a:gd name="T57" fmla="*/ 226 h 544"/>
                <a:gd name="T58" fmla="*/ 431 w 567"/>
                <a:gd name="T59" fmla="*/ 226 h 544"/>
                <a:gd name="T60" fmla="*/ 454 w 567"/>
                <a:gd name="T61" fmla="*/ 249 h 544"/>
                <a:gd name="T62" fmla="*/ 431 w 567"/>
                <a:gd name="T63" fmla="*/ 317 h 544"/>
                <a:gd name="T64" fmla="*/ 386 w 567"/>
                <a:gd name="T65" fmla="*/ 294 h 544"/>
                <a:gd name="T66" fmla="*/ 318 w 567"/>
                <a:gd name="T67" fmla="*/ 294 h 544"/>
                <a:gd name="T68" fmla="*/ 272 w 567"/>
                <a:gd name="T69" fmla="*/ 272 h 544"/>
                <a:gd name="T70" fmla="*/ 250 w 567"/>
                <a:gd name="T71" fmla="*/ 294 h 544"/>
                <a:gd name="T72" fmla="*/ 272 w 567"/>
                <a:gd name="T73" fmla="*/ 317 h 544"/>
                <a:gd name="T74" fmla="*/ 227 w 567"/>
                <a:gd name="T75" fmla="*/ 340 h 544"/>
                <a:gd name="T76" fmla="*/ 159 w 567"/>
                <a:gd name="T77" fmla="*/ 476 h 544"/>
                <a:gd name="T78" fmla="*/ 182 w 567"/>
                <a:gd name="T79" fmla="*/ 544 h 544"/>
                <a:gd name="T80" fmla="*/ 136 w 567"/>
                <a:gd name="T81" fmla="*/ 544 h 544"/>
                <a:gd name="T82" fmla="*/ 68 w 567"/>
                <a:gd name="T83" fmla="*/ 521 h 544"/>
                <a:gd name="T84" fmla="*/ 45 w 567"/>
                <a:gd name="T85" fmla="*/ 453 h 544"/>
                <a:gd name="T86" fmla="*/ 0 w 567"/>
                <a:gd name="T87" fmla="*/ 430 h 544"/>
                <a:gd name="T88" fmla="*/ 0 w 567"/>
                <a:gd name="T89" fmla="*/ 385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7" h="544">
                  <a:moveTo>
                    <a:pt x="0" y="385"/>
                  </a:moveTo>
                  <a:lnTo>
                    <a:pt x="23" y="340"/>
                  </a:lnTo>
                  <a:lnTo>
                    <a:pt x="23" y="272"/>
                  </a:lnTo>
                  <a:lnTo>
                    <a:pt x="114" y="204"/>
                  </a:lnTo>
                  <a:lnTo>
                    <a:pt x="136" y="158"/>
                  </a:lnTo>
                  <a:lnTo>
                    <a:pt x="114" y="113"/>
                  </a:lnTo>
                  <a:lnTo>
                    <a:pt x="159" y="90"/>
                  </a:lnTo>
                  <a:lnTo>
                    <a:pt x="159" y="45"/>
                  </a:lnTo>
                  <a:lnTo>
                    <a:pt x="250" y="0"/>
                  </a:lnTo>
                  <a:lnTo>
                    <a:pt x="272" y="45"/>
                  </a:lnTo>
                  <a:lnTo>
                    <a:pt x="340" y="45"/>
                  </a:lnTo>
                  <a:lnTo>
                    <a:pt x="363" y="68"/>
                  </a:lnTo>
                  <a:lnTo>
                    <a:pt x="363" y="113"/>
                  </a:lnTo>
                  <a:lnTo>
                    <a:pt x="408" y="136"/>
                  </a:lnTo>
                  <a:lnTo>
                    <a:pt x="431" y="113"/>
                  </a:lnTo>
                  <a:lnTo>
                    <a:pt x="454" y="136"/>
                  </a:lnTo>
                  <a:lnTo>
                    <a:pt x="476" y="90"/>
                  </a:lnTo>
                  <a:lnTo>
                    <a:pt x="476" y="68"/>
                  </a:lnTo>
                  <a:lnTo>
                    <a:pt x="499" y="45"/>
                  </a:lnTo>
                  <a:lnTo>
                    <a:pt x="544" y="45"/>
                  </a:lnTo>
                  <a:lnTo>
                    <a:pt x="567" y="90"/>
                  </a:lnTo>
                  <a:lnTo>
                    <a:pt x="522" y="113"/>
                  </a:lnTo>
                  <a:lnTo>
                    <a:pt x="499" y="136"/>
                  </a:lnTo>
                  <a:lnTo>
                    <a:pt x="476" y="158"/>
                  </a:lnTo>
                  <a:lnTo>
                    <a:pt x="499" y="181"/>
                  </a:lnTo>
                  <a:lnTo>
                    <a:pt x="454" y="181"/>
                  </a:lnTo>
                  <a:lnTo>
                    <a:pt x="431" y="204"/>
                  </a:lnTo>
                  <a:lnTo>
                    <a:pt x="454" y="204"/>
                  </a:lnTo>
                  <a:lnTo>
                    <a:pt x="454" y="226"/>
                  </a:lnTo>
                  <a:lnTo>
                    <a:pt x="431" y="226"/>
                  </a:lnTo>
                  <a:lnTo>
                    <a:pt x="454" y="249"/>
                  </a:lnTo>
                  <a:lnTo>
                    <a:pt x="431" y="317"/>
                  </a:lnTo>
                  <a:lnTo>
                    <a:pt x="386" y="294"/>
                  </a:lnTo>
                  <a:lnTo>
                    <a:pt x="318" y="294"/>
                  </a:lnTo>
                  <a:lnTo>
                    <a:pt x="272" y="272"/>
                  </a:lnTo>
                  <a:lnTo>
                    <a:pt x="250" y="294"/>
                  </a:lnTo>
                  <a:lnTo>
                    <a:pt x="272" y="317"/>
                  </a:lnTo>
                  <a:lnTo>
                    <a:pt x="227" y="340"/>
                  </a:lnTo>
                  <a:lnTo>
                    <a:pt x="159" y="476"/>
                  </a:lnTo>
                  <a:lnTo>
                    <a:pt x="182" y="544"/>
                  </a:lnTo>
                  <a:lnTo>
                    <a:pt x="136" y="544"/>
                  </a:lnTo>
                  <a:lnTo>
                    <a:pt x="68" y="521"/>
                  </a:lnTo>
                  <a:lnTo>
                    <a:pt x="45" y="453"/>
                  </a:lnTo>
                  <a:lnTo>
                    <a:pt x="0" y="430"/>
                  </a:lnTo>
                  <a:lnTo>
                    <a:pt x="0" y="385"/>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9" name="Freeform 172">
              <a:extLst>
                <a:ext uri="{FF2B5EF4-FFF2-40B4-BE49-F238E27FC236}">
                  <a16:creationId xmlns:a16="http://schemas.microsoft.com/office/drawing/2014/main" id="{7CB89C8E-64E6-4170-818B-788D8A4DE012}"/>
                </a:ext>
              </a:extLst>
            </p:cNvPr>
            <p:cNvSpPr>
              <a:spLocks/>
            </p:cNvSpPr>
            <p:nvPr/>
          </p:nvSpPr>
          <p:spPr bwMode="auto">
            <a:xfrm>
              <a:off x="5325" y="2684"/>
              <a:ext cx="544" cy="749"/>
            </a:xfrm>
            <a:custGeom>
              <a:avLst/>
              <a:gdLst>
                <a:gd name="T0" fmla="*/ 226 w 544"/>
                <a:gd name="T1" fmla="*/ 23 h 749"/>
                <a:gd name="T2" fmla="*/ 204 w 544"/>
                <a:gd name="T3" fmla="*/ 23 h 749"/>
                <a:gd name="T4" fmla="*/ 158 w 544"/>
                <a:gd name="T5" fmla="*/ 68 h 749"/>
                <a:gd name="T6" fmla="*/ 158 w 544"/>
                <a:gd name="T7" fmla="*/ 136 h 749"/>
                <a:gd name="T8" fmla="*/ 136 w 544"/>
                <a:gd name="T9" fmla="*/ 159 h 749"/>
                <a:gd name="T10" fmla="*/ 113 w 544"/>
                <a:gd name="T11" fmla="*/ 250 h 749"/>
                <a:gd name="T12" fmla="*/ 0 w 544"/>
                <a:gd name="T13" fmla="*/ 386 h 749"/>
                <a:gd name="T14" fmla="*/ 22 w 544"/>
                <a:gd name="T15" fmla="*/ 476 h 749"/>
                <a:gd name="T16" fmla="*/ 0 w 544"/>
                <a:gd name="T17" fmla="*/ 613 h 749"/>
                <a:gd name="T18" fmla="*/ 22 w 544"/>
                <a:gd name="T19" fmla="*/ 658 h 749"/>
                <a:gd name="T20" fmla="*/ 90 w 544"/>
                <a:gd name="T21" fmla="*/ 658 h 749"/>
                <a:gd name="T22" fmla="*/ 113 w 544"/>
                <a:gd name="T23" fmla="*/ 681 h 749"/>
                <a:gd name="T24" fmla="*/ 113 w 544"/>
                <a:gd name="T25" fmla="*/ 726 h 749"/>
                <a:gd name="T26" fmla="*/ 158 w 544"/>
                <a:gd name="T27" fmla="*/ 749 h 749"/>
                <a:gd name="T28" fmla="*/ 181 w 544"/>
                <a:gd name="T29" fmla="*/ 726 h 749"/>
                <a:gd name="T30" fmla="*/ 204 w 544"/>
                <a:gd name="T31" fmla="*/ 749 h 749"/>
                <a:gd name="T32" fmla="*/ 226 w 544"/>
                <a:gd name="T33" fmla="*/ 703 h 749"/>
                <a:gd name="T34" fmla="*/ 226 w 544"/>
                <a:gd name="T35" fmla="*/ 681 h 749"/>
                <a:gd name="T36" fmla="*/ 249 w 544"/>
                <a:gd name="T37" fmla="*/ 658 h 749"/>
                <a:gd name="T38" fmla="*/ 294 w 544"/>
                <a:gd name="T39" fmla="*/ 658 h 749"/>
                <a:gd name="T40" fmla="*/ 340 w 544"/>
                <a:gd name="T41" fmla="*/ 681 h 749"/>
                <a:gd name="T42" fmla="*/ 340 w 544"/>
                <a:gd name="T43" fmla="*/ 635 h 749"/>
                <a:gd name="T44" fmla="*/ 362 w 544"/>
                <a:gd name="T45" fmla="*/ 658 h 749"/>
                <a:gd name="T46" fmla="*/ 385 w 544"/>
                <a:gd name="T47" fmla="*/ 635 h 749"/>
                <a:gd name="T48" fmla="*/ 431 w 544"/>
                <a:gd name="T49" fmla="*/ 613 h 749"/>
                <a:gd name="T50" fmla="*/ 431 w 544"/>
                <a:gd name="T51" fmla="*/ 567 h 749"/>
                <a:gd name="T52" fmla="*/ 476 w 544"/>
                <a:gd name="T53" fmla="*/ 499 h 749"/>
                <a:gd name="T54" fmla="*/ 476 w 544"/>
                <a:gd name="T55" fmla="*/ 476 h 749"/>
                <a:gd name="T56" fmla="*/ 521 w 544"/>
                <a:gd name="T57" fmla="*/ 454 h 749"/>
                <a:gd name="T58" fmla="*/ 521 w 544"/>
                <a:gd name="T59" fmla="*/ 408 h 749"/>
                <a:gd name="T60" fmla="*/ 499 w 544"/>
                <a:gd name="T61" fmla="*/ 408 h 749"/>
                <a:gd name="T62" fmla="*/ 544 w 544"/>
                <a:gd name="T63" fmla="*/ 318 h 749"/>
                <a:gd name="T64" fmla="*/ 521 w 544"/>
                <a:gd name="T65" fmla="*/ 272 h 749"/>
                <a:gd name="T66" fmla="*/ 544 w 544"/>
                <a:gd name="T67" fmla="*/ 227 h 749"/>
                <a:gd name="T68" fmla="*/ 499 w 544"/>
                <a:gd name="T69" fmla="*/ 204 h 749"/>
                <a:gd name="T70" fmla="*/ 499 w 544"/>
                <a:gd name="T71" fmla="*/ 182 h 749"/>
                <a:gd name="T72" fmla="*/ 521 w 544"/>
                <a:gd name="T73" fmla="*/ 159 h 749"/>
                <a:gd name="T74" fmla="*/ 499 w 544"/>
                <a:gd name="T75" fmla="*/ 136 h 749"/>
                <a:gd name="T76" fmla="*/ 521 w 544"/>
                <a:gd name="T77" fmla="*/ 114 h 749"/>
                <a:gd name="T78" fmla="*/ 521 w 544"/>
                <a:gd name="T79" fmla="*/ 46 h 749"/>
                <a:gd name="T80" fmla="*/ 499 w 544"/>
                <a:gd name="T81" fmla="*/ 0 h 749"/>
                <a:gd name="T82" fmla="*/ 272 w 544"/>
                <a:gd name="T83" fmla="*/ 0 h 749"/>
                <a:gd name="T84" fmla="*/ 226 w 544"/>
                <a:gd name="T85" fmla="*/ 2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4" h="749">
                  <a:moveTo>
                    <a:pt x="226" y="23"/>
                  </a:moveTo>
                  <a:lnTo>
                    <a:pt x="204" y="23"/>
                  </a:lnTo>
                  <a:lnTo>
                    <a:pt x="158" y="68"/>
                  </a:lnTo>
                  <a:lnTo>
                    <a:pt x="158" y="136"/>
                  </a:lnTo>
                  <a:lnTo>
                    <a:pt x="136" y="159"/>
                  </a:lnTo>
                  <a:lnTo>
                    <a:pt x="113" y="250"/>
                  </a:lnTo>
                  <a:lnTo>
                    <a:pt x="0" y="386"/>
                  </a:lnTo>
                  <a:lnTo>
                    <a:pt x="22" y="476"/>
                  </a:lnTo>
                  <a:lnTo>
                    <a:pt x="0" y="613"/>
                  </a:lnTo>
                  <a:lnTo>
                    <a:pt x="22" y="658"/>
                  </a:lnTo>
                  <a:lnTo>
                    <a:pt x="90" y="658"/>
                  </a:lnTo>
                  <a:lnTo>
                    <a:pt x="113" y="681"/>
                  </a:lnTo>
                  <a:lnTo>
                    <a:pt x="113" y="726"/>
                  </a:lnTo>
                  <a:lnTo>
                    <a:pt x="158" y="749"/>
                  </a:lnTo>
                  <a:lnTo>
                    <a:pt x="181" y="726"/>
                  </a:lnTo>
                  <a:lnTo>
                    <a:pt x="204" y="749"/>
                  </a:lnTo>
                  <a:lnTo>
                    <a:pt x="226" y="703"/>
                  </a:lnTo>
                  <a:lnTo>
                    <a:pt x="226" y="681"/>
                  </a:lnTo>
                  <a:lnTo>
                    <a:pt x="249" y="658"/>
                  </a:lnTo>
                  <a:lnTo>
                    <a:pt x="294" y="658"/>
                  </a:lnTo>
                  <a:lnTo>
                    <a:pt x="340" y="681"/>
                  </a:lnTo>
                  <a:lnTo>
                    <a:pt x="340" y="635"/>
                  </a:lnTo>
                  <a:lnTo>
                    <a:pt x="362" y="658"/>
                  </a:lnTo>
                  <a:lnTo>
                    <a:pt x="385" y="635"/>
                  </a:lnTo>
                  <a:lnTo>
                    <a:pt x="431" y="613"/>
                  </a:lnTo>
                  <a:lnTo>
                    <a:pt x="431" y="567"/>
                  </a:lnTo>
                  <a:lnTo>
                    <a:pt x="476" y="499"/>
                  </a:lnTo>
                  <a:lnTo>
                    <a:pt x="476" y="476"/>
                  </a:lnTo>
                  <a:lnTo>
                    <a:pt x="521" y="454"/>
                  </a:lnTo>
                  <a:lnTo>
                    <a:pt x="521" y="408"/>
                  </a:lnTo>
                  <a:lnTo>
                    <a:pt x="499" y="408"/>
                  </a:lnTo>
                  <a:lnTo>
                    <a:pt x="544" y="318"/>
                  </a:lnTo>
                  <a:lnTo>
                    <a:pt x="521" y="272"/>
                  </a:lnTo>
                  <a:lnTo>
                    <a:pt x="544" y="227"/>
                  </a:lnTo>
                  <a:lnTo>
                    <a:pt x="499" y="204"/>
                  </a:lnTo>
                  <a:lnTo>
                    <a:pt x="499" y="182"/>
                  </a:lnTo>
                  <a:lnTo>
                    <a:pt x="521" y="159"/>
                  </a:lnTo>
                  <a:lnTo>
                    <a:pt x="499" y="136"/>
                  </a:lnTo>
                  <a:lnTo>
                    <a:pt x="521" y="114"/>
                  </a:lnTo>
                  <a:lnTo>
                    <a:pt x="521" y="46"/>
                  </a:lnTo>
                  <a:lnTo>
                    <a:pt x="499" y="0"/>
                  </a:lnTo>
                  <a:lnTo>
                    <a:pt x="272" y="0"/>
                  </a:lnTo>
                  <a:lnTo>
                    <a:pt x="226" y="2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60" name="Freeform 173">
              <a:extLst>
                <a:ext uri="{FF2B5EF4-FFF2-40B4-BE49-F238E27FC236}">
                  <a16:creationId xmlns:a16="http://schemas.microsoft.com/office/drawing/2014/main" id="{4B023AC8-5F27-43F5-B4E2-B24F9D04A4F1}"/>
                </a:ext>
              </a:extLst>
            </p:cNvPr>
            <p:cNvSpPr>
              <a:spLocks/>
            </p:cNvSpPr>
            <p:nvPr/>
          </p:nvSpPr>
          <p:spPr bwMode="auto">
            <a:xfrm>
              <a:off x="5189" y="2094"/>
              <a:ext cx="680" cy="613"/>
            </a:xfrm>
            <a:custGeom>
              <a:avLst/>
              <a:gdLst>
                <a:gd name="T0" fmla="*/ 498 w 680"/>
                <a:gd name="T1" fmla="*/ 0 h 613"/>
                <a:gd name="T2" fmla="*/ 430 w 680"/>
                <a:gd name="T3" fmla="*/ 46 h 613"/>
                <a:gd name="T4" fmla="*/ 385 w 680"/>
                <a:gd name="T5" fmla="*/ 182 h 613"/>
                <a:gd name="T6" fmla="*/ 498 w 680"/>
                <a:gd name="T7" fmla="*/ 159 h 613"/>
                <a:gd name="T8" fmla="*/ 544 w 680"/>
                <a:gd name="T9" fmla="*/ 114 h 613"/>
                <a:gd name="T10" fmla="*/ 589 w 680"/>
                <a:gd name="T11" fmla="*/ 182 h 613"/>
                <a:gd name="T12" fmla="*/ 544 w 680"/>
                <a:gd name="T13" fmla="*/ 295 h 613"/>
                <a:gd name="T14" fmla="*/ 498 w 680"/>
                <a:gd name="T15" fmla="*/ 341 h 613"/>
                <a:gd name="T16" fmla="*/ 430 w 680"/>
                <a:gd name="T17" fmla="*/ 250 h 613"/>
                <a:gd name="T18" fmla="*/ 408 w 680"/>
                <a:gd name="T19" fmla="*/ 295 h 613"/>
                <a:gd name="T20" fmla="*/ 362 w 680"/>
                <a:gd name="T21" fmla="*/ 318 h 613"/>
                <a:gd name="T22" fmla="*/ 317 w 680"/>
                <a:gd name="T23" fmla="*/ 295 h 613"/>
                <a:gd name="T24" fmla="*/ 340 w 680"/>
                <a:gd name="T25" fmla="*/ 159 h 613"/>
                <a:gd name="T26" fmla="*/ 340 w 680"/>
                <a:gd name="T27" fmla="*/ 137 h 613"/>
                <a:gd name="T28" fmla="*/ 317 w 680"/>
                <a:gd name="T29" fmla="*/ 114 h 613"/>
                <a:gd name="T30" fmla="*/ 294 w 680"/>
                <a:gd name="T31" fmla="*/ 137 h 613"/>
                <a:gd name="T32" fmla="*/ 249 w 680"/>
                <a:gd name="T33" fmla="*/ 91 h 613"/>
                <a:gd name="T34" fmla="*/ 226 w 680"/>
                <a:gd name="T35" fmla="*/ 137 h 613"/>
                <a:gd name="T36" fmla="*/ 226 w 680"/>
                <a:gd name="T37" fmla="*/ 159 h 613"/>
                <a:gd name="T38" fmla="*/ 204 w 680"/>
                <a:gd name="T39" fmla="*/ 227 h 613"/>
                <a:gd name="T40" fmla="*/ 158 w 680"/>
                <a:gd name="T41" fmla="*/ 295 h 613"/>
                <a:gd name="T42" fmla="*/ 90 w 680"/>
                <a:gd name="T43" fmla="*/ 318 h 613"/>
                <a:gd name="T44" fmla="*/ 68 w 680"/>
                <a:gd name="T45" fmla="*/ 295 h 613"/>
                <a:gd name="T46" fmla="*/ 0 w 680"/>
                <a:gd name="T47" fmla="*/ 341 h 613"/>
                <a:gd name="T48" fmla="*/ 22 w 680"/>
                <a:gd name="T49" fmla="*/ 363 h 613"/>
                <a:gd name="T50" fmla="*/ 0 w 680"/>
                <a:gd name="T51" fmla="*/ 409 h 613"/>
                <a:gd name="T52" fmla="*/ 113 w 680"/>
                <a:gd name="T53" fmla="*/ 477 h 613"/>
                <a:gd name="T54" fmla="*/ 204 w 680"/>
                <a:gd name="T55" fmla="*/ 454 h 613"/>
                <a:gd name="T56" fmla="*/ 249 w 680"/>
                <a:gd name="T57" fmla="*/ 499 h 613"/>
                <a:gd name="T58" fmla="*/ 340 w 680"/>
                <a:gd name="T59" fmla="*/ 477 h 613"/>
                <a:gd name="T60" fmla="*/ 362 w 680"/>
                <a:gd name="T61" fmla="*/ 545 h 613"/>
                <a:gd name="T62" fmla="*/ 340 w 680"/>
                <a:gd name="T63" fmla="*/ 590 h 613"/>
                <a:gd name="T64" fmla="*/ 362 w 680"/>
                <a:gd name="T65" fmla="*/ 613 h 613"/>
                <a:gd name="T66" fmla="*/ 408 w 680"/>
                <a:gd name="T67" fmla="*/ 590 h 613"/>
                <a:gd name="T68" fmla="*/ 635 w 680"/>
                <a:gd name="T69" fmla="*/ 590 h 613"/>
                <a:gd name="T70" fmla="*/ 612 w 680"/>
                <a:gd name="T71" fmla="*/ 545 h 613"/>
                <a:gd name="T72" fmla="*/ 567 w 680"/>
                <a:gd name="T73" fmla="*/ 522 h 613"/>
                <a:gd name="T74" fmla="*/ 567 w 680"/>
                <a:gd name="T75" fmla="*/ 431 h 613"/>
                <a:gd name="T76" fmla="*/ 612 w 680"/>
                <a:gd name="T77" fmla="*/ 205 h 613"/>
                <a:gd name="T78" fmla="*/ 680 w 680"/>
                <a:gd name="T79" fmla="*/ 114 h 613"/>
                <a:gd name="T80" fmla="*/ 657 w 680"/>
                <a:gd name="T81" fmla="*/ 114 h 613"/>
                <a:gd name="T82" fmla="*/ 612 w 680"/>
                <a:gd name="T83" fmla="*/ 114 h 613"/>
                <a:gd name="T84" fmla="*/ 544 w 680"/>
                <a:gd name="T85" fmla="*/ 69 h 613"/>
                <a:gd name="T86" fmla="*/ 544 w 680"/>
                <a:gd name="T87" fmla="*/ 46 h 613"/>
                <a:gd name="T88" fmla="*/ 498 w 680"/>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0" h="613">
                  <a:moveTo>
                    <a:pt x="498" y="0"/>
                  </a:moveTo>
                  <a:lnTo>
                    <a:pt x="430" y="46"/>
                  </a:lnTo>
                  <a:lnTo>
                    <a:pt x="385" y="182"/>
                  </a:lnTo>
                  <a:lnTo>
                    <a:pt x="498" y="159"/>
                  </a:lnTo>
                  <a:lnTo>
                    <a:pt x="544" y="114"/>
                  </a:lnTo>
                  <a:lnTo>
                    <a:pt x="589" y="182"/>
                  </a:lnTo>
                  <a:lnTo>
                    <a:pt x="544" y="295"/>
                  </a:lnTo>
                  <a:lnTo>
                    <a:pt x="498" y="341"/>
                  </a:lnTo>
                  <a:lnTo>
                    <a:pt x="430" y="250"/>
                  </a:lnTo>
                  <a:lnTo>
                    <a:pt x="408" y="295"/>
                  </a:lnTo>
                  <a:lnTo>
                    <a:pt x="362" y="318"/>
                  </a:lnTo>
                  <a:lnTo>
                    <a:pt x="317" y="295"/>
                  </a:lnTo>
                  <a:lnTo>
                    <a:pt x="340" y="159"/>
                  </a:lnTo>
                  <a:lnTo>
                    <a:pt x="340" y="137"/>
                  </a:lnTo>
                  <a:lnTo>
                    <a:pt x="317" y="114"/>
                  </a:lnTo>
                  <a:lnTo>
                    <a:pt x="294" y="137"/>
                  </a:lnTo>
                  <a:lnTo>
                    <a:pt x="249" y="91"/>
                  </a:lnTo>
                  <a:lnTo>
                    <a:pt x="226" y="137"/>
                  </a:lnTo>
                  <a:lnTo>
                    <a:pt x="226" y="159"/>
                  </a:lnTo>
                  <a:lnTo>
                    <a:pt x="204" y="227"/>
                  </a:lnTo>
                  <a:lnTo>
                    <a:pt x="158" y="295"/>
                  </a:lnTo>
                  <a:lnTo>
                    <a:pt x="90" y="318"/>
                  </a:lnTo>
                  <a:lnTo>
                    <a:pt x="68" y="295"/>
                  </a:lnTo>
                  <a:lnTo>
                    <a:pt x="0" y="341"/>
                  </a:lnTo>
                  <a:lnTo>
                    <a:pt x="22" y="363"/>
                  </a:lnTo>
                  <a:lnTo>
                    <a:pt x="0" y="409"/>
                  </a:lnTo>
                  <a:lnTo>
                    <a:pt x="113" y="477"/>
                  </a:lnTo>
                  <a:lnTo>
                    <a:pt x="204" y="454"/>
                  </a:lnTo>
                  <a:lnTo>
                    <a:pt x="249" y="499"/>
                  </a:lnTo>
                  <a:lnTo>
                    <a:pt x="340" y="477"/>
                  </a:lnTo>
                  <a:lnTo>
                    <a:pt x="362" y="545"/>
                  </a:lnTo>
                  <a:lnTo>
                    <a:pt x="340" y="590"/>
                  </a:lnTo>
                  <a:lnTo>
                    <a:pt x="362" y="613"/>
                  </a:lnTo>
                  <a:lnTo>
                    <a:pt x="408" y="590"/>
                  </a:lnTo>
                  <a:lnTo>
                    <a:pt x="635" y="590"/>
                  </a:lnTo>
                  <a:lnTo>
                    <a:pt x="612" y="545"/>
                  </a:lnTo>
                  <a:lnTo>
                    <a:pt x="567" y="522"/>
                  </a:lnTo>
                  <a:lnTo>
                    <a:pt x="567" y="431"/>
                  </a:lnTo>
                  <a:lnTo>
                    <a:pt x="612" y="205"/>
                  </a:lnTo>
                  <a:lnTo>
                    <a:pt x="680" y="114"/>
                  </a:lnTo>
                  <a:lnTo>
                    <a:pt x="657" y="114"/>
                  </a:lnTo>
                  <a:lnTo>
                    <a:pt x="612" y="114"/>
                  </a:lnTo>
                  <a:lnTo>
                    <a:pt x="544" y="69"/>
                  </a:lnTo>
                  <a:lnTo>
                    <a:pt x="544" y="46"/>
                  </a:lnTo>
                  <a:lnTo>
                    <a:pt x="498"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61" name="Freeform 174">
              <a:extLst>
                <a:ext uri="{FF2B5EF4-FFF2-40B4-BE49-F238E27FC236}">
                  <a16:creationId xmlns:a16="http://schemas.microsoft.com/office/drawing/2014/main" id="{73725085-B60C-493C-B07E-ECC5ACCD5CC8}"/>
                </a:ext>
              </a:extLst>
            </p:cNvPr>
            <p:cNvSpPr>
              <a:spLocks/>
            </p:cNvSpPr>
            <p:nvPr/>
          </p:nvSpPr>
          <p:spPr bwMode="auto">
            <a:xfrm>
              <a:off x="3986" y="3365"/>
              <a:ext cx="930" cy="748"/>
            </a:xfrm>
            <a:custGeom>
              <a:avLst/>
              <a:gdLst>
                <a:gd name="T0" fmla="*/ 840 w 930"/>
                <a:gd name="T1" fmla="*/ 0 h 748"/>
                <a:gd name="T2" fmla="*/ 794 w 930"/>
                <a:gd name="T3" fmla="*/ 113 h 748"/>
                <a:gd name="T4" fmla="*/ 726 w 930"/>
                <a:gd name="T5" fmla="*/ 204 h 748"/>
                <a:gd name="T6" fmla="*/ 499 w 930"/>
                <a:gd name="T7" fmla="*/ 249 h 748"/>
                <a:gd name="T8" fmla="*/ 454 w 930"/>
                <a:gd name="T9" fmla="*/ 362 h 748"/>
                <a:gd name="T10" fmla="*/ 205 w 930"/>
                <a:gd name="T11" fmla="*/ 521 h 748"/>
                <a:gd name="T12" fmla="*/ 114 w 930"/>
                <a:gd name="T13" fmla="*/ 521 h 748"/>
                <a:gd name="T14" fmla="*/ 0 w 930"/>
                <a:gd name="T15" fmla="*/ 544 h 748"/>
                <a:gd name="T16" fmla="*/ 0 w 930"/>
                <a:gd name="T17" fmla="*/ 657 h 748"/>
                <a:gd name="T18" fmla="*/ 69 w 930"/>
                <a:gd name="T19" fmla="*/ 612 h 748"/>
                <a:gd name="T20" fmla="*/ 114 w 930"/>
                <a:gd name="T21" fmla="*/ 612 h 748"/>
                <a:gd name="T22" fmla="*/ 114 w 930"/>
                <a:gd name="T23" fmla="*/ 657 h 748"/>
                <a:gd name="T24" fmla="*/ 205 w 930"/>
                <a:gd name="T25" fmla="*/ 635 h 748"/>
                <a:gd name="T26" fmla="*/ 273 w 930"/>
                <a:gd name="T27" fmla="*/ 589 h 748"/>
                <a:gd name="T28" fmla="*/ 318 w 930"/>
                <a:gd name="T29" fmla="*/ 612 h 748"/>
                <a:gd name="T30" fmla="*/ 295 w 930"/>
                <a:gd name="T31" fmla="*/ 680 h 748"/>
                <a:gd name="T32" fmla="*/ 341 w 930"/>
                <a:gd name="T33" fmla="*/ 703 h 748"/>
                <a:gd name="T34" fmla="*/ 341 w 930"/>
                <a:gd name="T35" fmla="*/ 748 h 748"/>
                <a:gd name="T36" fmla="*/ 454 w 930"/>
                <a:gd name="T37" fmla="*/ 703 h 748"/>
                <a:gd name="T38" fmla="*/ 454 w 930"/>
                <a:gd name="T39" fmla="*/ 657 h 748"/>
                <a:gd name="T40" fmla="*/ 499 w 930"/>
                <a:gd name="T41" fmla="*/ 657 h 748"/>
                <a:gd name="T42" fmla="*/ 522 w 930"/>
                <a:gd name="T43" fmla="*/ 725 h 748"/>
                <a:gd name="T44" fmla="*/ 567 w 930"/>
                <a:gd name="T45" fmla="*/ 725 h 748"/>
                <a:gd name="T46" fmla="*/ 567 w 930"/>
                <a:gd name="T47" fmla="*/ 612 h 748"/>
                <a:gd name="T48" fmla="*/ 590 w 930"/>
                <a:gd name="T49" fmla="*/ 589 h 748"/>
                <a:gd name="T50" fmla="*/ 567 w 930"/>
                <a:gd name="T51" fmla="*/ 521 h 748"/>
                <a:gd name="T52" fmla="*/ 613 w 930"/>
                <a:gd name="T53" fmla="*/ 476 h 748"/>
                <a:gd name="T54" fmla="*/ 681 w 930"/>
                <a:gd name="T55" fmla="*/ 476 h 748"/>
                <a:gd name="T56" fmla="*/ 726 w 930"/>
                <a:gd name="T57" fmla="*/ 476 h 748"/>
                <a:gd name="T58" fmla="*/ 749 w 930"/>
                <a:gd name="T59" fmla="*/ 430 h 748"/>
                <a:gd name="T60" fmla="*/ 794 w 930"/>
                <a:gd name="T61" fmla="*/ 362 h 748"/>
                <a:gd name="T62" fmla="*/ 772 w 930"/>
                <a:gd name="T63" fmla="*/ 294 h 748"/>
                <a:gd name="T64" fmla="*/ 817 w 930"/>
                <a:gd name="T65" fmla="*/ 226 h 748"/>
                <a:gd name="T66" fmla="*/ 862 w 930"/>
                <a:gd name="T67" fmla="*/ 181 h 748"/>
                <a:gd name="T68" fmla="*/ 908 w 930"/>
                <a:gd name="T69" fmla="*/ 181 h 748"/>
                <a:gd name="T70" fmla="*/ 930 w 930"/>
                <a:gd name="T71" fmla="*/ 113 h 748"/>
                <a:gd name="T72" fmla="*/ 885 w 930"/>
                <a:gd name="T73" fmla="*/ 90 h 748"/>
                <a:gd name="T74" fmla="*/ 885 w 930"/>
                <a:gd name="T75" fmla="*/ 45 h 748"/>
                <a:gd name="T76" fmla="*/ 840 w 930"/>
                <a:gd name="T77"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748">
                  <a:moveTo>
                    <a:pt x="840" y="0"/>
                  </a:moveTo>
                  <a:lnTo>
                    <a:pt x="794" y="113"/>
                  </a:lnTo>
                  <a:lnTo>
                    <a:pt x="726" y="204"/>
                  </a:lnTo>
                  <a:lnTo>
                    <a:pt x="499" y="249"/>
                  </a:lnTo>
                  <a:lnTo>
                    <a:pt x="454" y="362"/>
                  </a:lnTo>
                  <a:lnTo>
                    <a:pt x="205" y="521"/>
                  </a:lnTo>
                  <a:lnTo>
                    <a:pt x="114" y="521"/>
                  </a:lnTo>
                  <a:lnTo>
                    <a:pt x="0" y="544"/>
                  </a:lnTo>
                  <a:lnTo>
                    <a:pt x="0" y="657"/>
                  </a:lnTo>
                  <a:lnTo>
                    <a:pt x="69" y="612"/>
                  </a:lnTo>
                  <a:lnTo>
                    <a:pt x="114" y="612"/>
                  </a:lnTo>
                  <a:lnTo>
                    <a:pt x="114" y="657"/>
                  </a:lnTo>
                  <a:lnTo>
                    <a:pt x="205" y="635"/>
                  </a:lnTo>
                  <a:lnTo>
                    <a:pt x="273" y="589"/>
                  </a:lnTo>
                  <a:lnTo>
                    <a:pt x="318" y="612"/>
                  </a:lnTo>
                  <a:lnTo>
                    <a:pt x="295" y="680"/>
                  </a:lnTo>
                  <a:lnTo>
                    <a:pt x="341" y="703"/>
                  </a:lnTo>
                  <a:lnTo>
                    <a:pt x="341" y="748"/>
                  </a:lnTo>
                  <a:lnTo>
                    <a:pt x="454" y="703"/>
                  </a:lnTo>
                  <a:lnTo>
                    <a:pt x="454" y="657"/>
                  </a:lnTo>
                  <a:lnTo>
                    <a:pt x="499" y="657"/>
                  </a:lnTo>
                  <a:lnTo>
                    <a:pt x="522" y="725"/>
                  </a:lnTo>
                  <a:lnTo>
                    <a:pt x="567" y="725"/>
                  </a:lnTo>
                  <a:lnTo>
                    <a:pt x="567" y="612"/>
                  </a:lnTo>
                  <a:lnTo>
                    <a:pt x="590" y="589"/>
                  </a:lnTo>
                  <a:lnTo>
                    <a:pt x="567" y="521"/>
                  </a:lnTo>
                  <a:lnTo>
                    <a:pt x="613" y="476"/>
                  </a:lnTo>
                  <a:lnTo>
                    <a:pt x="681" y="476"/>
                  </a:lnTo>
                  <a:lnTo>
                    <a:pt x="726" y="476"/>
                  </a:lnTo>
                  <a:lnTo>
                    <a:pt x="749" y="430"/>
                  </a:lnTo>
                  <a:lnTo>
                    <a:pt x="794" y="362"/>
                  </a:lnTo>
                  <a:lnTo>
                    <a:pt x="772" y="294"/>
                  </a:lnTo>
                  <a:lnTo>
                    <a:pt x="817" y="226"/>
                  </a:lnTo>
                  <a:lnTo>
                    <a:pt x="862" y="181"/>
                  </a:lnTo>
                  <a:lnTo>
                    <a:pt x="908" y="181"/>
                  </a:lnTo>
                  <a:lnTo>
                    <a:pt x="930" y="113"/>
                  </a:lnTo>
                  <a:lnTo>
                    <a:pt x="885" y="90"/>
                  </a:lnTo>
                  <a:lnTo>
                    <a:pt x="885" y="45"/>
                  </a:lnTo>
                  <a:lnTo>
                    <a:pt x="840"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62" name="Freeform 175">
              <a:extLst>
                <a:ext uri="{FF2B5EF4-FFF2-40B4-BE49-F238E27FC236}">
                  <a16:creationId xmlns:a16="http://schemas.microsoft.com/office/drawing/2014/main" id="{136410E6-7506-4461-B068-A15DB41372F8}"/>
                </a:ext>
              </a:extLst>
            </p:cNvPr>
            <p:cNvSpPr>
              <a:spLocks/>
            </p:cNvSpPr>
            <p:nvPr/>
          </p:nvSpPr>
          <p:spPr bwMode="auto">
            <a:xfrm>
              <a:off x="4758" y="3138"/>
              <a:ext cx="476" cy="657"/>
            </a:xfrm>
            <a:custGeom>
              <a:avLst/>
              <a:gdLst>
                <a:gd name="T0" fmla="*/ 272 w 476"/>
                <a:gd name="T1" fmla="*/ 0 h 657"/>
                <a:gd name="T2" fmla="*/ 204 w 476"/>
                <a:gd name="T3" fmla="*/ 90 h 657"/>
                <a:gd name="T4" fmla="*/ 181 w 476"/>
                <a:gd name="T5" fmla="*/ 136 h 657"/>
                <a:gd name="T6" fmla="*/ 113 w 476"/>
                <a:gd name="T7" fmla="*/ 181 h 657"/>
                <a:gd name="T8" fmla="*/ 68 w 476"/>
                <a:gd name="T9" fmla="*/ 227 h 657"/>
                <a:gd name="T10" fmla="*/ 113 w 476"/>
                <a:gd name="T11" fmla="*/ 272 h 657"/>
                <a:gd name="T12" fmla="*/ 113 w 476"/>
                <a:gd name="T13" fmla="*/ 317 h 657"/>
                <a:gd name="T14" fmla="*/ 158 w 476"/>
                <a:gd name="T15" fmla="*/ 340 h 657"/>
                <a:gd name="T16" fmla="*/ 136 w 476"/>
                <a:gd name="T17" fmla="*/ 408 h 657"/>
                <a:gd name="T18" fmla="*/ 90 w 476"/>
                <a:gd name="T19" fmla="*/ 408 h 657"/>
                <a:gd name="T20" fmla="*/ 45 w 476"/>
                <a:gd name="T21" fmla="*/ 453 h 657"/>
                <a:gd name="T22" fmla="*/ 0 w 476"/>
                <a:gd name="T23" fmla="*/ 521 h 657"/>
                <a:gd name="T24" fmla="*/ 22 w 476"/>
                <a:gd name="T25" fmla="*/ 589 h 657"/>
                <a:gd name="T26" fmla="*/ 68 w 476"/>
                <a:gd name="T27" fmla="*/ 589 h 657"/>
                <a:gd name="T28" fmla="*/ 158 w 476"/>
                <a:gd name="T29" fmla="*/ 657 h 657"/>
                <a:gd name="T30" fmla="*/ 204 w 476"/>
                <a:gd name="T31" fmla="*/ 657 h 657"/>
                <a:gd name="T32" fmla="*/ 226 w 476"/>
                <a:gd name="T33" fmla="*/ 612 h 657"/>
                <a:gd name="T34" fmla="*/ 249 w 476"/>
                <a:gd name="T35" fmla="*/ 589 h 657"/>
                <a:gd name="T36" fmla="*/ 272 w 476"/>
                <a:gd name="T37" fmla="*/ 499 h 657"/>
                <a:gd name="T38" fmla="*/ 294 w 476"/>
                <a:gd name="T39" fmla="*/ 499 h 657"/>
                <a:gd name="T40" fmla="*/ 317 w 476"/>
                <a:gd name="T41" fmla="*/ 544 h 657"/>
                <a:gd name="T42" fmla="*/ 340 w 476"/>
                <a:gd name="T43" fmla="*/ 499 h 657"/>
                <a:gd name="T44" fmla="*/ 340 w 476"/>
                <a:gd name="T45" fmla="*/ 431 h 657"/>
                <a:gd name="T46" fmla="*/ 431 w 476"/>
                <a:gd name="T47" fmla="*/ 363 h 657"/>
                <a:gd name="T48" fmla="*/ 453 w 476"/>
                <a:gd name="T49" fmla="*/ 317 h 657"/>
                <a:gd name="T50" fmla="*/ 431 w 476"/>
                <a:gd name="T51" fmla="*/ 272 h 657"/>
                <a:gd name="T52" fmla="*/ 476 w 476"/>
                <a:gd name="T53" fmla="*/ 249 h 657"/>
                <a:gd name="T54" fmla="*/ 476 w 476"/>
                <a:gd name="T55" fmla="*/ 204 h 657"/>
                <a:gd name="T56" fmla="*/ 431 w 476"/>
                <a:gd name="T57" fmla="*/ 136 h 657"/>
                <a:gd name="T58" fmla="*/ 431 w 476"/>
                <a:gd name="T59" fmla="*/ 90 h 657"/>
                <a:gd name="T60" fmla="*/ 317 w 476"/>
                <a:gd name="T61" fmla="*/ 0 h 657"/>
                <a:gd name="T62" fmla="*/ 272 w 476"/>
                <a:gd name="T63"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6" h="657">
                  <a:moveTo>
                    <a:pt x="272" y="0"/>
                  </a:moveTo>
                  <a:lnTo>
                    <a:pt x="204" y="90"/>
                  </a:lnTo>
                  <a:lnTo>
                    <a:pt x="181" y="136"/>
                  </a:lnTo>
                  <a:lnTo>
                    <a:pt x="113" y="181"/>
                  </a:lnTo>
                  <a:lnTo>
                    <a:pt x="68" y="227"/>
                  </a:lnTo>
                  <a:lnTo>
                    <a:pt x="113" y="272"/>
                  </a:lnTo>
                  <a:lnTo>
                    <a:pt x="113" y="317"/>
                  </a:lnTo>
                  <a:lnTo>
                    <a:pt x="158" y="340"/>
                  </a:lnTo>
                  <a:lnTo>
                    <a:pt x="136" y="408"/>
                  </a:lnTo>
                  <a:lnTo>
                    <a:pt x="90" y="408"/>
                  </a:lnTo>
                  <a:lnTo>
                    <a:pt x="45" y="453"/>
                  </a:lnTo>
                  <a:lnTo>
                    <a:pt x="0" y="521"/>
                  </a:lnTo>
                  <a:lnTo>
                    <a:pt x="22" y="589"/>
                  </a:lnTo>
                  <a:lnTo>
                    <a:pt x="68" y="589"/>
                  </a:lnTo>
                  <a:lnTo>
                    <a:pt x="158" y="657"/>
                  </a:lnTo>
                  <a:lnTo>
                    <a:pt x="204" y="657"/>
                  </a:lnTo>
                  <a:lnTo>
                    <a:pt x="226" y="612"/>
                  </a:lnTo>
                  <a:lnTo>
                    <a:pt x="249" y="589"/>
                  </a:lnTo>
                  <a:lnTo>
                    <a:pt x="272" y="499"/>
                  </a:lnTo>
                  <a:lnTo>
                    <a:pt x="294" y="499"/>
                  </a:lnTo>
                  <a:lnTo>
                    <a:pt x="317" y="544"/>
                  </a:lnTo>
                  <a:lnTo>
                    <a:pt x="340" y="499"/>
                  </a:lnTo>
                  <a:lnTo>
                    <a:pt x="340" y="431"/>
                  </a:lnTo>
                  <a:lnTo>
                    <a:pt x="431" y="363"/>
                  </a:lnTo>
                  <a:lnTo>
                    <a:pt x="453" y="317"/>
                  </a:lnTo>
                  <a:lnTo>
                    <a:pt x="431" y="272"/>
                  </a:lnTo>
                  <a:lnTo>
                    <a:pt x="476" y="249"/>
                  </a:lnTo>
                  <a:lnTo>
                    <a:pt x="476" y="204"/>
                  </a:lnTo>
                  <a:lnTo>
                    <a:pt x="431" y="136"/>
                  </a:lnTo>
                  <a:lnTo>
                    <a:pt x="431" y="90"/>
                  </a:lnTo>
                  <a:lnTo>
                    <a:pt x="317" y="0"/>
                  </a:lnTo>
                  <a:lnTo>
                    <a:pt x="272"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63" name="Freeform 176">
              <a:extLst>
                <a:ext uri="{FF2B5EF4-FFF2-40B4-BE49-F238E27FC236}">
                  <a16:creationId xmlns:a16="http://schemas.microsoft.com/office/drawing/2014/main" id="{DB7A7415-ADE1-4728-BAA4-0E0C1E504ADB}"/>
                </a:ext>
              </a:extLst>
            </p:cNvPr>
            <p:cNvSpPr>
              <a:spLocks/>
            </p:cNvSpPr>
            <p:nvPr/>
          </p:nvSpPr>
          <p:spPr bwMode="auto">
            <a:xfrm>
              <a:off x="471" y="3502"/>
              <a:ext cx="1406" cy="793"/>
            </a:xfrm>
            <a:custGeom>
              <a:avLst/>
              <a:gdLst>
                <a:gd name="T0" fmla="*/ 0 w 1406"/>
                <a:gd name="T1" fmla="*/ 793 h 793"/>
                <a:gd name="T2" fmla="*/ 613 w 1406"/>
                <a:gd name="T3" fmla="*/ 793 h 793"/>
                <a:gd name="T4" fmla="*/ 1406 w 1406"/>
                <a:gd name="T5" fmla="*/ 0 h 793"/>
              </a:gdLst>
              <a:ahLst/>
              <a:cxnLst>
                <a:cxn ang="0">
                  <a:pos x="T0" y="T1"/>
                </a:cxn>
                <a:cxn ang="0">
                  <a:pos x="T2" y="T3"/>
                </a:cxn>
                <a:cxn ang="0">
                  <a:pos x="T4" y="T5"/>
                </a:cxn>
              </a:cxnLst>
              <a:rect l="0" t="0" r="r" b="b"/>
              <a:pathLst>
                <a:path w="1406" h="793">
                  <a:moveTo>
                    <a:pt x="0" y="793"/>
                  </a:moveTo>
                  <a:lnTo>
                    <a:pt x="613" y="793"/>
                  </a:lnTo>
                  <a:lnTo>
                    <a:pt x="1406" y="0"/>
                  </a:lnTo>
                </a:path>
              </a:pathLst>
            </a:custGeom>
            <a:grpFill/>
            <a:ln w="38100" cap="flat" cmpd="sng">
              <a:solidFill>
                <a:srgbClr val="333333"/>
              </a:solidFill>
              <a:prstDash val="solid"/>
              <a:round/>
              <a:headEnd type="none" w="med" len="med"/>
              <a:tailEnd type="none" w="med" len="me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64" name="AutoShape 590">
            <a:extLst>
              <a:ext uri="{FF2B5EF4-FFF2-40B4-BE49-F238E27FC236}">
                <a16:creationId xmlns:a16="http://schemas.microsoft.com/office/drawing/2014/main" id="{3BDE0FE0-E125-4BBE-9536-5EA869CEA00B}"/>
              </a:ext>
            </a:extLst>
          </p:cNvPr>
          <p:cNvSpPr>
            <a:spLocks/>
          </p:cNvSpPr>
          <p:nvPr/>
        </p:nvSpPr>
        <p:spPr bwMode="auto">
          <a:xfrm>
            <a:off x="6955767" y="4543451"/>
            <a:ext cx="1412019" cy="338554"/>
          </a:xfrm>
          <a:prstGeom prst="borderCallout2">
            <a:avLst>
              <a:gd name="adj1" fmla="val 39044"/>
              <a:gd name="adj2" fmla="val 402"/>
              <a:gd name="adj3" fmla="val 39246"/>
              <a:gd name="adj4" fmla="val -32355"/>
              <a:gd name="adj5" fmla="val 154781"/>
              <a:gd name="adj6" fmla="val -127379"/>
            </a:avLst>
          </a:prstGeom>
          <a:solidFill>
            <a:srgbClr val="FF6600"/>
          </a:solidFill>
          <a:ln w="19050">
            <a:solidFill>
              <a:srgbClr val="FF6600"/>
            </a:solidFill>
            <a:miter lim="800000"/>
            <a:headEn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東京本社</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67" name="正方形/長方形 66">
            <a:extLst>
              <a:ext uri="{FF2B5EF4-FFF2-40B4-BE49-F238E27FC236}">
                <a16:creationId xmlns:a16="http://schemas.microsoft.com/office/drawing/2014/main" id="{3D9BE320-38BE-42B4-B26C-A1595332238C}"/>
              </a:ext>
            </a:extLst>
          </p:cNvPr>
          <p:cNvSpPr/>
          <p:nvPr/>
        </p:nvSpPr>
        <p:spPr>
          <a:xfrm>
            <a:off x="4130041" y="5892194"/>
            <a:ext cx="2376000" cy="360000"/>
          </a:xfrm>
          <a:prstGeom prst="rect">
            <a:avLst/>
          </a:prstGeom>
          <a:solidFill>
            <a:schemeClr val="accent2">
              <a:lumMod val="40000"/>
              <a:lumOff val="60000"/>
            </a:schemeClr>
          </a:solidFill>
          <a:ln w="508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390901"/>
                </a:solidFill>
                <a:latin typeface="Meiryo UI" panose="020B0604030504040204" pitchFamily="50" charset="-128"/>
                <a:ea typeface="Meiryo UI" panose="020B0604030504040204" pitchFamily="50" charset="-128"/>
              </a:rPr>
              <a:t>大阪</a:t>
            </a:r>
            <a:r>
              <a:rPr lang="en-US" altLang="ja-JP" sz="1600" b="1" dirty="0">
                <a:solidFill>
                  <a:srgbClr val="390901"/>
                </a:solidFill>
                <a:latin typeface="Meiryo UI" panose="020B0604030504040204" pitchFamily="50" charset="-128"/>
                <a:ea typeface="Meiryo UI" panose="020B0604030504040204" pitchFamily="50" charset="-128"/>
              </a:rPr>
              <a:t>PCB</a:t>
            </a:r>
            <a:r>
              <a:rPr lang="ja-JP" altLang="en-US" sz="1600" b="1" dirty="0">
                <a:solidFill>
                  <a:srgbClr val="390901"/>
                </a:solidFill>
                <a:latin typeface="Meiryo UI" panose="020B0604030504040204" pitchFamily="50" charset="-128"/>
                <a:ea typeface="Meiryo UI" panose="020B0604030504040204" pitchFamily="50" charset="-128"/>
              </a:rPr>
              <a:t>処理事業所</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05848E13-F063-4DD0-BD0F-7E893A08A587}"/>
              </a:ext>
            </a:extLst>
          </p:cNvPr>
          <p:cNvSpPr/>
          <p:nvPr/>
        </p:nvSpPr>
        <p:spPr>
          <a:xfrm>
            <a:off x="1334595" y="3975099"/>
            <a:ext cx="2376000" cy="360000"/>
          </a:xfrm>
          <a:prstGeom prst="rect">
            <a:avLst/>
          </a:prstGeom>
          <a:solidFill>
            <a:schemeClr val="accent2">
              <a:lumMod val="40000"/>
              <a:lumOff val="60000"/>
            </a:schemeClr>
          </a:solidFill>
          <a:ln w="508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rgbClr val="390901"/>
                </a:solidFill>
                <a:latin typeface="Meiryo UI" panose="020B0604030504040204" pitchFamily="50" charset="-128"/>
                <a:ea typeface="Meiryo UI" panose="020B0604030504040204" pitchFamily="50" charset="-128"/>
              </a:rPr>
              <a:t>北九州</a:t>
            </a:r>
            <a:r>
              <a:rPr lang="en-US" altLang="ja-JP" sz="1600" b="1">
                <a:solidFill>
                  <a:srgbClr val="390901"/>
                </a:solidFill>
                <a:latin typeface="Meiryo UI" panose="020B0604030504040204" pitchFamily="50" charset="-128"/>
                <a:ea typeface="Meiryo UI" panose="020B0604030504040204" pitchFamily="50" charset="-128"/>
              </a:rPr>
              <a:t>PCB</a:t>
            </a:r>
            <a:r>
              <a:rPr lang="ja-JP" altLang="en-US" sz="1600" b="1">
                <a:solidFill>
                  <a:srgbClr val="390901"/>
                </a:solidFill>
                <a:latin typeface="Meiryo UI" panose="020B0604030504040204" pitchFamily="50" charset="-128"/>
                <a:ea typeface="Meiryo UI" panose="020B0604030504040204" pitchFamily="50" charset="-128"/>
              </a:rPr>
              <a:t>処理事業所</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E7E1AB63-48AF-417B-904B-79F6E9247834}"/>
              </a:ext>
            </a:extLst>
          </p:cNvPr>
          <p:cNvSpPr txBox="1"/>
          <p:nvPr/>
        </p:nvSpPr>
        <p:spPr>
          <a:xfrm>
            <a:off x="252000" y="540000"/>
            <a:ext cx="8640000" cy="3259482"/>
          </a:xfrm>
          <a:prstGeom prst="rect">
            <a:avLst/>
          </a:prstGeom>
          <a:noFill/>
        </p:spPr>
        <p:txBody>
          <a:bodyPr wrap="square" rtlCol="0">
            <a:spAutoFit/>
          </a:bodyPr>
          <a:lstStyle/>
          <a:p>
            <a:pPr>
              <a:lnSpc>
                <a:spcPts val="3600"/>
              </a:lnSpc>
            </a:pPr>
            <a:r>
              <a:rPr lang="en-US" altLang="ja-JP" sz="2000" b="1" dirty="0">
                <a:latin typeface="Meiryo UI" panose="020B0604030504040204" pitchFamily="50" charset="-128"/>
                <a:ea typeface="Meiryo UI" panose="020B0604030504040204" pitchFamily="50" charset="-128"/>
              </a:rPr>
              <a:t>《JESCO</a:t>
            </a:r>
            <a:r>
              <a:rPr lang="ja-JP" altLang="en-US" sz="2000" b="1" dirty="0">
                <a:latin typeface="Meiryo UI" panose="020B0604030504040204" pitchFamily="50" charset="-128"/>
                <a:ea typeface="Meiryo UI" panose="020B0604030504040204" pitchFamily="50" charset="-128"/>
              </a:rPr>
              <a:t>の事業概要</a:t>
            </a:r>
            <a:r>
              <a:rPr lang="en-US" altLang="ja-JP" sz="2000" b="1" dirty="0">
                <a:latin typeface="Meiryo UI" panose="020B0604030504040204" pitchFamily="50" charset="-128"/>
                <a:ea typeface="Meiryo UI" panose="020B0604030504040204" pitchFamily="50" charset="-128"/>
              </a:rPr>
              <a:t>》</a:t>
            </a:r>
          </a:p>
          <a:p>
            <a:pPr>
              <a:lnSpc>
                <a:spcPts val="3600"/>
              </a:lnSpc>
            </a:pPr>
            <a:r>
              <a:rPr lang="ja-JP" altLang="en-US" sz="2000" dirty="0">
                <a:latin typeface="Meiryo UI" panose="020B0604030504040204" pitchFamily="50" charset="-128"/>
                <a:ea typeface="Meiryo UI" panose="020B0604030504040204" pitchFamily="50" charset="-128"/>
              </a:rPr>
              <a:t>国等の委託を受けて行う中間貯蔵事業と、旧日本環境安全事業㈱</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の実施していた</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廃棄物処理事業を行う、政府全額出資の特殊会社。</a:t>
            </a:r>
            <a:endParaRPr lang="en-US" altLang="ja-JP" sz="2000" dirty="0">
              <a:latin typeface="Meiryo UI" panose="020B0604030504040204" pitchFamily="50" charset="-128"/>
              <a:ea typeface="Meiryo UI" panose="020B0604030504040204" pitchFamily="50" charset="-128"/>
            </a:endParaRPr>
          </a:p>
          <a:p>
            <a:pPr>
              <a:lnSpc>
                <a:spcPts val="3600"/>
              </a:lnSpc>
            </a:pPr>
            <a:r>
              <a:rPr lang="ja-JP" altLang="en-US" sz="2000" dirty="0">
                <a:latin typeface="Meiryo UI" panose="020B0604030504040204" pitchFamily="50" charset="-128"/>
                <a:ea typeface="Meiryo UI" panose="020B0604030504040204" pitchFamily="50" charset="-128"/>
              </a:rPr>
              <a:t>全国</a:t>
            </a:r>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か所に処理施設を設置。（室蘭市・東京都・豊田市・大阪市・北九州市）</a:t>
            </a:r>
            <a:endParaRPr lang="en-US" altLang="ja-JP" sz="2000" dirty="0">
              <a:latin typeface="Meiryo UI" panose="020B0604030504040204" pitchFamily="50" charset="-128"/>
              <a:ea typeface="Meiryo UI" panose="020B0604030504040204" pitchFamily="50" charset="-128"/>
            </a:endParaRPr>
          </a:p>
          <a:p>
            <a:pPr>
              <a:lnSpc>
                <a:spcPts val="3600"/>
              </a:lnSpc>
            </a:pPr>
            <a:r>
              <a:rPr lang="ja-JP" altLang="en-US" sz="2000" dirty="0">
                <a:latin typeface="Meiryo UI" panose="020B0604030504040204" pitchFamily="50" charset="-128"/>
                <a:ea typeface="Meiryo UI" panose="020B0604030504040204" pitchFamily="50" charset="-128"/>
              </a:rPr>
              <a:t>近畿エリアの高濃度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廃棄物は大阪</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処理事業所と北九州</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処理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事業所で受け入れ。</a:t>
            </a:r>
            <a:endParaRPr lang="en-US" altLang="ja-JP" sz="2000" dirty="0">
              <a:latin typeface="Meiryo UI" panose="020B0604030504040204" pitchFamily="50" charset="-128"/>
              <a:ea typeface="Meiryo UI" panose="020B0604030504040204" pitchFamily="50" charset="-128"/>
            </a:endParaRPr>
          </a:p>
        </p:txBody>
      </p:sp>
      <p:cxnSp>
        <p:nvCxnSpPr>
          <p:cNvPr id="5" name="直線コネクタ 4">
            <a:extLst>
              <a:ext uri="{FF2B5EF4-FFF2-40B4-BE49-F238E27FC236}">
                <a16:creationId xmlns:a16="http://schemas.microsoft.com/office/drawing/2014/main" id="{BE68FD22-70D4-49D7-BFA4-E55B26F0A2EE}"/>
              </a:ext>
            </a:extLst>
          </p:cNvPr>
          <p:cNvCxnSpPr>
            <a:cxnSpLocks/>
            <a:stCxn id="72" idx="2"/>
          </p:cNvCxnSpPr>
          <p:nvPr/>
        </p:nvCxnSpPr>
        <p:spPr>
          <a:xfrm flipH="1">
            <a:off x="1510100" y="4335099"/>
            <a:ext cx="1012495" cy="894101"/>
          </a:xfrm>
          <a:prstGeom prst="line">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B7853F43-DA03-452D-BF4A-20044D8FFF99}"/>
              </a:ext>
            </a:extLst>
          </p:cNvPr>
          <p:cNvCxnSpPr>
            <a:cxnSpLocks/>
          </p:cNvCxnSpPr>
          <p:nvPr/>
        </p:nvCxnSpPr>
        <p:spPr>
          <a:xfrm flipH="1" flipV="1">
            <a:off x="3530145" y="5269515"/>
            <a:ext cx="733917" cy="614717"/>
          </a:xfrm>
          <a:prstGeom prst="line">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A4F63AB6-84C7-302B-E8C5-520F8CCF6197}"/>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高濃度</a:t>
            </a: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a:t>
            </a: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JESCO</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への処理委託①</a:t>
            </a:r>
          </a:p>
        </p:txBody>
      </p:sp>
      <p:sp>
        <p:nvSpPr>
          <p:cNvPr id="2" name="正方形/長方形 1">
            <a:extLst>
              <a:ext uri="{FF2B5EF4-FFF2-40B4-BE49-F238E27FC236}">
                <a16:creationId xmlns:a16="http://schemas.microsoft.com/office/drawing/2014/main" id="{D9946CE8-BC07-FA6B-4907-C31DDBD7A293}"/>
              </a:ext>
            </a:extLst>
          </p:cNvPr>
          <p:cNvSpPr/>
          <p:nvPr/>
        </p:nvSpPr>
        <p:spPr>
          <a:xfrm>
            <a:off x="1334595" y="3605647"/>
            <a:ext cx="2376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00"/>
            <a:r>
              <a:rPr kumimoji="1" lang="ja-JP" altLang="en-US" sz="1400" dirty="0">
                <a:solidFill>
                  <a:schemeClr val="tx1"/>
                </a:solidFill>
                <a:latin typeface="Meiryo UI" panose="020B0604030504040204" pitchFamily="50" charset="-128"/>
                <a:ea typeface="Meiryo UI" panose="020B0604030504040204" pitchFamily="50" charset="-128"/>
              </a:rPr>
              <a:t>安定器等</a:t>
            </a:r>
          </a:p>
        </p:txBody>
      </p:sp>
      <p:sp>
        <p:nvSpPr>
          <p:cNvPr id="7" name="正方形/長方形 6">
            <a:extLst>
              <a:ext uri="{FF2B5EF4-FFF2-40B4-BE49-F238E27FC236}">
                <a16:creationId xmlns:a16="http://schemas.microsoft.com/office/drawing/2014/main" id="{9729E531-A111-3EF0-B457-258A5EF9C4D3}"/>
              </a:ext>
            </a:extLst>
          </p:cNvPr>
          <p:cNvSpPr/>
          <p:nvPr/>
        </p:nvSpPr>
        <p:spPr>
          <a:xfrm>
            <a:off x="4130041" y="5549835"/>
            <a:ext cx="2376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r>
              <a:rPr kumimoji="1" lang="ja-JP" altLang="en-US" sz="1400" dirty="0">
                <a:solidFill>
                  <a:schemeClr val="tx1"/>
                </a:solidFill>
                <a:latin typeface="Meiryo UI" panose="020B0604030504040204" pitchFamily="50" charset="-128"/>
                <a:ea typeface="Meiryo UI" panose="020B0604030504040204" pitchFamily="50" charset="-128"/>
              </a:rPr>
              <a:t>変圧器、コンデンサー等</a:t>
            </a:r>
          </a:p>
        </p:txBody>
      </p:sp>
      <p:sp>
        <p:nvSpPr>
          <p:cNvPr id="65" name="テキスト ボックス 64">
            <a:extLst>
              <a:ext uri="{FF2B5EF4-FFF2-40B4-BE49-F238E27FC236}">
                <a16:creationId xmlns:a16="http://schemas.microsoft.com/office/drawing/2014/main" id="{DA92E824-A072-FB42-B147-24702D0599E4}"/>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smtClean="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smtClean="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Tree>
    <p:extLst>
      <p:ext uri="{BB962C8B-B14F-4D97-AF65-F5344CB8AC3E}">
        <p14:creationId xmlns:p14="http://schemas.microsoft.com/office/powerpoint/2010/main" val="1623498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7">
            <a:extLst>
              <a:ext uri="{FF2B5EF4-FFF2-40B4-BE49-F238E27FC236}">
                <a16:creationId xmlns:a16="http://schemas.microsoft.com/office/drawing/2014/main" id="{CE04A9A7-AEF0-4264-81ED-D06CF3B3E00C}"/>
              </a:ext>
            </a:extLst>
          </p:cNvPr>
          <p:cNvGraphicFramePr>
            <a:graphicFrameLocks noGrp="1"/>
          </p:cNvGraphicFramePr>
          <p:nvPr>
            <p:extLst>
              <p:ext uri="{D42A27DB-BD31-4B8C-83A1-F6EECF244321}">
                <p14:modId xmlns:p14="http://schemas.microsoft.com/office/powerpoint/2010/main" val="3489304465"/>
              </p:ext>
            </p:extLst>
          </p:nvPr>
        </p:nvGraphicFramePr>
        <p:xfrm>
          <a:off x="72000" y="1592025"/>
          <a:ext cx="9000000" cy="1467496"/>
        </p:xfrm>
        <a:graphic>
          <a:graphicData uri="http://schemas.openxmlformats.org/drawingml/2006/table">
            <a:tbl>
              <a:tblPr bandRow="1">
                <a:tableStyleId>{5C22544A-7EE6-4342-B048-85BDC9FD1C3A}</a:tableStyleId>
              </a:tblPr>
              <a:tblGrid>
                <a:gridCol w="1080000">
                  <a:extLst>
                    <a:ext uri="{9D8B030D-6E8A-4147-A177-3AD203B41FA5}">
                      <a16:colId xmlns:a16="http://schemas.microsoft.com/office/drawing/2014/main" val="3982986451"/>
                    </a:ext>
                  </a:extLst>
                </a:gridCol>
                <a:gridCol w="3960000">
                  <a:extLst>
                    <a:ext uri="{9D8B030D-6E8A-4147-A177-3AD203B41FA5}">
                      <a16:colId xmlns:a16="http://schemas.microsoft.com/office/drawing/2014/main" val="496149068"/>
                    </a:ext>
                  </a:extLst>
                </a:gridCol>
                <a:gridCol w="3960000">
                  <a:extLst>
                    <a:ext uri="{9D8B030D-6E8A-4147-A177-3AD203B41FA5}">
                      <a16:colId xmlns:a16="http://schemas.microsoft.com/office/drawing/2014/main" val="3960112731"/>
                    </a:ext>
                  </a:extLst>
                </a:gridCol>
              </a:tblGrid>
              <a:tr h="366874">
                <a:tc>
                  <a:txBody>
                    <a:bodyPr/>
                    <a:lstStyle/>
                    <a:p>
                      <a:pPr>
                        <a:lnSpc>
                          <a:spcPts val="1800"/>
                        </a:lnSpc>
                      </a:pP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1800"/>
                        </a:lnSpc>
                      </a:pPr>
                      <a:r>
                        <a:rPr kumimoji="1" lang="ja-JP" altLang="en-US" sz="1600" dirty="0">
                          <a:latin typeface="Meiryo UI" panose="020B0604030504040204" pitchFamily="50" charset="-128"/>
                          <a:ea typeface="Meiryo UI" panose="020B0604030504040204" pitchFamily="50" charset="-128"/>
                        </a:rPr>
                        <a:t>大阪</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処理事業所</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ts val="18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北九州</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処理事業所</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37417451"/>
                  </a:ext>
                </a:extLst>
              </a:tr>
              <a:tr h="366874">
                <a:tc>
                  <a:txBody>
                    <a:bodyPr/>
                    <a:lstStyle/>
                    <a:p>
                      <a:pPr algn="ctr">
                        <a:lnSpc>
                          <a:spcPts val="1800"/>
                        </a:lnSpc>
                      </a:pPr>
                      <a:r>
                        <a:rPr kumimoji="1" lang="ja-JP" altLang="en-US" sz="1600" dirty="0">
                          <a:latin typeface="Meiryo UI" panose="020B0604030504040204" pitchFamily="50" charset="-128"/>
                          <a:ea typeface="Meiryo UI" panose="020B0604030504040204" pitchFamily="50" charset="-128"/>
                        </a:rPr>
                        <a:t>受入品目</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1800"/>
                        </a:lnSpc>
                      </a:pPr>
                      <a:r>
                        <a:rPr lang="en-US" altLang="ja-JP" sz="1400" spc="0" baseline="0" dirty="0">
                          <a:latin typeface="Meiryo UI" panose="020B0604030504040204" pitchFamily="50" charset="-128"/>
                          <a:ea typeface="Meiryo UI" panose="020B0604030504040204" pitchFamily="50" charset="-128"/>
                        </a:rPr>
                        <a:t>3kg</a:t>
                      </a:r>
                      <a:r>
                        <a:rPr lang="ja-JP" altLang="en-US" sz="1400" spc="0" baseline="0" dirty="0">
                          <a:latin typeface="Meiryo UI" panose="020B0604030504040204" pitchFamily="50" charset="-128"/>
                          <a:ea typeface="Meiryo UI" panose="020B0604030504040204" pitchFamily="50" charset="-128"/>
                        </a:rPr>
                        <a:t>以上の変圧器類・コンデンサ類、</a:t>
                      </a:r>
                      <a:r>
                        <a:rPr lang="en-US" altLang="ja-JP" sz="1400" spc="0" baseline="0" dirty="0">
                          <a:latin typeface="Meiryo UI" panose="020B0604030504040204" pitchFamily="50" charset="-128"/>
                          <a:ea typeface="Meiryo UI" panose="020B0604030504040204" pitchFamily="50" charset="-128"/>
                        </a:rPr>
                        <a:t>PCB</a:t>
                      </a:r>
                      <a:r>
                        <a:rPr lang="ja-JP" altLang="en-US" sz="1400" spc="0" baseline="0" dirty="0">
                          <a:latin typeface="Meiryo UI" panose="020B0604030504040204" pitchFamily="50" charset="-128"/>
                          <a:ea typeface="Meiryo UI" panose="020B0604030504040204" pitchFamily="50" charset="-128"/>
                        </a:rPr>
                        <a:t>油</a:t>
                      </a:r>
                      <a:endParaRPr kumimoji="1" lang="ja-JP" altLang="en-US" sz="1400" spc="0" baseline="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lnSpc>
                          <a:spcPts val="1800"/>
                        </a:lnSpc>
                      </a:pPr>
                      <a:r>
                        <a:rPr lang="ja-JP" altLang="en-US" sz="1400" spc="0" baseline="0" dirty="0">
                          <a:latin typeface="Meiryo UI" panose="020B0604030504040204" pitchFamily="50" charset="-128"/>
                          <a:ea typeface="Meiryo UI" panose="020B0604030504040204" pitchFamily="50" charset="-128"/>
                        </a:rPr>
                        <a:t>安定器等・</a:t>
                      </a:r>
                      <a:r>
                        <a:rPr lang="zh-TW" altLang="en-US" sz="1400" spc="0" baseline="0" dirty="0">
                          <a:latin typeface="Meiryo UI" panose="020B0604030504040204" pitchFamily="50" charset="-128"/>
                          <a:ea typeface="Meiryo UI" panose="020B0604030504040204" pitchFamily="50" charset="-128"/>
                        </a:rPr>
                        <a:t>小型電気機器（</a:t>
                      </a:r>
                      <a:r>
                        <a:rPr lang="en-US" altLang="zh-TW" sz="1400" spc="0" baseline="0" dirty="0">
                          <a:latin typeface="Meiryo UI" panose="020B0604030504040204" pitchFamily="50" charset="-128"/>
                          <a:ea typeface="Meiryo UI" panose="020B0604030504040204" pitchFamily="50" charset="-128"/>
                        </a:rPr>
                        <a:t>3kg</a:t>
                      </a:r>
                      <a:r>
                        <a:rPr lang="zh-TW" altLang="en-US" sz="1400" spc="0" baseline="0" dirty="0">
                          <a:latin typeface="Meiryo UI" panose="020B0604030504040204" pitchFamily="50" charset="-128"/>
                          <a:ea typeface="Meiryo UI" panose="020B0604030504040204" pitchFamily="50" charset="-128"/>
                        </a:rPr>
                        <a:t>未満）</a:t>
                      </a:r>
                      <a:r>
                        <a:rPr lang="ja-JP" altLang="en-US" sz="1400" spc="0" baseline="0" dirty="0">
                          <a:latin typeface="Meiryo UI" panose="020B0604030504040204" pitchFamily="50" charset="-128"/>
                          <a:ea typeface="Meiryo UI" panose="020B0604030504040204" pitchFamily="50" charset="-128"/>
                        </a:rPr>
                        <a:t>・汚染物</a:t>
                      </a:r>
                      <a:endParaRPr kumimoji="1" lang="ja-JP" altLang="en-US" sz="1400" spc="0" baseline="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43856784"/>
                  </a:ext>
                </a:extLst>
              </a:tr>
              <a:tr h="366874">
                <a:tc rowSpan="2">
                  <a:txBody>
                    <a:bodyPr/>
                    <a:lstStyle/>
                    <a:p>
                      <a:pPr algn="ctr">
                        <a:lnSpc>
                          <a:spcPts val="1800"/>
                        </a:lnSpc>
                      </a:pPr>
                      <a:r>
                        <a:rPr kumimoji="1" lang="ja-JP" altLang="en-US" sz="1600" dirty="0">
                          <a:latin typeface="Meiryo UI" panose="020B0604030504040204" pitchFamily="50" charset="-128"/>
                          <a:ea typeface="Meiryo UI" panose="020B0604030504040204" pitchFamily="50" charset="-128"/>
                        </a:rPr>
                        <a:t>登録</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1800"/>
                        </a:lnSpc>
                      </a:pPr>
                      <a:r>
                        <a:rPr kumimoji="1" lang="ja-JP" altLang="en-US" sz="1400" spc="0" baseline="0" dirty="0">
                          <a:latin typeface="Meiryo UI" panose="020B0604030504040204" pitchFamily="50" charset="-128"/>
                          <a:ea typeface="Meiryo UI" panose="020B0604030504040204" pitchFamily="50" charset="-128"/>
                        </a:rPr>
                        <a:t>機器等登録</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lnSpc>
                          <a:spcPts val="1800"/>
                        </a:lnSpc>
                      </a:pPr>
                      <a:r>
                        <a:rPr kumimoji="1" lang="ja-JP" altLang="en-US" sz="1400" spc="0" baseline="0" dirty="0">
                          <a:latin typeface="Meiryo UI" panose="020B0604030504040204" pitchFamily="50" charset="-128"/>
                          <a:ea typeface="Meiryo UI" panose="020B0604030504040204" pitchFamily="50" charset="-128"/>
                        </a:rPr>
                        <a:t>搬入荷姿登録</a:t>
                      </a:r>
                      <a:endParaRPr kumimoji="1" lang="en-US" altLang="ja-JP" sz="1400" spc="0" baseline="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59158069"/>
                  </a:ext>
                </a:extLst>
              </a:tr>
              <a:tr h="366874">
                <a:tc vMerge="1">
                  <a:txBody>
                    <a:bodyPr/>
                    <a:lstStyle/>
                    <a:p>
                      <a:pPr>
                        <a:lnSpc>
                          <a:spcPct val="100000"/>
                        </a:lnSpc>
                      </a:pPr>
                      <a:endParaRPr kumimoji="1" lang="ja-JP" altLang="en-US" sz="20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6213" indent="0">
                        <a:lnSpc>
                          <a:spcPts val="1800"/>
                        </a:lnSpc>
                      </a:pPr>
                      <a:r>
                        <a:rPr kumimoji="1" lang="ja-JP" altLang="en-US" sz="1400" spc="0" baseline="0" dirty="0">
                          <a:latin typeface="Meiryo UI" panose="020B0604030504040204" pitchFamily="50" charset="-128"/>
                          <a:ea typeface="Meiryo UI" panose="020B0604030504040204" pitchFamily="50" charset="-128"/>
                        </a:rPr>
                        <a:t>「</a:t>
                      </a:r>
                      <a:r>
                        <a:rPr kumimoji="1" lang="en-US" altLang="ja-JP" sz="1400" spc="0" baseline="0" dirty="0">
                          <a:latin typeface="Meiryo UI" panose="020B0604030504040204" pitchFamily="50" charset="-128"/>
                          <a:ea typeface="Meiryo UI" panose="020B0604030504040204" pitchFamily="50" charset="-128"/>
                        </a:rPr>
                        <a:t>PCB</a:t>
                      </a:r>
                      <a:r>
                        <a:rPr kumimoji="1" lang="ja-JP" altLang="en-US" sz="1400" spc="0" baseline="0" dirty="0">
                          <a:latin typeface="Meiryo UI" panose="020B0604030504040204" pitchFamily="50" charset="-128"/>
                          <a:ea typeface="Meiryo UI" panose="020B0604030504040204" pitchFamily="50" charset="-128"/>
                        </a:rPr>
                        <a:t>機器等調査票」に記入・捺印・写真添付</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6213" indent="0">
                        <a:lnSpc>
                          <a:spcPts val="1800"/>
                        </a:lnSpc>
                      </a:pPr>
                      <a:r>
                        <a:rPr kumimoji="1" lang="ja-JP" altLang="en-US" sz="1400" spc="0" baseline="0" dirty="0">
                          <a:latin typeface="Meiryo UI" panose="020B0604030504040204" pitchFamily="50" charset="-128"/>
                          <a:ea typeface="Meiryo UI" panose="020B0604030504040204" pitchFamily="50" charset="-128"/>
                        </a:rPr>
                        <a:t>「</a:t>
                      </a:r>
                      <a:r>
                        <a:rPr kumimoji="1" lang="zh-TW" altLang="en-US" sz="1400" spc="0" baseline="0" dirty="0">
                          <a:latin typeface="Meiryo UI" panose="020B0604030504040204" pitchFamily="50" charset="-128"/>
                          <a:ea typeface="Meiryo UI" panose="020B0604030504040204" pitchFamily="50" charset="-128"/>
                        </a:rPr>
                        <a:t>搬入荷姿登録調査票」</a:t>
                      </a:r>
                      <a:r>
                        <a:rPr kumimoji="1" lang="ja-JP" altLang="en-US" sz="1400" spc="0" baseline="0" dirty="0">
                          <a:latin typeface="Meiryo UI" panose="020B0604030504040204" pitchFamily="50" charset="-128"/>
                          <a:ea typeface="Meiryo UI" panose="020B0604030504040204" pitchFamily="50" charset="-128"/>
                        </a:rPr>
                        <a:t>に記入、捺印、写真添付</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77065826"/>
                  </a:ext>
                </a:extLst>
              </a:tr>
            </a:tbl>
          </a:graphicData>
        </a:graphic>
      </p:graphicFrame>
      <p:sp>
        <p:nvSpPr>
          <p:cNvPr id="10" name="テキスト ボックス 9">
            <a:extLst>
              <a:ext uri="{FF2B5EF4-FFF2-40B4-BE49-F238E27FC236}">
                <a16:creationId xmlns:a16="http://schemas.microsoft.com/office/drawing/2014/main" id="{E7E1AB63-48AF-417B-904B-79F6E9247834}"/>
              </a:ext>
            </a:extLst>
          </p:cNvPr>
          <p:cNvSpPr txBox="1"/>
          <p:nvPr/>
        </p:nvSpPr>
        <p:spPr>
          <a:xfrm>
            <a:off x="-1" y="648000"/>
            <a:ext cx="9144000" cy="847384"/>
          </a:xfrm>
          <a:prstGeom prst="rect">
            <a:avLst/>
          </a:prstGeom>
          <a:solidFill>
            <a:schemeClr val="accent1">
              <a:lumMod val="40000"/>
              <a:lumOff val="60000"/>
              <a:alpha val="70000"/>
            </a:schemeClr>
          </a:solidFill>
        </p:spPr>
        <p:txBody>
          <a:bodyPr wrap="square" lIns="180000" tIns="108000" rIns="180000" bIns="108000" rtlCol="0">
            <a:spAutoFit/>
          </a:bodyPr>
          <a:lstStyle/>
          <a:p>
            <a:pPr>
              <a:lnSpc>
                <a:spcPts val="2600"/>
              </a:lnSpc>
            </a:pPr>
            <a:r>
              <a:rPr lang="ja-JP" altLang="en-US" spc="-100" dirty="0">
                <a:latin typeface="Meiryo UI" panose="020B0604030504040204" pitchFamily="50" charset="-128"/>
                <a:ea typeface="Meiryo UI" panose="020B0604030504040204" pitchFamily="50" charset="-128"/>
              </a:rPr>
              <a:t>廃棄物の種類や重量により受入事業所が決まっています</a:t>
            </a:r>
            <a:endParaRPr lang="en-US" altLang="ja-JP" spc="-100" dirty="0">
              <a:latin typeface="Meiryo UI" panose="020B0604030504040204" pitchFamily="50" charset="-128"/>
              <a:ea typeface="Meiryo UI" panose="020B0604030504040204" pitchFamily="50" charset="-128"/>
            </a:endParaRPr>
          </a:p>
          <a:p>
            <a:pPr>
              <a:lnSpc>
                <a:spcPts val="2600"/>
              </a:lnSpc>
            </a:pPr>
            <a:r>
              <a:rPr lang="ja-JP" altLang="en-US" spc="-100" dirty="0">
                <a:latin typeface="Meiryo UI" panose="020B0604030504040204" pitchFamily="50" charset="-128"/>
                <a:ea typeface="Meiryo UI" panose="020B0604030504040204" pitchFamily="50" charset="-128"/>
              </a:rPr>
              <a:t>処分を委託するには受入事業所ごとに</a:t>
            </a:r>
            <a:r>
              <a:rPr lang="ja-JP" altLang="en-US" b="1" spc="-100" dirty="0">
                <a:solidFill>
                  <a:srgbClr val="FF0000"/>
                </a:solidFill>
                <a:latin typeface="Meiryo UI" panose="020B0604030504040204" pitchFamily="50" charset="-128"/>
                <a:ea typeface="Meiryo UI" panose="020B0604030504040204" pitchFamily="50" charset="-128"/>
              </a:rPr>
              <a:t>事前の登録が必要</a:t>
            </a:r>
            <a:r>
              <a:rPr lang="ja-JP" altLang="en-US" spc="-100" dirty="0">
                <a:latin typeface="Meiryo UI" panose="020B0604030504040204" pitchFamily="50" charset="-128"/>
                <a:ea typeface="Meiryo UI" panose="020B0604030504040204" pitchFamily="50" charset="-128"/>
              </a:rPr>
              <a:t>です</a:t>
            </a:r>
            <a:endParaRPr lang="en-US" altLang="ja-JP" spc="-1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96322F85-A104-408D-8068-C795FA8DE0A5}"/>
              </a:ext>
            </a:extLst>
          </p:cNvPr>
          <p:cNvSpPr/>
          <p:nvPr/>
        </p:nvSpPr>
        <p:spPr>
          <a:xfrm>
            <a:off x="1057571" y="3141517"/>
            <a:ext cx="5108130" cy="523220"/>
          </a:xfrm>
          <a:prstGeom prst="rect">
            <a:avLst/>
          </a:prstGeom>
        </p:spPr>
        <p:txBody>
          <a:bodyPr wrap="non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参考</a:t>
            </a:r>
            <a:r>
              <a:rPr lang="en-US" altLang="ja-JP"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JESCO</a:t>
            </a:r>
            <a:r>
              <a:rPr lang="ja-JP" altLang="en-US" sz="1400" dirty="0">
                <a:latin typeface="Meiryo UI" panose="020B0604030504040204" pitchFamily="50" charset="-128"/>
                <a:ea typeface="Meiryo UI" panose="020B0604030504040204" pitchFamily="50" charset="-128"/>
              </a:rPr>
              <a:t>（処理申込の手続きについて）</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hlinkClick r:id="rId3"/>
              </a:rPr>
              <a:t>https://www.jesconet.co.jp/customer/discount_02.html</a:t>
            </a:r>
            <a:endParaRPr lang="en-US" altLang="ja-JP" sz="14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EF7CF123-7F01-D1A8-3A34-219A7A208FF8}"/>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高濃度</a:t>
            </a: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a:t>
            </a: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JESCO</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への処理委託②</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31</a:t>
            </a:fld>
            <a:endParaRPr lang="ja-JP" altLang="en-US">
              <a:solidFill>
                <a:prstClr val="black"/>
              </a:solidFill>
              <a:latin typeface="Meiryo UI" panose="020B0604030504040204" pitchFamily="50" charset="-128"/>
              <a:ea typeface="Meiryo UI" panose="020B0604030504040204" pitchFamily="50" charset="-128"/>
            </a:endParaRPr>
          </a:p>
        </p:txBody>
      </p:sp>
      <p:grpSp>
        <p:nvGrpSpPr>
          <p:cNvPr id="27" name="グループ化 26">
            <a:extLst>
              <a:ext uri="{FF2B5EF4-FFF2-40B4-BE49-F238E27FC236}">
                <a16:creationId xmlns:a16="http://schemas.microsoft.com/office/drawing/2014/main" id="{3975CCFC-F084-47E7-AA85-063B3B3928CE}"/>
              </a:ext>
            </a:extLst>
          </p:cNvPr>
          <p:cNvGrpSpPr/>
          <p:nvPr/>
        </p:nvGrpSpPr>
        <p:grpSpPr>
          <a:xfrm>
            <a:off x="539552" y="3241551"/>
            <a:ext cx="681050" cy="382754"/>
            <a:chOff x="2704497" y="5019981"/>
            <a:chExt cx="2297695" cy="1267714"/>
          </a:xfrm>
        </p:grpSpPr>
        <p:grpSp>
          <p:nvGrpSpPr>
            <p:cNvPr id="28" name="グループ化 27">
              <a:extLst>
                <a:ext uri="{FF2B5EF4-FFF2-40B4-BE49-F238E27FC236}">
                  <a16:creationId xmlns:a16="http://schemas.microsoft.com/office/drawing/2014/main" id="{E718E1C2-CCFF-4C72-A24B-6928A4821E5C}"/>
                </a:ext>
              </a:extLst>
            </p:cNvPr>
            <p:cNvGrpSpPr/>
            <p:nvPr/>
          </p:nvGrpSpPr>
          <p:grpSpPr>
            <a:xfrm rot="18868217">
              <a:off x="3119142" y="4842765"/>
              <a:ext cx="1199899" cy="1689962"/>
              <a:chOff x="4859501" y="2358645"/>
              <a:chExt cx="1786958" cy="2498087"/>
            </a:xfrm>
          </p:grpSpPr>
          <p:sp>
            <p:nvSpPr>
              <p:cNvPr id="30" name="円/楕円 23">
                <a:extLst>
                  <a:ext uri="{FF2B5EF4-FFF2-40B4-BE49-F238E27FC236}">
                    <a16:creationId xmlns:a16="http://schemas.microsoft.com/office/drawing/2014/main" id="{2CB0B66D-56BA-4D12-8CCF-E66A7E356EA1}"/>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1" name="円/楕円 24">
                <a:extLst>
                  <a:ext uri="{FF2B5EF4-FFF2-40B4-BE49-F238E27FC236}">
                    <a16:creationId xmlns:a16="http://schemas.microsoft.com/office/drawing/2014/main" id="{FE88E007-CFA9-4A57-A1F8-D8FF00C95A52}"/>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2" name="円/楕円 25">
                <a:extLst>
                  <a:ext uri="{FF2B5EF4-FFF2-40B4-BE49-F238E27FC236}">
                    <a16:creationId xmlns:a16="http://schemas.microsoft.com/office/drawing/2014/main" id="{C24C353C-E98E-48F3-BF28-8B65C86ED186}"/>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3" name="アーチ 32">
                <a:extLst>
                  <a:ext uri="{FF2B5EF4-FFF2-40B4-BE49-F238E27FC236}">
                    <a16:creationId xmlns:a16="http://schemas.microsoft.com/office/drawing/2014/main" id="{2A0D2AB6-24C9-467B-8163-2C32F4102A95}"/>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34" name="アーチ 33">
                <a:extLst>
                  <a:ext uri="{FF2B5EF4-FFF2-40B4-BE49-F238E27FC236}">
                    <a16:creationId xmlns:a16="http://schemas.microsoft.com/office/drawing/2014/main" id="{89118929-CA81-493E-BCC6-2620C6FB1FC9}"/>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grpSp>
        <p:sp>
          <p:nvSpPr>
            <p:cNvPr id="29" name="テキスト ボックス 28">
              <a:extLst>
                <a:ext uri="{FF2B5EF4-FFF2-40B4-BE49-F238E27FC236}">
                  <a16:creationId xmlns:a16="http://schemas.microsoft.com/office/drawing/2014/main" id="{1B005563-5051-4B97-80AE-59F4B3453CD1}"/>
                </a:ext>
              </a:extLst>
            </p:cNvPr>
            <p:cNvSpPr txBox="1"/>
            <p:nvPr/>
          </p:nvSpPr>
          <p:spPr>
            <a:xfrm>
              <a:off x="2704497" y="5019981"/>
              <a:ext cx="2297695" cy="917444"/>
            </a:xfrm>
            <a:prstGeom prst="rect">
              <a:avLst/>
            </a:prstGeom>
            <a:noFill/>
          </p:spPr>
          <p:txBody>
            <a:bodyPr wrap="square" rtlCol="0">
              <a:spAutoFit/>
            </a:bodyPr>
            <a:lstStyle/>
            <a:p>
              <a:r>
                <a:rPr lang="en-US" altLang="ja-JP" sz="12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200" dirty="0">
                <a:solidFill>
                  <a:srgbClr val="FF0000"/>
                </a:solidFill>
                <a:latin typeface="HGP創英角ﾎﾟｯﾌﾟ体" panose="040B0A00000000000000" pitchFamily="50" charset="-128"/>
                <a:ea typeface="HGP創英角ﾎﾟｯﾌﾟ体" panose="040B0A00000000000000" pitchFamily="50" charset="-128"/>
              </a:endParaRPr>
            </a:p>
          </p:txBody>
        </p:sp>
      </p:grpSp>
      <p:graphicFrame>
        <p:nvGraphicFramePr>
          <p:cNvPr id="2" name="表 1">
            <a:extLst>
              <a:ext uri="{FF2B5EF4-FFF2-40B4-BE49-F238E27FC236}">
                <a16:creationId xmlns:a16="http://schemas.microsoft.com/office/drawing/2014/main" id="{29F2C130-E172-76FC-BDD4-5D4A6D82966F}"/>
              </a:ext>
            </a:extLst>
          </p:cNvPr>
          <p:cNvGraphicFramePr>
            <a:graphicFrameLocks noGrp="1"/>
          </p:cNvGraphicFramePr>
          <p:nvPr>
            <p:extLst>
              <p:ext uri="{D42A27DB-BD31-4B8C-83A1-F6EECF244321}">
                <p14:modId xmlns:p14="http://schemas.microsoft.com/office/powerpoint/2010/main" val="3449643775"/>
              </p:ext>
            </p:extLst>
          </p:nvPr>
        </p:nvGraphicFramePr>
        <p:xfrm>
          <a:off x="539550" y="4082088"/>
          <a:ext cx="7920000" cy="1800000"/>
        </p:xfrm>
        <a:graphic>
          <a:graphicData uri="http://schemas.openxmlformats.org/drawingml/2006/table">
            <a:tbl>
              <a:tblPr/>
              <a:tblGrid>
                <a:gridCol w="1980000">
                  <a:extLst>
                    <a:ext uri="{9D8B030D-6E8A-4147-A177-3AD203B41FA5}">
                      <a16:colId xmlns:a16="http://schemas.microsoft.com/office/drawing/2014/main" val="630804525"/>
                    </a:ext>
                  </a:extLst>
                </a:gridCol>
                <a:gridCol w="1980000">
                  <a:extLst>
                    <a:ext uri="{9D8B030D-6E8A-4147-A177-3AD203B41FA5}">
                      <a16:colId xmlns:a16="http://schemas.microsoft.com/office/drawing/2014/main" val="2860372865"/>
                    </a:ext>
                  </a:extLst>
                </a:gridCol>
                <a:gridCol w="1980000">
                  <a:extLst>
                    <a:ext uri="{9D8B030D-6E8A-4147-A177-3AD203B41FA5}">
                      <a16:colId xmlns:a16="http://schemas.microsoft.com/office/drawing/2014/main" val="2946453966"/>
                    </a:ext>
                  </a:extLst>
                </a:gridCol>
                <a:gridCol w="1980000">
                  <a:extLst>
                    <a:ext uri="{9D8B030D-6E8A-4147-A177-3AD203B41FA5}">
                      <a16:colId xmlns:a16="http://schemas.microsoft.com/office/drawing/2014/main" val="3012113733"/>
                    </a:ext>
                  </a:extLst>
                </a:gridCol>
              </a:tblGrid>
              <a:tr h="600000">
                <a:tc>
                  <a:txBody>
                    <a:bodyPr/>
                    <a:lstStyle/>
                    <a:p>
                      <a:pPr algn="ctr" fontAlgn="ctr"/>
                      <a:r>
                        <a:rPr lang="ja-JP" altLang="en-US" sz="1400" dirty="0">
                          <a:effectLst/>
                          <a:latin typeface="Meiryo UI" panose="020B0604030504040204" pitchFamily="50" charset="-128"/>
                          <a:ea typeface="Meiryo UI" panose="020B0604030504040204" pitchFamily="50" charset="-128"/>
                        </a:rPr>
                        <a:t>処理対象</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400">
                          <a:effectLst/>
                          <a:latin typeface="Meiryo UI" panose="020B0604030504040204" pitchFamily="50" charset="-128"/>
                          <a:ea typeface="Meiryo UI" panose="020B0604030504040204" pitchFamily="50" charset="-128"/>
                        </a:rPr>
                        <a:t>処理施設</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400" dirty="0">
                          <a:effectLst/>
                          <a:latin typeface="Meiryo UI" panose="020B0604030504040204" pitchFamily="50" charset="-128"/>
                          <a:ea typeface="Meiryo UI" panose="020B0604030504040204" pitchFamily="50" charset="-128"/>
                        </a:rPr>
                        <a:t>登録期限</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1400" dirty="0">
                          <a:effectLst/>
                          <a:latin typeface="Meiryo UI" panose="020B0604030504040204" pitchFamily="50" charset="-128"/>
                          <a:ea typeface="Meiryo UI" panose="020B0604030504040204" pitchFamily="50" charset="-128"/>
                        </a:rPr>
                        <a:t>処理委託契約期限</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32324555"/>
                  </a:ext>
                </a:extLst>
              </a:tr>
              <a:tr h="600000">
                <a:tc>
                  <a:txBody>
                    <a:bodyPr/>
                    <a:lstStyle/>
                    <a:p>
                      <a:pPr algn="ctr" fontAlgn="ctr"/>
                      <a:r>
                        <a:rPr lang="ja-JP" altLang="en-US" sz="1400" dirty="0">
                          <a:effectLst/>
                          <a:latin typeface="Meiryo UI" panose="020B0604030504040204" pitchFamily="50" charset="-128"/>
                          <a:ea typeface="Meiryo UI" panose="020B0604030504040204" pitchFamily="50" charset="-128"/>
                        </a:rPr>
                        <a:t>安定器・汚染物 等</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dirty="0">
                          <a:effectLst/>
                          <a:latin typeface="Meiryo UI" panose="020B0604030504040204" pitchFamily="50" charset="-128"/>
                          <a:ea typeface="Meiryo UI" panose="020B0604030504040204" pitchFamily="50" charset="-128"/>
                        </a:rPr>
                        <a:t>JESCO</a:t>
                      </a:r>
                      <a:r>
                        <a:rPr lang="ja-JP" altLang="en-US" sz="1400" dirty="0">
                          <a:effectLst/>
                          <a:latin typeface="Meiryo UI" panose="020B0604030504040204" pitchFamily="50" charset="-128"/>
                          <a:ea typeface="Meiryo UI" panose="020B0604030504040204" pitchFamily="50" charset="-128"/>
                        </a:rPr>
                        <a:t>北九州</a:t>
                      </a:r>
                      <a:br>
                        <a:rPr lang="ja-JP" altLang="en-US" sz="1400" dirty="0">
                          <a:effectLst/>
                          <a:latin typeface="Meiryo UI" panose="020B0604030504040204" pitchFamily="50" charset="-128"/>
                          <a:ea typeface="Meiryo UI" panose="020B0604030504040204" pitchFamily="50" charset="-128"/>
                        </a:rPr>
                      </a:br>
                      <a:r>
                        <a:rPr lang="ja-JP" altLang="en-US" sz="1400" dirty="0">
                          <a:effectLst/>
                          <a:latin typeface="Meiryo UI" panose="020B0604030504040204" pitchFamily="50" charset="-128"/>
                          <a:ea typeface="Meiryo UI" panose="020B0604030504040204" pitchFamily="50" charset="-128"/>
                        </a:rPr>
                        <a:t>処理事業所</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dirty="0" smtClean="0">
                          <a:effectLst/>
                          <a:latin typeface="Meiryo UI" panose="020B0604030504040204" pitchFamily="50" charset="-128"/>
                          <a:ea typeface="Meiryo UI" panose="020B0604030504040204" pitchFamily="50" charset="-128"/>
                        </a:rPr>
                        <a:t>R5</a:t>
                      </a:r>
                      <a:r>
                        <a:rPr lang="ja-JP" altLang="en-US" sz="1400" dirty="0" smtClean="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7</a:t>
                      </a:r>
                      <a:r>
                        <a:rPr lang="ja-JP" altLang="en-US" sz="1400" dirty="0">
                          <a:effectLst/>
                          <a:latin typeface="Meiryo UI" panose="020B0604030504040204" pitchFamily="50" charset="-128"/>
                          <a:ea typeface="Meiryo UI" panose="020B0604030504040204" pitchFamily="50" charset="-128"/>
                        </a:rPr>
                        <a:t>月末</a:t>
                      </a:r>
                      <a:br>
                        <a:rPr lang="ja-JP" altLang="en-US" sz="1400" dirty="0">
                          <a:effectLst/>
                          <a:latin typeface="Meiryo UI" panose="020B0604030504040204" pitchFamily="50" charset="-128"/>
                          <a:ea typeface="Meiryo UI" panose="020B0604030504040204" pitchFamily="50" charset="-128"/>
                        </a:rPr>
                      </a:br>
                      <a:r>
                        <a:rPr lang="en-US" altLang="ja-JP" sz="1400" dirty="0" smtClean="0">
                          <a:effectLst/>
                          <a:latin typeface="Meiryo UI" panose="020B0604030504040204" pitchFamily="50" charset="-128"/>
                          <a:ea typeface="Meiryo UI" panose="020B0604030504040204" pitchFamily="50" charset="-128"/>
                        </a:rPr>
                        <a:t>(※R5</a:t>
                      </a:r>
                      <a:r>
                        <a:rPr lang="ja-JP" altLang="en-US" sz="1400" dirty="0" smtClean="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11</a:t>
                      </a:r>
                      <a:r>
                        <a:rPr lang="ja-JP" altLang="en-US" sz="1400" dirty="0">
                          <a:effectLst/>
                          <a:latin typeface="Meiryo UI" panose="020B0604030504040204" pitchFamily="50" charset="-128"/>
                          <a:ea typeface="Meiryo UI" panose="020B0604030504040204" pitchFamily="50" charset="-128"/>
                        </a:rPr>
                        <a:t>月</a:t>
                      </a:r>
                      <a:r>
                        <a:rPr lang="en-US" altLang="ja-JP" sz="1400" dirty="0">
                          <a:effectLst/>
                          <a:latin typeface="Meiryo UI" panose="020B0604030504040204" pitchFamily="50" charset="-128"/>
                          <a:ea typeface="Meiryo UI" panose="020B0604030504040204" pitchFamily="50" charset="-128"/>
                        </a:rPr>
                        <a:t>15</a:t>
                      </a:r>
                      <a:r>
                        <a:rPr lang="ja-JP" altLang="en-US" sz="1400" dirty="0">
                          <a:effectLst/>
                          <a:latin typeface="Meiryo UI" panose="020B0604030504040204" pitchFamily="50" charset="-128"/>
                          <a:ea typeface="Meiryo UI" panose="020B0604030504040204" pitchFamily="50" charset="-128"/>
                        </a:rPr>
                        <a:t>日</a:t>
                      </a:r>
                      <a:r>
                        <a:rPr lang="en-US" altLang="ja-JP" sz="1400" dirty="0">
                          <a:effectLst/>
                          <a:latin typeface="Meiryo UI" panose="020B0604030504040204" pitchFamily="50" charset="-128"/>
                          <a:ea typeface="Meiryo UI" panose="020B0604030504040204" pitchFamily="50" charset="-128"/>
                        </a:rPr>
                        <a:t>)</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dirty="0" smtClean="0">
                          <a:effectLst/>
                          <a:latin typeface="Meiryo UI" panose="020B0604030504040204" pitchFamily="50" charset="-128"/>
                          <a:ea typeface="Meiryo UI" panose="020B0604030504040204" pitchFamily="50" charset="-128"/>
                        </a:rPr>
                        <a:t>R5</a:t>
                      </a:r>
                      <a:r>
                        <a:rPr lang="ja-JP" altLang="en-US" sz="1400" dirty="0" smtClean="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8</a:t>
                      </a:r>
                      <a:r>
                        <a:rPr lang="ja-JP" altLang="en-US" sz="1400" dirty="0">
                          <a:effectLst/>
                          <a:latin typeface="Meiryo UI" panose="020B0604030504040204" pitchFamily="50" charset="-128"/>
                          <a:ea typeface="Meiryo UI" panose="020B0604030504040204" pitchFamily="50" charset="-128"/>
                        </a:rPr>
                        <a:t>月末</a:t>
                      </a:r>
                      <a:br>
                        <a:rPr lang="ja-JP" altLang="en-US" sz="1400" dirty="0">
                          <a:effectLst/>
                          <a:latin typeface="Meiryo UI" panose="020B0604030504040204" pitchFamily="50" charset="-128"/>
                          <a:ea typeface="Meiryo UI" panose="020B0604030504040204" pitchFamily="50" charset="-128"/>
                        </a:rPr>
                      </a:br>
                      <a:r>
                        <a:rPr lang="en-US" altLang="ja-JP" sz="1400" dirty="0" smtClean="0">
                          <a:effectLst/>
                          <a:latin typeface="Meiryo UI" panose="020B0604030504040204" pitchFamily="50" charset="-128"/>
                          <a:ea typeface="Meiryo UI" panose="020B0604030504040204" pitchFamily="50" charset="-128"/>
                        </a:rPr>
                        <a:t>(※R5</a:t>
                      </a:r>
                      <a:r>
                        <a:rPr lang="ja-JP" altLang="en-US" sz="1400" dirty="0" smtClean="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12</a:t>
                      </a:r>
                      <a:r>
                        <a:rPr lang="ja-JP" altLang="en-US" sz="1400" dirty="0">
                          <a:effectLst/>
                          <a:latin typeface="Meiryo UI" panose="020B0604030504040204" pitchFamily="50" charset="-128"/>
                          <a:ea typeface="Meiryo UI" panose="020B0604030504040204" pitchFamily="50" charset="-128"/>
                        </a:rPr>
                        <a:t>月</a:t>
                      </a:r>
                      <a:r>
                        <a:rPr lang="en-US" altLang="ja-JP" sz="1400" dirty="0">
                          <a:effectLst/>
                          <a:latin typeface="Meiryo UI" panose="020B0604030504040204" pitchFamily="50" charset="-128"/>
                          <a:ea typeface="Meiryo UI" panose="020B0604030504040204" pitchFamily="50" charset="-128"/>
                        </a:rPr>
                        <a:t>28</a:t>
                      </a:r>
                      <a:r>
                        <a:rPr lang="ja-JP" altLang="en-US" sz="1400" dirty="0">
                          <a:effectLst/>
                          <a:latin typeface="Meiryo UI" panose="020B0604030504040204" pitchFamily="50" charset="-128"/>
                          <a:ea typeface="Meiryo UI" panose="020B0604030504040204" pitchFamily="50" charset="-128"/>
                        </a:rPr>
                        <a:t>日</a:t>
                      </a:r>
                      <a:r>
                        <a:rPr lang="en-US" altLang="ja-JP" sz="1400" dirty="0">
                          <a:effectLst/>
                          <a:latin typeface="Meiryo UI" panose="020B0604030504040204" pitchFamily="50" charset="-128"/>
                          <a:ea typeface="Meiryo UI" panose="020B0604030504040204" pitchFamily="50" charset="-128"/>
                        </a:rPr>
                        <a:t>)</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43577689"/>
                  </a:ext>
                </a:extLst>
              </a:tr>
              <a:tr h="600000">
                <a:tc>
                  <a:txBody>
                    <a:bodyPr/>
                    <a:lstStyle/>
                    <a:p>
                      <a:pPr algn="ctr" fontAlgn="ctr"/>
                      <a:r>
                        <a:rPr lang="ja-JP" altLang="en-US" sz="1400">
                          <a:effectLst/>
                          <a:latin typeface="Meiryo UI" panose="020B0604030504040204" pitchFamily="50" charset="-128"/>
                          <a:ea typeface="Meiryo UI" panose="020B0604030504040204" pitchFamily="50" charset="-128"/>
                        </a:rPr>
                        <a:t>変圧器・コンデンサ等</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dirty="0">
                          <a:effectLst/>
                          <a:latin typeface="Meiryo UI" panose="020B0604030504040204" pitchFamily="50" charset="-128"/>
                          <a:ea typeface="Meiryo UI" panose="020B0604030504040204" pitchFamily="50" charset="-128"/>
                        </a:rPr>
                        <a:t>JESCO</a:t>
                      </a:r>
                      <a:r>
                        <a:rPr lang="ja-JP" altLang="en-US" sz="1400" dirty="0">
                          <a:effectLst/>
                          <a:latin typeface="Meiryo UI" panose="020B0604030504040204" pitchFamily="50" charset="-128"/>
                          <a:ea typeface="Meiryo UI" panose="020B0604030504040204" pitchFamily="50" charset="-128"/>
                        </a:rPr>
                        <a:t>大阪</a:t>
                      </a:r>
                      <a:br>
                        <a:rPr lang="ja-JP" altLang="en-US" sz="1400" dirty="0">
                          <a:effectLst/>
                          <a:latin typeface="Meiryo UI" panose="020B0604030504040204" pitchFamily="50" charset="-128"/>
                          <a:ea typeface="Meiryo UI" panose="020B0604030504040204" pitchFamily="50" charset="-128"/>
                        </a:rPr>
                      </a:br>
                      <a:r>
                        <a:rPr lang="ja-JP" altLang="en-US" sz="1400" dirty="0">
                          <a:effectLst/>
                          <a:latin typeface="Meiryo UI" panose="020B0604030504040204" pitchFamily="50" charset="-128"/>
                          <a:ea typeface="Meiryo UI" panose="020B0604030504040204" pitchFamily="50" charset="-128"/>
                        </a:rPr>
                        <a:t>処理事業所</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dirty="0" smtClean="0">
                          <a:effectLst/>
                          <a:latin typeface="Meiryo UI" panose="020B0604030504040204" pitchFamily="50" charset="-128"/>
                          <a:ea typeface="Meiryo UI" panose="020B0604030504040204" pitchFamily="50" charset="-128"/>
                        </a:rPr>
                        <a:t>R5</a:t>
                      </a:r>
                      <a:r>
                        <a:rPr lang="ja-JP" altLang="en-US" sz="1400" dirty="0" smtClean="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11</a:t>
                      </a:r>
                      <a:r>
                        <a:rPr lang="ja-JP" altLang="en-US" sz="1400" dirty="0">
                          <a:effectLst/>
                          <a:latin typeface="Meiryo UI" panose="020B0604030504040204" pitchFamily="50" charset="-128"/>
                          <a:ea typeface="Meiryo UI" panose="020B0604030504040204" pitchFamily="50" charset="-128"/>
                        </a:rPr>
                        <a:t>月</a:t>
                      </a:r>
                      <a:r>
                        <a:rPr lang="en-US" altLang="ja-JP" sz="1400" dirty="0">
                          <a:effectLst/>
                          <a:latin typeface="Meiryo UI" panose="020B0604030504040204" pitchFamily="50" charset="-128"/>
                          <a:ea typeface="Meiryo UI" panose="020B0604030504040204" pitchFamily="50" charset="-128"/>
                        </a:rPr>
                        <a:t>15</a:t>
                      </a:r>
                      <a:r>
                        <a:rPr lang="ja-JP" altLang="en-US" sz="1400" dirty="0">
                          <a:effectLst/>
                          <a:latin typeface="Meiryo UI" panose="020B0604030504040204" pitchFamily="50" charset="-128"/>
                          <a:ea typeface="Meiryo UI" panose="020B0604030504040204" pitchFamily="50" charset="-128"/>
                        </a:rPr>
                        <a:t>日</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dirty="0" smtClean="0">
                          <a:effectLst/>
                          <a:latin typeface="Meiryo UI" panose="020B0604030504040204" pitchFamily="50" charset="-128"/>
                          <a:ea typeface="Meiryo UI" panose="020B0604030504040204" pitchFamily="50" charset="-128"/>
                        </a:rPr>
                        <a:t>R5</a:t>
                      </a:r>
                      <a:r>
                        <a:rPr lang="ja-JP" altLang="en-US" sz="1400" dirty="0" smtClean="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12</a:t>
                      </a:r>
                      <a:r>
                        <a:rPr lang="ja-JP" altLang="en-US" sz="1400" dirty="0">
                          <a:effectLst/>
                          <a:latin typeface="Meiryo UI" panose="020B0604030504040204" pitchFamily="50" charset="-128"/>
                          <a:ea typeface="Meiryo UI" panose="020B0604030504040204" pitchFamily="50" charset="-128"/>
                        </a:rPr>
                        <a:t>月</a:t>
                      </a:r>
                      <a:r>
                        <a:rPr lang="en-US" altLang="ja-JP" sz="1400" dirty="0">
                          <a:effectLst/>
                          <a:latin typeface="Meiryo UI" panose="020B0604030504040204" pitchFamily="50" charset="-128"/>
                          <a:ea typeface="Meiryo UI" panose="020B0604030504040204" pitchFamily="50" charset="-128"/>
                        </a:rPr>
                        <a:t>28</a:t>
                      </a:r>
                      <a:r>
                        <a:rPr lang="ja-JP" altLang="en-US" sz="1400" dirty="0">
                          <a:effectLst/>
                          <a:latin typeface="Meiryo UI" panose="020B0604030504040204" pitchFamily="50" charset="-128"/>
                          <a:ea typeface="Meiryo UI" panose="020B0604030504040204" pitchFamily="50" charset="-128"/>
                        </a:rPr>
                        <a:t>日</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35674808"/>
                  </a:ext>
                </a:extLst>
              </a:tr>
            </a:tbl>
          </a:graphicData>
        </a:graphic>
      </p:graphicFrame>
      <p:sp>
        <p:nvSpPr>
          <p:cNvPr id="5" name="Rectangle 1">
            <a:extLst>
              <a:ext uri="{FF2B5EF4-FFF2-40B4-BE49-F238E27FC236}">
                <a16:creationId xmlns:a16="http://schemas.microsoft.com/office/drawing/2014/main" id="{10A074B3-C780-D3E8-4C6D-67BEB8783292}"/>
              </a:ext>
            </a:extLst>
          </p:cNvPr>
          <p:cNvSpPr>
            <a:spLocks noChangeArrowheads="1"/>
          </p:cNvSpPr>
          <p:nvPr/>
        </p:nvSpPr>
        <p:spPr bwMode="auto">
          <a:xfrm>
            <a:off x="539550" y="5932994"/>
            <a:ext cx="4554452" cy="276999"/>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※特別な事情でやむを得ない場合</a:t>
            </a:r>
            <a:r>
              <a:rPr kumimoji="0" lang="ja-JP" altLang="en-US" sz="12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（直接</a:t>
            </a:r>
            <a:r>
              <a:rPr kumimoji="0"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JESCO</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にご確認ください）</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p:txBody>
      </p:sp>
      <p:sp>
        <p:nvSpPr>
          <p:cNvPr id="6" name="Rectangle 1">
            <a:extLst>
              <a:ext uri="{FF2B5EF4-FFF2-40B4-BE49-F238E27FC236}">
                <a16:creationId xmlns:a16="http://schemas.microsoft.com/office/drawing/2014/main" id="{64B36CBF-D07E-B588-AF9C-B0E922C6943F}"/>
              </a:ext>
            </a:extLst>
          </p:cNvPr>
          <p:cNvSpPr>
            <a:spLocks noChangeArrowheads="1"/>
          </p:cNvSpPr>
          <p:nvPr/>
        </p:nvSpPr>
        <p:spPr bwMode="auto">
          <a:xfrm>
            <a:off x="2039897" y="3775394"/>
            <a:ext cx="5064207" cy="307777"/>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高濃度PCB廃棄物処理施設の操業終了に伴う処理委託手続期限</a:t>
            </a:r>
            <a:endParaRPr kumimoji="0" lang="ja-JP"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B6416DA-E0C4-ECC2-E8FF-F0B49C325C17}"/>
              </a:ext>
            </a:extLst>
          </p:cNvPr>
          <p:cNvSpPr txBox="1"/>
          <p:nvPr/>
        </p:nvSpPr>
        <p:spPr>
          <a:xfrm>
            <a:off x="-812" y="6220046"/>
            <a:ext cx="9144000" cy="684000"/>
          </a:xfrm>
          <a:prstGeom prst="rect">
            <a:avLst/>
          </a:prstGeom>
          <a:noFill/>
          <a:ln w="6350">
            <a:noFill/>
          </a:ln>
        </p:spPr>
        <p:txBody>
          <a:bodyPr wrap="none" tIns="36000" bIns="36000" rtlCol="0">
            <a:noAutofit/>
          </a:bodyPr>
          <a:lstStyle/>
          <a:p>
            <a:pPr marL="144000">
              <a:lnSpc>
                <a:spcPts val="2200"/>
              </a:lnSpc>
            </a:pPr>
            <a:r>
              <a:rPr lang="ja-JP" altLang="en-US" sz="1400" dirty="0">
                <a:latin typeface="Meiryo UI" panose="020B0604030504040204" pitchFamily="50" charset="-128"/>
                <a:ea typeface="Meiryo UI" panose="020B0604030504040204" pitchFamily="50" charset="-128"/>
              </a:rPr>
              <a:t>⇒ 安定器・汚染物等の処理スケジュール：</a:t>
            </a:r>
            <a:r>
              <a:rPr lang="en-US" altLang="ja-JP" sz="1400" dirty="0">
                <a:latin typeface="Meiryo UI" panose="020B0604030504040204" pitchFamily="50" charset="-128"/>
                <a:ea typeface="Meiryo UI" panose="020B0604030504040204" pitchFamily="50" charset="-128"/>
                <a:hlinkClick r:id="rId4"/>
              </a:rPr>
              <a:t> https://www.jesconet.co.jp/content/000011993.pdf</a:t>
            </a:r>
          </a:p>
          <a:p>
            <a:pPr marL="144000">
              <a:lnSpc>
                <a:spcPts val="2200"/>
              </a:lnSpc>
            </a:pPr>
            <a:r>
              <a:rPr lang="ja-JP" altLang="en-US" sz="1400" dirty="0">
                <a:latin typeface="Meiryo UI" panose="020B0604030504040204" pitchFamily="50" charset="-128"/>
                <a:ea typeface="Meiryo UI" panose="020B0604030504040204" pitchFamily="50" charset="-128"/>
              </a:rPr>
              <a:t>⇒ 変圧器・コンデンサー等の処理スケジュール：</a:t>
            </a:r>
            <a:r>
              <a:rPr lang="en-US" altLang="ja-JP" sz="1400" dirty="0">
                <a:latin typeface="Meiryo UI" panose="020B0604030504040204" pitchFamily="50" charset="-128"/>
                <a:ea typeface="Meiryo UI" panose="020B0604030504040204" pitchFamily="50" charset="-128"/>
                <a:hlinkClick r:id="rId5"/>
              </a:rPr>
              <a:t>https://www.jesconet.co.jp/content/000014179.pdf</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F3F168A7-6012-D9A3-6556-EF1D4CD1090E}"/>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Tree>
    <p:extLst>
      <p:ext uri="{BB962C8B-B14F-4D97-AF65-F5344CB8AC3E}">
        <p14:creationId xmlns:p14="http://schemas.microsoft.com/office/powerpoint/2010/main" val="2361652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528638" y="1035893"/>
            <a:ext cx="8086725" cy="5705475"/>
          </a:xfrm>
          <a:prstGeom prst="rect">
            <a:avLst/>
          </a:prstGeom>
        </p:spPr>
      </p:pic>
      <p:sp>
        <p:nvSpPr>
          <p:cNvPr id="10" name="テキスト ボックス 9">
            <a:extLst>
              <a:ext uri="{FF2B5EF4-FFF2-40B4-BE49-F238E27FC236}">
                <a16:creationId xmlns:a16="http://schemas.microsoft.com/office/drawing/2014/main" id="{E7E1AB63-48AF-417B-904B-79F6E9247834}"/>
              </a:ext>
            </a:extLst>
          </p:cNvPr>
          <p:cNvSpPr txBox="1"/>
          <p:nvPr/>
        </p:nvSpPr>
        <p:spPr>
          <a:xfrm>
            <a:off x="0" y="648000"/>
            <a:ext cx="9144000" cy="261610"/>
          </a:xfrm>
          <a:prstGeom prst="rect">
            <a:avLst/>
          </a:prstGeom>
          <a:solidFill>
            <a:schemeClr val="accent1">
              <a:lumMod val="40000"/>
              <a:lumOff val="60000"/>
              <a:alpha val="70000"/>
            </a:schemeClr>
          </a:solidFill>
        </p:spPr>
        <p:txBody>
          <a:bodyPr wrap="square" lIns="180000" tIns="0" rIns="180000" bIns="0" rtlCol="0">
            <a:spAutoFit/>
          </a:bodyPr>
          <a:lstStyle/>
          <a:p>
            <a:r>
              <a:rPr lang="ja-JP" altLang="en-US" sz="1700" dirty="0">
                <a:latin typeface="Meiryo UI" panose="020B0604030504040204" pitchFamily="50" charset="-128"/>
                <a:ea typeface="Meiryo UI" panose="020B0604030504040204" pitchFamily="50" charset="-128"/>
              </a:rPr>
              <a:t>低濃度</a:t>
            </a:r>
            <a:r>
              <a:rPr lang="en-US" altLang="ja-JP" sz="1700" dirty="0">
                <a:latin typeface="Meiryo UI" panose="020B0604030504040204" pitchFamily="50" charset="-128"/>
                <a:ea typeface="Meiryo UI" panose="020B0604030504040204" pitchFamily="50" charset="-128"/>
              </a:rPr>
              <a:t>PCB</a:t>
            </a:r>
            <a:r>
              <a:rPr lang="ja-JP" altLang="en-US" sz="1700" dirty="0">
                <a:latin typeface="Meiryo UI" panose="020B0604030504040204" pitchFamily="50" charset="-128"/>
                <a:ea typeface="Meiryo UI" panose="020B0604030504040204" pitchFamily="50" charset="-128"/>
              </a:rPr>
              <a:t>廃棄物は</a:t>
            </a:r>
            <a:r>
              <a:rPr lang="ja-JP" altLang="en-US" sz="1700" dirty="0" smtClean="0">
                <a:latin typeface="Meiryo UI" panose="020B0604030504040204" pitchFamily="50" charset="-128"/>
                <a:ea typeface="Meiryo UI" panose="020B0604030504040204" pitchFamily="50" charset="-128"/>
              </a:rPr>
              <a:t>民間の無害化</a:t>
            </a:r>
            <a:r>
              <a:rPr lang="ja-JP" altLang="en-US" sz="1700" dirty="0">
                <a:latin typeface="Meiryo UI" panose="020B0604030504040204" pitchFamily="50" charset="-128"/>
                <a:ea typeface="Meiryo UI" panose="020B0604030504040204" pitchFamily="50" charset="-128"/>
              </a:rPr>
              <a:t>処理認定施設等で処分を行います</a:t>
            </a:r>
          </a:p>
        </p:txBody>
      </p:sp>
      <p:sp>
        <p:nvSpPr>
          <p:cNvPr id="15" name="正方形/長方形 14">
            <a:extLst>
              <a:ext uri="{FF2B5EF4-FFF2-40B4-BE49-F238E27FC236}">
                <a16:creationId xmlns:a16="http://schemas.microsoft.com/office/drawing/2014/main" id="{EF7CF123-7F01-D1A8-3A34-219A7A208FF8}"/>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低濃度</a:t>
            </a:r>
            <a:r>
              <a:rPr lang="en-US" altLang="ja-JP"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の無害化処理認定施設等への処理委託①</a:t>
            </a:r>
          </a:p>
        </p:txBody>
      </p:sp>
      <p:sp>
        <p:nvSpPr>
          <p:cNvPr id="4" name="テキスト ボックス 3">
            <a:extLst>
              <a:ext uri="{FF2B5EF4-FFF2-40B4-BE49-F238E27FC236}">
                <a16:creationId xmlns:a16="http://schemas.microsoft.com/office/drawing/2014/main" id="{00C2A90D-1A4E-19B8-AD9C-84CAA30DC91D}"/>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
        <p:nvSpPr>
          <p:cNvPr id="7" name="テキスト ボックス 6">
            <a:extLst>
              <a:ext uri="{FF2B5EF4-FFF2-40B4-BE49-F238E27FC236}">
                <a16:creationId xmlns:a16="http://schemas.microsoft.com/office/drawing/2014/main" id="{E4DC105B-E8B1-6230-7920-5249A89C7912}"/>
              </a:ext>
            </a:extLst>
          </p:cNvPr>
          <p:cNvSpPr txBox="1"/>
          <p:nvPr/>
        </p:nvSpPr>
        <p:spPr>
          <a:xfrm>
            <a:off x="7560200" y="925046"/>
            <a:ext cx="1583800" cy="355276"/>
          </a:xfrm>
          <a:prstGeom prst="rect">
            <a:avLst/>
          </a:prstGeom>
          <a:noFill/>
        </p:spPr>
        <p:txBody>
          <a:bodyPr wrap="square" lIns="180000" tIns="72000" rIns="180000" bIns="36000" rtlCol="0">
            <a:spAutoFit/>
          </a:bodyPr>
          <a:lstStyle/>
          <a:p>
            <a:pPr algn="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焼却処理</a:t>
            </a:r>
            <a:r>
              <a:rPr lang="en-US" altLang="ja-JP" sz="1600" b="1" dirty="0">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32</a:t>
            </a:fld>
            <a:endParaRPr lang="ja-JP" altLang="en-US"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0449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7E1AB63-48AF-417B-904B-79F6E9247834}"/>
              </a:ext>
            </a:extLst>
          </p:cNvPr>
          <p:cNvSpPr txBox="1"/>
          <p:nvPr/>
        </p:nvSpPr>
        <p:spPr>
          <a:xfrm>
            <a:off x="0" y="671678"/>
            <a:ext cx="9144000" cy="262800"/>
          </a:xfrm>
          <a:prstGeom prst="rect">
            <a:avLst/>
          </a:prstGeom>
          <a:solidFill>
            <a:schemeClr val="accent1">
              <a:lumMod val="40000"/>
              <a:lumOff val="60000"/>
              <a:alpha val="70000"/>
            </a:schemeClr>
          </a:solidFill>
        </p:spPr>
        <p:txBody>
          <a:bodyPr wrap="square" lIns="108000" tIns="0" rIns="108000" bIns="0" rtlCol="0" anchor="ctr" anchorCtr="0">
            <a:spAutoFit/>
          </a:bodyPr>
          <a:lstStyle/>
          <a:p>
            <a:r>
              <a:rPr lang="en-US" altLang="zh-CN" sz="1400" dirty="0">
                <a:latin typeface="Meiryo UI" panose="020B0604030504040204" pitchFamily="50" charset="-128"/>
                <a:ea typeface="Meiryo UI" panose="020B0604030504040204" pitchFamily="50" charset="-128"/>
              </a:rPr>
              <a:t>《</a:t>
            </a:r>
            <a:r>
              <a:rPr lang="zh-CN" altLang="en-US" sz="1400" dirty="0">
                <a:latin typeface="Meiryo UI" panose="020B0604030504040204" pitchFamily="50" charset="-128"/>
                <a:ea typeface="Meiryo UI" panose="020B0604030504040204" pitchFamily="50" charset="-128"/>
              </a:rPr>
              <a:t>参考</a:t>
            </a:r>
            <a:r>
              <a:rPr lang="en-US" altLang="zh-CN" sz="1400" dirty="0">
                <a:latin typeface="Meiryo UI" panose="020B0604030504040204" pitchFamily="50" charset="-128"/>
                <a:ea typeface="Meiryo UI" panose="020B0604030504040204" pitchFamily="50" charset="-128"/>
              </a:rPr>
              <a:t>》 </a:t>
            </a:r>
            <a:r>
              <a:rPr lang="zh-CN" altLang="en-US" sz="1400" dirty="0">
                <a:latin typeface="Meiryo UI" panose="020B0604030504040204" pitchFamily="50" charset="-128"/>
                <a:ea typeface="Meiryo UI" panose="020B0604030504040204" pitchFamily="50" charset="-128"/>
              </a:rPr>
              <a:t>環境省（廃棄物処理法に基づく無害化処理認定施</a:t>
            </a:r>
            <a:r>
              <a:rPr lang="ja-JP" altLang="en-US" sz="1400" dirty="0">
                <a:latin typeface="Meiryo UI" panose="020B0604030504040204" pitchFamily="50" charset="-128"/>
                <a:ea typeface="Meiryo UI" panose="020B0604030504040204" pitchFamily="50" charset="-128"/>
              </a:rPr>
              <a:t>　　</a:t>
            </a:r>
            <a:r>
              <a:rPr lang="en-US" altLang="zh-CN" sz="1400" dirty="0">
                <a:latin typeface="Meiryo UI" panose="020B0604030504040204" pitchFamily="50" charset="-128"/>
                <a:ea typeface="Meiryo UI" panose="020B0604030504040204" pitchFamily="50" charset="-128"/>
                <a:hlinkClick r:id="rId3"/>
              </a:rPr>
              <a:t>https://www.env.go.jp/recycle/poly/facilities.html</a:t>
            </a:r>
            <a:endParaRPr lang="en-US" altLang="zh-CN" sz="14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EF7CF123-7F01-D1A8-3A34-219A7A208FF8}"/>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低濃度</a:t>
            </a:r>
            <a:r>
              <a:rPr lang="en-US" altLang="ja-JP"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の無害化処理認定施設等への処理委託②</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33</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00C2A90D-1A4E-19B8-AD9C-84CAA30DC91D}"/>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pic>
        <p:nvPicPr>
          <p:cNvPr id="22" name="図 21">
            <a:extLst>
              <a:ext uri="{FF2B5EF4-FFF2-40B4-BE49-F238E27FC236}">
                <a16:creationId xmlns:a16="http://schemas.microsoft.com/office/drawing/2014/main" id="{392BA0D2-7F68-AE51-4841-33F46089BECC}"/>
              </a:ext>
            </a:extLst>
          </p:cNvPr>
          <p:cNvPicPr>
            <a:picLocks noChangeAspect="1"/>
          </p:cNvPicPr>
          <p:nvPr/>
        </p:nvPicPr>
        <p:blipFill>
          <a:blip r:embed="rId4"/>
          <a:stretch>
            <a:fillRect/>
          </a:stretch>
        </p:blipFill>
        <p:spPr>
          <a:xfrm>
            <a:off x="1" y="921600"/>
            <a:ext cx="8720423" cy="5772055"/>
          </a:xfrm>
          <a:prstGeom prst="rect">
            <a:avLst/>
          </a:prstGeom>
        </p:spPr>
      </p:pic>
      <p:sp>
        <p:nvSpPr>
          <p:cNvPr id="7" name="テキスト ボックス 6">
            <a:extLst>
              <a:ext uri="{FF2B5EF4-FFF2-40B4-BE49-F238E27FC236}">
                <a16:creationId xmlns:a16="http://schemas.microsoft.com/office/drawing/2014/main" id="{E4DC105B-E8B1-6230-7920-5249A89C7912}"/>
              </a:ext>
            </a:extLst>
          </p:cNvPr>
          <p:cNvSpPr txBox="1"/>
          <p:nvPr/>
        </p:nvSpPr>
        <p:spPr>
          <a:xfrm>
            <a:off x="7560200" y="921600"/>
            <a:ext cx="1583800" cy="355276"/>
          </a:xfrm>
          <a:prstGeom prst="rect">
            <a:avLst/>
          </a:prstGeom>
          <a:noFill/>
        </p:spPr>
        <p:txBody>
          <a:bodyPr wrap="square" lIns="180000" tIns="72000" rIns="180000" bIns="36000" rtlCol="0">
            <a:spAutoFit/>
          </a:bodyPr>
          <a:lstStyle/>
          <a:p>
            <a:pPr algn="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洗浄処理</a:t>
            </a:r>
            <a:r>
              <a:rPr lang="en-US" altLang="ja-JP" sz="1600" b="1" dirty="0">
                <a:latin typeface="Meiryo UI" panose="020B0604030504040204" pitchFamily="50" charset="-128"/>
                <a:ea typeface="Meiryo UI" panose="020B0604030504040204" pitchFamily="50" charset="-128"/>
              </a:rPr>
              <a:t>》</a:t>
            </a:r>
          </a:p>
        </p:txBody>
      </p:sp>
      <p:sp>
        <p:nvSpPr>
          <p:cNvPr id="9" name="スライド番号プレースホルダー 2"/>
          <p:cNvSpPr txBox="1">
            <a:spLocks/>
          </p:cNvSpPr>
          <p:nvPr/>
        </p:nvSpPr>
        <p:spPr bwMode="white">
          <a:xfrm>
            <a:off x="8358592" y="6453336"/>
            <a:ext cx="360000" cy="360000"/>
          </a:xfrm>
          <a:prstGeom prst="rect">
            <a:avLst/>
          </a:prstGeom>
          <a:solidFill>
            <a:schemeClr val="bg1"/>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solidFill>
                <a:prstClr val="black"/>
              </a:solidFill>
            </a:endParaRPr>
          </a:p>
        </p:txBody>
      </p:sp>
    </p:spTree>
    <p:extLst>
      <p:ext uri="{BB962C8B-B14F-4D97-AF65-F5344CB8AC3E}">
        <p14:creationId xmlns:p14="http://schemas.microsoft.com/office/powerpoint/2010/main" val="537981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34</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09FE470-7D4F-4BB4-BCF6-C02B4A2BE646}"/>
              </a:ext>
            </a:extLst>
          </p:cNvPr>
          <p:cNvSpPr txBox="1"/>
          <p:nvPr/>
        </p:nvSpPr>
        <p:spPr>
          <a:xfrm>
            <a:off x="72000" y="4468149"/>
            <a:ext cx="9000000" cy="310341"/>
          </a:xfrm>
          <a:prstGeom prst="rect">
            <a:avLst/>
          </a:prstGeom>
          <a:noFill/>
        </p:spPr>
        <p:txBody>
          <a:bodyPr wrap="square" rtlCol="0">
            <a:spAutoFit/>
          </a:bodyPr>
          <a:lstStyle/>
          <a:p>
            <a:pPr>
              <a:lnSpc>
                <a:spcPts val="17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届出書の提出先</a:t>
            </a:r>
            <a:r>
              <a:rPr lang="en-US" altLang="ja-JP" b="1" dirty="0">
                <a:latin typeface="Meiryo UI" panose="020B0604030504040204" pitchFamily="50" charset="-128"/>
                <a:ea typeface="Meiryo UI" panose="020B0604030504040204" pitchFamily="50" charset="-128"/>
              </a:rPr>
              <a:t>》</a:t>
            </a:r>
          </a:p>
        </p:txBody>
      </p:sp>
      <p:graphicFrame>
        <p:nvGraphicFramePr>
          <p:cNvPr id="10" name="表 10">
            <a:extLst>
              <a:ext uri="{FF2B5EF4-FFF2-40B4-BE49-F238E27FC236}">
                <a16:creationId xmlns:a16="http://schemas.microsoft.com/office/drawing/2014/main" id="{87F76E84-5159-4307-8F70-9ED0586ABC63}"/>
              </a:ext>
            </a:extLst>
          </p:cNvPr>
          <p:cNvGraphicFramePr>
            <a:graphicFrameLocks noGrp="1"/>
          </p:cNvGraphicFramePr>
          <p:nvPr>
            <p:extLst>
              <p:ext uri="{D42A27DB-BD31-4B8C-83A1-F6EECF244321}">
                <p14:modId xmlns:p14="http://schemas.microsoft.com/office/powerpoint/2010/main" val="2067978428"/>
              </p:ext>
            </p:extLst>
          </p:nvPr>
        </p:nvGraphicFramePr>
        <p:xfrm>
          <a:off x="252000" y="5027260"/>
          <a:ext cx="8640000" cy="922020"/>
        </p:xfrm>
        <a:graphic>
          <a:graphicData uri="http://schemas.openxmlformats.org/drawingml/2006/table">
            <a:tbl>
              <a:tblPr bandRow="1">
                <a:tableStyleId>{5C22544A-7EE6-4342-B048-85BDC9FD1C3A}</a:tableStyleId>
              </a:tblPr>
              <a:tblGrid>
                <a:gridCol w="5702550">
                  <a:extLst>
                    <a:ext uri="{9D8B030D-6E8A-4147-A177-3AD203B41FA5}">
                      <a16:colId xmlns:a16="http://schemas.microsoft.com/office/drawing/2014/main" val="2740235274"/>
                    </a:ext>
                  </a:extLst>
                </a:gridCol>
                <a:gridCol w="2937450">
                  <a:extLst>
                    <a:ext uri="{9D8B030D-6E8A-4147-A177-3AD203B41FA5}">
                      <a16:colId xmlns:a16="http://schemas.microsoft.com/office/drawing/2014/main" val="2530100260"/>
                    </a:ext>
                  </a:extLst>
                </a:gridCol>
              </a:tblGrid>
              <a:tr h="300000">
                <a:tc>
                  <a:txBody>
                    <a:bodyPr/>
                    <a:lstStyle/>
                    <a:p>
                      <a:pPr>
                        <a:lnSpc>
                          <a:spcPts val="1700"/>
                        </a:lnSpc>
                      </a:pPr>
                      <a:r>
                        <a:rPr lang="ja-JP" altLang="en-US" sz="1500" spc="-120" baseline="0" dirty="0">
                          <a:latin typeface="Meiryo UI" panose="020B0604030504040204" pitchFamily="50" charset="-128"/>
                          <a:ea typeface="Meiryo UI" panose="020B0604030504040204" pitchFamily="50" charset="-128"/>
                        </a:rPr>
                        <a:t>大阪市・堺市・豊中市・吹田市・高槻市・枚方市・八尾市・寝屋川市・東大阪市</a:t>
                      </a:r>
                      <a:endParaRPr kumimoji="1" lang="ja-JP" altLang="en-US" sz="1500" spc="-12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各政令市の市長宛</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49540955"/>
                  </a:ext>
                </a:extLst>
              </a:tr>
              <a:tr h="300000">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堺市を除く泉州地域</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大阪府泉州農と緑の総合事務所長宛</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81538305"/>
                  </a:ext>
                </a:extLst>
              </a:tr>
              <a:tr h="300000">
                <a:tc>
                  <a:txBody>
                    <a:bodyPr/>
                    <a:lstStyle/>
                    <a:p>
                      <a:pPr>
                        <a:lnSpc>
                          <a:spcPts val="1700"/>
                        </a:lnSpc>
                      </a:pPr>
                      <a:r>
                        <a:rPr lang="ja-JP" altLang="en-US" sz="1500" spc="-100" baseline="0" dirty="0" smtClean="0">
                          <a:latin typeface="Meiryo UI" panose="020B0604030504040204" pitchFamily="50" charset="-128"/>
                          <a:ea typeface="Meiryo UI" panose="020B0604030504040204" pitchFamily="50" charset="-128"/>
                        </a:rPr>
                        <a:t>上記以外</a:t>
                      </a:r>
                      <a:r>
                        <a:rPr lang="ja-JP" altLang="en-US" sz="1500" spc="-100" baseline="0" dirty="0">
                          <a:latin typeface="Meiryo UI" panose="020B0604030504040204" pitchFamily="50" charset="-128"/>
                          <a:ea typeface="Meiryo UI" panose="020B0604030504040204" pitchFamily="50" charset="-128"/>
                        </a:rPr>
                        <a:t>の大阪府内</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大阪府知事宛</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65190257"/>
                  </a:ext>
                </a:extLst>
              </a:tr>
            </a:tbl>
          </a:graphicData>
        </a:graphic>
      </p:graphicFrame>
      <p:sp>
        <p:nvSpPr>
          <p:cNvPr id="8" name="テキスト ボックス 7">
            <a:extLst>
              <a:ext uri="{FF2B5EF4-FFF2-40B4-BE49-F238E27FC236}">
                <a16:creationId xmlns:a16="http://schemas.microsoft.com/office/drawing/2014/main" id="{6A7A9B50-D3D9-41C3-8095-264A12E56C5D}"/>
              </a:ext>
            </a:extLst>
          </p:cNvPr>
          <p:cNvSpPr txBox="1"/>
          <p:nvPr/>
        </p:nvSpPr>
        <p:spPr>
          <a:xfrm>
            <a:off x="72000" y="6064296"/>
            <a:ext cx="9000000" cy="310341"/>
          </a:xfrm>
          <a:prstGeom prst="rect">
            <a:avLst/>
          </a:prstGeom>
          <a:noFill/>
        </p:spPr>
        <p:txBody>
          <a:bodyPr wrap="square" rtlCol="0">
            <a:spAutoFit/>
          </a:bodyPr>
          <a:lstStyle/>
          <a:p>
            <a:pPr>
              <a:lnSpc>
                <a:spcPts val="17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提出方法</a:t>
            </a:r>
            <a:r>
              <a:rPr lang="en-US" altLang="ja-JP" b="1"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0C18FD5B-F22D-4284-B8A7-993260460202}"/>
              </a:ext>
            </a:extLst>
          </p:cNvPr>
          <p:cNvSpPr txBox="1"/>
          <p:nvPr/>
        </p:nvSpPr>
        <p:spPr>
          <a:xfrm>
            <a:off x="0" y="540000"/>
            <a:ext cx="9144000" cy="360000"/>
          </a:xfrm>
          <a:prstGeom prst="rect">
            <a:avLst/>
          </a:prstGeom>
          <a:solidFill>
            <a:schemeClr val="accent1">
              <a:lumMod val="40000"/>
              <a:lumOff val="60000"/>
            </a:schemeClr>
          </a:solidFill>
        </p:spPr>
        <p:txBody>
          <a:bodyPr wrap="square" tIns="108000" bIns="108000" rtlCol="0">
            <a:spAutoFit/>
          </a:bodyPr>
          <a:lstStyle/>
          <a:p>
            <a:pPr marL="144000">
              <a:lnSpc>
                <a:spcPts val="1600"/>
              </a:lnSpc>
            </a:pPr>
            <a:r>
              <a:rPr lang="en-US" altLang="ja-JP" sz="1600" b="1" dirty="0">
                <a:latin typeface="Meiryo UI" panose="020B0604030504040204" pitchFamily="50" charset="-128"/>
                <a:ea typeface="Meiryo UI" panose="020B0604030504040204" pitchFamily="50" charset="-128"/>
              </a:rPr>
              <a:t>PCB</a:t>
            </a:r>
            <a:r>
              <a:rPr lang="ja-JP" altLang="en-US" sz="1600" b="1" dirty="0">
                <a:latin typeface="Meiryo UI" panose="020B0604030504040204" pitchFamily="50" charset="-128"/>
                <a:ea typeface="Meiryo UI" panose="020B0604030504040204" pitchFamily="50" charset="-128"/>
              </a:rPr>
              <a:t>特措法に基づく各届出を行う必要があります。</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803D565E-0EE1-45E3-B17A-1A2342DD507E}"/>
              </a:ext>
            </a:extLst>
          </p:cNvPr>
          <p:cNvSpPr/>
          <p:nvPr/>
        </p:nvSpPr>
        <p:spPr>
          <a:xfrm>
            <a:off x="252000" y="3838019"/>
            <a:ext cx="8640000" cy="477054"/>
          </a:xfrm>
          <a:prstGeom prst="rect">
            <a:avLst/>
          </a:prstGeom>
          <a:solidFill>
            <a:schemeClr val="accent5">
              <a:lumMod val="40000"/>
              <a:lumOff val="60000"/>
              <a:alpha val="70000"/>
            </a:schemeClr>
          </a:solidFill>
        </p:spPr>
        <p:txBody>
          <a:bodyPr wrap="square" anchor="ctr">
            <a:spAutoFit/>
          </a:bodyPr>
          <a:lstStyle/>
          <a:p>
            <a:pPr marL="1260000">
              <a:lnSpc>
                <a:spcPts val="1500"/>
              </a:lnSpc>
            </a:pPr>
            <a:r>
              <a:rPr lang="ja-JP" altLang="en-US" sz="1600" dirty="0">
                <a:latin typeface="Meiryo UI" panose="020B0604030504040204" pitchFamily="50" charset="-128"/>
                <a:ea typeface="Meiryo UI" panose="020B0604030504040204" pitchFamily="50" charset="-128"/>
              </a:rPr>
              <a:t>様式・記入要領は大阪府ホームページからダウンロードできます。</a:t>
            </a:r>
            <a:endParaRPr lang="en-US" altLang="ja-JP" sz="1600" dirty="0">
              <a:latin typeface="Meiryo UI" panose="020B0604030504040204" pitchFamily="50" charset="-128"/>
              <a:ea typeface="Meiryo UI" panose="020B0604030504040204" pitchFamily="50" charset="-128"/>
            </a:endParaRPr>
          </a:p>
          <a:p>
            <a:pPr marL="1260000">
              <a:lnSpc>
                <a:spcPts val="1500"/>
              </a:lnSpc>
            </a:pPr>
            <a:r>
              <a:rPr lang="en-US" altLang="ja-JP" sz="1600" dirty="0">
                <a:latin typeface="Meiryo UI" panose="020B0604030504040204" pitchFamily="50" charset="-128"/>
                <a:ea typeface="Meiryo UI" panose="020B0604030504040204" pitchFamily="50" charset="-128"/>
                <a:hlinkClick r:id="rId3"/>
              </a:rPr>
              <a:t>https://www.pref.osaka.lg.jp/jigyoshoshido/pcb/pcbtodokede.html</a:t>
            </a:r>
            <a:endParaRPr lang="en-US" altLang="ja-JP" sz="1600" dirty="0">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C30C2A81-46F1-42A9-8F1F-8AC819D28138}"/>
              </a:ext>
            </a:extLst>
          </p:cNvPr>
          <p:cNvGrpSpPr>
            <a:grpSpLocks noChangeAspect="1"/>
          </p:cNvGrpSpPr>
          <p:nvPr/>
        </p:nvGrpSpPr>
        <p:grpSpPr>
          <a:xfrm>
            <a:off x="258929" y="3893711"/>
            <a:ext cx="1000703" cy="378000"/>
            <a:chOff x="1592618" y="5361526"/>
            <a:chExt cx="1156739" cy="505450"/>
          </a:xfrm>
        </p:grpSpPr>
        <p:pic>
          <p:nvPicPr>
            <p:cNvPr id="12" name="図 11">
              <a:extLst>
                <a:ext uri="{FF2B5EF4-FFF2-40B4-BE49-F238E27FC236}">
                  <a16:creationId xmlns:a16="http://schemas.microsoft.com/office/drawing/2014/main" id="{65591376-0993-4581-A779-C5A697C11A58}"/>
                </a:ext>
              </a:extLst>
            </p:cNvPr>
            <p:cNvPicPr>
              <a:picLocks noChangeAspect="1"/>
            </p:cNvPicPr>
            <p:nvPr/>
          </p:nvPicPr>
          <p:blipFill>
            <a:blip r:embed="rId4"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2292534" y="5361526"/>
              <a:ext cx="456823" cy="423567"/>
            </a:xfrm>
            <a:prstGeom prst="rect">
              <a:avLst/>
            </a:prstGeom>
          </p:spPr>
        </p:pic>
        <p:sp>
          <p:nvSpPr>
            <p:cNvPr id="13" name="テキスト ボックス 12">
              <a:extLst>
                <a:ext uri="{FF2B5EF4-FFF2-40B4-BE49-F238E27FC236}">
                  <a16:creationId xmlns:a16="http://schemas.microsoft.com/office/drawing/2014/main" id="{9AD067BC-D359-44B2-8E56-3DEF3B5708B7}"/>
                </a:ext>
              </a:extLst>
            </p:cNvPr>
            <p:cNvSpPr txBox="1"/>
            <p:nvPr/>
          </p:nvSpPr>
          <p:spPr>
            <a:xfrm>
              <a:off x="1592618" y="5541242"/>
              <a:ext cx="1044988" cy="325734"/>
            </a:xfrm>
            <a:prstGeom prst="rect">
              <a:avLst/>
            </a:prstGeom>
            <a:noFill/>
          </p:spPr>
          <p:txBody>
            <a:bodyPr wrap="square" lIns="72000" rIns="72000" rtlCol="0">
              <a:spAutoFit/>
            </a:bodyPr>
            <a:lstStyle/>
            <a:p>
              <a:pPr algn="ctr"/>
              <a:r>
                <a:rPr lang="en-US" altLang="ja-JP" sz="1600" dirty="0">
                  <a:latin typeface="Meiryo UI" panose="020B0604030504040204" pitchFamily="50" charset="-128"/>
                  <a:ea typeface="Meiryo UI" panose="020B0604030504040204" pitchFamily="50" charset="-128"/>
                </a:rPr>
                <a:t>POINT</a:t>
              </a:r>
              <a:endParaRPr kumimoji="1" lang="ja-JP" altLang="en-US" sz="1600" dirty="0">
                <a:latin typeface="Meiryo UI" panose="020B0604030504040204" pitchFamily="50" charset="-128"/>
                <a:ea typeface="Meiryo UI" panose="020B0604030504040204" pitchFamily="50" charset="-128"/>
              </a:endParaRPr>
            </a:p>
          </p:txBody>
        </p:sp>
      </p:grpSp>
      <p:sp>
        <p:nvSpPr>
          <p:cNvPr id="14" name="正方形/長方形 13">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smtClean="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届出の種類と提出</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方法</a:t>
            </a:r>
          </a:p>
        </p:txBody>
      </p:sp>
      <p:sp>
        <p:nvSpPr>
          <p:cNvPr id="16" name="テキスト ボックス 15">
            <a:extLst>
              <a:ext uri="{FF2B5EF4-FFF2-40B4-BE49-F238E27FC236}">
                <a16:creationId xmlns:a16="http://schemas.microsoft.com/office/drawing/2014/main" id="{6A7A9B50-D3D9-41C3-8095-264A12E56C5D}"/>
              </a:ext>
            </a:extLst>
          </p:cNvPr>
          <p:cNvSpPr txBox="1"/>
          <p:nvPr/>
        </p:nvSpPr>
        <p:spPr>
          <a:xfrm>
            <a:off x="252000" y="6329041"/>
            <a:ext cx="8640000" cy="528350"/>
          </a:xfrm>
          <a:prstGeom prst="rect">
            <a:avLst/>
          </a:prstGeom>
          <a:noFill/>
        </p:spPr>
        <p:txBody>
          <a:bodyPr wrap="square" rtlCol="0">
            <a:spAutoFit/>
          </a:bodyPr>
          <a:lstStyle/>
          <a:p>
            <a:pPr>
              <a:lnSpc>
                <a:spcPts val="1700"/>
              </a:lnSpc>
            </a:pPr>
            <a:r>
              <a:rPr lang="ja-JP" altLang="en-US" sz="1600" spc="-100" dirty="0" smtClean="0">
                <a:latin typeface="Meiryo UI" panose="020B0604030504040204" pitchFamily="50" charset="-128"/>
                <a:ea typeface="Meiryo UI" panose="020B0604030504040204" pitchFamily="50" charset="-128"/>
              </a:rPr>
              <a:t>窓口持参・</a:t>
            </a:r>
            <a:r>
              <a:rPr lang="ja-JP" altLang="en-US" sz="1600" spc="-100" dirty="0">
                <a:latin typeface="Meiryo UI" panose="020B0604030504040204" pitchFamily="50" charset="-128"/>
                <a:ea typeface="Meiryo UI" panose="020B0604030504040204" pitchFamily="50" charset="-128"/>
              </a:rPr>
              <a:t>郵送・電子</a:t>
            </a:r>
            <a:r>
              <a:rPr lang="ja-JP" altLang="en-US" sz="1600" spc="-100" dirty="0" smtClean="0">
                <a:latin typeface="Meiryo UI" panose="020B0604030504040204" pitchFamily="50" charset="-128"/>
                <a:ea typeface="Meiryo UI" panose="020B0604030504040204" pitchFamily="50" charset="-128"/>
              </a:rPr>
              <a:t>申請。</a:t>
            </a:r>
            <a:r>
              <a:rPr lang="ja-JP" altLang="en-US" sz="1600" spc="-100" dirty="0">
                <a:latin typeface="Meiryo UI" panose="020B0604030504040204" pitchFamily="50" charset="-128"/>
                <a:ea typeface="Meiryo UI" panose="020B0604030504040204" pitchFamily="50" charset="-128"/>
              </a:rPr>
              <a:t>（返信用封筒による副本の返送は行っていません。）</a:t>
            </a:r>
            <a:endParaRPr lang="en-US" altLang="ja-JP" sz="1600" spc="-100" dirty="0">
              <a:latin typeface="Meiryo UI" panose="020B0604030504040204" pitchFamily="50" charset="-128"/>
              <a:ea typeface="Meiryo UI" panose="020B0604030504040204" pitchFamily="50" charset="-128"/>
            </a:endParaRPr>
          </a:p>
          <a:p>
            <a:pPr>
              <a:lnSpc>
                <a:spcPts val="1700"/>
              </a:lnSpc>
            </a:pPr>
            <a:r>
              <a:rPr kumimoji="1" lang="ja-JP" altLang="en-US" sz="1600" spc="-100" dirty="0">
                <a:latin typeface="Meiryo UI" panose="020B0604030504040204" pitchFamily="50" charset="-128"/>
                <a:ea typeface="Meiryo UI" panose="020B0604030504040204" pitchFamily="50" charset="-128"/>
              </a:rPr>
              <a:t>ただし、電気事業法に基づく電気</a:t>
            </a:r>
            <a:r>
              <a:rPr kumimoji="1" lang="ja-JP" altLang="en-US" sz="1600" spc="-100" dirty="0" smtClean="0">
                <a:latin typeface="Meiryo UI" panose="020B0604030504040204" pitchFamily="50" charset="-128"/>
                <a:ea typeface="Meiryo UI" panose="020B0604030504040204" pitchFamily="50" charset="-128"/>
              </a:rPr>
              <a:t>工作物の届出は</a:t>
            </a:r>
            <a:r>
              <a:rPr kumimoji="1" lang="ja-JP" altLang="en-US" sz="1600" spc="-100" dirty="0">
                <a:latin typeface="Meiryo UI" panose="020B0604030504040204" pitchFamily="50" charset="-128"/>
                <a:ea typeface="Meiryo UI" panose="020B0604030504040204" pitchFamily="50" charset="-128"/>
              </a:rPr>
              <a:t>、同法に基づき中部・近畿産業保安監督部</a:t>
            </a:r>
            <a:r>
              <a:rPr kumimoji="1" lang="ja-JP" altLang="en-US" sz="1600" spc="-100" dirty="0" smtClean="0">
                <a:latin typeface="Meiryo UI" panose="020B0604030504040204" pitchFamily="50" charset="-128"/>
                <a:ea typeface="Meiryo UI" panose="020B0604030504040204" pitchFamily="50" charset="-128"/>
              </a:rPr>
              <a:t>へ行って</a:t>
            </a:r>
            <a:r>
              <a:rPr kumimoji="1" lang="ja-JP" altLang="en-US" sz="1600" spc="-100" dirty="0">
                <a:latin typeface="Meiryo UI" panose="020B0604030504040204" pitchFamily="50" charset="-128"/>
                <a:ea typeface="Meiryo UI" panose="020B0604030504040204" pitchFamily="50" charset="-128"/>
              </a:rPr>
              <a:t>ください。</a:t>
            </a:r>
          </a:p>
        </p:txBody>
      </p:sp>
      <p:sp>
        <p:nvSpPr>
          <p:cNvPr id="17" name="テキスト ボックス 16">
            <a:extLst>
              <a:ext uri="{FF2B5EF4-FFF2-40B4-BE49-F238E27FC236}">
                <a16:creationId xmlns:a16="http://schemas.microsoft.com/office/drawing/2014/main" id="{E09FE470-7D4F-4BB4-BCF6-C02B4A2BE646}"/>
              </a:ext>
            </a:extLst>
          </p:cNvPr>
          <p:cNvSpPr txBox="1"/>
          <p:nvPr/>
        </p:nvSpPr>
        <p:spPr>
          <a:xfrm>
            <a:off x="72000" y="4688586"/>
            <a:ext cx="9000000"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保管事業場所在地の所管行政に提出して下さい。</a:t>
            </a:r>
          </a:p>
        </p:txBody>
      </p:sp>
      <p:sp>
        <p:nvSpPr>
          <p:cNvPr id="5" name="テキスト ボックス 4">
            <a:extLst>
              <a:ext uri="{FF2B5EF4-FFF2-40B4-BE49-F238E27FC236}">
                <a16:creationId xmlns:a16="http://schemas.microsoft.com/office/drawing/2014/main" id="{759C326A-46A8-2E43-BE03-90F22377F2A8}"/>
              </a:ext>
            </a:extLst>
          </p:cNvPr>
          <p:cNvSpPr txBox="1"/>
          <p:nvPr/>
        </p:nvSpPr>
        <p:spPr>
          <a:xfrm>
            <a:off x="252000" y="1207441"/>
            <a:ext cx="8640000" cy="534753"/>
          </a:xfrm>
          <a:prstGeom prst="rect">
            <a:avLst/>
          </a:prstGeom>
          <a:noFill/>
        </p:spPr>
        <p:txBody>
          <a:bodyPr wrap="square" lIns="36000" tIns="36000" rIns="36000" bIns="36000" rtlCol="0">
            <a:spAutoFit/>
          </a:bodyPr>
          <a:lstStyle/>
          <a:p>
            <a:pPr marL="144000" indent="2160000">
              <a:lnSpc>
                <a:spcPts val="1900"/>
              </a:lnSpc>
            </a:pPr>
            <a:endParaRPr lang="ja-JP" altLang="en-US" sz="1400" u="sng" dirty="0">
              <a:latin typeface="Meiryo UI" panose="020B0604030504040204" pitchFamily="50" charset="-128"/>
              <a:ea typeface="Meiryo UI" panose="020B0604030504040204" pitchFamily="50" charset="-128"/>
            </a:endParaRPr>
          </a:p>
          <a:p>
            <a:pPr marL="144000" indent="2880000">
              <a:lnSpc>
                <a:spcPts val="1900"/>
              </a:lnSpc>
            </a:pPr>
            <a:r>
              <a:rPr lang="ja-JP" altLang="en-US" sz="1400" dirty="0">
                <a:latin typeface="Meiryo UI" panose="020B0604030504040204" pitchFamily="50" charset="-128"/>
                <a:ea typeface="Meiryo UI" panose="020B0604030504040204" pitchFamily="50" charset="-128"/>
              </a:rPr>
              <a:t>⇒① </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廃棄物の保管及び処分状況等届出書　</a:t>
            </a:r>
            <a:endParaRPr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24CC9E5-9928-E415-E6C5-FC810B6BF236}"/>
              </a:ext>
            </a:extLst>
          </p:cNvPr>
          <p:cNvSpPr txBox="1"/>
          <p:nvPr/>
        </p:nvSpPr>
        <p:spPr>
          <a:xfrm>
            <a:off x="252000" y="1879524"/>
            <a:ext cx="8640000" cy="534753"/>
          </a:xfrm>
          <a:prstGeom prst="rect">
            <a:avLst/>
          </a:prstGeom>
          <a:noFill/>
        </p:spPr>
        <p:txBody>
          <a:bodyPr wrap="square" lIns="36000" tIns="36000" rIns="36000" bIns="36000" rtlCol="0">
            <a:spAutoFit/>
          </a:bodyPr>
          <a:lstStyle/>
          <a:p>
            <a:pPr marL="144000">
              <a:lnSpc>
                <a:spcPts val="1900"/>
              </a:lnSpc>
            </a:pPr>
            <a:endParaRPr lang="ja-JP" altLang="en-US" sz="1400" u="sng" dirty="0">
              <a:latin typeface="Meiryo UI" panose="020B0604030504040204" pitchFamily="50" charset="-128"/>
              <a:ea typeface="Meiryo UI" panose="020B0604030504040204" pitchFamily="50" charset="-128"/>
            </a:endParaRPr>
          </a:p>
          <a:p>
            <a:pPr marL="144000" indent="2880000">
              <a:lnSpc>
                <a:spcPts val="1900"/>
              </a:lnSpc>
            </a:pPr>
            <a:r>
              <a:rPr lang="ja-JP" altLang="en-US" sz="1400" dirty="0">
                <a:latin typeface="Meiryo UI" panose="020B0604030504040204" pitchFamily="50" charset="-128"/>
                <a:ea typeface="Meiryo UI" panose="020B0604030504040204" pitchFamily="50" charset="-128"/>
              </a:rPr>
              <a:t>⇒② </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廃棄物の処分終了又は高濃度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使用製品の廃</a:t>
            </a:r>
            <a:r>
              <a:rPr lang="zh-TW" altLang="en-US" sz="1400" dirty="0">
                <a:latin typeface="Meiryo UI" panose="020B0604030504040204" pitchFamily="50" charset="-128"/>
                <a:ea typeface="Meiryo UI" panose="020B0604030504040204" pitchFamily="50" charset="-128"/>
              </a:rPr>
              <a:t>棄終了届出書</a:t>
            </a:r>
            <a:endParaRPr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A999FBC-B2B2-6DE7-CEA6-FE1EB08ADCA9}"/>
              </a:ext>
            </a:extLst>
          </p:cNvPr>
          <p:cNvSpPr txBox="1"/>
          <p:nvPr/>
        </p:nvSpPr>
        <p:spPr>
          <a:xfrm>
            <a:off x="252000" y="2551607"/>
            <a:ext cx="8640000" cy="534753"/>
          </a:xfrm>
          <a:prstGeom prst="rect">
            <a:avLst/>
          </a:prstGeom>
          <a:noFill/>
        </p:spPr>
        <p:txBody>
          <a:bodyPr wrap="square" lIns="36000" tIns="36000" rIns="36000" bIns="36000" rtlCol="0">
            <a:spAutoFit/>
          </a:bodyPr>
          <a:lstStyle/>
          <a:p>
            <a:pPr marL="144000" indent="2160000">
              <a:lnSpc>
                <a:spcPts val="1900"/>
              </a:lnSpc>
            </a:pPr>
            <a:endParaRPr lang="ja-JP" altLang="en-US" sz="1400" u="sng" dirty="0">
              <a:latin typeface="Meiryo UI" panose="020B0604030504040204" pitchFamily="50" charset="-128"/>
              <a:ea typeface="Meiryo UI" panose="020B0604030504040204" pitchFamily="50" charset="-128"/>
            </a:endParaRPr>
          </a:p>
          <a:p>
            <a:pPr marL="144000" indent="2880000">
              <a:lnSpc>
                <a:spcPts val="1900"/>
              </a:lnSpc>
            </a:pPr>
            <a:r>
              <a:rPr lang="ja-JP" altLang="en-US" sz="1400" dirty="0">
                <a:latin typeface="Meiryo UI" panose="020B0604030504040204" pitchFamily="50" charset="-128"/>
                <a:ea typeface="Meiryo UI" panose="020B0604030504040204" pitchFamily="50" charset="-128"/>
              </a:rPr>
              <a:t>⇒③ 保管場所の変更届（事前の移動計画書を求める場合があります）</a:t>
            </a:r>
          </a:p>
        </p:txBody>
      </p:sp>
      <p:sp>
        <p:nvSpPr>
          <p:cNvPr id="18" name="テキスト ボックス 17">
            <a:extLst>
              <a:ext uri="{FF2B5EF4-FFF2-40B4-BE49-F238E27FC236}">
                <a16:creationId xmlns:a16="http://schemas.microsoft.com/office/drawing/2014/main" id="{2339EAA7-5D46-1F25-5FA9-942FA1C65D83}"/>
              </a:ext>
            </a:extLst>
          </p:cNvPr>
          <p:cNvSpPr txBox="1"/>
          <p:nvPr/>
        </p:nvSpPr>
        <p:spPr>
          <a:xfrm>
            <a:off x="252000" y="3223691"/>
            <a:ext cx="8640000" cy="534753"/>
          </a:xfrm>
          <a:prstGeom prst="rect">
            <a:avLst/>
          </a:prstGeom>
          <a:noFill/>
        </p:spPr>
        <p:txBody>
          <a:bodyPr wrap="square" lIns="36000" tIns="36000" rIns="36000" bIns="36000" rtlCol="0">
            <a:spAutoFit/>
          </a:bodyPr>
          <a:lstStyle/>
          <a:p>
            <a:pPr marL="144000" indent="2160000">
              <a:lnSpc>
                <a:spcPts val="1900"/>
              </a:lnSpc>
            </a:pPr>
            <a:endParaRPr lang="ja-JP" altLang="en-US" sz="1400" u="sng" dirty="0">
              <a:latin typeface="Meiryo UI" panose="020B0604030504040204" pitchFamily="50" charset="-128"/>
              <a:ea typeface="Meiryo UI" panose="020B0604030504040204" pitchFamily="50" charset="-128"/>
            </a:endParaRPr>
          </a:p>
          <a:p>
            <a:pPr marL="144000" indent="2880000">
              <a:lnSpc>
                <a:spcPts val="1900"/>
              </a:lnSpc>
            </a:pPr>
            <a:r>
              <a:rPr lang="ja-JP" altLang="en-US" sz="1400" dirty="0">
                <a:latin typeface="Meiryo UI" panose="020B0604030504040204" pitchFamily="50" charset="-128"/>
                <a:ea typeface="Meiryo UI" panose="020B0604030504040204" pitchFamily="50" charset="-128"/>
              </a:rPr>
              <a:t>⇒④ 承継届出書</a:t>
            </a:r>
          </a:p>
        </p:txBody>
      </p:sp>
      <p:sp>
        <p:nvSpPr>
          <p:cNvPr id="19" name="テキスト ボックス 18">
            <a:extLst>
              <a:ext uri="{FF2B5EF4-FFF2-40B4-BE49-F238E27FC236}">
                <a16:creationId xmlns:a16="http://schemas.microsoft.com/office/drawing/2014/main" id="{67A2A742-A24E-B469-F57A-9BCFA6142425}"/>
              </a:ext>
            </a:extLst>
          </p:cNvPr>
          <p:cNvSpPr txBox="1"/>
          <p:nvPr/>
        </p:nvSpPr>
        <p:spPr>
          <a:xfrm>
            <a:off x="252000" y="1207441"/>
            <a:ext cx="8640000" cy="290712"/>
          </a:xfrm>
          <a:prstGeom prst="rect">
            <a:avLst/>
          </a:prstGeom>
          <a:noFill/>
        </p:spPr>
        <p:txBody>
          <a:bodyPr wrap="square" lIns="0" tIns="36000" rIns="0" bIns="36000" rtlCol="0">
            <a:spAutoFit/>
          </a:bodyPr>
          <a:lstStyle/>
          <a:p>
            <a:pPr marL="72000">
              <a:lnSpc>
                <a:spcPts val="1700"/>
              </a:lnSpc>
            </a:pPr>
            <a:r>
              <a:rPr lang="en-US" altLang="ja-JP" sz="1600" u="sng" dirty="0">
                <a:latin typeface="Meiryo UI" panose="020B0604030504040204" pitchFamily="50" charset="-128"/>
                <a:ea typeface="Meiryo UI" panose="020B0604030504040204" pitchFamily="50" charset="-128"/>
              </a:rPr>
              <a:t>PCB</a:t>
            </a:r>
            <a:r>
              <a:rPr lang="ja-JP" altLang="en-US" sz="1600" u="sng" dirty="0">
                <a:latin typeface="Meiryo UI" panose="020B0604030504040204" pitchFamily="50" charset="-128"/>
                <a:ea typeface="Meiryo UI" panose="020B0604030504040204" pitchFamily="50" charset="-128"/>
              </a:rPr>
              <a:t>廃棄物を保管している場合、新たに保管する場合、処分した場合</a:t>
            </a:r>
          </a:p>
        </p:txBody>
      </p:sp>
      <p:sp>
        <p:nvSpPr>
          <p:cNvPr id="20" name="テキスト ボックス 19">
            <a:extLst>
              <a:ext uri="{FF2B5EF4-FFF2-40B4-BE49-F238E27FC236}">
                <a16:creationId xmlns:a16="http://schemas.microsoft.com/office/drawing/2014/main" id="{709DADAF-7C95-B0FA-7D5E-30A2979B14B8}"/>
              </a:ext>
            </a:extLst>
          </p:cNvPr>
          <p:cNvSpPr txBox="1"/>
          <p:nvPr/>
        </p:nvSpPr>
        <p:spPr>
          <a:xfrm>
            <a:off x="252000" y="1879524"/>
            <a:ext cx="8640000" cy="290712"/>
          </a:xfrm>
          <a:prstGeom prst="rect">
            <a:avLst/>
          </a:prstGeom>
          <a:noFill/>
        </p:spPr>
        <p:txBody>
          <a:bodyPr wrap="square" lIns="0" tIns="36000" rIns="0" bIns="36000" rtlCol="0">
            <a:spAutoFit/>
          </a:bodyPr>
          <a:lstStyle/>
          <a:p>
            <a:pPr marL="72000">
              <a:lnSpc>
                <a:spcPts val="1700"/>
              </a:lnSpc>
            </a:pPr>
            <a:r>
              <a:rPr lang="ja-JP" altLang="en-US" sz="1600" u="sng" dirty="0">
                <a:latin typeface="Meiryo UI" panose="020B0604030504040204" pitchFamily="50" charset="-128"/>
                <a:ea typeface="Meiryo UI" panose="020B0604030504040204" pitchFamily="50" charset="-128"/>
              </a:rPr>
              <a:t>全て</a:t>
            </a:r>
            <a:r>
              <a:rPr lang="ja-JP" altLang="en-US" sz="1600" u="sng" dirty="0" smtClean="0">
                <a:latin typeface="Meiryo UI" panose="020B0604030504040204" pitchFamily="50" charset="-128"/>
                <a:ea typeface="Meiryo UI" panose="020B0604030504040204" pitchFamily="50" charset="-128"/>
              </a:rPr>
              <a:t>の高濃度</a:t>
            </a:r>
            <a:r>
              <a:rPr lang="en-US" altLang="ja-JP" sz="1600" u="sng" dirty="0" smtClean="0">
                <a:latin typeface="Meiryo UI" panose="020B0604030504040204" pitchFamily="50" charset="-128"/>
                <a:ea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rPr>
              <a:t>低濃度</a:t>
            </a:r>
            <a:r>
              <a:rPr lang="en-US" altLang="ja-JP" sz="1600" u="sng" dirty="0" smtClean="0">
                <a:latin typeface="Meiryo UI" panose="020B0604030504040204" pitchFamily="50" charset="-128"/>
                <a:ea typeface="Meiryo UI" panose="020B0604030504040204" pitchFamily="50" charset="-128"/>
              </a:rPr>
              <a:t>PCB</a:t>
            </a:r>
            <a:r>
              <a:rPr lang="ja-JP" altLang="en-US" sz="1600" u="sng" dirty="0">
                <a:latin typeface="Meiryo UI" panose="020B0604030504040204" pitchFamily="50" charset="-128"/>
                <a:ea typeface="Meiryo UI" panose="020B0604030504040204" pitchFamily="50" charset="-128"/>
              </a:rPr>
              <a:t>廃棄物の</a:t>
            </a:r>
            <a:r>
              <a:rPr lang="ja-JP" altLang="en-US" sz="1600" u="sng" dirty="0" smtClean="0">
                <a:latin typeface="Meiryo UI" panose="020B0604030504040204" pitchFamily="50" charset="-128"/>
                <a:ea typeface="Meiryo UI" panose="020B0604030504040204" pitchFamily="50" charset="-128"/>
              </a:rPr>
              <a:t>処分委託契約を</a:t>
            </a:r>
            <a:r>
              <a:rPr lang="ja-JP" altLang="en-US" sz="1600" u="sng" dirty="0">
                <a:latin typeface="Meiryo UI" panose="020B0604030504040204" pitchFamily="50" charset="-128"/>
                <a:ea typeface="Meiryo UI" panose="020B0604030504040204" pitchFamily="50" charset="-128"/>
              </a:rPr>
              <a:t>締結したとき</a:t>
            </a:r>
          </a:p>
        </p:txBody>
      </p:sp>
      <p:sp>
        <p:nvSpPr>
          <p:cNvPr id="21" name="テキスト ボックス 20">
            <a:extLst>
              <a:ext uri="{FF2B5EF4-FFF2-40B4-BE49-F238E27FC236}">
                <a16:creationId xmlns:a16="http://schemas.microsoft.com/office/drawing/2014/main" id="{E2E7B26C-E53C-69B5-88EA-9F644C4F8325}"/>
              </a:ext>
            </a:extLst>
          </p:cNvPr>
          <p:cNvSpPr txBox="1"/>
          <p:nvPr/>
        </p:nvSpPr>
        <p:spPr>
          <a:xfrm>
            <a:off x="252000" y="2548136"/>
            <a:ext cx="8640000" cy="290712"/>
          </a:xfrm>
          <a:prstGeom prst="rect">
            <a:avLst/>
          </a:prstGeom>
          <a:noFill/>
        </p:spPr>
        <p:txBody>
          <a:bodyPr wrap="square" lIns="0" tIns="36000" rIns="0" bIns="36000" rtlCol="0">
            <a:spAutoFit/>
          </a:bodyPr>
          <a:lstStyle/>
          <a:p>
            <a:pPr marL="72000">
              <a:lnSpc>
                <a:spcPts val="1700"/>
              </a:lnSpc>
            </a:pPr>
            <a:r>
              <a:rPr lang="en-US" altLang="ja-JP" sz="1600" u="sng" dirty="0">
                <a:latin typeface="Meiryo UI" panose="020B0604030504040204" pitchFamily="50" charset="-128"/>
                <a:ea typeface="Meiryo UI" panose="020B0604030504040204" pitchFamily="50" charset="-128"/>
              </a:rPr>
              <a:t>PCB</a:t>
            </a:r>
            <a:r>
              <a:rPr lang="ja-JP" altLang="en-US" sz="1600" u="sng" dirty="0">
                <a:latin typeface="Meiryo UI" panose="020B0604030504040204" pitchFamily="50" charset="-128"/>
                <a:ea typeface="Meiryo UI" panose="020B0604030504040204" pitchFamily="50" charset="-128"/>
              </a:rPr>
              <a:t>廃棄物の保管場所を変更する場合</a:t>
            </a:r>
          </a:p>
        </p:txBody>
      </p:sp>
      <p:sp>
        <p:nvSpPr>
          <p:cNvPr id="22" name="テキスト ボックス 21">
            <a:extLst>
              <a:ext uri="{FF2B5EF4-FFF2-40B4-BE49-F238E27FC236}">
                <a16:creationId xmlns:a16="http://schemas.microsoft.com/office/drawing/2014/main" id="{38C6DCD6-92B0-9073-B4E4-D44D517B7336}"/>
              </a:ext>
            </a:extLst>
          </p:cNvPr>
          <p:cNvSpPr txBox="1"/>
          <p:nvPr/>
        </p:nvSpPr>
        <p:spPr>
          <a:xfrm>
            <a:off x="252000" y="3223691"/>
            <a:ext cx="8640000" cy="290712"/>
          </a:xfrm>
          <a:prstGeom prst="rect">
            <a:avLst/>
          </a:prstGeom>
          <a:noFill/>
        </p:spPr>
        <p:txBody>
          <a:bodyPr wrap="square" lIns="0" tIns="36000" rIns="0" bIns="36000" rtlCol="0">
            <a:spAutoFit/>
          </a:bodyPr>
          <a:lstStyle/>
          <a:p>
            <a:pPr marL="72000">
              <a:lnSpc>
                <a:spcPts val="1700"/>
              </a:lnSpc>
            </a:pPr>
            <a:r>
              <a:rPr lang="en-US" altLang="ja-JP" sz="1600" u="sng" dirty="0">
                <a:latin typeface="Meiryo UI" panose="020B0604030504040204" pitchFamily="50" charset="-128"/>
                <a:ea typeface="Meiryo UI" panose="020B0604030504040204" pitchFamily="50" charset="-128"/>
              </a:rPr>
              <a:t>PCB</a:t>
            </a:r>
            <a:r>
              <a:rPr lang="ja-JP" altLang="en-US" sz="1600" u="sng" dirty="0">
                <a:latin typeface="Meiryo UI" panose="020B0604030504040204" pitchFamily="50" charset="-128"/>
                <a:ea typeface="Meiryo UI" panose="020B0604030504040204" pitchFamily="50" charset="-128"/>
              </a:rPr>
              <a:t>廃棄物保管者</a:t>
            </a:r>
            <a:r>
              <a:rPr lang="en-US" altLang="ja-JP" sz="1600" u="sng" dirty="0">
                <a:latin typeface="Meiryo UI" panose="020B0604030504040204" pitchFamily="50" charset="-128"/>
                <a:ea typeface="Meiryo UI" panose="020B0604030504040204" pitchFamily="50" charset="-128"/>
              </a:rPr>
              <a:t>/ PCB</a:t>
            </a:r>
            <a:r>
              <a:rPr lang="ja-JP" altLang="en-US" sz="1600" u="sng" dirty="0">
                <a:latin typeface="Meiryo UI" panose="020B0604030504040204" pitchFamily="50" charset="-128"/>
                <a:ea typeface="Meiryo UI" panose="020B0604030504040204" pitchFamily="50" charset="-128"/>
              </a:rPr>
              <a:t>使用製品所有者の地位を承継した場合</a:t>
            </a:r>
          </a:p>
        </p:txBody>
      </p:sp>
      <p:sp>
        <p:nvSpPr>
          <p:cNvPr id="23" name="テキスト ボックス 22">
            <a:extLst>
              <a:ext uri="{FF2B5EF4-FFF2-40B4-BE49-F238E27FC236}">
                <a16:creationId xmlns:a16="http://schemas.microsoft.com/office/drawing/2014/main" id="{3846778C-085E-3D61-C9AA-789870382D58}"/>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4</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特別措置法に基づく届出について</a:t>
            </a:r>
          </a:p>
        </p:txBody>
      </p:sp>
      <p:sp>
        <p:nvSpPr>
          <p:cNvPr id="24" name="テキスト ボックス 23">
            <a:extLst>
              <a:ext uri="{FF2B5EF4-FFF2-40B4-BE49-F238E27FC236}">
                <a16:creationId xmlns:a16="http://schemas.microsoft.com/office/drawing/2014/main" id="{73B900B4-36EF-BDDB-7C14-D33C11A5BA9C}"/>
              </a:ext>
            </a:extLst>
          </p:cNvPr>
          <p:cNvSpPr txBox="1"/>
          <p:nvPr/>
        </p:nvSpPr>
        <p:spPr>
          <a:xfrm>
            <a:off x="72000" y="870620"/>
            <a:ext cx="9000000"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主な届出</a:t>
            </a:r>
            <a:r>
              <a:rPr lang="en-US" altLang="ja-JP"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949181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C4373929-5F01-49E0-9CD2-E3D40C53FCF7}"/>
              </a:ext>
            </a:extLst>
          </p:cNvPr>
          <p:cNvSpPr/>
          <p:nvPr/>
        </p:nvSpPr>
        <p:spPr>
          <a:xfrm>
            <a:off x="0" y="5742490"/>
            <a:ext cx="9144000" cy="1116000"/>
          </a:xfrm>
          <a:prstGeom prst="rect">
            <a:avLst/>
          </a:prstGeom>
          <a:noFill/>
        </p:spPr>
        <p:txBody>
          <a:bodyPr wrap="square">
            <a:spAutoFit/>
          </a:bodyPr>
          <a:lstStyle/>
          <a:p>
            <a:pPr marL="285750" indent="-285750">
              <a:lnSpc>
                <a:spcPts val="3600"/>
              </a:lnSpc>
              <a:buFont typeface="Wingdings" panose="05000000000000000000" pitchFamily="2" charset="2"/>
              <a:buChar char="l"/>
            </a:pPr>
            <a:r>
              <a:rPr lang="ja-JP" altLang="en-US" dirty="0" smtClean="0">
                <a:latin typeface="Meiryo UI" panose="020B0604030504040204" pitchFamily="50" charset="-128"/>
                <a:ea typeface="Meiryo UI" panose="020B0604030504040204" pitchFamily="50" charset="-128"/>
              </a:rPr>
              <a:t>届出の内容は、</a:t>
            </a:r>
            <a:r>
              <a:rPr lang="en-US" altLang="ja-JP" dirty="0" smtClean="0">
                <a:latin typeface="Meiryo UI" panose="020B0604030504040204" pitchFamily="50" charset="-128"/>
                <a:ea typeface="Meiryo UI" panose="020B0604030504040204" pitchFamily="50" charset="-128"/>
              </a:rPr>
              <a:t>PCB</a:t>
            </a:r>
            <a:r>
              <a:rPr lang="ja-JP" altLang="en-US" dirty="0" smtClean="0">
                <a:latin typeface="Meiryo UI" panose="020B0604030504040204" pitchFamily="50" charset="-128"/>
                <a:ea typeface="Meiryo UI" panose="020B0604030504040204" pitchFamily="50" charset="-128"/>
              </a:rPr>
              <a:t>特別措置法の規定により、所管の府又は市において、公表しています</a:t>
            </a:r>
            <a:endParaRPr lang="en-US" altLang="ja-JP" dirty="0" smtClean="0">
              <a:latin typeface="Meiryo UI" panose="020B0604030504040204" pitchFamily="50" charset="-128"/>
              <a:ea typeface="Meiryo UI" panose="020B0604030504040204" pitchFamily="50" charset="-128"/>
            </a:endParaRPr>
          </a:p>
          <a:p>
            <a:pPr>
              <a:lnSpc>
                <a:spcPts val="3600"/>
              </a:lnSpc>
            </a:pP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PCB</a:t>
            </a:r>
            <a:r>
              <a:rPr lang="ja-JP" altLang="en-US" dirty="0" smtClean="0">
                <a:latin typeface="Meiryo UI" panose="020B0604030504040204" pitchFamily="50" charset="-128"/>
                <a:ea typeface="Meiryo UI" panose="020B0604030504040204" pitchFamily="50" charset="-128"/>
              </a:rPr>
              <a:t>特措法　第９条）</a:t>
            </a:r>
            <a:endParaRPr lang="en-US" altLang="ja-JP" dirty="0">
              <a:latin typeface="Meiryo UI" panose="020B0604030504040204" pitchFamily="50" charset="-128"/>
              <a:ea typeface="Meiryo UI" panose="020B0604030504040204" pitchFamily="50" charset="-128"/>
            </a:endParaRPr>
          </a:p>
        </p:txBody>
      </p:sp>
      <p:graphicFrame>
        <p:nvGraphicFramePr>
          <p:cNvPr id="27" name="表 26">
            <a:extLst>
              <a:ext uri="{FF2B5EF4-FFF2-40B4-BE49-F238E27FC236}">
                <a16:creationId xmlns:a16="http://schemas.microsoft.com/office/drawing/2014/main" id="{B1CA6A17-C35A-44B6-8C2D-FB4B132620BB}"/>
              </a:ext>
            </a:extLst>
          </p:cNvPr>
          <p:cNvGraphicFramePr>
            <a:graphicFrameLocks noGrp="1"/>
          </p:cNvGraphicFramePr>
          <p:nvPr>
            <p:extLst>
              <p:ext uri="{D42A27DB-BD31-4B8C-83A1-F6EECF244321}">
                <p14:modId xmlns:p14="http://schemas.microsoft.com/office/powerpoint/2010/main" val="1578661126"/>
              </p:ext>
            </p:extLst>
          </p:nvPr>
        </p:nvGraphicFramePr>
        <p:xfrm>
          <a:off x="729631" y="2245447"/>
          <a:ext cx="7684737" cy="2829882"/>
        </p:xfrm>
        <a:graphic>
          <a:graphicData uri="http://schemas.openxmlformats.org/drawingml/2006/table">
            <a:tbl>
              <a:tblPr firstRow="1">
                <a:tableStyleId>{5DA37D80-6434-44D0-A028-1B22A696006F}</a:tableStyleId>
              </a:tblPr>
              <a:tblGrid>
                <a:gridCol w="3048767">
                  <a:extLst>
                    <a:ext uri="{9D8B030D-6E8A-4147-A177-3AD203B41FA5}">
                      <a16:colId xmlns:a16="http://schemas.microsoft.com/office/drawing/2014/main" val="20000"/>
                    </a:ext>
                  </a:extLst>
                </a:gridCol>
                <a:gridCol w="4635970">
                  <a:extLst>
                    <a:ext uri="{9D8B030D-6E8A-4147-A177-3AD203B41FA5}">
                      <a16:colId xmlns:a16="http://schemas.microsoft.com/office/drawing/2014/main" val="20001"/>
                    </a:ext>
                  </a:extLst>
                </a:gridCol>
              </a:tblGrid>
              <a:tr h="374672">
                <a:tc>
                  <a:txBody>
                    <a:bodyPr/>
                    <a:lstStyle/>
                    <a:p>
                      <a:pPr algn="ctr"/>
                      <a:r>
                        <a:rPr kumimoji="1" lang="ja-JP" altLang="en-US" sz="2000" b="0" dirty="0">
                          <a:solidFill>
                            <a:schemeClr val="tx1"/>
                          </a:solidFill>
                          <a:latin typeface="Meiryo UI" panose="020B0604030504040204" pitchFamily="50" charset="-128"/>
                          <a:ea typeface="Meiryo UI" panose="020B0604030504040204" pitchFamily="50" charset="-128"/>
                        </a:rPr>
                        <a:t>対象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000" b="0" dirty="0">
                          <a:solidFill>
                            <a:schemeClr val="tx1"/>
                          </a:solidFill>
                          <a:latin typeface="Meiryo UI" panose="020B0604030504040204" pitchFamily="50" charset="-128"/>
                          <a:ea typeface="Meiryo UI" panose="020B0604030504040204" pitchFamily="50" charset="-128"/>
                        </a:rPr>
                        <a:t>提出書類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811214">
                <a:tc>
                  <a:txBody>
                    <a:bodyPr/>
                    <a:lstStyle/>
                    <a:p>
                      <a:r>
                        <a:rPr kumimoji="1" lang="ja-JP" altLang="en-US" sz="2000" dirty="0">
                          <a:latin typeface="Meiryo UI" panose="020B0604030504040204" pitchFamily="50" charset="-128"/>
                          <a:ea typeface="Meiryo UI" panose="020B0604030504040204" pitchFamily="50" charset="-128"/>
                        </a:rPr>
                        <a:t>前年度に</a:t>
                      </a:r>
                      <a:r>
                        <a:rPr kumimoji="1" lang="en-US" altLang="ja-JP" sz="2000" dirty="0">
                          <a:latin typeface="Meiryo UI" panose="020B0604030504040204" pitchFamily="50" charset="-128"/>
                          <a:ea typeface="Meiryo UI" panose="020B0604030504040204" pitchFamily="50" charset="-128"/>
                        </a:rPr>
                        <a:t>PCB</a:t>
                      </a:r>
                      <a:r>
                        <a:rPr kumimoji="1" lang="ja-JP" altLang="en-US" sz="2000" dirty="0">
                          <a:latin typeface="Meiryo UI" panose="020B0604030504040204" pitchFamily="50" charset="-128"/>
                          <a:ea typeface="Meiryo UI" panose="020B0604030504040204" pitchFamily="50" charset="-128"/>
                        </a:rPr>
                        <a:t>廃棄物を</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保管していた事業者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游ゴシック" panose="020B0400000000000000" pitchFamily="50" charset="-128"/>
                        <a:buChar char="▪"/>
                      </a:pPr>
                      <a:r>
                        <a:rPr kumimoji="1" lang="ja-JP" altLang="en-US" sz="2000" dirty="0">
                          <a:latin typeface="Meiryo UI" panose="020B0604030504040204" pitchFamily="50" charset="-128"/>
                          <a:ea typeface="Meiryo UI" panose="020B0604030504040204" pitchFamily="50" charset="-128"/>
                        </a:rPr>
                        <a:t>届出書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11214">
                <a:tc>
                  <a:txBody>
                    <a:bodyPr/>
                    <a:lstStyle/>
                    <a:p>
                      <a:r>
                        <a:rPr kumimoji="1" lang="ja-JP" altLang="en-US" sz="2000" dirty="0">
                          <a:latin typeface="Meiryo UI" panose="020B0604030504040204" pitchFamily="50" charset="-128"/>
                          <a:ea typeface="Meiryo UI" panose="020B0604030504040204" pitchFamily="50" charset="-128"/>
                        </a:rPr>
                        <a:t>新規届出または保管状況に</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変化があった事業者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游ゴシック" panose="020B0400000000000000" pitchFamily="50" charset="-128"/>
                        <a:buChar char="▪"/>
                      </a:pPr>
                      <a:r>
                        <a:rPr kumimoji="1" lang="ja-JP" altLang="en-US" sz="2000" dirty="0">
                          <a:latin typeface="Meiryo UI" panose="020B0604030504040204" pitchFamily="50" charset="-128"/>
                          <a:ea typeface="Meiryo UI" panose="020B0604030504040204" pitchFamily="50" charset="-128"/>
                        </a:rPr>
                        <a:t>届出書</a:t>
                      </a:r>
                      <a:endParaRPr kumimoji="1" lang="en-US" altLang="ja-JP" sz="2000" dirty="0">
                        <a:latin typeface="Meiryo UI" panose="020B0604030504040204" pitchFamily="50" charset="-128"/>
                        <a:ea typeface="Meiryo UI" panose="020B0604030504040204" pitchFamily="50" charset="-128"/>
                      </a:endParaRPr>
                    </a:p>
                    <a:p>
                      <a:pPr marL="342900" indent="-342900">
                        <a:buClr>
                          <a:schemeClr val="tx1"/>
                        </a:buClr>
                        <a:buFont typeface="游ゴシック" panose="020B0400000000000000" pitchFamily="50" charset="-128"/>
                        <a:buChar char="▪"/>
                      </a:pPr>
                      <a:r>
                        <a:rPr kumimoji="1" lang="ja-JP" altLang="en-US" sz="2000" b="1" u="none" dirty="0">
                          <a:solidFill>
                            <a:srgbClr val="FF0000"/>
                          </a:solidFill>
                          <a:latin typeface="Meiryo UI" panose="020B0604030504040204" pitchFamily="50" charset="-128"/>
                          <a:ea typeface="Meiryo UI" panose="020B0604030504040204" pitchFamily="50" charset="-128"/>
                        </a:rPr>
                        <a:t>保管状況が分かる写真</a:t>
                      </a:r>
                      <a:endParaRPr kumimoji="1" lang="en-US" altLang="ja-JP" sz="2000" b="1" u="none"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11214">
                <a:tc>
                  <a:txBody>
                    <a:bodyPr/>
                    <a:lstStyle/>
                    <a:p>
                      <a:r>
                        <a:rPr kumimoji="1" lang="ja-JP" altLang="en-US" sz="2000" dirty="0">
                          <a:latin typeface="Meiryo UI" panose="020B0604030504040204" pitchFamily="50" charset="-128"/>
                          <a:ea typeface="Meiryo UI" panose="020B0604030504040204" pitchFamily="50" charset="-128"/>
                        </a:rPr>
                        <a:t>前年度中に</a:t>
                      </a:r>
                      <a:r>
                        <a:rPr kumimoji="1" lang="en-US" altLang="ja-JP" sz="2000" dirty="0">
                          <a:latin typeface="Meiryo UI" panose="020B0604030504040204" pitchFamily="50" charset="-128"/>
                          <a:ea typeface="Meiryo UI" panose="020B0604030504040204" pitchFamily="50" charset="-128"/>
                        </a:rPr>
                        <a:t>PCB</a:t>
                      </a:r>
                      <a:r>
                        <a:rPr kumimoji="1" lang="ja-JP" altLang="en-US" sz="2000" dirty="0">
                          <a:latin typeface="Meiryo UI" panose="020B0604030504040204" pitchFamily="50" charset="-128"/>
                          <a:ea typeface="Meiryo UI" panose="020B0604030504040204" pitchFamily="50" charset="-128"/>
                        </a:rPr>
                        <a:t>廃棄物を</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委託処分した事業者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游ゴシック" panose="020B0400000000000000" pitchFamily="50" charset="-128"/>
                        <a:buChar char="▪"/>
                      </a:pPr>
                      <a:r>
                        <a:rPr kumimoji="1" lang="ja-JP" altLang="en-US" sz="2000" dirty="0">
                          <a:latin typeface="Meiryo UI" panose="020B0604030504040204" pitchFamily="50" charset="-128"/>
                          <a:ea typeface="Meiryo UI" panose="020B0604030504040204" pitchFamily="50" charset="-128"/>
                        </a:rPr>
                        <a:t>届出書</a:t>
                      </a:r>
                      <a:endParaRPr kumimoji="1" lang="en-US" altLang="ja-JP" sz="2000" dirty="0">
                        <a:latin typeface="Meiryo UI" panose="020B0604030504040204" pitchFamily="50" charset="-128"/>
                        <a:ea typeface="Meiryo UI" panose="020B0604030504040204" pitchFamily="50" charset="-128"/>
                      </a:endParaRPr>
                    </a:p>
                    <a:p>
                      <a:pPr marL="342900" indent="-342900">
                        <a:buClr>
                          <a:schemeClr val="tx1"/>
                        </a:buClr>
                        <a:buFont typeface="游ゴシック" panose="020B0400000000000000" pitchFamily="50" charset="-128"/>
                        <a:buChar char="▪"/>
                      </a:pPr>
                      <a:r>
                        <a:rPr kumimoji="1" lang="ja-JP" altLang="en-US" sz="2000" b="1" u="none" dirty="0">
                          <a:solidFill>
                            <a:srgbClr val="FF0000"/>
                          </a:solidFill>
                          <a:latin typeface="Meiryo UI" panose="020B0604030504040204" pitchFamily="50" charset="-128"/>
                          <a:ea typeface="Meiryo UI" panose="020B0604030504040204" pitchFamily="50" charset="-128"/>
                        </a:rPr>
                        <a:t>マニフェストＤ票の写し又は</a:t>
                      </a:r>
                      <a:r>
                        <a:rPr kumimoji="1" lang="en-US" altLang="ja-JP" sz="2000" b="1" u="none" dirty="0">
                          <a:solidFill>
                            <a:srgbClr val="FF0000"/>
                          </a:solidFill>
                          <a:latin typeface="Meiryo UI" panose="020B0604030504040204" pitchFamily="50" charset="-128"/>
                          <a:ea typeface="Meiryo UI" panose="020B0604030504040204" pitchFamily="50" charset="-128"/>
                        </a:rPr>
                        <a:t>E</a:t>
                      </a:r>
                      <a:r>
                        <a:rPr kumimoji="1" lang="ja-JP" altLang="en-US" sz="2000" b="1" u="none" dirty="0">
                          <a:solidFill>
                            <a:srgbClr val="FF0000"/>
                          </a:solidFill>
                          <a:latin typeface="Meiryo UI" panose="020B0604030504040204" pitchFamily="50" charset="-128"/>
                          <a:ea typeface="Meiryo UI" panose="020B0604030504040204" pitchFamily="50" charset="-128"/>
                        </a:rPr>
                        <a:t>票の写し</a:t>
                      </a:r>
                      <a:endParaRPr kumimoji="1" lang="en-US" altLang="ja-JP" sz="2000" b="1" u="none"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正方形/長方形 7">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届出の提出時期と添付書類</a:t>
            </a:r>
          </a:p>
        </p:txBody>
      </p:sp>
      <p:sp>
        <p:nvSpPr>
          <p:cNvPr id="11" name="テキスト ボックス 10">
            <a:extLst>
              <a:ext uri="{FF2B5EF4-FFF2-40B4-BE49-F238E27FC236}">
                <a16:creationId xmlns:a16="http://schemas.microsoft.com/office/drawing/2014/main" id="{E09FE470-7D4F-4BB4-BCF6-C02B4A2BE646}"/>
              </a:ext>
            </a:extLst>
          </p:cNvPr>
          <p:cNvSpPr txBox="1"/>
          <p:nvPr/>
        </p:nvSpPr>
        <p:spPr>
          <a:xfrm>
            <a:off x="0" y="648000"/>
            <a:ext cx="9144000" cy="1477328"/>
          </a:xfrm>
          <a:prstGeom prst="rect">
            <a:avLst/>
          </a:prstGeom>
          <a:solidFill>
            <a:schemeClr val="accent1">
              <a:lumMod val="40000"/>
              <a:lumOff val="60000"/>
              <a:alpha val="70000"/>
            </a:schemeClr>
          </a:solidFill>
        </p:spPr>
        <p:txBody>
          <a:bodyPr wrap="square" rtlCol="0">
            <a:spAutoFit/>
          </a:bodyPr>
          <a:lstStyle/>
          <a:p>
            <a:pPr marL="144000">
              <a:lnSpc>
                <a:spcPts val="3600"/>
              </a:lnSpc>
            </a:pPr>
            <a:r>
              <a:rPr lang="ja-JP" altLang="en-US" sz="2000" b="1" dirty="0">
                <a:latin typeface="Meiryo UI" panose="020B0604030504040204" pitchFamily="50" charset="-128"/>
                <a:ea typeface="Meiryo UI" panose="020B0604030504040204" pitchFamily="50" charset="-128"/>
              </a:rPr>
              <a:t>①</a:t>
            </a:r>
            <a:r>
              <a:rPr lang="en-US" altLang="ja-JP" sz="2000" b="1" dirty="0">
                <a:latin typeface="Meiryo UI" panose="020B0604030504040204" pitchFamily="50" charset="-128"/>
                <a:ea typeface="Meiryo UI" panose="020B0604030504040204" pitchFamily="50" charset="-128"/>
              </a:rPr>
              <a:t>PCB</a:t>
            </a:r>
            <a:r>
              <a:rPr lang="ja-JP" altLang="en-US" sz="2000" b="1" dirty="0">
                <a:latin typeface="Meiryo UI" panose="020B0604030504040204" pitchFamily="50" charset="-128"/>
                <a:ea typeface="Meiryo UI" panose="020B0604030504040204" pitchFamily="50" charset="-128"/>
              </a:rPr>
              <a:t>廃棄物の保管及び処分状況等届出書</a:t>
            </a:r>
            <a:endParaRPr lang="en-US" altLang="ja-JP" sz="2000" b="1" dirty="0">
              <a:solidFill>
                <a:srgbClr val="FF0000"/>
              </a:solidFill>
              <a:latin typeface="Meiryo UI" panose="020B0604030504040204" pitchFamily="50" charset="-128"/>
              <a:ea typeface="Meiryo UI" panose="020B0604030504040204" pitchFamily="50" charset="-128"/>
            </a:endParaRPr>
          </a:p>
          <a:p>
            <a:pPr marL="288000">
              <a:lnSpc>
                <a:spcPts val="3600"/>
              </a:lnSpc>
              <a:buFont typeface="Wingdings" panose="05000000000000000000" pitchFamily="2" charset="2"/>
              <a:buChar char="l"/>
            </a:pPr>
            <a:r>
              <a:rPr lang="ja-JP" altLang="en-US" sz="2000" b="1" dirty="0">
                <a:solidFill>
                  <a:srgbClr val="FF0000"/>
                </a:solidFill>
                <a:latin typeface="Meiryo UI" panose="020B0604030504040204" pitchFamily="50" charset="-128"/>
                <a:ea typeface="Meiryo UI" panose="020B0604030504040204" pitchFamily="50" charset="-128"/>
              </a:rPr>
              <a:t>毎年</a:t>
            </a:r>
            <a:r>
              <a:rPr lang="ja-JP" altLang="en-US" sz="2000" dirty="0">
                <a:latin typeface="Meiryo UI" panose="020B0604030504040204" pitchFamily="50" charset="-128"/>
                <a:ea typeface="Meiryo UI" panose="020B0604030504040204" pitchFamily="50" charset="-128"/>
              </a:rPr>
              <a:t>４月１日から</a:t>
            </a:r>
            <a:r>
              <a:rPr lang="ja-JP" altLang="en-US" sz="2000" b="1" dirty="0">
                <a:solidFill>
                  <a:srgbClr val="FF0000"/>
                </a:solidFill>
                <a:latin typeface="Meiryo UI" panose="020B0604030504040204" pitchFamily="50" charset="-128"/>
                <a:ea typeface="Meiryo UI" panose="020B0604030504040204" pitchFamily="50" charset="-128"/>
              </a:rPr>
              <a:t>６月３０日まで</a:t>
            </a:r>
            <a:r>
              <a:rPr lang="ja-JP" altLang="en-US" sz="2000" dirty="0">
                <a:latin typeface="Meiryo UI" panose="020B0604030504040204" pitchFamily="50" charset="-128"/>
                <a:ea typeface="Meiryo UI" panose="020B0604030504040204" pitchFamily="50" charset="-128"/>
              </a:rPr>
              <a:t>に提出が必要</a:t>
            </a:r>
          </a:p>
          <a:p>
            <a:pPr marL="288000">
              <a:lnSpc>
                <a:spcPts val="3600"/>
              </a:lnSpc>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ただし新たに</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廃棄物が見つかった場合は速やかに届出が必要</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35</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05AE6F0-3946-BB4F-A4DD-9E8681C59ED6}"/>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4</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特別措置法に基づく届出について</a:t>
            </a:r>
          </a:p>
        </p:txBody>
      </p:sp>
      <p:sp>
        <p:nvSpPr>
          <p:cNvPr id="9" name="正方形/長方形 8">
            <a:extLst>
              <a:ext uri="{FF2B5EF4-FFF2-40B4-BE49-F238E27FC236}">
                <a16:creationId xmlns:a16="http://schemas.microsoft.com/office/drawing/2014/main" id="{C4373929-5F01-49E0-9CD2-E3D40C53FCF7}"/>
              </a:ext>
            </a:extLst>
          </p:cNvPr>
          <p:cNvSpPr/>
          <p:nvPr/>
        </p:nvSpPr>
        <p:spPr>
          <a:xfrm>
            <a:off x="728368" y="5082461"/>
            <a:ext cx="7686000" cy="461665"/>
          </a:xfrm>
          <a:prstGeom prst="rect">
            <a:avLst/>
          </a:prstGeom>
          <a:noFill/>
        </p:spPr>
        <p:txBody>
          <a:bodyPr wrap="square" tIns="0" bIns="0">
            <a:spAutoFit/>
          </a:bodyPr>
          <a:lstStyle/>
          <a:p>
            <a:pPr>
              <a:lnSpc>
                <a:spcPts val="3600"/>
              </a:lnSpc>
            </a:pP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PCB</a:t>
            </a:r>
            <a:r>
              <a:rPr lang="ja-JP" altLang="en-US" dirty="0" smtClean="0">
                <a:latin typeface="Meiryo UI" panose="020B0604030504040204" pitchFamily="50" charset="-128"/>
                <a:ea typeface="Meiryo UI" panose="020B0604030504040204" pitchFamily="50" charset="-128"/>
              </a:rPr>
              <a:t>濃度の分析を行った場合は、分析結果の写しを添付してください。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5383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09FE470-7D4F-4BB4-BCF6-C02B4A2BE646}"/>
              </a:ext>
            </a:extLst>
          </p:cNvPr>
          <p:cNvSpPr txBox="1"/>
          <p:nvPr/>
        </p:nvSpPr>
        <p:spPr>
          <a:xfrm>
            <a:off x="0" y="648000"/>
            <a:ext cx="9144000" cy="557561"/>
          </a:xfrm>
          <a:prstGeom prst="rect">
            <a:avLst/>
          </a:prstGeom>
          <a:solidFill>
            <a:schemeClr val="accent1">
              <a:lumMod val="40000"/>
              <a:lumOff val="60000"/>
              <a:alpha val="70000"/>
            </a:schemeClr>
          </a:solidFill>
        </p:spPr>
        <p:txBody>
          <a:bodyPr wrap="square" lIns="180000" tIns="108000" rIns="180000" bIns="108000" rtlCol="0">
            <a:spAutoFit/>
          </a:bodyPr>
          <a:lstStyle/>
          <a:p>
            <a:pPr>
              <a:lnSpc>
                <a:spcPts val="3000"/>
              </a:lnSpc>
              <a:spcAft>
                <a:spcPts val="1200"/>
              </a:spcAft>
            </a:pPr>
            <a:r>
              <a:rPr lang="ja-JP" altLang="en-US" sz="2000" b="1" dirty="0">
                <a:latin typeface="Meiryo UI" panose="020B0604030504040204" pitchFamily="50" charset="-128"/>
                <a:ea typeface="Meiryo UI" panose="020B0604030504040204" pitchFamily="50" charset="-128"/>
              </a:rPr>
              <a:t>②</a:t>
            </a:r>
            <a:r>
              <a:rPr lang="en-US" altLang="ja-JP" sz="2000" b="1" dirty="0">
                <a:latin typeface="Meiryo UI" panose="020B0604030504040204" pitchFamily="50" charset="-128"/>
                <a:ea typeface="Meiryo UI" panose="020B0604030504040204" pitchFamily="50" charset="-128"/>
              </a:rPr>
              <a:t>PCB</a:t>
            </a:r>
            <a:r>
              <a:rPr lang="ja-JP" altLang="en-US" sz="2000" b="1" dirty="0">
                <a:latin typeface="Meiryo UI" panose="020B0604030504040204" pitchFamily="50" charset="-128"/>
                <a:ea typeface="Meiryo UI" panose="020B0604030504040204" pitchFamily="50" charset="-128"/>
              </a:rPr>
              <a:t>廃棄物の処分終了又は高濃度</a:t>
            </a:r>
            <a:r>
              <a:rPr lang="en-US" altLang="ja-JP" sz="2000" b="1" dirty="0">
                <a:latin typeface="Meiryo UI" panose="020B0604030504040204" pitchFamily="50" charset="-128"/>
                <a:ea typeface="Meiryo UI" panose="020B0604030504040204" pitchFamily="50" charset="-128"/>
              </a:rPr>
              <a:t>PCB</a:t>
            </a:r>
            <a:r>
              <a:rPr lang="ja-JP" altLang="en-US" sz="2000" b="1" dirty="0">
                <a:latin typeface="Meiryo UI" panose="020B0604030504040204" pitchFamily="50" charset="-128"/>
                <a:ea typeface="Meiryo UI" panose="020B0604030504040204" pitchFamily="50" charset="-128"/>
              </a:rPr>
              <a:t>使用製品の廃棄終了届出書</a:t>
            </a:r>
            <a:endParaRPr lang="en-US" altLang="ja-JP" sz="2000" b="1"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届出の提出時期と添付書類</a:t>
            </a:r>
          </a:p>
        </p:txBody>
      </p:sp>
      <p:sp>
        <p:nvSpPr>
          <p:cNvPr id="2" name="テキスト ボックス 1">
            <a:extLst>
              <a:ext uri="{FF2B5EF4-FFF2-40B4-BE49-F238E27FC236}">
                <a16:creationId xmlns:a16="http://schemas.microsoft.com/office/drawing/2014/main" id="{BA2CA149-60C6-9D7F-5C0D-4C86B163EEF0}"/>
              </a:ext>
            </a:extLst>
          </p:cNvPr>
          <p:cNvSpPr txBox="1"/>
          <p:nvPr/>
        </p:nvSpPr>
        <p:spPr>
          <a:xfrm>
            <a:off x="252000" y="1628800"/>
            <a:ext cx="8640000" cy="1825454"/>
          </a:xfrm>
          <a:prstGeom prst="rect">
            <a:avLst/>
          </a:prstGeom>
          <a:solidFill>
            <a:schemeClr val="accent1">
              <a:lumMod val="20000"/>
              <a:lumOff val="80000"/>
              <a:alpha val="70000"/>
            </a:schemeClr>
          </a:solidFill>
        </p:spPr>
        <p:txBody>
          <a:bodyPr wrap="square" lIns="180000" tIns="180000" rIns="180000" bIns="180000" rtlCol="0">
            <a:spAutoFit/>
          </a:bodyPr>
          <a:lstStyle/>
          <a:p>
            <a:pPr marL="342900" indent="-342900">
              <a:lnSpc>
                <a:spcPts val="3000"/>
              </a:lnSpc>
              <a:spcAft>
                <a:spcPts val="1200"/>
              </a:spcAft>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保管している全ての高濃度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廃棄物の処分を終了した場合</a:t>
            </a:r>
            <a:endParaRPr lang="en-US" altLang="ja-JP" sz="2000" dirty="0">
              <a:latin typeface="Meiryo UI" panose="020B0604030504040204" pitchFamily="50" charset="-128"/>
              <a:ea typeface="Meiryo UI" panose="020B0604030504040204" pitchFamily="50" charset="-128"/>
            </a:endParaRPr>
          </a:p>
          <a:p>
            <a:pPr marL="342900" indent="-342900">
              <a:lnSpc>
                <a:spcPts val="3000"/>
              </a:lnSpc>
              <a:spcAft>
                <a:spcPts val="1200"/>
              </a:spcAft>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保管している全ての低濃度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廃棄物の処分を終了した場合</a:t>
            </a:r>
            <a:endParaRPr lang="en-US" altLang="ja-JP" sz="2000" dirty="0">
              <a:latin typeface="Meiryo UI" panose="020B0604030504040204" pitchFamily="50" charset="-128"/>
              <a:ea typeface="Meiryo UI" panose="020B0604030504040204" pitchFamily="50" charset="-128"/>
            </a:endParaRPr>
          </a:p>
          <a:p>
            <a:pPr>
              <a:lnSpc>
                <a:spcPts val="3000"/>
              </a:lnSpc>
            </a:pPr>
            <a:r>
              <a:rPr lang="ja-JP" altLang="en-US" sz="2000" dirty="0">
                <a:latin typeface="Meiryo UI" panose="020B0604030504040204" pitchFamily="50" charset="-128"/>
                <a:ea typeface="Meiryo UI" panose="020B0604030504040204" pitchFamily="50" charset="-128"/>
              </a:rPr>
              <a:t>⇒ 処分を委託した日（処分の委託契約日）から</a:t>
            </a:r>
            <a:r>
              <a:rPr lang="ja-JP" altLang="en-US" sz="2000" b="1" dirty="0">
                <a:solidFill>
                  <a:srgbClr val="FF0000"/>
                </a:solidFill>
                <a:latin typeface="Meiryo UI" panose="020B0604030504040204" pitchFamily="50" charset="-128"/>
                <a:ea typeface="Meiryo UI" panose="020B0604030504040204" pitchFamily="50" charset="-128"/>
              </a:rPr>
              <a:t>２０日以内　</a:t>
            </a:r>
            <a:r>
              <a:rPr lang="ja-JP" altLang="en-US" sz="2000" dirty="0">
                <a:latin typeface="Meiryo UI" panose="020B0604030504040204" pitchFamily="50" charset="-128"/>
                <a:ea typeface="Meiryo UI" panose="020B0604030504040204" pitchFamily="50" charset="-128"/>
              </a:rPr>
              <a:t>に提出が必要</a:t>
            </a:r>
            <a:r>
              <a:rPr lang="ja-JP" altLang="en-US" sz="2000" b="1" dirty="0">
                <a:solidFill>
                  <a:srgbClr val="FF0000"/>
                </a:solidFill>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C7430AB-0780-28A3-98F3-7D6861EC5BF9}"/>
              </a:ext>
            </a:extLst>
          </p:cNvPr>
          <p:cNvSpPr txBox="1"/>
          <p:nvPr/>
        </p:nvSpPr>
        <p:spPr>
          <a:xfrm>
            <a:off x="252000" y="4149080"/>
            <a:ext cx="8640000" cy="1096170"/>
          </a:xfrm>
          <a:prstGeom prst="rect">
            <a:avLst/>
          </a:prstGeom>
          <a:noFill/>
        </p:spPr>
        <p:txBody>
          <a:bodyPr wrap="square" lIns="180000" tIns="108000" rIns="180000" bIns="108000" rtlCol="0">
            <a:spAutoFit/>
          </a:bodyPr>
          <a:lstStyle/>
          <a:p>
            <a:pPr marL="216000">
              <a:lnSpc>
                <a:spcPts val="3000"/>
              </a:lnSpc>
              <a:spcAft>
                <a:spcPts val="1200"/>
              </a:spcAft>
            </a:pPr>
            <a:r>
              <a:rPr lang="ja-JP" altLang="en-US" sz="2000" dirty="0">
                <a:latin typeface="Meiryo UI" panose="020B0604030504040204" pitchFamily="50" charset="-128"/>
                <a:ea typeface="Meiryo UI" panose="020B0604030504040204" pitchFamily="50" charset="-128"/>
              </a:rPr>
              <a:t>委託契約書写し（契約締結日がわかるページ）を添付してください</a:t>
            </a:r>
          </a:p>
          <a:p>
            <a:pPr marL="216000">
              <a:lnSpc>
                <a:spcPts val="3000"/>
              </a:lnSpc>
              <a:spcAft>
                <a:spcPts val="1200"/>
              </a:spcAft>
            </a:pPr>
            <a:r>
              <a:rPr lang="ja-JP" altLang="en-US" sz="2000" dirty="0">
                <a:latin typeface="Meiryo UI" panose="020B0604030504040204" pitchFamily="50" charset="-128"/>
                <a:ea typeface="Meiryo UI" panose="020B0604030504040204" pitchFamily="50" charset="-128"/>
              </a:rPr>
              <a:t>なお、次年度６月３０日までに、①の届出書の提出が必要です</a:t>
            </a:r>
            <a:endParaRPr lang="en-US" altLang="ja-JP"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36</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1BBEF6F-B62D-D4A6-9D3F-C6370967ECEA}"/>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4</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特別措置法に基づく届出について</a:t>
            </a:r>
          </a:p>
        </p:txBody>
      </p:sp>
    </p:spTree>
    <p:extLst>
      <p:ext uri="{BB962C8B-B14F-4D97-AF65-F5344CB8AC3E}">
        <p14:creationId xmlns:p14="http://schemas.microsoft.com/office/powerpoint/2010/main" val="2067412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09FE470-7D4F-4BB4-BCF6-C02B4A2BE646}"/>
              </a:ext>
            </a:extLst>
          </p:cNvPr>
          <p:cNvSpPr txBox="1"/>
          <p:nvPr/>
        </p:nvSpPr>
        <p:spPr>
          <a:xfrm>
            <a:off x="0" y="647999"/>
            <a:ext cx="9144000" cy="1332000"/>
          </a:xfrm>
          <a:prstGeom prst="rect">
            <a:avLst/>
          </a:prstGeom>
          <a:solidFill>
            <a:schemeClr val="accent1">
              <a:lumMod val="40000"/>
              <a:lumOff val="60000"/>
              <a:alpha val="70000"/>
            </a:schemeClr>
          </a:solidFill>
        </p:spPr>
        <p:txBody>
          <a:bodyPr wrap="square" lIns="180000" tIns="36000" rIns="180000" bIns="36000" rtlCol="0">
            <a:spAutoFit/>
          </a:bodyPr>
          <a:lstStyle/>
          <a:p>
            <a:pPr>
              <a:lnSpc>
                <a:spcPts val="3000"/>
              </a:lnSpc>
              <a:spcAft>
                <a:spcPts val="600"/>
              </a:spcAft>
            </a:pPr>
            <a:r>
              <a:rPr lang="ja-JP" altLang="en-US" sz="2000" b="1" dirty="0">
                <a:latin typeface="Meiryo UI" panose="020B0604030504040204" pitchFamily="50" charset="-128"/>
                <a:ea typeface="Meiryo UI" panose="020B0604030504040204" pitchFamily="50" charset="-128"/>
              </a:rPr>
              <a:t>③保管場所の変更届</a:t>
            </a:r>
            <a:endParaRPr lang="en-US" altLang="ja-JP" sz="2000" dirty="0">
              <a:latin typeface="Meiryo UI" panose="020B0604030504040204" pitchFamily="50" charset="-128"/>
              <a:ea typeface="Meiryo UI" panose="020B0604030504040204" pitchFamily="50" charset="-128"/>
            </a:endParaRPr>
          </a:p>
          <a:p>
            <a:pPr marL="432000" indent="-342900">
              <a:lnSpc>
                <a:spcPts val="3000"/>
              </a:lnSpc>
              <a:buFont typeface="Meiryo UI" panose="020B0604030504040204" pitchFamily="50" charset="-128"/>
              <a:buChar char="▪"/>
            </a:pP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廃棄物の保管場所を変更する場合（保管場所の変更制限に注意！）</a:t>
            </a:r>
            <a:endParaRPr lang="en-US" altLang="ja-JP" sz="2000" dirty="0">
              <a:latin typeface="Meiryo UI" panose="020B0604030504040204" pitchFamily="50" charset="-128"/>
              <a:ea typeface="Meiryo UI" panose="020B0604030504040204" pitchFamily="50" charset="-128"/>
            </a:endParaRPr>
          </a:p>
          <a:p>
            <a:pPr marL="144000">
              <a:lnSpc>
                <a:spcPts val="3000"/>
              </a:lnSpc>
            </a:pPr>
            <a:r>
              <a:rPr lang="ja-JP" altLang="en-US" sz="2000" dirty="0">
                <a:latin typeface="Meiryo UI" panose="020B0604030504040204" pitchFamily="50" charset="-128"/>
                <a:ea typeface="Meiryo UI"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rPr>
              <a:t>移動後１０日以内</a:t>
            </a:r>
            <a:r>
              <a:rPr lang="ja-JP" altLang="en-US" sz="2000" dirty="0">
                <a:latin typeface="Meiryo UI" panose="020B0604030504040204" pitchFamily="50" charset="-128"/>
                <a:ea typeface="Meiryo UI" panose="020B0604030504040204" pitchFamily="50" charset="-128"/>
              </a:rPr>
              <a:t>に保管場所の変更届を提出して下さい</a:t>
            </a:r>
            <a:endParaRPr lang="en-US" altLang="ja-JP" sz="2000" dirty="0">
              <a:latin typeface="Meiryo UI" panose="020B0604030504040204" pitchFamily="50" charset="-128"/>
              <a:ea typeface="Meiryo UI" panose="020B0604030504040204" pitchFamily="50" charset="-128"/>
            </a:endParaRPr>
          </a:p>
        </p:txBody>
      </p:sp>
      <p:graphicFrame>
        <p:nvGraphicFramePr>
          <p:cNvPr id="4" name="表 4">
            <a:extLst>
              <a:ext uri="{FF2B5EF4-FFF2-40B4-BE49-F238E27FC236}">
                <a16:creationId xmlns:a16="http://schemas.microsoft.com/office/drawing/2014/main" id="{CCDBBA08-DBEF-4866-8738-D11B6140E306}"/>
              </a:ext>
            </a:extLst>
          </p:cNvPr>
          <p:cNvGraphicFramePr>
            <a:graphicFrameLocks noGrp="1"/>
          </p:cNvGraphicFramePr>
          <p:nvPr>
            <p:extLst>
              <p:ext uri="{D42A27DB-BD31-4B8C-83A1-F6EECF244321}">
                <p14:modId xmlns:p14="http://schemas.microsoft.com/office/powerpoint/2010/main" val="3536695571"/>
              </p:ext>
            </p:extLst>
          </p:nvPr>
        </p:nvGraphicFramePr>
        <p:xfrm>
          <a:off x="540332" y="2636912"/>
          <a:ext cx="8063337" cy="1808480"/>
        </p:xfrm>
        <a:graphic>
          <a:graphicData uri="http://schemas.openxmlformats.org/drawingml/2006/table">
            <a:tbl>
              <a:tblPr>
                <a:tableStyleId>{5C22544A-7EE6-4342-B048-85BDC9FD1C3A}</a:tableStyleId>
              </a:tblPr>
              <a:tblGrid>
                <a:gridCol w="1128867">
                  <a:extLst>
                    <a:ext uri="{9D8B030D-6E8A-4147-A177-3AD203B41FA5}">
                      <a16:colId xmlns:a16="http://schemas.microsoft.com/office/drawing/2014/main" val="2102078913"/>
                    </a:ext>
                  </a:extLst>
                </a:gridCol>
                <a:gridCol w="3467235">
                  <a:extLst>
                    <a:ext uri="{9D8B030D-6E8A-4147-A177-3AD203B41FA5}">
                      <a16:colId xmlns:a16="http://schemas.microsoft.com/office/drawing/2014/main" val="3720392454"/>
                    </a:ext>
                  </a:extLst>
                </a:gridCol>
                <a:gridCol w="3467235">
                  <a:extLst>
                    <a:ext uri="{9D8B030D-6E8A-4147-A177-3AD203B41FA5}">
                      <a16:colId xmlns:a16="http://schemas.microsoft.com/office/drawing/2014/main" val="1090486688"/>
                    </a:ext>
                  </a:extLst>
                </a:gridCol>
              </a:tblGrid>
              <a:tr h="370840">
                <a:tc>
                  <a:txBody>
                    <a:bodyPr/>
                    <a:lstStyle/>
                    <a:p>
                      <a:endParaRPr kumimoji="1" lang="ja-JP" altLang="en-US" sz="160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自ら運搬する場合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委託する場合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93514445"/>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移動前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事前相談のうえ、移動計画書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a:latin typeface="Meiryo UI" panose="020B0604030504040204" pitchFamily="50" charset="-128"/>
                          <a:ea typeface="Meiryo UI" panose="020B0604030504040204" pitchFamily="50" charset="-128"/>
                        </a:rPr>
                        <a:t>事前相談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4524286"/>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移動後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点検記録簿、変更後の保管場所の写真、保管状況届出書の写し（移動元が大阪府所管外の場合）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a:latin typeface="Meiryo UI" panose="020B0604030504040204" pitchFamily="50" charset="-128"/>
                          <a:ea typeface="Meiryo UI" panose="020B0604030504040204" pitchFamily="50" charset="-128"/>
                        </a:rPr>
                        <a:t>運搬委託契約書の写しとマニフェスト</a:t>
                      </a:r>
                      <a:r>
                        <a:rPr kumimoji="1" lang="en-US" altLang="ja-JP" sz="1600" dirty="0">
                          <a:latin typeface="Meiryo UI" panose="020B0604030504040204" pitchFamily="50" charset="-128"/>
                          <a:ea typeface="Meiryo UI" panose="020B0604030504040204" pitchFamily="50" charset="-128"/>
                        </a:rPr>
                        <a:t>B</a:t>
                      </a:r>
                      <a:r>
                        <a:rPr kumimoji="1" lang="ja-JP" altLang="en-US" sz="1600" dirty="0">
                          <a:latin typeface="Meiryo UI" panose="020B0604030504040204" pitchFamily="50" charset="-128"/>
                          <a:ea typeface="Meiryo UI" panose="020B0604030504040204" pitchFamily="50" charset="-128"/>
                        </a:rPr>
                        <a:t>票の写し、変更後の保管場所の写真、保管状況届出書の写し（移動元が大阪府所管外の場合）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954594"/>
                  </a:ext>
                </a:extLst>
              </a:tr>
            </a:tbl>
          </a:graphicData>
        </a:graphic>
      </p:graphicFrame>
      <p:sp>
        <p:nvSpPr>
          <p:cNvPr id="5" name="正方形/長方形 4">
            <a:extLst>
              <a:ext uri="{FF2B5EF4-FFF2-40B4-BE49-F238E27FC236}">
                <a16:creationId xmlns:a16="http://schemas.microsoft.com/office/drawing/2014/main" id="{2750F3F5-8A75-C9AF-3FC2-0CCF14EC7D99}"/>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届出の提出時期と添付書類</a:t>
            </a:r>
          </a:p>
        </p:txBody>
      </p:sp>
      <p:sp>
        <p:nvSpPr>
          <p:cNvPr id="9" name="テキスト ボックス 8">
            <a:extLst>
              <a:ext uri="{FF2B5EF4-FFF2-40B4-BE49-F238E27FC236}">
                <a16:creationId xmlns:a16="http://schemas.microsoft.com/office/drawing/2014/main" id="{E70F67CD-C900-E580-DBB0-B18B0A11E6FD}"/>
              </a:ext>
            </a:extLst>
          </p:cNvPr>
          <p:cNvSpPr txBox="1"/>
          <p:nvPr/>
        </p:nvSpPr>
        <p:spPr>
          <a:xfrm>
            <a:off x="0" y="5238725"/>
            <a:ext cx="9144000" cy="1332000"/>
          </a:xfrm>
          <a:prstGeom prst="rect">
            <a:avLst/>
          </a:prstGeom>
          <a:solidFill>
            <a:srgbClr val="BDD7EE">
              <a:alpha val="69804"/>
            </a:srgbClr>
          </a:solidFill>
        </p:spPr>
        <p:txBody>
          <a:bodyPr wrap="square" lIns="180000" tIns="108000" rIns="180000" bIns="108000" rtlCol="0">
            <a:spAutoFit/>
          </a:bodyPr>
          <a:lstStyle/>
          <a:p>
            <a:pPr>
              <a:lnSpc>
                <a:spcPts val="3000"/>
              </a:lnSpc>
            </a:pPr>
            <a:r>
              <a:rPr lang="ja-JP" altLang="en-US" sz="2000" dirty="0">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④承継届出書</a:t>
            </a:r>
            <a:endParaRPr lang="en-US" altLang="ja-JP" sz="2000" dirty="0">
              <a:latin typeface="Meiryo UI" panose="020B0604030504040204" pitchFamily="50" charset="-128"/>
              <a:ea typeface="Meiryo UI" panose="020B0604030504040204" pitchFamily="50" charset="-128"/>
            </a:endParaRPr>
          </a:p>
          <a:p>
            <a:pPr marL="432000" indent="-342900">
              <a:lnSpc>
                <a:spcPts val="3000"/>
              </a:lnSpc>
              <a:buFont typeface="Meiryo UI" panose="020B0604030504040204" pitchFamily="50" charset="-128"/>
              <a:buChar char="▪"/>
            </a:pP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廃棄物保管者</a:t>
            </a:r>
            <a:r>
              <a:rPr lang="en-US" altLang="ja-JP" sz="2000" dirty="0">
                <a:latin typeface="Meiryo UI" panose="020B0604030504040204" pitchFamily="50" charset="-128"/>
                <a:ea typeface="Meiryo UI" panose="020B0604030504040204" pitchFamily="50" charset="-128"/>
              </a:rPr>
              <a:t>/ PCB</a:t>
            </a:r>
            <a:r>
              <a:rPr lang="ja-JP" altLang="en-US" sz="2000" dirty="0">
                <a:latin typeface="Meiryo UI" panose="020B0604030504040204" pitchFamily="50" charset="-128"/>
                <a:ea typeface="Meiryo UI" panose="020B0604030504040204" pitchFamily="50" charset="-128"/>
              </a:rPr>
              <a:t>使用製品所有者の地位を承継した場合</a:t>
            </a:r>
          </a:p>
          <a:p>
            <a:pPr marL="144000">
              <a:lnSpc>
                <a:spcPts val="3000"/>
              </a:lnSpc>
              <a:spcAft>
                <a:spcPts val="1200"/>
              </a:spcAft>
            </a:pPr>
            <a:r>
              <a:rPr lang="ja-JP" altLang="en-US" sz="2000" dirty="0">
                <a:latin typeface="Meiryo UI" panose="020B0604030504040204" pitchFamily="50" charset="-128"/>
                <a:ea typeface="Meiryo UI"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rPr>
              <a:t>承継後３０日以内</a:t>
            </a:r>
            <a:r>
              <a:rPr lang="ja-JP" altLang="en-US" sz="2000" dirty="0">
                <a:latin typeface="Meiryo UI" panose="020B0604030504040204" pitchFamily="50" charset="-128"/>
                <a:ea typeface="Meiryo UI" panose="020B0604030504040204" pitchFamily="50" charset="-128"/>
              </a:rPr>
              <a:t>に提出して下さい</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37</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8AD4E276-FD62-6652-8055-18886B9798C9}"/>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4</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特別措置法に基づく届出について</a:t>
            </a:r>
          </a:p>
        </p:txBody>
      </p:sp>
      <p:sp>
        <p:nvSpPr>
          <p:cNvPr id="8" name="テキスト ボックス 7">
            <a:extLst>
              <a:ext uri="{FF2B5EF4-FFF2-40B4-BE49-F238E27FC236}">
                <a16:creationId xmlns:a16="http://schemas.microsoft.com/office/drawing/2014/main" id="{E09FE470-7D4F-4BB4-BCF6-C02B4A2BE646}"/>
              </a:ext>
            </a:extLst>
          </p:cNvPr>
          <p:cNvSpPr txBox="1"/>
          <p:nvPr/>
        </p:nvSpPr>
        <p:spPr>
          <a:xfrm>
            <a:off x="0" y="1994528"/>
            <a:ext cx="9144000" cy="457424"/>
          </a:xfrm>
          <a:prstGeom prst="rect">
            <a:avLst/>
          </a:prstGeom>
          <a:noFill/>
        </p:spPr>
        <p:txBody>
          <a:bodyPr wrap="square" lIns="180000" tIns="36000" rIns="180000" bIns="36000" rtlCol="0">
            <a:spAutoFit/>
          </a:bodyPr>
          <a:lstStyle/>
          <a:p>
            <a:pPr marL="396000">
              <a:lnSpc>
                <a:spcPts val="3000"/>
              </a:lnSpc>
              <a:spcAft>
                <a:spcPts val="1200"/>
              </a:spcAft>
            </a:pPr>
            <a:r>
              <a:rPr lang="ja-JP" altLang="en-US" sz="2000" dirty="0">
                <a:latin typeface="Meiryo UI" panose="020B0604030504040204" pitchFamily="50" charset="-128"/>
                <a:ea typeface="Meiryo UI" panose="020B0604030504040204" pitchFamily="50" charset="-128"/>
              </a:rPr>
              <a:t>変更届以外に提出が必要な書類は以下の通りです</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4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267482F-0F8A-4092-A6DD-DFF27BC2D568}"/>
              </a:ext>
            </a:extLst>
          </p:cNvPr>
          <p:cNvSpPr/>
          <p:nvPr/>
        </p:nvSpPr>
        <p:spPr>
          <a:xfrm>
            <a:off x="0" y="648000"/>
            <a:ext cx="9144000" cy="1477328"/>
          </a:xfrm>
          <a:prstGeom prst="rect">
            <a:avLst/>
          </a:prstGeom>
          <a:solidFill>
            <a:schemeClr val="accent1">
              <a:lumMod val="40000"/>
              <a:lumOff val="60000"/>
              <a:alpha val="70000"/>
            </a:schemeClr>
          </a:solidFill>
        </p:spPr>
        <p:txBody>
          <a:bodyPr wrap="square">
            <a:spAutoFit/>
          </a:bodyPr>
          <a:lstStyle/>
          <a:p>
            <a:pPr>
              <a:lnSpc>
                <a:spcPts val="3600"/>
              </a:lnSpc>
            </a:pPr>
            <a:r>
              <a:rPr lang="ja-JP" altLang="en-US" sz="2000" dirty="0">
                <a:latin typeface="Meiryo UI" panose="020B0604030504040204" pitchFamily="50" charset="-128"/>
                <a:ea typeface="Meiryo UI" panose="020B0604030504040204" pitchFamily="50" charset="-128"/>
              </a:rPr>
              <a:t>中小企業や個人の方々が保管する高濃度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廃棄物の処理費用について、軽減</a:t>
            </a:r>
            <a:r>
              <a:rPr lang="ja-JP" altLang="en-US" sz="2000" dirty="0" smtClean="0">
                <a:latin typeface="Meiryo UI" panose="020B0604030504040204" pitchFamily="50" charset="-128"/>
                <a:ea typeface="Meiryo UI" panose="020B0604030504040204" pitchFamily="50" charset="-128"/>
              </a:rPr>
              <a:t>制度が</a:t>
            </a:r>
            <a:r>
              <a:rPr lang="ja-JP" altLang="en-US" sz="2000" dirty="0">
                <a:latin typeface="Meiryo UI" panose="020B0604030504040204" pitchFamily="50" charset="-128"/>
                <a:ea typeface="Meiryo UI" panose="020B0604030504040204" pitchFamily="50" charset="-128"/>
              </a:rPr>
              <a:t>あります。適用を受ける場合は</a:t>
            </a:r>
            <a:r>
              <a:rPr lang="en-US" altLang="ja-JP" sz="2000" dirty="0">
                <a:latin typeface="Meiryo UI" panose="020B0604030504040204" pitchFamily="50" charset="-128"/>
                <a:ea typeface="Meiryo UI" panose="020B0604030504040204" pitchFamily="50" charset="-128"/>
              </a:rPr>
              <a:t>JESCO</a:t>
            </a:r>
            <a:r>
              <a:rPr lang="ja-JP" altLang="en-US" sz="2000" dirty="0">
                <a:latin typeface="Meiryo UI" panose="020B0604030504040204" pitchFamily="50" charset="-128"/>
                <a:ea typeface="Meiryo UI" panose="020B0604030504040204" pitchFamily="50" charset="-128"/>
              </a:rPr>
              <a:t>へ申請が必要です</a:t>
            </a:r>
            <a:r>
              <a:rPr lang="ja-JP" altLang="en-US" sz="2000" dirty="0" smtClean="0">
                <a:latin typeface="Meiryo UI" panose="020B0604030504040204" pitchFamily="50" charset="-128"/>
                <a:ea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endParaRPr>
          </a:p>
          <a:p>
            <a:pPr>
              <a:lnSpc>
                <a:spcPts val="3600"/>
              </a:lnSpc>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申請</a:t>
            </a:r>
            <a:r>
              <a:rPr lang="ja-JP" altLang="en-US" sz="2000" dirty="0" smtClean="0">
                <a:latin typeface="Meiryo UI" panose="020B0604030504040204" pitchFamily="50" charset="-128"/>
                <a:ea typeface="Meiryo UI" panose="020B0604030504040204" pitchFamily="50" charset="-128"/>
              </a:rPr>
              <a:t>期間：令和５年</a:t>
            </a:r>
            <a:r>
              <a:rPr lang="en-US" altLang="ja-JP" sz="2000" dirty="0" smtClean="0">
                <a:latin typeface="Meiryo UI" panose="020B0604030504040204" pitchFamily="50" charset="-128"/>
                <a:ea typeface="Meiryo UI" panose="020B0604030504040204" pitchFamily="50" charset="-128"/>
              </a:rPr>
              <a:t>11</a:t>
            </a:r>
            <a:r>
              <a:rPr lang="ja-JP" altLang="en-US" sz="2000" dirty="0" smtClean="0">
                <a:latin typeface="Meiryo UI" panose="020B0604030504040204" pitchFamily="50" charset="-128"/>
                <a:ea typeface="Meiryo UI" panose="020B0604030504040204" pitchFamily="50" charset="-128"/>
              </a:rPr>
              <a:t>月</a:t>
            </a:r>
            <a:r>
              <a:rPr lang="en-US" altLang="ja-JP" sz="2000" dirty="0" smtClean="0">
                <a:latin typeface="Meiryo UI" panose="020B0604030504040204" pitchFamily="50" charset="-128"/>
                <a:ea typeface="Meiryo UI" panose="020B0604030504040204" pitchFamily="50" charset="-128"/>
              </a:rPr>
              <a:t>15</a:t>
            </a:r>
            <a:r>
              <a:rPr lang="ja-JP" altLang="en-US" sz="2000" dirty="0" smtClean="0">
                <a:latin typeface="Meiryo UI" panose="020B0604030504040204" pitchFamily="50" charset="-128"/>
                <a:ea typeface="Meiryo UI" panose="020B0604030504040204" pitchFamily="50" charset="-128"/>
              </a:rPr>
              <a:t>日まで</a:t>
            </a:r>
            <a:r>
              <a:rPr lang="en-US" altLang="ja-JP" sz="2000" dirty="0" smtClean="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70AF9544-F73B-4DA6-8BE2-4379413890E5}"/>
              </a:ext>
            </a:extLst>
          </p:cNvPr>
          <p:cNvSpPr/>
          <p:nvPr/>
        </p:nvSpPr>
        <p:spPr>
          <a:xfrm>
            <a:off x="1335619" y="4653136"/>
            <a:ext cx="7080556" cy="646331"/>
          </a:xfrm>
          <a:prstGeom prst="rect">
            <a:avLst/>
          </a:prstGeom>
        </p:spPr>
        <p:txBody>
          <a:bodyPr wrap="square">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a:t>
            </a:r>
            <a:r>
              <a:rPr lang="en-US" altLang="ja-JP" b="1"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JESCO</a:t>
            </a:r>
            <a:r>
              <a:rPr lang="ja-JP" altLang="en-US" dirty="0">
                <a:latin typeface="Meiryo UI" panose="020B0604030504040204" pitchFamily="50" charset="-128"/>
                <a:ea typeface="Meiryo UI" panose="020B0604030504040204" pitchFamily="50" charset="-128"/>
              </a:rPr>
              <a:t>（中小企業者向けの割引）</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hlinkClick r:id="rId3"/>
              </a:rPr>
              <a:t>https://www.jesconet.co.jp/customer/discount_03.html</a:t>
            </a:r>
            <a:endParaRPr lang="en-US" altLang="ja-JP" dirty="0">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C0F68787-3AB3-4C88-93DD-A6CA47C7DBE1}"/>
              </a:ext>
            </a:extLst>
          </p:cNvPr>
          <p:cNvGrpSpPr/>
          <p:nvPr/>
        </p:nvGrpSpPr>
        <p:grpSpPr>
          <a:xfrm>
            <a:off x="790056" y="4789557"/>
            <a:ext cx="757608" cy="403001"/>
            <a:chOff x="2704497" y="5087796"/>
            <a:chExt cx="2297695" cy="1199899"/>
          </a:xfrm>
        </p:grpSpPr>
        <p:grpSp>
          <p:nvGrpSpPr>
            <p:cNvPr id="12" name="グループ化 11">
              <a:extLst>
                <a:ext uri="{FF2B5EF4-FFF2-40B4-BE49-F238E27FC236}">
                  <a16:creationId xmlns:a16="http://schemas.microsoft.com/office/drawing/2014/main" id="{D075B3C1-C628-4563-BD65-DACCF22017BF}"/>
                </a:ext>
              </a:extLst>
            </p:cNvPr>
            <p:cNvGrpSpPr/>
            <p:nvPr/>
          </p:nvGrpSpPr>
          <p:grpSpPr>
            <a:xfrm rot="18868217">
              <a:off x="3119142" y="4842765"/>
              <a:ext cx="1199899" cy="1689962"/>
              <a:chOff x="4859501" y="2358645"/>
              <a:chExt cx="1786958" cy="2498087"/>
            </a:xfrm>
          </p:grpSpPr>
          <p:sp>
            <p:nvSpPr>
              <p:cNvPr id="14" name="円/楕円 23">
                <a:extLst>
                  <a:ext uri="{FF2B5EF4-FFF2-40B4-BE49-F238E27FC236}">
                    <a16:creationId xmlns:a16="http://schemas.microsoft.com/office/drawing/2014/main" id="{223AC823-4D8D-46E8-9E92-A736618E7A89}"/>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円/楕円 24">
                <a:extLst>
                  <a:ext uri="{FF2B5EF4-FFF2-40B4-BE49-F238E27FC236}">
                    <a16:creationId xmlns:a16="http://schemas.microsoft.com/office/drawing/2014/main" id="{0B85CF40-EBD3-4550-869A-BECCDE836CD7}"/>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25">
                <a:extLst>
                  <a:ext uri="{FF2B5EF4-FFF2-40B4-BE49-F238E27FC236}">
                    <a16:creationId xmlns:a16="http://schemas.microsoft.com/office/drawing/2014/main" id="{2614A94E-AF5C-4F93-A0A0-483BF4B914AA}"/>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アーチ 16">
                <a:extLst>
                  <a:ext uri="{FF2B5EF4-FFF2-40B4-BE49-F238E27FC236}">
                    <a16:creationId xmlns:a16="http://schemas.microsoft.com/office/drawing/2014/main" id="{F7EFF78E-8BCA-4659-9CD3-FEC0BC76B6FA}"/>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 name="アーチ 17">
                <a:extLst>
                  <a:ext uri="{FF2B5EF4-FFF2-40B4-BE49-F238E27FC236}">
                    <a16:creationId xmlns:a16="http://schemas.microsoft.com/office/drawing/2014/main" id="{EF10334C-75C1-433E-8B54-7D6A0C4852E2}"/>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3" name="テキスト ボックス 12">
              <a:extLst>
                <a:ext uri="{FF2B5EF4-FFF2-40B4-BE49-F238E27FC236}">
                  <a16:creationId xmlns:a16="http://schemas.microsoft.com/office/drawing/2014/main" id="{16AC1A6C-A43C-44FB-A4CD-002FE5F5F3EE}"/>
                </a:ext>
              </a:extLst>
            </p:cNvPr>
            <p:cNvSpPr txBox="1"/>
            <p:nvPr/>
          </p:nvSpPr>
          <p:spPr>
            <a:xfrm>
              <a:off x="2704497" y="5100441"/>
              <a:ext cx="2297695" cy="756012"/>
            </a:xfrm>
            <a:prstGeom prst="rect">
              <a:avLst/>
            </a:prstGeom>
            <a:noFill/>
          </p:spPr>
          <p:txBody>
            <a:bodyPr wrap="square" rtlCol="0">
              <a:spAutoFit/>
            </a:bodyPr>
            <a:lstStyle/>
            <a:p>
              <a:r>
                <a:rPr lang="en-US" altLang="ja-JP" sz="10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6" name="正方形/長方形 5"/>
          <p:cNvSpPr/>
          <p:nvPr/>
        </p:nvSpPr>
        <p:spPr>
          <a:xfrm>
            <a:off x="252000" y="3441194"/>
            <a:ext cx="8640000" cy="707886"/>
          </a:xfrm>
          <a:prstGeom prst="rect">
            <a:avLst/>
          </a:prstGeom>
        </p:spPr>
        <p:txBody>
          <a:bodyPr wrap="square">
            <a:spAutoFit/>
          </a:bodyPr>
          <a:lstStyle/>
          <a:p>
            <a:pPr indent="-360000">
              <a:lnSpc>
                <a:spcPts val="2400"/>
              </a:lnSpc>
            </a:pPr>
            <a:r>
              <a:rPr lang="en-US" altLang="ja-JP" sz="1700" dirty="0">
                <a:latin typeface="Meiryo UI" panose="020B0604030504040204" pitchFamily="50" charset="-128"/>
                <a:ea typeface="Meiryo UI" panose="020B0604030504040204" pitchFamily="50" charset="-128"/>
              </a:rPr>
              <a:t>※</a:t>
            </a:r>
            <a:r>
              <a:rPr lang="ja-JP" altLang="en-US" sz="1700" b="0" i="0" dirty="0">
                <a:effectLst/>
                <a:latin typeface="Meiryo UI" panose="020B0604030504040204" pitchFamily="50" charset="-128"/>
                <a:ea typeface="Meiryo UI" panose="020B0604030504040204" pitchFamily="50" charset="-128"/>
              </a:rPr>
              <a:t> ポリ塩化ビフェニル廃棄物の適正な処理の推進に関する特別措置法第</a:t>
            </a:r>
            <a:r>
              <a:rPr lang="en-US" altLang="ja-JP" sz="1700" b="0" i="0" dirty="0">
                <a:effectLst/>
                <a:latin typeface="Meiryo UI" panose="020B0604030504040204" pitchFamily="50" charset="-128"/>
                <a:ea typeface="Meiryo UI" panose="020B0604030504040204" pitchFamily="50" charset="-128"/>
              </a:rPr>
              <a:t>2</a:t>
            </a:r>
            <a:r>
              <a:rPr lang="ja-JP" altLang="en-US" sz="1700" b="0" i="0" dirty="0">
                <a:effectLst/>
                <a:latin typeface="Meiryo UI" panose="020B0604030504040204" pitchFamily="50" charset="-128"/>
                <a:ea typeface="Meiryo UI" panose="020B0604030504040204" pitchFamily="50" charset="-128"/>
              </a:rPr>
              <a:t>条第</a:t>
            </a:r>
            <a:r>
              <a:rPr lang="en-US" altLang="ja-JP" sz="1700" b="0" i="0" dirty="0">
                <a:effectLst/>
                <a:latin typeface="Meiryo UI" panose="020B0604030504040204" pitchFamily="50" charset="-128"/>
                <a:ea typeface="Meiryo UI" panose="020B0604030504040204" pitchFamily="50" charset="-128"/>
              </a:rPr>
              <a:t>5</a:t>
            </a:r>
            <a:r>
              <a:rPr lang="ja-JP" altLang="en-US" sz="1700" b="0" i="0" dirty="0">
                <a:effectLst/>
                <a:latin typeface="Meiryo UI" panose="020B0604030504040204" pitchFamily="50" charset="-128"/>
                <a:ea typeface="Meiryo UI" panose="020B0604030504040204" pitchFamily="50" charset="-128"/>
              </a:rPr>
              <a:t>項に規定する</a:t>
            </a:r>
            <a:endParaRPr lang="en-US" altLang="ja-JP" sz="1700" b="0" i="0" dirty="0">
              <a:effectLst/>
              <a:latin typeface="Meiryo UI" panose="020B0604030504040204" pitchFamily="50" charset="-128"/>
              <a:ea typeface="Meiryo UI" panose="020B0604030504040204" pitchFamily="50" charset="-128"/>
            </a:endParaRPr>
          </a:p>
          <a:p>
            <a:pPr marL="288000">
              <a:lnSpc>
                <a:spcPts val="2400"/>
              </a:lnSpc>
            </a:pPr>
            <a:r>
              <a:rPr lang="ja-JP" altLang="en-US" sz="1700" b="0" i="0" dirty="0">
                <a:effectLst/>
                <a:latin typeface="Meiryo UI" panose="020B0604030504040204" pitchFamily="50" charset="-128"/>
                <a:ea typeface="Meiryo UI" panose="020B0604030504040204" pitchFamily="50" charset="-128"/>
              </a:rPr>
              <a:t>保管事業者に該当しない中小企業者等については</a:t>
            </a:r>
            <a:r>
              <a:rPr lang="ja-JP" altLang="en-US" sz="1700" dirty="0">
                <a:latin typeface="Meiryo UI" panose="020B0604030504040204" pitchFamily="50" charset="-128"/>
                <a:ea typeface="Meiryo UI" panose="020B0604030504040204" pitchFamily="50" charset="-128"/>
              </a:rPr>
              <a:t>運搬と処分費用の</a:t>
            </a:r>
            <a:r>
              <a:rPr lang="en-US" altLang="ja-JP" sz="1700" b="0" i="0" dirty="0">
                <a:effectLst/>
                <a:latin typeface="Meiryo UI" panose="020B0604030504040204" pitchFamily="50" charset="-128"/>
                <a:ea typeface="Meiryo UI" panose="020B0604030504040204" pitchFamily="50" charset="-128"/>
              </a:rPr>
              <a:t>95</a:t>
            </a:r>
            <a:r>
              <a:rPr lang="ja-JP" altLang="en-US" sz="1700" b="0" i="0" dirty="0" smtClean="0">
                <a:effectLst/>
                <a:latin typeface="Meiryo UI" panose="020B0604030504040204" pitchFamily="50" charset="-128"/>
                <a:ea typeface="Meiryo UI" panose="020B0604030504040204" pitchFamily="50" charset="-128"/>
              </a:rPr>
              <a:t>％が</a:t>
            </a:r>
            <a:r>
              <a:rPr lang="ja-JP" altLang="en-US" sz="1700" dirty="0" smtClean="0">
                <a:latin typeface="Meiryo UI" panose="020B0604030504040204" pitchFamily="50" charset="-128"/>
                <a:ea typeface="Meiryo UI" panose="020B0604030504040204" pitchFamily="50" charset="-128"/>
              </a:rPr>
              <a:t>助成</a:t>
            </a:r>
            <a:r>
              <a:rPr lang="ja-JP" altLang="en-US" sz="1700" b="0" i="0" dirty="0">
                <a:effectLst/>
                <a:latin typeface="Meiryo UI" panose="020B0604030504040204" pitchFamily="50" charset="-128"/>
                <a:ea typeface="Meiryo UI" panose="020B0604030504040204" pitchFamily="50" charset="-128"/>
              </a:rPr>
              <a:t>されます。</a:t>
            </a:r>
            <a:endParaRPr lang="en-US" altLang="ja-JP" sz="17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F7CF123-7F01-D1A8-3A34-219A7A208FF8}"/>
              </a:ext>
            </a:extLst>
          </p:cNvPr>
          <p:cNvSpPr/>
          <p:nvPr/>
        </p:nvSpPr>
        <p:spPr>
          <a:xfrm>
            <a:off x="1915"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処理費用の軽減制度</a:t>
            </a:r>
          </a:p>
        </p:txBody>
      </p:sp>
      <p:sp>
        <p:nvSpPr>
          <p:cNvPr id="20" name="正方形/長方形 19">
            <a:extLst>
              <a:ext uri="{FF2B5EF4-FFF2-40B4-BE49-F238E27FC236}">
                <a16:creationId xmlns:a16="http://schemas.microsoft.com/office/drawing/2014/main" id="{7267482F-0F8A-4092-A6DD-DFF27BC2D568}"/>
              </a:ext>
            </a:extLst>
          </p:cNvPr>
          <p:cNvSpPr/>
          <p:nvPr/>
        </p:nvSpPr>
        <p:spPr>
          <a:xfrm>
            <a:off x="0" y="5953717"/>
            <a:ext cx="9144000" cy="987551"/>
          </a:xfrm>
          <a:prstGeom prst="rect">
            <a:avLst/>
          </a:prstGeom>
          <a:noFill/>
        </p:spPr>
        <p:txBody>
          <a:bodyPr wrap="square" lIns="180000" tIns="108000" rIns="180000" bIns="108000">
            <a:spAutoFit/>
          </a:bodyPr>
          <a:lstStyle/>
          <a:p>
            <a:pPr>
              <a:lnSpc>
                <a:spcPts val="3000"/>
              </a:lnSpc>
            </a:pPr>
            <a:r>
              <a:rPr lang="ja-JP" altLang="en-US" sz="2000" dirty="0">
                <a:latin typeface="Meiryo UI" panose="020B0604030504040204" pitchFamily="50" charset="-128"/>
                <a:ea typeface="Meiryo UI" panose="020B0604030504040204" pitchFamily="50" charset="-128"/>
              </a:rPr>
              <a:t>申請方法及び軽減制度の適用の基準等についての詳細は、</a:t>
            </a:r>
            <a:r>
              <a:rPr lang="en-US" altLang="ja-JP" sz="2000" dirty="0">
                <a:latin typeface="Meiryo UI" panose="020B0604030504040204" pitchFamily="50" charset="-128"/>
                <a:ea typeface="Meiryo UI" panose="020B0604030504040204" pitchFamily="50" charset="-128"/>
              </a:rPr>
              <a:t>JESCO</a:t>
            </a:r>
            <a:r>
              <a:rPr lang="ja-JP" altLang="en-US" sz="2000" dirty="0">
                <a:latin typeface="Meiryo UI" panose="020B0604030504040204" pitchFamily="50" charset="-128"/>
                <a:ea typeface="Meiryo UI" panose="020B0604030504040204" pitchFamily="50" charset="-128"/>
              </a:rPr>
              <a:t>へお問い合わせください。</a:t>
            </a:r>
          </a:p>
        </p:txBody>
      </p:sp>
      <p:sp>
        <p:nvSpPr>
          <p:cNvPr id="21" name="正方形/長方形 20">
            <a:extLst>
              <a:ext uri="{FF2B5EF4-FFF2-40B4-BE49-F238E27FC236}">
                <a16:creationId xmlns:a16="http://schemas.microsoft.com/office/drawing/2014/main" id="{7267482F-0F8A-4092-A6DD-DFF27BC2D568}"/>
              </a:ext>
            </a:extLst>
          </p:cNvPr>
          <p:cNvSpPr/>
          <p:nvPr/>
        </p:nvSpPr>
        <p:spPr>
          <a:xfrm>
            <a:off x="252000" y="2356138"/>
            <a:ext cx="8640000" cy="784830"/>
          </a:xfrm>
          <a:prstGeom prst="rect">
            <a:avLst/>
          </a:prstGeom>
        </p:spPr>
        <p:txBody>
          <a:bodyPr wrap="square">
            <a:spAutoFit/>
          </a:bodyPr>
          <a:lstStyle/>
          <a:p>
            <a:pPr>
              <a:spcAft>
                <a:spcPts val="600"/>
              </a:spcAft>
            </a:pPr>
            <a:r>
              <a:rPr lang="ja-JP" altLang="en-US" sz="2000" dirty="0">
                <a:latin typeface="Meiryo UI" panose="020B0604030504040204" pitchFamily="50" charset="-128"/>
                <a:ea typeface="Meiryo UI" panose="020B0604030504040204" pitchFamily="50" charset="-128"/>
              </a:rPr>
              <a:t>●軽減される額</a:t>
            </a:r>
          </a:p>
          <a:p>
            <a:pPr marL="900000"/>
            <a:r>
              <a:rPr lang="ja-JP" altLang="en-US" sz="2000" dirty="0">
                <a:latin typeface="Meiryo UI" panose="020B0604030504040204" pitchFamily="50" charset="-128"/>
                <a:ea typeface="Meiryo UI" panose="020B0604030504040204" pitchFamily="50" charset="-128"/>
              </a:rPr>
              <a:t>中小企業者等　　　処分費用　の</a:t>
            </a:r>
            <a:r>
              <a:rPr lang="ja-JP" altLang="en-US" sz="2000" u="sng" dirty="0" smtClean="0">
                <a:latin typeface="Meiryo UI" panose="020B0604030504040204" pitchFamily="50" charset="-128"/>
                <a:ea typeface="Meiryo UI" panose="020B0604030504040204" pitchFamily="50" charset="-128"/>
              </a:rPr>
              <a:t>４４％</a:t>
            </a:r>
            <a:endParaRPr lang="en-US" altLang="ja-JP" sz="2000" u="sng"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38</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8A8C67F-9C45-D092-0593-EEB810B7A2E6}"/>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5</a:t>
            </a:r>
            <a:r>
              <a:rPr lang="ja-JP" altLang="en-US" sz="1600" dirty="0">
                <a:solidFill>
                  <a:schemeClr val="bg1"/>
                </a:solidFill>
                <a:latin typeface="Meiryo UI" panose="020B0604030504040204" pitchFamily="50" charset="-128"/>
                <a:ea typeface="Meiryo UI" panose="020B0604030504040204" pitchFamily="50" charset="-128"/>
              </a:rPr>
              <a:t>章 支援制度について</a:t>
            </a:r>
          </a:p>
        </p:txBody>
      </p:sp>
      <p:sp>
        <p:nvSpPr>
          <p:cNvPr id="22" name="正方形/長方形 21"/>
          <p:cNvSpPr/>
          <p:nvPr/>
        </p:nvSpPr>
        <p:spPr>
          <a:xfrm>
            <a:off x="5868144" y="2741983"/>
            <a:ext cx="2340000" cy="366447"/>
          </a:xfrm>
          <a:prstGeom prst="rect">
            <a:avLst/>
          </a:prstGeom>
        </p:spPr>
        <p:txBody>
          <a:bodyPr wrap="square">
            <a:spAutoFit/>
          </a:bodyPr>
          <a:lstStyle/>
          <a:p>
            <a:pPr indent="-360000">
              <a:lnSpc>
                <a:spcPts val="2400"/>
              </a:lnSpc>
            </a:pPr>
            <a:r>
              <a:rPr lang="ja-JP" altLang="en-US" sz="1700" dirty="0">
                <a:solidFill>
                  <a:prstClr val="black"/>
                </a:solidFill>
                <a:latin typeface="Meiryo UI" panose="020B0604030504040204" pitchFamily="50" charset="-128"/>
                <a:ea typeface="Meiryo UI" panose="020B0604030504040204" pitchFamily="50" charset="-128"/>
              </a:rPr>
              <a:t>（運搬費用は対象外）</a:t>
            </a:r>
          </a:p>
        </p:txBody>
      </p:sp>
    </p:spTree>
    <p:extLst>
      <p:ext uri="{BB962C8B-B14F-4D97-AF65-F5344CB8AC3E}">
        <p14:creationId xmlns:p14="http://schemas.microsoft.com/office/powerpoint/2010/main" val="702279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648000"/>
            <a:ext cx="9144000" cy="373230"/>
          </a:xfrm>
          <a:prstGeom prst="rect">
            <a:avLst/>
          </a:prstGeom>
          <a:solidFill>
            <a:schemeClr val="accent5">
              <a:lumMod val="60000"/>
              <a:lumOff val="40000"/>
            </a:schemeClr>
          </a:solidFill>
        </p:spPr>
        <p:txBody>
          <a:bodyPr wrap="square" tIns="108000" rtlCol="0" anchor="t">
            <a:spAutoFit/>
          </a:bodyPr>
          <a:lstStyle/>
          <a:p>
            <a:pPr>
              <a:lnSpc>
                <a:spcPts val="1700"/>
              </a:lnSpc>
            </a:pPr>
            <a:r>
              <a:rPr lang="ja-JP" altLang="en-US" b="1" u="sng" dirty="0">
                <a:latin typeface="Meiryo UI" panose="020B0604030504040204" pitchFamily="50" charset="-128"/>
                <a:ea typeface="Meiryo UI" panose="020B0604030504040204" pitchFamily="50" charset="-128"/>
              </a:rPr>
              <a:t>環境・エネルギー対策資金による融資（</a:t>
            </a:r>
            <a:r>
              <a:rPr lang="en-US" altLang="ja-JP" b="1" u="sng" dirty="0">
                <a:latin typeface="Meiryo UI" panose="020B0604030504040204" pitchFamily="50" charset="-128"/>
                <a:ea typeface="Meiryo UI" panose="020B0604030504040204" pitchFamily="50" charset="-128"/>
              </a:rPr>
              <a:t>PCB</a:t>
            </a:r>
            <a:r>
              <a:rPr lang="ja-JP" altLang="en-US" b="1" u="sng" dirty="0">
                <a:latin typeface="Meiryo UI" panose="020B0604030504040204" pitchFamily="50" charset="-128"/>
                <a:ea typeface="Meiryo UI" panose="020B0604030504040204" pitchFamily="50" charset="-128"/>
              </a:rPr>
              <a:t>廃棄物処分関連）</a:t>
            </a:r>
            <a:endParaRPr lang="en-US" altLang="ja-JP" b="1" u="sng"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11EA25A-A6AD-49FA-AE35-3359E5E39363}"/>
              </a:ext>
            </a:extLst>
          </p:cNvPr>
          <p:cNvSpPr/>
          <p:nvPr/>
        </p:nvSpPr>
        <p:spPr>
          <a:xfrm>
            <a:off x="1152480" y="2833772"/>
            <a:ext cx="7740000" cy="523220"/>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参考</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日本政策金融公庫</a:t>
            </a:r>
            <a:r>
              <a:rPr lang="en-US" altLang="ja-JP" sz="1400" dirty="0">
                <a:latin typeface="Meiryo UI" panose="020B0604030504040204" pitchFamily="50" charset="-128"/>
                <a:ea typeface="Meiryo UI" panose="020B0604030504040204" pitchFamily="50" charset="-128"/>
                <a:hlinkClick r:id="rId3"/>
              </a:rPr>
              <a:t>https://www.jfc.go.jp/n/finance/search/15_kankyoutaisaku_t.html</a:t>
            </a:r>
            <a:endParaRPr lang="en-US" altLang="ja-JP" sz="1400" dirty="0">
              <a:latin typeface="Meiryo UI" panose="020B0604030504040204" pitchFamily="50" charset="-128"/>
              <a:ea typeface="Meiryo UI" panose="020B0604030504040204" pitchFamily="50" charset="-128"/>
            </a:endParaRPr>
          </a:p>
        </p:txBody>
      </p:sp>
      <p:grpSp>
        <p:nvGrpSpPr>
          <p:cNvPr id="16" name="グループ化 15">
            <a:extLst>
              <a:ext uri="{FF2B5EF4-FFF2-40B4-BE49-F238E27FC236}">
                <a16:creationId xmlns:a16="http://schemas.microsoft.com/office/drawing/2014/main" id="{290AF8F1-BA13-4978-9066-BCC3279E48EA}"/>
              </a:ext>
            </a:extLst>
          </p:cNvPr>
          <p:cNvGrpSpPr>
            <a:grpSpLocks noChangeAspect="1"/>
          </p:cNvGrpSpPr>
          <p:nvPr/>
        </p:nvGrpSpPr>
        <p:grpSpPr>
          <a:xfrm>
            <a:off x="438851" y="2965048"/>
            <a:ext cx="676765" cy="360000"/>
            <a:chOff x="2704497" y="5087796"/>
            <a:chExt cx="2297695" cy="1199899"/>
          </a:xfrm>
        </p:grpSpPr>
        <p:grpSp>
          <p:nvGrpSpPr>
            <p:cNvPr id="17" name="グループ化 16">
              <a:extLst>
                <a:ext uri="{FF2B5EF4-FFF2-40B4-BE49-F238E27FC236}">
                  <a16:creationId xmlns:a16="http://schemas.microsoft.com/office/drawing/2014/main" id="{C3D1C93D-405E-4F41-9EC6-4EBC0D888517}"/>
                </a:ext>
              </a:extLst>
            </p:cNvPr>
            <p:cNvGrpSpPr/>
            <p:nvPr/>
          </p:nvGrpSpPr>
          <p:grpSpPr>
            <a:xfrm rot="18868217">
              <a:off x="3119142" y="4842765"/>
              <a:ext cx="1199899" cy="1689962"/>
              <a:chOff x="4859501" y="2358645"/>
              <a:chExt cx="1786958" cy="2498087"/>
            </a:xfrm>
          </p:grpSpPr>
          <p:sp>
            <p:nvSpPr>
              <p:cNvPr id="19" name="円/楕円 23">
                <a:extLst>
                  <a:ext uri="{FF2B5EF4-FFF2-40B4-BE49-F238E27FC236}">
                    <a16:creationId xmlns:a16="http://schemas.microsoft.com/office/drawing/2014/main" id="{BF49773E-57BD-4B05-BB09-C682F3DAD0A8}"/>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0" name="円/楕円 24">
                <a:extLst>
                  <a:ext uri="{FF2B5EF4-FFF2-40B4-BE49-F238E27FC236}">
                    <a16:creationId xmlns:a16="http://schemas.microsoft.com/office/drawing/2014/main" id="{3111F158-154E-4767-8ED5-3BE87D3F8AB5}"/>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1" name="円/楕円 25">
                <a:extLst>
                  <a:ext uri="{FF2B5EF4-FFF2-40B4-BE49-F238E27FC236}">
                    <a16:creationId xmlns:a16="http://schemas.microsoft.com/office/drawing/2014/main" id="{ECB489D8-371A-43DE-835B-13F4B018143C}"/>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2" name="アーチ 21">
                <a:extLst>
                  <a:ext uri="{FF2B5EF4-FFF2-40B4-BE49-F238E27FC236}">
                    <a16:creationId xmlns:a16="http://schemas.microsoft.com/office/drawing/2014/main" id="{B42D0230-6426-44AA-92FA-C8ECB2EC5C89}"/>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3" name="アーチ 22">
                <a:extLst>
                  <a:ext uri="{FF2B5EF4-FFF2-40B4-BE49-F238E27FC236}">
                    <a16:creationId xmlns:a16="http://schemas.microsoft.com/office/drawing/2014/main" id="{7FAFF720-B842-4C45-A295-F552B94A8F97}"/>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grpSp>
        <p:sp>
          <p:nvSpPr>
            <p:cNvPr id="18" name="テキスト ボックス 17">
              <a:extLst>
                <a:ext uri="{FF2B5EF4-FFF2-40B4-BE49-F238E27FC236}">
                  <a16:creationId xmlns:a16="http://schemas.microsoft.com/office/drawing/2014/main" id="{05DBA2C1-AB91-495A-AA41-85E07E93BA7E}"/>
                </a:ext>
              </a:extLst>
            </p:cNvPr>
            <p:cNvSpPr txBox="1"/>
            <p:nvPr/>
          </p:nvSpPr>
          <p:spPr>
            <a:xfrm>
              <a:off x="2704497" y="5100442"/>
              <a:ext cx="2297695" cy="923252"/>
            </a:xfrm>
            <a:prstGeom prst="rect">
              <a:avLst/>
            </a:prstGeom>
            <a:noFill/>
          </p:spPr>
          <p:txBody>
            <a:bodyPr wrap="square" rtlCol="0">
              <a:spAutoFit/>
            </a:bodyPr>
            <a:lstStyle/>
            <a:p>
              <a:r>
                <a:rPr lang="en-US" altLang="ja-JP" sz="12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2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15" name="正方形/長方形 14">
            <a:extLst>
              <a:ext uri="{FF2B5EF4-FFF2-40B4-BE49-F238E27FC236}">
                <a16:creationId xmlns:a16="http://schemas.microsoft.com/office/drawing/2014/main" id="{EF7CF123-7F01-D1A8-3A34-219A7A208FF8}"/>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その他の支援制度</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39</a:t>
            </a:fld>
            <a:endParaRPr lang="ja-JP" altLang="en-US">
              <a:solidFill>
                <a:prstClr val="black"/>
              </a:solidFill>
              <a:latin typeface="Meiryo UI" panose="020B0604030504040204" pitchFamily="50" charset="-128"/>
              <a:ea typeface="Meiryo UI" panose="020B0604030504040204" pitchFamily="50" charset="-128"/>
            </a:endParaRPr>
          </a:p>
        </p:txBody>
      </p:sp>
      <p:graphicFrame>
        <p:nvGraphicFramePr>
          <p:cNvPr id="5" name="表 5">
            <a:extLst>
              <a:ext uri="{FF2B5EF4-FFF2-40B4-BE49-F238E27FC236}">
                <a16:creationId xmlns:a16="http://schemas.microsoft.com/office/drawing/2014/main" id="{27A7A667-F648-1814-AB4C-91DCFE71FE44}"/>
              </a:ext>
            </a:extLst>
          </p:cNvPr>
          <p:cNvGraphicFramePr>
            <a:graphicFrameLocks noGrp="1"/>
          </p:cNvGraphicFramePr>
          <p:nvPr>
            <p:extLst>
              <p:ext uri="{D42A27DB-BD31-4B8C-83A1-F6EECF244321}">
                <p14:modId xmlns:p14="http://schemas.microsoft.com/office/powerpoint/2010/main" val="1504697463"/>
              </p:ext>
            </p:extLst>
          </p:nvPr>
        </p:nvGraphicFramePr>
        <p:xfrm>
          <a:off x="72000" y="1075481"/>
          <a:ext cx="9000000" cy="1786740"/>
        </p:xfrm>
        <a:graphic>
          <a:graphicData uri="http://schemas.openxmlformats.org/drawingml/2006/table">
            <a:tbl>
              <a:tblPr firstRow="1" bandRow="1">
                <a:tableStyleId>{5940675A-B579-460E-94D1-54222C63F5DA}</a:tableStyleId>
              </a:tblPr>
              <a:tblGrid>
                <a:gridCol w="1763696">
                  <a:extLst>
                    <a:ext uri="{9D8B030D-6E8A-4147-A177-3AD203B41FA5}">
                      <a16:colId xmlns:a16="http://schemas.microsoft.com/office/drawing/2014/main" val="34181097"/>
                    </a:ext>
                  </a:extLst>
                </a:gridCol>
                <a:gridCol w="7236304">
                  <a:extLst>
                    <a:ext uri="{9D8B030D-6E8A-4147-A177-3AD203B41FA5}">
                      <a16:colId xmlns:a16="http://schemas.microsoft.com/office/drawing/2014/main" val="954673781"/>
                    </a:ext>
                  </a:extLst>
                </a:gridCol>
              </a:tblGrid>
              <a:tr h="344730">
                <a:tc>
                  <a:txBody>
                    <a:bodyPr/>
                    <a:lstStyle/>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ご利用いただける方</a:t>
                      </a:r>
                    </a:p>
                  </a:txBody>
                  <a:tcPr>
                    <a:solidFill>
                      <a:srgbClr val="DEEBF7">
                        <a:alpha val="69804"/>
                      </a:srgbClr>
                    </a:solidFill>
                  </a:tcPr>
                </a:tc>
                <a:tc>
                  <a:txBody>
                    <a:bodyPr/>
                    <a:lstStyle/>
                    <a:p>
                      <a:pPr>
                        <a:lnSpc>
                          <a:spcPts val="1700"/>
                        </a:lnSpc>
                        <a:spcAft>
                          <a:spcPts val="200"/>
                        </a:spcAft>
                      </a:pP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廃棄物を自ら処分する方または処分を委託する方</a:t>
                      </a:r>
                    </a:p>
                  </a:txBody>
                  <a:tcPr/>
                </a:tc>
                <a:extLst>
                  <a:ext uri="{0D108BD9-81ED-4DB2-BD59-A6C34878D82A}">
                    <a16:rowId xmlns:a16="http://schemas.microsoft.com/office/drawing/2014/main" val="561893136"/>
                  </a:ext>
                </a:extLst>
              </a:tr>
              <a:tr h="519270">
                <a:tc>
                  <a:txBody>
                    <a:bodyPr/>
                    <a:lstStyle/>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ご利用いただける資金</a:t>
                      </a:r>
                    </a:p>
                  </a:txBody>
                  <a:tcPr>
                    <a:solidFill>
                      <a:srgbClr val="DEEBF7">
                        <a:alpha val="69804"/>
                      </a:srgbClr>
                    </a:solidFill>
                  </a:tcPr>
                </a:tc>
                <a:tc>
                  <a:txBody>
                    <a:bodyPr/>
                    <a:lstStyle/>
                    <a:p>
                      <a:pPr>
                        <a:lnSpc>
                          <a:spcPts val="1700"/>
                        </a:lnSpc>
                        <a:spcAft>
                          <a:spcPts val="200"/>
                        </a:spcAft>
                      </a:pP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廃棄物を自ら処分または処分を委託するために必要な長期運転資金</a:t>
                      </a:r>
                    </a:p>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長期運転資金には、建物等の更新に伴い一時的に施設等を賃借するために必要な資金を含みます。</a:t>
                      </a:r>
                    </a:p>
                  </a:txBody>
                  <a:tcPr/>
                </a:tc>
                <a:extLst>
                  <a:ext uri="{0D108BD9-81ED-4DB2-BD59-A6C34878D82A}">
                    <a16:rowId xmlns:a16="http://schemas.microsoft.com/office/drawing/2014/main" val="2823538313"/>
                  </a:ext>
                </a:extLst>
              </a:tr>
              <a:tr h="519270">
                <a:tc>
                  <a:txBody>
                    <a:bodyPr/>
                    <a:lstStyle/>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融資限度額</a:t>
                      </a:r>
                    </a:p>
                  </a:txBody>
                  <a:tcPr>
                    <a:solidFill>
                      <a:srgbClr val="DEEBF7">
                        <a:alpha val="69804"/>
                      </a:srgbClr>
                    </a:solidFill>
                  </a:tcPr>
                </a:tc>
                <a:tc>
                  <a:txBody>
                    <a:bodyPr/>
                    <a:lstStyle/>
                    <a:p>
                      <a:pPr>
                        <a:lnSpc>
                          <a:spcPts val="1700"/>
                        </a:lnSpc>
                        <a:spcAft>
                          <a:spcPts val="200"/>
                        </a:spcAft>
                      </a:pPr>
                      <a:r>
                        <a:rPr kumimoji="1" lang="zh-TW" altLang="en-US" sz="1400" dirty="0">
                          <a:latin typeface="Meiryo UI" panose="020B0604030504040204" pitchFamily="50" charset="-128"/>
                          <a:ea typeface="Meiryo UI" panose="020B0604030504040204" pitchFamily="50" charset="-128"/>
                        </a:rPr>
                        <a:t>直接貸付 </a:t>
                      </a:r>
                      <a:r>
                        <a:rPr kumimoji="1" lang="en-US" altLang="zh-TW" sz="1400" dirty="0">
                          <a:latin typeface="Meiryo UI" panose="020B0604030504040204" pitchFamily="50" charset="-128"/>
                          <a:ea typeface="Meiryo UI" panose="020B0604030504040204" pitchFamily="50" charset="-128"/>
                        </a:rPr>
                        <a:t>7</a:t>
                      </a:r>
                      <a:r>
                        <a:rPr kumimoji="1" lang="zh-TW" altLang="en-US" sz="1400" dirty="0">
                          <a:latin typeface="Meiryo UI" panose="020B0604030504040204" pitchFamily="50" charset="-128"/>
                          <a:ea typeface="Meiryo UI" panose="020B0604030504040204" pitchFamily="50" charset="-128"/>
                        </a:rPr>
                        <a:t>億</a:t>
                      </a:r>
                      <a:r>
                        <a:rPr kumimoji="1" lang="en-US" altLang="zh-TW" sz="1400" dirty="0">
                          <a:latin typeface="Meiryo UI" panose="020B0604030504040204" pitchFamily="50" charset="-128"/>
                          <a:ea typeface="Meiryo UI" panose="020B0604030504040204" pitchFamily="50" charset="-128"/>
                        </a:rPr>
                        <a:t>2</a:t>
                      </a:r>
                      <a:r>
                        <a:rPr kumimoji="1" lang="zh-TW" altLang="en-US" sz="1400" dirty="0">
                          <a:latin typeface="Meiryo UI" panose="020B0604030504040204" pitchFamily="50" charset="-128"/>
                          <a:ea typeface="Meiryo UI" panose="020B0604030504040204" pitchFamily="50" charset="-128"/>
                        </a:rPr>
                        <a:t>千万円</a:t>
                      </a:r>
                    </a:p>
                    <a:p>
                      <a:pPr>
                        <a:lnSpc>
                          <a:spcPts val="1700"/>
                        </a:lnSpc>
                        <a:spcAft>
                          <a:spcPts val="200"/>
                        </a:spcAft>
                      </a:pPr>
                      <a:r>
                        <a:rPr kumimoji="1" lang="zh-TW" altLang="en-US" sz="1400" dirty="0">
                          <a:latin typeface="Meiryo UI" panose="020B0604030504040204" pitchFamily="50" charset="-128"/>
                          <a:ea typeface="Meiryo UI" panose="020B0604030504040204" pitchFamily="50" charset="-128"/>
                        </a:rPr>
                        <a:t>代理貸付 </a:t>
                      </a:r>
                      <a:r>
                        <a:rPr kumimoji="1" lang="en-US" altLang="zh-TW" sz="1400" dirty="0">
                          <a:latin typeface="Meiryo UI" panose="020B0604030504040204" pitchFamily="50" charset="-128"/>
                          <a:ea typeface="Meiryo UI" panose="020B0604030504040204" pitchFamily="50" charset="-128"/>
                        </a:rPr>
                        <a:t>1</a:t>
                      </a:r>
                      <a:r>
                        <a:rPr kumimoji="1" lang="zh-TW" altLang="en-US" sz="1400" dirty="0">
                          <a:latin typeface="Meiryo UI" panose="020B0604030504040204" pitchFamily="50" charset="-128"/>
                          <a:ea typeface="Meiryo UI" panose="020B0604030504040204" pitchFamily="50" charset="-128"/>
                        </a:rPr>
                        <a:t>億</a:t>
                      </a:r>
                      <a:r>
                        <a:rPr kumimoji="1" lang="en-US" altLang="zh-TW" sz="1400" dirty="0">
                          <a:latin typeface="Meiryo UI" panose="020B0604030504040204" pitchFamily="50" charset="-128"/>
                          <a:ea typeface="Meiryo UI" panose="020B0604030504040204" pitchFamily="50" charset="-128"/>
                        </a:rPr>
                        <a:t>2</a:t>
                      </a:r>
                      <a:r>
                        <a:rPr kumimoji="1" lang="zh-TW" altLang="en-US" sz="1400" dirty="0">
                          <a:latin typeface="Meiryo UI" panose="020B0604030504040204" pitchFamily="50" charset="-128"/>
                          <a:ea typeface="Meiryo UI" panose="020B0604030504040204" pitchFamily="50" charset="-128"/>
                        </a:rPr>
                        <a:t>千万円</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43008454"/>
                  </a:ext>
                </a:extLst>
              </a:tr>
              <a:tr h="344730">
                <a:tc>
                  <a:txBody>
                    <a:bodyPr/>
                    <a:lstStyle/>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ご返済期間</a:t>
                      </a:r>
                    </a:p>
                  </a:txBody>
                  <a:tcPr>
                    <a:solidFill>
                      <a:srgbClr val="DEEBF7">
                        <a:alpha val="69804"/>
                      </a:srgbClr>
                    </a:solidFill>
                  </a:tcPr>
                </a:tc>
                <a:tc>
                  <a:txBody>
                    <a:bodyPr/>
                    <a:lstStyle/>
                    <a:p>
                      <a:pPr>
                        <a:lnSpc>
                          <a:spcPts val="1700"/>
                        </a:lnSpc>
                        <a:spcAft>
                          <a:spcPts val="200"/>
                        </a:spcAft>
                      </a:pP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年以内（うち据置期間</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年以内）</a:t>
                      </a:r>
                    </a:p>
                  </a:txBody>
                  <a:tcPr/>
                </a:tc>
                <a:extLst>
                  <a:ext uri="{0D108BD9-81ED-4DB2-BD59-A6C34878D82A}">
                    <a16:rowId xmlns:a16="http://schemas.microsoft.com/office/drawing/2014/main" val="2489877804"/>
                  </a:ext>
                </a:extLst>
              </a:tr>
            </a:tbl>
          </a:graphicData>
        </a:graphic>
      </p:graphicFrame>
      <p:sp>
        <p:nvSpPr>
          <p:cNvPr id="6" name="テキスト ボックス 5">
            <a:extLst>
              <a:ext uri="{FF2B5EF4-FFF2-40B4-BE49-F238E27FC236}">
                <a16:creationId xmlns:a16="http://schemas.microsoft.com/office/drawing/2014/main" id="{2CBABD9B-1636-00E7-19E3-E4C0C882E858}"/>
              </a:ext>
            </a:extLst>
          </p:cNvPr>
          <p:cNvSpPr txBox="1"/>
          <p:nvPr/>
        </p:nvSpPr>
        <p:spPr>
          <a:xfrm>
            <a:off x="0" y="3535298"/>
            <a:ext cx="9144000" cy="373230"/>
          </a:xfrm>
          <a:prstGeom prst="rect">
            <a:avLst/>
          </a:prstGeom>
          <a:solidFill>
            <a:schemeClr val="accent5">
              <a:lumMod val="60000"/>
              <a:lumOff val="40000"/>
            </a:schemeClr>
          </a:solidFill>
        </p:spPr>
        <p:txBody>
          <a:bodyPr wrap="square" tIns="108000" rtlCol="0" anchor="t">
            <a:spAutoFit/>
          </a:bodyPr>
          <a:lstStyle/>
          <a:p>
            <a:pPr>
              <a:lnSpc>
                <a:spcPts val="1700"/>
              </a:lnSpc>
            </a:pPr>
            <a:r>
              <a:rPr lang="en-US" altLang="ja-JP" b="1" u="sng" dirty="0">
                <a:latin typeface="Meiryo UI" panose="020B0604030504040204" pitchFamily="50" charset="-128"/>
                <a:ea typeface="Meiryo UI" panose="020B0604030504040204" pitchFamily="50" charset="-128"/>
              </a:rPr>
              <a:t>PCB</a:t>
            </a:r>
            <a:r>
              <a:rPr lang="ja-JP" altLang="en-US" b="1" u="sng" dirty="0">
                <a:latin typeface="Meiryo UI" panose="020B0604030504040204" pitchFamily="50" charset="-128"/>
                <a:ea typeface="Meiryo UI" panose="020B0604030504040204" pitchFamily="50" charset="-128"/>
              </a:rPr>
              <a:t>に汚染された変圧器の高効率化のための補助金制度</a:t>
            </a:r>
            <a:endParaRPr lang="en-US" altLang="ja-JP" b="1" u="sng"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0630153-5FEF-4D59-C01C-EA707C333539}"/>
              </a:ext>
            </a:extLst>
          </p:cNvPr>
          <p:cNvSpPr/>
          <p:nvPr/>
        </p:nvSpPr>
        <p:spPr>
          <a:xfrm>
            <a:off x="1152480" y="6214685"/>
            <a:ext cx="7740000" cy="523220"/>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参考</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公財）産業廃棄物処理事業振興財団 技術部変圧器補助金事務局</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hlinkClick r:id="rId4"/>
              </a:rPr>
              <a:t>https://www.sanpainet.or.jp/pcb_trans_r5/</a:t>
            </a:r>
            <a:endParaRPr lang="en-US" altLang="ja-JP" sz="1400"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4B3C9E51-4BEF-FFAB-3B04-31D44EFDD20D}"/>
              </a:ext>
            </a:extLst>
          </p:cNvPr>
          <p:cNvSpPr/>
          <p:nvPr/>
        </p:nvSpPr>
        <p:spPr>
          <a:xfrm>
            <a:off x="72000" y="3930946"/>
            <a:ext cx="9072000" cy="1656864"/>
          </a:xfrm>
          <a:prstGeom prst="rect">
            <a:avLst/>
          </a:prstGeom>
        </p:spPr>
        <p:txBody>
          <a:bodyPr wrap="square">
            <a:spAutoFit/>
          </a:bodyPr>
          <a:lstStyle/>
          <a:p>
            <a:pPr>
              <a:lnSpc>
                <a:spcPts val="1700"/>
              </a:lnSpc>
              <a:spcAft>
                <a:spcPts val="400"/>
              </a:spcAft>
            </a:pPr>
            <a:r>
              <a:rPr lang="ja-JP" altLang="en-US" sz="1400" dirty="0">
                <a:latin typeface="Meiryo UI" panose="020B0604030504040204" pitchFamily="50" charset="-128"/>
                <a:ea typeface="Meiryo UI" panose="020B0604030504040204" pitchFamily="50" charset="-128"/>
              </a:rPr>
              <a:t>低濃度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に汚染された油入変圧器の分析等調査・交換には費用の補助制度が</a:t>
            </a:r>
            <a:r>
              <a:rPr lang="ja-JP" altLang="en-US" sz="1400" dirty="0" smtClean="0">
                <a:latin typeface="Meiryo UI" panose="020B0604030504040204" pitchFamily="50" charset="-128"/>
                <a:ea typeface="Meiryo UI" panose="020B0604030504040204" pitchFamily="50" charset="-128"/>
              </a:rPr>
              <a:t>あります</a:t>
            </a:r>
            <a:endParaRPr lang="en-US" altLang="ja-JP" sz="1400" dirty="0" smtClean="0">
              <a:latin typeface="Meiryo UI" panose="020B0604030504040204" pitchFamily="50" charset="-128"/>
              <a:ea typeface="Meiryo UI" panose="020B0604030504040204" pitchFamily="50" charset="-128"/>
            </a:endParaRPr>
          </a:p>
          <a:p>
            <a:pPr>
              <a:lnSpc>
                <a:spcPts val="1700"/>
              </a:lnSpc>
              <a:spcAft>
                <a:spcPts val="400"/>
              </a:spcAft>
            </a:pP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申請期間：令和５年</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（火</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15</a:t>
            </a:r>
            <a:r>
              <a:rPr lang="ja-JP" altLang="en-US" sz="1400" dirty="0" smtClean="0">
                <a:latin typeface="Meiryo UI" panose="020B0604030504040204" pitchFamily="50" charset="-128"/>
                <a:ea typeface="Meiryo UI" panose="020B0604030504040204" pitchFamily="50" charset="-128"/>
              </a:rPr>
              <a:t>時まで</a:t>
            </a:r>
            <a:r>
              <a:rPr lang="en-US" altLang="ja-JP"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nSpc>
                <a:spcPts val="1700"/>
              </a:lnSpc>
              <a:spcAft>
                <a:spcPts val="400"/>
              </a:spcAft>
            </a:pPr>
            <a:r>
              <a:rPr lang="ja-JP" altLang="en-US" sz="1400" dirty="0">
                <a:latin typeface="Meiryo UI" panose="020B0604030504040204" pitchFamily="50" charset="-128"/>
                <a:ea typeface="Meiryo UI" panose="020B0604030504040204" pitchFamily="50" charset="-128"/>
              </a:rPr>
              <a:t>■補助対象事業の要件</a:t>
            </a:r>
            <a:endParaRPr lang="en-US" altLang="ja-JP" sz="1400" dirty="0">
              <a:latin typeface="Meiryo UI" panose="020B0604030504040204" pitchFamily="50" charset="-128"/>
              <a:ea typeface="Meiryo UI" panose="020B0604030504040204" pitchFamily="50" charset="-128"/>
            </a:endParaRPr>
          </a:p>
          <a:p>
            <a:pPr>
              <a:lnSpc>
                <a:spcPts val="1700"/>
              </a:lnSpc>
              <a:spcAft>
                <a:spcPts val="400"/>
              </a:spcAft>
            </a:pPr>
            <a:endParaRPr lang="en-US" altLang="ja-JP" sz="1600" dirty="0">
              <a:latin typeface="Meiryo UI" panose="020B0604030504040204" pitchFamily="50" charset="-128"/>
              <a:ea typeface="Meiryo UI" panose="020B0604030504040204" pitchFamily="50" charset="-128"/>
            </a:endParaRPr>
          </a:p>
          <a:p>
            <a:pPr>
              <a:lnSpc>
                <a:spcPts val="1700"/>
              </a:lnSpc>
              <a:spcAft>
                <a:spcPts val="400"/>
              </a:spcAft>
            </a:pPr>
            <a:endParaRPr lang="en-US" altLang="ja-JP" sz="1600" dirty="0">
              <a:latin typeface="Meiryo UI" panose="020B0604030504040204" pitchFamily="50" charset="-128"/>
              <a:ea typeface="Meiryo UI" panose="020B0604030504040204" pitchFamily="50" charset="-128"/>
            </a:endParaRPr>
          </a:p>
          <a:p>
            <a:pPr marL="179388" indent="-4763">
              <a:lnSpc>
                <a:spcPts val="1700"/>
              </a:lnSpc>
              <a:spcAft>
                <a:spcPts val="400"/>
              </a:spcAft>
            </a:pPr>
            <a:r>
              <a:rPr lang="en-US" altLang="ja-JP" sz="1250" spc="-70" dirty="0" smtClean="0">
                <a:latin typeface="Meiryo UI" panose="020B0604030504040204" pitchFamily="50" charset="-128"/>
                <a:ea typeface="Meiryo UI" panose="020B0604030504040204" pitchFamily="50" charset="-128"/>
              </a:rPr>
              <a:t>※</a:t>
            </a:r>
            <a:r>
              <a:rPr lang="ja-JP" altLang="en-US" sz="1250" spc="-70" dirty="0">
                <a:latin typeface="Meiryo UI" panose="020B0604030504040204" pitchFamily="50" charset="-128"/>
                <a:ea typeface="Meiryo UI" panose="020B0604030504040204" pitchFamily="50" charset="-128"/>
              </a:rPr>
              <a:t>補助対象となる高効率変圧器は、トップランナー変圧器</a:t>
            </a:r>
            <a:r>
              <a:rPr lang="en-US" altLang="ja-JP" sz="1250" spc="-70" dirty="0">
                <a:latin typeface="Meiryo UI" panose="020B0604030504040204" pitchFamily="50" charset="-128"/>
                <a:ea typeface="Meiryo UI" panose="020B0604030504040204" pitchFamily="50" charset="-128"/>
              </a:rPr>
              <a:t>2014</a:t>
            </a:r>
            <a:r>
              <a:rPr lang="ja-JP" altLang="en-US" sz="1250" spc="-70" dirty="0">
                <a:latin typeface="Meiryo UI" panose="020B0604030504040204" pitchFamily="50" charset="-128"/>
                <a:ea typeface="Meiryo UI" panose="020B0604030504040204" pitchFamily="50" charset="-128"/>
              </a:rPr>
              <a:t>のうち産業廃棄物処理事業振興財団が定める省エネルギー基準達成率以上のもの</a:t>
            </a:r>
            <a:endParaRPr lang="en-US" altLang="ja-JP" sz="1250" spc="-7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E3A2EAC0-7455-ED2C-3805-701E0359A04C}"/>
              </a:ext>
            </a:extLst>
          </p:cNvPr>
          <p:cNvSpPr/>
          <p:nvPr/>
        </p:nvSpPr>
        <p:spPr>
          <a:xfrm>
            <a:off x="260851" y="4477493"/>
            <a:ext cx="8712000" cy="798039"/>
          </a:xfrm>
          <a:prstGeom prst="rect">
            <a:avLst/>
          </a:prstGeom>
          <a:solidFill>
            <a:srgbClr val="DEEBF7">
              <a:alpha val="69804"/>
            </a:srgbClr>
          </a:solidFill>
        </p:spPr>
        <p:txBody>
          <a:bodyPr wrap="square">
            <a:spAutoFit/>
          </a:bodyPr>
          <a:lstStyle/>
          <a:p>
            <a:pPr>
              <a:lnSpc>
                <a:spcPts val="1900"/>
              </a:lnSpc>
            </a:pPr>
            <a:r>
              <a:rPr lang="ja-JP" altLang="en-US" sz="1400" dirty="0">
                <a:latin typeface="Meiryo UI" panose="020B0604030504040204" pitchFamily="50" charset="-128"/>
                <a:ea typeface="Meiryo UI" panose="020B0604030504040204" pitchFamily="50" charset="-128"/>
              </a:rPr>
              <a:t>①低濃度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に汚染された疑いのある変圧器の分析等調査事業</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②低濃度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に汚染された変圧器の、高効率変圧器への交換事業</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③前記①と②を一体的に行う事業</a:t>
            </a:r>
            <a:endParaRPr lang="en-US" altLang="ja-JP" sz="14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B984C74A-5910-26DF-BF34-538A27925799}"/>
              </a:ext>
            </a:extLst>
          </p:cNvPr>
          <p:cNvSpPr/>
          <p:nvPr/>
        </p:nvSpPr>
        <p:spPr>
          <a:xfrm>
            <a:off x="260851" y="5923927"/>
            <a:ext cx="8712000" cy="291490"/>
          </a:xfrm>
          <a:prstGeom prst="rect">
            <a:avLst/>
          </a:prstGeom>
          <a:solidFill>
            <a:srgbClr val="DEEBF7">
              <a:alpha val="69804"/>
            </a:srgbClr>
          </a:solidFill>
        </p:spPr>
        <p:txBody>
          <a:bodyPr wrap="square">
            <a:spAutoFit/>
          </a:bodyPr>
          <a:lstStyle/>
          <a:p>
            <a:pPr>
              <a:lnSpc>
                <a:spcPts val="1700"/>
              </a:lnSpc>
              <a:spcAft>
                <a:spcPts val="600"/>
              </a:spcAft>
            </a:pPr>
            <a:r>
              <a:rPr lang="ja-JP" altLang="en-US" sz="1400" dirty="0">
                <a:latin typeface="Meiryo UI" panose="020B0604030504040204" pitchFamily="50" charset="-128"/>
                <a:ea typeface="Meiryo UI" panose="020B0604030504040204" pitchFamily="50" charset="-128"/>
              </a:rPr>
              <a:t>分析等調査費用の</a:t>
            </a:r>
            <a:r>
              <a:rPr lang="en-US" altLang="ja-JP" sz="1400" dirty="0">
                <a:latin typeface="Meiryo UI" panose="020B0604030504040204" pitchFamily="50" charset="-128"/>
                <a:ea typeface="Meiryo UI" panose="020B0604030504040204" pitchFamily="50" charset="-128"/>
              </a:rPr>
              <a:t>1/10</a:t>
            </a:r>
            <a:r>
              <a:rPr lang="ja-JP" altLang="en-US" sz="1400" dirty="0">
                <a:latin typeface="Meiryo UI" panose="020B0604030504040204" pitchFamily="50" charset="-128"/>
                <a:ea typeface="Meiryo UI" panose="020B0604030504040204" pitchFamily="50" charset="-128"/>
              </a:rPr>
              <a:t>　交換費用の</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（上限</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万円）</a:t>
            </a:r>
            <a:endParaRPr lang="en-US" altLang="ja-JP" sz="14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C47B10A0-262E-A7A3-3A7C-9BB1B816072F}"/>
              </a:ext>
            </a:extLst>
          </p:cNvPr>
          <p:cNvSpPr/>
          <p:nvPr/>
        </p:nvSpPr>
        <p:spPr>
          <a:xfrm>
            <a:off x="72000" y="5613586"/>
            <a:ext cx="9000000" cy="291490"/>
          </a:xfrm>
          <a:prstGeom prst="rect">
            <a:avLst/>
          </a:prstGeom>
        </p:spPr>
        <p:txBody>
          <a:bodyPr wrap="square">
            <a:spAutoFit/>
          </a:bodyPr>
          <a:lstStyle/>
          <a:p>
            <a:pPr>
              <a:lnSpc>
                <a:spcPts val="1700"/>
              </a:lnSpc>
              <a:spcAft>
                <a:spcPts val="600"/>
              </a:spcAft>
            </a:pPr>
            <a:r>
              <a:rPr lang="ja-JP" altLang="en-US" sz="1400" spc="-100" dirty="0">
                <a:latin typeface="Meiryo UI" panose="020B0604030504040204" pitchFamily="50" charset="-128"/>
                <a:ea typeface="Meiryo UI" panose="020B0604030504040204" pitchFamily="50" charset="-128"/>
              </a:rPr>
              <a:t>■補助額</a:t>
            </a:r>
            <a:endParaRPr lang="en-US" altLang="ja-JP" sz="1400" spc="-1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C60C01C6-2EFF-ED2B-CFB4-7DEB96788CC1}"/>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5</a:t>
            </a:r>
            <a:r>
              <a:rPr lang="ja-JP" altLang="en-US" sz="1600" dirty="0">
                <a:solidFill>
                  <a:schemeClr val="bg1"/>
                </a:solidFill>
                <a:latin typeface="Meiryo UI" panose="020B0604030504040204" pitchFamily="50" charset="-128"/>
                <a:ea typeface="Meiryo UI" panose="020B0604030504040204" pitchFamily="50" charset="-128"/>
              </a:rPr>
              <a:t>章 支援制度について</a:t>
            </a:r>
          </a:p>
        </p:txBody>
      </p:sp>
      <p:grpSp>
        <p:nvGrpSpPr>
          <p:cNvPr id="32" name="グループ化 31">
            <a:extLst>
              <a:ext uri="{FF2B5EF4-FFF2-40B4-BE49-F238E27FC236}">
                <a16:creationId xmlns:a16="http://schemas.microsoft.com/office/drawing/2014/main" id="{545A4F3C-5D5E-9424-A2D4-E55ED31AB74A}"/>
              </a:ext>
            </a:extLst>
          </p:cNvPr>
          <p:cNvGrpSpPr>
            <a:grpSpLocks noChangeAspect="1"/>
          </p:cNvGrpSpPr>
          <p:nvPr/>
        </p:nvGrpSpPr>
        <p:grpSpPr>
          <a:xfrm>
            <a:off x="438851" y="6325178"/>
            <a:ext cx="676765" cy="360000"/>
            <a:chOff x="2704497" y="5087796"/>
            <a:chExt cx="2297695" cy="1199899"/>
          </a:xfrm>
        </p:grpSpPr>
        <p:grpSp>
          <p:nvGrpSpPr>
            <p:cNvPr id="33" name="グループ化 32">
              <a:extLst>
                <a:ext uri="{FF2B5EF4-FFF2-40B4-BE49-F238E27FC236}">
                  <a16:creationId xmlns:a16="http://schemas.microsoft.com/office/drawing/2014/main" id="{24884EAE-C962-10BA-A60C-457A0904E07B}"/>
                </a:ext>
              </a:extLst>
            </p:cNvPr>
            <p:cNvGrpSpPr/>
            <p:nvPr/>
          </p:nvGrpSpPr>
          <p:grpSpPr>
            <a:xfrm rot="18868217">
              <a:off x="3119142" y="4842765"/>
              <a:ext cx="1199899" cy="1689962"/>
              <a:chOff x="4859501" y="2358645"/>
              <a:chExt cx="1786958" cy="2498087"/>
            </a:xfrm>
          </p:grpSpPr>
          <p:sp>
            <p:nvSpPr>
              <p:cNvPr id="35" name="円/楕円 23">
                <a:extLst>
                  <a:ext uri="{FF2B5EF4-FFF2-40B4-BE49-F238E27FC236}">
                    <a16:creationId xmlns:a16="http://schemas.microsoft.com/office/drawing/2014/main" id="{423BAF53-C2B9-7F17-75E2-B5BBC40E2467}"/>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6" name="円/楕円 24">
                <a:extLst>
                  <a:ext uri="{FF2B5EF4-FFF2-40B4-BE49-F238E27FC236}">
                    <a16:creationId xmlns:a16="http://schemas.microsoft.com/office/drawing/2014/main" id="{B1186123-90A3-571A-B60D-6E25822E0B7F}"/>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7" name="円/楕円 25">
                <a:extLst>
                  <a:ext uri="{FF2B5EF4-FFF2-40B4-BE49-F238E27FC236}">
                    <a16:creationId xmlns:a16="http://schemas.microsoft.com/office/drawing/2014/main" id="{C49CC646-47BC-0F6A-41F6-E31AA31781B5}"/>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8" name="アーチ 37">
                <a:extLst>
                  <a:ext uri="{FF2B5EF4-FFF2-40B4-BE49-F238E27FC236}">
                    <a16:creationId xmlns:a16="http://schemas.microsoft.com/office/drawing/2014/main" id="{0D212C87-FA9A-D232-5B58-08F3085A9D7A}"/>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39" name="アーチ 38">
                <a:extLst>
                  <a:ext uri="{FF2B5EF4-FFF2-40B4-BE49-F238E27FC236}">
                    <a16:creationId xmlns:a16="http://schemas.microsoft.com/office/drawing/2014/main" id="{F4D7CE95-CE23-1C2D-FF75-CD1A7298E32F}"/>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grpSp>
        <p:sp>
          <p:nvSpPr>
            <p:cNvPr id="34" name="テキスト ボックス 33">
              <a:extLst>
                <a:ext uri="{FF2B5EF4-FFF2-40B4-BE49-F238E27FC236}">
                  <a16:creationId xmlns:a16="http://schemas.microsoft.com/office/drawing/2014/main" id="{D33775D5-18C3-D6C8-FDE0-834B2169100B}"/>
                </a:ext>
              </a:extLst>
            </p:cNvPr>
            <p:cNvSpPr txBox="1"/>
            <p:nvPr/>
          </p:nvSpPr>
          <p:spPr>
            <a:xfrm>
              <a:off x="2704497" y="5100442"/>
              <a:ext cx="2297695" cy="923252"/>
            </a:xfrm>
            <a:prstGeom prst="rect">
              <a:avLst/>
            </a:prstGeom>
            <a:noFill/>
          </p:spPr>
          <p:txBody>
            <a:bodyPr wrap="square" rtlCol="0">
              <a:spAutoFit/>
            </a:bodyPr>
            <a:lstStyle/>
            <a:p>
              <a:r>
                <a:rPr lang="en-US" altLang="ja-JP" sz="12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2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Tree>
    <p:extLst>
      <p:ext uri="{BB962C8B-B14F-4D97-AF65-F5344CB8AC3E}">
        <p14:creationId xmlns:p14="http://schemas.microsoft.com/office/powerpoint/2010/main" val="130813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2262431398"/>
              </p:ext>
            </p:extLst>
          </p:nvPr>
        </p:nvGraphicFramePr>
        <p:xfrm>
          <a:off x="0" y="540000"/>
          <a:ext cx="9144000" cy="5543999"/>
        </p:xfrm>
        <a:graphic>
          <a:graphicData uri="http://schemas.openxmlformats.org/drawingml/2006/table">
            <a:tbl>
              <a:tblPr bandRow="1">
                <a:tableStyleId>{5C22544A-7EE6-4342-B048-85BDC9FD1C3A}</a:tableStyleId>
              </a:tblPr>
              <a:tblGrid>
                <a:gridCol w="1716278">
                  <a:extLst>
                    <a:ext uri="{9D8B030D-6E8A-4147-A177-3AD203B41FA5}">
                      <a16:colId xmlns:a16="http://schemas.microsoft.com/office/drawing/2014/main" val="74548922"/>
                    </a:ext>
                  </a:extLst>
                </a:gridCol>
                <a:gridCol w="7427722">
                  <a:extLst>
                    <a:ext uri="{9D8B030D-6E8A-4147-A177-3AD203B41FA5}">
                      <a16:colId xmlns:a16="http://schemas.microsoft.com/office/drawing/2014/main" val="3382461947"/>
                    </a:ext>
                  </a:extLst>
                </a:gridCol>
              </a:tblGrid>
              <a:tr h="630813">
                <a:tc>
                  <a:txBody>
                    <a:bodyPr/>
                    <a:lstStyle/>
                    <a:p>
                      <a:pPr marL="216000">
                        <a:lnSpc>
                          <a:spcPct val="100000"/>
                        </a:lnSpc>
                        <a:spcBef>
                          <a:spcPts val="480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昭和</a:t>
                      </a:r>
                      <a:r>
                        <a:rPr kumimoji="1" lang="en-US" altLang="ja-JP" sz="1800" spc="-150" dirty="0">
                          <a:solidFill>
                            <a:schemeClr val="tx1"/>
                          </a:solidFill>
                          <a:latin typeface="Meiryo UI" panose="020B0604030504040204" pitchFamily="50" charset="-128"/>
                          <a:ea typeface="Meiryo UI" panose="020B0604030504040204" pitchFamily="50" charset="-128"/>
                        </a:rPr>
                        <a:t>43</a:t>
                      </a:r>
                      <a:r>
                        <a:rPr kumimoji="1" lang="ja-JP" altLang="en-US" sz="1800" spc="-150" dirty="0">
                          <a:solidFill>
                            <a:schemeClr val="tx1"/>
                          </a:solidFill>
                          <a:latin typeface="Meiryo UI" panose="020B0604030504040204" pitchFamily="50" charset="-128"/>
                          <a:ea typeface="Meiryo UI" panose="020B0604030504040204" pitchFamily="50" charset="-128"/>
                        </a:rPr>
                        <a:t>年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4800"/>
                        </a:spcBef>
                        <a:spcAft>
                          <a:spcPts val="1200"/>
                        </a:spcAft>
                        <a:buClrTx/>
                        <a:buSzTx/>
                        <a:buFontTx/>
                        <a:buNone/>
                        <a:tabLst/>
                        <a:defRPr/>
                      </a:pPr>
                      <a:r>
                        <a:rPr kumimoji="1" lang="ja-JP" altLang="en-US" sz="1800" spc="0" dirty="0">
                          <a:solidFill>
                            <a:schemeClr val="tx1"/>
                          </a:solidFill>
                          <a:latin typeface="Meiryo UI" panose="020B0604030504040204" pitchFamily="50" charset="-128"/>
                          <a:ea typeface="Meiryo UI" panose="020B0604030504040204" pitchFamily="50" charset="-128"/>
                        </a:rPr>
                        <a:t>カネミ油症事件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8881714"/>
                  </a:ext>
                </a:extLst>
              </a:tr>
              <a:tr h="522242">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昭和</a:t>
                      </a:r>
                      <a:r>
                        <a:rPr kumimoji="1" lang="en-US" altLang="ja-JP" sz="1800" spc="-150" dirty="0">
                          <a:solidFill>
                            <a:schemeClr val="tx1"/>
                          </a:solidFill>
                          <a:latin typeface="Meiryo UI" panose="020B0604030504040204" pitchFamily="50" charset="-128"/>
                          <a:ea typeface="Meiryo UI" panose="020B0604030504040204" pitchFamily="50" charset="-128"/>
                        </a:rPr>
                        <a:t>47</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ja-JP" altLang="en-US" sz="1800" spc="0" dirty="0">
                          <a:solidFill>
                            <a:schemeClr val="tx1"/>
                          </a:solidFill>
                          <a:latin typeface="Meiryo UI" panose="020B0604030504040204" pitchFamily="50" charset="-128"/>
                          <a:ea typeface="Meiryo UI" panose="020B0604030504040204" pitchFamily="50" charset="-128"/>
                        </a:rPr>
                        <a:t>行政指導により製造中止、回収等の指示（保管の義務）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3438347"/>
                  </a:ext>
                </a:extLst>
              </a:tr>
              <a:tr h="522242">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昭和</a:t>
                      </a:r>
                      <a:r>
                        <a:rPr kumimoji="1" lang="en-US" altLang="ja-JP" sz="1800" spc="-150" dirty="0">
                          <a:solidFill>
                            <a:schemeClr val="tx1"/>
                          </a:solidFill>
                          <a:latin typeface="Meiryo UI" panose="020B0604030504040204" pitchFamily="50" charset="-128"/>
                          <a:ea typeface="Meiryo UI" panose="020B0604030504040204" pitchFamily="50" charset="-128"/>
                        </a:rPr>
                        <a:t>49</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ja-JP" altLang="en-US" sz="1800" spc="0" dirty="0">
                          <a:solidFill>
                            <a:schemeClr val="tx1"/>
                          </a:solidFill>
                          <a:latin typeface="Meiryo UI" panose="020B0604030504040204" pitchFamily="50" charset="-128"/>
                          <a:ea typeface="Meiryo UI" panose="020B0604030504040204" pitchFamily="50" charset="-128"/>
                        </a:rPr>
                        <a:t>化審法</a:t>
                      </a:r>
                      <a:r>
                        <a:rPr kumimoji="1" lang="en-US" altLang="ja-JP" sz="1800" strike="noStrike" spc="0" baseline="30000" dirty="0">
                          <a:solidFill>
                            <a:schemeClr val="tx1"/>
                          </a:solidFill>
                          <a:latin typeface="Meiryo UI" panose="020B0604030504040204" pitchFamily="50" charset="-128"/>
                          <a:ea typeface="Meiryo UI" panose="020B0604030504040204" pitchFamily="50" charset="-128"/>
                        </a:rPr>
                        <a:t>※</a:t>
                      </a:r>
                      <a:r>
                        <a:rPr kumimoji="1" lang="ja-JP" altLang="en-US" sz="1800" strike="noStrike" spc="0" baseline="30000" dirty="0">
                          <a:solidFill>
                            <a:schemeClr val="tx1"/>
                          </a:solidFill>
                          <a:latin typeface="Meiryo UI" panose="020B0604030504040204" pitchFamily="50" charset="-128"/>
                          <a:ea typeface="Meiryo UI" panose="020B0604030504040204" pitchFamily="50" charset="-128"/>
                        </a:rPr>
                        <a:t>１</a:t>
                      </a:r>
                      <a:r>
                        <a:rPr kumimoji="1" lang="ja-JP" altLang="en-US" sz="1800" spc="0" dirty="0">
                          <a:solidFill>
                            <a:schemeClr val="tx1"/>
                          </a:solidFill>
                          <a:latin typeface="Meiryo UI" panose="020B0604030504040204" pitchFamily="50" charset="-128"/>
                          <a:ea typeface="Meiryo UI" panose="020B0604030504040204" pitchFamily="50" charset="-128"/>
                        </a:rPr>
                        <a:t>により製造・輸入等が事実上禁止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5116951"/>
                  </a:ext>
                </a:extLst>
              </a:tr>
              <a:tr h="731135">
                <a:tc>
                  <a:txBody>
                    <a:bodyPr/>
                    <a:lstStyle/>
                    <a:p>
                      <a:pPr marL="216000">
                        <a:lnSpc>
                          <a:spcPct val="100000"/>
                        </a:lnSpc>
                        <a:spcBef>
                          <a:spcPts val="0"/>
                        </a:spcBef>
                        <a:spcAft>
                          <a:spcPts val="1200"/>
                        </a:spcAft>
                      </a:pPr>
                      <a:r>
                        <a:rPr lang="ja-JP" altLang="en-US" sz="1800" spc="-150" dirty="0">
                          <a:solidFill>
                            <a:schemeClr val="tx1"/>
                          </a:solidFill>
                          <a:latin typeface="Meiryo UI" panose="020B0604030504040204" pitchFamily="50" charset="-128"/>
                          <a:ea typeface="Meiryo UI" panose="020B0604030504040204" pitchFamily="50" charset="-128"/>
                        </a:rPr>
                        <a:t>平成</a:t>
                      </a:r>
                      <a:r>
                        <a:rPr lang="en-US" altLang="ja-JP" sz="1800" spc="-150" dirty="0">
                          <a:solidFill>
                            <a:schemeClr val="tx1"/>
                          </a:solidFill>
                          <a:latin typeface="Meiryo UI" panose="020B0604030504040204" pitchFamily="50" charset="-128"/>
                          <a:ea typeface="Meiryo UI" panose="020B0604030504040204" pitchFamily="50" charset="-128"/>
                        </a:rPr>
                        <a:t>13</a:t>
                      </a:r>
                      <a:r>
                        <a:rPr lang="ja-JP" altLang="en-US" sz="1800" spc="-150" dirty="0">
                          <a:solidFill>
                            <a:schemeClr val="tx1"/>
                          </a:solidFill>
                          <a:latin typeface="Meiryo UI" panose="020B0604030504040204" pitchFamily="50" charset="-128"/>
                          <a:ea typeface="Meiryo UI" panose="020B0604030504040204" pitchFamily="50" charset="-128"/>
                        </a:rPr>
                        <a:t>年</a:t>
                      </a:r>
                      <a:endParaRPr kumimoji="1" lang="ja-JP" altLang="en-US" sz="1800" spc="-15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kumimoji="1" lang="ja-JP" altLang="en-US" sz="1800" spc="0" dirty="0">
                          <a:solidFill>
                            <a:schemeClr val="tx1"/>
                          </a:solidFill>
                          <a:latin typeface="Meiryo UI" panose="020B0604030504040204" pitchFamily="50" charset="-128"/>
                          <a:ea typeface="Meiryo UI" panose="020B0604030504040204" pitchFamily="50" charset="-128"/>
                        </a:rPr>
                        <a:t>ストックホルム条約の採択（日本は平成</a:t>
                      </a:r>
                      <a:r>
                        <a:rPr kumimoji="1" lang="en-US" altLang="ja-JP" sz="1800" spc="0" dirty="0">
                          <a:solidFill>
                            <a:schemeClr val="tx1"/>
                          </a:solidFill>
                          <a:latin typeface="Meiryo UI" panose="020B0604030504040204" pitchFamily="50" charset="-128"/>
                          <a:ea typeface="Meiryo UI" panose="020B0604030504040204" pitchFamily="50" charset="-128"/>
                        </a:rPr>
                        <a:t>14</a:t>
                      </a:r>
                      <a:r>
                        <a:rPr kumimoji="1" lang="ja-JP" altLang="en-US" sz="1800" spc="0" dirty="0">
                          <a:solidFill>
                            <a:schemeClr val="tx1"/>
                          </a:solidFill>
                          <a:latin typeface="Meiryo UI" panose="020B0604030504040204" pitchFamily="50" charset="-128"/>
                          <a:ea typeface="Meiryo UI" panose="020B0604030504040204" pitchFamily="50" charset="-128"/>
                        </a:rPr>
                        <a:t>年</a:t>
                      </a:r>
                      <a:r>
                        <a:rPr kumimoji="1" lang="en-US" altLang="ja-JP" sz="1800" spc="0" dirty="0">
                          <a:solidFill>
                            <a:schemeClr val="tx1"/>
                          </a:solidFill>
                          <a:latin typeface="Meiryo UI" panose="020B0604030504040204" pitchFamily="50" charset="-128"/>
                          <a:ea typeface="Meiryo UI" panose="020B0604030504040204" pitchFamily="50" charset="-128"/>
                        </a:rPr>
                        <a:t>8</a:t>
                      </a:r>
                      <a:r>
                        <a:rPr kumimoji="1" lang="ja-JP" altLang="en-US" sz="1800" spc="0" dirty="0">
                          <a:solidFill>
                            <a:schemeClr val="tx1"/>
                          </a:solidFill>
                          <a:latin typeface="Meiryo UI" panose="020B0604030504040204" pitchFamily="50" charset="-128"/>
                          <a:ea typeface="Meiryo UI" panose="020B0604030504040204" pitchFamily="50" charset="-128"/>
                        </a:rPr>
                        <a:t>月に批准）</a:t>
                      </a:r>
                      <a:endParaRPr kumimoji="1" lang="en-US" altLang="ja-JP" sz="1800" spc="0" dirty="0">
                        <a:solidFill>
                          <a:schemeClr val="tx1"/>
                        </a:solidFill>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1200"/>
                        </a:spcAft>
                        <a:buClrTx/>
                        <a:buSzTx/>
                        <a:buFontTx/>
                        <a:buNone/>
                        <a:tabLst/>
                        <a:defRPr/>
                      </a:pP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特別措置法</a:t>
                      </a:r>
                      <a:r>
                        <a:rPr kumimoji="1" lang="en-US" altLang="ja-JP" sz="1800" spc="0" baseline="30000" dirty="0">
                          <a:solidFill>
                            <a:schemeClr val="tx1"/>
                          </a:solidFill>
                          <a:latin typeface="Meiryo UI" panose="020B0604030504040204" pitchFamily="50" charset="-128"/>
                          <a:ea typeface="Meiryo UI" panose="020B0604030504040204" pitchFamily="50" charset="-128"/>
                        </a:rPr>
                        <a:t>※</a:t>
                      </a:r>
                      <a:r>
                        <a:rPr kumimoji="1" lang="ja-JP" altLang="en-US" sz="1800" spc="0" baseline="30000" dirty="0">
                          <a:solidFill>
                            <a:schemeClr val="tx1"/>
                          </a:solidFill>
                          <a:latin typeface="Meiryo UI" panose="020B0604030504040204" pitchFamily="50" charset="-128"/>
                          <a:ea typeface="Meiryo UI" panose="020B0604030504040204" pitchFamily="50" charset="-128"/>
                        </a:rPr>
                        <a:t>２</a:t>
                      </a:r>
                      <a:r>
                        <a:rPr kumimoji="1" lang="ja-JP" altLang="en-US" sz="1800" spc="0" dirty="0">
                          <a:solidFill>
                            <a:schemeClr val="tx1"/>
                          </a:solidFill>
                          <a:latin typeface="Meiryo UI" panose="020B0604030504040204" pitchFamily="50" charset="-128"/>
                          <a:ea typeface="Meiryo UI" panose="020B0604030504040204" pitchFamily="50" charset="-128"/>
                        </a:rPr>
                        <a:t>の制定（期限内処分・保管届出の義務）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7301521"/>
                  </a:ext>
                </a:extLst>
              </a:tr>
              <a:tr h="731135">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平成</a:t>
                      </a:r>
                      <a:r>
                        <a:rPr kumimoji="1" lang="en-US" altLang="ja-JP" sz="1800" spc="-150" dirty="0">
                          <a:solidFill>
                            <a:schemeClr val="tx1"/>
                          </a:solidFill>
                          <a:latin typeface="Meiryo UI" panose="020B0604030504040204" pitchFamily="50" charset="-128"/>
                          <a:ea typeface="Meiryo UI" panose="020B0604030504040204" pitchFamily="50" charset="-128"/>
                        </a:rPr>
                        <a:t>18</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kumimoji="1" lang="ja-JP" altLang="en-US" sz="1800" spc="0" dirty="0">
                          <a:solidFill>
                            <a:schemeClr val="tx1"/>
                          </a:solidFill>
                          <a:latin typeface="Meiryo UI" panose="020B0604030504040204" pitchFamily="50" charset="-128"/>
                          <a:ea typeface="Meiryo UI" panose="020B0604030504040204" pitchFamily="50" charset="-128"/>
                        </a:rPr>
                        <a:t>高濃度</a:t>
                      </a: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廃棄物について、</a:t>
                      </a:r>
                      <a:endParaRPr kumimoji="1" lang="en-US" altLang="ja-JP" sz="1800" spc="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spcAft>
                          <a:spcPts val="1200"/>
                        </a:spcAft>
                      </a:pPr>
                      <a:r>
                        <a:rPr kumimoji="1" lang="ja-JP" altLang="en-US" sz="1800" spc="-100" baseline="0" dirty="0">
                          <a:solidFill>
                            <a:schemeClr val="tx1"/>
                          </a:solidFill>
                          <a:latin typeface="Meiryo UI" panose="020B0604030504040204" pitchFamily="50" charset="-128"/>
                          <a:ea typeface="Meiryo UI" panose="020B0604030504040204" pitchFamily="50" charset="-128"/>
                        </a:rPr>
                        <a:t>中間貯蔵・環境安全事業</a:t>
                      </a:r>
                      <a:r>
                        <a:rPr kumimoji="1" lang="en-US" altLang="ja-JP" sz="1800" spc="-100" baseline="0" dirty="0">
                          <a:solidFill>
                            <a:schemeClr val="tx1"/>
                          </a:solidFill>
                          <a:latin typeface="Meiryo UI" panose="020B0604030504040204" pitchFamily="50" charset="-128"/>
                          <a:ea typeface="Meiryo UI" panose="020B0604030504040204" pitchFamily="50" charset="-128"/>
                        </a:rPr>
                        <a:t>(</a:t>
                      </a:r>
                      <a:r>
                        <a:rPr kumimoji="1" lang="ja-JP" altLang="en-US" sz="1800" spc="-100" baseline="0" dirty="0">
                          <a:solidFill>
                            <a:schemeClr val="tx1"/>
                          </a:solidFill>
                          <a:latin typeface="Meiryo UI" panose="020B0604030504040204" pitchFamily="50" charset="-128"/>
                          <a:ea typeface="Meiryo UI" panose="020B0604030504040204" pitchFamily="50" charset="-128"/>
                        </a:rPr>
                        <a:t>株</a:t>
                      </a:r>
                      <a:r>
                        <a:rPr kumimoji="1" lang="en-US" altLang="ja-JP" sz="1800" spc="-100" baseline="0" dirty="0">
                          <a:solidFill>
                            <a:schemeClr val="tx1"/>
                          </a:solidFill>
                          <a:latin typeface="Meiryo UI" panose="020B0604030504040204" pitchFamily="50" charset="-128"/>
                          <a:ea typeface="Meiryo UI" panose="020B0604030504040204" pitchFamily="50" charset="-128"/>
                        </a:rPr>
                        <a:t>)</a:t>
                      </a:r>
                      <a:r>
                        <a:rPr kumimoji="1" lang="ja-JP" altLang="en-US" sz="1800" spc="-100" baseline="0" dirty="0">
                          <a:solidFill>
                            <a:schemeClr val="tx1"/>
                          </a:solidFill>
                          <a:latin typeface="Meiryo UI" panose="020B0604030504040204" pitchFamily="50" charset="-128"/>
                          <a:ea typeface="Meiryo UI" panose="020B0604030504040204" pitchFamily="50" charset="-128"/>
                        </a:rPr>
                        <a:t>（略称</a:t>
                      </a:r>
                      <a:r>
                        <a:rPr kumimoji="1" lang="en-US" altLang="ja-JP" sz="1800" spc="-100" baseline="0" dirty="0">
                          <a:solidFill>
                            <a:schemeClr val="tx1"/>
                          </a:solidFill>
                          <a:latin typeface="Meiryo UI" panose="020B0604030504040204" pitchFamily="50" charset="-128"/>
                          <a:ea typeface="Meiryo UI" panose="020B0604030504040204" pitchFamily="50" charset="-128"/>
                        </a:rPr>
                        <a:t>:JESCO</a:t>
                      </a:r>
                      <a:r>
                        <a:rPr kumimoji="1" lang="ja-JP" altLang="en-US" sz="1800" spc="-100" baseline="0" dirty="0">
                          <a:solidFill>
                            <a:schemeClr val="tx1"/>
                          </a:solidFill>
                          <a:latin typeface="Meiryo UI" panose="020B0604030504040204" pitchFamily="50" charset="-128"/>
                          <a:ea typeface="Meiryo UI" panose="020B0604030504040204" pitchFamily="50" charset="-128"/>
                        </a:rPr>
                        <a:t>）大阪</a:t>
                      </a:r>
                      <a:r>
                        <a:rPr kumimoji="1" lang="en-US" altLang="ja-JP" sz="1800" spc="-100" baseline="0" dirty="0">
                          <a:solidFill>
                            <a:schemeClr val="tx1"/>
                          </a:solidFill>
                          <a:latin typeface="Meiryo UI" panose="020B0604030504040204" pitchFamily="50" charset="-128"/>
                          <a:ea typeface="Meiryo UI" panose="020B0604030504040204" pitchFamily="50" charset="-128"/>
                        </a:rPr>
                        <a:t>PCB</a:t>
                      </a:r>
                      <a:r>
                        <a:rPr kumimoji="1" lang="ja-JP" altLang="en-US" sz="1800" spc="-100" baseline="0" dirty="0">
                          <a:solidFill>
                            <a:schemeClr val="tx1"/>
                          </a:solidFill>
                          <a:latin typeface="Meiryo UI" panose="020B0604030504040204" pitchFamily="50" charset="-128"/>
                          <a:ea typeface="Meiryo UI" panose="020B0604030504040204" pitchFamily="50" charset="-128"/>
                        </a:rPr>
                        <a:t>処理事業所の操業開始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0567846"/>
                  </a:ext>
                </a:extLst>
              </a:tr>
              <a:tr h="731135">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平成</a:t>
                      </a:r>
                      <a:r>
                        <a:rPr kumimoji="1" lang="en-US" altLang="ja-JP" sz="1800" spc="-150" dirty="0">
                          <a:solidFill>
                            <a:schemeClr val="tx1"/>
                          </a:solidFill>
                          <a:latin typeface="Meiryo UI" panose="020B0604030504040204" pitchFamily="50" charset="-128"/>
                          <a:ea typeface="Meiryo UI" panose="020B0604030504040204" pitchFamily="50" charset="-128"/>
                        </a:rPr>
                        <a:t>23</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低濃度</a:t>
                      </a:r>
                      <a:r>
                        <a:rPr kumimoji="1" lang="en-US" altLang="ja-JP" sz="1800" kern="1200" spc="0" noProof="0" dirty="0">
                          <a:solidFill>
                            <a:schemeClr val="tx1"/>
                          </a:solidFill>
                          <a:latin typeface="Meiryo UI" panose="020B0604030504040204" pitchFamily="50" charset="-128"/>
                          <a:ea typeface="Meiryo UI" panose="020B0604030504040204" pitchFamily="50" charset="-128"/>
                          <a:cs typeface="+mn-cs"/>
                        </a:rPr>
                        <a:t>PCB</a:t>
                      </a: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廃棄物について、</a:t>
                      </a:r>
                      <a:endParaRPr kumimoji="1" lang="en-US" altLang="ja-JP"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nSpc>
                          <a:spcPct val="100000"/>
                        </a:lnSpc>
                        <a:spcBef>
                          <a:spcPts val="0"/>
                        </a:spcBef>
                        <a:spcAft>
                          <a:spcPts val="1200"/>
                        </a:spcAft>
                      </a:pPr>
                      <a:r>
                        <a:rPr kumimoji="1" lang="ja-JP" altLang="en-US" sz="1800" spc="0" dirty="0">
                          <a:solidFill>
                            <a:schemeClr val="tx1"/>
                          </a:solidFill>
                          <a:latin typeface="Meiryo UI" panose="020B0604030504040204" pitchFamily="50" charset="-128"/>
                          <a:ea typeface="Meiryo UI" panose="020B0604030504040204" pitchFamily="50" charset="-128"/>
                        </a:rPr>
                        <a:t>無害化処理認定施設（民間事業者）での処理が開始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423722"/>
                  </a:ext>
                </a:extLst>
              </a:tr>
              <a:tr h="522242">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平成</a:t>
                      </a:r>
                      <a:r>
                        <a:rPr kumimoji="1" lang="en-US" altLang="ja-JP" sz="1800" spc="-150" dirty="0">
                          <a:solidFill>
                            <a:schemeClr val="tx1"/>
                          </a:solidFill>
                          <a:latin typeface="Meiryo UI" panose="020B0604030504040204" pitchFamily="50" charset="-128"/>
                          <a:ea typeface="Meiryo UI" panose="020B0604030504040204" pitchFamily="50" charset="-128"/>
                        </a:rPr>
                        <a:t>27</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en-US" altLang="ja-JP" sz="1800" spc="0" dirty="0">
                          <a:solidFill>
                            <a:schemeClr val="tx1"/>
                          </a:solidFill>
                          <a:latin typeface="Meiryo UI" panose="020B0604030504040204" pitchFamily="50" charset="-128"/>
                          <a:ea typeface="Meiryo UI" panose="020B0604030504040204" pitchFamily="50" charset="-128"/>
                        </a:rPr>
                        <a:t>JESCO</a:t>
                      </a:r>
                      <a:r>
                        <a:rPr kumimoji="1" lang="ja-JP" altLang="en-US" sz="1800" spc="0" dirty="0">
                          <a:solidFill>
                            <a:schemeClr val="tx1"/>
                          </a:solidFill>
                          <a:latin typeface="Meiryo UI" panose="020B0604030504040204" pitchFamily="50" charset="-128"/>
                          <a:ea typeface="Meiryo UI" panose="020B0604030504040204" pitchFamily="50" charset="-128"/>
                        </a:rPr>
                        <a:t>北九州</a:t>
                      </a: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処理事業所の近畿ブロック</a:t>
                      </a: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廃棄物受入開始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0365731"/>
                  </a:ext>
                </a:extLst>
              </a:tr>
              <a:tr h="522242">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平成</a:t>
                      </a:r>
                      <a:r>
                        <a:rPr kumimoji="1" lang="en-US" altLang="ja-JP" sz="1800" spc="-150" dirty="0">
                          <a:solidFill>
                            <a:schemeClr val="tx1"/>
                          </a:solidFill>
                          <a:latin typeface="Meiryo UI" panose="020B0604030504040204" pitchFamily="50" charset="-128"/>
                          <a:ea typeface="Meiryo UI" panose="020B0604030504040204" pitchFamily="50" charset="-128"/>
                        </a:rPr>
                        <a:t>28</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特別措置法の一部を改正する法律が施行</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2046690"/>
                  </a:ext>
                </a:extLst>
              </a:tr>
              <a:tr h="630813">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令和</a:t>
                      </a:r>
                      <a:r>
                        <a:rPr kumimoji="1" lang="en-US" altLang="ja-JP" sz="1800" spc="-150" dirty="0">
                          <a:solidFill>
                            <a:schemeClr val="tx1"/>
                          </a:solidFill>
                          <a:latin typeface="Meiryo UI" panose="020B0604030504040204" pitchFamily="50" charset="-128"/>
                          <a:ea typeface="Meiryo UI" panose="020B0604030504040204" pitchFamily="50" charset="-128"/>
                        </a:rPr>
                        <a:t>3</a:t>
                      </a:r>
                      <a:r>
                        <a:rPr kumimoji="1" lang="ja-JP" altLang="en-US" sz="1800" spc="-150" dirty="0">
                          <a:solidFill>
                            <a:schemeClr val="tx1"/>
                          </a:solidFill>
                          <a:latin typeface="Meiryo UI" panose="020B0604030504040204" pitchFamily="50" charset="-128"/>
                          <a:ea typeface="Meiryo UI" panose="020B0604030504040204" pitchFamily="50" charset="-128"/>
                        </a:rPr>
                        <a:t>年</a:t>
                      </a:r>
                      <a:r>
                        <a:rPr kumimoji="1" lang="en-US" altLang="ja-JP" sz="1800" spc="-150" dirty="0">
                          <a:solidFill>
                            <a:schemeClr val="tx1"/>
                          </a:solidFill>
                          <a:latin typeface="Meiryo UI" panose="020B0604030504040204" pitchFamily="50" charset="-128"/>
                          <a:ea typeface="Meiryo UI" panose="020B0604030504040204" pitchFamily="50" charset="-128"/>
                        </a:rPr>
                        <a:t>3</a:t>
                      </a:r>
                      <a:r>
                        <a:rPr kumimoji="1" lang="ja-JP" altLang="en-US" sz="1800" spc="-150" dirty="0">
                          <a:solidFill>
                            <a:schemeClr val="tx1"/>
                          </a:solidFill>
                          <a:latin typeface="Meiryo UI" panose="020B0604030504040204" pitchFamily="50" charset="-128"/>
                          <a:ea typeface="Meiryo UI" panose="020B0604030504040204" pitchFamily="50" charset="-128"/>
                        </a:rPr>
                        <a:t>月末</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ja-JP" altLang="en-US" sz="1800" spc="0" dirty="0">
                          <a:solidFill>
                            <a:schemeClr val="tx1"/>
                          </a:solidFill>
                          <a:latin typeface="Meiryo UI" panose="020B0604030504040204" pitchFamily="50" charset="-128"/>
                          <a:ea typeface="Meiryo UI" panose="020B0604030504040204" pitchFamily="50" charset="-128"/>
                        </a:rPr>
                        <a:t>高濃度</a:t>
                      </a: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廃棄物の処分期間終了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927805"/>
                  </a:ext>
                </a:extLst>
              </a:tr>
            </a:tbl>
          </a:graphicData>
        </a:graphic>
      </p:graphicFrame>
      <p:sp>
        <p:nvSpPr>
          <p:cNvPr id="18" name="正方形/長方形 17">
            <a:extLst>
              <a:ext uri="{FF2B5EF4-FFF2-40B4-BE49-F238E27FC236}">
                <a16:creationId xmlns:a16="http://schemas.microsoft.com/office/drawing/2014/main" id="{68C20C2F-7080-47F9-93AF-A75875C36945}"/>
              </a:ext>
            </a:extLst>
          </p:cNvPr>
          <p:cNvSpPr/>
          <p:nvPr/>
        </p:nvSpPr>
        <p:spPr>
          <a:xfrm>
            <a:off x="0" y="6083771"/>
            <a:ext cx="9144000" cy="792000"/>
          </a:xfrm>
          <a:prstGeom prst="rect">
            <a:avLst/>
          </a:prstGeom>
          <a:noFill/>
        </p:spPr>
        <p:txBody>
          <a:bodyPr wrap="square" anchor="ctr" anchorCtr="0">
            <a:spAutoFit/>
          </a:bodyPr>
          <a:lstStyle/>
          <a:p>
            <a:pPr marL="432000"/>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１　化学物質の審査及び製造等の規制に関する法律</a:t>
            </a:r>
            <a:endParaRPr lang="en-US" altLang="ja-JP" sz="1400" dirty="0">
              <a:latin typeface="Meiryo UI" panose="020B0604030504040204" pitchFamily="50" charset="-128"/>
              <a:ea typeface="Meiryo UI" panose="020B0604030504040204" pitchFamily="50" charset="-128"/>
            </a:endParaRPr>
          </a:p>
          <a:p>
            <a:pPr marL="432000"/>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２　ポリ塩化ビフェニル廃棄物の適正な処理の推進に関する特別措置法</a:t>
            </a:r>
            <a:endParaRPr lang="en-US" altLang="ja-JP" sz="1400"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C2BAD24C-1061-59D1-AFD1-FC1489816C1F}"/>
              </a:ext>
            </a:extLst>
          </p:cNvPr>
          <p:cNvSpPr txBox="1">
            <a:spLocks/>
          </p:cNvSpPr>
          <p:nvPr/>
        </p:nvSpPr>
        <p:spPr>
          <a:xfrm>
            <a:off x="0" y="1230"/>
            <a:ext cx="9144000" cy="540000"/>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75920" tIns="36000" rIns="75920" bIns="36000" rtlCol="0" anchor="ctr">
            <a:normAutofit/>
          </a:bodyP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廃棄物の処理の経緯</a:t>
            </a:r>
          </a:p>
        </p:txBody>
      </p:sp>
      <p:cxnSp>
        <p:nvCxnSpPr>
          <p:cNvPr id="14" name="直線矢印コネクタ 13"/>
          <p:cNvCxnSpPr/>
          <p:nvPr/>
        </p:nvCxnSpPr>
        <p:spPr>
          <a:xfrm>
            <a:off x="130872" y="610960"/>
            <a:ext cx="0" cy="6264000"/>
          </a:xfrm>
          <a:prstGeom prst="straightConnector1">
            <a:avLst/>
          </a:prstGeom>
          <a:ln w="76200" cap="flat" cmpd="sng" algn="ctr">
            <a:solidFill>
              <a:schemeClr val="bg1">
                <a:lumMod val="75000"/>
              </a:schemeClr>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4</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19" name="楕円 18"/>
          <p:cNvSpPr/>
          <p:nvPr/>
        </p:nvSpPr>
        <p:spPr>
          <a:xfrm>
            <a:off x="39926" y="774229"/>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楕円 19"/>
          <p:cNvSpPr/>
          <p:nvPr/>
        </p:nvSpPr>
        <p:spPr>
          <a:xfrm>
            <a:off x="39926" y="1873399"/>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楕円 20"/>
          <p:cNvSpPr/>
          <p:nvPr/>
        </p:nvSpPr>
        <p:spPr>
          <a:xfrm>
            <a:off x="39926" y="2492896"/>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2" name="楕円 21"/>
          <p:cNvSpPr/>
          <p:nvPr/>
        </p:nvSpPr>
        <p:spPr>
          <a:xfrm>
            <a:off x="39926" y="5089376"/>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2818F674-DACE-417C-985D-333C2393DFC3}"/>
              </a:ext>
            </a:extLst>
          </p:cNvPr>
          <p:cNvSpPr/>
          <p:nvPr/>
        </p:nvSpPr>
        <p:spPr>
          <a:xfrm>
            <a:off x="39926" y="1331243"/>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楕円 14">
            <a:extLst>
              <a:ext uri="{FF2B5EF4-FFF2-40B4-BE49-F238E27FC236}">
                <a16:creationId xmlns:a16="http://schemas.microsoft.com/office/drawing/2014/main" id="{078DBF9F-7C8E-4561-879E-544CA262E34D}"/>
              </a:ext>
            </a:extLst>
          </p:cNvPr>
          <p:cNvSpPr/>
          <p:nvPr/>
        </p:nvSpPr>
        <p:spPr>
          <a:xfrm>
            <a:off x="39926" y="3217168"/>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楕円 15">
            <a:extLst>
              <a:ext uri="{FF2B5EF4-FFF2-40B4-BE49-F238E27FC236}">
                <a16:creationId xmlns:a16="http://schemas.microsoft.com/office/drawing/2014/main" id="{6208089D-2EE7-42C4-8CE2-B4410C7CCE4F}"/>
              </a:ext>
            </a:extLst>
          </p:cNvPr>
          <p:cNvSpPr/>
          <p:nvPr/>
        </p:nvSpPr>
        <p:spPr>
          <a:xfrm>
            <a:off x="39926" y="3954222"/>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楕円 16">
            <a:extLst>
              <a:ext uri="{FF2B5EF4-FFF2-40B4-BE49-F238E27FC236}">
                <a16:creationId xmlns:a16="http://schemas.microsoft.com/office/drawing/2014/main" id="{704B78CB-2EEC-41D4-A198-6556365097A6}"/>
              </a:ext>
            </a:extLst>
          </p:cNvPr>
          <p:cNvSpPr/>
          <p:nvPr/>
        </p:nvSpPr>
        <p:spPr>
          <a:xfrm>
            <a:off x="39926" y="4585320"/>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3" name="楕円 22"/>
          <p:cNvSpPr/>
          <p:nvPr/>
        </p:nvSpPr>
        <p:spPr>
          <a:xfrm>
            <a:off x="42336" y="5663364"/>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88A186E-4614-F1D2-168E-E66C3BAD9DF5}"/>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3892206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コンテンツ プレースホルダー 29"/>
          <p:cNvGraphicFramePr>
            <a:graphicFrameLocks noGrp="1"/>
          </p:cNvGraphicFramePr>
          <p:nvPr>
            <p:ph idx="1"/>
          </p:nvPr>
        </p:nvGraphicFramePr>
        <p:xfrm>
          <a:off x="144000" y="1080000"/>
          <a:ext cx="4392000" cy="558000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674284943"/>
                    </a:ext>
                  </a:extLst>
                </a:gridCol>
                <a:gridCol w="2124000">
                  <a:extLst>
                    <a:ext uri="{9D8B030D-6E8A-4147-A177-3AD203B41FA5}">
                      <a16:colId xmlns:a16="http://schemas.microsoft.com/office/drawing/2014/main" val="20000"/>
                    </a:ext>
                  </a:extLst>
                </a:gridCol>
                <a:gridCol w="1476000">
                  <a:extLst>
                    <a:ext uri="{9D8B030D-6E8A-4147-A177-3AD203B41FA5}">
                      <a16:colId xmlns:a16="http://schemas.microsoft.com/office/drawing/2014/main" val="412307360"/>
                    </a:ext>
                  </a:extLst>
                </a:gridCol>
                <a:gridCol w="540000">
                  <a:extLst>
                    <a:ext uri="{9D8B030D-6E8A-4147-A177-3AD203B41FA5}">
                      <a16:colId xmlns:a16="http://schemas.microsoft.com/office/drawing/2014/main" val="3693231011"/>
                    </a:ext>
                  </a:extLst>
                </a:gridCol>
              </a:tblGrid>
              <a:tr h="558000">
                <a:tc>
                  <a:txBody>
                    <a:bodyPr/>
                    <a:lstStyle/>
                    <a:p>
                      <a:pPr algn="ctr"/>
                      <a:r>
                        <a:rPr kumimoji="1" lang="en-US" altLang="ja-JP" sz="1050" kern="1200" dirty="0">
                          <a:solidFill>
                            <a:schemeClr val="dk1"/>
                          </a:solidFill>
                          <a:latin typeface="Meiryo UI" panose="020B0604030504040204" pitchFamily="50" charset="-128"/>
                          <a:ea typeface="Meiryo UI" panose="020B0604030504040204" pitchFamily="50" charset="-128"/>
                        </a:rPr>
                        <a:t>1</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spc="-100" dirty="0">
                          <a:latin typeface="Meiryo UI" panose="020B0604030504040204" pitchFamily="50" charset="-128"/>
                          <a:ea typeface="Meiryo UI" panose="020B0604030504040204" pitchFamily="50" charset="-128"/>
                        </a:rPr>
                        <a:t>光和精鉱㈱</a:t>
                      </a:r>
                      <a:endParaRPr kumimoji="1" lang="en-US" altLang="ja-JP" sz="1400" spc="-1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algn="l"/>
                      <a:r>
                        <a:rPr kumimoji="1" lang="ja-JP" altLang="en-US" sz="1400" dirty="0">
                          <a:latin typeface="Meiryo UI" panose="020B0604030504040204" pitchFamily="50" charset="-128"/>
                          <a:ea typeface="Meiryo UI" panose="020B0604030504040204" pitchFamily="50" charset="-128"/>
                        </a:rPr>
                        <a:t>福岡県北九州市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093-872-2100</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p>
                  </a:txBody>
                  <a:tcPr marL="36000" marR="36000" marT="45736" marB="45736" anchor="ctr"/>
                </a:tc>
                <a:extLst>
                  <a:ext uri="{0D108BD9-81ED-4DB2-BD59-A6C34878D82A}">
                    <a16:rowId xmlns:a16="http://schemas.microsoft.com/office/drawing/2014/main" val="10002"/>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spc="-100" dirty="0">
                          <a:latin typeface="Meiryo UI" panose="020B0604030504040204" pitchFamily="50" charset="-128"/>
                          <a:ea typeface="Meiryo UI" panose="020B0604030504040204" pitchFamily="50" charset="-128"/>
                        </a:rPr>
                        <a:t>㈱クレハ環境</a:t>
                      </a:r>
                      <a:endParaRPr kumimoji="1" lang="en-US" altLang="ja-JP" sz="1400" spc="-100" dirty="0">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36" marB="45736" anchor="ctr"/>
                </a:tc>
                <a:tc>
                  <a:txBody>
                    <a:bodyPr/>
                    <a:lstStyle/>
                    <a:p>
                      <a:pPr algn="l"/>
                      <a:r>
                        <a:rPr kumimoji="1" lang="ja-JP" altLang="en-US" sz="1400" dirty="0">
                          <a:latin typeface="Meiryo UI" panose="020B0604030504040204" pitchFamily="50" charset="-128"/>
                          <a:ea typeface="Meiryo UI" panose="020B0604030504040204" pitchFamily="50" charset="-128"/>
                        </a:rPr>
                        <a:t>福島県いわき市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0246-63-1231</a:t>
                      </a:r>
                    </a:p>
                  </a:txBody>
                  <a:tcPr marL="72000" marR="72000" marT="45736" marB="45736"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10003"/>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3</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spc="-100" dirty="0">
                          <a:latin typeface="Meiryo UI" panose="020B0604030504040204" pitchFamily="50" charset="-128"/>
                          <a:ea typeface="Meiryo UI" panose="020B0604030504040204" pitchFamily="50" charset="-128"/>
                        </a:rPr>
                        <a:t>エコシステム秋田㈱　</a:t>
                      </a:r>
                      <a:endParaRPr kumimoji="1" lang="en-US" altLang="ja-JP" sz="1400" spc="-1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algn="l"/>
                      <a:r>
                        <a:rPr kumimoji="1" lang="ja-JP" altLang="en-US" sz="1400" dirty="0">
                          <a:latin typeface="Meiryo UI" panose="020B0604030504040204" pitchFamily="50" charset="-128"/>
                          <a:ea typeface="Meiryo UI" panose="020B0604030504040204" pitchFamily="50" charset="-128"/>
                        </a:rPr>
                        <a:t>秋田県大館市</a:t>
                      </a:r>
                      <a:endParaRPr kumimoji="1" lang="en-US" altLang="ja-JP" sz="1400" dirty="0">
                        <a:latin typeface="Meiryo UI" panose="020B0604030504040204" pitchFamily="50" charset="-128"/>
                        <a:ea typeface="Meiryo UI" panose="020B0604030504040204" pitchFamily="50" charset="-128"/>
                      </a:endParaRPr>
                    </a:p>
                    <a:p>
                      <a:pPr algn="l"/>
                      <a:r>
                        <a:rPr lang="en-US" altLang="ja-JP" sz="1400" dirty="0">
                          <a:latin typeface="Meiryo UI" panose="020B0604030504040204" pitchFamily="50" charset="-128"/>
                          <a:ea typeface="Meiryo UI" panose="020B0604030504040204" pitchFamily="50" charset="-128"/>
                        </a:rPr>
                        <a:t>0186-46-1500</a:t>
                      </a:r>
                      <a:endParaRPr kumimoji="1" lang="ja-JP" altLang="en-US"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p>
                  </a:txBody>
                  <a:tcPr marL="36000" marR="36000" marT="45719" marB="45719" anchor="ctr"/>
                </a:tc>
                <a:extLst>
                  <a:ext uri="{0D108BD9-81ED-4DB2-BD59-A6C34878D82A}">
                    <a16:rowId xmlns:a16="http://schemas.microsoft.com/office/drawing/2014/main" val="10004"/>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4</a:t>
                      </a:r>
                      <a:endParaRPr kumimoji="1" lang="ja-JP" altLang="en-US" sz="105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spc="-100" dirty="0">
                          <a:latin typeface="Meiryo UI" panose="020B0604030504040204" pitchFamily="50" charset="-128"/>
                          <a:ea typeface="Meiryo UI" panose="020B0604030504040204" pitchFamily="50" charset="-128"/>
                        </a:rPr>
                        <a:t>神戸環境クリエート㈱ </a:t>
                      </a:r>
                      <a:endParaRPr kumimoji="1" lang="en-US" altLang="ja-JP" sz="1400" spc="-1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algn="l"/>
                      <a:r>
                        <a:rPr kumimoji="1" lang="ja-JP" altLang="en-US" sz="1400" dirty="0">
                          <a:latin typeface="Meiryo UI" panose="020B0604030504040204" pitchFamily="50" charset="-128"/>
                          <a:ea typeface="Meiryo UI" panose="020B0604030504040204" pitchFamily="50" charset="-128"/>
                        </a:rPr>
                        <a:t>兵庫県神戸市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078-651-5060</a:t>
                      </a:r>
                      <a:endParaRPr kumimoji="1" lang="ja-JP" altLang="en-US"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p>
                  </a:txBody>
                  <a:tcPr marL="36000" marR="36000" marT="45719" marB="45719" anchor="ctr"/>
                </a:tc>
                <a:extLst>
                  <a:ext uri="{0D108BD9-81ED-4DB2-BD59-A6C34878D82A}">
                    <a16:rowId xmlns:a16="http://schemas.microsoft.com/office/drawing/2014/main" val="10005"/>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5</a:t>
                      </a:r>
                      <a:endParaRPr kumimoji="1" lang="ja-JP" altLang="en-US" sz="105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zh-TW" altLang="en-US" sz="1400" spc="-100" dirty="0">
                          <a:latin typeface="Meiryo UI" panose="020B0604030504040204" pitchFamily="50" charset="-128"/>
                          <a:ea typeface="Meiryo UI" panose="020B0604030504040204" pitchFamily="50" charset="-128"/>
                        </a:rPr>
                        <a:t>㈱富山環境整備</a:t>
                      </a:r>
                      <a:endParaRPr kumimoji="1" lang="en-US" altLang="zh-TW" sz="1400" spc="-100" dirty="0">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algn="l"/>
                      <a:r>
                        <a:rPr kumimoji="1" lang="ja-JP" altLang="en-US" sz="1400" dirty="0">
                          <a:latin typeface="Meiryo UI" panose="020B0604030504040204" pitchFamily="50" charset="-128"/>
                          <a:ea typeface="Meiryo UI" panose="020B0604030504040204" pitchFamily="50" charset="-128"/>
                        </a:rPr>
                        <a:t>富山県富山市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076-469-5356</a:t>
                      </a:r>
                    </a:p>
                  </a:txBody>
                  <a:tcPr marL="72000" marR="72000" marT="45719" marB="45719"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2261272455"/>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en-US" altLang="zh-TW" sz="1400" spc="-100" baseline="0" dirty="0">
                          <a:latin typeface="Meiryo UI" panose="020B0604030504040204" pitchFamily="50" charset="-128"/>
                          <a:ea typeface="Meiryo UI" panose="020B0604030504040204" pitchFamily="50" charset="-128"/>
                        </a:rPr>
                        <a:t> </a:t>
                      </a:r>
                      <a:r>
                        <a:rPr kumimoji="1" lang="zh-TW" altLang="en-US" sz="1400" spc="-100" dirty="0">
                          <a:latin typeface="Meiryo UI" panose="020B0604030504040204" pitchFamily="50" charset="-128"/>
                          <a:ea typeface="Meiryo UI" panose="020B0604030504040204" pitchFamily="50" charset="-128"/>
                        </a:rPr>
                        <a:t>㈱</a:t>
                      </a:r>
                      <a:r>
                        <a:rPr kumimoji="1" lang="ja-JP" altLang="en-US" sz="1400" spc="-100" dirty="0">
                          <a:latin typeface="Meiryo UI" panose="020B0604030504040204" pitchFamily="50" charset="-128"/>
                          <a:ea typeface="Meiryo UI" panose="020B0604030504040204" pitchFamily="50" charset="-128"/>
                        </a:rPr>
                        <a:t>富士クリーン</a:t>
                      </a:r>
                      <a:endParaRPr kumimoji="1" lang="en-US" altLang="ja-JP" sz="1400" spc="-100" dirty="0">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algn="l"/>
                      <a:r>
                        <a:rPr kumimoji="1" lang="ja-JP" altLang="en-US" sz="1400" dirty="0">
                          <a:latin typeface="Meiryo UI" panose="020B0604030504040204" pitchFamily="50" charset="-128"/>
                          <a:ea typeface="Meiryo UI" panose="020B0604030504040204" pitchFamily="50" charset="-128"/>
                        </a:rPr>
                        <a:t>香川県綾歌郡</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087-878-3111</a:t>
                      </a:r>
                    </a:p>
                  </a:txBody>
                  <a:tcPr marL="72000" marR="72000" marT="45719" marB="45719"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2523652764"/>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7</a:t>
                      </a:r>
                      <a:endParaRPr kumimoji="1" lang="ja-JP" altLang="en-US" sz="105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lang="ja-JP" altLang="en-US" sz="1400" spc="-100" baseline="0" dirty="0">
                          <a:effectLst/>
                          <a:latin typeface="Meiryo UI" panose="020B0604030504040204" pitchFamily="50" charset="-128"/>
                          <a:ea typeface="Meiryo UI" panose="020B0604030504040204" pitchFamily="50" charset="-128"/>
                        </a:rPr>
                        <a:t>㈱ジオレ・ジャパン</a:t>
                      </a:r>
                      <a:r>
                        <a:rPr lang="en-US" altLang="ja-JP" sz="1000" spc="-100" baseline="0" dirty="0">
                          <a:effectLst/>
                          <a:latin typeface="Meiryo UI" panose="020B0604030504040204" pitchFamily="50" charset="-128"/>
                          <a:ea typeface="Meiryo UI" panose="020B0604030504040204" pitchFamily="50" charset="-128"/>
                        </a:rPr>
                        <a:t>(</a:t>
                      </a:r>
                      <a:r>
                        <a:rPr lang="ja-JP" altLang="en-US" sz="1000" spc="-100" baseline="0" dirty="0">
                          <a:effectLst/>
                          <a:latin typeface="Meiryo UI" panose="020B0604030504040204" pitchFamily="50" charset="-128"/>
                          <a:ea typeface="Meiryo UI" panose="020B0604030504040204" pitchFamily="50" charset="-128"/>
                        </a:rPr>
                        <a:t>旧</a:t>
                      </a:r>
                      <a:r>
                        <a:rPr lang="en-US" altLang="ja-JP" sz="1000" spc="-100" baseline="0" dirty="0">
                          <a:effectLst/>
                          <a:latin typeface="Meiryo UI" panose="020B0604030504040204" pitchFamily="50" charset="-128"/>
                          <a:ea typeface="Meiryo UI" panose="020B0604030504040204" pitchFamily="50" charset="-128"/>
                        </a:rPr>
                        <a:t>:</a:t>
                      </a:r>
                      <a:r>
                        <a:rPr lang="ja-JP" altLang="en-US" sz="1000" spc="-100" dirty="0">
                          <a:effectLst/>
                          <a:latin typeface="Meiryo UI" panose="020B0604030504040204" pitchFamily="50" charset="-128"/>
                          <a:ea typeface="Meiryo UI" panose="020B0604030504040204" pitchFamily="50" charset="-128"/>
                        </a:rPr>
                        <a:t>関電ジオレ</a:t>
                      </a:r>
                      <a:r>
                        <a:rPr kumimoji="1" lang="zh-TW" altLang="en-US" sz="1000" spc="-100" dirty="0">
                          <a:latin typeface="Meiryo UI" panose="020B0604030504040204" pitchFamily="50" charset="-128"/>
                          <a:ea typeface="Meiryo UI" panose="020B0604030504040204" pitchFamily="50" charset="-128"/>
                        </a:rPr>
                        <a:t>㈱</a:t>
                      </a:r>
                      <a:r>
                        <a:rPr kumimoji="1" lang="en-US" altLang="zh-TW" sz="1000" spc="-100" dirty="0">
                          <a:latin typeface="Meiryo UI" panose="020B0604030504040204" pitchFamily="50" charset="-128"/>
                          <a:ea typeface="Meiryo UI" panose="020B0604030504040204" pitchFamily="50" charset="-128"/>
                        </a:rPr>
                        <a:t>)</a:t>
                      </a:r>
                      <a:r>
                        <a:rPr lang="ja-JP" altLang="en-US" sz="1000" spc="-100" dirty="0">
                          <a:effectLst/>
                          <a:latin typeface="Meiryo UI" panose="020B0604030504040204" pitchFamily="50" charset="-128"/>
                          <a:ea typeface="Meiryo UI" panose="020B0604030504040204" pitchFamily="50" charset="-128"/>
                        </a:rPr>
                        <a:t>　</a:t>
                      </a:r>
                      <a:endParaRPr kumimoji="1" lang="ja-JP" altLang="en-US" sz="1400" spc="-1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algn="l"/>
                      <a:r>
                        <a:rPr lang="zh-TW" altLang="en-US" sz="1400" dirty="0">
                          <a:effectLst/>
                          <a:latin typeface="Meiryo UI" panose="020B0604030504040204" pitchFamily="50" charset="-128"/>
                          <a:ea typeface="Meiryo UI" panose="020B0604030504040204" pitchFamily="50" charset="-128"/>
                        </a:rPr>
                        <a:t>兵庫県尼崎市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06-6411-3690</a:t>
                      </a:r>
                      <a:r>
                        <a:rPr kumimoji="1" lang="ja-JP" altLang="en-US" sz="1400" dirty="0">
                          <a:latin typeface="Meiryo UI" panose="020B0604030504040204" pitchFamily="50" charset="-128"/>
                          <a:ea typeface="Meiryo UI" panose="020B0604030504040204" pitchFamily="50" charset="-128"/>
                        </a:rPr>
                        <a:t>　　</a:t>
                      </a:r>
                    </a:p>
                  </a:txBody>
                  <a:tcPr marL="72000" marR="72000" marT="45736" marB="45736"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p>
                  </a:txBody>
                  <a:tcPr marL="36000" marR="36000" marT="45736" marB="45736" anchor="ctr"/>
                </a:tc>
                <a:extLst>
                  <a:ext uri="{0D108BD9-81ED-4DB2-BD59-A6C34878D82A}">
                    <a16:rowId xmlns:a16="http://schemas.microsoft.com/office/drawing/2014/main" val="1193665451"/>
                  </a:ext>
                </a:extLst>
              </a:tr>
              <a:tr h="558000">
                <a:tc>
                  <a:txBody>
                    <a:bodyPr/>
                    <a:lstStyle/>
                    <a:p>
                      <a:pPr algn="ctr"/>
                      <a:r>
                        <a:rPr kumimoji="1" lang="en-US" altLang="ja-JP" sz="1050" kern="1200" dirty="0">
                          <a:solidFill>
                            <a:schemeClr val="dk1"/>
                          </a:solidFill>
                          <a:latin typeface="Meiryo UI" panose="020B0604030504040204" pitchFamily="50" charset="-128"/>
                          <a:ea typeface="Meiryo UI" panose="020B0604030504040204" pitchFamily="50" charset="-128"/>
                        </a:rPr>
                        <a:t>8</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ja-JP" sz="1400" kern="1200" spc="-100" dirty="0">
                          <a:solidFill>
                            <a:schemeClr val="dk1"/>
                          </a:solidFill>
                          <a:latin typeface="Meiryo UI" panose="020B0604030504040204" pitchFamily="50" charset="-128"/>
                          <a:ea typeface="Meiryo UI" panose="020B0604030504040204" pitchFamily="50" charset="-128"/>
                        </a:rPr>
                        <a:t>三光㈱</a:t>
                      </a:r>
                      <a:endParaRPr kumimoji="1" lang="en-US" altLang="ja-JP" sz="1400" kern="1200" spc="-100" dirty="0">
                        <a:solidFill>
                          <a:schemeClr val="dk1"/>
                        </a:solidFill>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36" marB="45736" anchor="ctr"/>
                </a:tc>
                <a:tc>
                  <a:txBody>
                    <a:bodyPr/>
                    <a:lstStyle/>
                    <a:p>
                      <a:pPr marL="0" indent="0" algn="l" defTabSz="914400" rtl="0" eaLnBrk="1" latinLnBrk="0" hangingPunct="1">
                        <a:spcAft>
                          <a:spcPts val="0"/>
                        </a:spcAft>
                      </a:pPr>
                      <a:r>
                        <a:rPr kumimoji="1" lang="ja-JP" altLang="ja-JP" sz="1400" kern="1200" dirty="0">
                          <a:solidFill>
                            <a:schemeClr val="dk1"/>
                          </a:solidFill>
                          <a:latin typeface="Meiryo UI" panose="020B0604030504040204" pitchFamily="50" charset="-128"/>
                          <a:ea typeface="Meiryo UI" panose="020B0604030504040204" pitchFamily="50" charset="-128"/>
                        </a:rPr>
                        <a:t>鳥取県境港市</a:t>
                      </a:r>
                      <a:r>
                        <a:rPr kumimoji="1" lang="en-US" altLang="ja-JP" sz="1400" kern="1200" dirty="0">
                          <a:solidFill>
                            <a:schemeClr val="dk1"/>
                          </a:solidFill>
                          <a:latin typeface="Meiryo UI" panose="020B0604030504040204" pitchFamily="50" charset="-128"/>
                          <a:ea typeface="Meiryo UI" panose="020B0604030504040204" pitchFamily="50" charset="-128"/>
                        </a:rPr>
                        <a:t>0859-44-5367</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indent="0" algn="ctr" defTabSz="914400" rtl="0" eaLnBrk="1" latinLnBrk="0" hangingPunct="1">
                        <a:spcAft>
                          <a:spcPts val="0"/>
                        </a:spcAft>
                      </a:pPr>
                      <a:r>
                        <a:rPr kumimoji="1" lang="ja-JP" altLang="en-US" sz="1400" dirty="0">
                          <a:latin typeface="Meiryo UI" panose="020B0604030504040204" pitchFamily="50" charset="-128"/>
                          <a:ea typeface="Meiryo UI" panose="020B0604030504040204" pitchFamily="50" charset="-128"/>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36" marB="45736" anchor="ctr"/>
                </a:tc>
                <a:extLst>
                  <a:ext uri="{0D108BD9-81ED-4DB2-BD59-A6C34878D82A}">
                    <a16:rowId xmlns:a16="http://schemas.microsoft.com/office/drawing/2014/main" val="1515317463"/>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9</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ja-JP" sz="1400" kern="1200" spc="-100" dirty="0">
                          <a:solidFill>
                            <a:schemeClr val="dk1"/>
                          </a:solidFill>
                          <a:latin typeface="Meiryo UI" panose="020B0604030504040204" pitchFamily="50" charset="-128"/>
                          <a:ea typeface="Meiryo UI" panose="020B0604030504040204" pitchFamily="50" charset="-128"/>
                        </a:rPr>
                        <a:t>杉田建材㈱</a:t>
                      </a:r>
                      <a:endParaRPr kumimoji="1" lang="en-US" altLang="ja-JP" sz="1400" kern="1200" spc="-100" dirty="0">
                        <a:solidFill>
                          <a:schemeClr val="dk1"/>
                        </a:solidFill>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36" marB="457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dk1"/>
                          </a:solidFill>
                          <a:latin typeface="Meiryo UI" panose="020B0604030504040204" pitchFamily="50" charset="-128"/>
                          <a:ea typeface="Meiryo UI" panose="020B0604030504040204" pitchFamily="50" charset="-128"/>
                        </a:rPr>
                        <a:t>千葉県市原市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0436-96-1311</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indent="0" algn="ctr" defTabSz="914400" rtl="0" eaLnBrk="1" latinLnBrk="0" hangingPunct="1">
                        <a:spcAft>
                          <a:spcPts val="0"/>
                        </a:spcAft>
                      </a:pPr>
                      <a:r>
                        <a:rPr kumimoji="1" lang="ja-JP" altLang="en-US" sz="1400" dirty="0">
                          <a:latin typeface="Meiryo UI" panose="020B0604030504040204" pitchFamily="50" charset="-128"/>
                          <a:ea typeface="Meiryo UI" panose="020B0604030504040204" pitchFamily="50" charset="-128"/>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36" marB="45736" anchor="ctr"/>
                </a:tc>
                <a:extLst>
                  <a:ext uri="{0D108BD9-81ED-4DB2-BD59-A6C34878D82A}">
                    <a16:rowId xmlns:a16="http://schemas.microsoft.com/office/drawing/2014/main" val="3527739766"/>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10</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algn="l" defTabSz="914400" rtl="0" eaLnBrk="1" latinLnBrk="0" hangingPunct="1">
                        <a:spcAft>
                          <a:spcPts val="0"/>
                        </a:spcAft>
                      </a:pPr>
                      <a:r>
                        <a:rPr kumimoji="1" lang="en-US" altLang="ja-JP" sz="1400" kern="1200" spc="-100" baseline="0" dirty="0">
                          <a:solidFill>
                            <a:schemeClr val="dk1"/>
                          </a:solidFill>
                          <a:latin typeface="Meiryo UI" panose="020B0604030504040204" pitchFamily="50" charset="-128"/>
                          <a:ea typeface="Meiryo UI" panose="020B0604030504040204" pitchFamily="50" charset="-128"/>
                        </a:rPr>
                        <a:t>J</a:t>
                      </a:r>
                      <a:r>
                        <a:rPr kumimoji="1" lang="ja-JP" altLang="en-US" sz="1400" kern="1200" spc="-100" baseline="0" dirty="0">
                          <a:solidFill>
                            <a:schemeClr val="dk1"/>
                          </a:solidFill>
                          <a:latin typeface="Meiryo UI" panose="020B0604030504040204" pitchFamily="50" charset="-128"/>
                          <a:ea typeface="Meiryo UI" panose="020B0604030504040204" pitchFamily="50" charset="-128"/>
                        </a:rPr>
                        <a:t>＆</a:t>
                      </a:r>
                      <a:r>
                        <a:rPr kumimoji="1" lang="en-US" altLang="ja-JP" sz="1400" kern="1200" spc="-100" baseline="0" dirty="0">
                          <a:solidFill>
                            <a:schemeClr val="dk1"/>
                          </a:solidFill>
                          <a:latin typeface="Meiryo UI" panose="020B0604030504040204" pitchFamily="50" charset="-128"/>
                          <a:ea typeface="Meiryo UI" panose="020B0604030504040204" pitchFamily="50" charset="-128"/>
                        </a:rPr>
                        <a:t>T</a:t>
                      </a:r>
                      <a:r>
                        <a:rPr kumimoji="1" lang="ja-JP" altLang="en-US" sz="1400" kern="1200" spc="-100" baseline="0" dirty="0">
                          <a:solidFill>
                            <a:schemeClr val="dk1"/>
                          </a:solidFill>
                          <a:latin typeface="Meiryo UI" panose="020B0604030504040204" pitchFamily="50" charset="-128"/>
                          <a:ea typeface="Meiryo UI" panose="020B0604030504040204" pitchFamily="50" charset="-128"/>
                        </a:rPr>
                        <a:t>環境㈱</a:t>
                      </a:r>
                      <a:r>
                        <a:rPr kumimoji="1" lang="ja-JP" altLang="en-US" sz="1000" kern="1200" spc="-100" dirty="0">
                          <a:solidFill>
                            <a:schemeClr val="dk1"/>
                          </a:solidFill>
                          <a:latin typeface="Meiryo UI" panose="020B0604030504040204" pitchFamily="50" charset="-128"/>
                          <a:ea typeface="Meiryo UI" panose="020B0604030504040204" pitchFamily="50" charset="-128"/>
                        </a:rPr>
                        <a:t>（旧：</a:t>
                      </a:r>
                      <a:r>
                        <a:rPr kumimoji="1" lang="ja-JP" altLang="ja-JP" sz="1000" kern="1200" spc="-100" dirty="0">
                          <a:solidFill>
                            <a:schemeClr val="dk1"/>
                          </a:solidFill>
                          <a:latin typeface="Meiryo UI" panose="020B0604030504040204" pitchFamily="50" charset="-128"/>
                          <a:ea typeface="Meiryo UI" panose="020B0604030504040204" pitchFamily="50" charset="-128"/>
                        </a:rPr>
                        <a:t>ＪＦＥ環境㈱</a:t>
                      </a:r>
                      <a:r>
                        <a:rPr kumimoji="1" lang="ja-JP" altLang="en-US" sz="1000" kern="1200" spc="-100" dirty="0">
                          <a:solidFill>
                            <a:schemeClr val="dk1"/>
                          </a:solidFill>
                          <a:latin typeface="Meiryo UI" panose="020B0604030504040204" pitchFamily="50" charset="-128"/>
                          <a:ea typeface="Meiryo UI" panose="020B0604030504040204" pitchFamily="50" charset="-128"/>
                        </a:rPr>
                        <a:t>）</a:t>
                      </a:r>
                      <a:endParaRPr kumimoji="1" lang="en-US" altLang="ja-JP" sz="900" kern="1200" spc="-1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l" defTabSz="914400" rtl="0" eaLnBrk="1" latinLnBrk="0" hangingPunct="1">
                        <a:spcAft>
                          <a:spcPts val="0"/>
                        </a:spcAft>
                      </a:pPr>
                      <a:r>
                        <a:rPr kumimoji="1" lang="ja-JP" altLang="ja-JP" sz="1400" kern="1200" dirty="0">
                          <a:solidFill>
                            <a:schemeClr val="dk1"/>
                          </a:solidFill>
                          <a:latin typeface="Meiryo UI" panose="020B0604030504040204" pitchFamily="50" charset="-128"/>
                          <a:ea typeface="Meiryo UI" panose="020B0604030504040204" pitchFamily="50" charset="-128"/>
                        </a:rPr>
                        <a:t>神奈川県横浜市</a:t>
                      </a:r>
                      <a:r>
                        <a:rPr kumimoji="1" lang="en-US" altLang="ja-JP" sz="1400" kern="1200" dirty="0">
                          <a:solidFill>
                            <a:schemeClr val="dk1"/>
                          </a:solidFill>
                          <a:latin typeface="Meiryo UI" panose="020B0604030504040204" pitchFamily="50" charset="-128"/>
                          <a:ea typeface="Meiryo UI" panose="020B0604030504040204" pitchFamily="50" charset="-128"/>
                        </a:rPr>
                        <a:t>045-505-7949</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dirty="0">
                          <a:latin typeface="Meiryo UI" panose="020B0604030504040204" pitchFamily="50" charset="-128"/>
                          <a:ea typeface="Meiryo UI" panose="020B0604030504040204" pitchFamily="50" charset="-128"/>
                        </a:rPr>
                        <a:t>焼却</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828172416"/>
                  </a:ext>
                </a:extLst>
              </a:tr>
            </a:tbl>
          </a:graphicData>
        </a:graphic>
      </p:graphicFrame>
      <p:sp>
        <p:nvSpPr>
          <p:cNvPr id="6" name="テキスト ボックス 5"/>
          <p:cNvSpPr txBox="1"/>
          <p:nvPr/>
        </p:nvSpPr>
        <p:spPr>
          <a:xfrm>
            <a:off x="251520" y="548680"/>
            <a:ext cx="82089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★詳細については、環境省ホームページで確認してください。</a:t>
            </a:r>
          </a:p>
        </p:txBody>
      </p:sp>
      <p:sp>
        <p:nvSpPr>
          <p:cNvPr id="4" name="スライド番号プレースホルダー 2">
            <a:extLst>
              <a:ext uri="{FF2B5EF4-FFF2-40B4-BE49-F238E27FC236}">
                <a16:creationId xmlns:a16="http://schemas.microsoft.com/office/drawing/2014/main" id="{B07C4AC9-67DF-4937-BB37-4172A72266B9}"/>
              </a:ext>
            </a:extLst>
          </p:cNvPr>
          <p:cNvSpPr txBox="1">
            <a:spLocks/>
          </p:cNvSpPr>
          <p:nvPr/>
        </p:nvSpPr>
        <p:spPr>
          <a:xfrm>
            <a:off x="8496000" y="6516000"/>
            <a:ext cx="540000" cy="360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66A0B4-6EB9-477D-B6F7-B38C7D5E185C}" type="slidenum">
              <a:rPr lang="ja-JP" altLang="en-US" smtClean="0">
                <a:solidFill>
                  <a:prstClr val="black"/>
                </a:solidFill>
              </a:rPr>
              <a:pPr/>
              <a:t>40</a:t>
            </a:fld>
            <a:endParaRPr lang="ja-JP" altLang="en-US" dirty="0">
              <a:solidFill>
                <a:prstClr val="black"/>
              </a:solidFill>
            </a:endParaRPr>
          </a:p>
        </p:txBody>
      </p:sp>
      <p:sp>
        <p:nvSpPr>
          <p:cNvPr id="7" name="正方形/長方形 6">
            <a:extLst>
              <a:ext uri="{FF2B5EF4-FFF2-40B4-BE49-F238E27FC236}">
                <a16:creationId xmlns:a16="http://schemas.microsoft.com/office/drawing/2014/main" id="{58642D47-2016-4A42-B9E5-D9719AF53438}"/>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無害化処理認定施設（焼却処理①）</a:t>
            </a:r>
          </a:p>
        </p:txBody>
      </p:sp>
      <p:sp>
        <p:nvSpPr>
          <p:cNvPr id="8" name="テキスト ボックス 7">
            <a:extLst>
              <a:ext uri="{FF2B5EF4-FFF2-40B4-BE49-F238E27FC236}">
                <a16:creationId xmlns:a16="http://schemas.microsoft.com/office/drawing/2014/main" id="{E23788BA-5699-06FC-33AB-E6AABBA3CCE3}"/>
              </a:ext>
            </a:extLst>
          </p:cNvPr>
          <p:cNvSpPr txBox="1"/>
          <p:nvPr/>
        </p:nvSpPr>
        <p:spPr>
          <a:xfrm>
            <a:off x="7920000" y="107999"/>
            <a:ext cx="108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graphicFrame>
        <p:nvGraphicFramePr>
          <p:cNvPr id="11" name="表 10">
            <a:extLst>
              <a:ext uri="{FF2B5EF4-FFF2-40B4-BE49-F238E27FC236}">
                <a16:creationId xmlns:a16="http://schemas.microsoft.com/office/drawing/2014/main" id="{E7A1793F-2297-32D3-6AF2-A6B24A8DD2E8}"/>
              </a:ext>
            </a:extLst>
          </p:cNvPr>
          <p:cNvGraphicFramePr>
            <a:graphicFrameLocks noGrp="1"/>
          </p:cNvGraphicFramePr>
          <p:nvPr/>
        </p:nvGraphicFramePr>
        <p:xfrm>
          <a:off x="4644000" y="1080000"/>
          <a:ext cx="4392000" cy="502200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125813437"/>
                    </a:ext>
                  </a:extLst>
                </a:gridCol>
                <a:gridCol w="2124000">
                  <a:extLst>
                    <a:ext uri="{9D8B030D-6E8A-4147-A177-3AD203B41FA5}">
                      <a16:colId xmlns:a16="http://schemas.microsoft.com/office/drawing/2014/main" val="1210884492"/>
                    </a:ext>
                  </a:extLst>
                </a:gridCol>
                <a:gridCol w="1476000">
                  <a:extLst>
                    <a:ext uri="{9D8B030D-6E8A-4147-A177-3AD203B41FA5}">
                      <a16:colId xmlns:a16="http://schemas.microsoft.com/office/drawing/2014/main" val="1876274054"/>
                    </a:ext>
                  </a:extLst>
                </a:gridCol>
                <a:gridCol w="540000">
                  <a:extLst>
                    <a:ext uri="{9D8B030D-6E8A-4147-A177-3AD203B41FA5}">
                      <a16:colId xmlns:a16="http://schemas.microsoft.com/office/drawing/2014/main" val="2790309987"/>
                    </a:ext>
                  </a:extLst>
                </a:gridCol>
              </a:tblGrid>
              <a:tr h="558000">
                <a:tc>
                  <a:txBody>
                    <a:bodyPr/>
                    <a:lstStyle/>
                    <a:p>
                      <a:pPr algn="ctr"/>
                      <a:r>
                        <a:rPr kumimoji="1" lang="en-US" altLang="ja-JP" sz="900" dirty="0">
                          <a:latin typeface="Meiryo UI" panose="020B0604030504040204" pitchFamily="50" charset="-128"/>
                          <a:ea typeface="Meiryo UI" panose="020B0604030504040204" pitchFamily="50" charset="-128"/>
                        </a:rPr>
                        <a:t>11</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spc="-100" dirty="0">
                          <a:solidFill>
                            <a:schemeClr val="dk1"/>
                          </a:solidFill>
                          <a:latin typeface="Meiryo UI" panose="020B0604030504040204" pitchFamily="50" charset="-128"/>
                          <a:ea typeface="Meiryo UI" panose="020B0604030504040204" pitchFamily="50" charset="-128"/>
                        </a:rPr>
                        <a:t>群桐エコロ㈱</a:t>
                      </a:r>
                      <a:r>
                        <a:rPr kumimoji="1" lang="en-US" altLang="ja-JP" sz="1000" kern="1200" spc="-100" dirty="0">
                          <a:solidFill>
                            <a:schemeClr val="dk1"/>
                          </a:solidFill>
                          <a:latin typeface="Meiryo UI" panose="020B0604030504040204" pitchFamily="50" charset="-128"/>
                          <a:ea typeface="Meiryo UI" panose="020B0604030504040204" pitchFamily="50" charset="-128"/>
                        </a:rPr>
                        <a:t>(</a:t>
                      </a:r>
                      <a:r>
                        <a:rPr kumimoji="1" lang="ja-JP" altLang="en-US" sz="1000" kern="1200" spc="-100" dirty="0">
                          <a:solidFill>
                            <a:schemeClr val="dk1"/>
                          </a:solidFill>
                          <a:latin typeface="Meiryo UI" panose="020B0604030504040204" pitchFamily="50" charset="-128"/>
                          <a:ea typeface="Meiryo UI" panose="020B0604030504040204" pitchFamily="50" charset="-128"/>
                        </a:rPr>
                        <a:t>旧</a:t>
                      </a:r>
                      <a:r>
                        <a:rPr kumimoji="1" lang="en-US" altLang="ja-JP" sz="1000" kern="1200" spc="-100" dirty="0">
                          <a:solidFill>
                            <a:schemeClr val="dk1"/>
                          </a:solidFill>
                          <a:latin typeface="Meiryo UI" panose="020B0604030504040204" pitchFamily="50" charset="-128"/>
                          <a:ea typeface="Meiryo UI" panose="020B0604030504040204" pitchFamily="50" charset="-128"/>
                        </a:rPr>
                        <a:t>:</a:t>
                      </a:r>
                      <a:r>
                        <a:rPr kumimoji="1" lang="en-US" altLang="ja-JP"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a:t>
                      </a:r>
                      <a:r>
                        <a:rPr kumimoji="1" lang="ja-JP" altLang="en-US"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株</a:t>
                      </a:r>
                      <a:r>
                        <a:rPr kumimoji="1" lang="en-US" altLang="ja-JP"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a:t>
                      </a:r>
                      <a:r>
                        <a:rPr kumimoji="1" lang="ja-JP" altLang="en-US"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エコロジスタ</a:t>
                      </a:r>
                      <a:r>
                        <a:rPr kumimoji="1" lang="en-US" altLang="ja-JP"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a:t>
                      </a:r>
                      <a:r>
                        <a:rPr kumimoji="1" lang="en-US" altLang="ja-JP" sz="1000" spc="-100" dirty="0">
                          <a:latin typeface="Meiryo UI" panose="020B0604030504040204" pitchFamily="50" charset="-128"/>
                          <a:ea typeface="Meiryo UI" panose="020B0604030504040204" pitchFamily="50" charset="-128"/>
                        </a:rPr>
                        <a:t> </a:t>
                      </a:r>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ja-JP" sz="1400" kern="1200" dirty="0">
                          <a:solidFill>
                            <a:schemeClr val="dk1"/>
                          </a:solidFill>
                          <a:latin typeface="Meiryo UI" panose="020B0604030504040204" pitchFamily="50" charset="-128"/>
                          <a:ea typeface="Meiryo UI" panose="020B0604030504040204" pitchFamily="50" charset="-128"/>
                        </a:rPr>
                        <a:t>群馬県太田市</a:t>
                      </a:r>
                      <a:r>
                        <a:rPr kumimoji="1" lang="en-US" altLang="ja-JP" sz="1400" kern="1200" dirty="0">
                          <a:solidFill>
                            <a:schemeClr val="dk1"/>
                          </a:solidFill>
                          <a:latin typeface="Meiryo UI" panose="020B0604030504040204" pitchFamily="50" charset="-128"/>
                          <a:ea typeface="Meiryo UI" panose="020B0604030504040204" pitchFamily="50" charset="-128"/>
                        </a:rPr>
                        <a:t>0276-55-0500</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indent="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4275085789"/>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12</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b="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環境開発㈱</a:t>
                      </a:r>
                      <a:endParaRPr kumimoji="1" lang="en-US" altLang="ja-JP" sz="1400" b="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effectLst/>
                          <a:latin typeface="Meiryo UI" panose="020B0604030504040204" pitchFamily="50" charset="-128"/>
                          <a:ea typeface="Meiryo UI" panose="020B0604030504040204" pitchFamily="50" charset="-128"/>
                        </a:rPr>
                        <a:t>石川県金沢市</a:t>
                      </a:r>
                      <a:r>
                        <a:rPr kumimoji="1" lang="ja-JP" altLang="en-US" sz="1400" b="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endParaRPr kumimoji="1" lang="en-US" altLang="ja-JP" sz="1400" b="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076-244-3132</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2203056323"/>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13</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kern="1200" spc="-100" dirty="0">
                          <a:solidFill>
                            <a:schemeClr val="dk1"/>
                          </a:solidFill>
                          <a:latin typeface="Meiryo UI" panose="020B0604030504040204" pitchFamily="50" charset="-128"/>
                          <a:ea typeface="Meiryo UI" panose="020B0604030504040204" pitchFamily="50" charset="-128"/>
                        </a:rPr>
                        <a:t>オオノ開發</a:t>
                      </a:r>
                      <a:r>
                        <a:rPr kumimoji="1" lang="ja-JP" altLang="ja-JP" sz="1400" kern="1200" spc="-100" dirty="0">
                          <a:solidFill>
                            <a:schemeClr val="dk1"/>
                          </a:solidFill>
                          <a:latin typeface="Meiryo UI" panose="020B0604030504040204" pitchFamily="50" charset="-128"/>
                          <a:ea typeface="Meiryo UI" panose="020B0604030504040204" pitchFamily="50" charset="-128"/>
                        </a:rPr>
                        <a:t>㈱</a:t>
                      </a:r>
                      <a:r>
                        <a:rPr kumimoji="1" lang="en-US" altLang="zh-TW" sz="1000" spc="-100" dirty="0">
                          <a:latin typeface="Meiryo UI" panose="020B0604030504040204" pitchFamily="50" charset="-128"/>
                          <a:ea typeface="Meiryo UI" panose="020B0604030504040204" pitchFamily="50" charset="-128"/>
                        </a:rPr>
                        <a:t>)</a:t>
                      </a:r>
                      <a:endParaRPr kumimoji="1" lang="en-US" altLang="zh-TW" sz="1000" spc="-100" dirty="0">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36" marB="45736"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愛媛県東温市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089-976-1234</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indent="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36" marB="45736" anchor="ctr"/>
                </a:tc>
                <a:extLst>
                  <a:ext uri="{0D108BD9-81ED-4DB2-BD59-A6C34878D82A}">
                    <a16:rowId xmlns:a16="http://schemas.microsoft.com/office/drawing/2014/main" val="2541925262"/>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14</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kern="1200" spc="-100" dirty="0">
                          <a:solidFill>
                            <a:schemeClr val="dk1"/>
                          </a:solidFill>
                          <a:latin typeface="Meiryo UI" panose="020B0604030504040204" pitchFamily="50" charset="-128"/>
                          <a:ea typeface="Meiryo UI" panose="020B0604030504040204" pitchFamily="50" charset="-128"/>
                        </a:rPr>
                        <a:t>ＪＸ金属苫小牧ケミカル</a:t>
                      </a:r>
                      <a:r>
                        <a:rPr kumimoji="1" lang="ja-JP" altLang="ja-JP" sz="1400" kern="1200" spc="-100" dirty="0">
                          <a:solidFill>
                            <a:schemeClr val="dk1"/>
                          </a:solidFill>
                          <a:latin typeface="Meiryo UI" panose="020B0604030504040204" pitchFamily="50" charset="-128"/>
                          <a:ea typeface="Meiryo UI" panose="020B0604030504040204" pitchFamily="50" charset="-128"/>
                        </a:rPr>
                        <a:t>㈱</a:t>
                      </a:r>
                      <a:endParaRPr kumimoji="1" lang="ja-JP" altLang="en-US" sz="1400" spc="-1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北海道苫小牧市</a:t>
                      </a:r>
                      <a:r>
                        <a:rPr kumimoji="1" lang="en-US" altLang="ja-JP" sz="1400" kern="1200" dirty="0">
                          <a:solidFill>
                            <a:schemeClr val="dk1"/>
                          </a:solidFill>
                          <a:latin typeface="Meiryo UI" panose="020B0604030504040204" pitchFamily="50" charset="-128"/>
                          <a:ea typeface="Meiryo UI" panose="020B0604030504040204" pitchFamily="50" charset="-128"/>
                        </a:rPr>
                        <a:t>0144-56-0231</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36" marB="45736" anchor="ctr"/>
                </a:tc>
                <a:extLst>
                  <a:ext uri="{0D108BD9-81ED-4DB2-BD59-A6C34878D82A}">
                    <a16:rowId xmlns:a16="http://schemas.microsoft.com/office/drawing/2014/main" val="3109648304"/>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15</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algn="l" defTabSz="914400" rtl="0" eaLnBrk="1" latinLnBrk="0" hangingPunct="1">
                        <a:spcAft>
                          <a:spcPts val="0"/>
                        </a:spcAft>
                      </a:pPr>
                      <a:r>
                        <a:rPr kumimoji="1" lang="en-US" altLang="ja-JP" sz="1400" kern="1200" spc="-100" dirty="0">
                          <a:solidFill>
                            <a:schemeClr val="dk1"/>
                          </a:solidFill>
                          <a:latin typeface="Meiryo UI" panose="020B0604030504040204" pitchFamily="50" charset="-128"/>
                          <a:ea typeface="Meiryo UI" panose="020B0604030504040204" pitchFamily="50" charset="-128"/>
                        </a:rPr>
                        <a:t>DINS</a:t>
                      </a:r>
                      <a:r>
                        <a:rPr kumimoji="1" lang="ja-JP" altLang="en-US" sz="1400" kern="1200" spc="-100" dirty="0">
                          <a:solidFill>
                            <a:schemeClr val="dk1"/>
                          </a:solidFill>
                          <a:latin typeface="Meiryo UI" panose="020B0604030504040204" pitchFamily="50" charset="-128"/>
                          <a:ea typeface="Meiryo UI" panose="020B0604030504040204" pitchFamily="50" charset="-128"/>
                        </a:rPr>
                        <a:t>関西</a:t>
                      </a:r>
                      <a:r>
                        <a:rPr kumimoji="1" lang="en-US" altLang="ja-JP" sz="1400" kern="1200" spc="-100" dirty="0">
                          <a:solidFill>
                            <a:schemeClr val="dk1"/>
                          </a:solidFill>
                          <a:latin typeface="Meiryo UI" panose="020B0604030504040204" pitchFamily="50" charset="-128"/>
                          <a:ea typeface="Meiryo UI" panose="020B0604030504040204" pitchFamily="50" charset="-128"/>
                        </a:rPr>
                        <a:t>(</a:t>
                      </a:r>
                      <a:r>
                        <a:rPr kumimoji="1" lang="ja-JP" altLang="en-US" sz="1400" kern="1200" spc="-100" dirty="0">
                          <a:solidFill>
                            <a:schemeClr val="dk1"/>
                          </a:solidFill>
                          <a:latin typeface="Meiryo UI" panose="020B0604030504040204" pitchFamily="50" charset="-128"/>
                          <a:ea typeface="Meiryo UI" panose="020B0604030504040204" pitchFamily="50" charset="-128"/>
                        </a:rPr>
                        <a:t>株</a:t>
                      </a:r>
                      <a:r>
                        <a:rPr kumimoji="1" lang="en-US" altLang="ja-JP" sz="1400" kern="1200" spc="-100" dirty="0">
                          <a:solidFill>
                            <a:schemeClr val="dk1"/>
                          </a:solidFill>
                          <a:latin typeface="Meiryo UI" panose="020B0604030504040204" pitchFamily="50" charset="-128"/>
                          <a:ea typeface="Meiryo UI" panose="020B0604030504040204" pitchFamily="50" charset="-128"/>
                        </a:rPr>
                        <a:t>)</a:t>
                      </a:r>
                      <a:r>
                        <a:rPr kumimoji="1" lang="ja-JP" altLang="en-US" sz="1000" kern="1200" spc="-100" dirty="0">
                          <a:solidFill>
                            <a:schemeClr val="dk1"/>
                          </a:solidFill>
                          <a:latin typeface="Meiryo UI" panose="020B0604030504040204" pitchFamily="50" charset="-128"/>
                          <a:ea typeface="Meiryo UI" panose="020B0604030504040204" pitchFamily="50" charset="-128"/>
                        </a:rPr>
                        <a:t>（旧：</a:t>
                      </a:r>
                      <a:r>
                        <a:rPr kumimoji="1" lang="ja-JP" altLang="ja-JP" sz="1000" kern="1200" spc="-100" dirty="0">
                          <a:solidFill>
                            <a:schemeClr val="dk1"/>
                          </a:solidFill>
                          <a:latin typeface="Meiryo UI" panose="020B0604030504040204" pitchFamily="50" charset="-128"/>
                          <a:ea typeface="Meiryo UI" panose="020B0604030504040204" pitchFamily="50" charset="-128"/>
                        </a:rPr>
                        <a:t>㈱</a:t>
                      </a:r>
                      <a:r>
                        <a:rPr kumimoji="1" lang="en-US" altLang="ja-JP" sz="1000" kern="1200" spc="-100" dirty="0">
                          <a:solidFill>
                            <a:schemeClr val="dk1"/>
                          </a:solidFill>
                          <a:latin typeface="Meiryo UI" panose="020B0604030504040204" pitchFamily="50" charset="-128"/>
                          <a:ea typeface="Meiryo UI" panose="020B0604030504040204" pitchFamily="50" charset="-128"/>
                        </a:rPr>
                        <a:t>GE</a:t>
                      </a:r>
                      <a:r>
                        <a:rPr kumimoji="1" lang="ja-JP" altLang="en-US" sz="1000" kern="1200" spc="-100" dirty="0">
                          <a:solidFill>
                            <a:schemeClr val="dk1"/>
                          </a:solidFill>
                          <a:latin typeface="Meiryo UI" panose="020B0604030504040204" pitchFamily="50" charset="-128"/>
                          <a:ea typeface="Meiryo UI" panose="020B0604030504040204" pitchFamily="50" charset="-128"/>
                        </a:rPr>
                        <a:t>）</a:t>
                      </a:r>
                      <a:endParaRPr kumimoji="1" lang="en-US" altLang="ja-JP" sz="1000" kern="1200" spc="-1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大阪府堺市</a:t>
                      </a:r>
                    </a:p>
                    <a:p>
                      <a:pPr marL="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072-243-6335</a:t>
                      </a:r>
                      <a:endParaRPr kumimoji="1" lang="ja-JP" altLang="en-US"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p>
                  </a:txBody>
                  <a:tcPr marL="36000" marR="36000" marT="45719" marB="45719" anchor="ctr"/>
                </a:tc>
                <a:extLst>
                  <a:ext uri="{0D108BD9-81ED-4DB2-BD59-A6C34878D82A}">
                    <a16:rowId xmlns:a16="http://schemas.microsoft.com/office/drawing/2014/main" val="3887170915"/>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16</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spc="-100" dirty="0">
                          <a:solidFill>
                            <a:schemeClr val="dk1"/>
                          </a:solidFill>
                          <a:latin typeface="Meiryo UI" panose="020B0604030504040204" pitchFamily="50" charset="-128"/>
                          <a:ea typeface="Meiryo UI" panose="020B0604030504040204" pitchFamily="50" charset="-128"/>
                        </a:rPr>
                        <a:t>ユナイテッド計画㈱</a:t>
                      </a:r>
                      <a:endParaRPr kumimoji="1" lang="en-US" altLang="ja-JP" sz="1400" kern="1200" spc="-100" dirty="0">
                        <a:solidFill>
                          <a:schemeClr val="dk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19" marB="45719" anchor="ctr"/>
                </a:tc>
                <a:tc>
                  <a:txBody>
                    <a:bodyPr/>
                    <a:lstStyle/>
                    <a:p>
                      <a:pPr marL="0" algn="l" defTabSz="914400" rtl="0" eaLnBrk="1" latinLnBrk="0" hangingPunct="1">
                        <a:spcAft>
                          <a:spcPts val="0"/>
                        </a:spcAft>
                      </a:pPr>
                      <a:r>
                        <a:rPr kumimoji="1" lang="zh-CN" altLang="en-US" sz="1400" kern="1200" dirty="0">
                          <a:solidFill>
                            <a:schemeClr val="dk1"/>
                          </a:solidFill>
                          <a:latin typeface="Meiryo UI" panose="020B0604030504040204" pitchFamily="50" charset="-128"/>
                          <a:ea typeface="Meiryo UI" panose="020B0604030504040204" pitchFamily="50" charset="-128"/>
                        </a:rPr>
                        <a:t>秋田県秋田市</a:t>
                      </a:r>
                    </a:p>
                    <a:p>
                      <a:pPr marL="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018-877-3027</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1310407458"/>
                  </a:ext>
                </a:extLst>
              </a:tr>
              <a:tr h="558000">
                <a:tc>
                  <a:txBody>
                    <a:bodyPr/>
                    <a:lstStyle/>
                    <a:p>
                      <a:pPr algn="ctr"/>
                      <a:r>
                        <a:rPr kumimoji="1" lang="en-US" altLang="ja-JP" sz="900" kern="1200" dirty="0">
                          <a:solidFill>
                            <a:schemeClr val="dk1"/>
                          </a:solidFill>
                          <a:latin typeface="Meiryo UI" panose="020B0604030504040204" pitchFamily="50" charset="-128"/>
                          <a:ea typeface="Meiryo UI" panose="020B0604030504040204" pitchFamily="50" charset="-128"/>
                        </a:rPr>
                        <a:t>17</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kern="1200" spc="-100" dirty="0">
                          <a:solidFill>
                            <a:schemeClr val="dk1"/>
                          </a:solidFill>
                          <a:latin typeface="Meiryo UI" panose="020B0604030504040204" pitchFamily="50" charset="-128"/>
                          <a:ea typeface="Meiryo UI" panose="020B0604030504040204" pitchFamily="50" charset="-128"/>
                        </a:rPr>
                        <a:t>エコシステム小坂㈱</a:t>
                      </a:r>
                      <a:endParaRPr kumimoji="1" lang="en-US" altLang="ja-JP" sz="1400" kern="1200" spc="-100" dirty="0">
                        <a:solidFill>
                          <a:schemeClr val="dk1"/>
                        </a:solidFill>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marL="0" algn="l" defTabSz="914400" rtl="0" eaLnBrk="1" latinLnBrk="0" hangingPunct="1">
                        <a:spcAft>
                          <a:spcPts val="0"/>
                        </a:spcAft>
                      </a:pPr>
                      <a:r>
                        <a:rPr kumimoji="1" lang="zh-CN" altLang="en-US" sz="1400" kern="1200" dirty="0">
                          <a:solidFill>
                            <a:schemeClr val="dk1"/>
                          </a:solidFill>
                          <a:latin typeface="Meiryo UI" panose="020B0604030504040204" pitchFamily="50" charset="-128"/>
                          <a:ea typeface="Meiryo UI" panose="020B0604030504040204" pitchFamily="50" charset="-128"/>
                        </a:rPr>
                        <a:t>秋田県鹿角郡</a:t>
                      </a:r>
                      <a:endParaRPr kumimoji="1" lang="en-US" altLang="zh-CN" sz="1400" kern="1200" dirty="0">
                        <a:solidFill>
                          <a:schemeClr val="dk1"/>
                        </a:solidFill>
                        <a:latin typeface="Meiryo UI" panose="020B0604030504040204" pitchFamily="50" charset="-128"/>
                        <a:ea typeface="Meiryo UI" panose="020B0604030504040204" pitchFamily="50" charset="-128"/>
                      </a:endParaRPr>
                    </a:p>
                    <a:p>
                      <a:pPr marL="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03-6847-7011</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3067704717"/>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18</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algn="l" defTabSz="914400" rtl="0" eaLnBrk="1" latinLnBrk="0" hangingPunct="1">
                        <a:spcAft>
                          <a:spcPts val="0"/>
                        </a:spcAft>
                      </a:pPr>
                      <a:r>
                        <a:rPr kumimoji="1" lang="ja-JP" altLang="en-US" sz="1400" kern="1200" spc="-100" dirty="0">
                          <a:solidFill>
                            <a:schemeClr val="dk1"/>
                          </a:solidFill>
                          <a:latin typeface="Meiryo UI" panose="020B0604030504040204" pitchFamily="50" charset="-128"/>
                          <a:ea typeface="Meiryo UI" panose="020B0604030504040204" pitchFamily="50" charset="-128"/>
                        </a:rPr>
                        <a:t>三池製錬㈱</a:t>
                      </a:r>
                      <a:endParaRPr kumimoji="1" lang="en-US" altLang="ja-JP" sz="900" kern="1200" spc="-1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福岡県大牟田市</a:t>
                      </a:r>
                      <a:endParaRPr kumimoji="1" lang="en-US" altLang="zh-CN" sz="1400" kern="1200" dirty="0">
                        <a:solidFill>
                          <a:schemeClr val="dk1"/>
                        </a:solidFill>
                        <a:latin typeface="Meiryo UI" panose="020B0604030504040204" pitchFamily="50" charset="-128"/>
                        <a:ea typeface="Meiryo UI" panose="020B0604030504040204" pitchFamily="50" charset="-128"/>
                      </a:endParaRPr>
                    </a:p>
                    <a:p>
                      <a:pPr marL="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0944-53-7262</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1802435177"/>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19</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kern="1200" spc="-100" dirty="0">
                          <a:solidFill>
                            <a:schemeClr val="dk1"/>
                          </a:solidFill>
                          <a:latin typeface="Meiryo UI" panose="020B0604030504040204" pitchFamily="50" charset="-128"/>
                          <a:ea typeface="Meiryo UI" panose="020B0604030504040204" pitchFamily="50" charset="-128"/>
                        </a:rPr>
                        <a:t>日重環境㈱</a:t>
                      </a:r>
                      <a:r>
                        <a:rPr kumimoji="1" lang="en-US" altLang="ja-JP" sz="1050" kern="1200" spc="-100" dirty="0">
                          <a:solidFill>
                            <a:schemeClr val="dk1"/>
                          </a:solidFill>
                          <a:latin typeface="Meiryo UI" panose="020B0604030504040204" pitchFamily="50" charset="-128"/>
                          <a:ea typeface="Meiryo UI" panose="020B0604030504040204" pitchFamily="50" charset="-128"/>
                        </a:rPr>
                        <a:t>(</a:t>
                      </a:r>
                      <a:r>
                        <a:rPr kumimoji="1" lang="ja-JP" altLang="en-US" sz="1050" kern="1200" spc="-100" dirty="0">
                          <a:solidFill>
                            <a:schemeClr val="dk1"/>
                          </a:solidFill>
                          <a:latin typeface="Meiryo UI" panose="020B0604030504040204" pitchFamily="50" charset="-128"/>
                          <a:ea typeface="Meiryo UI" panose="020B0604030504040204" pitchFamily="50" charset="-128"/>
                        </a:rPr>
                        <a:t>旧赤城鉱油㈱</a:t>
                      </a:r>
                      <a:r>
                        <a:rPr kumimoji="1" lang="en-US" altLang="ja-JP" sz="1050" kern="1200" spc="-100" dirty="0">
                          <a:solidFill>
                            <a:schemeClr val="dk1"/>
                          </a:solidFill>
                          <a:latin typeface="Meiryo UI" panose="020B0604030504040204" pitchFamily="50" charset="-128"/>
                          <a:ea typeface="Meiryo UI" panose="020B0604030504040204" pitchFamily="50" charset="-128"/>
                        </a:rPr>
                        <a:t>)</a:t>
                      </a: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群馬県みどり</a:t>
                      </a:r>
                      <a:r>
                        <a:rPr kumimoji="1" lang="ja-JP" altLang="ja-JP" sz="1400" kern="1200" dirty="0">
                          <a:solidFill>
                            <a:schemeClr val="dk1"/>
                          </a:solidFill>
                          <a:latin typeface="Meiryo UI" panose="020B0604030504040204" pitchFamily="50" charset="-128"/>
                          <a:ea typeface="Meiryo UI" panose="020B0604030504040204" pitchFamily="50" charset="-128"/>
                        </a:rPr>
                        <a:t>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0277-73-0194</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indent="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840373693"/>
                  </a:ext>
                </a:extLst>
              </a:tr>
            </a:tbl>
          </a:graphicData>
        </a:graphic>
      </p:graphicFrame>
      <p:sp>
        <p:nvSpPr>
          <p:cNvPr id="14" name="テキスト ボックス 13">
            <a:extLst>
              <a:ext uri="{FF2B5EF4-FFF2-40B4-BE49-F238E27FC236}">
                <a16:creationId xmlns:a16="http://schemas.microsoft.com/office/drawing/2014/main" id="{7FEF930E-CF3D-A4F7-3FD1-5EEB426571E5}"/>
              </a:ext>
            </a:extLst>
          </p:cNvPr>
          <p:cNvSpPr txBox="1"/>
          <p:nvPr/>
        </p:nvSpPr>
        <p:spPr>
          <a:xfrm>
            <a:off x="4572000" y="107999"/>
            <a:ext cx="2232000" cy="360000"/>
          </a:xfrm>
          <a:prstGeom prst="rect">
            <a:avLst/>
          </a:prstGeom>
          <a:noFill/>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（令和５年２月現在）</a:t>
            </a:r>
          </a:p>
        </p:txBody>
      </p:sp>
    </p:spTree>
    <p:extLst>
      <p:ext uri="{BB962C8B-B14F-4D97-AF65-F5344CB8AC3E}">
        <p14:creationId xmlns:p14="http://schemas.microsoft.com/office/powerpoint/2010/main" val="1008295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548680"/>
            <a:ext cx="82089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★詳細については、環境省ホームページで確認してください。</a:t>
            </a:r>
          </a:p>
        </p:txBody>
      </p:sp>
      <p:sp>
        <p:nvSpPr>
          <p:cNvPr id="4" name="スライド番号プレースホルダー 2">
            <a:extLst>
              <a:ext uri="{FF2B5EF4-FFF2-40B4-BE49-F238E27FC236}">
                <a16:creationId xmlns:a16="http://schemas.microsoft.com/office/drawing/2014/main" id="{B07C4AC9-67DF-4937-BB37-4172A72266B9}"/>
              </a:ext>
            </a:extLst>
          </p:cNvPr>
          <p:cNvSpPr txBox="1">
            <a:spLocks/>
          </p:cNvSpPr>
          <p:nvPr/>
        </p:nvSpPr>
        <p:spPr>
          <a:xfrm>
            <a:off x="8496000" y="6516000"/>
            <a:ext cx="540000" cy="360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66A0B4-6EB9-477D-B6F7-B38C7D5E185C}" type="slidenum">
              <a:rPr lang="ja-JP" altLang="en-US" smtClean="0">
                <a:solidFill>
                  <a:prstClr val="black"/>
                </a:solidFill>
              </a:rPr>
              <a:pPr/>
              <a:t>41</a:t>
            </a:fld>
            <a:endParaRPr lang="ja-JP" altLang="en-US" dirty="0">
              <a:solidFill>
                <a:prstClr val="black"/>
              </a:solidFill>
            </a:endParaRPr>
          </a:p>
        </p:txBody>
      </p:sp>
      <p:sp>
        <p:nvSpPr>
          <p:cNvPr id="7" name="正方形/長方形 6">
            <a:extLst>
              <a:ext uri="{FF2B5EF4-FFF2-40B4-BE49-F238E27FC236}">
                <a16:creationId xmlns:a16="http://schemas.microsoft.com/office/drawing/2014/main" id="{58642D47-2016-4A42-B9E5-D9719AF53438}"/>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無害化処理認定施設等（焼却処理②）</a:t>
            </a:r>
          </a:p>
        </p:txBody>
      </p:sp>
      <p:sp>
        <p:nvSpPr>
          <p:cNvPr id="8" name="テキスト ボックス 7">
            <a:extLst>
              <a:ext uri="{FF2B5EF4-FFF2-40B4-BE49-F238E27FC236}">
                <a16:creationId xmlns:a16="http://schemas.microsoft.com/office/drawing/2014/main" id="{E23788BA-5699-06FC-33AB-E6AABBA3CCE3}"/>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graphicFrame>
        <p:nvGraphicFramePr>
          <p:cNvPr id="10" name="表 9">
            <a:extLst>
              <a:ext uri="{FF2B5EF4-FFF2-40B4-BE49-F238E27FC236}">
                <a16:creationId xmlns:a16="http://schemas.microsoft.com/office/drawing/2014/main" id="{0A7BA526-D86A-51C2-2FFF-13DEB34655BD}"/>
              </a:ext>
            </a:extLst>
          </p:cNvPr>
          <p:cNvGraphicFramePr>
            <a:graphicFrameLocks noGrp="1"/>
          </p:cNvGraphicFramePr>
          <p:nvPr/>
        </p:nvGraphicFramePr>
        <p:xfrm>
          <a:off x="144000" y="1080000"/>
          <a:ext cx="4392000" cy="172800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2004209524"/>
                    </a:ext>
                  </a:extLst>
                </a:gridCol>
                <a:gridCol w="2124000">
                  <a:extLst>
                    <a:ext uri="{9D8B030D-6E8A-4147-A177-3AD203B41FA5}">
                      <a16:colId xmlns:a16="http://schemas.microsoft.com/office/drawing/2014/main" val="30603089"/>
                    </a:ext>
                  </a:extLst>
                </a:gridCol>
                <a:gridCol w="1476000">
                  <a:extLst>
                    <a:ext uri="{9D8B030D-6E8A-4147-A177-3AD203B41FA5}">
                      <a16:colId xmlns:a16="http://schemas.microsoft.com/office/drawing/2014/main" val="668232792"/>
                    </a:ext>
                  </a:extLst>
                </a:gridCol>
                <a:gridCol w="540000">
                  <a:extLst>
                    <a:ext uri="{9D8B030D-6E8A-4147-A177-3AD203B41FA5}">
                      <a16:colId xmlns:a16="http://schemas.microsoft.com/office/drawing/2014/main" val="2904689640"/>
                    </a:ext>
                  </a:extLst>
                </a:gridCol>
              </a:tblGrid>
              <a:tr h="576000">
                <a:tc>
                  <a:txBody>
                    <a:bodyPr/>
                    <a:lstStyle/>
                    <a:p>
                      <a:pPr algn="ctr"/>
                      <a:r>
                        <a:rPr kumimoji="1" lang="en-US" altLang="ja-JP" sz="900" dirty="0">
                          <a:latin typeface="Meiryo UI" panose="020B0604030504040204" pitchFamily="50" charset="-128"/>
                          <a:ea typeface="Meiryo UI" panose="020B0604030504040204" pitchFamily="50" charset="-128"/>
                        </a:rPr>
                        <a:t>20</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kern="1200" dirty="0">
                          <a:solidFill>
                            <a:schemeClr val="dk1"/>
                          </a:solidFill>
                          <a:latin typeface="Meiryo UI" panose="020B0604030504040204" pitchFamily="50" charset="-128"/>
                          <a:ea typeface="Meiryo UI" panose="020B0604030504040204" pitchFamily="50" charset="-128"/>
                        </a:rPr>
                        <a:t>㈱太洋サービス</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accent5"/>
                          </a:solidFill>
                          <a:latin typeface="Meiryo UI" panose="020B0604030504040204" pitchFamily="50" charset="-128"/>
                          <a:ea typeface="Meiryo UI" panose="020B0604030504040204" pitchFamily="50" charset="-128"/>
                        </a:rPr>
                        <a:t>【</a:t>
                      </a:r>
                      <a:r>
                        <a:rPr kumimoji="1" lang="ja-JP" altLang="en-US" sz="1400" dirty="0">
                          <a:solidFill>
                            <a:schemeClr val="accent5"/>
                          </a:solidFill>
                          <a:latin typeface="Meiryo UI" panose="020B0604030504040204" pitchFamily="50" charset="-128"/>
                          <a:ea typeface="Meiryo UI" panose="020B0604030504040204" pitchFamily="50" charset="-128"/>
                        </a:rPr>
                        <a:t>収集運搬有</a:t>
                      </a:r>
                      <a:r>
                        <a:rPr kumimoji="1" lang="en-US" altLang="ja-JP" sz="1400" dirty="0">
                          <a:solidFill>
                            <a:schemeClr val="accent5"/>
                          </a:solidFill>
                          <a:latin typeface="Meiryo UI" panose="020B0604030504040204" pitchFamily="50" charset="-128"/>
                          <a:ea typeface="Meiryo UI" panose="020B0604030504040204" pitchFamily="50" charset="-128"/>
                        </a:rPr>
                        <a:t>】</a:t>
                      </a:r>
                      <a:endParaRPr kumimoji="1" lang="ja-JP" altLang="en-US" sz="1400" dirty="0">
                        <a:solidFill>
                          <a:schemeClr val="accent5"/>
                        </a:solidFill>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静岡県浜松</a:t>
                      </a:r>
                      <a:r>
                        <a:rPr kumimoji="1" lang="ja-JP" altLang="ja-JP" sz="1400" kern="1200" dirty="0">
                          <a:solidFill>
                            <a:schemeClr val="dk1"/>
                          </a:solidFill>
                          <a:latin typeface="Meiryo UI" panose="020B0604030504040204" pitchFamily="50" charset="-128"/>
                          <a:ea typeface="Meiryo UI" panose="020B0604030504040204" pitchFamily="50" charset="-128"/>
                        </a:rPr>
                        <a:t>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053-447-4640</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1538497958"/>
                  </a:ext>
                </a:extLst>
              </a:tr>
              <a:tr h="576000">
                <a:tc>
                  <a:txBody>
                    <a:bodyPr/>
                    <a:lstStyle/>
                    <a:p>
                      <a:pPr algn="ctr"/>
                      <a:r>
                        <a:rPr kumimoji="1" lang="en-US" altLang="ja-JP" sz="900" dirty="0">
                          <a:latin typeface="Meiryo UI" panose="020B0604030504040204" pitchFamily="50" charset="-128"/>
                          <a:ea typeface="Meiryo UI" panose="020B0604030504040204" pitchFamily="50" charset="-128"/>
                        </a:rPr>
                        <a:t>21</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rPr>
                        <a:t>東京鐵鋼㈱</a:t>
                      </a:r>
                      <a:endParaRPr kumimoji="1" lang="ja-JP" altLang="en-US"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青森県八戸市</a:t>
                      </a:r>
                      <a:r>
                        <a:rPr kumimoji="1" lang="en-US" altLang="ja-JP" sz="1400" kern="1200" dirty="0">
                          <a:solidFill>
                            <a:schemeClr val="dk1"/>
                          </a:solidFill>
                          <a:latin typeface="Meiryo UI" panose="020B0604030504040204" pitchFamily="50" charset="-128"/>
                          <a:ea typeface="Meiryo UI" panose="020B0604030504040204" pitchFamily="50" charset="-128"/>
                        </a:rPr>
                        <a:t>0178-28-9191</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551168929"/>
                  </a:ext>
                </a:extLst>
              </a:tr>
              <a:tr h="576000">
                <a:tc>
                  <a:txBody>
                    <a:bodyPr/>
                    <a:lstStyle/>
                    <a:p>
                      <a:pPr algn="ctr"/>
                      <a:r>
                        <a:rPr kumimoji="1" lang="en-US" altLang="ja-JP" sz="900" dirty="0">
                          <a:latin typeface="Meiryo UI" panose="020B0604030504040204" pitchFamily="50" charset="-128"/>
                          <a:ea typeface="Meiryo UI" panose="020B0604030504040204" pitchFamily="50" charset="-128"/>
                        </a:rPr>
                        <a:t>22</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panose="020B0604030504040204" pitchFamily="50" charset="-128"/>
                          <a:ea typeface="Meiryo UI" panose="020B0604030504040204" pitchFamily="50" charset="-128"/>
                        </a:rPr>
                        <a:t>エコシステム千葉㈱</a:t>
                      </a:r>
                      <a:endParaRPr kumimoji="1" lang="en-US" altLang="ja-JP" sz="1200" kern="1200" dirty="0">
                        <a:solidFill>
                          <a:schemeClr val="dk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accent5"/>
                          </a:solidFill>
                          <a:latin typeface="Meiryo UI" panose="020B0604030504040204" pitchFamily="50" charset="-128"/>
                          <a:ea typeface="Meiryo UI" panose="020B0604030504040204" pitchFamily="50" charset="-128"/>
                        </a:rPr>
                        <a:t>【</a:t>
                      </a:r>
                      <a:r>
                        <a:rPr kumimoji="1" lang="ja-JP" altLang="en-US" sz="1400" dirty="0">
                          <a:solidFill>
                            <a:schemeClr val="accent5"/>
                          </a:solidFill>
                          <a:latin typeface="Meiryo UI" panose="020B0604030504040204" pitchFamily="50" charset="-128"/>
                          <a:ea typeface="Meiryo UI" panose="020B0604030504040204" pitchFamily="50" charset="-128"/>
                        </a:rPr>
                        <a:t>収集運搬有</a:t>
                      </a:r>
                      <a:r>
                        <a:rPr kumimoji="1" lang="en-US" altLang="ja-JP" sz="1400" dirty="0">
                          <a:solidFill>
                            <a:schemeClr val="accent5"/>
                          </a:solidFill>
                          <a:latin typeface="Meiryo UI" panose="020B0604030504040204" pitchFamily="50" charset="-128"/>
                          <a:ea typeface="Meiryo UI" panose="020B0604030504040204" pitchFamily="50" charset="-128"/>
                        </a:rPr>
                        <a:t>】</a:t>
                      </a:r>
                      <a:endParaRPr kumimoji="1" lang="ja-JP" altLang="en-US" sz="1400" dirty="0">
                        <a:solidFill>
                          <a:schemeClr val="accent5"/>
                        </a:solidFill>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千葉県袖ヶ浦市</a:t>
                      </a:r>
                      <a:r>
                        <a:rPr kumimoji="1" lang="en-US" altLang="ja-JP" sz="1400" kern="1200" dirty="0">
                          <a:solidFill>
                            <a:schemeClr val="dk1"/>
                          </a:solidFill>
                          <a:latin typeface="Meiryo UI" panose="020B0604030504040204" pitchFamily="50" charset="-128"/>
                          <a:ea typeface="Meiryo UI" panose="020B0604030504040204" pitchFamily="50" charset="-128"/>
                        </a:rPr>
                        <a:t>0438-60-7175</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3656743084"/>
                  </a:ext>
                </a:extLst>
              </a:tr>
            </a:tbl>
          </a:graphicData>
        </a:graphic>
      </p:graphicFrame>
      <p:graphicFrame>
        <p:nvGraphicFramePr>
          <p:cNvPr id="13" name="表 12">
            <a:extLst>
              <a:ext uri="{FF2B5EF4-FFF2-40B4-BE49-F238E27FC236}">
                <a16:creationId xmlns:a16="http://schemas.microsoft.com/office/drawing/2014/main" id="{4F6B11A1-9D02-A443-4A9E-C6C7B708A805}"/>
              </a:ext>
            </a:extLst>
          </p:cNvPr>
          <p:cNvGraphicFramePr>
            <a:graphicFrameLocks noGrp="1"/>
          </p:cNvGraphicFramePr>
          <p:nvPr/>
        </p:nvGraphicFramePr>
        <p:xfrm>
          <a:off x="4644000" y="1080000"/>
          <a:ext cx="4392000" cy="172800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1470665078"/>
                    </a:ext>
                  </a:extLst>
                </a:gridCol>
                <a:gridCol w="2124000">
                  <a:extLst>
                    <a:ext uri="{9D8B030D-6E8A-4147-A177-3AD203B41FA5}">
                      <a16:colId xmlns:a16="http://schemas.microsoft.com/office/drawing/2014/main" val="1676522789"/>
                    </a:ext>
                  </a:extLst>
                </a:gridCol>
                <a:gridCol w="1476000">
                  <a:extLst>
                    <a:ext uri="{9D8B030D-6E8A-4147-A177-3AD203B41FA5}">
                      <a16:colId xmlns:a16="http://schemas.microsoft.com/office/drawing/2014/main" val="2935851291"/>
                    </a:ext>
                  </a:extLst>
                </a:gridCol>
                <a:gridCol w="540000">
                  <a:extLst>
                    <a:ext uri="{9D8B030D-6E8A-4147-A177-3AD203B41FA5}">
                      <a16:colId xmlns:a16="http://schemas.microsoft.com/office/drawing/2014/main" val="2681682639"/>
                    </a:ext>
                  </a:extLst>
                </a:gridCol>
              </a:tblGrid>
              <a:tr h="576000">
                <a:tc>
                  <a:txBody>
                    <a:bodyPr/>
                    <a:lstStyle/>
                    <a:p>
                      <a:pPr algn="ctr"/>
                      <a:r>
                        <a:rPr kumimoji="1" lang="en-US" altLang="ja-JP" sz="900" dirty="0">
                          <a:latin typeface="Meiryo UI" panose="020B0604030504040204" pitchFamily="50" charset="-128"/>
                          <a:ea typeface="Meiryo UI" panose="020B0604030504040204" pitchFamily="50" charset="-128"/>
                        </a:rPr>
                        <a:t>23</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100" spc="-150" baseline="0" dirty="0">
                          <a:latin typeface="Meiryo UI" panose="020B0604030504040204" pitchFamily="50" charset="-128"/>
                          <a:ea typeface="Meiryo UI" panose="020B0604030504040204" pitchFamily="50" charset="-128"/>
                        </a:rPr>
                        <a:t>日本製紙勿来クリーンセンター株式会社</a:t>
                      </a:r>
                      <a:endParaRPr kumimoji="1" lang="en-US" altLang="ja-JP" sz="1100" spc="-150" baseline="0" dirty="0">
                        <a:latin typeface="Meiryo UI" panose="020B0604030504040204" pitchFamily="50" charset="-128"/>
                        <a:ea typeface="Meiryo UI" panose="020B0604030504040204" pitchFamily="50" charset="-128"/>
                      </a:endParaRPr>
                    </a:p>
                    <a:p>
                      <a:pPr algn="l"/>
                      <a:r>
                        <a:rPr kumimoji="1" lang="en-US" altLang="ja-JP" sz="1400" dirty="0">
                          <a:solidFill>
                            <a:schemeClr val="accent5"/>
                          </a:solidFill>
                          <a:latin typeface="Meiryo UI" panose="020B0604030504040204" pitchFamily="50" charset="-128"/>
                          <a:ea typeface="Meiryo UI" panose="020B0604030504040204" pitchFamily="50" charset="-128"/>
                        </a:rPr>
                        <a:t>【</a:t>
                      </a:r>
                      <a:r>
                        <a:rPr kumimoji="1" lang="ja-JP" altLang="en-US" sz="1400" dirty="0">
                          <a:solidFill>
                            <a:schemeClr val="accent5"/>
                          </a:solidFill>
                          <a:latin typeface="Meiryo UI" panose="020B0604030504040204" pitchFamily="50" charset="-128"/>
                          <a:ea typeface="Meiryo UI" panose="020B0604030504040204" pitchFamily="50" charset="-128"/>
                        </a:rPr>
                        <a:t>収集運搬有り</a:t>
                      </a:r>
                      <a:r>
                        <a:rPr kumimoji="1" lang="en-US" altLang="ja-JP" sz="14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福島県いわき市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0246-65-3111</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spc="-100" baseline="0" dirty="0">
                          <a:latin typeface="Meiryo UI" panose="020B0604030504040204" pitchFamily="50" charset="-128"/>
                          <a:ea typeface="Meiryo UI" panose="020B0604030504040204" pitchFamily="50" charset="-128"/>
                        </a:rPr>
                        <a:t>還元熱</a:t>
                      </a:r>
                      <a:endParaRPr kumimoji="1" lang="en-US" altLang="ja-JP" sz="1000" spc="-100" baseline="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spc="-100" baseline="0" dirty="0">
                          <a:latin typeface="Meiryo UI" panose="020B0604030504040204" pitchFamily="50" charset="-128"/>
                          <a:ea typeface="Meiryo UI" panose="020B0604030504040204" pitchFamily="50" charset="-128"/>
                        </a:rPr>
                        <a:t>化学分解</a:t>
                      </a:r>
                      <a:endParaRPr kumimoji="1" lang="en-US" altLang="ja-JP" sz="1000" spc="-100" baseline="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1471810924"/>
                  </a:ext>
                </a:extLst>
              </a:tr>
              <a:tr h="576000">
                <a:tc>
                  <a:txBody>
                    <a:bodyPr/>
                    <a:lstStyle/>
                    <a:p>
                      <a:pPr algn="ctr"/>
                      <a:r>
                        <a:rPr kumimoji="1" lang="en-US" altLang="ja-JP" sz="900" dirty="0">
                          <a:latin typeface="Meiryo UI" panose="020B0604030504040204" pitchFamily="50" charset="-128"/>
                          <a:ea typeface="Meiryo UI" panose="020B0604030504040204" pitchFamily="50" charset="-128"/>
                        </a:rPr>
                        <a:t>24</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indent="0" algn="l" defTabSz="914400" rtl="0" eaLnBrk="1" latinLnBrk="0" hangingPunct="1">
                        <a:spcAft>
                          <a:spcPts val="0"/>
                        </a:spcAft>
                        <a:buNone/>
                      </a:pPr>
                      <a:r>
                        <a:rPr kumimoji="1" lang="ja-JP" altLang="en-US" sz="1400" kern="1200" dirty="0">
                          <a:solidFill>
                            <a:schemeClr val="dk1"/>
                          </a:solidFill>
                          <a:latin typeface="Meiryo UI" panose="020B0604030504040204" pitchFamily="50" charset="-128"/>
                          <a:ea typeface="Meiryo UI" panose="020B0604030504040204" pitchFamily="50" charset="-128"/>
                        </a:rPr>
                        <a:t>エコシステム山陽㈱</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indent="0" algn="l" defTabSz="685800" rtl="0" eaLnBrk="1" latinLnBrk="0" hangingPunct="1">
                        <a:spcAft>
                          <a:spcPts val="0"/>
                        </a:spcAft>
                        <a:buNone/>
                      </a:pPr>
                      <a:r>
                        <a:rPr kumimoji="1" lang="ja-JP" altLang="en-US" sz="1400" kern="1200" baseline="0" dirty="0">
                          <a:solidFill>
                            <a:schemeClr val="dk1"/>
                          </a:solidFill>
                          <a:latin typeface="Meiryo UI" panose="020B0604030504040204" pitchFamily="50" charset="-128"/>
                          <a:ea typeface="Meiryo UI" panose="020B0604030504040204" pitchFamily="50" charset="-128"/>
                        </a:rPr>
                        <a:t>岡山県久米郡</a:t>
                      </a:r>
                      <a:endParaRPr kumimoji="1" lang="en-US" altLang="ja-JP" sz="1400" kern="1200" baseline="0" dirty="0">
                        <a:solidFill>
                          <a:schemeClr val="dk1"/>
                        </a:solidFill>
                        <a:latin typeface="Meiryo UI" panose="020B0604030504040204" pitchFamily="50" charset="-128"/>
                        <a:ea typeface="Meiryo UI" panose="020B0604030504040204" pitchFamily="50" charset="-128"/>
                      </a:endParaRPr>
                    </a:p>
                    <a:p>
                      <a:pPr marL="0" indent="0" algn="l" defTabSz="685800" rtl="0" eaLnBrk="1" latinLnBrk="0" hangingPunct="1">
                        <a:spcAft>
                          <a:spcPts val="0"/>
                        </a:spcAft>
                        <a:buNone/>
                      </a:pPr>
                      <a:r>
                        <a:rPr kumimoji="1" lang="en-US" altLang="ja-JP" sz="1400" kern="1200" baseline="0" dirty="0">
                          <a:solidFill>
                            <a:schemeClr val="dk1"/>
                          </a:solidFill>
                          <a:latin typeface="Meiryo UI" panose="020B0604030504040204" pitchFamily="50" charset="-128"/>
                          <a:ea typeface="Meiryo UI" panose="020B0604030504040204" pitchFamily="50" charset="-128"/>
                        </a:rPr>
                        <a:t>0868-62-1341</a:t>
                      </a:r>
                      <a:endParaRPr kumimoji="1" lang="en-US" altLang="ja-JP" sz="1400" kern="1200" baseline="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2712800342"/>
                  </a:ext>
                </a:extLst>
              </a:tr>
              <a:tr h="576000">
                <a:tc>
                  <a:txBody>
                    <a:bodyPr/>
                    <a:lstStyle/>
                    <a:p>
                      <a:pPr algn="ctr"/>
                      <a:r>
                        <a:rPr kumimoji="1" lang="en-US" altLang="ja-JP" sz="900" dirty="0">
                          <a:latin typeface="Meiryo UI" panose="020B0604030504040204" pitchFamily="50" charset="-128"/>
                          <a:ea typeface="Meiryo UI" panose="020B0604030504040204" pitchFamily="50" charset="-128"/>
                        </a:rPr>
                        <a:t>25</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marL="0" indent="0" algn="l">
                        <a:buNone/>
                      </a:pPr>
                      <a:r>
                        <a:rPr kumimoji="1" lang="ja-JP" altLang="en-US" sz="1400" kern="1200" baseline="0" dirty="0">
                          <a:solidFill>
                            <a:schemeClr val="dk1"/>
                          </a:solidFill>
                          <a:latin typeface="Meiryo UI" panose="020B0604030504040204" pitchFamily="50" charset="-128"/>
                          <a:ea typeface="Meiryo UI" panose="020B0604030504040204" pitchFamily="50" charset="-128"/>
                        </a:rPr>
                        <a:t>三重中央開発</a:t>
                      </a:r>
                      <a:r>
                        <a:rPr kumimoji="1" lang="ja-JP" altLang="en-US" sz="1400" kern="1200" dirty="0">
                          <a:solidFill>
                            <a:schemeClr val="dk1"/>
                          </a:solidFill>
                          <a:latin typeface="Meiryo UI" panose="020B0604030504040204" pitchFamily="50" charset="-128"/>
                          <a:ea typeface="Meiryo UI" panose="020B0604030504040204" pitchFamily="50" charset="-128"/>
                        </a:rPr>
                        <a:t>㈱</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indent="0" algn="l">
                        <a:buNone/>
                      </a:pPr>
                      <a:r>
                        <a:rPr kumimoji="1" lang="ja-JP" altLang="en-US" sz="1400" baseline="0" dirty="0">
                          <a:latin typeface="Meiryo UI" panose="020B0604030504040204" pitchFamily="50" charset="-128"/>
                          <a:ea typeface="Meiryo UI" panose="020B0604030504040204" pitchFamily="50" charset="-128"/>
                        </a:rPr>
                        <a:t>三重県伊賀市</a:t>
                      </a:r>
                      <a:endParaRPr kumimoji="1" lang="en-US" altLang="zh-TW" sz="1400" dirty="0">
                        <a:latin typeface="Meiryo UI" panose="020B0604030504040204" pitchFamily="50" charset="-128"/>
                        <a:ea typeface="Meiryo UI" panose="020B0604030504040204" pitchFamily="50" charset="-128"/>
                      </a:endParaRPr>
                    </a:p>
                    <a:p>
                      <a:pPr algn="l"/>
                      <a:r>
                        <a:rPr lang="en-US" altLang="ja-JP" sz="1400" dirty="0">
                          <a:latin typeface="Meiryo UI" panose="020B0604030504040204" pitchFamily="50" charset="-128"/>
                          <a:ea typeface="Meiryo UI" panose="020B0604030504040204" pitchFamily="50" charset="-128"/>
                        </a:rPr>
                        <a:t>0595-20-1631</a:t>
                      </a:r>
                      <a:endParaRPr kumimoji="1" lang="ja-JP" altLang="en-US"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溶融燃焼</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4266032815"/>
                  </a:ext>
                </a:extLst>
              </a:tr>
            </a:tbl>
          </a:graphicData>
        </a:graphic>
      </p:graphicFrame>
      <p:sp>
        <p:nvSpPr>
          <p:cNvPr id="14" name="正方形/長方形 13">
            <a:extLst>
              <a:ext uri="{FF2B5EF4-FFF2-40B4-BE49-F238E27FC236}">
                <a16:creationId xmlns:a16="http://schemas.microsoft.com/office/drawing/2014/main" id="{AA9AFDAF-DD5D-CAB7-622A-629111FD2B52}"/>
              </a:ext>
            </a:extLst>
          </p:cNvPr>
          <p:cNvSpPr/>
          <p:nvPr/>
        </p:nvSpPr>
        <p:spPr>
          <a:xfrm>
            <a:off x="-40" y="3321048"/>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無害化処理認定施設（洗浄処理）</a:t>
            </a:r>
          </a:p>
        </p:txBody>
      </p:sp>
      <p:graphicFrame>
        <p:nvGraphicFramePr>
          <p:cNvPr id="15" name="表 14">
            <a:extLst>
              <a:ext uri="{FF2B5EF4-FFF2-40B4-BE49-F238E27FC236}">
                <a16:creationId xmlns:a16="http://schemas.microsoft.com/office/drawing/2014/main" id="{E48AF23F-CD15-F3FC-602B-FAB785F0CE43}"/>
              </a:ext>
            </a:extLst>
          </p:cNvPr>
          <p:cNvGraphicFramePr>
            <a:graphicFrameLocks noGrp="1"/>
          </p:cNvGraphicFramePr>
          <p:nvPr>
            <p:extLst>
              <p:ext uri="{D42A27DB-BD31-4B8C-83A1-F6EECF244321}">
                <p14:modId xmlns:p14="http://schemas.microsoft.com/office/powerpoint/2010/main" val="4261148484"/>
              </p:ext>
            </p:extLst>
          </p:nvPr>
        </p:nvGraphicFramePr>
        <p:xfrm>
          <a:off x="144000" y="4392000"/>
          <a:ext cx="4392000" cy="2072734"/>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4209892743"/>
                    </a:ext>
                  </a:extLst>
                </a:gridCol>
                <a:gridCol w="2124000">
                  <a:extLst>
                    <a:ext uri="{9D8B030D-6E8A-4147-A177-3AD203B41FA5}">
                      <a16:colId xmlns:a16="http://schemas.microsoft.com/office/drawing/2014/main" val="1807886321"/>
                    </a:ext>
                  </a:extLst>
                </a:gridCol>
                <a:gridCol w="1476000">
                  <a:extLst>
                    <a:ext uri="{9D8B030D-6E8A-4147-A177-3AD203B41FA5}">
                      <a16:colId xmlns:a16="http://schemas.microsoft.com/office/drawing/2014/main" val="1721024598"/>
                    </a:ext>
                  </a:extLst>
                </a:gridCol>
                <a:gridCol w="540000">
                  <a:extLst>
                    <a:ext uri="{9D8B030D-6E8A-4147-A177-3AD203B41FA5}">
                      <a16:colId xmlns:a16="http://schemas.microsoft.com/office/drawing/2014/main" val="3596860383"/>
                    </a:ext>
                  </a:extLst>
                </a:gridCol>
              </a:tblGrid>
              <a:tr h="0">
                <a:tc>
                  <a:txBody>
                    <a:bodyPr/>
                    <a:lstStyle/>
                    <a:p>
                      <a:pPr algn="ctr"/>
                      <a:r>
                        <a:rPr kumimoji="1" lang="en-US" altLang="ja-JP" sz="900" kern="1200" dirty="0">
                          <a:solidFill>
                            <a:schemeClr val="dk1"/>
                          </a:solidFill>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ja-JP" sz="1400" kern="1200" dirty="0">
                          <a:solidFill>
                            <a:schemeClr val="dk1"/>
                          </a:solidFill>
                          <a:latin typeface="Meiryo UI" panose="020B0604030504040204" pitchFamily="50" charset="-128"/>
                          <a:ea typeface="Meiryo UI" panose="020B0604030504040204" pitchFamily="50" charset="-128"/>
                        </a:rPr>
                        <a:t>㈱</a:t>
                      </a:r>
                      <a:r>
                        <a:rPr kumimoji="1" lang="ja-JP" altLang="en-US" sz="1400" kern="1200" dirty="0">
                          <a:solidFill>
                            <a:schemeClr val="dk1"/>
                          </a:solidFill>
                          <a:latin typeface="Meiryo UI" panose="020B0604030504040204" pitchFamily="50" charset="-128"/>
                          <a:ea typeface="Meiryo UI" panose="020B0604030504040204" pitchFamily="50" charset="-128"/>
                        </a:rPr>
                        <a:t>かんでんエンジニアリング</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algn="l" defTabSz="914400" rtl="0" eaLnBrk="1" latinLnBrk="0" hangingPunct="1">
                        <a:spcAft>
                          <a:spcPts val="0"/>
                        </a:spcAft>
                      </a:pPr>
                      <a:r>
                        <a:rPr kumimoji="1" lang="ja-JP" altLang="en-US" sz="1400" kern="1200" spc="-40" dirty="0">
                          <a:solidFill>
                            <a:schemeClr val="dk1"/>
                          </a:solidFill>
                          <a:latin typeface="Meiryo UI" panose="020B0604030504040204" pitchFamily="50" charset="-128"/>
                          <a:ea typeface="Meiryo UI" panose="020B0604030504040204" pitchFamily="50" charset="-128"/>
                        </a:rPr>
                        <a:t>滋賀県大津市ほか</a:t>
                      </a:r>
                      <a:r>
                        <a:rPr kumimoji="1" lang="en-US" altLang="ja-JP" sz="1400" kern="1200" spc="-40" dirty="0">
                          <a:solidFill>
                            <a:schemeClr val="dk1"/>
                          </a:solidFill>
                          <a:latin typeface="Meiryo UI" panose="020B0604030504040204" pitchFamily="50" charset="-128"/>
                          <a:ea typeface="Meiryo UI" panose="020B0604030504040204" pitchFamily="50" charset="-128"/>
                        </a:rPr>
                        <a:t>06-6448-5711</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1077725888"/>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ja-JP" sz="1400" kern="1200" dirty="0">
                          <a:solidFill>
                            <a:schemeClr val="dk1"/>
                          </a:solidFill>
                          <a:latin typeface="Meiryo UI" panose="020B0604030504040204" pitchFamily="50" charset="-128"/>
                          <a:ea typeface="Meiryo UI" panose="020B0604030504040204" pitchFamily="50" charset="-128"/>
                        </a:rPr>
                        <a:t>北電テクノサービス</a:t>
                      </a:r>
                      <a:r>
                        <a:rPr kumimoji="1" lang="ja-JP" altLang="en-US" sz="1400" kern="1200" dirty="0">
                          <a:solidFill>
                            <a:schemeClr val="dk1"/>
                          </a:solidFill>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algn="l" defTabSz="914400" rtl="0" eaLnBrk="1" latinLnBrk="0" hangingPunct="1">
                        <a:spcAft>
                          <a:spcPts val="0"/>
                        </a:spcAft>
                      </a:pPr>
                      <a:r>
                        <a:rPr kumimoji="1" lang="ja-JP" altLang="ja-JP" sz="1400" kern="1200" spc="-40" dirty="0">
                          <a:solidFill>
                            <a:schemeClr val="dk1"/>
                          </a:solidFill>
                          <a:latin typeface="Meiryo UI" panose="020B0604030504040204" pitchFamily="50" charset="-128"/>
                          <a:ea typeface="Meiryo UI" panose="020B0604030504040204" pitchFamily="50" charset="-128"/>
                        </a:rPr>
                        <a:t>富山県</a:t>
                      </a:r>
                      <a:r>
                        <a:rPr kumimoji="1" lang="ja-JP" altLang="en-US" sz="1400" kern="1200" spc="-40" dirty="0">
                          <a:solidFill>
                            <a:schemeClr val="dk1"/>
                          </a:solidFill>
                          <a:latin typeface="Meiryo UI" panose="020B0604030504040204" pitchFamily="50" charset="-128"/>
                          <a:ea typeface="Meiryo UI" panose="020B0604030504040204" pitchFamily="50" charset="-128"/>
                        </a:rPr>
                        <a:t>射水</a:t>
                      </a:r>
                      <a:r>
                        <a:rPr kumimoji="1" lang="ja-JP" altLang="ja-JP" sz="1400" kern="1200" spc="-40" dirty="0">
                          <a:solidFill>
                            <a:schemeClr val="dk1"/>
                          </a:solidFill>
                          <a:latin typeface="Meiryo UI" panose="020B0604030504040204" pitchFamily="50" charset="-128"/>
                          <a:ea typeface="Meiryo UI" panose="020B0604030504040204" pitchFamily="50" charset="-128"/>
                        </a:rPr>
                        <a:t>市ほか</a:t>
                      </a:r>
                      <a:endParaRPr kumimoji="1" lang="en-US" altLang="ja-JP" sz="1400" kern="1200" spc="-40" dirty="0">
                        <a:solidFill>
                          <a:schemeClr val="dk1"/>
                        </a:solidFill>
                        <a:latin typeface="Meiryo UI" panose="020B0604030504040204" pitchFamily="50" charset="-128"/>
                        <a:ea typeface="Meiryo UI" panose="020B0604030504040204" pitchFamily="50" charset="-128"/>
                      </a:endParaRPr>
                    </a:p>
                    <a:p>
                      <a:pPr marL="0" algn="l" defTabSz="914400" rtl="0" eaLnBrk="1" latinLnBrk="0" hangingPunct="1">
                        <a:spcAft>
                          <a:spcPts val="0"/>
                        </a:spcAft>
                      </a:pPr>
                      <a:r>
                        <a:rPr kumimoji="1" lang="en-US" altLang="ja-JP" sz="1400" kern="1200" spc="-40" dirty="0">
                          <a:solidFill>
                            <a:schemeClr val="dk1"/>
                          </a:solidFill>
                          <a:latin typeface="Meiryo UI" panose="020B0604030504040204" pitchFamily="50" charset="-128"/>
                          <a:ea typeface="Meiryo UI" panose="020B0604030504040204" pitchFamily="50" charset="-128"/>
                        </a:rPr>
                        <a:t>076-442-4818</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3841857540"/>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ja-JP" sz="1400" kern="1200" dirty="0">
                          <a:solidFill>
                            <a:schemeClr val="dk1"/>
                          </a:solidFill>
                          <a:latin typeface="Meiryo UI" panose="020B0604030504040204" pitchFamily="50" charset="-128"/>
                          <a:ea typeface="Meiryo UI" panose="020B0604030504040204" pitchFamily="50" charset="-128"/>
                        </a:rPr>
                        <a:t>ゼロ・ジャパン</a:t>
                      </a:r>
                      <a:r>
                        <a:rPr kumimoji="1" lang="ja-JP" altLang="en-US" sz="1400" kern="1200" dirty="0">
                          <a:solidFill>
                            <a:schemeClr val="dk1"/>
                          </a:solidFill>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indent="0" algn="l" defTabSz="914400" rtl="0" eaLnBrk="1" latinLnBrk="0" hangingPunct="1">
                        <a:spcAft>
                          <a:spcPts val="0"/>
                        </a:spcAft>
                      </a:pPr>
                      <a:r>
                        <a:rPr kumimoji="1" lang="ja-JP" altLang="en-US" sz="1400" kern="1200" spc="-40" baseline="0" dirty="0">
                          <a:solidFill>
                            <a:schemeClr val="dk1"/>
                          </a:solidFill>
                          <a:latin typeface="Meiryo UI" panose="020B0604030504040204" pitchFamily="50" charset="-128"/>
                          <a:ea typeface="Meiryo UI" panose="020B0604030504040204" pitchFamily="50" charset="-128"/>
                        </a:rPr>
                        <a:t>青森県八戸市ほか</a:t>
                      </a:r>
                      <a:endParaRPr kumimoji="1" lang="en-US" altLang="ja-JP" sz="1400" kern="1200" spc="-40" baseline="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spc="-40" dirty="0">
                          <a:solidFill>
                            <a:schemeClr val="dk1"/>
                          </a:solidFill>
                          <a:latin typeface="Meiryo UI" panose="020B0604030504040204" pitchFamily="50" charset="-128"/>
                          <a:ea typeface="Meiryo UI" panose="020B0604030504040204" pitchFamily="50" charset="-128"/>
                        </a:rPr>
                        <a:t>03-5381-1233</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分解洗浄</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670403474"/>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4</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kern="1200" dirty="0">
                          <a:solidFill>
                            <a:schemeClr val="dk1"/>
                          </a:solidFill>
                          <a:latin typeface="Meiryo UI" panose="020B0604030504040204" pitchFamily="50" charset="-128"/>
                          <a:ea typeface="Meiryo UI" panose="020B0604030504040204" pitchFamily="50" charset="-128"/>
                        </a:rPr>
                        <a:t>東芝環境ソリューション㈱</a:t>
                      </a:r>
                      <a:endParaRPr kumimoji="1" lang="en-US" altLang="ja-JP"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200" kern="1200" spc="-40" dirty="0">
                          <a:solidFill>
                            <a:schemeClr val="dk1"/>
                          </a:solidFill>
                          <a:latin typeface="Meiryo UI" panose="020B0604030504040204" pitchFamily="50" charset="-128"/>
                          <a:ea typeface="Meiryo UI" panose="020B0604030504040204" pitchFamily="50" charset="-128"/>
                        </a:rPr>
                        <a:t>秋田県秋田市ほか</a:t>
                      </a:r>
                      <a:r>
                        <a:rPr kumimoji="1" lang="en-US" altLang="ja-JP" sz="1400" kern="1200" spc="-40" dirty="0">
                          <a:solidFill>
                            <a:schemeClr val="dk1"/>
                          </a:solidFill>
                          <a:latin typeface="Meiryo UI" panose="020B0604030504040204" pitchFamily="50" charset="-128"/>
                          <a:ea typeface="Meiryo UI" panose="020B0604030504040204" pitchFamily="50" charset="-128"/>
                        </a:rPr>
                        <a:t>044-576-6502</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分解洗浄</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3921163022"/>
                  </a:ext>
                </a:extLst>
              </a:tr>
            </a:tbl>
          </a:graphicData>
        </a:graphic>
      </p:graphicFrame>
      <p:graphicFrame>
        <p:nvGraphicFramePr>
          <p:cNvPr id="16" name="表 15">
            <a:extLst>
              <a:ext uri="{FF2B5EF4-FFF2-40B4-BE49-F238E27FC236}">
                <a16:creationId xmlns:a16="http://schemas.microsoft.com/office/drawing/2014/main" id="{248E4238-7AB3-F2A1-0031-B979EFFDF144}"/>
              </a:ext>
            </a:extLst>
          </p:cNvPr>
          <p:cNvGraphicFramePr>
            <a:graphicFrameLocks noGrp="1"/>
          </p:cNvGraphicFramePr>
          <p:nvPr/>
        </p:nvGraphicFramePr>
        <p:xfrm>
          <a:off x="4644000" y="4392000"/>
          <a:ext cx="4392000" cy="2042186"/>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1961335708"/>
                    </a:ext>
                  </a:extLst>
                </a:gridCol>
                <a:gridCol w="2124000">
                  <a:extLst>
                    <a:ext uri="{9D8B030D-6E8A-4147-A177-3AD203B41FA5}">
                      <a16:colId xmlns:a16="http://schemas.microsoft.com/office/drawing/2014/main" val="1017336372"/>
                    </a:ext>
                  </a:extLst>
                </a:gridCol>
                <a:gridCol w="1476000">
                  <a:extLst>
                    <a:ext uri="{9D8B030D-6E8A-4147-A177-3AD203B41FA5}">
                      <a16:colId xmlns:a16="http://schemas.microsoft.com/office/drawing/2014/main" val="3803173272"/>
                    </a:ext>
                  </a:extLst>
                </a:gridCol>
                <a:gridCol w="540000">
                  <a:extLst>
                    <a:ext uri="{9D8B030D-6E8A-4147-A177-3AD203B41FA5}">
                      <a16:colId xmlns:a16="http://schemas.microsoft.com/office/drawing/2014/main" val="2887907280"/>
                    </a:ext>
                  </a:extLst>
                </a:gridCol>
              </a:tblGrid>
              <a:tr h="0">
                <a:tc>
                  <a:txBody>
                    <a:bodyPr/>
                    <a:lstStyle/>
                    <a:p>
                      <a:pPr algn="ctr"/>
                      <a:r>
                        <a:rPr kumimoji="1" lang="en-US" altLang="ja-JP" sz="900" dirty="0">
                          <a:latin typeface="Meiryo UI" panose="020B0604030504040204" pitchFamily="50" charset="-128"/>
                          <a:ea typeface="Meiryo UI" panose="020B0604030504040204" pitchFamily="50" charset="-128"/>
                        </a:rPr>
                        <a:t>5</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kern="1200" dirty="0">
                          <a:solidFill>
                            <a:schemeClr val="dk1"/>
                          </a:solidFill>
                          <a:latin typeface="Meiryo UI" panose="020B0604030504040204" pitchFamily="50" charset="-128"/>
                          <a:ea typeface="Meiryo UI" panose="020B0604030504040204" pitchFamily="50" charset="-128"/>
                        </a:rPr>
                        <a:t>㈱電力テクノシステムズ</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algn="l"/>
                      <a:r>
                        <a:rPr kumimoji="1" lang="ja-JP" altLang="en-US" sz="1400" spc="-40" dirty="0">
                          <a:latin typeface="Meiryo UI" panose="020B0604030504040204" pitchFamily="50" charset="-128"/>
                          <a:ea typeface="Meiryo UI" panose="020B0604030504040204" pitchFamily="50" charset="-128"/>
                        </a:rPr>
                        <a:t>香川県坂出市</a:t>
                      </a:r>
                      <a:r>
                        <a:rPr kumimoji="1" lang="ja-JP" altLang="en-US" sz="1400" spc="-40" baseline="0" dirty="0">
                          <a:latin typeface="Meiryo UI" panose="020B0604030504040204" pitchFamily="50" charset="-128"/>
                          <a:ea typeface="Meiryo UI" panose="020B0604030504040204" pitchFamily="50" charset="-128"/>
                        </a:rPr>
                        <a:t>ほか</a:t>
                      </a:r>
                      <a:endParaRPr kumimoji="1" lang="en-US" altLang="zh-TW" sz="1400" spc="-40" dirty="0">
                        <a:latin typeface="Meiryo UI" panose="020B0604030504040204" pitchFamily="50" charset="-128"/>
                        <a:ea typeface="Meiryo UI" panose="020B0604030504040204" pitchFamily="50" charset="-128"/>
                      </a:endParaRPr>
                    </a:p>
                    <a:p>
                      <a:pPr algn="l"/>
                      <a:r>
                        <a:rPr lang="en-US" altLang="ja-JP" sz="1400" spc="-40" dirty="0">
                          <a:latin typeface="Meiryo UI" panose="020B0604030504040204" pitchFamily="50" charset="-128"/>
                          <a:ea typeface="Meiryo UI" panose="020B0604030504040204" pitchFamily="50" charset="-128"/>
                        </a:rPr>
                        <a:t>044-967-0151</a:t>
                      </a:r>
                      <a:endParaRPr kumimoji="1" lang="ja-JP" altLang="en-US" sz="1400" spc="-4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3298266890"/>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6</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algn="l" defTabSz="914400" rtl="0" eaLnBrk="1" latinLnBrk="0" hangingPunct="1">
                        <a:spcAft>
                          <a:spcPts val="0"/>
                        </a:spcAft>
                      </a:pPr>
                      <a:r>
                        <a:rPr kumimoji="1" lang="ja-JP" altLang="en-US" sz="1400" dirty="0">
                          <a:latin typeface="Meiryo UI" panose="020B0604030504040204" pitchFamily="50" charset="-128"/>
                          <a:ea typeface="Meiryo UI" panose="020B0604030504040204" pitchFamily="50" charset="-128"/>
                        </a:rPr>
                        <a:t>九電産業㈱</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algn="l"/>
                      <a:r>
                        <a:rPr kumimoji="1" lang="ja-JP" altLang="en-US" sz="1200" spc="-40" dirty="0">
                          <a:latin typeface="Meiryo UI" panose="020B0604030504040204" pitchFamily="50" charset="-128"/>
                          <a:ea typeface="Meiryo UI" panose="020B0604030504040204" pitchFamily="50" charset="-128"/>
                        </a:rPr>
                        <a:t>福岡県北九州市ほか</a:t>
                      </a:r>
                      <a:endParaRPr kumimoji="1" lang="en-US" altLang="ja-JP" sz="1200" spc="-40" dirty="0">
                        <a:latin typeface="Meiryo UI" panose="020B0604030504040204" pitchFamily="50" charset="-128"/>
                        <a:ea typeface="Meiryo UI" panose="020B0604030504040204" pitchFamily="50" charset="-128"/>
                      </a:endParaRPr>
                    </a:p>
                    <a:p>
                      <a:pPr algn="l"/>
                      <a:r>
                        <a:rPr kumimoji="1" lang="en-US" altLang="ja-JP" sz="1400" spc="-40" dirty="0">
                          <a:latin typeface="Meiryo UI" panose="020B0604030504040204" pitchFamily="50" charset="-128"/>
                          <a:ea typeface="Meiryo UI" panose="020B0604030504040204" pitchFamily="50" charset="-128"/>
                        </a:rPr>
                        <a:t>092-761-4463</a:t>
                      </a:r>
                      <a:endParaRPr kumimoji="1" lang="ja-JP" altLang="en-US" sz="1400" spc="-4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194415279"/>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kern="1200" dirty="0">
                          <a:solidFill>
                            <a:schemeClr val="dk1"/>
                          </a:solidFill>
                          <a:latin typeface="Meiryo UI" panose="020B0604030504040204" pitchFamily="50" charset="-128"/>
                          <a:ea typeface="Meiryo UI" panose="020B0604030504040204" pitchFamily="50" charset="-128"/>
                        </a:rPr>
                        <a:t>北海道電力ネットワーク㈱</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spc="-40" dirty="0">
                          <a:solidFill>
                            <a:schemeClr val="dk1"/>
                          </a:solidFill>
                          <a:latin typeface="Meiryo UI" panose="020B0604030504040204" pitchFamily="50" charset="-128"/>
                          <a:ea typeface="Meiryo UI" panose="020B0604030504040204" pitchFamily="50" charset="-128"/>
                        </a:rPr>
                        <a:t>北海道苫小牧市</a:t>
                      </a:r>
                      <a:endParaRPr kumimoji="1" lang="en-US" altLang="ja-JP" sz="1400" kern="1200" spc="-4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spc="-40" dirty="0">
                          <a:solidFill>
                            <a:schemeClr val="dk1"/>
                          </a:solidFill>
                          <a:latin typeface="Meiryo UI" panose="020B0604030504040204" pitchFamily="50" charset="-128"/>
                          <a:ea typeface="Meiryo UI" panose="020B0604030504040204" pitchFamily="50" charset="-128"/>
                        </a:rPr>
                        <a:t>011-251-1123</a:t>
                      </a:r>
                      <a:endParaRPr kumimoji="1" lang="en-US"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3102185539"/>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8</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dirty="0">
                          <a:latin typeface="Meiryo UI" panose="020B0604030504040204" pitchFamily="50" charset="-128"/>
                          <a:ea typeface="Meiryo UI" panose="020B0604030504040204" pitchFamily="50" charset="-128"/>
                        </a:rPr>
                        <a:t>㈱イオン</a:t>
                      </a:r>
                      <a:endParaRPr kumimoji="1" lang="en-US" altLang="ja-JP"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spc="-40" dirty="0">
                          <a:solidFill>
                            <a:schemeClr val="dk1"/>
                          </a:solidFill>
                          <a:latin typeface="Meiryo UI" panose="020B0604030504040204" pitchFamily="50" charset="-128"/>
                          <a:ea typeface="Meiryo UI" panose="020B0604030504040204" pitchFamily="50" charset="-128"/>
                        </a:rPr>
                        <a:t>福島県須賀川市</a:t>
                      </a:r>
                      <a:endParaRPr kumimoji="1" lang="en-US" altLang="ja-JP" sz="1400" kern="1200" spc="-4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spc="-40" dirty="0">
                          <a:solidFill>
                            <a:schemeClr val="dk1"/>
                          </a:solidFill>
                          <a:latin typeface="Meiryo UI" panose="020B0604030504040204" pitchFamily="50" charset="-128"/>
                          <a:ea typeface="Meiryo UI" panose="020B0604030504040204" pitchFamily="50" charset="-128"/>
                        </a:rPr>
                        <a:t>0248-73-2454</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1512432703"/>
                  </a:ext>
                </a:extLst>
              </a:tr>
            </a:tbl>
          </a:graphicData>
        </a:graphic>
      </p:graphicFrame>
      <p:sp>
        <p:nvSpPr>
          <p:cNvPr id="17" name="テキスト ボックス 16">
            <a:extLst>
              <a:ext uri="{FF2B5EF4-FFF2-40B4-BE49-F238E27FC236}">
                <a16:creationId xmlns:a16="http://schemas.microsoft.com/office/drawing/2014/main" id="{81FAD980-0711-5C2E-5F24-478B1BA52686}"/>
              </a:ext>
            </a:extLst>
          </p:cNvPr>
          <p:cNvSpPr txBox="1"/>
          <p:nvPr/>
        </p:nvSpPr>
        <p:spPr>
          <a:xfrm>
            <a:off x="251520" y="3882534"/>
            <a:ext cx="82089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★詳細については、環境省ホームページで確認してください。</a:t>
            </a:r>
          </a:p>
        </p:txBody>
      </p:sp>
      <p:sp>
        <p:nvSpPr>
          <p:cNvPr id="18" name="テキスト ボックス 17">
            <a:extLst>
              <a:ext uri="{FF2B5EF4-FFF2-40B4-BE49-F238E27FC236}">
                <a16:creationId xmlns:a16="http://schemas.microsoft.com/office/drawing/2014/main" id="{21725285-79D0-F517-B43E-7970C517370B}"/>
              </a:ext>
            </a:extLst>
          </p:cNvPr>
          <p:cNvSpPr txBox="1"/>
          <p:nvPr/>
        </p:nvSpPr>
        <p:spPr>
          <a:xfrm>
            <a:off x="4572000" y="107999"/>
            <a:ext cx="2232000" cy="360000"/>
          </a:xfrm>
          <a:prstGeom prst="rect">
            <a:avLst/>
          </a:prstGeom>
          <a:noFill/>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（令和５年２月現在）</a:t>
            </a:r>
          </a:p>
        </p:txBody>
      </p:sp>
      <p:sp>
        <p:nvSpPr>
          <p:cNvPr id="19" name="テキスト ボックス 18">
            <a:extLst>
              <a:ext uri="{FF2B5EF4-FFF2-40B4-BE49-F238E27FC236}">
                <a16:creationId xmlns:a16="http://schemas.microsoft.com/office/drawing/2014/main" id="{8A70EE68-2B87-6DB7-AA70-5ACD4C13B33A}"/>
              </a:ext>
            </a:extLst>
          </p:cNvPr>
          <p:cNvSpPr txBox="1"/>
          <p:nvPr/>
        </p:nvSpPr>
        <p:spPr>
          <a:xfrm>
            <a:off x="4572000" y="3429000"/>
            <a:ext cx="2232000" cy="360000"/>
          </a:xfrm>
          <a:prstGeom prst="rect">
            <a:avLst/>
          </a:prstGeom>
          <a:noFill/>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（令和５年２月現在）</a:t>
            </a:r>
          </a:p>
        </p:txBody>
      </p:sp>
      <p:sp>
        <p:nvSpPr>
          <p:cNvPr id="20" name="テキスト ボックス 19">
            <a:extLst>
              <a:ext uri="{FF2B5EF4-FFF2-40B4-BE49-F238E27FC236}">
                <a16:creationId xmlns:a16="http://schemas.microsoft.com/office/drawing/2014/main" id="{D9BB772F-02A3-625D-45F4-96EF1356D2E2}"/>
              </a:ext>
            </a:extLst>
          </p:cNvPr>
          <p:cNvSpPr txBox="1"/>
          <p:nvPr/>
        </p:nvSpPr>
        <p:spPr>
          <a:xfrm>
            <a:off x="5040000" y="3431824"/>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spTree>
    <p:extLst>
      <p:ext uri="{BB962C8B-B14F-4D97-AF65-F5344CB8AC3E}">
        <p14:creationId xmlns:p14="http://schemas.microsoft.com/office/powerpoint/2010/main" val="3867581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8167D289-F6F1-4CDF-8C91-9CA50DBB550A}"/>
              </a:ext>
            </a:extLst>
          </p:cNvPr>
          <p:cNvGraphicFramePr>
            <a:graphicFrameLocks noGrp="1"/>
          </p:cNvGraphicFramePr>
          <p:nvPr>
            <p:extLst>
              <p:ext uri="{D42A27DB-BD31-4B8C-83A1-F6EECF244321}">
                <p14:modId xmlns:p14="http://schemas.microsoft.com/office/powerpoint/2010/main" val="273445015"/>
              </p:ext>
            </p:extLst>
          </p:nvPr>
        </p:nvGraphicFramePr>
        <p:xfrm>
          <a:off x="162000" y="720000"/>
          <a:ext cx="8820001" cy="5473431"/>
        </p:xfrm>
        <a:graphic>
          <a:graphicData uri="http://schemas.openxmlformats.org/drawingml/2006/table">
            <a:tbl>
              <a:tblPr bandRow="1">
                <a:tableStyleId>{5940675A-B579-460E-94D1-54222C63F5DA}</a:tableStyleId>
              </a:tblPr>
              <a:tblGrid>
                <a:gridCol w="1912154">
                  <a:extLst>
                    <a:ext uri="{9D8B030D-6E8A-4147-A177-3AD203B41FA5}">
                      <a16:colId xmlns:a16="http://schemas.microsoft.com/office/drawing/2014/main" val="2729302372"/>
                    </a:ext>
                  </a:extLst>
                </a:gridCol>
                <a:gridCol w="3309134">
                  <a:extLst>
                    <a:ext uri="{9D8B030D-6E8A-4147-A177-3AD203B41FA5}">
                      <a16:colId xmlns:a16="http://schemas.microsoft.com/office/drawing/2014/main" val="1860833331"/>
                    </a:ext>
                  </a:extLst>
                </a:gridCol>
                <a:gridCol w="3598713">
                  <a:extLst>
                    <a:ext uri="{9D8B030D-6E8A-4147-A177-3AD203B41FA5}">
                      <a16:colId xmlns:a16="http://schemas.microsoft.com/office/drawing/2014/main" val="4286736652"/>
                    </a:ext>
                  </a:extLst>
                </a:gridCol>
              </a:tblGrid>
              <a:tr h="324000">
                <a:tc gridSpan="3">
                  <a:txBody>
                    <a:bodyPr/>
                    <a:lstStyle/>
                    <a:p>
                      <a:r>
                        <a:rPr kumimoji="1" lang="ja-JP" altLang="en-US" sz="1400" dirty="0">
                          <a:latin typeface="Meiryo UI" panose="020B0604030504040204" pitchFamily="50" charset="-128"/>
                          <a:ea typeface="Meiryo UI" panose="020B0604030504040204" pitchFamily="50" charset="-128"/>
                        </a:rPr>
                        <a:t>高濃度</a:t>
                      </a: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の処分委託</a:t>
                      </a:r>
                    </a:p>
                  </a:txBody>
                  <a:tcPr anchor="ctr">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3256601"/>
                  </a:ext>
                </a:extLst>
              </a:tr>
              <a:tr h="324000">
                <a:tc gridSpan="3">
                  <a:txBody>
                    <a:bodyPr/>
                    <a:lstStyle/>
                    <a:p>
                      <a:r>
                        <a:rPr kumimoji="1" lang="ja-JP" altLang="en-US" sz="1400" dirty="0">
                          <a:latin typeface="Meiryo UI" panose="020B0604030504040204" pitchFamily="50" charset="-128"/>
                          <a:ea typeface="Meiryo UI" panose="020B0604030504040204" pitchFamily="50" charset="-128"/>
                        </a:rPr>
                        <a:t>登録についての窓口</a:t>
                      </a:r>
                    </a:p>
                  </a:txBody>
                  <a:tcPr anchor="ctr">
                    <a:solidFill>
                      <a:schemeClr val="accent1">
                        <a:lumMod val="20000"/>
                        <a:lumOff val="80000"/>
                      </a:schemeClr>
                    </a:solidFill>
                  </a:tcPr>
                </a:tc>
                <a:tc hMerge="1">
                  <a:txBody>
                    <a:bodyPr/>
                    <a:lstStyle/>
                    <a:p>
                      <a:endParaRPr kumimoji="1" lang="ja-JP" altLang="en-US" sz="1600" dirty="0"/>
                    </a:p>
                  </a:txBody>
                  <a:tcPr anchor="ctr"/>
                </a:tc>
                <a:tc hMerge="1">
                  <a:txBody>
                    <a:bodyPr/>
                    <a:lstStyle/>
                    <a:p>
                      <a:endParaRPr kumimoji="1" lang="ja-JP" altLang="en-US" sz="1600" dirty="0"/>
                    </a:p>
                  </a:txBody>
                  <a:tcPr anchor="ctr"/>
                </a:tc>
                <a:extLst>
                  <a:ext uri="{0D108BD9-81ED-4DB2-BD59-A6C34878D82A}">
                    <a16:rowId xmlns:a16="http://schemas.microsoft.com/office/drawing/2014/main" val="165587952"/>
                  </a:ext>
                </a:extLst>
              </a:tr>
              <a:tr h="396000">
                <a:tc rowSpan="2">
                  <a:txBody>
                    <a:bodyPr/>
                    <a:lstStyle/>
                    <a:p>
                      <a:r>
                        <a:rPr kumimoji="1" lang="en-US" altLang="ja-JP" sz="1400" dirty="0">
                          <a:latin typeface="Meiryo UI" panose="020B0604030504040204" pitchFamily="50" charset="-128"/>
                          <a:ea typeface="Meiryo UI" panose="020B0604030504040204" pitchFamily="50" charset="-128"/>
                        </a:rPr>
                        <a:t>JESCO</a:t>
                      </a:r>
                      <a:r>
                        <a:rPr kumimoji="1" lang="ja-JP" altLang="en-US" sz="1400" dirty="0">
                          <a:latin typeface="Meiryo UI" panose="020B0604030504040204" pitchFamily="50" charset="-128"/>
                          <a:ea typeface="Meiryo UI" panose="020B0604030504040204" pitchFamily="50" charset="-128"/>
                        </a:rPr>
                        <a:t>東京本社</a:t>
                      </a:r>
                    </a:p>
                  </a:txBody>
                  <a:tcPr anchor="ctr"/>
                </a:tc>
                <a:tc>
                  <a:txBody>
                    <a:bodyPr/>
                    <a:lstStyle/>
                    <a:p>
                      <a:r>
                        <a:rPr kumimoji="1" lang="en-US" altLang="zh-TW" sz="1400" dirty="0">
                          <a:latin typeface="Meiryo UI" panose="020B0604030504040204" pitchFamily="50" charset="-128"/>
                          <a:ea typeface="Meiryo UI" panose="020B0604030504040204" pitchFamily="50" charset="-128"/>
                        </a:rPr>
                        <a:t>PCB</a:t>
                      </a:r>
                      <a:r>
                        <a:rPr kumimoji="1" lang="zh-TW" altLang="en-US" sz="1400" dirty="0">
                          <a:latin typeface="Meiryo UI" panose="020B0604030504040204" pitchFamily="50" charset="-128"/>
                          <a:ea typeface="Meiryo UI" panose="020B0604030504040204" pitchFamily="50" charset="-128"/>
                        </a:rPr>
                        <a:t>処理営業部 </a:t>
                      </a:r>
                      <a:r>
                        <a:rPr kumimoji="1" lang="ja-JP" altLang="en-US" sz="1400" dirty="0">
                          <a:latin typeface="Meiryo UI" panose="020B0604030504040204" pitchFamily="50" charset="-128"/>
                          <a:ea typeface="Meiryo UI" panose="020B0604030504040204" pitchFamily="50" charset="-128"/>
                        </a:rPr>
                        <a:t>登録担当</a:t>
                      </a:r>
                    </a:p>
                  </a:txBody>
                  <a:tcPr anchor="ctr"/>
                </a:tc>
                <a:tc>
                  <a:txBody>
                    <a:bodyPr/>
                    <a:lstStyle/>
                    <a:p>
                      <a:r>
                        <a:rPr kumimoji="1" lang="zh-TW" altLang="en-US" sz="1400" dirty="0">
                          <a:latin typeface="Meiryo UI" panose="020B0604030504040204" pitchFamily="50" charset="-128"/>
                          <a:ea typeface="Meiryo UI" panose="020B0604030504040204" pitchFamily="50" charset="-128"/>
                        </a:rPr>
                        <a:t>（電話）０３－５７６５－１９３５</a:t>
                      </a:r>
                    </a:p>
                  </a:txBody>
                  <a:tcPr anchor="ctr"/>
                </a:tc>
                <a:extLst>
                  <a:ext uri="{0D108BD9-81ED-4DB2-BD59-A6C34878D82A}">
                    <a16:rowId xmlns:a16="http://schemas.microsoft.com/office/drawing/2014/main" val="227508997"/>
                  </a:ext>
                </a:extLst>
              </a:tr>
              <a:tr h="648477">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400" dirty="0">
                          <a:latin typeface="Meiryo UI" panose="020B0604030504040204" pitchFamily="50" charset="-128"/>
                          <a:ea typeface="Meiryo UI" panose="020B0604030504040204" pitchFamily="50" charset="-128"/>
                        </a:rPr>
                        <a:t>（書類郵送先）〒１０５</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００１４</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東京都港区芝一丁目７番１７号（住友不動産芝ビル３号館３階）</a:t>
                      </a:r>
                    </a:p>
                  </a:txBody>
                  <a:tcPr anchor="ctr"/>
                </a:tc>
                <a:tc hMerge="1">
                  <a:txBody>
                    <a:bodyPr/>
                    <a:lstStyle/>
                    <a:p>
                      <a:endParaRPr kumimoji="1" lang="zh-TW"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931131"/>
                  </a:ext>
                </a:extLst>
              </a:tr>
              <a:tr h="324000">
                <a:tc gridSpan="3">
                  <a:txBody>
                    <a:bodyPr/>
                    <a:lstStyle/>
                    <a:p>
                      <a:r>
                        <a:rPr kumimoji="1" lang="ja-JP" altLang="en-US" sz="1400" dirty="0">
                          <a:latin typeface="Meiryo UI" panose="020B0604030504040204" pitchFamily="50" charset="-128"/>
                          <a:ea typeface="Meiryo UI" panose="020B0604030504040204" pitchFamily="50" charset="-128"/>
                        </a:rPr>
                        <a:t>処理の時期や契約方法等についての窓口</a:t>
                      </a:r>
                    </a:p>
                  </a:txBody>
                  <a:tcPr anchor="ctr">
                    <a:solidFill>
                      <a:schemeClr val="accent1">
                        <a:lumMod val="20000"/>
                        <a:lumOff val="80000"/>
                      </a:schemeClr>
                    </a:solidFill>
                  </a:tcPr>
                </a:tc>
                <a:tc hMerge="1">
                  <a:txBody>
                    <a:bodyPr/>
                    <a:lstStyle/>
                    <a:p>
                      <a:endParaRPr kumimoji="1" lang="ja-JP" altLang="en-US" sz="1600" dirty="0"/>
                    </a:p>
                  </a:txBody>
                  <a:tcPr anchor="ctr"/>
                </a:tc>
                <a:tc hMerge="1">
                  <a:txBody>
                    <a:bodyPr/>
                    <a:lstStyle/>
                    <a:p>
                      <a:endParaRPr kumimoji="1" lang="ja-JP" altLang="en-US" sz="1600" dirty="0"/>
                    </a:p>
                  </a:txBody>
                  <a:tcPr anchor="ctr"/>
                </a:tc>
                <a:extLst>
                  <a:ext uri="{0D108BD9-81ED-4DB2-BD59-A6C34878D82A}">
                    <a16:rowId xmlns:a16="http://schemas.microsoft.com/office/drawing/2014/main" val="3873610240"/>
                  </a:ext>
                </a:extLst>
              </a:tr>
              <a:tr h="396000">
                <a:tc rowSpan="2">
                  <a:txBody>
                    <a:bodyPr/>
                    <a:lstStyle/>
                    <a:p>
                      <a:r>
                        <a:rPr kumimoji="1" lang="en-US" altLang="ja-JP" sz="1400" dirty="0">
                          <a:latin typeface="Meiryo UI" panose="020B0604030504040204" pitchFamily="50" charset="-128"/>
                          <a:ea typeface="Meiryo UI" panose="020B0604030504040204" pitchFamily="50" charset="-128"/>
                        </a:rPr>
                        <a:t>JESCO</a:t>
                      </a:r>
                      <a:r>
                        <a:rPr kumimoji="1" lang="ja-JP" altLang="en-US" sz="1400" dirty="0">
                          <a:latin typeface="Meiryo UI" panose="020B0604030504040204" pitchFamily="50" charset="-128"/>
                          <a:ea typeface="Meiryo UI" panose="020B0604030504040204" pitchFamily="50" charset="-128"/>
                        </a:rPr>
                        <a:t>北九州</a:t>
                      </a: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処理事業所</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営業課 近畿・東海エリア分室</a:t>
                      </a:r>
                    </a:p>
                  </a:txBody>
                  <a:tcPr anchor="ctr"/>
                </a:tc>
                <a:tc>
                  <a:txBody>
                    <a:bodyPr/>
                    <a:lstStyle/>
                    <a:p>
                      <a:r>
                        <a:rPr kumimoji="1" lang="zh-TW" altLang="en-US" sz="1400" dirty="0">
                          <a:latin typeface="Meiryo UI" panose="020B0604030504040204" pitchFamily="50" charset="-128"/>
                          <a:ea typeface="Meiryo UI" panose="020B0604030504040204" pitchFamily="50" charset="-128"/>
                        </a:rPr>
                        <a:t>（電話）０６－６５７５－５５８５</a:t>
                      </a:r>
                    </a:p>
                  </a:txBody>
                  <a:tcPr anchor="ctr"/>
                </a:tc>
                <a:extLst>
                  <a:ext uri="{0D108BD9-81ED-4DB2-BD59-A6C34878D82A}">
                    <a16:rowId xmlns:a16="http://schemas.microsoft.com/office/drawing/2014/main" val="2760894164"/>
                  </a:ext>
                </a:extLst>
              </a:tr>
              <a:tr h="648477">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400" dirty="0">
                          <a:latin typeface="Meiryo UI" panose="020B0604030504040204" pitchFamily="50" charset="-128"/>
                          <a:ea typeface="Meiryo UI" panose="020B0604030504040204" pitchFamily="50" charset="-128"/>
                        </a:rPr>
                        <a:t>〒５５２－０００７</a:t>
                      </a:r>
                    </a:p>
                    <a:p>
                      <a:r>
                        <a:rPr kumimoji="1" lang="ja-JP" altLang="en-US" sz="1400" dirty="0">
                          <a:latin typeface="Meiryo UI" panose="020B0604030504040204" pitchFamily="50" charset="-128"/>
                          <a:ea typeface="Meiryo UI" panose="020B0604030504040204" pitchFamily="50" charset="-128"/>
                        </a:rPr>
                        <a:t>大阪市港区弁天一丁目２番３０号（オークプリオタワーオフィス７階７０２号室）</a:t>
                      </a:r>
                    </a:p>
                  </a:txBody>
                  <a:tcPr anchor="ctr"/>
                </a:tc>
                <a:tc hMerge="1">
                  <a:txBody>
                    <a:bodyPr/>
                    <a:lstStyle/>
                    <a:p>
                      <a:endParaRPr kumimoji="1" lang="zh-TW"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697895"/>
                  </a:ext>
                </a:extLst>
              </a:tr>
              <a:tr h="396000">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zh-TW" sz="1400" dirty="0">
                          <a:latin typeface="Meiryo UI" panose="020B0604030504040204" pitchFamily="50" charset="-128"/>
                          <a:ea typeface="Meiryo UI" panose="020B0604030504040204" pitchFamily="50" charset="-128"/>
                        </a:rPr>
                        <a:t>JESCO</a:t>
                      </a:r>
                      <a:r>
                        <a:rPr kumimoji="1" lang="zh-TW" altLang="en-US" sz="1400" dirty="0">
                          <a:latin typeface="Meiryo UI" panose="020B0604030504040204" pitchFamily="50" charset="-128"/>
                          <a:ea typeface="Meiryo UI" panose="020B0604030504040204" pitchFamily="50" charset="-128"/>
                        </a:rPr>
                        <a:t>大阪</a:t>
                      </a:r>
                      <a:endParaRPr kumimoji="1" lang="en-US" altLang="zh-TW" sz="140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zh-TW" sz="1400" dirty="0">
                          <a:latin typeface="Meiryo UI" panose="020B0604030504040204" pitchFamily="50" charset="-128"/>
                          <a:ea typeface="Meiryo UI" panose="020B0604030504040204" pitchFamily="50" charset="-128"/>
                        </a:rPr>
                        <a:t>PCB</a:t>
                      </a:r>
                      <a:r>
                        <a:rPr kumimoji="1" lang="zh-TW" altLang="en-US" sz="1400" dirty="0">
                          <a:latin typeface="Meiryo UI" panose="020B0604030504040204" pitchFamily="50" charset="-128"/>
                          <a:ea typeface="Meiryo UI" panose="020B0604030504040204" pitchFamily="50" charset="-128"/>
                        </a:rPr>
                        <a:t>処理事業所</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営業課</a:t>
                      </a:r>
                    </a:p>
                  </a:txBody>
                  <a:tcPr anchor="ctr"/>
                </a:tc>
                <a:tc>
                  <a:txBody>
                    <a:bodyPr/>
                    <a:lstStyle/>
                    <a:p>
                      <a:r>
                        <a:rPr kumimoji="1" lang="zh-TW" altLang="en-US" sz="1400" dirty="0">
                          <a:latin typeface="Meiryo UI" panose="020B0604030504040204" pitchFamily="50" charset="-128"/>
                          <a:ea typeface="Meiryo UI" panose="020B0604030504040204" pitchFamily="50" charset="-128"/>
                        </a:rPr>
                        <a:t>（電話）０６－６５７５－５５７５</a:t>
                      </a:r>
                    </a:p>
                  </a:txBody>
                  <a:tcPr anchor="ctr"/>
                </a:tc>
                <a:extLst>
                  <a:ext uri="{0D108BD9-81ED-4DB2-BD59-A6C34878D82A}">
                    <a16:rowId xmlns:a16="http://schemas.microsoft.com/office/drawing/2014/main" val="315566675"/>
                  </a:ext>
                </a:extLst>
              </a:tr>
              <a:tr h="648477">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zh-TW"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400" dirty="0">
                          <a:latin typeface="Meiryo UI" panose="020B0604030504040204" pitchFamily="50" charset="-128"/>
                          <a:ea typeface="Meiryo UI" panose="020B0604030504040204" pitchFamily="50" charset="-128"/>
                        </a:rPr>
                        <a:t>〒５５２－０００７</a:t>
                      </a:r>
                    </a:p>
                    <a:p>
                      <a:r>
                        <a:rPr kumimoji="1" lang="ja-JP" altLang="en-US" sz="1400" dirty="0">
                          <a:latin typeface="Meiryo UI" panose="020B0604030504040204" pitchFamily="50" charset="-128"/>
                          <a:ea typeface="Meiryo UI" panose="020B0604030504040204" pitchFamily="50" charset="-128"/>
                        </a:rPr>
                        <a:t>大阪市港区弁天一丁目２番３０号（オークプリオタワーオフィス７階７０１号室）</a:t>
                      </a:r>
                    </a:p>
                  </a:txBody>
                  <a:tcPr anchor="ctr"/>
                </a:tc>
                <a:tc hMerge="1">
                  <a:txBody>
                    <a:bodyPr/>
                    <a:lstStyle/>
                    <a:p>
                      <a:endParaRPr kumimoji="1" lang="zh-TW"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874618"/>
                  </a:ext>
                </a:extLst>
              </a:tr>
              <a:tr h="32400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電気事業法に</a:t>
                      </a:r>
                      <a:r>
                        <a:rPr kumimoji="1" lang="ja-JP" altLang="en-US" sz="1400">
                          <a:latin typeface="Meiryo UI" panose="020B0604030504040204" pitchFamily="50" charset="-128"/>
                          <a:ea typeface="Meiryo UI" panose="020B0604030504040204" pitchFamily="50" charset="-128"/>
                        </a:rPr>
                        <a:t>基づく</a:t>
                      </a:r>
                      <a:r>
                        <a:rPr kumimoji="1" lang="ja-JP" altLang="en-US" sz="1400" smtClean="0">
                          <a:latin typeface="Meiryo UI" panose="020B0604030504040204" pitchFamily="50" charset="-128"/>
                          <a:ea typeface="Meiryo UI" panose="020B0604030504040204" pitchFamily="50" charset="-128"/>
                        </a:rPr>
                        <a:t>届出　・　使用中</a:t>
                      </a:r>
                      <a:r>
                        <a:rPr kumimoji="1" lang="ja-JP" altLang="en-US" sz="1400" dirty="0" smtClean="0">
                          <a:latin typeface="Meiryo UI" panose="020B0604030504040204" pitchFamily="50" charset="-128"/>
                          <a:ea typeface="Meiryo UI" panose="020B0604030504040204" pitchFamily="50" charset="-128"/>
                        </a:rPr>
                        <a:t>の電気工作物</a:t>
                      </a:r>
                      <a:r>
                        <a:rPr kumimoji="1" lang="ja-JP" altLang="en-US" sz="1400" smtClean="0">
                          <a:latin typeface="Meiryo UI" panose="020B0604030504040204" pitchFamily="50" charset="-128"/>
                          <a:ea typeface="Meiryo UI" panose="020B0604030504040204" pitchFamily="50" charset="-128"/>
                        </a:rPr>
                        <a:t>について</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046820784"/>
                  </a:ext>
                </a:extLst>
              </a:tr>
              <a:tr h="1044000">
                <a:tc>
                  <a:txBody>
                    <a:bodyPr/>
                    <a:lstStyle/>
                    <a:p>
                      <a:r>
                        <a:rPr lang="ja-JP" altLang="en-US" sz="1400" dirty="0">
                          <a:latin typeface="Meiryo UI" panose="020B0604030504040204" pitchFamily="50" charset="-128"/>
                          <a:ea typeface="Meiryo UI" panose="020B0604030504040204" pitchFamily="50" charset="-128"/>
                        </a:rPr>
                        <a:t>経済産業省</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lang="ja-JP" altLang="en-US" sz="1400" dirty="0">
                          <a:latin typeface="Meiryo UI" panose="020B0604030504040204" pitchFamily="50" charset="-128"/>
                          <a:ea typeface="Meiryo UI" panose="020B0604030504040204" pitchFamily="50" charset="-128"/>
                        </a:rPr>
                        <a:t>中部近畿産業保安監督部 近畿支部</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電力安全課</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lang="ja-JP" altLang="en-US" sz="1400" dirty="0">
                          <a:latin typeface="Meiryo UI" panose="020B0604030504040204" pitchFamily="50" charset="-128"/>
                          <a:ea typeface="Meiryo UI" panose="020B0604030504040204" pitchFamily="50" charset="-128"/>
                        </a:rPr>
                        <a:t>（電話）０６－６９６６－６０４８　</a:t>
                      </a:r>
                      <a:endParaRPr lang="en-US" altLang="ja-JP" sz="1400" dirty="0">
                        <a:latin typeface="Meiryo UI" panose="020B0604030504040204" pitchFamily="50" charset="-128"/>
                        <a:ea typeface="Meiryo UI" panose="020B0604030504040204" pitchFamily="50" charset="-128"/>
                      </a:endParaRPr>
                    </a:p>
                    <a:p>
                      <a:pPr marL="0" algn="l" defTabSz="685800" rtl="0" eaLnBrk="1" latinLnBrk="0" hangingPunct="1"/>
                      <a:r>
                        <a:rPr kumimoji="1" lang="ja-JP" altLang="en-US" sz="1400" kern="1200" dirty="0">
                          <a:latin typeface="Meiryo UI" panose="020B0604030504040204" pitchFamily="50" charset="-128"/>
                          <a:ea typeface="Meiryo UI" panose="020B0604030504040204" pitchFamily="50" charset="-128"/>
                        </a:rPr>
                        <a:t>（</a:t>
                      </a:r>
                      <a:r>
                        <a:rPr kumimoji="1" lang="en-US" altLang="ja-JP" sz="1400" kern="1200" spc="50" baseline="0" dirty="0">
                          <a:latin typeface="Meiryo UI" panose="020B0604030504040204" pitchFamily="50" charset="-128"/>
                          <a:ea typeface="Meiryo UI" panose="020B0604030504040204" pitchFamily="50" charset="-128"/>
                        </a:rPr>
                        <a:t>FAX</a:t>
                      </a:r>
                      <a:r>
                        <a:rPr kumimoji="1" lang="ja-JP" altLang="en-US" sz="1400" kern="1200" dirty="0">
                          <a:latin typeface="Meiryo UI" panose="020B0604030504040204" pitchFamily="50" charset="-128"/>
                          <a:ea typeface="Meiryo UI" panose="020B0604030504040204" pitchFamily="50" charset="-128"/>
                        </a:rPr>
                        <a:t>）０６－６９６６－６０９２　</a:t>
                      </a:r>
                      <a:endParaRPr kumimoji="1" lang="en-US" altLang="ja-JP" sz="140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2776465361"/>
                  </a:ext>
                </a:extLst>
              </a:tr>
            </a:tbl>
          </a:graphicData>
        </a:graphic>
      </p:graphicFrame>
      <p:sp>
        <p:nvSpPr>
          <p:cNvPr id="4" name="スライド番号プレースホルダー 2">
            <a:extLst>
              <a:ext uri="{FF2B5EF4-FFF2-40B4-BE49-F238E27FC236}">
                <a16:creationId xmlns:a16="http://schemas.microsoft.com/office/drawing/2014/main" id="{BEA62C11-D7F8-5A53-BC5D-0AB8276055B1}"/>
              </a:ext>
            </a:extLst>
          </p:cNvPr>
          <p:cNvSpPr txBox="1">
            <a:spLocks/>
          </p:cNvSpPr>
          <p:nvPr/>
        </p:nvSpPr>
        <p:spPr>
          <a:xfrm>
            <a:off x="8496000" y="6516000"/>
            <a:ext cx="540000" cy="360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66A0B4-6EB9-477D-B6F7-B38C7D5E185C}" type="slidenum">
              <a:rPr lang="ja-JP" altLang="en-US" smtClean="0">
                <a:solidFill>
                  <a:prstClr val="black"/>
                </a:solidFill>
              </a:rPr>
              <a:pPr/>
              <a:t>42</a:t>
            </a:fld>
            <a:endParaRPr lang="ja-JP" altLang="en-US" dirty="0">
              <a:solidFill>
                <a:prstClr val="black"/>
              </a:solidFill>
            </a:endParaRPr>
          </a:p>
        </p:txBody>
      </p:sp>
      <p:sp>
        <p:nvSpPr>
          <p:cNvPr id="9" name="正方形/長方形 8">
            <a:extLst>
              <a:ext uri="{FF2B5EF4-FFF2-40B4-BE49-F238E27FC236}">
                <a16:creationId xmlns:a16="http://schemas.microsoft.com/office/drawing/2014/main" id="{43C8364C-0C71-E617-DE95-0AEB53E20D63}"/>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問合せ窓口①</a:t>
            </a:r>
          </a:p>
        </p:txBody>
      </p:sp>
      <p:sp>
        <p:nvSpPr>
          <p:cNvPr id="10" name="テキスト ボックス 9">
            <a:extLst>
              <a:ext uri="{FF2B5EF4-FFF2-40B4-BE49-F238E27FC236}">
                <a16:creationId xmlns:a16="http://schemas.microsoft.com/office/drawing/2014/main" id="{ABA52EF0-1674-E71D-18EF-52ED5551CB67}"/>
              </a:ext>
            </a:extLst>
          </p:cNvPr>
          <p:cNvSpPr txBox="1"/>
          <p:nvPr/>
        </p:nvSpPr>
        <p:spPr>
          <a:xfrm>
            <a:off x="7920000" y="108000"/>
            <a:ext cx="108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spTree>
    <p:extLst>
      <p:ext uri="{BB962C8B-B14F-4D97-AF65-F5344CB8AC3E}">
        <p14:creationId xmlns:p14="http://schemas.microsoft.com/office/powerpoint/2010/main" val="2580263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5">
            <a:extLst>
              <a:ext uri="{FF2B5EF4-FFF2-40B4-BE49-F238E27FC236}">
                <a16:creationId xmlns:a16="http://schemas.microsoft.com/office/drawing/2014/main" id="{EAA18018-FAD9-462F-862B-D620E98606D9}"/>
              </a:ext>
            </a:extLst>
          </p:cNvPr>
          <p:cNvGraphicFramePr>
            <a:graphicFrameLocks noGrp="1"/>
          </p:cNvGraphicFramePr>
          <p:nvPr>
            <p:extLst>
              <p:ext uri="{D42A27DB-BD31-4B8C-83A1-F6EECF244321}">
                <p14:modId xmlns:p14="http://schemas.microsoft.com/office/powerpoint/2010/main" val="294093602"/>
              </p:ext>
            </p:extLst>
          </p:nvPr>
        </p:nvGraphicFramePr>
        <p:xfrm>
          <a:off x="162000" y="720000"/>
          <a:ext cx="8820000" cy="5844840"/>
        </p:xfrm>
        <a:graphic>
          <a:graphicData uri="http://schemas.openxmlformats.org/drawingml/2006/table">
            <a:tbl>
              <a:tblPr bandRow="1">
                <a:tableStyleId>{5C22544A-7EE6-4342-B048-85BDC9FD1C3A}</a:tableStyleId>
              </a:tblPr>
              <a:tblGrid>
                <a:gridCol w="2252557">
                  <a:extLst>
                    <a:ext uri="{9D8B030D-6E8A-4147-A177-3AD203B41FA5}">
                      <a16:colId xmlns:a16="http://schemas.microsoft.com/office/drawing/2014/main" val="2729302372"/>
                    </a:ext>
                  </a:extLst>
                </a:gridCol>
                <a:gridCol w="3378837">
                  <a:extLst>
                    <a:ext uri="{9D8B030D-6E8A-4147-A177-3AD203B41FA5}">
                      <a16:colId xmlns:a16="http://schemas.microsoft.com/office/drawing/2014/main" val="3245783870"/>
                    </a:ext>
                  </a:extLst>
                </a:gridCol>
                <a:gridCol w="3188606">
                  <a:extLst>
                    <a:ext uri="{9D8B030D-6E8A-4147-A177-3AD203B41FA5}">
                      <a16:colId xmlns:a16="http://schemas.microsoft.com/office/drawing/2014/main" val="1770755305"/>
                    </a:ext>
                  </a:extLst>
                </a:gridCol>
              </a:tblGrid>
              <a:tr h="324000">
                <a:tc gridSpan="3">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特別措置法に基づく届出</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政令市</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24124007"/>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大阪市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環境局環境管理部　環境管理課</a:t>
                      </a:r>
                      <a:endParaRPr lang="en-US" altLang="ja-JP" sz="1400" dirty="0">
                        <a:latin typeface="Meiryo UI" panose="020B0604030504040204" pitchFamily="50" charset="-128"/>
                        <a:ea typeface="Meiryo UI" panose="020B0604030504040204" pitchFamily="50" charset="-128"/>
                      </a:endParaRPr>
                    </a:p>
                    <a:p>
                      <a:pPr>
                        <a:lnSpc>
                          <a:spcPts val="1500"/>
                        </a:lnSpc>
                      </a:pPr>
                      <a:r>
                        <a:rPr lang="ja-JP" altLang="ja-JP" sz="1400" dirty="0">
                          <a:latin typeface="Meiryo UI" panose="020B0604030504040204" pitchFamily="50" charset="-128"/>
                          <a:ea typeface="Meiryo UI" panose="020B0604030504040204" pitchFamily="50" charset="-128"/>
                        </a:rPr>
                        <a:t>産業廃棄物規制グループ</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dirty="0">
                          <a:latin typeface="Meiryo UI" panose="020B0604030504040204" pitchFamily="50" charset="-128"/>
                          <a:ea typeface="Meiryo UI" panose="020B0604030504040204" pitchFamily="50" charset="-128"/>
                        </a:rPr>
                        <a:t>（電話）０６－６６３０－３２８４</a:t>
                      </a:r>
                      <a:endParaRPr lang="en-US" altLang="ja-JP"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885829"/>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堺市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環境局環境保全部　環境対策課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a:latin typeface="Meiryo UI" panose="020B0604030504040204" pitchFamily="50" charset="-128"/>
                          <a:ea typeface="Meiryo UI" panose="020B0604030504040204" pitchFamily="50" charset="-128"/>
                        </a:rPr>
                        <a:t>（電話）０７２－２２８－７４７６</a:t>
                      </a:r>
                      <a:endParaRPr lang="en-US" altLang="ja-JP"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6010721"/>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豊中市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環境部　</a:t>
                      </a:r>
                      <a:r>
                        <a:rPr lang="ja-JP" altLang="en-US" sz="1400" dirty="0">
                          <a:latin typeface="Meiryo UI" panose="020B0604030504040204" pitchFamily="50" charset="-128"/>
                          <a:ea typeface="Meiryo UI" panose="020B0604030504040204" pitchFamily="50" charset="-128"/>
                        </a:rPr>
                        <a:t>環境指導課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a:latin typeface="Meiryo UI" panose="020B0604030504040204" pitchFamily="50" charset="-128"/>
                          <a:ea typeface="Meiryo UI" panose="020B0604030504040204" pitchFamily="50" charset="-128"/>
                        </a:rPr>
                        <a:t>（電話）０６－６８５８－３０７０</a:t>
                      </a:r>
                      <a:endParaRPr lang="en-US" altLang="ja-JP"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4224470"/>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吹田市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685800" rtl="0" eaLnBrk="1" latinLnBrk="0" hangingPunct="1">
                        <a:lnSpc>
                          <a:spcPts val="1500"/>
                        </a:lnSpc>
                      </a:pPr>
                      <a:r>
                        <a:rPr kumimoji="1" lang="ja-JP" altLang="ja-JP" sz="1400" kern="1200" dirty="0">
                          <a:solidFill>
                            <a:schemeClr val="dk1"/>
                          </a:solidFill>
                          <a:latin typeface="Meiryo UI" panose="020B0604030504040204" pitchFamily="50" charset="-128"/>
                          <a:ea typeface="Meiryo UI" panose="020B0604030504040204" pitchFamily="50" charset="-128"/>
                          <a:cs typeface="+mn-cs"/>
                        </a:rPr>
                        <a:t>環境部　環境保全指導課　</a:t>
                      </a:r>
                    </a:p>
                    <a:p>
                      <a:pPr marL="0" algn="l" defTabSz="685800" rtl="0" eaLnBrk="1" latinLnBrk="0" hangingPunct="1">
                        <a:lnSpc>
                          <a:spcPts val="1500"/>
                        </a:lnSpc>
                      </a:pPr>
                      <a:r>
                        <a:rPr kumimoji="1" lang="ja-JP" altLang="ja-JP" sz="1400" kern="1200" dirty="0">
                          <a:solidFill>
                            <a:schemeClr val="dk1"/>
                          </a:solidFill>
                          <a:latin typeface="Meiryo UI" panose="020B0604030504040204" pitchFamily="50" charset="-128"/>
                          <a:ea typeface="Meiryo UI" panose="020B0604030504040204" pitchFamily="50" charset="-128"/>
                          <a:cs typeface="+mn-cs"/>
                        </a:rPr>
                        <a:t>産業廃棄物指導グループ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a:latin typeface="Meiryo UI" panose="020B0604030504040204" pitchFamily="50" charset="-128"/>
                          <a:ea typeface="Meiryo UI" panose="020B0604030504040204" pitchFamily="50" charset="-128"/>
                        </a:rPr>
                        <a:t>（電話）０６－６３８４－１７９９</a:t>
                      </a:r>
                      <a:endParaRPr lang="en-US" altLang="ja-JP"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733048"/>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高槻市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dirty="0">
                          <a:latin typeface="Meiryo UI" panose="020B0604030504040204" pitchFamily="50" charset="-128"/>
                          <a:ea typeface="Meiryo UI" panose="020B0604030504040204" pitchFamily="50" charset="-128"/>
                        </a:rPr>
                        <a:t>市民生活</a:t>
                      </a:r>
                      <a:r>
                        <a:rPr lang="ja-JP" altLang="ja-JP" sz="1400" dirty="0">
                          <a:latin typeface="Meiryo UI" panose="020B0604030504040204" pitchFamily="50" charset="-128"/>
                          <a:ea typeface="Meiryo UI" panose="020B0604030504040204" pitchFamily="50" charset="-128"/>
                        </a:rPr>
                        <a:t>環境部　資源循環推進課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baseline="0" dirty="0">
                          <a:latin typeface="Meiryo UI" panose="020B0604030504040204" pitchFamily="50" charset="-128"/>
                          <a:ea typeface="Meiryo UI" panose="020B0604030504040204" pitchFamily="50" charset="-128"/>
                        </a:rPr>
                        <a:t>（電話）０７２－６６９－１８８６</a:t>
                      </a:r>
                      <a:endParaRPr kumimoji="1" lang="ja-JP" altLang="en-US"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283099"/>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枚方市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dirty="0">
                          <a:latin typeface="Meiryo UI" panose="020B0604030504040204" pitchFamily="50" charset="-128"/>
                          <a:ea typeface="Meiryo UI" panose="020B0604030504040204" pitchFamily="50" charset="-128"/>
                        </a:rPr>
                        <a:t>環境部</a:t>
                      </a:r>
                      <a:r>
                        <a:rPr lang="ja-JP"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環境指導課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dirty="0">
                          <a:latin typeface="Meiryo UI" panose="020B0604030504040204" pitchFamily="50" charset="-128"/>
                          <a:ea typeface="Meiryo UI" panose="020B0604030504040204" pitchFamily="50" charset="-128"/>
                        </a:rPr>
                        <a:t>（電話）０５０－７１０２－６０１</a:t>
                      </a:r>
                      <a:r>
                        <a:rPr lang="en-US" altLang="ja-JP" sz="1400" b="0" spc="-150" baseline="0" dirty="0">
                          <a:latin typeface="Meiryo UI" panose="020B0604030504040204" pitchFamily="50" charset="-128"/>
                          <a:ea typeface="Meiryo UI" panose="020B0604030504040204" pitchFamily="50" charset="-128"/>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435143"/>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八尾市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環境部　循環型社会推進課</a:t>
                      </a:r>
                      <a:endParaRPr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baseline="0" dirty="0">
                          <a:latin typeface="Meiryo UI" panose="020B0604030504040204" pitchFamily="50" charset="-128"/>
                          <a:ea typeface="Meiryo UI" panose="020B0604030504040204" pitchFamily="50" charset="-128"/>
                        </a:rPr>
                        <a:t>（電話）０７２－９２４－３７７２</a:t>
                      </a:r>
                      <a:endParaRPr kumimoji="1" lang="ja-JP" altLang="en-US"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3670347"/>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寝屋川市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環境部　</a:t>
                      </a:r>
                      <a:r>
                        <a:rPr lang="ja-JP" altLang="en-US" sz="1400" dirty="0">
                          <a:latin typeface="Meiryo UI" panose="020B0604030504040204" pitchFamily="50" charset="-128"/>
                          <a:ea typeface="Meiryo UI" panose="020B0604030504040204" pitchFamily="50" charset="-128"/>
                        </a:rPr>
                        <a:t>環境保全</a:t>
                      </a:r>
                      <a:r>
                        <a:rPr lang="ja-JP" altLang="ja-JP" sz="1400" dirty="0">
                          <a:latin typeface="Meiryo UI" panose="020B0604030504040204" pitchFamily="50" charset="-128"/>
                          <a:ea typeface="Meiryo UI" panose="020B0604030504040204" pitchFamily="50" charset="-128"/>
                        </a:rPr>
                        <a:t>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baseline="0" dirty="0">
                          <a:latin typeface="Meiryo UI" panose="020B0604030504040204" pitchFamily="50" charset="-128"/>
                          <a:ea typeface="Meiryo UI" panose="020B0604030504040204" pitchFamily="50" charset="-128"/>
                        </a:rPr>
                        <a:t>（電話）０７２－８２４－１０２１</a:t>
                      </a:r>
                      <a:endParaRPr kumimoji="1" lang="ja-JP" altLang="en-US"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2177574"/>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東大阪市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環境部　産業廃棄物対策課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baseline="0" dirty="0">
                          <a:latin typeface="Meiryo UI" panose="020B0604030504040204" pitchFamily="50" charset="-128"/>
                          <a:ea typeface="Meiryo UI" panose="020B0604030504040204" pitchFamily="50" charset="-128"/>
                        </a:rPr>
                        <a:t>（電話）０６－４３０９－３２０７</a:t>
                      </a:r>
                      <a:endParaRPr kumimoji="1" lang="ja-JP" altLang="en-US"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0036088"/>
                  </a:ext>
                </a:extLst>
              </a:tr>
              <a:tr h="324000">
                <a:tc gridSpan="3">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特別措置法に基づく届出</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政令市以外</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21827103"/>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大阪府</a:t>
                      </a:r>
                      <a:endParaRPr kumimoji="1" lang="en-US" altLang="ja-JP" sz="1400" dirty="0">
                        <a:latin typeface="Meiryo UI" panose="020B0604030504040204" pitchFamily="50" charset="-128"/>
                        <a:ea typeface="Meiryo UI" panose="020B0604030504040204" pitchFamily="50" charset="-128"/>
                      </a:endParaRPr>
                    </a:p>
                    <a:p>
                      <a:pPr>
                        <a:lnSpc>
                          <a:spcPts val="1500"/>
                        </a:lnSpc>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咲洲庁舎</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spc="-40" baseline="0" dirty="0">
                          <a:latin typeface="Meiryo UI" panose="020B0604030504040204" pitchFamily="50" charset="-128"/>
                          <a:ea typeface="Meiryo UI" panose="020B0604030504040204" pitchFamily="50" charset="-128"/>
                        </a:rPr>
                        <a:t>環境農林水産部　循環型社会推進室</a:t>
                      </a:r>
                      <a:endParaRPr lang="en-US" altLang="ja-JP" sz="1400" spc="-40" baseline="0" dirty="0">
                        <a:latin typeface="Meiryo UI" panose="020B0604030504040204" pitchFamily="50" charset="-128"/>
                        <a:ea typeface="Meiryo UI" panose="020B0604030504040204" pitchFamily="50" charset="-128"/>
                      </a:endParaRPr>
                    </a:p>
                    <a:p>
                      <a:pPr>
                        <a:lnSpc>
                          <a:spcPts val="1500"/>
                        </a:lnSpc>
                      </a:pPr>
                      <a:r>
                        <a:rPr lang="ja-JP" altLang="en-US" sz="1400" spc="-40" baseline="0" dirty="0">
                          <a:latin typeface="Meiryo UI" panose="020B0604030504040204" pitchFamily="50" charset="-128"/>
                          <a:ea typeface="Meiryo UI" panose="020B0604030504040204" pitchFamily="50" charset="-128"/>
                        </a:rPr>
                        <a:t>産業廃棄物指導課　排出者指導グループ</a:t>
                      </a:r>
                      <a:endParaRPr lang="en-US" altLang="ja-JP" sz="1400" spc="-4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dirty="0">
                          <a:latin typeface="Meiryo UI" panose="020B0604030504040204" pitchFamily="50" charset="-128"/>
                          <a:ea typeface="Meiryo UI" panose="020B0604030504040204" pitchFamily="50" charset="-128"/>
                        </a:rPr>
                        <a:t>（電話）０６－６９４１－０３５１</a:t>
                      </a:r>
                      <a:endParaRPr lang="en-US" altLang="ja-JP" sz="1400" b="0" spc="-150" dirty="0">
                        <a:latin typeface="Meiryo UI" panose="020B0604030504040204" pitchFamily="50" charset="-128"/>
                        <a:ea typeface="Meiryo UI" panose="020B0604030504040204" pitchFamily="50" charset="-128"/>
                      </a:endParaRPr>
                    </a:p>
                    <a:p>
                      <a:pPr>
                        <a:lnSpc>
                          <a:spcPts val="1500"/>
                        </a:lnSpc>
                      </a:pPr>
                      <a:r>
                        <a:rPr lang="ja-JP" altLang="en-US" sz="1400" b="0" spc="-150" dirty="0">
                          <a:latin typeface="Meiryo UI" panose="020B0604030504040204" pitchFamily="50" charset="-128"/>
                          <a:ea typeface="Meiryo UI" panose="020B0604030504040204" pitchFamily="50" charset="-128"/>
                        </a:rPr>
                        <a:t>（直通）０６－６２１０－９５８３</a:t>
                      </a:r>
                      <a:endParaRPr lang="en-US" altLang="ja-JP" sz="1400" b="0" spc="-1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8082010"/>
                  </a:ext>
                </a:extLst>
              </a:tr>
              <a:tr h="472440">
                <a:tc>
                  <a:txBody>
                    <a:bodyPr/>
                    <a:lstStyle/>
                    <a:p>
                      <a:pPr>
                        <a:lnSpc>
                          <a:spcPts val="1500"/>
                        </a:lnSpc>
                      </a:pPr>
                      <a:r>
                        <a:rPr lang="en-US" altLang="ja-JP" sz="1400" dirty="0">
                          <a:latin typeface="Meiryo UI" panose="020B0604030504040204" pitchFamily="50" charset="-128"/>
                          <a:ea typeface="Meiryo UI" panose="020B0604030504040204" pitchFamily="50" charset="-128"/>
                        </a:rPr>
                        <a:t>(</a:t>
                      </a:r>
                      <a:r>
                        <a:rPr lang="ja-JP" altLang="en-US" sz="1400" spc="-40" baseline="0" dirty="0">
                          <a:latin typeface="Meiryo UI" panose="020B0604030504040204" pitchFamily="50" charset="-128"/>
                          <a:ea typeface="Meiryo UI" panose="020B0604030504040204" pitchFamily="50" charset="-128"/>
                        </a:rPr>
                        <a:t>泉州農と緑の総合事務所</a:t>
                      </a:r>
                      <a:r>
                        <a:rPr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環境指導課</a:t>
                      </a:r>
                      <a:endParaRPr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dirty="0">
                          <a:latin typeface="Meiryo UI" panose="020B0604030504040204" pitchFamily="50" charset="-128"/>
                          <a:ea typeface="Meiryo UI" panose="020B0604030504040204" pitchFamily="50" charset="-128"/>
                        </a:rPr>
                        <a:t>（電話）０７２－４３７－２５３０</a:t>
                      </a:r>
                      <a:endParaRPr kumimoji="1" lang="ja-JP" altLang="en-US" sz="1400" b="0" spc="-1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886957"/>
                  </a:ext>
                </a:extLst>
              </a:tr>
            </a:tbl>
          </a:graphicData>
        </a:graphic>
      </p:graphicFrame>
      <p:sp>
        <p:nvSpPr>
          <p:cNvPr id="4" name="スライド番号プレースホルダー 2">
            <a:extLst>
              <a:ext uri="{FF2B5EF4-FFF2-40B4-BE49-F238E27FC236}">
                <a16:creationId xmlns:a16="http://schemas.microsoft.com/office/drawing/2014/main" id="{3A8BBB49-CFF4-AC9D-5223-9A2B65DE518F}"/>
              </a:ext>
            </a:extLst>
          </p:cNvPr>
          <p:cNvSpPr txBox="1">
            <a:spLocks/>
          </p:cNvSpPr>
          <p:nvPr/>
        </p:nvSpPr>
        <p:spPr>
          <a:xfrm>
            <a:off x="8496000" y="6516000"/>
            <a:ext cx="540000" cy="360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66A0B4-6EB9-477D-B6F7-B38C7D5E185C}" type="slidenum">
              <a:rPr lang="ja-JP" altLang="en-US" smtClean="0">
                <a:solidFill>
                  <a:prstClr val="black"/>
                </a:solidFill>
              </a:rPr>
              <a:pPr/>
              <a:t>43</a:t>
            </a:fld>
            <a:endParaRPr lang="ja-JP" altLang="en-US" dirty="0">
              <a:solidFill>
                <a:prstClr val="black"/>
              </a:solidFill>
            </a:endParaRPr>
          </a:p>
        </p:txBody>
      </p:sp>
      <p:sp>
        <p:nvSpPr>
          <p:cNvPr id="9" name="正方形/長方形 8">
            <a:extLst>
              <a:ext uri="{FF2B5EF4-FFF2-40B4-BE49-F238E27FC236}">
                <a16:creationId xmlns:a16="http://schemas.microsoft.com/office/drawing/2014/main" id="{2CDD7293-C65B-D517-8BA3-4D5A92A04ABA}"/>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問合せ窓口②</a:t>
            </a:r>
          </a:p>
        </p:txBody>
      </p:sp>
      <p:sp>
        <p:nvSpPr>
          <p:cNvPr id="10" name="テキスト ボックス 9">
            <a:extLst>
              <a:ext uri="{FF2B5EF4-FFF2-40B4-BE49-F238E27FC236}">
                <a16:creationId xmlns:a16="http://schemas.microsoft.com/office/drawing/2014/main" id="{16EA9720-3BEC-E029-7AAE-ACEC50DD9EF6}"/>
              </a:ext>
            </a:extLst>
          </p:cNvPr>
          <p:cNvSpPr txBox="1"/>
          <p:nvPr/>
        </p:nvSpPr>
        <p:spPr>
          <a:xfrm>
            <a:off x="7920000" y="108000"/>
            <a:ext cx="108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spTree>
    <p:extLst>
      <p:ext uri="{BB962C8B-B14F-4D97-AF65-F5344CB8AC3E}">
        <p14:creationId xmlns:p14="http://schemas.microsoft.com/office/powerpoint/2010/main" val="149516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5</a:t>
            </a:fld>
            <a:endParaRPr lang="ja-JP" altLang="en-US" dirty="0">
              <a:solidFill>
                <a:prstClr val="black"/>
              </a:solidFill>
            </a:endParaRPr>
          </a:p>
        </p:txBody>
      </p:sp>
      <p:sp>
        <p:nvSpPr>
          <p:cNvPr id="4" name="正方形/長方形 3">
            <a:extLst>
              <a:ext uri="{FF2B5EF4-FFF2-40B4-BE49-F238E27FC236}">
                <a16:creationId xmlns:a16="http://schemas.microsoft.com/office/drawing/2014/main" id="{20CBB598-D8FC-9274-C927-F1CB95DC308C}"/>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36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の用途</a:t>
            </a:r>
            <a:endPar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541764480"/>
              </p:ext>
            </p:extLst>
          </p:nvPr>
        </p:nvGraphicFramePr>
        <p:xfrm>
          <a:off x="108000" y="1568152"/>
          <a:ext cx="8928000" cy="4572000"/>
        </p:xfrm>
        <a:graphic>
          <a:graphicData uri="http://schemas.openxmlformats.org/drawingml/2006/table">
            <a:tbl>
              <a:tblPr firstRow="1" bandRow="1">
                <a:tableStyleId>{2D5ABB26-0587-4C30-8999-92F81FD0307C}</a:tableStyleId>
              </a:tblPr>
              <a:tblGrid>
                <a:gridCol w="1188000">
                  <a:extLst>
                    <a:ext uri="{9D8B030D-6E8A-4147-A177-3AD203B41FA5}">
                      <a16:colId xmlns:a16="http://schemas.microsoft.com/office/drawing/2014/main" val="1717113984"/>
                    </a:ext>
                  </a:extLst>
                </a:gridCol>
                <a:gridCol w="1332000">
                  <a:extLst>
                    <a:ext uri="{9D8B030D-6E8A-4147-A177-3AD203B41FA5}">
                      <a16:colId xmlns:a16="http://schemas.microsoft.com/office/drawing/2014/main" val="527154148"/>
                    </a:ext>
                  </a:extLst>
                </a:gridCol>
                <a:gridCol w="6408000">
                  <a:extLst>
                    <a:ext uri="{9D8B030D-6E8A-4147-A177-3AD203B41FA5}">
                      <a16:colId xmlns:a16="http://schemas.microsoft.com/office/drawing/2014/main" val="2243971783"/>
                    </a:ext>
                  </a:extLst>
                </a:gridCol>
              </a:tblGrid>
              <a:tr h="0">
                <a:tc gridSpan="2">
                  <a:txBody>
                    <a:bodyPr/>
                    <a:lstStyle/>
                    <a:p>
                      <a:pPr algn="ctr"/>
                      <a:r>
                        <a:rPr kumimoji="1" lang="ja-JP" altLang="en-US" sz="1600" dirty="0">
                          <a:latin typeface="Meiryo UI" panose="020B0604030504040204" pitchFamily="50" charset="-128"/>
                          <a:ea typeface="Meiryo UI" panose="020B0604030504040204" pitchFamily="50" charset="-128"/>
                        </a:rPr>
                        <a:t>用途</a:t>
                      </a:r>
                    </a:p>
                  </a:txBody>
                  <a:tcPr marL="54000" marR="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70000"/>
                      </a:schemeClr>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Meiryo UI" panose="020B0604030504040204" pitchFamily="50" charset="-128"/>
                          <a:ea typeface="Meiryo UI" panose="020B0604030504040204" pitchFamily="50" charset="-128"/>
                        </a:rPr>
                        <a:t>製品例・使用場所</a:t>
                      </a:r>
                    </a:p>
                  </a:txBody>
                  <a:tcPr marL="54000" marR="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70000"/>
                      </a:schemeClr>
                    </a:solidFill>
                  </a:tcPr>
                </a:tc>
                <a:extLst>
                  <a:ext uri="{0D108BD9-81ED-4DB2-BD59-A6C34878D82A}">
                    <a16:rowId xmlns:a16="http://schemas.microsoft.com/office/drawing/2014/main" val="1310901570"/>
                  </a:ext>
                </a:extLst>
              </a:tr>
              <a:tr h="0">
                <a:tc rowSpan="2">
                  <a:txBody>
                    <a:bodyPr/>
                    <a:lstStyle/>
                    <a:p>
                      <a:r>
                        <a:rPr kumimoji="1" lang="ja-JP" altLang="en-US" sz="1600" spc="-40" baseline="0" dirty="0">
                          <a:latin typeface="Meiryo UI" panose="020B0604030504040204" pitchFamily="50" charset="-128"/>
                          <a:ea typeface="Meiryo UI" panose="020B0604030504040204" pitchFamily="50" charset="-128"/>
                        </a:rPr>
                        <a:t>絶縁油</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変圧器用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ビル・病院・工場・鉄道車両・船舶等の変圧器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4042547"/>
                  </a:ext>
                </a:extLst>
              </a:tr>
              <a:tr h="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コンデンサー用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変電所等の電力用コンデンサー、照明用安定器のコンデンサー、テレビ・電子レンジ等の家電用コンデンサー、直流用コンデンサー、蓄電用コンデンサー、医療用</a:t>
                      </a:r>
                      <a:r>
                        <a:rPr kumimoji="1" lang="en-US" altLang="ja-JP" sz="1600" spc="-40" baseline="0" dirty="0">
                          <a:latin typeface="Meiryo UI" panose="020B0604030504040204" pitchFamily="50" charset="-128"/>
                          <a:ea typeface="Meiryo UI" panose="020B0604030504040204" pitchFamily="50" charset="-128"/>
                        </a:rPr>
                        <a:t>X</a:t>
                      </a:r>
                      <a:r>
                        <a:rPr kumimoji="1" lang="ja-JP" altLang="en-US" sz="1600" spc="-40" baseline="0" dirty="0">
                          <a:latin typeface="Meiryo UI" panose="020B0604030504040204" pitchFamily="50" charset="-128"/>
                          <a:ea typeface="Meiryo UI" panose="020B0604030504040204" pitchFamily="50" charset="-128"/>
                        </a:rPr>
                        <a:t>線装置用コンデンサー</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357791"/>
                  </a:ext>
                </a:extLst>
              </a:tr>
              <a:tr h="0">
                <a:tc gridSpan="2">
                  <a:txBody>
                    <a:bodyPr/>
                    <a:lstStyle/>
                    <a:p>
                      <a:r>
                        <a:rPr kumimoji="1" lang="ja-JP" altLang="en-US" sz="1600" spc="-70" baseline="0" dirty="0">
                          <a:latin typeface="Meiryo UI" panose="020B0604030504040204" pitchFamily="50" charset="-128"/>
                          <a:ea typeface="Meiryo UI" panose="020B0604030504040204" pitchFamily="50" charset="-128"/>
                        </a:rPr>
                        <a:t>熱媒体（加熱用、冷却用）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各種化学工業・食品工業・合成樹脂工業等の諸工業における加熱と冷却、船舶の燃料油予熱集中暖房、パネルヒーター</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7858773"/>
                  </a:ext>
                </a:extLst>
              </a:tr>
              <a:tr h="0">
                <a:tc gridSpan="2">
                  <a:txBody>
                    <a:bodyPr/>
                    <a:lstStyle/>
                    <a:p>
                      <a:r>
                        <a:rPr kumimoji="1" lang="ja-JP" altLang="en-US" sz="1600" spc="-40" baseline="0" dirty="0">
                          <a:latin typeface="Meiryo UI" panose="020B0604030504040204" pitchFamily="50" charset="-128"/>
                          <a:ea typeface="Meiryo UI" panose="020B0604030504040204" pitchFamily="50" charset="-128"/>
                        </a:rPr>
                        <a:t>潤滑用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高温用潤滑油、油圧オイル、真空ポンプ油、切削油、極圧添加剤</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6719764"/>
                  </a:ext>
                </a:extLst>
              </a:tr>
              <a:tr h="0">
                <a:tc rowSpan="3">
                  <a:txBody>
                    <a:bodyPr/>
                    <a:lstStyle/>
                    <a:p>
                      <a:r>
                        <a:rPr kumimoji="1" lang="ja-JP" altLang="en-US" sz="1600" spc="-40" baseline="0" dirty="0">
                          <a:latin typeface="Meiryo UI" panose="020B0604030504040204" pitchFamily="50" charset="-128"/>
                          <a:ea typeface="Meiryo UI" panose="020B0604030504040204" pitchFamily="50" charset="-128"/>
                        </a:rPr>
                        <a:t>可塑剤</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絶縁用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電線の被覆・絶縁テープ</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6642821"/>
                  </a:ext>
                </a:extLst>
              </a:tr>
              <a:tr h="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難燃用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ポリエステル樹脂、ポリエチレン樹脂</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782351"/>
                  </a:ext>
                </a:extLst>
              </a:tr>
              <a:tr h="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その他</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ニス、ワックス、アスファルトに混合</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778040"/>
                  </a:ext>
                </a:extLst>
              </a:tr>
              <a:tr h="0">
                <a:tc gridSpan="2">
                  <a:txBody>
                    <a:bodyPr/>
                    <a:lstStyle/>
                    <a:p>
                      <a:r>
                        <a:rPr kumimoji="1" lang="ja-JP" altLang="en-US" sz="1600" spc="-40" baseline="0" dirty="0">
                          <a:latin typeface="Meiryo UI" panose="020B0604030504040204" pitchFamily="50" charset="-128"/>
                          <a:ea typeface="Meiryo UI" panose="020B0604030504040204" pitchFamily="50" charset="-128"/>
                        </a:rPr>
                        <a:t>感圧複写紙</a:t>
                      </a:r>
                      <a:endParaRPr kumimoji="1" lang="en-US" altLang="ja-JP" sz="1600" spc="-40" baseline="0" dirty="0">
                        <a:latin typeface="Meiryo UI" panose="020B0604030504040204" pitchFamily="50" charset="-128"/>
                        <a:ea typeface="Meiryo UI" panose="020B0604030504040204" pitchFamily="50" charset="-128"/>
                      </a:endParaRPr>
                    </a:p>
                    <a:p>
                      <a:r>
                        <a:rPr kumimoji="1" lang="ja-JP" altLang="en-US" sz="1600" spc="-40" baseline="0" dirty="0">
                          <a:latin typeface="Meiryo UI" panose="020B0604030504040204" pitchFamily="50" charset="-128"/>
                          <a:ea typeface="Meiryo UI" panose="020B0604030504040204" pitchFamily="50" charset="-128"/>
                        </a:rPr>
                        <a:t>塗料・印刷インキ</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ノンカーボン紙（溶媒）、電子式複写紙</a:t>
                      </a:r>
                      <a:endParaRPr kumimoji="1" lang="en-US" altLang="ja-JP" sz="1600" spc="-40" baseline="0" dirty="0">
                        <a:latin typeface="Meiryo UI" panose="020B0604030504040204" pitchFamily="50" charset="-128"/>
                        <a:ea typeface="Meiryo UI" panose="020B0604030504040204" pitchFamily="50" charset="-128"/>
                      </a:endParaRPr>
                    </a:p>
                    <a:p>
                      <a:r>
                        <a:rPr kumimoji="1" lang="ja-JP" altLang="en-US" sz="1600" spc="-40" baseline="0" dirty="0">
                          <a:latin typeface="Meiryo UI" panose="020B0604030504040204" pitchFamily="50" charset="-128"/>
                          <a:ea typeface="Meiryo UI" panose="020B0604030504040204" pitchFamily="50" charset="-128"/>
                        </a:rPr>
                        <a:t>印刷インキ、難燃性塗料、耐食性塗料、耐薬品性塗料、耐水性塗料</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036914"/>
                  </a:ext>
                </a:extLst>
              </a:tr>
              <a:tr h="0">
                <a:tc gridSpan="2">
                  <a:txBody>
                    <a:bodyPr/>
                    <a:lstStyle/>
                    <a:p>
                      <a:r>
                        <a:rPr kumimoji="1" lang="ja-JP" altLang="en-US" sz="1600" spc="-40" baseline="0" dirty="0">
                          <a:latin typeface="Meiryo UI" panose="020B0604030504040204" pitchFamily="50" charset="-128"/>
                          <a:ea typeface="Meiryo UI" panose="020B0604030504040204" pitchFamily="50" charset="-128"/>
                        </a:rPr>
                        <a:t>その他</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紙等のコーティング、自動車のシーラント、建築用シーリング材</a:t>
                      </a:r>
                      <a:endParaRPr kumimoji="1" lang="en-US" altLang="ja-JP" sz="1600" spc="-40" baseline="0" dirty="0">
                        <a:latin typeface="Meiryo UI" panose="020B0604030504040204" pitchFamily="50" charset="-128"/>
                        <a:ea typeface="Meiryo UI" panose="020B0604030504040204" pitchFamily="50" charset="-128"/>
                      </a:endParaRPr>
                    </a:p>
                    <a:p>
                      <a:r>
                        <a:rPr kumimoji="1" lang="ja-JP" altLang="en-US" sz="1600" spc="-40" baseline="0" dirty="0">
                          <a:latin typeface="Meiryo UI" panose="020B0604030504040204" pitchFamily="50" charset="-128"/>
                          <a:ea typeface="Meiryo UI" panose="020B0604030504040204" pitchFamily="50" charset="-128"/>
                        </a:rPr>
                        <a:t>陶器ガラス器の彩色、農薬の効力延長剤</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3359898"/>
                  </a:ext>
                </a:extLst>
              </a:tr>
            </a:tbl>
          </a:graphicData>
        </a:graphic>
      </p:graphicFrame>
      <p:sp>
        <p:nvSpPr>
          <p:cNvPr id="21" name="コンテンツ プレースホルダー 2">
            <a:extLst>
              <a:ext uri="{FF2B5EF4-FFF2-40B4-BE49-F238E27FC236}">
                <a16:creationId xmlns:a16="http://schemas.microsoft.com/office/drawing/2014/main" id="{9F9CA0A2-A09B-38FB-3F85-1F0A8A2FAE02}"/>
              </a:ext>
            </a:extLst>
          </p:cNvPr>
          <p:cNvSpPr txBox="1">
            <a:spLocks/>
          </p:cNvSpPr>
          <p:nvPr/>
        </p:nvSpPr>
        <p:spPr>
          <a:xfrm>
            <a:off x="0" y="648000"/>
            <a:ext cx="9144000" cy="792000"/>
          </a:xfrm>
          <a:prstGeom prst="rect">
            <a:avLst/>
          </a:prstGeom>
          <a:solidFill>
            <a:srgbClr val="BDD7EE">
              <a:alpha val="69804"/>
            </a:srgbClr>
          </a:solidFill>
        </p:spPr>
        <p:txBody>
          <a:bodyPr tIns="72000" bIns="36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en-US" altLang="ja-JP" sz="1800" dirty="0">
                <a:latin typeface="Meiryo UI" panose="020B0604030504040204" pitchFamily="50" charset="-128"/>
                <a:ea typeface="Meiryo UI" panose="020B0604030504040204" pitchFamily="50" charset="-128"/>
              </a:rPr>
              <a:t>PCB</a:t>
            </a:r>
            <a:r>
              <a:rPr lang="ja-JP" altLang="en-US" sz="1800" dirty="0">
                <a:latin typeface="Meiryo UI" panose="020B0604030504040204" pitchFamily="50" charset="-128"/>
                <a:ea typeface="Meiryo UI" panose="020B0604030504040204" pitchFamily="50" charset="-128"/>
              </a:rPr>
              <a:t>は電気機器用の絶縁油、各種工業における加熱並びに冷却用の熱媒体及び感圧複写紙など、以下のとおり様々な用途に利用されていました。現在は新たな製造が禁止されています。</a:t>
            </a:r>
            <a:endParaRPr lang="en-US" altLang="ja-JP" sz="1800" dirty="0">
              <a:latin typeface="Meiryo UI" panose="020B0604030504040204" pitchFamily="50" charset="-128"/>
              <a:ea typeface="Meiryo UI" panose="020B0604030504040204" pitchFamily="50" charset="-128"/>
            </a:endParaRPr>
          </a:p>
          <a:p>
            <a:pPr marL="0" indent="0">
              <a:lnSpc>
                <a:spcPts val="2500"/>
              </a:lnSpc>
              <a:buFont typeface="Arial" panose="020B0604020202020204" pitchFamily="34" charset="0"/>
              <a:buNone/>
            </a:pPr>
            <a:endParaRPr lang="en-US" altLang="ja-JP" sz="1800" dirty="0">
              <a:latin typeface="Meiryo UI" panose="020B0604030504040204" pitchFamily="50" charset="-128"/>
              <a:ea typeface="Meiryo UI" panose="020B0604030504040204" pitchFamily="50" charset="-128"/>
            </a:endParaRPr>
          </a:p>
          <a:p>
            <a:pPr marL="0" indent="0">
              <a:lnSpc>
                <a:spcPts val="1000"/>
              </a:lnSpc>
              <a:buFont typeface="Arial" panose="020B0604020202020204" pitchFamily="34" charset="0"/>
              <a:buNone/>
            </a:pPr>
            <a:endParaRPr lang="en-US" altLang="ja-JP" sz="1800" b="1" u="sng"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endParaRPr lang="ja-JP" altLang="en-US" sz="1800" spc="-15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F75DABB-10CF-ED39-FD84-FB44255A936E}"/>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290803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7939" t="41343" r="37824" b="5501"/>
          <a:stretch/>
        </p:blipFill>
        <p:spPr>
          <a:xfrm>
            <a:off x="323529" y="1124744"/>
            <a:ext cx="8519711" cy="4694534"/>
          </a:xfrm>
          <a:prstGeom prst="rect">
            <a:avLst/>
          </a:prstGeom>
        </p:spPr>
      </p:pic>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6</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10" name="角丸四角形 9"/>
          <p:cNvSpPr/>
          <p:nvPr/>
        </p:nvSpPr>
        <p:spPr>
          <a:xfrm>
            <a:off x="323528" y="5143212"/>
            <a:ext cx="6085181" cy="612000"/>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ja-JP" altLang="en-US" sz="2000" dirty="0">
                <a:latin typeface="Meiryo UI" panose="020B0604030504040204" pitchFamily="50" charset="-128"/>
                <a:ea typeface="Meiryo UI" panose="020B0604030504040204" pitchFamily="50" charset="-128"/>
              </a:rPr>
              <a:t>　感電の恐れがあるため電気保安技術者に依頼</a:t>
            </a:r>
          </a:p>
        </p:txBody>
      </p:sp>
      <p:pic>
        <p:nvPicPr>
          <p:cNvPr id="13" name="図 12"/>
          <p:cNvPicPr>
            <a:picLocks noChangeAspect="1"/>
          </p:cNvPicPr>
          <p:nvPr/>
        </p:nvPicPr>
        <p:blipFill>
          <a:blip r:embed="rId4" cstate="email">
            <a:extLst>
              <a:ext uri="{BEBA8EAE-BF5A-486C-A8C5-ECC9F3942E4B}">
                <a14:imgProps xmlns:a14="http://schemas.microsoft.com/office/drawing/2010/main">
                  <a14:imgLayer r:embed="rId5">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490312" y="5143213"/>
            <a:ext cx="576064" cy="576064"/>
          </a:xfrm>
          <a:prstGeom prst="rect">
            <a:avLst/>
          </a:prstGeom>
          <a:noFill/>
          <a:ln>
            <a:noFill/>
          </a:ln>
        </p:spPr>
      </p:pic>
      <p:sp>
        <p:nvSpPr>
          <p:cNvPr id="4" name="正方形/長方形 3">
            <a:extLst>
              <a:ext uri="{FF2B5EF4-FFF2-40B4-BE49-F238E27FC236}">
                <a16:creationId xmlns:a16="http://schemas.microsoft.com/office/drawing/2014/main" id="{D6D5DC28-4BB1-BDF1-0EA7-351F4EFC68C7}"/>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36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主な</a:t>
            </a: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使用機器のある場所</a:t>
            </a:r>
          </a:p>
        </p:txBody>
      </p:sp>
      <p:sp>
        <p:nvSpPr>
          <p:cNvPr id="5" name="テキスト ボックス 4">
            <a:extLst>
              <a:ext uri="{FF2B5EF4-FFF2-40B4-BE49-F238E27FC236}">
                <a16:creationId xmlns:a16="http://schemas.microsoft.com/office/drawing/2014/main" id="{76E4547F-B926-4E73-B6F0-852C4C0CCE83}"/>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51520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6B65F-2167-1CF6-831E-C2BB67870B66}"/>
              </a:ext>
            </a:extLst>
          </p:cNvPr>
          <p:cNvSpPr>
            <a:spLocks noGrp="1"/>
          </p:cNvSpPr>
          <p:nvPr>
            <p:ph type="title"/>
          </p:nvPr>
        </p:nvSpPr>
        <p:spPr>
          <a:xfrm>
            <a:off x="0" y="123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の可能性がある主な機器等①</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endParaRPr>
          </a:p>
        </p:txBody>
      </p:sp>
      <p:sp>
        <p:nvSpPr>
          <p:cNvPr id="3" name="コンテンツ プレースホルダー 2">
            <a:extLst>
              <a:ext uri="{FF2B5EF4-FFF2-40B4-BE49-F238E27FC236}">
                <a16:creationId xmlns:a16="http://schemas.microsoft.com/office/drawing/2014/main" id="{9F9CA0A2-A09B-38FB-3F85-1F0A8A2FAE02}"/>
              </a:ext>
            </a:extLst>
          </p:cNvPr>
          <p:cNvSpPr>
            <a:spLocks noGrp="1"/>
          </p:cNvSpPr>
          <p:nvPr>
            <p:ph idx="1"/>
          </p:nvPr>
        </p:nvSpPr>
        <p:spPr>
          <a:xfrm>
            <a:off x="0" y="648000"/>
            <a:ext cx="9144000" cy="1440000"/>
          </a:xfrm>
          <a:solidFill>
            <a:srgbClr val="BDD7EE">
              <a:alpha val="69804"/>
            </a:srgbClr>
          </a:solidFill>
        </p:spPr>
        <p:txBody>
          <a:bodyPr>
            <a:noAutofit/>
          </a:bodyPr>
          <a:lstStyle/>
          <a:p>
            <a:pPr marL="72000" indent="0">
              <a:lnSpc>
                <a:spcPts val="2500"/>
              </a:lnSpc>
              <a:buNone/>
            </a:pPr>
            <a:r>
              <a:rPr lang="ja-JP" altLang="en-US" sz="1600" b="1" u="sng" dirty="0">
                <a:latin typeface="Meiryo UI" panose="020B0604030504040204" pitchFamily="50" charset="-128"/>
                <a:ea typeface="Meiryo UI" panose="020B0604030504040204" pitchFamily="50" charset="-128"/>
              </a:rPr>
              <a:t>自家用電気工作物</a:t>
            </a:r>
            <a:endParaRPr lang="en-US" altLang="ja-JP" sz="1600" b="1" u="sng" dirty="0">
              <a:latin typeface="Meiryo UI" panose="020B0604030504040204" pitchFamily="50" charset="-128"/>
              <a:ea typeface="Meiryo UI" panose="020B0604030504040204" pitchFamily="50" charset="-128"/>
            </a:endParaRPr>
          </a:p>
          <a:p>
            <a:pPr marL="180000" indent="0">
              <a:lnSpc>
                <a:spcPts val="2000"/>
              </a:lnSpc>
              <a:buFont typeface="游ゴシック" panose="020B0400000000000000" pitchFamily="50" charset="-128"/>
              <a:buChar char="▪"/>
            </a:pPr>
            <a:r>
              <a:rPr lang="ja-JP" altLang="en-US" sz="1600" dirty="0">
                <a:latin typeface="Meiryo UI" panose="020B0604030504040204" pitchFamily="50" charset="-128"/>
                <a:ea typeface="Meiryo UI" panose="020B0604030504040204" pitchFamily="50" charset="-128"/>
              </a:rPr>
              <a:t>自家用電気工作物とは、</a:t>
            </a:r>
            <a:r>
              <a:rPr lang="en-US" altLang="ja-JP" sz="1600" dirty="0">
                <a:latin typeface="Meiryo UI" panose="020B0604030504040204" pitchFamily="50" charset="-128"/>
                <a:ea typeface="Meiryo UI" panose="020B0604030504040204" pitchFamily="50" charset="-128"/>
              </a:rPr>
              <a:t>6600V</a:t>
            </a:r>
            <a:r>
              <a:rPr lang="ja-JP" altLang="en-US" sz="1600" dirty="0">
                <a:latin typeface="Meiryo UI" panose="020B0604030504040204" pitchFamily="50" charset="-128"/>
                <a:ea typeface="Meiryo UI" panose="020B0604030504040204" pitchFamily="50" charset="-128"/>
              </a:rPr>
              <a:t>以上の電気を工場やビル等の事業内に引込み、低圧に変換する機器。</a:t>
            </a:r>
            <a:endParaRPr lang="en-US" altLang="ja-JP" sz="1600" dirty="0">
              <a:latin typeface="Meiryo UI" panose="020B0604030504040204" pitchFamily="50" charset="-128"/>
              <a:ea typeface="Meiryo UI" panose="020B0604030504040204" pitchFamily="50" charset="-128"/>
            </a:endParaRPr>
          </a:p>
          <a:p>
            <a:pPr marL="180000" indent="0">
              <a:lnSpc>
                <a:spcPts val="2000"/>
              </a:lnSpc>
              <a:buFont typeface="游ゴシック" panose="020B0400000000000000" pitchFamily="50" charset="-128"/>
              <a:buChar char="▪"/>
            </a:pPr>
            <a:r>
              <a:rPr lang="ja-JP" altLang="en-US" sz="1600" dirty="0">
                <a:latin typeface="Meiryo UI" panose="020B0604030504040204" pitchFamily="50" charset="-128"/>
                <a:ea typeface="Meiryo UI" panose="020B0604030504040204" pitchFamily="50" charset="-128"/>
              </a:rPr>
              <a:t>高圧受電設備（電気室、キュービクル等）の中に変圧器・コンデンサー・遮断機等が設置されている。</a:t>
            </a:r>
            <a:endParaRPr lang="en-US" altLang="ja-JP" sz="1600" dirty="0">
              <a:latin typeface="Meiryo UI" panose="020B0604030504040204" pitchFamily="50" charset="-128"/>
              <a:ea typeface="Meiryo UI" panose="020B0604030504040204" pitchFamily="50" charset="-128"/>
            </a:endParaRPr>
          </a:p>
          <a:p>
            <a:pPr marL="180000" indent="0">
              <a:lnSpc>
                <a:spcPts val="2000"/>
              </a:lnSpc>
              <a:buFont typeface="游ゴシック" panose="020B0400000000000000" pitchFamily="50" charset="-128"/>
              <a:buChar char="▪"/>
            </a:pPr>
            <a:r>
              <a:rPr lang="ja-JP" altLang="en-US" sz="1600" dirty="0">
                <a:latin typeface="Meiryo UI" panose="020B0604030504040204" pitchFamily="50" charset="-128"/>
                <a:ea typeface="Meiryo UI" panose="020B0604030504040204" pitchFamily="50" charset="-128"/>
              </a:rPr>
              <a:t>調査は必ず保守・点検を行っている電気主任技術者等に依頼する。</a:t>
            </a:r>
            <a:endParaRPr lang="en-US" altLang="ja-JP" sz="1600" dirty="0">
              <a:latin typeface="Meiryo UI" panose="020B0604030504040204" pitchFamily="50" charset="-128"/>
              <a:ea typeface="Meiryo UI" panose="020B0604030504040204" pitchFamily="50" charset="-128"/>
            </a:endParaRPr>
          </a:p>
          <a:p>
            <a:pPr marL="0" indent="0">
              <a:lnSpc>
                <a:spcPts val="2500"/>
              </a:lnSpc>
              <a:buNone/>
            </a:pPr>
            <a:endParaRPr lang="en-US" altLang="ja-JP" sz="1600" dirty="0">
              <a:latin typeface="Meiryo UI" panose="020B0604030504040204" pitchFamily="50" charset="-128"/>
              <a:ea typeface="Meiryo UI" panose="020B0604030504040204" pitchFamily="50" charset="-128"/>
            </a:endParaRPr>
          </a:p>
          <a:p>
            <a:pPr marL="0" indent="0">
              <a:lnSpc>
                <a:spcPts val="2500"/>
              </a:lnSpc>
              <a:buNone/>
            </a:pPr>
            <a:endParaRPr lang="en-US" altLang="ja-JP" sz="1600" dirty="0">
              <a:latin typeface="Meiryo UI" panose="020B0604030504040204" pitchFamily="50" charset="-128"/>
              <a:ea typeface="Meiryo UI" panose="020B0604030504040204" pitchFamily="50" charset="-128"/>
            </a:endParaRPr>
          </a:p>
          <a:p>
            <a:pPr marL="0" indent="0">
              <a:lnSpc>
                <a:spcPts val="2500"/>
              </a:lnSpc>
              <a:buNone/>
            </a:pPr>
            <a:endParaRPr lang="en-US" altLang="ja-JP" sz="1600" dirty="0">
              <a:latin typeface="Meiryo UI" panose="020B0604030504040204" pitchFamily="50" charset="-128"/>
              <a:ea typeface="Meiryo UI" panose="020B0604030504040204" pitchFamily="50" charset="-128"/>
            </a:endParaRPr>
          </a:p>
          <a:p>
            <a:pPr marL="0" indent="0">
              <a:lnSpc>
                <a:spcPts val="1000"/>
              </a:lnSpc>
              <a:buNone/>
            </a:pPr>
            <a:endParaRPr lang="en-US" altLang="ja-JP" sz="1600" b="1" u="sng" dirty="0">
              <a:latin typeface="Meiryo UI" panose="020B0604030504040204" pitchFamily="50" charset="-128"/>
              <a:ea typeface="Meiryo UI" panose="020B0604030504040204" pitchFamily="50" charset="-128"/>
            </a:endParaRPr>
          </a:p>
          <a:p>
            <a:pPr marL="0" indent="0">
              <a:lnSpc>
                <a:spcPct val="80000"/>
              </a:lnSpc>
              <a:buNone/>
            </a:pPr>
            <a:endParaRPr lang="ja-JP" altLang="en-US" sz="1600" spc="-151" dirty="0">
              <a:latin typeface="Meiryo UI" panose="020B0604030504040204" pitchFamily="50" charset="-128"/>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EC85F692-FEF2-07EF-779D-AADD44E43B39}"/>
              </a:ext>
            </a:extLst>
          </p:cNvPr>
          <p:cNvSpPr>
            <a:spLocks noGrp="1"/>
          </p:cNvSpPr>
          <p:nvPr>
            <p:ph type="sldNum" sz="quarter" idx="12"/>
          </p:nvPr>
        </p:nvSpPr>
        <p:spPr>
          <a:xfrm>
            <a:off x="8496000" y="6516000"/>
            <a:ext cx="540000" cy="360000"/>
          </a:xfrm>
        </p:spPr>
        <p:txBody>
          <a:bodyPr/>
          <a:lstStyle/>
          <a:p>
            <a:fld id="{A7407711-01ED-4231-93D6-7C2115CD2EAE}" type="slidenum">
              <a:rPr kumimoji="1" lang="ja-JP" altLang="en-US" smtClean="0"/>
              <a:t>7</a:t>
            </a:fld>
            <a:endParaRPr kumimoji="1" lang="ja-JP" altLang="en-US" dirty="0"/>
          </a:p>
        </p:txBody>
      </p:sp>
      <p:sp>
        <p:nvSpPr>
          <p:cNvPr id="7" name="テキスト ボックス 6">
            <a:extLst>
              <a:ext uri="{FF2B5EF4-FFF2-40B4-BE49-F238E27FC236}">
                <a16:creationId xmlns:a16="http://schemas.microsoft.com/office/drawing/2014/main" id="{8FACBC01-C709-F1EC-D61C-E6EE6E3CBBCF}"/>
              </a:ext>
            </a:extLst>
          </p:cNvPr>
          <p:cNvSpPr txBox="1"/>
          <p:nvPr/>
        </p:nvSpPr>
        <p:spPr>
          <a:xfrm>
            <a:off x="244883" y="4406857"/>
            <a:ext cx="2952000" cy="2400657"/>
          </a:xfrm>
          <a:prstGeom prst="rect">
            <a:avLst/>
          </a:prstGeom>
          <a:solidFill>
            <a:srgbClr val="F8CBAD">
              <a:alpha val="69804"/>
            </a:srgbClr>
          </a:solidFill>
        </p:spPr>
        <p:txBody>
          <a:bodyPr wrap="square" rtlCol="0">
            <a:spAutoFit/>
          </a:bodyPr>
          <a:lstStyle/>
          <a:p>
            <a:pPr algn="just">
              <a:lnSpc>
                <a:spcPts val="2000"/>
              </a:lnSpc>
            </a:pPr>
            <a:r>
              <a:rPr lang="en-US" altLang="ja-JP" sz="1400" dirty="0">
                <a:latin typeface="Meiryo UI" panose="020B0604030504040204" pitchFamily="50" charset="-128"/>
                <a:ea typeface="Meiryo UI" panose="020B0604030504040204" pitchFamily="50" charset="-128"/>
              </a:rPr>
              <a:t>※ PCB</a:t>
            </a:r>
            <a:r>
              <a:rPr lang="ja-JP" altLang="en-US" sz="1400" dirty="0">
                <a:latin typeface="Meiryo UI" panose="020B0604030504040204" pitchFamily="50" charset="-128"/>
                <a:ea typeface="Meiryo UI" panose="020B0604030504040204" pitchFamily="50" charset="-128"/>
              </a:rPr>
              <a:t>内規（ポリ塩化ビフェニルを含有する絶縁油を使用する電気工作物等の使用及び廃止の状況の把握並びに適正な管理に関する標準実施要領）では、電気主任技術者等は、低濃度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含有電気工作物の設置者に対して「確実に、そのポリ塩化ビフェニル含有電気工作物等を廃止するよう努めなければならない。」と規定されている。</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C8C7FE5-1691-6DC6-1D9C-9D51A82B5367}"/>
              </a:ext>
            </a:extLst>
          </p:cNvPr>
          <p:cNvSpPr txBox="1"/>
          <p:nvPr/>
        </p:nvSpPr>
        <p:spPr>
          <a:xfrm>
            <a:off x="4370541" y="4304129"/>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変圧器</a:t>
            </a:r>
          </a:p>
        </p:txBody>
      </p:sp>
      <p:sp>
        <p:nvSpPr>
          <p:cNvPr id="13" name="テキスト ボックス 12">
            <a:extLst>
              <a:ext uri="{FF2B5EF4-FFF2-40B4-BE49-F238E27FC236}">
                <a16:creationId xmlns:a16="http://schemas.microsoft.com/office/drawing/2014/main" id="{D1F08BAA-659E-8F11-F845-4A2DF30098BD}"/>
              </a:ext>
            </a:extLst>
          </p:cNvPr>
          <p:cNvSpPr txBox="1"/>
          <p:nvPr/>
        </p:nvSpPr>
        <p:spPr>
          <a:xfrm>
            <a:off x="7151035" y="4304129"/>
            <a:ext cx="89639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コンデンサー</a:t>
            </a:r>
          </a:p>
        </p:txBody>
      </p:sp>
      <p:pic>
        <p:nvPicPr>
          <p:cNvPr id="15" name="図 14">
            <a:extLst>
              <a:ext uri="{FF2B5EF4-FFF2-40B4-BE49-F238E27FC236}">
                <a16:creationId xmlns:a16="http://schemas.microsoft.com/office/drawing/2014/main" id="{BB2E1873-D4B9-FCD6-CFC3-D238E1C4B635}"/>
              </a:ext>
            </a:extLst>
          </p:cNvPr>
          <p:cNvPicPr>
            <a:picLocks noChangeAspect="1"/>
          </p:cNvPicPr>
          <p:nvPr/>
        </p:nvPicPr>
        <p:blipFill>
          <a:blip r:embed="rId2"/>
          <a:stretch>
            <a:fillRect/>
          </a:stretch>
        </p:blipFill>
        <p:spPr>
          <a:xfrm>
            <a:off x="3851920" y="2256973"/>
            <a:ext cx="1712590" cy="1980000"/>
          </a:xfrm>
          <a:prstGeom prst="rect">
            <a:avLst/>
          </a:prstGeom>
        </p:spPr>
      </p:pic>
      <p:pic>
        <p:nvPicPr>
          <p:cNvPr id="17" name="図 16">
            <a:extLst>
              <a:ext uri="{FF2B5EF4-FFF2-40B4-BE49-F238E27FC236}">
                <a16:creationId xmlns:a16="http://schemas.microsoft.com/office/drawing/2014/main" id="{97F61C50-1AEE-165D-EB7B-AD1723E2B004}"/>
              </a:ext>
            </a:extLst>
          </p:cNvPr>
          <p:cNvPicPr>
            <a:picLocks noChangeAspect="1"/>
          </p:cNvPicPr>
          <p:nvPr/>
        </p:nvPicPr>
        <p:blipFill>
          <a:blip r:embed="rId3"/>
          <a:stretch>
            <a:fillRect/>
          </a:stretch>
        </p:blipFill>
        <p:spPr>
          <a:xfrm>
            <a:off x="6653872" y="2267890"/>
            <a:ext cx="1908005" cy="1980000"/>
          </a:xfrm>
          <a:prstGeom prst="rect">
            <a:avLst/>
          </a:prstGeom>
        </p:spPr>
      </p:pic>
      <p:pic>
        <p:nvPicPr>
          <p:cNvPr id="19" name="図 18">
            <a:extLst>
              <a:ext uri="{FF2B5EF4-FFF2-40B4-BE49-F238E27FC236}">
                <a16:creationId xmlns:a16="http://schemas.microsoft.com/office/drawing/2014/main" id="{99D1C776-165D-92A4-C3C6-DD081FC2AB92}"/>
              </a:ext>
            </a:extLst>
          </p:cNvPr>
          <p:cNvPicPr>
            <a:picLocks noChangeAspect="1"/>
          </p:cNvPicPr>
          <p:nvPr/>
        </p:nvPicPr>
        <p:blipFill>
          <a:blip r:embed="rId4"/>
          <a:stretch>
            <a:fillRect/>
          </a:stretch>
        </p:blipFill>
        <p:spPr>
          <a:xfrm>
            <a:off x="4796981" y="4714372"/>
            <a:ext cx="1262360" cy="1440000"/>
          </a:xfrm>
          <a:prstGeom prst="rect">
            <a:avLst/>
          </a:prstGeom>
        </p:spPr>
      </p:pic>
      <p:pic>
        <p:nvPicPr>
          <p:cNvPr id="21" name="図 20">
            <a:extLst>
              <a:ext uri="{FF2B5EF4-FFF2-40B4-BE49-F238E27FC236}">
                <a16:creationId xmlns:a16="http://schemas.microsoft.com/office/drawing/2014/main" id="{67CEAC5D-A487-0890-C47C-E8082081B9D0}"/>
              </a:ext>
            </a:extLst>
          </p:cNvPr>
          <p:cNvPicPr>
            <a:picLocks noChangeAspect="1"/>
          </p:cNvPicPr>
          <p:nvPr/>
        </p:nvPicPr>
        <p:blipFill>
          <a:blip r:embed="rId5"/>
          <a:stretch>
            <a:fillRect/>
          </a:stretch>
        </p:blipFill>
        <p:spPr>
          <a:xfrm>
            <a:off x="6246638" y="4714372"/>
            <a:ext cx="1251360" cy="1440000"/>
          </a:xfrm>
          <a:prstGeom prst="rect">
            <a:avLst/>
          </a:prstGeom>
        </p:spPr>
      </p:pic>
      <p:pic>
        <p:nvPicPr>
          <p:cNvPr id="23" name="図 22">
            <a:extLst>
              <a:ext uri="{FF2B5EF4-FFF2-40B4-BE49-F238E27FC236}">
                <a16:creationId xmlns:a16="http://schemas.microsoft.com/office/drawing/2014/main" id="{058790D5-FC53-7B6C-F6A8-5D76271A6DD9}"/>
              </a:ext>
            </a:extLst>
          </p:cNvPr>
          <p:cNvPicPr>
            <a:picLocks noChangeAspect="1"/>
          </p:cNvPicPr>
          <p:nvPr/>
        </p:nvPicPr>
        <p:blipFill>
          <a:blip r:embed="rId6"/>
          <a:stretch>
            <a:fillRect/>
          </a:stretch>
        </p:blipFill>
        <p:spPr>
          <a:xfrm>
            <a:off x="3385364" y="4714372"/>
            <a:ext cx="1224320" cy="1440000"/>
          </a:xfrm>
          <a:prstGeom prst="rect">
            <a:avLst/>
          </a:prstGeom>
        </p:spPr>
      </p:pic>
      <p:pic>
        <p:nvPicPr>
          <p:cNvPr id="25" name="図 24">
            <a:extLst>
              <a:ext uri="{FF2B5EF4-FFF2-40B4-BE49-F238E27FC236}">
                <a16:creationId xmlns:a16="http://schemas.microsoft.com/office/drawing/2014/main" id="{3D37F3CF-3B84-EC6D-765A-CB15D493D65C}"/>
              </a:ext>
            </a:extLst>
          </p:cNvPr>
          <p:cNvPicPr>
            <a:picLocks noChangeAspect="1"/>
          </p:cNvPicPr>
          <p:nvPr/>
        </p:nvPicPr>
        <p:blipFill>
          <a:blip r:embed="rId7"/>
          <a:stretch>
            <a:fillRect/>
          </a:stretch>
        </p:blipFill>
        <p:spPr>
          <a:xfrm>
            <a:off x="7685296" y="4714372"/>
            <a:ext cx="1351200" cy="1440000"/>
          </a:xfrm>
          <a:prstGeom prst="rect">
            <a:avLst/>
          </a:prstGeom>
        </p:spPr>
      </p:pic>
      <p:sp>
        <p:nvSpPr>
          <p:cNvPr id="40" name="テキスト ボックス 39">
            <a:extLst>
              <a:ext uri="{FF2B5EF4-FFF2-40B4-BE49-F238E27FC236}">
                <a16:creationId xmlns:a16="http://schemas.microsoft.com/office/drawing/2014/main" id="{3A9D243C-4402-FE25-DCC2-FEF9A12CAF65}"/>
              </a:ext>
            </a:extLst>
          </p:cNvPr>
          <p:cNvSpPr txBox="1"/>
          <p:nvPr/>
        </p:nvSpPr>
        <p:spPr>
          <a:xfrm>
            <a:off x="3454479" y="6176337"/>
            <a:ext cx="1107996"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計器用変成器</a:t>
            </a:r>
          </a:p>
        </p:txBody>
      </p:sp>
      <p:sp>
        <p:nvSpPr>
          <p:cNvPr id="41" name="テキスト ボックス 40">
            <a:extLst>
              <a:ext uri="{FF2B5EF4-FFF2-40B4-BE49-F238E27FC236}">
                <a16:creationId xmlns:a16="http://schemas.microsoft.com/office/drawing/2014/main" id="{BAA375D8-CD8E-6EDD-E7AC-8B453F517D24}"/>
              </a:ext>
            </a:extLst>
          </p:cNvPr>
          <p:cNvSpPr txBox="1"/>
          <p:nvPr/>
        </p:nvSpPr>
        <p:spPr>
          <a:xfrm>
            <a:off x="5096847" y="6176337"/>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開閉器</a:t>
            </a:r>
          </a:p>
        </p:txBody>
      </p:sp>
      <p:sp>
        <p:nvSpPr>
          <p:cNvPr id="42" name="テキスト ボックス 41">
            <a:extLst>
              <a:ext uri="{FF2B5EF4-FFF2-40B4-BE49-F238E27FC236}">
                <a16:creationId xmlns:a16="http://schemas.microsoft.com/office/drawing/2014/main" id="{F89DE8CC-DDEC-6CE1-66BD-2E6EE3004AF2}"/>
              </a:ext>
            </a:extLst>
          </p:cNvPr>
          <p:cNvSpPr txBox="1"/>
          <p:nvPr/>
        </p:nvSpPr>
        <p:spPr>
          <a:xfrm>
            <a:off x="6559649" y="6176337"/>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遮断機</a:t>
            </a:r>
          </a:p>
        </p:txBody>
      </p:sp>
      <p:sp>
        <p:nvSpPr>
          <p:cNvPr id="43" name="テキスト ボックス 42">
            <a:extLst>
              <a:ext uri="{FF2B5EF4-FFF2-40B4-BE49-F238E27FC236}">
                <a16:creationId xmlns:a16="http://schemas.microsoft.com/office/drawing/2014/main" id="{23CA1491-601D-9C67-9E15-637B01FFF294}"/>
              </a:ext>
            </a:extLst>
          </p:cNvPr>
          <p:cNvSpPr txBox="1"/>
          <p:nvPr/>
        </p:nvSpPr>
        <p:spPr>
          <a:xfrm>
            <a:off x="7996052" y="6176337"/>
            <a:ext cx="72968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リアクトル</a:t>
            </a:r>
          </a:p>
        </p:txBody>
      </p:sp>
      <p:pic>
        <p:nvPicPr>
          <p:cNvPr id="4" name="図 3"/>
          <p:cNvPicPr>
            <a:picLocks noChangeAspect="1"/>
          </p:cNvPicPr>
          <p:nvPr/>
        </p:nvPicPr>
        <p:blipFill>
          <a:blip r:embed="rId8"/>
          <a:stretch>
            <a:fillRect/>
          </a:stretch>
        </p:blipFill>
        <p:spPr>
          <a:xfrm>
            <a:off x="589689" y="2276475"/>
            <a:ext cx="1933575" cy="1771650"/>
          </a:xfrm>
          <a:prstGeom prst="rect">
            <a:avLst/>
          </a:prstGeom>
        </p:spPr>
      </p:pic>
      <p:sp>
        <p:nvSpPr>
          <p:cNvPr id="34" name="テキスト ボックス 33">
            <a:extLst>
              <a:ext uri="{FF2B5EF4-FFF2-40B4-BE49-F238E27FC236}">
                <a16:creationId xmlns:a16="http://schemas.microsoft.com/office/drawing/2014/main" id="{D1F08BAA-659E-8F11-F845-4A2DF30098BD}"/>
              </a:ext>
            </a:extLst>
          </p:cNvPr>
          <p:cNvSpPr txBox="1"/>
          <p:nvPr/>
        </p:nvSpPr>
        <p:spPr>
          <a:xfrm>
            <a:off x="1118695" y="4070408"/>
            <a:ext cx="8755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キュービクル</a:t>
            </a:r>
            <a:endParaRPr kumimoji="1" lang="ja-JP" altLang="en-US" sz="12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D95DA8F-E7EF-5BBC-E9D3-881105F77395}"/>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653215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の可能性がある主な機器等②</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0" y="648000"/>
            <a:ext cx="9144000" cy="1908000"/>
          </a:xfrm>
          <a:prstGeom prst="rect">
            <a:avLst/>
          </a:prstGeom>
          <a:solidFill>
            <a:schemeClr val="accent1">
              <a:lumMod val="40000"/>
              <a:lumOff val="60000"/>
              <a:alpha val="69804"/>
            </a:schemeClr>
          </a:solidFill>
        </p:spPr>
        <p:txBody>
          <a:bodyPr wrap="square" tIns="108000" bIns="36000" rtlCol="0">
            <a:noAutofit/>
          </a:bodyPr>
          <a:lstStyle/>
          <a:p>
            <a:pPr marL="72000">
              <a:lnSpc>
                <a:spcPts val="1900"/>
              </a:lnSpc>
              <a:spcAft>
                <a:spcPts val="600"/>
              </a:spcAft>
            </a:pPr>
            <a:r>
              <a:rPr lang="en-US" altLang="ja-JP" sz="1500" b="1" dirty="0">
                <a:latin typeface="Meiryo UI" panose="020B0604030504040204" pitchFamily="50" charset="-128"/>
                <a:ea typeface="Meiryo UI" panose="020B0604030504040204" pitchFamily="50" charset="-128"/>
              </a:rPr>
              <a:t>《 X</a:t>
            </a:r>
            <a:r>
              <a:rPr lang="ja-JP" altLang="en-US" sz="1500" b="1" dirty="0">
                <a:latin typeface="Meiryo UI" panose="020B0604030504040204" pitchFamily="50" charset="-128"/>
                <a:ea typeface="Meiryo UI" panose="020B0604030504040204" pitchFamily="50" charset="-128"/>
              </a:rPr>
              <a:t>線発生装置等の非自家用電気工作物</a:t>
            </a:r>
            <a:r>
              <a:rPr lang="en-US" altLang="ja-JP" sz="1500" b="1" dirty="0">
                <a:latin typeface="Meiryo UI" panose="020B0604030504040204" pitchFamily="50" charset="-128"/>
                <a:ea typeface="Meiryo UI" panose="020B0604030504040204" pitchFamily="50" charset="-128"/>
              </a:rPr>
              <a:t>》</a:t>
            </a:r>
          </a:p>
          <a:p>
            <a:pPr marL="432000" indent="-252000">
              <a:lnSpc>
                <a:spcPts val="1900"/>
              </a:lnSpc>
              <a:spcAft>
                <a:spcPts val="600"/>
              </a:spcAft>
              <a:buFont typeface="Wingdings" panose="05000000000000000000" pitchFamily="2" charset="2"/>
              <a:buChar char="l"/>
            </a:pPr>
            <a:r>
              <a:rPr lang="en-US" altLang="ja-JP" sz="1500" dirty="0">
                <a:latin typeface="Meiryo UI" panose="020B0604030504040204" pitchFamily="50" charset="-128"/>
                <a:ea typeface="Meiryo UI" panose="020B0604030504040204" pitchFamily="50" charset="-128"/>
              </a:rPr>
              <a:t>X</a:t>
            </a:r>
            <a:r>
              <a:rPr lang="ja-JP" altLang="en-US" sz="1500" dirty="0">
                <a:latin typeface="Meiryo UI" panose="020B0604030504040204" pitchFamily="50" charset="-128"/>
                <a:ea typeface="Meiryo UI" panose="020B0604030504040204" pitchFamily="50" charset="-128"/>
              </a:rPr>
              <a:t>線発生装置、溶接機及び昇降機（エレベーター、エスカレーター等）の制御盤、低圧受電する設備の分電盤内のコンデンサーなど。</a:t>
            </a:r>
            <a:endParaRPr lang="en-US" altLang="ja-JP" sz="1500" dirty="0">
              <a:latin typeface="Meiryo UI" panose="020B0604030504040204" pitchFamily="50" charset="-128"/>
              <a:ea typeface="Meiryo UI" panose="020B0604030504040204" pitchFamily="50" charset="-128"/>
            </a:endParaRPr>
          </a:p>
          <a:p>
            <a:pPr marL="432000" indent="-252000">
              <a:lnSpc>
                <a:spcPts val="1900"/>
              </a:lnSpc>
              <a:spcAft>
                <a:spcPts val="600"/>
              </a:spcAft>
              <a:buFont typeface="Meiryo UI" panose="020B0604030504040204" pitchFamily="50" charset="-128"/>
              <a:buChar char="⇨"/>
            </a:pPr>
            <a:r>
              <a:rPr lang="ja-JP" altLang="en-US" sz="1500" dirty="0">
                <a:latin typeface="Meiryo UI" panose="020B0604030504040204" pitchFamily="50" charset="-128"/>
                <a:ea typeface="Meiryo UI" panose="020B0604030504040204" pitchFamily="50" charset="-128"/>
              </a:rPr>
              <a:t>詳細は環境省「低濃度</a:t>
            </a: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に汚染された電気機器等の早期確認のための調査方法及び適正処理に関する手引き（技術者向け詳細版）」をご確認ください。</a:t>
            </a:r>
            <a:endParaRPr lang="en-US" altLang="ja-JP" sz="1500" dirty="0">
              <a:latin typeface="Meiryo UI" panose="020B0604030504040204" pitchFamily="50" charset="-128"/>
              <a:ea typeface="Meiryo UI" panose="020B0604030504040204" pitchFamily="50" charset="-128"/>
            </a:endParaRPr>
          </a:p>
          <a:p>
            <a:pPr marL="432000" indent="-252000">
              <a:lnSpc>
                <a:spcPts val="1900"/>
              </a:lnSpc>
              <a:spcAft>
                <a:spcPts val="600"/>
              </a:spcAft>
              <a:buFont typeface="Wingdings" panose="05000000000000000000" pitchFamily="2" charset="2"/>
              <a:buChar char="l"/>
            </a:pPr>
            <a:r>
              <a:rPr lang="ja-JP" altLang="en-US" sz="1500" dirty="0">
                <a:latin typeface="Meiryo UI" panose="020B0604030504040204" pitchFamily="50" charset="-128"/>
                <a:ea typeface="Meiryo UI" panose="020B0604030504040204" pitchFamily="50" charset="-128"/>
              </a:rPr>
              <a:t>調査はメーカー等に確認するか電気工事業者に依頼。</a:t>
            </a:r>
            <a:endParaRPr lang="en-US" altLang="ja-JP" sz="1500" dirty="0">
              <a:latin typeface="Meiryo UI" panose="020B0604030504040204" pitchFamily="50" charset="-128"/>
              <a:ea typeface="Meiryo UI" panose="020B0604030504040204" pitchFamily="50" charset="-128"/>
            </a:endParaRPr>
          </a:p>
          <a:p>
            <a:pPr marL="342900" indent="-342900">
              <a:lnSpc>
                <a:spcPts val="2200"/>
              </a:lnSpc>
              <a:buFont typeface="Wingdings" panose="05000000000000000000" pitchFamily="2" charset="2"/>
              <a:buChar char="l"/>
            </a:pPr>
            <a:endParaRPr lang="en-US" altLang="ja-JP" sz="1500" dirty="0">
              <a:latin typeface="Meiryo UI" panose="020B0604030504040204" pitchFamily="50" charset="-128"/>
              <a:ea typeface="Meiryo UI" panose="020B0604030504040204" pitchFamily="50" charset="-128"/>
            </a:endParaRPr>
          </a:p>
          <a:p>
            <a:pPr marL="342900" indent="-342900">
              <a:lnSpc>
                <a:spcPts val="2200"/>
              </a:lnSpc>
              <a:buFont typeface="Wingdings" panose="05000000000000000000" pitchFamily="2" charset="2"/>
              <a:buChar char="l"/>
            </a:pPr>
            <a:endParaRPr lang="en-US" altLang="ja-JP" sz="1500" dirty="0">
              <a:latin typeface="Meiryo UI" panose="020B0604030504040204" pitchFamily="50" charset="-128"/>
              <a:ea typeface="Meiryo UI" panose="020B0604030504040204" pitchFamily="50" charset="-128"/>
            </a:endParaRPr>
          </a:p>
          <a:p>
            <a:pPr marL="342900" indent="-342900">
              <a:lnSpc>
                <a:spcPts val="2200"/>
              </a:lnSpc>
              <a:buFont typeface="Wingdings" panose="05000000000000000000" pitchFamily="2" charset="2"/>
              <a:buChar char="l"/>
            </a:pPr>
            <a:endParaRPr lang="en-US" altLang="ja-JP" sz="15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F466516-1B37-4898-BB5F-E4CF7BB9DBCB}"/>
              </a:ext>
            </a:extLst>
          </p:cNvPr>
          <p:cNvSpPr txBox="1"/>
          <p:nvPr/>
        </p:nvSpPr>
        <p:spPr>
          <a:xfrm>
            <a:off x="0" y="4513312"/>
            <a:ext cx="9144000" cy="2340000"/>
          </a:xfrm>
          <a:prstGeom prst="rect">
            <a:avLst/>
          </a:prstGeom>
          <a:noFill/>
        </p:spPr>
        <p:txBody>
          <a:bodyPr wrap="square" rIns="0" rtlCol="0">
            <a:noAutofit/>
          </a:bodyPr>
          <a:lstStyle/>
          <a:p>
            <a:pPr>
              <a:spcAft>
                <a:spcPts val="600"/>
              </a:spcAft>
            </a:pP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参考</a:t>
            </a:r>
            <a:r>
              <a:rPr kumimoji="1" lang="en-US" altLang="ja-JP" sz="1400" b="1" dirty="0">
                <a:latin typeface="Meiryo UI" panose="020B0604030504040204" pitchFamily="50" charset="-128"/>
                <a:ea typeface="Meiryo UI" panose="020B0604030504040204" pitchFamily="50" charset="-128"/>
              </a:rPr>
              <a:t>》</a:t>
            </a:r>
          </a:p>
          <a:p>
            <a:pPr marL="432000" indent="-252000"/>
            <a:r>
              <a:rPr lang="ja-JP" altLang="en-US" sz="1400" dirty="0">
                <a:latin typeface="Meiryo UI" panose="020B0604030504040204" pitchFamily="50" charset="-128"/>
                <a:ea typeface="Meiryo UI" panose="020B0604030504040204" pitchFamily="50" charset="-128"/>
              </a:rPr>
              <a:t>●　</a:t>
            </a:r>
            <a:r>
              <a:rPr lang="ja-JP" altLang="en-US" sz="1300" spc="-40" dirty="0">
                <a:latin typeface="Meiryo UI" panose="020B0604030504040204" pitchFamily="50" charset="-128"/>
                <a:ea typeface="Meiryo UI" panose="020B0604030504040204" pitchFamily="50" charset="-128"/>
              </a:rPr>
              <a:t>環境省　「低濃度</a:t>
            </a:r>
            <a:r>
              <a:rPr lang="en-US" altLang="ja-JP" sz="1300" spc="-40" dirty="0">
                <a:latin typeface="Meiryo UI" panose="020B0604030504040204" pitchFamily="50" charset="-128"/>
                <a:ea typeface="Meiryo UI" panose="020B0604030504040204" pitchFamily="50" charset="-128"/>
              </a:rPr>
              <a:t>PCB</a:t>
            </a:r>
            <a:r>
              <a:rPr lang="ja-JP" altLang="en-US" sz="1300" spc="-40" dirty="0">
                <a:latin typeface="Meiryo UI" panose="020B0604030504040204" pitchFamily="50" charset="-128"/>
                <a:ea typeface="Meiryo UI" panose="020B0604030504040204" pitchFamily="50" charset="-128"/>
              </a:rPr>
              <a:t>に汚染された電気機器等の早期確認のための調査方法及び適正処理に関する手引き（技術者向け詳細版）</a:t>
            </a:r>
            <a:r>
              <a:rPr lang="ja-JP" altLang="en-US" sz="1300" dirty="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a:p>
            <a:pPr marL="432000" indent="-252000">
              <a:spcAft>
                <a:spcPts val="600"/>
              </a:spcAft>
            </a:pPr>
            <a:r>
              <a:rPr lang="en-US" altLang="ja-JP" sz="1400" dirty="0">
                <a:latin typeface="Meiryo UI" panose="020B0604030504040204" pitchFamily="50" charset="-128"/>
                <a:ea typeface="Meiryo UI" panose="020B0604030504040204" pitchFamily="50" charset="-128"/>
                <a:hlinkClick r:id="rId3"/>
              </a:rPr>
              <a:t>https://www.env.go.jp/content/900535246.pdf</a:t>
            </a:r>
            <a:endParaRPr lang="en-US" altLang="ja-JP" sz="1400" dirty="0">
              <a:latin typeface="Meiryo UI" panose="020B0604030504040204" pitchFamily="50" charset="-128"/>
              <a:ea typeface="Meiryo UI" panose="020B0604030504040204" pitchFamily="50" charset="-128"/>
            </a:endParaRPr>
          </a:p>
          <a:p>
            <a:pPr marL="432000" indent="-252000">
              <a:spcAft>
                <a:spcPts val="600"/>
              </a:spcAft>
            </a:pPr>
            <a:r>
              <a:rPr kumimoji="1" lang="ja-JP" altLang="en-US" sz="1400" dirty="0">
                <a:latin typeface="Meiryo UI" panose="020B0604030504040204" pitchFamily="50" charset="-128"/>
                <a:ea typeface="Meiryo UI" panose="020B0604030504040204" pitchFamily="50" charset="-128"/>
              </a:rPr>
              <a:t>●（一社）</a:t>
            </a:r>
            <a:r>
              <a:rPr lang="ja-JP" altLang="en-US" sz="1400" dirty="0">
                <a:latin typeface="Meiryo UI" panose="020B0604030504040204" pitchFamily="50" charset="-128"/>
                <a:ea typeface="Meiryo UI" panose="020B0604030504040204" pitchFamily="50" charset="-128"/>
              </a:rPr>
              <a:t>日本画像医療システム工業会　「</a:t>
            </a:r>
            <a:r>
              <a:rPr lang="en-US" altLang="ja-JP" sz="1400" b="0" i="0" dirty="0">
                <a:solidFill>
                  <a:srgbClr val="333333"/>
                </a:solidFill>
                <a:effectLst/>
                <a:latin typeface="メイリオ" panose="020B0604030504040204" pitchFamily="50" charset="-128"/>
                <a:ea typeface="メイリオ" panose="020B0604030504040204" pitchFamily="50" charset="-128"/>
              </a:rPr>
              <a:t>X</a:t>
            </a:r>
            <a:r>
              <a:rPr lang="ja-JP" altLang="en-US" sz="1400" b="0" i="0" dirty="0">
                <a:solidFill>
                  <a:srgbClr val="333333"/>
                </a:solidFill>
                <a:effectLst/>
                <a:latin typeface="メイリオ" panose="020B0604030504040204" pitchFamily="50" charset="-128"/>
                <a:ea typeface="メイリオ" panose="020B0604030504040204" pitchFamily="50" charset="-128"/>
              </a:rPr>
              <a:t>線機器等の</a:t>
            </a:r>
            <a:r>
              <a:rPr lang="en-US" altLang="ja-JP" sz="1400" b="0" i="0" dirty="0">
                <a:solidFill>
                  <a:srgbClr val="333333"/>
                </a:solidFill>
                <a:effectLst/>
                <a:latin typeface="メイリオ" panose="020B0604030504040204" pitchFamily="50" charset="-128"/>
                <a:ea typeface="メイリオ" panose="020B0604030504040204" pitchFamily="50" charset="-128"/>
              </a:rPr>
              <a:t>PCB</a:t>
            </a:r>
            <a:r>
              <a:rPr lang="ja-JP" altLang="en-US" sz="1400" b="0" i="0" dirty="0">
                <a:solidFill>
                  <a:srgbClr val="333333"/>
                </a:solidFill>
                <a:effectLst/>
                <a:latin typeface="メイリオ" panose="020B0604030504040204" pitchFamily="50" charset="-128"/>
                <a:ea typeface="メイリオ" panose="020B0604030504040204" pitchFamily="50" charset="-128"/>
              </a:rPr>
              <a:t>含有医療機器に関する照会窓口」</a:t>
            </a:r>
            <a:endParaRPr lang="en-US" altLang="ja-JP" sz="1400" dirty="0">
              <a:latin typeface="Meiryo UI" panose="020B0604030504040204" pitchFamily="50" charset="-128"/>
              <a:ea typeface="Meiryo UI" panose="020B0604030504040204" pitchFamily="50" charset="-128"/>
            </a:endParaRPr>
          </a:p>
          <a:p>
            <a:pPr marL="432000" indent="-252000">
              <a:spcAft>
                <a:spcPts val="600"/>
              </a:spcAft>
            </a:pPr>
            <a:r>
              <a:rPr lang="en-US" altLang="ja-JP" sz="1400" dirty="0">
                <a:latin typeface="Meiryo UI" panose="020B0604030504040204" pitchFamily="50" charset="-128"/>
                <a:ea typeface="Meiryo UI" panose="020B0604030504040204" pitchFamily="50" charset="-128"/>
                <a:hlinkClick r:id="rId4"/>
              </a:rPr>
              <a:t>http://www.jira-net.or.jp/info/pcb.html</a:t>
            </a:r>
            <a:endParaRPr lang="en-US" altLang="ja-JP" sz="1400" dirty="0">
              <a:latin typeface="Meiryo UI" panose="020B0604030504040204" pitchFamily="50" charset="-128"/>
              <a:ea typeface="Meiryo UI" panose="020B0604030504040204" pitchFamily="50" charset="-128"/>
            </a:endParaRPr>
          </a:p>
          <a:p>
            <a:pPr marL="432000" indent="-252000"/>
            <a:r>
              <a:rPr lang="ja-JP" altLang="en-US" sz="1400" dirty="0">
                <a:latin typeface="Meiryo UI" panose="020B0604030504040204" pitchFamily="50" charset="-128"/>
                <a:ea typeface="Meiryo UI" panose="020B0604030504040204" pitchFamily="50" charset="-128"/>
              </a:rPr>
              <a:t>●（一社）日本分析機器工業会　「</a:t>
            </a:r>
            <a:r>
              <a:rPr lang="ja-JP" altLang="en-US" sz="1400" b="0" i="0" dirty="0">
                <a:effectLst/>
                <a:latin typeface="Meiryo UI" panose="020B0604030504040204" pitchFamily="50" charset="-128"/>
                <a:ea typeface="Meiryo UI" panose="020B0604030504040204" pitchFamily="50" charset="-128"/>
              </a:rPr>
              <a:t>分析用</a:t>
            </a:r>
            <a:r>
              <a:rPr lang="en-US" altLang="ja-JP" sz="1400" b="0" i="0" dirty="0">
                <a:effectLst/>
                <a:latin typeface="Meiryo UI" panose="020B0604030504040204" pitchFamily="50" charset="-128"/>
                <a:ea typeface="Meiryo UI" panose="020B0604030504040204" pitchFamily="50" charset="-128"/>
              </a:rPr>
              <a:t>X</a:t>
            </a:r>
            <a:r>
              <a:rPr lang="ja-JP" altLang="en-US" sz="1400" b="0" i="0" dirty="0">
                <a:effectLst/>
                <a:latin typeface="Meiryo UI" panose="020B0604030504040204" pitchFamily="50" charset="-128"/>
                <a:ea typeface="Meiryo UI" panose="020B0604030504040204" pitchFamily="50" charset="-128"/>
              </a:rPr>
              <a:t>線検査装置他</a:t>
            </a:r>
            <a:r>
              <a:rPr lang="en-US" altLang="ja-JP" sz="1400" b="0" i="0" dirty="0">
                <a:effectLst/>
                <a:latin typeface="Meiryo UI" panose="020B0604030504040204" pitchFamily="50" charset="-128"/>
                <a:ea typeface="Meiryo UI" panose="020B0604030504040204" pitchFamily="50" charset="-128"/>
              </a:rPr>
              <a:t>PCB</a:t>
            </a:r>
            <a:r>
              <a:rPr lang="ja-JP" altLang="en-US" sz="1400" b="0" i="0" dirty="0">
                <a:effectLst/>
                <a:latin typeface="Meiryo UI" panose="020B0604030504040204" pitchFamily="50" charset="-128"/>
                <a:ea typeface="Meiryo UI" panose="020B0604030504040204" pitchFamily="50" charset="-128"/>
              </a:rPr>
              <a:t>廃棄物処理、期限内の安全な処理についてのお願い」</a:t>
            </a:r>
            <a:endParaRPr lang="en-US" altLang="ja-JP" sz="1400" dirty="0">
              <a:latin typeface="Meiryo UI" panose="020B0604030504040204" pitchFamily="50" charset="-128"/>
              <a:ea typeface="Meiryo UI" panose="020B0604030504040204" pitchFamily="50" charset="-128"/>
            </a:endParaRPr>
          </a:p>
          <a:p>
            <a:pPr marL="432000" indent="-252000">
              <a:spcAft>
                <a:spcPts val="600"/>
              </a:spcAft>
            </a:pPr>
            <a:r>
              <a:rPr lang="en-US" altLang="ja-JP" sz="1400" dirty="0">
                <a:latin typeface="Meiryo UI" panose="020B0604030504040204" pitchFamily="50" charset="-128"/>
                <a:ea typeface="Meiryo UI" panose="020B0604030504040204" pitchFamily="50" charset="-128"/>
                <a:hlinkClick r:id="rId5"/>
              </a:rPr>
              <a:t>https://www.jaima.or.jp/jp/about/activities/pcb/</a:t>
            </a:r>
            <a:endParaRPr lang="en-US" altLang="ja-JP" sz="1400" dirty="0">
              <a:latin typeface="Meiryo UI" panose="020B0604030504040204" pitchFamily="50" charset="-128"/>
              <a:ea typeface="Meiryo UI" panose="020B0604030504040204" pitchFamily="50" charset="-128"/>
            </a:endParaRPr>
          </a:p>
          <a:p>
            <a:pPr marL="432000" indent="-252000"/>
            <a:r>
              <a:rPr lang="ja-JP" altLang="en-US" sz="1400" dirty="0">
                <a:latin typeface="Meiryo UI" panose="020B0604030504040204" pitchFamily="50" charset="-128"/>
                <a:ea typeface="Meiryo UI" panose="020B0604030504040204" pitchFamily="50" charset="-128"/>
              </a:rPr>
              <a:t>●（一社）日本溶接協会　電気溶接部会　「</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含有コンデンサーの早期処理（環境省からのお知らせ）に関するご案内」</a:t>
            </a:r>
            <a:endParaRPr lang="en-US" altLang="ja-JP" sz="1400" dirty="0">
              <a:latin typeface="Meiryo UI" panose="020B0604030504040204" pitchFamily="50" charset="-128"/>
              <a:ea typeface="Meiryo UI" panose="020B0604030504040204" pitchFamily="50" charset="-128"/>
            </a:endParaRPr>
          </a:p>
          <a:p>
            <a:pPr marL="432000" indent="-252000"/>
            <a:r>
              <a:rPr lang="en-US" altLang="ja-JP" sz="1400" dirty="0">
                <a:latin typeface="Meiryo UI" panose="020B0604030504040204" pitchFamily="50" charset="-128"/>
                <a:ea typeface="Meiryo UI" panose="020B0604030504040204" pitchFamily="50" charset="-128"/>
                <a:hlinkClick r:id="rId6"/>
              </a:rPr>
              <a:t>http://www.jwes.or.jp/mt/senmon/de/archives/2020/06/pcb.html</a:t>
            </a:r>
            <a:endParaRPr lang="en-US" altLang="ja-JP" sz="1400" dirty="0">
              <a:latin typeface="Meiryo UI" panose="020B0604030504040204" pitchFamily="50" charset="-128"/>
              <a:ea typeface="Meiryo UI" panose="020B0604030504040204" pitchFamily="50" charset="-128"/>
            </a:endParaRPr>
          </a:p>
          <a:p>
            <a:pPr marL="722313"/>
            <a:endParaRPr lang="en-US" altLang="ja-JP" sz="1400"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D0394647-7FDC-A827-0695-0DF0951BBDB2}"/>
              </a:ext>
            </a:extLst>
          </p:cNvPr>
          <p:cNvPicPr>
            <a:picLocks noChangeAspect="1"/>
          </p:cNvPicPr>
          <p:nvPr/>
        </p:nvPicPr>
        <p:blipFill>
          <a:blip r:embed="rId7"/>
          <a:stretch>
            <a:fillRect/>
          </a:stretch>
        </p:blipFill>
        <p:spPr>
          <a:xfrm>
            <a:off x="257848" y="2708920"/>
            <a:ext cx="1037295" cy="1260000"/>
          </a:xfrm>
          <a:prstGeom prst="rect">
            <a:avLst/>
          </a:prstGeom>
        </p:spPr>
      </p:pic>
      <p:pic>
        <p:nvPicPr>
          <p:cNvPr id="21" name="図 20">
            <a:extLst>
              <a:ext uri="{FF2B5EF4-FFF2-40B4-BE49-F238E27FC236}">
                <a16:creationId xmlns:a16="http://schemas.microsoft.com/office/drawing/2014/main" id="{ED76D686-90CB-39E2-79CA-E6FDECB296BA}"/>
              </a:ext>
            </a:extLst>
          </p:cNvPr>
          <p:cNvPicPr>
            <a:picLocks noChangeAspect="1"/>
          </p:cNvPicPr>
          <p:nvPr/>
        </p:nvPicPr>
        <p:blipFill>
          <a:blip r:embed="rId8"/>
          <a:stretch>
            <a:fillRect/>
          </a:stretch>
        </p:blipFill>
        <p:spPr>
          <a:xfrm>
            <a:off x="1406490" y="2708920"/>
            <a:ext cx="1235640" cy="1260000"/>
          </a:xfrm>
          <a:prstGeom prst="rect">
            <a:avLst/>
          </a:prstGeom>
        </p:spPr>
      </p:pic>
      <p:pic>
        <p:nvPicPr>
          <p:cNvPr id="22" name="図 21">
            <a:extLst>
              <a:ext uri="{FF2B5EF4-FFF2-40B4-BE49-F238E27FC236}">
                <a16:creationId xmlns:a16="http://schemas.microsoft.com/office/drawing/2014/main" id="{34012024-681B-9CAC-C843-1147AF963718}"/>
              </a:ext>
            </a:extLst>
          </p:cNvPr>
          <p:cNvPicPr>
            <a:picLocks noChangeAspect="1"/>
          </p:cNvPicPr>
          <p:nvPr/>
        </p:nvPicPr>
        <p:blipFill>
          <a:blip r:embed="rId9"/>
          <a:stretch>
            <a:fillRect/>
          </a:stretch>
        </p:blipFill>
        <p:spPr>
          <a:xfrm>
            <a:off x="3809824" y="2708920"/>
            <a:ext cx="1838725" cy="1260000"/>
          </a:xfrm>
          <a:prstGeom prst="rect">
            <a:avLst/>
          </a:prstGeom>
        </p:spPr>
      </p:pic>
      <p:pic>
        <p:nvPicPr>
          <p:cNvPr id="23" name="図 22">
            <a:extLst>
              <a:ext uri="{FF2B5EF4-FFF2-40B4-BE49-F238E27FC236}">
                <a16:creationId xmlns:a16="http://schemas.microsoft.com/office/drawing/2014/main" id="{74289768-5049-097D-A8AC-DA8A931C144E}"/>
              </a:ext>
            </a:extLst>
          </p:cNvPr>
          <p:cNvPicPr>
            <a:picLocks noChangeAspect="1"/>
          </p:cNvPicPr>
          <p:nvPr/>
        </p:nvPicPr>
        <p:blipFill>
          <a:blip r:embed="rId10"/>
          <a:stretch>
            <a:fillRect/>
          </a:stretch>
        </p:blipFill>
        <p:spPr>
          <a:xfrm>
            <a:off x="5759896" y="2708920"/>
            <a:ext cx="1403990" cy="1260000"/>
          </a:xfrm>
          <a:prstGeom prst="rect">
            <a:avLst/>
          </a:prstGeom>
        </p:spPr>
      </p:pic>
      <p:pic>
        <p:nvPicPr>
          <p:cNvPr id="24" name="図 23">
            <a:extLst>
              <a:ext uri="{FF2B5EF4-FFF2-40B4-BE49-F238E27FC236}">
                <a16:creationId xmlns:a16="http://schemas.microsoft.com/office/drawing/2014/main" id="{34370EBE-3C7C-C0AC-018F-83A774403780}"/>
              </a:ext>
            </a:extLst>
          </p:cNvPr>
          <p:cNvPicPr>
            <a:picLocks noChangeAspect="1"/>
          </p:cNvPicPr>
          <p:nvPr/>
        </p:nvPicPr>
        <p:blipFill>
          <a:blip r:embed="rId11"/>
          <a:stretch>
            <a:fillRect/>
          </a:stretch>
        </p:blipFill>
        <p:spPr>
          <a:xfrm>
            <a:off x="7275235" y="2708920"/>
            <a:ext cx="1667435" cy="1260000"/>
          </a:xfrm>
          <a:prstGeom prst="rect">
            <a:avLst/>
          </a:prstGeom>
        </p:spPr>
      </p:pic>
      <p:sp>
        <p:nvSpPr>
          <p:cNvPr id="25" name="テキスト ボックス 24">
            <a:extLst>
              <a:ext uri="{FF2B5EF4-FFF2-40B4-BE49-F238E27FC236}">
                <a16:creationId xmlns:a16="http://schemas.microsoft.com/office/drawing/2014/main" id="{BC8C7FE5-1691-6DC6-1D9C-9D51A82B5367}"/>
              </a:ext>
            </a:extLst>
          </p:cNvPr>
          <p:cNvSpPr txBox="1"/>
          <p:nvPr/>
        </p:nvSpPr>
        <p:spPr>
          <a:xfrm>
            <a:off x="248145" y="3979779"/>
            <a:ext cx="1056700"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X</a:t>
            </a:r>
            <a:r>
              <a:rPr kumimoji="1" lang="ja-JP" altLang="en-US" sz="1200" dirty="0">
                <a:latin typeface="Meiryo UI" panose="020B0604030504040204" pitchFamily="50" charset="-128"/>
                <a:ea typeface="Meiryo UI" panose="020B0604030504040204" pitchFamily="50" charset="-128"/>
              </a:rPr>
              <a:t>線発生装置</a:t>
            </a:r>
          </a:p>
        </p:txBody>
      </p:sp>
      <p:sp>
        <p:nvSpPr>
          <p:cNvPr id="27" name="テキスト ボックス 26">
            <a:extLst>
              <a:ext uri="{FF2B5EF4-FFF2-40B4-BE49-F238E27FC236}">
                <a16:creationId xmlns:a16="http://schemas.microsoft.com/office/drawing/2014/main" id="{BC8C7FE5-1691-6DC6-1D9C-9D51A82B5367}"/>
              </a:ext>
            </a:extLst>
          </p:cNvPr>
          <p:cNvSpPr txBox="1"/>
          <p:nvPr/>
        </p:nvSpPr>
        <p:spPr>
          <a:xfrm>
            <a:off x="1534687" y="3979779"/>
            <a:ext cx="95410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電気溶接機</a:t>
            </a:r>
          </a:p>
        </p:txBody>
      </p:sp>
      <p:sp>
        <p:nvSpPr>
          <p:cNvPr id="28" name="テキスト ボックス 27">
            <a:extLst>
              <a:ext uri="{FF2B5EF4-FFF2-40B4-BE49-F238E27FC236}">
                <a16:creationId xmlns:a16="http://schemas.microsoft.com/office/drawing/2014/main" id="{BC8C7FE5-1691-6DC6-1D9C-9D51A82B5367}"/>
              </a:ext>
            </a:extLst>
          </p:cNvPr>
          <p:cNvSpPr txBox="1"/>
          <p:nvPr/>
        </p:nvSpPr>
        <p:spPr>
          <a:xfrm>
            <a:off x="4139952" y="3979779"/>
            <a:ext cx="1233030"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低圧分電盤内の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低圧コンデンサー</a:t>
            </a:r>
          </a:p>
        </p:txBody>
      </p:sp>
      <p:sp>
        <p:nvSpPr>
          <p:cNvPr id="29" name="テキスト ボックス 28">
            <a:extLst>
              <a:ext uri="{FF2B5EF4-FFF2-40B4-BE49-F238E27FC236}">
                <a16:creationId xmlns:a16="http://schemas.microsoft.com/office/drawing/2014/main" id="{BC8C7FE5-1691-6DC6-1D9C-9D51A82B5367}"/>
              </a:ext>
            </a:extLst>
          </p:cNvPr>
          <p:cNvSpPr txBox="1"/>
          <p:nvPr/>
        </p:nvSpPr>
        <p:spPr>
          <a:xfrm>
            <a:off x="5632879" y="3967587"/>
            <a:ext cx="1612942"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単相モーターに取り付け</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err="1">
                <a:latin typeface="Meiryo UI" panose="020B0604030504040204" pitchFamily="50" charset="-128"/>
                <a:ea typeface="Meiryo UI" panose="020B0604030504040204" pitchFamily="50" charset="-128"/>
              </a:rPr>
              <a:t>られた</a:t>
            </a:r>
            <a:r>
              <a:rPr kumimoji="1" lang="ja-JP" altLang="en-US" sz="1200" dirty="0">
                <a:latin typeface="Meiryo UI" panose="020B0604030504040204" pitchFamily="50" charset="-128"/>
                <a:ea typeface="Meiryo UI" panose="020B0604030504040204" pitchFamily="50" charset="-128"/>
              </a:rPr>
              <a:t>低圧コンデンサー</a:t>
            </a:r>
          </a:p>
        </p:txBody>
      </p:sp>
      <p:sp>
        <p:nvSpPr>
          <p:cNvPr id="30" name="テキスト ボックス 29">
            <a:extLst>
              <a:ext uri="{FF2B5EF4-FFF2-40B4-BE49-F238E27FC236}">
                <a16:creationId xmlns:a16="http://schemas.microsoft.com/office/drawing/2014/main" id="{BC8C7FE5-1691-6DC6-1D9C-9D51A82B5367}"/>
              </a:ext>
            </a:extLst>
          </p:cNvPr>
          <p:cNvSpPr txBox="1"/>
          <p:nvPr/>
        </p:nvSpPr>
        <p:spPr>
          <a:xfrm>
            <a:off x="7282444" y="3955395"/>
            <a:ext cx="1653017"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コンプレッサーに取り付け</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err="1">
                <a:latin typeface="Meiryo UI" panose="020B0604030504040204" pitchFamily="50" charset="-128"/>
                <a:ea typeface="Meiryo UI" panose="020B0604030504040204" pitchFamily="50" charset="-128"/>
              </a:rPr>
              <a:t>られた</a:t>
            </a:r>
            <a:r>
              <a:rPr kumimoji="1" lang="ja-JP" altLang="en-US" sz="1200" dirty="0">
                <a:latin typeface="Meiryo UI" panose="020B0604030504040204" pitchFamily="50" charset="-128"/>
                <a:ea typeface="Meiryo UI" panose="020B0604030504040204" pitchFamily="50" charset="-128"/>
              </a:rPr>
              <a:t>低圧コンデンサー</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8</a:t>
            </a:fld>
            <a:endParaRPr lang="ja-JP" altLang="en-US" dirty="0">
              <a:solidFill>
                <a:prstClr val="black"/>
              </a:solidFill>
            </a:endParaRPr>
          </a:p>
        </p:txBody>
      </p:sp>
      <p:pic>
        <p:nvPicPr>
          <p:cNvPr id="1028" name="Picture 4" descr="งานปรับปรุงลิฟท์โดยสาร จำนวน 2 เครื่อง หยุดรับส่ง 5 ชั้น 5 ประตู ...">
            <a:extLst>
              <a:ext uri="{FF2B5EF4-FFF2-40B4-BE49-F238E27FC236}">
                <a16:creationId xmlns:a16="http://schemas.microsoft.com/office/drawing/2014/main" id="{B44DE98B-AFAE-C7A0-0A14-66A9E933619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53477" y="2708920"/>
            <a:ext cx="945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7AF142BC-7C52-7345-D26E-346EC5A620E5}"/>
              </a:ext>
            </a:extLst>
          </p:cNvPr>
          <p:cNvSpPr txBox="1"/>
          <p:nvPr/>
        </p:nvSpPr>
        <p:spPr>
          <a:xfrm>
            <a:off x="2910011" y="3979779"/>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昇降機</a:t>
            </a:r>
          </a:p>
        </p:txBody>
      </p:sp>
      <p:sp>
        <p:nvSpPr>
          <p:cNvPr id="7" name="テキスト ボックス 6">
            <a:extLst>
              <a:ext uri="{FF2B5EF4-FFF2-40B4-BE49-F238E27FC236}">
                <a16:creationId xmlns:a16="http://schemas.microsoft.com/office/drawing/2014/main" id="{2CE263A5-7B0B-F75B-334D-78232EADE56A}"/>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422412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 y="-15083"/>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20" tIns="72000" rIns="75920" bIns="36000" rtlCol="0" anchor="ctr"/>
          <a:lstStyle/>
          <a:p>
            <a:pPr defTabSz="872320">
              <a:lnSpc>
                <a:spcPct val="90000"/>
              </a:lnSpc>
            </a:pPr>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の可能性がある主な機器等③</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2094035"/>
            <a:ext cx="2148840" cy="1668083"/>
          </a:xfrm>
          <a:prstGeom prst="rect">
            <a:avLst/>
          </a:prstGeom>
          <a:ln>
            <a:noFill/>
          </a:ln>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7961" y="2088144"/>
            <a:ext cx="2159499" cy="1673974"/>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19077" y="2101027"/>
            <a:ext cx="2117357" cy="1661091"/>
          </a:xfrm>
          <a:prstGeom prst="rect">
            <a:avLst/>
          </a:prstGeom>
        </p:spPr>
      </p:pic>
      <p:sp>
        <p:nvSpPr>
          <p:cNvPr id="12" name="スライド番号プレースホルダー 11"/>
          <p:cNvSpPr>
            <a:spLocks noGrp="1"/>
          </p:cNvSpPr>
          <p:nvPr>
            <p:ph type="sldNum" sz="quarter" idx="12"/>
          </p:nvPr>
        </p:nvSpPr>
        <p:spPr>
          <a:xfrm>
            <a:off x="8496000" y="6516000"/>
            <a:ext cx="540000" cy="360000"/>
          </a:xfrm>
        </p:spPr>
        <p:txBody>
          <a:bodyPr/>
          <a:lstStyle/>
          <a:p>
            <a:fld id="{D25E63AD-6601-4DC0-B836-D8A2E974A75A}" type="slidenum">
              <a:rPr lang="ja-JP" altLang="en-US" smtClean="0"/>
              <a:pPr/>
              <a:t>9</a:t>
            </a:fld>
            <a:endParaRPr lang="ja-JP" altLang="en-US" dirty="0"/>
          </a:p>
        </p:txBody>
      </p:sp>
      <p:sp>
        <p:nvSpPr>
          <p:cNvPr id="22" name="テキスト ボックス 21">
            <a:extLst>
              <a:ext uri="{FF2B5EF4-FFF2-40B4-BE49-F238E27FC236}">
                <a16:creationId xmlns:a16="http://schemas.microsoft.com/office/drawing/2014/main" id="{8F9AA6B5-74B5-1F85-5F9F-8D61D8F73605}"/>
              </a:ext>
            </a:extLst>
          </p:cNvPr>
          <p:cNvSpPr txBox="1"/>
          <p:nvPr/>
        </p:nvSpPr>
        <p:spPr>
          <a:xfrm>
            <a:off x="108520" y="3769295"/>
            <a:ext cx="9144000"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数は少ないがメタルハイドライド器具や高圧ナトリウム器具にも</a:t>
            </a:r>
            <a:r>
              <a:rPr lang="en-US" altLang="ja-JP" sz="1300" dirty="0">
                <a:latin typeface="Meiryo UI" panose="020B0604030504040204" pitchFamily="50" charset="-128"/>
                <a:ea typeface="Meiryo UI" panose="020B0604030504040204" pitchFamily="50" charset="-128"/>
              </a:rPr>
              <a:t>PCB</a:t>
            </a:r>
            <a:r>
              <a:rPr lang="ja-JP" altLang="en-US" sz="1300" dirty="0">
                <a:latin typeface="Meiryo UI" panose="020B0604030504040204" pitchFamily="50" charset="-128"/>
                <a:ea typeface="Meiryo UI" panose="020B0604030504040204" pitchFamily="50" charset="-128"/>
              </a:rPr>
              <a:t>使用安定器有り</a:t>
            </a:r>
            <a:endParaRPr kumimoji="1" lang="ja-JP" altLang="en-US" sz="13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5C2DE856-2584-F6F9-8882-F106CD5A0909}"/>
              </a:ext>
            </a:extLst>
          </p:cNvPr>
          <p:cNvSpPr txBox="1"/>
          <p:nvPr/>
        </p:nvSpPr>
        <p:spPr>
          <a:xfrm>
            <a:off x="5711" y="4113248"/>
            <a:ext cx="9144000" cy="1548000"/>
          </a:xfrm>
          <a:prstGeom prst="rect">
            <a:avLst/>
          </a:prstGeom>
          <a:solidFill>
            <a:srgbClr val="BDD7EE">
              <a:alpha val="69804"/>
            </a:srgbClr>
          </a:solidFill>
          <a:ln>
            <a:noFill/>
          </a:ln>
        </p:spPr>
        <p:txBody>
          <a:bodyPr wrap="square" rtlCol="0">
            <a:noAutofit/>
          </a:bodyPr>
          <a:lstStyle/>
          <a:p>
            <a:pPr marL="72000">
              <a:lnSpc>
                <a:spcPts val="2500"/>
              </a:lnSpc>
            </a:pPr>
            <a:r>
              <a:rPr lang="en-US" altLang="ja-JP" sz="1500" b="1" dirty="0">
                <a:latin typeface="Meiryo UI" panose="020B0604030504040204" pitchFamily="50" charset="-128"/>
                <a:ea typeface="Meiryo UI" panose="020B0604030504040204" pitchFamily="50" charset="-128"/>
              </a:rPr>
              <a:t>《PCB</a:t>
            </a:r>
            <a:r>
              <a:rPr lang="ja-JP" altLang="en-US" sz="1500" b="1" dirty="0">
                <a:latin typeface="Meiryo UI" panose="020B0604030504040204" pitchFamily="50" charset="-128"/>
                <a:ea typeface="Meiryo UI" panose="020B0604030504040204" pitchFamily="50" charset="-128"/>
              </a:rPr>
              <a:t>含有塗料</a:t>
            </a:r>
            <a:r>
              <a:rPr lang="en-US" altLang="ja-JP" sz="1500" b="1" dirty="0">
                <a:latin typeface="Meiryo UI" panose="020B0604030504040204" pitchFamily="50" charset="-128"/>
                <a:ea typeface="Meiryo UI" panose="020B0604030504040204" pitchFamily="50" charset="-128"/>
              </a:rPr>
              <a:t>》</a:t>
            </a:r>
            <a:endParaRPr lang="ja-JP" altLang="en-US" sz="1500" b="1" dirty="0">
              <a:latin typeface="Meiryo UI" panose="020B0604030504040204" pitchFamily="50" charset="-128"/>
              <a:ea typeface="Meiryo UI" panose="020B0604030504040204" pitchFamily="50" charset="-128"/>
            </a:endParaRPr>
          </a:p>
          <a:p>
            <a:pPr marL="432000" indent="-252000">
              <a:lnSpc>
                <a:spcPts val="2000"/>
              </a:lnSpc>
              <a:spcAft>
                <a:spcPts val="600"/>
              </a:spcAft>
              <a:buFont typeface="Wingdings" panose="05000000000000000000" pitchFamily="2" charset="2"/>
              <a:buChar char="l"/>
            </a:pP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を可塑剤として使用した塗料（塩化ゴム系）で昭和</a:t>
            </a:r>
            <a:r>
              <a:rPr lang="en-US" altLang="ja-JP" sz="1500" dirty="0">
                <a:latin typeface="Meiryo UI" panose="020B0604030504040204" pitchFamily="50" charset="-128"/>
                <a:ea typeface="Meiryo UI" panose="020B0604030504040204" pitchFamily="50" charset="-128"/>
              </a:rPr>
              <a:t>41</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1966</a:t>
            </a:r>
            <a:r>
              <a:rPr lang="ja-JP" altLang="en-US" sz="1500" dirty="0">
                <a:latin typeface="Meiryo UI" panose="020B0604030504040204" pitchFamily="50" charset="-128"/>
                <a:ea typeface="Meiryo UI" panose="020B0604030504040204" pitchFamily="50" charset="-128"/>
              </a:rPr>
              <a:t>年）から昭和</a:t>
            </a:r>
            <a:r>
              <a:rPr lang="en-US" altLang="ja-JP" sz="1500" dirty="0">
                <a:latin typeface="Meiryo UI" panose="020B0604030504040204" pitchFamily="50" charset="-128"/>
                <a:ea typeface="Meiryo UI" panose="020B0604030504040204" pitchFamily="50" charset="-128"/>
              </a:rPr>
              <a:t>47</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1972</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月までに製造されたもの。</a:t>
            </a:r>
            <a:endParaRPr lang="en-US" altLang="ja-JP" sz="1500" dirty="0">
              <a:latin typeface="Meiryo UI" panose="020B0604030504040204" pitchFamily="50" charset="-128"/>
              <a:ea typeface="Meiryo UI" panose="020B0604030504040204" pitchFamily="50" charset="-128"/>
            </a:endParaRPr>
          </a:p>
          <a:p>
            <a:pPr marL="432000" indent="-252000">
              <a:lnSpc>
                <a:spcPts val="2000"/>
              </a:lnSpc>
              <a:spcAft>
                <a:spcPts val="600"/>
              </a:spcAft>
              <a:buFont typeface="Wingdings" panose="05000000000000000000" pitchFamily="2" charset="2"/>
              <a:buChar char="l"/>
            </a:pPr>
            <a:r>
              <a:rPr lang="ja-JP" altLang="en-US" sz="1500" dirty="0">
                <a:latin typeface="Meiryo UI" panose="020B0604030504040204" pitchFamily="50" charset="-128"/>
                <a:ea typeface="Meiryo UI" panose="020B0604030504040204" pitchFamily="50" charset="-128"/>
              </a:rPr>
              <a:t>鋼製橋梁、洞門、排水機場、鋼製タンク（石油貯蔵タンク、ガス貯蔵タンク）、水門・鉄菅の鋼構造物、船舶の塗膜で確認されている。</a:t>
            </a:r>
            <a:endParaRPr lang="en-US" altLang="ja-JP" sz="1500" dirty="0">
              <a:latin typeface="Meiryo UI" panose="020B0604030504040204" pitchFamily="50" charset="-128"/>
              <a:ea typeface="Meiryo UI" panose="020B0604030504040204" pitchFamily="50" charset="-128"/>
            </a:endParaRPr>
          </a:p>
        </p:txBody>
      </p:sp>
      <p:grpSp>
        <p:nvGrpSpPr>
          <p:cNvPr id="32" name="グループ化 31">
            <a:extLst>
              <a:ext uri="{FF2B5EF4-FFF2-40B4-BE49-F238E27FC236}">
                <a16:creationId xmlns:a16="http://schemas.microsoft.com/office/drawing/2014/main" id="{2150C50E-373D-BA12-B075-154CBB89CE43}"/>
              </a:ext>
            </a:extLst>
          </p:cNvPr>
          <p:cNvGrpSpPr/>
          <p:nvPr/>
        </p:nvGrpSpPr>
        <p:grpSpPr>
          <a:xfrm>
            <a:off x="323528" y="5845786"/>
            <a:ext cx="757608" cy="403001"/>
            <a:chOff x="2704497" y="5087796"/>
            <a:chExt cx="2297695" cy="1199899"/>
          </a:xfrm>
        </p:grpSpPr>
        <p:grpSp>
          <p:nvGrpSpPr>
            <p:cNvPr id="34" name="グループ化 33">
              <a:extLst>
                <a:ext uri="{FF2B5EF4-FFF2-40B4-BE49-F238E27FC236}">
                  <a16:creationId xmlns:a16="http://schemas.microsoft.com/office/drawing/2014/main" id="{2C84A3DC-9844-BEB3-7195-5B31577E5CBA}"/>
                </a:ext>
              </a:extLst>
            </p:cNvPr>
            <p:cNvGrpSpPr/>
            <p:nvPr/>
          </p:nvGrpSpPr>
          <p:grpSpPr>
            <a:xfrm rot="18868217">
              <a:off x="3119142" y="4842765"/>
              <a:ext cx="1199899" cy="1689962"/>
              <a:chOff x="4859501" y="2358645"/>
              <a:chExt cx="1786958" cy="2498087"/>
            </a:xfrm>
          </p:grpSpPr>
          <p:sp>
            <p:nvSpPr>
              <p:cNvPr id="49" name="円/楕円 23">
                <a:extLst>
                  <a:ext uri="{FF2B5EF4-FFF2-40B4-BE49-F238E27FC236}">
                    <a16:creationId xmlns:a16="http://schemas.microsoft.com/office/drawing/2014/main" id="{0BFDA715-6044-90D5-1707-1A93744BAA0B}"/>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50" name="円/楕円 24">
                <a:extLst>
                  <a:ext uri="{FF2B5EF4-FFF2-40B4-BE49-F238E27FC236}">
                    <a16:creationId xmlns:a16="http://schemas.microsoft.com/office/drawing/2014/main" id="{A0A4D2F5-8581-00DE-BAA5-87CE00810993}"/>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51" name="円/楕円 25">
                <a:extLst>
                  <a:ext uri="{FF2B5EF4-FFF2-40B4-BE49-F238E27FC236}">
                    <a16:creationId xmlns:a16="http://schemas.microsoft.com/office/drawing/2014/main" id="{B4FF57E7-2A26-4D47-F5BA-76281A5E7E51}"/>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52" name="アーチ 51">
                <a:extLst>
                  <a:ext uri="{FF2B5EF4-FFF2-40B4-BE49-F238E27FC236}">
                    <a16:creationId xmlns:a16="http://schemas.microsoft.com/office/drawing/2014/main" id="{4D12D426-8EE1-474E-44C0-B5AF925034E4}"/>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solidFill>
                    <a:schemeClr val="tx1"/>
                  </a:solidFill>
                </a:endParaRPr>
              </a:p>
            </p:txBody>
          </p:sp>
          <p:sp>
            <p:nvSpPr>
              <p:cNvPr id="53" name="アーチ 52">
                <a:extLst>
                  <a:ext uri="{FF2B5EF4-FFF2-40B4-BE49-F238E27FC236}">
                    <a16:creationId xmlns:a16="http://schemas.microsoft.com/office/drawing/2014/main" id="{49765E10-5431-2898-FD5D-EC113D3FCD94}"/>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solidFill>
                    <a:schemeClr val="tx1"/>
                  </a:solidFill>
                </a:endParaRPr>
              </a:p>
            </p:txBody>
          </p:sp>
        </p:grpSp>
        <p:sp>
          <p:nvSpPr>
            <p:cNvPr id="38" name="テキスト ボックス 37">
              <a:extLst>
                <a:ext uri="{FF2B5EF4-FFF2-40B4-BE49-F238E27FC236}">
                  <a16:creationId xmlns:a16="http://schemas.microsoft.com/office/drawing/2014/main" id="{D34247A7-81CD-EAA1-7AB7-36403E7979E9}"/>
                </a:ext>
              </a:extLst>
            </p:cNvPr>
            <p:cNvSpPr txBox="1"/>
            <p:nvPr/>
          </p:nvSpPr>
          <p:spPr>
            <a:xfrm>
              <a:off x="2704497" y="5100441"/>
              <a:ext cx="2297695" cy="962195"/>
            </a:xfrm>
            <a:prstGeom prst="rect">
              <a:avLst/>
            </a:prstGeom>
            <a:noFill/>
          </p:spPr>
          <p:txBody>
            <a:bodyPr wrap="square" rtlCol="0">
              <a:spAutoFit/>
            </a:bodyPr>
            <a:lstStyle/>
            <a:p>
              <a:r>
                <a:rPr lang="en-US" altLang="ja-JP" sz="15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5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54" name="テキスト ボックス 53">
            <a:extLst>
              <a:ext uri="{FF2B5EF4-FFF2-40B4-BE49-F238E27FC236}">
                <a16:creationId xmlns:a16="http://schemas.microsoft.com/office/drawing/2014/main" id="{64CA3F23-87F4-B419-DE2B-E988970D54F5}"/>
              </a:ext>
            </a:extLst>
          </p:cNvPr>
          <p:cNvSpPr txBox="1"/>
          <p:nvPr/>
        </p:nvSpPr>
        <p:spPr>
          <a:xfrm>
            <a:off x="1134273" y="6291968"/>
            <a:ext cx="8007457" cy="576000"/>
          </a:xfrm>
          <a:prstGeom prst="rect">
            <a:avLst/>
          </a:prstGeom>
          <a:noFill/>
        </p:spPr>
        <p:txBody>
          <a:bodyPr wrap="square" rtlCol="0">
            <a:noAutofit/>
          </a:bodyPr>
          <a:lstStyle/>
          <a:p>
            <a:r>
              <a:rPr kumimoji="1" lang="en-US" altLang="ja-JP" sz="1500" b="1" dirty="0">
                <a:latin typeface="Meiryo UI" panose="020B0604030504040204" pitchFamily="50" charset="-128"/>
                <a:ea typeface="Meiryo UI" panose="020B0604030504040204" pitchFamily="50" charset="-128"/>
              </a:rPr>
              <a:t>《</a:t>
            </a:r>
            <a:r>
              <a:rPr kumimoji="1" lang="ja-JP" altLang="en-US" sz="1500" b="1" dirty="0">
                <a:latin typeface="Meiryo UI" panose="020B0604030504040204" pitchFamily="50" charset="-128"/>
                <a:ea typeface="Meiryo UI" panose="020B0604030504040204" pitchFamily="50" charset="-128"/>
              </a:rPr>
              <a:t>参考</a:t>
            </a:r>
            <a:r>
              <a:rPr kumimoji="1" lang="en-US" altLang="ja-JP" sz="1500" b="1"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環境省（</a:t>
            </a:r>
            <a:r>
              <a:rPr lang="en-US" altLang="ja-JP" sz="1500" dirty="0">
                <a:latin typeface="Meiryo UI" panose="020B0604030504040204" pitchFamily="50" charset="-128"/>
                <a:ea typeface="Meiryo UI" panose="020B0604030504040204" pitchFamily="50" charset="-128"/>
              </a:rPr>
              <a:t>PCB</a:t>
            </a:r>
            <a:r>
              <a:rPr lang="ja-JP" altLang="en-US" sz="1500" dirty="0" err="1">
                <a:latin typeface="Meiryo UI" panose="020B0604030504040204" pitchFamily="50" charset="-128"/>
                <a:ea typeface="Meiryo UI" panose="020B0604030504040204" pitchFamily="50" charset="-128"/>
              </a:rPr>
              <a:t>を含</a:t>
            </a:r>
            <a:r>
              <a:rPr lang="ja-JP" altLang="en-US" sz="1500" dirty="0">
                <a:latin typeface="Meiryo UI" panose="020B0604030504040204" pitchFamily="50" charset="-128"/>
                <a:ea typeface="Meiryo UI" panose="020B0604030504040204" pitchFamily="50" charset="-128"/>
              </a:rPr>
              <a:t>有する可能性のある塗膜のサンプリング方法について）</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hlinkClick r:id="rId6"/>
              </a:rPr>
              <a:t>https://www.env.go.jp/recycle/recycle/poly/law/mat01_3.pdf</a:t>
            </a:r>
            <a:endParaRPr lang="en-US" altLang="ja-JP" sz="1500" dirty="0">
              <a:latin typeface="Meiryo UI" panose="020B0604030504040204" pitchFamily="50" charset="-128"/>
              <a:ea typeface="Meiryo UI" panose="020B0604030504040204" pitchFamily="50" charset="-128"/>
            </a:endParaRPr>
          </a:p>
          <a:p>
            <a:endParaRPr lang="en-US" altLang="ja-JP" sz="1500"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DFECF9B3-B8B8-D5CE-4C0F-5FB75CB6F21A}"/>
              </a:ext>
            </a:extLst>
          </p:cNvPr>
          <p:cNvSpPr txBox="1"/>
          <p:nvPr/>
        </p:nvSpPr>
        <p:spPr>
          <a:xfrm>
            <a:off x="1134273" y="5740647"/>
            <a:ext cx="8007457" cy="576000"/>
          </a:xfrm>
          <a:prstGeom prst="rect">
            <a:avLst/>
          </a:prstGeom>
          <a:noFill/>
        </p:spPr>
        <p:txBody>
          <a:bodyPr wrap="square" rtlCol="0">
            <a:noAutofit/>
          </a:bodyPr>
          <a:lstStyle/>
          <a:p>
            <a:r>
              <a:rPr kumimoji="1" lang="en-US" altLang="ja-JP" sz="1500" b="1" dirty="0">
                <a:latin typeface="Meiryo UI" panose="020B0604030504040204" pitchFamily="50" charset="-128"/>
                <a:ea typeface="Meiryo UI" panose="020B0604030504040204" pitchFamily="50" charset="-128"/>
              </a:rPr>
              <a:t>《</a:t>
            </a:r>
            <a:r>
              <a:rPr kumimoji="1" lang="ja-JP" altLang="en-US" sz="1500" b="1" dirty="0">
                <a:latin typeface="Meiryo UI" panose="020B0604030504040204" pitchFamily="50" charset="-128"/>
                <a:ea typeface="Meiryo UI" panose="020B0604030504040204" pitchFamily="50" charset="-128"/>
              </a:rPr>
              <a:t>参考</a:t>
            </a:r>
            <a:r>
              <a:rPr kumimoji="1" lang="en-US" altLang="ja-JP" sz="1500" b="1"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環境省（ポリ塩化ビフェニル含有塗膜 調査実施要領（第３版））</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hlinkClick r:id="rId7"/>
              </a:rPr>
              <a:t>http://pcb-soukishori.env.go.jp/about/pdf/tomaku3.pdf</a:t>
            </a:r>
            <a:endParaRPr lang="en-US" altLang="ja-JP" sz="1500" dirty="0">
              <a:latin typeface="Meiryo UI" panose="020B0604030504040204" pitchFamily="50" charset="-128"/>
              <a:ea typeface="Meiryo UI" panose="020B0604030504040204" pitchFamily="50" charset="-128"/>
            </a:endParaRPr>
          </a:p>
          <a:p>
            <a:endParaRPr lang="en-US" altLang="ja-JP" sz="1500" dirty="0">
              <a:latin typeface="Meiryo UI" panose="020B0604030504040204" pitchFamily="50" charset="-128"/>
              <a:ea typeface="Meiryo UI" panose="020B0604030504040204" pitchFamily="50" charset="-128"/>
            </a:endParaRPr>
          </a:p>
          <a:p>
            <a:endParaRPr lang="en-US" altLang="ja-JP" sz="1500"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13BB07D8-3787-4311-D8DE-F68FA41CE1FC}"/>
              </a:ext>
            </a:extLst>
          </p:cNvPr>
          <p:cNvSpPr txBox="1"/>
          <p:nvPr/>
        </p:nvSpPr>
        <p:spPr>
          <a:xfrm>
            <a:off x="0" y="648000"/>
            <a:ext cx="9144000" cy="1080000"/>
          </a:xfrm>
          <a:prstGeom prst="rect">
            <a:avLst/>
          </a:prstGeom>
          <a:solidFill>
            <a:srgbClr val="BDD7EE">
              <a:alpha val="69804"/>
            </a:srgbClr>
          </a:solidFill>
          <a:ln>
            <a:noFill/>
          </a:ln>
        </p:spPr>
        <p:txBody>
          <a:bodyPr wrap="square" rtlCol="0">
            <a:noAutofit/>
          </a:bodyPr>
          <a:lstStyle/>
          <a:p>
            <a:pPr marL="72000">
              <a:lnSpc>
                <a:spcPts val="2500"/>
              </a:lnSpc>
            </a:pPr>
            <a:r>
              <a:rPr lang="en-US" altLang="ja-JP" sz="1500" b="1" dirty="0">
                <a:latin typeface="Meiryo UI" panose="020B0604030504040204" pitchFamily="50" charset="-128"/>
                <a:ea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rPr>
              <a:t>照明用安定器</a:t>
            </a:r>
            <a:r>
              <a:rPr lang="en-US" altLang="ja-JP" sz="1500" b="1" dirty="0">
                <a:latin typeface="Meiryo UI" panose="020B0604030504040204" pitchFamily="50" charset="-128"/>
                <a:ea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rPr>
              <a:t>　</a:t>
            </a:r>
            <a:endParaRPr lang="en-US" altLang="ja-JP" sz="1500" b="1" dirty="0">
              <a:latin typeface="Meiryo UI" panose="020B0604030504040204" pitchFamily="50" charset="-128"/>
              <a:ea typeface="Meiryo UI" panose="020B0604030504040204" pitchFamily="50" charset="-128"/>
            </a:endParaRPr>
          </a:p>
          <a:p>
            <a:pPr marL="432000" indent="-252000">
              <a:lnSpc>
                <a:spcPts val="2500"/>
              </a:lnSpc>
              <a:buFont typeface="Wingdings" panose="05000000000000000000" pitchFamily="2" charset="2"/>
              <a:buChar char="l"/>
            </a:pPr>
            <a:r>
              <a:rPr lang="ja-JP" altLang="en-US" sz="1500" dirty="0">
                <a:latin typeface="Meiryo UI" panose="020B0604030504040204" pitchFamily="50" charset="-128"/>
                <a:ea typeface="Meiryo UI" panose="020B0604030504040204" pitchFamily="50" charset="-128"/>
              </a:rPr>
              <a:t>昭和</a:t>
            </a:r>
            <a:r>
              <a:rPr lang="en-US" altLang="ja-JP" sz="1500" dirty="0">
                <a:latin typeface="Meiryo UI" panose="020B0604030504040204" pitchFamily="50" charset="-128"/>
                <a:ea typeface="Meiryo UI" panose="020B0604030504040204" pitchFamily="50" charset="-128"/>
              </a:rPr>
              <a:t>32</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月～昭和</a:t>
            </a:r>
            <a:r>
              <a:rPr lang="en-US" altLang="ja-JP" sz="1500" dirty="0">
                <a:latin typeface="Meiryo UI" panose="020B0604030504040204" pitchFamily="50" charset="-128"/>
                <a:ea typeface="Meiryo UI" panose="020B0604030504040204" pitchFamily="50" charset="-128"/>
              </a:rPr>
              <a:t>47</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8</a:t>
            </a:r>
            <a:r>
              <a:rPr lang="ja-JP" altLang="en-US" sz="1500" dirty="0">
                <a:latin typeface="Meiryo UI" panose="020B0604030504040204" pitchFamily="50" charset="-128"/>
                <a:ea typeface="Meiryo UI" panose="020B0604030504040204" pitchFamily="50" charset="-128"/>
              </a:rPr>
              <a:t>月までに製造された業務用照明器具の安定器。</a:t>
            </a:r>
            <a:endParaRPr lang="en-US" altLang="ja-JP" sz="1500" dirty="0">
              <a:latin typeface="Meiryo UI" panose="020B0604030504040204" pitchFamily="50" charset="-128"/>
              <a:ea typeface="Meiryo UI" panose="020B0604030504040204" pitchFamily="50" charset="-128"/>
            </a:endParaRPr>
          </a:p>
          <a:p>
            <a:pPr marL="396000" indent="-252000">
              <a:lnSpc>
                <a:spcPts val="2500"/>
              </a:lnSpc>
              <a:spcAft>
                <a:spcPts val="600"/>
              </a:spcAft>
              <a:buFont typeface="Meiryo UI" panose="020B0604030504040204" pitchFamily="50" charset="-128"/>
              <a:buChar char="☆"/>
            </a:pPr>
            <a:r>
              <a:rPr lang="ja-JP" altLang="en-US" sz="1500" dirty="0">
                <a:latin typeface="Meiryo UI" panose="020B0604030504040204" pitchFamily="50" charset="-128"/>
                <a:ea typeface="Meiryo UI" panose="020B0604030504040204" pitchFamily="50" charset="-128"/>
              </a:rPr>
              <a:t>上記の</a:t>
            </a:r>
            <a:r>
              <a:rPr lang="ja-JP" altLang="en-US" sz="1500" dirty="0" smtClean="0">
                <a:latin typeface="Meiryo UI" panose="020B0604030504040204" pitchFamily="50" charset="-128"/>
                <a:ea typeface="Meiryo UI" panose="020B0604030504040204" pitchFamily="50" charset="-128"/>
              </a:rPr>
              <a:t>年月</a:t>
            </a:r>
            <a:r>
              <a:rPr lang="ja-JP" altLang="en-US" sz="1500" dirty="0">
                <a:latin typeface="Meiryo UI" panose="020B0604030504040204" pitchFamily="50" charset="-128"/>
                <a:ea typeface="Meiryo UI" panose="020B0604030504040204" pitchFamily="50" charset="-128"/>
              </a:rPr>
              <a:t>に</a:t>
            </a:r>
            <a:r>
              <a:rPr lang="ja-JP" altLang="en-US" sz="1500" dirty="0" smtClean="0">
                <a:latin typeface="Meiryo UI" panose="020B0604030504040204" pitchFamily="50" charset="-128"/>
                <a:ea typeface="Meiryo UI" panose="020B0604030504040204" pitchFamily="50" charset="-128"/>
              </a:rPr>
              <a:t>関わらず</a:t>
            </a:r>
            <a:r>
              <a:rPr lang="ja-JP" altLang="en-US" sz="1500" dirty="0">
                <a:latin typeface="Meiryo UI" panose="020B0604030504040204" pitchFamily="50" charset="-128"/>
                <a:ea typeface="Meiryo UI" panose="020B0604030504040204" pitchFamily="50" charset="-128"/>
              </a:rPr>
              <a:t>、東芝・日立関係の安定器の一部に微量</a:t>
            </a: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混入の可能性が否定できないものが存在</a:t>
            </a:r>
            <a:endParaRPr lang="en-US" altLang="ja-JP" sz="15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8073130-686B-8AE3-A42B-77B29A0BACCD}"/>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pic>
        <p:nvPicPr>
          <p:cNvPr id="4" name="図 3"/>
          <p:cNvPicPr>
            <a:picLocks noChangeAspect="1"/>
          </p:cNvPicPr>
          <p:nvPr/>
        </p:nvPicPr>
        <p:blipFill>
          <a:blip r:embed="rId8"/>
          <a:stretch>
            <a:fillRect/>
          </a:stretch>
        </p:blipFill>
        <p:spPr>
          <a:xfrm>
            <a:off x="6876256" y="2070118"/>
            <a:ext cx="2164442" cy="1692000"/>
          </a:xfrm>
          <a:prstGeom prst="rect">
            <a:avLst/>
          </a:prstGeom>
        </p:spPr>
      </p:pic>
      <p:cxnSp>
        <p:nvCxnSpPr>
          <p:cNvPr id="7" name="直線矢印コネクタ 6"/>
          <p:cNvCxnSpPr/>
          <p:nvPr/>
        </p:nvCxnSpPr>
        <p:spPr>
          <a:xfrm>
            <a:off x="50382" y="1933094"/>
            <a:ext cx="6609850" cy="0"/>
          </a:xfrm>
          <a:prstGeom prst="straightConnector1">
            <a:avLst/>
          </a:prstGeom>
          <a:ln w="25400">
            <a:solidFill>
              <a:srgbClr val="FF0000"/>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F9AA6B5-74B5-1F85-5F9F-8D61D8F73605}"/>
              </a:ext>
            </a:extLst>
          </p:cNvPr>
          <p:cNvSpPr txBox="1"/>
          <p:nvPr/>
        </p:nvSpPr>
        <p:spPr bwMode="white">
          <a:xfrm>
            <a:off x="2699792" y="1779206"/>
            <a:ext cx="1800000" cy="307777"/>
          </a:xfrm>
          <a:prstGeom prst="rect">
            <a:avLst/>
          </a:prstGeom>
          <a:solidFill>
            <a:schemeClr val="bg1"/>
          </a:solidFill>
        </p:spPr>
        <p:txBody>
          <a:bodyPr wrap="square" rtlCol="0">
            <a:spAutoFit/>
          </a:bodyPr>
          <a:lstStyle/>
          <a:p>
            <a:pPr algn="ctr"/>
            <a:r>
              <a:rPr lang="en-US" altLang="ja-JP" sz="1400" b="1" spc="-100" dirty="0">
                <a:solidFill>
                  <a:srgbClr val="FF0000"/>
                </a:solidFill>
                <a:latin typeface="Meiryo UI" panose="020B0604030504040204" pitchFamily="50" charset="-128"/>
                <a:ea typeface="Meiryo UI" panose="020B0604030504040204" pitchFamily="50" charset="-128"/>
              </a:rPr>
              <a:t>PCB</a:t>
            </a:r>
            <a:r>
              <a:rPr lang="ja-JP" altLang="en-US" sz="1400" b="1" spc="-100" dirty="0">
                <a:solidFill>
                  <a:srgbClr val="FF0000"/>
                </a:solidFill>
                <a:latin typeface="Meiryo UI" panose="020B0604030504040204" pitchFamily="50" charset="-128"/>
                <a:ea typeface="Meiryo UI" panose="020B0604030504040204" pitchFamily="50" charset="-128"/>
              </a:rPr>
              <a:t>使用の可能性有</a:t>
            </a:r>
            <a:endParaRPr kumimoji="1" lang="ja-JP" altLang="en-US" sz="1300" b="1" spc="-100" dirty="0">
              <a:solidFill>
                <a:srgbClr val="FF0000"/>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8F9AA6B5-74B5-1F85-5F9F-8D61D8F73605}"/>
              </a:ext>
            </a:extLst>
          </p:cNvPr>
          <p:cNvSpPr txBox="1"/>
          <p:nvPr/>
        </p:nvSpPr>
        <p:spPr bwMode="white">
          <a:xfrm>
            <a:off x="7092480" y="1779206"/>
            <a:ext cx="1800000" cy="307777"/>
          </a:xfrm>
          <a:prstGeom prst="rect">
            <a:avLst/>
          </a:prstGeom>
          <a:solidFill>
            <a:schemeClr val="bg1"/>
          </a:solidFill>
        </p:spPr>
        <p:txBody>
          <a:bodyPr wrap="square" rtlCol="0">
            <a:spAutoFit/>
          </a:bodyPr>
          <a:lstStyle/>
          <a:p>
            <a:pPr algn="ctr"/>
            <a:r>
              <a:rPr lang="en-US" altLang="ja-JP" sz="1400" b="1" spc="-100" dirty="0">
                <a:solidFill>
                  <a:schemeClr val="accent5"/>
                </a:solidFill>
                <a:latin typeface="Meiryo UI" panose="020B0604030504040204" pitchFamily="50" charset="-128"/>
                <a:ea typeface="Meiryo UI" panose="020B0604030504040204" pitchFamily="50" charset="-128"/>
              </a:rPr>
              <a:t>PCB</a:t>
            </a:r>
            <a:r>
              <a:rPr lang="ja-JP" altLang="en-US" sz="1400" b="1" spc="-100" dirty="0">
                <a:solidFill>
                  <a:schemeClr val="accent5"/>
                </a:solidFill>
                <a:latin typeface="Meiryo UI" panose="020B0604030504040204" pitchFamily="50" charset="-128"/>
                <a:ea typeface="Meiryo UI" panose="020B0604030504040204" pitchFamily="50" charset="-128"/>
              </a:rPr>
              <a:t>不使用</a:t>
            </a:r>
            <a:endParaRPr kumimoji="1" lang="ja-JP" altLang="en-US" sz="1300" b="1" spc="-100" dirty="0">
              <a:solidFill>
                <a:schemeClr val="accent5"/>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55175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7779</Words>
  <Application>Microsoft Office PowerPoint</Application>
  <PresentationFormat>画面に合わせる (4:3)</PresentationFormat>
  <Paragraphs>1054</Paragraphs>
  <Slides>43</Slides>
  <Notes>37</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43</vt:i4>
      </vt:variant>
    </vt:vector>
  </HeadingPairs>
  <TitlesOfParts>
    <vt:vector size="58" baseType="lpstr">
      <vt:lpstr>HGP創英角ﾎﾟｯﾌﾟ体</vt:lpstr>
      <vt:lpstr>HGS創英角ｺﾞｼｯｸUB</vt:lpstr>
      <vt:lpstr>Meiryo UI</vt:lpstr>
      <vt:lpstr>ＭＳ Ｐゴシック</vt:lpstr>
      <vt:lpstr>ＭＳ ゴシック</vt:lpstr>
      <vt:lpstr>Yu Gothic UI</vt:lpstr>
      <vt:lpstr>メイリオ</vt:lpstr>
      <vt:lpstr>游ゴシック</vt:lpstr>
      <vt:lpstr>游ゴシック Light</vt:lpstr>
      <vt:lpstr>Arial</vt:lpstr>
      <vt:lpstr>Calibri</vt:lpstr>
      <vt:lpstr>Microsoft Himalaya</vt:lpstr>
      <vt:lpstr>Times New Roman</vt:lpstr>
      <vt:lpstr>Wingdings</vt:lpstr>
      <vt:lpstr>Office テーマ</vt:lpstr>
      <vt:lpstr>PCB廃棄物の処分等に係る 実務の概要について</vt:lpstr>
      <vt:lpstr>目次</vt:lpstr>
      <vt:lpstr>PCBとは何か</vt:lpstr>
      <vt:lpstr>PowerPoint プレゼンテーション</vt:lpstr>
      <vt:lpstr>PowerPoint プレゼンテーション</vt:lpstr>
      <vt:lpstr>PowerPoint プレゼンテーション</vt:lpstr>
      <vt:lpstr>PCBの可能性がある主な機器等①</vt:lpstr>
      <vt:lpstr>PCBの可能性がある主な機器等②</vt:lpstr>
      <vt:lpstr>PowerPoint プレゼンテーション</vt:lpstr>
      <vt:lpstr>PCB廃棄物の区分</vt:lpstr>
      <vt:lpstr>製造年による判別について</vt:lpstr>
      <vt:lpstr>PowerPoint プレゼンテーション</vt:lpstr>
      <vt:lpstr>PowerPoint プレゼンテーション</vt:lpstr>
      <vt:lpstr>PowerPoint プレゼンテーション</vt:lpstr>
      <vt:lpstr>変圧器・コンデンサーの判別手順（まとめ）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PCB廃棄物の処分期限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2021-04-23T05:17:08Z</dcterms:created>
  <dcterms:modified xsi:type="dcterms:W3CDTF">2023-09-06T08:10:36Z</dcterms:modified>
  <cp:contentStatus/>
</cp:coreProperties>
</file>