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19"/>
  </p:notesMasterIdLst>
  <p:handoutMasterIdLst>
    <p:handoutMasterId r:id="rId20"/>
  </p:handoutMasterIdLst>
  <p:sldIdLst>
    <p:sldId id="882" r:id="rId2"/>
    <p:sldId id="878" r:id="rId3"/>
    <p:sldId id="880" r:id="rId4"/>
    <p:sldId id="879" r:id="rId5"/>
    <p:sldId id="881" r:id="rId6"/>
    <p:sldId id="836" r:id="rId7"/>
    <p:sldId id="843" r:id="rId8"/>
    <p:sldId id="844" r:id="rId9"/>
    <p:sldId id="842" r:id="rId10"/>
    <p:sldId id="841" r:id="rId11"/>
    <p:sldId id="837" r:id="rId12"/>
    <p:sldId id="860" r:id="rId13"/>
    <p:sldId id="839" r:id="rId14"/>
    <p:sldId id="828" r:id="rId15"/>
    <p:sldId id="861" r:id="rId16"/>
    <p:sldId id="862" r:id="rId17"/>
    <p:sldId id="866"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FF"/>
    <a:srgbClr val="F7EC97"/>
    <a:srgbClr val="006600"/>
    <a:srgbClr val="009900"/>
    <a:srgbClr val="FF00FF"/>
    <a:srgbClr val="FD6C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434" autoAdjust="0"/>
  </p:normalViewPr>
  <p:slideViewPr>
    <p:cSldViewPr>
      <p:cViewPr varScale="1">
        <p:scale>
          <a:sx n="74" d="100"/>
          <a:sy n="74" d="100"/>
        </p:scale>
        <p:origin x="1224" y="7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notesViewPr>
    <p:cSldViewPr>
      <p:cViewPr varScale="1">
        <p:scale>
          <a:sx n="47" d="100"/>
          <a:sy n="47" d="100"/>
        </p:scale>
        <p:origin x="-3090" y="-114"/>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5" tIns="45714" rIns="91425" bIns="45714"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3" y="9440866"/>
            <a:ext cx="2949575" cy="496887"/>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6"/>
            <a:ext cx="2949575" cy="496887"/>
          </a:xfrm>
          <a:prstGeom prst="rect">
            <a:avLst/>
          </a:prstGeom>
        </p:spPr>
        <p:txBody>
          <a:bodyPr vert="horz" lIns="91425" tIns="45714" rIns="91425" bIns="45714" rtlCol="0" anchor="b"/>
          <a:lstStyle>
            <a:lvl1pPr algn="r">
              <a:defRPr sz="1200"/>
            </a:lvl1pPr>
          </a:lstStyle>
          <a:p>
            <a:fld id="{3FA8D4F6-A8D6-432C-BA59-0C059F0DD957}" type="slidenum">
              <a:rPr kumimoji="1" lang="ja-JP" altLang="en-US" smtClean="0"/>
              <a:t>‹#›</a:t>
            </a:fld>
            <a:endParaRPr kumimoji="1" lang="ja-JP" altLang="en-US"/>
          </a:p>
        </p:txBody>
      </p:sp>
    </p:spTree>
    <p:extLst>
      <p:ext uri="{BB962C8B-B14F-4D97-AF65-F5344CB8AC3E}">
        <p14:creationId xmlns:p14="http://schemas.microsoft.com/office/powerpoint/2010/main" val="4282714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6967"/>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6967"/>
          </a:xfrm>
          <a:prstGeom prst="rect">
            <a:avLst/>
          </a:prstGeom>
        </p:spPr>
        <p:txBody>
          <a:bodyPr vert="horz" lIns="91425" tIns="45714" rIns="91425" bIns="45714" rtlCol="0"/>
          <a:lstStyle>
            <a:lvl1pPr algn="r">
              <a:defRPr sz="1200"/>
            </a:lvl1pPr>
          </a:lstStyle>
          <a:p>
            <a:fld id="{8D5BEBC8-2257-4310-91FB-3838D0908DC9}" type="datetimeFigureOut">
              <a:rPr kumimoji="1" lang="ja-JP" altLang="en-US" smtClean="0"/>
              <a:t>2023/7/6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7" cy="496967"/>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7" cy="496967"/>
          </a:xfrm>
          <a:prstGeom prst="rect">
            <a:avLst/>
          </a:prstGeom>
        </p:spPr>
        <p:txBody>
          <a:bodyPr vert="horz" lIns="91425" tIns="45714" rIns="91425" bIns="45714" rtlCol="0" anchor="b"/>
          <a:lstStyle>
            <a:lvl1pPr algn="r">
              <a:defRPr sz="1200"/>
            </a:lvl1pPr>
          </a:lstStyle>
          <a:p>
            <a:fld id="{F87C77AA-7151-4A8D-8C26-E58B9E1A327F}" type="slidenum">
              <a:rPr kumimoji="1" lang="ja-JP" altLang="en-US" smtClean="0"/>
              <a:t>‹#›</a:t>
            </a:fld>
            <a:endParaRPr kumimoji="1" lang="ja-JP" altLang="en-US"/>
          </a:p>
        </p:txBody>
      </p:sp>
    </p:spTree>
    <p:extLst>
      <p:ext uri="{BB962C8B-B14F-4D97-AF65-F5344CB8AC3E}">
        <p14:creationId xmlns:p14="http://schemas.microsoft.com/office/powerpoint/2010/main" val="112034105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D118C44-EEF3-4E68-85CE-B0C0A2100039}" type="datetime1">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82819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AF27F1-8015-4119-971C-20E209C1DA50}" type="datetime1">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3601607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BE395F-B611-4E1F-A1B1-1C29C7C582D6}" type="datetime1">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3154118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06EE74-2D47-4DD0-A329-5367414C8FE1}" type="datetime1">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867756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789F82D-1F19-4AB1-8DCE-4070682C4A6B}" type="datetime1">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58331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D7716A6-640A-413A-81A1-404DC0439BC8}" type="datetime1">
              <a:rPr kumimoji="1" lang="ja-JP" altLang="en-US" smtClean="0"/>
              <a:t>2023/7/6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382876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FC65679-334A-4E8B-B5B8-66374AA60F54}" type="datetime1">
              <a:rPr kumimoji="1" lang="ja-JP" altLang="en-US" smtClean="0"/>
              <a:t>2023/7/6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201426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C23A505-BD1C-4679-BBAE-598F00275DE4}" type="datetime1">
              <a:rPr kumimoji="1" lang="ja-JP" altLang="en-US" smtClean="0"/>
              <a:t>2023/7/6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249999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2F6814F-E193-43ED-B674-07ED12EEB6AE}" type="datetime1">
              <a:rPr kumimoji="1" lang="ja-JP" altLang="en-US" smtClean="0"/>
              <a:t>2023/7/6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6876256" y="6419428"/>
            <a:ext cx="2057400" cy="365125"/>
          </a:xfrm>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83511667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D4AA2B-1519-41A9-911A-C3D81C32B691}" type="datetime1">
              <a:rPr kumimoji="1" lang="ja-JP" altLang="en-US" smtClean="0"/>
              <a:t>2023/7/6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237413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8E0E92E-C663-4922-8025-1F2676C44079}" type="datetime1">
              <a:rPr kumimoji="1" lang="ja-JP" altLang="en-US" smtClean="0"/>
              <a:t>2023/7/6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729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4C5F255-BA73-483E-AE10-11CA1C531DE0}" type="datetime1">
              <a:rPr kumimoji="1" lang="ja-JP" altLang="en-US" smtClean="0"/>
              <a:t>2023/7/6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76256" y="6356351"/>
            <a:ext cx="2057400" cy="365125"/>
          </a:xfrm>
          <a:prstGeom prst="rect">
            <a:avLst/>
          </a:prstGeom>
        </p:spPr>
        <p:txBody>
          <a:bodyPr vert="horz" lIns="91440" tIns="45720" rIns="91440" bIns="45720" rtlCol="0" anchor="ctr"/>
          <a:lstStyle>
            <a:lvl1pPr algn="r">
              <a:defRPr sz="1400">
                <a:solidFill>
                  <a:schemeClr val="tx1"/>
                </a:solidFill>
              </a:defRPr>
            </a:lvl1pPr>
          </a:lstStyle>
          <a:p>
            <a:fld id="{F0DA1747-7AE3-4485-B1CC-5CDDF653E874}" type="slidenum">
              <a:rPr lang="ja-JP" altLang="en-US" smtClean="0"/>
              <a:pPr/>
              <a:t>‹#›</a:t>
            </a:fld>
            <a:endParaRPr lang="ja-JP" altLang="en-US" dirty="0"/>
          </a:p>
        </p:txBody>
      </p:sp>
    </p:spTree>
    <p:extLst>
      <p:ext uri="{BB962C8B-B14F-4D97-AF65-F5344CB8AC3E}">
        <p14:creationId xmlns:p14="http://schemas.microsoft.com/office/powerpoint/2010/main" val="30325911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enecho.meti.go.jp/statistics/electric_power/ep002/results_archive.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32400" y="1988840"/>
            <a:ext cx="5942652" cy="3847207"/>
          </a:xfrm>
          <a:prstGeom prst="rect">
            <a:avLst/>
          </a:prstGeom>
        </p:spPr>
        <p:txBody>
          <a:bodyPr wrap="none">
            <a:spAutoFit/>
          </a:bodyPr>
          <a:lstStyle/>
          <a:p>
            <a:pPr algn="ctr"/>
            <a:endParaRPr lang="en-US" altLang="ja-JP" sz="3200" dirty="0">
              <a:solidFill>
                <a:prstClr val="black"/>
              </a:solidFill>
              <a:latin typeface="Meiryo UI" panose="020B0604030504040204" pitchFamily="50" charset="-128"/>
              <a:ea typeface="Meiryo UI" panose="020B0604030504040204" pitchFamily="50" charset="-128"/>
            </a:endParaRPr>
          </a:p>
          <a:p>
            <a:pPr algn="ctr"/>
            <a:r>
              <a:rPr lang="ja-JP" altLang="en-US" sz="2800" dirty="0" smtClean="0">
                <a:solidFill>
                  <a:prstClr val="black"/>
                </a:solidFill>
                <a:latin typeface="Meiryo UI" panose="020B0604030504040204" pitchFamily="50" charset="-128"/>
                <a:ea typeface="Meiryo UI" panose="020B0604030504040204" pitchFamily="50" charset="-128"/>
              </a:rPr>
              <a:t>再生</a:t>
            </a:r>
            <a:r>
              <a:rPr lang="ja-JP" altLang="en-US" sz="2800" dirty="0">
                <a:solidFill>
                  <a:prstClr val="black"/>
                </a:solidFill>
                <a:latin typeface="Meiryo UI" panose="020B0604030504040204" pitchFamily="50" charset="-128"/>
                <a:ea typeface="Meiryo UI" panose="020B0604030504040204" pitchFamily="50" charset="-128"/>
              </a:rPr>
              <a:t>可能エネルギー等供給</a:t>
            </a:r>
            <a:r>
              <a:rPr lang="ja-JP" altLang="en-US" sz="2800" dirty="0" smtClean="0">
                <a:solidFill>
                  <a:prstClr val="black"/>
                </a:solidFill>
                <a:latin typeface="Meiryo UI" panose="020B0604030504040204" pitchFamily="50" charset="-128"/>
                <a:ea typeface="Meiryo UI" panose="020B0604030504040204" pitchFamily="50" charset="-128"/>
              </a:rPr>
              <a:t>拡大計画書</a:t>
            </a:r>
            <a:endParaRPr lang="en-US" altLang="ja-JP" sz="2800" dirty="0" smtClean="0">
              <a:solidFill>
                <a:prstClr val="black"/>
              </a:solidFill>
              <a:latin typeface="Meiryo UI" panose="020B0604030504040204" pitchFamily="50" charset="-128"/>
              <a:ea typeface="Meiryo UI" panose="020B0604030504040204" pitchFamily="50" charset="-128"/>
            </a:endParaRPr>
          </a:p>
          <a:p>
            <a:pPr algn="ctr"/>
            <a:r>
              <a:rPr lang="ja-JP" altLang="en-US" sz="2800" dirty="0">
                <a:solidFill>
                  <a:prstClr val="black"/>
                </a:solidFill>
                <a:latin typeface="Meiryo UI" panose="020B0604030504040204" pitchFamily="50" charset="-128"/>
                <a:ea typeface="Meiryo UI" panose="020B0604030504040204" pitchFamily="50" charset="-128"/>
              </a:rPr>
              <a:t>再生可能エネルギー等</a:t>
            </a:r>
            <a:r>
              <a:rPr lang="ja-JP" altLang="en-US" sz="2800" dirty="0" smtClean="0">
                <a:solidFill>
                  <a:prstClr val="black"/>
                </a:solidFill>
                <a:latin typeface="Meiryo UI" panose="020B0604030504040204" pitchFamily="50" charset="-128"/>
                <a:ea typeface="Meiryo UI" panose="020B0604030504040204" pitchFamily="50" charset="-128"/>
              </a:rPr>
              <a:t>供給実績報告書</a:t>
            </a:r>
            <a:endParaRPr lang="en-US" altLang="ja-JP" sz="2800" dirty="0" smtClean="0">
              <a:solidFill>
                <a:prstClr val="black"/>
              </a:solidFill>
              <a:latin typeface="Meiryo UI" panose="020B0604030504040204" pitchFamily="50" charset="-128"/>
              <a:ea typeface="Meiryo UI" panose="020B0604030504040204" pitchFamily="50" charset="-128"/>
            </a:endParaRPr>
          </a:p>
          <a:p>
            <a:pPr algn="ctr"/>
            <a:endParaRPr lang="en-US" altLang="ja-JP" sz="2800" dirty="0" smtClean="0">
              <a:solidFill>
                <a:prstClr val="black"/>
              </a:solidFill>
              <a:latin typeface="Meiryo UI" panose="020B0604030504040204" pitchFamily="50" charset="-128"/>
              <a:ea typeface="Meiryo UI" panose="020B0604030504040204" pitchFamily="50" charset="-128"/>
            </a:endParaRPr>
          </a:p>
          <a:p>
            <a:pPr algn="ctr"/>
            <a:r>
              <a:rPr lang="ja-JP" altLang="en-US" sz="2800" dirty="0" smtClean="0">
                <a:solidFill>
                  <a:prstClr val="black"/>
                </a:solidFill>
                <a:latin typeface="Meiryo UI" panose="020B0604030504040204" pitchFamily="50" charset="-128"/>
                <a:ea typeface="Meiryo UI" panose="020B0604030504040204" pitchFamily="50" charset="-128"/>
              </a:rPr>
              <a:t>～届出</a:t>
            </a:r>
            <a:r>
              <a:rPr lang="ja-JP" altLang="en-US" sz="2800" dirty="0">
                <a:solidFill>
                  <a:prstClr val="black"/>
                </a:solidFill>
                <a:latin typeface="Meiryo UI" panose="020B0604030504040204" pitchFamily="50" charset="-128"/>
                <a:ea typeface="Meiryo UI" panose="020B0604030504040204" pitchFamily="50" charset="-128"/>
              </a:rPr>
              <a:t>の</a:t>
            </a:r>
            <a:r>
              <a:rPr lang="ja-JP" altLang="en-US" sz="2800" dirty="0" smtClean="0">
                <a:solidFill>
                  <a:prstClr val="black"/>
                </a:solidFill>
                <a:latin typeface="Meiryo UI" panose="020B0604030504040204" pitchFamily="50" charset="-128"/>
                <a:ea typeface="Meiryo UI" panose="020B0604030504040204" pitchFamily="50" charset="-128"/>
              </a:rPr>
              <a:t>手引き～</a:t>
            </a:r>
            <a:endParaRPr lang="en-US" altLang="ja-JP" sz="2800" dirty="0">
              <a:solidFill>
                <a:prstClr val="black"/>
              </a:solidFill>
              <a:latin typeface="Meiryo UI" panose="020B0604030504040204" pitchFamily="50" charset="-128"/>
              <a:ea typeface="Meiryo UI" panose="020B0604030504040204" pitchFamily="50" charset="-128"/>
            </a:endParaRPr>
          </a:p>
          <a:p>
            <a:pPr algn="ctr"/>
            <a:endParaRPr lang="en-US" altLang="ja-JP" sz="2800" dirty="0">
              <a:solidFill>
                <a:prstClr val="black"/>
              </a:solidFill>
              <a:latin typeface="Meiryo UI" panose="020B0604030504040204" pitchFamily="50" charset="-128"/>
              <a:ea typeface="Meiryo UI" panose="020B0604030504040204" pitchFamily="50" charset="-128"/>
            </a:endParaRPr>
          </a:p>
          <a:p>
            <a:pPr algn="ctr"/>
            <a:r>
              <a:rPr lang="ja-JP" altLang="en-US" sz="2400" dirty="0" smtClean="0">
                <a:solidFill>
                  <a:prstClr val="black"/>
                </a:solidFill>
                <a:latin typeface="Meiryo UI" panose="020B0604030504040204" pitchFamily="50" charset="-128"/>
                <a:ea typeface="Meiryo UI" panose="020B0604030504040204" pitchFamily="50" charset="-128"/>
              </a:rPr>
              <a:t>令和５年</a:t>
            </a:r>
            <a:r>
              <a:rPr lang="ja-JP" altLang="en-US" sz="2400" dirty="0">
                <a:solidFill>
                  <a:prstClr val="black"/>
                </a:solidFill>
                <a:latin typeface="Meiryo UI" panose="020B0604030504040204" pitchFamily="50" charset="-128"/>
                <a:ea typeface="Meiryo UI" panose="020B0604030504040204" pitchFamily="50" charset="-128"/>
              </a:rPr>
              <a:t>７</a:t>
            </a:r>
            <a:r>
              <a:rPr lang="ja-JP" altLang="en-US" sz="2400" dirty="0" smtClean="0">
                <a:solidFill>
                  <a:prstClr val="black"/>
                </a:solidFill>
                <a:latin typeface="Meiryo UI" panose="020B0604030504040204" pitchFamily="50" charset="-128"/>
                <a:ea typeface="Meiryo UI" panose="020B0604030504040204" pitchFamily="50" charset="-128"/>
              </a:rPr>
              <a:t>月</a:t>
            </a:r>
            <a:endParaRPr lang="en-US" altLang="ja-JP" sz="2400" dirty="0" smtClean="0">
              <a:solidFill>
                <a:prstClr val="black"/>
              </a:solidFill>
              <a:latin typeface="Meiryo UI" panose="020B0604030504040204" pitchFamily="50" charset="-128"/>
              <a:ea typeface="Meiryo UI" panose="020B0604030504040204" pitchFamily="50" charset="-128"/>
            </a:endParaRPr>
          </a:p>
          <a:p>
            <a:pPr algn="ctr"/>
            <a:endParaRPr lang="en-US" altLang="ja-JP" sz="2400" dirty="0" smtClean="0">
              <a:solidFill>
                <a:prstClr val="black"/>
              </a:solidFill>
              <a:latin typeface="Meiryo UI" panose="020B0604030504040204" pitchFamily="50" charset="-128"/>
              <a:ea typeface="Meiryo UI" panose="020B0604030504040204" pitchFamily="50" charset="-128"/>
            </a:endParaRPr>
          </a:p>
          <a:p>
            <a:pPr algn="ctr"/>
            <a:r>
              <a:rPr lang="ja-JP" altLang="en-US" sz="2400" dirty="0" smtClean="0">
                <a:solidFill>
                  <a:prstClr val="black"/>
                </a:solidFill>
                <a:latin typeface="Meiryo UI" panose="020B0604030504040204" pitchFamily="50" charset="-128"/>
                <a:ea typeface="Meiryo UI" panose="020B0604030504040204" pitchFamily="50" charset="-128"/>
              </a:rPr>
              <a:t>大阪府</a:t>
            </a:r>
            <a:endParaRPr lang="en-US" altLang="ja-JP" sz="2400" dirty="0" smtClean="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6584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4" name="図 3"/>
          <p:cNvPicPr>
            <a:picLocks noChangeAspect="1"/>
          </p:cNvPicPr>
          <p:nvPr/>
        </p:nvPicPr>
        <p:blipFill>
          <a:blip r:embed="rId2"/>
          <a:stretch>
            <a:fillRect/>
          </a:stretch>
        </p:blipFill>
        <p:spPr>
          <a:xfrm>
            <a:off x="2108223" y="925637"/>
            <a:ext cx="4566800" cy="5919663"/>
          </a:xfrm>
          <a:prstGeom prst="rect">
            <a:avLst/>
          </a:prstGeom>
        </p:spPr>
      </p:pic>
      <p:sp>
        <p:nvSpPr>
          <p:cNvPr id="8" name="正方形/長方形 7"/>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a:t>
            </a:r>
            <a:r>
              <a:rPr lang="ja-JP" altLang="en-US" sz="2400" dirty="0" smtClean="0">
                <a:solidFill>
                  <a:prstClr val="black"/>
                </a:solidFill>
                <a:latin typeface="Meiryo UI" panose="020B0604030504040204" pitchFamily="50" charset="-128"/>
                <a:ea typeface="Meiryo UI" panose="020B0604030504040204" pitchFamily="50" charset="-128"/>
              </a:rPr>
              <a:t>ポイント　</a:t>
            </a: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別紙２</a:t>
            </a:r>
            <a:r>
              <a:rPr lang="en-US" altLang="ja-JP" sz="2400" dirty="0" smtClean="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9</a:t>
            </a:fld>
            <a:endParaRPr kumimoji="1" lang="ja-JP" altLang="en-US"/>
          </a:p>
        </p:txBody>
      </p:sp>
    </p:spTree>
    <p:extLst>
      <p:ext uri="{BB962C8B-B14F-4D97-AF65-F5344CB8AC3E}">
        <p14:creationId xmlns:p14="http://schemas.microsoft.com/office/powerpoint/2010/main" val="1873477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13526" y="1514155"/>
            <a:ext cx="8475630" cy="2696470"/>
          </a:xfrm>
          <a:prstGeom prst="rect">
            <a:avLst/>
          </a:prstGeom>
        </p:spPr>
      </p:pic>
      <p:sp>
        <p:nvSpPr>
          <p:cNvPr id="12" name="線吹き出し 2 (枠付き) 11"/>
          <p:cNvSpPr/>
          <p:nvPr/>
        </p:nvSpPr>
        <p:spPr>
          <a:xfrm>
            <a:off x="2994929" y="1750574"/>
            <a:ext cx="5865458" cy="1076962"/>
          </a:xfrm>
          <a:prstGeom prst="borderCallout2">
            <a:avLst>
              <a:gd name="adj1" fmla="val 43589"/>
              <a:gd name="adj2" fmla="val -456"/>
              <a:gd name="adj3" fmla="val 183965"/>
              <a:gd name="adj4" fmla="val -11581"/>
              <a:gd name="adj5" fmla="val 313065"/>
              <a:gd name="adj6" fmla="val -114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10592" y="4496881"/>
            <a:ext cx="3110918"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対策の計画</a:t>
            </a:r>
            <a:r>
              <a:rPr lang="en-US" altLang="ja-JP" sz="1600" b="1" dirty="0">
                <a:latin typeface="Meiryo UI" panose="020B0604030504040204" pitchFamily="50" charset="-128"/>
                <a:ea typeface="Meiryo UI" panose="020B0604030504040204" pitchFamily="50" charset="-128"/>
              </a:rPr>
              <a:t>】</a:t>
            </a:r>
          </a:p>
          <a:p>
            <a:r>
              <a:rPr lang="ja-JP" altLang="en-US" sz="1600" dirty="0" smtClean="0">
                <a:latin typeface="Meiryo UI" panose="020B0604030504040204" pitchFamily="50" charset="-128"/>
                <a:ea typeface="Meiryo UI" panose="020B0604030504040204" pitchFamily="50" charset="-128"/>
              </a:rPr>
              <a:t>届出を行う年度、その次年度</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ほか、</a:t>
            </a:r>
            <a:r>
              <a:rPr lang="en-US" altLang="ja-JP" sz="1600" dirty="0" smtClean="0">
                <a:latin typeface="Meiryo UI" panose="020B0604030504040204" pitchFamily="50" charset="-128"/>
                <a:ea typeface="Meiryo UI" panose="020B0604030504040204" pitchFamily="50" charset="-128"/>
              </a:rPr>
              <a:t>2030</a:t>
            </a:r>
            <a:r>
              <a:rPr lang="ja-JP" altLang="ja-JP" sz="1600" dirty="0">
                <a:latin typeface="Meiryo UI" panose="020B0604030504040204" pitchFamily="50" charset="-128"/>
                <a:ea typeface="Meiryo UI" panose="020B0604030504040204" pitchFamily="50" charset="-128"/>
              </a:rPr>
              <a:t>年度</a:t>
            </a:r>
            <a:r>
              <a:rPr lang="ja-JP" altLang="en-US" sz="1600" dirty="0">
                <a:latin typeface="Meiryo UI" panose="020B0604030504040204" pitchFamily="50" charset="-128"/>
                <a:ea typeface="Meiryo UI" panose="020B0604030504040204" pitchFamily="50" charset="-128"/>
              </a:rPr>
              <a:t>までの</a:t>
            </a:r>
            <a:r>
              <a:rPr lang="ja-JP" altLang="ja-JP" sz="1600" dirty="0">
                <a:latin typeface="Meiryo UI" panose="020B0604030504040204" pitchFamily="50" charset="-128"/>
                <a:ea typeface="Meiryo UI" panose="020B0604030504040204" pitchFamily="50" charset="-128"/>
              </a:rPr>
              <a:t>小売電気に係る</a:t>
            </a:r>
            <a:r>
              <a:rPr lang="en-US" altLang="ja-JP" sz="1600" dirty="0">
                <a:latin typeface="Meiryo UI" panose="020B0604030504040204" pitchFamily="50" charset="-128"/>
                <a:ea typeface="Meiryo UI" panose="020B0604030504040204" pitchFamily="50" charset="-128"/>
              </a:rPr>
              <a:t>CO</a:t>
            </a:r>
            <a:r>
              <a:rPr lang="en-US" altLang="ja-JP" sz="1600" baseline="-250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排出</a:t>
            </a:r>
            <a:r>
              <a:rPr lang="ja-JP" altLang="ja-JP" sz="1600" dirty="0">
                <a:latin typeface="Meiryo UI" panose="020B0604030504040204" pitchFamily="50" charset="-128"/>
                <a:ea typeface="Meiryo UI" panose="020B0604030504040204" pitchFamily="50" charset="-128"/>
              </a:rPr>
              <a:t>量の低減を図るための対策の計画</a:t>
            </a:r>
            <a:endParaRPr lang="en-US" altLang="ja-JP" sz="1600" dirty="0">
              <a:latin typeface="Meiryo UI" panose="020B0604030504040204" pitchFamily="50" charset="-128"/>
              <a:ea typeface="Meiryo UI" panose="020B0604030504040204" pitchFamily="50" charset="-128"/>
            </a:endParaRPr>
          </a:p>
        </p:txBody>
      </p:sp>
      <p:sp>
        <p:nvSpPr>
          <p:cNvPr id="15" name="線吹き出し 2 (枠付き) 14"/>
          <p:cNvSpPr/>
          <p:nvPr/>
        </p:nvSpPr>
        <p:spPr>
          <a:xfrm>
            <a:off x="2994929" y="3206879"/>
            <a:ext cx="5865458" cy="1003746"/>
          </a:xfrm>
          <a:prstGeom prst="borderCallout2">
            <a:avLst>
              <a:gd name="adj1" fmla="val 100526"/>
              <a:gd name="adj2" fmla="val 48045"/>
              <a:gd name="adj3" fmla="val 108049"/>
              <a:gd name="adj4" fmla="val 56840"/>
              <a:gd name="adj5" fmla="val 135929"/>
              <a:gd name="adj6" fmla="val 5675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427984" y="4507476"/>
            <a:ext cx="3110918"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排出係数の目標</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届出を行う年度、その次年度及び</a:t>
            </a:r>
            <a:r>
              <a:rPr lang="en-US" altLang="ja-JP" sz="1600" dirty="0">
                <a:latin typeface="Meiryo UI" panose="020B0604030504040204" pitchFamily="50" charset="-128"/>
                <a:ea typeface="Meiryo UI" panose="020B0604030504040204" pitchFamily="50" charset="-128"/>
              </a:rPr>
              <a:t>2030</a:t>
            </a:r>
            <a:r>
              <a:rPr lang="ja-JP" altLang="en-US" sz="1600" dirty="0">
                <a:latin typeface="Meiryo UI" panose="020B0604030504040204" pitchFamily="50" charset="-128"/>
                <a:ea typeface="Meiryo UI" panose="020B0604030504040204" pitchFamily="50" charset="-128"/>
              </a:rPr>
              <a:t>年度における基礎排出係数と調整後排出</a:t>
            </a:r>
            <a:r>
              <a:rPr lang="ja-JP" altLang="en-US" sz="1600" dirty="0" smtClean="0">
                <a:latin typeface="Meiryo UI" panose="020B0604030504040204" pitchFamily="50" charset="-128"/>
                <a:ea typeface="Meiryo UI" panose="020B0604030504040204" pitchFamily="50" charset="-128"/>
              </a:rPr>
              <a:t>係数</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事業者全体</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の目標値</a:t>
            </a:r>
            <a:endParaRPr lang="en-US" altLang="ja-JP"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テキスト ボックス 18"/>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a:t>
            </a:r>
            <a:r>
              <a:rPr lang="ja-JP" altLang="en-US" sz="2400" dirty="0" smtClean="0">
                <a:solidFill>
                  <a:prstClr val="black"/>
                </a:solidFill>
                <a:latin typeface="Meiryo UI" panose="020B0604030504040204" pitchFamily="50" charset="-128"/>
                <a:ea typeface="Meiryo UI" panose="020B0604030504040204" pitchFamily="50" charset="-128"/>
              </a:rPr>
              <a:t>ポイント　</a:t>
            </a: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別紙２</a:t>
            </a:r>
            <a:r>
              <a:rPr lang="en-US" altLang="ja-JP" sz="2400" dirty="0" smtClean="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16967" y="1196398"/>
            <a:ext cx="4357666"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＜入力欄</a:t>
            </a:r>
            <a:r>
              <a:rPr lang="ja-JP" altLang="en-US" sz="1200" dirty="0">
                <a:latin typeface="Meiryo UI" panose="020B0604030504040204" pitchFamily="50" charset="-128"/>
                <a:ea typeface="Meiryo UI" panose="020B0604030504040204" pitchFamily="50" charset="-128"/>
              </a:rPr>
              <a:t>に記入されて</a:t>
            </a:r>
            <a:r>
              <a:rPr lang="ja-JP" altLang="en-US" sz="1200" dirty="0" smtClean="0">
                <a:latin typeface="Meiryo UI" panose="020B0604030504040204" pitchFamily="50" charset="-128"/>
                <a:ea typeface="Meiryo UI" panose="020B0604030504040204" pitchFamily="50" charset="-128"/>
              </a:rPr>
              <a:t>いる数値</a:t>
            </a:r>
            <a:r>
              <a:rPr lang="ja-JP" altLang="en-US" sz="1200" dirty="0">
                <a:latin typeface="Meiryo UI" panose="020B0604030504040204" pitchFamily="50" charset="-128"/>
                <a:ea typeface="Meiryo UI" panose="020B0604030504040204" pitchFamily="50" charset="-128"/>
              </a:rPr>
              <a:t>・文言は記入例です</a:t>
            </a:r>
            <a:r>
              <a:rPr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413526" y="1479481"/>
            <a:ext cx="7943850" cy="238125"/>
          </a:xfrm>
          <a:prstGeom prst="rect">
            <a:avLst/>
          </a:prstGeom>
        </p:spPr>
      </p:pic>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10</a:t>
            </a:fld>
            <a:endParaRPr kumimoji="1" lang="ja-JP" altLang="en-US"/>
          </a:p>
        </p:txBody>
      </p:sp>
    </p:spTree>
    <p:extLst>
      <p:ext uri="{BB962C8B-B14F-4D97-AF65-F5344CB8AC3E}">
        <p14:creationId xmlns:p14="http://schemas.microsoft.com/office/powerpoint/2010/main" val="4031696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456922" y="1301772"/>
            <a:ext cx="8377507" cy="3722543"/>
          </a:xfrm>
          <a:prstGeom prst="rect">
            <a:avLst/>
          </a:prstGeom>
        </p:spPr>
      </p:pic>
      <p:sp>
        <p:nvSpPr>
          <p:cNvPr id="15" name="線吹き出し 2 (枠付き) 14"/>
          <p:cNvSpPr/>
          <p:nvPr/>
        </p:nvSpPr>
        <p:spPr>
          <a:xfrm>
            <a:off x="3025648" y="3217902"/>
            <a:ext cx="5722816" cy="423054"/>
          </a:xfrm>
          <a:prstGeom prst="borderCallout2">
            <a:avLst>
              <a:gd name="adj1" fmla="val 41806"/>
              <a:gd name="adj2" fmla="val 111"/>
              <a:gd name="adj3" fmla="val 126061"/>
              <a:gd name="adj4" fmla="val -24383"/>
              <a:gd name="adj5" fmla="val 478155"/>
              <a:gd name="adj6" fmla="val -2446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292212" y="5138321"/>
            <a:ext cx="3917392" cy="1323439"/>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非化石証書（再エネ）等利用率の目標</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届出を行う年度、その次年度及び</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年度において</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国内全体で</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販売する電気の量のうち非化石証書（再エネ）等を使用する電気の量の</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比率の</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目標値</a:t>
            </a:r>
          </a:p>
        </p:txBody>
      </p:sp>
      <p:sp>
        <p:nvSpPr>
          <p:cNvPr id="20" name="線吹き出し 2 (枠付き) 19"/>
          <p:cNvSpPr/>
          <p:nvPr/>
        </p:nvSpPr>
        <p:spPr>
          <a:xfrm>
            <a:off x="3027384" y="3681976"/>
            <a:ext cx="5722816" cy="1315220"/>
          </a:xfrm>
          <a:prstGeom prst="borderCallout2">
            <a:avLst>
              <a:gd name="adj1" fmla="val 98844"/>
              <a:gd name="adj2" fmla="val 24300"/>
              <a:gd name="adj3" fmla="val 121583"/>
              <a:gd name="adj4" fmla="val 25327"/>
              <a:gd name="adj5" fmla="val 120771"/>
              <a:gd name="adj6" fmla="val 3345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645676" y="4399657"/>
            <a:ext cx="4262952" cy="2062103"/>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電源構成比率の目標</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届出を行う年度、その次年度及び</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年度において</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で販売する電気の量のうち、次の電源由来の電気の量の比率（非化石証書（再エネ）等の有無は問わない</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）の目標値。</a:t>
            </a:r>
            <a:endPar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①　</a:t>
            </a:r>
            <a:r>
              <a:rPr lang="ja-JP" altLang="en-US" sz="1600" dirty="0">
                <a:latin typeface="Meiryo UI" panose="020B0604030504040204" pitchFamily="50" charset="-128"/>
                <a:ea typeface="Meiryo UI" panose="020B0604030504040204" pitchFamily="50" charset="-128"/>
              </a:rPr>
              <a:t>再エネ電源（</a:t>
            </a:r>
            <a:r>
              <a:rPr lang="ja-JP" altLang="ja-JP" sz="1600" dirty="0">
                <a:latin typeface="Meiryo UI" panose="020B0604030504040204" pitchFamily="50" charset="-128"/>
                <a:ea typeface="Meiryo UI" panose="020B0604030504040204" pitchFamily="50" charset="-128"/>
              </a:rPr>
              <a:t>非</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②　</a:t>
            </a:r>
            <a:r>
              <a:rPr lang="ja-JP" altLang="en-US" sz="1600" dirty="0">
                <a:latin typeface="Meiryo UI" panose="020B0604030504040204" pitchFamily="50" charset="-128"/>
                <a:ea typeface="Meiryo UI" panose="020B0604030504040204" pitchFamily="50" charset="-128"/>
              </a:rPr>
              <a:t>再エネ電源（</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③　①及び②以外の電源由来の電気</a:t>
            </a:r>
            <a:endParaRPr lang="en-US" altLang="ja-JP" sz="1600" dirty="0">
              <a:latin typeface="Meiryo UI" panose="020B0604030504040204" pitchFamily="50" charset="-128"/>
              <a:ea typeface="Meiryo UI" panose="020B0604030504040204" pitchFamily="50" charset="-128"/>
            </a:endParaRPr>
          </a:p>
        </p:txBody>
      </p:sp>
      <p:sp>
        <p:nvSpPr>
          <p:cNvPr id="14" name="正方形/長方形 13"/>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テキスト ボックス 15"/>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a:t>
            </a:r>
            <a:r>
              <a:rPr lang="ja-JP" altLang="en-US" sz="2400" dirty="0" smtClean="0">
                <a:solidFill>
                  <a:prstClr val="black"/>
                </a:solidFill>
                <a:latin typeface="Meiryo UI" panose="020B0604030504040204" pitchFamily="50" charset="-128"/>
                <a:ea typeface="Meiryo UI" panose="020B0604030504040204" pitchFamily="50" charset="-128"/>
              </a:rPr>
              <a:t>ポイント　</a:t>
            </a: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別紙２</a:t>
            </a:r>
            <a:r>
              <a:rPr lang="en-US" altLang="ja-JP" sz="2400" dirty="0" smtClean="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stretch>
            <a:fillRect/>
          </a:stretch>
        </p:blipFill>
        <p:spPr>
          <a:xfrm>
            <a:off x="456922" y="1248715"/>
            <a:ext cx="7781925" cy="247650"/>
          </a:xfrm>
          <a:prstGeom prst="rect">
            <a:avLst/>
          </a:prstGeom>
        </p:spPr>
      </p:pic>
      <p:sp>
        <p:nvSpPr>
          <p:cNvPr id="12" name="線吹き出し 2 (枠付き) 11"/>
          <p:cNvSpPr/>
          <p:nvPr/>
        </p:nvSpPr>
        <p:spPr>
          <a:xfrm>
            <a:off x="3025648" y="1573532"/>
            <a:ext cx="5722816" cy="1175131"/>
          </a:xfrm>
          <a:prstGeom prst="borderCallout2">
            <a:avLst>
              <a:gd name="adj1" fmla="val -27646"/>
              <a:gd name="adj2" fmla="val 50364"/>
              <a:gd name="adj3" fmla="val -27645"/>
              <a:gd name="adj4" fmla="val 42789"/>
              <a:gd name="adj5" fmla="val 887"/>
              <a:gd name="adj6" fmla="val 3892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849020" y="1097732"/>
            <a:ext cx="3187476"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対策の計画</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届出を行う年度、その次年度のほか、</a:t>
            </a:r>
            <a:r>
              <a:rPr lang="en-US" altLang="ja-JP" sz="1600" dirty="0">
                <a:latin typeface="Meiryo UI" panose="020B0604030504040204" pitchFamily="50" charset="-128"/>
                <a:ea typeface="Meiryo UI" panose="020B0604030504040204" pitchFamily="50" charset="-128"/>
              </a:rPr>
              <a:t>2030</a:t>
            </a:r>
            <a:r>
              <a:rPr lang="ja-JP" altLang="ja-JP" sz="1600" dirty="0">
                <a:latin typeface="Meiryo UI" panose="020B0604030504040204" pitchFamily="50" charset="-128"/>
                <a:ea typeface="Meiryo UI" panose="020B0604030504040204" pitchFamily="50" charset="-128"/>
              </a:rPr>
              <a:t>年度</a:t>
            </a:r>
            <a:r>
              <a:rPr lang="ja-JP" altLang="en-US" sz="1600" dirty="0">
                <a:latin typeface="Meiryo UI" panose="020B0604030504040204" pitchFamily="50" charset="-128"/>
                <a:ea typeface="Meiryo UI" panose="020B0604030504040204" pitchFamily="50" charset="-128"/>
              </a:rPr>
              <a:t>までの再生可能エネルギーの供給の量の割合の拡大を図るための対策の計画</a:t>
            </a:r>
            <a:endParaRPr lang="en-US" altLang="ja-JP" sz="16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313594" y="1022154"/>
            <a:ext cx="4357666"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＜入力欄</a:t>
            </a:r>
            <a:r>
              <a:rPr lang="ja-JP" altLang="en-US" sz="1200" dirty="0">
                <a:latin typeface="Meiryo UI" panose="020B0604030504040204" pitchFamily="50" charset="-128"/>
                <a:ea typeface="Meiryo UI" panose="020B0604030504040204" pitchFamily="50" charset="-128"/>
              </a:rPr>
              <a:t>に記入されて</a:t>
            </a:r>
            <a:r>
              <a:rPr lang="ja-JP" altLang="en-US" sz="1200" dirty="0" smtClean="0">
                <a:latin typeface="Meiryo UI" panose="020B0604030504040204" pitchFamily="50" charset="-128"/>
                <a:ea typeface="Meiryo UI" panose="020B0604030504040204" pitchFamily="50" charset="-128"/>
              </a:rPr>
              <a:t>いる数値</a:t>
            </a:r>
            <a:r>
              <a:rPr lang="ja-JP" altLang="en-US" sz="1200" dirty="0">
                <a:latin typeface="Meiryo UI" panose="020B0604030504040204" pitchFamily="50" charset="-128"/>
                <a:ea typeface="Meiryo UI" panose="020B0604030504040204" pitchFamily="50" charset="-128"/>
              </a:rPr>
              <a:t>・文言は記入例です</a:t>
            </a:r>
            <a:r>
              <a:rPr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11</a:t>
            </a:fld>
            <a:endParaRPr kumimoji="1" lang="ja-JP" altLang="en-US"/>
          </a:p>
        </p:txBody>
      </p:sp>
    </p:spTree>
    <p:extLst>
      <p:ext uri="{BB962C8B-B14F-4D97-AF65-F5344CB8AC3E}">
        <p14:creationId xmlns:p14="http://schemas.microsoft.com/office/powerpoint/2010/main" val="337760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566722" y="1268760"/>
            <a:ext cx="8220822" cy="4225517"/>
          </a:xfrm>
          <a:prstGeom prst="rect">
            <a:avLst/>
          </a:prstGeom>
        </p:spPr>
      </p:pic>
      <p:sp>
        <p:nvSpPr>
          <p:cNvPr id="14" name="線吹き出し 2 (枠付き) 13"/>
          <p:cNvSpPr/>
          <p:nvPr/>
        </p:nvSpPr>
        <p:spPr>
          <a:xfrm>
            <a:off x="3119120" y="1268760"/>
            <a:ext cx="1380872" cy="375549"/>
          </a:xfrm>
          <a:prstGeom prst="borderCallout2">
            <a:avLst>
              <a:gd name="adj1" fmla="val -52540"/>
              <a:gd name="adj2" fmla="val 152051"/>
              <a:gd name="adj3" fmla="val -56147"/>
              <a:gd name="adj4" fmla="val 119932"/>
              <a:gd name="adj5" fmla="val 2001"/>
              <a:gd name="adj6" fmla="val 6718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977697" y="879472"/>
            <a:ext cx="3813997" cy="1323439"/>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再エネメニューの</a:t>
            </a:r>
            <a:r>
              <a:rPr lang="ja-JP" altLang="en-US"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提供の状況</a:t>
            </a:r>
            <a:r>
              <a:rPr lang="en-US" altLang="ja-JP"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smtClean="0">
                <a:latin typeface="Meiryo UI" panose="020B0604030504040204" pitchFamily="50" charset="-128"/>
                <a:ea typeface="Meiryo UI" panose="020B0604030504040204" pitchFamily="50" charset="-128"/>
              </a:rPr>
              <a:t>届出を行う年度に</a:t>
            </a:r>
            <a:r>
              <a:rPr lang="ja-JP" altLang="en-US" sz="1600" b="1" dirty="0" smtClean="0">
                <a:latin typeface="Meiryo UI" panose="020B0604030504040204" pitchFamily="50" charset="-128"/>
                <a:ea typeface="Meiryo UI" panose="020B0604030504040204" pitchFamily="50" charset="-128"/>
              </a:rPr>
              <a:t>大阪府内で</a:t>
            </a:r>
            <a:r>
              <a:rPr lang="ja-JP" altLang="en-US" sz="1600" dirty="0" smtClean="0">
                <a:latin typeface="Meiryo UI" panose="020B0604030504040204" pitchFamily="50" charset="-128"/>
                <a:ea typeface="Meiryo UI" panose="020B0604030504040204" pitchFamily="50" charset="-128"/>
              </a:rPr>
              <a:t>販売する電気メニューのうち、再エネ率</a:t>
            </a:r>
            <a:r>
              <a:rPr lang="en-US" altLang="ja-JP" sz="1600" dirty="0" smtClean="0">
                <a:latin typeface="Meiryo UI" panose="020B0604030504040204" pitchFamily="50" charset="-128"/>
                <a:ea typeface="Meiryo UI" panose="020B0604030504040204" pitchFamily="50" charset="-128"/>
              </a:rPr>
              <a:t>35%</a:t>
            </a:r>
            <a:r>
              <a:rPr lang="ja-JP" altLang="en-US" sz="1600" dirty="0" smtClean="0">
                <a:latin typeface="Meiryo UI" panose="020B0604030504040204" pitchFamily="50" charset="-128"/>
                <a:ea typeface="Meiryo UI" panose="020B0604030504040204" pitchFamily="50" charset="-128"/>
              </a:rPr>
              <a:t>以上で構成されるメニュー</a:t>
            </a:r>
            <a:r>
              <a:rPr lang="en-US" altLang="ja-JP" sz="12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の提供の状況をプルダウンから選択してください。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線吹き出し 2 (枠付き) 16"/>
          <p:cNvSpPr/>
          <p:nvPr/>
        </p:nvSpPr>
        <p:spPr>
          <a:xfrm>
            <a:off x="1831438" y="3225014"/>
            <a:ext cx="6956105" cy="1521939"/>
          </a:xfrm>
          <a:prstGeom prst="borderCallout2">
            <a:avLst>
              <a:gd name="adj1" fmla="val 163967"/>
              <a:gd name="adj2" fmla="val 36828"/>
              <a:gd name="adj3" fmla="val 163936"/>
              <a:gd name="adj4" fmla="val 48583"/>
              <a:gd name="adj5" fmla="val 100717"/>
              <a:gd name="adj6" fmla="val 7584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127068" y="5022916"/>
            <a:ext cx="6914636" cy="1077218"/>
          </a:xfrm>
          <a:prstGeom prst="rect">
            <a:avLst/>
          </a:prstGeom>
          <a:solidFill>
            <a:srgbClr val="FFFF99"/>
          </a:solidFill>
          <a:ln w="19050">
            <a:solidFill>
              <a:srgbClr val="FF0000"/>
            </a:solidFill>
          </a:ln>
        </p:spPr>
        <p:txBody>
          <a:bodyPr wrap="square">
            <a:spAutoFit/>
          </a:bodyPr>
          <a:lstStyle/>
          <a:p>
            <a:r>
              <a:rPr lang="en-US" altLang="ja-JP"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再エネメニューの情報</a:t>
            </a: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公表を希望する場合のみ記入してください＞</a:t>
            </a:r>
            <a:endParaRPr lang="en-US" altLang="ja-JP"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届出を行う年度において大阪府内で販売する再エネメニュー（再エネ率</a:t>
            </a:r>
            <a:r>
              <a:rPr lang="en-US" altLang="ja-JP"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35%</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以上のものに限る）の名称、ホームーページ</a:t>
            </a:r>
            <a:r>
              <a:rPr lang="en-US" altLang="ja-JP"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URL</a:t>
            </a:r>
            <a:r>
              <a:rPr lang="ja-JP" altLang="en-US" sz="1600" dirty="0" err="1"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再エネ率、提供可能電圧種別（〇か</a:t>
            </a:r>
            <a:r>
              <a:rPr lang="en-US" altLang="ja-JP"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をプルダウンから選択）、特徴（</a:t>
            </a:r>
            <a:r>
              <a:rPr lang="en-US" altLang="ja-JP"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50</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字以内）を記入してください。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正方形/長方形 17"/>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テキスト ボックス 12"/>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a:t>
            </a:r>
            <a:r>
              <a:rPr lang="ja-JP" altLang="en-US" sz="2400" dirty="0" smtClean="0">
                <a:solidFill>
                  <a:prstClr val="black"/>
                </a:solidFill>
                <a:latin typeface="Meiryo UI" panose="020B0604030504040204" pitchFamily="50" charset="-128"/>
                <a:ea typeface="Meiryo UI" panose="020B0604030504040204" pitchFamily="50" charset="-128"/>
              </a:rPr>
              <a:t>ポイント　</a:t>
            </a: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別紙２</a:t>
            </a:r>
            <a:r>
              <a:rPr lang="en-US" altLang="ja-JP" sz="2400" dirty="0" smtClean="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07504" y="6165304"/>
            <a:ext cx="8825032" cy="307777"/>
          </a:xfrm>
          <a:prstGeom prst="rect">
            <a:avLst/>
          </a:prstGeom>
          <a:noFill/>
        </p:spPr>
        <p:txBody>
          <a:bodyPr wrap="square" rtlCol="0">
            <a:spAutoFit/>
          </a:bodyPr>
          <a:lstStyle/>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「再エネ率</a:t>
            </a:r>
            <a:r>
              <a:rPr lang="en-US" altLang="ja-JP" sz="1400" dirty="0" smtClean="0">
                <a:latin typeface="Meiryo UI" panose="020B0604030504040204" pitchFamily="50" charset="-128"/>
                <a:ea typeface="Meiryo UI" panose="020B0604030504040204" pitchFamily="50" charset="-128"/>
              </a:rPr>
              <a:t>35%</a:t>
            </a:r>
            <a:r>
              <a:rPr lang="ja-JP" altLang="en-US" sz="1400" dirty="0" smtClean="0">
                <a:latin typeface="Meiryo UI" panose="020B0604030504040204" pitchFamily="50" charset="-128"/>
                <a:ea typeface="Meiryo UI" panose="020B0604030504040204" pitchFamily="50" charset="-128"/>
              </a:rPr>
              <a:t>以上で構成されるメニュー」とは、非化石証書（再エネ）等を</a:t>
            </a:r>
            <a:r>
              <a:rPr lang="en-US" altLang="ja-JP" sz="1400" dirty="0" smtClean="0">
                <a:latin typeface="Meiryo UI" panose="020B0604030504040204" pitchFamily="50" charset="-128"/>
                <a:ea typeface="Meiryo UI" panose="020B0604030504040204" pitchFamily="50" charset="-128"/>
              </a:rPr>
              <a:t>35%</a:t>
            </a:r>
            <a:r>
              <a:rPr lang="ja-JP" altLang="en-US" sz="1400" dirty="0" smtClean="0">
                <a:latin typeface="Meiryo UI" panose="020B0604030504040204" pitchFamily="50" charset="-128"/>
                <a:ea typeface="Meiryo UI" panose="020B0604030504040204" pitchFamily="50" charset="-128"/>
              </a:rPr>
              <a:t>以上使用したメニューのことを言います。</a:t>
            </a:r>
            <a:endParaRPr kumimoji="1" lang="ja-JP" altLang="en-US" sz="14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30059" y="909353"/>
            <a:ext cx="4357666"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＜入力欄</a:t>
            </a:r>
            <a:r>
              <a:rPr lang="ja-JP" altLang="en-US" sz="1200" dirty="0">
                <a:latin typeface="Meiryo UI" panose="020B0604030504040204" pitchFamily="50" charset="-128"/>
                <a:ea typeface="Meiryo UI" panose="020B0604030504040204" pitchFamily="50" charset="-128"/>
              </a:rPr>
              <a:t>に記入されて</a:t>
            </a:r>
            <a:r>
              <a:rPr lang="ja-JP" altLang="en-US" sz="1200" dirty="0" smtClean="0">
                <a:latin typeface="Meiryo UI" panose="020B0604030504040204" pitchFamily="50" charset="-128"/>
                <a:ea typeface="Meiryo UI" panose="020B0604030504040204" pitchFamily="50" charset="-128"/>
              </a:rPr>
              <a:t>いる数値</a:t>
            </a:r>
            <a:r>
              <a:rPr lang="ja-JP" altLang="en-US" sz="1200" dirty="0">
                <a:latin typeface="Meiryo UI" panose="020B0604030504040204" pitchFamily="50" charset="-128"/>
                <a:ea typeface="Meiryo UI" panose="020B0604030504040204" pitchFamily="50" charset="-128"/>
              </a:rPr>
              <a:t>・文言は記入例です</a:t>
            </a:r>
            <a:r>
              <a:rPr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12</a:t>
            </a:fld>
            <a:endParaRPr kumimoji="1" lang="ja-JP" altLang="en-US"/>
          </a:p>
        </p:txBody>
      </p:sp>
    </p:spTree>
    <p:extLst>
      <p:ext uri="{BB962C8B-B14F-4D97-AF65-F5344CB8AC3E}">
        <p14:creationId xmlns:p14="http://schemas.microsoft.com/office/powerpoint/2010/main" val="2353413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773995"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5" name="図 4"/>
          <p:cNvPicPr>
            <a:picLocks noChangeAspect="1"/>
          </p:cNvPicPr>
          <p:nvPr/>
        </p:nvPicPr>
        <p:blipFill>
          <a:blip r:embed="rId2"/>
          <a:stretch>
            <a:fillRect/>
          </a:stretch>
        </p:blipFill>
        <p:spPr>
          <a:xfrm>
            <a:off x="683568" y="1050435"/>
            <a:ext cx="6050924" cy="5799057"/>
          </a:xfrm>
          <a:prstGeom prst="rect">
            <a:avLst/>
          </a:prstGeom>
        </p:spPr>
      </p:pic>
      <p:sp>
        <p:nvSpPr>
          <p:cNvPr id="9" name="テキスト ボックス 8"/>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別紙３　再生可能エネルギー等供給実績報告書</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a:t>
            </a:r>
            <a:r>
              <a:rPr lang="ja-JP" altLang="en-US" sz="2400" dirty="0" smtClean="0">
                <a:solidFill>
                  <a:prstClr val="black"/>
                </a:solidFill>
                <a:latin typeface="Meiryo UI" panose="020B0604030504040204" pitchFamily="50" charset="-128"/>
                <a:ea typeface="Meiryo UI" panose="020B0604030504040204" pitchFamily="50" charset="-128"/>
              </a:rPr>
              <a:t>ポイント　</a:t>
            </a: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別紙３</a:t>
            </a:r>
            <a:r>
              <a:rPr lang="en-US" altLang="ja-JP" sz="2400" dirty="0" smtClean="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2" name="正方形/長方形 11"/>
          <p:cNvSpPr/>
          <p:nvPr/>
        </p:nvSpPr>
        <p:spPr>
          <a:xfrm>
            <a:off x="6876256" y="2132856"/>
            <a:ext cx="2160241" cy="1569660"/>
          </a:xfrm>
          <a:prstGeom prst="rect">
            <a:avLst/>
          </a:prstGeom>
          <a:solidFill>
            <a:srgbClr val="FFFF99"/>
          </a:solidFill>
          <a:ln w="19050">
            <a:solidFill>
              <a:srgbClr val="FF0000"/>
            </a:solidFill>
          </a:ln>
        </p:spPr>
        <p:txBody>
          <a:bodyPr wrap="square">
            <a:spAutoFit/>
          </a:bodyPr>
          <a:lstStyle/>
          <a:p>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別紙３については、令和</a:t>
            </a:r>
            <a:r>
              <a:rPr lang="en-US" altLang="ja-JP"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5</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年度（届出初年度）は提出不要です。</a:t>
            </a:r>
            <a:endParaRPr lang="en-US" altLang="ja-JP"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令和６年度（届出</a:t>
            </a:r>
            <a:r>
              <a:rPr lang="en-US" altLang="ja-JP"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年目）以降に提出してください。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13</a:t>
            </a:fld>
            <a:endParaRPr kumimoji="1" lang="ja-JP" altLang="en-US"/>
          </a:p>
        </p:txBody>
      </p:sp>
    </p:spTree>
    <p:extLst>
      <p:ext uri="{BB962C8B-B14F-4D97-AF65-F5344CB8AC3E}">
        <p14:creationId xmlns:p14="http://schemas.microsoft.com/office/powerpoint/2010/main" val="993563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400190" y="1324792"/>
            <a:ext cx="8488966" cy="2700713"/>
          </a:xfrm>
          <a:prstGeom prst="rect">
            <a:avLst/>
          </a:prstGeom>
        </p:spPr>
      </p:pic>
      <p:sp>
        <p:nvSpPr>
          <p:cNvPr id="11" name="線吹き出し 2 (枠付き) 10"/>
          <p:cNvSpPr/>
          <p:nvPr/>
        </p:nvSpPr>
        <p:spPr>
          <a:xfrm>
            <a:off x="2994929" y="1564405"/>
            <a:ext cx="5865458" cy="1076962"/>
          </a:xfrm>
          <a:prstGeom prst="borderCallout2">
            <a:avLst>
              <a:gd name="adj1" fmla="val 47177"/>
              <a:gd name="adj2" fmla="val -17"/>
              <a:gd name="adj3" fmla="val 183965"/>
              <a:gd name="adj4" fmla="val -11581"/>
              <a:gd name="adj5" fmla="val 313065"/>
              <a:gd name="adj6" fmla="val -114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10592" y="4284904"/>
            <a:ext cx="3110918" cy="1077218"/>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対策の実施状況</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届出を行う年度の前年度における温室効果ガスの量の低減を図るための対策の実施状況</a:t>
            </a:r>
            <a:endParaRPr lang="en-US" altLang="ja-JP" sz="1600" dirty="0">
              <a:latin typeface="Meiryo UI" panose="020B0604030504040204" pitchFamily="50" charset="-128"/>
              <a:ea typeface="Meiryo UI" panose="020B0604030504040204" pitchFamily="50" charset="-128"/>
            </a:endParaRPr>
          </a:p>
        </p:txBody>
      </p:sp>
      <p:sp>
        <p:nvSpPr>
          <p:cNvPr id="13" name="線吹き出し 2 (枠付き) 12"/>
          <p:cNvSpPr/>
          <p:nvPr/>
        </p:nvSpPr>
        <p:spPr>
          <a:xfrm>
            <a:off x="2994929" y="3007781"/>
            <a:ext cx="5842514" cy="1003746"/>
          </a:xfrm>
          <a:prstGeom prst="borderCallout2">
            <a:avLst>
              <a:gd name="adj1" fmla="val 100526"/>
              <a:gd name="adj2" fmla="val 48045"/>
              <a:gd name="adj3" fmla="val 108049"/>
              <a:gd name="adj4" fmla="val 56840"/>
              <a:gd name="adj5" fmla="val 135929"/>
              <a:gd name="adj6" fmla="val 5675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995936" y="4295499"/>
            <a:ext cx="4680520"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排出係数</a:t>
            </a:r>
            <a:r>
              <a:rPr lang="ja-JP" altLang="en-US" sz="1600" b="1" dirty="0" smtClean="0">
                <a:latin typeface="Meiryo UI" panose="020B0604030504040204" pitchFamily="50" charset="-128"/>
                <a:ea typeface="Meiryo UI" panose="020B0604030504040204" pitchFamily="50" charset="-128"/>
              </a:rPr>
              <a:t>の</a:t>
            </a:r>
            <a:r>
              <a:rPr lang="ja-JP" altLang="en-US" sz="1600" b="1" dirty="0">
                <a:latin typeface="Meiryo UI" panose="020B0604030504040204" pitchFamily="50" charset="-128"/>
                <a:ea typeface="Meiryo UI" panose="020B0604030504040204" pitchFamily="50" charset="-128"/>
              </a:rPr>
              <a:t>目標</a:t>
            </a:r>
            <a:r>
              <a:rPr lang="ja-JP" altLang="en-US" sz="1600" b="1" dirty="0" smtClean="0">
                <a:latin typeface="Meiryo UI" panose="020B0604030504040204" pitchFamily="50" charset="-128"/>
                <a:ea typeface="Meiryo UI" panose="020B0604030504040204" pitchFamily="50" charset="-128"/>
              </a:rPr>
              <a:t>の達成状況</a:t>
            </a:r>
            <a:r>
              <a:rPr lang="en-US" altLang="ja-JP" sz="1600" b="1" dirty="0" smtClean="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基礎排出係数、調整後排出</a:t>
            </a:r>
            <a:r>
              <a:rPr lang="ja-JP" altLang="en-US" sz="1600" dirty="0" smtClean="0">
                <a:latin typeface="Meiryo UI" panose="020B0604030504040204" pitchFamily="50" charset="-128"/>
                <a:ea typeface="Meiryo UI" panose="020B0604030504040204" pitchFamily="50" charset="-128"/>
              </a:rPr>
              <a:t>係数について、届出</a:t>
            </a:r>
            <a:r>
              <a:rPr lang="ja-JP" altLang="en-US" sz="1600" dirty="0">
                <a:latin typeface="Meiryo UI" panose="020B0604030504040204" pitchFamily="50" charset="-128"/>
                <a:ea typeface="Meiryo UI" panose="020B0604030504040204" pitchFamily="50" charset="-128"/>
              </a:rPr>
              <a:t>を行う年度の前年度の目標・実績及び前々年度</a:t>
            </a:r>
            <a:r>
              <a:rPr lang="ja-JP" altLang="en-US" sz="1600" dirty="0" smtClean="0">
                <a:latin typeface="Meiryo UI" panose="020B0604030504040204" pitchFamily="50" charset="-128"/>
                <a:ea typeface="Meiryo UI" panose="020B0604030504040204" pitchFamily="50" charset="-128"/>
              </a:rPr>
              <a:t>の実績</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15" name="正方形/長方形 14"/>
          <p:cNvSpPr/>
          <p:nvPr/>
        </p:nvSpPr>
        <p:spPr>
          <a:xfrm>
            <a:off x="3869126" y="5220534"/>
            <a:ext cx="4968317" cy="1169551"/>
          </a:xfrm>
          <a:prstGeom prst="rect">
            <a:avLst/>
          </a:prstGeom>
          <a:solidFill>
            <a:srgbClr val="FFFF00"/>
          </a:solidFill>
          <a:ln w="19050">
            <a:solidFill>
              <a:srgbClr val="FF0000"/>
            </a:solidFill>
          </a:ln>
        </p:spPr>
        <p:txBody>
          <a:bodyPr wrap="square">
            <a:spAutoFit/>
          </a:bodyPr>
          <a:lstStyle/>
          <a:p>
            <a:r>
              <a:rPr lang="ja-JP" altLang="en-US" sz="1400" dirty="0">
                <a:latin typeface="Meiryo UI" panose="020B0604030504040204" pitchFamily="50" charset="-128"/>
                <a:ea typeface="Meiryo UI" panose="020B0604030504040204" pitchFamily="50" charset="-128"/>
              </a:rPr>
              <a:t>（例）令和</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年度の届出時</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「前年度の目標」には、令和</a:t>
            </a:r>
            <a:r>
              <a:rPr lang="en-US" altLang="ja-JP" sz="1400" dirty="0" smtClean="0">
                <a:latin typeface="Meiryo UI" panose="020B0604030504040204" pitchFamily="50" charset="-128"/>
                <a:ea typeface="Meiryo UI" panose="020B0604030504040204" pitchFamily="50" charset="-128"/>
              </a:rPr>
              <a:t>5</a:t>
            </a:r>
            <a:r>
              <a:rPr lang="ja-JP" altLang="en-US" sz="1400" dirty="0" smtClean="0">
                <a:latin typeface="Meiryo UI" panose="020B0604030504040204" pitchFamily="50" charset="-128"/>
                <a:ea typeface="Meiryo UI" panose="020B0604030504040204" pitchFamily="50" charset="-128"/>
              </a:rPr>
              <a:t>年度に届出した別紙２に記入した目標を記入してください。</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「前年度</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実績」には令和</a:t>
            </a:r>
            <a:r>
              <a:rPr lang="en-US" altLang="ja-JP" sz="1400" dirty="0">
                <a:latin typeface="Meiryo UI" panose="020B0604030504040204" pitchFamily="50" charset="-128"/>
                <a:ea typeface="Meiryo UI" panose="020B0604030504040204" pitchFamily="50" charset="-128"/>
              </a:rPr>
              <a:t>5</a:t>
            </a:r>
            <a:r>
              <a:rPr lang="ja-JP" altLang="en-US" sz="1400" dirty="0" smtClean="0">
                <a:latin typeface="Meiryo UI" panose="020B0604030504040204" pitchFamily="50" charset="-128"/>
                <a:ea typeface="Meiryo UI" panose="020B0604030504040204" pitchFamily="50" charset="-128"/>
              </a:rPr>
              <a:t>年度の</a:t>
            </a:r>
            <a:r>
              <a:rPr lang="ja-JP" altLang="en-US" sz="1400" dirty="0">
                <a:latin typeface="Meiryo UI" panose="020B0604030504040204" pitchFamily="50" charset="-128"/>
                <a:ea typeface="Meiryo UI" panose="020B0604030504040204" pitchFamily="50" charset="-128"/>
              </a:rPr>
              <a:t>実績を記入してください。</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「前々</a:t>
            </a:r>
            <a:r>
              <a:rPr lang="ja-JP" altLang="en-US" sz="1400" dirty="0">
                <a:latin typeface="Meiryo UI" panose="020B0604030504040204" pitchFamily="50" charset="-128"/>
                <a:ea typeface="Meiryo UI" panose="020B0604030504040204" pitchFamily="50" charset="-128"/>
              </a:rPr>
              <a:t>年度の</a:t>
            </a:r>
            <a:r>
              <a:rPr lang="ja-JP" altLang="en-US" sz="1400" dirty="0" smtClean="0">
                <a:latin typeface="Meiryo UI" panose="020B0604030504040204" pitchFamily="50" charset="-128"/>
                <a:ea typeface="Meiryo UI" panose="020B0604030504040204" pitchFamily="50" charset="-128"/>
              </a:rPr>
              <a:t>実績」には令和４年度の</a:t>
            </a:r>
            <a:r>
              <a:rPr lang="ja-JP" altLang="en-US" sz="1400" dirty="0">
                <a:latin typeface="Meiryo UI" panose="020B0604030504040204" pitchFamily="50" charset="-128"/>
                <a:ea typeface="Meiryo UI" panose="020B0604030504040204" pitchFamily="50" charset="-128"/>
              </a:rPr>
              <a:t>実績を記入してください</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p:txBody>
      </p:sp>
      <p:sp>
        <p:nvSpPr>
          <p:cNvPr id="16" name="正方形/長方形 15"/>
          <p:cNvSpPr/>
          <p:nvPr/>
        </p:nvSpPr>
        <p:spPr>
          <a:xfrm>
            <a:off x="5773995"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正方形/長方形 16"/>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テキスト ボックス 17"/>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別紙３　再生可能エネルギー等供給実績報告書</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a:t>
            </a:r>
            <a:r>
              <a:rPr lang="ja-JP" altLang="en-US" sz="2400" dirty="0" smtClean="0">
                <a:solidFill>
                  <a:prstClr val="black"/>
                </a:solidFill>
                <a:latin typeface="Meiryo UI" panose="020B0604030504040204" pitchFamily="50" charset="-128"/>
                <a:ea typeface="Meiryo UI" panose="020B0604030504040204" pitchFamily="50" charset="-128"/>
              </a:rPr>
              <a:t>ポイント　</a:t>
            </a: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別紙３</a:t>
            </a:r>
            <a:r>
              <a:rPr lang="en-US" altLang="ja-JP" sz="2400" dirty="0" smtClean="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30059" y="1051296"/>
            <a:ext cx="4357666"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＜入力欄</a:t>
            </a:r>
            <a:r>
              <a:rPr lang="ja-JP" altLang="en-US" sz="1200" dirty="0">
                <a:latin typeface="Meiryo UI" panose="020B0604030504040204" pitchFamily="50" charset="-128"/>
                <a:ea typeface="Meiryo UI" panose="020B0604030504040204" pitchFamily="50" charset="-128"/>
              </a:rPr>
              <a:t>に記入されて</a:t>
            </a:r>
            <a:r>
              <a:rPr lang="ja-JP" altLang="en-US" sz="1200" dirty="0" smtClean="0">
                <a:latin typeface="Meiryo UI" panose="020B0604030504040204" pitchFamily="50" charset="-128"/>
                <a:ea typeface="Meiryo UI" panose="020B0604030504040204" pitchFamily="50" charset="-128"/>
              </a:rPr>
              <a:t>いる数値</a:t>
            </a:r>
            <a:r>
              <a:rPr lang="ja-JP" altLang="en-US" sz="1200" dirty="0">
                <a:latin typeface="Meiryo UI" panose="020B0604030504040204" pitchFamily="50" charset="-128"/>
                <a:ea typeface="Meiryo UI" panose="020B0604030504040204" pitchFamily="50" charset="-128"/>
              </a:rPr>
              <a:t>・文言は記入例です</a:t>
            </a:r>
            <a:r>
              <a:rPr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14</a:t>
            </a:fld>
            <a:endParaRPr kumimoji="1" lang="ja-JP" altLang="en-US"/>
          </a:p>
        </p:txBody>
      </p:sp>
    </p:spTree>
    <p:extLst>
      <p:ext uri="{BB962C8B-B14F-4D97-AF65-F5344CB8AC3E}">
        <p14:creationId xmlns:p14="http://schemas.microsoft.com/office/powerpoint/2010/main" val="204053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371520" y="1112044"/>
            <a:ext cx="6953589" cy="4020783"/>
          </a:xfrm>
          <a:prstGeom prst="rect">
            <a:avLst/>
          </a:prstGeom>
        </p:spPr>
      </p:pic>
      <p:sp>
        <p:nvSpPr>
          <p:cNvPr id="3" name="正方形/長方形 2"/>
          <p:cNvSpPr/>
          <p:nvPr/>
        </p:nvSpPr>
        <p:spPr>
          <a:xfrm>
            <a:off x="251520" y="476672"/>
            <a:ext cx="3159839" cy="461665"/>
          </a:xfrm>
          <a:prstGeom prst="rect">
            <a:avLst/>
          </a:prstGeom>
        </p:spPr>
        <p:txBody>
          <a:bodyPr wrap="none">
            <a:spAutoFit/>
          </a:bodyPr>
          <a:lstStyle/>
          <a:p>
            <a:r>
              <a:rPr lang="en-US" altLang="ja-JP" sz="2400" dirty="0">
                <a:solidFill>
                  <a:prstClr val="black"/>
                </a:solidFill>
                <a:latin typeface="Meiryo UI" panose="020B0604030504040204" pitchFamily="50" charset="-128"/>
                <a:ea typeface="Meiryo UI" panose="020B0604030504040204" pitchFamily="50" charset="-128"/>
              </a:rPr>
              <a:t>【</a:t>
            </a:r>
            <a:r>
              <a:rPr lang="ja-JP" altLang="en-US" sz="2400" dirty="0">
                <a:solidFill>
                  <a:prstClr val="black"/>
                </a:solidFill>
                <a:latin typeface="Meiryo UI" panose="020B0604030504040204" pitchFamily="50" charset="-128"/>
                <a:ea typeface="Meiryo UI" panose="020B0604030504040204" pitchFamily="50" charset="-128"/>
              </a:rPr>
              <a:t>実績報告書</a:t>
            </a:r>
            <a:r>
              <a:rPr lang="en-US" altLang="ja-JP" sz="2400" dirty="0">
                <a:solidFill>
                  <a:prstClr val="black"/>
                </a:solidFill>
                <a:latin typeface="Meiryo UI" panose="020B0604030504040204" pitchFamily="50" charset="-128"/>
                <a:ea typeface="Meiryo UI" panose="020B0604030504040204" pitchFamily="50" charset="-128"/>
              </a:rPr>
              <a:t>】</a:t>
            </a:r>
            <a:r>
              <a:rPr lang="ja-JP" altLang="en-US" sz="2400" dirty="0">
                <a:solidFill>
                  <a:prstClr val="black"/>
                </a:solidFill>
                <a:latin typeface="Meiryo UI" panose="020B0604030504040204" pitchFamily="50" charset="-128"/>
                <a:ea typeface="Meiryo UI" panose="020B0604030504040204" pitchFamily="50" charset="-128"/>
              </a:rPr>
              <a:t>　別紙３</a:t>
            </a:r>
            <a:endParaRPr lang="ja-JP" altLang="en-US" dirty="0"/>
          </a:p>
        </p:txBody>
      </p:sp>
      <p:sp>
        <p:nvSpPr>
          <p:cNvPr id="12" name="線吹き出し 2 (枠付き) 11"/>
          <p:cNvSpPr/>
          <p:nvPr/>
        </p:nvSpPr>
        <p:spPr>
          <a:xfrm>
            <a:off x="2483768" y="1338746"/>
            <a:ext cx="4752528" cy="1005579"/>
          </a:xfrm>
          <a:prstGeom prst="borderCallout2">
            <a:avLst>
              <a:gd name="adj1" fmla="val 40044"/>
              <a:gd name="adj2" fmla="val 69876"/>
              <a:gd name="adj3" fmla="val 40045"/>
              <a:gd name="adj4" fmla="val 44799"/>
              <a:gd name="adj5" fmla="val 887"/>
              <a:gd name="adj6" fmla="val 3892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804739" y="1223721"/>
            <a:ext cx="3187476" cy="1077218"/>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対策の実施状況</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届出を行う年度の前年度における再生可能エネルギーの供給の量の割合の拡大を図るための対策の実施状況</a:t>
            </a:r>
            <a:endParaRPr lang="en-US" altLang="ja-JP" sz="1600" dirty="0">
              <a:latin typeface="Meiryo UI" panose="020B0604030504040204" pitchFamily="50" charset="-128"/>
              <a:ea typeface="Meiryo UI" panose="020B0604030504040204" pitchFamily="50" charset="-128"/>
            </a:endParaRPr>
          </a:p>
        </p:txBody>
      </p:sp>
      <p:sp>
        <p:nvSpPr>
          <p:cNvPr id="14" name="線吹き出し 2 (枠付き) 13"/>
          <p:cNvSpPr/>
          <p:nvPr/>
        </p:nvSpPr>
        <p:spPr>
          <a:xfrm>
            <a:off x="2483768" y="2713641"/>
            <a:ext cx="4841341" cy="318077"/>
          </a:xfrm>
          <a:prstGeom prst="borderCallout2">
            <a:avLst>
              <a:gd name="adj1" fmla="val 379"/>
              <a:gd name="adj2" fmla="val 27718"/>
              <a:gd name="adj3" fmla="val -63488"/>
              <a:gd name="adj4" fmla="val 38802"/>
              <a:gd name="adj5" fmla="val -65919"/>
              <a:gd name="adj6" fmla="val 6394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線吹き出し 2 (枠付き) 15"/>
          <p:cNvSpPr/>
          <p:nvPr/>
        </p:nvSpPr>
        <p:spPr>
          <a:xfrm>
            <a:off x="2498901" y="3080386"/>
            <a:ext cx="4737396" cy="1092193"/>
          </a:xfrm>
          <a:prstGeom prst="borderCallout2">
            <a:avLst>
              <a:gd name="adj1" fmla="val 101373"/>
              <a:gd name="adj2" fmla="val 28475"/>
              <a:gd name="adj3" fmla="val 137216"/>
              <a:gd name="adj4" fmla="val 35877"/>
              <a:gd name="adj5" fmla="val 136008"/>
              <a:gd name="adj6" fmla="val 4959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427984" y="4235282"/>
            <a:ext cx="4571955" cy="2062103"/>
          </a:xfrm>
          <a:prstGeom prst="rect">
            <a:avLst/>
          </a:prstGeom>
          <a:solidFill>
            <a:srgbClr val="FFFF99"/>
          </a:solidFill>
          <a:ln w="19050">
            <a:solidFill>
              <a:srgbClr val="FF0000"/>
            </a:solidFill>
          </a:ln>
        </p:spPr>
        <p:txBody>
          <a:bodyPr wrap="square">
            <a:spAutoFit/>
          </a:bodyPr>
          <a:lstStyle/>
          <a:p>
            <a:r>
              <a:rPr lang="en-US" altLang="ja-JP"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a:t>
            </a:r>
            <a:r>
              <a:rPr lang="ja-JP" altLang="en-US"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比率の目標</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の達成状況</a:t>
            </a:r>
            <a:r>
              <a:rPr lang="en-US" altLang="ja-JP"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国内全体で</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販売する電気のうち、次の電源由来の電気の量の比率（非化石証書等の有無は問わない）の届出を行う年度の前年度の目標・実績及び前々年度の実績</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①　</a:t>
            </a:r>
            <a:r>
              <a:rPr lang="ja-JP" altLang="en-US" sz="1600" dirty="0">
                <a:latin typeface="Meiryo UI" panose="020B0604030504040204" pitchFamily="50" charset="-128"/>
                <a:ea typeface="Meiryo UI" panose="020B0604030504040204" pitchFamily="50" charset="-128"/>
              </a:rPr>
              <a:t>再エネ電源（</a:t>
            </a:r>
            <a:r>
              <a:rPr lang="ja-JP" altLang="ja-JP" sz="1600" dirty="0">
                <a:latin typeface="Meiryo UI" panose="020B0604030504040204" pitchFamily="50" charset="-128"/>
                <a:ea typeface="Meiryo UI" panose="020B0604030504040204" pitchFamily="50" charset="-128"/>
              </a:rPr>
              <a:t>非</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②　</a:t>
            </a:r>
            <a:r>
              <a:rPr lang="ja-JP" altLang="en-US" sz="1600" dirty="0">
                <a:latin typeface="Meiryo UI" panose="020B0604030504040204" pitchFamily="50" charset="-128"/>
                <a:ea typeface="Meiryo UI" panose="020B0604030504040204" pitchFamily="50" charset="-128"/>
              </a:rPr>
              <a:t>再エネ電源（</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③　①及び②以外の電源由来の電気</a:t>
            </a:r>
            <a:endParaRPr lang="en-US" altLang="ja-JP" sz="1600" dirty="0">
              <a:latin typeface="Meiryo UI" panose="020B0604030504040204" pitchFamily="50" charset="-128"/>
              <a:ea typeface="Meiryo UI" panose="020B0604030504040204" pitchFamily="50" charset="-128"/>
            </a:endParaRPr>
          </a:p>
        </p:txBody>
      </p:sp>
      <p:sp>
        <p:nvSpPr>
          <p:cNvPr id="15" name="正方形/長方形 14"/>
          <p:cNvSpPr/>
          <p:nvPr/>
        </p:nvSpPr>
        <p:spPr>
          <a:xfrm>
            <a:off x="5571624" y="2356697"/>
            <a:ext cx="3391722" cy="1815882"/>
          </a:xfrm>
          <a:prstGeom prst="rect">
            <a:avLst/>
          </a:prstGeom>
          <a:solidFill>
            <a:srgbClr val="FFFF99"/>
          </a:solidFill>
          <a:ln w="19050">
            <a:solidFill>
              <a:srgbClr val="FF0000"/>
            </a:solidFill>
          </a:ln>
        </p:spPr>
        <p:txBody>
          <a:bodyPr wrap="square">
            <a:spAutoFit/>
          </a:bodyPr>
          <a:lstStyle/>
          <a:p>
            <a:r>
              <a:rPr lang="en-US" altLang="ja-JP"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証書（再エネ）等利用率の目標の達成</a:t>
            </a:r>
            <a:r>
              <a:rPr lang="ja-JP" altLang="en-US"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状況</a:t>
            </a:r>
            <a:r>
              <a:rPr lang="en-US" altLang="ja-JP"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国内全体で</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販売した電気の量のうち、非化石証書（再エネ）等を活用した電気の量の割合について、届出を行う年度の前年度の目標・実績及び前々年度の実績</a:t>
            </a:r>
          </a:p>
        </p:txBody>
      </p:sp>
      <p:sp>
        <p:nvSpPr>
          <p:cNvPr id="18" name="正方形/長方形 17"/>
          <p:cNvSpPr/>
          <p:nvPr/>
        </p:nvSpPr>
        <p:spPr>
          <a:xfrm>
            <a:off x="5773995"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正方形/長方形 18"/>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3" name="線吹き出し 2 (枠付き) 22"/>
          <p:cNvSpPr/>
          <p:nvPr/>
        </p:nvSpPr>
        <p:spPr>
          <a:xfrm>
            <a:off x="2498901" y="4379308"/>
            <a:ext cx="1136995" cy="375549"/>
          </a:xfrm>
          <a:prstGeom prst="borderCallout2">
            <a:avLst>
              <a:gd name="adj1" fmla="val 387274"/>
              <a:gd name="adj2" fmla="val 99553"/>
              <a:gd name="adj3" fmla="val 241444"/>
              <a:gd name="adj4" fmla="val 97592"/>
              <a:gd name="adj5" fmla="val 100071"/>
              <a:gd name="adj6" fmla="val 6606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51520" y="5359529"/>
            <a:ext cx="3813997" cy="1323439"/>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再エネメニューの</a:t>
            </a:r>
            <a:r>
              <a:rPr lang="ja-JP" altLang="en-US"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提供の状況</a:t>
            </a:r>
            <a:r>
              <a:rPr lang="en-US" altLang="ja-JP"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smtClean="0">
                <a:latin typeface="Meiryo UI" panose="020B0604030504040204" pitchFamily="50" charset="-128"/>
                <a:ea typeface="Meiryo UI" panose="020B0604030504040204" pitchFamily="50" charset="-128"/>
              </a:rPr>
              <a:t>届出を行う年度における</a:t>
            </a:r>
            <a:r>
              <a:rPr lang="ja-JP" altLang="en-US" sz="1600" b="1" dirty="0" smtClean="0">
                <a:latin typeface="Meiryo UI" panose="020B0604030504040204" pitchFamily="50" charset="-128"/>
                <a:ea typeface="Meiryo UI" panose="020B0604030504040204" pitchFamily="50" charset="-128"/>
              </a:rPr>
              <a:t>大阪府内で</a:t>
            </a:r>
            <a:r>
              <a:rPr lang="ja-JP" altLang="en-US" sz="1600" dirty="0" smtClean="0">
                <a:latin typeface="Meiryo UI" panose="020B0604030504040204" pitchFamily="50" charset="-128"/>
                <a:ea typeface="Meiryo UI" panose="020B0604030504040204" pitchFamily="50" charset="-128"/>
              </a:rPr>
              <a:t>販売する電気メニューのうち、再エネ率</a:t>
            </a:r>
            <a:r>
              <a:rPr lang="en-US" altLang="ja-JP" sz="1600" dirty="0" smtClean="0">
                <a:latin typeface="Meiryo UI" panose="020B0604030504040204" pitchFamily="50" charset="-128"/>
                <a:ea typeface="Meiryo UI" panose="020B0604030504040204" pitchFamily="50" charset="-128"/>
              </a:rPr>
              <a:t>35%</a:t>
            </a:r>
            <a:r>
              <a:rPr lang="ja-JP" altLang="en-US" sz="1600" dirty="0" smtClean="0">
                <a:latin typeface="Meiryo UI" panose="020B0604030504040204" pitchFamily="50" charset="-128"/>
                <a:ea typeface="Meiryo UI" panose="020B0604030504040204" pitchFamily="50" charset="-128"/>
              </a:rPr>
              <a:t>以上で構成されるメニューの提供の状況をプルダウンから選択してください。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9"/>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別紙３　再生可能エネルギー等供給実績報告書</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330059" y="862112"/>
            <a:ext cx="4357666"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＜入力欄</a:t>
            </a:r>
            <a:r>
              <a:rPr lang="ja-JP" altLang="en-US" sz="1200" dirty="0">
                <a:latin typeface="Meiryo UI" panose="020B0604030504040204" pitchFamily="50" charset="-128"/>
                <a:ea typeface="Meiryo UI" panose="020B0604030504040204" pitchFamily="50" charset="-128"/>
              </a:rPr>
              <a:t>に記入されて</a:t>
            </a:r>
            <a:r>
              <a:rPr lang="ja-JP" altLang="en-US" sz="1200" dirty="0" smtClean="0">
                <a:latin typeface="Meiryo UI" panose="020B0604030504040204" pitchFamily="50" charset="-128"/>
                <a:ea typeface="Meiryo UI" panose="020B0604030504040204" pitchFamily="50" charset="-128"/>
              </a:rPr>
              <a:t>いる数値</a:t>
            </a:r>
            <a:r>
              <a:rPr lang="ja-JP" altLang="en-US" sz="1200" dirty="0">
                <a:latin typeface="Meiryo UI" panose="020B0604030504040204" pitchFamily="50" charset="-128"/>
                <a:ea typeface="Meiryo UI" panose="020B0604030504040204" pitchFamily="50" charset="-128"/>
              </a:rPr>
              <a:t>・文言は記入例です</a:t>
            </a:r>
            <a:r>
              <a:rPr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15</a:t>
            </a:fld>
            <a:endParaRPr kumimoji="1" lang="ja-JP" altLang="en-US"/>
          </a:p>
        </p:txBody>
      </p:sp>
    </p:spTree>
    <p:extLst>
      <p:ext uri="{BB962C8B-B14F-4D97-AF65-F5344CB8AC3E}">
        <p14:creationId xmlns:p14="http://schemas.microsoft.com/office/powerpoint/2010/main" val="1507194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11560" y="3861048"/>
            <a:ext cx="7920880" cy="2600712"/>
          </a:xfrm>
          <a:prstGeom prst="rect">
            <a:avLst/>
          </a:prstGeom>
          <a:ln>
            <a:solidFill>
              <a:schemeClr val="tx1"/>
            </a:solidFill>
            <a:prstDash val="dash"/>
          </a:ln>
        </p:spPr>
        <p:txBody>
          <a:bodyPr wrap="square">
            <a:spAutoFit/>
          </a:bodyPr>
          <a:lstStyle/>
          <a:p>
            <a:pPr lvl="0" fontAlgn="t">
              <a:spcBef>
                <a:spcPts val="600"/>
              </a:spcBef>
            </a:pP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本届出制度に関する問い合わせ先</a:t>
            </a:r>
            <a:r>
              <a:rPr lang="en-US" altLang="ja-JP" sz="2400" dirty="0" smtClean="0">
                <a:solidFill>
                  <a:prstClr val="black"/>
                </a:solidFill>
                <a:latin typeface="Meiryo UI" panose="020B0604030504040204" pitchFamily="50" charset="-128"/>
                <a:ea typeface="Meiryo UI" panose="020B0604030504040204" pitchFamily="50" charset="-128"/>
              </a:rPr>
              <a:t>&gt;</a:t>
            </a:r>
          </a:p>
          <a:p>
            <a:pPr lvl="0" fontAlgn="t">
              <a:spcBef>
                <a:spcPts val="600"/>
              </a:spcBef>
            </a:pPr>
            <a:r>
              <a:rPr lang="en-US" altLang="ja-JP" sz="2400" dirty="0" smtClean="0">
                <a:solidFill>
                  <a:prstClr val="black"/>
                </a:solidFill>
                <a:latin typeface="Meiryo UI" panose="020B0604030504040204" pitchFamily="50" charset="-128"/>
                <a:ea typeface="Meiryo UI" panose="020B0604030504040204" pitchFamily="50" charset="-128"/>
              </a:rPr>
              <a:t>E-mail</a:t>
            </a:r>
            <a:r>
              <a:rPr lang="ja-JP" altLang="en-US" sz="2400" dirty="0" smtClean="0">
                <a:solidFill>
                  <a:prstClr val="black"/>
                </a:solidFill>
                <a:latin typeface="Meiryo UI" panose="020B0604030504040204" pitchFamily="50" charset="-128"/>
                <a:ea typeface="Meiryo UI" panose="020B0604030504040204" pitchFamily="50" charset="-128"/>
              </a:rPr>
              <a:t>：</a:t>
            </a:r>
            <a:r>
              <a:rPr lang="en-US" altLang="ja-JP" sz="2400" dirty="0" smtClean="0">
                <a:solidFill>
                  <a:prstClr val="black"/>
                </a:solidFill>
                <a:latin typeface="Meiryo UI" panose="020B0604030504040204" pitchFamily="50" charset="-128"/>
                <a:ea typeface="Meiryo UI" panose="020B0604030504040204" pitchFamily="50" charset="-128"/>
              </a:rPr>
              <a:t>eneseisaku-04@gbox.pref.osaka.lg.jp</a:t>
            </a:r>
          </a:p>
          <a:p>
            <a:pPr lvl="0" fontAlgn="t">
              <a:spcBef>
                <a:spcPts val="600"/>
              </a:spcBef>
            </a:pPr>
            <a:r>
              <a:rPr lang="en-US" altLang="ja-JP" sz="2400" dirty="0" smtClean="0">
                <a:solidFill>
                  <a:prstClr val="black"/>
                </a:solidFill>
                <a:latin typeface="Meiryo UI" panose="020B0604030504040204" pitchFamily="50" charset="-128"/>
                <a:ea typeface="Meiryo UI" panose="020B0604030504040204" pitchFamily="50" charset="-128"/>
              </a:rPr>
              <a:t>TEL</a:t>
            </a:r>
            <a:r>
              <a:rPr lang="ja-JP" altLang="en-US" sz="2400" dirty="0" smtClean="0">
                <a:solidFill>
                  <a:prstClr val="black"/>
                </a:solidFill>
                <a:latin typeface="Meiryo UI" panose="020B0604030504040204" pitchFamily="50" charset="-128"/>
                <a:ea typeface="Meiryo UI" panose="020B0604030504040204" pitchFamily="50" charset="-128"/>
              </a:rPr>
              <a:t>：</a:t>
            </a:r>
            <a:r>
              <a:rPr lang="en-US" altLang="ja-JP" sz="2400" dirty="0" smtClean="0">
                <a:solidFill>
                  <a:prstClr val="black"/>
                </a:solidFill>
                <a:latin typeface="Meiryo UI" panose="020B0604030504040204" pitchFamily="50" charset="-128"/>
                <a:ea typeface="Meiryo UI" panose="020B0604030504040204" pitchFamily="50" charset="-128"/>
              </a:rPr>
              <a:t>06-6210-9319</a:t>
            </a:r>
            <a:r>
              <a:rPr lang="ja-JP" altLang="en-US" sz="2400" dirty="0" smtClean="0">
                <a:solidFill>
                  <a:prstClr val="black"/>
                </a:solidFill>
                <a:latin typeface="Meiryo UI" panose="020B0604030504040204" pitchFamily="50" charset="-128"/>
                <a:ea typeface="Meiryo UI" panose="020B0604030504040204" pitchFamily="50" charset="-128"/>
              </a:rPr>
              <a:t>（内線</a:t>
            </a:r>
            <a:r>
              <a:rPr lang="en-US" altLang="ja-JP" sz="2400" dirty="0" smtClean="0">
                <a:solidFill>
                  <a:prstClr val="black"/>
                </a:solidFill>
                <a:latin typeface="Meiryo UI" panose="020B0604030504040204" pitchFamily="50" charset="-128"/>
                <a:ea typeface="Meiryo UI" panose="020B0604030504040204" pitchFamily="50" charset="-128"/>
              </a:rPr>
              <a:t>2692</a:t>
            </a:r>
            <a:r>
              <a:rPr lang="ja-JP" altLang="en-US" sz="2400" dirty="0" smtClean="0">
                <a:solidFill>
                  <a:prstClr val="black"/>
                </a:solidFill>
                <a:latin typeface="Meiryo UI" panose="020B0604030504040204" pitchFamily="50" charset="-128"/>
                <a:ea typeface="Meiryo UI" panose="020B0604030504040204" pitchFamily="50" charset="-128"/>
              </a:rPr>
              <a:t>）</a:t>
            </a:r>
            <a:endParaRPr lang="en-US" altLang="ja-JP" sz="2400" dirty="0" smtClean="0">
              <a:solidFill>
                <a:prstClr val="black"/>
              </a:solidFill>
              <a:latin typeface="Meiryo UI" panose="020B0604030504040204" pitchFamily="50" charset="-128"/>
              <a:ea typeface="Meiryo UI" panose="020B0604030504040204" pitchFamily="50" charset="-128"/>
            </a:endParaRPr>
          </a:p>
          <a:p>
            <a:pPr lvl="0" fontAlgn="t">
              <a:spcBef>
                <a:spcPts val="600"/>
              </a:spcBef>
            </a:pPr>
            <a:endParaRPr lang="en-US" altLang="ja-JP" dirty="0" smtClean="0">
              <a:solidFill>
                <a:prstClr val="black"/>
              </a:solidFill>
              <a:latin typeface="Meiryo UI" panose="020B0604030504040204" pitchFamily="50" charset="-128"/>
              <a:ea typeface="Meiryo UI" panose="020B0604030504040204" pitchFamily="50" charset="-128"/>
            </a:endParaRPr>
          </a:p>
          <a:p>
            <a:pPr lvl="0" algn="ctr" fontAlgn="t">
              <a:spcBef>
                <a:spcPts val="600"/>
              </a:spcBef>
            </a:pPr>
            <a:r>
              <a:rPr lang="ja-JP" altLang="en-US" sz="2400" dirty="0" smtClean="0">
                <a:solidFill>
                  <a:prstClr val="black"/>
                </a:solidFill>
                <a:latin typeface="Meiryo UI" panose="020B0604030504040204" pitchFamily="50" charset="-128"/>
                <a:ea typeface="Meiryo UI" panose="020B0604030504040204" pitchFamily="50" charset="-128"/>
              </a:rPr>
              <a:t>大阪府 環境農林水産部</a:t>
            </a:r>
            <a:endParaRPr lang="en-US" altLang="ja-JP" sz="2400" dirty="0" smtClean="0">
              <a:solidFill>
                <a:prstClr val="black"/>
              </a:solidFill>
              <a:latin typeface="Meiryo UI" panose="020B0604030504040204" pitchFamily="50" charset="-128"/>
              <a:ea typeface="Meiryo UI" panose="020B0604030504040204" pitchFamily="50" charset="-128"/>
            </a:endParaRPr>
          </a:p>
          <a:p>
            <a:pPr lvl="0" algn="ctr" fontAlgn="t">
              <a:spcBef>
                <a:spcPts val="600"/>
              </a:spcBef>
            </a:pPr>
            <a:r>
              <a:rPr lang="ja-JP" altLang="en-US" sz="2400" dirty="0" smtClean="0">
                <a:solidFill>
                  <a:prstClr val="black"/>
                </a:solidFill>
                <a:latin typeface="Meiryo UI" panose="020B0604030504040204" pitchFamily="50" charset="-128"/>
                <a:ea typeface="Meiryo UI" panose="020B0604030504040204" pitchFamily="50" charset="-128"/>
              </a:rPr>
              <a:t>脱炭素・エネルギー政策課 戦略企画グループまで</a:t>
            </a:r>
            <a:endParaRPr lang="en-US" altLang="ja-JP" sz="3600" dirty="0">
              <a:solidFill>
                <a:prstClr val="black"/>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F0DA1747-7AE3-4485-B1CC-5CDDF653E874}" type="slidenum">
              <a:rPr kumimoji="1" lang="ja-JP" altLang="en-US" smtClean="0"/>
              <a:t>16</a:t>
            </a:fld>
            <a:endParaRPr kumimoji="1" lang="ja-JP" altLang="en-US"/>
          </a:p>
        </p:txBody>
      </p:sp>
    </p:spTree>
    <p:extLst>
      <p:ext uri="{BB962C8B-B14F-4D97-AF65-F5344CB8AC3E}">
        <p14:creationId xmlns:p14="http://schemas.microsoft.com/office/powerpoint/2010/main" val="4234146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51520" y="1088589"/>
            <a:ext cx="8726311" cy="2033086"/>
          </a:xfrm>
          <a:prstGeom prst="roundRect">
            <a:avLst>
              <a:gd name="adj" fmla="val 4825"/>
            </a:avLst>
          </a:prstGeom>
          <a:solidFill>
            <a:schemeClr val="accent3">
              <a:lumMod val="20000"/>
              <a:lumOff val="80000"/>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届出の対象事</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業者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特定小売電気事業者の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要件</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51520" y="414088"/>
            <a:ext cx="7459093" cy="461665"/>
          </a:xfrm>
          <a:prstGeom prst="rect">
            <a:avLst/>
          </a:prstGeom>
        </p:spPr>
        <p:txBody>
          <a:bodyPr wrap="none">
            <a:spAutoFit/>
          </a:bodyPr>
          <a:lstStyle/>
          <a:p>
            <a:r>
              <a:rPr lang="ja-JP" altLang="en-US" sz="2400" dirty="0">
                <a:solidFill>
                  <a:prstClr val="black"/>
                </a:solidFill>
                <a:latin typeface="Meiryo UI" panose="020B0604030504040204" pitchFamily="50" charset="-128"/>
                <a:ea typeface="Meiryo UI" panose="020B0604030504040204" pitchFamily="50" charset="-128"/>
              </a:rPr>
              <a:t>１）届出の対象事</a:t>
            </a:r>
            <a:r>
              <a:rPr lang="ja-JP" altLang="en-US" sz="2400" dirty="0" smtClean="0">
                <a:solidFill>
                  <a:prstClr val="black"/>
                </a:solidFill>
                <a:latin typeface="Meiryo UI" panose="020B0604030504040204" pitchFamily="50" charset="-128"/>
                <a:ea typeface="Meiryo UI" panose="020B0604030504040204" pitchFamily="50" charset="-128"/>
              </a:rPr>
              <a:t>業者（特定小売電気事業者）の要件</a:t>
            </a:r>
            <a:endParaRPr lang="ja-JP" altLang="en-US" dirty="0"/>
          </a:p>
        </p:txBody>
      </p:sp>
      <p:sp>
        <p:nvSpPr>
          <p:cNvPr id="9" name="角丸四角形 8"/>
          <p:cNvSpPr/>
          <p:nvPr/>
        </p:nvSpPr>
        <p:spPr>
          <a:xfrm>
            <a:off x="325196" y="1342038"/>
            <a:ext cx="8582295" cy="1636172"/>
          </a:xfrm>
          <a:prstGeom prst="roundRect">
            <a:avLst>
              <a:gd name="adj" fmla="val 7146"/>
            </a:avLst>
          </a:prstGeom>
          <a:solidFill>
            <a:schemeClr val="bg1"/>
          </a:solid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①みなし小売電気事業者</a:t>
            </a: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②前年度の販売電力量が、全国シェア</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みなし小売電気事業者を除く</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0.5</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％以上の</a:t>
            </a:r>
            <a:endPar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小売電気事業者</a:t>
            </a: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③前年度の販売電力量が、全国シェア</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みなし小売電気事業者を除く</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0.1</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％以上で</a:t>
            </a:r>
            <a:endPar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あって本社が大阪府内</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にある小売電気事業者</a:t>
            </a:r>
            <a:endPar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532468" y="907267"/>
            <a:ext cx="8223079" cy="369332"/>
          </a:xfrm>
          <a:prstGeom prst="rect">
            <a:avLst/>
          </a:prstGeom>
          <a:solidFill>
            <a:schemeClr val="bg1"/>
          </a:solidFill>
          <a:ln>
            <a:solidFill>
              <a:schemeClr val="tx1"/>
            </a:solidFill>
          </a:ln>
        </p:spPr>
        <p:txBody>
          <a:bodyPr wrap="square">
            <a:spAutoFit/>
          </a:bodyPr>
          <a:lstStyle/>
          <a:p>
            <a:r>
              <a:rPr lang="ja-JP" altLang="en-US"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大阪</a:t>
            </a:r>
            <a:r>
              <a:rPr lang="ja-JP" altLang="en-US" b="1"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府内</a:t>
            </a:r>
            <a:r>
              <a:rPr lang="ja-JP" altLang="en-US"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に</a:t>
            </a:r>
            <a:r>
              <a:rPr lang="ja-JP" altLang="en-US" b="1"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電力を供給し、</a:t>
            </a:r>
            <a:r>
              <a:rPr lang="ja-JP" altLang="en-US" b="1" kern="100" dirty="0" smtClean="0">
                <a:latin typeface="Meiryo UI" panose="020B0604030504040204" pitchFamily="50" charset="-128"/>
                <a:ea typeface="Meiryo UI" panose="020B0604030504040204" pitchFamily="50" charset="-128"/>
                <a:cs typeface="Times New Roman" panose="02020603050405020304" pitchFamily="18" charset="0"/>
              </a:rPr>
              <a:t>下記</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①～③の</a:t>
            </a:r>
            <a:r>
              <a:rPr lang="ja-JP" altLang="en-US" b="1"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いずれかの要件</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b="1" kern="100" dirty="0" smtClean="0">
                <a:latin typeface="Meiryo UI" panose="020B0604030504040204" pitchFamily="50" charset="-128"/>
                <a:ea typeface="Meiryo UI" panose="020B0604030504040204" pitchFamily="50" charset="-128"/>
                <a:cs typeface="Times New Roman" panose="02020603050405020304" pitchFamily="18" charset="0"/>
              </a:rPr>
              <a:t>満たす小売</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電気事業者</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正方形/長方形 11"/>
          <p:cNvSpPr/>
          <p:nvPr/>
        </p:nvSpPr>
        <p:spPr>
          <a:xfrm>
            <a:off x="65958" y="3192445"/>
            <a:ext cx="1338828" cy="369332"/>
          </a:xfrm>
          <a:prstGeom prst="rect">
            <a:avLst/>
          </a:prstGeom>
        </p:spPr>
        <p:txBody>
          <a:bodyPr wrap="none">
            <a:spAutoFit/>
          </a:bodyPr>
          <a:lstStyle/>
          <a:p>
            <a:r>
              <a:rPr lang="ja-JP" altLang="en-US" dirty="0">
                <a:solidFill>
                  <a:prstClr val="black"/>
                </a:solidFill>
                <a:latin typeface="Meiryo UI" panose="020B0604030504040204" pitchFamily="50" charset="-128"/>
                <a:ea typeface="Meiryo UI" panose="020B0604030504040204" pitchFamily="50" charset="-128"/>
              </a:rPr>
              <a:t>＜具体例＞</a:t>
            </a:r>
            <a:endParaRPr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513228145"/>
              </p:ext>
            </p:extLst>
          </p:nvPr>
        </p:nvGraphicFramePr>
        <p:xfrm>
          <a:off x="323968" y="3560746"/>
          <a:ext cx="4200794" cy="1739350"/>
        </p:xfrm>
        <a:graphic>
          <a:graphicData uri="http://schemas.openxmlformats.org/drawingml/2006/table">
            <a:tbl>
              <a:tblPr>
                <a:tableStyleId>{5C22544A-7EE6-4342-B048-85BDC9FD1C3A}</a:tableStyleId>
              </a:tblPr>
              <a:tblGrid>
                <a:gridCol w="1248466">
                  <a:extLst>
                    <a:ext uri="{9D8B030D-6E8A-4147-A177-3AD203B41FA5}">
                      <a16:colId xmlns:a16="http://schemas.microsoft.com/office/drawing/2014/main" val="361447046"/>
                    </a:ext>
                  </a:extLst>
                </a:gridCol>
                <a:gridCol w="1008112">
                  <a:extLst>
                    <a:ext uri="{9D8B030D-6E8A-4147-A177-3AD203B41FA5}">
                      <a16:colId xmlns:a16="http://schemas.microsoft.com/office/drawing/2014/main" val="1806277249"/>
                    </a:ext>
                  </a:extLst>
                </a:gridCol>
                <a:gridCol w="1080120">
                  <a:extLst>
                    <a:ext uri="{9D8B030D-6E8A-4147-A177-3AD203B41FA5}">
                      <a16:colId xmlns:a16="http://schemas.microsoft.com/office/drawing/2014/main" val="2905742764"/>
                    </a:ext>
                  </a:extLst>
                </a:gridCol>
                <a:gridCol w="864096">
                  <a:extLst>
                    <a:ext uri="{9D8B030D-6E8A-4147-A177-3AD203B41FA5}">
                      <a16:colId xmlns:a16="http://schemas.microsoft.com/office/drawing/2014/main" val="2328353990"/>
                    </a:ext>
                  </a:extLst>
                </a:gridCol>
              </a:tblGrid>
              <a:tr h="771105">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　</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みなし小売</a:t>
                      </a:r>
                      <a:endParaRPr lang="en-US" altLang="ja-JP" sz="1400" u="none" strike="noStrike" dirty="0">
                        <a:effectLst/>
                        <a:latin typeface="Meiryo UI" panose="020B0604030504040204" pitchFamily="50" charset="-128"/>
                        <a:ea typeface="Meiryo UI" panose="020B0604030504040204" pitchFamily="50" charset="-128"/>
                      </a:endParaRPr>
                    </a:p>
                    <a:p>
                      <a:pPr algn="ctr" fontAlgn="ctr"/>
                      <a:r>
                        <a:rPr lang="ja-JP" altLang="en-US" sz="1400" u="none" strike="noStrike" dirty="0">
                          <a:effectLst/>
                          <a:latin typeface="Meiryo UI" panose="020B0604030504040204" pitchFamily="50" charset="-128"/>
                          <a:ea typeface="Meiryo UI" panose="020B0604030504040204" pitchFamily="50" charset="-128"/>
                        </a:rPr>
                        <a:t>電気事業者</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u="none" strike="noStrike" dirty="0">
                          <a:effectLst/>
                          <a:latin typeface="Meiryo UI" panose="020B0604030504040204" pitchFamily="50" charset="-128"/>
                          <a:ea typeface="Meiryo UI" panose="020B0604030504040204" pitchFamily="50" charset="-128"/>
                        </a:rPr>
                        <a:t>新電力</a:t>
                      </a:r>
                      <a:endParaRPr lang="en-US" altLang="ja-JP" sz="1400" u="none" strike="noStrike" dirty="0">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u="none" strike="noStrike" dirty="0">
                          <a:effectLst/>
                          <a:latin typeface="Meiryo UI" panose="020B0604030504040204" pitchFamily="50" charset="-128"/>
                          <a:ea typeface="Meiryo UI" panose="020B0604030504040204" pitchFamily="50" charset="-128"/>
                        </a:rPr>
                        <a:t>（みなし小売電気事業者以外の小売電気事業者）</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2399320"/>
                  </a:ext>
                </a:extLst>
              </a:tr>
              <a:tr h="320173">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 事業者数</a:t>
                      </a:r>
                      <a:r>
                        <a:rPr lang="ja-JP" altLang="en-US" sz="1200" u="none" strike="noStrike" dirty="0">
                          <a:effectLst/>
                          <a:latin typeface="Meiryo UI" panose="020B0604030504040204" pitchFamily="50" charset="-128"/>
                          <a:ea typeface="Meiryo UI" panose="020B0604030504040204" pitchFamily="50" charset="-128"/>
                        </a:rPr>
                        <a:t>（者）</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11</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744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8992286"/>
                  </a:ext>
                </a:extLst>
              </a:tr>
              <a:tr h="648072">
                <a:tc>
                  <a:txBody>
                    <a:bodyPr/>
                    <a:lstStyle/>
                    <a:p>
                      <a:pPr algn="l" fontAlgn="ctr"/>
                      <a:r>
                        <a:rPr lang="zh-TW" altLang="en-US" sz="1400" u="none" strike="noStrike" dirty="0">
                          <a:effectLst/>
                          <a:latin typeface="Meiryo UI" panose="020B0604030504040204" pitchFamily="50" charset="-128"/>
                          <a:ea typeface="Meiryo UI" panose="020B0604030504040204" pitchFamily="50" charset="-128"/>
                        </a:rPr>
                        <a:t> 総販売電力量</a:t>
                      </a:r>
                      <a:endParaRPr lang="en-US" altLang="zh-TW" sz="1400" u="none" strike="noStrike" dirty="0">
                        <a:effectLst/>
                        <a:latin typeface="Meiryo UI" panose="020B0604030504040204" pitchFamily="50" charset="-128"/>
                        <a:ea typeface="Meiryo UI" panose="020B0604030504040204" pitchFamily="50" charset="-128"/>
                      </a:endParaRPr>
                    </a:p>
                    <a:p>
                      <a:pPr algn="l" fontAlgn="ctr"/>
                      <a:r>
                        <a:rPr lang="ja-JP" altLang="en-US" sz="1400" u="none" strike="noStrike" dirty="0">
                          <a:effectLst/>
                          <a:latin typeface="Meiryo UI" panose="020B0604030504040204" pitchFamily="50" charset="-128"/>
                          <a:ea typeface="Meiryo UI" panose="020B0604030504040204" pitchFamily="50" charset="-128"/>
                        </a:rPr>
                        <a:t> </a:t>
                      </a:r>
                      <a:r>
                        <a:rPr lang="ja-JP" altLang="en-US" sz="1200" u="none" strike="noStrike" dirty="0">
                          <a:effectLst/>
                          <a:latin typeface="Meiryo UI" panose="020B0604030504040204" pitchFamily="50" charset="-128"/>
                          <a:ea typeface="Meiryo UI" panose="020B0604030504040204" pitchFamily="50" charset="-128"/>
                        </a:rPr>
                        <a:t>（</a:t>
                      </a:r>
                      <a:r>
                        <a:rPr lang="zh-TW" altLang="en-US" sz="1200" u="none" strike="noStrike" dirty="0">
                          <a:effectLst/>
                          <a:latin typeface="Meiryo UI" panose="020B0604030504040204" pitchFamily="50" charset="-128"/>
                          <a:ea typeface="Meiryo UI" panose="020B0604030504040204" pitchFamily="50" charset="-128"/>
                        </a:rPr>
                        <a:t>百万</a:t>
                      </a:r>
                      <a:r>
                        <a:rPr lang="en-US" altLang="zh-TW" sz="1200" u="none" strike="noStrike" dirty="0">
                          <a:effectLst/>
                          <a:latin typeface="Meiryo UI" panose="020B0604030504040204" pitchFamily="50" charset="-128"/>
                          <a:ea typeface="Meiryo UI" panose="020B0604030504040204" pitchFamily="50" charset="-128"/>
                        </a:rPr>
                        <a:t>kWh</a:t>
                      </a:r>
                      <a:r>
                        <a:rPr lang="zh-TW" altLang="en-US" sz="1200" u="none" strike="noStrike" dirty="0">
                          <a:effectLst/>
                          <a:latin typeface="Meiryo UI" panose="020B0604030504040204" pitchFamily="50" charset="-128"/>
                          <a:ea typeface="Meiryo UI" panose="020B0604030504040204" pitchFamily="50" charset="-128"/>
                        </a:rPr>
                        <a:t>）</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541,486 </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179,190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720,676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1959390"/>
                  </a:ext>
                </a:extLst>
              </a:tr>
            </a:tbl>
          </a:graphicData>
        </a:graphic>
      </p:graphicFrame>
      <p:sp>
        <p:nvSpPr>
          <p:cNvPr id="14" name="正方形/長方形 13"/>
          <p:cNvSpPr/>
          <p:nvPr/>
        </p:nvSpPr>
        <p:spPr>
          <a:xfrm>
            <a:off x="251520" y="5317758"/>
            <a:ext cx="4501007" cy="415498"/>
          </a:xfrm>
          <a:prstGeom prst="rect">
            <a:avLst/>
          </a:prstGeom>
        </p:spPr>
        <p:txBody>
          <a:bodyPr wrap="square">
            <a:spAutoFit/>
          </a:bodyPr>
          <a:lstStyle/>
          <a:p>
            <a:r>
              <a:rPr lang="ja-JP" altLang="en-US" sz="1050" dirty="0">
                <a:solidFill>
                  <a:srgbClr val="000000"/>
                </a:solidFill>
                <a:latin typeface="Meiryo UI" panose="020B0604030504040204" pitchFamily="50" charset="-128"/>
                <a:ea typeface="Meiryo UI" panose="020B0604030504040204" pitchFamily="50" charset="-128"/>
              </a:rPr>
              <a:t>表　小売電気事業者の</a:t>
            </a:r>
            <a:r>
              <a:rPr lang="ja-JP" altLang="en-US" sz="1050" b="1" dirty="0">
                <a:solidFill>
                  <a:srgbClr val="FF0000"/>
                </a:solidFill>
                <a:latin typeface="Meiryo UI" panose="020B0604030504040204" pitchFamily="50" charset="-128"/>
                <a:ea typeface="Meiryo UI" panose="020B0604030504040204" pitchFamily="50" charset="-128"/>
              </a:rPr>
              <a:t>令和</a:t>
            </a:r>
            <a:r>
              <a:rPr lang="en-US" altLang="ja-JP" sz="1050" b="1" dirty="0">
                <a:solidFill>
                  <a:srgbClr val="FF0000"/>
                </a:solidFill>
                <a:latin typeface="Meiryo UI" panose="020B0604030504040204" pitchFamily="50" charset="-128"/>
                <a:ea typeface="Meiryo UI" panose="020B0604030504040204" pitchFamily="50" charset="-128"/>
              </a:rPr>
              <a:t>3</a:t>
            </a:r>
            <a:r>
              <a:rPr lang="ja-JP" altLang="en-US" sz="1050" b="1" dirty="0">
                <a:solidFill>
                  <a:srgbClr val="FF0000"/>
                </a:solidFill>
                <a:latin typeface="Meiryo UI" panose="020B0604030504040204" pitchFamily="50" charset="-128"/>
                <a:ea typeface="Meiryo UI" panose="020B0604030504040204" pitchFamily="50" charset="-128"/>
              </a:rPr>
              <a:t>年度</a:t>
            </a:r>
            <a:r>
              <a:rPr lang="ja-JP" altLang="en-US" sz="1050" dirty="0">
                <a:latin typeface="Meiryo UI" panose="020B0604030504040204" pitchFamily="50" charset="-128"/>
                <a:ea typeface="Meiryo UI" panose="020B0604030504040204" pitchFamily="50" charset="-128"/>
              </a:rPr>
              <a:t>の</a:t>
            </a:r>
            <a:r>
              <a:rPr lang="ja-JP" altLang="en-US" sz="1050" dirty="0">
                <a:solidFill>
                  <a:srgbClr val="000000"/>
                </a:solidFill>
                <a:latin typeface="Meiryo UI" panose="020B0604030504040204" pitchFamily="50" charset="-128"/>
                <a:ea typeface="Meiryo UI" panose="020B0604030504040204" pitchFamily="50" charset="-128"/>
              </a:rPr>
              <a:t>販売電力量</a:t>
            </a:r>
            <a:endParaRPr lang="en-US" altLang="ja-JP" sz="1050" dirty="0">
              <a:solidFill>
                <a:srgbClr val="000000"/>
              </a:solidFill>
              <a:latin typeface="Meiryo UI" panose="020B0604030504040204" pitchFamily="50" charset="-128"/>
              <a:ea typeface="Meiryo UI" panose="020B0604030504040204" pitchFamily="50" charset="-128"/>
            </a:endParaRPr>
          </a:p>
          <a:p>
            <a:r>
              <a:rPr lang="ja-JP" altLang="en-US" sz="1050" dirty="0">
                <a:solidFill>
                  <a:srgbClr val="000000"/>
                </a:solidFill>
                <a:latin typeface="Meiryo UI" panose="020B0604030504040204" pitchFamily="50" charset="-128"/>
                <a:ea typeface="Meiryo UI" panose="020B0604030504040204" pitchFamily="50" charset="-128"/>
              </a:rPr>
              <a:t>　　（「資源エネルギー庁 </a:t>
            </a:r>
            <a:r>
              <a:rPr lang="zh-TW" altLang="en-US" sz="1050" dirty="0">
                <a:solidFill>
                  <a:prstClr val="black"/>
                </a:solidFill>
                <a:latin typeface="Meiryo UI" panose="020B0604030504040204" pitchFamily="50" charset="-128"/>
                <a:ea typeface="Meiryo UI" panose="020B0604030504040204" pitchFamily="50" charset="-128"/>
              </a:rPr>
              <a:t>電力調査統計</a:t>
            </a:r>
            <a:r>
              <a:rPr lang="ja-JP" altLang="en-US" sz="1050" dirty="0">
                <a:solidFill>
                  <a:prstClr val="black"/>
                </a:solidFill>
                <a:latin typeface="Meiryo UI" panose="020B0604030504040204" pitchFamily="50" charset="-128"/>
                <a:ea typeface="Meiryo UI" panose="020B0604030504040204" pitchFamily="50" charset="-128"/>
              </a:rPr>
              <a:t>　電力需要実績」より大阪府作成</a:t>
            </a:r>
            <a:r>
              <a:rPr lang="ja-JP" altLang="en-US" sz="1050" dirty="0">
                <a:solidFill>
                  <a:srgbClr val="000000"/>
                </a:solidFill>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p:txBody>
      </p:sp>
      <p:sp>
        <p:nvSpPr>
          <p:cNvPr id="15" name="線吹き出し 2 (枠付き) 14"/>
          <p:cNvSpPr/>
          <p:nvPr/>
        </p:nvSpPr>
        <p:spPr>
          <a:xfrm>
            <a:off x="1585666" y="3568957"/>
            <a:ext cx="1008000" cy="1733965"/>
          </a:xfrm>
          <a:prstGeom prst="borderCallout2">
            <a:avLst>
              <a:gd name="adj1" fmla="val -501"/>
              <a:gd name="adj2" fmla="val 45837"/>
              <a:gd name="adj3" fmla="val -12614"/>
              <a:gd name="adj4" fmla="val 109120"/>
              <a:gd name="adj5" fmla="val -12252"/>
              <a:gd name="adj6" fmla="val 3026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631655" y="3252155"/>
            <a:ext cx="4410174" cy="338554"/>
          </a:xfrm>
          <a:prstGeom prst="rect">
            <a:avLst/>
          </a:prstGeom>
          <a:ln w="19050">
            <a:solidFill>
              <a:schemeClr val="tx1"/>
            </a:solidFill>
          </a:ln>
        </p:spPr>
        <p:txBody>
          <a:bodyPr wrap="square">
            <a:spAutoFit/>
          </a:bodyPr>
          <a:lstStyle/>
          <a:p>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みなし小売電気事業者</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rPr>
              <a:t>①に該当し届出対象</a:t>
            </a:r>
            <a:endParaRPr lang="ja-JP" altLang="en-US" sz="1600" u="wavyHeavy" dirty="0">
              <a:solidFill>
                <a:srgbClr val="FF0000"/>
              </a:solidFill>
              <a:uFill>
                <a:solidFill>
                  <a:srgbClr val="FF0000"/>
                </a:solidFill>
              </a:uFill>
            </a:endParaRPr>
          </a:p>
        </p:txBody>
      </p:sp>
      <p:sp>
        <p:nvSpPr>
          <p:cNvPr id="17" name="線吹き出し 2 (枠付き) 16"/>
          <p:cNvSpPr/>
          <p:nvPr/>
        </p:nvSpPr>
        <p:spPr>
          <a:xfrm>
            <a:off x="2622684" y="3568956"/>
            <a:ext cx="1040469" cy="1733965"/>
          </a:xfrm>
          <a:prstGeom prst="borderCallout2">
            <a:avLst>
              <a:gd name="adj1" fmla="val 17375"/>
              <a:gd name="adj2" fmla="val 100278"/>
              <a:gd name="adj3" fmla="val 9920"/>
              <a:gd name="adj4" fmla="val 117111"/>
              <a:gd name="adj5" fmla="val 9767"/>
              <a:gd name="adj6" fmla="val 19366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635052" y="3688644"/>
            <a:ext cx="4406777" cy="2554545"/>
          </a:xfrm>
          <a:prstGeom prst="rect">
            <a:avLst/>
          </a:prstGeom>
          <a:ln w="19050">
            <a:solidFill>
              <a:schemeClr val="tx1"/>
            </a:solidFill>
          </a:ln>
        </p:spPr>
        <p:txBody>
          <a:bodyPr wrap="square">
            <a:spAutoFit/>
          </a:bodyPr>
          <a:lstStyle/>
          <a:p>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新電力</a:t>
            </a:r>
            <a:r>
              <a:rPr lang="ja-JP" altLang="en-US" sz="1200" b="1" dirty="0">
                <a:latin typeface="Meiryo UI" panose="020B0604030504040204" pitchFamily="50" charset="-128"/>
                <a:ea typeface="Meiryo UI" panose="020B0604030504040204" pitchFamily="50" charset="-128"/>
              </a:rPr>
              <a:t>（みなし小売電気事業者以外の小売電気事業者）</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〇全国シェア</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0.5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となる販売電力量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179,190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0.5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895</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販売電力量が上記以上の事業者は、</a:t>
            </a:r>
            <a:endParaRPr lang="en-US" altLang="ja-JP"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②に該当し届出対象</a:t>
            </a:r>
            <a:endParaRPr lang="en-US" altLang="ja-JP"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〇</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全国シェア</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0.1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となる販売電力量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179,190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0.1</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dirty="0"/>
              <a:t>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179</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a:t>
            </a:r>
          </a:p>
          <a:p>
            <a:pPr algn="ctr"/>
            <a:r>
              <a:rPr lang="ja-JP" altLang="en-US"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rPr>
              <a:t>販売電力量が上記以上で</a:t>
            </a:r>
            <a:endParaRPr lang="en-US" altLang="ja-JP"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rPr>
              <a:t>本社</a:t>
            </a:r>
            <a:r>
              <a:rPr lang="ja-JP" altLang="en-US" sz="1600" u="wavyHeavy" kern="100" dirty="0" smtClean="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rPr>
              <a:t>が大阪府内</a:t>
            </a:r>
            <a:r>
              <a:rPr lang="ja-JP" altLang="en-US"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rPr>
              <a:t>の事業者は、③に該当し届出対象</a:t>
            </a:r>
            <a:endParaRPr lang="en-US" altLang="ja-JP"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正方形/長方形 19"/>
          <p:cNvSpPr/>
          <p:nvPr/>
        </p:nvSpPr>
        <p:spPr>
          <a:xfrm>
            <a:off x="584791" y="6298687"/>
            <a:ext cx="7958124" cy="523220"/>
          </a:xfrm>
          <a:prstGeom prst="rect">
            <a:avLst/>
          </a:prstGeom>
        </p:spPr>
        <p:txBody>
          <a:bodyPr wrap="square">
            <a:spAutoFit/>
          </a:bodyPr>
          <a:lstStyle/>
          <a:p>
            <a:r>
              <a:rPr lang="ja-JP" altLang="en-US" sz="1400" b="1" dirty="0">
                <a:solidFill>
                  <a:srgbClr val="FF0000"/>
                </a:solidFill>
                <a:latin typeface="Meiryo UI" panose="020B0604030504040204" pitchFamily="50" charset="-128"/>
                <a:ea typeface="Meiryo UI" panose="020B0604030504040204" pitchFamily="50" charset="-128"/>
              </a:rPr>
              <a:t> </a:t>
            </a:r>
            <a:r>
              <a:rPr lang="ja-JP" altLang="en-US" sz="1400" b="1" dirty="0" smtClean="0">
                <a:solidFill>
                  <a:srgbClr val="FF0000"/>
                </a:solidFill>
                <a:latin typeface="Meiryo UI" panose="020B0604030504040204" pitchFamily="50" charset="-128"/>
                <a:ea typeface="Meiryo UI" panose="020B0604030504040204" pitchFamily="50" charset="-128"/>
              </a:rPr>
              <a:t>  上記</a:t>
            </a:r>
            <a:r>
              <a:rPr lang="ja-JP" altLang="en-US" sz="1400" b="1" dirty="0">
                <a:solidFill>
                  <a:srgbClr val="FF0000"/>
                </a:solidFill>
                <a:latin typeface="Meiryo UI" panose="020B0604030504040204" pitchFamily="50" charset="-128"/>
                <a:ea typeface="Meiryo UI" panose="020B0604030504040204" pitchFamily="50" charset="-128"/>
              </a:rPr>
              <a:t>具体例は、令和</a:t>
            </a:r>
            <a:r>
              <a:rPr lang="en-US" altLang="ja-JP" sz="1400" b="1" dirty="0">
                <a:solidFill>
                  <a:srgbClr val="FF0000"/>
                </a:solidFill>
                <a:latin typeface="Meiryo UI" panose="020B0604030504040204" pitchFamily="50" charset="-128"/>
                <a:ea typeface="Meiryo UI" panose="020B0604030504040204" pitchFamily="50" charset="-128"/>
              </a:rPr>
              <a:t>3</a:t>
            </a:r>
            <a:r>
              <a:rPr lang="ja-JP" altLang="en-US" sz="1400" b="1" dirty="0">
                <a:solidFill>
                  <a:srgbClr val="FF0000"/>
                </a:solidFill>
                <a:latin typeface="Meiryo UI" panose="020B0604030504040204" pitchFamily="50" charset="-128"/>
                <a:ea typeface="Meiryo UI" panose="020B0604030504040204" pitchFamily="50" charset="-128"/>
              </a:rPr>
              <a:t>年度の販売電力量の実績を基に算出して</a:t>
            </a:r>
            <a:r>
              <a:rPr lang="ja-JP" altLang="en-US" sz="1400" b="1" dirty="0" smtClean="0">
                <a:solidFill>
                  <a:srgbClr val="FF0000"/>
                </a:solidFill>
                <a:latin typeface="Meiryo UI" panose="020B0604030504040204" pitchFamily="50" charset="-128"/>
                <a:ea typeface="Meiryo UI" panose="020B0604030504040204" pitchFamily="50" charset="-128"/>
              </a:rPr>
              <a:t>おりますの</a:t>
            </a:r>
            <a:r>
              <a:rPr lang="ja-JP" altLang="en-US" sz="1400" b="1" dirty="0">
                <a:solidFill>
                  <a:srgbClr val="FF0000"/>
                </a:solidFill>
                <a:latin typeface="Meiryo UI" panose="020B0604030504040204" pitchFamily="50" charset="-128"/>
                <a:ea typeface="Meiryo UI" panose="020B0604030504040204" pitchFamily="50" charset="-128"/>
              </a:rPr>
              <a:t>で、あくまでも例です。</a:t>
            </a:r>
            <a:endParaRPr lang="en-US" altLang="ja-JP" sz="1400" b="1" dirty="0">
              <a:solidFill>
                <a:srgbClr val="FF0000"/>
              </a:solidFill>
              <a:latin typeface="Meiryo UI" panose="020B0604030504040204" pitchFamily="50" charset="-128"/>
              <a:ea typeface="Meiryo UI" panose="020B0604030504040204" pitchFamily="50" charset="-128"/>
            </a:endParaRPr>
          </a:p>
          <a:p>
            <a:r>
              <a:rPr lang="ja-JP" altLang="en-US" sz="1400" b="1" dirty="0">
                <a:solidFill>
                  <a:srgbClr val="FF0000"/>
                </a:solidFill>
                <a:latin typeface="Meiryo UI" panose="020B0604030504040204" pitchFamily="50" charset="-128"/>
                <a:ea typeface="Meiryo UI" panose="020B0604030504040204" pitchFamily="50" charset="-128"/>
              </a:rPr>
              <a:t>　</a:t>
            </a:r>
            <a:r>
              <a:rPr lang="ja-JP" altLang="en-US" sz="1400" b="1" dirty="0" smtClean="0">
                <a:solidFill>
                  <a:srgbClr val="FF0000"/>
                </a:solidFill>
                <a:latin typeface="Meiryo UI" panose="020B0604030504040204" pitchFamily="50" charset="-128"/>
                <a:ea typeface="Meiryo UI" panose="020B0604030504040204" pitchFamily="50" charset="-128"/>
              </a:rPr>
              <a:t> 令和</a:t>
            </a:r>
            <a:r>
              <a:rPr lang="ja-JP" altLang="en-US" sz="1400" b="1" dirty="0">
                <a:solidFill>
                  <a:srgbClr val="FF0000"/>
                </a:solidFill>
                <a:latin typeface="Meiryo UI" panose="020B0604030504040204" pitchFamily="50" charset="-128"/>
                <a:ea typeface="Meiryo UI" panose="020B0604030504040204" pitchFamily="50" charset="-128"/>
              </a:rPr>
              <a:t>５年度の届出の対象事業者については</a:t>
            </a:r>
            <a:r>
              <a:rPr lang="ja-JP" altLang="en-US" sz="1400" b="1" dirty="0" smtClean="0">
                <a:solidFill>
                  <a:srgbClr val="FF0000"/>
                </a:solidFill>
                <a:latin typeface="Meiryo UI" panose="020B0604030504040204" pitchFamily="50" charset="-128"/>
                <a:ea typeface="Meiryo UI" panose="020B0604030504040204" pitchFamily="50" charset="-128"/>
              </a:rPr>
              <a:t>、国が公表する令和</a:t>
            </a:r>
            <a:r>
              <a:rPr lang="ja-JP" altLang="en-US" sz="1400" b="1" dirty="0">
                <a:solidFill>
                  <a:srgbClr val="FF0000"/>
                </a:solidFill>
                <a:latin typeface="Meiryo UI" panose="020B0604030504040204" pitchFamily="50" charset="-128"/>
                <a:ea typeface="Meiryo UI" panose="020B0604030504040204" pitchFamily="50" charset="-128"/>
              </a:rPr>
              <a:t>４年度の販売電力量実績に基づきます。</a:t>
            </a:r>
            <a:endParaRPr lang="en-US" altLang="ja-JP" sz="1400" b="1" dirty="0">
              <a:solidFill>
                <a:srgbClr val="FF0000"/>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708991" y="5660231"/>
            <a:ext cx="3430747" cy="577081"/>
          </a:xfrm>
          <a:prstGeom prst="rect">
            <a:avLst/>
          </a:prstGeom>
        </p:spPr>
        <p:txBody>
          <a:bodyPr wrap="none">
            <a:spAutoFit/>
          </a:bodyPr>
          <a:lstStyle/>
          <a:p>
            <a:r>
              <a:rPr lang="ja-JP" altLang="en-US" sz="1050" dirty="0">
                <a:solidFill>
                  <a:prstClr val="black"/>
                </a:solidFill>
                <a:latin typeface="Meiryo UI" panose="020B0604030504040204" pitchFamily="50" charset="-128"/>
                <a:ea typeface="Meiryo UI" panose="020B0604030504040204" pitchFamily="50" charset="-128"/>
              </a:rPr>
              <a:t>「資源エネルギー庁　</a:t>
            </a:r>
            <a:r>
              <a:rPr lang="zh-TW" altLang="en-US" sz="1050" dirty="0">
                <a:solidFill>
                  <a:prstClr val="black"/>
                </a:solidFill>
                <a:latin typeface="Meiryo UI" panose="020B0604030504040204" pitchFamily="50" charset="-128"/>
                <a:ea typeface="Meiryo UI" panose="020B0604030504040204" pitchFamily="50" charset="-128"/>
              </a:rPr>
              <a:t>電力調査統計</a:t>
            </a:r>
            <a:r>
              <a:rPr lang="ja-JP" altLang="en-US" sz="1050" dirty="0">
                <a:solidFill>
                  <a:prstClr val="black"/>
                </a:solidFill>
                <a:latin typeface="Meiryo UI" panose="020B0604030504040204" pitchFamily="50" charset="-128"/>
                <a:ea typeface="Meiryo UI" panose="020B0604030504040204" pitchFamily="50" charset="-128"/>
              </a:rPr>
              <a:t>　電力需要実績」の</a:t>
            </a:r>
            <a:r>
              <a:rPr lang="en-US" altLang="ja-JP" sz="1050" dirty="0">
                <a:solidFill>
                  <a:prstClr val="black"/>
                </a:solidFill>
                <a:latin typeface="Meiryo UI" panose="020B0604030504040204" pitchFamily="50" charset="-128"/>
                <a:ea typeface="Meiryo UI" panose="020B0604030504040204" pitchFamily="50" charset="-128"/>
              </a:rPr>
              <a:t>URL</a:t>
            </a:r>
          </a:p>
          <a:p>
            <a:r>
              <a:rPr lang="en-US" altLang="ja-JP" sz="1050" dirty="0">
                <a:solidFill>
                  <a:prstClr val="black"/>
                </a:solidFill>
                <a:latin typeface="Meiryo UI" panose="020B0604030504040204" pitchFamily="50" charset="-128"/>
                <a:ea typeface="Meiryo UI" panose="020B0604030504040204" pitchFamily="50" charset="-128"/>
                <a:hlinkClick r:id="rId2"/>
              </a:rPr>
              <a:t>https://www.enecho.meti.go.jp/statistics/electric</a:t>
            </a:r>
          </a:p>
          <a:p>
            <a:r>
              <a:rPr lang="en-US" altLang="ja-JP" sz="1050" dirty="0">
                <a:solidFill>
                  <a:prstClr val="black"/>
                </a:solidFill>
                <a:latin typeface="Meiryo UI" panose="020B0604030504040204" pitchFamily="50" charset="-128"/>
                <a:ea typeface="Meiryo UI" panose="020B0604030504040204" pitchFamily="50" charset="-128"/>
                <a:hlinkClick r:id="rId2"/>
              </a:rPr>
              <a:t>_power/ep002/results_archive.html</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1</a:t>
            </a:fld>
            <a:endParaRPr kumimoji="1" lang="ja-JP" altLang="en-US"/>
          </a:p>
        </p:txBody>
      </p:sp>
    </p:spTree>
    <p:extLst>
      <p:ext uri="{BB962C8B-B14F-4D97-AF65-F5344CB8AC3E}">
        <p14:creationId xmlns:p14="http://schemas.microsoft.com/office/powerpoint/2010/main" val="1196545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a:stretch>
            <a:fillRect/>
          </a:stretch>
        </p:blipFill>
        <p:spPr>
          <a:xfrm>
            <a:off x="182212" y="1196752"/>
            <a:ext cx="4410996" cy="5382105"/>
          </a:xfrm>
          <a:prstGeom prst="rect">
            <a:avLst/>
          </a:prstGeom>
        </p:spPr>
      </p:pic>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届出様式の種類と公表の範囲</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44211" y="914906"/>
            <a:ext cx="4009381" cy="338554"/>
          </a:xfrm>
          <a:prstGeom prst="rect">
            <a:avLst/>
          </a:prstGeom>
        </p:spPr>
        <p:txBody>
          <a:bodyPr wrap="square">
            <a:spAutoFit/>
          </a:bodyPr>
          <a:lstStyle/>
          <a:p>
            <a:pPr lvl="0"/>
            <a:r>
              <a:rPr lang="ja-JP" altLang="en-US" sz="1600" dirty="0">
                <a:solidFill>
                  <a:prstClr val="black"/>
                </a:solidFill>
                <a:latin typeface="Meiryo UI" panose="020B0604030504040204" pitchFamily="50" charset="-128"/>
                <a:ea typeface="Meiryo UI" panose="020B0604030504040204" pitchFamily="50" charset="-128"/>
              </a:rPr>
              <a:t>様式第</a:t>
            </a:r>
            <a:r>
              <a:rPr lang="en-US" altLang="ja-JP" sz="1600" dirty="0">
                <a:solidFill>
                  <a:prstClr val="black"/>
                </a:solidFill>
                <a:latin typeface="Meiryo UI" panose="020B0604030504040204" pitchFamily="50" charset="-128"/>
                <a:ea typeface="Meiryo UI" panose="020B0604030504040204" pitchFamily="50" charset="-128"/>
              </a:rPr>
              <a:t>16</a:t>
            </a:r>
            <a:r>
              <a:rPr lang="ja-JP" altLang="en-US" sz="1600" dirty="0" smtClean="0">
                <a:solidFill>
                  <a:prstClr val="black"/>
                </a:solidFill>
                <a:latin typeface="Meiryo UI" panose="020B0604030504040204" pitchFamily="50" charset="-128"/>
                <a:ea typeface="Meiryo UI" panose="020B0604030504040204" pitchFamily="50" charset="-128"/>
              </a:rPr>
              <a:t>号（表紙）</a:t>
            </a:r>
            <a:r>
              <a:rPr lang="ja-JP" altLang="en-US" sz="1600" dirty="0">
                <a:solidFill>
                  <a:prstClr val="black"/>
                </a:solidFill>
                <a:latin typeface="Meiryo UI" panose="020B0604030504040204" pitchFamily="50" charset="-128"/>
                <a:ea typeface="Meiryo UI" panose="020B0604030504040204" pitchFamily="50" charset="-128"/>
              </a:rPr>
              <a:t>　　　</a:t>
            </a:r>
            <a:endParaRPr lang="ja-JP" altLang="en-US" sz="1200" dirty="0"/>
          </a:p>
        </p:txBody>
      </p:sp>
      <p:sp>
        <p:nvSpPr>
          <p:cNvPr id="16" name="線吹き出し 2 (枠付き) 15"/>
          <p:cNvSpPr/>
          <p:nvPr/>
        </p:nvSpPr>
        <p:spPr>
          <a:xfrm>
            <a:off x="182212" y="2804003"/>
            <a:ext cx="4410996" cy="1610609"/>
          </a:xfrm>
          <a:prstGeom prst="borderCallout2">
            <a:avLst>
              <a:gd name="adj1" fmla="val 583"/>
              <a:gd name="adj2" fmla="val 51903"/>
              <a:gd name="adj3" fmla="val -14497"/>
              <a:gd name="adj4" fmla="val 80280"/>
              <a:gd name="adj5" fmla="val -14662"/>
              <a:gd name="adj6" fmla="val 1069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線吹き出し 2 (枠付き) 18"/>
          <p:cNvSpPr/>
          <p:nvPr/>
        </p:nvSpPr>
        <p:spPr>
          <a:xfrm>
            <a:off x="179512" y="4434140"/>
            <a:ext cx="4413696" cy="1142287"/>
          </a:xfrm>
          <a:prstGeom prst="borderCallout2">
            <a:avLst>
              <a:gd name="adj1" fmla="val 99680"/>
              <a:gd name="adj2" fmla="val 59232"/>
              <a:gd name="adj3" fmla="val 43230"/>
              <a:gd name="adj4" fmla="val 82453"/>
              <a:gd name="adj5" fmla="val 39811"/>
              <a:gd name="adj6" fmla="val 11924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715098" y="4369167"/>
            <a:ext cx="4321398" cy="1508105"/>
          </a:xfrm>
          <a:prstGeom prst="rect">
            <a:avLst/>
          </a:prstGeom>
          <a:solidFill>
            <a:schemeClr val="bg1"/>
          </a:solidFill>
          <a:ln>
            <a:solidFill>
              <a:schemeClr val="accent1"/>
            </a:solidFill>
          </a:ln>
        </p:spPr>
        <p:txBody>
          <a:bodyPr wrap="square">
            <a:spAutoFit/>
          </a:bodyPr>
          <a:lstStyle/>
          <a:p>
            <a:pPr lvl="0"/>
            <a:r>
              <a:rPr lang="ja-JP" altLang="en-US" sz="2000" b="1" dirty="0">
                <a:solidFill>
                  <a:srgbClr val="4F81BD"/>
                </a:solidFill>
                <a:latin typeface="Meiryo UI" panose="020B0604030504040204" pitchFamily="50" charset="-128"/>
                <a:ea typeface="Meiryo UI" panose="020B0604030504040204" pitchFamily="50" charset="-128"/>
              </a:rPr>
              <a:t>再生可能エネルギー等供給実績報告書</a:t>
            </a:r>
            <a:endParaRPr lang="en-US" altLang="ja-JP" sz="2400" b="1" dirty="0">
              <a:solidFill>
                <a:srgbClr val="4F81BD"/>
              </a:solidFill>
              <a:latin typeface="Meiryo UI" panose="020B0604030504040204" pitchFamily="50" charset="-128"/>
              <a:ea typeface="Meiryo UI" panose="020B0604030504040204" pitchFamily="50" charset="-128"/>
            </a:endParaRPr>
          </a:p>
          <a:p>
            <a:pPr lvl="0"/>
            <a:r>
              <a:rPr lang="ja-JP" altLang="en-US" dirty="0" smtClean="0">
                <a:solidFill>
                  <a:srgbClr val="4F81BD"/>
                </a:solidFill>
                <a:latin typeface="Meiryo UI" panose="020B0604030504040204" pitchFamily="50" charset="-128"/>
                <a:ea typeface="Meiryo UI" panose="020B0604030504040204" pitchFamily="50" charset="-128"/>
              </a:rPr>
              <a:t>（条例</a:t>
            </a:r>
            <a:r>
              <a:rPr lang="ja-JP" altLang="en-US" dirty="0">
                <a:solidFill>
                  <a:srgbClr val="4F81BD"/>
                </a:solidFill>
                <a:latin typeface="Meiryo UI" panose="020B0604030504040204" pitchFamily="50" charset="-128"/>
                <a:ea typeface="Meiryo UI" panose="020B0604030504040204" pitchFamily="50" charset="-128"/>
              </a:rPr>
              <a:t>第</a:t>
            </a:r>
            <a:r>
              <a:rPr lang="en-US" altLang="ja-JP" dirty="0">
                <a:solidFill>
                  <a:srgbClr val="4F81BD"/>
                </a:solidFill>
                <a:latin typeface="Meiryo UI" panose="020B0604030504040204" pitchFamily="50" charset="-128"/>
                <a:ea typeface="Meiryo UI" panose="020B0604030504040204" pitchFamily="50" charset="-128"/>
              </a:rPr>
              <a:t>34</a:t>
            </a:r>
            <a:r>
              <a:rPr lang="ja-JP" altLang="en-US" dirty="0">
                <a:solidFill>
                  <a:srgbClr val="4F81BD"/>
                </a:solidFill>
                <a:latin typeface="Meiryo UI" panose="020B0604030504040204" pitchFamily="50" charset="-128"/>
                <a:ea typeface="Meiryo UI" panose="020B0604030504040204" pitchFamily="50" charset="-128"/>
              </a:rPr>
              <a:t>条の５第</a:t>
            </a:r>
            <a:r>
              <a:rPr lang="en-US" altLang="ja-JP" dirty="0">
                <a:solidFill>
                  <a:srgbClr val="4F81BD"/>
                </a:solidFill>
                <a:latin typeface="Meiryo UI" panose="020B0604030504040204" pitchFamily="50" charset="-128"/>
                <a:ea typeface="Meiryo UI" panose="020B0604030504040204" pitchFamily="50" charset="-128"/>
              </a:rPr>
              <a:t>1</a:t>
            </a:r>
            <a:r>
              <a:rPr lang="ja-JP" altLang="en-US" dirty="0">
                <a:solidFill>
                  <a:srgbClr val="4F81BD"/>
                </a:solidFill>
                <a:latin typeface="Meiryo UI" panose="020B0604030504040204" pitchFamily="50" charset="-128"/>
                <a:ea typeface="Meiryo UI" panose="020B0604030504040204" pitchFamily="50" charset="-128"/>
              </a:rPr>
              <a:t>項）</a:t>
            </a:r>
            <a:endParaRPr lang="en-US" altLang="ja-JP" dirty="0">
              <a:solidFill>
                <a:srgbClr val="4F81BD"/>
              </a:solidFill>
              <a:latin typeface="Meiryo UI" panose="020B0604030504040204" pitchFamily="50" charset="-128"/>
              <a:ea typeface="Meiryo UI" panose="020B0604030504040204" pitchFamily="50" charset="-128"/>
            </a:endParaRPr>
          </a:p>
          <a:p>
            <a:pPr lvl="0"/>
            <a:r>
              <a:rPr lang="ja-JP" altLang="en-US"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届出様式の種類・府</a:t>
            </a:r>
            <a:r>
              <a:rPr lang="en-US" altLang="ja-JP" b="1" dirty="0">
                <a:latin typeface="Meiryo UI" panose="020B0604030504040204" pitchFamily="50" charset="-128"/>
                <a:ea typeface="Meiryo UI" panose="020B0604030504040204" pitchFamily="50" charset="-128"/>
              </a:rPr>
              <a:t>HP</a:t>
            </a:r>
            <a:r>
              <a:rPr lang="ja-JP" altLang="en-US" b="1" dirty="0" err="1">
                <a:latin typeface="Meiryo UI" panose="020B0604030504040204" pitchFamily="50" charset="-128"/>
                <a:ea typeface="Meiryo UI" panose="020B0604030504040204" pitchFamily="50" charset="-128"/>
              </a:rPr>
              <a:t>での</a:t>
            </a:r>
            <a:r>
              <a:rPr lang="ja-JP" altLang="en-US" b="1" dirty="0">
                <a:latin typeface="Meiryo UI" panose="020B0604030504040204" pitchFamily="50" charset="-128"/>
                <a:ea typeface="Meiryo UI" panose="020B0604030504040204" pitchFamily="50" charset="-128"/>
              </a:rPr>
              <a:t>公表＞</a:t>
            </a:r>
            <a:endParaRPr lang="en-US" altLang="ja-JP" b="1" dirty="0">
              <a:latin typeface="Meiryo UI" panose="020B0604030504040204" pitchFamily="50" charset="-128"/>
              <a:ea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表紙</a:t>
            </a:r>
            <a:r>
              <a:rPr lang="en-US" altLang="ja-JP"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公表</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黒字箇所は非公表</a:t>
            </a:r>
            <a:endParaRPr lang="en-US" altLang="ja-JP" sz="1600" dirty="0">
              <a:latin typeface="Meiryo UI" panose="020B0604030504040204" pitchFamily="50" charset="-128"/>
              <a:ea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別紙</a:t>
            </a:r>
            <a:r>
              <a:rPr lang="ja-JP" altLang="en-US" dirty="0">
                <a:latin typeface="Meiryo UI" panose="020B0604030504040204" pitchFamily="50" charset="-128"/>
                <a:ea typeface="Meiryo UI" panose="020B0604030504040204" pitchFamily="50" charset="-128"/>
              </a:rPr>
              <a:t>３</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公表</a:t>
            </a:r>
            <a:endParaRPr lang="en-US" altLang="ja-JP" dirty="0">
              <a:latin typeface="Meiryo UI" panose="020B0604030504040204" pitchFamily="50" charset="-128"/>
              <a:ea typeface="Meiryo UI" panose="020B0604030504040204" pitchFamily="50" charset="-128"/>
            </a:endParaRPr>
          </a:p>
        </p:txBody>
      </p:sp>
      <p:sp>
        <p:nvSpPr>
          <p:cNvPr id="28" name="正方形/長方形 27"/>
          <p:cNvSpPr/>
          <p:nvPr/>
        </p:nvSpPr>
        <p:spPr>
          <a:xfrm>
            <a:off x="4716016" y="2075862"/>
            <a:ext cx="4318074" cy="1785104"/>
          </a:xfrm>
          <a:prstGeom prst="rect">
            <a:avLst/>
          </a:prstGeom>
          <a:solidFill>
            <a:schemeClr val="bg1"/>
          </a:solidFill>
          <a:ln>
            <a:solidFill>
              <a:srgbClr val="FF0000"/>
            </a:solidFill>
          </a:ln>
        </p:spPr>
        <p:txBody>
          <a:bodyPr wrap="square">
            <a:spAutoFit/>
          </a:bodyPr>
          <a:lstStyle/>
          <a:p>
            <a:r>
              <a:rPr lang="ja-JP" altLang="en-US" sz="2000" b="1" dirty="0" smtClean="0">
                <a:solidFill>
                  <a:srgbClr val="FF0000"/>
                </a:solidFill>
                <a:latin typeface="Meiryo UI" panose="020B0604030504040204" pitchFamily="50" charset="-128"/>
                <a:ea typeface="Meiryo UI" panose="020B0604030504040204" pitchFamily="50" charset="-128"/>
              </a:rPr>
              <a:t>再生</a:t>
            </a:r>
            <a:r>
              <a:rPr lang="ja-JP" altLang="en-US" sz="2000" b="1" dirty="0">
                <a:solidFill>
                  <a:srgbClr val="FF0000"/>
                </a:solidFill>
                <a:latin typeface="Meiryo UI" panose="020B0604030504040204" pitchFamily="50" charset="-128"/>
                <a:ea typeface="Meiryo UI" panose="020B0604030504040204" pitchFamily="50" charset="-128"/>
              </a:rPr>
              <a:t>可能エネルギー等供給拡大</a:t>
            </a:r>
            <a:r>
              <a:rPr lang="ja-JP" altLang="en-US" sz="2000" b="1" dirty="0" smtClean="0">
                <a:solidFill>
                  <a:srgbClr val="FF0000"/>
                </a:solidFill>
                <a:latin typeface="Meiryo UI" panose="020B0604030504040204" pitchFamily="50" charset="-128"/>
                <a:ea typeface="Meiryo UI" panose="020B0604030504040204" pitchFamily="50" charset="-128"/>
              </a:rPr>
              <a:t>計画書</a:t>
            </a:r>
            <a:endParaRPr lang="en-US" altLang="ja-JP" dirty="0" smtClean="0">
              <a:solidFill>
                <a:srgbClr val="FF0000"/>
              </a:solidFill>
              <a:latin typeface="Meiryo UI" panose="020B0604030504040204" pitchFamily="50" charset="-128"/>
              <a:ea typeface="Meiryo UI" panose="020B0604030504040204" pitchFamily="50" charset="-128"/>
            </a:endParaRPr>
          </a:p>
          <a:p>
            <a:r>
              <a:rPr lang="ja-JP" altLang="en-US" dirty="0" smtClean="0">
                <a:solidFill>
                  <a:srgbClr val="FF0000"/>
                </a:solidFill>
                <a:latin typeface="Meiryo UI" panose="020B0604030504040204" pitchFamily="50" charset="-128"/>
                <a:ea typeface="Meiryo UI" panose="020B0604030504040204" pitchFamily="50" charset="-128"/>
              </a:rPr>
              <a:t>（条例</a:t>
            </a:r>
            <a:r>
              <a:rPr lang="ja-JP" altLang="en-US" dirty="0">
                <a:solidFill>
                  <a:srgbClr val="FF0000"/>
                </a:solidFill>
                <a:latin typeface="Meiryo UI" panose="020B0604030504040204" pitchFamily="50" charset="-128"/>
                <a:ea typeface="Meiryo UI" panose="020B0604030504040204" pitchFamily="50" charset="-128"/>
              </a:rPr>
              <a:t>第</a:t>
            </a:r>
            <a:r>
              <a:rPr lang="en-US" altLang="ja-JP" dirty="0">
                <a:solidFill>
                  <a:srgbClr val="FF0000"/>
                </a:solidFill>
                <a:latin typeface="Meiryo UI" panose="020B0604030504040204" pitchFamily="50" charset="-128"/>
                <a:ea typeface="Meiryo UI" panose="020B0604030504040204" pitchFamily="50" charset="-128"/>
              </a:rPr>
              <a:t>34</a:t>
            </a:r>
            <a:r>
              <a:rPr lang="ja-JP" altLang="en-US" dirty="0">
                <a:solidFill>
                  <a:srgbClr val="FF0000"/>
                </a:solidFill>
                <a:latin typeface="Meiryo UI" panose="020B0604030504040204" pitchFamily="50" charset="-128"/>
                <a:ea typeface="Meiryo UI" panose="020B0604030504040204" pitchFamily="50" charset="-128"/>
              </a:rPr>
              <a:t>条の３第</a:t>
            </a:r>
            <a:r>
              <a:rPr lang="en-US" altLang="ja-JP" dirty="0">
                <a:solidFill>
                  <a:srgbClr val="FF0000"/>
                </a:solidFill>
                <a:latin typeface="Meiryo UI" panose="020B0604030504040204" pitchFamily="50" charset="-128"/>
                <a:ea typeface="Meiryo UI" panose="020B0604030504040204" pitchFamily="50" charset="-128"/>
              </a:rPr>
              <a:t>1</a:t>
            </a:r>
            <a:r>
              <a:rPr lang="ja-JP" altLang="en-US" dirty="0">
                <a:solidFill>
                  <a:srgbClr val="FF0000"/>
                </a:solidFill>
                <a:latin typeface="Meiryo UI" panose="020B0604030504040204" pitchFamily="50" charset="-128"/>
                <a:ea typeface="Meiryo UI" panose="020B0604030504040204" pitchFamily="50" charset="-128"/>
              </a:rPr>
              <a:t>項）</a:t>
            </a:r>
            <a:endParaRPr lang="en-US" altLang="ja-JP" dirty="0">
              <a:solidFill>
                <a:srgbClr val="FF0000"/>
              </a:solidFill>
              <a:latin typeface="Meiryo UI" panose="020B0604030504040204" pitchFamily="50" charset="-128"/>
              <a:ea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届出様式の種類・府</a:t>
            </a:r>
            <a:r>
              <a:rPr lang="en-US" altLang="ja-JP" b="1" dirty="0">
                <a:latin typeface="Meiryo UI" panose="020B0604030504040204" pitchFamily="50" charset="-128"/>
                <a:ea typeface="Meiryo UI" panose="020B0604030504040204" pitchFamily="50" charset="-128"/>
              </a:rPr>
              <a:t>HP</a:t>
            </a:r>
            <a:r>
              <a:rPr lang="ja-JP" altLang="en-US" b="1" dirty="0" err="1">
                <a:latin typeface="Meiryo UI" panose="020B0604030504040204" pitchFamily="50" charset="-128"/>
                <a:ea typeface="Meiryo UI" panose="020B0604030504040204" pitchFamily="50" charset="-128"/>
              </a:rPr>
              <a:t>での</a:t>
            </a:r>
            <a:r>
              <a:rPr lang="ja-JP" altLang="en-US" b="1" dirty="0">
                <a:latin typeface="Meiryo UI" panose="020B0604030504040204" pitchFamily="50" charset="-128"/>
                <a:ea typeface="Meiryo UI" panose="020B0604030504040204" pitchFamily="50" charset="-128"/>
              </a:rPr>
              <a:t>公表</a:t>
            </a:r>
            <a:r>
              <a:rPr lang="ja-JP" altLang="en-US" b="1" dirty="0" smtClean="0">
                <a:latin typeface="Meiryo UI" panose="020B0604030504040204" pitchFamily="50" charset="-128"/>
                <a:ea typeface="Meiryo UI" panose="020B0604030504040204" pitchFamily="50" charset="-128"/>
              </a:rPr>
              <a:t>範囲＞</a:t>
            </a:r>
            <a:endParaRPr lang="en-US" altLang="ja-JP" b="1" dirty="0">
              <a:latin typeface="Meiryo UI" panose="020B0604030504040204" pitchFamily="50" charset="-128"/>
              <a:ea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表紙</a:t>
            </a:r>
            <a:r>
              <a:rPr lang="en-US" altLang="ja-JP"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公表</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黒字箇所は非公表</a:t>
            </a:r>
            <a:endParaRPr lang="en-US" altLang="ja-JP" dirty="0">
              <a:latin typeface="Meiryo UI" panose="020B0604030504040204" pitchFamily="50" charset="-128"/>
              <a:ea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別紙</a:t>
            </a:r>
            <a:r>
              <a:rPr lang="ja-JP" altLang="en-US" dirty="0">
                <a:latin typeface="Meiryo UI" panose="020B0604030504040204" pitchFamily="50" charset="-128"/>
                <a:ea typeface="Meiryo UI" panose="020B0604030504040204" pitchFamily="50" charset="-128"/>
              </a:rPr>
              <a:t>１</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非公表</a:t>
            </a:r>
            <a:endParaRPr lang="en-US" altLang="ja-JP" dirty="0">
              <a:latin typeface="Meiryo UI" panose="020B0604030504040204" pitchFamily="50" charset="-128"/>
              <a:ea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別紙</a:t>
            </a:r>
            <a:r>
              <a:rPr lang="ja-JP" altLang="en-US" dirty="0">
                <a:latin typeface="Meiryo UI" panose="020B0604030504040204" pitchFamily="50" charset="-128"/>
                <a:ea typeface="Meiryo UI" panose="020B0604030504040204" pitchFamily="50" charset="-128"/>
              </a:rPr>
              <a:t>２</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公表</a:t>
            </a:r>
            <a:endParaRPr lang="en-US" altLang="ja-JP" dirty="0">
              <a:latin typeface="Meiryo UI" panose="020B0604030504040204" pitchFamily="50" charset="-128"/>
              <a:ea typeface="Meiryo UI" panose="020B0604030504040204" pitchFamily="50" charset="-128"/>
            </a:endParaRPr>
          </a:p>
        </p:txBody>
      </p:sp>
      <p:sp>
        <p:nvSpPr>
          <p:cNvPr id="21" name="正方形/長方形 20"/>
          <p:cNvSpPr/>
          <p:nvPr/>
        </p:nvSpPr>
        <p:spPr>
          <a:xfrm>
            <a:off x="255365" y="383510"/>
            <a:ext cx="6608012"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２</a:t>
            </a:r>
            <a:r>
              <a:rPr lang="ja-JP" altLang="en-US" sz="2400" dirty="0" smtClean="0">
                <a:solidFill>
                  <a:prstClr val="black"/>
                </a:solidFill>
                <a:latin typeface="Meiryo UI" panose="020B0604030504040204" pitchFamily="50" charset="-128"/>
                <a:ea typeface="Meiryo UI" panose="020B0604030504040204" pitchFamily="50" charset="-128"/>
              </a:rPr>
              <a:t>）届出様式の種類と府</a:t>
            </a:r>
            <a:r>
              <a:rPr lang="en-US" altLang="ja-JP" sz="2400" dirty="0" smtClean="0">
                <a:solidFill>
                  <a:prstClr val="black"/>
                </a:solidFill>
                <a:latin typeface="Meiryo UI" panose="020B0604030504040204" pitchFamily="50" charset="-128"/>
                <a:ea typeface="Meiryo UI" panose="020B0604030504040204" pitchFamily="50" charset="-128"/>
              </a:rPr>
              <a:t>HP</a:t>
            </a:r>
            <a:r>
              <a:rPr lang="ja-JP" altLang="en-US" sz="2400" dirty="0" err="1" smtClean="0">
                <a:solidFill>
                  <a:prstClr val="black"/>
                </a:solidFill>
                <a:latin typeface="Meiryo UI" panose="020B0604030504040204" pitchFamily="50" charset="-128"/>
                <a:ea typeface="Meiryo UI" panose="020B0604030504040204" pitchFamily="50" charset="-128"/>
              </a:rPr>
              <a:t>での</a:t>
            </a:r>
            <a:r>
              <a:rPr lang="ja-JP" altLang="en-US" sz="2400" dirty="0" smtClean="0">
                <a:solidFill>
                  <a:prstClr val="black"/>
                </a:solidFill>
                <a:latin typeface="Meiryo UI" panose="020B0604030504040204" pitchFamily="50" charset="-128"/>
                <a:ea typeface="Meiryo UI" panose="020B0604030504040204" pitchFamily="50" charset="-128"/>
              </a:rPr>
              <a:t>公表の範囲</a:t>
            </a:r>
            <a:endParaRPr lang="en-US" altLang="ja-JP" sz="2400" dirty="0">
              <a:latin typeface="Meiryo UI" panose="020B0604030504040204" pitchFamily="50" charset="-128"/>
              <a:ea typeface="Meiryo UI" panose="020B0604030504040204" pitchFamily="50" charset="-128"/>
            </a:endParaRPr>
          </a:p>
        </p:txBody>
      </p:sp>
      <p:sp>
        <p:nvSpPr>
          <p:cNvPr id="14" name="正方形/長方形 13"/>
          <p:cNvSpPr/>
          <p:nvPr/>
        </p:nvSpPr>
        <p:spPr>
          <a:xfrm>
            <a:off x="4718422" y="852483"/>
            <a:ext cx="4318074" cy="830997"/>
          </a:xfrm>
          <a:prstGeom prst="rect">
            <a:avLst/>
          </a:prstGeom>
          <a:solidFill>
            <a:schemeClr val="bg1"/>
          </a:solidFill>
          <a:ln>
            <a:solidFill>
              <a:schemeClr val="accent3"/>
            </a:solidFill>
          </a:ln>
        </p:spPr>
        <p:txBody>
          <a:bodyPr wrap="square">
            <a:spAutoFit/>
          </a:bodyPr>
          <a:lstStyle/>
          <a:p>
            <a:pPr fontAlgn="t">
              <a:spcBef>
                <a:spcPts val="600"/>
              </a:spcBef>
            </a:pPr>
            <a:r>
              <a:rPr lang="ja-JP" altLang="en-US" sz="1600" dirty="0" smtClean="0">
                <a:solidFill>
                  <a:prstClr val="black"/>
                </a:solidFill>
                <a:latin typeface="Meiryo UI" panose="020B0604030504040204" pitchFamily="50" charset="-128"/>
                <a:ea typeface="Meiryo UI" panose="020B0604030504040204" pitchFamily="50" charset="-128"/>
              </a:rPr>
              <a:t>「再生可能エネルギー等供給拡大計画書」と「再生</a:t>
            </a:r>
            <a:r>
              <a:rPr lang="ja-JP" altLang="en-US" sz="1600" dirty="0">
                <a:solidFill>
                  <a:prstClr val="black"/>
                </a:solidFill>
                <a:latin typeface="Meiryo UI" panose="020B0604030504040204" pitchFamily="50" charset="-128"/>
                <a:ea typeface="Meiryo UI" panose="020B0604030504040204" pitchFamily="50" charset="-128"/>
              </a:rPr>
              <a:t>可能</a:t>
            </a:r>
            <a:r>
              <a:rPr lang="ja-JP" altLang="en-US" sz="1600" dirty="0" smtClean="0">
                <a:solidFill>
                  <a:prstClr val="black"/>
                </a:solidFill>
                <a:latin typeface="Meiryo UI" panose="020B0604030504040204" pitchFamily="50" charset="-128"/>
                <a:ea typeface="Meiryo UI" panose="020B0604030504040204" pitchFamily="50" charset="-128"/>
              </a:rPr>
              <a:t>エネルギー等供給実績報告書」の様式は兼用します。</a:t>
            </a:r>
            <a:endParaRPr lang="en-US" altLang="ja-JP" sz="1600" dirty="0" smtClean="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2</a:t>
            </a:fld>
            <a:endParaRPr kumimoji="1" lang="ja-JP" altLang="en-US"/>
          </a:p>
        </p:txBody>
      </p:sp>
    </p:spTree>
    <p:extLst>
      <p:ext uri="{BB962C8B-B14F-4D97-AF65-F5344CB8AC3E}">
        <p14:creationId xmlns:p14="http://schemas.microsoft.com/office/powerpoint/2010/main" val="9991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届出の期日</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255365" y="386007"/>
            <a:ext cx="6608012"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３</a:t>
            </a:r>
            <a:r>
              <a:rPr lang="ja-JP" altLang="en-US" sz="2400" dirty="0" smtClean="0">
                <a:solidFill>
                  <a:prstClr val="black"/>
                </a:solidFill>
                <a:latin typeface="Meiryo UI" panose="020B0604030504040204" pitchFamily="50" charset="-128"/>
                <a:ea typeface="Meiryo UI" panose="020B0604030504040204" pitchFamily="50" charset="-128"/>
              </a:rPr>
              <a:t>）届出の期日</a:t>
            </a:r>
            <a:endParaRPr lang="en-US" altLang="ja-JP" sz="2400" dirty="0">
              <a:latin typeface="Meiryo UI" panose="020B0604030504040204" pitchFamily="50" charset="-128"/>
              <a:ea typeface="Meiryo UI" panose="020B0604030504040204" pitchFamily="50" charset="-128"/>
            </a:endParaRPr>
          </a:p>
        </p:txBody>
      </p:sp>
      <p:sp>
        <p:nvSpPr>
          <p:cNvPr id="21" name="正方形/長方形 20"/>
          <p:cNvSpPr/>
          <p:nvPr/>
        </p:nvSpPr>
        <p:spPr>
          <a:xfrm>
            <a:off x="1475656" y="1196752"/>
            <a:ext cx="5966698" cy="2554545"/>
          </a:xfrm>
          <a:prstGeom prst="rect">
            <a:avLst/>
          </a:prstGeom>
        </p:spPr>
        <p:txBody>
          <a:bodyPr wrap="none">
            <a:spAutoFit/>
          </a:bodyPr>
          <a:lstStyle/>
          <a:p>
            <a:pPr marL="285750" indent="-285750">
              <a:buFont typeface="Wingdings" panose="05000000000000000000" pitchFamily="2" charset="2"/>
              <a:buChar char="Ø"/>
            </a:pPr>
            <a:r>
              <a:rPr lang="ja-JP" altLang="en-US" sz="2000" dirty="0">
                <a:latin typeface="Meiryo UI" panose="020B0604030504040204" pitchFamily="50" charset="-128"/>
                <a:ea typeface="Meiryo UI" panose="020B0604030504040204" pitchFamily="50" charset="-128"/>
              </a:rPr>
              <a:t>令和５年度（届出初年度）</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届出書類</a:t>
            </a:r>
            <a:r>
              <a:rPr lang="ja-JP" altLang="en-US" sz="2000" dirty="0" smtClean="0">
                <a:latin typeface="Meiryo UI" panose="020B0604030504040204" pitchFamily="50" charset="-128"/>
                <a:ea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rPr>
              <a:t>再生可能エネルギー等供給拡大計画書</a:t>
            </a:r>
            <a:endParaRPr lang="en-US" altLang="ja-JP" sz="2000" b="1" dirty="0">
              <a:solidFill>
                <a:srgbClr val="FF0000"/>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届出期日：</a:t>
            </a:r>
            <a:r>
              <a:rPr lang="ja-JP" altLang="en-US" sz="2000" b="1" dirty="0">
                <a:latin typeface="Meiryo UI" panose="020B0604030504040204" pitchFamily="50" charset="-128"/>
                <a:ea typeface="Meiryo UI" panose="020B0604030504040204" pitchFamily="50" charset="-128"/>
              </a:rPr>
              <a:t>８月末まで</a:t>
            </a:r>
            <a:endParaRPr lang="en-US" altLang="ja-JP" sz="2000" b="1"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2000" dirty="0">
                <a:latin typeface="Meiryo UI" panose="020B0604030504040204" pitchFamily="50" charset="-128"/>
                <a:ea typeface="Meiryo UI" panose="020B0604030504040204" pitchFamily="50" charset="-128"/>
              </a:rPr>
              <a:t>令和６年度以降（届出２年目以降）</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届出書類</a:t>
            </a:r>
            <a:r>
              <a:rPr lang="ja-JP" altLang="en-US" sz="2000" dirty="0" smtClean="0">
                <a:latin typeface="Meiryo UI" panose="020B0604030504040204" pitchFamily="50" charset="-128"/>
                <a:ea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rPr>
              <a:t>再生可能エネルギー等供給拡大</a:t>
            </a:r>
            <a:r>
              <a:rPr lang="ja-JP" altLang="en-US" sz="2000" b="1" dirty="0" smtClean="0">
                <a:solidFill>
                  <a:srgbClr val="FF0000"/>
                </a:solidFill>
                <a:latin typeface="Meiryo UI" panose="020B0604030504040204" pitchFamily="50" charset="-128"/>
                <a:ea typeface="Meiryo UI" panose="020B0604030504040204" pitchFamily="50" charset="-128"/>
              </a:rPr>
              <a:t>計画書</a:t>
            </a:r>
            <a:endParaRPr lang="en-US" altLang="ja-JP" sz="2000" b="1" dirty="0">
              <a:solidFill>
                <a:srgbClr val="FF0000"/>
              </a:solidFill>
              <a:latin typeface="Meiryo UI" panose="020B0604030504040204" pitchFamily="50" charset="-128"/>
              <a:ea typeface="Meiryo UI" panose="020B0604030504040204" pitchFamily="50" charset="-128"/>
            </a:endParaRPr>
          </a:p>
          <a:p>
            <a:r>
              <a:rPr lang="ja-JP" altLang="en-US" sz="2000" b="1" dirty="0" smtClean="0">
                <a:solidFill>
                  <a:srgbClr val="FF0000"/>
                </a:solidFill>
                <a:latin typeface="Meiryo UI" panose="020B0604030504040204" pitchFamily="50" charset="-128"/>
                <a:ea typeface="Meiryo UI" panose="020B0604030504040204" pitchFamily="50" charset="-128"/>
              </a:rPr>
              <a:t>　　　　　　　　　 </a:t>
            </a:r>
            <a:r>
              <a:rPr lang="ja-JP" altLang="en-US" sz="2000" b="1" dirty="0" smtClean="0">
                <a:solidFill>
                  <a:schemeClr val="accent1"/>
                </a:solidFill>
                <a:latin typeface="Meiryo UI" panose="020B0604030504040204" pitchFamily="50" charset="-128"/>
                <a:ea typeface="Meiryo UI" panose="020B0604030504040204" pitchFamily="50" charset="-128"/>
              </a:rPr>
              <a:t>再生可能エネルギー等供給実績</a:t>
            </a:r>
            <a:r>
              <a:rPr lang="ja-JP" altLang="en-US" sz="2000" b="1" dirty="0">
                <a:solidFill>
                  <a:schemeClr val="accent1"/>
                </a:solidFill>
                <a:latin typeface="Meiryo UI" panose="020B0604030504040204" pitchFamily="50" charset="-128"/>
                <a:ea typeface="Meiryo UI" panose="020B0604030504040204" pitchFamily="50" charset="-128"/>
              </a:rPr>
              <a:t>報告書</a:t>
            </a:r>
            <a:endParaRPr lang="en-US" altLang="ja-JP" sz="2000" b="1" dirty="0">
              <a:solidFill>
                <a:schemeClr val="accent1"/>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届出期日：</a:t>
            </a:r>
            <a:r>
              <a:rPr lang="ja-JP" altLang="en-US" sz="2000" b="1" dirty="0">
                <a:latin typeface="Meiryo UI" panose="020B0604030504040204" pitchFamily="50" charset="-128"/>
                <a:ea typeface="Meiryo UI" panose="020B0604030504040204" pitchFamily="50" charset="-128"/>
              </a:rPr>
              <a:t>８月末まで</a:t>
            </a:r>
            <a:endParaRPr lang="en-US" altLang="ja-JP" sz="2000" b="1" dirty="0">
              <a:latin typeface="Meiryo UI" panose="020B0604030504040204" pitchFamily="50" charset="-128"/>
              <a:ea typeface="Meiryo UI" panose="020B0604030504040204" pitchFamily="50" charset="-128"/>
            </a:endParaRPr>
          </a:p>
        </p:txBody>
      </p:sp>
      <p:sp>
        <p:nvSpPr>
          <p:cNvPr id="5" name="正方形/長方形 4"/>
          <p:cNvSpPr/>
          <p:nvPr/>
        </p:nvSpPr>
        <p:spPr>
          <a:xfrm>
            <a:off x="468152" y="4516134"/>
            <a:ext cx="8207696" cy="1323439"/>
          </a:xfrm>
          <a:prstGeom prst="rect">
            <a:avLst/>
          </a:prstGeom>
          <a:ln>
            <a:solidFill>
              <a:schemeClr val="tx1"/>
            </a:solidFill>
            <a:prstDash val="dash"/>
          </a:ln>
        </p:spPr>
        <p:txBody>
          <a:bodyPr wrap="none">
            <a:spAutoFit/>
          </a:bodyPr>
          <a:lstStyle/>
          <a:p>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注意事項</a:t>
            </a:r>
            <a:r>
              <a:rPr lang="en-US" altLang="ja-JP" sz="2000" b="1" dirty="0" smtClean="0">
                <a:latin typeface="Meiryo UI" panose="020B0604030504040204" pitchFamily="50" charset="-128"/>
                <a:ea typeface="Meiryo UI" panose="020B0604030504040204" pitchFamily="50" charset="-128"/>
              </a:rPr>
              <a:t>※</a:t>
            </a:r>
          </a:p>
          <a:p>
            <a:r>
              <a:rPr lang="ja-JP" altLang="en-US" sz="2000" b="1" dirty="0" smtClean="0">
                <a:latin typeface="Meiryo UI" panose="020B0604030504040204" pitchFamily="50" charset="-128"/>
                <a:ea typeface="Meiryo UI" panose="020B0604030504040204" pitchFamily="50" charset="-128"/>
              </a:rPr>
              <a:t>届出初年度は、「</a:t>
            </a:r>
            <a:r>
              <a:rPr lang="ja-JP" altLang="en-US" sz="2000" b="1" dirty="0" smtClean="0">
                <a:solidFill>
                  <a:srgbClr val="FF0000"/>
                </a:solidFill>
                <a:latin typeface="Meiryo UI" panose="020B0604030504040204" pitchFamily="50" charset="-128"/>
                <a:ea typeface="Meiryo UI" panose="020B0604030504040204" pitchFamily="50" charset="-128"/>
              </a:rPr>
              <a:t>再生</a:t>
            </a:r>
            <a:r>
              <a:rPr lang="ja-JP" altLang="en-US" sz="2000" b="1" dirty="0">
                <a:solidFill>
                  <a:srgbClr val="FF0000"/>
                </a:solidFill>
                <a:latin typeface="Meiryo UI" panose="020B0604030504040204" pitchFamily="50" charset="-128"/>
                <a:ea typeface="Meiryo UI" panose="020B0604030504040204" pitchFamily="50" charset="-128"/>
              </a:rPr>
              <a:t>可能エネルギー等供給拡大</a:t>
            </a:r>
            <a:r>
              <a:rPr lang="ja-JP" altLang="en-US" sz="2000" b="1" dirty="0" smtClean="0">
                <a:solidFill>
                  <a:srgbClr val="FF0000"/>
                </a:solidFill>
                <a:latin typeface="Meiryo UI" panose="020B0604030504040204" pitchFamily="50" charset="-128"/>
                <a:ea typeface="Meiryo UI" panose="020B0604030504040204" pitchFamily="50" charset="-128"/>
              </a:rPr>
              <a:t>計画書</a:t>
            </a:r>
            <a:r>
              <a:rPr lang="ja-JP" altLang="en-US" sz="2000" b="1" dirty="0" smtClean="0">
                <a:latin typeface="Meiryo UI" panose="020B0604030504040204" pitchFamily="50" charset="-128"/>
                <a:ea typeface="Meiryo UI" panose="020B0604030504040204" pitchFamily="50" charset="-128"/>
              </a:rPr>
              <a:t>」のみ提出ください。</a:t>
            </a:r>
            <a:endParaRPr lang="en-US" altLang="ja-JP" sz="2000" b="1" dirty="0">
              <a:latin typeface="Meiryo UI" panose="020B0604030504040204" pitchFamily="50" charset="-128"/>
              <a:ea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rPr>
              <a:t>　　　　　→　</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表紙</a:t>
            </a:r>
            <a:r>
              <a:rPr lang="en-US" altLang="ja-JP" sz="2000" dirty="0" smtClean="0">
                <a:latin typeface="Meiryo UI" panose="020B0604030504040204" pitchFamily="50" charset="-128"/>
                <a:ea typeface="Meiryo UI" panose="020B0604030504040204" pitchFamily="50" charset="-128"/>
              </a:rPr>
              <a:t>※】</a:t>
            </a:r>
            <a:r>
              <a:rPr lang="ja-JP" altLang="en-US" sz="2000" dirty="0" err="1"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別紙１</a:t>
            </a:r>
            <a:r>
              <a:rPr lang="en-US" altLang="ja-JP" sz="2000" dirty="0" smtClean="0">
                <a:latin typeface="Meiryo UI" panose="020B0604030504040204" pitchFamily="50" charset="-128"/>
                <a:ea typeface="Meiryo UI" panose="020B0604030504040204" pitchFamily="50" charset="-128"/>
              </a:rPr>
              <a:t>】</a:t>
            </a:r>
            <a:r>
              <a:rPr lang="ja-JP" altLang="en-US" sz="2000" dirty="0" err="1"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別紙２</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の３つのシートが対象</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再生</a:t>
            </a:r>
            <a:r>
              <a:rPr lang="ja-JP" altLang="en-US" sz="1400" dirty="0">
                <a:latin typeface="Meiryo UI" panose="020B0604030504040204" pitchFamily="50" charset="-128"/>
                <a:ea typeface="Meiryo UI" panose="020B0604030504040204" pitchFamily="50" charset="-128"/>
              </a:rPr>
              <a:t>可能エネルギー等供給拡大</a:t>
            </a:r>
            <a:r>
              <a:rPr lang="ja-JP" altLang="en-US" sz="1400" dirty="0" smtClean="0">
                <a:latin typeface="Meiryo UI" panose="020B0604030504040204" pitchFamily="50" charset="-128"/>
                <a:ea typeface="Meiryo UI" panose="020B0604030504040204" pitchFamily="50" charset="-128"/>
              </a:rPr>
              <a:t>計画書に関する部分のみ記載</a:t>
            </a:r>
            <a:endParaRPr lang="en-US" altLang="ja-JP" sz="1400" dirty="0" smtClean="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3</a:t>
            </a:fld>
            <a:endParaRPr kumimoji="1" lang="ja-JP" altLang="en-US"/>
          </a:p>
        </p:txBody>
      </p:sp>
    </p:spTree>
    <p:extLst>
      <p:ext uri="{BB962C8B-B14F-4D97-AF65-F5344CB8AC3E}">
        <p14:creationId xmlns:p14="http://schemas.microsoft.com/office/powerpoint/2010/main" val="3480348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174432" y="1124744"/>
            <a:ext cx="4400191" cy="5314025"/>
          </a:xfrm>
          <a:prstGeom prst="rect">
            <a:avLst/>
          </a:prstGeom>
        </p:spPr>
      </p:pic>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様式</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号</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線吹き出し 2 (枠付き) 15"/>
          <p:cNvSpPr/>
          <p:nvPr/>
        </p:nvSpPr>
        <p:spPr>
          <a:xfrm>
            <a:off x="174431" y="2728802"/>
            <a:ext cx="4400191" cy="454547"/>
          </a:xfrm>
          <a:prstGeom prst="borderCallout2">
            <a:avLst>
              <a:gd name="adj1" fmla="val 59285"/>
              <a:gd name="adj2" fmla="val 100105"/>
              <a:gd name="adj3" fmla="val 160905"/>
              <a:gd name="adj4" fmla="val 107480"/>
              <a:gd name="adj5" fmla="val 115489"/>
              <a:gd name="adj6" fmla="val 1373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線吹き出し 2 (枠付き) 16"/>
          <p:cNvSpPr/>
          <p:nvPr/>
        </p:nvSpPr>
        <p:spPr>
          <a:xfrm>
            <a:off x="2374396" y="1616599"/>
            <a:ext cx="2232250" cy="728970"/>
          </a:xfrm>
          <a:prstGeom prst="borderCallout2">
            <a:avLst>
              <a:gd name="adj1" fmla="val 17375"/>
              <a:gd name="adj2" fmla="val 100278"/>
              <a:gd name="adj3" fmla="val -11706"/>
              <a:gd name="adj4" fmla="val 106797"/>
              <a:gd name="adj5" fmla="val -11859"/>
              <a:gd name="adj6" fmla="val 12340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線吹き出し 2 (枠付き) 18"/>
          <p:cNvSpPr/>
          <p:nvPr/>
        </p:nvSpPr>
        <p:spPr>
          <a:xfrm>
            <a:off x="692506" y="4536508"/>
            <a:ext cx="3882116" cy="951077"/>
          </a:xfrm>
          <a:prstGeom prst="borderCallout2">
            <a:avLst>
              <a:gd name="adj1" fmla="val 64378"/>
              <a:gd name="adj2" fmla="val 99885"/>
              <a:gd name="adj3" fmla="val 139892"/>
              <a:gd name="adj4" fmla="val 105981"/>
              <a:gd name="adj5" fmla="val 138804"/>
              <a:gd name="adj6" fmla="val 127698"/>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54596" y="393525"/>
            <a:ext cx="6608012"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a:t>
            </a:r>
            <a:r>
              <a:rPr lang="ja-JP" altLang="en-US" sz="2400" dirty="0" smtClean="0">
                <a:solidFill>
                  <a:prstClr val="black"/>
                </a:solidFill>
                <a:latin typeface="Meiryo UI" panose="020B0604030504040204" pitchFamily="50" charset="-128"/>
                <a:ea typeface="Meiryo UI" panose="020B0604030504040204" pitchFamily="50" charset="-128"/>
              </a:rPr>
              <a:t>ポイント　</a:t>
            </a: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表紙</a:t>
            </a:r>
            <a:r>
              <a:rPr lang="en-US" altLang="ja-JP" sz="2400" dirty="0" smtClean="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28" name="正方形/長方形 27"/>
          <p:cNvSpPr/>
          <p:nvPr/>
        </p:nvSpPr>
        <p:spPr>
          <a:xfrm>
            <a:off x="4901075" y="1188244"/>
            <a:ext cx="4102050" cy="584775"/>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届出者</a:t>
            </a:r>
            <a:r>
              <a:rPr lang="ja-JP" altLang="en-US" sz="1600" dirty="0" smtClean="0">
                <a:latin typeface="Meiryo UI" panose="020B0604030504040204" pitchFamily="50" charset="-128"/>
                <a:ea typeface="Meiryo UI" panose="020B0604030504040204" pitchFamily="50" charset="-128"/>
              </a:rPr>
              <a:t>の住所・氏名（</a:t>
            </a:r>
            <a:r>
              <a:rPr lang="ja-JP" altLang="en-US" sz="1600" dirty="0">
                <a:latin typeface="Meiryo UI" panose="020B0604030504040204" pitchFamily="50" charset="-128"/>
                <a:ea typeface="Meiryo UI" panose="020B0604030504040204" pitchFamily="50" charset="-128"/>
              </a:rPr>
              <a:t>法人にあっては名称・代表者の氏名）を記入ください。</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押印不要</a:t>
            </a:r>
            <a:endParaRPr lang="en-US" altLang="ja-JP" sz="1600" dirty="0">
              <a:latin typeface="Meiryo UI" panose="020B0604030504040204" pitchFamily="50" charset="-128"/>
              <a:ea typeface="Meiryo UI" panose="020B0604030504040204" pitchFamily="50" charset="-128"/>
            </a:endParaRPr>
          </a:p>
        </p:txBody>
      </p:sp>
      <p:sp>
        <p:nvSpPr>
          <p:cNvPr id="18" name="線吹き出し 2 (枠付き) 17"/>
          <p:cNvSpPr/>
          <p:nvPr/>
        </p:nvSpPr>
        <p:spPr>
          <a:xfrm>
            <a:off x="1867577" y="2411222"/>
            <a:ext cx="688199" cy="254177"/>
          </a:xfrm>
          <a:prstGeom prst="borderCallout2">
            <a:avLst>
              <a:gd name="adj1" fmla="val 17375"/>
              <a:gd name="adj2" fmla="val 100278"/>
              <a:gd name="adj3" fmla="val 18919"/>
              <a:gd name="adj4" fmla="val 352894"/>
              <a:gd name="adj5" fmla="val 66189"/>
              <a:gd name="adj6" fmla="val 44552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901075" y="1862534"/>
            <a:ext cx="4102050" cy="1338828"/>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初年度の届出</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34</a:t>
            </a:r>
            <a:r>
              <a:rPr lang="ja-JP" altLang="en-US" sz="1600" dirty="0">
                <a:latin typeface="Meiryo UI" panose="020B0604030504040204" pitchFamily="50" charset="-128"/>
                <a:ea typeface="Meiryo UI" panose="020B0604030504040204" pitchFamily="50" charset="-128"/>
              </a:rPr>
              <a:t>条の３</a:t>
            </a:r>
            <a:r>
              <a:rPr lang="ja-JP" altLang="en-US" sz="1600" dirty="0" smtClean="0">
                <a:latin typeface="Meiryo UI" panose="020B0604030504040204" pitchFamily="50" charset="-128"/>
                <a:ea typeface="Meiryo UI" panose="020B0604030504040204" pitchFamily="50" charset="-128"/>
              </a:rPr>
              <a:t>第１項」に</a:t>
            </a:r>
            <a:r>
              <a:rPr lang="ja-JP" altLang="en-US" sz="1600" dirty="0">
                <a:latin typeface="Meiryo UI" panose="020B0604030504040204" pitchFamily="50" charset="-128"/>
                <a:ea typeface="Meiryo UI" panose="020B0604030504040204" pitchFamily="50" charset="-128"/>
              </a:rPr>
              <a:t>丸</a:t>
            </a:r>
            <a:r>
              <a:rPr lang="ja-JP" altLang="en-US" sz="1600" dirty="0" smtClean="0">
                <a:latin typeface="Meiryo UI" panose="020B0604030504040204" pitchFamily="50" charset="-128"/>
                <a:ea typeface="Meiryo UI" panose="020B0604030504040204" pitchFamily="50" charset="-128"/>
              </a:rPr>
              <a:t>をし</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rPr>
              <a:t>て</a:t>
            </a:r>
            <a:r>
              <a:rPr lang="ja-JP" altLang="en-US" sz="1600" dirty="0" smtClean="0">
                <a:latin typeface="Meiryo UI" panose="020B0604030504040204" pitchFamily="50" charset="-128"/>
                <a:ea typeface="Meiryo UI" panose="020B0604030504040204" pitchFamily="50" charset="-128"/>
              </a:rPr>
              <a:t>ください</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年目以降の届出：両方に〇をしてください</a:t>
            </a:r>
            <a:endParaRPr lang="en-US" altLang="ja-JP" sz="16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参考</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再生可能エネルギー等供給拡大計画書：第</a:t>
            </a:r>
            <a:r>
              <a:rPr lang="en-US" altLang="ja-JP" sz="1100" dirty="0" smtClean="0">
                <a:latin typeface="Meiryo UI" panose="020B0604030504040204" pitchFamily="50" charset="-128"/>
                <a:ea typeface="Meiryo UI" panose="020B0604030504040204" pitchFamily="50" charset="-128"/>
              </a:rPr>
              <a:t>34</a:t>
            </a:r>
            <a:r>
              <a:rPr lang="ja-JP" altLang="en-US" sz="1100" dirty="0" smtClean="0">
                <a:latin typeface="Meiryo UI" panose="020B0604030504040204" pitchFamily="50" charset="-128"/>
                <a:ea typeface="Meiryo UI" panose="020B0604030504040204" pitchFamily="50" charset="-128"/>
              </a:rPr>
              <a:t>条の３第１項</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再生可能エネルギー等</a:t>
            </a:r>
            <a:r>
              <a:rPr lang="ja-JP" altLang="en-US" sz="1100" dirty="0" smtClean="0">
                <a:latin typeface="Meiryo UI" panose="020B0604030504040204" pitchFamily="50" charset="-128"/>
                <a:ea typeface="Meiryo UI" panose="020B0604030504040204" pitchFamily="50" charset="-128"/>
              </a:rPr>
              <a:t>供給実績報告書：</a:t>
            </a:r>
            <a:r>
              <a:rPr lang="ja-JP" altLang="en-US" sz="1100" dirty="0">
                <a:latin typeface="Meiryo UI" panose="020B0604030504040204" pitchFamily="50" charset="-128"/>
                <a:ea typeface="Meiryo UI" panose="020B0604030504040204" pitchFamily="50" charset="-128"/>
              </a:rPr>
              <a:t>第</a:t>
            </a:r>
            <a:r>
              <a:rPr lang="en-US" altLang="ja-JP" sz="1100" dirty="0">
                <a:latin typeface="Meiryo UI" panose="020B0604030504040204" pitchFamily="50" charset="-128"/>
                <a:ea typeface="Meiryo UI" panose="020B0604030504040204" pitchFamily="50" charset="-128"/>
              </a:rPr>
              <a:t>34</a:t>
            </a:r>
            <a:r>
              <a:rPr lang="ja-JP" altLang="en-US" sz="1100" dirty="0">
                <a:latin typeface="Meiryo UI" panose="020B0604030504040204" pitchFamily="50" charset="-128"/>
                <a:ea typeface="Meiryo UI" panose="020B0604030504040204" pitchFamily="50" charset="-128"/>
              </a:rPr>
              <a:t>条の５第１項</a:t>
            </a:r>
            <a:endParaRPr lang="en-US" altLang="ja-JP" sz="1100" dirty="0">
              <a:latin typeface="Meiryo UI" panose="020B0604030504040204" pitchFamily="50" charset="-128"/>
              <a:ea typeface="Meiryo UI" panose="020B0604030504040204" pitchFamily="50" charset="-128"/>
            </a:endParaRPr>
          </a:p>
        </p:txBody>
      </p:sp>
      <p:sp>
        <p:nvSpPr>
          <p:cNvPr id="22" name="正方形/長方形 21"/>
          <p:cNvSpPr/>
          <p:nvPr/>
        </p:nvSpPr>
        <p:spPr>
          <a:xfrm>
            <a:off x="4901075" y="3246654"/>
            <a:ext cx="4102050" cy="584775"/>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「別紙１のとおり」</a:t>
            </a:r>
            <a:r>
              <a:rPr lang="ja-JP" altLang="en-US" sz="1600" dirty="0" smtClean="0">
                <a:latin typeface="Meiryo UI" panose="020B0604030504040204" pitchFamily="50" charset="-128"/>
                <a:ea typeface="Meiryo UI" panose="020B0604030504040204" pitchFamily="50" charset="-128"/>
              </a:rPr>
              <a:t>と記入し、</a:t>
            </a:r>
            <a:r>
              <a:rPr lang="ja-JP" altLang="en-US" sz="1600" dirty="0">
                <a:latin typeface="Meiryo UI" panose="020B0604030504040204" pitchFamily="50" charset="-128"/>
                <a:ea typeface="Meiryo UI" panose="020B0604030504040204" pitchFamily="50" charset="-128"/>
              </a:rPr>
              <a:t>別紙１に必要事項を記入の上</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表紙</a:t>
            </a:r>
            <a:r>
              <a:rPr lang="ja-JP" altLang="en-US" sz="1600" dirty="0" smtClean="0">
                <a:latin typeface="Meiryo UI" panose="020B0604030504040204" pitchFamily="50" charset="-128"/>
                <a:ea typeface="Meiryo UI" panose="020B0604030504040204" pitchFamily="50" charset="-128"/>
              </a:rPr>
              <a:t>と</a:t>
            </a:r>
            <a:r>
              <a:rPr lang="ja-JP" altLang="en-US" sz="1600" dirty="0">
                <a:latin typeface="Meiryo UI" panose="020B0604030504040204" pitchFamily="50" charset="-128"/>
                <a:ea typeface="Meiryo UI" panose="020B0604030504040204" pitchFamily="50" charset="-128"/>
              </a:rPr>
              <a:t>併せて提出ください。</a:t>
            </a:r>
            <a:endParaRPr lang="en-US" altLang="ja-JP" sz="1600" dirty="0">
              <a:latin typeface="Meiryo UI" panose="020B0604030504040204" pitchFamily="50" charset="-128"/>
              <a:ea typeface="Meiryo UI" panose="020B0604030504040204" pitchFamily="50" charset="-128"/>
            </a:endParaRPr>
          </a:p>
        </p:txBody>
      </p:sp>
      <p:sp>
        <p:nvSpPr>
          <p:cNvPr id="23" name="線吹き出し 2 (枠付き) 22"/>
          <p:cNvSpPr/>
          <p:nvPr/>
        </p:nvSpPr>
        <p:spPr>
          <a:xfrm>
            <a:off x="695084" y="3217238"/>
            <a:ext cx="3879538" cy="166435"/>
          </a:xfrm>
          <a:prstGeom prst="borderCallout2">
            <a:avLst>
              <a:gd name="adj1" fmla="val 44845"/>
              <a:gd name="adj2" fmla="val 100082"/>
              <a:gd name="adj3" fmla="val 556933"/>
              <a:gd name="adj4" fmla="val 106006"/>
              <a:gd name="adj5" fmla="val 536819"/>
              <a:gd name="adj6" fmla="val 13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897751" y="3889252"/>
            <a:ext cx="4102050" cy="507831"/>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「届出を行う年度」を記入ください。</a:t>
            </a:r>
            <a:endParaRPr lang="en-US" altLang="ja-JP" sz="16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例）令和</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年度の届出では「令和</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年度」と記載ください</a:t>
            </a:r>
            <a:endParaRPr lang="en-US" altLang="ja-JP" sz="1600" dirty="0">
              <a:latin typeface="Meiryo UI" panose="020B0604030504040204" pitchFamily="50" charset="-128"/>
              <a:ea typeface="Meiryo UI" panose="020B0604030504040204" pitchFamily="50" charset="-128"/>
            </a:endParaRPr>
          </a:p>
        </p:txBody>
      </p:sp>
      <p:sp>
        <p:nvSpPr>
          <p:cNvPr id="29" name="線吹き出し 2 (枠付き) 28"/>
          <p:cNvSpPr/>
          <p:nvPr/>
        </p:nvSpPr>
        <p:spPr>
          <a:xfrm>
            <a:off x="692506" y="3403342"/>
            <a:ext cx="3882116" cy="944423"/>
          </a:xfrm>
          <a:prstGeom prst="borderCallout2">
            <a:avLst>
              <a:gd name="adj1" fmla="val 59734"/>
              <a:gd name="adj2" fmla="val 99885"/>
              <a:gd name="adj3" fmla="val 128522"/>
              <a:gd name="adj4" fmla="val 105405"/>
              <a:gd name="adj5" fmla="val 127142"/>
              <a:gd name="adj6" fmla="val 1240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897751" y="4447349"/>
            <a:ext cx="4102050" cy="584775"/>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「別紙２のとおり」と記入し、別紙２に必要事項を記入の上、表紙と併せて提出ください。</a:t>
            </a:r>
            <a:endParaRPr lang="en-US" altLang="ja-JP" sz="1600" dirty="0">
              <a:latin typeface="Meiryo UI" panose="020B0604030504040204" pitchFamily="50" charset="-128"/>
              <a:ea typeface="Meiryo UI" panose="020B0604030504040204" pitchFamily="50" charset="-128"/>
            </a:endParaRPr>
          </a:p>
        </p:txBody>
      </p:sp>
      <p:sp>
        <p:nvSpPr>
          <p:cNvPr id="31" name="線吹き出し 2 (枠付き) 30"/>
          <p:cNvSpPr/>
          <p:nvPr/>
        </p:nvSpPr>
        <p:spPr>
          <a:xfrm>
            <a:off x="682614" y="4378298"/>
            <a:ext cx="3892008" cy="121170"/>
          </a:xfrm>
          <a:prstGeom prst="borderCallout2">
            <a:avLst>
              <a:gd name="adj1" fmla="val 55546"/>
              <a:gd name="adj2" fmla="val 99952"/>
              <a:gd name="adj3" fmla="val 888954"/>
              <a:gd name="adj4" fmla="val 105580"/>
              <a:gd name="adj5" fmla="val 863642"/>
              <a:gd name="adj6" fmla="val 11832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4897751" y="5147955"/>
            <a:ext cx="4102050" cy="507831"/>
          </a:xfrm>
          <a:prstGeom prst="rect">
            <a:avLst/>
          </a:prstGeom>
          <a:solidFill>
            <a:schemeClr val="bg1"/>
          </a:solidFill>
          <a:ln>
            <a:solidFill>
              <a:schemeClr val="accent1"/>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「届出を行う年度の前年度」を記入ください。</a:t>
            </a:r>
            <a:endParaRPr lang="en-US" altLang="ja-JP" sz="16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例）令和</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年度の届出では「令和</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年度」と記載ください</a:t>
            </a:r>
            <a:endParaRPr lang="en-US" altLang="ja-JP" sz="1600" dirty="0">
              <a:latin typeface="Meiryo UI" panose="020B0604030504040204" pitchFamily="50" charset="-128"/>
              <a:ea typeface="Meiryo UI" panose="020B0604030504040204" pitchFamily="50" charset="-128"/>
            </a:endParaRPr>
          </a:p>
        </p:txBody>
      </p:sp>
      <p:sp>
        <p:nvSpPr>
          <p:cNvPr id="34" name="線吹き出し 2 (枠付き) 33"/>
          <p:cNvSpPr/>
          <p:nvPr/>
        </p:nvSpPr>
        <p:spPr>
          <a:xfrm>
            <a:off x="689928" y="5505841"/>
            <a:ext cx="3877074" cy="480642"/>
          </a:xfrm>
          <a:prstGeom prst="borderCallout2">
            <a:avLst>
              <a:gd name="adj1" fmla="val 53161"/>
              <a:gd name="adj2" fmla="val 100278"/>
              <a:gd name="adj3" fmla="val 227116"/>
              <a:gd name="adj4" fmla="val 104990"/>
              <a:gd name="adj5" fmla="val 225827"/>
              <a:gd name="adj6" fmla="val 11849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4897751" y="6428572"/>
            <a:ext cx="4102050" cy="338554"/>
          </a:xfrm>
          <a:prstGeom prst="rect">
            <a:avLst/>
          </a:prstGeom>
          <a:solidFill>
            <a:schemeClr val="bg1"/>
          </a:solidFill>
          <a:ln>
            <a:solidFill>
              <a:schemeClr val="accent3"/>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ご連絡先等を記入ください。</a:t>
            </a:r>
            <a:endParaRPr lang="en-US" altLang="ja-JP" sz="1600" dirty="0">
              <a:latin typeface="Meiryo UI" panose="020B0604030504040204" pitchFamily="50" charset="-128"/>
              <a:ea typeface="Meiryo UI" panose="020B0604030504040204" pitchFamily="50" charset="-128"/>
            </a:endParaRPr>
          </a:p>
        </p:txBody>
      </p:sp>
      <p:sp>
        <p:nvSpPr>
          <p:cNvPr id="33" name="正方形/長方形 32"/>
          <p:cNvSpPr/>
          <p:nvPr/>
        </p:nvSpPr>
        <p:spPr>
          <a:xfrm>
            <a:off x="4897751" y="5758375"/>
            <a:ext cx="4102050" cy="584775"/>
          </a:xfrm>
          <a:prstGeom prst="rect">
            <a:avLst/>
          </a:prstGeom>
          <a:solidFill>
            <a:schemeClr val="bg1"/>
          </a:solidFill>
          <a:ln>
            <a:solidFill>
              <a:schemeClr val="accent1"/>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「別紙３のとおり」と記入し、別紙３に必要事項を記入の上、表紙と併せて提出ください。</a:t>
            </a:r>
            <a:endParaRPr lang="en-US" altLang="ja-JP" sz="1600" dirty="0">
              <a:latin typeface="Meiryo UI" panose="020B0604030504040204" pitchFamily="50" charset="-128"/>
              <a:ea typeface="Meiryo UI" panose="020B0604030504040204" pitchFamily="50" charset="-128"/>
            </a:endParaRPr>
          </a:p>
        </p:txBody>
      </p:sp>
      <p:sp>
        <p:nvSpPr>
          <p:cNvPr id="25" name="正方形/長方形 24"/>
          <p:cNvSpPr/>
          <p:nvPr/>
        </p:nvSpPr>
        <p:spPr>
          <a:xfrm>
            <a:off x="77239" y="856334"/>
            <a:ext cx="4009381" cy="338554"/>
          </a:xfrm>
          <a:prstGeom prst="rect">
            <a:avLst/>
          </a:prstGeom>
        </p:spPr>
        <p:txBody>
          <a:bodyPr wrap="square">
            <a:spAutoFit/>
          </a:bodyPr>
          <a:lstStyle/>
          <a:p>
            <a:pPr lvl="0"/>
            <a:r>
              <a:rPr lang="ja-JP" altLang="en-US" sz="1600" dirty="0">
                <a:solidFill>
                  <a:prstClr val="black"/>
                </a:solidFill>
                <a:latin typeface="Meiryo UI" panose="020B0604030504040204" pitchFamily="50" charset="-128"/>
                <a:ea typeface="Meiryo UI" panose="020B0604030504040204" pitchFamily="50" charset="-128"/>
              </a:rPr>
              <a:t>様式第</a:t>
            </a:r>
            <a:r>
              <a:rPr lang="en-US" altLang="ja-JP" sz="1600" dirty="0">
                <a:solidFill>
                  <a:prstClr val="black"/>
                </a:solidFill>
                <a:latin typeface="Meiryo UI" panose="020B0604030504040204" pitchFamily="50" charset="-128"/>
                <a:ea typeface="Meiryo UI" panose="020B0604030504040204" pitchFamily="50" charset="-128"/>
              </a:rPr>
              <a:t>16</a:t>
            </a:r>
            <a:r>
              <a:rPr lang="ja-JP" altLang="en-US" sz="1600" dirty="0" smtClean="0">
                <a:solidFill>
                  <a:prstClr val="black"/>
                </a:solidFill>
                <a:latin typeface="Meiryo UI" panose="020B0604030504040204" pitchFamily="50" charset="-128"/>
                <a:ea typeface="Meiryo UI" panose="020B0604030504040204" pitchFamily="50" charset="-128"/>
              </a:rPr>
              <a:t>号（表紙）</a:t>
            </a:r>
            <a:r>
              <a:rPr lang="ja-JP" altLang="en-US" sz="1600" dirty="0">
                <a:solidFill>
                  <a:prstClr val="black"/>
                </a:solidFill>
                <a:latin typeface="Meiryo UI" panose="020B0604030504040204" pitchFamily="50" charset="-128"/>
                <a:ea typeface="Meiryo UI" panose="020B0604030504040204" pitchFamily="50" charset="-128"/>
              </a:rPr>
              <a:t>　　　</a:t>
            </a:r>
            <a:endParaRPr lang="ja-JP" altLang="en-US" sz="1200" dirty="0"/>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4</a:t>
            </a:fld>
            <a:endParaRPr kumimoji="1" lang="ja-JP" altLang="en-US"/>
          </a:p>
        </p:txBody>
      </p:sp>
    </p:spTree>
    <p:extLst>
      <p:ext uri="{BB962C8B-B14F-4D97-AF65-F5344CB8AC3E}">
        <p14:creationId xmlns:p14="http://schemas.microsoft.com/office/powerpoint/2010/main" val="1404361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線吹き出し 2 (枠付き) 7"/>
          <p:cNvSpPr/>
          <p:nvPr/>
        </p:nvSpPr>
        <p:spPr>
          <a:xfrm>
            <a:off x="502854" y="1184052"/>
            <a:ext cx="2845010" cy="422794"/>
          </a:xfrm>
          <a:prstGeom prst="borderCallout2">
            <a:avLst>
              <a:gd name="adj1" fmla="val 17375"/>
              <a:gd name="adj2" fmla="val 100278"/>
              <a:gd name="adj3" fmla="val 85545"/>
              <a:gd name="adj4" fmla="val 138495"/>
              <a:gd name="adj5" fmla="val 86594"/>
              <a:gd name="adj6" fmla="val 17884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580112" y="1377211"/>
            <a:ext cx="3384376" cy="1569660"/>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基礎排出係数</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国の通達</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電気事業者ごとの基礎排出係数及び調整後排出係数の算出及び公表について</a:t>
            </a:r>
            <a:r>
              <a:rPr lang="ja-JP" altLang="en-US" sz="1600" dirty="0" smtClean="0">
                <a:latin typeface="Meiryo UI" panose="020B0604030504040204" pitchFamily="50" charset="-128"/>
                <a:ea typeface="Meiryo UI" panose="020B0604030504040204" pitchFamily="50" charset="-128"/>
              </a:rPr>
              <a:t>」に</a:t>
            </a:r>
            <a:r>
              <a:rPr lang="ja-JP" altLang="en-US" sz="1600" dirty="0">
                <a:latin typeface="Meiryo UI" panose="020B0604030504040204" pitchFamily="50" charset="-128"/>
                <a:ea typeface="Meiryo UI" panose="020B0604030504040204" pitchFamily="50" charset="-128"/>
              </a:rPr>
              <a:t>おける算定方法で算定</a:t>
            </a:r>
            <a:r>
              <a:rPr lang="ja-JP" altLang="en-US" sz="1600" dirty="0" smtClean="0">
                <a:latin typeface="Meiryo UI" panose="020B0604030504040204" pitchFamily="50" charset="-128"/>
                <a:ea typeface="Meiryo UI" panose="020B0604030504040204" pitchFamily="50" charset="-128"/>
              </a:rPr>
              <a:t>した基礎排出係数（届出</a:t>
            </a:r>
            <a:r>
              <a:rPr lang="ja-JP" altLang="en-US" sz="1600" dirty="0">
                <a:latin typeface="Meiryo UI" panose="020B0604030504040204" pitchFamily="50" charset="-128"/>
                <a:ea typeface="Meiryo UI" panose="020B0604030504040204" pitchFamily="50" charset="-128"/>
              </a:rPr>
              <a:t>を行う年度の</a:t>
            </a:r>
            <a:r>
              <a:rPr lang="ja-JP" altLang="en-US" sz="1600" dirty="0" smtClean="0">
                <a:latin typeface="Meiryo UI" panose="020B0604030504040204" pitchFamily="50" charset="-128"/>
                <a:ea typeface="Meiryo UI" panose="020B0604030504040204" pitchFamily="50" charset="-128"/>
              </a:rPr>
              <a:t>前年度）</a:t>
            </a:r>
            <a:endParaRPr lang="ja-JP" altLang="en-US" sz="1600" dirty="0">
              <a:latin typeface="Meiryo UI" panose="020B0604030504040204" pitchFamily="50" charset="-128"/>
              <a:ea typeface="Meiryo UI" panose="020B0604030504040204" pitchFamily="50" charset="-128"/>
            </a:endParaRPr>
          </a:p>
        </p:txBody>
      </p:sp>
      <p:sp>
        <p:nvSpPr>
          <p:cNvPr id="13" name="正方形/長方形 12"/>
          <p:cNvSpPr/>
          <p:nvPr/>
        </p:nvSpPr>
        <p:spPr>
          <a:xfrm>
            <a:off x="5779294" y="912814"/>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5779294" y="563249"/>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4" name="図 3"/>
          <p:cNvPicPr>
            <a:picLocks noChangeAspect="1"/>
          </p:cNvPicPr>
          <p:nvPr/>
        </p:nvPicPr>
        <p:blipFill>
          <a:blip r:embed="rId2"/>
          <a:stretch>
            <a:fillRect/>
          </a:stretch>
        </p:blipFill>
        <p:spPr>
          <a:xfrm>
            <a:off x="555541" y="938728"/>
            <a:ext cx="4910038" cy="5828398"/>
          </a:xfrm>
          <a:prstGeom prst="rect">
            <a:avLst/>
          </a:prstGeom>
        </p:spPr>
      </p:pic>
      <p:sp>
        <p:nvSpPr>
          <p:cNvPr id="11" name="正方形/長方形 10"/>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a:t>
            </a:r>
            <a:r>
              <a:rPr lang="ja-JP" altLang="en-US" sz="2400" dirty="0" smtClean="0">
                <a:solidFill>
                  <a:prstClr val="black"/>
                </a:solidFill>
                <a:latin typeface="Meiryo UI" panose="020B0604030504040204" pitchFamily="50" charset="-128"/>
                <a:ea typeface="Meiryo UI" panose="020B0604030504040204" pitchFamily="50" charset="-128"/>
              </a:rPr>
              <a:t>ポイント　</a:t>
            </a: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別紙１</a:t>
            </a:r>
            <a:r>
              <a:rPr lang="en-US" altLang="ja-JP" sz="2400" dirty="0" smtClean="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588811" y="3118211"/>
            <a:ext cx="3466013" cy="523220"/>
          </a:xfrm>
          <a:prstGeom prst="rect">
            <a:avLst/>
          </a:prstGeom>
        </p:spPr>
        <p:txBody>
          <a:bodyPr wrap="none">
            <a:spAutoFit/>
          </a:bodyPr>
          <a:lstStyle/>
          <a:p>
            <a:r>
              <a:rPr lang="ja-JP" altLang="en-US"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「年度」の期間は、</a:t>
            </a:r>
            <a:r>
              <a:rPr lang="en-US" altLang="ja-JP"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日から</a:t>
            </a:r>
            <a:r>
              <a:rPr lang="en-US" altLang="ja-JP"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31</a:t>
            </a:r>
            <a:r>
              <a:rPr lang="ja-JP" altLang="en-US"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日です。</a:t>
            </a:r>
            <a:endParaRPr lang="en-US" altLang="ja-JP"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（次ページ以降も同様）</a:t>
            </a:r>
            <a:endParaRPr lang="en-US" altLang="ja-JP"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5</a:t>
            </a:fld>
            <a:endParaRPr kumimoji="1" lang="ja-JP" altLang="en-US"/>
          </a:p>
        </p:txBody>
      </p:sp>
    </p:spTree>
    <p:extLst>
      <p:ext uri="{BB962C8B-B14F-4D97-AF65-F5344CB8AC3E}">
        <p14:creationId xmlns:p14="http://schemas.microsoft.com/office/powerpoint/2010/main" val="1954364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685029" y="1120914"/>
            <a:ext cx="7754195" cy="3800509"/>
          </a:xfrm>
          <a:prstGeom prst="rect">
            <a:avLst/>
          </a:prstGeom>
        </p:spPr>
      </p:pic>
      <p:sp>
        <p:nvSpPr>
          <p:cNvPr id="13" name="線吹き出し 2 (枠付き) 12"/>
          <p:cNvSpPr/>
          <p:nvPr/>
        </p:nvSpPr>
        <p:spPr>
          <a:xfrm>
            <a:off x="2339752" y="3053253"/>
            <a:ext cx="1275701" cy="1358030"/>
          </a:xfrm>
          <a:prstGeom prst="borderCallout2">
            <a:avLst>
              <a:gd name="adj1" fmla="val 100448"/>
              <a:gd name="adj2" fmla="val 36785"/>
              <a:gd name="adj3" fmla="val 123611"/>
              <a:gd name="adj4" fmla="val -110773"/>
              <a:gd name="adj5" fmla="val 146986"/>
              <a:gd name="adj6" fmla="val -11071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線吹き出し 2 (枠付き) 18"/>
          <p:cNvSpPr/>
          <p:nvPr/>
        </p:nvSpPr>
        <p:spPr>
          <a:xfrm>
            <a:off x="3660989" y="3054472"/>
            <a:ext cx="1222174" cy="1356811"/>
          </a:xfrm>
          <a:prstGeom prst="borderCallout2">
            <a:avLst>
              <a:gd name="adj1" fmla="val 100448"/>
              <a:gd name="adj2" fmla="val 36785"/>
              <a:gd name="adj3" fmla="val 126176"/>
              <a:gd name="adj4" fmla="val -28193"/>
              <a:gd name="adj5" fmla="val 145851"/>
              <a:gd name="adj6" fmla="val -28139"/>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478876" y="764704"/>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2" name="線吹き出し 2 (枠付き) 21"/>
          <p:cNvSpPr/>
          <p:nvPr/>
        </p:nvSpPr>
        <p:spPr>
          <a:xfrm>
            <a:off x="4957798" y="3047677"/>
            <a:ext cx="1222174" cy="1356811"/>
          </a:xfrm>
          <a:prstGeom prst="borderCallout2">
            <a:avLst>
              <a:gd name="adj1" fmla="val 100448"/>
              <a:gd name="adj2" fmla="val 36785"/>
              <a:gd name="adj3" fmla="val 129920"/>
              <a:gd name="adj4" fmla="val 115207"/>
              <a:gd name="adj5" fmla="val 145851"/>
              <a:gd name="adj6" fmla="val 11526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899746" y="5947699"/>
            <a:ext cx="2933816" cy="307777"/>
          </a:xfrm>
          <a:prstGeom prst="rect">
            <a:avLst/>
          </a:prstGeom>
        </p:spPr>
        <p:txBody>
          <a:bodyPr wrap="none">
            <a:spAutoFit/>
          </a:bodyPr>
          <a:lstStyle/>
          <a:p>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原則、メニュー毎に記入してください。</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正方形/長方形 19"/>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正方形/長方形 14"/>
          <p:cNvSpPr/>
          <p:nvPr/>
        </p:nvSpPr>
        <p:spPr>
          <a:xfrm>
            <a:off x="124397" y="4647268"/>
            <a:ext cx="1821408" cy="1323439"/>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府内販売電力量</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届出を行う年度の前年度</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a:t>
            </a:r>
            <a:r>
              <a:rPr lang="ja-JP" altLang="en-US"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大阪府内の需要家に</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した電気量</a:t>
            </a:r>
            <a:r>
              <a:rPr lang="en-US" altLang="ja-JP" sz="1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正方形/長方形 15"/>
          <p:cNvSpPr/>
          <p:nvPr/>
        </p:nvSpPr>
        <p:spPr>
          <a:xfrm>
            <a:off x="2029664" y="4649481"/>
            <a:ext cx="3729279" cy="2123658"/>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非化石証書（再エネ）等利用量</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届出を行う年度の前年度</a:t>
            </a:r>
            <a:r>
              <a:rPr lang="ja-JP" altLang="en-US"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大阪府内の需要家に</a:t>
            </a:r>
            <a:r>
              <a:rPr lang="ja-JP" altLang="en-US"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販売した以下の環境</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価値を</a:t>
            </a:r>
            <a:r>
              <a:rPr lang="ja-JP" altLang="en-US" sz="14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有する電気</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の量</a:t>
            </a:r>
            <a:r>
              <a:rPr lang="en-US" altLang="ja-JP" sz="1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・非</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非化石証書（再エネ指定）</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・Ｊクレジット（</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再エネ由来</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・グリーン電力</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証書</a:t>
            </a:r>
            <a:endParaRPr lang="en-US" altLang="ja-JP"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指針では、これら環境価値を「非化石</a:t>
            </a:r>
            <a:r>
              <a:rPr lang="ja-JP" altLang="en-US" sz="1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証書（再エネ）</a:t>
            </a:r>
            <a:r>
              <a:rPr lang="ja-JP" altLang="en-US" sz="1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等」と表現しています（以下同じ）。</a:t>
            </a:r>
            <a:endPar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正方形/長方形 17"/>
          <p:cNvSpPr/>
          <p:nvPr/>
        </p:nvSpPr>
        <p:spPr>
          <a:xfrm>
            <a:off x="5833388" y="4643924"/>
            <a:ext cx="3224316" cy="1077218"/>
          </a:xfrm>
          <a:prstGeom prst="rect">
            <a:avLst/>
          </a:prstGeom>
          <a:solidFill>
            <a:srgbClr val="CCFFFF"/>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非化石証書（再エネ）等利用率</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「非化石証書（再エネ）等利用量」を「府内販売電力量」で除した値に</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100</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を乗じた値</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4" name="テキスト ボックス 23"/>
          <p:cNvSpPr txBox="1"/>
          <p:nvPr/>
        </p:nvSpPr>
        <p:spPr>
          <a:xfrm>
            <a:off x="648344" y="828871"/>
            <a:ext cx="4357666"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＜入力欄</a:t>
            </a:r>
            <a:r>
              <a:rPr lang="ja-JP" altLang="en-US" sz="1200" dirty="0">
                <a:latin typeface="Meiryo UI" panose="020B0604030504040204" pitchFamily="50" charset="-128"/>
                <a:ea typeface="Meiryo UI" panose="020B0604030504040204" pitchFamily="50" charset="-128"/>
              </a:rPr>
              <a:t>に記入されて</a:t>
            </a:r>
            <a:r>
              <a:rPr lang="ja-JP" altLang="en-US" sz="1200" dirty="0" smtClean="0">
                <a:latin typeface="Meiryo UI" panose="020B0604030504040204" pitchFamily="50" charset="-128"/>
                <a:ea typeface="Meiryo UI" panose="020B0604030504040204" pitchFamily="50" charset="-128"/>
              </a:rPr>
              <a:t>いる数値・</a:t>
            </a:r>
            <a:r>
              <a:rPr lang="ja-JP" altLang="en-US" sz="1200" dirty="0">
                <a:latin typeface="Meiryo UI" panose="020B0604030504040204" pitchFamily="50" charset="-128"/>
                <a:ea typeface="Meiryo UI" panose="020B0604030504040204" pitchFamily="50" charset="-128"/>
              </a:rPr>
              <a:t>メニュー名称</a:t>
            </a:r>
            <a:r>
              <a:rPr lang="ja-JP" altLang="en-US" sz="1200" dirty="0" smtClean="0">
                <a:latin typeface="Meiryo UI" panose="020B0604030504040204" pitchFamily="50" charset="-128"/>
                <a:ea typeface="Meiryo UI" panose="020B0604030504040204" pitchFamily="50" charset="-128"/>
              </a:rPr>
              <a:t>は</a:t>
            </a:r>
            <a:r>
              <a:rPr lang="ja-JP" altLang="en-US" sz="1200" dirty="0">
                <a:latin typeface="Meiryo UI" panose="020B0604030504040204" pitchFamily="50" charset="-128"/>
                <a:ea typeface="Meiryo UI" panose="020B0604030504040204" pitchFamily="50" charset="-128"/>
              </a:rPr>
              <a:t>記入例です</a:t>
            </a:r>
            <a:r>
              <a:rPr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a:t>
            </a:r>
            <a:r>
              <a:rPr lang="ja-JP" altLang="en-US" sz="2400" dirty="0" smtClean="0">
                <a:solidFill>
                  <a:prstClr val="black"/>
                </a:solidFill>
                <a:latin typeface="Meiryo UI" panose="020B0604030504040204" pitchFamily="50" charset="-128"/>
                <a:ea typeface="Meiryo UI" panose="020B0604030504040204" pitchFamily="50" charset="-128"/>
              </a:rPr>
              <a:t>ポイント　</a:t>
            </a: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別紙１</a:t>
            </a:r>
            <a:r>
              <a:rPr lang="en-US" altLang="ja-JP" sz="2400" dirty="0" smtClean="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6</a:t>
            </a:fld>
            <a:endParaRPr kumimoji="1" lang="ja-JP" altLang="en-US"/>
          </a:p>
        </p:txBody>
      </p:sp>
    </p:spTree>
    <p:extLst>
      <p:ext uri="{BB962C8B-B14F-4D97-AF65-F5344CB8AC3E}">
        <p14:creationId xmlns:p14="http://schemas.microsoft.com/office/powerpoint/2010/main" val="2205025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2"/>
          <a:stretch>
            <a:fillRect/>
          </a:stretch>
        </p:blipFill>
        <p:spPr>
          <a:xfrm>
            <a:off x="685029" y="1212667"/>
            <a:ext cx="7754195" cy="3800509"/>
          </a:xfrm>
          <a:prstGeom prst="rect">
            <a:avLst/>
          </a:prstGeom>
        </p:spPr>
      </p:pic>
      <p:sp>
        <p:nvSpPr>
          <p:cNvPr id="16" name="線吹き出し 2 (枠付き) 15"/>
          <p:cNvSpPr/>
          <p:nvPr/>
        </p:nvSpPr>
        <p:spPr>
          <a:xfrm>
            <a:off x="6291134" y="3150970"/>
            <a:ext cx="1210729" cy="1358030"/>
          </a:xfrm>
          <a:prstGeom prst="borderCallout2">
            <a:avLst>
              <a:gd name="adj1" fmla="val 100448"/>
              <a:gd name="adj2" fmla="val 36785"/>
              <a:gd name="adj3" fmla="val 123611"/>
              <a:gd name="adj4" fmla="val -188396"/>
              <a:gd name="adj5" fmla="val 159143"/>
              <a:gd name="adj6" fmla="val -18939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827584" y="4984685"/>
            <a:ext cx="4087563" cy="1508105"/>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調整後排出係数</a:t>
            </a: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latin typeface="Meiryo UI" panose="020B0604030504040204" pitchFamily="50" charset="-128"/>
                <a:ea typeface="Meiryo UI" panose="020B0604030504040204" pitchFamily="50" charset="-128"/>
              </a:rPr>
              <a:t>国の通達「電気事業者ごとの基礎排出係数及び調整後排出係数の算出並びに公表</a:t>
            </a:r>
            <a:r>
              <a:rPr lang="ja-JP" altLang="en-US" sz="1600" dirty="0" smtClean="0">
                <a:latin typeface="Meiryo UI" panose="020B0604030504040204" pitchFamily="50" charset="-128"/>
                <a:ea typeface="Meiryo UI" panose="020B0604030504040204" pitchFamily="50" charset="-128"/>
              </a:rPr>
              <a:t>」により国に報告</a:t>
            </a:r>
            <a:r>
              <a:rPr lang="ja-JP" altLang="en-US" sz="1600" dirty="0">
                <a:latin typeface="Meiryo UI" panose="020B0604030504040204" pitchFamily="50" charset="-128"/>
                <a:ea typeface="Meiryo UI" panose="020B0604030504040204" pitchFamily="50" charset="-128"/>
              </a:rPr>
              <a:t>している調整後排出</a:t>
            </a:r>
            <a:r>
              <a:rPr lang="ja-JP" altLang="en-US" sz="1600" dirty="0" smtClean="0">
                <a:latin typeface="Meiryo UI" panose="020B0604030504040204" pitchFamily="50" charset="-128"/>
                <a:ea typeface="Meiryo UI" panose="020B0604030504040204" pitchFamily="50" charset="-128"/>
              </a:rPr>
              <a:t>係数（届出</a:t>
            </a:r>
            <a:r>
              <a:rPr lang="ja-JP" altLang="en-US" sz="1600" dirty="0">
                <a:latin typeface="Meiryo UI" panose="020B0604030504040204" pitchFamily="50" charset="-128"/>
                <a:ea typeface="Meiryo UI" panose="020B0604030504040204" pitchFamily="50" charset="-128"/>
              </a:rPr>
              <a:t>を行う年度の</a:t>
            </a:r>
            <a:r>
              <a:rPr lang="ja-JP" altLang="en-US" sz="1600" dirty="0" smtClean="0">
                <a:latin typeface="Meiryo UI" panose="020B0604030504040204" pitchFamily="50" charset="-128"/>
                <a:ea typeface="Meiryo UI" panose="020B0604030504040204" pitchFamily="50" charset="-128"/>
              </a:rPr>
              <a:t>前年度）</a:t>
            </a:r>
            <a:r>
              <a:rPr lang="en-US"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（メニュー</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別排出係数を報告している場合</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はその</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排出</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係数）</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線吹き出し 2 (枠付き) 18"/>
          <p:cNvSpPr/>
          <p:nvPr/>
        </p:nvSpPr>
        <p:spPr>
          <a:xfrm>
            <a:off x="7573695" y="3139922"/>
            <a:ext cx="842733" cy="1356811"/>
          </a:xfrm>
          <a:prstGeom prst="borderCallout2">
            <a:avLst>
              <a:gd name="adj1" fmla="val 100448"/>
              <a:gd name="adj2" fmla="val 36785"/>
              <a:gd name="adj3" fmla="val 125240"/>
              <a:gd name="adj4" fmla="val -61112"/>
              <a:gd name="adj5" fmla="val 153339"/>
              <a:gd name="adj6" fmla="val -6105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478876"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正方形/長方形 17"/>
          <p:cNvSpPr/>
          <p:nvPr/>
        </p:nvSpPr>
        <p:spPr>
          <a:xfrm>
            <a:off x="5013263" y="4981341"/>
            <a:ext cx="3224316" cy="830997"/>
          </a:xfrm>
          <a:prstGeom prst="rect">
            <a:avLst/>
          </a:prstGeom>
          <a:solidFill>
            <a:srgbClr val="CCFFFF"/>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二酸化炭素排出量</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「調整後排出係数」に「府内販売電力量</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a:t>
            </a:r>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乗じた</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値</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正方形/長方形 12"/>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5" name="正方形/長方形 24"/>
          <p:cNvSpPr/>
          <p:nvPr/>
        </p:nvSpPr>
        <p:spPr>
          <a:xfrm>
            <a:off x="5478876" y="6120408"/>
            <a:ext cx="2933816" cy="307777"/>
          </a:xfrm>
          <a:prstGeom prst="rect">
            <a:avLst/>
          </a:prstGeom>
        </p:spPr>
        <p:txBody>
          <a:bodyPr wrap="none">
            <a:spAutoFit/>
          </a:bodyPr>
          <a:lstStyle/>
          <a:p>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原則、メニュー毎に記入してください。</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9"/>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a:t>
            </a:r>
            <a:r>
              <a:rPr lang="ja-JP" altLang="en-US" sz="2400" dirty="0" smtClean="0">
                <a:solidFill>
                  <a:prstClr val="black"/>
                </a:solidFill>
                <a:latin typeface="Meiryo UI" panose="020B0604030504040204" pitchFamily="50" charset="-128"/>
                <a:ea typeface="Meiryo UI" panose="020B0604030504040204" pitchFamily="50" charset="-128"/>
              </a:rPr>
              <a:t>ポイント　</a:t>
            </a: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別紙１</a:t>
            </a:r>
            <a:r>
              <a:rPr lang="en-US" altLang="ja-JP" sz="2400" dirty="0" smtClean="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48344" y="895429"/>
            <a:ext cx="4357666"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＜入力欄</a:t>
            </a:r>
            <a:r>
              <a:rPr lang="ja-JP" altLang="en-US" sz="1200" dirty="0">
                <a:latin typeface="Meiryo UI" panose="020B0604030504040204" pitchFamily="50" charset="-128"/>
                <a:ea typeface="Meiryo UI" panose="020B0604030504040204" pitchFamily="50" charset="-128"/>
              </a:rPr>
              <a:t>に記入されて</a:t>
            </a:r>
            <a:r>
              <a:rPr lang="ja-JP" altLang="en-US" sz="1200" dirty="0" smtClean="0">
                <a:latin typeface="Meiryo UI" panose="020B0604030504040204" pitchFamily="50" charset="-128"/>
                <a:ea typeface="Meiryo UI" panose="020B0604030504040204" pitchFamily="50" charset="-128"/>
              </a:rPr>
              <a:t>いる数値は</a:t>
            </a:r>
            <a:r>
              <a:rPr lang="ja-JP" altLang="en-US" sz="1200" dirty="0">
                <a:latin typeface="Meiryo UI" panose="020B0604030504040204" pitchFamily="50" charset="-128"/>
                <a:ea typeface="Meiryo UI" panose="020B0604030504040204" pitchFamily="50" charset="-128"/>
              </a:rPr>
              <a:t>記入例です</a:t>
            </a:r>
            <a:r>
              <a:rPr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7</a:t>
            </a:fld>
            <a:endParaRPr kumimoji="1" lang="ja-JP" altLang="en-US"/>
          </a:p>
        </p:txBody>
      </p:sp>
    </p:spTree>
    <p:extLst>
      <p:ext uri="{BB962C8B-B14F-4D97-AF65-F5344CB8AC3E}">
        <p14:creationId xmlns:p14="http://schemas.microsoft.com/office/powerpoint/2010/main" val="2661576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915311" y="1942421"/>
            <a:ext cx="7381159" cy="2021261"/>
          </a:xfrm>
          <a:prstGeom prst="rect">
            <a:avLst/>
          </a:prstGeom>
        </p:spPr>
      </p:pic>
      <p:sp>
        <p:nvSpPr>
          <p:cNvPr id="12" name="正方形/長方形 11"/>
          <p:cNvSpPr/>
          <p:nvPr/>
        </p:nvSpPr>
        <p:spPr>
          <a:xfrm>
            <a:off x="5478876"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線吹き出し 2 (枠付き) 15"/>
          <p:cNvSpPr/>
          <p:nvPr/>
        </p:nvSpPr>
        <p:spPr>
          <a:xfrm>
            <a:off x="2754384" y="2666174"/>
            <a:ext cx="4104456" cy="648072"/>
          </a:xfrm>
          <a:prstGeom prst="borderCallout2">
            <a:avLst>
              <a:gd name="adj1" fmla="val 43589"/>
              <a:gd name="adj2" fmla="val -456"/>
              <a:gd name="adj3" fmla="val 183965"/>
              <a:gd name="adj4" fmla="val -11581"/>
              <a:gd name="adj5" fmla="val 313065"/>
              <a:gd name="adj6" fmla="val -114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899592" y="4552983"/>
            <a:ext cx="4464496" cy="1815882"/>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電源</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構成</a:t>
            </a: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b="1"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a:latin typeface="Meiryo UI" panose="020B0604030504040204" pitchFamily="50" charset="-128"/>
                <a:ea typeface="Meiryo UI" panose="020B0604030504040204" pitchFamily="50" charset="-128"/>
              </a:rPr>
              <a:t>　届出を行う年度の</a:t>
            </a:r>
            <a:r>
              <a:rPr lang="ja-JP" altLang="ja-JP" sz="1600" dirty="0">
                <a:latin typeface="Meiryo UI" panose="020B0604030504040204" pitchFamily="50" charset="-128"/>
                <a:ea typeface="Meiryo UI" panose="020B0604030504040204" pitchFamily="50" charset="-128"/>
              </a:rPr>
              <a:t>前年度において</a:t>
            </a:r>
            <a:r>
              <a:rPr lang="ja-JP" altLang="ja-JP" sz="1600" b="1" dirty="0">
                <a:latin typeface="Meiryo UI" panose="020B0604030504040204" pitchFamily="50" charset="-128"/>
                <a:ea typeface="Meiryo UI" panose="020B0604030504040204" pitchFamily="50" charset="-128"/>
              </a:rPr>
              <a:t>国内</a:t>
            </a:r>
            <a:r>
              <a:rPr lang="ja-JP" altLang="en-US" sz="1600" b="1" dirty="0">
                <a:latin typeface="Meiryo UI" panose="020B0604030504040204" pitchFamily="50" charset="-128"/>
                <a:ea typeface="Meiryo UI" panose="020B0604030504040204" pitchFamily="50" charset="-128"/>
              </a:rPr>
              <a:t>全体で</a:t>
            </a:r>
            <a:r>
              <a:rPr lang="ja-JP" altLang="ja-JP" sz="1600" dirty="0">
                <a:latin typeface="Meiryo UI" panose="020B0604030504040204" pitchFamily="50" charset="-128"/>
                <a:ea typeface="Meiryo UI" panose="020B0604030504040204" pitchFamily="50" charset="-128"/>
              </a:rPr>
              <a:t>販売した電気のうち、次の電源由来の電気</a:t>
            </a:r>
            <a:r>
              <a:rPr lang="ja-JP" altLang="en-US" sz="1600" dirty="0">
                <a:latin typeface="Meiryo UI" panose="020B0604030504040204" pitchFamily="50" charset="-128"/>
                <a:ea typeface="Meiryo UI" panose="020B0604030504040204" pitchFamily="50" charset="-128"/>
              </a:rPr>
              <a:t>の</a:t>
            </a:r>
            <a:r>
              <a:rPr lang="ja-JP" altLang="ja-JP" sz="1600" dirty="0">
                <a:latin typeface="Meiryo UI" panose="020B0604030504040204" pitchFamily="50" charset="-128"/>
                <a:ea typeface="Meiryo UI" panose="020B0604030504040204" pitchFamily="50" charset="-128"/>
              </a:rPr>
              <a:t>量（非化石証書</a:t>
            </a:r>
            <a:r>
              <a:rPr lang="ja-JP" altLang="en-US" sz="1600" dirty="0">
                <a:latin typeface="Meiryo UI" panose="020B0604030504040204" pitchFamily="50" charset="-128"/>
                <a:ea typeface="Meiryo UI" panose="020B0604030504040204" pitchFamily="50" charset="-128"/>
              </a:rPr>
              <a:t>（再エネ）</a:t>
            </a:r>
            <a:r>
              <a:rPr lang="ja-JP" altLang="ja-JP" sz="1600" dirty="0">
                <a:latin typeface="Meiryo UI" panose="020B0604030504040204" pitchFamily="50" charset="-128"/>
                <a:ea typeface="Meiryo UI" panose="020B0604030504040204" pitchFamily="50" charset="-128"/>
              </a:rPr>
              <a:t>等の有無は問わない</a:t>
            </a:r>
            <a:r>
              <a:rPr lang="ja-JP"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の実績</a:t>
            </a:r>
            <a:endParaRPr lang="ja-JP"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①　</a:t>
            </a:r>
            <a:r>
              <a:rPr lang="ja-JP" altLang="en-US" sz="1600" dirty="0">
                <a:latin typeface="Meiryo UI" panose="020B0604030504040204" pitchFamily="50" charset="-128"/>
                <a:ea typeface="Meiryo UI" panose="020B0604030504040204" pitchFamily="50" charset="-128"/>
              </a:rPr>
              <a:t>再エネ電源（</a:t>
            </a:r>
            <a:r>
              <a:rPr lang="ja-JP" altLang="ja-JP" sz="1600" dirty="0">
                <a:latin typeface="Meiryo UI" panose="020B0604030504040204" pitchFamily="50" charset="-128"/>
                <a:ea typeface="Meiryo UI" panose="020B0604030504040204" pitchFamily="50" charset="-128"/>
              </a:rPr>
              <a:t>非</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②　</a:t>
            </a:r>
            <a:r>
              <a:rPr lang="ja-JP" altLang="en-US" sz="1600" dirty="0">
                <a:latin typeface="Meiryo UI" panose="020B0604030504040204" pitchFamily="50" charset="-128"/>
                <a:ea typeface="Meiryo UI" panose="020B0604030504040204" pitchFamily="50" charset="-128"/>
              </a:rPr>
              <a:t>再エネ電源（</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③　①及び②以外の電源由来の電気</a:t>
            </a:r>
            <a:endParaRPr lang="en-US" altLang="ja-JP"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テキスト ボックス 10"/>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　</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a:t>
            </a:r>
            <a:r>
              <a:rPr lang="ja-JP" altLang="en-US" sz="2400" dirty="0" smtClean="0">
                <a:solidFill>
                  <a:prstClr val="black"/>
                </a:solidFill>
                <a:latin typeface="Meiryo UI" panose="020B0604030504040204" pitchFamily="50" charset="-128"/>
                <a:ea typeface="Meiryo UI" panose="020B0604030504040204" pitchFamily="50" charset="-128"/>
              </a:rPr>
              <a:t>ポイント　</a:t>
            </a:r>
            <a:r>
              <a:rPr lang="en-US" altLang="ja-JP" sz="2400" dirty="0" smtClean="0">
                <a:solidFill>
                  <a:prstClr val="black"/>
                </a:solidFill>
                <a:latin typeface="Meiryo UI" panose="020B0604030504040204" pitchFamily="50" charset="-128"/>
                <a:ea typeface="Meiryo UI" panose="020B0604030504040204" pitchFamily="50" charset="-128"/>
              </a:rPr>
              <a:t>&lt;</a:t>
            </a:r>
            <a:r>
              <a:rPr lang="ja-JP" altLang="en-US" sz="2400" dirty="0" smtClean="0">
                <a:solidFill>
                  <a:prstClr val="black"/>
                </a:solidFill>
                <a:latin typeface="Meiryo UI" panose="020B0604030504040204" pitchFamily="50" charset="-128"/>
                <a:ea typeface="Meiryo UI" panose="020B0604030504040204" pitchFamily="50" charset="-128"/>
              </a:rPr>
              <a:t>別紙１</a:t>
            </a:r>
            <a:r>
              <a:rPr lang="en-US" altLang="ja-JP" sz="2400" dirty="0" smtClean="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8" name="正方形/長方形 17"/>
          <p:cNvSpPr/>
          <p:nvPr/>
        </p:nvSpPr>
        <p:spPr>
          <a:xfrm>
            <a:off x="5519111" y="4552983"/>
            <a:ext cx="3224316" cy="584775"/>
          </a:xfrm>
          <a:prstGeom prst="rect">
            <a:avLst/>
          </a:prstGeom>
          <a:solidFill>
            <a:srgbClr val="CCFFFF"/>
          </a:solidFill>
          <a:ln w="19050">
            <a:solidFill>
              <a:srgbClr val="FF0000"/>
            </a:solidFill>
          </a:ln>
        </p:spPr>
        <p:txBody>
          <a:bodyPr wrap="square">
            <a:spAutoFit/>
          </a:bodyPr>
          <a:lstStyle/>
          <a:p>
            <a:r>
              <a:rPr lang="en-US" altLang="ja-JP"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電源構成比率</a:t>
            </a:r>
            <a:r>
              <a:rPr lang="en-US" altLang="ja-JP" sz="16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「電源構成」の値を比率にしたもの</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線吹き出し 2 (枠付き) 18"/>
          <p:cNvSpPr/>
          <p:nvPr/>
        </p:nvSpPr>
        <p:spPr>
          <a:xfrm>
            <a:off x="2754384" y="3374499"/>
            <a:ext cx="4104456" cy="530294"/>
          </a:xfrm>
          <a:prstGeom prst="borderCallout2">
            <a:avLst>
              <a:gd name="adj1" fmla="val 100209"/>
              <a:gd name="adj2" fmla="val 70701"/>
              <a:gd name="adj3" fmla="val 181391"/>
              <a:gd name="adj4" fmla="val 98148"/>
              <a:gd name="adj5" fmla="val 225562"/>
              <a:gd name="adj6" fmla="val 9861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87624" y="1635295"/>
            <a:ext cx="4357666"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＜入力欄</a:t>
            </a:r>
            <a:r>
              <a:rPr lang="ja-JP" altLang="en-US" sz="1200" dirty="0">
                <a:latin typeface="Meiryo UI" panose="020B0604030504040204" pitchFamily="50" charset="-128"/>
                <a:ea typeface="Meiryo UI" panose="020B0604030504040204" pitchFamily="50" charset="-128"/>
              </a:rPr>
              <a:t>に記入されて</a:t>
            </a:r>
            <a:r>
              <a:rPr lang="ja-JP" altLang="en-US" sz="1200" dirty="0" smtClean="0">
                <a:latin typeface="Meiryo UI" panose="020B0604030504040204" pitchFamily="50" charset="-128"/>
                <a:ea typeface="Meiryo UI" panose="020B0604030504040204" pitchFamily="50" charset="-128"/>
              </a:rPr>
              <a:t>いる数値は</a:t>
            </a:r>
            <a:r>
              <a:rPr lang="ja-JP" altLang="en-US" sz="1200" dirty="0">
                <a:latin typeface="Meiryo UI" panose="020B0604030504040204" pitchFamily="50" charset="-128"/>
                <a:ea typeface="Meiryo UI" panose="020B0604030504040204" pitchFamily="50" charset="-128"/>
              </a:rPr>
              <a:t>記入例です</a:t>
            </a:r>
            <a:r>
              <a:rPr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8</a:t>
            </a:fld>
            <a:endParaRPr kumimoji="1" lang="ja-JP" altLang="en-US"/>
          </a:p>
        </p:txBody>
      </p:sp>
    </p:spTree>
    <p:extLst>
      <p:ext uri="{BB962C8B-B14F-4D97-AF65-F5344CB8AC3E}">
        <p14:creationId xmlns:p14="http://schemas.microsoft.com/office/powerpoint/2010/main" val="2209960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2807</Words>
  <Application>Microsoft Office PowerPoint</Application>
  <PresentationFormat>画面に合わせる (4:3)</PresentationFormat>
  <Paragraphs>235</Paragraphs>
  <Slides>17</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17</vt:i4>
      </vt:variant>
    </vt:vector>
  </HeadingPairs>
  <TitlesOfParts>
    <vt:vector size="27" baseType="lpstr">
      <vt:lpstr>HG丸ｺﾞｼｯｸM-PRO</vt:lpstr>
      <vt:lpstr>Meiryo UI</vt:lpstr>
      <vt:lpstr>ＭＳ Ｐゴシック</vt:lpstr>
      <vt:lpstr>游ゴシック</vt:lpstr>
      <vt:lpstr>游ゴシック Light</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2021-08-18T04:41:33Z</dcterms:created>
  <dcterms:modified xsi:type="dcterms:W3CDTF">2023-07-06T07:20:42Z</dcterms:modified>
</cp:coreProperties>
</file>