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4"/>
  </p:notesMasterIdLst>
  <p:sldIdLst>
    <p:sldId id="257" r:id="rId2"/>
    <p:sldId id="258"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33E"/>
    <a:srgbClr val="00487E"/>
    <a:srgbClr val="003964"/>
    <a:srgbClr val="CCECFF"/>
    <a:srgbClr val="FF00FF"/>
    <a:srgbClr val="FF0000"/>
    <a:srgbClr val="920092"/>
    <a:srgbClr val="FFCC00"/>
    <a:srgbClr val="AC8300"/>
    <a:srgbClr val="B9E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33" autoAdjust="0"/>
    <p:restoredTop sz="94660"/>
  </p:normalViewPr>
  <p:slideViewPr>
    <p:cSldViewPr snapToGrid="0">
      <p:cViewPr varScale="1">
        <p:scale>
          <a:sx n="52" d="100"/>
          <a:sy n="52" d="100"/>
        </p:scale>
        <p:origin x="250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E6E3EA-81C2-496E-9763-B3CF6A44E1F8}" type="datetimeFigureOut">
              <a:rPr kumimoji="1" lang="ja-JP" altLang="en-US" smtClean="0"/>
              <a:t>2023/1/30</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283488-64C1-42FE-AEF3-719A42F6F389}" type="slidenum">
              <a:rPr kumimoji="1" lang="ja-JP" altLang="en-US" smtClean="0"/>
              <a:t>‹#›</a:t>
            </a:fld>
            <a:endParaRPr kumimoji="1" lang="ja-JP" altLang="en-US"/>
          </a:p>
        </p:txBody>
      </p:sp>
    </p:spTree>
    <p:extLst>
      <p:ext uri="{BB962C8B-B14F-4D97-AF65-F5344CB8AC3E}">
        <p14:creationId xmlns:p14="http://schemas.microsoft.com/office/powerpoint/2010/main" val="11376760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107D320-6B8F-4948-B591-803103F81DFA}" type="datetimeFigureOut">
              <a:rPr kumimoji="1" lang="ja-JP" altLang="en-US" smtClean="0"/>
              <a:t>2023/1/30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FF99-1378-4BE6-87E7-975D80B1962C}" type="slidenum">
              <a:rPr kumimoji="1" lang="ja-JP" altLang="en-US" smtClean="0"/>
              <a:t>‹#›</a:t>
            </a:fld>
            <a:endParaRPr kumimoji="1" lang="ja-JP" altLang="en-US"/>
          </a:p>
        </p:txBody>
      </p:sp>
    </p:spTree>
    <p:extLst>
      <p:ext uri="{BB962C8B-B14F-4D97-AF65-F5344CB8AC3E}">
        <p14:creationId xmlns:p14="http://schemas.microsoft.com/office/powerpoint/2010/main" val="1013730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07D320-6B8F-4948-B591-803103F81DFA}" type="datetimeFigureOut">
              <a:rPr kumimoji="1" lang="ja-JP" altLang="en-US" smtClean="0"/>
              <a:t>2023/1/30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FF99-1378-4BE6-87E7-975D80B1962C}" type="slidenum">
              <a:rPr kumimoji="1" lang="ja-JP" altLang="en-US" smtClean="0"/>
              <a:t>‹#›</a:t>
            </a:fld>
            <a:endParaRPr kumimoji="1" lang="ja-JP" altLang="en-US"/>
          </a:p>
        </p:txBody>
      </p:sp>
    </p:spTree>
    <p:extLst>
      <p:ext uri="{BB962C8B-B14F-4D97-AF65-F5344CB8AC3E}">
        <p14:creationId xmlns:p14="http://schemas.microsoft.com/office/powerpoint/2010/main" val="1954242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07D320-6B8F-4948-B591-803103F81DFA}" type="datetimeFigureOut">
              <a:rPr kumimoji="1" lang="ja-JP" altLang="en-US" smtClean="0"/>
              <a:t>2023/1/30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FF99-1378-4BE6-87E7-975D80B1962C}" type="slidenum">
              <a:rPr kumimoji="1" lang="ja-JP" altLang="en-US" smtClean="0"/>
              <a:t>‹#›</a:t>
            </a:fld>
            <a:endParaRPr kumimoji="1" lang="ja-JP" altLang="en-US"/>
          </a:p>
        </p:txBody>
      </p:sp>
    </p:spTree>
    <p:extLst>
      <p:ext uri="{BB962C8B-B14F-4D97-AF65-F5344CB8AC3E}">
        <p14:creationId xmlns:p14="http://schemas.microsoft.com/office/powerpoint/2010/main" val="1910452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07D320-6B8F-4948-B591-803103F81DFA}" type="datetimeFigureOut">
              <a:rPr kumimoji="1" lang="ja-JP" altLang="en-US" smtClean="0"/>
              <a:t>2023/1/30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FF99-1378-4BE6-87E7-975D80B1962C}" type="slidenum">
              <a:rPr kumimoji="1" lang="ja-JP" altLang="en-US" smtClean="0"/>
              <a:t>‹#›</a:t>
            </a:fld>
            <a:endParaRPr kumimoji="1" lang="ja-JP" altLang="en-US"/>
          </a:p>
        </p:txBody>
      </p:sp>
    </p:spTree>
    <p:extLst>
      <p:ext uri="{BB962C8B-B14F-4D97-AF65-F5344CB8AC3E}">
        <p14:creationId xmlns:p14="http://schemas.microsoft.com/office/powerpoint/2010/main" val="356582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107D320-6B8F-4948-B591-803103F81DFA}" type="datetimeFigureOut">
              <a:rPr kumimoji="1" lang="ja-JP" altLang="en-US" smtClean="0"/>
              <a:t>2023/1/30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FF99-1378-4BE6-87E7-975D80B1962C}" type="slidenum">
              <a:rPr kumimoji="1" lang="ja-JP" altLang="en-US" smtClean="0"/>
              <a:t>‹#›</a:t>
            </a:fld>
            <a:endParaRPr kumimoji="1" lang="ja-JP" altLang="en-US"/>
          </a:p>
        </p:txBody>
      </p:sp>
    </p:spTree>
    <p:extLst>
      <p:ext uri="{BB962C8B-B14F-4D97-AF65-F5344CB8AC3E}">
        <p14:creationId xmlns:p14="http://schemas.microsoft.com/office/powerpoint/2010/main" val="508139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107D320-6B8F-4948-B591-803103F81DFA}" type="datetimeFigureOut">
              <a:rPr kumimoji="1" lang="ja-JP" altLang="en-US" smtClean="0"/>
              <a:t>2023/1/30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51FF99-1378-4BE6-87E7-975D80B1962C}" type="slidenum">
              <a:rPr kumimoji="1" lang="ja-JP" altLang="en-US" smtClean="0"/>
              <a:t>‹#›</a:t>
            </a:fld>
            <a:endParaRPr kumimoji="1" lang="ja-JP" altLang="en-US"/>
          </a:p>
        </p:txBody>
      </p:sp>
    </p:spTree>
    <p:extLst>
      <p:ext uri="{BB962C8B-B14F-4D97-AF65-F5344CB8AC3E}">
        <p14:creationId xmlns:p14="http://schemas.microsoft.com/office/powerpoint/2010/main" val="2774499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107D320-6B8F-4948-B591-803103F81DFA}" type="datetimeFigureOut">
              <a:rPr kumimoji="1" lang="ja-JP" altLang="en-US" smtClean="0"/>
              <a:t>2023/1/30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51FF99-1378-4BE6-87E7-975D80B1962C}" type="slidenum">
              <a:rPr kumimoji="1" lang="ja-JP" altLang="en-US" smtClean="0"/>
              <a:t>‹#›</a:t>
            </a:fld>
            <a:endParaRPr kumimoji="1" lang="ja-JP" altLang="en-US"/>
          </a:p>
        </p:txBody>
      </p:sp>
    </p:spTree>
    <p:extLst>
      <p:ext uri="{BB962C8B-B14F-4D97-AF65-F5344CB8AC3E}">
        <p14:creationId xmlns:p14="http://schemas.microsoft.com/office/powerpoint/2010/main" val="2999489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107D320-6B8F-4948-B591-803103F81DFA}" type="datetimeFigureOut">
              <a:rPr kumimoji="1" lang="ja-JP" altLang="en-US" smtClean="0"/>
              <a:t>2023/1/30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51FF99-1378-4BE6-87E7-975D80B1962C}" type="slidenum">
              <a:rPr kumimoji="1" lang="ja-JP" altLang="en-US" smtClean="0"/>
              <a:t>‹#›</a:t>
            </a:fld>
            <a:endParaRPr kumimoji="1" lang="ja-JP" altLang="en-US"/>
          </a:p>
        </p:txBody>
      </p:sp>
    </p:spTree>
    <p:extLst>
      <p:ext uri="{BB962C8B-B14F-4D97-AF65-F5344CB8AC3E}">
        <p14:creationId xmlns:p14="http://schemas.microsoft.com/office/powerpoint/2010/main" val="340669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07D320-6B8F-4948-B591-803103F81DFA}" type="datetimeFigureOut">
              <a:rPr kumimoji="1" lang="ja-JP" altLang="en-US" smtClean="0"/>
              <a:t>2023/1/30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51FF99-1378-4BE6-87E7-975D80B1962C}" type="slidenum">
              <a:rPr kumimoji="1" lang="ja-JP" altLang="en-US" smtClean="0"/>
              <a:t>‹#›</a:t>
            </a:fld>
            <a:endParaRPr kumimoji="1" lang="ja-JP" altLang="en-US"/>
          </a:p>
        </p:txBody>
      </p:sp>
    </p:spTree>
    <p:extLst>
      <p:ext uri="{BB962C8B-B14F-4D97-AF65-F5344CB8AC3E}">
        <p14:creationId xmlns:p14="http://schemas.microsoft.com/office/powerpoint/2010/main" val="4289264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107D320-6B8F-4948-B591-803103F81DFA}" type="datetimeFigureOut">
              <a:rPr kumimoji="1" lang="ja-JP" altLang="en-US" smtClean="0"/>
              <a:t>2023/1/30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51FF99-1378-4BE6-87E7-975D80B1962C}" type="slidenum">
              <a:rPr kumimoji="1" lang="ja-JP" altLang="en-US" smtClean="0"/>
              <a:t>‹#›</a:t>
            </a:fld>
            <a:endParaRPr kumimoji="1" lang="ja-JP" altLang="en-US"/>
          </a:p>
        </p:txBody>
      </p:sp>
    </p:spTree>
    <p:extLst>
      <p:ext uri="{BB962C8B-B14F-4D97-AF65-F5344CB8AC3E}">
        <p14:creationId xmlns:p14="http://schemas.microsoft.com/office/powerpoint/2010/main" val="951850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107D320-6B8F-4948-B591-803103F81DFA}" type="datetimeFigureOut">
              <a:rPr kumimoji="1" lang="ja-JP" altLang="en-US" smtClean="0"/>
              <a:t>2023/1/30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51FF99-1378-4BE6-87E7-975D80B1962C}" type="slidenum">
              <a:rPr kumimoji="1" lang="ja-JP" altLang="en-US" smtClean="0"/>
              <a:t>‹#›</a:t>
            </a:fld>
            <a:endParaRPr kumimoji="1" lang="ja-JP" altLang="en-US"/>
          </a:p>
        </p:txBody>
      </p:sp>
    </p:spTree>
    <p:extLst>
      <p:ext uri="{BB962C8B-B14F-4D97-AF65-F5344CB8AC3E}">
        <p14:creationId xmlns:p14="http://schemas.microsoft.com/office/powerpoint/2010/main" val="2735990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107D320-6B8F-4948-B591-803103F81DFA}" type="datetimeFigureOut">
              <a:rPr kumimoji="1" lang="ja-JP" altLang="en-US" smtClean="0"/>
              <a:t>2023/1/30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351FF99-1378-4BE6-87E7-975D80B1962C}" type="slidenum">
              <a:rPr kumimoji="1" lang="ja-JP" altLang="en-US" smtClean="0"/>
              <a:t>‹#›</a:t>
            </a:fld>
            <a:endParaRPr kumimoji="1" lang="ja-JP" altLang="en-US"/>
          </a:p>
        </p:txBody>
      </p:sp>
    </p:spTree>
    <p:extLst>
      <p:ext uri="{BB962C8B-B14F-4D97-AF65-F5344CB8AC3E}">
        <p14:creationId xmlns:p14="http://schemas.microsoft.com/office/powerpoint/2010/main" val="11704493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microsoft.com/office/2007/relationships/hdphoto" Target="../media/hdphoto1.wdp"/><Relationship Id="rId7"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gif"/><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backgroundMark x1="38952" y1="21843" x2="38952" y2="21843"/>
                        <a14:backgroundMark x1="44279" y1="20328" x2="44279" y2="20328"/>
                        <a14:backgroundMark x1="49083" y1="30808" x2="49083" y2="30808"/>
                        <a14:backgroundMark x1="41485" y1="38889" x2="41485" y2="38889"/>
                        <a14:backgroundMark x1="40087" y1="55934" x2="40087" y2="55934"/>
                        <a14:backgroundMark x1="35022" y1="57576" x2="35022" y2="57576"/>
                        <a14:backgroundMark x1="32489" y1="53535" x2="32489" y2="53535"/>
                      </a14:backgroundRemoval>
                    </a14:imgEffect>
                  </a14:imgLayer>
                </a14:imgProps>
              </a:ext>
              <a:ext uri="{28A0092B-C50C-407E-A947-70E740481C1C}">
                <a14:useLocalDpi xmlns:a14="http://schemas.microsoft.com/office/drawing/2010/main" val="0"/>
              </a:ext>
            </a:extLst>
          </a:blip>
          <a:stretch>
            <a:fillRect/>
          </a:stretch>
        </p:blipFill>
        <p:spPr>
          <a:xfrm>
            <a:off x="207297" y="1922106"/>
            <a:ext cx="6650703" cy="4600312"/>
          </a:xfrm>
          <a:prstGeom prst="rect">
            <a:avLst/>
          </a:prstGeom>
        </p:spPr>
      </p:pic>
      <p:sp>
        <p:nvSpPr>
          <p:cNvPr id="5" name="正方形/長方形 4"/>
          <p:cNvSpPr/>
          <p:nvPr/>
        </p:nvSpPr>
        <p:spPr>
          <a:xfrm>
            <a:off x="0" y="-27870"/>
            <a:ext cx="6868160" cy="990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115785" y="2255216"/>
            <a:ext cx="2879051" cy="1991449"/>
          </a:xfrm>
          <a:prstGeom prst="rect">
            <a:avLst/>
          </a:prstGeom>
        </p:spPr>
      </p:pic>
      <p:sp>
        <p:nvSpPr>
          <p:cNvPr id="7" name="正方形/長方形 6"/>
          <p:cNvSpPr/>
          <p:nvPr/>
        </p:nvSpPr>
        <p:spPr>
          <a:xfrm>
            <a:off x="0" y="4215546"/>
            <a:ext cx="6858000" cy="3780000"/>
          </a:xfrm>
          <a:prstGeom prst="rect">
            <a:avLst/>
          </a:prstGeom>
          <a:solidFill>
            <a:srgbClr val="B9EDFF">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flipH="1">
            <a:off x="783074" y="1937393"/>
            <a:ext cx="1274718" cy="1047736"/>
          </a:xfrm>
          <a:prstGeom prst="rect">
            <a:avLst/>
          </a:prstGeom>
        </p:spPr>
      </p:pic>
      <p:sp>
        <p:nvSpPr>
          <p:cNvPr id="6" name="正方形/長方形 5"/>
          <p:cNvSpPr/>
          <p:nvPr/>
        </p:nvSpPr>
        <p:spPr>
          <a:xfrm>
            <a:off x="106213" y="1148700"/>
            <a:ext cx="6664349" cy="720000"/>
          </a:xfrm>
          <a:prstGeom prst="rect">
            <a:avLst/>
          </a:prstGeom>
          <a:solidFill>
            <a:srgbClr val="71DA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213" y="96017"/>
            <a:ext cx="1549424" cy="438221"/>
          </a:xfrm>
          <a:prstGeom prst="rect">
            <a:avLst/>
          </a:prstGeom>
        </p:spPr>
      </p:pic>
      <p:grpSp>
        <p:nvGrpSpPr>
          <p:cNvPr id="10" name="グループ化 9"/>
          <p:cNvGrpSpPr/>
          <p:nvPr/>
        </p:nvGrpSpPr>
        <p:grpSpPr>
          <a:xfrm>
            <a:off x="4461076" y="133822"/>
            <a:ext cx="2318643" cy="641473"/>
            <a:chOff x="6929093" y="1491325"/>
            <a:chExt cx="2318643" cy="641473"/>
          </a:xfrm>
        </p:grpSpPr>
        <p:sp>
          <p:nvSpPr>
            <p:cNvPr id="11" name="正方形/長方形 10"/>
            <p:cNvSpPr/>
            <p:nvPr/>
          </p:nvSpPr>
          <p:spPr>
            <a:xfrm>
              <a:off x="6929093" y="1491325"/>
              <a:ext cx="2318643" cy="6414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29093" y="1526803"/>
              <a:ext cx="1105188" cy="570516"/>
            </a:xfrm>
            <a:prstGeom prst="rect">
              <a:avLst/>
            </a:prstGeom>
          </p:spPr>
        </p:pic>
        <p:pic>
          <p:nvPicPr>
            <p:cNvPr id="13" name="図 12"/>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8084017" y="1548019"/>
              <a:ext cx="528083" cy="528084"/>
            </a:xfrm>
            <a:prstGeom prst="rect">
              <a:avLst/>
            </a:prstGeom>
          </p:spPr>
        </p:pic>
      </p:grpSp>
      <p:pic>
        <p:nvPicPr>
          <p:cNvPr id="14" name="Picture 2" descr="https://www.unic.or.jp/files/sdg_icon_wheel_3.png"/>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6033560" y="1664"/>
            <a:ext cx="849610" cy="849610"/>
          </a:xfrm>
          <a:prstGeom prst="rect">
            <a:avLst/>
          </a:prstGeom>
          <a:noFill/>
          <a:extLst>
            <a:ext uri="{909E8E84-426E-40DD-AFC4-6F175D3DCCD1}">
              <a14:hiddenFill xmlns:a14="http://schemas.microsoft.com/office/drawing/2010/main">
                <a:solidFill>
                  <a:srgbClr val="FFFFFF"/>
                </a:solidFill>
              </a14:hiddenFill>
            </a:ext>
          </a:extLst>
        </p:spPr>
      </p:pic>
      <p:grpSp>
        <p:nvGrpSpPr>
          <p:cNvPr id="18" name="グループ化 17"/>
          <p:cNvGrpSpPr/>
          <p:nvPr/>
        </p:nvGrpSpPr>
        <p:grpSpPr>
          <a:xfrm>
            <a:off x="5290105" y="7714211"/>
            <a:ext cx="1480457" cy="1407886"/>
            <a:chOff x="5013670" y="5683497"/>
            <a:chExt cx="1480457" cy="1407886"/>
          </a:xfrm>
        </p:grpSpPr>
        <p:sp>
          <p:nvSpPr>
            <p:cNvPr id="15" name="楕円 14"/>
            <p:cNvSpPr/>
            <p:nvPr/>
          </p:nvSpPr>
          <p:spPr>
            <a:xfrm>
              <a:off x="5013670" y="5683497"/>
              <a:ext cx="1480457" cy="140788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楕円 15"/>
            <p:cNvSpPr/>
            <p:nvPr/>
          </p:nvSpPr>
          <p:spPr>
            <a:xfrm>
              <a:off x="5055632" y="5741553"/>
              <a:ext cx="1394953" cy="1295977"/>
            </a:xfrm>
            <a:prstGeom prst="ellipse">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5121780" y="5944959"/>
              <a:ext cx="1261884" cy="954107"/>
            </a:xfrm>
            <a:prstGeom prst="rect">
              <a:avLst/>
            </a:prstGeom>
            <a:noFill/>
          </p:spPr>
          <p:txBody>
            <a:bodyPr wrap="none" rtlCol="0">
              <a:spAutoFit/>
            </a:bodyPr>
            <a:lstStyle/>
            <a:p>
              <a:r>
                <a:rPr kumimoji="1" lang="ja-JP" altLang="en-US" sz="2800" dirty="0">
                  <a:solidFill>
                    <a:schemeClr val="bg1"/>
                  </a:solidFill>
                  <a:latin typeface="UD デジタル 教科書体 NK-B" panose="02020700000000000000" pitchFamily="18" charset="-128"/>
                  <a:ea typeface="UD デジタル 教科書体 NK-B" panose="02020700000000000000" pitchFamily="18" charset="-128"/>
                </a:rPr>
                <a:t>参加費</a:t>
              </a:r>
              <a:r>
                <a:rPr kumimoji="1" lang="en-US" altLang="ja-JP" sz="2800" dirty="0">
                  <a:solidFill>
                    <a:schemeClr val="bg1"/>
                  </a:solidFill>
                  <a:latin typeface="UD デジタル 教科書体 NK-B" panose="02020700000000000000" pitchFamily="18" charset="-128"/>
                  <a:ea typeface="UD デジタル 教科書体 NK-B" panose="02020700000000000000" pitchFamily="18" charset="-128"/>
                </a:rPr>
                <a:t/>
              </a:r>
              <a:br>
                <a:rPr kumimoji="1" lang="en-US" altLang="ja-JP" sz="2800" dirty="0">
                  <a:solidFill>
                    <a:schemeClr val="bg1"/>
                  </a:solidFill>
                  <a:latin typeface="UD デジタル 教科書体 NK-B" panose="02020700000000000000" pitchFamily="18" charset="-128"/>
                  <a:ea typeface="UD デジタル 教科書体 NK-B" panose="02020700000000000000" pitchFamily="18" charset="-128"/>
                </a:rPr>
              </a:br>
              <a:r>
                <a:rPr kumimoji="1" lang="ja-JP" altLang="en-US" sz="2800" dirty="0">
                  <a:solidFill>
                    <a:schemeClr val="bg1"/>
                  </a:solidFill>
                  <a:latin typeface="UD デジタル 教科書体 NK-B" panose="02020700000000000000" pitchFamily="18" charset="-128"/>
                  <a:ea typeface="UD デジタル 教科書体 NK-B" panose="02020700000000000000" pitchFamily="18" charset="-128"/>
                </a:rPr>
                <a:t>無料！</a:t>
              </a:r>
            </a:p>
          </p:txBody>
        </p:sp>
      </p:grpSp>
      <p:sp>
        <p:nvSpPr>
          <p:cNvPr id="19" name="テキスト ボックス 18"/>
          <p:cNvSpPr txBox="1"/>
          <p:nvPr/>
        </p:nvSpPr>
        <p:spPr>
          <a:xfrm>
            <a:off x="245918" y="792694"/>
            <a:ext cx="6308701" cy="338554"/>
          </a:xfrm>
          <a:prstGeom prst="rect">
            <a:avLst/>
          </a:prstGeom>
          <a:noFill/>
        </p:spPr>
        <p:txBody>
          <a:bodyPr wrap="square" rtlCol="0">
            <a:spAutoFit/>
          </a:bodyPr>
          <a:lstStyle/>
          <a:p>
            <a:r>
              <a:rPr kumimoji="1" lang="ja-JP" altLang="en-US" sz="1600" dirty="0">
                <a:solidFill>
                  <a:schemeClr val="bg1"/>
                </a:solidFill>
                <a:latin typeface="UD デジタル 教科書体 NK-B" panose="02020700000000000000" pitchFamily="18" charset="-128"/>
                <a:ea typeface="UD デジタル 教科書体 NK-B" panose="02020700000000000000" pitchFamily="18" charset="-128"/>
              </a:rPr>
              <a:t>大阪府内の脱炭素経営に関心のある事業者のみなさまへ</a:t>
            </a:r>
          </a:p>
        </p:txBody>
      </p:sp>
      <p:sp>
        <p:nvSpPr>
          <p:cNvPr id="20" name="テキスト ボックス 19"/>
          <p:cNvSpPr txBox="1"/>
          <p:nvPr/>
        </p:nvSpPr>
        <p:spPr>
          <a:xfrm>
            <a:off x="3033829" y="1184158"/>
            <a:ext cx="3262432" cy="707886"/>
          </a:xfrm>
          <a:prstGeom prst="rect">
            <a:avLst/>
          </a:prstGeom>
          <a:noFill/>
        </p:spPr>
        <p:txBody>
          <a:bodyPr wrap="none" rtlCol="0">
            <a:spAutoFit/>
          </a:bodyPr>
          <a:lstStyle/>
          <a:p>
            <a:r>
              <a:rPr kumimoji="1" lang="ja-JP" altLang="en-US" sz="4000" dirty="0">
                <a:solidFill>
                  <a:srgbClr val="FF00FF"/>
                </a:solidFill>
                <a:latin typeface="UD デジタル 教科書体 NK-B" panose="02020700000000000000" pitchFamily="18" charset="-128"/>
                <a:ea typeface="UD デジタル 教科書体 NK-B" panose="02020700000000000000" pitchFamily="18" charset="-128"/>
              </a:rPr>
              <a:t>参加者募集中</a:t>
            </a:r>
          </a:p>
        </p:txBody>
      </p:sp>
      <p:sp>
        <p:nvSpPr>
          <p:cNvPr id="21" name="テキスト ボックス 20"/>
          <p:cNvSpPr txBox="1"/>
          <p:nvPr/>
        </p:nvSpPr>
        <p:spPr>
          <a:xfrm>
            <a:off x="929028" y="1180581"/>
            <a:ext cx="4543902" cy="646331"/>
          </a:xfrm>
          <a:prstGeom prst="rect">
            <a:avLst/>
          </a:prstGeom>
          <a:noFill/>
        </p:spPr>
        <p:txBody>
          <a:bodyPr wrap="square" rtlCol="0">
            <a:spAutoFit/>
          </a:bodyPr>
          <a:lstStyle/>
          <a:p>
            <a:r>
              <a:rPr kumimoji="1" lang="ja-JP" altLang="en-US" dirty="0">
                <a:solidFill>
                  <a:schemeClr val="bg1"/>
                </a:solidFill>
                <a:latin typeface="UD デジタル 教科書体 NK-B" panose="02020700000000000000" pitchFamily="18" charset="-128"/>
                <a:ea typeface="UD デジタル 教科書体 NK-B" panose="02020700000000000000" pitchFamily="18" charset="-128"/>
              </a:rPr>
              <a:t>手を動かして</a:t>
            </a:r>
            <a:endParaRPr kumimoji="1" lang="en-US" altLang="ja-JP" dirty="0">
              <a:solidFill>
                <a:schemeClr val="bg1"/>
              </a:solidFill>
              <a:latin typeface="UD デジタル 教科書体 NK-B" panose="02020700000000000000" pitchFamily="18" charset="-128"/>
              <a:ea typeface="UD デジタル 教科書体 NK-B" panose="02020700000000000000" pitchFamily="18" charset="-128"/>
            </a:endParaRPr>
          </a:p>
          <a:p>
            <a:r>
              <a:rPr kumimoji="1" lang="ja-JP" altLang="en-US" dirty="0">
                <a:solidFill>
                  <a:schemeClr val="bg1"/>
                </a:solidFill>
                <a:latin typeface="UD デジタル 教科書体 NK-B" panose="02020700000000000000" pitchFamily="18" charset="-128"/>
                <a:ea typeface="UD デジタル 教科書体 NK-B" panose="02020700000000000000" pitchFamily="18" charset="-128"/>
              </a:rPr>
              <a:t>学べるワークショップ</a:t>
            </a:r>
          </a:p>
        </p:txBody>
      </p:sp>
      <p:sp>
        <p:nvSpPr>
          <p:cNvPr id="22" name="テキスト ボックス 21"/>
          <p:cNvSpPr txBox="1"/>
          <p:nvPr/>
        </p:nvSpPr>
        <p:spPr>
          <a:xfrm>
            <a:off x="197121" y="4304931"/>
            <a:ext cx="6602053" cy="1415772"/>
          </a:xfrm>
          <a:prstGeom prst="rect">
            <a:avLst/>
          </a:prstGeom>
          <a:noFill/>
        </p:spPr>
        <p:txBody>
          <a:bodyPr wrap="square" rtlCol="0">
            <a:spAutoFit/>
          </a:bodyPr>
          <a:lstStyle/>
          <a:p>
            <a:r>
              <a:rPr kumimoji="1" lang="ja-JP" altLang="en-US" sz="1400" dirty="0">
                <a:solidFill>
                  <a:srgbClr val="002060"/>
                </a:solidFill>
                <a:latin typeface="UD デジタル 教科書体 NK-B" panose="02020700000000000000" pitchFamily="18" charset="-128"/>
                <a:ea typeface="UD デジタル 教科書体 NK-B" panose="02020700000000000000" pitchFamily="18" charset="-128"/>
              </a:rPr>
              <a:t>気候変動対策推進条例に基づく任意届出制度を活用した</a:t>
            </a:r>
            <a:endParaRPr kumimoji="1" lang="en-US" altLang="ja-JP" sz="1400" dirty="0">
              <a:solidFill>
                <a:srgbClr val="002060"/>
              </a:solidFill>
              <a:latin typeface="UD デジタル 教科書体 NK-B" panose="02020700000000000000" pitchFamily="18" charset="-128"/>
              <a:ea typeface="UD デジタル 教科書体 NK-B" panose="02020700000000000000" pitchFamily="18" charset="-128"/>
            </a:endParaRPr>
          </a:p>
          <a:p>
            <a:r>
              <a:rPr kumimoji="1" lang="en-US" altLang="ja-JP" sz="3600" dirty="0">
                <a:solidFill>
                  <a:srgbClr val="FF0000"/>
                </a:solidFill>
                <a:latin typeface="UD デジタル 教科書体 NK-B" panose="02020700000000000000" pitchFamily="18" charset="-128"/>
                <a:ea typeface="UD デジタル 教科書体 NK-B" panose="02020700000000000000" pitchFamily="18" charset="-128"/>
              </a:rPr>
              <a:t>CO</a:t>
            </a:r>
            <a:r>
              <a:rPr kumimoji="1" lang="en-US" altLang="ja-JP" sz="3600" baseline="-12000" dirty="0">
                <a:solidFill>
                  <a:srgbClr val="FF0000"/>
                </a:solidFill>
                <a:latin typeface="UD デジタル 教科書体 NK-B" panose="02020700000000000000" pitchFamily="18" charset="-128"/>
                <a:ea typeface="UD デジタル 教科書体 NK-B" panose="02020700000000000000" pitchFamily="18" charset="-128"/>
              </a:rPr>
              <a:t>2</a:t>
            </a:r>
            <a:r>
              <a:rPr kumimoji="1" lang="ja-JP" altLang="en-US" sz="3600" dirty="0">
                <a:solidFill>
                  <a:srgbClr val="FF0000"/>
                </a:solidFill>
                <a:latin typeface="UD デジタル 教科書体 NK-B" panose="02020700000000000000" pitchFamily="18" charset="-128"/>
                <a:ea typeface="UD デジタル 教科書体 NK-B" panose="02020700000000000000" pitchFamily="18" charset="-128"/>
              </a:rPr>
              <a:t>見える化・対策計画づくりのためのワークショップ</a:t>
            </a:r>
          </a:p>
        </p:txBody>
      </p:sp>
      <p:pic>
        <p:nvPicPr>
          <p:cNvPr id="23" name="図 22"/>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a:off x="4585075" y="2039562"/>
            <a:ext cx="1689877" cy="1079895"/>
          </a:xfrm>
          <a:prstGeom prst="rect">
            <a:avLst/>
          </a:prstGeom>
        </p:spPr>
      </p:pic>
      <p:grpSp>
        <p:nvGrpSpPr>
          <p:cNvPr id="29" name="グループ化 28"/>
          <p:cNvGrpSpPr/>
          <p:nvPr/>
        </p:nvGrpSpPr>
        <p:grpSpPr>
          <a:xfrm>
            <a:off x="182128" y="5758370"/>
            <a:ext cx="1250301" cy="447870"/>
            <a:chOff x="-3862872" y="5146733"/>
            <a:chExt cx="1828799" cy="656908"/>
          </a:xfrm>
        </p:grpSpPr>
        <p:sp>
          <p:nvSpPr>
            <p:cNvPr id="27" name="フローチャート: 記憶データ 26"/>
            <p:cNvSpPr/>
            <p:nvPr/>
          </p:nvSpPr>
          <p:spPr>
            <a:xfrm>
              <a:off x="-3769567" y="5241430"/>
              <a:ext cx="1735494" cy="562211"/>
            </a:xfrm>
            <a:prstGeom prst="flowChartOnlineStorag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ローチャート: 記憶データ 27"/>
            <p:cNvSpPr/>
            <p:nvPr/>
          </p:nvSpPr>
          <p:spPr>
            <a:xfrm>
              <a:off x="-3862872" y="5146733"/>
              <a:ext cx="1735494" cy="562211"/>
            </a:xfrm>
            <a:prstGeom prst="flowChartOnlineStorage">
              <a:avLst/>
            </a:prstGeom>
            <a:solidFill>
              <a:srgbClr val="00A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0" name="グループ化 29"/>
          <p:cNvGrpSpPr/>
          <p:nvPr/>
        </p:nvGrpSpPr>
        <p:grpSpPr>
          <a:xfrm>
            <a:off x="203214" y="6285774"/>
            <a:ext cx="1250301" cy="447870"/>
            <a:chOff x="-3862872" y="5146733"/>
            <a:chExt cx="1828799" cy="656908"/>
          </a:xfrm>
        </p:grpSpPr>
        <p:sp>
          <p:nvSpPr>
            <p:cNvPr id="31" name="フローチャート: 記憶データ 30"/>
            <p:cNvSpPr/>
            <p:nvPr/>
          </p:nvSpPr>
          <p:spPr>
            <a:xfrm>
              <a:off x="-3769567" y="5241430"/>
              <a:ext cx="1735494" cy="562211"/>
            </a:xfrm>
            <a:prstGeom prst="flowChartOnlineStorag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フローチャート: 記憶データ 31"/>
            <p:cNvSpPr/>
            <p:nvPr/>
          </p:nvSpPr>
          <p:spPr>
            <a:xfrm>
              <a:off x="-3862872" y="5146733"/>
              <a:ext cx="1735494" cy="562211"/>
            </a:xfrm>
            <a:prstGeom prst="flowChartOnlineStorage">
              <a:avLst/>
            </a:prstGeom>
            <a:solidFill>
              <a:srgbClr val="00A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3" name="グループ化 32"/>
          <p:cNvGrpSpPr/>
          <p:nvPr/>
        </p:nvGrpSpPr>
        <p:grpSpPr>
          <a:xfrm>
            <a:off x="211021" y="6800718"/>
            <a:ext cx="1250301" cy="447870"/>
            <a:chOff x="-3862872" y="5146733"/>
            <a:chExt cx="1828799" cy="656908"/>
          </a:xfrm>
        </p:grpSpPr>
        <p:sp>
          <p:nvSpPr>
            <p:cNvPr id="34" name="フローチャート: 記憶データ 33"/>
            <p:cNvSpPr/>
            <p:nvPr/>
          </p:nvSpPr>
          <p:spPr>
            <a:xfrm>
              <a:off x="-3769567" y="5241430"/>
              <a:ext cx="1735494" cy="562211"/>
            </a:xfrm>
            <a:prstGeom prst="flowChartOnlineStorag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フローチャート: 記憶データ 34"/>
            <p:cNvSpPr/>
            <p:nvPr/>
          </p:nvSpPr>
          <p:spPr>
            <a:xfrm>
              <a:off x="-3862872" y="5146733"/>
              <a:ext cx="1735494" cy="562211"/>
            </a:xfrm>
            <a:prstGeom prst="flowChartOnlineStorage">
              <a:avLst/>
            </a:prstGeom>
            <a:solidFill>
              <a:srgbClr val="00A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6" name="グループ化 35"/>
          <p:cNvGrpSpPr/>
          <p:nvPr/>
        </p:nvGrpSpPr>
        <p:grpSpPr>
          <a:xfrm>
            <a:off x="216447" y="7308035"/>
            <a:ext cx="1250301" cy="447870"/>
            <a:chOff x="-3862872" y="5146733"/>
            <a:chExt cx="1828799" cy="656908"/>
          </a:xfrm>
        </p:grpSpPr>
        <p:sp>
          <p:nvSpPr>
            <p:cNvPr id="37" name="フローチャート: 記憶データ 36"/>
            <p:cNvSpPr/>
            <p:nvPr/>
          </p:nvSpPr>
          <p:spPr>
            <a:xfrm>
              <a:off x="-3769567" y="5241430"/>
              <a:ext cx="1735494" cy="562211"/>
            </a:xfrm>
            <a:prstGeom prst="flowChartOnlineStorag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フローチャート: 記憶データ 37"/>
            <p:cNvSpPr/>
            <p:nvPr/>
          </p:nvSpPr>
          <p:spPr>
            <a:xfrm>
              <a:off x="-3862872" y="5146733"/>
              <a:ext cx="1735494" cy="562211"/>
            </a:xfrm>
            <a:prstGeom prst="flowChartOnlineStorage">
              <a:avLst/>
            </a:prstGeom>
            <a:solidFill>
              <a:srgbClr val="00A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0" name="テキスト ボックス 39"/>
          <p:cNvSpPr txBox="1"/>
          <p:nvPr/>
        </p:nvSpPr>
        <p:spPr>
          <a:xfrm>
            <a:off x="232897" y="8187084"/>
            <a:ext cx="3817393" cy="316141"/>
          </a:xfrm>
          <a:prstGeom prst="rect">
            <a:avLst/>
          </a:prstGeom>
          <a:noFill/>
        </p:spPr>
        <p:txBody>
          <a:bodyPr wrap="square" rtlCol="0">
            <a:spAutoFit/>
          </a:bodyPr>
          <a:lstStyle/>
          <a:p>
            <a:r>
              <a:rPr kumimoji="1" lang="ja-JP" altLang="en-US" sz="1400" dirty="0">
                <a:solidFill>
                  <a:schemeClr val="bg1"/>
                </a:solidFill>
                <a:latin typeface="UD デジタル 教科書体 NK-B" panose="02020700000000000000" pitchFamily="18" charset="-128"/>
                <a:ea typeface="UD デジタル 教科書体 NK-B" panose="02020700000000000000" pitchFamily="18" charset="-128"/>
              </a:rPr>
              <a:t>☞こんなお悩み、抱えていませんか？</a:t>
            </a:r>
            <a:endParaRPr kumimoji="1" lang="ja-JP" altLang="en-US" sz="3600" dirty="0">
              <a:solidFill>
                <a:schemeClr val="bg1"/>
              </a:solidFill>
              <a:latin typeface="UD デジタル 教科書体 NK-B" panose="02020700000000000000" pitchFamily="18" charset="-128"/>
              <a:ea typeface="UD デジタル 教科書体 NK-B" panose="02020700000000000000" pitchFamily="18" charset="-128"/>
            </a:endParaRPr>
          </a:p>
        </p:txBody>
      </p:sp>
      <p:pic>
        <p:nvPicPr>
          <p:cNvPr id="45" name="図 44"/>
          <p:cNvPicPr>
            <a:picLocks noChangeAspect="1"/>
          </p:cNvPicPr>
          <p:nvPr/>
        </p:nvPicPr>
        <p:blipFill>
          <a:blip r:embed="rId11" cstate="hqprint">
            <a:extLst>
              <a:ext uri="{28A0092B-C50C-407E-A947-70E740481C1C}">
                <a14:useLocalDpi xmlns:a14="http://schemas.microsoft.com/office/drawing/2010/main" val="0"/>
              </a:ext>
            </a:extLst>
          </a:blip>
          <a:stretch>
            <a:fillRect/>
          </a:stretch>
        </p:blipFill>
        <p:spPr>
          <a:xfrm>
            <a:off x="2501238" y="8725148"/>
            <a:ext cx="714082" cy="1167789"/>
          </a:xfrm>
          <a:prstGeom prst="rect">
            <a:avLst/>
          </a:prstGeom>
        </p:spPr>
      </p:pic>
      <p:sp>
        <p:nvSpPr>
          <p:cNvPr id="58" name="テキスト ボックス 57"/>
          <p:cNvSpPr txBox="1"/>
          <p:nvPr/>
        </p:nvSpPr>
        <p:spPr>
          <a:xfrm>
            <a:off x="1469723" y="5748517"/>
            <a:ext cx="5300839" cy="459918"/>
          </a:xfrm>
          <a:prstGeom prst="rect">
            <a:avLst/>
          </a:prstGeom>
          <a:noFill/>
        </p:spPr>
        <p:txBody>
          <a:bodyPr wrap="square" rtlCol="0">
            <a:spAutoFit/>
          </a:bodyPr>
          <a:lstStyle/>
          <a:p>
            <a:r>
              <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rPr>
              <a:t>令和５年</a:t>
            </a:r>
            <a:r>
              <a:rPr kumimoji="1" lang="ja-JP" altLang="en-US" sz="2400" dirty="0" smtClean="0">
                <a:solidFill>
                  <a:srgbClr val="002060"/>
                </a:solidFill>
                <a:latin typeface="UD デジタル 教科書体 NK-B" panose="02020700000000000000" pitchFamily="18" charset="-128"/>
                <a:ea typeface="UD デジタル 教科書体 NK-B" panose="02020700000000000000" pitchFamily="18" charset="-128"/>
              </a:rPr>
              <a:t>２</a:t>
            </a:r>
            <a:r>
              <a:rPr kumimoji="1" lang="ja-JP" altLang="en-US" dirty="0" smtClean="0">
                <a:solidFill>
                  <a:srgbClr val="002060"/>
                </a:solidFill>
                <a:latin typeface="UD デジタル 教科書体 NK-B" panose="02020700000000000000" pitchFamily="18" charset="-128"/>
                <a:ea typeface="UD デジタル 教科書体 NK-B" panose="02020700000000000000" pitchFamily="18" charset="-128"/>
              </a:rPr>
              <a:t>月</a:t>
            </a:r>
            <a:r>
              <a:rPr kumimoji="1"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２７</a:t>
            </a:r>
            <a:r>
              <a:rPr kumimoji="1" lang="ja-JP" altLang="en-US" dirty="0" smtClean="0">
                <a:solidFill>
                  <a:srgbClr val="002060"/>
                </a:solidFill>
                <a:latin typeface="UD デジタル 教科書体 NK-B" panose="02020700000000000000" pitchFamily="18" charset="-128"/>
                <a:ea typeface="UD デジタル 教科書体 NK-B" panose="02020700000000000000" pitchFamily="18" charset="-128"/>
              </a:rPr>
              <a:t>日（月</a:t>
            </a:r>
            <a:r>
              <a:rPr kumimoji="1" lang="en-US" altLang="ja-JP" dirty="0" smtClean="0">
                <a:solidFill>
                  <a:srgbClr val="002060"/>
                </a:solidFill>
                <a:latin typeface="UD デジタル 教科書体 NK-B" panose="02020700000000000000" pitchFamily="18" charset="-128"/>
                <a:ea typeface="UD デジタル 教科書体 NK-B" panose="02020700000000000000" pitchFamily="18" charset="-128"/>
              </a:rPr>
              <a:t>)</a:t>
            </a:r>
            <a:r>
              <a:rPr kumimoji="1" lang="en-US" altLang="ja-JP" sz="2400" dirty="0">
                <a:solidFill>
                  <a:srgbClr val="002060"/>
                </a:solidFill>
                <a:latin typeface="UD デジタル 教科書体 NK-B" panose="02020700000000000000" pitchFamily="18" charset="-128"/>
                <a:ea typeface="UD デジタル 教科書体 NK-B" panose="02020700000000000000" pitchFamily="18" charset="-128"/>
              </a:rPr>
              <a:t>15</a:t>
            </a:r>
            <a:r>
              <a:rPr kumimoji="1"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a:t>
            </a:r>
            <a:r>
              <a:rPr kumimoji="1" lang="en-US" altLang="ja-JP" sz="2400" dirty="0">
                <a:solidFill>
                  <a:srgbClr val="002060"/>
                </a:solidFill>
                <a:latin typeface="UD デジタル 教科書体 NK-B" panose="02020700000000000000" pitchFamily="18" charset="-128"/>
                <a:ea typeface="UD デジタル 教科書体 NK-B" panose="02020700000000000000" pitchFamily="18" charset="-128"/>
              </a:rPr>
              <a:t>30</a:t>
            </a:r>
            <a:r>
              <a:rPr kumimoji="1"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a:t>
            </a:r>
            <a:r>
              <a:rPr kumimoji="1" lang="en-US" altLang="ja-JP" sz="2400" dirty="0">
                <a:solidFill>
                  <a:srgbClr val="002060"/>
                </a:solidFill>
                <a:latin typeface="UD デジタル 教科書体 NK-B" panose="02020700000000000000" pitchFamily="18" charset="-128"/>
                <a:ea typeface="UD デジタル 教科書体 NK-B" panose="02020700000000000000" pitchFamily="18" charset="-128"/>
              </a:rPr>
              <a:t>17</a:t>
            </a:r>
            <a:r>
              <a:rPr kumimoji="1"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a:t>
            </a:r>
            <a:r>
              <a:rPr kumimoji="1" lang="en-US" altLang="ja-JP" sz="2400" dirty="0">
                <a:solidFill>
                  <a:srgbClr val="002060"/>
                </a:solidFill>
                <a:latin typeface="UD デジタル 教科書体 NK-B" panose="02020700000000000000" pitchFamily="18" charset="-128"/>
                <a:ea typeface="UD デジタル 教科書体 NK-B" panose="02020700000000000000" pitchFamily="18" charset="-128"/>
              </a:rPr>
              <a:t>00</a:t>
            </a:r>
            <a:endParaRPr kumimoji="1" lang="ja-JP" altLang="en-US" sz="2400"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63" name="月 62"/>
          <p:cNvSpPr/>
          <p:nvPr/>
        </p:nvSpPr>
        <p:spPr>
          <a:xfrm rot="18643948">
            <a:off x="1605298" y="8683213"/>
            <a:ext cx="369579" cy="1008760"/>
          </a:xfrm>
          <a:prstGeom prst="mo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フローチャート: 端子 48"/>
          <p:cNvSpPr/>
          <p:nvPr/>
        </p:nvSpPr>
        <p:spPr>
          <a:xfrm>
            <a:off x="285902" y="8732330"/>
            <a:ext cx="1905580" cy="741464"/>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p:cNvSpPr txBox="1"/>
          <p:nvPr/>
        </p:nvSpPr>
        <p:spPr>
          <a:xfrm>
            <a:off x="452929" y="8742069"/>
            <a:ext cx="1746829" cy="738664"/>
          </a:xfrm>
          <a:prstGeom prst="rect">
            <a:avLst/>
          </a:prstGeom>
          <a:noFill/>
        </p:spPr>
        <p:txBody>
          <a:bodyPr wrap="square" rtlCol="0">
            <a:spAutoFit/>
          </a:bodyPr>
          <a:lstStyle/>
          <a:p>
            <a:r>
              <a:rPr kumimoji="1" lang="ja-JP" altLang="en-US" sz="1400" dirty="0">
                <a:solidFill>
                  <a:srgbClr val="002060"/>
                </a:solidFill>
                <a:latin typeface="UD デジタル 教科書体 NK-B" panose="02020700000000000000" pitchFamily="18" charset="-128"/>
                <a:ea typeface="UD デジタル 教科書体 NK-B" panose="02020700000000000000" pitchFamily="18" charset="-128"/>
              </a:rPr>
              <a:t>取引先に脱炭素に取り組んでいることをアピールしたい</a:t>
            </a:r>
            <a:endParaRPr kumimoji="1" lang="ja-JP" altLang="en-US" sz="3600"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65" name="月 64"/>
          <p:cNvSpPr/>
          <p:nvPr/>
        </p:nvSpPr>
        <p:spPr>
          <a:xfrm rot="2030065" flipH="1" flipV="1">
            <a:off x="3499665" y="8327589"/>
            <a:ext cx="262453" cy="690673"/>
          </a:xfrm>
          <a:prstGeom prst="mo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フローチャート: 端子 49"/>
          <p:cNvSpPr/>
          <p:nvPr/>
        </p:nvSpPr>
        <p:spPr>
          <a:xfrm>
            <a:off x="3198859" y="8076163"/>
            <a:ext cx="1701044" cy="741464"/>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p:cNvSpPr txBox="1"/>
          <p:nvPr/>
        </p:nvSpPr>
        <p:spPr>
          <a:xfrm>
            <a:off x="3300246" y="8078962"/>
            <a:ext cx="1652782" cy="738664"/>
          </a:xfrm>
          <a:prstGeom prst="rect">
            <a:avLst/>
          </a:prstGeom>
          <a:noFill/>
        </p:spPr>
        <p:txBody>
          <a:bodyPr wrap="square" rtlCol="0">
            <a:spAutoFit/>
          </a:bodyPr>
          <a:lstStyle/>
          <a:p>
            <a:r>
              <a:rPr kumimoji="1" lang="ja-JP" altLang="en-US" sz="1400" dirty="0">
                <a:solidFill>
                  <a:srgbClr val="002060"/>
                </a:solidFill>
                <a:latin typeface="UD デジタル 教科書体 NK-B" panose="02020700000000000000" pitchFamily="18" charset="-128"/>
                <a:ea typeface="UD デジタル 教科書体 NK-B" panose="02020700000000000000" pitchFamily="18" charset="-128"/>
              </a:rPr>
              <a:t>脱炭素経営に向けて何か始めたいと思っている</a:t>
            </a:r>
            <a:endParaRPr kumimoji="1" lang="ja-JP" altLang="en-US" sz="3600"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66" name="月 65"/>
          <p:cNvSpPr/>
          <p:nvPr/>
        </p:nvSpPr>
        <p:spPr>
          <a:xfrm rot="4463296" flipH="1" flipV="1">
            <a:off x="3745702" y="9206088"/>
            <a:ext cx="262453" cy="690673"/>
          </a:xfrm>
          <a:prstGeom prst="mo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フローチャート: 端子 47"/>
          <p:cNvSpPr/>
          <p:nvPr/>
        </p:nvSpPr>
        <p:spPr>
          <a:xfrm>
            <a:off x="3623303" y="9011818"/>
            <a:ext cx="1701044" cy="741464"/>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p:cNvSpPr txBox="1"/>
          <p:nvPr/>
        </p:nvSpPr>
        <p:spPr>
          <a:xfrm>
            <a:off x="3661394" y="9032846"/>
            <a:ext cx="1734135" cy="738664"/>
          </a:xfrm>
          <a:prstGeom prst="rect">
            <a:avLst/>
          </a:prstGeom>
          <a:noFill/>
        </p:spPr>
        <p:txBody>
          <a:bodyPr wrap="square" rtlCol="0">
            <a:spAutoFit/>
          </a:bodyPr>
          <a:lstStyle/>
          <a:p>
            <a:r>
              <a:rPr kumimoji="1" lang="ja-JP" altLang="en-US" sz="1400" dirty="0">
                <a:solidFill>
                  <a:srgbClr val="002060"/>
                </a:solidFill>
                <a:latin typeface="UD デジタル 教科書体 NK-B" panose="02020700000000000000" pitchFamily="18" charset="-128"/>
                <a:ea typeface="UD デジタル 教科書体 NK-B" panose="02020700000000000000" pitchFamily="18" charset="-128"/>
              </a:rPr>
              <a:t>自社の温室効果ガス排出量を</a:t>
            </a:r>
            <a:r>
              <a:rPr kumimoji="1" lang="ja-JP" altLang="en-US" sz="1400" dirty="0" err="1">
                <a:solidFill>
                  <a:srgbClr val="002060"/>
                </a:solidFill>
                <a:latin typeface="UD デジタル 教科書体 NK-B" panose="02020700000000000000" pitchFamily="18" charset="-128"/>
                <a:ea typeface="UD デジタル 教科書体 NK-B" panose="02020700000000000000" pitchFamily="18" charset="-128"/>
              </a:rPr>
              <a:t>見える化したい</a:t>
            </a:r>
            <a:endParaRPr kumimoji="1" lang="ja-JP" altLang="en-US" sz="3600"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68" name="テキスト ボックス 67"/>
          <p:cNvSpPr txBox="1"/>
          <p:nvPr/>
        </p:nvSpPr>
        <p:spPr>
          <a:xfrm>
            <a:off x="285902" y="5823650"/>
            <a:ext cx="1183821" cy="307777"/>
          </a:xfrm>
          <a:prstGeom prst="rect">
            <a:avLst/>
          </a:prstGeom>
          <a:noFill/>
        </p:spPr>
        <p:txBody>
          <a:bodyPr wrap="square" rtlCol="0">
            <a:spAutoFit/>
          </a:bodyPr>
          <a:lstStyle/>
          <a:p>
            <a:r>
              <a:rPr kumimoji="1" lang="ja-JP" altLang="en-US" sz="1400" dirty="0">
                <a:solidFill>
                  <a:schemeClr val="bg1"/>
                </a:solidFill>
                <a:latin typeface="UD デジタル 教科書体 NK-B" panose="02020700000000000000" pitchFamily="18" charset="-128"/>
                <a:ea typeface="UD デジタル 教科書体 NK-B" panose="02020700000000000000" pitchFamily="18" charset="-128"/>
              </a:rPr>
              <a:t>開催日時</a:t>
            </a:r>
            <a:endParaRPr kumimoji="1" lang="ja-JP" altLang="en-US" sz="36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70" name="テキスト ボックス 69"/>
          <p:cNvSpPr txBox="1"/>
          <p:nvPr/>
        </p:nvSpPr>
        <p:spPr>
          <a:xfrm>
            <a:off x="294396" y="6329658"/>
            <a:ext cx="6852871" cy="307777"/>
          </a:xfrm>
          <a:prstGeom prst="rect">
            <a:avLst/>
          </a:prstGeom>
          <a:noFill/>
        </p:spPr>
        <p:txBody>
          <a:bodyPr wrap="square" rtlCol="0">
            <a:spAutoFit/>
          </a:bodyPr>
          <a:lstStyle/>
          <a:p>
            <a:r>
              <a:rPr kumimoji="1" lang="ja-JP" altLang="en-US" sz="1400" dirty="0">
                <a:solidFill>
                  <a:schemeClr val="bg1"/>
                </a:solidFill>
                <a:latin typeface="UD デジタル 教科書体 NK-B" panose="02020700000000000000" pitchFamily="18" charset="-128"/>
                <a:ea typeface="UD デジタル 教科書体 NK-B" panose="02020700000000000000" pitchFamily="18" charset="-128"/>
              </a:rPr>
              <a:t>開催場所</a:t>
            </a:r>
          </a:p>
        </p:txBody>
      </p:sp>
      <p:sp>
        <p:nvSpPr>
          <p:cNvPr id="71" name="テキスト ボックス 70"/>
          <p:cNvSpPr txBox="1"/>
          <p:nvPr/>
        </p:nvSpPr>
        <p:spPr>
          <a:xfrm>
            <a:off x="486125" y="6835670"/>
            <a:ext cx="6852871" cy="307777"/>
          </a:xfrm>
          <a:prstGeom prst="rect">
            <a:avLst/>
          </a:prstGeom>
          <a:noFill/>
        </p:spPr>
        <p:txBody>
          <a:bodyPr wrap="square" rtlCol="0">
            <a:spAutoFit/>
          </a:bodyPr>
          <a:lstStyle/>
          <a:p>
            <a:r>
              <a:rPr kumimoji="1" lang="ja-JP" altLang="en-US" sz="1400" dirty="0">
                <a:solidFill>
                  <a:schemeClr val="bg1"/>
                </a:solidFill>
                <a:latin typeface="UD デジタル 教科書体 NK-B" panose="02020700000000000000" pitchFamily="18" charset="-128"/>
                <a:ea typeface="UD デジタル 教科書体 NK-B" panose="02020700000000000000" pitchFamily="18" charset="-128"/>
              </a:rPr>
              <a:t>定員</a:t>
            </a:r>
          </a:p>
        </p:txBody>
      </p:sp>
      <p:sp>
        <p:nvSpPr>
          <p:cNvPr id="72" name="テキスト ボックス 71"/>
          <p:cNvSpPr txBox="1"/>
          <p:nvPr/>
        </p:nvSpPr>
        <p:spPr>
          <a:xfrm>
            <a:off x="325368" y="7378838"/>
            <a:ext cx="6852871" cy="307777"/>
          </a:xfrm>
          <a:prstGeom prst="rect">
            <a:avLst/>
          </a:prstGeom>
          <a:noFill/>
        </p:spPr>
        <p:txBody>
          <a:bodyPr wrap="square" rtlCol="0">
            <a:spAutoFit/>
          </a:bodyPr>
          <a:lstStyle/>
          <a:p>
            <a:r>
              <a:rPr kumimoji="1" lang="ja-JP" altLang="en-US" sz="1400" dirty="0">
                <a:solidFill>
                  <a:schemeClr val="bg1"/>
                </a:solidFill>
                <a:latin typeface="UD デジタル 教科書体 NK-B" panose="02020700000000000000" pitchFamily="18" charset="-128"/>
                <a:ea typeface="UD デジタル 教科書体 NK-B" panose="02020700000000000000" pitchFamily="18" charset="-128"/>
              </a:rPr>
              <a:t>申込締切</a:t>
            </a:r>
          </a:p>
        </p:txBody>
      </p:sp>
      <p:sp>
        <p:nvSpPr>
          <p:cNvPr id="73" name="テキスト ボックス 72"/>
          <p:cNvSpPr txBox="1"/>
          <p:nvPr/>
        </p:nvSpPr>
        <p:spPr>
          <a:xfrm>
            <a:off x="1490809" y="6330309"/>
            <a:ext cx="5367191" cy="469359"/>
          </a:xfrm>
          <a:prstGeom prst="rect">
            <a:avLst/>
          </a:prstGeom>
          <a:noFill/>
        </p:spPr>
        <p:txBody>
          <a:bodyPr wrap="square" rtlCol="0">
            <a:spAutoFit/>
          </a:bodyPr>
          <a:lstStyle/>
          <a:p>
            <a:r>
              <a:rPr kumimoji="1" lang="ja-JP" altLang="en-US" sz="1400" dirty="0">
                <a:solidFill>
                  <a:srgbClr val="002060"/>
                </a:solidFill>
                <a:latin typeface="UD デジタル 教科書体 NK-B" panose="02020700000000000000" pitchFamily="18" charset="-128"/>
                <a:ea typeface="UD デジタル 教科書体 NK-B" panose="02020700000000000000" pitchFamily="18" charset="-128"/>
              </a:rPr>
              <a:t>北河内府民センター３階第４会議室</a:t>
            </a:r>
            <a:r>
              <a:rPr kumimoji="1" lang="ja-JP" altLang="en-US" sz="1050" dirty="0">
                <a:solidFill>
                  <a:srgbClr val="002060"/>
                </a:solidFill>
                <a:latin typeface="UD デジタル 教科書体 NK-B" panose="02020700000000000000" pitchFamily="18" charset="-128"/>
                <a:ea typeface="UD デジタル 教科書体 NK-B" panose="02020700000000000000" pitchFamily="18" charset="-128"/>
              </a:rPr>
              <a:t>（大阪府枚方市大垣内町２丁目１５－１）</a:t>
            </a:r>
            <a:endParaRPr kumimoji="1" lang="en-US" altLang="ja-JP" sz="1050" dirty="0">
              <a:solidFill>
                <a:srgbClr val="002060"/>
              </a:solidFill>
              <a:latin typeface="UD デジタル 教科書体 NK-B" panose="02020700000000000000" pitchFamily="18" charset="-128"/>
              <a:ea typeface="UD デジタル 教科書体 NK-B" panose="02020700000000000000" pitchFamily="18" charset="-128"/>
            </a:endParaRPr>
          </a:p>
          <a:p>
            <a:r>
              <a:rPr kumimoji="1" lang="ja-JP" altLang="en-US" sz="1050" dirty="0">
                <a:solidFill>
                  <a:srgbClr val="002060"/>
                </a:solidFill>
                <a:latin typeface="UD デジタル 教科書体 NK-B" panose="02020700000000000000" pitchFamily="18" charset="-128"/>
                <a:ea typeface="UD デジタル 教科書体 NK-B" panose="02020700000000000000" pitchFamily="18" charset="-128"/>
              </a:rPr>
              <a:t>アクセス：京阪本線「枚方市駅」から７００ｍまたは京阪交野線「宮之阪駅」から５００ｍ</a:t>
            </a:r>
          </a:p>
        </p:txBody>
      </p:sp>
      <p:sp>
        <p:nvSpPr>
          <p:cNvPr id="74" name="テキスト ボックス 73"/>
          <p:cNvSpPr txBox="1"/>
          <p:nvPr/>
        </p:nvSpPr>
        <p:spPr>
          <a:xfrm>
            <a:off x="1490810" y="6864247"/>
            <a:ext cx="5288910" cy="373043"/>
          </a:xfrm>
          <a:prstGeom prst="rect">
            <a:avLst/>
          </a:prstGeom>
          <a:noFill/>
        </p:spPr>
        <p:txBody>
          <a:bodyPr wrap="square" rtlCol="0">
            <a:spAutoFit/>
          </a:bodyPr>
          <a:lstStyle/>
          <a:p>
            <a:r>
              <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rPr>
              <a:t>先着３０名</a:t>
            </a:r>
          </a:p>
        </p:txBody>
      </p:sp>
      <p:sp>
        <p:nvSpPr>
          <p:cNvPr id="75" name="テキスト ボックス 74"/>
          <p:cNvSpPr txBox="1"/>
          <p:nvPr/>
        </p:nvSpPr>
        <p:spPr>
          <a:xfrm>
            <a:off x="1511880" y="7340357"/>
            <a:ext cx="5267840" cy="466978"/>
          </a:xfrm>
          <a:prstGeom prst="rect">
            <a:avLst/>
          </a:prstGeom>
          <a:noFill/>
        </p:spPr>
        <p:txBody>
          <a:bodyPr wrap="square" rtlCol="0">
            <a:spAutoFit/>
          </a:bodyPr>
          <a:lstStyle/>
          <a:p>
            <a:r>
              <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rPr>
              <a:t>令和５年</a:t>
            </a:r>
            <a:r>
              <a:rPr kumimoji="1" lang="ja-JP" altLang="en-US" sz="2400" dirty="0" smtClean="0">
                <a:solidFill>
                  <a:srgbClr val="002060"/>
                </a:solidFill>
                <a:latin typeface="UD デジタル 教科書体 NK-B" panose="02020700000000000000" pitchFamily="18" charset="-128"/>
                <a:ea typeface="UD デジタル 教科書体 NK-B" panose="02020700000000000000" pitchFamily="18" charset="-128"/>
              </a:rPr>
              <a:t>２</a:t>
            </a:r>
            <a:r>
              <a:rPr kumimoji="1" lang="ja-JP" altLang="en-US" dirty="0" smtClean="0">
                <a:solidFill>
                  <a:srgbClr val="002060"/>
                </a:solidFill>
                <a:latin typeface="UD デジタル 教科書体 NK-B" panose="02020700000000000000" pitchFamily="18" charset="-128"/>
                <a:ea typeface="UD デジタル 教科書体 NK-B" panose="02020700000000000000" pitchFamily="18" charset="-128"/>
              </a:rPr>
              <a:t>月</a:t>
            </a:r>
            <a:r>
              <a:rPr kumimoji="1"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２２</a:t>
            </a:r>
            <a:r>
              <a:rPr kumimoji="1" lang="ja-JP" altLang="en-US" dirty="0" smtClean="0">
                <a:solidFill>
                  <a:srgbClr val="002060"/>
                </a:solidFill>
                <a:latin typeface="UD デジタル 教科書体 NK-B" panose="02020700000000000000" pitchFamily="18" charset="-128"/>
                <a:ea typeface="UD デジタル 教科書体 NK-B" panose="02020700000000000000" pitchFamily="18" charset="-128"/>
              </a:rPr>
              <a:t>日（水）</a:t>
            </a:r>
            <a:r>
              <a:rPr kumimoji="1" lang="en-US" altLang="ja-JP" sz="2400" dirty="0">
                <a:solidFill>
                  <a:srgbClr val="002060"/>
                </a:solidFill>
                <a:latin typeface="UD デジタル 教科書体 NK-B" panose="02020700000000000000" pitchFamily="18" charset="-128"/>
                <a:ea typeface="UD デジタル 教科書体 NK-B" panose="02020700000000000000" pitchFamily="18" charset="-128"/>
              </a:rPr>
              <a:t>17</a:t>
            </a:r>
            <a:r>
              <a:rPr kumimoji="1"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a:t>
            </a:r>
            <a:r>
              <a:rPr kumimoji="1" lang="en-US" altLang="ja-JP" sz="2400" dirty="0">
                <a:solidFill>
                  <a:srgbClr val="002060"/>
                </a:solidFill>
                <a:latin typeface="UD デジタル 教科書体 NK-B" panose="02020700000000000000" pitchFamily="18" charset="-128"/>
                <a:ea typeface="UD デジタル 教科書体 NK-B" panose="02020700000000000000" pitchFamily="18" charset="-128"/>
              </a:rPr>
              <a:t>00</a:t>
            </a:r>
            <a:r>
              <a:rPr kumimoji="1"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まで</a:t>
            </a:r>
          </a:p>
        </p:txBody>
      </p:sp>
      <p:sp>
        <p:nvSpPr>
          <p:cNvPr id="8" name="テキスト ボックス 7"/>
          <p:cNvSpPr txBox="1"/>
          <p:nvPr/>
        </p:nvSpPr>
        <p:spPr>
          <a:xfrm>
            <a:off x="1624250" y="66656"/>
            <a:ext cx="5115437" cy="530915"/>
          </a:xfrm>
          <a:prstGeom prst="rect">
            <a:avLst/>
          </a:prstGeom>
          <a:noFill/>
        </p:spPr>
        <p:txBody>
          <a:bodyPr wrap="square" rtlCol="0">
            <a:spAutoFit/>
          </a:bodyPr>
          <a:lstStyle/>
          <a:p>
            <a:r>
              <a:rPr lang="ja-JP" altLang="en-US" sz="1400" b="1" dirty="0" smtClean="0">
                <a:solidFill>
                  <a:srgbClr val="00233E"/>
                </a:solidFill>
              </a:rPr>
              <a:t>（</a:t>
            </a:r>
            <a:r>
              <a:rPr lang="ja-JP" altLang="ja-JP" sz="1400" b="1" dirty="0" smtClean="0">
                <a:solidFill>
                  <a:srgbClr val="00233E"/>
                </a:solidFill>
              </a:rPr>
              <a:t>一財</a:t>
            </a:r>
            <a:r>
              <a:rPr lang="ja-JP" altLang="en-US" sz="1400" b="1" dirty="0" smtClean="0">
                <a:solidFill>
                  <a:srgbClr val="00233E"/>
                </a:solidFill>
              </a:rPr>
              <a:t>）</a:t>
            </a:r>
            <a:r>
              <a:rPr lang="ja-JP" altLang="ja-JP" b="1" dirty="0" smtClean="0">
                <a:solidFill>
                  <a:srgbClr val="00233E"/>
                </a:solidFill>
              </a:rPr>
              <a:t>大阪府</a:t>
            </a:r>
            <a:r>
              <a:rPr lang="ja-JP" altLang="ja-JP" b="1" dirty="0">
                <a:solidFill>
                  <a:srgbClr val="00233E"/>
                </a:solidFill>
              </a:rPr>
              <a:t>みどり</a:t>
            </a:r>
            <a:r>
              <a:rPr lang="ja-JP" altLang="ja-JP" b="1" dirty="0" smtClean="0">
                <a:solidFill>
                  <a:srgbClr val="00233E"/>
                </a:solidFill>
              </a:rPr>
              <a:t>公社</a:t>
            </a:r>
            <a:r>
              <a:rPr lang="en-US" altLang="ja-JP" b="1" dirty="0" smtClean="0">
                <a:solidFill>
                  <a:srgbClr val="00233E"/>
                </a:solidFill>
              </a:rPr>
              <a:t/>
            </a:r>
            <a:br>
              <a:rPr lang="en-US" altLang="ja-JP" b="1" dirty="0" smtClean="0">
                <a:solidFill>
                  <a:srgbClr val="00233E"/>
                </a:solidFill>
              </a:rPr>
            </a:br>
            <a:r>
              <a:rPr lang="ja-JP" altLang="ja-JP" sz="1050" b="1" dirty="0" smtClean="0">
                <a:solidFill>
                  <a:srgbClr val="00233E"/>
                </a:solidFill>
              </a:rPr>
              <a:t>（</a:t>
            </a:r>
            <a:r>
              <a:rPr lang="ja-JP" altLang="ja-JP" sz="1050" b="1" dirty="0">
                <a:solidFill>
                  <a:srgbClr val="00233E"/>
                </a:solidFill>
              </a:rPr>
              <a:t>大阪府地球温暖化防止活動推進センター）</a:t>
            </a:r>
            <a:endParaRPr lang="ja-JP" altLang="ja-JP" sz="1200" dirty="0">
              <a:solidFill>
                <a:srgbClr val="00233E"/>
              </a:solidFill>
            </a:endParaRPr>
          </a:p>
        </p:txBody>
      </p:sp>
    </p:spTree>
    <p:extLst>
      <p:ext uri="{BB962C8B-B14F-4D97-AF65-F5344CB8AC3E}">
        <p14:creationId xmlns:p14="http://schemas.microsoft.com/office/powerpoint/2010/main" val="1234271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29160" y="5696927"/>
            <a:ext cx="6799679" cy="2952000"/>
          </a:xfrm>
          <a:prstGeom prst="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0" y="-96423"/>
            <a:ext cx="6858000" cy="566397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3486054" y="689908"/>
            <a:ext cx="3201481" cy="1200329"/>
          </a:xfrm>
          <a:prstGeom prst="rect">
            <a:avLst/>
          </a:prstGeom>
          <a:noFill/>
        </p:spPr>
        <p:txBody>
          <a:bodyPr wrap="square" rtlCol="0">
            <a:spAutoFit/>
          </a:bodyPr>
          <a:lstStyle/>
          <a:p>
            <a:r>
              <a:rPr kumimoji="1" lang="en-US" altLang="ja-JP" sz="1200" dirty="0">
                <a:solidFill>
                  <a:schemeClr val="bg1"/>
                </a:solidFill>
                <a:latin typeface="UD デジタル 教科書体 NK-B" panose="02020700000000000000" pitchFamily="18" charset="-128"/>
                <a:ea typeface="UD デジタル 教科書体 NK-B" panose="02020700000000000000" pitchFamily="18" charset="-128"/>
              </a:rPr>
              <a:t>(1)</a:t>
            </a:r>
            <a:r>
              <a:rPr kumimoji="1" lang="ja-JP" altLang="en-US" sz="1200" dirty="0">
                <a:solidFill>
                  <a:schemeClr val="bg1"/>
                </a:solidFill>
                <a:latin typeface="UD デジタル 教科書体 NK-B" panose="02020700000000000000" pitchFamily="18" charset="-128"/>
                <a:ea typeface="UD デジタル 教科書体 NK-B" panose="02020700000000000000" pitchFamily="18" charset="-128"/>
              </a:rPr>
              <a:t>届出の作り方説明</a:t>
            </a:r>
            <a:endParaRPr kumimoji="1" lang="en-US" altLang="ja-JP" sz="1200" dirty="0">
              <a:solidFill>
                <a:schemeClr val="bg1"/>
              </a:solidFill>
              <a:latin typeface="UD デジタル 教科書体 NK-B" panose="02020700000000000000" pitchFamily="18" charset="-128"/>
              <a:ea typeface="UD デジタル 教科書体 NK-B" panose="02020700000000000000" pitchFamily="18" charset="-128"/>
            </a:endParaRPr>
          </a:p>
          <a:p>
            <a:r>
              <a:rPr kumimoji="1" lang="en-US" altLang="ja-JP" sz="1200" dirty="0">
                <a:solidFill>
                  <a:schemeClr val="bg1"/>
                </a:solidFill>
                <a:latin typeface="UD デジタル 教科書体 NK-B" panose="02020700000000000000" pitchFamily="18" charset="-128"/>
                <a:ea typeface="UD デジタル 教科書体 NK-B" panose="02020700000000000000" pitchFamily="18" charset="-128"/>
              </a:rPr>
              <a:t>(2)</a:t>
            </a:r>
            <a:r>
              <a:rPr kumimoji="1" lang="ja-JP" altLang="en-US" sz="1200" dirty="0">
                <a:solidFill>
                  <a:schemeClr val="bg1"/>
                </a:solidFill>
                <a:latin typeface="UD デジタル 教科書体 NK-B" panose="02020700000000000000" pitchFamily="18" charset="-128"/>
                <a:ea typeface="UD デジタル 教科書体 NK-B" panose="02020700000000000000" pitchFamily="18" charset="-128"/>
              </a:rPr>
              <a:t>対策計画書の作成（ワークショップ）</a:t>
            </a:r>
            <a:endParaRPr kumimoji="1" lang="en-US" altLang="ja-JP" sz="1200" dirty="0">
              <a:solidFill>
                <a:schemeClr val="bg1"/>
              </a:solidFill>
              <a:latin typeface="UD デジタル 教科書体 NK-B" panose="02020700000000000000" pitchFamily="18" charset="-128"/>
              <a:ea typeface="UD デジタル 教科書体 NK-B" panose="02020700000000000000" pitchFamily="18" charset="-128"/>
            </a:endParaRPr>
          </a:p>
          <a:p>
            <a:r>
              <a:rPr kumimoji="1" lang="ja-JP" altLang="en-US" sz="1200" dirty="0">
                <a:solidFill>
                  <a:schemeClr val="bg1"/>
                </a:solidFill>
                <a:latin typeface="UD デジタル 教科書体 NK-B" panose="02020700000000000000" pitchFamily="18" charset="-128"/>
                <a:ea typeface="UD デジタル 教科書体 NK-B" panose="02020700000000000000" pitchFamily="18" charset="-128"/>
              </a:rPr>
              <a:t>　事務所（工場）の温室効果ガス排出量の把握</a:t>
            </a:r>
          </a:p>
          <a:p>
            <a:r>
              <a:rPr kumimoji="1" lang="ja-JP" altLang="en-US" sz="1200" dirty="0">
                <a:solidFill>
                  <a:schemeClr val="bg1"/>
                </a:solidFill>
                <a:latin typeface="UD デジタル 教科書体 NK-B" panose="02020700000000000000" pitchFamily="18" charset="-128"/>
                <a:ea typeface="UD デジタル 教科書体 NK-B" panose="02020700000000000000" pitchFamily="18" charset="-128"/>
              </a:rPr>
              <a:t>　取組み対策の検討</a:t>
            </a:r>
          </a:p>
          <a:p>
            <a:r>
              <a:rPr kumimoji="1" lang="ja-JP" altLang="en-US" sz="1200" dirty="0">
                <a:solidFill>
                  <a:schemeClr val="bg1"/>
                </a:solidFill>
                <a:latin typeface="UD デジタル 教科書体 NK-B" panose="02020700000000000000" pitchFamily="18" charset="-128"/>
                <a:ea typeface="UD デジタル 教科書体 NK-B" panose="02020700000000000000" pitchFamily="18" charset="-128"/>
              </a:rPr>
              <a:t>　削減目標の記入　　</a:t>
            </a:r>
            <a:endParaRPr kumimoji="1" lang="en-US" altLang="ja-JP" sz="1200" dirty="0">
              <a:solidFill>
                <a:schemeClr val="bg1"/>
              </a:solidFill>
              <a:latin typeface="UD デジタル 教科書体 NK-B" panose="02020700000000000000" pitchFamily="18" charset="-128"/>
              <a:ea typeface="UD デジタル 教科書体 NK-B" panose="02020700000000000000" pitchFamily="18" charset="-128"/>
            </a:endParaRPr>
          </a:p>
          <a:p>
            <a:r>
              <a:rPr kumimoji="1" lang="en-US" altLang="ja-JP" sz="1200" dirty="0">
                <a:solidFill>
                  <a:schemeClr val="bg1"/>
                </a:solidFill>
                <a:latin typeface="UD デジタル 教科書体 NK-B" panose="02020700000000000000" pitchFamily="18" charset="-128"/>
                <a:ea typeface="UD デジタル 教科書体 NK-B" panose="02020700000000000000" pitchFamily="18" charset="-128"/>
              </a:rPr>
              <a:t>(3)</a:t>
            </a:r>
            <a:r>
              <a:rPr kumimoji="1" lang="ja-JP" altLang="en-US" sz="1200" dirty="0">
                <a:solidFill>
                  <a:schemeClr val="bg1"/>
                </a:solidFill>
                <a:latin typeface="UD デジタル 教科書体 NK-B" panose="02020700000000000000" pitchFamily="18" charset="-128"/>
                <a:ea typeface="UD デジタル 教科書体 NK-B" panose="02020700000000000000" pitchFamily="18" charset="-128"/>
              </a:rPr>
              <a:t>支援メニューの紹介</a:t>
            </a:r>
            <a:endParaRPr kumimoji="1" lang="en-US" altLang="ja-JP" sz="12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27" name="テキスト ボックス 26"/>
          <p:cNvSpPr txBox="1"/>
          <p:nvPr/>
        </p:nvSpPr>
        <p:spPr>
          <a:xfrm>
            <a:off x="3524145" y="464762"/>
            <a:ext cx="1778956" cy="307777"/>
          </a:xfrm>
          <a:prstGeom prst="rect">
            <a:avLst/>
          </a:prstGeom>
          <a:noFill/>
        </p:spPr>
        <p:txBody>
          <a:bodyPr wrap="square" rtlCol="0">
            <a:spAutoFit/>
          </a:bodyPr>
          <a:lstStyle/>
          <a:p>
            <a:r>
              <a:rPr kumimoji="1" lang="ja-JP" altLang="en-US" sz="1400" dirty="0">
                <a:solidFill>
                  <a:schemeClr val="bg1"/>
                </a:solidFill>
                <a:latin typeface="UD デジタル 教科書体 NK-B" panose="02020700000000000000" pitchFamily="18" charset="-128"/>
                <a:ea typeface="UD デジタル 教科書体 NK-B" panose="02020700000000000000" pitchFamily="18" charset="-128"/>
              </a:rPr>
              <a:t>プログラム</a:t>
            </a:r>
            <a:endParaRPr kumimoji="1" lang="ja-JP" altLang="en-US" sz="3600" dirty="0">
              <a:solidFill>
                <a:schemeClr val="bg1"/>
              </a:solidFill>
              <a:latin typeface="UD デジタル 教科書体 NK-B" panose="02020700000000000000" pitchFamily="18" charset="-128"/>
              <a:ea typeface="UD デジタル 教科書体 NK-B" panose="02020700000000000000" pitchFamily="18" charset="-128"/>
            </a:endParaRPr>
          </a:p>
        </p:txBody>
      </p:sp>
      <p:pic>
        <p:nvPicPr>
          <p:cNvPr id="28" name="図 27"/>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5335512" y="1441447"/>
            <a:ext cx="1347297" cy="470316"/>
          </a:xfrm>
          <a:prstGeom prst="rect">
            <a:avLst/>
          </a:prstGeom>
        </p:spPr>
      </p:pic>
      <p:cxnSp>
        <p:nvCxnSpPr>
          <p:cNvPr id="30" name="直線コネクタ 29"/>
          <p:cNvCxnSpPr>
            <a:cxnSpLocks/>
          </p:cNvCxnSpPr>
          <p:nvPr/>
        </p:nvCxnSpPr>
        <p:spPr>
          <a:xfrm flipV="1">
            <a:off x="14514" y="8909767"/>
            <a:ext cx="2340000" cy="7516"/>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2092367" y="8779399"/>
            <a:ext cx="2689183" cy="338554"/>
          </a:xfrm>
          <a:prstGeom prst="rect">
            <a:avLst/>
          </a:prstGeom>
          <a:noFill/>
        </p:spPr>
        <p:txBody>
          <a:bodyPr wrap="square" rtlCol="0">
            <a:spAutoFit/>
          </a:bodyPr>
          <a:lstStyle/>
          <a:p>
            <a:pPr algn="ctr"/>
            <a:r>
              <a:rPr kumimoji="1" lang="ja-JP" altLang="en-US" sz="1600" dirty="0">
                <a:solidFill>
                  <a:srgbClr val="002060"/>
                </a:solidFill>
                <a:latin typeface="UD デジタル 教科書体 NK-B" panose="02020700000000000000" pitchFamily="18" charset="-128"/>
                <a:ea typeface="UD デジタル 教科書体 NK-B" panose="02020700000000000000" pitchFamily="18" charset="-128"/>
              </a:rPr>
              <a:t>問合せ先・お申込先</a:t>
            </a:r>
            <a:endParaRPr kumimoji="1" lang="ja-JP" altLang="en-US" sz="4000"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35" name="テキスト ボックス 34"/>
          <p:cNvSpPr txBox="1"/>
          <p:nvPr/>
        </p:nvSpPr>
        <p:spPr>
          <a:xfrm>
            <a:off x="86700" y="9109307"/>
            <a:ext cx="6746106" cy="758530"/>
          </a:xfrm>
          <a:prstGeom prst="rect">
            <a:avLst/>
          </a:prstGeom>
          <a:noFill/>
        </p:spPr>
        <p:txBody>
          <a:bodyPr wrap="square" lIns="80634" tIns="40317" rIns="80634" bIns="40317" rtlCol="0">
            <a:spAutoFit/>
          </a:bodyPr>
          <a:lstStyle/>
          <a:p>
            <a:r>
              <a:rPr lang="ja-JP" altLang="en-US" sz="1400" dirty="0">
                <a:solidFill>
                  <a:srgbClr val="002060"/>
                </a:solidFill>
                <a:latin typeface="UD デジタル 教科書体 NK-B" panose="02020700000000000000" pitchFamily="18" charset="-128"/>
                <a:ea typeface="UD デジタル 教科書体 NK-B" panose="02020700000000000000" pitchFamily="18" charset="-128"/>
              </a:rPr>
              <a:t>大阪府環境農林水産部脱炭素・エネルギー政策課気候変動緩和・適応策推進グループ</a:t>
            </a:r>
            <a:endParaRPr lang="en-US" altLang="ja-JP" sz="1400" dirty="0">
              <a:solidFill>
                <a:srgbClr val="002060"/>
              </a:solidFill>
              <a:latin typeface="UD デジタル 教科書体 NK-B" panose="02020700000000000000" pitchFamily="18" charset="-128"/>
              <a:ea typeface="UD デジタル 教科書体 NK-B" panose="02020700000000000000" pitchFamily="18" charset="-128"/>
            </a:endParaRPr>
          </a:p>
          <a:p>
            <a:r>
              <a:rPr lang="ja-JP" altLang="en-US" sz="1100" dirty="0">
                <a:solidFill>
                  <a:srgbClr val="002060"/>
                </a:solidFill>
                <a:latin typeface="UD デジタル 教科書体 NK-B" panose="02020700000000000000" pitchFamily="18" charset="-128"/>
                <a:ea typeface="UD デジタル 教科書体 NK-B" panose="02020700000000000000" pitchFamily="18" charset="-128"/>
              </a:rPr>
              <a:t>ＦＡＸ送付先：</a:t>
            </a:r>
            <a:r>
              <a:rPr lang="en-US" altLang="ja-JP" sz="1400" b="1" dirty="0">
                <a:solidFill>
                  <a:srgbClr val="002060"/>
                </a:solidFill>
                <a:latin typeface="UD デジタル 教科書体 NK-B" panose="02020700000000000000" pitchFamily="18" charset="-128"/>
                <a:ea typeface="UD デジタル 教科書体 NK-B" panose="02020700000000000000" pitchFamily="18" charset="-128"/>
              </a:rPr>
              <a:t>06-6210-9259</a:t>
            </a:r>
            <a:r>
              <a:rPr lang="ja-JP" altLang="en-US" sz="1400" b="1" dirty="0">
                <a:solidFill>
                  <a:srgbClr val="002060"/>
                </a:solidFill>
                <a:latin typeface="UD デジタル 教科書体 NK-B" panose="02020700000000000000" pitchFamily="18" charset="-128"/>
                <a:ea typeface="UD デジタル 教科書体 NK-B" panose="02020700000000000000" pitchFamily="18" charset="-128"/>
              </a:rPr>
              <a:t>　</a:t>
            </a:r>
            <a:r>
              <a:rPr lang="ja-JP" altLang="en-US" sz="1100" dirty="0">
                <a:solidFill>
                  <a:srgbClr val="002060"/>
                </a:solidFill>
                <a:latin typeface="UD デジタル 教科書体 NK-B" panose="02020700000000000000" pitchFamily="18" charset="-128"/>
                <a:ea typeface="UD デジタル 教科書体 NK-B" panose="02020700000000000000" pitchFamily="18" charset="-128"/>
              </a:rPr>
              <a:t>電話番号：</a:t>
            </a:r>
            <a:r>
              <a:rPr lang="en-US" altLang="ja-JP" sz="1400" b="1" dirty="0">
                <a:solidFill>
                  <a:srgbClr val="002060"/>
                </a:solidFill>
                <a:latin typeface="UD デジタル 教科書体 NK-B" panose="02020700000000000000" pitchFamily="18" charset="-128"/>
                <a:ea typeface="UD デジタル 教科書体 NK-B" panose="02020700000000000000" pitchFamily="18" charset="-128"/>
              </a:rPr>
              <a:t>06-6210-9553</a:t>
            </a:r>
            <a:r>
              <a:rPr lang="ja-JP" altLang="en-US" sz="1400" b="1" dirty="0">
                <a:solidFill>
                  <a:srgbClr val="002060"/>
                </a:solidFill>
                <a:latin typeface="UD デジタル 教科書体 NK-B" panose="02020700000000000000" pitchFamily="18" charset="-128"/>
                <a:ea typeface="UD デジタル 教科書体 NK-B" panose="02020700000000000000" pitchFamily="18" charset="-128"/>
              </a:rPr>
              <a:t>（直通）</a:t>
            </a:r>
            <a:endParaRPr lang="en-US" altLang="ja-JP" sz="1400" b="1" dirty="0">
              <a:solidFill>
                <a:srgbClr val="002060"/>
              </a:solidFill>
              <a:latin typeface="UD デジタル 教科書体 NK-B" panose="02020700000000000000" pitchFamily="18" charset="-128"/>
              <a:ea typeface="UD デジタル 教科書体 NK-B" panose="02020700000000000000" pitchFamily="18" charset="-128"/>
            </a:endParaRPr>
          </a:p>
          <a:p>
            <a:r>
              <a:rPr lang="en-US" altLang="ja-JP" sz="1600" dirty="0">
                <a:solidFill>
                  <a:srgbClr val="002060"/>
                </a:solidFill>
                <a:latin typeface="UD デジタル 教科書体 NK-B" panose="02020700000000000000" pitchFamily="18" charset="-128"/>
                <a:ea typeface="UD デジタル 教科書体 NK-B" panose="02020700000000000000" pitchFamily="18" charset="-128"/>
              </a:rPr>
              <a:t>E-Mail</a:t>
            </a:r>
            <a:r>
              <a:rPr lang="ja-JP" altLang="en-US" sz="1600" dirty="0">
                <a:solidFill>
                  <a:srgbClr val="002060"/>
                </a:solidFill>
                <a:latin typeface="UD デジタル 教科書体 NK-B" panose="02020700000000000000" pitchFamily="18" charset="-128"/>
                <a:ea typeface="UD デジタル 教科書体 NK-B" panose="02020700000000000000" pitchFamily="18" charset="-128"/>
              </a:rPr>
              <a:t>：</a:t>
            </a:r>
            <a:r>
              <a:rPr lang="en-US" altLang="ja-JP" sz="1100" b="1" dirty="0">
                <a:solidFill>
                  <a:srgbClr val="002060"/>
                </a:solidFill>
                <a:latin typeface="UD デジタル 教科書体 NK-B" panose="02020700000000000000" pitchFamily="18" charset="-128"/>
                <a:ea typeface="UD デジタル 教科書体 NK-B" panose="02020700000000000000" pitchFamily="18" charset="-128"/>
              </a:rPr>
              <a:t>eneseisaku-03@gbox.pref.osaka.lg.jp</a:t>
            </a:r>
            <a:r>
              <a:rPr lang="ja-JP" altLang="en-US" sz="1100" dirty="0">
                <a:solidFill>
                  <a:srgbClr val="002060"/>
                </a:solidFill>
                <a:latin typeface="UD デジタル 教科書体 NK-B" panose="02020700000000000000" pitchFamily="18" charset="-128"/>
                <a:ea typeface="UD デジタル 教科書体 NK-B" panose="02020700000000000000" pitchFamily="18" charset="-128"/>
              </a:rPr>
              <a:t>　　　　</a:t>
            </a:r>
            <a:r>
              <a:rPr lang="ja-JP" altLang="en-US" sz="1400" dirty="0">
                <a:solidFill>
                  <a:srgbClr val="002060"/>
                </a:solidFill>
                <a:latin typeface="UD デジタル 教科書体 NK-B" panose="02020700000000000000" pitchFamily="18" charset="-128"/>
                <a:ea typeface="UD デジタル 教科書体 NK-B" panose="02020700000000000000" pitchFamily="18" charset="-128"/>
              </a:rPr>
              <a:t>　　　　　　　　　　</a:t>
            </a:r>
            <a:r>
              <a:rPr lang="en-US" altLang="ja-JP" sz="1400" dirty="0">
                <a:solidFill>
                  <a:srgbClr val="002060"/>
                </a:solidFill>
                <a:latin typeface="UD デジタル 教科書体 NK-B" panose="02020700000000000000" pitchFamily="18" charset="-128"/>
                <a:ea typeface="UD デジタル 教科書体 NK-B" panose="02020700000000000000" pitchFamily="18" charset="-128"/>
              </a:rPr>
              <a:t>    </a:t>
            </a:r>
          </a:p>
        </p:txBody>
      </p:sp>
      <p:cxnSp>
        <p:nvCxnSpPr>
          <p:cNvPr id="39" name="直線コネクタ 38"/>
          <p:cNvCxnSpPr>
            <a:cxnSpLocks/>
          </p:cNvCxnSpPr>
          <p:nvPr/>
        </p:nvCxnSpPr>
        <p:spPr>
          <a:xfrm flipV="1">
            <a:off x="17626" y="8974823"/>
            <a:ext cx="2340000" cy="7516"/>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flipV="1">
            <a:off x="4540455" y="8974418"/>
            <a:ext cx="2340000" cy="7516"/>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flipV="1">
            <a:off x="4543567" y="8906061"/>
            <a:ext cx="2340000" cy="7516"/>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grpSp>
        <p:nvGrpSpPr>
          <p:cNvPr id="48" name="グループ化 47"/>
          <p:cNvGrpSpPr/>
          <p:nvPr/>
        </p:nvGrpSpPr>
        <p:grpSpPr>
          <a:xfrm>
            <a:off x="189600" y="5555146"/>
            <a:ext cx="1082841" cy="334637"/>
            <a:chOff x="-3430118" y="3155931"/>
            <a:chExt cx="1082841" cy="334637"/>
          </a:xfrm>
        </p:grpSpPr>
        <p:sp>
          <p:nvSpPr>
            <p:cNvPr id="45" name="フローチャート: 端子 44"/>
            <p:cNvSpPr/>
            <p:nvPr/>
          </p:nvSpPr>
          <p:spPr>
            <a:xfrm>
              <a:off x="-3378412" y="3208485"/>
              <a:ext cx="1031135" cy="282083"/>
            </a:xfrm>
            <a:prstGeom prst="flowChartTerminator">
              <a:avLst/>
            </a:prstGeom>
            <a:solidFill>
              <a:srgbClr val="920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フローチャート: 端子 45"/>
            <p:cNvSpPr/>
            <p:nvPr/>
          </p:nvSpPr>
          <p:spPr>
            <a:xfrm>
              <a:off x="-3430118" y="3155931"/>
              <a:ext cx="1025183" cy="282083"/>
            </a:xfrm>
            <a:prstGeom prst="flowChartTerminator">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p:cNvSpPr txBox="1"/>
            <p:nvPr/>
          </p:nvSpPr>
          <p:spPr>
            <a:xfrm>
              <a:off x="-3317637" y="3178444"/>
              <a:ext cx="800219" cy="276999"/>
            </a:xfrm>
            <a:prstGeom prst="rect">
              <a:avLst/>
            </a:prstGeom>
            <a:noFill/>
          </p:spPr>
          <p:txBody>
            <a:bodyPr wrap="none" rtlCol="0">
              <a:spAutoFit/>
            </a:bodyPr>
            <a:lstStyle/>
            <a:p>
              <a:r>
                <a:rPr kumimoji="1" lang="ja-JP" altLang="en-US" sz="1200" dirty="0">
                  <a:solidFill>
                    <a:schemeClr val="bg1"/>
                  </a:solidFill>
                  <a:latin typeface="UD デジタル 教科書体 NK-B" panose="02020700000000000000" pitchFamily="18" charset="-128"/>
                  <a:ea typeface="UD デジタル 教科書体 NK-B" panose="02020700000000000000" pitchFamily="18" charset="-128"/>
                </a:rPr>
                <a:t>申込方法</a:t>
              </a:r>
            </a:p>
          </p:txBody>
        </p:sp>
      </p:grpSp>
      <p:sp>
        <p:nvSpPr>
          <p:cNvPr id="49" name="テキスト ボックス 48"/>
          <p:cNvSpPr txBox="1"/>
          <p:nvPr/>
        </p:nvSpPr>
        <p:spPr>
          <a:xfrm>
            <a:off x="368485" y="5898756"/>
            <a:ext cx="4316578" cy="327643"/>
          </a:xfrm>
          <a:prstGeom prst="rect">
            <a:avLst/>
          </a:prstGeom>
          <a:noFill/>
        </p:spPr>
        <p:txBody>
          <a:bodyPr wrap="square" lIns="80634" tIns="40317" rIns="80634" bIns="40317" rtlCol="0">
            <a:spAutoFit/>
          </a:bodyPr>
          <a:lstStyle/>
          <a:p>
            <a:pPr>
              <a:spcBef>
                <a:spcPts val="529"/>
              </a:spcBef>
            </a:pPr>
            <a:r>
              <a:rPr lang="ja-JP" altLang="en-US" sz="1600" b="1" u="sng" dirty="0">
                <a:solidFill>
                  <a:srgbClr val="002060"/>
                </a:solidFill>
                <a:latin typeface="UD デジタル 教科書体 NK-B" panose="02020700000000000000" pitchFamily="18" charset="-128"/>
                <a:ea typeface="UD デジタル 教科書体 NK-B" panose="02020700000000000000" pitchFamily="18" charset="-128"/>
              </a:rPr>
              <a:t>こちらの参加申込フォームからお申込みください。　　　　　　　　　　　　　　　　　　　　　　</a:t>
            </a:r>
            <a:endParaRPr lang="en-US" altLang="ja-JP" sz="1600" b="1" u="sng"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33" name="正方形/長方形 32"/>
          <p:cNvSpPr/>
          <p:nvPr/>
        </p:nvSpPr>
        <p:spPr>
          <a:xfrm>
            <a:off x="5267318" y="5915991"/>
            <a:ext cx="1422400" cy="1610666"/>
          </a:xfrm>
          <a:prstGeom prst="rect">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p:cNvSpPr txBox="1"/>
          <p:nvPr/>
        </p:nvSpPr>
        <p:spPr>
          <a:xfrm>
            <a:off x="87929" y="6237268"/>
            <a:ext cx="5142797" cy="1743415"/>
          </a:xfrm>
          <a:prstGeom prst="rect">
            <a:avLst/>
          </a:prstGeom>
          <a:noFill/>
        </p:spPr>
        <p:txBody>
          <a:bodyPr wrap="square" lIns="80634" tIns="40317" rIns="80634" bIns="40317" rtlCol="0">
            <a:spAutoFit/>
          </a:bodyPr>
          <a:lstStyle/>
          <a:p>
            <a:pPr marL="96838" indent="-96838">
              <a:spcBef>
                <a:spcPts val="529"/>
              </a:spcBef>
            </a:pPr>
            <a:r>
              <a:rPr lang="ja-JP" altLang="en-US" sz="1200" dirty="0">
                <a:solidFill>
                  <a:srgbClr val="002060"/>
                </a:solidFill>
                <a:latin typeface="UD デジタル 教科書体 NK-B" panose="02020700000000000000" pitchFamily="18" charset="-128"/>
                <a:ea typeface="UD デジタル 教科書体 NK-B" panose="02020700000000000000" pitchFamily="18" charset="-128"/>
              </a:rPr>
              <a:t>・当日は、実際の電気代、ガス代請求書をお持ちの場合、その数値を使うことでより実践に近い操作ができます。また、普段お使いのパソコンをお持ち込みいただくことも可能です。</a:t>
            </a:r>
            <a:endParaRPr lang="en-US" altLang="ja-JP" sz="1200" dirty="0">
              <a:solidFill>
                <a:srgbClr val="002060"/>
              </a:solidFill>
              <a:latin typeface="UD デジタル 教科書体 NK-B" panose="02020700000000000000" pitchFamily="18" charset="-128"/>
              <a:ea typeface="UD デジタル 教科書体 NK-B" panose="02020700000000000000" pitchFamily="18" charset="-128"/>
            </a:endParaRPr>
          </a:p>
          <a:p>
            <a:pPr marL="96838" indent="-96838"/>
            <a:r>
              <a:rPr lang="ja-JP" altLang="en-US" sz="1200" spc="-71" dirty="0">
                <a:solidFill>
                  <a:srgbClr val="002060"/>
                </a:solidFill>
                <a:latin typeface="UD デジタル 教科書体 NK-B" panose="02020700000000000000" pitchFamily="18" charset="-128"/>
                <a:ea typeface="UD デジタル 教科書体 NK-B" panose="02020700000000000000" pitchFamily="18" charset="-128"/>
                <a:cs typeface="Times New Roman" panose="02020603050405020304"/>
              </a:rPr>
              <a:t>・ご記入いただいた個人情報は、当日の受付・連絡など本セミナーのためのみに使用し、他の目的には使用しません。</a:t>
            </a:r>
            <a:endParaRPr lang="en-US" altLang="ja-JP" sz="1200" spc="-71" dirty="0">
              <a:solidFill>
                <a:srgbClr val="002060"/>
              </a:solidFill>
              <a:latin typeface="UD デジタル 教科書体 NK-B" panose="02020700000000000000" pitchFamily="18" charset="-128"/>
              <a:ea typeface="UD デジタル 教科書体 NK-B" panose="02020700000000000000" pitchFamily="18" charset="-128"/>
              <a:cs typeface="Times New Roman" panose="02020603050405020304"/>
            </a:endParaRPr>
          </a:p>
          <a:p>
            <a:pPr marL="96838" indent="-96838"/>
            <a:r>
              <a:rPr lang="ja-JP" altLang="en-US" sz="1200" dirty="0">
                <a:solidFill>
                  <a:srgbClr val="002060"/>
                </a:solidFill>
                <a:latin typeface="UD デジタル 教科書体 NK-B" panose="02020700000000000000" pitchFamily="18" charset="-128"/>
                <a:ea typeface="UD デジタル 教科書体 NK-B" panose="02020700000000000000" pitchFamily="18" charset="-128"/>
              </a:rPr>
              <a:t>・会場では、参加者への検温、マスク着用、こまめな換気など感染拡大防止に努めます。ご協力をお願いします。</a:t>
            </a:r>
          </a:p>
          <a:p>
            <a:pPr marL="96838" indent="-96838"/>
            <a:r>
              <a:rPr lang="ja-JP" altLang="en-US" sz="1200" dirty="0">
                <a:solidFill>
                  <a:srgbClr val="002060"/>
                </a:solidFill>
                <a:latin typeface="UD デジタル 教科書体 NK-B" panose="02020700000000000000" pitchFamily="18" charset="-128"/>
                <a:ea typeface="UD デジタル 教科書体 NK-B" panose="02020700000000000000" pitchFamily="18" charset="-128"/>
              </a:rPr>
              <a:t>・会場に駐車場はありませんので、公共交通機関又はお車の場合は近くのコインパーキングをご利用ください。</a:t>
            </a:r>
            <a:endParaRPr lang="en-US" altLang="ja-JP" sz="1200"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51" name="テキスト ボックス 50">
            <a:extLst>
              <a:ext uri="{FF2B5EF4-FFF2-40B4-BE49-F238E27FC236}">
                <a16:creationId xmlns:a16="http://schemas.microsoft.com/office/drawing/2014/main" id="{D038379C-D32E-4733-A85B-6397B4232C25}"/>
              </a:ext>
            </a:extLst>
          </p:cNvPr>
          <p:cNvSpPr txBox="1"/>
          <p:nvPr/>
        </p:nvSpPr>
        <p:spPr>
          <a:xfrm>
            <a:off x="83080" y="7930974"/>
            <a:ext cx="6720359" cy="635419"/>
          </a:xfrm>
          <a:prstGeom prst="rect">
            <a:avLst/>
          </a:prstGeom>
          <a:noFill/>
        </p:spPr>
        <p:txBody>
          <a:bodyPr wrap="square" lIns="80634" tIns="40317" rIns="80634" bIns="40317" rtlCol="0">
            <a:spAutoFit/>
          </a:bodyPr>
          <a:lstStyle/>
          <a:p>
            <a:r>
              <a:rPr lang="en-US" altLang="ja-JP" sz="1200" u="sng" dirty="0">
                <a:solidFill>
                  <a:srgbClr val="002060"/>
                </a:solidFill>
                <a:latin typeface="UD デジタル 教科書体 NK-B" panose="02020700000000000000" pitchFamily="18" charset="-128"/>
                <a:ea typeface="UD デジタル 教科書体 NK-B" panose="02020700000000000000" pitchFamily="18" charset="-128"/>
              </a:rPr>
              <a:t>※FAX</a:t>
            </a:r>
            <a:r>
              <a:rPr lang="ja-JP" altLang="en-US" sz="1200" u="sng" dirty="0" err="1">
                <a:solidFill>
                  <a:srgbClr val="002060"/>
                </a:solidFill>
                <a:latin typeface="UD デジタル 教科書体 NK-B" panose="02020700000000000000" pitchFamily="18" charset="-128"/>
                <a:ea typeface="UD デジタル 教科書体 NK-B" panose="02020700000000000000" pitchFamily="18" charset="-128"/>
              </a:rPr>
              <a:t>、</a:t>
            </a:r>
            <a:r>
              <a:rPr lang="ja-JP" altLang="en-US" sz="1200" u="sng" dirty="0">
                <a:solidFill>
                  <a:srgbClr val="002060"/>
                </a:solidFill>
                <a:latin typeface="UD デジタル 教科書体 NK-B" panose="02020700000000000000" pitchFamily="18" charset="-128"/>
                <a:ea typeface="UD デジタル 教科書体 NK-B" panose="02020700000000000000" pitchFamily="18" charset="-128"/>
              </a:rPr>
              <a:t>電話、電子メール</a:t>
            </a:r>
            <a:r>
              <a:rPr lang="ja-JP" altLang="en-US" sz="1200" dirty="0">
                <a:solidFill>
                  <a:srgbClr val="002060"/>
                </a:solidFill>
                <a:latin typeface="UD デジタル 教科書体 NK-B" panose="02020700000000000000" pitchFamily="18" charset="-128"/>
                <a:ea typeface="UD デジタル 教科書体 NK-B" panose="02020700000000000000" pitchFamily="18" charset="-128"/>
              </a:rPr>
              <a:t>でもお申し込みいただけます。</a:t>
            </a:r>
            <a:endParaRPr lang="en-US" altLang="ja-JP" sz="1200" dirty="0">
              <a:solidFill>
                <a:srgbClr val="002060"/>
              </a:solidFill>
              <a:latin typeface="UD デジタル 教科書体 NK-B" panose="02020700000000000000" pitchFamily="18" charset="-128"/>
              <a:ea typeface="UD デジタル 教科書体 NK-B" panose="02020700000000000000" pitchFamily="18" charset="-128"/>
            </a:endParaRPr>
          </a:p>
          <a:p>
            <a:pPr marL="96838" indent="-96838"/>
            <a:r>
              <a:rPr lang="ja-JP" altLang="en-US" sz="1200" dirty="0">
                <a:solidFill>
                  <a:srgbClr val="002060"/>
                </a:solidFill>
                <a:latin typeface="UD デジタル 教科書体 NK-B" panose="02020700000000000000" pitchFamily="18" charset="-128"/>
                <a:ea typeface="UD デジタル 教科書体 NK-B" panose="02020700000000000000" pitchFamily="18" charset="-128"/>
              </a:rPr>
              <a:t>　（</a:t>
            </a:r>
            <a:r>
              <a:rPr lang="en-US" altLang="ja-JP" sz="1200" dirty="0">
                <a:solidFill>
                  <a:srgbClr val="002060"/>
                </a:solidFill>
                <a:latin typeface="UD デジタル 教科書体 NK-B" panose="02020700000000000000" pitchFamily="18" charset="-128"/>
                <a:ea typeface="UD デジタル 教科書体 NK-B" panose="02020700000000000000" pitchFamily="18" charset="-128"/>
              </a:rPr>
              <a:t>FAX</a:t>
            </a:r>
            <a:r>
              <a:rPr lang="ja-JP" altLang="en-US" sz="1200" dirty="0">
                <a:solidFill>
                  <a:srgbClr val="002060"/>
                </a:solidFill>
                <a:latin typeface="UD デジタル 教科書体 NK-B" panose="02020700000000000000" pitchFamily="18" charset="-128"/>
                <a:ea typeface="UD デジタル 教科書体 NK-B" panose="02020700000000000000" pitchFamily="18" charset="-128"/>
              </a:rPr>
              <a:t>の場合は別添申請書をお使いいただき、電子メールには、お名前、事業者名、電話番号、メールアドレス、タブレットの貸与の希望の有無をご記入の上、下記連絡先までメール送信してください。）</a:t>
            </a:r>
            <a:endParaRPr lang="en-US" altLang="ja-JP" sz="1200"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53" name="テキスト ボックス 52">
            <a:extLst>
              <a:ext uri="{FF2B5EF4-FFF2-40B4-BE49-F238E27FC236}">
                <a16:creationId xmlns:a16="http://schemas.microsoft.com/office/drawing/2014/main" id="{A8A853B3-31DD-4379-A2C9-1761CE72DF4C}"/>
              </a:ext>
            </a:extLst>
          </p:cNvPr>
          <p:cNvSpPr txBox="1"/>
          <p:nvPr/>
        </p:nvSpPr>
        <p:spPr>
          <a:xfrm>
            <a:off x="199137" y="506165"/>
            <a:ext cx="3268962" cy="1384995"/>
          </a:xfrm>
          <a:prstGeom prst="rect">
            <a:avLst/>
          </a:prstGeom>
          <a:noFill/>
        </p:spPr>
        <p:txBody>
          <a:bodyPr wrap="square" rtlCol="0">
            <a:spAutoFit/>
          </a:bodyPr>
          <a:lstStyle/>
          <a:p>
            <a:r>
              <a:rPr kumimoji="1" lang="ja-JP" altLang="en-US" sz="1200" dirty="0">
                <a:solidFill>
                  <a:schemeClr val="bg1"/>
                </a:solidFill>
                <a:latin typeface="UD デジタル 教科書体 NK-B" panose="02020700000000000000" pitchFamily="18" charset="-128"/>
                <a:ea typeface="UD デジタル 教科書体 NK-B" panose="02020700000000000000" pitchFamily="18" charset="-128"/>
              </a:rPr>
              <a:t>　４月より、大阪府では、中小企業等の皆様にも脱炭素の取組みを進めていただたくため、大阪府気候変動対策推進条例に基づく任意届出制度をスタートします。</a:t>
            </a:r>
            <a:endParaRPr kumimoji="1" lang="en-US" altLang="ja-JP" sz="1200" dirty="0">
              <a:solidFill>
                <a:schemeClr val="bg1"/>
              </a:solidFill>
              <a:latin typeface="UD デジタル 教科書体 NK-B" panose="02020700000000000000" pitchFamily="18" charset="-128"/>
              <a:ea typeface="UD デジタル 教科書体 NK-B" panose="02020700000000000000" pitchFamily="18" charset="-128"/>
            </a:endParaRPr>
          </a:p>
          <a:p>
            <a:r>
              <a:rPr kumimoji="1" lang="ja-JP" altLang="en-US" sz="1200" dirty="0">
                <a:solidFill>
                  <a:schemeClr val="bg1"/>
                </a:solidFill>
                <a:latin typeface="UD デジタル 教科書体 NK-B" panose="02020700000000000000" pitchFamily="18" charset="-128"/>
                <a:ea typeface="UD デジタル 教科書体 NK-B" panose="02020700000000000000" pitchFamily="18" charset="-128"/>
              </a:rPr>
              <a:t>　このたび、温室効果ガスの削減に関する計画づくりをサポートするため、　対策計画書の作り方を一から学べるワークショップを開催します。</a:t>
            </a:r>
          </a:p>
        </p:txBody>
      </p:sp>
      <p:sp>
        <p:nvSpPr>
          <p:cNvPr id="44" name="テキスト ボックス 43"/>
          <p:cNvSpPr txBox="1"/>
          <p:nvPr/>
        </p:nvSpPr>
        <p:spPr>
          <a:xfrm>
            <a:off x="5354030" y="7210022"/>
            <a:ext cx="1252874" cy="296865"/>
          </a:xfrm>
          <a:prstGeom prst="rect">
            <a:avLst/>
          </a:prstGeom>
          <a:noFill/>
        </p:spPr>
        <p:txBody>
          <a:bodyPr wrap="square" lIns="80634" tIns="40317" rIns="80634" bIns="40317" rtlCol="0">
            <a:spAutoFit/>
          </a:bodyPr>
          <a:lstStyle/>
          <a:p>
            <a:r>
              <a:rPr lang="ja-JP" altLang="en-US" sz="1400" dirty="0">
                <a:solidFill>
                  <a:schemeClr val="bg1"/>
                </a:solidFill>
                <a:latin typeface="UD デジタル 教科書体 NK-B" panose="02020700000000000000" pitchFamily="18" charset="-128"/>
                <a:ea typeface="UD デジタル 教科書体 NK-B" panose="02020700000000000000" pitchFamily="18" charset="-128"/>
              </a:rPr>
              <a:t>申込フォーム　　　　　　　　</a:t>
            </a:r>
            <a:r>
              <a:rPr lang="en-US" altLang="ja-JP" sz="1400" dirty="0">
                <a:solidFill>
                  <a:schemeClr val="bg1"/>
                </a:solidFill>
                <a:latin typeface="UD デジタル 教科書体 NK-B" panose="02020700000000000000" pitchFamily="18" charset="-128"/>
                <a:ea typeface="UD デジタル 教科書体 NK-B" panose="02020700000000000000" pitchFamily="18" charset="-128"/>
              </a:rPr>
              <a:t>    </a:t>
            </a:r>
          </a:p>
        </p:txBody>
      </p:sp>
      <p:sp>
        <p:nvSpPr>
          <p:cNvPr id="8" name="右矢印 7"/>
          <p:cNvSpPr/>
          <p:nvPr/>
        </p:nvSpPr>
        <p:spPr>
          <a:xfrm>
            <a:off x="4747983" y="5926686"/>
            <a:ext cx="400247" cy="308641"/>
          </a:xfrm>
          <a:prstGeom prst="rightArrow">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7" name="図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4139" y="5995596"/>
            <a:ext cx="1224000" cy="1224000"/>
          </a:xfrm>
          <a:prstGeom prst="rect">
            <a:avLst/>
          </a:prstGeom>
        </p:spPr>
      </p:pic>
      <p:sp>
        <p:nvSpPr>
          <p:cNvPr id="52" name="テキスト ボックス 51">
            <a:extLst>
              <a:ext uri="{FF2B5EF4-FFF2-40B4-BE49-F238E27FC236}">
                <a16:creationId xmlns:a16="http://schemas.microsoft.com/office/drawing/2014/main" id="{6999ED60-7120-4C9D-BB80-FDA6B0010E43}"/>
              </a:ext>
            </a:extLst>
          </p:cNvPr>
          <p:cNvSpPr txBox="1"/>
          <p:nvPr/>
        </p:nvSpPr>
        <p:spPr>
          <a:xfrm>
            <a:off x="1864416" y="32742"/>
            <a:ext cx="3067050" cy="461665"/>
          </a:xfrm>
          <a:prstGeom prst="rect">
            <a:avLst/>
          </a:prstGeom>
          <a:noFill/>
        </p:spPr>
        <p:txBody>
          <a:bodyPr wrap="square" rtlCol="0">
            <a:spAutoFit/>
          </a:bodyPr>
          <a:lstStyle/>
          <a:p>
            <a:pPr algn="ctr"/>
            <a:r>
              <a:rPr kumimoji="1" lang="ja-JP" altLang="en-US" sz="2400" dirty="0">
                <a:solidFill>
                  <a:srgbClr val="FF0000"/>
                </a:solidFill>
                <a:latin typeface="UD デジタル 教科書体 NK-B" panose="02020700000000000000" pitchFamily="18" charset="-128"/>
                <a:ea typeface="UD デジタル 教科書体 NK-B" panose="02020700000000000000" pitchFamily="18" charset="-128"/>
              </a:rPr>
              <a:t>ワークショップの内容</a:t>
            </a:r>
          </a:p>
        </p:txBody>
      </p:sp>
      <p:sp>
        <p:nvSpPr>
          <p:cNvPr id="31" name="四角形: 角を丸くする 30">
            <a:extLst>
              <a:ext uri="{FF2B5EF4-FFF2-40B4-BE49-F238E27FC236}">
                <a16:creationId xmlns:a16="http://schemas.microsoft.com/office/drawing/2014/main" id="{FD3A66D3-1DEC-4497-B96E-DF5162313D8F}"/>
              </a:ext>
            </a:extLst>
          </p:cNvPr>
          <p:cNvSpPr/>
          <p:nvPr/>
        </p:nvSpPr>
        <p:spPr>
          <a:xfrm>
            <a:off x="240951" y="1972233"/>
            <a:ext cx="6358067" cy="3384000"/>
          </a:xfrm>
          <a:prstGeom prst="roundRect">
            <a:avLst>
              <a:gd name="adj" fmla="val 4895"/>
            </a:avLst>
          </a:prstGeom>
          <a:solidFill>
            <a:srgbClr val="CCECF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1260973" y="2163754"/>
            <a:ext cx="5348943" cy="800219"/>
          </a:xfrm>
          <a:prstGeom prst="rect">
            <a:avLst/>
          </a:prstGeom>
          <a:noFill/>
        </p:spPr>
        <p:txBody>
          <a:bodyPr wrap="square" rtlCol="0">
            <a:spAutoFit/>
          </a:bodyPr>
          <a:lstStyle/>
          <a:p>
            <a:r>
              <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rPr>
              <a:t>対面式だから直接質問できる！</a:t>
            </a:r>
            <a:endParaRPr kumimoji="1" lang="en-US" altLang="ja-JP" sz="1600" dirty="0">
              <a:solidFill>
                <a:srgbClr val="002060"/>
              </a:solidFill>
              <a:latin typeface="UD デジタル 教科書体 NK-B" panose="02020700000000000000" pitchFamily="18" charset="-128"/>
              <a:ea typeface="UD デジタル 教科書体 NK-B" panose="02020700000000000000" pitchFamily="18" charset="-128"/>
            </a:endParaRPr>
          </a:p>
          <a:p>
            <a:r>
              <a:rPr kumimoji="1" lang="ja-JP" altLang="en-US" sz="1400" dirty="0">
                <a:solidFill>
                  <a:srgbClr val="002060"/>
                </a:solidFill>
                <a:latin typeface="UD デジタル 教科書体 NK-B" panose="02020700000000000000" pitchFamily="18" charset="-128"/>
                <a:ea typeface="UD デジタル 教科書体 NK-B" panose="02020700000000000000" pitchFamily="18" charset="-128"/>
              </a:rPr>
              <a:t>温室効果ガス算定にあたっての難しい計算や削減目標の設定の仕方などご不明な点は個別丁寧に解説させていただきます。</a:t>
            </a:r>
          </a:p>
        </p:txBody>
      </p:sp>
      <p:sp>
        <p:nvSpPr>
          <p:cNvPr id="5" name="テキスト ボックス 4"/>
          <p:cNvSpPr txBox="1"/>
          <p:nvPr/>
        </p:nvSpPr>
        <p:spPr>
          <a:xfrm>
            <a:off x="1274388" y="3115453"/>
            <a:ext cx="5274301" cy="1015663"/>
          </a:xfrm>
          <a:prstGeom prst="rect">
            <a:avLst/>
          </a:prstGeom>
          <a:noFill/>
        </p:spPr>
        <p:txBody>
          <a:bodyPr wrap="square" rtlCol="0">
            <a:spAutoFit/>
          </a:bodyPr>
          <a:lstStyle/>
          <a:p>
            <a:r>
              <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rPr>
              <a:t>タブレットで実際にエクセルシートを操作！</a:t>
            </a:r>
            <a:endParaRPr kumimoji="1" lang="en-US" altLang="ja-JP" dirty="0">
              <a:solidFill>
                <a:srgbClr val="002060"/>
              </a:solidFill>
              <a:latin typeface="UD デジタル 教科書体 NK-B" panose="02020700000000000000" pitchFamily="18" charset="-128"/>
              <a:ea typeface="UD デジタル 教科書体 NK-B" panose="02020700000000000000" pitchFamily="18" charset="-128"/>
            </a:endParaRPr>
          </a:p>
          <a:p>
            <a:r>
              <a:rPr kumimoji="1" lang="ja-JP" altLang="en-US" sz="1400" dirty="0">
                <a:solidFill>
                  <a:srgbClr val="002060"/>
                </a:solidFill>
                <a:latin typeface="UD デジタル 教科書体 NK-B" panose="02020700000000000000" pitchFamily="18" charset="-128"/>
                <a:ea typeface="UD デジタル 教科書体 NK-B" panose="02020700000000000000" pitchFamily="18" charset="-128"/>
              </a:rPr>
              <a:t>当日は普段お使いの</a:t>
            </a:r>
            <a:r>
              <a:rPr kumimoji="1" lang="en-US" altLang="ja-JP" sz="1400" dirty="0">
                <a:solidFill>
                  <a:srgbClr val="002060"/>
                </a:solidFill>
                <a:latin typeface="UD デジタル 教科書体 NK-B" panose="02020700000000000000" pitchFamily="18" charset="-128"/>
                <a:ea typeface="UD デジタル 教科書体 NK-B" panose="02020700000000000000" pitchFamily="18" charset="-128"/>
              </a:rPr>
              <a:t>PC</a:t>
            </a:r>
            <a:r>
              <a:rPr kumimoji="1" lang="ja-JP" altLang="en-US" sz="1400" dirty="0">
                <a:solidFill>
                  <a:srgbClr val="002060"/>
                </a:solidFill>
                <a:latin typeface="UD デジタル 教科書体 NK-B" panose="02020700000000000000" pitchFamily="18" charset="-128"/>
                <a:ea typeface="UD デジタル 教科書体 NK-B" panose="02020700000000000000" pitchFamily="18" charset="-128"/>
              </a:rPr>
              <a:t>を持ち込みいただくか、タブレットをご用意しますので、</a:t>
            </a:r>
            <a:r>
              <a:rPr kumimoji="1" lang="en-US" altLang="ja-JP" sz="1400" dirty="0">
                <a:solidFill>
                  <a:srgbClr val="002060"/>
                </a:solidFill>
                <a:latin typeface="UD デジタル 教科書体 NK-B" panose="02020700000000000000" pitchFamily="18" charset="-128"/>
                <a:ea typeface="UD デジタル 教科書体 NK-B" panose="02020700000000000000" pitchFamily="18" charset="-128"/>
              </a:rPr>
              <a:t>Microsoft</a:t>
            </a:r>
            <a:r>
              <a:rPr kumimoji="1" lang="ja-JP" altLang="en-US" sz="1400" dirty="0">
                <a:solidFill>
                  <a:srgbClr val="002060"/>
                </a:solidFill>
                <a:latin typeface="UD デジタル 教科書体 NK-B" panose="02020700000000000000" pitchFamily="18" charset="-128"/>
                <a:ea typeface="UD デジタル 教科書体 NK-B" panose="02020700000000000000" pitchFamily="18" charset="-128"/>
              </a:rPr>
              <a:t>のエクセルファイルを使って実際の作成と同じ操作を体験いただけます。</a:t>
            </a:r>
          </a:p>
        </p:txBody>
      </p:sp>
      <p:sp>
        <p:nvSpPr>
          <p:cNvPr id="6" name="テキスト ボックス 5"/>
          <p:cNvSpPr txBox="1"/>
          <p:nvPr/>
        </p:nvSpPr>
        <p:spPr>
          <a:xfrm>
            <a:off x="1273062" y="4282400"/>
            <a:ext cx="5119200" cy="800219"/>
          </a:xfrm>
          <a:prstGeom prst="rect">
            <a:avLst/>
          </a:prstGeom>
          <a:noFill/>
        </p:spPr>
        <p:txBody>
          <a:bodyPr wrap="square" rtlCol="0">
            <a:spAutoFit/>
          </a:bodyPr>
          <a:lstStyle/>
          <a:p>
            <a:r>
              <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rPr>
              <a:t>作った様式は来年度の提出にそのまま使える！</a:t>
            </a:r>
            <a:endParaRPr kumimoji="1" lang="en-US" altLang="ja-JP" dirty="0">
              <a:solidFill>
                <a:srgbClr val="002060"/>
              </a:solidFill>
              <a:latin typeface="UD デジタル 教科書体 NK-B" panose="02020700000000000000" pitchFamily="18" charset="-128"/>
              <a:ea typeface="UD デジタル 教科書体 NK-B" panose="02020700000000000000" pitchFamily="18" charset="-128"/>
            </a:endParaRPr>
          </a:p>
          <a:p>
            <a:r>
              <a:rPr kumimoji="1" lang="ja-JP" altLang="en-US" sz="1400" dirty="0">
                <a:solidFill>
                  <a:srgbClr val="002060"/>
                </a:solidFill>
                <a:latin typeface="UD デジタル 教科書体 NK-B" panose="02020700000000000000" pitchFamily="18" charset="-128"/>
                <a:ea typeface="UD デジタル 教科書体 NK-B" panose="02020700000000000000" pitchFamily="18" charset="-128"/>
              </a:rPr>
              <a:t>本ワークショップで作成した様式は、実際の届出様式と同じなので、府への提出にそのままお使いいただけます。</a:t>
            </a:r>
            <a:endParaRPr kumimoji="1" lang="en-US" altLang="ja-JP" sz="1400" dirty="0">
              <a:solidFill>
                <a:srgbClr val="002060"/>
              </a:solidFill>
              <a:latin typeface="UD デジタル 教科書体 NK-B" panose="02020700000000000000" pitchFamily="18" charset="-128"/>
              <a:ea typeface="UD デジタル 教科書体 NK-B" panose="02020700000000000000" pitchFamily="18" charset="-128"/>
            </a:endParaRPr>
          </a:p>
        </p:txBody>
      </p:sp>
      <p:pic>
        <p:nvPicPr>
          <p:cNvPr id="7" name="図 6"/>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0123" y="4542850"/>
            <a:ext cx="716199" cy="620706"/>
          </a:xfrm>
          <a:prstGeom prst="rect">
            <a:avLst/>
          </a:prstGeom>
        </p:spPr>
      </p:pic>
      <p:pic>
        <p:nvPicPr>
          <p:cNvPr id="9" name="図 8"/>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431179" y="3440505"/>
            <a:ext cx="695651" cy="599007"/>
          </a:xfrm>
          <a:prstGeom prst="rect">
            <a:avLst/>
          </a:prstGeom>
        </p:spPr>
      </p:pic>
      <p:grpSp>
        <p:nvGrpSpPr>
          <p:cNvPr id="23" name="グループ化 22"/>
          <p:cNvGrpSpPr/>
          <p:nvPr/>
        </p:nvGrpSpPr>
        <p:grpSpPr>
          <a:xfrm>
            <a:off x="368484" y="2082809"/>
            <a:ext cx="874470" cy="305443"/>
            <a:chOff x="-4487620" y="1751957"/>
            <a:chExt cx="874470" cy="305443"/>
          </a:xfrm>
        </p:grpSpPr>
        <p:grpSp>
          <p:nvGrpSpPr>
            <p:cNvPr id="13" name="グループ化 12"/>
            <p:cNvGrpSpPr/>
            <p:nvPr/>
          </p:nvGrpSpPr>
          <p:grpSpPr>
            <a:xfrm>
              <a:off x="-4487620" y="1751957"/>
              <a:ext cx="874470" cy="305443"/>
              <a:chOff x="-4487621" y="1751957"/>
              <a:chExt cx="1852301" cy="571414"/>
            </a:xfrm>
          </p:grpSpPr>
          <p:sp>
            <p:nvSpPr>
              <p:cNvPr id="12" name="対角する 2 つの角を切り取った四角形 11"/>
              <p:cNvSpPr/>
              <p:nvPr/>
            </p:nvSpPr>
            <p:spPr>
              <a:xfrm>
                <a:off x="-4435524" y="1809884"/>
                <a:ext cx="1800204" cy="513487"/>
              </a:xfrm>
              <a:prstGeom prst="snip2DiagRect">
                <a:avLst/>
              </a:prstGeom>
              <a:solidFill>
                <a:srgbClr val="AC8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対角する 2 つの角を切り取った四角形 10"/>
              <p:cNvSpPr/>
              <p:nvPr/>
            </p:nvSpPr>
            <p:spPr>
              <a:xfrm>
                <a:off x="-4487621" y="1751957"/>
                <a:ext cx="1800204" cy="513487"/>
              </a:xfrm>
              <a:prstGeom prst="snip2Diag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 name="テキスト ボックス 13"/>
            <p:cNvSpPr txBox="1"/>
            <p:nvPr/>
          </p:nvSpPr>
          <p:spPr>
            <a:xfrm>
              <a:off x="-4425929" y="1768960"/>
              <a:ext cx="756938" cy="276999"/>
            </a:xfrm>
            <a:prstGeom prst="rect">
              <a:avLst/>
            </a:prstGeom>
            <a:noFill/>
          </p:spPr>
          <p:txBody>
            <a:bodyPr wrap="none" rtlCol="0">
              <a:spAutoFit/>
            </a:bodyPr>
            <a:lstStyle/>
            <a:p>
              <a:r>
                <a:rPr kumimoji="1" lang="en-US" altLang="ja-JP" sz="1200" dirty="0">
                  <a:solidFill>
                    <a:schemeClr val="bg1"/>
                  </a:solidFill>
                  <a:latin typeface="UD デジタル 教科書体 NK-B" panose="02020700000000000000" pitchFamily="18" charset="-128"/>
                  <a:ea typeface="UD デジタル 教科書体 NK-B" panose="02020700000000000000" pitchFamily="18" charset="-128"/>
                </a:rPr>
                <a:t>Point</a:t>
              </a:r>
              <a:r>
                <a:rPr kumimoji="1" lang="ja-JP" altLang="en-US" sz="1200" dirty="0">
                  <a:solidFill>
                    <a:schemeClr val="bg1"/>
                  </a:solidFill>
                  <a:latin typeface="UD デジタル 教科書体 NK-B" panose="02020700000000000000" pitchFamily="18" charset="-128"/>
                  <a:ea typeface="UD デジタル 教科書体 NK-B" panose="02020700000000000000" pitchFamily="18" charset="-128"/>
                </a:rPr>
                <a:t>①</a:t>
              </a:r>
            </a:p>
          </p:txBody>
        </p:sp>
      </p:grpSp>
      <p:grpSp>
        <p:nvGrpSpPr>
          <p:cNvPr id="24" name="グループ化 23"/>
          <p:cNvGrpSpPr/>
          <p:nvPr/>
        </p:nvGrpSpPr>
        <p:grpSpPr>
          <a:xfrm>
            <a:off x="385785" y="3087381"/>
            <a:ext cx="874470" cy="305443"/>
            <a:chOff x="-4463025" y="2243842"/>
            <a:chExt cx="874470" cy="305443"/>
          </a:xfrm>
        </p:grpSpPr>
        <p:grpSp>
          <p:nvGrpSpPr>
            <p:cNvPr id="15" name="グループ化 14"/>
            <p:cNvGrpSpPr/>
            <p:nvPr/>
          </p:nvGrpSpPr>
          <p:grpSpPr>
            <a:xfrm>
              <a:off x="-4463025" y="2243842"/>
              <a:ext cx="874470" cy="305443"/>
              <a:chOff x="-4487621" y="1751957"/>
              <a:chExt cx="1852301" cy="571414"/>
            </a:xfrm>
          </p:grpSpPr>
          <p:sp>
            <p:nvSpPr>
              <p:cNvPr id="16" name="対角する 2 つの角を切り取った四角形 15"/>
              <p:cNvSpPr/>
              <p:nvPr/>
            </p:nvSpPr>
            <p:spPr>
              <a:xfrm>
                <a:off x="-4435524" y="1809884"/>
                <a:ext cx="1800204" cy="513487"/>
              </a:xfrm>
              <a:prstGeom prst="snip2DiagRect">
                <a:avLst/>
              </a:prstGeom>
              <a:solidFill>
                <a:srgbClr val="AC8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対角する 2 つの角を切り取った四角形 16"/>
              <p:cNvSpPr/>
              <p:nvPr/>
            </p:nvSpPr>
            <p:spPr>
              <a:xfrm>
                <a:off x="-4487621" y="1751957"/>
                <a:ext cx="1800204" cy="513487"/>
              </a:xfrm>
              <a:prstGeom prst="snip2Diag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テキスト ボックス 17"/>
            <p:cNvSpPr txBox="1"/>
            <p:nvPr/>
          </p:nvSpPr>
          <p:spPr>
            <a:xfrm>
              <a:off x="-4416557" y="2256804"/>
              <a:ext cx="756938" cy="276999"/>
            </a:xfrm>
            <a:prstGeom prst="rect">
              <a:avLst/>
            </a:prstGeom>
            <a:noFill/>
          </p:spPr>
          <p:txBody>
            <a:bodyPr wrap="none" rtlCol="0">
              <a:spAutoFit/>
            </a:bodyPr>
            <a:lstStyle/>
            <a:p>
              <a:r>
                <a:rPr kumimoji="1" lang="en-US" altLang="ja-JP" sz="1200" dirty="0">
                  <a:solidFill>
                    <a:schemeClr val="bg1"/>
                  </a:solidFill>
                  <a:latin typeface="UD デジタル 教科書体 NK-B" panose="02020700000000000000" pitchFamily="18" charset="-128"/>
                  <a:ea typeface="UD デジタル 教科書体 NK-B" panose="02020700000000000000" pitchFamily="18" charset="-128"/>
                </a:rPr>
                <a:t>Point</a:t>
              </a:r>
              <a:r>
                <a:rPr kumimoji="1" lang="ja-JP" altLang="en-US" sz="1200" dirty="0">
                  <a:solidFill>
                    <a:schemeClr val="bg1"/>
                  </a:solidFill>
                  <a:latin typeface="UD デジタル 教科書体 NK-B" panose="02020700000000000000" pitchFamily="18" charset="-128"/>
                  <a:ea typeface="UD デジタル 教科書体 NK-B" panose="02020700000000000000" pitchFamily="18" charset="-128"/>
                </a:rPr>
                <a:t>②</a:t>
              </a:r>
            </a:p>
          </p:txBody>
        </p:sp>
      </p:grpSp>
      <p:grpSp>
        <p:nvGrpSpPr>
          <p:cNvPr id="25" name="グループ化 24"/>
          <p:cNvGrpSpPr/>
          <p:nvPr/>
        </p:nvGrpSpPr>
        <p:grpSpPr>
          <a:xfrm>
            <a:off x="380781" y="4195599"/>
            <a:ext cx="874470" cy="305443"/>
            <a:chOff x="-4464834" y="2721598"/>
            <a:chExt cx="874470" cy="305443"/>
          </a:xfrm>
        </p:grpSpPr>
        <p:grpSp>
          <p:nvGrpSpPr>
            <p:cNvPr id="19" name="グループ化 18"/>
            <p:cNvGrpSpPr/>
            <p:nvPr/>
          </p:nvGrpSpPr>
          <p:grpSpPr>
            <a:xfrm>
              <a:off x="-4464834" y="2721598"/>
              <a:ext cx="874470" cy="305443"/>
              <a:chOff x="-4487621" y="1751957"/>
              <a:chExt cx="1852301" cy="571414"/>
            </a:xfrm>
          </p:grpSpPr>
          <p:sp>
            <p:nvSpPr>
              <p:cNvPr id="20" name="対角する 2 つの角を切り取った四角形 19"/>
              <p:cNvSpPr/>
              <p:nvPr/>
            </p:nvSpPr>
            <p:spPr>
              <a:xfrm>
                <a:off x="-4435524" y="1809884"/>
                <a:ext cx="1800204" cy="513487"/>
              </a:xfrm>
              <a:prstGeom prst="snip2DiagRect">
                <a:avLst/>
              </a:prstGeom>
              <a:solidFill>
                <a:srgbClr val="AC8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対角する 2 つの角を切り取った四角形 20"/>
              <p:cNvSpPr/>
              <p:nvPr/>
            </p:nvSpPr>
            <p:spPr>
              <a:xfrm>
                <a:off x="-4487621" y="1751957"/>
                <a:ext cx="1800204" cy="513487"/>
              </a:xfrm>
              <a:prstGeom prst="snip2Diag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2" name="テキスト ボックス 21"/>
            <p:cNvSpPr txBox="1"/>
            <p:nvPr/>
          </p:nvSpPr>
          <p:spPr>
            <a:xfrm>
              <a:off x="-4403143" y="2738601"/>
              <a:ext cx="756938" cy="276999"/>
            </a:xfrm>
            <a:prstGeom prst="rect">
              <a:avLst/>
            </a:prstGeom>
            <a:noFill/>
          </p:spPr>
          <p:txBody>
            <a:bodyPr wrap="none" rtlCol="0">
              <a:spAutoFit/>
            </a:bodyPr>
            <a:lstStyle/>
            <a:p>
              <a:r>
                <a:rPr kumimoji="1" lang="en-US" altLang="ja-JP" sz="1200" dirty="0">
                  <a:solidFill>
                    <a:schemeClr val="bg1"/>
                  </a:solidFill>
                  <a:latin typeface="UD デジタル 教科書体 NK-B" panose="02020700000000000000" pitchFamily="18" charset="-128"/>
                  <a:ea typeface="UD デジタル 教科書体 NK-B" panose="02020700000000000000" pitchFamily="18" charset="-128"/>
                </a:rPr>
                <a:t>Point</a:t>
              </a:r>
              <a:r>
                <a:rPr kumimoji="1" lang="ja-JP" altLang="en-US" sz="1200" dirty="0">
                  <a:solidFill>
                    <a:schemeClr val="bg1"/>
                  </a:solidFill>
                  <a:latin typeface="UD デジタル 教科書体 NK-B" panose="02020700000000000000" pitchFamily="18" charset="-128"/>
                  <a:ea typeface="UD デジタル 教科書体 NK-B" panose="02020700000000000000" pitchFamily="18" charset="-128"/>
                </a:rPr>
                <a:t>③</a:t>
              </a:r>
            </a:p>
          </p:txBody>
        </p:sp>
      </p:grpSp>
      <p:pic>
        <p:nvPicPr>
          <p:cNvPr id="26" name="図 25"/>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611690" y="2375143"/>
            <a:ext cx="391445" cy="670294"/>
          </a:xfrm>
          <a:prstGeom prst="rect">
            <a:avLst/>
          </a:prstGeom>
        </p:spPr>
      </p:pic>
      <p:sp>
        <p:nvSpPr>
          <p:cNvPr id="42" name="テキスト ボックス 41">
            <a:extLst>
              <a:ext uri="{FF2B5EF4-FFF2-40B4-BE49-F238E27FC236}">
                <a16:creationId xmlns:a16="http://schemas.microsoft.com/office/drawing/2014/main" id="{FE322B81-1E33-4BCC-A5C3-2CBF837CFDBA}"/>
              </a:ext>
            </a:extLst>
          </p:cNvPr>
          <p:cNvSpPr txBox="1"/>
          <p:nvPr/>
        </p:nvSpPr>
        <p:spPr>
          <a:xfrm>
            <a:off x="2330978" y="5031293"/>
            <a:ext cx="4140877" cy="253916"/>
          </a:xfrm>
          <a:prstGeom prst="rect">
            <a:avLst/>
          </a:prstGeom>
          <a:noFill/>
        </p:spPr>
        <p:txBody>
          <a:bodyPr wrap="none" rtlCol="0">
            <a:spAutoFit/>
          </a:bodyPr>
          <a:lstStyle/>
          <a:p>
            <a:r>
              <a:rPr lang="en-US" altLang="ja-JP" sz="1050" dirty="0">
                <a:solidFill>
                  <a:srgbClr val="002060"/>
                </a:solidFill>
                <a:latin typeface="UD デジタル 教科書体 NK-B" panose="02020700000000000000" pitchFamily="18" charset="-128"/>
                <a:ea typeface="UD デジタル 教科書体 NK-B" panose="02020700000000000000" pitchFamily="18" charset="-128"/>
              </a:rPr>
              <a:t>※</a:t>
            </a:r>
            <a:r>
              <a:rPr lang="ja-JP" altLang="en-US" sz="1050" dirty="0">
                <a:solidFill>
                  <a:srgbClr val="002060"/>
                </a:solidFill>
                <a:latin typeface="UD デジタル 教科書体 NK-B" panose="02020700000000000000" pitchFamily="18" charset="-128"/>
                <a:ea typeface="UD デジタル 教科書体 NK-B" panose="02020700000000000000" pitchFamily="18" charset="-128"/>
              </a:rPr>
              <a:t>当日、実際の電気代請求書、ガス代請求書をお持ちいただいた場合</a:t>
            </a:r>
            <a:endParaRPr kumimoji="1" lang="ja-JP" altLang="en-US" sz="1050" dirty="0"/>
          </a:p>
        </p:txBody>
      </p:sp>
    </p:spTree>
    <p:extLst>
      <p:ext uri="{BB962C8B-B14F-4D97-AF65-F5344CB8AC3E}">
        <p14:creationId xmlns:p14="http://schemas.microsoft.com/office/powerpoint/2010/main" val="49296776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700</Words>
  <Application>Microsoft Office PowerPoint</Application>
  <PresentationFormat>A4 210 x 297 mm</PresentationFormat>
  <Paragraphs>54</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UD デジタル 教科書体 NK-B</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2023-01-30T06:17:19Z</dcterms:created>
  <dcterms:modified xsi:type="dcterms:W3CDTF">2023-01-30T06:26:30Z</dcterms:modified>
</cp:coreProperties>
</file>