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69"/>
  </p:notesMasterIdLst>
  <p:handoutMasterIdLst>
    <p:handoutMasterId r:id="rId70"/>
  </p:handoutMasterIdLst>
  <p:sldIdLst>
    <p:sldId id="639" r:id="rId5"/>
    <p:sldId id="640" r:id="rId6"/>
    <p:sldId id="641" r:id="rId7"/>
    <p:sldId id="642" r:id="rId8"/>
    <p:sldId id="643" r:id="rId9"/>
    <p:sldId id="644" r:id="rId10"/>
    <p:sldId id="645" r:id="rId11"/>
    <p:sldId id="646" r:id="rId12"/>
    <p:sldId id="647" r:id="rId13"/>
    <p:sldId id="654" r:id="rId14"/>
    <p:sldId id="648" r:id="rId15"/>
    <p:sldId id="649" r:id="rId16"/>
    <p:sldId id="650" r:id="rId17"/>
    <p:sldId id="651" r:id="rId18"/>
    <p:sldId id="652" r:id="rId19"/>
    <p:sldId id="576" r:id="rId20"/>
    <p:sldId id="622" r:id="rId21"/>
    <p:sldId id="584" r:id="rId22"/>
    <p:sldId id="585" r:id="rId23"/>
    <p:sldId id="586" r:id="rId24"/>
    <p:sldId id="587" r:id="rId25"/>
    <p:sldId id="657" r:id="rId26"/>
    <p:sldId id="658" r:id="rId27"/>
    <p:sldId id="588" r:id="rId28"/>
    <p:sldId id="589" r:id="rId29"/>
    <p:sldId id="656" r:id="rId30"/>
    <p:sldId id="590" r:id="rId31"/>
    <p:sldId id="591" r:id="rId32"/>
    <p:sldId id="592" r:id="rId33"/>
    <p:sldId id="593" r:id="rId34"/>
    <p:sldId id="594" r:id="rId35"/>
    <p:sldId id="595" r:id="rId36"/>
    <p:sldId id="596" r:id="rId37"/>
    <p:sldId id="597" r:id="rId38"/>
    <p:sldId id="578" r:id="rId39"/>
    <p:sldId id="627" r:id="rId40"/>
    <p:sldId id="582" r:id="rId41"/>
    <p:sldId id="623" r:id="rId42"/>
    <p:sldId id="662" r:id="rId43"/>
    <p:sldId id="626" r:id="rId44"/>
    <p:sldId id="655" r:id="rId45"/>
    <p:sldId id="629" r:id="rId46"/>
    <p:sldId id="630" r:id="rId47"/>
    <p:sldId id="631" r:id="rId48"/>
    <p:sldId id="661" r:id="rId49"/>
    <p:sldId id="632" r:id="rId50"/>
    <p:sldId id="633" r:id="rId51"/>
    <p:sldId id="634" r:id="rId52"/>
    <p:sldId id="638" r:id="rId53"/>
    <p:sldId id="612" r:id="rId54"/>
    <p:sldId id="607" r:id="rId55"/>
    <p:sldId id="614" r:id="rId56"/>
    <p:sldId id="615" r:id="rId57"/>
    <p:sldId id="606" r:id="rId58"/>
    <p:sldId id="613" r:id="rId59"/>
    <p:sldId id="608" r:id="rId60"/>
    <p:sldId id="609" r:id="rId61"/>
    <p:sldId id="616" r:id="rId62"/>
    <p:sldId id="636" r:id="rId63"/>
    <p:sldId id="637" r:id="rId64"/>
    <p:sldId id="619" r:id="rId65"/>
    <p:sldId id="546" r:id="rId66"/>
    <p:sldId id="659" r:id="rId67"/>
    <p:sldId id="660" r:id="rId6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D653"/>
    <a:srgbClr val="FFFFFF"/>
    <a:srgbClr val="3366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2" autoAdjust="0"/>
    <p:restoredTop sz="93463" autoAdjust="0"/>
  </p:normalViewPr>
  <p:slideViewPr>
    <p:cSldViewPr snapToGrid="0">
      <p:cViewPr>
        <p:scale>
          <a:sx n="75" d="100"/>
          <a:sy n="75" d="100"/>
        </p:scale>
        <p:origin x="-1488" y="-102"/>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itosh\Documents\&#9679;&#20234;&#34276;\&#9679;&#38263;&#23551;&#21629;&#21270;&#35336;&#30011;\&#9733;&#38263;&#23551;&#21629;&#21270;&#25126;&#30053;&#26908;&#35342;&#22996;&#21729;&#20250;\&#38263;&#23551;&#21629;&#21270;&#25163;&#24341;&#12365;\&#22823;&#38442;&#24220;\&#9315;&#20491;&#21029;&#26908;&#35342;&#36039;&#26009;\04-4-2%20&#12467;&#12473;&#12488;&#27604;&#36611;&#12464;&#12521;&#12501;%20(H24&#9675;&#9675;&#20966;&#29702;&#21306;)%20H24.12.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itosh\Documents\&#9679;&#20234;&#34276;\&#9679;&#38263;&#23551;&#21629;&#21270;&#35336;&#30011;\&#9733;&#38263;&#23551;&#21629;&#21270;&#25126;&#30053;&#26908;&#35342;&#22996;&#21729;&#20250;\&#9679;&#23529;&#35696;&#20250;\&#35373;&#20633;&#37096;&#20250;\H26%20&#31532;1&#22238;&#35373;&#20633;&#37096;&#20250;\&#12467;&#12473;&#12488;&#27604;&#36611;&#12464;&#12521;&#12501;&#20803;&#12493;&#12479;.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itosh\Documents\&#9679;&#20234;&#34276;\&#9679;&#38263;&#23551;&#21629;&#21270;&#35336;&#30011;\&#9733;&#38263;&#23551;&#21629;&#21270;&#25126;&#30053;&#26908;&#35342;&#22996;&#21729;&#20250;\&#9679;&#23529;&#35696;&#20250;\&#35373;&#20633;&#37096;&#20250;\H26%20&#31532;1&#22238;&#35373;&#20633;&#37096;&#20250;\&#12467;&#12473;&#12488;&#27604;&#36611;&#12464;&#12521;&#12501;&#20803;&#12493;&#12479;.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itosh\Documents\&#9679;&#20234;&#34276;\&#9679;&#38263;&#23551;&#21629;&#21270;&#35336;&#30011;\&#9733;&#38263;&#23551;&#21629;&#21270;&#25126;&#30053;&#26908;&#35342;&#22996;&#21729;&#20250;\&#9679;&#23529;&#35696;&#20250;\&#35373;&#20633;&#37096;&#20250;\H26%20&#31532;1&#22238;&#35373;&#20633;&#37096;&#20250;\&#12467;&#12473;&#12488;&#27604;&#36611;&#12464;&#12521;&#12501;&#20803;&#12493;&#1247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3518471830532"/>
          <c:y val="0.19241446725317693"/>
          <c:w val="0.66127037817455925"/>
          <c:h val="0.64180755997875627"/>
        </c:manualLayout>
      </c:layout>
      <c:barChart>
        <c:barDir val="col"/>
        <c:grouping val="stacked"/>
        <c:varyColors val="0"/>
        <c:ser>
          <c:idx val="0"/>
          <c:order val="0"/>
          <c:tx>
            <c:strRef>
              <c:f>№4雨水細目!$AR$80</c:f>
              <c:strCache>
                <c:ptCount val="1"/>
                <c:pt idx="0">
                  <c:v>本体フレーム</c:v>
                </c:pt>
              </c:strCache>
            </c:strRef>
          </c:tx>
          <c:spPr>
            <a:ln>
              <a:solidFill>
                <a:schemeClr val="tx1"/>
              </a:solidFill>
            </a:ln>
          </c:spPr>
          <c:invertIfNegative val="0"/>
          <c:cat>
            <c:numRef>
              <c:f>№4雨水細目!$AS$79:$CB$79</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№4雨水細目!$AS$80:$CB$80</c:f>
              <c:numCache>
                <c:formatCode>0.00</c:formatCode>
                <c:ptCount val="36"/>
                <c:pt idx="0">
                  <c:v>0.375</c:v>
                </c:pt>
                <c:pt idx="1">
                  <c:v>0.36625000000000002</c:v>
                </c:pt>
                <c:pt idx="2">
                  <c:v>0.35749999999999998</c:v>
                </c:pt>
                <c:pt idx="3">
                  <c:v>0.34875000000000006</c:v>
                </c:pt>
                <c:pt idx="4">
                  <c:v>0.34000000000000008</c:v>
                </c:pt>
                <c:pt idx="5">
                  <c:v>0.625</c:v>
                </c:pt>
                <c:pt idx="6">
                  <c:v>0.61640692640692651</c:v>
                </c:pt>
                <c:pt idx="7">
                  <c:v>0.60781525687597304</c:v>
                </c:pt>
                <c:pt idx="8">
                  <c:v>0.59922507273208137</c:v>
                </c:pt>
                <c:pt idx="9">
                  <c:v>0.59063646170442274</c:v>
                </c:pt>
                <c:pt idx="10">
                  <c:v>0.58077028885832171</c:v>
                </c:pt>
                <c:pt idx="11">
                  <c:v>0.57217855137563145</c:v>
                </c:pt>
                <c:pt idx="12">
                  <c:v>0.5635884207509313</c:v>
                </c:pt>
                <c:pt idx="13">
                  <c:v>0.5549999999999996</c:v>
                </c:pt>
                <c:pt idx="14">
                  <c:v>0.54641340113670311</c:v>
                </c:pt>
                <c:pt idx="15">
                  <c:v>0.53782874617736964</c:v>
                </c:pt>
                <c:pt idx="16">
                  <c:v>0.52924616828276461</c:v>
                </c:pt>
                <c:pt idx="17">
                  <c:v>0.52066581306017867</c:v>
                </c:pt>
                <c:pt idx="18">
                  <c:v>0.5107472959685343</c:v>
                </c:pt>
                <c:pt idx="19">
                  <c:v>0.50216252518468707</c:v>
                </c:pt>
                <c:pt idx="20">
                  <c:v>0.49358003442340725</c:v>
                </c:pt>
                <c:pt idx="21">
                  <c:v>0.48499999999999943</c:v>
                </c:pt>
                <c:pt idx="22">
                  <c:v>0.47642261689017706</c:v>
                </c:pt>
                <c:pt idx="23">
                  <c:v>0.46784810126582216</c:v>
                </c:pt>
                <c:pt idx="24">
                  <c:v>0.45927669345579725</c:v>
                </c:pt>
                <c:pt idx="25">
                  <c:v>0.4507086614173223</c:v>
                </c:pt>
                <c:pt idx="26">
                  <c:v>0.44071341710579592</c:v>
                </c:pt>
                <c:pt idx="27">
                  <c:v>0.43213868003341638</c:v>
                </c:pt>
                <c:pt idx="28">
                  <c:v>0.42356742783283008</c:v>
                </c:pt>
                <c:pt idx="29">
                  <c:v>0.41499999999999937</c:v>
                </c:pt>
                <c:pt idx="30">
                  <c:v>0.40643678160919483</c:v>
                </c:pt>
                <c:pt idx="31">
                  <c:v>0.39787821122740191</c:v>
                </c:pt>
                <c:pt idx="32">
                  <c:v>0.38932479053720986</c:v>
                </c:pt>
                <c:pt idx="33">
                  <c:v>0.625</c:v>
                </c:pt>
                <c:pt idx="34">
                  <c:v>0.61640692640692651</c:v>
                </c:pt>
                <c:pt idx="35">
                  <c:v>0.60781525687597304</c:v>
                </c:pt>
              </c:numCache>
            </c:numRef>
          </c:val>
        </c:ser>
        <c:ser>
          <c:idx val="1"/>
          <c:order val="1"/>
          <c:tx>
            <c:strRef>
              <c:f>№4雨水細目!$AR$81</c:f>
              <c:strCache>
                <c:ptCount val="1"/>
              </c:strCache>
            </c:strRef>
          </c:tx>
          <c:spPr>
            <a:ln>
              <a:solidFill>
                <a:schemeClr val="tx1"/>
              </a:solidFill>
            </a:ln>
          </c:spPr>
          <c:invertIfNegative val="0"/>
          <c:cat>
            <c:numRef>
              <c:f>№4雨水細目!$AS$79:$CB$79</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№4雨水細目!$AS$81:$CB$81</c:f>
              <c:numCache>
                <c:formatCode>0.00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er>
        <c:ser>
          <c:idx val="2"/>
          <c:order val="2"/>
          <c:tx>
            <c:strRef>
              <c:f>№4雨水細目!$AR$82</c:f>
              <c:strCache>
                <c:ptCount val="1"/>
                <c:pt idx="0">
                  <c:v>チェーン</c:v>
                </c:pt>
              </c:strCache>
            </c:strRef>
          </c:tx>
          <c:spPr>
            <a:ln>
              <a:solidFill>
                <a:schemeClr val="tx1"/>
              </a:solidFill>
            </a:ln>
          </c:spPr>
          <c:invertIfNegative val="0"/>
          <c:cat>
            <c:numRef>
              <c:f>№4雨水細目!$AS$79:$CB$79</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№4雨水細目!$AS$82:$CB$82</c:f>
              <c:numCache>
                <c:formatCode>0.00</c:formatCode>
                <c:ptCount val="36"/>
                <c:pt idx="0">
                  <c:v>0.375</c:v>
                </c:pt>
                <c:pt idx="1">
                  <c:v>0.35</c:v>
                </c:pt>
                <c:pt idx="2">
                  <c:v>0.3249999999999999</c:v>
                </c:pt>
                <c:pt idx="3">
                  <c:v>0.29999999999999993</c:v>
                </c:pt>
                <c:pt idx="4">
                  <c:v>0.27499999999999991</c:v>
                </c:pt>
                <c:pt idx="5">
                  <c:v>0.625</c:v>
                </c:pt>
                <c:pt idx="6">
                  <c:v>0.61265597147950102</c:v>
                </c:pt>
                <c:pt idx="7">
                  <c:v>0.60031136481577596</c:v>
                </c:pt>
                <c:pt idx="8">
                  <c:v>0.58796614652208423</c:v>
                </c:pt>
                <c:pt idx="9">
                  <c:v>0.57562028047464964</c:v>
                </c:pt>
                <c:pt idx="10">
                  <c:v>0.56203576341127948</c:v>
                </c:pt>
                <c:pt idx="11">
                  <c:v>0.5496911847276813</c:v>
                </c:pt>
                <c:pt idx="12">
                  <c:v>0.5373459443966756</c:v>
                </c:pt>
                <c:pt idx="13">
                  <c:v>0.52500000000000024</c:v>
                </c:pt>
                <c:pt idx="14">
                  <c:v>0.51265330541429888</c:v>
                </c:pt>
                <c:pt idx="15">
                  <c:v>0.50030581039755395</c:v>
                </c:pt>
                <c:pt idx="16">
                  <c:v>0.48795746011886176</c:v>
                </c:pt>
                <c:pt idx="17">
                  <c:v>0.47560819462227943</c:v>
                </c:pt>
                <c:pt idx="18">
                  <c:v>0.46204523107178008</c:v>
                </c:pt>
                <c:pt idx="19">
                  <c:v>0.44969778374748182</c:v>
                </c:pt>
                <c:pt idx="20">
                  <c:v>0.43734939759036168</c:v>
                </c:pt>
                <c:pt idx="21">
                  <c:v>0.42500000000000027</c:v>
                </c:pt>
                <c:pt idx="22">
                  <c:v>0.41264951069228006</c:v>
                </c:pt>
                <c:pt idx="23">
                  <c:v>0.40029784065524965</c:v>
                </c:pt>
                <c:pt idx="24">
                  <c:v>0.3879448909299657</c:v>
                </c:pt>
                <c:pt idx="25">
                  <c:v>0.37559055118110257</c:v>
                </c:pt>
                <c:pt idx="26">
                  <c:v>0.36205918119173097</c:v>
                </c:pt>
                <c:pt idx="27">
                  <c:v>0.34970760233918147</c:v>
                </c:pt>
                <c:pt idx="28">
                  <c:v>0.33735458853942274</c:v>
                </c:pt>
                <c:pt idx="29">
                  <c:v>0.32500000000000001</c:v>
                </c:pt>
                <c:pt idx="30">
                  <c:v>0.31264367816091959</c:v>
                </c:pt>
                <c:pt idx="31">
                  <c:v>0.30028544243577548</c:v>
                </c:pt>
                <c:pt idx="32">
                  <c:v>0.28792508624938395</c:v>
                </c:pt>
                <c:pt idx="33">
                  <c:v>0.625</c:v>
                </c:pt>
                <c:pt idx="34">
                  <c:v>0.61265597147950102</c:v>
                </c:pt>
                <c:pt idx="35">
                  <c:v>0.60031136481577596</c:v>
                </c:pt>
              </c:numCache>
            </c:numRef>
          </c:val>
        </c:ser>
        <c:ser>
          <c:idx val="3"/>
          <c:order val="3"/>
          <c:tx>
            <c:strRef>
              <c:f>№4雨水細目!$AR$83</c:f>
              <c:strCache>
                <c:ptCount val="1"/>
                <c:pt idx="0">
                  <c:v>スプロケット</c:v>
                </c:pt>
              </c:strCache>
            </c:strRef>
          </c:tx>
          <c:spPr>
            <a:ln>
              <a:solidFill>
                <a:schemeClr val="tx1"/>
              </a:solidFill>
            </a:ln>
          </c:spPr>
          <c:invertIfNegative val="0"/>
          <c:cat>
            <c:numRef>
              <c:f>№4雨水細目!$AS$79:$CB$79</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№4雨水細目!$AS$83:$CB$83</c:f>
              <c:numCache>
                <c:formatCode>0.00</c:formatCode>
                <c:ptCount val="36"/>
                <c:pt idx="0">
                  <c:v>0.375</c:v>
                </c:pt>
                <c:pt idx="1">
                  <c:v>0.35</c:v>
                </c:pt>
                <c:pt idx="2">
                  <c:v>0.3249999999999999</c:v>
                </c:pt>
                <c:pt idx="3">
                  <c:v>0.29999999999999993</c:v>
                </c:pt>
                <c:pt idx="4">
                  <c:v>0.27499999999999991</c:v>
                </c:pt>
                <c:pt idx="5">
                  <c:v>0.625</c:v>
                </c:pt>
                <c:pt idx="6">
                  <c:v>0.61390628978864281</c:v>
                </c:pt>
                <c:pt idx="7">
                  <c:v>0.60281266216917495</c:v>
                </c:pt>
                <c:pt idx="8">
                  <c:v>0.59171912192541665</c:v>
                </c:pt>
                <c:pt idx="9">
                  <c:v>0.58062567421790734</c:v>
                </c:pt>
                <c:pt idx="10">
                  <c:v>0.56828060522696022</c:v>
                </c:pt>
                <c:pt idx="11">
                  <c:v>0.55718697361033132</c:v>
                </c:pt>
                <c:pt idx="12">
                  <c:v>0.54609343651476083</c:v>
                </c:pt>
                <c:pt idx="13">
                  <c:v>0.53500000000000003</c:v>
                </c:pt>
                <c:pt idx="14">
                  <c:v>0.52390667065510022</c:v>
                </c:pt>
                <c:pt idx="15">
                  <c:v>0.51281345565749248</c:v>
                </c:pt>
                <c:pt idx="16">
                  <c:v>0.50172036284016275</c:v>
                </c:pt>
                <c:pt idx="17">
                  <c:v>0.4906274007682459</c:v>
                </c:pt>
                <c:pt idx="18">
                  <c:v>0.4782792527040316</c:v>
                </c:pt>
                <c:pt idx="19">
                  <c:v>0.46718603089321709</c:v>
                </c:pt>
                <c:pt idx="20">
                  <c:v>0.45609294320137705</c:v>
                </c:pt>
                <c:pt idx="21">
                  <c:v>0.44500000000000017</c:v>
                </c:pt>
                <c:pt idx="22">
                  <c:v>0.43390721275824595</c:v>
                </c:pt>
                <c:pt idx="23">
                  <c:v>0.42281459419210737</c:v>
                </c:pt>
                <c:pt idx="24">
                  <c:v>0.41172215843857646</c:v>
                </c:pt>
                <c:pt idx="25">
                  <c:v>0.4006299212598427</c:v>
                </c:pt>
                <c:pt idx="26">
                  <c:v>0.38827725982975292</c:v>
                </c:pt>
                <c:pt idx="27">
                  <c:v>0.37718462823726007</c:v>
                </c:pt>
                <c:pt idx="28">
                  <c:v>0.3660922016372255</c:v>
                </c:pt>
                <c:pt idx="29">
                  <c:v>0.35500000000000015</c:v>
                </c:pt>
                <c:pt idx="30">
                  <c:v>0.34390804597701169</c:v>
                </c:pt>
                <c:pt idx="31">
                  <c:v>0.33281636536631798</c:v>
                </c:pt>
                <c:pt idx="32">
                  <c:v>0.32172498767865965</c:v>
                </c:pt>
                <c:pt idx="33">
                  <c:v>0.625</c:v>
                </c:pt>
                <c:pt idx="34">
                  <c:v>0.61390628978864281</c:v>
                </c:pt>
                <c:pt idx="35">
                  <c:v>0.60281266216917495</c:v>
                </c:pt>
              </c:numCache>
            </c:numRef>
          </c:val>
        </c:ser>
        <c:ser>
          <c:idx val="4"/>
          <c:order val="4"/>
          <c:tx>
            <c:strRef>
              <c:f>№4雨水細目!$AR$84</c:f>
              <c:strCache>
                <c:ptCount val="1"/>
                <c:pt idx="0">
                  <c:v>レーキ</c:v>
                </c:pt>
              </c:strCache>
            </c:strRef>
          </c:tx>
          <c:spPr>
            <a:ln>
              <a:solidFill>
                <a:schemeClr val="tx1"/>
              </a:solidFill>
            </a:ln>
          </c:spPr>
          <c:invertIfNegative val="0"/>
          <c:cat>
            <c:numRef>
              <c:f>№4雨水細目!$AS$79:$CB$79</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№4雨水細目!$AS$84:$CB$84</c:f>
              <c:numCache>
                <c:formatCode>0.00</c:formatCode>
                <c:ptCount val="36"/>
                <c:pt idx="0">
                  <c:v>0.5</c:v>
                </c:pt>
                <c:pt idx="1">
                  <c:v>0.48749999999999999</c:v>
                </c:pt>
                <c:pt idx="2">
                  <c:v>0.47499999999999992</c:v>
                </c:pt>
                <c:pt idx="3">
                  <c:v>0.46249999999999997</c:v>
                </c:pt>
                <c:pt idx="4">
                  <c:v>0.44999999999999996</c:v>
                </c:pt>
                <c:pt idx="5">
                  <c:v>0.625</c:v>
                </c:pt>
                <c:pt idx="6">
                  <c:v>0.61140565317035911</c:v>
                </c:pt>
                <c:pt idx="7">
                  <c:v>0.59781006746237675</c:v>
                </c:pt>
                <c:pt idx="8">
                  <c:v>0.5842131711187516</c:v>
                </c:pt>
                <c:pt idx="9">
                  <c:v>0.57061488673139149</c:v>
                </c:pt>
                <c:pt idx="10">
                  <c:v>0.55579092159559818</c:v>
                </c:pt>
                <c:pt idx="11">
                  <c:v>0.54219539584503063</c:v>
                </c:pt>
                <c:pt idx="12">
                  <c:v>0.52859845227858959</c:v>
                </c:pt>
                <c:pt idx="13">
                  <c:v>0.51499999999999957</c:v>
                </c:pt>
                <c:pt idx="14">
                  <c:v>0.50139994017349643</c:v>
                </c:pt>
                <c:pt idx="15">
                  <c:v>0.48779816513761431</c:v>
                </c:pt>
                <c:pt idx="16">
                  <c:v>0.47419455739755978</c:v>
                </c:pt>
                <c:pt idx="17">
                  <c:v>0.46058898847631197</c:v>
                </c:pt>
                <c:pt idx="18">
                  <c:v>0.44581120943952762</c:v>
                </c:pt>
                <c:pt idx="19">
                  <c:v>0.43220953660174577</c:v>
                </c:pt>
                <c:pt idx="20">
                  <c:v>0.41860585197934558</c:v>
                </c:pt>
                <c:pt idx="21">
                  <c:v>0.40499999999999964</c:v>
                </c:pt>
                <c:pt idx="22">
                  <c:v>0.39139180862631356</c:v>
                </c:pt>
                <c:pt idx="23">
                  <c:v>0.37778108711839126</c:v>
                </c:pt>
                <c:pt idx="24">
                  <c:v>0.36416762342135434</c:v>
                </c:pt>
                <c:pt idx="25">
                  <c:v>0.35055118110236189</c:v>
                </c:pt>
                <c:pt idx="26">
                  <c:v>0.33584110255370864</c:v>
                </c:pt>
                <c:pt idx="27">
                  <c:v>0.32223057644110248</c:v>
                </c:pt>
                <c:pt idx="28">
                  <c:v>0.30861697544161965</c:v>
                </c:pt>
                <c:pt idx="29">
                  <c:v>0.29499999999999965</c:v>
                </c:pt>
                <c:pt idx="30">
                  <c:v>0.28137931034482727</c:v>
                </c:pt>
                <c:pt idx="31">
                  <c:v>0.26775451950523282</c:v>
                </c:pt>
                <c:pt idx="32">
                  <c:v>0.2541251848201081</c:v>
                </c:pt>
                <c:pt idx="33">
                  <c:v>0.625</c:v>
                </c:pt>
                <c:pt idx="34">
                  <c:v>0.61140565317035911</c:v>
                </c:pt>
                <c:pt idx="35">
                  <c:v>0.59781006746237675</c:v>
                </c:pt>
              </c:numCache>
            </c:numRef>
          </c:val>
        </c:ser>
        <c:ser>
          <c:idx val="5"/>
          <c:order val="5"/>
          <c:tx>
            <c:strRef>
              <c:f>№4雨水細目!$AR$85</c:f>
              <c:strCache>
                <c:ptCount val="1"/>
                <c:pt idx="0">
                  <c:v>レール</c:v>
                </c:pt>
              </c:strCache>
            </c:strRef>
          </c:tx>
          <c:spPr>
            <a:ln>
              <a:solidFill>
                <a:schemeClr val="tx1"/>
              </a:solidFill>
            </a:ln>
          </c:spPr>
          <c:invertIfNegative val="0"/>
          <c:cat>
            <c:numRef>
              <c:f>№4雨水細目!$AS$79:$CB$79</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№4雨水細目!$AS$85:$CB$85</c:f>
              <c:numCache>
                <c:formatCode>0.00</c:formatCode>
                <c:ptCount val="36"/>
                <c:pt idx="0">
                  <c:v>0.5</c:v>
                </c:pt>
                <c:pt idx="1">
                  <c:v>0.495</c:v>
                </c:pt>
                <c:pt idx="2">
                  <c:v>0.48999999999999994</c:v>
                </c:pt>
                <c:pt idx="3">
                  <c:v>0.48499999999999999</c:v>
                </c:pt>
                <c:pt idx="4">
                  <c:v>0.48</c:v>
                </c:pt>
                <c:pt idx="5">
                  <c:v>0.625</c:v>
                </c:pt>
                <c:pt idx="6">
                  <c:v>0.61390628978864281</c:v>
                </c:pt>
                <c:pt idx="7">
                  <c:v>0.60281266216917495</c:v>
                </c:pt>
                <c:pt idx="8">
                  <c:v>0.59171912192541665</c:v>
                </c:pt>
                <c:pt idx="9">
                  <c:v>0.58062567421790734</c:v>
                </c:pt>
                <c:pt idx="10">
                  <c:v>0.56828060522696022</c:v>
                </c:pt>
                <c:pt idx="11">
                  <c:v>0.55718697361033132</c:v>
                </c:pt>
                <c:pt idx="12">
                  <c:v>0.54609343651476083</c:v>
                </c:pt>
                <c:pt idx="13">
                  <c:v>0.53500000000000003</c:v>
                </c:pt>
                <c:pt idx="14">
                  <c:v>0.52390667065510022</c:v>
                </c:pt>
                <c:pt idx="15">
                  <c:v>0.51281345565749248</c:v>
                </c:pt>
                <c:pt idx="16">
                  <c:v>0.50172036284016275</c:v>
                </c:pt>
                <c:pt idx="17">
                  <c:v>0.4906274007682459</c:v>
                </c:pt>
                <c:pt idx="18">
                  <c:v>0.4782792527040316</c:v>
                </c:pt>
                <c:pt idx="19">
                  <c:v>0.46718603089321709</c:v>
                </c:pt>
                <c:pt idx="20">
                  <c:v>0.45609294320137705</c:v>
                </c:pt>
                <c:pt idx="21">
                  <c:v>0.44500000000000017</c:v>
                </c:pt>
                <c:pt idx="22">
                  <c:v>0.43390721275824595</c:v>
                </c:pt>
                <c:pt idx="23">
                  <c:v>0.42281459419210737</c:v>
                </c:pt>
                <c:pt idx="24">
                  <c:v>0.41172215843857646</c:v>
                </c:pt>
                <c:pt idx="25">
                  <c:v>0.4006299212598427</c:v>
                </c:pt>
                <c:pt idx="26">
                  <c:v>0.38827725982975292</c:v>
                </c:pt>
                <c:pt idx="27">
                  <c:v>0.37718462823726007</c:v>
                </c:pt>
                <c:pt idx="28">
                  <c:v>0.3660922016372255</c:v>
                </c:pt>
                <c:pt idx="29">
                  <c:v>0.35500000000000015</c:v>
                </c:pt>
                <c:pt idx="30">
                  <c:v>0.34390804597701169</c:v>
                </c:pt>
                <c:pt idx="31">
                  <c:v>0.33281636536631798</c:v>
                </c:pt>
                <c:pt idx="32">
                  <c:v>0.32172498767865965</c:v>
                </c:pt>
                <c:pt idx="33">
                  <c:v>0.625</c:v>
                </c:pt>
                <c:pt idx="34">
                  <c:v>0.61390628978864281</c:v>
                </c:pt>
                <c:pt idx="35">
                  <c:v>0.60281266216917495</c:v>
                </c:pt>
              </c:numCache>
            </c:numRef>
          </c:val>
        </c:ser>
        <c:ser>
          <c:idx val="6"/>
          <c:order val="6"/>
          <c:tx>
            <c:strRef>
              <c:f>№4雨水細目!$AR$86</c:f>
              <c:strCache>
                <c:ptCount val="1"/>
                <c:pt idx="0">
                  <c:v>軸</c:v>
                </c:pt>
              </c:strCache>
            </c:strRef>
          </c:tx>
          <c:spPr>
            <a:ln>
              <a:solidFill>
                <a:schemeClr val="tx1"/>
              </a:solidFill>
            </a:ln>
          </c:spPr>
          <c:invertIfNegative val="0"/>
          <c:cat>
            <c:numRef>
              <c:f>№4雨水細目!$AS$79:$CB$79</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№4雨水細目!$AS$86:$CB$86</c:f>
              <c:numCache>
                <c:formatCode>0.00</c:formatCode>
                <c:ptCount val="36"/>
                <c:pt idx="0">
                  <c:v>0.375</c:v>
                </c:pt>
                <c:pt idx="1">
                  <c:v>0.36375000000000002</c:v>
                </c:pt>
                <c:pt idx="2">
                  <c:v>0.35249999999999998</c:v>
                </c:pt>
                <c:pt idx="3">
                  <c:v>0.34125000000000005</c:v>
                </c:pt>
                <c:pt idx="4">
                  <c:v>0.33000000000000007</c:v>
                </c:pt>
                <c:pt idx="5">
                  <c:v>0.625</c:v>
                </c:pt>
                <c:pt idx="6">
                  <c:v>0.61390628978864281</c:v>
                </c:pt>
                <c:pt idx="7">
                  <c:v>0.60281266216917495</c:v>
                </c:pt>
                <c:pt idx="8">
                  <c:v>0.59171912192541665</c:v>
                </c:pt>
                <c:pt idx="9">
                  <c:v>0.58062567421790734</c:v>
                </c:pt>
                <c:pt idx="10">
                  <c:v>0.56828060522696022</c:v>
                </c:pt>
                <c:pt idx="11">
                  <c:v>0.55718697361033132</c:v>
                </c:pt>
                <c:pt idx="12">
                  <c:v>0.54609343651476083</c:v>
                </c:pt>
                <c:pt idx="13">
                  <c:v>0.53500000000000003</c:v>
                </c:pt>
                <c:pt idx="14">
                  <c:v>0.52390667065510022</c:v>
                </c:pt>
                <c:pt idx="15">
                  <c:v>0.51281345565749248</c:v>
                </c:pt>
                <c:pt idx="16">
                  <c:v>0.50172036284016275</c:v>
                </c:pt>
                <c:pt idx="17">
                  <c:v>0.4906274007682459</c:v>
                </c:pt>
                <c:pt idx="18">
                  <c:v>0.4782792527040316</c:v>
                </c:pt>
                <c:pt idx="19">
                  <c:v>0.46718603089321709</c:v>
                </c:pt>
                <c:pt idx="20">
                  <c:v>0.45609294320137705</c:v>
                </c:pt>
                <c:pt idx="21">
                  <c:v>0.44500000000000017</c:v>
                </c:pt>
                <c:pt idx="22">
                  <c:v>0.43390721275824595</c:v>
                </c:pt>
                <c:pt idx="23">
                  <c:v>0.42281459419210737</c:v>
                </c:pt>
                <c:pt idx="24">
                  <c:v>0.41172215843857646</c:v>
                </c:pt>
                <c:pt idx="25">
                  <c:v>0.4006299212598427</c:v>
                </c:pt>
                <c:pt idx="26">
                  <c:v>0.38827725982975292</c:v>
                </c:pt>
                <c:pt idx="27">
                  <c:v>0.37718462823726007</c:v>
                </c:pt>
                <c:pt idx="28">
                  <c:v>0.3660922016372255</c:v>
                </c:pt>
                <c:pt idx="29">
                  <c:v>0.35500000000000015</c:v>
                </c:pt>
                <c:pt idx="30">
                  <c:v>0.34390804597701169</c:v>
                </c:pt>
                <c:pt idx="31">
                  <c:v>0.33281636536631798</c:v>
                </c:pt>
                <c:pt idx="32">
                  <c:v>0.32172498767865965</c:v>
                </c:pt>
                <c:pt idx="33">
                  <c:v>0.625</c:v>
                </c:pt>
                <c:pt idx="34">
                  <c:v>0.61390628978864281</c:v>
                </c:pt>
                <c:pt idx="35">
                  <c:v>0.60281266216917495</c:v>
                </c:pt>
              </c:numCache>
            </c:numRef>
          </c:val>
        </c:ser>
        <c:ser>
          <c:idx val="7"/>
          <c:order val="7"/>
          <c:tx>
            <c:strRef>
              <c:f>№4雨水細目!$AR$87</c:f>
              <c:strCache>
                <c:ptCount val="1"/>
                <c:pt idx="0">
                  <c:v>駆動装置</c:v>
                </c:pt>
              </c:strCache>
            </c:strRef>
          </c:tx>
          <c:spPr>
            <a:ln>
              <a:solidFill>
                <a:schemeClr val="tx1"/>
              </a:solidFill>
            </a:ln>
          </c:spPr>
          <c:invertIfNegative val="0"/>
          <c:cat>
            <c:numRef>
              <c:f>№4雨水細目!$AS$79:$CB$79</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№4雨水細目!$AS$87:$CB$87</c:f>
              <c:numCache>
                <c:formatCode>0.00</c:formatCode>
                <c:ptCount val="36"/>
                <c:pt idx="0">
                  <c:v>0.375</c:v>
                </c:pt>
                <c:pt idx="1">
                  <c:v>0.36375000000000002</c:v>
                </c:pt>
                <c:pt idx="2">
                  <c:v>0.35249999999999998</c:v>
                </c:pt>
                <c:pt idx="3">
                  <c:v>0.34125000000000005</c:v>
                </c:pt>
                <c:pt idx="4">
                  <c:v>0.33000000000000007</c:v>
                </c:pt>
                <c:pt idx="5">
                  <c:v>0.625</c:v>
                </c:pt>
                <c:pt idx="6">
                  <c:v>0.61390628978864281</c:v>
                </c:pt>
                <c:pt idx="7">
                  <c:v>0.60281266216917495</c:v>
                </c:pt>
                <c:pt idx="8">
                  <c:v>0.59171912192541665</c:v>
                </c:pt>
                <c:pt idx="9">
                  <c:v>0.58062567421790734</c:v>
                </c:pt>
                <c:pt idx="10">
                  <c:v>0.56828060522696022</c:v>
                </c:pt>
                <c:pt idx="11">
                  <c:v>0.55718697361033132</c:v>
                </c:pt>
                <c:pt idx="12">
                  <c:v>0.54609343651476083</c:v>
                </c:pt>
                <c:pt idx="13">
                  <c:v>0.53500000000000003</c:v>
                </c:pt>
                <c:pt idx="14">
                  <c:v>0.52390667065510022</c:v>
                </c:pt>
                <c:pt idx="15">
                  <c:v>0.51281345565749248</c:v>
                </c:pt>
                <c:pt idx="16">
                  <c:v>0.50172036284016275</c:v>
                </c:pt>
                <c:pt idx="17">
                  <c:v>0.4906274007682459</c:v>
                </c:pt>
                <c:pt idx="18">
                  <c:v>0.4782792527040316</c:v>
                </c:pt>
                <c:pt idx="19">
                  <c:v>0.46718603089321709</c:v>
                </c:pt>
                <c:pt idx="20">
                  <c:v>0.45609294320137705</c:v>
                </c:pt>
                <c:pt idx="21">
                  <c:v>0.44500000000000017</c:v>
                </c:pt>
                <c:pt idx="22">
                  <c:v>0.43390721275824595</c:v>
                </c:pt>
                <c:pt idx="23">
                  <c:v>0.42281459419210737</c:v>
                </c:pt>
                <c:pt idx="24">
                  <c:v>0.41172215843857646</c:v>
                </c:pt>
                <c:pt idx="25">
                  <c:v>0.4006299212598427</c:v>
                </c:pt>
                <c:pt idx="26">
                  <c:v>0.38827725982975292</c:v>
                </c:pt>
                <c:pt idx="27">
                  <c:v>0.37718462823726007</c:v>
                </c:pt>
                <c:pt idx="28">
                  <c:v>0.3660922016372255</c:v>
                </c:pt>
                <c:pt idx="29">
                  <c:v>0.35500000000000015</c:v>
                </c:pt>
                <c:pt idx="30">
                  <c:v>0.34390804597701169</c:v>
                </c:pt>
                <c:pt idx="31">
                  <c:v>0.33281636536631798</c:v>
                </c:pt>
                <c:pt idx="32">
                  <c:v>0.32172498767865965</c:v>
                </c:pt>
                <c:pt idx="33">
                  <c:v>0.625</c:v>
                </c:pt>
                <c:pt idx="34">
                  <c:v>0.61390628978864281</c:v>
                </c:pt>
                <c:pt idx="35">
                  <c:v>0.60281266216917495</c:v>
                </c:pt>
              </c:numCache>
            </c:numRef>
          </c:val>
        </c:ser>
        <c:ser>
          <c:idx val="8"/>
          <c:order val="8"/>
          <c:tx>
            <c:strRef>
              <c:f>№4雨水細目!$AR$88</c:f>
              <c:strCache>
                <c:ptCount val="1"/>
                <c:pt idx="0">
                  <c:v>スクリーン</c:v>
                </c:pt>
              </c:strCache>
            </c:strRef>
          </c:tx>
          <c:spPr>
            <a:ln>
              <a:solidFill>
                <a:schemeClr val="tx1"/>
              </a:solidFill>
            </a:ln>
          </c:spPr>
          <c:invertIfNegative val="0"/>
          <c:cat>
            <c:numRef>
              <c:f>№4雨水細目!$AS$79:$CB$79</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№4雨水細目!$AS$88:$CB$88</c:f>
              <c:numCache>
                <c:formatCode>0.00</c:formatCode>
                <c:ptCount val="36"/>
                <c:pt idx="0">
                  <c:v>0.375</c:v>
                </c:pt>
                <c:pt idx="1">
                  <c:v>0.36375000000000002</c:v>
                </c:pt>
                <c:pt idx="2">
                  <c:v>0.35249999999999998</c:v>
                </c:pt>
                <c:pt idx="3">
                  <c:v>0.34125000000000005</c:v>
                </c:pt>
                <c:pt idx="4">
                  <c:v>0.33000000000000007</c:v>
                </c:pt>
                <c:pt idx="5">
                  <c:v>0.625</c:v>
                </c:pt>
                <c:pt idx="6">
                  <c:v>0.61390628978864281</c:v>
                </c:pt>
                <c:pt idx="7">
                  <c:v>0.60281266216917495</c:v>
                </c:pt>
                <c:pt idx="8">
                  <c:v>0.59171912192541665</c:v>
                </c:pt>
                <c:pt idx="9">
                  <c:v>0.58062567421790734</c:v>
                </c:pt>
                <c:pt idx="10">
                  <c:v>0.56828060522696022</c:v>
                </c:pt>
                <c:pt idx="11">
                  <c:v>0.55718697361033132</c:v>
                </c:pt>
                <c:pt idx="12">
                  <c:v>0.54609343651476083</c:v>
                </c:pt>
                <c:pt idx="13">
                  <c:v>0.53500000000000003</c:v>
                </c:pt>
                <c:pt idx="14">
                  <c:v>0.52390667065510022</c:v>
                </c:pt>
                <c:pt idx="15">
                  <c:v>0.51281345565749248</c:v>
                </c:pt>
                <c:pt idx="16">
                  <c:v>0.50172036284016275</c:v>
                </c:pt>
                <c:pt idx="17">
                  <c:v>0.4906274007682459</c:v>
                </c:pt>
                <c:pt idx="18">
                  <c:v>0.4782792527040316</c:v>
                </c:pt>
                <c:pt idx="19">
                  <c:v>0.46718603089321709</c:v>
                </c:pt>
                <c:pt idx="20">
                  <c:v>0.45609294320137705</c:v>
                </c:pt>
                <c:pt idx="21">
                  <c:v>0.44500000000000017</c:v>
                </c:pt>
                <c:pt idx="22">
                  <c:v>0.43390721275824595</c:v>
                </c:pt>
                <c:pt idx="23">
                  <c:v>0.42281459419210737</c:v>
                </c:pt>
                <c:pt idx="24">
                  <c:v>0.41172215843857646</c:v>
                </c:pt>
                <c:pt idx="25">
                  <c:v>0.4006299212598427</c:v>
                </c:pt>
                <c:pt idx="26">
                  <c:v>0.38827725982975292</c:v>
                </c:pt>
                <c:pt idx="27">
                  <c:v>0.37718462823726007</c:v>
                </c:pt>
                <c:pt idx="28">
                  <c:v>0.3660922016372255</c:v>
                </c:pt>
                <c:pt idx="29">
                  <c:v>0.35500000000000015</c:v>
                </c:pt>
                <c:pt idx="30">
                  <c:v>0.34390804597701169</c:v>
                </c:pt>
                <c:pt idx="31">
                  <c:v>0.33281636536631798</c:v>
                </c:pt>
                <c:pt idx="32">
                  <c:v>0.32172498767865965</c:v>
                </c:pt>
                <c:pt idx="33">
                  <c:v>0.625</c:v>
                </c:pt>
                <c:pt idx="34">
                  <c:v>0.61390628978864281</c:v>
                </c:pt>
                <c:pt idx="35">
                  <c:v>0.60281266216917495</c:v>
                </c:pt>
              </c:numCache>
            </c:numRef>
          </c:val>
        </c:ser>
        <c:ser>
          <c:idx val="9"/>
          <c:order val="9"/>
          <c:tx>
            <c:strRef>
              <c:f>№4雨水細目!$AR$89</c:f>
              <c:strCache>
                <c:ptCount val="1"/>
              </c:strCache>
            </c:strRef>
          </c:tx>
          <c:spPr>
            <a:ln>
              <a:solidFill>
                <a:schemeClr val="tx1"/>
              </a:solidFill>
            </a:ln>
          </c:spPr>
          <c:invertIfNegative val="0"/>
          <c:cat>
            <c:numRef>
              <c:f>№4雨水細目!$AS$79:$CB$79</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№4雨水細目!$AS$89:$CB$89</c:f>
              <c:numCache>
                <c:formatCode>0.00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er>
        <c:dLbls>
          <c:showLegendKey val="0"/>
          <c:showVal val="0"/>
          <c:showCatName val="0"/>
          <c:showSerName val="0"/>
          <c:showPercent val="0"/>
          <c:showBubbleSize val="0"/>
        </c:dLbls>
        <c:gapWidth val="150"/>
        <c:overlap val="100"/>
        <c:axId val="119406976"/>
        <c:axId val="119408896"/>
      </c:barChart>
      <c:catAx>
        <c:axId val="119406976"/>
        <c:scaling>
          <c:orientation val="minMax"/>
        </c:scaling>
        <c:delete val="0"/>
        <c:axPos val="b"/>
        <c:title>
          <c:tx>
            <c:rich>
              <a:bodyPr/>
              <a:lstStyle/>
              <a:p>
                <a:pPr>
                  <a:defRPr sz="2800">
                    <a:latin typeface="ＭＳ ゴシック" pitchFamily="49" charset="-128"/>
                    <a:ea typeface="ＭＳ ゴシック" pitchFamily="49" charset="-128"/>
                  </a:defRPr>
                </a:pPr>
                <a:r>
                  <a:rPr lang="ja-JP" altLang="en-US" sz="2800">
                    <a:latin typeface="ＭＳ ゴシック" pitchFamily="49" charset="-128"/>
                    <a:ea typeface="ＭＳ ゴシック" pitchFamily="49" charset="-128"/>
                  </a:rPr>
                  <a:t>年度</a:t>
                </a:r>
              </a:p>
            </c:rich>
          </c:tx>
          <c:layout>
            <c:manualLayout>
              <c:xMode val="edge"/>
              <c:yMode val="edge"/>
              <c:x val="0.44518874541611547"/>
              <c:y val="0.89071286599814636"/>
            </c:manualLayout>
          </c:layout>
          <c:overlay val="0"/>
        </c:title>
        <c:numFmt formatCode="General" sourceLinked="1"/>
        <c:majorTickMark val="out"/>
        <c:minorTickMark val="none"/>
        <c:tickLblPos val="nextTo"/>
        <c:txPr>
          <a:bodyPr/>
          <a:lstStyle/>
          <a:p>
            <a:pPr>
              <a:defRPr sz="1600">
                <a:latin typeface="ＭＳ ゴシック" pitchFamily="49" charset="-128"/>
                <a:ea typeface="ＭＳ ゴシック" pitchFamily="49" charset="-128"/>
              </a:defRPr>
            </a:pPr>
            <a:endParaRPr lang="ja-JP"/>
          </a:p>
        </c:txPr>
        <c:crossAx val="119408896"/>
        <c:crosses val="autoZero"/>
        <c:auto val="1"/>
        <c:lblAlgn val="ctr"/>
        <c:lblOffset val="100"/>
        <c:tickLblSkip val="5"/>
        <c:noMultiLvlLbl val="0"/>
      </c:catAx>
      <c:valAx>
        <c:axId val="119408896"/>
        <c:scaling>
          <c:orientation val="minMax"/>
          <c:max val="5"/>
        </c:scaling>
        <c:delete val="0"/>
        <c:axPos val="l"/>
        <c:majorGridlines/>
        <c:title>
          <c:tx>
            <c:rich>
              <a:bodyPr rot="-5400000" vert="horz"/>
              <a:lstStyle/>
              <a:p>
                <a:pPr>
                  <a:defRPr sz="2800">
                    <a:latin typeface="ＭＳ ゴシック" pitchFamily="49" charset="-128"/>
                    <a:ea typeface="ＭＳ ゴシック" pitchFamily="49" charset="-128"/>
                  </a:defRPr>
                </a:pPr>
                <a:r>
                  <a:rPr lang="ja-JP" altLang="en-US" sz="2800">
                    <a:latin typeface="ＭＳ ゴシック" pitchFamily="49" charset="-128"/>
                    <a:ea typeface="ＭＳ ゴシック" pitchFamily="49" charset="-128"/>
                  </a:rPr>
                  <a:t>健全度</a:t>
                </a:r>
              </a:p>
            </c:rich>
          </c:tx>
          <c:layout>
            <c:manualLayout>
              <c:xMode val="edge"/>
              <c:yMode val="edge"/>
              <c:x val="6.8340767859424827E-3"/>
              <c:y val="0.34548159032558023"/>
            </c:manualLayout>
          </c:layout>
          <c:overlay val="0"/>
        </c:title>
        <c:numFmt formatCode="0.0" sourceLinked="0"/>
        <c:majorTickMark val="out"/>
        <c:minorTickMark val="none"/>
        <c:tickLblPos val="nextTo"/>
        <c:txPr>
          <a:bodyPr/>
          <a:lstStyle/>
          <a:p>
            <a:pPr>
              <a:defRPr sz="1600">
                <a:latin typeface="ＭＳ ゴシック" pitchFamily="49" charset="-128"/>
                <a:ea typeface="ＭＳ ゴシック" pitchFamily="49" charset="-128"/>
              </a:defRPr>
            </a:pPr>
            <a:endParaRPr lang="ja-JP"/>
          </a:p>
        </c:txPr>
        <c:crossAx val="119406976"/>
        <c:crosses val="autoZero"/>
        <c:crossBetween val="between"/>
      </c:valAx>
    </c:plotArea>
    <c:legend>
      <c:legendPos val="r"/>
      <c:legendEntry>
        <c:idx val="0"/>
        <c:delete val="1"/>
      </c:legendEntry>
      <c:legendEntry>
        <c:idx val="8"/>
        <c:delete val="1"/>
      </c:legendEntry>
      <c:layout>
        <c:manualLayout>
          <c:xMode val="edge"/>
          <c:yMode val="edge"/>
          <c:x val="0.79711005880989327"/>
          <c:y val="0.26029413778986504"/>
          <c:w val="0.17081035626365376"/>
          <c:h val="0.55129319725509951"/>
        </c:manualLayout>
      </c:layout>
      <c:overlay val="0"/>
      <c:txPr>
        <a:bodyPr/>
        <a:lstStyle/>
        <a:p>
          <a:pPr>
            <a:defRPr sz="1600">
              <a:latin typeface="ＭＳ ゴシック" pitchFamily="49" charset="-128"/>
              <a:ea typeface="ＭＳ ゴシック" pitchFamily="49" charset="-128"/>
            </a:defRPr>
          </a:pPr>
          <a:endParaRPr lang="ja-JP"/>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latin typeface="ＭＳ ゴシック" pitchFamily="49" charset="-128"/>
                <a:ea typeface="ＭＳ ゴシック" pitchFamily="49" charset="-128"/>
              </a:defRPr>
            </a:pPr>
            <a:r>
              <a:rPr lang="ja-JP" altLang="en-US" sz="2800">
                <a:latin typeface="ＭＳ ゴシック" pitchFamily="49" charset="-128"/>
                <a:ea typeface="ＭＳ ゴシック" pitchFamily="49" charset="-128"/>
              </a:rPr>
              <a:t>アクション</a:t>
            </a:r>
            <a:r>
              <a:rPr lang="en-US" altLang="ja-JP" sz="2800">
                <a:latin typeface="ＭＳ ゴシック" pitchFamily="49" charset="-128"/>
                <a:ea typeface="ＭＳ ゴシック" pitchFamily="49" charset="-128"/>
              </a:rPr>
              <a:t>1</a:t>
            </a:r>
            <a:r>
              <a:rPr lang="ja-JP" altLang="en-US" sz="2800">
                <a:latin typeface="ＭＳ ゴシック" pitchFamily="49" charset="-128"/>
                <a:ea typeface="ＭＳ ゴシック" pitchFamily="49" charset="-128"/>
              </a:rPr>
              <a:t>の累積費用</a:t>
            </a:r>
          </a:p>
        </c:rich>
      </c:tx>
      <c:layout>
        <c:manualLayout>
          <c:xMode val="edge"/>
          <c:yMode val="edge"/>
          <c:x val="0.25442421259842518"/>
          <c:y val="1.7678575698936019E-2"/>
        </c:manualLayout>
      </c:layout>
      <c:overlay val="0"/>
    </c:title>
    <c:autoTitleDeleted val="0"/>
    <c:plotArea>
      <c:layout>
        <c:manualLayout>
          <c:layoutTarget val="inner"/>
          <c:xMode val="edge"/>
          <c:yMode val="edge"/>
          <c:x val="0.15286854768153982"/>
          <c:y val="0.19241446725317693"/>
          <c:w val="0.63547145669291338"/>
          <c:h val="0.64180755997875627"/>
        </c:manualLayout>
      </c:layout>
      <c:barChart>
        <c:barDir val="col"/>
        <c:grouping val="stacked"/>
        <c:varyColors val="0"/>
        <c:ser>
          <c:idx val="0"/>
          <c:order val="0"/>
          <c:tx>
            <c:strRef>
              <c:f>№1汚水沈掻!$AR$5</c:f>
              <c:strCache>
                <c:ptCount val="1"/>
              </c:strCache>
            </c:strRef>
          </c:tx>
          <c:spPr>
            <a:ln>
              <a:solidFill>
                <a:schemeClr val="tx1"/>
              </a:solidFill>
            </a:ln>
          </c:spPr>
          <c:invertIfNegative val="0"/>
          <c:cat>
            <c:numRef>
              <c:f>№1汚水沈掻!$AS$4:$CB$4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№1汚水沈掻!$AS$5:$CB$5</c:f>
              <c:numCache>
                <c:formatCode>General</c:formatCode>
                <c:ptCount val="36"/>
              </c:numCache>
            </c:numRef>
          </c:val>
        </c:ser>
        <c:ser>
          <c:idx val="1"/>
          <c:order val="1"/>
          <c:tx>
            <c:strRef>
              <c:f>№1汚水沈掻!$AR$6</c:f>
              <c:strCache>
                <c:ptCount val="1"/>
                <c:pt idx="0">
                  <c:v>維持管理費用累積</c:v>
                </c:pt>
              </c:strCache>
            </c:strRef>
          </c:tx>
          <c:spPr>
            <a:ln>
              <a:solidFill>
                <a:schemeClr val="tx1"/>
              </a:solidFill>
            </a:ln>
          </c:spPr>
          <c:invertIfNegative val="0"/>
          <c:cat>
            <c:numRef>
              <c:f>№1汚水沈掻!$AS$4:$CB$4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№1汚水沈掻!$AS$6:$CB$6</c:f>
              <c:numCache>
                <c:formatCode>General</c:formatCode>
                <c:ptCount val="36"/>
                <c:pt idx="0">
                  <c:v>500</c:v>
                </c:pt>
                <c:pt idx="1">
                  <c:v>1000</c:v>
                </c:pt>
                <c:pt idx="2">
                  <c:v>1500</c:v>
                </c:pt>
                <c:pt idx="3">
                  <c:v>2000</c:v>
                </c:pt>
                <c:pt idx="4">
                  <c:v>2500</c:v>
                </c:pt>
                <c:pt idx="5">
                  <c:v>3000</c:v>
                </c:pt>
                <c:pt idx="6">
                  <c:v>3500</c:v>
                </c:pt>
                <c:pt idx="7">
                  <c:v>4000</c:v>
                </c:pt>
                <c:pt idx="8">
                  <c:v>4500</c:v>
                </c:pt>
                <c:pt idx="9">
                  <c:v>5000</c:v>
                </c:pt>
                <c:pt idx="10">
                  <c:v>5500</c:v>
                </c:pt>
                <c:pt idx="11">
                  <c:v>6000</c:v>
                </c:pt>
                <c:pt idx="12">
                  <c:v>6500</c:v>
                </c:pt>
                <c:pt idx="13">
                  <c:v>7000</c:v>
                </c:pt>
                <c:pt idx="14">
                  <c:v>7500</c:v>
                </c:pt>
                <c:pt idx="15">
                  <c:v>8000</c:v>
                </c:pt>
                <c:pt idx="16">
                  <c:v>8500</c:v>
                </c:pt>
                <c:pt idx="17">
                  <c:v>9000</c:v>
                </c:pt>
                <c:pt idx="18">
                  <c:v>9500</c:v>
                </c:pt>
                <c:pt idx="19">
                  <c:v>10000</c:v>
                </c:pt>
                <c:pt idx="20">
                  <c:v>10500</c:v>
                </c:pt>
                <c:pt idx="21">
                  <c:v>11000</c:v>
                </c:pt>
                <c:pt idx="22">
                  <c:v>11500</c:v>
                </c:pt>
                <c:pt idx="23">
                  <c:v>12000</c:v>
                </c:pt>
                <c:pt idx="24">
                  <c:v>12500</c:v>
                </c:pt>
                <c:pt idx="25">
                  <c:v>13000</c:v>
                </c:pt>
                <c:pt idx="26">
                  <c:v>13500</c:v>
                </c:pt>
                <c:pt idx="27">
                  <c:v>14000</c:v>
                </c:pt>
                <c:pt idx="28">
                  <c:v>14500</c:v>
                </c:pt>
                <c:pt idx="29">
                  <c:v>15000</c:v>
                </c:pt>
                <c:pt idx="30">
                  <c:v>15500</c:v>
                </c:pt>
                <c:pt idx="31">
                  <c:v>16000</c:v>
                </c:pt>
                <c:pt idx="32">
                  <c:v>16500</c:v>
                </c:pt>
                <c:pt idx="33">
                  <c:v>17000</c:v>
                </c:pt>
                <c:pt idx="34">
                  <c:v>17500</c:v>
                </c:pt>
                <c:pt idx="35">
                  <c:v>18000</c:v>
                </c:pt>
              </c:numCache>
            </c:numRef>
          </c:val>
        </c:ser>
        <c:ser>
          <c:idx val="2"/>
          <c:order val="2"/>
          <c:tx>
            <c:strRef>
              <c:f>№1汚水沈掻!$AR$7</c:f>
              <c:strCache>
                <c:ptCount val="1"/>
              </c:strCache>
            </c:strRef>
          </c:tx>
          <c:spPr>
            <a:ln>
              <a:solidFill>
                <a:schemeClr val="tx1"/>
              </a:solidFill>
            </a:ln>
          </c:spPr>
          <c:invertIfNegative val="0"/>
          <c:cat>
            <c:numRef>
              <c:f>№1汚水沈掻!$AS$4:$CB$4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№1汚水沈掻!$AS$7:$CB$7</c:f>
              <c:numCache>
                <c:formatCode>General</c:formatCode>
                <c:ptCount val="36"/>
              </c:numCache>
            </c:numRef>
          </c:val>
        </c:ser>
        <c:ser>
          <c:idx val="3"/>
          <c:order val="3"/>
          <c:tx>
            <c:strRef>
              <c:f>№1汚水沈掻!$AR$8</c:f>
              <c:strCache>
                <c:ptCount val="1"/>
              </c:strCache>
            </c:strRef>
          </c:tx>
          <c:spPr>
            <a:ln>
              <a:solidFill>
                <a:schemeClr val="tx1"/>
              </a:solidFill>
            </a:ln>
          </c:spPr>
          <c:invertIfNegative val="0"/>
          <c:cat>
            <c:numRef>
              <c:f>№1汚水沈掻!$AS$4:$CB$4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№1汚水沈掻!$AS$8:$CB$8</c:f>
              <c:numCache>
                <c:formatCode>General</c:formatCode>
                <c:ptCount val="36"/>
              </c:numCache>
            </c:numRef>
          </c:val>
        </c:ser>
        <c:ser>
          <c:idx val="4"/>
          <c:order val="4"/>
          <c:tx>
            <c:strRef>
              <c:f>№1汚水沈掻!$AR$9</c:f>
              <c:strCache>
                <c:ptCount val="1"/>
              </c:strCache>
            </c:strRef>
          </c:tx>
          <c:spPr>
            <a:ln>
              <a:solidFill>
                <a:schemeClr val="tx1"/>
              </a:solidFill>
            </a:ln>
          </c:spPr>
          <c:invertIfNegative val="0"/>
          <c:cat>
            <c:numRef>
              <c:f>№1汚水沈掻!$AS$4:$CB$4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№1汚水沈掻!$AS$9:$CB$9</c:f>
              <c:numCache>
                <c:formatCode>General</c:formatCode>
                <c:ptCount val="36"/>
              </c:numCache>
            </c:numRef>
          </c:val>
        </c:ser>
        <c:ser>
          <c:idx val="5"/>
          <c:order val="5"/>
          <c:tx>
            <c:strRef>
              <c:f>№1汚水沈掻!$AR$10</c:f>
              <c:strCache>
                <c:ptCount val="1"/>
                <c:pt idx="0">
                  <c:v>更新費用累積</c:v>
                </c:pt>
              </c:strCache>
            </c:strRef>
          </c:tx>
          <c:spPr>
            <a:ln>
              <a:solidFill>
                <a:schemeClr val="tx1"/>
              </a:solidFill>
            </a:ln>
          </c:spPr>
          <c:invertIfNegative val="0"/>
          <c:cat>
            <c:numRef>
              <c:f>№1汚水沈掻!$AS$4:$CB$4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№1汚水沈掻!$AS$10:$CB$10</c:f>
              <c:numCache>
                <c:formatCode>General</c:formatCode>
                <c:ptCount val="36"/>
                <c:pt idx="0">
                  <c:v>0</c:v>
                </c:pt>
                <c:pt idx="1">
                  <c:v>0</c:v>
                </c:pt>
                <c:pt idx="2">
                  <c:v>0</c:v>
                </c:pt>
                <c:pt idx="3">
                  <c:v>0</c:v>
                </c:pt>
                <c:pt idx="4">
                  <c:v>0</c:v>
                </c:pt>
                <c:pt idx="5">
                  <c:v>60000</c:v>
                </c:pt>
                <c:pt idx="6">
                  <c:v>60000</c:v>
                </c:pt>
                <c:pt idx="7">
                  <c:v>60000</c:v>
                </c:pt>
                <c:pt idx="8">
                  <c:v>60000</c:v>
                </c:pt>
                <c:pt idx="9">
                  <c:v>60000</c:v>
                </c:pt>
                <c:pt idx="10">
                  <c:v>60000</c:v>
                </c:pt>
                <c:pt idx="11">
                  <c:v>60000</c:v>
                </c:pt>
                <c:pt idx="12">
                  <c:v>60000</c:v>
                </c:pt>
                <c:pt idx="13">
                  <c:v>60000</c:v>
                </c:pt>
                <c:pt idx="14">
                  <c:v>60000</c:v>
                </c:pt>
                <c:pt idx="15">
                  <c:v>60000</c:v>
                </c:pt>
                <c:pt idx="16">
                  <c:v>60000</c:v>
                </c:pt>
                <c:pt idx="17">
                  <c:v>60000</c:v>
                </c:pt>
                <c:pt idx="18">
                  <c:v>60000</c:v>
                </c:pt>
                <c:pt idx="19">
                  <c:v>60000</c:v>
                </c:pt>
                <c:pt idx="20">
                  <c:v>60000</c:v>
                </c:pt>
                <c:pt idx="21">
                  <c:v>60000</c:v>
                </c:pt>
                <c:pt idx="22">
                  <c:v>60000</c:v>
                </c:pt>
                <c:pt idx="23">
                  <c:v>60000</c:v>
                </c:pt>
                <c:pt idx="24">
                  <c:v>60000</c:v>
                </c:pt>
                <c:pt idx="25">
                  <c:v>60000</c:v>
                </c:pt>
                <c:pt idx="26">
                  <c:v>60000</c:v>
                </c:pt>
                <c:pt idx="27">
                  <c:v>60000</c:v>
                </c:pt>
                <c:pt idx="28">
                  <c:v>60000</c:v>
                </c:pt>
                <c:pt idx="29">
                  <c:v>60000</c:v>
                </c:pt>
                <c:pt idx="30">
                  <c:v>60000</c:v>
                </c:pt>
                <c:pt idx="31">
                  <c:v>60000</c:v>
                </c:pt>
                <c:pt idx="32">
                  <c:v>60000</c:v>
                </c:pt>
                <c:pt idx="33">
                  <c:v>60000</c:v>
                </c:pt>
                <c:pt idx="34">
                  <c:v>60000</c:v>
                </c:pt>
                <c:pt idx="35">
                  <c:v>60000</c:v>
                </c:pt>
              </c:numCache>
            </c:numRef>
          </c:val>
        </c:ser>
        <c:ser>
          <c:idx val="6"/>
          <c:order val="6"/>
          <c:tx>
            <c:strRef>
              <c:f>№1汚水沈掻!$AR$11</c:f>
              <c:strCache>
                <c:ptCount val="1"/>
              </c:strCache>
            </c:strRef>
          </c:tx>
          <c:spPr>
            <a:ln>
              <a:solidFill>
                <a:schemeClr val="tx1"/>
              </a:solidFill>
            </a:ln>
          </c:spPr>
          <c:invertIfNegative val="0"/>
          <c:cat>
            <c:numRef>
              <c:f>№1汚水沈掻!$AS$4:$CB$4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№1汚水沈掻!$AS$11:$CB$11</c:f>
              <c:numCache>
                <c:formatCode>General</c:formatCode>
                <c:ptCount val="36"/>
              </c:numCache>
            </c:numRef>
          </c:val>
        </c:ser>
        <c:ser>
          <c:idx val="7"/>
          <c:order val="7"/>
          <c:tx>
            <c:strRef>
              <c:f>№1汚水沈掻!$AR$12</c:f>
              <c:strCache>
                <c:ptCount val="1"/>
              </c:strCache>
            </c:strRef>
          </c:tx>
          <c:spPr>
            <a:ln>
              <a:solidFill>
                <a:schemeClr val="tx1"/>
              </a:solidFill>
            </a:ln>
          </c:spPr>
          <c:invertIfNegative val="0"/>
          <c:cat>
            <c:numRef>
              <c:f>№1汚水沈掻!$AS$4:$CB$4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№1汚水沈掻!$AS$12:$CB$12</c:f>
              <c:numCache>
                <c:formatCode>General</c:formatCode>
                <c:ptCount val="36"/>
              </c:numCache>
            </c:numRef>
          </c:val>
        </c:ser>
        <c:ser>
          <c:idx val="8"/>
          <c:order val="8"/>
          <c:tx>
            <c:strRef>
              <c:f>№1汚水沈掻!$AR$13</c:f>
              <c:strCache>
                <c:ptCount val="1"/>
              </c:strCache>
            </c:strRef>
          </c:tx>
          <c:spPr>
            <a:ln>
              <a:solidFill>
                <a:schemeClr val="tx1"/>
              </a:solidFill>
            </a:ln>
          </c:spPr>
          <c:invertIfNegative val="0"/>
          <c:cat>
            <c:numRef>
              <c:f>№1汚水沈掻!$AS$4:$CB$4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№1汚水沈掻!$AS$13:$CB$13</c:f>
              <c:numCache>
                <c:formatCode>General</c:formatCode>
                <c:ptCount val="36"/>
              </c:numCache>
            </c:numRef>
          </c:val>
        </c:ser>
        <c:ser>
          <c:idx val="9"/>
          <c:order val="9"/>
          <c:tx>
            <c:strRef>
              <c:f>№1汚水沈掻!$AR$14</c:f>
              <c:strCache>
                <c:ptCount val="1"/>
              </c:strCache>
            </c:strRef>
          </c:tx>
          <c:spPr>
            <a:ln>
              <a:solidFill>
                <a:schemeClr val="tx1"/>
              </a:solidFill>
            </a:ln>
          </c:spPr>
          <c:invertIfNegative val="0"/>
          <c:cat>
            <c:numRef>
              <c:f>№1汚水沈掻!$AS$4:$CB$4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№1汚水沈掻!$AS$14:$CB$14</c:f>
              <c:numCache>
                <c:formatCode>General</c:formatCode>
                <c:ptCount val="36"/>
              </c:numCache>
            </c:numRef>
          </c:val>
        </c:ser>
        <c:dLbls>
          <c:showLegendKey val="0"/>
          <c:showVal val="0"/>
          <c:showCatName val="0"/>
          <c:showSerName val="0"/>
          <c:showPercent val="0"/>
          <c:showBubbleSize val="0"/>
        </c:dLbls>
        <c:gapWidth val="150"/>
        <c:overlap val="100"/>
        <c:axId val="122899072"/>
        <c:axId val="122909440"/>
      </c:barChart>
      <c:catAx>
        <c:axId val="122899072"/>
        <c:scaling>
          <c:orientation val="minMax"/>
        </c:scaling>
        <c:delete val="0"/>
        <c:axPos val="b"/>
        <c:title>
          <c:tx>
            <c:rich>
              <a:bodyPr/>
              <a:lstStyle/>
              <a:p>
                <a:pPr>
                  <a:defRPr sz="2800">
                    <a:latin typeface="ＭＳ ゴシック" pitchFamily="49" charset="-128"/>
                    <a:ea typeface="ＭＳ ゴシック" pitchFamily="49" charset="-128"/>
                  </a:defRPr>
                </a:pPr>
                <a:r>
                  <a:rPr lang="ja-JP" altLang="en-US" sz="2800">
                    <a:latin typeface="ＭＳ ゴシック" pitchFamily="49" charset="-128"/>
                    <a:ea typeface="ＭＳ ゴシック" pitchFamily="49" charset="-128"/>
                  </a:rPr>
                  <a:t>年度</a:t>
                </a:r>
              </a:p>
            </c:rich>
          </c:tx>
          <c:layout>
            <c:manualLayout>
              <c:xMode val="edge"/>
              <c:yMode val="edge"/>
              <c:x val="0.37090223097112862"/>
              <c:y val="0.91004099251939885"/>
            </c:manualLayout>
          </c:layout>
          <c:overlay val="0"/>
        </c:title>
        <c:numFmt formatCode="General" sourceLinked="1"/>
        <c:majorTickMark val="out"/>
        <c:minorTickMark val="none"/>
        <c:tickLblPos val="nextTo"/>
        <c:txPr>
          <a:bodyPr/>
          <a:lstStyle/>
          <a:p>
            <a:pPr>
              <a:defRPr sz="2000">
                <a:latin typeface="ＭＳ ゴシック" pitchFamily="49" charset="-128"/>
                <a:ea typeface="ＭＳ ゴシック" pitchFamily="49" charset="-128"/>
              </a:defRPr>
            </a:pPr>
            <a:endParaRPr lang="ja-JP"/>
          </a:p>
        </c:txPr>
        <c:crossAx val="122909440"/>
        <c:crosses val="autoZero"/>
        <c:auto val="1"/>
        <c:lblAlgn val="ctr"/>
        <c:lblOffset val="100"/>
        <c:tickLblSkip val="5"/>
        <c:noMultiLvlLbl val="0"/>
      </c:catAx>
      <c:valAx>
        <c:axId val="122909440"/>
        <c:scaling>
          <c:orientation val="minMax"/>
          <c:max val="120000"/>
          <c:min val="0"/>
        </c:scaling>
        <c:delete val="0"/>
        <c:axPos val="l"/>
        <c:majorGridlines/>
        <c:title>
          <c:tx>
            <c:rich>
              <a:bodyPr rot="-5400000" vert="horz"/>
              <a:lstStyle/>
              <a:p>
                <a:pPr>
                  <a:defRPr sz="2800">
                    <a:latin typeface="ＭＳ ゴシック" pitchFamily="49" charset="-128"/>
                    <a:ea typeface="ＭＳ ゴシック" pitchFamily="49" charset="-128"/>
                  </a:defRPr>
                </a:pPr>
                <a:r>
                  <a:rPr lang="ja-JP" altLang="en-US" sz="2800">
                    <a:latin typeface="ＭＳ ゴシック" pitchFamily="49" charset="-128"/>
                    <a:ea typeface="ＭＳ ゴシック" pitchFamily="49" charset="-128"/>
                  </a:rPr>
                  <a:t>累積費用（百万円）</a:t>
                </a:r>
              </a:p>
            </c:rich>
          </c:tx>
          <c:layout>
            <c:manualLayout>
              <c:xMode val="edge"/>
              <c:yMode val="edge"/>
              <c:x val="1.9670384951881014E-2"/>
              <c:y val="0.23782883612927"/>
            </c:manualLayout>
          </c:layout>
          <c:overlay val="0"/>
        </c:title>
        <c:numFmt formatCode="#,##0," sourceLinked="0"/>
        <c:majorTickMark val="out"/>
        <c:minorTickMark val="none"/>
        <c:tickLblPos val="nextTo"/>
        <c:txPr>
          <a:bodyPr/>
          <a:lstStyle/>
          <a:p>
            <a:pPr>
              <a:defRPr sz="1800">
                <a:latin typeface="ＭＳ ゴシック" pitchFamily="49" charset="-128"/>
                <a:ea typeface="ＭＳ ゴシック" pitchFamily="49" charset="-128"/>
              </a:defRPr>
            </a:pPr>
            <a:endParaRPr lang="ja-JP"/>
          </a:p>
        </c:txPr>
        <c:crossAx val="122899072"/>
        <c:crosses val="autoZero"/>
        <c:crossBetween val="between"/>
      </c:valAx>
    </c:plotArea>
    <c:legend>
      <c:legendPos val="r"/>
      <c:legendEntry>
        <c:idx val="0"/>
        <c:delete val="1"/>
      </c:legendEntry>
      <c:legendEntry>
        <c:idx val="1"/>
        <c:delete val="1"/>
      </c:legendEntry>
      <c:legendEntry>
        <c:idx val="2"/>
        <c:delete val="1"/>
      </c:legendEntry>
      <c:legendEntry>
        <c:idx val="3"/>
        <c:delete val="1"/>
      </c:legendEntry>
      <c:legendEntry>
        <c:idx val="5"/>
        <c:delete val="1"/>
      </c:legendEntry>
      <c:legendEntry>
        <c:idx val="6"/>
        <c:delete val="1"/>
      </c:legendEntry>
      <c:legendEntry>
        <c:idx val="7"/>
        <c:delete val="1"/>
      </c:legendEntry>
      <c:legendEntry>
        <c:idx val="9"/>
        <c:delete val="1"/>
      </c:legendEntry>
      <c:layout>
        <c:manualLayout>
          <c:xMode val="edge"/>
          <c:yMode val="edge"/>
          <c:x val="0.69014227909011361"/>
          <c:y val="0.22247570036444037"/>
          <c:w val="0.24735772090988625"/>
          <c:h val="0.13986222396687217"/>
        </c:manualLayout>
      </c:layout>
      <c:overlay val="0"/>
      <c:spPr>
        <a:solidFill>
          <a:schemeClr val="bg1"/>
        </a:solidFill>
        <a:ln>
          <a:solidFill>
            <a:schemeClr val="tx1"/>
          </a:solidFill>
        </a:ln>
      </c:spPr>
      <c:txPr>
        <a:bodyPr/>
        <a:lstStyle/>
        <a:p>
          <a:pPr>
            <a:defRPr sz="1800">
              <a:latin typeface="ＭＳ ゴシック" panose="020B0609070205080204" pitchFamily="49" charset="-128"/>
              <a:ea typeface="ＭＳ ゴシック" panose="020B0609070205080204" pitchFamily="49" charset="-128"/>
            </a:defRPr>
          </a:pPr>
          <a:endParaRPr lang="ja-JP"/>
        </a:p>
      </c:txPr>
    </c:legend>
    <c:plotVisOnly val="1"/>
    <c:dispBlanksAs val="zero"/>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7434096952326"/>
          <c:y val="0.24198781186834409"/>
          <c:w val="0.65971021355720805"/>
          <c:h val="0.60712693797087103"/>
        </c:manualLayout>
      </c:layout>
      <c:barChart>
        <c:barDir val="col"/>
        <c:grouping val="stacked"/>
        <c:varyColors val="0"/>
        <c:ser>
          <c:idx val="0"/>
          <c:order val="0"/>
          <c:tx>
            <c:strRef>
              <c:f>劣化予測!$AR$95</c:f>
              <c:strCache>
                <c:ptCount val="1"/>
                <c:pt idx="0">
                  <c:v>本体フレーム</c:v>
                </c:pt>
              </c:strCache>
            </c:strRef>
          </c:tx>
          <c:spPr>
            <a:ln>
              <a:solidFill>
                <a:schemeClr val="tx1"/>
              </a:solidFill>
            </a:ln>
          </c:spPr>
          <c:invertIfNegative val="0"/>
          <c:cat>
            <c:numRef>
              <c:f>劣化予測!$AS$94:$CB$94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劣化予測!$AS$95:$CB$95</c:f>
              <c:numCache>
                <c:formatCode>0.00</c:formatCode>
                <c:ptCount val="36"/>
                <c:pt idx="0">
                  <c:v>0.375</c:v>
                </c:pt>
                <c:pt idx="1">
                  <c:v>0.36654090548054014</c:v>
                </c:pt>
                <c:pt idx="2">
                  <c:v>0.35808702791461411</c:v>
                </c:pt>
                <c:pt idx="3">
                  <c:v>0.34845369583687352</c:v>
                </c:pt>
                <c:pt idx="4">
                  <c:v>0.34000000000000008</c:v>
                </c:pt>
                <c:pt idx="5">
                  <c:v>0.33148745519713269</c:v>
                </c:pt>
                <c:pt idx="6">
                  <c:v>0.32297636632200893</c:v>
                </c:pt>
                <c:pt idx="7">
                  <c:v>0.31351104341203356</c:v>
                </c:pt>
                <c:pt idx="8">
                  <c:v>0.30500000000000016</c:v>
                </c:pt>
                <c:pt idx="9">
                  <c:v>0.29649065800162483</c:v>
                </c:pt>
                <c:pt idx="10">
                  <c:v>0.28798319327731114</c:v>
                </c:pt>
                <c:pt idx="11">
                  <c:v>0.27850739773716299</c:v>
                </c:pt>
                <c:pt idx="12">
                  <c:v>0.27000000000000018</c:v>
                </c:pt>
                <c:pt idx="13">
                  <c:v>0.2614948453608249</c:v>
                </c:pt>
                <c:pt idx="14">
                  <c:v>0.25299220272904505</c:v>
                </c:pt>
                <c:pt idx="15">
                  <c:v>0.625</c:v>
                </c:pt>
                <c:pt idx="16">
                  <c:v>0.61624999999999985</c:v>
                </c:pt>
                <c:pt idx="17">
                  <c:v>0.60749999999999993</c:v>
                </c:pt>
                <c:pt idx="18">
                  <c:v>0.59874999999999989</c:v>
                </c:pt>
                <c:pt idx="19">
                  <c:v>0.58999999999999975</c:v>
                </c:pt>
                <c:pt idx="20">
                  <c:v>0.58124999999999982</c:v>
                </c:pt>
                <c:pt idx="21">
                  <c:v>0.57249999999999979</c:v>
                </c:pt>
                <c:pt idx="22">
                  <c:v>0.56374999999999975</c:v>
                </c:pt>
                <c:pt idx="23">
                  <c:v>0.55499999999999972</c:v>
                </c:pt>
                <c:pt idx="24">
                  <c:v>0.54624999999999968</c:v>
                </c:pt>
                <c:pt idx="25">
                  <c:v>0.53749999999999953</c:v>
                </c:pt>
                <c:pt idx="26">
                  <c:v>0.52874999999999961</c:v>
                </c:pt>
                <c:pt idx="27">
                  <c:v>0.51999999999999957</c:v>
                </c:pt>
                <c:pt idx="28">
                  <c:v>0.51124999999999954</c:v>
                </c:pt>
                <c:pt idx="29">
                  <c:v>0.5024999999999995</c:v>
                </c:pt>
                <c:pt idx="30">
                  <c:v>0.49374999999999952</c:v>
                </c:pt>
                <c:pt idx="31">
                  <c:v>0.48499999999999954</c:v>
                </c:pt>
                <c:pt idx="32">
                  <c:v>0.47624999999999951</c:v>
                </c:pt>
                <c:pt idx="33">
                  <c:v>0.46749999999999953</c:v>
                </c:pt>
                <c:pt idx="34">
                  <c:v>0.4587499999999996</c:v>
                </c:pt>
                <c:pt idx="35">
                  <c:v>0.44999999999999957</c:v>
                </c:pt>
              </c:numCache>
            </c:numRef>
          </c:val>
        </c:ser>
        <c:ser>
          <c:idx val="1"/>
          <c:order val="1"/>
          <c:tx>
            <c:strRef>
              <c:f>劣化予測!$AR$96</c:f>
              <c:strCache>
                <c:ptCount val="1"/>
              </c:strCache>
            </c:strRef>
          </c:tx>
          <c:spPr>
            <a:ln>
              <a:solidFill>
                <a:srgbClr xmlns:mc="http://schemas.openxmlformats.org/markup-compatibility/2006" xmlns:a14="http://schemas.microsoft.com/office/drawing/2010/main" val="000000" mc:Ignorable="a14" a14:legacySpreadsheetColorIndex="64"/>
              </a:solidFill>
            </a:ln>
          </c:spPr>
          <c:invertIfNegative val="0"/>
          <c:cat>
            <c:numRef>
              <c:f>劣化予測!$AS$94:$CB$94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劣化予測!$AS$96:$CB$96</c:f>
              <c:numCache>
                <c:formatCode>0.00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er>
        <c:ser>
          <c:idx val="2"/>
          <c:order val="2"/>
          <c:tx>
            <c:strRef>
              <c:f>劣化予測!$AR$97</c:f>
              <c:strCache>
                <c:ptCount val="1"/>
                <c:pt idx="0">
                  <c:v>チェーン</c:v>
                </c:pt>
              </c:strCache>
            </c:strRef>
          </c:tx>
          <c:spPr>
            <a:ln>
              <a:solidFill>
                <a:schemeClr val="tx1"/>
              </a:solidFill>
            </a:ln>
          </c:spPr>
          <c:invertIfNegative val="0"/>
          <c:cat>
            <c:numRef>
              <c:f>劣化予測!$AS$94:$CB$94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劣化予測!$AS$97:$CB$97</c:f>
              <c:numCache>
                <c:formatCode>0.00</c:formatCode>
                <c:ptCount val="36"/>
                <c:pt idx="0">
                  <c:v>0.375</c:v>
                </c:pt>
                <c:pt idx="1">
                  <c:v>0.35027799841143764</c:v>
                </c:pt>
                <c:pt idx="2">
                  <c:v>0.3255336617405582</c:v>
                </c:pt>
                <c:pt idx="3">
                  <c:v>0.29974511469838572</c:v>
                </c:pt>
                <c:pt idx="4">
                  <c:v>0.27499999999999991</c:v>
                </c:pt>
                <c:pt idx="5">
                  <c:v>0.62544802867383509</c:v>
                </c:pt>
                <c:pt idx="6">
                  <c:v>0.60088626292466751</c:v>
                </c:pt>
                <c:pt idx="7">
                  <c:v>0.5745620715917743</c:v>
                </c:pt>
                <c:pt idx="8">
                  <c:v>0.54999999999999993</c:v>
                </c:pt>
                <c:pt idx="9">
                  <c:v>0.52542648253452462</c:v>
                </c:pt>
                <c:pt idx="10">
                  <c:v>0.50084033613445367</c:v>
                </c:pt>
                <c:pt idx="11">
                  <c:v>0.474586597040905</c:v>
                </c:pt>
                <c:pt idx="12">
                  <c:v>0.44999999999999979</c:v>
                </c:pt>
                <c:pt idx="13">
                  <c:v>0.42539831302717868</c:v>
                </c:pt>
                <c:pt idx="14">
                  <c:v>0.40077972709551629</c:v>
                </c:pt>
                <c:pt idx="15">
                  <c:v>0.625</c:v>
                </c:pt>
                <c:pt idx="16">
                  <c:v>0.59999999999999987</c:v>
                </c:pt>
                <c:pt idx="17">
                  <c:v>0.57499999999999996</c:v>
                </c:pt>
                <c:pt idx="18">
                  <c:v>0.54999999999999993</c:v>
                </c:pt>
                <c:pt idx="19">
                  <c:v>0.5249999999999998</c:v>
                </c:pt>
                <c:pt idx="20">
                  <c:v>0.49999999999999989</c:v>
                </c:pt>
                <c:pt idx="21">
                  <c:v>0.47499999999999987</c:v>
                </c:pt>
                <c:pt idx="22">
                  <c:v>0.44999999999999984</c:v>
                </c:pt>
                <c:pt idx="23">
                  <c:v>0.42499999999999982</c:v>
                </c:pt>
                <c:pt idx="24">
                  <c:v>0.3999999999999998</c:v>
                </c:pt>
                <c:pt idx="25">
                  <c:v>0.37499999999999972</c:v>
                </c:pt>
                <c:pt idx="26">
                  <c:v>0.34999999999999976</c:v>
                </c:pt>
                <c:pt idx="27">
                  <c:v>0.32499999999999973</c:v>
                </c:pt>
                <c:pt idx="28">
                  <c:v>0.29999999999999971</c:v>
                </c:pt>
                <c:pt idx="29">
                  <c:v>0.27499999999999969</c:v>
                </c:pt>
                <c:pt idx="30">
                  <c:v>0.24999999999999969</c:v>
                </c:pt>
                <c:pt idx="31">
                  <c:v>0.2249999999999997</c:v>
                </c:pt>
                <c:pt idx="32">
                  <c:v>0.19999999999999968</c:v>
                </c:pt>
                <c:pt idx="33">
                  <c:v>0.17499999999999968</c:v>
                </c:pt>
                <c:pt idx="34">
                  <c:v>0.14999999999999972</c:v>
                </c:pt>
                <c:pt idx="35">
                  <c:v>0.12499999999999971</c:v>
                </c:pt>
              </c:numCache>
            </c:numRef>
          </c:val>
        </c:ser>
        <c:ser>
          <c:idx val="3"/>
          <c:order val="3"/>
          <c:tx>
            <c:strRef>
              <c:f>劣化予測!$AR$98</c:f>
              <c:strCache>
                <c:ptCount val="1"/>
                <c:pt idx="0">
                  <c:v>スプロケット</c:v>
                </c:pt>
              </c:strCache>
            </c:strRef>
          </c:tx>
          <c:spPr>
            <a:ln>
              <a:solidFill>
                <a:schemeClr val="tx1"/>
              </a:solidFill>
            </a:ln>
          </c:spPr>
          <c:invertIfNegative val="0"/>
          <c:cat>
            <c:numRef>
              <c:f>劣化予測!$AS$94:$CB$94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劣化予測!$AS$98:$CB$98</c:f>
              <c:numCache>
                <c:formatCode>0.00</c:formatCode>
                <c:ptCount val="36"/>
                <c:pt idx="0">
                  <c:v>0.375</c:v>
                </c:pt>
                <c:pt idx="1">
                  <c:v>0.35027799841143764</c:v>
                </c:pt>
                <c:pt idx="2">
                  <c:v>0.3255336617405582</c:v>
                </c:pt>
                <c:pt idx="3">
                  <c:v>0.29974511469838572</c:v>
                </c:pt>
                <c:pt idx="4">
                  <c:v>0.27499999999999991</c:v>
                </c:pt>
                <c:pt idx="5">
                  <c:v>0.62544802867383509</c:v>
                </c:pt>
                <c:pt idx="6">
                  <c:v>0.60088626292466751</c:v>
                </c:pt>
                <c:pt idx="7">
                  <c:v>0.5745620715917743</c:v>
                </c:pt>
                <c:pt idx="8">
                  <c:v>0.54999999999999993</c:v>
                </c:pt>
                <c:pt idx="9">
                  <c:v>0.52542648253452462</c:v>
                </c:pt>
                <c:pt idx="10">
                  <c:v>0.50084033613445367</c:v>
                </c:pt>
                <c:pt idx="11">
                  <c:v>0.474586597040905</c:v>
                </c:pt>
                <c:pt idx="12">
                  <c:v>0.44999999999999979</c:v>
                </c:pt>
                <c:pt idx="13">
                  <c:v>0.42539831302717868</c:v>
                </c:pt>
                <c:pt idx="14">
                  <c:v>0.40077972709551629</c:v>
                </c:pt>
                <c:pt idx="15">
                  <c:v>0.625</c:v>
                </c:pt>
                <c:pt idx="16">
                  <c:v>0.59999999999999987</c:v>
                </c:pt>
                <c:pt idx="17">
                  <c:v>0.57499999999999996</c:v>
                </c:pt>
                <c:pt idx="18">
                  <c:v>0.54999999999999993</c:v>
                </c:pt>
                <c:pt idx="19">
                  <c:v>0.5249999999999998</c:v>
                </c:pt>
                <c:pt idx="20">
                  <c:v>0.49999999999999989</c:v>
                </c:pt>
                <c:pt idx="21">
                  <c:v>0.47499999999999987</c:v>
                </c:pt>
                <c:pt idx="22">
                  <c:v>0.44999999999999984</c:v>
                </c:pt>
                <c:pt idx="23">
                  <c:v>0.42499999999999982</c:v>
                </c:pt>
                <c:pt idx="24">
                  <c:v>0.3999999999999998</c:v>
                </c:pt>
                <c:pt idx="25">
                  <c:v>0.37499999999999972</c:v>
                </c:pt>
                <c:pt idx="26">
                  <c:v>0.34999999999999976</c:v>
                </c:pt>
                <c:pt idx="27">
                  <c:v>0.32499999999999973</c:v>
                </c:pt>
                <c:pt idx="28">
                  <c:v>0.29999999999999971</c:v>
                </c:pt>
                <c:pt idx="29">
                  <c:v>0.27499999999999969</c:v>
                </c:pt>
                <c:pt idx="30">
                  <c:v>0.24999999999999969</c:v>
                </c:pt>
                <c:pt idx="31">
                  <c:v>0.2249999999999997</c:v>
                </c:pt>
                <c:pt idx="32">
                  <c:v>0.19999999999999968</c:v>
                </c:pt>
                <c:pt idx="33">
                  <c:v>0.17499999999999968</c:v>
                </c:pt>
                <c:pt idx="34">
                  <c:v>0.14999999999999972</c:v>
                </c:pt>
                <c:pt idx="35">
                  <c:v>0.12499999999999971</c:v>
                </c:pt>
              </c:numCache>
            </c:numRef>
          </c:val>
        </c:ser>
        <c:ser>
          <c:idx val="4"/>
          <c:order val="4"/>
          <c:tx>
            <c:strRef>
              <c:f>劣化予測!$AR$99</c:f>
              <c:strCache>
                <c:ptCount val="1"/>
                <c:pt idx="0">
                  <c:v>レーキ</c:v>
                </c:pt>
              </c:strCache>
            </c:strRef>
          </c:tx>
          <c:spPr>
            <a:ln>
              <a:solidFill>
                <a:schemeClr val="tx1"/>
              </a:solidFill>
            </a:ln>
          </c:spPr>
          <c:invertIfNegative val="0"/>
          <c:cat>
            <c:numRef>
              <c:f>劣化予測!$AS$94:$CB$94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劣化予測!$AS$99:$CB$99</c:f>
              <c:numCache>
                <c:formatCode>0.00</c:formatCode>
                <c:ptCount val="36"/>
                <c:pt idx="0">
                  <c:v>0.5</c:v>
                </c:pt>
                <c:pt idx="1">
                  <c:v>0.48788721207307384</c:v>
                </c:pt>
                <c:pt idx="2">
                  <c:v>0.47577996715927745</c:v>
                </c:pt>
                <c:pt idx="3">
                  <c:v>0.46210705182667805</c:v>
                </c:pt>
                <c:pt idx="4">
                  <c:v>0.44999999999999996</c:v>
                </c:pt>
                <c:pt idx="5">
                  <c:v>0.43781362007168451</c:v>
                </c:pt>
                <c:pt idx="6">
                  <c:v>0.42562776957163945</c:v>
                </c:pt>
                <c:pt idx="7">
                  <c:v>0.41218583396801201</c:v>
                </c:pt>
                <c:pt idx="8">
                  <c:v>0.39999999999999991</c:v>
                </c:pt>
                <c:pt idx="9">
                  <c:v>0.3878147847278634</c:v>
                </c:pt>
                <c:pt idx="10">
                  <c:v>0.37563025210084022</c:v>
                </c:pt>
                <c:pt idx="11">
                  <c:v>0.36218450826805909</c:v>
                </c:pt>
                <c:pt idx="12">
                  <c:v>0.34999999999999981</c:v>
                </c:pt>
                <c:pt idx="13">
                  <c:v>0.33781630740393603</c:v>
                </c:pt>
                <c:pt idx="14">
                  <c:v>0.325633528265107</c:v>
                </c:pt>
                <c:pt idx="15">
                  <c:v>0.625</c:v>
                </c:pt>
                <c:pt idx="16">
                  <c:v>0.61249999999999993</c:v>
                </c:pt>
                <c:pt idx="17">
                  <c:v>0.60000000000000009</c:v>
                </c:pt>
                <c:pt idx="18">
                  <c:v>0.58750000000000013</c:v>
                </c:pt>
                <c:pt idx="19">
                  <c:v>0.57500000000000007</c:v>
                </c:pt>
                <c:pt idx="20">
                  <c:v>0.56250000000000022</c:v>
                </c:pt>
                <c:pt idx="21">
                  <c:v>0.55000000000000027</c:v>
                </c:pt>
                <c:pt idx="22">
                  <c:v>0.53750000000000031</c:v>
                </c:pt>
                <c:pt idx="23">
                  <c:v>0.52500000000000036</c:v>
                </c:pt>
                <c:pt idx="24">
                  <c:v>0.5125000000000004</c:v>
                </c:pt>
                <c:pt idx="25">
                  <c:v>0.50000000000000044</c:v>
                </c:pt>
                <c:pt idx="26">
                  <c:v>0.48750000000000043</c:v>
                </c:pt>
                <c:pt idx="27">
                  <c:v>0.47500000000000042</c:v>
                </c:pt>
                <c:pt idx="28">
                  <c:v>0.46250000000000041</c:v>
                </c:pt>
                <c:pt idx="29">
                  <c:v>0.4500000000000004</c:v>
                </c:pt>
                <c:pt idx="30">
                  <c:v>0.43750000000000039</c:v>
                </c:pt>
                <c:pt idx="31">
                  <c:v>0.42500000000000038</c:v>
                </c:pt>
                <c:pt idx="32">
                  <c:v>0.41250000000000031</c:v>
                </c:pt>
                <c:pt idx="33">
                  <c:v>0.4000000000000003</c:v>
                </c:pt>
                <c:pt idx="34">
                  <c:v>0.38750000000000034</c:v>
                </c:pt>
                <c:pt idx="35">
                  <c:v>0.37500000000000028</c:v>
                </c:pt>
              </c:numCache>
            </c:numRef>
          </c:val>
        </c:ser>
        <c:ser>
          <c:idx val="5"/>
          <c:order val="5"/>
          <c:tx>
            <c:strRef>
              <c:f>劣化予測!$AR$100</c:f>
              <c:strCache>
                <c:ptCount val="1"/>
                <c:pt idx="0">
                  <c:v>レール</c:v>
                </c:pt>
              </c:strCache>
            </c:strRef>
          </c:tx>
          <c:spPr>
            <a:ln>
              <a:solidFill>
                <a:schemeClr val="tx1"/>
              </a:solidFill>
            </a:ln>
          </c:spPr>
          <c:invertIfNegative val="0"/>
          <c:cat>
            <c:numRef>
              <c:f>劣化予測!$AS$94:$CB$94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劣化予測!$AS$100:$CB$100</c:f>
              <c:numCache>
                <c:formatCode>0.00</c:formatCode>
                <c:ptCount val="36"/>
                <c:pt idx="0">
                  <c:v>0.5</c:v>
                </c:pt>
                <c:pt idx="1">
                  <c:v>0.49539316918189041</c:v>
                </c:pt>
                <c:pt idx="2">
                  <c:v>0.49080459770114937</c:v>
                </c:pt>
                <c:pt idx="3">
                  <c:v>0.48458793542905698</c:v>
                </c:pt>
                <c:pt idx="4">
                  <c:v>0.48</c:v>
                </c:pt>
                <c:pt idx="5">
                  <c:v>0.47534050179211462</c:v>
                </c:pt>
                <c:pt idx="6">
                  <c:v>0.47069423929098958</c:v>
                </c:pt>
                <c:pt idx="7">
                  <c:v>0.46464584920030449</c:v>
                </c:pt>
                <c:pt idx="8">
                  <c:v>0.45999999999999996</c:v>
                </c:pt>
                <c:pt idx="9">
                  <c:v>0.45536961819658806</c:v>
                </c:pt>
                <c:pt idx="10">
                  <c:v>0.45075630252100835</c:v>
                </c:pt>
                <c:pt idx="11">
                  <c:v>0.44461270670147951</c:v>
                </c:pt>
                <c:pt idx="12">
                  <c:v>0.43999999999999989</c:v>
                </c:pt>
                <c:pt idx="13">
                  <c:v>0.43540768509840655</c:v>
                </c:pt>
                <c:pt idx="14">
                  <c:v>0.43083820662768019</c:v>
                </c:pt>
                <c:pt idx="15">
                  <c:v>0.625</c:v>
                </c:pt>
                <c:pt idx="16">
                  <c:v>0.61999999999999988</c:v>
                </c:pt>
                <c:pt idx="17">
                  <c:v>0.61499999999999999</c:v>
                </c:pt>
                <c:pt idx="18">
                  <c:v>0.61</c:v>
                </c:pt>
                <c:pt idx="19">
                  <c:v>0.60499999999999987</c:v>
                </c:pt>
                <c:pt idx="20">
                  <c:v>0.6</c:v>
                </c:pt>
                <c:pt idx="21">
                  <c:v>0.59499999999999997</c:v>
                </c:pt>
                <c:pt idx="22">
                  <c:v>0.59</c:v>
                </c:pt>
                <c:pt idx="23">
                  <c:v>0.58499999999999996</c:v>
                </c:pt>
                <c:pt idx="24">
                  <c:v>0.57999999999999996</c:v>
                </c:pt>
                <c:pt idx="25">
                  <c:v>0.57499999999999984</c:v>
                </c:pt>
                <c:pt idx="26">
                  <c:v>0.56999999999999995</c:v>
                </c:pt>
                <c:pt idx="27">
                  <c:v>0.56499999999999995</c:v>
                </c:pt>
                <c:pt idx="28">
                  <c:v>0.55999999999999994</c:v>
                </c:pt>
                <c:pt idx="29">
                  <c:v>0.55499999999999994</c:v>
                </c:pt>
                <c:pt idx="30">
                  <c:v>0.54999999999999993</c:v>
                </c:pt>
                <c:pt idx="31">
                  <c:v>0.54499999999999993</c:v>
                </c:pt>
                <c:pt idx="32">
                  <c:v>0.53999999999999981</c:v>
                </c:pt>
                <c:pt idx="33">
                  <c:v>0.53499999999999981</c:v>
                </c:pt>
                <c:pt idx="34">
                  <c:v>0.52999999999999992</c:v>
                </c:pt>
                <c:pt idx="35">
                  <c:v>0.5249999999999998</c:v>
                </c:pt>
              </c:numCache>
            </c:numRef>
          </c:val>
        </c:ser>
        <c:ser>
          <c:idx val="6"/>
          <c:order val="6"/>
          <c:tx>
            <c:strRef>
              <c:f>劣化予測!$AR$101</c:f>
              <c:strCache>
                <c:ptCount val="1"/>
                <c:pt idx="0">
                  <c:v>軸</c:v>
                </c:pt>
              </c:strCache>
            </c:strRef>
          </c:tx>
          <c:spPr>
            <a:ln>
              <a:solidFill>
                <a:schemeClr val="tx1"/>
              </a:solidFill>
            </a:ln>
          </c:spPr>
          <c:invertIfNegative val="0"/>
          <c:cat>
            <c:numRef>
              <c:f>劣化予測!$AS$94:$CB$94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劣化予測!$AS$101:$CB$101</c:f>
              <c:numCache>
                <c:formatCode>0.00</c:formatCode>
                <c:ptCount val="36"/>
                <c:pt idx="0">
                  <c:v>0.375</c:v>
                </c:pt>
                <c:pt idx="1">
                  <c:v>0.36654090548054014</c:v>
                </c:pt>
                <c:pt idx="2">
                  <c:v>0.35808702791461411</c:v>
                </c:pt>
                <c:pt idx="3">
                  <c:v>0.34845369583687352</c:v>
                </c:pt>
                <c:pt idx="4">
                  <c:v>0.34000000000000008</c:v>
                </c:pt>
                <c:pt idx="5">
                  <c:v>0.33148745519713269</c:v>
                </c:pt>
                <c:pt idx="6">
                  <c:v>0.32297636632200893</c:v>
                </c:pt>
                <c:pt idx="7">
                  <c:v>0.31351104341203356</c:v>
                </c:pt>
                <c:pt idx="8">
                  <c:v>0.30500000000000016</c:v>
                </c:pt>
                <c:pt idx="9">
                  <c:v>0.29649065800162483</c:v>
                </c:pt>
                <c:pt idx="10">
                  <c:v>0.28798319327731114</c:v>
                </c:pt>
                <c:pt idx="11">
                  <c:v>0.27850739773716299</c:v>
                </c:pt>
                <c:pt idx="12">
                  <c:v>0.27000000000000018</c:v>
                </c:pt>
                <c:pt idx="13">
                  <c:v>0.2614948453608249</c:v>
                </c:pt>
                <c:pt idx="14">
                  <c:v>0.25299220272904505</c:v>
                </c:pt>
                <c:pt idx="15">
                  <c:v>0.625</c:v>
                </c:pt>
                <c:pt idx="16">
                  <c:v>0.61374999999999991</c:v>
                </c:pt>
                <c:pt idx="17">
                  <c:v>0.60250000000000004</c:v>
                </c:pt>
                <c:pt idx="18">
                  <c:v>0.59125000000000005</c:v>
                </c:pt>
                <c:pt idx="19">
                  <c:v>0.57999999999999996</c:v>
                </c:pt>
                <c:pt idx="20">
                  <c:v>0.56875000000000009</c:v>
                </c:pt>
                <c:pt idx="21">
                  <c:v>0.55750000000000011</c:v>
                </c:pt>
                <c:pt idx="22">
                  <c:v>0.54625000000000012</c:v>
                </c:pt>
                <c:pt idx="23">
                  <c:v>0.53500000000000014</c:v>
                </c:pt>
                <c:pt idx="24">
                  <c:v>0.52375000000000016</c:v>
                </c:pt>
                <c:pt idx="25">
                  <c:v>0.51250000000000007</c:v>
                </c:pt>
                <c:pt idx="26">
                  <c:v>0.5012500000000002</c:v>
                </c:pt>
                <c:pt idx="27">
                  <c:v>0.49000000000000021</c:v>
                </c:pt>
                <c:pt idx="28">
                  <c:v>0.47875000000000023</c:v>
                </c:pt>
                <c:pt idx="29">
                  <c:v>0.46750000000000025</c:v>
                </c:pt>
                <c:pt idx="30">
                  <c:v>0.45625000000000027</c:v>
                </c:pt>
                <c:pt idx="31">
                  <c:v>0.44500000000000028</c:v>
                </c:pt>
                <c:pt idx="32">
                  <c:v>0.43375000000000025</c:v>
                </c:pt>
                <c:pt idx="33">
                  <c:v>0.42250000000000026</c:v>
                </c:pt>
                <c:pt idx="34">
                  <c:v>0.41125000000000034</c:v>
                </c:pt>
                <c:pt idx="35">
                  <c:v>0.4000000000000003</c:v>
                </c:pt>
              </c:numCache>
            </c:numRef>
          </c:val>
        </c:ser>
        <c:ser>
          <c:idx val="7"/>
          <c:order val="7"/>
          <c:tx>
            <c:strRef>
              <c:f>劣化予測!$AR$102</c:f>
              <c:strCache>
                <c:ptCount val="1"/>
                <c:pt idx="0">
                  <c:v>駆動装置</c:v>
                </c:pt>
              </c:strCache>
            </c:strRef>
          </c:tx>
          <c:spPr>
            <a:ln>
              <a:solidFill>
                <a:schemeClr val="tx1"/>
              </a:solidFill>
            </a:ln>
          </c:spPr>
          <c:invertIfNegative val="0"/>
          <c:cat>
            <c:numRef>
              <c:f>劣化予測!$AS$94:$CB$94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劣化予測!$AS$102:$CB$102</c:f>
              <c:numCache>
                <c:formatCode>0.00</c:formatCode>
                <c:ptCount val="36"/>
                <c:pt idx="0">
                  <c:v>0.375</c:v>
                </c:pt>
                <c:pt idx="1">
                  <c:v>0.36654090548054014</c:v>
                </c:pt>
                <c:pt idx="2">
                  <c:v>0.35808702791461411</c:v>
                </c:pt>
                <c:pt idx="3">
                  <c:v>0.34845369583687352</c:v>
                </c:pt>
                <c:pt idx="4">
                  <c:v>0.34000000000000008</c:v>
                </c:pt>
                <c:pt idx="5">
                  <c:v>0.33148745519713269</c:v>
                </c:pt>
                <c:pt idx="6">
                  <c:v>0.32297636632200893</c:v>
                </c:pt>
                <c:pt idx="7">
                  <c:v>0.31351104341203356</c:v>
                </c:pt>
                <c:pt idx="8">
                  <c:v>0.30500000000000016</c:v>
                </c:pt>
                <c:pt idx="9">
                  <c:v>0.29649065800162483</c:v>
                </c:pt>
                <c:pt idx="10">
                  <c:v>0.28798319327731114</c:v>
                </c:pt>
                <c:pt idx="11">
                  <c:v>0.27850739773716299</c:v>
                </c:pt>
                <c:pt idx="12">
                  <c:v>0.27000000000000018</c:v>
                </c:pt>
                <c:pt idx="13">
                  <c:v>0.2614948453608249</c:v>
                </c:pt>
                <c:pt idx="14">
                  <c:v>0.25299220272904505</c:v>
                </c:pt>
                <c:pt idx="15">
                  <c:v>0.625</c:v>
                </c:pt>
                <c:pt idx="16">
                  <c:v>0.61374999999999991</c:v>
                </c:pt>
                <c:pt idx="17">
                  <c:v>0.60250000000000004</c:v>
                </c:pt>
                <c:pt idx="18">
                  <c:v>0.59125000000000005</c:v>
                </c:pt>
                <c:pt idx="19">
                  <c:v>0.57999999999999996</c:v>
                </c:pt>
                <c:pt idx="20">
                  <c:v>0.56875000000000009</c:v>
                </c:pt>
                <c:pt idx="21">
                  <c:v>0.55750000000000011</c:v>
                </c:pt>
                <c:pt idx="22">
                  <c:v>0.54625000000000012</c:v>
                </c:pt>
                <c:pt idx="23">
                  <c:v>0.53500000000000014</c:v>
                </c:pt>
                <c:pt idx="24">
                  <c:v>0.52375000000000016</c:v>
                </c:pt>
                <c:pt idx="25">
                  <c:v>0.51250000000000007</c:v>
                </c:pt>
                <c:pt idx="26">
                  <c:v>0.5012500000000002</c:v>
                </c:pt>
                <c:pt idx="27">
                  <c:v>0.49000000000000021</c:v>
                </c:pt>
                <c:pt idx="28">
                  <c:v>0.47875000000000023</c:v>
                </c:pt>
                <c:pt idx="29">
                  <c:v>0.46750000000000025</c:v>
                </c:pt>
                <c:pt idx="30">
                  <c:v>0.45625000000000027</c:v>
                </c:pt>
                <c:pt idx="31">
                  <c:v>0.44500000000000028</c:v>
                </c:pt>
                <c:pt idx="32">
                  <c:v>0.43375000000000025</c:v>
                </c:pt>
                <c:pt idx="33">
                  <c:v>0.42250000000000026</c:v>
                </c:pt>
                <c:pt idx="34">
                  <c:v>0.41125000000000034</c:v>
                </c:pt>
                <c:pt idx="35">
                  <c:v>0.4000000000000003</c:v>
                </c:pt>
              </c:numCache>
            </c:numRef>
          </c:val>
        </c:ser>
        <c:ser>
          <c:idx val="8"/>
          <c:order val="8"/>
          <c:tx>
            <c:strRef>
              <c:f>劣化予測!$AR$103</c:f>
              <c:strCache>
                <c:ptCount val="1"/>
                <c:pt idx="0">
                  <c:v>スクリーン</c:v>
                </c:pt>
              </c:strCache>
            </c:strRef>
          </c:tx>
          <c:spPr>
            <a:ln>
              <a:solidFill>
                <a:schemeClr val="tx1"/>
              </a:solidFill>
            </a:ln>
          </c:spPr>
          <c:invertIfNegative val="0"/>
          <c:cat>
            <c:numRef>
              <c:f>劣化予測!$AS$94:$CB$94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劣化予測!$AS$103:$CB$103</c:f>
              <c:numCache>
                <c:formatCode>0.00</c:formatCode>
                <c:ptCount val="36"/>
                <c:pt idx="0">
                  <c:v>0.375</c:v>
                </c:pt>
                <c:pt idx="1">
                  <c:v>0.36654090548054014</c:v>
                </c:pt>
                <c:pt idx="2">
                  <c:v>0.35808702791461411</c:v>
                </c:pt>
                <c:pt idx="3">
                  <c:v>0.34845369583687352</c:v>
                </c:pt>
                <c:pt idx="4">
                  <c:v>0.34000000000000008</c:v>
                </c:pt>
                <c:pt idx="5">
                  <c:v>0.33148745519713269</c:v>
                </c:pt>
                <c:pt idx="6">
                  <c:v>0.32297636632200893</c:v>
                </c:pt>
                <c:pt idx="7">
                  <c:v>0.31351104341203356</c:v>
                </c:pt>
                <c:pt idx="8">
                  <c:v>0.30500000000000016</c:v>
                </c:pt>
                <c:pt idx="9">
                  <c:v>0.29649065800162483</c:v>
                </c:pt>
                <c:pt idx="10">
                  <c:v>0.28798319327731114</c:v>
                </c:pt>
                <c:pt idx="11">
                  <c:v>0.27850739773716299</c:v>
                </c:pt>
                <c:pt idx="12">
                  <c:v>0.27000000000000018</c:v>
                </c:pt>
                <c:pt idx="13">
                  <c:v>0.2614948453608249</c:v>
                </c:pt>
                <c:pt idx="14">
                  <c:v>0.25299220272904505</c:v>
                </c:pt>
                <c:pt idx="15">
                  <c:v>0.625</c:v>
                </c:pt>
                <c:pt idx="16">
                  <c:v>0.61374999999999991</c:v>
                </c:pt>
                <c:pt idx="17">
                  <c:v>0.60250000000000004</c:v>
                </c:pt>
                <c:pt idx="18">
                  <c:v>0.59125000000000005</c:v>
                </c:pt>
                <c:pt idx="19">
                  <c:v>0.57999999999999996</c:v>
                </c:pt>
                <c:pt idx="20">
                  <c:v>0.56875000000000009</c:v>
                </c:pt>
                <c:pt idx="21">
                  <c:v>0.55750000000000011</c:v>
                </c:pt>
                <c:pt idx="22">
                  <c:v>0.54625000000000012</c:v>
                </c:pt>
                <c:pt idx="23">
                  <c:v>0.53500000000000014</c:v>
                </c:pt>
                <c:pt idx="24">
                  <c:v>0.52375000000000016</c:v>
                </c:pt>
                <c:pt idx="25">
                  <c:v>0.51250000000000007</c:v>
                </c:pt>
                <c:pt idx="26">
                  <c:v>0.5012500000000002</c:v>
                </c:pt>
                <c:pt idx="27">
                  <c:v>0.49000000000000021</c:v>
                </c:pt>
                <c:pt idx="28">
                  <c:v>0.47875000000000023</c:v>
                </c:pt>
                <c:pt idx="29">
                  <c:v>0.46750000000000025</c:v>
                </c:pt>
                <c:pt idx="30">
                  <c:v>0.45625000000000027</c:v>
                </c:pt>
                <c:pt idx="31">
                  <c:v>0.44500000000000028</c:v>
                </c:pt>
                <c:pt idx="32">
                  <c:v>0.43375000000000025</c:v>
                </c:pt>
                <c:pt idx="33">
                  <c:v>0.42250000000000026</c:v>
                </c:pt>
                <c:pt idx="34">
                  <c:v>0.41125000000000034</c:v>
                </c:pt>
                <c:pt idx="35">
                  <c:v>0.4000000000000003</c:v>
                </c:pt>
              </c:numCache>
            </c:numRef>
          </c:val>
        </c:ser>
        <c:ser>
          <c:idx val="9"/>
          <c:order val="9"/>
          <c:tx>
            <c:strRef>
              <c:f>劣化予測!$AR$104</c:f>
              <c:strCache>
                <c:ptCount val="1"/>
              </c:strCache>
            </c:strRef>
          </c:tx>
          <c:spPr>
            <a:ln>
              <a:solidFill>
                <a:schemeClr val="tx1"/>
              </a:solidFill>
            </a:ln>
          </c:spPr>
          <c:invertIfNegative val="0"/>
          <c:cat>
            <c:numRef>
              <c:f>劣化予測!$AS$94:$CB$94</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劣化予測!$AS$104:$CB$104</c:f>
              <c:numCache>
                <c:formatCode>0.00</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er>
        <c:dLbls>
          <c:showLegendKey val="0"/>
          <c:showVal val="0"/>
          <c:showCatName val="0"/>
          <c:showSerName val="0"/>
          <c:showPercent val="0"/>
          <c:showBubbleSize val="0"/>
        </c:dLbls>
        <c:gapWidth val="150"/>
        <c:overlap val="100"/>
        <c:axId val="123649024"/>
        <c:axId val="123651200"/>
      </c:barChart>
      <c:catAx>
        <c:axId val="123649024"/>
        <c:scaling>
          <c:orientation val="minMax"/>
        </c:scaling>
        <c:delete val="0"/>
        <c:axPos val="b"/>
        <c:title>
          <c:tx>
            <c:rich>
              <a:bodyPr/>
              <a:lstStyle/>
              <a:p>
                <a:pPr>
                  <a:defRPr sz="2800">
                    <a:latin typeface="ＭＳ ゴシック" pitchFamily="49" charset="-128"/>
                    <a:ea typeface="ＭＳ ゴシック" pitchFamily="49" charset="-128"/>
                  </a:defRPr>
                </a:pPr>
                <a:r>
                  <a:rPr lang="ja-JP" altLang="en-US" sz="2800">
                    <a:latin typeface="ＭＳ ゴシック" pitchFamily="49" charset="-128"/>
                    <a:ea typeface="ＭＳ ゴシック" pitchFamily="49" charset="-128"/>
                  </a:rPr>
                  <a:t>年度</a:t>
                </a:r>
              </a:p>
            </c:rich>
          </c:tx>
          <c:layout>
            <c:manualLayout>
              <c:xMode val="edge"/>
              <c:yMode val="edge"/>
              <c:x val="0.43384095506580195"/>
              <c:y val="0.92454984917930039"/>
            </c:manualLayout>
          </c:layout>
          <c:overlay val="0"/>
        </c:title>
        <c:numFmt formatCode="General" sourceLinked="1"/>
        <c:majorTickMark val="out"/>
        <c:minorTickMark val="none"/>
        <c:tickLblPos val="nextTo"/>
        <c:txPr>
          <a:bodyPr/>
          <a:lstStyle/>
          <a:p>
            <a:pPr>
              <a:defRPr sz="1600">
                <a:latin typeface="ＭＳ ゴシック" pitchFamily="49" charset="-128"/>
                <a:ea typeface="ＭＳ ゴシック" pitchFamily="49" charset="-128"/>
              </a:defRPr>
            </a:pPr>
            <a:endParaRPr lang="ja-JP"/>
          </a:p>
        </c:txPr>
        <c:crossAx val="123651200"/>
        <c:crosses val="autoZero"/>
        <c:auto val="1"/>
        <c:lblAlgn val="ctr"/>
        <c:lblOffset val="100"/>
        <c:tickLblSkip val="5"/>
        <c:noMultiLvlLbl val="0"/>
      </c:catAx>
      <c:valAx>
        <c:axId val="123651200"/>
        <c:scaling>
          <c:orientation val="minMax"/>
          <c:max val="5"/>
        </c:scaling>
        <c:delete val="0"/>
        <c:axPos val="l"/>
        <c:majorGridlines/>
        <c:title>
          <c:tx>
            <c:rich>
              <a:bodyPr rot="-5400000" vert="horz"/>
              <a:lstStyle/>
              <a:p>
                <a:pPr>
                  <a:defRPr sz="2800">
                    <a:latin typeface="ＭＳ ゴシック" pitchFamily="49" charset="-128"/>
                    <a:ea typeface="ＭＳ ゴシック" pitchFamily="49" charset="-128"/>
                  </a:defRPr>
                </a:pPr>
                <a:r>
                  <a:rPr lang="ja-JP" altLang="en-US" sz="2800">
                    <a:latin typeface="ＭＳ ゴシック" pitchFamily="49" charset="-128"/>
                    <a:ea typeface="ＭＳ ゴシック" pitchFamily="49" charset="-128"/>
                  </a:rPr>
                  <a:t>健全度</a:t>
                </a:r>
              </a:p>
            </c:rich>
          </c:tx>
          <c:layout>
            <c:manualLayout>
              <c:xMode val="edge"/>
              <c:yMode val="edge"/>
              <c:x val="5.4009915427238259E-3"/>
              <c:y val="0.34789767696948332"/>
            </c:manualLayout>
          </c:layout>
          <c:overlay val="0"/>
        </c:title>
        <c:numFmt formatCode="0.0" sourceLinked="0"/>
        <c:majorTickMark val="out"/>
        <c:minorTickMark val="none"/>
        <c:tickLblPos val="nextTo"/>
        <c:txPr>
          <a:bodyPr/>
          <a:lstStyle/>
          <a:p>
            <a:pPr>
              <a:defRPr sz="1600">
                <a:latin typeface="ＭＳ ゴシック" pitchFamily="49" charset="-128"/>
                <a:ea typeface="ＭＳ ゴシック" pitchFamily="49" charset="-128"/>
              </a:defRPr>
            </a:pPr>
            <a:endParaRPr lang="ja-JP"/>
          </a:p>
        </c:txPr>
        <c:crossAx val="123649024"/>
        <c:crosses val="autoZero"/>
        <c:crossBetween val="between"/>
      </c:valAx>
    </c:plotArea>
    <c:legend>
      <c:legendPos val="r"/>
      <c:legendEntry>
        <c:idx val="0"/>
        <c:delete val="1"/>
      </c:legendEntry>
      <c:legendEntry>
        <c:idx val="8"/>
        <c:delete val="1"/>
      </c:legendEntry>
      <c:layout>
        <c:manualLayout>
          <c:xMode val="edge"/>
          <c:yMode val="edge"/>
          <c:x val="0.78016692357899708"/>
          <c:y val="6.3996552669722262E-2"/>
          <c:w val="0.21983307642100292"/>
          <c:h val="0.63780060328279864"/>
        </c:manualLayout>
      </c:layout>
      <c:overlay val="0"/>
      <c:txPr>
        <a:bodyPr/>
        <a:lstStyle/>
        <a:p>
          <a:pPr>
            <a:defRPr sz="1600">
              <a:latin typeface="ＭＳ ゴシック" pitchFamily="49" charset="-128"/>
              <a:ea typeface="ＭＳ ゴシック" pitchFamily="49" charset="-128"/>
            </a:defRPr>
          </a:pPr>
          <a:endParaRPr lang="ja-JP"/>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latin typeface="ＭＳ ゴシック" pitchFamily="49" charset="-128"/>
                <a:ea typeface="ＭＳ ゴシック" pitchFamily="49" charset="-128"/>
              </a:defRPr>
            </a:pPr>
            <a:r>
              <a:rPr lang="ja-JP" altLang="en-US" sz="2800">
                <a:latin typeface="ＭＳ ゴシック" pitchFamily="49" charset="-128"/>
                <a:ea typeface="ＭＳ ゴシック" pitchFamily="49" charset="-128"/>
              </a:rPr>
              <a:t>アクション</a:t>
            </a:r>
            <a:r>
              <a:rPr lang="en-US" altLang="ja-JP" sz="2800">
                <a:latin typeface="ＭＳ ゴシック" pitchFamily="49" charset="-128"/>
                <a:ea typeface="ＭＳ ゴシック" pitchFamily="49" charset="-128"/>
              </a:rPr>
              <a:t>2</a:t>
            </a:r>
            <a:r>
              <a:rPr lang="ja-JP" altLang="en-US" sz="2800">
                <a:latin typeface="ＭＳ ゴシック" pitchFamily="49" charset="-128"/>
                <a:ea typeface="ＭＳ ゴシック" pitchFamily="49" charset="-128"/>
              </a:rPr>
              <a:t>の累積費用</a:t>
            </a:r>
          </a:p>
        </c:rich>
      </c:tx>
      <c:layout>
        <c:manualLayout>
          <c:xMode val="edge"/>
          <c:yMode val="edge"/>
          <c:x val="0.11553225788527392"/>
          <c:y val="2.7872057323723092E-2"/>
        </c:manualLayout>
      </c:layout>
      <c:overlay val="0"/>
    </c:title>
    <c:autoTitleDeleted val="0"/>
    <c:plotArea>
      <c:layout>
        <c:manualLayout>
          <c:layoutTarget val="inner"/>
          <c:xMode val="edge"/>
          <c:yMode val="edge"/>
          <c:x val="0.14234493386240268"/>
          <c:y val="0.24198783282603792"/>
          <c:w val="0.65330691354174841"/>
          <c:h val="0.56580098704470816"/>
        </c:manualLayout>
      </c:layout>
      <c:barChart>
        <c:barDir val="col"/>
        <c:grouping val="stacked"/>
        <c:varyColors val="0"/>
        <c:ser>
          <c:idx val="0"/>
          <c:order val="0"/>
          <c:tx>
            <c:strRef>
              <c:f>№1汚水沈掻!$AR$21</c:f>
              <c:strCache>
                <c:ptCount val="1"/>
              </c:strCache>
            </c:strRef>
          </c:tx>
          <c:spPr>
            <a:ln>
              <a:solidFill>
                <a:schemeClr val="tx1"/>
              </a:solidFill>
            </a:ln>
          </c:spPr>
          <c:invertIfNegative val="0"/>
          <c:cat>
            <c:numRef>
              <c:f>№1汚水沈掻!$AS$20:$CB$20</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№1汚水沈掻!$AS$21:$CB$21</c:f>
              <c:numCache>
                <c:formatCode>General</c:formatCode>
                <c:ptCount val="36"/>
              </c:numCache>
            </c:numRef>
          </c:val>
        </c:ser>
        <c:ser>
          <c:idx val="1"/>
          <c:order val="1"/>
          <c:tx>
            <c:strRef>
              <c:f>№1汚水沈掻!$AR$22</c:f>
              <c:strCache>
                <c:ptCount val="1"/>
                <c:pt idx="0">
                  <c:v>維持管理費用累積</c:v>
                </c:pt>
              </c:strCache>
            </c:strRef>
          </c:tx>
          <c:spPr>
            <a:ln>
              <a:solidFill>
                <a:srgbClr xmlns:mc="http://schemas.openxmlformats.org/markup-compatibility/2006" xmlns:a14="http://schemas.microsoft.com/office/drawing/2010/main" val="000000" mc:Ignorable="a14" a14:legacySpreadsheetColorIndex="64"/>
              </a:solidFill>
            </a:ln>
          </c:spPr>
          <c:invertIfNegative val="0"/>
          <c:cat>
            <c:numRef>
              <c:f>№1汚水沈掻!$AS$20:$CB$20</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№1汚水沈掻!$AS$22:$CB$22</c:f>
              <c:numCache>
                <c:formatCode>General</c:formatCode>
                <c:ptCount val="36"/>
                <c:pt idx="0">
                  <c:v>500</c:v>
                </c:pt>
                <c:pt idx="1">
                  <c:v>1000</c:v>
                </c:pt>
                <c:pt idx="2">
                  <c:v>1500</c:v>
                </c:pt>
                <c:pt idx="3">
                  <c:v>2000</c:v>
                </c:pt>
                <c:pt idx="4">
                  <c:v>2500</c:v>
                </c:pt>
                <c:pt idx="5">
                  <c:v>3000</c:v>
                </c:pt>
                <c:pt idx="6">
                  <c:v>3500</c:v>
                </c:pt>
                <c:pt idx="7">
                  <c:v>4000</c:v>
                </c:pt>
                <c:pt idx="8">
                  <c:v>4500</c:v>
                </c:pt>
                <c:pt idx="9">
                  <c:v>5000</c:v>
                </c:pt>
                <c:pt idx="10">
                  <c:v>5500</c:v>
                </c:pt>
                <c:pt idx="11">
                  <c:v>6000</c:v>
                </c:pt>
                <c:pt idx="12">
                  <c:v>6500</c:v>
                </c:pt>
                <c:pt idx="13">
                  <c:v>7000</c:v>
                </c:pt>
                <c:pt idx="14">
                  <c:v>7500</c:v>
                </c:pt>
                <c:pt idx="15">
                  <c:v>8000</c:v>
                </c:pt>
                <c:pt idx="16">
                  <c:v>8500</c:v>
                </c:pt>
                <c:pt idx="17">
                  <c:v>9000</c:v>
                </c:pt>
                <c:pt idx="18">
                  <c:v>9500</c:v>
                </c:pt>
                <c:pt idx="19">
                  <c:v>10000</c:v>
                </c:pt>
                <c:pt idx="20">
                  <c:v>10500</c:v>
                </c:pt>
                <c:pt idx="21">
                  <c:v>11000</c:v>
                </c:pt>
                <c:pt idx="22">
                  <c:v>11500</c:v>
                </c:pt>
                <c:pt idx="23">
                  <c:v>12000</c:v>
                </c:pt>
                <c:pt idx="24">
                  <c:v>12500</c:v>
                </c:pt>
                <c:pt idx="25">
                  <c:v>13000</c:v>
                </c:pt>
                <c:pt idx="26">
                  <c:v>13500</c:v>
                </c:pt>
                <c:pt idx="27">
                  <c:v>14000</c:v>
                </c:pt>
                <c:pt idx="28">
                  <c:v>14500</c:v>
                </c:pt>
                <c:pt idx="29">
                  <c:v>15000</c:v>
                </c:pt>
                <c:pt idx="30">
                  <c:v>15500</c:v>
                </c:pt>
                <c:pt idx="31">
                  <c:v>16000</c:v>
                </c:pt>
                <c:pt idx="32">
                  <c:v>16500</c:v>
                </c:pt>
                <c:pt idx="33">
                  <c:v>17000</c:v>
                </c:pt>
                <c:pt idx="34">
                  <c:v>17500</c:v>
                </c:pt>
                <c:pt idx="35">
                  <c:v>18000</c:v>
                </c:pt>
              </c:numCache>
            </c:numRef>
          </c:val>
        </c:ser>
        <c:ser>
          <c:idx val="2"/>
          <c:order val="2"/>
          <c:tx>
            <c:strRef>
              <c:f>№1汚水沈掻!$AR$23</c:f>
              <c:strCache>
                <c:ptCount val="1"/>
              </c:strCache>
            </c:strRef>
          </c:tx>
          <c:spPr>
            <a:ln>
              <a:solidFill>
                <a:schemeClr val="tx1"/>
              </a:solidFill>
            </a:ln>
          </c:spPr>
          <c:invertIfNegative val="0"/>
          <c:cat>
            <c:numRef>
              <c:f>№1汚水沈掻!$AS$20:$CB$20</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№1汚水沈掻!$AS$23:$CB$23</c:f>
              <c:numCache>
                <c:formatCode>General</c:formatCode>
                <c:ptCount val="36"/>
              </c:numCache>
            </c:numRef>
          </c:val>
        </c:ser>
        <c:ser>
          <c:idx val="3"/>
          <c:order val="3"/>
          <c:tx>
            <c:strRef>
              <c:f>№1汚水沈掻!$AR$24</c:f>
              <c:strCache>
                <c:ptCount val="1"/>
                <c:pt idx="0">
                  <c:v>長寿命化費用累積</c:v>
                </c:pt>
              </c:strCache>
            </c:strRef>
          </c:tx>
          <c:spPr>
            <a:solidFill>
              <a:srgbClr val="FFC000"/>
            </a:solidFill>
            <a:ln>
              <a:solidFill>
                <a:schemeClr val="tx1"/>
              </a:solidFill>
            </a:ln>
          </c:spPr>
          <c:invertIfNegative val="0"/>
          <c:cat>
            <c:numRef>
              <c:f>№1汚水沈掻!$AS$20:$CB$20</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№1汚水沈掻!$AS$24:$CB$24</c:f>
              <c:numCache>
                <c:formatCode>General</c:formatCode>
                <c:ptCount val="36"/>
                <c:pt idx="0">
                  <c:v>0</c:v>
                </c:pt>
                <c:pt idx="1">
                  <c:v>0</c:v>
                </c:pt>
                <c:pt idx="2">
                  <c:v>0</c:v>
                </c:pt>
                <c:pt idx="3">
                  <c:v>0</c:v>
                </c:pt>
                <c:pt idx="4">
                  <c:v>0</c:v>
                </c:pt>
                <c:pt idx="5">
                  <c:v>27000</c:v>
                </c:pt>
                <c:pt idx="6">
                  <c:v>27000</c:v>
                </c:pt>
                <c:pt idx="7">
                  <c:v>27000</c:v>
                </c:pt>
                <c:pt idx="8">
                  <c:v>27000</c:v>
                </c:pt>
                <c:pt idx="9">
                  <c:v>27000</c:v>
                </c:pt>
                <c:pt idx="10">
                  <c:v>27000</c:v>
                </c:pt>
                <c:pt idx="11">
                  <c:v>27000</c:v>
                </c:pt>
                <c:pt idx="12">
                  <c:v>27000</c:v>
                </c:pt>
                <c:pt idx="13">
                  <c:v>27000</c:v>
                </c:pt>
                <c:pt idx="14">
                  <c:v>27000</c:v>
                </c:pt>
                <c:pt idx="15">
                  <c:v>27000</c:v>
                </c:pt>
                <c:pt idx="16">
                  <c:v>27000</c:v>
                </c:pt>
                <c:pt idx="17">
                  <c:v>27000</c:v>
                </c:pt>
                <c:pt idx="18">
                  <c:v>27000</c:v>
                </c:pt>
                <c:pt idx="19">
                  <c:v>27000</c:v>
                </c:pt>
                <c:pt idx="20">
                  <c:v>27000</c:v>
                </c:pt>
                <c:pt idx="21">
                  <c:v>27000</c:v>
                </c:pt>
                <c:pt idx="22">
                  <c:v>27000</c:v>
                </c:pt>
                <c:pt idx="23">
                  <c:v>27000</c:v>
                </c:pt>
                <c:pt idx="24">
                  <c:v>27000</c:v>
                </c:pt>
                <c:pt idx="25">
                  <c:v>27000</c:v>
                </c:pt>
                <c:pt idx="26">
                  <c:v>27000</c:v>
                </c:pt>
                <c:pt idx="27">
                  <c:v>27000</c:v>
                </c:pt>
                <c:pt idx="28">
                  <c:v>27000</c:v>
                </c:pt>
                <c:pt idx="29">
                  <c:v>27000</c:v>
                </c:pt>
                <c:pt idx="30">
                  <c:v>27000</c:v>
                </c:pt>
                <c:pt idx="31">
                  <c:v>27000</c:v>
                </c:pt>
                <c:pt idx="32">
                  <c:v>27000</c:v>
                </c:pt>
                <c:pt idx="33">
                  <c:v>27000</c:v>
                </c:pt>
                <c:pt idx="34">
                  <c:v>27000</c:v>
                </c:pt>
                <c:pt idx="35">
                  <c:v>27000</c:v>
                </c:pt>
              </c:numCache>
            </c:numRef>
          </c:val>
        </c:ser>
        <c:ser>
          <c:idx val="4"/>
          <c:order val="4"/>
          <c:tx>
            <c:strRef>
              <c:f>№1汚水沈掻!$AR$25</c:f>
              <c:strCache>
                <c:ptCount val="1"/>
              </c:strCache>
            </c:strRef>
          </c:tx>
          <c:spPr>
            <a:ln>
              <a:solidFill>
                <a:schemeClr val="tx1"/>
              </a:solidFill>
            </a:ln>
          </c:spPr>
          <c:invertIfNegative val="0"/>
          <c:cat>
            <c:numRef>
              <c:f>№1汚水沈掻!$AS$20:$CB$20</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№1汚水沈掻!$AS$25:$CB$25</c:f>
              <c:numCache>
                <c:formatCode>General</c:formatCode>
                <c:ptCount val="36"/>
              </c:numCache>
            </c:numRef>
          </c:val>
        </c:ser>
        <c:ser>
          <c:idx val="5"/>
          <c:order val="5"/>
          <c:tx>
            <c:strRef>
              <c:f>№1汚水沈掻!$AR$26</c:f>
              <c:strCache>
                <c:ptCount val="1"/>
                <c:pt idx="0">
                  <c:v>更新費用累積</c:v>
                </c:pt>
              </c:strCache>
            </c:strRef>
          </c:tx>
          <c:spPr>
            <a:ln>
              <a:solidFill>
                <a:schemeClr val="tx1"/>
              </a:solidFill>
            </a:ln>
          </c:spPr>
          <c:invertIfNegative val="0"/>
          <c:cat>
            <c:numRef>
              <c:f>№1汚水沈掻!$AS$20:$CB$20</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№1汚水沈掻!$AS$26:$CB$26</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60000</c:v>
                </c:pt>
                <c:pt idx="16">
                  <c:v>60000</c:v>
                </c:pt>
                <c:pt idx="17">
                  <c:v>60000</c:v>
                </c:pt>
                <c:pt idx="18">
                  <c:v>60000</c:v>
                </c:pt>
                <c:pt idx="19">
                  <c:v>60000</c:v>
                </c:pt>
                <c:pt idx="20">
                  <c:v>60000</c:v>
                </c:pt>
                <c:pt idx="21">
                  <c:v>60000</c:v>
                </c:pt>
                <c:pt idx="22">
                  <c:v>60000</c:v>
                </c:pt>
                <c:pt idx="23">
                  <c:v>60000</c:v>
                </c:pt>
                <c:pt idx="24">
                  <c:v>60000</c:v>
                </c:pt>
                <c:pt idx="25">
                  <c:v>60000</c:v>
                </c:pt>
                <c:pt idx="26">
                  <c:v>60000</c:v>
                </c:pt>
                <c:pt idx="27">
                  <c:v>60000</c:v>
                </c:pt>
                <c:pt idx="28">
                  <c:v>60000</c:v>
                </c:pt>
                <c:pt idx="29">
                  <c:v>60000</c:v>
                </c:pt>
                <c:pt idx="30">
                  <c:v>60000</c:v>
                </c:pt>
                <c:pt idx="31">
                  <c:v>60000</c:v>
                </c:pt>
                <c:pt idx="32">
                  <c:v>60000</c:v>
                </c:pt>
                <c:pt idx="33">
                  <c:v>60000</c:v>
                </c:pt>
                <c:pt idx="34">
                  <c:v>60000</c:v>
                </c:pt>
                <c:pt idx="35">
                  <c:v>60000</c:v>
                </c:pt>
              </c:numCache>
            </c:numRef>
          </c:val>
        </c:ser>
        <c:ser>
          <c:idx val="6"/>
          <c:order val="6"/>
          <c:tx>
            <c:strRef>
              <c:f>№1汚水沈掻!$AR$27</c:f>
              <c:strCache>
                <c:ptCount val="1"/>
              </c:strCache>
            </c:strRef>
          </c:tx>
          <c:spPr>
            <a:ln>
              <a:solidFill>
                <a:schemeClr val="tx1"/>
              </a:solidFill>
            </a:ln>
          </c:spPr>
          <c:invertIfNegative val="0"/>
          <c:cat>
            <c:numRef>
              <c:f>№1汚水沈掻!$AS$20:$CB$20</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№1汚水沈掻!$AS$27:$CB$27</c:f>
              <c:numCache>
                <c:formatCode>General</c:formatCode>
                <c:ptCount val="36"/>
              </c:numCache>
            </c:numRef>
          </c:val>
        </c:ser>
        <c:ser>
          <c:idx val="7"/>
          <c:order val="7"/>
          <c:tx>
            <c:strRef>
              <c:f>№1汚水沈掻!$AR$28</c:f>
              <c:strCache>
                <c:ptCount val="1"/>
              </c:strCache>
            </c:strRef>
          </c:tx>
          <c:spPr>
            <a:ln>
              <a:solidFill>
                <a:schemeClr val="tx1"/>
              </a:solidFill>
            </a:ln>
          </c:spPr>
          <c:invertIfNegative val="0"/>
          <c:cat>
            <c:numRef>
              <c:f>№1汚水沈掻!$AS$20:$CB$20</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№1汚水沈掻!$AS$28:$CB$28</c:f>
              <c:numCache>
                <c:formatCode>General</c:formatCode>
                <c:ptCount val="36"/>
              </c:numCache>
            </c:numRef>
          </c:val>
        </c:ser>
        <c:ser>
          <c:idx val="8"/>
          <c:order val="8"/>
          <c:tx>
            <c:strRef>
              <c:f>№1汚水沈掻!$AR$29</c:f>
              <c:strCache>
                <c:ptCount val="1"/>
              </c:strCache>
            </c:strRef>
          </c:tx>
          <c:spPr>
            <a:ln>
              <a:solidFill>
                <a:schemeClr val="tx1"/>
              </a:solidFill>
            </a:ln>
          </c:spPr>
          <c:invertIfNegative val="0"/>
          <c:cat>
            <c:numRef>
              <c:f>№1汚水沈掻!$AS$20:$CB$20</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№1汚水沈掻!$AS$29:$CB$29</c:f>
              <c:numCache>
                <c:formatCode>General</c:formatCode>
                <c:ptCount val="36"/>
              </c:numCache>
            </c:numRef>
          </c:val>
        </c:ser>
        <c:ser>
          <c:idx val="9"/>
          <c:order val="9"/>
          <c:tx>
            <c:strRef>
              <c:f>№1汚水沈掻!$AR$30</c:f>
              <c:strCache>
                <c:ptCount val="1"/>
              </c:strCache>
            </c:strRef>
          </c:tx>
          <c:spPr>
            <a:ln>
              <a:solidFill>
                <a:schemeClr val="tx1"/>
              </a:solidFill>
            </a:ln>
          </c:spPr>
          <c:invertIfNegative val="0"/>
          <c:cat>
            <c:numRef>
              <c:f>№1汚水沈掻!$AS$20:$CB$20</c:f>
              <c:numCache>
                <c:formatCode>General</c:formatCode>
                <c:ptCount val="3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numCache>
            </c:numRef>
          </c:cat>
          <c:val>
            <c:numRef>
              <c:f>№1汚水沈掻!$AS$30:$CB$30</c:f>
              <c:numCache>
                <c:formatCode>General</c:formatCode>
                <c:ptCount val="36"/>
              </c:numCache>
            </c:numRef>
          </c:val>
        </c:ser>
        <c:dLbls>
          <c:showLegendKey val="0"/>
          <c:showVal val="0"/>
          <c:showCatName val="0"/>
          <c:showSerName val="0"/>
          <c:showPercent val="0"/>
          <c:showBubbleSize val="0"/>
        </c:dLbls>
        <c:gapWidth val="150"/>
        <c:overlap val="100"/>
        <c:axId val="123695104"/>
        <c:axId val="123697024"/>
      </c:barChart>
      <c:catAx>
        <c:axId val="123695104"/>
        <c:scaling>
          <c:orientation val="minMax"/>
        </c:scaling>
        <c:delete val="0"/>
        <c:axPos val="b"/>
        <c:title>
          <c:tx>
            <c:rich>
              <a:bodyPr/>
              <a:lstStyle/>
              <a:p>
                <a:pPr>
                  <a:defRPr sz="2800">
                    <a:latin typeface="ＭＳ ゴシック" pitchFamily="49" charset="-128"/>
                    <a:ea typeface="ＭＳ ゴシック" pitchFamily="49" charset="-128"/>
                  </a:defRPr>
                </a:pPr>
                <a:r>
                  <a:rPr lang="ja-JP" altLang="en-US" sz="2800">
                    <a:latin typeface="ＭＳ ゴシック" pitchFamily="49" charset="-128"/>
                    <a:ea typeface="ＭＳ ゴシック" pitchFamily="49" charset="-128"/>
                  </a:rPr>
                  <a:t>年度</a:t>
                </a:r>
              </a:p>
            </c:rich>
          </c:tx>
          <c:layout>
            <c:manualLayout>
              <c:xMode val="edge"/>
              <c:yMode val="edge"/>
              <c:x val="0.36398606135978634"/>
              <c:y val="0.87491551588860506"/>
            </c:manualLayout>
          </c:layout>
          <c:overlay val="0"/>
        </c:title>
        <c:numFmt formatCode="General" sourceLinked="1"/>
        <c:majorTickMark val="out"/>
        <c:minorTickMark val="none"/>
        <c:tickLblPos val="nextTo"/>
        <c:txPr>
          <a:bodyPr/>
          <a:lstStyle/>
          <a:p>
            <a:pPr>
              <a:defRPr sz="2000">
                <a:latin typeface="ＭＳ ゴシック" pitchFamily="49" charset="-128"/>
                <a:ea typeface="ＭＳ ゴシック" pitchFamily="49" charset="-128"/>
              </a:defRPr>
            </a:pPr>
            <a:endParaRPr lang="ja-JP"/>
          </a:p>
        </c:txPr>
        <c:crossAx val="123697024"/>
        <c:crosses val="autoZero"/>
        <c:auto val="1"/>
        <c:lblAlgn val="ctr"/>
        <c:lblOffset val="100"/>
        <c:tickLblSkip val="5"/>
        <c:noMultiLvlLbl val="0"/>
      </c:catAx>
      <c:valAx>
        <c:axId val="123697024"/>
        <c:scaling>
          <c:orientation val="minMax"/>
          <c:max val="120000"/>
        </c:scaling>
        <c:delete val="0"/>
        <c:axPos val="l"/>
        <c:majorGridlines/>
        <c:title>
          <c:tx>
            <c:rich>
              <a:bodyPr rot="-5400000" vert="horz"/>
              <a:lstStyle/>
              <a:p>
                <a:pPr>
                  <a:defRPr sz="2800">
                    <a:latin typeface="ＭＳ ゴシック" pitchFamily="49" charset="-128"/>
                    <a:ea typeface="ＭＳ ゴシック" pitchFamily="49" charset="-128"/>
                  </a:defRPr>
                </a:pPr>
                <a:r>
                  <a:rPr lang="ja-JP" altLang="en-US" sz="2800">
                    <a:latin typeface="ＭＳ ゴシック" pitchFamily="49" charset="-128"/>
                    <a:ea typeface="ＭＳ ゴシック" pitchFamily="49" charset="-128"/>
                  </a:rPr>
                  <a:t>累積費用（百万円）</a:t>
                </a:r>
              </a:p>
            </c:rich>
          </c:tx>
          <c:layout>
            <c:manualLayout>
              <c:xMode val="edge"/>
              <c:yMode val="edge"/>
              <c:x val="2.4029931953545793E-3"/>
              <c:y val="0.27081362533495351"/>
            </c:manualLayout>
          </c:layout>
          <c:overlay val="0"/>
        </c:title>
        <c:numFmt formatCode="#,##0," sourceLinked="0"/>
        <c:majorTickMark val="out"/>
        <c:minorTickMark val="none"/>
        <c:tickLblPos val="nextTo"/>
        <c:txPr>
          <a:bodyPr/>
          <a:lstStyle/>
          <a:p>
            <a:pPr>
              <a:defRPr sz="1800">
                <a:latin typeface="ＭＳ ゴシック" pitchFamily="49" charset="-128"/>
                <a:ea typeface="ＭＳ ゴシック" pitchFamily="49" charset="-128"/>
              </a:defRPr>
            </a:pPr>
            <a:endParaRPr lang="ja-JP"/>
          </a:p>
        </c:txPr>
        <c:crossAx val="123695104"/>
        <c:crosses val="autoZero"/>
        <c:crossBetween val="between"/>
      </c:valAx>
    </c:plotArea>
    <c:legend>
      <c:legendPos val="r"/>
      <c:legendEntry>
        <c:idx val="0"/>
        <c:delete val="1"/>
      </c:legendEntry>
      <c:legendEntry>
        <c:idx val="1"/>
        <c:delete val="1"/>
      </c:legendEntry>
      <c:legendEntry>
        <c:idx val="2"/>
        <c:delete val="1"/>
      </c:legendEntry>
      <c:legendEntry>
        <c:idx val="3"/>
        <c:delete val="1"/>
      </c:legendEntry>
      <c:legendEntry>
        <c:idx val="5"/>
        <c:delete val="1"/>
      </c:legendEntry>
      <c:legendEntry>
        <c:idx val="7"/>
        <c:delete val="1"/>
      </c:legendEntry>
      <c:legendEntry>
        <c:idx val="9"/>
        <c:delete val="1"/>
      </c:legendEntry>
      <c:layout>
        <c:manualLayout>
          <c:xMode val="edge"/>
          <c:yMode val="edge"/>
          <c:x val="0.70862088261366452"/>
          <c:y val="2.2139769146922898E-2"/>
          <c:w val="0.2856766978201799"/>
          <c:h val="0.21110003944898087"/>
        </c:manualLayout>
      </c:layout>
      <c:overlay val="0"/>
      <c:spPr>
        <a:solidFill>
          <a:schemeClr val="bg1"/>
        </a:solidFill>
        <a:ln>
          <a:solidFill>
            <a:schemeClr val="tx1"/>
          </a:solidFill>
        </a:ln>
      </c:spPr>
      <c:txPr>
        <a:bodyPr/>
        <a:lstStyle/>
        <a:p>
          <a:pPr>
            <a:defRPr sz="1800">
              <a:latin typeface="ＭＳ ゴシック" pitchFamily="49" charset="-128"/>
              <a:ea typeface="ＭＳ ゴシック" pitchFamily="49" charset="-128"/>
            </a:defRPr>
          </a:pPr>
          <a:endParaRPr lang="ja-JP"/>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0.16147</cdr:x>
      <cdr:y>0.67672</cdr:y>
    </cdr:from>
    <cdr:to>
      <cdr:x>0.16162</cdr:x>
      <cdr:y>0.91602</cdr:y>
    </cdr:to>
    <cdr:cxnSp macro="">
      <cdr:nvCxnSpPr>
        <cdr:cNvPr id="2" name="直線コネクタ 1"/>
        <cdr:cNvCxnSpPr>
          <a:stCxn xmlns:a="http://schemas.openxmlformats.org/drawingml/2006/main" id="3" idx="0"/>
        </cdr:cNvCxnSpPr>
      </cdr:nvCxnSpPr>
      <cdr:spPr>
        <a:xfrm xmlns:a="http://schemas.openxmlformats.org/drawingml/2006/main" flipH="1" flipV="1">
          <a:off x="1476445" y="4216400"/>
          <a:ext cx="1366" cy="1491029"/>
        </a:xfrm>
        <a:prstGeom xmlns:a="http://schemas.openxmlformats.org/drawingml/2006/main" prst="line">
          <a:avLst/>
        </a:prstGeom>
        <a:ln xmlns:a="http://schemas.openxmlformats.org/drawingml/2006/main" w="12700">
          <a:solidFill>
            <a:schemeClr val="tx1"/>
          </a:solidFill>
          <a:prstDash val="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0.09261</cdr:x>
      <cdr:y>0.91602</cdr:y>
    </cdr:from>
    <cdr:to>
      <cdr:x>0.23062</cdr:x>
      <cdr:y>1</cdr:y>
    </cdr:to>
    <cdr:sp macro="" textlink="">
      <cdr:nvSpPr>
        <cdr:cNvPr id="3" name="テキスト ボックス 8"/>
        <cdr:cNvSpPr txBox="1"/>
      </cdr:nvSpPr>
      <cdr:spPr>
        <a:xfrm xmlns:a="http://schemas.openxmlformats.org/drawingml/2006/main">
          <a:off x="846869" y="5707429"/>
          <a:ext cx="1261884" cy="523220"/>
        </a:xfrm>
        <a:prstGeom xmlns:a="http://schemas.openxmlformats.org/drawingml/2006/main" prst="rect">
          <a:avLst/>
        </a:prstGeom>
        <a:solidFill xmlns:a="http://schemas.openxmlformats.org/drawingml/2006/main">
          <a:srgbClr val="FFFF00"/>
        </a:solidFill>
        <a:ln xmlns:a="http://schemas.openxmlformats.org/drawingml/2006/main" w="19050" cmpd="sng">
          <a:solidFill>
            <a:srgbClr val="FF000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none" rtlCol="0" anchor="t">
          <a:sp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kumimoji="1" lang="ja-JP" altLang="en-US" sz="1400" dirty="0" smtClean="0">
              <a:latin typeface="ＭＳ ゴシック" pitchFamily="49" charset="-128"/>
              <a:ea typeface="ＭＳ ゴシック" pitchFamily="49" charset="-128"/>
            </a:rPr>
            <a:t>現在</a:t>
          </a:r>
          <a:endParaRPr kumimoji="1" lang="en-US" altLang="ja-JP" sz="1400" dirty="0" smtClean="0">
            <a:latin typeface="ＭＳ ゴシック" pitchFamily="49" charset="-128"/>
            <a:ea typeface="ＭＳ ゴシック" pitchFamily="49" charset="-128"/>
          </a:endParaRPr>
        </a:p>
        <a:p xmlns:a="http://schemas.openxmlformats.org/drawingml/2006/main">
          <a:pPr algn="ctr"/>
          <a:r>
            <a:rPr lang="ja-JP" altLang="en-US" sz="1400" dirty="0" smtClean="0">
              <a:latin typeface="ＭＳ ゴシック" pitchFamily="49" charset="-128"/>
              <a:ea typeface="ＭＳ ゴシック" pitchFamily="49" charset="-128"/>
            </a:rPr>
            <a:t>（評価開始）</a:t>
          </a:r>
          <a:endParaRPr kumimoji="1" lang="ja-JP" altLang="en-US" sz="1400" dirty="0">
            <a:latin typeface="ＭＳ ゴシック" pitchFamily="49" charset="-128"/>
            <a:ea typeface="ＭＳ ゴシック" pitchFamily="49" charset="-128"/>
          </a:endParaRPr>
        </a:p>
      </cdr:txBody>
    </cdr:sp>
  </cdr:relSizeAnchor>
  <cdr:relSizeAnchor xmlns:cdr="http://schemas.openxmlformats.org/drawingml/2006/chartDrawing">
    <cdr:from>
      <cdr:x>0.58476</cdr:x>
      <cdr:y>0.67876</cdr:y>
    </cdr:from>
    <cdr:to>
      <cdr:x>0.58712</cdr:x>
      <cdr:y>0.91602</cdr:y>
    </cdr:to>
    <cdr:cxnSp macro="">
      <cdr:nvCxnSpPr>
        <cdr:cNvPr id="4" name="直線コネクタ 3"/>
        <cdr:cNvCxnSpPr>
          <a:stCxn xmlns:a="http://schemas.openxmlformats.org/drawingml/2006/main" id="5" idx="0"/>
        </cdr:cNvCxnSpPr>
      </cdr:nvCxnSpPr>
      <cdr:spPr>
        <a:xfrm xmlns:a="http://schemas.openxmlformats.org/drawingml/2006/main" flipH="1" flipV="1">
          <a:off x="5347037" y="4229100"/>
          <a:ext cx="21600" cy="1478329"/>
        </a:xfrm>
        <a:prstGeom xmlns:a="http://schemas.openxmlformats.org/drawingml/2006/main" prst="line">
          <a:avLst/>
        </a:prstGeom>
        <a:ln xmlns:a="http://schemas.openxmlformats.org/drawingml/2006/main" w="12700">
          <a:solidFill>
            <a:schemeClr val="tx1"/>
          </a:solidFill>
          <a:prstDash val="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0.50909</cdr:x>
      <cdr:y>0.91602</cdr:y>
    </cdr:from>
    <cdr:to>
      <cdr:x>0.66515</cdr:x>
      <cdr:y>1</cdr:y>
    </cdr:to>
    <cdr:sp macro="" textlink="">
      <cdr:nvSpPr>
        <cdr:cNvPr id="5" name="テキスト ボックス 26"/>
        <cdr:cNvSpPr txBox="1"/>
      </cdr:nvSpPr>
      <cdr:spPr>
        <a:xfrm xmlns:a="http://schemas.openxmlformats.org/drawingml/2006/main">
          <a:off x="4655127" y="5707429"/>
          <a:ext cx="1427019" cy="523220"/>
        </a:xfrm>
        <a:prstGeom xmlns:a="http://schemas.openxmlformats.org/drawingml/2006/main" prst="rect">
          <a:avLst/>
        </a:prstGeom>
        <a:solidFill xmlns:a="http://schemas.openxmlformats.org/drawingml/2006/main">
          <a:srgbClr val="FFFF00"/>
        </a:solidFill>
        <a:ln xmlns:a="http://schemas.openxmlformats.org/drawingml/2006/main" w="19050" cmpd="sng">
          <a:solidFill>
            <a:srgbClr val="FF000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sp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lang="en-US" altLang="ja-JP" sz="1400" dirty="0">
              <a:latin typeface="ＭＳ ゴシック" pitchFamily="49" charset="-128"/>
              <a:ea typeface="ＭＳ ゴシック" pitchFamily="49" charset="-128"/>
            </a:rPr>
            <a:t>24</a:t>
          </a:r>
          <a:r>
            <a:rPr lang="ja-JP" altLang="en-US" sz="1400" dirty="0">
              <a:latin typeface="ＭＳ ゴシック" pitchFamily="49" charset="-128"/>
              <a:ea typeface="ＭＳ ゴシック" pitchFamily="49" charset="-128"/>
            </a:rPr>
            <a:t>年後</a:t>
          </a:r>
          <a:endParaRPr kumimoji="1" lang="en-US" altLang="ja-JP" sz="1400" dirty="0">
            <a:latin typeface="ＭＳ ゴシック" pitchFamily="49" charset="-128"/>
            <a:ea typeface="ＭＳ ゴシック" pitchFamily="49" charset="-128"/>
          </a:endParaRPr>
        </a:p>
        <a:p xmlns:a="http://schemas.openxmlformats.org/drawingml/2006/main">
          <a:pPr algn="ctr"/>
          <a:r>
            <a:rPr kumimoji="1" lang="ja-JP" altLang="en-US" sz="1400" dirty="0" smtClean="0">
              <a:latin typeface="ＭＳ ゴシック" pitchFamily="49" charset="-128"/>
              <a:ea typeface="ＭＳ ゴシック" pitchFamily="49" charset="-128"/>
            </a:rPr>
            <a:t>（評価終了）</a:t>
          </a:r>
          <a:endParaRPr kumimoji="1" lang="ja-JP" altLang="en-US" sz="1400" dirty="0">
            <a:latin typeface="ＭＳ ゴシック" pitchFamily="49" charset="-128"/>
            <a:ea typeface="ＭＳ ゴシック" pitchFamily="49"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0.45257</cdr:x>
      <cdr:y>0.12195</cdr:y>
    </cdr:from>
    <cdr:to>
      <cdr:x>0.67652</cdr:x>
      <cdr:y>0.24021</cdr:y>
    </cdr:to>
    <cdr:sp macro="" textlink="">
      <cdr:nvSpPr>
        <cdr:cNvPr id="2" name="線吹き出し 1 (枠付き) 1"/>
        <cdr:cNvSpPr/>
      </cdr:nvSpPr>
      <cdr:spPr>
        <a:xfrm xmlns:a="http://schemas.openxmlformats.org/drawingml/2006/main">
          <a:off x="4031673" y="785090"/>
          <a:ext cx="1995053" cy="761256"/>
        </a:xfrm>
        <a:prstGeom xmlns:a="http://schemas.openxmlformats.org/drawingml/2006/main" prst="borderCallout1">
          <a:avLst>
            <a:gd name="adj1" fmla="val 102927"/>
            <a:gd name="adj2" fmla="val 64373"/>
            <a:gd name="adj3" fmla="val 160056"/>
            <a:gd name="adj4" fmla="val 137683"/>
          </a:avLst>
        </a:prstGeom>
        <a:solidFill xmlns:a="http://schemas.openxmlformats.org/drawingml/2006/main">
          <a:srgbClr val="FFFF00"/>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1400" dirty="0" smtClean="0">
              <a:solidFill>
                <a:schemeClr val="tx1"/>
              </a:solidFill>
              <a:latin typeface="ＭＳ ゴシック" pitchFamily="49" charset="-128"/>
              <a:ea typeface="ＭＳ ゴシック" pitchFamily="49" charset="-128"/>
            </a:rPr>
            <a:t>評価終了時点での</a:t>
          </a:r>
          <a:endParaRPr kumimoji="1" lang="en-US" altLang="ja-JP" sz="1400" dirty="0" smtClean="0">
            <a:solidFill>
              <a:schemeClr val="tx1"/>
            </a:solidFill>
            <a:latin typeface="ＭＳ ゴシック" pitchFamily="49" charset="-128"/>
            <a:ea typeface="ＭＳ ゴシック" pitchFamily="49" charset="-128"/>
          </a:endParaRPr>
        </a:p>
        <a:p xmlns:a="http://schemas.openxmlformats.org/drawingml/2006/main">
          <a:pPr algn="ctr"/>
          <a:r>
            <a:rPr lang="ja-JP" altLang="en-US" sz="1400" dirty="0" smtClean="0">
              <a:solidFill>
                <a:schemeClr val="tx1"/>
              </a:solidFill>
              <a:latin typeface="ＭＳ ゴシック" pitchFamily="49" charset="-128"/>
              <a:ea typeface="ＭＳ ゴシック" pitchFamily="49" charset="-128"/>
            </a:rPr>
            <a:t>累積費用 </a:t>
          </a:r>
          <a:r>
            <a:rPr lang="en-US" altLang="ja-JP" sz="1400" dirty="0" smtClean="0">
              <a:solidFill>
                <a:schemeClr val="tx1"/>
              </a:solidFill>
              <a:latin typeface="ＭＳ ゴシック" pitchFamily="49" charset="-128"/>
              <a:ea typeface="ＭＳ ゴシック" pitchFamily="49" charset="-128"/>
            </a:rPr>
            <a:t>105</a:t>
          </a:r>
          <a:r>
            <a:rPr lang="ja-JP" altLang="en-US" sz="1400" dirty="0">
              <a:solidFill>
                <a:schemeClr val="tx1"/>
              </a:solidFill>
              <a:latin typeface="ＭＳ ゴシック" pitchFamily="49" charset="-128"/>
              <a:ea typeface="ＭＳ ゴシック" pitchFamily="49" charset="-128"/>
            </a:rPr>
            <a:t>百万円</a:t>
          </a:r>
          <a:endParaRPr kumimoji="1" lang="ja-JP" altLang="en-US" sz="1400" dirty="0">
            <a:solidFill>
              <a:schemeClr val="tx1"/>
            </a:solidFill>
            <a:latin typeface="ＭＳ ゴシック" pitchFamily="49" charset="-128"/>
            <a:ea typeface="ＭＳ ゴシック" pitchFamily="49"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2949575" cy="496888"/>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3" y="2"/>
            <a:ext cx="2949575" cy="496888"/>
          </a:xfrm>
          <a:prstGeom prst="rect">
            <a:avLst/>
          </a:prstGeom>
        </p:spPr>
        <p:txBody>
          <a:bodyPr vert="horz" lIns="91428" tIns="45714" rIns="91428" bIns="45714" rtlCol="0"/>
          <a:lstStyle>
            <a:lvl1pPr algn="r">
              <a:defRPr sz="1200"/>
            </a:lvl1pPr>
          </a:lstStyle>
          <a:p>
            <a:fld id="{29472AE3-829E-42FD-BDF5-9930118AE71F}" type="datetimeFigureOut">
              <a:rPr kumimoji="1" lang="ja-JP" altLang="en-US" smtClean="0"/>
              <a:t>2014/6/20</a:t>
            </a:fld>
            <a:endParaRPr kumimoji="1" lang="ja-JP" altLang="en-US"/>
          </a:p>
        </p:txBody>
      </p:sp>
      <p:sp>
        <p:nvSpPr>
          <p:cNvPr id="4" name="フッター プレースホルダー 3"/>
          <p:cNvSpPr>
            <a:spLocks noGrp="1"/>
          </p:cNvSpPr>
          <p:nvPr>
            <p:ph type="ftr" sz="quarter" idx="2"/>
          </p:nvPr>
        </p:nvSpPr>
        <p:spPr>
          <a:xfrm>
            <a:off x="5" y="9440868"/>
            <a:ext cx="2949575" cy="496887"/>
          </a:xfrm>
          <a:prstGeom prst="rect">
            <a:avLst/>
          </a:prstGeom>
        </p:spPr>
        <p:txBody>
          <a:bodyPr vert="horz" lIns="91428" tIns="45714" rIns="91428"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3" y="9440868"/>
            <a:ext cx="2949575" cy="496887"/>
          </a:xfrm>
          <a:prstGeom prst="rect">
            <a:avLst/>
          </a:prstGeom>
        </p:spPr>
        <p:txBody>
          <a:bodyPr vert="horz" lIns="91428" tIns="45714" rIns="91428" bIns="45714"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2949575" cy="496888"/>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2"/>
            <a:ext cx="2949575" cy="496888"/>
          </a:xfrm>
          <a:prstGeom prst="rect">
            <a:avLst/>
          </a:prstGeom>
        </p:spPr>
        <p:txBody>
          <a:bodyPr vert="horz" lIns="91428" tIns="45714" rIns="91428" bIns="45714" rtlCol="0"/>
          <a:lstStyle>
            <a:lvl1pPr algn="r">
              <a:defRPr sz="1200"/>
            </a:lvl1pPr>
          </a:lstStyle>
          <a:p>
            <a:fld id="{C66E6DC5-E089-448C-ADA9-C53EA216882B}" type="datetimeFigureOut">
              <a:rPr kumimoji="1" lang="ja-JP" altLang="en-US" smtClean="0"/>
              <a:t>2014/6/20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1041" y="4721227"/>
            <a:ext cx="5445125" cy="4471988"/>
          </a:xfrm>
          <a:prstGeom prst="rect">
            <a:avLst/>
          </a:prstGeom>
        </p:spPr>
        <p:txBody>
          <a:bodyPr vert="horz" lIns="91428" tIns="45714" rIns="91428"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5" y="9440868"/>
            <a:ext cx="2949575" cy="496887"/>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8"/>
            <a:ext cx="2949575" cy="496887"/>
          </a:xfrm>
          <a:prstGeom prst="rect">
            <a:avLst/>
          </a:prstGeom>
        </p:spPr>
        <p:txBody>
          <a:bodyPr vert="horz" lIns="91428" tIns="45714" rIns="91428" bIns="45714"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0</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9</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10</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11</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12</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13</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14</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15</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16</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17</a:t>
            </a:fld>
            <a:endParaRPr kumimoji="1" lang="ja-JP" altLang="en-US"/>
          </a:p>
        </p:txBody>
      </p:sp>
    </p:spTree>
    <p:extLst>
      <p:ext uri="{BB962C8B-B14F-4D97-AF65-F5344CB8AC3E}">
        <p14:creationId xmlns:p14="http://schemas.microsoft.com/office/powerpoint/2010/main" val="3566244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34</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35</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36</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37</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38</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39</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40</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41</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42</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43</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44</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45</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46</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47</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48</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49</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50</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51</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52</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53</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54</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55</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56</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57</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58</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59</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60</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4</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5</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6</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7</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8</a:t>
            </a:fld>
            <a:endParaRPr kumimoji="1" lang="ja-JP" altLang="en-US"/>
          </a:p>
        </p:txBody>
      </p:sp>
    </p:spTree>
    <p:extLst>
      <p:ext uri="{BB962C8B-B14F-4D97-AF65-F5344CB8AC3E}">
        <p14:creationId xmlns:p14="http://schemas.microsoft.com/office/powerpoint/2010/main" val="181916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2014/6/20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2014/6/20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2014/6/20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2014/6/20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2014/6/20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2014/6/20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2014/6/20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2014/6/20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2014/6/20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2014/6/20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2014/6/20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920" y="913160"/>
            <a:ext cx="9144000" cy="2304256"/>
          </a:xfrm>
        </p:spPr>
        <p:txBody>
          <a:bodyPr>
            <a:normAutofit fontScale="90000"/>
          </a:bodyPr>
          <a:lstStyle/>
          <a:p>
            <a:pPr marL="182880" indent="0" algn="ctr">
              <a:buNone/>
            </a:pPr>
            <a:r>
              <a:rPr kumimoji="1" lang="ja-JP" altLang="en-US" sz="4000" b="1" dirty="0" smtClean="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a:t>
            </a:r>
            <a:r>
              <a:rPr lang="ja-JP" altLang="en-US" sz="4000" b="1" dirty="0" smtClean="0">
                <a:latin typeface="Meiryo UI" pitchFamily="50" charset="-128"/>
                <a:ea typeface="Meiryo UI" pitchFamily="50" charset="-128"/>
                <a:cs typeface="Meiryo UI" pitchFamily="50" charset="-128"/>
              </a:rPr>
              <a:t>管理技術審議会</a:t>
            </a:r>
            <a:r>
              <a:rPr lang="en-US" altLang="ja-JP" sz="1300" b="1" dirty="0" smtClean="0">
                <a:latin typeface="Meiryo UI" pitchFamily="50" charset="-128"/>
                <a:ea typeface="Meiryo UI" pitchFamily="50" charset="-128"/>
                <a:cs typeface="Meiryo UI" pitchFamily="50" charset="-128"/>
              </a:rPr>
              <a:t/>
            </a:r>
            <a:br>
              <a:rPr lang="en-US" altLang="ja-JP" sz="1300" b="1" dirty="0" smtClean="0">
                <a:latin typeface="Meiryo UI" pitchFamily="50" charset="-128"/>
                <a:ea typeface="Meiryo UI" pitchFamily="50" charset="-128"/>
                <a:cs typeface="Meiryo UI" pitchFamily="50" charset="-128"/>
              </a:rPr>
            </a:b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ja-JP" altLang="en-US" sz="4000" b="1" dirty="0" smtClean="0">
                <a:latin typeface="Meiryo UI" pitchFamily="50" charset="-128"/>
                <a:ea typeface="Meiryo UI" pitchFamily="50" charset="-128"/>
                <a:cs typeface="Meiryo UI" pitchFamily="50" charset="-128"/>
              </a:rPr>
              <a:t>平成</a:t>
            </a:r>
            <a:r>
              <a:rPr kumimoji="1" lang="en-US" altLang="ja-JP" sz="4000" b="1" dirty="0" smtClean="0">
                <a:latin typeface="Meiryo UI" pitchFamily="50" charset="-128"/>
                <a:ea typeface="Meiryo UI" pitchFamily="50" charset="-128"/>
                <a:cs typeface="Meiryo UI" pitchFamily="50" charset="-128"/>
              </a:rPr>
              <a:t>26</a:t>
            </a:r>
            <a:r>
              <a:rPr kumimoji="1" lang="ja-JP" altLang="en-US" sz="4000" b="1" dirty="0" smtClean="0">
                <a:latin typeface="Meiryo UI" pitchFamily="50" charset="-128"/>
                <a:ea typeface="Meiryo UI" pitchFamily="50" charset="-128"/>
                <a:cs typeface="Meiryo UI" pitchFamily="50" charset="-128"/>
              </a:rPr>
              <a:t>年度第２回　</a:t>
            </a:r>
            <a:r>
              <a:rPr lang="ja-JP" altLang="en-US" sz="4000" dirty="0" smtClean="0">
                <a:latin typeface="Meiryo UI" pitchFamily="50" charset="-128"/>
                <a:ea typeface="Meiryo UI" pitchFamily="50" charset="-128"/>
                <a:cs typeface="Meiryo UI" pitchFamily="50" charset="-128"/>
              </a:rPr>
              <a:t>下水等設備</a:t>
            </a:r>
            <a:r>
              <a:rPr kumimoji="1" lang="ja-JP" altLang="en-US" sz="4000" b="1" dirty="0" smtClean="0">
                <a:latin typeface="Meiryo UI" pitchFamily="50" charset="-128"/>
                <a:ea typeface="Meiryo UI" pitchFamily="50" charset="-128"/>
                <a:cs typeface="Meiryo UI" pitchFamily="50" charset="-128"/>
              </a:rPr>
              <a:t>部会</a:t>
            </a:r>
            <a:r>
              <a:rPr kumimoji="1" lang="en-US" altLang="ja-JP" sz="4000" b="1" dirty="0" smtClean="0">
                <a:latin typeface="Meiryo UI" pitchFamily="50" charset="-128"/>
                <a:ea typeface="Meiryo UI" pitchFamily="50" charset="-128"/>
                <a:cs typeface="Meiryo UI" pitchFamily="50" charset="-128"/>
              </a:rPr>
              <a:t/>
            </a:r>
            <a:br>
              <a:rPr kumimoji="1" lang="en-US" altLang="ja-JP" sz="4000" b="1" dirty="0" smtClean="0">
                <a:latin typeface="Meiryo UI" pitchFamily="50" charset="-128"/>
                <a:ea typeface="Meiryo UI" pitchFamily="50" charset="-128"/>
                <a:cs typeface="Meiryo UI" pitchFamily="50" charset="-128"/>
              </a:rPr>
            </a:b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ja-JP" altLang="en-US" sz="2700" b="1" dirty="0" smtClean="0">
                <a:latin typeface="Meiryo UI" pitchFamily="50" charset="-128"/>
                <a:ea typeface="Meiryo UI" pitchFamily="50" charset="-128"/>
                <a:cs typeface="Meiryo UI" pitchFamily="50" charset="-128"/>
              </a:rPr>
              <a:t>～効率的・効果的維持管理手法の確立（設備編）</a:t>
            </a:r>
            <a:r>
              <a:rPr lang="ja-JP" altLang="en-US" sz="2700" b="1" dirty="0" smtClean="0">
                <a:latin typeface="Meiryo UI" pitchFamily="50" charset="-128"/>
                <a:ea typeface="Meiryo UI" pitchFamily="50" charset="-128"/>
                <a:cs typeface="Meiryo UI" pitchFamily="50" charset="-128"/>
              </a:rPr>
              <a:t>～</a:t>
            </a:r>
            <a:r>
              <a:rPr lang="en-US" altLang="ja-JP" sz="2700" b="1" dirty="0" smtClean="0">
                <a:latin typeface="Meiryo UI" pitchFamily="50" charset="-128"/>
                <a:ea typeface="Meiryo UI" pitchFamily="50" charset="-128"/>
                <a:cs typeface="Meiryo UI" pitchFamily="50" charset="-128"/>
              </a:rPr>
              <a:t/>
            </a:r>
            <a:br>
              <a:rPr lang="en-US" altLang="ja-JP" sz="2700" b="1" dirty="0" smtClean="0">
                <a:latin typeface="Meiryo UI" pitchFamily="50" charset="-128"/>
                <a:ea typeface="Meiryo UI" pitchFamily="50" charset="-128"/>
                <a:cs typeface="Meiryo UI" pitchFamily="50" charset="-128"/>
              </a:rPr>
            </a:br>
            <a:r>
              <a:rPr lang="ja-JP" altLang="en-US" sz="2700" b="1" dirty="0" smtClean="0">
                <a:latin typeface="Meiryo UI" pitchFamily="50" charset="-128"/>
                <a:ea typeface="Meiryo UI" pitchFamily="50" charset="-128"/>
                <a:cs typeface="Meiryo UI" pitchFamily="50" charset="-128"/>
              </a:rPr>
              <a:t>～持続可能な維持管理の仕組づくり（設備編）～</a:t>
            </a:r>
            <a:endParaRPr kumimoji="1" lang="ja-JP" altLang="en-US" sz="2700" b="1"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7092280" y="435286"/>
            <a:ext cx="1872208" cy="369332"/>
          </a:xfrm>
          <a:prstGeom prst="rect">
            <a:avLst/>
          </a:prstGeom>
          <a:noFill/>
        </p:spPr>
        <p:txBody>
          <a:bodyPr wrap="square" rtlCol="0">
            <a:spAutoFit/>
          </a:bodyPr>
          <a:lstStyle/>
          <a:p>
            <a:pPr algn="r"/>
            <a:r>
              <a:rPr kumimoji="1" lang="ja-JP" altLang="en-US" b="1" dirty="0" smtClean="0">
                <a:latin typeface="Meiryo UI" pitchFamily="50" charset="-128"/>
                <a:ea typeface="Meiryo UI" pitchFamily="50" charset="-128"/>
                <a:cs typeface="Meiryo UI" pitchFamily="50" charset="-128"/>
              </a:rPr>
              <a:t>資料４</a:t>
            </a:r>
            <a:endParaRPr kumimoji="1" lang="ja-JP" altLang="en-US" b="1" dirty="0">
              <a:latin typeface="Meiryo UI" pitchFamily="50" charset="-128"/>
              <a:ea typeface="Meiryo UI" pitchFamily="50" charset="-128"/>
              <a:cs typeface="Meiryo UI" pitchFamily="50" charset="-128"/>
            </a:endParaRPr>
          </a:p>
        </p:txBody>
      </p:sp>
      <p:sp>
        <p:nvSpPr>
          <p:cNvPr id="7" name="サブタイトル 2"/>
          <p:cNvSpPr>
            <a:spLocks noGrp="1"/>
          </p:cNvSpPr>
          <p:nvPr>
            <p:ph type="subTitle" idx="1"/>
          </p:nvPr>
        </p:nvSpPr>
        <p:spPr>
          <a:xfrm>
            <a:off x="0" y="5774820"/>
            <a:ext cx="9144000" cy="550912"/>
          </a:xfrm>
        </p:spPr>
        <p:txBody>
          <a:bodyPr>
            <a:normAutofit/>
          </a:bodyPr>
          <a:lstStyle/>
          <a:p>
            <a:pPr algn="ctr"/>
            <a:r>
              <a:rPr kumimoji="1" lang="ja-JP" altLang="en-US" sz="2400" b="1" dirty="0" smtClean="0">
                <a:latin typeface="Meiryo UI" pitchFamily="50" charset="-128"/>
                <a:ea typeface="Meiryo UI" pitchFamily="50" charset="-128"/>
                <a:cs typeface="Meiryo UI" pitchFamily="50" charset="-128"/>
              </a:rPr>
              <a:t>大阪府都市基盤施設維持管理技術審議会　</a:t>
            </a:r>
            <a:r>
              <a:rPr lang="ja-JP" altLang="en-US" sz="2400" b="1" dirty="0">
                <a:latin typeface="Meiryo UI" pitchFamily="50" charset="-128"/>
                <a:ea typeface="Meiryo UI" pitchFamily="50" charset="-128"/>
                <a:cs typeface="Meiryo UI" pitchFamily="50" charset="-128"/>
              </a:rPr>
              <a:t>下水</a:t>
            </a:r>
            <a:r>
              <a:rPr lang="ja-JP" altLang="en-US" sz="2400" b="1" dirty="0" smtClean="0">
                <a:latin typeface="Meiryo UI" pitchFamily="50" charset="-128"/>
                <a:ea typeface="Meiryo UI" pitchFamily="50" charset="-128"/>
                <a:cs typeface="Meiryo UI" pitchFamily="50" charset="-128"/>
              </a:rPr>
              <a:t>等設備</a:t>
            </a:r>
            <a:r>
              <a:rPr kumimoji="1" lang="ja-JP" altLang="en-US" sz="2400" b="1" dirty="0" smtClean="0">
                <a:latin typeface="Meiryo UI" pitchFamily="50" charset="-128"/>
                <a:ea typeface="Meiryo UI" pitchFamily="50" charset="-128"/>
                <a:cs typeface="Meiryo UI" pitchFamily="50" charset="-128"/>
              </a:rPr>
              <a:t>部会</a:t>
            </a:r>
            <a:endParaRPr kumimoji="1" lang="ja-JP" altLang="en-US" sz="2400" b="1" dirty="0">
              <a:latin typeface="Meiryo UI" pitchFamily="50" charset="-128"/>
              <a:ea typeface="Meiryo UI" pitchFamily="50" charset="-128"/>
              <a:cs typeface="Meiryo UI" pitchFamily="50" charset="-128"/>
            </a:endParaRPr>
          </a:p>
        </p:txBody>
      </p:sp>
      <p:sp>
        <p:nvSpPr>
          <p:cNvPr id="8" name="サブタイトル 2"/>
          <p:cNvSpPr txBox="1">
            <a:spLocks/>
          </p:cNvSpPr>
          <p:nvPr/>
        </p:nvSpPr>
        <p:spPr>
          <a:xfrm>
            <a:off x="0" y="3575330"/>
            <a:ext cx="9144000" cy="244447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r>
              <a:rPr lang="ja-JP" altLang="en-US" b="1" dirty="0" smtClean="0">
                <a:latin typeface="Meiryo UI" pitchFamily="50" charset="-128"/>
                <a:ea typeface="Meiryo UI" pitchFamily="50" charset="-128"/>
                <a:cs typeface="Meiryo UI" pitchFamily="50" charset="-128"/>
              </a:rPr>
              <a:t>　　　　　　　　　１．設備更新における時間計画型の導入</a:t>
            </a:r>
            <a:endParaRPr lang="en-US" altLang="ja-JP" b="1" dirty="0" smtClean="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ja-JP" altLang="en-US" b="1" dirty="0" smtClean="0">
                <a:latin typeface="Meiryo UI" pitchFamily="50" charset="-128"/>
                <a:ea typeface="Meiryo UI" pitchFamily="50" charset="-128"/>
                <a:cs typeface="Meiryo UI" pitchFamily="50" charset="-128"/>
              </a:rPr>
              <a:t>　　　　　　　　２．目標管理水準・更新時期・重点化指標</a:t>
            </a:r>
            <a:endParaRPr lang="en-US" altLang="ja-JP" b="1" dirty="0" smtClean="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ja-JP" altLang="en-US" b="1" dirty="0" smtClean="0">
                <a:latin typeface="Meiryo UI" pitchFamily="50" charset="-128"/>
                <a:ea typeface="Meiryo UI" pitchFamily="50" charset="-128"/>
                <a:cs typeface="Meiryo UI" pitchFamily="50" charset="-128"/>
              </a:rPr>
              <a:t>　　　　　　　　３．施設毎の点検種別・維持管理手法・寿命の考え方</a:t>
            </a:r>
            <a:endParaRPr lang="en-US" altLang="ja-JP" b="1" dirty="0" smtClean="0">
              <a:latin typeface="Meiryo UI" pitchFamily="50" charset="-128"/>
              <a:ea typeface="Meiryo UI" pitchFamily="50" charset="-128"/>
              <a:cs typeface="Meiryo UI" pitchFamily="50" charset="-128"/>
            </a:endParaRPr>
          </a:p>
          <a:p>
            <a:r>
              <a:rPr lang="ja-JP" altLang="en-US" b="1" dirty="0">
                <a:latin typeface="Meiryo UI" pitchFamily="50" charset="-128"/>
                <a:ea typeface="Meiryo UI" pitchFamily="50" charset="-128"/>
                <a:cs typeface="Meiryo UI" pitchFamily="50" charset="-128"/>
              </a:rPr>
              <a:t>　</a:t>
            </a:r>
            <a:r>
              <a:rPr lang="ja-JP" altLang="en-US" b="1" dirty="0" smtClean="0">
                <a:latin typeface="Meiryo UI" pitchFamily="50" charset="-128"/>
                <a:ea typeface="Meiryo UI" pitchFamily="50" charset="-128"/>
                <a:cs typeface="Meiryo UI" pitchFamily="50" charset="-128"/>
              </a:rPr>
              <a:t>　　　　　　　　４．設備の契約手法</a:t>
            </a:r>
            <a:endParaRPr lang="en-US" altLang="ja-JP" b="1" dirty="0" smtClean="0">
              <a:latin typeface="Meiryo UI" pitchFamily="50" charset="-128"/>
              <a:ea typeface="Meiryo UI" pitchFamily="50" charset="-128"/>
              <a:cs typeface="Meiryo UI" pitchFamily="50" charset="-128"/>
            </a:endParaRPr>
          </a:p>
          <a:p>
            <a:endParaRPr lang="en-US" altLang="ja-JP" b="1" dirty="0" smtClean="0">
              <a:latin typeface="Meiryo UI" pitchFamily="50" charset="-128"/>
              <a:ea typeface="Meiryo UI" pitchFamily="50" charset="-128"/>
              <a:cs typeface="Meiryo UI" pitchFamily="50" charset="-128"/>
            </a:endParaRPr>
          </a:p>
          <a:p>
            <a:pPr algn="ctr"/>
            <a:endParaRPr lang="en-US" altLang="ja-JP" sz="2000" b="1" dirty="0" smtClean="0">
              <a:latin typeface="Meiryo UI" pitchFamily="50" charset="-128"/>
              <a:ea typeface="Meiryo UI" pitchFamily="50" charset="-128"/>
              <a:cs typeface="Meiryo UI" pitchFamily="50" charset="-128"/>
            </a:endParaRPr>
          </a:p>
          <a:p>
            <a:pPr algn="ctr"/>
            <a:endParaRPr lang="en-US" altLang="ja-JP" sz="2800" b="1"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02357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a:t>
            </a:r>
            <a:r>
              <a:rPr lang="ja-JP" altLang="en-US" sz="2400" dirty="0">
                <a:latin typeface="Meiryo UI" pitchFamily="50" charset="-128"/>
                <a:ea typeface="Meiryo UI" pitchFamily="50" charset="-128"/>
                <a:cs typeface="Meiryo UI" pitchFamily="50" charset="-128"/>
              </a:rPr>
              <a:t>エンジンにおける時間計画保全導入の背景</a:t>
            </a:r>
            <a:r>
              <a:rPr lang="ja-JP" altLang="en-US" sz="2400" dirty="0" smtClean="0">
                <a:latin typeface="Meiryo UI" pitchFamily="50" charset="-128"/>
                <a:ea typeface="Meiryo UI" pitchFamily="50" charset="-128"/>
                <a:cs typeface="Meiryo UI" pitchFamily="50" charset="-128"/>
              </a:rPr>
              <a:t>（６／６）</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40000" indent="-324000">
              <a:lnSpc>
                <a:spcPts val="3000"/>
              </a:lnSpc>
              <a:defRPr sz="1000"/>
            </a:pPr>
            <a:r>
              <a:rPr lang="en-US" altLang="ja-JP" sz="2200" b="1" dirty="0" smtClean="0">
                <a:latin typeface="HG丸ｺﾞｼｯｸM-PRO"/>
                <a:ea typeface="HG丸ｺﾞｼｯｸM-PRO"/>
              </a:rPr>
              <a:t>【</a:t>
            </a:r>
            <a:r>
              <a:rPr lang="ja-JP" altLang="en-US" sz="2200" b="1" dirty="0" smtClean="0">
                <a:latin typeface="HG丸ｺﾞｼｯｸM-PRO"/>
                <a:ea typeface="HG丸ｺﾞｼｯｸM-PRO"/>
              </a:rPr>
              <a:t>対策</a:t>
            </a:r>
            <a:r>
              <a:rPr lang="en-US" altLang="ja-JP" sz="2200" b="1" dirty="0" smtClean="0">
                <a:latin typeface="HG丸ｺﾞｼｯｸM-PRO"/>
                <a:ea typeface="HG丸ｺﾞｼｯｸM-PRO"/>
              </a:rPr>
              <a:t>】</a:t>
            </a:r>
          </a:p>
          <a:p>
            <a:pPr marL="540000" indent="-324000" algn="l" rtl="0">
              <a:lnSpc>
                <a:spcPts val="3000"/>
              </a:lnSpc>
              <a:defRPr sz="1000"/>
            </a:pPr>
            <a:r>
              <a:rPr lang="ja-JP" altLang="en-US" sz="2200" b="1" dirty="0" smtClean="0">
                <a:latin typeface="HG丸ｺﾞｼｯｸM-PRO"/>
                <a:ea typeface="HG丸ｺﾞｼｯｸM-PRO"/>
              </a:rPr>
              <a:t>・分解整備は可能な限り実施し、損傷拡大防止に努める。</a:t>
            </a:r>
            <a:endParaRPr lang="en-US" altLang="ja-JP" sz="2200" b="1" dirty="0" smtClean="0">
              <a:latin typeface="HG丸ｺﾞｼｯｸM-PRO"/>
              <a:ea typeface="HG丸ｺﾞｼｯｸM-PRO"/>
            </a:endParaRPr>
          </a:p>
          <a:p>
            <a:pPr marL="540000" indent="-324000" algn="l" rtl="0">
              <a:lnSpc>
                <a:spcPts val="3000"/>
              </a:lnSpc>
              <a:defRPr sz="1000"/>
            </a:pPr>
            <a:r>
              <a:rPr lang="ja-JP" altLang="en-US" sz="2200" b="1" dirty="0" smtClean="0">
                <a:latin typeface="HG丸ｺﾞｼｯｸM-PRO"/>
                <a:ea typeface="HG丸ｺﾞｼｯｸM-PRO"/>
              </a:rPr>
              <a:t>・長期間使用する設備（現在はエンジンを想定）は、設備の信頼性、部品等の調達の視点から時間計画</a:t>
            </a:r>
            <a:r>
              <a:rPr lang="ja-JP" altLang="en-US" sz="2200" b="1" dirty="0">
                <a:latin typeface="HG丸ｺﾞｼｯｸM-PRO"/>
                <a:ea typeface="HG丸ｺﾞｼｯｸM-PRO"/>
              </a:rPr>
              <a:t>型</a:t>
            </a:r>
            <a:r>
              <a:rPr lang="ja-JP" altLang="en-US" sz="2200" b="1" dirty="0" smtClean="0">
                <a:latin typeface="HG丸ｺﾞｼｯｸM-PRO"/>
                <a:ea typeface="HG丸ｺﾞｼｯｸM-PRO"/>
              </a:rPr>
              <a:t>による更新を導入する。</a:t>
            </a:r>
            <a:endParaRPr lang="en-US" altLang="ja-JP" sz="2200" b="1" dirty="0" smtClean="0">
              <a:latin typeface="HG丸ｺﾞｼｯｸM-PRO"/>
              <a:ea typeface="HG丸ｺﾞｼｯｸM-PRO"/>
            </a:endParaRPr>
          </a:p>
          <a:p>
            <a:pPr marL="540000" indent="-324000" algn="l" rtl="0">
              <a:lnSpc>
                <a:spcPts val="3000"/>
              </a:lnSpc>
              <a:defRPr sz="1000"/>
            </a:pPr>
            <a:r>
              <a:rPr lang="ja-JP" altLang="en-US" sz="2200" b="1" dirty="0" smtClean="0">
                <a:latin typeface="HG丸ｺﾞｼｯｸM-PRO"/>
                <a:ea typeface="HG丸ｺﾞｼｯｸM-PRO"/>
              </a:rPr>
              <a:t>・他部品に比べて故障事例の多い過給機についてはエンジン本体更新までの間の中間年度付近で</a:t>
            </a:r>
            <a:r>
              <a:rPr lang="ja-JP" altLang="en-US" sz="2200" b="1" dirty="0" smtClean="0">
                <a:solidFill>
                  <a:srgbClr val="FF0000"/>
                </a:solidFill>
                <a:latin typeface="HG丸ｺﾞｼｯｸM-PRO"/>
                <a:ea typeface="HG丸ｺﾞｼｯｸM-PRO"/>
              </a:rPr>
              <a:t>あり、実際に運転停止に至る不具合が発生した２０年経過時点で</a:t>
            </a:r>
            <a:r>
              <a:rPr lang="ja-JP" altLang="en-US" sz="2200" b="1" dirty="0" smtClean="0">
                <a:latin typeface="HG丸ｺﾞｼｯｸM-PRO"/>
                <a:ea typeface="HG丸ｺﾞｼｯｸM-PRO"/>
              </a:rPr>
              <a:t>取替を検討し、信頼性向上を図る。</a:t>
            </a:r>
            <a:endParaRPr lang="en-US" altLang="ja-JP" sz="2200" b="1" dirty="0" smtClean="0">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9</a:t>
            </a:fld>
            <a:endParaRPr kumimoji="1" lang="ja-JP" altLang="en-US" dirty="0"/>
          </a:p>
        </p:txBody>
      </p:sp>
    </p:spTree>
    <p:extLst>
      <p:ext uri="{BB962C8B-B14F-4D97-AF65-F5344CB8AC3E}">
        <p14:creationId xmlns:p14="http://schemas.microsoft.com/office/powerpoint/2010/main" val="3925637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１－３ エンジンの時間計画保全における更新年数設定（１／５）</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1378527"/>
            <a:ext cx="8811491" cy="467937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000"/>
              </a:lnSpc>
              <a:defRPr sz="1000"/>
            </a:pPr>
            <a:r>
              <a:rPr lang="en-US" altLang="ja-JP" sz="2200" b="1" dirty="0" smtClean="0">
                <a:solidFill>
                  <a:srgbClr val="000000"/>
                </a:solidFill>
                <a:latin typeface="HG丸ｺﾞｼｯｸM-PRO"/>
                <a:ea typeface="HG丸ｺﾞｼｯｸM-PRO"/>
              </a:rPr>
              <a:t>【</a:t>
            </a:r>
            <a:r>
              <a:rPr lang="ja-JP" altLang="en-US" sz="2200" b="1" dirty="0" smtClean="0">
                <a:solidFill>
                  <a:srgbClr val="000000"/>
                </a:solidFill>
                <a:latin typeface="HG丸ｺﾞｼｯｸM-PRO"/>
                <a:ea typeface="HG丸ｺﾞｼｯｸM-PRO"/>
              </a:rPr>
              <a:t>故障事例に基づく年数設定の検証</a:t>
            </a:r>
            <a:r>
              <a:rPr lang="en-US" altLang="ja-JP" sz="2200" b="1" dirty="0" smtClean="0">
                <a:solidFill>
                  <a:srgbClr val="000000"/>
                </a:solidFill>
                <a:latin typeface="HG丸ｺﾞｼｯｸM-PRO"/>
                <a:ea typeface="HG丸ｺﾞｼｯｸM-PRO"/>
              </a:rPr>
              <a:t>】</a:t>
            </a: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r>
              <a:rPr lang="ja-JP" altLang="en-US" sz="2200" b="1" i="0" u="none" strike="noStrike" baseline="0" dirty="0" smtClean="0">
                <a:solidFill>
                  <a:srgbClr val="000000"/>
                </a:solidFill>
                <a:latin typeface="HG丸ｺﾞｼｯｸM-PRO"/>
                <a:ea typeface="HG丸ｺﾞｼｯｸM-PRO"/>
              </a:rPr>
              <a:t>・エンジンの使用年数に伴う故障（</a:t>
            </a:r>
            <a:r>
              <a:rPr lang="ja-JP" altLang="en-US" sz="2200" b="1" dirty="0" smtClean="0">
                <a:solidFill>
                  <a:srgbClr val="000000"/>
                </a:solidFill>
                <a:latin typeface="HG丸ｺﾞｼｯｸM-PRO"/>
                <a:ea typeface="HG丸ｺﾞｼｯｸM-PRO"/>
              </a:rPr>
              <a:t>損傷）発生時期、頻度等について、メーカーによる一定の知見は</a:t>
            </a:r>
            <a:r>
              <a:rPr lang="ja-JP" altLang="en-US" sz="2200" b="1" dirty="0">
                <a:solidFill>
                  <a:srgbClr val="000000"/>
                </a:solidFill>
                <a:latin typeface="HG丸ｺﾞｼｯｸM-PRO"/>
                <a:ea typeface="HG丸ｺﾞｼｯｸM-PRO"/>
              </a:rPr>
              <a:t>得られて</a:t>
            </a:r>
            <a:r>
              <a:rPr lang="ja-JP" altLang="en-US" sz="2200" b="1" dirty="0" smtClean="0">
                <a:solidFill>
                  <a:srgbClr val="000000"/>
                </a:solidFill>
                <a:latin typeface="HG丸ｺﾞｼｯｸM-PRO"/>
                <a:ea typeface="HG丸ｺﾞｼｯｸM-PRO"/>
              </a:rPr>
              <a:t>いない。</a:t>
            </a:r>
            <a:endParaRPr lang="en-US" altLang="ja-JP" sz="2200" b="1" dirty="0" smtClean="0">
              <a:solidFill>
                <a:srgbClr val="000000"/>
              </a:solidFill>
              <a:latin typeface="HG丸ｺﾞｼｯｸM-PRO"/>
              <a:ea typeface="HG丸ｺﾞｼｯｸM-PRO"/>
            </a:endParaRPr>
          </a:p>
          <a:p>
            <a:pPr marL="540000" indent="-324000">
              <a:lnSpc>
                <a:spcPts val="3000"/>
              </a:lnSpc>
              <a:defRPr sz="1000"/>
            </a:pPr>
            <a:r>
              <a:rPr lang="ja-JP" altLang="en-US" sz="2200" b="1" i="0" u="none" strike="noStrike" baseline="0" dirty="0" smtClean="0">
                <a:solidFill>
                  <a:srgbClr val="000000"/>
                </a:solidFill>
                <a:latin typeface="HG丸ｺﾞｼｯｸM-PRO"/>
                <a:ea typeface="HG丸ｺﾞｼｯｸM-PRO"/>
              </a:rPr>
              <a:t>（使用環境による依存が高く、「何年経過すれば故障確率が増える」ということは一概に言えない）</a:t>
            </a: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10</a:t>
            </a:fld>
            <a:endParaRPr kumimoji="1" lang="ja-JP" altLang="en-US" dirty="0"/>
          </a:p>
        </p:txBody>
      </p:sp>
    </p:spTree>
    <p:extLst>
      <p:ext uri="{BB962C8B-B14F-4D97-AF65-F5344CB8AC3E}">
        <p14:creationId xmlns:p14="http://schemas.microsoft.com/office/powerpoint/2010/main" val="409767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１－３ エンジンの時間計画保全における更新年数設定（２／５）</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000"/>
              </a:lnSpc>
              <a:defRPr sz="1000"/>
            </a:pPr>
            <a:r>
              <a:rPr lang="en-US" altLang="ja-JP" sz="2200" b="1" dirty="0">
                <a:solidFill>
                  <a:srgbClr val="000000"/>
                </a:solidFill>
                <a:latin typeface="HG丸ｺﾞｼｯｸM-PRO"/>
                <a:ea typeface="HG丸ｺﾞｼｯｸM-PRO"/>
              </a:rPr>
              <a:t>【</a:t>
            </a:r>
            <a:r>
              <a:rPr lang="ja-JP" altLang="en-US" sz="2200" b="1" dirty="0">
                <a:solidFill>
                  <a:srgbClr val="000000"/>
                </a:solidFill>
                <a:latin typeface="HG丸ｺﾞｼｯｸM-PRO"/>
                <a:ea typeface="HG丸ｺﾞｼｯｸM-PRO"/>
              </a:rPr>
              <a:t>年数設定の検討方針</a:t>
            </a:r>
            <a:r>
              <a:rPr lang="en-US" altLang="ja-JP" sz="2200" b="1" dirty="0" smtClean="0">
                <a:solidFill>
                  <a:srgbClr val="000000"/>
                </a:solidFill>
                <a:latin typeface="HG丸ｺﾞｼｯｸM-PRO"/>
                <a:ea typeface="HG丸ｺﾞｼｯｸM-PRO"/>
              </a:rPr>
              <a:t>】</a:t>
            </a:r>
          </a:p>
          <a:p>
            <a:pPr marL="540000" indent="-324000">
              <a:lnSpc>
                <a:spcPts val="3000"/>
              </a:lnSpc>
              <a:defRPr sz="1000"/>
            </a:pPr>
            <a:r>
              <a:rPr lang="ja-JP" altLang="en-US" sz="2200" b="1" dirty="0" smtClean="0">
                <a:solidFill>
                  <a:srgbClr val="000000"/>
                </a:solidFill>
                <a:latin typeface="HG丸ｺﾞｼｯｸM-PRO"/>
                <a:ea typeface="HG丸ｺﾞｼｯｸM-PRO"/>
              </a:rPr>
              <a:t>・</a:t>
            </a:r>
            <a:r>
              <a:rPr lang="ja-JP" altLang="en-US" sz="2200" b="1" dirty="0">
                <a:solidFill>
                  <a:srgbClr val="000000"/>
                </a:solidFill>
                <a:latin typeface="HG丸ｺﾞｼｯｸM-PRO"/>
                <a:ea typeface="HG丸ｺﾞｼｯｸM-PRO"/>
              </a:rPr>
              <a:t>故障事例②は、エンジン本体部へ影響を与えた損傷であり</a:t>
            </a:r>
            <a:r>
              <a:rPr lang="ja-JP" altLang="en-US" sz="2200" b="1" dirty="0" smtClean="0">
                <a:solidFill>
                  <a:srgbClr val="000000"/>
                </a:solidFill>
                <a:latin typeface="HG丸ｺﾞｼｯｸM-PRO"/>
                <a:ea typeface="HG丸ｺﾞｼｯｸM-PRO"/>
              </a:rPr>
              <a:t>、検討</a:t>
            </a:r>
            <a:r>
              <a:rPr lang="ja-JP" altLang="en-US" sz="2200" b="1" dirty="0">
                <a:solidFill>
                  <a:srgbClr val="000000"/>
                </a:solidFill>
                <a:latin typeface="HG丸ｺﾞｼｯｸM-PRO"/>
                <a:ea typeface="HG丸ｺﾞｼｯｸM-PRO"/>
              </a:rPr>
              <a:t>の</a:t>
            </a:r>
            <a:r>
              <a:rPr lang="ja-JP" altLang="en-US" sz="2200" b="1" dirty="0" smtClean="0">
                <a:solidFill>
                  <a:srgbClr val="000000"/>
                </a:solidFill>
                <a:latin typeface="HG丸ｺﾞｼｯｸM-PRO"/>
                <a:ea typeface="HG丸ｺﾞｼｯｸM-PRO"/>
              </a:rPr>
              <a:t>一つの判断</a:t>
            </a:r>
            <a:r>
              <a:rPr lang="ja-JP" altLang="en-US" sz="2200" b="1" dirty="0">
                <a:solidFill>
                  <a:srgbClr val="000000"/>
                </a:solidFill>
                <a:latin typeface="HG丸ｺﾞｼｯｸM-PRO"/>
                <a:ea typeface="HG丸ｺﾞｼｯｸM-PRO"/>
              </a:rPr>
              <a:t>材料</a:t>
            </a:r>
            <a:r>
              <a:rPr lang="ja-JP" altLang="en-US" sz="2200" b="1" dirty="0" smtClean="0">
                <a:solidFill>
                  <a:srgbClr val="000000"/>
                </a:solidFill>
                <a:latin typeface="HG丸ｺﾞｼｯｸM-PRO"/>
                <a:ea typeface="HG丸ｺﾞｼｯｸM-PRO"/>
              </a:rPr>
              <a:t>として取り扱う。</a:t>
            </a:r>
            <a:endParaRPr lang="en-US" altLang="ja-JP" sz="2200" b="1" dirty="0">
              <a:solidFill>
                <a:srgbClr val="000000"/>
              </a:solidFill>
              <a:latin typeface="HG丸ｺﾞｼｯｸM-PRO"/>
              <a:ea typeface="HG丸ｺﾞｼｯｸM-PRO"/>
            </a:endParaRPr>
          </a:p>
          <a:p>
            <a:pPr marL="540000" indent="-324000" algn="l" rtl="0">
              <a:lnSpc>
                <a:spcPts val="3000"/>
              </a:lnSpc>
              <a:defRPr sz="1000"/>
            </a:pPr>
            <a:r>
              <a:rPr lang="ja-JP" altLang="en-US" sz="2200" b="1" dirty="0" smtClean="0">
                <a:solidFill>
                  <a:srgbClr val="000000"/>
                </a:solidFill>
                <a:latin typeface="HG丸ｺﾞｼｯｸM-PRO"/>
                <a:ea typeface="HG丸ｺﾞｼｯｸM-PRO"/>
              </a:rPr>
              <a:t>・大阪府の雨水ポンプ施設における過去の更新実績を一つの判断材料として取り扱う。</a:t>
            </a:r>
            <a:endParaRPr lang="en-US" altLang="ja-JP" sz="2200" b="1" dirty="0" smtClean="0">
              <a:solidFill>
                <a:srgbClr val="000000"/>
              </a:solidFill>
              <a:latin typeface="HG丸ｺﾞｼｯｸM-PRO"/>
              <a:ea typeface="HG丸ｺﾞｼｯｸM-PRO"/>
            </a:endParaRPr>
          </a:p>
          <a:p>
            <a:pPr marL="540000" indent="-324000" algn="l" rtl="0">
              <a:lnSpc>
                <a:spcPts val="3000"/>
              </a:lnSpc>
              <a:defRPr sz="1000"/>
            </a:pPr>
            <a:r>
              <a:rPr lang="ja-JP" altLang="en-US" sz="2200" b="1" dirty="0" smtClean="0">
                <a:solidFill>
                  <a:srgbClr val="000000"/>
                </a:solidFill>
                <a:latin typeface="HG丸ｺﾞｼｯｸM-PRO"/>
                <a:ea typeface="HG丸ｺﾞｼｯｸM-PRO"/>
              </a:rPr>
              <a:t>（過去の更新実績では社会的要求に加え、一部の部品で調達が困難な状態に伴う更新を行っていたが、致命的な故障等は発生していなかった。）</a:t>
            </a:r>
            <a:endParaRPr lang="en-US" altLang="ja-JP" sz="2200" b="1" dirty="0" smtClean="0">
              <a:solidFill>
                <a:srgbClr val="000000"/>
              </a:solidFill>
              <a:latin typeface="HG丸ｺﾞｼｯｸM-PRO"/>
              <a:ea typeface="HG丸ｺﾞｼｯｸM-PRO"/>
            </a:endParaRPr>
          </a:p>
          <a:p>
            <a:pPr marL="540000" indent="-324000" algn="l" rtl="0">
              <a:lnSpc>
                <a:spcPts val="3000"/>
              </a:lnSpc>
              <a:defRPr sz="1000"/>
            </a:pPr>
            <a:r>
              <a:rPr lang="ja-JP" altLang="en-US" sz="2200" b="1" dirty="0" smtClean="0">
                <a:solidFill>
                  <a:srgbClr val="000000"/>
                </a:solidFill>
                <a:latin typeface="HG丸ｺﾞｼｯｸM-PRO"/>
                <a:ea typeface="HG丸ｺﾞｼｯｸM-PRO"/>
              </a:rPr>
              <a:t>・雨水ポンプ施設では、故障等が発生した場合、迅速な復旧が不可欠である。そのためには迅速な部品調達が必須となるため、メーカー等による部品供給状況を一つの判断材料として扱う。</a:t>
            </a:r>
            <a:endParaRPr lang="en-US" altLang="ja-JP" sz="2200" b="1" dirty="0">
              <a:solidFill>
                <a:srgbClr val="000000"/>
              </a:solidFill>
              <a:latin typeface="HG丸ｺﾞｼｯｸM-PRO"/>
              <a:ea typeface="HG丸ｺﾞｼｯｸM-PRO"/>
            </a:endParaRPr>
          </a:p>
          <a:p>
            <a:pPr marL="540000" indent="-324000" algn="l" rtl="0">
              <a:lnSpc>
                <a:spcPts val="3000"/>
              </a:lnSpc>
              <a:defRPr sz="1000"/>
            </a:pPr>
            <a:endParaRPr lang="en-US" altLang="ja-JP" sz="2200" b="1" dirty="0" smtClean="0">
              <a:solidFill>
                <a:srgbClr val="000000"/>
              </a:solidFill>
              <a:latin typeface="HG丸ｺﾞｼｯｸM-PRO"/>
              <a:ea typeface="HG丸ｺﾞｼｯｸM-PRO"/>
            </a:endParaRPr>
          </a:p>
          <a:p>
            <a:pPr marL="540000" indent="-324000" algn="l" rtl="0">
              <a:lnSpc>
                <a:spcPts val="3000"/>
              </a:lnSpc>
              <a:defRPr sz="1000"/>
            </a:pPr>
            <a:r>
              <a:rPr lang="en-US" altLang="ja-JP" sz="2200" b="1" dirty="0" smtClean="0">
                <a:solidFill>
                  <a:srgbClr val="000000"/>
                </a:solidFill>
                <a:latin typeface="HG丸ｺﾞｼｯｸM-PRO"/>
                <a:ea typeface="HG丸ｺﾞｼｯｸM-PRO"/>
              </a:rPr>
              <a:t>※</a:t>
            </a:r>
            <a:r>
              <a:rPr lang="ja-JP" altLang="en-US" sz="2200" b="1" dirty="0" smtClean="0">
                <a:solidFill>
                  <a:srgbClr val="000000"/>
                </a:solidFill>
                <a:latin typeface="HG丸ｺﾞｼｯｸM-PRO"/>
                <a:ea typeface="HG丸ｺﾞｼｯｸM-PRO"/>
              </a:rPr>
              <a:t>参考：雨水ポンプ施設に時間計画保全の考えを導入している自治体</a:t>
            </a:r>
            <a:r>
              <a:rPr lang="ja-JP" altLang="en-US" sz="2200" b="1" dirty="0">
                <a:solidFill>
                  <a:srgbClr val="000000"/>
                </a:solidFill>
                <a:latin typeface="HG丸ｺﾞｼｯｸM-PRO"/>
                <a:ea typeface="HG丸ｺﾞｼｯｸM-PRO"/>
              </a:rPr>
              <a:t>に</a:t>
            </a:r>
            <a:r>
              <a:rPr lang="ja-JP" altLang="en-US" sz="2200" b="1" dirty="0" smtClean="0">
                <a:solidFill>
                  <a:srgbClr val="000000"/>
                </a:solidFill>
                <a:latin typeface="HG丸ｺﾞｼｯｸM-PRO"/>
                <a:ea typeface="HG丸ｺﾞｼｯｸM-PRO"/>
              </a:rPr>
              <a:t>おいては、過去の更新実績を基に年数を設定し、部品供給状況に応じて前倒しするといった手法をとっている。</a:t>
            </a: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11</a:t>
            </a:fld>
            <a:endParaRPr kumimoji="1" lang="ja-JP" altLang="en-US" dirty="0"/>
          </a:p>
        </p:txBody>
      </p:sp>
    </p:spTree>
    <p:extLst>
      <p:ext uri="{BB962C8B-B14F-4D97-AF65-F5344CB8AC3E}">
        <p14:creationId xmlns:p14="http://schemas.microsoft.com/office/powerpoint/2010/main" val="1196219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エンジンの時間計画保全における更新年数設定</a:t>
            </a:r>
            <a:r>
              <a:rPr lang="ja-JP" altLang="en-US" sz="2400" dirty="0" smtClean="0">
                <a:latin typeface="Meiryo UI" pitchFamily="50" charset="-128"/>
                <a:ea typeface="Meiryo UI" pitchFamily="50" charset="-128"/>
                <a:cs typeface="Meiryo UI" pitchFamily="50" charset="-128"/>
              </a:rPr>
              <a:t>（３／５）</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12</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903452196"/>
              </p:ext>
            </p:extLst>
          </p:nvPr>
        </p:nvGraphicFramePr>
        <p:xfrm>
          <a:off x="161696" y="1510141"/>
          <a:ext cx="8760631" cy="4985505"/>
        </p:xfrm>
        <a:graphic>
          <a:graphicData uri="http://schemas.openxmlformats.org/drawingml/2006/table">
            <a:tbl>
              <a:tblPr>
                <a:tableStyleId>{5C22544A-7EE6-4342-B048-85BDC9FD1C3A}</a:tableStyleId>
              </a:tblPr>
              <a:tblGrid>
                <a:gridCol w="2803177"/>
                <a:gridCol w="1149927"/>
                <a:gridCol w="1108364"/>
                <a:gridCol w="997527"/>
                <a:gridCol w="997527"/>
                <a:gridCol w="1704109"/>
              </a:tblGrid>
              <a:tr h="656373">
                <a:tc>
                  <a:txBody>
                    <a:bodyPr/>
                    <a:lstStyle/>
                    <a:p>
                      <a:pPr algn="ctr" fontAlgn="ctr"/>
                      <a:r>
                        <a:rPr lang="ja-JP" altLang="en-US" sz="2000" u="none" strike="noStrike" dirty="0">
                          <a:effectLst/>
                          <a:latin typeface="HG丸ｺﾞｼｯｸM-PRO" panose="020F0600000000000000" pitchFamily="50" charset="-128"/>
                          <a:ea typeface="HG丸ｺﾞｼｯｸM-PRO" panose="020F0600000000000000" pitchFamily="50" charset="-128"/>
                        </a:rPr>
                        <a:t>機場名</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号機</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口径</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u="none" strike="noStrike" dirty="0">
                          <a:effectLst/>
                          <a:latin typeface="HG丸ｺﾞｼｯｸM-PRO" panose="020F0600000000000000" pitchFamily="50" charset="-128"/>
                          <a:ea typeface="HG丸ｺﾞｼｯｸM-PRO" panose="020F0600000000000000" pitchFamily="50" charset="-128"/>
                        </a:rPr>
                        <a:t>設置</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更新</a:t>
                      </a:r>
                      <a:br>
                        <a:rPr lang="ja-JP" altLang="en-US" sz="2000" u="none" strike="noStrike">
                          <a:effectLst/>
                          <a:latin typeface="HG丸ｺﾞｼｯｸM-PRO" panose="020F0600000000000000" pitchFamily="50" charset="-128"/>
                          <a:ea typeface="HG丸ｺﾞｼｯｸM-PRO" panose="020F0600000000000000" pitchFamily="50" charset="-128"/>
                        </a:rPr>
                      </a:br>
                      <a:r>
                        <a:rPr lang="ja-JP" altLang="en-US" sz="2000" u="none" strike="noStrike">
                          <a:effectLst/>
                          <a:latin typeface="HG丸ｺﾞｼｯｸM-PRO" panose="020F0600000000000000" pitchFamily="50" charset="-128"/>
                          <a:ea typeface="HG丸ｺﾞｼｯｸM-PRO" panose="020F0600000000000000" pitchFamily="50" charset="-128"/>
                        </a:rPr>
                        <a:t>完了</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使用</a:t>
                      </a:r>
                      <a:br>
                        <a:rPr lang="ja-JP" altLang="en-US" sz="2000" u="none" strike="noStrike">
                          <a:effectLst/>
                          <a:latin typeface="HG丸ｺﾞｼｯｸM-PRO" panose="020F0600000000000000" pitchFamily="50" charset="-128"/>
                          <a:ea typeface="HG丸ｺﾞｼｯｸM-PRO" panose="020F0600000000000000" pitchFamily="50" charset="-128"/>
                        </a:rPr>
                      </a:br>
                      <a:r>
                        <a:rPr lang="ja-JP" altLang="en-US" sz="2000" u="none" strike="noStrike">
                          <a:effectLst/>
                          <a:latin typeface="HG丸ｺﾞｼｯｸM-PRO" panose="020F0600000000000000" pitchFamily="50" charset="-128"/>
                          <a:ea typeface="HG丸ｺﾞｼｯｸM-PRO" panose="020F0600000000000000" pitchFamily="50" charset="-128"/>
                        </a:rPr>
                        <a:t>年数</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761">
                <a:tc rowSpan="4">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中央水みらいセンター</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u="none" strike="noStrike" dirty="0">
                          <a:effectLst/>
                          <a:latin typeface="HG丸ｺﾞｼｯｸM-PRO" panose="020F0600000000000000" pitchFamily="50" charset="-128"/>
                          <a:ea typeface="HG丸ｺﾞｼｯｸM-PRO" panose="020F0600000000000000" pitchFamily="50" charset="-128"/>
                        </a:rPr>
                        <a:t>№</a:t>
                      </a:r>
                      <a:r>
                        <a:rPr lang="en-US" altLang="ja-JP" sz="2000" u="none" strike="noStrike" dirty="0">
                          <a:effectLst/>
                          <a:latin typeface="HG丸ｺﾞｼｯｸM-PRO" panose="020F0600000000000000" pitchFamily="50" charset="-128"/>
                          <a:ea typeface="HG丸ｺﾞｼｯｸM-PRO" panose="020F0600000000000000" pitchFamily="50" charset="-128"/>
                        </a:rPr>
                        <a:t>1</a:t>
                      </a:r>
                      <a:endParaRPr lang="en-US" altLang="ja-JP"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l-GR" sz="2000" u="none" strike="noStrike">
                          <a:effectLst/>
                          <a:latin typeface="HG丸ｺﾞｼｯｸM-PRO" panose="020F0600000000000000" pitchFamily="50" charset="-128"/>
                          <a:ea typeface="HG丸ｺﾞｼｯｸM-PRO" panose="020F0600000000000000" pitchFamily="50" charset="-128"/>
                        </a:rPr>
                        <a:t>φ1500</a:t>
                      </a:r>
                      <a:endParaRPr lang="el-GR"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err="1">
                          <a:effectLst/>
                          <a:latin typeface="HG丸ｺﾞｼｯｸM-PRO" panose="020F0600000000000000" pitchFamily="50" charset="-128"/>
                          <a:ea typeface="HG丸ｺﾞｼｯｸM-PRO" panose="020F0600000000000000" pitchFamily="50" charset="-128"/>
                        </a:rPr>
                        <a:t>S44</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effectLst/>
                          <a:latin typeface="HG丸ｺﾞｼｯｸM-PRO" panose="020F0600000000000000" pitchFamily="50" charset="-128"/>
                          <a:ea typeface="HG丸ｺﾞｼｯｸM-PRO" panose="020F0600000000000000" pitchFamily="50" charset="-128"/>
                        </a:rPr>
                        <a:t>H16</a:t>
                      </a:r>
                      <a:endParaRPr 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a:effectLst/>
                          <a:latin typeface="HG丸ｺﾞｼｯｸM-PRO" panose="020F0600000000000000" pitchFamily="50" charset="-128"/>
                          <a:ea typeface="HG丸ｺﾞｼｯｸM-PRO" panose="020F0600000000000000" pitchFamily="50" charset="-128"/>
                        </a:rPr>
                        <a:t>35</a:t>
                      </a:r>
                      <a:r>
                        <a:rPr lang="ja-JP" altLang="en-US" sz="2000" u="none" strike="noStrike">
                          <a:effectLst/>
                          <a:latin typeface="HG丸ｺﾞｼｯｸM-PRO" panose="020F0600000000000000" pitchFamily="50" charset="-128"/>
                          <a:ea typeface="HG丸ｺﾞｼｯｸM-PRO" panose="020F0600000000000000" pitchFamily="50" charset="-128"/>
                        </a:rPr>
                        <a:t>年</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761">
                <a:tc vMerge="1">
                  <a:txBody>
                    <a:bodyPr/>
                    <a:lstStyle/>
                    <a:p>
                      <a:endParaRPr kumimoji="1" lang="ja-JP" altLang="en-US"/>
                    </a:p>
                  </a:txBody>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a:t>
                      </a:r>
                      <a:r>
                        <a:rPr lang="en-US" altLang="ja-JP" sz="2000" u="none" strike="noStrike">
                          <a:effectLst/>
                          <a:latin typeface="HG丸ｺﾞｼｯｸM-PRO" panose="020F0600000000000000" pitchFamily="50" charset="-128"/>
                          <a:ea typeface="HG丸ｺﾞｼｯｸM-PRO" panose="020F0600000000000000" pitchFamily="50" charset="-128"/>
                        </a:rPr>
                        <a:t>2</a:t>
                      </a:r>
                      <a:endParaRPr lang="en-US" altLang="ja-JP"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l-GR" sz="2000" u="none" strike="noStrike" dirty="0">
                          <a:effectLst/>
                          <a:latin typeface="HG丸ｺﾞｼｯｸM-PRO" panose="020F0600000000000000" pitchFamily="50" charset="-128"/>
                          <a:ea typeface="HG丸ｺﾞｼｯｸM-PRO" panose="020F0600000000000000" pitchFamily="50" charset="-128"/>
                        </a:rPr>
                        <a:t>φ1500</a:t>
                      </a:r>
                      <a:endParaRPr lang="el-GR"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err="1">
                          <a:effectLst/>
                          <a:latin typeface="HG丸ｺﾞｼｯｸM-PRO" panose="020F0600000000000000" pitchFamily="50" charset="-128"/>
                          <a:ea typeface="HG丸ｺﾞｼｯｸM-PRO" panose="020F0600000000000000" pitchFamily="50" charset="-128"/>
                        </a:rPr>
                        <a:t>S44</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effectLst/>
                          <a:latin typeface="HG丸ｺﾞｼｯｸM-PRO" panose="020F0600000000000000" pitchFamily="50" charset="-128"/>
                          <a:ea typeface="HG丸ｺﾞｼｯｸM-PRO" panose="020F0600000000000000" pitchFamily="50" charset="-128"/>
                        </a:rPr>
                        <a:t>H17</a:t>
                      </a:r>
                      <a:endParaRPr 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a:effectLst/>
                          <a:latin typeface="HG丸ｺﾞｼｯｸM-PRO" panose="020F0600000000000000" pitchFamily="50" charset="-128"/>
                          <a:ea typeface="HG丸ｺﾞｼｯｸM-PRO" panose="020F0600000000000000" pitchFamily="50" charset="-128"/>
                        </a:rPr>
                        <a:t>36</a:t>
                      </a:r>
                      <a:r>
                        <a:rPr lang="ja-JP" altLang="en-US" sz="2000" u="none" strike="noStrike">
                          <a:effectLst/>
                          <a:latin typeface="HG丸ｺﾞｼｯｸM-PRO" panose="020F0600000000000000" pitchFamily="50" charset="-128"/>
                          <a:ea typeface="HG丸ｺﾞｼｯｸM-PRO" panose="020F0600000000000000" pitchFamily="50" charset="-128"/>
                        </a:rPr>
                        <a:t>年</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761">
                <a:tc vMerge="1">
                  <a:txBody>
                    <a:bodyPr/>
                    <a:lstStyle/>
                    <a:p>
                      <a:endParaRPr kumimoji="1" lang="ja-JP" altLang="en-US"/>
                    </a:p>
                  </a:txBody>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a:t>
                      </a:r>
                      <a:r>
                        <a:rPr lang="en-US" altLang="ja-JP" sz="2000" u="none" strike="noStrike">
                          <a:effectLst/>
                          <a:latin typeface="HG丸ｺﾞｼｯｸM-PRO" panose="020F0600000000000000" pitchFamily="50" charset="-128"/>
                          <a:ea typeface="HG丸ｺﾞｼｯｸM-PRO" panose="020F0600000000000000" pitchFamily="50" charset="-128"/>
                        </a:rPr>
                        <a:t>3</a:t>
                      </a:r>
                      <a:endParaRPr lang="en-US" altLang="ja-JP"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l-GR" sz="2000" u="none" strike="noStrike" dirty="0">
                          <a:effectLst/>
                          <a:latin typeface="HG丸ｺﾞｼｯｸM-PRO" panose="020F0600000000000000" pitchFamily="50" charset="-128"/>
                          <a:ea typeface="HG丸ｺﾞｼｯｸM-PRO" panose="020F0600000000000000" pitchFamily="50" charset="-128"/>
                        </a:rPr>
                        <a:t>φ1650</a:t>
                      </a:r>
                      <a:endParaRPr lang="el-GR"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err="1">
                          <a:effectLst/>
                          <a:latin typeface="HG丸ｺﾞｼｯｸM-PRO" panose="020F0600000000000000" pitchFamily="50" charset="-128"/>
                          <a:ea typeface="HG丸ｺﾞｼｯｸM-PRO" panose="020F0600000000000000" pitchFamily="50" charset="-128"/>
                        </a:rPr>
                        <a:t>S46</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effectLst/>
                          <a:latin typeface="HG丸ｺﾞｼｯｸM-PRO" panose="020F0600000000000000" pitchFamily="50" charset="-128"/>
                          <a:ea typeface="HG丸ｺﾞｼｯｸM-PRO" panose="020F0600000000000000" pitchFamily="50" charset="-128"/>
                        </a:rPr>
                        <a:t>H18</a:t>
                      </a:r>
                      <a:endParaRPr 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a:effectLst/>
                          <a:latin typeface="HG丸ｺﾞｼｯｸM-PRO" panose="020F0600000000000000" pitchFamily="50" charset="-128"/>
                          <a:ea typeface="HG丸ｺﾞｼｯｸM-PRO" panose="020F0600000000000000" pitchFamily="50" charset="-128"/>
                        </a:rPr>
                        <a:t>35</a:t>
                      </a:r>
                      <a:r>
                        <a:rPr lang="ja-JP" altLang="en-US" sz="2000" u="none" strike="noStrike">
                          <a:effectLst/>
                          <a:latin typeface="HG丸ｺﾞｼｯｸM-PRO" panose="020F0600000000000000" pitchFamily="50" charset="-128"/>
                          <a:ea typeface="HG丸ｺﾞｼｯｸM-PRO" panose="020F0600000000000000" pitchFamily="50" charset="-128"/>
                        </a:rPr>
                        <a:t>年</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761">
                <a:tc vMerge="1">
                  <a:txBody>
                    <a:bodyPr/>
                    <a:lstStyle/>
                    <a:p>
                      <a:endParaRPr kumimoji="1" lang="ja-JP" altLang="en-US"/>
                    </a:p>
                  </a:txBody>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a:t>
                      </a:r>
                      <a:r>
                        <a:rPr lang="en-US" altLang="ja-JP" sz="2000" u="none" strike="noStrike">
                          <a:effectLst/>
                          <a:latin typeface="HG丸ｺﾞｼｯｸM-PRO" panose="020F0600000000000000" pitchFamily="50" charset="-128"/>
                          <a:ea typeface="HG丸ｺﾞｼｯｸM-PRO" panose="020F0600000000000000" pitchFamily="50" charset="-128"/>
                        </a:rPr>
                        <a:t>4</a:t>
                      </a:r>
                      <a:endParaRPr lang="en-US" altLang="ja-JP"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l-GR" sz="2000" u="none" strike="noStrike">
                          <a:effectLst/>
                          <a:latin typeface="HG丸ｺﾞｼｯｸM-PRO" panose="020F0600000000000000" pitchFamily="50" charset="-128"/>
                          <a:ea typeface="HG丸ｺﾞｼｯｸM-PRO" panose="020F0600000000000000" pitchFamily="50" charset="-128"/>
                        </a:rPr>
                        <a:t>φ1650</a:t>
                      </a:r>
                      <a:endParaRPr lang="el-GR"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err="1">
                          <a:effectLst/>
                          <a:latin typeface="HG丸ｺﾞｼｯｸM-PRO" panose="020F0600000000000000" pitchFamily="50" charset="-128"/>
                          <a:ea typeface="HG丸ｺﾞｼｯｸM-PRO" panose="020F0600000000000000" pitchFamily="50" charset="-128"/>
                        </a:rPr>
                        <a:t>S46</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HG丸ｺﾞｼｯｸM-PRO" panose="020F0600000000000000" pitchFamily="50" charset="-128"/>
                          <a:ea typeface="HG丸ｺﾞｼｯｸM-PRO" panose="020F0600000000000000" pitchFamily="50" charset="-128"/>
                        </a:rPr>
                        <a:t>H19</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a:effectLst/>
                          <a:latin typeface="HG丸ｺﾞｼｯｸM-PRO" panose="020F0600000000000000" pitchFamily="50" charset="-128"/>
                          <a:ea typeface="HG丸ｺﾞｼｯｸM-PRO" panose="020F0600000000000000" pitchFamily="50" charset="-128"/>
                        </a:rPr>
                        <a:t>36</a:t>
                      </a:r>
                      <a:r>
                        <a:rPr lang="ja-JP" altLang="en-US" sz="2000" u="none" strike="noStrike">
                          <a:effectLst/>
                          <a:latin typeface="HG丸ｺﾞｼｯｸM-PRO" panose="020F0600000000000000" pitchFamily="50" charset="-128"/>
                          <a:ea typeface="HG丸ｺﾞｼｯｸM-PRO" panose="020F0600000000000000" pitchFamily="50" charset="-128"/>
                        </a:rPr>
                        <a:t>年</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761">
                <a:tc rowSpan="3">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鴻池水みらいセンター</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a:t>
                      </a:r>
                      <a:r>
                        <a:rPr lang="en-US" altLang="ja-JP" sz="2000" u="none" strike="noStrike">
                          <a:effectLst/>
                          <a:latin typeface="HG丸ｺﾞｼｯｸM-PRO" panose="020F0600000000000000" pitchFamily="50" charset="-128"/>
                          <a:ea typeface="HG丸ｺﾞｼｯｸM-PRO" panose="020F0600000000000000" pitchFamily="50" charset="-128"/>
                        </a:rPr>
                        <a:t>1</a:t>
                      </a:r>
                      <a:endParaRPr lang="en-US" altLang="ja-JP"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l-GR" sz="2000" u="none" strike="noStrike">
                          <a:effectLst/>
                          <a:latin typeface="HG丸ｺﾞｼｯｸM-PRO" panose="020F0600000000000000" pitchFamily="50" charset="-128"/>
                          <a:ea typeface="HG丸ｺﾞｼｯｸM-PRO" panose="020F0600000000000000" pitchFamily="50" charset="-128"/>
                        </a:rPr>
                        <a:t>φ1600</a:t>
                      </a:r>
                      <a:endParaRPr lang="el-GR"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err="1">
                          <a:effectLst/>
                          <a:latin typeface="HG丸ｺﾞｼｯｸM-PRO" panose="020F0600000000000000" pitchFamily="50" charset="-128"/>
                          <a:ea typeface="HG丸ｺﾞｼｯｸM-PRO" panose="020F0600000000000000" pitchFamily="50" charset="-128"/>
                        </a:rPr>
                        <a:t>S43</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effectLst/>
                          <a:latin typeface="HG丸ｺﾞｼｯｸM-PRO" panose="020F0600000000000000" pitchFamily="50" charset="-128"/>
                          <a:ea typeface="HG丸ｺﾞｼｯｸM-PRO" panose="020F0600000000000000" pitchFamily="50" charset="-128"/>
                        </a:rPr>
                        <a:t>H12</a:t>
                      </a:r>
                      <a:endParaRPr 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a:effectLst/>
                          <a:latin typeface="HG丸ｺﾞｼｯｸM-PRO" panose="020F0600000000000000" pitchFamily="50" charset="-128"/>
                          <a:ea typeface="HG丸ｺﾞｼｯｸM-PRO" panose="020F0600000000000000" pitchFamily="50" charset="-128"/>
                        </a:rPr>
                        <a:t>32</a:t>
                      </a:r>
                      <a:r>
                        <a:rPr lang="ja-JP" altLang="en-US" sz="2000" u="none" strike="noStrike">
                          <a:effectLst/>
                          <a:latin typeface="HG丸ｺﾞｼｯｸM-PRO" panose="020F0600000000000000" pitchFamily="50" charset="-128"/>
                          <a:ea typeface="HG丸ｺﾞｼｯｸM-PRO" panose="020F0600000000000000" pitchFamily="50" charset="-128"/>
                        </a:rPr>
                        <a:t>年</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761">
                <a:tc vMerge="1">
                  <a:txBody>
                    <a:bodyPr/>
                    <a:lstStyle/>
                    <a:p>
                      <a:endParaRPr kumimoji="1" lang="ja-JP" altLang="en-US"/>
                    </a:p>
                  </a:txBody>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a:t>
                      </a:r>
                      <a:r>
                        <a:rPr lang="en-US" altLang="ja-JP" sz="2000" u="none" strike="noStrike">
                          <a:effectLst/>
                          <a:latin typeface="HG丸ｺﾞｼｯｸM-PRO" panose="020F0600000000000000" pitchFamily="50" charset="-128"/>
                          <a:ea typeface="HG丸ｺﾞｼｯｸM-PRO" panose="020F0600000000000000" pitchFamily="50" charset="-128"/>
                        </a:rPr>
                        <a:t>2</a:t>
                      </a:r>
                      <a:endParaRPr lang="en-US" altLang="ja-JP"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l-GR" sz="2000" u="none" strike="noStrike">
                          <a:effectLst/>
                          <a:latin typeface="HG丸ｺﾞｼｯｸM-PRO" panose="020F0600000000000000" pitchFamily="50" charset="-128"/>
                          <a:ea typeface="HG丸ｺﾞｼｯｸM-PRO" panose="020F0600000000000000" pitchFamily="50" charset="-128"/>
                        </a:rPr>
                        <a:t>φ1600</a:t>
                      </a:r>
                      <a:endParaRPr lang="el-GR"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effectLst/>
                          <a:latin typeface="HG丸ｺﾞｼｯｸM-PRO" panose="020F0600000000000000" pitchFamily="50" charset="-128"/>
                          <a:ea typeface="HG丸ｺﾞｼｯｸM-PRO" panose="020F0600000000000000" pitchFamily="50" charset="-128"/>
                        </a:rPr>
                        <a:t>S43</a:t>
                      </a:r>
                      <a:endParaRPr 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effectLst/>
                          <a:latin typeface="HG丸ｺﾞｼｯｸM-PRO" panose="020F0600000000000000" pitchFamily="50" charset="-128"/>
                          <a:ea typeface="HG丸ｺﾞｼｯｸM-PRO" panose="020F0600000000000000" pitchFamily="50" charset="-128"/>
                        </a:rPr>
                        <a:t>H12</a:t>
                      </a:r>
                      <a:endParaRPr 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dirty="0">
                          <a:effectLst/>
                          <a:latin typeface="HG丸ｺﾞｼｯｸM-PRO" panose="020F0600000000000000" pitchFamily="50" charset="-128"/>
                          <a:ea typeface="HG丸ｺﾞｼｯｸM-PRO" panose="020F0600000000000000" pitchFamily="50" charset="-128"/>
                        </a:rPr>
                        <a:t>32</a:t>
                      </a:r>
                      <a:r>
                        <a:rPr lang="ja-JP" altLang="en-US" sz="2000" u="none" strike="noStrike" dirty="0">
                          <a:effectLst/>
                          <a:latin typeface="HG丸ｺﾞｼｯｸM-PRO" panose="020F0600000000000000" pitchFamily="50" charset="-128"/>
                          <a:ea typeface="HG丸ｺﾞｼｯｸM-PRO" panose="020F0600000000000000" pitchFamily="50" charset="-128"/>
                        </a:rPr>
                        <a:t>年</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761">
                <a:tc vMerge="1">
                  <a:txBody>
                    <a:bodyPr/>
                    <a:lstStyle/>
                    <a:p>
                      <a:endParaRPr kumimoji="1" lang="ja-JP" altLang="en-US"/>
                    </a:p>
                  </a:txBody>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a:t>
                      </a:r>
                      <a:r>
                        <a:rPr lang="en-US" altLang="ja-JP" sz="2000" u="none" strike="noStrike">
                          <a:effectLst/>
                          <a:latin typeface="HG丸ｺﾞｼｯｸM-PRO" panose="020F0600000000000000" pitchFamily="50" charset="-128"/>
                          <a:ea typeface="HG丸ｺﾞｼｯｸM-PRO" panose="020F0600000000000000" pitchFamily="50" charset="-128"/>
                        </a:rPr>
                        <a:t>3</a:t>
                      </a:r>
                      <a:endParaRPr lang="en-US" altLang="ja-JP"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l-GR" sz="2000" u="none" strike="noStrike">
                          <a:effectLst/>
                          <a:latin typeface="HG丸ｺﾞｼｯｸM-PRO" panose="020F0600000000000000" pitchFamily="50" charset="-128"/>
                          <a:ea typeface="HG丸ｺﾞｼｯｸM-PRO" panose="020F0600000000000000" pitchFamily="50" charset="-128"/>
                        </a:rPr>
                        <a:t>φ1600</a:t>
                      </a:r>
                      <a:endParaRPr lang="el-GR"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err="1">
                          <a:effectLst/>
                          <a:latin typeface="HG丸ｺﾞｼｯｸM-PRO" panose="020F0600000000000000" pitchFamily="50" charset="-128"/>
                          <a:ea typeface="HG丸ｺﾞｼｯｸM-PRO" panose="020F0600000000000000" pitchFamily="50" charset="-128"/>
                        </a:rPr>
                        <a:t>S47</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effectLst/>
                          <a:latin typeface="HG丸ｺﾞｼｯｸM-PRO" panose="020F0600000000000000" pitchFamily="50" charset="-128"/>
                          <a:ea typeface="HG丸ｺﾞｼｯｸM-PRO" panose="020F0600000000000000" pitchFamily="50" charset="-128"/>
                        </a:rPr>
                        <a:t>H12</a:t>
                      </a:r>
                      <a:endParaRPr 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dirty="0">
                          <a:effectLst/>
                          <a:latin typeface="HG丸ｺﾞｼｯｸM-PRO" panose="020F0600000000000000" pitchFamily="50" charset="-128"/>
                          <a:ea typeface="HG丸ｺﾞｼｯｸM-PRO" panose="020F0600000000000000" pitchFamily="50" charset="-128"/>
                        </a:rPr>
                        <a:t>28</a:t>
                      </a:r>
                      <a:r>
                        <a:rPr lang="ja-JP" altLang="en-US" sz="2000" u="none" strike="noStrike" dirty="0">
                          <a:effectLst/>
                          <a:latin typeface="HG丸ｺﾞｼｯｸM-PRO" panose="020F0600000000000000" pitchFamily="50" charset="-128"/>
                          <a:ea typeface="HG丸ｺﾞｼｯｸM-PRO" panose="020F0600000000000000" pitchFamily="50" charset="-128"/>
                        </a:rPr>
                        <a:t>年</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761">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菊水ポンプ場</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a:t>
                      </a:r>
                      <a:r>
                        <a:rPr lang="en-US" altLang="ja-JP" sz="2000" u="none" strike="noStrike">
                          <a:effectLst/>
                          <a:latin typeface="HG丸ｺﾞｼｯｸM-PRO" panose="020F0600000000000000" pitchFamily="50" charset="-128"/>
                          <a:ea typeface="HG丸ｺﾞｼｯｸM-PRO" panose="020F0600000000000000" pitchFamily="50" charset="-128"/>
                        </a:rPr>
                        <a:t>1</a:t>
                      </a:r>
                      <a:endParaRPr lang="en-US" altLang="ja-JP"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l-GR" sz="2000" u="none" strike="noStrike">
                          <a:effectLst/>
                          <a:latin typeface="HG丸ｺﾞｼｯｸM-PRO" panose="020F0600000000000000" pitchFamily="50" charset="-128"/>
                          <a:ea typeface="HG丸ｺﾞｼｯｸM-PRO" panose="020F0600000000000000" pitchFamily="50" charset="-128"/>
                        </a:rPr>
                        <a:t>φ1000</a:t>
                      </a:r>
                      <a:endParaRPr lang="el-GR"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err="1">
                          <a:effectLst/>
                          <a:latin typeface="HG丸ｺﾞｼｯｸM-PRO" panose="020F0600000000000000" pitchFamily="50" charset="-128"/>
                          <a:ea typeface="HG丸ｺﾞｼｯｸM-PRO" panose="020F0600000000000000" pitchFamily="50" charset="-128"/>
                        </a:rPr>
                        <a:t>S41</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effectLst/>
                          <a:latin typeface="HG丸ｺﾞｼｯｸM-PRO" panose="020F0600000000000000" pitchFamily="50" charset="-128"/>
                          <a:ea typeface="HG丸ｺﾞｼｯｸM-PRO" panose="020F0600000000000000" pitchFamily="50" charset="-128"/>
                        </a:rPr>
                        <a:t>H15</a:t>
                      </a:r>
                      <a:endParaRPr 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dirty="0">
                          <a:effectLst/>
                          <a:latin typeface="HG丸ｺﾞｼｯｸM-PRO" panose="020F0600000000000000" pitchFamily="50" charset="-128"/>
                          <a:ea typeface="HG丸ｺﾞｼｯｸM-PRO" panose="020F0600000000000000" pitchFamily="50" charset="-128"/>
                        </a:rPr>
                        <a:t>37</a:t>
                      </a:r>
                      <a:r>
                        <a:rPr lang="ja-JP" altLang="en-US" sz="2000" u="none" strike="noStrike" dirty="0">
                          <a:effectLst/>
                          <a:latin typeface="HG丸ｺﾞｼｯｸM-PRO" panose="020F0600000000000000" pitchFamily="50" charset="-128"/>
                          <a:ea typeface="HG丸ｺﾞｼｯｸM-PRO" panose="020F0600000000000000" pitchFamily="50" charset="-128"/>
                        </a:rPr>
                        <a:t>年</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761">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太平ポンプ場</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a:t>
                      </a:r>
                      <a:r>
                        <a:rPr lang="en-US" altLang="ja-JP" sz="2000" u="none" strike="noStrike">
                          <a:effectLst/>
                          <a:latin typeface="HG丸ｺﾞｼｯｸM-PRO" panose="020F0600000000000000" pitchFamily="50" charset="-128"/>
                          <a:ea typeface="HG丸ｺﾞｼｯｸM-PRO" panose="020F0600000000000000" pitchFamily="50" charset="-128"/>
                        </a:rPr>
                        <a:t>4</a:t>
                      </a:r>
                      <a:endParaRPr lang="en-US" altLang="ja-JP"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l-GR" sz="2000" u="none" strike="noStrike">
                          <a:effectLst/>
                          <a:latin typeface="HG丸ｺﾞｼｯｸM-PRO" panose="020F0600000000000000" pitchFamily="50" charset="-128"/>
                          <a:ea typeface="HG丸ｺﾞｼｯｸM-PRO" panose="020F0600000000000000" pitchFamily="50" charset="-128"/>
                        </a:rPr>
                        <a:t>φ1350</a:t>
                      </a:r>
                      <a:endParaRPr lang="el-GR"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err="1">
                          <a:effectLst/>
                          <a:latin typeface="HG丸ｺﾞｼｯｸM-PRO" panose="020F0600000000000000" pitchFamily="50" charset="-128"/>
                          <a:ea typeface="HG丸ｺﾞｼｯｸM-PRO" panose="020F0600000000000000" pitchFamily="50" charset="-128"/>
                        </a:rPr>
                        <a:t>S43</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effectLst/>
                          <a:latin typeface="HG丸ｺﾞｼｯｸM-PRO" panose="020F0600000000000000" pitchFamily="50" charset="-128"/>
                          <a:ea typeface="HG丸ｺﾞｼｯｸM-PRO" panose="020F0600000000000000" pitchFamily="50" charset="-128"/>
                        </a:rPr>
                        <a:t>H16</a:t>
                      </a:r>
                      <a:endParaRPr 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dirty="0">
                          <a:effectLst/>
                          <a:latin typeface="HG丸ｺﾞｼｯｸM-PRO" panose="020F0600000000000000" pitchFamily="50" charset="-128"/>
                          <a:ea typeface="HG丸ｺﾞｼｯｸM-PRO" panose="020F0600000000000000" pitchFamily="50" charset="-128"/>
                        </a:rPr>
                        <a:t>36</a:t>
                      </a:r>
                      <a:r>
                        <a:rPr lang="ja-JP" altLang="en-US" sz="2000" u="none" strike="noStrike" dirty="0">
                          <a:effectLst/>
                          <a:latin typeface="HG丸ｺﾞｼｯｸM-PRO" panose="020F0600000000000000" pitchFamily="50" charset="-128"/>
                          <a:ea typeface="HG丸ｺﾞｼｯｸM-PRO" panose="020F0600000000000000" pitchFamily="50" charset="-128"/>
                        </a:rPr>
                        <a:t>年</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761">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氷野ポンプ場</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a:t>
                      </a:r>
                      <a:r>
                        <a:rPr lang="en-US" altLang="ja-JP" sz="2000" u="none" strike="noStrike">
                          <a:effectLst/>
                          <a:latin typeface="HG丸ｺﾞｼｯｸM-PRO" panose="020F0600000000000000" pitchFamily="50" charset="-128"/>
                          <a:ea typeface="HG丸ｺﾞｼｯｸM-PRO" panose="020F0600000000000000" pitchFamily="50" charset="-128"/>
                        </a:rPr>
                        <a:t>1</a:t>
                      </a:r>
                      <a:endParaRPr lang="en-US" altLang="ja-JP"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l-GR" sz="2000" u="none" strike="noStrike">
                          <a:effectLst/>
                          <a:latin typeface="HG丸ｺﾞｼｯｸM-PRO" panose="020F0600000000000000" pitchFamily="50" charset="-128"/>
                          <a:ea typeface="HG丸ｺﾞｼｯｸM-PRO" panose="020F0600000000000000" pitchFamily="50" charset="-128"/>
                        </a:rPr>
                        <a:t>φ1650</a:t>
                      </a:r>
                      <a:endParaRPr lang="el-GR"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effectLst/>
                          <a:latin typeface="HG丸ｺﾞｼｯｸM-PRO" panose="020F0600000000000000" pitchFamily="50" charset="-128"/>
                          <a:ea typeface="HG丸ｺﾞｼｯｸM-PRO" panose="020F0600000000000000" pitchFamily="50" charset="-128"/>
                        </a:rPr>
                        <a:t>S44</a:t>
                      </a:r>
                      <a:endParaRPr 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err="1">
                          <a:effectLst/>
                          <a:latin typeface="HG丸ｺﾞｼｯｸM-PRO" panose="020F0600000000000000" pitchFamily="50" charset="-128"/>
                          <a:ea typeface="HG丸ｺﾞｼｯｸM-PRO" panose="020F0600000000000000" pitchFamily="50" charset="-128"/>
                        </a:rPr>
                        <a:t>H15</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dirty="0">
                          <a:effectLst/>
                          <a:latin typeface="HG丸ｺﾞｼｯｸM-PRO" panose="020F0600000000000000" pitchFamily="50" charset="-128"/>
                          <a:ea typeface="HG丸ｺﾞｼｯｸM-PRO" panose="020F0600000000000000" pitchFamily="50" charset="-128"/>
                        </a:rPr>
                        <a:t>34</a:t>
                      </a:r>
                      <a:r>
                        <a:rPr lang="ja-JP" altLang="en-US" sz="2000" u="none" strike="noStrike" dirty="0">
                          <a:effectLst/>
                          <a:latin typeface="HG丸ｺﾞｼｯｸM-PRO" panose="020F0600000000000000" pitchFamily="50" charset="-128"/>
                          <a:ea typeface="HG丸ｺﾞｼｯｸM-PRO" panose="020F0600000000000000" pitchFamily="50" charset="-128"/>
                        </a:rPr>
                        <a:t>年</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761">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桑才ポンプ場</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a:t>
                      </a:r>
                      <a:r>
                        <a:rPr lang="en-US" altLang="ja-JP" sz="2000" u="none" strike="noStrike">
                          <a:effectLst/>
                          <a:latin typeface="HG丸ｺﾞｼｯｸM-PRO" panose="020F0600000000000000" pitchFamily="50" charset="-128"/>
                          <a:ea typeface="HG丸ｺﾞｼｯｸM-PRO" panose="020F0600000000000000" pitchFamily="50" charset="-128"/>
                        </a:rPr>
                        <a:t>1</a:t>
                      </a:r>
                      <a:endParaRPr lang="en-US" altLang="ja-JP"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l-GR" sz="2000" u="none" strike="noStrike">
                          <a:effectLst/>
                          <a:latin typeface="HG丸ｺﾞｼｯｸM-PRO" panose="020F0600000000000000" pitchFamily="50" charset="-128"/>
                          <a:ea typeface="HG丸ｺﾞｼｯｸM-PRO" panose="020F0600000000000000" pitchFamily="50" charset="-128"/>
                        </a:rPr>
                        <a:t>φ1600</a:t>
                      </a:r>
                      <a:endParaRPr lang="el-GR"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effectLst/>
                          <a:latin typeface="HG丸ｺﾞｼｯｸM-PRO" panose="020F0600000000000000" pitchFamily="50" charset="-128"/>
                          <a:ea typeface="HG丸ｺﾞｼｯｸM-PRO" panose="020F0600000000000000" pitchFamily="50" charset="-128"/>
                        </a:rPr>
                        <a:t>S46</a:t>
                      </a:r>
                      <a:endParaRPr 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err="1">
                          <a:effectLst/>
                          <a:latin typeface="HG丸ｺﾞｼｯｸM-PRO" panose="020F0600000000000000" pitchFamily="50" charset="-128"/>
                          <a:ea typeface="HG丸ｺﾞｼｯｸM-PRO" panose="020F0600000000000000" pitchFamily="50" charset="-128"/>
                        </a:rPr>
                        <a:t>H21</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dirty="0">
                          <a:effectLst/>
                          <a:latin typeface="HG丸ｺﾞｼｯｸM-PRO" panose="020F0600000000000000" pitchFamily="50" charset="-128"/>
                          <a:ea typeface="HG丸ｺﾞｼｯｸM-PRO" panose="020F0600000000000000" pitchFamily="50" charset="-128"/>
                        </a:rPr>
                        <a:t>38</a:t>
                      </a:r>
                      <a:r>
                        <a:rPr lang="ja-JP" altLang="en-US" sz="2000" u="none" strike="noStrike" dirty="0">
                          <a:effectLst/>
                          <a:latin typeface="HG丸ｺﾞｼｯｸM-PRO" panose="020F0600000000000000" pitchFamily="50" charset="-128"/>
                          <a:ea typeface="HG丸ｺﾞｼｯｸM-PRO" panose="020F0600000000000000" pitchFamily="50" charset="-128"/>
                        </a:rPr>
                        <a:t>年</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761">
                <a:tc gridSpan="4">
                  <a:txBody>
                    <a:bodyPr/>
                    <a:lstStyle/>
                    <a:p>
                      <a:pPr algn="ctr" fontAlgn="ct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000" u="none" strike="noStrike">
                          <a:effectLst/>
                          <a:latin typeface="HG丸ｺﾞｼｯｸM-PRO" panose="020F0600000000000000" pitchFamily="50" charset="-128"/>
                          <a:ea typeface="HG丸ｺﾞｼｯｸM-PRO" panose="020F0600000000000000" pitchFamily="50" charset="-128"/>
                        </a:rPr>
                        <a:t>平均</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dirty="0" smtClean="0">
                          <a:effectLst/>
                          <a:latin typeface="HG丸ｺﾞｼｯｸM-PRO" panose="020F0600000000000000" pitchFamily="50" charset="-128"/>
                          <a:ea typeface="HG丸ｺﾞｼｯｸM-PRO" panose="020F0600000000000000" pitchFamily="50" charset="-128"/>
                        </a:rPr>
                        <a:t>3</a:t>
                      </a:r>
                      <a:r>
                        <a:rPr lang="ja-JP" altLang="en-US" sz="2000" u="none" strike="noStrike" dirty="0" smtClean="0">
                          <a:effectLst/>
                          <a:latin typeface="HG丸ｺﾞｼｯｸM-PRO" panose="020F0600000000000000" pitchFamily="50" charset="-128"/>
                          <a:ea typeface="HG丸ｺﾞｼｯｸM-PRO" panose="020F0600000000000000" pitchFamily="50" charset="-128"/>
                        </a:rPr>
                        <a:t>４．</a:t>
                      </a:r>
                      <a:r>
                        <a:rPr lang="en-US" altLang="ja-JP" sz="2000" u="none" strike="noStrike" dirty="0" smtClean="0">
                          <a:effectLst/>
                          <a:latin typeface="HG丸ｺﾞｼｯｸM-PRO" panose="020F0600000000000000" pitchFamily="50" charset="-128"/>
                          <a:ea typeface="HG丸ｺﾞｼｯｸM-PRO" panose="020F0600000000000000" pitchFamily="50" charset="-128"/>
                        </a:rPr>
                        <a:t>5</a:t>
                      </a:r>
                      <a:r>
                        <a:rPr lang="ja-JP" altLang="en-US" sz="2000" u="none" strike="noStrike" dirty="0">
                          <a:effectLst/>
                          <a:latin typeface="HG丸ｺﾞｼｯｸM-PRO" panose="020F0600000000000000" pitchFamily="50" charset="-128"/>
                          <a:ea typeface="HG丸ｺﾞｼｯｸM-PRO" panose="020F0600000000000000" pitchFamily="50" charset="-128"/>
                        </a:rPr>
                        <a:t>年</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554" marR="6554" marT="6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 Box 983"/>
          <p:cNvSpPr txBox="1">
            <a:spLocks noChangeArrowheads="1"/>
          </p:cNvSpPr>
          <p:nvPr/>
        </p:nvSpPr>
        <p:spPr bwMode="auto">
          <a:xfrm>
            <a:off x="166251" y="1025232"/>
            <a:ext cx="8811491" cy="41564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000"/>
              </a:lnSpc>
              <a:defRPr sz="1000"/>
            </a:pPr>
            <a:r>
              <a:rPr lang="en-US" altLang="ja-JP" sz="2200" b="1" dirty="0" smtClean="0">
                <a:solidFill>
                  <a:srgbClr val="000000"/>
                </a:solidFill>
                <a:latin typeface="HG丸ｺﾞｼｯｸM-PRO"/>
                <a:ea typeface="HG丸ｺﾞｼｯｸM-PRO"/>
              </a:rPr>
              <a:t>【</a:t>
            </a:r>
            <a:r>
              <a:rPr lang="ja-JP" altLang="en-US" sz="2200" b="1" dirty="0" smtClean="0">
                <a:solidFill>
                  <a:srgbClr val="000000"/>
                </a:solidFill>
                <a:latin typeface="HG丸ｺﾞｼｯｸM-PRO"/>
                <a:ea typeface="HG丸ｺﾞｼｯｸM-PRO"/>
              </a:rPr>
              <a:t>大阪府流域下水道における</a:t>
            </a:r>
            <a:r>
              <a:rPr lang="ja-JP" altLang="en-US" sz="2200" b="1" dirty="0">
                <a:solidFill>
                  <a:srgbClr val="000000"/>
                </a:solidFill>
                <a:latin typeface="HG丸ｺﾞｼｯｸM-PRO"/>
                <a:ea typeface="HG丸ｺﾞｼｯｸM-PRO"/>
              </a:rPr>
              <a:t>雨水ポンプ施設の更新実績</a:t>
            </a:r>
            <a:r>
              <a:rPr lang="en-US" altLang="ja-JP" sz="2200" b="1" dirty="0" smtClean="0">
                <a:solidFill>
                  <a:srgbClr val="000000"/>
                </a:solidFill>
                <a:latin typeface="HG丸ｺﾞｼｯｸM-PRO"/>
                <a:ea typeface="HG丸ｺﾞｼｯｸM-PRO"/>
              </a:rPr>
              <a:t>】</a:t>
            </a:r>
          </a:p>
        </p:txBody>
      </p:sp>
    </p:spTree>
    <p:extLst>
      <p:ext uri="{BB962C8B-B14F-4D97-AF65-F5344CB8AC3E}">
        <p14:creationId xmlns:p14="http://schemas.microsoft.com/office/powerpoint/2010/main" val="64057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エンジンの時間計画保全における更新年数設定</a:t>
            </a:r>
            <a:r>
              <a:rPr lang="ja-JP" altLang="en-US" sz="2400" dirty="0" smtClean="0">
                <a:latin typeface="Meiryo UI" pitchFamily="50" charset="-128"/>
                <a:ea typeface="Meiryo UI" pitchFamily="50" charset="-128"/>
                <a:cs typeface="Meiryo UI" pitchFamily="50" charset="-128"/>
              </a:rPr>
              <a:t>（４／５）</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000"/>
              </a:lnSpc>
              <a:defRPr sz="1000"/>
            </a:pPr>
            <a:r>
              <a:rPr lang="en-US" altLang="ja-JP" sz="2200" b="1" dirty="0" smtClean="0">
                <a:solidFill>
                  <a:srgbClr val="000000"/>
                </a:solidFill>
                <a:latin typeface="HG丸ｺﾞｼｯｸM-PRO"/>
                <a:ea typeface="HG丸ｺﾞｼｯｸM-PRO"/>
              </a:rPr>
              <a:t>【</a:t>
            </a:r>
            <a:r>
              <a:rPr lang="ja-JP" altLang="en-US" sz="2200" b="1" dirty="0" smtClean="0">
                <a:solidFill>
                  <a:srgbClr val="000000"/>
                </a:solidFill>
                <a:latin typeface="HG丸ｺﾞｼｯｸM-PRO"/>
                <a:ea typeface="HG丸ｺﾞｼｯｸM-PRO"/>
              </a:rPr>
              <a:t>部品供給状況</a:t>
            </a:r>
            <a:r>
              <a:rPr lang="en-US" altLang="ja-JP" sz="2200" b="1" dirty="0" smtClean="0">
                <a:solidFill>
                  <a:srgbClr val="000000"/>
                </a:solidFill>
                <a:latin typeface="HG丸ｺﾞｼｯｸM-PRO"/>
                <a:ea typeface="HG丸ｺﾞｼｯｸM-PRO"/>
              </a:rPr>
              <a:t>】</a:t>
            </a:r>
            <a:r>
              <a:rPr lang="ja-JP" altLang="en-US" sz="2200" b="1" dirty="0" smtClean="0">
                <a:solidFill>
                  <a:srgbClr val="000000"/>
                </a:solidFill>
                <a:latin typeface="HG丸ｺﾞｼｯｸM-PRO"/>
                <a:ea typeface="HG丸ｺﾞｼｯｸM-PRO"/>
              </a:rPr>
              <a:t>（メーカーからの調査結果）</a:t>
            </a: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r>
              <a:rPr lang="ja-JP" altLang="en-US" sz="2200" b="1" dirty="0" smtClean="0">
                <a:solidFill>
                  <a:srgbClr val="000000"/>
                </a:solidFill>
                <a:latin typeface="HG丸ｺﾞｼｯｸM-PRO"/>
                <a:ea typeface="HG丸ｺﾞｼｯｸM-PRO"/>
              </a:rPr>
              <a:t>・</a:t>
            </a:r>
            <a:r>
              <a:rPr lang="ja-JP" altLang="en-US" sz="2200" b="1" dirty="0">
                <a:solidFill>
                  <a:srgbClr val="000000"/>
                </a:solidFill>
                <a:latin typeface="HG丸ｺﾞｼｯｸM-PRO"/>
                <a:ea typeface="HG丸ｺﾞｼｯｸM-PRO"/>
              </a:rPr>
              <a:t>一般的に</a:t>
            </a:r>
            <a:r>
              <a:rPr lang="ja-JP" altLang="en-US" sz="2200" b="1" dirty="0" smtClean="0">
                <a:solidFill>
                  <a:srgbClr val="000000"/>
                </a:solidFill>
                <a:latin typeface="HG丸ｺﾞｼｯｸM-PRO"/>
                <a:ea typeface="HG丸ｺﾞｼｯｸM-PRO"/>
              </a:rPr>
              <a:t>エンジンの製造期間は、短くて約２０年程度</a:t>
            </a:r>
            <a:endParaRPr lang="en-US" altLang="ja-JP" sz="2200" b="1" dirty="0" smtClean="0">
              <a:solidFill>
                <a:srgbClr val="000000"/>
              </a:solidFill>
              <a:latin typeface="HG丸ｺﾞｼｯｸM-PRO"/>
              <a:ea typeface="HG丸ｺﾞｼｯｸM-PRO"/>
            </a:endParaRPr>
          </a:p>
          <a:p>
            <a:pPr marL="540000" indent="-324000">
              <a:lnSpc>
                <a:spcPts val="3000"/>
              </a:lnSpc>
              <a:defRPr sz="1000"/>
            </a:pPr>
            <a:r>
              <a:rPr lang="ja-JP" altLang="en-US" sz="2200" b="1" i="0" u="none" strike="noStrike" baseline="0" dirty="0" smtClean="0">
                <a:solidFill>
                  <a:srgbClr val="000000"/>
                </a:solidFill>
                <a:latin typeface="HG丸ｺﾞｼｯｸM-PRO"/>
                <a:ea typeface="HG丸ｺﾞｼｯｸM-PRO"/>
              </a:rPr>
              <a:t>・部品供給年限は、社団法人日本舶用工業会の規定を準用して</a:t>
            </a:r>
            <a:r>
              <a:rPr lang="ja-JP" altLang="en-US" sz="2200" b="1" dirty="0">
                <a:solidFill>
                  <a:srgbClr val="000000"/>
                </a:solidFill>
                <a:latin typeface="HG丸ｺﾞｼｯｸM-PRO"/>
                <a:ea typeface="HG丸ｺﾞｼｯｸM-PRO"/>
              </a:rPr>
              <a:t>いる</a:t>
            </a:r>
            <a:r>
              <a:rPr lang="ja-JP" altLang="en-US" sz="2200" b="1" dirty="0" smtClean="0">
                <a:solidFill>
                  <a:srgbClr val="000000"/>
                </a:solidFill>
                <a:latin typeface="HG丸ｺﾞｼｯｸM-PRO"/>
                <a:ea typeface="HG丸ｺﾞｼｯｸM-PRO"/>
              </a:rPr>
              <a:t>。（下表の通り）</a:t>
            </a: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13</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245597042"/>
              </p:ext>
            </p:extLst>
          </p:nvPr>
        </p:nvGraphicFramePr>
        <p:xfrm>
          <a:off x="263236" y="2713182"/>
          <a:ext cx="8714510" cy="3048000"/>
        </p:xfrm>
        <a:graphic>
          <a:graphicData uri="http://schemas.openxmlformats.org/drawingml/2006/table">
            <a:tbl>
              <a:tblPr firstRow="1" bandRow="1">
                <a:tableStyleId>{5C22544A-7EE6-4342-B048-85BDC9FD1C3A}</a:tableStyleId>
              </a:tblPr>
              <a:tblGrid>
                <a:gridCol w="3948546"/>
                <a:gridCol w="2327563"/>
                <a:gridCol w="2438401"/>
              </a:tblGrid>
              <a:tr h="370840">
                <a:tc>
                  <a:txBody>
                    <a:bodyPr/>
                    <a:lstStyle/>
                    <a:p>
                      <a:pPr algn="ctr"/>
                      <a:r>
                        <a:rPr kumimoji="1" lang="ja-JP" altLang="en-US" sz="2200" dirty="0" smtClean="0">
                          <a:latin typeface="HG丸ｺﾞｼｯｸM-PRO" panose="020F0600000000000000" pitchFamily="50" charset="-128"/>
                          <a:ea typeface="HG丸ｺﾞｼｯｸM-PRO" panose="020F0600000000000000" pitchFamily="50" charset="-128"/>
                        </a:rPr>
                        <a:t>種別</a:t>
                      </a:r>
                      <a:endParaRPr kumimoji="1" lang="ja-JP" altLang="en-US" sz="22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2200" dirty="0" smtClean="0">
                          <a:latin typeface="HG丸ｺﾞｼｯｸM-PRO" panose="020F0600000000000000" pitchFamily="50" charset="-128"/>
                          <a:ea typeface="HG丸ｺﾞｼｯｸM-PRO" panose="020F0600000000000000" pitchFamily="50" charset="-128"/>
                        </a:rPr>
                        <a:t>部品供給年数</a:t>
                      </a:r>
                      <a:endParaRPr kumimoji="1" lang="ja-JP" altLang="en-US" sz="22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2200" dirty="0" smtClean="0">
                          <a:latin typeface="HG丸ｺﾞｼｯｸM-PRO" panose="020F0600000000000000" pitchFamily="50" charset="-128"/>
                          <a:ea typeface="HG丸ｺﾞｼｯｸM-PRO" panose="020F0600000000000000" pitchFamily="50" charset="-128"/>
                        </a:rPr>
                        <a:t>雨水ポンプ用</a:t>
                      </a:r>
                      <a:endParaRPr kumimoji="1" lang="en-US" altLang="ja-JP" sz="2200" dirty="0" smtClean="0">
                        <a:latin typeface="HG丸ｺﾞｼｯｸM-PRO" panose="020F0600000000000000" pitchFamily="50" charset="-128"/>
                        <a:ea typeface="HG丸ｺﾞｼｯｸM-PRO" panose="020F0600000000000000" pitchFamily="50" charset="-128"/>
                      </a:endParaRPr>
                    </a:p>
                    <a:p>
                      <a:pPr algn="ctr"/>
                      <a:r>
                        <a:rPr kumimoji="1" lang="ja-JP" altLang="en-US" sz="2200" dirty="0" smtClean="0">
                          <a:latin typeface="HG丸ｺﾞｼｯｸM-PRO" panose="020F0600000000000000" pitchFamily="50" charset="-128"/>
                          <a:ea typeface="HG丸ｺﾞｼｯｸM-PRO" panose="020F0600000000000000" pitchFamily="50" charset="-128"/>
                        </a:rPr>
                        <a:t>エンジン</a:t>
                      </a:r>
                      <a:endParaRPr kumimoji="1" lang="ja-JP" altLang="en-US" sz="2200" dirty="0">
                        <a:latin typeface="HG丸ｺﾞｼｯｸM-PRO" panose="020F0600000000000000" pitchFamily="50" charset="-128"/>
                        <a:ea typeface="HG丸ｺﾞｼｯｸM-PRO" panose="020F0600000000000000" pitchFamily="50" charset="-128"/>
                      </a:endParaRPr>
                    </a:p>
                  </a:txBody>
                  <a:tcPr anchor="ctr"/>
                </a:tc>
              </a:tr>
              <a:tr h="370840">
                <a:tc>
                  <a:txBody>
                    <a:bodyPr/>
                    <a:lstStyle/>
                    <a:p>
                      <a:pPr algn="ctr"/>
                      <a:r>
                        <a:rPr kumimoji="1" lang="ja-JP" altLang="en-US" sz="2200" dirty="0" smtClean="0">
                          <a:latin typeface="HG丸ｺﾞｼｯｸM-PRO" panose="020F0600000000000000" pitchFamily="50" charset="-128"/>
                          <a:ea typeface="HG丸ｺﾞｼｯｸM-PRO" panose="020F0600000000000000" pitchFamily="50" charset="-128"/>
                        </a:rPr>
                        <a:t>高速機関</a:t>
                      </a:r>
                      <a:endParaRPr kumimoji="1" lang="en-US" altLang="ja-JP" sz="2200" dirty="0" smtClean="0">
                        <a:latin typeface="HG丸ｺﾞｼｯｸM-PRO" panose="020F0600000000000000" pitchFamily="50" charset="-128"/>
                        <a:ea typeface="HG丸ｺﾞｼｯｸM-PRO" panose="020F0600000000000000" pitchFamily="50" charset="-128"/>
                      </a:endParaRPr>
                    </a:p>
                    <a:p>
                      <a:pPr algn="ctr"/>
                      <a:r>
                        <a:rPr kumimoji="1" lang="ja-JP" altLang="en-US" sz="2200" dirty="0" smtClean="0">
                          <a:latin typeface="HG丸ｺﾞｼｯｸM-PRO" panose="020F0600000000000000" pitchFamily="50" charset="-128"/>
                          <a:ea typeface="HG丸ｺﾞｼｯｸM-PRO" panose="020F0600000000000000" pitchFamily="50" charset="-128"/>
                        </a:rPr>
                        <a:t>（</a:t>
                      </a:r>
                      <a:r>
                        <a:rPr kumimoji="1" lang="en-US" altLang="ja-JP" sz="2200" dirty="0" err="1" smtClean="0">
                          <a:latin typeface="HG丸ｺﾞｼｯｸM-PRO" panose="020F0600000000000000" pitchFamily="50" charset="-128"/>
                          <a:ea typeface="HG丸ｺﾞｼｯｸM-PRO" panose="020F0600000000000000" pitchFamily="50" charset="-128"/>
                        </a:rPr>
                        <a:t>1500rpm</a:t>
                      </a:r>
                      <a:r>
                        <a:rPr kumimoji="1" lang="ja-JP" altLang="en-US" sz="2200" dirty="0" smtClean="0">
                          <a:latin typeface="HG丸ｺﾞｼｯｸM-PRO" panose="020F0600000000000000" pitchFamily="50" charset="-128"/>
                          <a:ea typeface="HG丸ｺﾞｼｯｸM-PRO" panose="020F0600000000000000" pitchFamily="50" charset="-128"/>
                        </a:rPr>
                        <a:t>～）</a:t>
                      </a:r>
                      <a:endParaRPr kumimoji="1" lang="ja-JP" altLang="en-US" sz="22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2200" dirty="0" smtClean="0">
                          <a:latin typeface="HG丸ｺﾞｼｯｸM-PRO" panose="020F0600000000000000" pitchFamily="50" charset="-128"/>
                          <a:ea typeface="HG丸ｺﾞｼｯｸM-PRO" panose="020F0600000000000000" pitchFamily="50" charset="-128"/>
                        </a:rPr>
                        <a:t>製造中止後</a:t>
                      </a:r>
                      <a:endParaRPr kumimoji="1" lang="en-US" altLang="ja-JP" sz="2200" dirty="0" smtClean="0">
                        <a:latin typeface="HG丸ｺﾞｼｯｸM-PRO" panose="020F0600000000000000" pitchFamily="50" charset="-128"/>
                        <a:ea typeface="HG丸ｺﾞｼｯｸM-PRO" panose="020F0600000000000000" pitchFamily="50" charset="-128"/>
                      </a:endParaRPr>
                    </a:p>
                    <a:p>
                      <a:pPr algn="ctr"/>
                      <a:r>
                        <a:rPr kumimoji="1" lang="ja-JP" altLang="en-US" sz="2200" dirty="0" smtClean="0">
                          <a:latin typeface="HG丸ｺﾞｼｯｸM-PRO" panose="020F0600000000000000" pitchFamily="50" charset="-128"/>
                          <a:ea typeface="HG丸ｺﾞｼｯｸM-PRO" panose="020F0600000000000000" pitchFamily="50" charset="-128"/>
                        </a:rPr>
                        <a:t>１２年間</a:t>
                      </a:r>
                      <a:endParaRPr kumimoji="1" lang="ja-JP" altLang="en-US" sz="2200" dirty="0">
                        <a:latin typeface="HG丸ｺﾞｼｯｸM-PRO" panose="020F0600000000000000" pitchFamily="50" charset="-128"/>
                        <a:ea typeface="HG丸ｺﾞｼｯｸM-PRO" panose="020F0600000000000000" pitchFamily="50" charset="-128"/>
                      </a:endParaRPr>
                    </a:p>
                  </a:txBody>
                  <a:tcPr anchor="ctr"/>
                </a:tc>
                <a:tc>
                  <a:txBody>
                    <a:bodyPr/>
                    <a:lstStyle/>
                    <a:p>
                      <a:endParaRPr kumimoji="1" lang="ja-JP" altLang="en-US" sz="2200">
                        <a:latin typeface="HG丸ｺﾞｼｯｸM-PRO" panose="020F0600000000000000" pitchFamily="50" charset="-128"/>
                        <a:ea typeface="HG丸ｺﾞｼｯｸM-PRO" panose="020F0600000000000000" pitchFamily="50" charset="-128"/>
                      </a:endParaRPr>
                    </a:p>
                  </a:txBody>
                  <a:tcPr anchor="ctr"/>
                </a:tc>
              </a:tr>
              <a:tr h="370840">
                <a:tc>
                  <a:txBody>
                    <a:bodyPr/>
                    <a:lstStyle/>
                    <a:p>
                      <a:pPr algn="ctr"/>
                      <a:r>
                        <a:rPr kumimoji="1" lang="ja-JP" altLang="en-US" sz="2200" dirty="0" smtClean="0">
                          <a:latin typeface="HG丸ｺﾞｼｯｸM-PRO" panose="020F0600000000000000" pitchFamily="50" charset="-128"/>
                          <a:ea typeface="HG丸ｺﾞｼｯｸM-PRO" panose="020F0600000000000000" pitchFamily="50" charset="-128"/>
                        </a:rPr>
                        <a:t>中速機関</a:t>
                      </a:r>
                      <a:endParaRPr kumimoji="1" lang="en-US" altLang="ja-JP" sz="2200" dirty="0" smtClean="0">
                        <a:latin typeface="HG丸ｺﾞｼｯｸM-PRO" panose="020F0600000000000000" pitchFamily="50" charset="-128"/>
                        <a:ea typeface="HG丸ｺﾞｼｯｸM-PRO" panose="020F0600000000000000" pitchFamily="50" charset="-128"/>
                      </a:endParaRPr>
                    </a:p>
                    <a:p>
                      <a:pPr algn="ctr"/>
                      <a:r>
                        <a:rPr kumimoji="1" lang="ja-JP" altLang="en-US" sz="2200" dirty="0" smtClean="0">
                          <a:latin typeface="HG丸ｺﾞｼｯｸM-PRO" panose="020F0600000000000000" pitchFamily="50" charset="-128"/>
                          <a:ea typeface="HG丸ｺﾞｼｯｸM-PRO" panose="020F0600000000000000" pitchFamily="50" charset="-128"/>
                        </a:rPr>
                        <a:t>（４５０～１５００ｒｐｍ）</a:t>
                      </a:r>
                      <a:endParaRPr kumimoji="1" lang="ja-JP" altLang="en-US" sz="2200" dirty="0">
                        <a:latin typeface="HG丸ｺﾞｼｯｸM-PRO" panose="020F0600000000000000" pitchFamily="50" charset="-128"/>
                        <a:ea typeface="HG丸ｺﾞｼｯｸM-PRO" panose="020F0600000000000000"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200" dirty="0" smtClean="0">
                          <a:latin typeface="HG丸ｺﾞｼｯｸM-PRO" panose="020F0600000000000000" pitchFamily="50" charset="-128"/>
                          <a:ea typeface="HG丸ｺﾞｼｯｸM-PRO" panose="020F0600000000000000" pitchFamily="50" charset="-128"/>
                        </a:rPr>
                        <a:t>製造中止後</a:t>
                      </a:r>
                      <a:endParaRPr kumimoji="1" lang="en-US" altLang="ja-JP" sz="2200" dirty="0" smtClean="0">
                        <a:latin typeface="HG丸ｺﾞｼｯｸM-PRO" panose="020F0600000000000000" pitchFamily="50" charset="-128"/>
                        <a:ea typeface="HG丸ｺﾞｼｯｸM-PRO" panose="020F0600000000000000" pitchFamily="50" charset="-128"/>
                      </a:endParaRPr>
                    </a:p>
                    <a:p>
                      <a:pPr algn="ctr"/>
                      <a:r>
                        <a:rPr kumimoji="1" lang="ja-JP" altLang="en-US" sz="2200" dirty="0" smtClean="0">
                          <a:latin typeface="HG丸ｺﾞｼｯｸM-PRO" panose="020F0600000000000000" pitchFamily="50" charset="-128"/>
                          <a:ea typeface="HG丸ｺﾞｼｯｸM-PRO" panose="020F0600000000000000" pitchFamily="50" charset="-128"/>
                        </a:rPr>
                        <a:t>１５年間</a:t>
                      </a:r>
                      <a:endParaRPr kumimoji="1" lang="ja-JP" altLang="en-US" sz="22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2200" dirty="0" smtClean="0">
                          <a:latin typeface="HG丸ｺﾞｼｯｸM-PRO" panose="020F0600000000000000" pitchFamily="50" charset="-128"/>
                          <a:ea typeface="HG丸ｺﾞｼｯｸM-PRO" panose="020F0600000000000000" pitchFamily="50" charset="-128"/>
                        </a:rPr>
                        <a:t>●</a:t>
                      </a:r>
                      <a:endParaRPr kumimoji="1" lang="ja-JP" altLang="en-US" sz="2200" dirty="0">
                        <a:latin typeface="HG丸ｺﾞｼｯｸM-PRO" panose="020F0600000000000000" pitchFamily="50" charset="-128"/>
                        <a:ea typeface="HG丸ｺﾞｼｯｸM-PRO" panose="020F0600000000000000" pitchFamily="50" charset="-128"/>
                      </a:endParaRPr>
                    </a:p>
                  </a:txBody>
                  <a:tcPr anchor="ctr"/>
                </a:tc>
              </a:tr>
              <a:tr h="370840">
                <a:tc>
                  <a:txBody>
                    <a:bodyPr/>
                    <a:lstStyle/>
                    <a:p>
                      <a:pPr algn="ctr"/>
                      <a:r>
                        <a:rPr kumimoji="1" lang="ja-JP" altLang="en-US" sz="2200" dirty="0" smtClean="0">
                          <a:latin typeface="HG丸ｺﾞｼｯｸM-PRO" panose="020F0600000000000000" pitchFamily="50" charset="-128"/>
                          <a:ea typeface="HG丸ｺﾞｼｯｸM-PRO" panose="020F0600000000000000" pitchFamily="50" charset="-128"/>
                        </a:rPr>
                        <a:t>低速機関</a:t>
                      </a:r>
                      <a:endParaRPr kumimoji="1" lang="en-US" altLang="ja-JP" sz="2200" dirty="0" smtClean="0">
                        <a:latin typeface="HG丸ｺﾞｼｯｸM-PRO" panose="020F0600000000000000" pitchFamily="50" charset="-128"/>
                        <a:ea typeface="HG丸ｺﾞｼｯｸM-PRO" panose="020F0600000000000000" pitchFamily="50" charset="-128"/>
                      </a:endParaRPr>
                    </a:p>
                    <a:p>
                      <a:pPr algn="ctr"/>
                      <a:r>
                        <a:rPr kumimoji="1" lang="ja-JP" altLang="en-US" sz="2200" dirty="0" smtClean="0">
                          <a:latin typeface="HG丸ｺﾞｼｯｸM-PRO" panose="020F0600000000000000" pitchFamily="50" charset="-128"/>
                          <a:ea typeface="HG丸ｺﾞｼｯｸM-PRO" panose="020F0600000000000000" pitchFamily="50" charset="-128"/>
                        </a:rPr>
                        <a:t>（～４５０ｒｐｍ）</a:t>
                      </a:r>
                      <a:endParaRPr kumimoji="1" lang="ja-JP" altLang="en-US" sz="2200" dirty="0">
                        <a:latin typeface="HG丸ｺﾞｼｯｸM-PRO" panose="020F0600000000000000" pitchFamily="50" charset="-128"/>
                        <a:ea typeface="HG丸ｺﾞｼｯｸM-PRO" panose="020F0600000000000000"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200" dirty="0" smtClean="0">
                          <a:latin typeface="HG丸ｺﾞｼｯｸM-PRO" panose="020F0600000000000000" pitchFamily="50" charset="-128"/>
                          <a:ea typeface="HG丸ｺﾞｼｯｸM-PRO" panose="020F0600000000000000" pitchFamily="50" charset="-128"/>
                        </a:rPr>
                        <a:t>製造中止後</a:t>
                      </a:r>
                      <a:endParaRPr kumimoji="1" lang="en-US" altLang="ja-JP" sz="2200" dirty="0" smtClean="0">
                        <a:latin typeface="HG丸ｺﾞｼｯｸM-PRO" panose="020F0600000000000000" pitchFamily="50" charset="-128"/>
                        <a:ea typeface="HG丸ｺﾞｼｯｸM-PRO" panose="020F0600000000000000" pitchFamily="50" charset="-128"/>
                      </a:endParaRPr>
                    </a:p>
                    <a:p>
                      <a:pPr algn="ctr"/>
                      <a:r>
                        <a:rPr kumimoji="1" lang="ja-JP" altLang="en-US" sz="2200" dirty="0" smtClean="0">
                          <a:latin typeface="HG丸ｺﾞｼｯｸM-PRO" panose="020F0600000000000000" pitchFamily="50" charset="-128"/>
                          <a:ea typeface="HG丸ｺﾞｼｯｸM-PRO" panose="020F0600000000000000" pitchFamily="50" charset="-128"/>
                        </a:rPr>
                        <a:t>２０年間</a:t>
                      </a:r>
                      <a:endParaRPr kumimoji="1" lang="ja-JP" altLang="en-US" sz="2200" dirty="0">
                        <a:latin typeface="HG丸ｺﾞｼｯｸM-PRO" panose="020F0600000000000000" pitchFamily="50" charset="-128"/>
                        <a:ea typeface="HG丸ｺﾞｼｯｸM-PRO" panose="020F0600000000000000" pitchFamily="50" charset="-128"/>
                      </a:endParaRPr>
                    </a:p>
                  </a:txBody>
                  <a:tcPr anchor="ctr"/>
                </a:tc>
                <a:tc>
                  <a:txBody>
                    <a:bodyPr/>
                    <a:lstStyle/>
                    <a:p>
                      <a:endParaRPr kumimoji="1" lang="ja-JP" altLang="en-US" sz="2200" dirty="0">
                        <a:latin typeface="HG丸ｺﾞｼｯｸM-PRO" panose="020F0600000000000000" pitchFamily="50" charset="-128"/>
                        <a:ea typeface="HG丸ｺﾞｼｯｸM-PRO" panose="020F0600000000000000" pitchFamily="50" charset="-128"/>
                      </a:endParaRPr>
                    </a:p>
                  </a:txBody>
                  <a:tcPr anchor="ctr"/>
                </a:tc>
              </a:tr>
            </a:tbl>
          </a:graphicData>
        </a:graphic>
      </p:graphicFrame>
    </p:spTree>
    <p:extLst>
      <p:ext uri="{BB962C8B-B14F-4D97-AF65-F5344CB8AC3E}">
        <p14:creationId xmlns:p14="http://schemas.microsoft.com/office/powerpoint/2010/main" val="1847017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エンジンの時間計画保全における更新年数設定</a:t>
            </a:r>
            <a:r>
              <a:rPr lang="ja-JP" altLang="en-US" sz="2400" dirty="0" smtClean="0">
                <a:latin typeface="Meiryo UI" pitchFamily="50" charset="-128"/>
                <a:ea typeface="Meiryo UI" pitchFamily="50" charset="-128"/>
                <a:cs typeface="Meiryo UI" pitchFamily="50" charset="-128"/>
              </a:rPr>
              <a:t>（５／５）</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000"/>
              </a:lnSpc>
              <a:defRPr sz="1000"/>
            </a:pPr>
            <a:r>
              <a:rPr lang="en-US" altLang="ja-JP" sz="2200" b="1" dirty="0" smtClean="0">
                <a:solidFill>
                  <a:srgbClr val="000000"/>
                </a:solidFill>
                <a:latin typeface="HG丸ｺﾞｼｯｸM-PRO"/>
                <a:ea typeface="HG丸ｺﾞｼｯｸM-PRO"/>
              </a:rPr>
              <a:t>【</a:t>
            </a:r>
            <a:r>
              <a:rPr lang="ja-JP" altLang="en-US" sz="2200" b="1" dirty="0" smtClean="0">
                <a:solidFill>
                  <a:srgbClr val="000000"/>
                </a:solidFill>
                <a:latin typeface="HG丸ｺﾞｼｯｸM-PRO"/>
                <a:ea typeface="HG丸ｺﾞｼｯｸM-PRO"/>
              </a:rPr>
              <a:t>更新年数（案）</a:t>
            </a:r>
            <a:r>
              <a:rPr lang="en-US" altLang="ja-JP" sz="2200" b="1" dirty="0" smtClean="0">
                <a:solidFill>
                  <a:srgbClr val="000000"/>
                </a:solidFill>
                <a:latin typeface="HG丸ｺﾞｼｯｸM-PRO"/>
                <a:ea typeface="HG丸ｺﾞｼｯｸM-PRO"/>
              </a:rPr>
              <a:t>】</a:t>
            </a: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r>
              <a:rPr lang="ja-JP" altLang="en-US" sz="2200" b="1" dirty="0">
                <a:solidFill>
                  <a:srgbClr val="000000"/>
                </a:solidFill>
                <a:latin typeface="HG丸ｺﾞｼｯｸM-PRO"/>
                <a:ea typeface="HG丸ｺﾞｼｯｸM-PRO"/>
              </a:rPr>
              <a:t>・</a:t>
            </a:r>
            <a:r>
              <a:rPr lang="ja-JP" altLang="en-US" sz="2200" b="1" dirty="0" smtClean="0">
                <a:solidFill>
                  <a:srgbClr val="000000"/>
                </a:solidFill>
                <a:latin typeface="HG丸ｺﾞｼｯｸM-PRO"/>
                <a:ea typeface="HG丸ｺﾞｼｯｸM-PRO"/>
              </a:rPr>
              <a:t>大阪府で過去に行った雨水</a:t>
            </a:r>
            <a:r>
              <a:rPr lang="ja-JP" altLang="en-US" sz="2200" b="1" dirty="0">
                <a:solidFill>
                  <a:srgbClr val="000000"/>
                </a:solidFill>
                <a:latin typeface="HG丸ｺﾞｼｯｸM-PRO"/>
                <a:ea typeface="HG丸ｺﾞｼｯｸM-PRO"/>
              </a:rPr>
              <a:t>ポンプ施設更新</a:t>
            </a:r>
            <a:r>
              <a:rPr lang="ja-JP" altLang="en-US" sz="2200" b="1" dirty="0" smtClean="0">
                <a:solidFill>
                  <a:srgbClr val="000000"/>
                </a:solidFill>
                <a:latin typeface="HG丸ｺﾞｼｯｸM-PRO"/>
                <a:ea typeface="HG丸ｺﾞｼｯｸM-PRO"/>
              </a:rPr>
              <a:t>時で</a:t>
            </a:r>
            <a:r>
              <a:rPr lang="ja-JP" altLang="en-US" sz="2200" b="1" dirty="0">
                <a:solidFill>
                  <a:srgbClr val="000000"/>
                </a:solidFill>
                <a:latin typeface="HG丸ｺﾞｼｯｸM-PRO"/>
                <a:ea typeface="HG丸ｺﾞｼｯｸM-PRO"/>
              </a:rPr>
              <a:t>の経過年数は</a:t>
            </a:r>
            <a:r>
              <a:rPr lang="ja-JP" altLang="en-US" sz="2200" b="1" dirty="0" smtClean="0">
                <a:solidFill>
                  <a:srgbClr val="000000"/>
                </a:solidFill>
                <a:latin typeface="HG丸ｺﾞｼｯｸM-PRO"/>
                <a:ea typeface="HG丸ｺﾞｼｯｸM-PRO"/>
              </a:rPr>
              <a:t>、</a:t>
            </a:r>
            <a:endParaRPr lang="en-US" altLang="ja-JP" sz="2200" b="1" dirty="0" smtClean="0">
              <a:solidFill>
                <a:srgbClr val="000000"/>
              </a:solidFill>
              <a:latin typeface="HG丸ｺﾞｼｯｸM-PRO"/>
              <a:ea typeface="HG丸ｺﾞｼｯｸM-PRO"/>
            </a:endParaRPr>
          </a:p>
          <a:p>
            <a:pPr marL="540000" indent="-324000">
              <a:lnSpc>
                <a:spcPts val="3000"/>
              </a:lnSpc>
              <a:defRPr sz="1000"/>
            </a:pPr>
            <a:r>
              <a:rPr lang="ja-JP" altLang="en-US" sz="2200" b="1" dirty="0">
                <a:solidFill>
                  <a:srgbClr val="000000"/>
                </a:solidFill>
                <a:latin typeface="HG丸ｺﾞｼｯｸM-PRO"/>
                <a:ea typeface="HG丸ｺﾞｼｯｸM-PRO"/>
              </a:rPr>
              <a:t>　</a:t>
            </a:r>
            <a:r>
              <a:rPr lang="ja-JP" altLang="en-US" sz="2200" b="1" dirty="0" smtClean="0">
                <a:solidFill>
                  <a:srgbClr val="000000"/>
                </a:solidFill>
                <a:latin typeface="HG丸ｺﾞｼｯｸM-PRO"/>
                <a:ea typeface="HG丸ｺﾞｼｯｸM-PRO"/>
              </a:rPr>
              <a:t>平均</a:t>
            </a:r>
            <a:r>
              <a:rPr lang="ja-JP" altLang="en-US" sz="2200" b="1" dirty="0">
                <a:solidFill>
                  <a:srgbClr val="000000"/>
                </a:solidFill>
                <a:latin typeface="HG丸ｺﾞｼｯｸM-PRO"/>
                <a:ea typeface="HG丸ｺﾞｼｯｸM-PRO"/>
              </a:rPr>
              <a:t>で３４．５年間となっている</a:t>
            </a:r>
            <a:r>
              <a:rPr lang="ja-JP" altLang="en-US" sz="2200" b="1" dirty="0" smtClean="0">
                <a:solidFill>
                  <a:srgbClr val="000000"/>
                </a:solidFill>
                <a:latin typeface="HG丸ｺﾞｼｯｸM-PRO"/>
                <a:ea typeface="HG丸ｺﾞｼｯｸM-PRO"/>
              </a:rPr>
              <a:t>。この程度の期間は、部品調達を含め、安心・信頼のもと維持管理が可能と考えられる。</a:t>
            </a:r>
            <a:endParaRPr lang="en-US" altLang="ja-JP" sz="2200" b="1" dirty="0">
              <a:solidFill>
                <a:srgbClr val="000000"/>
              </a:solidFill>
              <a:latin typeface="HG丸ｺﾞｼｯｸM-PRO"/>
              <a:ea typeface="HG丸ｺﾞｼｯｸM-PRO"/>
            </a:endParaRPr>
          </a:p>
          <a:p>
            <a:pPr marL="540000" indent="-324000">
              <a:lnSpc>
                <a:spcPts val="3000"/>
              </a:lnSpc>
              <a:defRPr sz="1000"/>
            </a:pPr>
            <a:r>
              <a:rPr lang="ja-JP" altLang="en-US" sz="2200" b="1" dirty="0" smtClean="0">
                <a:solidFill>
                  <a:srgbClr val="000000"/>
                </a:solidFill>
                <a:latin typeface="HG丸ｺﾞｼｯｸM-PRO"/>
                <a:ea typeface="HG丸ｺﾞｼｯｸM-PRO"/>
              </a:rPr>
              <a:t>・設置後３５年でのエンジン本体の故障発生事例がある。</a:t>
            </a:r>
            <a:endParaRPr lang="en-US" altLang="ja-JP" sz="2200" b="1" dirty="0" smtClean="0">
              <a:solidFill>
                <a:srgbClr val="000000"/>
              </a:solidFill>
              <a:latin typeface="HG丸ｺﾞｼｯｸM-PRO"/>
              <a:ea typeface="HG丸ｺﾞｼｯｸM-PRO"/>
            </a:endParaRPr>
          </a:p>
          <a:p>
            <a:pPr marL="540000" indent="-324000">
              <a:lnSpc>
                <a:spcPts val="3000"/>
              </a:lnSpc>
              <a:defRPr sz="1000"/>
            </a:pPr>
            <a:r>
              <a:rPr lang="ja-JP" altLang="en-US" sz="2200" b="1" i="0" u="none" strike="noStrike" baseline="0" dirty="0" smtClean="0">
                <a:solidFill>
                  <a:srgbClr val="000000"/>
                </a:solidFill>
                <a:latin typeface="HG丸ｺﾞｼｯｸM-PRO"/>
                <a:ea typeface="HG丸ｺﾞｼｯｸM-PRO"/>
              </a:rPr>
              <a:t>・エンジンの製造期間が約２０年、製造中止後の部品供給年数が</a:t>
            </a: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r>
              <a:rPr lang="ja-JP" altLang="en-US" sz="2200" b="1" dirty="0">
                <a:solidFill>
                  <a:srgbClr val="000000"/>
                </a:solidFill>
                <a:latin typeface="HG丸ｺﾞｼｯｸM-PRO"/>
                <a:ea typeface="HG丸ｺﾞｼｯｸM-PRO"/>
              </a:rPr>
              <a:t>　</a:t>
            </a:r>
            <a:r>
              <a:rPr lang="ja-JP" altLang="en-US" sz="2200" b="1" dirty="0" smtClean="0">
                <a:solidFill>
                  <a:srgbClr val="000000"/>
                </a:solidFill>
                <a:latin typeface="HG丸ｺﾞｼｯｸM-PRO"/>
                <a:ea typeface="HG丸ｺﾞｼｯｸM-PRO"/>
              </a:rPr>
              <a:t>約</a:t>
            </a:r>
            <a:r>
              <a:rPr lang="ja-JP" altLang="en-US" sz="2200" b="1" i="0" u="none" strike="noStrike" baseline="0" dirty="0" smtClean="0">
                <a:solidFill>
                  <a:srgbClr val="000000"/>
                </a:solidFill>
                <a:latin typeface="HG丸ｺﾞｼｯｸM-PRO"/>
                <a:ea typeface="HG丸ｺﾞｼｯｸM-PRO"/>
              </a:rPr>
              <a:t>１５年のため、概ね３５年間は部品等調達が可能と考えられる。</a:t>
            </a: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r>
              <a:rPr lang="ja-JP" altLang="en-US" sz="2200" b="1" dirty="0">
                <a:solidFill>
                  <a:srgbClr val="000000"/>
                </a:solidFill>
                <a:latin typeface="HG丸ｺﾞｼｯｸM-PRO"/>
                <a:ea typeface="HG丸ｺﾞｼｯｸM-PRO"/>
              </a:rPr>
              <a:t>　</a:t>
            </a:r>
            <a:r>
              <a:rPr lang="ja-JP" altLang="en-US" sz="2200" b="1" i="0" u="none" strike="noStrike" baseline="0" dirty="0" smtClean="0">
                <a:solidFill>
                  <a:srgbClr val="000000"/>
                </a:solidFill>
                <a:latin typeface="HG丸ｺﾞｼｯｸM-PRO"/>
                <a:ea typeface="HG丸ｺﾞｼｯｸM-PRO"/>
              </a:rPr>
              <a:t>実際、現在保有している設置後３５年経過</a:t>
            </a:r>
            <a:r>
              <a:rPr lang="ja-JP" altLang="en-US" sz="2200" b="1" dirty="0" smtClean="0">
                <a:solidFill>
                  <a:srgbClr val="000000"/>
                </a:solidFill>
                <a:latin typeface="HG丸ｺﾞｼｯｸM-PRO"/>
                <a:ea typeface="HG丸ｺﾞｼｯｸM-PRO"/>
              </a:rPr>
              <a:t>したエンジンでは、</a:t>
            </a:r>
            <a:endParaRPr lang="en-US" altLang="ja-JP" sz="2200" b="1" dirty="0" smtClean="0">
              <a:solidFill>
                <a:srgbClr val="000000"/>
              </a:solidFill>
              <a:latin typeface="HG丸ｺﾞｼｯｸM-PRO"/>
              <a:ea typeface="HG丸ｺﾞｼｯｸM-PRO"/>
            </a:endParaRPr>
          </a:p>
          <a:p>
            <a:pPr marL="540000" indent="-324000">
              <a:lnSpc>
                <a:spcPts val="3000"/>
              </a:lnSpc>
              <a:defRPr sz="1000"/>
            </a:pPr>
            <a:r>
              <a:rPr lang="ja-JP" altLang="en-US" sz="2200" b="1" dirty="0">
                <a:solidFill>
                  <a:srgbClr val="000000"/>
                </a:solidFill>
                <a:latin typeface="HG丸ｺﾞｼｯｸM-PRO"/>
                <a:ea typeface="HG丸ｺﾞｼｯｸM-PRO"/>
              </a:rPr>
              <a:t>　</a:t>
            </a:r>
            <a:r>
              <a:rPr lang="ja-JP" altLang="en-US" sz="2200" b="1" dirty="0" smtClean="0">
                <a:solidFill>
                  <a:srgbClr val="000000"/>
                </a:solidFill>
                <a:latin typeface="HG丸ｺﾞｼｯｸM-PRO"/>
                <a:ea typeface="HG丸ｺﾞｼｯｸM-PRO"/>
              </a:rPr>
              <a:t>「手配に長期間を要したり、多大な費用を要する」部品が多い傾向が見られる。</a:t>
            </a: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a:solidFill>
                <a:srgbClr val="000000"/>
              </a:solidFill>
              <a:latin typeface="HG丸ｺﾞｼｯｸM-PRO"/>
              <a:ea typeface="HG丸ｺﾞｼｯｸM-PRO"/>
            </a:endParaRPr>
          </a:p>
          <a:p>
            <a:pPr marL="540000" indent="-324000">
              <a:lnSpc>
                <a:spcPts val="3000"/>
              </a:lnSpc>
              <a:defRPr sz="1000"/>
            </a:pPr>
            <a:r>
              <a:rPr lang="ja-JP" altLang="en-US" sz="2200" b="1" dirty="0">
                <a:solidFill>
                  <a:srgbClr val="000000"/>
                </a:solidFill>
                <a:latin typeface="HG丸ｺﾞｼｯｸM-PRO"/>
                <a:ea typeface="HG丸ｺﾞｼｯｸM-PRO"/>
              </a:rPr>
              <a:t>　</a:t>
            </a:r>
            <a:r>
              <a:rPr lang="ja-JP" altLang="en-US" sz="2200" b="1" dirty="0" smtClean="0">
                <a:solidFill>
                  <a:srgbClr val="000000"/>
                </a:solidFill>
                <a:latin typeface="HG丸ｺﾞｼｯｸM-PRO"/>
                <a:ea typeface="HG丸ｺﾞｼｯｸM-PRO"/>
              </a:rPr>
              <a:t>状態監視型で維持管理（分解整備を含む）を行い、エンジンの更新については、設置後</a:t>
            </a:r>
            <a:r>
              <a:rPr lang="ja-JP" altLang="en-US" sz="2200" b="1" i="0" u="sng" strike="noStrike" baseline="0" dirty="0" smtClean="0">
                <a:solidFill>
                  <a:srgbClr val="FF0000"/>
                </a:solidFill>
                <a:latin typeface="HG丸ｺﾞｼｯｸM-PRO"/>
                <a:ea typeface="HG丸ｺﾞｼｯｸM-PRO"/>
              </a:rPr>
              <a:t>「３５年間」</a:t>
            </a:r>
            <a:r>
              <a:rPr lang="ja-JP" altLang="en-US" sz="2200" b="1" i="0" u="none" strike="noStrike" baseline="0" dirty="0" smtClean="0">
                <a:solidFill>
                  <a:srgbClr val="000000"/>
                </a:solidFill>
                <a:latin typeface="HG丸ｺﾞｼｯｸM-PRO"/>
                <a:ea typeface="HG丸ｺﾞｼｯｸM-PRO"/>
              </a:rPr>
              <a:t>として、時間計画型とする。</a:t>
            </a: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r>
              <a:rPr lang="ja-JP" altLang="en-US" sz="2200" b="1" i="0" u="none" strike="noStrike" baseline="0" dirty="0" smtClean="0">
                <a:solidFill>
                  <a:srgbClr val="000000"/>
                </a:solidFill>
                <a:latin typeface="HG丸ｺﾞｼｯｸM-PRO"/>
                <a:ea typeface="HG丸ｺﾞｼｯｸM-PRO"/>
              </a:rPr>
              <a:t>　　ただし、実際に更新を行う直前には部品供給状況を精査し、</a:t>
            </a: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r>
              <a:rPr lang="ja-JP" altLang="en-US" sz="2200" b="1" dirty="0">
                <a:solidFill>
                  <a:srgbClr val="000000"/>
                </a:solidFill>
                <a:latin typeface="HG丸ｺﾞｼｯｸM-PRO"/>
                <a:ea typeface="HG丸ｺﾞｼｯｸM-PRO"/>
              </a:rPr>
              <a:t>　</a:t>
            </a:r>
            <a:r>
              <a:rPr lang="ja-JP" altLang="en-US" sz="2200" b="1" i="0" u="none" strike="noStrike" baseline="0" dirty="0" smtClean="0">
                <a:solidFill>
                  <a:srgbClr val="000000"/>
                </a:solidFill>
                <a:latin typeface="HG丸ｺﾞｼｯｸM-PRO"/>
                <a:ea typeface="HG丸ｺﾞｼｯｸM-PRO"/>
              </a:rPr>
              <a:t>前倒しや後送りを含め検討を実施すること。</a:t>
            </a: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14</a:t>
            </a:fld>
            <a:endParaRPr kumimoji="1" lang="ja-JP" altLang="en-US" dirty="0"/>
          </a:p>
        </p:txBody>
      </p:sp>
      <p:sp>
        <p:nvSpPr>
          <p:cNvPr id="2" name="下矢印 1"/>
          <p:cNvSpPr/>
          <p:nvPr/>
        </p:nvSpPr>
        <p:spPr>
          <a:xfrm>
            <a:off x="4216400" y="4800600"/>
            <a:ext cx="685800" cy="330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1092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525190182"/>
              </p:ext>
            </p:extLst>
          </p:nvPr>
        </p:nvGraphicFramePr>
        <p:xfrm>
          <a:off x="193963" y="3847373"/>
          <a:ext cx="8811492" cy="2608150"/>
        </p:xfrm>
        <a:graphic>
          <a:graphicData uri="http://schemas.openxmlformats.org/drawingml/2006/table">
            <a:tbl>
              <a:tblPr firstRow="1" firstCol="1" bandRow="1">
                <a:tableStyleId>{5C22544A-7EE6-4342-B048-85BDC9FD1C3A}</a:tableStyleId>
              </a:tblPr>
              <a:tblGrid>
                <a:gridCol w="235528"/>
                <a:gridCol w="1233054"/>
                <a:gridCol w="7342910"/>
              </a:tblGrid>
              <a:tr h="276043">
                <a:tc gridSpan="2">
                  <a:txBody>
                    <a:bodyPr/>
                    <a:lstStyle/>
                    <a:p>
                      <a:pPr algn="ctr">
                        <a:lnSpc>
                          <a:spcPts val="1500"/>
                        </a:lnSpc>
                        <a:spcAft>
                          <a:spcPts val="0"/>
                        </a:spcAft>
                      </a:pPr>
                      <a:r>
                        <a:rPr lang="ja-JP" sz="1400" kern="100" dirty="0">
                          <a:effectLst/>
                        </a:rPr>
                        <a:t>区分</a:t>
                      </a:r>
                      <a:endParaRPr lang="ja-JP" sz="1400" kern="100" dirty="0">
                        <a:effectLst/>
                        <a:latin typeface="Century"/>
                        <a:ea typeface="ＭＳ 明朝"/>
                        <a:cs typeface="Times New Roman"/>
                      </a:endParaRPr>
                    </a:p>
                  </a:txBody>
                  <a:tcPr marL="68580" marR="68580" marT="0" marB="0" anchor="ctr"/>
                </a:tc>
                <a:tc hMerge="1">
                  <a:txBody>
                    <a:bodyPr/>
                    <a:lstStyle/>
                    <a:p>
                      <a:endParaRPr kumimoji="1" lang="ja-JP" altLang="en-US"/>
                    </a:p>
                  </a:txBody>
                  <a:tcPr/>
                </a:tc>
                <a:tc>
                  <a:txBody>
                    <a:bodyPr/>
                    <a:lstStyle/>
                    <a:p>
                      <a:pPr algn="ctr">
                        <a:lnSpc>
                          <a:spcPts val="1500"/>
                        </a:lnSpc>
                        <a:spcAft>
                          <a:spcPts val="0"/>
                        </a:spcAft>
                      </a:pPr>
                      <a:r>
                        <a:rPr lang="ja-JP" sz="1400" kern="100" dirty="0">
                          <a:effectLst/>
                        </a:rPr>
                        <a:t>説明</a:t>
                      </a:r>
                      <a:endParaRPr lang="ja-JP" sz="1400" kern="100" dirty="0">
                        <a:effectLst/>
                        <a:latin typeface="Century"/>
                        <a:ea typeface="ＭＳ 明朝"/>
                        <a:cs typeface="Times New Roman"/>
                      </a:endParaRPr>
                    </a:p>
                  </a:txBody>
                  <a:tcPr marL="68580" marR="68580" marT="0" marB="0" anchor="ctr"/>
                </a:tc>
              </a:tr>
              <a:tr h="632270">
                <a:tc gridSpan="2">
                  <a:txBody>
                    <a:bodyPr/>
                    <a:lstStyle/>
                    <a:p>
                      <a:pPr algn="just">
                        <a:lnSpc>
                          <a:spcPts val="16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限界管理水準</a:t>
                      </a:r>
                    </a:p>
                  </a:txBody>
                  <a:tcPr marL="68580" marR="68580" marT="0" marB="0" anchor="ctr"/>
                </a:tc>
                <a:tc hMerge="1">
                  <a:txBody>
                    <a:bodyPr/>
                    <a:lstStyle/>
                    <a:p>
                      <a:endParaRPr kumimoji="1" lang="ja-JP" altLang="en-US"/>
                    </a:p>
                  </a:txBody>
                  <a:tcPr/>
                </a:tc>
                <a:tc>
                  <a:txBody>
                    <a:bodyPr/>
                    <a:lstStyle/>
                    <a:p>
                      <a:pPr algn="just">
                        <a:lnSpc>
                          <a:spcPts val="16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施設の安全性、信頼性を損なう不具合等、管理上、絶対に下回れない水準。</a:t>
                      </a:r>
                    </a:p>
                    <a:p>
                      <a:pPr algn="just">
                        <a:lnSpc>
                          <a:spcPts val="16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・一般的に、これを超えると大規模修繕や更新等が必要となる</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796176">
                <a:tc gridSpan="2">
                  <a:txBody>
                    <a:bodyPr/>
                    <a:lstStyle/>
                    <a:p>
                      <a:pPr algn="just">
                        <a:lnSpc>
                          <a:spcPts val="16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目標管理水準</a:t>
                      </a:r>
                    </a:p>
                  </a:txBody>
                  <a:tcPr marL="68580" marR="68580" marT="0" marB="0" anchor="ctr"/>
                </a:tc>
                <a:tc hMerge="1">
                  <a:txBody>
                    <a:bodyPr/>
                    <a:lstStyle/>
                    <a:p>
                      <a:endParaRPr kumimoji="1" lang="ja-JP" altLang="en-US"/>
                    </a:p>
                  </a:txBody>
                  <a:tcPr/>
                </a:tc>
                <a:tc>
                  <a:txBody>
                    <a:bodyPr/>
                    <a:lstStyle/>
                    <a:p>
                      <a:pPr algn="just">
                        <a:lnSpc>
                          <a:spcPts val="16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管理上、目標とする水準</a:t>
                      </a:r>
                    </a:p>
                    <a:p>
                      <a:pPr algn="just">
                        <a:lnSpc>
                          <a:spcPts val="16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・これを下回ると補修等の対策を実施</a:t>
                      </a:r>
                    </a:p>
                    <a:p>
                      <a:pPr algn="just">
                        <a:lnSpc>
                          <a:spcPts val="16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・目標管理水準は、不測の事態が発生した場合でも対応可能となるよう、限界管理水準との間に適切な余裕を見込んで設定する必要がある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887037">
                <a:tc>
                  <a:txBody>
                    <a:bodyPr/>
                    <a:lstStyle/>
                    <a:p>
                      <a:pPr algn="just">
                        <a:lnSpc>
                          <a:spcPts val="1600"/>
                        </a:lnSpc>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marL="133350" indent="-133350" algn="just">
                        <a:lnSpc>
                          <a:spcPts val="1600"/>
                        </a:lnSpc>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最適管理水準</a:t>
                      </a:r>
                    </a:p>
                  </a:txBody>
                  <a:tcPr marL="68580" marR="68580" marT="0" marB="0" anchor="ctr"/>
                </a:tc>
                <a:tc>
                  <a:txBody>
                    <a:bodyPr/>
                    <a:lstStyle/>
                    <a:p>
                      <a:pPr marL="133350" indent="-133350" algn="just">
                        <a:lnSpc>
                          <a:spcPts val="16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・劣化予測が可能な施設（部位・部材等）で、目標耐用年数（寿命）を設定した上で、ライフサイクルコストの最小化となる最適なタイミングで最適な補修等を行う水準。</a:t>
                      </a:r>
                    </a:p>
                    <a:p>
                      <a:pPr marL="133350" indent="-133350" algn="just">
                        <a:lnSpc>
                          <a:spcPts val="16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・一般的には、状態監視型での目標管理水準より高い性能で設定される。</a:t>
                      </a:r>
                      <a:endPar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２－１ 機械</a:t>
            </a:r>
            <a:r>
              <a:rPr lang="ja-JP" altLang="en-US" sz="2400" dirty="0">
                <a:latin typeface="Meiryo UI" pitchFamily="50" charset="-128"/>
                <a:ea typeface="Meiryo UI" pitchFamily="50" charset="-128"/>
                <a:cs typeface="Meiryo UI" pitchFamily="50" charset="-128"/>
              </a:rPr>
              <a:t>・電気設備の目標管理水準</a:t>
            </a: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15</a:t>
            </a:fld>
            <a:endParaRPr kumimoji="1" lang="ja-JP" altLang="en-US" dirty="0"/>
          </a:p>
        </p:txBody>
      </p:sp>
      <p:sp>
        <p:nvSpPr>
          <p:cNvPr id="10" name="テキスト ボックス 9"/>
          <p:cNvSpPr txBox="1"/>
          <p:nvPr/>
        </p:nvSpPr>
        <p:spPr>
          <a:xfrm>
            <a:off x="96982" y="1008436"/>
            <a:ext cx="8936182" cy="3139321"/>
          </a:xfrm>
          <a:prstGeom prst="rect">
            <a:avLst/>
          </a:prstGeom>
          <a:noFill/>
        </p:spPr>
        <p:txBody>
          <a:bodyPr wrap="square" rtlCol="0">
            <a:spAutoFit/>
          </a:bodyPr>
          <a:lstStyle/>
          <a:p>
            <a:r>
              <a:rPr kumimoji="1" lang="en-US" altLang="ja-JP"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機械・電気設備の前提</a:t>
            </a:r>
            <a:r>
              <a:rPr kumimoji="1" lang="en-US" altLang="ja-JP"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540000" indent="-324000"/>
            <a:r>
              <a:rPr kumimoji="1" lang="ja-JP" altLang="en-US"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設備は正常に稼働しなければ機能を発揮することができない。</a:t>
            </a:r>
            <a:endParaRPr lang="en-US" altLang="ja-JP"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540000" indent="-324000"/>
            <a:endParaRPr kumimoji="1" lang="en-US" altLang="ja-JP"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機械・電気設備の維持管理水準</a:t>
            </a:r>
            <a:r>
              <a:rPr lang="en-US" altLang="ja-JP"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540000" indent="-324000"/>
            <a:r>
              <a:rPr lang="ja-JP" altLang="en-US" b="1"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設備が正常に稼働し、機能を発揮できる水準以上を確保。</a:t>
            </a:r>
            <a:endParaRPr lang="en-US" altLang="ja-JP" b="1"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540000" indent="-324000"/>
            <a:r>
              <a:rPr lang="ja-JP" altLang="en-US"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かつ</a:t>
            </a:r>
            <a:endParaRPr lang="en-US" altLang="ja-JP" b="1"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540000" indent="-324000"/>
            <a:r>
              <a:rPr lang="ja-JP" altLang="en-US" b="1"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稼働に対する安全性・信頼性を確保する水準を確保</a:t>
            </a:r>
            <a:r>
              <a:rPr lang="en-US" altLang="ja-JP" b="1" baseline="30000"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b="1" dirty="0" err="1"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en-US" altLang="ja-JP" b="1"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540000" indent="-324000"/>
            <a:r>
              <a:rPr lang="ja-JP" altLang="en-US"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b="1"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各事業特性（防災施設系）や設備設置状況（予備機、代替機能）に応じて設定</a:t>
            </a:r>
            <a:endParaRPr lang="en-US" altLang="ja-JP" b="1"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540000" indent="-324000"/>
            <a:endParaRPr lang="en-US" altLang="ja-JP"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dirty="0">
                <a:latin typeface="HG丸ｺﾞｼｯｸM-PRO" panose="020F0600000000000000" pitchFamily="50" charset="-128"/>
                <a:ea typeface="HG丸ｺﾞｼｯｸM-PRO" panose="020F0600000000000000" pitchFamily="50" charset="-128"/>
                <a:cs typeface="Meiryo UI" panose="020B0604030504040204" pitchFamily="50" charset="-128"/>
              </a:rPr>
              <a:t>管理水準の基本的な考え方（基本方針より</a:t>
            </a:r>
            <a:r>
              <a:rPr lang="ja-JP" altLang="en-US"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540000" indent="-324000"/>
            <a:endParaRPr kumimoji="1" lang="en-US" altLang="ja-JP" b="1"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テキスト ボックス 11"/>
          <p:cNvSpPr txBox="1"/>
          <p:nvPr/>
        </p:nvSpPr>
        <p:spPr>
          <a:xfrm>
            <a:off x="6394646" y="2323355"/>
            <a:ext cx="2531548" cy="369332"/>
          </a:xfrm>
          <a:prstGeom prst="rect">
            <a:avLst/>
          </a:prstGeom>
          <a:noFill/>
        </p:spPr>
        <p:txBody>
          <a:bodyPr wrap="square" rtlCol="0">
            <a:spAutoFit/>
          </a:bodyPr>
          <a:lstStyle/>
          <a:p>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目標管理</a:t>
            </a:r>
            <a:r>
              <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水準として設定</a:t>
            </a:r>
            <a:endPar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右中かっこ 12"/>
          <p:cNvSpPr/>
          <p:nvPr/>
        </p:nvSpPr>
        <p:spPr>
          <a:xfrm>
            <a:off x="6230299" y="2178032"/>
            <a:ext cx="216024" cy="697141"/>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59755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２－１ 機械</a:t>
            </a:r>
            <a:r>
              <a:rPr lang="ja-JP" altLang="en-US" sz="2400" dirty="0">
                <a:latin typeface="Meiryo UI" pitchFamily="50" charset="-128"/>
                <a:ea typeface="Meiryo UI" pitchFamily="50" charset="-128"/>
                <a:cs typeface="Meiryo UI" pitchFamily="50" charset="-128"/>
              </a:rPr>
              <a:t>・電気設備の目標管理水準</a:t>
            </a: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16</a:t>
            </a:fld>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4179717623"/>
              </p:ext>
            </p:extLst>
          </p:nvPr>
        </p:nvGraphicFramePr>
        <p:xfrm>
          <a:off x="395536" y="1581944"/>
          <a:ext cx="8352928" cy="4744954"/>
        </p:xfrm>
        <a:graphic>
          <a:graphicData uri="http://schemas.openxmlformats.org/drawingml/2006/table">
            <a:tbl>
              <a:tblPr firstRow="1" bandRow="1">
                <a:tableStyleId>{5C22544A-7EE6-4342-B048-85BDC9FD1C3A}</a:tableStyleId>
              </a:tblPr>
              <a:tblGrid>
                <a:gridCol w="849064"/>
                <a:gridCol w="4343400"/>
                <a:gridCol w="1144240"/>
                <a:gridCol w="2016224"/>
              </a:tblGrid>
              <a:tr h="498133">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劣化指標</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措置区分</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緊急度</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47831">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劣化度０</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（健全）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定期的な調整や消耗品交換、油脂補給・交換などがある程度で、故障等がほとんど無い。</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調整</a:t>
                      </a:r>
                      <a:endParaRPr kumimoji="1" lang="en-US" altLang="zh-TW"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消耗品交換</a:t>
                      </a: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定常的な保全管理の継続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985228">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劣化度１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運転時の騒音・振動・温度等の状態測定値に異常は無い</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当初よりも調整量などが若干増しているが、点検等で十分対応可能である</a:t>
                      </a:r>
                    </a:p>
                    <a:p>
                      <a:pPr marL="171450" indent="-171450" algn="l">
                        <a:buFont typeface="Arial" panose="020B0604020202020204" pitchFamily="34" charset="0"/>
                        <a:buChar char="•"/>
                      </a:pPr>
                      <a:r>
                        <a:rPr kumimoji="1"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運転に支障のない軽度の故障が稀に発生する</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その他、磨耗、発錆等、若干の劣化が確認できる</a:t>
                      </a:r>
                    </a:p>
                  </a:txBody>
                  <a:tcPr anchor="ctr"/>
                </a:tc>
                <a:tc>
                  <a:txBody>
                    <a:bodyPr/>
                    <a:lstStyle/>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調整</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部品交換</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測定</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経過観察</a:t>
                      </a:r>
                    </a:p>
                    <a:p>
                      <a:pPr marL="171450" indent="-171450" algn="l">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定常的な保全管理の継続</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十分な調整と経過観察による、劣化の進行の防止</a:t>
                      </a:r>
                    </a:p>
                  </a:txBody>
                  <a:tcPr anchor="ctr"/>
                </a:tc>
              </a:tr>
              <a:tr h="809118">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劣化度２</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運転時の騒音・振動・温度等の状態測定値に異常は無い</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定期点検等における調整だけでは規定値を超える恐れがある</a:t>
                      </a:r>
                    </a:p>
                    <a:p>
                      <a:pPr marL="171450" indent="-171450" algn="l">
                        <a:buFont typeface="Arial" panose="020B0604020202020204" pitchFamily="34" charset="0"/>
                        <a:buChar char="•"/>
                      </a:pPr>
                      <a:r>
                        <a:rPr kumimoji="1"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運転に支障があり、修繕、補修等が必要な故障が稀に発生する</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その他、磨耗、発錆等の劣化進行が確認できる</a:t>
                      </a:r>
                    </a:p>
                  </a:txBody>
                  <a:tcPr anchor="ctr"/>
                </a:tc>
                <a:tc>
                  <a:txBody>
                    <a:bodyPr/>
                    <a:lstStyle/>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整備</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部品交換</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修繕、補修</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精密測定</a:t>
                      </a: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定常的な保全管理の継続</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十分な調整・整備と、必要な補修等の実施による、劣化進行の抑制</a:t>
                      </a:r>
                    </a:p>
                  </a:txBody>
                  <a:tcPr anchor="ctr"/>
                </a:tc>
              </a:tr>
              <a:tr h="985228">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劣化度３</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運転時の騒音・振動・温度等の状態測定値が継続的に増加している</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調整可能範囲を超え、部品交換や分解整備が必要</a:t>
                      </a:r>
                    </a:p>
                    <a:p>
                      <a:pPr marL="171450" indent="-171450" algn="l">
                        <a:buFont typeface="Arial" panose="020B0604020202020204" pitchFamily="34" charset="0"/>
                        <a:buChar char="•"/>
                      </a:pPr>
                      <a:r>
                        <a:rPr kumimoji="1"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運転に支障があり、修繕、補修等が必要な故障の発生が増加している</a:t>
                      </a:r>
                    </a:p>
                  </a:txBody>
                  <a:tcPr anchor="ctr"/>
                </a:tc>
                <a:tc>
                  <a:txBody>
                    <a:bodyPr/>
                    <a:lstStyle/>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分解整備</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部品交換</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大規模補修</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部分更新</a:t>
                      </a:r>
                    </a:p>
                    <a:p>
                      <a:pPr marL="171450" indent="-171450" algn="l">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定常的な保全管理の継続</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予算措置を行い、大規模補修や部分更新の計画的実施</a:t>
                      </a:r>
                    </a:p>
                  </a:txBody>
                  <a:tcPr anchor="ctr"/>
                </a:tc>
              </a:tr>
              <a:tr h="954981">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劣化度４</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耐用年数を大幅に経過しており、</a:t>
                      </a:r>
                      <a:r>
                        <a:rPr kumimoji="1"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補修や部分更新では対応できない箇所で腐食、磨耗等の劣化が著しい</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運転時の騒音・振動・温度等の状態測定値が許容範囲を大きくはずれ、</a:t>
                      </a:r>
                      <a:r>
                        <a:rPr kumimoji="1"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不安定な運転状態である</a:t>
                      </a:r>
                    </a:p>
                  </a:txBody>
                  <a:tcPr anchor="ctr"/>
                </a:tc>
                <a:tc>
                  <a:txBody>
                    <a:bodyPr/>
                    <a:lstStyle/>
                    <a:p>
                      <a:pPr marL="171450" indent="-171450" algn="l">
                        <a:buFont typeface="Arial" panose="020B0604020202020204" pitchFamily="34" charset="0"/>
                        <a:buChar char="•"/>
                      </a:pPr>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全体的な改築</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、更新</a:t>
                      </a:r>
                    </a:p>
                    <a:p>
                      <a:pPr marL="0" indent="0" algn="l">
                        <a:buFont typeface="Arial" panose="020B0604020202020204" pitchFamily="34" charset="0"/>
                        <a:buNone/>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対象施設の重要性、費用効果等を検証し、すみやかに対処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1" name="テキスト ボックス 10"/>
          <p:cNvSpPr txBox="1"/>
          <p:nvPr/>
        </p:nvSpPr>
        <p:spPr>
          <a:xfrm>
            <a:off x="395535" y="1151613"/>
            <a:ext cx="2520279"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≪参考≫劣化状況の区分</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0213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２．目標管理水準・更新</a:t>
            </a:r>
            <a:r>
              <a:rPr lang="ja-JP" altLang="en-US" sz="2800" dirty="0" smtClean="0">
                <a:solidFill>
                  <a:schemeClr val="bg1"/>
                </a:solidFill>
                <a:latin typeface="Meiryo UI" pitchFamily="50" charset="-128"/>
                <a:ea typeface="Meiryo UI" pitchFamily="50" charset="-128"/>
                <a:cs typeface="Meiryo UI" pitchFamily="50" charset="-128"/>
              </a:rPr>
              <a:t>時期・重点化指標</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17</a:t>
            </a:fld>
            <a:endParaRPr kumimoji="1" lang="ja-JP" altLang="en-US" dirty="0"/>
          </a:p>
        </p:txBody>
      </p:sp>
      <p:sp>
        <p:nvSpPr>
          <p:cNvPr id="1083" name="AutoShape 89"/>
          <p:cNvSpPr>
            <a:spLocks noChangeArrowheads="1"/>
          </p:cNvSpPr>
          <p:nvPr/>
        </p:nvSpPr>
        <p:spPr bwMode="auto">
          <a:xfrm>
            <a:off x="976600" y="1724890"/>
            <a:ext cx="7200000" cy="720000"/>
          </a:xfrm>
          <a:prstGeom prst="roundRect">
            <a:avLst>
              <a:gd name="adj" fmla="val 16667"/>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ts val="4000"/>
              </a:lnSpc>
              <a:spcBef>
                <a:spcPts val="600"/>
              </a:spcBef>
              <a:spcAft>
                <a:spcPct val="0"/>
              </a:spcAft>
              <a:buClrTx/>
              <a:buSzTx/>
              <a:buFontTx/>
              <a:buNone/>
              <a:tabLst/>
            </a:pPr>
            <a:r>
              <a:rPr kumimoji="1" lang="ja-JP" altLang="en-US" b="0"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中分類単位</a:t>
            </a:r>
            <a:r>
              <a:rPr kumimoji="1" lang="ja-JP" altLang="en-US" b="0"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で</a:t>
            </a:r>
            <a:r>
              <a:rPr kumimoji="1" lang="en-US" altLang="ja-JP" b="0" i="0" u="none" strike="noStrike" cap="none" normalizeH="0" baseline="0" dirty="0" err="1" smtClean="0">
                <a:ln>
                  <a:noFill/>
                </a:ln>
                <a:solidFill>
                  <a:schemeClr val="tx1"/>
                </a:solidFill>
                <a:effectLst/>
                <a:latin typeface="ＭＳ 明朝" pitchFamily="17" charset="-128"/>
                <a:ea typeface="ＭＳ 明朝" pitchFamily="17" charset="-128"/>
                <a:cs typeface="ＭＳ Ｐゴシック" pitchFamily="50" charset="-128"/>
              </a:rPr>
              <a:t>LCC</a:t>
            </a:r>
            <a:r>
              <a:rPr kumimoji="1" lang="ja-JP" altLang="en-US" b="0"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比較検討対象機器を</a:t>
            </a:r>
            <a:r>
              <a:rPr kumimoji="1" lang="ja-JP" altLang="en-US" b="0"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分類</a:t>
            </a:r>
            <a:endParaRPr kumimoji="1" 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4" name="AutoShape 90"/>
          <p:cNvSpPr>
            <a:spLocks noChangeArrowheads="1"/>
          </p:cNvSpPr>
          <p:nvPr/>
        </p:nvSpPr>
        <p:spPr bwMode="auto">
          <a:xfrm>
            <a:off x="982515" y="3168070"/>
            <a:ext cx="7200000" cy="720000"/>
          </a:xfrm>
          <a:prstGeom prst="roundRect">
            <a:avLst>
              <a:gd name="adj" fmla="val 16667"/>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lvl="0" algn="ctr" fontAlgn="base">
              <a:lnSpc>
                <a:spcPts val="4000"/>
              </a:lnSpc>
              <a:spcBef>
                <a:spcPts val="600"/>
              </a:spcBef>
              <a:spcAft>
                <a:spcPct val="0"/>
              </a:spcAft>
            </a:pPr>
            <a:r>
              <a:rPr kumimoji="1" lang="ja-JP" altLang="en-US" b="0"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小分類単位</a:t>
            </a:r>
            <a:r>
              <a:rPr kumimoji="1" lang="ja-JP" altLang="en-US" b="0"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で</a:t>
            </a:r>
            <a:r>
              <a:rPr lang="en-US" altLang="ja-JP" dirty="0" err="1">
                <a:latin typeface="ＭＳ 明朝" pitchFamily="17" charset="-128"/>
                <a:ea typeface="ＭＳ 明朝" pitchFamily="17" charset="-128"/>
                <a:cs typeface="ＭＳ Ｐゴシック" pitchFamily="50" charset="-128"/>
              </a:rPr>
              <a:t>LCC</a:t>
            </a:r>
            <a:r>
              <a:rPr lang="ja-JP" altLang="en-US" dirty="0">
                <a:latin typeface="ＭＳ 明朝" pitchFamily="17" charset="-128"/>
                <a:ea typeface="ＭＳ 明朝" pitchFamily="17" charset="-128"/>
                <a:cs typeface="ＭＳ Ｐゴシック" pitchFamily="50" charset="-128"/>
              </a:rPr>
              <a:t>比較検討</a:t>
            </a:r>
            <a:r>
              <a:rPr lang="ja-JP" altLang="en-US" dirty="0" smtClean="0">
                <a:latin typeface="ＭＳ 明朝" pitchFamily="17" charset="-128"/>
                <a:ea typeface="ＭＳ 明朝" pitchFamily="17" charset="-128"/>
                <a:cs typeface="ＭＳ Ｐゴシック" pitchFamily="50" charset="-128"/>
              </a:rPr>
              <a:t>対象</a:t>
            </a:r>
            <a:r>
              <a:rPr lang="ja-JP" altLang="en-US" dirty="0">
                <a:latin typeface="ＭＳ 明朝" pitchFamily="17" charset="-128"/>
                <a:ea typeface="ＭＳ 明朝" pitchFamily="17" charset="-128"/>
                <a:cs typeface="ＭＳ Ｐゴシック" pitchFamily="50" charset="-128"/>
              </a:rPr>
              <a:t>機器</a:t>
            </a:r>
            <a:r>
              <a:rPr lang="ja-JP" altLang="en-US" dirty="0" smtClean="0">
                <a:latin typeface="ＭＳ 明朝" pitchFamily="17" charset="-128"/>
                <a:ea typeface="ＭＳ 明朝" pitchFamily="17" charset="-128"/>
                <a:cs typeface="ＭＳ Ｐゴシック" pitchFamily="50" charset="-128"/>
              </a:rPr>
              <a:t>を</a:t>
            </a:r>
            <a:r>
              <a:rPr kumimoji="1" lang="ja-JP" altLang="en-US" b="0"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分類</a:t>
            </a:r>
            <a:endParaRPr kumimoji="1" 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5" name="AutoShape 91"/>
          <p:cNvSpPr>
            <a:spLocks noChangeArrowheads="1"/>
          </p:cNvSpPr>
          <p:nvPr/>
        </p:nvSpPr>
        <p:spPr bwMode="auto">
          <a:xfrm>
            <a:off x="989441" y="4571999"/>
            <a:ext cx="7200000" cy="720000"/>
          </a:xfrm>
          <a:prstGeom prst="roundRect">
            <a:avLst>
              <a:gd name="adj" fmla="val 16667"/>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lvl="0" algn="ctr" fontAlgn="base">
              <a:lnSpc>
                <a:spcPts val="4000"/>
              </a:lnSpc>
              <a:spcBef>
                <a:spcPts val="600"/>
              </a:spcBef>
              <a:spcAft>
                <a:spcPct val="0"/>
              </a:spcAft>
            </a:pPr>
            <a:r>
              <a:rPr kumimoji="1" lang="ja-JP" altLang="en-US" b="0"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部品単位の健全度調査により</a:t>
            </a:r>
            <a:r>
              <a:rPr kumimoji="1" lang="ja-JP" altLang="en-US" b="0"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lang="en-US" altLang="ja-JP" dirty="0">
                <a:latin typeface="ＭＳ 明朝" pitchFamily="17" charset="-128"/>
                <a:ea typeface="ＭＳ 明朝" pitchFamily="17" charset="-128"/>
                <a:cs typeface="ＭＳ Ｐゴシック" pitchFamily="50" charset="-128"/>
              </a:rPr>
              <a:t> </a:t>
            </a:r>
            <a:r>
              <a:rPr lang="en-US" altLang="ja-JP" dirty="0" err="1">
                <a:latin typeface="ＭＳ 明朝" pitchFamily="17" charset="-128"/>
                <a:ea typeface="ＭＳ 明朝" pitchFamily="17" charset="-128"/>
                <a:cs typeface="ＭＳ Ｐゴシック" pitchFamily="50" charset="-128"/>
              </a:rPr>
              <a:t>LCC</a:t>
            </a:r>
            <a:r>
              <a:rPr lang="ja-JP" altLang="en-US" dirty="0">
                <a:latin typeface="ＭＳ 明朝" pitchFamily="17" charset="-128"/>
                <a:ea typeface="ＭＳ 明朝" pitchFamily="17" charset="-128"/>
                <a:cs typeface="ＭＳ Ｐゴシック" pitchFamily="50" charset="-128"/>
              </a:rPr>
              <a:t>比較検討</a:t>
            </a:r>
            <a:r>
              <a:rPr lang="ja-JP" altLang="en-US" dirty="0" smtClean="0">
                <a:latin typeface="ＭＳ 明朝" pitchFamily="17" charset="-128"/>
                <a:ea typeface="ＭＳ 明朝" pitchFamily="17" charset="-128"/>
                <a:cs typeface="ＭＳ Ｐゴシック" pitchFamily="50" charset="-128"/>
              </a:rPr>
              <a:t>対象</a:t>
            </a:r>
            <a:r>
              <a:rPr lang="ja-JP" altLang="en-US" dirty="0">
                <a:latin typeface="ＭＳ 明朝" pitchFamily="17" charset="-128"/>
                <a:ea typeface="ＭＳ 明朝" pitchFamily="17" charset="-128"/>
                <a:cs typeface="ＭＳ Ｐゴシック" pitchFamily="50" charset="-128"/>
              </a:rPr>
              <a:t>機器</a:t>
            </a:r>
            <a:r>
              <a:rPr lang="ja-JP" altLang="en-US" dirty="0" smtClean="0">
                <a:latin typeface="ＭＳ 明朝" pitchFamily="17" charset="-128"/>
                <a:ea typeface="ＭＳ 明朝" pitchFamily="17" charset="-128"/>
                <a:cs typeface="ＭＳ Ｐゴシック" pitchFamily="50" charset="-128"/>
              </a:rPr>
              <a:t>を</a:t>
            </a:r>
            <a:r>
              <a:rPr kumimoji="1" lang="ja-JP" altLang="en-US" b="0"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分類</a:t>
            </a:r>
            <a:endParaRPr kumimoji="1" 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6" name="AutoShape 92"/>
          <p:cNvSpPr>
            <a:spLocks noChangeArrowheads="1"/>
          </p:cNvSpPr>
          <p:nvPr/>
        </p:nvSpPr>
        <p:spPr bwMode="auto">
          <a:xfrm>
            <a:off x="4169643" y="2528598"/>
            <a:ext cx="817996" cy="588673"/>
          </a:xfrm>
          <a:prstGeom prst="downArrow">
            <a:avLst>
              <a:gd name="adj1" fmla="val 50000"/>
              <a:gd name="adj2" fmla="val 26144"/>
            </a:avLst>
          </a:prstGeom>
          <a:solidFill>
            <a:srgbClr val="FFFF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88" name="AutoShape 94"/>
          <p:cNvSpPr>
            <a:spLocks noChangeArrowheads="1"/>
          </p:cNvSpPr>
          <p:nvPr/>
        </p:nvSpPr>
        <p:spPr bwMode="auto">
          <a:xfrm>
            <a:off x="996372" y="6000602"/>
            <a:ext cx="7200000" cy="720000"/>
          </a:xfrm>
          <a:prstGeom prst="roundRect">
            <a:avLst>
              <a:gd name="adj" fmla="val 16667"/>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lvl="0" algn="ctr" fontAlgn="base">
              <a:lnSpc>
                <a:spcPts val="4000"/>
              </a:lnSpc>
              <a:spcBef>
                <a:spcPts val="600"/>
              </a:spcBef>
              <a:spcAft>
                <a:spcPct val="0"/>
              </a:spcAft>
            </a:pPr>
            <a:r>
              <a:rPr lang="en-US" altLang="ja-JP" dirty="0" err="1">
                <a:latin typeface="ＭＳ 明朝" pitchFamily="17" charset="-128"/>
                <a:ea typeface="ＭＳ 明朝" pitchFamily="17" charset="-128"/>
                <a:cs typeface="ＭＳ Ｐゴシック" pitchFamily="50" charset="-128"/>
              </a:rPr>
              <a:t>LCC</a:t>
            </a:r>
            <a:r>
              <a:rPr lang="ja-JP" altLang="en-US" dirty="0">
                <a:latin typeface="ＭＳ 明朝" pitchFamily="17" charset="-128"/>
                <a:ea typeface="ＭＳ 明朝" pitchFamily="17" charset="-128"/>
                <a:cs typeface="ＭＳ Ｐゴシック" pitchFamily="50" charset="-128"/>
              </a:rPr>
              <a:t>比較検討</a:t>
            </a:r>
            <a:r>
              <a:rPr lang="ja-JP" altLang="en-US" dirty="0" smtClean="0">
                <a:latin typeface="ＭＳ 明朝" pitchFamily="17" charset="-128"/>
                <a:ea typeface="ＭＳ 明朝" pitchFamily="17" charset="-128"/>
                <a:cs typeface="ＭＳ Ｐゴシック" pitchFamily="50" charset="-128"/>
              </a:rPr>
              <a:t>対象</a:t>
            </a:r>
            <a:r>
              <a:rPr lang="ja-JP" altLang="en-US" dirty="0">
                <a:latin typeface="ＭＳ 明朝" pitchFamily="17" charset="-128"/>
                <a:ea typeface="ＭＳ 明朝" pitchFamily="17" charset="-128"/>
                <a:cs typeface="ＭＳ Ｐゴシック" pitchFamily="50" charset="-128"/>
              </a:rPr>
              <a:t>機器</a:t>
            </a:r>
            <a:r>
              <a:rPr lang="ja-JP" altLang="en-US" dirty="0" smtClean="0">
                <a:latin typeface="ＭＳ 明朝" pitchFamily="17" charset="-128"/>
                <a:ea typeface="ＭＳ 明朝" pitchFamily="17" charset="-128"/>
                <a:cs typeface="ＭＳ Ｐゴシック" pitchFamily="50" charset="-128"/>
              </a:rPr>
              <a:t>に</a:t>
            </a:r>
            <a:r>
              <a:rPr kumimoji="1" lang="ja-JP" altLang="en-US" b="0"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ついて</a:t>
            </a:r>
            <a:r>
              <a:rPr kumimoji="1" lang="en-US" altLang="ja-JP" b="0" i="0" u="none" strike="noStrike" cap="none" normalizeH="0" baseline="0" dirty="0" err="1" smtClean="0">
                <a:ln>
                  <a:noFill/>
                </a:ln>
                <a:solidFill>
                  <a:schemeClr val="tx1"/>
                </a:solidFill>
                <a:effectLst/>
                <a:latin typeface="ＭＳ 明朝" pitchFamily="17" charset="-128"/>
                <a:ea typeface="ＭＳ 明朝" pitchFamily="17" charset="-128"/>
                <a:cs typeface="ＭＳ Ｐゴシック" pitchFamily="50" charset="-128"/>
              </a:rPr>
              <a:t>LCC</a:t>
            </a:r>
            <a:r>
              <a:rPr kumimoji="1" lang="ja-JP" altLang="en-US" b="0"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比較を実施</a:t>
            </a:r>
            <a:endParaRPr kumimoji="1" 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8" name="AutoShape 92"/>
          <p:cNvSpPr>
            <a:spLocks noChangeArrowheads="1"/>
          </p:cNvSpPr>
          <p:nvPr/>
        </p:nvSpPr>
        <p:spPr bwMode="auto">
          <a:xfrm>
            <a:off x="4169643" y="3932527"/>
            <a:ext cx="817996" cy="588673"/>
          </a:xfrm>
          <a:prstGeom prst="downArrow">
            <a:avLst>
              <a:gd name="adj1" fmla="val 50000"/>
              <a:gd name="adj2" fmla="val 26144"/>
            </a:avLst>
          </a:prstGeom>
          <a:solidFill>
            <a:srgbClr val="FFFF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99" name="AutoShape 92"/>
          <p:cNvSpPr>
            <a:spLocks noChangeArrowheads="1"/>
          </p:cNvSpPr>
          <p:nvPr/>
        </p:nvSpPr>
        <p:spPr bwMode="auto">
          <a:xfrm>
            <a:off x="4169643" y="5349153"/>
            <a:ext cx="817996" cy="588673"/>
          </a:xfrm>
          <a:prstGeom prst="downArrow">
            <a:avLst>
              <a:gd name="adj1" fmla="val 50000"/>
              <a:gd name="adj2" fmla="val 26144"/>
            </a:avLst>
          </a:prstGeom>
          <a:solidFill>
            <a:srgbClr val="FFFF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2" name="テキスト ボックス 11"/>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２－２ 下水道設備</a:t>
            </a:r>
            <a:endParaRPr lang="ja-JP" altLang="en-US" sz="2400" dirty="0">
              <a:latin typeface="Meiryo UI" pitchFamily="50" charset="-128"/>
              <a:ea typeface="Meiryo UI" pitchFamily="50" charset="-128"/>
              <a:cs typeface="Meiryo UI" pitchFamily="50" charset="-128"/>
            </a:endParaRPr>
          </a:p>
        </p:txBody>
      </p:sp>
      <p:sp>
        <p:nvSpPr>
          <p:cNvPr id="13" name="テキスト ボックス 12"/>
          <p:cNvSpPr txBox="1"/>
          <p:nvPr/>
        </p:nvSpPr>
        <p:spPr>
          <a:xfrm>
            <a:off x="96982" y="1008436"/>
            <a:ext cx="8936182" cy="369332"/>
          </a:xfrm>
          <a:prstGeom prst="rect">
            <a:avLst/>
          </a:prstGeom>
          <a:noFill/>
        </p:spPr>
        <p:txBody>
          <a:bodyPr wrap="square" rtlCol="0">
            <a:spAutoFit/>
          </a:bodyPr>
          <a:lstStyle/>
          <a:p>
            <a:r>
              <a:rPr kumimoji="1" lang="en-US" altLang="ja-JP"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dirty="0">
                <a:latin typeface="HG丸ｺﾞｼｯｸM-PRO" panose="020F0600000000000000" pitchFamily="50" charset="-128"/>
                <a:ea typeface="HG丸ｺﾞｼｯｸM-PRO" panose="020F0600000000000000" pitchFamily="50" charset="-128"/>
                <a:cs typeface="Meiryo UI" panose="020B0604030504040204" pitchFamily="50" charset="-128"/>
              </a:rPr>
              <a:t>下水道設備の改築計画手法</a:t>
            </a:r>
            <a:r>
              <a:rPr kumimoji="1" lang="en-US" altLang="ja-JP"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p>
        </p:txBody>
      </p:sp>
    </p:spTree>
    <p:extLst>
      <p:ext uri="{BB962C8B-B14F-4D97-AF65-F5344CB8AC3E}">
        <p14:creationId xmlns:p14="http://schemas.microsoft.com/office/powerpoint/2010/main" val="970787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グループ化 58"/>
          <p:cNvGrpSpPr/>
          <p:nvPr/>
        </p:nvGrpSpPr>
        <p:grpSpPr>
          <a:xfrm>
            <a:off x="2123728" y="3508937"/>
            <a:ext cx="4721151" cy="2918618"/>
            <a:chOff x="2123728" y="3508937"/>
            <a:chExt cx="4721151" cy="2918618"/>
          </a:xfrm>
        </p:grpSpPr>
        <p:sp>
          <p:nvSpPr>
            <p:cNvPr id="4" name="Rectangle 143"/>
            <p:cNvSpPr>
              <a:spLocks noChangeArrowheads="1"/>
            </p:cNvSpPr>
            <p:nvPr/>
          </p:nvSpPr>
          <p:spPr bwMode="auto">
            <a:xfrm>
              <a:off x="5271162" y="3753556"/>
              <a:ext cx="517776" cy="338391"/>
            </a:xfrm>
            <a:prstGeom prst="rect">
              <a:avLst/>
            </a:prstGeom>
            <a:solidFill>
              <a:schemeClr val="bg1">
                <a:lumMod val="65000"/>
              </a:schemeClr>
            </a:solidFill>
            <a:ln w="9525">
              <a:solidFill>
                <a:srgbClr val="000000"/>
              </a:solidFill>
              <a:miter lim="800000"/>
              <a:headEnd/>
              <a:tailEnd/>
            </a:ln>
          </p:spPr>
          <p:txBody>
            <a:bodyPr/>
            <a:lstStyle/>
            <a:p>
              <a:pPr>
                <a:defRPr/>
              </a:pPr>
              <a:endParaRPr lang="ja-JP" altLang="en-US">
                <a:ea typeface="ＭＳ Ｐゴシック" pitchFamily="50" charset="-128"/>
              </a:endParaRPr>
            </a:p>
          </p:txBody>
        </p:sp>
        <p:sp>
          <p:nvSpPr>
            <p:cNvPr id="5" name="Rectangle 147"/>
            <p:cNvSpPr>
              <a:spLocks noChangeArrowheads="1"/>
            </p:cNvSpPr>
            <p:nvPr/>
          </p:nvSpPr>
          <p:spPr bwMode="auto">
            <a:xfrm>
              <a:off x="5992787" y="3749481"/>
              <a:ext cx="436239" cy="338389"/>
            </a:xfrm>
            <a:prstGeom prst="rect">
              <a:avLst/>
            </a:prstGeom>
            <a:solidFill>
              <a:schemeClr val="bg1">
                <a:lumMod val="65000"/>
              </a:schemeClr>
            </a:solidFill>
            <a:ln w="9525">
              <a:solidFill>
                <a:srgbClr val="000000"/>
              </a:solidFill>
              <a:miter lim="800000"/>
              <a:headEnd/>
              <a:tailEnd/>
            </a:ln>
          </p:spPr>
          <p:txBody>
            <a:bodyPr/>
            <a:lstStyle/>
            <a:p>
              <a:pPr>
                <a:defRPr/>
              </a:pPr>
              <a:endParaRPr lang="ja-JP" altLang="en-US">
                <a:ea typeface="ＭＳ Ｐゴシック" pitchFamily="50" charset="-128"/>
              </a:endParaRPr>
            </a:p>
          </p:txBody>
        </p:sp>
        <p:sp>
          <p:nvSpPr>
            <p:cNvPr id="6" name="Freeform 149"/>
            <p:cNvSpPr>
              <a:spLocks/>
            </p:cNvSpPr>
            <p:nvPr/>
          </p:nvSpPr>
          <p:spPr bwMode="auto">
            <a:xfrm>
              <a:off x="6429026" y="3708711"/>
              <a:ext cx="411774" cy="481085"/>
            </a:xfrm>
            <a:custGeom>
              <a:avLst/>
              <a:gdLst>
                <a:gd name="T0" fmla="*/ 0 w 17"/>
                <a:gd name="T1" fmla="*/ 2147483647 h 20"/>
                <a:gd name="T2" fmla="*/ 2147483647 w 17"/>
                <a:gd name="T3" fmla="*/ 0 h 20"/>
                <a:gd name="T4" fmla="*/ 2147483647 w 17"/>
                <a:gd name="T5" fmla="*/ 2147483647 h 20"/>
                <a:gd name="T6" fmla="*/ 0 w 17"/>
                <a:gd name="T7" fmla="*/ 2147483647 h 20"/>
                <a:gd name="T8" fmla="*/ 0 w 17"/>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
                  </a:moveTo>
                  <a:lnTo>
                    <a:pt x="16" y="0"/>
                  </a:lnTo>
                  <a:lnTo>
                    <a:pt x="17" y="20"/>
                  </a:lnTo>
                  <a:lnTo>
                    <a:pt x="0" y="16"/>
                  </a:lnTo>
                  <a:lnTo>
                    <a:pt x="0" y="2"/>
                  </a:lnTo>
                  <a:close/>
                </a:path>
              </a:pathLst>
            </a:custGeom>
            <a:solidFill>
              <a:srgbClr val="A6A6A6"/>
            </a:solidFill>
            <a:ln w="9525">
              <a:solidFill>
                <a:srgbClr val="000000"/>
              </a:solidFill>
              <a:round/>
              <a:headEnd/>
              <a:tailEnd/>
            </a:ln>
          </p:spPr>
          <p:txBody>
            <a:bodyPr/>
            <a:lstStyle/>
            <a:p>
              <a:endParaRPr lang="ja-JP" altLang="en-US"/>
            </a:p>
          </p:txBody>
        </p:sp>
        <p:sp>
          <p:nvSpPr>
            <p:cNvPr id="7" name="Freeform 154"/>
            <p:cNvSpPr>
              <a:spLocks/>
            </p:cNvSpPr>
            <p:nvPr/>
          </p:nvSpPr>
          <p:spPr bwMode="auto">
            <a:xfrm>
              <a:off x="5886786" y="3749481"/>
              <a:ext cx="97848" cy="338389"/>
            </a:xfrm>
            <a:custGeom>
              <a:avLst/>
              <a:gdLst>
                <a:gd name="T0" fmla="*/ 2147483647 w 4"/>
                <a:gd name="T1" fmla="*/ 2147483647 h 14"/>
                <a:gd name="T2" fmla="*/ 0 w 4"/>
                <a:gd name="T3" fmla="*/ 2147483647 h 14"/>
                <a:gd name="T4" fmla="*/ 2147483647 w 4"/>
                <a:gd name="T5" fmla="*/ 0 h 14"/>
                <a:gd name="T6" fmla="*/ 2147483647 w 4"/>
                <a:gd name="T7" fmla="*/ 214748364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4" y="14"/>
                  </a:moveTo>
                  <a:lnTo>
                    <a:pt x="0" y="7"/>
                  </a:lnTo>
                  <a:lnTo>
                    <a:pt x="4" y="0"/>
                  </a:lnTo>
                  <a:lnTo>
                    <a:pt x="4" y="14"/>
                  </a:lnTo>
                  <a:close/>
                </a:path>
              </a:pathLst>
            </a:custGeom>
            <a:solidFill>
              <a:schemeClr val="bg1">
                <a:lumMod val="65000"/>
              </a:schemeClr>
            </a:solidFill>
            <a:ln w="9525">
              <a:solidFill>
                <a:srgbClr val="000000"/>
              </a:solidFill>
              <a:round/>
              <a:headEnd/>
              <a:tailEnd/>
            </a:ln>
          </p:spPr>
          <p:txBody>
            <a:bodyPr/>
            <a:lstStyle/>
            <a:p>
              <a:pPr>
                <a:defRPr/>
              </a:pPr>
              <a:endParaRPr lang="ja-JP" altLang="en-US">
                <a:ea typeface="ＭＳ Ｐゴシック" pitchFamily="50" charset="-128"/>
              </a:endParaRPr>
            </a:p>
          </p:txBody>
        </p:sp>
        <p:sp>
          <p:nvSpPr>
            <p:cNvPr id="8" name="Freeform 156"/>
            <p:cNvSpPr>
              <a:spLocks/>
            </p:cNvSpPr>
            <p:nvPr/>
          </p:nvSpPr>
          <p:spPr bwMode="auto">
            <a:xfrm>
              <a:off x="5809324" y="3749481"/>
              <a:ext cx="69307" cy="338389"/>
            </a:xfrm>
            <a:custGeom>
              <a:avLst/>
              <a:gdLst>
                <a:gd name="T0" fmla="*/ 0 w 3"/>
                <a:gd name="T1" fmla="*/ 2147483647 h 14"/>
                <a:gd name="T2" fmla="*/ 2147483647 w 3"/>
                <a:gd name="T3" fmla="*/ 2147483647 h 14"/>
                <a:gd name="T4" fmla="*/ 0 w 3"/>
                <a:gd name="T5" fmla="*/ 0 h 14"/>
                <a:gd name="T6" fmla="*/ 0 w 3"/>
                <a:gd name="T7" fmla="*/ 214748364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0" y="14"/>
                  </a:moveTo>
                  <a:lnTo>
                    <a:pt x="3" y="7"/>
                  </a:lnTo>
                  <a:lnTo>
                    <a:pt x="0" y="0"/>
                  </a:lnTo>
                  <a:lnTo>
                    <a:pt x="0" y="14"/>
                  </a:lnTo>
                  <a:close/>
                </a:path>
              </a:pathLst>
            </a:custGeom>
            <a:solidFill>
              <a:schemeClr val="bg1">
                <a:lumMod val="65000"/>
              </a:schemeClr>
            </a:solidFill>
            <a:ln w="9525">
              <a:solidFill>
                <a:srgbClr val="000000"/>
              </a:solidFill>
              <a:round/>
              <a:headEnd/>
              <a:tailEnd/>
            </a:ln>
          </p:spPr>
          <p:txBody>
            <a:bodyPr/>
            <a:lstStyle/>
            <a:p>
              <a:pPr>
                <a:defRPr/>
              </a:pPr>
              <a:endParaRPr lang="ja-JP" altLang="en-US">
                <a:ea typeface="ＭＳ Ｐゴシック" pitchFamily="50" charset="-128"/>
              </a:endParaRPr>
            </a:p>
          </p:txBody>
        </p:sp>
        <p:sp>
          <p:nvSpPr>
            <p:cNvPr id="9" name="Rectangle 161"/>
            <p:cNvSpPr>
              <a:spLocks noChangeArrowheads="1"/>
            </p:cNvSpPr>
            <p:nvPr/>
          </p:nvSpPr>
          <p:spPr bwMode="auto">
            <a:xfrm>
              <a:off x="4088836" y="4173487"/>
              <a:ext cx="701242" cy="89694"/>
            </a:xfrm>
            <a:prstGeom prst="rect">
              <a:avLst/>
            </a:prstGeom>
            <a:solidFill>
              <a:srgbClr val="A6A6A6"/>
            </a:solidFill>
            <a:ln w="9525">
              <a:solidFill>
                <a:srgbClr val="000000"/>
              </a:solidFill>
              <a:miter lim="800000"/>
              <a:headEnd/>
              <a:tailEnd/>
            </a:ln>
          </p:spPr>
          <p:txBody>
            <a:bodyPr/>
            <a:lstStyle/>
            <a:p>
              <a:endParaRPr lang="ja-JP" altLang="en-US"/>
            </a:p>
          </p:txBody>
        </p:sp>
        <p:sp>
          <p:nvSpPr>
            <p:cNvPr id="10" name="Freeform 162"/>
            <p:cNvSpPr>
              <a:spLocks/>
            </p:cNvSpPr>
            <p:nvPr/>
          </p:nvSpPr>
          <p:spPr bwMode="auto">
            <a:xfrm>
              <a:off x="4223375" y="4267257"/>
              <a:ext cx="444393" cy="97848"/>
            </a:xfrm>
            <a:custGeom>
              <a:avLst/>
              <a:gdLst>
                <a:gd name="T0" fmla="*/ 0 w 10895"/>
                <a:gd name="T1" fmla="*/ 0 h 10000"/>
                <a:gd name="T2" fmla="*/ 2147483647 w 10895"/>
                <a:gd name="T3" fmla="*/ 1667989410 h 10000"/>
                <a:gd name="T4" fmla="*/ 2147483647 w 10895"/>
                <a:gd name="T5" fmla="*/ 1667989410 h 10000"/>
                <a:gd name="T6" fmla="*/ 2147483647 w 10895"/>
                <a:gd name="T7" fmla="*/ 0 h 10000"/>
                <a:gd name="T8" fmla="*/ 0 w 10895"/>
                <a:gd name="T9" fmla="*/ 0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95" h="10000">
                  <a:moveTo>
                    <a:pt x="0" y="0"/>
                  </a:moveTo>
                  <a:lnTo>
                    <a:pt x="1483" y="10000"/>
                  </a:lnTo>
                  <a:lnTo>
                    <a:pt x="9719" y="10000"/>
                  </a:lnTo>
                  <a:lnTo>
                    <a:pt x="10895" y="0"/>
                  </a:lnTo>
                  <a:lnTo>
                    <a:pt x="0" y="0"/>
                  </a:lnTo>
                  <a:close/>
                </a:path>
              </a:pathLst>
            </a:custGeom>
            <a:solidFill>
              <a:srgbClr val="A6A6A6"/>
            </a:solidFill>
            <a:ln w="9525">
              <a:solidFill>
                <a:srgbClr val="000000"/>
              </a:solidFill>
              <a:round/>
              <a:headEnd/>
              <a:tailEnd/>
            </a:ln>
          </p:spPr>
          <p:txBody>
            <a:bodyPr/>
            <a:lstStyle/>
            <a:p>
              <a:endParaRPr lang="ja-JP" altLang="en-US"/>
            </a:p>
          </p:txBody>
        </p:sp>
        <p:sp>
          <p:nvSpPr>
            <p:cNvPr id="11" name="Oval 167"/>
            <p:cNvSpPr>
              <a:spLocks noChangeArrowheads="1"/>
            </p:cNvSpPr>
            <p:nvPr/>
          </p:nvSpPr>
          <p:spPr bwMode="auto">
            <a:xfrm>
              <a:off x="4606612" y="3676095"/>
              <a:ext cx="574856" cy="489238"/>
            </a:xfrm>
            <a:prstGeom prst="ellipse">
              <a:avLst/>
            </a:prstGeom>
            <a:solidFill>
              <a:srgbClr val="A6A6A6"/>
            </a:solidFill>
            <a:ln w="12700">
              <a:solidFill>
                <a:srgbClr val="000000"/>
              </a:solidFill>
              <a:round/>
              <a:headEnd/>
              <a:tailEnd/>
            </a:ln>
          </p:spPr>
          <p:txBody>
            <a:bodyPr/>
            <a:lstStyle/>
            <a:p>
              <a:endParaRPr lang="ja-JP" altLang="en-US"/>
            </a:p>
          </p:txBody>
        </p:sp>
        <p:sp>
          <p:nvSpPr>
            <p:cNvPr id="12" name="Rectangle 169"/>
            <p:cNvSpPr>
              <a:spLocks noChangeArrowheads="1"/>
            </p:cNvSpPr>
            <p:nvPr/>
          </p:nvSpPr>
          <p:spPr bwMode="auto">
            <a:xfrm>
              <a:off x="4288607" y="4365105"/>
              <a:ext cx="338391" cy="1944216"/>
            </a:xfrm>
            <a:prstGeom prst="rect">
              <a:avLst/>
            </a:prstGeom>
            <a:solidFill>
              <a:srgbClr val="A6A6A6"/>
            </a:solidFill>
            <a:ln w="9525">
              <a:solidFill>
                <a:srgbClr val="000000"/>
              </a:solidFill>
              <a:miter lim="800000"/>
              <a:headEnd/>
              <a:tailEnd/>
            </a:ln>
          </p:spPr>
          <p:txBody>
            <a:bodyPr/>
            <a:lstStyle/>
            <a:p>
              <a:endParaRPr lang="ja-JP" altLang="en-US"/>
            </a:p>
          </p:txBody>
        </p:sp>
        <p:sp>
          <p:nvSpPr>
            <p:cNvPr id="13" name="Freeform 171"/>
            <p:cNvSpPr>
              <a:spLocks/>
            </p:cNvSpPr>
            <p:nvPr/>
          </p:nvSpPr>
          <p:spPr bwMode="auto">
            <a:xfrm>
              <a:off x="4202991" y="6309321"/>
              <a:ext cx="509622" cy="118234"/>
            </a:xfrm>
            <a:custGeom>
              <a:avLst/>
              <a:gdLst>
                <a:gd name="T0" fmla="*/ 0 w 10634"/>
                <a:gd name="T1" fmla="*/ 2147483647 h 10000"/>
                <a:gd name="T2" fmla="*/ 2147483647 w 10634"/>
                <a:gd name="T3" fmla="*/ 0 h 10000"/>
                <a:gd name="T4" fmla="*/ 2147483647 w 10634"/>
                <a:gd name="T5" fmla="*/ 0 h 10000"/>
                <a:gd name="T6" fmla="*/ 2147483647 w 10634"/>
                <a:gd name="T7" fmla="*/ 2147483647 h 10000"/>
                <a:gd name="T8" fmla="*/ 0 w 10634"/>
                <a:gd name="T9" fmla="*/ 2147483647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34" h="10000">
                  <a:moveTo>
                    <a:pt x="0" y="10000"/>
                  </a:moveTo>
                  <a:lnTo>
                    <a:pt x="1000" y="0"/>
                  </a:lnTo>
                  <a:lnTo>
                    <a:pt x="9500" y="0"/>
                  </a:lnTo>
                  <a:lnTo>
                    <a:pt x="10634" y="10000"/>
                  </a:lnTo>
                  <a:lnTo>
                    <a:pt x="0" y="10000"/>
                  </a:lnTo>
                  <a:close/>
                </a:path>
              </a:pathLst>
            </a:custGeom>
            <a:solidFill>
              <a:srgbClr val="A6A6A6"/>
            </a:solidFill>
            <a:ln w="9525">
              <a:solidFill>
                <a:srgbClr val="000000"/>
              </a:solidFill>
              <a:round/>
              <a:headEnd/>
              <a:tailEnd/>
            </a:ln>
          </p:spPr>
          <p:txBody>
            <a:bodyPr/>
            <a:lstStyle/>
            <a:p>
              <a:endParaRPr lang="ja-JP" altLang="en-US"/>
            </a:p>
          </p:txBody>
        </p:sp>
        <p:sp>
          <p:nvSpPr>
            <p:cNvPr id="14" name="Rectangle 173"/>
            <p:cNvSpPr>
              <a:spLocks noChangeArrowheads="1"/>
            </p:cNvSpPr>
            <p:nvPr/>
          </p:nvSpPr>
          <p:spPr bwMode="auto">
            <a:xfrm flipV="1">
              <a:off x="5116236" y="3741327"/>
              <a:ext cx="154926" cy="350621"/>
            </a:xfrm>
            <a:prstGeom prst="rect">
              <a:avLst/>
            </a:prstGeom>
            <a:solidFill>
              <a:srgbClr val="A6A6A6"/>
            </a:solidFill>
            <a:ln w="12700">
              <a:solidFill>
                <a:srgbClr val="000000"/>
              </a:solidFill>
              <a:round/>
              <a:headEnd/>
              <a:tailEnd/>
            </a:ln>
          </p:spPr>
          <p:txBody>
            <a:bodyPr/>
            <a:lstStyle/>
            <a:p>
              <a:endParaRPr lang="ja-JP" altLang="en-US"/>
            </a:p>
          </p:txBody>
        </p:sp>
        <p:sp>
          <p:nvSpPr>
            <p:cNvPr id="15" name="Rectangle 177"/>
            <p:cNvSpPr>
              <a:spLocks noChangeArrowheads="1"/>
            </p:cNvSpPr>
            <p:nvPr/>
          </p:nvSpPr>
          <p:spPr bwMode="auto">
            <a:xfrm>
              <a:off x="4264145" y="3835096"/>
              <a:ext cx="142696" cy="167158"/>
            </a:xfrm>
            <a:prstGeom prst="rect">
              <a:avLst/>
            </a:prstGeom>
            <a:solidFill>
              <a:srgbClr val="A6A6A6"/>
            </a:solidFill>
            <a:ln w="9525">
              <a:solidFill>
                <a:srgbClr val="000000"/>
              </a:solidFill>
              <a:miter lim="800000"/>
              <a:headEnd/>
              <a:tailEnd/>
            </a:ln>
          </p:spPr>
          <p:txBody>
            <a:bodyPr/>
            <a:lstStyle/>
            <a:p>
              <a:endParaRPr lang="ja-JP" altLang="en-US"/>
            </a:p>
          </p:txBody>
        </p:sp>
        <p:sp>
          <p:nvSpPr>
            <p:cNvPr id="16" name="Freeform 179"/>
            <p:cNvSpPr>
              <a:spLocks/>
            </p:cNvSpPr>
            <p:nvPr/>
          </p:nvSpPr>
          <p:spPr bwMode="auto">
            <a:xfrm>
              <a:off x="4284531" y="3753556"/>
              <a:ext cx="383237" cy="411777"/>
            </a:xfrm>
            <a:custGeom>
              <a:avLst/>
              <a:gdLst>
                <a:gd name="T0" fmla="*/ 2147483647 w 320"/>
                <a:gd name="T1" fmla="*/ 2147483647 h 320"/>
                <a:gd name="T2" fmla="*/ 2147483647 w 320"/>
                <a:gd name="T3" fmla="*/ 2147483647 h 320"/>
                <a:gd name="T4" fmla="*/ 2147483647 w 320"/>
                <a:gd name="T5" fmla="*/ 2147483647 h 320"/>
                <a:gd name="T6" fmla="*/ 2147483647 w 320"/>
                <a:gd name="T7" fmla="*/ 0 h 320"/>
                <a:gd name="T8" fmla="*/ 2147483647 w 320"/>
                <a:gd name="T9" fmla="*/ 2147483647 h 320"/>
                <a:gd name="T10" fmla="*/ 2147483647 w 320"/>
                <a:gd name="T11" fmla="*/ 2147483647 h 320"/>
                <a:gd name="T12" fmla="*/ 2147483647 w 320"/>
                <a:gd name="T13" fmla="*/ 2147483647 h 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0" h="320">
                  <a:moveTo>
                    <a:pt x="273" y="320"/>
                  </a:moveTo>
                  <a:cubicBezTo>
                    <a:pt x="273" y="308"/>
                    <a:pt x="278" y="296"/>
                    <a:pt x="287" y="287"/>
                  </a:cubicBezTo>
                  <a:cubicBezTo>
                    <a:pt x="296" y="278"/>
                    <a:pt x="308" y="272"/>
                    <a:pt x="320" y="273"/>
                  </a:cubicBezTo>
                  <a:lnTo>
                    <a:pt x="320" y="0"/>
                  </a:lnTo>
                  <a:cubicBezTo>
                    <a:pt x="236" y="0"/>
                    <a:pt x="154" y="34"/>
                    <a:pt x="94" y="94"/>
                  </a:cubicBezTo>
                  <a:cubicBezTo>
                    <a:pt x="34" y="154"/>
                    <a:pt x="0" y="236"/>
                    <a:pt x="1" y="320"/>
                  </a:cubicBezTo>
                  <a:lnTo>
                    <a:pt x="273" y="320"/>
                  </a:lnTo>
                  <a:close/>
                </a:path>
              </a:pathLst>
            </a:custGeom>
            <a:solidFill>
              <a:srgbClr val="A6A6A6"/>
            </a:solidFill>
            <a:ln w="12700">
              <a:solidFill>
                <a:srgbClr val="000000"/>
              </a:solidFill>
              <a:prstDash val="solid"/>
              <a:round/>
              <a:headEnd/>
              <a:tailEnd/>
            </a:ln>
          </p:spPr>
          <p:txBody>
            <a:bodyPr/>
            <a:lstStyle/>
            <a:p>
              <a:endParaRPr lang="ja-JP" altLang="en-US"/>
            </a:p>
          </p:txBody>
        </p:sp>
        <p:sp>
          <p:nvSpPr>
            <p:cNvPr id="17" name="Rectangle 125"/>
            <p:cNvSpPr>
              <a:spLocks noChangeArrowheads="1"/>
            </p:cNvSpPr>
            <p:nvPr/>
          </p:nvSpPr>
          <p:spPr bwMode="auto">
            <a:xfrm flipH="1">
              <a:off x="3428364" y="4153101"/>
              <a:ext cx="546316" cy="118234"/>
            </a:xfrm>
            <a:prstGeom prst="rect">
              <a:avLst/>
            </a:prstGeom>
            <a:solidFill>
              <a:srgbClr val="A6A6A6"/>
            </a:solidFill>
            <a:ln w="9525">
              <a:solidFill>
                <a:srgbClr val="000000"/>
              </a:solidFill>
              <a:miter lim="800000"/>
              <a:headEnd/>
              <a:tailEnd/>
            </a:ln>
          </p:spPr>
          <p:txBody>
            <a:bodyPr/>
            <a:lstStyle/>
            <a:p>
              <a:endParaRPr lang="ja-JP" altLang="en-US"/>
            </a:p>
          </p:txBody>
        </p:sp>
        <p:sp>
          <p:nvSpPr>
            <p:cNvPr id="18" name="Rectangle 127"/>
            <p:cNvSpPr>
              <a:spLocks noChangeArrowheads="1"/>
            </p:cNvSpPr>
            <p:nvPr/>
          </p:nvSpPr>
          <p:spPr bwMode="auto">
            <a:xfrm flipH="1">
              <a:off x="3350900" y="3847328"/>
              <a:ext cx="138618" cy="142693"/>
            </a:xfrm>
            <a:prstGeom prst="rect">
              <a:avLst/>
            </a:prstGeom>
            <a:solidFill>
              <a:srgbClr val="A6A6A6"/>
            </a:solidFill>
            <a:ln w="9525">
              <a:solidFill>
                <a:srgbClr val="000000"/>
              </a:solidFill>
              <a:miter lim="800000"/>
              <a:headEnd/>
              <a:tailEnd/>
            </a:ln>
          </p:spPr>
          <p:txBody>
            <a:bodyPr/>
            <a:lstStyle/>
            <a:p>
              <a:endParaRPr lang="ja-JP" altLang="en-US"/>
            </a:p>
          </p:txBody>
        </p:sp>
        <p:sp>
          <p:nvSpPr>
            <p:cNvPr id="19" name="Rectangle 129"/>
            <p:cNvSpPr>
              <a:spLocks noChangeArrowheads="1"/>
            </p:cNvSpPr>
            <p:nvPr/>
          </p:nvSpPr>
          <p:spPr bwMode="auto">
            <a:xfrm flipH="1">
              <a:off x="2441733" y="3875866"/>
              <a:ext cx="909167" cy="73386"/>
            </a:xfrm>
            <a:prstGeom prst="rect">
              <a:avLst/>
            </a:prstGeom>
            <a:solidFill>
              <a:srgbClr val="A6A6A6"/>
            </a:solidFill>
            <a:ln w="9525">
              <a:solidFill>
                <a:srgbClr val="000000"/>
              </a:solidFill>
              <a:miter lim="800000"/>
              <a:headEnd/>
              <a:tailEnd/>
            </a:ln>
          </p:spPr>
          <p:txBody>
            <a:bodyPr/>
            <a:lstStyle/>
            <a:p>
              <a:endParaRPr lang="ja-JP" altLang="en-US"/>
            </a:p>
          </p:txBody>
        </p:sp>
        <p:sp>
          <p:nvSpPr>
            <p:cNvPr id="20" name="Rectangle 131"/>
            <p:cNvSpPr>
              <a:spLocks noChangeArrowheads="1"/>
            </p:cNvSpPr>
            <p:nvPr/>
          </p:nvSpPr>
          <p:spPr bwMode="auto">
            <a:xfrm flipH="1">
              <a:off x="2123728" y="4067486"/>
              <a:ext cx="1043709" cy="195695"/>
            </a:xfrm>
            <a:prstGeom prst="rect">
              <a:avLst/>
            </a:prstGeom>
            <a:solidFill>
              <a:srgbClr val="A6A6A6"/>
            </a:solidFill>
            <a:ln w="9525">
              <a:solidFill>
                <a:srgbClr val="000000"/>
              </a:solidFill>
              <a:miter lim="800000"/>
              <a:headEnd/>
              <a:tailEnd/>
            </a:ln>
          </p:spPr>
          <p:txBody>
            <a:bodyPr/>
            <a:lstStyle/>
            <a:p>
              <a:endParaRPr lang="ja-JP" altLang="en-US"/>
            </a:p>
          </p:txBody>
        </p:sp>
        <p:sp>
          <p:nvSpPr>
            <p:cNvPr id="21" name="Rectangle 133"/>
            <p:cNvSpPr>
              <a:spLocks noChangeArrowheads="1"/>
            </p:cNvSpPr>
            <p:nvPr/>
          </p:nvSpPr>
          <p:spPr bwMode="auto">
            <a:xfrm flipH="1">
              <a:off x="2140036" y="3508937"/>
              <a:ext cx="689010" cy="554470"/>
            </a:xfrm>
            <a:prstGeom prst="rect">
              <a:avLst/>
            </a:prstGeom>
            <a:solidFill>
              <a:srgbClr val="A6A6A6"/>
            </a:solidFill>
            <a:ln w="9525">
              <a:solidFill>
                <a:srgbClr val="000000"/>
              </a:solidFill>
              <a:miter lim="800000"/>
              <a:headEnd/>
              <a:tailEnd/>
            </a:ln>
          </p:spPr>
          <p:txBody>
            <a:bodyPr/>
            <a:lstStyle/>
            <a:p>
              <a:endParaRPr lang="ja-JP" altLang="en-US"/>
            </a:p>
          </p:txBody>
        </p:sp>
        <p:sp>
          <p:nvSpPr>
            <p:cNvPr id="22" name="Rectangle 135"/>
            <p:cNvSpPr>
              <a:spLocks noChangeArrowheads="1"/>
            </p:cNvSpPr>
            <p:nvPr/>
          </p:nvSpPr>
          <p:spPr bwMode="auto">
            <a:xfrm flipH="1">
              <a:off x="2939125" y="3753556"/>
              <a:ext cx="53000" cy="289467"/>
            </a:xfrm>
            <a:prstGeom prst="rect">
              <a:avLst/>
            </a:prstGeom>
            <a:solidFill>
              <a:srgbClr val="A6A6A6"/>
            </a:solidFill>
            <a:ln w="9525">
              <a:solidFill>
                <a:srgbClr val="000000"/>
              </a:solidFill>
              <a:miter lim="800000"/>
              <a:headEnd/>
              <a:tailEnd/>
            </a:ln>
          </p:spPr>
          <p:txBody>
            <a:bodyPr/>
            <a:lstStyle/>
            <a:p>
              <a:endParaRPr lang="ja-JP" altLang="en-US"/>
            </a:p>
          </p:txBody>
        </p:sp>
        <p:sp>
          <p:nvSpPr>
            <p:cNvPr id="23" name="Rectangle 137"/>
            <p:cNvSpPr>
              <a:spLocks noChangeArrowheads="1"/>
            </p:cNvSpPr>
            <p:nvPr/>
          </p:nvSpPr>
          <p:spPr bwMode="auto">
            <a:xfrm flipH="1">
              <a:off x="3183745" y="3851404"/>
              <a:ext cx="28538" cy="122310"/>
            </a:xfrm>
            <a:prstGeom prst="rect">
              <a:avLst/>
            </a:prstGeom>
            <a:solidFill>
              <a:srgbClr val="A6A6A6"/>
            </a:solidFill>
            <a:ln w="9525">
              <a:solidFill>
                <a:srgbClr val="000000"/>
              </a:solidFill>
              <a:miter lim="800000"/>
              <a:headEnd/>
              <a:tailEnd/>
            </a:ln>
          </p:spPr>
          <p:txBody>
            <a:bodyPr/>
            <a:lstStyle/>
            <a:p>
              <a:endParaRPr lang="ja-JP" altLang="en-US"/>
            </a:p>
          </p:txBody>
        </p:sp>
        <p:sp>
          <p:nvSpPr>
            <p:cNvPr id="24" name="Rectangle 139"/>
            <p:cNvSpPr>
              <a:spLocks noChangeArrowheads="1"/>
            </p:cNvSpPr>
            <p:nvPr/>
          </p:nvSpPr>
          <p:spPr bwMode="auto">
            <a:xfrm flipH="1">
              <a:off x="3489517" y="3720940"/>
              <a:ext cx="411777" cy="432161"/>
            </a:xfrm>
            <a:prstGeom prst="rect">
              <a:avLst/>
            </a:prstGeom>
            <a:solidFill>
              <a:srgbClr val="A6A6A6"/>
            </a:solidFill>
            <a:ln w="9525">
              <a:solidFill>
                <a:srgbClr val="000000"/>
              </a:solidFill>
              <a:miter lim="800000"/>
              <a:headEnd/>
              <a:tailEnd/>
            </a:ln>
          </p:spPr>
          <p:txBody>
            <a:bodyPr/>
            <a:lstStyle/>
            <a:p>
              <a:endParaRPr lang="ja-JP" altLang="en-US"/>
            </a:p>
          </p:txBody>
        </p:sp>
        <p:sp>
          <p:nvSpPr>
            <p:cNvPr id="25" name="正方形/長方形 24"/>
            <p:cNvSpPr/>
            <p:nvPr/>
          </p:nvSpPr>
          <p:spPr bwMode="auto">
            <a:xfrm>
              <a:off x="3982834" y="3884020"/>
              <a:ext cx="265003" cy="53002"/>
            </a:xfrm>
            <a:prstGeom prst="rect">
              <a:avLst/>
            </a:prstGeom>
            <a:solidFill>
              <a:srgbClr val="A6A6A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ja-JP" altLang="en-US"/>
            </a:p>
          </p:txBody>
        </p:sp>
        <p:sp>
          <p:nvSpPr>
            <p:cNvPr id="26" name="正方形/長方形 25"/>
            <p:cNvSpPr/>
            <p:nvPr/>
          </p:nvSpPr>
          <p:spPr bwMode="auto">
            <a:xfrm>
              <a:off x="3901294" y="3851404"/>
              <a:ext cx="134539" cy="118234"/>
            </a:xfrm>
            <a:prstGeom prst="rect">
              <a:avLst/>
            </a:prstGeom>
            <a:solidFill>
              <a:srgbClr val="A6A6A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ja-JP" altLang="en-US"/>
            </a:p>
          </p:txBody>
        </p:sp>
        <p:cxnSp>
          <p:nvCxnSpPr>
            <p:cNvPr id="27" name="直線コネクタ 28"/>
            <p:cNvCxnSpPr>
              <a:cxnSpLocks noChangeShapeType="1"/>
            </p:cNvCxnSpPr>
            <p:nvPr/>
          </p:nvCxnSpPr>
          <p:spPr bwMode="auto">
            <a:xfrm>
              <a:off x="5283392" y="3651633"/>
              <a:ext cx="0" cy="52185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直線コネクタ 272"/>
            <p:cNvCxnSpPr>
              <a:cxnSpLocks noChangeShapeType="1"/>
            </p:cNvCxnSpPr>
            <p:nvPr/>
          </p:nvCxnSpPr>
          <p:spPr bwMode="auto">
            <a:xfrm>
              <a:off x="5788938" y="3651633"/>
              <a:ext cx="0" cy="521854"/>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直線コネクタ 273"/>
            <p:cNvCxnSpPr>
              <a:cxnSpLocks noChangeShapeType="1"/>
            </p:cNvCxnSpPr>
            <p:nvPr/>
          </p:nvCxnSpPr>
          <p:spPr bwMode="auto">
            <a:xfrm>
              <a:off x="5992787" y="3651633"/>
              <a:ext cx="0" cy="521854"/>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直線コネクタ 274"/>
            <p:cNvCxnSpPr>
              <a:cxnSpLocks noChangeShapeType="1"/>
            </p:cNvCxnSpPr>
            <p:nvPr/>
          </p:nvCxnSpPr>
          <p:spPr bwMode="auto">
            <a:xfrm>
              <a:off x="6424948" y="3651633"/>
              <a:ext cx="0" cy="521854"/>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直線コネクタ 275"/>
            <p:cNvCxnSpPr>
              <a:cxnSpLocks noChangeShapeType="1"/>
            </p:cNvCxnSpPr>
            <p:nvPr/>
          </p:nvCxnSpPr>
          <p:spPr bwMode="auto">
            <a:xfrm>
              <a:off x="6742953" y="3651633"/>
              <a:ext cx="0" cy="587086"/>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直線コネクタ 277"/>
            <p:cNvCxnSpPr>
              <a:cxnSpLocks noChangeShapeType="1"/>
            </p:cNvCxnSpPr>
            <p:nvPr/>
          </p:nvCxnSpPr>
          <p:spPr bwMode="auto">
            <a:xfrm>
              <a:off x="6800031" y="3651633"/>
              <a:ext cx="44848" cy="574854"/>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直線コネクタ 280"/>
            <p:cNvCxnSpPr>
              <a:cxnSpLocks noChangeShapeType="1"/>
            </p:cNvCxnSpPr>
            <p:nvPr/>
          </p:nvCxnSpPr>
          <p:spPr bwMode="auto">
            <a:xfrm>
              <a:off x="4667768" y="3651633"/>
              <a:ext cx="0" cy="52185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直線コネクタ 281"/>
            <p:cNvCxnSpPr>
              <a:cxnSpLocks noChangeShapeType="1"/>
            </p:cNvCxnSpPr>
            <p:nvPr/>
          </p:nvCxnSpPr>
          <p:spPr bwMode="auto">
            <a:xfrm>
              <a:off x="5116236" y="3651633"/>
              <a:ext cx="0" cy="52185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直線コネクタ 226"/>
            <p:cNvCxnSpPr>
              <a:cxnSpLocks noChangeShapeType="1"/>
            </p:cNvCxnSpPr>
            <p:nvPr/>
          </p:nvCxnSpPr>
          <p:spPr bwMode="auto">
            <a:xfrm>
              <a:off x="4162222" y="4964423"/>
              <a:ext cx="55447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直線コネクタ 284"/>
            <p:cNvCxnSpPr>
              <a:cxnSpLocks noChangeShapeType="1"/>
            </p:cNvCxnSpPr>
            <p:nvPr/>
          </p:nvCxnSpPr>
          <p:spPr bwMode="auto">
            <a:xfrm>
              <a:off x="4162222" y="5457737"/>
              <a:ext cx="55447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直線コネクタ 285"/>
            <p:cNvCxnSpPr>
              <a:cxnSpLocks noChangeShapeType="1"/>
            </p:cNvCxnSpPr>
            <p:nvPr/>
          </p:nvCxnSpPr>
          <p:spPr bwMode="auto">
            <a:xfrm>
              <a:off x="4162222" y="6165305"/>
              <a:ext cx="55447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直線コネクタ 286"/>
            <p:cNvCxnSpPr>
              <a:cxnSpLocks noChangeShapeType="1"/>
            </p:cNvCxnSpPr>
            <p:nvPr/>
          </p:nvCxnSpPr>
          <p:spPr bwMode="auto">
            <a:xfrm>
              <a:off x="4162222" y="6309321"/>
              <a:ext cx="55447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0" name="角丸四角形吹き出し 39"/>
          <p:cNvSpPr/>
          <p:nvPr/>
        </p:nvSpPr>
        <p:spPr>
          <a:xfrm>
            <a:off x="1475656" y="2708920"/>
            <a:ext cx="914400" cy="612648"/>
          </a:xfrm>
          <a:prstGeom prst="wedgeRoundRectCallout">
            <a:avLst>
              <a:gd name="adj1" fmla="val 51389"/>
              <a:gd name="adj2" fmla="val 91521"/>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ＭＳ ゴシック" pitchFamily="49" charset="-128"/>
                <a:ea typeface="ＭＳ ゴシック" pitchFamily="49" charset="-128"/>
              </a:rPr>
              <a:t>駆動</a:t>
            </a:r>
            <a:r>
              <a:rPr lang="ja-JP" altLang="en-US" sz="2000" b="1" dirty="0">
                <a:solidFill>
                  <a:schemeClr val="tx1"/>
                </a:solidFill>
                <a:latin typeface="ＭＳ ゴシック" pitchFamily="49" charset="-128"/>
                <a:ea typeface="ＭＳ ゴシック" pitchFamily="49" charset="-128"/>
              </a:rPr>
              <a:t>装置</a:t>
            </a:r>
            <a:endParaRPr kumimoji="1" lang="ja-JP" altLang="en-US" sz="2000" b="1" dirty="0">
              <a:solidFill>
                <a:schemeClr val="tx1"/>
              </a:solidFill>
              <a:latin typeface="ＭＳ ゴシック" pitchFamily="49" charset="-128"/>
              <a:ea typeface="ＭＳ ゴシック" pitchFamily="49" charset="-128"/>
            </a:endParaRPr>
          </a:p>
        </p:txBody>
      </p:sp>
      <p:sp>
        <p:nvSpPr>
          <p:cNvPr id="41" name="テキスト ボックス 40"/>
          <p:cNvSpPr txBox="1"/>
          <p:nvPr/>
        </p:nvSpPr>
        <p:spPr>
          <a:xfrm>
            <a:off x="1331640" y="188640"/>
            <a:ext cx="6264696" cy="954107"/>
          </a:xfrm>
          <a:prstGeom prst="rect">
            <a:avLst/>
          </a:prstGeom>
          <a:noFill/>
        </p:spPr>
        <p:txBody>
          <a:bodyPr wrap="square" rtlCol="0">
            <a:spAutoFit/>
          </a:bodyPr>
          <a:lstStyle/>
          <a:p>
            <a:pPr algn="ctr"/>
            <a:r>
              <a:rPr kumimoji="1" lang="ja-JP" altLang="en-US" sz="2800" dirty="0" smtClean="0">
                <a:latin typeface="ＭＳ ゴシック" pitchFamily="49" charset="-128"/>
                <a:ea typeface="ＭＳ ゴシック" pitchFamily="49" charset="-128"/>
              </a:rPr>
              <a:t>中分類・小分類の区分け</a:t>
            </a:r>
            <a:endParaRPr kumimoji="1" lang="en-US" altLang="ja-JP" sz="2800" dirty="0" smtClean="0">
              <a:latin typeface="ＭＳ ゴシック" pitchFamily="49" charset="-128"/>
              <a:ea typeface="ＭＳ ゴシック" pitchFamily="49" charset="-128"/>
            </a:endParaRPr>
          </a:p>
          <a:p>
            <a:pPr algn="ctr"/>
            <a:r>
              <a:rPr lang="ja-JP" altLang="en-US" sz="2800" dirty="0" smtClean="0">
                <a:latin typeface="ＭＳ ゴシック" pitchFamily="49" charset="-128"/>
                <a:ea typeface="ＭＳ ゴシック" pitchFamily="49" charset="-128"/>
              </a:rPr>
              <a:t>（ポンプ施設の例）</a:t>
            </a:r>
            <a:endParaRPr kumimoji="1" lang="ja-JP" altLang="en-US" sz="2800" dirty="0">
              <a:latin typeface="ＭＳ ゴシック" pitchFamily="49" charset="-128"/>
              <a:ea typeface="ＭＳ ゴシック" pitchFamily="49" charset="-128"/>
            </a:endParaRPr>
          </a:p>
        </p:txBody>
      </p:sp>
      <p:sp>
        <p:nvSpPr>
          <p:cNvPr id="42" name="角丸四角形吹き出し 41"/>
          <p:cNvSpPr/>
          <p:nvPr/>
        </p:nvSpPr>
        <p:spPr>
          <a:xfrm>
            <a:off x="2843808" y="2708921"/>
            <a:ext cx="1080120" cy="612648"/>
          </a:xfrm>
          <a:prstGeom prst="wedgeRoundRectCallout">
            <a:avLst>
              <a:gd name="adj1" fmla="val 34501"/>
              <a:gd name="adj2" fmla="val 128835"/>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ＭＳ ゴシック" pitchFamily="49" charset="-128"/>
                <a:ea typeface="ＭＳ ゴシック" pitchFamily="49" charset="-128"/>
              </a:rPr>
              <a:t>減速機</a:t>
            </a:r>
            <a:endParaRPr kumimoji="1" lang="ja-JP" altLang="en-US" sz="2000" b="1" dirty="0">
              <a:solidFill>
                <a:schemeClr val="tx1"/>
              </a:solidFill>
              <a:latin typeface="ＭＳ ゴシック" pitchFamily="49" charset="-128"/>
              <a:ea typeface="ＭＳ ゴシック" pitchFamily="49" charset="-128"/>
            </a:endParaRPr>
          </a:p>
        </p:txBody>
      </p:sp>
      <p:sp>
        <p:nvSpPr>
          <p:cNvPr id="43" name="角丸四角形吹き出し 42"/>
          <p:cNvSpPr/>
          <p:nvPr/>
        </p:nvSpPr>
        <p:spPr>
          <a:xfrm>
            <a:off x="4788024" y="2780928"/>
            <a:ext cx="1080120" cy="612648"/>
          </a:xfrm>
          <a:prstGeom prst="wedgeRoundRectCallout">
            <a:avLst>
              <a:gd name="adj1" fmla="val -44277"/>
              <a:gd name="adj2" fmla="val 128835"/>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ＭＳ ゴシック" pitchFamily="49" charset="-128"/>
                <a:ea typeface="ＭＳ ゴシック" pitchFamily="49" charset="-128"/>
              </a:rPr>
              <a:t>ポンプ本体</a:t>
            </a:r>
            <a:endParaRPr kumimoji="1" lang="ja-JP" altLang="en-US" sz="2000" b="1" dirty="0">
              <a:solidFill>
                <a:schemeClr val="tx1"/>
              </a:solidFill>
              <a:latin typeface="ＭＳ ゴシック" pitchFamily="49" charset="-128"/>
              <a:ea typeface="ＭＳ ゴシック" pitchFamily="49" charset="-128"/>
            </a:endParaRPr>
          </a:p>
        </p:txBody>
      </p:sp>
      <p:sp>
        <p:nvSpPr>
          <p:cNvPr id="46" name="テキスト ボックス 45"/>
          <p:cNvSpPr txBox="1"/>
          <p:nvPr/>
        </p:nvSpPr>
        <p:spPr>
          <a:xfrm>
            <a:off x="1300088" y="1700808"/>
            <a:ext cx="954107" cy="400110"/>
          </a:xfrm>
          <a:prstGeom prst="rect">
            <a:avLst/>
          </a:prstGeom>
          <a:noFill/>
        </p:spPr>
        <p:txBody>
          <a:bodyPr wrap="none" rtlCol="0">
            <a:spAutoFit/>
          </a:bodyPr>
          <a:lstStyle/>
          <a:p>
            <a:pPr algn="ctr"/>
            <a:r>
              <a:rPr kumimoji="1" lang="ja-JP" altLang="en-US" sz="2000" dirty="0" smtClean="0">
                <a:latin typeface="ＭＳ ゴシック" pitchFamily="49" charset="-128"/>
                <a:ea typeface="ＭＳ ゴシック" pitchFamily="49" charset="-128"/>
              </a:rPr>
              <a:t>小分類</a:t>
            </a:r>
            <a:endParaRPr kumimoji="1" lang="ja-JP" altLang="en-US" sz="2000" dirty="0">
              <a:latin typeface="ＭＳ ゴシック" pitchFamily="49" charset="-128"/>
              <a:ea typeface="ＭＳ ゴシック" pitchFamily="49" charset="-128"/>
            </a:endParaRPr>
          </a:p>
        </p:txBody>
      </p:sp>
      <p:sp>
        <p:nvSpPr>
          <p:cNvPr id="47" name="テキスト ボックス 46"/>
          <p:cNvSpPr txBox="1"/>
          <p:nvPr/>
        </p:nvSpPr>
        <p:spPr>
          <a:xfrm>
            <a:off x="2956272" y="1700808"/>
            <a:ext cx="954107" cy="400110"/>
          </a:xfrm>
          <a:prstGeom prst="rect">
            <a:avLst/>
          </a:prstGeom>
          <a:noFill/>
        </p:spPr>
        <p:txBody>
          <a:bodyPr wrap="none" rtlCol="0">
            <a:spAutoFit/>
          </a:bodyPr>
          <a:lstStyle/>
          <a:p>
            <a:pPr algn="ctr"/>
            <a:r>
              <a:rPr kumimoji="1" lang="ja-JP" altLang="en-US" sz="2000" dirty="0" smtClean="0">
                <a:latin typeface="ＭＳ ゴシック" pitchFamily="49" charset="-128"/>
                <a:ea typeface="ＭＳ ゴシック" pitchFamily="49" charset="-128"/>
              </a:rPr>
              <a:t>小分類</a:t>
            </a:r>
            <a:endParaRPr kumimoji="1" lang="ja-JP" altLang="en-US" sz="2000" dirty="0">
              <a:latin typeface="ＭＳ ゴシック" pitchFamily="49" charset="-128"/>
              <a:ea typeface="ＭＳ ゴシック" pitchFamily="49" charset="-128"/>
            </a:endParaRPr>
          </a:p>
        </p:txBody>
      </p:sp>
      <p:sp>
        <p:nvSpPr>
          <p:cNvPr id="48" name="テキスト ボックス 47"/>
          <p:cNvSpPr txBox="1"/>
          <p:nvPr/>
        </p:nvSpPr>
        <p:spPr>
          <a:xfrm>
            <a:off x="4828480" y="1700808"/>
            <a:ext cx="954107" cy="400110"/>
          </a:xfrm>
          <a:prstGeom prst="rect">
            <a:avLst/>
          </a:prstGeom>
          <a:noFill/>
        </p:spPr>
        <p:txBody>
          <a:bodyPr wrap="none" rtlCol="0">
            <a:spAutoFit/>
          </a:bodyPr>
          <a:lstStyle/>
          <a:p>
            <a:pPr algn="ctr"/>
            <a:r>
              <a:rPr kumimoji="1" lang="ja-JP" altLang="en-US" sz="2000" dirty="0" smtClean="0">
                <a:latin typeface="ＭＳ ゴシック" pitchFamily="49" charset="-128"/>
                <a:ea typeface="ＭＳ ゴシック" pitchFamily="49" charset="-128"/>
              </a:rPr>
              <a:t>小分類</a:t>
            </a:r>
            <a:endParaRPr kumimoji="1" lang="ja-JP" altLang="en-US" sz="2000" dirty="0">
              <a:latin typeface="ＭＳ ゴシック" pitchFamily="49" charset="-128"/>
              <a:ea typeface="ＭＳ ゴシック" pitchFamily="49" charset="-128"/>
            </a:endParaRPr>
          </a:p>
        </p:txBody>
      </p:sp>
      <p:sp>
        <p:nvSpPr>
          <p:cNvPr id="49" name="上矢印 48"/>
          <p:cNvSpPr/>
          <p:nvPr/>
        </p:nvSpPr>
        <p:spPr>
          <a:xfrm>
            <a:off x="1691680" y="2132856"/>
            <a:ext cx="484632" cy="4320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p:cNvSpPr/>
          <p:nvPr/>
        </p:nvSpPr>
        <p:spPr>
          <a:xfrm>
            <a:off x="3131840" y="2132856"/>
            <a:ext cx="484632" cy="4320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上矢印 50"/>
          <p:cNvSpPr/>
          <p:nvPr/>
        </p:nvSpPr>
        <p:spPr>
          <a:xfrm>
            <a:off x="5076056" y="2132856"/>
            <a:ext cx="484632" cy="4320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7132736" y="1124744"/>
            <a:ext cx="954107" cy="544126"/>
          </a:xfrm>
          <a:prstGeom prst="rect">
            <a:avLst/>
          </a:prstGeom>
          <a:noFill/>
          <a:ln w="28575">
            <a:solidFill>
              <a:srgbClr val="FF0000"/>
            </a:solidFill>
          </a:ln>
        </p:spPr>
        <p:txBody>
          <a:bodyPr wrap="none" rtlCol="0" anchor="ctr">
            <a:noAutofit/>
          </a:bodyPr>
          <a:lstStyle/>
          <a:p>
            <a:pPr algn="ctr"/>
            <a:r>
              <a:rPr lang="ja-JP" altLang="en-US" sz="2000" dirty="0" smtClean="0">
                <a:latin typeface="ＭＳ ゴシック" pitchFamily="49" charset="-128"/>
                <a:ea typeface="ＭＳ ゴシック" pitchFamily="49" charset="-128"/>
              </a:rPr>
              <a:t>中</a:t>
            </a:r>
            <a:r>
              <a:rPr kumimoji="1" lang="ja-JP" altLang="en-US" sz="2000" dirty="0" smtClean="0">
                <a:latin typeface="ＭＳ ゴシック" pitchFamily="49" charset="-128"/>
                <a:ea typeface="ＭＳ ゴシック" pitchFamily="49" charset="-128"/>
              </a:rPr>
              <a:t>分類</a:t>
            </a:r>
            <a:endParaRPr kumimoji="1" lang="ja-JP" altLang="en-US" sz="2000" dirty="0">
              <a:latin typeface="ＭＳ ゴシック" pitchFamily="49" charset="-128"/>
              <a:ea typeface="ＭＳ ゴシック" pitchFamily="49" charset="-128"/>
            </a:endParaRPr>
          </a:p>
        </p:txBody>
      </p:sp>
      <p:sp>
        <p:nvSpPr>
          <p:cNvPr id="53" name="フリーフォーム 52"/>
          <p:cNvSpPr/>
          <p:nvPr/>
        </p:nvSpPr>
        <p:spPr>
          <a:xfrm>
            <a:off x="1816100" y="1257300"/>
            <a:ext cx="5257800" cy="457200"/>
          </a:xfrm>
          <a:custGeom>
            <a:avLst/>
            <a:gdLst>
              <a:gd name="connsiteX0" fmla="*/ 0 w 5257800"/>
              <a:gd name="connsiteY0" fmla="*/ 457200 h 457200"/>
              <a:gd name="connsiteX1" fmla="*/ 0 w 5257800"/>
              <a:gd name="connsiteY1" fmla="*/ 0 h 457200"/>
              <a:gd name="connsiteX2" fmla="*/ 5257800 w 5257800"/>
              <a:gd name="connsiteY2" fmla="*/ 0 h 457200"/>
            </a:gdLst>
            <a:ahLst/>
            <a:cxnLst>
              <a:cxn ang="0">
                <a:pos x="connsiteX0" y="connsiteY0"/>
              </a:cxn>
              <a:cxn ang="0">
                <a:pos x="connsiteX1" y="connsiteY1"/>
              </a:cxn>
              <a:cxn ang="0">
                <a:pos x="connsiteX2" y="connsiteY2"/>
              </a:cxn>
            </a:cxnLst>
            <a:rect l="l" t="t" r="r" b="b"/>
            <a:pathLst>
              <a:path w="5257800" h="457200">
                <a:moveTo>
                  <a:pt x="0" y="457200"/>
                </a:moveTo>
                <a:lnTo>
                  <a:pt x="0" y="0"/>
                </a:lnTo>
                <a:lnTo>
                  <a:pt x="525780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3419872" y="1412776"/>
            <a:ext cx="3654028" cy="360040"/>
          </a:xfrm>
          <a:custGeom>
            <a:avLst/>
            <a:gdLst>
              <a:gd name="connsiteX0" fmla="*/ 0 w 5257800"/>
              <a:gd name="connsiteY0" fmla="*/ 457200 h 457200"/>
              <a:gd name="connsiteX1" fmla="*/ 0 w 5257800"/>
              <a:gd name="connsiteY1" fmla="*/ 0 h 457200"/>
              <a:gd name="connsiteX2" fmla="*/ 5257800 w 5257800"/>
              <a:gd name="connsiteY2" fmla="*/ 0 h 457200"/>
            </a:gdLst>
            <a:ahLst/>
            <a:cxnLst>
              <a:cxn ang="0">
                <a:pos x="connsiteX0" y="connsiteY0"/>
              </a:cxn>
              <a:cxn ang="0">
                <a:pos x="connsiteX1" y="connsiteY1"/>
              </a:cxn>
              <a:cxn ang="0">
                <a:pos x="connsiteX2" y="connsiteY2"/>
              </a:cxn>
            </a:cxnLst>
            <a:rect l="l" t="t" r="r" b="b"/>
            <a:pathLst>
              <a:path w="5257800" h="457200">
                <a:moveTo>
                  <a:pt x="0" y="457200"/>
                </a:moveTo>
                <a:lnTo>
                  <a:pt x="0" y="0"/>
                </a:lnTo>
                <a:lnTo>
                  <a:pt x="525780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5292080" y="1556792"/>
            <a:ext cx="1781820" cy="216024"/>
          </a:xfrm>
          <a:custGeom>
            <a:avLst/>
            <a:gdLst>
              <a:gd name="connsiteX0" fmla="*/ 0 w 5257800"/>
              <a:gd name="connsiteY0" fmla="*/ 457200 h 457200"/>
              <a:gd name="connsiteX1" fmla="*/ 0 w 5257800"/>
              <a:gd name="connsiteY1" fmla="*/ 0 h 457200"/>
              <a:gd name="connsiteX2" fmla="*/ 5257800 w 5257800"/>
              <a:gd name="connsiteY2" fmla="*/ 0 h 457200"/>
            </a:gdLst>
            <a:ahLst/>
            <a:cxnLst>
              <a:cxn ang="0">
                <a:pos x="connsiteX0" y="connsiteY0"/>
              </a:cxn>
              <a:cxn ang="0">
                <a:pos x="connsiteX1" y="connsiteY1"/>
              </a:cxn>
              <a:cxn ang="0">
                <a:pos x="connsiteX2" y="connsiteY2"/>
              </a:cxn>
            </a:cxnLst>
            <a:rect l="l" t="t" r="r" b="b"/>
            <a:pathLst>
              <a:path w="5257800" h="457200">
                <a:moveTo>
                  <a:pt x="0" y="457200"/>
                </a:moveTo>
                <a:lnTo>
                  <a:pt x="0" y="0"/>
                </a:lnTo>
                <a:lnTo>
                  <a:pt x="525780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7020272" y="1844824"/>
            <a:ext cx="1944216" cy="523220"/>
          </a:xfrm>
          <a:prstGeom prst="rect">
            <a:avLst/>
          </a:prstGeom>
          <a:noFill/>
        </p:spPr>
        <p:txBody>
          <a:bodyPr wrap="square" rtlCol="0">
            <a:spAutoFit/>
          </a:bodyPr>
          <a:lstStyle/>
          <a:p>
            <a:pPr algn="ctr"/>
            <a:r>
              <a:rPr kumimoji="1" lang="ja-JP" altLang="en-US" sz="2800" dirty="0" smtClean="0">
                <a:latin typeface="ＭＳ ゴシック" pitchFamily="49" charset="-128"/>
                <a:ea typeface="ＭＳ ゴシック" pitchFamily="49" charset="-128"/>
              </a:rPr>
              <a:t>約</a:t>
            </a:r>
            <a:r>
              <a:rPr kumimoji="1" lang="en-US" altLang="ja-JP" sz="2800" dirty="0" smtClean="0">
                <a:latin typeface="ＭＳ ゴシック" pitchFamily="49" charset="-128"/>
                <a:ea typeface="ＭＳ ゴシック" pitchFamily="49" charset="-128"/>
              </a:rPr>
              <a:t>4000</a:t>
            </a:r>
            <a:r>
              <a:rPr kumimoji="1" lang="ja-JP" altLang="en-US" sz="2800" dirty="0" smtClean="0">
                <a:latin typeface="ＭＳ ゴシック" pitchFamily="49" charset="-128"/>
                <a:ea typeface="ＭＳ ゴシック" pitchFamily="49" charset="-128"/>
              </a:rPr>
              <a:t>基</a:t>
            </a:r>
            <a:endParaRPr kumimoji="1" lang="ja-JP" altLang="en-US" sz="2800" dirty="0">
              <a:latin typeface="ＭＳ ゴシック" pitchFamily="49" charset="-128"/>
              <a:ea typeface="ＭＳ ゴシック" pitchFamily="49" charset="-128"/>
            </a:endParaRPr>
          </a:p>
        </p:txBody>
      </p:sp>
      <p:sp>
        <p:nvSpPr>
          <p:cNvPr id="57" name="テキスト ボックス 56"/>
          <p:cNvSpPr txBox="1"/>
          <p:nvPr/>
        </p:nvSpPr>
        <p:spPr>
          <a:xfrm>
            <a:off x="0" y="4546715"/>
            <a:ext cx="4104456" cy="1938992"/>
          </a:xfrm>
          <a:prstGeom prst="rect">
            <a:avLst/>
          </a:prstGeom>
          <a:noFill/>
        </p:spPr>
        <p:txBody>
          <a:bodyPr wrap="square" rtlCol="0" anchor="ctr">
            <a:spAutoFit/>
          </a:bodyPr>
          <a:lstStyle/>
          <a:p>
            <a:r>
              <a:rPr kumimoji="1" lang="ja-JP" altLang="en-US" sz="2400" b="1" dirty="0" smtClean="0">
                <a:solidFill>
                  <a:srgbClr val="FF0000"/>
                </a:solidFill>
                <a:latin typeface="ＭＳ ゴシック" pitchFamily="49" charset="-128"/>
                <a:ea typeface="ＭＳ ゴシック" pitchFamily="49" charset="-128"/>
              </a:rPr>
              <a:t>この事例の場合、中分類の代表機器であるポンプ本体および駆動装置に劣化が認められた場合に限り、減速機等の検討を行う</a:t>
            </a:r>
            <a:endParaRPr kumimoji="1" lang="ja-JP" altLang="en-US" sz="2400" b="1" dirty="0">
              <a:solidFill>
                <a:srgbClr val="FF0000"/>
              </a:solidFill>
              <a:latin typeface="ＭＳ ゴシック" pitchFamily="49" charset="-128"/>
              <a:ea typeface="ＭＳ ゴシック" pitchFamily="49"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18</a:t>
            </a:fld>
            <a:endParaRPr kumimoji="1" lang="ja-JP" altLang="en-US"/>
          </a:p>
        </p:txBody>
      </p:sp>
    </p:spTree>
    <p:extLst>
      <p:ext uri="{BB962C8B-B14F-4D97-AF65-F5344CB8AC3E}">
        <p14:creationId xmlns:p14="http://schemas.microsoft.com/office/powerpoint/2010/main" val="2307715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設備更新における時間</a:t>
            </a:r>
            <a:r>
              <a:rPr lang="ja-JP" altLang="en-US" sz="2400" dirty="0">
                <a:latin typeface="Meiryo UI" pitchFamily="50" charset="-128"/>
                <a:ea typeface="Meiryo UI" pitchFamily="50" charset="-128"/>
                <a:cs typeface="Meiryo UI" pitchFamily="50" charset="-128"/>
              </a:rPr>
              <a:t>計画型</a:t>
            </a:r>
            <a:r>
              <a:rPr lang="ja-JP" altLang="en-US" sz="2400" dirty="0" smtClean="0">
                <a:latin typeface="Meiryo UI" pitchFamily="50" charset="-128"/>
                <a:ea typeface="Meiryo UI" pitchFamily="50" charset="-128"/>
                <a:cs typeface="Meiryo UI" pitchFamily="50" charset="-128"/>
              </a:rPr>
              <a:t>の導入</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4" y="1308100"/>
            <a:ext cx="8811491" cy="47498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■都市基盤施設の設備とは</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1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都市を支えるシステムであり、機能させるべきときに正常に機能させることが絶対的使命として求められるもの</a:t>
            </a:r>
            <a:endParaRPr lang="en-US" altLang="ja-JP" sz="1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1"/>
            <a:endParaRPr lang="ja-JP" altLang="en-US" sz="1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■設備の維持管理手法とは</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■設備更新時の時間計画型導入の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背景</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Meiryo UI" panose="020B0604030504040204" pitchFamily="50" charset="-128"/>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状態監視として機能の劣化や変状を評価しているが</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、長期間の使用では、経年に伴う部品、部材等までの劣化</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や変状の</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確認が困難</a:t>
            </a:r>
            <a:r>
              <a:rPr lang="ja-JP" altLang="en-US" sz="1800" smtClean="0">
                <a:latin typeface="Meiryo UI" panose="020B0604030504040204" pitchFamily="50" charset="-128"/>
                <a:ea typeface="Meiryo UI" panose="020B0604030504040204" pitchFamily="50" charset="-128"/>
                <a:cs typeface="Meiryo UI" panose="020B0604030504040204" pitchFamily="50" charset="-128"/>
              </a:rPr>
              <a:t>であり、</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これら部品</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・部材</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等が起因とする</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突発的な</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故障が発生してくるなど、</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状態評価が</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難しくなってくる。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Meiryo UI" panose="020B0604030504040204" pitchFamily="50" charset="-128"/>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一定年数を経過すると部品・部材等の調達も困難である。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1</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1044214767"/>
              </p:ext>
            </p:extLst>
          </p:nvPr>
        </p:nvGraphicFramePr>
        <p:xfrm>
          <a:off x="658416" y="2832100"/>
          <a:ext cx="7560839" cy="1112520"/>
        </p:xfrm>
        <a:graphic>
          <a:graphicData uri="http://schemas.openxmlformats.org/drawingml/2006/table">
            <a:tbl>
              <a:tblPr firstRow="1" bandRow="1">
                <a:tableStyleId>{5940675A-B579-460E-94D1-54222C63F5DA}</a:tableStyleId>
              </a:tblPr>
              <a:tblGrid>
                <a:gridCol w="1368152"/>
                <a:gridCol w="6192687"/>
              </a:tblGrid>
              <a:tr h="370840">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事後保全</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ash"/>
                      <a:round/>
                      <a:headEnd type="none" w="med" len="med"/>
                      <a:tailEnd type="none" w="med" len="med"/>
                    </a:lnR>
                    <a:lnB w="12700" cap="flat" cmpd="sng" algn="ctr">
                      <a:solidFill>
                        <a:schemeClr val="tx1"/>
                      </a:solidFill>
                      <a:prstDash val="sysDash"/>
                      <a:round/>
                      <a:headEnd type="none" w="med" len="med"/>
                      <a:tailEnd type="none" w="med" len="med"/>
                    </a:lnB>
                  </a:tcPr>
                </a:tc>
                <a:tc>
                  <a:txBody>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 劣化や変状が生じた段階で措置をとる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B w="12700" cap="flat" cmpd="sng" algn="ctr">
                      <a:solidFill>
                        <a:schemeClr val="tx1"/>
                      </a:solidFill>
                      <a:prstDash val="sysDash"/>
                      <a:round/>
                      <a:headEnd type="none" w="med" len="med"/>
                      <a:tailEnd type="none" w="med" len="med"/>
                    </a:lnB>
                  </a:tcPr>
                </a:tc>
              </a:tr>
              <a:tr h="370840">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 劣化や変状を評価し、最適なタイミングで措置をとる</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370840">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tcPr>
                </a:tc>
                <a:tc>
                  <a:txBody>
                    <a:bodyPr/>
                    <a:lstStyle/>
                    <a:p>
                      <a:pPr lvl="0"/>
                      <a:r>
                        <a:rPr kumimoji="1" lang="ja-JP" altLang="en-US" sz="1800" baseline="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劣化徴候の把握が困難なため、一定年数経過時点</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で措置をとる</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r>
            </a:tbl>
          </a:graphicData>
        </a:graphic>
      </p:graphicFrame>
    </p:spTree>
    <p:extLst>
      <p:ext uri="{BB962C8B-B14F-4D97-AF65-F5344CB8AC3E}">
        <p14:creationId xmlns:p14="http://schemas.microsoft.com/office/powerpoint/2010/main" val="187052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4624"/>
            <a:ext cx="6120680" cy="6726260"/>
          </a:xfrm>
          <a:prstGeom prst="rect">
            <a:avLst/>
          </a:prstGeom>
          <a:noFill/>
          <a:ln>
            <a:noFill/>
          </a:ln>
        </p:spPr>
      </p:pic>
      <p:sp>
        <p:nvSpPr>
          <p:cNvPr id="5" name="角丸四角形吹き出し 4"/>
          <p:cNvSpPr/>
          <p:nvPr/>
        </p:nvSpPr>
        <p:spPr>
          <a:xfrm>
            <a:off x="1331640" y="1772816"/>
            <a:ext cx="914400" cy="612648"/>
          </a:xfrm>
          <a:prstGeom prst="wedgeRoundRectCallout">
            <a:avLst>
              <a:gd name="adj1" fmla="val 190278"/>
              <a:gd name="adj2" fmla="val -84681"/>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chemeClr val="tx1"/>
                </a:solidFill>
                <a:latin typeface="ＭＳ ゴシック" pitchFamily="49" charset="-128"/>
                <a:ea typeface="ＭＳ ゴシック" pitchFamily="49" charset="-128"/>
              </a:rPr>
              <a:t>7</a:t>
            </a:r>
            <a:r>
              <a:rPr kumimoji="1" lang="ja-JP" altLang="en-US" sz="2000" b="1" dirty="0" smtClean="0">
                <a:solidFill>
                  <a:schemeClr val="tx1"/>
                </a:solidFill>
                <a:latin typeface="ＭＳ ゴシック" pitchFamily="49" charset="-128"/>
                <a:ea typeface="ＭＳ ゴシック" pitchFamily="49" charset="-128"/>
              </a:rPr>
              <a:t>年</a:t>
            </a:r>
            <a:endParaRPr kumimoji="1" lang="ja-JP" altLang="en-US" sz="2000" b="1" dirty="0">
              <a:solidFill>
                <a:schemeClr val="tx1"/>
              </a:solidFill>
              <a:latin typeface="ＭＳ ゴシック" pitchFamily="49" charset="-128"/>
              <a:ea typeface="ＭＳ ゴシック" pitchFamily="49" charset="-128"/>
            </a:endParaRPr>
          </a:p>
        </p:txBody>
      </p:sp>
      <p:sp>
        <p:nvSpPr>
          <p:cNvPr id="10" name="角丸四角形吹き出し 9"/>
          <p:cNvSpPr/>
          <p:nvPr/>
        </p:nvSpPr>
        <p:spPr>
          <a:xfrm>
            <a:off x="6228184" y="116632"/>
            <a:ext cx="2592288" cy="612648"/>
          </a:xfrm>
          <a:prstGeom prst="wedgeRoundRectCallout">
            <a:avLst>
              <a:gd name="adj1" fmla="val -106822"/>
              <a:gd name="adj2" fmla="val -3835"/>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ＭＳ ゴシック" pitchFamily="49" charset="-128"/>
                <a:ea typeface="ＭＳ ゴシック" pitchFamily="49" charset="-128"/>
              </a:rPr>
              <a:t>まずは中分類単位</a:t>
            </a:r>
            <a:endParaRPr kumimoji="1" lang="en-US" altLang="ja-JP" sz="2000" b="1" dirty="0" smtClean="0">
              <a:solidFill>
                <a:schemeClr val="tx1"/>
              </a:solidFill>
              <a:latin typeface="ＭＳ ゴシック" pitchFamily="49" charset="-128"/>
              <a:ea typeface="ＭＳ ゴシック" pitchFamily="49" charset="-128"/>
            </a:endParaRPr>
          </a:p>
          <a:p>
            <a:pPr algn="ctr"/>
            <a:r>
              <a:rPr kumimoji="1" lang="ja-JP" altLang="en-US" sz="2000" b="1" dirty="0" smtClean="0">
                <a:solidFill>
                  <a:schemeClr val="tx1"/>
                </a:solidFill>
                <a:latin typeface="ＭＳ ゴシック" pitchFamily="49" charset="-128"/>
                <a:ea typeface="ＭＳ ゴシック" pitchFamily="49" charset="-128"/>
              </a:rPr>
              <a:t>で判定</a:t>
            </a:r>
            <a:endParaRPr kumimoji="1" lang="ja-JP" altLang="en-US" sz="2000" b="1" dirty="0">
              <a:solidFill>
                <a:schemeClr val="tx1"/>
              </a:solidFill>
              <a:latin typeface="ＭＳ ゴシック" pitchFamily="49" charset="-128"/>
              <a:ea typeface="ＭＳ ゴシック" pitchFamily="49" charset="-128"/>
            </a:endParaRPr>
          </a:p>
        </p:txBody>
      </p:sp>
      <p:sp>
        <p:nvSpPr>
          <p:cNvPr id="11" name="角丸四角形吹き出し 10"/>
          <p:cNvSpPr/>
          <p:nvPr/>
        </p:nvSpPr>
        <p:spPr>
          <a:xfrm>
            <a:off x="107504" y="3789040"/>
            <a:ext cx="3312368" cy="1116704"/>
          </a:xfrm>
          <a:prstGeom prst="wedgeRoundRectCallout">
            <a:avLst>
              <a:gd name="adj1" fmla="val 52824"/>
              <a:gd name="adj2" fmla="val 75646"/>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ＭＳ ゴシック" pitchFamily="49" charset="-128"/>
                <a:ea typeface="ＭＳ ゴシック" pitchFamily="49" charset="-128"/>
              </a:rPr>
              <a:t>機種変更で大幅な</a:t>
            </a:r>
            <a:endParaRPr lang="en-US" altLang="ja-JP" b="1" dirty="0" smtClean="0">
              <a:solidFill>
                <a:schemeClr val="tx1"/>
              </a:solidFill>
              <a:latin typeface="ＭＳ ゴシック" pitchFamily="49" charset="-128"/>
              <a:ea typeface="ＭＳ ゴシック" pitchFamily="49" charset="-128"/>
            </a:endParaRPr>
          </a:p>
          <a:p>
            <a:pPr algn="ctr"/>
            <a:r>
              <a:rPr lang="ja-JP" altLang="en-US" b="1" dirty="0" smtClean="0">
                <a:solidFill>
                  <a:schemeClr val="tx1"/>
                </a:solidFill>
                <a:latin typeface="ＭＳ ゴシック" pitchFamily="49" charset="-128"/>
                <a:ea typeface="ＭＳ ゴシック" pitchFamily="49" charset="-128"/>
              </a:rPr>
              <a:t>電力削減が可能なもの 等</a:t>
            </a:r>
            <a:endParaRPr lang="en-US" altLang="ja-JP" b="1" dirty="0" smtClean="0">
              <a:solidFill>
                <a:schemeClr val="tx1"/>
              </a:solidFill>
              <a:latin typeface="ＭＳ ゴシック" pitchFamily="49" charset="-128"/>
              <a:ea typeface="ＭＳ ゴシック" pitchFamily="49" charset="-128"/>
            </a:endParaRPr>
          </a:p>
          <a:p>
            <a:pPr algn="ctr"/>
            <a:r>
              <a:rPr lang="en-US" altLang="ja-JP" sz="1600" b="1" dirty="0" smtClean="0">
                <a:solidFill>
                  <a:schemeClr val="tx1"/>
                </a:solidFill>
                <a:latin typeface="ＭＳ ゴシック" pitchFamily="49" charset="-128"/>
                <a:ea typeface="ＭＳ ゴシック" pitchFamily="49" charset="-128"/>
              </a:rPr>
              <a:t>(</a:t>
            </a:r>
            <a:r>
              <a:rPr lang="en-US" altLang="ja-JP" sz="1600" b="1" dirty="0" err="1" smtClean="0">
                <a:solidFill>
                  <a:schemeClr val="tx1"/>
                </a:solidFill>
                <a:latin typeface="ＭＳ ゴシック" pitchFamily="49" charset="-128"/>
                <a:ea typeface="ＭＳ ゴシック" pitchFamily="49" charset="-128"/>
              </a:rPr>
              <a:t>100kw</a:t>
            </a:r>
            <a:r>
              <a:rPr lang="ja-JP" altLang="en-US" sz="1600" b="1" dirty="0" smtClean="0">
                <a:solidFill>
                  <a:schemeClr val="tx1"/>
                </a:solidFill>
                <a:latin typeface="ＭＳ ゴシック" pitchFamily="49" charset="-128"/>
                <a:ea typeface="ＭＳ ゴシック" pitchFamily="49" charset="-128"/>
              </a:rPr>
              <a:t>から</a:t>
            </a:r>
            <a:r>
              <a:rPr lang="en-US" altLang="ja-JP" sz="1600" b="1" dirty="0" err="1" smtClean="0">
                <a:solidFill>
                  <a:schemeClr val="tx1"/>
                </a:solidFill>
                <a:latin typeface="ＭＳ ゴシック" pitchFamily="49" charset="-128"/>
                <a:ea typeface="ＭＳ ゴシック" pitchFamily="49" charset="-128"/>
              </a:rPr>
              <a:t>10kw</a:t>
            </a:r>
            <a:r>
              <a:rPr lang="ja-JP" altLang="en-US" sz="1600" b="1" dirty="0">
                <a:solidFill>
                  <a:schemeClr val="tx1"/>
                </a:solidFill>
                <a:latin typeface="ＭＳ ゴシック" pitchFamily="49" charset="-128"/>
                <a:ea typeface="ＭＳ ゴシック" pitchFamily="49" charset="-128"/>
              </a:rPr>
              <a:t>に</a:t>
            </a:r>
            <a:r>
              <a:rPr lang="ja-JP" altLang="en-US" sz="1600" b="1" dirty="0" smtClean="0">
                <a:solidFill>
                  <a:schemeClr val="tx1"/>
                </a:solidFill>
                <a:latin typeface="ＭＳ ゴシック" pitchFamily="49" charset="-128"/>
                <a:ea typeface="ＭＳ ゴシック" pitchFamily="49" charset="-128"/>
              </a:rPr>
              <a:t>なる機種あり</a:t>
            </a:r>
            <a:r>
              <a:rPr lang="en-US" altLang="ja-JP" sz="1600" b="1" dirty="0" smtClean="0">
                <a:solidFill>
                  <a:schemeClr val="tx1"/>
                </a:solidFill>
                <a:latin typeface="ＭＳ ゴシック" pitchFamily="49" charset="-128"/>
                <a:ea typeface="ＭＳ ゴシック" pitchFamily="49" charset="-128"/>
              </a:rPr>
              <a:t>)</a:t>
            </a:r>
          </a:p>
        </p:txBody>
      </p:sp>
      <p:sp>
        <p:nvSpPr>
          <p:cNvPr id="7" name="テキスト ボックス 6"/>
          <p:cNvSpPr txBox="1"/>
          <p:nvPr/>
        </p:nvSpPr>
        <p:spPr>
          <a:xfrm>
            <a:off x="0" y="188640"/>
            <a:ext cx="2627784" cy="923330"/>
          </a:xfrm>
          <a:prstGeom prst="rect">
            <a:avLst/>
          </a:prstGeom>
          <a:noFill/>
        </p:spPr>
        <p:txBody>
          <a:bodyPr wrap="square" rtlCol="0">
            <a:spAutoFit/>
          </a:bodyPr>
          <a:lstStyle/>
          <a:p>
            <a:pPr algn="ctr"/>
            <a:r>
              <a:rPr kumimoji="1" lang="en-US" altLang="ja-JP" b="1" dirty="0" err="1" smtClean="0">
                <a:solidFill>
                  <a:srgbClr val="FF0000"/>
                </a:solidFill>
                <a:latin typeface="ＭＳ ゴシック" pitchFamily="49" charset="-128"/>
                <a:ea typeface="ＭＳ ゴシック" pitchFamily="49" charset="-128"/>
              </a:rPr>
              <a:t>LCC</a:t>
            </a:r>
            <a:r>
              <a:rPr kumimoji="1" lang="ja-JP" altLang="en-US" b="1" dirty="0" smtClean="0">
                <a:solidFill>
                  <a:srgbClr val="FF0000"/>
                </a:solidFill>
                <a:latin typeface="ＭＳ ゴシック" pitchFamily="49" charset="-128"/>
                <a:ea typeface="ＭＳ ゴシック" pitchFamily="49" charset="-128"/>
              </a:rPr>
              <a:t>比較</a:t>
            </a:r>
            <a:endParaRPr kumimoji="1" lang="en-US" altLang="ja-JP" b="1" dirty="0" smtClean="0">
              <a:solidFill>
                <a:srgbClr val="FF0000"/>
              </a:solidFill>
              <a:latin typeface="ＭＳ ゴシック" pitchFamily="49" charset="-128"/>
              <a:ea typeface="ＭＳ ゴシック" pitchFamily="49" charset="-128"/>
            </a:endParaRPr>
          </a:p>
          <a:p>
            <a:pPr algn="ctr"/>
            <a:r>
              <a:rPr lang="ja-JP" altLang="en-US" b="1" dirty="0" smtClean="0">
                <a:solidFill>
                  <a:srgbClr val="FF0000"/>
                </a:solidFill>
                <a:latin typeface="ＭＳ ゴシック" pitchFamily="49" charset="-128"/>
                <a:ea typeface="ＭＳ ゴシック" pitchFamily="49" charset="-128"/>
              </a:rPr>
              <a:t>検討対象機器選定</a:t>
            </a:r>
            <a:endParaRPr lang="en-US" altLang="ja-JP" b="1" dirty="0" smtClean="0">
              <a:solidFill>
                <a:srgbClr val="FF0000"/>
              </a:solidFill>
              <a:latin typeface="ＭＳ ゴシック" pitchFamily="49" charset="-128"/>
              <a:ea typeface="ＭＳ ゴシック" pitchFamily="49" charset="-128"/>
            </a:endParaRPr>
          </a:p>
          <a:p>
            <a:pPr algn="ctr"/>
            <a:r>
              <a:rPr kumimoji="1" lang="ja-JP" altLang="en-US" b="1" dirty="0" smtClean="0">
                <a:solidFill>
                  <a:srgbClr val="FF0000"/>
                </a:solidFill>
                <a:latin typeface="ＭＳ ゴシック" pitchFamily="49" charset="-128"/>
                <a:ea typeface="ＭＳ ゴシック" pitchFamily="49" charset="-128"/>
              </a:rPr>
              <a:t>ステップ</a:t>
            </a:r>
            <a:r>
              <a:rPr kumimoji="1" lang="en-US" altLang="ja-JP" b="1" dirty="0" smtClean="0">
                <a:solidFill>
                  <a:srgbClr val="FF0000"/>
                </a:solidFill>
                <a:latin typeface="ＭＳ ゴシック" pitchFamily="49" charset="-128"/>
                <a:ea typeface="ＭＳ ゴシック" pitchFamily="49" charset="-128"/>
              </a:rPr>
              <a:t>1</a:t>
            </a:r>
            <a:endParaRPr kumimoji="1" lang="ja-JP" altLang="en-US" b="1" dirty="0">
              <a:solidFill>
                <a:srgbClr val="FF0000"/>
              </a:solidFill>
              <a:latin typeface="ＭＳ ゴシック" pitchFamily="49" charset="-128"/>
              <a:ea typeface="ＭＳ ゴシック" pitchFamily="49" charset="-128"/>
            </a:endParaRPr>
          </a:p>
        </p:txBody>
      </p:sp>
      <p:sp>
        <p:nvSpPr>
          <p:cNvPr id="2" name="スライド番号プレースホルダー 1"/>
          <p:cNvSpPr>
            <a:spLocks noGrp="1"/>
          </p:cNvSpPr>
          <p:nvPr>
            <p:ph type="sldNum" sz="quarter" idx="12"/>
          </p:nvPr>
        </p:nvSpPr>
        <p:spPr>
          <a:xfrm>
            <a:off x="143163" y="6492875"/>
            <a:ext cx="660400" cy="365125"/>
          </a:xfrm>
        </p:spPr>
        <p:txBody>
          <a:bodyPr/>
          <a:lstStyle/>
          <a:p>
            <a:fld id="{682EF9F9-C4E8-46B2-BBF1-33E3162B856A}" type="slidenum">
              <a:rPr kumimoji="1" lang="ja-JP" altLang="en-US" smtClean="0"/>
              <a:t>19</a:t>
            </a:fld>
            <a:endParaRPr kumimoji="1" lang="ja-JP" altLang="en-US" dirty="0"/>
          </a:p>
        </p:txBody>
      </p:sp>
      <p:sp>
        <p:nvSpPr>
          <p:cNvPr id="3" name="テキスト ボックス 2"/>
          <p:cNvSpPr txBox="1"/>
          <p:nvPr/>
        </p:nvSpPr>
        <p:spPr>
          <a:xfrm>
            <a:off x="6166869" y="927101"/>
            <a:ext cx="2443731" cy="307777"/>
          </a:xfrm>
          <a:prstGeom prst="rect">
            <a:avLst/>
          </a:prstGeom>
          <a:solidFill>
            <a:schemeClr val="bg1"/>
          </a:solidFill>
          <a:ln>
            <a:solidFill>
              <a:schemeClr val="tx1"/>
            </a:solidFill>
          </a:ln>
        </p:spPr>
        <p:txBody>
          <a:bodyPr wrap="square" rtlCol="0">
            <a:spAutoFit/>
          </a:bodyPr>
          <a:lstStyle/>
          <a:p>
            <a:pPr algn="ctr"/>
            <a:r>
              <a:rPr kumimoji="1" lang="en-US" altLang="ja-JP" sz="1400" dirty="0" err="1" smtClean="0">
                <a:latin typeface="ＭＳ ゴシック" panose="020B0609070205080204" pitchFamily="49" charset="-128"/>
                <a:ea typeface="ＭＳ ゴシック" panose="020B0609070205080204" pitchFamily="49" charset="-128"/>
              </a:rPr>
              <a:t>LCC</a:t>
            </a:r>
            <a:r>
              <a:rPr kumimoji="1" lang="ja-JP" altLang="en-US" sz="1400" dirty="0" smtClean="0">
                <a:latin typeface="ＭＳ ゴシック" panose="020B0609070205080204" pitchFamily="49" charset="-128"/>
                <a:ea typeface="ＭＳ ゴシック" panose="020B0609070205080204" pitchFamily="49" charset="-128"/>
              </a:rPr>
              <a:t>比較の検討対象外</a:t>
            </a:r>
            <a:endParaRPr kumimoji="1" lang="ja-JP" altLang="en-US"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11741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16632"/>
            <a:ext cx="5659620" cy="6556588"/>
          </a:xfrm>
          <a:prstGeom prst="rect">
            <a:avLst/>
          </a:prstGeom>
          <a:noFill/>
          <a:ln>
            <a:noFill/>
          </a:ln>
        </p:spPr>
      </p:pic>
      <p:sp>
        <p:nvSpPr>
          <p:cNvPr id="3" name="角丸四角形吹き出し 2"/>
          <p:cNvSpPr/>
          <p:nvPr/>
        </p:nvSpPr>
        <p:spPr>
          <a:xfrm>
            <a:off x="611560" y="1772816"/>
            <a:ext cx="2592288" cy="720080"/>
          </a:xfrm>
          <a:prstGeom prst="wedgeRoundRectCallout">
            <a:avLst>
              <a:gd name="adj1" fmla="val 91316"/>
              <a:gd name="adj2" fmla="val -67119"/>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ＭＳ ゴシック" pitchFamily="49" charset="-128"/>
                <a:ea typeface="ＭＳ ゴシック" pitchFamily="49" charset="-128"/>
              </a:rPr>
              <a:t>見た目で劣化が判定できない</a:t>
            </a:r>
            <a:r>
              <a:rPr kumimoji="1" lang="ja-JP" altLang="en-US" sz="2000" b="1" smtClean="0">
                <a:solidFill>
                  <a:schemeClr val="tx1"/>
                </a:solidFill>
                <a:latin typeface="ＭＳ ゴシック" pitchFamily="49" charset="-128"/>
                <a:ea typeface="ＭＳ ゴシック" pitchFamily="49" charset="-128"/>
              </a:rPr>
              <a:t>電気設備等</a:t>
            </a:r>
            <a:endParaRPr kumimoji="1" lang="ja-JP" altLang="en-US" sz="2000" b="1" dirty="0">
              <a:solidFill>
                <a:schemeClr val="tx1"/>
              </a:solidFill>
              <a:latin typeface="ＭＳ ゴシック" pitchFamily="49" charset="-128"/>
              <a:ea typeface="ＭＳ ゴシック" pitchFamily="49" charset="-128"/>
            </a:endParaRPr>
          </a:p>
        </p:txBody>
      </p:sp>
      <p:sp>
        <p:nvSpPr>
          <p:cNvPr id="4" name="角丸四角形吹き出し 3"/>
          <p:cNvSpPr/>
          <p:nvPr/>
        </p:nvSpPr>
        <p:spPr>
          <a:xfrm>
            <a:off x="683568" y="2852936"/>
            <a:ext cx="2592288" cy="720080"/>
          </a:xfrm>
          <a:prstGeom prst="wedgeRoundRectCallout">
            <a:avLst>
              <a:gd name="adj1" fmla="val 85437"/>
              <a:gd name="adj2" fmla="val -74173"/>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ＭＳ ゴシック" pitchFamily="49" charset="-128"/>
                <a:ea typeface="ＭＳ ゴシック" pitchFamily="49" charset="-128"/>
              </a:rPr>
              <a:t>重要度の低い</a:t>
            </a:r>
            <a:endParaRPr kumimoji="1" lang="en-US" altLang="ja-JP" sz="2000" b="1" dirty="0" smtClean="0">
              <a:solidFill>
                <a:schemeClr val="tx1"/>
              </a:solidFill>
              <a:latin typeface="ＭＳ ゴシック" pitchFamily="49" charset="-128"/>
              <a:ea typeface="ＭＳ ゴシック" pitchFamily="49" charset="-128"/>
            </a:endParaRPr>
          </a:p>
          <a:p>
            <a:pPr algn="ctr"/>
            <a:r>
              <a:rPr lang="ja-JP" altLang="en-US" sz="2000" b="1" dirty="0">
                <a:solidFill>
                  <a:schemeClr val="tx1"/>
                </a:solidFill>
                <a:latin typeface="ＭＳ ゴシック" pitchFamily="49" charset="-128"/>
                <a:ea typeface="ＭＳ ゴシック" pitchFamily="49" charset="-128"/>
              </a:rPr>
              <a:t>機器</a:t>
            </a:r>
            <a:endParaRPr kumimoji="1" lang="ja-JP" altLang="en-US" sz="2000" b="1" dirty="0">
              <a:solidFill>
                <a:schemeClr val="tx1"/>
              </a:solidFill>
              <a:latin typeface="ＭＳ ゴシック" pitchFamily="49" charset="-128"/>
              <a:ea typeface="ＭＳ ゴシック" pitchFamily="49" charset="-128"/>
            </a:endParaRPr>
          </a:p>
        </p:txBody>
      </p:sp>
      <p:sp>
        <p:nvSpPr>
          <p:cNvPr id="5" name="角丸四角形吹き出し 4"/>
          <p:cNvSpPr/>
          <p:nvPr/>
        </p:nvSpPr>
        <p:spPr>
          <a:xfrm>
            <a:off x="395536" y="908720"/>
            <a:ext cx="2592288" cy="720080"/>
          </a:xfrm>
          <a:prstGeom prst="wedgeRoundRectCallout">
            <a:avLst>
              <a:gd name="adj1" fmla="val 88376"/>
              <a:gd name="adj2" fmla="val -114738"/>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ＭＳ ゴシック" pitchFamily="49" charset="-128"/>
                <a:ea typeface="ＭＳ ゴシック" pitchFamily="49" charset="-128"/>
              </a:rPr>
              <a:t>この段階で</a:t>
            </a:r>
            <a:endParaRPr kumimoji="1" lang="en-US" altLang="ja-JP" sz="2000" b="1" dirty="0" smtClean="0">
              <a:solidFill>
                <a:schemeClr val="tx1"/>
              </a:solidFill>
              <a:latin typeface="ＭＳ ゴシック" pitchFamily="49" charset="-128"/>
              <a:ea typeface="ＭＳ ゴシック" pitchFamily="49" charset="-128"/>
            </a:endParaRPr>
          </a:p>
          <a:p>
            <a:pPr algn="ctr"/>
            <a:r>
              <a:rPr lang="ja-JP" altLang="en-US" sz="2000" b="1" dirty="0" smtClean="0">
                <a:solidFill>
                  <a:schemeClr val="tx1"/>
                </a:solidFill>
                <a:latin typeface="ＭＳ ゴシック" pitchFamily="49" charset="-128"/>
                <a:ea typeface="ＭＳ ゴシック" pitchFamily="49" charset="-128"/>
              </a:rPr>
              <a:t>小分類単位の検討</a:t>
            </a:r>
            <a:endParaRPr kumimoji="1" lang="ja-JP" altLang="en-US" sz="2000" b="1" dirty="0">
              <a:solidFill>
                <a:schemeClr val="tx1"/>
              </a:solidFill>
              <a:latin typeface="ＭＳ ゴシック" pitchFamily="49" charset="-128"/>
              <a:ea typeface="ＭＳ ゴシック" pitchFamily="49" charset="-128"/>
            </a:endParaRPr>
          </a:p>
        </p:txBody>
      </p:sp>
      <p:sp>
        <p:nvSpPr>
          <p:cNvPr id="7" name="テキスト ボックス 6"/>
          <p:cNvSpPr txBox="1"/>
          <p:nvPr/>
        </p:nvSpPr>
        <p:spPr>
          <a:xfrm>
            <a:off x="0" y="0"/>
            <a:ext cx="2627784" cy="923330"/>
          </a:xfrm>
          <a:prstGeom prst="rect">
            <a:avLst/>
          </a:prstGeom>
          <a:noFill/>
        </p:spPr>
        <p:txBody>
          <a:bodyPr wrap="square" rtlCol="0">
            <a:spAutoFit/>
          </a:bodyPr>
          <a:lstStyle/>
          <a:p>
            <a:pPr algn="ctr"/>
            <a:r>
              <a:rPr lang="en-US" altLang="ja-JP" b="1" dirty="0" err="1">
                <a:solidFill>
                  <a:srgbClr val="FF0000"/>
                </a:solidFill>
                <a:latin typeface="ＭＳ ゴシック" pitchFamily="49" charset="-128"/>
                <a:ea typeface="ＭＳ ゴシック" pitchFamily="49" charset="-128"/>
              </a:rPr>
              <a:t>LCC</a:t>
            </a:r>
            <a:r>
              <a:rPr lang="ja-JP" altLang="en-US" b="1" dirty="0">
                <a:solidFill>
                  <a:srgbClr val="FF0000"/>
                </a:solidFill>
                <a:latin typeface="ＭＳ ゴシック" pitchFamily="49" charset="-128"/>
                <a:ea typeface="ＭＳ ゴシック" pitchFamily="49" charset="-128"/>
              </a:rPr>
              <a:t>比較</a:t>
            </a:r>
            <a:endParaRPr lang="en-US" altLang="ja-JP" b="1" dirty="0">
              <a:solidFill>
                <a:srgbClr val="FF0000"/>
              </a:solidFill>
              <a:latin typeface="ＭＳ ゴシック" pitchFamily="49" charset="-128"/>
              <a:ea typeface="ＭＳ ゴシック" pitchFamily="49" charset="-128"/>
            </a:endParaRPr>
          </a:p>
          <a:p>
            <a:pPr algn="ctr"/>
            <a:r>
              <a:rPr lang="ja-JP" altLang="en-US" b="1" dirty="0" smtClean="0">
                <a:solidFill>
                  <a:srgbClr val="FF0000"/>
                </a:solidFill>
                <a:latin typeface="ＭＳ ゴシック" pitchFamily="49" charset="-128"/>
                <a:ea typeface="ＭＳ ゴシック" pitchFamily="49" charset="-128"/>
              </a:rPr>
              <a:t>検討対象機器選定</a:t>
            </a:r>
            <a:endParaRPr lang="en-US" altLang="ja-JP" b="1" dirty="0">
              <a:solidFill>
                <a:srgbClr val="FF0000"/>
              </a:solidFill>
              <a:latin typeface="ＭＳ ゴシック" pitchFamily="49" charset="-128"/>
              <a:ea typeface="ＭＳ ゴシック" pitchFamily="49" charset="-128"/>
            </a:endParaRPr>
          </a:p>
          <a:p>
            <a:pPr algn="ctr"/>
            <a:r>
              <a:rPr kumimoji="1" lang="ja-JP" altLang="en-US" b="1" dirty="0" smtClean="0">
                <a:solidFill>
                  <a:srgbClr val="FF0000"/>
                </a:solidFill>
                <a:latin typeface="ＭＳ ゴシック" pitchFamily="49" charset="-128"/>
                <a:ea typeface="ＭＳ ゴシック" pitchFamily="49" charset="-128"/>
              </a:rPr>
              <a:t>ステップ</a:t>
            </a:r>
            <a:r>
              <a:rPr lang="en-US" altLang="ja-JP" b="1" dirty="0">
                <a:solidFill>
                  <a:srgbClr val="FF0000"/>
                </a:solidFill>
                <a:latin typeface="ＭＳ ゴシック" pitchFamily="49" charset="-128"/>
                <a:ea typeface="ＭＳ ゴシック" pitchFamily="49" charset="-128"/>
              </a:rPr>
              <a:t>2</a:t>
            </a:r>
            <a:endParaRPr kumimoji="1" lang="ja-JP" altLang="en-US" b="1" dirty="0">
              <a:solidFill>
                <a:srgbClr val="FF0000"/>
              </a:solidFill>
              <a:latin typeface="ＭＳ ゴシック" pitchFamily="49" charset="-128"/>
              <a:ea typeface="ＭＳ ゴシック" pitchFamily="49" charset="-128"/>
            </a:endParaRPr>
          </a:p>
        </p:txBody>
      </p:sp>
      <p:sp>
        <p:nvSpPr>
          <p:cNvPr id="8" name="スライド番号プレースホルダー 7"/>
          <p:cNvSpPr>
            <a:spLocks noGrp="1"/>
          </p:cNvSpPr>
          <p:nvPr>
            <p:ph type="sldNum" sz="quarter" idx="12"/>
          </p:nvPr>
        </p:nvSpPr>
        <p:spPr/>
        <p:txBody>
          <a:bodyPr/>
          <a:lstStyle/>
          <a:p>
            <a:fld id="{682EF9F9-C4E8-46B2-BBF1-33E3162B856A}" type="slidenum">
              <a:rPr kumimoji="1" lang="ja-JP" altLang="en-US" smtClean="0"/>
              <a:t>20</a:t>
            </a:fld>
            <a:endParaRPr kumimoji="1" lang="ja-JP" altLang="en-US"/>
          </a:p>
        </p:txBody>
      </p:sp>
      <p:sp>
        <p:nvSpPr>
          <p:cNvPr id="9" name="テキスト ボックス 8"/>
          <p:cNvSpPr txBox="1"/>
          <p:nvPr/>
        </p:nvSpPr>
        <p:spPr>
          <a:xfrm>
            <a:off x="6611369" y="345879"/>
            <a:ext cx="2215132" cy="307777"/>
          </a:xfrm>
          <a:prstGeom prst="rect">
            <a:avLst/>
          </a:prstGeom>
          <a:solidFill>
            <a:schemeClr val="bg1"/>
          </a:solidFill>
          <a:ln>
            <a:solidFill>
              <a:schemeClr val="tx1"/>
            </a:solidFill>
          </a:ln>
        </p:spPr>
        <p:txBody>
          <a:bodyPr wrap="square" rtlCol="0">
            <a:spAutoFit/>
          </a:bodyPr>
          <a:lstStyle/>
          <a:p>
            <a:pPr algn="ctr"/>
            <a:r>
              <a:rPr kumimoji="1" lang="en-US" altLang="ja-JP" sz="1400" dirty="0" err="1" smtClean="0">
                <a:latin typeface="ＭＳ ゴシック" panose="020B0609070205080204" pitchFamily="49" charset="-128"/>
                <a:ea typeface="ＭＳ ゴシック" panose="020B0609070205080204" pitchFamily="49" charset="-128"/>
              </a:rPr>
              <a:t>LCC</a:t>
            </a:r>
            <a:r>
              <a:rPr kumimoji="1" lang="ja-JP" altLang="en-US" sz="1400" dirty="0" smtClean="0">
                <a:latin typeface="ＭＳ ゴシック" panose="020B0609070205080204" pitchFamily="49" charset="-128"/>
                <a:ea typeface="ＭＳ ゴシック" panose="020B0609070205080204" pitchFamily="49" charset="-128"/>
              </a:rPr>
              <a:t>比較の検討対象外</a:t>
            </a:r>
            <a:endParaRPr kumimoji="1" lang="ja-JP" altLang="en-US"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52602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88244" y="118373"/>
            <a:ext cx="8701756" cy="369332"/>
          </a:xfrm>
          <a:prstGeom prst="rect">
            <a:avLst/>
          </a:prstGeom>
          <a:noFill/>
        </p:spPr>
        <p:txBody>
          <a:bodyPr wrap="square" rtlCol="0">
            <a:spAutoFit/>
          </a:bodyPr>
          <a:lstStyle/>
          <a:p>
            <a:pPr algn="ctr"/>
            <a:r>
              <a:rPr lang="ja-JP" altLang="en-US" b="1" dirty="0">
                <a:solidFill>
                  <a:srgbClr val="FF0000"/>
                </a:solidFill>
                <a:latin typeface="ＭＳ ゴシック" pitchFamily="49" charset="-128"/>
                <a:ea typeface="ＭＳ ゴシック" pitchFamily="49" charset="-128"/>
              </a:rPr>
              <a:t>機器</a:t>
            </a:r>
            <a:r>
              <a:rPr kumimoji="1" lang="ja-JP" altLang="en-US" b="1" dirty="0" smtClean="0">
                <a:solidFill>
                  <a:srgbClr val="FF0000"/>
                </a:solidFill>
                <a:latin typeface="ＭＳ ゴシック" pitchFamily="49" charset="-128"/>
                <a:ea typeface="ＭＳ ゴシック" pitchFamily="49" charset="-128"/>
              </a:rPr>
              <a:t>単位健全度判定表</a:t>
            </a:r>
            <a:endParaRPr kumimoji="1" lang="ja-JP" altLang="en-US" b="1" dirty="0">
              <a:solidFill>
                <a:srgbClr val="FF0000"/>
              </a:solidFill>
              <a:latin typeface="ＭＳ ゴシック" pitchFamily="49" charset="-128"/>
              <a:ea typeface="ＭＳ ゴシック" pitchFamily="49" charset="-128"/>
            </a:endParaRPr>
          </a:p>
        </p:txBody>
      </p:sp>
      <p:sp>
        <p:nvSpPr>
          <p:cNvPr id="9" name="スライド番号プレースホルダー 8"/>
          <p:cNvSpPr>
            <a:spLocks noGrp="1"/>
          </p:cNvSpPr>
          <p:nvPr>
            <p:ph type="sldNum" sz="quarter" idx="12"/>
          </p:nvPr>
        </p:nvSpPr>
        <p:spPr/>
        <p:txBody>
          <a:bodyPr/>
          <a:lstStyle/>
          <a:p>
            <a:fld id="{682EF9F9-C4E8-46B2-BBF1-33E3162B856A}" type="slidenum">
              <a:rPr kumimoji="1" lang="ja-JP" altLang="en-US" smtClean="0"/>
              <a:t>21</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949569203"/>
              </p:ext>
            </p:extLst>
          </p:nvPr>
        </p:nvGraphicFramePr>
        <p:xfrm>
          <a:off x="99795" y="538089"/>
          <a:ext cx="8929904" cy="6180205"/>
        </p:xfrm>
        <a:graphic>
          <a:graphicData uri="http://schemas.openxmlformats.org/drawingml/2006/table">
            <a:tbl>
              <a:tblPr>
                <a:tableStyleId>{5C22544A-7EE6-4342-B048-85BDC9FD1C3A}</a:tableStyleId>
              </a:tblPr>
              <a:tblGrid>
                <a:gridCol w="1055905"/>
                <a:gridCol w="660400"/>
                <a:gridCol w="7213599"/>
              </a:tblGrid>
              <a:tr h="300323">
                <a:tc>
                  <a:txBody>
                    <a:bodyPr/>
                    <a:lstStyle/>
                    <a:p>
                      <a:pPr algn="ctr" fontAlgn="ctr"/>
                      <a:r>
                        <a:rPr lang="ja-JP" altLang="en-US" sz="1400" u="none" strike="noStrike" dirty="0">
                          <a:effectLst/>
                          <a:latin typeface="ＭＳ ゴシック" panose="020B0609070205080204" pitchFamily="49" charset="-128"/>
                          <a:ea typeface="ＭＳ ゴシック" panose="020B0609070205080204" pitchFamily="49" charset="-128"/>
                        </a:rPr>
                        <a:t>指標</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u="none" strike="noStrike">
                          <a:effectLst/>
                          <a:latin typeface="ＭＳ ゴシック" panose="020B0609070205080204" pitchFamily="49" charset="-128"/>
                          <a:ea typeface="ＭＳ ゴシック" panose="020B0609070205080204" pitchFamily="49" charset="-128"/>
                        </a:rPr>
                        <a:t>健全度</a:t>
                      </a:r>
                      <a:endParaRPr lang="ja-JP" alt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400" u="none" strike="noStrike">
                          <a:effectLst/>
                          <a:latin typeface="ＭＳ ゴシック" panose="020B0609070205080204" pitchFamily="49" charset="-128"/>
                          <a:ea typeface="ＭＳ ゴシック" panose="020B0609070205080204" pitchFamily="49" charset="-128"/>
                        </a:rPr>
                        <a:t>判　　定　　基　　準</a:t>
                      </a:r>
                      <a:endParaRPr lang="zh-TW" alt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323">
                <a:tc rowSpan="2">
                  <a:txBody>
                    <a:bodyPr/>
                    <a:lstStyle/>
                    <a:p>
                      <a:pPr algn="ctr" fontAlgn="ctr"/>
                      <a:r>
                        <a:rPr lang="ja-JP" altLang="en-US" sz="1400" u="none" strike="noStrike" dirty="0">
                          <a:effectLst/>
                          <a:latin typeface="ＭＳ ゴシック" panose="020B0609070205080204" pitchFamily="49" charset="-128"/>
                          <a:ea typeface="ＭＳ ゴシック" panose="020B0609070205080204" pitchFamily="49" charset="-128"/>
                        </a:rPr>
                        <a:t>稼動状態</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5</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a:effectLst/>
                          <a:latin typeface="ＭＳ ゴシック" panose="020B0609070205080204" pitchFamily="49" charset="-128"/>
                          <a:ea typeface="ＭＳ ゴシック" panose="020B0609070205080204" pitchFamily="49" charset="-128"/>
                        </a:rPr>
                        <a:t>稼動している</a:t>
                      </a:r>
                      <a:endParaRPr lang="ja-JP" alt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28">
                <a:tc vMerge="1">
                  <a:txBody>
                    <a:bodyPr/>
                    <a:lstStyle/>
                    <a:p>
                      <a:endParaRPr kumimoji="1" lang="ja-JP" altLang="en-US"/>
                    </a:p>
                  </a:txBody>
                  <a:tcPr/>
                </a:tc>
                <a:tc>
                  <a:txBody>
                    <a:bodyPr/>
                    <a:lstStyle/>
                    <a:p>
                      <a:pPr algn="ctr" fontAlgn="ctr"/>
                      <a:r>
                        <a:rPr lang="en-US" altLang="ja-JP" sz="1400" u="none" strike="noStrike" dirty="0">
                          <a:effectLst/>
                          <a:latin typeface="ＭＳ ゴシック" panose="020B0609070205080204" pitchFamily="49" charset="-128"/>
                          <a:ea typeface="ＭＳ ゴシック" panose="020B0609070205080204" pitchFamily="49" charset="-128"/>
                        </a:rPr>
                        <a:t>1</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a:effectLst/>
                          <a:latin typeface="ＭＳ ゴシック" panose="020B0609070205080204" pitchFamily="49" charset="-128"/>
                          <a:ea typeface="ＭＳ ゴシック" panose="020B0609070205080204" pitchFamily="49" charset="-128"/>
                        </a:rPr>
                        <a:t>動かない、機能停止 もしくは 主機の仕様変更により使用不可</a:t>
                      </a:r>
                      <a:endParaRPr lang="ja-JP" alt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323">
                <a:tc rowSpan="5">
                  <a:txBody>
                    <a:bodyPr/>
                    <a:lstStyle/>
                    <a:p>
                      <a:pPr algn="ctr" fontAlgn="ctr"/>
                      <a:r>
                        <a:rPr lang="ja-JP" altLang="en-US" sz="1400" u="none" strike="noStrike">
                          <a:effectLst/>
                          <a:latin typeface="ＭＳ ゴシック" panose="020B0609070205080204" pitchFamily="49" charset="-128"/>
                          <a:ea typeface="ＭＳ ゴシック" panose="020B0609070205080204" pitchFamily="49" charset="-128"/>
                        </a:rPr>
                        <a:t>腐食摩耗</a:t>
                      </a:r>
                      <a:endParaRPr lang="ja-JP" alt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dirty="0">
                          <a:effectLst/>
                          <a:latin typeface="ＭＳ ゴシック" panose="020B0609070205080204" pitchFamily="49" charset="-128"/>
                          <a:ea typeface="ＭＳ ゴシック" panose="020B0609070205080204" pitchFamily="49" charset="-128"/>
                        </a:rPr>
                        <a:t>5</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摩耗、発錆等の劣化がない</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323">
                <a:tc vMerge="1">
                  <a:txBody>
                    <a:bodyPr/>
                    <a:lstStyle/>
                    <a:p>
                      <a:endParaRPr kumimoji="1" lang="ja-JP" altLang="en-US"/>
                    </a:p>
                  </a:txBody>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4.5</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摩耗、発錆等若干の劣化が確認できる</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28">
                <a:tc vMerge="1">
                  <a:txBody>
                    <a:bodyPr/>
                    <a:lstStyle/>
                    <a:p>
                      <a:endParaRPr kumimoji="1" lang="ja-JP" altLang="en-US"/>
                    </a:p>
                  </a:txBody>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4</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摩耗、発錆、腐食等が進行し、修繕・補修による対応が必要な状態</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28">
                <a:tc vMerge="1">
                  <a:txBody>
                    <a:bodyPr/>
                    <a:lstStyle/>
                    <a:p>
                      <a:endParaRPr kumimoji="1" lang="ja-JP" altLang="en-US"/>
                    </a:p>
                  </a:txBody>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3</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主要部品などの摩耗、発錆、腐食等が更に進行し、大規模補修が必要な状態</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28">
                <a:tc vMerge="1">
                  <a:txBody>
                    <a:bodyPr/>
                    <a:lstStyle/>
                    <a:p>
                      <a:endParaRPr kumimoji="1" lang="ja-JP" altLang="en-US"/>
                    </a:p>
                  </a:txBody>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2</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根幹部品などの補修や部分更新では対応できない箇所で腐食、摩耗等の劣化が著しい</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323">
                <a:tc rowSpan="3">
                  <a:txBody>
                    <a:bodyPr/>
                    <a:lstStyle/>
                    <a:p>
                      <a:pPr algn="ctr" fontAlgn="ctr"/>
                      <a:r>
                        <a:rPr lang="ja-JP" altLang="en-US" sz="1400" u="none" strike="noStrike">
                          <a:effectLst/>
                          <a:latin typeface="ＭＳ ゴシック" panose="020B0609070205080204" pitchFamily="49" charset="-128"/>
                          <a:ea typeface="ＭＳ ゴシック" panose="020B0609070205080204" pitchFamily="49" charset="-128"/>
                        </a:rPr>
                        <a:t>状態測定値</a:t>
                      </a:r>
                      <a:endParaRPr lang="ja-JP" alt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5</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異常なし</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323">
                <a:tc vMerge="1">
                  <a:txBody>
                    <a:bodyPr/>
                    <a:lstStyle/>
                    <a:p>
                      <a:endParaRPr kumimoji="1" lang="ja-JP" altLang="en-US"/>
                    </a:p>
                  </a:txBody>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3</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状態測定値が継続的に増加している</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323">
                <a:tc vMerge="1">
                  <a:txBody>
                    <a:bodyPr/>
                    <a:lstStyle/>
                    <a:p>
                      <a:endParaRPr kumimoji="1" lang="ja-JP" altLang="en-US"/>
                    </a:p>
                  </a:txBody>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2</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許容範囲を大きくはずれ、不安定な運転状態である</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28">
                <a:tc rowSpan="4">
                  <a:txBody>
                    <a:bodyPr/>
                    <a:lstStyle/>
                    <a:p>
                      <a:pPr algn="ctr" fontAlgn="ctr"/>
                      <a:r>
                        <a:rPr lang="ja-JP" altLang="en-US" sz="1400" u="none" strike="noStrike">
                          <a:effectLst/>
                          <a:latin typeface="ＭＳ ゴシック" panose="020B0609070205080204" pitchFamily="49" charset="-128"/>
                          <a:ea typeface="ＭＳ ゴシック" panose="020B0609070205080204" pitchFamily="49" charset="-128"/>
                        </a:rPr>
                        <a:t>規定値</a:t>
                      </a:r>
                      <a:endParaRPr lang="ja-JP" alt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5</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定期的な調整や消耗品交換、油脂補給・交換などで規定値が満足できる状態</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28">
                <a:tc vMerge="1">
                  <a:txBody>
                    <a:bodyPr/>
                    <a:lstStyle/>
                    <a:p>
                      <a:endParaRPr kumimoji="1" lang="ja-JP" altLang="en-US"/>
                    </a:p>
                  </a:txBody>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4.5</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当初よりも調整量などが若干増しているが、点検等で十分対応可能である</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28">
                <a:tc vMerge="1">
                  <a:txBody>
                    <a:bodyPr/>
                    <a:lstStyle/>
                    <a:p>
                      <a:endParaRPr kumimoji="1" lang="ja-JP" altLang="en-US"/>
                    </a:p>
                  </a:txBody>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4</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定期点検等における調整だけでは規定値を超える恐れがある</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323">
                <a:tc vMerge="1">
                  <a:txBody>
                    <a:bodyPr/>
                    <a:lstStyle/>
                    <a:p>
                      <a:endParaRPr kumimoji="1" lang="ja-JP" altLang="en-US"/>
                    </a:p>
                  </a:txBody>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3</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調整可能範囲を超え、部品交換や分解整備が必要</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323">
                <a:tc rowSpan="4">
                  <a:txBody>
                    <a:bodyPr/>
                    <a:lstStyle/>
                    <a:p>
                      <a:pPr algn="ctr" fontAlgn="ctr"/>
                      <a:r>
                        <a:rPr lang="ja-JP" altLang="en-US" sz="1400" u="none" strike="noStrike">
                          <a:effectLst/>
                          <a:latin typeface="ＭＳ ゴシック" panose="020B0609070205080204" pitchFamily="49" charset="-128"/>
                          <a:ea typeface="ＭＳ ゴシック" panose="020B0609070205080204" pitchFamily="49" charset="-128"/>
                        </a:rPr>
                        <a:t>故障</a:t>
                      </a:r>
                      <a:endParaRPr lang="ja-JP" alt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5</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ほとんどない</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323">
                <a:tc vMerge="1">
                  <a:txBody>
                    <a:bodyPr/>
                    <a:lstStyle/>
                    <a:p>
                      <a:endParaRPr kumimoji="1" lang="ja-JP" altLang="en-US"/>
                    </a:p>
                  </a:txBody>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4.5</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運転に支障のない程度の故障が稀に発生する</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28">
                <a:tc vMerge="1">
                  <a:txBody>
                    <a:bodyPr/>
                    <a:lstStyle/>
                    <a:p>
                      <a:endParaRPr kumimoji="1" lang="ja-JP" altLang="en-US"/>
                    </a:p>
                  </a:txBody>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4</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運転に支障があり、修繕、補修等が必要な故障が稀に発生する</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28">
                <a:tc vMerge="1">
                  <a:txBody>
                    <a:bodyPr/>
                    <a:lstStyle/>
                    <a:p>
                      <a:endParaRPr kumimoji="1" lang="ja-JP" altLang="en-US"/>
                    </a:p>
                  </a:txBody>
                  <a:tcPr/>
                </a:tc>
                <a:tc>
                  <a:txBody>
                    <a:bodyPr/>
                    <a:lstStyle/>
                    <a:p>
                      <a:pPr algn="ctr" fontAlgn="ctr"/>
                      <a:r>
                        <a:rPr lang="en-US" altLang="ja-JP" sz="1400" u="none" strike="noStrike">
                          <a:effectLst/>
                          <a:latin typeface="ＭＳ ゴシック" panose="020B0609070205080204" pitchFamily="49" charset="-128"/>
                          <a:ea typeface="ＭＳ ゴシック" panose="020B0609070205080204" pitchFamily="49" charset="-128"/>
                        </a:rPr>
                        <a:t>3</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運転に支障があり、修繕、補修等が必要な故障が増加している</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323">
                <a:tc>
                  <a:txBody>
                    <a:bodyPr/>
                    <a:lstStyle/>
                    <a:p>
                      <a:pPr algn="ctr" fontAlgn="ctr"/>
                      <a:r>
                        <a:rPr lang="ja-JP" altLang="en-US" sz="1400" u="none" strike="noStrike">
                          <a:effectLst/>
                          <a:latin typeface="ＭＳ ゴシック" panose="020B0609070205080204" pitchFamily="49" charset="-128"/>
                          <a:ea typeface="ＭＳ ゴシック" panose="020B0609070205080204" pitchFamily="49" charset="-128"/>
                        </a:rPr>
                        <a:t>総合評価</a:t>
                      </a:r>
                      <a:endParaRPr lang="ja-JP" alt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u="none" strike="noStrike">
                          <a:effectLst/>
                          <a:latin typeface="ＭＳ ゴシック" panose="020B0609070205080204" pitchFamily="49" charset="-128"/>
                          <a:ea typeface="ＭＳ ゴシック" panose="020B0609070205080204" pitchFamily="49" charset="-128"/>
                        </a:rPr>
                        <a:t>　</a:t>
                      </a:r>
                      <a:endParaRPr lang="ja-JP" alt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各指標の最低値を総合評価値とする</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31" marR="6031" marT="6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6862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811065306"/>
              </p:ext>
            </p:extLst>
          </p:nvPr>
        </p:nvGraphicFramePr>
        <p:xfrm>
          <a:off x="101600" y="573878"/>
          <a:ext cx="8953500" cy="5967584"/>
        </p:xfrm>
        <a:graphic>
          <a:graphicData uri="http://schemas.openxmlformats.org/drawingml/2006/table">
            <a:tbl>
              <a:tblPr>
                <a:tableStyleId>{5C22544A-7EE6-4342-B048-85BDC9FD1C3A}</a:tableStyleId>
              </a:tblPr>
              <a:tblGrid>
                <a:gridCol w="406400"/>
                <a:gridCol w="469900"/>
                <a:gridCol w="8077200"/>
              </a:tblGrid>
              <a:tr h="505622">
                <a:tc>
                  <a:txBody>
                    <a:bodyPr/>
                    <a:lstStyle/>
                    <a:p>
                      <a:pPr algn="ctr" fontAlgn="ctr"/>
                      <a:r>
                        <a:rPr lang="ja-JP" altLang="en-US" sz="1600" u="none" strike="noStrike" dirty="0" smtClean="0">
                          <a:effectLst/>
                          <a:latin typeface="ＭＳ ゴシック" panose="020B0609070205080204" pitchFamily="49" charset="-128"/>
                          <a:ea typeface="ＭＳ ゴシック" panose="020B0609070205080204" pitchFamily="49" charset="-128"/>
                        </a:rPr>
                        <a:t>指</a:t>
                      </a:r>
                      <a:endParaRPr lang="en-US" altLang="ja-JP" sz="1600" u="none" strike="noStrike" dirty="0" smtClean="0">
                        <a:effectLst/>
                        <a:latin typeface="ＭＳ ゴシック" panose="020B0609070205080204" pitchFamily="49" charset="-128"/>
                        <a:ea typeface="ＭＳ ゴシック" panose="020B0609070205080204" pitchFamily="49" charset="-128"/>
                      </a:endParaRPr>
                    </a:p>
                    <a:p>
                      <a:pPr algn="ctr" fontAlgn="ctr"/>
                      <a:r>
                        <a:rPr lang="ja-JP" altLang="en-US" sz="1600" u="none" strike="noStrike" dirty="0" smtClean="0">
                          <a:effectLst/>
                          <a:latin typeface="ＭＳ ゴシック" panose="020B0609070205080204" pitchFamily="49" charset="-128"/>
                          <a:ea typeface="ＭＳ ゴシック" panose="020B0609070205080204" pitchFamily="49" charset="-128"/>
                        </a:rPr>
                        <a:t>標</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600" u="none" strike="noStrike" dirty="0" smtClean="0">
                          <a:effectLst/>
                          <a:latin typeface="ＭＳ ゴシック" panose="020B0609070205080204" pitchFamily="49" charset="-128"/>
                          <a:ea typeface="ＭＳ ゴシック" panose="020B0609070205080204" pitchFamily="49" charset="-128"/>
                        </a:rPr>
                        <a:t>健全</a:t>
                      </a:r>
                      <a:endParaRPr lang="en-US" altLang="ja-JP" sz="1600" u="none" strike="noStrike" dirty="0" smtClean="0">
                        <a:effectLst/>
                        <a:latin typeface="ＭＳ ゴシック" panose="020B0609070205080204" pitchFamily="49" charset="-128"/>
                        <a:ea typeface="ＭＳ ゴシック" panose="020B0609070205080204" pitchFamily="49" charset="-128"/>
                      </a:endParaRPr>
                    </a:p>
                    <a:p>
                      <a:pPr algn="ctr" fontAlgn="ctr"/>
                      <a:r>
                        <a:rPr lang="ja-JP" altLang="en-US" sz="1600" u="none" strike="noStrike" dirty="0" smtClean="0">
                          <a:effectLst/>
                          <a:latin typeface="ＭＳ ゴシック" panose="020B0609070205080204" pitchFamily="49" charset="-128"/>
                          <a:ea typeface="ＭＳ ゴシック" panose="020B0609070205080204" pitchFamily="49" charset="-128"/>
                        </a:rPr>
                        <a:t>度</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600" u="none" strike="noStrike">
                          <a:effectLst/>
                          <a:latin typeface="ＭＳ ゴシック" panose="020B0609070205080204" pitchFamily="49" charset="-128"/>
                          <a:ea typeface="ＭＳ ゴシック" panose="020B0609070205080204" pitchFamily="49" charset="-128"/>
                        </a:rPr>
                        <a:t>判　　定　　基　　準</a:t>
                      </a:r>
                      <a:endParaRPr lang="zh-TW"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159">
                <a:tc rowSpan="5">
                  <a:txBody>
                    <a:bodyPr/>
                    <a:lstStyle/>
                    <a:p>
                      <a:pPr algn="ctr" fontAlgn="ctr"/>
                      <a:r>
                        <a:rPr lang="ja-JP" altLang="en-US" sz="1600" u="none" strike="noStrike" dirty="0">
                          <a:effectLst/>
                          <a:latin typeface="ＭＳ ゴシック" panose="020B0609070205080204" pitchFamily="49" charset="-128"/>
                          <a:ea typeface="ＭＳ ゴシック" panose="020B0609070205080204" pitchFamily="49" charset="-128"/>
                        </a:rPr>
                        <a:t>経過年数</a:t>
                      </a:r>
                      <a:r>
                        <a:rPr lang="ja-JP" altLang="en-US" sz="1600" u="none" strike="noStrike" dirty="0" smtClean="0">
                          <a:effectLst/>
                          <a:latin typeface="ＭＳ ゴシック" panose="020B0609070205080204" pitchFamily="49" charset="-128"/>
                          <a:ea typeface="ＭＳ ゴシック" panose="020B0609070205080204" pitchFamily="49" charset="-128"/>
                        </a:rPr>
                        <a:t>、外的</a:t>
                      </a:r>
                      <a:r>
                        <a:rPr lang="ja-JP" altLang="en-US" sz="1600" u="none" strike="noStrike" dirty="0">
                          <a:effectLst/>
                          <a:latin typeface="ＭＳ ゴシック" panose="020B0609070205080204" pitchFamily="49" charset="-128"/>
                          <a:ea typeface="ＭＳ ゴシック" panose="020B0609070205080204" pitchFamily="49" charset="-128"/>
                        </a:rPr>
                        <a:t>要因</a:t>
                      </a:r>
                      <a:r>
                        <a:rPr lang="ja-JP" altLang="en-US" sz="1600" u="none" strike="noStrike" dirty="0" smtClean="0">
                          <a:effectLst/>
                          <a:latin typeface="ＭＳ ゴシック" panose="020B0609070205080204" pitchFamily="49" charset="-128"/>
                          <a:ea typeface="ＭＳ ゴシック" panose="020B0609070205080204" pitchFamily="49" charset="-128"/>
                        </a:rPr>
                        <a:t>等</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effectLst/>
                          <a:latin typeface="ＭＳ ゴシック" panose="020B0609070205080204" pitchFamily="49" charset="-128"/>
                          <a:ea typeface="ＭＳ ゴシック" panose="020B0609070205080204" pitchFamily="49" charset="-128"/>
                        </a:rPr>
                        <a:t>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600" u="none" strike="noStrike" dirty="0">
                          <a:effectLst/>
                          <a:latin typeface="ＭＳ ゴシック" panose="020B0609070205080204" pitchFamily="49" charset="-128"/>
                          <a:ea typeface="ＭＳ ゴシック" panose="020B0609070205080204" pitchFamily="49" charset="-128"/>
                        </a:rPr>
                        <a:t>処分制限期間を超過していない</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159">
                <a:tc vMerge="1">
                  <a:txBody>
                    <a:bodyPr/>
                    <a:lstStyle/>
                    <a:p>
                      <a:endParaRPr kumimoji="1" lang="ja-JP" altLang="en-US"/>
                    </a:p>
                  </a:txBody>
                  <a:tcPr/>
                </a:tc>
                <a:tc>
                  <a:txBody>
                    <a:bodyPr/>
                    <a:lstStyle/>
                    <a:p>
                      <a:pPr algn="ctr" fontAlgn="ctr"/>
                      <a:r>
                        <a:rPr lang="en-US" altLang="ja-JP" sz="1600" u="none" strike="noStrike">
                          <a:effectLst/>
                          <a:latin typeface="ＭＳ ゴシック" panose="020B0609070205080204" pitchFamily="49" charset="-128"/>
                          <a:ea typeface="ＭＳ ゴシック" panose="020B0609070205080204" pitchFamily="49" charset="-128"/>
                        </a:rPr>
                        <a:t>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600" u="none" strike="noStrike" dirty="0">
                          <a:effectLst/>
                          <a:latin typeface="ＭＳ ゴシック" panose="020B0609070205080204" pitchFamily="49" charset="-128"/>
                          <a:ea typeface="ＭＳ ゴシック" panose="020B0609070205080204" pitchFamily="49" charset="-128"/>
                        </a:rPr>
                        <a:t>標準耐用年数を超過していない</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159">
                <a:tc vMerge="1">
                  <a:txBody>
                    <a:bodyPr/>
                    <a:lstStyle/>
                    <a:p>
                      <a:endParaRPr kumimoji="1" lang="ja-JP" altLang="en-US"/>
                    </a:p>
                  </a:txBody>
                  <a:tcPr/>
                </a:tc>
                <a:tc>
                  <a:txBody>
                    <a:bodyPr/>
                    <a:lstStyle/>
                    <a:p>
                      <a:pPr algn="ctr" fontAlgn="ctr"/>
                      <a:r>
                        <a:rPr lang="en-US" altLang="ja-JP" sz="1600" u="none" strike="noStrike">
                          <a:effectLst/>
                          <a:latin typeface="ＭＳ ゴシック" panose="020B0609070205080204" pitchFamily="49" charset="-128"/>
                          <a:ea typeface="ＭＳ ゴシック" panose="020B0609070205080204" pitchFamily="49" charset="-128"/>
                        </a:rPr>
                        <a:t>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600" u="none" strike="noStrike" dirty="0">
                          <a:effectLst/>
                          <a:latin typeface="ＭＳ ゴシック" panose="020B0609070205080204" pitchFamily="49" charset="-128"/>
                          <a:ea typeface="ＭＳ ゴシック" panose="020B0609070205080204" pitchFamily="49" charset="-128"/>
                        </a:rPr>
                        <a:t>府平均使用年数を超過していない</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159">
                <a:tc vMerge="1">
                  <a:txBody>
                    <a:bodyPr/>
                    <a:lstStyle/>
                    <a:p>
                      <a:endParaRPr kumimoji="1" lang="ja-JP" altLang="en-US"/>
                    </a:p>
                  </a:txBody>
                  <a:tcPr/>
                </a:tc>
                <a:tc>
                  <a:txBody>
                    <a:bodyPr/>
                    <a:lstStyle/>
                    <a:p>
                      <a:pPr algn="ctr" fontAlgn="ctr"/>
                      <a:r>
                        <a:rPr lang="en-US" altLang="ja-JP" sz="1600" u="none" strike="noStrike">
                          <a:effectLst/>
                          <a:latin typeface="ＭＳ ゴシック" panose="020B0609070205080204" pitchFamily="49" charset="-128"/>
                          <a:ea typeface="ＭＳ ゴシック" panose="020B0609070205080204" pitchFamily="49" charset="-128"/>
                        </a:rPr>
                        <a:t>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600" u="none" strike="noStrike" dirty="0">
                          <a:effectLst/>
                          <a:latin typeface="ＭＳ ゴシック" panose="020B0609070205080204" pitchFamily="49" charset="-128"/>
                          <a:ea typeface="ＭＳ ゴシック" panose="020B0609070205080204" pitchFamily="49" charset="-128"/>
                        </a:rPr>
                        <a:t>府平均使用年数を超過している</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1326">
                <a:tc vMerge="1">
                  <a:txBody>
                    <a:bodyPr/>
                    <a:lstStyle/>
                    <a:p>
                      <a:endParaRPr kumimoji="1" lang="ja-JP" altLang="en-US"/>
                    </a:p>
                  </a:txBody>
                  <a:tcPr/>
                </a:tc>
                <a:tc>
                  <a:txBody>
                    <a:bodyPr/>
                    <a:lstStyle/>
                    <a:p>
                      <a:pPr algn="ctr" fontAlgn="ctr"/>
                      <a:r>
                        <a:rPr lang="en-US" altLang="ja-JP" sz="1600" u="none" strike="noStrike">
                          <a:effectLst/>
                          <a:latin typeface="ＭＳ ゴシック" panose="020B0609070205080204" pitchFamily="49" charset="-128"/>
                          <a:ea typeface="ＭＳ ゴシック" panose="020B0609070205080204" pitchFamily="49" charset="-128"/>
                        </a:rPr>
                        <a:t>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600" u="none" strike="noStrike" dirty="0">
                          <a:effectLst/>
                          <a:latin typeface="ＭＳ ゴシック" panose="020B0609070205080204" pitchFamily="49" charset="-128"/>
                          <a:ea typeface="ＭＳ ゴシック" panose="020B0609070205080204" pitchFamily="49" charset="-128"/>
                        </a:rPr>
                        <a:t>下記のいずれかに該当</a:t>
                      </a:r>
                      <a:br>
                        <a:rPr lang="ja-JP" altLang="en-US" sz="1600" u="none" strike="noStrike" dirty="0">
                          <a:effectLst/>
                          <a:latin typeface="ＭＳ ゴシック" panose="020B0609070205080204" pitchFamily="49" charset="-128"/>
                          <a:ea typeface="ＭＳ ゴシック" panose="020B0609070205080204" pitchFamily="49" charset="-128"/>
                        </a:rPr>
                      </a:br>
                      <a:r>
                        <a:rPr lang="ja-JP" altLang="en-US" sz="1600" u="none" strike="noStrike" dirty="0">
                          <a:effectLst/>
                          <a:latin typeface="ＭＳ ゴシック" panose="020B0609070205080204" pitchFamily="49" charset="-128"/>
                          <a:ea typeface="ＭＳ ゴシック" panose="020B0609070205080204" pitchFamily="49" charset="-128"/>
                        </a:rPr>
                        <a:t>・対象機械設備が更新されるために更新必要な状態。</a:t>
                      </a:r>
                      <a:br>
                        <a:rPr lang="ja-JP" altLang="en-US" sz="1600" u="none" strike="noStrike" dirty="0">
                          <a:effectLst/>
                          <a:latin typeface="ＭＳ ゴシック" panose="020B0609070205080204" pitchFamily="49" charset="-128"/>
                          <a:ea typeface="ＭＳ ゴシック" panose="020B0609070205080204" pitchFamily="49" charset="-128"/>
                        </a:rPr>
                      </a:br>
                      <a:r>
                        <a:rPr lang="ja-JP" altLang="en-US" sz="1600" u="none" strike="noStrike" dirty="0">
                          <a:effectLst/>
                          <a:latin typeface="ＭＳ ゴシック" panose="020B0609070205080204" pitchFamily="49" charset="-128"/>
                          <a:ea typeface="ＭＳ ゴシック" panose="020B0609070205080204" pitchFamily="49" charset="-128"/>
                        </a:rPr>
                        <a:t>・計画期間内に必要部品の供給が停止される、もしくは既に停止されている。</a:t>
                      </a:r>
                      <a:br>
                        <a:rPr lang="ja-JP" altLang="en-US" sz="1600" u="none" strike="noStrike" dirty="0">
                          <a:effectLst/>
                          <a:latin typeface="ＭＳ ゴシック" panose="020B0609070205080204" pitchFamily="49" charset="-128"/>
                          <a:ea typeface="ＭＳ ゴシック" panose="020B0609070205080204" pitchFamily="49" charset="-128"/>
                        </a:rPr>
                      </a:br>
                      <a:r>
                        <a:rPr lang="ja-JP" altLang="en-US" sz="1600" u="none" strike="noStrike" dirty="0">
                          <a:effectLst/>
                          <a:latin typeface="ＭＳ ゴシック" panose="020B0609070205080204" pitchFamily="49" charset="-128"/>
                          <a:ea typeface="ＭＳ ゴシック" panose="020B0609070205080204" pitchFamily="49" charset="-128"/>
                        </a:rPr>
                        <a:t>・計画期間内に動作停止する可能性があると予想される。もしくは既に停止している。</a:t>
                      </a:r>
                      <a:br>
                        <a:rPr lang="ja-JP" altLang="en-US" sz="1600" u="none" strike="noStrike" dirty="0">
                          <a:effectLst/>
                          <a:latin typeface="ＭＳ ゴシック" panose="020B0609070205080204" pitchFamily="49" charset="-128"/>
                          <a:ea typeface="ＭＳ ゴシック" panose="020B0609070205080204" pitchFamily="49" charset="-128"/>
                        </a:rPr>
                      </a:br>
                      <a:r>
                        <a:rPr lang="ja-JP" altLang="en-US" sz="1600" u="none" strike="noStrike" dirty="0">
                          <a:effectLst/>
                          <a:latin typeface="ＭＳ ゴシック" panose="020B0609070205080204" pitchFamily="49" charset="-128"/>
                          <a:ea typeface="ＭＳ ゴシック" panose="020B0609070205080204" pitchFamily="49" charset="-128"/>
                        </a:rPr>
                        <a:t>・ソフト陳腐化等により更新せざるをえない。</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テキスト ボックス 7"/>
          <p:cNvSpPr txBox="1"/>
          <p:nvPr/>
        </p:nvSpPr>
        <p:spPr>
          <a:xfrm>
            <a:off x="188244" y="118373"/>
            <a:ext cx="8701756" cy="369332"/>
          </a:xfrm>
          <a:prstGeom prst="rect">
            <a:avLst/>
          </a:prstGeom>
          <a:noFill/>
        </p:spPr>
        <p:txBody>
          <a:bodyPr wrap="square" rtlCol="0">
            <a:spAutoFit/>
          </a:bodyPr>
          <a:lstStyle/>
          <a:p>
            <a:pPr algn="ctr"/>
            <a:r>
              <a:rPr lang="ja-JP" altLang="en-US" b="1" dirty="0" smtClean="0">
                <a:solidFill>
                  <a:srgbClr val="FF0000"/>
                </a:solidFill>
                <a:latin typeface="ＭＳ ゴシック" pitchFamily="49" charset="-128"/>
                <a:ea typeface="ＭＳ ゴシック" pitchFamily="49" charset="-128"/>
              </a:rPr>
              <a:t>時間計画保全機器</a:t>
            </a:r>
            <a:r>
              <a:rPr kumimoji="1" lang="ja-JP" altLang="en-US" b="1" dirty="0" smtClean="0">
                <a:solidFill>
                  <a:srgbClr val="FF0000"/>
                </a:solidFill>
                <a:latin typeface="ＭＳ ゴシック" pitchFamily="49" charset="-128"/>
                <a:ea typeface="ＭＳ ゴシック" pitchFamily="49" charset="-128"/>
              </a:rPr>
              <a:t>健全度判定表</a:t>
            </a:r>
            <a:endParaRPr kumimoji="1" lang="ja-JP" altLang="en-US" b="1" dirty="0">
              <a:solidFill>
                <a:srgbClr val="FF0000"/>
              </a:solidFill>
              <a:latin typeface="ＭＳ ゴシック" pitchFamily="49" charset="-128"/>
              <a:ea typeface="ＭＳ ゴシック" pitchFamily="49" charset="-128"/>
            </a:endParaRPr>
          </a:p>
        </p:txBody>
      </p:sp>
      <p:sp>
        <p:nvSpPr>
          <p:cNvPr id="9" name="スライド番号プレースホルダー 8"/>
          <p:cNvSpPr>
            <a:spLocks noGrp="1"/>
          </p:cNvSpPr>
          <p:nvPr>
            <p:ph type="sldNum" sz="quarter" idx="12"/>
          </p:nvPr>
        </p:nvSpPr>
        <p:spPr/>
        <p:txBody>
          <a:bodyPr/>
          <a:lstStyle/>
          <a:p>
            <a:fld id="{682EF9F9-C4E8-46B2-BBF1-33E3162B856A}" type="slidenum">
              <a:rPr kumimoji="1" lang="ja-JP" altLang="en-US" smtClean="0"/>
              <a:t>22</a:t>
            </a:fld>
            <a:endParaRPr kumimoji="1" lang="ja-JP" altLang="en-US"/>
          </a:p>
        </p:txBody>
      </p:sp>
    </p:spTree>
    <p:extLst>
      <p:ext uri="{BB962C8B-B14F-4D97-AF65-F5344CB8AC3E}">
        <p14:creationId xmlns:p14="http://schemas.microsoft.com/office/powerpoint/2010/main" val="3506862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539552" y="548680"/>
            <a:ext cx="8064896" cy="5739518"/>
            <a:chOff x="539552" y="548680"/>
            <a:chExt cx="8064896" cy="5739518"/>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48680"/>
              <a:ext cx="8064896" cy="5739518"/>
            </a:xfrm>
            <a:prstGeom prst="rect">
              <a:avLst/>
            </a:prstGeom>
          </p:spPr>
        </p:pic>
        <p:sp>
          <p:nvSpPr>
            <p:cNvPr id="9" name="テキスト ボックス 8"/>
            <p:cNvSpPr txBox="1"/>
            <p:nvPr/>
          </p:nvSpPr>
          <p:spPr>
            <a:xfrm>
              <a:off x="6156176" y="4725144"/>
              <a:ext cx="800219" cy="276999"/>
            </a:xfrm>
            <a:prstGeom prst="rect">
              <a:avLst/>
            </a:prstGeom>
            <a:noFill/>
          </p:spPr>
          <p:txBody>
            <a:bodyPr wrap="none" rtlCol="0">
              <a:spAutoFit/>
            </a:bodyPr>
            <a:lstStyle/>
            <a:p>
              <a:r>
                <a:rPr kumimoji="1" lang="ja-JP" altLang="en-US" sz="1200" dirty="0" smtClean="0">
                  <a:latin typeface="ＭＳ ゴシック" pitchFamily="49" charset="-128"/>
                  <a:ea typeface="ＭＳ ゴシック" pitchFamily="49" charset="-128"/>
                </a:rPr>
                <a:t>シャシー</a:t>
              </a:r>
              <a:endParaRPr kumimoji="1" lang="ja-JP" altLang="en-US" sz="1200" dirty="0">
                <a:latin typeface="ＭＳ ゴシック" pitchFamily="49" charset="-128"/>
                <a:ea typeface="ＭＳ ゴシック" pitchFamily="49" charset="-128"/>
              </a:endParaRPr>
            </a:p>
          </p:txBody>
        </p:sp>
        <p:cxnSp>
          <p:nvCxnSpPr>
            <p:cNvPr id="11" name="直線コネクタ 10"/>
            <p:cNvCxnSpPr/>
            <p:nvPr/>
          </p:nvCxnSpPr>
          <p:spPr>
            <a:xfrm>
              <a:off x="5724128" y="4293096"/>
              <a:ext cx="504056"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228184" y="4221088"/>
              <a:ext cx="1569660" cy="276999"/>
            </a:xfrm>
            <a:prstGeom prst="rect">
              <a:avLst/>
            </a:prstGeom>
            <a:solidFill>
              <a:schemeClr val="bg1"/>
            </a:solidFill>
          </p:spPr>
          <p:txBody>
            <a:bodyPr wrap="none" rtlCol="0">
              <a:spAutoFit/>
            </a:bodyPr>
            <a:lstStyle/>
            <a:p>
              <a:r>
                <a:rPr kumimoji="1" lang="ja-JP" altLang="en-US" sz="1200" dirty="0" smtClean="0">
                  <a:latin typeface="ＭＳ ゴシック" pitchFamily="49" charset="-128"/>
                  <a:ea typeface="ＭＳ ゴシック" pitchFamily="49" charset="-128"/>
                </a:rPr>
                <a:t>ホイール及びタイヤ</a:t>
              </a:r>
              <a:endParaRPr kumimoji="1" lang="ja-JP" altLang="en-US" sz="1200" dirty="0">
                <a:latin typeface="ＭＳ ゴシック" pitchFamily="49" charset="-128"/>
                <a:ea typeface="ＭＳ ゴシック" pitchFamily="49" charset="-128"/>
              </a:endParaRPr>
            </a:p>
          </p:txBody>
        </p:sp>
        <p:sp>
          <p:nvSpPr>
            <p:cNvPr id="13" name="テキスト ボックス 12"/>
            <p:cNvSpPr txBox="1"/>
            <p:nvPr/>
          </p:nvSpPr>
          <p:spPr>
            <a:xfrm>
              <a:off x="5076056" y="5085184"/>
              <a:ext cx="1107996" cy="276999"/>
            </a:xfrm>
            <a:prstGeom prst="rect">
              <a:avLst/>
            </a:prstGeom>
            <a:solidFill>
              <a:schemeClr val="bg1"/>
            </a:solidFill>
          </p:spPr>
          <p:txBody>
            <a:bodyPr wrap="none" rtlCol="0">
              <a:spAutoFit/>
            </a:bodyPr>
            <a:lstStyle/>
            <a:p>
              <a:r>
                <a:rPr kumimoji="1" lang="ja-JP" altLang="en-US" sz="1200" dirty="0" smtClean="0">
                  <a:latin typeface="ＭＳ ゴシック" pitchFamily="49" charset="-128"/>
                  <a:ea typeface="ＭＳ ゴシック" pitchFamily="49" charset="-128"/>
                </a:rPr>
                <a:t>動力伝達装置</a:t>
              </a:r>
              <a:endParaRPr kumimoji="1" lang="ja-JP" altLang="en-US" sz="1200" dirty="0">
                <a:latin typeface="ＭＳ ゴシック" pitchFamily="49" charset="-128"/>
                <a:ea typeface="ＭＳ ゴシック" pitchFamily="49" charset="-128"/>
              </a:endParaRPr>
            </a:p>
          </p:txBody>
        </p:sp>
        <p:sp>
          <p:nvSpPr>
            <p:cNvPr id="14" name="テキスト ボックス 13"/>
            <p:cNvSpPr txBox="1"/>
            <p:nvPr/>
          </p:nvSpPr>
          <p:spPr>
            <a:xfrm>
              <a:off x="4644008" y="5373216"/>
              <a:ext cx="1107996" cy="276999"/>
            </a:xfrm>
            <a:prstGeom prst="rect">
              <a:avLst/>
            </a:prstGeom>
            <a:solidFill>
              <a:schemeClr val="bg1"/>
            </a:solidFill>
          </p:spPr>
          <p:txBody>
            <a:bodyPr wrap="none" rtlCol="0">
              <a:spAutoFit/>
            </a:bodyPr>
            <a:lstStyle/>
            <a:p>
              <a:r>
                <a:rPr lang="ja-JP" altLang="en-US" sz="1200" dirty="0">
                  <a:latin typeface="ＭＳ ゴシック" pitchFamily="49" charset="-128"/>
                  <a:ea typeface="ＭＳ ゴシック" pitchFamily="49" charset="-128"/>
                </a:rPr>
                <a:t>ブレーキ</a:t>
              </a:r>
              <a:r>
                <a:rPr kumimoji="1" lang="ja-JP" altLang="en-US" sz="1200" dirty="0" smtClean="0">
                  <a:latin typeface="ＭＳ ゴシック" pitchFamily="49" charset="-128"/>
                  <a:ea typeface="ＭＳ ゴシック" pitchFamily="49" charset="-128"/>
                </a:rPr>
                <a:t>装置</a:t>
              </a:r>
              <a:endParaRPr kumimoji="1" lang="ja-JP" altLang="en-US" sz="1200" dirty="0">
                <a:latin typeface="ＭＳ ゴシック" pitchFamily="49" charset="-128"/>
                <a:ea typeface="ＭＳ ゴシック" pitchFamily="49" charset="-128"/>
              </a:endParaRPr>
            </a:p>
          </p:txBody>
        </p:sp>
        <p:sp>
          <p:nvSpPr>
            <p:cNvPr id="15" name="テキスト ボックス 14"/>
            <p:cNvSpPr txBox="1"/>
            <p:nvPr/>
          </p:nvSpPr>
          <p:spPr>
            <a:xfrm>
              <a:off x="603429" y="2780928"/>
              <a:ext cx="800219" cy="276999"/>
            </a:xfrm>
            <a:prstGeom prst="rect">
              <a:avLst/>
            </a:prstGeom>
            <a:solidFill>
              <a:schemeClr val="bg1"/>
            </a:solidFill>
          </p:spPr>
          <p:txBody>
            <a:bodyPr wrap="none" rtlCol="0">
              <a:spAutoFit/>
            </a:bodyPr>
            <a:lstStyle/>
            <a:p>
              <a:r>
                <a:rPr kumimoji="1" lang="ja-JP" altLang="en-US" sz="1200" dirty="0" smtClean="0">
                  <a:latin typeface="ＭＳ ゴシック" pitchFamily="49" charset="-128"/>
                  <a:ea typeface="ＭＳ ゴシック" pitchFamily="49" charset="-128"/>
                </a:rPr>
                <a:t>灯火装置</a:t>
              </a:r>
              <a:endParaRPr kumimoji="1" lang="ja-JP" altLang="en-US" sz="1200" dirty="0">
                <a:latin typeface="ＭＳ ゴシック" pitchFamily="49" charset="-128"/>
                <a:ea typeface="ＭＳ ゴシック" pitchFamily="49" charset="-128"/>
              </a:endParaRPr>
            </a:p>
          </p:txBody>
        </p:sp>
        <p:sp>
          <p:nvSpPr>
            <p:cNvPr id="17" name="テキスト ボックス 16"/>
            <p:cNvSpPr txBox="1"/>
            <p:nvPr/>
          </p:nvSpPr>
          <p:spPr>
            <a:xfrm>
              <a:off x="1619672" y="2348880"/>
              <a:ext cx="800219" cy="276999"/>
            </a:xfrm>
            <a:prstGeom prst="rect">
              <a:avLst/>
            </a:prstGeom>
            <a:solidFill>
              <a:schemeClr val="bg1"/>
            </a:solidFill>
          </p:spPr>
          <p:txBody>
            <a:bodyPr wrap="none" rtlCol="0">
              <a:spAutoFit/>
            </a:bodyPr>
            <a:lstStyle/>
            <a:p>
              <a:r>
                <a:rPr kumimoji="1" lang="ja-JP" altLang="en-US" sz="1200" dirty="0" smtClean="0">
                  <a:latin typeface="ＭＳ ゴシック" pitchFamily="49" charset="-128"/>
                  <a:ea typeface="ＭＳ ゴシック" pitchFamily="49" charset="-128"/>
                </a:rPr>
                <a:t>エンジン</a:t>
              </a:r>
              <a:endParaRPr kumimoji="1" lang="ja-JP" altLang="en-US" sz="1200" dirty="0">
                <a:latin typeface="ＭＳ ゴシック" pitchFamily="49" charset="-128"/>
                <a:ea typeface="ＭＳ ゴシック" pitchFamily="49" charset="-128"/>
              </a:endParaRPr>
            </a:p>
          </p:txBody>
        </p:sp>
        <p:sp>
          <p:nvSpPr>
            <p:cNvPr id="18" name="テキスト ボックス 17"/>
            <p:cNvSpPr txBox="1"/>
            <p:nvPr/>
          </p:nvSpPr>
          <p:spPr>
            <a:xfrm>
              <a:off x="2339752" y="1772816"/>
              <a:ext cx="646331" cy="276999"/>
            </a:xfrm>
            <a:prstGeom prst="rect">
              <a:avLst/>
            </a:prstGeom>
            <a:solidFill>
              <a:schemeClr val="bg1"/>
            </a:solidFill>
          </p:spPr>
          <p:txBody>
            <a:bodyPr wrap="none" rtlCol="0">
              <a:spAutoFit/>
            </a:bodyPr>
            <a:lstStyle/>
            <a:p>
              <a:r>
                <a:rPr kumimoji="1" lang="ja-JP" altLang="en-US" sz="1200" dirty="0" smtClean="0">
                  <a:latin typeface="ＭＳ ゴシック" pitchFamily="49" charset="-128"/>
                  <a:ea typeface="ＭＳ ゴシック" pitchFamily="49" charset="-128"/>
                </a:rPr>
                <a:t>ミラー</a:t>
              </a:r>
              <a:endParaRPr kumimoji="1" lang="ja-JP" altLang="en-US" sz="1200" dirty="0">
                <a:latin typeface="ＭＳ ゴシック" pitchFamily="49" charset="-128"/>
                <a:ea typeface="ＭＳ ゴシック" pitchFamily="49" charset="-128"/>
              </a:endParaRPr>
            </a:p>
          </p:txBody>
        </p:sp>
        <p:sp>
          <p:nvSpPr>
            <p:cNvPr id="19" name="テキスト ボックス 18"/>
            <p:cNvSpPr txBox="1"/>
            <p:nvPr/>
          </p:nvSpPr>
          <p:spPr>
            <a:xfrm>
              <a:off x="2699792" y="1412776"/>
              <a:ext cx="1415772" cy="276999"/>
            </a:xfrm>
            <a:prstGeom prst="rect">
              <a:avLst/>
            </a:prstGeom>
            <a:solidFill>
              <a:schemeClr val="bg1"/>
            </a:solidFill>
          </p:spPr>
          <p:txBody>
            <a:bodyPr wrap="none" rtlCol="0">
              <a:spAutoFit/>
            </a:bodyPr>
            <a:lstStyle/>
            <a:p>
              <a:r>
                <a:rPr kumimoji="1" lang="ja-JP" altLang="en-US" sz="1200" dirty="0" smtClean="0">
                  <a:latin typeface="ＭＳ ゴシック" pitchFamily="49" charset="-128"/>
                  <a:ea typeface="ＭＳ ゴシック" pitchFamily="49" charset="-128"/>
                </a:rPr>
                <a:t>ステアリング装置</a:t>
              </a:r>
              <a:endParaRPr kumimoji="1" lang="ja-JP" altLang="en-US" sz="1200" dirty="0">
                <a:latin typeface="ＭＳ ゴシック" pitchFamily="49" charset="-128"/>
                <a:ea typeface="ＭＳ ゴシック" pitchFamily="49" charset="-128"/>
              </a:endParaRPr>
            </a:p>
          </p:txBody>
        </p:sp>
        <p:sp>
          <p:nvSpPr>
            <p:cNvPr id="20" name="テキスト ボックス 19"/>
            <p:cNvSpPr txBox="1"/>
            <p:nvPr/>
          </p:nvSpPr>
          <p:spPr>
            <a:xfrm>
              <a:off x="3699773" y="919753"/>
              <a:ext cx="800219" cy="276999"/>
            </a:xfrm>
            <a:prstGeom prst="rect">
              <a:avLst/>
            </a:prstGeom>
            <a:solidFill>
              <a:schemeClr val="bg1"/>
            </a:solidFill>
          </p:spPr>
          <p:txBody>
            <a:bodyPr wrap="none" rtlCol="0">
              <a:spAutoFit/>
            </a:bodyPr>
            <a:lstStyle/>
            <a:p>
              <a:r>
                <a:rPr kumimoji="1" lang="ja-JP" altLang="en-US" sz="1200" dirty="0" smtClean="0">
                  <a:latin typeface="ＭＳ ゴシック" pitchFamily="49" charset="-128"/>
                  <a:ea typeface="ＭＳ ゴシック" pitchFamily="49" charset="-128"/>
                </a:rPr>
                <a:t>ボディー</a:t>
              </a:r>
              <a:endParaRPr kumimoji="1" lang="ja-JP" altLang="en-US" sz="1200" dirty="0">
                <a:latin typeface="ＭＳ ゴシック" pitchFamily="49" charset="-128"/>
                <a:ea typeface="ＭＳ ゴシック" pitchFamily="49" charset="-128"/>
              </a:endParaRPr>
            </a:p>
          </p:txBody>
        </p:sp>
        <p:sp>
          <p:nvSpPr>
            <p:cNvPr id="21" name="テキスト ボックス 20"/>
            <p:cNvSpPr txBox="1"/>
            <p:nvPr/>
          </p:nvSpPr>
          <p:spPr>
            <a:xfrm>
              <a:off x="3779912" y="5805264"/>
              <a:ext cx="1261884" cy="276999"/>
            </a:xfrm>
            <a:prstGeom prst="rect">
              <a:avLst/>
            </a:prstGeom>
            <a:solidFill>
              <a:schemeClr val="bg1"/>
            </a:solidFill>
          </p:spPr>
          <p:txBody>
            <a:bodyPr wrap="none" rtlCol="0">
              <a:spAutoFit/>
            </a:bodyPr>
            <a:lstStyle/>
            <a:p>
              <a:r>
                <a:rPr kumimoji="1" lang="ja-JP" altLang="en-US" sz="1200" dirty="0" smtClean="0">
                  <a:latin typeface="ＭＳ ゴシック" pitchFamily="49" charset="-128"/>
                  <a:ea typeface="ＭＳ ゴシック" pitchFamily="49" charset="-128"/>
                </a:rPr>
                <a:t>サスペンション</a:t>
              </a:r>
              <a:endParaRPr kumimoji="1" lang="ja-JP" altLang="en-US" sz="1200" dirty="0">
                <a:latin typeface="ＭＳ ゴシック" pitchFamily="49" charset="-128"/>
                <a:ea typeface="ＭＳ ゴシック" pitchFamily="49" charset="-128"/>
              </a:endParaRPr>
            </a:p>
          </p:txBody>
        </p:sp>
      </p:grpSp>
      <p:sp>
        <p:nvSpPr>
          <p:cNvPr id="6" name="角丸四角形吹き出し 5"/>
          <p:cNvSpPr/>
          <p:nvPr/>
        </p:nvSpPr>
        <p:spPr>
          <a:xfrm>
            <a:off x="5220072" y="6021288"/>
            <a:ext cx="2016224" cy="432048"/>
          </a:xfrm>
          <a:prstGeom prst="wedgeRoundRectCallout">
            <a:avLst>
              <a:gd name="adj1" fmla="val -37251"/>
              <a:gd name="adj2" fmla="val -141341"/>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latin typeface="ＭＳ ゴシック" pitchFamily="49" charset="-128"/>
                <a:ea typeface="ＭＳ ゴシック" pitchFamily="49" charset="-128"/>
              </a:rPr>
              <a:t>※</a:t>
            </a:r>
            <a:r>
              <a:rPr lang="ja-JP" altLang="en-US" sz="1600" b="1" dirty="0" smtClean="0">
                <a:solidFill>
                  <a:schemeClr val="tx1"/>
                </a:solidFill>
                <a:latin typeface="ＭＳ ゴシック" pitchFamily="49" charset="-128"/>
                <a:ea typeface="ＭＳ ゴシック" pitchFamily="49" charset="-128"/>
              </a:rPr>
              <a:t>パッドは消耗品</a:t>
            </a:r>
            <a:endParaRPr lang="en-US" altLang="ja-JP" sz="1600" b="1" dirty="0" smtClean="0">
              <a:solidFill>
                <a:schemeClr val="tx1"/>
              </a:solidFill>
              <a:latin typeface="ＭＳ ゴシック" pitchFamily="49" charset="-128"/>
              <a:ea typeface="ＭＳ ゴシック" pitchFamily="49" charset="-128"/>
            </a:endParaRPr>
          </a:p>
        </p:txBody>
      </p:sp>
      <p:sp>
        <p:nvSpPr>
          <p:cNvPr id="16" name="角丸四角形吹き出し 15"/>
          <p:cNvSpPr/>
          <p:nvPr/>
        </p:nvSpPr>
        <p:spPr>
          <a:xfrm>
            <a:off x="6551712" y="5301208"/>
            <a:ext cx="2592288" cy="576064"/>
          </a:xfrm>
          <a:prstGeom prst="wedgeRoundRectCallout">
            <a:avLst>
              <a:gd name="adj1" fmla="val -40961"/>
              <a:gd name="adj2" fmla="val -113416"/>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ＭＳ ゴシック" pitchFamily="49" charset="-128"/>
                <a:ea typeface="ＭＳ ゴシック" pitchFamily="49" charset="-128"/>
              </a:rPr>
              <a:t>根幹部品</a:t>
            </a:r>
            <a:endParaRPr lang="en-US" altLang="ja-JP" sz="2000" b="1" dirty="0" smtClean="0">
              <a:solidFill>
                <a:schemeClr val="tx1"/>
              </a:solidFill>
              <a:latin typeface="ＭＳ ゴシック" pitchFamily="49" charset="-128"/>
              <a:ea typeface="ＭＳ ゴシック" pitchFamily="49" charset="-128"/>
            </a:endParaRPr>
          </a:p>
        </p:txBody>
      </p:sp>
      <p:sp>
        <p:nvSpPr>
          <p:cNvPr id="22" name="角丸四角形吹き出し 21"/>
          <p:cNvSpPr/>
          <p:nvPr/>
        </p:nvSpPr>
        <p:spPr>
          <a:xfrm>
            <a:off x="7137276" y="3717032"/>
            <a:ext cx="1899220" cy="432048"/>
          </a:xfrm>
          <a:prstGeom prst="wedgeRoundRectCallout">
            <a:avLst>
              <a:gd name="adj1" fmla="val -39771"/>
              <a:gd name="adj2" fmla="val 76181"/>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latin typeface="ＭＳ ゴシック" pitchFamily="49" charset="-128"/>
                <a:ea typeface="ＭＳ ゴシック" pitchFamily="49" charset="-128"/>
              </a:rPr>
              <a:t>※</a:t>
            </a:r>
            <a:r>
              <a:rPr lang="ja-JP" altLang="en-US" sz="1600" b="1" dirty="0" smtClean="0">
                <a:solidFill>
                  <a:schemeClr val="tx1"/>
                </a:solidFill>
                <a:latin typeface="ＭＳ ゴシック" pitchFamily="49" charset="-128"/>
                <a:ea typeface="ＭＳ ゴシック" pitchFamily="49" charset="-128"/>
              </a:rPr>
              <a:t>タイヤは消耗品</a:t>
            </a:r>
            <a:endParaRPr lang="en-US" altLang="ja-JP" sz="1600" b="1" dirty="0" smtClean="0">
              <a:solidFill>
                <a:schemeClr val="tx1"/>
              </a:solidFill>
              <a:latin typeface="ＭＳ ゴシック" pitchFamily="49" charset="-128"/>
              <a:ea typeface="ＭＳ ゴシック" pitchFamily="49" charset="-128"/>
            </a:endParaRPr>
          </a:p>
        </p:txBody>
      </p:sp>
      <p:sp>
        <p:nvSpPr>
          <p:cNvPr id="23" name="テキスト ボックス 22"/>
          <p:cNvSpPr txBox="1"/>
          <p:nvPr/>
        </p:nvSpPr>
        <p:spPr>
          <a:xfrm>
            <a:off x="179512" y="188640"/>
            <a:ext cx="5040560" cy="523220"/>
          </a:xfrm>
          <a:prstGeom prst="rect">
            <a:avLst/>
          </a:prstGeom>
          <a:solidFill>
            <a:srgbClr val="FFFF00"/>
          </a:solidFill>
          <a:ln w="28575">
            <a:solidFill>
              <a:srgbClr val="FF0000"/>
            </a:solidFill>
          </a:ln>
        </p:spPr>
        <p:txBody>
          <a:bodyPr wrap="square" rtlCol="0">
            <a:spAutoFit/>
          </a:bodyPr>
          <a:lstStyle/>
          <a:p>
            <a:pPr algn="ctr"/>
            <a:r>
              <a:rPr lang="ja-JP" altLang="en-US" sz="2800" dirty="0">
                <a:latin typeface="ＭＳ ゴシック" pitchFamily="49" charset="-128"/>
                <a:ea typeface="ＭＳ ゴシック" pitchFamily="49" charset="-128"/>
              </a:rPr>
              <a:t>根幹</a:t>
            </a:r>
            <a:r>
              <a:rPr lang="ja-JP" altLang="en-US" sz="2800" dirty="0" smtClean="0">
                <a:latin typeface="ＭＳ ゴシック" pitchFamily="49" charset="-128"/>
                <a:ea typeface="ＭＳ ゴシック" pitchFamily="49" charset="-128"/>
              </a:rPr>
              <a:t>部品と主要部品</a:t>
            </a:r>
            <a:endParaRPr kumimoji="1" lang="ja-JP" altLang="en-US" sz="2800" dirty="0">
              <a:latin typeface="ＭＳ ゴシック" pitchFamily="49" charset="-128"/>
              <a:ea typeface="ＭＳ ゴシック" pitchFamily="49"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23</a:t>
            </a:fld>
            <a:endParaRPr kumimoji="1" lang="ja-JP" altLang="en-US"/>
          </a:p>
        </p:txBody>
      </p:sp>
    </p:spTree>
    <p:extLst>
      <p:ext uri="{BB962C8B-B14F-4D97-AF65-F5344CB8AC3E}">
        <p14:creationId xmlns:p14="http://schemas.microsoft.com/office/powerpoint/2010/main" val="2516733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6632"/>
            <a:ext cx="7488832" cy="6462696"/>
          </a:xfrm>
          <a:prstGeom prst="rect">
            <a:avLst/>
          </a:prstGeom>
          <a:noFill/>
          <a:ln>
            <a:noFill/>
          </a:ln>
        </p:spPr>
      </p:pic>
      <p:sp>
        <p:nvSpPr>
          <p:cNvPr id="3" name="角丸四角形吹き出し 2"/>
          <p:cNvSpPr/>
          <p:nvPr/>
        </p:nvSpPr>
        <p:spPr>
          <a:xfrm>
            <a:off x="107504" y="1844824"/>
            <a:ext cx="2592288" cy="720080"/>
          </a:xfrm>
          <a:prstGeom prst="wedgeRoundRectCallout">
            <a:avLst>
              <a:gd name="adj1" fmla="val 81518"/>
              <a:gd name="adj2" fmla="val -58300"/>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ＭＳ ゴシック" pitchFamily="49" charset="-128"/>
                <a:ea typeface="ＭＳ ゴシック" pitchFamily="49" charset="-128"/>
              </a:rPr>
              <a:t>交換困難なため、</a:t>
            </a:r>
            <a:endParaRPr kumimoji="1" lang="en-US" altLang="ja-JP" sz="2000" b="1" dirty="0" smtClean="0">
              <a:solidFill>
                <a:schemeClr val="tx1"/>
              </a:solidFill>
              <a:latin typeface="ＭＳ ゴシック" pitchFamily="49" charset="-128"/>
              <a:ea typeface="ＭＳ ゴシック" pitchFamily="49" charset="-128"/>
            </a:endParaRPr>
          </a:p>
          <a:p>
            <a:pPr algn="ctr"/>
            <a:r>
              <a:rPr kumimoji="1" lang="ja-JP" altLang="en-US" sz="2000" b="1" dirty="0" smtClean="0">
                <a:solidFill>
                  <a:schemeClr val="tx1"/>
                </a:solidFill>
                <a:latin typeface="ＭＳ ゴシック" pitchFamily="49" charset="-128"/>
                <a:ea typeface="ＭＳ ゴシック" pitchFamily="49" charset="-128"/>
              </a:rPr>
              <a:t>全面更新必要</a:t>
            </a:r>
            <a:endParaRPr lang="en-US" altLang="ja-JP" sz="2000" b="1" dirty="0" smtClean="0">
              <a:solidFill>
                <a:schemeClr val="tx1"/>
              </a:solidFill>
              <a:latin typeface="ＭＳ ゴシック" pitchFamily="49" charset="-128"/>
              <a:ea typeface="ＭＳ ゴシック" pitchFamily="49" charset="-128"/>
            </a:endParaRPr>
          </a:p>
        </p:txBody>
      </p:sp>
      <p:sp>
        <p:nvSpPr>
          <p:cNvPr id="4" name="角丸四角形吹き出し 3"/>
          <p:cNvSpPr/>
          <p:nvPr/>
        </p:nvSpPr>
        <p:spPr>
          <a:xfrm>
            <a:off x="32420" y="3284984"/>
            <a:ext cx="2592288" cy="720080"/>
          </a:xfrm>
          <a:prstGeom prst="wedgeRoundRectCallout">
            <a:avLst>
              <a:gd name="adj1" fmla="val 88377"/>
              <a:gd name="adj2" fmla="val -86519"/>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ＭＳ ゴシック" pitchFamily="49" charset="-128"/>
                <a:ea typeface="ＭＳ ゴシック" pitchFamily="49" charset="-128"/>
              </a:rPr>
              <a:t>交換可能な重要部品</a:t>
            </a:r>
            <a:endParaRPr lang="en-US" altLang="ja-JP" sz="2000" b="1" dirty="0" smtClean="0">
              <a:solidFill>
                <a:schemeClr val="tx1"/>
              </a:solidFill>
              <a:latin typeface="ＭＳ ゴシック" pitchFamily="49" charset="-128"/>
              <a:ea typeface="ＭＳ ゴシック" pitchFamily="49" charset="-128"/>
            </a:endParaRPr>
          </a:p>
          <a:p>
            <a:pPr algn="ctr"/>
            <a:r>
              <a:rPr lang="ja-JP" altLang="en-US" sz="1400" b="1" dirty="0" smtClean="0">
                <a:solidFill>
                  <a:schemeClr val="tx1"/>
                </a:solidFill>
                <a:latin typeface="ＭＳ ゴシック" pitchFamily="49" charset="-128"/>
                <a:ea typeface="ＭＳ ゴシック" pitchFamily="49" charset="-128"/>
              </a:rPr>
              <a:t>（交換により延命化可能）</a:t>
            </a:r>
            <a:endParaRPr lang="en-US" altLang="ja-JP" sz="1400" b="1" dirty="0" smtClean="0">
              <a:solidFill>
                <a:schemeClr val="tx1"/>
              </a:solidFill>
              <a:latin typeface="ＭＳ ゴシック" pitchFamily="49" charset="-128"/>
              <a:ea typeface="ＭＳ ゴシック" pitchFamily="49" charset="-128"/>
            </a:endParaRPr>
          </a:p>
        </p:txBody>
      </p:sp>
      <p:sp>
        <p:nvSpPr>
          <p:cNvPr id="5" name="角丸四角形吹き出し 4"/>
          <p:cNvSpPr/>
          <p:nvPr/>
        </p:nvSpPr>
        <p:spPr>
          <a:xfrm>
            <a:off x="4860032" y="3356992"/>
            <a:ext cx="2736304" cy="576064"/>
          </a:xfrm>
          <a:prstGeom prst="wedgeRoundRectCallout">
            <a:avLst>
              <a:gd name="adj1" fmla="val -74257"/>
              <a:gd name="adj2" fmla="val 140997"/>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ＭＳ ゴシック" pitchFamily="49" charset="-128"/>
                <a:ea typeface="ＭＳ ゴシック" pitchFamily="49" charset="-128"/>
              </a:rPr>
              <a:t>国費で長寿命化実施</a:t>
            </a:r>
            <a:endParaRPr lang="en-US" altLang="ja-JP" sz="2000" b="1" dirty="0" smtClean="0">
              <a:solidFill>
                <a:schemeClr val="tx1"/>
              </a:solidFill>
              <a:latin typeface="ＭＳ ゴシック" pitchFamily="49" charset="-128"/>
              <a:ea typeface="ＭＳ ゴシック" pitchFamily="49" charset="-128"/>
            </a:endParaRPr>
          </a:p>
        </p:txBody>
      </p:sp>
      <p:sp>
        <p:nvSpPr>
          <p:cNvPr id="6" name="角丸四角形吹き出し 5"/>
          <p:cNvSpPr/>
          <p:nvPr/>
        </p:nvSpPr>
        <p:spPr>
          <a:xfrm>
            <a:off x="5364088" y="5373216"/>
            <a:ext cx="3600400" cy="1008112"/>
          </a:xfrm>
          <a:prstGeom prst="wedgeRoundRectCallout">
            <a:avLst>
              <a:gd name="adj1" fmla="val -90631"/>
              <a:gd name="adj2" fmla="val -75686"/>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ＭＳ ゴシック" pitchFamily="49" charset="-128"/>
                <a:ea typeface="ＭＳ ゴシック" pitchFamily="49" charset="-128"/>
              </a:rPr>
              <a:t>国費で長寿命化したにも関わらず、</a:t>
            </a:r>
            <a:r>
              <a:rPr lang="en-US" altLang="ja-JP" sz="2000" b="1" dirty="0" smtClean="0">
                <a:solidFill>
                  <a:schemeClr val="tx1"/>
                </a:solidFill>
                <a:latin typeface="ＭＳ ゴシック" pitchFamily="49" charset="-128"/>
                <a:ea typeface="ＭＳ ゴシック" pitchFamily="49" charset="-128"/>
              </a:rPr>
              <a:t>7</a:t>
            </a:r>
            <a:r>
              <a:rPr lang="ja-JP" altLang="en-US" sz="2000" b="1" dirty="0" smtClean="0">
                <a:solidFill>
                  <a:schemeClr val="tx1"/>
                </a:solidFill>
                <a:latin typeface="ＭＳ ゴシック" pitchFamily="49" charset="-128"/>
                <a:ea typeface="ＭＳ ゴシック" pitchFamily="49" charset="-128"/>
              </a:rPr>
              <a:t>年（処分制限）未満で更新必要</a:t>
            </a:r>
            <a:endParaRPr lang="en-US" altLang="ja-JP" sz="2000" b="1" dirty="0" smtClean="0">
              <a:solidFill>
                <a:schemeClr val="tx1"/>
              </a:solidFill>
              <a:latin typeface="ＭＳ ゴシック" pitchFamily="49" charset="-128"/>
              <a:ea typeface="ＭＳ ゴシック" pitchFamily="49" charset="-128"/>
            </a:endParaRPr>
          </a:p>
        </p:txBody>
      </p:sp>
      <p:sp>
        <p:nvSpPr>
          <p:cNvPr id="8" name="テキスト ボックス 7"/>
          <p:cNvSpPr txBox="1"/>
          <p:nvPr/>
        </p:nvSpPr>
        <p:spPr>
          <a:xfrm>
            <a:off x="-108520" y="118373"/>
            <a:ext cx="2627784" cy="923330"/>
          </a:xfrm>
          <a:prstGeom prst="rect">
            <a:avLst/>
          </a:prstGeom>
          <a:noFill/>
        </p:spPr>
        <p:txBody>
          <a:bodyPr wrap="square" rtlCol="0">
            <a:spAutoFit/>
          </a:bodyPr>
          <a:lstStyle/>
          <a:p>
            <a:pPr algn="ctr"/>
            <a:r>
              <a:rPr lang="en-US" altLang="ja-JP" b="1" dirty="0" err="1" smtClean="0">
                <a:solidFill>
                  <a:srgbClr val="FF0000"/>
                </a:solidFill>
                <a:latin typeface="ＭＳ ゴシック" pitchFamily="49" charset="-128"/>
                <a:ea typeface="ＭＳ ゴシック" pitchFamily="49" charset="-128"/>
              </a:rPr>
              <a:t>LCC</a:t>
            </a:r>
            <a:r>
              <a:rPr lang="ja-JP" altLang="en-US" b="1" dirty="0" smtClean="0">
                <a:solidFill>
                  <a:srgbClr val="FF0000"/>
                </a:solidFill>
                <a:latin typeface="ＭＳ ゴシック" pitchFamily="49" charset="-128"/>
                <a:ea typeface="ＭＳ ゴシック" pitchFamily="49" charset="-128"/>
              </a:rPr>
              <a:t>比較</a:t>
            </a:r>
            <a:endParaRPr lang="en-US" altLang="ja-JP" b="1" dirty="0" smtClean="0">
              <a:solidFill>
                <a:srgbClr val="FF0000"/>
              </a:solidFill>
              <a:latin typeface="ＭＳ ゴシック" pitchFamily="49" charset="-128"/>
              <a:ea typeface="ＭＳ ゴシック" pitchFamily="49" charset="-128"/>
            </a:endParaRPr>
          </a:p>
          <a:p>
            <a:pPr algn="ctr"/>
            <a:r>
              <a:rPr kumimoji="1" lang="ja-JP" altLang="en-US" b="1" dirty="0">
                <a:solidFill>
                  <a:srgbClr val="FF0000"/>
                </a:solidFill>
                <a:latin typeface="ＭＳ ゴシック" pitchFamily="49" charset="-128"/>
                <a:ea typeface="ＭＳ ゴシック" pitchFamily="49" charset="-128"/>
              </a:rPr>
              <a:t>検討</a:t>
            </a:r>
            <a:r>
              <a:rPr kumimoji="1" lang="ja-JP" altLang="en-US" b="1" dirty="0" smtClean="0">
                <a:solidFill>
                  <a:srgbClr val="FF0000"/>
                </a:solidFill>
                <a:latin typeface="ＭＳ ゴシック" pitchFamily="49" charset="-128"/>
                <a:ea typeface="ＭＳ ゴシック" pitchFamily="49" charset="-128"/>
              </a:rPr>
              <a:t>対象</a:t>
            </a:r>
            <a:r>
              <a:rPr kumimoji="1" lang="ja-JP" altLang="en-US" b="1" dirty="0" smtClean="0">
                <a:solidFill>
                  <a:srgbClr val="FF0000"/>
                </a:solidFill>
                <a:latin typeface="ＭＳ ゴシック" pitchFamily="49" charset="-128"/>
                <a:ea typeface="ＭＳ ゴシック" pitchFamily="49" charset="-128"/>
              </a:rPr>
              <a:t>機器選定</a:t>
            </a:r>
            <a:endParaRPr kumimoji="1" lang="en-US" altLang="ja-JP" b="1" dirty="0" smtClean="0">
              <a:solidFill>
                <a:srgbClr val="FF0000"/>
              </a:solidFill>
              <a:latin typeface="ＭＳ ゴシック" pitchFamily="49" charset="-128"/>
              <a:ea typeface="ＭＳ ゴシック" pitchFamily="49" charset="-128"/>
            </a:endParaRPr>
          </a:p>
          <a:p>
            <a:pPr algn="ctr"/>
            <a:r>
              <a:rPr kumimoji="1" lang="ja-JP" altLang="en-US" b="1" dirty="0" smtClean="0">
                <a:solidFill>
                  <a:srgbClr val="FF0000"/>
                </a:solidFill>
                <a:latin typeface="ＭＳ ゴシック" pitchFamily="49" charset="-128"/>
                <a:ea typeface="ＭＳ ゴシック" pitchFamily="49" charset="-128"/>
              </a:rPr>
              <a:t>ステップ</a:t>
            </a:r>
            <a:r>
              <a:rPr lang="en-US" altLang="ja-JP" b="1" dirty="0">
                <a:solidFill>
                  <a:srgbClr val="FF0000"/>
                </a:solidFill>
                <a:latin typeface="ＭＳ ゴシック" pitchFamily="49" charset="-128"/>
                <a:ea typeface="ＭＳ ゴシック" pitchFamily="49" charset="-128"/>
              </a:rPr>
              <a:t>3</a:t>
            </a:r>
            <a:endParaRPr kumimoji="1" lang="ja-JP" altLang="en-US" b="1" dirty="0">
              <a:solidFill>
                <a:srgbClr val="FF0000"/>
              </a:solidFill>
              <a:latin typeface="ＭＳ ゴシック" pitchFamily="49" charset="-128"/>
              <a:ea typeface="ＭＳ ゴシック" pitchFamily="49" charset="-128"/>
            </a:endParaRPr>
          </a:p>
        </p:txBody>
      </p:sp>
      <p:sp>
        <p:nvSpPr>
          <p:cNvPr id="9" name="スライド番号プレースホルダー 8"/>
          <p:cNvSpPr>
            <a:spLocks noGrp="1"/>
          </p:cNvSpPr>
          <p:nvPr>
            <p:ph type="sldNum" sz="quarter" idx="12"/>
          </p:nvPr>
        </p:nvSpPr>
        <p:spPr/>
        <p:txBody>
          <a:bodyPr/>
          <a:lstStyle/>
          <a:p>
            <a:fld id="{682EF9F9-C4E8-46B2-BBF1-33E3162B856A}" type="slidenum">
              <a:rPr kumimoji="1" lang="ja-JP" altLang="en-US" smtClean="0"/>
              <a:t>24</a:t>
            </a:fld>
            <a:endParaRPr kumimoji="1" lang="ja-JP" altLang="en-US"/>
          </a:p>
        </p:txBody>
      </p:sp>
      <p:sp>
        <p:nvSpPr>
          <p:cNvPr id="10" name="テキスト ボックス 9"/>
          <p:cNvSpPr txBox="1"/>
          <p:nvPr/>
        </p:nvSpPr>
        <p:spPr>
          <a:xfrm>
            <a:off x="6408169" y="228601"/>
            <a:ext cx="2443731" cy="307777"/>
          </a:xfrm>
          <a:prstGeom prst="rect">
            <a:avLst/>
          </a:prstGeom>
          <a:solidFill>
            <a:schemeClr val="bg1"/>
          </a:solidFill>
          <a:ln>
            <a:solidFill>
              <a:schemeClr val="tx1"/>
            </a:solidFill>
          </a:ln>
        </p:spPr>
        <p:txBody>
          <a:bodyPr wrap="square" rtlCol="0">
            <a:spAutoFit/>
          </a:bodyPr>
          <a:lstStyle/>
          <a:p>
            <a:pPr algn="ctr"/>
            <a:r>
              <a:rPr kumimoji="1" lang="en-US" altLang="ja-JP" sz="1400" dirty="0" err="1" smtClean="0">
                <a:latin typeface="ＭＳ ゴシック" panose="020B0609070205080204" pitchFamily="49" charset="-128"/>
                <a:ea typeface="ＭＳ ゴシック" panose="020B0609070205080204" pitchFamily="49" charset="-128"/>
              </a:rPr>
              <a:t>LCC</a:t>
            </a:r>
            <a:r>
              <a:rPr kumimoji="1" lang="ja-JP" altLang="en-US" sz="1400" dirty="0" smtClean="0">
                <a:latin typeface="ＭＳ ゴシック" panose="020B0609070205080204" pitchFamily="49" charset="-128"/>
                <a:ea typeface="ＭＳ ゴシック" panose="020B0609070205080204" pitchFamily="49" charset="-128"/>
              </a:rPr>
              <a:t>比較の検討対象外</a:t>
            </a:r>
            <a:endParaRPr kumimoji="1" lang="ja-JP" altLang="en-US"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7766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528666421"/>
              </p:ext>
            </p:extLst>
          </p:nvPr>
        </p:nvGraphicFramePr>
        <p:xfrm>
          <a:off x="180937" y="553186"/>
          <a:ext cx="8874162" cy="6113454"/>
        </p:xfrm>
        <a:graphic>
          <a:graphicData uri="http://schemas.openxmlformats.org/drawingml/2006/table">
            <a:tbl>
              <a:tblPr>
                <a:tableStyleId>{5C22544A-7EE6-4342-B048-85BDC9FD1C3A}</a:tableStyleId>
              </a:tblPr>
              <a:tblGrid>
                <a:gridCol w="327063"/>
                <a:gridCol w="304800"/>
                <a:gridCol w="685800"/>
                <a:gridCol w="495300"/>
                <a:gridCol w="7061199"/>
              </a:tblGrid>
              <a:tr h="187045">
                <a:tc>
                  <a:txBody>
                    <a:bodyPr/>
                    <a:lstStyle/>
                    <a:p>
                      <a:pPr algn="l" fontAlgn="ct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区分</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dirty="0" smtClean="0">
                          <a:effectLst/>
                          <a:latin typeface="ＭＳ ゴシック" panose="020B0609070205080204" pitchFamily="49" charset="-128"/>
                          <a:ea typeface="ＭＳ ゴシック" panose="020B0609070205080204" pitchFamily="49" charset="-128"/>
                        </a:rPr>
                        <a:t>部品</a:t>
                      </a:r>
                      <a:endParaRPr lang="en-US" altLang="ja-JP" sz="1100" u="none" strike="noStrike" dirty="0" smtClean="0">
                        <a:effectLst/>
                        <a:latin typeface="ＭＳ ゴシック" panose="020B0609070205080204" pitchFamily="49" charset="-128"/>
                        <a:ea typeface="ＭＳ ゴシック" panose="020B0609070205080204" pitchFamily="49" charset="-128"/>
                      </a:endParaRPr>
                    </a:p>
                    <a:p>
                      <a:pPr algn="ctr" fontAlgn="ctr"/>
                      <a:r>
                        <a:rPr lang="ja-JP" altLang="en-US" sz="1100" u="none" strike="noStrike" dirty="0" smtClean="0">
                          <a:effectLst/>
                          <a:latin typeface="ＭＳ ゴシック" panose="020B0609070205080204" pitchFamily="49" charset="-128"/>
                          <a:ea typeface="ＭＳ ゴシック" panose="020B0609070205080204" pitchFamily="49" charset="-128"/>
                        </a:rPr>
                        <a:t>名称</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dirty="0" smtClean="0">
                          <a:effectLst/>
                          <a:latin typeface="ＭＳ ゴシック" panose="020B0609070205080204" pitchFamily="49" charset="-128"/>
                          <a:ea typeface="ＭＳ ゴシック" panose="020B0609070205080204" pitchFamily="49" charset="-128"/>
                        </a:rPr>
                        <a:t>健全</a:t>
                      </a:r>
                      <a:endParaRPr lang="en-US" altLang="ja-JP" sz="1100" u="none" strike="noStrike" dirty="0" smtClean="0">
                        <a:effectLst/>
                        <a:latin typeface="ＭＳ ゴシック" panose="020B0609070205080204" pitchFamily="49" charset="-128"/>
                        <a:ea typeface="ＭＳ ゴシック" panose="020B0609070205080204" pitchFamily="49" charset="-128"/>
                      </a:endParaRPr>
                    </a:p>
                    <a:p>
                      <a:pPr algn="ctr" fontAlgn="ctr"/>
                      <a:r>
                        <a:rPr lang="ja-JP" altLang="en-US" sz="1100" u="none" strike="noStrike" dirty="0" smtClean="0">
                          <a:effectLst/>
                          <a:latin typeface="ＭＳ ゴシック" panose="020B0609070205080204" pitchFamily="49" charset="-128"/>
                          <a:ea typeface="ＭＳ ゴシック" panose="020B0609070205080204" pitchFamily="49" charset="-128"/>
                        </a:rPr>
                        <a:t>度</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a:effectLst/>
                          <a:latin typeface="ＭＳ ゴシック" panose="020B0609070205080204" pitchFamily="49" charset="-128"/>
                          <a:ea typeface="ＭＳ ゴシック" panose="020B0609070205080204" pitchFamily="49" charset="-128"/>
                        </a:rPr>
                        <a:t>判　　定　　基　　準</a:t>
                      </a:r>
                      <a:endParaRPr lang="zh-TW"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rowSpan="28">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送風機本体</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根幹部品</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ケーシング</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5</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設置当初と同等な状態で、特に劣化は認められない。</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4</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ラビリンスと軸の隙間寸法が増加しているが、許容値内である。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a:effectLst/>
                          <a:latin typeface="ＭＳ ゴシック" panose="020B0609070205080204" pitchFamily="49" charset="-128"/>
                          <a:ea typeface="ＭＳ ゴシック" panose="020B0609070205080204" pitchFamily="49" charset="-128"/>
                        </a:rPr>
                        <a:t>3</a:t>
                      </a:r>
                      <a:endParaRPr lang="en-US" altLang="ja-JP" sz="11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ラビリンスと軸の隙間寸法が許容値ギリギリ又は外れているが、修正可能な範囲である。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ラビリンスと軸の隙間寸法が許容値を外れているが、修正が困難である。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rowSpan="4">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羽根車</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5</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設置当初と同等な状態で、特に劣化は認められない。</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4</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外観に異常が無くバランス試験の不釣合が発生しているが、量が許容値内である。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a:effectLst/>
                          <a:latin typeface="ＭＳ ゴシック" panose="020B0609070205080204" pitchFamily="49" charset="-128"/>
                          <a:ea typeface="ＭＳ ゴシック" panose="020B0609070205080204" pitchFamily="49" charset="-128"/>
                        </a:rPr>
                        <a:t>3</a:t>
                      </a:r>
                      <a:endParaRPr lang="en-US" altLang="ja-JP" sz="11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外観に異常が無くバランス試験の不釣合量が許容値ギリギリ又は外れているが修正可能な範囲である。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羽根車に亀裂、曲がり等の致命的な損傷がある。又はバランス試験の不釣合量が許容値を超えているが修正が困難な状態。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rowSpan="20">
                  <a:txBody>
                    <a:bodyPr/>
                    <a:lstStyle/>
                    <a:p>
                      <a:pPr algn="ctr" fontAlgn="ctr"/>
                      <a:r>
                        <a:rPr lang="zh-TW" altLang="en-US" sz="1100" u="none" strike="noStrike">
                          <a:effectLst/>
                          <a:latin typeface="ＭＳ ゴシック" panose="020B0609070205080204" pitchFamily="49" charset="-128"/>
                          <a:ea typeface="ＭＳ ゴシック" panose="020B0609070205080204" pitchFamily="49" charset="-128"/>
                        </a:rPr>
                        <a:t>根幹部品以外</a:t>
                      </a:r>
                      <a:endParaRPr lang="zh-TW"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軸</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5</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設置当初と同等な状態で、特に劣化は認められない。</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4</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外観に異常が無く軸寸法と振れが発生しているが測定値が許容値内である。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a:effectLst/>
                          <a:latin typeface="ＭＳ ゴシック" panose="020B0609070205080204" pitchFamily="49" charset="-128"/>
                          <a:ea typeface="ＭＳ ゴシック" panose="020B0609070205080204" pitchFamily="49" charset="-128"/>
                        </a:rPr>
                        <a:t>3</a:t>
                      </a:r>
                      <a:endParaRPr lang="en-US" altLang="ja-JP" sz="11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外観に異常が無く軸寸法と振れ測定値が許容値ギリギリである。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軸に亀裂、曲がり等の致命的な損傷がある。又は軸寸法と振れ測定値が許容値を外れている。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rowSpan="4">
                  <a:txBody>
                    <a:bodyPr/>
                    <a:lstStyle/>
                    <a:p>
                      <a:pPr algn="ctr" fontAlgn="ctr"/>
                      <a:r>
                        <a:rPr lang="ja-JP" altLang="en-US" sz="1100" u="none" strike="noStrike">
                          <a:effectLst/>
                          <a:latin typeface="ＭＳ ゴシック" panose="020B0609070205080204" pitchFamily="49" charset="-128"/>
                          <a:ea typeface="ＭＳ ゴシック" panose="020B0609070205080204" pitchFamily="49" charset="-128"/>
                        </a:rPr>
                        <a:t>軸受け</a:t>
                      </a:r>
                      <a:br>
                        <a:rPr lang="ja-JP" altLang="en-US" sz="1100" u="none" strike="noStrike">
                          <a:effectLst/>
                          <a:latin typeface="ＭＳ ゴシック" panose="020B0609070205080204" pitchFamily="49" charset="-128"/>
                          <a:ea typeface="ＭＳ ゴシック" panose="020B0609070205080204" pitchFamily="49" charset="-128"/>
                        </a:rPr>
                      </a:br>
                      <a:r>
                        <a:rPr lang="ja-JP" altLang="en-US" sz="1100" u="none" strike="noStrike">
                          <a:effectLst/>
                          <a:latin typeface="ＭＳ ゴシック" panose="020B0609070205080204" pitchFamily="49" charset="-128"/>
                          <a:ea typeface="ＭＳ ゴシック" panose="020B0609070205080204" pitchFamily="49" charset="-128"/>
                        </a:rPr>
                        <a:t>（メタル）</a:t>
                      </a: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5</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設置当初と同等な状態で、特に劣化は認められない。</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4</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外観に異常が無く軸受メタル内径寸法が増加しているが、許容値内である。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a:effectLst/>
                          <a:latin typeface="ＭＳ ゴシック" panose="020B0609070205080204" pitchFamily="49" charset="-128"/>
                          <a:ea typeface="ＭＳ ゴシック" panose="020B0609070205080204" pitchFamily="49" charset="-128"/>
                        </a:rPr>
                        <a:t>3</a:t>
                      </a:r>
                      <a:endParaRPr lang="en-US" altLang="ja-JP" sz="11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外観に異常が無く軸受メタル内径寸法が許容値ギリギリである。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メタル表面に傷や剥離がある。又は軸受メタル内径寸法が許容値を外れている。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rowSpan="4">
                  <a:txBody>
                    <a:bodyPr/>
                    <a:lstStyle/>
                    <a:p>
                      <a:pPr algn="ctr" fontAlgn="ctr"/>
                      <a:r>
                        <a:rPr lang="ja-JP" altLang="en-US" sz="1100" u="none" strike="noStrike">
                          <a:effectLst/>
                          <a:latin typeface="ＭＳ ゴシック" panose="020B0609070205080204" pitchFamily="49" charset="-128"/>
                          <a:ea typeface="ＭＳ ゴシック" panose="020B0609070205080204" pitchFamily="49" charset="-128"/>
                        </a:rPr>
                        <a:t>架台</a:t>
                      </a: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ＭＳ ゴシック" panose="020B0609070205080204" pitchFamily="49" charset="-128"/>
                          <a:ea typeface="ＭＳ ゴシック" panose="020B0609070205080204" pitchFamily="49" charset="-128"/>
                        </a:rPr>
                        <a:t>5</a:t>
                      </a:r>
                      <a:endParaRPr lang="en-US" altLang="ja-JP" sz="11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設置当初と同等な状態で、特に劣化は認められない。</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a:effectLst/>
                          <a:latin typeface="ＭＳ ゴシック" panose="020B0609070205080204" pitchFamily="49" charset="-128"/>
                          <a:ea typeface="ＭＳ ゴシック" panose="020B0609070205080204" pitchFamily="49" charset="-128"/>
                        </a:rPr>
                        <a:t>4</a:t>
                      </a:r>
                      <a:endParaRPr lang="en-US" altLang="ja-JP" sz="11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架台の水平度が許容値内である。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3</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架台の水平度が許容値ギリギリである。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架台本体に亀裂等の致命的な損傷がある。架台の水平度が許容値を外れている。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rowSpan="4">
                  <a:txBody>
                    <a:bodyPr/>
                    <a:lstStyle/>
                    <a:p>
                      <a:pPr algn="ctr" fontAlgn="ctr"/>
                      <a:r>
                        <a:rPr lang="ja-JP" altLang="en-US" sz="1100" u="none" strike="noStrike">
                          <a:effectLst/>
                          <a:latin typeface="ＭＳ ゴシック" panose="020B0609070205080204" pitchFamily="49" charset="-128"/>
                          <a:ea typeface="ＭＳ ゴシック" panose="020B0609070205080204" pitchFamily="49" charset="-128"/>
                        </a:rPr>
                        <a:t>風量制御装置</a:t>
                      </a: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ＭＳ ゴシック" panose="020B0609070205080204" pitchFamily="49" charset="-128"/>
                          <a:ea typeface="ＭＳ ゴシック" panose="020B0609070205080204" pitchFamily="49" charset="-128"/>
                        </a:rPr>
                        <a:t>5</a:t>
                      </a:r>
                      <a:endParaRPr lang="en-US" altLang="ja-JP" sz="11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設置当初と同等な状態で、特に劣化は認められない。</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a:effectLst/>
                          <a:latin typeface="ＭＳ ゴシック" panose="020B0609070205080204" pitchFamily="49" charset="-128"/>
                          <a:ea typeface="ＭＳ ゴシック" panose="020B0609070205080204" pitchFamily="49" charset="-128"/>
                        </a:rPr>
                        <a:t>4</a:t>
                      </a:r>
                      <a:endParaRPr lang="en-US" altLang="ja-JP" sz="11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ブレード外形部、ブッシュ内径部の寸法が許容値内である。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a:effectLst/>
                          <a:latin typeface="ＭＳ ゴシック" panose="020B0609070205080204" pitchFamily="49" charset="-128"/>
                          <a:ea typeface="ＭＳ ゴシック" panose="020B0609070205080204" pitchFamily="49" charset="-128"/>
                        </a:rPr>
                        <a:t>3</a:t>
                      </a:r>
                      <a:endParaRPr lang="en-US" altLang="ja-JP" sz="11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ブレード外形部、ブッシュ内径部の寸法が許容値ギリギリである。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a:effectLst/>
                          <a:latin typeface="ＭＳ ゴシック" panose="020B0609070205080204" pitchFamily="49" charset="-128"/>
                          <a:ea typeface="ＭＳ ゴシック" panose="020B0609070205080204" pitchFamily="49" charset="-128"/>
                        </a:rPr>
                        <a:t>2</a:t>
                      </a:r>
                      <a:endParaRPr lang="en-US" altLang="ja-JP" sz="11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ブレードに亀裂、曲がり等の致命的な損傷がある。又はブレード外形部、ブッシュ内径部の寸法が許容値を外れている。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rowSpan="4">
                  <a:txBody>
                    <a:bodyPr/>
                    <a:lstStyle/>
                    <a:p>
                      <a:pPr algn="ctr" fontAlgn="ctr"/>
                      <a:r>
                        <a:rPr lang="zh-TW" altLang="en-US" sz="1100" u="none" strike="noStrike">
                          <a:effectLst/>
                          <a:latin typeface="ＭＳ ゴシック" panose="020B0609070205080204" pitchFamily="49" charset="-128"/>
                          <a:ea typeface="ＭＳ ゴシック" panose="020B0609070205080204" pitchFamily="49" charset="-128"/>
                        </a:rPr>
                        <a:t>強制潤滑装置</a:t>
                      </a:r>
                      <a:endParaRPr lang="zh-TW"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ＭＳ ゴシック" panose="020B0609070205080204" pitchFamily="49" charset="-128"/>
                          <a:ea typeface="ＭＳ ゴシック" panose="020B0609070205080204" pitchFamily="49" charset="-128"/>
                        </a:rPr>
                        <a:t>5</a:t>
                      </a:r>
                      <a:endParaRPr lang="en-US" altLang="ja-JP" sz="11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設置当初と同等な状態で、特に劣化は認められない。</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a:effectLst/>
                          <a:latin typeface="ＭＳ ゴシック" panose="020B0609070205080204" pitchFamily="49" charset="-128"/>
                          <a:ea typeface="ＭＳ ゴシック" panose="020B0609070205080204" pitchFamily="49" charset="-128"/>
                        </a:rPr>
                        <a:t>4</a:t>
                      </a:r>
                      <a:endParaRPr lang="en-US" altLang="ja-JP" sz="11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油配管の接続部から油がにじんでいる箇所がある。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a:effectLst/>
                          <a:latin typeface="ＭＳ ゴシック" panose="020B0609070205080204" pitchFamily="49" charset="-128"/>
                          <a:ea typeface="ＭＳ ゴシック" panose="020B0609070205080204" pitchFamily="49" charset="-128"/>
                        </a:rPr>
                        <a:t>3</a:t>
                      </a:r>
                      <a:endParaRPr lang="en-US" altLang="ja-JP" sz="11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油配管の接続部から油漏れがあり油の補給が必要。</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2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u="none" strike="noStrike">
                          <a:effectLst/>
                          <a:latin typeface="ＭＳ ゴシック" panose="020B0609070205080204" pitchFamily="49" charset="-128"/>
                          <a:ea typeface="ＭＳ ゴシック" panose="020B0609070205080204" pitchFamily="49" charset="-128"/>
                        </a:rPr>
                        <a:t>2</a:t>
                      </a:r>
                      <a:endParaRPr lang="en-US" altLang="ja-JP" sz="11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ＭＳ ゴシック" panose="020B0609070205080204" pitchFamily="49" charset="-128"/>
                          <a:ea typeface="ＭＳ ゴシック" panose="020B0609070205080204" pitchFamily="49" charset="-128"/>
                        </a:rPr>
                        <a:t>油配管の接続部から油漏れがあり油の補給が必要であるが、部分補修では対応が困難な状態。</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482" marR="3482" marT="3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テキスト ボックス 7"/>
          <p:cNvSpPr txBox="1"/>
          <p:nvPr/>
        </p:nvSpPr>
        <p:spPr>
          <a:xfrm>
            <a:off x="162844" y="118373"/>
            <a:ext cx="8727156" cy="369332"/>
          </a:xfrm>
          <a:prstGeom prst="rect">
            <a:avLst/>
          </a:prstGeom>
          <a:noFill/>
        </p:spPr>
        <p:txBody>
          <a:bodyPr wrap="square" rtlCol="0">
            <a:spAutoFit/>
          </a:bodyPr>
          <a:lstStyle/>
          <a:p>
            <a:pPr algn="ctr"/>
            <a:r>
              <a:rPr kumimoji="1" lang="ja-JP" altLang="en-US" b="1" dirty="0" smtClean="0">
                <a:solidFill>
                  <a:srgbClr val="FF0000"/>
                </a:solidFill>
                <a:latin typeface="ＭＳ ゴシック" pitchFamily="49" charset="-128"/>
                <a:ea typeface="ＭＳ ゴシック" pitchFamily="49" charset="-128"/>
              </a:rPr>
              <a:t>部品単位健全度判定表（例）</a:t>
            </a:r>
            <a:endParaRPr kumimoji="1" lang="ja-JP" altLang="en-US" b="1" dirty="0">
              <a:solidFill>
                <a:srgbClr val="FF0000"/>
              </a:solidFill>
              <a:latin typeface="ＭＳ ゴシック" pitchFamily="49" charset="-128"/>
              <a:ea typeface="ＭＳ ゴシック" pitchFamily="49" charset="-128"/>
            </a:endParaRPr>
          </a:p>
        </p:txBody>
      </p:sp>
      <p:sp>
        <p:nvSpPr>
          <p:cNvPr id="9" name="スライド番号プレースホルダー 8"/>
          <p:cNvSpPr>
            <a:spLocks noGrp="1"/>
          </p:cNvSpPr>
          <p:nvPr>
            <p:ph type="sldNum" sz="quarter" idx="12"/>
          </p:nvPr>
        </p:nvSpPr>
        <p:spPr/>
        <p:txBody>
          <a:bodyPr/>
          <a:lstStyle/>
          <a:p>
            <a:fld id="{682EF9F9-C4E8-46B2-BBF1-33E3162B856A}" type="slidenum">
              <a:rPr kumimoji="1" lang="ja-JP" altLang="en-US" smtClean="0"/>
              <a:t>25</a:t>
            </a:fld>
            <a:endParaRPr kumimoji="1" lang="ja-JP" altLang="en-US"/>
          </a:p>
        </p:txBody>
      </p:sp>
    </p:spTree>
    <p:extLst>
      <p:ext uri="{BB962C8B-B14F-4D97-AF65-F5344CB8AC3E}">
        <p14:creationId xmlns:p14="http://schemas.microsoft.com/office/powerpoint/2010/main" val="3119749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01993" y="291093"/>
            <a:ext cx="3888432" cy="523220"/>
          </a:xfrm>
          <a:prstGeom prst="rect">
            <a:avLst/>
          </a:prstGeom>
          <a:noFill/>
        </p:spPr>
        <p:txBody>
          <a:bodyPr wrap="square" rtlCol="0">
            <a:spAutoFit/>
          </a:bodyPr>
          <a:lstStyle/>
          <a:p>
            <a:pPr algn="ctr"/>
            <a:r>
              <a:rPr kumimoji="1" lang="ja-JP" altLang="en-US" sz="2800" dirty="0" smtClean="0">
                <a:latin typeface="ＭＳ ゴシック" pitchFamily="49" charset="-128"/>
                <a:ea typeface="ＭＳ ゴシック" pitchFamily="49" charset="-128"/>
              </a:rPr>
              <a:t>ＬＣＣ比較手法</a:t>
            </a:r>
            <a:endParaRPr kumimoji="1" lang="en-US" altLang="ja-JP" sz="280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2"/>
          </p:nvPr>
        </p:nvSpPr>
        <p:spPr/>
        <p:txBody>
          <a:bodyPr/>
          <a:lstStyle/>
          <a:p>
            <a:fld id="{682EF9F9-C4E8-46B2-BBF1-33E3162B856A}" type="slidenum">
              <a:rPr kumimoji="1" lang="ja-JP" altLang="en-US" smtClean="0"/>
              <a:t>26</a:t>
            </a:fld>
            <a:endParaRPr kumimoji="1" lang="ja-JP" altLang="en-US"/>
          </a:p>
        </p:txBody>
      </p:sp>
      <p:sp>
        <p:nvSpPr>
          <p:cNvPr id="12" name="テキスト ボックス 11"/>
          <p:cNvSpPr txBox="1"/>
          <p:nvPr/>
        </p:nvSpPr>
        <p:spPr>
          <a:xfrm>
            <a:off x="251519" y="5652801"/>
            <a:ext cx="8241317" cy="1015663"/>
          </a:xfrm>
          <a:prstGeom prst="rect">
            <a:avLst/>
          </a:prstGeom>
          <a:noFill/>
        </p:spPr>
        <p:txBody>
          <a:bodyPr wrap="square" rtlCol="0">
            <a:spAutoFit/>
          </a:bodyPr>
          <a:lstStyle/>
          <a:p>
            <a:r>
              <a:rPr lang="en-US" altLang="ja-JP" sz="2000" dirty="0" smtClean="0">
                <a:latin typeface="ＭＳ ゴシック" pitchFamily="49" charset="-128"/>
                <a:ea typeface="ＭＳ ゴシック" pitchFamily="49" charset="-128"/>
              </a:rPr>
              <a:t>【</a:t>
            </a:r>
            <a:r>
              <a:rPr lang="ja-JP" altLang="en-US" sz="2000" dirty="0" smtClean="0">
                <a:latin typeface="ＭＳ ゴシック" pitchFamily="49" charset="-128"/>
                <a:ea typeface="ＭＳ ゴシック" pitchFamily="49" charset="-128"/>
              </a:rPr>
              <a:t>出典</a:t>
            </a:r>
            <a:r>
              <a:rPr lang="en-US" altLang="ja-JP" sz="2000" dirty="0" smtClean="0">
                <a:latin typeface="ＭＳ ゴシック" pitchFamily="49" charset="-128"/>
                <a:ea typeface="ＭＳ ゴシック" pitchFamily="49" charset="-128"/>
              </a:rPr>
              <a:t>】</a:t>
            </a:r>
          </a:p>
          <a:p>
            <a:r>
              <a:rPr lang="ja-JP" altLang="en-US" sz="2000" dirty="0" smtClean="0">
                <a:latin typeface="ＭＳ ゴシック" pitchFamily="49" charset="-128"/>
                <a:ea typeface="ＭＳ ゴシック" pitchFamily="49" charset="-128"/>
              </a:rPr>
              <a:t>　　</a:t>
            </a:r>
            <a:r>
              <a:rPr lang="en-US" altLang="ja-JP" sz="2000" dirty="0" smtClean="0">
                <a:latin typeface="ＭＳ ゴシック" pitchFamily="49" charset="-128"/>
                <a:ea typeface="ＭＳ ゴシック" pitchFamily="49" charset="-128"/>
              </a:rPr>
              <a:t>※</a:t>
            </a:r>
            <a:r>
              <a:rPr lang="ja-JP" altLang="en-US" sz="2000" dirty="0" smtClean="0">
                <a:latin typeface="ＭＳ ゴシック" pitchFamily="49" charset="-128"/>
                <a:ea typeface="ＭＳ ゴシック" pitchFamily="49" charset="-128"/>
              </a:rPr>
              <a:t>ストックマネジメント手法を踏まえた下水道長寿命化計画</a:t>
            </a:r>
            <a:endParaRPr lang="en-US" altLang="ja-JP" sz="2000" dirty="0" smtClean="0">
              <a:latin typeface="ＭＳ ゴシック" pitchFamily="49" charset="-128"/>
              <a:ea typeface="ＭＳ ゴシック" pitchFamily="49" charset="-128"/>
            </a:endParaRPr>
          </a:p>
          <a:p>
            <a:r>
              <a:rPr lang="ja-JP" altLang="en-US" sz="2000" dirty="0">
                <a:latin typeface="ＭＳ ゴシック" pitchFamily="49" charset="-128"/>
                <a:ea typeface="ＭＳ ゴシック" pitchFamily="49" charset="-128"/>
              </a:rPr>
              <a:t>　</a:t>
            </a:r>
            <a:r>
              <a:rPr lang="ja-JP" altLang="en-US" sz="2000" dirty="0" smtClean="0">
                <a:latin typeface="ＭＳ ゴシック" pitchFamily="49" charset="-128"/>
                <a:ea typeface="ＭＳ ゴシック" pitchFamily="49" charset="-128"/>
              </a:rPr>
              <a:t>　　策定に関する手引き（案）　（</a:t>
            </a:r>
            <a:r>
              <a:rPr lang="en-US" altLang="ja-JP" sz="2000" dirty="0" err="1" smtClean="0">
                <a:latin typeface="ＭＳ ゴシック" pitchFamily="49" charset="-128"/>
                <a:ea typeface="ＭＳ ゴシック" pitchFamily="49" charset="-128"/>
              </a:rPr>
              <a:t>H25.9</a:t>
            </a:r>
            <a:r>
              <a:rPr lang="ja-JP" altLang="en-US" sz="2000" dirty="0" smtClean="0">
                <a:latin typeface="ＭＳ ゴシック" pitchFamily="49" charset="-128"/>
                <a:ea typeface="ＭＳ ゴシック" pitchFamily="49" charset="-128"/>
              </a:rPr>
              <a:t> 国土交通省）</a:t>
            </a:r>
            <a:endParaRPr kumimoji="1" lang="ja-JP" altLang="en-US" sz="2000" dirty="0">
              <a:latin typeface="ＭＳ ゴシック" pitchFamily="49" charset="-128"/>
              <a:ea typeface="ＭＳ ゴシック" pitchFamily="49" charset="-128"/>
            </a:endParaRPr>
          </a:p>
        </p:txBody>
      </p:sp>
      <p:sp>
        <p:nvSpPr>
          <p:cNvPr id="13" name="テキスト ボックス 12"/>
          <p:cNvSpPr txBox="1"/>
          <p:nvPr/>
        </p:nvSpPr>
        <p:spPr>
          <a:xfrm>
            <a:off x="182247" y="1080801"/>
            <a:ext cx="8795498" cy="4401205"/>
          </a:xfrm>
          <a:prstGeom prst="rect">
            <a:avLst/>
          </a:prstGeom>
          <a:noFill/>
        </p:spPr>
        <p:txBody>
          <a:bodyPr wrap="square" rtlCol="0">
            <a:spAutoFit/>
          </a:bodyPr>
          <a:lstStyle/>
          <a:p>
            <a:r>
              <a:rPr lang="en-US" altLang="ja-JP" sz="2000" dirty="0" smtClean="0">
                <a:latin typeface="ＭＳ ゴシック" pitchFamily="49" charset="-128"/>
                <a:ea typeface="ＭＳ ゴシック" pitchFamily="49" charset="-128"/>
              </a:rPr>
              <a:t>2</a:t>
            </a:r>
            <a:r>
              <a:rPr lang="ja-JP" altLang="en-US" sz="2000" dirty="0">
                <a:latin typeface="ＭＳ ゴシック" pitchFamily="49" charset="-128"/>
                <a:ea typeface="ＭＳ ゴシック" pitchFamily="49" charset="-128"/>
              </a:rPr>
              <a:t>種類の</a:t>
            </a:r>
            <a:r>
              <a:rPr lang="ja-JP" altLang="en-US" sz="2000" dirty="0" smtClean="0">
                <a:latin typeface="ＭＳ ゴシック" pitchFamily="49" charset="-128"/>
                <a:ea typeface="ＭＳ ゴシック" pitchFamily="49" charset="-128"/>
              </a:rPr>
              <a:t>アクションの累積費用を算定し、年当り費用の安価なものを選定</a:t>
            </a:r>
            <a:endParaRPr lang="en-US" altLang="ja-JP" sz="2000" dirty="0" smtClean="0">
              <a:latin typeface="ＭＳ ゴシック" pitchFamily="49" charset="-128"/>
              <a:ea typeface="ＭＳ ゴシック" pitchFamily="49" charset="-128"/>
            </a:endParaRPr>
          </a:p>
          <a:p>
            <a:endParaRPr lang="ja-JP" altLang="en-US" sz="2000" dirty="0">
              <a:latin typeface="ＭＳ ゴシック" pitchFamily="49" charset="-128"/>
              <a:ea typeface="ＭＳ ゴシック" pitchFamily="49" charset="-128"/>
            </a:endParaRPr>
          </a:p>
          <a:p>
            <a:pPr marL="180000" indent="-540000"/>
            <a:r>
              <a:rPr lang="ja-JP" altLang="en-US" sz="2000" dirty="0" smtClean="0">
                <a:latin typeface="ＭＳ ゴシック" pitchFamily="49" charset="-128"/>
                <a:ea typeface="ＭＳ ゴシック" pitchFamily="49" charset="-128"/>
              </a:rPr>
              <a:t>●アクション</a:t>
            </a:r>
            <a:r>
              <a:rPr lang="en-US" altLang="ja-JP" sz="2000" dirty="0">
                <a:latin typeface="ＭＳ ゴシック" pitchFamily="49" charset="-128"/>
                <a:ea typeface="ＭＳ ゴシック" pitchFamily="49" charset="-128"/>
              </a:rPr>
              <a:t>1</a:t>
            </a:r>
            <a:r>
              <a:rPr lang="ja-JP" altLang="en-US" sz="2000" dirty="0">
                <a:latin typeface="ＭＳ ゴシック" pitchFamily="49" charset="-128"/>
                <a:ea typeface="ＭＳ ゴシック" pitchFamily="49" charset="-128"/>
              </a:rPr>
              <a:t>：対象設備の各部品について、どれか</a:t>
            </a:r>
            <a:r>
              <a:rPr lang="en-US" altLang="ja-JP" sz="2000" dirty="0">
                <a:latin typeface="ＭＳ ゴシック" pitchFamily="49" charset="-128"/>
                <a:ea typeface="ＭＳ ゴシック" pitchFamily="49" charset="-128"/>
              </a:rPr>
              <a:t>1</a:t>
            </a:r>
            <a:r>
              <a:rPr lang="ja-JP" altLang="en-US" sz="2000" dirty="0">
                <a:latin typeface="ＭＳ ゴシック" pitchFamily="49" charset="-128"/>
                <a:ea typeface="ＭＳ ゴシック" pitchFamily="49" charset="-128"/>
              </a:rPr>
              <a:t>つ</a:t>
            </a:r>
            <a:r>
              <a:rPr lang="ja-JP" altLang="en-US" sz="2000" dirty="0" smtClean="0">
                <a:latin typeface="ＭＳ ゴシック" pitchFamily="49" charset="-128"/>
                <a:ea typeface="ＭＳ ゴシック" pitchFamily="49" charset="-128"/>
              </a:rPr>
              <a:t>でも交換必要となった時点</a:t>
            </a:r>
            <a:r>
              <a:rPr lang="ja-JP" altLang="en-US" sz="2000" dirty="0">
                <a:latin typeface="ＭＳ ゴシック" pitchFamily="49" charset="-128"/>
                <a:ea typeface="ＭＳ ゴシック" pitchFamily="49" charset="-128"/>
              </a:rPr>
              <a:t>で、設備全体において求められる性能を十分に発揮できなくなることから、設備単位の更新を</a:t>
            </a:r>
            <a:r>
              <a:rPr lang="ja-JP" altLang="en-US" sz="2000" dirty="0" smtClean="0">
                <a:latin typeface="ＭＳ ゴシック" pitchFamily="49" charset="-128"/>
                <a:ea typeface="ＭＳ ゴシック" pitchFamily="49" charset="-128"/>
              </a:rPr>
              <a:t>行う</a:t>
            </a:r>
            <a:endParaRPr lang="en-US" altLang="ja-JP" sz="2000" dirty="0" smtClean="0">
              <a:latin typeface="ＭＳ ゴシック" pitchFamily="49" charset="-128"/>
              <a:ea typeface="ＭＳ ゴシック" pitchFamily="49" charset="-128"/>
            </a:endParaRPr>
          </a:p>
          <a:p>
            <a:pPr marL="180000" indent="-540000"/>
            <a:endParaRPr lang="en-US" altLang="ja-JP" sz="2000" dirty="0">
              <a:latin typeface="ＭＳ ゴシック" pitchFamily="49" charset="-128"/>
              <a:ea typeface="ＭＳ ゴシック" pitchFamily="49" charset="-128"/>
            </a:endParaRPr>
          </a:p>
          <a:p>
            <a:pPr marL="180000" indent="-540000"/>
            <a:r>
              <a:rPr lang="ja-JP" altLang="en-US" sz="2000" dirty="0" smtClean="0">
                <a:latin typeface="ＭＳ ゴシック" pitchFamily="49" charset="-128"/>
                <a:ea typeface="ＭＳ ゴシック" pitchFamily="49" charset="-128"/>
              </a:rPr>
              <a:t>●アクション</a:t>
            </a:r>
            <a:r>
              <a:rPr lang="en-US" altLang="ja-JP" sz="2000" dirty="0">
                <a:latin typeface="ＭＳ ゴシック" pitchFamily="49" charset="-128"/>
                <a:ea typeface="ＭＳ ゴシック" pitchFamily="49" charset="-128"/>
              </a:rPr>
              <a:t>2</a:t>
            </a:r>
            <a:r>
              <a:rPr lang="ja-JP" altLang="en-US" sz="2000" dirty="0">
                <a:latin typeface="ＭＳ ゴシック" pitchFamily="49" charset="-128"/>
                <a:ea typeface="ＭＳ ゴシック" pitchFamily="49" charset="-128"/>
              </a:rPr>
              <a:t>：対象設備の各部品について</a:t>
            </a:r>
            <a:r>
              <a:rPr lang="ja-JP" altLang="en-US" sz="2000" dirty="0" smtClean="0">
                <a:latin typeface="ＭＳ ゴシック" pitchFamily="49" charset="-128"/>
                <a:ea typeface="ＭＳ ゴシック" pitchFamily="49" charset="-128"/>
              </a:rPr>
              <a:t>、いずかの部品が交換必要となった</a:t>
            </a:r>
            <a:r>
              <a:rPr lang="ja-JP" altLang="en-US" sz="2000" dirty="0">
                <a:latin typeface="ＭＳ ゴシック" pitchFamily="49" charset="-128"/>
                <a:ea typeface="ＭＳ ゴシック" pitchFamily="49" charset="-128"/>
              </a:rPr>
              <a:t>時点</a:t>
            </a:r>
            <a:r>
              <a:rPr lang="ja-JP" altLang="en-US" sz="2000" dirty="0" smtClean="0">
                <a:latin typeface="ＭＳ ゴシック" pitchFamily="49" charset="-128"/>
                <a:ea typeface="ＭＳ ゴシック" pitchFamily="49" charset="-128"/>
              </a:rPr>
              <a:t>でその部品のみ交換して健全度</a:t>
            </a:r>
            <a:r>
              <a:rPr lang="ja-JP" altLang="en-US" sz="2000" dirty="0">
                <a:latin typeface="ＭＳ ゴシック" pitchFamily="49" charset="-128"/>
                <a:ea typeface="ＭＳ ゴシック" pitchFamily="49" charset="-128"/>
              </a:rPr>
              <a:t>を回復させ設備単位の更新が必要な状態になるまで長寿命化</a:t>
            </a:r>
            <a:r>
              <a:rPr lang="ja-JP" altLang="en-US" sz="2000" dirty="0" smtClean="0">
                <a:latin typeface="ＭＳ ゴシック" pitchFamily="49" charset="-128"/>
                <a:ea typeface="ＭＳ ゴシック" pitchFamily="49" charset="-128"/>
              </a:rPr>
              <a:t>させる</a:t>
            </a:r>
            <a:endParaRPr lang="en-US" altLang="ja-JP" sz="2000" dirty="0" smtClean="0">
              <a:latin typeface="ＭＳ ゴシック" pitchFamily="49" charset="-128"/>
              <a:ea typeface="ＭＳ ゴシック" pitchFamily="49" charset="-128"/>
            </a:endParaRPr>
          </a:p>
          <a:p>
            <a:pPr marL="180000" indent="-540000"/>
            <a:endParaRPr lang="en-US" altLang="ja-JP" sz="2000" dirty="0" smtClean="0">
              <a:latin typeface="ＭＳ ゴシック" pitchFamily="49" charset="-128"/>
              <a:ea typeface="ＭＳ ゴシック" pitchFamily="49" charset="-128"/>
            </a:endParaRPr>
          </a:p>
          <a:p>
            <a:pPr marL="180000" indent="-540000"/>
            <a:r>
              <a:rPr lang="ja-JP" altLang="en-US" sz="2000" dirty="0" smtClean="0">
                <a:latin typeface="ＭＳ ゴシック" pitchFamily="49" charset="-128"/>
                <a:ea typeface="ＭＳ ゴシック" pitchFamily="49" charset="-128"/>
              </a:rPr>
              <a:t>●累積費用の算定期間：当該設備の設置から更新までの年数（使用年数）とする）を評価年数とし、現時点から評価年数分経過するまでの期間</a:t>
            </a:r>
            <a:endParaRPr lang="en-US" altLang="ja-JP" sz="2000" dirty="0" smtClean="0">
              <a:latin typeface="ＭＳ ゴシック" pitchFamily="49" charset="-128"/>
              <a:ea typeface="ＭＳ ゴシック" pitchFamily="49" charset="-128"/>
            </a:endParaRPr>
          </a:p>
          <a:p>
            <a:pPr marL="180000" indent="-540000"/>
            <a:r>
              <a:rPr lang="ja-JP" altLang="en-US" sz="2000" dirty="0">
                <a:latin typeface="ＭＳ ゴシック" pitchFamily="49" charset="-128"/>
                <a:ea typeface="ＭＳ ゴシック" pitchFamily="49" charset="-128"/>
              </a:rPr>
              <a:t>　</a:t>
            </a:r>
            <a:r>
              <a:rPr lang="ja-JP" altLang="en-US" sz="2000" dirty="0" smtClean="0">
                <a:latin typeface="ＭＳ ゴシック" pitchFamily="49" charset="-128"/>
                <a:ea typeface="ＭＳ ゴシック" pitchFamily="49" charset="-128"/>
              </a:rPr>
              <a:t>例：設置から更新まで</a:t>
            </a:r>
            <a:r>
              <a:rPr lang="en-US" altLang="ja-JP" sz="2000" dirty="0" smtClean="0">
                <a:latin typeface="ＭＳ ゴシック" pitchFamily="49" charset="-128"/>
                <a:ea typeface="ＭＳ ゴシック" pitchFamily="49" charset="-128"/>
              </a:rPr>
              <a:t>30</a:t>
            </a:r>
            <a:r>
              <a:rPr lang="ja-JP" altLang="en-US" sz="2000" dirty="0" smtClean="0">
                <a:latin typeface="ＭＳ ゴシック" pitchFamily="49" charset="-128"/>
                <a:ea typeface="ＭＳ ゴシック" pitchFamily="49" charset="-128"/>
              </a:rPr>
              <a:t>年使用した機器は、「現時点から</a:t>
            </a:r>
            <a:r>
              <a:rPr lang="en-US" altLang="ja-JP" sz="2000" dirty="0" smtClean="0">
                <a:latin typeface="ＭＳ ゴシック" pitchFamily="49" charset="-128"/>
                <a:ea typeface="ＭＳ ゴシック" pitchFamily="49" charset="-128"/>
              </a:rPr>
              <a:t>30</a:t>
            </a:r>
            <a:r>
              <a:rPr lang="ja-JP" altLang="en-US" sz="2000" dirty="0" smtClean="0">
                <a:latin typeface="ＭＳ ゴシック" pitchFamily="49" charset="-128"/>
                <a:ea typeface="ＭＳ ゴシック" pitchFamily="49" charset="-128"/>
              </a:rPr>
              <a:t>年間」</a:t>
            </a:r>
            <a:endParaRPr lang="en-US" altLang="ja-JP" sz="2000" dirty="0" smtClean="0">
              <a:latin typeface="ＭＳ ゴシック" pitchFamily="49" charset="-128"/>
              <a:ea typeface="ＭＳ ゴシック" pitchFamily="49" charset="-128"/>
            </a:endParaRPr>
          </a:p>
          <a:p>
            <a:pPr marL="180000" indent="-540000"/>
            <a:r>
              <a:rPr lang="ja-JP" altLang="en-US" sz="2000" dirty="0">
                <a:latin typeface="ＭＳ ゴシック" pitchFamily="49" charset="-128"/>
                <a:ea typeface="ＭＳ ゴシック" pitchFamily="49" charset="-128"/>
              </a:rPr>
              <a:t>　</a:t>
            </a:r>
            <a:r>
              <a:rPr lang="ja-JP" altLang="en-US" sz="2000" dirty="0" smtClean="0">
                <a:latin typeface="ＭＳ ゴシック" pitchFamily="49" charset="-128"/>
                <a:ea typeface="ＭＳ ゴシック" pitchFamily="49" charset="-128"/>
              </a:rPr>
              <a:t>　　の累積費用を算定</a:t>
            </a:r>
            <a:endParaRPr lang="ja-JP" altLang="en-US" sz="200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1310006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07504" y="135779"/>
            <a:ext cx="8928992"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20000"/>
              </a:lnSpc>
            </a:pPr>
            <a:r>
              <a:rPr lang="en-US" altLang="ja-JP" sz="3200" dirty="0" smtClean="0">
                <a:latin typeface="ＭＳ ゴシック" pitchFamily="49" charset="-128"/>
                <a:ea typeface="ＭＳ ゴシック" pitchFamily="49" charset="-128"/>
              </a:rPr>
              <a:t>1990</a:t>
            </a:r>
            <a:r>
              <a:rPr lang="ja-JP" altLang="en-US" sz="3200" dirty="0" smtClean="0">
                <a:latin typeface="ＭＳ ゴシック" pitchFamily="49" charset="-128"/>
                <a:ea typeface="ＭＳ ゴシック" pitchFamily="49" charset="-128"/>
              </a:rPr>
              <a:t>年設置機器のＬＣＣ比較事例</a:t>
            </a:r>
            <a:endParaRPr lang="ja-JP" altLang="en-US" sz="3200" dirty="0">
              <a:latin typeface="ＭＳ ゴシック" pitchFamily="49" charset="-128"/>
              <a:ea typeface="ＭＳ ゴシック" pitchFamily="49" charset="-128"/>
            </a:endParaRPr>
          </a:p>
        </p:txBody>
      </p:sp>
      <p:graphicFrame>
        <p:nvGraphicFramePr>
          <p:cNvPr id="6" name="グラフ 5"/>
          <p:cNvGraphicFramePr>
            <a:graphicFrameLocks/>
          </p:cNvGraphicFramePr>
          <p:nvPr>
            <p:extLst>
              <p:ext uri="{D42A27DB-BD31-4B8C-83A1-F6EECF244321}">
                <p14:modId xmlns:p14="http://schemas.microsoft.com/office/powerpoint/2010/main" val="356434458"/>
              </p:ext>
            </p:extLst>
          </p:nvPr>
        </p:nvGraphicFramePr>
        <p:xfrm>
          <a:off x="107504" y="1412776"/>
          <a:ext cx="8709589"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8" name="線吹き出し 1 (枠付き) 7"/>
          <p:cNvSpPr/>
          <p:nvPr/>
        </p:nvSpPr>
        <p:spPr>
          <a:xfrm>
            <a:off x="323528" y="1556792"/>
            <a:ext cx="1872208" cy="576064"/>
          </a:xfrm>
          <a:prstGeom prst="borderCallout1">
            <a:avLst>
              <a:gd name="adj1" fmla="val 102927"/>
              <a:gd name="adj2" fmla="val 64373"/>
              <a:gd name="adj3" fmla="val 142763"/>
              <a:gd name="adj4" fmla="val 8375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itchFamily="49" charset="-128"/>
                <a:ea typeface="ＭＳ ゴシック" pitchFamily="49" charset="-128"/>
              </a:rPr>
              <a:t>チェーン等の劣化</a:t>
            </a:r>
            <a:endParaRPr kumimoji="1" lang="en-US" altLang="ja-JP" sz="1400" dirty="0" smtClean="0">
              <a:solidFill>
                <a:schemeClr val="tx1"/>
              </a:solidFill>
              <a:latin typeface="ＭＳ ゴシック" pitchFamily="49" charset="-128"/>
              <a:ea typeface="ＭＳ ゴシック" pitchFamily="49" charset="-128"/>
            </a:endParaRPr>
          </a:p>
          <a:p>
            <a:pPr algn="ctr"/>
            <a:r>
              <a:rPr kumimoji="1" lang="ja-JP" altLang="en-US" sz="1400" dirty="0" smtClean="0">
                <a:solidFill>
                  <a:schemeClr val="tx1"/>
                </a:solidFill>
                <a:latin typeface="ＭＳ ゴシック" pitchFamily="49" charset="-128"/>
                <a:ea typeface="ＭＳ ゴシック" pitchFamily="49" charset="-128"/>
              </a:rPr>
              <a:t>により全面更新</a:t>
            </a:r>
            <a:endParaRPr kumimoji="1" lang="ja-JP" altLang="en-US" sz="1400" dirty="0">
              <a:solidFill>
                <a:schemeClr val="tx1"/>
              </a:solidFill>
              <a:latin typeface="ＭＳ ゴシック" pitchFamily="49" charset="-128"/>
              <a:ea typeface="ＭＳ ゴシック" pitchFamily="49" charset="-128"/>
            </a:endParaRPr>
          </a:p>
        </p:txBody>
      </p:sp>
      <p:sp>
        <p:nvSpPr>
          <p:cNvPr id="9" name="線吹き出し 1 (枠付き) 8"/>
          <p:cNvSpPr/>
          <p:nvPr/>
        </p:nvSpPr>
        <p:spPr>
          <a:xfrm>
            <a:off x="3923928" y="2060848"/>
            <a:ext cx="2095872" cy="576064"/>
          </a:xfrm>
          <a:prstGeom prst="borderCallout1">
            <a:avLst>
              <a:gd name="adj1" fmla="val 102927"/>
              <a:gd name="adj2" fmla="val 64373"/>
              <a:gd name="adj3" fmla="val 180241"/>
              <a:gd name="adj4" fmla="val 506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itchFamily="49" charset="-128"/>
                <a:ea typeface="ＭＳ ゴシック" pitchFamily="49" charset="-128"/>
              </a:rPr>
              <a:t>傾き＝健全度予測</a:t>
            </a:r>
            <a:endParaRPr kumimoji="1" lang="ja-JP" altLang="en-US" sz="1400" dirty="0">
              <a:solidFill>
                <a:schemeClr val="tx1"/>
              </a:solidFill>
              <a:latin typeface="ＭＳ ゴシック" pitchFamily="49" charset="-128"/>
              <a:ea typeface="ＭＳ ゴシック" pitchFamily="49"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27</a:t>
            </a:fld>
            <a:endParaRPr kumimoji="1" lang="ja-JP" altLang="en-US"/>
          </a:p>
        </p:txBody>
      </p:sp>
      <p:sp>
        <p:nvSpPr>
          <p:cNvPr id="7" name="タイトル 1"/>
          <p:cNvSpPr txBox="1">
            <a:spLocks/>
          </p:cNvSpPr>
          <p:nvPr/>
        </p:nvSpPr>
        <p:spPr>
          <a:xfrm>
            <a:off x="107504" y="745379"/>
            <a:ext cx="8928992"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sz="1800" b="1" i="0" u="none" strike="noStrike" kern="1200" baseline="0">
                <a:solidFill>
                  <a:prstClr val="black"/>
                </a:solidFill>
                <a:latin typeface="ＭＳ ゴシック" pitchFamily="49" charset="-128"/>
                <a:ea typeface="ＭＳ ゴシック" pitchFamily="49" charset="-128"/>
                <a:cs typeface="+mn-cs"/>
              </a:defRPr>
            </a:pPr>
            <a:r>
              <a:rPr lang="ja-JP" altLang="en-US" sz="2800" b="1" dirty="0">
                <a:solidFill>
                  <a:prstClr val="black"/>
                </a:solidFill>
                <a:latin typeface="ＭＳ ゴシック" pitchFamily="49" charset="-128"/>
                <a:ea typeface="ＭＳ ゴシック" pitchFamily="49" charset="-128"/>
              </a:rPr>
              <a:t>アクション</a:t>
            </a:r>
            <a:r>
              <a:rPr lang="en-US" altLang="ja-JP" sz="2800" b="1" dirty="0">
                <a:solidFill>
                  <a:prstClr val="black"/>
                </a:solidFill>
                <a:latin typeface="ＭＳ ゴシック" pitchFamily="49" charset="-128"/>
                <a:ea typeface="ＭＳ ゴシック" pitchFamily="49" charset="-128"/>
              </a:rPr>
              <a:t>1</a:t>
            </a:r>
            <a:r>
              <a:rPr lang="ja-JP" altLang="en-US" sz="2800" b="1" dirty="0">
                <a:solidFill>
                  <a:prstClr val="black"/>
                </a:solidFill>
                <a:latin typeface="ＭＳ ゴシック" pitchFamily="49" charset="-128"/>
                <a:ea typeface="ＭＳ ゴシック" pitchFamily="49" charset="-128"/>
              </a:rPr>
              <a:t>の劣化予測</a:t>
            </a:r>
            <a:endParaRPr lang="en-US" altLang="ja-JP" sz="2800" b="1" dirty="0">
              <a:solidFill>
                <a:prstClr val="black"/>
              </a:solidFill>
              <a:latin typeface="ＭＳ ゴシック" pitchFamily="49" charset="-128"/>
              <a:ea typeface="ＭＳ ゴシック" pitchFamily="49" charset="-128"/>
            </a:endParaRPr>
          </a:p>
        </p:txBody>
      </p:sp>
      <p:sp>
        <p:nvSpPr>
          <p:cNvPr id="10" name="正方形/長方形 9"/>
          <p:cNvSpPr/>
          <p:nvPr/>
        </p:nvSpPr>
        <p:spPr>
          <a:xfrm>
            <a:off x="7067128" y="5262914"/>
            <a:ext cx="1508835"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線吹き出し 1 (枠付き) 10"/>
          <p:cNvSpPr/>
          <p:nvPr/>
        </p:nvSpPr>
        <p:spPr>
          <a:xfrm>
            <a:off x="7086631" y="6240581"/>
            <a:ext cx="1224136" cy="360040"/>
          </a:xfrm>
          <a:prstGeom prst="borderCallout1">
            <a:avLst>
              <a:gd name="adj1" fmla="val -2895"/>
              <a:gd name="adj2" fmla="val 40511"/>
              <a:gd name="adj3" fmla="val -145561"/>
              <a:gd name="adj4" fmla="val 7344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itchFamily="49" charset="-128"/>
                <a:ea typeface="ＭＳ ゴシック" pitchFamily="49" charset="-128"/>
              </a:rPr>
              <a:t>根幹部品</a:t>
            </a:r>
            <a:endParaRPr kumimoji="1" lang="ja-JP" altLang="en-US" sz="1400"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1651333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28</a:t>
            </a:fld>
            <a:endParaRPr kumimoji="1" lang="ja-JP" altLang="en-US"/>
          </a:p>
        </p:txBody>
      </p:sp>
      <p:graphicFrame>
        <p:nvGraphicFramePr>
          <p:cNvPr id="5" name="グラフ 4"/>
          <p:cNvGraphicFramePr>
            <a:graphicFrameLocks/>
          </p:cNvGraphicFramePr>
          <p:nvPr>
            <p:extLst>
              <p:ext uri="{D42A27DB-BD31-4B8C-83A1-F6EECF244321}">
                <p14:modId xmlns:p14="http://schemas.microsoft.com/office/powerpoint/2010/main" val="2101217291"/>
              </p:ext>
            </p:extLst>
          </p:nvPr>
        </p:nvGraphicFramePr>
        <p:xfrm>
          <a:off x="0" y="239424"/>
          <a:ext cx="9144000" cy="6230649"/>
        </p:xfrm>
        <a:graphic>
          <a:graphicData uri="http://schemas.openxmlformats.org/drawingml/2006/chart">
            <c:chart xmlns:c="http://schemas.openxmlformats.org/drawingml/2006/chart" xmlns:r="http://schemas.openxmlformats.org/officeDocument/2006/relationships" r:id="rId2"/>
          </a:graphicData>
        </a:graphic>
      </p:graphicFrame>
      <p:sp>
        <p:nvSpPr>
          <p:cNvPr id="6" name="線吹き出し 1 (枠付き) 5"/>
          <p:cNvSpPr/>
          <p:nvPr/>
        </p:nvSpPr>
        <p:spPr>
          <a:xfrm>
            <a:off x="1445745" y="1704109"/>
            <a:ext cx="1872208" cy="761256"/>
          </a:xfrm>
          <a:prstGeom prst="borderCallout1">
            <a:avLst>
              <a:gd name="adj1" fmla="val 102927"/>
              <a:gd name="adj2" fmla="val 64373"/>
              <a:gd name="adj3" fmla="val 243774"/>
              <a:gd name="adj4" fmla="val 4527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itchFamily="49" charset="-128"/>
                <a:ea typeface="ＭＳ ゴシック" pitchFamily="49" charset="-128"/>
              </a:rPr>
              <a:t>チェーン等の劣化</a:t>
            </a:r>
            <a:endParaRPr kumimoji="1" lang="en-US" altLang="ja-JP" sz="1400" dirty="0" smtClean="0">
              <a:solidFill>
                <a:schemeClr val="tx1"/>
              </a:solidFill>
              <a:latin typeface="ＭＳ ゴシック" pitchFamily="49" charset="-128"/>
              <a:ea typeface="ＭＳ ゴシック" pitchFamily="49" charset="-128"/>
            </a:endParaRPr>
          </a:p>
          <a:p>
            <a:pPr algn="ctr"/>
            <a:r>
              <a:rPr kumimoji="1" lang="ja-JP" altLang="en-US" sz="1400" dirty="0" smtClean="0">
                <a:solidFill>
                  <a:schemeClr val="tx1"/>
                </a:solidFill>
                <a:latin typeface="ＭＳ ゴシック" pitchFamily="49" charset="-128"/>
                <a:ea typeface="ＭＳ ゴシック" pitchFamily="49" charset="-128"/>
              </a:rPr>
              <a:t>により全面更新</a:t>
            </a:r>
            <a:endParaRPr kumimoji="1" lang="en-US" altLang="ja-JP" sz="1400" dirty="0" smtClean="0">
              <a:solidFill>
                <a:schemeClr val="tx1"/>
              </a:solidFill>
              <a:latin typeface="ＭＳ ゴシック" pitchFamily="49" charset="-128"/>
              <a:ea typeface="ＭＳ ゴシック" pitchFamily="49" charset="-128"/>
            </a:endParaRPr>
          </a:p>
          <a:p>
            <a:pPr algn="ctr"/>
            <a:r>
              <a:rPr lang="ja-JP" altLang="en-US" sz="1400" dirty="0" smtClean="0">
                <a:solidFill>
                  <a:schemeClr val="tx1"/>
                </a:solidFill>
                <a:latin typeface="ＭＳ ゴシック" pitchFamily="49" charset="-128"/>
                <a:ea typeface="ＭＳ ゴシック" pitchFamily="49" charset="-128"/>
              </a:rPr>
              <a:t>（設置後</a:t>
            </a:r>
            <a:r>
              <a:rPr lang="en-US" altLang="ja-JP" sz="1400" dirty="0" smtClean="0">
                <a:solidFill>
                  <a:schemeClr val="tx1"/>
                </a:solidFill>
                <a:latin typeface="ＭＳ ゴシック" pitchFamily="49" charset="-128"/>
                <a:ea typeface="ＭＳ ゴシック" pitchFamily="49" charset="-128"/>
              </a:rPr>
              <a:t>24</a:t>
            </a:r>
            <a:r>
              <a:rPr lang="ja-JP" altLang="en-US" sz="1400" dirty="0" smtClean="0">
                <a:solidFill>
                  <a:schemeClr val="tx1"/>
                </a:solidFill>
                <a:latin typeface="ＭＳ ゴシック" pitchFamily="49" charset="-128"/>
                <a:ea typeface="ＭＳ ゴシック" pitchFamily="49" charset="-128"/>
              </a:rPr>
              <a:t>年）</a:t>
            </a:r>
            <a:endParaRPr kumimoji="1" lang="ja-JP" altLang="en-US" sz="1400" dirty="0">
              <a:solidFill>
                <a:schemeClr val="tx1"/>
              </a:solidFill>
              <a:latin typeface="ＭＳ ゴシック" pitchFamily="49" charset="-128"/>
              <a:ea typeface="ＭＳ ゴシック" pitchFamily="49" charset="-128"/>
            </a:endParaRPr>
          </a:p>
        </p:txBody>
      </p:sp>
      <p:sp>
        <p:nvSpPr>
          <p:cNvPr id="7" name="線吹き出し 1 (枠付き) 6"/>
          <p:cNvSpPr/>
          <p:nvPr/>
        </p:nvSpPr>
        <p:spPr>
          <a:xfrm>
            <a:off x="3814873" y="1094509"/>
            <a:ext cx="1872208" cy="761256"/>
          </a:xfrm>
          <a:prstGeom prst="borderCallout1">
            <a:avLst>
              <a:gd name="adj1" fmla="val 102927"/>
              <a:gd name="adj2" fmla="val 64373"/>
              <a:gd name="adj3" fmla="val 251054"/>
              <a:gd name="adj4" fmla="val 8153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itchFamily="49" charset="-128"/>
                <a:ea typeface="ＭＳ ゴシック" pitchFamily="49" charset="-128"/>
              </a:rPr>
              <a:t>評価終了時点での</a:t>
            </a:r>
            <a:endParaRPr kumimoji="1" lang="en-US" altLang="ja-JP" sz="1400" dirty="0" smtClean="0">
              <a:solidFill>
                <a:schemeClr val="tx1"/>
              </a:solidFill>
              <a:latin typeface="ＭＳ ゴシック" pitchFamily="49" charset="-128"/>
              <a:ea typeface="ＭＳ ゴシック" pitchFamily="49" charset="-128"/>
            </a:endParaRPr>
          </a:p>
          <a:p>
            <a:pPr algn="ctr"/>
            <a:r>
              <a:rPr lang="ja-JP" altLang="en-US" sz="1400" dirty="0" smtClean="0">
                <a:solidFill>
                  <a:schemeClr val="tx1"/>
                </a:solidFill>
                <a:latin typeface="ＭＳ ゴシック" pitchFamily="49" charset="-128"/>
                <a:ea typeface="ＭＳ ゴシック" pitchFamily="49" charset="-128"/>
              </a:rPr>
              <a:t>累積費用 </a:t>
            </a:r>
            <a:r>
              <a:rPr lang="en-US" altLang="ja-JP" sz="1400" dirty="0" smtClean="0">
                <a:solidFill>
                  <a:schemeClr val="tx1"/>
                </a:solidFill>
                <a:latin typeface="ＭＳ ゴシック" pitchFamily="49" charset="-128"/>
                <a:ea typeface="ＭＳ ゴシック" pitchFamily="49" charset="-128"/>
              </a:rPr>
              <a:t>75</a:t>
            </a:r>
            <a:r>
              <a:rPr lang="ja-JP" altLang="en-US" sz="1400" dirty="0" smtClean="0">
                <a:solidFill>
                  <a:schemeClr val="tx1"/>
                </a:solidFill>
                <a:latin typeface="ＭＳ ゴシック" pitchFamily="49" charset="-128"/>
                <a:ea typeface="ＭＳ ゴシック" pitchFamily="49" charset="-128"/>
              </a:rPr>
              <a:t>百万円</a:t>
            </a:r>
            <a:endParaRPr kumimoji="1" lang="ja-JP" altLang="en-US" sz="1400"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1251950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設備更新における時間計画型の</a:t>
            </a:r>
            <a:r>
              <a:rPr lang="ja-JP" altLang="en-US" sz="2400" dirty="0" smtClean="0">
                <a:latin typeface="Meiryo UI" pitchFamily="50" charset="-128"/>
                <a:ea typeface="Meiryo UI" pitchFamily="50" charset="-128"/>
                <a:cs typeface="Meiryo UI" pitchFamily="50" charset="-128"/>
              </a:rPr>
              <a:t>導入</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2</a:t>
            </a:fld>
            <a:endParaRPr kumimoji="1" lang="ja-JP" altLang="en-US" dirty="0"/>
          </a:p>
        </p:txBody>
      </p:sp>
      <p:sp>
        <p:nvSpPr>
          <p:cNvPr id="7" name="タイトル 1"/>
          <p:cNvSpPr txBox="1">
            <a:spLocks/>
          </p:cNvSpPr>
          <p:nvPr/>
        </p:nvSpPr>
        <p:spPr>
          <a:xfrm>
            <a:off x="166256" y="1121683"/>
            <a:ext cx="3015569" cy="400110"/>
          </a:xfrm>
          <a:prstGeom prst="rect">
            <a:avLst/>
          </a:prstGeom>
        </p:spPr>
        <p:txBody>
          <a:bodyPr vert="horz" wrap="non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■時間計画型の選定フロー</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8"/>
          <p:cNvSpPr/>
          <p:nvPr/>
        </p:nvSpPr>
        <p:spPr>
          <a:xfrm>
            <a:off x="539553" y="1618294"/>
            <a:ext cx="2933236" cy="592737"/>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施設機能への影響度</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0" name="グループ化 9"/>
          <p:cNvGrpSpPr/>
          <p:nvPr/>
        </p:nvGrpSpPr>
        <p:grpSpPr>
          <a:xfrm>
            <a:off x="2006171" y="2211031"/>
            <a:ext cx="6250272" cy="485086"/>
            <a:chOff x="2075493" y="1747849"/>
            <a:chExt cx="6545704" cy="530371"/>
          </a:xfrm>
        </p:grpSpPr>
        <p:sp>
          <p:nvSpPr>
            <p:cNvPr id="34" name="タイトル 1"/>
            <p:cNvSpPr txBox="1">
              <a:spLocks/>
            </p:cNvSpPr>
            <p:nvPr/>
          </p:nvSpPr>
          <p:spPr>
            <a:xfrm>
              <a:off x="6228183" y="1869597"/>
              <a:ext cx="2393014" cy="408623"/>
            </a:xfrm>
            <a:prstGeom prst="roundRect">
              <a:avLst/>
            </a:prstGeom>
            <a:ln w="19050">
              <a:solidFill>
                <a:srgbClr val="00B050"/>
              </a:solidFill>
              <a:prstDash val="dash"/>
            </a:ln>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事後保全対象設備</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カギ線コネクタ 34"/>
            <p:cNvCxnSpPr>
              <a:stCxn id="9" idx="4"/>
              <a:endCxn id="34" idx="1"/>
            </p:cNvCxnSpPr>
            <p:nvPr/>
          </p:nvCxnSpPr>
          <p:spPr>
            <a:xfrm rot="16200000" flipH="1">
              <a:off x="3988808" y="-165466"/>
              <a:ext cx="326060" cy="4152690"/>
            </a:xfrm>
            <a:prstGeom prst="bentConnector2">
              <a:avLst/>
            </a:prstGeom>
            <a:ln>
              <a:tailEnd type="triangle" w="lg" len="med"/>
            </a:ln>
          </p:spPr>
          <p:style>
            <a:lnRef idx="1">
              <a:schemeClr val="accent1"/>
            </a:lnRef>
            <a:fillRef idx="0">
              <a:schemeClr val="accent1"/>
            </a:fillRef>
            <a:effectRef idx="0">
              <a:schemeClr val="accent1"/>
            </a:effectRef>
            <a:fontRef idx="minor">
              <a:schemeClr val="tx1"/>
            </a:fontRef>
          </p:style>
        </p:cxnSp>
      </p:grpSp>
      <p:sp>
        <p:nvSpPr>
          <p:cNvPr id="11" name="タイトル 1"/>
          <p:cNvSpPr txBox="1">
            <a:spLocks/>
          </p:cNvSpPr>
          <p:nvPr/>
        </p:nvSpPr>
        <p:spPr>
          <a:xfrm>
            <a:off x="3839937" y="2322383"/>
            <a:ext cx="1041245" cy="373733"/>
          </a:xfrm>
          <a:prstGeom prst="roundRect">
            <a:avLst/>
          </a:prstGeom>
          <a:solidFill>
            <a:schemeClr val="bg1"/>
          </a:solidFill>
          <a:ln>
            <a:solidFill>
              <a:schemeClr val="tx1"/>
            </a:solidFill>
          </a:ln>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低い</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カギ線コネクタ 11"/>
          <p:cNvCxnSpPr>
            <a:stCxn id="21" idx="6"/>
            <a:endCxn id="32" idx="1"/>
          </p:cNvCxnSpPr>
          <p:nvPr/>
        </p:nvCxnSpPr>
        <p:spPr>
          <a:xfrm flipV="1">
            <a:off x="3472789" y="4384315"/>
            <a:ext cx="2498645" cy="1521709"/>
          </a:xfrm>
          <a:prstGeom prst="bentConnector3">
            <a:avLst>
              <a:gd name="adj1" fmla="val 73296"/>
            </a:avLst>
          </a:prstGeom>
          <a:ln w="38100">
            <a:tailEnd type="stealth" w="lg" len="lg"/>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a:off x="3472789" y="3659770"/>
            <a:ext cx="4783653" cy="911411"/>
            <a:chOff x="3611434" y="3212787"/>
            <a:chExt cx="5009763" cy="996496"/>
          </a:xfrm>
        </p:grpSpPr>
        <p:sp>
          <p:nvSpPr>
            <p:cNvPr id="32" name="タイトル 1"/>
            <p:cNvSpPr txBox="1">
              <a:spLocks/>
            </p:cNvSpPr>
            <p:nvPr/>
          </p:nvSpPr>
          <p:spPr>
            <a:xfrm>
              <a:off x="6228183" y="3800660"/>
              <a:ext cx="2393014" cy="408623"/>
            </a:xfrm>
            <a:prstGeom prst="roundRect">
              <a:avLst/>
            </a:prstGeom>
            <a:solidFill>
              <a:schemeClr val="accent6">
                <a:lumMod val="40000"/>
                <a:lumOff val="60000"/>
              </a:schemeClr>
            </a:solidFill>
            <a:ln w="28575">
              <a:solidFill>
                <a:srgbClr val="00B050"/>
              </a:solidFill>
            </a:ln>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latin typeface="Meiryo UI" panose="020B0604030504040204" pitchFamily="50" charset="-128"/>
                  <a:ea typeface="Meiryo UI" panose="020B0604030504040204" pitchFamily="50" charset="-128"/>
                  <a:cs typeface="Meiryo UI" panose="020B0604030504040204" pitchFamily="50" charset="-128"/>
                </a:rPr>
                <a:t>時間</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計画による更新</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カギ線コネクタ 32"/>
            <p:cNvCxnSpPr>
              <a:stCxn id="26" idx="6"/>
              <a:endCxn id="32" idx="1"/>
            </p:cNvCxnSpPr>
            <p:nvPr/>
          </p:nvCxnSpPr>
          <p:spPr>
            <a:xfrm>
              <a:off x="3611434" y="3212787"/>
              <a:ext cx="2616749" cy="792185"/>
            </a:xfrm>
            <a:prstGeom prst="bentConnector3">
              <a:avLst>
                <a:gd name="adj1" fmla="val 8784"/>
              </a:avLst>
            </a:prstGeom>
            <a:ln w="38100">
              <a:tailEnd type="stealth" w="lg" len="lg"/>
            </a:ln>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p:nvGrpSpPr>
        <p:grpSpPr>
          <a:xfrm>
            <a:off x="859985" y="3956139"/>
            <a:ext cx="2292372" cy="1653517"/>
            <a:chOff x="875130" y="3536823"/>
            <a:chExt cx="2400726" cy="1807882"/>
          </a:xfrm>
        </p:grpSpPr>
        <p:cxnSp>
          <p:nvCxnSpPr>
            <p:cNvPr id="30" name="直線矢印コネクタ 29"/>
            <p:cNvCxnSpPr>
              <a:stCxn id="26" idx="4"/>
              <a:endCxn id="21" idx="0"/>
            </p:cNvCxnSpPr>
            <p:nvPr/>
          </p:nvCxnSpPr>
          <p:spPr>
            <a:xfrm>
              <a:off x="2075493" y="3536823"/>
              <a:ext cx="0" cy="1807882"/>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31" name="タイトル 1"/>
            <p:cNvSpPr txBox="1">
              <a:spLocks/>
            </p:cNvSpPr>
            <p:nvPr/>
          </p:nvSpPr>
          <p:spPr>
            <a:xfrm>
              <a:off x="875130" y="4614258"/>
              <a:ext cx="2400726" cy="396042"/>
            </a:xfrm>
            <a:prstGeom prst="roundRect">
              <a:avLst>
                <a:gd name="adj" fmla="val 9622"/>
              </a:avLst>
            </a:prstGeom>
            <a:solidFill>
              <a:schemeClr val="bg1"/>
            </a:solidFill>
            <a:ln w="28575">
              <a:solidFill>
                <a:srgbClr val="00B050"/>
              </a:solidFill>
              <a:prstDash val="dash"/>
            </a:ln>
          </p:spPr>
          <p:txBody>
            <a:bodyPr vert="horz" wrap="square"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状態監視対象設備</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5" name="グループ化 14"/>
          <p:cNvGrpSpPr/>
          <p:nvPr/>
        </p:nvGrpSpPr>
        <p:grpSpPr>
          <a:xfrm>
            <a:off x="2006172" y="5303803"/>
            <a:ext cx="6250270" cy="1375446"/>
            <a:chOff x="2075494" y="3538698"/>
            <a:chExt cx="6545702" cy="1503851"/>
          </a:xfrm>
        </p:grpSpPr>
        <p:sp>
          <p:nvSpPr>
            <p:cNvPr id="28" name="タイトル 1"/>
            <p:cNvSpPr txBox="1">
              <a:spLocks/>
            </p:cNvSpPr>
            <p:nvPr/>
          </p:nvSpPr>
          <p:spPr>
            <a:xfrm>
              <a:off x="6228183" y="4633926"/>
              <a:ext cx="2393013" cy="408623"/>
            </a:xfrm>
            <a:prstGeom prst="roundRect">
              <a:avLst/>
            </a:prstGeom>
            <a:noFill/>
            <a:ln w="28575">
              <a:solidFill>
                <a:srgbClr val="00B050"/>
              </a:solidFill>
            </a:ln>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状態評価よる更新</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カギ線コネクタ 28"/>
            <p:cNvCxnSpPr>
              <a:stCxn id="31" idx="2"/>
              <a:endCxn id="28" idx="1"/>
            </p:cNvCxnSpPr>
            <p:nvPr/>
          </p:nvCxnSpPr>
          <p:spPr>
            <a:xfrm rot="16200000" flipH="1">
              <a:off x="3502069" y="2112123"/>
              <a:ext cx="1299539" cy="4152690"/>
            </a:xfrm>
            <a:prstGeom prst="bentConnector2">
              <a:avLst/>
            </a:prstGeom>
            <a:ln>
              <a:tailEnd type="triangle" w="lg" len="med"/>
            </a:ln>
          </p:spPr>
          <p:style>
            <a:lnRef idx="1">
              <a:schemeClr val="accent1"/>
            </a:lnRef>
            <a:fillRef idx="0">
              <a:schemeClr val="accent1"/>
            </a:fillRef>
            <a:effectRef idx="0">
              <a:schemeClr val="accent1"/>
            </a:effectRef>
            <a:fontRef idx="minor">
              <a:schemeClr val="tx1"/>
            </a:fontRef>
          </p:style>
        </p:cxnSp>
      </p:grpSp>
      <p:sp>
        <p:nvSpPr>
          <p:cNvPr id="16" name="雲形吹き出し 15"/>
          <p:cNvSpPr/>
          <p:nvPr/>
        </p:nvSpPr>
        <p:spPr>
          <a:xfrm>
            <a:off x="4537393" y="1286782"/>
            <a:ext cx="3428025" cy="627880"/>
          </a:xfrm>
          <a:prstGeom prst="cloudCallout">
            <a:avLst>
              <a:gd name="adj1" fmla="val -32272"/>
              <a:gd name="adj2" fmla="val 89920"/>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kumimoji="1" lang="ja-JP" altLang="en-US" sz="1400" dirty="0" smtClean="0">
                <a:solidFill>
                  <a:schemeClr val="tx1"/>
                </a:solidFill>
                <a:latin typeface="HGP教科書体" panose="02020600000000000000" pitchFamily="18" charset="-128"/>
                <a:ea typeface="HGP教科書体" panose="02020600000000000000" pitchFamily="18" charset="-128"/>
              </a:rPr>
              <a:t>○</a:t>
            </a:r>
            <a:r>
              <a:rPr lang="ja-JP" altLang="en-US" sz="1400" dirty="0">
                <a:solidFill>
                  <a:schemeClr val="tx1"/>
                </a:solidFill>
                <a:latin typeface="HGP教科書体" panose="02020600000000000000" pitchFamily="18" charset="-128"/>
                <a:ea typeface="HGP教科書体" panose="02020600000000000000" pitchFamily="18" charset="-128"/>
              </a:rPr>
              <a:t>汎用</a:t>
            </a:r>
            <a:r>
              <a:rPr kumimoji="1" lang="ja-JP" altLang="en-US" sz="1400" dirty="0" smtClean="0">
                <a:solidFill>
                  <a:schemeClr val="tx1"/>
                </a:solidFill>
                <a:latin typeface="HGP教科書体" panose="02020600000000000000" pitchFamily="18" charset="-128"/>
                <a:ea typeface="HGP教科書体" panose="02020600000000000000" pitchFamily="18" charset="-128"/>
              </a:rPr>
              <a:t>の</a:t>
            </a:r>
            <a:r>
              <a:rPr lang="ja-JP" altLang="en-US" sz="1400" dirty="0" smtClean="0">
                <a:solidFill>
                  <a:schemeClr val="tx1"/>
                </a:solidFill>
                <a:latin typeface="HGP教科書体" panose="02020600000000000000" pitchFamily="18" charset="-128"/>
                <a:ea typeface="HGP教科書体" panose="02020600000000000000" pitchFamily="18" charset="-128"/>
              </a:rPr>
              <a:t>少額</a:t>
            </a:r>
            <a:r>
              <a:rPr kumimoji="1" lang="ja-JP" altLang="en-US" sz="1400" dirty="0" smtClean="0">
                <a:solidFill>
                  <a:schemeClr val="tx1"/>
                </a:solidFill>
                <a:latin typeface="HGP教科書体" panose="02020600000000000000" pitchFamily="18" charset="-128"/>
                <a:ea typeface="HGP教科書体" panose="02020600000000000000" pitchFamily="18" charset="-128"/>
              </a:rPr>
              <a:t>機器</a:t>
            </a:r>
            <a:endParaRPr kumimoji="1" lang="en-US" altLang="ja-JP" sz="1400" dirty="0" smtClean="0">
              <a:solidFill>
                <a:schemeClr val="tx1"/>
              </a:solidFill>
              <a:latin typeface="HGP教科書体" panose="02020600000000000000" pitchFamily="18" charset="-128"/>
              <a:ea typeface="HGP教科書体" panose="02020600000000000000" pitchFamily="18" charset="-128"/>
            </a:endParaRPr>
          </a:p>
          <a:p>
            <a:pPr lvl="1"/>
            <a:r>
              <a:rPr lang="ja-JP" altLang="en-US" sz="1400" dirty="0" smtClean="0">
                <a:solidFill>
                  <a:schemeClr val="tx1"/>
                </a:solidFill>
                <a:latin typeface="HGP教科書体" panose="02020600000000000000" pitchFamily="18" charset="-128"/>
                <a:ea typeface="HGP教科書体" panose="02020600000000000000" pitchFamily="18" charset="-128"/>
              </a:rPr>
              <a:t>○予備設備を保有</a:t>
            </a:r>
            <a:endParaRPr kumimoji="1" lang="ja-JP" altLang="en-US" sz="1400" dirty="0">
              <a:solidFill>
                <a:schemeClr val="tx1"/>
              </a:solidFill>
              <a:latin typeface="HGP教科書体" panose="02020600000000000000" pitchFamily="18" charset="-128"/>
              <a:ea typeface="HGP教科書体" panose="02020600000000000000" pitchFamily="18" charset="-128"/>
            </a:endParaRPr>
          </a:p>
        </p:txBody>
      </p:sp>
      <p:sp>
        <p:nvSpPr>
          <p:cNvPr id="17" name="雲形吹き出し 16"/>
          <p:cNvSpPr/>
          <p:nvPr/>
        </p:nvSpPr>
        <p:spPr>
          <a:xfrm>
            <a:off x="4155229" y="3031890"/>
            <a:ext cx="2887836" cy="627880"/>
          </a:xfrm>
          <a:prstGeom prst="cloudCallout">
            <a:avLst>
              <a:gd name="adj1" fmla="val -100778"/>
              <a:gd name="adj2" fmla="val -57316"/>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0000" lvl="1"/>
            <a:r>
              <a:rPr kumimoji="1" lang="ja-JP" altLang="en-US" sz="1400" b="1" dirty="0" smtClean="0">
                <a:solidFill>
                  <a:srgbClr val="FF0000"/>
                </a:solidFill>
                <a:latin typeface="HGP教科書体" panose="02020600000000000000" pitchFamily="18" charset="-128"/>
                <a:ea typeface="HGP教科書体" panose="02020600000000000000" pitchFamily="18" charset="-128"/>
              </a:rPr>
              <a:t>○特注の高額機器</a:t>
            </a:r>
            <a:endParaRPr kumimoji="1" lang="en-US" altLang="ja-JP" sz="1400" b="1" dirty="0" smtClean="0">
              <a:solidFill>
                <a:srgbClr val="FF0000"/>
              </a:solidFill>
              <a:latin typeface="HGP教科書体" panose="02020600000000000000" pitchFamily="18" charset="-128"/>
              <a:ea typeface="HGP教科書体" panose="02020600000000000000" pitchFamily="18" charset="-128"/>
            </a:endParaRPr>
          </a:p>
          <a:p>
            <a:pPr marL="180000" lvl="1"/>
            <a:r>
              <a:rPr lang="ja-JP" altLang="en-US" sz="1400" b="1" dirty="0" smtClean="0">
                <a:solidFill>
                  <a:srgbClr val="FF0000"/>
                </a:solidFill>
                <a:latin typeface="HGP教科書体" panose="02020600000000000000" pitchFamily="18" charset="-128"/>
                <a:ea typeface="HGP教科書体" panose="02020600000000000000" pitchFamily="18" charset="-128"/>
              </a:rPr>
              <a:t>○防災設備</a:t>
            </a:r>
            <a:endParaRPr kumimoji="1" lang="ja-JP" altLang="en-US" sz="1400" b="1" dirty="0">
              <a:solidFill>
                <a:srgbClr val="FF0000"/>
              </a:solidFill>
              <a:latin typeface="HGP教科書体" panose="02020600000000000000" pitchFamily="18" charset="-128"/>
              <a:ea typeface="HGP教科書体" panose="02020600000000000000" pitchFamily="18" charset="-128"/>
            </a:endParaRPr>
          </a:p>
        </p:txBody>
      </p:sp>
      <p:sp>
        <p:nvSpPr>
          <p:cNvPr id="18" name="雲形吹き出し 17"/>
          <p:cNvSpPr/>
          <p:nvPr/>
        </p:nvSpPr>
        <p:spPr>
          <a:xfrm>
            <a:off x="5422900" y="5405218"/>
            <a:ext cx="3086101" cy="627880"/>
          </a:xfrm>
          <a:prstGeom prst="cloudCallout">
            <a:avLst>
              <a:gd name="adj1" fmla="val -59174"/>
              <a:gd name="adj2" fmla="val 83139"/>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8000" lvl="1"/>
            <a:r>
              <a:rPr kumimoji="1" lang="ja-JP" altLang="en-US" sz="1400" dirty="0" smtClean="0">
                <a:solidFill>
                  <a:schemeClr val="tx1"/>
                </a:solidFill>
                <a:latin typeface="HGP教科書体" panose="02020600000000000000" pitchFamily="18" charset="-128"/>
                <a:ea typeface="HGP教科書体" panose="02020600000000000000" pitchFamily="18" charset="-128"/>
              </a:rPr>
              <a:t>○判断基準による判定</a:t>
            </a:r>
            <a:endParaRPr kumimoji="1" lang="ja-JP" altLang="en-US" sz="1400" dirty="0">
              <a:solidFill>
                <a:schemeClr val="tx1"/>
              </a:solidFill>
              <a:latin typeface="HGP教科書体" panose="02020600000000000000" pitchFamily="18" charset="-128"/>
              <a:ea typeface="HGP教科書体" panose="02020600000000000000" pitchFamily="18" charset="-128"/>
            </a:endParaRPr>
          </a:p>
        </p:txBody>
      </p:sp>
      <p:sp>
        <p:nvSpPr>
          <p:cNvPr id="19" name="タイトル 1"/>
          <p:cNvSpPr txBox="1">
            <a:spLocks/>
          </p:cNvSpPr>
          <p:nvPr/>
        </p:nvSpPr>
        <p:spPr>
          <a:xfrm>
            <a:off x="3839937" y="4190596"/>
            <a:ext cx="1041245" cy="373733"/>
          </a:xfrm>
          <a:prstGeom prst="roundRect">
            <a:avLst/>
          </a:prstGeom>
          <a:solidFill>
            <a:schemeClr val="bg1"/>
          </a:solidFill>
          <a:ln>
            <a:solidFill>
              <a:schemeClr val="tx1"/>
            </a:solidFill>
          </a:ln>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Yes</a:t>
            </a:r>
            <a:endPar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タイトル 1"/>
          <p:cNvSpPr txBox="1">
            <a:spLocks/>
          </p:cNvSpPr>
          <p:nvPr/>
        </p:nvSpPr>
        <p:spPr>
          <a:xfrm>
            <a:off x="3839937" y="6305515"/>
            <a:ext cx="1041245" cy="373733"/>
          </a:xfrm>
          <a:prstGeom prst="roundRect">
            <a:avLst/>
          </a:prstGeom>
          <a:solidFill>
            <a:schemeClr val="bg1"/>
          </a:solidFill>
          <a:ln>
            <a:solidFill>
              <a:schemeClr val="tx1"/>
            </a:solidFill>
          </a:ln>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なし</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539553" y="5609656"/>
            <a:ext cx="2933236" cy="592737"/>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部品･部材等の調達限界</a:t>
            </a:r>
            <a:endParaRPr kumimoji="1" lang="ja-JP" altLang="en-US" sz="16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タイトル 1"/>
          <p:cNvSpPr txBox="1">
            <a:spLocks/>
          </p:cNvSpPr>
          <p:nvPr/>
        </p:nvSpPr>
        <p:spPr>
          <a:xfrm>
            <a:off x="3839937" y="5719158"/>
            <a:ext cx="1041245" cy="373733"/>
          </a:xfrm>
          <a:prstGeom prst="roundRect">
            <a:avLst/>
          </a:prstGeom>
          <a:solidFill>
            <a:schemeClr val="bg1"/>
          </a:solidFill>
          <a:ln>
            <a:solidFill>
              <a:schemeClr val="tx1"/>
            </a:solidFill>
          </a:ln>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あり</a:t>
            </a:r>
            <a:endPar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タイトル 1"/>
          <p:cNvSpPr txBox="1">
            <a:spLocks/>
          </p:cNvSpPr>
          <p:nvPr/>
        </p:nvSpPr>
        <p:spPr>
          <a:xfrm>
            <a:off x="1485548" y="4261992"/>
            <a:ext cx="1041245" cy="373733"/>
          </a:xfrm>
          <a:prstGeom prst="roundRect">
            <a:avLst/>
          </a:prstGeom>
          <a:solidFill>
            <a:schemeClr val="bg1"/>
          </a:solidFill>
          <a:ln>
            <a:solidFill>
              <a:schemeClr val="tx1"/>
            </a:solidFill>
          </a:ln>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dirty="0">
                <a:latin typeface="Meiryo UI" panose="020B0604030504040204" pitchFamily="50" charset="-128"/>
                <a:ea typeface="Meiryo UI" panose="020B0604030504040204" pitchFamily="50" charset="-128"/>
                <a:cs typeface="Meiryo UI" panose="020B0604030504040204" pitchFamily="50" charset="-128"/>
              </a:rPr>
              <a:t>No</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539553" y="2211031"/>
            <a:ext cx="2933236" cy="1745108"/>
            <a:chOff x="539552" y="1628800"/>
            <a:chExt cx="3071882" cy="1908023"/>
          </a:xfrm>
        </p:grpSpPr>
        <p:sp>
          <p:nvSpPr>
            <p:cNvPr id="26" name="円/楕円 25"/>
            <p:cNvSpPr/>
            <p:nvPr/>
          </p:nvSpPr>
          <p:spPr>
            <a:xfrm>
              <a:off x="539552" y="2888751"/>
              <a:ext cx="3071882" cy="648072"/>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劣化徴候の把握が困難</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27" name="直線矢印コネクタ 26"/>
            <p:cNvCxnSpPr>
              <a:stCxn id="9" idx="4"/>
              <a:endCxn id="26" idx="0"/>
            </p:cNvCxnSpPr>
            <p:nvPr/>
          </p:nvCxnSpPr>
          <p:spPr>
            <a:xfrm>
              <a:off x="2075493" y="1628800"/>
              <a:ext cx="0" cy="1259951"/>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grpSp>
      <p:sp>
        <p:nvSpPr>
          <p:cNvPr id="25" name="タイトル 1"/>
          <p:cNvSpPr txBox="1">
            <a:spLocks/>
          </p:cNvSpPr>
          <p:nvPr/>
        </p:nvSpPr>
        <p:spPr>
          <a:xfrm>
            <a:off x="1485548" y="2696116"/>
            <a:ext cx="1041245" cy="373733"/>
          </a:xfrm>
          <a:prstGeom prst="roundRect">
            <a:avLst/>
          </a:prstGeom>
          <a:solidFill>
            <a:schemeClr val="bg1"/>
          </a:solidFill>
          <a:ln>
            <a:solidFill>
              <a:schemeClr val="tx1"/>
            </a:solidFill>
          </a:ln>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a:t>
            </a:r>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a:t>
            </a:r>
            <a:endPar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259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2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500"/>
                            </p:stCondLst>
                            <p:childTnLst>
                              <p:par>
                                <p:cTn id="28" presetID="10" presetClass="entr" presetSubtype="0" fill="hold" grpId="0" nodeType="afterEffect">
                                  <p:stCondLst>
                                    <p:cond delay="20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1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10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par>
                          <p:cTn id="71" fill="hold">
                            <p:stCondLst>
                              <p:cond delay="500"/>
                            </p:stCondLst>
                            <p:childTnLst>
                              <p:par>
                                <p:cTn id="72" presetID="10" presetClass="entr" presetSubtype="0" fill="hold" grpId="0" nodeType="afterEffect">
                                  <p:stCondLst>
                                    <p:cond delay="100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wipe(down)">
                                      <p:cBhvr>
                                        <p:cTn id="8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animBg="1"/>
      <p:bldP spid="17" grpId="0" animBg="1"/>
      <p:bldP spid="18" grpId="0" animBg="1"/>
      <p:bldP spid="19" grpId="0" animBg="1"/>
      <p:bldP spid="20" grpId="0" animBg="1"/>
      <p:bldP spid="21" grpId="0" animBg="1"/>
      <p:bldP spid="22" grpId="0" animBg="1"/>
      <p:bldP spid="23"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1721028345"/>
              </p:ext>
            </p:extLst>
          </p:nvPr>
        </p:nvGraphicFramePr>
        <p:xfrm>
          <a:off x="138544" y="794471"/>
          <a:ext cx="8894619" cy="5689456"/>
        </p:xfrm>
        <a:graphic>
          <a:graphicData uri="http://schemas.openxmlformats.org/drawingml/2006/chart">
            <c:chart xmlns:c="http://schemas.openxmlformats.org/drawingml/2006/chart" xmlns:r="http://schemas.openxmlformats.org/officeDocument/2006/relationships" r:id="rId2"/>
          </a:graphicData>
        </a:graphic>
      </p:graphicFrame>
      <p:sp>
        <p:nvSpPr>
          <p:cNvPr id="8" name="線吹き出し 1 (枠付き) 7"/>
          <p:cNvSpPr/>
          <p:nvPr/>
        </p:nvSpPr>
        <p:spPr>
          <a:xfrm>
            <a:off x="617208" y="1307410"/>
            <a:ext cx="2088232" cy="576064"/>
          </a:xfrm>
          <a:prstGeom prst="borderCallout1">
            <a:avLst>
              <a:gd name="adj1" fmla="val 102927"/>
              <a:gd name="adj2" fmla="val 64373"/>
              <a:gd name="adj3" fmla="val 309712"/>
              <a:gd name="adj4" fmla="val 7387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itchFamily="49" charset="-128"/>
                <a:ea typeface="ＭＳ ゴシック" pitchFamily="49" charset="-128"/>
              </a:rPr>
              <a:t>チェーン等の劣化に</a:t>
            </a:r>
            <a:endParaRPr kumimoji="1" lang="en-US" altLang="ja-JP" sz="1400" dirty="0" smtClean="0">
              <a:solidFill>
                <a:schemeClr val="tx1"/>
              </a:solidFill>
              <a:latin typeface="ＭＳ ゴシック" pitchFamily="49" charset="-128"/>
              <a:ea typeface="ＭＳ ゴシック" pitchFamily="49" charset="-128"/>
            </a:endParaRPr>
          </a:p>
          <a:p>
            <a:pPr algn="ctr"/>
            <a:r>
              <a:rPr kumimoji="1" lang="ja-JP" altLang="en-US" sz="1400" dirty="0" smtClean="0">
                <a:solidFill>
                  <a:schemeClr val="tx1"/>
                </a:solidFill>
                <a:latin typeface="ＭＳ ゴシック" pitchFamily="49" charset="-128"/>
                <a:ea typeface="ＭＳ ゴシック" pitchFamily="49" charset="-128"/>
              </a:rPr>
              <a:t>よりチェーン等取替</a:t>
            </a:r>
            <a:endParaRPr kumimoji="1" lang="ja-JP" altLang="en-US" sz="1400" dirty="0">
              <a:solidFill>
                <a:schemeClr val="tx1"/>
              </a:solidFill>
              <a:latin typeface="ＭＳ ゴシック" pitchFamily="49" charset="-128"/>
              <a:ea typeface="ＭＳ ゴシック" pitchFamily="49" charset="-128"/>
            </a:endParaRPr>
          </a:p>
        </p:txBody>
      </p:sp>
      <p:sp>
        <p:nvSpPr>
          <p:cNvPr id="9" name="線吹き出し 1 (枠付き) 8"/>
          <p:cNvSpPr/>
          <p:nvPr/>
        </p:nvSpPr>
        <p:spPr>
          <a:xfrm>
            <a:off x="4045705" y="1121831"/>
            <a:ext cx="2304256" cy="576064"/>
          </a:xfrm>
          <a:prstGeom prst="borderCallout1">
            <a:avLst>
              <a:gd name="adj1" fmla="val 58835"/>
              <a:gd name="adj2" fmla="val -70"/>
              <a:gd name="adj3" fmla="val 167414"/>
              <a:gd name="adj4" fmla="val -1223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itchFamily="49" charset="-128"/>
                <a:ea typeface="ＭＳ ゴシック" pitchFamily="49" charset="-128"/>
              </a:rPr>
              <a:t>根幹部品であるフレーム</a:t>
            </a:r>
            <a:endParaRPr kumimoji="1" lang="en-US" altLang="ja-JP" sz="1400" dirty="0" smtClean="0">
              <a:solidFill>
                <a:schemeClr val="tx1"/>
              </a:solidFill>
              <a:latin typeface="ＭＳ ゴシック" pitchFamily="49" charset="-128"/>
              <a:ea typeface="ＭＳ ゴシック" pitchFamily="49" charset="-128"/>
            </a:endParaRPr>
          </a:p>
          <a:p>
            <a:pPr algn="ctr"/>
            <a:r>
              <a:rPr kumimoji="1" lang="ja-JP" altLang="en-US" sz="1400" dirty="0" smtClean="0">
                <a:solidFill>
                  <a:schemeClr val="tx1"/>
                </a:solidFill>
                <a:latin typeface="ＭＳ ゴシック" pitchFamily="49" charset="-128"/>
                <a:ea typeface="ＭＳ ゴシック" pitchFamily="49" charset="-128"/>
              </a:rPr>
              <a:t>の劣化により全面更新</a:t>
            </a:r>
            <a:endParaRPr kumimoji="1" lang="ja-JP" altLang="en-US" sz="1400" dirty="0">
              <a:solidFill>
                <a:schemeClr val="tx1"/>
              </a:solidFill>
              <a:latin typeface="ＭＳ ゴシック" pitchFamily="49" charset="-128"/>
              <a:ea typeface="ＭＳ ゴシック" pitchFamily="49" charset="-128"/>
            </a:endParaRPr>
          </a:p>
        </p:txBody>
      </p:sp>
      <p:sp>
        <p:nvSpPr>
          <p:cNvPr id="2" name="正方形/長方形 1"/>
          <p:cNvSpPr/>
          <p:nvPr/>
        </p:nvSpPr>
        <p:spPr>
          <a:xfrm>
            <a:off x="7330367" y="4362366"/>
            <a:ext cx="1508835"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線吹き出し 1 (枠付き) 9"/>
          <p:cNvSpPr/>
          <p:nvPr/>
        </p:nvSpPr>
        <p:spPr>
          <a:xfrm>
            <a:off x="7308304" y="5270763"/>
            <a:ext cx="1224136" cy="360040"/>
          </a:xfrm>
          <a:prstGeom prst="borderCallout1">
            <a:avLst>
              <a:gd name="adj1" fmla="val -2895"/>
              <a:gd name="adj2" fmla="val 40511"/>
              <a:gd name="adj3" fmla="val -126321"/>
              <a:gd name="adj4" fmla="val 7570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itchFamily="49" charset="-128"/>
                <a:ea typeface="ＭＳ ゴシック" pitchFamily="49" charset="-128"/>
              </a:rPr>
              <a:t>根幹部品</a:t>
            </a:r>
            <a:endParaRPr kumimoji="1" lang="ja-JP" altLang="en-US" sz="1400" dirty="0">
              <a:solidFill>
                <a:schemeClr val="tx1"/>
              </a:solidFill>
              <a:latin typeface="ＭＳ ゴシック" pitchFamily="49" charset="-128"/>
              <a:ea typeface="ＭＳ ゴシック" pitchFamily="49" charset="-128"/>
            </a:endParaRPr>
          </a:p>
        </p:txBody>
      </p:sp>
      <p:sp>
        <p:nvSpPr>
          <p:cNvPr id="11" name="線吹き出し 1 (枠付き) 10"/>
          <p:cNvSpPr/>
          <p:nvPr/>
        </p:nvSpPr>
        <p:spPr>
          <a:xfrm>
            <a:off x="5159183" y="1966601"/>
            <a:ext cx="1781944" cy="576064"/>
          </a:xfrm>
          <a:prstGeom prst="borderCallout1">
            <a:avLst>
              <a:gd name="adj1" fmla="val 102927"/>
              <a:gd name="adj2" fmla="val 64373"/>
              <a:gd name="adj3" fmla="val 162604"/>
              <a:gd name="adj4" fmla="val 1998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itchFamily="49" charset="-128"/>
                <a:ea typeface="ＭＳ ゴシック" pitchFamily="49" charset="-128"/>
              </a:rPr>
              <a:t>傾き＝健全度予測</a:t>
            </a:r>
            <a:endParaRPr kumimoji="1" lang="ja-JP" altLang="en-US" sz="1400" dirty="0">
              <a:solidFill>
                <a:schemeClr val="tx1"/>
              </a:solidFill>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2"/>
          </p:nvPr>
        </p:nvSpPr>
        <p:spPr/>
        <p:txBody>
          <a:bodyPr/>
          <a:lstStyle/>
          <a:p>
            <a:fld id="{682EF9F9-C4E8-46B2-BBF1-33E3162B856A}" type="slidenum">
              <a:rPr kumimoji="1" lang="ja-JP" altLang="en-US" smtClean="0"/>
              <a:t>29</a:t>
            </a:fld>
            <a:endParaRPr kumimoji="1" lang="ja-JP" altLang="en-US"/>
          </a:p>
        </p:txBody>
      </p:sp>
      <p:sp>
        <p:nvSpPr>
          <p:cNvPr id="12" name="タイトル 1"/>
          <p:cNvSpPr txBox="1">
            <a:spLocks/>
          </p:cNvSpPr>
          <p:nvPr/>
        </p:nvSpPr>
        <p:spPr>
          <a:xfrm>
            <a:off x="107504" y="274324"/>
            <a:ext cx="8928992"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sz="1800" b="1" i="0" u="none" strike="noStrike" kern="1200" baseline="0">
                <a:solidFill>
                  <a:prstClr val="black"/>
                </a:solidFill>
                <a:latin typeface="ＭＳ ゴシック" pitchFamily="49" charset="-128"/>
                <a:ea typeface="ＭＳ ゴシック" pitchFamily="49" charset="-128"/>
                <a:cs typeface="+mn-cs"/>
              </a:defRPr>
            </a:pPr>
            <a:r>
              <a:rPr lang="ja-JP" altLang="en-US" sz="2800" b="1" dirty="0" smtClean="0">
                <a:solidFill>
                  <a:prstClr val="black"/>
                </a:solidFill>
                <a:latin typeface="ＭＳ ゴシック" pitchFamily="49" charset="-128"/>
                <a:ea typeface="ＭＳ ゴシック" pitchFamily="49" charset="-128"/>
              </a:rPr>
              <a:t>アクション</a:t>
            </a:r>
            <a:r>
              <a:rPr lang="en-US" altLang="ja-JP" sz="2800" b="1" dirty="0" smtClean="0">
                <a:solidFill>
                  <a:prstClr val="black"/>
                </a:solidFill>
                <a:latin typeface="ＭＳ ゴシック" pitchFamily="49" charset="-128"/>
                <a:ea typeface="ＭＳ ゴシック" pitchFamily="49" charset="-128"/>
              </a:rPr>
              <a:t>2</a:t>
            </a:r>
            <a:r>
              <a:rPr lang="ja-JP" altLang="en-US" sz="2800" b="1" dirty="0" smtClean="0">
                <a:solidFill>
                  <a:prstClr val="black"/>
                </a:solidFill>
                <a:latin typeface="ＭＳ ゴシック" pitchFamily="49" charset="-128"/>
                <a:ea typeface="ＭＳ ゴシック" pitchFamily="49" charset="-128"/>
              </a:rPr>
              <a:t>の</a:t>
            </a:r>
            <a:r>
              <a:rPr lang="ja-JP" altLang="en-US" sz="2800" b="1" dirty="0">
                <a:solidFill>
                  <a:prstClr val="black"/>
                </a:solidFill>
                <a:latin typeface="ＭＳ ゴシック" pitchFamily="49" charset="-128"/>
                <a:ea typeface="ＭＳ ゴシック" pitchFamily="49" charset="-128"/>
              </a:rPr>
              <a:t>劣化予測</a:t>
            </a:r>
            <a:endParaRPr lang="en-US" altLang="ja-JP" sz="2800" b="1" dirty="0">
              <a:solidFill>
                <a:prstClr val="black"/>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434632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30</a:t>
            </a:fld>
            <a:endParaRPr kumimoji="1" lang="ja-JP" altLang="en-US"/>
          </a:p>
        </p:txBody>
      </p:sp>
      <p:graphicFrame>
        <p:nvGraphicFramePr>
          <p:cNvPr id="5" name="グラフ 4"/>
          <p:cNvGraphicFramePr>
            <a:graphicFrameLocks/>
          </p:cNvGraphicFramePr>
          <p:nvPr>
            <p:extLst>
              <p:ext uri="{D42A27DB-BD31-4B8C-83A1-F6EECF244321}">
                <p14:modId xmlns:p14="http://schemas.microsoft.com/office/powerpoint/2010/main" val="1795356623"/>
              </p:ext>
            </p:extLst>
          </p:nvPr>
        </p:nvGraphicFramePr>
        <p:xfrm>
          <a:off x="96982" y="295707"/>
          <a:ext cx="8908473" cy="643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線吹き出し 1 (枠付き) 5"/>
          <p:cNvSpPr/>
          <p:nvPr/>
        </p:nvSpPr>
        <p:spPr>
          <a:xfrm>
            <a:off x="1462336" y="3136210"/>
            <a:ext cx="2088232" cy="576064"/>
          </a:xfrm>
          <a:prstGeom prst="borderCallout1">
            <a:avLst>
              <a:gd name="adj1" fmla="val 102927"/>
              <a:gd name="adj2" fmla="val 64373"/>
              <a:gd name="adj3" fmla="val 239966"/>
              <a:gd name="adj4" fmla="val 3804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itchFamily="49" charset="-128"/>
                <a:ea typeface="ＭＳ ゴシック" pitchFamily="49" charset="-128"/>
              </a:rPr>
              <a:t>チェーン等の劣化に</a:t>
            </a:r>
            <a:endParaRPr kumimoji="1" lang="en-US" altLang="ja-JP" sz="1400" dirty="0" smtClean="0">
              <a:solidFill>
                <a:schemeClr val="tx1"/>
              </a:solidFill>
              <a:latin typeface="ＭＳ ゴシック" pitchFamily="49" charset="-128"/>
              <a:ea typeface="ＭＳ ゴシック" pitchFamily="49" charset="-128"/>
            </a:endParaRPr>
          </a:p>
          <a:p>
            <a:pPr algn="ctr"/>
            <a:r>
              <a:rPr kumimoji="1" lang="ja-JP" altLang="en-US" sz="1400" dirty="0" smtClean="0">
                <a:solidFill>
                  <a:schemeClr val="tx1"/>
                </a:solidFill>
                <a:latin typeface="ＭＳ ゴシック" pitchFamily="49" charset="-128"/>
                <a:ea typeface="ＭＳ ゴシック" pitchFamily="49" charset="-128"/>
              </a:rPr>
              <a:t>よりチェーン等取替</a:t>
            </a:r>
            <a:endParaRPr kumimoji="1" lang="ja-JP" altLang="en-US" sz="1400" dirty="0">
              <a:solidFill>
                <a:schemeClr val="tx1"/>
              </a:solidFill>
              <a:latin typeface="ＭＳ ゴシック" pitchFamily="49" charset="-128"/>
              <a:ea typeface="ＭＳ ゴシック" pitchFamily="49" charset="-128"/>
            </a:endParaRPr>
          </a:p>
        </p:txBody>
      </p:sp>
      <p:cxnSp>
        <p:nvCxnSpPr>
          <p:cNvPr id="7" name="直線コネクタ 6"/>
          <p:cNvCxnSpPr>
            <a:stCxn id="8" idx="0"/>
          </p:cNvCxnSpPr>
          <p:nvPr/>
        </p:nvCxnSpPr>
        <p:spPr>
          <a:xfrm flipH="1" flipV="1">
            <a:off x="1434009" y="4707876"/>
            <a:ext cx="1366" cy="1491029"/>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 name="テキスト ボックス 8"/>
          <p:cNvSpPr txBox="1"/>
          <p:nvPr/>
        </p:nvSpPr>
        <p:spPr>
          <a:xfrm>
            <a:off x="804433" y="6198905"/>
            <a:ext cx="1261884" cy="523220"/>
          </a:xfrm>
          <a:prstGeom prst="rect">
            <a:avLst/>
          </a:prstGeom>
          <a:solidFill>
            <a:srgbClr val="FFFF00"/>
          </a:solidFill>
          <a:ln w="19050" cmpd="sng">
            <a:solidFill>
              <a:srgbClr val="FF0000"/>
            </a:solidFill>
          </a:ln>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smtClean="0">
                <a:latin typeface="ＭＳ ゴシック" pitchFamily="49" charset="-128"/>
                <a:ea typeface="ＭＳ ゴシック" pitchFamily="49" charset="-128"/>
              </a:rPr>
              <a:t>現在</a:t>
            </a:r>
            <a:endParaRPr kumimoji="1" lang="en-US" altLang="ja-JP" sz="1400" dirty="0" smtClean="0">
              <a:latin typeface="ＭＳ ゴシック" pitchFamily="49" charset="-128"/>
              <a:ea typeface="ＭＳ ゴシック" pitchFamily="49" charset="-128"/>
            </a:endParaRPr>
          </a:p>
          <a:p>
            <a:pPr algn="ctr"/>
            <a:r>
              <a:rPr lang="ja-JP" altLang="en-US" sz="1400" dirty="0" smtClean="0">
                <a:latin typeface="ＭＳ ゴシック" pitchFamily="49" charset="-128"/>
                <a:ea typeface="ＭＳ ゴシック" pitchFamily="49" charset="-128"/>
              </a:rPr>
              <a:t>（評価開始）</a:t>
            </a:r>
            <a:endParaRPr kumimoji="1" lang="ja-JP" altLang="en-US" sz="1400" dirty="0">
              <a:latin typeface="ＭＳ ゴシック" pitchFamily="49" charset="-128"/>
              <a:ea typeface="ＭＳ ゴシック" pitchFamily="49" charset="-128"/>
            </a:endParaRPr>
          </a:p>
        </p:txBody>
      </p:sp>
      <p:cxnSp>
        <p:nvCxnSpPr>
          <p:cNvPr id="9" name="直線コネクタ 8"/>
          <p:cNvCxnSpPr>
            <a:stCxn id="10" idx="0"/>
          </p:cNvCxnSpPr>
          <p:nvPr/>
        </p:nvCxnSpPr>
        <p:spPr>
          <a:xfrm flipH="1" flipV="1">
            <a:off x="6925583" y="4720576"/>
            <a:ext cx="21600" cy="1478329"/>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0" name="テキスト ボックス 26"/>
          <p:cNvSpPr txBox="1"/>
          <p:nvPr/>
        </p:nvSpPr>
        <p:spPr>
          <a:xfrm>
            <a:off x="6233673" y="6198905"/>
            <a:ext cx="1427019" cy="523220"/>
          </a:xfrm>
          <a:prstGeom prst="rect">
            <a:avLst/>
          </a:prstGeom>
          <a:solidFill>
            <a:srgbClr val="FFFF00"/>
          </a:solidFill>
          <a:ln w="1905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400" dirty="0">
                <a:latin typeface="ＭＳ ゴシック" pitchFamily="49" charset="-128"/>
                <a:ea typeface="ＭＳ ゴシック" pitchFamily="49" charset="-128"/>
              </a:rPr>
              <a:t>3</a:t>
            </a:r>
            <a:r>
              <a:rPr lang="en-US" altLang="ja-JP" sz="1400" dirty="0" smtClean="0">
                <a:latin typeface="ＭＳ ゴシック" pitchFamily="49" charset="-128"/>
                <a:ea typeface="ＭＳ ゴシック" pitchFamily="49" charset="-128"/>
              </a:rPr>
              <a:t>4</a:t>
            </a:r>
            <a:r>
              <a:rPr lang="ja-JP" altLang="en-US" sz="1400" dirty="0">
                <a:latin typeface="ＭＳ ゴシック" pitchFamily="49" charset="-128"/>
                <a:ea typeface="ＭＳ ゴシック" pitchFamily="49" charset="-128"/>
              </a:rPr>
              <a:t>年後</a:t>
            </a:r>
            <a:endParaRPr kumimoji="1" lang="en-US" altLang="ja-JP" sz="1400" dirty="0">
              <a:latin typeface="ＭＳ ゴシック" pitchFamily="49" charset="-128"/>
              <a:ea typeface="ＭＳ ゴシック" pitchFamily="49" charset="-128"/>
            </a:endParaRPr>
          </a:p>
          <a:p>
            <a:pPr algn="ctr"/>
            <a:r>
              <a:rPr kumimoji="1" lang="ja-JP" altLang="en-US" sz="1400" dirty="0" smtClean="0">
                <a:latin typeface="ＭＳ ゴシック" pitchFamily="49" charset="-128"/>
                <a:ea typeface="ＭＳ ゴシック" pitchFamily="49" charset="-128"/>
              </a:rPr>
              <a:t>（評価終了）</a:t>
            </a:r>
            <a:endParaRPr kumimoji="1" lang="ja-JP" altLang="en-US" sz="1400" dirty="0">
              <a:latin typeface="ＭＳ ゴシック" pitchFamily="49" charset="-128"/>
              <a:ea typeface="ＭＳ ゴシック" pitchFamily="49" charset="-128"/>
            </a:endParaRPr>
          </a:p>
        </p:txBody>
      </p:sp>
      <p:sp>
        <p:nvSpPr>
          <p:cNvPr id="11" name="線吹き出し 1 (枠付き) 10"/>
          <p:cNvSpPr/>
          <p:nvPr/>
        </p:nvSpPr>
        <p:spPr>
          <a:xfrm>
            <a:off x="1371778" y="1371212"/>
            <a:ext cx="2304256" cy="720823"/>
          </a:xfrm>
          <a:prstGeom prst="borderCallout1">
            <a:avLst>
              <a:gd name="adj1" fmla="val 49215"/>
              <a:gd name="adj2" fmla="val 100340"/>
              <a:gd name="adj3" fmla="val 167918"/>
              <a:gd name="adj4" fmla="val 1080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itchFamily="49" charset="-128"/>
                <a:ea typeface="ＭＳ ゴシック" pitchFamily="49" charset="-128"/>
              </a:rPr>
              <a:t>根幹部品であるフレーム</a:t>
            </a:r>
            <a:endParaRPr kumimoji="1" lang="en-US" altLang="ja-JP" sz="1400" dirty="0" smtClean="0">
              <a:solidFill>
                <a:schemeClr val="tx1"/>
              </a:solidFill>
              <a:latin typeface="ＭＳ ゴシック" pitchFamily="49" charset="-128"/>
              <a:ea typeface="ＭＳ ゴシック" pitchFamily="49" charset="-128"/>
            </a:endParaRPr>
          </a:p>
          <a:p>
            <a:pPr algn="ctr"/>
            <a:r>
              <a:rPr kumimoji="1" lang="ja-JP" altLang="en-US" sz="1400" dirty="0" smtClean="0">
                <a:solidFill>
                  <a:schemeClr val="tx1"/>
                </a:solidFill>
                <a:latin typeface="ＭＳ ゴシック" pitchFamily="49" charset="-128"/>
                <a:ea typeface="ＭＳ ゴシック" pitchFamily="49" charset="-128"/>
              </a:rPr>
              <a:t>の劣化により全面更新</a:t>
            </a:r>
            <a:endParaRPr kumimoji="1" lang="en-US" altLang="ja-JP" sz="1400" dirty="0" smtClean="0">
              <a:solidFill>
                <a:schemeClr val="tx1"/>
              </a:solidFill>
              <a:latin typeface="ＭＳ ゴシック" pitchFamily="49" charset="-128"/>
              <a:ea typeface="ＭＳ ゴシック" pitchFamily="49" charset="-128"/>
            </a:endParaRPr>
          </a:p>
          <a:p>
            <a:pPr algn="ctr"/>
            <a:r>
              <a:rPr lang="ja-JP" altLang="en-US" sz="1400" dirty="0" smtClean="0">
                <a:solidFill>
                  <a:schemeClr val="tx1"/>
                </a:solidFill>
                <a:latin typeface="ＭＳ ゴシック" pitchFamily="49" charset="-128"/>
                <a:ea typeface="ＭＳ ゴシック" pitchFamily="49" charset="-128"/>
              </a:rPr>
              <a:t>（設置後</a:t>
            </a:r>
            <a:r>
              <a:rPr lang="en-US" altLang="ja-JP" sz="1400" dirty="0" smtClean="0">
                <a:solidFill>
                  <a:schemeClr val="tx1"/>
                </a:solidFill>
                <a:latin typeface="ＭＳ ゴシック" pitchFamily="49" charset="-128"/>
                <a:ea typeface="ＭＳ ゴシック" pitchFamily="49" charset="-128"/>
              </a:rPr>
              <a:t>34</a:t>
            </a:r>
            <a:r>
              <a:rPr lang="ja-JP" altLang="en-US" sz="1400" dirty="0" smtClean="0">
                <a:solidFill>
                  <a:schemeClr val="tx1"/>
                </a:solidFill>
                <a:latin typeface="ＭＳ ゴシック" pitchFamily="49" charset="-128"/>
                <a:ea typeface="ＭＳ ゴシック" pitchFamily="49" charset="-128"/>
              </a:rPr>
              <a:t>年）</a:t>
            </a:r>
            <a:endParaRPr kumimoji="1" lang="ja-JP" altLang="en-US" sz="1400"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1499979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64208" y="506388"/>
            <a:ext cx="8928992"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20000"/>
              </a:lnSpc>
            </a:pPr>
            <a:r>
              <a:rPr lang="ja-JP" altLang="en-US" sz="3200" dirty="0" smtClean="0">
                <a:latin typeface="ＭＳ ゴシック" pitchFamily="49" charset="-128"/>
                <a:ea typeface="ＭＳ ゴシック" pitchFamily="49" charset="-128"/>
              </a:rPr>
              <a:t>アクション</a:t>
            </a:r>
            <a:r>
              <a:rPr lang="en-US" altLang="ja-JP" sz="3200" dirty="0" smtClean="0">
                <a:latin typeface="ＭＳ ゴシック" pitchFamily="49" charset="-128"/>
                <a:ea typeface="ＭＳ ゴシック" pitchFamily="49" charset="-128"/>
              </a:rPr>
              <a:t>1</a:t>
            </a:r>
            <a:r>
              <a:rPr lang="ja-JP" altLang="en-US" sz="3200" dirty="0" smtClean="0">
                <a:latin typeface="ＭＳ ゴシック" pitchFamily="49" charset="-128"/>
                <a:ea typeface="ＭＳ ゴシック" pitchFamily="49" charset="-128"/>
              </a:rPr>
              <a:t>と</a:t>
            </a:r>
            <a:r>
              <a:rPr lang="en-US" altLang="ja-JP" sz="3200" dirty="0" smtClean="0">
                <a:latin typeface="ＭＳ ゴシック" pitchFamily="49" charset="-128"/>
                <a:ea typeface="ＭＳ ゴシック" pitchFamily="49" charset="-128"/>
              </a:rPr>
              <a:t>2</a:t>
            </a:r>
            <a:r>
              <a:rPr lang="ja-JP" altLang="en-US" sz="3200" dirty="0" smtClean="0">
                <a:latin typeface="ＭＳ ゴシック" pitchFamily="49" charset="-128"/>
                <a:ea typeface="ＭＳ ゴシック" pitchFamily="49" charset="-128"/>
              </a:rPr>
              <a:t>の年平均費用比較</a:t>
            </a:r>
            <a:endParaRPr lang="ja-JP" altLang="en-US" sz="3200" dirty="0">
              <a:latin typeface="ＭＳ ゴシック" pitchFamily="49" charset="-128"/>
              <a:ea typeface="ＭＳ ゴシック" pitchFamily="49" charset="-128"/>
            </a:endParaRPr>
          </a:p>
        </p:txBody>
      </p:sp>
      <p:sp>
        <p:nvSpPr>
          <p:cNvPr id="5" name="タイトル 1"/>
          <p:cNvSpPr txBox="1">
            <a:spLocks/>
          </p:cNvSpPr>
          <p:nvPr/>
        </p:nvSpPr>
        <p:spPr>
          <a:xfrm>
            <a:off x="250809" y="1885121"/>
            <a:ext cx="8920912" cy="2548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smtClean="0">
                <a:latin typeface="ＭＳ ゴシック" pitchFamily="49" charset="-128"/>
                <a:ea typeface="ＭＳ ゴシック" pitchFamily="49" charset="-128"/>
              </a:rPr>
              <a:t>●アクション</a:t>
            </a:r>
            <a:r>
              <a:rPr lang="en-US" altLang="ja-JP" sz="2800" dirty="0" smtClean="0">
                <a:latin typeface="ＭＳ ゴシック" pitchFamily="49" charset="-128"/>
                <a:ea typeface="ＭＳ ゴシック" pitchFamily="49" charset="-128"/>
              </a:rPr>
              <a:t>1</a:t>
            </a:r>
            <a:r>
              <a:rPr lang="ja-JP" altLang="en-US" sz="2800" dirty="0" smtClean="0">
                <a:latin typeface="ＭＳ ゴシック" pitchFamily="49" charset="-128"/>
                <a:ea typeface="ＭＳ ゴシック" pitchFamily="49" charset="-128"/>
              </a:rPr>
              <a:t>：</a:t>
            </a:r>
            <a:r>
              <a:rPr lang="en-US" altLang="ja-JP" sz="2800" dirty="0" smtClean="0">
                <a:latin typeface="ＭＳ ゴシック" pitchFamily="49" charset="-128"/>
                <a:ea typeface="ＭＳ ゴシック" pitchFamily="49" charset="-128"/>
              </a:rPr>
              <a:t>24</a:t>
            </a:r>
            <a:r>
              <a:rPr lang="ja-JP" altLang="en-US" sz="2800" dirty="0" smtClean="0">
                <a:latin typeface="ＭＳ ゴシック" pitchFamily="49" charset="-128"/>
                <a:ea typeface="ＭＳ ゴシック" pitchFamily="49" charset="-128"/>
              </a:rPr>
              <a:t>年間の累積費用は</a:t>
            </a:r>
            <a:r>
              <a:rPr lang="en-US" altLang="ja-JP" sz="2800" dirty="0" smtClean="0">
                <a:latin typeface="ＭＳ ゴシック" pitchFamily="49" charset="-128"/>
                <a:ea typeface="ＭＳ ゴシック" pitchFamily="49" charset="-128"/>
              </a:rPr>
              <a:t>75,000</a:t>
            </a:r>
            <a:r>
              <a:rPr lang="ja-JP" altLang="en-US" sz="2800" dirty="0">
                <a:latin typeface="ＭＳ ゴシック" pitchFamily="49" charset="-128"/>
                <a:ea typeface="ＭＳ ゴシック" pitchFamily="49" charset="-128"/>
              </a:rPr>
              <a:t>千円</a:t>
            </a:r>
            <a:endParaRPr lang="en-US" altLang="ja-JP" sz="2800" dirty="0" smtClean="0">
              <a:latin typeface="ＭＳ ゴシック" pitchFamily="49" charset="-128"/>
              <a:ea typeface="ＭＳ ゴシック" pitchFamily="49" charset="-128"/>
            </a:endParaRPr>
          </a:p>
          <a:p>
            <a:pPr algn="l">
              <a:lnSpc>
                <a:spcPct val="120000"/>
              </a:lnSpc>
            </a:pPr>
            <a:r>
              <a:rPr lang="ja-JP" altLang="en-US" sz="2800" dirty="0" smtClean="0">
                <a:latin typeface="ＭＳ ゴシック" pitchFamily="49" charset="-128"/>
                <a:ea typeface="ＭＳ ゴシック" pitchFamily="49" charset="-128"/>
              </a:rPr>
              <a:t>　　⇒年間平均</a:t>
            </a:r>
            <a:r>
              <a:rPr lang="en-US" altLang="ja-JP" sz="2800" dirty="0" smtClean="0">
                <a:latin typeface="ＭＳ ゴシック" pitchFamily="49" charset="-128"/>
                <a:ea typeface="ＭＳ ゴシック" pitchFamily="49" charset="-128"/>
              </a:rPr>
              <a:t>3,125</a:t>
            </a:r>
            <a:r>
              <a:rPr lang="ja-JP" altLang="en-US" sz="2800" dirty="0" smtClean="0">
                <a:latin typeface="ＭＳ ゴシック" pitchFamily="49" charset="-128"/>
                <a:ea typeface="ＭＳ ゴシック" pitchFamily="49" charset="-128"/>
              </a:rPr>
              <a:t>千円</a:t>
            </a:r>
            <a:endParaRPr lang="en-US" altLang="ja-JP" sz="2800" dirty="0" smtClean="0">
              <a:latin typeface="ＭＳ ゴシック" pitchFamily="49" charset="-128"/>
              <a:ea typeface="ＭＳ ゴシック" pitchFamily="49" charset="-128"/>
            </a:endParaRPr>
          </a:p>
          <a:p>
            <a:pPr algn="l">
              <a:lnSpc>
                <a:spcPct val="120000"/>
              </a:lnSpc>
            </a:pPr>
            <a:endParaRPr lang="en-US" altLang="ja-JP" sz="2800" dirty="0" smtClean="0">
              <a:latin typeface="ＭＳ ゴシック" pitchFamily="49" charset="-128"/>
              <a:ea typeface="ＭＳ ゴシック" pitchFamily="49" charset="-128"/>
            </a:endParaRPr>
          </a:p>
          <a:p>
            <a:pPr algn="l">
              <a:lnSpc>
                <a:spcPct val="120000"/>
              </a:lnSpc>
            </a:pPr>
            <a:r>
              <a:rPr lang="ja-JP" altLang="en-US" sz="2800" dirty="0" smtClean="0">
                <a:latin typeface="ＭＳ ゴシック" pitchFamily="49" charset="-128"/>
                <a:ea typeface="ＭＳ ゴシック" pitchFamily="49" charset="-128"/>
              </a:rPr>
              <a:t>●アクション</a:t>
            </a:r>
            <a:r>
              <a:rPr lang="en-US" altLang="ja-JP" sz="2800" dirty="0" smtClean="0">
                <a:latin typeface="ＭＳ ゴシック" pitchFamily="49" charset="-128"/>
                <a:ea typeface="ＭＳ ゴシック" pitchFamily="49" charset="-128"/>
              </a:rPr>
              <a:t>2</a:t>
            </a:r>
            <a:r>
              <a:rPr lang="ja-JP" altLang="en-US" sz="2800" dirty="0" smtClean="0">
                <a:latin typeface="ＭＳ ゴシック" pitchFamily="49" charset="-128"/>
                <a:ea typeface="ＭＳ ゴシック" pitchFamily="49" charset="-128"/>
              </a:rPr>
              <a:t>：</a:t>
            </a:r>
            <a:r>
              <a:rPr lang="en-US" altLang="ja-JP" sz="2800" dirty="0" smtClean="0">
                <a:latin typeface="ＭＳ ゴシック" pitchFamily="49" charset="-128"/>
                <a:ea typeface="ＭＳ ゴシック" pitchFamily="49" charset="-128"/>
              </a:rPr>
              <a:t>34</a:t>
            </a:r>
            <a:r>
              <a:rPr lang="ja-JP" altLang="en-US" sz="2800" dirty="0" smtClean="0">
                <a:latin typeface="ＭＳ ゴシック" pitchFamily="49" charset="-128"/>
                <a:ea typeface="ＭＳ ゴシック" pitchFamily="49" charset="-128"/>
              </a:rPr>
              <a:t>年間の累積費用は</a:t>
            </a:r>
            <a:r>
              <a:rPr lang="en-US" altLang="ja-JP" sz="2800" dirty="0">
                <a:latin typeface="ＭＳ ゴシック" pitchFamily="49" charset="-128"/>
                <a:ea typeface="ＭＳ ゴシック" pitchFamily="49" charset="-128"/>
              </a:rPr>
              <a:t>105,000</a:t>
            </a:r>
            <a:r>
              <a:rPr lang="ja-JP" altLang="en-US" sz="2800" dirty="0">
                <a:latin typeface="ＭＳ ゴシック" pitchFamily="49" charset="-128"/>
                <a:ea typeface="ＭＳ ゴシック" pitchFamily="49" charset="-128"/>
              </a:rPr>
              <a:t>千円</a:t>
            </a:r>
            <a:endParaRPr lang="en-US" altLang="ja-JP" sz="2800" dirty="0" smtClean="0">
              <a:latin typeface="ＭＳ ゴシック" pitchFamily="49" charset="-128"/>
              <a:ea typeface="ＭＳ ゴシック" pitchFamily="49" charset="-128"/>
            </a:endParaRPr>
          </a:p>
          <a:p>
            <a:pPr algn="l">
              <a:lnSpc>
                <a:spcPct val="120000"/>
              </a:lnSpc>
            </a:pPr>
            <a:r>
              <a:rPr lang="ja-JP" altLang="en-US" sz="2800" dirty="0">
                <a:latin typeface="ＭＳ ゴシック" pitchFamily="49" charset="-128"/>
                <a:ea typeface="ＭＳ ゴシック" pitchFamily="49" charset="-128"/>
              </a:rPr>
              <a:t>　</a:t>
            </a:r>
            <a:r>
              <a:rPr lang="ja-JP" altLang="en-US" sz="2800" dirty="0" smtClean="0">
                <a:latin typeface="ＭＳ ゴシック" pitchFamily="49" charset="-128"/>
                <a:ea typeface="ＭＳ ゴシック" pitchFamily="49" charset="-128"/>
              </a:rPr>
              <a:t>　⇒年間平均</a:t>
            </a:r>
            <a:r>
              <a:rPr lang="en-US" altLang="ja-JP" sz="2800" dirty="0" smtClean="0">
                <a:latin typeface="ＭＳ ゴシック" pitchFamily="49" charset="-128"/>
                <a:ea typeface="ＭＳ ゴシック" pitchFamily="49" charset="-128"/>
              </a:rPr>
              <a:t>3,088</a:t>
            </a:r>
            <a:r>
              <a:rPr lang="ja-JP" altLang="en-US" sz="2800" dirty="0" smtClean="0">
                <a:latin typeface="ＭＳ ゴシック" pitchFamily="49" charset="-128"/>
                <a:ea typeface="ＭＳ ゴシック" pitchFamily="49" charset="-128"/>
              </a:rPr>
              <a:t>千円</a:t>
            </a:r>
            <a:endParaRPr lang="en-US" altLang="ja-JP" sz="2800" dirty="0" smtClean="0">
              <a:latin typeface="ＭＳ ゴシック" pitchFamily="49" charset="-128"/>
              <a:ea typeface="ＭＳ ゴシック" pitchFamily="49" charset="-128"/>
            </a:endParaRPr>
          </a:p>
          <a:p>
            <a:pPr algn="l">
              <a:lnSpc>
                <a:spcPct val="120000"/>
              </a:lnSpc>
            </a:pPr>
            <a:endParaRPr lang="en-US" altLang="ja-JP" sz="2800" b="1" u="sng" dirty="0" smtClean="0">
              <a:latin typeface="ＭＳ ゴシック" pitchFamily="49" charset="-128"/>
              <a:ea typeface="ＭＳ ゴシック" pitchFamily="49" charset="-128"/>
            </a:endParaRPr>
          </a:p>
          <a:p>
            <a:pPr algn="l">
              <a:lnSpc>
                <a:spcPct val="120000"/>
              </a:lnSpc>
            </a:pPr>
            <a:r>
              <a:rPr lang="ja-JP" altLang="en-US" sz="2800" b="1" u="sng" dirty="0" smtClean="0">
                <a:latin typeface="ＭＳ ゴシック" pitchFamily="49" charset="-128"/>
                <a:ea typeface="ＭＳ ゴシック" pitchFamily="49" charset="-128"/>
              </a:rPr>
              <a:t>★年間平均費用が低いアクション</a:t>
            </a:r>
            <a:r>
              <a:rPr lang="en-US" altLang="ja-JP" sz="2800" b="1" u="sng" dirty="0" smtClean="0">
                <a:latin typeface="ＭＳ ゴシック" pitchFamily="49" charset="-128"/>
                <a:ea typeface="ＭＳ ゴシック" pitchFamily="49" charset="-128"/>
              </a:rPr>
              <a:t>2</a:t>
            </a:r>
            <a:r>
              <a:rPr lang="ja-JP" altLang="en-US" sz="2800" b="1" u="sng" dirty="0" smtClean="0">
                <a:latin typeface="ＭＳ ゴシック" pitchFamily="49" charset="-128"/>
                <a:ea typeface="ＭＳ ゴシック" pitchFamily="49" charset="-128"/>
              </a:rPr>
              <a:t>を採用</a:t>
            </a:r>
            <a:endParaRPr lang="ja-JP" altLang="en-US" sz="2800" b="1" u="sng" dirty="0">
              <a:latin typeface="ＭＳ ゴシック" pitchFamily="49" charset="-128"/>
              <a:ea typeface="ＭＳ ゴシック" pitchFamily="49"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31</a:t>
            </a:fld>
            <a:endParaRPr kumimoji="1" lang="ja-JP" altLang="en-US"/>
          </a:p>
        </p:txBody>
      </p:sp>
    </p:spTree>
    <p:extLst>
      <p:ext uri="{BB962C8B-B14F-4D97-AF65-F5344CB8AC3E}">
        <p14:creationId xmlns:p14="http://schemas.microsoft.com/office/powerpoint/2010/main" val="2743196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7504" y="620688"/>
            <a:ext cx="8928992"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20000"/>
              </a:lnSpc>
            </a:pPr>
            <a:r>
              <a:rPr lang="ja-JP" altLang="en-US" sz="3600" dirty="0" smtClean="0">
                <a:latin typeface="ＭＳ ゴシック" pitchFamily="49" charset="-128"/>
                <a:ea typeface="ＭＳ ゴシック" pitchFamily="49" charset="-128"/>
              </a:rPr>
              <a:t>設備の健全度予測</a:t>
            </a:r>
            <a:r>
              <a:rPr lang="en-US" altLang="ja-JP" sz="3600" dirty="0" smtClean="0">
                <a:latin typeface="ＭＳ ゴシック" pitchFamily="49" charset="-128"/>
                <a:ea typeface="ＭＳ ゴシック" pitchFamily="49" charset="-128"/>
              </a:rPr>
              <a:t>【</a:t>
            </a:r>
            <a:r>
              <a:rPr lang="ja-JP" altLang="en-US" sz="3600" dirty="0" smtClean="0">
                <a:latin typeface="ＭＳ ゴシック" pitchFamily="49" charset="-128"/>
                <a:ea typeface="ＭＳ ゴシック" pitchFamily="49" charset="-128"/>
              </a:rPr>
              <a:t>修繕履歴が無い場合</a:t>
            </a:r>
            <a:r>
              <a:rPr lang="en-US" altLang="ja-JP" sz="3600" dirty="0" smtClean="0">
                <a:latin typeface="ＭＳ ゴシック" pitchFamily="49" charset="-128"/>
                <a:ea typeface="ＭＳ ゴシック" pitchFamily="49" charset="-128"/>
              </a:rPr>
              <a:t>】</a:t>
            </a:r>
            <a:endParaRPr lang="ja-JP" altLang="en-US" sz="3600" dirty="0">
              <a:latin typeface="ＭＳ ゴシック" pitchFamily="49" charset="-128"/>
              <a:ea typeface="ＭＳ ゴシック" pitchFamily="49" charset="-128"/>
            </a:endParaRPr>
          </a:p>
        </p:txBody>
      </p:sp>
      <p:sp>
        <p:nvSpPr>
          <p:cNvPr id="5" name="テキスト ボックス 4"/>
          <p:cNvSpPr txBox="1"/>
          <p:nvPr/>
        </p:nvSpPr>
        <p:spPr>
          <a:xfrm>
            <a:off x="179512" y="1340768"/>
            <a:ext cx="8856984" cy="943528"/>
          </a:xfrm>
          <a:prstGeom prst="rect">
            <a:avLst/>
          </a:prstGeom>
          <a:noFill/>
        </p:spPr>
        <p:txBody>
          <a:bodyPr wrap="square" rtlCol="0">
            <a:spAutoFit/>
          </a:bodyPr>
          <a:lstStyle/>
          <a:p>
            <a:pPr marL="252000" indent="-360000">
              <a:lnSpc>
                <a:spcPct val="150000"/>
              </a:lnSpc>
            </a:pPr>
            <a:r>
              <a:rPr lang="ja-JP" altLang="en-US" sz="2000" dirty="0" smtClean="0">
                <a:latin typeface="ＭＳ ゴシック" pitchFamily="49" charset="-128"/>
                <a:ea typeface="ＭＳ ゴシック" pitchFamily="49" charset="-128"/>
              </a:rPr>
              <a:t>・設置</a:t>
            </a:r>
            <a:r>
              <a:rPr lang="ja-JP" altLang="en-US" sz="2000" dirty="0">
                <a:latin typeface="ＭＳ ゴシック" pitchFamily="49" charset="-128"/>
                <a:ea typeface="ＭＳ ゴシック" pitchFamily="49" charset="-128"/>
              </a:rPr>
              <a:t>から診断時点までの健全度の低下量</a:t>
            </a:r>
            <a:r>
              <a:rPr lang="ja-JP" altLang="en-US" sz="2000" dirty="0" smtClean="0">
                <a:latin typeface="ＭＳ ゴシック" pitchFamily="49" charset="-128"/>
                <a:ea typeface="ＭＳ ゴシック" pitchFamily="49" charset="-128"/>
              </a:rPr>
              <a:t>を経過</a:t>
            </a:r>
            <a:r>
              <a:rPr lang="ja-JP" altLang="en-US" sz="2000" dirty="0">
                <a:latin typeface="ＭＳ ゴシック" pitchFamily="49" charset="-128"/>
                <a:ea typeface="ＭＳ ゴシック" pitchFamily="49" charset="-128"/>
              </a:rPr>
              <a:t>年数で除して健全度予測勾配を求める</a:t>
            </a:r>
            <a:r>
              <a:rPr lang="ja-JP" altLang="en-US" sz="2000" dirty="0" smtClean="0">
                <a:latin typeface="ＭＳ ゴシック" pitchFamily="49" charset="-128"/>
                <a:ea typeface="ＭＳ ゴシック" pitchFamily="49" charset="-128"/>
              </a:rPr>
              <a:t>。</a:t>
            </a:r>
            <a:endParaRPr lang="ja-JP" altLang="en-US" sz="2000" dirty="0">
              <a:latin typeface="ＭＳ ゴシック" pitchFamily="49" charset="-128"/>
              <a:ea typeface="ＭＳ ゴシック" pitchFamily="49" charset="-128"/>
            </a:endParaRPr>
          </a:p>
        </p:txBody>
      </p:sp>
      <p:pic>
        <p:nvPicPr>
          <p:cNvPr id="6" name="図 5"/>
          <p:cNvPicPr/>
          <p:nvPr/>
        </p:nvPicPr>
        <p:blipFill>
          <a:blip r:embed="rId2">
            <a:extLst>
              <a:ext uri="{28A0092B-C50C-407E-A947-70E740481C1C}">
                <a14:useLocalDpi xmlns:a14="http://schemas.microsoft.com/office/drawing/2010/main" val="0"/>
              </a:ext>
            </a:extLst>
          </a:blip>
          <a:srcRect/>
          <a:stretch>
            <a:fillRect/>
          </a:stretch>
        </p:blipFill>
        <p:spPr bwMode="auto">
          <a:xfrm>
            <a:off x="-36512" y="2201102"/>
            <a:ext cx="8973245" cy="4252234"/>
          </a:xfrm>
          <a:prstGeom prst="rect">
            <a:avLst/>
          </a:prstGeom>
          <a:noFill/>
          <a:ln>
            <a:noFill/>
          </a:ln>
        </p:spPr>
      </p:pic>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32</a:t>
            </a:fld>
            <a:endParaRPr kumimoji="1" lang="ja-JP" altLang="en-US"/>
          </a:p>
        </p:txBody>
      </p:sp>
    </p:spTree>
    <p:extLst>
      <p:ext uri="{BB962C8B-B14F-4D97-AF65-F5344CB8AC3E}">
        <p14:creationId xmlns:p14="http://schemas.microsoft.com/office/powerpoint/2010/main" val="4006794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7504" y="620688"/>
            <a:ext cx="8928992"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20000"/>
              </a:lnSpc>
            </a:pPr>
            <a:r>
              <a:rPr lang="ja-JP" altLang="en-US" sz="3600" dirty="0" smtClean="0">
                <a:latin typeface="ＭＳ ゴシック" pitchFamily="49" charset="-128"/>
                <a:ea typeface="ＭＳ ゴシック" pitchFamily="49" charset="-128"/>
              </a:rPr>
              <a:t>設備の健全度予測</a:t>
            </a:r>
            <a:r>
              <a:rPr lang="en-US" altLang="ja-JP" sz="3600" dirty="0" smtClean="0">
                <a:latin typeface="ＭＳ ゴシック" pitchFamily="49" charset="-128"/>
                <a:ea typeface="ＭＳ ゴシック" pitchFamily="49" charset="-128"/>
              </a:rPr>
              <a:t>【</a:t>
            </a:r>
            <a:r>
              <a:rPr lang="ja-JP" altLang="en-US" sz="3600" dirty="0" smtClean="0">
                <a:latin typeface="ＭＳ ゴシック" pitchFamily="49" charset="-128"/>
                <a:ea typeface="ＭＳ ゴシック" pitchFamily="49" charset="-128"/>
              </a:rPr>
              <a:t>修繕履歴が有る場合</a:t>
            </a:r>
            <a:r>
              <a:rPr lang="en-US" altLang="ja-JP" sz="3600" dirty="0" smtClean="0">
                <a:latin typeface="ＭＳ ゴシック" pitchFamily="49" charset="-128"/>
                <a:ea typeface="ＭＳ ゴシック" pitchFamily="49" charset="-128"/>
              </a:rPr>
              <a:t>】</a:t>
            </a:r>
            <a:endParaRPr lang="ja-JP" altLang="en-US" sz="3600" dirty="0">
              <a:latin typeface="ＭＳ ゴシック" pitchFamily="49" charset="-128"/>
              <a:ea typeface="ＭＳ ゴシック" pitchFamily="49" charset="-128"/>
            </a:endParaRPr>
          </a:p>
        </p:txBody>
      </p:sp>
      <p:sp>
        <p:nvSpPr>
          <p:cNvPr id="5" name="テキスト ボックス 4"/>
          <p:cNvSpPr txBox="1"/>
          <p:nvPr/>
        </p:nvSpPr>
        <p:spPr>
          <a:xfrm>
            <a:off x="179512" y="1268760"/>
            <a:ext cx="8856984" cy="943528"/>
          </a:xfrm>
          <a:prstGeom prst="rect">
            <a:avLst/>
          </a:prstGeom>
          <a:noFill/>
        </p:spPr>
        <p:txBody>
          <a:bodyPr wrap="square" rtlCol="0">
            <a:spAutoFit/>
          </a:bodyPr>
          <a:lstStyle/>
          <a:p>
            <a:pPr marL="252000" indent="-360000">
              <a:lnSpc>
                <a:spcPct val="150000"/>
              </a:lnSpc>
            </a:pPr>
            <a:r>
              <a:rPr lang="ja-JP" altLang="en-US" sz="2000" dirty="0">
                <a:latin typeface="ＭＳ ゴシック" pitchFamily="49" charset="-128"/>
                <a:ea typeface="ＭＳ ゴシック" pitchFamily="49" charset="-128"/>
              </a:rPr>
              <a:t>・修繕実施の前年度の健全度から実績勾配を求め、これを将来の健全度勾配とする。修繕履歴が複数あった場合は、実績勾配の平均値を採用する</a:t>
            </a:r>
            <a:r>
              <a:rPr lang="ja-JP" altLang="en-US" sz="2000" dirty="0" smtClean="0">
                <a:latin typeface="ＭＳ ゴシック" pitchFamily="49" charset="-128"/>
                <a:ea typeface="ＭＳ ゴシック" pitchFamily="49" charset="-128"/>
              </a:rPr>
              <a:t>。</a:t>
            </a:r>
            <a:endParaRPr lang="ja-JP" altLang="en-US" sz="2000" dirty="0">
              <a:latin typeface="ＭＳ ゴシック" pitchFamily="49" charset="-128"/>
              <a:ea typeface="ＭＳ ゴシック" pitchFamily="49" charset="-128"/>
            </a:endParaRPr>
          </a:p>
        </p:txBody>
      </p:sp>
      <p:pic>
        <p:nvPicPr>
          <p:cNvPr id="7" name="図 6"/>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82183"/>
            <a:ext cx="8064896" cy="4508945"/>
          </a:xfrm>
          <a:prstGeom prst="rect">
            <a:avLst/>
          </a:prstGeom>
          <a:noFill/>
          <a:ln>
            <a:noFill/>
          </a:ln>
        </p:spPr>
      </p:pic>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33</a:t>
            </a:fld>
            <a:endParaRPr kumimoji="1" lang="ja-JP" altLang="en-US"/>
          </a:p>
        </p:txBody>
      </p:sp>
    </p:spTree>
    <p:extLst>
      <p:ext uri="{BB962C8B-B14F-4D97-AF65-F5344CB8AC3E}">
        <p14:creationId xmlns:p14="http://schemas.microsoft.com/office/powerpoint/2010/main" val="2863961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ja-JP" altLang="en-US"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目標管理水準・更新時期・重点化指標</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２－２ 下水道設備</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86788"/>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34</a:t>
            </a:fld>
            <a:endParaRPr kumimoji="1" lang="ja-JP" altLang="en-US"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3354"/>
            <a:ext cx="448627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4419600" y="1202971"/>
            <a:ext cx="4724400" cy="2585323"/>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○発生確率</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・健全度評価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・経過年数</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（耐用年数超過率、目標耐用年数）</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・平均故障発生頻度評価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○社会的影響度</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・機能評価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（災害時等に復旧を求められる処理機能等）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・経済性評価</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各施設の改築費用）</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39434" y="5571771"/>
            <a:ext cx="4225638" cy="954107"/>
          </a:xfrm>
          <a:prstGeom prst="rect">
            <a:avLst/>
          </a:prstGeom>
          <a:noFill/>
          <a:ln w="19050">
            <a:solidFill>
              <a:srgbClr val="FF0000"/>
            </a:solidFill>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ストックマネジメント手法を踏まえた</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長寿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命化計画策定に関する手引き（案）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国土交通省水管理・国土保全局下水道部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44318" y="919536"/>
            <a:ext cx="8936182" cy="369332"/>
          </a:xfrm>
          <a:prstGeom prst="rect">
            <a:avLst/>
          </a:prstGeom>
          <a:noFill/>
        </p:spPr>
        <p:txBody>
          <a:bodyPr wrap="square" rtlCol="0">
            <a:spAutoFit/>
          </a:bodyPr>
          <a:lstStyle/>
          <a:p>
            <a:r>
              <a:rPr kumimoji="1" lang="en-US" altLang="ja-JP"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dirty="0">
                <a:latin typeface="HG丸ｺﾞｼｯｸM-PRO" panose="020F0600000000000000" pitchFamily="50" charset="-128"/>
                <a:ea typeface="HG丸ｺﾞｼｯｸM-PRO" panose="020F0600000000000000" pitchFamily="50" charset="-128"/>
                <a:cs typeface="Meiryo UI" panose="020B0604030504040204" pitchFamily="50" charset="-128"/>
              </a:rPr>
              <a:t>重点化指標</a:t>
            </a:r>
            <a:r>
              <a:rPr kumimoji="1" lang="en-US" altLang="ja-JP"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p>
        </p:txBody>
      </p:sp>
    </p:spTree>
    <p:extLst>
      <p:ext uri="{BB962C8B-B14F-4D97-AF65-F5344CB8AC3E}">
        <p14:creationId xmlns:p14="http://schemas.microsoft.com/office/powerpoint/2010/main" val="835867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２－３ </a:t>
            </a:r>
            <a:r>
              <a:rPr lang="ja-JP" altLang="en-US" sz="2400" dirty="0">
                <a:latin typeface="Meiryo UI" pitchFamily="50" charset="-128"/>
                <a:ea typeface="Meiryo UI" pitchFamily="50" charset="-128"/>
                <a:cs typeface="Meiryo UI" pitchFamily="50" charset="-128"/>
              </a:rPr>
              <a:t>河川設備</a:t>
            </a: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35</a:t>
            </a:fld>
            <a:endParaRPr kumimoji="1" lang="ja-JP" altLang="en-US" dirty="0"/>
          </a:p>
        </p:txBody>
      </p:sp>
      <p:sp>
        <p:nvSpPr>
          <p:cNvPr id="2" name="Rectangle 3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635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Rectangle 5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63500" algn="l" defTabSz="914400" rtl="0" eaLnBrk="1" fontAlgn="base" latinLnBrk="0" hangingPunct="1">
              <a:lnSpc>
                <a:spcPct val="100000"/>
              </a:lnSpc>
              <a:spcBef>
                <a:spcPct val="0"/>
              </a:spcBef>
              <a:spcAft>
                <a:spcPct val="0"/>
              </a:spcAft>
              <a:buClrTx/>
              <a:buSzTx/>
              <a:buFontTx/>
              <a:buNone/>
              <a:tabLst>
                <a:tab pos="2286000" algn="l"/>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 name="テキスト ボックス 60"/>
          <p:cNvSpPr txBox="1"/>
          <p:nvPr/>
        </p:nvSpPr>
        <p:spPr>
          <a:xfrm>
            <a:off x="131466" y="962209"/>
            <a:ext cx="4808834" cy="369332"/>
          </a:xfrm>
          <a:prstGeom prst="rect">
            <a:avLst/>
          </a:prstGeom>
          <a:noFill/>
        </p:spPr>
        <p:txBody>
          <a:bodyPr wrap="square" rtlCol="0">
            <a:spAutoFit/>
          </a:bodyPr>
          <a:lstStyle/>
          <a:p>
            <a:r>
              <a:rPr kumimoji="1" lang="en-US" altLang="ja-JP"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行動計画　概略フロー　素案（参考）</a:t>
            </a:r>
            <a:r>
              <a:rPr kumimoji="1" lang="en-US" altLang="ja-JP"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p>
        </p:txBody>
      </p:sp>
      <p:sp>
        <p:nvSpPr>
          <p:cNvPr id="62" name="対角する 2 つの角を丸めた四角形 61"/>
          <p:cNvSpPr>
            <a:spLocks/>
          </p:cNvSpPr>
          <p:nvPr/>
        </p:nvSpPr>
        <p:spPr>
          <a:xfrm>
            <a:off x="4655633" y="3639796"/>
            <a:ext cx="1605654" cy="585289"/>
          </a:xfrm>
          <a:prstGeom prst="round2DiagRect">
            <a:avLst/>
          </a:prstGeom>
          <a:solidFill>
            <a:schemeClr val="accent6">
              <a:lumMod val="75000"/>
            </a:schemeClr>
          </a:solidFill>
          <a:ln w="25400" cap="flat" cmpd="sng" algn="ctr">
            <a:solidFill>
              <a:srgbClr val="4F81BD">
                <a:shade val="50000"/>
              </a:srgbClr>
            </a:solidFill>
            <a:prstDash val="solid"/>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200"/>
              </a:lnSpc>
              <a:spcAft>
                <a:spcPts val="0"/>
              </a:spcAft>
            </a:pPr>
            <a:r>
              <a:rPr lang="ja-JP" sz="900" kern="1200">
                <a:solidFill>
                  <a:srgbClr val="FFFFFF"/>
                </a:solidFill>
                <a:effectLst/>
                <a:latin typeface="Century"/>
                <a:ea typeface="Meiryo UI"/>
                <a:cs typeface="Times New Roman"/>
              </a:rPr>
              <a:t>試運転・日常点検</a:t>
            </a:r>
            <a:endParaRPr lang="en-US" altLang="ja-JP" sz="900" kern="1200">
              <a:solidFill>
                <a:srgbClr val="FFFFFF"/>
              </a:solidFill>
              <a:effectLst/>
              <a:latin typeface="Century"/>
              <a:ea typeface="Meiryo UI"/>
              <a:cs typeface="Times New Roman"/>
            </a:endParaRPr>
          </a:p>
          <a:p>
            <a:pPr algn="just">
              <a:lnSpc>
                <a:spcPts val="1200"/>
              </a:lnSpc>
              <a:spcAft>
                <a:spcPts val="0"/>
              </a:spcAft>
            </a:pPr>
            <a:r>
              <a:rPr lang="ja-JP" sz="900" kern="1200">
                <a:solidFill>
                  <a:srgbClr val="FFFFFF"/>
                </a:solidFill>
                <a:effectLst/>
                <a:latin typeface="Century"/>
                <a:ea typeface="Meiryo UI"/>
                <a:cs typeface="Times New Roman"/>
              </a:rPr>
              <a:t>月点検・年点検・定期点検</a:t>
            </a:r>
            <a:endParaRPr lang="ja-JP" sz="1050" kern="100">
              <a:effectLst/>
              <a:latin typeface="Century"/>
              <a:ea typeface="ＭＳ 明朝"/>
              <a:cs typeface="Times New Roman"/>
            </a:endParaRPr>
          </a:p>
        </p:txBody>
      </p:sp>
      <p:cxnSp>
        <p:nvCxnSpPr>
          <p:cNvPr id="63" name="カギ線コネクタ 62"/>
          <p:cNvCxnSpPr>
            <a:stCxn id="85" idx="1"/>
            <a:endCxn id="62" idx="3"/>
          </p:cNvCxnSpPr>
          <p:nvPr/>
        </p:nvCxnSpPr>
        <p:spPr>
          <a:xfrm rot="5400000">
            <a:off x="4750679" y="2933337"/>
            <a:ext cx="1411519" cy="1400"/>
          </a:xfrm>
          <a:prstGeom prst="bentConnector3">
            <a:avLst>
              <a:gd name="adj1" fmla="val 50000"/>
            </a:avLst>
          </a:prstGeom>
          <a:noFill/>
          <a:ln w="19050" cap="flat" cmpd="sng" algn="ctr">
            <a:solidFill>
              <a:srgbClr val="FF0000"/>
            </a:solidFill>
            <a:prstDash val="solid"/>
            <a:tailEnd type="arrow"/>
          </a:ln>
          <a:effectLst/>
        </p:spPr>
      </p:cxnSp>
      <p:sp>
        <p:nvSpPr>
          <p:cNvPr id="64" name="対角する 2 つの角を丸めた四角形 63"/>
          <p:cNvSpPr>
            <a:spLocks/>
          </p:cNvSpPr>
          <p:nvPr/>
        </p:nvSpPr>
        <p:spPr>
          <a:xfrm>
            <a:off x="7061373" y="1684190"/>
            <a:ext cx="1319426" cy="542108"/>
          </a:xfrm>
          <a:prstGeom prst="round2DiagRect">
            <a:avLst/>
          </a:prstGeom>
          <a:solidFill>
            <a:schemeClr val="accent6">
              <a:lumMod val="75000"/>
            </a:schemeClr>
          </a:solidFill>
          <a:ln w="25400" cap="flat" cmpd="sng" algn="ctr">
            <a:solidFill>
              <a:srgbClr val="4F81BD">
                <a:shade val="50000"/>
              </a:srgbClr>
            </a:solidFill>
            <a:prstDash val="solid"/>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spcAft>
                <a:spcPts val="0"/>
              </a:spcAft>
            </a:pPr>
            <a:r>
              <a:rPr lang="ja-JP" altLang="en-US" sz="900" kern="1200">
                <a:solidFill>
                  <a:srgbClr val="FFFFFF"/>
                </a:solidFill>
                <a:effectLst/>
                <a:latin typeface="Century"/>
                <a:ea typeface="Meiryo UI"/>
                <a:cs typeface="Times New Roman"/>
              </a:rPr>
              <a:t>調整・修繕</a:t>
            </a:r>
            <a:endParaRPr lang="en-US" altLang="ja-JP" sz="900" kern="1200">
              <a:solidFill>
                <a:srgbClr val="FFFFFF"/>
              </a:solidFill>
              <a:effectLst/>
              <a:latin typeface="Century"/>
              <a:ea typeface="Meiryo UI"/>
              <a:cs typeface="Times New Roman"/>
            </a:endParaRPr>
          </a:p>
          <a:p>
            <a:pPr algn="ctr">
              <a:lnSpc>
                <a:spcPts val="1200"/>
              </a:lnSpc>
              <a:spcAft>
                <a:spcPts val="0"/>
              </a:spcAft>
            </a:pPr>
            <a:r>
              <a:rPr lang="ja-JP" altLang="en-US" sz="900" kern="1200">
                <a:solidFill>
                  <a:srgbClr val="FFFFFF"/>
                </a:solidFill>
                <a:effectLst/>
                <a:latin typeface="Century"/>
                <a:ea typeface="Meiryo UI"/>
                <a:cs typeface="Times New Roman"/>
              </a:rPr>
              <a:t>点検方法等の改善</a:t>
            </a:r>
          </a:p>
        </p:txBody>
      </p:sp>
      <p:cxnSp>
        <p:nvCxnSpPr>
          <p:cNvPr id="65" name="直線コネクタ 64"/>
          <p:cNvCxnSpPr>
            <a:stCxn id="62" idx="0"/>
            <a:endCxn id="86" idx="2"/>
          </p:cNvCxnSpPr>
          <p:nvPr/>
        </p:nvCxnSpPr>
        <p:spPr>
          <a:xfrm>
            <a:off x="6261287" y="3935162"/>
            <a:ext cx="768323" cy="2438"/>
          </a:xfrm>
          <a:prstGeom prst="line">
            <a:avLst/>
          </a:prstGeom>
          <a:noFill/>
          <a:ln w="19050" cap="flat" cmpd="sng" algn="ctr">
            <a:solidFill>
              <a:srgbClr val="FF0000"/>
            </a:solidFill>
            <a:prstDash val="solid"/>
            <a:tailEnd type="arrow"/>
          </a:ln>
          <a:effectLst/>
        </p:spPr>
      </p:cxnSp>
      <p:cxnSp>
        <p:nvCxnSpPr>
          <p:cNvPr id="66" name="カギ線コネクタ 15"/>
          <p:cNvCxnSpPr>
            <a:stCxn id="64" idx="1"/>
            <a:endCxn id="86" idx="3"/>
          </p:cNvCxnSpPr>
          <p:nvPr/>
        </p:nvCxnSpPr>
        <p:spPr>
          <a:xfrm flipH="1">
            <a:off x="7715571" y="2226298"/>
            <a:ext cx="5516" cy="1419663"/>
          </a:xfrm>
          <a:prstGeom prst="straightConnector1">
            <a:avLst/>
          </a:prstGeom>
          <a:noFill/>
          <a:ln w="19050" cap="flat" cmpd="sng" algn="ctr">
            <a:solidFill>
              <a:srgbClr val="FF0000"/>
            </a:solidFill>
            <a:prstDash val="solid"/>
            <a:headEnd type="arrow"/>
          </a:ln>
          <a:effectLst/>
        </p:spPr>
      </p:cxnSp>
      <p:cxnSp>
        <p:nvCxnSpPr>
          <p:cNvPr id="67" name="カギ線コネクタ 15"/>
          <p:cNvCxnSpPr>
            <a:stCxn id="85" idx="0"/>
            <a:endCxn id="64" idx="2"/>
          </p:cNvCxnSpPr>
          <p:nvPr/>
        </p:nvCxnSpPr>
        <p:spPr>
          <a:xfrm flipV="1">
            <a:off x="6238875" y="1959646"/>
            <a:ext cx="822498" cy="7328"/>
          </a:xfrm>
          <a:prstGeom prst="straightConnector1">
            <a:avLst/>
          </a:prstGeom>
          <a:noFill/>
          <a:ln w="19050" cap="flat" cmpd="sng" algn="ctr">
            <a:solidFill>
              <a:srgbClr val="4F81BD">
                <a:shade val="95000"/>
                <a:satMod val="105000"/>
              </a:srgbClr>
            </a:solidFill>
            <a:prstDash val="solid"/>
            <a:headEnd type="arrow"/>
          </a:ln>
          <a:effectLst/>
        </p:spPr>
      </p:cxnSp>
      <p:sp>
        <p:nvSpPr>
          <p:cNvPr id="68" name="対角する 2 つの角を丸めた四角形 67"/>
          <p:cNvSpPr>
            <a:spLocks/>
          </p:cNvSpPr>
          <p:nvPr/>
        </p:nvSpPr>
        <p:spPr>
          <a:xfrm>
            <a:off x="1790700" y="2281334"/>
            <a:ext cx="1320799" cy="435430"/>
          </a:xfrm>
          <a:prstGeom prst="round2DiagRect">
            <a:avLst/>
          </a:prstGeom>
          <a:solidFill>
            <a:srgbClr val="4F81BD"/>
          </a:solidFill>
          <a:ln w="25400" cap="flat" cmpd="sng" algn="ctr">
            <a:solidFill>
              <a:srgbClr val="4F81BD">
                <a:shade val="50000"/>
              </a:srgbClr>
            </a:solidFill>
            <a:prstDash val="solid"/>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spcAft>
                <a:spcPts val="0"/>
              </a:spcAft>
            </a:pPr>
            <a:r>
              <a:rPr lang="en-US" altLang="ja-JP" sz="900" kern="1200" dirty="0">
                <a:solidFill>
                  <a:srgbClr val="FFFFFF"/>
                </a:solidFill>
                <a:effectLst/>
                <a:latin typeface="Century"/>
                <a:ea typeface="Meiryo UI"/>
                <a:cs typeface="Times New Roman"/>
              </a:rPr>
              <a:t>【</a:t>
            </a:r>
            <a:r>
              <a:rPr lang="ja-JP" sz="900" kern="1200" dirty="0">
                <a:solidFill>
                  <a:srgbClr val="FFFFFF"/>
                </a:solidFill>
                <a:effectLst/>
                <a:latin typeface="Century"/>
                <a:ea typeface="Meiryo UI"/>
                <a:cs typeface="Times New Roman"/>
              </a:rPr>
              <a:t>物理</a:t>
            </a:r>
            <a:r>
              <a:rPr lang="ja-JP" sz="900" kern="1200" dirty="0" smtClean="0">
                <a:solidFill>
                  <a:srgbClr val="FFFFFF"/>
                </a:solidFill>
                <a:effectLst/>
                <a:latin typeface="Century"/>
                <a:ea typeface="Meiryo UI"/>
                <a:cs typeface="Times New Roman"/>
              </a:rPr>
              <a:t>診断</a:t>
            </a:r>
            <a:r>
              <a:rPr lang="en-US" altLang="ja-JP" sz="900" kern="1200" dirty="0" smtClean="0">
                <a:solidFill>
                  <a:srgbClr val="FFFFFF"/>
                </a:solidFill>
                <a:effectLst/>
                <a:latin typeface="Century"/>
                <a:ea typeface="Meiryo UI"/>
                <a:cs typeface="Times New Roman"/>
              </a:rPr>
              <a:t>】</a:t>
            </a:r>
          </a:p>
          <a:p>
            <a:pPr algn="ctr">
              <a:lnSpc>
                <a:spcPts val="1200"/>
              </a:lnSpc>
              <a:spcAft>
                <a:spcPts val="0"/>
              </a:spcAft>
            </a:pPr>
            <a:r>
              <a:rPr lang="ja-JP" altLang="en-US" sz="900" dirty="0" smtClean="0">
                <a:solidFill>
                  <a:srgbClr val="FFFFFF"/>
                </a:solidFill>
                <a:latin typeface="Century"/>
                <a:ea typeface="Meiryo UI"/>
                <a:cs typeface="Times New Roman"/>
              </a:rPr>
              <a:t>３段階の簡易調査</a:t>
            </a:r>
            <a:endParaRPr lang="en-US" altLang="ja-JP" sz="900" kern="1200" dirty="0" smtClean="0">
              <a:solidFill>
                <a:srgbClr val="FFFFFF"/>
              </a:solidFill>
              <a:effectLst/>
              <a:latin typeface="Century"/>
              <a:ea typeface="Meiryo UI"/>
              <a:cs typeface="Times New Roman"/>
            </a:endParaRPr>
          </a:p>
        </p:txBody>
      </p:sp>
      <p:sp>
        <p:nvSpPr>
          <p:cNvPr id="69" name="対角する 2 つの角を丸めた四角形 68"/>
          <p:cNvSpPr>
            <a:spLocks/>
          </p:cNvSpPr>
          <p:nvPr/>
        </p:nvSpPr>
        <p:spPr>
          <a:xfrm>
            <a:off x="2786478" y="2860056"/>
            <a:ext cx="1344892" cy="645613"/>
          </a:xfrm>
          <a:prstGeom prst="round2DiagRect">
            <a:avLst/>
          </a:prstGeom>
          <a:solidFill>
            <a:srgbClr val="4F81BD"/>
          </a:solidFill>
          <a:ln w="25400" cap="flat" cmpd="sng" algn="ctr">
            <a:solidFill>
              <a:srgbClr val="4F81BD">
                <a:shade val="50000"/>
              </a:srgbClr>
            </a:solidFill>
            <a:prstDash val="solid"/>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200"/>
              </a:lnSpc>
              <a:spcAft>
                <a:spcPts val="0"/>
              </a:spcAft>
            </a:pPr>
            <a:r>
              <a:rPr lang="en-US" altLang="ja-JP" sz="900" kern="1200">
                <a:solidFill>
                  <a:srgbClr val="FFFFFF"/>
                </a:solidFill>
                <a:effectLst/>
                <a:latin typeface="Century"/>
                <a:ea typeface="Meiryo UI"/>
                <a:cs typeface="Times New Roman"/>
              </a:rPr>
              <a:t>【</a:t>
            </a:r>
            <a:r>
              <a:rPr lang="ja-JP" sz="900" kern="1200">
                <a:solidFill>
                  <a:srgbClr val="FFFFFF"/>
                </a:solidFill>
                <a:effectLst/>
                <a:latin typeface="Century"/>
                <a:ea typeface="Meiryo UI"/>
                <a:cs typeface="Times New Roman"/>
              </a:rPr>
              <a:t>機能の適合性評価</a:t>
            </a:r>
            <a:r>
              <a:rPr lang="en-US" altLang="ja-JP" sz="900" kern="1200">
                <a:solidFill>
                  <a:srgbClr val="FFFFFF"/>
                </a:solidFill>
                <a:effectLst/>
                <a:latin typeface="Century"/>
                <a:ea typeface="Meiryo UI"/>
                <a:cs typeface="Times New Roman"/>
              </a:rPr>
              <a:t>】</a:t>
            </a:r>
            <a:endParaRPr lang="ja-JP" sz="1050" kern="100">
              <a:effectLst/>
              <a:latin typeface="Century"/>
              <a:ea typeface="ＭＳ 明朝"/>
              <a:cs typeface="Times New Roman"/>
            </a:endParaRPr>
          </a:p>
          <a:p>
            <a:pPr indent="114300" algn="l">
              <a:lnSpc>
                <a:spcPts val="1200"/>
              </a:lnSpc>
              <a:spcAft>
                <a:spcPts val="0"/>
              </a:spcAft>
            </a:pPr>
            <a:r>
              <a:rPr lang="ja-JP" sz="900" kern="1200">
                <a:solidFill>
                  <a:srgbClr val="FFFFFF"/>
                </a:solidFill>
                <a:effectLst/>
                <a:latin typeface="Century"/>
                <a:ea typeface="Meiryo UI"/>
                <a:cs typeface="Times New Roman"/>
              </a:rPr>
              <a:t>社会的耐用限界</a:t>
            </a:r>
            <a:endParaRPr lang="ja-JP" sz="1050" kern="100">
              <a:effectLst/>
              <a:latin typeface="Century"/>
              <a:ea typeface="ＭＳ 明朝"/>
              <a:cs typeface="Times New Roman"/>
            </a:endParaRPr>
          </a:p>
          <a:p>
            <a:pPr indent="114300" algn="l">
              <a:lnSpc>
                <a:spcPts val="1200"/>
              </a:lnSpc>
              <a:spcAft>
                <a:spcPts val="0"/>
              </a:spcAft>
            </a:pPr>
            <a:r>
              <a:rPr lang="ja-JP" sz="900" kern="1200">
                <a:solidFill>
                  <a:srgbClr val="FFFFFF"/>
                </a:solidFill>
                <a:effectLst/>
                <a:latin typeface="Century"/>
                <a:ea typeface="Meiryo UI"/>
                <a:cs typeface="Times New Roman"/>
              </a:rPr>
              <a:t>機能的耐用限界</a:t>
            </a:r>
            <a:r>
              <a:rPr lang="en-US" sz="900" kern="100">
                <a:effectLst/>
                <a:latin typeface="Century"/>
                <a:ea typeface="ＭＳ 明朝"/>
                <a:cs typeface="Times New Roman"/>
              </a:rPr>
              <a:t> </a:t>
            </a:r>
            <a:endParaRPr lang="ja-JP" sz="1050" kern="100">
              <a:effectLst/>
              <a:latin typeface="Century"/>
              <a:ea typeface="ＭＳ 明朝"/>
              <a:cs typeface="Times New Roman"/>
            </a:endParaRPr>
          </a:p>
        </p:txBody>
      </p:sp>
      <p:cxnSp>
        <p:nvCxnSpPr>
          <p:cNvPr id="70" name="カギ線コネクタ 69"/>
          <p:cNvCxnSpPr>
            <a:stCxn id="68" idx="1"/>
          </p:cNvCxnSpPr>
          <p:nvPr/>
        </p:nvCxnSpPr>
        <p:spPr>
          <a:xfrm rot="16200000" flipH="1">
            <a:off x="2249195" y="2918669"/>
            <a:ext cx="406132" cy="2322"/>
          </a:xfrm>
          <a:prstGeom prst="bentConnector3">
            <a:avLst>
              <a:gd name="adj1" fmla="val 50000"/>
            </a:avLst>
          </a:prstGeom>
          <a:noFill/>
          <a:ln w="19050" cap="flat" cmpd="sng" algn="ctr">
            <a:solidFill>
              <a:srgbClr val="FF0000"/>
            </a:solidFill>
            <a:prstDash val="solid"/>
            <a:tailEnd type="arrow"/>
          </a:ln>
          <a:effectLst/>
        </p:spPr>
      </p:cxnSp>
      <p:sp>
        <p:nvSpPr>
          <p:cNvPr id="71" name="対角する 2 つの角を丸めた四角形 70"/>
          <p:cNvSpPr>
            <a:spLocks/>
          </p:cNvSpPr>
          <p:nvPr/>
        </p:nvSpPr>
        <p:spPr>
          <a:xfrm>
            <a:off x="1015334" y="2873802"/>
            <a:ext cx="1130194" cy="645613"/>
          </a:xfrm>
          <a:prstGeom prst="round2DiagRect">
            <a:avLst/>
          </a:prstGeom>
          <a:solidFill>
            <a:srgbClr val="4F81BD"/>
          </a:solidFill>
          <a:ln w="25400" cap="flat" cmpd="sng" algn="ctr">
            <a:solidFill>
              <a:srgbClr val="4F81BD">
                <a:shade val="50000"/>
              </a:srgbClr>
            </a:solidFill>
            <a:prstDash val="solid"/>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200"/>
              </a:lnSpc>
              <a:spcAft>
                <a:spcPts val="0"/>
              </a:spcAft>
            </a:pPr>
            <a:r>
              <a:rPr lang="en-US" altLang="ja-JP" sz="900" kern="1200">
                <a:solidFill>
                  <a:srgbClr val="FFFFFF"/>
                </a:solidFill>
                <a:effectLst/>
                <a:latin typeface="Century"/>
                <a:ea typeface="Meiryo UI"/>
                <a:cs typeface="Times New Roman"/>
              </a:rPr>
              <a:t>【</a:t>
            </a:r>
            <a:r>
              <a:rPr lang="ja-JP" sz="900" kern="1200">
                <a:solidFill>
                  <a:srgbClr val="FFFFFF"/>
                </a:solidFill>
                <a:effectLst/>
                <a:latin typeface="Century"/>
                <a:ea typeface="Meiryo UI"/>
                <a:cs typeface="Times New Roman"/>
              </a:rPr>
              <a:t>優先度評価</a:t>
            </a:r>
            <a:r>
              <a:rPr lang="en-US" altLang="ja-JP" sz="900" kern="1200">
                <a:solidFill>
                  <a:srgbClr val="FFFFFF"/>
                </a:solidFill>
                <a:effectLst/>
                <a:latin typeface="Century"/>
                <a:ea typeface="Meiryo UI"/>
                <a:cs typeface="Times New Roman"/>
              </a:rPr>
              <a:t>】</a:t>
            </a:r>
            <a:endParaRPr lang="ja-JP" sz="1050" kern="100">
              <a:effectLst/>
              <a:latin typeface="Century"/>
              <a:ea typeface="ＭＳ 明朝"/>
              <a:cs typeface="Times New Roman"/>
            </a:endParaRPr>
          </a:p>
          <a:p>
            <a:pPr algn="l">
              <a:lnSpc>
                <a:spcPts val="1200"/>
              </a:lnSpc>
              <a:spcAft>
                <a:spcPts val="0"/>
              </a:spcAft>
            </a:pPr>
            <a:r>
              <a:rPr lang="ja-JP" sz="900" kern="1200">
                <a:solidFill>
                  <a:srgbClr val="FFFFFF"/>
                </a:solidFill>
                <a:effectLst/>
                <a:latin typeface="Century"/>
                <a:ea typeface="Meiryo UI"/>
                <a:cs typeface="Times New Roman"/>
              </a:rPr>
              <a:t>社会への影響度</a:t>
            </a:r>
            <a:endParaRPr lang="ja-JP" sz="1050" kern="100">
              <a:effectLst/>
              <a:latin typeface="Century"/>
              <a:ea typeface="ＭＳ 明朝"/>
              <a:cs typeface="Times New Roman"/>
            </a:endParaRPr>
          </a:p>
          <a:p>
            <a:pPr algn="l">
              <a:lnSpc>
                <a:spcPts val="1200"/>
              </a:lnSpc>
              <a:spcAft>
                <a:spcPts val="0"/>
              </a:spcAft>
            </a:pPr>
            <a:r>
              <a:rPr lang="ja-JP" sz="900" kern="1200">
                <a:solidFill>
                  <a:srgbClr val="FFFFFF"/>
                </a:solidFill>
                <a:effectLst/>
                <a:latin typeface="Century"/>
                <a:ea typeface="Meiryo UI"/>
                <a:cs typeface="Times New Roman"/>
              </a:rPr>
              <a:t>設置条件</a:t>
            </a:r>
            <a:r>
              <a:rPr lang="en-US" sz="900" kern="100">
                <a:effectLst/>
                <a:latin typeface="Century"/>
                <a:ea typeface="ＭＳ 明朝"/>
                <a:cs typeface="Times New Roman"/>
              </a:rPr>
              <a:t> </a:t>
            </a:r>
            <a:endParaRPr lang="ja-JP" sz="1050" kern="100">
              <a:effectLst/>
              <a:latin typeface="Century"/>
              <a:ea typeface="ＭＳ 明朝"/>
              <a:cs typeface="Times New Roman"/>
            </a:endParaRPr>
          </a:p>
        </p:txBody>
      </p:sp>
      <p:cxnSp>
        <p:nvCxnSpPr>
          <p:cNvPr id="72" name="カギ線コネクタ 71"/>
          <p:cNvCxnSpPr/>
          <p:nvPr/>
        </p:nvCxnSpPr>
        <p:spPr>
          <a:xfrm rot="10800000">
            <a:off x="2553610" y="3208146"/>
            <a:ext cx="266676" cy="3"/>
          </a:xfrm>
          <a:prstGeom prst="bentConnector3">
            <a:avLst>
              <a:gd name="adj1" fmla="val 50000"/>
            </a:avLst>
          </a:prstGeom>
          <a:noFill/>
          <a:ln w="19050" cap="flat" cmpd="sng" algn="ctr">
            <a:solidFill>
              <a:srgbClr val="FF0000"/>
            </a:solidFill>
            <a:prstDash val="solid"/>
            <a:tailEnd type="arrow"/>
          </a:ln>
          <a:effectLst/>
        </p:spPr>
      </p:cxnSp>
      <p:cxnSp>
        <p:nvCxnSpPr>
          <p:cNvPr id="73" name="カギ線コネクタ 72"/>
          <p:cNvCxnSpPr>
            <a:stCxn id="71" idx="0"/>
          </p:cNvCxnSpPr>
          <p:nvPr/>
        </p:nvCxnSpPr>
        <p:spPr>
          <a:xfrm>
            <a:off x="2145528" y="3196608"/>
            <a:ext cx="226956" cy="6963"/>
          </a:xfrm>
          <a:prstGeom prst="bentConnector3">
            <a:avLst>
              <a:gd name="adj1" fmla="val 50000"/>
            </a:avLst>
          </a:prstGeom>
          <a:noFill/>
          <a:ln w="19050" cap="flat" cmpd="sng" algn="ctr">
            <a:solidFill>
              <a:srgbClr val="FF0000"/>
            </a:solidFill>
            <a:prstDash val="solid"/>
            <a:tailEnd type="arrow"/>
          </a:ln>
          <a:effectLst/>
        </p:spPr>
      </p:cxnSp>
      <p:sp>
        <p:nvSpPr>
          <p:cNvPr id="74" name="対角する 2 つの角を丸めた四角形 73"/>
          <p:cNvSpPr>
            <a:spLocks/>
          </p:cNvSpPr>
          <p:nvPr/>
        </p:nvSpPr>
        <p:spPr>
          <a:xfrm>
            <a:off x="3468702" y="4873094"/>
            <a:ext cx="2777298" cy="557893"/>
          </a:xfrm>
          <a:prstGeom prst="round2DiagRect">
            <a:avLst/>
          </a:prstGeom>
          <a:solidFill>
            <a:srgbClr val="4F81BD"/>
          </a:solidFill>
          <a:ln w="25400" cap="flat" cmpd="sng" algn="ctr">
            <a:solidFill>
              <a:srgbClr val="002060"/>
            </a:solidFill>
            <a:prstDash val="solid"/>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spcAft>
                <a:spcPts val="0"/>
              </a:spcAft>
            </a:pPr>
            <a:r>
              <a:rPr lang="ja-JP" sz="900" kern="1200" dirty="0">
                <a:solidFill>
                  <a:srgbClr val="FFFFFF"/>
                </a:solidFill>
                <a:effectLst/>
                <a:latin typeface="Century"/>
                <a:ea typeface="Meiryo UI"/>
                <a:cs typeface="Times New Roman"/>
              </a:rPr>
              <a:t>現況</a:t>
            </a:r>
            <a:r>
              <a:rPr lang="ja-JP" sz="900" kern="1200" dirty="0" smtClean="0">
                <a:solidFill>
                  <a:srgbClr val="FFFFFF"/>
                </a:solidFill>
                <a:effectLst/>
                <a:latin typeface="Century"/>
                <a:ea typeface="Meiryo UI"/>
                <a:cs typeface="Times New Roman"/>
              </a:rPr>
              <a:t>調査</a:t>
            </a:r>
            <a:endParaRPr lang="en-US" altLang="ja-JP" sz="900" kern="1200" dirty="0">
              <a:solidFill>
                <a:srgbClr val="FFFFFF"/>
              </a:solidFill>
              <a:effectLst/>
              <a:latin typeface="Century"/>
              <a:ea typeface="Meiryo UI"/>
              <a:cs typeface="Times New Roman"/>
            </a:endParaRPr>
          </a:p>
          <a:p>
            <a:pPr algn="ctr">
              <a:lnSpc>
                <a:spcPts val="1200"/>
              </a:lnSpc>
              <a:spcAft>
                <a:spcPts val="0"/>
              </a:spcAft>
            </a:pPr>
            <a:r>
              <a:rPr lang="ja-JP" altLang="en-US" sz="900" kern="1200" dirty="0">
                <a:solidFill>
                  <a:srgbClr val="FFFFFF"/>
                </a:solidFill>
                <a:effectLst/>
                <a:latin typeface="Century"/>
                <a:ea typeface="Meiryo UI"/>
                <a:cs typeface="Times New Roman"/>
              </a:rPr>
              <a:t>（　１年に１回予算要求時に調査　）</a:t>
            </a:r>
            <a:endParaRPr lang="ja-JP" sz="1050" kern="100" dirty="0">
              <a:effectLst/>
              <a:latin typeface="Century"/>
              <a:ea typeface="ＭＳ 明朝"/>
              <a:cs typeface="Times New Roman"/>
            </a:endParaRPr>
          </a:p>
        </p:txBody>
      </p:sp>
      <p:sp>
        <p:nvSpPr>
          <p:cNvPr id="75" name="対角する 2 つの角を丸めた四角形 74"/>
          <p:cNvSpPr>
            <a:spLocks/>
          </p:cNvSpPr>
          <p:nvPr/>
        </p:nvSpPr>
        <p:spPr>
          <a:xfrm>
            <a:off x="1056156" y="3759349"/>
            <a:ext cx="2816678" cy="310924"/>
          </a:xfrm>
          <a:prstGeom prst="round2DiagRect">
            <a:avLst/>
          </a:prstGeom>
          <a:solidFill>
            <a:srgbClr val="4F81BD"/>
          </a:solidFill>
          <a:ln w="25400" cap="flat" cmpd="sng" algn="ctr">
            <a:solidFill>
              <a:srgbClr val="4F81BD">
                <a:shade val="50000"/>
              </a:srgbClr>
            </a:solid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spcAft>
                <a:spcPts val="0"/>
              </a:spcAft>
            </a:pPr>
            <a:r>
              <a:rPr lang="ja-JP" altLang="en-US" sz="900" kern="1200" dirty="0">
                <a:solidFill>
                  <a:srgbClr val="FFFFFF"/>
                </a:solidFill>
                <a:effectLst/>
                <a:latin typeface="Century"/>
                <a:ea typeface="Meiryo UI"/>
                <a:cs typeface="Times New Roman"/>
              </a:rPr>
              <a:t>長寿命化計画で作成した長期的な</a:t>
            </a:r>
            <a:r>
              <a:rPr lang="ja-JP" sz="900" kern="1200" dirty="0">
                <a:solidFill>
                  <a:srgbClr val="FFFFFF"/>
                </a:solidFill>
                <a:effectLst/>
                <a:latin typeface="Century"/>
                <a:ea typeface="Meiryo UI"/>
                <a:cs typeface="Times New Roman"/>
              </a:rPr>
              <a:t>保全計画</a:t>
            </a:r>
            <a:endParaRPr lang="ja-JP" sz="1050" kern="100" dirty="0">
              <a:effectLst/>
              <a:latin typeface="Century"/>
              <a:ea typeface="ＭＳ 明朝"/>
              <a:cs typeface="Times New Roman"/>
            </a:endParaRPr>
          </a:p>
        </p:txBody>
      </p:sp>
      <p:cxnSp>
        <p:nvCxnSpPr>
          <p:cNvPr id="76" name="カギ線コネクタ 75"/>
          <p:cNvCxnSpPr/>
          <p:nvPr/>
        </p:nvCxnSpPr>
        <p:spPr>
          <a:xfrm rot="5400000">
            <a:off x="2242615" y="3527094"/>
            <a:ext cx="441144" cy="952"/>
          </a:xfrm>
          <a:prstGeom prst="bentConnector3">
            <a:avLst>
              <a:gd name="adj1" fmla="val 50000"/>
            </a:avLst>
          </a:prstGeom>
          <a:noFill/>
          <a:ln w="19050" cap="flat" cmpd="sng" algn="ctr">
            <a:solidFill>
              <a:srgbClr val="FF0000"/>
            </a:solidFill>
            <a:prstDash val="solid"/>
            <a:tailEnd type="arrow"/>
          </a:ln>
          <a:effectLst/>
        </p:spPr>
      </p:cxnSp>
      <p:sp>
        <p:nvSpPr>
          <p:cNvPr id="77" name="対角する 2 つの角を丸めた四角形 76"/>
          <p:cNvSpPr>
            <a:spLocks/>
          </p:cNvSpPr>
          <p:nvPr/>
        </p:nvSpPr>
        <p:spPr>
          <a:xfrm>
            <a:off x="4697668" y="6044669"/>
            <a:ext cx="3679130" cy="410936"/>
          </a:xfrm>
          <a:prstGeom prst="round2DiagRect">
            <a:avLst/>
          </a:prstGeom>
          <a:solidFill>
            <a:schemeClr val="accent6">
              <a:lumMod val="75000"/>
            </a:schemeClr>
          </a:solidFill>
          <a:ln w="25400" cap="flat" cmpd="sng" algn="ctr">
            <a:solidFill>
              <a:srgbClr val="4F81BD">
                <a:shade val="50000"/>
              </a:srgbClr>
            </a:solidFill>
            <a:prstDash val="solid"/>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spcAft>
                <a:spcPts val="0"/>
              </a:spcAft>
            </a:pPr>
            <a:r>
              <a:rPr lang="ja-JP" sz="900" kern="1200">
                <a:solidFill>
                  <a:srgbClr val="FFFFFF"/>
                </a:solidFill>
                <a:effectLst/>
                <a:latin typeface="Century"/>
                <a:ea typeface="Meiryo UI"/>
                <a:cs typeface="Times New Roman"/>
              </a:rPr>
              <a:t>更　新</a:t>
            </a:r>
            <a:r>
              <a:rPr lang="ja-JP" altLang="en-US" sz="900" kern="1200">
                <a:solidFill>
                  <a:srgbClr val="FFFFFF"/>
                </a:solidFill>
                <a:effectLst/>
                <a:latin typeface="Century"/>
                <a:ea typeface="Meiryo UI"/>
                <a:cs typeface="Times New Roman"/>
              </a:rPr>
              <a:t>　・　補修　・　整備　・　設計委託</a:t>
            </a:r>
            <a:endParaRPr lang="ja-JP" sz="1050" kern="100">
              <a:effectLst/>
              <a:latin typeface="Century"/>
              <a:ea typeface="ＭＳ 明朝"/>
              <a:cs typeface="Times New Roman"/>
            </a:endParaRPr>
          </a:p>
        </p:txBody>
      </p:sp>
      <p:sp>
        <p:nvSpPr>
          <p:cNvPr id="78" name="正方形/長方形 77"/>
          <p:cNvSpPr/>
          <p:nvPr/>
        </p:nvSpPr>
        <p:spPr>
          <a:xfrm>
            <a:off x="739988" y="1574800"/>
            <a:ext cx="3491435" cy="279563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79" name="正方形/長方形 78"/>
          <p:cNvSpPr>
            <a:spLocks/>
          </p:cNvSpPr>
          <p:nvPr/>
        </p:nvSpPr>
        <p:spPr>
          <a:xfrm>
            <a:off x="2673163" y="4155917"/>
            <a:ext cx="1479818" cy="3129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200"/>
              </a:lnSpc>
              <a:spcAft>
                <a:spcPts val="0"/>
              </a:spcAft>
            </a:pPr>
            <a:r>
              <a:rPr lang="ja-JP" altLang="en-US" sz="1000" b="1" dirty="0">
                <a:solidFill>
                  <a:srgbClr val="FF0000"/>
                </a:solidFill>
                <a:latin typeface="Century"/>
                <a:ea typeface="Meiryo UI"/>
                <a:cs typeface="Times New Roman"/>
              </a:rPr>
              <a:t>機場</a:t>
            </a:r>
            <a:r>
              <a:rPr lang="ja-JP" sz="1000" b="1" kern="1200" dirty="0">
                <a:solidFill>
                  <a:srgbClr val="FF0000"/>
                </a:solidFill>
                <a:effectLst/>
                <a:latin typeface="Century"/>
                <a:ea typeface="Meiryo UI"/>
                <a:cs typeface="Times New Roman"/>
              </a:rPr>
              <a:t>毎の長寿命化計画</a:t>
            </a:r>
            <a:r>
              <a:rPr lang="ja-JP" altLang="en-US" sz="1000" b="1" kern="1200" dirty="0">
                <a:solidFill>
                  <a:srgbClr val="FF0000"/>
                </a:solidFill>
                <a:effectLst/>
                <a:latin typeface="Century"/>
                <a:ea typeface="Meiryo UI"/>
                <a:cs typeface="Times New Roman"/>
              </a:rPr>
              <a:t>　</a:t>
            </a:r>
            <a:endParaRPr lang="ja-JP" sz="1000" kern="100" dirty="0">
              <a:effectLst/>
              <a:latin typeface="Century"/>
              <a:ea typeface="ＭＳ 明朝"/>
              <a:cs typeface="Times New Roman"/>
            </a:endParaRPr>
          </a:p>
        </p:txBody>
      </p:sp>
      <p:sp>
        <p:nvSpPr>
          <p:cNvPr id="80" name="対角する 2 つの角を丸めた四角形 79"/>
          <p:cNvSpPr>
            <a:spLocks/>
          </p:cNvSpPr>
          <p:nvPr/>
        </p:nvSpPr>
        <p:spPr>
          <a:xfrm>
            <a:off x="969710" y="1804285"/>
            <a:ext cx="2943946" cy="333773"/>
          </a:xfrm>
          <a:prstGeom prst="round2DiagRect">
            <a:avLst/>
          </a:prstGeom>
          <a:solidFill>
            <a:schemeClr val="accent1"/>
          </a:solidFill>
          <a:ln w="25400" cap="flat" cmpd="sng" algn="ctr">
            <a:solidFill>
              <a:srgbClr val="4F81BD">
                <a:shade val="50000"/>
              </a:srgbClr>
            </a:solidFill>
            <a:prstDash val="solid"/>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spcAft>
                <a:spcPts val="0"/>
              </a:spcAft>
            </a:pPr>
            <a:r>
              <a:rPr lang="ja-JP" altLang="en-US" sz="900" kern="1200">
                <a:solidFill>
                  <a:schemeClr val="bg1"/>
                </a:solidFill>
                <a:effectLst/>
                <a:latin typeface="Century"/>
                <a:ea typeface="Meiryo UI"/>
                <a:cs typeface="Times New Roman"/>
              </a:rPr>
              <a:t>点検記録簿様式、傾向管理様式、台帳　等</a:t>
            </a:r>
            <a:endParaRPr lang="ja-JP" sz="1050" kern="100">
              <a:solidFill>
                <a:schemeClr val="bg1"/>
              </a:solidFill>
              <a:effectLst/>
              <a:latin typeface="Century"/>
              <a:ea typeface="ＭＳ 明朝"/>
              <a:cs typeface="Times New Roman"/>
            </a:endParaRPr>
          </a:p>
        </p:txBody>
      </p:sp>
      <p:sp>
        <p:nvSpPr>
          <p:cNvPr id="81" name="正方形/長方形 80"/>
          <p:cNvSpPr>
            <a:spLocks/>
          </p:cNvSpPr>
          <p:nvPr/>
        </p:nvSpPr>
        <p:spPr>
          <a:xfrm>
            <a:off x="5841236" y="2739695"/>
            <a:ext cx="1266456" cy="42457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spcAft>
                <a:spcPts val="0"/>
              </a:spcAft>
            </a:pPr>
            <a:r>
              <a:rPr lang="ja-JP" altLang="en-US" sz="1050" b="1" kern="100">
                <a:solidFill>
                  <a:srgbClr val="FF0000"/>
                </a:solidFill>
                <a:effectLst/>
                <a:latin typeface="Century"/>
                <a:ea typeface="ＭＳ 明朝"/>
                <a:cs typeface="Times New Roman"/>
              </a:rPr>
              <a:t>日常の維持管理</a:t>
            </a:r>
            <a:endParaRPr lang="en-US" altLang="ja-JP" sz="1050" b="1" kern="100">
              <a:solidFill>
                <a:srgbClr val="FF0000"/>
              </a:solidFill>
              <a:effectLst/>
              <a:latin typeface="Century"/>
              <a:ea typeface="ＭＳ 明朝"/>
              <a:cs typeface="Times New Roman"/>
            </a:endParaRPr>
          </a:p>
          <a:p>
            <a:pPr algn="ctr">
              <a:lnSpc>
                <a:spcPts val="1200"/>
              </a:lnSpc>
              <a:spcAft>
                <a:spcPts val="0"/>
              </a:spcAft>
            </a:pPr>
            <a:r>
              <a:rPr lang="ja-JP" altLang="en-US" sz="1050" b="1" kern="100">
                <a:solidFill>
                  <a:srgbClr val="FF0000"/>
                </a:solidFill>
                <a:latin typeface="Century"/>
                <a:ea typeface="ＭＳ 明朝"/>
                <a:cs typeface="Times New Roman"/>
              </a:rPr>
              <a:t>補　修</a:t>
            </a:r>
            <a:endParaRPr lang="ja-JP" sz="1050" b="1" kern="100">
              <a:solidFill>
                <a:srgbClr val="FF0000"/>
              </a:solidFill>
              <a:effectLst/>
              <a:latin typeface="Century"/>
              <a:ea typeface="ＭＳ 明朝"/>
              <a:cs typeface="Times New Roman"/>
            </a:endParaRPr>
          </a:p>
        </p:txBody>
      </p:sp>
      <p:sp>
        <p:nvSpPr>
          <p:cNvPr id="82" name="正方形/長方形 81"/>
          <p:cNvSpPr>
            <a:spLocks/>
          </p:cNvSpPr>
          <p:nvPr/>
        </p:nvSpPr>
        <p:spPr>
          <a:xfrm>
            <a:off x="861974" y="5405016"/>
            <a:ext cx="718457" cy="33134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200"/>
              </a:lnSpc>
              <a:spcAft>
                <a:spcPts val="0"/>
              </a:spcAft>
            </a:pPr>
            <a:r>
              <a:rPr lang="ja-JP" altLang="en-US" sz="1050" b="1" kern="100" dirty="0">
                <a:solidFill>
                  <a:srgbClr val="0070C0"/>
                </a:solidFill>
                <a:effectLst/>
                <a:latin typeface="Century"/>
                <a:ea typeface="ＭＳ 明朝"/>
                <a:cs typeface="Times New Roman"/>
              </a:rPr>
              <a:t>反映</a:t>
            </a:r>
            <a:endParaRPr lang="ja-JP" sz="1050" b="1" kern="100" dirty="0">
              <a:solidFill>
                <a:srgbClr val="0070C0"/>
              </a:solidFill>
              <a:effectLst/>
              <a:latin typeface="Century"/>
              <a:ea typeface="ＭＳ 明朝"/>
              <a:cs typeface="Times New Roman"/>
            </a:endParaRPr>
          </a:p>
        </p:txBody>
      </p:sp>
      <p:sp>
        <p:nvSpPr>
          <p:cNvPr id="83" name="環状矢印 82"/>
          <p:cNvSpPr/>
          <p:nvPr/>
        </p:nvSpPr>
        <p:spPr>
          <a:xfrm rot="5400000" flipH="1">
            <a:off x="5635603" y="2030230"/>
            <a:ext cx="1660816" cy="1725338"/>
          </a:xfrm>
          <a:prstGeom prst="circularArrow">
            <a:avLst>
              <a:gd name="adj1" fmla="val 6270"/>
              <a:gd name="adj2" fmla="val 1142319"/>
              <a:gd name="adj3" fmla="val 19975513"/>
              <a:gd name="adj4" fmla="val 4254608"/>
              <a:gd name="adj5"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84" name="円/楕円 83"/>
          <p:cNvSpPr/>
          <p:nvPr/>
        </p:nvSpPr>
        <p:spPr>
          <a:xfrm>
            <a:off x="2380851" y="3120973"/>
            <a:ext cx="156882" cy="165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5" name="対角する 2 つの角を丸めた四角形 84"/>
          <p:cNvSpPr>
            <a:spLocks/>
          </p:cNvSpPr>
          <p:nvPr/>
        </p:nvSpPr>
        <p:spPr>
          <a:xfrm>
            <a:off x="4680846" y="1696867"/>
            <a:ext cx="1558029" cy="531410"/>
          </a:xfrm>
          <a:prstGeom prst="round2DiagRect">
            <a:avLst/>
          </a:prstGeom>
          <a:solidFill>
            <a:srgbClr val="4F81BD"/>
          </a:solidFill>
          <a:ln w="25400" cap="flat" cmpd="sng" algn="ctr">
            <a:solidFill>
              <a:srgbClr val="4F81BD">
                <a:shade val="50000"/>
              </a:srgbClr>
            </a:solidFill>
            <a:prstDash val="solid"/>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200"/>
              </a:lnSpc>
              <a:spcAft>
                <a:spcPts val="0"/>
              </a:spcAft>
            </a:pPr>
            <a:r>
              <a:rPr lang="ja-JP" sz="900" kern="1200">
                <a:solidFill>
                  <a:srgbClr val="FFFFFF"/>
                </a:solidFill>
                <a:effectLst/>
                <a:latin typeface="Century"/>
                <a:ea typeface="Meiryo UI"/>
                <a:cs typeface="Times New Roman"/>
              </a:rPr>
              <a:t>試運転</a:t>
            </a:r>
            <a:r>
              <a:rPr lang="ja-JP" altLang="en-US" sz="900" kern="1200">
                <a:solidFill>
                  <a:srgbClr val="FFFFFF"/>
                </a:solidFill>
                <a:effectLst/>
                <a:latin typeface="Century"/>
                <a:ea typeface="Meiryo UI"/>
                <a:cs typeface="Times New Roman"/>
              </a:rPr>
              <a:t>計画</a:t>
            </a:r>
            <a:endParaRPr lang="en-US" altLang="ja-JP" sz="900" kern="1200">
              <a:solidFill>
                <a:srgbClr val="FFFFFF"/>
              </a:solidFill>
              <a:effectLst/>
              <a:latin typeface="Century"/>
              <a:ea typeface="Meiryo UI"/>
              <a:cs typeface="Times New Roman"/>
            </a:endParaRPr>
          </a:p>
          <a:p>
            <a:pPr algn="just">
              <a:lnSpc>
                <a:spcPts val="1200"/>
              </a:lnSpc>
              <a:spcAft>
                <a:spcPts val="0"/>
              </a:spcAft>
            </a:pPr>
            <a:r>
              <a:rPr lang="ja-JP" altLang="en-US" sz="900" kern="1200">
                <a:solidFill>
                  <a:srgbClr val="FFFFFF"/>
                </a:solidFill>
                <a:effectLst/>
                <a:latin typeface="Century"/>
                <a:ea typeface="Meiryo UI"/>
                <a:cs typeface="Times New Roman"/>
              </a:rPr>
              <a:t>点検計画</a:t>
            </a:r>
            <a:endParaRPr lang="ja-JP" sz="1050" kern="100">
              <a:effectLst/>
              <a:latin typeface="Century"/>
              <a:ea typeface="ＭＳ 明朝"/>
              <a:cs typeface="Times New Roman"/>
            </a:endParaRPr>
          </a:p>
        </p:txBody>
      </p:sp>
      <p:sp>
        <p:nvSpPr>
          <p:cNvPr id="86" name="対角する 2 つの角を丸めた四角形 85"/>
          <p:cNvSpPr>
            <a:spLocks/>
          </p:cNvSpPr>
          <p:nvPr/>
        </p:nvSpPr>
        <p:spPr>
          <a:xfrm>
            <a:off x="7029610" y="3645961"/>
            <a:ext cx="1371921" cy="577834"/>
          </a:xfrm>
          <a:prstGeom prst="round2DiagRect">
            <a:avLst/>
          </a:prstGeom>
          <a:solidFill>
            <a:srgbClr val="4F81BD"/>
          </a:solidFill>
          <a:ln w="25400" cap="flat" cmpd="sng" algn="ctr">
            <a:solidFill>
              <a:srgbClr val="4F81BD">
                <a:shade val="50000"/>
              </a:srgbClr>
            </a:solidFill>
            <a:prstDash val="solid"/>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spcAft>
                <a:spcPts val="0"/>
              </a:spcAft>
            </a:pPr>
            <a:r>
              <a:rPr lang="ja-JP" altLang="en-US" sz="900" kern="1200">
                <a:solidFill>
                  <a:srgbClr val="FFFFFF"/>
                </a:solidFill>
                <a:effectLst/>
                <a:latin typeface="Century"/>
                <a:ea typeface="Meiryo UI"/>
                <a:cs typeface="Times New Roman"/>
              </a:rPr>
              <a:t>点検結果の評価</a:t>
            </a:r>
            <a:endParaRPr lang="ja-JP" sz="1050" kern="100">
              <a:effectLst/>
              <a:latin typeface="Century"/>
              <a:ea typeface="ＭＳ 明朝"/>
              <a:cs typeface="Times New Roman"/>
            </a:endParaRPr>
          </a:p>
        </p:txBody>
      </p:sp>
      <p:cxnSp>
        <p:nvCxnSpPr>
          <p:cNvPr id="87" name="カギ線コネクタ 86"/>
          <p:cNvCxnSpPr>
            <a:stCxn id="75" idx="1"/>
            <a:endCxn id="95" idx="0"/>
          </p:cNvCxnSpPr>
          <p:nvPr/>
        </p:nvCxnSpPr>
        <p:spPr>
          <a:xfrm rot="5400000">
            <a:off x="1964797" y="4565655"/>
            <a:ext cx="995081" cy="4317"/>
          </a:xfrm>
          <a:prstGeom prst="bentConnector3">
            <a:avLst>
              <a:gd name="adj1" fmla="val 50000"/>
            </a:avLst>
          </a:prstGeom>
          <a:noFill/>
          <a:ln w="19050" cap="flat" cmpd="sng" algn="ctr">
            <a:solidFill>
              <a:srgbClr val="FF0000"/>
            </a:solidFill>
            <a:prstDash val="solid"/>
            <a:tailEnd type="arrow"/>
          </a:ln>
          <a:effectLst/>
        </p:spPr>
      </p:cxnSp>
      <p:cxnSp>
        <p:nvCxnSpPr>
          <p:cNvPr id="88" name="直線コネクタ 87"/>
          <p:cNvCxnSpPr/>
          <p:nvPr/>
        </p:nvCxnSpPr>
        <p:spPr>
          <a:xfrm>
            <a:off x="4010411" y="2011625"/>
            <a:ext cx="609383" cy="1104"/>
          </a:xfrm>
          <a:prstGeom prst="line">
            <a:avLst/>
          </a:prstGeom>
          <a:noFill/>
          <a:ln w="19050" cap="flat" cmpd="sng" algn="ctr">
            <a:solidFill>
              <a:srgbClr val="FF0000"/>
            </a:solidFill>
            <a:prstDash val="solid"/>
            <a:tailEnd type="arrow"/>
          </a:ln>
          <a:effectLst/>
        </p:spPr>
      </p:cxnSp>
      <p:cxnSp>
        <p:nvCxnSpPr>
          <p:cNvPr id="89" name="カギ線コネクタ 15"/>
          <p:cNvCxnSpPr/>
          <p:nvPr/>
        </p:nvCxnSpPr>
        <p:spPr>
          <a:xfrm flipV="1">
            <a:off x="3976458" y="1906021"/>
            <a:ext cx="618271" cy="3855"/>
          </a:xfrm>
          <a:prstGeom prst="straightConnector1">
            <a:avLst/>
          </a:prstGeom>
          <a:noFill/>
          <a:ln w="19050" cap="flat" cmpd="sng" algn="ctr">
            <a:solidFill>
              <a:schemeClr val="accent1"/>
            </a:solidFill>
            <a:prstDash val="solid"/>
            <a:headEnd type="arrow"/>
          </a:ln>
          <a:effectLst/>
        </p:spPr>
      </p:cxnSp>
      <p:cxnSp>
        <p:nvCxnSpPr>
          <p:cNvPr id="90" name="カギ線コネクタ 89"/>
          <p:cNvCxnSpPr/>
          <p:nvPr/>
        </p:nvCxnSpPr>
        <p:spPr>
          <a:xfrm>
            <a:off x="3873517" y="6239250"/>
            <a:ext cx="808942" cy="1359"/>
          </a:xfrm>
          <a:prstGeom prst="bentConnector3">
            <a:avLst>
              <a:gd name="adj1" fmla="val 50000"/>
            </a:avLst>
          </a:prstGeom>
          <a:noFill/>
          <a:ln w="19050" cap="flat" cmpd="sng" algn="ctr">
            <a:solidFill>
              <a:srgbClr val="FF0000"/>
            </a:solidFill>
            <a:prstDash val="solid"/>
            <a:tailEnd type="arrow"/>
          </a:ln>
          <a:effectLst/>
        </p:spPr>
      </p:cxnSp>
      <p:cxnSp>
        <p:nvCxnSpPr>
          <p:cNvPr id="91" name="カギ線コネクタ 90"/>
          <p:cNvCxnSpPr>
            <a:stCxn id="71" idx="2"/>
            <a:endCxn id="95" idx="2"/>
          </p:cNvCxnSpPr>
          <p:nvPr/>
        </p:nvCxnSpPr>
        <p:spPr>
          <a:xfrm rot="10800000" flipH="1" flipV="1">
            <a:off x="1015333" y="3196608"/>
            <a:ext cx="1366403" cy="1951589"/>
          </a:xfrm>
          <a:prstGeom prst="bentConnector3">
            <a:avLst>
              <a:gd name="adj1" fmla="val -30672"/>
            </a:avLst>
          </a:prstGeom>
          <a:noFill/>
          <a:ln w="19050" cap="flat" cmpd="sng" algn="ctr">
            <a:solidFill>
              <a:srgbClr val="FF0000"/>
            </a:solidFill>
            <a:prstDash val="solid"/>
            <a:tailEnd type="arrow"/>
          </a:ln>
          <a:effectLst/>
        </p:spPr>
      </p:cxnSp>
      <p:cxnSp>
        <p:nvCxnSpPr>
          <p:cNvPr id="92" name="カギ線コネクタ 15"/>
          <p:cNvCxnSpPr>
            <a:stCxn id="62" idx="1"/>
          </p:cNvCxnSpPr>
          <p:nvPr/>
        </p:nvCxnSpPr>
        <p:spPr>
          <a:xfrm>
            <a:off x="5455739" y="4225085"/>
            <a:ext cx="6409" cy="667059"/>
          </a:xfrm>
          <a:prstGeom prst="straightConnector1">
            <a:avLst/>
          </a:prstGeom>
          <a:noFill/>
          <a:ln w="19050" cap="flat" cmpd="sng" algn="ctr">
            <a:solidFill>
              <a:srgbClr val="FF0000"/>
            </a:solidFill>
            <a:prstDash val="solid"/>
            <a:headEnd type="none"/>
            <a:tailEnd type="arrow"/>
          </a:ln>
          <a:effectLst/>
        </p:spPr>
      </p:cxnSp>
      <p:cxnSp>
        <p:nvCxnSpPr>
          <p:cNvPr id="93" name="カギ線コネクタ 92"/>
          <p:cNvCxnSpPr>
            <a:stCxn id="74" idx="2"/>
            <a:endCxn id="95" idx="6"/>
          </p:cNvCxnSpPr>
          <p:nvPr/>
        </p:nvCxnSpPr>
        <p:spPr>
          <a:xfrm rot="10800000">
            <a:off x="2538619" y="5150920"/>
            <a:ext cx="930083" cy="3843"/>
          </a:xfrm>
          <a:prstGeom prst="bentConnector3">
            <a:avLst>
              <a:gd name="adj1" fmla="val 50000"/>
            </a:avLst>
          </a:prstGeom>
          <a:noFill/>
          <a:ln w="19050" cap="flat" cmpd="sng" algn="ctr">
            <a:solidFill>
              <a:srgbClr val="FF0000"/>
            </a:solidFill>
            <a:prstDash val="solid"/>
            <a:tailEnd type="arrow"/>
          </a:ln>
          <a:effectLst/>
        </p:spPr>
      </p:cxnSp>
      <p:sp>
        <p:nvSpPr>
          <p:cNvPr id="94" name="対角する 2 つの角を丸めた四角形 93"/>
          <p:cNvSpPr>
            <a:spLocks/>
          </p:cNvSpPr>
          <p:nvPr/>
        </p:nvSpPr>
        <p:spPr>
          <a:xfrm>
            <a:off x="1061598" y="6028894"/>
            <a:ext cx="2788105" cy="440316"/>
          </a:xfrm>
          <a:prstGeom prst="round2DiagRect">
            <a:avLst/>
          </a:prstGeom>
          <a:solidFill>
            <a:srgbClr val="4F81BD"/>
          </a:solidFill>
          <a:ln w="25400" cap="flat" cmpd="sng" algn="ctr">
            <a:solidFill>
              <a:srgbClr val="002060"/>
            </a:solidFill>
            <a:prstDash val="solid"/>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spcAft>
                <a:spcPts val="0"/>
              </a:spcAft>
            </a:pPr>
            <a:r>
              <a:rPr lang="ja-JP" altLang="en-US" sz="900" kern="1200">
                <a:solidFill>
                  <a:srgbClr val="FFFFFF"/>
                </a:solidFill>
                <a:effectLst/>
                <a:latin typeface="Century"/>
                <a:ea typeface="Meiryo UI"/>
                <a:cs typeface="Times New Roman"/>
              </a:rPr>
              <a:t>年度事業計画（更新・大規模補修、整備）</a:t>
            </a:r>
            <a:endParaRPr lang="ja-JP" sz="1050" kern="100">
              <a:effectLst/>
              <a:latin typeface="Century"/>
              <a:ea typeface="ＭＳ 明朝"/>
              <a:cs typeface="Times New Roman"/>
            </a:endParaRPr>
          </a:p>
        </p:txBody>
      </p:sp>
      <p:sp>
        <p:nvSpPr>
          <p:cNvPr id="95" name="円/楕円 94"/>
          <p:cNvSpPr/>
          <p:nvPr/>
        </p:nvSpPr>
        <p:spPr>
          <a:xfrm>
            <a:off x="2381737" y="5065354"/>
            <a:ext cx="156882" cy="165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96" name="カギ線コネクタ 15"/>
          <p:cNvCxnSpPr>
            <a:stCxn id="95" idx="4"/>
            <a:endCxn id="94" idx="3"/>
          </p:cNvCxnSpPr>
          <p:nvPr/>
        </p:nvCxnSpPr>
        <p:spPr>
          <a:xfrm flipH="1">
            <a:off x="2455651" y="5231041"/>
            <a:ext cx="4527" cy="797853"/>
          </a:xfrm>
          <a:prstGeom prst="straightConnector1">
            <a:avLst/>
          </a:prstGeom>
          <a:noFill/>
          <a:ln w="19050" cap="flat" cmpd="sng" algn="ctr">
            <a:solidFill>
              <a:srgbClr val="FF0000"/>
            </a:solidFill>
            <a:prstDash val="solid"/>
            <a:headEnd type="none"/>
            <a:tailEnd type="arrow"/>
          </a:ln>
          <a:effectLst/>
        </p:spPr>
      </p:cxnSp>
      <p:cxnSp>
        <p:nvCxnSpPr>
          <p:cNvPr id="97" name="カギ線コネクタ 15"/>
          <p:cNvCxnSpPr/>
          <p:nvPr/>
        </p:nvCxnSpPr>
        <p:spPr>
          <a:xfrm flipH="1">
            <a:off x="1273870" y="4098848"/>
            <a:ext cx="16329" cy="1890032"/>
          </a:xfrm>
          <a:prstGeom prst="straightConnector1">
            <a:avLst/>
          </a:prstGeom>
          <a:noFill/>
          <a:ln w="19050" cap="flat" cmpd="sng" algn="ctr">
            <a:solidFill>
              <a:srgbClr val="4F81BD">
                <a:shade val="95000"/>
                <a:satMod val="105000"/>
              </a:srgbClr>
            </a:solidFill>
            <a:prstDash val="solid"/>
            <a:headEnd type="arrow"/>
            <a:tailEnd type="none"/>
          </a:ln>
          <a:effectLst/>
        </p:spPr>
      </p:cxnSp>
      <p:sp>
        <p:nvSpPr>
          <p:cNvPr id="98" name="対角する 2 つの角を丸めた四角形 97"/>
          <p:cNvSpPr>
            <a:spLocks/>
          </p:cNvSpPr>
          <p:nvPr/>
        </p:nvSpPr>
        <p:spPr>
          <a:xfrm>
            <a:off x="6998410" y="4844084"/>
            <a:ext cx="1405601" cy="618190"/>
          </a:xfrm>
          <a:prstGeom prst="round2DiagRect">
            <a:avLst/>
          </a:prstGeom>
          <a:solidFill>
            <a:srgbClr val="4F81BD"/>
          </a:solidFill>
          <a:ln w="25400" cap="flat" cmpd="sng" algn="ctr">
            <a:solidFill>
              <a:srgbClr val="4F81BD">
                <a:shade val="50000"/>
              </a:srgbClr>
            </a:solidFill>
            <a:prstDash val="solid"/>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200"/>
              </a:lnSpc>
              <a:spcAft>
                <a:spcPts val="0"/>
              </a:spcAft>
            </a:pPr>
            <a:r>
              <a:rPr lang="en-US" altLang="ja-JP" sz="900" kern="1200">
                <a:solidFill>
                  <a:srgbClr val="FFFFFF"/>
                </a:solidFill>
                <a:effectLst/>
                <a:latin typeface="Century"/>
                <a:ea typeface="Meiryo UI"/>
                <a:cs typeface="Times New Roman"/>
              </a:rPr>
              <a:t>【</a:t>
            </a:r>
            <a:r>
              <a:rPr lang="ja-JP" sz="900" kern="1200">
                <a:solidFill>
                  <a:srgbClr val="FFFFFF"/>
                </a:solidFill>
                <a:effectLst/>
                <a:latin typeface="Century"/>
                <a:ea typeface="Meiryo UI"/>
                <a:cs typeface="Times New Roman"/>
              </a:rPr>
              <a:t>機能の適合性評価</a:t>
            </a:r>
            <a:r>
              <a:rPr lang="en-US" altLang="ja-JP" sz="900" kern="1200">
                <a:solidFill>
                  <a:srgbClr val="FFFFFF"/>
                </a:solidFill>
                <a:effectLst/>
                <a:latin typeface="Century"/>
                <a:ea typeface="Meiryo UI"/>
                <a:cs typeface="Times New Roman"/>
              </a:rPr>
              <a:t>】</a:t>
            </a:r>
            <a:endParaRPr lang="ja-JP" sz="1050" kern="100">
              <a:effectLst/>
              <a:latin typeface="Century"/>
              <a:ea typeface="ＭＳ 明朝"/>
              <a:cs typeface="Times New Roman"/>
            </a:endParaRPr>
          </a:p>
          <a:p>
            <a:pPr indent="114300" algn="l">
              <a:lnSpc>
                <a:spcPts val="1200"/>
              </a:lnSpc>
              <a:spcAft>
                <a:spcPts val="0"/>
              </a:spcAft>
            </a:pPr>
            <a:r>
              <a:rPr lang="ja-JP" sz="900" kern="1200">
                <a:solidFill>
                  <a:srgbClr val="FFFFFF"/>
                </a:solidFill>
                <a:effectLst/>
                <a:latin typeface="Century"/>
                <a:ea typeface="Meiryo UI"/>
                <a:cs typeface="Times New Roman"/>
              </a:rPr>
              <a:t>社会的耐用限界</a:t>
            </a:r>
            <a:endParaRPr lang="ja-JP" sz="1050" kern="100">
              <a:effectLst/>
              <a:latin typeface="Century"/>
              <a:ea typeface="ＭＳ 明朝"/>
              <a:cs typeface="Times New Roman"/>
            </a:endParaRPr>
          </a:p>
          <a:p>
            <a:pPr indent="114300" algn="l">
              <a:lnSpc>
                <a:spcPts val="1200"/>
              </a:lnSpc>
              <a:spcAft>
                <a:spcPts val="0"/>
              </a:spcAft>
            </a:pPr>
            <a:r>
              <a:rPr lang="ja-JP" sz="900" kern="1200">
                <a:solidFill>
                  <a:srgbClr val="FFFFFF"/>
                </a:solidFill>
                <a:effectLst/>
                <a:latin typeface="Century"/>
                <a:ea typeface="Meiryo UI"/>
                <a:cs typeface="Times New Roman"/>
              </a:rPr>
              <a:t>機能的耐用限界</a:t>
            </a:r>
            <a:r>
              <a:rPr lang="en-US" sz="900" kern="100">
                <a:effectLst/>
                <a:latin typeface="Century"/>
                <a:ea typeface="ＭＳ 明朝"/>
                <a:cs typeface="Times New Roman"/>
              </a:rPr>
              <a:t> </a:t>
            </a:r>
            <a:endParaRPr lang="ja-JP" sz="1050" kern="100">
              <a:effectLst/>
              <a:latin typeface="Century"/>
              <a:ea typeface="ＭＳ 明朝"/>
              <a:cs typeface="Times New Roman"/>
            </a:endParaRPr>
          </a:p>
        </p:txBody>
      </p:sp>
      <p:cxnSp>
        <p:nvCxnSpPr>
          <p:cNvPr id="99" name="カギ線コネクタ 98"/>
          <p:cNvCxnSpPr>
            <a:stCxn id="98" idx="2"/>
            <a:endCxn id="74" idx="0"/>
          </p:cNvCxnSpPr>
          <p:nvPr/>
        </p:nvCxnSpPr>
        <p:spPr>
          <a:xfrm rot="10800000">
            <a:off x="6246001" y="5154763"/>
            <a:ext cx="752410" cy="1139"/>
          </a:xfrm>
          <a:prstGeom prst="bentConnector3">
            <a:avLst>
              <a:gd name="adj1" fmla="val 50000"/>
            </a:avLst>
          </a:prstGeom>
          <a:noFill/>
          <a:ln w="19050" cap="flat" cmpd="sng" algn="ctr">
            <a:solidFill>
              <a:srgbClr val="FF0000"/>
            </a:solidFill>
            <a:prstDash val="sysDash"/>
            <a:tailEnd type="arrow"/>
          </a:ln>
          <a:effectLst/>
        </p:spPr>
      </p:cxnSp>
      <p:cxnSp>
        <p:nvCxnSpPr>
          <p:cNvPr id="100" name="カギ線コネクタ 15"/>
          <p:cNvCxnSpPr/>
          <p:nvPr/>
        </p:nvCxnSpPr>
        <p:spPr>
          <a:xfrm flipH="1">
            <a:off x="6275855" y="4222673"/>
            <a:ext cx="737508" cy="640896"/>
          </a:xfrm>
          <a:prstGeom prst="straightConnector1">
            <a:avLst/>
          </a:prstGeom>
          <a:noFill/>
          <a:ln w="19050" cap="flat" cmpd="sng" algn="ctr">
            <a:solidFill>
              <a:srgbClr val="4F81BD">
                <a:shade val="95000"/>
                <a:satMod val="105000"/>
              </a:srgbClr>
            </a:solidFill>
            <a:prstDash val="solid"/>
            <a:headEnd type="arrow"/>
            <a:tailEnd type="arrow"/>
          </a:ln>
          <a:effectLst/>
        </p:spPr>
      </p:cxnSp>
      <p:sp>
        <p:nvSpPr>
          <p:cNvPr id="101" name="正方形/長方形 100"/>
          <p:cNvSpPr>
            <a:spLocks/>
          </p:cNvSpPr>
          <p:nvPr/>
        </p:nvSpPr>
        <p:spPr>
          <a:xfrm>
            <a:off x="6659732" y="4383908"/>
            <a:ext cx="1609570" cy="603069"/>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200"/>
              </a:lnSpc>
              <a:spcAft>
                <a:spcPts val="0"/>
              </a:spcAft>
            </a:pPr>
            <a:r>
              <a:rPr lang="ja-JP" altLang="en-US" sz="1050" b="1" kern="100" dirty="0">
                <a:solidFill>
                  <a:srgbClr val="0070C0"/>
                </a:solidFill>
                <a:effectLst/>
                <a:latin typeface="Century"/>
                <a:ea typeface="ＭＳ 明朝"/>
                <a:cs typeface="Times New Roman"/>
              </a:rPr>
              <a:t>維持管理水準の照合</a:t>
            </a:r>
            <a:endParaRPr lang="ja-JP" sz="1050" b="1" kern="100" dirty="0">
              <a:solidFill>
                <a:srgbClr val="0070C0"/>
              </a:solidFill>
              <a:effectLst/>
              <a:latin typeface="Century"/>
              <a:ea typeface="ＭＳ 明朝"/>
              <a:cs typeface="Times New Roman"/>
            </a:endParaRPr>
          </a:p>
        </p:txBody>
      </p:sp>
      <p:sp>
        <p:nvSpPr>
          <p:cNvPr id="102" name="正方形/長方形 101"/>
          <p:cNvSpPr>
            <a:spLocks/>
          </p:cNvSpPr>
          <p:nvPr/>
        </p:nvSpPr>
        <p:spPr>
          <a:xfrm>
            <a:off x="2938906" y="4355221"/>
            <a:ext cx="1124430" cy="335376"/>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200"/>
              </a:lnSpc>
              <a:spcAft>
                <a:spcPts val="0"/>
              </a:spcAft>
            </a:pPr>
            <a:r>
              <a:rPr lang="en-US" altLang="ja-JP" sz="800" b="1" kern="1200" dirty="0">
                <a:solidFill>
                  <a:srgbClr val="FF0000"/>
                </a:solidFill>
                <a:effectLst/>
                <a:latin typeface="Century"/>
                <a:ea typeface="Meiryo UI"/>
                <a:cs typeface="Times New Roman"/>
              </a:rPr>
              <a:t>(</a:t>
            </a:r>
            <a:r>
              <a:rPr lang="ja-JP" altLang="en-US" sz="800" b="1" kern="1200" dirty="0">
                <a:solidFill>
                  <a:srgbClr val="FF0000"/>
                </a:solidFill>
                <a:effectLst/>
                <a:latin typeface="Century"/>
                <a:ea typeface="Meiryo UI"/>
                <a:cs typeface="Times New Roman"/>
              </a:rPr>
              <a:t>国マニュアルによる）</a:t>
            </a:r>
            <a:endParaRPr lang="ja-JP" sz="1050" kern="100" dirty="0">
              <a:effectLst/>
              <a:latin typeface="Century"/>
              <a:ea typeface="ＭＳ 明朝"/>
              <a:cs typeface="Times New Roman"/>
            </a:endParaRPr>
          </a:p>
        </p:txBody>
      </p:sp>
      <p:grpSp>
        <p:nvGrpSpPr>
          <p:cNvPr id="109" name="グループ化 108"/>
          <p:cNvGrpSpPr/>
          <p:nvPr/>
        </p:nvGrpSpPr>
        <p:grpSpPr>
          <a:xfrm>
            <a:off x="2930542" y="4609525"/>
            <a:ext cx="1885950" cy="436558"/>
            <a:chOff x="-2285999" y="2062491"/>
            <a:chExt cx="1885950" cy="436558"/>
          </a:xfrm>
        </p:grpSpPr>
        <p:sp>
          <p:nvSpPr>
            <p:cNvPr id="110" name="円形吹き出し 109"/>
            <p:cNvSpPr/>
            <p:nvPr/>
          </p:nvSpPr>
          <p:spPr>
            <a:xfrm>
              <a:off x="-2285999" y="2062491"/>
              <a:ext cx="1790700" cy="436558"/>
            </a:xfrm>
            <a:prstGeom prst="wedgeEllipseCallout">
              <a:avLst>
                <a:gd name="adj1" fmla="val 41769"/>
                <a:gd name="adj2" fmla="val 566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a:spLocks/>
            </p:cNvSpPr>
            <p:nvPr/>
          </p:nvSpPr>
          <p:spPr>
            <a:xfrm>
              <a:off x="-2190749" y="2138395"/>
              <a:ext cx="1790700" cy="3129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200"/>
                </a:lnSpc>
                <a:spcAft>
                  <a:spcPts val="0"/>
                </a:spcAft>
              </a:pPr>
              <a:r>
                <a:rPr lang="ja-JP" altLang="en-US" sz="1000" kern="100" dirty="0" smtClean="0">
                  <a:effectLst/>
                  <a:latin typeface="Century"/>
                  <a:ea typeface="ＭＳ 明朝"/>
                  <a:cs typeface="Times New Roman"/>
                </a:rPr>
                <a:t>目標管理水準・更新時期</a:t>
              </a:r>
              <a:endParaRPr lang="ja-JP" sz="1000" kern="100" dirty="0">
                <a:effectLst/>
                <a:latin typeface="Century"/>
                <a:ea typeface="ＭＳ 明朝"/>
                <a:cs typeface="Times New Roman"/>
              </a:endParaRPr>
            </a:p>
          </p:txBody>
        </p:sp>
      </p:grpSp>
      <p:grpSp>
        <p:nvGrpSpPr>
          <p:cNvPr id="112" name="グループ化 111"/>
          <p:cNvGrpSpPr/>
          <p:nvPr/>
        </p:nvGrpSpPr>
        <p:grpSpPr>
          <a:xfrm>
            <a:off x="1463676" y="4575189"/>
            <a:ext cx="947730" cy="436558"/>
            <a:chOff x="-2285999" y="2062491"/>
            <a:chExt cx="947730" cy="436558"/>
          </a:xfrm>
        </p:grpSpPr>
        <p:sp>
          <p:nvSpPr>
            <p:cNvPr id="113" name="円形吹き出し 112"/>
            <p:cNvSpPr/>
            <p:nvPr/>
          </p:nvSpPr>
          <p:spPr>
            <a:xfrm>
              <a:off x="-2285999" y="2062491"/>
              <a:ext cx="947730" cy="436558"/>
            </a:xfrm>
            <a:prstGeom prst="wedgeEllipseCallout">
              <a:avLst>
                <a:gd name="adj1" fmla="val 41769"/>
                <a:gd name="adj2" fmla="val 566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a:spLocks/>
            </p:cNvSpPr>
            <p:nvPr/>
          </p:nvSpPr>
          <p:spPr>
            <a:xfrm>
              <a:off x="-2190749" y="2138395"/>
              <a:ext cx="847725" cy="3129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200"/>
                </a:lnSpc>
                <a:spcAft>
                  <a:spcPts val="0"/>
                </a:spcAft>
              </a:pPr>
              <a:r>
                <a:rPr lang="ja-JP" altLang="en-US" sz="1000" kern="100" dirty="0" smtClean="0">
                  <a:effectLst/>
                  <a:latin typeface="Century"/>
                  <a:ea typeface="ＭＳ 明朝"/>
                  <a:cs typeface="Times New Roman"/>
                </a:rPr>
                <a:t>重点化指標</a:t>
              </a:r>
              <a:endParaRPr lang="ja-JP" sz="1000" kern="100" dirty="0">
                <a:effectLst/>
                <a:latin typeface="Century"/>
                <a:ea typeface="ＭＳ 明朝"/>
                <a:cs typeface="Times New Roman"/>
              </a:endParaRPr>
            </a:p>
          </p:txBody>
        </p:sp>
      </p:grpSp>
    </p:spTree>
    <p:extLst>
      <p:ext uri="{BB962C8B-B14F-4D97-AF65-F5344CB8AC3E}">
        <p14:creationId xmlns:p14="http://schemas.microsoft.com/office/powerpoint/2010/main" val="8642693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２－３ </a:t>
            </a:r>
            <a:r>
              <a:rPr lang="ja-JP" altLang="en-US" sz="2400" dirty="0">
                <a:latin typeface="Meiryo UI" pitchFamily="50" charset="-128"/>
                <a:ea typeface="Meiryo UI" pitchFamily="50" charset="-128"/>
                <a:cs typeface="Meiryo UI" pitchFamily="50" charset="-128"/>
              </a:rPr>
              <a:t>河川設備</a:t>
            </a: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36</a:t>
            </a:fld>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1132802614"/>
              </p:ext>
            </p:extLst>
          </p:nvPr>
        </p:nvGraphicFramePr>
        <p:xfrm>
          <a:off x="179513" y="1846434"/>
          <a:ext cx="8784974" cy="4754880"/>
        </p:xfrm>
        <a:graphic>
          <a:graphicData uri="http://schemas.openxmlformats.org/drawingml/2006/table">
            <a:tbl>
              <a:tblPr firstRow="1" bandRow="1">
                <a:tableStyleId>{5C22544A-7EE6-4342-B048-85BDC9FD1C3A}</a:tableStyleId>
              </a:tblPr>
              <a:tblGrid>
                <a:gridCol w="1135988"/>
                <a:gridCol w="1211721"/>
                <a:gridCol w="1363186"/>
                <a:gridCol w="1741848"/>
                <a:gridCol w="1672309"/>
                <a:gridCol w="1659922"/>
              </a:tblGrid>
              <a:tr h="247836">
                <a:tc rowSpan="2">
                  <a:txBody>
                    <a:bodyPr/>
                    <a:lstStyle/>
                    <a:p>
                      <a:r>
                        <a:rPr kumimoji="1" lang="ja-JP" altLang="en-US" sz="1200" dirty="0" smtClean="0"/>
                        <a:t>点検項目</a:t>
                      </a:r>
                      <a:endParaRPr kumimoji="1" lang="ja-JP" altLang="en-US" sz="1200" dirty="0"/>
                    </a:p>
                  </a:txBody>
                  <a:tcPr/>
                </a:tc>
                <a:tc>
                  <a:txBody>
                    <a:bodyPr/>
                    <a:lstStyle/>
                    <a:p>
                      <a:r>
                        <a:rPr kumimoji="1" lang="ja-JP" altLang="en-US" sz="1200" dirty="0" smtClean="0"/>
                        <a:t>現況Ａ　</a:t>
                      </a:r>
                      <a:endParaRPr kumimoji="1" lang="ja-JP" altLang="en-US" sz="1200" dirty="0"/>
                    </a:p>
                  </a:txBody>
                  <a:tcPr/>
                </a:tc>
                <a:tc>
                  <a:txBody>
                    <a:bodyPr/>
                    <a:lstStyle/>
                    <a:p>
                      <a:r>
                        <a:rPr kumimoji="1" lang="ja-JP" altLang="en-US" sz="1200" dirty="0" smtClean="0"/>
                        <a:t>現況Ｂ</a:t>
                      </a:r>
                      <a:endParaRPr kumimoji="1" lang="ja-JP" altLang="en-US" sz="1200" dirty="0"/>
                    </a:p>
                  </a:txBody>
                  <a:tcPr/>
                </a:tc>
                <a:tc>
                  <a:txBody>
                    <a:bodyPr/>
                    <a:lstStyle/>
                    <a:p>
                      <a:r>
                        <a:rPr kumimoji="1" lang="ja-JP" altLang="en-US" sz="1200" dirty="0" smtClean="0"/>
                        <a:t>現況Ｃ</a:t>
                      </a:r>
                      <a:endParaRPr kumimoji="1" lang="ja-JP" altLang="en-US" sz="1200" dirty="0"/>
                    </a:p>
                  </a:txBody>
                  <a:tcPr/>
                </a:tc>
                <a:tc>
                  <a:txBody>
                    <a:bodyPr/>
                    <a:lstStyle/>
                    <a:p>
                      <a:r>
                        <a:rPr kumimoji="1" lang="ja-JP" altLang="en-US" sz="1200" dirty="0" smtClean="0"/>
                        <a:t>現況Ｄ</a:t>
                      </a:r>
                      <a:endParaRPr kumimoji="1" lang="ja-JP" altLang="en-US" sz="1200" dirty="0"/>
                    </a:p>
                  </a:txBody>
                  <a:tcPr/>
                </a:tc>
                <a:tc>
                  <a:txBody>
                    <a:bodyPr/>
                    <a:lstStyle/>
                    <a:p>
                      <a:r>
                        <a:rPr kumimoji="1" lang="ja-JP" altLang="en-US" sz="1200" dirty="0" smtClean="0"/>
                        <a:t>現況Ｅ</a:t>
                      </a:r>
                      <a:endParaRPr kumimoji="1" lang="ja-JP" altLang="en-US" sz="1200" dirty="0"/>
                    </a:p>
                  </a:txBody>
                  <a:tcPr/>
                </a:tc>
              </a:tr>
              <a:tr h="413060">
                <a:tc vMerge="1">
                  <a:txBody>
                    <a:bodyPr/>
                    <a:lstStyle/>
                    <a:p>
                      <a:endParaRPr kumimoji="1" lang="ja-JP" altLang="en-US" sz="1200" dirty="0"/>
                    </a:p>
                  </a:txBody>
                  <a:tcPr/>
                </a:tc>
                <a:tc>
                  <a:txBody>
                    <a:bodyPr/>
                    <a:lstStyle/>
                    <a:p>
                      <a:r>
                        <a:rPr kumimoji="1" lang="ja-JP" altLang="en-US" sz="1200" dirty="0" smtClean="0"/>
                        <a:t>支障なし</a:t>
                      </a:r>
                      <a:endParaRPr kumimoji="1" lang="ja-JP" altLang="en-US" sz="1200" dirty="0"/>
                    </a:p>
                  </a:txBody>
                  <a:tcPr/>
                </a:tc>
                <a:tc>
                  <a:txBody>
                    <a:bodyPr/>
                    <a:lstStyle/>
                    <a:p>
                      <a:r>
                        <a:rPr kumimoji="1" lang="ja-JP" altLang="en-US" sz="1200" dirty="0" smtClean="0"/>
                        <a:t>経過観察</a:t>
                      </a:r>
                      <a:endParaRPr kumimoji="1" lang="en-US" altLang="ja-JP" sz="1200" dirty="0" smtClean="0"/>
                    </a:p>
                    <a:p>
                      <a:r>
                        <a:rPr kumimoji="1" lang="ja-JP" altLang="en-US" sz="1200" dirty="0" smtClean="0"/>
                        <a:t>劣化進行防止</a:t>
                      </a:r>
                      <a:endParaRPr kumimoji="1" lang="ja-JP" altLang="en-US" sz="1200" dirty="0"/>
                    </a:p>
                  </a:txBody>
                  <a:tcPr/>
                </a:tc>
                <a:tc>
                  <a:txBody>
                    <a:bodyPr/>
                    <a:lstStyle/>
                    <a:p>
                      <a:r>
                        <a:rPr kumimoji="1" lang="ja-JP" altLang="en-US" sz="1200" dirty="0" smtClean="0"/>
                        <a:t>劣化進行の抑制</a:t>
                      </a:r>
                      <a:endParaRPr kumimoji="1" lang="en-US" altLang="ja-JP" sz="1200" dirty="0" smtClean="0"/>
                    </a:p>
                    <a:p>
                      <a:r>
                        <a:rPr kumimoji="1" lang="ja-JP" altLang="en-US" sz="1200" dirty="0" smtClean="0"/>
                        <a:t>延命対策</a:t>
                      </a:r>
                      <a:endParaRPr kumimoji="1" lang="ja-JP" altLang="en-US" sz="1200" dirty="0"/>
                    </a:p>
                  </a:txBody>
                  <a:tcPr/>
                </a:tc>
                <a:tc>
                  <a:txBody>
                    <a:bodyPr/>
                    <a:lstStyle/>
                    <a:p>
                      <a:r>
                        <a:rPr kumimoji="1" lang="ja-JP" altLang="en-US" sz="1200" dirty="0" smtClean="0"/>
                        <a:t>計画的補修</a:t>
                      </a:r>
                      <a:endParaRPr kumimoji="1" lang="ja-JP" altLang="en-US" sz="1200" dirty="0"/>
                    </a:p>
                  </a:txBody>
                  <a:tcPr/>
                </a:tc>
                <a:tc>
                  <a:txBody>
                    <a:bodyPr/>
                    <a:lstStyle/>
                    <a:p>
                      <a:r>
                        <a:rPr kumimoji="1" lang="ja-JP" altLang="en-US" sz="1200" dirty="0" smtClean="0"/>
                        <a:t>全体的な改築・更新</a:t>
                      </a:r>
                      <a:endParaRPr kumimoji="1" lang="ja-JP" altLang="en-US" sz="1200" dirty="0"/>
                    </a:p>
                  </a:txBody>
                  <a:tcPr/>
                </a:tc>
              </a:tr>
              <a:tr h="413060">
                <a:tc>
                  <a:txBody>
                    <a:bodyPr/>
                    <a:lstStyle/>
                    <a:p>
                      <a:r>
                        <a:rPr kumimoji="1" lang="ja-JP" altLang="en-US" sz="1200" dirty="0" smtClean="0"/>
                        <a:t>外観</a:t>
                      </a:r>
                      <a:endParaRPr kumimoji="1" lang="ja-JP" altLang="en-US" sz="1200" dirty="0"/>
                    </a:p>
                  </a:txBody>
                  <a:tcPr/>
                </a:tc>
                <a:tc>
                  <a:txBody>
                    <a:bodyPr/>
                    <a:lstStyle/>
                    <a:p>
                      <a:r>
                        <a:rPr kumimoji="1" lang="ja-JP" altLang="en-US" sz="1200" dirty="0" smtClean="0"/>
                        <a:t>劣化無し</a:t>
                      </a:r>
                      <a:endParaRPr kumimoji="1" lang="ja-JP" altLang="en-US" sz="1200" dirty="0"/>
                    </a:p>
                  </a:txBody>
                  <a:tcPr/>
                </a:tc>
                <a:tc>
                  <a:txBody>
                    <a:bodyPr/>
                    <a:lstStyle/>
                    <a:p>
                      <a:r>
                        <a:rPr kumimoji="1" lang="ja-JP" altLang="en-US" sz="1200" dirty="0" smtClean="0"/>
                        <a:t>若干の劣化あり</a:t>
                      </a:r>
                      <a:endParaRPr kumimoji="1" lang="ja-JP" altLang="en-US" sz="1200" dirty="0"/>
                    </a:p>
                  </a:txBody>
                  <a:tcPr/>
                </a:tc>
                <a:tc>
                  <a:txBody>
                    <a:bodyPr/>
                    <a:lstStyle/>
                    <a:p>
                      <a:r>
                        <a:rPr kumimoji="1" lang="ja-JP" altLang="en-US" sz="1200" dirty="0" smtClean="0"/>
                        <a:t>劣化あるが、支障なし</a:t>
                      </a:r>
                      <a:endParaRPr kumimoji="1" lang="ja-JP" altLang="en-US" sz="1200" dirty="0"/>
                    </a:p>
                  </a:txBody>
                  <a:tcPr/>
                </a:tc>
                <a:tc>
                  <a:txBody>
                    <a:bodyPr/>
                    <a:lstStyle/>
                    <a:p>
                      <a:r>
                        <a:rPr kumimoji="1" lang="ja-JP" altLang="en-US" sz="1200" dirty="0" smtClean="0"/>
                        <a:t>劣化あり</a:t>
                      </a:r>
                      <a:endParaRPr kumimoji="1" lang="en-US" altLang="ja-JP" sz="1200" dirty="0" smtClean="0"/>
                    </a:p>
                    <a:p>
                      <a:r>
                        <a:rPr kumimoji="1" lang="ja-JP" altLang="en-US" sz="1200" dirty="0" smtClean="0"/>
                        <a:t>修繕で対応</a:t>
                      </a:r>
                      <a:endParaRPr kumimoji="1" lang="ja-JP" altLang="en-US" sz="1200" dirty="0"/>
                    </a:p>
                  </a:txBody>
                  <a:tcPr/>
                </a:tc>
                <a:tc>
                  <a:txBody>
                    <a:bodyPr/>
                    <a:lstStyle/>
                    <a:p>
                      <a:r>
                        <a:rPr kumimoji="1" lang="ja-JP" altLang="en-US" sz="1200" dirty="0" smtClean="0"/>
                        <a:t>根本的な対策必要</a:t>
                      </a:r>
                      <a:endParaRPr kumimoji="1" lang="ja-JP" altLang="en-US" sz="1200" dirty="0"/>
                    </a:p>
                  </a:txBody>
                  <a:tcPr/>
                </a:tc>
              </a:tr>
              <a:tr h="432968">
                <a:tc>
                  <a:txBody>
                    <a:bodyPr/>
                    <a:lstStyle/>
                    <a:p>
                      <a:r>
                        <a:rPr kumimoji="1" lang="ja-JP" altLang="en-US" sz="1200" dirty="0" smtClean="0"/>
                        <a:t>動作状況</a:t>
                      </a:r>
                      <a:endParaRPr kumimoji="1" lang="ja-JP" altLang="en-US" sz="1200" dirty="0"/>
                    </a:p>
                  </a:txBody>
                  <a:tcPr/>
                </a:tc>
                <a:tc>
                  <a:txBody>
                    <a:bodyPr/>
                    <a:lstStyle/>
                    <a:p>
                      <a:r>
                        <a:rPr kumimoji="1" lang="ja-JP" altLang="en-US" sz="1200" dirty="0" smtClean="0"/>
                        <a:t>順調</a:t>
                      </a:r>
                      <a:endParaRPr kumimoji="1" lang="ja-JP" altLang="en-US" sz="1200" dirty="0"/>
                    </a:p>
                  </a:txBody>
                  <a:tcPr/>
                </a:tc>
                <a:tc>
                  <a:txBody>
                    <a:bodyPr/>
                    <a:lstStyle/>
                    <a:p>
                      <a:r>
                        <a:rPr kumimoji="1" lang="ja-JP" altLang="en-US" sz="1200" dirty="0" smtClean="0"/>
                        <a:t>たまに異常発生</a:t>
                      </a:r>
                      <a:endParaRPr kumimoji="1" lang="en-US" altLang="ja-JP" sz="1200" dirty="0" smtClean="0"/>
                    </a:p>
                    <a:p>
                      <a:r>
                        <a:rPr kumimoji="1" lang="ja-JP" altLang="en-US" sz="1200" dirty="0" smtClean="0"/>
                        <a:t>運転に支障なし</a:t>
                      </a:r>
                      <a:endParaRPr kumimoji="1" lang="en-US" altLang="ja-JP" sz="1200" dirty="0" smtClean="0"/>
                    </a:p>
                  </a:txBody>
                  <a:tcPr/>
                </a:tc>
                <a:tc>
                  <a:txBody>
                    <a:bodyPr/>
                    <a:lstStyle/>
                    <a:p>
                      <a:r>
                        <a:rPr kumimoji="1" lang="ja-JP" altLang="en-US" sz="1200" dirty="0" smtClean="0"/>
                        <a:t>異常箇所は多いが、</a:t>
                      </a:r>
                      <a:endParaRPr kumimoji="1" lang="en-US" altLang="ja-JP" sz="1200" dirty="0" smtClean="0"/>
                    </a:p>
                    <a:p>
                      <a:r>
                        <a:rPr kumimoji="1" lang="ja-JP" altLang="en-US" sz="1200" dirty="0" smtClean="0"/>
                        <a:t>運転に支障無し</a:t>
                      </a:r>
                      <a:endParaRPr kumimoji="1" lang="ja-JP" altLang="en-US" sz="1200" dirty="0"/>
                    </a:p>
                  </a:txBody>
                  <a:tcPr/>
                </a:tc>
                <a:tc>
                  <a:txBody>
                    <a:bodyPr/>
                    <a:lstStyle/>
                    <a:p>
                      <a:r>
                        <a:rPr kumimoji="1" lang="ja-JP" altLang="en-US" sz="1200" dirty="0" smtClean="0"/>
                        <a:t>応急措置等で対応</a:t>
                      </a:r>
                      <a:endParaRPr kumimoji="1" lang="en-US" altLang="ja-JP" sz="1200" dirty="0" smtClean="0"/>
                    </a:p>
                    <a:p>
                      <a:r>
                        <a:rPr kumimoji="1" lang="ja-JP" altLang="en-US" sz="1200" dirty="0" smtClean="0"/>
                        <a:t>運転に支障をきたす</a:t>
                      </a:r>
                      <a:endParaRPr kumimoji="1" lang="ja-JP" altLang="en-US" sz="1200" dirty="0"/>
                    </a:p>
                  </a:txBody>
                  <a:tcPr/>
                </a:tc>
                <a:tc>
                  <a:txBody>
                    <a:bodyPr/>
                    <a:lstStyle/>
                    <a:p>
                      <a:r>
                        <a:rPr kumimoji="1" lang="ja-JP" altLang="en-US" sz="1200" dirty="0" smtClean="0"/>
                        <a:t>根本的な対策必要</a:t>
                      </a:r>
                      <a:endParaRPr kumimoji="1" lang="ja-JP" altLang="en-US" sz="1200" dirty="0"/>
                    </a:p>
                  </a:txBody>
                  <a:tcPr/>
                </a:tc>
              </a:tr>
              <a:tr h="413060">
                <a:tc>
                  <a:txBody>
                    <a:bodyPr/>
                    <a:lstStyle/>
                    <a:p>
                      <a:r>
                        <a:rPr kumimoji="1" lang="ja-JP" altLang="en-US" sz="1200" dirty="0" smtClean="0"/>
                        <a:t>故障</a:t>
                      </a:r>
                      <a:endParaRPr kumimoji="1" lang="ja-JP" altLang="en-US" sz="1200" dirty="0"/>
                    </a:p>
                  </a:txBody>
                  <a:tcPr/>
                </a:tc>
                <a:tc>
                  <a:txBody>
                    <a:bodyPr/>
                    <a:lstStyle/>
                    <a:p>
                      <a:r>
                        <a:rPr kumimoji="1" lang="ja-JP" altLang="en-US" sz="1200" dirty="0" smtClean="0"/>
                        <a:t>初期故障のみ</a:t>
                      </a:r>
                      <a:endParaRPr kumimoji="1" lang="ja-JP" altLang="en-US" sz="1200" dirty="0"/>
                    </a:p>
                  </a:txBody>
                  <a:tcPr/>
                </a:tc>
                <a:tc>
                  <a:txBody>
                    <a:bodyPr/>
                    <a:lstStyle/>
                    <a:p>
                      <a:r>
                        <a:rPr kumimoji="1" lang="ja-JP" altLang="en-US" sz="1200" dirty="0" smtClean="0"/>
                        <a:t>偶発故障</a:t>
                      </a:r>
                      <a:endParaRPr kumimoji="1" lang="ja-JP" altLang="en-US" sz="1200" dirty="0"/>
                    </a:p>
                  </a:txBody>
                  <a:tcPr/>
                </a:tc>
                <a:tc>
                  <a:txBody>
                    <a:bodyPr/>
                    <a:lstStyle/>
                    <a:p>
                      <a:r>
                        <a:rPr kumimoji="1" lang="ja-JP" altLang="en-US" sz="1200" dirty="0" smtClean="0"/>
                        <a:t>故障発生</a:t>
                      </a:r>
                      <a:endParaRPr kumimoji="1" lang="en-US" altLang="ja-JP" sz="1200" dirty="0" smtClean="0"/>
                    </a:p>
                    <a:p>
                      <a:r>
                        <a:rPr kumimoji="1" lang="ja-JP" altLang="en-US" sz="1200" dirty="0" smtClean="0"/>
                        <a:t>運転に支障無し</a:t>
                      </a:r>
                      <a:endParaRPr kumimoji="1" lang="ja-JP" altLang="en-US" sz="1200" dirty="0"/>
                    </a:p>
                  </a:txBody>
                  <a:tcPr/>
                </a:tc>
                <a:tc>
                  <a:txBody>
                    <a:bodyPr/>
                    <a:lstStyle/>
                    <a:p>
                      <a:r>
                        <a:rPr kumimoji="1" lang="ja-JP" altLang="en-US" sz="1200" dirty="0" smtClean="0"/>
                        <a:t>故障頻度の増加</a:t>
                      </a:r>
                      <a:endParaRPr kumimoji="1" lang="ja-JP" altLang="en-US" sz="1200" dirty="0"/>
                    </a:p>
                  </a:txBody>
                  <a:tcPr/>
                </a:tc>
                <a:tc>
                  <a:txBody>
                    <a:bodyPr/>
                    <a:lstStyle/>
                    <a:p>
                      <a:r>
                        <a:rPr kumimoji="1" lang="ja-JP" altLang="en-US" sz="1200" dirty="0" smtClean="0"/>
                        <a:t>根本的な対策必要</a:t>
                      </a:r>
                      <a:endParaRPr kumimoji="1" lang="ja-JP" altLang="en-US" sz="1200" dirty="0"/>
                    </a:p>
                  </a:txBody>
                  <a:tcPr/>
                </a:tc>
              </a:tr>
              <a:tr h="247836">
                <a:tc>
                  <a:txBody>
                    <a:bodyPr/>
                    <a:lstStyle/>
                    <a:p>
                      <a:r>
                        <a:rPr kumimoji="1" lang="ja-JP" altLang="en-US" sz="1200" dirty="0" smtClean="0"/>
                        <a:t>維持費</a:t>
                      </a:r>
                      <a:endParaRPr kumimoji="1" lang="ja-JP" altLang="en-US" sz="1200" dirty="0"/>
                    </a:p>
                  </a:txBody>
                  <a:tcPr/>
                </a:tc>
                <a:tc>
                  <a:txBody>
                    <a:bodyPr/>
                    <a:lstStyle/>
                    <a:p>
                      <a:r>
                        <a:rPr kumimoji="1" lang="ja-JP" altLang="en-US" sz="1200" dirty="0" smtClean="0"/>
                        <a:t>コスト縮減可</a:t>
                      </a:r>
                      <a:endParaRPr kumimoji="1" lang="ja-JP" altLang="en-US" sz="1200" dirty="0"/>
                    </a:p>
                  </a:txBody>
                  <a:tcPr/>
                </a:tc>
                <a:tc>
                  <a:txBody>
                    <a:bodyPr/>
                    <a:lstStyle/>
                    <a:p>
                      <a:r>
                        <a:rPr kumimoji="1" lang="ja-JP" altLang="en-US" sz="1200" dirty="0" smtClean="0"/>
                        <a:t>安定</a:t>
                      </a:r>
                      <a:endParaRPr kumimoji="1" lang="ja-JP" altLang="en-US" sz="1200" dirty="0"/>
                    </a:p>
                  </a:txBody>
                  <a:tcPr/>
                </a:tc>
                <a:tc>
                  <a:txBody>
                    <a:bodyPr/>
                    <a:lstStyle/>
                    <a:p>
                      <a:r>
                        <a:rPr kumimoji="1" lang="ja-JP" altLang="en-US" sz="1200" dirty="0" smtClean="0"/>
                        <a:t>増加傾向</a:t>
                      </a:r>
                      <a:endParaRPr kumimoji="1" lang="ja-JP" altLang="en-US" sz="1200" dirty="0"/>
                    </a:p>
                  </a:txBody>
                  <a:tcPr/>
                </a:tc>
                <a:tc>
                  <a:txBody>
                    <a:bodyPr/>
                    <a:lstStyle/>
                    <a:p>
                      <a:r>
                        <a:rPr kumimoji="1" lang="ja-JP" altLang="en-US" sz="1200" dirty="0" smtClean="0"/>
                        <a:t>増加している</a:t>
                      </a:r>
                      <a:endParaRPr kumimoji="1" lang="ja-JP" altLang="en-US" sz="1200" dirty="0"/>
                    </a:p>
                  </a:txBody>
                  <a:tcPr/>
                </a:tc>
                <a:tc>
                  <a:txBody>
                    <a:bodyPr/>
                    <a:lstStyle/>
                    <a:p>
                      <a:r>
                        <a:rPr kumimoji="1" lang="ja-JP" altLang="en-US" sz="1200" dirty="0" smtClean="0"/>
                        <a:t>大がかり補修</a:t>
                      </a:r>
                      <a:endParaRPr kumimoji="1" lang="ja-JP" altLang="en-US" sz="1200" dirty="0"/>
                    </a:p>
                  </a:txBody>
                  <a:tcPr/>
                </a:tc>
              </a:tr>
              <a:tr h="578284">
                <a:tc>
                  <a:txBody>
                    <a:bodyPr/>
                    <a:lstStyle/>
                    <a:p>
                      <a:r>
                        <a:rPr kumimoji="1" lang="ja-JP" altLang="en-US" sz="1200" dirty="0" smtClean="0"/>
                        <a:t>機能</a:t>
                      </a:r>
                      <a:endParaRPr kumimoji="1" lang="ja-JP" altLang="en-US" sz="1200" dirty="0"/>
                    </a:p>
                  </a:txBody>
                  <a:tcPr/>
                </a:tc>
                <a:tc>
                  <a:txBody>
                    <a:bodyPr/>
                    <a:lstStyle/>
                    <a:p>
                      <a:r>
                        <a:rPr kumimoji="1" lang="ja-JP" altLang="en-US" sz="1200" dirty="0" smtClean="0"/>
                        <a:t>支障無し</a:t>
                      </a:r>
                      <a:endParaRPr kumimoji="1" lang="ja-JP" altLang="en-US" sz="1200" dirty="0"/>
                    </a:p>
                  </a:txBody>
                  <a:tcPr/>
                </a:tc>
                <a:tc>
                  <a:txBody>
                    <a:bodyPr/>
                    <a:lstStyle/>
                    <a:p>
                      <a:r>
                        <a:rPr kumimoji="1" lang="ja-JP" altLang="en-US" sz="1200" dirty="0" smtClean="0"/>
                        <a:t>支障なし</a:t>
                      </a:r>
                      <a:endParaRPr kumimoji="1" lang="ja-JP" altLang="en-US" sz="1200" dirty="0"/>
                    </a:p>
                  </a:txBody>
                  <a:tcPr/>
                </a:tc>
                <a:tc>
                  <a:txBody>
                    <a:bodyPr/>
                    <a:lstStyle/>
                    <a:p>
                      <a:r>
                        <a:rPr kumimoji="1" lang="ja-JP" altLang="en-US" sz="1200" dirty="0" smtClean="0"/>
                        <a:t>要請機能変化なし</a:t>
                      </a:r>
                      <a:endParaRPr kumimoji="1" lang="ja-JP" altLang="en-US" sz="1200" dirty="0"/>
                    </a:p>
                  </a:txBody>
                  <a:tcPr/>
                </a:tc>
                <a:tc>
                  <a:txBody>
                    <a:bodyPr/>
                    <a:lstStyle/>
                    <a:p>
                      <a:r>
                        <a:rPr kumimoji="1" lang="ja-JP" altLang="en-US" sz="1200" dirty="0" smtClean="0"/>
                        <a:t>設計基準等対比すべき</a:t>
                      </a:r>
                      <a:endParaRPr kumimoji="1" lang="ja-JP" altLang="en-US" sz="1200" dirty="0"/>
                    </a:p>
                  </a:txBody>
                  <a:tcPr/>
                </a:tc>
                <a:tc>
                  <a:txBody>
                    <a:bodyPr/>
                    <a:lstStyle/>
                    <a:p>
                      <a:r>
                        <a:rPr kumimoji="1" lang="ja-JP" altLang="en-US" sz="1200" dirty="0" smtClean="0"/>
                        <a:t>信頼性・経済性を考慮して改築すべき</a:t>
                      </a:r>
                      <a:endParaRPr kumimoji="1" lang="en-US" altLang="ja-JP" sz="1200" dirty="0" smtClean="0"/>
                    </a:p>
                    <a:p>
                      <a:endParaRPr kumimoji="1" lang="ja-JP" altLang="en-US" sz="1200" dirty="0"/>
                    </a:p>
                  </a:txBody>
                  <a:tcPr/>
                </a:tc>
              </a:tr>
              <a:tr h="413060">
                <a:tc>
                  <a:txBody>
                    <a:bodyPr/>
                    <a:lstStyle/>
                    <a:p>
                      <a:r>
                        <a:rPr kumimoji="1" lang="ja-JP" altLang="en-US" sz="1200" dirty="0" smtClean="0"/>
                        <a:t>部品</a:t>
                      </a:r>
                      <a:endParaRPr kumimoji="1" lang="ja-JP" altLang="en-US" sz="1200" dirty="0"/>
                    </a:p>
                  </a:txBody>
                  <a:tcPr/>
                </a:tc>
                <a:tc>
                  <a:txBody>
                    <a:bodyPr/>
                    <a:lstStyle/>
                    <a:p>
                      <a:r>
                        <a:rPr kumimoji="1" lang="ja-JP" altLang="en-US" sz="1200" dirty="0" smtClean="0"/>
                        <a:t>支障無し</a:t>
                      </a:r>
                      <a:endParaRPr kumimoji="1" lang="ja-JP" altLang="en-US" sz="1200" dirty="0"/>
                    </a:p>
                  </a:txBody>
                  <a:tcPr/>
                </a:tc>
                <a:tc>
                  <a:txBody>
                    <a:bodyPr/>
                    <a:lstStyle/>
                    <a:p>
                      <a:r>
                        <a:rPr kumimoji="1" lang="ja-JP" altLang="en-US" sz="1200" dirty="0" smtClean="0"/>
                        <a:t>手配に多少時間かかる</a:t>
                      </a:r>
                      <a:endParaRPr kumimoji="1" lang="ja-JP" altLang="en-US" sz="1200" dirty="0"/>
                    </a:p>
                  </a:txBody>
                  <a:tcPr/>
                </a:tc>
                <a:tc>
                  <a:txBody>
                    <a:bodyPr/>
                    <a:lstStyle/>
                    <a:p>
                      <a:r>
                        <a:rPr kumimoji="1" lang="ja-JP" altLang="en-US" sz="1200" dirty="0" smtClean="0"/>
                        <a:t>製作中止</a:t>
                      </a:r>
                      <a:endParaRPr kumimoji="1" lang="en-US" altLang="ja-JP" sz="1200" dirty="0" smtClean="0"/>
                    </a:p>
                    <a:p>
                      <a:r>
                        <a:rPr kumimoji="1" lang="ja-JP" altLang="en-US" sz="1200" dirty="0" smtClean="0"/>
                        <a:t>（代替品対応）</a:t>
                      </a:r>
                      <a:endParaRPr kumimoji="1" lang="ja-JP" altLang="en-US" sz="1200" dirty="0"/>
                    </a:p>
                  </a:txBody>
                  <a:tcPr/>
                </a:tc>
                <a:tc>
                  <a:txBody>
                    <a:bodyPr/>
                    <a:lstStyle/>
                    <a:p>
                      <a:r>
                        <a:rPr kumimoji="1" lang="ja-JP" altLang="en-US" sz="1200" dirty="0" smtClean="0"/>
                        <a:t>代替品対応</a:t>
                      </a:r>
                      <a:endParaRPr kumimoji="1" lang="ja-JP" altLang="en-US" sz="1200" dirty="0"/>
                    </a:p>
                  </a:txBody>
                  <a:tcPr/>
                </a:tc>
                <a:tc>
                  <a:txBody>
                    <a:bodyPr/>
                    <a:lstStyle/>
                    <a:p>
                      <a:r>
                        <a:rPr kumimoji="1" lang="ja-JP" altLang="en-US" sz="1200" dirty="0" smtClean="0"/>
                        <a:t>部品手配困難</a:t>
                      </a:r>
                      <a:endParaRPr kumimoji="1" lang="ja-JP" altLang="en-US" sz="1200" dirty="0"/>
                    </a:p>
                  </a:txBody>
                  <a:tcPr/>
                </a:tc>
              </a:tr>
              <a:tr h="432968">
                <a:tc>
                  <a:txBody>
                    <a:bodyPr/>
                    <a:lstStyle/>
                    <a:p>
                      <a:r>
                        <a:rPr kumimoji="1" lang="ja-JP" altLang="en-US" sz="1200" dirty="0" smtClean="0"/>
                        <a:t>年数</a:t>
                      </a:r>
                      <a:endParaRPr kumimoji="1" lang="ja-JP" altLang="en-US" sz="1200" dirty="0"/>
                    </a:p>
                  </a:txBody>
                  <a:tcPr/>
                </a:tc>
                <a:tc>
                  <a:txBody>
                    <a:bodyPr/>
                    <a:lstStyle/>
                    <a:p>
                      <a:r>
                        <a:rPr kumimoji="1" lang="ja-JP" altLang="en-US" sz="1200" dirty="0" smtClean="0"/>
                        <a:t>設置後５年未満</a:t>
                      </a:r>
                      <a:endParaRPr kumimoji="1" lang="ja-JP" altLang="en-US" sz="1200" dirty="0"/>
                    </a:p>
                  </a:txBody>
                  <a:tcPr/>
                </a:tc>
                <a:tc>
                  <a:txBody>
                    <a:bodyPr/>
                    <a:lstStyle/>
                    <a:p>
                      <a:r>
                        <a:rPr kumimoji="1" lang="ja-JP" altLang="en-US" sz="1200" dirty="0" smtClean="0"/>
                        <a:t>設置後１０年未満</a:t>
                      </a:r>
                      <a:endParaRPr kumimoji="1" lang="ja-JP" altLang="en-US" sz="1200" dirty="0"/>
                    </a:p>
                  </a:txBody>
                  <a:tcPr/>
                </a:tc>
                <a:tc>
                  <a:txBody>
                    <a:bodyPr/>
                    <a:lstStyle/>
                    <a:p>
                      <a:r>
                        <a:rPr kumimoji="1" lang="ja-JP" altLang="en-US" sz="1200" dirty="0" smtClean="0"/>
                        <a:t>標準耐用年数未満</a:t>
                      </a:r>
                      <a:endParaRPr kumimoji="1" lang="ja-JP" altLang="en-US" sz="1200" dirty="0"/>
                    </a:p>
                  </a:txBody>
                  <a:tcPr/>
                </a:tc>
                <a:tc>
                  <a:txBody>
                    <a:bodyPr/>
                    <a:lstStyle/>
                    <a:p>
                      <a:r>
                        <a:rPr kumimoji="1" lang="ja-JP" altLang="en-US" sz="1200" dirty="0" smtClean="0"/>
                        <a:t>標準耐用年数</a:t>
                      </a:r>
                      <a:endParaRPr kumimoji="1" lang="en-US" altLang="ja-JP" sz="1200" dirty="0" smtClean="0"/>
                    </a:p>
                    <a:p>
                      <a:r>
                        <a:rPr kumimoji="1" lang="ja-JP" altLang="en-US" sz="1200" dirty="0" smtClean="0"/>
                        <a:t>５年超１０年未満</a:t>
                      </a:r>
                      <a:endParaRPr kumimoji="1" lang="ja-JP" altLang="en-US" sz="1200" dirty="0"/>
                    </a:p>
                  </a:txBody>
                  <a:tcPr/>
                </a:tc>
                <a:tc>
                  <a:txBody>
                    <a:bodyPr/>
                    <a:lstStyle/>
                    <a:p>
                      <a:r>
                        <a:rPr kumimoji="1" lang="ja-JP" altLang="en-US" sz="1200" dirty="0" smtClean="0"/>
                        <a:t>標準耐用年数</a:t>
                      </a:r>
                      <a:endParaRPr kumimoji="1" lang="en-US" altLang="ja-JP" sz="1200" dirty="0" smtClean="0"/>
                    </a:p>
                    <a:p>
                      <a:r>
                        <a:rPr kumimoji="1" lang="ja-JP" altLang="en-US" sz="1200" dirty="0" smtClean="0"/>
                        <a:t>１０年以上（機械）</a:t>
                      </a:r>
                      <a:endParaRPr kumimoji="1" lang="ja-JP" altLang="en-US" sz="1200" dirty="0"/>
                    </a:p>
                  </a:txBody>
                  <a:tcPr/>
                </a:tc>
              </a:tr>
              <a:tr h="743508">
                <a:tc>
                  <a:txBody>
                    <a:bodyPr/>
                    <a:lstStyle/>
                    <a:p>
                      <a:r>
                        <a:rPr kumimoji="1" lang="ja-JP" altLang="en-US" sz="1200" dirty="0" smtClean="0"/>
                        <a:t>社会的要因</a:t>
                      </a:r>
                      <a:endParaRPr kumimoji="1" lang="ja-JP" altLang="en-US" sz="1200" dirty="0"/>
                    </a:p>
                  </a:txBody>
                  <a:tcPr/>
                </a:tc>
                <a:tc>
                  <a:txBody>
                    <a:bodyPr/>
                    <a:lstStyle/>
                    <a:p>
                      <a:r>
                        <a:rPr kumimoji="1" lang="ja-JP" altLang="en-US" sz="1200" dirty="0" smtClean="0"/>
                        <a:t>支障無し</a:t>
                      </a:r>
                      <a:endParaRPr kumimoji="1" lang="ja-JP" altLang="en-US" sz="1200" dirty="0"/>
                    </a:p>
                  </a:txBody>
                  <a:tcPr/>
                </a:tc>
                <a:tc>
                  <a:txBody>
                    <a:bodyPr/>
                    <a:lstStyle/>
                    <a:p>
                      <a:r>
                        <a:rPr kumimoji="1" lang="ja-JP" altLang="en-US" sz="1200" dirty="0" smtClean="0"/>
                        <a:t>支障無し</a:t>
                      </a:r>
                      <a:endParaRPr kumimoji="1" lang="ja-JP" altLang="en-US" sz="1200" dirty="0"/>
                    </a:p>
                  </a:txBody>
                  <a:tcPr/>
                </a:tc>
                <a:tc>
                  <a:txBody>
                    <a:bodyPr/>
                    <a:lstStyle/>
                    <a:p>
                      <a:r>
                        <a:rPr kumimoji="1" lang="ja-JP" altLang="en-US" sz="1200" dirty="0" smtClean="0"/>
                        <a:t>設計基準等の変化により課題あり</a:t>
                      </a:r>
                      <a:endParaRPr kumimoji="1" lang="ja-JP" altLang="en-US" sz="1200" dirty="0"/>
                    </a:p>
                  </a:txBody>
                  <a:tcPr/>
                </a:tc>
                <a:tc>
                  <a:txBody>
                    <a:bodyPr/>
                    <a:lstStyle/>
                    <a:p>
                      <a:r>
                        <a:rPr kumimoji="1" lang="ja-JP" altLang="en-US" sz="1200" dirty="0" smtClean="0"/>
                        <a:t>設計指針改定等で強度不足</a:t>
                      </a:r>
                      <a:endParaRPr kumimoji="1" lang="en-US" altLang="ja-JP" sz="1200" dirty="0" smtClean="0"/>
                    </a:p>
                    <a:p>
                      <a:r>
                        <a:rPr kumimoji="1" lang="ja-JP" altLang="en-US" sz="1200" dirty="0" smtClean="0"/>
                        <a:t>振動・騒音等周辺環境への影響</a:t>
                      </a:r>
                      <a:endParaRPr kumimoji="1" lang="ja-JP" altLang="en-US" sz="1200" dirty="0"/>
                    </a:p>
                  </a:txBody>
                  <a:tcPr/>
                </a:tc>
                <a:tc>
                  <a:txBody>
                    <a:bodyPr/>
                    <a:lstStyle/>
                    <a:p>
                      <a:r>
                        <a:rPr kumimoji="1" lang="ja-JP" altLang="en-US" sz="1200" dirty="0" smtClean="0"/>
                        <a:t>能力不足が明らか</a:t>
                      </a:r>
                      <a:endParaRPr kumimoji="1" lang="ja-JP" altLang="en-US" sz="1200" dirty="0"/>
                    </a:p>
                  </a:txBody>
                  <a:tcPr/>
                </a:tc>
              </a:tr>
            </a:tbl>
          </a:graphicData>
        </a:graphic>
      </p:graphicFrame>
      <p:sp>
        <p:nvSpPr>
          <p:cNvPr id="10" name="テキスト ボックス 9"/>
          <p:cNvSpPr txBox="1"/>
          <p:nvPr/>
        </p:nvSpPr>
        <p:spPr>
          <a:xfrm>
            <a:off x="264353" y="6350464"/>
            <a:ext cx="4434647" cy="369332"/>
          </a:xfrm>
          <a:prstGeom prst="rect">
            <a:avLst/>
          </a:prstGeom>
          <a:solidFill>
            <a:schemeClr val="accent2">
              <a:alpha val="41000"/>
            </a:schemeClr>
          </a:solidFill>
          <a:ln w="31750">
            <a:solidFill>
              <a:schemeClr val="accent1"/>
            </a:solidFill>
          </a:ln>
        </p:spPr>
        <p:txBody>
          <a:bodyPr wrap="square" rtlCol="0">
            <a:spAutoFit/>
          </a:bodyPr>
          <a:lstStyle/>
          <a:p>
            <a:r>
              <a:rPr lang="ja-JP" altLang="en-US" dirty="0" smtClean="0"/>
              <a:t>各水門、排水機場の設備毎に５段階評価</a:t>
            </a:r>
            <a:endParaRPr kumimoji="1" lang="ja-JP" altLang="en-US" dirty="0"/>
          </a:p>
        </p:txBody>
      </p:sp>
      <p:sp>
        <p:nvSpPr>
          <p:cNvPr id="11" name="タイトル 1"/>
          <p:cNvSpPr txBox="1">
            <a:spLocks/>
          </p:cNvSpPr>
          <p:nvPr/>
        </p:nvSpPr>
        <p:spPr>
          <a:xfrm>
            <a:off x="2170" y="907664"/>
            <a:ext cx="5101976"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en-US" altLang="ja-JP" sz="2400" dirty="0" smtClean="0">
                <a:latin typeface="ＭＳ ゴシック" pitchFamily="49" charset="-128"/>
                <a:ea typeface="ＭＳ ゴシック" pitchFamily="49" charset="-128"/>
              </a:rPr>
              <a:t>2-3-1  </a:t>
            </a:r>
            <a:r>
              <a:rPr lang="ja-JP" altLang="en-US" sz="2400" dirty="0" smtClean="0">
                <a:latin typeface="ＭＳ ゴシック" pitchFamily="49" charset="-128"/>
                <a:ea typeface="ＭＳ ゴシック" pitchFamily="49" charset="-128"/>
              </a:rPr>
              <a:t>目標管理水準・更新時期</a:t>
            </a:r>
            <a:endParaRPr lang="ja-JP" altLang="en-US" sz="2400" dirty="0">
              <a:latin typeface="ＭＳ ゴシック" pitchFamily="49" charset="-128"/>
              <a:ea typeface="ＭＳ ゴシック" pitchFamily="49" charset="-128"/>
            </a:endParaRPr>
          </a:p>
        </p:txBody>
      </p:sp>
      <p:sp>
        <p:nvSpPr>
          <p:cNvPr id="12" name="タイトル 1"/>
          <p:cNvSpPr txBox="1">
            <a:spLocks/>
          </p:cNvSpPr>
          <p:nvPr/>
        </p:nvSpPr>
        <p:spPr>
          <a:xfrm>
            <a:off x="4587962" y="1099210"/>
            <a:ext cx="4556038"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1800" b="1" dirty="0" smtClean="0">
                <a:latin typeface="ＭＳ ゴシック" pitchFamily="49" charset="-128"/>
                <a:ea typeface="ＭＳ ゴシック" pitchFamily="49" charset="-128"/>
              </a:rPr>
              <a:t>目標管理水準　　：　現況Ｃ以上を維持</a:t>
            </a:r>
            <a:endParaRPr lang="en-US" altLang="ja-JP" sz="1800" b="1" dirty="0" smtClean="0">
              <a:latin typeface="ＭＳ ゴシック" pitchFamily="49" charset="-128"/>
              <a:ea typeface="ＭＳ ゴシック" pitchFamily="49" charset="-128"/>
            </a:endParaRPr>
          </a:p>
          <a:p>
            <a:pPr algn="l">
              <a:lnSpc>
                <a:spcPct val="120000"/>
              </a:lnSpc>
            </a:pPr>
            <a:r>
              <a:rPr lang="ja-JP" altLang="en-US" sz="1800" b="1" dirty="0" smtClean="0">
                <a:latin typeface="ＭＳ ゴシック" pitchFamily="49" charset="-128"/>
                <a:ea typeface="ＭＳ ゴシック" pitchFamily="49" charset="-128"/>
              </a:rPr>
              <a:t>大規模</a:t>
            </a:r>
            <a:r>
              <a:rPr lang="ja-JP" altLang="en-US" sz="1800" b="1" dirty="0">
                <a:latin typeface="ＭＳ ゴシック" pitchFamily="49" charset="-128"/>
                <a:ea typeface="ＭＳ ゴシック" pitchFamily="49" charset="-128"/>
              </a:rPr>
              <a:t>補修・</a:t>
            </a:r>
            <a:r>
              <a:rPr lang="ja-JP" altLang="en-US" sz="1800" b="1" dirty="0" smtClean="0">
                <a:latin typeface="ＭＳ ゴシック" pitchFamily="49" charset="-128"/>
                <a:ea typeface="ＭＳ ゴシック" pitchFamily="49" charset="-128"/>
              </a:rPr>
              <a:t>更新：</a:t>
            </a:r>
            <a:r>
              <a:rPr lang="ja-JP" altLang="en-US" sz="1800" b="1" dirty="0">
                <a:latin typeface="ＭＳ ゴシック" pitchFamily="49" charset="-128"/>
                <a:ea typeface="ＭＳ ゴシック" pitchFamily="49" charset="-128"/>
              </a:rPr>
              <a:t>　</a:t>
            </a:r>
            <a:r>
              <a:rPr lang="ja-JP" altLang="en-US" sz="1800" b="1" dirty="0" smtClean="0">
                <a:latin typeface="ＭＳ ゴシック" pitchFamily="49" charset="-128"/>
                <a:ea typeface="ＭＳ ゴシック" pitchFamily="49" charset="-128"/>
              </a:rPr>
              <a:t>現況 </a:t>
            </a:r>
            <a:r>
              <a:rPr lang="ja-JP" altLang="en-US" sz="1800" b="1" dirty="0">
                <a:latin typeface="ＭＳ ゴシック" pitchFamily="49" charset="-128"/>
                <a:ea typeface="ＭＳ ゴシック" pitchFamily="49" charset="-128"/>
              </a:rPr>
              <a:t>Ｄ・</a:t>
            </a:r>
            <a:r>
              <a:rPr lang="ja-JP" altLang="en-US" sz="1800" b="1" dirty="0" smtClean="0">
                <a:latin typeface="ＭＳ ゴシック" pitchFamily="49" charset="-128"/>
                <a:ea typeface="ＭＳ ゴシック" pitchFamily="49" charset="-128"/>
              </a:rPr>
              <a:t>Ｅ</a:t>
            </a:r>
            <a:endParaRPr lang="ja-JP" altLang="en-US" sz="1800" b="1" dirty="0">
              <a:latin typeface="ＭＳ ゴシック" pitchFamily="49" charset="-128"/>
              <a:ea typeface="ＭＳ ゴシック" pitchFamily="49" charset="-128"/>
            </a:endParaRPr>
          </a:p>
        </p:txBody>
      </p:sp>
      <p:sp>
        <p:nvSpPr>
          <p:cNvPr id="13" name="タイトル 1"/>
          <p:cNvSpPr txBox="1">
            <a:spLocks/>
          </p:cNvSpPr>
          <p:nvPr/>
        </p:nvSpPr>
        <p:spPr>
          <a:xfrm>
            <a:off x="4714962" y="1282796"/>
            <a:ext cx="4987839"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endParaRPr lang="ja-JP" altLang="en-US" sz="1800" b="1" dirty="0">
              <a:latin typeface="ＭＳ ゴシック" pitchFamily="49" charset="-128"/>
              <a:ea typeface="ＭＳ ゴシック" pitchFamily="49" charset="-128"/>
            </a:endParaRPr>
          </a:p>
        </p:txBody>
      </p:sp>
      <p:sp>
        <p:nvSpPr>
          <p:cNvPr id="2" name="角丸四角形 1"/>
          <p:cNvSpPr/>
          <p:nvPr/>
        </p:nvSpPr>
        <p:spPr>
          <a:xfrm>
            <a:off x="4573085" y="1099210"/>
            <a:ext cx="4456615" cy="70609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4072" y="1435786"/>
            <a:ext cx="3796728" cy="400110"/>
          </a:xfrm>
          <a:prstGeom prst="rect">
            <a:avLst/>
          </a:prstGeom>
          <a:noFill/>
          <a:ln w="19050">
            <a:noFill/>
          </a:ln>
        </p:spPr>
        <p:txBody>
          <a:bodyPr wrap="square" rtlCol="0">
            <a:spAutoFit/>
          </a:bodyPr>
          <a:lstStyle/>
          <a:p>
            <a:r>
              <a:rPr kumimoji="1" lang="ja-JP" altLang="en-US" sz="2000" dirty="0" smtClean="0">
                <a:latin typeface="Meiryo UI" pitchFamily="50" charset="-128"/>
                <a:ea typeface="Meiryo UI" pitchFamily="50" charset="-128"/>
                <a:cs typeface="Meiryo UI" pitchFamily="50" charset="-128"/>
              </a:rPr>
              <a:t>○現況調査基準</a:t>
            </a:r>
            <a:endParaRPr kumimoji="1" lang="ja-JP" altLang="en-US" sz="20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15406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２－３ </a:t>
            </a:r>
            <a:r>
              <a:rPr lang="ja-JP" altLang="en-US" sz="2400" dirty="0">
                <a:latin typeface="Meiryo UI" pitchFamily="50" charset="-128"/>
                <a:ea typeface="Meiryo UI" pitchFamily="50" charset="-128"/>
                <a:cs typeface="Meiryo UI" pitchFamily="50" charset="-128"/>
              </a:rPr>
              <a:t>河川設備</a:t>
            </a: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37</a:t>
            </a:fld>
            <a:endParaRPr kumimoji="1" lang="ja-JP"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1490445"/>
            <a:ext cx="3649662" cy="5184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720" y="1524854"/>
            <a:ext cx="3656980" cy="5178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64072" y="1084779"/>
            <a:ext cx="7172224" cy="400110"/>
          </a:xfrm>
          <a:prstGeom prst="rect">
            <a:avLst/>
          </a:prstGeom>
          <a:noFill/>
          <a:ln w="19050">
            <a:noFill/>
          </a:ln>
        </p:spPr>
        <p:txBody>
          <a:bodyPr wrap="square" rtlCol="0">
            <a:spAutoFit/>
          </a:bodyPr>
          <a:lstStyle/>
          <a:p>
            <a:r>
              <a:rPr kumimoji="1" lang="ja-JP" altLang="en-US" sz="2000" dirty="0" smtClean="0">
                <a:latin typeface="Meiryo UI" pitchFamily="50" charset="-128"/>
                <a:ea typeface="Meiryo UI" pitchFamily="50" charset="-128"/>
                <a:cs typeface="Meiryo UI" pitchFamily="50" charset="-128"/>
              </a:rPr>
              <a:t>○現況調査表</a:t>
            </a:r>
            <a:endParaRPr kumimoji="1" lang="ja-JP" altLang="en-US" sz="2000" dirty="0">
              <a:latin typeface="Meiryo UI" pitchFamily="50" charset="-128"/>
              <a:ea typeface="Meiryo UI" pitchFamily="50" charset="-128"/>
              <a:cs typeface="Meiryo UI" pitchFamily="50" charset="-128"/>
            </a:endParaRPr>
          </a:p>
        </p:txBody>
      </p:sp>
      <p:sp>
        <p:nvSpPr>
          <p:cNvPr id="13" name="テキスト ボックス 12"/>
          <p:cNvSpPr txBox="1"/>
          <p:nvPr/>
        </p:nvSpPr>
        <p:spPr>
          <a:xfrm>
            <a:off x="2889250" y="3625741"/>
            <a:ext cx="3365500" cy="369332"/>
          </a:xfrm>
          <a:prstGeom prst="rect">
            <a:avLst/>
          </a:prstGeom>
          <a:solidFill>
            <a:srgbClr val="FFFF00"/>
          </a:solidFill>
          <a:ln w="28575">
            <a:solidFill>
              <a:srgbClr val="FF0000"/>
            </a:solidFill>
          </a:ln>
        </p:spPr>
        <p:txBody>
          <a:bodyPr wrap="square" rtlCol="0">
            <a:spAutoFit/>
          </a:bodyPr>
          <a:lstStyle/>
          <a:p>
            <a:pPr algn="ctr"/>
            <a:r>
              <a:rPr lang="ja-JP" altLang="en-US" dirty="0" smtClean="0"/>
              <a:t>（　　別添資料参照　　）</a:t>
            </a:r>
            <a:endParaRPr kumimoji="1" lang="ja-JP" altLang="en-US" dirty="0"/>
          </a:p>
        </p:txBody>
      </p:sp>
    </p:spTree>
    <p:extLst>
      <p:ext uri="{BB962C8B-B14F-4D97-AF65-F5344CB8AC3E}">
        <p14:creationId xmlns:p14="http://schemas.microsoft.com/office/powerpoint/2010/main" val="3715274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２－３ 河川設備</a:t>
            </a:r>
            <a:endParaRPr lang="ja-JP" altLang="en-US" sz="2400"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38</a:t>
            </a:fld>
            <a:endParaRPr kumimoji="1" lang="ja-JP" altLang="en-US" dirty="0"/>
          </a:p>
        </p:txBody>
      </p:sp>
      <p:sp>
        <p:nvSpPr>
          <p:cNvPr id="2" name="角丸四角形 1"/>
          <p:cNvSpPr/>
          <p:nvPr/>
        </p:nvSpPr>
        <p:spPr>
          <a:xfrm>
            <a:off x="317498" y="1196752"/>
            <a:ext cx="3718923" cy="393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更新時期の設定</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95301" y="1590452"/>
            <a:ext cx="8293100" cy="3778662"/>
          </a:xfrm>
          <a:prstGeom prst="roundRect">
            <a:avLst>
              <a:gd name="adj" fmla="val 19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状態監視型</a:t>
            </a:r>
            <a:r>
              <a:rPr kumimoji="1"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2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現況調査の結果、現況</a:t>
            </a:r>
            <a:r>
              <a:rPr lang="ja-JP" altLang="en-US" sz="22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Ｄ・Ｅ</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にて大規模補修・更新</a:t>
            </a:r>
            <a:endParaRPr kumimoji="1"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エンジン</a:t>
            </a:r>
            <a:r>
              <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a:r>
              <a:rPr kumimoji="1"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更新実績は４３年</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であるが、同種設備</a:t>
            </a:r>
            <a:r>
              <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下水道雨水</a:t>
            </a:r>
            <a:r>
              <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故障実績を勘案し「</a:t>
            </a:r>
            <a:r>
              <a:rPr lang="ja-JP" altLang="en-US" sz="2200" spc="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３５</a:t>
            </a:r>
            <a:r>
              <a:rPr lang="ja-JP" altLang="en-US" sz="22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22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設定</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ただし</a:t>
            </a:r>
            <a:r>
              <a:rPr lang="ja-JP" altLang="en-US" sz="22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、実際に更新を行う直前には部品供給状況等を精査し</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前倒し</a:t>
            </a:r>
            <a:r>
              <a:rPr lang="ja-JP" altLang="en-US" sz="22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や後送りを含め検討を実施する。</a:t>
            </a:r>
            <a:endPar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03201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設備更新における時間計画型の</a:t>
            </a:r>
            <a:r>
              <a:rPr lang="ja-JP" altLang="en-US" sz="2400" dirty="0" smtClean="0">
                <a:latin typeface="Meiryo UI" pitchFamily="50" charset="-128"/>
                <a:ea typeface="Meiryo UI" pitchFamily="50" charset="-128"/>
                <a:cs typeface="Meiryo UI" pitchFamily="50" charset="-128"/>
              </a:rPr>
              <a:t>導入</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3</a:t>
            </a:fld>
            <a:endParaRPr kumimoji="1" lang="ja-JP" altLang="en-US" dirty="0"/>
          </a:p>
        </p:txBody>
      </p:sp>
      <p:sp>
        <p:nvSpPr>
          <p:cNvPr id="7" name="タイトル 1"/>
          <p:cNvSpPr txBox="1">
            <a:spLocks/>
          </p:cNvSpPr>
          <p:nvPr/>
        </p:nvSpPr>
        <p:spPr>
          <a:xfrm>
            <a:off x="166256" y="1031961"/>
            <a:ext cx="2922595" cy="400110"/>
          </a:xfrm>
          <a:prstGeom prst="rect">
            <a:avLst/>
          </a:prstGeom>
        </p:spPr>
        <p:txBody>
          <a:bodyPr vert="horz" wrap="non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Meiryo UI" panose="020B0604030504040204" pitchFamily="50" charset="-128"/>
                <a:ea typeface="Meiryo UI" panose="020B0604030504040204" pitchFamily="50" charset="-128"/>
                <a:cs typeface="Meiryo UI" panose="020B0604030504040204" pitchFamily="50" charset="-128"/>
              </a:rPr>
              <a:t>代表的な設備</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の管理手法</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904130022"/>
              </p:ext>
            </p:extLst>
          </p:nvPr>
        </p:nvGraphicFramePr>
        <p:xfrm>
          <a:off x="242456" y="1432071"/>
          <a:ext cx="8352931" cy="5321584"/>
        </p:xfrm>
        <a:graphic>
          <a:graphicData uri="http://schemas.openxmlformats.org/drawingml/2006/table">
            <a:tbl>
              <a:tblPr firstRow="1" bandRow="1">
                <a:tableStyleId>{5C22544A-7EE6-4342-B048-85BDC9FD1C3A}</a:tableStyleId>
              </a:tblPr>
              <a:tblGrid>
                <a:gridCol w="936105"/>
                <a:gridCol w="911666"/>
                <a:gridCol w="1695897"/>
                <a:gridCol w="1645274"/>
                <a:gridCol w="1645274"/>
                <a:gridCol w="1518715"/>
              </a:tblGrid>
              <a:tr h="313549">
                <a:tc rowSpan="2">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rowSpan="2" gridSpan="2">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設備名称</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rowSpan="2" h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管理手法</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該当事業</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284457">
                <a:tc v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gridSpan="2" v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hMerge="1" vMerge="1">
                  <a:txBody>
                    <a:bodyPr/>
                    <a:lstStyle/>
                    <a:p>
                      <a:endParaRPr kumimoji="1" lang="ja-JP" altLang="en-US"/>
                    </a:p>
                  </a:txBody>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通常管理</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更新</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313549">
                <a:tc rowSpan="1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機械設備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水門等</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扉体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rowSpan="3">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海岸・河川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戸当り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開閉装置</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5">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排水設備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排水ポンプ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rowSpan="4">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海岸・河川・下水道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pPr algn="ct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エンジン</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solidFill>
                      <a:srgbClr val="FFFF66">
                        <a:alpha val="56078"/>
                      </a:srgbClr>
                    </a:solidFill>
                  </a:tcPr>
                </a:tc>
                <a:tc>
                  <a:txBody>
                    <a:bodyPr/>
                    <a:lstStyle/>
                    <a:p>
                      <a:pPr algn="ct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solidFill>
                      <a:srgbClr val="FFFF66">
                        <a:alpha val="56078"/>
                      </a:srgbClr>
                    </a:solidFill>
                  </a:tcPr>
                </a:tc>
                <a:tc>
                  <a:txBody>
                    <a:bodyPr/>
                    <a:lstStyle/>
                    <a:p>
                      <a:pPr algn="ct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solidFill>
                      <a:srgbClr val="FFFF66">
                        <a:alpha val="56078"/>
                      </a:srgbClr>
                    </a:solidFill>
                  </a:tcPr>
                </a:tc>
                <a:tc vMerge="1">
                  <a:txBody>
                    <a:bodyPr/>
                    <a:lstStyle/>
                    <a:p>
                      <a:pPr algn="ct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弁類</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pPr algn="ct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減速機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道路排水ポンプ等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rgbClr val="FFFF66">
                        <a:alpha val="560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状態監視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rgbClr val="FFFF66">
                        <a:alpha val="560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時間計画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rgbClr val="FFFF66">
                        <a:alpha val="56078"/>
                      </a:srgb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道路・公園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4">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処理設備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汚水ポンプ</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rowSpan="4">
                  <a:txBody>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下水道</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沈砂池機械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水処理機械</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vMerge="1">
                  <a:txBody>
                    <a:bodyPr/>
                    <a:lstStyle/>
                    <a:p>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汚泥処理機械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549">
                <a:tc rowSpan="3">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電気設備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受変電設備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海岸・河川・下水道</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道路・公園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313549">
                <a:tc vMerge="1">
                  <a:txBody>
                    <a:bodyPr/>
                    <a:lstStyle/>
                    <a:p>
                      <a:pPr algn="ct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自家発電設備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grid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監視制御設備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898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２－３ </a:t>
            </a:r>
            <a:r>
              <a:rPr lang="ja-JP" altLang="en-US" sz="2400" dirty="0">
                <a:latin typeface="Meiryo UI" pitchFamily="50" charset="-128"/>
                <a:ea typeface="Meiryo UI" pitchFamily="50" charset="-128"/>
                <a:cs typeface="Meiryo UI" pitchFamily="50" charset="-128"/>
              </a:rPr>
              <a:t>河川設備</a:t>
            </a: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39</a:t>
            </a:fld>
            <a:endParaRPr kumimoji="1" lang="ja-JP" altLang="en-US" dirty="0"/>
          </a:p>
        </p:txBody>
      </p:sp>
      <p:sp>
        <p:nvSpPr>
          <p:cNvPr id="9" name="テキスト ボックス 8"/>
          <p:cNvSpPr txBox="1"/>
          <p:nvPr/>
        </p:nvSpPr>
        <p:spPr>
          <a:xfrm>
            <a:off x="348018" y="1771828"/>
            <a:ext cx="8624854" cy="584775"/>
          </a:xfrm>
          <a:prstGeom prst="rect">
            <a:avLst/>
          </a:prstGeom>
          <a:noFill/>
        </p:spPr>
        <p:txBody>
          <a:bodyPr wrap="square" rtlCol="0">
            <a:spAutoFit/>
          </a:bodyPr>
          <a:lstStyle/>
          <a:p>
            <a:r>
              <a:rPr lang="ja-JP" altLang="en-US" sz="1600" dirty="0" smtClean="0">
                <a:latin typeface="Meiryo UI" pitchFamily="50" charset="-128"/>
                <a:ea typeface="Meiryo UI" pitchFamily="50" charset="-128"/>
                <a:cs typeface="Meiryo UI" pitchFamily="50" charset="-128"/>
                <a:sym typeface="Wingdings" panose="05000000000000000000" pitchFamily="2" charset="2"/>
              </a:rPr>
              <a:t>水門、排水機場といった防災施設は、不具合が発生した場合、その影響範囲は広域に及ぶことから、最優先に実施すべき事業であるが、各機場間の優先順位は以下のマトリクスによって判断する。</a:t>
            </a:r>
            <a:endParaRPr lang="en-US" altLang="ja-JP" sz="1600" dirty="0" smtClean="0">
              <a:latin typeface="Meiryo UI" pitchFamily="50" charset="-128"/>
              <a:ea typeface="Meiryo UI" pitchFamily="50" charset="-128"/>
              <a:cs typeface="Meiryo UI" pitchFamily="50" charset="-128"/>
              <a:sym typeface="Wingdings" panose="05000000000000000000" pitchFamily="2" charset="2"/>
            </a:endParaRPr>
          </a:p>
        </p:txBody>
      </p:sp>
      <p:pic>
        <p:nvPicPr>
          <p:cNvPr id="10" name="Picture 1" descr="D:\NishiguchiA\Desktop\キャプチャ.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445" y="2599962"/>
            <a:ext cx="4191000" cy="311467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4680160" y="2599962"/>
            <a:ext cx="4373274" cy="2031325"/>
          </a:xfrm>
          <a:prstGeom prst="rect">
            <a:avLst/>
          </a:prstGeom>
          <a:noFill/>
        </p:spPr>
        <p:txBody>
          <a:bodyPr wrap="square" rtlCol="0">
            <a:spAutoFit/>
          </a:bodyPr>
          <a:lstStyle/>
          <a:p>
            <a:r>
              <a:rPr kumimoji="1" lang="ja-JP" altLang="en-US" sz="1400" dirty="0" smtClean="0"/>
              <a:t>◆社会への影響度</a:t>
            </a:r>
            <a:endParaRPr kumimoji="1" lang="en-US" altLang="ja-JP" sz="1400" dirty="0" smtClean="0"/>
          </a:p>
          <a:p>
            <a:r>
              <a:rPr lang="ja-JP" altLang="en-US" sz="1400" dirty="0" smtClean="0"/>
              <a:t>　１．人命、財産に関する評価</a:t>
            </a:r>
            <a:endParaRPr lang="en-US" altLang="ja-JP" sz="1400" dirty="0" smtClean="0"/>
          </a:p>
          <a:p>
            <a:r>
              <a:rPr lang="ja-JP" altLang="en-US" sz="1400" dirty="0"/>
              <a:t>　</a:t>
            </a:r>
            <a:r>
              <a:rPr lang="ja-JP" altLang="en-US" sz="1400" dirty="0" smtClean="0"/>
              <a:t>　　　流域内の病院、小中学校等重要施設の有無</a:t>
            </a:r>
            <a:endParaRPr lang="en-US" altLang="ja-JP" sz="1400" dirty="0"/>
          </a:p>
          <a:p>
            <a:r>
              <a:rPr kumimoji="1" lang="ja-JP" altLang="en-US" sz="1400" dirty="0" smtClean="0"/>
              <a:t>　２．</a:t>
            </a:r>
            <a:r>
              <a:rPr lang="ja-JP" altLang="en-US" sz="1400" dirty="0" smtClean="0"/>
              <a:t>氾濫の規模に関する評価</a:t>
            </a:r>
            <a:endParaRPr lang="en-US" altLang="ja-JP" sz="1400" dirty="0" smtClean="0"/>
          </a:p>
          <a:p>
            <a:r>
              <a:rPr lang="ja-JP" altLang="en-US" sz="1400" dirty="0"/>
              <a:t>　</a:t>
            </a:r>
            <a:r>
              <a:rPr lang="ja-JP" altLang="en-US" sz="1400" dirty="0" smtClean="0"/>
              <a:t>　　　流域の面積</a:t>
            </a:r>
            <a:endParaRPr lang="en-US" altLang="ja-JP" sz="1400" dirty="0"/>
          </a:p>
          <a:p>
            <a:endParaRPr kumimoji="1" lang="en-US" altLang="ja-JP" sz="1400" dirty="0" smtClean="0"/>
          </a:p>
          <a:p>
            <a:r>
              <a:rPr lang="ja-JP" altLang="en-US" sz="1400" dirty="0" smtClean="0"/>
              <a:t>◆設置条件</a:t>
            </a:r>
            <a:endParaRPr lang="en-US" altLang="ja-JP" sz="1400" dirty="0"/>
          </a:p>
          <a:p>
            <a:r>
              <a:rPr kumimoji="1" lang="ja-JP" altLang="en-US" sz="1400" dirty="0" smtClean="0"/>
              <a:t>　１</a:t>
            </a:r>
            <a:r>
              <a:rPr lang="ja-JP" altLang="en-US" sz="1400" dirty="0" smtClean="0"/>
              <a:t>．設置環境による評価（水質、汽水域にある）</a:t>
            </a:r>
            <a:endParaRPr lang="en-US" altLang="ja-JP" sz="1400" dirty="0"/>
          </a:p>
          <a:p>
            <a:r>
              <a:rPr kumimoji="1" lang="ja-JP" altLang="en-US" sz="1400" dirty="0" smtClean="0"/>
              <a:t>　２．耐用年数からの超過</a:t>
            </a:r>
            <a:endParaRPr kumimoji="1" lang="ja-JP" altLang="en-US" sz="1400" dirty="0"/>
          </a:p>
        </p:txBody>
      </p:sp>
      <p:sp>
        <p:nvSpPr>
          <p:cNvPr id="12" name="テキスト ボックス 11"/>
          <p:cNvSpPr txBox="1"/>
          <p:nvPr/>
        </p:nvSpPr>
        <p:spPr>
          <a:xfrm>
            <a:off x="4914112" y="5142379"/>
            <a:ext cx="3905370" cy="461665"/>
          </a:xfrm>
          <a:prstGeom prst="rect">
            <a:avLst/>
          </a:prstGeom>
          <a:noFill/>
        </p:spPr>
        <p:txBody>
          <a:bodyPr wrap="square" rtlCol="0">
            <a:spAutoFit/>
          </a:bodyPr>
          <a:lstStyle/>
          <a:p>
            <a:r>
              <a:rPr kumimoji="1" lang="ja-JP" altLang="en-US" sz="1200" dirty="0" smtClean="0"/>
              <a:t>河川ゲート設備点検・整備更新検討マニュアル（案）</a:t>
            </a:r>
            <a:endParaRPr kumimoji="1" lang="en-US" altLang="ja-JP" sz="1200" dirty="0" smtClean="0"/>
          </a:p>
          <a:p>
            <a:r>
              <a:rPr lang="ja-JP" altLang="en-US" sz="1200" dirty="0"/>
              <a:t>　</a:t>
            </a:r>
            <a:r>
              <a:rPr lang="ja-JP" altLang="en-US" sz="1200" dirty="0" smtClean="0"/>
              <a:t>　　　　　　　　　　　</a:t>
            </a:r>
            <a:r>
              <a:rPr kumimoji="1" lang="ja-JP" altLang="en-US" sz="1200" dirty="0" smtClean="0"/>
              <a:t>　　　</a:t>
            </a:r>
            <a:r>
              <a:rPr kumimoji="1" lang="en-US" altLang="ja-JP" sz="1200" dirty="0" smtClean="0"/>
              <a:t>H20.3</a:t>
            </a:r>
            <a:r>
              <a:rPr kumimoji="1" lang="ja-JP" altLang="en-US" sz="1200" dirty="0" smtClean="0"/>
              <a:t>　国土交通省</a:t>
            </a:r>
            <a:endParaRPr kumimoji="1" lang="ja-JP" altLang="en-US" sz="1200" dirty="0"/>
          </a:p>
        </p:txBody>
      </p:sp>
      <p:sp>
        <p:nvSpPr>
          <p:cNvPr id="13" name="タイトル 1"/>
          <p:cNvSpPr txBox="1">
            <a:spLocks/>
          </p:cNvSpPr>
          <p:nvPr/>
        </p:nvSpPr>
        <p:spPr>
          <a:xfrm>
            <a:off x="231012" y="986788"/>
            <a:ext cx="8277988"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en-US" altLang="ja-JP" sz="2800" dirty="0" smtClean="0">
                <a:latin typeface="ＭＳ ゴシック" pitchFamily="49" charset="-128"/>
                <a:ea typeface="ＭＳ ゴシック" pitchFamily="49" charset="-128"/>
              </a:rPr>
              <a:t>2-3-2  </a:t>
            </a:r>
            <a:r>
              <a:rPr lang="ja-JP" altLang="en-US" sz="2800" dirty="0" smtClean="0">
                <a:latin typeface="ＭＳ ゴシック" pitchFamily="49" charset="-128"/>
                <a:ea typeface="ＭＳ ゴシック" pitchFamily="49" charset="-128"/>
              </a:rPr>
              <a:t>重点化指標（長寿命化計画策定時）</a:t>
            </a:r>
            <a:endParaRPr lang="ja-JP" altLang="en-US" sz="2800" dirty="0">
              <a:latin typeface="ＭＳ ゴシック" pitchFamily="49" charset="-128"/>
              <a:ea typeface="ＭＳ ゴシック" pitchFamily="49" charset="-128"/>
            </a:endParaRPr>
          </a:p>
        </p:txBody>
      </p:sp>
      <p:grpSp>
        <p:nvGrpSpPr>
          <p:cNvPr id="18" name="グループ化 17"/>
          <p:cNvGrpSpPr/>
          <p:nvPr/>
        </p:nvGrpSpPr>
        <p:grpSpPr>
          <a:xfrm>
            <a:off x="1323460" y="5553244"/>
            <a:ext cx="3590652" cy="850531"/>
            <a:chOff x="1323460" y="5553244"/>
            <a:chExt cx="3590652" cy="850531"/>
          </a:xfrm>
        </p:grpSpPr>
        <p:sp>
          <p:nvSpPr>
            <p:cNvPr id="2" name="下矢印 1"/>
            <p:cNvSpPr/>
            <p:nvPr/>
          </p:nvSpPr>
          <p:spPr>
            <a:xfrm>
              <a:off x="2654300" y="5796219"/>
              <a:ext cx="393700" cy="2997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2184400" y="5604044"/>
              <a:ext cx="12954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184400" y="5553244"/>
              <a:ext cx="12954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323460" y="6095998"/>
              <a:ext cx="3590652" cy="307777"/>
            </a:xfrm>
            <a:prstGeom prst="rect">
              <a:avLst/>
            </a:prstGeom>
            <a:noFill/>
          </p:spPr>
          <p:txBody>
            <a:bodyPr wrap="square" rtlCol="0">
              <a:spAutoFit/>
            </a:bodyPr>
            <a:lstStyle/>
            <a:p>
              <a:r>
                <a:rPr kumimoji="1" lang="ja-JP" altLang="en-US" sz="1400" b="1" dirty="0" smtClean="0">
                  <a:solidFill>
                    <a:srgbClr val="FF0000"/>
                  </a:solidFill>
                </a:rPr>
                <a:t>事業実施時には 横軸 を現況調査結果に</a:t>
              </a:r>
              <a:endParaRPr kumimoji="1" lang="ja-JP" altLang="en-US" sz="1400" b="1" dirty="0">
                <a:solidFill>
                  <a:srgbClr val="FF0000"/>
                </a:solidFill>
              </a:endParaRPr>
            </a:p>
          </p:txBody>
        </p:sp>
      </p:grpSp>
    </p:spTree>
    <p:extLst>
      <p:ext uri="{BB962C8B-B14F-4D97-AF65-F5344CB8AC3E}">
        <p14:creationId xmlns:p14="http://schemas.microsoft.com/office/powerpoint/2010/main" val="43067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1519392397"/>
              </p:ext>
            </p:extLst>
          </p:nvPr>
        </p:nvGraphicFramePr>
        <p:xfrm>
          <a:off x="2161520" y="2468427"/>
          <a:ext cx="3837444" cy="3272163"/>
        </p:xfrm>
        <a:graphic>
          <a:graphicData uri="http://schemas.openxmlformats.org/drawingml/2006/table">
            <a:tbl>
              <a:tblPr firstRow="1" bandRow="1">
                <a:tableStyleId>{5C22544A-7EE6-4342-B048-85BDC9FD1C3A}</a:tableStyleId>
              </a:tblPr>
              <a:tblGrid>
                <a:gridCol w="1279148"/>
                <a:gridCol w="1279148"/>
                <a:gridCol w="1279148"/>
              </a:tblGrid>
              <a:tr h="1090721">
                <a:tc>
                  <a:txBody>
                    <a:bodyPr/>
                    <a:lstStyle/>
                    <a:p>
                      <a:pPr algn="ctr"/>
                      <a:r>
                        <a:rPr kumimoji="1" lang="ja-JP" altLang="en-US" sz="1700" b="0" dirty="0" smtClean="0">
                          <a:solidFill>
                            <a:schemeClr val="tx1"/>
                          </a:solidFill>
                        </a:rPr>
                        <a:t>通常</a:t>
                      </a:r>
                      <a:endParaRPr kumimoji="1" lang="ja-JP" altLang="en-US" sz="1700" b="0" dirty="0">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700" b="0" dirty="0" smtClean="0">
                          <a:solidFill>
                            <a:schemeClr val="tx1"/>
                          </a:solidFill>
                        </a:rPr>
                        <a:t>重点化</a:t>
                      </a:r>
                      <a:endParaRPr kumimoji="1" lang="ja-JP" altLang="en-US" sz="1700" b="0" dirty="0">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ja-JP" altLang="en-US" sz="1700" b="1" dirty="0" smtClean="0">
                          <a:solidFill>
                            <a:schemeClr val="bg1"/>
                          </a:solidFill>
                        </a:rPr>
                        <a:t>最重点化</a:t>
                      </a:r>
                      <a:endParaRPr kumimoji="1" lang="ja-JP" altLang="en-US" sz="1700" b="1" dirty="0">
                        <a:solidFill>
                          <a:schemeClr val="bg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1090721">
                <a:tc>
                  <a:txBody>
                    <a:bodyPr/>
                    <a:lstStyle/>
                    <a:p>
                      <a:pPr algn="ctr"/>
                      <a:r>
                        <a:rPr kumimoji="1" lang="ja-JP" altLang="en-US" sz="1700" b="0" dirty="0" smtClean="0">
                          <a:solidFill>
                            <a:schemeClr val="tx1"/>
                          </a:solidFill>
                        </a:rPr>
                        <a:t>通常</a:t>
                      </a:r>
                      <a:endParaRPr kumimoji="1" lang="ja-JP" altLang="en-US" sz="1700" b="0" dirty="0">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chemeClr val="tx1"/>
                          </a:solidFill>
                        </a:rPr>
                        <a:t>通常</a:t>
                      </a: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700" b="0" dirty="0" smtClean="0">
                          <a:solidFill>
                            <a:schemeClr val="tx1"/>
                          </a:solidFill>
                        </a:rPr>
                        <a:t>重点化</a:t>
                      </a:r>
                      <a:endParaRPr kumimoji="1" lang="ja-JP" altLang="en-US" sz="1700" b="0" dirty="0">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1090721">
                <a:tc>
                  <a:txBody>
                    <a:bodyPr/>
                    <a:lstStyle/>
                    <a:p>
                      <a:pPr algn="ctr"/>
                      <a:r>
                        <a:rPr kumimoji="1" lang="ja-JP" altLang="en-US" sz="1700" b="0" dirty="0" smtClean="0">
                          <a:solidFill>
                            <a:schemeClr val="tx1"/>
                          </a:solidFill>
                        </a:rPr>
                        <a:t>通常</a:t>
                      </a:r>
                      <a:endParaRPr kumimoji="1" lang="ja-JP" altLang="en-US" sz="1700" b="0" dirty="0">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700" b="0" dirty="0" smtClean="0">
                          <a:solidFill>
                            <a:schemeClr val="tx1"/>
                          </a:solidFill>
                        </a:rPr>
                        <a:t>通常</a:t>
                      </a:r>
                      <a:endParaRPr kumimoji="1" lang="ja-JP" altLang="en-US" sz="1700" b="0" dirty="0">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chemeClr val="tx1"/>
                          </a:solidFill>
                        </a:rPr>
                        <a:t>通常</a:t>
                      </a: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２－３ 河川設備</a:t>
            </a:r>
            <a:endParaRPr lang="ja-JP" altLang="en-US" sz="2400"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40</a:t>
            </a:fld>
            <a:endParaRPr kumimoji="1" lang="ja-JP" altLang="en-US" dirty="0"/>
          </a:p>
        </p:txBody>
      </p:sp>
      <p:grpSp>
        <p:nvGrpSpPr>
          <p:cNvPr id="21" name="グループ化 20"/>
          <p:cNvGrpSpPr/>
          <p:nvPr/>
        </p:nvGrpSpPr>
        <p:grpSpPr>
          <a:xfrm>
            <a:off x="2152650" y="2444197"/>
            <a:ext cx="3833614" cy="3296392"/>
            <a:chOff x="1043608" y="2685497"/>
            <a:chExt cx="4104456" cy="3529280"/>
          </a:xfrm>
        </p:grpSpPr>
        <p:cxnSp>
          <p:nvCxnSpPr>
            <p:cNvPr id="7" name="直線矢印コネクタ 6"/>
            <p:cNvCxnSpPr/>
            <p:nvPr/>
          </p:nvCxnSpPr>
          <p:spPr>
            <a:xfrm>
              <a:off x="1043608" y="6208645"/>
              <a:ext cx="4104456" cy="0"/>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1043608" y="2685497"/>
              <a:ext cx="0" cy="3529280"/>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2552700" y="6135604"/>
            <a:ext cx="3293864" cy="307777"/>
          </a:xfrm>
          <a:prstGeom prst="rect">
            <a:avLst/>
          </a:prstGeom>
          <a:noFill/>
          <a:ln>
            <a:noFill/>
          </a:ln>
        </p:spPr>
        <p:txBody>
          <a:bodyPr wrap="square" rtlCol="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社会への影響度レベル</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122637" y="2887380"/>
            <a:ext cx="400110" cy="2667000"/>
          </a:xfrm>
          <a:prstGeom prst="rect">
            <a:avLst/>
          </a:prstGeom>
          <a:noFill/>
          <a:ln>
            <a:noFill/>
          </a:ln>
        </p:spPr>
        <p:txBody>
          <a:bodyPr vert="eaVert" wrap="square" rtlCol="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現況調査結果</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48018" y="1700709"/>
            <a:ext cx="8624854" cy="400110"/>
          </a:xfrm>
          <a:prstGeom prst="rect">
            <a:avLst/>
          </a:prstGeom>
          <a:noFill/>
        </p:spPr>
        <p:txBody>
          <a:bodyPr wrap="square" rtlCol="0">
            <a:spAutoFit/>
          </a:bodyPr>
          <a:lstStyle/>
          <a:p>
            <a:r>
              <a:rPr lang="ja-JP" altLang="en-US" sz="2000" dirty="0" smtClean="0">
                <a:solidFill>
                  <a:prstClr val="black"/>
                </a:solidFill>
                <a:latin typeface="Meiryo UI" pitchFamily="50" charset="-128"/>
                <a:ea typeface="Meiryo UI" pitchFamily="50" charset="-128"/>
                <a:cs typeface="Meiryo UI" pitchFamily="50" charset="-128"/>
                <a:sym typeface="Wingdings" panose="05000000000000000000" pitchFamily="2" charset="2"/>
              </a:rPr>
              <a:t>・社会への影響度レベルと現況調査結果を２軸として重点化事業を選定</a:t>
            </a:r>
            <a:endParaRPr lang="en-US" altLang="ja-JP" sz="2000" dirty="0" smtClean="0">
              <a:solidFill>
                <a:prstClr val="black"/>
              </a:solidFill>
              <a:latin typeface="Meiryo UI" pitchFamily="50" charset="-128"/>
              <a:ea typeface="Meiryo UI" pitchFamily="50" charset="-128"/>
              <a:cs typeface="Meiryo UI" pitchFamily="50" charset="-128"/>
              <a:sym typeface="Wingdings" panose="05000000000000000000" pitchFamily="2" charset="2"/>
            </a:endParaRPr>
          </a:p>
        </p:txBody>
      </p:sp>
      <p:sp>
        <p:nvSpPr>
          <p:cNvPr id="26" name="タイトル 1"/>
          <p:cNvSpPr txBox="1">
            <a:spLocks/>
          </p:cNvSpPr>
          <p:nvPr/>
        </p:nvSpPr>
        <p:spPr>
          <a:xfrm>
            <a:off x="231012" y="986788"/>
            <a:ext cx="7867476"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en-US" altLang="ja-JP" sz="2800" dirty="0" smtClean="0">
                <a:latin typeface="ＭＳ ゴシック" pitchFamily="49" charset="-128"/>
                <a:ea typeface="ＭＳ ゴシック" pitchFamily="49" charset="-128"/>
              </a:rPr>
              <a:t>2-3-2  </a:t>
            </a:r>
            <a:r>
              <a:rPr lang="ja-JP" altLang="en-US" sz="2800" dirty="0" smtClean="0">
                <a:latin typeface="ＭＳ ゴシック" pitchFamily="49" charset="-128"/>
                <a:ea typeface="ＭＳ ゴシック" pitchFamily="49" charset="-128"/>
              </a:rPr>
              <a:t>重点化指標（事業実施時）</a:t>
            </a:r>
            <a:endParaRPr lang="ja-JP" altLang="en-US" sz="2800" dirty="0">
              <a:latin typeface="ＭＳ ゴシック" pitchFamily="49" charset="-128"/>
              <a:ea typeface="ＭＳ ゴシック" pitchFamily="49" charset="-128"/>
            </a:endParaRPr>
          </a:p>
        </p:txBody>
      </p:sp>
      <p:sp>
        <p:nvSpPr>
          <p:cNvPr id="33" name="テキスト ボックス 32"/>
          <p:cNvSpPr txBox="1"/>
          <p:nvPr/>
        </p:nvSpPr>
        <p:spPr>
          <a:xfrm>
            <a:off x="2427673" y="5808329"/>
            <a:ext cx="766377" cy="307777"/>
          </a:xfrm>
          <a:prstGeom prst="rect">
            <a:avLst/>
          </a:prstGeom>
          <a:noFill/>
          <a:ln>
            <a:noFill/>
          </a:ln>
        </p:spPr>
        <p:txBody>
          <a:bodyPr wrap="square" rtlCol="0">
            <a:spAutoFit/>
          </a:body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Ｃ</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1500571" y="4933059"/>
            <a:ext cx="766377" cy="523220"/>
          </a:xfrm>
          <a:prstGeom prst="rect">
            <a:avLst/>
          </a:prstGeom>
          <a:noFill/>
          <a:ln>
            <a:noFill/>
          </a:ln>
        </p:spPr>
        <p:txBody>
          <a:bodyPr wrap="square" rtlCol="0">
            <a:spAutoFit/>
          </a:body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現況</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Ｃ</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5025322" y="5807088"/>
            <a:ext cx="766377" cy="307777"/>
          </a:xfrm>
          <a:prstGeom prst="rect">
            <a:avLst/>
          </a:prstGeom>
          <a:noFill/>
          <a:ln>
            <a:noFill/>
          </a:ln>
        </p:spPr>
        <p:txBody>
          <a:bodyPr wrap="square" rtlCol="0">
            <a:spAutoFit/>
          </a:body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781561" y="5794387"/>
            <a:ext cx="766377" cy="307777"/>
          </a:xfrm>
          <a:prstGeom prst="rect">
            <a:avLst/>
          </a:prstGeom>
          <a:noFill/>
          <a:ln>
            <a:noFill/>
          </a:ln>
        </p:spPr>
        <p:txBody>
          <a:bodyPr wrap="square" rtlCol="0">
            <a:spAutoFit/>
          </a:body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Ｂ</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500570" y="3830783"/>
            <a:ext cx="766377" cy="523220"/>
          </a:xfrm>
          <a:prstGeom prst="rect">
            <a:avLst/>
          </a:prstGeom>
          <a:noFill/>
          <a:ln>
            <a:noFill/>
          </a:ln>
        </p:spPr>
        <p:txBody>
          <a:bodyPr wrap="square" rtlCol="0">
            <a:spAutoFit/>
          </a:body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現況</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Ｄ</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522747" y="2725883"/>
            <a:ext cx="766377" cy="523220"/>
          </a:xfrm>
          <a:prstGeom prst="rect">
            <a:avLst/>
          </a:prstGeom>
          <a:noFill/>
          <a:ln>
            <a:noFill/>
          </a:ln>
        </p:spPr>
        <p:txBody>
          <a:bodyPr wrap="square" rtlCol="0">
            <a:spAutoFit/>
          </a:body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現況</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Ｅ</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80839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２－４ 海岸設備</a:t>
            </a:r>
            <a:endParaRPr lang="ja-JP" altLang="en-US" sz="2400"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41</a:t>
            </a:fld>
            <a:endParaRPr kumimoji="1" lang="ja-JP" altLang="en-US" dirty="0"/>
          </a:p>
        </p:txBody>
      </p:sp>
      <p:sp>
        <p:nvSpPr>
          <p:cNvPr id="2" name="角丸四角形 1"/>
          <p:cNvSpPr/>
          <p:nvPr/>
        </p:nvSpPr>
        <p:spPr>
          <a:xfrm>
            <a:off x="317500" y="1200150"/>
            <a:ext cx="3200400" cy="393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目標管理水準の設定</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698500" y="1781175"/>
            <a:ext cx="7861300" cy="1952625"/>
            <a:chOff x="698500" y="1781175"/>
            <a:chExt cx="7861300" cy="1952625"/>
          </a:xfrm>
        </p:grpSpPr>
        <p:sp>
          <p:nvSpPr>
            <p:cNvPr id="7" name="角丸四角形 6"/>
            <p:cNvSpPr/>
            <p:nvPr/>
          </p:nvSpPr>
          <p:spPr>
            <a:xfrm>
              <a:off x="698500" y="1990725"/>
              <a:ext cx="7861300" cy="1743075"/>
            </a:xfrm>
            <a:prstGeom prst="roundRect">
              <a:avLst>
                <a:gd name="adj" fmla="val 171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ts val="1500"/>
                </a:lnSpc>
              </a:pP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★防災施設であり、信頼性の絶対的確保が最優先</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★いつなんどきも稼働させなければならない施設</a:t>
              </a:r>
              <a:endParaRPr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★予備機、代替機能を有しない唯一無二の施設</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1092200" y="1781175"/>
              <a:ext cx="3200400" cy="527050"/>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事業特性・設置状況</a:t>
              </a:r>
              <a:endPar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965200" y="5448300"/>
            <a:ext cx="7327900" cy="749300"/>
          </a:xfrm>
          <a:prstGeom prst="roundRect">
            <a:avLst>
              <a:gd name="adj" fmla="val 4887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常時、劣化度１以上の水準確保を目標</a:t>
            </a:r>
            <a:endPar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矢印コネクタ 13"/>
          <p:cNvCxnSpPr>
            <a:stCxn id="7" idx="2"/>
            <a:endCxn id="11" idx="0"/>
          </p:cNvCxnSpPr>
          <p:nvPr/>
        </p:nvCxnSpPr>
        <p:spPr>
          <a:xfrm>
            <a:off x="4629150" y="3733800"/>
            <a:ext cx="0" cy="1714500"/>
          </a:xfrm>
          <a:prstGeom prst="straightConnector1">
            <a:avLst/>
          </a:prstGeom>
          <a:ln w="63500">
            <a:tailEnd type="stealth" w="lg" len="lg"/>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965200" y="4117975"/>
            <a:ext cx="7327900" cy="749300"/>
          </a:xfrm>
          <a:prstGeom prst="roundRect">
            <a:avLst>
              <a:gd name="adj" fmla="val 488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大規模修繕等による一時的な機能停止も許されない</a:t>
            </a:r>
            <a:endPar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1117600" y="6083299"/>
            <a:ext cx="7023100" cy="542925"/>
          </a:xfrm>
          <a:prstGeom prst="roundRect">
            <a:avLst>
              <a:gd name="adj" fmla="val 4887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防災施設以外の設備については劣化度２の水準確保を目標とする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674439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２－４ 海岸設備</a:t>
            </a:r>
            <a:endParaRPr lang="ja-JP" altLang="en-US" sz="2400"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42</a:t>
            </a:fld>
            <a:endParaRPr kumimoji="1" lang="ja-JP" altLang="en-US" dirty="0"/>
          </a:p>
        </p:txBody>
      </p:sp>
      <p:sp>
        <p:nvSpPr>
          <p:cNvPr id="2" name="角丸四角形 1"/>
          <p:cNvSpPr/>
          <p:nvPr/>
        </p:nvSpPr>
        <p:spPr>
          <a:xfrm>
            <a:off x="317500" y="1196752"/>
            <a:ext cx="1993900" cy="393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目標管理水準</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341990389"/>
              </p:ext>
            </p:extLst>
          </p:nvPr>
        </p:nvGraphicFramePr>
        <p:xfrm>
          <a:off x="395536" y="1734094"/>
          <a:ext cx="8352928" cy="4744954"/>
        </p:xfrm>
        <a:graphic>
          <a:graphicData uri="http://schemas.openxmlformats.org/drawingml/2006/table">
            <a:tbl>
              <a:tblPr firstRow="1" bandRow="1">
                <a:tableStyleId>{5C22544A-7EE6-4342-B048-85BDC9FD1C3A}</a:tableStyleId>
              </a:tblPr>
              <a:tblGrid>
                <a:gridCol w="864096"/>
                <a:gridCol w="4248472"/>
                <a:gridCol w="1224136"/>
                <a:gridCol w="2016224"/>
              </a:tblGrid>
              <a:tr h="498133">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劣化指標</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措置区分</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緊急度</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47831">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劣化度０</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（健全）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定期的な調整や消耗品交換、油脂補給・交換などがある程度で、故障等がほとんど無い。</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調整</a:t>
                      </a:r>
                      <a:endParaRPr kumimoji="1" lang="en-US" altLang="zh-TW"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消耗品交換</a:t>
                      </a: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定常的な保全管理の継続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985228">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劣化度１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運転時の騒音・振動・温度等の状態測定値に異常は無い</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当初よりも調整量などが若干増しているが、点検等で十分対応可能である</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運転に支障のない軽度の故障が稀に発生する</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その他、磨耗、発錆等、若干の劣化が確認できる</a:t>
                      </a:r>
                    </a:p>
                  </a:txBody>
                  <a:tcPr anchor="ctr"/>
                </a:tc>
                <a:tc>
                  <a:txBody>
                    <a:bodyPr/>
                    <a:lstStyle/>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調整</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部品交換</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測定</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経過観察</a:t>
                      </a:r>
                    </a:p>
                    <a:p>
                      <a:pPr marL="171450" indent="-171450" algn="l">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定常的な保全管理の継続</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十分な調整と経過観察による、劣化の進行の防止</a:t>
                      </a:r>
                    </a:p>
                  </a:txBody>
                  <a:tcPr anchor="ctr"/>
                </a:tc>
              </a:tr>
              <a:tr h="809118">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劣化度２</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運転時の騒音・振動・温度等の状態測定値に異常は無い</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定期点検等における調整だけでは規定値を超える恐れがある</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運転に支障があり、修繕、補修等が必要な故障が稀に発生する</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その他、磨耗、発錆等の劣化進行が確認できる</a:t>
                      </a:r>
                    </a:p>
                  </a:txBody>
                  <a:tcPr anchor="ctr"/>
                </a:tc>
                <a:tc>
                  <a:txBody>
                    <a:bodyPr/>
                    <a:lstStyle/>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整備</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部品交換</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修繕、補修</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精密測定</a:t>
                      </a: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定常的な保全管理の継続</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十分な調整・整備と、必要な補修等の実施による、劣化進行の抑制</a:t>
                      </a:r>
                    </a:p>
                  </a:txBody>
                  <a:tcPr anchor="ctr"/>
                </a:tc>
              </a:tr>
              <a:tr h="985228">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劣化度３</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運転時の騒音・振動・温度等の状態測定値が継続的に増加している</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調整可能範囲を超え、部品交換や分解整備が必要</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運転に支障があり、修繕、補修等が必要な故障の発生が増加している</a:t>
                      </a:r>
                    </a:p>
                  </a:txBody>
                  <a:tcPr anchor="ctr"/>
                </a:tc>
                <a:tc>
                  <a:txBody>
                    <a:bodyPr/>
                    <a:lstStyle/>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分解整備</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部品交換</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大規模補修</a:t>
                      </a:r>
                    </a:p>
                    <a:p>
                      <a:pPr marL="171450" indent="-171450" algn="l">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部分更新</a:t>
                      </a:r>
                    </a:p>
                    <a:p>
                      <a:pPr marL="171450" indent="-171450" algn="l">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定常的な保全管理の継続</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予算措置を行い、大規模補修や部分更新の計画的実施</a:t>
                      </a:r>
                    </a:p>
                  </a:txBody>
                  <a:tcPr anchor="ctr"/>
                </a:tc>
              </a:tr>
              <a:tr h="954981">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劣化度４</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耐用年数を大幅に経過しており、補修や部分更新では対応できない箇所で腐食、磨耗等の劣化が著しい</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運転時の騒音・振動・温度等の状態測定値が許容範囲を大きくはずれ、不安定な運転状態である</a:t>
                      </a: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全体的な</a:t>
                      </a:r>
                    </a:p>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改築、更新</a:t>
                      </a:r>
                    </a:p>
                    <a:p>
                      <a:pPr marL="0" indent="0" algn="l">
                        <a:buFont typeface="Arial" panose="020B0604020202020204" pitchFamily="34" charset="0"/>
                        <a:buNone/>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lgn="l">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対象施設の重要性、費用効果等を検証し、すみやかに対処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8" name="角丸四角形 7"/>
          <p:cNvSpPr/>
          <p:nvPr/>
        </p:nvSpPr>
        <p:spPr>
          <a:xfrm>
            <a:off x="317500" y="2679450"/>
            <a:ext cx="8496300" cy="10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93896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２－４ 海岸設備</a:t>
            </a:r>
            <a:endParaRPr lang="ja-JP" altLang="en-US" sz="2400"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43</a:t>
            </a:fld>
            <a:endParaRPr kumimoji="1" lang="ja-JP" altLang="en-US" dirty="0"/>
          </a:p>
        </p:txBody>
      </p:sp>
      <p:sp>
        <p:nvSpPr>
          <p:cNvPr id="2" name="角丸四角形 1"/>
          <p:cNvSpPr/>
          <p:nvPr/>
        </p:nvSpPr>
        <p:spPr>
          <a:xfrm>
            <a:off x="317499" y="1289050"/>
            <a:ext cx="5456284" cy="393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目標管理水準達成に向けて・・・</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1117600" y="2309126"/>
            <a:ext cx="7023100" cy="542925"/>
          </a:xfrm>
          <a:prstGeom prst="roundRect">
            <a:avLst>
              <a:gd name="adj" fmla="val 4887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指針等に定められた点検を着実に実施</a:t>
            </a:r>
            <a:endParaRPr kumimoji="1" lang="ja-JP" altLang="en-US" sz="2400" b="1" spc="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1117600" y="2798735"/>
            <a:ext cx="7023100" cy="542925"/>
          </a:xfrm>
          <a:prstGeom prst="roundRect">
            <a:avLst>
              <a:gd name="adj" fmla="val 4887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管理運転時における不具合箇所の早期発見</a:t>
            </a:r>
            <a:endParaRPr kumimoji="1" lang="ja-JP" altLang="en-US" sz="2400" b="1" spc="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117600" y="3288344"/>
            <a:ext cx="7023100" cy="542925"/>
          </a:xfrm>
          <a:prstGeom prst="roundRect">
            <a:avLst>
              <a:gd name="adj" fmla="val 4887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腐食、発錆を抑制する塗装の定期的な塗替</a:t>
            </a:r>
            <a:endParaRPr kumimoji="1" lang="ja-JP" altLang="en-US" sz="2400" b="1" spc="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317499" y="1900464"/>
            <a:ext cx="5456284" cy="393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例：水門設備</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17499" y="4213495"/>
            <a:ext cx="5456284" cy="393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例：エンジン</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1117600" y="4597984"/>
            <a:ext cx="7023100" cy="542925"/>
          </a:xfrm>
          <a:prstGeom prst="roundRect">
            <a:avLst>
              <a:gd name="adj" fmla="val 4887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指針等に定められた点検を着実に実施</a:t>
            </a:r>
            <a:endParaRPr kumimoji="1" lang="ja-JP" altLang="en-US" sz="2400" b="1" spc="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117600" y="5087593"/>
            <a:ext cx="7023100" cy="542925"/>
          </a:xfrm>
          <a:prstGeom prst="roundRect">
            <a:avLst>
              <a:gd name="adj" fmla="val 4887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管理運転時における不具合箇所の早期発見</a:t>
            </a:r>
            <a:endParaRPr kumimoji="1" lang="ja-JP" altLang="en-US" sz="2400" b="1" spc="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1117600" y="5577202"/>
            <a:ext cx="7023100" cy="542925"/>
          </a:xfrm>
          <a:prstGeom prst="roundRect">
            <a:avLst>
              <a:gd name="adj" fmla="val 4887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機能限界に達する前の更新</a:t>
            </a:r>
            <a:endParaRPr kumimoji="1" lang="ja-JP" altLang="en-US" sz="2400" b="1" spc="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625322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44</a:t>
            </a:fld>
            <a:endParaRPr kumimoji="1" lang="ja-JP" altLang="en-US" dirty="0"/>
          </a:p>
        </p:txBody>
      </p:sp>
      <p:sp>
        <p:nvSpPr>
          <p:cNvPr id="7" name="タイトル 1"/>
          <p:cNvSpPr txBox="1">
            <a:spLocks/>
          </p:cNvSpPr>
          <p:nvPr/>
        </p:nvSpPr>
        <p:spPr>
          <a:xfrm>
            <a:off x="166256" y="1031961"/>
            <a:ext cx="2616422" cy="400110"/>
          </a:xfrm>
          <a:prstGeom prst="rect">
            <a:avLst/>
          </a:prstGeom>
        </p:spPr>
        <p:txBody>
          <a:bodyPr vert="horz" wrap="non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海岸設備の管理手法</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34749447"/>
              </p:ext>
            </p:extLst>
          </p:nvPr>
        </p:nvGraphicFramePr>
        <p:xfrm>
          <a:off x="396619" y="1432071"/>
          <a:ext cx="8352931" cy="5008035"/>
        </p:xfrm>
        <a:graphic>
          <a:graphicData uri="http://schemas.openxmlformats.org/drawingml/2006/table">
            <a:tbl>
              <a:tblPr firstRow="1" bandRow="1">
                <a:tableStyleId>{5C22544A-7EE6-4342-B048-85BDC9FD1C3A}</a:tableStyleId>
              </a:tblPr>
              <a:tblGrid>
                <a:gridCol w="1292481"/>
                <a:gridCol w="1447800"/>
                <a:gridCol w="1803400"/>
                <a:gridCol w="1454150"/>
                <a:gridCol w="1454150"/>
                <a:gridCol w="900950"/>
              </a:tblGrid>
              <a:tr h="313549">
                <a:tc rowSpan="2">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rowSpan="2" gridSpan="2">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設備名称</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rowSpan="2" h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管理手法</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284457">
                <a:tc v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gridSpan="2" v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hMerge="1" vMerge="1">
                  <a:txBody>
                    <a:bodyPr/>
                    <a:lstStyle/>
                    <a:p>
                      <a:endParaRPr kumimoji="1" lang="ja-JP" altLang="en-US"/>
                    </a:p>
                  </a:txBody>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通常管理</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更新</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313549">
                <a:tc rowSpan="9">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機械設備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水門等設備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扉体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rowSpan="4">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戸当り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開閉装置</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13549">
                <a:tc vMerge="1">
                  <a:txBody>
                    <a:bodyPr/>
                    <a:lstStyle/>
                    <a:p>
                      <a:endParaRPr kumimoji="1" lang="ja-JP" altLang="en-US"/>
                    </a:p>
                  </a:txBody>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防潮扉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4">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排水設備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排水ポンプ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rowSpan="4">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pPr algn="ct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エンジン</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solidFill>
                      <a:srgbClr val="FFFF66">
                        <a:alpha val="56078"/>
                      </a:srgbClr>
                    </a:solidFill>
                  </a:tcPr>
                </a:tc>
                <a:tc vMerge="1">
                  <a:txBody>
                    <a:bodyPr/>
                    <a:lstStyle/>
                    <a:p>
                      <a:pPr algn="ct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弁類</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pPr algn="ct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減速機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昇降設備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状態監視</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549">
                <a:tc rowSpan="5">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電気設備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受変電設備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5">
                  <a:txBody>
                    <a:bodyPr/>
                    <a:lstStyle/>
                    <a:p>
                      <a:pPr algn="ct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313549">
                <a:tc vMerge="1">
                  <a:txBody>
                    <a:bodyPr/>
                    <a:lstStyle/>
                    <a:p>
                      <a:pPr algn="ct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自家発電設備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grid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監視制御設備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テレメータ設備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vMerge="1">
                  <a:txBody>
                    <a:bodyPr/>
                    <a:lstStyle/>
                    <a:p>
                      <a:pPr algn="ct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549">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遠隔操作通信設備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時間計画</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99"/>
                    </a:solidFill>
                  </a:tcPr>
                </a:tc>
                <a:tc vMerge="1">
                  <a:txBody>
                    <a:bodyPr/>
                    <a:lstStyle/>
                    <a:p>
                      <a:pPr algn="ct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9" name="テキスト ボックス 8"/>
          <p:cNvSpPr txBox="1"/>
          <p:nvPr/>
        </p:nvSpPr>
        <p:spPr>
          <a:xfrm>
            <a:off x="0" y="523220"/>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２－４ 海岸設備</a:t>
            </a:r>
            <a:endParaRPr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0000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２－４ 海岸設備</a:t>
            </a:r>
            <a:endParaRPr lang="ja-JP" altLang="en-US" sz="2400"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45</a:t>
            </a:fld>
            <a:endParaRPr kumimoji="1" lang="ja-JP" altLang="en-US" dirty="0"/>
          </a:p>
        </p:txBody>
      </p:sp>
      <p:sp>
        <p:nvSpPr>
          <p:cNvPr id="2" name="角丸四角形 1"/>
          <p:cNvSpPr/>
          <p:nvPr/>
        </p:nvSpPr>
        <p:spPr>
          <a:xfrm>
            <a:off x="317500" y="1066800"/>
            <a:ext cx="3784237" cy="393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更新時期の設定</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575229" y="1516387"/>
            <a:ext cx="4490406" cy="5194124"/>
            <a:chOff x="404548" y="1383536"/>
            <a:chExt cx="4490406" cy="5194124"/>
          </a:xfrm>
        </p:grpSpPr>
        <p:sp>
          <p:nvSpPr>
            <p:cNvPr id="8" name="フローチャート : 端子 7"/>
            <p:cNvSpPr/>
            <p:nvPr/>
          </p:nvSpPr>
          <p:spPr>
            <a:xfrm>
              <a:off x="999361" y="1383536"/>
              <a:ext cx="1152129" cy="490528"/>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START</a:t>
              </a:r>
              <a:endParaRPr kumimoji="1" lang="ja-JP" altLang="en-US"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670434" y="3150110"/>
              <a:ext cx="800219"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不必要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999361" y="6021288"/>
              <a:ext cx="1152128" cy="55637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長寿命化</a:t>
              </a:r>
              <a:endParaRPr kumimoji="1"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3235902" y="6021288"/>
              <a:ext cx="1152128" cy="556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更新</a:t>
              </a:r>
              <a:endParaRPr kumimoji="1"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31888" y="2159496"/>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必要</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737465" y="2997083"/>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必要</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556676" y="2720084"/>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不要</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562839" y="3546347"/>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不要</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235902" y="2159496"/>
              <a:ext cx="1152128" cy="556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更新</a:t>
              </a:r>
              <a:endParaRPr kumimoji="1"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404548" y="2190578"/>
              <a:ext cx="2341754" cy="49420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社会的要因による更新</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250788" y="3001300"/>
              <a:ext cx="1152128" cy="556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更新</a:t>
              </a:r>
              <a:endParaRPr kumimoji="1"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404548" y="3032382"/>
              <a:ext cx="2341754" cy="49420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的要因による更新</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04548" y="3843103"/>
              <a:ext cx="2341754" cy="49420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物理</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的要因による更新</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561880" y="5147229"/>
              <a:ext cx="2027091" cy="49420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ＬＣＣ・総合評価</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矢印コネクタ 21"/>
            <p:cNvCxnSpPr>
              <a:stCxn id="8" idx="2"/>
              <a:endCxn id="17" idx="0"/>
            </p:cNvCxnSpPr>
            <p:nvPr/>
          </p:nvCxnSpPr>
          <p:spPr>
            <a:xfrm flipH="1">
              <a:off x="1575425" y="1874064"/>
              <a:ext cx="1" cy="316514"/>
            </a:xfrm>
            <a:prstGeom prst="straightConnector1">
              <a:avLst/>
            </a:prstGeom>
            <a:ln w="19050">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7" idx="2"/>
              <a:endCxn id="19" idx="0"/>
            </p:cNvCxnSpPr>
            <p:nvPr/>
          </p:nvCxnSpPr>
          <p:spPr>
            <a:xfrm>
              <a:off x="1575425" y="2684787"/>
              <a:ext cx="0" cy="347595"/>
            </a:xfrm>
            <a:prstGeom prst="straightConnector1">
              <a:avLst/>
            </a:prstGeom>
            <a:ln w="19050">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19" idx="2"/>
              <a:endCxn id="20" idx="0"/>
            </p:cNvCxnSpPr>
            <p:nvPr/>
          </p:nvCxnSpPr>
          <p:spPr>
            <a:xfrm>
              <a:off x="1575425" y="3526591"/>
              <a:ext cx="0" cy="316512"/>
            </a:xfrm>
            <a:prstGeom prst="straightConnector1">
              <a:avLst/>
            </a:prstGeom>
            <a:ln w="19050">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17" idx="3"/>
              <a:endCxn id="16" idx="1"/>
            </p:cNvCxnSpPr>
            <p:nvPr/>
          </p:nvCxnSpPr>
          <p:spPr>
            <a:xfrm flipV="1">
              <a:off x="2746302" y="2437682"/>
              <a:ext cx="489600" cy="1"/>
            </a:xfrm>
            <a:prstGeom prst="straightConnector1">
              <a:avLst/>
            </a:prstGeom>
            <a:ln w="19050">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9" idx="3"/>
              <a:endCxn id="18" idx="1"/>
            </p:cNvCxnSpPr>
            <p:nvPr/>
          </p:nvCxnSpPr>
          <p:spPr>
            <a:xfrm flipV="1">
              <a:off x="2746302" y="3279486"/>
              <a:ext cx="504486" cy="1"/>
            </a:xfrm>
            <a:prstGeom prst="straightConnector1">
              <a:avLst/>
            </a:prstGeom>
            <a:ln w="19050">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21" idx="2"/>
              <a:endCxn id="10" idx="0"/>
            </p:cNvCxnSpPr>
            <p:nvPr/>
          </p:nvCxnSpPr>
          <p:spPr>
            <a:xfrm rot="5400000">
              <a:off x="1385501" y="5831363"/>
              <a:ext cx="379850" cy="1"/>
            </a:xfrm>
            <a:prstGeom prst="bentConnector3">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a:stCxn id="21" idx="2"/>
              <a:endCxn id="11" idx="0"/>
            </p:cNvCxnSpPr>
            <p:nvPr/>
          </p:nvCxnSpPr>
          <p:spPr>
            <a:xfrm rot="16200000" flipH="1">
              <a:off x="2503771" y="4713093"/>
              <a:ext cx="379850" cy="2236540"/>
            </a:xfrm>
            <a:prstGeom prst="bentConnector3">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20" idx="2"/>
              <a:endCxn id="21" idx="0"/>
            </p:cNvCxnSpPr>
            <p:nvPr/>
          </p:nvCxnSpPr>
          <p:spPr>
            <a:xfrm>
              <a:off x="1575425" y="4337312"/>
              <a:ext cx="1" cy="809917"/>
            </a:xfrm>
            <a:prstGeom prst="straightConnector1">
              <a:avLst/>
            </a:prstGeom>
            <a:ln w="19050">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20" idx="2"/>
              <a:endCxn id="11" idx="0"/>
            </p:cNvCxnSpPr>
            <p:nvPr/>
          </p:nvCxnSpPr>
          <p:spPr>
            <a:xfrm rot="16200000" flipH="1">
              <a:off x="1851707" y="4061029"/>
              <a:ext cx="1683976" cy="2236541"/>
            </a:xfrm>
            <a:prstGeom prst="bentConnector3">
              <a:avLst>
                <a:gd name="adj1" fmla="val 13234"/>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836952" y="4706223"/>
              <a:ext cx="1476943" cy="276999"/>
            </a:xfrm>
            <a:prstGeom prst="rect">
              <a:avLst/>
            </a:prstGeom>
            <a:solidFill>
              <a:schemeClr val="bg1"/>
            </a:solidFill>
          </p:spPr>
          <p:txBody>
            <a:bodyPr wrap="non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・総合評価必</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要</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2783479" y="4844723"/>
              <a:ext cx="2111475" cy="646331"/>
            </a:xfrm>
            <a:prstGeom prst="rect">
              <a:avLst/>
            </a:prstGeom>
            <a:solidFill>
              <a:schemeClr val="bg1"/>
            </a:solidFill>
          </p:spPr>
          <p:txBody>
            <a:bodyPr wrap="non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・総合評価不</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要</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（補修対応が不可能な設備・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時間計画保全型の設備）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33" name="表 32"/>
          <p:cNvGraphicFramePr>
            <a:graphicFrameLocks noGrp="1"/>
          </p:cNvGraphicFramePr>
          <p:nvPr>
            <p:extLst>
              <p:ext uri="{D42A27DB-BD31-4B8C-83A1-F6EECF244321}">
                <p14:modId xmlns:p14="http://schemas.microsoft.com/office/powerpoint/2010/main" val="681022318"/>
              </p:ext>
            </p:extLst>
          </p:nvPr>
        </p:nvGraphicFramePr>
        <p:xfrm>
          <a:off x="5352256" y="3412338"/>
          <a:ext cx="3264024" cy="2932635"/>
        </p:xfrm>
        <a:graphic>
          <a:graphicData uri="http://schemas.openxmlformats.org/drawingml/2006/table">
            <a:tbl>
              <a:tblPr firstRow="1" bandRow="1">
                <a:tableStyleId>{2D5ABB26-0587-4C30-8999-92F81FD0307C}</a:tableStyleId>
              </a:tblPr>
              <a:tblGrid>
                <a:gridCol w="1391816"/>
                <a:gridCol w="1872208"/>
              </a:tblGrid>
              <a:tr h="919311">
                <a:tc>
                  <a:txBody>
                    <a:bodyPr/>
                    <a:lstStyle/>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社会的要因</a:t>
                      </a:r>
                      <a:endParaRPr kumimoji="1" lang="ja-JP" altLang="en-US" sz="15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防潮ラインの変更</a:t>
                      </a:r>
                      <a:endPar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5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構造物の再構築</a:t>
                      </a:r>
                      <a:endParaRPr kumimoji="1" lang="en-US" altLang="ja-JP" sz="15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5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法令、基準の変更</a:t>
                      </a:r>
                      <a:endParaRPr kumimoji="1" lang="ja-JP" altLang="en-US" sz="15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6662">
                <a:tc>
                  <a:txBody>
                    <a:bodyPr/>
                    <a:lstStyle/>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機能的要因</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部品確保困難</a:t>
                      </a:r>
                      <a:endPar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設備の陳腐化</a:t>
                      </a: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6662">
                <a:tc>
                  <a:txBody>
                    <a:bodyPr/>
                    <a:lstStyle/>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物理的要因</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構造物の劣化</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4" name="テキスト ボックス 33"/>
          <p:cNvSpPr txBox="1"/>
          <p:nvPr/>
        </p:nvSpPr>
        <p:spPr>
          <a:xfrm>
            <a:off x="5076056" y="1575669"/>
            <a:ext cx="3816424" cy="1384995"/>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更新単位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：インフラ施設として求められている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機能を果たす単位の設備（機器群）</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具体例）</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排水設備（ポンプ・駆動装置）、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水門設備（扉体・巻上装置）、</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受電設備、監視制御設備、計測</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設備など</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61972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２－４ 海岸設備</a:t>
            </a:r>
            <a:endParaRPr lang="ja-JP" altLang="en-US" sz="2400"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46</a:t>
            </a:fld>
            <a:endParaRPr kumimoji="1" lang="ja-JP" altLang="en-US" dirty="0"/>
          </a:p>
        </p:txBody>
      </p:sp>
      <p:sp>
        <p:nvSpPr>
          <p:cNvPr id="2" name="角丸四角形 1"/>
          <p:cNvSpPr/>
          <p:nvPr/>
        </p:nvSpPr>
        <p:spPr>
          <a:xfrm>
            <a:off x="317500" y="1098550"/>
            <a:ext cx="6299200" cy="393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Meiryo UI" pitchFamily="50" charset="-128"/>
                <a:ea typeface="Meiryo UI" pitchFamily="50" charset="-128"/>
                <a:cs typeface="Meiryo UI" pitchFamily="50" charset="-128"/>
              </a:rPr>
              <a:t>点検による損傷度の現況調査</a:t>
            </a:r>
            <a:r>
              <a:rPr lang="ja-JP" altLang="en-US" sz="2000" dirty="0" smtClean="0">
                <a:solidFill>
                  <a:schemeClr val="tx1"/>
                </a:solidFill>
                <a:latin typeface="Meiryo UI" pitchFamily="50" charset="-128"/>
                <a:ea typeface="Meiryo UI" pitchFamily="50" charset="-128"/>
                <a:cs typeface="Meiryo UI" pitchFamily="50" charset="-128"/>
              </a:rPr>
              <a:t>判定</a:t>
            </a:r>
            <a:r>
              <a:rPr lang="en-US" altLang="ja-JP" sz="2000" dirty="0" smtClean="0">
                <a:solidFill>
                  <a:schemeClr val="tx1"/>
                </a:solidFill>
                <a:latin typeface="Meiryo UI" pitchFamily="50" charset="-128"/>
                <a:ea typeface="Meiryo UI" pitchFamily="50" charset="-128"/>
                <a:cs typeface="Meiryo UI" pitchFamily="50" charset="-128"/>
              </a:rPr>
              <a:t>(</a:t>
            </a:r>
            <a:r>
              <a:rPr lang="ja-JP" altLang="en-US" sz="2000" dirty="0" smtClean="0">
                <a:solidFill>
                  <a:schemeClr val="tx1"/>
                </a:solidFill>
                <a:latin typeface="Meiryo UI" pitchFamily="50" charset="-128"/>
                <a:ea typeface="Meiryo UI" pitchFamily="50" charset="-128"/>
                <a:cs typeface="Meiryo UI" pitchFamily="50" charset="-128"/>
              </a:rPr>
              <a:t>劣化度</a:t>
            </a:r>
            <a:r>
              <a:rPr lang="en-US" altLang="ja-JP" sz="2000" dirty="0" smtClean="0">
                <a:solidFill>
                  <a:schemeClr val="tx1"/>
                </a:solidFill>
                <a:latin typeface="Meiryo UI" pitchFamily="50" charset="-128"/>
                <a:ea typeface="Meiryo UI" pitchFamily="50" charset="-128"/>
                <a:cs typeface="Meiryo UI" pitchFamily="50" charset="-128"/>
              </a:rPr>
              <a:t>)</a:t>
            </a:r>
            <a:r>
              <a:rPr lang="ja-JP" altLang="en-US" sz="2000" dirty="0" smtClean="0">
                <a:solidFill>
                  <a:schemeClr val="tx1"/>
                </a:solidFill>
                <a:latin typeface="Meiryo UI" pitchFamily="50" charset="-128"/>
                <a:ea typeface="Meiryo UI" pitchFamily="50" charset="-128"/>
                <a:cs typeface="Meiryo UI" pitchFamily="50" charset="-128"/>
              </a:rPr>
              <a:t>基準</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29282056"/>
              </p:ext>
            </p:extLst>
          </p:nvPr>
        </p:nvGraphicFramePr>
        <p:xfrm>
          <a:off x="179513" y="1541634"/>
          <a:ext cx="8784974" cy="4693084"/>
        </p:xfrm>
        <a:graphic>
          <a:graphicData uri="http://schemas.openxmlformats.org/drawingml/2006/table">
            <a:tbl>
              <a:tblPr firstRow="1" bandRow="1">
                <a:tableStyleId>{5C22544A-7EE6-4342-B048-85BDC9FD1C3A}</a:tableStyleId>
              </a:tblPr>
              <a:tblGrid>
                <a:gridCol w="1135988"/>
                <a:gridCol w="1211721"/>
                <a:gridCol w="1363186"/>
                <a:gridCol w="1741848"/>
                <a:gridCol w="1672309"/>
                <a:gridCol w="1659922"/>
              </a:tblGrid>
              <a:tr h="247836">
                <a:tc rowSpan="2">
                  <a:txBody>
                    <a:bodyPr/>
                    <a:lstStyle/>
                    <a:p>
                      <a:pPr algn="ctr"/>
                      <a:r>
                        <a:rPr kumimoji="1" lang="ja-JP" altLang="en-US" sz="1200" dirty="0" smtClean="0"/>
                        <a:t>点検項目</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現況Ａ　</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kumimoji="1" lang="ja-JP" altLang="en-US" sz="1200" dirty="0" smtClean="0"/>
                        <a:t>現況Ｂ</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kumimoji="1" lang="ja-JP" altLang="en-US" sz="1200" dirty="0" smtClean="0"/>
                        <a:t>現況Ｃ</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kumimoji="1" lang="ja-JP" altLang="en-US" sz="1200" dirty="0" smtClean="0"/>
                        <a:t>現況Ｄ</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kumimoji="1" lang="ja-JP" altLang="en-US" sz="1200" dirty="0" smtClean="0"/>
                        <a:t>現況Ｅ</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413060">
                <a:tc vMerge="1">
                  <a:txBody>
                    <a:bodyPr/>
                    <a:lstStyle/>
                    <a:p>
                      <a:endParaRPr kumimoji="1" lang="ja-JP" altLang="en-US" sz="1200" dirty="0"/>
                    </a:p>
                  </a:txBody>
                  <a:tcPr/>
                </a:tc>
                <a:tc>
                  <a:txBody>
                    <a:bodyPr/>
                    <a:lstStyle/>
                    <a:p>
                      <a:pPr algn="ctr"/>
                      <a:r>
                        <a:rPr kumimoji="1" lang="ja-JP" altLang="en-US" sz="1200" dirty="0" smtClean="0"/>
                        <a:t>支障なし</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経過観察</a:t>
                      </a:r>
                      <a:endParaRPr kumimoji="1" lang="en-US" altLang="ja-JP" sz="1200" dirty="0" smtClean="0"/>
                    </a:p>
                    <a:p>
                      <a:pPr algn="ctr"/>
                      <a:r>
                        <a:rPr kumimoji="1" lang="ja-JP" altLang="en-US" sz="1200" dirty="0" smtClean="0"/>
                        <a:t>劣化進行防止</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劣化進行の抑制</a:t>
                      </a:r>
                      <a:endParaRPr kumimoji="1" lang="en-US" altLang="ja-JP" sz="1200" dirty="0" smtClean="0"/>
                    </a:p>
                    <a:p>
                      <a:pPr algn="ctr"/>
                      <a:r>
                        <a:rPr kumimoji="1" lang="ja-JP" altLang="en-US" sz="1200" dirty="0" smtClean="0"/>
                        <a:t>延命対策</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計画的補修</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全体的な改築・更新</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r h="413060">
                <a:tc>
                  <a:txBody>
                    <a:bodyPr/>
                    <a:lstStyle/>
                    <a:p>
                      <a:pPr algn="ctr"/>
                      <a:r>
                        <a:rPr kumimoji="1" lang="ja-JP" altLang="en-US" sz="1200" dirty="0" smtClean="0"/>
                        <a:t>外観</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劣化無し</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若干の劣化あり</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劣化あるが、支障なし</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劣化あり</a:t>
                      </a:r>
                      <a:endParaRPr kumimoji="1" lang="en-US" altLang="ja-JP" sz="1200" dirty="0" smtClean="0"/>
                    </a:p>
                    <a:p>
                      <a:pPr algn="ctr"/>
                      <a:r>
                        <a:rPr kumimoji="1" lang="ja-JP" altLang="en-US" sz="1200" dirty="0" smtClean="0"/>
                        <a:t>修繕で対応</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根本的な対策必要</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68">
                <a:tc>
                  <a:txBody>
                    <a:bodyPr/>
                    <a:lstStyle/>
                    <a:p>
                      <a:pPr algn="ctr"/>
                      <a:r>
                        <a:rPr kumimoji="1" lang="ja-JP" altLang="en-US" sz="1200" dirty="0" smtClean="0"/>
                        <a:t>動作状況</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順調</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たまに異常発生</a:t>
                      </a:r>
                      <a:endParaRPr kumimoji="1" lang="en-US" altLang="ja-JP" sz="1200" dirty="0" smtClean="0"/>
                    </a:p>
                    <a:p>
                      <a:pPr algn="ctr"/>
                      <a:r>
                        <a:rPr kumimoji="1" lang="ja-JP" altLang="en-US" sz="1200" dirty="0" smtClean="0"/>
                        <a:t>運転に支障なし</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異常箇所は多いが、</a:t>
                      </a:r>
                      <a:endParaRPr kumimoji="1" lang="en-US" altLang="ja-JP" sz="1200" dirty="0" smtClean="0"/>
                    </a:p>
                    <a:p>
                      <a:pPr algn="ctr"/>
                      <a:r>
                        <a:rPr kumimoji="1" lang="ja-JP" altLang="en-US" sz="1200" dirty="0" smtClean="0"/>
                        <a:t>運転に支障無し</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応急措置等で対応</a:t>
                      </a:r>
                      <a:endParaRPr kumimoji="1" lang="en-US" altLang="ja-JP" sz="1200" dirty="0" smtClean="0"/>
                    </a:p>
                    <a:p>
                      <a:pPr algn="ctr"/>
                      <a:r>
                        <a:rPr kumimoji="1" lang="ja-JP" altLang="en-US" sz="1200" dirty="0" smtClean="0"/>
                        <a:t>運転に支障をきたす</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根本的な対策必要</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060">
                <a:tc>
                  <a:txBody>
                    <a:bodyPr/>
                    <a:lstStyle/>
                    <a:p>
                      <a:pPr algn="ctr"/>
                      <a:r>
                        <a:rPr kumimoji="1" lang="ja-JP" altLang="en-US" sz="1200" dirty="0" smtClean="0"/>
                        <a:t>故障</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初期故障のみ</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偶発故障</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故障発生</a:t>
                      </a:r>
                      <a:endParaRPr kumimoji="1" lang="en-US" altLang="ja-JP" sz="1200" dirty="0" smtClean="0"/>
                    </a:p>
                    <a:p>
                      <a:pPr algn="ctr"/>
                      <a:r>
                        <a:rPr kumimoji="1" lang="ja-JP" altLang="en-US" sz="1200" dirty="0" smtClean="0"/>
                        <a:t>運転に支障無し</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故障頻度の増加</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根本的な対策必要</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836">
                <a:tc>
                  <a:txBody>
                    <a:bodyPr/>
                    <a:lstStyle/>
                    <a:p>
                      <a:pPr algn="ctr"/>
                      <a:r>
                        <a:rPr kumimoji="1" lang="ja-JP" altLang="en-US" sz="1200" dirty="0" smtClean="0"/>
                        <a:t>維持費</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コスト縮減可</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安定</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増加傾向</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増加している</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大がかり補修</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8284">
                <a:tc>
                  <a:txBody>
                    <a:bodyPr/>
                    <a:lstStyle/>
                    <a:p>
                      <a:pPr algn="ctr"/>
                      <a:r>
                        <a:rPr kumimoji="1" lang="ja-JP" altLang="en-US" sz="1200" dirty="0" smtClean="0"/>
                        <a:t>機能</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支障無し</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支障なし</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要請機能変化なし</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設計基準等対比すべき</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信頼性・経済性を考慮して改築すべき</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060">
                <a:tc>
                  <a:txBody>
                    <a:bodyPr/>
                    <a:lstStyle/>
                    <a:p>
                      <a:pPr algn="ctr"/>
                      <a:r>
                        <a:rPr kumimoji="1" lang="ja-JP" altLang="en-US" sz="1200" dirty="0" smtClean="0"/>
                        <a:t>部品</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支障無し</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手配に多少時間かかる</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製作中止</a:t>
                      </a:r>
                      <a:endParaRPr kumimoji="1" lang="en-US" altLang="ja-JP" sz="1200" dirty="0" smtClean="0"/>
                    </a:p>
                    <a:p>
                      <a:pPr algn="ctr"/>
                      <a:r>
                        <a:rPr kumimoji="1" lang="ja-JP" altLang="en-US" sz="1200" dirty="0" smtClean="0"/>
                        <a:t>（代替品対応）</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代替品対応</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部品手配困難</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68">
                <a:tc>
                  <a:txBody>
                    <a:bodyPr/>
                    <a:lstStyle/>
                    <a:p>
                      <a:pPr algn="ctr"/>
                      <a:r>
                        <a:rPr kumimoji="1" lang="ja-JP" altLang="en-US" sz="1200" dirty="0" smtClean="0"/>
                        <a:t>年数</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設置後５年未満</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設置後１０年未満</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標準耐用年数未満</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標準耐用年数</a:t>
                      </a:r>
                      <a:endParaRPr kumimoji="1" lang="en-US" altLang="ja-JP" sz="1200" dirty="0" smtClean="0"/>
                    </a:p>
                    <a:p>
                      <a:pPr algn="ctr"/>
                      <a:r>
                        <a:rPr kumimoji="1" lang="ja-JP" altLang="en-US" sz="1200" dirty="0" smtClean="0"/>
                        <a:t>５年超１０年未満</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標準耐用年数</a:t>
                      </a:r>
                      <a:endParaRPr kumimoji="1" lang="en-US" altLang="ja-JP" sz="1200" dirty="0" smtClean="0"/>
                    </a:p>
                    <a:p>
                      <a:pPr algn="ctr"/>
                      <a:r>
                        <a:rPr kumimoji="1" lang="ja-JP" altLang="en-US" sz="1200" dirty="0" smtClean="0"/>
                        <a:t>１０年以上（機械）</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3508">
                <a:tc>
                  <a:txBody>
                    <a:bodyPr/>
                    <a:lstStyle/>
                    <a:p>
                      <a:pPr algn="ctr"/>
                      <a:r>
                        <a:rPr kumimoji="1" lang="ja-JP" altLang="en-US" sz="1200" dirty="0" smtClean="0"/>
                        <a:t>社会的要因</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支障無し</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支障無し</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設計基準等の変化により課題あり</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設計指針改定等で強度不足</a:t>
                      </a:r>
                      <a:endParaRPr kumimoji="1" lang="en-US" altLang="ja-JP" sz="1200" dirty="0" smtClean="0"/>
                    </a:p>
                    <a:p>
                      <a:pPr algn="ctr"/>
                      <a:r>
                        <a:rPr kumimoji="1" lang="ja-JP" altLang="en-US" sz="1200" dirty="0" smtClean="0"/>
                        <a:t>振動・騒音等周辺環境への影響</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能力不足が明らか</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角丸四角形 4"/>
          <p:cNvSpPr/>
          <p:nvPr/>
        </p:nvSpPr>
        <p:spPr>
          <a:xfrm>
            <a:off x="5619750" y="2273300"/>
            <a:ext cx="1689100" cy="1371724"/>
          </a:xfrm>
          <a:prstGeom prst="roundRect">
            <a:avLst>
              <a:gd name="adj" fmla="val 469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17500" y="6309320"/>
            <a:ext cx="4434647" cy="369332"/>
          </a:xfrm>
          <a:prstGeom prst="rect">
            <a:avLst/>
          </a:prstGeom>
          <a:solidFill>
            <a:schemeClr val="accent2">
              <a:alpha val="41000"/>
            </a:schemeClr>
          </a:solidFill>
          <a:ln w="31750">
            <a:solidFill>
              <a:schemeClr val="accent1"/>
            </a:solidFill>
          </a:ln>
        </p:spPr>
        <p:txBody>
          <a:bodyPr wrap="square" rtlCol="0">
            <a:spAutoFit/>
          </a:bodyPr>
          <a:lstStyle/>
          <a:p>
            <a:r>
              <a:rPr lang="ja-JP" altLang="en-US" dirty="0" smtClean="0"/>
              <a:t>各水門、排水機場の設備毎に５段階評価</a:t>
            </a:r>
            <a:endParaRPr kumimoji="1" lang="ja-JP" altLang="en-US" dirty="0"/>
          </a:p>
        </p:txBody>
      </p:sp>
    </p:spTree>
    <p:extLst>
      <p:ext uri="{BB962C8B-B14F-4D97-AF65-F5344CB8AC3E}">
        <p14:creationId xmlns:p14="http://schemas.microsoft.com/office/powerpoint/2010/main" val="15765274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２－４ 海岸設備</a:t>
            </a:r>
            <a:endParaRPr lang="ja-JP" altLang="en-US" sz="2400"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47</a:t>
            </a:fld>
            <a:endParaRPr kumimoji="1" lang="ja-JP" altLang="en-US" dirty="0"/>
          </a:p>
        </p:txBody>
      </p:sp>
      <p:sp>
        <p:nvSpPr>
          <p:cNvPr id="2" name="角丸四角形 1"/>
          <p:cNvSpPr/>
          <p:nvPr/>
        </p:nvSpPr>
        <p:spPr>
          <a:xfrm>
            <a:off x="317499" y="1196752"/>
            <a:ext cx="3718923" cy="393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時間計画型の更新時期の設定</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627017" y="1590452"/>
            <a:ext cx="7942217" cy="3778662"/>
          </a:xfrm>
          <a:prstGeom prst="roundRect">
            <a:avLst>
              <a:gd name="adj" fmla="val 19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エンジン</a:t>
            </a:r>
            <a:r>
              <a:rPr lang="en-US" altLang="ja-JP" sz="22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a:r>
              <a:rPr kumimoji="1"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過去の更新実績は</a:t>
            </a:r>
            <a:r>
              <a:rPr kumimoji="1"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40.5</a:t>
            </a:r>
            <a:r>
              <a:rPr kumimoji="1"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であるが、</a:t>
            </a:r>
            <a:endPar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同種設備</a:t>
            </a:r>
            <a:r>
              <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下水道雨水</a:t>
            </a:r>
            <a:r>
              <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の故障実績を勘案し、</a:t>
            </a:r>
            <a:endPar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計画上は「</a:t>
            </a:r>
            <a:r>
              <a:rPr lang="en-US" altLang="ja-JP" sz="22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22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」と設定し、</a:t>
            </a:r>
            <a:r>
              <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OH</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タイミングと整合する</a:t>
            </a:r>
            <a:endPar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a:r>
              <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年を限界年数とする。</a:t>
            </a:r>
            <a:endPar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a:endPar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電気設備</a:t>
            </a:r>
            <a:r>
              <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過去の更新実績は</a:t>
            </a:r>
            <a:r>
              <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年であるが、</a:t>
            </a:r>
            <a:endPar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a:r>
              <a:rPr kumimoji="1"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メーカーの部品供給限界の短縮化を勘案し、</a:t>
            </a:r>
            <a:endParaRPr kumimoji="1"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計画上は「</a:t>
            </a:r>
            <a:r>
              <a:rPr lang="en-US" altLang="ja-JP" sz="22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2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」と設定し、</a:t>
            </a:r>
            <a:r>
              <a:rPr lang="en-US" altLang="ja-JP"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22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年を限界年数とする。</a:t>
            </a:r>
            <a:endParaRPr kumimoji="1" lang="ja-JP" altLang="en-US" sz="22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1071155" y="5525589"/>
            <a:ext cx="7184572" cy="1031965"/>
          </a:xfrm>
          <a:prstGeom prst="roundRect">
            <a:avLst>
              <a:gd name="adj" fmla="val 19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時間計画型機器に密接に関連する状態監視型機器については、</a:t>
            </a:r>
            <a:endParaRPr kumimoji="1" lang="en-US" altLang="ja-JP" sz="2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更新時期の整合を図ることに留意する。</a:t>
            </a:r>
            <a:endParaRPr kumimoji="1" lang="en-US" altLang="ja-JP" sz="2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765695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２．目標管理水準・更新時期・重点化指標</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２－４ 海岸設備</a:t>
            </a:r>
            <a:endParaRPr lang="ja-JP" altLang="en-US" sz="2400"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48</a:t>
            </a:fld>
            <a:endParaRPr kumimoji="1" lang="ja-JP" altLang="en-US" dirty="0"/>
          </a:p>
        </p:txBody>
      </p:sp>
      <p:sp>
        <p:nvSpPr>
          <p:cNvPr id="2" name="角丸四角形 1"/>
          <p:cNvSpPr/>
          <p:nvPr/>
        </p:nvSpPr>
        <p:spPr>
          <a:xfrm>
            <a:off x="317500" y="1187810"/>
            <a:ext cx="1993900" cy="393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重点化指標</a:t>
            </a:r>
            <a:endParaRPr kumimoji="1"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 name="グループ化 20"/>
          <p:cNvGrpSpPr/>
          <p:nvPr/>
        </p:nvGrpSpPr>
        <p:grpSpPr>
          <a:xfrm>
            <a:off x="1314450" y="2685497"/>
            <a:ext cx="3833614" cy="3296392"/>
            <a:chOff x="1043608" y="2685497"/>
            <a:chExt cx="4104456" cy="3529280"/>
          </a:xfrm>
        </p:grpSpPr>
        <p:cxnSp>
          <p:nvCxnSpPr>
            <p:cNvPr id="7" name="直線矢印コネクタ 6"/>
            <p:cNvCxnSpPr/>
            <p:nvPr/>
          </p:nvCxnSpPr>
          <p:spPr>
            <a:xfrm>
              <a:off x="1043608" y="6208645"/>
              <a:ext cx="4104456" cy="0"/>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1043608" y="2685497"/>
              <a:ext cx="0" cy="3529280"/>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2321137" y="6146477"/>
            <a:ext cx="1800200" cy="307777"/>
          </a:xfrm>
          <a:prstGeom prst="rect">
            <a:avLst/>
          </a:prstGeom>
          <a:noFill/>
          <a:ln>
            <a:noFill/>
          </a:ln>
        </p:spPr>
        <p:txBody>
          <a:bodyPr wrap="square" rtlCol="0">
            <a:spAutoFit/>
          </a:body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社会的影響度</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27396" y="3671676"/>
            <a:ext cx="400110" cy="1415629"/>
          </a:xfrm>
          <a:prstGeom prst="rect">
            <a:avLst/>
          </a:prstGeom>
          <a:noFill/>
          <a:ln>
            <a:noFill/>
          </a:ln>
        </p:spPr>
        <p:txBody>
          <a:bodyPr vert="eaVert" wrap="square" rtlCol="0">
            <a:spAutoFit/>
          </a:body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健全度</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617029" y="2732885"/>
            <a:ext cx="2915411" cy="3293209"/>
          </a:xfrm>
          <a:prstGeom prst="rect">
            <a:avLst/>
          </a:prstGeom>
          <a:noFill/>
          <a:ln>
            <a:noFill/>
          </a:ln>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○点検結果により評価</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★社会的影響度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○設置位置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敷高等</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&gt;</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○浸水リスク</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浸水面積</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&gt;</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○後背地の土地利用状況</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防護人口、公共施設</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&gt;</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○倒壊による二次被害</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設備周辺状況</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&gt;</a:t>
            </a:r>
          </a:p>
        </p:txBody>
      </p:sp>
      <p:sp>
        <p:nvSpPr>
          <p:cNvPr id="18" name="テキスト ボックス 17"/>
          <p:cNvSpPr txBox="1"/>
          <p:nvPr/>
        </p:nvSpPr>
        <p:spPr>
          <a:xfrm>
            <a:off x="348018" y="1611809"/>
            <a:ext cx="8624854" cy="707886"/>
          </a:xfrm>
          <a:prstGeom prst="rect">
            <a:avLst/>
          </a:prstGeom>
          <a:noFill/>
        </p:spPr>
        <p:txBody>
          <a:bodyPr wrap="square" rtlCol="0">
            <a:spAutoFit/>
          </a:bodyPr>
          <a:lstStyle/>
          <a:p>
            <a:r>
              <a:rPr lang="ja-JP" altLang="en-US" sz="2000" dirty="0" smtClean="0">
                <a:solidFill>
                  <a:prstClr val="black"/>
                </a:solidFill>
                <a:latin typeface="Meiryo UI" pitchFamily="50" charset="-128"/>
                <a:ea typeface="Meiryo UI" pitchFamily="50" charset="-128"/>
                <a:cs typeface="Meiryo UI" pitchFamily="50" charset="-128"/>
                <a:sym typeface="Wingdings" panose="05000000000000000000" pitchFamily="2" charset="2"/>
              </a:rPr>
              <a:t>・効率的かつ効果的に維持管理を行うために、不具合が発生した場合の重点化の　</a:t>
            </a:r>
            <a:endParaRPr lang="en-US" altLang="ja-JP" sz="2000" dirty="0" smtClean="0">
              <a:solidFill>
                <a:prstClr val="black"/>
              </a:solidFill>
              <a:latin typeface="Meiryo UI" pitchFamily="50" charset="-128"/>
              <a:ea typeface="Meiryo UI" pitchFamily="50" charset="-128"/>
              <a:cs typeface="Meiryo UI" pitchFamily="50" charset="-128"/>
              <a:sym typeface="Wingdings" panose="05000000000000000000" pitchFamily="2" charset="2"/>
            </a:endParaRPr>
          </a:p>
          <a:p>
            <a:r>
              <a:rPr lang="ja-JP" altLang="en-US" sz="2000" dirty="0">
                <a:solidFill>
                  <a:prstClr val="black"/>
                </a:solidFill>
                <a:latin typeface="Meiryo UI" pitchFamily="50" charset="-128"/>
                <a:ea typeface="Meiryo UI" pitchFamily="50" charset="-128"/>
                <a:cs typeface="Meiryo UI" pitchFamily="50" charset="-128"/>
                <a:sym typeface="Wingdings" panose="05000000000000000000" pitchFamily="2" charset="2"/>
              </a:rPr>
              <a:t>　</a:t>
            </a:r>
            <a:r>
              <a:rPr lang="ja-JP" altLang="en-US" sz="2000" dirty="0" smtClean="0">
                <a:solidFill>
                  <a:prstClr val="black"/>
                </a:solidFill>
                <a:latin typeface="Meiryo UI" pitchFamily="50" charset="-128"/>
                <a:ea typeface="Meiryo UI" pitchFamily="50" charset="-128"/>
                <a:cs typeface="Meiryo UI" pitchFamily="50" charset="-128"/>
                <a:sym typeface="Wingdings" panose="05000000000000000000" pitchFamily="2" charset="2"/>
              </a:rPr>
              <a:t>考え方を設定する。</a:t>
            </a:r>
            <a:endParaRPr lang="en-US" altLang="ja-JP" sz="2000" dirty="0" smtClean="0">
              <a:solidFill>
                <a:prstClr val="black"/>
              </a:solidFill>
              <a:latin typeface="Meiryo UI" pitchFamily="50" charset="-128"/>
              <a:ea typeface="Meiryo UI" pitchFamily="50" charset="-128"/>
              <a:cs typeface="Meiryo UI" pitchFamily="50" charset="-128"/>
              <a:sym typeface="Wingdings" panose="05000000000000000000" pitchFamily="2" charset="2"/>
            </a:endParaRPr>
          </a:p>
        </p:txBody>
      </p:sp>
      <p:graphicFrame>
        <p:nvGraphicFramePr>
          <p:cNvPr id="19" name="表 18"/>
          <p:cNvGraphicFramePr>
            <a:graphicFrameLocks noGrp="1"/>
          </p:cNvGraphicFramePr>
          <p:nvPr>
            <p:extLst>
              <p:ext uri="{D42A27DB-BD31-4B8C-83A1-F6EECF244321}">
                <p14:modId xmlns:p14="http://schemas.microsoft.com/office/powerpoint/2010/main" val="3621679761"/>
              </p:ext>
            </p:extLst>
          </p:nvPr>
        </p:nvGraphicFramePr>
        <p:xfrm>
          <a:off x="1310620" y="2709727"/>
          <a:ext cx="3837444" cy="3272163"/>
        </p:xfrm>
        <a:graphic>
          <a:graphicData uri="http://schemas.openxmlformats.org/drawingml/2006/table">
            <a:tbl>
              <a:tblPr firstRow="1" bandRow="1">
                <a:tableStyleId>{5C22544A-7EE6-4342-B048-85BDC9FD1C3A}</a:tableStyleId>
              </a:tblPr>
              <a:tblGrid>
                <a:gridCol w="1279148"/>
                <a:gridCol w="1279148"/>
                <a:gridCol w="1279148"/>
              </a:tblGrid>
              <a:tr h="1090721">
                <a:tc>
                  <a:txBody>
                    <a:bodyPr/>
                    <a:lstStyle/>
                    <a:p>
                      <a:pPr algn="ctr"/>
                      <a:endParaRPr kumimoji="1" lang="ja-JP" altLang="en-US" sz="1700" b="1" dirty="0">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700" b="0" dirty="0" smtClean="0">
                          <a:solidFill>
                            <a:schemeClr val="tx1"/>
                          </a:solidFill>
                        </a:rPr>
                        <a:t>重点化</a:t>
                      </a:r>
                      <a:endParaRPr kumimoji="1" lang="ja-JP" altLang="en-US" sz="1700" b="0" dirty="0">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ja-JP" altLang="en-US" sz="1700" b="1" dirty="0" smtClean="0">
                          <a:solidFill>
                            <a:schemeClr val="tx1"/>
                          </a:solidFill>
                        </a:rPr>
                        <a:t>最重点化</a:t>
                      </a:r>
                      <a:endParaRPr kumimoji="1" lang="ja-JP" altLang="en-US" sz="1700" b="1" dirty="0">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1090721">
                <a:tc>
                  <a:txBody>
                    <a:bodyPr/>
                    <a:lstStyle/>
                    <a:p>
                      <a:pPr algn="ctr"/>
                      <a:endParaRPr kumimoji="1" lang="ja-JP" altLang="en-US" sz="1700" b="1" dirty="0">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700" b="1">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700" b="0" dirty="0" smtClean="0">
                          <a:solidFill>
                            <a:schemeClr val="tx1"/>
                          </a:solidFill>
                        </a:rPr>
                        <a:t>重点化</a:t>
                      </a:r>
                      <a:endParaRPr kumimoji="1" lang="ja-JP" altLang="en-US" sz="1700" b="0" dirty="0">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1090721">
                <a:tc>
                  <a:txBody>
                    <a:bodyPr/>
                    <a:lstStyle/>
                    <a:p>
                      <a:pPr algn="ctr"/>
                      <a:endParaRPr kumimoji="1" lang="ja-JP" altLang="en-US" sz="1700" b="1">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700" b="1" dirty="0">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700" b="1" dirty="0">
                        <a:solidFill>
                          <a:schemeClr val="tx1"/>
                        </a:solidFill>
                      </a:endParaRPr>
                    </a:p>
                  </a:txBody>
                  <a:tcPr marL="85730" marR="85730"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2" name="テキスト ボックス 21"/>
          <p:cNvSpPr txBox="1"/>
          <p:nvPr/>
        </p:nvSpPr>
        <p:spPr>
          <a:xfrm>
            <a:off x="827396" y="2709728"/>
            <a:ext cx="400110" cy="481694"/>
          </a:xfrm>
          <a:prstGeom prst="rect">
            <a:avLst/>
          </a:prstGeom>
          <a:noFill/>
          <a:ln>
            <a:noFill/>
          </a:ln>
        </p:spPr>
        <p:txBody>
          <a:bodyPr vert="eaVert" wrap="square" rtlCol="0">
            <a:spAutoFit/>
          </a:body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悪</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827396" y="5510495"/>
            <a:ext cx="400110" cy="481694"/>
          </a:xfrm>
          <a:prstGeom prst="rect">
            <a:avLst/>
          </a:prstGeom>
          <a:noFill/>
          <a:ln>
            <a:noFill/>
          </a:ln>
        </p:spPr>
        <p:txBody>
          <a:bodyPr vert="eaVert" wrap="square" rtlCol="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良</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314450" y="6059518"/>
            <a:ext cx="400110" cy="481694"/>
          </a:xfrm>
          <a:prstGeom prst="rect">
            <a:avLst/>
          </a:prstGeom>
          <a:noFill/>
          <a:ln>
            <a:noFill/>
          </a:ln>
        </p:spPr>
        <p:txBody>
          <a:bodyPr vert="eaVert" wrap="square" rtlCol="0">
            <a:spAutoFit/>
          </a:body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小</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747954" y="6059518"/>
            <a:ext cx="400110" cy="481694"/>
          </a:xfrm>
          <a:prstGeom prst="rect">
            <a:avLst/>
          </a:prstGeom>
          <a:noFill/>
          <a:ln>
            <a:noFill/>
          </a:ln>
        </p:spPr>
        <p:txBody>
          <a:bodyPr vert="eaVert" wrap="square" rtlCol="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6042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エンジンにおける時間計画保全導入の背景（１／６）</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000"/>
              </a:lnSpc>
              <a:defRPr sz="1000"/>
            </a:pPr>
            <a:r>
              <a:rPr lang="ja-JP" altLang="en-US" sz="2200" b="1" dirty="0">
                <a:solidFill>
                  <a:srgbClr val="000000"/>
                </a:solidFill>
                <a:latin typeface="HG丸ｺﾞｼｯｸM-PRO"/>
                <a:ea typeface="HG丸ｺﾞｼｯｸM-PRO"/>
              </a:rPr>
              <a:t>≪下水施設</a:t>
            </a:r>
            <a:r>
              <a:rPr lang="ja-JP" altLang="en-US" sz="2200" b="1" dirty="0" smtClean="0">
                <a:solidFill>
                  <a:srgbClr val="000000"/>
                </a:solidFill>
                <a:latin typeface="HG丸ｺﾞｼｯｸM-PRO"/>
                <a:ea typeface="HG丸ｺﾞｼｯｸM-PRO"/>
              </a:rPr>
              <a:t>≫</a:t>
            </a:r>
            <a:endParaRPr lang="en-US" altLang="ja-JP" sz="2200" b="1" dirty="0" smtClean="0">
              <a:solidFill>
                <a:srgbClr val="000000"/>
              </a:solidFill>
              <a:latin typeface="HG丸ｺﾞｼｯｸM-PRO"/>
              <a:ea typeface="HG丸ｺﾞｼｯｸM-PRO"/>
            </a:endParaRPr>
          </a:p>
          <a:p>
            <a:pPr>
              <a:lnSpc>
                <a:spcPts val="3000"/>
              </a:lnSpc>
              <a:defRPr sz="1000"/>
            </a:pPr>
            <a:r>
              <a:rPr lang="en-US" altLang="ja-JP" sz="2200" b="1" dirty="0" smtClean="0">
                <a:solidFill>
                  <a:srgbClr val="000000"/>
                </a:solidFill>
                <a:latin typeface="HG丸ｺﾞｼｯｸM-PRO"/>
                <a:ea typeface="HG丸ｺﾞｼｯｸM-PRO"/>
              </a:rPr>
              <a:t>【</a:t>
            </a:r>
            <a:r>
              <a:rPr lang="ja-JP" altLang="en-US" sz="2200" b="1" dirty="0" smtClean="0">
                <a:solidFill>
                  <a:srgbClr val="000000"/>
                </a:solidFill>
                <a:latin typeface="HG丸ｺﾞｼｯｸM-PRO"/>
                <a:ea typeface="HG丸ｺﾞｼｯｸM-PRO"/>
              </a:rPr>
              <a:t>整備状況および現在の方針</a:t>
            </a:r>
            <a:r>
              <a:rPr lang="en-US" altLang="ja-JP" sz="2200" b="1" dirty="0" smtClean="0">
                <a:solidFill>
                  <a:srgbClr val="000000"/>
                </a:solidFill>
                <a:latin typeface="HG丸ｺﾞｼｯｸM-PRO"/>
                <a:ea typeface="HG丸ｺﾞｼｯｸM-PRO"/>
              </a:rPr>
              <a:t>】</a:t>
            </a: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r>
              <a:rPr lang="ja-JP" altLang="en-US" sz="2200" b="1" dirty="0">
                <a:solidFill>
                  <a:srgbClr val="000000"/>
                </a:solidFill>
                <a:latin typeface="HG丸ｺﾞｼｯｸM-PRO"/>
                <a:ea typeface="HG丸ｺﾞｼｯｸM-PRO"/>
              </a:rPr>
              <a:t>・大阪府の流域下水道が保有する雨水ポンプ施設は１５８台であるが</a:t>
            </a:r>
            <a:r>
              <a:rPr lang="ja-JP" altLang="en-US" sz="2200" b="1" dirty="0" smtClean="0">
                <a:solidFill>
                  <a:srgbClr val="000000"/>
                </a:solidFill>
                <a:latin typeface="HG丸ｺﾞｼｯｸM-PRO"/>
                <a:ea typeface="HG丸ｺﾞｼｯｸM-PRO"/>
              </a:rPr>
              <a:t>、</a:t>
            </a:r>
            <a:r>
              <a:rPr lang="ja-JP" altLang="en-US" sz="2200" b="1" dirty="0" smtClean="0">
                <a:latin typeface="HG丸ｺﾞｼｯｸM-PRO"/>
                <a:ea typeface="HG丸ｺﾞｼｯｸM-PRO"/>
              </a:rPr>
              <a:t>半数</a:t>
            </a:r>
            <a:r>
              <a:rPr lang="ja-JP" altLang="en-US" sz="2200" b="1" dirty="0">
                <a:latin typeface="HG丸ｺﾞｼｯｸM-PRO"/>
                <a:ea typeface="HG丸ｺﾞｼｯｸM-PRO"/>
              </a:rPr>
              <a:t>以上が標準耐用年数の２０年</a:t>
            </a:r>
            <a:r>
              <a:rPr lang="ja-JP" altLang="en-US" sz="2200" b="1" dirty="0" smtClean="0">
                <a:latin typeface="HG丸ｺﾞｼｯｸM-PRO"/>
                <a:ea typeface="HG丸ｺﾞｼｯｸM-PRO"/>
              </a:rPr>
              <a:t>を超過して</a:t>
            </a:r>
            <a:r>
              <a:rPr lang="ja-JP" altLang="en-US" sz="2200" b="1" dirty="0">
                <a:latin typeface="HG丸ｺﾞｼｯｸM-PRO"/>
                <a:ea typeface="HG丸ｺﾞｼｯｸM-PRO"/>
              </a:rPr>
              <a:t>いる。</a:t>
            </a:r>
            <a:endParaRPr lang="en-US" altLang="ja-JP" sz="2200" b="1" dirty="0">
              <a:latin typeface="HG丸ｺﾞｼｯｸM-PRO"/>
              <a:ea typeface="HG丸ｺﾞｼｯｸM-PRO"/>
            </a:endParaRPr>
          </a:p>
          <a:p>
            <a:pPr marL="540000" indent="-324000">
              <a:lnSpc>
                <a:spcPts val="3000"/>
              </a:lnSpc>
              <a:defRPr sz="1000"/>
            </a:pPr>
            <a:r>
              <a:rPr lang="ja-JP" altLang="en-US" sz="2200" b="1" dirty="0" smtClean="0">
                <a:latin typeface="HG丸ｺﾞｼｯｸM-PRO"/>
                <a:ea typeface="HG丸ｺﾞｼｯｸM-PRO"/>
              </a:rPr>
              <a:t>・雨水ポンプ用の駆動エンジンは、燃料系、冷却系などエンジン本体を稼働させるために必要な部品点数が非常に多く、その他の設備と比較し、必要な点検整備が多い特徴がある。</a:t>
            </a:r>
            <a:endParaRPr lang="en-US" altLang="ja-JP" sz="2200" b="1" dirty="0" smtClean="0">
              <a:latin typeface="HG丸ｺﾞｼｯｸM-PRO"/>
              <a:ea typeface="HG丸ｺﾞｼｯｸM-PRO"/>
            </a:endParaRPr>
          </a:p>
          <a:p>
            <a:pPr marL="558900" indent="-342900">
              <a:lnSpc>
                <a:spcPts val="3000"/>
              </a:lnSpc>
              <a:buFont typeface="Arial" panose="020B0604020202020204" pitchFamily="34" charset="0"/>
              <a:buChar char="•"/>
              <a:defRPr sz="1000"/>
            </a:pPr>
            <a:r>
              <a:rPr lang="ja-JP" altLang="en-US" sz="2200" b="1" dirty="0" smtClean="0">
                <a:latin typeface="HG丸ｺﾞｼｯｸM-PRO"/>
                <a:ea typeface="HG丸ｺﾞｼｯｸM-PRO"/>
              </a:rPr>
              <a:t>エンジン本体の点検整備では、ピストンやシリンダ等がエンジン内部にあり、通常点検では不可視部分となるため、エンジン本体を分解して行う分解整備を実施する必要がある。</a:t>
            </a:r>
            <a:endParaRPr lang="en-US" altLang="ja-JP" sz="2200" b="1" dirty="0" smtClean="0">
              <a:latin typeface="HG丸ｺﾞｼｯｸM-PRO"/>
              <a:ea typeface="HG丸ｺﾞｼｯｸM-PRO"/>
            </a:endParaRPr>
          </a:p>
          <a:p>
            <a:pPr marL="540000" indent="-324000">
              <a:lnSpc>
                <a:spcPts val="3000"/>
              </a:lnSpc>
              <a:defRPr sz="1000"/>
            </a:pPr>
            <a:r>
              <a:rPr lang="ja-JP" altLang="en-US" sz="2200" b="1" dirty="0" smtClean="0">
                <a:latin typeface="HG丸ｺﾞｼｯｸM-PRO"/>
                <a:ea typeface="HG丸ｺﾞｼｯｸM-PRO"/>
              </a:rPr>
              <a:t>・分解整備は概ね１０年</a:t>
            </a:r>
            <a:r>
              <a:rPr lang="ja-JP" altLang="en-US" sz="2200" b="1" dirty="0">
                <a:latin typeface="HG丸ｺﾞｼｯｸM-PRO"/>
                <a:ea typeface="HG丸ｺﾞｼｯｸM-PRO"/>
              </a:rPr>
              <a:t>間隔で</a:t>
            </a:r>
            <a:r>
              <a:rPr lang="ja-JP" altLang="en-US" sz="2200" b="1" dirty="0" smtClean="0">
                <a:latin typeface="HG丸ｺﾞｼｯｸM-PRO"/>
                <a:ea typeface="HG丸ｺﾞｼｯｸM-PRO"/>
              </a:rPr>
              <a:t>実施していたが、近年のゲリラ豪雨で雨水ポンプの発停頻度が高まったため、平成</a:t>
            </a:r>
            <a:r>
              <a:rPr lang="en-US" altLang="ja-JP" sz="2200" b="1" dirty="0" smtClean="0">
                <a:latin typeface="HG丸ｺﾞｼｯｸM-PRO"/>
                <a:ea typeface="HG丸ｺﾞｼｯｸM-PRO"/>
              </a:rPr>
              <a:t>24</a:t>
            </a:r>
            <a:r>
              <a:rPr lang="ja-JP" altLang="en-US" sz="2200" b="1" dirty="0" smtClean="0">
                <a:latin typeface="HG丸ｺﾞｼｯｸM-PRO"/>
                <a:ea typeface="HG丸ｺﾞｼｯｸM-PRO"/>
              </a:rPr>
              <a:t>年度から８年間隔で実施する方向で</a:t>
            </a:r>
            <a:r>
              <a:rPr lang="ja-JP" altLang="en-US" sz="2200" b="1" dirty="0">
                <a:latin typeface="HG丸ｺﾞｼｯｸM-PRO"/>
                <a:ea typeface="HG丸ｺﾞｼｯｸM-PRO"/>
              </a:rPr>
              <a:t>進め</a:t>
            </a:r>
            <a:r>
              <a:rPr lang="ja-JP" altLang="en-US" sz="2200" b="1" dirty="0" smtClean="0">
                <a:latin typeface="HG丸ｺﾞｼｯｸM-PRO"/>
                <a:ea typeface="HG丸ｺﾞｼｯｸM-PRO"/>
              </a:rPr>
              <a:t>ている。</a:t>
            </a:r>
            <a:endParaRPr lang="en-US" altLang="ja-JP" sz="2200" b="1" dirty="0" smtClean="0">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4</a:t>
            </a:fld>
            <a:endParaRPr kumimoji="1" lang="ja-JP" altLang="en-US" dirty="0"/>
          </a:p>
        </p:txBody>
      </p:sp>
    </p:spTree>
    <p:extLst>
      <p:ext uri="{BB962C8B-B14F-4D97-AF65-F5344CB8AC3E}">
        <p14:creationId xmlns:p14="http://schemas.microsoft.com/office/powerpoint/2010/main" val="12797587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３．施設毎の点検種別・維持管理手法・寿命の考え方</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３－１ 施設毎の点検種別</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49</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1909413626"/>
              </p:ext>
            </p:extLst>
          </p:nvPr>
        </p:nvGraphicFramePr>
        <p:xfrm>
          <a:off x="400051" y="1099820"/>
          <a:ext cx="8343898" cy="5250180"/>
        </p:xfrm>
        <a:graphic>
          <a:graphicData uri="http://schemas.openxmlformats.org/drawingml/2006/table">
            <a:tbl>
              <a:tblPr firstRow="1">
                <a:tableStyleId>{D7AC3CCA-C797-4891-BE02-D94E43425B78}</a:tableStyleId>
              </a:tblPr>
              <a:tblGrid>
                <a:gridCol w="461440"/>
                <a:gridCol w="461440"/>
                <a:gridCol w="2791869"/>
                <a:gridCol w="901700"/>
                <a:gridCol w="901700"/>
                <a:gridCol w="901700"/>
                <a:gridCol w="945298"/>
                <a:gridCol w="978751"/>
              </a:tblGrid>
              <a:tr h="370840">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種別</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定期的</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grid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緊急的</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日常</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パトロール</a:t>
                      </a: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定期点検</a:t>
                      </a: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緊急点検</a:t>
                      </a:r>
                      <a:br>
                        <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臨時</a:t>
                      </a:r>
                      <a:r>
                        <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点検）</a:t>
                      </a: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詳細点検</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モニタリング</a:t>
                      </a:r>
                    </a:p>
                  </a:txBody>
                  <a:tcPr marL="0" marR="0" marT="0" marB="0">
                    <a:lnB w="12700" cap="flat" cmpd="sng" algn="ctr">
                      <a:solidFill>
                        <a:schemeClr val="tx1"/>
                      </a:solidFill>
                      <a:prstDash val="solid"/>
                      <a:round/>
                      <a:headEnd type="none" w="med" len="med"/>
                      <a:tailEnd type="none" w="med" len="med"/>
                    </a:lnB>
                    <a:solidFill>
                      <a:srgbClr val="FFFF99"/>
                    </a:solidFill>
                  </a:tcPr>
                </a:tc>
              </a:tr>
              <a:tr h="370840">
                <a:tc rowSpan="2">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土木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rowSpan="2">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管渠</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水槽等</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r>
              <a:tr h="370840">
                <a:tc rowSpan="10">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rowSpan="4">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排水設備（ポンプ）</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トンネル設備（トンネルジェットファン）</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電気設備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338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昇降設備（モノレール）</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rowSpan="6">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水門（樋門含む）</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排水機場（ポンプ本体）</a:t>
                      </a:r>
                    </a:p>
                  </a:txBody>
                  <a:tcPr marL="0" marR="0" marT="0" marB="0" anchor="ctr">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排水機場（駆動用機関）</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防潮扉</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堰</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河川浄化施設</a:t>
                      </a:r>
                    </a:p>
                  </a:txBody>
                  <a:tcPr marL="0" marR="0" marT="0" marB="0" anchor="ctr">
                    <a:solidFill>
                      <a:srgbClr val="FFFFFF"/>
                    </a:solidFill>
                  </a:tcPr>
                </a:tc>
                <a:tc>
                  <a:txBody>
                    <a:bodyPr/>
                    <a:lstStyle/>
                    <a:p>
                      <a:pPr algn="l"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bl>
          </a:graphicData>
        </a:graphic>
      </p:graphicFrame>
      <p:sp>
        <p:nvSpPr>
          <p:cNvPr id="8" name="テキスト ボックス 7"/>
          <p:cNvSpPr txBox="1"/>
          <p:nvPr/>
        </p:nvSpPr>
        <p:spPr>
          <a:xfrm>
            <a:off x="419100" y="6473356"/>
            <a:ext cx="558197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凡例：○：直営で実施している □：直営で実施したい ●：委託で実施している ■：委託で実施したい</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19692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３．施設毎の点検種別・維持管理手法・寿命の考え方</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施設毎の点検種別</a:t>
            </a: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50</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356725017"/>
              </p:ext>
            </p:extLst>
          </p:nvPr>
        </p:nvGraphicFramePr>
        <p:xfrm>
          <a:off x="419100" y="1143000"/>
          <a:ext cx="8568804" cy="5255260"/>
        </p:xfrm>
        <a:graphic>
          <a:graphicData uri="http://schemas.openxmlformats.org/drawingml/2006/table">
            <a:tbl>
              <a:tblPr firstRow="1">
                <a:tableStyleId>{D7AC3CCA-C797-4891-BE02-D94E43425B78}</a:tableStyleId>
              </a:tblPr>
              <a:tblGrid>
                <a:gridCol w="492256"/>
                <a:gridCol w="492256"/>
                <a:gridCol w="2319075"/>
                <a:gridCol w="1079475"/>
                <a:gridCol w="1077287"/>
                <a:gridCol w="1075100"/>
                <a:gridCol w="986700"/>
                <a:gridCol w="1046655"/>
              </a:tblGrid>
              <a:tr h="370840">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種別</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定期的</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grid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緊急的</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日常</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パトロール</a:t>
                      </a: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定期点検</a:t>
                      </a: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緊急点検</a:t>
                      </a:r>
                      <a:br>
                        <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臨時</a:t>
                      </a:r>
                      <a:r>
                        <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点検）</a:t>
                      </a: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詳細点検</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モニタリング</a:t>
                      </a:r>
                    </a:p>
                  </a:txBody>
                  <a:tcPr marL="0" marR="0" marT="0" marB="0">
                    <a:lnB w="12700" cap="flat" cmpd="sng" algn="ctr">
                      <a:solidFill>
                        <a:schemeClr val="tx1"/>
                      </a:solidFill>
                      <a:prstDash val="solid"/>
                      <a:round/>
                      <a:headEnd type="none" w="med" len="med"/>
                      <a:tailEnd type="none" w="med" len="med"/>
                    </a:lnB>
                    <a:solidFill>
                      <a:srgbClr val="FFFF99"/>
                    </a:solidFill>
                  </a:tcPr>
                </a:tc>
              </a:tr>
              <a:tr h="370840">
                <a:tc rowSpan="12">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rowSpan="7">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受変電設備</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自家発電設備</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監視制御設備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338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テレメータ設備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3380">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河川警報設備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3380">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遠隔操作通信設備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昇降設備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rowSpan="5">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水門（樋門含む）</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排水機場（ポンプ本体）</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排水機場（駆動用機関）</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防潮扉</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受変電設備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bl>
          </a:graphicData>
        </a:graphic>
      </p:graphicFrame>
      <p:sp>
        <p:nvSpPr>
          <p:cNvPr id="5" name="テキスト ボックス 4"/>
          <p:cNvSpPr txBox="1"/>
          <p:nvPr/>
        </p:nvSpPr>
        <p:spPr>
          <a:xfrm>
            <a:off x="419100" y="6473356"/>
            <a:ext cx="558197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凡例：○：直営で実施している □：直営で実施したい ●：委託で実施している ■：委託で実施したい</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57342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３．施設毎の点検種別・維持管理手法・寿命の考え方</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施設毎の点検種別</a:t>
            </a: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51</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636114383"/>
              </p:ext>
            </p:extLst>
          </p:nvPr>
        </p:nvGraphicFramePr>
        <p:xfrm>
          <a:off x="419100" y="1143000"/>
          <a:ext cx="8420095" cy="5245462"/>
        </p:xfrm>
        <a:graphic>
          <a:graphicData uri="http://schemas.openxmlformats.org/drawingml/2006/table">
            <a:tbl>
              <a:tblPr firstRow="1">
                <a:tableStyleId>{D7AC3CCA-C797-4891-BE02-D94E43425B78}</a:tableStyleId>
              </a:tblPr>
              <a:tblGrid>
                <a:gridCol w="503193"/>
                <a:gridCol w="503193"/>
                <a:gridCol w="2370599"/>
                <a:gridCol w="984022"/>
                <a:gridCol w="1006386"/>
                <a:gridCol w="1006386"/>
                <a:gridCol w="1095843"/>
                <a:gridCol w="950473"/>
              </a:tblGrid>
              <a:tr h="370840">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種別</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定期的</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tc>
                <a:tc grid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緊急的</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日常</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パトロール</a:t>
                      </a: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定期点検</a:t>
                      </a: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緊急点検</a:t>
                      </a:r>
                      <a:br>
                        <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臨時</a:t>
                      </a:r>
                      <a:r>
                        <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点検）</a:t>
                      </a: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詳細点検</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モニタリング</a:t>
                      </a:r>
                    </a:p>
                  </a:txBody>
                  <a:tcPr marL="0" marR="0" marT="0" marB="0">
                    <a:lnB w="12700" cap="flat" cmpd="sng" algn="ctr">
                      <a:solidFill>
                        <a:schemeClr val="tx1"/>
                      </a:solidFill>
                      <a:prstDash val="solid"/>
                      <a:round/>
                      <a:headEnd type="none" w="med" len="med"/>
                      <a:tailEnd type="none" w="med" len="med"/>
                    </a:lnB>
                    <a:solidFill>
                      <a:srgbClr val="FFFF99"/>
                    </a:solidFill>
                  </a:tcPr>
                </a:tc>
              </a:tr>
              <a:tr h="370840">
                <a:tc rowSpan="12">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rowSpan="5">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自家発電設備</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r>
              <a:tr h="369751">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監視制御設備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6866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テレメータ設備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11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遠隔操作通信設備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1566">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昇降設備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1928">
                <a:tc vMerge="1">
                  <a:txBody>
                    <a:bodyPr/>
                    <a:lstStyle/>
                    <a:p>
                      <a:endParaRPr kumimoji="1" lang="ja-JP" altLang="en-US"/>
                    </a:p>
                  </a:txBody>
                  <a:tcPr/>
                </a:tc>
                <a:tc rowSpan="3">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親水設備</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排水等ポンプ設備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受電設備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rowSpan="4">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雨水ポンプ設備（ポンプ本体）</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雨水ポンプ設備（駆動用機関）</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スクリーン設備</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7084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制水扉設備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bl>
          </a:graphicData>
        </a:graphic>
      </p:graphicFrame>
      <p:sp>
        <p:nvSpPr>
          <p:cNvPr id="8" name="テキスト ボックス 7"/>
          <p:cNvSpPr txBox="1"/>
          <p:nvPr/>
        </p:nvSpPr>
        <p:spPr>
          <a:xfrm>
            <a:off x="419100" y="6473356"/>
            <a:ext cx="558197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凡例：○：直営で実施している □：直営で実施したい ●：委託で実施している ■：委託で実施したい</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11540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３．施設毎の点検種別・維持管理手法・寿命の考え方</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施設毎の点検種別</a:t>
            </a: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52</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229030807"/>
              </p:ext>
            </p:extLst>
          </p:nvPr>
        </p:nvGraphicFramePr>
        <p:xfrm>
          <a:off x="419100" y="1143000"/>
          <a:ext cx="8420095" cy="5317987"/>
        </p:xfrm>
        <a:graphic>
          <a:graphicData uri="http://schemas.openxmlformats.org/drawingml/2006/table">
            <a:tbl>
              <a:tblPr firstRow="1">
                <a:tableStyleId>{D7AC3CCA-C797-4891-BE02-D94E43425B78}</a:tableStyleId>
              </a:tblPr>
              <a:tblGrid>
                <a:gridCol w="503193"/>
                <a:gridCol w="503193"/>
                <a:gridCol w="2370599"/>
                <a:gridCol w="984022"/>
                <a:gridCol w="1006386"/>
                <a:gridCol w="1006386"/>
                <a:gridCol w="1095843"/>
                <a:gridCol w="950473"/>
              </a:tblGrid>
              <a:tr h="349523">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種別</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定期的</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tc>
                <a:tc grid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緊急的</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tc>
              </a:tr>
              <a:tr h="34952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日常</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パトロール</a:t>
                      </a: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定期点検</a:t>
                      </a: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緊急点検</a:t>
                      </a:r>
                      <a:br>
                        <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臨時</a:t>
                      </a:r>
                      <a:r>
                        <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点検）</a:t>
                      </a: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詳細点検</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lnB w="12700" cap="flat" cmpd="sng" algn="ctr">
                      <a:solidFill>
                        <a:schemeClr val="tx1"/>
                      </a:solidFill>
                      <a:prstDash val="solid"/>
                      <a:round/>
                      <a:headEnd type="none" w="med" len="med"/>
                      <a:tailEnd type="none" w="med" len="med"/>
                    </a:lnB>
                    <a:solidFill>
                      <a:srgbClr val="FFFF99"/>
                    </a:solidFill>
                  </a:tcPr>
                </a:tc>
                <a:tc>
                  <a:txBody>
                    <a:bodyPr/>
                    <a:lstStyle/>
                    <a:p>
                      <a:pPr algn="ctr"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モニタリング</a:t>
                      </a:r>
                    </a:p>
                  </a:txBody>
                  <a:tcPr marL="0" marR="0" marT="0" marB="0">
                    <a:lnB w="12700" cap="flat" cmpd="sng" algn="ctr">
                      <a:solidFill>
                        <a:schemeClr val="tx1"/>
                      </a:solidFill>
                      <a:prstDash val="solid"/>
                      <a:round/>
                      <a:headEnd type="none" w="med" len="med"/>
                      <a:tailEnd type="none" w="med" len="med"/>
                    </a:lnB>
                    <a:solidFill>
                      <a:srgbClr val="FFFF99"/>
                    </a:solidFill>
                  </a:tcPr>
                </a:tc>
              </a:tr>
              <a:tr h="349523">
                <a:tc rowSpan="13">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rowSpan="13">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汚水ポンプ設備</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r>
              <a:tr h="348496">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沈殿池設備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47471">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生物反応槽設備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4883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送風機設備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0207">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重力濃縮槽設備</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0548">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機械濃縮設備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4952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脱水設備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4952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焼却設備・溶融設備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4952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受変電設備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49523">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自家発電設備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4952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監視制御設備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4952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負荷設備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4952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昇降設備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bl>
          </a:graphicData>
        </a:graphic>
      </p:graphicFrame>
      <p:sp>
        <p:nvSpPr>
          <p:cNvPr id="8" name="テキスト ボックス 7"/>
          <p:cNvSpPr txBox="1"/>
          <p:nvPr/>
        </p:nvSpPr>
        <p:spPr>
          <a:xfrm>
            <a:off x="419100" y="6473356"/>
            <a:ext cx="558197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凡例：○：直営で実施している □：直営で実施したい ●：委託で実施している ■：委託で実施したい</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569317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３．施設毎の点検種別・維持管理手法・寿命の考え方</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３－２ 施設別維持管理手法</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53</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687909334"/>
              </p:ext>
            </p:extLst>
          </p:nvPr>
        </p:nvGraphicFramePr>
        <p:xfrm>
          <a:off x="419100" y="1143001"/>
          <a:ext cx="8420097" cy="5397499"/>
        </p:xfrm>
        <a:graphic>
          <a:graphicData uri="http://schemas.openxmlformats.org/drawingml/2006/table">
            <a:tbl>
              <a:tblPr firstRow="1">
                <a:tableStyleId>{D7AC3CCA-C797-4891-BE02-D94E43425B78}</a:tableStyleId>
              </a:tblPr>
              <a:tblGrid>
                <a:gridCol w="571500"/>
                <a:gridCol w="571500"/>
                <a:gridCol w="2692400"/>
                <a:gridCol w="1117600"/>
                <a:gridCol w="1143000"/>
                <a:gridCol w="1244600"/>
                <a:gridCol w="1079497"/>
              </a:tblGrid>
              <a:tr h="359669">
                <a:tc row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種別</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4">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維持管理手法の選定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35966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事後保全</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予防保全</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35966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時間計画型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予測計画型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r>
              <a:tr h="359669">
                <a:tc rowSpan="2">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土木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rowSpan="2">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管渠</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5966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水槽等</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r>
              <a:tr h="359669">
                <a:tc rowSpan="10">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rowSpan="4">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排水設備（ポンプ）</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966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トンネル設備（トンネルジェットファン）</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966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電気設備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6213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昇降設備（モノレール）</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966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rowSpan="6">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水門（樋門含む）</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966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排水機場（ポンプ本体）</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966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排水機場（駆動用機関）</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966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防潮扉</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966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堰</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966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河川浄化施設</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l"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l"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bl>
          </a:graphicData>
        </a:graphic>
      </p:graphicFrame>
      <p:sp>
        <p:nvSpPr>
          <p:cNvPr id="8" name="テキスト ボックス 7"/>
          <p:cNvSpPr txBox="1"/>
          <p:nvPr/>
        </p:nvSpPr>
        <p:spPr>
          <a:xfrm>
            <a:off x="419100" y="6581001"/>
            <a:ext cx="3305713"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凡例 ○：現在の維持管理手法 ●：目指す維持管理手法</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14071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３．施設毎の点検種別・維持管理手法・寿命の考え方</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３－２ 施設別維持管理手法</a:t>
            </a: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54</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504675544"/>
              </p:ext>
            </p:extLst>
          </p:nvPr>
        </p:nvGraphicFramePr>
        <p:xfrm>
          <a:off x="419100" y="1143000"/>
          <a:ext cx="8420097" cy="5346702"/>
        </p:xfrm>
        <a:graphic>
          <a:graphicData uri="http://schemas.openxmlformats.org/drawingml/2006/table">
            <a:tbl>
              <a:tblPr firstRow="1">
                <a:tableStyleId>{D7AC3CCA-C797-4891-BE02-D94E43425B78}</a:tableStyleId>
              </a:tblPr>
              <a:tblGrid>
                <a:gridCol w="571500"/>
                <a:gridCol w="571500"/>
                <a:gridCol w="2692400"/>
                <a:gridCol w="1117600"/>
                <a:gridCol w="1143000"/>
                <a:gridCol w="1244600"/>
                <a:gridCol w="1079497"/>
              </a:tblGrid>
              <a:tr h="355959">
                <a:tc row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種別</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4">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維持管理手法の選定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35595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事後保全</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予防保全</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35595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時間計画型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予測計画型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r>
              <a:tr h="355959">
                <a:tc rowSpan="12">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rowSpan="7">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受変電設備</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r>
              <a:tr h="35595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自家発電設備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595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監視制御設備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839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テレメータ設備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8398">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河川警報設備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8398">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遠隔操作通信設備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595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昇降設備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595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rowSpan="5">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水門（樋門含む）</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595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排水機場（ポンプ本体）</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595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排水機場（駆動用機関）</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595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防潮扉</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595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受変電設備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bl>
          </a:graphicData>
        </a:graphic>
      </p:graphicFrame>
      <p:sp>
        <p:nvSpPr>
          <p:cNvPr id="8" name="テキスト ボックス 7"/>
          <p:cNvSpPr txBox="1"/>
          <p:nvPr/>
        </p:nvSpPr>
        <p:spPr>
          <a:xfrm>
            <a:off x="419100" y="6517501"/>
            <a:ext cx="3305713"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凡例 ○：現在の維持管理手法 ●：目指す維持管理手法</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530716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３．施設毎の点検種別・維持管理手法・寿命の考え方</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３－２ 施設別維持管理手法</a:t>
            </a: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55</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2368416213"/>
              </p:ext>
            </p:extLst>
          </p:nvPr>
        </p:nvGraphicFramePr>
        <p:xfrm>
          <a:off x="419100" y="1143000"/>
          <a:ext cx="8420097" cy="5359398"/>
        </p:xfrm>
        <a:graphic>
          <a:graphicData uri="http://schemas.openxmlformats.org/drawingml/2006/table">
            <a:tbl>
              <a:tblPr firstRow="1">
                <a:tableStyleId>{D7AC3CCA-C797-4891-BE02-D94E43425B78}</a:tableStyleId>
              </a:tblPr>
              <a:tblGrid>
                <a:gridCol w="571500"/>
                <a:gridCol w="571500"/>
                <a:gridCol w="2692400"/>
                <a:gridCol w="1117600"/>
                <a:gridCol w="1143000"/>
                <a:gridCol w="1244600"/>
                <a:gridCol w="1079497"/>
              </a:tblGrid>
              <a:tr h="357433">
                <a:tc row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種別</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4">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維持管理手法の選定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35743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事後保全</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予防保全</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35743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時間計画型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予測計画型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r>
              <a:tr h="357433">
                <a:tc rowSpan="12">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rowSpan="5">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自家発電設備</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r>
              <a:tr h="35638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監視制御設備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5335">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テレメータ設備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673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遠隔操作通信設備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8133">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昇降設備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8482">
                <a:tc vMerge="1">
                  <a:txBody>
                    <a:bodyPr/>
                    <a:lstStyle/>
                    <a:p>
                      <a:endParaRPr kumimoji="1" lang="ja-JP" altLang="en-US"/>
                    </a:p>
                  </a:txBody>
                  <a:tcPr/>
                </a:tc>
                <a:tc rowSpan="3">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親水設備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743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排水等ポンプ設備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743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受電設備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743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rowSpan="4">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雨水ポンプ設備（ポンプ本体）</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743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雨水ポンプ設備（駆動用機関）</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743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スクリーン設備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5743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制水扉設備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bl>
          </a:graphicData>
        </a:graphic>
      </p:graphicFrame>
      <p:sp>
        <p:nvSpPr>
          <p:cNvPr id="8" name="テキスト ボックス 7"/>
          <p:cNvSpPr txBox="1"/>
          <p:nvPr/>
        </p:nvSpPr>
        <p:spPr>
          <a:xfrm>
            <a:off x="419100" y="6517501"/>
            <a:ext cx="3305713"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凡例 ○：現在の維持管理手法 ●：目指す維持管理手法</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77914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３．施設毎の点検種別・維持管理手法・寿命の考え方</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３－２ 施設別維持管理手法</a:t>
            </a: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56</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2012313138"/>
              </p:ext>
            </p:extLst>
          </p:nvPr>
        </p:nvGraphicFramePr>
        <p:xfrm>
          <a:off x="419100" y="1143001"/>
          <a:ext cx="8420097" cy="5359406"/>
        </p:xfrm>
        <a:graphic>
          <a:graphicData uri="http://schemas.openxmlformats.org/drawingml/2006/table">
            <a:tbl>
              <a:tblPr firstRow="1">
                <a:tableStyleId>{D7AC3CCA-C797-4891-BE02-D94E43425B78}</a:tableStyleId>
              </a:tblPr>
              <a:tblGrid>
                <a:gridCol w="571500"/>
                <a:gridCol w="571500"/>
                <a:gridCol w="2692400"/>
                <a:gridCol w="1117600"/>
                <a:gridCol w="1143000"/>
                <a:gridCol w="1244600"/>
                <a:gridCol w="1079497"/>
              </a:tblGrid>
              <a:tr h="335086">
                <a:tc row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種別</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4">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維持管理手法の選定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335086">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事後保全</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3">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予防保全</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99"/>
                    </a:solidFill>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335086">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時間計画型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予測計画型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r>
              <a:tr h="335086">
                <a:tc rowSpan="13">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rowSpan="13">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汚水ポンプ設備</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T w="12700" cap="flat" cmpd="sng" algn="ctr">
                      <a:solidFill>
                        <a:schemeClr val="tx1"/>
                      </a:solidFill>
                      <a:prstDash val="solid"/>
                      <a:round/>
                      <a:headEnd type="none" w="med" len="med"/>
                      <a:tailEnd type="none" w="med" len="med"/>
                    </a:lnT>
                    <a:solidFill>
                      <a:srgbClr val="FFFFFF"/>
                    </a:solidFill>
                  </a:tcPr>
                </a:tc>
              </a:tr>
              <a:tr h="334101">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沈殿池設備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311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生物反応槽設備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442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送風機設備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742">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重力濃縮槽設備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6069">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機械濃縮設備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086">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脱水設備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086">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焼却設備・溶融設備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086">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受変電設備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086">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自家発電設備</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086">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監視制御設備</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086">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負荷設備</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086">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昇降設備</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bl>
          </a:graphicData>
        </a:graphic>
      </p:graphicFrame>
      <p:sp>
        <p:nvSpPr>
          <p:cNvPr id="8" name="テキスト ボックス 7"/>
          <p:cNvSpPr txBox="1"/>
          <p:nvPr/>
        </p:nvSpPr>
        <p:spPr>
          <a:xfrm>
            <a:off x="419100" y="6517501"/>
            <a:ext cx="3305713"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凡例 ○：現在の維持管理手法 ●：目指す維持管理手法</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06762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３．施設毎の点検種別・維持管理手法・寿命の考え方</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３－３ 寿命の考え方</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57</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404728191"/>
              </p:ext>
            </p:extLst>
          </p:nvPr>
        </p:nvGraphicFramePr>
        <p:xfrm>
          <a:off x="419100" y="1054101"/>
          <a:ext cx="8420097" cy="4838543"/>
        </p:xfrm>
        <a:graphic>
          <a:graphicData uri="http://schemas.openxmlformats.org/drawingml/2006/table">
            <a:tbl>
              <a:tblPr firstRow="1">
                <a:tableStyleId>{D7AC3CCA-C797-4891-BE02-D94E43425B78}</a:tableStyleId>
              </a:tblPr>
              <a:tblGrid>
                <a:gridCol w="571500"/>
                <a:gridCol w="571500"/>
                <a:gridCol w="2692400"/>
                <a:gridCol w="1117600"/>
                <a:gridCol w="1143000"/>
                <a:gridCol w="1244600"/>
                <a:gridCol w="1079497"/>
              </a:tblGrid>
              <a:tr h="335438">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種別</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4">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寿命の考え方（単位：年）</a:t>
                      </a:r>
                    </a:p>
                  </a:txBody>
                  <a:tcPr marL="0" marR="0" marT="0" marB="0" anchor="ctr">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3543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公会計上</a:t>
                      </a:r>
                    </a:p>
                  </a:txBody>
                  <a:tcPr marL="0" marR="0" marT="0" marB="0" anchor="ct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国の基準等</a:t>
                      </a:r>
                    </a:p>
                  </a:txBody>
                  <a:tcPr marL="0" marR="0" marT="0" marB="0" anchor="ct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使用実績</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zh-TW"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設計供用期間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tx1"/>
                      </a:solidFill>
                      <a:prstDash val="solid"/>
                      <a:round/>
                      <a:headEnd type="none" w="med" len="med"/>
                      <a:tailEnd type="none" w="med" len="med"/>
                    </a:lnB>
                    <a:solidFill>
                      <a:srgbClr val="FFFF99"/>
                    </a:solidFill>
                  </a:tcPr>
                </a:tc>
              </a:tr>
              <a:tr h="335438">
                <a:tc rowSpan="2">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土木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rowSpan="2">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管渠</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p>
                      <a:pPr algn="ctr"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（管渠・人孔本体）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3760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水槽等</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（躯体）</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tx1"/>
                      </a:solidFill>
                      <a:prstDash val="solid"/>
                      <a:round/>
                      <a:headEnd type="none" w="med" len="med"/>
                      <a:tailEnd type="none" w="med" len="med"/>
                    </a:lnT>
                    <a:solidFill>
                      <a:srgbClr val="FFFFFF"/>
                    </a:solidFill>
                  </a:tcPr>
                </a:tc>
              </a:tr>
              <a:tr h="335438">
                <a:tc rowSpan="10">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rowSpan="4">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排水設備（ポンプ）</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43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トンネル設備（トンネルジェットファン）</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543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電気設備</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7736">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昇降設備（モノレール）</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32</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43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rowSpan="6">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水門（樋門含む）</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p>
                  </a:txBody>
                  <a:tcPr marL="0" marR="0" marT="0" marB="0" anchor="ctr">
                    <a:solidFill>
                      <a:srgbClr val="FFFFFF"/>
                    </a:solidFill>
                  </a:tcPr>
                </a:tc>
                <a:tc>
                  <a:txBody>
                    <a:bodyPr/>
                    <a:lstStyle/>
                    <a:p>
                      <a:pPr algn="ctr" fontAlgn="ctr"/>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43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排水機場（ポンプ本体）</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0" marR="0" marT="0" marB="0" anchor="ctr">
                    <a:solidFill>
                      <a:srgbClr val="FFFFFF"/>
                    </a:solidFill>
                  </a:tcPr>
                </a:tc>
                <a:tc>
                  <a:txBody>
                    <a:bodyPr/>
                    <a:lstStyle/>
                    <a:p>
                      <a:pPr algn="ctr" fontAlgn="ctr"/>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43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排水機場（駆動用機関）</a:t>
                      </a:r>
                    </a:p>
                  </a:txBody>
                  <a:tcPr marL="0" marR="0" marT="0" marB="0" anchor="ctr">
                    <a:solidFill>
                      <a:srgbClr val="FFFFFF"/>
                    </a:solidFill>
                  </a:tcPr>
                </a:tc>
                <a:tc>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４</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今回審議</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43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防潮扉</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p>
                  </a:txBody>
                  <a:tcPr marL="0" marR="0" marT="0" marB="0" anchor="ctr">
                    <a:solidFill>
                      <a:srgbClr val="FFFFFF"/>
                    </a:solidFill>
                  </a:tcPr>
                </a:tc>
                <a:tc>
                  <a:txBody>
                    <a:bodyPr/>
                    <a:lstStyle/>
                    <a:p>
                      <a:pPr algn="ctr" fontAlgn="ctr"/>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43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堰</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p>
                  </a:txBody>
                  <a:tcPr marL="0" marR="0" marT="0" marB="0" anchor="ctr">
                    <a:solidFill>
                      <a:srgbClr val="FFFFFF"/>
                    </a:solidFill>
                  </a:tcPr>
                </a:tc>
                <a:tc>
                  <a:txBody>
                    <a:bodyPr/>
                    <a:lstStyle/>
                    <a:p>
                      <a:pPr algn="ctr" fontAlgn="ctr"/>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r h="33543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河川浄化施設</a:t>
                      </a:r>
                    </a:p>
                  </a:txBody>
                  <a:tcPr marL="0" marR="0" marT="0" marB="0" anchor="ctr">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r>
            </a:tbl>
          </a:graphicData>
        </a:graphic>
      </p:graphicFrame>
      <p:sp>
        <p:nvSpPr>
          <p:cNvPr id="2" name="テキスト ボックス 1"/>
          <p:cNvSpPr txBox="1"/>
          <p:nvPr/>
        </p:nvSpPr>
        <p:spPr>
          <a:xfrm>
            <a:off x="977900" y="6012148"/>
            <a:ext cx="6266459" cy="861774"/>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Co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：ｺﾝｸﾘｰﾄ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：鉄筋ｺﾝｸﾘｰﾄ　無筋：無筋ｺﾝｸﾘｰﾄ　有筋：有筋ｺﾝｸﾘｰﾄ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：ﾌﾟﾚｽﾄﾚｽﾄｺﾝｸﾘｰﾄ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Mt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：鋼構造物</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公　会　計  上：　公会計上で定められた寿命</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国の基準等　 ：　国が定める手引きなどによって設定されている寿命</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使　用　実　績：　府が管理する施設の実績を基に設定した寿命</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設計供用期間：　当該施設</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の性能照査を行う場合に考慮する時間（期間）、施設の要求性能を満足させる期間</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43998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３．施設毎の点検種別・維持管理手法・寿命の考え方</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３－３ 寿命の考え方</a:t>
            </a: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58</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58954622"/>
              </p:ext>
            </p:extLst>
          </p:nvPr>
        </p:nvGraphicFramePr>
        <p:xfrm>
          <a:off x="419100" y="1143001"/>
          <a:ext cx="8420097" cy="4724395"/>
        </p:xfrm>
        <a:graphic>
          <a:graphicData uri="http://schemas.openxmlformats.org/drawingml/2006/table">
            <a:tbl>
              <a:tblPr firstRow="1">
                <a:tableStyleId>{D7AC3CCA-C797-4891-BE02-D94E43425B78}</a:tableStyleId>
              </a:tblPr>
              <a:tblGrid>
                <a:gridCol w="571500"/>
                <a:gridCol w="571500"/>
                <a:gridCol w="2692400"/>
                <a:gridCol w="1117600"/>
                <a:gridCol w="1143000"/>
                <a:gridCol w="1244600"/>
                <a:gridCol w="1079497"/>
              </a:tblGrid>
              <a:tr h="336962">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種別</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4">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寿命の考え方（単位：年）</a:t>
                      </a:r>
                    </a:p>
                  </a:txBody>
                  <a:tcPr marL="0" marR="0" marT="0" marB="0" anchor="ctr">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36962">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公会計上</a:t>
                      </a:r>
                    </a:p>
                  </a:txBody>
                  <a:tcPr marL="0" marR="0" marT="0" marB="0" anchor="ct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国の基準等</a:t>
                      </a:r>
                    </a:p>
                  </a:txBody>
                  <a:tcPr marL="0" marR="0" marT="0" marB="0" anchor="ct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使用実績</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zh-TW"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設計供用期間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tx1"/>
                      </a:solidFill>
                      <a:prstDash val="solid"/>
                      <a:round/>
                      <a:headEnd type="none" w="med" len="med"/>
                      <a:tailEnd type="none" w="med" len="med"/>
                    </a:lnB>
                    <a:solidFill>
                      <a:srgbClr val="FFFF99"/>
                    </a:solidFill>
                  </a:tcPr>
                </a:tc>
              </a:tr>
              <a:tr h="336962">
                <a:tc rowSpan="12">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rowSpan="7">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受変電設備</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tx1"/>
                      </a:solidFill>
                      <a:prstDash val="solid"/>
                      <a:round/>
                      <a:headEnd type="none" w="med" len="med"/>
                      <a:tailEnd type="none" w="med" len="med"/>
                    </a:lnT>
                    <a:solidFill>
                      <a:srgbClr val="FFFFFF"/>
                    </a:solidFill>
                  </a:tcPr>
                </a:tc>
              </a:tr>
              <a:tr h="336962">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自家発電設備</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6962">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監視制御設備</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9271">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テレメータ設備</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p>
                  </a:txBody>
                  <a:tcPr marL="0" marR="0" marT="0" marB="0" anchor="c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9271">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河川警報設備</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p>
                  </a:txBody>
                  <a:tcPr marL="0" marR="0" marT="0" marB="0" anchor="ctr">
                    <a:solidFill>
                      <a:srgbClr val="FFFFFF"/>
                    </a:solidFill>
                  </a:tcPr>
                </a:tc>
                <a:tc>
                  <a:txBody>
                    <a:bodyPr/>
                    <a:lstStyle/>
                    <a:p>
                      <a:pPr algn="ctr" fontAlgn="ctr"/>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9271">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遠隔操作通信設備</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6962">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昇降設備</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6962">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rowSpan="5">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水門（樋門含む）</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6962">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排水機場（ポンプ本体）</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6962">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排水機場（駆動用機関）</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今回審議</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6962">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防潮扉</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6962">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受変電設備</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bl>
          </a:graphicData>
        </a:graphic>
      </p:graphicFrame>
      <p:sp>
        <p:nvSpPr>
          <p:cNvPr id="9" name="テキスト ボックス 8"/>
          <p:cNvSpPr txBox="1"/>
          <p:nvPr/>
        </p:nvSpPr>
        <p:spPr>
          <a:xfrm>
            <a:off x="977900" y="5935948"/>
            <a:ext cx="6266459" cy="861774"/>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Co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：ｺﾝｸﾘｰﾄ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：鉄筋ｺﾝｸﾘｰﾄ　無筋：無筋ｺﾝｸﾘｰﾄ　有筋：有筋ｺﾝｸﾘｰﾄ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：ﾌﾟﾚｽﾄﾚｽﾄｺﾝｸﾘｰﾄ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Mt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：鋼構造物</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公　会　計  上：　公会計上で定められた寿命</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国の基準等　 ：　国が定める手引きなどによって設定されている寿命</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使　用　実　績：　府が管理する施設の実績を基に設定した寿命</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設計供用期間：　当該施設</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の性能照査を行う場合に考慮する時間（期間）、施設の要求性能を満足させる期間</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38133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エンジンにおける時間計画保全導入の背景（２／６）</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000"/>
              </a:lnSpc>
              <a:defRPr sz="1000"/>
            </a:pPr>
            <a:r>
              <a:rPr lang="ja-JP" altLang="en-US" sz="2200" b="1" dirty="0">
                <a:solidFill>
                  <a:srgbClr val="000000"/>
                </a:solidFill>
                <a:latin typeface="HG丸ｺﾞｼｯｸM-PRO"/>
                <a:ea typeface="HG丸ｺﾞｼｯｸM-PRO"/>
              </a:rPr>
              <a:t> </a:t>
            </a:r>
            <a:r>
              <a:rPr lang="ja-JP" altLang="en-US" sz="2200" b="1" dirty="0" smtClean="0">
                <a:solidFill>
                  <a:srgbClr val="000000"/>
                </a:solidFill>
                <a:latin typeface="HG丸ｺﾞｼｯｸM-PRO"/>
                <a:ea typeface="HG丸ｺﾞｼｯｸM-PRO"/>
              </a:rPr>
              <a:t> </a:t>
            </a:r>
            <a:endParaRPr lang="en-US" altLang="ja-JP" sz="2200" b="1" dirty="0" smtClean="0">
              <a:solidFill>
                <a:srgbClr val="000000"/>
              </a:solidFill>
              <a:latin typeface="HG丸ｺﾞｼｯｸM-PRO"/>
              <a:ea typeface="HG丸ｺﾞｼｯｸM-PRO"/>
            </a:endParaRPr>
          </a:p>
          <a:p>
            <a:pPr>
              <a:lnSpc>
                <a:spcPts val="3000"/>
              </a:lnSpc>
              <a:defRPr sz="1000"/>
            </a:pPr>
            <a:r>
              <a:rPr lang="en-US" altLang="ja-JP" sz="2200" b="1" dirty="0" smtClean="0">
                <a:solidFill>
                  <a:srgbClr val="000000"/>
                </a:solidFill>
                <a:latin typeface="HG丸ｺﾞｼｯｸM-PRO"/>
                <a:ea typeface="HG丸ｺﾞｼｯｸM-PRO"/>
              </a:rPr>
              <a:t>【</a:t>
            </a:r>
            <a:r>
              <a:rPr lang="ja-JP" altLang="en-US" sz="2200" b="1" dirty="0" smtClean="0">
                <a:solidFill>
                  <a:srgbClr val="000000"/>
                </a:solidFill>
                <a:latin typeface="HG丸ｺﾞｼｯｸM-PRO"/>
                <a:ea typeface="HG丸ｺﾞｼｯｸM-PRO"/>
              </a:rPr>
              <a:t>問題発生</a:t>
            </a:r>
            <a:r>
              <a:rPr lang="en-US" altLang="ja-JP" sz="2200" b="1" dirty="0" smtClean="0">
                <a:solidFill>
                  <a:srgbClr val="000000"/>
                </a:solidFill>
                <a:latin typeface="HG丸ｺﾞｼｯｸM-PRO"/>
                <a:ea typeface="HG丸ｺﾞｼｯｸM-PRO"/>
              </a:rPr>
              <a:t>】</a:t>
            </a: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r>
              <a:rPr lang="ja-JP" altLang="en-US" sz="2200" b="1" dirty="0" smtClean="0">
                <a:solidFill>
                  <a:srgbClr val="000000"/>
                </a:solidFill>
                <a:latin typeface="HG丸ｺﾞｼｯｸM-PRO"/>
                <a:ea typeface="HG丸ｺﾞｼｯｸM-PRO"/>
              </a:rPr>
              <a:t>・</a:t>
            </a:r>
            <a:r>
              <a:rPr lang="ja-JP" altLang="en-US" sz="2200" b="1" dirty="0" smtClean="0">
                <a:latin typeface="HG丸ｺﾞｼｯｸM-PRO"/>
                <a:ea typeface="HG丸ｺﾞｼｯｸM-PRO"/>
              </a:rPr>
              <a:t>平成</a:t>
            </a:r>
            <a:r>
              <a:rPr lang="en-US" altLang="ja-JP" sz="2200" b="1" dirty="0" smtClean="0">
                <a:latin typeface="HG丸ｺﾞｼｯｸM-PRO"/>
                <a:ea typeface="HG丸ｺﾞｼｯｸM-PRO"/>
              </a:rPr>
              <a:t>2</a:t>
            </a:r>
            <a:r>
              <a:rPr lang="ja-JP" altLang="en-US" sz="2200" b="1" dirty="0">
                <a:latin typeface="HG丸ｺﾞｼｯｸM-PRO"/>
                <a:ea typeface="HG丸ｺﾞｼｯｸM-PRO"/>
              </a:rPr>
              <a:t>５</a:t>
            </a:r>
            <a:r>
              <a:rPr lang="ja-JP" altLang="en-US" sz="2200" b="1" dirty="0" smtClean="0">
                <a:latin typeface="HG丸ｺﾞｼｯｸM-PRO"/>
                <a:ea typeface="HG丸ｺﾞｼｯｸM-PRO"/>
              </a:rPr>
              <a:t>年度、２箇所のポンプ場において、エンジン</a:t>
            </a:r>
            <a:r>
              <a:rPr lang="ja-JP" altLang="en-US" sz="2200" b="1" dirty="0">
                <a:latin typeface="HG丸ｺﾞｼｯｸM-PRO"/>
                <a:ea typeface="HG丸ｺﾞｼｯｸM-PRO"/>
              </a:rPr>
              <a:t>の重大な</a:t>
            </a:r>
            <a:r>
              <a:rPr lang="ja-JP" altLang="en-US" sz="2200" b="1" dirty="0" smtClean="0">
                <a:latin typeface="HG丸ｺﾞｼｯｸM-PRO"/>
                <a:ea typeface="HG丸ｺﾞｼｯｸM-PRO"/>
              </a:rPr>
              <a:t>故障により、雨水ポンプが運転不能になる事態に至った。</a:t>
            </a:r>
            <a:endParaRPr lang="en-US" altLang="ja-JP" sz="2200" b="1" dirty="0" smtClean="0">
              <a:latin typeface="HG丸ｺﾞｼｯｸM-PRO"/>
              <a:ea typeface="HG丸ｺﾞｼｯｸM-PRO"/>
            </a:endParaRPr>
          </a:p>
          <a:p>
            <a:pPr marL="540000" indent="-324000">
              <a:lnSpc>
                <a:spcPts val="3000"/>
              </a:lnSpc>
              <a:defRPr sz="1000"/>
            </a:pPr>
            <a:r>
              <a:rPr lang="ja-JP" altLang="en-US" sz="2200" b="1" dirty="0">
                <a:latin typeface="HG丸ｺﾞｼｯｸM-PRO"/>
                <a:ea typeface="HG丸ｺﾞｼｯｸM-PRO"/>
              </a:rPr>
              <a:t>　</a:t>
            </a:r>
            <a:r>
              <a:rPr lang="ja-JP" altLang="en-US" sz="2200" b="1" dirty="0" smtClean="0">
                <a:latin typeface="HG丸ｺﾞｼｯｸM-PRO"/>
                <a:ea typeface="HG丸ｺﾞｼｯｸM-PRO"/>
              </a:rPr>
              <a:t>（詳細は次頁）</a:t>
            </a:r>
            <a:endParaRPr lang="en-US" altLang="ja-JP" sz="2200" b="1" dirty="0" smtClean="0">
              <a:latin typeface="HG丸ｺﾞｼｯｸM-PRO"/>
              <a:ea typeface="HG丸ｺﾞｼｯｸM-PRO"/>
            </a:endParaRPr>
          </a:p>
          <a:p>
            <a:pPr marL="540000" indent="-324000">
              <a:lnSpc>
                <a:spcPts val="3000"/>
              </a:lnSpc>
              <a:defRPr sz="1000"/>
            </a:pPr>
            <a:r>
              <a:rPr lang="ja-JP" altLang="en-US" sz="2200" b="1" dirty="0" smtClean="0">
                <a:latin typeface="HG丸ｺﾞｼｯｸM-PRO"/>
                <a:ea typeface="HG丸ｺﾞｼｯｸM-PRO"/>
              </a:rPr>
              <a:t>・この故障が台風接近時期と重なったため、即時復旧対応が必要であったが、製造中止による損傷部品の即時調達ができず、復旧までに数カ月を要する事態となった。</a:t>
            </a:r>
            <a:endParaRPr lang="en-US" altLang="ja-JP" sz="2200" b="1" dirty="0" smtClean="0">
              <a:latin typeface="HG丸ｺﾞｼｯｸM-PRO"/>
              <a:ea typeface="HG丸ｺﾞｼｯｸM-PRO"/>
            </a:endParaRPr>
          </a:p>
          <a:p>
            <a:pPr marL="540000" indent="-324000">
              <a:lnSpc>
                <a:spcPts val="3000"/>
              </a:lnSpc>
              <a:defRPr sz="1000"/>
            </a:pPr>
            <a:r>
              <a:rPr lang="ja-JP" altLang="en-US" sz="2200" b="1" dirty="0">
                <a:latin typeface="HG丸ｺﾞｼｯｸM-PRO"/>
                <a:ea typeface="HG丸ｺﾞｼｯｸM-PRO"/>
              </a:rPr>
              <a:t>　</a:t>
            </a:r>
            <a:r>
              <a:rPr lang="ja-JP" altLang="en-US" sz="2200" b="1" dirty="0" smtClean="0">
                <a:latin typeface="HG丸ｺﾞｼｯｸM-PRO"/>
                <a:ea typeface="HG丸ｺﾞｼｯｸM-PRO"/>
              </a:rPr>
              <a:t>（当該部品を予備品として保管していた他自治体からの調達により、台風接近前に復旧することはできた。）</a:t>
            </a:r>
            <a:endParaRPr lang="en-US" altLang="ja-JP" sz="2200" b="1" dirty="0">
              <a:latin typeface="HG丸ｺﾞｼｯｸM-PRO"/>
              <a:ea typeface="HG丸ｺﾞｼｯｸM-PRO"/>
            </a:endParaRPr>
          </a:p>
          <a:p>
            <a:pPr marL="540000" indent="-324000">
              <a:lnSpc>
                <a:spcPts val="3000"/>
              </a:lnSpc>
              <a:defRPr sz="1000"/>
            </a:pPr>
            <a:endParaRPr lang="en-US" altLang="ja-JP" sz="2200" b="1" dirty="0">
              <a:solidFill>
                <a:srgbClr val="FF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5</a:t>
            </a:fld>
            <a:endParaRPr kumimoji="1" lang="ja-JP" altLang="en-US" dirty="0"/>
          </a:p>
        </p:txBody>
      </p:sp>
    </p:spTree>
    <p:extLst>
      <p:ext uri="{BB962C8B-B14F-4D97-AF65-F5344CB8AC3E}">
        <p14:creationId xmlns:p14="http://schemas.microsoft.com/office/powerpoint/2010/main" val="24914419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３．施設毎の点検種別・維持管理手法・寿命の考え方</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３－３ 寿命の考え方</a:t>
            </a: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59</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432906756"/>
              </p:ext>
            </p:extLst>
          </p:nvPr>
        </p:nvGraphicFramePr>
        <p:xfrm>
          <a:off x="419100" y="1143001"/>
          <a:ext cx="8420097" cy="4749801"/>
        </p:xfrm>
        <a:graphic>
          <a:graphicData uri="http://schemas.openxmlformats.org/drawingml/2006/table">
            <a:tbl>
              <a:tblPr firstRow="1">
                <a:tableStyleId>{D7AC3CCA-C797-4891-BE02-D94E43425B78}</a:tableStyleId>
              </a:tblPr>
              <a:tblGrid>
                <a:gridCol w="571500"/>
                <a:gridCol w="571500"/>
                <a:gridCol w="2692400"/>
                <a:gridCol w="1117600"/>
                <a:gridCol w="1143000"/>
                <a:gridCol w="1244600"/>
                <a:gridCol w="1079497"/>
              </a:tblGrid>
              <a:tr h="339414">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種別</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4">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寿命の考え方（単位：年）</a:t>
                      </a:r>
                    </a:p>
                  </a:txBody>
                  <a:tcPr marL="0" marR="0" marT="0" marB="0" anchor="ctr">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3941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公会計上</a:t>
                      </a:r>
                    </a:p>
                  </a:txBody>
                  <a:tcPr marL="0" marR="0" marT="0" marB="0" anchor="ct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国の基準等</a:t>
                      </a:r>
                    </a:p>
                  </a:txBody>
                  <a:tcPr marL="0" marR="0" marT="0" marB="0" anchor="ct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使用実績</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zh-TW"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設計供用期間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tx1"/>
                      </a:solidFill>
                      <a:prstDash val="solid"/>
                      <a:round/>
                      <a:headEnd type="none" w="med" len="med"/>
                      <a:tailEnd type="none" w="med" len="med"/>
                    </a:lnB>
                    <a:solidFill>
                      <a:srgbClr val="FFFF99"/>
                    </a:solidFill>
                  </a:tcPr>
                </a:tc>
              </a:tr>
              <a:tr h="339414">
                <a:tc rowSpan="12">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rowSpan="5">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自家発電設備</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tx1"/>
                      </a:solidFill>
                      <a:prstDash val="solid"/>
                      <a:round/>
                      <a:headEnd type="none" w="med" len="med"/>
                      <a:tailEnd type="none" w="med" len="med"/>
                    </a:lnT>
                    <a:solidFill>
                      <a:srgbClr val="FFFFFF"/>
                    </a:solidFill>
                  </a:tcPr>
                </a:tc>
              </a:tr>
              <a:tr h="338417">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監視制御設備</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7421">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テレメータ設備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8749">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遠隔操作通信設備</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40078">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昇降設備</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40410">
                <a:tc vMerge="1">
                  <a:txBody>
                    <a:bodyPr/>
                    <a:lstStyle/>
                    <a:p>
                      <a:endParaRPr kumimoji="1" lang="ja-JP" altLang="en-US"/>
                    </a:p>
                  </a:txBody>
                  <a:tcPr/>
                </a:tc>
                <a:tc rowSpan="3">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親水設備</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941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排水等ポンプ設備</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941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受電設備</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941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rowSpan="4">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雨水ポンプ設備（ポンプ本体）</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a:t>
                      </a:r>
                    </a:p>
                  </a:txBody>
                  <a:tcPr marL="0" marR="0" marT="0" marB="0" anchor="ctr">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941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雨水ポンプ設備（駆動用機関）</a:t>
                      </a: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今回審議</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941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スクリーン設備</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雨水</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汚水</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0" marR="0" marT="0" marB="0" anchor="ctr">
                    <a:solidFill>
                      <a:srgbClr val="FFFFFF"/>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3941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制水扉設備</a:t>
                      </a:r>
                    </a:p>
                  </a:txBody>
                  <a:tcPr marL="0" marR="0" marT="0" marB="0" anchor="ctr">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Mt:15</a:t>
                      </a:r>
                      <a:b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鋳物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solidFill>
                      <a:srgbClr val="FFFFFF"/>
                    </a:solidFill>
                  </a:tcPr>
                </a:tc>
                <a:tc>
                  <a:txBody>
                    <a:bodyPr/>
                    <a:lstStyle/>
                    <a:p>
                      <a:pPr algn="ctr" fontAlgn="ctr"/>
                      <a: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Mt:30</a:t>
                      </a:r>
                      <a:b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鋳物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a:t>
                      </a:r>
                    </a:p>
                  </a:txBody>
                  <a:tcPr marL="0" marR="0" marT="0" marB="0" anchor="c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bl>
          </a:graphicData>
        </a:graphic>
      </p:graphicFrame>
      <p:sp>
        <p:nvSpPr>
          <p:cNvPr id="9" name="テキスト ボックス 8"/>
          <p:cNvSpPr txBox="1"/>
          <p:nvPr/>
        </p:nvSpPr>
        <p:spPr>
          <a:xfrm>
            <a:off x="977900" y="6012148"/>
            <a:ext cx="6266459" cy="861774"/>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Co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：ｺﾝｸﾘｰﾄ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：鉄筋ｺﾝｸﾘｰﾄ　無筋：無筋ｺﾝｸﾘｰﾄ　有筋：有筋ｺﾝｸﾘｰﾄ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：ﾌﾟﾚｽﾄﾚｽﾄｺﾝｸﾘｰﾄ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Mt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：鋼構造物</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公　会　計  上：　公会計上で定められた寿命</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国の基準等　 ：　国が定める手引きなどによって設定されている寿命</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使　用　実　績：　府が管理する施設の実績を基に設定した寿命</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設計供用期間：　当該施設</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の性能照査を行う場合に考慮する時間（期間）、施設の要求性能を満足させる期間</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231024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３．施設毎の点検種別・維持管理手法・寿命の考え方</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３－３ 寿命の考え方</a:t>
            </a: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a:p>
            <a:pPr marL="540000" indent="-324000">
              <a:lnSpc>
                <a:spcPts val="3000"/>
              </a:lnSpc>
              <a:defRPr sz="1000"/>
            </a:pPr>
            <a:endParaRPr lang="en-US" altLang="ja-JP" sz="2200" b="1" i="0" u="none" strike="noStrike" baseline="0" dirty="0" smtClean="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a:p>
            <a:pPr>
              <a:lnSpc>
                <a:spcPts val="3000"/>
              </a:lnSpc>
              <a:defRPr sz="1000"/>
            </a:pPr>
            <a:endParaRPr lang="en-US" altLang="ja-JP" sz="2200" b="1" dirty="0">
              <a:solidFill>
                <a:srgbClr val="000000"/>
              </a:solidFill>
              <a:latin typeface="HG丸ｺﾞｼｯｸM-PRO"/>
              <a:ea typeface="HG丸ｺﾞｼｯｸM-PRO"/>
            </a:endParaRPr>
          </a:p>
          <a:p>
            <a:pPr>
              <a:lnSpc>
                <a:spcPts val="3000"/>
              </a:lnSpc>
              <a:defRPr sz="1000"/>
            </a:pPr>
            <a:endParaRPr lang="en-US" altLang="ja-JP" sz="2200" b="1" dirty="0" smtClean="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60</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66326919"/>
              </p:ext>
            </p:extLst>
          </p:nvPr>
        </p:nvGraphicFramePr>
        <p:xfrm>
          <a:off x="419100" y="1143001"/>
          <a:ext cx="8420097" cy="4800595"/>
        </p:xfrm>
        <a:graphic>
          <a:graphicData uri="http://schemas.openxmlformats.org/drawingml/2006/table">
            <a:tbl>
              <a:tblPr firstRow="1">
                <a:tableStyleId>{D7AC3CCA-C797-4891-BE02-D94E43425B78}</a:tableStyleId>
              </a:tblPr>
              <a:tblGrid>
                <a:gridCol w="571500"/>
                <a:gridCol w="571500"/>
                <a:gridCol w="2692400"/>
                <a:gridCol w="1117600"/>
                <a:gridCol w="1143000"/>
                <a:gridCol w="1244600"/>
                <a:gridCol w="1079497"/>
              </a:tblGrid>
              <a:tr h="320165">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種別</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FFF99"/>
                    </a:solidFill>
                  </a:tcPr>
                </a:tc>
                <a:tc gridSpan="4">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寿命の考え方（単位：年）</a:t>
                      </a:r>
                    </a:p>
                  </a:txBody>
                  <a:tcPr marL="0" marR="0" marT="0" marB="0" anchor="ctr">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20165">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公会計上</a:t>
                      </a:r>
                    </a:p>
                  </a:txBody>
                  <a:tcPr marL="0" marR="0" marT="0" marB="0" anchor="ct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国の基準等</a:t>
                      </a:r>
                    </a:p>
                  </a:txBody>
                  <a:tcPr marL="0" marR="0" marT="0" marB="0" anchor="ct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使用実績</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zh-TW" altLang="en-US"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設計供用期間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tx1"/>
                      </a:solidFill>
                      <a:prstDash val="solid"/>
                      <a:round/>
                      <a:headEnd type="none" w="med" len="med"/>
                      <a:tailEnd type="none" w="med" len="med"/>
                    </a:lnB>
                    <a:solidFill>
                      <a:srgbClr val="FFFF99"/>
                    </a:solidFill>
                  </a:tcPr>
                </a:tc>
              </a:tr>
              <a:tr h="320165">
                <a:tc rowSpan="13">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rowSpan="13">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汚水ポンプ設備</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0" marR="0" marT="0" marB="0" anchor="ctr">
                    <a:lnT w="12700" cap="flat" cmpd="sng" algn="ctr">
                      <a:solidFill>
                        <a:schemeClr val="tx1"/>
                      </a:solidFill>
                      <a:prstDash val="solid"/>
                      <a:round/>
                      <a:headEnd type="none" w="med" len="med"/>
                      <a:tailEnd type="none" w="med" len="med"/>
                    </a:lnT>
                    <a:solidFill>
                      <a:srgbClr val="FFFFFF"/>
                    </a:solidFill>
                  </a:tcPr>
                </a:tc>
                <a:tc>
                  <a:txBody>
                    <a:bodyPr/>
                    <a:lstStyle/>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tx1"/>
                      </a:solidFill>
                      <a:prstDash val="solid"/>
                      <a:round/>
                      <a:headEnd type="none" w="med" len="med"/>
                      <a:tailEnd type="none" w="med" len="med"/>
                    </a:lnT>
                    <a:solidFill>
                      <a:srgbClr val="FFFFFF"/>
                    </a:solidFill>
                  </a:tcPr>
                </a:tc>
              </a:tr>
              <a:tr h="31922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沈殿池設備</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0" marR="0" marT="0" marB="0" anchor="ctr">
                    <a:solidFill>
                      <a:srgbClr val="FFFFFF"/>
                    </a:solidFill>
                  </a:tcPr>
                </a:tc>
                <a:tc>
                  <a:txBody>
                    <a:bodyPr/>
                    <a:lstStyle/>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18286">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生物反応槽設備</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1953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送風機設備</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0" marR="0" marT="0" marB="0" anchor="ctr">
                    <a:solidFill>
                      <a:srgbClr val="FFFFFF"/>
                    </a:solidFill>
                  </a:tcPr>
                </a:tc>
                <a:tc>
                  <a:txBody>
                    <a:bodyPr/>
                    <a:lstStyle/>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20792">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重力濃縮槽設備</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solidFill>
                      <a:srgbClr val="FFFFFF"/>
                    </a:solidFill>
                  </a:tcPr>
                </a:tc>
                <a:tc>
                  <a:txBody>
                    <a:bodyPr/>
                    <a:lstStyle/>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21105">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機械濃縮設備</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p>
                  </a:txBody>
                  <a:tcPr marL="0" marR="0" marT="0" marB="0" anchor="ctr">
                    <a:solidFill>
                      <a:srgbClr val="FFFFFF"/>
                    </a:solidFill>
                  </a:tcPr>
                </a:tc>
                <a:tc>
                  <a:txBody>
                    <a:bodyPr/>
                    <a:lstStyle/>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20165">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脱水設備</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p>
                  </a:txBody>
                  <a:tcPr marL="0" marR="0" marT="0" marB="0" anchor="ctr">
                    <a:solidFill>
                      <a:srgbClr val="FFFFFF"/>
                    </a:solidFill>
                  </a:tcPr>
                </a:tc>
                <a:tc>
                  <a:txBody>
                    <a:bodyPr/>
                    <a:lstStyle/>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20165">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焼却設備・溶融設備</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p>
                  </a:txBody>
                  <a:tcPr marL="0" marR="0" marT="0" marB="0" anchor="ctr">
                    <a:solidFill>
                      <a:srgbClr val="FFFFFF"/>
                    </a:solidFill>
                  </a:tcPr>
                </a:tc>
                <a:tc>
                  <a:txBody>
                    <a:bodyPr/>
                    <a:lstStyle/>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20165">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受変電設備</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solidFill>
                      <a:srgbClr val="FFFFFF"/>
                    </a:solidFill>
                  </a:tcPr>
                </a:tc>
                <a:tc>
                  <a:txBody>
                    <a:bodyPr/>
                    <a:lstStyle/>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20165">
                <a:tc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自家発電設備</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20165">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監視制御設備</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20165">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負荷設備</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solidFill>
                      <a:srgbClr val="FFFFFF"/>
                    </a:solidFill>
                  </a:tcPr>
                </a:tc>
                <a:tc>
                  <a:txBody>
                    <a:bodyPr/>
                    <a:lstStyle/>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r h="320165">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FF"/>
                    </a:solidFill>
                  </a:tcPr>
                </a:tc>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昇降設備</a:t>
                      </a:r>
                    </a:p>
                  </a:txBody>
                  <a:tcPr marL="0" marR="0" marT="0" marB="0" anchor="ctr">
                    <a:solidFill>
                      <a:srgbClr val="FFFFFF"/>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0" marR="0" marT="0" marB="0" anchor="ctr">
                    <a:solidFill>
                      <a:srgbClr val="FFFFFF"/>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0" marR="0" marT="0" marB="0" anchor="ctr">
                    <a:solidFill>
                      <a:srgbClr val="FFFFFF"/>
                    </a:solidFill>
                  </a:tcPr>
                </a:tc>
                <a:tc>
                  <a:txBody>
                    <a:bodyPr/>
                    <a:lstStyle/>
                    <a:p>
                      <a:pPr algn="ctr" fontAlgn="ctr"/>
                      <a:r>
                        <a:rPr lang="en-US" altLang="ja-JP" sz="1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c>
                  <a:txBody>
                    <a:bodyPr/>
                    <a:lstStyle/>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FFFFFF"/>
                    </a:solidFill>
                  </a:tcPr>
                </a:tc>
              </a:tr>
            </a:tbl>
          </a:graphicData>
        </a:graphic>
      </p:graphicFrame>
      <p:sp>
        <p:nvSpPr>
          <p:cNvPr id="9" name="テキスト ボックス 8"/>
          <p:cNvSpPr txBox="1"/>
          <p:nvPr/>
        </p:nvSpPr>
        <p:spPr>
          <a:xfrm>
            <a:off x="977900" y="6012148"/>
            <a:ext cx="6266459" cy="861774"/>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Co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：ｺﾝｸﾘｰﾄ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：鉄筋ｺﾝｸﾘｰﾄ　無筋：無筋ｺﾝｸﾘｰﾄ　有筋：有筋ｺﾝｸﾘｰﾄ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：ﾌﾟﾚｽﾄﾚｽﾄｺﾝｸﾘｰﾄ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Mt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：鋼構造物</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公　会　計  上：　公会計上で定められた寿命</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国の基準等　 ：　国が定める手引きなどによって設定されている寿命</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使　用　実　績：　府が管理する施設の実績を基に設定した寿命</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設計供用期間：　当該施設</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の性能照査を行う場合に考慮する時間（期間）、施設の要求性能を満足させる期間</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034145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機械電気設備</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の維持管理における契約について</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682EF9F9-C4E8-46B2-BBF1-33E3162B856A}" type="slidenum">
              <a:rPr kumimoji="1" lang="ja-JP" altLang="en-US" smtClean="0"/>
              <a:t>61</a:t>
            </a:fld>
            <a:endParaRPr kumimoji="1" lang="ja-JP" altLang="en-US"/>
          </a:p>
        </p:txBody>
      </p:sp>
      <p:sp>
        <p:nvSpPr>
          <p:cNvPr id="13" name="テキスト ボックス 12"/>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４</a:t>
            </a:r>
            <a:r>
              <a:rPr kumimoji="1" lang="ja-JP" altLang="en-US" sz="2800" dirty="0" smtClean="0">
                <a:solidFill>
                  <a:schemeClr val="bg1"/>
                </a:solidFill>
                <a:latin typeface="Meiryo UI" pitchFamily="50" charset="-128"/>
                <a:ea typeface="Meiryo UI" pitchFamily="50" charset="-128"/>
                <a:cs typeface="Meiryo UI" pitchFamily="50" charset="-128"/>
              </a:rPr>
              <a:t>．設備の契約手法　</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持続可能な維持管理の仕組づくり</a:t>
            </a:r>
            <a:r>
              <a:rPr kumimoji="1" lang="en-US" altLang="ja-JP" sz="2800" dirty="0" smtClean="0">
                <a:solidFill>
                  <a:schemeClr val="bg1"/>
                </a:solidFill>
                <a:latin typeface="Meiryo UI" pitchFamily="50" charset="-128"/>
                <a:ea typeface="Meiryo UI" pitchFamily="50" charset="-128"/>
                <a:cs typeface="Meiryo UI" pitchFamily="50" charset="-128"/>
              </a:rPr>
              <a:t>】</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4" name="テキスト ボックス 13"/>
          <p:cNvSpPr txBox="1"/>
          <p:nvPr/>
        </p:nvSpPr>
        <p:spPr>
          <a:xfrm>
            <a:off x="419943" y="1272580"/>
            <a:ext cx="8313979" cy="738664"/>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機械</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・電気設備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は稼働して始めて機能を発揮するため、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いつでも</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稼働</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保つ維持管理が必要である。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この維持管理を持続的に行っていくには、適切な維持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手法を確立することのほか、これら維持管理を適切に実施する実施体制が重要であり、実施体制のあり方等について、基本的な考え方を示す。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コンテンツ プレースホルダー 2"/>
          <p:cNvSpPr txBox="1">
            <a:spLocks/>
          </p:cNvSpPr>
          <p:nvPr/>
        </p:nvSpPr>
        <p:spPr>
          <a:xfrm>
            <a:off x="436472" y="4187180"/>
            <a:ext cx="8280920" cy="2448272"/>
          </a:xfrm>
          <a:prstGeom prst="rect">
            <a:avLst/>
          </a:prstGeom>
          <a:noFill/>
          <a:ln w="12700">
            <a:noFill/>
          </a:ln>
        </p:spPr>
        <p:txBody>
          <a:bodyPr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．維持管理業務の外部委託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設備の維持管理業務においては、各設備の清掃、機械設備等への給脂などの比較的簡易な業務から、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分解整備等の技術的高度な業務にいたるまで、幅広いものである。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そのため、これら維持管理業務を外部委託する場合には、業務内容に応じた点検業者等の選定を適切に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行うことが必要である。特に、損傷評価、精密点検、設備の分解整備等といった業務に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おいては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、これら設備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の製作したときの設計思想や非常に高度な知識が必要であると考えられ、製作会社等への随意契約による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委託も必要である。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また、競争入札にて業者選定を行う場合、業務の継続性等から、ある一定期間継続して契約を行うことは、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持続可能な維持管理体制として有効な手法と言える。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コンテンツ プレースホルダー 2"/>
          <p:cNvSpPr txBox="1">
            <a:spLocks/>
          </p:cNvSpPr>
          <p:nvPr/>
        </p:nvSpPr>
        <p:spPr>
          <a:xfrm>
            <a:off x="453003" y="2018432"/>
            <a:ext cx="8280920" cy="2016224"/>
          </a:xfrm>
          <a:prstGeom prst="rect">
            <a:avLst/>
          </a:prstGeom>
          <a:noFill/>
          <a:ln w="12700">
            <a:noFill/>
          </a:ln>
        </p:spPr>
        <p:txBody>
          <a:bodyPr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１．維持管理業務の実施体制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維持管理業務は、大阪府職員自ら実施する方法と点検業者等へ外部委託して実施する方法があり、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各々事業特性、業務内容に応じて実施することが必要である。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大阪府職員自ら実施する場合においては、各設備の特徴・特性を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熟知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した職員の養成、維持管理業務を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行う人員の確保など、維持管理業務の確実性、継続性を考慮した人員体制が必要である。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点検業者等へ委託して実施する場合においては、維持管理業務を外部委託する際の契約手法の工夫や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業務の確実性・継続性の視点から、点検業者等が責任を持って、実施できるような仕組みづくりが必要である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と考えられる。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016694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機械電気設備</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の維持管理における契約について</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682EF9F9-C4E8-46B2-BBF1-33E3162B856A}" type="slidenum">
              <a:rPr kumimoji="1" lang="ja-JP" altLang="en-US" smtClean="0"/>
              <a:t>62</a:t>
            </a:fld>
            <a:endParaRPr kumimoji="1" lang="ja-JP" altLang="en-US"/>
          </a:p>
        </p:txBody>
      </p:sp>
      <p:sp>
        <p:nvSpPr>
          <p:cNvPr id="13" name="テキスト ボックス 12"/>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４</a:t>
            </a:r>
            <a:r>
              <a:rPr kumimoji="1" lang="ja-JP" altLang="en-US" sz="2800" dirty="0" smtClean="0">
                <a:solidFill>
                  <a:schemeClr val="bg1"/>
                </a:solidFill>
                <a:latin typeface="Meiryo UI" pitchFamily="50" charset="-128"/>
                <a:ea typeface="Meiryo UI" pitchFamily="50" charset="-128"/>
                <a:cs typeface="Meiryo UI" pitchFamily="50" charset="-128"/>
              </a:rPr>
              <a:t>．設備の契約手法　</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持続可能な維持管理の仕組づくり</a:t>
            </a:r>
            <a:r>
              <a:rPr kumimoji="1" lang="en-US" altLang="ja-JP" sz="2800" dirty="0" smtClean="0">
                <a:solidFill>
                  <a:schemeClr val="bg1"/>
                </a:solidFill>
                <a:latin typeface="Meiryo UI" pitchFamily="50" charset="-128"/>
                <a:ea typeface="Meiryo UI" pitchFamily="50" charset="-128"/>
                <a:cs typeface="Meiryo UI" pitchFamily="50" charset="-128"/>
              </a:rPr>
              <a:t>】</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371366" y="943640"/>
            <a:ext cx="3903633" cy="615553"/>
          </a:xfrm>
          <a:prstGeom prst="rect">
            <a:avLst/>
          </a:prstGeom>
          <a:noFill/>
        </p:spPr>
        <p:txBody>
          <a:bodyPr wrap="none" rtlCol="0">
            <a:spAutoFit/>
          </a:bodyPr>
          <a:lstStyle/>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維持管理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業務の内容に応じた契約手法例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136565967"/>
              </p:ext>
            </p:extLst>
          </p:nvPr>
        </p:nvGraphicFramePr>
        <p:xfrm>
          <a:off x="205106" y="1713260"/>
          <a:ext cx="8776713" cy="2814657"/>
        </p:xfrm>
        <a:graphic>
          <a:graphicData uri="http://schemas.openxmlformats.org/drawingml/2006/table">
            <a:tbl>
              <a:tblPr firstRow="1" bandRow="1">
                <a:tableStyleId>{5C22544A-7EE6-4342-B048-85BDC9FD1C3A}</a:tableStyleId>
              </a:tblPr>
              <a:tblGrid>
                <a:gridCol w="1065954"/>
                <a:gridCol w="1584176"/>
                <a:gridCol w="2952328"/>
                <a:gridCol w="1512168"/>
                <a:gridCol w="1662087"/>
              </a:tblGrid>
              <a:tr h="339047">
                <a:tc grid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業務項目</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dirty="0"/>
                    </a:p>
                  </a:txBody>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業務内容</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契約手法</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備　考</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65837">
                <a:tc rowSpan="2">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保守業務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①日常メンテナンス</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日常保守業務</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機器清掃、給脂、簡易点検、簡易修繕、</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動作確認など</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一般競争入札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5572">
                <a:tc vMerge="1">
                  <a:txBody>
                    <a:bodyPr/>
                    <a:lstStyle/>
                    <a:p>
                      <a:endParaRPr kumimoji="1" lang="ja-JP" altLang="en-US" dirty="0"/>
                    </a:p>
                  </a:txBody>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②特殊メンテナンス</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特殊保守業務</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精密点検、オーバーホールなど</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（製作会社への）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特命随意契約</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33107">
                <a:tc rowSpan="2">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補修業務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③主要機器</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（特殊機器）</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機器の補修業務</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システム機器の補修、特殊機器の補修など</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（製作会社への）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特命随意契約</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6371">
                <a:tc vMerge="1">
                  <a:txBody>
                    <a:bodyPr/>
                    <a:lstStyle/>
                    <a:p>
                      <a:endParaRPr kumimoji="1" lang="ja-JP" altLang="en-US" dirty="0"/>
                    </a:p>
                  </a:txBody>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④その他機器</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（汎用機器）</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機器の補修業務</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消耗部品の交換、汎用機器の取替など</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一般競争入札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1" name="コンテンツ プレースホルダー 2"/>
          <p:cNvSpPr txBox="1">
            <a:spLocks/>
          </p:cNvSpPr>
          <p:nvPr/>
        </p:nvSpPr>
        <p:spPr>
          <a:xfrm>
            <a:off x="419943" y="4678288"/>
            <a:ext cx="8280920" cy="1900312"/>
          </a:xfrm>
          <a:prstGeom prst="rect">
            <a:avLst/>
          </a:prstGeom>
          <a:noFill/>
          <a:ln w="12700">
            <a:noFill/>
          </a:ln>
        </p:spPr>
        <p:txBody>
          <a:bodyPr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以下に外部発注する場合の留意点を示す。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①維持管理担当者は対象とする機械・電気設備の設置目的となる機能を充分理解する。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必要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な業務内容等を整理、検討する。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③業務内容に応じた業者選定（契約手法）を選択する。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特に特命随意契約を選択する場合においては、しっかりと第三者説明が行えるように業務内容等を整理する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必要がある。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16699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機械電気設備</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の維持管理における契約について</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682EF9F9-C4E8-46B2-BBF1-33E3162B856A}" type="slidenum">
              <a:rPr kumimoji="1" lang="ja-JP" altLang="en-US" smtClean="0"/>
              <a:t>63</a:t>
            </a:fld>
            <a:endParaRPr kumimoji="1" lang="ja-JP" altLang="en-US"/>
          </a:p>
        </p:txBody>
      </p:sp>
      <p:sp>
        <p:nvSpPr>
          <p:cNvPr id="13" name="テキスト ボックス 12"/>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４</a:t>
            </a:r>
            <a:r>
              <a:rPr kumimoji="1" lang="ja-JP" altLang="en-US" sz="2800" dirty="0" smtClean="0">
                <a:solidFill>
                  <a:schemeClr val="bg1"/>
                </a:solidFill>
                <a:latin typeface="Meiryo UI" pitchFamily="50" charset="-128"/>
                <a:ea typeface="Meiryo UI" pitchFamily="50" charset="-128"/>
                <a:cs typeface="Meiryo UI" pitchFamily="50" charset="-128"/>
              </a:rPr>
              <a:t>．設備の契約手法　</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持続可能な維持管理の仕組づくり</a:t>
            </a:r>
            <a:r>
              <a:rPr kumimoji="1" lang="en-US" altLang="ja-JP" sz="2800" dirty="0" smtClean="0">
                <a:solidFill>
                  <a:schemeClr val="bg1"/>
                </a:solidFill>
                <a:latin typeface="Meiryo UI" pitchFamily="50" charset="-128"/>
                <a:ea typeface="Meiryo UI" pitchFamily="50" charset="-128"/>
                <a:cs typeface="Meiryo UI" pitchFamily="50" charset="-128"/>
              </a:rPr>
              <a:t>】</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5" name="コンテンツ プレースホルダー 2"/>
          <p:cNvSpPr txBox="1">
            <a:spLocks/>
          </p:cNvSpPr>
          <p:nvPr/>
        </p:nvSpPr>
        <p:spPr>
          <a:xfrm>
            <a:off x="453003" y="1209204"/>
            <a:ext cx="8280920" cy="5544616"/>
          </a:xfrm>
          <a:prstGeom prst="rect">
            <a:avLst/>
          </a:prstGeom>
          <a:noFill/>
          <a:ln w="12700">
            <a:noFill/>
          </a:ln>
        </p:spPr>
        <p:txBody>
          <a:bodyPr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３．維持管理業務の継続性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維持管理業務とは、機械・電気設備を設置してからの点検結果、修繕などの業務履歴を理解した上で</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なければ、現在の状況を正確に判断することができないと言える。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したがって、維持管理業務に携わる者は、常に継続性を意識し、以下の点に留意する必要がある。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機器の損傷、不具合などが発生した場合、製作会社への調査等を積極的に行い、損傷、不具合に至った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原因を可能な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限り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究明</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、次への対処に活用して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・機器の損傷、不具合などの情報は、部内にて共有できるように提供し、活用していく。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・点検業務においては、点検表等により点検内容が定まっていても、実際に点検を実施する点検者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異なる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点検に対する視点（基準）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が異なることがあることに注意する。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例）振動測定の場合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測定の方法、測定機器、測定する場所、測定のタイミング、測定結果に対する評価等が異なってくる。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・点検に対する視点（基準）が異なって取得した点検結果データは、データの継続性を考えると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、意味の無い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使用できないデータとなってしまうこと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あるため注意する。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また、継続性の視点から、外部委託する業務にでは、以下の点にも留意する必要がある。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点検に対する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視点（基準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）を含め、点検内容、点検方法について、十分理解しておく必要がある。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・大阪府担当者が変更となる場合は、点検業者と一緒に、点検内容、点検方法の引き継ぎをしっかりと行う。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・点検業者が変更となる場合は、大阪府担当者が新旧の点検者と一緒に、点検内容、点検方法の引き継ぎ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を行う。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点検の継続性を考慮し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継続契約を検討すること。</a:t>
            </a:r>
          </a:p>
          <a:p>
            <a:pPr marL="0" indent="0">
              <a:buNone/>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25689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エンジンにおける時間計画保全導入の背景（３／６）</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000"/>
              </a:lnSpc>
              <a:defRPr sz="1000"/>
            </a:pPr>
            <a:r>
              <a:rPr lang="en-US" altLang="ja-JP" sz="2200" b="1" dirty="0" smtClean="0">
                <a:solidFill>
                  <a:srgbClr val="000000"/>
                </a:solidFill>
                <a:latin typeface="HG丸ｺﾞｼｯｸM-PRO"/>
                <a:ea typeface="HG丸ｺﾞｼｯｸM-PRO"/>
              </a:rPr>
              <a:t>【</a:t>
            </a:r>
            <a:r>
              <a:rPr lang="ja-JP" altLang="en-US" sz="2200" b="1" dirty="0" smtClean="0">
                <a:solidFill>
                  <a:srgbClr val="000000"/>
                </a:solidFill>
                <a:latin typeface="HG丸ｺﾞｼｯｸM-PRO"/>
                <a:ea typeface="HG丸ｺﾞｼｯｸM-PRO"/>
              </a:rPr>
              <a:t>故障事例①</a:t>
            </a:r>
            <a:r>
              <a:rPr lang="en-US" altLang="ja-JP" sz="2200" b="1" dirty="0" smtClean="0">
                <a:solidFill>
                  <a:srgbClr val="000000"/>
                </a:solidFill>
                <a:latin typeface="HG丸ｺﾞｼｯｸM-PRO"/>
                <a:ea typeface="HG丸ｺﾞｼｯｸM-PRO"/>
              </a:rPr>
              <a:t>】</a:t>
            </a:r>
            <a:r>
              <a:rPr lang="ja-JP" altLang="en-US" sz="2200" b="1" dirty="0" smtClean="0">
                <a:solidFill>
                  <a:srgbClr val="000000"/>
                </a:solidFill>
                <a:latin typeface="HG丸ｺﾞｼｯｸM-PRO"/>
                <a:ea typeface="HG丸ｺﾞｼｯｸM-PRO"/>
              </a:rPr>
              <a:t>２０年経過したエンジンの過給機部品の破損</a:t>
            </a:r>
            <a:endParaRPr lang="en-US" altLang="ja-JP" sz="2200" b="1" i="0" u="none" strike="noStrike" baseline="0" dirty="0" smtClean="0">
              <a:solidFill>
                <a:srgbClr val="000000"/>
              </a:solidFill>
              <a:latin typeface="HG丸ｺﾞｼｯｸM-PRO"/>
              <a:ea typeface="HG丸ｺﾞｼｯｸM-PRO"/>
            </a:endParaRPr>
          </a:p>
          <a:p>
            <a:pPr marL="540000" indent="-324000">
              <a:lnSpc>
                <a:spcPts val="3000"/>
              </a:lnSpc>
              <a:defRPr sz="1000"/>
            </a:pPr>
            <a:r>
              <a:rPr lang="ja-JP" altLang="en-US" sz="2200" b="1" dirty="0" smtClean="0">
                <a:solidFill>
                  <a:srgbClr val="000000"/>
                </a:solidFill>
                <a:latin typeface="HG丸ｺﾞｼｯｸM-PRO"/>
                <a:ea typeface="HG丸ｺﾞｼｯｸM-PRO"/>
              </a:rPr>
              <a:t>・</a:t>
            </a:r>
            <a:r>
              <a:rPr lang="ja-JP" altLang="en-US" sz="2200" b="1" dirty="0">
                <a:latin typeface="HG丸ｺﾞｼｯｸM-PRO"/>
                <a:ea typeface="HG丸ｺﾞｼｯｸM-PRO"/>
              </a:rPr>
              <a:t>排気ガス</a:t>
            </a:r>
            <a:r>
              <a:rPr lang="ja-JP" altLang="en-US" sz="2200" b="1" dirty="0" smtClean="0">
                <a:latin typeface="HG丸ｺﾞｼｯｸM-PRO"/>
                <a:ea typeface="HG丸ｺﾞｼｯｸM-PRO"/>
              </a:rPr>
              <a:t>中の硫黄分（燃料に含まれている）が、過給器内部</a:t>
            </a:r>
            <a:r>
              <a:rPr lang="ja-JP" altLang="en-US" sz="2200" b="1" dirty="0" smtClean="0">
                <a:solidFill>
                  <a:srgbClr val="000000"/>
                </a:solidFill>
                <a:latin typeface="HG丸ｺﾞｼｯｸM-PRO"/>
                <a:ea typeface="HG丸ｺﾞｼｯｸM-PRO"/>
              </a:rPr>
              <a:t>の結露水に溶け込んで硫酸化し、部品を腐食脱落させた。また脱落部品との接触により破損箇所が広がった。</a:t>
            </a: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smtClean="0">
              <a:solidFill>
                <a:srgbClr val="000000"/>
              </a:solidFill>
              <a:latin typeface="HG丸ｺﾞｼｯｸM-PRO"/>
              <a:ea typeface="HG丸ｺﾞｼｯｸM-PRO"/>
            </a:endParaRPr>
          </a:p>
          <a:p>
            <a:pPr marL="540000" indent="-324000">
              <a:lnSpc>
                <a:spcPts val="3000"/>
              </a:lnSpc>
              <a:defRPr sz="1000"/>
            </a:pPr>
            <a:endParaRPr lang="en-US" altLang="ja-JP" sz="2200" b="1" dirty="0">
              <a:solidFill>
                <a:srgbClr val="000000"/>
              </a:solidFill>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6</a:t>
            </a:fld>
            <a:endParaRPr kumimoji="1" lang="ja-JP" alt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741" y="2653435"/>
            <a:ext cx="3742459" cy="280684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5906" y="2592820"/>
            <a:ext cx="3843965" cy="288088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5" name="直線矢印コネクタ 4"/>
          <p:cNvCxnSpPr/>
          <p:nvPr/>
        </p:nvCxnSpPr>
        <p:spPr>
          <a:xfrm flipV="1">
            <a:off x="1177636" y="4309919"/>
            <a:ext cx="983674" cy="128847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95746" y="5598391"/>
            <a:ext cx="2040943" cy="461665"/>
          </a:xfrm>
          <a:prstGeom prst="rect">
            <a:avLst/>
          </a:prstGeom>
          <a:noFill/>
        </p:spPr>
        <p:txBody>
          <a:bodyPr wrap="none" rtlCol="0">
            <a:spAutoFit/>
          </a:bodyPr>
          <a:lstStyle/>
          <a:p>
            <a:r>
              <a:rPr kumimoji="1" lang="ja-JP" altLang="en-US" sz="2400" b="1" dirty="0" smtClean="0">
                <a:solidFill>
                  <a:srgbClr val="FF0000"/>
                </a:solidFill>
              </a:rPr>
              <a:t>案内羽根脱落</a:t>
            </a:r>
            <a:endParaRPr kumimoji="1" lang="ja-JP" altLang="en-US" sz="2400" b="1" dirty="0">
              <a:solidFill>
                <a:srgbClr val="FF0000"/>
              </a:solidFill>
            </a:endParaRPr>
          </a:p>
        </p:txBody>
      </p:sp>
      <p:cxnSp>
        <p:nvCxnSpPr>
          <p:cNvPr id="15" name="直線矢印コネクタ 14"/>
          <p:cNvCxnSpPr/>
          <p:nvPr/>
        </p:nvCxnSpPr>
        <p:spPr>
          <a:xfrm flipV="1">
            <a:off x="5721927" y="4212938"/>
            <a:ext cx="983674" cy="141316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779819" y="5557103"/>
            <a:ext cx="3587842" cy="830997"/>
          </a:xfrm>
          <a:prstGeom prst="rect">
            <a:avLst/>
          </a:prstGeom>
          <a:noFill/>
        </p:spPr>
        <p:txBody>
          <a:bodyPr wrap="none" rtlCol="0">
            <a:spAutoFit/>
          </a:bodyPr>
          <a:lstStyle/>
          <a:p>
            <a:r>
              <a:rPr lang="ja-JP" altLang="en-US" sz="2400" b="1" dirty="0" smtClean="0">
                <a:solidFill>
                  <a:srgbClr val="FF0000"/>
                </a:solidFill>
              </a:rPr>
              <a:t>脱落部品との接触により</a:t>
            </a:r>
            <a:endParaRPr lang="en-US" altLang="ja-JP" sz="2400" b="1" dirty="0" smtClean="0">
              <a:solidFill>
                <a:srgbClr val="FF0000"/>
              </a:solidFill>
            </a:endParaRPr>
          </a:p>
          <a:p>
            <a:r>
              <a:rPr lang="ja-JP" altLang="en-US" sz="2400" b="1" dirty="0" smtClean="0">
                <a:solidFill>
                  <a:srgbClr val="FF0000"/>
                </a:solidFill>
              </a:rPr>
              <a:t>タービン翼の曲りが発生</a:t>
            </a:r>
            <a:endParaRPr kumimoji="1" lang="ja-JP" altLang="en-US" sz="2400" b="1" dirty="0">
              <a:solidFill>
                <a:srgbClr val="FF0000"/>
              </a:solidFill>
            </a:endParaRPr>
          </a:p>
        </p:txBody>
      </p:sp>
    </p:spTree>
    <p:extLst>
      <p:ext uri="{BB962C8B-B14F-4D97-AF65-F5344CB8AC3E}">
        <p14:creationId xmlns:p14="http://schemas.microsoft.com/office/powerpoint/2010/main" val="4005166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エンジンにおける時間計画保全導入の背景（４／６）</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000"/>
              </a:lnSpc>
              <a:defRPr sz="1000"/>
            </a:pPr>
            <a:r>
              <a:rPr lang="en-US" altLang="ja-JP" sz="2200" b="1" dirty="0" smtClean="0">
                <a:solidFill>
                  <a:srgbClr val="000000"/>
                </a:solidFill>
                <a:latin typeface="HG丸ｺﾞｼｯｸM-PRO"/>
                <a:ea typeface="HG丸ｺﾞｼｯｸM-PRO"/>
              </a:rPr>
              <a:t>【</a:t>
            </a:r>
            <a:r>
              <a:rPr lang="ja-JP" altLang="en-US" sz="2200" b="1" dirty="0" smtClean="0">
                <a:solidFill>
                  <a:srgbClr val="000000"/>
                </a:solidFill>
                <a:latin typeface="HG丸ｺﾞｼｯｸM-PRO"/>
                <a:ea typeface="HG丸ｺﾞｼｯｸM-PRO"/>
              </a:rPr>
              <a:t>故障事例②</a:t>
            </a:r>
            <a:r>
              <a:rPr lang="en-US" altLang="ja-JP" sz="2200" b="1" dirty="0" smtClean="0">
                <a:solidFill>
                  <a:srgbClr val="000000"/>
                </a:solidFill>
                <a:latin typeface="HG丸ｺﾞｼｯｸM-PRO"/>
                <a:ea typeface="HG丸ｺﾞｼｯｸM-PRO"/>
              </a:rPr>
              <a:t>】</a:t>
            </a:r>
            <a:r>
              <a:rPr lang="ja-JP" altLang="en-US" sz="2200" b="1" dirty="0" smtClean="0">
                <a:solidFill>
                  <a:srgbClr val="000000"/>
                </a:solidFill>
                <a:latin typeface="HG丸ｺﾞｼｯｸM-PRO"/>
                <a:ea typeface="HG丸ｺﾞｼｯｸM-PRO"/>
              </a:rPr>
              <a:t>３５年経過したエンジン本体（内部）の破損</a:t>
            </a:r>
            <a:endParaRPr lang="en-US" altLang="ja-JP" sz="2200" b="1" dirty="0">
              <a:solidFill>
                <a:srgbClr val="000000"/>
              </a:solidFill>
              <a:latin typeface="HG丸ｺﾞｼｯｸM-PRO"/>
              <a:ea typeface="HG丸ｺﾞｼｯｸM-PRO"/>
            </a:endParaRPr>
          </a:p>
          <a:p>
            <a:pPr marL="540000" indent="-324000">
              <a:lnSpc>
                <a:spcPts val="3000"/>
              </a:lnSpc>
              <a:defRPr sz="1000"/>
            </a:pPr>
            <a:r>
              <a:rPr lang="ja-JP" altLang="en-US" sz="2200" b="1" dirty="0" smtClean="0">
                <a:solidFill>
                  <a:srgbClr val="000000"/>
                </a:solidFill>
                <a:latin typeface="HG丸ｺﾞｼｯｸM-PRO"/>
                <a:ea typeface="HG丸ｺﾞｼｯｸM-PRO"/>
              </a:rPr>
              <a:t>・</a:t>
            </a:r>
            <a:r>
              <a:rPr lang="ja-JP" altLang="en-US" sz="2200" b="1" dirty="0" smtClean="0">
                <a:latin typeface="HG丸ｺﾞｼｯｸM-PRO"/>
                <a:ea typeface="HG丸ｺﾞｼｯｸM-PRO"/>
              </a:rPr>
              <a:t>エンジンを冷却するための冷却水通水経路部の破損により、</a:t>
            </a:r>
            <a:endParaRPr lang="en-US" altLang="ja-JP" sz="2200" b="1" dirty="0" smtClean="0">
              <a:latin typeface="HG丸ｺﾞｼｯｸM-PRO"/>
              <a:ea typeface="HG丸ｺﾞｼｯｸM-PRO"/>
            </a:endParaRPr>
          </a:p>
          <a:p>
            <a:pPr marL="540000" indent="-324000">
              <a:lnSpc>
                <a:spcPts val="3000"/>
              </a:lnSpc>
              <a:defRPr sz="1000"/>
            </a:pPr>
            <a:r>
              <a:rPr lang="ja-JP" altLang="en-US" sz="2200" b="1" dirty="0">
                <a:latin typeface="HG丸ｺﾞｼｯｸM-PRO"/>
                <a:ea typeface="HG丸ｺﾞｼｯｸM-PRO"/>
              </a:rPr>
              <a:t>　</a:t>
            </a:r>
            <a:r>
              <a:rPr lang="ja-JP" altLang="en-US" sz="2200" b="1" dirty="0" smtClean="0">
                <a:latin typeface="HG丸ｺﾞｼｯｸM-PRO"/>
                <a:ea typeface="HG丸ｺﾞｼｯｸM-PRO"/>
              </a:rPr>
              <a:t>エンジン本体に冷却水が混入したため、シリンダーライナー</a:t>
            </a:r>
            <a:endParaRPr lang="en-US" altLang="ja-JP" sz="2200" b="1" dirty="0" smtClean="0">
              <a:latin typeface="HG丸ｺﾞｼｯｸM-PRO"/>
              <a:ea typeface="HG丸ｺﾞｼｯｸM-PRO"/>
            </a:endParaRPr>
          </a:p>
          <a:p>
            <a:pPr marL="540000" indent="-324000">
              <a:lnSpc>
                <a:spcPts val="3000"/>
              </a:lnSpc>
              <a:defRPr sz="1000"/>
            </a:pPr>
            <a:r>
              <a:rPr lang="ja-JP" altLang="en-US" sz="2200" b="1" dirty="0">
                <a:latin typeface="HG丸ｺﾞｼｯｸM-PRO"/>
                <a:ea typeface="HG丸ｺﾞｼｯｸM-PRO"/>
              </a:rPr>
              <a:t>　</a:t>
            </a:r>
            <a:r>
              <a:rPr lang="ja-JP" altLang="en-US" sz="2200" b="1" dirty="0" smtClean="0">
                <a:latin typeface="HG丸ｺﾞｼｯｸM-PRO"/>
                <a:ea typeface="HG丸ｺﾞｼｯｸM-PRO"/>
              </a:rPr>
              <a:t>やコンロッド等が破損した。</a:t>
            </a:r>
            <a:endParaRPr lang="en-US" altLang="ja-JP" sz="2200" b="1" dirty="0" smtClean="0">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7</a:t>
            </a:fld>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2900" y="2514600"/>
            <a:ext cx="2476500" cy="3303034"/>
          </a:xfrm>
          <a:prstGeom prst="rect">
            <a:avLst/>
          </a:prstGeom>
          <a:ln w="28575">
            <a:solidFill>
              <a:schemeClr val="tx1"/>
            </a:solidFill>
          </a:ln>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57775" y="2956950"/>
            <a:ext cx="3297200" cy="2472900"/>
          </a:xfrm>
          <a:prstGeom prst="rect">
            <a:avLst/>
          </a:prstGeom>
          <a:ln w="28575">
            <a:solidFill>
              <a:schemeClr val="tx1"/>
            </a:solidFill>
          </a:ln>
        </p:spPr>
      </p:pic>
      <p:cxnSp>
        <p:nvCxnSpPr>
          <p:cNvPr id="13" name="直線矢印コネクタ 12"/>
          <p:cNvCxnSpPr/>
          <p:nvPr/>
        </p:nvCxnSpPr>
        <p:spPr>
          <a:xfrm flipV="1">
            <a:off x="2019300" y="5134264"/>
            <a:ext cx="307109" cy="108873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850900" y="6149110"/>
            <a:ext cx="3587842" cy="461665"/>
          </a:xfrm>
          <a:prstGeom prst="rect">
            <a:avLst/>
          </a:prstGeom>
          <a:noFill/>
        </p:spPr>
        <p:txBody>
          <a:bodyPr wrap="none" rtlCol="0">
            <a:spAutoFit/>
          </a:bodyPr>
          <a:lstStyle/>
          <a:p>
            <a:r>
              <a:rPr kumimoji="1" lang="ja-JP" altLang="en-US" sz="2400" b="1" dirty="0" smtClean="0">
                <a:solidFill>
                  <a:srgbClr val="FF0000"/>
                </a:solidFill>
              </a:rPr>
              <a:t>シリンダーライナー破損</a:t>
            </a:r>
            <a:endParaRPr kumimoji="1" lang="ja-JP" altLang="en-US" sz="2400" b="1" dirty="0">
              <a:solidFill>
                <a:srgbClr val="FF0000"/>
              </a:solidFill>
            </a:endParaRPr>
          </a:p>
        </p:txBody>
      </p:sp>
      <p:cxnSp>
        <p:nvCxnSpPr>
          <p:cNvPr id="17" name="直線矢印コネクタ 16"/>
          <p:cNvCxnSpPr/>
          <p:nvPr/>
        </p:nvCxnSpPr>
        <p:spPr>
          <a:xfrm flipH="1" flipV="1">
            <a:off x="6974609" y="5540664"/>
            <a:ext cx="238991" cy="55533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867400" y="6047510"/>
            <a:ext cx="2350323" cy="461665"/>
          </a:xfrm>
          <a:prstGeom prst="rect">
            <a:avLst/>
          </a:prstGeom>
          <a:noFill/>
        </p:spPr>
        <p:txBody>
          <a:bodyPr wrap="none" rtlCol="0">
            <a:spAutoFit/>
          </a:bodyPr>
          <a:lstStyle/>
          <a:p>
            <a:r>
              <a:rPr lang="ja-JP" altLang="en-US" sz="2400" b="1" dirty="0">
                <a:solidFill>
                  <a:srgbClr val="FF0000"/>
                </a:solidFill>
              </a:rPr>
              <a:t>コンロッド</a:t>
            </a:r>
            <a:r>
              <a:rPr kumimoji="1" lang="ja-JP" altLang="en-US" sz="2400" b="1" dirty="0" smtClean="0">
                <a:solidFill>
                  <a:srgbClr val="FF0000"/>
                </a:solidFill>
              </a:rPr>
              <a:t>破損</a:t>
            </a:r>
            <a:endParaRPr kumimoji="1" lang="ja-JP" altLang="en-US" sz="2400" b="1" dirty="0">
              <a:solidFill>
                <a:srgbClr val="FF0000"/>
              </a:solidFill>
            </a:endParaRPr>
          </a:p>
        </p:txBody>
      </p:sp>
    </p:spTree>
    <p:extLst>
      <p:ext uri="{BB962C8B-B14F-4D97-AF65-F5344CB8AC3E}">
        <p14:creationId xmlns:p14="http://schemas.microsoft.com/office/powerpoint/2010/main" val="2474523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．設備更新における時間計画型の導入</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a:t>
            </a:r>
            <a:r>
              <a:rPr lang="ja-JP" altLang="en-US" sz="2400" dirty="0">
                <a:latin typeface="Meiryo UI" pitchFamily="50" charset="-128"/>
                <a:ea typeface="Meiryo UI" pitchFamily="50" charset="-128"/>
                <a:cs typeface="Meiryo UI" pitchFamily="50" charset="-128"/>
              </a:rPr>
              <a:t>エンジンにおける時間計画保全導入の背景</a:t>
            </a:r>
            <a:r>
              <a:rPr lang="ja-JP" altLang="en-US" sz="2400" dirty="0" smtClean="0">
                <a:latin typeface="Meiryo UI" pitchFamily="50" charset="-128"/>
                <a:ea typeface="Meiryo UI" pitchFamily="50" charset="-128"/>
                <a:cs typeface="Meiryo UI" pitchFamily="50" charset="-128"/>
              </a:rPr>
              <a:t>（５／６）</a:t>
            </a:r>
            <a:endParaRPr lang="ja-JP" altLang="en-US" sz="2400" dirty="0">
              <a:latin typeface="Meiryo UI" pitchFamily="50" charset="-128"/>
              <a:ea typeface="Meiryo UI" pitchFamily="50" charset="-128"/>
              <a:cs typeface="Meiryo UI" pitchFamily="50" charset="-128"/>
            </a:endParaRPr>
          </a:p>
        </p:txBody>
      </p:sp>
      <p:sp>
        <p:nvSpPr>
          <p:cNvPr id="38" name="Text Box 983"/>
          <p:cNvSpPr txBox="1">
            <a:spLocks noChangeArrowheads="1"/>
          </p:cNvSpPr>
          <p:nvPr/>
        </p:nvSpPr>
        <p:spPr bwMode="auto">
          <a:xfrm>
            <a:off x="166256" y="997527"/>
            <a:ext cx="8811491" cy="573578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000"/>
              </a:lnSpc>
              <a:defRPr sz="1000"/>
            </a:pPr>
            <a:r>
              <a:rPr lang="en-US" altLang="ja-JP" sz="2200" b="1" dirty="0" smtClean="0">
                <a:latin typeface="HG丸ｺﾞｼｯｸM-PRO"/>
                <a:ea typeface="HG丸ｺﾞｼｯｸM-PRO"/>
              </a:rPr>
              <a:t>【</a:t>
            </a:r>
            <a:r>
              <a:rPr lang="ja-JP" altLang="en-US" sz="2200" b="1" dirty="0">
                <a:latin typeface="HG丸ｺﾞｼｯｸM-PRO"/>
                <a:ea typeface="HG丸ｺﾞｼｯｸM-PRO"/>
              </a:rPr>
              <a:t>エンジン</a:t>
            </a:r>
            <a:r>
              <a:rPr lang="ja-JP" altLang="en-US" sz="2200" b="1" dirty="0" smtClean="0">
                <a:latin typeface="HG丸ｺﾞｼｯｸM-PRO"/>
                <a:ea typeface="HG丸ｺﾞｼｯｸM-PRO"/>
              </a:rPr>
              <a:t>故障からの考察</a:t>
            </a:r>
            <a:r>
              <a:rPr lang="en-US" altLang="ja-JP" sz="2200" b="1" dirty="0" smtClean="0">
                <a:latin typeface="HG丸ｺﾞｼｯｸM-PRO"/>
                <a:ea typeface="HG丸ｺﾞｼｯｸM-PRO"/>
              </a:rPr>
              <a:t>】</a:t>
            </a:r>
            <a:endParaRPr lang="en-US" altLang="ja-JP" sz="2200" b="1" i="0" u="none" strike="noStrike" baseline="0" dirty="0" smtClean="0">
              <a:latin typeface="HG丸ｺﾞｼｯｸM-PRO"/>
              <a:ea typeface="HG丸ｺﾞｼｯｸM-PRO"/>
            </a:endParaRPr>
          </a:p>
          <a:p>
            <a:pPr marL="540000" indent="-324000">
              <a:lnSpc>
                <a:spcPts val="3000"/>
              </a:lnSpc>
              <a:defRPr sz="1000"/>
            </a:pPr>
            <a:r>
              <a:rPr lang="ja-JP" altLang="en-US" sz="2200" b="1" i="0" u="none" strike="noStrike" baseline="0" dirty="0" smtClean="0">
                <a:latin typeface="HG丸ｺﾞｼｯｸM-PRO"/>
                <a:ea typeface="HG丸ｺﾞｼｯｸM-PRO"/>
              </a:rPr>
              <a:t>①</a:t>
            </a:r>
            <a:r>
              <a:rPr lang="ja-JP" altLang="en-US" sz="2200" b="1" dirty="0">
                <a:latin typeface="HG丸ｺﾞｼｯｸM-PRO"/>
                <a:ea typeface="HG丸ｺﾞｼｯｸM-PRO"/>
              </a:rPr>
              <a:t>分解整備を確実に実施することで、損傷の拡大は未然に防止することが可能である。</a:t>
            </a:r>
            <a:endParaRPr lang="en-US" altLang="ja-JP" sz="2200" b="1" dirty="0">
              <a:latin typeface="HG丸ｺﾞｼｯｸM-PRO"/>
              <a:ea typeface="HG丸ｺﾞｼｯｸM-PRO"/>
            </a:endParaRPr>
          </a:p>
          <a:p>
            <a:pPr marL="540000" indent="-324000">
              <a:lnSpc>
                <a:spcPts val="3000"/>
              </a:lnSpc>
              <a:defRPr sz="1000"/>
            </a:pPr>
            <a:r>
              <a:rPr lang="ja-JP" altLang="en-US" sz="2200" b="1" i="0" u="none" strike="noStrike" baseline="0" dirty="0" smtClean="0">
                <a:latin typeface="HG丸ｺﾞｼｯｸM-PRO"/>
                <a:ea typeface="HG丸ｺﾞｼｯｸM-PRO"/>
              </a:rPr>
              <a:t>②</a:t>
            </a:r>
            <a:r>
              <a:rPr lang="ja-JP" altLang="en-US" sz="2200" b="1" dirty="0" smtClean="0">
                <a:latin typeface="HG丸ｺﾞｼｯｸM-PRO"/>
                <a:ea typeface="HG丸ｺﾞｼｯｸM-PRO"/>
              </a:rPr>
              <a:t>部品点数の多いエンジンでは、経年劣化が起因となる損傷等（完全な損傷にまで至っていない事象を含む）を点検時に確認することは困難である。</a:t>
            </a:r>
            <a:endParaRPr lang="en-US" altLang="ja-JP" sz="2200" b="1" i="0" u="none" strike="noStrike" baseline="0" dirty="0" smtClean="0">
              <a:latin typeface="HG丸ｺﾞｼｯｸM-PRO"/>
              <a:ea typeface="HG丸ｺﾞｼｯｸM-PRO"/>
            </a:endParaRPr>
          </a:p>
          <a:p>
            <a:pPr marL="540000" indent="-324000">
              <a:lnSpc>
                <a:spcPts val="3000"/>
              </a:lnSpc>
              <a:defRPr sz="1000"/>
            </a:pPr>
            <a:r>
              <a:rPr lang="ja-JP" altLang="en-US" sz="2200" b="1" dirty="0" smtClean="0">
                <a:latin typeface="HG丸ｺﾞｼｯｸM-PRO"/>
                <a:ea typeface="HG丸ｺﾞｼｯｸM-PRO"/>
              </a:rPr>
              <a:t>③長期間使用する</a:t>
            </a:r>
            <a:r>
              <a:rPr lang="ja-JP" altLang="en-US" sz="2200" b="1" i="0" u="none" strike="noStrike" baseline="0" dirty="0" smtClean="0">
                <a:latin typeface="HG丸ｺﾞｼｯｸM-PRO"/>
                <a:ea typeface="HG丸ｺﾞｼｯｸM-PRO"/>
              </a:rPr>
              <a:t>設備</a:t>
            </a:r>
            <a:r>
              <a:rPr lang="ja-JP" altLang="en-US" sz="2200" b="1" i="0" u="none" strike="noStrike" baseline="0" dirty="0">
                <a:latin typeface="HG丸ｺﾞｼｯｸM-PRO"/>
                <a:ea typeface="HG丸ｺﾞｼｯｸM-PRO"/>
              </a:rPr>
              <a:t>で</a:t>
            </a:r>
            <a:r>
              <a:rPr lang="ja-JP" altLang="en-US" sz="2200" b="1" i="0" u="none" strike="noStrike" baseline="0" dirty="0" smtClean="0">
                <a:latin typeface="HG丸ｺﾞｼｯｸM-PRO"/>
                <a:ea typeface="HG丸ｺﾞｼｯｸM-PRO"/>
              </a:rPr>
              <a:t>は、本体</a:t>
            </a:r>
            <a:r>
              <a:rPr lang="ja-JP" altLang="en-US" sz="2200" b="1" dirty="0" smtClean="0">
                <a:latin typeface="HG丸ｺﾞｼｯｸM-PRO"/>
                <a:ea typeface="HG丸ｺﾞｼｯｸM-PRO"/>
              </a:rPr>
              <a:t>設備のほか、部品、部材を取り替える場合、製造中止により調達困難</a:t>
            </a:r>
            <a:r>
              <a:rPr lang="en-US" altLang="ja-JP" sz="2200" b="1" baseline="30000" dirty="0" smtClean="0">
                <a:latin typeface="HG丸ｺﾞｼｯｸM-PRO"/>
                <a:ea typeface="HG丸ｺﾞｼｯｸM-PRO"/>
              </a:rPr>
              <a:t>※</a:t>
            </a:r>
            <a:r>
              <a:rPr lang="ja-JP" altLang="en-US" sz="2200" b="1" dirty="0" smtClean="0">
                <a:latin typeface="HG丸ｺﾞｼｯｸM-PRO"/>
                <a:ea typeface="HG丸ｺﾞｼｯｸM-PRO"/>
              </a:rPr>
              <a:t>なことがある。</a:t>
            </a:r>
            <a:endParaRPr lang="en-US" altLang="ja-JP" sz="2200" b="1" dirty="0" smtClean="0">
              <a:latin typeface="HG丸ｺﾞｼｯｸM-PRO"/>
              <a:ea typeface="HG丸ｺﾞｼｯｸM-PRO"/>
            </a:endParaRPr>
          </a:p>
          <a:p>
            <a:pPr marL="900000" indent="-288000">
              <a:lnSpc>
                <a:spcPts val="3000"/>
              </a:lnSpc>
              <a:defRPr sz="1000"/>
            </a:pPr>
            <a:r>
              <a:rPr lang="en-US" altLang="ja-JP" sz="2200" b="1" dirty="0" smtClean="0">
                <a:latin typeface="HG丸ｺﾞｼｯｸM-PRO"/>
                <a:ea typeface="HG丸ｺﾞｼｯｸM-PRO"/>
              </a:rPr>
              <a:t>※</a:t>
            </a:r>
            <a:r>
              <a:rPr lang="ja-JP" altLang="en-US" sz="2200" b="1" dirty="0" smtClean="0">
                <a:latin typeface="HG丸ｺﾞｼｯｸM-PRO"/>
                <a:ea typeface="HG丸ｺﾞｼｯｸM-PRO"/>
              </a:rPr>
              <a:t>入手は可能であるが、設計から再度行うために調達まで数カ月を要することがある。</a:t>
            </a:r>
            <a:endParaRPr lang="en-US" altLang="ja-JP" sz="2200" b="1" dirty="0" smtClean="0">
              <a:latin typeface="HG丸ｺﾞｼｯｸM-PRO"/>
              <a:ea typeface="HG丸ｺﾞｼｯｸM-PRO"/>
            </a:endParaRPr>
          </a:p>
          <a:p>
            <a:pPr marL="540000" indent="-324000">
              <a:lnSpc>
                <a:spcPts val="3000"/>
              </a:lnSpc>
              <a:defRPr sz="1000"/>
            </a:pPr>
            <a:r>
              <a:rPr lang="ja-JP" altLang="en-US" sz="2200" b="1" dirty="0" smtClean="0">
                <a:latin typeface="HG丸ｺﾞｼｯｸM-PRO"/>
                <a:ea typeface="HG丸ｺﾞｼｯｸM-PRO"/>
              </a:rPr>
              <a:t>④下水道の雨水ポンプ施設においては、経年劣化したエンジンで過給機の不具合が複数発見されている。大半は点検整備時に発見されており、未然に故障停止を防止しているが、故障事例①のように運転不能に陥ったものもある。</a:t>
            </a:r>
            <a:endParaRPr lang="en-US" altLang="ja-JP" sz="2200" b="1" dirty="0">
              <a:latin typeface="HG丸ｺﾞｼｯｸM-PRO"/>
              <a:ea typeface="HG丸ｺﾞｼｯｸM-PRO"/>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8</a:t>
            </a:fld>
            <a:endParaRPr kumimoji="1" lang="ja-JP" altLang="en-US" dirty="0"/>
          </a:p>
        </p:txBody>
      </p:sp>
    </p:spTree>
    <p:extLst>
      <p:ext uri="{BB962C8B-B14F-4D97-AF65-F5344CB8AC3E}">
        <p14:creationId xmlns:p14="http://schemas.microsoft.com/office/powerpoint/2010/main" val="480161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txDef>
      <a:spPr>
        <a:noFill/>
      </a:spPr>
      <a:bodyPr wrap="square" rtlCol="0">
        <a:spAutoFit/>
      </a:bodyPr>
      <a:lstStyle>
        <a:defPPr algn="ctr">
          <a:defRPr kumimoji="1" sz="1400" dirty="0" err="1" smtClean="0">
            <a:latin typeface="ＭＳ ゴシック" panose="020B0609070205080204" pitchFamily="49" charset="-128"/>
            <a:ea typeface="ＭＳ ゴシック" panose="020B0609070205080204" pitchFamily="49"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A9F2E74B89BA4499CB1BEF8348AA80B" ma:contentTypeVersion="0" ma:contentTypeDescription="新しいドキュメントを作成します。" ma:contentTypeScope="" ma:versionID="6a2a72e2d454aba72df80c79ecd9f829">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891BAD-DA7B-4DA2-BD70-A6A766DB75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23580F3-5003-4643-A841-F6D2432542D8}">
  <ds:schemaRefs>
    <ds:schemaRef ds:uri="http://www.w3.org/XML/1998/namespace"/>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537A8C2-C6E1-41B4-B797-BE76C7836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8969</TotalTime>
  <Words>7928</Words>
  <Application>Microsoft Office PowerPoint</Application>
  <PresentationFormat>画面に合わせる (4:3)</PresentationFormat>
  <Paragraphs>2371</Paragraphs>
  <Slides>64</Slides>
  <Notes>45</Notes>
  <HiddenSlides>0</HiddenSlides>
  <MMClips>0</MMClips>
  <ScaleCrop>false</ScaleCrop>
  <HeadingPairs>
    <vt:vector size="4" baseType="variant">
      <vt:variant>
        <vt:lpstr>テーマ</vt:lpstr>
      </vt:variant>
      <vt:variant>
        <vt:i4>1</vt:i4>
      </vt:variant>
      <vt:variant>
        <vt:lpstr>スライド タイトル</vt:lpstr>
      </vt:variant>
      <vt:variant>
        <vt:i4>64</vt:i4>
      </vt:variant>
    </vt:vector>
  </HeadingPairs>
  <TitlesOfParts>
    <vt:vector size="65" baseType="lpstr">
      <vt:lpstr>スリップストリーム</vt:lpstr>
      <vt:lpstr>大阪府都市基盤施設維持管理技術審議会  平成26年度第２回　下水等設備部会  ～効率的・効果的維持管理手法の確立（設備編）～ ～持続可能な維持管理の仕組づくり（設備編）～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大阪府庁</cp:lastModifiedBy>
  <cp:revision>537</cp:revision>
  <cp:lastPrinted>2014-06-19T03:52:01Z</cp:lastPrinted>
  <dcterms:created xsi:type="dcterms:W3CDTF">2013-06-19T04:48:16Z</dcterms:created>
  <dcterms:modified xsi:type="dcterms:W3CDTF">2014-06-20T11:09:22Z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0x0101002A9F2E74B89BA4499CB1BEF8348AA80B</vt:lpwstr>
  </property>
</Properties>
</file>