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8"/>
  </p:notesMasterIdLst>
  <p:handoutMasterIdLst>
    <p:handoutMasterId r:id="rId49"/>
  </p:handoutMasterIdLst>
  <p:sldIdLst>
    <p:sldId id="256" r:id="rId2"/>
    <p:sldId id="398" r:id="rId3"/>
    <p:sldId id="566" r:id="rId4"/>
    <p:sldId id="539" r:id="rId5"/>
    <p:sldId id="540" r:id="rId6"/>
    <p:sldId id="541" r:id="rId7"/>
    <p:sldId id="470" r:id="rId8"/>
    <p:sldId id="542" r:id="rId9"/>
    <p:sldId id="584" r:id="rId10"/>
    <p:sldId id="543" r:id="rId11"/>
    <p:sldId id="611" r:id="rId12"/>
    <p:sldId id="581" r:id="rId13"/>
    <p:sldId id="632" r:id="rId14"/>
    <p:sldId id="597" r:id="rId15"/>
    <p:sldId id="630" r:id="rId16"/>
    <p:sldId id="600" r:id="rId17"/>
    <p:sldId id="599" r:id="rId18"/>
    <p:sldId id="606" r:id="rId19"/>
    <p:sldId id="605" r:id="rId20"/>
    <p:sldId id="633" r:id="rId21"/>
    <p:sldId id="634" r:id="rId22"/>
    <p:sldId id="601" r:id="rId23"/>
    <p:sldId id="588" r:id="rId24"/>
    <p:sldId id="585" r:id="rId25"/>
    <p:sldId id="635" r:id="rId26"/>
    <p:sldId id="589" r:id="rId27"/>
    <p:sldId id="609" r:id="rId28"/>
    <p:sldId id="608" r:id="rId29"/>
    <p:sldId id="607" r:id="rId30"/>
    <p:sldId id="640" r:id="rId31"/>
    <p:sldId id="641" r:id="rId32"/>
    <p:sldId id="642" r:id="rId33"/>
    <p:sldId id="643" r:id="rId34"/>
    <p:sldId id="644" r:id="rId35"/>
    <p:sldId id="645" r:id="rId36"/>
    <p:sldId id="612" r:id="rId37"/>
    <p:sldId id="618" r:id="rId38"/>
    <p:sldId id="619" r:id="rId39"/>
    <p:sldId id="621" r:id="rId40"/>
    <p:sldId id="627" r:id="rId41"/>
    <p:sldId id="620" r:id="rId42"/>
    <p:sldId id="647" r:id="rId43"/>
    <p:sldId id="646" r:id="rId44"/>
    <p:sldId id="648" r:id="rId45"/>
    <p:sldId id="649" r:id="rId46"/>
    <p:sldId id="650" r:id="rId4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3" clrIdx="0"/>
  <p:cmAuthor id="1" name="谷　直彦" initials="谷　直彦"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99FFCC"/>
    <a:srgbClr val="FFCCFF"/>
    <a:srgbClr val="FFCC66"/>
    <a:srgbClr val="CCFFFF"/>
    <a:srgbClr val="660066"/>
    <a:srgbClr val="CCECFF"/>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6874" autoAdjust="0"/>
  </p:normalViewPr>
  <p:slideViewPr>
    <p:cSldViewPr>
      <p:cViewPr>
        <p:scale>
          <a:sx n="66" d="100"/>
          <a:sy n="66" d="100"/>
        </p:scale>
        <p:origin x="-14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6888"/>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6888"/>
          </a:xfrm>
          <a:prstGeom prst="rect">
            <a:avLst/>
          </a:prstGeom>
        </p:spPr>
        <p:txBody>
          <a:bodyPr vert="horz" lIns="91429" tIns="45715" rIns="91429" bIns="45715" rtlCol="0"/>
          <a:lstStyle>
            <a:lvl1pPr algn="r">
              <a:defRPr sz="1200"/>
            </a:lvl1pPr>
          </a:lstStyle>
          <a:p>
            <a:fld id="{1E69506A-0BD5-48D0-89B6-EFEEABFC86BC}" type="datetimeFigureOut">
              <a:rPr kumimoji="1" lang="ja-JP" altLang="en-US" smtClean="0"/>
              <a:t>2017/11/6</a:t>
            </a:fld>
            <a:endParaRPr kumimoji="1" lang="ja-JP" altLang="en-US"/>
          </a:p>
        </p:txBody>
      </p:sp>
      <p:sp>
        <p:nvSpPr>
          <p:cNvPr id="4" name="フッター プレースホルダー 3"/>
          <p:cNvSpPr>
            <a:spLocks noGrp="1"/>
          </p:cNvSpPr>
          <p:nvPr>
            <p:ph type="ftr" sz="quarter" idx="2"/>
          </p:nvPr>
        </p:nvSpPr>
        <p:spPr>
          <a:xfrm>
            <a:off x="2" y="9440866"/>
            <a:ext cx="2949575" cy="496887"/>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29" tIns="45715" rIns="91429" bIns="45715" rtlCol="0" anchor="b"/>
          <a:lstStyle>
            <a:lvl1pPr algn="r">
              <a:defRPr sz="1200"/>
            </a:lvl1pPr>
          </a:lstStyle>
          <a:p>
            <a:fld id="{86AE862A-A9C3-435F-B32D-6A5AC24C97E0}" type="slidenum">
              <a:rPr kumimoji="1" lang="ja-JP" altLang="en-US" smtClean="0"/>
              <a:t>‹#›</a:t>
            </a:fld>
            <a:endParaRPr kumimoji="1" lang="ja-JP" altLang="en-US"/>
          </a:p>
        </p:txBody>
      </p:sp>
    </p:spTree>
    <p:extLst>
      <p:ext uri="{BB962C8B-B14F-4D97-AF65-F5344CB8AC3E}">
        <p14:creationId xmlns:p14="http://schemas.microsoft.com/office/powerpoint/2010/main" val="23684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49787" cy="496965"/>
          </a:xfrm>
          <a:prstGeom prst="rect">
            <a:avLst/>
          </a:prstGeom>
        </p:spPr>
        <p:txBody>
          <a:bodyPr vert="horz" lIns="91417" tIns="45710" rIns="91417"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5"/>
            <a:ext cx="2949787" cy="496965"/>
          </a:xfrm>
          <a:prstGeom prst="rect">
            <a:avLst/>
          </a:prstGeom>
        </p:spPr>
        <p:txBody>
          <a:bodyPr vert="horz" lIns="91417" tIns="45710" rIns="91417" bIns="45710" rtlCol="0"/>
          <a:lstStyle>
            <a:lvl1pPr algn="r">
              <a:defRPr sz="1200"/>
            </a:lvl1pPr>
          </a:lstStyle>
          <a:p>
            <a:fld id="{ECF6F7F8-8913-4732-AEA3-7F832FCF49E4}" type="datetimeFigureOut">
              <a:rPr kumimoji="1" lang="ja-JP" altLang="en-US" smtClean="0"/>
              <a:t>2017/11/6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7" tIns="45710" rIns="91417" bIns="45710"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17" tIns="45710" rIns="91417"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50"/>
            <a:ext cx="2949787" cy="496965"/>
          </a:xfrm>
          <a:prstGeom prst="rect">
            <a:avLst/>
          </a:prstGeom>
        </p:spPr>
        <p:txBody>
          <a:bodyPr vert="horz" lIns="91417" tIns="45710" rIns="91417"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7" cy="496965"/>
          </a:xfrm>
          <a:prstGeom prst="rect">
            <a:avLst/>
          </a:prstGeom>
        </p:spPr>
        <p:txBody>
          <a:bodyPr vert="horz" lIns="91417" tIns="45710" rIns="91417" bIns="45710"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2">
              <a:defRPr/>
            </a:pPr>
            <a:endParaRPr kumimoji="1" lang="en-US" altLang="ja-JP"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14</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16</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17</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18</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19</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20</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21</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22</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23</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298690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24</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25</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26</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27</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28</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29</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30</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31</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32</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33</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a:t>
            </a:fld>
            <a:endParaRPr kumimoji="1" lang="ja-JP" altLang="en-US"/>
          </a:p>
        </p:txBody>
      </p:sp>
    </p:spTree>
    <p:extLst>
      <p:ext uri="{BB962C8B-B14F-4D97-AF65-F5344CB8AC3E}">
        <p14:creationId xmlns:p14="http://schemas.microsoft.com/office/powerpoint/2010/main" val="1987399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34</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35</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36</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37</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38</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39</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40</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41</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42</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43</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350635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44</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北行きはトラスであり著名橋扱いであるが、南行きは鈑桁であり著名橋とは言い難い。</a:t>
            </a:r>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20737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4382E387-08C3-47A5-9EA1-960C7D723642}" type="datetime1">
              <a:rPr kumimoji="1" lang="ja-JP" altLang="en-US" smtClean="0"/>
              <a:t>2017/11/6</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資料１</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93CC2AD3-0D7E-4309-8848-93CF8DF8182F}" type="datetime1">
              <a:rPr kumimoji="1" lang="ja-JP" altLang="en-US" smtClean="0"/>
              <a:t>2017/11/6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F44E1FF-9DDE-4B2E-B1D8-A91D4CF7A0CA}" type="datetime1">
              <a:rPr kumimoji="1" lang="ja-JP" altLang="en-US" smtClean="0"/>
              <a:t>2017/11/6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fld id="{B0113AC0-5137-4AA5-90AA-96837F4B6052}" type="datetime1">
              <a:rPr kumimoji="1" lang="ja-JP" altLang="en-US" smtClean="0"/>
              <a:t>2017/11/6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資料１</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DAAADE43-DF5A-47B7-BE45-40B9533C2800}" type="datetime1">
              <a:rPr kumimoji="1" lang="ja-JP" altLang="en-US" smtClean="0"/>
              <a:t>2017/11/6</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資料１</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CBFC9F27-64CB-4A74-BBA1-6123B0E6E3B4}" type="datetime1">
              <a:rPr kumimoji="1" lang="ja-JP" altLang="en-US" smtClean="0"/>
              <a:t>2017/11/6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C97AE5B8-233F-48A5-98FC-FDE9872AFF3B}" type="datetime1">
              <a:rPr kumimoji="1" lang="ja-JP" altLang="en-US" smtClean="0"/>
              <a:t>2017/11/6</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資料１</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9FCEBFD5-FB6A-4C0E-8A09-E098B6E82D07}" type="datetime1">
              <a:rPr kumimoji="1" lang="ja-JP" altLang="en-US" smtClean="0"/>
              <a:t>2017/11/6</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資料１</a:t>
            </a:r>
            <a:endParaRPr kumimoji="1" lang="ja-JP" altLang="en-US"/>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751A0ED-F8A0-4F88-9EC5-F020647A2428}" type="datetime1">
              <a:rPr kumimoji="1" lang="ja-JP" altLang="en-US" smtClean="0"/>
              <a:t>2017/11/6</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資料１</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20245AAE-F7D1-401A-8980-57467EE99CDA}" type="datetime1">
              <a:rPr kumimoji="1" lang="ja-JP" altLang="en-US" smtClean="0"/>
              <a:t>2017/11/6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28D5E294-31FF-4ECB-A01A-BCA5FFC89F4B}" type="datetime1">
              <a:rPr kumimoji="1" lang="ja-JP" altLang="en-US" smtClean="0"/>
              <a:t>2017/11/6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資料１</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3E7E0B7-77C0-4C9A-8646-65FC14E4D116}" type="datetime1">
              <a:rPr kumimoji="1" lang="ja-JP" altLang="en-US" smtClean="0"/>
              <a:t>2017/11/6</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資料１</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51620" y="3717032"/>
            <a:ext cx="6984776" cy="1152128"/>
          </a:xfrm>
        </p:spPr>
        <p:txBody>
          <a:bodyPr>
            <a:normAutofit/>
          </a:body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橋梁更新判定フローによる更新すべき施設の抽出について</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サブタイトル 2"/>
          <p:cNvSpPr txBox="1">
            <a:spLocks/>
          </p:cNvSpPr>
          <p:nvPr/>
        </p:nvSpPr>
        <p:spPr>
          <a:xfrm>
            <a:off x="1115616" y="5013176"/>
            <a:ext cx="7056784" cy="72008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1"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1"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1"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1"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1"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1"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1"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1"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1" lang="en-US" sz="1200" kern="1200" smtClean="0">
                <a:solidFill>
                  <a:schemeClr val="tx1"/>
                </a:solidFill>
                <a:latin typeface="+mn-lt"/>
                <a:ea typeface="+mn-ea"/>
                <a:cs typeface="+mn-cs"/>
              </a:defRPr>
            </a:lvl9pPr>
          </a:lstStyle>
          <a:p>
            <a:pPr algn="ctr"/>
            <a:r>
              <a:rPr lang="ja-JP" altLang="en-US" sz="18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２</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９</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第２回</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　道路・橋梁等部会</a:t>
            </a:r>
          </a:p>
        </p:txBody>
      </p:sp>
      <p:sp>
        <p:nvSpPr>
          <p:cNvPr id="4" name="フッター プレースホルダー 3"/>
          <p:cNvSpPr>
            <a:spLocks noGrp="1"/>
          </p:cNvSpPr>
          <p:nvPr>
            <p:ph type="ftr" sz="quarter" idx="11"/>
          </p:nvPr>
        </p:nvSpPr>
        <p:spPr>
          <a:xfrm>
            <a:off x="3419872" y="260648"/>
            <a:ext cx="5490944" cy="648072"/>
          </a:xfrm>
        </p:spPr>
        <p:txBody>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資料１</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昨年度</a:t>
            </a:r>
            <a:r>
              <a:rPr lang="ja-JP" altLang="en-US" dirty="0" smtClean="0">
                <a:latin typeface="HGSｺﾞｼｯｸM" panose="020B0600000000000000" pitchFamily="50" charset="-128"/>
                <a:ea typeface="HGSｺﾞｼｯｸM" panose="020B0600000000000000" pitchFamily="50" charset="-128"/>
              </a:rPr>
              <a:t>までの</a:t>
            </a:r>
            <a:r>
              <a:rPr lang="ja-JP" altLang="en-US" dirty="0">
                <a:latin typeface="HGSｺﾞｼｯｸM" panose="020B0600000000000000" pitchFamily="50" charset="-128"/>
                <a:ea typeface="HGSｺﾞｼｯｸM" panose="020B0600000000000000" pitchFamily="50" charset="-128"/>
              </a:rPr>
              <a:t>検討内容</a:t>
            </a:r>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）更新判定フローの閾値の検討</a:t>
            </a:r>
            <a:endParaRPr lang="ja-JP" altLang="en-US" sz="2400" dirty="0">
              <a:latin typeface="HGSｺﾞｼｯｸM" panose="020B0600000000000000" pitchFamily="50" charset="-128"/>
              <a:ea typeface="HGSｺﾞｼｯｸM" panose="020B0600000000000000" pitchFamily="50" charset="-128"/>
            </a:endParaRPr>
          </a:p>
        </p:txBody>
      </p:sp>
      <p:sp>
        <p:nvSpPr>
          <p:cNvPr id="13" name="正方形/長方形 12"/>
          <p:cNvSpPr/>
          <p:nvPr/>
        </p:nvSpPr>
        <p:spPr>
          <a:xfrm>
            <a:off x="520530" y="1700808"/>
            <a:ext cx="8327032" cy="3293209"/>
          </a:xfrm>
          <a:prstGeom prst="rect">
            <a:avLst/>
          </a:prstGeom>
          <a:noFill/>
        </p:spPr>
        <p:txBody>
          <a:bodyPr wrap="square" rtlCol="0">
            <a:spAutoFit/>
          </a:bodyPr>
          <a:lstStyle/>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「総合評価点</a:t>
            </a:r>
            <a:r>
              <a:rPr lang="en-US" altLang="ja-JP"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点以上」かつ「橋齢以外の</a:t>
            </a:r>
            <a:r>
              <a:rPr lang="ja-JP" altLang="en-US"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項目で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1600" b="1" dirty="0">
              <a:latin typeface="HGSｺﾞｼｯｸM" panose="020B0600000000000000" pitchFamily="50" charset="-128"/>
              <a:ea typeface="HGSｺﾞｼｯｸM" panose="020B0600000000000000" pitchFamily="50" charset="-128"/>
            </a:endParaRPr>
          </a:p>
          <a:p>
            <a:endParaRPr lang="en-US" altLang="ja-JP" sz="1600" b="1" dirty="0">
              <a:latin typeface="HGSｺﾞｼｯｸM" panose="020B0600000000000000" pitchFamily="50" charset="-128"/>
              <a:ea typeface="HGSｺﾞｼｯｸM" panose="020B0600000000000000" pitchFamily="50" charset="-128"/>
            </a:endParaRPr>
          </a:p>
          <a:p>
            <a:endParaRPr lang="en-US" altLang="ja-JP" sz="1600" b="1" dirty="0">
              <a:latin typeface="HGSｺﾞｼｯｸM" panose="020B0600000000000000" pitchFamily="50" charset="-128"/>
              <a:ea typeface="HGSｺﾞｼｯｸM" panose="020B0600000000000000"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総合評価点</a:t>
            </a:r>
            <a:r>
              <a:rPr lang="en-US" altLang="ja-JP"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点以上」かつ「橋齢以外の</a:t>
            </a:r>
            <a:r>
              <a:rPr lang="ja-JP" altLang="en-US"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項目で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a:t>
            </a:r>
            <a:endParaRPr lang="en-US" altLang="ja-JP" sz="2000" dirty="0">
              <a:latin typeface="HGSｺﾞｼｯｸM" panose="020B0600000000000000" pitchFamily="50" charset="-128"/>
              <a:ea typeface="HGSｺﾞｼｯｸM" panose="020B0600000000000000" pitchFamily="50" charset="-128"/>
            </a:endParaRPr>
          </a:p>
        </p:txBody>
      </p:sp>
      <p:sp>
        <p:nvSpPr>
          <p:cNvPr id="14" name="下矢印 13"/>
          <p:cNvSpPr/>
          <p:nvPr/>
        </p:nvSpPr>
        <p:spPr>
          <a:xfrm>
            <a:off x="1619672" y="5229200"/>
            <a:ext cx="697979" cy="23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83568" y="2532966"/>
            <a:ext cx="3518912" cy="400110"/>
          </a:xfrm>
          <a:prstGeom prst="rect">
            <a:avLst/>
          </a:prstGeom>
          <a:solidFill>
            <a:srgbClr val="FFFF00"/>
          </a:solidFill>
        </p:spPr>
        <p:txBody>
          <a:bodyPr wrap="none" rtlCol="0">
            <a:spAutoFit/>
          </a:bodyPr>
          <a:lstStyle/>
          <a:p>
            <a:r>
              <a:rPr lang="ja-JP" altLang="en-US" sz="2000" dirty="0">
                <a:latin typeface="HGSｺﾞｼｯｸM" panose="020B0600000000000000" pitchFamily="50" charset="-128"/>
                <a:ea typeface="HGSｺﾞｼｯｸM" panose="020B0600000000000000" pitchFamily="50" charset="-128"/>
              </a:rPr>
              <a:t>昨年度</a:t>
            </a:r>
            <a:r>
              <a:rPr lang="ja-JP" altLang="en-US" sz="2000" dirty="0" smtClean="0">
                <a:latin typeface="HGSｺﾞｼｯｸM" panose="020B0600000000000000" pitchFamily="50" charset="-128"/>
                <a:ea typeface="HGSｺﾞｼｯｸM" panose="020B0600000000000000" pitchFamily="50" charset="-128"/>
              </a:rPr>
              <a:t>の</a:t>
            </a:r>
            <a:r>
              <a:rPr lang="ja-JP" altLang="en-US" sz="2000" dirty="0">
                <a:latin typeface="HGSｺﾞｼｯｸM" panose="020B0600000000000000" pitchFamily="50" charset="-128"/>
                <a:ea typeface="HGSｺﾞｼｯｸM" panose="020B0600000000000000" pitchFamily="50" charset="-128"/>
              </a:rPr>
              <a:t>キャリブレーション</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21" name="テキスト ボックス 20"/>
          <p:cNvSpPr txBox="1"/>
          <p:nvPr/>
        </p:nvSpPr>
        <p:spPr>
          <a:xfrm>
            <a:off x="708225" y="3037022"/>
            <a:ext cx="8244565" cy="369332"/>
          </a:xfrm>
          <a:prstGeom prst="rect">
            <a:avLst/>
          </a:prstGeom>
          <a:solidFill>
            <a:srgbClr val="002060"/>
          </a:solidFill>
        </p:spPr>
        <p:txBody>
          <a:bodyPr wrap="none" rtlCol="0">
            <a:spAutoFit/>
          </a:bodyPr>
          <a:lstStyle/>
          <a:p>
            <a:r>
              <a:rPr lang="ja-JP" altLang="en-US" b="1" dirty="0">
                <a:solidFill>
                  <a:schemeClr val="bg1"/>
                </a:solidFill>
                <a:latin typeface="HGSｺﾞｼｯｸM" panose="020B0600000000000000" pitchFamily="50" charset="-128"/>
                <a:ea typeface="HGSｺﾞｼｯｸM" panose="020B0600000000000000" pitchFamily="50" charset="-128"/>
                <a:cs typeface="Meiryo UI" panose="020B0604030504040204" pitchFamily="50" charset="-128"/>
              </a:rPr>
              <a:t>マトリクス評価指標を再考察（高齢橋の経過年次を</a:t>
            </a:r>
            <a:r>
              <a:rPr lang="en-US" altLang="ja-JP" b="1" dirty="0">
                <a:solidFill>
                  <a:schemeClr val="bg1"/>
                </a:solidFill>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b="1" dirty="0">
                <a:solidFill>
                  <a:schemeClr val="bg1"/>
                </a:solidFill>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b="1" dirty="0">
                <a:solidFill>
                  <a:schemeClr val="bg1"/>
                </a:solidFill>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b="1" dirty="0">
                <a:solidFill>
                  <a:schemeClr val="bg1"/>
                </a:solidFill>
                <a:latin typeface="HGSｺﾞｼｯｸM" panose="020B0600000000000000" pitchFamily="50" charset="-128"/>
                <a:ea typeface="HGSｺﾞｼｯｸM" panose="020B0600000000000000" pitchFamily="50" charset="-128"/>
                <a:cs typeface="Meiryo UI" panose="020B0604030504040204" pitchFamily="50" charset="-128"/>
              </a:rPr>
              <a:t>年に見直し）</a:t>
            </a:r>
            <a:endParaRPr kumimoji="1" lang="ja-JP" altLang="en-US" b="1" dirty="0">
              <a:solidFill>
                <a:schemeClr val="bg1"/>
              </a:solidFill>
            </a:endParaRPr>
          </a:p>
        </p:txBody>
      </p:sp>
      <p:sp>
        <p:nvSpPr>
          <p:cNvPr id="22" name="テキスト ボックス 21"/>
          <p:cNvSpPr txBox="1"/>
          <p:nvPr/>
        </p:nvSpPr>
        <p:spPr>
          <a:xfrm>
            <a:off x="729844" y="1556792"/>
            <a:ext cx="2492990" cy="400110"/>
          </a:xfrm>
          <a:prstGeom prst="rect">
            <a:avLst/>
          </a:prstGeom>
          <a:solidFill>
            <a:srgbClr val="FFFF00"/>
          </a:solidFill>
        </p:spPr>
        <p:txBody>
          <a:bodyPr wrap="none" rtlCol="0">
            <a:spAutoFit/>
          </a:bodyPr>
          <a:lstStyle/>
          <a:p>
            <a:r>
              <a:rPr lang="ja-JP" altLang="en-US" sz="2000" dirty="0">
                <a:latin typeface="HGSｺﾞｼｯｸM" panose="020B0600000000000000" pitchFamily="50" charset="-128"/>
                <a:ea typeface="HGSｺﾞｼｯｸM" panose="020B0600000000000000" pitchFamily="50" charset="-128"/>
              </a:rPr>
              <a:t>一昨年</a:t>
            </a:r>
            <a:r>
              <a:rPr lang="ja-JP" altLang="en-US" sz="2000" dirty="0" smtClean="0">
                <a:latin typeface="HGSｺﾞｼｯｸM" panose="020B0600000000000000" pitchFamily="50" charset="-128"/>
                <a:ea typeface="HGSｺﾞｼｯｸM" panose="020B0600000000000000" pitchFamily="50" charset="-128"/>
              </a:rPr>
              <a:t>度</a:t>
            </a:r>
            <a:r>
              <a:rPr lang="ja-JP" altLang="en-US" sz="2000" dirty="0">
                <a:latin typeface="HGSｺﾞｼｯｸM" panose="020B0600000000000000" pitchFamily="50" charset="-128"/>
                <a:ea typeface="HGSｺﾞｼｯｸM" panose="020B0600000000000000" pitchFamily="50" charset="-128"/>
              </a:rPr>
              <a:t>の閾値　　</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23" name="下矢印 22"/>
          <p:cNvSpPr/>
          <p:nvPr/>
        </p:nvSpPr>
        <p:spPr>
          <a:xfrm>
            <a:off x="1616805" y="3598278"/>
            <a:ext cx="697979" cy="23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314784" y="4994017"/>
            <a:ext cx="6336704" cy="276999"/>
          </a:xfrm>
          <a:prstGeom prst="rect">
            <a:avLst/>
          </a:prstGeom>
          <a:solidFill>
            <a:schemeClr val="accent4">
              <a:lumMod val="40000"/>
              <a:lumOff val="60000"/>
            </a:schemeClr>
          </a:solidFill>
        </p:spPr>
        <p:txBody>
          <a:bodyPr wrap="square">
            <a:spAutoFit/>
          </a:bodyPr>
          <a:lstStyle/>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注</a:t>
            </a: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）大項目</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は、資料</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1-3</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「性能評価マトリクス及び評価指標について」</a:t>
            </a: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の１８項目</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指す</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5" name="正方形/長方形 24"/>
          <p:cNvSpPr/>
          <p:nvPr/>
        </p:nvSpPr>
        <p:spPr>
          <a:xfrm>
            <a:off x="611560" y="5457418"/>
            <a:ext cx="8327032" cy="707886"/>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１次判定フローにより更新判定となれば２次判定フローへ</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⇒上記、閾値で対象となる大阪府管理橋梁は９橋であった。</a:t>
            </a:r>
            <a:endParaRPr lang="en-US" altLang="ja-JP" sz="2000" dirty="0">
              <a:latin typeface="HGSｺﾞｼｯｸM" panose="020B0600000000000000" pitchFamily="50" charset="-128"/>
              <a:ea typeface="HGSｺﾞｼｯｸM" panose="020B0600000000000000" pitchFamily="50" charset="-128"/>
            </a:endParaRPr>
          </a:p>
        </p:txBody>
      </p:sp>
      <p:sp>
        <p:nvSpPr>
          <p:cNvPr id="26" name="テキスト ボックス 25"/>
          <p:cNvSpPr txBox="1"/>
          <p:nvPr/>
        </p:nvSpPr>
        <p:spPr>
          <a:xfrm>
            <a:off x="751314" y="4077072"/>
            <a:ext cx="2236510" cy="400110"/>
          </a:xfrm>
          <a:prstGeom prst="rect">
            <a:avLst/>
          </a:prstGeom>
          <a:solidFill>
            <a:srgbClr val="FFFF00"/>
          </a:solidFill>
        </p:spPr>
        <p:txBody>
          <a:bodyPr wrap="none" rtlCol="0">
            <a:spAutoFit/>
          </a:bodyPr>
          <a:lstStyle/>
          <a:p>
            <a:r>
              <a:rPr lang="ja-JP" altLang="en-US" sz="2000" dirty="0" smtClean="0">
                <a:latin typeface="HGSｺﾞｼｯｸM" panose="020B0600000000000000" pitchFamily="50" charset="-128"/>
                <a:ea typeface="HGSｺﾞｼｯｸM" panose="020B0600000000000000" pitchFamily="50" charset="-128"/>
              </a:rPr>
              <a:t>昨年度</a:t>
            </a:r>
            <a:r>
              <a:rPr lang="ja-JP" altLang="en-US" sz="2000" dirty="0">
                <a:latin typeface="HGSｺﾞｼｯｸM" panose="020B0600000000000000" pitchFamily="50" charset="-128"/>
                <a:ea typeface="HGSｺﾞｼｯｸM" panose="020B0600000000000000" pitchFamily="50" charset="-128"/>
              </a:rPr>
              <a:t>の閾値　　</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3" name="正方形/長方形 2"/>
          <p:cNvSpPr/>
          <p:nvPr/>
        </p:nvSpPr>
        <p:spPr>
          <a:xfrm>
            <a:off x="520530" y="3952215"/>
            <a:ext cx="7363838" cy="988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830507" y="3522335"/>
            <a:ext cx="3065632" cy="400110"/>
          </a:xfrm>
          <a:prstGeom prst="rect">
            <a:avLst/>
          </a:prstGeom>
          <a:solidFill>
            <a:srgbClr val="FFC000"/>
          </a:solidFill>
          <a:ln>
            <a:noFill/>
          </a:ln>
        </p:spPr>
        <p:txBody>
          <a:bodyPr wrap="square" rtlCol="0">
            <a:spAutoFit/>
          </a:bodyPr>
          <a:lstStyle/>
          <a:p>
            <a:pPr algn="ctr"/>
            <a:r>
              <a:rPr lang="ja-JP" altLang="en-US" sz="2000" dirty="0">
                <a:latin typeface="HGSｺﾞｼｯｸM" panose="020B0600000000000000" pitchFamily="50" charset="-128"/>
                <a:ea typeface="HGSｺﾞｼｯｸM" panose="020B0600000000000000" pitchFamily="50" charset="-128"/>
              </a:rPr>
              <a:t>今回</a:t>
            </a:r>
            <a:r>
              <a:rPr lang="ja-JP" altLang="en-US" sz="2000" dirty="0" smtClean="0">
                <a:latin typeface="HGSｺﾞｼｯｸM" panose="020B0600000000000000" pitchFamily="50" charset="-128"/>
                <a:ea typeface="HGSｺﾞｼｯｸM" panose="020B0600000000000000" pitchFamily="50" charset="-128"/>
              </a:rPr>
              <a:t>参考とする閾値</a:t>
            </a:r>
            <a:r>
              <a:rPr lang="ja-JP" altLang="en-US" sz="2000" dirty="0">
                <a:latin typeface="HGSｺﾞｼｯｸM" panose="020B0600000000000000" pitchFamily="50" charset="-128"/>
                <a:ea typeface="HGSｺﾞｼｯｸM" panose="020B0600000000000000" pitchFamily="50" charset="-128"/>
              </a:rPr>
              <a:t>　　</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17"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136810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昨年度</a:t>
            </a:r>
            <a:r>
              <a:rPr lang="ja-JP" altLang="en-US" dirty="0" smtClean="0">
                <a:latin typeface="HGSｺﾞｼｯｸM" panose="020B0600000000000000" pitchFamily="50" charset="-128"/>
                <a:ea typeface="HGSｺﾞｼｯｸM" panose="020B0600000000000000" pitchFamily="50" charset="-128"/>
              </a:rPr>
              <a:t>までの</a:t>
            </a:r>
            <a:r>
              <a:rPr lang="ja-JP" altLang="en-US" dirty="0">
                <a:latin typeface="HGSｺﾞｼｯｸM" panose="020B0600000000000000" pitchFamily="50" charset="-128"/>
                <a:ea typeface="HGSｺﾞｼｯｸM" panose="020B0600000000000000" pitchFamily="50" charset="-128"/>
              </a:rPr>
              <a:t>検討内容</a:t>
            </a:r>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４）</a:t>
            </a:r>
            <a:r>
              <a:rPr lang="ja-JP" altLang="en-US" sz="2400" dirty="0">
                <a:latin typeface="HGSｺﾞｼｯｸM" panose="020B0600000000000000" pitchFamily="50" charset="-128"/>
                <a:ea typeface="HGSｺﾞｼｯｸM" panose="020B0600000000000000" pitchFamily="50" charset="-128"/>
              </a:rPr>
              <a:t>閾値</a:t>
            </a:r>
            <a:r>
              <a:rPr lang="ja-JP" altLang="en-US" sz="2400" dirty="0" smtClean="0">
                <a:latin typeface="HGSｺﾞｼｯｸM" panose="020B0600000000000000" pitchFamily="50" charset="-128"/>
                <a:ea typeface="HGSｺﾞｼｯｸM" panose="020B0600000000000000" pitchFamily="50" charset="-128"/>
              </a:rPr>
              <a:t>による更新検討判定橋梁の抽出</a:t>
            </a:r>
            <a:endParaRPr lang="ja-JP" altLang="en-US" sz="2400" dirty="0">
              <a:latin typeface="HGSｺﾞｼｯｸM" panose="020B0600000000000000" pitchFamily="50" charset="-128"/>
              <a:ea typeface="HGSｺﾞｼｯｸM" panose="020B0600000000000000" pitchFamily="50" charset="-128"/>
            </a:endParaRPr>
          </a:p>
        </p:txBody>
      </p:sp>
      <p:sp>
        <p:nvSpPr>
          <p:cNvPr id="17"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grpSp>
        <p:nvGrpSpPr>
          <p:cNvPr id="9" name="グループ化 8"/>
          <p:cNvGrpSpPr/>
          <p:nvPr/>
        </p:nvGrpSpPr>
        <p:grpSpPr>
          <a:xfrm>
            <a:off x="1123233" y="1884089"/>
            <a:ext cx="3550285" cy="3067166"/>
            <a:chOff x="884194" y="1675892"/>
            <a:chExt cx="3550285" cy="3067166"/>
          </a:xfrm>
        </p:grpSpPr>
        <p:sp>
          <p:nvSpPr>
            <p:cNvPr id="42" name="正方形/長方形 41"/>
            <p:cNvSpPr/>
            <p:nvPr/>
          </p:nvSpPr>
          <p:spPr>
            <a:xfrm>
              <a:off x="2133486" y="4221088"/>
              <a:ext cx="1502410" cy="521970"/>
            </a:xfrm>
            <a:prstGeom prst="rect">
              <a:avLst/>
            </a:prstGeom>
            <a:noFill/>
          </p:spPr>
          <p:txBody>
            <a:bodyPr wrap="square" rtlCol="0">
              <a:noAutofit/>
            </a:bodyPr>
            <a:lstStyle/>
            <a:p>
              <a:pPr algn="ctr">
                <a:spcAft>
                  <a:spcPts val="0"/>
                </a:spcAft>
              </a:pPr>
              <a:r>
                <a:rPr lang="ja-JP" sz="1400" kern="1200" dirty="0">
                  <a:solidFill>
                    <a:srgbClr val="000000"/>
                  </a:solidFill>
                  <a:effectLst/>
                  <a:latin typeface="ＭＳ Ｐゴシック"/>
                  <a:ea typeface="HGSｺﾞｼｯｸM"/>
                  <a:cs typeface="Meiryo UI"/>
                </a:rPr>
                <a:t>経過年数</a:t>
              </a:r>
              <a:r>
                <a:rPr lang="en-US" sz="1400" kern="1200" dirty="0">
                  <a:solidFill>
                    <a:srgbClr val="000000"/>
                  </a:solidFill>
                  <a:effectLst/>
                  <a:latin typeface="ＭＳ Ｐゴシック"/>
                  <a:ea typeface="HGSｺﾞｼｯｸM"/>
                  <a:cs typeface="Meiryo UI"/>
                </a:rPr>
                <a:t>  (</a:t>
              </a:r>
              <a:r>
                <a:rPr lang="ja-JP" sz="1400" kern="1200" dirty="0">
                  <a:solidFill>
                    <a:srgbClr val="000000"/>
                  </a:solidFill>
                  <a:effectLst/>
                  <a:latin typeface="ＭＳ Ｐゴシック"/>
                  <a:ea typeface="HGSｺﾞｼｯｸM"/>
                  <a:cs typeface="Meiryo UI"/>
                </a:rPr>
                <a:t>年</a:t>
              </a:r>
              <a:r>
                <a:rPr lang="en-US" sz="1400" kern="1200" dirty="0">
                  <a:solidFill>
                    <a:srgbClr val="000000"/>
                  </a:solidFill>
                  <a:effectLst/>
                  <a:latin typeface="ＭＳ Ｐゴシック"/>
                  <a:ea typeface="HGSｺﾞｼｯｸM"/>
                  <a:cs typeface="Meiryo UI"/>
                </a:rPr>
                <a:t>)</a:t>
              </a:r>
              <a:endParaRPr lang="ja-JP" sz="1200" dirty="0">
                <a:effectLst/>
                <a:latin typeface="ＭＳ Ｐゴシック"/>
                <a:cs typeface="ＭＳ Ｐゴシック"/>
              </a:endParaRPr>
            </a:p>
          </p:txBody>
        </p:sp>
        <p:sp>
          <p:nvSpPr>
            <p:cNvPr id="43" name="正方形/長方形 42"/>
            <p:cNvSpPr/>
            <p:nvPr/>
          </p:nvSpPr>
          <p:spPr>
            <a:xfrm>
              <a:off x="1420693" y="4202314"/>
              <a:ext cx="483870" cy="228600"/>
            </a:xfrm>
            <a:prstGeom prst="rect">
              <a:avLst/>
            </a:prstGeom>
            <a:noFill/>
          </p:spPr>
          <p:txBody>
            <a:bodyPr wrap="square" lIns="0" tIns="0" rIns="0" bIns="0" rtlCol="0">
              <a:spAutoFit/>
            </a:bodyPr>
            <a:lstStyle/>
            <a:p>
              <a:pPr algn="ctr">
                <a:spcAft>
                  <a:spcPts val="0"/>
                </a:spcAft>
              </a:pPr>
              <a:r>
                <a:rPr lang="en-US" sz="1000" kern="1200" dirty="0">
                  <a:solidFill>
                    <a:srgbClr val="000000"/>
                  </a:solidFill>
                  <a:effectLst/>
                  <a:latin typeface="HGSｺﾞｼｯｸM"/>
                  <a:cs typeface="Meiryo UI"/>
                </a:rPr>
                <a:t>(H28</a:t>
              </a:r>
              <a:r>
                <a:rPr lang="ja-JP" sz="1000" kern="1200" dirty="0">
                  <a:solidFill>
                    <a:srgbClr val="000000"/>
                  </a:solidFill>
                  <a:effectLst/>
                  <a:latin typeface="ＭＳ Ｐゴシック"/>
                  <a:ea typeface="HGSｺﾞｼｯｸM"/>
                  <a:cs typeface="Meiryo UI"/>
                </a:rPr>
                <a:t>年</a:t>
              </a:r>
              <a:r>
                <a:rPr lang="en-US" sz="1000" kern="1200" dirty="0">
                  <a:solidFill>
                    <a:srgbClr val="000000"/>
                  </a:solidFill>
                  <a:effectLst/>
                  <a:latin typeface="ＭＳ Ｐゴシック"/>
                  <a:ea typeface="HGSｺﾞｼｯｸM"/>
                  <a:cs typeface="Meiryo UI"/>
                </a:rPr>
                <a:t>)</a:t>
              </a:r>
              <a:endParaRPr lang="ja-JP" sz="1200" dirty="0">
                <a:effectLst/>
                <a:latin typeface="ＭＳ Ｐゴシック"/>
                <a:cs typeface="ＭＳ Ｐゴシック"/>
              </a:endParaRPr>
            </a:p>
          </p:txBody>
        </p:sp>
        <p:sp>
          <p:nvSpPr>
            <p:cNvPr id="44" name="正方形/長方形 43"/>
            <p:cNvSpPr/>
            <p:nvPr/>
          </p:nvSpPr>
          <p:spPr>
            <a:xfrm>
              <a:off x="3851920" y="4208664"/>
              <a:ext cx="483235" cy="228600"/>
            </a:xfrm>
            <a:prstGeom prst="rect">
              <a:avLst/>
            </a:prstGeom>
            <a:noFill/>
          </p:spPr>
          <p:txBody>
            <a:bodyPr wrap="square" lIns="0" tIns="0" rIns="0" bIns="0" rtlCol="0">
              <a:spAutoFit/>
            </a:bodyPr>
            <a:lstStyle/>
            <a:p>
              <a:pPr algn="ctr">
                <a:spcAft>
                  <a:spcPts val="0"/>
                </a:spcAft>
              </a:pPr>
              <a:r>
                <a:rPr lang="en-US" sz="1000" kern="1200" dirty="0">
                  <a:solidFill>
                    <a:srgbClr val="000000"/>
                  </a:solidFill>
                  <a:effectLst/>
                  <a:latin typeface="HGSｺﾞｼｯｸM"/>
                  <a:cs typeface="Meiryo UI"/>
                </a:rPr>
                <a:t>(H78</a:t>
              </a:r>
              <a:r>
                <a:rPr lang="ja-JP" sz="1000" kern="1200" dirty="0">
                  <a:solidFill>
                    <a:srgbClr val="000000"/>
                  </a:solidFill>
                  <a:effectLst/>
                  <a:latin typeface="ＭＳ Ｐゴシック"/>
                  <a:ea typeface="HGSｺﾞｼｯｸM"/>
                  <a:cs typeface="Meiryo UI"/>
                </a:rPr>
                <a:t>年</a:t>
              </a:r>
              <a:r>
                <a:rPr lang="en-US" sz="1000" kern="1200" dirty="0">
                  <a:solidFill>
                    <a:srgbClr val="000000"/>
                  </a:solidFill>
                  <a:effectLst/>
                  <a:latin typeface="ＭＳ Ｐゴシック"/>
                  <a:ea typeface="HGSｺﾞｼｯｸM"/>
                  <a:cs typeface="Meiryo UI"/>
                </a:rPr>
                <a:t>)</a:t>
              </a:r>
              <a:endParaRPr lang="ja-JP" sz="1200" dirty="0">
                <a:effectLst/>
                <a:latin typeface="ＭＳ Ｐゴシック"/>
                <a:cs typeface="ＭＳ Ｐゴシック"/>
              </a:endParaRPr>
            </a:p>
          </p:txBody>
        </p:sp>
        <p:grpSp>
          <p:nvGrpSpPr>
            <p:cNvPr id="8" name="グループ化 7"/>
            <p:cNvGrpSpPr/>
            <p:nvPr/>
          </p:nvGrpSpPr>
          <p:grpSpPr>
            <a:xfrm>
              <a:off x="884194" y="1675892"/>
              <a:ext cx="3550285" cy="2529205"/>
              <a:chOff x="936823" y="2477789"/>
              <a:chExt cx="3550285" cy="2529205"/>
            </a:xfrm>
          </p:grpSpPr>
          <p:grpSp>
            <p:nvGrpSpPr>
              <p:cNvPr id="18" name="グループ化 17"/>
              <p:cNvGrpSpPr/>
              <p:nvPr/>
            </p:nvGrpSpPr>
            <p:grpSpPr>
              <a:xfrm>
                <a:off x="936823" y="2477789"/>
                <a:ext cx="3550285" cy="2529205"/>
                <a:chOff x="0" y="0"/>
                <a:chExt cx="3550722" cy="2529444"/>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50722" cy="2529444"/>
                </a:xfrm>
                <a:prstGeom prst="rect">
                  <a:avLst/>
                </a:prstGeom>
                <a:noFill/>
                <a:ln w="12700">
                  <a:solidFill>
                    <a:schemeClr val="tx1"/>
                  </a:solidFill>
                </a:ln>
              </p:spPr>
            </p:pic>
            <p:sp>
              <p:nvSpPr>
                <p:cNvPr id="27" name="テキスト ボックス 2059"/>
                <p:cNvSpPr txBox="1"/>
                <p:nvPr/>
              </p:nvSpPr>
              <p:spPr>
                <a:xfrm>
                  <a:off x="678069" y="745683"/>
                  <a:ext cx="914400" cy="278765"/>
                </a:xfrm>
                <a:prstGeom prst="rect">
                  <a:avLst/>
                </a:prstGeom>
                <a:noFill/>
                <a:ln w="6350">
                  <a:noFill/>
                  <a:tailEnd type="stealt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00" kern="100" dirty="0">
                      <a:solidFill>
                        <a:srgbClr val="FF0000"/>
                      </a:solidFill>
                      <a:effectLst/>
                      <a:ea typeface="ＭＳ 明朝"/>
                      <a:cs typeface="Times New Roman"/>
                    </a:rPr>
                    <a:t>20</a:t>
                  </a:r>
                  <a:r>
                    <a:rPr lang="ja-JP" sz="1000" kern="100" dirty="0">
                      <a:solidFill>
                        <a:srgbClr val="FF0000"/>
                      </a:solidFill>
                      <a:effectLst/>
                      <a:ea typeface="ＭＳ 明朝"/>
                      <a:cs typeface="Times New Roman"/>
                    </a:rPr>
                    <a:t>年で</a:t>
                  </a:r>
                  <a:endParaRPr lang="ja-JP" sz="1400" kern="100" dirty="0">
                    <a:effectLst/>
                    <a:ea typeface="ＭＳ 明朝"/>
                    <a:cs typeface="Times New Roman"/>
                  </a:endParaRPr>
                </a:p>
              </p:txBody>
            </p:sp>
            <p:sp>
              <p:nvSpPr>
                <p:cNvPr id="29" name="テキスト ボックス 2060"/>
                <p:cNvSpPr txBox="1"/>
                <p:nvPr/>
              </p:nvSpPr>
              <p:spPr>
                <a:xfrm>
                  <a:off x="678069" y="902609"/>
                  <a:ext cx="914400" cy="2908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00" kern="100" dirty="0">
                      <a:solidFill>
                        <a:srgbClr val="FF0000"/>
                      </a:solidFill>
                      <a:effectLst/>
                      <a:ea typeface="ＭＳ 明朝"/>
                      <a:cs typeface="Times New Roman"/>
                    </a:rPr>
                    <a:t>45</a:t>
                  </a:r>
                  <a:r>
                    <a:rPr lang="ja-JP" sz="1000" kern="100" dirty="0">
                      <a:solidFill>
                        <a:srgbClr val="FF0000"/>
                      </a:solidFill>
                      <a:effectLst/>
                      <a:ea typeface="ＭＳ 明朝"/>
                      <a:cs typeface="Times New Roman"/>
                    </a:rPr>
                    <a:t>橋増加</a:t>
                  </a:r>
                  <a:endParaRPr lang="ja-JP" sz="1400" kern="100" dirty="0">
                    <a:effectLst/>
                    <a:ea typeface="ＭＳ 明朝"/>
                    <a:cs typeface="Times New Roman"/>
                  </a:endParaRPr>
                </a:p>
              </p:txBody>
            </p:sp>
          </p:grpSp>
          <p:sp>
            <p:nvSpPr>
              <p:cNvPr id="2" name="円/楕円 1"/>
              <p:cNvSpPr/>
              <p:nvPr/>
            </p:nvSpPr>
            <p:spPr>
              <a:xfrm>
                <a:off x="1614809" y="4241774"/>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555776" y="3032976"/>
                <a:ext cx="216732"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V="1">
                <a:off x="1794809" y="3212976"/>
                <a:ext cx="762796" cy="1028798"/>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grpSp>
        <p:nvGrpSpPr>
          <p:cNvPr id="10" name="グループ化 9"/>
          <p:cNvGrpSpPr/>
          <p:nvPr/>
        </p:nvGrpSpPr>
        <p:grpSpPr>
          <a:xfrm>
            <a:off x="4572000" y="3579084"/>
            <a:ext cx="3612003" cy="998612"/>
            <a:chOff x="4572000" y="2736334"/>
            <a:chExt cx="3612003" cy="998612"/>
          </a:xfrm>
        </p:grpSpPr>
        <p:grpSp>
          <p:nvGrpSpPr>
            <p:cNvPr id="30" name="グループ化 29"/>
            <p:cNvGrpSpPr/>
            <p:nvPr/>
          </p:nvGrpSpPr>
          <p:grpSpPr>
            <a:xfrm>
              <a:off x="4788024" y="2736334"/>
              <a:ext cx="3395979" cy="824713"/>
              <a:chOff x="0" y="43405"/>
              <a:chExt cx="4634821" cy="824713"/>
            </a:xfrm>
          </p:grpSpPr>
          <p:cxnSp>
            <p:nvCxnSpPr>
              <p:cNvPr id="31" name="直線コネクタ 30"/>
              <p:cNvCxnSpPr/>
              <p:nvPr/>
            </p:nvCxnSpPr>
            <p:spPr>
              <a:xfrm>
                <a:off x="0" y="166254"/>
                <a:ext cx="34483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130627" y="130628"/>
                <a:ext cx="68967" cy="6892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33" name="直線コネクタ 32"/>
              <p:cNvCxnSpPr/>
              <p:nvPr/>
            </p:nvCxnSpPr>
            <p:spPr>
              <a:xfrm>
                <a:off x="0" y="308758"/>
                <a:ext cx="344839"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30627" y="273132"/>
                <a:ext cx="68967" cy="689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35" name="正方形/長方形 34"/>
              <p:cNvSpPr/>
              <p:nvPr/>
            </p:nvSpPr>
            <p:spPr>
              <a:xfrm>
                <a:off x="285008" y="43405"/>
                <a:ext cx="2808171" cy="481228"/>
              </a:xfrm>
              <a:prstGeom prst="rect">
                <a:avLst/>
              </a:prstGeom>
              <a:noFill/>
            </p:spPr>
            <p:txBody>
              <a:bodyPr wrap="square" rtlCol="0">
                <a:noAutofit/>
              </a:bodyPr>
              <a:lstStyle/>
              <a:p>
                <a:pPr>
                  <a:spcAft>
                    <a:spcPts val="0"/>
                  </a:spcAft>
                </a:pPr>
                <a:r>
                  <a:rPr lang="ja-JP" sz="1100" kern="1200" dirty="0">
                    <a:solidFill>
                      <a:srgbClr val="000000"/>
                    </a:solidFill>
                    <a:effectLst/>
                    <a:latin typeface="ＭＳ Ｐゴシック"/>
                    <a:ea typeface="HGSｺﾞｼｯｸM"/>
                    <a:cs typeface="Meiryo UI"/>
                  </a:rPr>
                  <a:t>閾値</a:t>
                </a:r>
                <a:r>
                  <a:rPr lang="en-US" sz="1100" kern="1200" dirty="0">
                    <a:solidFill>
                      <a:srgbClr val="000000"/>
                    </a:solidFill>
                    <a:effectLst/>
                    <a:latin typeface="ＭＳ Ｐゴシック"/>
                    <a:ea typeface="HGSｺﾞｼｯｸM"/>
                    <a:cs typeface="Meiryo UI"/>
                  </a:rPr>
                  <a:t>40</a:t>
                </a:r>
                <a:r>
                  <a:rPr lang="ja-JP" sz="1100" kern="1200" dirty="0">
                    <a:solidFill>
                      <a:srgbClr val="000000"/>
                    </a:solidFill>
                    <a:effectLst/>
                    <a:latin typeface="ＭＳ Ｐゴシック"/>
                    <a:ea typeface="HGSｺﾞｼｯｸM"/>
                    <a:cs typeface="Meiryo UI"/>
                  </a:rPr>
                  <a:t>点</a:t>
                </a:r>
                <a:r>
                  <a:rPr lang="en-US" sz="1100" kern="1200" dirty="0">
                    <a:solidFill>
                      <a:srgbClr val="000000"/>
                    </a:solidFill>
                    <a:effectLst/>
                    <a:latin typeface="ＭＳ Ｐゴシック"/>
                    <a:ea typeface="HGSｺﾞｼｯｸM"/>
                    <a:cs typeface="Meiryo UI"/>
                  </a:rPr>
                  <a:t>+</a:t>
                </a:r>
                <a:r>
                  <a:rPr lang="ja-JP" sz="1100" kern="1200" dirty="0">
                    <a:solidFill>
                      <a:srgbClr val="FF0000"/>
                    </a:solidFill>
                    <a:effectLst/>
                    <a:latin typeface="ＭＳ Ｐゴシック"/>
                    <a:ea typeface="HGSｺﾞｼｯｸM"/>
                    <a:cs typeface="Meiryo UI"/>
                  </a:rPr>
                  <a:t>小項目</a:t>
                </a:r>
                <a:r>
                  <a:rPr lang="ja-JP" sz="1100" kern="1200" dirty="0">
                    <a:solidFill>
                      <a:srgbClr val="000000"/>
                    </a:solidFill>
                    <a:effectLst/>
                    <a:latin typeface="ＭＳ Ｐゴシック"/>
                    <a:ea typeface="HGSｺﾞｼｯｸM"/>
                    <a:cs typeface="Meiryo UI"/>
                  </a:rPr>
                  <a:t>で</a:t>
                </a:r>
                <a:r>
                  <a:rPr lang="en-US" sz="1100" kern="1200" dirty="0">
                    <a:solidFill>
                      <a:srgbClr val="000000"/>
                    </a:solidFill>
                    <a:effectLst/>
                    <a:latin typeface="ＭＳ Ｐゴシック"/>
                    <a:ea typeface="HGSｺﾞｼｯｸM"/>
                    <a:cs typeface="Meiryo UI"/>
                  </a:rPr>
                  <a:t>10</a:t>
                </a:r>
                <a:r>
                  <a:rPr lang="ja-JP" sz="1100" kern="1200" dirty="0">
                    <a:solidFill>
                      <a:srgbClr val="000000"/>
                    </a:solidFill>
                    <a:effectLst/>
                    <a:latin typeface="ＭＳ Ｐゴシック"/>
                    <a:ea typeface="HGSｺﾞｼｯｸM"/>
                    <a:cs typeface="Meiryo UI"/>
                  </a:rPr>
                  <a:t>点以上</a:t>
                </a:r>
                <a:endParaRPr lang="ja-JP" sz="1200" dirty="0">
                  <a:effectLst/>
                  <a:latin typeface="ＭＳ Ｐゴシック"/>
                  <a:cs typeface="ＭＳ Ｐゴシック"/>
                </a:endParaRPr>
              </a:p>
            </p:txBody>
          </p:sp>
          <p:sp>
            <p:nvSpPr>
              <p:cNvPr id="36" name="正方形/長方形 35"/>
              <p:cNvSpPr/>
              <p:nvPr/>
            </p:nvSpPr>
            <p:spPr>
              <a:xfrm>
                <a:off x="285008" y="180422"/>
                <a:ext cx="4349813" cy="687696"/>
              </a:xfrm>
              <a:prstGeom prst="rect">
                <a:avLst/>
              </a:prstGeom>
              <a:noFill/>
            </p:spPr>
            <p:txBody>
              <a:bodyPr wrap="square" rtlCol="0">
                <a:noAutofit/>
              </a:bodyPr>
              <a:lstStyle/>
              <a:p>
                <a:pPr>
                  <a:spcAft>
                    <a:spcPts val="0"/>
                  </a:spcAft>
                </a:pPr>
                <a:r>
                  <a:rPr lang="ja-JP" sz="1100" kern="1200">
                    <a:solidFill>
                      <a:srgbClr val="000000"/>
                    </a:solidFill>
                    <a:effectLst/>
                    <a:latin typeface="ＭＳ Ｐゴシック"/>
                    <a:ea typeface="HGSｺﾞｼｯｸM"/>
                    <a:cs typeface="Meiryo UI"/>
                  </a:rPr>
                  <a:t>閾値</a:t>
                </a:r>
                <a:r>
                  <a:rPr lang="en-US" sz="1100" kern="1200">
                    <a:solidFill>
                      <a:srgbClr val="000000"/>
                    </a:solidFill>
                    <a:effectLst/>
                    <a:latin typeface="ＭＳ Ｐゴシック"/>
                    <a:ea typeface="HGSｺﾞｼｯｸM"/>
                    <a:cs typeface="Meiryo UI"/>
                  </a:rPr>
                  <a:t>30</a:t>
                </a:r>
                <a:r>
                  <a:rPr lang="ja-JP" sz="1100" kern="1200">
                    <a:solidFill>
                      <a:srgbClr val="000000"/>
                    </a:solidFill>
                    <a:effectLst/>
                    <a:latin typeface="ＭＳ Ｐゴシック"/>
                    <a:ea typeface="HGSｺﾞｼｯｸM"/>
                    <a:cs typeface="Meiryo UI"/>
                  </a:rPr>
                  <a:t>点</a:t>
                </a:r>
                <a:r>
                  <a:rPr lang="en-US" sz="1100" kern="1200">
                    <a:solidFill>
                      <a:srgbClr val="000000"/>
                    </a:solidFill>
                    <a:effectLst/>
                    <a:latin typeface="ＭＳ Ｐゴシック"/>
                    <a:ea typeface="HGSｺﾞｼｯｸM"/>
                    <a:cs typeface="Meiryo UI"/>
                  </a:rPr>
                  <a:t>+</a:t>
                </a:r>
                <a:r>
                  <a:rPr lang="ja-JP" sz="1100" kern="1200">
                    <a:solidFill>
                      <a:srgbClr val="FF0000"/>
                    </a:solidFill>
                    <a:effectLst/>
                    <a:latin typeface="ＭＳ Ｐゴシック"/>
                    <a:ea typeface="HGSｺﾞｼｯｸM"/>
                    <a:cs typeface="Meiryo UI"/>
                  </a:rPr>
                  <a:t>小項目</a:t>
                </a:r>
                <a:r>
                  <a:rPr lang="ja-JP" sz="1100" kern="1200">
                    <a:solidFill>
                      <a:srgbClr val="000000"/>
                    </a:solidFill>
                    <a:effectLst/>
                    <a:latin typeface="ＭＳ Ｐゴシック"/>
                    <a:ea typeface="HGSｺﾞｼｯｸM"/>
                    <a:cs typeface="Meiryo UI"/>
                  </a:rPr>
                  <a:t>で</a:t>
                </a:r>
                <a:r>
                  <a:rPr lang="en-US" sz="1100" kern="1200">
                    <a:solidFill>
                      <a:srgbClr val="000000"/>
                    </a:solidFill>
                    <a:effectLst/>
                    <a:latin typeface="ＭＳ Ｐゴシック"/>
                    <a:ea typeface="HGSｺﾞｼｯｸM"/>
                    <a:cs typeface="Meiryo UI"/>
                  </a:rPr>
                  <a:t>10</a:t>
                </a:r>
                <a:r>
                  <a:rPr lang="ja-JP" sz="1100" kern="1200">
                    <a:solidFill>
                      <a:srgbClr val="000000"/>
                    </a:solidFill>
                    <a:effectLst/>
                    <a:latin typeface="ＭＳ Ｐゴシック"/>
                    <a:ea typeface="HGSｺﾞｼｯｸM"/>
                    <a:cs typeface="Meiryo UI"/>
                  </a:rPr>
                  <a:t>点以上</a:t>
                </a:r>
                <a:endParaRPr lang="ja-JP" sz="1200">
                  <a:effectLst/>
                  <a:latin typeface="ＭＳ Ｐゴシック"/>
                  <a:cs typeface="ＭＳ Ｐゴシック"/>
                </a:endParaRPr>
              </a:p>
            </p:txBody>
          </p:sp>
          <p:sp>
            <p:nvSpPr>
              <p:cNvPr id="37" name="正方形/長方形 36"/>
              <p:cNvSpPr/>
              <p:nvPr/>
            </p:nvSpPr>
            <p:spPr>
              <a:xfrm>
                <a:off x="280011" y="328007"/>
                <a:ext cx="3538058" cy="325098"/>
              </a:xfrm>
              <a:prstGeom prst="rect">
                <a:avLst/>
              </a:prstGeom>
              <a:noFill/>
            </p:spPr>
            <p:txBody>
              <a:bodyPr wrap="square" rtlCol="0">
                <a:noAutofit/>
              </a:bodyPr>
              <a:lstStyle/>
              <a:p>
                <a:pPr>
                  <a:spcAft>
                    <a:spcPts val="0"/>
                  </a:spcAft>
                </a:pPr>
                <a:r>
                  <a:rPr lang="ja-JP" sz="1100" kern="1200" dirty="0">
                    <a:solidFill>
                      <a:srgbClr val="000000"/>
                    </a:solidFill>
                    <a:effectLst/>
                    <a:latin typeface="ＭＳ Ｐゴシック"/>
                    <a:ea typeface="HGSｺﾞｼｯｸM"/>
                    <a:cs typeface="Meiryo UI"/>
                  </a:rPr>
                  <a:t>閾値</a:t>
                </a:r>
                <a:r>
                  <a:rPr lang="en-US" sz="1100" kern="1200" dirty="0">
                    <a:solidFill>
                      <a:srgbClr val="000000"/>
                    </a:solidFill>
                    <a:effectLst/>
                    <a:latin typeface="ＭＳ Ｐゴシック"/>
                    <a:ea typeface="HGSｺﾞｼｯｸM"/>
                    <a:cs typeface="Meiryo UI"/>
                  </a:rPr>
                  <a:t>30</a:t>
                </a:r>
                <a:r>
                  <a:rPr lang="ja-JP" sz="1100" kern="1200" dirty="0">
                    <a:solidFill>
                      <a:srgbClr val="000000"/>
                    </a:solidFill>
                    <a:effectLst/>
                    <a:latin typeface="ＭＳ Ｐゴシック"/>
                    <a:ea typeface="HGSｺﾞｼｯｸM"/>
                    <a:cs typeface="Meiryo UI"/>
                  </a:rPr>
                  <a:t>点</a:t>
                </a:r>
                <a:r>
                  <a:rPr lang="en-US" sz="1100" kern="1200" dirty="0">
                    <a:solidFill>
                      <a:srgbClr val="000000"/>
                    </a:solidFill>
                    <a:effectLst/>
                    <a:latin typeface="ＭＳ Ｐゴシック"/>
                    <a:ea typeface="HGSｺﾞｼｯｸM"/>
                    <a:cs typeface="Meiryo UI"/>
                  </a:rPr>
                  <a:t>+</a:t>
                </a:r>
                <a:r>
                  <a:rPr lang="ja-JP" sz="1100" kern="1200" dirty="0">
                    <a:solidFill>
                      <a:srgbClr val="FF0000"/>
                    </a:solidFill>
                    <a:effectLst/>
                    <a:latin typeface="ＭＳ Ｐゴシック"/>
                    <a:ea typeface="HGSｺﾞｼｯｸM"/>
                    <a:cs typeface="Meiryo UI"/>
                  </a:rPr>
                  <a:t>大項目</a:t>
                </a:r>
                <a:r>
                  <a:rPr lang="ja-JP" sz="1100" kern="1200" dirty="0">
                    <a:solidFill>
                      <a:srgbClr val="000000"/>
                    </a:solidFill>
                    <a:effectLst/>
                    <a:latin typeface="ＭＳ Ｐゴシック"/>
                    <a:ea typeface="HGSｺﾞｼｯｸM"/>
                    <a:cs typeface="Meiryo UI"/>
                  </a:rPr>
                  <a:t>で</a:t>
                </a:r>
                <a:r>
                  <a:rPr lang="en-US" sz="1100" kern="1200" dirty="0">
                    <a:solidFill>
                      <a:srgbClr val="000000"/>
                    </a:solidFill>
                    <a:effectLst/>
                    <a:latin typeface="ＭＳ Ｐゴシック"/>
                    <a:ea typeface="HGSｺﾞｼｯｸM"/>
                    <a:cs typeface="Meiryo UI"/>
                  </a:rPr>
                  <a:t>10</a:t>
                </a:r>
                <a:r>
                  <a:rPr lang="ja-JP" sz="1100" kern="1200" dirty="0">
                    <a:solidFill>
                      <a:srgbClr val="000000"/>
                    </a:solidFill>
                    <a:effectLst/>
                    <a:latin typeface="ＭＳ Ｐゴシック"/>
                    <a:ea typeface="HGSｺﾞｼｯｸM"/>
                    <a:cs typeface="Meiryo UI"/>
                  </a:rPr>
                  <a:t>点以上</a:t>
                </a:r>
                <a:r>
                  <a:rPr lang="en-US" sz="1100" kern="1200" dirty="0">
                    <a:solidFill>
                      <a:srgbClr val="000000"/>
                    </a:solidFill>
                    <a:effectLst/>
                    <a:latin typeface="ＭＳ Ｐゴシック"/>
                    <a:ea typeface="HGSｺﾞｼｯｸM"/>
                    <a:cs typeface="Meiryo UI"/>
                  </a:rPr>
                  <a:t>(Max)</a:t>
                </a:r>
                <a:endParaRPr lang="ja-JP" sz="1200" dirty="0">
                  <a:effectLst/>
                  <a:latin typeface="ＭＳ Ｐゴシック"/>
                  <a:cs typeface="ＭＳ Ｐゴシック"/>
                </a:endParaRPr>
              </a:p>
            </p:txBody>
          </p:sp>
          <p:cxnSp>
            <p:nvCxnSpPr>
              <p:cNvPr id="38" name="直線コネクタ 37"/>
              <p:cNvCxnSpPr/>
              <p:nvPr/>
            </p:nvCxnSpPr>
            <p:spPr>
              <a:xfrm>
                <a:off x="0" y="439387"/>
                <a:ext cx="34483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グループ化 38"/>
              <p:cNvGrpSpPr/>
              <p:nvPr/>
            </p:nvGrpSpPr>
            <p:grpSpPr>
              <a:xfrm>
                <a:off x="118754" y="391885"/>
                <a:ext cx="87665" cy="87607"/>
                <a:chOff x="215296" y="509526"/>
                <a:chExt cx="180644" cy="184299"/>
              </a:xfrm>
            </p:grpSpPr>
            <p:cxnSp>
              <p:nvCxnSpPr>
                <p:cNvPr id="40" name="直線コネクタ 39"/>
                <p:cNvCxnSpPr/>
                <p:nvPr/>
              </p:nvCxnSpPr>
              <p:spPr>
                <a:xfrm>
                  <a:off x="215296" y="513825"/>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215940" y="509526"/>
                  <a:ext cx="180000" cy="179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3" name="正方形/長方形 52"/>
            <p:cNvSpPr/>
            <p:nvPr/>
          </p:nvSpPr>
          <p:spPr>
            <a:xfrm>
              <a:off x="4572000" y="3212976"/>
              <a:ext cx="1864653" cy="521970"/>
            </a:xfrm>
            <a:prstGeom prst="rect">
              <a:avLst/>
            </a:prstGeom>
            <a:noFill/>
          </p:spPr>
          <p:txBody>
            <a:bodyPr wrap="square" rtlCol="0">
              <a:noAutofit/>
            </a:bodyPr>
            <a:lstStyle/>
            <a:p>
              <a:pPr algn="ctr">
                <a:spcAft>
                  <a:spcPts val="0"/>
                </a:spcAft>
              </a:pPr>
              <a:r>
                <a:rPr lang="en-US" altLang="ja-JP" sz="1400" dirty="0" smtClean="0">
                  <a:solidFill>
                    <a:srgbClr val="000000"/>
                  </a:solidFill>
                  <a:latin typeface="ＭＳ Ｐゴシック"/>
                  <a:ea typeface="HGSｺﾞｼｯｸM"/>
                  <a:cs typeface="Meiryo UI"/>
                </a:rPr>
                <a:t>※</a:t>
              </a:r>
              <a:r>
                <a:rPr lang="ja-JP" altLang="en-US" sz="1400" dirty="0" smtClean="0">
                  <a:solidFill>
                    <a:srgbClr val="000000"/>
                  </a:solidFill>
                  <a:latin typeface="ＭＳ Ｐゴシック"/>
                  <a:ea typeface="HGSｺﾞｼｯｸM"/>
                  <a:cs typeface="Meiryo UI"/>
                </a:rPr>
                <a:t>更新判定橋梁数</a:t>
              </a:r>
              <a:endParaRPr lang="ja-JP" sz="1200" dirty="0">
                <a:effectLst/>
                <a:latin typeface="ＭＳ Ｐゴシック"/>
                <a:cs typeface="ＭＳ Ｐゴシック"/>
              </a:endParaRPr>
            </a:p>
          </p:txBody>
        </p:sp>
      </p:grpSp>
      <p:sp>
        <p:nvSpPr>
          <p:cNvPr id="54" name="正方形/長方形 53"/>
          <p:cNvSpPr/>
          <p:nvPr/>
        </p:nvSpPr>
        <p:spPr>
          <a:xfrm>
            <a:off x="611560" y="4935071"/>
            <a:ext cx="8327032" cy="707886"/>
          </a:xfrm>
          <a:prstGeom prst="rect">
            <a:avLst/>
          </a:prstGeom>
          <a:noFill/>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１次判定フローにより更新判定となる橋梁は現状で９橋である。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この</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９橋に</a:t>
            </a:r>
            <a:r>
              <a:rPr lang="ja-JP" altLang="en-US"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関して</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は２次判定フローに移行し再度判定</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を行う。</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5" name="正方形/長方形 54"/>
          <p:cNvSpPr/>
          <p:nvPr/>
        </p:nvSpPr>
        <p:spPr>
          <a:xfrm>
            <a:off x="4800796" y="1860912"/>
            <a:ext cx="2579515" cy="925701"/>
          </a:xfrm>
          <a:prstGeom prst="rect">
            <a:avLst/>
          </a:prstGeom>
          <a:solidFill>
            <a:srgbClr val="CCFFF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ysClr val="windowText" lastClr="000000"/>
                </a:solidFill>
              </a:rPr>
              <a:t>20</a:t>
            </a:r>
            <a:r>
              <a:rPr kumimoji="1" lang="ja-JP" altLang="en-US" dirty="0" smtClean="0">
                <a:solidFill>
                  <a:sysClr val="windowText" lastClr="000000"/>
                </a:solidFill>
              </a:rPr>
              <a:t>年後には</a:t>
            </a:r>
            <a:r>
              <a:rPr kumimoji="1" lang="en-US" altLang="ja-JP" dirty="0" smtClean="0">
                <a:solidFill>
                  <a:sysClr val="windowText" lastClr="000000"/>
                </a:solidFill>
              </a:rPr>
              <a:t>54</a:t>
            </a:r>
            <a:r>
              <a:rPr kumimoji="1" lang="ja-JP" altLang="en-US" dirty="0" smtClean="0">
                <a:solidFill>
                  <a:sysClr val="windowText" lastClr="000000"/>
                </a:solidFill>
              </a:rPr>
              <a:t>橋へ増加すると想定される。</a:t>
            </a:r>
            <a:endParaRPr kumimoji="1" lang="ja-JP" altLang="en-US" dirty="0">
              <a:solidFill>
                <a:sysClr val="windowText" lastClr="000000"/>
              </a:solidFill>
            </a:endParaRPr>
          </a:p>
        </p:txBody>
      </p:sp>
    </p:spTree>
    <p:extLst>
      <p:ext uri="{BB962C8B-B14F-4D97-AF65-F5344CB8AC3E}">
        <p14:creationId xmlns:p14="http://schemas.microsoft.com/office/powerpoint/2010/main" val="326491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．昨年度までの検討内容</a:t>
            </a:r>
            <a:endParaRPr lang="ja-JP" altLang="en-US" dirty="0">
              <a:latin typeface="HGSｺﾞｼｯｸM" panose="020B0600000000000000" pitchFamily="50" charset="-128"/>
              <a:ea typeface="HGSｺﾞｼｯｸM" panose="020B0600000000000000" pitchFamily="50" charset="-128"/>
            </a:endParaRPr>
          </a:p>
        </p:txBody>
      </p:sp>
      <p:sp>
        <p:nvSpPr>
          <p:cNvPr id="16" name="テキスト ボックス 15"/>
          <p:cNvSpPr txBox="1"/>
          <p:nvPr/>
        </p:nvSpPr>
        <p:spPr>
          <a:xfrm>
            <a:off x="574785"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）２次判定フロー</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現行案</a:t>
            </a:r>
            <a:r>
              <a:rPr lang="en-US" altLang="ja-JP" sz="2400" dirty="0" smtClean="0">
                <a:latin typeface="HGSｺﾞｼｯｸM" panose="020B0600000000000000" pitchFamily="50" charset="-128"/>
                <a:ea typeface="HGSｺﾞｼｯｸM" panose="020B0600000000000000" pitchFamily="50" charset="-128"/>
              </a:rPr>
              <a:t>)</a:t>
            </a:r>
          </a:p>
        </p:txBody>
      </p:sp>
      <p:graphicFrame>
        <p:nvGraphicFramePr>
          <p:cNvPr id="13" name="表 12"/>
          <p:cNvGraphicFramePr>
            <a:graphicFrameLocks noGrp="1"/>
          </p:cNvGraphicFramePr>
          <p:nvPr>
            <p:extLst>
              <p:ext uri="{D42A27DB-BD31-4B8C-83A1-F6EECF244321}">
                <p14:modId xmlns:p14="http://schemas.microsoft.com/office/powerpoint/2010/main" val="3286973156"/>
              </p:ext>
            </p:extLst>
          </p:nvPr>
        </p:nvGraphicFramePr>
        <p:xfrm>
          <a:off x="4564373" y="3715638"/>
          <a:ext cx="3968067" cy="2585208"/>
        </p:xfrm>
        <a:graphic>
          <a:graphicData uri="http://schemas.openxmlformats.org/drawingml/2006/table">
            <a:tbl>
              <a:tblPr/>
              <a:tblGrid>
                <a:gridCol w="656491">
                  <a:extLst>
                    <a:ext uri="{9D8B030D-6E8A-4147-A177-3AD203B41FA5}">
                      <a16:colId xmlns:a16="http://schemas.microsoft.com/office/drawing/2014/main" xmlns="" val="20000"/>
                    </a:ext>
                  </a:extLst>
                </a:gridCol>
                <a:gridCol w="520297">
                  <a:extLst>
                    <a:ext uri="{9D8B030D-6E8A-4147-A177-3AD203B41FA5}">
                      <a16:colId xmlns:a16="http://schemas.microsoft.com/office/drawing/2014/main" xmlns="" val="20001"/>
                    </a:ext>
                  </a:extLst>
                </a:gridCol>
                <a:gridCol w="692882">
                  <a:extLst>
                    <a:ext uri="{9D8B030D-6E8A-4147-A177-3AD203B41FA5}">
                      <a16:colId xmlns:a16="http://schemas.microsoft.com/office/drawing/2014/main" xmlns="" val="20002"/>
                    </a:ext>
                  </a:extLst>
                </a:gridCol>
                <a:gridCol w="495117">
                  <a:extLst>
                    <a:ext uri="{9D8B030D-6E8A-4147-A177-3AD203B41FA5}">
                      <a16:colId xmlns:a16="http://schemas.microsoft.com/office/drawing/2014/main" xmlns="" val="20003"/>
                    </a:ext>
                  </a:extLst>
                </a:gridCol>
                <a:gridCol w="868623">
                  <a:extLst>
                    <a:ext uri="{9D8B030D-6E8A-4147-A177-3AD203B41FA5}">
                      <a16:colId xmlns:a16="http://schemas.microsoft.com/office/drawing/2014/main" xmlns="" val="20004"/>
                    </a:ext>
                  </a:extLst>
                </a:gridCol>
                <a:gridCol w="404061">
                  <a:extLst>
                    <a:ext uri="{9D8B030D-6E8A-4147-A177-3AD203B41FA5}">
                      <a16:colId xmlns:a16="http://schemas.microsoft.com/office/drawing/2014/main" xmlns="" val="20005"/>
                    </a:ext>
                  </a:extLst>
                </a:gridCol>
                <a:gridCol w="330596">
                  <a:extLst>
                    <a:ext uri="{9D8B030D-6E8A-4147-A177-3AD203B41FA5}">
                      <a16:colId xmlns:a16="http://schemas.microsoft.com/office/drawing/2014/main" xmlns="" val="20006"/>
                    </a:ext>
                  </a:extLst>
                </a:gridCol>
              </a:tblGrid>
              <a:tr h="139715">
                <a:tc gridSpan="2">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設定補正率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細目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補正後の点数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279431">
                <a:tc>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①経済性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smtClean="0">
                          <a:solidFill>
                            <a:srgbClr val="000000"/>
                          </a:solidFill>
                          <a:effectLst/>
                          <a:latin typeface="+mn-ea"/>
                          <a:ea typeface="+mn-ea"/>
                          <a:cs typeface="+mn-cs"/>
                        </a:rPr>
                        <a:t>※0.5</a:t>
                      </a:r>
                      <a:endParaRPr kumimoji="1" lang="en-US" altLang="ja-JP"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en-US" sz="800" b="0" i="0" u="none" strike="noStrike" kern="1200" dirty="0">
                          <a:solidFill>
                            <a:srgbClr val="000000"/>
                          </a:solidFill>
                          <a:effectLst/>
                          <a:latin typeface="+mn-ea"/>
                          <a:ea typeface="+mn-ea"/>
                          <a:cs typeface="+mn-cs"/>
                        </a:rPr>
                        <a:t> ＬＣＣ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39715">
                <a:tc rowSpan="9">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②構造物</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　 として</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baseline="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の評価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ctr" defTabSz="1280160" rtl="0" eaLnBrk="1" fontAlgn="ctr" latinLnBrk="0" hangingPunct="1"/>
                      <a:r>
                        <a:rPr kumimoji="1" lang="en-US" altLang="ja-JP" sz="900" b="0" i="0" u="none" strike="noStrike" kern="1200" dirty="0" smtClean="0">
                          <a:solidFill>
                            <a:srgbClr val="000000"/>
                          </a:solidFill>
                          <a:effectLst/>
                          <a:latin typeface="+mn-ea"/>
                          <a:ea typeface="+mn-ea"/>
                          <a:cs typeface="+mn-cs"/>
                        </a:rPr>
                        <a:t>※0.35</a:t>
                      </a:r>
                      <a:endParaRPr kumimoji="1" lang="en-US" altLang="ja-JP"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維持</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管理性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構造の簡易さ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9">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点検のしやすさ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3"/>
                  </a:ext>
                </a:extLst>
              </a:tr>
              <a:tr h="2794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滞水防止・</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湿潤防止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4"/>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交換のしやすさ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5"/>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使用性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道路機能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6"/>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環境性</a:t>
                      </a:r>
                      <a:r>
                        <a:rPr kumimoji="1" lang="en-US" altLang="ja-JP" sz="800" b="0" i="0" u="none" strike="noStrike" kern="1200" dirty="0">
                          <a:solidFill>
                            <a:srgbClr val="000000"/>
                          </a:solidFill>
                          <a:effectLst/>
                          <a:latin typeface="+mn-ea"/>
                          <a:ea typeface="+mn-ea"/>
                          <a:cs typeface="+mn-cs"/>
                        </a:rPr>
                        <a:t>(</a:t>
                      </a:r>
                      <a:r>
                        <a:rPr kumimoji="1" lang="ja-JP" altLang="en-US" sz="800" b="0" i="0" u="none" strike="noStrike" kern="1200" dirty="0">
                          <a:solidFill>
                            <a:srgbClr val="000000"/>
                          </a:solidFill>
                          <a:effectLst/>
                          <a:latin typeface="+mn-ea"/>
                          <a:ea typeface="+mn-ea"/>
                          <a:cs typeface="+mn-cs"/>
                        </a:rPr>
                        <a:t>騒音</a:t>
                      </a:r>
                      <a:r>
                        <a:rPr kumimoji="1" lang="en-US" altLang="ja-JP" sz="800" b="0" i="0" u="none" strike="noStrike" kern="1200" dirty="0">
                          <a:solidFill>
                            <a:srgbClr val="000000"/>
                          </a:solidFill>
                          <a:effectLst/>
                          <a:latin typeface="+mn-ea"/>
                          <a:ea typeface="+mn-ea"/>
                          <a:cs typeface="+mn-cs"/>
                        </a:rPr>
                        <a:t>)</a:t>
                      </a:r>
                      <a:endParaRPr kumimoji="1" lang="ja-JP" altLang="en-US" sz="8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7"/>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景観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8"/>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減災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防災</a:t>
                      </a:r>
                      <a:r>
                        <a:rPr kumimoji="1" lang="ja-JP" altLang="en-US" sz="700" b="0" i="0" u="none" strike="noStrike" kern="1200" dirty="0">
                          <a:solidFill>
                            <a:srgbClr val="000000"/>
                          </a:solidFill>
                          <a:effectLst/>
                          <a:latin typeface="+mn-ea"/>
                          <a:ea typeface="+mn-ea"/>
                          <a:cs typeface="+mn-cs"/>
                        </a:rPr>
                        <a:t>（地震リスク）</a:t>
                      </a:r>
                      <a:endParaRPr kumimoji="1" lang="ja-JP" altLang="en-US"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9"/>
                  </a:ext>
                </a:extLst>
              </a:tr>
              <a:tr h="1397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防災</a:t>
                      </a:r>
                      <a:r>
                        <a:rPr kumimoji="1" lang="ja-JP" altLang="en-US" sz="700" b="0" i="0" u="none" strike="noStrike" kern="1200" dirty="0">
                          <a:solidFill>
                            <a:srgbClr val="000000"/>
                          </a:solidFill>
                          <a:effectLst/>
                          <a:latin typeface="+mn-ea"/>
                          <a:ea typeface="+mn-ea"/>
                          <a:cs typeface="+mn-cs"/>
                        </a:rPr>
                        <a:t>（疲労リスク）</a:t>
                      </a:r>
                      <a:endParaRPr kumimoji="1" lang="ja-JP" altLang="en-US"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0"/>
                  </a:ext>
                </a:extLst>
              </a:tr>
              <a:tr h="167657">
                <a:tc rowSpan="2">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③その他</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baseline="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の社会</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的評価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900" b="0" i="0" u="none" strike="noStrike" kern="1200" smtClean="0">
                          <a:solidFill>
                            <a:srgbClr val="000000"/>
                          </a:solidFill>
                          <a:effectLst/>
                          <a:latin typeface="+mn-ea"/>
                          <a:ea typeface="+mn-ea"/>
                          <a:cs typeface="+mn-cs"/>
                        </a:rPr>
                        <a:t>※0.15</a:t>
                      </a:r>
                      <a:endParaRPr kumimoji="1" lang="en-US" altLang="ja-JP"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事業の難易度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353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更新期間中の</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12"/>
                  </a:ext>
                </a:extLst>
              </a:tr>
              <a:tr h="265939">
                <a:tc gridSpan="5">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xmlns="" val="10013"/>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748842274"/>
              </p:ext>
            </p:extLst>
          </p:nvPr>
        </p:nvGraphicFramePr>
        <p:xfrm>
          <a:off x="684840" y="3701227"/>
          <a:ext cx="3599128" cy="2608093"/>
        </p:xfrm>
        <a:graphic>
          <a:graphicData uri="http://schemas.openxmlformats.org/drawingml/2006/table">
            <a:tbl>
              <a:tblPr/>
              <a:tblGrid>
                <a:gridCol w="590260">
                  <a:extLst>
                    <a:ext uri="{9D8B030D-6E8A-4147-A177-3AD203B41FA5}">
                      <a16:colId xmlns:a16="http://schemas.microsoft.com/office/drawing/2014/main" xmlns="" val="20000"/>
                    </a:ext>
                  </a:extLst>
                </a:gridCol>
                <a:gridCol w="510476">
                  <a:extLst>
                    <a:ext uri="{9D8B030D-6E8A-4147-A177-3AD203B41FA5}">
                      <a16:colId xmlns:a16="http://schemas.microsoft.com/office/drawing/2014/main" xmlns="" val="20001"/>
                    </a:ext>
                  </a:extLst>
                </a:gridCol>
                <a:gridCol w="611321">
                  <a:extLst>
                    <a:ext uri="{9D8B030D-6E8A-4147-A177-3AD203B41FA5}">
                      <a16:colId xmlns:a16="http://schemas.microsoft.com/office/drawing/2014/main" xmlns="" val="20002"/>
                    </a:ext>
                  </a:extLst>
                </a:gridCol>
                <a:gridCol w="445540">
                  <a:extLst>
                    <a:ext uri="{9D8B030D-6E8A-4147-A177-3AD203B41FA5}">
                      <a16:colId xmlns:a16="http://schemas.microsoft.com/office/drawing/2014/main" xmlns="" val="20003"/>
                    </a:ext>
                  </a:extLst>
                </a:gridCol>
                <a:gridCol w="780991">
                  <a:extLst>
                    <a:ext uri="{9D8B030D-6E8A-4147-A177-3AD203B41FA5}">
                      <a16:colId xmlns:a16="http://schemas.microsoft.com/office/drawing/2014/main" xmlns="" val="20004"/>
                    </a:ext>
                  </a:extLst>
                </a:gridCol>
                <a:gridCol w="363296">
                  <a:extLst>
                    <a:ext uri="{9D8B030D-6E8A-4147-A177-3AD203B41FA5}">
                      <a16:colId xmlns:a16="http://schemas.microsoft.com/office/drawing/2014/main" xmlns="" val="20005"/>
                    </a:ext>
                  </a:extLst>
                </a:gridCol>
                <a:gridCol w="297244">
                  <a:extLst>
                    <a:ext uri="{9D8B030D-6E8A-4147-A177-3AD203B41FA5}">
                      <a16:colId xmlns:a16="http://schemas.microsoft.com/office/drawing/2014/main" xmlns="" val="20006"/>
                    </a:ext>
                  </a:extLst>
                </a:gridCol>
              </a:tblGrid>
              <a:tr h="183748">
                <a:tc gridSpan="2">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設定補正率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細目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algn="ctr" defTabSz="1280160" rtl="0" eaLnBrk="1" fontAlgn="ctr" latinLnBrk="0" hangingPunct="1"/>
                      <a:r>
                        <a:rPr kumimoji="1" lang="ja-JP" altLang="en-US" sz="800" b="0" i="0" u="none" strike="noStrike" kern="1200" dirty="0">
                          <a:solidFill>
                            <a:srgbClr val="000000"/>
                          </a:solidFill>
                          <a:effectLst/>
                          <a:latin typeface="+mn-ea"/>
                          <a:ea typeface="+mn-ea"/>
                          <a:cs typeface="+mn-cs"/>
                        </a:rPr>
                        <a:t>補正後の点数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310171">
                <a:tc>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①経済性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smtClean="0">
                          <a:solidFill>
                            <a:srgbClr val="000000"/>
                          </a:solidFill>
                          <a:effectLst/>
                          <a:latin typeface="+mn-ea"/>
                          <a:ea typeface="+mn-ea"/>
                          <a:cs typeface="+mn-cs"/>
                        </a:rPr>
                        <a:t>※0.5</a:t>
                      </a:r>
                      <a:endParaRPr kumimoji="1" lang="en-US" altLang="ja-JP"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en-US" sz="800" b="0" i="0" u="none" strike="noStrike" kern="1200" dirty="0">
                          <a:solidFill>
                            <a:srgbClr val="000000"/>
                          </a:solidFill>
                          <a:effectLst/>
                          <a:latin typeface="+mn-ea"/>
                          <a:ea typeface="+mn-ea"/>
                          <a:cs typeface="+mn-cs"/>
                        </a:rPr>
                        <a:t> ＬＣＣ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55087">
                <a:tc rowSpan="6">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②構造物</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　 として</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baseline="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の評価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維持</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管理性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構造の簡易さ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50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点検のしやすさ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3"/>
                  </a:ext>
                </a:extLst>
              </a:tr>
              <a:tr h="310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滞水防止・</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湿潤防止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4"/>
                  </a:ext>
                </a:extLst>
              </a:tr>
              <a:tr h="1550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交換のしやすさ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5"/>
                  </a:ext>
                </a:extLst>
              </a:tr>
              <a:tr h="310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使用性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道路機能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6"/>
                  </a:ext>
                </a:extLst>
              </a:tr>
              <a:tr h="1861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減災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防災</a:t>
                      </a:r>
                      <a:r>
                        <a:rPr kumimoji="1" lang="ja-JP" altLang="en-US" sz="700" b="0" i="0" u="none" strike="noStrike" kern="1200" dirty="0">
                          <a:solidFill>
                            <a:srgbClr val="000000"/>
                          </a:solidFill>
                          <a:effectLst/>
                          <a:latin typeface="+mn-ea"/>
                          <a:ea typeface="+mn-ea"/>
                          <a:cs typeface="+mn-cs"/>
                        </a:rPr>
                        <a:t>（治水リスク）</a:t>
                      </a:r>
                      <a:endParaRPr kumimoji="1" lang="ja-JP" altLang="en-US" sz="900" b="0" i="0" u="none" strike="noStrike" kern="1200" dirty="0">
                        <a:solidFill>
                          <a:srgbClr val="000000"/>
                        </a:solidFill>
                        <a:effectLst/>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7"/>
                  </a:ext>
                </a:extLst>
              </a:tr>
              <a:tr h="186102">
                <a:tc rowSpan="2">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③その他</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baseline="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の社会</a:t>
                      </a:r>
                      <a:endParaRPr kumimoji="1" lang="en-US" altLang="ja-JP" sz="900" b="0" i="0" u="none" strike="noStrike" kern="1200" dirty="0">
                        <a:solidFill>
                          <a:srgbClr val="000000"/>
                        </a:solidFill>
                        <a:effectLst/>
                        <a:latin typeface="+mn-ea"/>
                        <a:ea typeface="+mn-ea"/>
                        <a:cs typeface="+mn-cs"/>
                      </a:endParaRPr>
                    </a:p>
                    <a:p>
                      <a:pPr marL="0" algn="l" defTabSz="1280160" rtl="0" eaLnBrk="1" fontAlgn="ctr" latinLnBrk="0" hangingPunct="1"/>
                      <a:r>
                        <a:rPr kumimoji="1" lang="en-US" altLang="ja-JP" sz="900" b="0" i="0" u="none" strike="noStrike" kern="1200" dirty="0">
                          <a:solidFill>
                            <a:srgbClr val="000000"/>
                          </a:solidFill>
                          <a:effectLst/>
                          <a:latin typeface="+mn-ea"/>
                          <a:ea typeface="+mn-ea"/>
                          <a:cs typeface="+mn-cs"/>
                        </a:rPr>
                        <a:t>   </a:t>
                      </a:r>
                      <a:r>
                        <a:rPr kumimoji="1" lang="ja-JP" altLang="en-US" sz="900" b="0" i="0" u="none" strike="noStrike" kern="1200" dirty="0">
                          <a:solidFill>
                            <a:srgbClr val="000000"/>
                          </a:solidFill>
                          <a:effectLst/>
                          <a:latin typeface="+mn-ea"/>
                          <a:ea typeface="+mn-ea"/>
                          <a:cs typeface="+mn-cs"/>
                        </a:rPr>
                        <a:t>的評価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点満点</a:t>
                      </a:r>
                      <a:endPar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l" defTabSz="1280160" rtl="0" eaLnBrk="1" fontAlgn="ctr" latinLnBrk="0" hangingPunct="1"/>
                      <a:r>
                        <a:rPr kumimoji="1" lang="en-US" altLang="zh-CN"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補正率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事業の難易度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087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更新期間中の</a:t>
                      </a:r>
                      <a:endParaRPr kumimoji="1" lang="en-US" altLang="ja-JP" sz="800" b="0" i="0" u="none" strike="noStrike" kern="1200" dirty="0">
                        <a:solidFill>
                          <a:srgbClr val="000000"/>
                        </a:solidFill>
                        <a:effectLst/>
                        <a:latin typeface="+mn-ea"/>
                        <a:ea typeface="+mn-ea"/>
                        <a:cs typeface="+mn-cs"/>
                      </a:endParaRPr>
                    </a:p>
                    <a:p>
                      <a:pPr marL="0" algn="l" defTabSz="1280160" rtl="0" eaLnBrk="1" fontAlgn="ctr" latinLnBrk="0" hangingPunct="1"/>
                      <a:r>
                        <a:rPr kumimoji="1" lang="ja-JP" altLang="en-US" sz="800" b="0" i="0" u="none" strike="noStrike" kern="1200" dirty="0">
                          <a:solidFill>
                            <a:srgbClr val="000000"/>
                          </a:solidFill>
                          <a:effectLst/>
                          <a:latin typeface="+mn-ea"/>
                          <a:ea typeface="+mn-ea"/>
                          <a:cs typeface="+mn-cs"/>
                        </a:rPr>
                        <a:t>交通規制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9"/>
                  </a:ext>
                </a:extLst>
              </a:tr>
              <a:tr h="247644">
                <a:tc gridSpan="5">
                  <a:txBody>
                    <a:bodyPr/>
                    <a:lstStyle/>
                    <a:p>
                      <a:pPr marL="0" algn="l" defTabSz="1280160" rtl="0" eaLnBrk="1" fontAlgn="ctr" latinLnBrk="0" hangingPunct="1"/>
                      <a:r>
                        <a:rPr kumimoji="1" lang="ja-JP" altLang="en-US" sz="900" b="0" i="0" u="none" strike="noStrike" kern="1200" dirty="0">
                          <a:solidFill>
                            <a:srgbClr val="000000"/>
                          </a:solidFill>
                          <a:effectLst/>
                          <a:latin typeface="+mn-ea"/>
                          <a:ea typeface="+mn-ea"/>
                          <a:cs typeface="+mn-cs"/>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algn="ctr" defTabSz="1280160" rtl="0" eaLnBrk="1" fontAlgn="ctr" latinLnBrk="0" hangingPunct="1"/>
                      <a:r>
                        <a:rPr kumimoji="1" lang="en-US" altLang="ja-JP" sz="900" b="0" i="0" u="none" strike="noStrike" kern="1200" dirty="0">
                          <a:solidFill>
                            <a:srgbClr val="000000"/>
                          </a:solidFill>
                          <a:effectLst/>
                          <a:latin typeface="+mn-e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xmlns="" val="10010"/>
                  </a:ext>
                </a:extLst>
              </a:tr>
            </a:tbl>
          </a:graphicData>
        </a:graphic>
      </p:graphicFrame>
      <p:grpSp>
        <p:nvGrpSpPr>
          <p:cNvPr id="18" name="グループ化 17"/>
          <p:cNvGrpSpPr/>
          <p:nvPr/>
        </p:nvGrpSpPr>
        <p:grpSpPr>
          <a:xfrm>
            <a:off x="6011825" y="2047530"/>
            <a:ext cx="2320137" cy="1612740"/>
            <a:chOff x="6733945" y="1153018"/>
            <a:chExt cx="3259615" cy="2308776"/>
          </a:xfrm>
        </p:grpSpPr>
        <p:sp>
          <p:nvSpPr>
            <p:cNvPr id="20" name="正方形/長方形 19"/>
            <p:cNvSpPr/>
            <p:nvPr/>
          </p:nvSpPr>
          <p:spPr>
            <a:xfrm>
              <a:off x="6825208" y="1153018"/>
              <a:ext cx="3168352" cy="23087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21" name="グループ化 20"/>
            <p:cNvGrpSpPr/>
            <p:nvPr/>
          </p:nvGrpSpPr>
          <p:grpSpPr>
            <a:xfrm>
              <a:off x="6733945" y="1164548"/>
              <a:ext cx="3219575" cy="2167722"/>
              <a:chOff x="1667479" y="6152247"/>
              <a:chExt cx="3219575" cy="2167722"/>
            </a:xfrm>
          </p:grpSpPr>
          <p:sp>
            <p:nvSpPr>
              <p:cNvPr id="22" name="右矢印 21"/>
              <p:cNvSpPr/>
              <p:nvPr/>
            </p:nvSpPr>
            <p:spPr>
              <a:xfrm>
                <a:off x="2517756" y="7113013"/>
                <a:ext cx="876961" cy="288032"/>
              </a:xfrm>
              <a:prstGeom prst="rightArrow">
                <a:avLst>
                  <a:gd name="adj1" fmla="val 50000"/>
                  <a:gd name="adj2" fmla="val 814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右矢印 22"/>
              <p:cNvSpPr/>
              <p:nvPr/>
            </p:nvSpPr>
            <p:spPr>
              <a:xfrm>
                <a:off x="2517757" y="7512131"/>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4" name="右矢印 23"/>
              <p:cNvSpPr/>
              <p:nvPr/>
            </p:nvSpPr>
            <p:spPr>
              <a:xfrm>
                <a:off x="2517757" y="7908877"/>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右矢印 24"/>
              <p:cNvSpPr/>
              <p:nvPr/>
            </p:nvSpPr>
            <p:spPr>
              <a:xfrm>
                <a:off x="3394716" y="7113013"/>
                <a:ext cx="1436327" cy="288032"/>
              </a:xfrm>
              <a:prstGeom prst="rightArrow">
                <a:avLst>
                  <a:gd name="adj1" fmla="val 50000"/>
                  <a:gd name="adj2" fmla="val 814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6" name="直線コネクタ 25"/>
              <p:cNvCxnSpPr/>
              <p:nvPr/>
            </p:nvCxnSpPr>
            <p:spPr>
              <a:xfrm flipV="1">
                <a:off x="3394717" y="6762329"/>
                <a:ext cx="0" cy="1445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150338" y="8203270"/>
                <a:ext cx="488754" cy="116699"/>
              </a:xfrm>
              <a:prstGeom prst="rect">
                <a:avLst/>
              </a:prstGeom>
              <a:noFill/>
            </p:spPr>
            <p:txBody>
              <a:bodyPr wrap="square" lIns="0" tIns="0" rIns="0" bIns="0" rtlCol="0">
                <a:spAutoFit/>
              </a:bodyPr>
              <a:lstStyle/>
              <a:p>
                <a:pPr algn="ctr"/>
                <a:r>
                  <a:rPr lang="ja-JP" altLang="en-US" sz="700" dirty="0"/>
                  <a:t>現在</a:t>
                </a:r>
              </a:p>
            </p:txBody>
          </p:sp>
          <p:sp>
            <p:nvSpPr>
              <p:cNvPr id="28" name="右矢印 27"/>
              <p:cNvSpPr/>
              <p:nvPr/>
            </p:nvSpPr>
            <p:spPr>
              <a:xfrm>
                <a:off x="3394716" y="7509759"/>
                <a:ext cx="800764"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9" name="右矢印 28"/>
              <p:cNvSpPr/>
              <p:nvPr/>
            </p:nvSpPr>
            <p:spPr>
              <a:xfrm>
                <a:off x="3394717" y="7908877"/>
                <a:ext cx="1436326"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右矢印 29"/>
              <p:cNvSpPr/>
              <p:nvPr/>
            </p:nvSpPr>
            <p:spPr>
              <a:xfrm>
                <a:off x="4195480" y="7509759"/>
                <a:ext cx="635564" cy="288032"/>
              </a:xfrm>
              <a:prstGeom prst="rightArrow">
                <a:avLst>
                  <a:gd name="adj1" fmla="val 50000"/>
                  <a:gd name="adj2" fmla="val 8141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1" name="テキスト ボックス 30"/>
              <p:cNvSpPr txBox="1"/>
              <p:nvPr/>
            </p:nvSpPr>
            <p:spPr>
              <a:xfrm>
                <a:off x="3663930" y="6942140"/>
                <a:ext cx="622457" cy="100027"/>
              </a:xfrm>
              <a:prstGeom prst="rect">
                <a:avLst/>
              </a:prstGeom>
              <a:noFill/>
            </p:spPr>
            <p:txBody>
              <a:bodyPr wrap="square" lIns="0" tIns="0" rIns="0" bIns="0" rtlCol="0">
                <a:spAutoFit/>
              </a:bodyPr>
              <a:lstStyle/>
              <a:p>
                <a:pPr algn="ctr"/>
                <a:r>
                  <a:rPr lang="en-US" altLang="ja-JP" sz="600" dirty="0">
                    <a:solidFill>
                      <a:srgbClr val="00B050"/>
                    </a:solidFill>
                  </a:rPr>
                  <a:t>100</a:t>
                </a:r>
                <a:r>
                  <a:rPr lang="ja-JP" altLang="en-US" sz="600" dirty="0">
                    <a:solidFill>
                      <a:srgbClr val="00B050"/>
                    </a:solidFill>
                  </a:rPr>
                  <a:t>年</a:t>
                </a:r>
              </a:p>
            </p:txBody>
          </p:sp>
          <p:sp>
            <p:nvSpPr>
              <p:cNvPr id="32" name="テキスト ボックス 31"/>
              <p:cNvSpPr txBox="1"/>
              <p:nvPr/>
            </p:nvSpPr>
            <p:spPr>
              <a:xfrm>
                <a:off x="3140425" y="7366911"/>
                <a:ext cx="630169" cy="200975"/>
              </a:xfrm>
              <a:prstGeom prst="rect">
                <a:avLst/>
              </a:prstGeom>
              <a:noFill/>
            </p:spPr>
            <p:txBody>
              <a:bodyPr wrap="square" lIns="0" tIns="0" rIns="0" bIns="0" rtlCol="0">
                <a:spAutoFit/>
              </a:bodyPr>
              <a:lstStyle/>
              <a:p>
                <a:pPr algn="ctr"/>
                <a:r>
                  <a:rPr lang="en-US" altLang="ja-JP" sz="600" dirty="0">
                    <a:solidFill>
                      <a:srgbClr val="FF9900"/>
                    </a:solidFill>
                  </a:rPr>
                  <a:t>120</a:t>
                </a:r>
                <a:r>
                  <a:rPr lang="ja-JP" altLang="en-US" sz="600" dirty="0">
                    <a:solidFill>
                      <a:srgbClr val="FF9900"/>
                    </a:solidFill>
                  </a:rPr>
                  <a:t>年</a:t>
                </a:r>
              </a:p>
            </p:txBody>
          </p:sp>
          <p:sp>
            <p:nvSpPr>
              <p:cNvPr id="33" name="テキスト ボックス 32"/>
              <p:cNvSpPr txBox="1"/>
              <p:nvPr/>
            </p:nvSpPr>
            <p:spPr>
              <a:xfrm>
                <a:off x="3655037" y="7765090"/>
                <a:ext cx="631353" cy="204464"/>
              </a:xfrm>
              <a:prstGeom prst="rect">
                <a:avLst/>
              </a:prstGeom>
              <a:noFill/>
            </p:spPr>
            <p:txBody>
              <a:bodyPr wrap="square" lIns="0" tIns="0" rIns="0" bIns="0" rtlCol="0">
                <a:spAutoFit/>
              </a:bodyPr>
              <a:lstStyle/>
              <a:p>
                <a:pPr algn="ctr"/>
                <a:r>
                  <a:rPr lang="en-US" altLang="ja-JP" sz="600" dirty="0">
                    <a:solidFill>
                      <a:srgbClr val="FF9900"/>
                    </a:solidFill>
                  </a:rPr>
                  <a:t>100</a:t>
                </a:r>
                <a:r>
                  <a:rPr lang="ja-JP" altLang="en-US" sz="600" dirty="0">
                    <a:solidFill>
                      <a:srgbClr val="FF9900"/>
                    </a:solidFill>
                  </a:rPr>
                  <a:t>年</a:t>
                </a:r>
              </a:p>
            </p:txBody>
          </p:sp>
          <p:sp>
            <p:nvSpPr>
              <p:cNvPr id="34" name="テキスト ボックス 33"/>
              <p:cNvSpPr txBox="1"/>
              <p:nvPr/>
            </p:nvSpPr>
            <p:spPr>
              <a:xfrm>
                <a:off x="2623681" y="6942140"/>
                <a:ext cx="622457" cy="100027"/>
              </a:xfrm>
              <a:prstGeom prst="rect">
                <a:avLst/>
              </a:prstGeom>
              <a:noFill/>
            </p:spPr>
            <p:txBody>
              <a:bodyPr wrap="square" lIns="0" tIns="0" rIns="0" bIns="0" rtlCol="0">
                <a:spAutoFit/>
              </a:bodyPr>
              <a:lstStyle/>
              <a:p>
                <a:pPr algn="ctr"/>
                <a:r>
                  <a:rPr lang="en-US" altLang="ja-JP" sz="600" dirty="0"/>
                  <a:t>62</a:t>
                </a:r>
                <a:r>
                  <a:rPr lang="ja-JP" altLang="en-US" sz="600" dirty="0"/>
                  <a:t>年</a:t>
                </a:r>
              </a:p>
            </p:txBody>
          </p:sp>
          <p:cxnSp>
            <p:nvCxnSpPr>
              <p:cNvPr id="35" name="直線コネクタ 34"/>
              <p:cNvCxnSpPr/>
              <p:nvPr/>
            </p:nvCxnSpPr>
            <p:spPr>
              <a:xfrm flipV="1">
                <a:off x="4831045" y="6762329"/>
                <a:ext cx="0" cy="14409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667479" y="7130712"/>
                <a:ext cx="955359" cy="116699"/>
              </a:xfrm>
              <a:prstGeom prst="rect">
                <a:avLst/>
              </a:prstGeom>
              <a:noFill/>
            </p:spPr>
            <p:txBody>
              <a:bodyPr wrap="square" lIns="0" tIns="0" rIns="0" bIns="0" rtlCol="0">
                <a:spAutoFit/>
              </a:bodyPr>
              <a:lstStyle/>
              <a:p>
                <a:pPr algn="ctr"/>
                <a:r>
                  <a:rPr lang="ja-JP" altLang="en-US" sz="700" dirty="0"/>
                  <a:t>ケース１</a:t>
                </a:r>
              </a:p>
            </p:txBody>
          </p:sp>
          <p:sp>
            <p:nvSpPr>
              <p:cNvPr id="37" name="テキスト ボックス 36"/>
              <p:cNvSpPr txBox="1"/>
              <p:nvPr/>
            </p:nvSpPr>
            <p:spPr>
              <a:xfrm>
                <a:off x="1667479" y="7530664"/>
                <a:ext cx="955359" cy="116699"/>
              </a:xfrm>
              <a:prstGeom prst="rect">
                <a:avLst/>
              </a:prstGeom>
              <a:noFill/>
            </p:spPr>
            <p:txBody>
              <a:bodyPr wrap="square" lIns="0" tIns="0" rIns="0" bIns="0" rtlCol="0">
                <a:spAutoFit/>
              </a:bodyPr>
              <a:lstStyle/>
              <a:p>
                <a:pPr algn="ctr"/>
                <a:r>
                  <a:rPr lang="ja-JP" altLang="en-US" sz="700" dirty="0"/>
                  <a:t>ケース２</a:t>
                </a:r>
              </a:p>
            </p:txBody>
          </p:sp>
          <p:sp>
            <p:nvSpPr>
              <p:cNvPr id="38" name="テキスト ボックス 37"/>
              <p:cNvSpPr txBox="1"/>
              <p:nvPr/>
            </p:nvSpPr>
            <p:spPr>
              <a:xfrm>
                <a:off x="1667479" y="7930616"/>
                <a:ext cx="955359" cy="116699"/>
              </a:xfrm>
              <a:prstGeom prst="rect">
                <a:avLst/>
              </a:prstGeom>
              <a:noFill/>
            </p:spPr>
            <p:txBody>
              <a:bodyPr wrap="square" lIns="0" tIns="0" rIns="0" bIns="0" rtlCol="0">
                <a:spAutoFit/>
              </a:bodyPr>
              <a:lstStyle/>
              <a:p>
                <a:pPr algn="ctr"/>
                <a:r>
                  <a:rPr lang="ja-JP" altLang="en-US" sz="700" dirty="0"/>
                  <a:t>ケース３</a:t>
                </a:r>
              </a:p>
            </p:txBody>
          </p:sp>
          <p:sp>
            <p:nvSpPr>
              <p:cNvPr id="39" name="テキスト ボックス 38"/>
              <p:cNvSpPr txBox="1"/>
              <p:nvPr/>
            </p:nvSpPr>
            <p:spPr>
              <a:xfrm>
                <a:off x="4131091" y="7366911"/>
                <a:ext cx="625637" cy="200975"/>
              </a:xfrm>
              <a:prstGeom prst="rect">
                <a:avLst/>
              </a:prstGeom>
              <a:noFill/>
            </p:spPr>
            <p:txBody>
              <a:bodyPr wrap="square" lIns="0" tIns="0" rIns="0" bIns="0" rtlCol="0">
                <a:spAutoFit/>
              </a:bodyPr>
              <a:lstStyle/>
              <a:p>
                <a:pPr algn="ctr"/>
                <a:r>
                  <a:rPr lang="en-US" altLang="ja-JP" sz="600" dirty="0">
                    <a:solidFill>
                      <a:srgbClr val="0070C0"/>
                    </a:solidFill>
                  </a:rPr>
                  <a:t>42</a:t>
                </a:r>
                <a:r>
                  <a:rPr lang="ja-JP" altLang="en-US" sz="600" dirty="0">
                    <a:solidFill>
                      <a:srgbClr val="0070C0"/>
                    </a:solidFill>
                  </a:rPr>
                  <a:t>年</a:t>
                </a:r>
              </a:p>
            </p:txBody>
          </p:sp>
          <p:sp>
            <p:nvSpPr>
              <p:cNvPr id="40" name="テキスト ボックス 39"/>
              <p:cNvSpPr txBox="1"/>
              <p:nvPr/>
            </p:nvSpPr>
            <p:spPr>
              <a:xfrm>
                <a:off x="3333801" y="6396755"/>
                <a:ext cx="1553253" cy="515208"/>
              </a:xfrm>
              <a:prstGeom prst="rect">
                <a:avLst/>
              </a:prstGeom>
              <a:noFill/>
            </p:spPr>
            <p:txBody>
              <a:bodyPr wrap="square" lIns="0" tIns="0" rIns="0" bIns="0" rtlCol="0">
                <a:spAutoFit/>
              </a:bodyPr>
              <a:lstStyle/>
              <a:p>
                <a:pPr algn="ctr"/>
                <a:r>
                  <a:rPr lang="ja-JP" altLang="en-US" sz="700" dirty="0"/>
                  <a:t>比較期間</a:t>
                </a:r>
                <a:endParaRPr lang="en-US" altLang="ja-JP" sz="700" dirty="0"/>
              </a:p>
              <a:p>
                <a:pPr algn="ctr"/>
                <a:r>
                  <a:rPr lang="en-US" altLang="ja-JP" sz="700" dirty="0"/>
                  <a:t>100</a:t>
                </a:r>
                <a:r>
                  <a:rPr lang="ja-JP" altLang="en-US" sz="700" dirty="0"/>
                  <a:t>年</a:t>
                </a:r>
              </a:p>
            </p:txBody>
          </p:sp>
          <p:cxnSp>
            <p:nvCxnSpPr>
              <p:cNvPr id="41" name="直線矢印コネクタ 40"/>
              <p:cNvCxnSpPr/>
              <p:nvPr/>
            </p:nvCxnSpPr>
            <p:spPr>
              <a:xfrm>
                <a:off x="3394716" y="6856297"/>
                <a:ext cx="1436327" cy="0"/>
              </a:xfrm>
              <a:prstGeom prst="straightConnector1">
                <a:avLst/>
              </a:prstGeom>
              <a:ln w="9525">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689915" y="6152247"/>
                <a:ext cx="1696534" cy="535932"/>
              </a:xfrm>
              <a:prstGeom prst="rect">
                <a:avLst/>
              </a:prstGeom>
              <a:noFill/>
            </p:spPr>
            <p:txBody>
              <a:bodyPr wrap="square" lIns="0" tIns="0" rIns="0" bIns="0" rtlCol="0">
                <a:spAutoFit/>
              </a:bodyPr>
              <a:lstStyle/>
              <a:p>
                <a:pPr algn="ctr"/>
                <a:r>
                  <a:rPr lang="en-US" altLang="ja-JP" sz="800" dirty="0"/>
                  <a:t>LCC</a:t>
                </a:r>
                <a:r>
                  <a:rPr lang="ja-JP" altLang="en-US" sz="800" dirty="0"/>
                  <a:t>比較ケース</a:t>
                </a:r>
                <a:endParaRPr lang="en-US" altLang="ja-JP" sz="800" dirty="0"/>
              </a:p>
              <a:p>
                <a:pPr algn="ctr"/>
                <a:r>
                  <a:rPr lang="ja-JP" altLang="en-US" sz="800" dirty="0"/>
                  <a:t>（例：大正大橋）</a:t>
                </a:r>
              </a:p>
            </p:txBody>
          </p:sp>
        </p:grpSp>
      </p:grpSp>
      <p:sp>
        <p:nvSpPr>
          <p:cNvPr id="43" name="正方形/長方形 42"/>
          <p:cNvSpPr/>
          <p:nvPr/>
        </p:nvSpPr>
        <p:spPr>
          <a:xfrm>
            <a:off x="827584" y="1588730"/>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各ケースを点数化し、最も評価の高いケースで維持管理を行う。</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4" name="テキスト ボックス 43"/>
          <p:cNvSpPr txBox="1"/>
          <p:nvPr/>
        </p:nvSpPr>
        <p:spPr>
          <a:xfrm>
            <a:off x="4598799" y="3389103"/>
            <a:ext cx="646430" cy="276999"/>
          </a:xfrm>
          <a:prstGeom prst="rect">
            <a:avLst/>
          </a:prstGeom>
          <a:noFill/>
        </p:spPr>
        <p:txBody>
          <a:bodyPr wrap="square" rtlCol="0">
            <a:spAutoFit/>
          </a:bodyPr>
          <a:lstStyle/>
          <a:p>
            <a:r>
              <a:rPr lang="ja-JP" altLang="en-US" sz="1200" b="1" dirty="0">
                <a:solidFill>
                  <a:srgbClr val="FF0000"/>
                </a:solidFill>
              </a:rPr>
              <a:t>跨道橋</a:t>
            </a:r>
            <a:endParaRPr kumimoji="1" lang="ja-JP" altLang="en-US" sz="1200" b="1" dirty="0">
              <a:solidFill>
                <a:srgbClr val="FF0000"/>
              </a:solidFill>
            </a:endParaRPr>
          </a:p>
        </p:txBody>
      </p:sp>
      <p:sp>
        <p:nvSpPr>
          <p:cNvPr id="45" name="テキスト ボックス 44"/>
          <p:cNvSpPr txBox="1"/>
          <p:nvPr/>
        </p:nvSpPr>
        <p:spPr>
          <a:xfrm>
            <a:off x="661383" y="3393326"/>
            <a:ext cx="646430" cy="276999"/>
          </a:xfrm>
          <a:prstGeom prst="rect">
            <a:avLst/>
          </a:prstGeom>
          <a:noFill/>
        </p:spPr>
        <p:txBody>
          <a:bodyPr wrap="square" rtlCol="0">
            <a:spAutoFit/>
          </a:bodyPr>
          <a:lstStyle/>
          <a:p>
            <a:r>
              <a:rPr lang="ja-JP" altLang="en-US" sz="1200" b="1" dirty="0">
                <a:solidFill>
                  <a:srgbClr val="FF0000"/>
                </a:solidFill>
              </a:rPr>
              <a:t>渡河橋</a:t>
            </a:r>
            <a:endParaRPr kumimoji="1" lang="ja-JP" altLang="en-US" sz="1200" b="1" dirty="0">
              <a:solidFill>
                <a:srgbClr val="FF0000"/>
              </a:solidFill>
            </a:endParaRPr>
          </a:p>
        </p:txBody>
      </p:sp>
      <p:sp>
        <p:nvSpPr>
          <p:cNvPr id="46" name="正方形/長方形 45"/>
          <p:cNvSpPr/>
          <p:nvPr/>
        </p:nvSpPr>
        <p:spPr>
          <a:xfrm>
            <a:off x="250245" y="3067568"/>
            <a:ext cx="2737579" cy="338554"/>
          </a:xfrm>
          <a:prstGeom prst="rect">
            <a:avLst/>
          </a:prstGeom>
        </p:spPr>
        <p:txBody>
          <a:bodyPr wrap="square">
            <a:spAutoFit/>
          </a:bodyPr>
          <a:lstStyle/>
          <a:p>
            <a:pPr algn="just"/>
            <a:r>
              <a:rPr lang="ja-JP" altLang="ja-JP" sz="16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b="1" dirty="0">
                <a:latin typeface="HGSｺﾞｼｯｸM" panose="020B0600000000000000" pitchFamily="50" charset="-128"/>
                <a:ea typeface="HGSｺﾞｼｯｸM" panose="020B0600000000000000" pitchFamily="50" charset="-128"/>
                <a:cs typeface="Meiryo UI" panose="020B0604030504040204" pitchFamily="50" charset="-128"/>
              </a:rPr>
              <a:t>総合評価項目・配点</a:t>
            </a:r>
            <a:r>
              <a:rPr lang="ja-JP" altLang="ja-JP" sz="16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7" name="正方形/長方形 46"/>
          <p:cNvSpPr/>
          <p:nvPr/>
        </p:nvSpPr>
        <p:spPr>
          <a:xfrm>
            <a:off x="387815" y="2084117"/>
            <a:ext cx="5671384" cy="1107996"/>
          </a:xfrm>
          <a:prstGeom prst="rect">
            <a:avLst/>
          </a:prstGeom>
        </p:spPr>
        <p:txBody>
          <a:bodyPr wrap="square">
            <a:spAutoFit/>
          </a:bodyPr>
          <a:lstStyle/>
          <a:p>
            <a:pPr algn="just"/>
            <a:r>
              <a:rPr lang="ja-JP" altLang="ja-JP" sz="1600" b="1" dirty="0">
                <a:latin typeface="HGSｺﾞｼｯｸM" panose="020B0600000000000000" pitchFamily="50" charset="-128"/>
                <a:ea typeface="HGSｺﾞｼｯｸM" panose="020B0600000000000000" pitchFamily="50" charset="-128"/>
                <a:cs typeface="Meiryo UI" panose="020B0604030504040204" pitchFamily="50" charset="-128"/>
              </a:rPr>
              <a:t>【比較検討ケース】</a:t>
            </a:r>
            <a:endPar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ケース１：現時点の架け替え</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ケース２：現橋を橋齢</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120</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年まで存続させた後に架け替え</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ケース３：架け替え無しの延命化</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8"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2510786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7" name="タイトル 1"/>
          <p:cNvSpPr>
            <a:spLocks noGrp="1"/>
          </p:cNvSpPr>
          <p:nvPr>
            <p:ph type="title"/>
          </p:nvPr>
        </p:nvSpPr>
        <p:spPr>
          <a:xfrm>
            <a:off x="227877" y="-17724"/>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１）著名橋に対する評価</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1"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4"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a:t>
            </a:r>
            <a:r>
              <a:rPr lang="ja-JP" altLang="en-US" sz="2800" dirty="0" smtClean="0">
                <a:latin typeface="HGSｺﾞｼｯｸM" panose="020B0600000000000000" pitchFamily="50" charset="-128"/>
                <a:ea typeface="HGSｺﾞｼｯｸM" panose="020B0600000000000000" pitchFamily="50" charset="-128"/>
              </a:rPr>
              <a:t>．橋梁更新判定フロー改良検討</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2" name="テキスト ボックス 38"/>
          <p:cNvSpPr txBox="1"/>
          <p:nvPr/>
        </p:nvSpPr>
        <p:spPr>
          <a:xfrm>
            <a:off x="827584" y="1700808"/>
            <a:ext cx="3096344" cy="432048"/>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sz="2000" kern="100" dirty="0">
                <a:effectLst/>
                <a:latin typeface="HGSｺﾞｼｯｸM" panose="020B0600000000000000" pitchFamily="50" charset="-128"/>
                <a:ea typeface="HGSｺﾞｼｯｸM" panose="020B0600000000000000" pitchFamily="50" charset="-128"/>
                <a:cs typeface="Times New Roman"/>
              </a:rPr>
              <a:t>著名</a:t>
            </a:r>
            <a:r>
              <a:rPr lang="ja-JP" sz="2000" kern="100" dirty="0" smtClean="0">
                <a:effectLst/>
                <a:latin typeface="HGSｺﾞｼｯｸM" panose="020B0600000000000000" pitchFamily="50" charset="-128"/>
                <a:ea typeface="HGSｺﾞｼｯｸM" panose="020B0600000000000000" pitchFamily="50" charset="-128"/>
                <a:cs typeface="Times New Roman"/>
              </a:rPr>
              <a:t>橋の</a:t>
            </a:r>
            <a:r>
              <a:rPr lang="ja-JP" sz="2000" kern="100" dirty="0">
                <a:effectLst/>
                <a:latin typeface="HGSｺﾞｼｯｸM" panose="020B0600000000000000" pitchFamily="50" charset="-128"/>
                <a:ea typeface="HGSｺﾞｼｯｸM" panose="020B0600000000000000" pitchFamily="50" charset="-128"/>
                <a:cs typeface="Times New Roman"/>
              </a:rPr>
              <a:t>扱いについて</a:t>
            </a:r>
          </a:p>
        </p:txBody>
      </p:sp>
      <p:sp>
        <p:nvSpPr>
          <p:cNvPr id="15" name="正方形/長方形 14"/>
          <p:cNvSpPr/>
          <p:nvPr/>
        </p:nvSpPr>
        <p:spPr>
          <a:xfrm>
            <a:off x="793762" y="2492896"/>
            <a:ext cx="8101671" cy="1200329"/>
          </a:xfrm>
          <a:prstGeom prst="rect">
            <a:avLst/>
          </a:prstGeom>
        </p:spPr>
        <p:txBody>
          <a:bodyPr wrap="square">
            <a:spAutoFit/>
          </a:bodyPr>
          <a:lstStyle/>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鳥飼大橋・北行（</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ゲルバートラス</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1954</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年架設）</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木学会＿歴史的鋼橋調査台帳</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⇒新橋架設後に</a:t>
            </a:r>
            <a:r>
              <a:rPr lang="ja-JP" altLang="en-US" sz="2400" u="sng" dirty="0" smtClean="0">
                <a:latin typeface="HGSｺﾞｼｯｸM" panose="020B0600000000000000" pitchFamily="50" charset="-128"/>
                <a:ea typeface="HGSｺﾞｼｯｸM" panose="020B0600000000000000" pitchFamily="50" charset="-128"/>
                <a:cs typeface="Meiryo UI" panose="020B0604030504040204" pitchFamily="50" charset="-128"/>
              </a:rPr>
              <a:t>撤去済み</a:t>
            </a:r>
            <a:endParaRPr lang="en-US" altLang="ja-JP" sz="24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正方形/長方形 17"/>
          <p:cNvSpPr/>
          <p:nvPr/>
        </p:nvSpPr>
        <p:spPr>
          <a:xfrm>
            <a:off x="790809" y="4092386"/>
            <a:ext cx="8101671" cy="1938992"/>
          </a:xfrm>
          <a:prstGeom prst="rect">
            <a:avLst/>
          </a:prstGeom>
        </p:spPr>
        <p:txBody>
          <a:bodyPr wrap="square">
            <a:spAutoFit/>
          </a:bodyPr>
          <a:lstStyle/>
          <a:p>
            <a:pPr algn="just"/>
            <a:r>
              <a:rPr lang="ja-JP" altLang="en-US" sz="2400" u="sng" dirty="0" smtClean="0">
                <a:latin typeface="HGSｺﾞｼｯｸM" panose="020B0600000000000000" pitchFamily="50" charset="-128"/>
                <a:ea typeface="HGSｺﾞｼｯｸM" panose="020B0600000000000000" pitchFamily="50" charset="-128"/>
                <a:cs typeface="Meiryo UI" panose="020B0604030504040204" pitchFamily="50" charset="-128"/>
              </a:rPr>
              <a:t>将来的に歴史的鋼橋となる可能性のある橋梁（案）</a:t>
            </a:r>
            <a:endParaRPr lang="en-US" altLang="ja-JP" sz="24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①竣工年の古いトラスやアーチ橋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②長大橋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③景観性の高い橋梁（田尻スカイブリッジ等）</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以上のような３点が候補として挙げられる</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959128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7" name="タイトル 1"/>
          <p:cNvSpPr>
            <a:spLocks noGrp="1"/>
          </p:cNvSpPr>
          <p:nvPr>
            <p:ph type="title"/>
          </p:nvPr>
        </p:nvSpPr>
        <p:spPr>
          <a:xfrm>
            <a:off x="227877" y="-17724"/>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a:t>
            </a:r>
            <a:r>
              <a:rPr lang="ja-JP" altLang="en-US" dirty="0" smtClean="0">
                <a:latin typeface="HGSｺﾞｼｯｸM" panose="020B0600000000000000" pitchFamily="50" charset="-128"/>
                <a:ea typeface="HGSｺﾞｼｯｸM" panose="020B0600000000000000" pitchFamily="50" charset="-128"/>
              </a:rPr>
              <a:t>検討内容</a:t>
            </a:r>
            <a:endParaRPr lang="ja-JP" altLang="en-US" dirty="0">
              <a:latin typeface="HGSｺﾞｼｯｸM" panose="020B0600000000000000" pitchFamily="50" charset="-128"/>
              <a:ea typeface="HGSｺﾞｼｯｸM" panose="020B0600000000000000" pitchFamily="50" charset="-128"/>
            </a:endParaRP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）著名橋に対する評価</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1"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4"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a:t>
            </a:r>
            <a:r>
              <a:rPr lang="ja-JP" altLang="en-US" sz="2800" dirty="0" smtClean="0">
                <a:latin typeface="HGSｺﾞｼｯｸM" panose="020B0600000000000000" pitchFamily="50" charset="-128"/>
                <a:ea typeface="HGSｺﾞｼｯｸM" panose="020B0600000000000000" pitchFamily="50" charset="-128"/>
              </a:rPr>
              <a:t>．橋梁更新判定フロー改良検討</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7" name="正方形/長方形 16"/>
          <p:cNvSpPr/>
          <p:nvPr/>
        </p:nvSpPr>
        <p:spPr>
          <a:xfrm>
            <a:off x="683568" y="1628800"/>
            <a:ext cx="8101671" cy="1569660"/>
          </a:xfrm>
          <a:prstGeom prst="rect">
            <a:avLst/>
          </a:prstGeom>
        </p:spPr>
        <p:txBody>
          <a:bodyPr wrap="square">
            <a:spAutoFit/>
          </a:bodyPr>
          <a:lstStyle/>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著名橋や将来的な重要橋梁については保全的な維持管理が望ましいが、損傷程度によっては更新を検討する必要もあるため、</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他橋と同様に橋梁更新判定フローによる評価を行う。</a:t>
            </a:r>
            <a:endParaRPr lang="en-US" altLang="ja-JP" sz="24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正方形/長方形 11"/>
          <p:cNvSpPr/>
          <p:nvPr/>
        </p:nvSpPr>
        <p:spPr>
          <a:xfrm>
            <a:off x="2749468" y="6056451"/>
            <a:ext cx="3854400" cy="276999"/>
          </a:xfrm>
          <a:prstGeom prst="rect">
            <a:avLst/>
          </a:prstGeom>
        </p:spPr>
        <p:txBody>
          <a:bodyPr wrap="square">
            <a:spAutoFit/>
          </a:bodyPr>
          <a:lstStyle/>
          <a:p>
            <a:pPr algn="ct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［２次判定フロー］</a:t>
            </a:r>
            <a:endParaRPr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364" y="3216709"/>
            <a:ext cx="5024916" cy="283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82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25" y="2512868"/>
            <a:ext cx="4140749" cy="317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7" name="タイトル 1"/>
          <p:cNvSpPr>
            <a:spLocks noGrp="1"/>
          </p:cNvSpPr>
          <p:nvPr>
            <p:ph type="title"/>
          </p:nvPr>
        </p:nvSpPr>
        <p:spPr>
          <a:xfrm>
            <a:off x="227877" y="-17724"/>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）２次判定フロー</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現行案</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における課題の抽出</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323528" y="2183213"/>
            <a:ext cx="1033845" cy="307777"/>
          </a:xfrm>
          <a:prstGeom prst="rect">
            <a:avLst/>
          </a:prstGeom>
          <a:noFill/>
        </p:spPr>
        <p:txBody>
          <a:bodyPr wrap="square" rtlCol="0">
            <a:spAutoFit/>
          </a:bodyPr>
          <a:lstStyle/>
          <a:p>
            <a:r>
              <a:rPr lang="ja-JP" altLang="en-US" sz="1400" b="1" dirty="0">
                <a:solidFill>
                  <a:srgbClr val="FF0000"/>
                </a:solidFill>
              </a:rPr>
              <a:t>渡河橋</a:t>
            </a:r>
            <a:endParaRPr kumimoji="1" lang="ja-JP" altLang="en-US" sz="1400" b="1" dirty="0">
              <a:solidFill>
                <a:srgbClr val="FF0000"/>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948" y="2512868"/>
            <a:ext cx="4140750" cy="317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4553129" y="2162928"/>
            <a:ext cx="1152078" cy="307777"/>
          </a:xfrm>
          <a:prstGeom prst="rect">
            <a:avLst/>
          </a:prstGeom>
          <a:noFill/>
        </p:spPr>
        <p:txBody>
          <a:bodyPr wrap="square" rtlCol="0">
            <a:spAutoFit/>
          </a:bodyPr>
          <a:lstStyle/>
          <a:p>
            <a:r>
              <a:rPr lang="ja-JP" altLang="en-US" sz="1400" b="1" dirty="0">
                <a:solidFill>
                  <a:srgbClr val="FF0000"/>
                </a:solidFill>
              </a:rPr>
              <a:t>跨道</a:t>
            </a:r>
            <a:r>
              <a:rPr lang="ja-JP" altLang="en-US" sz="1400" b="1" dirty="0" smtClean="0">
                <a:solidFill>
                  <a:srgbClr val="FF0000"/>
                </a:solidFill>
              </a:rPr>
              <a:t>橋</a:t>
            </a:r>
            <a:endParaRPr kumimoji="1" lang="ja-JP" altLang="en-US" sz="1400" b="1" dirty="0">
              <a:solidFill>
                <a:srgbClr val="FF0000"/>
              </a:solidFill>
            </a:endParaRPr>
          </a:p>
        </p:txBody>
      </p:sp>
      <p:sp>
        <p:nvSpPr>
          <p:cNvPr id="9" name="角丸四角形 8"/>
          <p:cNvSpPr/>
          <p:nvPr/>
        </p:nvSpPr>
        <p:spPr>
          <a:xfrm>
            <a:off x="755576" y="1772816"/>
            <a:ext cx="1908984"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現行案</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423492" y="5805264"/>
            <a:ext cx="8324972" cy="461665"/>
          </a:xfrm>
          <a:prstGeom prst="rect">
            <a:avLst/>
          </a:prstGeom>
          <a:noFill/>
          <a:ln w="19050">
            <a:solidFill>
              <a:schemeClr val="tx1"/>
            </a:solidFill>
          </a:ln>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現行案での課題や改善点を整理し、項目の見直しを実施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4"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a:t>
            </a:r>
            <a:r>
              <a:rPr lang="ja-JP" altLang="en-US" sz="2800" dirty="0" smtClean="0">
                <a:latin typeface="HGSｺﾞｼｯｸM" panose="020B0600000000000000" pitchFamily="50" charset="-128"/>
                <a:ea typeface="HGSｺﾞｼｯｸM" panose="020B0600000000000000" pitchFamily="50" charset="-128"/>
              </a:rPr>
              <a:t>．橋梁更新判定フロー改良検討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090820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7" name="タイトル 1"/>
          <p:cNvSpPr>
            <a:spLocks noGrp="1"/>
          </p:cNvSpPr>
          <p:nvPr>
            <p:ph type="title"/>
          </p:nvPr>
        </p:nvSpPr>
        <p:spPr>
          <a:xfrm>
            <a:off x="230832" y="44624"/>
            <a:ext cx="8716202" cy="61957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）２次判定フロー</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現行案</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における課題の抽出</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913011" y="1727496"/>
            <a:ext cx="3875013" cy="461665"/>
          </a:xfrm>
          <a:prstGeom prst="rect">
            <a:avLst/>
          </a:prstGeom>
          <a:ln w="19050">
            <a:solidFill>
              <a:schemeClr val="tx1"/>
            </a:solidFill>
          </a:ln>
        </p:spPr>
        <p:txBody>
          <a:bodyPr wrap="square">
            <a:spAutoFit/>
          </a:bodyPr>
          <a:lstStyle/>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追加検討する項目の抽出</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①</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正方形/長方形 11"/>
          <p:cNvSpPr/>
          <p:nvPr/>
        </p:nvSpPr>
        <p:spPr>
          <a:xfrm>
            <a:off x="925568" y="2204864"/>
            <a:ext cx="8101671" cy="3785652"/>
          </a:xfrm>
          <a:prstGeom prst="rect">
            <a:avLst/>
          </a:prstGeom>
        </p:spPr>
        <p:txBody>
          <a:bodyPr wrap="square">
            <a:spAutoFit/>
          </a:bodyPr>
          <a:lstStyle/>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現状、構造物への評価として</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endParaRPr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維持管理性</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減災</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endParaRPr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の３項目で評価を行っているが、対象構造物の保持する致命的な損傷に対するリスクを評価する項目が不足しており、</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補修・補強での対応が困難</a:t>
            </a:r>
            <a:r>
              <a:rPr lang="ja-JP" altLang="en-US" sz="24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となる</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可能性を評価</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するため、</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構造性</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および</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構造形式のリスク</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の項目について追記</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する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ことを提案する。</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減災</a:t>
            </a:r>
            <a:r>
              <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という項目名称については評価項目に対して適切ではないため、項目名の変更を行う。</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9"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710729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7" name="タイトル 1"/>
          <p:cNvSpPr>
            <a:spLocks noGrp="1"/>
          </p:cNvSpPr>
          <p:nvPr>
            <p:ph type="title"/>
          </p:nvPr>
        </p:nvSpPr>
        <p:spPr>
          <a:xfrm>
            <a:off x="230832" y="116632"/>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2" name="正方形/長方形 11"/>
          <p:cNvSpPr/>
          <p:nvPr/>
        </p:nvSpPr>
        <p:spPr>
          <a:xfrm>
            <a:off x="1376670" y="4522137"/>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⇒塩害による損傷が</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生じる</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可能性を</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有した</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角丸四角形 7"/>
          <p:cNvSpPr/>
          <p:nvPr/>
        </p:nvSpPr>
        <p:spPr>
          <a:xfrm>
            <a:off x="1331640" y="2041429"/>
            <a:ext cx="1908984"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SｺﾞｼｯｸM" panose="020B0600000000000000" pitchFamily="50" charset="-128"/>
                <a:ea typeface="HGSｺﾞｼｯｸM" panose="020B0600000000000000" pitchFamily="50" charset="-128"/>
              </a:rPr>
              <a:t>内在リスク</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9" name="角丸四角形 8"/>
          <p:cNvSpPr/>
          <p:nvPr/>
        </p:nvSpPr>
        <p:spPr>
          <a:xfrm>
            <a:off x="1331640" y="3203538"/>
            <a:ext cx="1908984"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振動の評価</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10" name="角丸四角形 9"/>
          <p:cNvSpPr/>
          <p:nvPr/>
        </p:nvSpPr>
        <p:spPr>
          <a:xfrm>
            <a:off x="1331640" y="4162097"/>
            <a:ext cx="2448272"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塩害への耐久性</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15" name="正方形/長方形 14"/>
          <p:cNvSpPr/>
          <p:nvPr/>
        </p:nvSpPr>
        <p:spPr>
          <a:xfrm>
            <a:off x="1376672" y="2420509"/>
            <a:ext cx="8749743" cy="707886"/>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PC</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鋼材等の損傷により著しい機能低下が生じる可能性を</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有した橋梁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正方形/長方形 16"/>
          <p:cNvSpPr/>
          <p:nvPr/>
        </p:nvSpPr>
        <p:spPr>
          <a:xfrm>
            <a:off x="752379" y="1595292"/>
            <a:ext cx="8101671" cy="461665"/>
          </a:xfrm>
          <a:prstGeom prst="rect">
            <a:avLst/>
          </a:prstGeom>
        </p:spPr>
        <p:txBody>
          <a:bodyPr wrap="square">
            <a:spAutoFit/>
          </a:bodyPr>
          <a:lstStyle/>
          <a:p>
            <a:pPr marL="342900" indent="-342900" algn="just">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構造性</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正方形/長方形 17"/>
          <p:cNvSpPr/>
          <p:nvPr/>
        </p:nvSpPr>
        <p:spPr>
          <a:xfrm>
            <a:off x="1376671" y="3573016"/>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⇒疲労損傷の生じる可能性を有した橋梁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正方形/長方形 18"/>
          <p:cNvSpPr/>
          <p:nvPr/>
        </p:nvSpPr>
        <p:spPr>
          <a:xfrm>
            <a:off x="1376672" y="5949280"/>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⇒損傷報告事例が多い橋梁形式</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である</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角丸四角形 19"/>
          <p:cNvSpPr/>
          <p:nvPr/>
        </p:nvSpPr>
        <p:spPr>
          <a:xfrm>
            <a:off x="1331640" y="5605596"/>
            <a:ext cx="2376264"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ゲルバー橋等</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21" name="正方形/長方形 20"/>
          <p:cNvSpPr/>
          <p:nvPr/>
        </p:nvSpPr>
        <p:spPr>
          <a:xfrm>
            <a:off x="755576" y="5047336"/>
            <a:ext cx="8101671" cy="461665"/>
          </a:xfrm>
          <a:prstGeom prst="rect">
            <a:avLst/>
          </a:prstGeom>
        </p:spPr>
        <p:txBody>
          <a:bodyPr wrap="square">
            <a:spAutoFit/>
          </a:bodyPr>
          <a:lstStyle/>
          <a:p>
            <a:pPr marL="342900" indent="-342900" algn="just">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構造形式のリスク</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 name="左大かっこ 1"/>
          <p:cNvSpPr/>
          <p:nvPr/>
        </p:nvSpPr>
        <p:spPr>
          <a:xfrm>
            <a:off x="683568" y="1624053"/>
            <a:ext cx="144016" cy="461325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221903" y="3378210"/>
            <a:ext cx="461665" cy="1015663"/>
          </a:xfrm>
          <a:prstGeom prst="rect">
            <a:avLst/>
          </a:prstGeom>
          <a:noFill/>
        </p:spPr>
        <p:txBody>
          <a:bodyPr vert="eaVert" wrap="none" rtlCol="0">
            <a:spAutoFit/>
          </a:bodyPr>
          <a:lstStyle/>
          <a:p>
            <a:r>
              <a:rPr kumimoji="1" lang="ja-JP" altLang="en-US" dirty="0" smtClean="0"/>
              <a:t>追加項目</a:t>
            </a:r>
            <a:endParaRPr kumimoji="1" lang="ja-JP" altLang="en-US" dirty="0"/>
          </a:p>
        </p:txBody>
      </p:sp>
      <p:sp>
        <p:nvSpPr>
          <p:cNvPr id="2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3" name="タイトル 1"/>
          <p:cNvSpPr txBox="1">
            <a:spLocks/>
          </p:cNvSpPr>
          <p:nvPr/>
        </p:nvSpPr>
        <p:spPr>
          <a:xfrm>
            <a:off x="383232"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919291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7" name="タイトル 1"/>
          <p:cNvSpPr>
            <a:spLocks noGrp="1"/>
          </p:cNvSpPr>
          <p:nvPr>
            <p:ph type="title"/>
          </p:nvPr>
        </p:nvSpPr>
        <p:spPr>
          <a:xfrm>
            <a:off x="230832" y="0"/>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8" name="角丸四角形 7"/>
          <p:cNvSpPr/>
          <p:nvPr/>
        </p:nvSpPr>
        <p:spPr>
          <a:xfrm>
            <a:off x="1149829" y="2424290"/>
            <a:ext cx="2232248"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第三者被害</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9" name="正方形/長方形 8"/>
          <p:cNvSpPr/>
          <p:nvPr/>
        </p:nvSpPr>
        <p:spPr>
          <a:xfrm>
            <a:off x="788509" y="1794411"/>
            <a:ext cx="8101671" cy="461665"/>
          </a:xfrm>
          <a:prstGeom prst="rect">
            <a:avLst/>
          </a:prstGeom>
        </p:spPr>
        <p:txBody>
          <a:bodyPr wrap="square">
            <a:spAutoFit/>
          </a:bodyPr>
          <a:lstStyle/>
          <a:p>
            <a:pPr marL="342900" indent="-342900" algn="just">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1221838" y="2821274"/>
            <a:ext cx="7488832"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⇒更新により第三者被害が生じる可能性を</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低減</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角丸四角形 10"/>
          <p:cNvSpPr/>
          <p:nvPr/>
        </p:nvSpPr>
        <p:spPr>
          <a:xfrm>
            <a:off x="1149829" y="3820978"/>
            <a:ext cx="2232248" cy="36004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SｺﾞｼｯｸM" panose="020B0600000000000000" pitchFamily="50" charset="-128"/>
                <a:ea typeface="HGSｺﾞｼｯｸM" panose="020B0600000000000000" pitchFamily="50" charset="-128"/>
              </a:rPr>
              <a:t>振動・騒音</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2" name="正方形/長方形 11"/>
          <p:cNvSpPr/>
          <p:nvPr/>
        </p:nvSpPr>
        <p:spPr>
          <a:xfrm>
            <a:off x="1221838" y="4221088"/>
            <a:ext cx="7488832"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⇒更新による振動・騒音の低減</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左大かっこ 14"/>
          <p:cNvSpPr/>
          <p:nvPr/>
        </p:nvSpPr>
        <p:spPr>
          <a:xfrm>
            <a:off x="755576" y="1798397"/>
            <a:ext cx="144016" cy="282280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293911" y="2701966"/>
            <a:ext cx="461665" cy="1015663"/>
          </a:xfrm>
          <a:prstGeom prst="rect">
            <a:avLst/>
          </a:prstGeom>
          <a:noFill/>
        </p:spPr>
        <p:txBody>
          <a:bodyPr vert="eaVert" wrap="none" rtlCol="0">
            <a:spAutoFit/>
          </a:bodyPr>
          <a:lstStyle/>
          <a:p>
            <a:r>
              <a:rPr kumimoji="1" lang="ja-JP" altLang="en-US" dirty="0" smtClean="0"/>
              <a:t>追加項目</a:t>
            </a:r>
            <a:endParaRPr kumimoji="1" lang="ja-JP" altLang="en-US" dirty="0"/>
          </a:p>
        </p:txBody>
      </p:sp>
      <p:sp>
        <p:nvSpPr>
          <p:cNvPr id="13"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4" name="タイトル 1"/>
          <p:cNvSpPr txBox="1">
            <a:spLocks/>
          </p:cNvSpPr>
          <p:nvPr/>
        </p:nvSpPr>
        <p:spPr>
          <a:xfrm>
            <a:off x="383232"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88112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726008" y="2294873"/>
            <a:ext cx="3024336" cy="1431450"/>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7" name="タイトル 1"/>
          <p:cNvSpPr>
            <a:spLocks noGrp="1"/>
          </p:cNvSpPr>
          <p:nvPr>
            <p:ph type="title"/>
          </p:nvPr>
        </p:nvSpPr>
        <p:spPr>
          <a:xfrm>
            <a:off x="230832" y="44624"/>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grpSp>
        <p:nvGrpSpPr>
          <p:cNvPr id="5" name="グループ化 4"/>
          <p:cNvGrpSpPr/>
          <p:nvPr/>
        </p:nvGrpSpPr>
        <p:grpSpPr>
          <a:xfrm>
            <a:off x="574785" y="2384197"/>
            <a:ext cx="5019367" cy="3853115"/>
            <a:chOff x="488735" y="2348880"/>
            <a:chExt cx="5019367" cy="3853115"/>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5" y="2348880"/>
              <a:ext cx="5019367" cy="385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682000" y="4500000"/>
              <a:ext cx="221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682000" y="3240000"/>
              <a:ext cx="221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5796136" y="2348879"/>
            <a:ext cx="2880320" cy="1323439"/>
            <a:chOff x="5796136" y="2348879"/>
            <a:chExt cx="2880320" cy="1323439"/>
          </a:xfrm>
        </p:grpSpPr>
        <p:sp>
          <p:nvSpPr>
            <p:cNvPr id="17" name="正方形/長方形 16"/>
            <p:cNvSpPr/>
            <p:nvPr/>
          </p:nvSpPr>
          <p:spPr>
            <a:xfrm>
              <a:off x="5796136" y="2348879"/>
              <a:ext cx="2880320" cy="1323439"/>
            </a:xfrm>
            <a:prstGeom prst="rect">
              <a:avLst/>
            </a:prstGeom>
          </p:spPr>
          <p:txBody>
            <a:bodyPr wrap="square">
              <a:spAutoFit/>
            </a:bodyPr>
            <a:lstStyle/>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内の内容が重複していることから伸縮装置数における点数配分が過大となっている。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正方形/長方形 5"/>
            <p:cNvSpPr/>
            <p:nvPr/>
          </p:nvSpPr>
          <p:spPr>
            <a:xfrm>
              <a:off x="5940152" y="2508528"/>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5798016" y="3818397"/>
            <a:ext cx="2880320" cy="2554545"/>
          </a:xfrm>
          <a:prstGeom prst="rect">
            <a:avLst/>
          </a:prstGeom>
        </p:spPr>
        <p:txBody>
          <a:bodyPr wrap="square">
            <a:spAutoFit/>
          </a:bodyPr>
          <a:lstStyle/>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に関する伸縮装置による騒音は埋設ジョイントの場合、低減されることもあるため、</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一概に伸縮装置数のみで判断できる要因ではない</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ことから項目から除外する。</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正方形/長方形 20"/>
          <p:cNvSpPr/>
          <p:nvPr/>
        </p:nvSpPr>
        <p:spPr>
          <a:xfrm>
            <a:off x="1187625" y="1671191"/>
            <a:ext cx="2952328" cy="461665"/>
          </a:xfrm>
          <a:prstGeom prst="rect">
            <a:avLst/>
          </a:prstGeom>
          <a:ln w="19050">
            <a:solidFill>
              <a:schemeClr val="tx1"/>
            </a:solidFill>
          </a:ln>
        </p:spPr>
        <p:txBody>
          <a:bodyPr wrap="square">
            <a:spAutoFit/>
          </a:bodyPr>
          <a:lstStyle/>
          <a:p>
            <a:pPr algn="just"/>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重複</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する項目の抽出</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四角形吹き出し 21"/>
          <p:cNvSpPr/>
          <p:nvPr/>
        </p:nvSpPr>
        <p:spPr>
          <a:xfrm>
            <a:off x="1018084" y="3883948"/>
            <a:ext cx="1656184" cy="426806"/>
          </a:xfrm>
          <a:prstGeom prst="wedgeRectCallout">
            <a:avLst>
              <a:gd name="adj1" fmla="val 55526"/>
              <a:gd name="adj2" fmla="val 1171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項目の削除</a:t>
            </a:r>
            <a:endParaRPr kumimoji="1" lang="ja-JP" altLang="en-US" dirty="0">
              <a:solidFill>
                <a:schemeClr val="tx1"/>
              </a:solidFill>
            </a:endParaRPr>
          </a:p>
        </p:txBody>
      </p:sp>
      <p:sp>
        <p:nvSpPr>
          <p:cNvPr id="23" name="テキスト ボックス 22"/>
          <p:cNvSpPr txBox="1"/>
          <p:nvPr/>
        </p:nvSpPr>
        <p:spPr>
          <a:xfrm>
            <a:off x="467544" y="2060848"/>
            <a:ext cx="1152078" cy="307777"/>
          </a:xfrm>
          <a:prstGeom prst="rect">
            <a:avLst/>
          </a:prstGeom>
          <a:noFill/>
        </p:spPr>
        <p:txBody>
          <a:bodyPr wrap="square" rtlCol="0">
            <a:spAutoFit/>
          </a:bodyPr>
          <a:lstStyle/>
          <a:p>
            <a:r>
              <a:rPr lang="ja-JP" altLang="en-US" sz="1400" b="1" dirty="0">
                <a:solidFill>
                  <a:srgbClr val="FF0000"/>
                </a:solidFill>
              </a:rPr>
              <a:t>跨道</a:t>
            </a:r>
            <a:r>
              <a:rPr lang="ja-JP" altLang="en-US" sz="1400" b="1" dirty="0" smtClean="0">
                <a:solidFill>
                  <a:srgbClr val="FF0000"/>
                </a:solidFill>
              </a:rPr>
              <a:t>橋</a:t>
            </a:r>
            <a:endParaRPr kumimoji="1" lang="ja-JP" altLang="en-US" sz="1400" b="1" dirty="0">
              <a:solidFill>
                <a:srgbClr val="FF0000"/>
              </a:solidFill>
            </a:endParaRPr>
          </a:p>
        </p:txBody>
      </p:sp>
      <p:sp>
        <p:nvSpPr>
          <p:cNvPr id="24"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タイトル 1"/>
          <p:cNvSpPr txBox="1">
            <a:spLocks/>
          </p:cNvSpPr>
          <p:nvPr/>
        </p:nvSpPr>
        <p:spPr>
          <a:xfrm>
            <a:off x="395536"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804179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テキスト ボックス 16"/>
          <p:cNvSpPr txBox="1"/>
          <p:nvPr/>
        </p:nvSpPr>
        <p:spPr>
          <a:xfrm>
            <a:off x="611560" y="1377355"/>
            <a:ext cx="8280920" cy="4401205"/>
          </a:xfrm>
          <a:prstGeom prst="rect">
            <a:avLst/>
          </a:prstGeom>
          <a:noFill/>
        </p:spPr>
        <p:txBody>
          <a:bodyPr wrap="square" rtlCol="0">
            <a:spAutoFit/>
          </a:bodyPr>
          <a:lstStyle/>
          <a:p>
            <a:r>
              <a:rPr lang="ja-JP" altLang="en-US" sz="2800" dirty="0">
                <a:latin typeface="HGSｺﾞｼｯｸM" panose="020B0600000000000000" pitchFamily="50" charset="-128"/>
                <a:ea typeface="HGSｺﾞｼｯｸM" panose="020B0600000000000000" pitchFamily="50" charset="-128"/>
              </a:rPr>
              <a:t>１．更新計画の</a:t>
            </a:r>
            <a:r>
              <a:rPr lang="ja-JP" altLang="en-US" sz="2800" dirty="0" smtClean="0">
                <a:latin typeface="HGSｺﾞｼｯｸM" panose="020B0600000000000000" pitchFamily="50" charset="-128"/>
                <a:ea typeface="HGSｺﾞｼｯｸM" panose="020B0600000000000000" pitchFamily="50" charset="-128"/>
              </a:rPr>
              <a:t>概要</a:t>
            </a:r>
            <a:endParaRPr lang="en-US" altLang="ja-JP" sz="2800" dirty="0" smtClean="0">
              <a:latin typeface="HGSｺﾞｼｯｸM" panose="020B0600000000000000" pitchFamily="50" charset="-128"/>
              <a:ea typeface="HGSｺﾞｼｯｸM" panose="020B0600000000000000" pitchFamily="50" charset="-128"/>
            </a:endParaRPr>
          </a:p>
          <a:p>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２</a:t>
            </a:r>
            <a:r>
              <a:rPr lang="ja-JP" altLang="en-US" sz="2800" dirty="0" smtClean="0">
                <a:latin typeface="HGSｺﾞｼｯｸM" panose="020B0600000000000000" pitchFamily="50" charset="-128"/>
                <a:ea typeface="HGSｺﾞｼｯｸM" panose="020B0600000000000000" pitchFamily="50" charset="-128"/>
              </a:rPr>
              <a:t>．昨年度までの検討内容</a:t>
            </a:r>
            <a:endParaRPr lang="en-US" altLang="ja-JP" sz="2800" dirty="0" smtClean="0">
              <a:latin typeface="HGSｺﾞｼｯｸM" panose="020B0600000000000000" pitchFamily="50" charset="-128"/>
              <a:ea typeface="HGSｺﾞｼｯｸM" panose="020B0600000000000000" pitchFamily="50" charset="-128"/>
            </a:endParaRPr>
          </a:p>
          <a:p>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smtClean="0">
                <a:latin typeface="HGSｺﾞｼｯｸM" panose="020B0600000000000000" pitchFamily="50" charset="-128"/>
                <a:ea typeface="HGSｺﾞｼｯｸM" panose="020B0600000000000000" pitchFamily="50" charset="-128"/>
              </a:rPr>
              <a:t>３．本年度の検討内容</a:t>
            </a:r>
            <a:endParaRPr lang="en-US" altLang="ja-JP" sz="2800" dirty="0" smtClean="0">
              <a:latin typeface="HGSｺﾞｼｯｸM" panose="020B0600000000000000" pitchFamily="50" charset="-128"/>
              <a:ea typeface="HGSｺﾞｼｯｸM" panose="020B0600000000000000" pitchFamily="50" charset="-128"/>
            </a:endParaRPr>
          </a:p>
          <a:p>
            <a:endParaRPr lang="en-US" altLang="ja-JP" sz="2800" dirty="0" smtClean="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a:t>
            </a:r>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１　１次判定フローの改良検討</a:t>
            </a:r>
            <a:endParaRPr lang="en-US" altLang="ja-JP" sz="2800" dirty="0" smtClean="0">
              <a:latin typeface="HGSｺﾞｼｯｸM" panose="020B0600000000000000" pitchFamily="50" charset="-128"/>
              <a:ea typeface="HGSｺﾞｼｯｸM" panose="020B0600000000000000" pitchFamily="50" charset="-128"/>
            </a:endParaRPr>
          </a:p>
          <a:p>
            <a:endParaRPr lang="en-US" altLang="ja-JP" sz="2800" dirty="0" smtClean="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a:t>
            </a:r>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２</a:t>
            </a:r>
            <a:r>
              <a:rPr lang="ja-JP" altLang="en-US" sz="2800" dirty="0" smtClean="0">
                <a:latin typeface="HGSｺﾞｼｯｸM" panose="020B0600000000000000" pitchFamily="50" charset="-128"/>
                <a:ea typeface="HGSｺﾞｼｯｸM" panose="020B0600000000000000" pitchFamily="50" charset="-128"/>
              </a:rPr>
              <a:t>　橋梁更新判定フローの運用における</a:t>
            </a:r>
            <a:r>
              <a:rPr lang="ja-JP" altLang="en-US" sz="2800" dirty="0">
                <a:latin typeface="HGSｺﾞｼｯｸM" panose="020B0600000000000000" pitchFamily="50" charset="-128"/>
                <a:ea typeface="HGSｺﾞｼｯｸM" panose="020B0600000000000000" pitchFamily="50" charset="-128"/>
              </a:rPr>
              <a:t>課題</a:t>
            </a:r>
            <a:endParaRPr lang="en-US" altLang="ja-JP" sz="2800" dirty="0" smtClean="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a:t>
            </a:r>
            <a:r>
              <a:rPr lang="ja-JP" altLang="en-US" sz="2800" dirty="0" smtClean="0">
                <a:latin typeface="HGSｺﾞｼｯｸM" panose="020B0600000000000000" pitchFamily="50" charset="-128"/>
                <a:ea typeface="HGSｺﾞｼｯｸM" panose="020B0600000000000000" pitchFamily="50" charset="-128"/>
              </a:rPr>
              <a:t>　</a:t>
            </a:r>
            <a:endParaRPr lang="en-US" altLang="ja-JP" sz="2800" dirty="0">
              <a:latin typeface="HGSｺﾞｼｯｸM" panose="020B0600000000000000" pitchFamily="50" charset="-128"/>
              <a:ea typeface="HGSｺﾞｼｯｸM" panose="020B0600000000000000" pitchFamily="50" charset="-128"/>
            </a:endParaRP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4" name="テキスト ボックス 3"/>
          <p:cNvSpPr txBox="1"/>
          <p:nvPr/>
        </p:nvSpPr>
        <p:spPr>
          <a:xfrm>
            <a:off x="467544" y="476672"/>
            <a:ext cx="7272808" cy="646331"/>
          </a:xfrm>
          <a:prstGeom prst="rect">
            <a:avLst/>
          </a:prstGeom>
          <a:noFill/>
        </p:spPr>
        <p:txBody>
          <a:bodyPr wrap="square" rtlCol="0">
            <a:spAutoFit/>
          </a:bodyPr>
          <a:lstStyle/>
          <a:p>
            <a:r>
              <a:rPr lang="ja-JP" altLang="en-US" sz="3600" dirty="0" smtClean="0">
                <a:latin typeface="HGSｺﾞｼｯｸM" panose="020B0600000000000000" pitchFamily="50" charset="-128"/>
                <a:ea typeface="HGSｺﾞｼｯｸM" panose="020B0600000000000000" pitchFamily="50" charset="-128"/>
              </a:rPr>
              <a:t>目次</a:t>
            </a:r>
            <a:endParaRPr lang="ja-JP" altLang="en-US" sz="3600" dirty="0">
              <a:latin typeface="HGSｺﾞｼｯｸM" panose="020B0600000000000000" pitchFamily="50" charset="-128"/>
              <a:ea typeface="HGSｺﾞｼｯｸM" panose="020B0600000000000000" pitchFamily="50" charset="-128"/>
            </a:endParaRPr>
          </a:p>
        </p:txBody>
      </p:sp>
      <p:sp>
        <p:nvSpPr>
          <p:cNvPr id="6"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3317903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798017" y="4127962"/>
            <a:ext cx="2806432" cy="18096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73" y="2042865"/>
            <a:ext cx="5087400" cy="390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7" name="タイトル 1"/>
          <p:cNvSpPr>
            <a:spLocks noGrp="1"/>
          </p:cNvSpPr>
          <p:nvPr>
            <p:ph type="title"/>
          </p:nvPr>
        </p:nvSpPr>
        <p:spPr>
          <a:xfrm>
            <a:off x="230832" y="44624"/>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9" name="正方形/長方形 18"/>
          <p:cNvSpPr/>
          <p:nvPr/>
        </p:nvSpPr>
        <p:spPr>
          <a:xfrm>
            <a:off x="5798016" y="4217159"/>
            <a:ext cx="3094464" cy="1631216"/>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減災</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治水リスク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規格・基準適合性</a:t>
            </a:r>
            <a:endParaRPr lang="en-US" altLang="ja-JP"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⇒河川構造令</a:t>
            </a:r>
            <a:endParaRPr lang="en-US" altLang="ja-JP"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正方形/長方形 20"/>
          <p:cNvSpPr/>
          <p:nvPr/>
        </p:nvSpPr>
        <p:spPr>
          <a:xfrm>
            <a:off x="5798017" y="3530625"/>
            <a:ext cx="2160239" cy="461665"/>
          </a:xfrm>
          <a:prstGeom prst="rect">
            <a:avLst/>
          </a:prstGeom>
          <a:ln w="19050">
            <a:solidFill>
              <a:schemeClr val="tx1"/>
            </a:solidFill>
          </a:ln>
        </p:spPr>
        <p:txBody>
          <a:bodyPr wrap="square">
            <a:spAutoFit/>
          </a:bodyPr>
          <a:lstStyle/>
          <a:p>
            <a:pPr algn="ct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項目名の変更</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四角形吹き出し 21"/>
          <p:cNvSpPr/>
          <p:nvPr/>
        </p:nvSpPr>
        <p:spPr>
          <a:xfrm>
            <a:off x="217562" y="4149080"/>
            <a:ext cx="1368202" cy="426806"/>
          </a:xfrm>
          <a:prstGeom prst="wedgeRectCallout">
            <a:avLst>
              <a:gd name="adj1" fmla="val 51349"/>
              <a:gd name="adj2" fmla="val 1060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項目名の変更</a:t>
            </a:r>
            <a:endParaRPr kumimoji="1" lang="ja-JP" altLang="en-US" sz="1400" dirty="0">
              <a:solidFill>
                <a:schemeClr val="tx1"/>
              </a:solidFill>
            </a:endParaRPr>
          </a:p>
        </p:txBody>
      </p:sp>
      <p:sp>
        <p:nvSpPr>
          <p:cNvPr id="23" name="テキスト ボックス 22"/>
          <p:cNvSpPr txBox="1"/>
          <p:nvPr/>
        </p:nvSpPr>
        <p:spPr>
          <a:xfrm>
            <a:off x="467544" y="1700808"/>
            <a:ext cx="1152078" cy="307777"/>
          </a:xfrm>
          <a:prstGeom prst="rect">
            <a:avLst/>
          </a:prstGeom>
          <a:noFill/>
        </p:spPr>
        <p:txBody>
          <a:bodyPr wrap="square" rtlCol="0">
            <a:spAutoFit/>
          </a:bodyPr>
          <a:lstStyle/>
          <a:p>
            <a:r>
              <a:rPr lang="ja-JP" altLang="en-US" sz="1400" b="1" dirty="0" smtClean="0">
                <a:solidFill>
                  <a:srgbClr val="FF0000"/>
                </a:solidFill>
              </a:rPr>
              <a:t>渡河橋</a:t>
            </a:r>
            <a:endParaRPr kumimoji="1" lang="ja-JP" altLang="en-US" sz="1400" b="1" dirty="0">
              <a:solidFill>
                <a:srgbClr val="FF0000"/>
              </a:solidFill>
            </a:endParaRPr>
          </a:p>
        </p:txBody>
      </p:sp>
      <p:sp>
        <p:nvSpPr>
          <p:cNvPr id="24"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タイトル 1"/>
          <p:cNvSpPr txBox="1">
            <a:spLocks/>
          </p:cNvSpPr>
          <p:nvPr/>
        </p:nvSpPr>
        <p:spPr>
          <a:xfrm>
            <a:off x="395536"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27" name="正方形/長方形 26"/>
          <p:cNvSpPr/>
          <p:nvPr/>
        </p:nvSpPr>
        <p:spPr>
          <a:xfrm>
            <a:off x="1655341" y="4689160"/>
            <a:ext cx="1116459" cy="36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5089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7" name="タイトル 1"/>
          <p:cNvSpPr>
            <a:spLocks noGrp="1"/>
          </p:cNvSpPr>
          <p:nvPr>
            <p:ph type="title"/>
          </p:nvPr>
        </p:nvSpPr>
        <p:spPr>
          <a:xfrm>
            <a:off x="230832" y="44624"/>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96752"/>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grpSp>
        <p:nvGrpSpPr>
          <p:cNvPr id="5" name="グループ化 4"/>
          <p:cNvGrpSpPr/>
          <p:nvPr/>
        </p:nvGrpSpPr>
        <p:grpSpPr>
          <a:xfrm>
            <a:off x="574785" y="2180131"/>
            <a:ext cx="5019367" cy="3853115"/>
            <a:chOff x="488735" y="2348880"/>
            <a:chExt cx="5019367" cy="3853115"/>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5" y="2348880"/>
              <a:ext cx="5019367" cy="385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544912" y="4941875"/>
              <a:ext cx="1140838" cy="36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5798017" y="3212976"/>
            <a:ext cx="2160239" cy="461665"/>
          </a:xfrm>
          <a:prstGeom prst="rect">
            <a:avLst/>
          </a:prstGeom>
          <a:ln w="19050">
            <a:solidFill>
              <a:schemeClr val="tx1"/>
            </a:solidFill>
          </a:ln>
        </p:spPr>
        <p:txBody>
          <a:bodyPr wrap="square">
            <a:spAutoFit/>
          </a:bodyPr>
          <a:lstStyle/>
          <a:p>
            <a:pPr algn="ct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項目名の変更</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テキスト ボックス 22"/>
          <p:cNvSpPr txBox="1"/>
          <p:nvPr/>
        </p:nvSpPr>
        <p:spPr>
          <a:xfrm>
            <a:off x="467544" y="1856782"/>
            <a:ext cx="1152078" cy="307777"/>
          </a:xfrm>
          <a:prstGeom prst="rect">
            <a:avLst/>
          </a:prstGeom>
          <a:noFill/>
        </p:spPr>
        <p:txBody>
          <a:bodyPr wrap="square" rtlCol="0">
            <a:spAutoFit/>
          </a:bodyPr>
          <a:lstStyle/>
          <a:p>
            <a:r>
              <a:rPr lang="ja-JP" altLang="en-US" sz="1400" b="1" dirty="0">
                <a:solidFill>
                  <a:srgbClr val="FF0000"/>
                </a:solidFill>
              </a:rPr>
              <a:t>跨道</a:t>
            </a:r>
            <a:r>
              <a:rPr lang="ja-JP" altLang="en-US" sz="1400" b="1" dirty="0" smtClean="0">
                <a:solidFill>
                  <a:srgbClr val="FF0000"/>
                </a:solidFill>
              </a:rPr>
              <a:t>橋</a:t>
            </a:r>
            <a:endParaRPr kumimoji="1" lang="ja-JP" altLang="en-US" sz="1400" b="1" dirty="0">
              <a:solidFill>
                <a:srgbClr val="FF0000"/>
              </a:solidFill>
            </a:endParaRPr>
          </a:p>
        </p:txBody>
      </p:sp>
      <p:sp>
        <p:nvSpPr>
          <p:cNvPr id="24"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タイトル 1"/>
          <p:cNvSpPr txBox="1">
            <a:spLocks/>
          </p:cNvSpPr>
          <p:nvPr/>
        </p:nvSpPr>
        <p:spPr>
          <a:xfrm>
            <a:off x="395536"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26" name="四角形吹き出し 25"/>
          <p:cNvSpPr/>
          <p:nvPr/>
        </p:nvSpPr>
        <p:spPr>
          <a:xfrm>
            <a:off x="217562" y="4106688"/>
            <a:ext cx="1368202" cy="426806"/>
          </a:xfrm>
          <a:prstGeom prst="wedgeRectCallout">
            <a:avLst>
              <a:gd name="adj1" fmla="val 51349"/>
              <a:gd name="adj2" fmla="val 1060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項目名の変更</a:t>
            </a:r>
            <a:endParaRPr kumimoji="1" lang="ja-JP" altLang="en-US" sz="1400" dirty="0">
              <a:solidFill>
                <a:schemeClr val="tx1"/>
              </a:solidFill>
            </a:endParaRPr>
          </a:p>
        </p:txBody>
      </p:sp>
      <p:sp>
        <p:nvSpPr>
          <p:cNvPr id="27" name="正方形/長方形 26"/>
          <p:cNvSpPr/>
          <p:nvPr/>
        </p:nvSpPr>
        <p:spPr>
          <a:xfrm>
            <a:off x="5798017" y="3789040"/>
            <a:ext cx="2806432" cy="2231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798017" y="3789040"/>
            <a:ext cx="2734424" cy="2246769"/>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減災</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地震リスク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疲労リスク</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リスク低減</a:t>
            </a:r>
            <a:endParaRPr lang="en-US" altLang="ja-JP"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⇒地震リスク</a:t>
            </a:r>
            <a:endParaRPr lang="en-US" altLang="ja-JP"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⇒疲労リスク</a:t>
            </a:r>
            <a:endParaRPr lang="en-US" altLang="ja-JP" sz="2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3744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55" y="2403979"/>
            <a:ext cx="5087400" cy="390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868144" y="2924944"/>
            <a:ext cx="2952327"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7" name="タイトル 1"/>
          <p:cNvSpPr>
            <a:spLocks noGrp="1"/>
          </p:cNvSpPr>
          <p:nvPr>
            <p:ph type="title"/>
          </p:nvPr>
        </p:nvSpPr>
        <p:spPr>
          <a:xfrm>
            <a:off x="230832" y="0"/>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67135"/>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925569" y="1640993"/>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前述における項目を整理すると以下となる。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テキスト ボックス 7"/>
          <p:cNvSpPr txBox="1"/>
          <p:nvPr/>
        </p:nvSpPr>
        <p:spPr>
          <a:xfrm>
            <a:off x="369803" y="2096202"/>
            <a:ext cx="1033845" cy="307777"/>
          </a:xfrm>
          <a:prstGeom prst="rect">
            <a:avLst/>
          </a:prstGeom>
          <a:noFill/>
        </p:spPr>
        <p:txBody>
          <a:bodyPr wrap="square" rtlCol="0">
            <a:spAutoFit/>
          </a:bodyPr>
          <a:lstStyle/>
          <a:p>
            <a:r>
              <a:rPr lang="ja-JP" altLang="en-US" sz="1400" b="1" dirty="0">
                <a:solidFill>
                  <a:srgbClr val="FF0000"/>
                </a:solidFill>
              </a:rPr>
              <a:t>渡河橋</a:t>
            </a:r>
            <a:endParaRPr kumimoji="1" lang="ja-JP" altLang="en-US" sz="1400" b="1" dirty="0">
              <a:solidFill>
                <a:srgbClr val="FF0000"/>
              </a:solidFill>
            </a:endParaRPr>
          </a:p>
        </p:txBody>
      </p:sp>
      <p:sp>
        <p:nvSpPr>
          <p:cNvPr id="2" name="右中かっこ 1"/>
          <p:cNvSpPr/>
          <p:nvPr/>
        </p:nvSpPr>
        <p:spPr>
          <a:xfrm>
            <a:off x="5584473" y="2924944"/>
            <a:ext cx="204235" cy="331236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5759362" y="3014950"/>
            <a:ext cx="3565166" cy="2862322"/>
          </a:xfrm>
          <a:prstGeom prst="rect">
            <a:avLst/>
          </a:prstGeom>
        </p:spPr>
        <p:txBody>
          <a:bodyPr wrap="square">
            <a:spAutoFit/>
          </a:bodyPr>
          <a:lstStyle/>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内在リスク</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振動の評価</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塩害への耐久性</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構造形式のリスク</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ゲルバー橋等</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交通ボトルネックの有無</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振動・騒音</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5868144" y="2403979"/>
            <a:ext cx="2448271" cy="400110"/>
          </a:xfrm>
          <a:prstGeom prst="rect">
            <a:avLst/>
          </a:prstGeom>
          <a:ln w="19050">
            <a:solidFill>
              <a:srgbClr val="660066"/>
            </a:solidFill>
          </a:ln>
        </p:spPr>
        <p:txBody>
          <a:bodyPr wrap="square">
            <a:spAutoFit/>
          </a:bodyPr>
          <a:lstStyle/>
          <a:p>
            <a:pPr algn="ct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不足</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する項目</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案</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3" name="タイトル 1"/>
          <p:cNvSpPr txBox="1">
            <a:spLocks/>
          </p:cNvSpPr>
          <p:nvPr/>
        </p:nvSpPr>
        <p:spPr>
          <a:xfrm>
            <a:off x="383232"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01979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7" y="2384197"/>
            <a:ext cx="5019367" cy="385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796137" y="2852936"/>
            <a:ext cx="2952327" cy="3168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３）追加および変更項目</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395536" y="2076420"/>
            <a:ext cx="1152078" cy="307777"/>
          </a:xfrm>
          <a:prstGeom prst="rect">
            <a:avLst/>
          </a:prstGeom>
          <a:noFill/>
        </p:spPr>
        <p:txBody>
          <a:bodyPr wrap="square" rtlCol="0">
            <a:spAutoFit/>
          </a:bodyPr>
          <a:lstStyle/>
          <a:p>
            <a:r>
              <a:rPr lang="ja-JP" altLang="en-US" sz="1400" b="1" dirty="0">
                <a:solidFill>
                  <a:srgbClr val="FF0000"/>
                </a:solidFill>
              </a:rPr>
              <a:t>跨道</a:t>
            </a:r>
            <a:r>
              <a:rPr lang="ja-JP" altLang="en-US" sz="1400" b="1" dirty="0" smtClean="0">
                <a:solidFill>
                  <a:srgbClr val="FF0000"/>
                </a:solidFill>
              </a:rPr>
              <a:t>橋</a:t>
            </a:r>
            <a:endParaRPr kumimoji="1" lang="ja-JP" altLang="en-US" sz="1400" b="1" dirty="0">
              <a:solidFill>
                <a:srgbClr val="FF0000"/>
              </a:solidFill>
            </a:endParaRPr>
          </a:p>
        </p:txBody>
      </p:sp>
      <p:sp>
        <p:nvSpPr>
          <p:cNvPr id="2" name="右中かっこ 1"/>
          <p:cNvSpPr/>
          <p:nvPr/>
        </p:nvSpPr>
        <p:spPr>
          <a:xfrm>
            <a:off x="5533212" y="2816932"/>
            <a:ext cx="190915" cy="324036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5724128" y="2820992"/>
            <a:ext cx="3565166" cy="3416320"/>
          </a:xfrm>
          <a:prstGeom prst="rect">
            <a:avLst/>
          </a:prstGeom>
        </p:spPr>
        <p:txBody>
          <a:bodyPr wrap="square">
            <a:spAutoFit/>
          </a:bodyPr>
          <a:lstStyle/>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内在リスク</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振動の評価</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塩害への耐久性</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構造形式のリスク</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ゲルバー橋等</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交通ボトルネックの有無</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振動・騒音</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重複箇所</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伸縮装置数</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5796137" y="2348880"/>
            <a:ext cx="2448271" cy="400110"/>
          </a:xfrm>
          <a:prstGeom prst="rect">
            <a:avLst/>
          </a:prstGeom>
          <a:ln w="19050">
            <a:solidFill>
              <a:srgbClr val="660066"/>
            </a:solidFill>
          </a:ln>
        </p:spPr>
        <p:txBody>
          <a:bodyPr wrap="square">
            <a:spAutoFit/>
          </a:bodyPr>
          <a:lstStyle/>
          <a:p>
            <a:pPr algn="ct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不足</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する項目</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案</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正方形/長方形 13"/>
          <p:cNvSpPr/>
          <p:nvPr/>
        </p:nvSpPr>
        <p:spPr>
          <a:xfrm>
            <a:off x="925569" y="1640993"/>
            <a:ext cx="8101671" cy="400110"/>
          </a:xfrm>
          <a:prstGeom prst="rect">
            <a:avLst/>
          </a:prstGeom>
        </p:spPr>
        <p:txBody>
          <a:bodyPr wrap="square">
            <a:spAutoFit/>
          </a:bodyPr>
          <a:lstStyle/>
          <a:p>
            <a:pPr algn="just"/>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前述における項目を整理すると以下となる。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3"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21580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7" name="タイトル 1"/>
          <p:cNvSpPr>
            <a:spLocks noGrp="1"/>
          </p:cNvSpPr>
          <p:nvPr>
            <p:ph type="title"/>
          </p:nvPr>
        </p:nvSpPr>
        <p:spPr>
          <a:xfrm>
            <a:off x="230832" y="16914"/>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改定</a:t>
            </a:r>
            <a:r>
              <a:rPr lang="ja-JP" altLang="en-US" sz="2400" dirty="0" smtClean="0">
                <a:latin typeface="HGSｺﾞｼｯｸM" panose="020B0600000000000000" pitchFamily="50" charset="-128"/>
                <a:ea typeface="HGSｺﾞｼｯｸM" panose="020B0600000000000000" pitchFamily="50" charset="-128"/>
              </a:rPr>
              <a:t>項目の評価基準</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621625" y="1624053"/>
            <a:ext cx="8368496" cy="4801314"/>
          </a:xfrm>
          <a:prstGeom prst="rect">
            <a:avLst/>
          </a:prstGeom>
          <a:ln>
            <a:noFill/>
          </a:ln>
        </p:spPr>
        <p:txBody>
          <a:bodyPr wrap="square">
            <a:spAutoFit/>
          </a:bodyPr>
          <a:lstStyle/>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内在リスク　⇒　疲労、</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PC</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鋼線の劣化等がないものが優位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◆２点　架替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疲労、ＰＣ鋼線の劣化に配慮した構造体</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（疲労に対する制限値）</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（ＰＣグラウトの確実な施工、防水工）</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◆１点　延命化⇒</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ＰＣ鋼線の劣化症状なし</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◆０点　延命化⇒</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ＰＣ鋼線の劣化</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症状あり</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振動の評価　⇒　有害な振動がないものが優位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◆２点　架替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振動に配慮した構造体</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（恒常的な振動、自励的で制御困難な現象の防止）</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◆１点　延命化⇒</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有害な振動性状無し</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◆０点　延命化⇒</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有害な振動</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性状</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有り</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塩害への耐久性　⇒　塩害への耐久性があるものが優位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２点　架替　⇒</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振動に配慮した構造体</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（恒常的な振動、自励的で制御困難な現象の防止）</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◆１点　延命化⇒</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有害な振動性状無し</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◆０点　延命化⇒</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有害な振動性状</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有り</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8" name="タイトル 1"/>
          <p:cNvSpPr txBox="1">
            <a:spLocks/>
          </p:cNvSpPr>
          <p:nvPr/>
        </p:nvSpPr>
        <p:spPr>
          <a:xfrm>
            <a:off x="383232"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08062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7" name="タイトル 1"/>
          <p:cNvSpPr>
            <a:spLocks noGrp="1"/>
          </p:cNvSpPr>
          <p:nvPr>
            <p:ph type="title"/>
          </p:nvPr>
        </p:nvSpPr>
        <p:spPr>
          <a:xfrm>
            <a:off x="230832" y="16914"/>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74785"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改定</a:t>
            </a:r>
            <a:r>
              <a:rPr lang="ja-JP" altLang="en-US" sz="2400" dirty="0" smtClean="0">
                <a:latin typeface="HGSｺﾞｼｯｸM" panose="020B0600000000000000" pitchFamily="50" charset="-128"/>
                <a:ea typeface="HGSｺﾞｼｯｸM" panose="020B0600000000000000" pitchFamily="50" charset="-128"/>
              </a:rPr>
              <a:t>項目の評価基準</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971600" y="1624053"/>
            <a:ext cx="8127834" cy="4708981"/>
          </a:xfrm>
          <a:prstGeom prst="rect">
            <a:avLst/>
          </a:prstGeom>
          <a:ln>
            <a:noFill/>
          </a:ln>
        </p:spPr>
        <p:txBody>
          <a:bodyPr wrap="square">
            <a:spAutoFit/>
          </a:bodyPr>
          <a:lstStyle/>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構造形式のリスク</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ゲルバー橋等</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　ゲルバー橋等でないものが優位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２点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ゲルバー橋でない</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０点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ゲルバー橋</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endParaRPr lang="en-US" altLang="ja-JP" sz="12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algn="just"/>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第三者被害</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　第三者被害の可能性がないものが優位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◆２点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架替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第三者被害に配慮</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（付属物の不採用、落下防止措置等）</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◆１点</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延命化⇒</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第三者被害の可能性低い</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◆０点　延命化⇒</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第三者被害の可能性高い</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振動・騒音　⇒　振動・騒音への対策が</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あるものが</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優位</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２点　架替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振動・騒音に配慮</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（発散振動の防止、騒音・振動がしにくい伸縮装置等）</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◆１点　延命化</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振動・騒音症状無し</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◆０点　延命化</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振動・騒音症状有り</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8" name="タイトル 1"/>
          <p:cNvSpPr txBox="1">
            <a:spLocks/>
          </p:cNvSpPr>
          <p:nvPr/>
        </p:nvSpPr>
        <p:spPr>
          <a:xfrm>
            <a:off x="383232" y="54868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740139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65533"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）現行案の対案</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2236458" y="1669714"/>
            <a:ext cx="1033845" cy="307777"/>
          </a:xfrm>
          <a:prstGeom prst="rect">
            <a:avLst/>
          </a:prstGeom>
          <a:noFill/>
        </p:spPr>
        <p:txBody>
          <a:bodyPr wrap="square" rtlCol="0">
            <a:spAutoFit/>
          </a:bodyPr>
          <a:lstStyle/>
          <a:p>
            <a:r>
              <a:rPr lang="ja-JP" altLang="en-US" sz="1400" b="1" dirty="0">
                <a:solidFill>
                  <a:srgbClr val="FF0000"/>
                </a:solidFill>
              </a:rPr>
              <a:t>渡河橋</a:t>
            </a:r>
            <a:endParaRPr kumimoji="1" lang="ja-JP" altLang="en-US" sz="1400" b="1" dirty="0">
              <a:solidFill>
                <a:srgbClr val="FF0000"/>
              </a:solidFill>
            </a:endParaRPr>
          </a:p>
        </p:txBody>
      </p:sp>
      <p:sp>
        <p:nvSpPr>
          <p:cNvPr id="12" name="正方形/長方形 11"/>
          <p:cNvSpPr/>
          <p:nvPr/>
        </p:nvSpPr>
        <p:spPr>
          <a:xfrm>
            <a:off x="302226" y="6309320"/>
            <a:ext cx="6091276" cy="369332"/>
          </a:xfrm>
          <a:prstGeom prst="rect">
            <a:avLst/>
          </a:prstGeom>
        </p:spPr>
        <p:txBody>
          <a:bodyPr wrap="square">
            <a:spAutoFit/>
          </a:bodyPr>
          <a:lstStyle/>
          <a:p>
            <a:pPr algn="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赤字で示す部分が追記項目</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0"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97" y="1196752"/>
            <a:ext cx="5159527" cy="506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837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65533"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）現行案の対案</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2257070" y="1757146"/>
            <a:ext cx="967206" cy="307777"/>
          </a:xfrm>
          <a:prstGeom prst="rect">
            <a:avLst/>
          </a:prstGeom>
          <a:noFill/>
        </p:spPr>
        <p:txBody>
          <a:bodyPr wrap="square" rtlCol="0">
            <a:spAutoFit/>
          </a:bodyPr>
          <a:lstStyle/>
          <a:p>
            <a:r>
              <a:rPr lang="ja-JP" altLang="en-US" sz="1400" b="1" dirty="0">
                <a:solidFill>
                  <a:srgbClr val="FF0000"/>
                </a:solidFill>
              </a:rPr>
              <a:t>跨道</a:t>
            </a:r>
            <a:r>
              <a:rPr lang="ja-JP" altLang="en-US" sz="1400" b="1" dirty="0" smtClean="0">
                <a:solidFill>
                  <a:srgbClr val="FF0000"/>
                </a:solidFill>
              </a:rPr>
              <a:t>橋</a:t>
            </a:r>
            <a:endParaRPr kumimoji="1" lang="ja-JP" altLang="en-US" sz="1400" b="1" dirty="0">
              <a:solidFill>
                <a:srgbClr val="FF0000"/>
              </a:solidFill>
            </a:endParaRPr>
          </a:p>
        </p:txBody>
      </p:sp>
      <p:sp>
        <p:nvSpPr>
          <p:cNvPr id="8" name="正方形/長方形 7"/>
          <p:cNvSpPr/>
          <p:nvPr/>
        </p:nvSpPr>
        <p:spPr>
          <a:xfrm>
            <a:off x="568957" y="6309320"/>
            <a:ext cx="6091276" cy="369332"/>
          </a:xfrm>
          <a:prstGeom prst="rect">
            <a:avLst/>
          </a:prstGeom>
        </p:spPr>
        <p:txBody>
          <a:bodyPr wrap="square">
            <a:spAutoFit/>
          </a:bodyPr>
          <a:lstStyle/>
          <a:p>
            <a:pPr algn="r"/>
            <a:r>
              <a:rPr lang="ja-JP" altLang="en-US"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赤字で示す部分が追記項目</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1"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１．橋梁更新判定フロー改良</a:t>
            </a:r>
            <a:r>
              <a:rPr lang="ja-JP" altLang="en-US" sz="2800" dirty="0" smtClean="0">
                <a:latin typeface="HGSｺﾞｼｯｸM" panose="020B0600000000000000" pitchFamily="50" charset="-128"/>
                <a:ea typeface="HGSｺﾞｼｯｸM" panose="020B0600000000000000" pitchFamily="50" charset="-128"/>
              </a:rPr>
              <a:t>検討</a:t>
            </a:r>
            <a:endParaRPr lang="en-US" altLang="ja-JP" sz="2800" dirty="0" smtClean="0">
              <a:latin typeface="HGSｺﾞｼｯｸM" panose="020B0600000000000000" pitchFamily="50" charset="-128"/>
              <a:ea typeface="HGSｺﾞｼｯｸM" panose="020B0600000000000000" pitchFamily="50" charset="-12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729" y="1196752"/>
            <a:ext cx="5337735" cy="514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50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55576" y="1844823"/>
            <a:ext cx="7412499" cy="83099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28</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2" name="正方形/長方形 1"/>
          <p:cNvSpPr/>
          <p:nvPr/>
        </p:nvSpPr>
        <p:spPr>
          <a:xfrm>
            <a:off x="755576" y="1844824"/>
            <a:ext cx="7412499" cy="830997"/>
          </a:xfrm>
          <a:prstGeom prst="rect">
            <a:avLst/>
          </a:prstGeom>
        </p:spPr>
        <p:txBody>
          <a:bodyPr wrap="square">
            <a:spAutoFit/>
          </a:bodyPr>
          <a:lstStyle/>
          <a:p>
            <a:pPr marL="342900" indent="-3429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１次判定フローにより最終的に９橋が抽出される。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２次判定フローにより３橋が更新と判断</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下矢印 7"/>
          <p:cNvSpPr/>
          <p:nvPr/>
        </p:nvSpPr>
        <p:spPr>
          <a:xfrm>
            <a:off x="1292173" y="3465004"/>
            <a:ext cx="943027" cy="324036"/>
          </a:xfrm>
          <a:prstGeom prst="downArrow">
            <a:avLst>
              <a:gd name="adj1" fmla="val 50000"/>
              <a:gd name="adj2" fmla="val 6175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0848" y="1239143"/>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）本年度での検討</a:t>
            </a:r>
            <a:r>
              <a:rPr lang="ja-JP" altLang="en-US" sz="2400" dirty="0">
                <a:latin typeface="HGSｺﾞｼｯｸM" panose="020B0600000000000000" pitchFamily="50" charset="-128"/>
                <a:ea typeface="HGSｺﾞｼｯｸM" panose="020B0600000000000000" pitchFamily="50" charset="-128"/>
              </a:rPr>
              <a:t>項目</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5" name="正方形/長方形 14"/>
          <p:cNvSpPr/>
          <p:nvPr/>
        </p:nvSpPr>
        <p:spPr>
          <a:xfrm>
            <a:off x="831909" y="4005064"/>
            <a:ext cx="7412499"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１次判定フローでの抽出方法について</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lnSpc>
                <a:spcPct val="150000"/>
              </a:lnSpc>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２次判定フローでの判定方法の妥当性</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lnSpc>
                <a:spcPct val="150000"/>
              </a:lnSpc>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更新判定橋梁での今後の対応方針について</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正方形/長方形 19"/>
          <p:cNvSpPr/>
          <p:nvPr/>
        </p:nvSpPr>
        <p:spPr>
          <a:xfrm>
            <a:off x="2445693" y="3356992"/>
            <a:ext cx="4862611" cy="400110"/>
          </a:xfrm>
          <a:prstGeom prst="rect">
            <a:avLst/>
          </a:prstGeom>
          <a:solidFill>
            <a:srgbClr val="FFFFCC"/>
          </a:solidFill>
        </p:spPr>
        <p:txBody>
          <a:bodyPr wrap="square">
            <a:spAutoFit/>
          </a:bodyPr>
          <a:lstStyle/>
          <a:p>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本年度における検討項目</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877967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29</a:t>
            </a:fld>
            <a:endParaRPr kumimoji="1" lang="ja-JP" altLang="en-US"/>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）２次判定フローで更新判定となる橋梁</a:t>
            </a:r>
            <a:endParaRPr lang="ja-JP" altLang="en-US" sz="2400" dirty="0">
              <a:latin typeface="HGSｺﾞｼｯｸM" panose="020B0600000000000000" pitchFamily="50" charset="-128"/>
              <a:ea typeface="HGSｺﾞｼｯｸM" panose="020B0600000000000000" pitchFamily="50" charset="-128"/>
            </a:endParaRPr>
          </a:p>
        </p:txBody>
      </p:sp>
      <p:sp>
        <p:nvSpPr>
          <p:cNvPr id="1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5" name="正方形/長方形 14"/>
          <p:cNvSpPr/>
          <p:nvPr/>
        </p:nvSpPr>
        <p:spPr>
          <a:xfrm>
            <a:off x="763030" y="1615154"/>
            <a:ext cx="7412499" cy="1569660"/>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昨年度においては１次判定で９橋を抽出し、構造形式や環境条件等で類似した橋梁についてはグルーピングにより５橋を対象に概略的な</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２次更新判定を実施</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し、</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３橋を更新判定</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角丸四角形 17"/>
          <p:cNvSpPr/>
          <p:nvPr/>
        </p:nvSpPr>
        <p:spPr>
          <a:xfrm>
            <a:off x="467545" y="3883907"/>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a:solidFill>
                  <a:srgbClr val="FFFFFF"/>
                </a:solidFill>
                <a:effectLst/>
                <a:latin typeface="ＭＳ Ｐゴシック"/>
                <a:ea typeface="HGSｺﾞｼｯｸM"/>
                <a:cs typeface="Times New Roman"/>
              </a:rPr>
              <a:t>大正大橋</a:t>
            </a:r>
            <a:endParaRPr lang="ja-JP" sz="1600">
              <a:effectLst/>
              <a:latin typeface="ＭＳ Ｐゴシック"/>
              <a:cs typeface="ＭＳ Ｐゴシック"/>
            </a:endParaRPr>
          </a:p>
        </p:txBody>
      </p:sp>
      <p:sp>
        <p:nvSpPr>
          <p:cNvPr id="19" name="角丸四角形 18"/>
          <p:cNvSpPr/>
          <p:nvPr/>
        </p:nvSpPr>
        <p:spPr>
          <a:xfrm>
            <a:off x="2044267" y="3870573"/>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大正橋</a:t>
            </a:r>
            <a:endParaRPr lang="ja-JP" sz="1600" dirty="0">
              <a:effectLst/>
              <a:latin typeface="ＭＳ Ｐゴシック"/>
              <a:cs typeface="ＭＳ Ｐゴシック"/>
            </a:endParaRPr>
          </a:p>
        </p:txBody>
      </p:sp>
      <p:sp>
        <p:nvSpPr>
          <p:cNvPr id="20" name="角丸四角形 19"/>
          <p:cNvSpPr/>
          <p:nvPr/>
        </p:nvSpPr>
        <p:spPr>
          <a:xfrm>
            <a:off x="3628443" y="3870573"/>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a:solidFill>
                  <a:srgbClr val="FFFFFF"/>
                </a:solidFill>
                <a:effectLst/>
                <a:latin typeface="ＭＳ Ｐゴシック"/>
                <a:ea typeface="HGSｺﾞｼｯｸM"/>
                <a:cs typeface="Times New Roman"/>
              </a:rPr>
              <a:t>三ツ島大橋</a:t>
            </a:r>
            <a:endParaRPr lang="ja-JP" sz="1600">
              <a:effectLst/>
              <a:latin typeface="ＭＳ Ｐゴシック"/>
              <a:cs typeface="ＭＳ Ｐゴシック"/>
            </a:endParaRPr>
          </a:p>
        </p:txBody>
      </p:sp>
      <p:sp>
        <p:nvSpPr>
          <p:cNvPr id="21" name="角丸四角形 20"/>
          <p:cNvSpPr/>
          <p:nvPr/>
        </p:nvSpPr>
        <p:spPr>
          <a:xfrm>
            <a:off x="5212619" y="3870573"/>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22" name="角丸四角形 21"/>
          <p:cNvSpPr/>
          <p:nvPr/>
        </p:nvSpPr>
        <p:spPr>
          <a:xfrm>
            <a:off x="6796795" y="3861048"/>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a:solidFill>
                  <a:srgbClr val="FFFFFF"/>
                </a:solidFill>
                <a:effectLst/>
                <a:latin typeface="ＭＳ Ｐゴシック"/>
                <a:ea typeface="HGSｺﾞｼｯｸM"/>
                <a:cs typeface="Times New Roman"/>
              </a:rPr>
              <a:t>古川橋</a:t>
            </a:r>
            <a:endParaRPr lang="ja-JP" sz="1600">
              <a:effectLst/>
              <a:latin typeface="ＭＳ Ｐゴシック"/>
              <a:cs typeface="ＭＳ Ｐゴシック"/>
            </a:endParaRPr>
          </a:p>
        </p:txBody>
      </p:sp>
      <p:sp>
        <p:nvSpPr>
          <p:cNvPr id="23" name="右中かっこ 22"/>
          <p:cNvSpPr/>
          <p:nvPr/>
        </p:nvSpPr>
        <p:spPr>
          <a:xfrm rot="5400000">
            <a:off x="4126164" y="1056245"/>
            <a:ext cx="504055" cy="782129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テキスト ボックス 2074"/>
          <p:cNvSpPr txBox="1"/>
          <p:nvPr/>
        </p:nvSpPr>
        <p:spPr>
          <a:xfrm>
            <a:off x="3363330" y="4570848"/>
            <a:ext cx="2009775" cy="499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solidFill>
                  <a:srgbClr val="FF0000"/>
                </a:solidFill>
                <a:effectLst/>
                <a:ea typeface="ＭＳ ゴシック"/>
                <a:cs typeface="Times New Roman"/>
              </a:rPr>
              <a:t>２次更新判定を実施</a:t>
            </a:r>
            <a:endParaRPr lang="ja-JP" sz="1050" kern="100" dirty="0">
              <a:effectLst/>
              <a:ea typeface="ＭＳ 明朝"/>
              <a:cs typeface="Times New Roman"/>
            </a:endParaRPr>
          </a:p>
        </p:txBody>
      </p:sp>
      <p:sp>
        <p:nvSpPr>
          <p:cNvPr id="25" name="角丸四角形 24"/>
          <p:cNvSpPr/>
          <p:nvPr/>
        </p:nvSpPr>
        <p:spPr>
          <a:xfrm>
            <a:off x="2033319" y="539415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a:solidFill>
                  <a:srgbClr val="FFFFFF"/>
                </a:solidFill>
                <a:effectLst/>
                <a:latin typeface="ＭＳ Ｐゴシック"/>
                <a:ea typeface="HGSｺﾞｼｯｸM"/>
                <a:cs typeface="Times New Roman"/>
              </a:rPr>
              <a:t>大正大橋</a:t>
            </a:r>
            <a:endParaRPr lang="ja-JP" sz="1600">
              <a:effectLst/>
              <a:latin typeface="ＭＳ Ｐゴシック"/>
              <a:cs typeface="ＭＳ Ｐゴシック"/>
            </a:endParaRPr>
          </a:p>
        </p:txBody>
      </p:sp>
      <p:sp>
        <p:nvSpPr>
          <p:cNvPr id="26" name="角丸四角形 25"/>
          <p:cNvSpPr/>
          <p:nvPr/>
        </p:nvSpPr>
        <p:spPr>
          <a:xfrm>
            <a:off x="3666247" y="540310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大正橋</a:t>
            </a:r>
            <a:endParaRPr lang="ja-JP" sz="1600" dirty="0">
              <a:effectLst/>
              <a:latin typeface="ＭＳ Ｐゴシック"/>
              <a:cs typeface="ＭＳ Ｐゴシック"/>
            </a:endParaRPr>
          </a:p>
        </p:txBody>
      </p:sp>
      <p:sp>
        <p:nvSpPr>
          <p:cNvPr id="28" name="角丸四角形 27"/>
          <p:cNvSpPr/>
          <p:nvPr/>
        </p:nvSpPr>
        <p:spPr>
          <a:xfrm>
            <a:off x="5355050" y="5403675"/>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5" name="正方形/長方形 4"/>
          <p:cNvSpPr/>
          <p:nvPr/>
        </p:nvSpPr>
        <p:spPr>
          <a:xfrm>
            <a:off x="1731752" y="5301209"/>
            <a:ext cx="5328592" cy="79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074"/>
          <p:cNvSpPr txBox="1"/>
          <p:nvPr/>
        </p:nvSpPr>
        <p:spPr>
          <a:xfrm>
            <a:off x="4724427" y="6097607"/>
            <a:ext cx="2655885" cy="499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altLang="ja-JP" sz="1400" kern="100" dirty="0" smtClean="0">
                <a:solidFill>
                  <a:srgbClr val="FF0000"/>
                </a:solidFill>
                <a:ea typeface="ＭＳ ゴシック"/>
                <a:cs typeface="Times New Roman"/>
              </a:rPr>
              <a:t>※</a:t>
            </a:r>
            <a:r>
              <a:rPr lang="ja-JP" altLang="en-US" sz="1400" kern="100" dirty="0" smtClean="0">
                <a:solidFill>
                  <a:srgbClr val="FF0000"/>
                </a:solidFill>
                <a:ea typeface="ＭＳ ゴシック"/>
                <a:cs typeface="Times New Roman"/>
              </a:rPr>
              <a:t>３橋が更新判定</a:t>
            </a:r>
            <a:endParaRPr lang="ja-JP" sz="1050" kern="100" dirty="0">
              <a:effectLst/>
              <a:ea typeface="ＭＳ 明朝"/>
              <a:cs typeface="Times New Roman"/>
            </a:endParaRPr>
          </a:p>
        </p:txBody>
      </p:sp>
      <p:sp>
        <p:nvSpPr>
          <p:cNvPr id="30"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75461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）更新に関する用語の定義</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8208912" cy="446276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施設</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の撤去・新設</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いう。 </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spcAft>
                <a:spcPts val="2400"/>
              </a:spcAft>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例）橋梁の架替え</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上部工のみの架替えも</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含む</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安全かつ</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LCC</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最小化の観点から設定した適切な維持管理手法により、最適な管理水準で施設の部分更新や修繕</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補修</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を実施し、維持管理を行うものを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いう。 </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施設の耐荷力の向上を図るものを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部分</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施設の部分的な撤去・新設</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橋梁床版</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の取替え</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、橋梁支承の取替えなど</a:t>
            </a:r>
          </a:p>
          <a:p>
            <a:pPr marL="2598738" indent="-1611313"/>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・修繕</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補修</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：施設の損傷している箇所を取り替えることなく修繕し、機能を回復することを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12" name="タイトル 1"/>
          <p:cNvSpPr txBox="1">
            <a:spLocks/>
          </p:cNvSpPr>
          <p:nvPr/>
        </p:nvSpPr>
        <p:spPr>
          <a:xfrm>
            <a:off x="230832" y="476672"/>
            <a:ext cx="8716202" cy="686897"/>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dirty="0" smtClean="0">
                <a:latin typeface="HGSｺﾞｼｯｸM" panose="020B0600000000000000" pitchFamily="50" charset="-128"/>
                <a:ea typeface="HGSｺﾞｼｯｸM" panose="020B0600000000000000" pitchFamily="50" charset="-128"/>
              </a:rPr>
              <a:t>１．更新計画の概要</a:t>
            </a:r>
            <a:endParaRPr lang="ja-JP" altLang="en-US" dirty="0">
              <a:latin typeface="HGSｺﾞｼｯｸM" panose="020B0600000000000000" pitchFamily="50" charset="-128"/>
              <a:ea typeface="HGSｺﾞｼｯｸM" panose="020B0600000000000000" pitchFamily="50" charset="-128"/>
            </a:endParaRPr>
          </a:p>
        </p:txBody>
      </p:sp>
      <p:sp>
        <p:nvSpPr>
          <p:cNvPr id="11"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1529313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30</a:t>
            </a:fld>
            <a:endParaRPr kumimoji="1" lang="ja-JP" altLang="en-US"/>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a:t>
            </a:r>
            <a:r>
              <a:rPr lang="ja-JP" altLang="en-US" sz="2400" dirty="0" smtClean="0">
                <a:latin typeface="HGSｺﾞｼｯｸM" panose="020B0600000000000000" pitchFamily="50" charset="-128"/>
                <a:ea typeface="HGSｺﾞｼｯｸM" panose="020B0600000000000000" pitchFamily="50" charset="-128"/>
              </a:rPr>
              <a:t>更新判定橋梁</a:t>
            </a:r>
            <a:r>
              <a:rPr lang="ja-JP" altLang="en-US" sz="2400" dirty="0">
                <a:latin typeface="HGSｺﾞｼｯｸM" panose="020B0600000000000000" pitchFamily="50" charset="-128"/>
                <a:ea typeface="HGSｺﾞｼｯｸM" panose="020B0600000000000000" pitchFamily="50" charset="-128"/>
              </a:rPr>
              <a:t>の現状</a:t>
            </a:r>
          </a:p>
        </p:txBody>
      </p:sp>
      <p:sp>
        <p:nvSpPr>
          <p:cNvPr id="17" name="タイトル 1"/>
          <p:cNvSpPr>
            <a:spLocks noGrp="1"/>
          </p:cNvSpPr>
          <p:nvPr>
            <p:ph type="title"/>
          </p:nvPr>
        </p:nvSpPr>
        <p:spPr>
          <a:xfrm>
            <a:off x="230832" y="-99392"/>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角丸四角形 24"/>
          <p:cNvSpPr/>
          <p:nvPr/>
        </p:nvSpPr>
        <p:spPr>
          <a:xfrm>
            <a:off x="467544" y="1805955"/>
            <a:ext cx="1368152"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健 全 度</a:t>
            </a:r>
            <a:endParaRPr lang="ja-JP" b="1" dirty="0">
              <a:solidFill>
                <a:schemeClr val="tx1"/>
              </a:solidFill>
              <a:effectLst/>
              <a:latin typeface="ＭＳ Ｐゴシック"/>
              <a:cs typeface="ＭＳ Ｐゴシック"/>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221088"/>
            <a:ext cx="270555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7164288" y="124971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大正大橋</a:t>
            </a:r>
            <a:endParaRPr lang="ja-JP" sz="1600" dirty="0">
              <a:effectLst/>
              <a:latin typeface="ＭＳ Ｐゴシック"/>
              <a:cs typeface="ＭＳ Ｐゴシック"/>
            </a:endParaRPr>
          </a:p>
        </p:txBody>
      </p:sp>
      <p:sp>
        <p:nvSpPr>
          <p:cNvPr id="13"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22" name="Rectangle 1"/>
          <p:cNvSpPr>
            <a:spLocks noChangeArrowheads="1"/>
          </p:cNvSpPr>
          <p:nvPr/>
        </p:nvSpPr>
        <p:spPr bwMode="auto">
          <a:xfrm>
            <a:off x="434121" y="2420888"/>
            <a:ext cx="5533528" cy="3816424"/>
          </a:xfrm>
          <a:prstGeom prst="rect">
            <a:avLst/>
          </a:prstGeom>
          <a:gradFill rotWithShape="0">
            <a:gsLst>
              <a:gs pos="0">
                <a:srgbClr val="A8D08D"/>
              </a:gs>
              <a:gs pos="50000">
                <a:srgbClr val="E2EFD9"/>
              </a:gs>
              <a:gs pos="100000">
                <a:srgbClr val="A8D08D"/>
              </a:gs>
            </a:gsLst>
            <a:lin ang="18900000" scaled="1"/>
          </a:gradFill>
          <a:ln w="12700" algn="ctr">
            <a:solidFill>
              <a:srgbClr val="A8D08D"/>
            </a:solidFill>
            <a:miter lim="800000"/>
            <a:headEnd/>
            <a:tailEnd/>
          </a:ln>
          <a:effectLst>
            <a:outerShdw dist="28398" dir="3806097" algn="ctr" rotWithShape="0">
              <a:srgbClr val="375623">
                <a:alpha val="50000"/>
              </a:srgbClr>
            </a:outerShdw>
          </a:effectLst>
        </p:spPr>
        <p:txBody>
          <a:bodyPr wrap="square" lIns="91440" tIns="45720" rIns="91440" bIns="45720" anchor="t" upright="1">
            <a:noAutofit/>
          </a:bodyPr>
          <a:lstStyle/>
          <a:p>
            <a:pPr indent="152400">
              <a:spcAft>
                <a:spcPts val="0"/>
              </a:spcAft>
            </a:pPr>
            <a:r>
              <a:rPr lang="ja-JP" u="sng" dirty="0">
                <a:solidFill>
                  <a:srgbClr val="000000"/>
                </a:solidFill>
                <a:effectLst/>
                <a:latin typeface="ＭＳ Ｐゴシック"/>
                <a:ea typeface="ＭＳ ゴシック"/>
                <a:cs typeface="Times New Roman"/>
              </a:rPr>
              <a:t>橋梁の構造</a:t>
            </a:r>
            <a:endParaRPr lang="ja-JP" dirty="0">
              <a:effectLst/>
              <a:latin typeface="ＭＳ Ｐゴシック"/>
              <a:cs typeface="ＭＳ Ｐゴシック"/>
            </a:endParaRPr>
          </a:p>
          <a:p>
            <a:pPr indent="152400">
              <a:spcAft>
                <a:spcPts val="0"/>
              </a:spcAft>
            </a:pPr>
            <a:r>
              <a:rPr lang="ja-JP" dirty="0">
                <a:solidFill>
                  <a:srgbClr val="000000"/>
                </a:solidFill>
                <a:effectLst/>
                <a:latin typeface="ＭＳ Ｐゴシック"/>
                <a:ea typeface="ＭＳ ゴシック"/>
                <a:cs typeface="Times New Roman"/>
              </a:rPr>
              <a:t>　</a:t>
            </a:r>
            <a:r>
              <a:rPr lang="ja-JP" dirty="0" smtClean="0">
                <a:solidFill>
                  <a:srgbClr val="000000"/>
                </a:solidFill>
                <a:effectLst/>
                <a:latin typeface="ＭＳ Ｐゴシック"/>
                <a:ea typeface="ＭＳ Ｐ明朝"/>
                <a:cs typeface="Times New Roman"/>
              </a:rPr>
              <a:t>ＲＣ</a:t>
            </a:r>
            <a:r>
              <a:rPr lang="ja-JP" altLang="en-US" dirty="0" smtClean="0">
                <a:solidFill>
                  <a:srgbClr val="000000"/>
                </a:solidFill>
                <a:effectLst/>
                <a:latin typeface="ＭＳ Ｐゴシック"/>
                <a:ea typeface="ＭＳ Ｐ明朝"/>
                <a:cs typeface="Times New Roman"/>
              </a:rPr>
              <a:t>Ｔ３</a:t>
            </a:r>
            <a:r>
              <a:rPr lang="ja-JP" dirty="0" smtClean="0">
                <a:solidFill>
                  <a:srgbClr val="000000"/>
                </a:solidFill>
                <a:effectLst/>
                <a:latin typeface="ＭＳ Ｐゴシック"/>
                <a:ea typeface="ＭＳ Ｐ明朝"/>
                <a:cs typeface="Times New Roman"/>
              </a:rPr>
              <a:t>径間</a:t>
            </a:r>
            <a:r>
              <a:rPr lang="ja-JP" altLang="en-US" dirty="0" smtClean="0">
                <a:solidFill>
                  <a:srgbClr val="000000"/>
                </a:solidFill>
                <a:effectLst/>
                <a:latin typeface="ＭＳ Ｐゴシック"/>
                <a:ea typeface="ＭＳ Ｐ明朝"/>
                <a:cs typeface="Times New Roman"/>
              </a:rPr>
              <a:t>ゲルバー桁</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健全度</a:t>
            </a:r>
            <a:r>
              <a:rPr lang="en-US" u="sng" dirty="0">
                <a:solidFill>
                  <a:srgbClr val="000000"/>
                </a:solidFill>
                <a:effectLst/>
                <a:latin typeface="ＭＳ Ｐゴシック"/>
                <a:ea typeface="ＭＳ ゴシック"/>
                <a:cs typeface="Times New Roman"/>
              </a:rPr>
              <a:t>(</a:t>
            </a:r>
            <a:r>
              <a:rPr lang="ja-JP" u="sng" dirty="0">
                <a:solidFill>
                  <a:srgbClr val="000000"/>
                </a:solidFill>
                <a:effectLst/>
                <a:latin typeface="ＭＳ Ｐゴシック"/>
                <a:ea typeface="ＭＳ ゴシック"/>
                <a:cs typeface="Times New Roman"/>
              </a:rPr>
              <a:t>ＨＩ</a:t>
            </a:r>
            <a:r>
              <a:rPr lang="en-US" u="sng" dirty="0">
                <a:solidFill>
                  <a:srgbClr val="000000"/>
                </a:solidFill>
                <a:effectLst/>
                <a:latin typeface="ＭＳ Ｐゴシック"/>
                <a:ea typeface="ＭＳ ゴシック"/>
                <a:cs typeface="Times New Roman"/>
              </a:rPr>
              <a:t>)</a:t>
            </a:r>
            <a:endParaRPr lang="ja-JP" dirty="0">
              <a:effectLst/>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橋梁</a:t>
            </a:r>
            <a:r>
              <a:rPr lang="ja-JP" dirty="0">
                <a:solidFill>
                  <a:srgbClr val="000000"/>
                </a:solidFill>
                <a:effectLst/>
                <a:latin typeface="ＭＳ Ｐゴシック"/>
                <a:ea typeface="ＭＳ Ｐ明朝"/>
                <a:cs typeface="Times New Roman"/>
              </a:rPr>
              <a:t>ＨＩ</a:t>
            </a:r>
            <a:r>
              <a:rPr lang="ja-JP" dirty="0" smtClean="0">
                <a:solidFill>
                  <a:srgbClr val="000000"/>
                </a:solidFill>
                <a:effectLst/>
                <a:latin typeface="ＭＳ Ｐゴシック"/>
                <a:ea typeface="ＭＳ Ｐ明朝"/>
                <a:cs typeface="Times New Roman"/>
              </a:rPr>
              <a:t>：</a:t>
            </a:r>
            <a:r>
              <a:rPr lang="en-US" altLang="ja-JP" dirty="0" smtClean="0">
                <a:effectLst/>
                <a:latin typeface="ＭＳ Ｐゴシック"/>
                <a:ea typeface="ＭＳ Ｐ明朝"/>
                <a:cs typeface="Times New Roman"/>
              </a:rPr>
              <a:t>15.64</a:t>
            </a:r>
          </a:p>
          <a:p>
            <a:pPr>
              <a:spcAft>
                <a:spcPts val="0"/>
              </a:spcAft>
            </a:pPr>
            <a:r>
              <a:rPr lang="ja-JP" dirty="0">
                <a:solidFill>
                  <a:srgbClr val="000000"/>
                </a:solidFill>
                <a:effectLst/>
                <a:latin typeface="ＭＳ Ｐゴシック"/>
                <a:ea typeface="ＭＳ Ｐ明朝"/>
                <a:cs typeface="Times New Roman"/>
              </a:rPr>
              <a:t>　　</a:t>
            </a:r>
            <a:r>
              <a:rPr lang="ja-JP" altLang="en-US" dirty="0" smtClean="0">
                <a:solidFill>
                  <a:srgbClr val="000000"/>
                </a:solidFill>
                <a:effectLst/>
                <a:latin typeface="ＭＳ Ｐゴシック"/>
                <a:ea typeface="ＭＳ Ｐ明朝"/>
                <a:cs typeface="Times New Roman"/>
              </a:rPr>
              <a:t>上部工</a:t>
            </a:r>
            <a:r>
              <a:rPr lang="ja-JP" dirty="0" smtClean="0">
                <a:solidFill>
                  <a:srgbClr val="000000"/>
                </a:solidFill>
                <a:effectLst/>
                <a:latin typeface="ＭＳ Ｐゴシック"/>
                <a:ea typeface="ＭＳ Ｐ明朝"/>
                <a:cs typeface="Times New Roman"/>
              </a:rPr>
              <a:t>ＨＩ：</a:t>
            </a:r>
            <a:r>
              <a:rPr lang="en-US" altLang="ja-JP" dirty="0" smtClean="0">
                <a:solidFill>
                  <a:srgbClr val="000000"/>
                </a:solidFill>
                <a:latin typeface="ＭＳ Ｐゴシック"/>
                <a:ea typeface="ＭＳ Ｐ明朝"/>
                <a:cs typeface="Times New Roman"/>
              </a:rPr>
              <a:t>33.64</a:t>
            </a:r>
            <a:r>
              <a:rPr lang="ja-JP" dirty="0" smtClean="0">
                <a:solidFill>
                  <a:srgbClr val="000000"/>
                </a:solidFill>
                <a:effectLst/>
                <a:latin typeface="ＭＳ Ｐゴシック"/>
                <a:ea typeface="ＭＳ Ｐ明朝"/>
                <a:cs typeface="Times New Roman"/>
              </a:rPr>
              <a:t>（ひびわれ</a:t>
            </a:r>
            <a:r>
              <a:rPr lang="en-US" altLang="ja-JP" dirty="0">
                <a:solidFill>
                  <a:srgbClr val="000000"/>
                </a:solidFill>
                <a:latin typeface="ＭＳ Ｐゴシック"/>
                <a:ea typeface="ＭＳ Ｐ明朝"/>
                <a:cs typeface="Times New Roman"/>
              </a:rPr>
              <a:t>0.2</a:t>
            </a:r>
            <a:r>
              <a:rPr lang="en-US" dirty="0" smtClean="0">
                <a:solidFill>
                  <a:srgbClr val="000000"/>
                </a:solidFill>
                <a:effectLst/>
                <a:latin typeface="ＭＳ Ｐゴシック"/>
                <a:ea typeface="ＭＳ Ｐ明朝"/>
                <a:cs typeface="Times New Roman"/>
              </a:rPr>
              <a:t>mm</a:t>
            </a:r>
            <a:r>
              <a:rPr lang="ja-JP" dirty="0">
                <a:solidFill>
                  <a:srgbClr val="000000"/>
                </a:solidFill>
                <a:effectLst/>
                <a:latin typeface="ＭＳ Ｐゴシック"/>
                <a:ea typeface="ＭＳ Ｐ明朝"/>
                <a:cs typeface="Times New Roman"/>
              </a:rPr>
              <a:t>程度</a:t>
            </a:r>
            <a:r>
              <a:rPr lang="ja-JP" dirty="0" smtClean="0">
                <a:solidFill>
                  <a:srgbClr val="000000"/>
                </a:solidFill>
                <a:effectLst/>
                <a:latin typeface="ＭＳ Ｐゴシック"/>
                <a:ea typeface="ＭＳ Ｐ明朝"/>
                <a:cs typeface="Times New Roman"/>
              </a:rPr>
              <a:t>）</a:t>
            </a:r>
            <a:endParaRPr lang="en-US" altLang="ja-JP" dirty="0" smtClean="0">
              <a:solidFill>
                <a:srgbClr val="000000"/>
              </a:solidFill>
              <a:effectLst/>
              <a:latin typeface="ＭＳ Ｐゴシック"/>
              <a:ea typeface="ＭＳ Ｐ明朝"/>
              <a:cs typeface="Times New Roman"/>
            </a:endParaRPr>
          </a:p>
          <a:p>
            <a:r>
              <a:rPr lang="ja-JP" altLang="en-US" dirty="0">
                <a:solidFill>
                  <a:srgbClr val="000000"/>
                </a:solidFill>
                <a:latin typeface="ＭＳ Ｐゴシック"/>
                <a:ea typeface="ＭＳ Ｐ明朝"/>
                <a:cs typeface="Times New Roman"/>
              </a:rPr>
              <a:t>　</a:t>
            </a:r>
            <a:r>
              <a:rPr lang="ja-JP" altLang="en-US" dirty="0" smtClean="0">
                <a:solidFill>
                  <a:srgbClr val="000000"/>
                </a:solidFill>
                <a:latin typeface="ＭＳ Ｐゴシック"/>
                <a:ea typeface="ＭＳ Ｐ明朝"/>
                <a:cs typeface="Times New Roman"/>
              </a:rPr>
              <a:t>　床版ＨＩ：</a:t>
            </a:r>
            <a:r>
              <a:rPr lang="ja-JP" altLang="ja-JP" dirty="0" smtClean="0">
                <a:solidFill>
                  <a:srgbClr val="000000"/>
                </a:solidFill>
                <a:latin typeface="ＭＳ Ｐゴシック"/>
                <a:ea typeface="ＭＳ Ｐ明朝"/>
                <a:cs typeface="Times New Roman"/>
              </a:rPr>
              <a:t>（</a:t>
            </a:r>
            <a:r>
              <a:rPr lang="ja-JP" altLang="ja-JP" dirty="0">
                <a:solidFill>
                  <a:srgbClr val="000000"/>
                </a:solidFill>
                <a:latin typeface="ＭＳ Ｐゴシック"/>
                <a:ea typeface="ＭＳ Ｐ明朝"/>
                <a:cs typeface="Times New Roman"/>
              </a:rPr>
              <a:t>ひびわれ</a:t>
            </a:r>
            <a:r>
              <a:rPr lang="en-US" altLang="ja-JP" dirty="0" smtClean="0">
                <a:solidFill>
                  <a:srgbClr val="000000"/>
                </a:solidFill>
                <a:latin typeface="ＭＳ Ｐゴシック"/>
                <a:ea typeface="ＭＳ Ｐ明朝"/>
                <a:cs typeface="Times New Roman"/>
              </a:rPr>
              <a:t>0.1</a:t>
            </a:r>
            <a:r>
              <a:rPr lang="ja-JP" altLang="en-US" dirty="0" smtClean="0">
                <a:solidFill>
                  <a:srgbClr val="000000"/>
                </a:solidFill>
                <a:latin typeface="ＭＳ Ｐゴシック"/>
                <a:ea typeface="ＭＳ Ｐ明朝"/>
                <a:cs typeface="Times New Roman"/>
              </a:rPr>
              <a:t>～</a:t>
            </a:r>
            <a:r>
              <a:rPr lang="en-US" altLang="ja-JP" dirty="0">
                <a:solidFill>
                  <a:srgbClr val="000000"/>
                </a:solidFill>
                <a:latin typeface="ＭＳ Ｐゴシック"/>
                <a:ea typeface="ＭＳ Ｐ明朝"/>
                <a:cs typeface="Times New Roman"/>
              </a:rPr>
              <a:t>0.3mm</a:t>
            </a:r>
            <a:r>
              <a:rPr lang="ja-JP" altLang="ja-JP" dirty="0">
                <a:solidFill>
                  <a:srgbClr val="000000"/>
                </a:solidFill>
                <a:latin typeface="ＭＳ Ｐゴシック"/>
                <a:ea typeface="ＭＳ Ｐ明朝"/>
                <a:cs typeface="Times New Roman"/>
              </a:rPr>
              <a:t>程度</a:t>
            </a:r>
            <a:r>
              <a:rPr lang="ja-JP" altLang="ja-JP" dirty="0" smtClean="0">
                <a:solidFill>
                  <a:srgbClr val="000000"/>
                </a:solidFill>
                <a:latin typeface="ＭＳ Ｐゴシック"/>
                <a:ea typeface="ＭＳ Ｐ明朝"/>
                <a:cs typeface="Times New Roman"/>
              </a:rPr>
              <a:t>）</a:t>
            </a:r>
            <a:endParaRPr lang="en-US" altLang="ja-JP" dirty="0" smtClean="0">
              <a:solidFill>
                <a:srgbClr val="000000"/>
              </a:solidFill>
              <a:effectLst/>
              <a:latin typeface="ＭＳ Ｐゴシック"/>
              <a:ea typeface="ＭＳ Ｐ明朝"/>
              <a:cs typeface="Times New Roman"/>
            </a:endParaRPr>
          </a:p>
          <a:p>
            <a:r>
              <a:rPr lang="ja-JP" altLang="en-US" dirty="0">
                <a:solidFill>
                  <a:srgbClr val="FF0000"/>
                </a:solidFill>
                <a:latin typeface="ＭＳ Ｐゴシック"/>
                <a:ea typeface="ＭＳ Ｐ明朝"/>
                <a:cs typeface="Times New Roman"/>
              </a:rPr>
              <a:t>　　</a:t>
            </a:r>
            <a:r>
              <a:rPr lang="ja-JP" altLang="en-US" dirty="0" smtClean="0">
                <a:latin typeface="ＭＳ Ｐゴシック"/>
                <a:ea typeface="ＭＳ Ｐ明朝"/>
                <a:cs typeface="Times New Roman"/>
              </a:rPr>
              <a:t>支承</a:t>
            </a:r>
            <a:r>
              <a:rPr lang="ja-JP" altLang="ja-JP" dirty="0" smtClean="0">
                <a:solidFill>
                  <a:srgbClr val="000000"/>
                </a:solidFill>
                <a:latin typeface="ＭＳ Ｐゴシック"/>
                <a:ea typeface="ＭＳ Ｐ明朝"/>
                <a:cs typeface="Times New Roman"/>
              </a:rPr>
              <a:t>ＨＩ：</a:t>
            </a:r>
            <a:r>
              <a:rPr lang="en-US" altLang="ja-JP" dirty="0" smtClean="0">
                <a:solidFill>
                  <a:srgbClr val="000000"/>
                </a:solidFill>
                <a:latin typeface="ＭＳ Ｐゴシック"/>
                <a:ea typeface="ＭＳ Ｐ明朝"/>
                <a:cs typeface="Times New Roman"/>
              </a:rPr>
              <a:t>45.00</a:t>
            </a:r>
            <a:r>
              <a:rPr lang="ja-JP" altLang="en-US" dirty="0" smtClean="0">
                <a:solidFill>
                  <a:srgbClr val="000000"/>
                </a:solidFill>
                <a:latin typeface="ＭＳ Ｐゴシック"/>
                <a:ea typeface="ＭＳ Ｐ明朝"/>
                <a:cs typeface="Times New Roman"/>
              </a:rPr>
              <a:t>（ゴム沓の変色・劣化）</a:t>
            </a:r>
            <a:endParaRPr lang="ja-JP" altLang="ja-JP" dirty="0">
              <a:solidFill>
                <a:srgbClr val="FF0000"/>
              </a:solidFill>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モルタル</a:t>
            </a:r>
            <a:r>
              <a:rPr lang="ja-JP" dirty="0">
                <a:solidFill>
                  <a:srgbClr val="000000"/>
                </a:solidFill>
                <a:effectLst/>
                <a:latin typeface="ＭＳ Ｐゴシック"/>
                <a:ea typeface="ＭＳ Ｐ明朝"/>
                <a:cs typeface="Times New Roman"/>
              </a:rPr>
              <a:t>ＨＩ</a:t>
            </a:r>
            <a:r>
              <a:rPr lang="ja-JP" dirty="0" smtClean="0">
                <a:solidFill>
                  <a:srgbClr val="000000"/>
                </a:solidFill>
                <a:effectLst/>
                <a:latin typeface="ＭＳ Ｐゴシック"/>
                <a:ea typeface="ＭＳ Ｐ明朝"/>
                <a:cs typeface="Times New Roman"/>
              </a:rPr>
              <a:t>：</a:t>
            </a:r>
            <a:r>
              <a:rPr lang="en-US" altLang="ja-JP" dirty="0" smtClean="0">
                <a:solidFill>
                  <a:srgbClr val="000000"/>
                </a:solidFill>
                <a:effectLst/>
                <a:latin typeface="ＭＳ Ｐゴシック"/>
                <a:ea typeface="ＭＳ Ｐ明朝"/>
                <a:cs typeface="Times New Roman"/>
              </a:rPr>
              <a:t>0.00</a:t>
            </a:r>
            <a:r>
              <a:rPr lang="ja-JP" dirty="0" smtClean="0">
                <a:solidFill>
                  <a:srgbClr val="000000"/>
                </a:solidFill>
                <a:effectLst/>
                <a:latin typeface="ＭＳ Ｐゴシック"/>
                <a:ea typeface="ＭＳ Ｐ明朝"/>
                <a:cs typeface="Times New Roman"/>
              </a:rPr>
              <a:t>（</a:t>
            </a:r>
            <a:r>
              <a:rPr lang="ja-JP" altLang="en-US" dirty="0" smtClean="0">
                <a:solidFill>
                  <a:srgbClr val="000000"/>
                </a:solidFill>
                <a:effectLst/>
                <a:latin typeface="ＭＳ Ｐゴシック"/>
                <a:ea typeface="ＭＳ Ｐ明朝"/>
                <a:cs typeface="Times New Roman"/>
              </a:rPr>
              <a:t>沓座モルタル</a:t>
            </a:r>
            <a:r>
              <a:rPr lang="ja-JP" dirty="0" smtClean="0">
                <a:solidFill>
                  <a:srgbClr val="000000"/>
                </a:solidFill>
                <a:effectLst/>
                <a:latin typeface="ＭＳ Ｐゴシック"/>
                <a:ea typeface="ＭＳ Ｐ明朝"/>
                <a:cs typeface="Times New Roman"/>
              </a:rPr>
              <a:t>の</a:t>
            </a:r>
            <a:r>
              <a:rPr lang="ja-JP" altLang="en-US" dirty="0" smtClean="0">
                <a:solidFill>
                  <a:srgbClr val="000000"/>
                </a:solidFill>
                <a:effectLst/>
                <a:latin typeface="ＭＳ Ｐゴシック"/>
                <a:ea typeface="ＭＳ Ｐ明朝"/>
                <a:cs typeface="Times New Roman"/>
              </a:rPr>
              <a:t>欠損</a:t>
            </a:r>
            <a:r>
              <a:rPr lang="ja-JP" dirty="0" smtClean="0">
                <a:solidFill>
                  <a:srgbClr val="000000"/>
                </a:solidFill>
                <a:effectLst/>
                <a:latin typeface="ＭＳ Ｐゴシック"/>
                <a:ea typeface="ＭＳ Ｐ明朝"/>
                <a:cs typeface="Times New Roman"/>
              </a:rPr>
              <a:t>）</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主な損傷</a:t>
            </a:r>
            <a:endParaRPr lang="ja-JP" dirty="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① 主桁のひび割れ</a:t>
            </a:r>
            <a:endParaRPr lang="ja-JP" dirty="0" smtClean="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② ゲルバー部のひび割れ、剥離</a:t>
            </a:r>
            <a:endParaRPr lang="ja-JP" dirty="0" smtClean="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③ 支承の腐食、沓座モルタルの欠損</a:t>
            </a:r>
            <a:endParaRPr lang="ja-JP" dirty="0">
              <a:effectLst/>
              <a:latin typeface="ＭＳ Ｐゴシック"/>
              <a:cs typeface="ＭＳ Ｐゴシック"/>
            </a:endParaRPr>
          </a:p>
        </p:txBody>
      </p:sp>
    </p:spTree>
    <p:extLst>
      <p:ext uri="{BB962C8B-B14F-4D97-AF65-F5344CB8AC3E}">
        <p14:creationId xmlns:p14="http://schemas.microsoft.com/office/powerpoint/2010/main" val="3328523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31</a:t>
            </a:fld>
            <a:endParaRPr kumimoji="1" lang="ja-JP" altLang="en-US"/>
          </a:p>
        </p:txBody>
      </p:sp>
      <p:sp>
        <p:nvSpPr>
          <p:cNvPr id="17" name="タイトル 1"/>
          <p:cNvSpPr>
            <a:spLocks noGrp="1"/>
          </p:cNvSpPr>
          <p:nvPr>
            <p:ph type="title"/>
          </p:nvPr>
        </p:nvSpPr>
        <p:spPr>
          <a:xfrm>
            <a:off x="230832" y="-315416"/>
            <a:ext cx="8716202" cy="91919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7"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pic>
        <p:nvPicPr>
          <p:cNvPr id="8" name="図 7"/>
          <p:cNvPicPr>
            <a:picLocks noChangeAspect="1"/>
          </p:cNvPicPr>
          <p:nvPr/>
        </p:nvPicPr>
        <p:blipFill>
          <a:blip r:embed="rId3"/>
          <a:stretch>
            <a:fillRect/>
          </a:stretch>
        </p:blipFill>
        <p:spPr>
          <a:xfrm>
            <a:off x="841723" y="3780431"/>
            <a:ext cx="2816839" cy="2016015"/>
          </a:xfrm>
          <a:prstGeom prst="rect">
            <a:avLst/>
          </a:prstGeom>
        </p:spPr>
      </p:pic>
      <p:sp>
        <p:nvSpPr>
          <p:cNvPr id="20" name="正方形/長方形 19"/>
          <p:cNvSpPr/>
          <p:nvPr/>
        </p:nvSpPr>
        <p:spPr>
          <a:xfrm>
            <a:off x="6637040" y="2111945"/>
            <a:ext cx="2309994" cy="3693319"/>
          </a:xfrm>
          <a:prstGeom prst="rect">
            <a:avLst/>
          </a:prstGeom>
        </p:spPr>
        <p:txBody>
          <a:bodyPr wrap="square">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・主桁のひび割れが</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確認された後下面</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の鋼板接着補強？</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ゲルバー部の剥離</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やひび割れ</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が発生</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し、伸縮からの漏</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水で</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今後さらに劣</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化が進行</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する</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・沓座モルタルひび</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割れや</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支承本体の</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腐食</a:t>
            </a:r>
            <a:endParaRPr lang="en-US" altLang="ja-JP"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811652" y="1612591"/>
            <a:ext cx="2810221" cy="1994697"/>
          </a:xfrm>
          <a:prstGeom prst="rect">
            <a:avLst/>
          </a:prstGeom>
        </p:spPr>
      </p:pic>
      <p:pic>
        <p:nvPicPr>
          <p:cNvPr id="3" name="図 2"/>
          <p:cNvPicPr>
            <a:picLocks noChangeAspect="1"/>
          </p:cNvPicPr>
          <p:nvPr/>
        </p:nvPicPr>
        <p:blipFill>
          <a:blip r:embed="rId5"/>
          <a:stretch>
            <a:fillRect/>
          </a:stretch>
        </p:blipFill>
        <p:spPr>
          <a:xfrm>
            <a:off x="839437" y="1612591"/>
            <a:ext cx="2840346" cy="2024479"/>
          </a:xfrm>
          <a:prstGeom prst="rect">
            <a:avLst/>
          </a:prstGeom>
        </p:spPr>
      </p:pic>
      <p:sp>
        <p:nvSpPr>
          <p:cNvPr id="21" name="角丸四角形 20"/>
          <p:cNvSpPr/>
          <p:nvPr/>
        </p:nvSpPr>
        <p:spPr>
          <a:xfrm>
            <a:off x="4506634" y="3262031"/>
            <a:ext cx="2115239"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ゲルバー部剥離</a:t>
            </a:r>
            <a:endParaRPr lang="ja-JP" b="1" dirty="0">
              <a:solidFill>
                <a:schemeClr val="tx1"/>
              </a:solidFill>
              <a:effectLst/>
              <a:latin typeface="ＭＳ Ｐゴシック"/>
              <a:cs typeface="ＭＳ Ｐゴシック"/>
            </a:endParaRPr>
          </a:p>
        </p:txBody>
      </p:sp>
      <p:pic>
        <p:nvPicPr>
          <p:cNvPr id="5" name="図 4"/>
          <p:cNvPicPr>
            <a:picLocks noChangeAspect="1"/>
          </p:cNvPicPr>
          <p:nvPr/>
        </p:nvPicPr>
        <p:blipFill>
          <a:blip r:embed="rId6"/>
          <a:stretch>
            <a:fillRect/>
          </a:stretch>
        </p:blipFill>
        <p:spPr>
          <a:xfrm>
            <a:off x="3794753" y="3789487"/>
            <a:ext cx="2834703" cy="2024479"/>
          </a:xfrm>
          <a:prstGeom prst="rect">
            <a:avLst/>
          </a:prstGeom>
        </p:spPr>
      </p:pic>
      <p:sp>
        <p:nvSpPr>
          <p:cNvPr id="22" name="角丸四角形 21"/>
          <p:cNvSpPr/>
          <p:nvPr/>
        </p:nvSpPr>
        <p:spPr>
          <a:xfrm>
            <a:off x="1512901" y="3291813"/>
            <a:ext cx="2166882"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ゲルバー部うき</a:t>
            </a:r>
            <a:endParaRPr lang="ja-JP" b="1" dirty="0">
              <a:solidFill>
                <a:schemeClr val="tx1"/>
              </a:solidFill>
              <a:effectLst/>
              <a:latin typeface="ＭＳ Ｐゴシック"/>
              <a:cs typeface="ＭＳ Ｐゴシック"/>
            </a:endParaRPr>
          </a:p>
        </p:txBody>
      </p:sp>
      <p:sp>
        <p:nvSpPr>
          <p:cNvPr id="23" name="角丸四角形 22"/>
          <p:cNvSpPr/>
          <p:nvPr/>
        </p:nvSpPr>
        <p:spPr>
          <a:xfrm>
            <a:off x="4316002" y="5463664"/>
            <a:ext cx="2305871"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沓座モルタル欠損</a:t>
            </a:r>
            <a:endParaRPr lang="ja-JP" b="1" dirty="0">
              <a:solidFill>
                <a:schemeClr val="tx1"/>
              </a:solidFill>
              <a:effectLst/>
              <a:latin typeface="ＭＳ Ｐゴシック"/>
              <a:cs typeface="ＭＳ Ｐゴシック"/>
            </a:endParaRPr>
          </a:p>
        </p:txBody>
      </p:sp>
      <p:sp>
        <p:nvSpPr>
          <p:cNvPr id="24" name="角丸四角形 23"/>
          <p:cNvSpPr/>
          <p:nvPr/>
        </p:nvSpPr>
        <p:spPr>
          <a:xfrm>
            <a:off x="1711496" y="5461933"/>
            <a:ext cx="1950858"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主桁ひび割れ</a:t>
            </a:r>
            <a:endParaRPr lang="ja-JP" b="1" dirty="0">
              <a:solidFill>
                <a:schemeClr val="tx1"/>
              </a:solidFill>
              <a:effectLst/>
              <a:latin typeface="ＭＳ Ｐゴシック"/>
              <a:cs typeface="ＭＳ Ｐゴシック"/>
            </a:endParaRPr>
          </a:p>
        </p:txBody>
      </p:sp>
      <p:sp>
        <p:nvSpPr>
          <p:cNvPr id="18" name="角丸四角形 17"/>
          <p:cNvSpPr/>
          <p:nvPr/>
        </p:nvSpPr>
        <p:spPr>
          <a:xfrm>
            <a:off x="7164288" y="124971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大正大橋</a:t>
            </a:r>
            <a:endParaRPr lang="ja-JP" sz="1600" dirty="0">
              <a:effectLst/>
              <a:latin typeface="ＭＳ Ｐゴシック"/>
              <a:cs typeface="ＭＳ Ｐゴシック"/>
            </a:endParaRPr>
          </a:p>
        </p:txBody>
      </p:sp>
      <p:sp>
        <p:nvSpPr>
          <p:cNvPr id="19" name="テキスト ボックス 18"/>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a:t>
            </a:r>
            <a:r>
              <a:rPr lang="ja-JP" altLang="en-US" sz="2400" dirty="0" smtClean="0">
                <a:latin typeface="HGSｺﾞｼｯｸM" panose="020B0600000000000000" pitchFamily="50" charset="-128"/>
                <a:ea typeface="HGSｺﾞｼｯｸM" panose="020B0600000000000000" pitchFamily="50" charset="-128"/>
              </a:rPr>
              <a:t>更新判定橋梁</a:t>
            </a:r>
            <a:r>
              <a:rPr lang="ja-JP" altLang="en-US" sz="2400" dirty="0">
                <a:latin typeface="HGSｺﾞｼｯｸM" panose="020B0600000000000000" pitchFamily="50" charset="-128"/>
                <a:ea typeface="HGSｺﾞｼｯｸM" panose="020B0600000000000000" pitchFamily="50" charset="-128"/>
              </a:rPr>
              <a:t>の現状</a:t>
            </a:r>
          </a:p>
        </p:txBody>
      </p:sp>
    </p:spTree>
    <p:extLst>
      <p:ext uri="{BB962C8B-B14F-4D97-AF65-F5344CB8AC3E}">
        <p14:creationId xmlns:p14="http://schemas.microsoft.com/office/powerpoint/2010/main" val="2105877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32</a:t>
            </a:fld>
            <a:endParaRPr kumimoji="1" lang="ja-JP" altLang="en-US"/>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１次判定フローによる抽出橋梁の現状</a:t>
            </a:r>
          </a:p>
        </p:txBody>
      </p:sp>
      <p:sp>
        <p:nvSpPr>
          <p:cNvPr id="17" name="タイトル 1"/>
          <p:cNvSpPr>
            <a:spLocks noGrp="1"/>
          </p:cNvSpPr>
          <p:nvPr>
            <p:ph type="title"/>
          </p:nvPr>
        </p:nvSpPr>
        <p:spPr>
          <a:xfrm>
            <a:off x="230832" y="-99392"/>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角丸四角形 24"/>
          <p:cNvSpPr/>
          <p:nvPr/>
        </p:nvSpPr>
        <p:spPr>
          <a:xfrm>
            <a:off x="467544" y="1805955"/>
            <a:ext cx="1368152"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健 全 度</a:t>
            </a:r>
            <a:endParaRPr lang="ja-JP" b="1" dirty="0">
              <a:solidFill>
                <a:schemeClr val="tx1"/>
              </a:solidFill>
              <a:effectLst/>
              <a:latin typeface="ＭＳ Ｐゴシック"/>
              <a:cs typeface="ＭＳ Ｐゴシック"/>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4149080"/>
            <a:ext cx="276143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7164288" y="126876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大正橋</a:t>
            </a:r>
            <a:endParaRPr lang="ja-JP" sz="1600" dirty="0">
              <a:effectLst/>
              <a:latin typeface="ＭＳ Ｐゴシック"/>
              <a:cs typeface="ＭＳ Ｐゴシック"/>
            </a:endParaRPr>
          </a:p>
        </p:txBody>
      </p:sp>
      <p:sp>
        <p:nvSpPr>
          <p:cNvPr id="13"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4" name="Rectangle 1"/>
          <p:cNvSpPr>
            <a:spLocks noChangeArrowheads="1"/>
          </p:cNvSpPr>
          <p:nvPr/>
        </p:nvSpPr>
        <p:spPr bwMode="auto">
          <a:xfrm>
            <a:off x="434121" y="2420888"/>
            <a:ext cx="5533528" cy="3816424"/>
          </a:xfrm>
          <a:prstGeom prst="rect">
            <a:avLst/>
          </a:prstGeom>
          <a:gradFill rotWithShape="0">
            <a:gsLst>
              <a:gs pos="0">
                <a:srgbClr val="A8D08D"/>
              </a:gs>
              <a:gs pos="50000">
                <a:srgbClr val="E2EFD9"/>
              </a:gs>
              <a:gs pos="100000">
                <a:srgbClr val="A8D08D"/>
              </a:gs>
            </a:gsLst>
            <a:lin ang="18900000" scaled="1"/>
          </a:gradFill>
          <a:ln w="12700" algn="ctr">
            <a:solidFill>
              <a:srgbClr val="A8D08D"/>
            </a:solidFill>
            <a:miter lim="800000"/>
            <a:headEnd/>
            <a:tailEnd/>
          </a:ln>
          <a:effectLst>
            <a:outerShdw dist="28398" dir="3806097" algn="ctr" rotWithShape="0">
              <a:srgbClr val="375623">
                <a:alpha val="50000"/>
              </a:srgbClr>
            </a:outerShdw>
          </a:effectLst>
        </p:spPr>
        <p:txBody>
          <a:bodyPr wrap="square" lIns="91440" tIns="45720" rIns="91440" bIns="45720" anchor="t" upright="1">
            <a:noAutofit/>
          </a:bodyPr>
          <a:lstStyle/>
          <a:p>
            <a:pPr indent="152400">
              <a:spcAft>
                <a:spcPts val="0"/>
              </a:spcAft>
            </a:pPr>
            <a:r>
              <a:rPr lang="ja-JP" u="sng" dirty="0">
                <a:solidFill>
                  <a:srgbClr val="000000"/>
                </a:solidFill>
                <a:effectLst/>
                <a:latin typeface="ＭＳ Ｐゴシック"/>
                <a:ea typeface="ＭＳ ゴシック"/>
                <a:cs typeface="Times New Roman"/>
              </a:rPr>
              <a:t>橋梁の構造</a:t>
            </a:r>
            <a:endParaRPr lang="ja-JP" dirty="0">
              <a:effectLst/>
              <a:latin typeface="ＭＳ Ｐゴシック"/>
              <a:cs typeface="ＭＳ Ｐゴシック"/>
            </a:endParaRPr>
          </a:p>
          <a:p>
            <a:pPr indent="152400">
              <a:spcAft>
                <a:spcPts val="0"/>
              </a:spcAft>
            </a:pPr>
            <a:r>
              <a:rPr lang="ja-JP" dirty="0">
                <a:solidFill>
                  <a:srgbClr val="000000"/>
                </a:solidFill>
                <a:effectLst/>
                <a:latin typeface="ＭＳ Ｐゴシック"/>
                <a:ea typeface="ＭＳ ゴシック"/>
                <a:cs typeface="Times New Roman"/>
              </a:rPr>
              <a:t>　</a:t>
            </a:r>
            <a:r>
              <a:rPr lang="ja-JP" dirty="0" smtClean="0">
                <a:solidFill>
                  <a:srgbClr val="000000"/>
                </a:solidFill>
                <a:effectLst/>
                <a:latin typeface="ＭＳ Ｐゴシック"/>
                <a:ea typeface="ＭＳ Ｐ明朝"/>
                <a:cs typeface="Times New Roman"/>
              </a:rPr>
              <a:t>ＲＣ</a:t>
            </a:r>
            <a:r>
              <a:rPr lang="ja-JP" altLang="en-US" dirty="0" smtClean="0">
                <a:solidFill>
                  <a:srgbClr val="000000"/>
                </a:solidFill>
                <a:effectLst/>
                <a:latin typeface="ＭＳ Ｐゴシック"/>
                <a:ea typeface="ＭＳ Ｐ明朝"/>
                <a:cs typeface="Times New Roman"/>
              </a:rPr>
              <a:t>Ｔ７</a:t>
            </a:r>
            <a:r>
              <a:rPr lang="ja-JP" dirty="0" smtClean="0">
                <a:solidFill>
                  <a:srgbClr val="000000"/>
                </a:solidFill>
                <a:effectLst/>
                <a:latin typeface="ＭＳ Ｐゴシック"/>
                <a:ea typeface="ＭＳ Ｐ明朝"/>
                <a:cs typeface="Times New Roman"/>
              </a:rPr>
              <a:t>径間</a:t>
            </a:r>
            <a:r>
              <a:rPr lang="ja-JP" altLang="en-US" dirty="0" smtClean="0">
                <a:solidFill>
                  <a:srgbClr val="000000"/>
                </a:solidFill>
                <a:effectLst/>
                <a:latin typeface="ＭＳ Ｐゴシック"/>
                <a:ea typeface="ＭＳ Ｐ明朝"/>
                <a:cs typeface="Times New Roman"/>
              </a:rPr>
              <a:t>ゲルバー桁</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健全度</a:t>
            </a:r>
            <a:r>
              <a:rPr lang="en-US" u="sng" dirty="0">
                <a:solidFill>
                  <a:srgbClr val="000000"/>
                </a:solidFill>
                <a:effectLst/>
                <a:latin typeface="ＭＳ Ｐゴシック"/>
                <a:ea typeface="ＭＳ ゴシック"/>
                <a:cs typeface="Times New Roman"/>
              </a:rPr>
              <a:t>(</a:t>
            </a:r>
            <a:r>
              <a:rPr lang="ja-JP" u="sng" dirty="0">
                <a:solidFill>
                  <a:srgbClr val="000000"/>
                </a:solidFill>
                <a:effectLst/>
                <a:latin typeface="ＭＳ Ｐゴシック"/>
                <a:ea typeface="ＭＳ ゴシック"/>
                <a:cs typeface="Times New Roman"/>
              </a:rPr>
              <a:t>ＨＩ</a:t>
            </a:r>
            <a:r>
              <a:rPr lang="en-US" u="sng" dirty="0">
                <a:solidFill>
                  <a:srgbClr val="000000"/>
                </a:solidFill>
                <a:effectLst/>
                <a:latin typeface="ＭＳ Ｐゴシック"/>
                <a:ea typeface="ＭＳ ゴシック"/>
                <a:cs typeface="Times New Roman"/>
              </a:rPr>
              <a:t>)</a:t>
            </a:r>
            <a:endParaRPr lang="ja-JP" dirty="0">
              <a:effectLst/>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橋梁</a:t>
            </a:r>
            <a:r>
              <a:rPr lang="ja-JP" dirty="0">
                <a:solidFill>
                  <a:srgbClr val="000000"/>
                </a:solidFill>
                <a:effectLst/>
                <a:latin typeface="ＭＳ Ｐゴシック"/>
                <a:ea typeface="ＭＳ Ｐ明朝"/>
                <a:cs typeface="Times New Roman"/>
              </a:rPr>
              <a:t>ＨＩ</a:t>
            </a:r>
            <a:r>
              <a:rPr lang="ja-JP" dirty="0" smtClean="0">
                <a:solidFill>
                  <a:srgbClr val="000000"/>
                </a:solidFill>
                <a:effectLst/>
                <a:latin typeface="ＭＳ Ｐゴシック"/>
                <a:ea typeface="ＭＳ Ｐ明朝"/>
                <a:cs typeface="Times New Roman"/>
              </a:rPr>
              <a:t>：</a:t>
            </a:r>
            <a:r>
              <a:rPr lang="en-US" altLang="ja-JP" dirty="0" smtClean="0">
                <a:solidFill>
                  <a:srgbClr val="000000"/>
                </a:solidFill>
                <a:effectLst/>
                <a:latin typeface="ＭＳ Ｐゴシック"/>
                <a:ea typeface="ＭＳ Ｐ明朝"/>
                <a:cs typeface="Times New Roman"/>
              </a:rPr>
              <a:t>43.23</a:t>
            </a:r>
            <a:endParaRPr lang="en-US" altLang="ja-JP" dirty="0" smtClean="0">
              <a:solidFill>
                <a:srgbClr val="FF0000"/>
              </a:solidFill>
              <a:effectLst/>
              <a:latin typeface="ＭＳ Ｐゴシック"/>
              <a:ea typeface="ＭＳ Ｐ明朝"/>
              <a:cs typeface="Times New Roman"/>
            </a:endParaRPr>
          </a:p>
          <a:p>
            <a:pPr>
              <a:spcAft>
                <a:spcPts val="0"/>
              </a:spcAft>
            </a:pPr>
            <a:r>
              <a:rPr lang="ja-JP" dirty="0">
                <a:solidFill>
                  <a:srgbClr val="000000"/>
                </a:solidFill>
                <a:effectLst/>
                <a:latin typeface="ＭＳ Ｐゴシック"/>
                <a:ea typeface="ＭＳ Ｐ明朝"/>
                <a:cs typeface="Times New Roman"/>
              </a:rPr>
              <a:t>　　</a:t>
            </a:r>
            <a:r>
              <a:rPr lang="ja-JP" altLang="en-US" dirty="0" smtClean="0">
                <a:solidFill>
                  <a:srgbClr val="000000"/>
                </a:solidFill>
                <a:effectLst/>
                <a:latin typeface="ＭＳ Ｐゴシック"/>
                <a:ea typeface="ＭＳ Ｐ明朝"/>
                <a:cs typeface="Times New Roman"/>
              </a:rPr>
              <a:t>上部工</a:t>
            </a:r>
            <a:r>
              <a:rPr lang="ja-JP" dirty="0" smtClean="0">
                <a:solidFill>
                  <a:srgbClr val="000000"/>
                </a:solidFill>
                <a:effectLst/>
                <a:latin typeface="ＭＳ Ｐゴシック"/>
                <a:ea typeface="ＭＳ Ｐ明朝"/>
                <a:cs typeface="Times New Roman"/>
              </a:rPr>
              <a:t>ＨＩ：</a:t>
            </a:r>
            <a:r>
              <a:rPr lang="en-US" altLang="ja-JP" dirty="0" smtClean="0">
                <a:solidFill>
                  <a:srgbClr val="000000"/>
                </a:solidFill>
                <a:latin typeface="ＭＳ Ｐゴシック"/>
                <a:ea typeface="ＭＳ Ｐ明朝"/>
                <a:cs typeface="Times New Roman"/>
              </a:rPr>
              <a:t>65.14</a:t>
            </a:r>
            <a:r>
              <a:rPr lang="ja-JP" dirty="0" smtClean="0">
                <a:solidFill>
                  <a:srgbClr val="000000"/>
                </a:solidFill>
                <a:effectLst/>
                <a:latin typeface="ＭＳ Ｐゴシック"/>
                <a:ea typeface="ＭＳ Ｐ明朝"/>
                <a:cs typeface="Times New Roman"/>
              </a:rPr>
              <a:t>（ひびわれ</a:t>
            </a:r>
            <a:r>
              <a:rPr lang="en-US" altLang="ja-JP" dirty="0" smtClean="0">
                <a:solidFill>
                  <a:srgbClr val="000000"/>
                </a:solidFill>
                <a:effectLst/>
                <a:latin typeface="ＭＳ Ｐゴシック"/>
                <a:ea typeface="ＭＳ Ｐ明朝"/>
                <a:cs typeface="Times New Roman"/>
              </a:rPr>
              <a:t>0.2</a:t>
            </a:r>
            <a:r>
              <a:rPr lang="ja-JP" altLang="en-US" dirty="0" smtClean="0">
                <a:solidFill>
                  <a:srgbClr val="000000"/>
                </a:solidFill>
                <a:effectLst/>
                <a:latin typeface="ＭＳ Ｐゴシック"/>
                <a:ea typeface="ＭＳ Ｐ明朝"/>
                <a:cs typeface="Times New Roman"/>
              </a:rPr>
              <a:t>～</a:t>
            </a:r>
            <a:r>
              <a:rPr lang="en-US" altLang="ja-JP" dirty="0" smtClean="0">
                <a:solidFill>
                  <a:srgbClr val="000000"/>
                </a:solidFill>
                <a:effectLst/>
                <a:latin typeface="ＭＳ Ｐゴシック"/>
                <a:ea typeface="ＭＳ Ｐ明朝"/>
                <a:cs typeface="Times New Roman"/>
              </a:rPr>
              <a:t>0.3</a:t>
            </a:r>
            <a:r>
              <a:rPr lang="en-US" dirty="0" smtClean="0">
                <a:solidFill>
                  <a:srgbClr val="000000"/>
                </a:solidFill>
                <a:effectLst/>
                <a:latin typeface="ＭＳ Ｐゴシック"/>
                <a:ea typeface="ＭＳ Ｐ明朝"/>
                <a:cs typeface="Times New Roman"/>
              </a:rPr>
              <a:t>mm</a:t>
            </a:r>
            <a:r>
              <a:rPr lang="ja-JP" dirty="0">
                <a:solidFill>
                  <a:srgbClr val="000000"/>
                </a:solidFill>
                <a:effectLst/>
                <a:latin typeface="ＭＳ Ｐゴシック"/>
                <a:ea typeface="ＭＳ Ｐ明朝"/>
                <a:cs typeface="Times New Roman"/>
              </a:rPr>
              <a:t>程度</a:t>
            </a:r>
            <a:r>
              <a:rPr lang="ja-JP" dirty="0" smtClean="0">
                <a:solidFill>
                  <a:srgbClr val="000000"/>
                </a:solidFill>
                <a:effectLst/>
                <a:latin typeface="ＭＳ Ｐゴシック"/>
                <a:ea typeface="ＭＳ Ｐ明朝"/>
                <a:cs typeface="Times New Roman"/>
              </a:rPr>
              <a:t>）</a:t>
            </a:r>
            <a:endParaRPr lang="en-US" altLang="ja-JP" dirty="0" smtClean="0">
              <a:solidFill>
                <a:srgbClr val="000000"/>
              </a:solidFill>
              <a:effectLst/>
              <a:latin typeface="ＭＳ Ｐゴシック"/>
              <a:ea typeface="ＭＳ Ｐ明朝"/>
              <a:cs typeface="Times New Roman"/>
            </a:endParaRPr>
          </a:p>
          <a:p>
            <a:r>
              <a:rPr lang="ja-JP" altLang="en-US" dirty="0">
                <a:solidFill>
                  <a:srgbClr val="FF0000"/>
                </a:solidFill>
                <a:latin typeface="ＭＳ Ｐゴシック"/>
                <a:ea typeface="ＭＳ Ｐ明朝"/>
                <a:cs typeface="Times New Roman"/>
              </a:rPr>
              <a:t>　　</a:t>
            </a:r>
            <a:r>
              <a:rPr lang="ja-JP" altLang="en-US" dirty="0">
                <a:latin typeface="ＭＳ Ｐゴシック"/>
                <a:ea typeface="ＭＳ Ｐ明朝"/>
                <a:cs typeface="Times New Roman"/>
              </a:rPr>
              <a:t>床版</a:t>
            </a:r>
            <a:r>
              <a:rPr lang="ja-JP" altLang="ja-JP" dirty="0">
                <a:solidFill>
                  <a:srgbClr val="000000"/>
                </a:solidFill>
                <a:latin typeface="ＭＳ Ｐゴシック"/>
                <a:ea typeface="ＭＳ Ｐ明朝"/>
                <a:cs typeface="Times New Roman"/>
              </a:rPr>
              <a:t>ＨＩ</a:t>
            </a:r>
            <a:r>
              <a:rPr lang="ja-JP" altLang="ja-JP" dirty="0" smtClean="0">
                <a:solidFill>
                  <a:srgbClr val="000000"/>
                </a:solidFill>
                <a:latin typeface="ＭＳ Ｐゴシック"/>
                <a:ea typeface="ＭＳ Ｐ明朝"/>
                <a:cs typeface="Times New Roman"/>
              </a:rPr>
              <a:t>：</a:t>
            </a:r>
            <a:r>
              <a:rPr lang="en-US" altLang="ja-JP" dirty="0" smtClean="0">
                <a:solidFill>
                  <a:srgbClr val="000000"/>
                </a:solidFill>
                <a:latin typeface="ＭＳ Ｐゴシック"/>
                <a:ea typeface="ＭＳ Ｐ明朝"/>
                <a:cs typeface="Times New Roman"/>
              </a:rPr>
              <a:t>84.40</a:t>
            </a:r>
            <a:r>
              <a:rPr lang="ja-JP" altLang="en-US" dirty="0" smtClean="0">
                <a:solidFill>
                  <a:srgbClr val="000000"/>
                </a:solidFill>
                <a:latin typeface="ＭＳ Ｐゴシック"/>
                <a:ea typeface="ＭＳ Ｐ明朝"/>
                <a:cs typeface="Times New Roman"/>
              </a:rPr>
              <a:t>（漏水跡）</a:t>
            </a:r>
            <a:endParaRPr lang="en-US" altLang="ja-JP" dirty="0" smtClean="0">
              <a:solidFill>
                <a:srgbClr val="000000"/>
              </a:solidFill>
              <a:latin typeface="ＭＳ Ｐゴシック"/>
              <a:ea typeface="ＭＳ Ｐ明朝"/>
              <a:cs typeface="Times New Roman"/>
            </a:endParaRPr>
          </a:p>
          <a:p>
            <a:r>
              <a:rPr lang="ja-JP" altLang="ja-JP" dirty="0">
                <a:solidFill>
                  <a:srgbClr val="000000"/>
                </a:solidFill>
                <a:latin typeface="ＭＳ Ｐゴシック"/>
                <a:ea typeface="ＭＳ Ｐ明朝"/>
                <a:cs typeface="Times New Roman"/>
              </a:rPr>
              <a:t>　　躯体ＨＩ</a:t>
            </a:r>
            <a:r>
              <a:rPr lang="ja-JP" altLang="ja-JP" dirty="0" smtClean="0">
                <a:solidFill>
                  <a:srgbClr val="000000"/>
                </a:solidFill>
                <a:latin typeface="ＭＳ Ｐゴシック"/>
                <a:ea typeface="ＭＳ Ｐ明朝"/>
                <a:cs typeface="Times New Roman"/>
              </a:rPr>
              <a:t>：</a:t>
            </a:r>
            <a:r>
              <a:rPr lang="en-US" altLang="ja-JP" dirty="0" smtClean="0">
                <a:solidFill>
                  <a:srgbClr val="000000"/>
                </a:solidFill>
                <a:latin typeface="ＭＳ Ｐゴシック"/>
                <a:ea typeface="ＭＳ Ｐ明朝"/>
                <a:cs typeface="Times New Roman"/>
              </a:rPr>
              <a:t>65.20</a:t>
            </a:r>
            <a:r>
              <a:rPr lang="ja-JP" altLang="ja-JP" dirty="0" smtClean="0">
                <a:solidFill>
                  <a:srgbClr val="000000"/>
                </a:solidFill>
                <a:latin typeface="ＭＳ Ｐゴシック"/>
                <a:ea typeface="ＭＳ Ｐ明朝"/>
                <a:cs typeface="Times New Roman"/>
              </a:rPr>
              <a:t>（</a:t>
            </a:r>
            <a:r>
              <a:rPr lang="ja-JP" altLang="ja-JP" dirty="0">
                <a:solidFill>
                  <a:srgbClr val="000000"/>
                </a:solidFill>
                <a:latin typeface="ＭＳ Ｐゴシック"/>
                <a:ea typeface="ＭＳ Ｐ明朝"/>
                <a:cs typeface="Times New Roman"/>
              </a:rPr>
              <a:t>ひびわれ、</a:t>
            </a:r>
            <a:r>
              <a:rPr lang="en-US" altLang="ja-JP" dirty="0">
                <a:solidFill>
                  <a:srgbClr val="000000"/>
                </a:solidFill>
                <a:latin typeface="ＭＳ Ｐゴシック"/>
                <a:ea typeface="ＭＳ Ｐ明朝"/>
                <a:cs typeface="Times New Roman"/>
              </a:rPr>
              <a:t>0.1</a:t>
            </a:r>
            <a:r>
              <a:rPr lang="ja-JP" altLang="ja-JP" dirty="0">
                <a:solidFill>
                  <a:srgbClr val="000000"/>
                </a:solidFill>
                <a:latin typeface="ＭＳ Ｐゴシック"/>
                <a:ea typeface="ＭＳ Ｐ明朝"/>
                <a:cs typeface="Times New Roman"/>
              </a:rPr>
              <a:t>～</a:t>
            </a:r>
            <a:r>
              <a:rPr lang="en-US" altLang="ja-JP" dirty="0">
                <a:solidFill>
                  <a:srgbClr val="000000"/>
                </a:solidFill>
                <a:latin typeface="ＭＳ Ｐゴシック"/>
                <a:ea typeface="ＭＳ Ｐ明朝"/>
                <a:cs typeface="Times New Roman"/>
              </a:rPr>
              <a:t>0.5mm</a:t>
            </a:r>
            <a:r>
              <a:rPr lang="ja-JP" altLang="ja-JP" dirty="0">
                <a:solidFill>
                  <a:srgbClr val="000000"/>
                </a:solidFill>
                <a:latin typeface="ＭＳ Ｐゴシック"/>
                <a:ea typeface="ＭＳ Ｐ明朝"/>
                <a:cs typeface="Times New Roman"/>
              </a:rPr>
              <a:t>程度</a:t>
            </a:r>
            <a:r>
              <a:rPr lang="ja-JP" altLang="ja-JP" dirty="0" smtClean="0">
                <a:solidFill>
                  <a:srgbClr val="000000"/>
                </a:solidFill>
                <a:latin typeface="ＭＳ Ｐゴシック"/>
                <a:ea typeface="ＭＳ Ｐ明朝"/>
                <a:cs typeface="Times New Roman"/>
              </a:rPr>
              <a:t>）</a:t>
            </a:r>
            <a:r>
              <a:rPr lang="ja-JP" dirty="0">
                <a:solidFill>
                  <a:srgbClr val="000000"/>
                </a:solidFill>
                <a:effectLst/>
                <a:latin typeface="ＭＳ Ｐゴシック"/>
                <a:ea typeface="ＭＳ Ｐ明朝"/>
                <a:cs typeface="Times New Roman"/>
              </a:rPr>
              <a:t>　</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主な損傷</a:t>
            </a:r>
            <a:endParaRPr lang="ja-JP" dirty="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① 主桁のひび割れ</a:t>
            </a:r>
            <a:endParaRPr lang="ja-JP" dirty="0" smtClean="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② ゲルバー部の漏水・滞水</a:t>
            </a:r>
            <a:endParaRPr lang="ja-JP" dirty="0" smtClean="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③ 伸縮装置の亀裂、段差、遊間異常</a:t>
            </a:r>
            <a:endParaRPr lang="ja-JP" dirty="0">
              <a:effectLst/>
              <a:latin typeface="ＭＳ Ｐゴシック"/>
              <a:cs typeface="ＭＳ Ｐゴシック"/>
            </a:endParaRPr>
          </a:p>
        </p:txBody>
      </p:sp>
    </p:spTree>
    <p:extLst>
      <p:ext uri="{BB962C8B-B14F-4D97-AF65-F5344CB8AC3E}">
        <p14:creationId xmlns:p14="http://schemas.microsoft.com/office/powerpoint/2010/main" val="4063336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33</a:t>
            </a:fld>
            <a:endParaRPr kumimoji="1" lang="ja-JP" altLang="en-US"/>
          </a:p>
        </p:txBody>
      </p:sp>
      <p:sp>
        <p:nvSpPr>
          <p:cNvPr id="17" name="タイトル 1"/>
          <p:cNvSpPr>
            <a:spLocks noGrp="1"/>
          </p:cNvSpPr>
          <p:nvPr>
            <p:ph type="title"/>
          </p:nvPr>
        </p:nvSpPr>
        <p:spPr>
          <a:xfrm>
            <a:off x="230832" y="-99392"/>
            <a:ext cx="8716202" cy="675782"/>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7"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0" name="正方形/長方形 9"/>
          <p:cNvSpPr/>
          <p:nvPr/>
        </p:nvSpPr>
        <p:spPr>
          <a:xfrm>
            <a:off x="6637040" y="2111945"/>
            <a:ext cx="2309994" cy="3693319"/>
          </a:xfrm>
          <a:prstGeom prst="rect">
            <a:avLst/>
          </a:prstGeom>
        </p:spPr>
        <p:txBody>
          <a:bodyPr wrap="square">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ゲルバー部の漏水</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により、</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周囲の部</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材の損傷へと進行</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・単純桁部の</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主桁に</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曲げひび割れ</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が多</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err="1" smtClean="0">
                <a:latin typeface="HGSｺﾞｼｯｸM" panose="020B0600000000000000" pitchFamily="50" charset="-128"/>
                <a:ea typeface="HGSｺﾞｼｯｸM" panose="020B0600000000000000" pitchFamily="50" charset="-128"/>
                <a:cs typeface="Meiryo UI" panose="020B0604030504040204" pitchFamily="50" charset="-128"/>
              </a:rPr>
              <a:t>く</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発生している</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・ゲルバー部の欠損</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等により</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不等沈下</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や遊間異常</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が発生</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し伸縮装置の亀裂</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や段差が発生</a:t>
            </a:r>
            <a:endParaRPr lang="en-US" altLang="ja-JP"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815830" y="1611472"/>
            <a:ext cx="2900062" cy="2027399"/>
          </a:xfrm>
          <a:prstGeom prst="rect">
            <a:avLst/>
          </a:prstGeom>
        </p:spPr>
      </p:pic>
      <p:sp>
        <p:nvSpPr>
          <p:cNvPr id="21" name="角丸四角形 20"/>
          <p:cNvSpPr/>
          <p:nvPr/>
        </p:nvSpPr>
        <p:spPr>
          <a:xfrm>
            <a:off x="1534858" y="3280658"/>
            <a:ext cx="2166882"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ゲルバー部漏水</a:t>
            </a:r>
            <a:endParaRPr lang="ja-JP" b="1" dirty="0">
              <a:solidFill>
                <a:schemeClr val="tx1"/>
              </a:solidFill>
              <a:effectLst/>
              <a:latin typeface="ＭＳ Ｐゴシック"/>
              <a:cs typeface="ＭＳ Ｐゴシック"/>
            </a:endParaRPr>
          </a:p>
        </p:txBody>
      </p:sp>
      <p:pic>
        <p:nvPicPr>
          <p:cNvPr id="3" name="図 2"/>
          <p:cNvPicPr>
            <a:picLocks noChangeAspect="1"/>
          </p:cNvPicPr>
          <p:nvPr/>
        </p:nvPicPr>
        <p:blipFill>
          <a:blip r:embed="rId4"/>
          <a:stretch>
            <a:fillRect/>
          </a:stretch>
        </p:blipFill>
        <p:spPr>
          <a:xfrm>
            <a:off x="3829608" y="1629900"/>
            <a:ext cx="2852996" cy="2015915"/>
          </a:xfrm>
          <a:prstGeom prst="rect">
            <a:avLst/>
          </a:prstGeom>
        </p:spPr>
      </p:pic>
      <p:sp>
        <p:nvSpPr>
          <p:cNvPr id="22" name="角丸四角形 21"/>
          <p:cNvSpPr/>
          <p:nvPr/>
        </p:nvSpPr>
        <p:spPr>
          <a:xfrm>
            <a:off x="4567365" y="3316646"/>
            <a:ext cx="2115239"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ゲルバー部漏水</a:t>
            </a:r>
            <a:endParaRPr lang="ja-JP" b="1" dirty="0">
              <a:solidFill>
                <a:schemeClr val="tx1"/>
              </a:solidFill>
              <a:effectLst/>
              <a:latin typeface="ＭＳ Ｐゴシック"/>
              <a:cs typeface="ＭＳ Ｐゴシック"/>
            </a:endParaRPr>
          </a:p>
        </p:txBody>
      </p:sp>
      <p:pic>
        <p:nvPicPr>
          <p:cNvPr id="5" name="図 4"/>
          <p:cNvPicPr>
            <a:picLocks noChangeAspect="1"/>
          </p:cNvPicPr>
          <p:nvPr/>
        </p:nvPicPr>
        <p:blipFill>
          <a:blip r:embed="rId5"/>
          <a:stretch>
            <a:fillRect/>
          </a:stretch>
        </p:blipFill>
        <p:spPr>
          <a:xfrm>
            <a:off x="815830" y="3770526"/>
            <a:ext cx="2898617" cy="2072334"/>
          </a:xfrm>
          <a:prstGeom prst="rect">
            <a:avLst/>
          </a:prstGeom>
        </p:spPr>
      </p:pic>
      <p:sp>
        <p:nvSpPr>
          <p:cNvPr id="23" name="角丸四角形 22"/>
          <p:cNvSpPr/>
          <p:nvPr/>
        </p:nvSpPr>
        <p:spPr>
          <a:xfrm>
            <a:off x="1803742" y="5490591"/>
            <a:ext cx="1950858"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主桁ひび割れ</a:t>
            </a:r>
            <a:endParaRPr lang="ja-JP" b="1" dirty="0">
              <a:solidFill>
                <a:schemeClr val="tx1"/>
              </a:solidFill>
              <a:effectLst/>
              <a:latin typeface="ＭＳ Ｐゴシック"/>
              <a:cs typeface="ＭＳ Ｐゴシック"/>
            </a:endParaRPr>
          </a:p>
        </p:txBody>
      </p:sp>
      <p:pic>
        <p:nvPicPr>
          <p:cNvPr id="8" name="図 7"/>
          <p:cNvPicPr>
            <a:picLocks noChangeAspect="1"/>
          </p:cNvPicPr>
          <p:nvPr/>
        </p:nvPicPr>
        <p:blipFill>
          <a:blip r:embed="rId6"/>
          <a:stretch>
            <a:fillRect/>
          </a:stretch>
        </p:blipFill>
        <p:spPr>
          <a:xfrm>
            <a:off x="3828163" y="3770526"/>
            <a:ext cx="2834483" cy="2001317"/>
          </a:xfrm>
          <a:prstGeom prst="rect">
            <a:avLst/>
          </a:prstGeom>
        </p:spPr>
      </p:pic>
      <p:sp>
        <p:nvSpPr>
          <p:cNvPr id="19" name="角丸四角形 18"/>
          <p:cNvSpPr/>
          <p:nvPr/>
        </p:nvSpPr>
        <p:spPr>
          <a:xfrm>
            <a:off x="3868316" y="5444558"/>
            <a:ext cx="2791917" cy="34800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亀裂、段差、遊間異常</a:t>
            </a:r>
            <a:endParaRPr lang="ja-JP" b="1" dirty="0">
              <a:solidFill>
                <a:schemeClr val="tx1"/>
              </a:solidFill>
              <a:effectLst/>
              <a:latin typeface="ＭＳ Ｐゴシック"/>
              <a:cs typeface="ＭＳ Ｐゴシック"/>
            </a:endParaRPr>
          </a:p>
        </p:txBody>
      </p:sp>
      <p:sp>
        <p:nvSpPr>
          <p:cNvPr id="18" name="角丸四角形 17"/>
          <p:cNvSpPr/>
          <p:nvPr/>
        </p:nvSpPr>
        <p:spPr>
          <a:xfrm>
            <a:off x="7164288" y="1268760"/>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大正橋</a:t>
            </a:r>
            <a:endParaRPr lang="ja-JP" sz="1600" dirty="0">
              <a:effectLst/>
              <a:latin typeface="ＭＳ Ｐゴシック"/>
              <a:cs typeface="ＭＳ Ｐゴシック"/>
            </a:endParaRPr>
          </a:p>
        </p:txBody>
      </p:sp>
      <p:sp>
        <p:nvSpPr>
          <p:cNvPr id="20" name="テキスト ボックス 19"/>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a:t>
            </a:r>
            <a:r>
              <a:rPr lang="ja-JP" altLang="en-US" sz="2400" dirty="0" smtClean="0">
                <a:latin typeface="HGSｺﾞｼｯｸM" panose="020B0600000000000000" pitchFamily="50" charset="-128"/>
                <a:ea typeface="HGSｺﾞｼｯｸM" panose="020B0600000000000000" pitchFamily="50" charset="-128"/>
              </a:rPr>
              <a:t>更新判定橋梁</a:t>
            </a:r>
            <a:r>
              <a:rPr lang="ja-JP" altLang="en-US" sz="2400" dirty="0">
                <a:latin typeface="HGSｺﾞｼｯｸM" panose="020B0600000000000000" pitchFamily="50" charset="-128"/>
                <a:ea typeface="HGSｺﾞｼｯｸM" panose="020B0600000000000000" pitchFamily="50" charset="-128"/>
              </a:rPr>
              <a:t>の現状</a:t>
            </a:r>
          </a:p>
        </p:txBody>
      </p:sp>
    </p:spTree>
    <p:extLst>
      <p:ext uri="{BB962C8B-B14F-4D97-AF65-F5344CB8AC3E}">
        <p14:creationId xmlns:p14="http://schemas.microsoft.com/office/powerpoint/2010/main" val="1152556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34</a:t>
            </a:fld>
            <a:endParaRPr kumimoji="1" lang="ja-JP" altLang="en-US"/>
          </a:p>
        </p:txBody>
      </p:sp>
      <p:sp>
        <p:nvSpPr>
          <p:cNvPr id="17" name="タイトル 1"/>
          <p:cNvSpPr>
            <a:spLocks noGrp="1"/>
          </p:cNvSpPr>
          <p:nvPr>
            <p:ph type="title"/>
          </p:nvPr>
        </p:nvSpPr>
        <p:spPr>
          <a:xfrm>
            <a:off x="230832" y="17738"/>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角丸四角形 24"/>
          <p:cNvSpPr/>
          <p:nvPr/>
        </p:nvSpPr>
        <p:spPr>
          <a:xfrm>
            <a:off x="434121" y="1805955"/>
            <a:ext cx="1368152"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健 全 度</a:t>
            </a:r>
            <a:endParaRPr lang="ja-JP" b="1" dirty="0">
              <a:solidFill>
                <a:schemeClr val="tx1"/>
              </a:solidFill>
              <a:effectLst/>
              <a:latin typeface="ＭＳ Ｐゴシック"/>
              <a:cs typeface="ＭＳ Ｐゴシック"/>
            </a:endParaRPr>
          </a:p>
        </p:txBody>
      </p:sp>
      <p:sp>
        <p:nvSpPr>
          <p:cNvPr id="20" name="Rectangle 1"/>
          <p:cNvSpPr>
            <a:spLocks noChangeArrowheads="1"/>
          </p:cNvSpPr>
          <p:nvPr/>
        </p:nvSpPr>
        <p:spPr bwMode="auto">
          <a:xfrm>
            <a:off x="434121" y="2420888"/>
            <a:ext cx="5533528" cy="3816424"/>
          </a:xfrm>
          <a:prstGeom prst="rect">
            <a:avLst/>
          </a:prstGeom>
          <a:gradFill rotWithShape="0">
            <a:gsLst>
              <a:gs pos="0">
                <a:srgbClr val="A8D08D"/>
              </a:gs>
              <a:gs pos="50000">
                <a:srgbClr val="E2EFD9"/>
              </a:gs>
              <a:gs pos="100000">
                <a:srgbClr val="A8D08D"/>
              </a:gs>
            </a:gsLst>
            <a:lin ang="18900000" scaled="1"/>
          </a:gradFill>
          <a:ln w="12700" algn="ctr">
            <a:solidFill>
              <a:srgbClr val="A8D08D"/>
            </a:solidFill>
            <a:miter lim="800000"/>
            <a:headEnd/>
            <a:tailEnd/>
          </a:ln>
          <a:effectLst>
            <a:outerShdw dist="28398" dir="3806097" algn="ctr" rotWithShape="0">
              <a:srgbClr val="375623">
                <a:alpha val="50000"/>
              </a:srgbClr>
            </a:outerShdw>
          </a:effectLst>
        </p:spPr>
        <p:txBody>
          <a:bodyPr wrap="square" lIns="91440" tIns="45720" rIns="91440" bIns="45720" anchor="t" upright="1">
            <a:noAutofit/>
          </a:bodyPr>
          <a:lstStyle/>
          <a:p>
            <a:pPr indent="152400">
              <a:spcAft>
                <a:spcPts val="0"/>
              </a:spcAft>
            </a:pPr>
            <a:r>
              <a:rPr lang="ja-JP" u="sng" dirty="0">
                <a:solidFill>
                  <a:srgbClr val="000000"/>
                </a:solidFill>
                <a:effectLst/>
                <a:latin typeface="ＭＳ Ｐゴシック"/>
                <a:ea typeface="ＭＳ ゴシック"/>
                <a:cs typeface="Times New Roman"/>
              </a:rPr>
              <a:t>橋梁の構造</a:t>
            </a:r>
            <a:endParaRPr lang="ja-JP" dirty="0">
              <a:effectLst/>
              <a:latin typeface="ＭＳ Ｐゴシック"/>
              <a:cs typeface="ＭＳ Ｐゴシック"/>
            </a:endParaRPr>
          </a:p>
          <a:p>
            <a:pPr indent="152400">
              <a:spcAft>
                <a:spcPts val="0"/>
              </a:spcAft>
            </a:pPr>
            <a:r>
              <a:rPr lang="ja-JP" dirty="0">
                <a:solidFill>
                  <a:srgbClr val="000000"/>
                </a:solidFill>
                <a:effectLst/>
                <a:latin typeface="ＭＳ Ｐゴシック"/>
                <a:ea typeface="ＭＳ ゴシック"/>
                <a:cs typeface="Times New Roman"/>
              </a:rPr>
              <a:t>　</a:t>
            </a:r>
            <a:r>
              <a:rPr lang="ja-JP" dirty="0">
                <a:solidFill>
                  <a:srgbClr val="000000"/>
                </a:solidFill>
                <a:effectLst/>
                <a:latin typeface="ＭＳ Ｐゴシック"/>
                <a:ea typeface="ＭＳ Ｐ明朝"/>
                <a:cs typeface="Times New Roman"/>
              </a:rPr>
              <a:t>ＲＣ床版鈑桁２径間＋鋼床版箱桁３径間</a:t>
            </a:r>
            <a:endParaRPr lang="ja-JP" dirty="0">
              <a:effectLst/>
              <a:latin typeface="ＭＳ Ｐゴシック"/>
              <a:cs typeface="ＭＳ Ｐゴシック"/>
            </a:endParaRPr>
          </a:p>
          <a:p>
            <a:pPr indent="152400">
              <a:spcAft>
                <a:spcPts val="0"/>
              </a:spcAft>
            </a:pPr>
            <a:r>
              <a:rPr lang="ja-JP" dirty="0">
                <a:solidFill>
                  <a:srgbClr val="000000"/>
                </a:solidFill>
                <a:effectLst/>
                <a:latin typeface="ＭＳ Ｐゴシック"/>
                <a:ea typeface="ＭＳ Ｐ明朝"/>
                <a:cs typeface="Times New Roman"/>
              </a:rPr>
              <a:t>　　</a:t>
            </a:r>
            <a:r>
              <a:rPr lang="ja-JP" altLang="en-US" dirty="0" smtClean="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a:t>
            </a:r>
            <a:r>
              <a:rPr lang="ja-JP" dirty="0">
                <a:solidFill>
                  <a:srgbClr val="000000"/>
                </a:solidFill>
                <a:effectLst/>
                <a:latin typeface="ＭＳ Ｐゴシック"/>
                <a:ea typeface="ＭＳ Ｐ明朝"/>
                <a:cs typeface="Times New Roman"/>
              </a:rPr>
              <a:t>ＲＣ床版鈑桁２径間</a:t>
            </a:r>
            <a:r>
              <a:rPr lang="en-US" dirty="0">
                <a:solidFill>
                  <a:srgbClr val="000000"/>
                </a:solidFill>
                <a:effectLst/>
                <a:latin typeface="ＭＳ Ｐゴシック"/>
                <a:ea typeface="ＭＳ Ｐ明朝"/>
                <a:cs typeface="Times New Roman"/>
              </a:rPr>
              <a:t>(</a:t>
            </a:r>
            <a:r>
              <a:rPr lang="ja-JP" dirty="0">
                <a:solidFill>
                  <a:srgbClr val="000000"/>
                </a:solidFill>
                <a:effectLst/>
                <a:latin typeface="ＭＳ Ｐゴシック"/>
                <a:ea typeface="ＭＳ Ｐ明朝"/>
                <a:cs typeface="Times New Roman"/>
              </a:rPr>
              <a:t>全７径間</a:t>
            </a:r>
            <a:r>
              <a:rPr lang="en-US" dirty="0">
                <a:solidFill>
                  <a:srgbClr val="000000"/>
                </a:solidFill>
                <a:effectLst/>
                <a:latin typeface="ＭＳ Ｐゴシック"/>
                <a:ea typeface="ＭＳ Ｐ明朝"/>
                <a:cs typeface="Times New Roman"/>
              </a:rPr>
              <a:t>)</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健全度</a:t>
            </a:r>
            <a:r>
              <a:rPr lang="en-US" u="sng" dirty="0">
                <a:solidFill>
                  <a:srgbClr val="000000"/>
                </a:solidFill>
                <a:effectLst/>
                <a:latin typeface="ＭＳ Ｐゴシック"/>
                <a:ea typeface="ＭＳ ゴシック"/>
                <a:cs typeface="Times New Roman"/>
              </a:rPr>
              <a:t>(</a:t>
            </a:r>
            <a:r>
              <a:rPr lang="ja-JP" u="sng" dirty="0">
                <a:solidFill>
                  <a:srgbClr val="000000"/>
                </a:solidFill>
                <a:effectLst/>
                <a:latin typeface="ＭＳ Ｐゴシック"/>
                <a:ea typeface="ＭＳ ゴシック"/>
                <a:cs typeface="Times New Roman"/>
              </a:rPr>
              <a:t>ＨＩ</a:t>
            </a:r>
            <a:r>
              <a:rPr lang="en-US" u="sng" dirty="0">
                <a:solidFill>
                  <a:srgbClr val="000000"/>
                </a:solidFill>
                <a:effectLst/>
                <a:latin typeface="ＭＳ Ｐゴシック"/>
                <a:ea typeface="ＭＳ ゴシック"/>
                <a:cs typeface="Times New Roman"/>
              </a:rPr>
              <a:t>)</a:t>
            </a:r>
            <a:endParaRPr lang="ja-JP" dirty="0">
              <a:effectLst/>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橋梁</a:t>
            </a:r>
            <a:r>
              <a:rPr lang="ja-JP" dirty="0">
                <a:solidFill>
                  <a:srgbClr val="000000"/>
                </a:solidFill>
                <a:effectLst/>
                <a:latin typeface="ＭＳ Ｐゴシック"/>
                <a:ea typeface="ＭＳ Ｐ明朝"/>
                <a:cs typeface="Times New Roman"/>
              </a:rPr>
              <a:t>ＨＩ：</a:t>
            </a:r>
            <a:r>
              <a:rPr lang="en-US" dirty="0">
                <a:solidFill>
                  <a:srgbClr val="000000"/>
                </a:solidFill>
                <a:effectLst/>
                <a:latin typeface="ＭＳ Ｐゴシック"/>
                <a:ea typeface="ＭＳ Ｐ明朝"/>
                <a:cs typeface="Times New Roman"/>
              </a:rPr>
              <a:t>64.24</a:t>
            </a:r>
            <a:endParaRPr lang="ja-JP" dirty="0">
              <a:effectLst/>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床版</a:t>
            </a:r>
            <a:r>
              <a:rPr lang="ja-JP" dirty="0">
                <a:solidFill>
                  <a:srgbClr val="000000"/>
                </a:solidFill>
                <a:effectLst/>
                <a:latin typeface="ＭＳ Ｐゴシック"/>
                <a:ea typeface="ＭＳ Ｐ明朝"/>
                <a:cs typeface="Times New Roman"/>
              </a:rPr>
              <a:t>ＨＩ：</a:t>
            </a:r>
            <a:r>
              <a:rPr lang="en-US" dirty="0">
                <a:solidFill>
                  <a:srgbClr val="000000"/>
                </a:solidFill>
                <a:effectLst/>
                <a:latin typeface="ＭＳ Ｐゴシック"/>
                <a:ea typeface="ＭＳ Ｐ明朝"/>
                <a:cs typeface="Times New Roman"/>
              </a:rPr>
              <a:t>73.40</a:t>
            </a:r>
            <a:r>
              <a:rPr lang="ja-JP" dirty="0">
                <a:solidFill>
                  <a:srgbClr val="000000"/>
                </a:solidFill>
                <a:effectLst/>
                <a:latin typeface="ＭＳ Ｐゴシック"/>
                <a:ea typeface="ＭＳ Ｐ明朝"/>
                <a:cs typeface="Times New Roman"/>
              </a:rPr>
              <a:t>（ひびわれ、</a:t>
            </a:r>
            <a:r>
              <a:rPr lang="en-US" dirty="0">
                <a:solidFill>
                  <a:srgbClr val="000000"/>
                </a:solidFill>
                <a:effectLst/>
                <a:latin typeface="ＭＳ Ｐゴシック"/>
                <a:ea typeface="ＭＳ Ｐ明朝"/>
                <a:cs typeface="Times New Roman"/>
              </a:rPr>
              <a:t>0.1</a:t>
            </a:r>
            <a:r>
              <a:rPr lang="ja-JP" dirty="0">
                <a:solidFill>
                  <a:srgbClr val="000000"/>
                </a:solidFill>
                <a:effectLst/>
                <a:latin typeface="ＭＳ Ｐゴシック"/>
                <a:ea typeface="ＭＳ Ｐ明朝"/>
                <a:cs typeface="Times New Roman"/>
              </a:rPr>
              <a:t>～</a:t>
            </a:r>
            <a:r>
              <a:rPr lang="en-US" dirty="0">
                <a:solidFill>
                  <a:srgbClr val="000000"/>
                </a:solidFill>
                <a:effectLst/>
                <a:latin typeface="ＭＳ Ｐゴシック"/>
                <a:ea typeface="ＭＳ Ｐ明朝"/>
                <a:cs typeface="Times New Roman"/>
              </a:rPr>
              <a:t>0.3mm</a:t>
            </a:r>
            <a:r>
              <a:rPr lang="ja-JP" dirty="0">
                <a:solidFill>
                  <a:srgbClr val="000000"/>
                </a:solidFill>
                <a:effectLst/>
                <a:latin typeface="ＭＳ Ｐゴシック"/>
                <a:ea typeface="ＭＳ Ｐ明朝"/>
                <a:cs typeface="Times New Roman"/>
              </a:rPr>
              <a:t>程度）</a:t>
            </a:r>
            <a:endParaRPr lang="ja-JP" dirty="0">
              <a:effectLst/>
              <a:latin typeface="ＭＳ Ｐゴシック"/>
              <a:cs typeface="ＭＳ Ｐゴシック"/>
            </a:endParaRPr>
          </a:p>
          <a:p>
            <a:pPr>
              <a:spcAft>
                <a:spcPts val="0"/>
              </a:spcAft>
            </a:pPr>
            <a:r>
              <a:rPr lang="ja-JP" dirty="0">
                <a:solidFill>
                  <a:srgbClr val="000000"/>
                </a:solidFill>
                <a:effectLst/>
                <a:latin typeface="ＭＳ Ｐゴシック"/>
                <a:ea typeface="ＭＳ Ｐ明朝"/>
                <a:cs typeface="Times New Roman"/>
              </a:rPr>
              <a:t>　　</a:t>
            </a:r>
            <a:r>
              <a:rPr lang="ja-JP" dirty="0" smtClean="0">
                <a:solidFill>
                  <a:srgbClr val="000000"/>
                </a:solidFill>
                <a:effectLst/>
                <a:latin typeface="ＭＳ Ｐゴシック"/>
                <a:ea typeface="ＭＳ Ｐ明朝"/>
                <a:cs typeface="Times New Roman"/>
              </a:rPr>
              <a:t>躯体</a:t>
            </a:r>
            <a:r>
              <a:rPr lang="ja-JP" dirty="0">
                <a:solidFill>
                  <a:srgbClr val="000000"/>
                </a:solidFill>
                <a:effectLst/>
                <a:latin typeface="ＭＳ Ｐゴシック"/>
                <a:ea typeface="ＭＳ Ｐ明朝"/>
                <a:cs typeface="Times New Roman"/>
              </a:rPr>
              <a:t>ＨＩ：</a:t>
            </a:r>
            <a:r>
              <a:rPr lang="en-US" dirty="0">
                <a:solidFill>
                  <a:srgbClr val="000000"/>
                </a:solidFill>
                <a:effectLst/>
                <a:latin typeface="ＭＳ Ｐゴシック"/>
                <a:ea typeface="ＭＳ Ｐ明朝"/>
                <a:cs typeface="Times New Roman"/>
              </a:rPr>
              <a:t>72.50</a:t>
            </a:r>
            <a:r>
              <a:rPr lang="ja-JP" dirty="0">
                <a:solidFill>
                  <a:srgbClr val="000000"/>
                </a:solidFill>
                <a:effectLst/>
                <a:latin typeface="ＭＳ Ｐゴシック"/>
                <a:ea typeface="ＭＳ Ｐ明朝"/>
                <a:cs typeface="Times New Roman"/>
              </a:rPr>
              <a:t>（ひびわれ、</a:t>
            </a:r>
            <a:r>
              <a:rPr lang="en-US" dirty="0">
                <a:solidFill>
                  <a:srgbClr val="000000"/>
                </a:solidFill>
                <a:effectLst/>
                <a:latin typeface="ＭＳ Ｐゴシック"/>
                <a:ea typeface="ＭＳ Ｐ明朝"/>
                <a:cs typeface="Times New Roman"/>
              </a:rPr>
              <a:t>0.1</a:t>
            </a:r>
            <a:r>
              <a:rPr lang="ja-JP" dirty="0">
                <a:solidFill>
                  <a:srgbClr val="000000"/>
                </a:solidFill>
                <a:effectLst/>
                <a:latin typeface="ＭＳ Ｐゴシック"/>
                <a:ea typeface="ＭＳ Ｐ明朝"/>
                <a:cs typeface="Times New Roman"/>
              </a:rPr>
              <a:t>～</a:t>
            </a:r>
            <a:r>
              <a:rPr lang="en-US" dirty="0">
                <a:solidFill>
                  <a:srgbClr val="000000"/>
                </a:solidFill>
                <a:effectLst/>
                <a:latin typeface="ＭＳ Ｐゴシック"/>
                <a:ea typeface="ＭＳ Ｐ明朝"/>
                <a:cs typeface="Times New Roman"/>
              </a:rPr>
              <a:t>0.5mm</a:t>
            </a:r>
            <a:r>
              <a:rPr lang="ja-JP" dirty="0">
                <a:solidFill>
                  <a:srgbClr val="000000"/>
                </a:solidFill>
                <a:effectLst/>
                <a:latin typeface="ＭＳ Ｐゴシック"/>
                <a:ea typeface="ＭＳ Ｐ明朝"/>
                <a:cs typeface="Times New Roman"/>
              </a:rPr>
              <a:t>程度）</a:t>
            </a:r>
            <a:endParaRPr lang="ja-JP" dirty="0">
              <a:effectLst/>
              <a:latin typeface="ＭＳ Ｐゴシック"/>
              <a:cs typeface="ＭＳ Ｐゴシック"/>
            </a:endParaRPr>
          </a:p>
          <a:p>
            <a:pPr indent="304800">
              <a:spcAft>
                <a:spcPts val="0"/>
              </a:spcAft>
            </a:pPr>
            <a:r>
              <a:rPr lang="ja-JP" dirty="0" smtClean="0">
                <a:solidFill>
                  <a:srgbClr val="000000"/>
                </a:solidFill>
                <a:effectLst/>
                <a:latin typeface="ＭＳ Ｐゴシック"/>
                <a:ea typeface="ＭＳ Ｐ明朝"/>
                <a:cs typeface="Times New Roman"/>
              </a:rPr>
              <a:t>モルタル</a:t>
            </a:r>
            <a:r>
              <a:rPr lang="ja-JP" dirty="0">
                <a:solidFill>
                  <a:srgbClr val="000000"/>
                </a:solidFill>
                <a:effectLst/>
                <a:latin typeface="ＭＳ Ｐゴシック"/>
                <a:ea typeface="ＭＳ Ｐ明朝"/>
                <a:cs typeface="Times New Roman"/>
              </a:rPr>
              <a:t>ＨＩ：</a:t>
            </a:r>
            <a:r>
              <a:rPr lang="en-US" dirty="0">
                <a:solidFill>
                  <a:srgbClr val="000000"/>
                </a:solidFill>
                <a:effectLst/>
                <a:latin typeface="ＭＳ Ｐゴシック"/>
                <a:ea typeface="ＭＳ Ｐ明朝"/>
                <a:cs typeface="Times New Roman"/>
              </a:rPr>
              <a:t>43.55</a:t>
            </a:r>
            <a:r>
              <a:rPr lang="ja-JP" dirty="0" smtClean="0">
                <a:solidFill>
                  <a:srgbClr val="000000"/>
                </a:solidFill>
                <a:effectLst/>
                <a:latin typeface="ＭＳ Ｐゴシック"/>
                <a:ea typeface="ＭＳ Ｐ明朝"/>
                <a:cs typeface="Times New Roman"/>
              </a:rPr>
              <a:t>（</a:t>
            </a:r>
            <a:r>
              <a:rPr lang="ja-JP" altLang="en-US" dirty="0" smtClean="0">
                <a:solidFill>
                  <a:srgbClr val="000000"/>
                </a:solidFill>
                <a:effectLst/>
                <a:latin typeface="ＭＳ Ｐゴシック"/>
                <a:ea typeface="ＭＳ Ｐ明朝"/>
                <a:cs typeface="Times New Roman"/>
              </a:rPr>
              <a:t>沓座モルタルのひび割れ、欠損</a:t>
            </a:r>
            <a:r>
              <a:rPr lang="ja-JP" dirty="0" smtClean="0">
                <a:solidFill>
                  <a:srgbClr val="000000"/>
                </a:solidFill>
                <a:effectLst/>
                <a:latin typeface="ＭＳ Ｐゴシック"/>
                <a:ea typeface="ＭＳ Ｐ明朝"/>
                <a:cs typeface="Times New Roman"/>
              </a:rPr>
              <a:t>）</a:t>
            </a:r>
            <a:endParaRPr lang="ja-JP" dirty="0">
              <a:effectLst/>
              <a:latin typeface="ＭＳ Ｐゴシック"/>
              <a:cs typeface="ＭＳ Ｐゴシック"/>
            </a:endParaRPr>
          </a:p>
          <a:p>
            <a:pPr indent="152400">
              <a:spcAft>
                <a:spcPts val="0"/>
              </a:spcAft>
            </a:pPr>
            <a:r>
              <a:rPr lang="ja-JP" u="sng" dirty="0">
                <a:solidFill>
                  <a:srgbClr val="000000"/>
                </a:solidFill>
                <a:effectLst/>
                <a:latin typeface="ＭＳ Ｐゴシック"/>
                <a:ea typeface="ＭＳ ゴシック"/>
                <a:cs typeface="Times New Roman"/>
              </a:rPr>
              <a:t>主な損傷</a:t>
            </a:r>
            <a:endParaRPr lang="ja-JP" dirty="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① </a:t>
            </a:r>
            <a:r>
              <a:rPr lang="ja-JP" dirty="0" smtClean="0">
                <a:solidFill>
                  <a:srgbClr val="000000"/>
                </a:solidFill>
                <a:effectLst/>
                <a:latin typeface="ＭＳ Ｐゴシック"/>
                <a:ea typeface="ＭＳ Ｐ明朝"/>
                <a:cs typeface="Times New Roman"/>
              </a:rPr>
              <a:t>Ｆ１１Ｔ</a:t>
            </a:r>
            <a:r>
              <a:rPr lang="ja-JP" dirty="0">
                <a:solidFill>
                  <a:srgbClr val="000000"/>
                </a:solidFill>
                <a:effectLst/>
                <a:latin typeface="ＭＳ Ｐゴシック"/>
                <a:ea typeface="ＭＳ Ｐ明朝"/>
                <a:cs typeface="Times New Roman"/>
              </a:rPr>
              <a:t>高力ボルトの遅れ破壊</a:t>
            </a:r>
            <a:endParaRPr lang="ja-JP" dirty="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② </a:t>
            </a:r>
            <a:r>
              <a:rPr lang="ja-JP" dirty="0" smtClean="0">
                <a:solidFill>
                  <a:srgbClr val="000000"/>
                </a:solidFill>
                <a:effectLst/>
                <a:latin typeface="ＭＳ Ｐゴシック"/>
                <a:ea typeface="ＭＳ Ｐ明朝"/>
                <a:cs typeface="Times New Roman"/>
              </a:rPr>
              <a:t>鋼部材</a:t>
            </a:r>
            <a:r>
              <a:rPr lang="ja-JP" dirty="0">
                <a:solidFill>
                  <a:srgbClr val="000000"/>
                </a:solidFill>
                <a:effectLst/>
                <a:latin typeface="ＭＳ Ｐゴシック"/>
                <a:ea typeface="ＭＳ Ｐ明朝"/>
                <a:cs typeface="Times New Roman"/>
              </a:rPr>
              <a:t>の腐食（局部的で軽微）</a:t>
            </a:r>
            <a:endParaRPr lang="ja-JP" dirty="0">
              <a:effectLst/>
              <a:latin typeface="ＭＳ Ｐゴシック"/>
              <a:cs typeface="ＭＳ Ｐゴシック"/>
            </a:endParaRPr>
          </a:p>
          <a:p>
            <a:pPr lvl="0">
              <a:spcAft>
                <a:spcPts val="0"/>
              </a:spcAft>
            </a:pPr>
            <a:r>
              <a:rPr lang="ja-JP" altLang="en-US" dirty="0" smtClean="0">
                <a:solidFill>
                  <a:srgbClr val="000000"/>
                </a:solidFill>
                <a:effectLst/>
                <a:latin typeface="ＭＳ Ｐゴシック"/>
                <a:ea typeface="ＭＳ Ｐ明朝"/>
                <a:cs typeface="Times New Roman"/>
              </a:rPr>
              <a:t>　　③ </a:t>
            </a:r>
            <a:r>
              <a:rPr lang="ja-JP" dirty="0" smtClean="0">
                <a:solidFill>
                  <a:srgbClr val="000000"/>
                </a:solidFill>
                <a:effectLst/>
                <a:latin typeface="ＭＳ Ｐゴシック"/>
                <a:ea typeface="ＭＳ Ｐ明朝"/>
                <a:cs typeface="Times New Roman"/>
              </a:rPr>
              <a:t>鈑</a:t>
            </a:r>
            <a:r>
              <a:rPr lang="ja-JP" dirty="0">
                <a:solidFill>
                  <a:srgbClr val="000000"/>
                </a:solidFill>
                <a:effectLst/>
                <a:latin typeface="ＭＳ Ｐゴシック"/>
                <a:ea typeface="ＭＳ Ｐ明朝"/>
                <a:cs typeface="Times New Roman"/>
              </a:rPr>
              <a:t>桁ＲＣ床版ひびわれ</a:t>
            </a:r>
            <a:endParaRPr lang="ja-JP" dirty="0">
              <a:effectLst/>
              <a:latin typeface="ＭＳ Ｐゴシック"/>
              <a:cs typeface="ＭＳ Ｐゴシック"/>
            </a:endParaRPr>
          </a:p>
          <a:p>
            <a:pPr lvl="0">
              <a:spcAft>
                <a:spcPts val="0"/>
              </a:spcAft>
            </a:pPr>
            <a:r>
              <a:rPr lang="ja-JP" altLang="en-US" dirty="0" smtClean="0">
                <a:solidFill>
                  <a:srgbClr val="000000"/>
                </a:solidFill>
                <a:latin typeface="ＭＳ Ｐゴシック"/>
                <a:ea typeface="ＭＳ Ｐ明朝"/>
                <a:cs typeface="Times New Roman"/>
              </a:rPr>
              <a:t>　　④ </a:t>
            </a:r>
            <a:r>
              <a:rPr lang="ja-JP" dirty="0" smtClean="0">
                <a:solidFill>
                  <a:srgbClr val="000000"/>
                </a:solidFill>
                <a:effectLst/>
                <a:latin typeface="ＭＳ Ｐゴシック"/>
                <a:ea typeface="ＭＳ Ｐ明朝"/>
                <a:cs typeface="Times New Roman"/>
              </a:rPr>
              <a:t>鋼</a:t>
            </a:r>
            <a:r>
              <a:rPr lang="ja-JP" dirty="0">
                <a:solidFill>
                  <a:srgbClr val="000000"/>
                </a:solidFill>
                <a:effectLst/>
                <a:latin typeface="ＭＳ Ｐゴシック"/>
                <a:ea typeface="ＭＳ Ｐ明朝"/>
                <a:cs typeface="Times New Roman"/>
              </a:rPr>
              <a:t>床版の塗膜割れは点検では発見されていない</a:t>
            </a:r>
            <a:endParaRPr lang="ja-JP" dirty="0">
              <a:effectLst/>
              <a:latin typeface="ＭＳ Ｐゴシック"/>
              <a:cs typeface="ＭＳ Ｐゴシック"/>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7" y="4161624"/>
            <a:ext cx="2748329" cy="207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7164288" y="1259235"/>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13"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a:t>
            </a:r>
            <a:r>
              <a:rPr lang="ja-JP" altLang="en-US" sz="2400" dirty="0" smtClean="0">
                <a:latin typeface="HGSｺﾞｼｯｸM" panose="020B0600000000000000" pitchFamily="50" charset="-128"/>
                <a:ea typeface="HGSｺﾞｼｯｸM" panose="020B0600000000000000" pitchFamily="50" charset="-128"/>
              </a:rPr>
              <a:t>更新判定橋梁</a:t>
            </a:r>
            <a:r>
              <a:rPr lang="ja-JP" altLang="en-US" sz="2400" dirty="0">
                <a:latin typeface="HGSｺﾞｼｯｸM" panose="020B0600000000000000" pitchFamily="50" charset="-128"/>
                <a:ea typeface="HGSｺﾞｼｯｸM" panose="020B0600000000000000" pitchFamily="50" charset="-128"/>
              </a:rPr>
              <a:t>の現状</a:t>
            </a:r>
          </a:p>
        </p:txBody>
      </p:sp>
    </p:spTree>
    <p:extLst>
      <p:ext uri="{BB962C8B-B14F-4D97-AF65-F5344CB8AC3E}">
        <p14:creationId xmlns:p14="http://schemas.microsoft.com/office/powerpoint/2010/main" val="1269504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3" y="1622165"/>
            <a:ext cx="2770646" cy="201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35</a:t>
            </a:fld>
            <a:endParaRPr kumimoji="1" lang="ja-JP" altLang="en-US"/>
          </a:p>
        </p:txBody>
      </p:sp>
      <p:sp>
        <p:nvSpPr>
          <p:cNvPr id="17" name="タイトル 1"/>
          <p:cNvSpPr>
            <a:spLocks noGrp="1"/>
          </p:cNvSpPr>
          <p:nvPr>
            <p:ph type="title"/>
          </p:nvPr>
        </p:nvSpPr>
        <p:spPr>
          <a:xfrm>
            <a:off x="230832" y="0"/>
            <a:ext cx="8716202" cy="648398"/>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4"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pic>
        <p:nvPicPr>
          <p:cNvPr id="2" name="図 1"/>
          <p:cNvPicPr>
            <a:picLocks noChangeAspect="1"/>
          </p:cNvPicPr>
          <p:nvPr/>
        </p:nvPicPr>
        <p:blipFill>
          <a:blip r:embed="rId4"/>
          <a:stretch>
            <a:fillRect/>
          </a:stretch>
        </p:blipFill>
        <p:spPr>
          <a:xfrm>
            <a:off x="827584" y="1622164"/>
            <a:ext cx="2818246" cy="2027499"/>
          </a:xfrm>
          <a:prstGeom prst="rect">
            <a:avLst/>
          </a:prstGeom>
        </p:spPr>
      </p:pic>
      <p:pic>
        <p:nvPicPr>
          <p:cNvPr id="5" name="図 4"/>
          <p:cNvPicPr>
            <a:picLocks noChangeAspect="1"/>
          </p:cNvPicPr>
          <p:nvPr/>
        </p:nvPicPr>
        <p:blipFill>
          <a:blip r:embed="rId5"/>
          <a:stretch>
            <a:fillRect/>
          </a:stretch>
        </p:blipFill>
        <p:spPr>
          <a:xfrm>
            <a:off x="828628" y="3805801"/>
            <a:ext cx="2825219" cy="2004086"/>
          </a:xfrm>
          <a:prstGeom prst="rect">
            <a:avLst/>
          </a:prstGeom>
          <a:solidFill>
            <a:srgbClr val="00B050"/>
          </a:solidFill>
        </p:spPr>
      </p:pic>
      <p:pic>
        <p:nvPicPr>
          <p:cNvPr id="6" name="図 5"/>
          <p:cNvPicPr>
            <a:picLocks noChangeAspect="1"/>
          </p:cNvPicPr>
          <p:nvPr/>
        </p:nvPicPr>
        <p:blipFill>
          <a:blip r:embed="rId6"/>
          <a:stretch>
            <a:fillRect/>
          </a:stretch>
        </p:blipFill>
        <p:spPr>
          <a:xfrm>
            <a:off x="3728369" y="3801127"/>
            <a:ext cx="2822189" cy="2008760"/>
          </a:xfrm>
          <a:prstGeom prst="rect">
            <a:avLst/>
          </a:prstGeom>
        </p:spPr>
      </p:pic>
      <p:sp>
        <p:nvSpPr>
          <p:cNvPr id="20" name="角丸四角形 19"/>
          <p:cNvSpPr/>
          <p:nvPr/>
        </p:nvSpPr>
        <p:spPr>
          <a:xfrm>
            <a:off x="2268801" y="3290465"/>
            <a:ext cx="1368152"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遅れ破壊</a:t>
            </a:r>
            <a:endParaRPr lang="ja-JP" b="1" dirty="0">
              <a:solidFill>
                <a:schemeClr val="tx1"/>
              </a:solidFill>
              <a:effectLst/>
              <a:latin typeface="ＭＳ Ｐゴシック"/>
              <a:cs typeface="ＭＳ Ｐゴシック"/>
            </a:endParaRPr>
          </a:p>
        </p:txBody>
      </p:sp>
      <p:sp>
        <p:nvSpPr>
          <p:cNvPr id="21" name="角丸四角形 20"/>
          <p:cNvSpPr/>
          <p:nvPr/>
        </p:nvSpPr>
        <p:spPr>
          <a:xfrm>
            <a:off x="4860032" y="3290465"/>
            <a:ext cx="1701213" cy="345257"/>
          </a:xfrm>
          <a:prstGeom prst="roundRect">
            <a:avLst/>
          </a:prstGeom>
          <a:solidFill>
            <a:srgbClr val="00B050"/>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桁状況</a:t>
            </a:r>
            <a:r>
              <a:rPr lang="en-US" altLang="ja-JP" sz="2000" b="1" dirty="0" smtClean="0">
                <a:solidFill>
                  <a:schemeClr val="tx1"/>
                </a:solidFill>
                <a:latin typeface="ＭＳ Ｐゴシック"/>
                <a:ea typeface="HGSｺﾞｼｯｸM"/>
                <a:cs typeface="Times New Roman"/>
              </a:rPr>
              <a:t>(</a:t>
            </a:r>
            <a:r>
              <a:rPr lang="ja-JP" altLang="en-US" sz="2000" b="1" dirty="0" smtClean="0">
                <a:solidFill>
                  <a:schemeClr val="tx1"/>
                </a:solidFill>
                <a:latin typeface="ＭＳ Ｐゴシック"/>
                <a:ea typeface="HGSｺﾞｼｯｸM"/>
                <a:cs typeface="Times New Roman"/>
              </a:rPr>
              <a:t>健全</a:t>
            </a:r>
            <a:r>
              <a:rPr lang="en-US" altLang="ja-JP" sz="2000" b="1" dirty="0" smtClean="0">
                <a:solidFill>
                  <a:schemeClr val="tx1"/>
                </a:solidFill>
                <a:latin typeface="ＭＳ Ｐゴシック"/>
                <a:ea typeface="HGSｺﾞｼｯｸM"/>
                <a:cs typeface="Times New Roman"/>
              </a:rPr>
              <a:t>)</a:t>
            </a:r>
            <a:endParaRPr lang="ja-JP" b="1" dirty="0">
              <a:solidFill>
                <a:schemeClr val="tx1"/>
              </a:solidFill>
              <a:effectLst/>
              <a:latin typeface="ＭＳ Ｐゴシック"/>
              <a:cs typeface="ＭＳ Ｐゴシック"/>
            </a:endParaRPr>
          </a:p>
        </p:txBody>
      </p:sp>
      <p:sp>
        <p:nvSpPr>
          <p:cNvPr id="22" name="角丸四角形 21"/>
          <p:cNvSpPr/>
          <p:nvPr/>
        </p:nvSpPr>
        <p:spPr>
          <a:xfrm>
            <a:off x="3728369" y="5459445"/>
            <a:ext cx="2832876" cy="345257"/>
          </a:xfrm>
          <a:prstGeom prst="roundRect">
            <a:avLst/>
          </a:prstGeom>
          <a:solidFill>
            <a:srgbClr val="FF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沓座モルタルひび割れ</a:t>
            </a:r>
            <a:endParaRPr lang="ja-JP" b="1" dirty="0">
              <a:solidFill>
                <a:schemeClr val="tx1"/>
              </a:solidFill>
              <a:effectLst/>
              <a:latin typeface="ＭＳ Ｐゴシック"/>
              <a:cs typeface="ＭＳ Ｐゴシック"/>
            </a:endParaRPr>
          </a:p>
        </p:txBody>
      </p:sp>
      <p:sp>
        <p:nvSpPr>
          <p:cNvPr id="23" name="角丸四角形 22"/>
          <p:cNvSpPr/>
          <p:nvPr/>
        </p:nvSpPr>
        <p:spPr>
          <a:xfrm>
            <a:off x="1748305" y="5459445"/>
            <a:ext cx="1896118" cy="345257"/>
          </a:xfrm>
          <a:prstGeom prst="roundRect">
            <a:avLst/>
          </a:prstGeom>
          <a:solidFill>
            <a:srgbClr val="00B050"/>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床版ひび</a:t>
            </a:r>
            <a:r>
              <a:rPr lang="ja-JP" altLang="en-US" sz="2000" b="1" dirty="0">
                <a:solidFill>
                  <a:schemeClr val="tx1"/>
                </a:solidFill>
                <a:latin typeface="ＭＳ Ｐゴシック"/>
                <a:ea typeface="HGSｺﾞｼｯｸM"/>
                <a:cs typeface="Times New Roman"/>
              </a:rPr>
              <a:t>割</a:t>
            </a:r>
            <a:r>
              <a:rPr lang="ja-JP" altLang="en-US" sz="2000" b="1" dirty="0" smtClean="0">
                <a:solidFill>
                  <a:schemeClr val="tx1"/>
                </a:solidFill>
                <a:latin typeface="ＭＳ Ｐゴシック"/>
                <a:ea typeface="HGSｺﾞｼｯｸM"/>
                <a:cs typeface="Times New Roman"/>
              </a:rPr>
              <a:t>れ</a:t>
            </a:r>
            <a:endParaRPr lang="ja-JP" b="1" dirty="0">
              <a:solidFill>
                <a:schemeClr val="tx1"/>
              </a:solidFill>
              <a:effectLst/>
              <a:latin typeface="ＭＳ Ｐゴシック"/>
              <a:cs typeface="ＭＳ Ｐゴシック"/>
            </a:endParaRPr>
          </a:p>
        </p:txBody>
      </p:sp>
      <p:sp>
        <p:nvSpPr>
          <p:cNvPr id="24" name="正方形/長方形 23"/>
          <p:cNvSpPr/>
          <p:nvPr/>
        </p:nvSpPr>
        <p:spPr>
          <a:xfrm>
            <a:off x="6642323" y="1816363"/>
            <a:ext cx="2538189" cy="4708981"/>
          </a:xfrm>
          <a:prstGeom prst="rect">
            <a:avLst/>
          </a:prstGeom>
        </p:spPr>
        <p:txBody>
          <a:bodyPr wrap="square">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ボルトの遅れ破壊　　　　　</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が確認されるもの</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の</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鋼材の腐食は添</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接部等で限定的。</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・床版ひび割れの発</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生後に</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縦桁補強を</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行い、ひび割れの</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進行は</a:t>
            </a:r>
            <a:r>
              <a:rPr lang="ja-JP" altLang="en-US" dirty="0" err="1"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無し</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・沓座モルタルひび</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割れはあるが、</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支</a:t>
            </a:r>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承本体は概ね健全</a:t>
            </a:r>
            <a:endPar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損傷は多少見られるものの、構造上への影響は少ない。</a:t>
            </a:r>
            <a:endParaRPr lang="en-US" altLang="ja-JP"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下矢印 6"/>
          <p:cNvSpPr/>
          <p:nvPr/>
        </p:nvSpPr>
        <p:spPr>
          <a:xfrm rot="5233427">
            <a:off x="2380279" y="4617712"/>
            <a:ext cx="93879" cy="252863"/>
          </a:xfrm>
          <a:prstGeom prst="downArrow">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87705" y="4437112"/>
            <a:ext cx="346249" cy="630942"/>
          </a:xfrm>
          <a:prstGeom prst="rect">
            <a:avLst/>
          </a:prstGeom>
          <a:solidFill>
            <a:schemeClr val="bg1"/>
          </a:solidFill>
          <a:ln>
            <a:solidFill>
              <a:schemeClr val="tx1"/>
            </a:solidFill>
          </a:ln>
        </p:spPr>
        <p:txBody>
          <a:bodyPr vert="eaVert" wrap="none" rtlCol="0">
            <a:spAutoFit/>
          </a:bodyPr>
          <a:lstStyle/>
          <a:p>
            <a:r>
              <a:rPr kumimoji="1" lang="ja-JP" altLang="en-US" sz="1050" dirty="0" smtClean="0"/>
              <a:t>縦桁補強</a:t>
            </a:r>
            <a:endParaRPr kumimoji="1" lang="ja-JP" altLang="en-US" sz="1050" dirty="0"/>
          </a:p>
        </p:txBody>
      </p:sp>
      <p:sp>
        <p:nvSpPr>
          <p:cNvPr id="18" name="角丸四角形 17"/>
          <p:cNvSpPr/>
          <p:nvPr/>
        </p:nvSpPr>
        <p:spPr>
          <a:xfrm>
            <a:off x="7164288" y="1259235"/>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19" name="テキスト ボックス 18"/>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 </a:t>
            </a:r>
            <a:r>
              <a:rPr lang="ja-JP" altLang="en-US" sz="2400" dirty="0" smtClean="0">
                <a:latin typeface="HGSｺﾞｼｯｸM" panose="020B0600000000000000" pitchFamily="50" charset="-128"/>
                <a:ea typeface="HGSｺﾞｼｯｸM" panose="020B0600000000000000" pitchFamily="50" charset="-128"/>
              </a:rPr>
              <a:t>更新判定橋梁</a:t>
            </a:r>
            <a:r>
              <a:rPr lang="ja-JP" altLang="en-US" sz="2400" dirty="0">
                <a:latin typeface="HGSｺﾞｼｯｸM" panose="020B0600000000000000" pitchFamily="50" charset="-128"/>
                <a:ea typeface="HGSｺﾞｼｯｸM" panose="020B0600000000000000" pitchFamily="50" charset="-128"/>
              </a:rPr>
              <a:t>の現状</a:t>
            </a:r>
          </a:p>
        </p:txBody>
      </p:sp>
    </p:spTree>
    <p:extLst>
      <p:ext uri="{BB962C8B-B14F-4D97-AF65-F5344CB8AC3E}">
        <p14:creationId xmlns:p14="http://schemas.microsoft.com/office/powerpoint/2010/main" val="1842738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36</a:t>
            </a:fld>
            <a:endParaRPr kumimoji="1" lang="ja-JP" altLang="en-US"/>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１次</a:t>
            </a:r>
            <a:r>
              <a:rPr lang="ja-JP" altLang="en-US" sz="2400" dirty="0" smtClean="0">
                <a:latin typeface="HGSｺﾞｼｯｸM" panose="020B0600000000000000" pitchFamily="50" charset="-128"/>
                <a:ea typeface="HGSｺﾞｼｯｸM" panose="020B0600000000000000" pitchFamily="50" charset="-128"/>
              </a:rPr>
              <a:t>判定、</a:t>
            </a:r>
            <a:r>
              <a:rPr lang="en-US" altLang="ja-JP" sz="2400" dirty="0" smtClean="0">
                <a:latin typeface="HGSｺﾞｼｯｸM" panose="020B0600000000000000" pitchFamily="50" charset="-128"/>
                <a:ea typeface="HGSｺﾞｼｯｸM" panose="020B0600000000000000" pitchFamily="50" charset="-128"/>
              </a:rPr>
              <a:t>2</a:t>
            </a:r>
            <a:r>
              <a:rPr lang="ja-JP" altLang="en-US" sz="2400" dirty="0" smtClean="0">
                <a:latin typeface="HGSｺﾞｼｯｸM" panose="020B0600000000000000" pitchFamily="50" charset="-128"/>
                <a:ea typeface="HGSｺﾞｼｯｸM" panose="020B0600000000000000" pitchFamily="50" charset="-128"/>
              </a:rPr>
              <a:t>次判定結果の妥当性</a:t>
            </a:r>
            <a:endParaRPr lang="ja-JP" altLang="en-US" sz="2400" dirty="0">
              <a:latin typeface="HGSｺﾞｼｯｸM" panose="020B0600000000000000" pitchFamily="50" charset="-128"/>
              <a:ea typeface="HGSｺﾞｼｯｸM" panose="020B0600000000000000" pitchFamily="50" charset="-128"/>
            </a:endParaRPr>
          </a:p>
        </p:txBody>
      </p:sp>
      <p:sp>
        <p:nvSpPr>
          <p:cNvPr id="1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5" name="正方形/長方形 14"/>
          <p:cNvSpPr/>
          <p:nvPr/>
        </p:nvSpPr>
        <p:spPr>
          <a:xfrm>
            <a:off x="763030" y="1700808"/>
            <a:ext cx="7841418" cy="1938992"/>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評価</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大正橋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大正大橋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については橋梁ＨＩや損傷程度</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において著しい部分があり、維持管理を行ううえ</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で更新検討を行うことも想定され、</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抽出は妥当</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と</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考えられる。</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1" name="角丸四角形 30"/>
          <p:cNvSpPr/>
          <p:nvPr/>
        </p:nvSpPr>
        <p:spPr>
          <a:xfrm>
            <a:off x="1290344" y="3933056"/>
            <a:ext cx="7170088" cy="1731268"/>
          </a:xfrm>
          <a:prstGeom prst="roundRect">
            <a:avLst/>
          </a:prstGeom>
          <a:solidFill>
            <a:srgbClr val="FFCCFF"/>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2400" dirty="0" smtClean="0">
                <a:solidFill>
                  <a:srgbClr val="FF0000"/>
                </a:solidFill>
                <a:latin typeface="HGSｺﾞｼｯｸM" panose="020B0600000000000000" pitchFamily="50" charset="-128"/>
                <a:ea typeface="HGSｺﾞｼｯｸM" panose="020B0600000000000000" pitchFamily="50" charset="-128"/>
                <a:cs typeface="ＭＳ Ｐゴシック"/>
              </a:rPr>
              <a:t>　蔀屋跨道橋</a:t>
            </a:r>
            <a:r>
              <a:rPr lang="ja-JP" altLang="en-US" sz="2400" dirty="0" smtClean="0">
                <a:solidFill>
                  <a:schemeClr val="tx1"/>
                </a:solidFill>
                <a:latin typeface="HGSｺﾞｼｯｸM" panose="020B0600000000000000" pitchFamily="50" charset="-128"/>
                <a:ea typeface="HGSｺﾞｼｯｸM" panose="020B0600000000000000" pitchFamily="50" charset="-128"/>
                <a:cs typeface="ＭＳ Ｐゴシック"/>
              </a:rPr>
              <a:t>は健全度（ＨＩ）および損傷状態も著しく悪いものではない。</a:t>
            </a:r>
            <a:endParaRPr lang="en-US" altLang="ja-JP" sz="2400" dirty="0" smtClean="0">
              <a:solidFill>
                <a:schemeClr val="tx1"/>
              </a:solidFill>
              <a:latin typeface="HGSｺﾞｼｯｸM" panose="020B0600000000000000" pitchFamily="50" charset="-128"/>
              <a:ea typeface="HGSｺﾞｼｯｸM" panose="020B0600000000000000" pitchFamily="50" charset="-128"/>
              <a:cs typeface="ＭＳ Ｐゴシック"/>
            </a:endParaRPr>
          </a:p>
          <a:p>
            <a:pPr>
              <a:spcAft>
                <a:spcPts val="0"/>
              </a:spcAft>
            </a:pPr>
            <a:r>
              <a:rPr lang="ja-JP" altLang="en-US" sz="2400" dirty="0">
                <a:solidFill>
                  <a:schemeClr val="tx1"/>
                </a:solidFill>
                <a:latin typeface="HGSｺﾞｼｯｸM" panose="020B0600000000000000" pitchFamily="50" charset="-128"/>
                <a:ea typeface="HGSｺﾞｼｯｸM" panose="020B0600000000000000" pitchFamily="50" charset="-128"/>
                <a:cs typeface="ＭＳ Ｐゴシック"/>
              </a:rPr>
              <a:t>　</a:t>
            </a:r>
            <a:r>
              <a:rPr lang="ja-JP" altLang="en-US" sz="2400" dirty="0" smtClean="0">
                <a:solidFill>
                  <a:schemeClr val="tx1"/>
                </a:solidFill>
                <a:latin typeface="HGSｺﾞｼｯｸM" panose="020B0600000000000000" pitchFamily="50" charset="-128"/>
                <a:ea typeface="HGSｺﾞｼｯｸM" panose="020B0600000000000000" pitchFamily="50" charset="-128"/>
                <a:cs typeface="ＭＳ Ｐゴシック"/>
              </a:rPr>
              <a:t>なぜ、更新判定となるのか</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ＭＳ Ｐゴシック"/>
              </a:rPr>
              <a:t>評価マトリクスにおける評価点項目に着目し内容把握を行った。</a:t>
            </a:r>
            <a:endParaRPr lang="ja-JP" sz="2400" u="sng" dirty="0">
              <a:solidFill>
                <a:srgbClr val="FF0000"/>
              </a:solidFill>
              <a:effectLst/>
              <a:latin typeface="HGSｺﾞｼｯｸM" panose="020B0600000000000000" pitchFamily="50" charset="-128"/>
              <a:ea typeface="HGSｺﾞｼｯｸM" panose="020B0600000000000000" pitchFamily="50" charset="-128"/>
              <a:cs typeface="ＭＳ Ｐゴシック"/>
            </a:endParaRPr>
          </a:p>
        </p:txBody>
      </p:sp>
      <p:sp>
        <p:nvSpPr>
          <p:cNvPr id="9"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5076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37</a:t>
            </a:fld>
            <a:endParaRPr kumimoji="1" lang="ja-JP" altLang="en-US"/>
          </a:p>
        </p:txBody>
      </p:sp>
      <p:sp>
        <p:nvSpPr>
          <p:cNvPr id="17" name="タイトル 1"/>
          <p:cNvSpPr>
            <a:spLocks noGrp="1"/>
          </p:cNvSpPr>
          <p:nvPr>
            <p:ph type="title"/>
          </p:nvPr>
        </p:nvSpPr>
        <p:spPr>
          <a:xfrm>
            <a:off x="230832" y="-21591"/>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角丸四角形 24"/>
          <p:cNvSpPr/>
          <p:nvPr/>
        </p:nvSpPr>
        <p:spPr>
          <a:xfrm>
            <a:off x="1187623" y="1590207"/>
            <a:ext cx="2808313"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000" b="1" dirty="0" smtClean="0">
                <a:solidFill>
                  <a:schemeClr val="tx1"/>
                </a:solidFill>
                <a:latin typeface="ＭＳ Ｐゴシック"/>
                <a:ea typeface="HGSｺﾞｼｯｸM"/>
                <a:cs typeface="Times New Roman"/>
              </a:rPr>
              <a:t>性能評価マトリクス</a:t>
            </a:r>
            <a:endParaRPr lang="ja-JP" b="1" dirty="0">
              <a:solidFill>
                <a:schemeClr val="tx1"/>
              </a:solidFill>
              <a:effectLst/>
              <a:latin typeface="ＭＳ Ｐゴシック"/>
              <a:cs typeface="ＭＳ Ｐゴシック"/>
            </a:endParaRPr>
          </a:p>
        </p:txBody>
      </p:sp>
      <p:sp>
        <p:nvSpPr>
          <p:cNvPr id="20" name="Rectangle 1"/>
          <p:cNvSpPr>
            <a:spLocks noChangeArrowheads="1"/>
          </p:cNvSpPr>
          <p:nvPr/>
        </p:nvSpPr>
        <p:spPr bwMode="auto">
          <a:xfrm>
            <a:off x="1187624" y="2204864"/>
            <a:ext cx="7056784" cy="3816424"/>
          </a:xfrm>
          <a:prstGeom prst="rect">
            <a:avLst/>
          </a:prstGeom>
          <a:gradFill rotWithShape="0">
            <a:gsLst>
              <a:gs pos="0">
                <a:srgbClr val="A8D08D"/>
              </a:gs>
              <a:gs pos="50000">
                <a:srgbClr val="E2EFD9"/>
              </a:gs>
              <a:gs pos="100000">
                <a:srgbClr val="A8D08D"/>
              </a:gs>
            </a:gsLst>
            <a:lin ang="18900000" scaled="1"/>
          </a:gradFill>
          <a:ln w="12700" algn="ctr">
            <a:solidFill>
              <a:srgbClr val="A8D08D"/>
            </a:solidFill>
            <a:miter lim="800000"/>
            <a:headEnd/>
            <a:tailEnd/>
          </a:ln>
          <a:effectLst>
            <a:outerShdw dist="28398" dir="3806097" algn="ctr" rotWithShape="0">
              <a:srgbClr val="375623">
                <a:alpha val="50000"/>
              </a:srgbClr>
            </a:outerShdw>
          </a:effectLst>
        </p:spPr>
        <p:txBody>
          <a:bodyPr wrap="square" lIns="91440" tIns="45720" rIns="91440" bIns="45720" anchor="t" upright="1">
            <a:noAutofit/>
          </a:bodyPr>
          <a:lstStyle/>
          <a:p>
            <a:pPr indent="152400">
              <a:spcAft>
                <a:spcPts val="0"/>
              </a:spcAft>
            </a:pPr>
            <a:r>
              <a:rPr lang="ja-JP" altLang="en-US" sz="2000" u="sng" dirty="0">
                <a:solidFill>
                  <a:srgbClr val="000000"/>
                </a:solidFill>
                <a:latin typeface="+mn-ea"/>
                <a:cs typeface="Times New Roman"/>
              </a:rPr>
              <a:t>該当</a:t>
            </a:r>
            <a:r>
              <a:rPr lang="ja-JP" altLang="en-US" sz="2000" u="sng" dirty="0" smtClean="0">
                <a:solidFill>
                  <a:srgbClr val="000000"/>
                </a:solidFill>
                <a:latin typeface="+mn-ea"/>
                <a:cs typeface="Times New Roman"/>
              </a:rPr>
              <a:t>する評価項目</a:t>
            </a:r>
            <a:endParaRPr lang="ja-JP" sz="2000" dirty="0">
              <a:effectLst/>
              <a:latin typeface="+mn-ea"/>
              <a:cs typeface="ＭＳ Ｐゴシック"/>
            </a:endParaRPr>
          </a:p>
          <a:p>
            <a:pPr indent="152400">
              <a:spcAft>
                <a:spcPts val="0"/>
              </a:spcAft>
            </a:pPr>
            <a:r>
              <a:rPr lang="ja-JP" altLang="en-US" sz="2000" dirty="0">
                <a:solidFill>
                  <a:srgbClr val="000000"/>
                </a:solidFill>
                <a:latin typeface="+mn-ea"/>
                <a:cs typeface="Times New Roman"/>
              </a:rPr>
              <a:t>　</a:t>
            </a:r>
            <a:r>
              <a:rPr lang="ja-JP" altLang="en-US" sz="2000" dirty="0" smtClean="0">
                <a:solidFill>
                  <a:srgbClr val="000000"/>
                </a:solidFill>
                <a:latin typeface="+mn-ea"/>
                <a:cs typeface="Times New Roman"/>
              </a:rPr>
              <a:t>アルカリ骨材反応、塩害の可能性　　計　  ２点</a:t>
            </a:r>
            <a:endParaRPr lang="en-US" altLang="ja-JP" sz="2000" dirty="0" smtClean="0">
              <a:solidFill>
                <a:srgbClr val="000000"/>
              </a:solidFill>
              <a:latin typeface="+mn-ea"/>
              <a:cs typeface="Times New Roman"/>
            </a:endParaRPr>
          </a:p>
          <a:p>
            <a:pPr indent="152400">
              <a:spcAft>
                <a:spcPts val="0"/>
              </a:spcAft>
            </a:pPr>
            <a:r>
              <a:rPr lang="ja-JP" altLang="en-US" sz="2000" dirty="0">
                <a:solidFill>
                  <a:srgbClr val="000000"/>
                </a:solidFill>
                <a:effectLst/>
                <a:latin typeface="+mn-ea"/>
                <a:cs typeface="Times New Roman"/>
              </a:rPr>
              <a:t>　</a:t>
            </a:r>
            <a:r>
              <a:rPr lang="ja-JP" altLang="en-US" sz="2000" dirty="0" smtClean="0">
                <a:solidFill>
                  <a:srgbClr val="000000"/>
                </a:solidFill>
                <a:effectLst/>
                <a:latin typeface="+mn-ea"/>
                <a:cs typeface="Times New Roman"/>
              </a:rPr>
              <a:t>耐震補強計画有</a:t>
            </a:r>
            <a:r>
              <a:rPr lang="en-US" altLang="ja-JP" sz="1200" dirty="0" smtClean="0">
                <a:solidFill>
                  <a:srgbClr val="000000"/>
                </a:solidFill>
                <a:effectLst/>
                <a:latin typeface="+mn-ea"/>
                <a:cs typeface="Times New Roman"/>
              </a:rPr>
              <a:t>※</a:t>
            </a:r>
            <a:r>
              <a:rPr lang="ja-JP" altLang="en-US" sz="1200" dirty="0" smtClean="0">
                <a:solidFill>
                  <a:srgbClr val="000000"/>
                </a:solidFill>
                <a:effectLst/>
                <a:latin typeface="+mn-ea"/>
                <a:cs typeface="Times New Roman"/>
              </a:rPr>
              <a:t>１</a:t>
            </a:r>
            <a:r>
              <a:rPr lang="ja-JP" altLang="en-US" sz="2000" dirty="0" smtClean="0">
                <a:solidFill>
                  <a:srgbClr val="000000"/>
                </a:solidFill>
                <a:effectLst/>
                <a:latin typeface="+mn-ea"/>
                <a:cs typeface="Times New Roman"/>
              </a:rPr>
              <a:t>　　　　　　　　　　　計　　</a:t>
            </a:r>
            <a:r>
              <a:rPr lang="ja-JP" altLang="en-US" sz="2000" dirty="0" smtClean="0">
                <a:solidFill>
                  <a:srgbClr val="000000"/>
                </a:solidFill>
                <a:latin typeface="+mn-ea"/>
                <a:cs typeface="Times New Roman"/>
              </a:rPr>
              <a:t>１点</a:t>
            </a:r>
            <a:endParaRPr lang="en-US" altLang="ja-JP" sz="2000" dirty="0" smtClean="0">
              <a:solidFill>
                <a:srgbClr val="000000"/>
              </a:solidFill>
              <a:latin typeface="+mn-ea"/>
              <a:cs typeface="Times New Roman"/>
            </a:endParaRPr>
          </a:p>
          <a:p>
            <a:pPr indent="152400">
              <a:spcAft>
                <a:spcPts val="0"/>
              </a:spcAft>
            </a:pPr>
            <a:r>
              <a:rPr lang="ja-JP" altLang="en-US" sz="2000" dirty="0">
                <a:solidFill>
                  <a:srgbClr val="000000"/>
                </a:solidFill>
                <a:effectLst/>
                <a:latin typeface="+mn-ea"/>
                <a:cs typeface="Times New Roman"/>
              </a:rPr>
              <a:t>　</a:t>
            </a:r>
            <a:r>
              <a:rPr lang="ja-JP" altLang="en-US" sz="2000" u="sng" dirty="0" smtClean="0">
                <a:solidFill>
                  <a:srgbClr val="000000"/>
                </a:solidFill>
                <a:effectLst/>
                <a:latin typeface="+mn-ea"/>
                <a:cs typeface="Times New Roman"/>
              </a:rPr>
              <a:t>将来的な疲労に対する評価　　　　　 計　２８点</a:t>
            </a:r>
            <a:endParaRPr lang="en-US" altLang="ja-JP" sz="2000" u="sng" dirty="0" smtClean="0">
              <a:solidFill>
                <a:srgbClr val="000000"/>
              </a:solidFill>
              <a:effectLst/>
              <a:latin typeface="+mn-ea"/>
              <a:cs typeface="Times New Roman"/>
            </a:endParaRPr>
          </a:p>
          <a:p>
            <a:pPr indent="152400">
              <a:spcAft>
                <a:spcPts val="0"/>
              </a:spcAft>
            </a:pPr>
            <a:r>
              <a:rPr lang="ja-JP" altLang="en-US" sz="2000" dirty="0">
                <a:solidFill>
                  <a:srgbClr val="000000"/>
                </a:solidFill>
                <a:latin typeface="+mn-ea"/>
                <a:cs typeface="Times New Roman"/>
              </a:rPr>
              <a:t>　</a:t>
            </a:r>
            <a:r>
              <a:rPr lang="ja-JP" altLang="en-US" sz="2000" dirty="0" smtClean="0">
                <a:solidFill>
                  <a:srgbClr val="000000"/>
                </a:solidFill>
                <a:latin typeface="+mn-ea"/>
                <a:cs typeface="Times New Roman"/>
              </a:rPr>
              <a:t>　　　　　　　　　　　　　　　　　　　　　</a:t>
            </a:r>
            <a:r>
              <a:rPr lang="ja-JP" altLang="en-US" sz="2000" dirty="0">
                <a:solidFill>
                  <a:srgbClr val="000000"/>
                </a:solidFill>
                <a:latin typeface="+mn-ea"/>
                <a:cs typeface="Times New Roman"/>
              </a:rPr>
              <a:t> </a:t>
            </a:r>
            <a:r>
              <a:rPr lang="ja-JP" altLang="en-US" sz="2000" dirty="0" smtClean="0">
                <a:solidFill>
                  <a:srgbClr val="000000"/>
                </a:solidFill>
                <a:latin typeface="+mn-ea"/>
                <a:cs typeface="Times New Roman"/>
              </a:rPr>
              <a:t>総計　３１点＞閾値３０点</a:t>
            </a:r>
            <a:endParaRPr lang="en-US" altLang="ja-JP" sz="2000" dirty="0">
              <a:solidFill>
                <a:srgbClr val="000000"/>
              </a:solidFill>
              <a:effectLst/>
              <a:latin typeface="+mn-ea"/>
              <a:cs typeface="Times New Roman"/>
            </a:endParaRPr>
          </a:p>
          <a:p>
            <a:pPr indent="152400"/>
            <a:r>
              <a:rPr lang="ja-JP" altLang="en-US" sz="2000" u="sng" dirty="0" smtClean="0">
                <a:solidFill>
                  <a:srgbClr val="000000"/>
                </a:solidFill>
                <a:latin typeface="+mn-ea"/>
                <a:cs typeface="Times New Roman"/>
              </a:rPr>
              <a:t>評価点の主な要因</a:t>
            </a:r>
            <a:endParaRPr lang="ja-JP" altLang="ja-JP" sz="2000" dirty="0">
              <a:latin typeface="+mn-ea"/>
              <a:cs typeface="ＭＳ Ｐゴシック"/>
            </a:endParaRPr>
          </a:p>
          <a:p>
            <a:pPr indent="152400">
              <a:spcAft>
                <a:spcPts val="0"/>
              </a:spcAft>
            </a:pPr>
            <a:r>
              <a:rPr lang="ja-JP" altLang="en-US" sz="2000" dirty="0" smtClean="0">
                <a:effectLst/>
                <a:latin typeface="+mn-ea"/>
                <a:cs typeface="ＭＳ Ｐゴシック"/>
              </a:rPr>
              <a:t>　</a:t>
            </a:r>
            <a:r>
              <a:rPr lang="ja-JP" altLang="en-US" sz="2000" dirty="0" smtClean="0">
                <a:solidFill>
                  <a:srgbClr val="000000"/>
                </a:solidFill>
                <a:latin typeface="+mn-ea"/>
                <a:cs typeface="Times New Roman"/>
              </a:rPr>
              <a:t>Ｓ３９道示適用、大型交通量多い</a:t>
            </a:r>
            <a:endParaRPr lang="en-US" altLang="ja-JP" sz="2000" dirty="0" smtClean="0">
              <a:solidFill>
                <a:srgbClr val="000000"/>
              </a:solidFill>
              <a:latin typeface="+mn-ea"/>
              <a:cs typeface="Times New Roman"/>
            </a:endParaRPr>
          </a:p>
          <a:p>
            <a:pPr indent="152400">
              <a:spcAft>
                <a:spcPts val="0"/>
              </a:spcAft>
            </a:pPr>
            <a:endParaRPr lang="en-US" altLang="ja-JP" sz="2000" dirty="0">
              <a:solidFill>
                <a:srgbClr val="000000"/>
              </a:solidFill>
              <a:effectLst/>
              <a:latin typeface="+mn-ea"/>
              <a:cs typeface="Times New Roman"/>
            </a:endParaRPr>
          </a:p>
          <a:p>
            <a:pPr indent="152400"/>
            <a:r>
              <a:rPr lang="ja-JP" altLang="en-US" sz="2000" u="sng" dirty="0">
                <a:solidFill>
                  <a:srgbClr val="000000"/>
                </a:solidFill>
                <a:latin typeface="+mn-ea"/>
                <a:cs typeface="Times New Roman"/>
              </a:rPr>
              <a:t>結論</a:t>
            </a:r>
            <a:endParaRPr lang="ja-JP" altLang="ja-JP" sz="2000" dirty="0">
              <a:latin typeface="+mn-ea"/>
              <a:cs typeface="ＭＳ Ｐゴシック"/>
            </a:endParaRPr>
          </a:p>
          <a:p>
            <a:pPr indent="152400">
              <a:spcAft>
                <a:spcPts val="0"/>
              </a:spcAft>
            </a:pPr>
            <a:r>
              <a:rPr lang="ja-JP" altLang="en-US" sz="2000" dirty="0" smtClean="0">
                <a:effectLst/>
                <a:latin typeface="+mn-ea"/>
                <a:cs typeface="ＭＳ Ｐゴシック"/>
              </a:rPr>
              <a:t>　</a:t>
            </a:r>
            <a:r>
              <a:rPr lang="ja-JP" altLang="en-US" sz="2000" dirty="0">
                <a:solidFill>
                  <a:srgbClr val="000000"/>
                </a:solidFill>
                <a:latin typeface="+mn-ea"/>
                <a:cs typeface="Times New Roman"/>
              </a:rPr>
              <a:t>マトリクス評価に</a:t>
            </a:r>
            <a:r>
              <a:rPr lang="ja-JP" altLang="en-US" sz="2000" dirty="0" smtClean="0">
                <a:solidFill>
                  <a:srgbClr val="000000"/>
                </a:solidFill>
                <a:latin typeface="+mn-ea"/>
                <a:cs typeface="Times New Roman"/>
              </a:rPr>
              <a:t>おいて損傷程度による評価点は加算されて</a:t>
            </a:r>
            <a:endParaRPr lang="en-US" altLang="ja-JP" sz="2000" dirty="0" smtClean="0">
              <a:solidFill>
                <a:srgbClr val="000000"/>
              </a:solidFill>
              <a:latin typeface="+mn-ea"/>
              <a:cs typeface="Times New Roman"/>
            </a:endParaRPr>
          </a:p>
          <a:p>
            <a:pPr indent="152400">
              <a:spcAft>
                <a:spcPts val="0"/>
              </a:spcAft>
            </a:pPr>
            <a:r>
              <a:rPr lang="ja-JP" altLang="en-US" sz="2000" dirty="0" smtClean="0">
                <a:solidFill>
                  <a:srgbClr val="000000"/>
                </a:solidFill>
                <a:latin typeface="+mn-ea"/>
                <a:cs typeface="Times New Roman"/>
              </a:rPr>
              <a:t>いないが、</a:t>
            </a:r>
            <a:r>
              <a:rPr lang="ja-JP" altLang="en-US" sz="2000" u="sng" dirty="0" smtClean="0">
                <a:solidFill>
                  <a:srgbClr val="FF0000"/>
                </a:solidFill>
                <a:latin typeface="+mn-ea"/>
                <a:cs typeface="Times New Roman"/>
              </a:rPr>
              <a:t>将来的な疲労リスクによりが加算</a:t>
            </a:r>
            <a:r>
              <a:rPr lang="ja-JP" altLang="en-US" sz="2000" dirty="0" smtClean="0">
                <a:solidFill>
                  <a:srgbClr val="000000"/>
                </a:solidFill>
                <a:latin typeface="+mn-ea"/>
                <a:cs typeface="Times New Roman"/>
              </a:rPr>
              <a:t>さ</a:t>
            </a:r>
            <a:r>
              <a:rPr lang="ja-JP" altLang="en-US" sz="2000" dirty="0" smtClean="0">
                <a:solidFill>
                  <a:srgbClr val="000000"/>
                </a:solidFill>
                <a:effectLst/>
                <a:latin typeface="+mn-ea"/>
                <a:cs typeface="Times New Roman"/>
              </a:rPr>
              <a:t>れている。</a:t>
            </a:r>
            <a:endParaRPr lang="ja-JP" sz="2000" dirty="0">
              <a:effectLst/>
              <a:latin typeface="+mn-ea"/>
              <a:cs typeface="ＭＳ Ｐゴシック"/>
            </a:endParaRPr>
          </a:p>
        </p:txBody>
      </p:sp>
      <p:sp>
        <p:nvSpPr>
          <p:cNvPr id="11" name="正方形/長方形 10"/>
          <p:cNvSpPr/>
          <p:nvPr/>
        </p:nvSpPr>
        <p:spPr>
          <a:xfrm>
            <a:off x="1259632" y="6021288"/>
            <a:ext cx="7841418" cy="261610"/>
          </a:xfrm>
          <a:prstGeom prst="rect">
            <a:avLst/>
          </a:prstGeom>
        </p:spPr>
        <p:txBody>
          <a:bodyPr wrap="square">
            <a:spAutoFit/>
          </a:bodyPr>
          <a:lstStyle/>
          <a:p>
            <a:r>
              <a:rPr lang="en-US" altLang="ja-JP" sz="11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rPr>
              <a:t>１　延命化における維持管理費に耐震補強費が加算されることで維持管理のメリットが低下</a:t>
            </a:r>
            <a:endParaRPr lang="en-US" altLang="ja-JP" sz="11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5" name="角丸四角形 14"/>
          <p:cNvSpPr/>
          <p:nvPr/>
        </p:nvSpPr>
        <p:spPr>
          <a:xfrm>
            <a:off x="7164288" y="1259235"/>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18" name="テキスト ボックス 17"/>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１次</a:t>
            </a:r>
            <a:r>
              <a:rPr lang="ja-JP" altLang="en-US" sz="2400" dirty="0" smtClean="0">
                <a:latin typeface="HGSｺﾞｼｯｸM" panose="020B0600000000000000" pitchFamily="50" charset="-128"/>
                <a:ea typeface="HGSｺﾞｼｯｸM" panose="020B0600000000000000" pitchFamily="50" charset="-128"/>
              </a:rPr>
              <a:t>判定、</a:t>
            </a:r>
            <a:r>
              <a:rPr lang="en-US" altLang="ja-JP" sz="2400" dirty="0" smtClean="0">
                <a:latin typeface="HGSｺﾞｼｯｸM" panose="020B0600000000000000" pitchFamily="50" charset="-128"/>
                <a:ea typeface="HGSｺﾞｼｯｸM" panose="020B0600000000000000" pitchFamily="50" charset="-128"/>
              </a:rPr>
              <a:t>2</a:t>
            </a:r>
            <a:r>
              <a:rPr lang="ja-JP" altLang="en-US" sz="2400" dirty="0" smtClean="0">
                <a:latin typeface="HGSｺﾞｼｯｸM" panose="020B0600000000000000" pitchFamily="50" charset="-128"/>
                <a:ea typeface="HGSｺﾞｼｯｸM" panose="020B0600000000000000" pitchFamily="50" charset="-128"/>
              </a:rPr>
              <a:t>次判定結果の妥当性</a:t>
            </a:r>
            <a:endParaRPr lang="ja-JP" altLang="en-US" sz="2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1195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38</a:t>
            </a:fld>
            <a:endParaRPr kumimoji="1" lang="ja-JP" altLang="en-US"/>
          </a:p>
        </p:txBody>
      </p:sp>
      <p:sp>
        <p:nvSpPr>
          <p:cNvPr id="1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5" name="角丸四角形 24"/>
          <p:cNvSpPr/>
          <p:nvPr/>
        </p:nvSpPr>
        <p:spPr>
          <a:xfrm>
            <a:off x="1187623" y="1772816"/>
            <a:ext cx="2592289"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spcAft>
                <a:spcPts val="0"/>
              </a:spcAft>
            </a:pPr>
            <a:r>
              <a:rPr lang="en-US" altLang="ja-JP" b="1" dirty="0">
                <a:solidFill>
                  <a:schemeClr val="tx1"/>
                </a:solidFill>
                <a:latin typeface="ＭＳ Ｐゴシック"/>
                <a:cs typeface="ＭＳ Ｐゴシック"/>
              </a:rPr>
              <a:t>2</a:t>
            </a:r>
            <a:r>
              <a:rPr lang="ja-JP" altLang="en-US" b="1" dirty="0">
                <a:solidFill>
                  <a:schemeClr val="tx1"/>
                </a:solidFill>
                <a:latin typeface="ＭＳ Ｐゴシック"/>
                <a:cs typeface="ＭＳ Ｐゴシック"/>
              </a:rPr>
              <a:t>次</a:t>
            </a:r>
            <a:r>
              <a:rPr lang="ja-JP" altLang="en-US" b="1" dirty="0" smtClean="0">
                <a:solidFill>
                  <a:schemeClr val="tx1"/>
                </a:solidFill>
                <a:latin typeface="ＭＳ Ｐゴシック"/>
                <a:cs typeface="ＭＳ Ｐゴシック"/>
              </a:rPr>
              <a:t>判定の妥当性</a:t>
            </a:r>
            <a:endParaRPr lang="ja-JP" b="1" dirty="0">
              <a:solidFill>
                <a:schemeClr val="tx1"/>
              </a:solidFill>
              <a:effectLst/>
              <a:latin typeface="ＭＳ Ｐゴシック"/>
              <a:cs typeface="ＭＳ Ｐゴシック"/>
            </a:endParaRPr>
          </a:p>
        </p:txBody>
      </p:sp>
      <p:sp>
        <p:nvSpPr>
          <p:cNvPr id="10" name="角丸四角形 9"/>
          <p:cNvSpPr/>
          <p:nvPr/>
        </p:nvSpPr>
        <p:spPr>
          <a:xfrm>
            <a:off x="6186888" y="1227971"/>
            <a:ext cx="1479550"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a:solidFill>
                  <a:srgbClr val="FFFFFF"/>
                </a:solidFill>
                <a:effectLst/>
                <a:latin typeface="ＭＳ Ｐゴシック"/>
                <a:ea typeface="HGSｺﾞｼｯｸM"/>
                <a:cs typeface="Times New Roman"/>
              </a:rPr>
              <a:t>大正大橋</a:t>
            </a:r>
            <a:endParaRPr lang="ja-JP" sz="1600">
              <a:effectLst/>
              <a:latin typeface="ＭＳ Ｐゴシック"/>
              <a:cs typeface="ＭＳ Ｐゴシック"/>
            </a:endParaRPr>
          </a:p>
        </p:txBody>
      </p:sp>
      <p:sp>
        <p:nvSpPr>
          <p:cNvPr id="13" name="角丸四角形 12"/>
          <p:cNvSpPr/>
          <p:nvPr/>
        </p:nvSpPr>
        <p:spPr>
          <a:xfrm>
            <a:off x="7771064" y="1229891"/>
            <a:ext cx="1121416" cy="542925"/>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大正橋</a:t>
            </a:r>
            <a:endParaRPr lang="ja-JP" sz="1600" dirty="0">
              <a:effectLst/>
              <a:latin typeface="ＭＳ Ｐゴシック"/>
              <a:cs typeface="ＭＳ Ｐゴシック"/>
            </a:endParaRPr>
          </a:p>
        </p:txBody>
      </p:sp>
      <p:sp>
        <p:nvSpPr>
          <p:cNvPr id="22"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4" name="テキスト ボックス 13"/>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１次</a:t>
            </a:r>
            <a:r>
              <a:rPr lang="ja-JP" altLang="en-US" sz="2400" dirty="0" smtClean="0">
                <a:latin typeface="HGSｺﾞｼｯｸM" panose="020B0600000000000000" pitchFamily="50" charset="-128"/>
                <a:ea typeface="HGSｺﾞｼｯｸM" panose="020B0600000000000000" pitchFamily="50" charset="-128"/>
              </a:rPr>
              <a:t>判定、</a:t>
            </a:r>
            <a:r>
              <a:rPr lang="en-US" altLang="ja-JP" sz="2400" dirty="0" smtClean="0">
                <a:latin typeface="HGSｺﾞｼｯｸM" panose="020B0600000000000000" pitchFamily="50" charset="-128"/>
                <a:ea typeface="HGSｺﾞｼｯｸM" panose="020B0600000000000000" pitchFamily="50" charset="-128"/>
              </a:rPr>
              <a:t>2</a:t>
            </a:r>
            <a:r>
              <a:rPr lang="ja-JP" altLang="en-US" sz="2400" dirty="0" smtClean="0">
                <a:latin typeface="HGSｺﾞｼｯｸM" panose="020B0600000000000000" pitchFamily="50" charset="-128"/>
                <a:ea typeface="HGSｺﾞｼｯｸM" panose="020B0600000000000000" pitchFamily="50" charset="-128"/>
              </a:rPr>
              <a:t>次判定結果の妥当性</a:t>
            </a:r>
            <a:endParaRPr lang="ja-JP" altLang="en-US" sz="2400" dirty="0">
              <a:latin typeface="HGSｺﾞｼｯｸM" panose="020B0600000000000000" pitchFamily="50" charset="-128"/>
              <a:ea typeface="HGSｺﾞｼｯｸM" panose="020B0600000000000000" pitchFamily="50" charset="-128"/>
            </a:endParaRPr>
          </a:p>
        </p:txBody>
      </p:sp>
      <p:sp>
        <p:nvSpPr>
          <p:cNvPr id="15" name="正方形/長方形 14"/>
          <p:cNvSpPr/>
          <p:nvPr/>
        </p:nvSpPr>
        <p:spPr>
          <a:xfrm>
            <a:off x="763030" y="2420888"/>
            <a:ext cx="7841418" cy="461665"/>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・損傷程度により評価されており</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判定として妥当</a:t>
            </a:r>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角丸四角形 18"/>
          <p:cNvSpPr/>
          <p:nvPr/>
        </p:nvSpPr>
        <p:spPr>
          <a:xfrm>
            <a:off x="1187623" y="3966195"/>
            <a:ext cx="2592289"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spcAft>
                <a:spcPts val="0"/>
              </a:spcAft>
            </a:pPr>
            <a:r>
              <a:rPr lang="ja-JP" altLang="en-US" b="1" dirty="0" smtClean="0">
                <a:solidFill>
                  <a:schemeClr val="tx1"/>
                </a:solidFill>
                <a:latin typeface="ＭＳ Ｐゴシック"/>
                <a:cs typeface="ＭＳ Ｐゴシック"/>
              </a:rPr>
              <a:t>１次判定の妥当性</a:t>
            </a:r>
            <a:endParaRPr lang="ja-JP" b="1" dirty="0">
              <a:solidFill>
                <a:schemeClr val="tx1"/>
              </a:solidFill>
              <a:effectLst/>
              <a:latin typeface="ＭＳ Ｐゴシック"/>
              <a:cs typeface="ＭＳ Ｐゴシック"/>
            </a:endParaRPr>
          </a:p>
        </p:txBody>
      </p:sp>
      <p:sp>
        <p:nvSpPr>
          <p:cNvPr id="20" name="正方形/長方形 19"/>
          <p:cNvSpPr/>
          <p:nvPr/>
        </p:nvSpPr>
        <p:spPr>
          <a:xfrm>
            <a:off x="1187623" y="4595644"/>
            <a:ext cx="6840762" cy="1569660"/>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ja-JP" sz="2400" dirty="0" smtClean="0">
                <a:solidFill>
                  <a:srgbClr val="000000"/>
                </a:solidFill>
                <a:latin typeface="HGSｺﾞｼｯｸM" panose="020B0600000000000000" pitchFamily="50" charset="-128"/>
                <a:ea typeface="HGSｺﾞｼｯｸM" panose="020B0600000000000000" pitchFamily="50" charset="-128"/>
                <a:cs typeface="Times New Roman"/>
              </a:rPr>
              <a:t>大正</a:t>
            </a:r>
            <a:r>
              <a:rPr lang="ja-JP" altLang="ja-JP" sz="2400" dirty="0">
                <a:solidFill>
                  <a:srgbClr val="000000"/>
                </a:solidFill>
                <a:latin typeface="HGSｺﾞｼｯｸM" panose="020B0600000000000000" pitchFamily="50" charset="-128"/>
                <a:ea typeface="HGSｺﾞｼｯｸM" panose="020B0600000000000000" pitchFamily="50" charset="-128"/>
                <a:cs typeface="Times New Roman"/>
              </a:rPr>
              <a:t>大橋や大正橋は損傷程度が</a:t>
            </a: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比較的</a:t>
            </a:r>
            <a:r>
              <a:rPr lang="ja-JP" altLang="ja-JP" sz="2400" dirty="0">
                <a:solidFill>
                  <a:srgbClr val="000000"/>
                </a:solidFill>
                <a:latin typeface="HGSｺﾞｼｯｸM" panose="020B0600000000000000" pitchFamily="50" charset="-128"/>
                <a:ea typeface="HGSｺﾞｼｯｸM" panose="020B0600000000000000" pitchFamily="50" charset="-128"/>
                <a:cs typeface="Times New Roman"/>
              </a:rPr>
              <a:t>深刻化している橋梁</a:t>
            </a:r>
            <a:r>
              <a:rPr lang="en-US" altLang="ja-JP" sz="2400" dirty="0">
                <a:solidFill>
                  <a:srgbClr val="000000"/>
                </a:solidFill>
                <a:latin typeface="HGSｺﾞｼｯｸM" panose="020B0600000000000000" pitchFamily="50" charset="-128"/>
                <a:ea typeface="HGSｺﾞｼｯｸM" panose="020B0600000000000000" pitchFamily="50" charset="-128"/>
                <a:cs typeface="Times New Roman"/>
              </a:rPr>
              <a:t>(</a:t>
            </a:r>
            <a:r>
              <a:rPr lang="ja-JP" altLang="ja-JP" sz="2400" dirty="0">
                <a:solidFill>
                  <a:srgbClr val="000000"/>
                </a:solidFill>
                <a:latin typeface="HGSｺﾞｼｯｸM" panose="020B0600000000000000" pitchFamily="50" charset="-128"/>
                <a:ea typeface="HGSｺﾞｼｯｸM" panose="020B0600000000000000" pitchFamily="50" charset="-128"/>
                <a:cs typeface="Times New Roman"/>
              </a:rPr>
              <a:t>緊急対応までは不要</a:t>
            </a:r>
            <a:r>
              <a:rPr lang="en-US" altLang="ja-JP" sz="2400" dirty="0">
                <a:solidFill>
                  <a:srgbClr val="000000"/>
                </a:solidFill>
                <a:latin typeface="HGSｺﾞｼｯｸM" panose="020B0600000000000000" pitchFamily="50" charset="-128"/>
                <a:ea typeface="HGSｺﾞｼｯｸM" panose="020B0600000000000000" pitchFamily="50" charset="-128"/>
                <a:cs typeface="Times New Roman"/>
              </a:rPr>
              <a:t>)</a:t>
            </a:r>
            <a:r>
              <a:rPr lang="ja-JP" altLang="ja-JP" sz="2400" dirty="0">
                <a:solidFill>
                  <a:srgbClr val="000000"/>
                </a:solidFill>
                <a:latin typeface="HGSｺﾞｼｯｸM" panose="020B0600000000000000" pitchFamily="50" charset="-128"/>
                <a:ea typeface="HGSｺﾞｼｯｸM" panose="020B0600000000000000" pitchFamily="50" charset="-128"/>
                <a:cs typeface="Times New Roman"/>
              </a:rPr>
              <a:t>であり、</a:t>
            </a:r>
            <a:r>
              <a:rPr lang="ja-JP" altLang="ja-JP" sz="2400" u="sng" dirty="0">
                <a:solidFill>
                  <a:srgbClr val="FF0000"/>
                </a:solidFill>
                <a:latin typeface="HGSｺﾞｼｯｸM" panose="020B0600000000000000" pitchFamily="50" charset="-128"/>
                <a:ea typeface="HGSｺﾞｼｯｸM" panose="020B0600000000000000" pitchFamily="50" charset="-128"/>
                <a:cs typeface="Times New Roman"/>
              </a:rPr>
              <a:t>閾値による抽出能力としては満足している</a:t>
            </a:r>
            <a:r>
              <a:rPr lang="ja-JP" altLang="ja-JP" sz="2400" dirty="0">
                <a:solidFill>
                  <a:srgbClr val="000000"/>
                </a:solidFill>
                <a:latin typeface="HGSｺﾞｼｯｸM" panose="020B0600000000000000" pitchFamily="50" charset="-128"/>
                <a:ea typeface="HGSｺﾞｼｯｸM" panose="020B0600000000000000" pitchFamily="50" charset="-128"/>
                <a:cs typeface="Times New Roman"/>
              </a:rPr>
              <a:t>と言える。</a:t>
            </a:r>
            <a:endParaRPr lang="ja-JP" altLang="ja-JP" sz="2400" dirty="0">
              <a:latin typeface="HGSｺﾞｼｯｸM" panose="020B0600000000000000" pitchFamily="50" charset="-128"/>
              <a:ea typeface="HGSｺﾞｼｯｸM" panose="020B0600000000000000" pitchFamily="50" charset="-128"/>
              <a:cs typeface="ＭＳ Ｐゴシック"/>
            </a:endParaRPr>
          </a:p>
          <a:p>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38967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39</a:t>
            </a:fld>
            <a:endParaRPr kumimoji="1" lang="ja-JP" altLang="en-US"/>
          </a:p>
        </p:txBody>
      </p:sp>
      <p:sp>
        <p:nvSpPr>
          <p:cNvPr id="1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5" name="角丸四角形 14"/>
          <p:cNvSpPr/>
          <p:nvPr/>
        </p:nvSpPr>
        <p:spPr>
          <a:xfrm>
            <a:off x="6869380" y="1257527"/>
            <a:ext cx="1479550" cy="533400"/>
          </a:xfrm>
          <a:prstGeom prst="roundRect">
            <a:avLst/>
          </a:prstGeom>
          <a:solidFill>
            <a:srgbClr val="0033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kern="1200" dirty="0">
                <a:solidFill>
                  <a:srgbClr val="FFFFFF"/>
                </a:solidFill>
                <a:effectLst/>
                <a:latin typeface="ＭＳ Ｐゴシック"/>
                <a:ea typeface="HGSｺﾞｼｯｸM"/>
                <a:cs typeface="Times New Roman"/>
              </a:rPr>
              <a:t>蔀屋跨道橋</a:t>
            </a:r>
            <a:endParaRPr lang="ja-JP" sz="1600" dirty="0">
              <a:effectLst/>
              <a:latin typeface="ＭＳ Ｐゴシック"/>
              <a:cs typeface="ＭＳ Ｐゴシック"/>
            </a:endParaRPr>
          </a:p>
        </p:txBody>
      </p:sp>
      <p:sp>
        <p:nvSpPr>
          <p:cNvPr id="20"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1" name="角丸四角形 10"/>
          <p:cNvSpPr/>
          <p:nvPr/>
        </p:nvSpPr>
        <p:spPr>
          <a:xfrm>
            <a:off x="1187623" y="1772816"/>
            <a:ext cx="2592289"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spcAft>
                <a:spcPts val="0"/>
              </a:spcAft>
            </a:pPr>
            <a:r>
              <a:rPr lang="en-US" altLang="ja-JP" b="1" dirty="0">
                <a:solidFill>
                  <a:schemeClr val="tx1"/>
                </a:solidFill>
                <a:latin typeface="ＭＳ Ｐゴシック"/>
                <a:cs typeface="ＭＳ Ｐゴシック"/>
              </a:rPr>
              <a:t>2</a:t>
            </a:r>
            <a:r>
              <a:rPr lang="ja-JP" altLang="en-US" b="1" dirty="0">
                <a:solidFill>
                  <a:schemeClr val="tx1"/>
                </a:solidFill>
                <a:latin typeface="ＭＳ Ｐゴシック"/>
                <a:cs typeface="ＭＳ Ｐゴシック"/>
              </a:rPr>
              <a:t>次</a:t>
            </a:r>
            <a:r>
              <a:rPr lang="ja-JP" altLang="en-US" b="1" dirty="0" smtClean="0">
                <a:solidFill>
                  <a:schemeClr val="tx1"/>
                </a:solidFill>
                <a:latin typeface="ＭＳ Ｐゴシック"/>
                <a:cs typeface="ＭＳ Ｐゴシック"/>
              </a:rPr>
              <a:t>判定の妥当性</a:t>
            </a:r>
            <a:endParaRPr lang="ja-JP" b="1" dirty="0">
              <a:solidFill>
                <a:schemeClr val="tx1"/>
              </a:solidFill>
              <a:effectLst/>
              <a:latin typeface="ＭＳ Ｐゴシック"/>
              <a:cs typeface="ＭＳ Ｐゴシック"/>
            </a:endParaRPr>
          </a:p>
        </p:txBody>
      </p:sp>
      <p:sp>
        <p:nvSpPr>
          <p:cNvPr id="13" name="正方形/長方形 12"/>
          <p:cNvSpPr/>
          <p:nvPr/>
        </p:nvSpPr>
        <p:spPr>
          <a:xfrm>
            <a:off x="1051062" y="2348880"/>
            <a:ext cx="7265354" cy="1200329"/>
          </a:xfrm>
          <a:prstGeom prst="rect">
            <a:avLst/>
          </a:prstGeom>
        </p:spPr>
        <p:txBody>
          <a:bodyPr wrap="square">
            <a:spAutoFit/>
          </a:bodyPr>
          <a:lstStyle/>
          <a:p>
            <a:pPr>
              <a:spcAft>
                <a:spcPts val="0"/>
              </a:spcAft>
            </a:pP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ＭＳ Ｐゴシック"/>
              </a:rPr>
              <a:t>・リスクが顕在していない状態にあることから「更新」までの時間的猶予</a:t>
            </a:r>
            <a:r>
              <a:rPr lang="ja-JP" altLang="en-US" sz="2400" u="sng" dirty="0">
                <a:solidFill>
                  <a:srgbClr val="FF0000"/>
                </a:solidFill>
                <a:latin typeface="HGSｺﾞｼｯｸM" panose="020B0600000000000000" pitchFamily="50" charset="-128"/>
                <a:ea typeface="HGSｺﾞｼｯｸM" panose="020B0600000000000000" pitchFamily="50" charset="-128"/>
                <a:cs typeface="ＭＳ Ｐゴシック"/>
              </a:rPr>
              <a:t>が</a:t>
            </a: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ＭＳ Ｐゴシック"/>
              </a:rPr>
              <a:t>あると考えられる</a:t>
            </a:r>
            <a:endParaRPr lang="en-US" altLang="ja-JP" sz="2400" u="sng" dirty="0" smtClean="0">
              <a:solidFill>
                <a:srgbClr val="FF0000"/>
              </a:solidFill>
              <a:latin typeface="HGSｺﾞｼｯｸM" panose="020B0600000000000000" pitchFamily="50" charset="-128"/>
              <a:ea typeface="HGSｺﾞｼｯｸM" panose="020B0600000000000000" pitchFamily="50" charset="-128"/>
              <a:cs typeface="ＭＳ Ｐゴシック"/>
            </a:endParaRPr>
          </a:p>
          <a:p>
            <a:pPr>
              <a:spcAft>
                <a:spcPts val="0"/>
              </a:spcAft>
            </a:pPr>
            <a:r>
              <a:rPr lang="ja-JP" altLang="en-US" sz="2400" u="sng" dirty="0" smtClean="0">
                <a:solidFill>
                  <a:srgbClr val="FF0000"/>
                </a:solidFill>
                <a:latin typeface="HGSｺﾞｼｯｸM" panose="020B0600000000000000" pitchFamily="50" charset="-128"/>
                <a:ea typeface="HGSｺﾞｼｯｸM" panose="020B0600000000000000" pitchFamily="50" charset="-128"/>
                <a:cs typeface="ＭＳ Ｐゴシック"/>
              </a:rPr>
              <a:t>・更新期限の見極めが必要</a:t>
            </a:r>
            <a:endParaRPr lang="ja-JP" altLang="ja-JP" sz="2400" u="sng" dirty="0">
              <a:solidFill>
                <a:srgbClr val="FF0000"/>
              </a:solidFill>
              <a:latin typeface="HGSｺﾞｼｯｸM" panose="020B0600000000000000" pitchFamily="50" charset="-128"/>
              <a:ea typeface="HGSｺﾞｼｯｸM" panose="020B0600000000000000" pitchFamily="50" charset="-128"/>
              <a:cs typeface="ＭＳ Ｐゴシック"/>
            </a:endParaRPr>
          </a:p>
        </p:txBody>
      </p:sp>
      <p:sp>
        <p:nvSpPr>
          <p:cNvPr id="18" name="角丸四角形 17"/>
          <p:cNvSpPr/>
          <p:nvPr/>
        </p:nvSpPr>
        <p:spPr>
          <a:xfrm>
            <a:off x="1187623" y="3933056"/>
            <a:ext cx="2592289" cy="542925"/>
          </a:xfrm>
          <a:prstGeom prst="roundRect">
            <a:avLst/>
          </a:prstGeom>
          <a:solidFill>
            <a:srgbClr val="99FFCC"/>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spcAft>
                <a:spcPts val="0"/>
              </a:spcAft>
            </a:pPr>
            <a:r>
              <a:rPr lang="ja-JP" altLang="en-US" b="1" dirty="0" smtClean="0">
                <a:solidFill>
                  <a:schemeClr val="tx1"/>
                </a:solidFill>
                <a:latin typeface="ＭＳ Ｐゴシック"/>
                <a:cs typeface="ＭＳ Ｐゴシック"/>
              </a:rPr>
              <a:t>１次判定の妥当性</a:t>
            </a:r>
            <a:endParaRPr lang="ja-JP" b="1" dirty="0">
              <a:solidFill>
                <a:schemeClr val="tx1"/>
              </a:solidFill>
              <a:effectLst/>
              <a:latin typeface="ＭＳ Ｐゴシック"/>
              <a:cs typeface="ＭＳ Ｐゴシック"/>
            </a:endParaRPr>
          </a:p>
        </p:txBody>
      </p:sp>
      <p:sp>
        <p:nvSpPr>
          <p:cNvPr id="22" name="正方形/長方形 21"/>
          <p:cNvSpPr/>
          <p:nvPr/>
        </p:nvSpPr>
        <p:spPr>
          <a:xfrm>
            <a:off x="1115616" y="4532927"/>
            <a:ext cx="7265354" cy="1569660"/>
          </a:xfrm>
          <a:prstGeom prst="rect">
            <a:avLst/>
          </a:prstGeom>
        </p:spPr>
        <p:txBody>
          <a:bodyPr wrap="square">
            <a:spAutoFit/>
          </a:bodyPr>
          <a:lstStyle/>
          <a:p>
            <a:pPr indent="152400">
              <a:spcAft>
                <a:spcPts val="0"/>
              </a:spcAft>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・損傷程度からすると評価が課題であると考えられるが、一方で将来リスクを未然に評価することで</a:t>
            </a:r>
            <a:r>
              <a:rPr lang="en-US" altLang="ja-JP" sz="2400" dirty="0" smtClean="0">
                <a:solidFill>
                  <a:srgbClr val="000000"/>
                </a:solidFill>
                <a:latin typeface="HGSｺﾞｼｯｸM" panose="020B0600000000000000" pitchFamily="50" charset="-128"/>
                <a:ea typeface="HGSｺﾞｼｯｸM" panose="020B0600000000000000" pitchFamily="50" charset="-128"/>
                <a:cs typeface="Times New Roman"/>
              </a:rPr>
              <a:t>1</a:t>
            </a: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次スクリーニングとしての役割を果たしているとも考えられる。</a:t>
            </a:r>
            <a:endParaRPr lang="ja-JP" altLang="ja-JP" sz="2400" dirty="0">
              <a:solidFill>
                <a:srgbClr val="FF0000"/>
              </a:solidFill>
              <a:latin typeface="HGSｺﾞｼｯｸM" panose="020B0600000000000000" pitchFamily="50" charset="-128"/>
              <a:ea typeface="HGSｺﾞｼｯｸM" panose="020B0600000000000000" pitchFamily="50" charset="-128"/>
              <a:cs typeface="ＭＳ Ｐゴシック"/>
            </a:endParaRPr>
          </a:p>
        </p:txBody>
      </p:sp>
      <p:sp>
        <p:nvSpPr>
          <p:cNvPr id="23" name="テキスト ボックス 22"/>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１次</a:t>
            </a:r>
            <a:r>
              <a:rPr lang="ja-JP" altLang="en-US" sz="2400" dirty="0" smtClean="0">
                <a:latin typeface="HGSｺﾞｼｯｸM" panose="020B0600000000000000" pitchFamily="50" charset="-128"/>
                <a:ea typeface="HGSｺﾞｼｯｸM" panose="020B0600000000000000" pitchFamily="50" charset="-128"/>
              </a:rPr>
              <a:t>判定、</a:t>
            </a:r>
            <a:r>
              <a:rPr lang="en-US" altLang="ja-JP" sz="2400" dirty="0" smtClean="0">
                <a:latin typeface="HGSｺﾞｼｯｸM" panose="020B0600000000000000" pitchFamily="50" charset="-128"/>
                <a:ea typeface="HGSｺﾞｼｯｸM" panose="020B0600000000000000" pitchFamily="50" charset="-128"/>
              </a:rPr>
              <a:t>2</a:t>
            </a:r>
            <a:r>
              <a:rPr lang="ja-JP" altLang="en-US" sz="2400" dirty="0" smtClean="0">
                <a:latin typeface="HGSｺﾞｼｯｸM" panose="020B0600000000000000" pitchFamily="50" charset="-128"/>
                <a:ea typeface="HGSｺﾞｼｯｸM" panose="020B0600000000000000" pitchFamily="50" charset="-128"/>
              </a:rPr>
              <a:t>次判定結果の妥当性</a:t>
            </a:r>
            <a:endParaRPr lang="ja-JP" altLang="en-US" sz="2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101292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１．更新計画の概要</a:t>
            </a:r>
          </a:p>
        </p:txBody>
      </p:sp>
      <p:sp>
        <p:nvSpPr>
          <p:cNvPr id="17" name="テキスト ボックス 16"/>
          <p:cNvSpPr txBox="1"/>
          <p:nvPr/>
        </p:nvSpPr>
        <p:spPr>
          <a:xfrm>
            <a:off x="611560" y="1126485"/>
            <a:ext cx="525658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更新事業に関する位置付け</a:t>
            </a: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484784"/>
            <a:ext cx="7568482" cy="2092881"/>
          </a:xfrm>
          <a:prstGeom prst="rect">
            <a:avLst/>
          </a:prstGeom>
          <a:noFill/>
          <a:effectLst>
            <a:glow rad="127000">
              <a:srgbClr val="FFFF00"/>
            </a:glow>
          </a:effectLst>
        </p:spPr>
        <p:txBody>
          <a:bodyPr wrap="square" rtlCol="0">
            <a:spAutoFit/>
          </a:bodyPr>
          <a:lstStyle/>
          <a:p>
            <a:pPr marL="457200" indent="-457200">
              <a:buFont typeface="Wingdings" panose="05000000000000000000" pitchFamily="2" charset="2"/>
              <a:buChar char="Ø"/>
            </a:pP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大阪府都市整備中期計画（</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H24.3</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effectLst/>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dirty="0">
                <a:effectLst/>
                <a:latin typeface="HGSｺﾞｼｯｸM" panose="020B0600000000000000" pitchFamily="50" charset="-128"/>
                <a:ea typeface="HGSｺﾞｼｯｸM" panose="020B0600000000000000" pitchFamily="50" charset="-128"/>
                <a:cs typeface="Meiryo UI" panose="020B0604030504040204" pitchFamily="50" charset="-128"/>
              </a:rPr>
              <a:t>23</a:t>
            </a:r>
            <a:r>
              <a:rPr lang="ja-JP" altLang="en-US" dirty="0">
                <a:effectLst/>
                <a:latin typeface="HGSｺﾞｼｯｸM" panose="020B0600000000000000" pitchFamily="50" charset="-128"/>
                <a:ea typeface="HGSｺﾞｼｯｸM" panose="020B0600000000000000" pitchFamily="50" charset="-128"/>
                <a:cs typeface="Meiryo UI" panose="020B0604030504040204" pitchFamily="50" charset="-128"/>
              </a:rPr>
              <a:t>年から概ね</a:t>
            </a:r>
            <a:r>
              <a:rPr lang="en-US" altLang="ja-JP" dirty="0">
                <a:effectLst/>
                <a:latin typeface="HGSｺﾞｼｯｸM" panose="020B0600000000000000" pitchFamily="50" charset="-128"/>
                <a:ea typeface="HGSｺﾞｼｯｸM" panose="020B0600000000000000" pitchFamily="50" charset="-128"/>
                <a:cs typeface="Meiryo UI" panose="020B0604030504040204" pitchFamily="50" charset="-128"/>
              </a:rPr>
              <a:t>20</a:t>
            </a:r>
            <a:r>
              <a:rPr lang="ja-JP" altLang="en-US" dirty="0">
                <a:effectLst/>
                <a:latin typeface="HGSｺﾞｼｯｸM" panose="020B0600000000000000" pitchFamily="50" charset="-128"/>
                <a:ea typeface="HGSｺﾞｼｯｸM" panose="020B0600000000000000" pitchFamily="50" charset="-128"/>
                <a:cs typeface="Meiryo UI" panose="020B0604030504040204" pitchFamily="50" charset="-128"/>
              </a:rPr>
              <a:t>年で幹線道路ネットワークを整備</a:t>
            </a:r>
            <a:endParaRPr lang="en-US" altLang="ja-JP" dirty="0">
              <a:effectLst/>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年頃から大量更新時代に向け維持管理に投資をシフト</a:t>
            </a:r>
            <a:endPar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大阪府都市基盤施設長寿命化計画（</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H27.3</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・予防保全を前提に長寿命化を基本（計画期間：</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H27</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H36</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現時点で更新すべき橋梁のみが更新対象</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・大幹線道路の維持管理、更新のあり方を検討</a:t>
            </a:r>
            <a:endParaRPr lang="en-US" altLang="ja-JP" sz="16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正方形/長方形 2"/>
          <p:cNvSpPr/>
          <p:nvPr/>
        </p:nvSpPr>
        <p:spPr>
          <a:xfrm>
            <a:off x="5868144" y="6104329"/>
            <a:ext cx="2645276" cy="261610"/>
          </a:xfrm>
          <a:prstGeom prst="rect">
            <a:avLst/>
          </a:prstGeom>
        </p:spPr>
        <p:txBody>
          <a:bodyPr wrap="none">
            <a:spAutoFit/>
          </a:bodyPr>
          <a:lstStyle/>
          <a:p>
            <a:r>
              <a:rPr lang="ja-JP" altLang="ja-JP" sz="1100" dirty="0"/>
              <a:t>～</a:t>
            </a:r>
            <a:r>
              <a:rPr lang="ja-JP" altLang="en-US" sz="1100" dirty="0"/>
              <a:t>大阪府</a:t>
            </a:r>
            <a:r>
              <a:rPr lang="ja-JP" altLang="ja-JP" sz="1100" dirty="0"/>
              <a:t>都市整備中期計画（案）</a:t>
            </a:r>
            <a:r>
              <a:rPr lang="en-US" altLang="ja-JP" sz="1100" dirty="0"/>
              <a:t>H24.3</a:t>
            </a:r>
            <a:r>
              <a:rPr lang="ja-JP" altLang="ja-JP" sz="1100" dirty="0"/>
              <a:t>～</a:t>
            </a:r>
            <a:endParaRPr lang="ja-JP" altLang="en-US" sz="1100"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577665"/>
            <a:ext cx="6560370" cy="258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293672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40</a:t>
            </a:fld>
            <a:endParaRPr kumimoji="1" lang="ja-JP" altLang="en-US"/>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）課題</a:t>
            </a:r>
            <a:endParaRPr lang="ja-JP" altLang="en-US" sz="2400" dirty="0">
              <a:latin typeface="HGSｺﾞｼｯｸM" panose="020B0600000000000000" pitchFamily="50" charset="-128"/>
              <a:ea typeface="HGSｺﾞｼｯｸM" panose="020B0600000000000000" pitchFamily="50" charset="-128"/>
            </a:endParaRPr>
          </a:p>
        </p:txBody>
      </p:sp>
      <p:sp>
        <p:nvSpPr>
          <p:cNvPr id="1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 name="正方形/長方形 1"/>
          <p:cNvSpPr/>
          <p:nvPr/>
        </p:nvSpPr>
        <p:spPr>
          <a:xfrm>
            <a:off x="660563" y="1700808"/>
            <a:ext cx="7894882" cy="2677656"/>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rPr>
              <a:t>①１次判定フローにおける性能評価マトリクスの評価について、設定閾値を超えるものについては評価内容の確認を行ったが、閾値内に収まるものについては内容の検証が十分ではない。</a:t>
            </a:r>
            <a:r>
              <a:rPr lang="ja-JP" altLang="en-US" sz="2400" dirty="0">
                <a:latin typeface="HGSｺﾞｼｯｸM" panose="020B0600000000000000" pitchFamily="50" charset="-128"/>
                <a:ea typeface="HGSｺﾞｼｯｸM" panose="020B0600000000000000" pitchFamily="50" charset="-128"/>
              </a:rPr>
              <a:t>　</a:t>
            </a:r>
            <a:endParaRPr lang="en-US" altLang="ja-JP" sz="2400" dirty="0" smtClean="0">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　マトリクス評価における過小</a:t>
            </a:r>
            <a:r>
              <a:rPr lang="ja-JP" altLang="en-US" sz="2400" dirty="0" smtClean="0">
                <a:latin typeface="HGSｺﾞｼｯｸM" panose="020B0600000000000000" pitchFamily="50" charset="-128"/>
                <a:ea typeface="HGSｺﾞｼｯｸM" panose="020B0600000000000000" pitchFamily="50" charset="-128"/>
              </a:rPr>
              <a:t>評価による、</a:t>
            </a:r>
            <a:r>
              <a:rPr lang="ja-JP" altLang="en-US" sz="2400" dirty="0" smtClean="0">
                <a:latin typeface="HGSｺﾞｼｯｸM" panose="020B0600000000000000" pitchFamily="50" charset="-128"/>
                <a:ea typeface="HGSｺﾞｼｯｸM" panose="020B0600000000000000" pitchFamily="50" charset="-128"/>
              </a:rPr>
              <a:t>１次判定フローでの抽出漏れ</a:t>
            </a:r>
            <a:r>
              <a:rPr lang="ja-JP" altLang="en-US" sz="2400" dirty="0" smtClean="0">
                <a:latin typeface="HGSｺﾞｼｯｸM" panose="020B0600000000000000" pitchFamily="50" charset="-128"/>
                <a:ea typeface="HGSｺﾞｼｯｸM" panose="020B0600000000000000" pitchFamily="50" charset="-128"/>
              </a:rPr>
              <a:t>を防ぐため</a:t>
            </a:r>
            <a:r>
              <a:rPr lang="ja-JP" altLang="en-US" sz="2400" dirty="0" smtClean="0">
                <a:latin typeface="HGSｺﾞｼｯｸM" panose="020B0600000000000000" pitchFamily="50" charset="-128"/>
                <a:ea typeface="HGSｺﾞｼｯｸM" panose="020B0600000000000000" pitchFamily="50" charset="-128"/>
              </a:rPr>
              <a:t>にも、</a:t>
            </a:r>
            <a:r>
              <a:rPr lang="ja-JP" altLang="en-US" sz="2400" u="sng" dirty="0" smtClean="0">
                <a:solidFill>
                  <a:srgbClr val="FF0000"/>
                </a:solidFill>
                <a:latin typeface="HGSｺﾞｼｯｸM" panose="020B0600000000000000" pitchFamily="50" charset="-128"/>
                <a:ea typeface="HGSｺﾞｼｯｸM" panose="020B0600000000000000" pitchFamily="50" charset="-128"/>
              </a:rPr>
              <a:t>実橋の状態との整合性が図れているかを確認することも重要</a:t>
            </a:r>
            <a:r>
              <a:rPr lang="ja-JP" altLang="en-US" sz="2400" dirty="0" smtClean="0">
                <a:latin typeface="HGSｺﾞｼｯｸM" panose="020B0600000000000000" pitchFamily="50" charset="-128"/>
                <a:ea typeface="HGSｺﾞｼｯｸM" panose="020B0600000000000000" pitchFamily="50" charset="-128"/>
              </a:rPr>
              <a:t>である。</a:t>
            </a:r>
            <a:endParaRPr lang="ja-JP" altLang="ja-JP" sz="2400" dirty="0">
              <a:latin typeface="HGSｺﾞｼｯｸM" panose="020B0600000000000000" pitchFamily="50" charset="-128"/>
              <a:ea typeface="HGSｺﾞｼｯｸM" panose="020B0600000000000000" pitchFamily="50" charset="-128"/>
            </a:endParaRPr>
          </a:p>
        </p:txBody>
      </p:sp>
      <p:sp>
        <p:nvSpPr>
          <p:cNvPr id="18"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1" name="角丸四角形 10"/>
          <p:cNvSpPr/>
          <p:nvPr/>
        </p:nvSpPr>
        <p:spPr>
          <a:xfrm>
            <a:off x="827584" y="4725144"/>
            <a:ext cx="7631982" cy="1254480"/>
          </a:xfrm>
          <a:prstGeom prst="roundRect">
            <a:avLst/>
          </a:prstGeom>
          <a:solidFill>
            <a:srgbClr val="FFCCFF"/>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2400" b="1" dirty="0" smtClean="0">
                <a:solidFill>
                  <a:srgbClr val="FF0000"/>
                </a:solidFill>
                <a:latin typeface="HGSｺﾞｼｯｸM" panose="020B0600000000000000" pitchFamily="50" charset="-128"/>
                <a:ea typeface="HGSｺﾞｼｯｸM" panose="020B0600000000000000" pitchFamily="50" charset="-128"/>
                <a:cs typeface="ＭＳ Ｐゴシック"/>
              </a:rPr>
              <a:t>①１次判定フローでの抽出漏れが無いよう、実橋の状態との確認をどのような形式で行っていくべきか。</a:t>
            </a:r>
            <a:endParaRPr lang="ja-JP" sz="2400" b="1" dirty="0">
              <a:solidFill>
                <a:srgbClr val="FF0000"/>
              </a:solidFill>
              <a:effectLst/>
              <a:latin typeface="HGSｺﾞｼｯｸM" panose="020B0600000000000000" pitchFamily="50" charset="-128"/>
              <a:ea typeface="HGSｺﾞｼｯｸM" panose="020B0600000000000000" pitchFamily="50" charset="-128"/>
              <a:cs typeface="ＭＳ Ｐゴシック"/>
            </a:endParaRPr>
          </a:p>
        </p:txBody>
      </p:sp>
    </p:spTree>
    <p:extLst>
      <p:ext uri="{BB962C8B-B14F-4D97-AF65-F5344CB8AC3E}">
        <p14:creationId xmlns:p14="http://schemas.microsoft.com/office/powerpoint/2010/main" val="2777882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41</a:t>
            </a:fld>
            <a:endParaRPr kumimoji="1" lang="ja-JP" altLang="en-US"/>
          </a:p>
        </p:txBody>
      </p:sp>
      <p:sp>
        <p:nvSpPr>
          <p:cNvPr id="17" name="タイトル 1"/>
          <p:cNvSpPr>
            <a:spLocks noGrp="1"/>
          </p:cNvSpPr>
          <p:nvPr>
            <p:ph type="title"/>
          </p:nvPr>
        </p:nvSpPr>
        <p:spPr>
          <a:xfrm>
            <a:off x="230832" y="-21591"/>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2" name="正方形/長方形 21"/>
          <p:cNvSpPr/>
          <p:nvPr/>
        </p:nvSpPr>
        <p:spPr>
          <a:xfrm>
            <a:off x="763030" y="1739404"/>
            <a:ext cx="7841418" cy="2677656"/>
          </a:xfrm>
          <a:prstGeom prst="rect">
            <a:avLst/>
          </a:prstGeom>
        </p:spPr>
        <p:txBody>
          <a:bodyPr wrap="square">
            <a:spAutoFit/>
          </a:bodyPr>
          <a:lstStyle/>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②</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更新判定となった橋梁は</a:t>
            </a:r>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どのタイミングで更新を行うべきか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という課題が残る。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損傷</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程度により更新対象となっていれば、早い段階で対策すべきだが、将来的なリスク評価により更新と判定されている場合であれば時間的猶予があるものと考えられる。いずれにせよ着手時期（期限）の設定も必要であ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6"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）課題</a:t>
            </a:r>
            <a:endParaRPr lang="ja-JP" altLang="en-US" sz="2400" dirty="0">
              <a:latin typeface="HGSｺﾞｼｯｸM" panose="020B0600000000000000" pitchFamily="50" charset="-128"/>
              <a:ea typeface="HGSｺﾞｼｯｸM" panose="020B0600000000000000" pitchFamily="50" charset="-128"/>
            </a:endParaRPr>
          </a:p>
        </p:txBody>
      </p:sp>
      <p:sp>
        <p:nvSpPr>
          <p:cNvPr id="13" name="角丸四角形 12"/>
          <p:cNvSpPr/>
          <p:nvPr/>
        </p:nvSpPr>
        <p:spPr>
          <a:xfrm>
            <a:off x="833623" y="4725144"/>
            <a:ext cx="7815420" cy="1254480"/>
          </a:xfrm>
          <a:prstGeom prst="roundRect">
            <a:avLst/>
          </a:prstGeom>
          <a:solidFill>
            <a:srgbClr val="FFCCFF"/>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2400" b="1" dirty="0" smtClean="0">
                <a:solidFill>
                  <a:srgbClr val="FF0000"/>
                </a:solidFill>
                <a:effectLst/>
                <a:latin typeface="HGSｺﾞｼｯｸM" panose="020B0600000000000000" pitchFamily="50" charset="-128"/>
                <a:ea typeface="HGSｺﾞｼｯｸM" panose="020B0600000000000000" pitchFamily="50" charset="-128"/>
                <a:cs typeface="ＭＳ Ｐゴシック"/>
              </a:rPr>
              <a:t>②更新時期の見極めをどのように行っていくべきか。</a:t>
            </a:r>
            <a:endParaRPr lang="ja-JP" sz="2400" b="1" dirty="0">
              <a:solidFill>
                <a:srgbClr val="FF0000"/>
              </a:solidFill>
              <a:effectLst/>
              <a:latin typeface="HGSｺﾞｼｯｸM" panose="020B0600000000000000" pitchFamily="50" charset="-128"/>
              <a:ea typeface="HGSｺﾞｼｯｸM" panose="020B0600000000000000" pitchFamily="50" charset="-128"/>
              <a:cs typeface="ＭＳ Ｐゴシック"/>
            </a:endParaRPr>
          </a:p>
        </p:txBody>
      </p:sp>
    </p:spTree>
    <p:extLst>
      <p:ext uri="{BB962C8B-B14F-4D97-AF65-F5344CB8AC3E}">
        <p14:creationId xmlns:p14="http://schemas.microsoft.com/office/powerpoint/2010/main" val="4057747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42</a:t>
            </a:fld>
            <a:endParaRPr kumimoji="1" lang="ja-JP" altLang="en-US"/>
          </a:p>
        </p:txBody>
      </p:sp>
      <p:sp>
        <p:nvSpPr>
          <p:cNvPr id="17" name="タイトル 1"/>
          <p:cNvSpPr>
            <a:spLocks noGrp="1"/>
          </p:cNvSpPr>
          <p:nvPr>
            <p:ph type="title"/>
          </p:nvPr>
        </p:nvSpPr>
        <p:spPr>
          <a:xfrm>
            <a:off x="230832" y="-21591"/>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．本年度の</a:t>
            </a:r>
            <a:r>
              <a:rPr lang="ja-JP" altLang="en-US" dirty="0">
                <a:latin typeface="HGSｺﾞｼｯｸM" panose="020B0600000000000000" pitchFamily="50" charset="-128"/>
                <a:ea typeface="HGSｺﾞｼｯｸM" panose="020B0600000000000000" pitchFamily="50" charset="-128"/>
              </a:rPr>
              <a:t>検討内容</a:t>
            </a:r>
          </a:p>
        </p:txBody>
      </p:sp>
      <p:sp>
        <p:nvSpPr>
          <p:cNvPr id="12"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6" name="タイトル 1"/>
          <p:cNvSpPr txBox="1">
            <a:spLocks/>
          </p:cNvSpPr>
          <p:nvPr/>
        </p:nvSpPr>
        <p:spPr>
          <a:xfrm>
            <a:off x="383232" y="523050"/>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rPr>
              <a:t>．橋梁更新判定フローの</a:t>
            </a:r>
            <a:r>
              <a:rPr lang="ja-JP" altLang="en-US" sz="2800" dirty="0" smtClean="0">
                <a:latin typeface="HGSｺﾞｼｯｸM" panose="020B0600000000000000" pitchFamily="50" charset="-128"/>
                <a:ea typeface="HGSｺﾞｼｯｸM" panose="020B0600000000000000" pitchFamily="50" charset="-128"/>
              </a:rPr>
              <a:t>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５</a:t>
            </a:r>
            <a:r>
              <a:rPr lang="ja-JP" altLang="en-US" sz="2400" dirty="0" smtClean="0">
                <a:latin typeface="HGSｺﾞｼｯｸM" panose="020B0600000000000000" pitchFamily="50" charset="-128"/>
                <a:ea typeface="HGSｺﾞｼｯｸM" panose="020B0600000000000000" pitchFamily="50" charset="-128"/>
              </a:rPr>
              <a:t>）課題</a:t>
            </a:r>
            <a:endParaRPr lang="ja-JP" altLang="en-US" sz="2400" dirty="0">
              <a:latin typeface="HGSｺﾞｼｯｸM" panose="020B0600000000000000" pitchFamily="50" charset="-128"/>
              <a:ea typeface="HGSｺﾞｼｯｸM" panose="020B0600000000000000" pitchFamily="50" charset="-128"/>
            </a:endParaRPr>
          </a:p>
        </p:txBody>
      </p:sp>
      <p:sp>
        <p:nvSpPr>
          <p:cNvPr id="9" name="角丸四角形 8"/>
          <p:cNvSpPr/>
          <p:nvPr/>
        </p:nvSpPr>
        <p:spPr>
          <a:xfrm>
            <a:off x="959370" y="1700808"/>
            <a:ext cx="7619080" cy="1254480"/>
          </a:xfrm>
          <a:prstGeom prst="roundRect">
            <a:avLst/>
          </a:prstGeom>
          <a:solidFill>
            <a:srgbClr val="FFCCFF"/>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2400" b="1" dirty="0" smtClean="0">
                <a:solidFill>
                  <a:srgbClr val="FF0000"/>
                </a:solidFill>
                <a:latin typeface="HGSｺﾞｼｯｸM" panose="020B0600000000000000" pitchFamily="50" charset="-128"/>
                <a:ea typeface="HGSｺﾞｼｯｸM" panose="020B0600000000000000" pitchFamily="50" charset="-128"/>
                <a:cs typeface="ＭＳ Ｐゴシック"/>
              </a:rPr>
              <a:t>①１次判定フローでの抽出漏れが無いよう、実橋の状態との確認をどのような形式で行っていくべきか。</a:t>
            </a:r>
            <a:endParaRPr lang="ja-JP" sz="2400" b="1" dirty="0">
              <a:solidFill>
                <a:srgbClr val="FF0000"/>
              </a:solidFill>
              <a:effectLst/>
              <a:latin typeface="HGSｺﾞｼｯｸM" panose="020B0600000000000000" pitchFamily="50" charset="-128"/>
              <a:ea typeface="HGSｺﾞｼｯｸM" panose="020B0600000000000000" pitchFamily="50" charset="-128"/>
              <a:cs typeface="ＭＳ Ｐゴシック"/>
            </a:endParaRPr>
          </a:p>
        </p:txBody>
      </p:sp>
      <p:sp>
        <p:nvSpPr>
          <p:cNvPr id="11" name="角丸四角形 10"/>
          <p:cNvSpPr/>
          <p:nvPr/>
        </p:nvSpPr>
        <p:spPr>
          <a:xfrm>
            <a:off x="959370" y="4509120"/>
            <a:ext cx="7619080" cy="864096"/>
          </a:xfrm>
          <a:prstGeom prst="roundRect">
            <a:avLst/>
          </a:prstGeom>
          <a:solidFill>
            <a:srgbClr val="FFCCFF"/>
          </a:solidFill>
          <a:ln>
            <a:solidFill>
              <a:schemeClr val="tx1"/>
            </a:solid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ja-JP" altLang="en-US" sz="2400" b="1" dirty="0" smtClean="0">
                <a:solidFill>
                  <a:srgbClr val="FF0000"/>
                </a:solidFill>
                <a:effectLst/>
                <a:latin typeface="HGSｺﾞｼｯｸM" panose="020B0600000000000000" pitchFamily="50" charset="-128"/>
                <a:ea typeface="HGSｺﾞｼｯｸM" panose="020B0600000000000000" pitchFamily="50" charset="-128"/>
                <a:cs typeface="ＭＳ Ｐゴシック"/>
              </a:rPr>
              <a:t>②更新時期の見極めをどのように行っていくべきか。</a:t>
            </a:r>
            <a:endParaRPr lang="ja-JP" sz="2400" b="1" dirty="0">
              <a:solidFill>
                <a:srgbClr val="FF0000"/>
              </a:solidFill>
              <a:effectLst/>
              <a:latin typeface="HGSｺﾞｼｯｸM" panose="020B0600000000000000" pitchFamily="50" charset="-128"/>
              <a:ea typeface="HGSｺﾞｼｯｸM" panose="020B0600000000000000" pitchFamily="50" charset="-128"/>
              <a:cs typeface="ＭＳ Ｐゴシック"/>
            </a:endParaRPr>
          </a:p>
        </p:txBody>
      </p:sp>
      <p:sp>
        <p:nvSpPr>
          <p:cNvPr id="13" name="正方形/長方形 12"/>
          <p:cNvSpPr/>
          <p:nvPr/>
        </p:nvSpPr>
        <p:spPr>
          <a:xfrm>
            <a:off x="971600" y="3068960"/>
            <a:ext cx="7841418" cy="1200329"/>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→１次判定フローで維持管理となる橋梁でも、当面は健全度や外観上の劣化状況によって状態不良と判断できる数橋を対象に精査が必要。</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正方形/長方形 13"/>
          <p:cNvSpPr/>
          <p:nvPr/>
        </p:nvSpPr>
        <p:spPr>
          <a:xfrm>
            <a:off x="971600" y="5405711"/>
            <a:ext cx="7841418" cy="830997"/>
          </a:xfrm>
          <a:prstGeom prst="rect">
            <a:avLst/>
          </a:prstGeom>
        </p:spPr>
        <p:txBody>
          <a:bodyPr wrap="square">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→橋梁の状態に応じた判断が必要であり、橋梁ごとの更新検討の際の基本設計の中で整理すべき。</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040676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43</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65533"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６</a:t>
            </a:r>
            <a:r>
              <a:rPr lang="ja-JP" altLang="en-US" sz="2400" dirty="0" smtClean="0">
                <a:latin typeface="HGSｺﾞｼｯｸM" panose="020B0600000000000000" pitchFamily="50" charset="-128"/>
                <a:ea typeface="HGSｺﾞｼｯｸM" panose="020B0600000000000000" pitchFamily="50" charset="-128"/>
              </a:rPr>
              <a:t>）更新判定フロー　１次判定フロー</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9"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1"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２</a:t>
            </a:r>
            <a:r>
              <a:rPr lang="ja-JP" altLang="en-US"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橋梁更新判定フローの運用における課題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sp>
        <p:nvSpPr>
          <p:cNvPr id="14" name="正方形/長方形 13"/>
          <p:cNvSpPr/>
          <p:nvPr/>
        </p:nvSpPr>
        <p:spPr>
          <a:xfrm>
            <a:off x="4139952" y="1700808"/>
            <a:ext cx="4032447" cy="3046988"/>
          </a:xfrm>
          <a:prstGeom prst="rect">
            <a:avLst/>
          </a:prstGeom>
        </p:spPr>
        <p:txBody>
          <a:bodyPr wrap="square">
            <a:spAutoFit/>
          </a:bodyPr>
          <a:lstStyle/>
          <a:p>
            <a:endParaRPr lang="en-US" altLang="ja-JP" sz="2400" dirty="0">
              <a:latin typeface="HGSｺﾞｼｯｸM" panose="020B0600000000000000" pitchFamily="50" charset="-128"/>
              <a:ea typeface="HGSｺﾞｼｯｸM" panose="020B0600000000000000" pitchFamily="50" charset="-128"/>
            </a:endParaRPr>
          </a:p>
          <a:p>
            <a:r>
              <a:rPr lang="ja-JP" altLang="en-US" sz="2400" b="1" dirty="0" smtClean="0">
                <a:solidFill>
                  <a:srgbClr val="FF0000"/>
                </a:solidFill>
                <a:latin typeface="HGSｺﾞｼｯｸM" panose="020B0600000000000000" pitchFamily="50" charset="-128"/>
                <a:ea typeface="HGSｺﾞｼｯｸM" panose="020B0600000000000000" pitchFamily="50" charset="-128"/>
              </a:rPr>
              <a:t>▼性能評価マトリクス評価</a:t>
            </a:r>
            <a:endParaRPr lang="en-US" altLang="ja-JP" sz="2400" b="1" dirty="0" smtClean="0">
              <a:solidFill>
                <a:srgbClr val="FF0000"/>
              </a:solidFill>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　４３項目の評価指標により性能不足と性能低下をマトリクス評価する。設定閾値を超える「機能不足」橋梁について２次判定フローを実施。</a:t>
            </a:r>
            <a:endParaRPr lang="ja-JP" altLang="ja-JP" sz="2400" dirty="0">
              <a:latin typeface="HGSｺﾞｼｯｸM" panose="020B0600000000000000" pitchFamily="50" charset="-128"/>
              <a:ea typeface="HGSｺﾞｼｯｸM" panose="020B0600000000000000" pitchFamily="50" charset="-128"/>
            </a:endParaRPr>
          </a:p>
        </p:txBody>
      </p:sp>
      <p:grpSp>
        <p:nvGrpSpPr>
          <p:cNvPr id="3" name="グループ化 2"/>
          <p:cNvGrpSpPr/>
          <p:nvPr/>
        </p:nvGrpSpPr>
        <p:grpSpPr>
          <a:xfrm>
            <a:off x="323528" y="2307632"/>
            <a:ext cx="3774375" cy="3353616"/>
            <a:chOff x="558202" y="1519007"/>
            <a:chExt cx="3853050" cy="4574289"/>
          </a:xfrm>
        </p:grpSpPr>
        <p:pic>
          <p:nvPicPr>
            <p:cNvPr id="12" name="図 11"/>
            <p:cNvPicPr>
              <a:picLocks noChangeAspect="1"/>
            </p:cNvPicPr>
            <p:nvPr/>
          </p:nvPicPr>
          <p:blipFill>
            <a:blip r:embed="rId3"/>
            <a:stretch>
              <a:fillRect/>
            </a:stretch>
          </p:blipFill>
          <p:spPr>
            <a:xfrm>
              <a:off x="558202" y="1519007"/>
              <a:ext cx="3853050" cy="4574289"/>
            </a:xfrm>
            <a:prstGeom prst="rect">
              <a:avLst/>
            </a:prstGeom>
          </p:spPr>
        </p:pic>
        <p:sp>
          <p:nvSpPr>
            <p:cNvPr id="13" name="ひし形 12"/>
            <p:cNvSpPr/>
            <p:nvPr/>
          </p:nvSpPr>
          <p:spPr>
            <a:xfrm>
              <a:off x="2843643" y="5185228"/>
              <a:ext cx="1528786" cy="374980"/>
            </a:xfrm>
            <a:prstGeom prst="diamon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sp>
        <p:nvSpPr>
          <p:cNvPr id="21" name="正方形/長方形 20"/>
          <p:cNvSpPr/>
          <p:nvPr/>
        </p:nvSpPr>
        <p:spPr>
          <a:xfrm>
            <a:off x="1259632" y="5661248"/>
            <a:ext cx="1481496" cy="338554"/>
          </a:xfrm>
          <a:prstGeom prst="rect">
            <a:avLst/>
          </a:prstGeom>
        </p:spPr>
        <p:txBody>
          <a:bodyPr wrap="none">
            <a:spAutoFit/>
          </a:bodyPr>
          <a:lstStyle/>
          <a:p>
            <a:r>
              <a:rPr lang="ja-JP" altLang="en-US" sz="1600" b="1" dirty="0" smtClean="0"/>
              <a:t>１次判定フロー</a:t>
            </a:r>
            <a:endParaRPr lang="ja-JP" altLang="en-US" sz="1600" b="1" dirty="0"/>
          </a:p>
        </p:txBody>
      </p:sp>
    </p:spTree>
    <p:extLst>
      <p:ext uri="{BB962C8B-B14F-4D97-AF65-F5344CB8AC3E}">
        <p14:creationId xmlns:p14="http://schemas.microsoft.com/office/powerpoint/2010/main" val="1492631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44</a:t>
            </a:fld>
            <a:endParaRPr kumimoji="1" lang="ja-JP" altLang="en-US"/>
          </a:p>
        </p:txBody>
      </p:sp>
      <p:sp>
        <p:nvSpPr>
          <p:cNvPr id="7" name="タイトル 1"/>
          <p:cNvSpPr>
            <a:spLocks noGrp="1"/>
          </p:cNvSpPr>
          <p:nvPr>
            <p:ph type="title"/>
          </p:nvPr>
        </p:nvSpPr>
        <p:spPr>
          <a:xfrm>
            <a:off x="230832" y="0"/>
            <a:ext cx="8716202" cy="603774"/>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３．本年度の検討内容</a:t>
            </a:r>
          </a:p>
        </p:txBody>
      </p:sp>
      <p:sp>
        <p:nvSpPr>
          <p:cNvPr id="16" name="テキスト ボックス 15"/>
          <p:cNvSpPr txBox="1"/>
          <p:nvPr/>
        </p:nvSpPr>
        <p:spPr>
          <a:xfrm>
            <a:off x="565533" y="1162388"/>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６</a:t>
            </a:r>
            <a:r>
              <a:rPr lang="ja-JP" altLang="en-US" sz="2400" dirty="0" smtClean="0">
                <a:latin typeface="HGSｺﾞｼｯｸM" panose="020B0600000000000000" pitchFamily="50" charset="-128"/>
                <a:ea typeface="HGSｺﾞｼｯｸM" panose="020B0600000000000000" pitchFamily="50" charset="-128"/>
              </a:rPr>
              <a:t>）更新判定フロー　２次判定フロー</a:t>
            </a:r>
            <a:endParaRPr lang="en-US" altLang="ja-JP" sz="2400" dirty="0" smtClean="0">
              <a:latin typeface="HGSｺﾞｼｯｸM" panose="020B0600000000000000" pitchFamily="50" charset="-128"/>
              <a:ea typeface="HGSｺﾞｼｯｸM" panose="020B0600000000000000" pitchFamily="50" charset="-128"/>
            </a:endParaRPr>
          </a:p>
        </p:txBody>
      </p:sp>
      <p:sp>
        <p:nvSpPr>
          <p:cNvPr id="9"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11" name="タイトル 1"/>
          <p:cNvSpPr txBox="1">
            <a:spLocks/>
          </p:cNvSpPr>
          <p:nvPr/>
        </p:nvSpPr>
        <p:spPr>
          <a:xfrm>
            <a:off x="383232" y="532882"/>
            <a:ext cx="8716202" cy="57606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３</a:t>
            </a: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２</a:t>
            </a:r>
            <a:r>
              <a:rPr lang="ja-JP" altLang="en-US"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橋梁更新判定フローの運用における課題</a:t>
            </a:r>
            <a:endParaRPr lang="en-US" altLang="ja-JP" sz="2800" dirty="0" smtClean="0">
              <a:latin typeface="HGSｺﾞｼｯｸM" panose="020B0600000000000000" pitchFamily="50" charset="-128"/>
              <a:ea typeface="HGSｺﾞｼｯｸM" panose="020B0600000000000000" pitchFamily="50" charset="-128"/>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98194"/>
            <a:ext cx="3384376" cy="219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855175" y="1844824"/>
            <a:ext cx="7509710" cy="4154984"/>
          </a:xfrm>
          <a:prstGeom prst="rect">
            <a:avLst/>
          </a:prstGeom>
        </p:spPr>
        <p:txBody>
          <a:bodyPr wrap="square">
            <a:spAutoFit/>
          </a:bodyPr>
          <a:lstStyle/>
          <a:p>
            <a:r>
              <a:rPr lang="ja-JP" altLang="en-US" sz="2400" b="1" dirty="0" smtClean="0">
                <a:solidFill>
                  <a:srgbClr val="FF0000"/>
                </a:solidFill>
                <a:latin typeface="HGSｺﾞｼｯｸM" panose="020B0600000000000000" pitchFamily="50" charset="-128"/>
                <a:ea typeface="HGSｺﾞｼｯｸM" panose="020B0600000000000000" pitchFamily="50" charset="-128"/>
              </a:rPr>
              <a:t>▼基本設計</a:t>
            </a:r>
            <a:endParaRPr lang="en-US" altLang="ja-JP" sz="2400" b="1" dirty="0" smtClean="0">
              <a:solidFill>
                <a:srgbClr val="FF0000"/>
              </a:solidFill>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　１次</a:t>
            </a:r>
            <a:r>
              <a:rPr lang="ja-JP" altLang="en-US" sz="2400" dirty="0">
                <a:latin typeface="HGSｺﾞｼｯｸM" panose="020B0600000000000000" pitchFamily="50" charset="-128"/>
                <a:ea typeface="HGSｺﾞｼｯｸM" panose="020B0600000000000000" pitchFamily="50" charset="-128"/>
              </a:rPr>
              <a:t>判定フローでの抽出</a:t>
            </a:r>
            <a:r>
              <a:rPr lang="ja-JP" altLang="en-US" sz="2400" dirty="0" smtClean="0">
                <a:latin typeface="HGSｺﾞｼｯｸM" panose="020B0600000000000000" pitchFamily="50" charset="-128"/>
                <a:ea typeface="HGSｺﾞｼｯｸM" panose="020B0600000000000000" pitchFamily="50" charset="-128"/>
              </a:rPr>
              <a:t>橋梁</a:t>
            </a:r>
            <a:endParaRPr lang="en-US" altLang="ja-JP" sz="2400" dirty="0" smtClean="0">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を対象</a:t>
            </a:r>
            <a:r>
              <a:rPr lang="ja-JP" altLang="en-US" sz="2400" dirty="0" smtClean="0">
                <a:latin typeface="HGSｺﾞｼｯｸM" panose="020B0600000000000000" pitchFamily="50" charset="-128"/>
                <a:ea typeface="HGSｺﾞｼｯｸM" panose="020B0600000000000000" pitchFamily="50" charset="-128"/>
              </a:rPr>
              <a:t>に更新や部分更新など</a:t>
            </a:r>
            <a:r>
              <a:rPr lang="ja-JP" altLang="en-US" sz="2400" dirty="0" smtClean="0">
                <a:latin typeface="HGSｺﾞｼｯｸM" panose="020B0600000000000000" pitchFamily="50" charset="-128"/>
                <a:ea typeface="HGSｺﾞｼｯｸM" panose="020B0600000000000000" pitchFamily="50" charset="-128"/>
              </a:rPr>
              <a:t>想</a:t>
            </a:r>
            <a:endParaRPr lang="en-US" altLang="ja-JP" sz="2400" dirty="0" smtClean="0">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定される</a:t>
            </a:r>
            <a:r>
              <a:rPr lang="ja-JP" altLang="en-US" sz="2400" dirty="0" smtClean="0">
                <a:latin typeface="HGSｺﾞｼｯｸM" panose="020B0600000000000000" pitchFamily="50" charset="-128"/>
                <a:ea typeface="HGSｺﾞｼｯｸM" panose="020B0600000000000000" pitchFamily="50" charset="-128"/>
              </a:rPr>
              <a:t>ケースで施工計画を</a:t>
            </a:r>
            <a:r>
              <a:rPr lang="ja-JP" altLang="en-US" sz="2400" dirty="0" smtClean="0">
                <a:latin typeface="HGSｺﾞｼｯｸM" panose="020B0600000000000000" pitchFamily="50" charset="-128"/>
                <a:ea typeface="HGSｺﾞｼｯｸM" panose="020B0600000000000000" pitchFamily="50" charset="-128"/>
              </a:rPr>
              <a:t>立</a:t>
            </a:r>
            <a:endParaRPr lang="en-US" altLang="ja-JP" sz="2400" dirty="0" smtClean="0">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て、施工</a:t>
            </a:r>
            <a:r>
              <a:rPr lang="ja-JP" altLang="en-US" sz="2400" dirty="0" smtClean="0">
                <a:latin typeface="HGSｺﾞｼｯｸM" panose="020B0600000000000000" pitchFamily="50" charset="-128"/>
                <a:ea typeface="HGSｺﾞｼｯｸM" panose="020B0600000000000000" pitchFamily="50" charset="-128"/>
              </a:rPr>
              <a:t>方法、施工手順、工事費、</a:t>
            </a:r>
            <a:endParaRPr lang="en-US" altLang="ja-JP" sz="2400" dirty="0" smtClean="0">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着手期限などの条件を整理する。</a:t>
            </a:r>
            <a:endParaRPr lang="en-US" altLang="ja-JP" sz="2400" dirty="0" smtClean="0">
              <a:latin typeface="HGSｺﾞｼｯｸM" panose="020B0600000000000000" pitchFamily="50" charset="-128"/>
              <a:ea typeface="HGSｺﾞｼｯｸM" panose="020B0600000000000000" pitchFamily="50" charset="-128"/>
            </a:endParaRPr>
          </a:p>
          <a:p>
            <a:endParaRPr lang="en-US" altLang="ja-JP" sz="2400" dirty="0">
              <a:latin typeface="HGSｺﾞｼｯｸM" panose="020B0600000000000000" pitchFamily="50" charset="-128"/>
              <a:ea typeface="HGSｺﾞｼｯｸM" panose="020B0600000000000000" pitchFamily="50" charset="-128"/>
            </a:endParaRPr>
          </a:p>
          <a:p>
            <a:r>
              <a:rPr lang="ja-JP" altLang="en-US" sz="2400" b="1" dirty="0">
                <a:solidFill>
                  <a:srgbClr val="FF0000"/>
                </a:solidFill>
                <a:latin typeface="HGSｺﾞｼｯｸM" panose="020B0600000000000000" pitchFamily="50" charset="-128"/>
                <a:ea typeface="HGSｺﾞｼｯｸM" panose="020B0600000000000000" pitchFamily="50" charset="-128"/>
              </a:rPr>
              <a:t>▼</a:t>
            </a:r>
            <a:r>
              <a:rPr lang="ja-JP" altLang="en-US" sz="2400" b="1" dirty="0" smtClean="0">
                <a:solidFill>
                  <a:srgbClr val="FF0000"/>
                </a:solidFill>
                <a:latin typeface="HGSｺﾞｼｯｸM" panose="020B0600000000000000" pitchFamily="50" charset="-128"/>
                <a:ea typeface="HGSｺﾞｼｯｸM" panose="020B0600000000000000" pitchFamily="50" charset="-128"/>
              </a:rPr>
              <a:t>総合評価点による評価</a:t>
            </a:r>
            <a:endParaRPr lang="en-US" altLang="ja-JP" sz="2400" b="1" dirty="0" smtClean="0">
              <a:solidFill>
                <a:srgbClr val="FF0000"/>
              </a:solidFill>
              <a:latin typeface="HGSｺﾞｼｯｸM" panose="020B0600000000000000" pitchFamily="50" charset="-128"/>
              <a:ea typeface="HGSｺﾞｼｯｸM" panose="020B0600000000000000" pitchFamily="50" charset="-128"/>
            </a:endParaRPr>
          </a:p>
          <a:p>
            <a:r>
              <a:rPr lang="ja-JP" altLang="en-US" sz="2400" dirty="0" smtClean="0">
                <a:latin typeface="HGSｺﾞｼｯｸM" panose="020B0600000000000000" pitchFamily="50" charset="-128"/>
                <a:ea typeface="HGSｺﾞｼｯｸM" panose="020B0600000000000000" pitchFamily="50" charset="-128"/>
              </a:rPr>
              <a:t>　基本</a:t>
            </a:r>
            <a:r>
              <a:rPr lang="ja-JP" altLang="en-US" sz="2400" dirty="0" smtClean="0">
                <a:latin typeface="HGSｺﾞｼｯｸM" panose="020B0600000000000000" pitchFamily="50" charset="-128"/>
                <a:ea typeface="HGSｺﾞｼｯｸM" panose="020B0600000000000000" pitchFamily="50" charset="-128"/>
              </a:rPr>
              <a:t>設計で整理した条件を基に評価を行い、「更新」あるいは「維持管理」など想定したケースから最適な管理方針を判定する。</a:t>
            </a:r>
            <a:endParaRPr lang="ja-JP" altLang="ja-JP" sz="2400" dirty="0">
              <a:latin typeface="HGSｺﾞｼｯｸM" panose="020B0600000000000000" pitchFamily="50" charset="-128"/>
              <a:ea typeface="HGSｺﾞｼｯｸM" panose="020B0600000000000000" pitchFamily="50" charset="-128"/>
            </a:endParaRPr>
          </a:p>
        </p:txBody>
      </p:sp>
      <p:sp>
        <p:nvSpPr>
          <p:cNvPr id="2" name="ひし形 1"/>
          <p:cNvSpPr/>
          <p:nvPr/>
        </p:nvSpPr>
        <p:spPr>
          <a:xfrm>
            <a:off x="6444208" y="1988840"/>
            <a:ext cx="1920677" cy="1152128"/>
          </a:xfrm>
          <a:prstGeom prst="diamond">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779298" y="3573016"/>
            <a:ext cx="1489510" cy="338554"/>
          </a:xfrm>
          <a:prstGeom prst="rect">
            <a:avLst/>
          </a:prstGeom>
        </p:spPr>
        <p:txBody>
          <a:bodyPr wrap="none">
            <a:spAutoFit/>
          </a:bodyPr>
          <a:lstStyle/>
          <a:p>
            <a:r>
              <a:rPr lang="ja-JP" altLang="en-US" sz="1600" b="1" dirty="0"/>
              <a:t>２</a:t>
            </a:r>
            <a:r>
              <a:rPr lang="ja-JP" altLang="en-US" sz="1600" b="1" dirty="0" smtClean="0"/>
              <a:t>次判定フロー</a:t>
            </a:r>
            <a:endParaRPr lang="ja-JP" altLang="en-US" sz="1600" b="1" dirty="0"/>
          </a:p>
        </p:txBody>
      </p:sp>
      <p:sp>
        <p:nvSpPr>
          <p:cNvPr id="3" name="正方形/長方形 2"/>
          <p:cNvSpPr/>
          <p:nvPr/>
        </p:nvSpPr>
        <p:spPr>
          <a:xfrm>
            <a:off x="855175" y="1844824"/>
            <a:ext cx="4796945" cy="244827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6025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45</a:t>
            </a:fld>
            <a:endParaRPr kumimoji="1" lang="ja-JP" altLang="en-US"/>
          </a:p>
        </p:txBody>
      </p:sp>
      <p:sp>
        <p:nvSpPr>
          <p:cNvPr id="11" name="タイトル 1"/>
          <p:cNvSpPr txBox="1">
            <a:spLocks/>
          </p:cNvSpPr>
          <p:nvPr/>
        </p:nvSpPr>
        <p:spPr>
          <a:xfrm>
            <a:off x="179512" y="282352"/>
            <a:ext cx="8716202" cy="914400"/>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参考：性能評価マトリクス評価項目（１～２４）</a:t>
            </a:r>
            <a:endParaRPr lang="ja-JP" altLang="en-US" sz="2800" dirty="0">
              <a:latin typeface="HGSｺﾞｼｯｸM" panose="020B0600000000000000" pitchFamily="50" charset="-128"/>
              <a:ea typeface="HGSｺﾞｼｯｸM" panose="020B0600000000000000" pitchFamily="50" charset="-12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1268760"/>
            <a:ext cx="908319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947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46</a:t>
            </a:fld>
            <a:endParaRPr kumimoji="1" lang="ja-JP" alt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7" y="1243059"/>
            <a:ext cx="8975279" cy="506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a:xfrm>
            <a:off x="179512" y="282352"/>
            <a:ext cx="8716202" cy="914400"/>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参考：性能評価マトリクス評価項目（２５～４３）</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1316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１．更新計画の概要</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更新事業の考え方</a:t>
            </a: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8208912" cy="1938992"/>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耐用年数（</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年を想定）を迎えた橋梁は、計画的な更新が理想</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限られた建設投資</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の中で、多額の費用を要する橋梁更新を計画的に実施することは、現時点では困難</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当面の間、予防保全による長寿命化を推進し、更新は必要最低限とし、</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インフラ整備に目途が付いた後に、計画的な更新に投資をシフト</a:t>
            </a:r>
            <a:endPar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14" name="下矢印 13"/>
          <p:cNvSpPr/>
          <p:nvPr/>
        </p:nvSpPr>
        <p:spPr>
          <a:xfrm>
            <a:off x="3725693" y="3555454"/>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15616" y="4093770"/>
            <a:ext cx="7588560" cy="707886"/>
          </a:xfrm>
          <a:prstGeom prst="rect">
            <a:avLst/>
          </a:prstGeom>
          <a:noFill/>
          <a:ln w="38100" cmpd="thinThick">
            <a:solidFill>
              <a:schemeClr val="tx1"/>
            </a:solidFill>
          </a:ln>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計画的更新においても、限られた予算内で既存施設を有効活用するため、対象</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橋梁の状況に応じた対策</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が前提</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1231912" y="4885858"/>
            <a:ext cx="7588560" cy="1261884"/>
          </a:xfrm>
          <a:prstGeom prst="rect">
            <a:avLst/>
          </a:prstGeom>
          <a:noFill/>
          <a:ln w="38100" cmpd="thinThick">
            <a:noFill/>
          </a:ln>
        </p:spPr>
        <p:txBody>
          <a:bodyPr wrap="square" rtlCol="0">
            <a:spAutoFit/>
          </a:bodyPr>
          <a:lstStyle/>
          <a:p>
            <a:pPr marL="266700" indent="-266700"/>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上下部工の撤去再構築、上部工架け替え に加え、橋梁床版</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の取替え</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等の部分更新を想定。</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534988" defTabSz="773113">
              <a:tabLst>
                <a:tab pos="7173913" algn="l"/>
              </a:tabLst>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⇒投資計画（予算）の観点からは、</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部分更新による対策が必要な橋梁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の抽出の視点も重要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2663356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１．更新計画の概要</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更新判定における</a:t>
            </a:r>
            <a:r>
              <a:rPr lang="ja-JP" altLang="en-US" sz="2400" dirty="0" smtClean="0">
                <a:latin typeface="HGSｺﾞｼｯｸM" panose="020B0600000000000000" pitchFamily="50" charset="-128"/>
                <a:ea typeface="HGSｺﾞｼｯｸM" panose="020B0600000000000000" pitchFamily="50" charset="-128"/>
              </a:rPr>
              <a:t>基本的な考え方</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中期的視点　～概ね平成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年頃まで～</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22" name="テキスト ボックス 21"/>
          <p:cNvSpPr txBox="1"/>
          <p:nvPr/>
        </p:nvSpPr>
        <p:spPr>
          <a:xfrm>
            <a:off x="1115616" y="1916832"/>
            <a:ext cx="7272808" cy="707886"/>
          </a:xfrm>
          <a:prstGeom prst="rect">
            <a:avLst/>
          </a:prstGeom>
          <a:noFill/>
          <a:ln w="3175" cmpd="thinThick">
            <a:noFill/>
          </a:ln>
        </p:spPr>
        <p:txBody>
          <a:bodyPr wrap="square" rtlCol="0">
            <a:spAutoFit/>
          </a:bodyPr>
          <a:lstStyle/>
          <a:p>
            <a:pPr marL="457200" indent="-27463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長寿命化計画に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定める橋梁更新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判定フローに基づき、</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現時点で更新すべき橋梁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を抽出</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827584" y="2852936"/>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中長期的視点　～概ね平成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年頃以降～</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1115616" y="3205425"/>
            <a:ext cx="7272808" cy="707886"/>
          </a:xfrm>
          <a:prstGeom prst="rect">
            <a:avLst/>
          </a:prstGeom>
          <a:noFill/>
          <a:ln w="38100" cmpd="thinThick">
            <a:noFill/>
          </a:ln>
        </p:spPr>
        <p:txBody>
          <a:bodyPr wrap="square" rtlCol="0">
            <a:spAutoFit/>
          </a:bodyPr>
          <a:lstStyle/>
          <a:p>
            <a:pPr marL="457200" indent="-27463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将来的な更新時期の集中による歳出集中を平準化するため、</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計画的に更新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を実施</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下矢印 22"/>
          <p:cNvSpPr/>
          <p:nvPr/>
        </p:nvSpPr>
        <p:spPr>
          <a:xfrm>
            <a:off x="3725693" y="4149080"/>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15616" y="4725144"/>
            <a:ext cx="7272808" cy="1015663"/>
          </a:xfrm>
          <a:prstGeom prst="rect">
            <a:avLst/>
          </a:prstGeom>
          <a:noFill/>
          <a:ln w="38100" cmpd="thinThick">
            <a:solidFill>
              <a:schemeClr val="tx1"/>
            </a:solidFill>
          </a:ln>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更新判定フローの検討にあたっては、</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現時点で更新を検討すべき橋梁の抽出の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視点に</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加え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将来</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の計画的更新に備え</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優先順位付けの視点</a:t>
            </a:r>
            <a:r>
              <a:rPr lang="ja-JP" altLang="en-US" dirty="0"/>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が</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必要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288509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p:cNvSpPr/>
          <p:nvPr/>
        </p:nvSpPr>
        <p:spPr>
          <a:xfrm>
            <a:off x="480199" y="3229992"/>
            <a:ext cx="2447728" cy="46649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0199" y="1196752"/>
            <a:ext cx="2447728" cy="46649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6"/>
          <p:cNvSpPr txBox="1"/>
          <p:nvPr/>
        </p:nvSpPr>
        <p:spPr>
          <a:xfrm>
            <a:off x="467544" y="1268760"/>
            <a:ext cx="2460383"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　</a:t>
            </a:r>
            <a:r>
              <a:rPr lang="en-US" altLang="ja-JP" dirty="0" smtClean="0">
                <a:latin typeface="HGSｺﾞｼｯｸM" panose="020B0600000000000000" pitchFamily="50" charset="-128"/>
                <a:ea typeface="HGSｺﾞｼｯｸM" panose="020B0600000000000000" pitchFamily="50" charset="-128"/>
              </a:rPr>
              <a:t>H27</a:t>
            </a:r>
            <a:r>
              <a:rPr lang="ja-JP" altLang="en-US" dirty="0" smtClean="0">
                <a:latin typeface="HGSｺﾞｼｯｸM" panose="020B0600000000000000" pitchFamily="50" charset="-128"/>
                <a:ea typeface="HGSｺﾞｼｯｸM" panose="020B0600000000000000" pitchFamily="50" charset="-128"/>
              </a:rPr>
              <a:t>年度 検討内容</a:t>
            </a:r>
            <a:endParaRPr lang="ja-JP" altLang="en-US"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463406" y="3287063"/>
            <a:ext cx="2464521"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　</a:t>
            </a:r>
            <a:r>
              <a:rPr lang="en-US" altLang="ja-JP" dirty="0" smtClean="0">
                <a:latin typeface="HGSｺﾞｼｯｸM" panose="020B0600000000000000" pitchFamily="50" charset="-128"/>
                <a:ea typeface="HGSｺﾞｼｯｸM" panose="020B0600000000000000" pitchFamily="50" charset="-128"/>
              </a:rPr>
              <a:t>H28</a:t>
            </a:r>
            <a:r>
              <a:rPr lang="ja-JP" altLang="en-US" dirty="0" smtClean="0">
                <a:latin typeface="HGSｺﾞｼｯｸM" panose="020B0600000000000000" pitchFamily="50" charset="-128"/>
                <a:ea typeface="HGSｺﾞｼｯｸM" panose="020B0600000000000000" pitchFamily="50" charset="-128"/>
              </a:rPr>
              <a:t>年度 検討内容</a:t>
            </a:r>
            <a:endParaRPr lang="ja-JP" altLang="en-US" dirty="0">
              <a:latin typeface="HGSｺﾞｼｯｸM" panose="020B0600000000000000" pitchFamily="50" charset="-128"/>
              <a:ea typeface="HGSｺﾞｼｯｸM" panose="020B0600000000000000" pitchFamily="50" charset="-128"/>
            </a:endParaRPr>
          </a:p>
        </p:txBody>
      </p:sp>
      <p:sp>
        <p:nvSpPr>
          <p:cNvPr id="23" name="テキスト ボックス 22"/>
          <p:cNvSpPr txBox="1"/>
          <p:nvPr/>
        </p:nvSpPr>
        <p:spPr>
          <a:xfrm>
            <a:off x="1043608" y="1772816"/>
            <a:ext cx="6821437" cy="1323439"/>
          </a:xfrm>
          <a:prstGeom prst="rect">
            <a:avLst/>
          </a:prstGeom>
          <a:noFill/>
          <a:ln w="38100" cmpd="thinThick">
            <a:noFill/>
          </a:ln>
        </p:spPr>
        <p:txBody>
          <a:bodyPr wrap="square" rtlCol="0">
            <a:spAutoFit/>
          </a:bodyPr>
          <a:lstStyle/>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H27-1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橋梁更新判定フローの見直し</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H27-2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性能評価マトリクスにより評価項目の点数化</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更新すべき橋梁の抽出手法考案</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H27-3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更新の最終判定を実施すべき</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橋の抽出</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テキスト ボックス 23"/>
          <p:cNvSpPr txBox="1"/>
          <p:nvPr/>
        </p:nvSpPr>
        <p:spPr>
          <a:xfrm>
            <a:off x="1052488" y="3814507"/>
            <a:ext cx="7704856" cy="1631216"/>
          </a:xfrm>
          <a:prstGeom prst="rect">
            <a:avLst/>
          </a:prstGeom>
          <a:noFill/>
          <a:ln w="38100" cmpd="thinThick">
            <a:noFill/>
          </a:ln>
        </p:spPr>
        <p:txBody>
          <a:bodyPr wrap="square" rtlCol="0">
            <a:spAutoFit/>
          </a:bodyPr>
          <a:lstStyle/>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H28-1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性能評価マトリクスの閾値のキャリブレーション</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更新の最終判定を実施すべき橋梁の見直し</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H28-2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将来の更新判定橋梁と優先順位の検討</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H28-3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個別橋梁更新の最終判定手法を考案</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（マクロ解析による規制時の負の便益を算出）</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13" name="直線矢印コネクタ 12"/>
          <p:cNvCxnSpPr/>
          <p:nvPr/>
        </p:nvCxnSpPr>
        <p:spPr>
          <a:xfrm>
            <a:off x="1043608" y="1700808"/>
            <a:ext cx="8880" cy="1457176"/>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32" name="タイトル 1"/>
          <p:cNvSpPr>
            <a:spLocks noGrp="1"/>
          </p:cNvSpPr>
          <p:nvPr>
            <p:ph type="title"/>
          </p:nvPr>
        </p:nvSpPr>
        <p:spPr>
          <a:xfrm>
            <a:off x="213899" y="188640"/>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昨年度までの検討内容</a:t>
            </a:r>
            <a:r>
              <a:rPr lang="en-US" altLang="ja-JP" dirty="0" smtClean="0">
                <a:latin typeface="HGSｺﾞｼｯｸM" panose="020B0600000000000000" pitchFamily="50" charset="-128"/>
                <a:ea typeface="HGSｺﾞｼｯｸM" panose="020B0600000000000000" pitchFamily="50" charset="-128"/>
              </a:rPr>
              <a:t>(</a:t>
            </a:r>
            <a:r>
              <a:rPr lang="ja-JP" altLang="en-US" dirty="0" smtClean="0">
                <a:latin typeface="HGSｺﾞｼｯｸM" panose="020B0600000000000000" pitchFamily="50" charset="-128"/>
                <a:ea typeface="HGSｺﾞｼｯｸM" panose="020B0600000000000000" pitchFamily="50" charset="-128"/>
              </a:rPr>
              <a:t>～</a:t>
            </a:r>
            <a:r>
              <a:rPr lang="en-US" altLang="ja-JP" dirty="0" smtClean="0">
                <a:latin typeface="HGSｺﾞｼｯｸM" panose="020B0600000000000000" pitchFamily="50" charset="-128"/>
                <a:ea typeface="HGSｺﾞｼｯｸM" panose="020B0600000000000000" pitchFamily="50" charset="-128"/>
              </a:rPr>
              <a:t>p12)</a:t>
            </a:r>
            <a:endParaRPr lang="ja-JP" altLang="en-US"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cxnSp>
        <p:nvCxnSpPr>
          <p:cNvPr id="16" name="直線矢印コネクタ 15"/>
          <p:cNvCxnSpPr/>
          <p:nvPr/>
        </p:nvCxnSpPr>
        <p:spPr>
          <a:xfrm>
            <a:off x="1043608" y="3860548"/>
            <a:ext cx="0" cy="1512668"/>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39824" y="5517232"/>
            <a:ext cx="1223864" cy="466499"/>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431298" y="5565815"/>
            <a:ext cx="1378796"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rPr>
              <a:t>　</a:t>
            </a:r>
            <a:r>
              <a:rPr lang="en-US" altLang="ja-JP" dirty="0" smtClean="0">
                <a:latin typeface="HGSｺﾞｼｯｸM" panose="020B0600000000000000" pitchFamily="50" charset="-128"/>
                <a:ea typeface="HGSｺﾞｼｯｸM" panose="020B0600000000000000" pitchFamily="50" charset="-128"/>
              </a:rPr>
              <a:t>H29</a:t>
            </a:r>
            <a:r>
              <a:rPr lang="ja-JP" altLang="en-US" dirty="0" smtClean="0">
                <a:latin typeface="HGSｺﾞｼｯｸM" panose="020B0600000000000000" pitchFamily="50" charset="-128"/>
                <a:ea typeface="HGSｺﾞｼｯｸM" panose="020B0600000000000000" pitchFamily="50" charset="-128"/>
              </a:rPr>
              <a:t>年度</a:t>
            </a:r>
            <a:endParaRPr lang="ja-JP" altLang="en-US" dirty="0">
              <a:latin typeface="HGSｺﾞｼｯｸM" panose="020B0600000000000000" pitchFamily="50" charset="-128"/>
              <a:ea typeface="HGSｺﾞｼｯｸM" panose="020B0600000000000000" pitchFamily="50" charset="-128"/>
            </a:endParaRPr>
          </a:p>
        </p:txBody>
      </p:sp>
      <p:sp>
        <p:nvSpPr>
          <p:cNvPr id="21"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131870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昨年度</a:t>
            </a:r>
            <a:r>
              <a:rPr lang="ja-JP" altLang="en-US" dirty="0" smtClean="0">
                <a:latin typeface="HGSｺﾞｼｯｸM" panose="020B0600000000000000" pitchFamily="50" charset="-128"/>
                <a:ea typeface="HGSｺﾞｼｯｸM" panose="020B0600000000000000" pitchFamily="50" charset="-128"/>
              </a:rPr>
              <a:t>までの</a:t>
            </a:r>
            <a:r>
              <a:rPr lang="ja-JP" altLang="en-US" dirty="0">
                <a:latin typeface="HGSｺﾞｼｯｸM" panose="020B0600000000000000" pitchFamily="50" charset="-128"/>
                <a:ea typeface="HGSｺﾞｼｯｸM" panose="020B0600000000000000" pitchFamily="50" charset="-128"/>
              </a:rPr>
              <a:t>検討内容</a:t>
            </a:r>
          </a:p>
        </p:txBody>
      </p:sp>
      <p:sp>
        <p:nvSpPr>
          <p:cNvPr id="16" name="テキスト ボックス 15"/>
          <p:cNvSpPr txBox="1"/>
          <p:nvPr/>
        </p:nvSpPr>
        <p:spPr>
          <a:xfrm>
            <a:off x="580848" y="1114361"/>
            <a:ext cx="7776864"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１）性能評価マトリクスによる点数評価</a:t>
            </a:r>
          </a:p>
        </p:txBody>
      </p:sp>
      <p:sp>
        <p:nvSpPr>
          <p:cNvPr id="17" name="正方形/長方形 16"/>
          <p:cNvSpPr/>
          <p:nvPr/>
        </p:nvSpPr>
        <p:spPr>
          <a:xfrm>
            <a:off x="827584" y="1519820"/>
            <a:ext cx="8064896"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府管理橋梁</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2217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橋に対し、「性能評価マトリクス」を用いて、総合評価点を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算出。</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68" y="2157882"/>
            <a:ext cx="3672407" cy="42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ひし形 18"/>
          <p:cNvSpPr/>
          <p:nvPr/>
        </p:nvSpPr>
        <p:spPr>
          <a:xfrm>
            <a:off x="2521024" y="5229200"/>
            <a:ext cx="1334217" cy="360040"/>
          </a:xfrm>
          <a:prstGeom prst="diamond">
            <a:avLst/>
          </a:prstGeom>
          <a:solidFill>
            <a:srgbClr val="FFFF00"/>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ja-JP" sz="800" b="1" dirty="0">
                <a:solidFill>
                  <a:schemeClr val="tx1"/>
                </a:solidFill>
              </a:rPr>
              <a:t>h</a:t>
            </a:r>
            <a:r>
              <a:rPr kumimoji="1" lang="ja-JP" altLang="en-US" sz="800" b="1" dirty="0">
                <a:solidFill>
                  <a:schemeClr val="tx1"/>
                </a:solidFill>
              </a:rPr>
              <a:t> </a:t>
            </a:r>
            <a:r>
              <a:rPr lang="ja-JP" altLang="en-US" sz="800" b="1" dirty="0">
                <a:solidFill>
                  <a:schemeClr val="tx1"/>
                </a:solidFill>
              </a:rPr>
              <a:t>性能ﾏﾄﾘｸｽによる評価</a:t>
            </a:r>
            <a:endParaRPr kumimoji="1" lang="ja-JP" altLang="en-US" sz="800" b="1" dirty="0">
              <a:solidFill>
                <a:schemeClr val="tx1"/>
              </a:solidFill>
            </a:endParaRPr>
          </a:p>
        </p:txBody>
      </p:sp>
      <p:sp>
        <p:nvSpPr>
          <p:cNvPr id="27" name="正方形/長方形 26"/>
          <p:cNvSpPr/>
          <p:nvPr/>
        </p:nvSpPr>
        <p:spPr>
          <a:xfrm>
            <a:off x="3419872" y="4397190"/>
            <a:ext cx="2736304" cy="523220"/>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■橋梁毎の総合評価点</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集計イメージ</a:t>
            </a:r>
          </a:p>
        </p:txBody>
      </p:sp>
      <p:pic>
        <p:nvPicPr>
          <p:cNvPr id="2" name="図 1"/>
          <p:cNvPicPr>
            <a:picLocks noChangeAspect="1"/>
          </p:cNvPicPr>
          <p:nvPr/>
        </p:nvPicPr>
        <p:blipFill>
          <a:blip r:embed="rId4"/>
          <a:stretch>
            <a:fillRect/>
          </a:stretch>
        </p:blipFill>
        <p:spPr>
          <a:xfrm>
            <a:off x="3707904" y="2436084"/>
            <a:ext cx="4347046" cy="1941329"/>
          </a:xfrm>
          <a:prstGeom prst="rect">
            <a:avLst/>
          </a:prstGeom>
        </p:spPr>
      </p:pic>
      <p:sp>
        <p:nvSpPr>
          <p:cNvPr id="29" name="正方形/長方形 28"/>
          <p:cNvSpPr/>
          <p:nvPr/>
        </p:nvSpPr>
        <p:spPr>
          <a:xfrm>
            <a:off x="3419872" y="2139145"/>
            <a:ext cx="4108415"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■各項目のマトリクス評価点（例）</a:t>
            </a:r>
          </a:p>
        </p:txBody>
      </p:sp>
      <p:pic>
        <p:nvPicPr>
          <p:cNvPr id="12" name="図 11"/>
          <p:cNvPicPr>
            <a:picLocks noChangeAspect="1"/>
          </p:cNvPicPr>
          <p:nvPr/>
        </p:nvPicPr>
        <p:blipFill>
          <a:blip r:embed="rId5"/>
          <a:stretch>
            <a:fillRect/>
          </a:stretch>
        </p:blipFill>
        <p:spPr>
          <a:xfrm>
            <a:off x="5366499" y="4412489"/>
            <a:ext cx="2048656" cy="1883418"/>
          </a:xfrm>
          <a:prstGeom prst="rect">
            <a:avLst/>
          </a:prstGeom>
        </p:spPr>
      </p:pic>
      <p:sp>
        <p:nvSpPr>
          <p:cNvPr id="13"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Tree>
    <p:extLst>
      <p:ext uri="{BB962C8B-B14F-4D97-AF65-F5344CB8AC3E}">
        <p14:creationId xmlns:p14="http://schemas.microsoft.com/office/powerpoint/2010/main" val="3937562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正方形/長方形 12"/>
          <p:cNvSpPr/>
          <p:nvPr/>
        </p:nvSpPr>
        <p:spPr>
          <a:xfrm>
            <a:off x="4572000" y="2996952"/>
            <a:ext cx="4392488" cy="295864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59602" y="1132532"/>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）更新橋梁の最終判定</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正方形/長方形 61"/>
          <p:cNvSpPr/>
          <p:nvPr/>
        </p:nvSpPr>
        <p:spPr>
          <a:xfrm>
            <a:off x="535938" y="1586409"/>
            <a:ext cx="3875314" cy="439880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538" y="3237669"/>
            <a:ext cx="42989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005796" y="5949280"/>
            <a:ext cx="2957861" cy="338554"/>
          </a:xfrm>
          <a:prstGeom prst="rect">
            <a:avLst/>
          </a:prstGeom>
        </p:spPr>
        <p:txBody>
          <a:bodyPr wrap="none">
            <a:spAutoFit/>
          </a:bodyPr>
          <a:lstStyle/>
          <a:p>
            <a:r>
              <a:rPr lang="ja-JP" altLang="en-US" sz="1600" dirty="0" smtClean="0"/>
              <a:t>１次判定フロー（</a:t>
            </a:r>
            <a:r>
              <a:rPr lang="en-US" altLang="ja-JP" sz="1600" b="1" dirty="0" smtClean="0">
                <a:solidFill>
                  <a:srgbClr val="FF0000"/>
                </a:solidFill>
              </a:rPr>
              <a:t>H27</a:t>
            </a:r>
            <a:r>
              <a:rPr lang="ja-JP" altLang="en-US" sz="1600" b="1" dirty="0" smtClean="0">
                <a:solidFill>
                  <a:srgbClr val="FF0000"/>
                </a:solidFill>
              </a:rPr>
              <a:t>年度検討</a:t>
            </a:r>
            <a:r>
              <a:rPr lang="ja-JP" altLang="en-US" sz="1600" dirty="0" smtClean="0"/>
              <a:t>）</a:t>
            </a:r>
            <a:endParaRPr lang="ja-JP" altLang="en-US" sz="1600" dirty="0"/>
          </a:p>
        </p:txBody>
      </p:sp>
      <p:sp>
        <p:nvSpPr>
          <p:cNvPr id="16" name="正方形/長方形 15"/>
          <p:cNvSpPr/>
          <p:nvPr/>
        </p:nvSpPr>
        <p:spPr>
          <a:xfrm>
            <a:off x="5310152" y="5949280"/>
            <a:ext cx="2916183" cy="338554"/>
          </a:xfrm>
          <a:prstGeom prst="rect">
            <a:avLst/>
          </a:prstGeom>
        </p:spPr>
        <p:txBody>
          <a:bodyPr wrap="none">
            <a:spAutoFit/>
          </a:bodyPr>
          <a:lstStyle/>
          <a:p>
            <a:r>
              <a:rPr lang="ja-JP" altLang="en-US" sz="1600" dirty="0" smtClean="0"/>
              <a:t>２次判定フロー（</a:t>
            </a:r>
            <a:r>
              <a:rPr lang="en-US" altLang="ja-JP" sz="1600" dirty="0" smtClean="0">
                <a:solidFill>
                  <a:srgbClr val="FF0000"/>
                </a:solidFill>
              </a:rPr>
              <a:t>H28</a:t>
            </a:r>
            <a:r>
              <a:rPr lang="ja-JP" altLang="en-US" sz="1600" dirty="0" smtClean="0">
                <a:solidFill>
                  <a:srgbClr val="FF0000"/>
                </a:solidFill>
              </a:rPr>
              <a:t>年度検討</a:t>
            </a:r>
            <a:r>
              <a:rPr lang="ja-JP" altLang="en-US" sz="1600" dirty="0" smtClean="0"/>
              <a:t>）</a:t>
            </a:r>
            <a:endParaRPr lang="ja-JP" altLang="en-US" sz="1600" dirty="0"/>
          </a:p>
        </p:txBody>
      </p:sp>
      <p:sp>
        <p:nvSpPr>
          <p:cNvPr id="6" name="屈折矢印 5"/>
          <p:cNvSpPr/>
          <p:nvPr/>
        </p:nvSpPr>
        <p:spPr>
          <a:xfrm flipV="1">
            <a:off x="4411252" y="2276872"/>
            <a:ext cx="772083" cy="720080"/>
          </a:xfrm>
          <a:prstGeom prst="bentUpArrow">
            <a:avLst>
              <a:gd name="adj1" fmla="val 22984"/>
              <a:gd name="adj2" fmla="val 25000"/>
              <a:gd name="adj3" fmla="val 27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12568" y="1268760"/>
            <a:ext cx="3995936" cy="1692771"/>
          </a:xfrm>
          <a:prstGeom prst="rect">
            <a:avLst/>
          </a:prstGeom>
          <a:noFill/>
        </p:spPr>
        <p:txBody>
          <a:bodyPr wrap="square" rtlCol="0">
            <a:spAutoFit/>
          </a:bodyPr>
          <a:lstStyle/>
          <a:p>
            <a:pPr indent="261938">
              <a:spcAft>
                <a:spcPts val="1200"/>
              </a:spcAft>
            </a:pP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橋梁更新判定フローに基づき、更新を検討すべき橋梁を抽出</a:t>
            </a:r>
            <a:endParaRPr lang="en-US" altLang="ja-JP"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indent="261938"/>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261938"/>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Ｈ２８年度に個別橋梁における更新に関する詳細検討を実施</a:t>
            </a:r>
            <a:endParaRPr lang="ja-JP" altLang="en-US"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下矢印 6"/>
          <p:cNvSpPr/>
          <p:nvPr/>
        </p:nvSpPr>
        <p:spPr>
          <a:xfrm>
            <a:off x="6228184" y="1988840"/>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pic>
        <p:nvPicPr>
          <p:cNvPr id="20" name="図 19"/>
          <p:cNvPicPr>
            <a:picLocks noChangeAspect="1"/>
          </p:cNvPicPr>
          <p:nvPr/>
        </p:nvPicPr>
        <p:blipFill>
          <a:blip r:embed="rId3"/>
          <a:stretch>
            <a:fillRect/>
          </a:stretch>
        </p:blipFill>
        <p:spPr>
          <a:xfrm>
            <a:off x="558202" y="1519007"/>
            <a:ext cx="3853050" cy="4574289"/>
          </a:xfrm>
          <a:prstGeom prst="rect">
            <a:avLst/>
          </a:prstGeom>
        </p:spPr>
      </p:pic>
      <p:sp>
        <p:nvSpPr>
          <p:cNvPr id="21" name="テキスト ボックス 20"/>
          <p:cNvSpPr txBox="1"/>
          <p:nvPr/>
        </p:nvSpPr>
        <p:spPr>
          <a:xfrm>
            <a:off x="1088600" y="5702192"/>
            <a:ext cx="1384995" cy="184666"/>
          </a:xfrm>
          <a:prstGeom prst="rect">
            <a:avLst/>
          </a:prstGeom>
          <a:solidFill>
            <a:schemeClr val="bg1"/>
          </a:solidFill>
        </p:spPr>
        <p:txBody>
          <a:bodyPr wrap="none" lIns="0" tIns="0" rIns="0" bIns="0" rtlCol="0">
            <a:spAutoFit/>
          </a:bodyPr>
          <a:lstStyle/>
          <a:p>
            <a:r>
              <a:rPr lang="ja-JP" altLang="en-US" sz="1200" dirty="0"/>
              <a:t>更新</a:t>
            </a:r>
            <a:r>
              <a:rPr kumimoji="1" lang="ja-JP" altLang="en-US" sz="1200" dirty="0" smtClean="0"/>
              <a:t>最終判定の実施</a:t>
            </a:r>
            <a:endParaRPr kumimoji="1" lang="ja-JP" altLang="en-US" sz="1200" dirty="0"/>
          </a:p>
        </p:txBody>
      </p:sp>
      <p:sp>
        <p:nvSpPr>
          <p:cNvPr id="22" name="テキスト ボックス 21"/>
          <p:cNvSpPr txBox="1"/>
          <p:nvPr/>
        </p:nvSpPr>
        <p:spPr>
          <a:xfrm>
            <a:off x="3294727" y="5702192"/>
            <a:ext cx="615553" cy="184666"/>
          </a:xfrm>
          <a:prstGeom prst="rect">
            <a:avLst/>
          </a:prstGeom>
          <a:solidFill>
            <a:schemeClr val="bg1"/>
          </a:solidFill>
        </p:spPr>
        <p:txBody>
          <a:bodyPr wrap="none" lIns="0" tIns="0" rIns="0" bIns="0" rtlCol="0">
            <a:spAutoFit/>
          </a:bodyPr>
          <a:lstStyle/>
          <a:p>
            <a:r>
              <a:rPr kumimoji="1" lang="ja-JP" altLang="en-US" sz="1200" dirty="0" smtClean="0"/>
              <a:t>維持管理</a:t>
            </a:r>
            <a:endParaRPr kumimoji="1" lang="ja-JP" altLang="en-US" sz="1200" dirty="0"/>
          </a:p>
        </p:txBody>
      </p:sp>
      <p:sp>
        <p:nvSpPr>
          <p:cNvPr id="9" name="ひし形 8"/>
          <p:cNvSpPr/>
          <p:nvPr/>
        </p:nvSpPr>
        <p:spPr>
          <a:xfrm>
            <a:off x="2843643" y="5185228"/>
            <a:ext cx="1528786" cy="374980"/>
          </a:xfrm>
          <a:prstGeom prst="diamon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 name="タイトル 1"/>
          <p:cNvSpPr txBox="1">
            <a:spLocks/>
          </p:cNvSpPr>
          <p:nvPr/>
        </p:nvSpPr>
        <p:spPr>
          <a:xfrm>
            <a:off x="230832" y="457200"/>
            <a:ext cx="8716202" cy="675332"/>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dirty="0" smtClean="0">
                <a:latin typeface="HGSｺﾞｼｯｸM" panose="020B0600000000000000" pitchFamily="50" charset="-128"/>
                <a:ea typeface="HGSｺﾞｼｯｸM" panose="020B0600000000000000" pitchFamily="50" charset="-128"/>
              </a:rPr>
              <a:t>２．昨年度までの検討内容</a:t>
            </a:r>
            <a:endParaRPr lang="ja-JP" altLang="en-US" dirty="0">
              <a:latin typeface="HGSｺﾞｼｯｸM" panose="020B0600000000000000" pitchFamily="50" charset="-128"/>
              <a:ea typeface="HGSｺﾞｼｯｸM" panose="020B0600000000000000" pitchFamily="50" charset="-128"/>
            </a:endParaRPr>
          </a:p>
        </p:txBody>
      </p:sp>
      <p:sp>
        <p:nvSpPr>
          <p:cNvPr id="28" name="フッター プレースホルダー 7"/>
          <p:cNvSpPr>
            <a:spLocks noGrp="1"/>
          </p:cNvSpPr>
          <p:nvPr>
            <p:ph type="ftr" sz="quarter" idx="11"/>
          </p:nvPr>
        </p:nvSpPr>
        <p:spPr>
          <a:xfrm>
            <a:off x="5220072" y="6344752"/>
            <a:ext cx="3505200" cy="365760"/>
          </a:xfrm>
        </p:spPr>
        <p:txBody>
          <a:bodyPr/>
          <a:lstStyle/>
          <a:p>
            <a:r>
              <a:rPr kumimoji="1" lang="ja-JP" altLang="en-US" dirty="0" smtClean="0">
                <a:latin typeface="+mn-ea"/>
              </a:rPr>
              <a:t>資料１</a:t>
            </a:r>
            <a:endParaRPr kumimoji="1" lang="ja-JP" altLang="en-US" dirty="0">
              <a:latin typeface="+mn-ea"/>
            </a:endParaRPr>
          </a:p>
        </p:txBody>
      </p:sp>
      <p:sp>
        <p:nvSpPr>
          <p:cNvPr id="24" name="ひし形 23"/>
          <p:cNvSpPr/>
          <p:nvPr/>
        </p:nvSpPr>
        <p:spPr>
          <a:xfrm>
            <a:off x="5580112" y="3717032"/>
            <a:ext cx="2448272" cy="1512000"/>
          </a:xfrm>
          <a:prstGeom prst="diamon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3495772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25427</TotalTime>
  <Words>2911</Words>
  <Application>Microsoft Office PowerPoint</Application>
  <PresentationFormat>画面に合わせる (4:3)</PresentationFormat>
  <Paragraphs>753</Paragraphs>
  <Slides>46</Slides>
  <Notes>40</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アース</vt:lpstr>
      <vt:lpstr>橋梁更新判定フローによる更新すべき施設の抽出について</vt:lpstr>
      <vt:lpstr>PowerPoint プレゼンテーション</vt:lpstr>
      <vt:lpstr>PowerPoint プレゼンテーション</vt:lpstr>
      <vt:lpstr>１．更新計画の概要</vt:lpstr>
      <vt:lpstr>１．更新計画の概要</vt:lpstr>
      <vt:lpstr>１．更新計画の概要</vt:lpstr>
      <vt:lpstr>２．昨年度までの検討内容(～p12)</vt:lpstr>
      <vt:lpstr>２．昨年度までの検討内容</vt:lpstr>
      <vt:lpstr>PowerPoint プレゼンテーション</vt:lpstr>
      <vt:lpstr>２．昨年度までの検討内容</vt:lpstr>
      <vt:lpstr>２．昨年度までの検討内容</vt:lpstr>
      <vt:lpstr>２．昨年度までの検討内容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３．本年度の検討内容</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927</cp:revision>
  <cp:lastPrinted>2017-11-05T23:51:10Z</cp:lastPrinted>
  <dcterms:created xsi:type="dcterms:W3CDTF">2015-11-17T02:43:53Z</dcterms:created>
  <dcterms:modified xsi:type="dcterms:W3CDTF">2017-11-05T23:53:58Z</dcterms:modified>
</cp:coreProperties>
</file>