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handoutMasterIdLst>
    <p:handoutMasterId r:id="rId23"/>
  </p:handoutMasterIdLst>
  <p:sldIdLst>
    <p:sldId id="256" r:id="rId2"/>
    <p:sldId id="442" r:id="rId3"/>
    <p:sldId id="441" r:id="rId4"/>
    <p:sldId id="443" r:id="rId5"/>
    <p:sldId id="446" r:id="rId6"/>
    <p:sldId id="448" r:id="rId7"/>
    <p:sldId id="451" r:id="rId8"/>
    <p:sldId id="452" r:id="rId9"/>
    <p:sldId id="463" r:id="rId10"/>
    <p:sldId id="464" r:id="rId11"/>
    <p:sldId id="453" r:id="rId12"/>
    <p:sldId id="437" r:id="rId13"/>
    <p:sldId id="444" r:id="rId14"/>
    <p:sldId id="465" r:id="rId15"/>
    <p:sldId id="466" r:id="rId16"/>
    <p:sldId id="467" r:id="rId17"/>
    <p:sldId id="468" r:id="rId18"/>
    <p:sldId id="439" r:id="rId19"/>
    <p:sldId id="455" r:id="rId20"/>
    <p:sldId id="420"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882" autoAdjust="0"/>
    <p:restoredTop sz="94700" autoAdjust="0"/>
  </p:normalViewPr>
  <p:slideViewPr>
    <p:cSldViewPr>
      <p:cViewPr varScale="1">
        <p:scale>
          <a:sx n="66" d="100"/>
          <a:sy n="66" d="100"/>
        </p:scale>
        <p:origin x="-1188" y="-108"/>
      </p:cViewPr>
      <p:guideLst>
        <p:guide orient="horz" pos="2160"/>
        <p:guide pos="2880"/>
      </p:guideLst>
    </p:cSldViewPr>
  </p:slideViewPr>
  <p:outlineViewPr>
    <p:cViewPr>
      <p:scale>
        <a:sx n="33" d="100"/>
        <a:sy n="33" d="100"/>
      </p:scale>
      <p:origin x="0" y="3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190" cy="497048"/>
          </a:xfrm>
          <a:prstGeom prst="rect">
            <a:avLst/>
          </a:prstGeom>
        </p:spPr>
        <p:txBody>
          <a:bodyPr vert="horz" lIns="93225" tIns="46612" rIns="93225" bIns="466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7048"/>
          </a:xfrm>
          <a:prstGeom prst="rect">
            <a:avLst/>
          </a:prstGeom>
        </p:spPr>
        <p:txBody>
          <a:bodyPr vert="horz" lIns="93225" tIns="46612" rIns="93225" bIns="46612" rtlCol="0"/>
          <a:lstStyle>
            <a:lvl1pPr algn="r">
              <a:defRPr sz="1200"/>
            </a:lvl1pPr>
          </a:lstStyle>
          <a:p>
            <a:fld id="{FD3ADC6C-0A69-4C30-8B87-6D0144EAB3B0}" type="datetimeFigureOut">
              <a:rPr kumimoji="1" lang="ja-JP" altLang="en-US" smtClean="0"/>
              <a:t>2016/7/27</a:t>
            </a:fld>
            <a:endParaRPr kumimoji="1" lang="ja-JP" altLang="en-US"/>
          </a:p>
        </p:txBody>
      </p:sp>
      <p:sp>
        <p:nvSpPr>
          <p:cNvPr id="4" name="フッター プレースホルダー 3"/>
          <p:cNvSpPr>
            <a:spLocks noGrp="1"/>
          </p:cNvSpPr>
          <p:nvPr>
            <p:ph type="ftr" sz="quarter" idx="2"/>
          </p:nvPr>
        </p:nvSpPr>
        <p:spPr>
          <a:xfrm>
            <a:off x="2" y="9440676"/>
            <a:ext cx="2949190" cy="497048"/>
          </a:xfrm>
          <a:prstGeom prst="rect">
            <a:avLst/>
          </a:prstGeom>
        </p:spPr>
        <p:txBody>
          <a:bodyPr vert="horz" lIns="93225" tIns="46612" rIns="93225" bIns="466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6"/>
            <a:ext cx="2949190" cy="497048"/>
          </a:xfrm>
          <a:prstGeom prst="rect">
            <a:avLst/>
          </a:prstGeom>
        </p:spPr>
        <p:txBody>
          <a:bodyPr vert="horz" lIns="93225" tIns="46612" rIns="93225" bIns="46612" rtlCol="0" anchor="b"/>
          <a:lstStyle>
            <a:lvl1pPr algn="r">
              <a:defRPr sz="1200"/>
            </a:lvl1pPr>
          </a:lstStyle>
          <a:p>
            <a:fld id="{C728B60C-6745-431B-B9B6-A892AC2FDF1E}" type="slidenum">
              <a:rPr kumimoji="1" lang="ja-JP" altLang="en-US" smtClean="0"/>
              <a:t>‹#›</a:t>
            </a:fld>
            <a:endParaRPr kumimoji="1" lang="ja-JP" altLang="en-US"/>
          </a:p>
        </p:txBody>
      </p:sp>
    </p:spTree>
    <p:extLst>
      <p:ext uri="{BB962C8B-B14F-4D97-AF65-F5344CB8AC3E}">
        <p14:creationId xmlns:p14="http://schemas.microsoft.com/office/powerpoint/2010/main" val="3377552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49787" cy="496967"/>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4"/>
            <a:ext cx="2949787" cy="496967"/>
          </a:xfrm>
          <a:prstGeom prst="rect">
            <a:avLst/>
          </a:prstGeom>
        </p:spPr>
        <p:txBody>
          <a:bodyPr vert="horz" lIns="91410" tIns="45708" rIns="91410" bIns="45708" rtlCol="0"/>
          <a:lstStyle>
            <a:lvl1pPr algn="r">
              <a:defRPr sz="1200"/>
            </a:lvl1pPr>
          </a:lstStyle>
          <a:p>
            <a:fld id="{ECF6F7F8-8913-4732-AEA3-7F832FCF49E4}" type="datetimeFigureOut">
              <a:rPr kumimoji="1" lang="ja-JP" altLang="en-US" smtClean="0"/>
              <a:t>2016/7/27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8" rIns="91410" bIns="45708"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0" tIns="45708" rIns="91410" bIns="457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50"/>
            <a:ext cx="2949787" cy="496967"/>
          </a:xfrm>
          <a:prstGeom prst="rect">
            <a:avLst/>
          </a:prstGeom>
        </p:spPr>
        <p:txBody>
          <a:bodyPr vert="horz" lIns="91410" tIns="45708" rIns="9141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50"/>
            <a:ext cx="2949787" cy="496967"/>
          </a:xfrm>
          <a:prstGeom prst="rect">
            <a:avLst/>
          </a:prstGeom>
        </p:spPr>
        <p:txBody>
          <a:bodyPr vert="horz" lIns="91410" tIns="45708" rIns="91410" bIns="45708" rtlCol="0" anchor="b"/>
          <a:lstStyle>
            <a:lvl1pPr algn="r">
              <a:defRPr sz="1200"/>
            </a:lvl1pPr>
          </a:lstStyle>
          <a:p>
            <a:fld id="{54ED8BD2-EA18-4486-8D13-45C074BF6543}" type="slidenum">
              <a:rPr kumimoji="1" lang="ja-JP" altLang="en-US" smtClean="0"/>
              <a:t>‹#›</a:t>
            </a:fld>
            <a:endParaRPr kumimoji="1" lang="ja-JP" altLang="en-US"/>
          </a:p>
        </p:txBody>
      </p:sp>
    </p:spTree>
    <p:extLst>
      <p:ext uri="{BB962C8B-B14F-4D97-AF65-F5344CB8AC3E}">
        <p14:creationId xmlns:p14="http://schemas.microsoft.com/office/powerpoint/2010/main" val="33224221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D8BD2-EA18-4486-8D13-45C074BF6543}"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04899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5</a:t>
            </a:fld>
            <a:endParaRPr kumimoji="1" lang="ja-JP" altLang="en-US"/>
          </a:p>
        </p:txBody>
      </p:sp>
    </p:spTree>
    <p:extLst>
      <p:ext uri="{BB962C8B-B14F-4D97-AF65-F5344CB8AC3E}">
        <p14:creationId xmlns:p14="http://schemas.microsoft.com/office/powerpoint/2010/main" val="152568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8</a:t>
            </a:fld>
            <a:endParaRPr kumimoji="1" lang="ja-JP" altLang="en-US"/>
          </a:p>
        </p:txBody>
      </p:sp>
    </p:spTree>
    <p:extLst>
      <p:ext uri="{BB962C8B-B14F-4D97-AF65-F5344CB8AC3E}">
        <p14:creationId xmlns:p14="http://schemas.microsoft.com/office/powerpoint/2010/main" val="152568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54ED8BD2-EA18-4486-8D13-45C074BF6543}" type="slidenum">
              <a:rPr kumimoji="1" lang="ja-JP" altLang="en-US" smtClean="0"/>
              <a:t>11</a:t>
            </a:fld>
            <a:endParaRPr kumimoji="1" lang="ja-JP" altLang="en-US"/>
          </a:p>
        </p:txBody>
      </p:sp>
    </p:spTree>
    <p:extLst>
      <p:ext uri="{BB962C8B-B14F-4D97-AF65-F5344CB8AC3E}">
        <p14:creationId xmlns:p14="http://schemas.microsoft.com/office/powerpoint/2010/main" val="152568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endParaRPr kumimoji="1" lang="ja-JP" altLang="en-US"/>
          </a:p>
        </p:txBody>
      </p:sp>
      <p:sp>
        <p:nvSpPr>
          <p:cNvPr id="17" name="フッター プレースホルダー 16"/>
          <p:cNvSpPr>
            <a:spLocks noGrp="1"/>
          </p:cNvSpPr>
          <p:nvPr>
            <p:ph type="ftr" sz="quarter" idx="11"/>
          </p:nvPr>
        </p:nvSpPr>
        <p:spPr>
          <a:xfrm>
            <a:off x="2898648" y="6355080"/>
            <a:ext cx="3474720" cy="365760"/>
          </a:xfrm>
        </p:spPr>
        <p:txBody>
          <a:bodyPr/>
          <a:lstStyle/>
          <a:p>
            <a:r>
              <a:rPr kumimoji="1" lang="ja-JP" altLang="en-US" smtClean="0"/>
              <a:t>資料２</a:t>
            </a:r>
            <a:endParaRPr kumimoji="1" lang="ja-JP" altLang="en-US"/>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85341-AB73-4280-8395-A80C95690EE8}" type="slidenum">
              <a:rPr kumimoji="1" lang="ja-JP" altLang="en-US" smtClean="0"/>
              <a: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資料２</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資料２</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資料２</a:t>
            </a:r>
            <a:endParaRPr kumimoji="1" lang="ja-JP" altLang="en-US"/>
          </a:p>
        </p:txBody>
      </p:sp>
      <p:sp>
        <p:nvSpPr>
          <p:cNvPr id="6" name="スライド番号プレースホルダー 5"/>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endParaRPr kumimoji="1" lang="ja-JP" altLang="en-US"/>
          </a:p>
        </p:txBody>
      </p:sp>
      <p:sp>
        <p:nvSpPr>
          <p:cNvPr id="5" name="フッター プレースホルダー 4"/>
          <p:cNvSpPr>
            <a:spLocks noGrp="1"/>
          </p:cNvSpPr>
          <p:nvPr>
            <p:ph type="ftr" sz="quarter" idx="11"/>
          </p:nvPr>
        </p:nvSpPr>
        <p:spPr>
          <a:xfrm>
            <a:off x="2898648" y="6355080"/>
            <a:ext cx="3474720" cy="365760"/>
          </a:xfrm>
        </p:spPr>
        <p:txBody>
          <a:bodyPr/>
          <a:lstStyle/>
          <a:p>
            <a:r>
              <a:rPr kumimoji="1" lang="ja-JP" altLang="en-US" smtClean="0"/>
              <a:t>資料２</a:t>
            </a:r>
            <a:endParaRPr kumimoji="1" lang="ja-JP" altLang="en-US"/>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85341-AB73-4280-8395-A80C95690EE8}" type="slidenum">
              <a:rPr kumimoji="1" lang="ja-JP" altLang="en-US" smtClean="0"/>
              <a: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資料２</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資料２</a:t>
            </a:r>
            <a:endParaRPr kumimoji="1" lang="ja-JP" altLang="en-US"/>
          </a:p>
        </p:txBody>
      </p:sp>
      <p:sp>
        <p:nvSpPr>
          <p:cNvPr id="9" name="スライド番号プレースホルダー 8"/>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4" name="フッター プレースホルダー 3"/>
          <p:cNvSpPr>
            <a:spLocks noGrp="1"/>
          </p:cNvSpPr>
          <p:nvPr>
            <p:ph type="ftr" sz="quarter" idx="11"/>
          </p:nvPr>
        </p:nvSpPr>
        <p:spPr>
          <a:xfrm>
            <a:off x="5220072" y="6344752"/>
            <a:ext cx="3505200" cy="365760"/>
          </a:xfrm>
        </p:spPr>
        <p:txBody>
          <a:bodyPr/>
          <a:lstStyle/>
          <a:p>
            <a:r>
              <a:rPr kumimoji="1" lang="ja-JP" altLang="en-US" smtClean="0"/>
              <a:t>資料２</a:t>
            </a:r>
            <a:endParaRPr kumimoji="1" lang="ja-JP" altLang="en-US" dirty="0"/>
          </a:p>
        </p:txBody>
      </p:sp>
      <p:sp>
        <p:nvSpPr>
          <p:cNvPr id="5" name="スライド番号プレースホルダー 4"/>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資料２</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資料２</a:t>
            </a:r>
            <a:endParaRPr kumimoji="1" lang="ja-JP" altLang="en-US"/>
          </a:p>
        </p:txBody>
      </p:sp>
      <p:sp>
        <p:nvSpPr>
          <p:cNvPr id="7" name="スライド番号プレースホルダー 6"/>
          <p:cNvSpPr>
            <a:spLocks noGrp="1"/>
          </p:cNvSpPr>
          <p:nvPr>
            <p:ph type="sldNum" sz="quarter" idx="12"/>
          </p:nvPr>
        </p:nvSpPr>
        <p:spPr/>
        <p:txBody>
          <a:bodyPr/>
          <a:lstStyle/>
          <a:p>
            <a:fld id="{40F85341-AB73-4280-8395-A80C95690EE8}" type="slidenum">
              <a:rPr kumimoji="1" lang="ja-JP" altLang="en-US" smtClean="0"/>
              <a: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kumimoji="1" lang="ja-JP" altLang="en-US"/>
          </a:p>
        </p:txBody>
      </p:sp>
      <p:sp>
        <p:nvSpPr>
          <p:cNvPr id="3" name="フッター プレースホルダー 2"/>
          <p:cNvSpPr>
            <a:spLocks noGrp="1"/>
          </p:cNvSpPr>
          <p:nvPr>
            <p:ph type="ftr" sz="quarter" idx="3"/>
          </p:nvPr>
        </p:nvSpPr>
        <p:spPr>
          <a:xfrm>
            <a:off x="5201614" y="6353175"/>
            <a:ext cx="3505200" cy="365760"/>
          </a:xfrm>
          <a:prstGeom prst="rect">
            <a:avLst/>
          </a:prstGeom>
        </p:spPr>
        <p:txBody>
          <a:bodyPr vert="horz"/>
          <a:lstStyle>
            <a:lvl1pPr algn="r" eaLnBrk="1" latinLnBrk="0" hangingPunct="1">
              <a:defRPr kumimoji="0" sz="1400">
                <a:solidFill>
                  <a:schemeClr val="tx2"/>
                </a:solidFill>
              </a:defRPr>
            </a:lvl1pPr>
          </a:lstStyle>
          <a:p>
            <a:r>
              <a:rPr kumimoji="1" lang="ja-JP" altLang="en-US" smtClean="0"/>
              <a:t>資料２</a:t>
            </a:r>
            <a:endParaRPr kumimoji="1" lang="ja-JP" altLang="en-US"/>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0F85341-AB73-4280-8395-A80C95690EE8}" type="slidenum">
              <a:rPr kumimoji="1" lang="ja-JP" altLang="en-US" smtClean="0"/>
              <a:t>‹#›</a:t>
            </a:fld>
            <a:endParaRPr kumimoji="1" lang="ja-JP" altLang="en-US"/>
          </a:p>
        </p:txBody>
      </p:sp>
      <p:sp>
        <p:nvSpPr>
          <p:cNvPr id="28" name="直線コネクタ 27"/>
          <p:cNvSpPr>
            <a:spLocks noChangeShapeType="1"/>
          </p:cNvSpPr>
          <p:nvPr/>
        </p:nvSpPr>
        <p:spPr bwMode="auto">
          <a:xfrm>
            <a:off x="467544"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7624" y="3717032"/>
            <a:ext cx="6984776" cy="1152128"/>
          </a:xfrm>
        </p:spPr>
        <p:txBody>
          <a:bodyPr>
            <a:normAutofit fontScale="90000"/>
          </a:bodyPr>
          <a:lstStyle/>
          <a:p>
            <a:pPr algn="l"/>
            <a:r>
              <a:rPr lang="ja-JP" altLang="en-US" sz="3600" b="1" dirty="0" smtClean="0">
                <a:latin typeface="HGSｺﾞｼｯｸM" panose="020B0600000000000000" pitchFamily="50" charset="-128"/>
                <a:ea typeface="HGSｺﾞｼｯｸM" panose="020B0600000000000000" pitchFamily="50" charset="-128"/>
                <a:cs typeface="Meiryo UI" panose="020B0604030504040204" pitchFamily="50" charset="-128"/>
              </a:rPr>
              <a:t>異常気象時通行規制区間及び</a:t>
            </a:r>
            <a:r>
              <a:rPr lang="en-US" altLang="ja-JP" sz="3600" b="1" dirty="0" smtClean="0">
                <a:latin typeface="HGSｺﾞｼｯｸM" panose="020B0600000000000000" pitchFamily="50" charset="-128"/>
                <a:ea typeface="HGSｺﾞｼｯｸM" panose="020B0600000000000000" pitchFamily="50" charset="-128"/>
                <a:cs typeface="Meiryo UI" panose="020B0604030504040204" pitchFamily="50" charset="-128"/>
              </a:rPr>
              <a:t/>
            </a:r>
            <a:br>
              <a:rPr lang="en-US" altLang="ja-JP" sz="3600" b="1" dirty="0" smtClean="0">
                <a:latin typeface="HGSｺﾞｼｯｸM" panose="020B0600000000000000" pitchFamily="50" charset="-128"/>
                <a:ea typeface="HGSｺﾞｼｯｸM" panose="020B0600000000000000" pitchFamily="50" charset="-128"/>
                <a:cs typeface="Meiryo UI" panose="020B0604030504040204" pitchFamily="50" charset="-128"/>
              </a:rPr>
            </a:br>
            <a:r>
              <a:rPr lang="ja-JP" altLang="en-US" sz="3600"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3600" b="1" dirty="0" smtClean="0">
                <a:latin typeface="HGSｺﾞｼｯｸM" panose="020B0600000000000000" pitchFamily="50" charset="-128"/>
                <a:ea typeface="HGSｺﾞｼｯｸM" panose="020B0600000000000000" pitchFamily="50" charset="-128"/>
                <a:cs typeface="Meiryo UI" panose="020B0604030504040204" pitchFamily="50" charset="-128"/>
              </a:rPr>
              <a:t>規制基準の見直し検討について</a:t>
            </a:r>
            <a:r>
              <a:rPr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800" b="1" dirty="0" smtClean="0">
                <a:latin typeface="HGSｺﾞｼｯｸM" panose="020B0600000000000000" pitchFamily="50" charset="-128"/>
                <a:ea typeface="HGSｺﾞｼｯｸM" panose="020B0600000000000000" pitchFamily="50" charset="-128"/>
                <a:cs typeface="Meiryo UI" panose="020B0604030504040204" pitchFamily="50" charset="-128"/>
              </a:rPr>
              <a:t>　　　　</a:t>
            </a:r>
            <a:endParaRPr kumimoji="1" lang="ja-JP" altLang="en-US" sz="28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 name="サブタイトル 2"/>
          <p:cNvSpPr>
            <a:spLocks noGrp="1"/>
          </p:cNvSpPr>
          <p:nvPr>
            <p:ph type="subTitle" idx="1"/>
          </p:nvPr>
        </p:nvSpPr>
        <p:spPr>
          <a:xfrm>
            <a:off x="1115616" y="5013176"/>
            <a:ext cx="7056784" cy="720080"/>
          </a:xfrm>
        </p:spPr>
        <p:txBody>
          <a:bodyPr>
            <a:noAutofit/>
          </a:bodyPr>
          <a:lstStyle/>
          <a:p>
            <a:pPr algn="ctr"/>
            <a:r>
              <a:rPr lang="ja-JP" altLang="en-US" sz="1800" b="1" dirty="0" smtClean="0">
                <a:latin typeface="HGSｺﾞｼｯｸM" panose="020B0600000000000000" pitchFamily="50" charset="-128"/>
                <a:ea typeface="HGSｺﾞｼｯｸM" panose="020B0600000000000000" pitchFamily="50" charset="-128"/>
                <a:cs typeface="Meiryo UI" panose="020B0604030504040204" pitchFamily="50" charset="-128"/>
              </a:rPr>
              <a:t>大阪府都市基盤施設維持管理技術審議会</a:t>
            </a:r>
            <a:endParaRPr lang="en-US" altLang="ja-JP" sz="18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algn="ct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平成２８年度　第１回　道路・橋梁等部会</a:t>
            </a:r>
            <a:endParaRPr kumimoji="1" lang="ja-JP" altLang="en-US"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539552" y="6355080"/>
            <a:ext cx="1219200" cy="365760"/>
          </a:xfrm>
        </p:spPr>
        <p:txBody>
          <a:bodyPr/>
          <a:lstStyle/>
          <a:p>
            <a:fld id="{40F85341-AB73-4280-8395-A80C95690EE8}" type="slidenum">
              <a:rPr kumimoji="1" lang="ja-JP" altLang="en-US" smtClean="0"/>
              <a:t>1</a:t>
            </a:fld>
            <a:endParaRPr kumimoji="1" lang="ja-JP" altLang="en-US" dirty="0"/>
          </a:p>
        </p:txBody>
      </p:sp>
      <p:sp>
        <p:nvSpPr>
          <p:cNvPr id="11" name="フッター プレースホルダー 3"/>
          <p:cNvSpPr>
            <a:spLocks noGrp="1"/>
          </p:cNvSpPr>
          <p:nvPr>
            <p:ph type="ftr" sz="quarter" idx="11"/>
          </p:nvPr>
        </p:nvSpPr>
        <p:spPr>
          <a:xfrm>
            <a:off x="6660232" y="260648"/>
            <a:ext cx="2250584" cy="648072"/>
          </a:xfrm>
        </p:spPr>
        <p:txBody>
          <a:bodyPr/>
          <a:lstStyle/>
          <a:p>
            <a:r>
              <a:rPr kumimoji="1" lang="ja-JP" altLang="en-US" sz="3200" b="1" smtClean="0">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882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10</a:t>
            </a:fld>
            <a:endParaRPr kumimoji="1" lang="ja-JP" altLang="en-US"/>
          </a:p>
        </p:txBody>
      </p:sp>
      <p:sp>
        <p:nvSpPr>
          <p:cNvPr id="7" name="タイトル 1"/>
          <p:cNvSpPr>
            <a:spLocks noGrp="1"/>
          </p:cNvSpPr>
          <p:nvPr>
            <p:ph type="title"/>
          </p:nvPr>
        </p:nvSpPr>
        <p:spPr>
          <a:xfrm>
            <a:off x="457200" y="228600"/>
            <a:ext cx="8229600"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．規制区間の解除（緩和）</a:t>
            </a:r>
            <a:endParaRPr kumimoji="1" lang="ja-JP" altLang="en-US" dirty="0"/>
          </a:p>
        </p:txBody>
      </p:sp>
      <p:sp>
        <p:nvSpPr>
          <p:cNvPr id="8" name="テキスト ボックス 7"/>
          <p:cNvSpPr txBox="1"/>
          <p:nvPr/>
        </p:nvSpPr>
        <p:spPr>
          <a:xfrm>
            <a:off x="611560" y="1126485"/>
            <a:ext cx="6840760" cy="523220"/>
          </a:xfrm>
          <a:prstGeom prst="rect">
            <a:avLst/>
          </a:prstGeom>
          <a:noFill/>
        </p:spPr>
        <p:txBody>
          <a:bodyPr wrap="square" rtlCol="0">
            <a:spAutoFit/>
          </a:bodyPr>
          <a:lstStyle/>
          <a:p>
            <a:pPr marL="449263" indent="-449263"/>
            <a:r>
              <a:rPr lang="ja-JP" altLang="en-US" sz="2800" dirty="0" smtClean="0">
                <a:latin typeface="HGSｺﾞｼｯｸM" panose="020B0600000000000000" pitchFamily="50" charset="-128"/>
                <a:ea typeface="HGSｺﾞｼｯｸM" panose="020B0600000000000000" pitchFamily="50" charset="-128"/>
              </a:rPr>
              <a:t>５）現地確認関係資料のイメージ（２）</a:t>
            </a:r>
            <a:endParaRPr lang="ja-JP" altLang="en-US" sz="2800" dirty="0">
              <a:latin typeface="HGSｺﾞｼｯｸM" panose="020B0600000000000000" pitchFamily="50" charset="-128"/>
              <a:ea typeface="HGSｺﾞｼｯｸM" panose="020B0600000000000000" pitchFamily="50" charset="-128"/>
            </a:endParaRPr>
          </a:p>
        </p:txBody>
      </p:sp>
      <p:sp>
        <p:nvSpPr>
          <p:cNvPr id="2" name="正方形/長方形 1"/>
          <p:cNvSpPr/>
          <p:nvPr/>
        </p:nvSpPr>
        <p:spPr>
          <a:xfrm>
            <a:off x="1331640" y="1628800"/>
            <a:ext cx="7128792" cy="3477875"/>
          </a:xfrm>
          <a:prstGeom prst="rect">
            <a:avLst/>
          </a:prstGeom>
        </p:spPr>
        <p:txBody>
          <a:bodyPr wrap="square">
            <a:spAutoFit/>
          </a:bodyPr>
          <a:lstStyle/>
          <a:p>
            <a:r>
              <a:rPr lang="ja-JP" altLang="ja-JP" sz="2000" dirty="0" smtClean="0"/>
              <a:t>５</a:t>
            </a:r>
            <a:r>
              <a:rPr lang="ja-JP" altLang="ja-JP" sz="2000" dirty="0"/>
              <a:t>．</a:t>
            </a:r>
            <a:r>
              <a:rPr lang="ja-JP" altLang="ja-JP" sz="2000" dirty="0" smtClean="0"/>
              <a:t>対策工</a:t>
            </a:r>
            <a:r>
              <a:rPr lang="ja-JP" altLang="en-US" sz="2000" dirty="0"/>
              <a:t>　（資料添付）</a:t>
            </a:r>
            <a:endParaRPr lang="ja-JP" altLang="ja-JP" sz="2000" dirty="0"/>
          </a:p>
          <a:p>
            <a:r>
              <a:rPr lang="ja-JP" altLang="ja-JP" sz="2000" dirty="0"/>
              <a:t>　　・落石・崩壊対策を実施済み。</a:t>
            </a:r>
          </a:p>
          <a:p>
            <a:r>
              <a:rPr lang="ja-JP" altLang="ja-JP" sz="2000" dirty="0"/>
              <a:t>　　　（落石防護柵、落石防止網工、コンクリート吹付工を実施。）</a:t>
            </a:r>
          </a:p>
          <a:p>
            <a:r>
              <a:rPr lang="ja-JP" altLang="ja-JP" sz="2000" dirty="0"/>
              <a:t>　</a:t>
            </a:r>
            <a:r>
              <a:rPr lang="en-US" altLang="ja-JP" sz="2000" dirty="0"/>
              <a:t>	</a:t>
            </a:r>
            <a:endParaRPr lang="ja-JP" altLang="ja-JP" sz="2000" dirty="0"/>
          </a:p>
          <a:p>
            <a:r>
              <a:rPr lang="ja-JP" altLang="ja-JP" sz="2000" dirty="0" smtClean="0"/>
              <a:t>６</a:t>
            </a:r>
            <a:r>
              <a:rPr lang="ja-JP" altLang="ja-JP" sz="2000" dirty="0"/>
              <a:t>．災害危険箇所</a:t>
            </a:r>
          </a:p>
          <a:p>
            <a:r>
              <a:rPr lang="ja-JP" altLang="en-US" sz="2000" dirty="0" smtClean="0"/>
              <a:t>　　</a:t>
            </a:r>
            <a:r>
              <a:rPr lang="ja-JP" altLang="ja-JP" sz="2000" dirty="0" smtClean="0"/>
              <a:t>・</a:t>
            </a:r>
            <a:r>
              <a:rPr lang="ja-JP" altLang="ja-JP" sz="2000" dirty="0"/>
              <a:t>土砂災害防止法に基づく指定</a:t>
            </a:r>
            <a:r>
              <a:rPr lang="ja-JP" altLang="ja-JP" sz="2000" dirty="0" smtClean="0"/>
              <a:t>区域</a:t>
            </a:r>
            <a:r>
              <a:rPr lang="ja-JP" altLang="en-US" sz="2000" dirty="0"/>
              <a:t>　（資料添付</a:t>
            </a:r>
            <a:r>
              <a:rPr lang="ja-JP" altLang="en-US" sz="2000" dirty="0" smtClean="0"/>
              <a:t>）</a:t>
            </a:r>
            <a:endParaRPr lang="ja-JP" altLang="ja-JP" sz="2000" dirty="0"/>
          </a:p>
          <a:p>
            <a:r>
              <a:rPr lang="en-US" altLang="ja-JP" sz="2000" dirty="0"/>
              <a:t>  </a:t>
            </a:r>
            <a:endParaRPr lang="ja-JP" altLang="ja-JP" sz="2000" dirty="0"/>
          </a:p>
          <a:p>
            <a:r>
              <a:rPr lang="ja-JP" altLang="ja-JP" sz="2000" dirty="0"/>
              <a:t>７．追加対策</a:t>
            </a:r>
          </a:p>
          <a:p>
            <a:r>
              <a:rPr lang="ja-JP" altLang="en-US" sz="2000" dirty="0" smtClean="0"/>
              <a:t>　　・</a:t>
            </a:r>
            <a:r>
              <a:rPr lang="ja-JP" altLang="ja-JP" sz="2000" dirty="0" smtClean="0"/>
              <a:t>予定</a:t>
            </a:r>
            <a:r>
              <a:rPr lang="ja-JP" altLang="ja-JP" sz="2000" dirty="0"/>
              <a:t>している追加対策箇所</a:t>
            </a:r>
            <a:r>
              <a:rPr lang="ja-JP" altLang="ja-JP" sz="2000" dirty="0" smtClean="0"/>
              <a:t>なし</a:t>
            </a:r>
            <a:endParaRPr lang="en-US" altLang="ja-JP" sz="2000" dirty="0" smtClean="0"/>
          </a:p>
          <a:p>
            <a:endParaRPr lang="en-US" altLang="ja-JP" sz="2000" dirty="0"/>
          </a:p>
          <a:p>
            <a:r>
              <a:rPr lang="ja-JP" altLang="ja-JP" sz="2000" dirty="0"/>
              <a:t>８．通行規制の実績と基準の</a:t>
            </a:r>
            <a:r>
              <a:rPr lang="ja-JP" altLang="ja-JP" sz="2000" dirty="0" smtClean="0"/>
              <a:t>見直し</a:t>
            </a:r>
            <a:endParaRPr lang="ja-JP" altLang="ja-JP" sz="2000" dirty="0"/>
          </a:p>
        </p:txBody>
      </p:sp>
      <p:graphicFrame>
        <p:nvGraphicFramePr>
          <p:cNvPr id="10" name="表 9"/>
          <p:cNvGraphicFramePr>
            <a:graphicFrameLocks noGrp="1"/>
          </p:cNvGraphicFramePr>
          <p:nvPr>
            <p:extLst>
              <p:ext uri="{D42A27DB-BD31-4B8C-83A1-F6EECF244321}">
                <p14:modId xmlns:p14="http://schemas.microsoft.com/office/powerpoint/2010/main" val="4284889893"/>
              </p:ext>
            </p:extLst>
          </p:nvPr>
        </p:nvGraphicFramePr>
        <p:xfrm>
          <a:off x="1763687" y="5096366"/>
          <a:ext cx="6984777" cy="609600"/>
        </p:xfrm>
        <a:graphic>
          <a:graphicData uri="http://schemas.openxmlformats.org/drawingml/2006/table">
            <a:tbl>
              <a:tblPr firstRow="1" firstCol="1" bandRow="1">
                <a:tableStyleId>{5C22544A-7EE6-4342-B048-85BDC9FD1C3A}</a:tableStyleId>
              </a:tblPr>
              <a:tblGrid>
                <a:gridCol w="2088232"/>
                <a:gridCol w="2632939"/>
                <a:gridCol w="2263606"/>
              </a:tblGrid>
              <a:tr h="233680">
                <a:tc>
                  <a:txBody>
                    <a:bodyPr/>
                    <a:lstStyle/>
                    <a:p>
                      <a:pPr algn="ctr">
                        <a:spcAft>
                          <a:spcPts val="0"/>
                        </a:spcAft>
                      </a:pPr>
                      <a:r>
                        <a:rPr lang="ja-JP" sz="2000" b="0" kern="100" dirty="0">
                          <a:solidFill>
                            <a:sysClr val="windowText" lastClr="000000"/>
                          </a:solidFill>
                          <a:effectLst/>
                          <a:latin typeface="ＭＳ Ｐゴシック 本文"/>
                        </a:rPr>
                        <a:t>規制実施日時</a:t>
                      </a:r>
                      <a:endParaRPr lang="ja-JP" sz="2000" b="0" kern="100" dirty="0">
                        <a:solidFill>
                          <a:sysClr val="windowText" lastClr="000000"/>
                        </a:solidFill>
                        <a:effectLst/>
                        <a:latin typeface="ＭＳ Ｐゴシック 本文"/>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2000" b="0" kern="100" dirty="0">
                          <a:solidFill>
                            <a:sysClr val="windowText" lastClr="000000"/>
                          </a:solidFill>
                          <a:effectLst/>
                          <a:latin typeface="ＭＳ Ｐゴシック 本文"/>
                        </a:rPr>
                        <a:t>経験雨量（連続雨量）</a:t>
                      </a:r>
                      <a:endParaRPr lang="ja-JP" sz="2000" b="0" kern="100" dirty="0">
                        <a:solidFill>
                          <a:sysClr val="windowText" lastClr="000000"/>
                        </a:solidFill>
                        <a:effectLst/>
                        <a:latin typeface="ＭＳ Ｐゴシック 本文"/>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2000" b="0" kern="100">
                          <a:solidFill>
                            <a:sysClr val="windowText" lastClr="000000"/>
                          </a:solidFill>
                          <a:effectLst/>
                          <a:latin typeface="ＭＳ Ｐゴシック 本文"/>
                        </a:rPr>
                        <a:t>見直し基準雨量</a:t>
                      </a:r>
                      <a:endParaRPr lang="ja-JP" sz="2000" b="0" kern="100">
                        <a:solidFill>
                          <a:sysClr val="windowText" lastClr="000000"/>
                        </a:solidFill>
                        <a:effectLst/>
                        <a:latin typeface="ＭＳ Ｐゴシック 本文"/>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3680">
                <a:tc>
                  <a:txBody>
                    <a:bodyPr/>
                    <a:lstStyle/>
                    <a:p>
                      <a:pPr algn="ctr">
                        <a:spcAft>
                          <a:spcPts val="0"/>
                        </a:spcAft>
                      </a:pPr>
                      <a:r>
                        <a:rPr lang="en-US" sz="2000" b="0" kern="100" dirty="0">
                          <a:solidFill>
                            <a:sysClr val="windowText" lastClr="000000"/>
                          </a:solidFill>
                          <a:effectLst/>
                          <a:latin typeface="ＭＳ Ｐゴシック 本文"/>
                        </a:rPr>
                        <a:t>H26.8.9</a:t>
                      </a:r>
                      <a:endParaRPr lang="ja-JP" sz="2000" b="0" kern="100" dirty="0">
                        <a:solidFill>
                          <a:sysClr val="windowText" lastClr="000000"/>
                        </a:solidFill>
                        <a:effectLst/>
                        <a:latin typeface="ＭＳ Ｐゴシック 本文"/>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000" b="0" kern="100" dirty="0">
                          <a:solidFill>
                            <a:sysClr val="windowText" lastClr="000000"/>
                          </a:solidFill>
                          <a:effectLst/>
                          <a:latin typeface="ＭＳ Ｐゴシック 本文"/>
                        </a:rPr>
                        <a:t>155mm</a:t>
                      </a:r>
                      <a:endParaRPr lang="ja-JP" sz="2000" b="0" kern="100" dirty="0">
                        <a:solidFill>
                          <a:sysClr val="windowText" lastClr="000000"/>
                        </a:solidFill>
                        <a:effectLst/>
                        <a:latin typeface="ＭＳ Ｐゴシック 本文"/>
                        <a:ea typeface="ＭＳ 明朝"/>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000" b="0" kern="100" dirty="0">
                          <a:solidFill>
                            <a:sysClr val="windowText" lastClr="000000"/>
                          </a:solidFill>
                          <a:effectLst/>
                          <a:latin typeface="ＭＳ Ｐゴシック 本文"/>
                        </a:rPr>
                        <a:t>150mm</a:t>
                      </a:r>
                      <a:endParaRPr lang="ja-JP" sz="2000" b="0" kern="100" dirty="0">
                        <a:solidFill>
                          <a:sysClr val="windowText" lastClr="000000"/>
                        </a:solidFill>
                        <a:effectLst/>
                        <a:latin typeface="ＭＳ Ｐゴシック 本文"/>
                        <a:ea typeface="ＭＳ 明朝"/>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正方形/長方形 10"/>
          <p:cNvSpPr/>
          <p:nvPr/>
        </p:nvSpPr>
        <p:spPr>
          <a:xfrm>
            <a:off x="2051720" y="5705966"/>
            <a:ext cx="3930884" cy="369332"/>
          </a:xfrm>
          <a:prstGeom prst="rect">
            <a:avLst/>
          </a:prstGeom>
        </p:spPr>
        <p:txBody>
          <a:bodyPr wrap="none">
            <a:spAutoFit/>
          </a:bodyPr>
          <a:lstStyle/>
          <a:p>
            <a:r>
              <a:rPr lang="ja-JP" altLang="ja-JP" dirty="0"/>
              <a:t>　　　※雨量観測所　神於山（１．１ｋｍ）</a:t>
            </a:r>
          </a:p>
        </p:txBody>
      </p:sp>
    </p:spTree>
    <p:extLst>
      <p:ext uri="{BB962C8B-B14F-4D97-AF65-F5344CB8AC3E}">
        <p14:creationId xmlns:p14="http://schemas.microsoft.com/office/powerpoint/2010/main" val="1296320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11</a:t>
            </a:fld>
            <a:endParaRPr kumimoji="1" lang="ja-JP" altLang="en-US"/>
          </a:p>
        </p:txBody>
      </p:sp>
      <p:sp>
        <p:nvSpPr>
          <p:cNvPr id="106" name="タイトル 1"/>
          <p:cNvSpPr>
            <a:spLocks noGrp="1"/>
          </p:cNvSpPr>
          <p:nvPr>
            <p:ph type="title"/>
          </p:nvPr>
        </p:nvSpPr>
        <p:spPr>
          <a:xfrm>
            <a:off x="457200" y="228600"/>
            <a:ext cx="8229600"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．規制区間の解除（緩和）</a:t>
            </a:r>
            <a:endParaRPr kumimoji="1" lang="ja-JP" altLang="en-US" dirty="0"/>
          </a:p>
        </p:txBody>
      </p:sp>
      <p:sp>
        <p:nvSpPr>
          <p:cNvPr id="90" name="テキスト ボックス 89"/>
          <p:cNvSpPr txBox="1"/>
          <p:nvPr/>
        </p:nvSpPr>
        <p:spPr>
          <a:xfrm>
            <a:off x="611560" y="1126485"/>
            <a:ext cx="5832648" cy="523220"/>
          </a:xfrm>
          <a:prstGeom prst="rect">
            <a:avLst/>
          </a:prstGeom>
          <a:noFill/>
        </p:spPr>
        <p:txBody>
          <a:bodyPr wrap="square" rtlCol="0">
            <a:spAutoFit/>
          </a:bodyPr>
          <a:lstStyle/>
          <a:p>
            <a:pPr marL="449263" indent="-449263"/>
            <a:r>
              <a:rPr lang="ja-JP" altLang="en-US" sz="2800" dirty="0" smtClean="0">
                <a:latin typeface="HGSｺﾞｼｯｸM" panose="020B0600000000000000" pitchFamily="50" charset="-128"/>
                <a:ea typeface="HGSｺﾞｼｯｸM" panose="020B0600000000000000" pitchFamily="50" charset="-128"/>
              </a:rPr>
              <a:t>６）現地確認スケジュール（案）</a:t>
            </a:r>
            <a:endParaRPr lang="ja-JP" altLang="en-US" sz="2800" dirty="0">
              <a:latin typeface="HGSｺﾞｼｯｸM" panose="020B0600000000000000" pitchFamily="50" charset="-128"/>
              <a:ea typeface="HGSｺﾞｼｯｸM" panose="020B0600000000000000" pitchFamily="50" charset="-128"/>
            </a:endParaRPr>
          </a:p>
        </p:txBody>
      </p:sp>
      <p:graphicFrame>
        <p:nvGraphicFramePr>
          <p:cNvPr id="32" name="表 31"/>
          <p:cNvGraphicFramePr>
            <a:graphicFrameLocks noGrp="1"/>
          </p:cNvGraphicFramePr>
          <p:nvPr>
            <p:extLst>
              <p:ext uri="{D42A27DB-BD31-4B8C-83A1-F6EECF244321}">
                <p14:modId xmlns:p14="http://schemas.microsoft.com/office/powerpoint/2010/main" val="1885134997"/>
              </p:ext>
            </p:extLst>
          </p:nvPr>
        </p:nvGraphicFramePr>
        <p:xfrm>
          <a:off x="971600" y="1643314"/>
          <a:ext cx="7776866" cy="4464497"/>
        </p:xfrm>
        <a:graphic>
          <a:graphicData uri="http://schemas.openxmlformats.org/drawingml/2006/table">
            <a:tbl>
              <a:tblPr firstRow="1" firstCol="1" bandRow="1">
                <a:tableStyleId>{5C22544A-7EE6-4342-B048-85BDC9FD1C3A}</a:tableStyleId>
              </a:tblPr>
              <a:tblGrid>
                <a:gridCol w="1784396"/>
                <a:gridCol w="665830"/>
                <a:gridCol w="665830"/>
                <a:gridCol w="665830"/>
                <a:gridCol w="665830"/>
                <a:gridCol w="665830"/>
                <a:gridCol w="665830"/>
                <a:gridCol w="665830"/>
                <a:gridCol w="665830"/>
                <a:gridCol w="665830"/>
              </a:tblGrid>
              <a:tr h="705509">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路線名</a:t>
                      </a: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68580" marR="68580" marT="0" marB="0" anchor="ctr"/>
                </a:tc>
                <a:tc>
                  <a:txBody>
                    <a:bodyPr/>
                    <a:lstStyle/>
                    <a:p>
                      <a:pPr algn="ctr">
                        <a:spcAft>
                          <a:spcPts val="0"/>
                        </a:spcAft>
                      </a:pP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68580" marR="68580" marT="0" marB="0" anchor="ctr"/>
                </a:tc>
                <a:tc>
                  <a:txBody>
                    <a:bodyPr/>
                    <a:lstStyle/>
                    <a:p>
                      <a:pPr algn="ctr">
                        <a:spcAft>
                          <a:spcPts val="0"/>
                        </a:spcAft>
                      </a:pP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68580" marR="68580" marT="0" marB="0" anchor="ctr"/>
                </a:tc>
                <a:tc>
                  <a:txBody>
                    <a:bodyPr/>
                    <a:lstStyle/>
                    <a:p>
                      <a:pPr algn="ctr">
                        <a:spcAft>
                          <a:spcPts val="0"/>
                        </a:spcAft>
                      </a:pP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68580" marR="68580" marT="0" marB="0" anchor="ctr"/>
                </a:tc>
                <a:tc>
                  <a:txBody>
                    <a:bodyPr/>
                    <a:lstStyle/>
                    <a:p>
                      <a:pPr algn="ctr">
                        <a:spcAft>
                          <a:spcPts val="0"/>
                        </a:spcAft>
                      </a:pP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68580" marR="68580" marT="0" marB="0" anchor="ctr"/>
                </a:tc>
              </a:tr>
              <a:tr h="626498">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茨木能勢線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（主要地方道）</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zh-TW" alt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zh-TW" alt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626498">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岸和田牛滝山貝塚線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（主要地方道）</a:t>
                      </a:r>
                      <a:endPar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626498">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岸和田港塔原線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（主要地方道）</a:t>
                      </a:r>
                      <a:endPar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626498">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中垣内南田原線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（一般府道）</a:t>
                      </a:r>
                      <a:endPar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626498">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上河内富田林線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（一般府道）</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626498">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本堂高井田線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（一般府道）</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2" name="角丸四角形 1"/>
          <p:cNvSpPr/>
          <p:nvPr/>
        </p:nvSpPr>
        <p:spPr>
          <a:xfrm>
            <a:off x="3232876" y="2435403"/>
            <a:ext cx="272394" cy="3600400"/>
          </a:xfrm>
          <a:prstGeom prst="roundRect">
            <a:avLst/>
          </a:prstGeom>
        </p:spPr>
        <p:style>
          <a:lnRef idx="1">
            <a:schemeClr val="accent5"/>
          </a:lnRef>
          <a:fillRef idx="2">
            <a:schemeClr val="accent5"/>
          </a:fillRef>
          <a:effectRef idx="1">
            <a:schemeClr val="accent5"/>
          </a:effectRef>
          <a:fontRef idx="minor">
            <a:schemeClr val="dk1"/>
          </a:fontRef>
        </p:style>
        <p:txBody>
          <a:bodyPr vert="eaVert" rtlCol="0" anchor="ctr"/>
          <a:lstStyle/>
          <a:p>
            <a:pPr algn="ctr"/>
            <a:r>
              <a:rPr kumimoji="1" lang="ja-JP" altLang="en-US" sz="1600" dirty="0" smtClean="0"/>
              <a:t>技術審議会・部会①　（</a:t>
            </a:r>
            <a:r>
              <a:rPr kumimoji="1" lang="en-US" altLang="ja-JP" sz="1600" dirty="0" smtClean="0"/>
              <a:t>7</a:t>
            </a:r>
            <a:r>
              <a:rPr lang="en-US" altLang="ja-JP" sz="1600" dirty="0"/>
              <a:t>/</a:t>
            </a:r>
            <a:r>
              <a:rPr kumimoji="1" lang="en-US" altLang="ja-JP" sz="1600" dirty="0" smtClean="0"/>
              <a:t>29</a:t>
            </a:r>
            <a:r>
              <a:rPr kumimoji="1" lang="ja-JP" altLang="en-US" sz="1600" dirty="0" smtClean="0"/>
              <a:t>）</a:t>
            </a:r>
            <a:endParaRPr kumimoji="1" lang="ja-JP" altLang="en-US" sz="1600" dirty="0"/>
          </a:p>
        </p:txBody>
      </p:sp>
      <p:sp>
        <p:nvSpPr>
          <p:cNvPr id="6" name="V 字形矢印 5"/>
          <p:cNvSpPr/>
          <p:nvPr/>
        </p:nvSpPr>
        <p:spPr>
          <a:xfrm>
            <a:off x="4139952" y="2651427"/>
            <a:ext cx="434296"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11" name="V 字形矢印 10"/>
          <p:cNvSpPr/>
          <p:nvPr/>
        </p:nvSpPr>
        <p:spPr>
          <a:xfrm>
            <a:off x="5796136" y="3221251"/>
            <a:ext cx="1296144"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3635896" y="2451953"/>
            <a:ext cx="723275" cy="415498"/>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現地確認</a:t>
            </a:r>
            <a:endParaRPr kumimoji="1" lang="en-US" altLang="ja-JP" sz="105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en-US" altLang="ja-JP" sz="1050" dirty="0" smtClean="0">
                <a:latin typeface="HGSｺﾞｼｯｸM" panose="020B0600000000000000" pitchFamily="50" charset="-128"/>
                <a:ea typeface="HGSｺﾞｼｯｸM" panose="020B0600000000000000" pitchFamily="50" charset="-128"/>
                <a:cs typeface="Meiryo UI" panose="020B0604030504040204" pitchFamily="50" charset="-128"/>
              </a:rPr>
              <a:t>(9/12)</a:t>
            </a:r>
            <a:endPar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5" name="テキスト ボックス 14"/>
          <p:cNvSpPr txBox="1"/>
          <p:nvPr/>
        </p:nvSpPr>
        <p:spPr>
          <a:xfrm>
            <a:off x="5123347" y="3021777"/>
            <a:ext cx="846707" cy="415498"/>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現地確認</a:t>
            </a:r>
            <a:endParaRPr kumimoji="1" lang="en-US" altLang="ja-JP" sz="105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en-US" altLang="ja-JP" sz="1050" dirty="0" smtClean="0">
                <a:latin typeface="HGSｺﾞｼｯｸM" panose="020B0600000000000000" pitchFamily="50" charset="-128"/>
                <a:ea typeface="HGSｺﾞｼｯｸM" panose="020B0600000000000000" pitchFamily="50" charset="-128"/>
                <a:cs typeface="Meiryo UI" panose="020B0604030504040204" pitchFamily="50" charset="-128"/>
              </a:rPr>
              <a:t>11/15</a:t>
            </a:r>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kumimoji="1" lang="en-US" altLang="ja-JP" sz="105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9" name="V 字形矢印 18"/>
          <p:cNvSpPr/>
          <p:nvPr/>
        </p:nvSpPr>
        <p:spPr>
          <a:xfrm>
            <a:off x="5434498" y="5747209"/>
            <a:ext cx="3457982" cy="216024"/>
          </a:xfrm>
          <a:prstGeom prst="notchedRightArrow">
            <a:avLst/>
          </a:prstGeom>
          <a:solidFill>
            <a:schemeClr val="bg1"/>
          </a:solidFill>
          <a:ln>
            <a:prstDash val="dash"/>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6152981" y="5545191"/>
            <a:ext cx="723275" cy="253916"/>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現地確認</a:t>
            </a:r>
            <a:endParaRPr kumimoji="1" lang="en-US" altLang="ja-JP" sz="105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4" name="V 字形矢印 23"/>
          <p:cNvSpPr/>
          <p:nvPr/>
        </p:nvSpPr>
        <p:spPr>
          <a:xfrm>
            <a:off x="5796135" y="3869323"/>
            <a:ext cx="1296145" cy="207749"/>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6" name="V 字形矢印 25"/>
          <p:cNvSpPr/>
          <p:nvPr/>
        </p:nvSpPr>
        <p:spPr>
          <a:xfrm>
            <a:off x="5434498" y="5113651"/>
            <a:ext cx="3457982" cy="216024"/>
          </a:xfrm>
          <a:prstGeom prst="notchedRightArrow">
            <a:avLst/>
          </a:prstGeom>
          <a:solidFill>
            <a:schemeClr val="bg1"/>
          </a:solidFill>
          <a:ln>
            <a:prstDash val="dash"/>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7" name="テキスト ボックス 26"/>
          <p:cNvSpPr txBox="1"/>
          <p:nvPr/>
        </p:nvSpPr>
        <p:spPr>
          <a:xfrm>
            <a:off x="6152981" y="4917228"/>
            <a:ext cx="723275" cy="253916"/>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現地確認</a:t>
            </a:r>
          </a:p>
        </p:txBody>
      </p:sp>
      <p:sp>
        <p:nvSpPr>
          <p:cNvPr id="28" name="V 字形矢印 27"/>
          <p:cNvSpPr/>
          <p:nvPr/>
        </p:nvSpPr>
        <p:spPr>
          <a:xfrm>
            <a:off x="4933168" y="4550626"/>
            <a:ext cx="934976"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9" name="テキスト ボックス 28"/>
          <p:cNvSpPr txBox="1"/>
          <p:nvPr/>
        </p:nvSpPr>
        <p:spPr>
          <a:xfrm>
            <a:off x="4898479" y="4221088"/>
            <a:ext cx="768159" cy="415498"/>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現地確認</a:t>
            </a:r>
            <a:endParaRPr kumimoji="1" lang="en-US" altLang="ja-JP" sz="105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en-US" altLang="ja-JP" sz="1050" dirty="0" smtClean="0">
                <a:latin typeface="HGSｺﾞｼｯｸM" panose="020B0600000000000000" pitchFamily="50" charset="-128"/>
                <a:ea typeface="HGSｺﾞｼｯｸM" panose="020B0600000000000000" pitchFamily="50" charset="-128"/>
                <a:cs typeface="Meiryo UI" panose="020B0604030504040204" pitchFamily="50" charset="-128"/>
              </a:rPr>
              <a:t>10/7</a:t>
            </a:r>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a:t>
            </a:r>
          </a:p>
        </p:txBody>
      </p:sp>
      <p:sp>
        <p:nvSpPr>
          <p:cNvPr id="21" name="角丸四角形 20"/>
          <p:cNvSpPr/>
          <p:nvPr/>
        </p:nvSpPr>
        <p:spPr>
          <a:xfrm>
            <a:off x="5883782" y="2435403"/>
            <a:ext cx="272394" cy="3600400"/>
          </a:xfrm>
          <a:prstGeom prst="roundRect">
            <a:avLst/>
          </a:prstGeom>
        </p:spPr>
        <p:style>
          <a:lnRef idx="1">
            <a:schemeClr val="accent5"/>
          </a:lnRef>
          <a:fillRef idx="2">
            <a:schemeClr val="accent5"/>
          </a:fillRef>
          <a:effectRef idx="1">
            <a:schemeClr val="accent5"/>
          </a:effectRef>
          <a:fontRef idx="minor">
            <a:schemeClr val="dk1"/>
          </a:fontRef>
        </p:style>
        <p:txBody>
          <a:bodyPr vert="eaVert" rtlCol="0" anchor="ctr"/>
          <a:lstStyle/>
          <a:p>
            <a:pPr algn="ctr"/>
            <a:r>
              <a:rPr kumimoji="1" lang="ja-JP" altLang="en-US" sz="1600" dirty="0" smtClean="0"/>
              <a:t>技術審議会・部会③　（</a:t>
            </a:r>
            <a:r>
              <a:rPr kumimoji="1" lang="en-US" altLang="ja-JP" sz="1600" dirty="0" smtClean="0"/>
              <a:t>11</a:t>
            </a:r>
            <a:r>
              <a:rPr lang="en-US" altLang="ja-JP" sz="1600" dirty="0" smtClean="0"/>
              <a:t>/</a:t>
            </a:r>
            <a:r>
              <a:rPr lang="ja-JP" altLang="en-US" sz="1600" dirty="0" smtClean="0"/>
              <a:t>下旬</a:t>
            </a:r>
            <a:r>
              <a:rPr kumimoji="1" lang="ja-JP" altLang="en-US" sz="1600" dirty="0" smtClean="0"/>
              <a:t>）</a:t>
            </a:r>
            <a:endParaRPr kumimoji="1" lang="ja-JP" altLang="en-US" sz="1600" dirty="0"/>
          </a:p>
        </p:txBody>
      </p:sp>
      <p:sp>
        <p:nvSpPr>
          <p:cNvPr id="30" name="テキスト ボックス 29"/>
          <p:cNvSpPr txBox="1"/>
          <p:nvPr/>
        </p:nvSpPr>
        <p:spPr>
          <a:xfrm>
            <a:off x="1115616" y="6073551"/>
            <a:ext cx="7453630" cy="307777"/>
          </a:xfrm>
          <a:prstGeom prst="rect">
            <a:avLst/>
          </a:prstGeom>
          <a:noFill/>
        </p:spPr>
        <p:txBody>
          <a:bodyPr wrap="square" rtlCol="0">
            <a:spAutoFit/>
          </a:bodyPr>
          <a:lstStyle/>
          <a:p>
            <a:pPr marL="449263" indent="-449263"/>
            <a:r>
              <a:rPr lang="en-US" altLang="ja-JP" sz="1400" dirty="0" smtClean="0">
                <a:latin typeface="HGSｺﾞｼｯｸM" panose="020B0600000000000000" pitchFamily="50" charset="-128"/>
                <a:ea typeface="HGSｺﾞｼｯｸM" panose="020B0600000000000000" pitchFamily="50" charset="-128"/>
              </a:rPr>
              <a:t>※</a:t>
            </a:r>
            <a:r>
              <a:rPr lang="ja-JP" altLang="en-US" sz="1400" dirty="0" smtClean="0">
                <a:latin typeface="HGSｺﾞｼｯｸM" panose="020B0600000000000000" pitchFamily="50" charset="-128"/>
                <a:ea typeface="HGSｺﾞｼｯｸM" panose="020B0600000000000000" pitchFamily="50" charset="-128"/>
              </a:rPr>
              <a:t>上記以外に、</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園部能勢</a:t>
            </a:r>
            <a:r>
              <a:rPr lang="ja-JP" altLang="ja-JP" sz="1400" kern="100" dirty="0" smtClean="0">
                <a:latin typeface="Meiryo UI" panose="020B0604030504040204" pitchFamily="50" charset="-128"/>
                <a:ea typeface="Meiryo UI" panose="020B0604030504040204" pitchFamily="50" charset="-128"/>
                <a:cs typeface="Meiryo UI" panose="020B0604030504040204" pitchFamily="50" charset="-128"/>
              </a:rPr>
              <a:t>線</a:t>
            </a:r>
            <a:r>
              <a:rPr lang="ja-JP" altLang="en-US" sz="1400" dirty="0" smtClean="0">
                <a:latin typeface="HGSｺﾞｼｯｸM" panose="020B0600000000000000" pitchFamily="50" charset="-128"/>
                <a:ea typeface="HGSｺﾞｼｯｸM" panose="020B0600000000000000" pitchFamily="50" charset="-128"/>
              </a:rPr>
              <a:t>及び国道</a:t>
            </a:r>
            <a:r>
              <a:rPr lang="en-US" altLang="ja-JP" sz="1400" dirty="0" smtClean="0">
                <a:latin typeface="HGSｺﾞｼｯｸM" panose="020B0600000000000000" pitchFamily="50" charset="-128"/>
                <a:ea typeface="HGSｺﾞｼｯｸM" panose="020B0600000000000000" pitchFamily="50" charset="-128"/>
              </a:rPr>
              <a:t>423</a:t>
            </a:r>
            <a:r>
              <a:rPr lang="ja-JP" altLang="en-US" sz="1400" dirty="0" smtClean="0">
                <a:latin typeface="HGSｺﾞｼｯｸM" panose="020B0600000000000000" pitchFamily="50" charset="-128"/>
                <a:ea typeface="HGSｺﾞｼｯｸM" panose="020B0600000000000000" pitchFamily="50" charset="-128"/>
              </a:rPr>
              <a:t>号も対象となる可能性あり</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4574248" y="2435403"/>
            <a:ext cx="272394" cy="3600400"/>
          </a:xfrm>
          <a:prstGeom prst="roundRect">
            <a:avLst/>
          </a:prstGeom>
        </p:spPr>
        <p:style>
          <a:lnRef idx="1">
            <a:schemeClr val="accent5"/>
          </a:lnRef>
          <a:fillRef idx="2">
            <a:schemeClr val="accent5"/>
          </a:fillRef>
          <a:effectRef idx="1">
            <a:schemeClr val="accent5"/>
          </a:effectRef>
          <a:fontRef idx="minor">
            <a:schemeClr val="dk1"/>
          </a:fontRef>
        </p:style>
        <p:txBody>
          <a:bodyPr vert="eaVert" rtlCol="0" anchor="ctr"/>
          <a:lstStyle/>
          <a:p>
            <a:pPr algn="ctr"/>
            <a:r>
              <a:rPr kumimoji="1" lang="ja-JP" altLang="en-US" sz="1600" dirty="0" smtClean="0"/>
              <a:t>技術審議会・部会②　（</a:t>
            </a:r>
            <a:r>
              <a:rPr kumimoji="1" lang="en-US" altLang="ja-JP" sz="1600" dirty="0" smtClean="0"/>
              <a:t>9</a:t>
            </a:r>
            <a:r>
              <a:rPr lang="en-US" altLang="ja-JP" sz="1600" dirty="0" smtClean="0"/>
              <a:t>/</a:t>
            </a:r>
            <a:r>
              <a:rPr kumimoji="1" lang="en-US" altLang="ja-JP" sz="1600" dirty="0" smtClean="0"/>
              <a:t>28</a:t>
            </a:r>
            <a:r>
              <a:rPr kumimoji="1" lang="ja-JP" altLang="en-US" sz="1600" dirty="0" smtClean="0"/>
              <a:t>）</a:t>
            </a:r>
            <a:endParaRPr kumimoji="1" lang="ja-JP" altLang="en-US" sz="1600" dirty="0"/>
          </a:p>
        </p:txBody>
      </p:sp>
      <p:sp>
        <p:nvSpPr>
          <p:cNvPr id="31" name="テキスト ボックス 30"/>
          <p:cNvSpPr txBox="1"/>
          <p:nvPr/>
        </p:nvSpPr>
        <p:spPr>
          <a:xfrm>
            <a:off x="5136425" y="3661574"/>
            <a:ext cx="846707" cy="415498"/>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現地確認</a:t>
            </a:r>
            <a:endParaRPr kumimoji="1" lang="en-US" altLang="ja-JP" sz="105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en-US" altLang="ja-JP" sz="1050" dirty="0" smtClean="0">
                <a:latin typeface="HGSｺﾞｼｯｸM" panose="020B0600000000000000" pitchFamily="50" charset="-128"/>
                <a:ea typeface="HGSｺﾞｼｯｸM" panose="020B0600000000000000" pitchFamily="50" charset="-128"/>
                <a:cs typeface="Meiryo UI" panose="020B0604030504040204" pitchFamily="50" charset="-128"/>
              </a:rPr>
              <a:t>11/15</a:t>
            </a:r>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kumimoji="1" lang="en-US" altLang="ja-JP" sz="105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2" name="角丸四角形 21"/>
          <p:cNvSpPr/>
          <p:nvPr/>
        </p:nvSpPr>
        <p:spPr>
          <a:xfrm>
            <a:off x="7092280" y="2435403"/>
            <a:ext cx="272394" cy="3600400"/>
          </a:xfrm>
          <a:prstGeom prst="roundRect">
            <a:avLst/>
          </a:prstGeom>
        </p:spPr>
        <p:style>
          <a:lnRef idx="1">
            <a:schemeClr val="accent5"/>
          </a:lnRef>
          <a:fillRef idx="2">
            <a:schemeClr val="accent5"/>
          </a:fillRef>
          <a:effectRef idx="1">
            <a:schemeClr val="accent5"/>
          </a:effectRef>
          <a:fontRef idx="minor">
            <a:schemeClr val="dk1"/>
          </a:fontRef>
        </p:style>
        <p:txBody>
          <a:bodyPr vert="eaVert" rtlCol="0" anchor="ctr"/>
          <a:lstStyle/>
          <a:p>
            <a:pPr algn="ctr"/>
            <a:r>
              <a:rPr kumimoji="1" lang="ja-JP" altLang="en-US" sz="1600" dirty="0" smtClean="0"/>
              <a:t>技術審議会・部会④　（</a:t>
            </a:r>
            <a:r>
              <a:rPr kumimoji="1" lang="en-US" altLang="ja-JP" sz="1600" dirty="0" smtClean="0"/>
              <a:t>1</a:t>
            </a:r>
            <a:r>
              <a:rPr lang="en-US" altLang="ja-JP" sz="1600" dirty="0" smtClean="0"/>
              <a:t>/</a:t>
            </a:r>
            <a:r>
              <a:rPr lang="ja-JP" altLang="en-US" sz="1600" dirty="0" smtClean="0"/>
              <a:t>下旬</a:t>
            </a:r>
            <a:r>
              <a:rPr kumimoji="1" lang="ja-JP" altLang="en-US" sz="1600" dirty="0" smtClean="0"/>
              <a:t>）</a:t>
            </a:r>
            <a:endParaRPr kumimoji="1" lang="ja-JP" altLang="en-US" sz="1600" dirty="0"/>
          </a:p>
        </p:txBody>
      </p:sp>
      <p:sp>
        <p:nvSpPr>
          <p:cNvPr id="23" name="角丸四角形 22"/>
          <p:cNvSpPr/>
          <p:nvPr/>
        </p:nvSpPr>
        <p:spPr>
          <a:xfrm>
            <a:off x="7740352" y="2435403"/>
            <a:ext cx="272394" cy="3600400"/>
          </a:xfrm>
          <a:prstGeom prst="roundRect">
            <a:avLst/>
          </a:prstGeom>
          <a:ln w="44450" cmpd="thickThin">
            <a:solidFill>
              <a:schemeClr val="tx1"/>
            </a:solidFill>
          </a:ln>
        </p:spPr>
        <p:style>
          <a:lnRef idx="1">
            <a:schemeClr val="accent5"/>
          </a:lnRef>
          <a:fillRef idx="2">
            <a:schemeClr val="accent5"/>
          </a:fillRef>
          <a:effectRef idx="1">
            <a:schemeClr val="accent5"/>
          </a:effectRef>
          <a:fontRef idx="minor">
            <a:schemeClr val="dk1"/>
          </a:fontRef>
        </p:style>
        <p:txBody>
          <a:bodyPr vert="eaVert" rtlCol="0" anchor="ctr"/>
          <a:lstStyle/>
          <a:p>
            <a:pPr algn="ctr"/>
            <a:r>
              <a:rPr kumimoji="1" lang="ja-JP" altLang="en-US" sz="1600" dirty="0" smtClean="0"/>
              <a:t>技術審議会　（</a:t>
            </a:r>
            <a:r>
              <a:rPr kumimoji="1" lang="en-US" altLang="ja-JP" sz="1600" dirty="0" smtClean="0"/>
              <a:t>2</a:t>
            </a:r>
            <a:r>
              <a:rPr lang="en-US" altLang="ja-JP" sz="1600" dirty="0" smtClean="0"/>
              <a:t>/</a:t>
            </a:r>
            <a:r>
              <a:rPr lang="ja-JP" altLang="en-US" sz="1600" dirty="0" smtClean="0"/>
              <a:t>下旬</a:t>
            </a:r>
            <a:r>
              <a:rPr kumimoji="1" lang="ja-JP" altLang="en-US" sz="1600" dirty="0" smtClean="0"/>
              <a:t>）</a:t>
            </a:r>
            <a:endParaRPr kumimoji="1" lang="ja-JP" altLang="en-US" sz="1600" dirty="0"/>
          </a:p>
        </p:txBody>
      </p:sp>
    </p:spTree>
    <p:extLst>
      <p:ext uri="{BB962C8B-B14F-4D97-AF65-F5344CB8AC3E}">
        <p14:creationId xmlns:p14="http://schemas.microsoft.com/office/powerpoint/2010/main" val="2344912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ー 7"/>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12</a:t>
            </a:fld>
            <a:endParaRPr kumimoji="1" lang="ja-JP" altLang="en-US"/>
          </a:p>
        </p:txBody>
      </p:sp>
      <p:sp>
        <p:nvSpPr>
          <p:cNvPr id="5" name="テキスト ボックス 4"/>
          <p:cNvSpPr txBox="1"/>
          <p:nvPr/>
        </p:nvSpPr>
        <p:spPr>
          <a:xfrm>
            <a:off x="539552" y="2204864"/>
            <a:ext cx="8424936" cy="3970318"/>
          </a:xfrm>
          <a:prstGeom prst="rect">
            <a:avLst/>
          </a:prstGeom>
          <a:noFill/>
          <a:ln>
            <a:solidFill>
              <a:schemeClr val="tx1"/>
            </a:solidFill>
            <a:prstDash val="dash"/>
          </a:ln>
        </p:spPr>
        <p:txBody>
          <a:bodyPr wrap="square" rtlCol="0">
            <a:spAutoFit/>
          </a:bodyPr>
          <a:lstStyle/>
          <a:p>
            <a:pPr marL="363538" indent="-363538"/>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１</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．異常気象時における道路通行規制実施要領第８条で</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規定</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す</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る</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通行</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規制の</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規制基準</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に基づき所長が</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行うものとする。」の補足事項は以下①②のとおりとする。</a:t>
            </a:r>
            <a:endPar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536575" indent="-536575"/>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　①　規制</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開始は、降り始め（時間雨量３㎜以上の</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降雨量を</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観測した</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とき）からの</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降雨量の累計（連続</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雨量）が</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規制基準に達したとき。</a:t>
            </a:r>
          </a:p>
          <a:p>
            <a:pPr marL="536575" indent="-536575"/>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　　②　原則</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として、連続雨量は時間雨量２㎜以下が</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６時間連続</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した場合</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には、その</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時点で０㎜リセットと</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する。</a:t>
            </a:r>
            <a:endPar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363538" indent="-363538"/>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２</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．異常気象時における道路通行規制実施要領第</a:t>
            </a:r>
            <a:r>
              <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rPr>
              <a:t>14</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条で規定する通行規制の解除について、以下の①～③を</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満たした</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場合は通行規制を解除するものとする</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　①</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当該通行規制区間（以下「当該区間」という。）において、以下の２項目を満足していること。</a:t>
            </a:r>
          </a:p>
          <a:p>
            <a:pPr marL="711200" indent="-71120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・大阪府土砂災害の防災情報において、当該区間の規制対象としている雨量観測所の「雨量観測所</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危険度</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判定状況」が、現在及び３時間後の予測で「土砂災害の発生危険ゾーン」の危険度に到達して</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いない</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こと。</a:t>
            </a:r>
          </a:p>
          <a:p>
            <a:pPr marL="711200" indent="-71120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・気象庁の「土砂災害警戒判定メッシュ情報」において、当該区間の規制の原因となる危険箇所が</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含まれる</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メッシュが実況、予想で土砂災害警戒情報の基準に到達していないこと。</a:t>
            </a:r>
          </a:p>
          <a:p>
            <a:pPr marL="711200" indent="-711200"/>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②　時間雨量２㎜以下が３時間連続し、その後３時間、大阪府土砂災害の防災情報の当該区間の規制</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対象と</a:t>
            </a:r>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している雨量観測所の時間雨量２㎜以下が続くと予想されていること。</a:t>
            </a:r>
          </a:p>
          <a:p>
            <a:r>
              <a:rPr lang="ja-JP" altLang="en-US" sz="1400" dirty="0">
                <a:latin typeface="HGSｺﾞｼｯｸM" panose="020B0600000000000000" pitchFamily="50" charset="-128"/>
                <a:ea typeface="HGSｺﾞｼｯｸM" panose="020B0600000000000000" pitchFamily="50" charset="-128"/>
                <a:cs typeface="Meiryo UI" panose="020B0604030504040204" pitchFamily="50" charset="-128"/>
              </a:rPr>
              <a:t>　　③　当該区間の全区間をパトロールし、安全に通行できることが確認できたこと</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タイトル 1"/>
          <p:cNvSpPr>
            <a:spLocks noGrp="1"/>
          </p:cNvSpPr>
          <p:nvPr>
            <p:ph type="title"/>
          </p:nvPr>
        </p:nvSpPr>
        <p:spPr>
          <a:xfrm>
            <a:off x="457200" y="228600"/>
            <a:ext cx="8229600"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３．規制発令の解除基準の検討</a:t>
            </a:r>
            <a:endParaRPr kumimoji="1" lang="ja-JP" altLang="en-US" dirty="0"/>
          </a:p>
        </p:txBody>
      </p:sp>
      <p:sp>
        <p:nvSpPr>
          <p:cNvPr id="10" name="テキスト ボックス 9"/>
          <p:cNvSpPr txBox="1"/>
          <p:nvPr/>
        </p:nvSpPr>
        <p:spPr>
          <a:xfrm>
            <a:off x="611559" y="1126485"/>
            <a:ext cx="8280921" cy="954107"/>
          </a:xfrm>
          <a:prstGeom prst="rect">
            <a:avLst/>
          </a:prstGeom>
          <a:noFill/>
        </p:spPr>
        <p:txBody>
          <a:bodyPr wrap="square" rtlCol="0">
            <a:spAutoFit/>
          </a:bodyPr>
          <a:lstStyle/>
          <a:p>
            <a:pPr marL="449263" indent="-449263"/>
            <a:r>
              <a:rPr lang="ja-JP" altLang="en-US" sz="2800" dirty="0">
                <a:latin typeface="HGSｺﾞｼｯｸM" panose="020B0600000000000000" pitchFamily="50" charset="-128"/>
                <a:ea typeface="HGSｺﾞｼｯｸM" panose="020B0600000000000000" pitchFamily="50" charset="-128"/>
              </a:rPr>
              <a:t>１</a:t>
            </a:r>
            <a:r>
              <a:rPr lang="ja-JP" altLang="en-US" sz="2800" dirty="0" smtClean="0">
                <a:latin typeface="HGSｺﾞｼｯｸM" panose="020B0600000000000000" pitchFamily="50" charset="-128"/>
                <a:ea typeface="HGSｺﾞｼｯｸM" panose="020B0600000000000000" pitchFamily="50" charset="-128"/>
              </a:rPr>
              <a:t>）</a:t>
            </a:r>
            <a:r>
              <a:rPr lang="ja-JP" altLang="en-US" sz="2800" dirty="0">
                <a:latin typeface="HGSｺﾞｼｯｸM" panose="020B0600000000000000" pitchFamily="50" charset="-128"/>
                <a:ea typeface="HGSｺﾞｼｯｸM" panose="020B0600000000000000" pitchFamily="50" charset="-128"/>
              </a:rPr>
              <a:t>異常気象時における通行規制の運用について（通知</a:t>
            </a:r>
            <a:r>
              <a:rPr lang="ja-JP" altLang="en-US" sz="2800" dirty="0" smtClean="0">
                <a:latin typeface="HGSｺﾞｼｯｸM" panose="020B0600000000000000" pitchFamily="50" charset="-128"/>
                <a:ea typeface="HGSｺﾞｼｯｸM" panose="020B0600000000000000" pitchFamily="50" charset="-128"/>
              </a:rPr>
              <a:t>）</a:t>
            </a:r>
            <a:r>
              <a:rPr lang="en-US" altLang="ja-JP" sz="2800" dirty="0" smtClean="0">
                <a:latin typeface="HGSｺﾞｼｯｸM" panose="020B0600000000000000" pitchFamily="50" charset="-128"/>
                <a:ea typeface="HGSｺﾞｼｯｸM" panose="020B0600000000000000" pitchFamily="50" charset="-128"/>
              </a:rPr>
              <a:t>【H27.10.1】</a:t>
            </a:r>
            <a:endParaRPr lang="ja-JP" altLang="en-US" sz="28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749966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３．規制発令の解除基準の検討</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13</a:t>
            </a:fld>
            <a:endParaRPr kumimoji="1" lang="ja-JP" altLang="en-US"/>
          </a:p>
        </p:txBody>
      </p:sp>
      <p:sp>
        <p:nvSpPr>
          <p:cNvPr id="34" name="テキスト ボックス 33"/>
          <p:cNvSpPr txBox="1"/>
          <p:nvPr/>
        </p:nvSpPr>
        <p:spPr>
          <a:xfrm>
            <a:off x="1691680" y="5046275"/>
            <a:ext cx="6408712" cy="830997"/>
          </a:xfrm>
          <a:prstGeom prst="rect">
            <a:avLst/>
          </a:prstGeom>
          <a:noFill/>
          <a:ln w="41275" cmpd="thickThin">
            <a:solidFill>
              <a:schemeClr val="tx1"/>
            </a:solidFill>
          </a:ln>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年度より検討に着手し、</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29</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11</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月を目途に中間とりまとめ。</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6" name="テキスト ボックス 5"/>
          <p:cNvSpPr txBox="1"/>
          <p:nvPr/>
        </p:nvSpPr>
        <p:spPr>
          <a:xfrm>
            <a:off x="611559" y="1126485"/>
            <a:ext cx="8280921" cy="523220"/>
          </a:xfrm>
          <a:prstGeom prst="rect">
            <a:avLst/>
          </a:prstGeom>
          <a:noFill/>
        </p:spPr>
        <p:txBody>
          <a:bodyPr wrap="square" rtlCol="0">
            <a:spAutoFit/>
          </a:bodyPr>
          <a:lstStyle/>
          <a:p>
            <a:pPr marL="449263" indent="-449263"/>
            <a:r>
              <a:rPr lang="ja-JP" altLang="en-US" sz="2800" dirty="0">
                <a:latin typeface="HGSｺﾞｼｯｸM" panose="020B0600000000000000" pitchFamily="50" charset="-128"/>
                <a:ea typeface="HGSｺﾞｼｯｸM" panose="020B0600000000000000" pitchFamily="50" charset="-128"/>
              </a:rPr>
              <a:t>２</a:t>
            </a:r>
            <a:r>
              <a:rPr lang="ja-JP" altLang="en-US" sz="2800" dirty="0" smtClean="0">
                <a:latin typeface="HGSｺﾞｼｯｸM" panose="020B0600000000000000" pitchFamily="50" charset="-128"/>
                <a:ea typeface="HGSｺﾞｼｯｸM" panose="020B0600000000000000" pitchFamily="50" charset="-128"/>
              </a:rPr>
              <a:t>）今後の進め方</a:t>
            </a:r>
            <a:endParaRPr lang="ja-JP" altLang="en-US" sz="28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1043608" y="2105752"/>
            <a:ext cx="8280920" cy="1723549"/>
          </a:xfrm>
          <a:prstGeom prst="rect">
            <a:avLst/>
          </a:prstGeom>
          <a:noFill/>
          <a:ln>
            <a:noFill/>
            <a:prstDash val="dash"/>
          </a:ln>
        </p:spPr>
        <p:txBody>
          <a:bodyPr wrap="square" rtlCol="0">
            <a:spAutoFit/>
          </a:bodyPr>
          <a:lstStyle/>
          <a:p>
            <a:pPr marL="457200" indent="-457200">
              <a:buFont typeface="Wingdings" panose="05000000000000000000" pitchFamily="2" charset="2"/>
              <a:buChar char="Ø"/>
            </a:pPr>
            <a:r>
              <a:rPr lang="ja-JP" altLang="en-US" sz="2400" dirty="0" smtClean="0">
                <a:solidFill>
                  <a:srgbClr val="000000"/>
                </a:solidFill>
                <a:latin typeface="HGSｺﾞｼｯｸM" panose="020B0600000000000000" pitchFamily="50" charset="-128"/>
                <a:ea typeface="HGSｺﾞｼｯｸM" panose="020B0600000000000000" pitchFamily="50" charset="-128"/>
                <a:cs typeface="Times New Roman"/>
              </a:rPr>
              <a:t>解除基準の設定手法の検討</a:t>
            </a:r>
            <a:endParaRPr lang="en-US" altLang="ja-JP" sz="2400" dirty="0" smtClean="0">
              <a:solidFill>
                <a:srgbClr val="000000"/>
              </a:solidFill>
              <a:latin typeface="HGSｺﾞｼｯｸM" panose="020B0600000000000000" pitchFamily="50" charset="-128"/>
              <a:ea typeface="HGSｺﾞｼｯｸM" panose="020B0600000000000000" pitchFamily="50" charset="-128"/>
              <a:cs typeface="Times New Roman"/>
            </a:endParaRPr>
          </a:p>
          <a:p>
            <a:pPr marL="457200" indent="-457200">
              <a:buFont typeface="Wingdings" panose="05000000000000000000" pitchFamily="2" charset="2"/>
              <a:buChar char="Ø"/>
            </a:pPr>
            <a:r>
              <a:rPr lang="ja-JP" altLang="en-US" sz="2400" dirty="0" smtClean="0">
                <a:solidFill>
                  <a:srgbClr val="000000"/>
                </a:solidFill>
                <a:latin typeface="HGSｺﾞｼｯｸM" panose="020B0600000000000000" pitchFamily="50" charset="-128"/>
                <a:ea typeface="HGSｺﾞｼｯｸM" panose="020B0600000000000000" pitchFamily="50" charset="-128"/>
                <a:cs typeface="Times New Roman"/>
              </a:rPr>
              <a:t>モニタリング内容の検討（代表地点２箇所程度）</a:t>
            </a:r>
            <a:endParaRPr lang="en-US" altLang="ja-JP" sz="2400" dirty="0">
              <a:solidFill>
                <a:srgbClr val="000000"/>
              </a:solidFill>
              <a:latin typeface="HGSｺﾞｼｯｸM" panose="020B0600000000000000" pitchFamily="50" charset="-128"/>
              <a:ea typeface="HGSｺﾞｼｯｸM" panose="020B0600000000000000" pitchFamily="50" charset="-128"/>
              <a:cs typeface="Times New Roman"/>
            </a:endParaRPr>
          </a:p>
          <a:p>
            <a:pPr marL="457200" indent="-457200">
              <a:spcBef>
                <a:spcPts val="600"/>
              </a:spcBef>
              <a:buFont typeface="Wingdings" panose="05000000000000000000" pitchFamily="2" charset="2"/>
              <a:buChar char="Ø"/>
            </a:pPr>
            <a:r>
              <a:rPr lang="ja-JP" altLang="en-US" sz="2400" dirty="0" smtClean="0">
                <a:solidFill>
                  <a:srgbClr val="000000"/>
                </a:solidFill>
                <a:latin typeface="HGSｺﾞｼｯｸM" panose="020B0600000000000000" pitchFamily="50" charset="-128"/>
                <a:ea typeface="HGSｺﾞｼｯｸM" panose="020B0600000000000000" pitchFamily="50" charset="-128"/>
                <a:cs typeface="Times New Roman"/>
              </a:rPr>
              <a:t>モニタリングの実施</a:t>
            </a:r>
            <a:endParaRPr lang="en-US" altLang="ja-JP" sz="2400" dirty="0" smtClean="0">
              <a:solidFill>
                <a:srgbClr val="000000"/>
              </a:solidFill>
              <a:latin typeface="HGSｺﾞｼｯｸM" panose="020B0600000000000000" pitchFamily="50" charset="-128"/>
              <a:ea typeface="HGSｺﾞｼｯｸM" panose="020B0600000000000000" pitchFamily="50" charset="-128"/>
              <a:cs typeface="Times New Roman"/>
            </a:endParaRPr>
          </a:p>
          <a:p>
            <a:pPr marL="457200" indent="-457200">
              <a:spcBef>
                <a:spcPts val="600"/>
              </a:spcBef>
              <a:buFont typeface="Wingdings" panose="05000000000000000000" pitchFamily="2" charset="2"/>
              <a:buChar char="Ø"/>
            </a:pPr>
            <a:r>
              <a:rPr lang="ja-JP" altLang="en-US" sz="2400" dirty="0">
                <a:solidFill>
                  <a:srgbClr val="000000"/>
                </a:solidFill>
                <a:latin typeface="HGSｺﾞｼｯｸM" panose="020B0600000000000000" pitchFamily="50" charset="-128"/>
                <a:ea typeface="HGSｺﾞｼｯｸM" panose="020B0600000000000000" pitchFamily="50" charset="-128"/>
                <a:cs typeface="Times New Roman"/>
              </a:rPr>
              <a:t>解除</a:t>
            </a:r>
            <a:r>
              <a:rPr lang="ja-JP" altLang="en-US" sz="2400" dirty="0" smtClean="0">
                <a:solidFill>
                  <a:srgbClr val="000000"/>
                </a:solidFill>
                <a:latin typeface="HGSｺﾞｼｯｸM" panose="020B0600000000000000" pitchFamily="50" charset="-128"/>
                <a:ea typeface="HGSｺﾞｼｯｸM" panose="020B0600000000000000" pitchFamily="50" charset="-128"/>
                <a:cs typeface="Times New Roman"/>
              </a:rPr>
              <a:t>基準の設定</a:t>
            </a:r>
            <a:endParaRPr lang="en-US" altLang="ja-JP" sz="2400" dirty="0" smtClean="0">
              <a:solidFill>
                <a:srgbClr val="000000"/>
              </a:solidFill>
              <a:latin typeface="HGSｺﾞｼｯｸM" panose="020B0600000000000000" pitchFamily="50" charset="-128"/>
              <a:ea typeface="HGSｺﾞｼｯｸM" panose="020B0600000000000000" pitchFamily="50" charset="-128"/>
              <a:cs typeface="Times New Roman"/>
            </a:endParaRPr>
          </a:p>
        </p:txBody>
      </p:sp>
      <p:sp>
        <p:nvSpPr>
          <p:cNvPr id="5" name="下矢印 4"/>
          <p:cNvSpPr/>
          <p:nvPr/>
        </p:nvSpPr>
        <p:spPr>
          <a:xfrm>
            <a:off x="4067944" y="4077072"/>
            <a:ext cx="172819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11559" y="1628800"/>
            <a:ext cx="8280921" cy="523220"/>
          </a:xfrm>
          <a:prstGeom prst="rect">
            <a:avLst/>
          </a:prstGeom>
          <a:noFill/>
        </p:spPr>
        <p:txBody>
          <a:bodyPr wrap="square" rtlCol="0">
            <a:spAutoFit/>
          </a:bodyPr>
          <a:lstStyle/>
          <a:p>
            <a:pPr marL="449263" indent="-449263"/>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検討内容</a:t>
            </a:r>
            <a:r>
              <a:rPr lang="en-US" altLang="ja-JP" sz="2800" dirty="0" smtClean="0">
                <a:latin typeface="HGSｺﾞｼｯｸM" panose="020B0600000000000000" pitchFamily="50" charset="-128"/>
                <a:ea typeface="HGSｺﾞｼｯｸM" panose="020B0600000000000000" pitchFamily="50" charset="-128"/>
              </a:rPr>
              <a:t>】</a:t>
            </a:r>
            <a:endParaRPr lang="ja-JP" altLang="en-US" sz="28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387147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SｺﾞｼｯｸM" panose="020B0600000000000000" pitchFamily="50" charset="-128"/>
                <a:ea typeface="HGSｺﾞｼｯｸM" panose="020B0600000000000000" pitchFamily="50" charset="-128"/>
              </a:rPr>
              <a:t>４．道路防災対策の優先順位の検討</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14</a:t>
            </a:fld>
            <a:endParaRPr kumimoji="1" lang="ja-JP" altLang="en-US"/>
          </a:p>
        </p:txBody>
      </p:sp>
      <p:sp>
        <p:nvSpPr>
          <p:cNvPr id="6" name="テキスト ボックス 5"/>
          <p:cNvSpPr txBox="1"/>
          <p:nvPr/>
        </p:nvSpPr>
        <p:spPr>
          <a:xfrm>
            <a:off x="611560" y="1126485"/>
            <a:ext cx="8208912" cy="523220"/>
          </a:xfrm>
          <a:prstGeom prst="rect">
            <a:avLst/>
          </a:prstGeom>
          <a:noFill/>
        </p:spPr>
        <p:txBody>
          <a:bodyPr wrap="square" rtlCol="0">
            <a:spAutoFit/>
          </a:bodyPr>
          <a:lstStyle/>
          <a:p>
            <a:pPr marL="449263" indent="-449263"/>
            <a:r>
              <a:rPr lang="ja-JP" altLang="en-US" sz="2800" dirty="0" smtClean="0">
                <a:latin typeface="HGSｺﾞｼｯｸM" panose="020B0600000000000000" pitchFamily="50" charset="-128"/>
                <a:ea typeface="HGSｺﾞｼｯｸM" panose="020B0600000000000000" pitchFamily="50" charset="-128"/>
              </a:rPr>
              <a:t>１）平成</a:t>
            </a:r>
            <a:r>
              <a:rPr lang="en-US" altLang="ja-JP" sz="2800" dirty="0" smtClean="0">
                <a:latin typeface="HGSｺﾞｼｯｸM" panose="020B0600000000000000" pitchFamily="50" charset="-128"/>
                <a:ea typeface="HGSｺﾞｼｯｸM" panose="020B0600000000000000" pitchFamily="50" charset="-128"/>
              </a:rPr>
              <a:t>27</a:t>
            </a:r>
            <a:r>
              <a:rPr lang="ja-JP" altLang="en-US" sz="2800" dirty="0" smtClean="0">
                <a:latin typeface="HGSｺﾞｼｯｸM" panose="020B0600000000000000" pitchFamily="50" charset="-128"/>
                <a:ea typeface="HGSｺﾞｼｯｸM" panose="020B0600000000000000" pitchFamily="50" charset="-128"/>
              </a:rPr>
              <a:t>年度道路防災点検結果</a:t>
            </a:r>
            <a:endParaRPr lang="ja-JP" altLang="en-US" sz="2800" dirty="0">
              <a:latin typeface="HGSｺﾞｼｯｸM" panose="020B0600000000000000" pitchFamily="50" charset="-128"/>
              <a:ea typeface="HGSｺﾞｼｯｸM" panose="020B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993387067"/>
              </p:ext>
            </p:extLst>
          </p:nvPr>
        </p:nvGraphicFramePr>
        <p:xfrm>
          <a:off x="899593" y="1772816"/>
          <a:ext cx="7848871" cy="4282925"/>
        </p:xfrm>
        <a:graphic>
          <a:graphicData uri="http://schemas.openxmlformats.org/drawingml/2006/table">
            <a:tbl>
              <a:tblPr firstRow="1" firstCol="1" bandRow="1">
                <a:tableStyleId>{5C22544A-7EE6-4342-B048-85BDC9FD1C3A}</a:tableStyleId>
              </a:tblPr>
              <a:tblGrid>
                <a:gridCol w="1980220"/>
                <a:gridCol w="1368152"/>
                <a:gridCol w="1368152"/>
                <a:gridCol w="1584176"/>
                <a:gridCol w="1548171"/>
              </a:tblGrid>
              <a:tr h="458575">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点検対象</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要対策</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経過観察</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対策不要</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小計</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458575">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落石崩壊</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194</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472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277</a:t>
                      </a: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943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458575">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岩盤崩壊</a:t>
                      </a:r>
                      <a:endPar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8</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7</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18</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614325">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地すべり</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6</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15</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23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458575">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土石流</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5</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31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19</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55</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458575">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盛土</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16</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81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80</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177</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458575">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擁壁</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45</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257</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423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725</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458575">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橋梁基礎の洗掘</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18</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6</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57150" cap="flat" cmpd="sng" algn="ctr">
                      <a:solidFill>
                        <a:schemeClr val="bg1"/>
                      </a:solidFill>
                      <a:prstDash val="solid"/>
                      <a:round/>
                      <a:headEnd type="none" w="med" len="med"/>
                      <a:tailEnd type="none" w="med" len="med"/>
                    </a:lnB>
                  </a:tcP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25</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B w="57150" cap="flat" cmpd="sng" algn="ctr">
                      <a:solidFill>
                        <a:schemeClr val="bg1"/>
                      </a:solidFill>
                      <a:prstDash val="solid"/>
                      <a:round/>
                      <a:headEnd type="none" w="med" len="med"/>
                      <a:tailEnd type="none" w="med" len="med"/>
                    </a:lnB>
                  </a:tcPr>
                </a:tc>
              </a:tr>
              <a:tr h="458575">
                <a:tc>
                  <a:txBody>
                    <a:bodyPr/>
                    <a:lstStyle/>
                    <a:p>
                      <a:pPr algn="ctr">
                        <a:spcAft>
                          <a:spcPts val="0"/>
                        </a:spcAft>
                      </a:pPr>
                      <a:r>
                        <a:rPr lang="ja-JP" altLang="en-US" sz="2000" kern="100" dirty="0" smtClean="0">
                          <a:effectLst/>
                          <a:latin typeface="Meiryo UI" panose="020B0604030504040204" pitchFamily="50" charset="-128"/>
                          <a:ea typeface="Meiryo UI" panose="020B0604030504040204" pitchFamily="50" charset="-128"/>
                          <a:cs typeface="Meiryo UI" panose="020B0604030504040204" pitchFamily="50" charset="-128"/>
                        </a:rPr>
                        <a:t>合計</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271</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872</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823</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57150" cap="flat" cmpd="sng" algn="ctr">
                      <a:solidFill>
                        <a:schemeClr val="bg1"/>
                      </a:solidFill>
                      <a:prstDash val="solid"/>
                      <a:round/>
                      <a:headEnd type="none" w="med" len="med"/>
                      <a:tailEnd type="none" w="med" len="med"/>
                    </a:lnT>
                  </a:tcPr>
                </a:tc>
                <a:tc>
                  <a:txBody>
                    <a:bodyPr/>
                    <a:lstStyle/>
                    <a:p>
                      <a:pPr algn="ctr">
                        <a:spcAft>
                          <a:spcPts val="0"/>
                        </a:spcAft>
                      </a:pPr>
                      <a:r>
                        <a:rPr lang="en-US" altLang="ja-JP" sz="2000" kern="100" dirty="0" smtClean="0">
                          <a:effectLst/>
                          <a:latin typeface="Meiryo UI" panose="020B0604030504040204" pitchFamily="50" charset="-128"/>
                          <a:ea typeface="Meiryo UI" panose="020B0604030504040204" pitchFamily="50" charset="-128"/>
                          <a:cs typeface="Meiryo UI" panose="020B0604030504040204" pitchFamily="50" charset="-128"/>
                        </a:rPr>
                        <a:t>1,966</a:t>
                      </a:r>
                      <a:endParaRPr lang="ja-JP" sz="2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T w="5715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833149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SｺﾞｼｯｸM" panose="020B0600000000000000" pitchFamily="50" charset="-128"/>
                <a:ea typeface="HGSｺﾞｼｯｸM" panose="020B0600000000000000" pitchFamily="50" charset="-128"/>
              </a:rPr>
              <a:t>４．道路防災対策の優先順位の検討</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15</a:t>
            </a:fld>
            <a:endParaRPr kumimoji="1" lang="ja-JP" altLang="en-US"/>
          </a:p>
        </p:txBody>
      </p:sp>
      <p:sp>
        <p:nvSpPr>
          <p:cNvPr id="6" name="テキスト ボックス 5"/>
          <p:cNvSpPr txBox="1"/>
          <p:nvPr/>
        </p:nvSpPr>
        <p:spPr>
          <a:xfrm>
            <a:off x="611560" y="1126485"/>
            <a:ext cx="8208912" cy="584775"/>
          </a:xfrm>
          <a:prstGeom prst="rect">
            <a:avLst/>
          </a:prstGeom>
          <a:noFill/>
        </p:spPr>
        <p:txBody>
          <a:bodyPr wrap="square" rtlCol="0">
            <a:spAutoFit/>
          </a:bodyPr>
          <a:lstStyle/>
          <a:p>
            <a:pPr marL="457200" indent="-457200">
              <a:buFont typeface="Wingdings" panose="05000000000000000000" pitchFamily="2" charset="2"/>
              <a:buChar char="Ø"/>
            </a:pPr>
            <a:r>
              <a:rPr lang="ja-JP" altLang="en-US" sz="3200" dirty="0" smtClean="0">
                <a:latin typeface="HGSｺﾞｼｯｸM" panose="020B0600000000000000" pitchFamily="50" charset="-128"/>
                <a:ea typeface="HGSｺﾞｼｯｸM" panose="020B0600000000000000" pitchFamily="50" charset="-128"/>
                <a:cs typeface="Meiryo UI" panose="020B0604030504040204" pitchFamily="50" charset="-128"/>
              </a:rPr>
              <a:t>要対策箇所事例</a:t>
            </a:r>
            <a:endParaRPr lang="en-US" altLang="ja-JP" sz="2800" dirty="0">
              <a:solidFill>
                <a:srgbClr val="000000"/>
              </a:solidFill>
              <a:latin typeface="HGSｺﾞｼｯｸM" panose="020B0600000000000000" pitchFamily="50" charset="-128"/>
              <a:ea typeface="HGSｺﾞｼｯｸM" panose="020B0600000000000000" pitchFamily="50" charset="-128"/>
              <a:cs typeface="Times New Roman"/>
            </a:endParaRPr>
          </a:p>
        </p:txBody>
      </p:sp>
      <p:sp>
        <p:nvSpPr>
          <p:cNvPr id="7" name="テキスト ボックス 6"/>
          <p:cNvSpPr txBox="1"/>
          <p:nvPr/>
        </p:nvSpPr>
        <p:spPr>
          <a:xfrm>
            <a:off x="1259632" y="5301208"/>
            <a:ext cx="2448272" cy="461665"/>
          </a:xfrm>
          <a:prstGeom prst="rect">
            <a:avLst/>
          </a:prstGeom>
          <a:noFill/>
          <a:ln>
            <a:noFill/>
            <a:prstDash val="dash"/>
          </a:ln>
        </p:spPr>
        <p:txBody>
          <a:bodyPr wrap="square" rtlCol="0">
            <a:spAutoFit/>
          </a:bodyPr>
          <a:lstStyle/>
          <a:p>
            <a:pPr algn="ct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落石</a:t>
            </a:r>
            <a:r>
              <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rPr>
              <a:t>崩壊</a:t>
            </a:r>
          </a:p>
        </p:txBody>
      </p:sp>
      <p:sp>
        <p:nvSpPr>
          <p:cNvPr id="8" name="テキスト ボックス 7"/>
          <p:cNvSpPr txBox="1"/>
          <p:nvPr/>
        </p:nvSpPr>
        <p:spPr>
          <a:xfrm>
            <a:off x="5364088" y="5301208"/>
            <a:ext cx="2448272" cy="461665"/>
          </a:xfrm>
          <a:prstGeom prst="rect">
            <a:avLst/>
          </a:prstGeom>
          <a:noFill/>
          <a:ln>
            <a:noFill/>
            <a:prstDash val="dash"/>
          </a:ln>
        </p:spPr>
        <p:txBody>
          <a:bodyPr wrap="square" rtlCol="0">
            <a:spAutoFit/>
          </a:bodyPr>
          <a:lstStyle/>
          <a:p>
            <a:pPr algn="ct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岩盤崩壊</a:t>
            </a:r>
            <a:endPar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593" r="11592"/>
          <a:stretch/>
        </p:blipFill>
        <p:spPr bwMode="auto">
          <a:xfrm>
            <a:off x="407663" y="2205503"/>
            <a:ext cx="4200074" cy="309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2205502"/>
            <a:ext cx="4176463" cy="308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7426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SｺﾞｼｯｸM" panose="020B0600000000000000" pitchFamily="50" charset="-128"/>
                <a:ea typeface="HGSｺﾞｼｯｸM" panose="020B0600000000000000" pitchFamily="50" charset="-128"/>
              </a:rPr>
              <a:t>４．道路防災対策の優先順位の検討</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16</a:t>
            </a:fld>
            <a:endParaRPr kumimoji="1" lang="ja-JP" altLang="en-US"/>
          </a:p>
        </p:txBody>
      </p:sp>
      <p:sp>
        <p:nvSpPr>
          <p:cNvPr id="7" name="テキスト ボックス 6"/>
          <p:cNvSpPr txBox="1"/>
          <p:nvPr/>
        </p:nvSpPr>
        <p:spPr>
          <a:xfrm>
            <a:off x="611560" y="1126485"/>
            <a:ext cx="8208912" cy="584775"/>
          </a:xfrm>
          <a:prstGeom prst="rect">
            <a:avLst/>
          </a:prstGeom>
          <a:noFill/>
        </p:spPr>
        <p:txBody>
          <a:bodyPr wrap="square" rtlCol="0">
            <a:spAutoFit/>
          </a:bodyPr>
          <a:lstStyle/>
          <a:p>
            <a:pPr marL="457200" indent="-457200">
              <a:buFont typeface="Wingdings" panose="05000000000000000000" pitchFamily="2" charset="2"/>
              <a:buChar char="Ø"/>
            </a:pPr>
            <a:r>
              <a:rPr lang="ja-JP" altLang="en-US" sz="3200" dirty="0" smtClean="0">
                <a:latin typeface="HGSｺﾞｼｯｸM" panose="020B0600000000000000" pitchFamily="50" charset="-128"/>
                <a:ea typeface="HGSｺﾞｼｯｸM" panose="020B0600000000000000" pitchFamily="50" charset="-128"/>
                <a:cs typeface="Meiryo UI" panose="020B0604030504040204" pitchFamily="50" charset="-128"/>
              </a:rPr>
              <a:t>要対策箇所事例</a:t>
            </a:r>
            <a:endParaRPr lang="en-US" altLang="ja-JP" sz="2800" dirty="0">
              <a:solidFill>
                <a:srgbClr val="000000"/>
              </a:solidFill>
              <a:latin typeface="HGSｺﾞｼｯｸM" panose="020B0600000000000000" pitchFamily="50" charset="-128"/>
              <a:ea typeface="HGSｺﾞｼｯｸM" panose="020B0600000000000000" pitchFamily="50" charset="-128"/>
              <a:cs typeface="Times New Roman"/>
            </a:endParaRPr>
          </a:p>
        </p:txBody>
      </p:sp>
      <p:sp>
        <p:nvSpPr>
          <p:cNvPr id="8" name="テキスト ボックス 7"/>
          <p:cNvSpPr txBox="1"/>
          <p:nvPr/>
        </p:nvSpPr>
        <p:spPr>
          <a:xfrm>
            <a:off x="1259632" y="5301208"/>
            <a:ext cx="2448272" cy="461665"/>
          </a:xfrm>
          <a:prstGeom prst="rect">
            <a:avLst/>
          </a:prstGeom>
          <a:noFill/>
          <a:ln>
            <a:noFill/>
            <a:prstDash val="dash"/>
          </a:ln>
        </p:spPr>
        <p:txBody>
          <a:bodyPr wrap="square" rtlCol="0">
            <a:spAutoFit/>
          </a:bodyPr>
          <a:lstStyle/>
          <a:p>
            <a:pPr algn="ct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地すべり</a:t>
            </a:r>
            <a:endPar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テキスト ボックス 8"/>
          <p:cNvSpPr txBox="1"/>
          <p:nvPr/>
        </p:nvSpPr>
        <p:spPr>
          <a:xfrm>
            <a:off x="5364088" y="5301208"/>
            <a:ext cx="2448272" cy="461665"/>
          </a:xfrm>
          <a:prstGeom prst="rect">
            <a:avLst/>
          </a:prstGeom>
          <a:noFill/>
          <a:ln>
            <a:noFill/>
            <a:prstDash val="dash"/>
          </a:ln>
        </p:spPr>
        <p:txBody>
          <a:bodyPr wrap="square" rtlCol="0">
            <a:spAutoFit/>
          </a:bodyPr>
          <a:lstStyle/>
          <a:p>
            <a:pPr algn="ct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土石流</a:t>
            </a:r>
            <a:endPar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223046"/>
            <a:ext cx="4104216" cy="307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65" y="2223046"/>
            <a:ext cx="4092327"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388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SｺﾞｼｯｸM" panose="020B0600000000000000" pitchFamily="50" charset="-128"/>
                <a:ea typeface="HGSｺﾞｼｯｸM" panose="020B0600000000000000" pitchFamily="50" charset="-128"/>
              </a:rPr>
              <a:t>４．道路防災対策の優先順位の検討</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17</a:t>
            </a:fld>
            <a:endParaRPr kumimoji="1" lang="ja-JP" altLang="en-US"/>
          </a:p>
        </p:txBody>
      </p:sp>
      <p:sp>
        <p:nvSpPr>
          <p:cNvPr id="7" name="テキスト ボックス 6"/>
          <p:cNvSpPr txBox="1"/>
          <p:nvPr/>
        </p:nvSpPr>
        <p:spPr>
          <a:xfrm>
            <a:off x="611560" y="1126485"/>
            <a:ext cx="8208912" cy="584775"/>
          </a:xfrm>
          <a:prstGeom prst="rect">
            <a:avLst/>
          </a:prstGeom>
          <a:noFill/>
        </p:spPr>
        <p:txBody>
          <a:bodyPr wrap="square" rtlCol="0">
            <a:spAutoFit/>
          </a:bodyPr>
          <a:lstStyle/>
          <a:p>
            <a:pPr marL="457200" indent="-457200">
              <a:buFont typeface="Wingdings" panose="05000000000000000000" pitchFamily="2" charset="2"/>
              <a:buChar char="Ø"/>
            </a:pPr>
            <a:r>
              <a:rPr lang="ja-JP" altLang="en-US" sz="3200" dirty="0" smtClean="0">
                <a:latin typeface="HGSｺﾞｼｯｸM" panose="020B0600000000000000" pitchFamily="50" charset="-128"/>
                <a:ea typeface="HGSｺﾞｼｯｸM" panose="020B0600000000000000" pitchFamily="50" charset="-128"/>
                <a:cs typeface="Meiryo UI" panose="020B0604030504040204" pitchFamily="50" charset="-128"/>
              </a:rPr>
              <a:t>要対策箇所事例</a:t>
            </a:r>
            <a:endParaRPr lang="en-US" altLang="ja-JP" sz="2800" dirty="0">
              <a:solidFill>
                <a:srgbClr val="000000"/>
              </a:solidFill>
              <a:latin typeface="HGSｺﾞｼｯｸM" panose="020B0600000000000000" pitchFamily="50" charset="-128"/>
              <a:ea typeface="HGSｺﾞｼｯｸM" panose="020B0600000000000000" pitchFamily="50" charset="-128"/>
              <a:cs typeface="Times New Roman"/>
            </a:endParaRPr>
          </a:p>
        </p:txBody>
      </p:sp>
      <p:sp>
        <p:nvSpPr>
          <p:cNvPr id="8" name="テキスト ボックス 7"/>
          <p:cNvSpPr txBox="1"/>
          <p:nvPr/>
        </p:nvSpPr>
        <p:spPr>
          <a:xfrm>
            <a:off x="1259632" y="5301208"/>
            <a:ext cx="2448272" cy="461665"/>
          </a:xfrm>
          <a:prstGeom prst="rect">
            <a:avLst/>
          </a:prstGeom>
          <a:noFill/>
          <a:ln>
            <a:noFill/>
            <a:prstDash val="dash"/>
          </a:ln>
        </p:spPr>
        <p:txBody>
          <a:bodyPr wrap="square" rtlCol="0">
            <a:spAutoFit/>
          </a:bodyPr>
          <a:lstStyle/>
          <a:p>
            <a:pPr algn="ct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盛土</a:t>
            </a:r>
            <a:endPar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9" name="テキスト ボックス 8"/>
          <p:cNvSpPr txBox="1"/>
          <p:nvPr/>
        </p:nvSpPr>
        <p:spPr>
          <a:xfrm>
            <a:off x="5364088" y="5301208"/>
            <a:ext cx="2448272" cy="461665"/>
          </a:xfrm>
          <a:prstGeom prst="rect">
            <a:avLst/>
          </a:prstGeom>
          <a:noFill/>
          <a:ln>
            <a:noFill/>
            <a:prstDash val="dash"/>
          </a:ln>
        </p:spPr>
        <p:txBody>
          <a:bodyPr wrap="square" rtlCol="0">
            <a:spAutoFit/>
          </a:bodyPr>
          <a:lstStyle/>
          <a:p>
            <a:pPr algn="ctr"/>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擁壁</a:t>
            </a:r>
            <a:endParaRPr lang="ja-JP" altLang="en-US" sz="2400" b="1"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4298" y="2303411"/>
            <a:ext cx="4044166" cy="2989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図 9"/>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3817" y="2303410"/>
            <a:ext cx="4104457" cy="299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437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18</a:t>
            </a:fld>
            <a:endParaRPr kumimoji="1" lang="ja-JP" altLang="en-US"/>
          </a:p>
        </p:txBody>
      </p:sp>
      <p:sp>
        <p:nvSpPr>
          <p:cNvPr id="5" name="テキスト ボックス 4"/>
          <p:cNvSpPr txBox="1"/>
          <p:nvPr/>
        </p:nvSpPr>
        <p:spPr>
          <a:xfrm>
            <a:off x="899592" y="1805915"/>
            <a:ext cx="7992888" cy="830997"/>
          </a:xfrm>
          <a:prstGeom prst="rect">
            <a:avLst/>
          </a:prstGeom>
          <a:noFill/>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点検</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結果</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（安定度調査結果）と社会的影響度のマトリクス評価により、優先順位を定めて実施</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7" name="テキスト ボックス 26"/>
          <p:cNvSpPr txBox="1"/>
          <p:nvPr/>
        </p:nvSpPr>
        <p:spPr>
          <a:xfrm>
            <a:off x="5004048" y="2942942"/>
            <a:ext cx="3960440" cy="2862322"/>
          </a:xfrm>
          <a:prstGeom prst="rect">
            <a:avLst/>
          </a:prstGeom>
          <a:noFill/>
          <a:ln w="15875">
            <a:solidFill>
              <a:schemeClr val="tx1"/>
            </a:solidFill>
            <a:prstDash val="dash"/>
          </a:ln>
        </p:spPr>
        <p:txBody>
          <a:bodyPr wrap="square" rtlCol="0">
            <a:spAutoFit/>
          </a:bodyPr>
          <a:lstStyle/>
          <a:p>
            <a:pPr marL="285750" indent="-285750">
              <a:buFont typeface="Wingdings" panose="05000000000000000000" pitchFamily="2" charset="2"/>
              <a:buChar char="ü"/>
            </a:pP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点検結果（安定度調査結果）</a:t>
            </a:r>
            <a:endParaRPr lang="en-US" altLang="ja-JP"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70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点以上：</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要対策</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40</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a:t>
            </a:r>
            <a:r>
              <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rPr>
              <a:t>69</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点：</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経過観察（カルテ対応</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39</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点以下：対策不要</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marL="285750" indent="-285750" eaLnBrk="0" hangingPunct="0">
              <a:buFont typeface="Wingdings" panose="05000000000000000000" pitchFamily="2" charset="2"/>
              <a:buChar char="ü"/>
            </a:pP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社会的</a:t>
            </a:r>
            <a:r>
              <a:rPr lang="ja-JP" altLang="en-US" b="1" dirty="0">
                <a:latin typeface="HGSｺﾞｼｯｸM" panose="020B0600000000000000" pitchFamily="50" charset="-128"/>
                <a:ea typeface="HGSｺﾞｼｯｸM" panose="020B0600000000000000" pitchFamily="50" charset="-128"/>
                <a:cs typeface="Meiryo UI" panose="020B0604030504040204" pitchFamily="50" charset="-128"/>
              </a:rPr>
              <a:t>影響度</a:t>
            </a:r>
            <a:r>
              <a:rPr lang="ja-JP" altLang="en-US" b="1" dirty="0" smtClean="0">
                <a:latin typeface="HGSｺﾞｼｯｸM" panose="020B0600000000000000" pitchFamily="50" charset="-128"/>
                <a:ea typeface="HGSｺﾞｼｯｸM" panose="020B0600000000000000" pitchFamily="50" charset="-128"/>
                <a:cs typeface="Meiryo UI" panose="020B0604030504040204" pitchFamily="50" charset="-128"/>
              </a:rPr>
              <a:t>ポイント</a:t>
            </a:r>
            <a:endParaRPr lang="en-US" altLang="ja-JP" b="1"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個々</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の路線が持つ属性から被災</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した</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場合</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の社会的影響度を評価したもの。</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（属性項目）　</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広域</a:t>
            </a:r>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緊急交通</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路、府県間道路、</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バス路線、迂回路の有無、</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eaLnBrk="0" hangingPunct="0"/>
            <a:r>
              <a:rPr lang="ja-JP" altLang="en-US" sz="16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崩壊履歴の有無</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2050" name="図 18"/>
          <p:cNvPicPr>
            <a:picLocks noChangeAspect="1" noChangeArrowheads="1"/>
          </p:cNvPicPr>
          <p:nvPr/>
        </p:nvPicPr>
        <p:blipFill rotWithShape="1">
          <a:blip r:embed="rId2">
            <a:extLst>
              <a:ext uri="{28A0092B-C50C-407E-A947-70E740481C1C}">
                <a14:useLocalDpi xmlns:a14="http://schemas.microsoft.com/office/drawing/2010/main" val="0"/>
              </a:ext>
            </a:extLst>
          </a:blip>
          <a:srcRect t="7397" r="6741"/>
          <a:stretch/>
        </p:blipFill>
        <p:spPr bwMode="auto">
          <a:xfrm>
            <a:off x="35496" y="2867790"/>
            <a:ext cx="4870123" cy="315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タイトル 1"/>
          <p:cNvSpPr>
            <a:spLocks noGrp="1"/>
          </p:cNvSpPr>
          <p:nvPr>
            <p:ph type="title"/>
          </p:nvPr>
        </p:nvSpPr>
        <p:spPr>
          <a:xfrm>
            <a:off x="457200" y="228600"/>
            <a:ext cx="8229600" cy="914400"/>
          </a:xfrm>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４．道路防災対策の優先順位の検討</a:t>
            </a:r>
            <a:endParaRPr kumimoji="1" lang="ja-JP" altLang="en-US" dirty="0"/>
          </a:p>
        </p:txBody>
      </p:sp>
      <p:sp>
        <p:nvSpPr>
          <p:cNvPr id="11" name="テキスト ボックス 10"/>
          <p:cNvSpPr txBox="1"/>
          <p:nvPr/>
        </p:nvSpPr>
        <p:spPr>
          <a:xfrm>
            <a:off x="611559" y="1126485"/>
            <a:ext cx="8280921" cy="523220"/>
          </a:xfrm>
          <a:prstGeom prst="rect">
            <a:avLst/>
          </a:prstGeom>
          <a:noFill/>
        </p:spPr>
        <p:txBody>
          <a:bodyPr wrap="square" rtlCol="0">
            <a:spAutoFit/>
          </a:bodyPr>
          <a:lstStyle/>
          <a:p>
            <a:pPr marL="449263" indent="-449263"/>
            <a:r>
              <a:rPr lang="ja-JP" altLang="en-US" sz="2800" dirty="0" smtClean="0">
                <a:latin typeface="HGSｺﾞｼｯｸM" panose="020B0600000000000000" pitchFamily="50" charset="-128"/>
                <a:ea typeface="HGSｺﾞｼｯｸM" panose="020B0600000000000000" pitchFamily="50" charset="-128"/>
              </a:rPr>
              <a:t>２）</a:t>
            </a:r>
            <a:r>
              <a:rPr lang="ja-JP" altLang="en-US" sz="2800" dirty="0">
                <a:latin typeface="HGSｺﾞｼｯｸM" panose="020B0600000000000000" pitchFamily="50" charset="-128"/>
                <a:ea typeface="HGSｺﾞｼｯｸM" panose="020B0600000000000000" pitchFamily="50" charset="-128"/>
                <a:cs typeface="Meiryo UI" panose="020B0604030504040204" pitchFamily="50" charset="-128"/>
              </a:rPr>
              <a:t>現行の防災対策の優先順位付け</a:t>
            </a:r>
            <a:endParaRPr lang="ja-JP" altLang="en-US" sz="28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183722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SｺﾞｼｯｸM" panose="020B0600000000000000" pitchFamily="50" charset="-128"/>
                <a:ea typeface="HGSｺﾞｼｯｸM" panose="020B0600000000000000" pitchFamily="50" charset="-128"/>
              </a:rPr>
              <a:t>４．道路防災対策の優先順位の検討</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19</a:t>
            </a:fld>
            <a:endParaRPr kumimoji="1" lang="ja-JP" altLang="en-US"/>
          </a:p>
        </p:txBody>
      </p:sp>
      <p:sp>
        <p:nvSpPr>
          <p:cNvPr id="8" name="テキスト ボックス 7"/>
          <p:cNvSpPr txBox="1"/>
          <p:nvPr/>
        </p:nvSpPr>
        <p:spPr>
          <a:xfrm>
            <a:off x="611559" y="1126485"/>
            <a:ext cx="8424937" cy="523220"/>
          </a:xfrm>
          <a:prstGeom prst="rect">
            <a:avLst/>
          </a:prstGeom>
          <a:noFill/>
        </p:spPr>
        <p:txBody>
          <a:bodyPr wrap="square" rtlCol="0">
            <a:spAutoFit/>
          </a:bodyPr>
          <a:lstStyle/>
          <a:p>
            <a:pPr marL="449263" indent="-449263"/>
            <a:r>
              <a:rPr lang="ja-JP" altLang="en-US" sz="2800" dirty="0" smtClean="0">
                <a:latin typeface="HGSｺﾞｼｯｸM" panose="020B0600000000000000" pitchFamily="50" charset="-128"/>
                <a:ea typeface="HGSｺﾞｼｯｸM" panose="020B0600000000000000" pitchFamily="50" charset="-128"/>
              </a:rPr>
              <a:t>３）今後の進め方</a:t>
            </a:r>
            <a:endParaRPr lang="ja-JP" altLang="en-US" sz="2800" dirty="0">
              <a:latin typeface="HGSｺﾞｼｯｸM" panose="020B0600000000000000" pitchFamily="50" charset="-128"/>
              <a:ea typeface="HGSｺﾞｼｯｸM" panose="020B0600000000000000" pitchFamily="50" charset="-128"/>
            </a:endParaRPr>
          </a:p>
        </p:txBody>
      </p:sp>
      <p:sp>
        <p:nvSpPr>
          <p:cNvPr id="9" name="テキスト ボックス 8"/>
          <p:cNvSpPr txBox="1"/>
          <p:nvPr/>
        </p:nvSpPr>
        <p:spPr>
          <a:xfrm>
            <a:off x="1763688" y="5118283"/>
            <a:ext cx="6408712" cy="830997"/>
          </a:xfrm>
          <a:prstGeom prst="rect">
            <a:avLst/>
          </a:prstGeom>
          <a:noFill/>
          <a:ln w="41275" cmpd="thickThin">
            <a:solidFill>
              <a:schemeClr val="tx1"/>
            </a:solidFill>
          </a:ln>
        </p:spPr>
        <p:txBody>
          <a:bodyPr wrap="square" rtlCol="0">
            <a:spAutoFit/>
          </a:bodyPr>
          <a:lstStyle/>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今年度より検討</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に着手し</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29</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月を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目途</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にとりまとめ。</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下矢印 9"/>
          <p:cNvSpPr/>
          <p:nvPr/>
        </p:nvSpPr>
        <p:spPr>
          <a:xfrm>
            <a:off x="4067944" y="4170941"/>
            <a:ext cx="172819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043608" y="2117174"/>
            <a:ext cx="8060013" cy="1815882"/>
          </a:xfrm>
          <a:prstGeom prst="rect">
            <a:avLst/>
          </a:prstGeom>
          <a:noFill/>
          <a:ln>
            <a:noFill/>
            <a:prstDash val="dash"/>
          </a:ln>
        </p:spPr>
        <p:txBody>
          <a:bodyPr wrap="square" rtlCol="0">
            <a:spAutoFit/>
          </a:bodyPr>
          <a:lstStyle/>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降雨、地形・地質等と災害要因の分析</a:t>
            </a:r>
          </a:p>
          <a:p>
            <a:pPr marL="457200" indent="-457200">
              <a:buFont typeface="Wingdings" panose="05000000000000000000" pitchFamily="2" charset="2"/>
              <a:buChar char="Ø"/>
            </a:pP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道路区間災害発生危険度</a:t>
            </a:r>
            <a:r>
              <a:rPr lang="en-US" altLang="ja-JP" sz="24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を評価</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防災</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対策の優先順位の設定</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812800" indent="-188913"/>
            <a:r>
              <a:rPr lang="en-US" altLang="ja-JP" sz="2000" dirty="0" smtClean="0">
                <a:solidFill>
                  <a:srgbClr val="000000"/>
                </a:solidFill>
                <a:latin typeface="HGSｺﾞｼｯｸM" panose="020B0600000000000000" pitchFamily="50" charset="-128"/>
                <a:ea typeface="HGSｺﾞｼｯｸM" panose="020B0600000000000000" pitchFamily="50" charset="-128"/>
                <a:cs typeface="Times New Roman"/>
              </a:rPr>
              <a:t>※</a:t>
            </a:r>
            <a:r>
              <a:rPr lang="ja-JP" altLang="en-US" sz="2000" dirty="0" smtClean="0">
                <a:solidFill>
                  <a:srgbClr val="000000"/>
                </a:solidFill>
                <a:latin typeface="HGSｺﾞｼｯｸM" panose="020B0600000000000000" pitchFamily="50" charset="-128"/>
                <a:ea typeface="HGSｺﾞｼｯｸM" panose="020B0600000000000000" pitchFamily="50" charset="-128"/>
                <a:cs typeface="Times New Roman"/>
              </a:rPr>
              <a:t>降雨、地形・地質条件等の要因と災害履歴の関係の分析結果から各要因の重み設定により評価</a:t>
            </a:r>
            <a:endParaRPr lang="en-US" altLang="ja-JP" sz="2000" dirty="0" smtClean="0">
              <a:solidFill>
                <a:srgbClr val="000000"/>
              </a:solidFill>
              <a:latin typeface="HGSｺﾞｼｯｸM" panose="020B0600000000000000" pitchFamily="50" charset="-128"/>
              <a:ea typeface="HGSｺﾞｼｯｸM" panose="020B0600000000000000" pitchFamily="50" charset="-128"/>
              <a:cs typeface="Times New Roman"/>
            </a:endParaRPr>
          </a:p>
        </p:txBody>
      </p:sp>
      <p:sp>
        <p:nvSpPr>
          <p:cNvPr id="13" name="テキスト ボックス 12"/>
          <p:cNvSpPr txBox="1"/>
          <p:nvPr/>
        </p:nvSpPr>
        <p:spPr>
          <a:xfrm>
            <a:off x="611559" y="1640222"/>
            <a:ext cx="5400601" cy="523220"/>
          </a:xfrm>
          <a:prstGeom prst="rect">
            <a:avLst/>
          </a:prstGeom>
          <a:noFill/>
        </p:spPr>
        <p:txBody>
          <a:bodyPr wrap="square" rtlCol="0">
            <a:spAutoFit/>
          </a:bodyPr>
          <a:lstStyle/>
          <a:p>
            <a:pPr marL="449263" indent="-449263"/>
            <a:r>
              <a:rPr lang="en-US" altLang="ja-JP" sz="2800" dirty="0" smtClean="0">
                <a:latin typeface="HGSｺﾞｼｯｸM" panose="020B0600000000000000" pitchFamily="50" charset="-128"/>
                <a:ea typeface="HGSｺﾞｼｯｸM" panose="020B0600000000000000" pitchFamily="50" charset="-128"/>
              </a:rPr>
              <a:t>【</a:t>
            </a:r>
            <a:r>
              <a:rPr lang="ja-JP" altLang="en-US" sz="2800" dirty="0" smtClean="0">
                <a:latin typeface="HGSｺﾞｼｯｸM" panose="020B0600000000000000" pitchFamily="50" charset="-128"/>
                <a:ea typeface="HGSｺﾞｼｯｸM" panose="020B0600000000000000" pitchFamily="50" charset="-128"/>
              </a:rPr>
              <a:t>検討内容</a:t>
            </a:r>
            <a:r>
              <a:rPr lang="en-US" altLang="ja-JP" sz="2800" dirty="0" smtClean="0">
                <a:latin typeface="HGSｺﾞｼｯｸM" panose="020B0600000000000000" pitchFamily="50" charset="-128"/>
                <a:ea typeface="HGSｺﾞｼｯｸM" panose="020B0600000000000000" pitchFamily="50" charset="-128"/>
              </a:rPr>
              <a:t>】</a:t>
            </a:r>
            <a:endParaRPr lang="ja-JP" altLang="en-US" sz="28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3445993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a:xfrm>
            <a:off x="5220072" y="6338348"/>
            <a:ext cx="3505200" cy="365760"/>
          </a:xfrm>
        </p:spPr>
        <p:txBody>
          <a:bodyPr/>
          <a:lstStyle/>
          <a:p>
            <a:r>
              <a:rPr kumimoji="1" lang="ja-JP" altLang="en-US" dirty="0" smtClean="0"/>
              <a:t>資料</a:t>
            </a:r>
            <a:r>
              <a:rPr kumimoji="1" lang="ja-JP" altLang="en-US" dirty="0"/>
              <a:t>２</a:t>
            </a:r>
          </a:p>
        </p:txBody>
      </p:sp>
      <p:sp>
        <p:nvSpPr>
          <p:cNvPr id="17" name="テキスト ボックス 16"/>
          <p:cNvSpPr txBox="1"/>
          <p:nvPr/>
        </p:nvSpPr>
        <p:spPr>
          <a:xfrm>
            <a:off x="971600" y="1268760"/>
            <a:ext cx="7704856" cy="4247317"/>
          </a:xfrm>
          <a:prstGeom prst="rect">
            <a:avLst/>
          </a:prstGeom>
          <a:noFill/>
        </p:spPr>
        <p:txBody>
          <a:bodyPr wrap="square" rtlCol="0">
            <a:spAutoFit/>
          </a:bodyPr>
          <a:lstStyle/>
          <a:p>
            <a:pPr>
              <a:lnSpc>
                <a:spcPct val="150000"/>
              </a:lnSpc>
            </a:pPr>
            <a:r>
              <a:rPr lang="ja-JP" altLang="en-US" sz="3600" dirty="0" smtClean="0">
                <a:latin typeface="HGSｺﾞｼｯｸM" panose="020B0600000000000000" pitchFamily="50" charset="-128"/>
                <a:ea typeface="HGSｺﾞｼｯｸM" panose="020B0600000000000000" pitchFamily="50" charset="-128"/>
              </a:rPr>
              <a:t>１．はじめに</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２．規制区間の解除（緩和）</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３．規制発令の解除基準の検討</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４．道路防災対策の優先順位の検討</a:t>
            </a:r>
            <a:endParaRPr lang="en-US" altLang="ja-JP" sz="3600" dirty="0" smtClean="0">
              <a:latin typeface="HGSｺﾞｼｯｸM" panose="020B0600000000000000" pitchFamily="50" charset="-128"/>
              <a:ea typeface="HGSｺﾞｼｯｸM" panose="020B0600000000000000" pitchFamily="50" charset="-128"/>
            </a:endParaRPr>
          </a:p>
          <a:p>
            <a:pPr>
              <a:lnSpc>
                <a:spcPct val="150000"/>
              </a:lnSpc>
            </a:pPr>
            <a:r>
              <a:rPr lang="ja-JP" altLang="en-US" sz="3600" dirty="0" smtClean="0">
                <a:latin typeface="HGSｺﾞｼｯｸM" panose="020B0600000000000000" pitchFamily="50" charset="-128"/>
                <a:ea typeface="HGSｺﾞｼｯｸM" panose="020B0600000000000000" pitchFamily="50" charset="-128"/>
              </a:rPr>
              <a:t>５．まとめ</a:t>
            </a:r>
            <a:endParaRPr lang="ja-JP" altLang="en-US" sz="36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a:t>
            </a:fld>
            <a:endParaRPr kumimoji="1" lang="ja-JP" altLang="en-US"/>
          </a:p>
        </p:txBody>
      </p:sp>
    </p:spTree>
    <p:extLst>
      <p:ext uri="{BB962C8B-B14F-4D97-AF65-F5344CB8AC3E}">
        <p14:creationId xmlns:p14="http://schemas.microsoft.com/office/powerpoint/2010/main" val="2500530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20</a:t>
            </a:fld>
            <a:endParaRPr kumimoji="1" lang="ja-JP" altLang="en-US"/>
          </a:p>
        </p:txBody>
      </p:sp>
      <p:sp>
        <p:nvSpPr>
          <p:cNvPr id="7" name="タイトル 1"/>
          <p:cNvSpPr>
            <a:spLocks noGrp="1"/>
          </p:cNvSpPr>
          <p:nvPr>
            <p:ph type="title"/>
          </p:nvPr>
        </p:nvSpPr>
        <p:spPr>
          <a:xfrm>
            <a:off x="457200" y="228600"/>
            <a:ext cx="6995120"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５</a:t>
            </a:r>
            <a:r>
              <a:rPr lang="ja-JP" altLang="en-US" dirty="0" smtClean="0">
                <a:latin typeface="HGSｺﾞｼｯｸM" panose="020B0600000000000000" pitchFamily="50" charset="-128"/>
                <a:ea typeface="HGSｺﾞｼｯｸM" panose="020B0600000000000000" pitchFamily="50" charset="-128"/>
              </a:rPr>
              <a:t>．まとめ</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4240551851"/>
              </p:ext>
            </p:extLst>
          </p:nvPr>
        </p:nvGraphicFramePr>
        <p:xfrm>
          <a:off x="467544" y="1628800"/>
          <a:ext cx="8280920" cy="4656517"/>
        </p:xfrm>
        <a:graphic>
          <a:graphicData uri="http://schemas.openxmlformats.org/drawingml/2006/table">
            <a:tbl>
              <a:tblPr firstRow="1" firstCol="1" bandRow="1">
                <a:tableStyleId>{5C22544A-7EE6-4342-B048-85BDC9FD1C3A}</a:tableStyleId>
              </a:tblPr>
              <a:tblGrid>
                <a:gridCol w="1512168"/>
                <a:gridCol w="616068"/>
                <a:gridCol w="616068"/>
                <a:gridCol w="616068"/>
                <a:gridCol w="616068"/>
                <a:gridCol w="616068"/>
                <a:gridCol w="616068"/>
                <a:gridCol w="616068"/>
                <a:gridCol w="616068"/>
                <a:gridCol w="616068"/>
                <a:gridCol w="1224140"/>
              </a:tblGrid>
              <a:tr h="720805">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路線名</a:t>
                      </a: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月</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68580" marR="68580" marT="0" marB="0" anchor="ctr"/>
                </a:tc>
                <a:tc>
                  <a:txBody>
                    <a:bodyPr/>
                    <a:lstStyle/>
                    <a:p>
                      <a:pPr algn="ctr">
                        <a:spcAft>
                          <a:spcPts val="0"/>
                        </a:spcAft>
                      </a:pP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68580" marR="68580" marT="0" marB="0" anchor="ctr"/>
                </a:tc>
                <a:tc>
                  <a:txBody>
                    <a:bodyPr/>
                    <a:lstStyle/>
                    <a:p>
                      <a:pPr algn="ctr">
                        <a:spcAft>
                          <a:spcPts val="0"/>
                        </a:spcAft>
                      </a:pP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68580" marR="68580" marT="0" marB="0" anchor="ctr"/>
                </a:tc>
                <a:tc>
                  <a:txBody>
                    <a:bodyPr/>
                    <a:lstStyle/>
                    <a:p>
                      <a:pPr algn="ctr">
                        <a:spcAft>
                          <a:spcPts val="0"/>
                        </a:spcAft>
                      </a:pP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68580" marR="68580" marT="0" marB="0" anchor="ctr"/>
                </a:tc>
                <a:tc>
                  <a:txBody>
                    <a:bodyPr/>
                    <a:lstStyle/>
                    <a:p>
                      <a:pPr algn="ctr">
                        <a:spcAft>
                          <a:spcPts val="0"/>
                        </a:spcAft>
                      </a:pP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68580" marR="68580" marT="0" marB="0" anchor="ctr"/>
                </a:tc>
                <a:tc>
                  <a:txBody>
                    <a:bodyPr/>
                    <a:lstStyle/>
                    <a:p>
                      <a:pPr algn="ctr">
                        <a:spcAft>
                          <a:spcPts val="0"/>
                        </a:spcAft>
                      </a:pP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H29</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68580" marR="68580" marT="0" marB="0" anchor="ctr"/>
                </a:tc>
              </a:tr>
              <a:tr h="575339">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技術審議会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（○は部会）</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zh-TW" alt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zh-TW" alt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936104">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規制区間の解除</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（緩和）</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区間</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1296144">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規制発令の解除基準の見直し</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【44</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区間</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1128125">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道路防災対策の</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優先順位付け</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要対策箇所</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19" name="V 字形矢印 18"/>
          <p:cNvSpPr/>
          <p:nvPr/>
        </p:nvSpPr>
        <p:spPr>
          <a:xfrm>
            <a:off x="3419872" y="2983000"/>
            <a:ext cx="5544616"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2768605" y="2945108"/>
            <a:ext cx="723275" cy="253916"/>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現地確認</a:t>
            </a:r>
          </a:p>
        </p:txBody>
      </p:sp>
      <p:sp>
        <p:nvSpPr>
          <p:cNvPr id="2" name="フローチャート : 結合子 1"/>
          <p:cNvSpPr/>
          <p:nvPr/>
        </p:nvSpPr>
        <p:spPr>
          <a:xfrm>
            <a:off x="2339752" y="2453545"/>
            <a:ext cx="401828" cy="406085"/>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dirty="0" smtClean="0">
                <a:solidFill>
                  <a:schemeClr val="tx1"/>
                </a:solidFill>
              </a:rPr>
              <a:t>7</a:t>
            </a:r>
            <a:r>
              <a:rPr lang="en-US" altLang="ja-JP" sz="1000" dirty="0">
                <a:solidFill>
                  <a:schemeClr val="tx1"/>
                </a:solidFill>
              </a:rPr>
              <a:t>/</a:t>
            </a:r>
            <a:endParaRPr kumimoji="1" lang="en-US" altLang="ja-JP" sz="1000" dirty="0" smtClean="0">
              <a:solidFill>
                <a:schemeClr val="tx1"/>
              </a:solidFill>
            </a:endParaRPr>
          </a:p>
          <a:p>
            <a:pPr algn="ctr"/>
            <a:r>
              <a:rPr kumimoji="1" lang="en-US" altLang="ja-JP" sz="1000" dirty="0" smtClean="0">
                <a:solidFill>
                  <a:schemeClr val="tx1"/>
                </a:solidFill>
              </a:rPr>
              <a:t>29</a:t>
            </a:r>
            <a:endParaRPr kumimoji="1" lang="ja-JP" altLang="en-US" sz="1000" dirty="0">
              <a:solidFill>
                <a:schemeClr val="tx1"/>
              </a:solidFill>
            </a:endParaRPr>
          </a:p>
        </p:txBody>
      </p:sp>
      <p:sp>
        <p:nvSpPr>
          <p:cNvPr id="27" name="フローチャート : 結合子 26"/>
          <p:cNvSpPr/>
          <p:nvPr/>
        </p:nvSpPr>
        <p:spPr>
          <a:xfrm>
            <a:off x="3563888" y="2453545"/>
            <a:ext cx="401828" cy="406085"/>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00" dirty="0" smtClean="0">
                <a:solidFill>
                  <a:schemeClr val="tx1"/>
                </a:solidFill>
              </a:rPr>
              <a:t>9/</a:t>
            </a:r>
            <a:endParaRPr kumimoji="1" lang="en-US" altLang="ja-JP" sz="1000" dirty="0" smtClean="0">
              <a:solidFill>
                <a:schemeClr val="tx1"/>
              </a:solidFill>
            </a:endParaRPr>
          </a:p>
          <a:p>
            <a:pPr algn="ctr"/>
            <a:r>
              <a:rPr kumimoji="1" lang="en-US" altLang="ja-JP" sz="1000" dirty="0" smtClean="0">
                <a:solidFill>
                  <a:schemeClr val="tx1"/>
                </a:solidFill>
              </a:rPr>
              <a:t>28</a:t>
            </a:r>
            <a:endParaRPr kumimoji="1" lang="ja-JP" altLang="en-US" sz="1000" dirty="0">
              <a:solidFill>
                <a:schemeClr val="tx1"/>
              </a:solidFill>
            </a:endParaRPr>
          </a:p>
        </p:txBody>
      </p:sp>
      <p:sp>
        <p:nvSpPr>
          <p:cNvPr id="28" name="フローチャート : 結合子 27"/>
          <p:cNvSpPr/>
          <p:nvPr/>
        </p:nvSpPr>
        <p:spPr>
          <a:xfrm>
            <a:off x="4746236" y="2453545"/>
            <a:ext cx="401828" cy="406085"/>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00" dirty="0">
                <a:solidFill>
                  <a:schemeClr val="tx1"/>
                </a:solidFill>
              </a:rPr>
              <a:t>11</a:t>
            </a:r>
            <a:r>
              <a:rPr lang="en-US" altLang="ja-JP" sz="1000" dirty="0" smtClean="0">
                <a:solidFill>
                  <a:schemeClr val="tx1"/>
                </a:solidFill>
              </a:rPr>
              <a:t>/</a:t>
            </a:r>
            <a:endParaRPr kumimoji="1" lang="en-US" altLang="ja-JP" sz="1000" dirty="0" smtClean="0">
              <a:solidFill>
                <a:schemeClr val="tx1"/>
              </a:solidFill>
            </a:endParaRPr>
          </a:p>
          <a:p>
            <a:pPr algn="ctr"/>
            <a:r>
              <a:rPr lang="ja-JP" altLang="en-US" sz="1000" dirty="0">
                <a:solidFill>
                  <a:schemeClr val="tx1"/>
                </a:solidFill>
              </a:rPr>
              <a:t>下旬</a:t>
            </a:r>
            <a:endParaRPr kumimoji="1" lang="ja-JP" altLang="en-US" sz="1000" dirty="0">
              <a:solidFill>
                <a:schemeClr val="tx1"/>
              </a:solidFill>
            </a:endParaRPr>
          </a:p>
        </p:txBody>
      </p:sp>
      <p:sp>
        <p:nvSpPr>
          <p:cNvPr id="29" name="フローチャート : 結合子 28"/>
          <p:cNvSpPr/>
          <p:nvPr/>
        </p:nvSpPr>
        <p:spPr>
          <a:xfrm>
            <a:off x="5970372" y="2453545"/>
            <a:ext cx="401828" cy="406085"/>
          </a:xfrm>
          <a:prstGeom prst="flowChartConnector">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00" dirty="0" smtClean="0">
                <a:solidFill>
                  <a:schemeClr val="tx1"/>
                </a:solidFill>
              </a:rPr>
              <a:t>1/</a:t>
            </a:r>
            <a:endParaRPr kumimoji="1" lang="en-US" altLang="ja-JP" sz="1000" dirty="0" smtClean="0">
              <a:solidFill>
                <a:schemeClr val="tx1"/>
              </a:solidFill>
            </a:endParaRPr>
          </a:p>
          <a:p>
            <a:pPr algn="ctr"/>
            <a:r>
              <a:rPr lang="ja-JP" altLang="en-US" sz="1000" dirty="0">
                <a:solidFill>
                  <a:schemeClr val="tx1"/>
                </a:solidFill>
              </a:rPr>
              <a:t>下旬</a:t>
            </a:r>
            <a:endParaRPr kumimoji="1" lang="ja-JP" altLang="en-US" sz="1000" dirty="0">
              <a:solidFill>
                <a:schemeClr val="tx1"/>
              </a:solidFill>
            </a:endParaRPr>
          </a:p>
        </p:txBody>
      </p:sp>
      <p:sp>
        <p:nvSpPr>
          <p:cNvPr id="30" name="星 5 29"/>
          <p:cNvSpPr/>
          <p:nvPr/>
        </p:nvSpPr>
        <p:spPr>
          <a:xfrm>
            <a:off x="6516216" y="2348880"/>
            <a:ext cx="565742" cy="565742"/>
          </a:xfrm>
          <a:prstGeom prst="star5">
            <a:avLst>
              <a:gd name="adj" fmla="val 32338"/>
              <a:gd name="hf" fmla="val 105146"/>
              <a:gd name="vf" fmla="val 1105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100" dirty="0">
                <a:solidFill>
                  <a:schemeClr val="tx1"/>
                </a:solidFill>
              </a:rPr>
              <a:t>2</a:t>
            </a:r>
            <a:r>
              <a:rPr lang="en-US" altLang="ja-JP" sz="1100" dirty="0" smtClean="0">
                <a:solidFill>
                  <a:schemeClr val="tx1"/>
                </a:solidFill>
              </a:rPr>
              <a:t>/</a:t>
            </a:r>
            <a:endParaRPr kumimoji="1" lang="en-US" altLang="ja-JP" sz="1100" dirty="0" smtClean="0">
              <a:solidFill>
                <a:schemeClr val="tx1"/>
              </a:solidFill>
            </a:endParaRPr>
          </a:p>
          <a:p>
            <a:pPr algn="ctr"/>
            <a:r>
              <a:rPr lang="ja-JP" altLang="en-US" sz="1100" dirty="0">
                <a:solidFill>
                  <a:schemeClr val="tx1"/>
                </a:solidFill>
              </a:rPr>
              <a:t>下旬</a:t>
            </a:r>
            <a:endParaRPr kumimoji="1" lang="ja-JP" altLang="en-US" sz="1100" dirty="0">
              <a:solidFill>
                <a:schemeClr val="tx1"/>
              </a:solidFill>
            </a:endParaRPr>
          </a:p>
        </p:txBody>
      </p:sp>
      <p:sp>
        <p:nvSpPr>
          <p:cNvPr id="31" name="テキスト ボックス 30"/>
          <p:cNvSpPr txBox="1"/>
          <p:nvPr/>
        </p:nvSpPr>
        <p:spPr>
          <a:xfrm>
            <a:off x="3491880" y="3535124"/>
            <a:ext cx="1531188" cy="253916"/>
          </a:xfrm>
          <a:prstGeom prst="rect">
            <a:avLst/>
          </a:prstGeom>
          <a:noFill/>
          <a:ln>
            <a:noFill/>
            <a:prstDash val="solid"/>
          </a:ln>
        </p:spPr>
        <p:txBody>
          <a:bodyPr wrap="none" rtlCol="0">
            <a:spAutoFit/>
          </a:bodyPr>
          <a:lstStyle/>
          <a:p>
            <a:r>
              <a:rPr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観察項目</a:t>
            </a:r>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の検討・実施</a:t>
            </a:r>
          </a:p>
        </p:txBody>
      </p:sp>
      <p:sp>
        <p:nvSpPr>
          <p:cNvPr id="32" name="V 字形矢印 31"/>
          <p:cNvSpPr/>
          <p:nvPr/>
        </p:nvSpPr>
        <p:spPr>
          <a:xfrm>
            <a:off x="4947150" y="3559064"/>
            <a:ext cx="4017338" cy="229976"/>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904475" y="1124744"/>
            <a:ext cx="8060013" cy="523220"/>
          </a:xfrm>
          <a:prstGeom prst="rect">
            <a:avLst/>
          </a:prstGeom>
          <a:noFill/>
          <a:ln>
            <a:noFill/>
            <a:prstDash val="dash"/>
          </a:ln>
        </p:spPr>
        <p:txBody>
          <a:bodyPr wrap="square" rtlCol="0">
            <a:spAutoFit/>
          </a:bodyPr>
          <a:lstStyle/>
          <a:p>
            <a:pPr marL="457200" indent="-457200">
              <a:buFont typeface="Wingdings" panose="05000000000000000000" pitchFamily="2" charset="2"/>
              <a:buChar char="Ø"/>
            </a:pPr>
            <a:r>
              <a:rPr lang="ja-JP" altLang="en-US" sz="2800" dirty="0" smtClean="0">
                <a:solidFill>
                  <a:srgbClr val="000000"/>
                </a:solidFill>
                <a:latin typeface="HGSｺﾞｼｯｸM" panose="020B0600000000000000" pitchFamily="50" charset="-128"/>
                <a:ea typeface="HGSｺﾞｼｯｸM" panose="020B0600000000000000" pitchFamily="50" charset="-128"/>
                <a:cs typeface="Times New Roman"/>
              </a:rPr>
              <a:t>スケジュール（案）</a:t>
            </a:r>
            <a:endParaRPr lang="en-US" altLang="ja-JP" sz="2800" dirty="0" smtClean="0">
              <a:solidFill>
                <a:srgbClr val="000000"/>
              </a:solidFill>
              <a:latin typeface="HGSｺﾞｼｯｸM" panose="020B0600000000000000" pitchFamily="50" charset="-128"/>
              <a:ea typeface="HGSｺﾞｼｯｸM" panose="020B0600000000000000" pitchFamily="50" charset="-128"/>
              <a:cs typeface="Times New Roman"/>
            </a:endParaRPr>
          </a:p>
        </p:txBody>
      </p:sp>
      <p:sp>
        <p:nvSpPr>
          <p:cNvPr id="34" name="V 字形矢印 33"/>
          <p:cNvSpPr/>
          <p:nvPr/>
        </p:nvSpPr>
        <p:spPr>
          <a:xfrm>
            <a:off x="3764802" y="3271032"/>
            <a:ext cx="5199686"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5" name="テキスト ボックス 34"/>
          <p:cNvSpPr txBox="1"/>
          <p:nvPr/>
        </p:nvSpPr>
        <p:spPr>
          <a:xfrm>
            <a:off x="2411760" y="3256518"/>
            <a:ext cx="1396536" cy="253916"/>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追加対策　⇒　緩和</a:t>
            </a:r>
          </a:p>
        </p:txBody>
      </p:sp>
      <p:sp>
        <p:nvSpPr>
          <p:cNvPr id="38" name="V 字形矢印 37"/>
          <p:cNvSpPr/>
          <p:nvPr/>
        </p:nvSpPr>
        <p:spPr>
          <a:xfrm>
            <a:off x="2768606" y="5344188"/>
            <a:ext cx="1659378"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9" name="テキスト ボックス 38"/>
          <p:cNvSpPr txBox="1"/>
          <p:nvPr/>
        </p:nvSpPr>
        <p:spPr>
          <a:xfrm>
            <a:off x="2178650" y="5185658"/>
            <a:ext cx="2249334" cy="253916"/>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降雨、地形地質等 災害要因の分析</a:t>
            </a:r>
          </a:p>
        </p:txBody>
      </p:sp>
      <p:sp>
        <p:nvSpPr>
          <p:cNvPr id="40" name="テキスト ボックス 39"/>
          <p:cNvSpPr txBox="1"/>
          <p:nvPr/>
        </p:nvSpPr>
        <p:spPr>
          <a:xfrm>
            <a:off x="3665006" y="4572264"/>
            <a:ext cx="1396536" cy="253916"/>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モニタリングの実施</a:t>
            </a:r>
          </a:p>
        </p:txBody>
      </p:sp>
      <p:sp>
        <p:nvSpPr>
          <p:cNvPr id="41" name="V 字形矢印 40"/>
          <p:cNvSpPr/>
          <p:nvPr/>
        </p:nvSpPr>
        <p:spPr>
          <a:xfrm>
            <a:off x="4947150" y="4581128"/>
            <a:ext cx="3225250"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2" name="V 字形矢印 41"/>
          <p:cNvSpPr/>
          <p:nvPr/>
        </p:nvSpPr>
        <p:spPr>
          <a:xfrm>
            <a:off x="3764802" y="4341726"/>
            <a:ext cx="1943147"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3" name="テキスト ボックス 42"/>
          <p:cNvSpPr txBox="1"/>
          <p:nvPr/>
        </p:nvSpPr>
        <p:spPr>
          <a:xfrm>
            <a:off x="2186079" y="4327212"/>
            <a:ext cx="1665841" cy="253916"/>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モニタリング内容の検討</a:t>
            </a:r>
          </a:p>
        </p:txBody>
      </p:sp>
      <p:sp>
        <p:nvSpPr>
          <p:cNvPr id="44" name="V 字形矢印 43"/>
          <p:cNvSpPr/>
          <p:nvPr/>
        </p:nvSpPr>
        <p:spPr>
          <a:xfrm>
            <a:off x="2785692" y="4091586"/>
            <a:ext cx="1642292"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5" name="テキスト ボックス 44"/>
          <p:cNvSpPr txBox="1"/>
          <p:nvPr/>
        </p:nvSpPr>
        <p:spPr>
          <a:xfrm>
            <a:off x="2267451" y="3933056"/>
            <a:ext cx="1800493" cy="253916"/>
          </a:xfrm>
          <a:prstGeom prst="rect">
            <a:avLst/>
          </a:prstGeom>
          <a:noFill/>
          <a:ln>
            <a:noFill/>
            <a:prstDash val="solid"/>
          </a:ln>
        </p:spPr>
        <p:txBody>
          <a:bodyPr wrap="none" rtlCol="0">
            <a:spAutoFit/>
          </a:bodyPr>
          <a:lstStyle/>
          <a:p>
            <a:r>
              <a:rPr lang="ja-JP" altLang="en-US" sz="1050" dirty="0">
                <a:latin typeface="HGSｺﾞｼｯｸM" panose="020B0600000000000000" pitchFamily="50" charset="-128"/>
                <a:ea typeface="HGSｺﾞｼｯｸM" panose="020B0600000000000000" pitchFamily="50" charset="-128"/>
                <a:cs typeface="Meiryo UI" panose="020B0604030504040204" pitchFamily="50" charset="-128"/>
              </a:rPr>
              <a:t>解除</a:t>
            </a:r>
            <a:r>
              <a:rPr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基準の設定手法の検討</a:t>
            </a:r>
            <a:endPar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6" name="テキスト ボックス 45"/>
          <p:cNvSpPr txBox="1"/>
          <p:nvPr/>
        </p:nvSpPr>
        <p:spPr>
          <a:xfrm>
            <a:off x="5363795" y="5867846"/>
            <a:ext cx="1800493" cy="253916"/>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防災対策の優先順位の設定</a:t>
            </a:r>
          </a:p>
        </p:txBody>
      </p:sp>
      <p:sp>
        <p:nvSpPr>
          <p:cNvPr id="47" name="V 字形矢印 46"/>
          <p:cNvSpPr/>
          <p:nvPr/>
        </p:nvSpPr>
        <p:spPr>
          <a:xfrm>
            <a:off x="4964236" y="6049754"/>
            <a:ext cx="2572540"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8" name="V 字形矢印 47"/>
          <p:cNvSpPr/>
          <p:nvPr/>
        </p:nvSpPr>
        <p:spPr>
          <a:xfrm>
            <a:off x="3781888" y="5718742"/>
            <a:ext cx="1959326"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49" name="テキスト ボックス 48"/>
          <p:cNvSpPr txBox="1"/>
          <p:nvPr/>
        </p:nvSpPr>
        <p:spPr>
          <a:xfrm>
            <a:off x="3671417" y="5560212"/>
            <a:ext cx="2069797" cy="253916"/>
          </a:xfrm>
          <a:prstGeom prst="rect">
            <a:avLst/>
          </a:prstGeom>
          <a:noFill/>
          <a:ln>
            <a:noFill/>
            <a:prstDash val="solid"/>
          </a:ln>
        </p:spPr>
        <p:txBody>
          <a:bodyPr wrap="none" rtlCol="0">
            <a:spAutoFit/>
          </a:bodyPr>
          <a:lstStyle/>
          <a:p>
            <a:r>
              <a:rPr lang="ja-JP" altLang="en-US" sz="1050" dirty="0">
                <a:latin typeface="HGSｺﾞｼｯｸM" panose="020B0600000000000000" pitchFamily="50" charset="-128"/>
                <a:ea typeface="HGSｺﾞｼｯｸM" panose="020B0600000000000000" pitchFamily="50" charset="-128"/>
                <a:cs typeface="Meiryo UI" panose="020B0604030504040204" pitchFamily="50" charset="-128"/>
              </a:rPr>
              <a:t>道路</a:t>
            </a:r>
            <a:r>
              <a:rPr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区間災害発生危険度の評価</a:t>
            </a:r>
            <a:endPar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36" name="V 字形矢印 35"/>
          <p:cNvSpPr/>
          <p:nvPr/>
        </p:nvSpPr>
        <p:spPr>
          <a:xfrm>
            <a:off x="8028384" y="4855208"/>
            <a:ext cx="720080" cy="216024"/>
          </a:xfrm>
          <a:prstGeom prst="notch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37" name="テキスト ボックス 36"/>
          <p:cNvSpPr txBox="1"/>
          <p:nvPr/>
        </p:nvSpPr>
        <p:spPr>
          <a:xfrm>
            <a:off x="6973160" y="4831268"/>
            <a:ext cx="1127232" cy="253916"/>
          </a:xfrm>
          <a:prstGeom prst="rect">
            <a:avLst/>
          </a:prstGeom>
          <a:noFill/>
          <a:ln>
            <a:noFill/>
            <a:prstDash val="solid"/>
          </a:ln>
        </p:spPr>
        <p:txBody>
          <a:bodyPr wrap="none" rtlCol="0">
            <a:spAutoFit/>
          </a:bodyPr>
          <a:lstStyle/>
          <a:p>
            <a:r>
              <a:rPr kumimoji="1" lang="ja-JP" altLang="en-US" sz="1050" dirty="0" smtClean="0">
                <a:latin typeface="HGSｺﾞｼｯｸM" panose="020B0600000000000000" pitchFamily="50" charset="-128"/>
                <a:ea typeface="HGSｺﾞｼｯｸM" panose="020B0600000000000000" pitchFamily="50" charset="-128"/>
                <a:cs typeface="Meiryo UI" panose="020B0604030504040204" pitchFamily="50" charset="-128"/>
              </a:rPr>
              <a:t>解除基準の設定</a:t>
            </a:r>
          </a:p>
        </p:txBody>
      </p:sp>
    </p:spTree>
    <p:extLst>
      <p:ext uri="{BB962C8B-B14F-4D97-AF65-F5344CB8AC3E}">
        <p14:creationId xmlns:p14="http://schemas.microsoft.com/office/powerpoint/2010/main" val="1083802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HGSｺﾞｼｯｸM" panose="020B0600000000000000" pitchFamily="50" charset="-128"/>
                <a:ea typeface="HGSｺﾞｼｯｸM" panose="020B0600000000000000" pitchFamily="50" charset="-128"/>
              </a:rPr>
              <a:t>１．はじめに　～検討対象～</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3</a:t>
            </a:fld>
            <a:endParaRPr kumimoji="1" lang="ja-JP" altLang="en-US"/>
          </a:p>
        </p:txBody>
      </p:sp>
      <p:sp>
        <p:nvSpPr>
          <p:cNvPr id="34" name="テキスト ボックス 33"/>
          <p:cNvSpPr txBox="1"/>
          <p:nvPr/>
        </p:nvSpPr>
        <p:spPr>
          <a:xfrm>
            <a:off x="467543" y="1412776"/>
            <a:ext cx="8424937" cy="4339650"/>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規制区間の解除（緩和）について</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⇒異常気象時における通行規制の規制区間解除に関する</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運用について（通知案）を平成</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年度から運用開始。</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規制発令の解除基準について</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⇒平成</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年度から調査</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検討</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及び現地確認のうえモニタリ</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ングに着手し、平成</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29</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11</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月を目途に中間とりまとめ。</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342900" indent="-342900">
              <a:buFont typeface="Wingdings" panose="05000000000000000000" pitchFamily="2" charset="2"/>
              <a:buChar char="Ø"/>
            </a:pPr>
            <a:r>
              <a:rPr lang="ja-JP" altLang="en-US" sz="2800" dirty="0" smtClean="0">
                <a:latin typeface="HGSｺﾞｼｯｸM" panose="020B0600000000000000" pitchFamily="50" charset="-128"/>
                <a:ea typeface="HGSｺﾞｼｯｸM" panose="020B0600000000000000" pitchFamily="50" charset="-128"/>
                <a:cs typeface="Meiryo UI" panose="020B0604030504040204" pitchFamily="50" charset="-128"/>
              </a:rPr>
              <a:t>道路防災対策の優先順位付けについて</a:t>
            </a:r>
            <a:endParaRPr lang="en-US" altLang="ja-JP" sz="28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rPr>
              <a:t>28</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年度から</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調査検討に</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着手し、</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平成</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29</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年</a:t>
            </a:r>
            <a:r>
              <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rPr>
              <a:t>3</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月</a:t>
            </a:r>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を</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目</a:t>
            </a:r>
            <a:endParaRPr lang="en-US" altLang="ja-JP" sz="24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2400" dirty="0">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dirty="0" smtClean="0">
                <a:latin typeface="HGSｺﾞｼｯｸM" panose="020B0600000000000000" pitchFamily="50" charset="-128"/>
                <a:ea typeface="HGSｺﾞｼｯｸM" panose="020B0600000000000000" pitchFamily="50" charset="-128"/>
                <a:cs typeface="Meiryo UI" panose="020B0604030504040204" pitchFamily="50" charset="-128"/>
              </a:rPr>
              <a:t>　途にとりまとめ。</a:t>
            </a:r>
            <a:endParaRPr lang="en-US" altLang="ja-JP" sz="2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211954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．規制区間の解除（緩和）</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4</a:t>
            </a:fld>
            <a:endParaRPr kumimoji="1" lang="ja-JP" altLang="en-US"/>
          </a:p>
        </p:txBody>
      </p:sp>
      <p:sp>
        <p:nvSpPr>
          <p:cNvPr id="6" name="テキスト ボックス 5"/>
          <p:cNvSpPr txBox="1"/>
          <p:nvPr/>
        </p:nvSpPr>
        <p:spPr>
          <a:xfrm>
            <a:off x="611560" y="1126485"/>
            <a:ext cx="8208912" cy="954107"/>
          </a:xfrm>
          <a:prstGeom prst="rect">
            <a:avLst/>
          </a:prstGeom>
          <a:noFill/>
        </p:spPr>
        <p:txBody>
          <a:bodyPr wrap="square" rtlCol="0">
            <a:spAutoFit/>
          </a:bodyPr>
          <a:lstStyle/>
          <a:p>
            <a:pPr marL="449263" indent="-449263"/>
            <a:r>
              <a:rPr lang="ja-JP" altLang="en-US" sz="2800" dirty="0" smtClean="0">
                <a:latin typeface="HGSｺﾞｼｯｸM" panose="020B0600000000000000" pitchFamily="50" charset="-128"/>
                <a:ea typeface="HGSｺﾞｼｯｸM" panose="020B0600000000000000" pitchFamily="50" charset="-128"/>
              </a:rPr>
              <a:t>１</a:t>
            </a:r>
            <a:r>
              <a:rPr lang="ja-JP" altLang="en-US" sz="2800" dirty="0">
                <a:latin typeface="HGSｺﾞｼｯｸM" panose="020B0600000000000000" pitchFamily="50" charset="-128"/>
                <a:ea typeface="HGSｺﾞｼｯｸM" panose="020B0600000000000000" pitchFamily="50" charset="-128"/>
              </a:rPr>
              <a:t>）異常気象時における通行規制の規制区間解除に関する運用について（通知</a:t>
            </a:r>
            <a:r>
              <a:rPr lang="ja-JP" altLang="en-US" sz="2800" dirty="0" smtClean="0">
                <a:latin typeface="HGSｺﾞｼｯｸM" panose="020B0600000000000000" pitchFamily="50" charset="-128"/>
                <a:ea typeface="HGSｺﾞｼｯｸM" panose="020B0600000000000000" pitchFamily="50" charset="-128"/>
              </a:rPr>
              <a:t>）</a:t>
            </a:r>
            <a:r>
              <a:rPr lang="en-US" altLang="ja-JP" sz="2800" dirty="0" smtClean="0">
                <a:latin typeface="HGSｺﾞｼｯｸM" panose="020B0600000000000000" pitchFamily="50" charset="-128"/>
                <a:ea typeface="HGSｺﾞｼｯｸM" panose="020B0600000000000000" pitchFamily="50" charset="-128"/>
              </a:rPr>
              <a:t>【H28.3.31】</a:t>
            </a:r>
            <a:endParaRPr lang="ja-JP" altLang="en-US" sz="28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1265265" y="3426093"/>
            <a:ext cx="7195167" cy="2739211"/>
          </a:xfrm>
          <a:prstGeom prst="rect">
            <a:avLst/>
          </a:prstGeom>
          <a:noFill/>
          <a:ln>
            <a:solidFill>
              <a:schemeClr val="tx1"/>
            </a:solidFill>
            <a:prstDash val="dash"/>
          </a:ln>
        </p:spPr>
        <p:txBody>
          <a:bodyPr wrap="square" rtlCol="0">
            <a:spAutoFit/>
          </a:bodyPr>
          <a:lstStyle/>
          <a:p>
            <a:pPr marL="457200" indent="-457200">
              <a:buFont typeface="Wingdings" panose="05000000000000000000" pitchFamily="2" charset="2"/>
              <a:buChar char="Ø"/>
            </a:pP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平成２７年度の道路防災点検による「要対策箇所」の</a:t>
            </a:r>
            <a:endPar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indent="449263"/>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対策工が完了</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１</a:t>
            </a: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していること。</a:t>
            </a:r>
            <a:endPar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spcBef>
                <a:spcPts val="1200"/>
              </a:spcBef>
              <a:buFont typeface="Wingdings" panose="05000000000000000000" pitchFamily="2" charset="2"/>
              <a:buChar char="Ø"/>
            </a:pP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対策工の完了後に一定期間の経過観察を行うこと。</a:t>
            </a:r>
            <a:endPar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spcBef>
                <a:spcPts val="1200"/>
              </a:spcBef>
              <a:buFont typeface="Wingdings" panose="05000000000000000000" pitchFamily="2" charset="2"/>
              <a:buChar char="Ø"/>
            </a:pP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経過観察結果を参考に規制区間の安全性評価について、</a:t>
            </a:r>
            <a:endPar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indent="449263"/>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学識経験者</a:t>
            </a:r>
            <a:r>
              <a:rPr lang="en-US" altLang="ja-JP"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baseline="30000" dirty="0" smtClean="0">
                <a:latin typeface="HGSｺﾞｼｯｸM" panose="020B0600000000000000" pitchFamily="50" charset="-128"/>
                <a:ea typeface="HGSｺﾞｼｯｸM" panose="020B0600000000000000" pitchFamily="50" charset="-128"/>
                <a:cs typeface="Meiryo UI" panose="020B0604030504040204" pitchFamily="50" charset="-128"/>
              </a:rPr>
              <a:t>２</a:t>
            </a: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の見解を得ること。</a:t>
            </a:r>
            <a:endPar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457200" indent="-457200">
              <a:buFont typeface="Wingdings" panose="05000000000000000000" pitchFamily="2" charset="2"/>
              <a:buChar char="Ø"/>
            </a:pPr>
            <a:endParaRPr lang="en-US" altLang="ja-JP" sz="2000" b="1"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１：「要対策箇所」が無い場合も含む。</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a:p>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　　</a:t>
            </a:r>
            <a:r>
              <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600" dirty="0" smtClean="0">
                <a:latin typeface="HGSｺﾞｼｯｸM" panose="020B0600000000000000" pitchFamily="50" charset="-128"/>
                <a:ea typeface="HGSｺﾞｼｯｸM" panose="020B0600000000000000" pitchFamily="50" charset="-128"/>
                <a:cs typeface="Meiryo UI" panose="020B0604030504040204" pitchFamily="50" charset="-128"/>
              </a:rPr>
              <a:t>２：大阪府都市基盤施設維持管理技術審議会委員</a:t>
            </a: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テキスト ボックス 7"/>
          <p:cNvSpPr txBox="1"/>
          <p:nvPr/>
        </p:nvSpPr>
        <p:spPr>
          <a:xfrm>
            <a:off x="827584" y="2381979"/>
            <a:ext cx="6676518" cy="830997"/>
          </a:xfrm>
          <a:prstGeom prst="rect">
            <a:avLst/>
          </a:prstGeom>
          <a:noFill/>
          <a:ln>
            <a:noFill/>
            <a:prstDash val="dash"/>
          </a:ln>
        </p:spPr>
        <p:txBody>
          <a:bodyPr wrap="square" rtlCol="0">
            <a:spAutoFit/>
          </a:bodyPr>
          <a:lstStyle/>
          <a:p>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　⇒次の３条件を満たすものについて、</a:t>
            </a:r>
            <a:endPar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a:p>
            <a:pPr marL="711200" indent="-87313"/>
            <a:r>
              <a:rPr lang="ja-JP" altLang="en-US" sz="2400" b="1" dirty="0" smtClean="0">
                <a:latin typeface="HGSｺﾞｼｯｸM" panose="020B0600000000000000" pitchFamily="50" charset="-128"/>
                <a:ea typeface="HGSｺﾞｼｯｸM" panose="020B0600000000000000" pitchFamily="50" charset="-128"/>
                <a:cs typeface="Meiryo UI" panose="020B0604030504040204" pitchFamily="50" charset="-128"/>
              </a:rPr>
              <a:t>随時、通行規制区間の見直しを実施する。</a:t>
            </a:r>
            <a:endParaRPr lang="en-US" altLang="ja-JP" sz="24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999689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5</a:t>
            </a:fld>
            <a:endParaRPr kumimoji="1" lang="ja-JP" altLang="en-US"/>
          </a:p>
        </p:txBody>
      </p:sp>
      <p:sp>
        <p:nvSpPr>
          <p:cNvPr id="11" name="正方形/長方形 10"/>
          <p:cNvSpPr/>
          <p:nvPr/>
        </p:nvSpPr>
        <p:spPr>
          <a:xfrm>
            <a:off x="805712" y="3848589"/>
            <a:ext cx="4292590" cy="37841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規制基準雨量緩和（引上げ</a:t>
            </a:r>
            <a:r>
              <a:rPr lang="en-US" altLang="ja-JP" sz="1600" b="1"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219895" y="2382617"/>
            <a:ext cx="1204741" cy="36351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災害：無</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860032" y="2383145"/>
            <a:ext cx="1200474" cy="3564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災害：有</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198281" y="6106591"/>
            <a:ext cx="4756865" cy="3730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通行規制区間解除（道路管理者の最終判断）</a:t>
            </a: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220456" y="5586143"/>
            <a:ext cx="8700268" cy="34740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安全性の評価（</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学識経験者</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見解：</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r>
              <a:rPr lang="zh-TW"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都市基盤施設維持管理技術審</a:t>
            </a:r>
            <a:r>
              <a:rPr lang="zh-TW"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議会</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751668" y="1196752"/>
            <a:ext cx="1711613" cy="36003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通行規制区間</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1418289" y="1556790"/>
            <a:ext cx="6288619" cy="215666"/>
            <a:chOff x="1603249" y="1895286"/>
            <a:chExt cx="6288619" cy="296878"/>
          </a:xfrm>
        </p:grpSpPr>
        <p:cxnSp>
          <p:nvCxnSpPr>
            <p:cNvPr id="21" name="直線コネクタ 20"/>
            <p:cNvCxnSpPr/>
            <p:nvPr/>
          </p:nvCxnSpPr>
          <p:spPr>
            <a:xfrm flipH="1">
              <a:off x="1603249" y="1997803"/>
              <a:ext cx="628111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5" idx="2"/>
            </p:cNvCxnSpPr>
            <p:nvPr/>
          </p:nvCxnSpPr>
          <p:spPr>
            <a:xfrm flipH="1">
              <a:off x="4788024" y="1895286"/>
              <a:ext cx="4411" cy="2968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1609598" y="1981205"/>
              <a:ext cx="0" cy="20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7891868" y="1974856"/>
              <a:ext cx="0" cy="20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グループ化 21"/>
          <p:cNvGrpSpPr/>
          <p:nvPr/>
        </p:nvGrpSpPr>
        <p:grpSpPr>
          <a:xfrm>
            <a:off x="639352" y="2074143"/>
            <a:ext cx="1556384" cy="302998"/>
            <a:chOff x="783368" y="2807679"/>
            <a:chExt cx="1556384" cy="405630"/>
          </a:xfrm>
        </p:grpSpPr>
        <p:cxnSp>
          <p:nvCxnSpPr>
            <p:cNvPr id="48" name="直線矢印コネクタ 47"/>
            <p:cNvCxnSpPr/>
            <p:nvPr/>
          </p:nvCxnSpPr>
          <p:spPr>
            <a:xfrm flipH="1">
              <a:off x="2336245" y="3008044"/>
              <a:ext cx="0" cy="20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a:off x="785230" y="3007817"/>
              <a:ext cx="0" cy="20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783368" y="3015802"/>
              <a:ext cx="15563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H="1">
              <a:off x="1589582" y="2807679"/>
              <a:ext cx="0" cy="205265"/>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55" name="直線矢印コネクタ 54"/>
          <p:cNvCxnSpPr/>
          <p:nvPr/>
        </p:nvCxnSpPr>
        <p:spPr>
          <a:xfrm>
            <a:off x="1456098" y="3084033"/>
            <a:ext cx="0" cy="7645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5580112" y="2763159"/>
            <a:ext cx="0" cy="549991"/>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6927962" y="2778539"/>
            <a:ext cx="0" cy="523417"/>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8482867" y="2763159"/>
            <a:ext cx="0" cy="549991"/>
          </a:xfrm>
          <a:prstGeom prst="straightConnector1">
            <a:avLst/>
          </a:prstGeom>
          <a:ln w="12700" cmpd="dbl">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1464738" y="4509120"/>
            <a:ext cx="6234670" cy="36004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５年間の経過観察（対策工の評価、降雨観測、雨水浸透挙動観測）</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5388261" y="3284984"/>
            <a:ext cx="3288195" cy="377012"/>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工</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p:nvPr/>
        </p:nvSpPr>
        <p:spPr>
          <a:xfrm>
            <a:off x="6325592" y="2387561"/>
            <a:ext cx="1204741" cy="36413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災害：無</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7882630" y="2387439"/>
            <a:ext cx="1200474" cy="364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災害：有</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95"/>
          <p:cNvSpPr/>
          <p:nvPr/>
        </p:nvSpPr>
        <p:spPr>
          <a:xfrm>
            <a:off x="54891" y="2396510"/>
            <a:ext cx="1204741" cy="356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災害：無</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1605234" y="2391753"/>
            <a:ext cx="1200474" cy="3606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災害：有</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4927299" y="3645023"/>
            <a:ext cx="2020679" cy="361343"/>
            <a:chOff x="4927299" y="3637211"/>
            <a:chExt cx="2020679" cy="425312"/>
          </a:xfrm>
        </p:grpSpPr>
        <p:cxnSp>
          <p:nvCxnSpPr>
            <p:cNvPr id="68" name="直線矢印コネクタ 67"/>
            <p:cNvCxnSpPr/>
            <p:nvPr/>
          </p:nvCxnSpPr>
          <p:spPr>
            <a:xfrm flipH="1" flipV="1">
              <a:off x="4927299" y="4060994"/>
              <a:ext cx="2016000" cy="152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6947978" y="3637211"/>
              <a:ext cx="0" cy="425312"/>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2" name="直線矢印コネクタ 111"/>
          <p:cNvCxnSpPr/>
          <p:nvPr/>
        </p:nvCxnSpPr>
        <p:spPr>
          <a:xfrm flipH="1">
            <a:off x="4572000" y="5926591"/>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flipH="1">
            <a:off x="3452248" y="5423181"/>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2849877" y="5101800"/>
            <a:ext cx="1204741" cy="356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災害：無</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4946554" y="5127507"/>
            <a:ext cx="2745840" cy="360663"/>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災害：有、追加対策必要</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8" name="グループ化 17"/>
          <p:cNvGrpSpPr/>
          <p:nvPr/>
        </p:nvGrpSpPr>
        <p:grpSpPr>
          <a:xfrm>
            <a:off x="7692394" y="3661997"/>
            <a:ext cx="335990" cy="1639212"/>
            <a:chOff x="7692394" y="3576145"/>
            <a:chExt cx="434634" cy="1724863"/>
          </a:xfrm>
        </p:grpSpPr>
        <p:cxnSp>
          <p:nvCxnSpPr>
            <p:cNvPr id="10" name="直線コネクタ 9"/>
            <p:cNvCxnSpPr>
              <a:stCxn id="69" idx="3"/>
            </p:cNvCxnSpPr>
            <p:nvPr/>
          </p:nvCxnSpPr>
          <p:spPr>
            <a:xfrm>
              <a:off x="7692394" y="5301008"/>
              <a:ext cx="434634" cy="0"/>
            </a:xfrm>
            <a:prstGeom prst="line">
              <a:avLst/>
            </a:prstGeom>
            <a:ln w="12700">
              <a:prstDash val="lgDashDotDot"/>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flipV="1">
              <a:off x="8114040" y="3576145"/>
              <a:ext cx="0" cy="1706853"/>
            </a:xfrm>
            <a:prstGeom prst="line">
              <a:avLst/>
            </a:prstGeom>
            <a:ln w="12700">
              <a:prstDash val="lgDashDotDot"/>
              <a:tailEnd type="triangle"/>
            </a:ln>
          </p:spPr>
          <p:style>
            <a:lnRef idx="1">
              <a:schemeClr val="dk1"/>
            </a:lnRef>
            <a:fillRef idx="0">
              <a:schemeClr val="dk1"/>
            </a:fillRef>
            <a:effectRef idx="0">
              <a:schemeClr val="dk1"/>
            </a:effectRef>
            <a:fontRef idx="minor">
              <a:schemeClr val="tx1"/>
            </a:fontRef>
          </p:style>
        </p:cxnSp>
      </p:grpSp>
      <p:cxnSp>
        <p:nvCxnSpPr>
          <p:cNvPr id="72" name="直線矢印コネクタ 71"/>
          <p:cNvCxnSpPr/>
          <p:nvPr/>
        </p:nvCxnSpPr>
        <p:spPr>
          <a:xfrm>
            <a:off x="7503144" y="3658675"/>
            <a:ext cx="0" cy="863740"/>
          </a:xfrm>
          <a:prstGeom prst="straightConnector1">
            <a:avLst/>
          </a:prstGeom>
          <a:ln w="12700">
            <a:solidFill>
              <a:schemeClr val="tx1"/>
            </a:solidFill>
            <a:prstDash val="lgDashDotDot"/>
            <a:tailEnd type="triangle"/>
          </a:ln>
        </p:spPr>
        <p:style>
          <a:lnRef idx="1">
            <a:schemeClr val="accent1"/>
          </a:lnRef>
          <a:fillRef idx="0">
            <a:schemeClr val="accent1"/>
          </a:fillRef>
          <a:effectRef idx="0">
            <a:schemeClr val="accent1"/>
          </a:effectRef>
          <a:fontRef idx="minor">
            <a:schemeClr val="tx1"/>
          </a:fontRef>
        </p:style>
      </p:cxnSp>
      <p:grpSp>
        <p:nvGrpSpPr>
          <p:cNvPr id="78" name="グループ化 77"/>
          <p:cNvGrpSpPr/>
          <p:nvPr/>
        </p:nvGrpSpPr>
        <p:grpSpPr>
          <a:xfrm>
            <a:off x="3820856" y="2060848"/>
            <a:ext cx="1744742" cy="302998"/>
            <a:chOff x="783368" y="2807679"/>
            <a:chExt cx="1744742" cy="405630"/>
          </a:xfrm>
        </p:grpSpPr>
        <p:cxnSp>
          <p:nvCxnSpPr>
            <p:cNvPr id="79" name="直線矢印コネクタ 78"/>
            <p:cNvCxnSpPr/>
            <p:nvPr/>
          </p:nvCxnSpPr>
          <p:spPr>
            <a:xfrm flipH="1">
              <a:off x="2528110" y="3008044"/>
              <a:ext cx="0" cy="20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785230" y="3007817"/>
              <a:ext cx="0" cy="20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a:off x="783368" y="3015802"/>
              <a:ext cx="172537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H="1">
              <a:off x="1589582" y="2807679"/>
              <a:ext cx="0" cy="205265"/>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6" name="グループ化 85"/>
          <p:cNvGrpSpPr/>
          <p:nvPr/>
        </p:nvGrpSpPr>
        <p:grpSpPr>
          <a:xfrm>
            <a:off x="6914202" y="2079008"/>
            <a:ext cx="1556384" cy="302997"/>
            <a:chOff x="783368" y="2807680"/>
            <a:chExt cx="1556384" cy="405629"/>
          </a:xfrm>
        </p:grpSpPr>
        <p:cxnSp>
          <p:nvCxnSpPr>
            <p:cNvPr id="87" name="直線矢印コネクタ 86"/>
            <p:cNvCxnSpPr/>
            <p:nvPr/>
          </p:nvCxnSpPr>
          <p:spPr>
            <a:xfrm flipH="1">
              <a:off x="2336245" y="3008044"/>
              <a:ext cx="0" cy="20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H="1">
              <a:off x="785230" y="3007817"/>
              <a:ext cx="0" cy="20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H="1">
              <a:off x="783368" y="3015802"/>
              <a:ext cx="15563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flipH="1">
              <a:off x="1589582" y="2807679"/>
              <a:ext cx="0" cy="205265"/>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2" name="グループ化 91"/>
          <p:cNvGrpSpPr/>
          <p:nvPr/>
        </p:nvGrpSpPr>
        <p:grpSpPr>
          <a:xfrm>
            <a:off x="1461563" y="2936111"/>
            <a:ext cx="2102726" cy="912474"/>
            <a:chOff x="772593" y="2824066"/>
            <a:chExt cx="1561012" cy="1030240"/>
          </a:xfrm>
        </p:grpSpPr>
        <p:cxnSp>
          <p:nvCxnSpPr>
            <p:cNvPr id="93" name="直線矢印コネクタ 92"/>
            <p:cNvCxnSpPr/>
            <p:nvPr/>
          </p:nvCxnSpPr>
          <p:spPr>
            <a:xfrm>
              <a:off x="2333307" y="2991079"/>
              <a:ext cx="0" cy="8632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flipH="1">
              <a:off x="772593" y="2991079"/>
              <a:ext cx="15610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1589582" y="2824066"/>
              <a:ext cx="0" cy="134238"/>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6" name="正方形/長方形 115"/>
          <p:cNvSpPr/>
          <p:nvPr/>
        </p:nvSpPr>
        <p:spPr>
          <a:xfrm>
            <a:off x="603360" y="3281372"/>
            <a:ext cx="1734505" cy="356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追加対策不要</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2706656" y="3292566"/>
            <a:ext cx="1715266" cy="342156"/>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追加対策必要</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657261" y="2773410"/>
            <a:ext cx="3168001" cy="180000"/>
            <a:chOff x="657261" y="2875665"/>
            <a:chExt cx="3168001" cy="180000"/>
          </a:xfrm>
        </p:grpSpPr>
        <p:cxnSp>
          <p:nvCxnSpPr>
            <p:cNvPr id="20" name="直線コネクタ 19"/>
            <p:cNvCxnSpPr/>
            <p:nvPr/>
          </p:nvCxnSpPr>
          <p:spPr>
            <a:xfrm flipH="1">
              <a:off x="657261" y="2875665"/>
              <a:ext cx="1" cy="180000"/>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flipH="1">
              <a:off x="3820856" y="2875665"/>
              <a:ext cx="1410" cy="180000"/>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657262" y="3055312"/>
              <a:ext cx="3168000"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9" name="グループ化 8"/>
          <p:cNvGrpSpPr/>
          <p:nvPr/>
        </p:nvGrpSpPr>
        <p:grpSpPr>
          <a:xfrm>
            <a:off x="2202287" y="2752416"/>
            <a:ext cx="3184116" cy="721636"/>
            <a:chOff x="2202287" y="2811129"/>
            <a:chExt cx="3184116" cy="721636"/>
          </a:xfrm>
        </p:grpSpPr>
        <p:grpSp>
          <p:nvGrpSpPr>
            <p:cNvPr id="33" name="グループ化 32"/>
            <p:cNvGrpSpPr/>
            <p:nvPr/>
          </p:nvGrpSpPr>
          <p:grpSpPr>
            <a:xfrm>
              <a:off x="2202287" y="2811129"/>
              <a:ext cx="3184116" cy="721636"/>
              <a:chOff x="2202287" y="2811129"/>
              <a:chExt cx="3184116" cy="721636"/>
            </a:xfrm>
          </p:grpSpPr>
          <p:cxnSp>
            <p:nvCxnSpPr>
              <p:cNvPr id="64" name="直線矢印コネクタ 63"/>
              <p:cNvCxnSpPr>
                <a:stCxn id="97" idx="2"/>
              </p:cNvCxnSpPr>
              <p:nvPr/>
            </p:nvCxnSpPr>
            <p:spPr>
              <a:xfrm>
                <a:off x="2205471" y="2811129"/>
                <a:ext cx="0" cy="85272"/>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2202287" y="2911649"/>
                <a:ext cx="2657745"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4860032" y="2911649"/>
                <a:ext cx="0" cy="605092"/>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V="1">
                <a:off x="4788024" y="3531255"/>
                <a:ext cx="598379" cy="151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99" name="直線矢印コネクタ 98"/>
            <p:cNvCxnSpPr/>
            <p:nvPr/>
          </p:nvCxnSpPr>
          <p:spPr>
            <a:xfrm flipV="1">
              <a:off x="4428032" y="3531255"/>
              <a:ext cx="432000"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0" name="グループ化 99"/>
          <p:cNvGrpSpPr/>
          <p:nvPr/>
        </p:nvGrpSpPr>
        <p:grpSpPr>
          <a:xfrm>
            <a:off x="3449740" y="4810447"/>
            <a:ext cx="2096492" cy="302999"/>
            <a:chOff x="783368" y="2807679"/>
            <a:chExt cx="1556384" cy="405630"/>
          </a:xfrm>
        </p:grpSpPr>
        <p:cxnSp>
          <p:nvCxnSpPr>
            <p:cNvPr id="101" name="直線矢印コネクタ 100"/>
            <p:cNvCxnSpPr/>
            <p:nvPr/>
          </p:nvCxnSpPr>
          <p:spPr>
            <a:xfrm flipH="1">
              <a:off x="2336245" y="3008044"/>
              <a:ext cx="0" cy="20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flipH="1">
              <a:off x="785230" y="3007817"/>
              <a:ext cx="0" cy="20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a:off x="783368" y="3015802"/>
              <a:ext cx="15563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flipH="1">
              <a:off x="1589582" y="2807679"/>
              <a:ext cx="0" cy="205265"/>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06" name="タイトル 1"/>
          <p:cNvSpPr>
            <a:spLocks noGrp="1"/>
          </p:cNvSpPr>
          <p:nvPr>
            <p:ph type="title"/>
          </p:nvPr>
        </p:nvSpPr>
        <p:spPr>
          <a:xfrm>
            <a:off x="457200" y="228600"/>
            <a:ext cx="8229600"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．規制区間の解除（緩和）</a:t>
            </a:r>
            <a:endParaRPr kumimoji="1" lang="ja-JP" altLang="en-US" dirty="0"/>
          </a:p>
        </p:txBody>
      </p:sp>
      <p:sp>
        <p:nvSpPr>
          <p:cNvPr id="8" name="正方形/長方形 7"/>
          <p:cNvSpPr/>
          <p:nvPr/>
        </p:nvSpPr>
        <p:spPr>
          <a:xfrm>
            <a:off x="6467628" y="1772816"/>
            <a:ext cx="2468616" cy="3534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要対策箇所：未対策</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366228" y="1772816"/>
            <a:ext cx="2468616" cy="3534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要対策箇所：対策済</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92212" y="1772816"/>
            <a:ext cx="2468616" cy="3473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要対策箇所：無</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5" name="直線矢印コネクタ 104"/>
          <p:cNvCxnSpPr/>
          <p:nvPr/>
        </p:nvCxnSpPr>
        <p:spPr>
          <a:xfrm>
            <a:off x="2952007" y="4233247"/>
            <a:ext cx="0" cy="2758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755576" y="4178108"/>
            <a:ext cx="4572000" cy="307777"/>
          </a:xfrm>
          <a:prstGeom prst="rect">
            <a:avLst/>
          </a:prstGeom>
        </p:spPr>
        <p:txBody>
          <a:bodyPr>
            <a:spAutoFit/>
          </a:bodyPr>
          <a:lstStyle/>
          <a:p>
            <a:r>
              <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経験最大雨量を基に引き上げ（上限</a:t>
            </a:r>
            <a:r>
              <a:rPr lang="en-US" altLang="ja-JP" sz="1400" dirty="0" smtClean="0">
                <a:latin typeface="HGSｺﾞｼｯｸM" panose="020B0600000000000000" pitchFamily="50" charset="-128"/>
                <a:ea typeface="HGSｺﾞｼｯｸM" panose="020B0600000000000000" pitchFamily="50" charset="-128"/>
                <a:cs typeface="Meiryo UI" panose="020B0604030504040204" pitchFamily="50" charset="-128"/>
              </a:rPr>
              <a:t>60mm</a:t>
            </a:r>
            <a:r>
              <a:rPr lang="ja-JP" altLang="en-US" sz="1400" dirty="0" smtClean="0">
                <a:latin typeface="HGSｺﾞｼｯｸM" panose="020B0600000000000000" pitchFamily="50" charset="-128"/>
                <a:ea typeface="HGSｺﾞｼｯｸM" panose="020B0600000000000000" pitchFamily="50" charset="-128"/>
                <a:cs typeface="Meiryo UI" panose="020B0604030504040204" pitchFamily="50" charset="-128"/>
              </a:rPr>
              <a:t>）</a:t>
            </a:r>
            <a:endParaRPr lang="en-US" altLang="ja-JP" sz="14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54" name="正方形/長方形 53"/>
          <p:cNvSpPr/>
          <p:nvPr/>
        </p:nvSpPr>
        <p:spPr>
          <a:xfrm>
            <a:off x="192212" y="1783125"/>
            <a:ext cx="2468616" cy="3543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3380315" y="1799689"/>
            <a:ext cx="2468616" cy="3543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57512" y="2394308"/>
            <a:ext cx="1218058" cy="3688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3205721" y="2394308"/>
            <a:ext cx="1218058" cy="3438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467544" y="3207657"/>
            <a:ext cx="4152600" cy="509375"/>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0" y="2901455"/>
            <a:ext cx="1204741" cy="356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現地確認</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190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anim calcmode="lin" valueType="num">
                                      <p:cBhvr>
                                        <p:cTn id="8" dur="1000" fill="hold"/>
                                        <p:tgtEl>
                                          <p:spTgt spid="108"/>
                                        </p:tgtEl>
                                        <p:attrNameLst>
                                          <p:attrName>ppt_x</p:attrName>
                                        </p:attrNameLst>
                                      </p:cBhvr>
                                      <p:tavLst>
                                        <p:tav tm="0">
                                          <p:val>
                                            <p:strVal val="#ppt_x"/>
                                          </p:val>
                                        </p:tav>
                                        <p:tav tm="100000">
                                          <p:val>
                                            <p:strVal val="#ppt_x"/>
                                          </p:val>
                                        </p:tav>
                                      </p:tavLst>
                                    </p:anim>
                                    <p:anim calcmode="lin" valueType="num">
                                      <p:cBhvr>
                                        <p:cTn id="9" dur="1000" fill="hold"/>
                                        <p:tgtEl>
                                          <p:spTgt spid="10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1000"/>
                                        <p:tgtEl>
                                          <p:spTgt spid="118"/>
                                        </p:tgtEl>
                                      </p:cBhvr>
                                    </p:animEffect>
                                    <p:anim calcmode="lin" valueType="num">
                                      <p:cBhvr>
                                        <p:cTn id="20" dur="1000" fill="hold"/>
                                        <p:tgtEl>
                                          <p:spTgt spid="118"/>
                                        </p:tgtEl>
                                        <p:attrNameLst>
                                          <p:attrName>ppt_x</p:attrName>
                                        </p:attrNameLst>
                                      </p:cBhvr>
                                      <p:tavLst>
                                        <p:tav tm="0">
                                          <p:val>
                                            <p:strVal val="#ppt_x"/>
                                          </p:val>
                                        </p:tav>
                                        <p:tav tm="100000">
                                          <p:val>
                                            <p:strVal val="#ppt_x"/>
                                          </p:val>
                                        </p:tav>
                                      </p:tavLst>
                                    </p:anim>
                                    <p:anim calcmode="lin" valueType="num">
                                      <p:cBhvr>
                                        <p:cTn id="21" dur="1000" fill="hold"/>
                                        <p:tgtEl>
                                          <p:spTgt spid="1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1000"/>
                                        <p:tgtEl>
                                          <p:spTgt spid="119"/>
                                        </p:tgtEl>
                                      </p:cBhvr>
                                    </p:animEffect>
                                    <p:anim calcmode="lin" valueType="num">
                                      <p:cBhvr>
                                        <p:cTn id="25" dur="1000" fill="hold"/>
                                        <p:tgtEl>
                                          <p:spTgt spid="119"/>
                                        </p:tgtEl>
                                        <p:attrNameLst>
                                          <p:attrName>ppt_x</p:attrName>
                                        </p:attrNameLst>
                                      </p:cBhvr>
                                      <p:tavLst>
                                        <p:tav tm="0">
                                          <p:val>
                                            <p:strVal val="#ppt_x"/>
                                          </p:val>
                                        </p:tav>
                                        <p:tav tm="100000">
                                          <p:val>
                                            <p:strVal val="#ppt_x"/>
                                          </p:val>
                                        </p:tav>
                                      </p:tavLst>
                                    </p:anim>
                                    <p:anim calcmode="lin" valueType="num">
                                      <p:cBhvr>
                                        <p:cTn id="26"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fade">
                                      <p:cBhvr>
                                        <p:cTn id="31" dur="1000"/>
                                        <p:tgtEl>
                                          <p:spTgt spid="146"/>
                                        </p:tgtEl>
                                      </p:cBhvr>
                                    </p:animEffect>
                                    <p:anim calcmode="lin" valueType="num">
                                      <p:cBhvr>
                                        <p:cTn id="32" dur="1000" fill="hold"/>
                                        <p:tgtEl>
                                          <p:spTgt spid="146"/>
                                        </p:tgtEl>
                                        <p:attrNameLst>
                                          <p:attrName>ppt_x</p:attrName>
                                        </p:attrNameLst>
                                      </p:cBhvr>
                                      <p:tavLst>
                                        <p:tav tm="0">
                                          <p:val>
                                            <p:strVal val="#ppt_x"/>
                                          </p:val>
                                        </p:tav>
                                        <p:tav tm="100000">
                                          <p:val>
                                            <p:strVal val="#ppt_x"/>
                                          </p:val>
                                        </p:tav>
                                      </p:tavLst>
                                    </p:anim>
                                    <p:anim calcmode="lin" valueType="num">
                                      <p:cBhvr>
                                        <p:cTn id="33" dur="1000" fill="hold"/>
                                        <p:tgtEl>
                                          <p:spTgt spid="1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08" grpId="0" animBg="1"/>
      <p:bldP spid="118" grpId="0" animBg="1"/>
      <p:bldP spid="119" grpId="0" animBg="1"/>
      <p:bldP spid="146" grpId="0" animBg="1"/>
      <p:bldP spid="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．規制区間の解除（緩和）</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6</a:t>
            </a:fld>
            <a:endParaRPr kumimoji="1" lang="ja-JP" altLang="en-US"/>
          </a:p>
        </p:txBody>
      </p:sp>
      <p:sp>
        <p:nvSpPr>
          <p:cNvPr id="6" name="テキスト ボックス 5"/>
          <p:cNvSpPr txBox="1"/>
          <p:nvPr/>
        </p:nvSpPr>
        <p:spPr>
          <a:xfrm>
            <a:off x="611560" y="1126485"/>
            <a:ext cx="8208912" cy="523220"/>
          </a:xfrm>
          <a:prstGeom prst="rect">
            <a:avLst/>
          </a:prstGeom>
          <a:noFill/>
        </p:spPr>
        <p:txBody>
          <a:bodyPr wrap="square" rtlCol="0">
            <a:spAutoFit/>
          </a:bodyPr>
          <a:lstStyle/>
          <a:p>
            <a:pPr marL="449263" indent="-449263"/>
            <a:r>
              <a:rPr lang="ja-JP" altLang="en-US" sz="2800" dirty="0" smtClean="0">
                <a:latin typeface="HGSｺﾞｼｯｸM" panose="020B0600000000000000" pitchFamily="50" charset="-128"/>
                <a:ea typeface="HGSｺﾞｼｯｸM" panose="020B0600000000000000" pitchFamily="50" charset="-128"/>
              </a:rPr>
              <a:t>２）現時点において要対策箇所のない区間</a:t>
            </a:r>
            <a:endParaRPr lang="ja-JP" altLang="en-US" sz="28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1043608" y="1628800"/>
            <a:ext cx="7488832" cy="461665"/>
          </a:xfrm>
          <a:prstGeom prst="rect">
            <a:avLst/>
          </a:prstGeom>
          <a:noFill/>
        </p:spPr>
        <p:txBody>
          <a:bodyPr wrap="square" rtlCol="0">
            <a:spAutoFit/>
          </a:bodyPr>
          <a:lstStyle/>
          <a:p>
            <a:r>
              <a:rPr lang="ja-JP" altLang="en-US" sz="24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６路線６区間</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延長</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＝７．５㎞</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79863823"/>
              </p:ext>
            </p:extLst>
          </p:nvPr>
        </p:nvGraphicFramePr>
        <p:xfrm>
          <a:off x="1085560" y="2142488"/>
          <a:ext cx="7662904" cy="4094824"/>
        </p:xfrm>
        <a:graphic>
          <a:graphicData uri="http://schemas.openxmlformats.org/drawingml/2006/table">
            <a:tbl>
              <a:tblPr firstRow="1" firstCol="1" bandRow="1">
                <a:tableStyleId>{5C22544A-7EE6-4342-B048-85BDC9FD1C3A}</a:tableStyleId>
              </a:tblPr>
              <a:tblGrid>
                <a:gridCol w="1894417"/>
                <a:gridCol w="1375999"/>
                <a:gridCol w="936104"/>
                <a:gridCol w="1224136"/>
                <a:gridCol w="1080120"/>
                <a:gridCol w="1152128"/>
              </a:tblGrid>
              <a:tr h="647091">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路線名</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　置</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延　</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長</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（現）</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基準</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雨量</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区分</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最大経験</a:t>
                      </a:r>
                      <a:endPar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雨量</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ｍｍ</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（新）基準</a:t>
                      </a:r>
                      <a:endPar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雨量区分</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647094">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茨木能勢線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（主要地方道）</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能勢町</a:t>
                      </a:r>
                      <a:r>
                        <a:rPr lang="zh-TW"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野間</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中</a:t>
                      </a:r>
                      <a:endParaRPr lang="en-US" altLang="zh-TW"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zh-TW"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zh-TW"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zh-TW"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野間</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西山</a:t>
                      </a:r>
                      <a:endParaRPr lang="zh-TW" altLang="en-US"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0</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基準</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170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298</a:t>
                      </a:r>
                    </a:p>
                  </a:txBody>
                  <a:tcPr marL="68580" marR="68580" marT="0" marB="0" anchor="ctr"/>
                </a:tc>
                <a:tc>
                  <a:txBody>
                    <a:bodyPr/>
                    <a:lstStyle/>
                    <a:p>
                      <a:pPr algn="ctr">
                        <a:spcAft>
                          <a:spcPts val="0"/>
                        </a:spcAft>
                      </a:pPr>
                      <a:r>
                        <a:rPr lang="ja-JP" altLang="en-US"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基準</a:t>
                      </a:r>
                      <a:r>
                        <a:rPr lang="en-US" altLang="ja-JP"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230㎜</a:t>
                      </a:r>
                    </a:p>
                  </a:txBody>
                  <a:tcPr marL="68580" marR="68580" marT="0" marB="0" anchor="ctr"/>
                </a:tc>
              </a:tr>
              <a:tr h="616287">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岸和田牛滝山貝塚線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（主要地方道）</a:t>
                      </a:r>
                      <a:endPar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岸和田市大沢</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内畑</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基準</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300</a:t>
                      </a:r>
                    </a:p>
                  </a:txBody>
                  <a:tcPr marL="68580" marR="68580" marT="0" marB="0" anchor="ctr"/>
                </a:tc>
                <a:tc>
                  <a:txBody>
                    <a:bodyPr/>
                    <a:lstStyle/>
                    <a:p>
                      <a:pPr algn="ctr">
                        <a:spcAft>
                          <a:spcPts val="0"/>
                        </a:spcAft>
                      </a:pPr>
                      <a:r>
                        <a:rPr lang="ja-JP" altLang="en-US"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基準</a:t>
                      </a:r>
                      <a:r>
                        <a:rPr lang="en-US" altLang="ja-JP"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210㎜</a:t>
                      </a:r>
                    </a:p>
                  </a:txBody>
                  <a:tcPr marL="68580" marR="68580" marT="0" marB="0" anchor="ctr"/>
                </a:tc>
              </a:tr>
              <a:tr h="677898">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岸和田港塔原線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（主要地方道）</a:t>
                      </a:r>
                      <a:endPar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岸和田市河合</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土生滝</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1.5</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基準</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130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155</a:t>
                      </a: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基準</a:t>
                      </a:r>
                      <a:r>
                        <a:rPr lang="en-US" altLang="ja-JP"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150㎜</a:t>
                      </a:r>
                    </a:p>
                  </a:txBody>
                  <a:tcPr marL="68580" marR="68580" marT="0" marB="0" anchor="ctr"/>
                </a:tc>
              </a:tr>
              <a:tr h="547786">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中垣内南田原線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（一般府道）</a:t>
                      </a:r>
                      <a:endPar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四條畷市</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上田原</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1.0</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基準</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332</a:t>
                      </a:r>
                    </a:p>
                  </a:txBody>
                  <a:tcPr marL="68580" marR="68580" marT="0" marB="0" anchor="ctr"/>
                </a:tc>
                <a:tc>
                  <a:txBody>
                    <a:bodyPr/>
                    <a:lstStyle/>
                    <a:p>
                      <a:pPr algn="ctr">
                        <a:spcAft>
                          <a:spcPts val="0"/>
                        </a:spcAft>
                      </a:pPr>
                      <a:r>
                        <a:rPr lang="ja-JP" altLang="en-US"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基準</a:t>
                      </a:r>
                      <a:r>
                        <a:rPr lang="en-US" altLang="ja-JP" sz="1400" b="1" kern="10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210㎜</a:t>
                      </a:r>
                      <a:endParaRPr lang="en-US" altLang="ja-JP"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479334">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上河内富田林線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（一般府道）</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河南町上河内</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1.3</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基準</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179</a:t>
                      </a: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基準</a:t>
                      </a:r>
                      <a:r>
                        <a:rPr lang="en-US" altLang="ja-JP"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170㎜</a:t>
                      </a:r>
                    </a:p>
                  </a:txBody>
                  <a:tcPr marL="68580" marR="68580" marT="0" marB="0" anchor="ctr"/>
                </a:tc>
              </a:tr>
              <a:tr h="479334">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本堂高井田線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（一般府道）</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柏原市本堂</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1.2</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基準</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170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確認中</a:t>
                      </a:r>
                      <a:endParaRPr lang="ja-JP" sz="1400" b="0" kern="100" dirty="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Tree>
    <p:extLst>
      <p:ext uri="{BB962C8B-B14F-4D97-AF65-F5344CB8AC3E}">
        <p14:creationId xmlns:p14="http://schemas.microsoft.com/office/powerpoint/2010/main" val="1303357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．規制区間の解除（緩和）</a:t>
            </a:r>
            <a:endParaRPr kumimoji="1" lang="ja-JP" altLang="en-US" dirty="0"/>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7</a:t>
            </a:fld>
            <a:endParaRPr kumimoji="1" lang="ja-JP" altLang="en-US"/>
          </a:p>
        </p:txBody>
      </p:sp>
      <p:sp>
        <p:nvSpPr>
          <p:cNvPr id="6" name="テキスト ボックス 5"/>
          <p:cNvSpPr txBox="1"/>
          <p:nvPr/>
        </p:nvSpPr>
        <p:spPr>
          <a:xfrm>
            <a:off x="611560" y="1126485"/>
            <a:ext cx="8208912" cy="523220"/>
          </a:xfrm>
          <a:prstGeom prst="rect">
            <a:avLst/>
          </a:prstGeom>
          <a:noFill/>
        </p:spPr>
        <p:txBody>
          <a:bodyPr wrap="square" rtlCol="0">
            <a:spAutoFit/>
          </a:bodyPr>
          <a:lstStyle/>
          <a:p>
            <a:pPr marL="449263" indent="-449263"/>
            <a:r>
              <a:rPr lang="ja-JP" altLang="en-US" sz="2800" dirty="0" smtClean="0">
                <a:latin typeface="HGSｺﾞｼｯｸM" panose="020B0600000000000000" pitchFamily="50" charset="-128"/>
                <a:ea typeface="HGSｺﾞｼｯｸM" panose="020B0600000000000000" pitchFamily="50" charset="-128"/>
              </a:rPr>
              <a:t>３）要対策箇所の対策が年度内完了見込みの区間</a:t>
            </a:r>
            <a:endParaRPr lang="ja-JP" altLang="en-US" sz="28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1043608" y="1844824"/>
            <a:ext cx="7488832" cy="461665"/>
          </a:xfrm>
          <a:prstGeom prst="rect">
            <a:avLst/>
          </a:prstGeom>
          <a:noFill/>
        </p:spPr>
        <p:txBody>
          <a:bodyPr wrap="square" rtlCol="0">
            <a:spAutoFit/>
          </a:bodyPr>
          <a:lstStyle/>
          <a:p>
            <a:r>
              <a:rPr lang="ja-JP" altLang="en-US" sz="2400"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２</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路線２区間</a:t>
            </a:r>
            <a:r>
              <a:rPr lang="ja-JP" altLang="en-US" sz="2400" b="1" u="sng" dirty="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　延長</a:t>
            </a:r>
            <a:r>
              <a:rPr lang="ja-JP" altLang="en-US" sz="2400" b="1" u="sng" dirty="0" smtClean="0">
                <a:solidFill>
                  <a:srgbClr val="FF0000"/>
                </a:solidFill>
                <a:latin typeface="HGSｺﾞｼｯｸM" panose="020B0600000000000000" pitchFamily="50" charset="-128"/>
                <a:ea typeface="HGSｺﾞｼｯｸM" panose="020B0600000000000000" pitchFamily="50" charset="-128"/>
                <a:cs typeface="Meiryo UI" panose="020B0604030504040204" pitchFamily="50" charset="-128"/>
              </a:rPr>
              <a:t>＝４．４㎞</a:t>
            </a:r>
            <a:endParaRPr lang="en-US" altLang="ja-JP" sz="16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93720028"/>
              </p:ext>
            </p:extLst>
          </p:nvPr>
        </p:nvGraphicFramePr>
        <p:xfrm>
          <a:off x="1085560" y="2695378"/>
          <a:ext cx="7662904" cy="1910472"/>
        </p:xfrm>
        <a:graphic>
          <a:graphicData uri="http://schemas.openxmlformats.org/drawingml/2006/table">
            <a:tbl>
              <a:tblPr firstRow="1" firstCol="1" bandRow="1">
                <a:tableStyleId>{5C22544A-7EE6-4342-B048-85BDC9FD1C3A}</a:tableStyleId>
              </a:tblPr>
              <a:tblGrid>
                <a:gridCol w="1894417"/>
                <a:gridCol w="1375999"/>
                <a:gridCol w="936104"/>
                <a:gridCol w="1224136"/>
                <a:gridCol w="1080120"/>
                <a:gridCol w="1152128"/>
              </a:tblGrid>
              <a:tr h="647091">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路線名</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位　置</a:t>
                      </a:r>
                    </a:p>
                  </a:txBody>
                  <a:tcPr marL="68580" marR="68580" marT="0" marB="0" anchor="ct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延　</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長</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【Km】</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（現）</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基準</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雨量</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区分</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最大経験</a:t>
                      </a:r>
                      <a:endPar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雨量</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ｍｍ</a:t>
                      </a:r>
                      <a:r>
                        <a:rPr lang="en-US" altLang="ja-JP"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要対策</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647094">
                <a:tc>
                  <a:txBody>
                    <a:bodyPr/>
                    <a:lstStyle/>
                    <a:p>
                      <a:pPr algn="ctr">
                        <a:spcAft>
                          <a:spcPts val="0"/>
                        </a:spcAft>
                      </a:pP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園部能勢線</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（主要地方道）</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豊能町宿野</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畑野町広野</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2.8</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基準</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150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243</a:t>
                      </a:r>
                    </a:p>
                  </a:txBody>
                  <a:tcPr marL="68580" marR="68580" marT="0" marB="0" anchor="ctr"/>
                </a:tc>
                <a:tc>
                  <a:txBody>
                    <a:bodyPr/>
                    <a:lstStyle/>
                    <a:p>
                      <a:pPr algn="ctr">
                        <a:spcAft>
                          <a:spcPts val="0"/>
                        </a:spcAft>
                      </a:pPr>
                      <a:r>
                        <a:rPr lang="ja-JP" altLang="en-US"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en-US" altLang="ja-JP"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r h="616287">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423</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号</a:t>
                      </a:r>
                      <a:endPar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（一般国道）</a:t>
                      </a:r>
                      <a:endParaRPr lang="ja-JP"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箕面市</a:t>
                      </a:r>
                    </a:p>
                    <a:p>
                      <a:pPr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下止々呂美</a:t>
                      </a:r>
                    </a:p>
                  </a:txBody>
                  <a:tcPr marL="68580" marR="68580" marT="0" marB="0" anchor="ctr"/>
                </a:tc>
                <a:tc>
                  <a:txBody>
                    <a:bodyPr/>
                    <a:lstStyle/>
                    <a:p>
                      <a:pPr algn="ctr">
                        <a:spcAft>
                          <a:spcPts val="0"/>
                        </a:spcAft>
                      </a:pP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1.6</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algn="ctr">
                        <a:spcAft>
                          <a:spcPts val="0"/>
                        </a:spcAft>
                      </a:pP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基準</a:t>
                      </a:r>
                      <a:r>
                        <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130</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4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0"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274</a:t>
                      </a:r>
                    </a:p>
                  </a:txBody>
                  <a:tcPr marL="68580" marR="68580" marT="0" marB="0" anchor="ctr"/>
                </a:tc>
                <a:tc>
                  <a:txBody>
                    <a:bodyPr/>
                    <a:lstStyle/>
                    <a:p>
                      <a:pPr algn="ctr">
                        <a:spcAft>
                          <a:spcPts val="0"/>
                        </a:spcAft>
                      </a:pPr>
                      <a:r>
                        <a:rPr lang="ja-JP" altLang="en-US"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en-US" altLang="ja-JP" sz="1400" b="1" kern="100" dirty="0" smtClean="0">
                        <a:solidFill>
                          <a:srgbClr val="FF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tc>
              </a:tr>
            </a:tbl>
          </a:graphicData>
        </a:graphic>
      </p:graphicFrame>
      <p:sp>
        <p:nvSpPr>
          <p:cNvPr id="9" name="テキスト ボックス 8"/>
          <p:cNvSpPr txBox="1"/>
          <p:nvPr/>
        </p:nvSpPr>
        <p:spPr>
          <a:xfrm>
            <a:off x="5508104" y="4613066"/>
            <a:ext cx="3240360" cy="400110"/>
          </a:xfrm>
          <a:prstGeom prst="rect">
            <a:avLst/>
          </a:prstGeom>
          <a:noFill/>
          <a:ln>
            <a:noFill/>
            <a:prstDash val="dash"/>
          </a:ln>
        </p:spPr>
        <p:txBody>
          <a:bodyPr wrap="square" rtlCol="0">
            <a:spAutoFit/>
          </a:bodyPr>
          <a:lstStyle/>
          <a:p>
            <a:pPr algn="r"/>
            <a:r>
              <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sz="2000" b="1" dirty="0" smtClean="0">
                <a:latin typeface="HGSｺﾞｼｯｸM" panose="020B0600000000000000" pitchFamily="50" charset="-128"/>
                <a:ea typeface="HGSｺﾞｼｯｸM" panose="020B0600000000000000" pitchFamily="50" charset="-128"/>
                <a:cs typeface="Meiryo UI" panose="020B0604030504040204" pitchFamily="50" charset="-128"/>
              </a:rPr>
              <a:t>今後、順次追加予定</a:t>
            </a:r>
            <a:endParaRPr lang="en-US" altLang="ja-JP" sz="2000" b="1" dirty="0" smtClean="0">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453057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角丸四角形 85"/>
          <p:cNvSpPr/>
          <p:nvPr/>
        </p:nvSpPr>
        <p:spPr>
          <a:xfrm>
            <a:off x="1043608" y="3730735"/>
            <a:ext cx="7848872" cy="2578585"/>
          </a:xfrm>
          <a:prstGeom prst="roundRect">
            <a:avLst/>
          </a:prstGeom>
          <a:solidFill>
            <a:schemeClr val="accent4">
              <a:lumMod val="60000"/>
              <a:lumOff val="40000"/>
            </a:schemeClr>
          </a:solidFill>
          <a:ln w="73025" cmpd="thickThi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角丸四角形 34"/>
          <p:cNvSpPr/>
          <p:nvPr/>
        </p:nvSpPr>
        <p:spPr>
          <a:xfrm>
            <a:off x="1043608" y="2268045"/>
            <a:ext cx="7848872" cy="1137895"/>
          </a:xfrm>
          <a:prstGeom prst="roundRect">
            <a:avLst/>
          </a:prstGeom>
          <a:ln w="73025" cmpd="thickThi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8</a:t>
            </a:fld>
            <a:endParaRPr kumimoji="1" lang="ja-JP" altLang="en-US"/>
          </a:p>
        </p:txBody>
      </p:sp>
      <p:sp>
        <p:nvSpPr>
          <p:cNvPr id="11" name="正方形/長方形 10"/>
          <p:cNvSpPr/>
          <p:nvPr/>
        </p:nvSpPr>
        <p:spPr>
          <a:xfrm>
            <a:off x="2781318" y="5504614"/>
            <a:ext cx="3626898" cy="37841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規制基準雨量緩和（引上げ）の実施</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237241" y="1340768"/>
            <a:ext cx="2549193" cy="58203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通行規制区間（４４）</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648128" y="2498865"/>
            <a:ext cx="257194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要対策箇所：無（６）</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5724128" y="2498865"/>
            <a:ext cx="2900664"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要対策箇所：完了予定（２）</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3923928" y="2095284"/>
            <a:ext cx="3244890" cy="403581"/>
            <a:chOff x="3346223" y="1976631"/>
            <a:chExt cx="3244890" cy="739446"/>
          </a:xfrm>
        </p:grpSpPr>
        <p:cxnSp>
          <p:nvCxnSpPr>
            <p:cNvPr id="21" name="直線コネクタ 20"/>
            <p:cNvCxnSpPr/>
            <p:nvPr/>
          </p:nvCxnSpPr>
          <p:spPr>
            <a:xfrm flipH="1">
              <a:off x="3346223" y="1981649"/>
              <a:ext cx="324489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3346223" y="1981208"/>
              <a:ext cx="0" cy="73486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6586583" y="1976631"/>
              <a:ext cx="4529" cy="73944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8" name="直線矢印コネクタ 47"/>
          <p:cNvCxnSpPr>
            <a:endCxn id="107" idx="0"/>
          </p:cNvCxnSpPr>
          <p:nvPr/>
        </p:nvCxnSpPr>
        <p:spPr>
          <a:xfrm>
            <a:off x="5580112" y="3578985"/>
            <a:ext cx="4759" cy="3600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3934100" y="3578985"/>
            <a:ext cx="32495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6" idx="2"/>
          </p:cNvCxnSpPr>
          <p:nvPr/>
        </p:nvCxnSpPr>
        <p:spPr>
          <a:xfrm>
            <a:off x="3934100" y="3290953"/>
            <a:ext cx="0" cy="288032"/>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4720525" y="4898188"/>
            <a:ext cx="1476188" cy="377012"/>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工</a:t>
            </a: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95"/>
          <p:cNvSpPr/>
          <p:nvPr/>
        </p:nvSpPr>
        <p:spPr>
          <a:xfrm>
            <a:off x="3239377" y="2854671"/>
            <a:ext cx="1204741" cy="356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災害：無</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5" name="直線矢印コネクタ 84"/>
          <p:cNvCxnSpPr>
            <a:stCxn id="5" idx="2"/>
          </p:cNvCxnSpPr>
          <p:nvPr/>
        </p:nvCxnSpPr>
        <p:spPr>
          <a:xfrm>
            <a:off x="5511838" y="1922801"/>
            <a:ext cx="0" cy="175222"/>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6" name="タイトル 1"/>
          <p:cNvSpPr>
            <a:spLocks noGrp="1"/>
          </p:cNvSpPr>
          <p:nvPr>
            <p:ph type="title"/>
          </p:nvPr>
        </p:nvSpPr>
        <p:spPr>
          <a:xfrm>
            <a:off x="457200" y="228600"/>
            <a:ext cx="8229600"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．規制区間の解除（緩和）</a:t>
            </a:r>
            <a:endParaRPr kumimoji="1" lang="ja-JP" altLang="en-US" dirty="0"/>
          </a:p>
        </p:txBody>
      </p:sp>
      <p:sp>
        <p:nvSpPr>
          <p:cNvPr id="90" name="テキスト ボックス 89"/>
          <p:cNvSpPr txBox="1"/>
          <p:nvPr/>
        </p:nvSpPr>
        <p:spPr>
          <a:xfrm>
            <a:off x="611560" y="1126485"/>
            <a:ext cx="8208912" cy="523220"/>
          </a:xfrm>
          <a:prstGeom prst="rect">
            <a:avLst/>
          </a:prstGeom>
          <a:noFill/>
        </p:spPr>
        <p:txBody>
          <a:bodyPr wrap="square" rtlCol="0">
            <a:spAutoFit/>
          </a:bodyPr>
          <a:lstStyle/>
          <a:p>
            <a:pPr marL="449263" indent="-449263"/>
            <a:r>
              <a:rPr lang="ja-JP" altLang="en-US" sz="2800" dirty="0" smtClean="0">
                <a:latin typeface="HGSｺﾞｼｯｸM" panose="020B0600000000000000" pitchFamily="50" charset="-128"/>
                <a:ea typeface="HGSｺﾞｼｯｸM" panose="020B0600000000000000" pitchFamily="50" charset="-128"/>
              </a:rPr>
              <a:t>４）</a:t>
            </a:r>
            <a:r>
              <a:rPr lang="ja-JP" altLang="en-US" sz="2800" dirty="0">
                <a:latin typeface="HGSｺﾞｼｯｸM" panose="020B0600000000000000" pitchFamily="50" charset="-128"/>
                <a:ea typeface="HGSｺﾞｼｯｸM" panose="020B0600000000000000" pitchFamily="50" charset="-128"/>
              </a:rPr>
              <a:t>今後</a:t>
            </a:r>
            <a:r>
              <a:rPr lang="ja-JP" altLang="en-US" sz="2800" dirty="0" smtClean="0">
                <a:latin typeface="HGSｺﾞｼｯｸM" panose="020B0600000000000000" pitchFamily="50" charset="-128"/>
                <a:ea typeface="HGSｺﾞｼｯｸM" panose="020B0600000000000000" pitchFamily="50" charset="-128"/>
              </a:rPr>
              <a:t>の進め方</a:t>
            </a:r>
            <a:endParaRPr lang="ja-JP" altLang="en-US" sz="2800" dirty="0">
              <a:latin typeface="HGSｺﾞｼｯｸM" panose="020B0600000000000000" pitchFamily="50" charset="-128"/>
              <a:ea typeface="HGSｺﾞｼｯｸM" panose="020B0600000000000000" pitchFamily="50" charset="-128"/>
            </a:endParaRPr>
          </a:p>
        </p:txBody>
      </p:sp>
      <p:sp>
        <p:nvSpPr>
          <p:cNvPr id="13" name="正方形/長方形 12"/>
          <p:cNvSpPr/>
          <p:nvPr/>
        </p:nvSpPr>
        <p:spPr>
          <a:xfrm>
            <a:off x="6731920" y="2858585"/>
            <a:ext cx="1204741" cy="36351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災害：無</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5" name="直線矢印コネクタ 104"/>
          <p:cNvCxnSpPr/>
          <p:nvPr/>
        </p:nvCxnSpPr>
        <p:spPr>
          <a:xfrm>
            <a:off x="7183622" y="3290953"/>
            <a:ext cx="0" cy="288032"/>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7" name="正方形/長方形 106"/>
          <p:cNvSpPr/>
          <p:nvPr/>
        </p:nvSpPr>
        <p:spPr>
          <a:xfrm>
            <a:off x="2781318" y="3939025"/>
            <a:ext cx="5607106" cy="792088"/>
          </a:xfrm>
          <a:prstGeom prst="rect">
            <a:avLst/>
          </a:prstGeom>
          <a:solidFill>
            <a:srgbClr val="FF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現地確認（順次実施）</a:t>
            </a:r>
            <a:endParaRPr lang="en-US" altLang="ja-JP" sz="16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3002760" y="4285736"/>
            <a:ext cx="1488634" cy="3567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追加対策不要</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4724591" y="4285113"/>
            <a:ext cx="1472122" cy="360663"/>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追加対策必要</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矢印コネクタ 54"/>
          <p:cNvCxnSpPr/>
          <p:nvPr/>
        </p:nvCxnSpPr>
        <p:spPr>
          <a:xfrm>
            <a:off x="3747076" y="4653136"/>
            <a:ext cx="0" cy="8659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1187624" y="2392664"/>
            <a:ext cx="1368152" cy="671418"/>
          </a:xfrm>
          <a:prstGeom prst="rect">
            <a:avLst/>
          </a:prstGeom>
          <a:solidFill>
            <a:schemeClr val="bg1"/>
          </a:solidFill>
          <a:ln>
            <a:solidFill>
              <a:schemeClr val="tx1"/>
            </a:solidFill>
            <a:prstDash val="solid"/>
          </a:ln>
        </p:spPr>
        <p:txBody>
          <a:bodyPr wrap="square" lIns="36000" rIns="36000" rtlCol="0" anchor="ctr">
            <a:noAutofit/>
          </a:bodyPr>
          <a:lstStyle/>
          <a:p>
            <a:pPr algn="ctr"/>
            <a:r>
              <a:rPr kumimoji="1"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検討対象</a:t>
            </a:r>
          </a:p>
        </p:txBody>
      </p:sp>
      <p:sp>
        <p:nvSpPr>
          <p:cNvPr id="87" name="テキスト ボックス 86"/>
          <p:cNvSpPr txBox="1"/>
          <p:nvPr/>
        </p:nvSpPr>
        <p:spPr>
          <a:xfrm>
            <a:off x="1187624" y="3938194"/>
            <a:ext cx="1368152" cy="671418"/>
          </a:xfrm>
          <a:prstGeom prst="rect">
            <a:avLst/>
          </a:prstGeom>
          <a:solidFill>
            <a:schemeClr val="bg1"/>
          </a:solidFill>
          <a:ln>
            <a:solidFill>
              <a:schemeClr val="tx1"/>
            </a:solidFill>
            <a:prstDash val="solid"/>
          </a:ln>
        </p:spPr>
        <p:txBody>
          <a:bodyPr wrap="square" lIns="36000" rIns="36000" rtlCol="0" anchor="ctr">
            <a:noAutofit/>
          </a:bodyPr>
          <a:lstStyle/>
          <a:p>
            <a:pPr algn="ctr"/>
            <a:r>
              <a:rPr kumimoji="1" lang="ja-JP" altLang="en-US" sz="2000" dirty="0" smtClean="0">
                <a:latin typeface="HGSｺﾞｼｯｸM" panose="020B0600000000000000" pitchFamily="50" charset="-128"/>
                <a:ea typeface="HGSｺﾞｼｯｸM" panose="020B0600000000000000" pitchFamily="50" charset="-128"/>
                <a:cs typeface="Meiryo UI" panose="020B0604030504040204" pitchFamily="50" charset="-128"/>
              </a:rPr>
              <a:t>今後実施</a:t>
            </a:r>
          </a:p>
        </p:txBody>
      </p:sp>
      <p:cxnSp>
        <p:nvCxnSpPr>
          <p:cNvPr id="91" name="直線矢印コネクタ 90"/>
          <p:cNvCxnSpPr>
            <a:stCxn id="117" idx="2"/>
            <a:endCxn id="53" idx="0"/>
          </p:cNvCxnSpPr>
          <p:nvPr/>
        </p:nvCxnSpPr>
        <p:spPr>
          <a:xfrm flipH="1">
            <a:off x="5458619" y="4645776"/>
            <a:ext cx="2033" cy="2524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p:cNvCxnSpPr>
            <a:stCxn id="53" idx="2"/>
          </p:cNvCxnSpPr>
          <p:nvPr/>
        </p:nvCxnSpPr>
        <p:spPr>
          <a:xfrm>
            <a:off x="5458619" y="5275200"/>
            <a:ext cx="2037" cy="2439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6476436" y="4285735"/>
            <a:ext cx="1771174" cy="360041"/>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観察項目の確認</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矢印コネクタ 45"/>
          <p:cNvCxnSpPr>
            <a:stCxn id="45" idx="2"/>
            <a:endCxn id="49" idx="0"/>
          </p:cNvCxnSpPr>
          <p:nvPr/>
        </p:nvCxnSpPr>
        <p:spPr>
          <a:xfrm>
            <a:off x="7362023" y="4645776"/>
            <a:ext cx="21166" cy="11411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6476436" y="5786889"/>
            <a:ext cx="1813506" cy="37841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経過観察の実施</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113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ja-JP" altLang="en-US" smtClean="0"/>
              <a:t>資料２</a:t>
            </a:r>
            <a:endParaRPr kumimoji="1" lang="ja-JP" altLang="en-US" dirty="0"/>
          </a:p>
        </p:txBody>
      </p:sp>
      <p:sp>
        <p:nvSpPr>
          <p:cNvPr id="4" name="スライド番号プレースホルダー 3"/>
          <p:cNvSpPr>
            <a:spLocks noGrp="1"/>
          </p:cNvSpPr>
          <p:nvPr>
            <p:ph type="sldNum" sz="quarter" idx="12"/>
          </p:nvPr>
        </p:nvSpPr>
        <p:spPr/>
        <p:txBody>
          <a:bodyPr/>
          <a:lstStyle/>
          <a:p>
            <a:fld id="{40F85341-AB73-4280-8395-A80C95690EE8}" type="slidenum">
              <a:rPr kumimoji="1" lang="ja-JP" altLang="en-US" smtClean="0"/>
              <a:t>9</a:t>
            </a:fld>
            <a:endParaRPr kumimoji="1" lang="ja-JP" altLang="en-US"/>
          </a:p>
        </p:txBody>
      </p:sp>
      <p:sp>
        <p:nvSpPr>
          <p:cNvPr id="7" name="タイトル 1"/>
          <p:cNvSpPr>
            <a:spLocks noGrp="1"/>
          </p:cNvSpPr>
          <p:nvPr>
            <p:ph type="title"/>
          </p:nvPr>
        </p:nvSpPr>
        <p:spPr>
          <a:xfrm>
            <a:off x="457200" y="228600"/>
            <a:ext cx="8229600" cy="914400"/>
          </a:xfrm>
        </p:spPr>
        <p:txBody>
          <a:bodyPr>
            <a:normAutofit/>
          </a:bodyPr>
          <a:lstStyle/>
          <a:p>
            <a:r>
              <a:rPr lang="ja-JP" altLang="en-US" dirty="0">
                <a:latin typeface="HGSｺﾞｼｯｸM" panose="020B0600000000000000" pitchFamily="50" charset="-128"/>
                <a:ea typeface="HGSｺﾞｼｯｸM" panose="020B0600000000000000" pitchFamily="50" charset="-128"/>
              </a:rPr>
              <a:t>２</a:t>
            </a:r>
            <a:r>
              <a:rPr lang="ja-JP" altLang="en-US" dirty="0" smtClean="0">
                <a:latin typeface="HGSｺﾞｼｯｸM" panose="020B0600000000000000" pitchFamily="50" charset="-128"/>
                <a:ea typeface="HGSｺﾞｼｯｸM" panose="020B0600000000000000" pitchFamily="50" charset="-128"/>
              </a:rPr>
              <a:t>．規制区間の解除（緩和）</a:t>
            </a:r>
            <a:endParaRPr kumimoji="1" lang="ja-JP" altLang="en-US" dirty="0"/>
          </a:p>
        </p:txBody>
      </p:sp>
      <p:sp>
        <p:nvSpPr>
          <p:cNvPr id="8" name="テキスト ボックス 7"/>
          <p:cNvSpPr txBox="1"/>
          <p:nvPr/>
        </p:nvSpPr>
        <p:spPr>
          <a:xfrm>
            <a:off x="611560" y="1126485"/>
            <a:ext cx="6840760" cy="523220"/>
          </a:xfrm>
          <a:prstGeom prst="rect">
            <a:avLst/>
          </a:prstGeom>
          <a:noFill/>
        </p:spPr>
        <p:txBody>
          <a:bodyPr wrap="square" rtlCol="0">
            <a:spAutoFit/>
          </a:bodyPr>
          <a:lstStyle/>
          <a:p>
            <a:pPr marL="449263" indent="-449263"/>
            <a:r>
              <a:rPr lang="ja-JP" altLang="en-US" sz="2800" dirty="0" smtClean="0">
                <a:latin typeface="HGSｺﾞｼｯｸM" panose="020B0600000000000000" pitchFamily="50" charset="-128"/>
                <a:ea typeface="HGSｺﾞｼｯｸM" panose="020B0600000000000000" pitchFamily="50" charset="-128"/>
              </a:rPr>
              <a:t>５）現地確認関係資料のイメージ（１）</a:t>
            </a:r>
            <a:endParaRPr lang="ja-JP" altLang="en-US" sz="2800" dirty="0">
              <a:latin typeface="HGSｺﾞｼｯｸM" panose="020B0600000000000000" pitchFamily="50" charset="-128"/>
              <a:ea typeface="HGSｺﾞｼｯｸM" panose="020B0600000000000000" pitchFamily="50" charset="-128"/>
            </a:endParaRPr>
          </a:p>
        </p:txBody>
      </p:sp>
      <p:sp>
        <p:nvSpPr>
          <p:cNvPr id="5" name="正方形/長方形 4"/>
          <p:cNvSpPr/>
          <p:nvPr/>
        </p:nvSpPr>
        <p:spPr>
          <a:xfrm>
            <a:off x="1331640" y="1628800"/>
            <a:ext cx="6912768" cy="4801314"/>
          </a:xfrm>
          <a:prstGeom prst="rect">
            <a:avLst/>
          </a:prstGeom>
        </p:spPr>
        <p:txBody>
          <a:bodyPr wrap="square">
            <a:spAutoFit/>
          </a:bodyPr>
          <a:lstStyle/>
          <a:p>
            <a:r>
              <a:rPr lang="ja-JP" altLang="ja-JP" dirty="0"/>
              <a:t>１．検討対象となる異常気象時通行規制区間の</a:t>
            </a:r>
            <a:r>
              <a:rPr lang="ja-JP" altLang="ja-JP" dirty="0" smtClean="0"/>
              <a:t>概要</a:t>
            </a:r>
            <a:r>
              <a:rPr lang="ja-JP" altLang="en-US" dirty="0"/>
              <a:t>　（資料添付）</a:t>
            </a:r>
            <a:endParaRPr lang="ja-JP" altLang="ja-JP" dirty="0" smtClean="0"/>
          </a:p>
          <a:p>
            <a:r>
              <a:rPr lang="ja-JP" altLang="ja-JP" dirty="0" smtClean="0"/>
              <a:t>　　○路線名</a:t>
            </a:r>
            <a:r>
              <a:rPr lang="en-US" altLang="ja-JP" dirty="0" smtClean="0"/>
              <a:t>	</a:t>
            </a:r>
            <a:r>
              <a:rPr lang="ja-JP" altLang="ja-JP" dirty="0" smtClean="0"/>
              <a:t>：　岸和田港塔原線</a:t>
            </a:r>
          </a:p>
          <a:p>
            <a:r>
              <a:rPr lang="ja-JP" altLang="ja-JP" dirty="0"/>
              <a:t>　　○対象区間</a:t>
            </a:r>
            <a:r>
              <a:rPr lang="en-US" altLang="ja-JP" dirty="0"/>
              <a:t>	</a:t>
            </a:r>
            <a:r>
              <a:rPr lang="ja-JP" altLang="ja-JP" dirty="0"/>
              <a:t>：　河合町～土生滝町（延長</a:t>
            </a:r>
            <a:r>
              <a:rPr lang="en-US" altLang="ja-JP" dirty="0"/>
              <a:t>1.5km</a:t>
            </a:r>
            <a:r>
              <a:rPr lang="ja-JP" altLang="ja-JP" dirty="0"/>
              <a:t>）</a:t>
            </a:r>
          </a:p>
          <a:p>
            <a:r>
              <a:rPr lang="ja-JP" altLang="ja-JP" dirty="0"/>
              <a:t>　　○交通量</a:t>
            </a:r>
            <a:r>
              <a:rPr lang="en-US" altLang="ja-JP" dirty="0"/>
              <a:t>	</a:t>
            </a:r>
            <a:r>
              <a:rPr lang="ja-JP" altLang="ja-JP" dirty="0"/>
              <a:t>：　</a:t>
            </a:r>
            <a:r>
              <a:rPr lang="en-US" altLang="ja-JP" dirty="0"/>
              <a:t>12,858</a:t>
            </a:r>
            <a:r>
              <a:rPr lang="ja-JP" altLang="ja-JP" dirty="0"/>
              <a:t>台</a:t>
            </a:r>
            <a:r>
              <a:rPr lang="en-US" altLang="ja-JP" dirty="0"/>
              <a:t>/24h</a:t>
            </a:r>
            <a:r>
              <a:rPr lang="ja-JP" altLang="ja-JP" dirty="0"/>
              <a:t>（</a:t>
            </a:r>
            <a:r>
              <a:rPr lang="en-US" altLang="ja-JP" dirty="0"/>
              <a:t>H22</a:t>
            </a:r>
            <a:r>
              <a:rPr lang="ja-JP" altLang="ja-JP" dirty="0"/>
              <a:t>年度道路交通センサス）</a:t>
            </a:r>
          </a:p>
          <a:p>
            <a:r>
              <a:rPr lang="ja-JP" altLang="ja-JP" dirty="0"/>
              <a:t>　　○規制基準</a:t>
            </a:r>
            <a:r>
              <a:rPr lang="en-US" altLang="ja-JP" dirty="0"/>
              <a:t>	</a:t>
            </a:r>
            <a:r>
              <a:rPr lang="ja-JP" altLang="ja-JP" dirty="0"/>
              <a:t>：　通行止め連続雨量</a:t>
            </a:r>
            <a:r>
              <a:rPr lang="en-US" altLang="ja-JP" dirty="0"/>
              <a:t>130mm</a:t>
            </a:r>
            <a:r>
              <a:rPr lang="ja-JP" altLang="ja-JP" dirty="0"/>
              <a:t>（通行注意</a:t>
            </a:r>
            <a:r>
              <a:rPr lang="en-US" altLang="ja-JP" dirty="0"/>
              <a:t>80mm</a:t>
            </a:r>
            <a:r>
              <a:rPr lang="ja-JP" altLang="ja-JP" dirty="0"/>
              <a:t>）</a:t>
            </a:r>
          </a:p>
          <a:p>
            <a:r>
              <a:rPr lang="ja-JP" altLang="ja-JP" dirty="0"/>
              <a:t>　　○指定年度</a:t>
            </a:r>
            <a:r>
              <a:rPr lang="en-US" altLang="ja-JP" dirty="0"/>
              <a:t>	</a:t>
            </a:r>
            <a:r>
              <a:rPr lang="ja-JP" altLang="ja-JP" dirty="0"/>
              <a:t>：　昭和</a:t>
            </a:r>
            <a:r>
              <a:rPr lang="en-US" altLang="ja-JP" dirty="0"/>
              <a:t>47</a:t>
            </a:r>
            <a:r>
              <a:rPr lang="ja-JP" altLang="ja-JP" dirty="0"/>
              <a:t>年度</a:t>
            </a:r>
          </a:p>
          <a:p>
            <a:r>
              <a:rPr lang="en-US" altLang="ja-JP" dirty="0"/>
              <a:t>  </a:t>
            </a:r>
            <a:endParaRPr lang="ja-JP" altLang="ja-JP" dirty="0"/>
          </a:p>
          <a:p>
            <a:r>
              <a:rPr lang="ja-JP" altLang="ja-JP" dirty="0"/>
              <a:t>２．地形・地質の状況</a:t>
            </a:r>
          </a:p>
          <a:p>
            <a:r>
              <a:rPr lang="ja-JP" altLang="ja-JP" dirty="0"/>
              <a:t>　　</a:t>
            </a:r>
            <a:r>
              <a:rPr lang="ja-JP" altLang="ja-JP" dirty="0" smtClean="0"/>
              <a:t>・地形図</a:t>
            </a:r>
            <a:r>
              <a:rPr lang="ja-JP" altLang="ja-JP" dirty="0"/>
              <a:t>＋地質図＋航空</a:t>
            </a:r>
            <a:r>
              <a:rPr lang="ja-JP" altLang="ja-JP" dirty="0" smtClean="0"/>
              <a:t>写真</a:t>
            </a:r>
            <a:r>
              <a:rPr lang="ja-JP" altLang="en-US" dirty="0" smtClean="0"/>
              <a:t>　（資料添付）</a:t>
            </a:r>
            <a:endParaRPr lang="ja-JP" altLang="ja-JP" dirty="0"/>
          </a:p>
          <a:p>
            <a:r>
              <a:rPr lang="en-US" altLang="ja-JP" dirty="0"/>
              <a:t>  </a:t>
            </a:r>
            <a:endParaRPr lang="ja-JP" altLang="ja-JP" dirty="0"/>
          </a:p>
          <a:p>
            <a:r>
              <a:rPr lang="ja-JP" altLang="ja-JP" dirty="0"/>
              <a:t>３．道路防災点検結果</a:t>
            </a:r>
          </a:p>
          <a:p>
            <a:r>
              <a:rPr lang="ja-JP" altLang="ja-JP" dirty="0"/>
              <a:t>　　</a:t>
            </a:r>
            <a:r>
              <a:rPr lang="ja-JP" altLang="ja-JP" dirty="0" smtClean="0"/>
              <a:t>・区間内</a:t>
            </a:r>
            <a:r>
              <a:rPr lang="ja-JP" altLang="ja-JP" dirty="0"/>
              <a:t>のカルテ対応</a:t>
            </a:r>
            <a:r>
              <a:rPr lang="ja-JP" altLang="ja-JP" dirty="0" smtClean="0"/>
              <a:t>箇所図</a:t>
            </a:r>
            <a:r>
              <a:rPr lang="ja-JP" altLang="en-US" dirty="0"/>
              <a:t>　（資料添付）</a:t>
            </a:r>
            <a:endParaRPr lang="ja-JP" altLang="ja-JP" dirty="0"/>
          </a:p>
          <a:p>
            <a:r>
              <a:rPr lang="ja-JP" altLang="ja-JP" dirty="0"/>
              <a:t>　　</a:t>
            </a:r>
            <a:r>
              <a:rPr lang="ja-JP" altLang="en-US" dirty="0" smtClean="0"/>
              <a:t>　</a:t>
            </a:r>
            <a:r>
              <a:rPr lang="ja-JP" altLang="ja-JP" dirty="0"/>
              <a:t>　</a:t>
            </a:r>
            <a:r>
              <a:rPr lang="en-US" altLang="ja-JP" dirty="0" smtClean="0"/>
              <a:t>H27</a:t>
            </a:r>
            <a:r>
              <a:rPr lang="ja-JP" altLang="ja-JP" dirty="0"/>
              <a:t>点検の箇所別記録表</a:t>
            </a:r>
            <a:r>
              <a:rPr lang="ja-JP" altLang="ja-JP" dirty="0" smtClean="0"/>
              <a:t>等</a:t>
            </a:r>
            <a:endParaRPr lang="ja-JP" altLang="ja-JP" dirty="0"/>
          </a:p>
          <a:p>
            <a:r>
              <a:rPr lang="ja-JP" altLang="ja-JP" dirty="0"/>
              <a:t>　　・落石・崩壊の経過観察（カルテ対応箇所）　</a:t>
            </a:r>
            <a:r>
              <a:rPr lang="ja-JP" altLang="ja-JP" dirty="0" smtClean="0"/>
              <a:t>１箇所</a:t>
            </a:r>
            <a:endParaRPr lang="en-US" altLang="ja-JP" dirty="0" smtClean="0"/>
          </a:p>
          <a:p>
            <a:endParaRPr lang="en-US" altLang="ja-JP" dirty="0"/>
          </a:p>
          <a:p>
            <a:r>
              <a:rPr lang="ja-JP" altLang="ja-JP" dirty="0"/>
              <a:t>４．過去の災害履歴</a:t>
            </a:r>
          </a:p>
          <a:p>
            <a:r>
              <a:rPr lang="ja-JP" altLang="ja-JP" dirty="0"/>
              <a:t>　　・過去の災害履歴の記録</a:t>
            </a:r>
            <a:r>
              <a:rPr lang="ja-JP" altLang="ja-JP" dirty="0" smtClean="0"/>
              <a:t>なし</a:t>
            </a:r>
            <a:endParaRPr lang="ja-JP" altLang="ja-JP" dirty="0"/>
          </a:p>
        </p:txBody>
      </p:sp>
    </p:spTree>
    <p:extLst>
      <p:ext uri="{BB962C8B-B14F-4D97-AF65-F5344CB8AC3E}">
        <p14:creationId xmlns:p14="http://schemas.microsoft.com/office/powerpoint/2010/main" val="3360416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noFill/>
        <a:ln>
          <a:solidFill>
            <a:schemeClr val="tx1"/>
          </a:solidFill>
          <a:prstDash val="solid"/>
        </a:ln>
      </a:spPr>
      <a:bodyPr wrap="square" rtlCol="0">
        <a:spAutoFit/>
      </a:bodyPr>
      <a:lstStyle>
        <a:defPPr marL="457200" indent="-457200">
          <a:buFont typeface="Wingdings" panose="05000000000000000000" pitchFamily="2" charset="2"/>
          <a:buChar char="l"/>
          <a:defRPr sz="2800" dirty="0" smtClean="0">
            <a:latin typeface="HGSｺﾞｼｯｸM" panose="020B0600000000000000" pitchFamily="50" charset="-128"/>
            <a:ea typeface="HGSｺﾞｼｯｸM" panose="020B0600000000000000"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169809A-B6C1-4A7B-BAEA-EC65F2CF1845}"/>
</file>

<file path=customXml/itemProps2.xml><?xml version="1.0" encoding="utf-8"?>
<ds:datastoreItem xmlns:ds="http://schemas.openxmlformats.org/officeDocument/2006/customXml" ds:itemID="{BA2B0698-7B82-436B-939E-FA15204B9758}"/>
</file>

<file path=customXml/itemProps3.xml><?xml version="1.0" encoding="utf-8"?>
<ds:datastoreItem xmlns:ds="http://schemas.openxmlformats.org/officeDocument/2006/customXml" ds:itemID="{17C96222-F613-4E15-8453-35DF643D7ACC}"/>
</file>

<file path=docProps/app.xml><?xml version="1.0" encoding="utf-8"?>
<Properties xmlns="http://schemas.openxmlformats.org/officeDocument/2006/extended-properties" xmlns:vt="http://schemas.openxmlformats.org/officeDocument/2006/docPropsVTypes">
  <Template>Origin</Template>
  <TotalTime>11014</TotalTime>
  <Words>1403</Words>
  <Application>Microsoft Office PowerPoint</Application>
  <PresentationFormat>画面に合わせる (4:3)</PresentationFormat>
  <Paragraphs>431</Paragraphs>
  <Slides>20</Slides>
  <Notes>4</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アース</vt:lpstr>
      <vt:lpstr>異常気象時通行規制区間及び 　規制基準の見直し検討について　　　　　</vt:lpstr>
      <vt:lpstr>PowerPoint プレゼンテーション</vt:lpstr>
      <vt:lpstr>１．はじめに　～検討対象～</vt:lpstr>
      <vt:lpstr>２．規制区間の解除（緩和）</vt:lpstr>
      <vt:lpstr>２．規制区間の解除（緩和）</vt:lpstr>
      <vt:lpstr>２．規制区間の解除（緩和）</vt:lpstr>
      <vt:lpstr>２．規制区間の解除（緩和）</vt:lpstr>
      <vt:lpstr>２．規制区間の解除（緩和）</vt:lpstr>
      <vt:lpstr>２．規制区間の解除（緩和）</vt:lpstr>
      <vt:lpstr>２．規制区間の解除（緩和）</vt:lpstr>
      <vt:lpstr>２．規制区間の解除（緩和）</vt:lpstr>
      <vt:lpstr>３．規制発令の解除基準の検討</vt:lpstr>
      <vt:lpstr>３．規制発令の解除基準の検討</vt:lpstr>
      <vt:lpstr>４．道路防災対策の優先順位の検討</vt:lpstr>
      <vt:lpstr>４．道路防災対策の優先順位の検討</vt:lpstr>
      <vt:lpstr>４．道路防災対策の優先順位の検討</vt:lpstr>
      <vt:lpstr>４．道路防災対策の優先順位の検討</vt:lpstr>
      <vt:lpstr>４．道路防災対策の優先順位の検討</vt:lpstr>
      <vt:lpstr>４．道路防災対策の優先順位の検討</vt:lpstr>
      <vt:lpstr>５．まとめ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大阪府都市基盤施設長寿命化計画（概要版）</dc:title>
  <dc:creator>HOSTNAME</dc:creator>
  <cp:lastModifiedBy>HOSTNAME</cp:lastModifiedBy>
  <cp:revision>588</cp:revision>
  <cp:lastPrinted>2016-07-27T04:07:14Z</cp:lastPrinted>
  <dcterms:created xsi:type="dcterms:W3CDTF">2015-11-17T02:43:53Z</dcterms:created>
  <dcterms:modified xsi:type="dcterms:W3CDTF">2016-07-27T04:40:45Z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