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8"/>
  </p:notesMasterIdLst>
  <p:handoutMasterIdLst>
    <p:handoutMasterId r:id="rId19"/>
  </p:handoutMasterIdLst>
  <p:sldIdLst>
    <p:sldId id="661" r:id="rId5"/>
    <p:sldId id="662" r:id="rId6"/>
    <p:sldId id="668" r:id="rId7"/>
    <p:sldId id="666" r:id="rId8"/>
    <p:sldId id="664" r:id="rId9"/>
    <p:sldId id="522" r:id="rId10"/>
    <p:sldId id="523" r:id="rId11"/>
    <p:sldId id="680" r:id="rId12"/>
    <p:sldId id="524" r:id="rId13"/>
    <p:sldId id="681" r:id="rId14"/>
    <p:sldId id="682" r:id="rId15"/>
    <p:sldId id="683" r:id="rId16"/>
    <p:sldId id="656"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EAB6"/>
    <a:srgbClr val="FBDF8F"/>
    <a:srgbClr val="FFFEFB"/>
    <a:srgbClr val="F9D367"/>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876" autoAdjust="0"/>
  </p:normalViewPr>
  <p:slideViewPr>
    <p:cSldViewPr>
      <p:cViewPr varScale="1">
        <p:scale>
          <a:sx n="70" d="100"/>
          <a:sy n="70" d="100"/>
        </p:scale>
        <p:origin x="148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190" cy="497048"/>
          </a:xfrm>
          <a:prstGeom prst="rect">
            <a:avLst/>
          </a:prstGeom>
        </p:spPr>
        <p:txBody>
          <a:bodyPr vert="horz" lIns="93214" tIns="46604" rIns="93214" bIns="466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5" y="0"/>
            <a:ext cx="2949190" cy="497048"/>
          </a:xfrm>
          <a:prstGeom prst="rect">
            <a:avLst/>
          </a:prstGeom>
        </p:spPr>
        <p:txBody>
          <a:bodyPr vert="horz" lIns="93214" tIns="46604" rIns="93214" bIns="46604" rtlCol="0"/>
          <a:lstStyle>
            <a:lvl1pPr algn="r">
              <a:defRPr sz="1200"/>
            </a:lvl1pPr>
          </a:lstStyle>
          <a:p>
            <a:fld id="{FD3ADC6C-0A69-4C30-8B87-6D0144EAB3B0}" type="datetimeFigureOut">
              <a:rPr kumimoji="1" lang="ja-JP" altLang="en-US" smtClean="0"/>
              <a:t>2020/6/15</a:t>
            </a:fld>
            <a:endParaRPr kumimoji="1" lang="ja-JP" altLang="en-US"/>
          </a:p>
        </p:txBody>
      </p:sp>
      <p:sp>
        <p:nvSpPr>
          <p:cNvPr id="4" name="フッター プレースホルダー 3"/>
          <p:cNvSpPr>
            <a:spLocks noGrp="1"/>
          </p:cNvSpPr>
          <p:nvPr>
            <p:ph type="ftr" sz="quarter" idx="2"/>
          </p:nvPr>
        </p:nvSpPr>
        <p:spPr>
          <a:xfrm>
            <a:off x="5" y="9440676"/>
            <a:ext cx="2949190" cy="497048"/>
          </a:xfrm>
          <a:prstGeom prst="rect">
            <a:avLst/>
          </a:prstGeom>
        </p:spPr>
        <p:txBody>
          <a:bodyPr vert="horz" lIns="93214" tIns="46604" rIns="93214" bIns="466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5" y="9440676"/>
            <a:ext cx="2949190" cy="497048"/>
          </a:xfrm>
          <a:prstGeom prst="rect">
            <a:avLst/>
          </a:prstGeom>
        </p:spPr>
        <p:txBody>
          <a:bodyPr vert="horz" lIns="93214" tIns="46604" rIns="93214" bIns="46604"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8" cy="496967"/>
          </a:xfrm>
          <a:prstGeom prst="rect">
            <a:avLst/>
          </a:prstGeom>
        </p:spPr>
        <p:txBody>
          <a:bodyPr vert="horz" lIns="91399" tIns="45703" rIns="91399"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8"/>
            <a:ext cx="2949788" cy="496967"/>
          </a:xfrm>
          <a:prstGeom prst="rect">
            <a:avLst/>
          </a:prstGeom>
        </p:spPr>
        <p:txBody>
          <a:bodyPr vert="horz" lIns="91399" tIns="45703" rIns="91399" bIns="45703" rtlCol="0"/>
          <a:lstStyle>
            <a:lvl1pPr algn="r">
              <a:defRPr sz="1200"/>
            </a:lvl1pPr>
          </a:lstStyle>
          <a:p>
            <a:fld id="{ECF6F7F8-8913-4732-AEA3-7F832FCF49E4}" type="datetimeFigureOut">
              <a:rPr kumimoji="1" lang="ja-JP" altLang="en-US" smtClean="0"/>
              <a:t>2020/6/15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99" tIns="45703" rIns="91399"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9" tIns="45703" rIns="91399"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54"/>
            <a:ext cx="2949788" cy="496967"/>
          </a:xfrm>
          <a:prstGeom prst="rect">
            <a:avLst/>
          </a:prstGeom>
        </p:spPr>
        <p:txBody>
          <a:bodyPr vert="horz" lIns="91399" tIns="45703" rIns="91399"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54"/>
            <a:ext cx="2949788" cy="496967"/>
          </a:xfrm>
          <a:prstGeom prst="rect">
            <a:avLst/>
          </a:prstGeom>
        </p:spPr>
        <p:txBody>
          <a:bodyPr vert="horz" lIns="91399" tIns="45703" rIns="91399" bIns="45703"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12</a:t>
            </a:fld>
            <a:endParaRPr kumimoji="1" lang="ja-JP" altLang="en-US"/>
          </a:p>
        </p:txBody>
      </p:sp>
    </p:spTree>
    <p:extLst>
      <p:ext uri="{BB962C8B-B14F-4D97-AF65-F5344CB8AC3E}">
        <p14:creationId xmlns:p14="http://schemas.microsoft.com/office/powerpoint/2010/main" val="211772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13</a:t>
            </a:fld>
            <a:endParaRPr kumimoji="1" lang="ja-JP" altLang="en-US"/>
          </a:p>
        </p:txBody>
      </p:sp>
    </p:spTree>
    <p:extLst>
      <p:ext uri="{BB962C8B-B14F-4D97-AF65-F5344CB8AC3E}">
        <p14:creationId xmlns:p14="http://schemas.microsoft.com/office/powerpoint/2010/main" val="159939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4</a:t>
            </a:fld>
            <a:endParaRPr kumimoji="1" lang="ja-JP" altLang="en-US"/>
          </a:p>
        </p:txBody>
      </p:sp>
    </p:spTree>
    <p:extLst>
      <p:ext uri="{BB962C8B-B14F-4D97-AF65-F5344CB8AC3E}">
        <p14:creationId xmlns:p14="http://schemas.microsoft.com/office/powerpoint/2010/main" val="9696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5</a:t>
            </a:fld>
            <a:endParaRPr kumimoji="1" lang="ja-JP" altLang="en-US"/>
          </a:p>
        </p:txBody>
      </p:sp>
    </p:spTree>
    <p:extLst>
      <p:ext uri="{BB962C8B-B14F-4D97-AF65-F5344CB8AC3E}">
        <p14:creationId xmlns:p14="http://schemas.microsoft.com/office/powerpoint/2010/main" val="146987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6</a:t>
            </a:fld>
            <a:endParaRPr kumimoji="1" lang="ja-JP" altLang="en-US"/>
          </a:p>
        </p:txBody>
      </p:sp>
    </p:spTree>
    <p:extLst>
      <p:ext uri="{BB962C8B-B14F-4D97-AF65-F5344CB8AC3E}">
        <p14:creationId xmlns:p14="http://schemas.microsoft.com/office/powerpoint/2010/main" val="49189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7</a:t>
            </a:fld>
            <a:endParaRPr kumimoji="1" lang="ja-JP" altLang="en-US"/>
          </a:p>
        </p:txBody>
      </p:sp>
    </p:spTree>
    <p:extLst>
      <p:ext uri="{BB962C8B-B14F-4D97-AF65-F5344CB8AC3E}">
        <p14:creationId xmlns:p14="http://schemas.microsoft.com/office/powerpoint/2010/main" val="421656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8</a:t>
            </a:fld>
            <a:endParaRPr kumimoji="1" lang="ja-JP" altLang="en-US"/>
          </a:p>
        </p:txBody>
      </p:sp>
    </p:spTree>
    <p:extLst>
      <p:ext uri="{BB962C8B-B14F-4D97-AF65-F5344CB8AC3E}">
        <p14:creationId xmlns:p14="http://schemas.microsoft.com/office/powerpoint/2010/main" val="118274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9</a:t>
            </a:fld>
            <a:endParaRPr kumimoji="1" lang="ja-JP" altLang="en-US"/>
          </a:p>
        </p:txBody>
      </p:sp>
    </p:spTree>
    <p:extLst>
      <p:ext uri="{BB962C8B-B14F-4D97-AF65-F5344CB8AC3E}">
        <p14:creationId xmlns:p14="http://schemas.microsoft.com/office/powerpoint/2010/main" val="265569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10</a:t>
            </a:fld>
            <a:endParaRPr kumimoji="1" lang="ja-JP" altLang="en-US"/>
          </a:p>
        </p:txBody>
      </p:sp>
    </p:spTree>
    <p:extLst>
      <p:ext uri="{BB962C8B-B14F-4D97-AF65-F5344CB8AC3E}">
        <p14:creationId xmlns:p14="http://schemas.microsoft.com/office/powerpoint/2010/main" val="419405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103894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資料５－１</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資料５－１</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資料５－１</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smtClean="0"/>
              <a:t>資料５－１</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資料５－１</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資料５－１</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15616" y="5013176"/>
            <a:ext cx="7056784" cy="720080"/>
          </a:xfrm>
        </p:spPr>
        <p:txBody>
          <a:bodyPr anchor="ctr">
            <a:noAutofit/>
          </a:bodyPr>
          <a:lstStyle/>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令和元年度　大阪府都市基盤施設維持管理技術審議会</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 結果</a:t>
            </a:r>
            <a:endPar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539552" y="6355080"/>
            <a:ext cx="1219200" cy="365760"/>
          </a:xfrm>
        </p:spPr>
        <p:txBody>
          <a:bodyPr/>
          <a:lstStyle/>
          <a:p>
            <a:fld id="{40F85341-AB73-4280-8395-A80C95690EE8}" type="slidenum">
              <a:rPr kumimoji="1" lang="ja-JP" altLang="en-US" smtClean="0"/>
              <a:t>1</a:t>
            </a:fld>
            <a:endParaRPr kumimoji="1" lang="ja-JP" altLang="en-US" dirty="0"/>
          </a:p>
        </p:txBody>
      </p:sp>
      <p:sp>
        <p:nvSpPr>
          <p:cNvPr id="11" name="フッター プレースホルダー 3"/>
          <p:cNvSpPr>
            <a:spLocks noGrp="1"/>
          </p:cNvSpPr>
          <p:nvPr>
            <p:ph type="ftr" sz="quarter" idx="11"/>
          </p:nvPr>
        </p:nvSpPr>
        <p:spPr>
          <a:xfrm>
            <a:off x="6732240" y="548680"/>
            <a:ext cx="1818536" cy="648072"/>
          </a:xfrm>
        </p:spPr>
        <p:txBody>
          <a:bodyP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審議会</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資料</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1303189" y="3883520"/>
            <a:ext cx="6681637" cy="1015663"/>
          </a:xfrm>
          <a:prstGeom prst="rect">
            <a:avLst/>
          </a:prstGeom>
        </p:spPr>
        <p:txBody>
          <a:bodyPr vert="horz" wrap="none" anchor="t" anchorCtr="0">
            <a:spAutoFit/>
          </a:bodyPr>
          <a:lstStyle>
            <a:lvl1pPr algn="r" rtl="0" eaLnBrk="1" latinLnBrk="0" hangingPunct="1">
              <a:spcBef>
                <a:spcPct val="0"/>
              </a:spcBef>
              <a:buNone/>
              <a:defRPr kumimoji="1" sz="3200" kern="1200">
                <a:solidFill>
                  <a:schemeClr val="tx1"/>
                </a:solidFill>
                <a:latin typeface="+mj-lt"/>
                <a:ea typeface="+mj-ea"/>
                <a:cs typeface="+mj-cs"/>
              </a:defRPr>
            </a:lvl1pPr>
          </a:lstStyle>
          <a:p>
            <a:pPr algn="l"/>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異常気象時通行規制区間及び規制基準の見直し</a:t>
            </a:r>
            <a:endPar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l"/>
            <a:endParaRPr lang="en-US" altLang="ja-JP" sz="10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l"/>
            <a:r>
              <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　　～規制区間の解除（緩和）～</a:t>
            </a:r>
            <a:endPar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904154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5" name="正方形/長方形 4"/>
          <p:cNvSpPr/>
          <p:nvPr/>
        </p:nvSpPr>
        <p:spPr>
          <a:xfrm>
            <a:off x="457200" y="1124744"/>
            <a:ext cx="7416824" cy="369332"/>
          </a:xfrm>
          <a:prstGeom prst="rect">
            <a:avLst/>
          </a:prstGeom>
        </p:spPr>
        <p:txBody>
          <a:bodyPr wrap="square">
            <a:spAutoFit/>
          </a:bodyPr>
          <a:lstStyle/>
          <a:p>
            <a:r>
              <a:rPr lang="ja-JP" altLang="en-US" dirty="0" smtClean="0"/>
              <a:t>現地状況写真（２）</a:t>
            </a:r>
            <a:endParaRPr lang="ja-JP" altLang="ja-JP" dirty="0"/>
          </a:p>
        </p:txBody>
      </p:sp>
      <p:sp>
        <p:nvSpPr>
          <p:cNvPr id="22"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４．現地確認</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7" name="テキスト ボックス 26"/>
          <p:cNvSpPr txBox="1"/>
          <p:nvPr/>
        </p:nvSpPr>
        <p:spPr>
          <a:xfrm>
            <a:off x="611560" y="1412776"/>
            <a:ext cx="3960440" cy="338554"/>
          </a:xfrm>
          <a:prstGeom prst="rect">
            <a:avLst/>
          </a:prstGeom>
          <a:noFill/>
          <a:ln>
            <a:noFill/>
          </a:ln>
        </p:spPr>
        <p:txBody>
          <a:bodyPr wrap="square" rtlCol="0">
            <a:spAutoFit/>
          </a:bodyPr>
          <a:lstStyle/>
          <a:p>
            <a:r>
              <a:rPr lang="en-US" altLang="ja-JP" sz="1600" dirty="0" smtClean="0"/>
              <a:t>K135A070 </a:t>
            </a:r>
            <a:r>
              <a:rPr lang="ja-JP" altLang="en-US" sz="1600" dirty="0" smtClean="0"/>
              <a:t>既設対策部</a:t>
            </a:r>
            <a:r>
              <a:rPr kumimoji="1" lang="ja-JP" altLang="en-US" sz="1600" dirty="0" smtClean="0"/>
              <a:t>の確認</a:t>
            </a:r>
            <a:endParaRPr kumimoji="1" lang="ja-JP" altLang="en-US" sz="1600" dirty="0"/>
          </a:p>
        </p:txBody>
      </p:sp>
      <p:sp>
        <p:nvSpPr>
          <p:cNvPr id="11" name="正方形/長方形 10"/>
          <p:cNvSpPr/>
          <p:nvPr/>
        </p:nvSpPr>
        <p:spPr>
          <a:xfrm>
            <a:off x="2475515" y="5155485"/>
            <a:ext cx="5489114" cy="1077218"/>
          </a:xfrm>
          <a:prstGeom prst="rect">
            <a:avLst/>
          </a:prstGeom>
          <a:ln>
            <a:solidFill>
              <a:srgbClr val="FF0000"/>
            </a:solidFill>
          </a:ln>
        </p:spPr>
        <p:txBody>
          <a:bodyPr wrap="square">
            <a:spAutoFit/>
          </a:bodyPr>
          <a:lstStyle/>
          <a:p>
            <a:r>
              <a:rPr lang="ja-JP" altLang="en-US" sz="1600" b="1" dirty="0"/>
              <a:t>≪委員の意見</a:t>
            </a:r>
            <a:r>
              <a:rPr lang="ja-JP" altLang="en-US" sz="1600" b="1" dirty="0" smtClean="0"/>
              <a:t>≫</a:t>
            </a:r>
            <a:endParaRPr lang="en-US" altLang="ja-JP" sz="1600" dirty="0" smtClean="0"/>
          </a:p>
          <a:p>
            <a:r>
              <a:rPr lang="ja-JP" altLang="en-US" sz="1600" dirty="0" smtClean="0"/>
              <a:t>モルタル吹付の施工は</a:t>
            </a:r>
            <a:r>
              <a:rPr lang="ja-JP" altLang="en-US" sz="1600" dirty="0"/>
              <a:t>古いが</a:t>
            </a:r>
            <a:r>
              <a:rPr lang="ja-JP" altLang="en-US" sz="1600" dirty="0" smtClean="0"/>
              <a:t>ひび割れはほとんど見られない</a:t>
            </a:r>
            <a:endParaRPr lang="ja-JP" altLang="en-US" sz="1600" dirty="0"/>
          </a:p>
          <a:p>
            <a:r>
              <a:rPr lang="ja-JP" altLang="en-US" sz="1600" dirty="0" smtClean="0"/>
              <a:t>モルタル吹付部にある樹木は強風で揺れるとモルタル吹付にクラックや破損が生じる</a:t>
            </a:r>
            <a:endParaRPr lang="en-US" altLang="ja-JP" sz="1600" dirty="0" smtClean="0"/>
          </a:p>
        </p:txBody>
      </p:sp>
      <p:sp>
        <p:nvSpPr>
          <p:cNvPr id="17" name="テキスト ボックス 16"/>
          <p:cNvSpPr txBox="1"/>
          <p:nvPr/>
        </p:nvSpPr>
        <p:spPr>
          <a:xfrm>
            <a:off x="3203848" y="4622939"/>
            <a:ext cx="1018456" cy="246221"/>
          </a:xfrm>
          <a:prstGeom prst="rect">
            <a:avLst/>
          </a:prstGeom>
          <a:noFill/>
          <a:ln>
            <a:noFill/>
          </a:ln>
        </p:spPr>
        <p:txBody>
          <a:bodyPr wrap="square" rtlCol="0">
            <a:spAutoFit/>
          </a:bodyPr>
          <a:lstStyle/>
          <a:p>
            <a:r>
              <a:rPr kumimoji="1" lang="ja-JP" altLang="en-US" sz="1000" dirty="0" smtClean="0"/>
              <a:t>ドローン撮影</a:t>
            </a:r>
            <a:endParaRPr kumimoji="1" lang="ja-JP" altLang="en-US" sz="1000"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25" y="1782108"/>
            <a:ext cx="3834119" cy="2873699"/>
          </a:xfrm>
          <a:prstGeom prst="rect">
            <a:avLst/>
          </a:prstGeom>
        </p:spPr>
      </p:pic>
      <p:grpSp>
        <p:nvGrpSpPr>
          <p:cNvPr id="15" name="グループ化 14"/>
          <p:cNvGrpSpPr/>
          <p:nvPr/>
        </p:nvGrpSpPr>
        <p:grpSpPr>
          <a:xfrm>
            <a:off x="4139952" y="1234866"/>
            <a:ext cx="5040560" cy="4024531"/>
            <a:chOff x="4222304" y="1340768"/>
            <a:chExt cx="5040560" cy="4024531"/>
          </a:xfrm>
        </p:grpSpPr>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22304" y="1340768"/>
              <a:ext cx="4886200" cy="3820120"/>
            </a:xfrm>
            <a:prstGeom prst="rect">
              <a:avLst/>
            </a:prstGeom>
          </p:spPr>
        </p:pic>
        <p:sp>
          <p:nvSpPr>
            <p:cNvPr id="18" name="テキスト ボックス 17"/>
            <p:cNvSpPr txBox="1"/>
            <p:nvPr/>
          </p:nvSpPr>
          <p:spPr>
            <a:xfrm>
              <a:off x="8331932" y="5119078"/>
              <a:ext cx="930932" cy="246221"/>
            </a:xfrm>
            <a:prstGeom prst="rect">
              <a:avLst/>
            </a:prstGeom>
            <a:noFill/>
            <a:ln>
              <a:noFill/>
            </a:ln>
          </p:spPr>
          <p:txBody>
            <a:bodyPr wrap="square" rtlCol="0">
              <a:spAutoFit/>
            </a:bodyPr>
            <a:lstStyle/>
            <a:p>
              <a:r>
                <a:rPr kumimoji="1" lang="ja-JP" altLang="en-US" sz="1000" dirty="0" smtClean="0"/>
                <a:t>ドローン撮影</a:t>
              </a:r>
              <a:endParaRPr kumimoji="1" lang="ja-JP" altLang="en-US" sz="1000" dirty="0"/>
            </a:p>
          </p:txBody>
        </p:sp>
        <p:sp>
          <p:nvSpPr>
            <p:cNvPr id="14" name="楕円 13"/>
            <p:cNvSpPr/>
            <p:nvPr/>
          </p:nvSpPr>
          <p:spPr>
            <a:xfrm>
              <a:off x="5940152" y="2431718"/>
              <a:ext cx="1080120" cy="1069290"/>
            </a:xfrm>
            <a:prstGeom prst="ellipse">
              <a:avLst/>
            </a:prstGeom>
            <a:noFill/>
            <a:ln w="317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5892552" y="4438650"/>
              <a:ext cx="839688" cy="698028"/>
            </a:xfrm>
            <a:prstGeom prst="ellipse">
              <a:avLst/>
            </a:prstGeom>
            <a:noFill/>
            <a:ln w="317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7380312" y="3645024"/>
              <a:ext cx="720080" cy="648072"/>
            </a:xfrm>
            <a:prstGeom prst="ellipse">
              <a:avLst/>
            </a:prstGeom>
            <a:noFill/>
            <a:ln w="317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7740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sp>
        <p:nvSpPr>
          <p:cNvPr id="5" name="正方形/長方形 4"/>
          <p:cNvSpPr/>
          <p:nvPr/>
        </p:nvSpPr>
        <p:spPr>
          <a:xfrm>
            <a:off x="457200" y="1124744"/>
            <a:ext cx="7416824" cy="369332"/>
          </a:xfrm>
          <a:prstGeom prst="rect">
            <a:avLst/>
          </a:prstGeom>
        </p:spPr>
        <p:txBody>
          <a:bodyPr wrap="square">
            <a:spAutoFit/>
          </a:bodyPr>
          <a:lstStyle/>
          <a:p>
            <a:r>
              <a:rPr lang="ja-JP" altLang="en-US" dirty="0" smtClean="0"/>
              <a:t>現地状況写真（３）</a:t>
            </a:r>
            <a:endParaRPr lang="ja-JP" altLang="ja-JP" dirty="0"/>
          </a:p>
        </p:txBody>
      </p:sp>
      <p:sp>
        <p:nvSpPr>
          <p:cNvPr id="22"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４．現地確認</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7" name="テキスト ボックス 26"/>
          <p:cNvSpPr txBox="1"/>
          <p:nvPr/>
        </p:nvSpPr>
        <p:spPr>
          <a:xfrm>
            <a:off x="611560" y="1412776"/>
            <a:ext cx="3960440" cy="338554"/>
          </a:xfrm>
          <a:prstGeom prst="rect">
            <a:avLst/>
          </a:prstGeom>
          <a:noFill/>
          <a:ln>
            <a:noFill/>
          </a:ln>
        </p:spPr>
        <p:txBody>
          <a:bodyPr wrap="square" rtlCol="0">
            <a:spAutoFit/>
          </a:bodyPr>
          <a:lstStyle/>
          <a:p>
            <a:r>
              <a:rPr lang="en-US" altLang="ja-JP" sz="1600" dirty="0" smtClean="0"/>
              <a:t>K135A072 </a:t>
            </a:r>
            <a:r>
              <a:rPr lang="ja-JP" altLang="en-US" sz="1600" dirty="0" smtClean="0"/>
              <a:t>既設対策部</a:t>
            </a:r>
            <a:r>
              <a:rPr kumimoji="1" lang="ja-JP" altLang="en-US" sz="1600" dirty="0" smtClean="0"/>
              <a:t>の確認</a:t>
            </a:r>
            <a:endParaRPr kumimoji="1" lang="ja-JP" altLang="en-US" sz="1600" dirty="0"/>
          </a:p>
        </p:txBody>
      </p:sp>
      <p:sp>
        <p:nvSpPr>
          <p:cNvPr id="11" name="正方形/長方形 10"/>
          <p:cNvSpPr/>
          <p:nvPr/>
        </p:nvSpPr>
        <p:spPr>
          <a:xfrm>
            <a:off x="5436096" y="5229200"/>
            <a:ext cx="3289176" cy="1077218"/>
          </a:xfrm>
          <a:prstGeom prst="rect">
            <a:avLst/>
          </a:prstGeom>
          <a:ln>
            <a:solidFill>
              <a:srgbClr val="FF0000"/>
            </a:solidFill>
          </a:ln>
        </p:spPr>
        <p:txBody>
          <a:bodyPr wrap="square">
            <a:spAutoFit/>
          </a:bodyPr>
          <a:lstStyle/>
          <a:p>
            <a:r>
              <a:rPr lang="ja-JP" altLang="en-US" sz="1600" b="1" dirty="0"/>
              <a:t>≪委員の意見</a:t>
            </a:r>
            <a:r>
              <a:rPr lang="ja-JP" altLang="en-US" sz="1600" b="1" dirty="0" smtClean="0"/>
              <a:t>≫</a:t>
            </a:r>
            <a:endParaRPr lang="en-US" altLang="ja-JP" sz="1600" dirty="0" smtClean="0"/>
          </a:p>
          <a:p>
            <a:r>
              <a:rPr lang="ja-JP" altLang="en-US" sz="1600" dirty="0" smtClean="0"/>
              <a:t>モルタル</a:t>
            </a:r>
            <a:r>
              <a:rPr lang="ja-JP" altLang="en-US" sz="1600" dirty="0"/>
              <a:t>吹付部にある樹木は強風で揺れるとモルタル吹付にクラックや破損が生じる</a:t>
            </a:r>
            <a:endParaRPr lang="en-US" altLang="ja-JP" sz="1600" dirty="0"/>
          </a:p>
        </p:txBody>
      </p:sp>
      <p:grpSp>
        <p:nvGrpSpPr>
          <p:cNvPr id="21" name="グループ化 20"/>
          <p:cNvGrpSpPr/>
          <p:nvPr/>
        </p:nvGrpSpPr>
        <p:grpSpPr>
          <a:xfrm>
            <a:off x="1242151" y="4557823"/>
            <a:ext cx="3966613" cy="2039529"/>
            <a:chOff x="1617897" y="3477703"/>
            <a:chExt cx="3966613" cy="2039529"/>
          </a:xfrm>
        </p:grpSpPr>
        <p:sp>
          <p:nvSpPr>
            <p:cNvPr id="17" name="テキスト ボックス 16"/>
            <p:cNvSpPr txBox="1"/>
            <p:nvPr/>
          </p:nvSpPr>
          <p:spPr>
            <a:xfrm>
              <a:off x="4648406" y="5271011"/>
              <a:ext cx="936104" cy="246221"/>
            </a:xfrm>
            <a:prstGeom prst="rect">
              <a:avLst/>
            </a:prstGeom>
            <a:noFill/>
            <a:ln>
              <a:noFill/>
            </a:ln>
          </p:spPr>
          <p:txBody>
            <a:bodyPr wrap="square" rtlCol="0">
              <a:spAutoFit/>
            </a:bodyPr>
            <a:lstStyle/>
            <a:p>
              <a:r>
                <a:rPr kumimoji="1" lang="ja-JP" altLang="en-US" sz="1000" dirty="0" smtClean="0"/>
                <a:t>ドローン撮影</a:t>
              </a:r>
              <a:endParaRPr kumimoji="1" lang="ja-JP" altLang="en-US" sz="1000" dirty="0"/>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7897" y="3477703"/>
              <a:ext cx="3809810" cy="1801777"/>
            </a:xfrm>
            <a:prstGeom prst="rect">
              <a:avLst/>
            </a:prstGeom>
            <a:ln w="41275">
              <a:solidFill>
                <a:srgbClr val="FF0000"/>
              </a:solidFill>
              <a:prstDash val="sysDash"/>
            </a:ln>
          </p:spPr>
        </p:pic>
      </p:grpSp>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9552" y="1763852"/>
            <a:ext cx="4637238" cy="2626379"/>
          </a:xfrm>
          <a:prstGeom prst="rect">
            <a:avLst/>
          </a:prstGeom>
        </p:spPr>
      </p:pic>
      <p:grpSp>
        <p:nvGrpSpPr>
          <p:cNvPr id="28" name="グループ化 27"/>
          <p:cNvGrpSpPr/>
          <p:nvPr/>
        </p:nvGrpSpPr>
        <p:grpSpPr>
          <a:xfrm>
            <a:off x="5436096" y="1196752"/>
            <a:ext cx="3528392" cy="3972276"/>
            <a:chOff x="5508104" y="1196752"/>
            <a:chExt cx="3528392" cy="3972276"/>
          </a:xfrm>
        </p:grpSpPr>
        <p:grpSp>
          <p:nvGrpSpPr>
            <p:cNvPr id="23" name="グループ化 22"/>
            <p:cNvGrpSpPr/>
            <p:nvPr/>
          </p:nvGrpSpPr>
          <p:grpSpPr>
            <a:xfrm>
              <a:off x="5508104" y="1196752"/>
              <a:ext cx="3528392" cy="3600400"/>
              <a:chOff x="5508104" y="548680"/>
              <a:chExt cx="3528392" cy="3600400"/>
            </a:xfrm>
          </p:grpSpPr>
          <p:grpSp>
            <p:nvGrpSpPr>
              <p:cNvPr id="7" name="グループ化 6"/>
              <p:cNvGrpSpPr/>
              <p:nvPr/>
            </p:nvGrpSpPr>
            <p:grpSpPr>
              <a:xfrm>
                <a:off x="5508104" y="548680"/>
                <a:ext cx="3528392" cy="3600400"/>
                <a:chOff x="5392731" y="-117648"/>
                <a:chExt cx="3528392" cy="3600400"/>
              </a:xfrm>
            </p:grpSpPr>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79390" y="1012776"/>
                  <a:ext cx="3341733" cy="2469976"/>
                </a:xfrm>
                <a:prstGeom prst="rect">
                  <a:avLst/>
                </a:prstGeom>
              </p:spPr>
            </p:pic>
            <p:pic>
              <p:nvPicPr>
                <p:cNvPr id="6" name="図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92731" y="-117648"/>
                  <a:ext cx="1800200" cy="1512169"/>
                </a:xfrm>
                <a:prstGeom prst="rect">
                  <a:avLst/>
                </a:prstGeom>
              </p:spPr>
            </p:pic>
          </p:grpSp>
          <p:sp>
            <p:nvSpPr>
              <p:cNvPr id="9" name="楕円 8"/>
              <p:cNvSpPr/>
              <p:nvPr/>
            </p:nvSpPr>
            <p:spPr>
              <a:xfrm>
                <a:off x="5944550" y="837136"/>
                <a:ext cx="931706" cy="760730"/>
              </a:xfrm>
              <a:prstGeom prst="ellipse">
                <a:avLst/>
              </a:prstGeom>
              <a:no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496339" y="812256"/>
                <a:ext cx="623821" cy="246221"/>
              </a:xfrm>
              <a:prstGeom prst="rect">
                <a:avLst/>
              </a:prstGeom>
              <a:noFill/>
              <a:ln>
                <a:solidFill>
                  <a:srgbClr val="002060"/>
                </a:solidFill>
              </a:ln>
            </p:spPr>
            <p:txBody>
              <a:bodyPr wrap="square" rtlCol="0">
                <a:spAutoFit/>
              </a:bodyPr>
              <a:lstStyle/>
              <a:p>
                <a:pPr algn="ctr"/>
                <a:r>
                  <a:rPr kumimoji="1" lang="ja-JP" altLang="en-US" sz="1000" dirty="0" smtClean="0"/>
                  <a:t>ドローン</a:t>
                </a:r>
                <a:endParaRPr kumimoji="1" lang="ja-JP" altLang="en-US" sz="1000" dirty="0"/>
              </a:p>
            </p:txBody>
          </p:sp>
          <p:cxnSp>
            <p:nvCxnSpPr>
              <p:cNvPr id="14" name="直線矢印コネクタ 13"/>
              <p:cNvCxnSpPr>
                <a:stCxn id="16" idx="1"/>
              </p:cNvCxnSpPr>
              <p:nvPr/>
            </p:nvCxnSpPr>
            <p:spPr>
              <a:xfrm flipH="1">
                <a:off x="6608211" y="935367"/>
                <a:ext cx="888128" cy="2870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9149" y="3968612"/>
              <a:ext cx="2134072" cy="1200416"/>
            </a:xfrm>
            <a:prstGeom prst="rect">
              <a:avLst/>
            </a:prstGeom>
          </p:spPr>
        </p:pic>
      </p:grpSp>
      <p:sp>
        <p:nvSpPr>
          <p:cNvPr id="30" name="右矢印 29"/>
          <p:cNvSpPr/>
          <p:nvPr/>
        </p:nvSpPr>
        <p:spPr>
          <a:xfrm rot="5400000">
            <a:off x="2627959" y="3850993"/>
            <a:ext cx="1038194" cy="2780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339752" y="2555289"/>
            <a:ext cx="1584175" cy="831830"/>
          </a:xfrm>
          <a:prstGeom prst="rect">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872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961" y="878178"/>
            <a:ext cx="3716653" cy="2090618"/>
          </a:xfrm>
          <a:prstGeom prst="rect">
            <a:avLst/>
          </a:prstGeom>
        </p:spPr>
      </p:pic>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5" name="正方形/長方形 4"/>
          <p:cNvSpPr/>
          <p:nvPr/>
        </p:nvSpPr>
        <p:spPr>
          <a:xfrm>
            <a:off x="457200" y="1124744"/>
            <a:ext cx="7416824" cy="369332"/>
          </a:xfrm>
          <a:prstGeom prst="rect">
            <a:avLst/>
          </a:prstGeom>
        </p:spPr>
        <p:txBody>
          <a:bodyPr wrap="square">
            <a:spAutoFit/>
          </a:bodyPr>
          <a:lstStyle/>
          <a:p>
            <a:r>
              <a:rPr lang="ja-JP" altLang="en-US" dirty="0" smtClean="0"/>
              <a:t>現地状況写真（４）</a:t>
            </a:r>
            <a:endParaRPr lang="ja-JP" altLang="ja-JP" dirty="0"/>
          </a:p>
        </p:txBody>
      </p:sp>
      <p:sp>
        <p:nvSpPr>
          <p:cNvPr id="22"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４．現地確認</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7" name="テキスト ボックス 26"/>
          <p:cNvSpPr txBox="1"/>
          <p:nvPr/>
        </p:nvSpPr>
        <p:spPr>
          <a:xfrm>
            <a:off x="611560" y="1412776"/>
            <a:ext cx="3960440" cy="338554"/>
          </a:xfrm>
          <a:prstGeom prst="rect">
            <a:avLst/>
          </a:prstGeom>
          <a:noFill/>
          <a:ln>
            <a:noFill/>
          </a:ln>
        </p:spPr>
        <p:txBody>
          <a:bodyPr wrap="square" rtlCol="0">
            <a:spAutoFit/>
          </a:bodyPr>
          <a:lstStyle/>
          <a:p>
            <a:r>
              <a:rPr lang="en-US" altLang="ja-JP" sz="1600" dirty="0" smtClean="0"/>
              <a:t>K135A072 </a:t>
            </a:r>
            <a:r>
              <a:rPr lang="ja-JP" altLang="en-US" sz="1600" dirty="0" smtClean="0"/>
              <a:t>既設対策部</a:t>
            </a:r>
            <a:r>
              <a:rPr kumimoji="1" lang="ja-JP" altLang="en-US" sz="1600" dirty="0" smtClean="0"/>
              <a:t>の確認</a:t>
            </a:r>
            <a:endParaRPr kumimoji="1" lang="ja-JP" altLang="en-US" sz="1600" dirty="0"/>
          </a:p>
        </p:txBody>
      </p:sp>
      <p:sp>
        <p:nvSpPr>
          <p:cNvPr id="11" name="正方形/長方形 10"/>
          <p:cNvSpPr/>
          <p:nvPr/>
        </p:nvSpPr>
        <p:spPr>
          <a:xfrm>
            <a:off x="4351546" y="5116942"/>
            <a:ext cx="4671068" cy="1077218"/>
          </a:xfrm>
          <a:prstGeom prst="rect">
            <a:avLst/>
          </a:prstGeom>
          <a:ln>
            <a:solidFill>
              <a:srgbClr val="FF0000"/>
            </a:solidFill>
          </a:ln>
        </p:spPr>
        <p:txBody>
          <a:bodyPr wrap="square">
            <a:spAutoFit/>
          </a:bodyPr>
          <a:lstStyle/>
          <a:p>
            <a:r>
              <a:rPr lang="ja-JP" altLang="en-US" sz="1600" b="1" dirty="0"/>
              <a:t>≪委員の意見≫</a:t>
            </a:r>
            <a:endParaRPr lang="en-US" altLang="ja-JP" sz="1600" b="1" dirty="0"/>
          </a:p>
          <a:p>
            <a:r>
              <a:rPr lang="ja-JP" altLang="en-US" sz="1600" dirty="0" smtClean="0"/>
              <a:t>モルタル</a:t>
            </a:r>
            <a:r>
              <a:rPr lang="ja-JP" altLang="en-US" sz="1600" dirty="0"/>
              <a:t>吹付部にある樹木は強風で揺れるとモルタル吹付にクラックや破損が生じる</a:t>
            </a:r>
            <a:endParaRPr lang="en-US" altLang="ja-JP" sz="1600" dirty="0"/>
          </a:p>
          <a:p>
            <a:r>
              <a:rPr lang="ja-JP" altLang="ja-JP" sz="1600" dirty="0" smtClean="0"/>
              <a:t>樹木</a:t>
            </a:r>
            <a:r>
              <a:rPr lang="ja-JP" altLang="ja-JP" sz="1600" dirty="0"/>
              <a:t>が</a:t>
            </a:r>
            <a:r>
              <a:rPr lang="ja-JP" altLang="ja-JP" sz="1600" dirty="0" smtClean="0"/>
              <a:t>枯れ</a:t>
            </a:r>
            <a:r>
              <a:rPr lang="ja-JP" altLang="en-US" sz="1600" dirty="0" smtClean="0"/>
              <a:t>て</a:t>
            </a:r>
            <a:r>
              <a:rPr lang="ja-JP" altLang="ja-JP" sz="1600" dirty="0" smtClean="0"/>
              <a:t>空洞</a:t>
            </a:r>
            <a:r>
              <a:rPr lang="ja-JP" altLang="en-US" sz="1600" dirty="0" smtClean="0"/>
              <a:t>状態となっている</a:t>
            </a:r>
            <a:r>
              <a:rPr lang="ja-JP" altLang="ja-JP" sz="1600" dirty="0" smtClean="0"/>
              <a:t>箇所</a:t>
            </a:r>
            <a:r>
              <a:rPr lang="ja-JP" altLang="en-US" sz="1600" dirty="0" smtClean="0"/>
              <a:t>が見られる</a:t>
            </a:r>
            <a:endParaRPr lang="en-US" altLang="ja-JP" sz="1600" dirty="0" smtClean="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158" y="2675625"/>
            <a:ext cx="3747827" cy="2108153"/>
          </a:xfrm>
          <a:prstGeom prst="rect">
            <a:avLst/>
          </a:prstGeom>
        </p:spPr>
      </p:pic>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8958" y="1751883"/>
            <a:ext cx="2826897" cy="1971743"/>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37" y="4229342"/>
            <a:ext cx="3760728" cy="2115410"/>
          </a:xfrm>
          <a:prstGeom prst="rect">
            <a:avLst/>
          </a:prstGeom>
        </p:spPr>
      </p:pic>
      <p:sp>
        <p:nvSpPr>
          <p:cNvPr id="21" name="楕円 20"/>
          <p:cNvSpPr/>
          <p:nvPr/>
        </p:nvSpPr>
        <p:spPr>
          <a:xfrm>
            <a:off x="1792678" y="4742698"/>
            <a:ext cx="1080120" cy="1069290"/>
          </a:xfrm>
          <a:prstGeom prst="ellipse">
            <a:avLst/>
          </a:prstGeom>
          <a:noFill/>
          <a:ln w="317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4765901" y="2795650"/>
            <a:ext cx="1080120" cy="1069290"/>
          </a:xfrm>
          <a:prstGeom prst="ellipse">
            <a:avLst/>
          </a:prstGeom>
          <a:noFill/>
          <a:ln w="317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6696306" y="1012317"/>
            <a:ext cx="1080120" cy="1069290"/>
          </a:xfrm>
          <a:prstGeom prst="ellipse">
            <a:avLst/>
          </a:prstGeom>
          <a:noFill/>
          <a:ln w="317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267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12"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５．まとめ</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0" name="正方形/長方形 9"/>
          <p:cNvSpPr/>
          <p:nvPr/>
        </p:nvSpPr>
        <p:spPr>
          <a:xfrm>
            <a:off x="755576" y="1502782"/>
            <a:ext cx="7931224" cy="2862322"/>
          </a:xfrm>
          <a:prstGeom prst="rect">
            <a:avLst/>
          </a:prstGeom>
        </p:spPr>
        <p:txBody>
          <a:bodyPr wrap="square">
            <a:spAutoFit/>
          </a:bodyPr>
          <a:lstStyle/>
          <a:p>
            <a:r>
              <a:rPr lang="ja-JP" altLang="en-US" dirty="0" smtClean="0"/>
              <a:t>　（</a:t>
            </a:r>
            <a:r>
              <a:rPr lang="ja-JP" altLang="en-US" dirty="0"/>
              <a:t>１）　</a:t>
            </a:r>
            <a:r>
              <a:rPr lang="ja-JP" altLang="en-US" dirty="0" smtClean="0"/>
              <a:t>露岩の状態について定期的な観察が必要</a:t>
            </a:r>
            <a:endParaRPr lang="en-US" altLang="ja-JP" dirty="0" smtClean="0"/>
          </a:p>
          <a:p>
            <a:endParaRPr lang="en-US" altLang="ja-JP" sz="500" dirty="0" smtClean="0"/>
          </a:p>
          <a:p>
            <a:r>
              <a:rPr lang="ja-JP" altLang="en-US" b="1" dirty="0" smtClean="0">
                <a:solidFill>
                  <a:srgbClr val="FF0000"/>
                </a:solidFill>
              </a:rPr>
              <a:t>　　　</a:t>
            </a:r>
            <a:r>
              <a:rPr lang="en-US" altLang="ja-JP" b="1" dirty="0" smtClean="0">
                <a:solidFill>
                  <a:srgbClr val="FF0000"/>
                </a:solidFill>
              </a:rPr>
              <a:t>【</a:t>
            </a:r>
            <a:r>
              <a:rPr lang="ja-JP" altLang="en-US" b="1" dirty="0" smtClean="0">
                <a:solidFill>
                  <a:srgbClr val="FF0000"/>
                </a:solidFill>
              </a:rPr>
              <a:t>経過観察</a:t>
            </a:r>
            <a:r>
              <a:rPr lang="en-US" altLang="ja-JP" b="1" dirty="0" smtClean="0">
                <a:solidFill>
                  <a:srgbClr val="FF0000"/>
                </a:solidFill>
              </a:rPr>
              <a:t>】</a:t>
            </a:r>
            <a:r>
              <a:rPr lang="ja-JP" altLang="en-US" b="1" dirty="0">
                <a:solidFill>
                  <a:srgbClr val="FF0000"/>
                </a:solidFill>
              </a:rPr>
              <a:t>　</a:t>
            </a:r>
            <a:r>
              <a:rPr lang="ja-JP" altLang="en-US" b="1" dirty="0" smtClean="0">
                <a:solidFill>
                  <a:srgbClr val="FF0000"/>
                </a:solidFill>
              </a:rPr>
              <a:t>日常パトや年１回の簡易点検により、露岩の状況及び落石の</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　　　　　　　　　　有無を確認する。</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　　　　　　　　　　　</a:t>
            </a:r>
            <a:endParaRPr lang="en-US" altLang="ja-JP" b="1" dirty="0" smtClean="0">
              <a:solidFill>
                <a:srgbClr val="FF0000"/>
              </a:solidFill>
            </a:endParaRPr>
          </a:p>
          <a:p>
            <a:r>
              <a:rPr lang="ja-JP" altLang="en-US" dirty="0" smtClean="0"/>
              <a:t>　（２）（３）（４）　伐採や伐採部分の穴埋め</a:t>
            </a:r>
            <a:r>
              <a:rPr lang="ja-JP" altLang="en-US" dirty="0"/>
              <a:t>、</a:t>
            </a:r>
            <a:r>
              <a:rPr lang="ja-JP" altLang="en-US" dirty="0" smtClean="0"/>
              <a:t>クラック補修が必要</a:t>
            </a:r>
            <a:endParaRPr lang="en-US" altLang="ja-JP" dirty="0" smtClean="0"/>
          </a:p>
          <a:p>
            <a:endParaRPr lang="ja-JP" altLang="en-US" sz="500" dirty="0"/>
          </a:p>
          <a:p>
            <a:r>
              <a:rPr lang="ja-JP" altLang="en-US" b="1" dirty="0" smtClean="0">
                <a:solidFill>
                  <a:srgbClr val="FF0000"/>
                </a:solidFill>
              </a:rPr>
              <a:t>　　　</a:t>
            </a:r>
            <a:r>
              <a:rPr lang="en-US" altLang="ja-JP" b="1" dirty="0" smtClean="0">
                <a:solidFill>
                  <a:srgbClr val="FF0000"/>
                </a:solidFill>
              </a:rPr>
              <a:t>【</a:t>
            </a:r>
            <a:r>
              <a:rPr lang="ja-JP" altLang="en-US" b="1" dirty="0" smtClean="0">
                <a:solidFill>
                  <a:srgbClr val="FF0000"/>
                </a:solidFill>
              </a:rPr>
              <a:t>追加対策</a:t>
            </a:r>
            <a:r>
              <a:rPr lang="en-US" altLang="ja-JP" b="1" dirty="0" smtClean="0">
                <a:solidFill>
                  <a:srgbClr val="FF0000"/>
                </a:solidFill>
              </a:rPr>
              <a:t>】</a:t>
            </a:r>
            <a:r>
              <a:rPr lang="ja-JP" altLang="en-US" b="1" dirty="0">
                <a:solidFill>
                  <a:srgbClr val="FF0000"/>
                </a:solidFill>
              </a:rPr>
              <a:t>　</a:t>
            </a:r>
            <a:r>
              <a:rPr lang="ja-JP" altLang="en-US" b="1" dirty="0" smtClean="0">
                <a:solidFill>
                  <a:srgbClr val="FF0000"/>
                </a:solidFill>
              </a:rPr>
              <a:t>経過観察を行い、計画的に対策を実施する。</a:t>
            </a:r>
            <a:endParaRPr lang="en-US" altLang="ja-JP" dirty="0" smtClean="0"/>
          </a:p>
          <a:p>
            <a:r>
              <a:rPr lang="ja-JP" altLang="en-US" dirty="0" smtClean="0"/>
              <a:t>　</a:t>
            </a:r>
            <a:endParaRPr lang="en-US" altLang="ja-JP" dirty="0" smtClean="0"/>
          </a:p>
          <a:p>
            <a:r>
              <a:rPr lang="ja-JP" altLang="en-US" dirty="0" smtClean="0"/>
              <a:t>　（４）</a:t>
            </a:r>
            <a:r>
              <a:rPr lang="ja-JP" altLang="en-US" dirty="0"/>
              <a:t>　</a:t>
            </a:r>
            <a:r>
              <a:rPr lang="ja-JP" altLang="en-US" dirty="0" smtClean="0"/>
              <a:t>モルタル吹付欠損部（空洞部）の補修が必要</a:t>
            </a:r>
            <a:endParaRPr lang="en-US" altLang="ja-JP" dirty="0" smtClean="0"/>
          </a:p>
          <a:p>
            <a:endParaRPr lang="en-US" altLang="ja-JP" sz="500" dirty="0" smtClean="0"/>
          </a:p>
          <a:p>
            <a:r>
              <a:rPr lang="ja-JP" altLang="en-US" b="1" dirty="0" smtClean="0">
                <a:solidFill>
                  <a:srgbClr val="FF0000"/>
                </a:solidFill>
              </a:rPr>
              <a:t>　　　</a:t>
            </a:r>
            <a:r>
              <a:rPr lang="en-US" altLang="ja-JP" b="1" dirty="0" smtClean="0">
                <a:solidFill>
                  <a:srgbClr val="FF0000"/>
                </a:solidFill>
              </a:rPr>
              <a:t>【</a:t>
            </a:r>
            <a:r>
              <a:rPr lang="ja-JP" altLang="en-US" b="1" dirty="0" smtClean="0">
                <a:solidFill>
                  <a:srgbClr val="FF0000"/>
                </a:solidFill>
              </a:rPr>
              <a:t>追加対策</a:t>
            </a:r>
            <a:r>
              <a:rPr lang="en-US" altLang="ja-JP" b="1" dirty="0" smtClean="0">
                <a:solidFill>
                  <a:srgbClr val="FF0000"/>
                </a:solidFill>
              </a:rPr>
              <a:t>】</a:t>
            </a:r>
            <a:r>
              <a:rPr lang="ja-JP" altLang="en-US" b="1" dirty="0">
                <a:solidFill>
                  <a:srgbClr val="FF0000"/>
                </a:solidFill>
              </a:rPr>
              <a:t>　</a:t>
            </a:r>
            <a:r>
              <a:rPr lang="ja-JP" altLang="en-US" b="1" dirty="0" smtClean="0">
                <a:solidFill>
                  <a:srgbClr val="FF0000"/>
                </a:solidFill>
              </a:rPr>
              <a:t>経過観察を行い、計画的に対策を実施する。</a:t>
            </a:r>
            <a:endParaRPr lang="en-US" altLang="ja-JP" b="1" dirty="0">
              <a:solidFill>
                <a:srgbClr val="FF0000"/>
              </a:solidFill>
            </a:endParaRPr>
          </a:p>
        </p:txBody>
      </p:sp>
      <p:sp>
        <p:nvSpPr>
          <p:cNvPr id="13" name="正方形/長方形 12"/>
          <p:cNvSpPr/>
          <p:nvPr/>
        </p:nvSpPr>
        <p:spPr>
          <a:xfrm>
            <a:off x="555823" y="1124744"/>
            <a:ext cx="2264791" cy="369332"/>
          </a:xfrm>
          <a:prstGeom prst="rect">
            <a:avLst/>
          </a:prstGeom>
        </p:spPr>
        <p:txBody>
          <a:bodyPr wrap="square">
            <a:spAutoFit/>
          </a:bodyPr>
          <a:lstStyle/>
          <a:p>
            <a:r>
              <a:rPr lang="ja-JP" altLang="en-US" dirty="0" smtClean="0">
                <a:solidFill>
                  <a:prstClr val="black"/>
                </a:solidFill>
                <a:latin typeface="ＭＳ Ｐゴシック"/>
              </a:rPr>
              <a:t>■構造物の安定性</a:t>
            </a:r>
            <a:endParaRPr lang="en-US" altLang="ja-JP" b="1" dirty="0">
              <a:solidFill>
                <a:srgbClr val="FF0000"/>
              </a:solidFill>
            </a:endParaRPr>
          </a:p>
        </p:txBody>
      </p:sp>
      <p:sp>
        <p:nvSpPr>
          <p:cNvPr id="14" name="正方形/長方形 13"/>
          <p:cNvSpPr/>
          <p:nvPr/>
        </p:nvSpPr>
        <p:spPr>
          <a:xfrm>
            <a:off x="555822" y="4355812"/>
            <a:ext cx="8336658" cy="369332"/>
          </a:xfrm>
          <a:prstGeom prst="rect">
            <a:avLst/>
          </a:prstGeom>
        </p:spPr>
        <p:txBody>
          <a:bodyPr wrap="square">
            <a:spAutoFit/>
          </a:bodyPr>
          <a:lstStyle/>
          <a:p>
            <a:r>
              <a:rPr lang="ja-JP" altLang="en-US" dirty="0" smtClean="0"/>
              <a:t>■経過観察の内容　：　目視</a:t>
            </a:r>
            <a:r>
              <a:rPr lang="ja-JP" altLang="en-US" dirty="0"/>
              <a:t>点検に</a:t>
            </a:r>
            <a:r>
              <a:rPr lang="ja-JP" altLang="en-US" dirty="0" smtClean="0"/>
              <a:t>より確認（斜面、構造物の</a:t>
            </a:r>
            <a:r>
              <a:rPr lang="ja-JP" altLang="en-US" dirty="0"/>
              <a:t>変状、堆積の状況 等</a:t>
            </a:r>
            <a:r>
              <a:rPr lang="ja-JP" altLang="en-US" dirty="0" smtClean="0"/>
              <a:t>）</a:t>
            </a:r>
            <a:endParaRPr lang="ja-JP" altLang="en-US" dirty="0"/>
          </a:p>
        </p:txBody>
      </p:sp>
      <p:sp>
        <p:nvSpPr>
          <p:cNvPr id="16" name="正方形/長方形 15"/>
          <p:cNvSpPr/>
          <p:nvPr/>
        </p:nvSpPr>
        <p:spPr>
          <a:xfrm>
            <a:off x="1444824" y="5856137"/>
            <a:ext cx="6552728" cy="453183"/>
          </a:xfrm>
          <a:prstGeom prst="rect">
            <a:avLst/>
          </a:prstGeom>
          <a:solidFill>
            <a:srgbClr val="FFFF00"/>
          </a:solidFill>
          <a:ln w="63500" cmpd="thinThick">
            <a:solidFill>
              <a:srgbClr val="FF0000"/>
            </a:solidFill>
          </a:ln>
        </p:spPr>
        <p:txBody>
          <a:bodyPr wrap="square" lIns="108000" tIns="72000" rIns="108000" bIns="72000">
            <a:spAutoFit/>
          </a:bodyPr>
          <a:lstStyle/>
          <a:p>
            <a:pPr algn="ctr"/>
            <a:r>
              <a:rPr lang="ja-JP" altLang="en-US" sz="2000" b="1" dirty="0" smtClean="0"/>
              <a:t>通行規制基準雨量の緩和を実施</a:t>
            </a:r>
            <a:endParaRPr lang="ja-JP" altLang="en-US" sz="1400" b="1" dirty="0"/>
          </a:p>
        </p:txBody>
      </p:sp>
      <p:sp>
        <p:nvSpPr>
          <p:cNvPr id="17" name="正方形/長方形 16"/>
          <p:cNvSpPr/>
          <p:nvPr/>
        </p:nvSpPr>
        <p:spPr>
          <a:xfrm>
            <a:off x="555822" y="4797152"/>
            <a:ext cx="8130977" cy="369332"/>
          </a:xfrm>
          <a:prstGeom prst="rect">
            <a:avLst/>
          </a:prstGeom>
        </p:spPr>
        <p:txBody>
          <a:bodyPr wrap="square">
            <a:spAutoFit/>
          </a:bodyPr>
          <a:lstStyle/>
          <a:p>
            <a:r>
              <a:rPr lang="ja-JP" altLang="en-US" dirty="0" smtClean="0"/>
              <a:t>■追加対策の計画　：　中長期（５年以内目標）で対策を実施</a:t>
            </a:r>
            <a:endParaRPr lang="ja-JP" altLang="en-US" dirty="0"/>
          </a:p>
        </p:txBody>
      </p:sp>
      <p:sp>
        <p:nvSpPr>
          <p:cNvPr id="2" name="下矢印 1"/>
          <p:cNvSpPr/>
          <p:nvPr/>
        </p:nvSpPr>
        <p:spPr>
          <a:xfrm>
            <a:off x="4099252" y="5234488"/>
            <a:ext cx="1044116" cy="53832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15617" y="5507940"/>
            <a:ext cx="3312368" cy="369332"/>
          </a:xfrm>
          <a:prstGeom prst="rect">
            <a:avLst/>
          </a:prstGeom>
        </p:spPr>
        <p:txBody>
          <a:bodyPr wrap="square">
            <a:spAutoFit/>
          </a:bodyPr>
          <a:lstStyle/>
          <a:p>
            <a:r>
              <a:rPr lang="ja-JP" altLang="en-US" b="1" dirty="0" smtClean="0">
                <a:solidFill>
                  <a:srgbClr val="FF0000"/>
                </a:solidFill>
                <a:latin typeface="ＭＳ Ｐゴシック"/>
              </a:rPr>
              <a:t>上記の対応方針を前提として</a:t>
            </a:r>
            <a:endParaRPr lang="en-US" altLang="ja-JP" b="1" dirty="0">
              <a:solidFill>
                <a:srgbClr val="FF0000"/>
              </a:solidFill>
            </a:endParaRPr>
          </a:p>
        </p:txBody>
      </p:sp>
    </p:spTree>
    <p:extLst>
      <p:ext uri="{BB962C8B-B14F-4D97-AF65-F5344CB8AC3E}">
        <p14:creationId xmlns:p14="http://schemas.microsoft.com/office/powerpoint/2010/main" val="107599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338348"/>
            <a:ext cx="3505200" cy="365760"/>
          </a:xfrm>
        </p:spPr>
        <p:txBody>
          <a:bodyPr/>
          <a:lstStyle/>
          <a:p>
            <a:r>
              <a:rPr kumimoji="1" lang="ja-JP" altLang="en-US" dirty="0" smtClean="0"/>
              <a:t>審議会資料</a:t>
            </a:r>
            <a:endParaRPr kumimoji="1" lang="ja-JP" altLang="en-US" dirty="0"/>
          </a:p>
        </p:txBody>
      </p:sp>
      <p:sp>
        <p:nvSpPr>
          <p:cNvPr id="17" name="テキスト ボックス 16"/>
          <p:cNvSpPr txBox="1"/>
          <p:nvPr/>
        </p:nvSpPr>
        <p:spPr>
          <a:xfrm>
            <a:off x="971600" y="1268760"/>
            <a:ext cx="7704856" cy="4247317"/>
          </a:xfrm>
          <a:prstGeom prst="rect">
            <a:avLst/>
          </a:prstGeom>
          <a:noFill/>
        </p:spPr>
        <p:txBody>
          <a:bodyPr wrap="square" rtlCol="0">
            <a:spAutoFit/>
          </a:bodyPr>
          <a:lstStyle/>
          <a:p>
            <a:pPr>
              <a:lnSpc>
                <a:spcPct val="150000"/>
              </a:lnSpc>
            </a:pPr>
            <a:r>
              <a:rPr lang="ja-JP" altLang="en-US" sz="3600" dirty="0" smtClean="0">
                <a:latin typeface="HGSｺﾞｼｯｸM" panose="020B0600000000000000" pitchFamily="50" charset="-128"/>
                <a:ea typeface="HGSｺﾞｼｯｸM" panose="020B0600000000000000" pitchFamily="50" charset="-128"/>
              </a:rPr>
              <a:t>１．実施区間</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２．実施概要</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３．区間の概要</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４．現地確認</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５．まとめ</a:t>
            </a:r>
            <a:endParaRPr lang="ja-JP" altLang="en-US" sz="3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Tree>
    <p:extLst>
      <p:ext uri="{BB962C8B-B14F-4D97-AF65-F5344CB8AC3E}">
        <p14:creationId xmlns:p14="http://schemas.microsoft.com/office/powerpoint/2010/main" val="3818875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6" name="タイトル 1"/>
          <p:cNvSpPr>
            <a:spLocks noGrp="1"/>
          </p:cNvSpPr>
          <p:nvPr>
            <p:ph type="title"/>
          </p:nvPr>
        </p:nvSpPr>
        <p:spPr/>
        <p:txBody>
          <a:bodyPr>
            <a:normAutofit/>
          </a:bodyPr>
          <a:lstStyle/>
          <a:p>
            <a:r>
              <a:rPr lang="ja-JP" altLang="en-US" sz="3600" dirty="0">
                <a:latin typeface="HGSｺﾞｼｯｸM" panose="020B0600000000000000" pitchFamily="50" charset="-128"/>
                <a:ea typeface="HGSｺﾞｼｯｸM" panose="020B0600000000000000" pitchFamily="50" charset="-128"/>
              </a:rPr>
              <a:t>１</a:t>
            </a:r>
            <a:r>
              <a:rPr lang="ja-JP" altLang="en-US" sz="3600" dirty="0" smtClean="0">
                <a:latin typeface="HGSｺﾞｼｯｸM" panose="020B0600000000000000" pitchFamily="50" charset="-128"/>
                <a:ea typeface="HGSｺﾞｼｯｸM" panose="020B0600000000000000" pitchFamily="50" charset="-128"/>
              </a:rPr>
              <a:t>．実施区間</a:t>
            </a:r>
            <a:endParaRPr kumimoji="1" lang="ja-JP" altLang="en-US" sz="3600" dirty="0">
              <a:latin typeface="HGSｺﾞｼｯｸM" panose="020B0600000000000000" pitchFamily="50" charset="-128"/>
              <a:ea typeface="HGSｺﾞｼｯｸM" panose="020B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588110250"/>
              </p:ext>
            </p:extLst>
          </p:nvPr>
        </p:nvGraphicFramePr>
        <p:xfrm>
          <a:off x="323528" y="1700213"/>
          <a:ext cx="8652143" cy="2520875"/>
        </p:xfrm>
        <a:graphic>
          <a:graphicData uri="http://schemas.openxmlformats.org/presentationml/2006/ole">
            <mc:AlternateContent xmlns:mc="http://schemas.openxmlformats.org/markup-compatibility/2006">
              <mc:Choice xmlns:v="urn:schemas-microsoft-com:vml" Requires="v">
                <p:oleObj spid="_x0000_s1089" name="ワークシート" r:id="rId3" imgW="6391349" imgH="1657232" progId="Excel.Sheet.12">
                  <p:embed/>
                </p:oleObj>
              </mc:Choice>
              <mc:Fallback>
                <p:oleObj name="ワークシート" r:id="rId3" imgW="6391349" imgH="1657232" progId="Excel.Sheet.12">
                  <p:embed/>
                  <p:pic>
                    <p:nvPicPr>
                      <p:cNvPr id="0" name=""/>
                      <p:cNvPicPr/>
                      <p:nvPr/>
                    </p:nvPicPr>
                    <p:blipFill>
                      <a:blip r:embed="rId4"/>
                      <a:stretch>
                        <a:fillRect/>
                      </a:stretch>
                    </p:blipFill>
                    <p:spPr>
                      <a:xfrm>
                        <a:off x="323528" y="1700213"/>
                        <a:ext cx="8652143" cy="2520875"/>
                      </a:xfrm>
                      <a:prstGeom prst="rect">
                        <a:avLst/>
                      </a:prstGeom>
                    </p:spPr>
                  </p:pic>
                </p:oleObj>
              </mc:Fallback>
            </mc:AlternateContent>
          </a:graphicData>
        </a:graphic>
      </p:graphicFrame>
    </p:spTree>
    <p:extLst>
      <p:ext uri="{BB962C8B-B14F-4D97-AF65-F5344CB8AC3E}">
        <p14:creationId xmlns:p14="http://schemas.microsoft.com/office/powerpoint/2010/main" val="3190150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dirty="0"/>
          </a:p>
        </p:txBody>
      </p:sp>
      <p:sp>
        <p:nvSpPr>
          <p:cNvPr id="5" name="正方形/長方形 4"/>
          <p:cNvSpPr/>
          <p:nvPr/>
        </p:nvSpPr>
        <p:spPr>
          <a:xfrm>
            <a:off x="683568" y="1340768"/>
            <a:ext cx="7560840" cy="3231654"/>
          </a:xfrm>
          <a:prstGeom prst="rect">
            <a:avLst/>
          </a:prstGeom>
        </p:spPr>
        <p:txBody>
          <a:bodyPr wrap="square">
            <a:spAutoFit/>
          </a:bodyPr>
          <a:lstStyle/>
          <a:p>
            <a:r>
              <a:rPr lang="ja-JP" altLang="ja-JP" sz="2000" dirty="0"/>
              <a:t>１</a:t>
            </a:r>
            <a:r>
              <a:rPr lang="ja-JP" altLang="ja-JP" sz="2000" dirty="0" smtClean="0"/>
              <a:t>．</a:t>
            </a:r>
            <a:r>
              <a:rPr lang="ja-JP" altLang="en-US" sz="2000" dirty="0" smtClean="0"/>
              <a:t>実施日時</a:t>
            </a:r>
            <a:r>
              <a:rPr lang="en-US" altLang="ja-JP" sz="2000" dirty="0" smtClean="0"/>
              <a:t>	</a:t>
            </a:r>
            <a:r>
              <a:rPr lang="ja-JP" altLang="en-US" sz="2000" dirty="0" smtClean="0"/>
              <a:t>：　令和２年３月１０日（火）１４時～１７時</a:t>
            </a:r>
            <a:endParaRPr lang="en-US" altLang="ja-JP" sz="2000" dirty="0" smtClean="0"/>
          </a:p>
          <a:p>
            <a:r>
              <a:rPr lang="en-US" altLang="ja-JP" sz="2000" dirty="0"/>
              <a:t>  </a:t>
            </a:r>
            <a:endParaRPr lang="ja-JP" altLang="ja-JP" sz="2000" dirty="0"/>
          </a:p>
          <a:p>
            <a:r>
              <a:rPr lang="ja-JP" altLang="ja-JP" sz="2000" dirty="0"/>
              <a:t>２</a:t>
            </a:r>
            <a:r>
              <a:rPr lang="ja-JP" altLang="ja-JP" sz="2000" dirty="0" smtClean="0"/>
              <a:t>．</a:t>
            </a:r>
            <a:r>
              <a:rPr lang="ja-JP" altLang="en-US" sz="2000" dirty="0" smtClean="0"/>
              <a:t>現地確認者</a:t>
            </a:r>
            <a:r>
              <a:rPr lang="en-US" altLang="ja-JP" sz="2000" dirty="0" smtClean="0"/>
              <a:t>	</a:t>
            </a:r>
            <a:r>
              <a:rPr lang="ja-JP" altLang="en-US" sz="2000" dirty="0" smtClean="0"/>
              <a:t>：　 京都</a:t>
            </a:r>
            <a:r>
              <a:rPr lang="ja-JP" altLang="en-US" sz="2000" dirty="0"/>
              <a:t>大学　</a:t>
            </a:r>
            <a:r>
              <a:rPr lang="ja-JP" altLang="en-US" sz="2000" dirty="0" smtClean="0"/>
              <a:t>岸田教授</a:t>
            </a:r>
            <a:endParaRPr lang="en-US" altLang="ja-JP" sz="2000" dirty="0" smtClean="0"/>
          </a:p>
          <a:p>
            <a:r>
              <a:rPr lang="ja-JP" altLang="en-US" sz="2000" dirty="0" smtClean="0"/>
              <a:t>　　　　</a:t>
            </a:r>
            <a:r>
              <a:rPr lang="ja-JP" altLang="en-US" sz="2000" dirty="0"/>
              <a:t>　</a:t>
            </a:r>
            <a:r>
              <a:rPr lang="ja-JP" altLang="en-US" sz="2000" dirty="0" smtClean="0"/>
              <a:t>　　　　　　　　関西</a:t>
            </a:r>
            <a:r>
              <a:rPr lang="ja-JP" altLang="en-US" sz="2000" dirty="0"/>
              <a:t>大学　</a:t>
            </a:r>
            <a:r>
              <a:rPr lang="ja-JP" altLang="en-US" sz="2000" dirty="0" smtClean="0"/>
              <a:t>小山准教授</a:t>
            </a:r>
            <a:endParaRPr lang="ja-JP" altLang="ja-JP" sz="2000" dirty="0"/>
          </a:p>
          <a:p>
            <a:endParaRPr lang="en-US" altLang="ja-JP" sz="2000" dirty="0" smtClean="0"/>
          </a:p>
          <a:p>
            <a:r>
              <a:rPr lang="ja-JP" altLang="en-US" sz="2000" dirty="0" smtClean="0"/>
              <a:t>３．対象路線　　　：</a:t>
            </a:r>
            <a:r>
              <a:rPr lang="en-US" altLang="ja-JP" sz="2000" dirty="0"/>
              <a:t> </a:t>
            </a:r>
            <a:r>
              <a:rPr lang="ja-JP" altLang="en-US" sz="2000" dirty="0" smtClean="0"/>
              <a:t>　岬加太港線</a:t>
            </a:r>
            <a:endParaRPr lang="en-US" altLang="ja-JP" sz="2000" dirty="0" smtClean="0"/>
          </a:p>
          <a:p>
            <a:r>
              <a:rPr lang="ja-JP" altLang="en-US" sz="2000" dirty="0"/>
              <a:t>　</a:t>
            </a:r>
            <a:r>
              <a:rPr lang="ja-JP" altLang="en-US" sz="2000" dirty="0" smtClean="0"/>
              <a:t>　　　　　　　　　　　</a:t>
            </a:r>
            <a:endParaRPr lang="ja-JP" altLang="ja-JP" sz="2000" dirty="0"/>
          </a:p>
          <a:p>
            <a:r>
              <a:rPr lang="ja-JP" altLang="en-US" sz="2000" dirty="0" smtClean="0"/>
              <a:t>４</a:t>
            </a:r>
            <a:r>
              <a:rPr lang="ja-JP" altLang="ja-JP" sz="2000" dirty="0" smtClean="0"/>
              <a:t>．</a:t>
            </a:r>
            <a:r>
              <a:rPr lang="ja-JP" altLang="en-US" sz="2000" dirty="0" smtClean="0"/>
              <a:t>現地確認ルート</a:t>
            </a:r>
            <a:endParaRPr lang="en-US" altLang="ja-JP" sz="2000" dirty="0" smtClean="0"/>
          </a:p>
          <a:p>
            <a:endParaRPr lang="en-US" altLang="ja-JP" sz="2000" dirty="0" smtClean="0"/>
          </a:p>
          <a:p>
            <a:r>
              <a:rPr lang="en-US" altLang="ja-JP" sz="2400" dirty="0" smtClean="0"/>
              <a:t>	</a:t>
            </a:r>
            <a:endParaRPr lang="ja-JP" altLang="ja-JP" sz="1600" dirty="0" smtClean="0"/>
          </a:p>
        </p:txBody>
      </p:sp>
      <p:sp>
        <p:nvSpPr>
          <p:cNvPr id="19" name="タイトル 1"/>
          <p:cNvSpPr>
            <a:spLocks noGrp="1"/>
          </p:cNvSpPr>
          <p:nvPr>
            <p:ph type="title"/>
          </p:nvPr>
        </p:nvSpPr>
        <p:spPr>
          <a:xfrm>
            <a:off x="457200" y="228600"/>
            <a:ext cx="8229600" cy="914400"/>
          </a:xfrm>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２．実施概要</a:t>
            </a:r>
            <a:endParaRPr kumimoji="1" lang="ja-JP" altLang="en-US" sz="3600" dirty="0">
              <a:latin typeface="HGSｺﾞｼｯｸM" panose="020B0600000000000000" pitchFamily="50" charset="-128"/>
              <a:ea typeface="HGSｺﾞｼｯｸM" panose="020B0600000000000000" pitchFamily="50" charset="-128"/>
            </a:endParaRPr>
          </a:p>
        </p:txBody>
      </p:sp>
      <p:pic>
        <p:nvPicPr>
          <p:cNvPr id="7" name="図 6"/>
          <p:cNvPicPr>
            <a:picLocks noChangeAspect="1"/>
          </p:cNvPicPr>
          <p:nvPr/>
        </p:nvPicPr>
        <p:blipFill>
          <a:blip r:embed="rId3"/>
          <a:stretch>
            <a:fillRect/>
          </a:stretch>
        </p:blipFill>
        <p:spPr>
          <a:xfrm>
            <a:off x="3296022" y="3356991"/>
            <a:ext cx="4300314" cy="2959127"/>
          </a:xfrm>
          <a:prstGeom prst="rect">
            <a:avLst/>
          </a:prstGeom>
        </p:spPr>
      </p:pic>
    </p:spTree>
    <p:extLst>
      <p:ext uri="{BB962C8B-B14F-4D97-AF65-F5344CB8AC3E}">
        <p14:creationId xmlns:p14="http://schemas.microsoft.com/office/powerpoint/2010/main" val="578343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5" name="正方形/長方形 4"/>
          <p:cNvSpPr/>
          <p:nvPr/>
        </p:nvSpPr>
        <p:spPr>
          <a:xfrm>
            <a:off x="467544" y="1363990"/>
            <a:ext cx="7416824" cy="4801314"/>
          </a:xfrm>
          <a:prstGeom prst="rect">
            <a:avLst/>
          </a:prstGeom>
        </p:spPr>
        <p:txBody>
          <a:bodyPr wrap="square">
            <a:spAutoFit/>
          </a:bodyPr>
          <a:lstStyle/>
          <a:p>
            <a:r>
              <a:rPr lang="ja-JP" altLang="ja-JP" dirty="0"/>
              <a:t>１</a:t>
            </a:r>
            <a:r>
              <a:rPr lang="ja-JP" altLang="ja-JP" dirty="0" smtClean="0"/>
              <a:t>．異常</a:t>
            </a:r>
            <a:r>
              <a:rPr lang="ja-JP" altLang="ja-JP" dirty="0"/>
              <a:t>気象時通行規制区間の</a:t>
            </a:r>
            <a:r>
              <a:rPr lang="ja-JP" altLang="ja-JP" dirty="0" smtClean="0"/>
              <a:t>概要</a:t>
            </a:r>
          </a:p>
          <a:p>
            <a:r>
              <a:rPr lang="ja-JP" altLang="ja-JP" dirty="0" smtClean="0"/>
              <a:t>　　</a:t>
            </a:r>
            <a:r>
              <a:rPr lang="ja-JP" altLang="en-US" dirty="0"/>
              <a:t>○路線名	：　</a:t>
            </a:r>
            <a:r>
              <a:rPr lang="ja-JP" altLang="en-US" dirty="0" smtClean="0"/>
              <a:t>主要地方道　岬加太港線</a:t>
            </a:r>
            <a:endParaRPr lang="ja-JP" altLang="en-US" dirty="0"/>
          </a:p>
          <a:p>
            <a:r>
              <a:rPr lang="ja-JP" altLang="en-US" dirty="0"/>
              <a:t>　　○対象区間	：　</a:t>
            </a:r>
            <a:r>
              <a:rPr lang="ja-JP" altLang="en-US" dirty="0" smtClean="0"/>
              <a:t>泉南群岬町多奈川谷川～多奈川小島（延長</a:t>
            </a:r>
            <a:r>
              <a:rPr lang="en-US" altLang="ja-JP" dirty="0" smtClean="0"/>
              <a:t>2.5km</a:t>
            </a:r>
            <a:r>
              <a:rPr lang="ja-JP" altLang="en-US" dirty="0"/>
              <a:t>）</a:t>
            </a:r>
          </a:p>
          <a:p>
            <a:r>
              <a:rPr lang="ja-JP" altLang="en-US" dirty="0"/>
              <a:t>　　○交通量	：　</a:t>
            </a:r>
            <a:r>
              <a:rPr lang="en-US" altLang="ja-JP" dirty="0" smtClean="0"/>
              <a:t>2,063</a:t>
            </a:r>
            <a:r>
              <a:rPr lang="ja-JP" altLang="en-US" dirty="0" smtClean="0"/>
              <a:t>台</a:t>
            </a:r>
            <a:r>
              <a:rPr lang="en-US" altLang="ja-JP" dirty="0"/>
              <a:t>/24h</a:t>
            </a:r>
            <a:r>
              <a:rPr lang="ja-JP" altLang="en-US" dirty="0"/>
              <a:t>（出典：平成</a:t>
            </a:r>
            <a:r>
              <a:rPr lang="en-US" altLang="ja-JP" dirty="0" smtClean="0"/>
              <a:t>27</a:t>
            </a:r>
            <a:r>
              <a:rPr lang="ja-JP" altLang="en-US" dirty="0" smtClean="0"/>
              <a:t>年度</a:t>
            </a:r>
            <a:r>
              <a:rPr lang="ja-JP" altLang="en-US" dirty="0"/>
              <a:t>道路交通センサス）</a:t>
            </a:r>
          </a:p>
          <a:p>
            <a:r>
              <a:rPr lang="ja-JP" altLang="en-US" dirty="0"/>
              <a:t>　　○規制基準	：　通行止め連続雨量</a:t>
            </a:r>
            <a:r>
              <a:rPr lang="en-US" altLang="ja-JP" dirty="0" smtClean="0"/>
              <a:t>150mm</a:t>
            </a:r>
            <a:r>
              <a:rPr lang="ja-JP" altLang="en-US" dirty="0"/>
              <a:t>（</a:t>
            </a:r>
            <a:r>
              <a:rPr lang="ja-JP" altLang="en-US" dirty="0" smtClean="0"/>
              <a:t>通行注意</a:t>
            </a:r>
            <a:r>
              <a:rPr lang="en-US" altLang="ja-JP" dirty="0" smtClean="0"/>
              <a:t>100mm</a:t>
            </a:r>
            <a:r>
              <a:rPr lang="ja-JP" altLang="en-US" dirty="0"/>
              <a:t>）</a:t>
            </a:r>
          </a:p>
          <a:p>
            <a:r>
              <a:rPr lang="ja-JP" altLang="en-US" dirty="0"/>
              <a:t>　　○指定年度	：　</a:t>
            </a:r>
            <a:r>
              <a:rPr lang="ja-JP" altLang="en-US" dirty="0" smtClean="0"/>
              <a:t>昭和</a:t>
            </a:r>
            <a:r>
              <a:rPr lang="en-US" altLang="ja-JP" dirty="0" smtClean="0"/>
              <a:t>46</a:t>
            </a:r>
            <a:r>
              <a:rPr lang="ja-JP" altLang="en-US" dirty="0" smtClean="0"/>
              <a:t>年度</a:t>
            </a:r>
            <a:endParaRPr lang="ja-JP" altLang="en-US" dirty="0"/>
          </a:p>
          <a:p>
            <a:r>
              <a:rPr lang="en-US" altLang="ja-JP" dirty="0"/>
              <a:t>  </a:t>
            </a:r>
            <a:endParaRPr lang="ja-JP" altLang="ja-JP" dirty="0"/>
          </a:p>
          <a:p>
            <a:r>
              <a:rPr lang="ja-JP" altLang="ja-JP" dirty="0"/>
              <a:t>２</a:t>
            </a:r>
            <a:r>
              <a:rPr lang="ja-JP" altLang="ja-JP" dirty="0" smtClean="0"/>
              <a:t>．</a:t>
            </a:r>
            <a:r>
              <a:rPr lang="ja-JP" altLang="ja-JP" dirty="0"/>
              <a:t>過去の雨量履歴及び災害履歴</a:t>
            </a:r>
          </a:p>
          <a:p>
            <a:endParaRPr lang="en-US" altLang="ja-JP" dirty="0"/>
          </a:p>
          <a:p>
            <a:endParaRPr lang="en-US" altLang="ja-JP" dirty="0" smtClean="0"/>
          </a:p>
          <a:p>
            <a:endParaRPr lang="en-US" altLang="ja-JP" dirty="0"/>
          </a:p>
          <a:p>
            <a:endParaRPr lang="en-US" altLang="ja-JP" dirty="0" smtClean="0"/>
          </a:p>
          <a:p>
            <a:endParaRPr lang="en-US" altLang="ja-JP" dirty="0" smtClean="0"/>
          </a:p>
          <a:p>
            <a:r>
              <a:rPr lang="ja-JP" altLang="en-US" dirty="0" smtClean="0"/>
              <a:t>３</a:t>
            </a:r>
            <a:r>
              <a:rPr lang="ja-JP" altLang="ja-JP" dirty="0" smtClean="0"/>
              <a:t>．</a:t>
            </a:r>
            <a:r>
              <a:rPr lang="ja-JP" altLang="ja-JP" dirty="0"/>
              <a:t>過去の</a:t>
            </a:r>
            <a:r>
              <a:rPr lang="ja-JP" altLang="ja-JP" dirty="0" smtClean="0"/>
              <a:t>最大</a:t>
            </a:r>
            <a:r>
              <a:rPr lang="ja-JP" altLang="en-US" dirty="0"/>
              <a:t>連続</a:t>
            </a:r>
            <a:r>
              <a:rPr lang="ja-JP" altLang="ja-JP" dirty="0" smtClean="0"/>
              <a:t>雨量</a:t>
            </a:r>
            <a:r>
              <a:rPr lang="ja-JP" altLang="ja-JP" dirty="0"/>
              <a:t>と基準の見直し</a:t>
            </a:r>
            <a:endParaRPr lang="en-US" altLang="ja-JP" dirty="0" smtClean="0"/>
          </a:p>
          <a:p>
            <a:endParaRPr lang="en-US" altLang="ja-JP" dirty="0"/>
          </a:p>
          <a:p>
            <a:endParaRPr lang="en-US" altLang="ja-JP" dirty="0" smtClean="0"/>
          </a:p>
          <a:p>
            <a:endParaRPr lang="ja-JP" altLang="ja-JP" dirty="0"/>
          </a:p>
        </p:txBody>
      </p:sp>
      <p:graphicFrame>
        <p:nvGraphicFramePr>
          <p:cNvPr id="2" name="表 1"/>
          <p:cNvGraphicFramePr>
            <a:graphicFrameLocks noGrp="1"/>
          </p:cNvGraphicFramePr>
          <p:nvPr>
            <p:extLst>
              <p:ext uri="{D42A27DB-BD31-4B8C-83A1-F6EECF244321}">
                <p14:modId xmlns:p14="http://schemas.microsoft.com/office/powerpoint/2010/main" val="3955485538"/>
              </p:ext>
            </p:extLst>
          </p:nvPr>
        </p:nvGraphicFramePr>
        <p:xfrm>
          <a:off x="1187624" y="3645024"/>
          <a:ext cx="7272809" cy="822960"/>
        </p:xfrm>
        <a:graphic>
          <a:graphicData uri="http://schemas.openxmlformats.org/drawingml/2006/table">
            <a:tbl>
              <a:tblPr firstRow="1" firstCol="1" bandRow="1">
                <a:tableStyleId>{5C22544A-7EE6-4342-B048-85BDC9FD1C3A}</a:tableStyleId>
              </a:tblPr>
              <a:tblGrid>
                <a:gridCol w="3712164">
                  <a:extLst>
                    <a:ext uri="{9D8B030D-6E8A-4147-A177-3AD203B41FA5}">
                      <a16:colId xmlns:a16="http://schemas.microsoft.com/office/drawing/2014/main" val="20000"/>
                    </a:ext>
                  </a:extLst>
                </a:gridCol>
                <a:gridCol w="1877124">
                  <a:extLst>
                    <a:ext uri="{9D8B030D-6E8A-4147-A177-3AD203B41FA5}">
                      <a16:colId xmlns:a16="http://schemas.microsoft.com/office/drawing/2014/main" val="20001"/>
                    </a:ext>
                  </a:extLst>
                </a:gridCol>
                <a:gridCol w="1683521">
                  <a:extLst>
                    <a:ext uri="{9D8B030D-6E8A-4147-A177-3AD203B41FA5}">
                      <a16:colId xmlns:a16="http://schemas.microsoft.com/office/drawing/2014/main" val="20002"/>
                    </a:ext>
                  </a:extLst>
                </a:gridCol>
              </a:tblGrid>
              <a:tr h="270686">
                <a:tc>
                  <a:txBody>
                    <a:bodyPr/>
                    <a:lstStyle/>
                    <a:p>
                      <a:pPr algn="ctr">
                        <a:spcAft>
                          <a:spcPts val="0"/>
                        </a:spcAft>
                      </a:pPr>
                      <a:r>
                        <a:rPr lang="ja-JP" sz="1800" kern="100" dirty="0">
                          <a:effectLst/>
                        </a:rPr>
                        <a:t>降雨</a:t>
                      </a:r>
                      <a:r>
                        <a:rPr lang="ja-JP" sz="1800" kern="100" dirty="0" smtClean="0">
                          <a:effectLst/>
                        </a:rPr>
                        <a:t>日時</a:t>
                      </a:r>
                      <a:r>
                        <a:rPr lang="en-US" altLang="ja-JP" sz="1800" kern="100" dirty="0" smtClean="0">
                          <a:effectLst/>
                        </a:rPr>
                        <a:t> </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連続</a:t>
                      </a:r>
                      <a:r>
                        <a:rPr lang="ja-JP" sz="1800" kern="100" dirty="0" smtClean="0">
                          <a:effectLst/>
                        </a:rPr>
                        <a:t>雨量</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災害履歴</a:t>
                      </a:r>
                      <a:endParaRPr lang="ja-JP" sz="1800" kern="100" dirty="0">
                        <a:effectLst/>
                        <a:latin typeface="Century"/>
                        <a:ea typeface="ＭＳ 明朝"/>
                        <a:cs typeface="Times New Roman"/>
                      </a:endParaRPr>
                    </a:p>
                  </a:txBody>
                  <a:tcPr marL="68580" marR="68580" marT="0" marB="0"/>
                </a:tc>
                <a:extLst>
                  <a:ext uri="{0D108BD9-81ED-4DB2-BD59-A6C34878D82A}">
                    <a16:rowId xmlns:a16="http://schemas.microsoft.com/office/drawing/2014/main" val="10000"/>
                  </a:ext>
                </a:extLst>
              </a:tr>
              <a:tr h="258181">
                <a:tc>
                  <a:txBody>
                    <a:bodyPr/>
                    <a:lstStyle/>
                    <a:p>
                      <a:pPr algn="l">
                        <a:spcAft>
                          <a:spcPts val="0"/>
                        </a:spcAft>
                      </a:pPr>
                      <a:r>
                        <a:rPr lang="en-US" sz="1800" kern="100" dirty="0" smtClean="0">
                          <a:effectLst/>
                        </a:rPr>
                        <a:t>H29</a:t>
                      </a:r>
                      <a:r>
                        <a:rPr lang="ja-JP" altLang="en-US" sz="1800" kern="100" dirty="0" smtClean="0">
                          <a:effectLst/>
                        </a:rPr>
                        <a:t>年</a:t>
                      </a:r>
                      <a:r>
                        <a:rPr lang="en-US" sz="1800" kern="100" dirty="0" smtClean="0">
                          <a:effectLst/>
                        </a:rPr>
                        <a:t>10</a:t>
                      </a:r>
                      <a:r>
                        <a:rPr lang="ja-JP" altLang="en-US" sz="1800" kern="100" dirty="0" smtClean="0">
                          <a:effectLst/>
                        </a:rPr>
                        <a:t>月</a:t>
                      </a:r>
                      <a:r>
                        <a:rPr lang="en-US" sz="1800" kern="100" dirty="0" smtClean="0">
                          <a:effectLst/>
                        </a:rPr>
                        <a:t>22</a:t>
                      </a:r>
                      <a:r>
                        <a:rPr lang="ja-JP" altLang="en-US" sz="1800" kern="100" dirty="0" smtClean="0">
                          <a:effectLst/>
                        </a:rPr>
                        <a:t>日</a:t>
                      </a:r>
                      <a:r>
                        <a:rPr lang="en-US" sz="1800" kern="100" dirty="0" smtClean="0">
                          <a:effectLst/>
                        </a:rPr>
                        <a:t>   4</a:t>
                      </a:r>
                      <a:r>
                        <a:rPr lang="ja-JP" altLang="en-US" sz="1800" kern="100" dirty="0" smtClean="0">
                          <a:effectLst/>
                        </a:rPr>
                        <a:t>時 </a:t>
                      </a:r>
                      <a:r>
                        <a:rPr lang="ja-JP" sz="1800" kern="100" dirty="0" smtClean="0">
                          <a:effectLst/>
                        </a:rPr>
                        <a:t>～</a:t>
                      </a:r>
                      <a:r>
                        <a:rPr lang="en-US" altLang="ja-JP" sz="1800" kern="100" dirty="0" smtClean="0">
                          <a:effectLst/>
                        </a:rPr>
                        <a:t> 23</a:t>
                      </a:r>
                      <a:r>
                        <a:rPr lang="ja-JP" altLang="en-US" sz="1800" kern="100" dirty="0" smtClean="0">
                          <a:effectLst/>
                        </a:rPr>
                        <a:t>日</a:t>
                      </a:r>
                      <a:r>
                        <a:rPr lang="en-US" altLang="ja-JP" sz="1800" kern="100" dirty="0" smtClean="0">
                          <a:effectLst/>
                        </a:rPr>
                        <a:t>  3</a:t>
                      </a:r>
                      <a:r>
                        <a:rPr lang="ja-JP" altLang="en-US" sz="1800" kern="100" dirty="0" smtClean="0">
                          <a:effectLst/>
                        </a:rPr>
                        <a:t>時</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250</a:t>
                      </a:r>
                      <a:r>
                        <a:rPr lang="en-US" sz="1800" kern="100" dirty="0" smtClean="0">
                          <a:effectLst/>
                        </a:rPr>
                        <a:t>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災害なし</a:t>
                      </a:r>
                      <a:endParaRPr lang="ja-JP" sz="1800" kern="100" dirty="0">
                        <a:effectLst/>
                        <a:latin typeface="Century"/>
                        <a:ea typeface="ＭＳ 明朝"/>
                        <a:cs typeface="Times New Roman"/>
                      </a:endParaRPr>
                    </a:p>
                  </a:txBody>
                  <a:tcPr marL="68580" marR="68580" marT="0" marB="0"/>
                </a:tc>
                <a:extLst>
                  <a:ext uri="{0D108BD9-81ED-4DB2-BD59-A6C34878D82A}">
                    <a16:rowId xmlns:a16="http://schemas.microsoft.com/office/drawing/2014/main" val="10001"/>
                  </a:ext>
                </a:extLst>
              </a:tr>
              <a:tr h="258181">
                <a:tc>
                  <a:txBody>
                    <a:bodyPr/>
                    <a:lstStyle/>
                    <a:p>
                      <a:pPr algn="l">
                        <a:spcAft>
                          <a:spcPts val="0"/>
                        </a:spcAft>
                      </a:pPr>
                      <a:r>
                        <a:rPr lang="en-US" sz="1800" kern="100" dirty="0" smtClean="0">
                          <a:effectLst/>
                        </a:rPr>
                        <a:t>H30</a:t>
                      </a:r>
                      <a:r>
                        <a:rPr lang="ja-JP" altLang="en-US" sz="1800" kern="100" dirty="0" smtClean="0">
                          <a:effectLst/>
                        </a:rPr>
                        <a:t>年  </a:t>
                      </a:r>
                      <a:r>
                        <a:rPr lang="en-US" altLang="ja-JP" sz="1800" kern="100" dirty="0" smtClean="0">
                          <a:effectLst/>
                        </a:rPr>
                        <a:t>7</a:t>
                      </a:r>
                      <a:r>
                        <a:rPr lang="ja-JP" altLang="en-US" sz="1800" kern="100" dirty="0" smtClean="0">
                          <a:effectLst/>
                        </a:rPr>
                        <a:t>月  </a:t>
                      </a:r>
                      <a:r>
                        <a:rPr lang="en-US" altLang="ja-JP" sz="1800" kern="100" dirty="0" smtClean="0">
                          <a:effectLst/>
                        </a:rPr>
                        <a:t>5</a:t>
                      </a:r>
                      <a:r>
                        <a:rPr lang="ja-JP" altLang="en-US" sz="1800" kern="100" dirty="0" smtClean="0">
                          <a:effectLst/>
                        </a:rPr>
                        <a:t>日</a:t>
                      </a:r>
                      <a:r>
                        <a:rPr lang="ja-JP" altLang="en-US" sz="1800" kern="100" baseline="0" dirty="0" smtClean="0">
                          <a:effectLst/>
                        </a:rPr>
                        <a:t> </a:t>
                      </a:r>
                      <a:r>
                        <a:rPr lang="en-US" altLang="ja-JP" sz="1800" kern="100" baseline="0" dirty="0" smtClean="0">
                          <a:effectLst/>
                        </a:rPr>
                        <a:t>18</a:t>
                      </a:r>
                      <a:r>
                        <a:rPr lang="ja-JP" altLang="en-US" sz="1800" kern="100" baseline="0" dirty="0" smtClean="0">
                          <a:effectLst/>
                        </a:rPr>
                        <a:t>時 </a:t>
                      </a:r>
                      <a:r>
                        <a:rPr lang="ja-JP" sz="1800" kern="100" dirty="0" smtClean="0">
                          <a:effectLst/>
                        </a:rPr>
                        <a:t>～</a:t>
                      </a:r>
                      <a:r>
                        <a:rPr lang="en-US" altLang="ja-JP" sz="1800" kern="100" dirty="0" smtClean="0">
                          <a:effectLst/>
                        </a:rPr>
                        <a:t>  6</a:t>
                      </a:r>
                      <a:r>
                        <a:rPr lang="ja-JP" altLang="en-US" sz="1800" kern="100" dirty="0" smtClean="0">
                          <a:effectLst/>
                        </a:rPr>
                        <a:t>日 </a:t>
                      </a:r>
                      <a:r>
                        <a:rPr lang="en-US" altLang="ja-JP" sz="1800" kern="100" dirty="0" smtClean="0">
                          <a:effectLst/>
                        </a:rPr>
                        <a:t>18</a:t>
                      </a:r>
                      <a:r>
                        <a:rPr lang="ja-JP" altLang="en-US" sz="1800" kern="100" dirty="0" smtClean="0">
                          <a:effectLst/>
                        </a:rPr>
                        <a:t>時</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sz="1800" kern="100" dirty="0" smtClean="0">
                          <a:effectLst/>
                        </a:rPr>
                        <a:t>285mm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altLang="ja-JP" sz="1800" kern="100" dirty="0" smtClean="0">
                          <a:effectLst/>
                        </a:rPr>
                        <a:t>災害</a:t>
                      </a:r>
                      <a:r>
                        <a:rPr lang="ja-JP" sz="1800" kern="100" dirty="0" smtClean="0">
                          <a:effectLst/>
                        </a:rPr>
                        <a:t>なし</a:t>
                      </a:r>
                      <a:endParaRPr lang="ja-JP" sz="1800" kern="100" dirty="0">
                        <a:effectLst/>
                        <a:latin typeface="Century"/>
                        <a:ea typeface="ＭＳ 明朝"/>
                        <a:cs typeface="Times New Roman"/>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21309464"/>
              </p:ext>
            </p:extLst>
          </p:nvPr>
        </p:nvGraphicFramePr>
        <p:xfrm>
          <a:off x="1187624" y="5328632"/>
          <a:ext cx="7272807" cy="548640"/>
        </p:xfrm>
        <a:graphic>
          <a:graphicData uri="http://schemas.openxmlformats.org/drawingml/2006/table">
            <a:tbl>
              <a:tblPr firstRow="1" firstCol="1" bandRow="1">
                <a:tableStyleId>{5C22544A-7EE6-4342-B048-85BDC9FD1C3A}</a:tableStyleId>
              </a:tblPr>
              <a:tblGrid>
                <a:gridCol w="374441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800201">
                  <a:extLst>
                    <a:ext uri="{9D8B030D-6E8A-4147-A177-3AD203B41FA5}">
                      <a16:colId xmlns:a16="http://schemas.microsoft.com/office/drawing/2014/main" val="20002"/>
                    </a:ext>
                  </a:extLst>
                </a:gridCol>
              </a:tblGrid>
              <a:tr h="233680">
                <a:tc>
                  <a:txBody>
                    <a:bodyPr/>
                    <a:lstStyle/>
                    <a:p>
                      <a:pPr algn="ctr">
                        <a:spcAft>
                          <a:spcPts val="0"/>
                        </a:spcAft>
                      </a:pPr>
                      <a:r>
                        <a:rPr lang="ja-JP" altLang="ja-JP" sz="1800" kern="100" dirty="0" smtClean="0">
                          <a:effectLst/>
                        </a:rPr>
                        <a:t>降雨日時</a:t>
                      </a:r>
                      <a:r>
                        <a:rPr lang="en-US" altLang="ja-JP" sz="1800" kern="100" dirty="0" smtClean="0">
                          <a:effectLst/>
                        </a:rPr>
                        <a:t> </a:t>
                      </a:r>
                      <a:endParaRPr lang="ja-JP" alt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altLang="en-US" sz="1800" kern="100" dirty="0" smtClean="0">
                          <a:effectLst/>
                        </a:rPr>
                        <a:t>最大</a:t>
                      </a:r>
                      <a:r>
                        <a:rPr lang="ja-JP" sz="1800" kern="100" dirty="0" smtClean="0">
                          <a:effectLst/>
                        </a:rPr>
                        <a:t>連続雨量</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ja-JP" sz="1800" kern="100" dirty="0">
                          <a:effectLst/>
                        </a:rPr>
                        <a:t>見直し基準雨量</a:t>
                      </a:r>
                      <a:endParaRPr lang="ja-JP" sz="1800" kern="100" dirty="0">
                        <a:effectLst/>
                        <a:latin typeface="Century"/>
                        <a:ea typeface="ＭＳ 明朝"/>
                        <a:cs typeface="Times New Roman"/>
                      </a:endParaRPr>
                    </a:p>
                  </a:txBody>
                  <a:tcPr marL="68580" marR="68580" marT="0" marB="0"/>
                </a:tc>
                <a:extLst>
                  <a:ext uri="{0D108BD9-81ED-4DB2-BD59-A6C34878D82A}">
                    <a16:rowId xmlns:a16="http://schemas.microsoft.com/office/drawing/2014/main" val="10000"/>
                  </a:ext>
                </a:extLst>
              </a:tr>
              <a:tr h="222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rPr>
                        <a:t>H30</a:t>
                      </a:r>
                      <a:r>
                        <a:rPr lang="ja-JP" altLang="en-US" sz="1800" kern="100" dirty="0" smtClean="0">
                          <a:effectLst/>
                        </a:rPr>
                        <a:t>年  </a:t>
                      </a:r>
                      <a:r>
                        <a:rPr lang="en-US" altLang="ja-JP" sz="1800" kern="100" dirty="0" smtClean="0">
                          <a:effectLst/>
                        </a:rPr>
                        <a:t>7</a:t>
                      </a:r>
                      <a:r>
                        <a:rPr lang="ja-JP" altLang="en-US" sz="1800" kern="100" dirty="0" smtClean="0">
                          <a:effectLst/>
                        </a:rPr>
                        <a:t>月  </a:t>
                      </a:r>
                      <a:r>
                        <a:rPr lang="en-US" altLang="ja-JP" sz="1800" kern="100" dirty="0" smtClean="0">
                          <a:effectLst/>
                        </a:rPr>
                        <a:t>5</a:t>
                      </a:r>
                      <a:r>
                        <a:rPr lang="ja-JP" altLang="en-US" sz="1800" kern="100" dirty="0" smtClean="0">
                          <a:effectLst/>
                        </a:rPr>
                        <a:t>日</a:t>
                      </a:r>
                      <a:r>
                        <a:rPr lang="ja-JP" altLang="en-US" sz="1800" kern="100" baseline="0" dirty="0" smtClean="0">
                          <a:effectLst/>
                        </a:rPr>
                        <a:t> </a:t>
                      </a:r>
                      <a:r>
                        <a:rPr lang="en-US" altLang="ja-JP" sz="1800" kern="100" baseline="0" dirty="0" smtClean="0">
                          <a:effectLst/>
                        </a:rPr>
                        <a:t>18</a:t>
                      </a:r>
                      <a:r>
                        <a:rPr lang="ja-JP" altLang="en-US" sz="1800" kern="100" baseline="0" dirty="0" smtClean="0">
                          <a:effectLst/>
                        </a:rPr>
                        <a:t>時 </a:t>
                      </a:r>
                      <a:r>
                        <a:rPr lang="ja-JP" altLang="ja-JP" sz="1800" kern="100" dirty="0" smtClean="0">
                          <a:effectLst/>
                        </a:rPr>
                        <a:t>～</a:t>
                      </a:r>
                      <a:r>
                        <a:rPr lang="en-US" altLang="ja-JP" sz="1800" kern="100" dirty="0" smtClean="0">
                          <a:effectLst/>
                        </a:rPr>
                        <a:t>  6</a:t>
                      </a:r>
                      <a:r>
                        <a:rPr lang="ja-JP" altLang="en-US" sz="1800" kern="100" dirty="0" smtClean="0">
                          <a:effectLst/>
                        </a:rPr>
                        <a:t>日 </a:t>
                      </a:r>
                      <a:r>
                        <a:rPr lang="en-US" altLang="ja-JP" sz="1800" kern="100" dirty="0" smtClean="0">
                          <a:effectLst/>
                        </a:rPr>
                        <a:t>18</a:t>
                      </a:r>
                      <a:r>
                        <a:rPr lang="ja-JP" altLang="en-US" sz="1800" kern="100" dirty="0" smtClean="0">
                          <a:effectLst/>
                        </a:rPr>
                        <a:t>時</a:t>
                      </a:r>
                      <a:endParaRPr lang="ja-JP" altLang="ja-JP" sz="1800" kern="100" dirty="0" smtClean="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285</a:t>
                      </a:r>
                      <a:r>
                        <a:rPr lang="en-US" sz="1800" kern="100" dirty="0" smtClean="0">
                          <a:effectLst/>
                        </a:rPr>
                        <a:t>mm</a:t>
                      </a:r>
                      <a:endParaRPr lang="ja-JP" sz="1800" kern="100" dirty="0">
                        <a:effectLst/>
                        <a:latin typeface="Century"/>
                        <a:ea typeface="ＭＳ 明朝"/>
                        <a:cs typeface="Times New Roman"/>
                      </a:endParaRPr>
                    </a:p>
                  </a:txBody>
                  <a:tcPr marL="68580" marR="68580" marT="0" marB="0"/>
                </a:tc>
                <a:tc>
                  <a:txBody>
                    <a:bodyPr/>
                    <a:lstStyle/>
                    <a:p>
                      <a:pPr algn="ctr">
                        <a:spcAft>
                          <a:spcPts val="0"/>
                        </a:spcAft>
                      </a:pPr>
                      <a:r>
                        <a:rPr lang="en-US" altLang="ja-JP" sz="1800" kern="100" dirty="0" smtClean="0">
                          <a:effectLst/>
                        </a:rPr>
                        <a:t>210</a:t>
                      </a:r>
                      <a:r>
                        <a:rPr lang="en-US" sz="1800" kern="100" dirty="0" smtClean="0">
                          <a:effectLst/>
                        </a:rPr>
                        <a:t>mm</a:t>
                      </a:r>
                      <a:endParaRPr lang="ja-JP" sz="180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9" name="正方形/長方形 8"/>
          <p:cNvSpPr/>
          <p:nvPr/>
        </p:nvSpPr>
        <p:spPr>
          <a:xfrm>
            <a:off x="1187624" y="5844018"/>
            <a:ext cx="7344308" cy="338554"/>
          </a:xfrm>
          <a:prstGeom prst="rect">
            <a:avLst/>
          </a:prstGeom>
        </p:spPr>
        <p:txBody>
          <a:bodyPr wrap="square">
            <a:spAutoFit/>
          </a:bodyPr>
          <a:lstStyle/>
          <a:p>
            <a:r>
              <a:rPr lang="ja-JP" altLang="ja-JP" sz="1600" dirty="0"/>
              <a:t>※雨量</a:t>
            </a:r>
            <a:r>
              <a:rPr lang="ja-JP" altLang="ja-JP" sz="1600" dirty="0" smtClean="0"/>
              <a:t>観測所</a:t>
            </a:r>
            <a:r>
              <a:rPr lang="en-US" altLang="ja-JP" sz="1600" dirty="0" smtClean="0"/>
              <a:t> : </a:t>
            </a:r>
            <a:r>
              <a:rPr lang="ja-JP" altLang="en-US" sz="1600" dirty="0" smtClean="0"/>
              <a:t>多奈川（</a:t>
            </a:r>
            <a:r>
              <a:rPr lang="ja-JP" altLang="en-US" sz="1600" dirty="0"/>
              <a:t>観測所からの距離　</a:t>
            </a:r>
            <a:r>
              <a:rPr lang="ja-JP" altLang="en-US" sz="1600" dirty="0" smtClean="0"/>
              <a:t>平均</a:t>
            </a:r>
            <a:r>
              <a:rPr lang="en-US" altLang="ja-JP" sz="1600" dirty="0" smtClean="0"/>
              <a:t>1.85</a:t>
            </a:r>
            <a:r>
              <a:rPr lang="ja-JP" altLang="en-US" sz="1600" dirty="0" smtClean="0"/>
              <a:t>ｋｍ </a:t>
            </a:r>
            <a:r>
              <a:rPr lang="en-US" altLang="ja-JP" sz="1600" dirty="0" smtClean="0"/>
              <a:t>[</a:t>
            </a:r>
            <a:r>
              <a:rPr lang="ja-JP" altLang="en-US" sz="1600" dirty="0" smtClean="0"/>
              <a:t>最長</a:t>
            </a:r>
            <a:r>
              <a:rPr lang="en-US" altLang="ja-JP" sz="1600" dirty="0" smtClean="0"/>
              <a:t>2.8km</a:t>
            </a:r>
            <a:r>
              <a:rPr lang="ja-JP" altLang="en-US" sz="1600" dirty="0" err="1" smtClean="0"/>
              <a:t>、</a:t>
            </a:r>
            <a:r>
              <a:rPr lang="ja-JP" altLang="en-US" sz="1600" dirty="0" smtClean="0"/>
              <a:t>最短</a:t>
            </a:r>
            <a:r>
              <a:rPr lang="en-US" altLang="ja-JP" sz="1600" dirty="0" smtClean="0"/>
              <a:t>0.9km</a:t>
            </a:r>
            <a:r>
              <a:rPr lang="en-US" altLang="ja-JP" sz="1600" dirty="0"/>
              <a:t>]</a:t>
            </a:r>
            <a:r>
              <a:rPr lang="ja-JP" altLang="en-US" sz="1600" dirty="0"/>
              <a:t>）</a:t>
            </a:r>
            <a:endParaRPr lang="ja-JP" altLang="ja-JP" sz="1600" dirty="0"/>
          </a:p>
        </p:txBody>
      </p:sp>
      <p:sp>
        <p:nvSpPr>
          <p:cNvPr id="12" name="正方形/長方形 11"/>
          <p:cNvSpPr/>
          <p:nvPr/>
        </p:nvSpPr>
        <p:spPr>
          <a:xfrm>
            <a:off x="1547664" y="4458598"/>
            <a:ext cx="7344308" cy="338554"/>
          </a:xfrm>
          <a:prstGeom prst="rect">
            <a:avLst/>
          </a:prstGeom>
        </p:spPr>
        <p:txBody>
          <a:bodyPr wrap="square">
            <a:spAutoFit/>
          </a:bodyPr>
          <a:lstStyle/>
          <a:p>
            <a:r>
              <a:rPr lang="ja-JP" altLang="ja-JP" sz="1600" dirty="0" smtClean="0"/>
              <a:t>※</a:t>
            </a:r>
            <a:r>
              <a:rPr lang="ja-JP" altLang="en-US" sz="1600" dirty="0" smtClean="0"/>
              <a:t>上記以下の降雨でも過去</a:t>
            </a:r>
            <a:r>
              <a:rPr lang="en-US" altLang="ja-JP" sz="1600" dirty="0" smtClean="0"/>
              <a:t>10</a:t>
            </a:r>
            <a:r>
              <a:rPr lang="ja-JP" altLang="en-US" sz="1600" dirty="0" smtClean="0"/>
              <a:t>年間、災害履歴なし</a:t>
            </a:r>
            <a:endParaRPr lang="ja-JP" altLang="ja-JP" sz="1600" dirty="0"/>
          </a:p>
        </p:txBody>
      </p:sp>
      <p:sp>
        <p:nvSpPr>
          <p:cNvPr id="14"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３．区間の概要</a:t>
            </a:r>
            <a:endParaRPr kumimoji="1" lang="ja-JP" altLang="en-US" sz="36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07335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5" name="正方形/長方形 4"/>
          <p:cNvSpPr/>
          <p:nvPr/>
        </p:nvSpPr>
        <p:spPr>
          <a:xfrm>
            <a:off x="467544" y="1196752"/>
            <a:ext cx="7416824" cy="369332"/>
          </a:xfrm>
          <a:prstGeom prst="rect">
            <a:avLst/>
          </a:prstGeom>
        </p:spPr>
        <p:txBody>
          <a:bodyPr wrap="square">
            <a:spAutoFit/>
          </a:bodyPr>
          <a:lstStyle/>
          <a:p>
            <a:r>
              <a:rPr lang="ja-JP" altLang="en-US" dirty="0" smtClean="0"/>
              <a:t>４</a:t>
            </a:r>
            <a:r>
              <a:rPr lang="ja-JP" altLang="ja-JP" dirty="0" smtClean="0"/>
              <a:t>．</a:t>
            </a:r>
            <a:r>
              <a:rPr lang="ja-JP" altLang="en-US" dirty="0" smtClean="0"/>
              <a:t>路線図</a:t>
            </a:r>
            <a:endParaRPr lang="ja-JP" altLang="ja-JP" dirty="0"/>
          </a:p>
        </p:txBody>
      </p:sp>
      <p:sp>
        <p:nvSpPr>
          <p:cNvPr id="8"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３．区間の概要</a:t>
            </a:r>
            <a:endParaRPr kumimoji="1" lang="ja-JP" altLang="en-US" sz="2700" dirty="0">
              <a:latin typeface="HGSｺﾞｼｯｸM" panose="020B0600000000000000" pitchFamily="50" charset="-128"/>
              <a:ea typeface="HGSｺﾞｼｯｸM" panose="020B0600000000000000" pitchFamily="50" charset="-128"/>
            </a:endParaRPr>
          </a:p>
        </p:txBody>
      </p:sp>
      <p:pic>
        <p:nvPicPr>
          <p:cNvPr id="2" name="図 1"/>
          <p:cNvPicPr>
            <a:picLocks noChangeAspect="1"/>
          </p:cNvPicPr>
          <p:nvPr/>
        </p:nvPicPr>
        <p:blipFill>
          <a:blip r:embed="rId3"/>
          <a:stretch>
            <a:fillRect/>
          </a:stretch>
        </p:blipFill>
        <p:spPr>
          <a:xfrm>
            <a:off x="505197" y="1626084"/>
            <a:ext cx="8323884" cy="4683236"/>
          </a:xfrm>
          <a:prstGeom prst="rect">
            <a:avLst/>
          </a:prstGeom>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88424" y="5180600"/>
            <a:ext cx="530899" cy="112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乗算 5"/>
          <p:cNvSpPr/>
          <p:nvPr/>
        </p:nvSpPr>
        <p:spPr>
          <a:xfrm>
            <a:off x="3707904" y="2492896"/>
            <a:ext cx="360040" cy="360040"/>
          </a:xfrm>
          <a:prstGeom prst="mathMultiply">
            <a:avLst>
              <a:gd name="adj1" fmla="val 900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線吹き出し 1 (枠付き) 6"/>
          <p:cNvSpPr/>
          <p:nvPr/>
        </p:nvSpPr>
        <p:spPr>
          <a:xfrm>
            <a:off x="4211960" y="1700808"/>
            <a:ext cx="1296144" cy="288032"/>
          </a:xfrm>
          <a:prstGeom prst="borderCallout1">
            <a:avLst>
              <a:gd name="adj1" fmla="val 91314"/>
              <a:gd name="adj2" fmla="val 738"/>
              <a:gd name="adj3" fmla="val 299956"/>
              <a:gd name="adj4" fmla="val -24559"/>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多奈川観測所</a:t>
            </a:r>
            <a:endParaRPr kumimoji="1" lang="ja-JP" altLang="en-US" sz="1000" dirty="0"/>
          </a:p>
        </p:txBody>
      </p:sp>
    </p:spTree>
    <p:extLst>
      <p:ext uri="{BB962C8B-B14F-4D97-AF65-F5344CB8AC3E}">
        <p14:creationId xmlns:p14="http://schemas.microsoft.com/office/powerpoint/2010/main" val="34439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1196752"/>
            <a:ext cx="7416824" cy="369332"/>
          </a:xfrm>
          <a:prstGeom prst="rect">
            <a:avLst/>
          </a:prstGeom>
        </p:spPr>
        <p:txBody>
          <a:bodyPr wrap="square">
            <a:spAutoFit/>
          </a:bodyPr>
          <a:lstStyle/>
          <a:p>
            <a:r>
              <a:rPr lang="ja-JP" altLang="en-US" dirty="0" smtClean="0"/>
              <a:t>５</a:t>
            </a:r>
            <a:r>
              <a:rPr lang="ja-JP" altLang="ja-JP" dirty="0" smtClean="0"/>
              <a:t>．</a:t>
            </a:r>
            <a:r>
              <a:rPr lang="ja-JP" altLang="en-US" dirty="0" smtClean="0"/>
              <a:t>航空写真</a:t>
            </a:r>
            <a:endParaRPr lang="ja-JP" altLang="ja-JP" dirty="0"/>
          </a:p>
        </p:txBody>
      </p:sp>
      <p:sp>
        <p:nvSpPr>
          <p:cNvPr id="28"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３．区間の概要</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364088" y="6309320"/>
            <a:ext cx="3505200" cy="365760"/>
          </a:xfrm>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grpSp>
        <p:nvGrpSpPr>
          <p:cNvPr id="7" name="グループ化 6"/>
          <p:cNvGrpSpPr/>
          <p:nvPr/>
        </p:nvGrpSpPr>
        <p:grpSpPr>
          <a:xfrm>
            <a:off x="713606" y="1556792"/>
            <a:ext cx="7746826" cy="4662769"/>
            <a:chOff x="0" y="205671"/>
            <a:chExt cx="8724900" cy="5847472"/>
          </a:xfrm>
        </p:grpSpPr>
        <p:pic>
          <p:nvPicPr>
            <p:cNvPr id="8" name="図 7"/>
            <p:cNvPicPr>
              <a:picLocks noChangeAspect="1"/>
            </p:cNvPicPr>
            <p:nvPr/>
          </p:nvPicPr>
          <p:blipFill rotWithShape="1">
            <a:blip r:embed="rId3"/>
            <a:srcRect t="3398"/>
            <a:stretch/>
          </p:blipFill>
          <p:spPr>
            <a:xfrm>
              <a:off x="0" y="205671"/>
              <a:ext cx="8724900" cy="5847472"/>
            </a:xfrm>
            <a:prstGeom prst="rect">
              <a:avLst/>
            </a:prstGeom>
          </p:spPr>
        </p:pic>
        <p:sp>
          <p:nvSpPr>
            <p:cNvPr id="9" name="フリーフォーム 8"/>
            <p:cNvSpPr/>
            <p:nvPr/>
          </p:nvSpPr>
          <p:spPr>
            <a:xfrm>
              <a:off x="1667607" y="2256693"/>
              <a:ext cx="2747596" cy="1011115"/>
            </a:xfrm>
            <a:custGeom>
              <a:avLst/>
              <a:gdLst>
                <a:gd name="connsiteX0" fmla="*/ 0 w 2740269"/>
                <a:gd name="connsiteY0" fmla="*/ 1025769 h 1025769"/>
                <a:gd name="connsiteX1" fmla="*/ 102577 w 2740269"/>
                <a:gd name="connsiteY1" fmla="*/ 908539 h 1025769"/>
                <a:gd name="connsiteX2" fmla="*/ 109904 w 2740269"/>
                <a:gd name="connsiteY2" fmla="*/ 857250 h 1025769"/>
                <a:gd name="connsiteX3" fmla="*/ 139212 w 2740269"/>
                <a:gd name="connsiteY3" fmla="*/ 791308 h 1025769"/>
                <a:gd name="connsiteX4" fmla="*/ 161193 w 2740269"/>
                <a:gd name="connsiteY4" fmla="*/ 762000 h 1025769"/>
                <a:gd name="connsiteX5" fmla="*/ 234462 w 2740269"/>
                <a:gd name="connsiteY5" fmla="*/ 762000 h 1025769"/>
                <a:gd name="connsiteX6" fmla="*/ 329712 w 2740269"/>
                <a:gd name="connsiteY6" fmla="*/ 762000 h 1025769"/>
                <a:gd name="connsiteX7" fmla="*/ 373673 w 2740269"/>
                <a:gd name="connsiteY7" fmla="*/ 703385 h 1025769"/>
                <a:gd name="connsiteX8" fmla="*/ 410308 w 2740269"/>
                <a:gd name="connsiteY8" fmla="*/ 666750 h 1025769"/>
                <a:gd name="connsiteX9" fmla="*/ 527539 w 2740269"/>
                <a:gd name="connsiteY9" fmla="*/ 615462 h 1025769"/>
                <a:gd name="connsiteX10" fmla="*/ 622789 w 2740269"/>
                <a:gd name="connsiteY10" fmla="*/ 600808 h 1025769"/>
                <a:gd name="connsiteX11" fmla="*/ 659423 w 2740269"/>
                <a:gd name="connsiteY11" fmla="*/ 564173 h 1025769"/>
                <a:gd name="connsiteX12" fmla="*/ 740019 w 2740269"/>
                <a:gd name="connsiteY12" fmla="*/ 498231 h 1025769"/>
                <a:gd name="connsiteX13" fmla="*/ 827943 w 2740269"/>
                <a:gd name="connsiteY13" fmla="*/ 454269 h 1025769"/>
                <a:gd name="connsiteX14" fmla="*/ 849923 w 2740269"/>
                <a:gd name="connsiteY14" fmla="*/ 307731 h 1025769"/>
                <a:gd name="connsiteX15" fmla="*/ 879231 w 2740269"/>
                <a:gd name="connsiteY15" fmla="*/ 249115 h 1025769"/>
                <a:gd name="connsiteX16" fmla="*/ 923193 w 2740269"/>
                <a:gd name="connsiteY16" fmla="*/ 175846 h 1025769"/>
                <a:gd name="connsiteX17" fmla="*/ 959827 w 2740269"/>
                <a:gd name="connsiteY17" fmla="*/ 102577 h 1025769"/>
                <a:gd name="connsiteX18" fmla="*/ 1055077 w 2740269"/>
                <a:gd name="connsiteY18" fmla="*/ 43962 h 1025769"/>
                <a:gd name="connsiteX19" fmla="*/ 1121019 w 2740269"/>
                <a:gd name="connsiteY19" fmla="*/ 0 h 1025769"/>
                <a:gd name="connsiteX20" fmla="*/ 1238250 w 2740269"/>
                <a:gd name="connsiteY20" fmla="*/ 0 h 1025769"/>
                <a:gd name="connsiteX21" fmla="*/ 1326173 w 2740269"/>
                <a:gd name="connsiteY21" fmla="*/ 21981 h 1025769"/>
                <a:gd name="connsiteX22" fmla="*/ 1465385 w 2740269"/>
                <a:gd name="connsiteY22" fmla="*/ 65942 h 1025769"/>
                <a:gd name="connsiteX23" fmla="*/ 1524000 w 2740269"/>
                <a:gd name="connsiteY23" fmla="*/ 80596 h 1025769"/>
                <a:gd name="connsiteX24" fmla="*/ 1597269 w 2740269"/>
                <a:gd name="connsiteY24" fmla="*/ 87923 h 1025769"/>
                <a:gd name="connsiteX25" fmla="*/ 1699846 w 2740269"/>
                <a:gd name="connsiteY25" fmla="*/ 146539 h 1025769"/>
                <a:gd name="connsiteX26" fmla="*/ 1729154 w 2740269"/>
                <a:gd name="connsiteY26" fmla="*/ 183173 h 1025769"/>
                <a:gd name="connsiteX27" fmla="*/ 1824404 w 2740269"/>
                <a:gd name="connsiteY27" fmla="*/ 197827 h 1025769"/>
                <a:gd name="connsiteX28" fmla="*/ 1912327 w 2740269"/>
                <a:gd name="connsiteY28" fmla="*/ 212481 h 1025769"/>
                <a:gd name="connsiteX29" fmla="*/ 1985596 w 2740269"/>
                <a:gd name="connsiteY29" fmla="*/ 183173 h 1025769"/>
                <a:gd name="connsiteX30" fmla="*/ 2014904 w 2740269"/>
                <a:gd name="connsiteY30" fmla="*/ 197827 h 1025769"/>
                <a:gd name="connsiteX31" fmla="*/ 2102827 w 2740269"/>
                <a:gd name="connsiteY31" fmla="*/ 256442 h 1025769"/>
                <a:gd name="connsiteX32" fmla="*/ 2190750 w 2740269"/>
                <a:gd name="connsiteY32" fmla="*/ 307731 h 1025769"/>
                <a:gd name="connsiteX33" fmla="*/ 2264019 w 2740269"/>
                <a:gd name="connsiteY33" fmla="*/ 351692 h 1025769"/>
                <a:gd name="connsiteX34" fmla="*/ 2432539 w 2740269"/>
                <a:gd name="connsiteY34" fmla="*/ 505558 h 1025769"/>
                <a:gd name="connsiteX35" fmla="*/ 2549769 w 2740269"/>
                <a:gd name="connsiteY35" fmla="*/ 578827 h 1025769"/>
                <a:gd name="connsiteX36" fmla="*/ 2630366 w 2740269"/>
                <a:gd name="connsiteY36" fmla="*/ 586154 h 1025769"/>
                <a:gd name="connsiteX37" fmla="*/ 2681654 w 2740269"/>
                <a:gd name="connsiteY37" fmla="*/ 600808 h 1025769"/>
                <a:gd name="connsiteX38" fmla="*/ 2740269 w 2740269"/>
                <a:gd name="connsiteY38" fmla="*/ 600808 h 102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0269" h="1025769">
                  <a:moveTo>
                    <a:pt x="0" y="1025769"/>
                  </a:moveTo>
                  <a:lnTo>
                    <a:pt x="102577" y="908539"/>
                  </a:lnTo>
                  <a:lnTo>
                    <a:pt x="109904" y="857250"/>
                  </a:lnTo>
                  <a:lnTo>
                    <a:pt x="139212" y="791308"/>
                  </a:lnTo>
                  <a:lnTo>
                    <a:pt x="161193" y="762000"/>
                  </a:lnTo>
                  <a:lnTo>
                    <a:pt x="234462" y="762000"/>
                  </a:lnTo>
                  <a:lnTo>
                    <a:pt x="329712" y="762000"/>
                  </a:lnTo>
                  <a:lnTo>
                    <a:pt x="373673" y="703385"/>
                  </a:lnTo>
                  <a:lnTo>
                    <a:pt x="410308" y="666750"/>
                  </a:lnTo>
                  <a:lnTo>
                    <a:pt x="527539" y="615462"/>
                  </a:lnTo>
                  <a:lnTo>
                    <a:pt x="622789" y="600808"/>
                  </a:lnTo>
                  <a:lnTo>
                    <a:pt x="659423" y="564173"/>
                  </a:lnTo>
                  <a:lnTo>
                    <a:pt x="740019" y="498231"/>
                  </a:lnTo>
                  <a:lnTo>
                    <a:pt x="827943" y="454269"/>
                  </a:lnTo>
                  <a:lnTo>
                    <a:pt x="849923" y="307731"/>
                  </a:lnTo>
                  <a:lnTo>
                    <a:pt x="879231" y="249115"/>
                  </a:lnTo>
                  <a:lnTo>
                    <a:pt x="923193" y="175846"/>
                  </a:lnTo>
                  <a:lnTo>
                    <a:pt x="959827" y="102577"/>
                  </a:lnTo>
                  <a:lnTo>
                    <a:pt x="1055077" y="43962"/>
                  </a:lnTo>
                  <a:lnTo>
                    <a:pt x="1121019" y="0"/>
                  </a:lnTo>
                  <a:lnTo>
                    <a:pt x="1238250" y="0"/>
                  </a:lnTo>
                  <a:lnTo>
                    <a:pt x="1326173" y="21981"/>
                  </a:lnTo>
                  <a:lnTo>
                    <a:pt x="1465385" y="65942"/>
                  </a:lnTo>
                  <a:lnTo>
                    <a:pt x="1524000" y="80596"/>
                  </a:lnTo>
                  <a:lnTo>
                    <a:pt x="1597269" y="87923"/>
                  </a:lnTo>
                  <a:lnTo>
                    <a:pt x="1699846" y="146539"/>
                  </a:lnTo>
                  <a:lnTo>
                    <a:pt x="1729154" y="183173"/>
                  </a:lnTo>
                  <a:lnTo>
                    <a:pt x="1824404" y="197827"/>
                  </a:lnTo>
                  <a:lnTo>
                    <a:pt x="1912327" y="212481"/>
                  </a:lnTo>
                  <a:lnTo>
                    <a:pt x="1985596" y="183173"/>
                  </a:lnTo>
                  <a:lnTo>
                    <a:pt x="2014904" y="197827"/>
                  </a:lnTo>
                  <a:lnTo>
                    <a:pt x="2102827" y="256442"/>
                  </a:lnTo>
                  <a:lnTo>
                    <a:pt x="2190750" y="307731"/>
                  </a:lnTo>
                  <a:lnTo>
                    <a:pt x="2264019" y="351692"/>
                  </a:lnTo>
                  <a:lnTo>
                    <a:pt x="2432539" y="505558"/>
                  </a:lnTo>
                  <a:lnTo>
                    <a:pt x="2549769" y="578827"/>
                  </a:lnTo>
                  <a:lnTo>
                    <a:pt x="2630366" y="586154"/>
                  </a:lnTo>
                  <a:lnTo>
                    <a:pt x="2681654" y="600808"/>
                  </a:lnTo>
                  <a:lnTo>
                    <a:pt x="2740269" y="600808"/>
                  </a:lnTo>
                </a:path>
              </a:pathLst>
            </a:custGeom>
            <a:noFill/>
            <a:ln w="44450">
              <a:solidFill>
                <a:srgbClr val="FF0000"/>
              </a:solid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 name="線吹き出し 1 (枠付き) 9"/>
            <p:cNvSpPr/>
            <p:nvPr/>
          </p:nvSpPr>
          <p:spPr>
            <a:xfrm>
              <a:off x="1433146" y="1773116"/>
              <a:ext cx="837102" cy="282087"/>
            </a:xfrm>
            <a:prstGeom prst="borderCallout1">
              <a:avLst>
                <a:gd name="adj1" fmla="val 58750"/>
                <a:gd name="adj2" fmla="val 100667"/>
                <a:gd name="adj3" fmla="val 203679"/>
                <a:gd name="adj4" fmla="val 143913"/>
              </a:avLst>
            </a:prstGeom>
            <a:ln w="22225">
              <a:solidFill>
                <a:srgbClr val="FF0000"/>
              </a:solidFill>
              <a:tailEnd type="triangle"/>
            </a:ln>
          </p:spPr>
          <p:style>
            <a:lnRef idx="2">
              <a:schemeClr val="accent6"/>
            </a:lnRef>
            <a:fillRef idx="1">
              <a:schemeClr val="lt1"/>
            </a:fillRef>
            <a:effectRef idx="0">
              <a:schemeClr val="accent6"/>
            </a:effectRef>
            <a:fontRef idx="minor">
              <a:schemeClr val="dk1"/>
            </a:fontRef>
          </p:style>
          <p:txBody>
            <a:bodyPr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100" b="1">
                  <a:solidFill>
                    <a:sysClr val="windowText" lastClr="000000"/>
                  </a:solidFill>
                </a:rPr>
                <a:t>規制区間</a:t>
              </a:r>
            </a:p>
          </p:txBody>
        </p:sp>
      </p:gr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81413" y="4921755"/>
            <a:ext cx="64351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832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1196752"/>
            <a:ext cx="7416824" cy="369332"/>
          </a:xfrm>
          <a:prstGeom prst="rect">
            <a:avLst/>
          </a:prstGeom>
        </p:spPr>
        <p:txBody>
          <a:bodyPr wrap="square">
            <a:spAutoFit/>
          </a:bodyPr>
          <a:lstStyle/>
          <a:p>
            <a:r>
              <a:rPr lang="ja-JP" altLang="en-US" dirty="0" smtClean="0"/>
              <a:t>６</a:t>
            </a:r>
            <a:r>
              <a:rPr lang="ja-JP" altLang="ja-JP" dirty="0" smtClean="0"/>
              <a:t>．</a:t>
            </a:r>
            <a:r>
              <a:rPr lang="ja-JP" altLang="en-US" dirty="0" smtClean="0"/>
              <a:t>道路防災点検結果（</a:t>
            </a:r>
            <a:r>
              <a:rPr lang="en-US" altLang="ja-JP" dirty="0" smtClean="0"/>
              <a:t>H27</a:t>
            </a:r>
            <a:r>
              <a:rPr lang="ja-JP" altLang="en-US" dirty="0" smtClean="0"/>
              <a:t>点検）</a:t>
            </a:r>
            <a:endParaRPr lang="ja-JP" altLang="ja-JP" dirty="0"/>
          </a:p>
        </p:txBody>
      </p:sp>
      <p:sp>
        <p:nvSpPr>
          <p:cNvPr id="28"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３．区間の概要</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364088" y="6309320"/>
            <a:ext cx="3505200" cy="365760"/>
          </a:xfrm>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pic>
        <p:nvPicPr>
          <p:cNvPr id="6" name="図 5"/>
          <p:cNvPicPr>
            <a:picLocks noChangeAspect="1"/>
          </p:cNvPicPr>
          <p:nvPr/>
        </p:nvPicPr>
        <p:blipFill>
          <a:blip r:embed="rId3"/>
          <a:stretch>
            <a:fillRect/>
          </a:stretch>
        </p:blipFill>
        <p:spPr>
          <a:xfrm>
            <a:off x="6785898" y="5301208"/>
            <a:ext cx="1921177" cy="996166"/>
          </a:xfrm>
          <a:prstGeom prst="rect">
            <a:avLst/>
          </a:prstGeom>
          <a:ln>
            <a:solidFill>
              <a:schemeClr val="tx1"/>
            </a:solidFill>
          </a:ln>
        </p:spPr>
      </p:pic>
      <p:pic>
        <p:nvPicPr>
          <p:cNvPr id="15" name="図 14"/>
          <p:cNvPicPr>
            <a:picLocks noChangeAspect="1"/>
          </p:cNvPicPr>
          <p:nvPr/>
        </p:nvPicPr>
        <p:blipFill>
          <a:blip r:embed="rId4"/>
          <a:stretch>
            <a:fillRect/>
          </a:stretch>
        </p:blipFill>
        <p:spPr>
          <a:xfrm>
            <a:off x="231930" y="1684107"/>
            <a:ext cx="8637358" cy="3545093"/>
          </a:xfrm>
          <a:prstGeom prst="rect">
            <a:avLst/>
          </a:prstGeom>
        </p:spPr>
      </p:pic>
      <p:pic>
        <p:nvPicPr>
          <p:cNvPr id="1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532440" y="4406666"/>
            <a:ext cx="386883" cy="82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フリーフォーム 16"/>
          <p:cNvSpPr/>
          <p:nvPr/>
        </p:nvSpPr>
        <p:spPr>
          <a:xfrm>
            <a:off x="6455390" y="1733266"/>
            <a:ext cx="2581105" cy="1119670"/>
          </a:xfrm>
          <a:custGeom>
            <a:avLst/>
            <a:gdLst>
              <a:gd name="connsiteX0" fmla="*/ 13648 w 2019869"/>
              <a:gd name="connsiteY0" fmla="*/ 0 h 818865"/>
              <a:gd name="connsiteX1" fmla="*/ 0 w 2019869"/>
              <a:gd name="connsiteY1" fmla="*/ 382137 h 818865"/>
              <a:gd name="connsiteX2" fmla="*/ 627797 w 2019869"/>
              <a:gd name="connsiteY2" fmla="*/ 614149 h 818865"/>
              <a:gd name="connsiteX3" fmla="*/ 1310185 w 2019869"/>
              <a:gd name="connsiteY3" fmla="*/ 818865 h 818865"/>
              <a:gd name="connsiteX4" fmla="*/ 1473958 w 2019869"/>
              <a:gd name="connsiteY4" fmla="*/ 777922 h 818865"/>
              <a:gd name="connsiteX5" fmla="*/ 1733266 w 2019869"/>
              <a:gd name="connsiteY5" fmla="*/ 655092 h 818865"/>
              <a:gd name="connsiteX6" fmla="*/ 1924334 w 2019869"/>
              <a:gd name="connsiteY6" fmla="*/ 409433 h 818865"/>
              <a:gd name="connsiteX7" fmla="*/ 2019869 w 2019869"/>
              <a:gd name="connsiteY7" fmla="*/ 122830 h 818865"/>
              <a:gd name="connsiteX8" fmla="*/ 13648 w 2019869"/>
              <a:gd name="connsiteY8" fmla="*/ 0 h 81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869" h="818865">
                <a:moveTo>
                  <a:pt x="13648" y="0"/>
                </a:moveTo>
                <a:lnTo>
                  <a:pt x="0" y="382137"/>
                </a:lnTo>
                <a:lnTo>
                  <a:pt x="627797" y="614149"/>
                </a:lnTo>
                <a:lnTo>
                  <a:pt x="1310185" y="818865"/>
                </a:lnTo>
                <a:lnTo>
                  <a:pt x="1473958" y="777922"/>
                </a:lnTo>
                <a:lnTo>
                  <a:pt x="1733266" y="655092"/>
                </a:lnTo>
                <a:lnTo>
                  <a:pt x="1924334" y="409433"/>
                </a:lnTo>
                <a:lnTo>
                  <a:pt x="2019869" y="122830"/>
                </a:lnTo>
                <a:lnTo>
                  <a:pt x="1364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452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審議会資料</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
        <p:nvSpPr>
          <p:cNvPr id="5" name="正方形/長方形 4"/>
          <p:cNvSpPr/>
          <p:nvPr/>
        </p:nvSpPr>
        <p:spPr>
          <a:xfrm>
            <a:off x="457200" y="1124744"/>
            <a:ext cx="7416824" cy="369332"/>
          </a:xfrm>
          <a:prstGeom prst="rect">
            <a:avLst/>
          </a:prstGeom>
        </p:spPr>
        <p:txBody>
          <a:bodyPr wrap="square">
            <a:spAutoFit/>
          </a:bodyPr>
          <a:lstStyle/>
          <a:p>
            <a:r>
              <a:rPr lang="ja-JP" altLang="en-US" dirty="0" smtClean="0"/>
              <a:t>現地状況写真（１）</a:t>
            </a:r>
            <a:endParaRPr lang="ja-JP" altLang="ja-JP" dirty="0"/>
          </a:p>
        </p:txBody>
      </p:sp>
      <p:sp>
        <p:nvSpPr>
          <p:cNvPr id="22" name="タイトル 1"/>
          <p:cNvSpPr>
            <a:spLocks noGrp="1"/>
          </p:cNvSpPr>
          <p:nvPr>
            <p:ph type="title"/>
          </p:nvPr>
        </p:nvSpPr>
        <p:spPr/>
        <p:txBody>
          <a:bodyPr>
            <a:normAutofit/>
          </a:bodyPr>
          <a:lstStyle/>
          <a:p>
            <a:r>
              <a:rPr lang="ja-JP" altLang="en-US" sz="3600" dirty="0" smtClean="0">
                <a:latin typeface="HGSｺﾞｼｯｸM" panose="020B0600000000000000" pitchFamily="50" charset="-128"/>
                <a:ea typeface="HGSｺﾞｼｯｸM" panose="020B0600000000000000" pitchFamily="50" charset="-128"/>
              </a:rPr>
              <a:t>４．現地確認</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7" name="テキスト ボックス 26"/>
          <p:cNvSpPr txBox="1"/>
          <p:nvPr/>
        </p:nvSpPr>
        <p:spPr>
          <a:xfrm>
            <a:off x="611560" y="1412776"/>
            <a:ext cx="3960440" cy="338554"/>
          </a:xfrm>
          <a:prstGeom prst="rect">
            <a:avLst/>
          </a:prstGeom>
          <a:noFill/>
          <a:ln>
            <a:noFill/>
          </a:ln>
        </p:spPr>
        <p:txBody>
          <a:bodyPr wrap="square" rtlCol="0">
            <a:spAutoFit/>
          </a:bodyPr>
          <a:lstStyle/>
          <a:p>
            <a:r>
              <a:rPr lang="en-US" altLang="ja-JP" sz="1600" dirty="0" smtClean="0"/>
              <a:t>K135A070 </a:t>
            </a:r>
            <a:r>
              <a:rPr kumimoji="1" lang="ja-JP" altLang="en-US" sz="1600" dirty="0" smtClean="0"/>
              <a:t>要対策箇所の対策状況の確認</a:t>
            </a:r>
            <a:endParaRPr kumimoji="1" lang="ja-JP" altLang="en-US" sz="1600" dirty="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1560" y="1871879"/>
            <a:ext cx="3152579" cy="2493225"/>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84517" y="1386396"/>
            <a:ext cx="4107272" cy="2800756"/>
          </a:xfrm>
          <a:prstGeom prst="rect">
            <a:avLst/>
          </a:prstGeom>
          <a:ln w="41275">
            <a:solidFill>
              <a:srgbClr val="FF0000"/>
            </a:solidFill>
            <a:prstDash val="sysDash"/>
          </a:ln>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71600" y="4460765"/>
            <a:ext cx="4104456" cy="2133727"/>
          </a:xfrm>
          <a:prstGeom prst="rect">
            <a:avLst/>
          </a:prstGeom>
        </p:spPr>
      </p:pic>
      <p:sp>
        <p:nvSpPr>
          <p:cNvPr id="9" name="右矢印 8"/>
          <p:cNvSpPr/>
          <p:nvPr/>
        </p:nvSpPr>
        <p:spPr>
          <a:xfrm>
            <a:off x="3832639" y="2084170"/>
            <a:ext cx="883377" cy="5527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220072" y="4968152"/>
            <a:ext cx="3816424" cy="1077218"/>
          </a:xfrm>
          <a:prstGeom prst="rect">
            <a:avLst/>
          </a:prstGeom>
          <a:ln>
            <a:solidFill>
              <a:srgbClr val="FF0000"/>
            </a:solidFill>
          </a:ln>
        </p:spPr>
        <p:txBody>
          <a:bodyPr wrap="square">
            <a:spAutoFit/>
          </a:bodyPr>
          <a:lstStyle/>
          <a:p>
            <a:r>
              <a:rPr lang="ja-JP" altLang="en-US" sz="1600" b="1" dirty="0" smtClean="0"/>
              <a:t>≪委員の意見≫</a:t>
            </a:r>
            <a:endParaRPr lang="en-US" altLang="ja-JP" sz="1600" b="1" dirty="0" smtClean="0"/>
          </a:p>
          <a:p>
            <a:r>
              <a:rPr lang="ja-JP" altLang="en-US" sz="1600" dirty="0" smtClean="0"/>
              <a:t>モルタル</a:t>
            </a:r>
            <a:r>
              <a:rPr lang="ja-JP" altLang="en-US" sz="1600" dirty="0"/>
              <a:t>吹付</a:t>
            </a:r>
            <a:r>
              <a:rPr lang="ja-JP" altLang="en-US" sz="1600" dirty="0" smtClean="0"/>
              <a:t>上部に露岩が見られる</a:t>
            </a:r>
            <a:endParaRPr lang="en-US" altLang="ja-JP" sz="1600" dirty="0" smtClean="0"/>
          </a:p>
          <a:p>
            <a:r>
              <a:rPr lang="ja-JP" altLang="en-US" sz="1600" dirty="0" smtClean="0"/>
              <a:t>樹木</a:t>
            </a:r>
            <a:r>
              <a:rPr lang="ja-JP" altLang="en-US" sz="1600" dirty="0"/>
              <a:t>が強風で揺れる</a:t>
            </a:r>
            <a:r>
              <a:rPr lang="ja-JP" altLang="en-US" sz="1600" dirty="0" smtClean="0"/>
              <a:t>と根本にある岩が浮いてくる</a:t>
            </a:r>
            <a:endParaRPr lang="en-US" altLang="ja-JP" sz="1600" dirty="0" smtClean="0"/>
          </a:p>
        </p:txBody>
      </p:sp>
      <p:sp>
        <p:nvSpPr>
          <p:cNvPr id="17" name="テキスト ボックス 16"/>
          <p:cNvSpPr txBox="1"/>
          <p:nvPr/>
        </p:nvSpPr>
        <p:spPr>
          <a:xfrm>
            <a:off x="4283968" y="6567155"/>
            <a:ext cx="1292088" cy="246221"/>
          </a:xfrm>
          <a:prstGeom prst="rect">
            <a:avLst/>
          </a:prstGeom>
          <a:noFill/>
          <a:ln>
            <a:noFill/>
          </a:ln>
        </p:spPr>
        <p:txBody>
          <a:bodyPr wrap="square" rtlCol="0">
            <a:spAutoFit/>
          </a:bodyPr>
          <a:lstStyle/>
          <a:p>
            <a:r>
              <a:rPr kumimoji="1" lang="ja-JP" altLang="en-US" sz="1000" dirty="0" smtClean="0"/>
              <a:t>ドローン撮影</a:t>
            </a:r>
            <a:endParaRPr kumimoji="1" lang="ja-JP" altLang="en-US" sz="1000" dirty="0"/>
          </a:p>
        </p:txBody>
      </p:sp>
      <p:sp>
        <p:nvSpPr>
          <p:cNvPr id="8" name="正方形/長方形 7"/>
          <p:cNvSpPr/>
          <p:nvPr/>
        </p:nvSpPr>
        <p:spPr>
          <a:xfrm>
            <a:off x="2267743" y="2021106"/>
            <a:ext cx="1368153" cy="831830"/>
          </a:xfrm>
          <a:prstGeom prst="rect">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187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a:solidFill>
            <a:schemeClr val="tx1"/>
          </a:solidFill>
          <a:prstDash val="solid"/>
        </a:ln>
      </a:spPr>
      <a:bodyPr wrap="square" rtlCol="0">
        <a:spAutoFit/>
      </a:bodyPr>
      <a:lstStyle>
        <a:defPPr marL="457200" indent="-457200">
          <a:buFont typeface="Wingdings" panose="05000000000000000000" pitchFamily="2" charset="2"/>
          <a:buChar char="l"/>
          <a:defRPr sz="2800" dirty="0" smtClean="0">
            <a:latin typeface="HGSｺﾞｼｯｸM" panose="020B0600000000000000" pitchFamily="50" charset="-128"/>
            <a:ea typeface="HGSｺﾞｼｯｸM" panose="020B06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EFF671-D381-49C2-9FA9-BF09102C2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0E55AB-EECD-4139-9CB5-5EBAB3E015CB}">
  <ds:schemaRef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www.w3.org/XML/1998/namespace"/>
    <ds:schemaRef ds:uri="http://purl.org/dc/elements/1.1/"/>
    <ds:schemaRef ds:uri="http://schemas.microsoft.com/office/2006/metadata/properties"/>
    <ds:schemaRef ds:uri="http://schemas.microsoft.com/sharepoint/v3"/>
    <ds:schemaRef ds:uri="http://purl.org/dc/terms/"/>
  </ds:schemaRefs>
</ds:datastoreItem>
</file>

<file path=customXml/itemProps3.xml><?xml version="1.0" encoding="utf-8"?>
<ds:datastoreItem xmlns:ds="http://schemas.openxmlformats.org/officeDocument/2006/customXml" ds:itemID="{80E39887-D6BA-4EF4-B421-0159CD8FA9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22925</TotalTime>
  <Words>856</Words>
  <Application>Microsoft Office PowerPoint</Application>
  <PresentationFormat>画面に合わせる (4:3)</PresentationFormat>
  <Paragraphs>146</Paragraphs>
  <Slides>13</Slides>
  <Notes>11</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7" baseType="lpstr">
      <vt:lpstr>HGSｺﾞｼｯｸM</vt:lpstr>
      <vt:lpstr>HG明朝E</vt:lpstr>
      <vt:lpstr>Meiryo UI</vt:lpstr>
      <vt:lpstr>ＭＳ Ｐゴシック</vt:lpstr>
      <vt:lpstr>ＭＳ 明朝</vt:lpstr>
      <vt:lpstr>Bookman Old Style</vt:lpstr>
      <vt:lpstr>Calibri</vt:lpstr>
      <vt:lpstr>Century</vt:lpstr>
      <vt:lpstr>Gill Sans MT</vt:lpstr>
      <vt:lpstr>Times New Roman</vt:lpstr>
      <vt:lpstr>Wingdings</vt:lpstr>
      <vt:lpstr>Wingdings 3</vt:lpstr>
      <vt:lpstr>アース</vt:lpstr>
      <vt:lpstr>ワークシート</vt:lpstr>
      <vt:lpstr>PowerPoint プレゼンテーション</vt:lpstr>
      <vt:lpstr>PowerPoint プレゼンテーション</vt:lpstr>
      <vt:lpstr>１．実施区間</vt:lpstr>
      <vt:lpstr>２．実施概要</vt:lpstr>
      <vt:lpstr>３．区間の概要</vt:lpstr>
      <vt:lpstr>３．区間の概要</vt:lpstr>
      <vt:lpstr>３．区間の概要</vt:lpstr>
      <vt:lpstr>３．区間の概要</vt:lpstr>
      <vt:lpstr>４．現地確認</vt:lpstr>
      <vt:lpstr>４．現地確認</vt:lpstr>
      <vt:lpstr>４．現地確認</vt:lpstr>
      <vt:lpstr>４．現地確認</vt:lpstr>
      <vt:lpstr>５．まとめ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冨永　英昭</cp:lastModifiedBy>
  <cp:revision>1069</cp:revision>
  <cp:lastPrinted>2020-03-18T03:11:09Z</cp:lastPrinted>
  <dcterms:created xsi:type="dcterms:W3CDTF">2015-11-17T02:43:53Z</dcterms:created>
  <dcterms:modified xsi:type="dcterms:W3CDTF">2020-06-15T01:50:49Z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