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handoutMasterIdLst>
    <p:handoutMasterId r:id="rId28"/>
  </p:handoutMasterIdLst>
  <p:sldIdLst>
    <p:sldId id="256" r:id="rId2"/>
    <p:sldId id="442" r:id="rId3"/>
    <p:sldId id="441" r:id="rId4"/>
    <p:sldId id="684" r:id="rId5"/>
    <p:sldId id="672" r:id="rId6"/>
    <p:sldId id="712" r:id="rId7"/>
    <p:sldId id="564" r:id="rId8"/>
    <p:sldId id="666" r:id="rId9"/>
    <p:sldId id="632" r:id="rId10"/>
    <p:sldId id="633" r:id="rId11"/>
    <p:sldId id="639" r:id="rId12"/>
    <p:sldId id="667" r:id="rId13"/>
    <p:sldId id="674" r:id="rId14"/>
    <p:sldId id="702" r:id="rId15"/>
    <p:sldId id="710" r:id="rId16"/>
    <p:sldId id="704" r:id="rId17"/>
    <p:sldId id="705" r:id="rId18"/>
    <p:sldId id="693" r:id="rId19"/>
    <p:sldId id="678" r:id="rId20"/>
    <p:sldId id="694" r:id="rId21"/>
    <p:sldId id="713" r:id="rId22"/>
    <p:sldId id="716" r:id="rId23"/>
    <p:sldId id="717" r:id="rId24"/>
    <p:sldId id="718" r:id="rId25"/>
    <p:sldId id="719"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9" autoAdjust="0"/>
    <p:restoredTop sz="95230" autoAdjust="0"/>
  </p:normalViewPr>
  <p:slideViewPr>
    <p:cSldViewPr>
      <p:cViewPr>
        <p:scale>
          <a:sx n="70" d="100"/>
          <a:sy n="70" d="100"/>
        </p:scale>
        <p:origin x="-1314" y="-108"/>
      </p:cViewPr>
      <p:guideLst>
        <p:guide orient="horz" pos="2160"/>
        <p:guide pos="2880"/>
      </p:guideLst>
    </p:cSldViewPr>
  </p:slideViewPr>
  <p:outlineViewPr>
    <p:cViewPr>
      <p:scale>
        <a:sx n="33" d="100"/>
        <a:sy n="33" d="100"/>
      </p:scale>
      <p:origin x="0" y="105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2000">
                <a:latin typeface="HG丸ｺﾞｼｯｸM-PRO" panose="020F0600000000000000" pitchFamily="50" charset="-128"/>
                <a:ea typeface="HG丸ｺﾞｼｯｸM-PRO" panose="020F0600000000000000" pitchFamily="50" charset="-128"/>
              </a:rPr>
              <a:t>落石・崩壊</a:t>
            </a:r>
          </a:p>
        </c:rich>
      </c:tx>
      <c:layout>
        <c:manualLayout>
          <c:xMode val="edge"/>
          <c:yMode val="edge"/>
          <c:x val="0.16196209587513935"/>
          <c:y val="5.6160664967677298E-2"/>
        </c:manualLayout>
      </c:layout>
      <c:overlay val="1"/>
      <c:spPr>
        <a:solidFill>
          <a:schemeClr val="bg1"/>
        </a:solidFill>
        <a:ln w="15875">
          <a:solidFill>
            <a:schemeClr val="tx1"/>
          </a:solidFill>
        </a:ln>
      </c:spPr>
    </c:title>
    <c:autoTitleDeleted val="0"/>
    <c:plotArea>
      <c:layout>
        <c:manualLayout>
          <c:layoutTarget val="inner"/>
          <c:xMode val="edge"/>
          <c:yMode val="edge"/>
          <c:x val="0.14205311462205067"/>
          <c:y val="2.4928621139121841E-2"/>
          <c:w val="0.71679424999975416"/>
          <c:h val="0.74434527850814936"/>
        </c:manualLayout>
      </c:layout>
      <c:scatterChart>
        <c:scatterStyle val="lineMarker"/>
        <c:varyColors val="0"/>
        <c:ser>
          <c:idx val="0"/>
          <c:order val="0"/>
          <c:tx>
            <c:v>池田</c:v>
          </c:tx>
          <c:spPr>
            <a:ln w="28575">
              <a:noFill/>
            </a:ln>
          </c:spPr>
          <c:marker>
            <c:symbol val="diamond"/>
            <c:size val="7"/>
            <c:spPr>
              <a:solidFill>
                <a:srgbClr val="C00000"/>
              </a:solidFill>
              <a:ln>
                <a:solidFill>
                  <a:schemeClr val="tx1"/>
                </a:solidFill>
              </a:ln>
            </c:spPr>
          </c:marker>
          <c:xVal>
            <c:numRef>
              <c:f>DOC!$J$3:$J$212</c:f>
              <c:numCache>
                <c:formatCode>General</c:formatCode>
                <c:ptCount val="210"/>
                <c:pt idx="0">
                  <c:v>50.958599999999997</c:v>
                </c:pt>
                <c:pt idx="1">
                  <c:v>45.287199999999999</c:v>
                </c:pt>
                <c:pt idx="2">
                  <c:v>40.9818</c:v>
                </c:pt>
                <c:pt idx="3">
                  <c:v>38.415900000000001</c:v>
                </c:pt>
                <c:pt idx="4">
                  <c:v>44.087200000000003</c:v>
                </c:pt>
                <c:pt idx="5">
                  <c:v>38.415900000000001</c:v>
                </c:pt>
                <c:pt idx="6">
                  <c:v>45.578000000000003</c:v>
                </c:pt>
                <c:pt idx="7">
                  <c:v>38.415900000000001</c:v>
                </c:pt>
                <c:pt idx="8">
                  <c:v>35.310499999999998</c:v>
                </c:pt>
                <c:pt idx="9">
                  <c:v>3.3811399999999998</c:v>
                </c:pt>
                <c:pt idx="10">
                  <c:v>46.377499999999998</c:v>
                </c:pt>
                <c:pt idx="11">
                  <c:v>48.668300000000002</c:v>
                </c:pt>
                <c:pt idx="12">
                  <c:v>50.143999999999998</c:v>
                </c:pt>
                <c:pt idx="13">
                  <c:v>43.2136</c:v>
                </c:pt>
                <c:pt idx="14">
                  <c:v>40.647599999999997</c:v>
                </c:pt>
                <c:pt idx="15">
                  <c:v>43.2136</c:v>
                </c:pt>
                <c:pt idx="16">
                  <c:v>40.9818</c:v>
                </c:pt>
                <c:pt idx="17">
                  <c:v>40.9818</c:v>
                </c:pt>
                <c:pt idx="18">
                  <c:v>40.9818</c:v>
                </c:pt>
                <c:pt idx="19">
                  <c:v>45.578000000000003</c:v>
                </c:pt>
                <c:pt idx="20">
                  <c:v>42.4726</c:v>
                </c:pt>
                <c:pt idx="21">
                  <c:v>38.415900000000001</c:v>
                </c:pt>
                <c:pt idx="22">
                  <c:v>38.415900000000001</c:v>
                </c:pt>
                <c:pt idx="23">
                  <c:v>53.6342</c:v>
                </c:pt>
                <c:pt idx="24">
                  <c:v>53.6342</c:v>
                </c:pt>
                <c:pt idx="25">
                  <c:v>53.6342</c:v>
                </c:pt>
                <c:pt idx="26">
                  <c:v>58.215299999999999</c:v>
                </c:pt>
                <c:pt idx="27">
                  <c:v>60.5062</c:v>
                </c:pt>
                <c:pt idx="28">
                  <c:v>62.796399999999998</c:v>
                </c:pt>
                <c:pt idx="29">
                  <c:v>62.796399999999998</c:v>
                </c:pt>
                <c:pt idx="30">
                  <c:v>62.796399999999998</c:v>
                </c:pt>
                <c:pt idx="31">
                  <c:v>65.086699999999993</c:v>
                </c:pt>
                <c:pt idx="32">
                  <c:v>66.177499999999995</c:v>
                </c:pt>
                <c:pt idx="33">
                  <c:v>78.444599999999994</c:v>
                </c:pt>
                <c:pt idx="34">
                  <c:v>27.724399999999999</c:v>
                </c:pt>
                <c:pt idx="35">
                  <c:v>66.992099999999994</c:v>
                </c:pt>
                <c:pt idx="36">
                  <c:v>52.486600000000003</c:v>
                </c:pt>
                <c:pt idx="37">
                  <c:v>42.181800000000003</c:v>
                </c:pt>
                <c:pt idx="38">
                  <c:v>42.181800000000003</c:v>
                </c:pt>
                <c:pt idx="39">
                  <c:v>42.181800000000003</c:v>
                </c:pt>
                <c:pt idx="40">
                  <c:v>49.053699999999999</c:v>
                </c:pt>
                <c:pt idx="41">
                  <c:v>53.6342</c:v>
                </c:pt>
                <c:pt idx="42">
                  <c:v>69.6678</c:v>
                </c:pt>
                <c:pt idx="43">
                  <c:v>72.286100000000005</c:v>
                </c:pt>
                <c:pt idx="44">
                  <c:v>58.447600000000001</c:v>
                </c:pt>
                <c:pt idx="45">
                  <c:v>46.762900000000002</c:v>
                </c:pt>
                <c:pt idx="46">
                  <c:v>54.665999999999997</c:v>
                </c:pt>
                <c:pt idx="47">
                  <c:v>56.156700000000001</c:v>
                </c:pt>
                <c:pt idx="48">
                  <c:v>51.560600000000001</c:v>
                </c:pt>
                <c:pt idx="49">
                  <c:v>51.6721</c:v>
                </c:pt>
                <c:pt idx="50">
                  <c:v>44.4726</c:v>
                </c:pt>
                <c:pt idx="51">
                  <c:v>47.868200000000002</c:v>
                </c:pt>
                <c:pt idx="52">
                  <c:v>43.272100000000002</c:v>
                </c:pt>
                <c:pt idx="53">
                  <c:v>46.377499999999998</c:v>
                </c:pt>
                <c:pt idx="54">
                  <c:v>44.4726</c:v>
                </c:pt>
                <c:pt idx="55">
                  <c:v>42.181800000000003</c:v>
                </c:pt>
                <c:pt idx="56">
                  <c:v>44.800199999999997</c:v>
                </c:pt>
                <c:pt idx="57">
                  <c:v>39.891500000000001</c:v>
                </c:pt>
                <c:pt idx="58">
                  <c:v>47.053699999999999</c:v>
                </c:pt>
                <c:pt idx="59">
                  <c:v>47.053699999999999</c:v>
                </c:pt>
                <c:pt idx="60">
                  <c:v>47.053699999999999</c:v>
                </c:pt>
                <c:pt idx="61">
                  <c:v>46.762900000000002</c:v>
                </c:pt>
                <c:pt idx="62">
                  <c:v>69.282899999999998</c:v>
                </c:pt>
                <c:pt idx="63">
                  <c:v>53.249400000000001</c:v>
                </c:pt>
                <c:pt idx="64">
                  <c:v>47.578000000000003</c:v>
                </c:pt>
                <c:pt idx="65">
                  <c:v>47.578000000000003</c:v>
                </c:pt>
                <c:pt idx="66">
                  <c:v>79.158100000000005</c:v>
                </c:pt>
                <c:pt idx="67">
                  <c:v>76.539699999999996</c:v>
                </c:pt>
                <c:pt idx="68">
                  <c:v>79.9726</c:v>
                </c:pt>
                <c:pt idx="69">
                  <c:v>74.248900000000006</c:v>
                </c:pt>
                <c:pt idx="70">
                  <c:v>76.539699999999996</c:v>
                </c:pt>
                <c:pt idx="71">
                  <c:v>78.7714</c:v>
                </c:pt>
                <c:pt idx="72">
                  <c:v>81.061700000000002</c:v>
                </c:pt>
                <c:pt idx="73">
                  <c:v>85.642799999999994</c:v>
                </c:pt>
                <c:pt idx="74">
                  <c:v>83.352000000000004</c:v>
                </c:pt>
                <c:pt idx="75">
                  <c:v>83.352000000000004</c:v>
                </c:pt>
                <c:pt idx="76">
                  <c:v>83.352000000000004</c:v>
                </c:pt>
                <c:pt idx="77">
                  <c:v>78.7714</c:v>
                </c:pt>
                <c:pt idx="78">
                  <c:v>60.447099999999999</c:v>
                </c:pt>
                <c:pt idx="79">
                  <c:v>63.013100000000001</c:v>
                </c:pt>
                <c:pt idx="80">
                  <c:v>48.994599999999998</c:v>
                </c:pt>
                <c:pt idx="81">
                  <c:v>48.994599999999998</c:v>
                </c:pt>
                <c:pt idx="82">
                  <c:v>49.053699999999999</c:v>
                </c:pt>
                <c:pt idx="83">
                  <c:v>51.344000000000001</c:v>
                </c:pt>
                <c:pt idx="84">
                  <c:v>51.344000000000001</c:v>
                </c:pt>
                <c:pt idx="85">
                  <c:v>56.252600000000001</c:v>
                </c:pt>
                <c:pt idx="86">
                  <c:v>76.539699999999996</c:v>
                </c:pt>
                <c:pt idx="87">
                  <c:v>79.158100000000005</c:v>
                </c:pt>
                <c:pt idx="88">
                  <c:v>79.9726</c:v>
                </c:pt>
                <c:pt idx="89">
                  <c:v>76.539699999999996</c:v>
                </c:pt>
                <c:pt idx="90">
                  <c:v>76.867199999999997</c:v>
                </c:pt>
                <c:pt idx="91">
                  <c:v>76.480599999999995</c:v>
                </c:pt>
                <c:pt idx="92">
                  <c:v>76.480599999999995</c:v>
                </c:pt>
                <c:pt idx="93">
                  <c:v>56.956899999999997</c:v>
                </c:pt>
                <c:pt idx="94">
                  <c:v>53.575699999999998</c:v>
                </c:pt>
                <c:pt idx="95">
                  <c:v>51.560600000000001</c:v>
                </c:pt>
                <c:pt idx="96">
                  <c:v>53.851500000000001</c:v>
                </c:pt>
                <c:pt idx="97">
                  <c:v>56.156700000000001</c:v>
                </c:pt>
                <c:pt idx="98">
                  <c:v>51.285499999999999</c:v>
                </c:pt>
                <c:pt idx="99">
                  <c:v>48.994599999999998</c:v>
                </c:pt>
                <c:pt idx="100">
                  <c:v>49.053699999999999</c:v>
                </c:pt>
                <c:pt idx="101">
                  <c:v>51.344000000000001</c:v>
                </c:pt>
                <c:pt idx="102">
                  <c:v>53.962400000000002</c:v>
                </c:pt>
                <c:pt idx="103">
                  <c:v>51.344000000000001</c:v>
                </c:pt>
                <c:pt idx="104">
                  <c:v>67.377499999999998</c:v>
                </c:pt>
                <c:pt idx="105">
                  <c:v>65.086699999999993</c:v>
                </c:pt>
                <c:pt idx="106">
                  <c:v>60.5062</c:v>
                </c:pt>
                <c:pt idx="107">
                  <c:v>65.086699999999993</c:v>
                </c:pt>
                <c:pt idx="108">
                  <c:v>62.796399999999998</c:v>
                </c:pt>
                <c:pt idx="109">
                  <c:v>58.215299999999999</c:v>
                </c:pt>
                <c:pt idx="110">
                  <c:v>65.901799999999994</c:v>
                </c:pt>
                <c:pt idx="111">
                  <c:v>70.758099999999999</c:v>
                </c:pt>
                <c:pt idx="112">
                  <c:v>65.901799999999994</c:v>
                </c:pt>
                <c:pt idx="113">
                  <c:v>63.611600000000003</c:v>
                </c:pt>
                <c:pt idx="114">
                  <c:v>63.611600000000003</c:v>
                </c:pt>
                <c:pt idx="115">
                  <c:v>59.030500000000004</c:v>
                </c:pt>
                <c:pt idx="116">
                  <c:v>61.648800000000001</c:v>
                </c:pt>
                <c:pt idx="117">
                  <c:v>59.030500000000004</c:v>
                </c:pt>
                <c:pt idx="118">
                  <c:v>59.030500000000004</c:v>
                </c:pt>
                <c:pt idx="119">
                  <c:v>42.181800000000003</c:v>
                </c:pt>
                <c:pt idx="120">
                  <c:v>42.181800000000003</c:v>
                </c:pt>
                <c:pt idx="121">
                  <c:v>59.030500000000004</c:v>
                </c:pt>
                <c:pt idx="122">
                  <c:v>59.030500000000004</c:v>
                </c:pt>
                <c:pt idx="123">
                  <c:v>65.303899999999999</c:v>
                </c:pt>
                <c:pt idx="124">
                  <c:v>58.215299999999999</c:v>
                </c:pt>
                <c:pt idx="125">
                  <c:v>61.596499999999999</c:v>
                </c:pt>
                <c:pt idx="126">
                  <c:v>59.030500000000004</c:v>
                </c:pt>
                <c:pt idx="127">
                  <c:v>11.452999999999999</c:v>
                </c:pt>
                <c:pt idx="128">
                  <c:v>48.994599999999998</c:v>
                </c:pt>
                <c:pt idx="129">
                  <c:v>65.028199999999998</c:v>
                </c:pt>
                <c:pt idx="130">
                  <c:v>71.899500000000003</c:v>
                </c:pt>
                <c:pt idx="131">
                  <c:v>74.190399999999997</c:v>
                </c:pt>
                <c:pt idx="132">
                  <c:v>81.352500000000006</c:v>
                </c:pt>
                <c:pt idx="133">
                  <c:v>71.899500000000003</c:v>
                </c:pt>
                <c:pt idx="134">
                  <c:v>71.899500000000003</c:v>
                </c:pt>
                <c:pt idx="135">
                  <c:v>71.899500000000003</c:v>
                </c:pt>
                <c:pt idx="136">
                  <c:v>69.6678</c:v>
                </c:pt>
                <c:pt idx="137">
                  <c:v>69.6678</c:v>
                </c:pt>
                <c:pt idx="138">
                  <c:v>55.9251</c:v>
                </c:pt>
                <c:pt idx="139">
                  <c:v>53.6342</c:v>
                </c:pt>
                <c:pt idx="140">
                  <c:v>66.192599999999999</c:v>
                </c:pt>
                <c:pt idx="141">
                  <c:v>55.9251</c:v>
                </c:pt>
                <c:pt idx="142">
                  <c:v>66.192599999999999</c:v>
                </c:pt>
                <c:pt idx="143">
                  <c:v>46.762900000000002</c:v>
                </c:pt>
                <c:pt idx="144">
                  <c:v>51.344000000000001</c:v>
                </c:pt>
                <c:pt idx="145">
                  <c:v>42.181800000000003</c:v>
                </c:pt>
                <c:pt idx="146">
                  <c:v>20.850899999999999</c:v>
                </c:pt>
                <c:pt idx="147">
                  <c:v>20.850899999999999</c:v>
                </c:pt>
                <c:pt idx="148">
                  <c:v>82.263499999999993</c:v>
                </c:pt>
                <c:pt idx="149">
                  <c:v>47.853200000000001</c:v>
                </c:pt>
                <c:pt idx="150">
                  <c:v>47.853200000000001</c:v>
                </c:pt>
                <c:pt idx="151">
                  <c:v>40.706099999999999</c:v>
                </c:pt>
                <c:pt idx="152">
                  <c:v>57.0154</c:v>
                </c:pt>
                <c:pt idx="153">
                  <c:v>54.449399999999997</c:v>
                </c:pt>
                <c:pt idx="154">
                  <c:v>51.344000000000001</c:v>
                </c:pt>
                <c:pt idx="155">
                  <c:v>40.219099999999997</c:v>
                </c:pt>
                <c:pt idx="156">
                  <c:v>37.600700000000003</c:v>
                </c:pt>
                <c:pt idx="157">
                  <c:v>37.600700000000003</c:v>
                </c:pt>
                <c:pt idx="158">
                  <c:v>44.4726</c:v>
                </c:pt>
                <c:pt idx="159">
                  <c:v>44.4726</c:v>
                </c:pt>
                <c:pt idx="160">
                  <c:v>44.4726</c:v>
                </c:pt>
                <c:pt idx="161">
                  <c:v>51.344000000000001</c:v>
                </c:pt>
                <c:pt idx="162">
                  <c:v>51.344000000000001</c:v>
                </c:pt>
                <c:pt idx="163">
                  <c:v>54.449399999999997</c:v>
                </c:pt>
                <c:pt idx="164">
                  <c:v>54.449399999999997</c:v>
                </c:pt>
                <c:pt idx="165">
                  <c:v>57.0154</c:v>
                </c:pt>
                <c:pt idx="166">
                  <c:v>37.600700000000003</c:v>
                </c:pt>
                <c:pt idx="167">
                  <c:v>37.600700000000003</c:v>
                </c:pt>
                <c:pt idx="168">
                  <c:v>37.600700000000003</c:v>
                </c:pt>
                <c:pt idx="169">
                  <c:v>37.600700000000003</c:v>
                </c:pt>
                <c:pt idx="170">
                  <c:v>40.219099999999997</c:v>
                </c:pt>
                <c:pt idx="171">
                  <c:v>45.578000000000003</c:v>
                </c:pt>
                <c:pt idx="172">
                  <c:v>40.9818</c:v>
                </c:pt>
                <c:pt idx="173">
                  <c:v>45.578000000000003</c:v>
                </c:pt>
                <c:pt idx="174">
                  <c:v>45.578000000000003</c:v>
                </c:pt>
                <c:pt idx="175">
                  <c:v>44.800199999999997</c:v>
                </c:pt>
                <c:pt idx="176">
                  <c:v>42.181800000000003</c:v>
                </c:pt>
                <c:pt idx="177">
                  <c:v>42.509900000000002</c:v>
                </c:pt>
                <c:pt idx="178">
                  <c:v>39.891500000000001</c:v>
                </c:pt>
                <c:pt idx="179">
                  <c:v>39.891500000000001</c:v>
                </c:pt>
                <c:pt idx="180">
                  <c:v>44.4726</c:v>
                </c:pt>
                <c:pt idx="181">
                  <c:v>39.891500000000001</c:v>
                </c:pt>
                <c:pt idx="182">
                  <c:v>42.509900000000002</c:v>
                </c:pt>
                <c:pt idx="183">
                  <c:v>63.886699999999998</c:v>
                </c:pt>
                <c:pt idx="184">
                  <c:v>53.962400000000002</c:v>
                </c:pt>
                <c:pt idx="185">
                  <c:v>55.9251</c:v>
                </c:pt>
                <c:pt idx="186">
                  <c:v>55.9251</c:v>
                </c:pt>
                <c:pt idx="187">
                  <c:v>51.344000000000001</c:v>
                </c:pt>
                <c:pt idx="188">
                  <c:v>53.6342</c:v>
                </c:pt>
                <c:pt idx="189">
                  <c:v>58.543399999999998</c:v>
                </c:pt>
                <c:pt idx="190">
                  <c:v>61.320700000000002</c:v>
                </c:pt>
                <c:pt idx="191">
                  <c:v>70.758099999999999</c:v>
                </c:pt>
                <c:pt idx="192">
                  <c:v>68.490700000000004</c:v>
                </c:pt>
                <c:pt idx="193">
                  <c:v>68.490700000000004</c:v>
                </c:pt>
                <c:pt idx="194">
                  <c:v>52.159100000000002</c:v>
                </c:pt>
                <c:pt idx="195">
                  <c:v>52.159100000000002</c:v>
                </c:pt>
                <c:pt idx="196">
                  <c:v>40.9818</c:v>
                </c:pt>
                <c:pt idx="197">
                  <c:v>40.9818</c:v>
                </c:pt>
                <c:pt idx="198">
                  <c:v>37.928800000000003</c:v>
                </c:pt>
                <c:pt idx="199">
                  <c:v>37.928800000000003</c:v>
                </c:pt>
                <c:pt idx="200">
                  <c:v>37.928800000000003</c:v>
                </c:pt>
                <c:pt idx="201">
                  <c:v>37.928800000000003</c:v>
                </c:pt>
                <c:pt idx="202">
                  <c:v>37.928800000000003</c:v>
                </c:pt>
                <c:pt idx="203">
                  <c:v>44.087200000000003</c:v>
                </c:pt>
                <c:pt idx="204">
                  <c:v>44.087200000000003</c:v>
                </c:pt>
                <c:pt idx="205">
                  <c:v>37.928800000000003</c:v>
                </c:pt>
                <c:pt idx="206">
                  <c:v>37.928800000000003</c:v>
                </c:pt>
                <c:pt idx="207">
                  <c:v>37.928800000000003</c:v>
                </c:pt>
                <c:pt idx="208">
                  <c:v>37.928800000000003</c:v>
                </c:pt>
                <c:pt idx="209">
                  <c:v>30.491</c:v>
                </c:pt>
              </c:numCache>
            </c:numRef>
          </c:xVal>
          <c:yVal>
            <c:numRef>
              <c:f>DOC!$K$3:$K$212</c:f>
              <c:numCache>
                <c:formatCode>General</c:formatCode>
                <c:ptCount val="210"/>
                <c:pt idx="24" formatCode="@">
                  <c:v>71</c:v>
                </c:pt>
                <c:pt idx="28" formatCode="@">
                  <c:v>78</c:v>
                </c:pt>
                <c:pt idx="32" formatCode="@">
                  <c:v>73</c:v>
                </c:pt>
                <c:pt idx="37" formatCode="@">
                  <c:v>72</c:v>
                </c:pt>
                <c:pt idx="38" formatCode="@">
                  <c:v>71</c:v>
                </c:pt>
                <c:pt idx="44" formatCode="@">
                  <c:v>75</c:v>
                </c:pt>
                <c:pt idx="48" formatCode="@">
                  <c:v>70</c:v>
                </c:pt>
                <c:pt idx="54" formatCode="@">
                  <c:v>80</c:v>
                </c:pt>
                <c:pt idx="64" formatCode="@">
                  <c:v>78</c:v>
                </c:pt>
                <c:pt idx="65" formatCode="@">
                  <c:v>76</c:v>
                </c:pt>
                <c:pt idx="66" formatCode="@">
                  <c:v>70</c:v>
                </c:pt>
                <c:pt idx="67" formatCode="@">
                  <c:v>79</c:v>
                </c:pt>
                <c:pt idx="74" formatCode="@">
                  <c:v>77</c:v>
                </c:pt>
                <c:pt idx="79" formatCode="@">
                  <c:v>74</c:v>
                </c:pt>
                <c:pt idx="80" formatCode="@">
                  <c:v>76</c:v>
                </c:pt>
                <c:pt idx="81" formatCode="@">
                  <c:v>76</c:v>
                </c:pt>
                <c:pt idx="84" formatCode="@">
                  <c:v>70</c:v>
                </c:pt>
                <c:pt idx="86" formatCode="@">
                  <c:v>74</c:v>
                </c:pt>
                <c:pt idx="87" formatCode="@">
                  <c:v>84</c:v>
                </c:pt>
                <c:pt idx="88" formatCode="@">
                  <c:v>75</c:v>
                </c:pt>
                <c:pt idx="89" formatCode="@">
                  <c:v>78</c:v>
                </c:pt>
                <c:pt idx="98" formatCode="@">
                  <c:v>75</c:v>
                </c:pt>
                <c:pt idx="100" formatCode="@">
                  <c:v>70</c:v>
                </c:pt>
                <c:pt idx="104" formatCode="@">
                  <c:v>76</c:v>
                </c:pt>
                <c:pt idx="105" formatCode="@">
                  <c:v>78</c:v>
                </c:pt>
                <c:pt idx="107" formatCode="@">
                  <c:v>70</c:v>
                </c:pt>
                <c:pt idx="110" formatCode="@">
                  <c:v>71</c:v>
                </c:pt>
                <c:pt idx="111" formatCode="@">
                  <c:v>71</c:v>
                </c:pt>
                <c:pt idx="112" formatCode="@">
                  <c:v>73</c:v>
                </c:pt>
                <c:pt idx="113" formatCode="@">
                  <c:v>74</c:v>
                </c:pt>
                <c:pt idx="114" formatCode="@">
                  <c:v>72</c:v>
                </c:pt>
                <c:pt idx="115" formatCode="@">
                  <c:v>70</c:v>
                </c:pt>
                <c:pt idx="116" formatCode="@">
                  <c:v>71</c:v>
                </c:pt>
                <c:pt idx="117" formatCode="@">
                  <c:v>74</c:v>
                </c:pt>
                <c:pt idx="146" formatCode="@">
                  <c:v>73</c:v>
                </c:pt>
                <c:pt idx="149" formatCode="@">
                  <c:v>77</c:v>
                </c:pt>
                <c:pt idx="153" formatCode="@">
                  <c:v>79</c:v>
                </c:pt>
                <c:pt idx="155" formatCode="@">
                  <c:v>71</c:v>
                </c:pt>
                <c:pt idx="156" formatCode="@">
                  <c:v>82</c:v>
                </c:pt>
                <c:pt idx="175" formatCode="@">
                  <c:v>73</c:v>
                </c:pt>
                <c:pt idx="176" formatCode="@">
                  <c:v>72</c:v>
                </c:pt>
                <c:pt idx="179" formatCode="@">
                  <c:v>88</c:v>
                </c:pt>
                <c:pt idx="180" formatCode="@">
                  <c:v>70</c:v>
                </c:pt>
                <c:pt idx="181" formatCode="@">
                  <c:v>87</c:v>
                </c:pt>
                <c:pt idx="183" formatCode="@">
                  <c:v>87</c:v>
                </c:pt>
                <c:pt idx="184" formatCode="@">
                  <c:v>73</c:v>
                </c:pt>
                <c:pt idx="185" formatCode="@">
                  <c:v>81</c:v>
                </c:pt>
                <c:pt idx="196" formatCode="@">
                  <c:v>70</c:v>
                </c:pt>
                <c:pt idx="197" formatCode="@">
                  <c:v>73</c:v>
                </c:pt>
                <c:pt idx="199" formatCode="@">
                  <c:v>78</c:v>
                </c:pt>
                <c:pt idx="200" formatCode="@">
                  <c:v>75</c:v>
                </c:pt>
                <c:pt idx="202" formatCode="@">
                  <c:v>87</c:v>
                </c:pt>
                <c:pt idx="208" formatCode="@">
                  <c:v>71</c:v>
                </c:pt>
                <c:pt idx="209" formatCode="@">
                  <c:v>77</c:v>
                </c:pt>
              </c:numCache>
            </c:numRef>
          </c:yVal>
          <c:smooth val="0"/>
        </c:ser>
        <c:ser>
          <c:idx val="1"/>
          <c:order val="1"/>
          <c:tx>
            <c:v>茨木</c:v>
          </c:tx>
          <c:spPr>
            <a:ln w="28575">
              <a:noFill/>
            </a:ln>
          </c:spPr>
          <c:marker>
            <c:symbol val="square"/>
            <c:size val="5"/>
            <c:spPr>
              <a:solidFill>
                <a:srgbClr val="FF0000"/>
              </a:solidFill>
              <a:ln>
                <a:solidFill>
                  <a:schemeClr val="tx1"/>
                </a:solidFill>
              </a:ln>
            </c:spPr>
          </c:marker>
          <c:xVal>
            <c:numRef>
              <c:f>DOC!$O$3:$O$118</c:f>
              <c:numCache>
                <c:formatCode>General</c:formatCode>
                <c:ptCount val="116"/>
                <c:pt idx="0">
                  <c:v>46.762900000000002</c:v>
                </c:pt>
                <c:pt idx="1">
                  <c:v>46.762900000000002</c:v>
                </c:pt>
                <c:pt idx="2">
                  <c:v>43.680399999999999</c:v>
                </c:pt>
                <c:pt idx="3">
                  <c:v>41.390099999999997</c:v>
                </c:pt>
                <c:pt idx="4">
                  <c:v>41.390099999999997</c:v>
                </c:pt>
                <c:pt idx="5">
                  <c:v>50.842500000000001</c:v>
                </c:pt>
                <c:pt idx="6">
                  <c:v>49.028599999999997</c:v>
                </c:pt>
                <c:pt idx="7">
                  <c:v>45.971200000000003</c:v>
                </c:pt>
                <c:pt idx="8">
                  <c:v>50.552300000000002</c:v>
                </c:pt>
                <c:pt idx="9">
                  <c:v>48.261499999999998</c:v>
                </c:pt>
                <c:pt idx="10">
                  <c:v>48.261499999999998</c:v>
                </c:pt>
                <c:pt idx="11">
                  <c:v>48.261499999999998</c:v>
                </c:pt>
                <c:pt idx="12">
                  <c:v>45.971200000000003</c:v>
                </c:pt>
                <c:pt idx="13">
                  <c:v>52.486600000000003</c:v>
                </c:pt>
                <c:pt idx="14">
                  <c:v>50.552300000000002</c:v>
                </c:pt>
                <c:pt idx="15">
                  <c:v>57.4236</c:v>
                </c:pt>
                <c:pt idx="16">
                  <c:v>52.486600000000003</c:v>
                </c:pt>
                <c:pt idx="17">
                  <c:v>41.390099999999997</c:v>
                </c:pt>
                <c:pt idx="18">
                  <c:v>55.132800000000003</c:v>
                </c:pt>
                <c:pt idx="19">
                  <c:v>57.4236</c:v>
                </c:pt>
                <c:pt idx="20">
                  <c:v>57.4236</c:v>
                </c:pt>
                <c:pt idx="21">
                  <c:v>42.181800000000003</c:v>
                </c:pt>
                <c:pt idx="22">
                  <c:v>44.4726</c:v>
                </c:pt>
                <c:pt idx="23">
                  <c:v>46.762900000000002</c:v>
                </c:pt>
                <c:pt idx="24">
                  <c:v>51.285499999999999</c:v>
                </c:pt>
                <c:pt idx="25">
                  <c:v>55.866</c:v>
                </c:pt>
                <c:pt idx="26">
                  <c:v>55.866</c:v>
                </c:pt>
                <c:pt idx="27">
                  <c:v>55.866</c:v>
                </c:pt>
                <c:pt idx="28">
                  <c:v>44.4726</c:v>
                </c:pt>
                <c:pt idx="29">
                  <c:v>42.181800000000003</c:v>
                </c:pt>
                <c:pt idx="30">
                  <c:v>42.181800000000003</c:v>
                </c:pt>
                <c:pt idx="31">
                  <c:v>64.701899999999995</c:v>
                </c:pt>
                <c:pt idx="32">
                  <c:v>53.6342</c:v>
                </c:pt>
                <c:pt idx="33">
                  <c:v>46.762900000000002</c:v>
                </c:pt>
                <c:pt idx="34">
                  <c:v>44.4726</c:v>
                </c:pt>
                <c:pt idx="35">
                  <c:v>65.901799999999994</c:v>
                </c:pt>
                <c:pt idx="36">
                  <c:v>65.901799999999994</c:v>
                </c:pt>
                <c:pt idx="37">
                  <c:v>61.320700000000002</c:v>
                </c:pt>
                <c:pt idx="38">
                  <c:v>63.611600000000003</c:v>
                </c:pt>
                <c:pt idx="39">
                  <c:v>51.344000000000001</c:v>
                </c:pt>
                <c:pt idx="40">
                  <c:v>51.344000000000001</c:v>
                </c:pt>
                <c:pt idx="41">
                  <c:v>53.6342</c:v>
                </c:pt>
                <c:pt idx="42">
                  <c:v>64.701899999999995</c:v>
                </c:pt>
                <c:pt idx="43">
                  <c:v>66.177499999999995</c:v>
                </c:pt>
                <c:pt idx="44">
                  <c:v>56.252600000000001</c:v>
                </c:pt>
                <c:pt idx="45">
                  <c:v>56.739699999999999</c:v>
                </c:pt>
                <c:pt idx="46">
                  <c:v>44.4726</c:v>
                </c:pt>
                <c:pt idx="47">
                  <c:v>70.4238</c:v>
                </c:pt>
                <c:pt idx="48">
                  <c:v>72.714600000000004</c:v>
                </c:pt>
                <c:pt idx="49">
                  <c:v>79.385400000000004</c:v>
                </c:pt>
                <c:pt idx="50">
                  <c:v>68.192099999999996</c:v>
                </c:pt>
                <c:pt idx="51">
                  <c:v>45.615299999999998</c:v>
                </c:pt>
                <c:pt idx="52">
                  <c:v>49.053699999999999</c:v>
                </c:pt>
                <c:pt idx="53">
                  <c:v>51.6721</c:v>
                </c:pt>
                <c:pt idx="54">
                  <c:v>49.053699999999999</c:v>
                </c:pt>
                <c:pt idx="55">
                  <c:v>49.053699999999999</c:v>
                </c:pt>
                <c:pt idx="56">
                  <c:v>49.053699999999999</c:v>
                </c:pt>
                <c:pt idx="57">
                  <c:v>49.053699999999999</c:v>
                </c:pt>
                <c:pt idx="58">
                  <c:v>49.053699999999999</c:v>
                </c:pt>
                <c:pt idx="59">
                  <c:v>49.053699999999999</c:v>
                </c:pt>
                <c:pt idx="60">
                  <c:v>49.053699999999999</c:v>
                </c:pt>
                <c:pt idx="61">
                  <c:v>49.053699999999999</c:v>
                </c:pt>
                <c:pt idx="62">
                  <c:v>46.762900000000002</c:v>
                </c:pt>
                <c:pt idx="63">
                  <c:v>44.4726</c:v>
                </c:pt>
                <c:pt idx="64">
                  <c:v>42.181800000000003</c:v>
                </c:pt>
                <c:pt idx="65">
                  <c:v>42.181800000000003</c:v>
                </c:pt>
                <c:pt idx="66">
                  <c:v>42.509900000000002</c:v>
                </c:pt>
                <c:pt idx="67">
                  <c:v>49.053699999999999</c:v>
                </c:pt>
                <c:pt idx="68">
                  <c:v>46.762900000000002</c:v>
                </c:pt>
                <c:pt idx="69">
                  <c:v>43.3245</c:v>
                </c:pt>
                <c:pt idx="70">
                  <c:v>49.053699999999999</c:v>
                </c:pt>
                <c:pt idx="71">
                  <c:v>49.053699999999999</c:v>
                </c:pt>
                <c:pt idx="72">
                  <c:v>43.680399999999999</c:v>
                </c:pt>
                <c:pt idx="73">
                  <c:v>41.390099999999997</c:v>
                </c:pt>
                <c:pt idx="74">
                  <c:v>39.099299999999999</c:v>
                </c:pt>
                <c:pt idx="75">
                  <c:v>60.481000000000002</c:v>
                </c:pt>
                <c:pt idx="76">
                  <c:v>62.295000000000002</c:v>
                </c:pt>
                <c:pt idx="77">
                  <c:v>43.680399999999999</c:v>
                </c:pt>
                <c:pt idx="78">
                  <c:v>43.680399999999999</c:v>
                </c:pt>
                <c:pt idx="79">
                  <c:v>64.701899999999995</c:v>
                </c:pt>
                <c:pt idx="80">
                  <c:v>57.830500000000001</c:v>
                </c:pt>
                <c:pt idx="81">
                  <c:v>52.159100000000002</c:v>
                </c:pt>
                <c:pt idx="82">
                  <c:v>52.159100000000002</c:v>
                </c:pt>
                <c:pt idx="83">
                  <c:v>52.159100000000002</c:v>
                </c:pt>
                <c:pt idx="84">
                  <c:v>48.668300000000002</c:v>
                </c:pt>
                <c:pt idx="85">
                  <c:v>52.4343</c:v>
                </c:pt>
                <c:pt idx="86">
                  <c:v>53.575699999999998</c:v>
                </c:pt>
                <c:pt idx="87">
                  <c:v>65.303899999999999</c:v>
                </c:pt>
                <c:pt idx="88">
                  <c:v>53.575699999999998</c:v>
                </c:pt>
                <c:pt idx="89">
                  <c:v>60.7378</c:v>
                </c:pt>
                <c:pt idx="90">
                  <c:v>53.575699999999998</c:v>
                </c:pt>
                <c:pt idx="91">
                  <c:v>39.891500000000001</c:v>
                </c:pt>
                <c:pt idx="92">
                  <c:v>42.181800000000003</c:v>
                </c:pt>
                <c:pt idx="93">
                  <c:v>44.800199999999997</c:v>
                </c:pt>
                <c:pt idx="94">
                  <c:v>42.181800000000003</c:v>
                </c:pt>
                <c:pt idx="95">
                  <c:v>39.891500000000001</c:v>
                </c:pt>
                <c:pt idx="96">
                  <c:v>2.2908300000000001</c:v>
                </c:pt>
                <c:pt idx="97">
                  <c:v>42.509900000000002</c:v>
                </c:pt>
                <c:pt idx="98">
                  <c:v>39.891500000000001</c:v>
                </c:pt>
                <c:pt idx="99">
                  <c:v>42.181800000000003</c:v>
                </c:pt>
                <c:pt idx="100">
                  <c:v>39.891500000000001</c:v>
                </c:pt>
                <c:pt idx="101">
                  <c:v>2.2908300000000001</c:v>
                </c:pt>
                <c:pt idx="102">
                  <c:v>42.181800000000003</c:v>
                </c:pt>
                <c:pt idx="103">
                  <c:v>42.509900000000002</c:v>
                </c:pt>
                <c:pt idx="104">
                  <c:v>42.509900000000002</c:v>
                </c:pt>
                <c:pt idx="105">
                  <c:v>39.891500000000001</c:v>
                </c:pt>
                <c:pt idx="106">
                  <c:v>47.053699999999999</c:v>
                </c:pt>
                <c:pt idx="107">
                  <c:v>2.2908300000000001</c:v>
                </c:pt>
                <c:pt idx="108">
                  <c:v>56.739699999999999</c:v>
                </c:pt>
                <c:pt idx="109">
                  <c:v>61.596499999999999</c:v>
                </c:pt>
                <c:pt idx="110">
                  <c:v>63.886699999999998</c:v>
                </c:pt>
                <c:pt idx="111">
                  <c:v>61.2622</c:v>
                </c:pt>
                <c:pt idx="112">
                  <c:v>52.159100000000002</c:v>
                </c:pt>
                <c:pt idx="113">
                  <c:v>54.725099999999998</c:v>
                </c:pt>
                <c:pt idx="114">
                  <c:v>61.596499999999999</c:v>
                </c:pt>
                <c:pt idx="115">
                  <c:v>52.159100000000002</c:v>
                </c:pt>
              </c:numCache>
            </c:numRef>
          </c:xVal>
          <c:yVal>
            <c:numRef>
              <c:f>DOC!$P$3:$P$118</c:f>
              <c:numCache>
                <c:formatCode>General</c:formatCode>
                <c:ptCount val="116"/>
                <c:pt idx="2" formatCode="@">
                  <c:v>79</c:v>
                </c:pt>
                <c:pt idx="5" formatCode="@">
                  <c:v>75</c:v>
                </c:pt>
                <c:pt idx="10" formatCode="@">
                  <c:v>75</c:v>
                </c:pt>
                <c:pt idx="11" formatCode="@">
                  <c:v>82</c:v>
                </c:pt>
                <c:pt idx="13" formatCode="@">
                  <c:v>71</c:v>
                </c:pt>
                <c:pt idx="18" formatCode="@">
                  <c:v>72</c:v>
                </c:pt>
                <c:pt idx="21" formatCode="@">
                  <c:v>70</c:v>
                </c:pt>
                <c:pt idx="25" formatCode="@">
                  <c:v>71</c:v>
                </c:pt>
                <c:pt idx="26" formatCode="@">
                  <c:v>71</c:v>
                </c:pt>
                <c:pt idx="27" formatCode="@">
                  <c:v>73</c:v>
                </c:pt>
                <c:pt idx="30" formatCode="@">
                  <c:v>70</c:v>
                </c:pt>
                <c:pt idx="31" formatCode="@">
                  <c:v>70</c:v>
                </c:pt>
                <c:pt idx="41" formatCode="@">
                  <c:v>73</c:v>
                </c:pt>
                <c:pt idx="46" formatCode="@">
                  <c:v>74</c:v>
                </c:pt>
                <c:pt idx="49" formatCode="@">
                  <c:v>72</c:v>
                </c:pt>
                <c:pt idx="54" formatCode="@">
                  <c:v>74</c:v>
                </c:pt>
                <c:pt idx="59" formatCode="@">
                  <c:v>72</c:v>
                </c:pt>
                <c:pt idx="60" formatCode="@">
                  <c:v>72</c:v>
                </c:pt>
                <c:pt idx="61" formatCode="@">
                  <c:v>72</c:v>
                </c:pt>
                <c:pt idx="63" formatCode="@">
                  <c:v>71</c:v>
                </c:pt>
                <c:pt idx="64" formatCode="@">
                  <c:v>71</c:v>
                </c:pt>
                <c:pt idx="67" formatCode="@">
                  <c:v>71</c:v>
                </c:pt>
                <c:pt idx="71" formatCode="@">
                  <c:v>72</c:v>
                </c:pt>
                <c:pt idx="74" formatCode="@">
                  <c:v>71</c:v>
                </c:pt>
                <c:pt idx="78" formatCode="@">
                  <c:v>70</c:v>
                </c:pt>
                <c:pt idx="83" formatCode="@">
                  <c:v>70</c:v>
                </c:pt>
                <c:pt idx="85" formatCode="@">
                  <c:v>77</c:v>
                </c:pt>
                <c:pt idx="86" formatCode="@">
                  <c:v>70</c:v>
                </c:pt>
                <c:pt idx="88" formatCode="@">
                  <c:v>70</c:v>
                </c:pt>
                <c:pt idx="91" formatCode="@">
                  <c:v>72</c:v>
                </c:pt>
                <c:pt idx="97" formatCode="@">
                  <c:v>74</c:v>
                </c:pt>
                <c:pt idx="98" formatCode="@">
                  <c:v>72</c:v>
                </c:pt>
                <c:pt idx="102" formatCode="@">
                  <c:v>72</c:v>
                </c:pt>
                <c:pt idx="104" formatCode="@">
                  <c:v>72</c:v>
                </c:pt>
                <c:pt idx="105" formatCode="@">
                  <c:v>70</c:v>
                </c:pt>
                <c:pt idx="107" formatCode="@">
                  <c:v>72</c:v>
                </c:pt>
                <c:pt idx="112" formatCode="@">
                  <c:v>70</c:v>
                </c:pt>
              </c:numCache>
            </c:numRef>
          </c:yVal>
          <c:smooth val="0"/>
        </c:ser>
        <c:ser>
          <c:idx val="2"/>
          <c:order val="2"/>
          <c:tx>
            <c:v>枚方</c:v>
          </c:tx>
          <c:spPr>
            <a:ln w="28575">
              <a:noFill/>
            </a:ln>
          </c:spPr>
          <c:marker>
            <c:symbol val="triangle"/>
            <c:size val="7"/>
            <c:spPr>
              <a:solidFill>
                <a:srgbClr val="FFC000"/>
              </a:solidFill>
              <a:ln>
                <a:solidFill>
                  <a:schemeClr val="tx1"/>
                </a:solidFill>
              </a:ln>
            </c:spPr>
          </c:marker>
          <c:xVal>
            <c:numRef>
              <c:f>DOC!$T$3:$T$151</c:f>
              <c:numCache>
                <c:formatCode>General</c:formatCode>
                <c:ptCount val="149"/>
                <c:pt idx="0">
                  <c:v>54.449399999999997</c:v>
                </c:pt>
                <c:pt idx="1">
                  <c:v>54.449399999999997</c:v>
                </c:pt>
                <c:pt idx="2">
                  <c:v>56.739699999999999</c:v>
                </c:pt>
                <c:pt idx="3">
                  <c:v>56.739699999999999</c:v>
                </c:pt>
                <c:pt idx="4">
                  <c:v>56.739699999999999</c:v>
                </c:pt>
                <c:pt idx="5">
                  <c:v>54.449399999999997</c:v>
                </c:pt>
                <c:pt idx="6">
                  <c:v>54.449399999999997</c:v>
                </c:pt>
                <c:pt idx="7">
                  <c:v>54.449399999999997</c:v>
                </c:pt>
                <c:pt idx="8">
                  <c:v>54.449399999999997</c:v>
                </c:pt>
                <c:pt idx="9">
                  <c:v>54.449399999999997</c:v>
                </c:pt>
                <c:pt idx="10">
                  <c:v>54.449399999999997</c:v>
                </c:pt>
                <c:pt idx="11">
                  <c:v>54.449399999999997</c:v>
                </c:pt>
                <c:pt idx="12">
                  <c:v>60.120800000000003</c:v>
                </c:pt>
                <c:pt idx="13">
                  <c:v>60.120800000000003</c:v>
                </c:pt>
                <c:pt idx="14">
                  <c:v>60.120800000000003</c:v>
                </c:pt>
                <c:pt idx="15">
                  <c:v>60.120800000000003</c:v>
                </c:pt>
                <c:pt idx="16">
                  <c:v>60.120800000000003</c:v>
                </c:pt>
                <c:pt idx="17">
                  <c:v>54.449399999999997</c:v>
                </c:pt>
                <c:pt idx="18">
                  <c:v>54.449399999999997</c:v>
                </c:pt>
                <c:pt idx="19">
                  <c:v>54.449399999999997</c:v>
                </c:pt>
                <c:pt idx="20">
                  <c:v>54.449399999999997</c:v>
                </c:pt>
                <c:pt idx="21">
                  <c:v>23.995699999999999</c:v>
                </c:pt>
                <c:pt idx="22">
                  <c:v>23.995699999999999</c:v>
                </c:pt>
                <c:pt idx="23">
                  <c:v>77.295699999999997</c:v>
                </c:pt>
                <c:pt idx="24">
                  <c:v>77.295699999999997</c:v>
                </c:pt>
                <c:pt idx="25">
                  <c:v>80.676299999999998</c:v>
                </c:pt>
                <c:pt idx="26">
                  <c:v>77.295699999999997</c:v>
                </c:pt>
                <c:pt idx="27">
                  <c:v>79.861699999999999</c:v>
                </c:pt>
                <c:pt idx="28">
                  <c:v>77.295699999999997</c:v>
                </c:pt>
                <c:pt idx="29">
                  <c:v>77.295699999999997</c:v>
                </c:pt>
                <c:pt idx="30">
                  <c:v>77.295699999999997</c:v>
                </c:pt>
                <c:pt idx="31">
                  <c:v>75.004900000000006</c:v>
                </c:pt>
                <c:pt idx="32">
                  <c:v>72.714600000000004</c:v>
                </c:pt>
                <c:pt idx="33">
                  <c:v>72.714600000000004</c:v>
                </c:pt>
                <c:pt idx="34">
                  <c:v>77.295699999999997</c:v>
                </c:pt>
                <c:pt idx="35">
                  <c:v>77.295699999999997</c:v>
                </c:pt>
                <c:pt idx="36">
                  <c:v>82.967100000000002</c:v>
                </c:pt>
                <c:pt idx="37">
                  <c:v>82.967100000000002</c:v>
                </c:pt>
                <c:pt idx="38">
                  <c:v>82.967100000000002</c:v>
                </c:pt>
                <c:pt idx="39">
                  <c:v>82.967100000000002</c:v>
                </c:pt>
                <c:pt idx="40">
                  <c:v>82.967100000000002</c:v>
                </c:pt>
                <c:pt idx="41">
                  <c:v>85.257400000000004</c:v>
                </c:pt>
                <c:pt idx="42">
                  <c:v>57.7714</c:v>
                </c:pt>
                <c:pt idx="43">
                  <c:v>57.7714</c:v>
                </c:pt>
                <c:pt idx="44">
                  <c:v>77.295699999999997</c:v>
                </c:pt>
                <c:pt idx="45">
                  <c:v>77.295699999999997</c:v>
                </c:pt>
                <c:pt idx="46">
                  <c:v>77.094499999999996</c:v>
                </c:pt>
                <c:pt idx="47">
                  <c:v>77.094499999999996</c:v>
                </c:pt>
                <c:pt idx="48">
                  <c:v>63.552399999999999</c:v>
                </c:pt>
                <c:pt idx="49">
                  <c:v>63.552399999999999</c:v>
                </c:pt>
                <c:pt idx="50">
                  <c:v>63.552399999999999</c:v>
                </c:pt>
                <c:pt idx="51">
                  <c:v>58.971400000000003</c:v>
                </c:pt>
                <c:pt idx="52">
                  <c:v>58.971400000000003</c:v>
                </c:pt>
                <c:pt idx="53">
                  <c:v>58.971400000000003</c:v>
                </c:pt>
                <c:pt idx="54">
                  <c:v>58.971400000000003</c:v>
                </c:pt>
                <c:pt idx="55">
                  <c:v>58.971400000000003</c:v>
                </c:pt>
                <c:pt idx="56">
                  <c:v>58.971400000000003</c:v>
                </c:pt>
                <c:pt idx="57">
                  <c:v>67.932900000000004</c:v>
                </c:pt>
                <c:pt idx="58">
                  <c:v>64.642799999999994</c:v>
                </c:pt>
                <c:pt idx="59">
                  <c:v>63.552399999999999</c:v>
                </c:pt>
                <c:pt idx="60">
                  <c:v>72.513999999999996</c:v>
                </c:pt>
                <c:pt idx="61">
                  <c:v>68.133499999999998</c:v>
                </c:pt>
                <c:pt idx="62">
                  <c:v>68.133499999999998</c:v>
                </c:pt>
                <c:pt idx="63">
                  <c:v>77.295699999999997</c:v>
                </c:pt>
                <c:pt idx="64">
                  <c:v>77.295699999999997</c:v>
                </c:pt>
                <c:pt idx="65">
                  <c:v>75.004900000000006</c:v>
                </c:pt>
                <c:pt idx="66">
                  <c:v>57.7714</c:v>
                </c:pt>
                <c:pt idx="67">
                  <c:v>82.967100000000002</c:v>
                </c:pt>
                <c:pt idx="68">
                  <c:v>77.570899999999995</c:v>
                </c:pt>
                <c:pt idx="69">
                  <c:v>68.133499999999998</c:v>
                </c:pt>
                <c:pt idx="70">
                  <c:v>63.552399999999999</c:v>
                </c:pt>
                <c:pt idx="71">
                  <c:v>58.971400000000003</c:v>
                </c:pt>
                <c:pt idx="72">
                  <c:v>65.642099999999999</c:v>
                </c:pt>
                <c:pt idx="73">
                  <c:v>61.537399999999998</c:v>
                </c:pt>
                <c:pt idx="74">
                  <c:v>58.971400000000003</c:v>
                </c:pt>
                <c:pt idx="75">
                  <c:v>63.552399999999999</c:v>
                </c:pt>
                <c:pt idx="76">
                  <c:v>77.295699999999997</c:v>
                </c:pt>
                <c:pt idx="77">
                  <c:v>79.861699999999999</c:v>
                </c:pt>
                <c:pt idx="78">
                  <c:v>79.861699999999999</c:v>
                </c:pt>
                <c:pt idx="79">
                  <c:v>77.295699999999997</c:v>
                </c:pt>
                <c:pt idx="80">
                  <c:v>79.861699999999999</c:v>
                </c:pt>
                <c:pt idx="81">
                  <c:v>79.861699999999999</c:v>
                </c:pt>
                <c:pt idx="82">
                  <c:v>80.676299999999998</c:v>
                </c:pt>
                <c:pt idx="83">
                  <c:v>77.570899999999995</c:v>
                </c:pt>
                <c:pt idx="84">
                  <c:v>80.676299999999998</c:v>
                </c:pt>
                <c:pt idx="85">
                  <c:v>77.295699999999997</c:v>
                </c:pt>
                <c:pt idx="86">
                  <c:v>79.861699999999999</c:v>
                </c:pt>
                <c:pt idx="87">
                  <c:v>77.295699999999997</c:v>
                </c:pt>
                <c:pt idx="88">
                  <c:v>82.967100000000002</c:v>
                </c:pt>
                <c:pt idx="89">
                  <c:v>82.967100000000002</c:v>
                </c:pt>
                <c:pt idx="90">
                  <c:v>82.967100000000002</c:v>
                </c:pt>
                <c:pt idx="91">
                  <c:v>82.967100000000002</c:v>
                </c:pt>
                <c:pt idx="92">
                  <c:v>82.967100000000002</c:v>
                </c:pt>
                <c:pt idx="93">
                  <c:v>57.7714</c:v>
                </c:pt>
                <c:pt idx="94">
                  <c:v>57.7714</c:v>
                </c:pt>
                <c:pt idx="95">
                  <c:v>57.7714</c:v>
                </c:pt>
                <c:pt idx="96">
                  <c:v>79.861699999999999</c:v>
                </c:pt>
                <c:pt idx="97">
                  <c:v>79.861699999999999</c:v>
                </c:pt>
                <c:pt idx="98">
                  <c:v>63.552399999999999</c:v>
                </c:pt>
                <c:pt idx="99">
                  <c:v>58.971400000000003</c:v>
                </c:pt>
                <c:pt idx="100">
                  <c:v>61.537399999999998</c:v>
                </c:pt>
                <c:pt idx="101">
                  <c:v>61.537399999999998</c:v>
                </c:pt>
                <c:pt idx="102">
                  <c:v>77.295699999999997</c:v>
                </c:pt>
                <c:pt idx="103">
                  <c:v>77.295699999999997</c:v>
                </c:pt>
                <c:pt idx="104">
                  <c:v>77.295699999999997</c:v>
                </c:pt>
                <c:pt idx="105">
                  <c:v>77.295699999999997</c:v>
                </c:pt>
                <c:pt idx="106">
                  <c:v>77.295699999999997</c:v>
                </c:pt>
                <c:pt idx="107">
                  <c:v>77.295699999999997</c:v>
                </c:pt>
                <c:pt idx="108">
                  <c:v>77.295699999999997</c:v>
                </c:pt>
                <c:pt idx="109">
                  <c:v>77.295699999999997</c:v>
                </c:pt>
                <c:pt idx="110">
                  <c:v>77.295699999999997</c:v>
                </c:pt>
                <c:pt idx="111">
                  <c:v>77.295699999999997</c:v>
                </c:pt>
                <c:pt idx="112">
                  <c:v>79.861699999999999</c:v>
                </c:pt>
                <c:pt idx="113">
                  <c:v>85.257400000000004</c:v>
                </c:pt>
                <c:pt idx="114">
                  <c:v>85.257400000000004</c:v>
                </c:pt>
                <c:pt idx="115">
                  <c:v>85.257400000000004</c:v>
                </c:pt>
                <c:pt idx="116">
                  <c:v>57.7714</c:v>
                </c:pt>
                <c:pt idx="117">
                  <c:v>57.7714</c:v>
                </c:pt>
                <c:pt idx="118">
                  <c:v>82.967100000000002</c:v>
                </c:pt>
                <c:pt idx="119">
                  <c:v>79.861699999999999</c:v>
                </c:pt>
                <c:pt idx="120">
                  <c:v>79.861699999999999</c:v>
                </c:pt>
                <c:pt idx="121">
                  <c:v>79.861699999999999</c:v>
                </c:pt>
                <c:pt idx="122">
                  <c:v>77.295699999999997</c:v>
                </c:pt>
                <c:pt idx="123">
                  <c:v>77.295699999999997</c:v>
                </c:pt>
                <c:pt idx="124">
                  <c:v>77.295699999999997</c:v>
                </c:pt>
                <c:pt idx="125">
                  <c:v>57.7714</c:v>
                </c:pt>
                <c:pt idx="126">
                  <c:v>57.7714</c:v>
                </c:pt>
                <c:pt idx="127">
                  <c:v>53.249400000000001</c:v>
                </c:pt>
                <c:pt idx="128">
                  <c:v>50.143999999999998</c:v>
                </c:pt>
                <c:pt idx="129">
                  <c:v>47.578000000000003</c:v>
                </c:pt>
                <c:pt idx="130">
                  <c:v>47.578000000000003</c:v>
                </c:pt>
                <c:pt idx="131">
                  <c:v>47.578000000000003</c:v>
                </c:pt>
                <c:pt idx="132">
                  <c:v>47.578000000000003</c:v>
                </c:pt>
                <c:pt idx="133">
                  <c:v>45.287199999999999</c:v>
                </c:pt>
                <c:pt idx="134">
                  <c:v>53.249400000000001</c:v>
                </c:pt>
                <c:pt idx="135">
                  <c:v>47.578000000000003</c:v>
                </c:pt>
                <c:pt idx="136">
                  <c:v>45.287199999999999</c:v>
                </c:pt>
                <c:pt idx="137">
                  <c:v>45.287199999999999</c:v>
                </c:pt>
                <c:pt idx="138">
                  <c:v>47.853200000000001</c:v>
                </c:pt>
                <c:pt idx="139">
                  <c:v>45.287199999999999</c:v>
                </c:pt>
                <c:pt idx="140">
                  <c:v>49.868299999999998</c:v>
                </c:pt>
                <c:pt idx="141">
                  <c:v>49.868299999999998</c:v>
                </c:pt>
                <c:pt idx="142">
                  <c:v>50.143999999999998</c:v>
                </c:pt>
                <c:pt idx="143">
                  <c:v>47.578000000000003</c:v>
                </c:pt>
                <c:pt idx="144">
                  <c:v>47.853200000000001</c:v>
                </c:pt>
                <c:pt idx="145">
                  <c:v>49.868299999999998</c:v>
                </c:pt>
                <c:pt idx="146">
                  <c:v>52.4343</c:v>
                </c:pt>
                <c:pt idx="147">
                  <c:v>57.0304</c:v>
                </c:pt>
                <c:pt idx="148">
                  <c:v>85.257400000000004</c:v>
                </c:pt>
              </c:numCache>
            </c:numRef>
          </c:xVal>
          <c:yVal>
            <c:numRef>
              <c:f>DOC!$U$3:$U$151</c:f>
              <c:numCache>
                <c:formatCode>General</c:formatCode>
                <c:ptCount val="149"/>
                <c:pt idx="4" formatCode="@">
                  <c:v>70</c:v>
                </c:pt>
                <c:pt idx="13" formatCode="@">
                  <c:v>71</c:v>
                </c:pt>
                <c:pt idx="16" formatCode="@">
                  <c:v>70</c:v>
                </c:pt>
                <c:pt idx="41" formatCode="@">
                  <c:v>70</c:v>
                </c:pt>
                <c:pt idx="93" formatCode="@">
                  <c:v>74</c:v>
                </c:pt>
                <c:pt idx="102" formatCode="@">
                  <c:v>73</c:v>
                </c:pt>
                <c:pt idx="105" formatCode="@">
                  <c:v>70</c:v>
                </c:pt>
                <c:pt idx="106" formatCode="@">
                  <c:v>71</c:v>
                </c:pt>
                <c:pt idx="110" formatCode="@">
                  <c:v>71</c:v>
                </c:pt>
                <c:pt idx="111" formatCode="@">
                  <c:v>72</c:v>
                </c:pt>
                <c:pt idx="118" formatCode="@">
                  <c:v>73</c:v>
                </c:pt>
                <c:pt idx="130" formatCode="@">
                  <c:v>73</c:v>
                </c:pt>
                <c:pt idx="137" formatCode="@">
                  <c:v>83</c:v>
                </c:pt>
                <c:pt idx="140" formatCode="@">
                  <c:v>71</c:v>
                </c:pt>
                <c:pt idx="148" formatCode="@">
                  <c:v>70</c:v>
                </c:pt>
              </c:numCache>
            </c:numRef>
          </c:yVal>
          <c:smooth val="0"/>
        </c:ser>
        <c:ser>
          <c:idx val="3"/>
          <c:order val="3"/>
          <c:tx>
            <c:v>八尾</c:v>
          </c:tx>
          <c:spPr>
            <a:ln w="28575">
              <a:noFill/>
            </a:ln>
          </c:spPr>
          <c:marker>
            <c:symbol val="circle"/>
            <c:size val="7"/>
            <c:spPr>
              <a:solidFill>
                <a:srgbClr val="FFFF00"/>
              </a:solidFill>
              <a:ln>
                <a:solidFill>
                  <a:schemeClr val="tx1"/>
                </a:solidFill>
              </a:ln>
            </c:spPr>
          </c:marker>
          <c:xVal>
            <c:numRef>
              <c:f>DOC!$Y$3:$Y$12</c:f>
              <c:numCache>
                <c:formatCode>General</c:formatCode>
                <c:ptCount val="10"/>
                <c:pt idx="0">
                  <c:v>44.413499999999999</c:v>
                </c:pt>
                <c:pt idx="1">
                  <c:v>44.413499999999999</c:v>
                </c:pt>
                <c:pt idx="2">
                  <c:v>44.413499999999999</c:v>
                </c:pt>
                <c:pt idx="3">
                  <c:v>44.413499999999999</c:v>
                </c:pt>
                <c:pt idx="4">
                  <c:v>44.413499999999999</c:v>
                </c:pt>
                <c:pt idx="5">
                  <c:v>64.383200000000002</c:v>
                </c:pt>
                <c:pt idx="6">
                  <c:v>66.949200000000005</c:v>
                </c:pt>
                <c:pt idx="7">
                  <c:v>71.530299999999997</c:v>
                </c:pt>
                <c:pt idx="8">
                  <c:v>66.673400000000001</c:v>
                </c:pt>
                <c:pt idx="9">
                  <c:v>64.383200000000002</c:v>
                </c:pt>
              </c:numCache>
            </c:numRef>
          </c:xVal>
          <c:yVal>
            <c:numRef>
              <c:f>DOC!$Z$3:$Z$12</c:f>
              <c:numCache>
                <c:formatCode>General</c:formatCode>
                <c:ptCount val="10"/>
                <c:pt idx="2" formatCode="@">
                  <c:v>78</c:v>
                </c:pt>
              </c:numCache>
            </c:numRef>
          </c:yVal>
          <c:smooth val="0"/>
        </c:ser>
        <c:ser>
          <c:idx val="4"/>
          <c:order val="4"/>
          <c:tx>
            <c:v>富田林</c:v>
          </c:tx>
          <c:spPr>
            <a:ln w="28575">
              <a:noFill/>
            </a:ln>
          </c:spPr>
          <c:marker>
            <c:symbol val="diamond"/>
            <c:size val="7"/>
            <c:spPr>
              <a:solidFill>
                <a:srgbClr val="92D050"/>
              </a:solidFill>
              <a:ln>
                <a:solidFill>
                  <a:schemeClr val="tx1"/>
                </a:solidFill>
              </a:ln>
            </c:spPr>
          </c:marker>
          <c:xVal>
            <c:numRef>
              <c:f>DOC!$AD$3:$AD$254</c:f>
              <c:numCache>
                <c:formatCode>General</c:formatCode>
                <c:ptCount val="252"/>
                <c:pt idx="0">
                  <c:v>18.98</c:v>
                </c:pt>
                <c:pt idx="1">
                  <c:v>59.247100000000003</c:v>
                </c:pt>
                <c:pt idx="2">
                  <c:v>54.390799999999999</c:v>
                </c:pt>
                <c:pt idx="3">
                  <c:v>54.390799999999999</c:v>
                </c:pt>
                <c:pt idx="4">
                  <c:v>54.390799999999999</c:v>
                </c:pt>
                <c:pt idx="5">
                  <c:v>54.390799999999999</c:v>
                </c:pt>
                <c:pt idx="6">
                  <c:v>50.084899999999998</c:v>
                </c:pt>
                <c:pt idx="7">
                  <c:v>53.0229</c:v>
                </c:pt>
                <c:pt idx="8">
                  <c:v>51.932000000000002</c:v>
                </c:pt>
                <c:pt idx="9">
                  <c:v>49.6417</c:v>
                </c:pt>
                <c:pt idx="10">
                  <c:v>48.441800000000001</c:v>
                </c:pt>
                <c:pt idx="11">
                  <c:v>43.045999999999999</c:v>
                </c:pt>
                <c:pt idx="12">
                  <c:v>48.441800000000001</c:v>
                </c:pt>
                <c:pt idx="13">
                  <c:v>23.8843</c:v>
                </c:pt>
                <c:pt idx="14">
                  <c:v>42.770400000000002</c:v>
                </c:pt>
                <c:pt idx="15">
                  <c:v>45.2286</c:v>
                </c:pt>
                <c:pt idx="16">
                  <c:v>47.518900000000002</c:v>
                </c:pt>
                <c:pt idx="17">
                  <c:v>52.1</c:v>
                </c:pt>
                <c:pt idx="18">
                  <c:v>54.390799999999999</c:v>
                </c:pt>
                <c:pt idx="19">
                  <c:v>58.971400000000003</c:v>
                </c:pt>
                <c:pt idx="20">
                  <c:v>61.2622</c:v>
                </c:pt>
                <c:pt idx="21">
                  <c:v>72.513999999999996</c:v>
                </c:pt>
                <c:pt idx="22">
                  <c:v>35.013599999999997</c:v>
                </c:pt>
                <c:pt idx="23">
                  <c:v>52.858899999999998</c:v>
                </c:pt>
                <c:pt idx="24">
                  <c:v>75.004900000000006</c:v>
                </c:pt>
                <c:pt idx="25">
                  <c:v>79.585999999999999</c:v>
                </c:pt>
                <c:pt idx="26">
                  <c:v>58.803899999999999</c:v>
                </c:pt>
                <c:pt idx="27">
                  <c:v>61.808900000000001</c:v>
                </c:pt>
                <c:pt idx="28">
                  <c:v>58.803899999999999</c:v>
                </c:pt>
                <c:pt idx="29">
                  <c:v>61.808900000000001</c:v>
                </c:pt>
                <c:pt idx="30">
                  <c:v>69.056399999999996</c:v>
                </c:pt>
                <c:pt idx="31">
                  <c:v>86.457300000000004</c:v>
                </c:pt>
                <c:pt idx="32">
                  <c:v>86.457300000000004</c:v>
                </c:pt>
                <c:pt idx="33">
                  <c:v>88.748099999999994</c:v>
                </c:pt>
                <c:pt idx="34">
                  <c:v>88.748099999999994</c:v>
                </c:pt>
                <c:pt idx="35">
                  <c:v>81.876800000000003</c:v>
                </c:pt>
                <c:pt idx="36">
                  <c:v>79.585999999999999</c:v>
                </c:pt>
                <c:pt idx="37">
                  <c:v>79.585999999999999</c:v>
                </c:pt>
                <c:pt idx="38">
                  <c:v>79.585999999999999</c:v>
                </c:pt>
                <c:pt idx="39">
                  <c:v>79.585999999999999</c:v>
                </c:pt>
                <c:pt idx="40">
                  <c:v>63.611600000000003</c:v>
                </c:pt>
                <c:pt idx="41">
                  <c:v>61.320700000000002</c:v>
                </c:pt>
                <c:pt idx="42">
                  <c:v>61.320700000000002</c:v>
                </c:pt>
                <c:pt idx="43">
                  <c:v>61.320700000000002</c:v>
                </c:pt>
                <c:pt idx="44">
                  <c:v>52.4343</c:v>
                </c:pt>
                <c:pt idx="45">
                  <c:v>47.578000000000003</c:v>
                </c:pt>
                <c:pt idx="46">
                  <c:v>47.578000000000003</c:v>
                </c:pt>
                <c:pt idx="47">
                  <c:v>47.578000000000003</c:v>
                </c:pt>
                <c:pt idx="48">
                  <c:v>45.287199999999999</c:v>
                </c:pt>
                <c:pt idx="49">
                  <c:v>42.996899999999997</c:v>
                </c:pt>
                <c:pt idx="50">
                  <c:v>45.2286</c:v>
                </c:pt>
                <c:pt idx="51">
                  <c:v>45.2286</c:v>
                </c:pt>
                <c:pt idx="52">
                  <c:v>47.794699999999999</c:v>
                </c:pt>
                <c:pt idx="53">
                  <c:v>45.2286</c:v>
                </c:pt>
                <c:pt idx="54">
                  <c:v>45.2286</c:v>
                </c:pt>
                <c:pt idx="55">
                  <c:v>45.2286</c:v>
                </c:pt>
                <c:pt idx="56">
                  <c:v>50.900100000000002</c:v>
                </c:pt>
                <c:pt idx="57">
                  <c:v>45.2286</c:v>
                </c:pt>
                <c:pt idx="58">
                  <c:v>45.2286</c:v>
                </c:pt>
                <c:pt idx="59">
                  <c:v>45.2286</c:v>
                </c:pt>
                <c:pt idx="60">
                  <c:v>45.2286</c:v>
                </c:pt>
                <c:pt idx="61">
                  <c:v>45.2286</c:v>
                </c:pt>
                <c:pt idx="62">
                  <c:v>45.2286</c:v>
                </c:pt>
                <c:pt idx="63">
                  <c:v>45.2286</c:v>
                </c:pt>
                <c:pt idx="64">
                  <c:v>45.2286</c:v>
                </c:pt>
                <c:pt idx="65">
                  <c:v>50.568600000000004</c:v>
                </c:pt>
                <c:pt idx="66">
                  <c:v>49.917299999999997</c:v>
                </c:pt>
                <c:pt idx="67">
                  <c:v>84.167000000000002</c:v>
                </c:pt>
                <c:pt idx="68">
                  <c:v>43.045999999999999</c:v>
                </c:pt>
                <c:pt idx="69">
                  <c:v>57.7714</c:v>
                </c:pt>
                <c:pt idx="70">
                  <c:v>61.2622</c:v>
                </c:pt>
                <c:pt idx="71">
                  <c:v>54.390799999999999</c:v>
                </c:pt>
                <c:pt idx="72">
                  <c:v>54.390799999999999</c:v>
                </c:pt>
                <c:pt idx="73">
                  <c:v>49.809699999999999</c:v>
                </c:pt>
                <c:pt idx="74">
                  <c:v>52.1</c:v>
                </c:pt>
                <c:pt idx="75">
                  <c:v>52.1</c:v>
                </c:pt>
                <c:pt idx="76">
                  <c:v>52.1</c:v>
                </c:pt>
                <c:pt idx="77">
                  <c:v>52.1</c:v>
                </c:pt>
                <c:pt idx="78">
                  <c:v>52.1</c:v>
                </c:pt>
                <c:pt idx="79">
                  <c:v>52.1</c:v>
                </c:pt>
                <c:pt idx="80">
                  <c:v>58.770699999999998</c:v>
                </c:pt>
                <c:pt idx="81">
                  <c:v>46.440800000000003</c:v>
                </c:pt>
                <c:pt idx="82">
                  <c:v>46.440800000000003</c:v>
                </c:pt>
                <c:pt idx="83">
                  <c:v>46.440800000000003</c:v>
                </c:pt>
                <c:pt idx="84">
                  <c:v>51.673200000000001</c:v>
                </c:pt>
                <c:pt idx="85">
                  <c:v>44.150599999999997</c:v>
                </c:pt>
                <c:pt idx="86">
                  <c:v>44.150599999999997</c:v>
                </c:pt>
                <c:pt idx="87">
                  <c:v>49.006799999999998</c:v>
                </c:pt>
                <c:pt idx="88">
                  <c:v>46.440800000000003</c:v>
                </c:pt>
                <c:pt idx="89">
                  <c:v>42.996899999999997</c:v>
                </c:pt>
                <c:pt idx="90">
                  <c:v>42.996899999999997</c:v>
                </c:pt>
                <c:pt idx="91">
                  <c:v>42.996899999999997</c:v>
                </c:pt>
                <c:pt idx="92">
                  <c:v>42.996899999999997</c:v>
                </c:pt>
                <c:pt idx="93">
                  <c:v>42.996899999999997</c:v>
                </c:pt>
                <c:pt idx="94">
                  <c:v>42.996899999999997</c:v>
                </c:pt>
                <c:pt idx="95">
                  <c:v>42.996899999999997</c:v>
                </c:pt>
                <c:pt idx="96">
                  <c:v>42.996899999999997</c:v>
                </c:pt>
                <c:pt idx="97">
                  <c:v>42.996899999999997</c:v>
                </c:pt>
                <c:pt idx="98">
                  <c:v>37.337800000000001</c:v>
                </c:pt>
                <c:pt idx="99">
                  <c:v>37.337800000000001</c:v>
                </c:pt>
                <c:pt idx="100">
                  <c:v>37.337800000000001</c:v>
                </c:pt>
                <c:pt idx="101">
                  <c:v>37.337800000000001</c:v>
                </c:pt>
                <c:pt idx="102">
                  <c:v>37.337800000000001</c:v>
                </c:pt>
                <c:pt idx="103">
                  <c:v>37.337800000000001</c:v>
                </c:pt>
                <c:pt idx="104">
                  <c:v>37.337800000000001</c:v>
                </c:pt>
                <c:pt idx="105">
                  <c:v>32.756700000000002</c:v>
                </c:pt>
                <c:pt idx="106">
                  <c:v>32.756700000000002</c:v>
                </c:pt>
                <c:pt idx="107">
                  <c:v>32.756700000000002</c:v>
                </c:pt>
                <c:pt idx="108">
                  <c:v>32.756700000000002</c:v>
                </c:pt>
                <c:pt idx="109">
                  <c:v>32.756700000000002</c:v>
                </c:pt>
                <c:pt idx="110">
                  <c:v>32.756700000000002</c:v>
                </c:pt>
                <c:pt idx="111">
                  <c:v>32.756700000000002</c:v>
                </c:pt>
                <c:pt idx="112">
                  <c:v>32.756700000000002</c:v>
                </c:pt>
                <c:pt idx="113">
                  <c:v>32.756700000000002</c:v>
                </c:pt>
                <c:pt idx="114">
                  <c:v>32.756700000000002</c:v>
                </c:pt>
                <c:pt idx="115">
                  <c:v>32.756700000000002</c:v>
                </c:pt>
                <c:pt idx="116">
                  <c:v>32.756700000000002</c:v>
                </c:pt>
                <c:pt idx="117">
                  <c:v>57.439900000000002</c:v>
                </c:pt>
                <c:pt idx="118">
                  <c:v>27.842700000000001</c:v>
                </c:pt>
                <c:pt idx="119">
                  <c:v>61.2622</c:v>
                </c:pt>
                <c:pt idx="120">
                  <c:v>61.2622</c:v>
                </c:pt>
                <c:pt idx="121">
                  <c:v>42.770400000000002</c:v>
                </c:pt>
                <c:pt idx="122">
                  <c:v>50.731999999999999</c:v>
                </c:pt>
                <c:pt idx="123">
                  <c:v>45.060600000000001</c:v>
                </c:pt>
                <c:pt idx="124">
                  <c:v>68.133499999999998</c:v>
                </c:pt>
                <c:pt idx="125">
                  <c:v>65.843299999999999</c:v>
                </c:pt>
                <c:pt idx="126">
                  <c:v>63.552399999999999</c:v>
                </c:pt>
                <c:pt idx="127">
                  <c:v>70.223200000000006</c:v>
                </c:pt>
                <c:pt idx="128">
                  <c:v>63.552399999999999</c:v>
                </c:pt>
                <c:pt idx="129">
                  <c:v>58.971400000000003</c:v>
                </c:pt>
                <c:pt idx="130">
                  <c:v>54.449399999999997</c:v>
                </c:pt>
                <c:pt idx="131">
                  <c:v>57.0154</c:v>
                </c:pt>
                <c:pt idx="132">
                  <c:v>56.739699999999999</c:v>
                </c:pt>
                <c:pt idx="133">
                  <c:v>52.4343</c:v>
                </c:pt>
                <c:pt idx="134">
                  <c:v>47.578000000000003</c:v>
                </c:pt>
                <c:pt idx="135">
                  <c:v>45.287199999999999</c:v>
                </c:pt>
                <c:pt idx="136">
                  <c:v>42.996899999999997</c:v>
                </c:pt>
                <c:pt idx="137">
                  <c:v>89.838499999999996</c:v>
                </c:pt>
                <c:pt idx="138">
                  <c:v>86.457300000000004</c:v>
                </c:pt>
                <c:pt idx="139">
                  <c:v>77.295699999999997</c:v>
                </c:pt>
                <c:pt idx="140">
                  <c:v>77.295699999999997</c:v>
                </c:pt>
                <c:pt idx="141">
                  <c:v>68.133499999999998</c:v>
                </c:pt>
                <c:pt idx="142">
                  <c:v>70.699600000000004</c:v>
                </c:pt>
                <c:pt idx="143">
                  <c:v>65.028199999999998</c:v>
                </c:pt>
                <c:pt idx="144">
                  <c:v>65.028199999999998</c:v>
                </c:pt>
                <c:pt idx="145">
                  <c:v>65.028199999999998</c:v>
                </c:pt>
                <c:pt idx="146">
                  <c:v>61.320700000000002</c:v>
                </c:pt>
                <c:pt idx="147">
                  <c:v>61.320700000000002</c:v>
                </c:pt>
                <c:pt idx="148">
                  <c:v>61.320700000000002</c:v>
                </c:pt>
                <c:pt idx="149">
                  <c:v>61.320700000000002</c:v>
                </c:pt>
                <c:pt idx="150">
                  <c:v>47.578000000000003</c:v>
                </c:pt>
                <c:pt idx="151">
                  <c:v>47.578000000000003</c:v>
                </c:pt>
                <c:pt idx="152">
                  <c:v>47.578000000000003</c:v>
                </c:pt>
                <c:pt idx="153">
                  <c:v>47.578000000000003</c:v>
                </c:pt>
                <c:pt idx="154">
                  <c:v>45.287199999999999</c:v>
                </c:pt>
                <c:pt idx="155">
                  <c:v>45.287199999999999</c:v>
                </c:pt>
                <c:pt idx="156">
                  <c:v>49.868299999999998</c:v>
                </c:pt>
                <c:pt idx="157">
                  <c:v>45.287199999999999</c:v>
                </c:pt>
                <c:pt idx="158">
                  <c:v>45.287199999999999</c:v>
                </c:pt>
                <c:pt idx="159">
                  <c:v>65.901799999999994</c:v>
                </c:pt>
                <c:pt idx="160">
                  <c:v>65.642099999999999</c:v>
                </c:pt>
                <c:pt idx="161">
                  <c:v>61.537399999999998</c:v>
                </c:pt>
                <c:pt idx="162">
                  <c:v>58.971400000000003</c:v>
                </c:pt>
                <c:pt idx="163">
                  <c:v>64.642799999999994</c:v>
                </c:pt>
                <c:pt idx="164">
                  <c:v>63.351799999999997</c:v>
                </c:pt>
                <c:pt idx="165">
                  <c:v>59.247100000000003</c:v>
                </c:pt>
                <c:pt idx="166">
                  <c:v>60.0623</c:v>
                </c:pt>
                <c:pt idx="167">
                  <c:v>60.0623</c:v>
                </c:pt>
                <c:pt idx="168">
                  <c:v>60.0623</c:v>
                </c:pt>
                <c:pt idx="169">
                  <c:v>49.809699999999999</c:v>
                </c:pt>
                <c:pt idx="170">
                  <c:v>53.575699999999998</c:v>
                </c:pt>
                <c:pt idx="171">
                  <c:v>77.570899999999995</c:v>
                </c:pt>
                <c:pt idx="172">
                  <c:v>76.480599999999995</c:v>
                </c:pt>
                <c:pt idx="173">
                  <c:v>76.480599999999995</c:v>
                </c:pt>
                <c:pt idx="174">
                  <c:v>76.480599999999995</c:v>
                </c:pt>
                <c:pt idx="175">
                  <c:v>76.480599999999995</c:v>
                </c:pt>
                <c:pt idx="176">
                  <c:v>76.480599999999995</c:v>
                </c:pt>
                <c:pt idx="177">
                  <c:v>76.480599999999995</c:v>
                </c:pt>
                <c:pt idx="178">
                  <c:v>76.480599999999995</c:v>
                </c:pt>
                <c:pt idx="179">
                  <c:v>76.480599999999995</c:v>
                </c:pt>
                <c:pt idx="180">
                  <c:v>79.585999999999999</c:v>
                </c:pt>
                <c:pt idx="181">
                  <c:v>82.152000000000001</c:v>
                </c:pt>
                <c:pt idx="182">
                  <c:v>86.256699999999995</c:v>
                </c:pt>
                <c:pt idx="183">
                  <c:v>90.2239</c:v>
                </c:pt>
                <c:pt idx="184">
                  <c:v>95.895300000000006</c:v>
                </c:pt>
                <c:pt idx="185">
                  <c:v>95.895300000000006</c:v>
                </c:pt>
                <c:pt idx="186">
                  <c:v>91.038399999999996</c:v>
                </c:pt>
                <c:pt idx="187">
                  <c:v>91.038399999999996</c:v>
                </c:pt>
                <c:pt idx="188">
                  <c:v>88.748099999999994</c:v>
                </c:pt>
                <c:pt idx="189">
                  <c:v>88.748099999999994</c:v>
                </c:pt>
                <c:pt idx="190">
                  <c:v>68.680300000000003</c:v>
                </c:pt>
                <c:pt idx="191">
                  <c:v>63.384999999999998</c:v>
                </c:pt>
                <c:pt idx="192">
                  <c:v>68.203900000000004</c:v>
                </c:pt>
                <c:pt idx="193">
                  <c:v>63.384999999999998</c:v>
                </c:pt>
                <c:pt idx="194">
                  <c:v>79.861699999999999</c:v>
                </c:pt>
                <c:pt idx="195">
                  <c:v>74.190399999999997</c:v>
                </c:pt>
                <c:pt idx="196">
                  <c:v>75.004900000000006</c:v>
                </c:pt>
                <c:pt idx="197">
                  <c:v>79.385400000000004</c:v>
                </c:pt>
                <c:pt idx="198">
                  <c:v>83.966499999999996</c:v>
                </c:pt>
                <c:pt idx="199">
                  <c:v>77.295699999999997</c:v>
                </c:pt>
                <c:pt idx="200">
                  <c:v>81.876800000000003</c:v>
                </c:pt>
                <c:pt idx="201">
                  <c:v>56.681100000000001</c:v>
                </c:pt>
                <c:pt idx="202">
                  <c:v>56.681100000000001</c:v>
                </c:pt>
                <c:pt idx="203">
                  <c:v>56.681100000000001</c:v>
                </c:pt>
                <c:pt idx="204">
                  <c:v>56.681100000000001</c:v>
                </c:pt>
                <c:pt idx="205">
                  <c:v>49.809699999999999</c:v>
                </c:pt>
                <c:pt idx="206">
                  <c:v>49.809699999999999</c:v>
                </c:pt>
                <c:pt idx="207">
                  <c:v>47.518900000000002</c:v>
                </c:pt>
                <c:pt idx="208">
                  <c:v>46.1509</c:v>
                </c:pt>
                <c:pt idx="209">
                  <c:v>48.441800000000001</c:v>
                </c:pt>
                <c:pt idx="210">
                  <c:v>48.441800000000001</c:v>
                </c:pt>
                <c:pt idx="211">
                  <c:v>46.1509</c:v>
                </c:pt>
                <c:pt idx="212">
                  <c:v>32.148699999999998</c:v>
                </c:pt>
                <c:pt idx="213">
                  <c:v>47.351500000000001</c:v>
                </c:pt>
                <c:pt idx="214">
                  <c:v>25.084800000000001</c:v>
                </c:pt>
                <c:pt idx="215">
                  <c:v>43.045999999999999</c:v>
                </c:pt>
                <c:pt idx="216">
                  <c:v>52.006999999999998</c:v>
                </c:pt>
                <c:pt idx="217">
                  <c:v>67.318399999999997</c:v>
                </c:pt>
                <c:pt idx="218">
                  <c:v>73.805000000000007</c:v>
                </c:pt>
                <c:pt idx="219">
                  <c:v>60.447099999999999</c:v>
                </c:pt>
                <c:pt idx="220">
                  <c:v>55.866</c:v>
                </c:pt>
                <c:pt idx="221">
                  <c:v>52.159100000000002</c:v>
                </c:pt>
                <c:pt idx="222">
                  <c:v>52.159100000000002</c:v>
                </c:pt>
                <c:pt idx="223">
                  <c:v>52.159100000000002</c:v>
                </c:pt>
                <c:pt idx="224">
                  <c:v>47.578000000000003</c:v>
                </c:pt>
                <c:pt idx="225">
                  <c:v>44.4726</c:v>
                </c:pt>
                <c:pt idx="226">
                  <c:v>42.181800000000003</c:v>
                </c:pt>
                <c:pt idx="227">
                  <c:v>42.996899999999997</c:v>
                </c:pt>
                <c:pt idx="228">
                  <c:v>45.562899999999999</c:v>
                </c:pt>
                <c:pt idx="229">
                  <c:v>42.996899999999997</c:v>
                </c:pt>
                <c:pt idx="230">
                  <c:v>42.996899999999997</c:v>
                </c:pt>
                <c:pt idx="231">
                  <c:v>45.2286</c:v>
                </c:pt>
                <c:pt idx="232">
                  <c:v>40.706099999999999</c:v>
                </c:pt>
                <c:pt idx="233">
                  <c:v>40.706099999999999</c:v>
                </c:pt>
                <c:pt idx="234">
                  <c:v>42.937800000000003</c:v>
                </c:pt>
                <c:pt idx="235">
                  <c:v>42.937800000000003</c:v>
                </c:pt>
                <c:pt idx="236">
                  <c:v>42.937800000000003</c:v>
                </c:pt>
                <c:pt idx="237">
                  <c:v>42.937800000000003</c:v>
                </c:pt>
                <c:pt idx="238">
                  <c:v>43.2136</c:v>
                </c:pt>
                <c:pt idx="239">
                  <c:v>43.2136</c:v>
                </c:pt>
                <c:pt idx="240">
                  <c:v>40.647599999999997</c:v>
                </c:pt>
                <c:pt idx="241">
                  <c:v>40.647599999999997</c:v>
                </c:pt>
                <c:pt idx="242">
                  <c:v>43.2136</c:v>
                </c:pt>
                <c:pt idx="243">
                  <c:v>40.647599999999997</c:v>
                </c:pt>
                <c:pt idx="244">
                  <c:v>45.2286</c:v>
                </c:pt>
                <c:pt idx="245">
                  <c:v>45.2286</c:v>
                </c:pt>
                <c:pt idx="246">
                  <c:v>47.794699999999999</c:v>
                </c:pt>
                <c:pt idx="247">
                  <c:v>45.2286</c:v>
                </c:pt>
                <c:pt idx="248">
                  <c:v>45.2286</c:v>
                </c:pt>
                <c:pt idx="249">
                  <c:v>75.280699999999996</c:v>
                </c:pt>
                <c:pt idx="250">
                  <c:v>40.647599999999997</c:v>
                </c:pt>
                <c:pt idx="251">
                  <c:v>45.336300000000001</c:v>
                </c:pt>
              </c:numCache>
            </c:numRef>
          </c:xVal>
          <c:yVal>
            <c:numRef>
              <c:f>DOC!$AE$3:$AE$254</c:f>
              <c:numCache>
                <c:formatCode>General</c:formatCode>
                <c:ptCount val="252"/>
                <c:pt idx="35" formatCode="@">
                  <c:v>76</c:v>
                </c:pt>
                <c:pt idx="54" formatCode="@">
                  <c:v>70</c:v>
                </c:pt>
                <c:pt idx="57" formatCode="@">
                  <c:v>70</c:v>
                </c:pt>
                <c:pt idx="59" formatCode="@">
                  <c:v>71</c:v>
                </c:pt>
                <c:pt idx="62" formatCode="@">
                  <c:v>71</c:v>
                </c:pt>
                <c:pt idx="66" formatCode="@">
                  <c:v>72</c:v>
                </c:pt>
                <c:pt idx="67" formatCode="@">
                  <c:v>74</c:v>
                </c:pt>
                <c:pt idx="75" formatCode="@">
                  <c:v>83</c:v>
                </c:pt>
                <c:pt idx="76" formatCode="@">
                  <c:v>74</c:v>
                </c:pt>
                <c:pt idx="82" formatCode="@">
                  <c:v>76</c:v>
                </c:pt>
                <c:pt idx="83" formatCode="@">
                  <c:v>77</c:v>
                </c:pt>
                <c:pt idx="86" formatCode="@">
                  <c:v>77</c:v>
                </c:pt>
                <c:pt idx="88" formatCode="@">
                  <c:v>70</c:v>
                </c:pt>
                <c:pt idx="98" formatCode="@">
                  <c:v>83</c:v>
                </c:pt>
                <c:pt idx="101" formatCode="@">
                  <c:v>70</c:v>
                </c:pt>
                <c:pt idx="105" formatCode="@">
                  <c:v>73</c:v>
                </c:pt>
                <c:pt idx="106" formatCode="@">
                  <c:v>73</c:v>
                </c:pt>
                <c:pt idx="107" formatCode="@">
                  <c:v>73</c:v>
                </c:pt>
                <c:pt idx="108" formatCode="@">
                  <c:v>73</c:v>
                </c:pt>
                <c:pt idx="109" formatCode="@">
                  <c:v>73</c:v>
                </c:pt>
                <c:pt idx="110" formatCode="@">
                  <c:v>75</c:v>
                </c:pt>
                <c:pt idx="111" formatCode="@">
                  <c:v>71</c:v>
                </c:pt>
                <c:pt idx="112" formatCode="@">
                  <c:v>73</c:v>
                </c:pt>
                <c:pt idx="113" formatCode="@">
                  <c:v>73</c:v>
                </c:pt>
                <c:pt idx="114" formatCode="@">
                  <c:v>73</c:v>
                </c:pt>
                <c:pt idx="115" formatCode="@">
                  <c:v>71</c:v>
                </c:pt>
                <c:pt idx="116" formatCode="@">
                  <c:v>70</c:v>
                </c:pt>
                <c:pt idx="121" formatCode="@">
                  <c:v>74</c:v>
                </c:pt>
                <c:pt idx="127" formatCode="@">
                  <c:v>71</c:v>
                </c:pt>
                <c:pt idx="129" formatCode="@">
                  <c:v>76</c:v>
                </c:pt>
                <c:pt idx="132" formatCode="@">
                  <c:v>70</c:v>
                </c:pt>
                <c:pt idx="143" formatCode="@">
                  <c:v>70</c:v>
                </c:pt>
                <c:pt idx="147" formatCode="@">
                  <c:v>73</c:v>
                </c:pt>
                <c:pt idx="194" formatCode="@">
                  <c:v>70</c:v>
                </c:pt>
                <c:pt idx="197" formatCode="@">
                  <c:v>77</c:v>
                </c:pt>
                <c:pt idx="199" formatCode="@">
                  <c:v>70</c:v>
                </c:pt>
                <c:pt idx="200" formatCode="@">
                  <c:v>70</c:v>
                </c:pt>
                <c:pt idx="203" formatCode="@">
                  <c:v>71</c:v>
                </c:pt>
                <c:pt idx="204" formatCode="@">
                  <c:v>71</c:v>
                </c:pt>
                <c:pt idx="205" formatCode="@">
                  <c:v>72</c:v>
                </c:pt>
                <c:pt idx="207" formatCode="@">
                  <c:v>78</c:v>
                </c:pt>
                <c:pt idx="211" formatCode="@">
                  <c:v>75</c:v>
                </c:pt>
                <c:pt idx="212" formatCode="@">
                  <c:v>87</c:v>
                </c:pt>
                <c:pt idx="220" formatCode="@">
                  <c:v>72</c:v>
                </c:pt>
                <c:pt idx="238" formatCode="@">
                  <c:v>70</c:v>
                </c:pt>
              </c:numCache>
            </c:numRef>
          </c:yVal>
          <c:smooth val="0"/>
        </c:ser>
        <c:ser>
          <c:idx val="5"/>
          <c:order val="5"/>
          <c:tx>
            <c:v>鳳</c:v>
          </c:tx>
          <c:spPr>
            <a:ln w="28575">
              <a:noFill/>
            </a:ln>
          </c:spPr>
          <c:marker>
            <c:symbol val="square"/>
            <c:size val="7"/>
            <c:spPr>
              <a:solidFill>
                <a:srgbClr val="00B050"/>
              </a:solidFill>
              <a:ln>
                <a:solidFill>
                  <a:schemeClr val="tx1"/>
                </a:solidFill>
              </a:ln>
            </c:spPr>
          </c:marker>
          <c:xVal>
            <c:numRef>
              <c:f>DOC!$AI$3:$AI$102</c:f>
              <c:numCache>
                <c:formatCode>General</c:formatCode>
                <c:ptCount val="100"/>
                <c:pt idx="0">
                  <c:v>66.118499999999997</c:v>
                </c:pt>
                <c:pt idx="1">
                  <c:v>65.843299999999999</c:v>
                </c:pt>
                <c:pt idx="2">
                  <c:v>65.843299999999999</c:v>
                </c:pt>
                <c:pt idx="3">
                  <c:v>72.714600000000004</c:v>
                </c:pt>
                <c:pt idx="4">
                  <c:v>72.714600000000004</c:v>
                </c:pt>
                <c:pt idx="5">
                  <c:v>46.5</c:v>
                </c:pt>
                <c:pt idx="6">
                  <c:v>46.5</c:v>
                </c:pt>
                <c:pt idx="7">
                  <c:v>46.5</c:v>
                </c:pt>
                <c:pt idx="8">
                  <c:v>46.5</c:v>
                </c:pt>
                <c:pt idx="9">
                  <c:v>44.209099999999999</c:v>
                </c:pt>
                <c:pt idx="10">
                  <c:v>41.918900000000001</c:v>
                </c:pt>
                <c:pt idx="11">
                  <c:v>44.209099999999999</c:v>
                </c:pt>
                <c:pt idx="12">
                  <c:v>44.209099999999999</c:v>
                </c:pt>
                <c:pt idx="13">
                  <c:v>44.209099999999999</c:v>
                </c:pt>
                <c:pt idx="14">
                  <c:v>44.209099999999999</c:v>
                </c:pt>
                <c:pt idx="15">
                  <c:v>44.209099999999999</c:v>
                </c:pt>
                <c:pt idx="16">
                  <c:v>44.209099999999999</c:v>
                </c:pt>
                <c:pt idx="17">
                  <c:v>44.209099999999999</c:v>
                </c:pt>
                <c:pt idx="18">
                  <c:v>44.209099999999999</c:v>
                </c:pt>
                <c:pt idx="19">
                  <c:v>44.209099999999999</c:v>
                </c:pt>
                <c:pt idx="20">
                  <c:v>44.209099999999999</c:v>
                </c:pt>
                <c:pt idx="21">
                  <c:v>44.209099999999999</c:v>
                </c:pt>
                <c:pt idx="22">
                  <c:v>44.209099999999999</c:v>
                </c:pt>
                <c:pt idx="23">
                  <c:v>44.209099999999999</c:v>
                </c:pt>
                <c:pt idx="24">
                  <c:v>44.209099999999999</c:v>
                </c:pt>
                <c:pt idx="25">
                  <c:v>44.209099999999999</c:v>
                </c:pt>
                <c:pt idx="26">
                  <c:v>44.209099999999999</c:v>
                </c:pt>
                <c:pt idx="27">
                  <c:v>44.209099999999999</c:v>
                </c:pt>
                <c:pt idx="28">
                  <c:v>46.775100000000002</c:v>
                </c:pt>
                <c:pt idx="29">
                  <c:v>44.484900000000003</c:v>
                </c:pt>
                <c:pt idx="30">
                  <c:v>41.918900000000001</c:v>
                </c:pt>
                <c:pt idx="31">
                  <c:v>41.918900000000001</c:v>
                </c:pt>
                <c:pt idx="32">
                  <c:v>41.918900000000001</c:v>
                </c:pt>
                <c:pt idx="33">
                  <c:v>41.918900000000001</c:v>
                </c:pt>
                <c:pt idx="34">
                  <c:v>41.918900000000001</c:v>
                </c:pt>
                <c:pt idx="35">
                  <c:v>37.337800000000001</c:v>
                </c:pt>
                <c:pt idx="36">
                  <c:v>37.337800000000001</c:v>
                </c:pt>
                <c:pt idx="37">
                  <c:v>37.337800000000001</c:v>
                </c:pt>
                <c:pt idx="38">
                  <c:v>37.337800000000001</c:v>
                </c:pt>
                <c:pt idx="39">
                  <c:v>37.337800000000001</c:v>
                </c:pt>
                <c:pt idx="40">
                  <c:v>37.337800000000001</c:v>
                </c:pt>
                <c:pt idx="41">
                  <c:v>37.337800000000001</c:v>
                </c:pt>
                <c:pt idx="42">
                  <c:v>35.046900000000001</c:v>
                </c:pt>
                <c:pt idx="43">
                  <c:v>35.046900000000001</c:v>
                </c:pt>
                <c:pt idx="44">
                  <c:v>35.046900000000001</c:v>
                </c:pt>
                <c:pt idx="45">
                  <c:v>35.046900000000001</c:v>
                </c:pt>
                <c:pt idx="46">
                  <c:v>37.612900000000003</c:v>
                </c:pt>
                <c:pt idx="47">
                  <c:v>35.046900000000001</c:v>
                </c:pt>
                <c:pt idx="48">
                  <c:v>35.046900000000001</c:v>
                </c:pt>
                <c:pt idx="49">
                  <c:v>35.046900000000001</c:v>
                </c:pt>
                <c:pt idx="50">
                  <c:v>35.046900000000001</c:v>
                </c:pt>
                <c:pt idx="51">
                  <c:v>35.046900000000001</c:v>
                </c:pt>
                <c:pt idx="52">
                  <c:v>35.046900000000001</c:v>
                </c:pt>
                <c:pt idx="53">
                  <c:v>17.012899999999998</c:v>
                </c:pt>
                <c:pt idx="54">
                  <c:v>43.919199999999996</c:v>
                </c:pt>
                <c:pt idx="55">
                  <c:v>43.919199999999996</c:v>
                </c:pt>
                <c:pt idx="56">
                  <c:v>43.919199999999996</c:v>
                </c:pt>
                <c:pt idx="57">
                  <c:v>43.919199999999996</c:v>
                </c:pt>
                <c:pt idx="58">
                  <c:v>48.500300000000003</c:v>
                </c:pt>
                <c:pt idx="59">
                  <c:v>46.21</c:v>
                </c:pt>
                <c:pt idx="60">
                  <c:v>56.7515</c:v>
                </c:pt>
                <c:pt idx="61">
                  <c:v>56.7515</c:v>
                </c:pt>
                <c:pt idx="62">
                  <c:v>50.356499999999997</c:v>
                </c:pt>
                <c:pt idx="63">
                  <c:v>52.646799999999999</c:v>
                </c:pt>
                <c:pt idx="64">
                  <c:v>59.041699999999999</c:v>
                </c:pt>
                <c:pt idx="65">
                  <c:v>59.041699999999999</c:v>
                </c:pt>
                <c:pt idx="66">
                  <c:v>59.041699999999999</c:v>
                </c:pt>
                <c:pt idx="67">
                  <c:v>50.356499999999997</c:v>
                </c:pt>
                <c:pt idx="68">
                  <c:v>52.1</c:v>
                </c:pt>
                <c:pt idx="69">
                  <c:v>52.1</c:v>
                </c:pt>
                <c:pt idx="70">
                  <c:v>52.1</c:v>
                </c:pt>
                <c:pt idx="71">
                  <c:v>56.681100000000001</c:v>
                </c:pt>
                <c:pt idx="72">
                  <c:v>54.390799999999999</c:v>
                </c:pt>
                <c:pt idx="73">
                  <c:v>56.956899999999997</c:v>
                </c:pt>
                <c:pt idx="74">
                  <c:v>54.665999999999997</c:v>
                </c:pt>
                <c:pt idx="75">
                  <c:v>54.390799999999999</c:v>
                </c:pt>
                <c:pt idx="76">
                  <c:v>54.390799999999999</c:v>
                </c:pt>
                <c:pt idx="77">
                  <c:v>54.390799999999999</c:v>
                </c:pt>
                <c:pt idx="78">
                  <c:v>54.390799999999999</c:v>
                </c:pt>
                <c:pt idx="79">
                  <c:v>56.956899999999997</c:v>
                </c:pt>
                <c:pt idx="80">
                  <c:v>54.390799999999999</c:v>
                </c:pt>
                <c:pt idx="81">
                  <c:v>56.956899999999997</c:v>
                </c:pt>
                <c:pt idx="82">
                  <c:v>56.956899999999997</c:v>
                </c:pt>
                <c:pt idx="83">
                  <c:v>56.480499999999999</c:v>
                </c:pt>
                <c:pt idx="84">
                  <c:v>49.809699999999999</c:v>
                </c:pt>
                <c:pt idx="85">
                  <c:v>81.143699999999995</c:v>
                </c:pt>
                <c:pt idx="86">
                  <c:v>83.433899999999994</c:v>
                </c:pt>
                <c:pt idx="87">
                  <c:v>84.2256</c:v>
                </c:pt>
                <c:pt idx="88">
                  <c:v>81.935299999999998</c:v>
                </c:pt>
                <c:pt idx="89">
                  <c:v>77.354299999999995</c:v>
                </c:pt>
                <c:pt idx="90">
                  <c:v>77.354299999999995</c:v>
                </c:pt>
                <c:pt idx="91">
                  <c:v>79.645099999999999</c:v>
                </c:pt>
                <c:pt idx="92">
                  <c:v>84.167000000000002</c:v>
                </c:pt>
                <c:pt idx="93">
                  <c:v>84.167000000000002</c:v>
                </c:pt>
                <c:pt idx="94">
                  <c:v>84.167000000000002</c:v>
                </c:pt>
                <c:pt idx="95">
                  <c:v>45.2286</c:v>
                </c:pt>
                <c:pt idx="96">
                  <c:v>45.2286</c:v>
                </c:pt>
                <c:pt idx="97">
                  <c:v>47.794699999999999</c:v>
                </c:pt>
                <c:pt idx="98">
                  <c:v>45.2286</c:v>
                </c:pt>
                <c:pt idx="99">
                  <c:v>47.518900000000002</c:v>
                </c:pt>
              </c:numCache>
            </c:numRef>
          </c:xVal>
          <c:yVal>
            <c:numRef>
              <c:f>DOC!$AJ$3:$AJ$102</c:f>
              <c:numCache>
                <c:formatCode>General</c:formatCode>
                <c:ptCount val="100"/>
                <c:pt idx="15" formatCode="@">
                  <c:v>70</c:v>
                </c:pt>
                <c:pt idx="18" formatCode="@">
                  <c:v>73</c:v>
                </c:pt>
                <c:pt idx="76" formatCode="@">
                  <c:v>70</c:v>
                </c:pt>
                <c:pt idx="79" formatCode="@">
                  <c:v>70</c:v>
                </c:pt>
                <c:pt idx="80" formatCode="@">
                  <c:v>74</c:v>
                </c:pt>
                <c:pt idx="92" formatCode="@">
                  <c:v>76</c:v>
                </c:pt>
                <c:pt idx="93" formatCode="@">
                  <c:v>74</c:v>
                </c:pt>
              </c:numCache>
            </c:numRef>
          </c:yVal>
          <c:smooth val="0"/>
        </c:ser>
        <c:ser>
          <c:idx val="6"/>
          <c:order val="6"/>
          <c:tx>
            <c:v>岸和田</c:v>
          </c:tx>
          <c:spPr>
            <a:ln w="28575">
              <a:noFill/>
            </a:ln>
          </c:spPr>
          <c:marker>
            <c:symbol val="triangle"/>
            <c:size val="7"/>
            <c:spPr>
              <a:solidFill>
                <a:srgbClr val="00B0F0"/>
              </a:solidFill>
              <a:ln>
                <a:solidFill>
                  <a:schemeClr val="tx1"/>
                </a:solidFill>
              </a:ln>
            </c:spPr>
          </c:marker>
          <c:xVal>
            <c:numRef>
              <c:f>DOC!$AN$3:$AN$108</c:f>
              <c:numCache>
                <c:formatCode>General</c:formatCode>
                <c:ptCount val="106"/>
                <c:pt idx="0">
                  <c:v>66.933599999999998</c:v>
                </c:pt>
                <c:pt idx="1">
                  <c:v>57.603400000000001</c:v>
                </c:pt>
                <c:pt idx="2">
                  <c:v>50.568600000000004</c:v>
                </c:pt>
                <c:pt idx="3">
                  <c:v>59.894199999999998</c:v>
                </c:pt>
                <c:pt idx="4">
                  <c:v>50.568600000000004</c:v>
                </c:pt>
                <c:pt idx="5">
                  <c:v>7.9622299999999999</c:v>
                </c:pt>
                <c:pt idx="6">
                  <c:v>32.408200000000001</c:v>
                </c:pt>
                <c:pt idx="7">
                  <c:v>46.775100000000002</c:v>
                </c:pt>
                <c:pt idx="8">
                  <c:v>50.932200000000002</c:v>
                </c:pt>
                <c:pt idx="9">
                  <c:v>46.775100000000002</c:v>
                </c:pt>
                <c:pt idx="10">
                  <c:v>44.209099999999999</c:v>
                </c:pt>
                <c:pt idx="11">
                  <c:v>16.271899999999999</c:v>
                </c:pt>
                <c:pt idx="12">
                  <c:v>9.1621600000000001</c:v>
                </c:pt>
                <c:pt idx="13">
                  <c:v>44.209099999999999</c:v>
                </c:pt>
                <c:pt idx="14">
                  <c:v>46.775100000000002</c:v>
                </c:pt>
                <c:pt idx="15">
                  <c:v>44.209099999999999</c:v>
                </c:pt>
                <c:pt idx="16">
                  <c:v>44.209099999999999</c:v>
                </c:pt>
                <c:pt idx="17">
                  <c:v>44.209099999999999</c:v>
                </c:pt>
                <c:pt idx="18">
                  <c:v>44.209099999999999</c:v>
                </c:pt>
                <c:pt idx="19">
                  <c:v>44.209099999999999</c:v>
                </c:pt>
                <c:pt idx="20">
                  <c:v>44.209099999999999</c:v>
                </c:pt>
                <c:pt idx="21">
                  <c:v>44.209099999999999</c:v>
                </c:pt>
                <c:pt idx="22">
                  <c:v>49.868299999999998</c:v>
                </c:pt>
                <c:pt idx="23">
                  <c:v>9.1621600000000001</c:v>
                </c:pt>
                <c:pt idx="24">
                  <c:v>44.209099999999999</c:v>
                </c:pt>
                <c:pt idx="25">
                  <c:v>44.209099999999999</c:v>
                </c:pt>
                <c:pt idx="26">
                  <c:v>14.833600000000001</c:v>
                </c:pt>
                <c:pt idx="27">
                  <c:v>44.209099999999999</c:v>
                </c:pt>
                <c:pt idx="28">
                  <c:v>44.209099999999999</c:v>
                </c:pt>
                <c:pt idx="29">
                  <c:v>7.9622299999999999</c:v>
                </c:pt>
                <c:pt idx="30">
                  <c:v>37.337800000000001</c:v>
                </c:pt>
                <c:pt idx="31">
                  <c:v>37.337800000000001</c:v>
                </c:pt>
                <c:pt idx="32">
                  <c:v>4.5810700000000004</c:v>
                </c:pt>
                <c:pt idx="33">
                  <c:v>44.860399999999998</c:v>
                </c:pt>
                <c:pt idx="34">
                  <c:v>42.570099999999996</c:v>
                </c:pt>
                <c:pt idx="35">
                  <c:v>37.337800000000001</c:v>
                </c:pt>
                <c:pt idx="36">
                  <c:v>37.612900000000003</c:v>
                </c:pt>
                <c:pt idx="37">
                  <c:v>36</c:v>
                </c:pt>
                <c:pt idx="38">
                  <c:v>3.00502</c:v>
                </c:pt>
                <c:pt idx="39">
                  <c:v>3.00502</c:v>
                </c:pt>
                <c:pt idx="40">
                  <c:v>40.279299999999999</c:v>
                </c:pt>
                <c:pt idx="41">
                  <c:v>37.612900000000003</c:v>
                </c:pt>
                <c:pt idx="42">
                  <c:v>81.935299999999998</c:v>
                </c:pt>
                <c:pt idx="43">
                  <c:v>79.920199999999994</c:v>
                </c:pt>
                <c:pt idx="44">
                  <c:v>79.920199999999994</c:v>
                </c:pt>
                <c:pt idx="45">
                  <c:v>79.645099999999999</c:v>
                </c:pt>
                <c:pt idx="46">
                  <c:v>72.773200000000003</c:v>
                </c:pt>
                <c:pt idx="47">
                  <c:v>75.063999999999993</c:v>
                </c:pt>
                <c:pt idx="48">
                  <c:v>77.63</c:v>
                </c:pt>
                <c:pt idx="49">
                  <c:v>75.063999999999993</c:v>
                </c:pt>
                <c:pt idx="50">
                  <c:v>69.404899999999998</c:v>
                </c:pt>
                <c:pt idx="51">
                  <c:v>71.695099999999996</c:v>
                </c:pt>
                <c:pt idx="52">
                  <c:v>64.823800000000006</c:v>
                </c:pt>
                <c:pt idx="53">
                  <c:v>57.952399999999997</c:v>
                </c:pt>
                <c:pt idx="54">
                  <c:v>46.775100000000002</c:v>
                </c:pt>
                <c:pt idx="55">
                  <c:v>44.209099999999999</c:v>
                </c:pt>
                <c:pt idx="56">
                  <c:v>44.209099999999999</c:v>
                </c:pt>
                <c:pt idx="57">
                  <c:v>46.775100000000002</c:v>
                </c:pt>
                <c:pt idx="58">
                  <c:v>41.918900000000001</c:v>
                </c:pt>
                <c:pt idx="59">
                  <c:v>41.918900000000001</c:v>
                </c:pt>
                <c:pt idx="60">
                  <c:v>41.918900000000001</c:v>
                </c:pt>
                <c:pt idx="61">
                  <c:v>49.868299999999998</c:v>
                </c:pt>
                <c:pt idx="62">
                  <c:v>57.0304</c:v>
                </c:pt>
                <c:pt idx="63">
                  <c:v>49.868299999999998</c:v>
                </c:pt>
                <c:pt idx="64">
                  <c:v>52.1</c:v>
                </c:pt>
                <c:pt idx="65">
                  <c:v>58.971400000000003</c:v>
                </c:pt>
                <c:pt idx="66">
                  <c:v>58.971400000000003</c:v>
                </c:pt>
                <c:pt idx="67">
                  <c:v>63.552399999999999</c:v>
                </c:pt>
                <c:pt idx="68">
                  <c:v>63.552399999999999</c:v>
                </c:pt>
                <c:pt idx="69">
                  <c:v>63.552399999999999</c:v>
                </c:pt>
                <c:pt idx="70">
                  <c:v>63.552399999999999</c:v>
                </c:pt>
                <c:pt idx="71">
                  <c:v>70.4238</c:v>
                </c:pt>
                <c:pt idx="72">
                  <c:v>48.278300000000002</c:v>
                </c:pt>
                <c:pt idx="73">
                  <c:v>48.278300000000002</c:v>
                </c:pt>
                <c:pt idx="74">
                  <c:v>44.484900000000003</c:v>
                </c:pt>
                <c:pt idx="75">
                  <c:v>43.045999999999999</c:v>
                </c:pt>
                <c:pt idx="76">
                  <c:v>58.156799999999997</c:v>
                </c:pt>
                <c:pt idx="77">
                  <c:v>65.843299999999999</c:v>
                </c:pt>
                <c:pt idx="78">
                  <c:v>75.004900000000006</c:v>
                </c:pt>
                <c:pt idx="79">
                  <c:v>75.004900000000006</c:v>
                </c:pt>
                <c:pt idx="80">
                  <c:v>75.004900000000006</c:v>
                </c:pt>
                <c:pt idx="81">
                  <c:v>77.570899999999995</c:v>
                </c:pt>
                <c:pt idx="82">
                  <c:v>77.295699999999997</c:v>
                </c:pt>
                <c:pt idx="83">
                  <c:v>77.295699999999997</c:v>
                </c:pt>
                <c:pt idx="84">
                  <c:v>77.570899999999995</c:v>
                </c:pt>
                <c:pt idx="85">
                  <c:v>86.457300000000004</c:v>
                </c:pt>
                <c:pt idx="86">
                  <c:v>70.482900000000001</c:v>
                </c:pt>
                <c:pt idx="87">
                  <c:v>73.048900000000003</c:v>
                </c:pt>
                <c:pt idx="88">
                  <c:v>61.2622</c:v>
                </c:pt>
                <c:pt idx="89">
                  <c:v>41.77</c:v>
                </c:pt>
                <c:pt idx="90">
                  <c:v>35.046900000000001</c:v>
                </c:pt>
                <c:pt idx="91">
                  <c:v>0</c:v>
                </c:pt>
                <c:pt idx="92">
                  <c:v>37.612900000000003</c:v>
                </c:pt>
                <c:pt idx="93">
                  <c:v>41.77</c:v>
                </c:pt>
                <c:pt idx="94">
                  <c:v>39.479799999999997</c:v>
                </c:pt>
                <c:pt idx="95">
                  <c:v>32.756700000000002</c:v>
                </c:pt>
                <c:pt idx="96">
                  <c:v>32.756700000000002</c:v>
                </c:pt>
                <c:pt idx="97">
                  <c:v>35.046900000000001</c:v>
                </c:pt>
                <c:pt idx="98">
                  <c:v>41.77</c:v>
                </c:pt>
                <c:pt idx="99">
                  <c:v>32.756700000000002</c:v>
                </c:pt>
                <c:pt idx="100">
                  <c:v>32.756700000000002</c:v>
                </c:pt>
                <c:pt idx="101">
                  <c:v>35.046900000000001</c:v>
                </c:pt>
                <c:pt idx="102">
                  <c:v>35.046900000000001</c:v>
                </c:pt>
                <c:pt idx="103">
                  <c:v>32.756700000000002</c:v>
                </c:pt>
                <c:pt idx="104">
                  <c:v>32.756700000000002</c:v>
                </c:pt>
                <c:pt idx="105">
                  <c:v>32.756700000000002</c:v>
                </c:pt>
              </c:numCache>
            </c:numRef>
          </c:xVal>
          <c:yVal>
            <c:numRef>
              <c:f>DOC!$AO$3:$AO$107</c:f>
              <c:numCache>
                <c:formatCode>General</c:formatCode>
                <c:ptCount val="105"/>
                <c:pt idx="12" formatCode="@">
                  <c:v>70</c:v>
                </c:pt>
                <c:pt idx="16" formatCode="@">
                  <c:v>70</c:v>
                </c:pt>
                <c:pt idx="18" formatCode="@">
                  <c:v>70</c:v>
                </c:pt>
                <c:pt idx="20" formatCode="@">
                  <c:v>72</c:v>
                </c:pt>
                <c:pt idx="21" formatCode="@">
                  <c:v>70</c:v>
                </c:pt>
                <c:pt idx="24" formatCode="@">
                  <c:v>71</c:v>
                </c:pt>
                <c:pt idx="25" formatCode="@">
                  <c:v>70</c:v>
                </c:pt>
                <c:pt idx="30" formatCode="@">
                  <c:v>71</c:v>
                </c:pt>
                <c:pt idx="31" formatCode="@">
                  <c:v>72</c:v>
                </c:pt>
                <c:pt idx="32" formatCode="@">
                  <c:v>70</c:v>
                </c:pt>
                <c:pt idx="33" formatCode="@">
                  <c:v>71</c:v>
                </c:pt>
                <c:pt idx="37" formatCode="@">
                  <c:v>70</c:v>
                </c:pt>
                <c:pt idx="49" formatCode="@">
                  <c:v>70</c:v>
                </c:pt>
                <c:pt idx="50" formatCode="@">
                  <c:v>83</c:v>
                </c:pt>
                <c:pt idx="53" formatCode="@">
                  <c:v>71</c:v>
                </c:pt>
                <c:pt idx="60" formatCode="@">
                  <c:v>76</c:v>
                </c:pt>
                <c:pt idx="64" formatCode="@">
                  <c:v>72</c:v>
                </c:pt>
                <c:pt idx="65" formatCode="@">
                  <c:v>70</c:v>
                </c:pt>
                <c:pt idx="68" formatCode="@">
                  <c:v>70</c:v>
                </c:pt>
                <c:pt idx="82" formatCode="@">
                  <c:v>72</c:v>
                </c:pt>
                <c:pt idx="87" formatCode="@">
                  <c:v>73</c:v>
                </c:pt>
                <c:pt idx="90" formatCode="@">
                  <c:v>70</c:v>
                </c:pt>
                <c:pt idx="101" formatCode="@">
                  <c:v>76</c:v>
                </c:pt>
                <c:pt idx="102" formatCode="@">
                  <c:v>74</c:v>
                </c:pt>
                <c:pt idx="103" formatCode="@">
                  <c:v>74</c:v>
                </c:pt>
                <c:pt idx="104" formatCode="@">
                  <c:v>81</c:v>
                </c:pt>
              </c:numCache>
            </c:numRef>
          </c:yVal>
          <c:smooth val="0"/>
        </c:ser>
        <c:dLbls>
          <c:showLegendKey val="0"/>
          <c:showVal val="0"/>
          <c:showCatName val="0"/>
          <c:showSerName val="0"/>
          <c:showPercent val="0"/>
          <c:showBubbleSize val="0"/>
        </c:dLbls>
        <c:axId val="75314688"/>
        <c:axId val="75472896"/>
      </c:scatterChart>
      <c:valAx>
        <c:axId val="75314688"/>
        <c:scaling>
          <c:orientation val="minMax"/>
          <c:max val="100"/>
          <c:min val="0"/>
        </c:scaling>
        <c:delete val="0"/>
        <c:axPos val="b"/>
        <c:majorGridlines/>
        <c:title>
          <c:tx>
            <c:rich>
              <a:bodyPr/>
              <a:lstStyle/>
              <a:p>
                <a:pPr>
                  <a:defRPr sz="1800"/>
                </a:pPr>
                <a:r>
                  <a:rPr lang="ja-JP" altLang="ja-JP" sz="1600" b="1" i="0" u="none" strike="noStrike" baseline="0" dirty="0">
                    <a:effectLst/>
                  </a:rPr>
                  <a:t>道路区間</a:t>
                </a:r>
                <a:r>
                  <a:rPr lang="en-US" altLang="ja-JP" sz="1600" b="1" i="0" u="none" strike="noStrike" baseline="0" dirty="0">
                    <a:effectLst/>
                  </a:rPr>
                  <a:t>100m</a:t>
                </a:r>
                <a:r>
                  <a:rPr lang="ja-JP" altLang="ja-JP" sz="1600" b="1" i="0" u="none" strike="noStrike" baseline="0" dirty="0">
                    <a:effectLst/>
                  </a:rPr>
                  <a:t>ごと</a:t>
                </a:r>
                <a:r>
                  <a:rPr lang="ja-JP" altLang="en-US" sz="1600" b="1" i="0" u="none" strike="noStrike" baseline="0" dirty="0">
                    <a:effectLst/>
                  </a:rPr>
                  <a:t>の</a:t>
                </a:r>
                <a:r>
                  <a:rPr lang="ja-JP" altLang="en-US" sz="1600" dirty="0"/>
                  <a:t>危険度評価点</a:t>
                </a:r>
              </a:p>
            </c:rich>
          </c:tx>
          <c:layout>
            <c:manualLayout>
              <c:xMode val="edge"/>
              <c:yMode val="edge"/>
              <c:x val="0.31451920841661851"/>
              <c:y val="0.86804964057491552"/>
            </c:manualLayout>
          </c:layout>
          <c:overlay val="0"/>
        </c:title>
        <c:numFmt formatCode="General" sourceLinked="1"/>
        <c:majorTickMark val="out"/>
        <c:minorTickMark val="none"/>
        <c:tickLblPos val="nextTo"/>
        <c:txPr>
          <a:bodyPr rot="0" vert="horz"/>
          <a:lstStyle/>
          <a:p>
            <a:pPr>
              <a:defRPr sz="1400" b="0" i="0" u="none" strike="noStrike" baseline="0">
                <a:solidFill>
                  <a:srgbClr val="000000"/>
                </a:solidFill>
                <a:latin typeface="Arial Black"/>
                <a:ea typeface="Arial Black"/>
                <a:cs typeface="Arial Black"/>
              </a:defRPr>
            </a:pPr>
            <a:endParaRPr lang="ja-JP"/>
          </a:p>
        </c:txPr>
        <c:crossAx val="75472896"/>
        <c:crosses val="autoZero"/>
        <c:crossBetween val="midCat"/>
        <c:majorUnit val="5"/>
      </c:valAx>
      <c:valAx>
        <c:axId val="75472896"/>
        <c:scaling>
          <c:orientation val="minMax"/>
          <c:max val="100"/>
          <c:min val="65"/>
        </c:scaling>
        <c:delete val="0"/>
        <c:axPos val="l"/>
        <c:majorGridlines/>
        <c:title>
          <c:tx>
            <c:rich>
              <a:bodyPr rot="-5400000" vert="horz"/>
              <a:lstStyle/>
              <a:p>
                <a:pPr>
                  <a:defRPr sz="1800" b="0"/>
                </a:pPr>
                <a:r>
                  <a:rPr lang="ja-JP" altLang="en-US" sz="1600" b="0" dirty="0"/>
                  <a:t>（道路防災点検）健全度評価点</a:t>
                </a:r>
              </a:p>
            </c:rich>
          </c:tx>
          <c:layout>
            <c:manualLayout>
              <c:xMode val="edge"/>
              <c:yMode val="edge"/>
              <c:x val="5.1157481101539608E-2"/>
              <c:y val="7.780745555020635E-2"/>
            </c:manualLayout>
          </c:layout>
          <c:overlay val="0"/>
        </c:title>
        <c:numFmt formatCode="General" sourceLinked="1"/>
        <c:majorTickMark val="out"/>
        <c:minorTickMark val="none"/>
        <c:tickLblPos val="nextTo"/>
        <c:txPr>
          <a:bodyPr/>
          <a:lstStyle/>
          <a:p>
            <a:pPr>
              <a:defRPr sz="1400">
                <a:latin typeface="Arial Black" panose="020B0A04020102020204" pitchFamily="34" charset="0"/>
              </a:defRPr>
            </a:pPr>
            <a:endParaRPr lang="ja-JP"/>
          </a:p>
        </c:txPr>
        <c:crossAx val="75314688"/>
        <c:crosses val="autoZero"/>
        <c:crossBetween val="midCat"/>
        <c:majorUnit val="5"/>
      </c:valAx>
      <c:spPr>
        <a:solidFill>
          <a:srgbClr val="FFFFCC"/>
        </a:solidFill>
        <a:ln w="19050">
          <a:solidFill>
            <a:schemeClr val="tx1"/>
          </a:solidFill>
        </a:ln>
      </c:spPr>
    </c:plotArea>
    <c:legend>
      <c:legendPos val="r"/>
      <c:layout>
        <c:manualLayout>
          <c:xMode val="edge"/>
          <c:yMode val="edge"/>
          <c:x val="0.8836802056408678"/>
          <c:y val="0.22411784493081016"/>
          <c:w val="9.4211735238780792E-2"/>
          <c:h val="0.48379372456558323"/>
        </c:manualLayout>
      </c:layout>
      <c:overlay val="0"/>
      <c:spPr>
        <a:solidFill>
          <a:schemeClr val="bg1"/>
        </a:solidFill>
        <a:ln w="12700">
          <a:solidFill>
            <a:schemeClr val="tx1"/>
          </a:solidFill>
        </a:ln>
      </c:spPr>
      <c:txPr>
        <a:bodyPr/>
        <a:lstStyle/>
        <a:p>
          <a:pPr>
            <a:defRPr sz="14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2000">
                <a:latin typeface="HG丸ｺﾞｼｯｸM-PRO" panose="020F0600000000000000" pitchFamily="50" charset="-128"/>
                <a:ea typeface="HG丸ｺﾞｼｯｸM-PRO" panose="020F0600000000000000" pitchFamily="50" charset="-128"/>
              </a:rPr>
              <a:t>落石・崩壊</a:t>
            </a:r>
          </a:p>
        </c:rich>
      </c:tx>
      <c:layout>
        <c:manualLayout>
          <c:xMode val="edge"/>
          <c:yMode val="edge"/>
          <c:x val="0.16196209587513935"/>
          <c:y val="5.6160664967677298E-2"/>
        </c:manualLayout>
      </c:layout>
      <c:overlay val="1"/>
      <c:spPr>
        <a:solidFill>
          <a:schemeClr val="bg1"/>
        </a:solidFill>
        <a:ln w="15875">
          <a:solidFill>
            <a:schemeClr val="tx1"/>
          </a:solidFill>
        </a:ln>
      </c:spPr>
    </c:title>
    <c:autoTitleDeleted val="0"/>
    <c:plotArea>
      <c:layout>
        <c:manualLayout>
          <c:layoutTarget val="inner"/>
          <c:xMode val="edge"/>
          <c:yMode val="edge"/>
          <c:x val="0.14205311462205067"/>
          <c:y val="2.4928621139121841E-2"/>
          <c:w val="0.78702217006216424"/>
          <c:h val="0.76850445911556464"/>
        </c:manualLayout>
      </c:layout>
      <c:scatterChart>
        <c:scatterStyle val="lineMarker"/>
        <c:varyColors val="0"/>
        <c:ser>
          <c:idx val="0"/>
          <c:order val="0"/>
          <c:tx>
            <c:v>池田</c:v>
          </c:tx>
          <c:spPr>
            <a:ln w="28575">
              <a:noFill/>
            </a:ln>
          </c:spPr>
          <c:marker>
            <c:symbol val="diamond"/>
            <c:size val="7"/>
            <c:spPr>
              <a:solidFill>
                <a:srgbClr val="C00000"/>
              </a:solidFill>
              <a:ln>
                <a:solidFill>
                  <a:schemeClr val="tx1"/>
                </a:solidFill>
              </a:ln>
            </c:spPr>
          </c:marker>
          <c:xVal>
            <c:numRef>
              <c:f>DOC!$J$3:$J$212</c:f>
              <c:numCache>
                <c:formatCode>General</c:formatCode>
                <c:ptCount val="210"/>
                <c:pt idx="0">
                  <c:v>50.958599999999997</c:v>
                </c:pt>
                <c:pt idx="1">
                  <c:v>45.287199999999999</c:v>
                </c:pt>
                <c:pt idx="2">
                  <c:v>40.9818</c:v>
                </c:pt>
                <c:pt idx="3">
                  <c:v>38.415900000000001</c:v>
                </c:pt>
                <c:pt idx="4">
                  <c:v>44.087200000000003</c:v>
                </c:pt>
                <c:pt idx="5">
                  <c:v>38.415900000000001</c:v>
                </c:pt>
                <c:pt idx="6">
                  <c:v>45.578000000000003</c:v>
                </c:pt>
                <c:pt idx="7">
                  <c:v>38.415900000000001</c:v>
                </c:pt>
                <c:pt idx="8">
                  <c:v>35.310499999999998</c:v>
                </c:pt>
                <c:pt idx="9">
                  <c:v>3.3811399999999998</c:v>
                </c:pt>
                <c:pt idx="10">
                  <c:v>46.377499999999998</c:v>
                </c:pt>
                <c:pt idx="11">
                  <c:v>48.668300000000002</c:v>
                </c:pt>
                <c:pt idx="12">
                  <c:v>50.143999999999998</c:v>
                </c:pt>
                <c:pt idx="13">
                  <c:v>43.2136</c:v>
                </c:pt>
                <c:pt idx="14">
                  <c:v>40.647599999999997</c:v>
                </c:pt>
                <c:pt idx="15">
                  <c:v>43.2136</c:v>
                </c:pt>
                <c:pt idx="16">
                  <c:v>40.9818</c:v>
                </c:pt>
                <c:pt idx="17">
                  <c:v>40.9818</c:v>
                </c:pt>
                <c:pt idx="18">
                  <c:v>40.9818</c:v>
                </c:pt>
                <c:pt idx="19">
                  <c:v>45.578000000000003</c:v>
                </c:pt>
                <c:pt idx="20">
                  <c:v>42.4726</c:v>
                </c:pt>
                <c:pt idx="21">
                  <c:v>38.415900000000001</c:v>
                </c:pt>
                <c:pt idx="22">
                  <c:v>38.415900000000001</c:v>
                </c:pt>
                <c:pt idx="23">
                  <c:v>53.6342</c:v>
                </c:pt>
                <c:pt idx="24">
                  <c:v>53.6342</c:v>
                </c:pt>
                <c:pt idx="25">
                  <c:v>53.6342</c:v>
                </c:pt>
                <c:pt idx="26">
                  <c:v>58.215299999999999</c:v>
                </c:pt>
                <c:pt idx="27">
                  <c:v>60.5062</c:v>
                </c:pt>
                <c:pt idx="28">
                  <c:v>62.796399999999998</c:v>
                </c:pt>
                <c:pt idx="29">
                  <c:v>62.796399999999998</c:v>
                </c:pt>
                <c:pt idx="30">
                  <c:v>62.796399999999998</c:v>
                </c:pt>
                <c:pt idx="31">
                  <c:v>65.086699999999993</c:v>
                </c:pt>
                <c:pt idx="32">
                  <c:v>66.177499999999995</c:v>
                </c:pt>
                <c:pt idx="33">
                  <c:v>78.444599999999994</c:v>
                </c:pt>
                <c:pt idx="34">
                  <c:v>27.724399999999999</c:v>
                </c:pt>
                <c:pt idx="35">
                  <c:v>66.992099999999994</c:v>
                </c:pt>
                <c:pt idx="36">
                  <c:v>52.486600000000003</c:v>
                </c:pt>
                <c:pt idx="37">
                  <c:v>42.181800000000003</c:v>
                </c:pt>
                <c:pt idx="38">
                  <c:v>42.181800000000003</c:v>
                </c:pt>
                <c:pt idx="39">
                  <c:v>42.181800000000003</c:v>
                </c:pt>
                <c:pt idx="40">
                  <c:v>49.053699999999999</c:v>
                </c:pt>
                <c:pt idx="41">
                  <c:v>53.6342</c:v>
                </c:pt>
                <c:pt idx="42">
                  <c:v>69.6678</c:v>
                </c:pt>
                <c:pt idx="43">
                  <c:v>72.286100000000005</c:v>
                </c:pt>
                <c:pt idx="44">
                  <c:v>58.447600000000001</c:v>
                </c:pt>
                <c:pt idx="45">
                  <c:v>46.762900000000002</c:v>
                </c:pt>
                <c:pt idx="46">
                  <c:v>54.665999999999997</c:v>
                </c:pt>
                <c:pt idx="47">
                  <c:v>56.156700000000001</c:v>
                </c:pt>
                <c:pt idx="48">
                  <c:v>51.560600000000001</c:v>
                </c:pt>
                <c:pt idx="49">
                  <c:v>51.6721</c:v>
                </c:pt>
                <c:pt idx="50">
                  <c:v>44.4726</c:v>
                </c:pt>
                <c:pt idx="51">
                  <c:v>47.868200000000002</c:v>
                </c:pt>
                <c:pt idx="52">
                  <c:v>43.272100000000002</c:v>
                </c:pt>
                <c:pt idx="53">
                  <c:v>46.377499999999998</c:v>
                </c:pt>
                <c:pt idx="54">
                  <c:v>44.4726</c:v>
                </c:pt>
                <c:pt idx="55">
                  <c:v>42.181800000000003</c:v>
                </c:pt>
                <c:pt idx="56">
                  <c:v>44.800199999999997</c:v>
                </c:pt>
                <c:pt idx="57">
                  <c:v>39.891500000000001</c:v>
                </c:pt>
                <c:pt idx="58">
                  <c:v>47.053699999999999</c:v>
                </c:pt>
                <c:pt idx="59">
                  <c:v>47.053699999999999</c:v>
                </c:pt>
                <c:pt idx="60">
                  <c:v>47.053699999999999</c:v>
                </c:pt>
                <c:pt idx="61">
                  <c:v>46.762900000000002</c:v>
                </c:pt>
                <c:pt idx="62">
                  <c:v>69.282899999999998</c:v>
                </c:pt>
                <c:pt idx="63">
                  <c:v>53.249400000000001</c:v>
                </c:pt>
                <c:pt idx="64">
                  <c:v>47.578000000000003</c:v>
                </c:pt>
                <c:pt idx="65">
                  <c:v>47.578000000000003</c:v>
                </c:pt>
                <c:pt idx="66">
                  <c:v>79.158100000000005</c:v>
                </c:pt>
                <c:pt idx="67">
                  <c:v>76.539699999999996</c:v>
                </c:pt>
                <c:pt idx="68">
                  <c:v>79.9726</c:v>
                </c:pt>
                <c:pt idx="69">
                  <c:v>74.248900000000006</c:v>
                </c:pt>
                <c:pt idx="70">
                  <c:v>76.539699999999996</c:v>
                </c:pt>
                <c:pt idx="71">
                  <c:v>78.7714</c:v>
                </c:pt>
                <c:pt idx="72">
                  <c:v>81.061700000000002</c:v>
                </c:pt>
                <c:pt idx="73">
                  <c:v>85.642799999999994</c:v>
                </c:pt>
                <c:pt idx="74">
                  <c:v>83.352000000000004</c:v>
                </c:pt>
                <c:pt idx="75">
                  <c:v>83.352000000000004</c:v>
                </c:pt>
                <c:pt idx="76">
                  <c:v>83.352000000000004</c:v>
                </c:pt>
                <c:pt idx="77">
                  <c:v>78.7714</c:v>
                </c:pt>
                <c:pt idx="78">
                  <c:v>60.447099999999999</c:v>
                </c:pt>
                <c:pt idx="79">
                  <c:v>63.013100000000001</c:v>
                </c:pt>
                <c:pt idx="80">
                  <c:v>48.994599999999998</c:v>
                </c:pt>
                <c:pt idx="81">
                  <c:v>48.994599999999998</c:v>
                </c:pt>
                <c:pt idx="82">
                  <c:v>49.053699999999999</c:v>
                </c:pt>
                <c:pt idx="83">
                  <c:v>51.344000000000001</c:v>
                </c:pt>
                <c:pt idx="84">
                  <c:v>51.344000000000001</c:v>
                </c:pt>
                <c:pt idx="85">
                  <c:v>56.252600000000001</c:v>
                </c:pt>
                <c:pt idx="86">
                  <c:v>76.539699999999996</c:v>
                </c:pt>
                <c:pt idx="87">
                  <c:v>79.158100000000005</c:v>
                </c:pt>
                <c:pt idx="88">
                  <c:v>79.9726</c:v>
                </c:pt>
                <c:pt idx="89">
                  <c:v>76.539699999999996</c:v>
                </c:pt>
                <c:pt idx="90">
                  <c:v>76.867199999999997</c:v>
                </c:pt>
                <c:pt idx="91">
                  <c:v>76.480599999999995</c:v>
                </c:pt>
                <c:pt idx="92">
                  <c:v>76.480599999999995</c:v>
                </c:pt>
                <c:pt idx="93">
                  <c:v>56.956899999999997</c:v>
                </c:pt>
                <c:pt idx="94">
                  <c:v>53.575699999999998</c:v>
                </c:pt>
                <c:pt idx="95">
                  <c:v>51.560600000000001</c:v>
                </c:pt>
                <c:pt idx="96">
                  <c:v>53.851500000000001</c:v>
                </c:pt>
                <c:pt idx="97">
                  <c:v>56.156700000000001</c:v>
                </c:pt>
                <c:pt idx="98">
                  <c:v>51.285499999999999</c:v>
                </c:pt>
                <c:pt idx="99">
                  <c:v>48.994599999999998</c:v>
                </c:pt>
                <c:pt idx="100">
                  <c:v>49.053699999999999</c:v>
                </c:pt>
                <c:pt idx="101">
                  <c:v>51.344000000000001</c:v>
                </c:pt>
                <c:pt idx="102">
                  <c:v>53.962400000000002</c:v>
                </c:pt>
                <c:pt idx="103">
                  <c:v>51.344000000000001</c:v>
                </c:pt>
                <c:pt idx="104">
                  <c:v>67.377499999999998</c:v>
                </c:pt>
                <c:pt idx="105">
                  <c:v>65.086699999999993</c:v>
                </c:pt>
                <c:pt idx="106">
                  <c:v>60.5062</c:v>
                </c:pt>
                <c:pt idx="107">
                  <c:v>65.086699999999993</c:v>
                </c:pt>
                <c:pt idx="108">
                  <c:v>62.796399999999998</c:v>
                </c:pt>
                <c:pt idx="109">
                  <c:v>58.215299999999999</c:v>
                </c:pt>
                <c:pt idx="110">
                  <c:v>65.901799999999994</c:v>
                </c:pt>
                <c:pt idx="111">
                  <c:v>70.758099999999999</c:v>
                </c:pt>
                <c:pt idx="112">
                  <c:v>65.901799999999994</c:v>
                </c:pt>
                <c:pt idx="113">
                  <c:v>63.611600000000003</c:v>
                </c:pt>
                <c:pt idx="114">
                  <c:v>63.611600000000003</c:v>
                </c:pt>
                <c:pt idx="115">
                  <c:v>59.030500000000004</c:v>
                </c:pt>
                <c:pt idx="116">
                  <c:v>61.648800000000001</c:v>
                </c:pt>
                <c:pt idx="117">
                  <c:v>59.030500000000004</c:v>
                </c:pt>
                <c:pt idx="118">
                  <c:v>59.030500000000004</c:v>
                </c:pt>
                <c:pt idx="119">
                  <c:v>42.181800000000003</c:v>
                </c:pt>
                <c:pt idx="120">
                  <c:v>42.181800000000003</c:v>
                </c:pt>
                <c:pt idx="121">
                  <c:v>59.030500000000004</c:v>
                </c:pt>
                <c:pt idx="122">
                  <c:v>59.030500000000004</c:v>
                </c:pt>
                <c:pt idx="123">
                  <c:v>65.303899999999999</c:v>
                </c:pt>
                <c:pt idx="124">
                  <c:v>58.215299999999999</c:v>
                </c:pt>
                <c:pt idx="125">
                  <c:v>61.596499999999999</c:v>
                </c:pt>
                <c:pt idx="126">
                  <c:v>59.030500000000004</c:v>
                </c:pt>
                <c:pt idx="127">
                  <c:v>11.452999999999999</c:v>
                </c:pt>
                <c:pt idx="128">
                  <c:v>48.994599999999998</c:v>
                </c:pt>
                <c:pt idx="129">
                  <c:v>65.028199999999998</c:v>
                </c:pt>
                <c:pt idx="130">
                  <c:v>71.899500000000003</c:v>
                </c:pt>
                <c:pt idx="131">
                  <c:v>74.190399999999997</c:v>
                </c:pt>
                <c:pt idx="132">
                  <c:v>81.352500000000006</c:v>
                </c:pt>
                <c:pt idx="133">
                  <c:v>71.899500000000003</c:v>
                </c:pt>
                <c:pt idx="134">
                  <c:v>71.899500000000003</c:v>
                </c:pt>
                <c:pt idx="135">
                  <c:v>71.899500000000003</c:v>
                </c:pt>
                <c:pt idx="136">
                  <c:v>69.6678</c:v>
                </c:pt>
                <c:pt idx="137">
                  <c:v>69.6678</c:v>
                </c:pt>
                <c:pt idx="138">
                  <c:v>55.9251</c:v>
                </c:pt>
                <c:pt idx="139">
                  <c:v>53.6342</c:v>
                </c:pt>
                <c:pt idx="140">
                  <c:v>66.192599999999999</c:v>
                </c:pt>
                <c:pt idx="141">
                  <c:v>55.9251</c:v>
                </c:pt>
                <c:pt idx="142">
                  <c:v>66.192599999999999</c:v>
                </c:pt>
                <c:pt idx="143">
                  <c:v>46.762900000000002</c:v>
                </c:pt>
                <c:pt idx="144">
                  <c:v>51.344000000000001</c:v>
                </c:pt>
                <c:pt idx="145">
                  <c:v>42.181800000000003</c:v>
                </c:pt>
                <c:pt idx="146">
                  <c:v>20.850899999999999</c:v>
                </c:pt>
                <c:pt idx="147">
                  <c:v>20.850899999999999</c:v>
                </c:pt>
                <c:pt idx="148">
                  <c:v>82.263499999999993</c:v>
                </c:pt>
                <c:pt idx="149">
                  <c:v>47.853200000000001</c:v>
                </c:pt>
                <c:pt idx="150">
                  <c:v>47.853200000000001</c:v>
                </c:pt>
                <c:pt idx="151">
                  <c:v>40.706099999999999</c:v>
                </c:pt>
                <c:pt idx="152">
                  <c:v>57.0154</c:v>
                </c:pt>
                <c:pt idx="153">
                  <c:v>54.449399999999997</c:v>
                </c:pt>
                <c:pt idx="154">
                  <c:v>51.344000000000001</c:v>
                </c:pt>
                <c:pt idx="155">
                  <c:v>40.219099999999997</c:v>
                </c:pt>
                <c:pt idx="156">
                  <c:v>37.600700000000003</c:v>
                </c:pt>
                <c:pt idx="157">
                  <c:v>37.600700000000003</c:v>
                </c:pt>
                <c:pt idx="158">
                  <c:v>44.4726</c:v>
                </c:pt>
                <c:pt idx="159">
                  <c:v>44.4726</c:v>
                </c:pt>
                <c:pt idx="160">
                  <c:v>44.4726</c:v>
                </c:pt>
                <c:pt idx="161">
                  <c:v>51.344000000000001</c:v>
                </c:pt>
                <c:pt idx="162">
                  <c:v>51.344000000000001</c:v>
                </c:pt>
                <c:pt idx="163">
                  <c:v>54.449399999999997</c:v>
                </c:pt>
                <c:pt idx="164">
                  <c:v>54.449399999999997</c:v>
                </c:pt>
                <c:pt idx="165">
                  <c:v>57.0154</c:v>
                </c:pt>
                <c:pt idx="166">
                  <c:v>37.600700000000003</c:v>
                </c:pt>
                <c:pt idx="167">
                  <c:v>37.600700000000003</c:v>
                </c:pt>
                <c:pt idx="168">
                  <c:v>37.600700000000003</c:v>
                </c:pt>
                <c:pt idx="169">
                  <c:v>37.600700000000003</c:v>
                </c:pt>
                <c:pt idx="170">
                  <c:v>40.219099999999997</c:v>
                </c:pt>
                <c:pt idx="171">
                  <c:v>45.578000000000003</c:v>
                </c:pt>
                <c:pt idx="172">
                  <c:v>40.9818</c:v>
                </c:pt>
                <c:pt idx="173">
                  <c:v>45.578000000000003</c:v>
                </c:pt>
                <c:pt idx="174">
                  <c:v>45.578000000000003</c:v>
                </c:pt>
                <c:pt idx="175">
                  <c:v>44.800199999999997</c:v>
                </c:pt>
                <c:pt idx="176">
                  <c:v>42.181800000000003</c:v>
                </c:pt>
                <c:pt idx="177">
                  <c:v>42.509900000000002</c:v>
                </c:pt>
                <c:pt idx="178">
                  <c:v>39.891500000000001</c:v>
                </c:pt>
                <c:pt idx="179">
                  <c:v>39.891500000000001</c:v>
                </c:pt>
                <c:pt idx="180">
                  <c:v>44.4726</c:v>
                </c:pt>
                <c:pt idx="181">
                  <c:v>39.891500000000001</c:v>
                </c:pt>
                <c:pt idx="182">
                  <c:v>42.509900000000002</c:v>
                </c:pt>
                <c:pt idx="183">
                  <c:v>63.886699999999998</c:v>
                </c:pt>
                <c:pt idx="184">
                  <c:v>53.962400000000002</c:v>
                </c:pt>
                <c:pt idx="185">
                  <c:v>55.9251</c:v>
                </c:pt>
                <c:pt idx="186">
                  <c:v>55.9251</c:v>
                </c:pt>
                <c:pt idx="187">
                  <c:v>51.344000000000001</c:v>
                </c:pt>
                <c:pt idx="188">
                  <c:v>53.6342</c:v>
                </c:pt>
                <c:pt idx="189">
                  <c:v>58.543399999999998</c:v>
                </c:pt>
                <c:pt idx="190">
                  <c:v>61.320700000000002</c:v>
                </c:pt>
                <c:pt idx="191">
                  <c:v>70.758099999999999</c:v>
                </c:pt>
                <c:pt idx="192">
                  <c:v>68.490700000000004</c:v>
                </c:pt>
                <c:pt idx="193">
                  <c:v>68.490700000000004</c:v>
                </c:pt>
                <c:pt idx="194">
                  <c:v>52.159100000000002</c:v>
                </c:pt>
                <c:pt idx="195">
                  <c:v>52.159100000000002</c:v>
                </c:pt>
                <c:pt idx="196">
                  <c:v>40.9818</c:v>
                </c:pt>
                <c:pt idx="197">
                  <c:v>40.9818</c:v>
                </c:pt>
                <c:pt idx="198">
                  <c:v>37.928800000000003</c:v>
                </c:pt>
                <c:pt idx="199">
                  <c:v>37.928800000000003</c:v>
                </c:pt>
                <c:pt idx="200">
                  <c:v>37.928800000000003</c:v>
                </c:pt>
                <c:pt idx="201">
                  <c:v>37.928800000000003</c:v>
                </c:pt>
                <c:pt idx="202">
                  <c:v>37.928800000000003</c:v>
                </c:pt>
                <c:pt idx="203">
                  <c:v>44.087200000000003</c:v>
                </c:pt>
                <c:pt idx="204">
                  <c:v>44.087200000000003</c:v>
                </c:pt>
                <c:pt idx="205">
                  <c:v>37.928800000000003</c:v>
                </c:pt>
                <c:pt idx="206">
                  <c:v>37.928800000000003</c:v>
                </c:pt>
                <c:pt idx="207">
                  <c:v>37.928800000000003</c:v>
                </c:pt>
                <c:pt idx="208">
                  <c:v>37.928800000000003</c:v>
                </c:pt>
                <c:pt idx="209">
                  <c:v>30.491</c:v>
                </c:pt>
              </c:numCache>
            </c:numRef>
          </c:xVal>
          <c:yVal>
            <c:numRef>
              <c:f>DOC!$K$3:$K$212</c:f>
              <c:numCache>
                <c:formatCode>General</c:formatCode>
                <c:ptCount val="210"/>
              </c:numCache>
            </c:numRef>
          </c:yVal>
          <c:smooth val="0"/>
        </c:ser>
        <c:ser>
          <c:idx val="1"/>
          <c:order val="1"/>
          <c:tx>
            <c:v>茨木</c:v>
          </c:tx>
          <c:spPr>
            <a:ln w="28575">
              <a:noFill/>
            </a:ln>
          </c:spPr>
          <c:marker>
            <c:symbol val="square"/>
            <c:size val="5"/>
            <c:spPr>
              <a:solidFill>
                <a:srgbClr val="FF0000"/>
              </a:solidFill>
              <a:ln>
                <a:solidFill>
                  <a:schemeClr val="tx1"/>
                </a:solidFill>
              </a:ln>
            </c:spPr>
          </c:marker>
          <c:xVal>
            <c:numRef>
              <c:f>DOC!$O$3:$O$118</c:f>
              <c:numCache>
                <c:formatCode>General</c:formatCode>
                <c:ptCount val="116"/>
                <c:pt idx="0">
                  <c:v>46.762900000000002</c:v>
                </c:pt>
                <c:pt idx="1">
                  <c:v>46.762900000000002</c:v>
                </c:pt>
                <c:pt idx="2">
                  <c:v>43.680399999999999</c:v>
                </c:pt>
                <c:pt idx="3">
                  <c:v>41.390099999999997</c:v>
                </c:pt>
                <c:pt idx="4">
                  <c:v>41.390099999999997</c:v>
                </c:pt>
                <c:pt idx="5">
                  <c:v>50.842500000000001</c:v>
                </c:pt>
                <c:pt idx="6">
                  <c:v>49.028599999999997</c:v>
                </c:pt>
                <c:pt idx="7">
                  <c:v>45.971200000000003</c:v>
                </c:pt>
                <c:pt idx="8">
                  <c:v>50.552300000000002</c:v>
                </c:pt>
                <c:pt idx="9">
                  <c:v>48.261499999999998</c:v>
                </c:pt>
                <c:pt idx="10">
                  <c:v>48.261499999999998</c:v>
                </c:pt>
                <c:pt idx="11">
                  <c:v>48.261499999999998</c:v>
                </c:pt>
                <c:pt idx="12">
                  <c:v>45.971200000000003</c:v>
                </c:pt>
                <c:pt idx="13">
                  <c:v>52.486600000000003</c:v>
                </c:pt>
                <c:pt idx="14">
                  <c:v>50.552300000000002</c:v>
                </c:pt>
                <c:pt idx="15">
                  <c:v>57.4236</c:v>
                </c:pt>
                <c:pt idx="16">
                  <c:v>52.486600000000003</c:v>
                </c:pt>
                <c:pt idx="17">
                  <c:v>41.390099999999997</c:v>
                </c:pt>
                <c:pt idx="18">
                  <c:v>55.132800000000003</c:v>
                </c:pt>
                <c:pt idx="19">
                  <c:v>57.4236</c:v>
                </c:pt>
                <c:pt idx="20">
                  <c:v>57.4236</c:v>
                </c:pt>
                <c:pt idx="21">
                  <c:v>42.181800000000003</c:v>
                </c:pt>
                <c:pt idx="22">
                  <c:v>44.4726</c:v>
                </c:pt>
                <c:pt idx="23">
                  <c:v>46.762900000000002</c:v>
                </c:pt>
                <c:pt idx="24">
                  <c:v>51.285499999999999</c:v>
                </c:pt>
                <c:pt idx="25">
                  <c:v>55.866</c:v>
                </c:pt>
                <c:pt idx="26">
                  <c:v>55.866</c:v>
                </c:pt>
                <c:pt idx="27">
                  <c:v>55.866</c:v>
                </c:pt>
                <c:pt idx="28">
                  <c:v>44.4726</c:v>
                </c:pt>
                <c:pt idx="29">
                  <c:v>42.181800000000003</c:v>
                </c:pt>
                <c:pt idx="30">
                  <c:v>42.181800000000003</c:v>
                </c:pt>
                <c:pt idx="31">
                  <c:v>64.701899999999995</c:v>
                </c:pt>
                <c:pt idx="32">
                  <c:v>53.6342</c:v>
                </c:pt>
                <c:pt idx="33">
                  <c:v>46.762900000000002</c:v>
                </c:pt>
                <c:pt idx="34">
                  <c:v>44.4726</c:v>
                </c:pt>
                <c:pt idx="35">
                  <c:v>65.901799999999994</c:v>
                </c:pt>
                <c:pt idx="36">
                  <c:v>65.901799999999994</c:v>
                </c:pt>
                <c:pt idx="37">
                  <c:v>61.320700000000002</c:v>
                </c:pt>
                <c:pt idx="38">
                  <c:v>63.611600000000003</c:v>
                </c:pt>
                <c:pt idx="39">
                  <c:v>51.344000000000001</c:v>
                </c:pt>
                <c:pt idx="40">
                  <c:v>51.344000000000001</c:v>
                </c:pt>
                <c:pt idx="41">
                  <c:v>53.6342</c:v>
                </c:pt>
                <c:pt idx="42">
                  <c:v>64.701899999999995</c:v>
                </c:pt>
                <c:pt idx="43">
                  <c:v>66.177499999999995</c:v>
                </c:pt>
                <c:pt idx="44">
                  <c:v>56.252600000000001</c:v>
                </c:pt>
                <c:pt idx="45">
                  <c:v>56.739699999999999</c:v>
                </c:pt>
                <c:pt idx="46">
                  <c:v>44.4726</c:v>
                </c:pt>
                <c:pt idx="47">
                  <c:v>70.4238</c:v>
                </c:pt>
                <c:pt idx="48">
                  <c:v>72.714600000000004</c:v>
                </c:pt>
                <c:pt idx="49">
                  <c:v>79.385400000000004</c:v>
                </c:pt>
                <c:pt idx="50">
                  <c:v>68.192099999999996</c:v>
                </c:pt>
                <c:pt idx="51">
                  <c:v>45.615299999999998</c:v>
                </c:pt>
                <c:pt idx="52">
                  <c:v>49.053699999999999</c:v>
                </c:pt>
                <c:pt idx="53">
                  <c:v>51.6721</c:v>
                </c:pt>
                <c:pt idx="54">
                  <c:v>49.053699999999999</c:v>
                </c:pt>
                <c:pt idx="55">
                  <c:v>49.053699999999999</c:v>
                </c:pt>
                <c:pt idx="56">
                  <c:v>49.053699999999999</c:v>
                </c:pt>
                <c:pt idx="57">
                  <c:v>49.053699999999999</c:v>
                </c:pt>
                <c:pt idx="58">
                  <c:v>49.053699999999999</c:v>
                </c:pt>
                <c:pt idx="59">
                  <c:v>49.053699999999999</c:v>
                </c:pt>
                <c:pt idx="60">
                  <c:v>49.053699999999999</c:v>
                </c:pt>
                <c:pt idx="61">
                  <c:v>49.053699999999999</c:v>
                </c:pt>
                <c:pt idx="62">
                  <c:v>46.762900000000002</c:v>
                </c:pt>
                <c:pt idx="63">
                  <c:v>44.4726</c:v>
                </c:pt>
                <c:pt idx="64">
                  <c:v>42.181800000000003</c:v>
                </c:pt>
                <c:pt idx="65">
                  <c:v>42.181800000000003</c:v>
                </c:pt>
                <c:pt idx="66">
                  <c:v>42.509900000000002</c:v>
                </c:pt>
                <c:pt idx="67">
                  <c:v>49.053699999999999</c:v>
                </c:pt>
                <c:pt idx="68">
                  <c:v>46.762900000000002</c:v>
                </c:pt>
                <c:pt idx="69">
                  <c:v>43.3245</c:v>
                </c:pt>
                <c:pt idx="70">
                  <c:v>49.053699999999999</c:v>
                </c:pt>
                <c:pt idx="71">
                  <c:v>49.053699999999999</c:v>
                </c:pt>
                <c:pt idx="72">
                  <c:v>43.680399999999999</c:v>
                </c:pt>
                <c:pt idx="73">
                  <c:v>41.390099999999997</c:v>
                </c:pt>
                <c:pt idx="74">
                  <c:v>39.099299999999999</c:v>
                </c:pt>
                <c:pt idx="75">
                  <c:v>60.481000000000002</c:v>
                </c:pt>
                <c:pt idx="76">
                  <c:v>62.295000000000002</c:v>
                </c:pt>
                <c:pt idx="77">
                  <c:v>43.680399999999999</c:v>
                </c:pt>
                <c:pt idx="78">
                  <c:v>43.680399999999999</c:v>
                </c:pt>
                <c:pt idx="79">
                  <c:v>64.701899999999995</c:v>
                </c:pt>
                <c:pt idx="80">
                  <c:v>57.830500000000001</c:v>
                </c:pt>
                <c:pt idx="81">
                  <c:v>52.159100000000002</c:v>
                </c:pt>
                <c:pt idx="82">
                  <c:v>52.159100000000002</c:v>
                </c:pt>
                <c:pt idx="83">
                  <c:v>52.159100000000002</c:v>
                </c:pt>
                <c:pt idx="84">
                  <c:v>48.668300000000002</c:v>
                </c:pt>
                <c:pt idx="85">
                  <c:v>52.4343</c:v>
                </c:pt>
                <c:pt idx="86">
                  <c:v>53.575699999999998</c:v>
                </c:pt>
                <c:pt idx="87">
                  <c:v>65.303899999999999</c:v>
                </c:pt>
                <c:pt idx="88">
                  <c:v>53.575699999999998</c:v>
                </c:pt>
                <c:pt idx="89">
                  <c:v>60.7378</c:v>
                </c:pt>
                <c:pt idx="90">
                  <c:v>53.575699999999998</c:v>
                </c:pt>
                <c:pt idx="91">
                  <c:v>39.891500000000001</c:v>
                </c:pt>
                <c:pt idx="92">
                  <c:v>42.181800000000003</c:v>
                </c:pt>
                <c:pt idx="93">
                  <c:v>44.800199999999997</c:v>
                </c:pt>
                <c:pt idx="94">
                  <c:v>42.181800000000003</c:v>
                </c:pt>
                <c:pt idx="95">
                  <c:v>39.891500000000001</c:v>
                </c:pt>
                <c:pt idx="96">
                  <c:v>2.2908300000000001</c:v>
                </c:pt>
                <c:pt idx="97">
                  <c:v>42.509900000000002</c:v>
                </c:pt>
                <c:pt idx="98">
                  <c:v>39.891500000000001</c:v>
                </c:pt>
                <c:pt idx="99">
                  <c:v>42.181800000000003</c:v>
                </c:pt>
                <c:pt idx="100">
                  <c:v>39.891500000000001</c:v>
                </c:pt>
                <c:pt idx="101">
                  <c:v>2.2908300000000001</c:v>
                </c:pt>
                <c:pt idx="102">
                  <c:v>42.181800000000003</c:v>
                </c:pt>
                <c:pt idx="103">
                  <c:v>42.509900000000002</c:v>
                </c:pt>
                <c:pt idx="104">
                  <c:v>42.509900000000002</c:v>
                </c:pt>
                <c:pt idx="105">
                  <c:v>39.891500000000001</c:v>
                </c:pt>
                <c:pt idx="106">
                  <c:v>47.053699999999999</c:v>
                </c:pt>
                <c:pt idx="107">
                  <c:v>2.2908300000000001</c:v>
                </c:pt>
                <c:pt idx="108">
                  <c:v>56.739699999999999</c:v>
                </c:pt>
                <c:pt idx="109">
                  <c:v>61.596499999999999</c:v>
                </c:pt>
                <c:pt idx="110">
                  <c:v>63.886699999999998</c:v>
                </c:pt>
                <c:pt idx="111">
                  <c:v>61.2622</c:v>
                </c:pt>
                <c:pt idx="112">
                  <c:v>52.159100000000002</c:v>
                </c:pt>
                <c:pt idx="113">
                  <c:v>54.725099999999998</c:v>
                </c:pt>
                <c:pt idx="114">
                  <c:v>61.596499999999999</c:v>
                </c:pt>
                <c:pt idx="115">
                  <c:v>52.159100000000002</c:v>
                </c:pt>
              </c:numCache>
            </c:numRef>
          </c:xVal>
          <c:yVal>
            <c:numRef>
              <c:f>DOC!$P$3:$P$118</c:f>
              <c:numCache>
                <c:formatCode>General</c:formatCode>
                <c:ptCount val="116"/>
              </c:numCache>
            </c:numRef>
          </c:yVal>
          <c:smooth val="0"/>
        </c:ser>
        <c:ser>
          <c:idx val="2"/>
          <c:order val="2"/>
          <c:tx>
            <c:v>枚方</c:v>
          </c:tx>
          <c:spPr>
            <a:ln w="28575">
              <a:noFill/>
            </a:ln>
          </c:spPr>
          <c:marker>
            <c:symbol val="triangle"/>
            <c:size val="7"/>
            <c:spPr>
              <a:solidFill>
                <a:srgbClr val="FFC000"/>
              </a:solidFill>
              <a:ln>
                <a:solidFill>
                  <a:schemeClr val="tx1"/>
                </a:solidFill>
              </a:ln>
            </c:spPr>
          </c:marker>
          <c:xVal>
            <c:numRef>
              <c:f>DOC!$T$3:$T$151</c:f>
              <c:numCache>
                <c:formatCode>General</c:formatCode>
                <c:ptCount val="149"/>
                <c:pt idx="0">
                  <c:v>54.449399999999997</c:v>
                </c:pt>
                <c:pt idx="1">
                  <c:v>54.449399999999997</c:v>
                </c:pt>
                <c:pt idx="2">
                  <c:v>56.739699999999999</c:v>
                </c:pt>
                <c:pt idx="3">
                  <c:v>56.739699999999999</c:v>
                </c:pt>
                <c:pt idx="4">
                  <c:v>56.739699999999999</c:v>
                </c:pt>
                <c:pt idx="5">
                  <c:v>54.449399999999997</c:v>
                </c:pt>
                <c:pt idx="6">
                  <c:v>54.449399999999997</c:v>
                </c:pt>
                <c:pt idx="7">
                  <c:v>54.449399999999997</c:v>
                </c:pt>
                <c:pt idx="8">
                  <c:v>54.449399999999997</c:v>
                </c:pt>
                <c:pt idx="9">
                  <c:v>54.449399999999997</c:v>
                </c:pt>
                <c:pt idx="10">
                  <c:v>54.449399999999997</c:v>
                </c:pt>
                <c:pt idx="11">
                  <c:v>54.449399999999997</c:v>
                </c:pt>
                <c:pt idx="12">
                  <c:v>60.120800000000003</c:v>
                </c:pt>
                <c:pt idx="13">
                  <c:v>60.120800000000003</c:v>
                </c:pt>
                <c:pt idx="14">
                  <c:v>60.120800000000003</c:v>
                </c:pt>
                <c:pt idx="15">
                  <c:v>60.120800000000003</c:v>
                </c:pt>
                <c:pt idx="16">
                  <c:v>60.120800000000003</c:v>
                </c:pt>
                <c:pt idx="17">
                  <c:v>54.449399999999997</c:v>
                </c:pt>
                <c:pt idx="18">
                  <c:v>54.449399999999997</c:v>
                </c:pt>
                <c:pt idx="19">
                  <c:v>54.449399999999997</c:v>
                </c:pt>
                <c:pt idx="20">
                  <c:v>54.449399999999997</c:v>
                </c:pt>
                <c:pt idx="21">
                  <c:v>23.995699999999999</c:v>
                </c:pt>
                <c:pt idx="22">
                  <c:v>23.995699999999999</c:v>
                </c:pt>
                <c:pt idx="23">
                  <c:v>77.295699999999997</c:v>
                </c:pt>
                <c:pt idx="24">
                  <c:v>77.295699999999997</c:v>
                </c:pt>
                <c:pt idx="25">
                  <c:v>80.676299999999998</c:v>
                </c:pt>
                <c:pt idx="26">
                  <c:v>77.295699999999997</c:v>
                </c:pt>
                <c:pt idx="27">
                  <c:v>79.861699999999999</c:v>
                </c:pt>
                <c:pt idx="28">
                  <c:v>77.295699999999997</c:v>
                </c:pt>
                <c:pt idx="29">
                  <c:v>77.295699999999997</c:v>
                </c:pt>
                <c:pt idx="30">
                  <c:v>77.295699999999997</c:v>
                </c:pt>
                <c:pt idx="31">
                  <c:v>75.004900000000006</c:v>
                </c:pt>
                <c:pt idx="32">
                  <c:v>72.714600000000004</c:v>
                </c:pt>
                <c:pt idx="33">
                  <c:v>72.714600000000004</c:v>
                </c:pt>
                <c:pt idx="34">
                  <c:v>77.295699999999997</c:v>
                </c:pt>
                <c:pt idx="35">
                  <c:v>77.295699999999997</c:v>
                </c:pt>
                <c:pt idx="36">
                  <c:v>82.967100000000002</c:v>
                </c:pt>
                <c:pt idx="37">
                  <c:v>82.967100000000002</c:v>
                </c:pt>
                <c:pt idx="38">
                  <c:v>82.967100000000002</c:v>
                </c:pt>
                <c:pt idx="39">
                  <c:v>82.967100000000002</c:v>
                </c:pt>
                <c:pt idx="40">
                  <c:v>82.967100000000002</c:v>
                </c:pt>
                <c:pt idx="41">
                  <c:v>85.257400000000004</c:v>
                </c:pt>
                <c:pt idx="42">
                  <c:v>57.7714</c:v>
                </c:pt>
                <c:pt idx="43">
                  <c:v>57.7714</c:v>
                </c:pt>
                <c:pt idx="44">
                  <c:v>77.295699999999997</c:v>
                </c:pt>
                <c:pt idx="45">
                  <c:v>77.295699999999997</c:v>
                </c:pt>
                <c:pt idx="46">
                  <c:v>77.094499999999996</c:v>
                </c:pt>
                <c:pt idx="47">
                  <c:v>77.094499999999996</c:v>
                </c:pt>
                <c:pt idx="48">
                  <c:v>63.552399999999999</c:v>
                </c:pt>
                <c:pt idx="49">
                  <c:v>63.552399999999999</c:v>
                </c:pt>
                <c:pt idx="50">
                  <c:v>63.552399999999999</c:v>
                </c:pt>
                <c:pt idx="51">
                  <c:v>58.971400000000003</c:v>
                </c:pt>
                <c:pt idx="52">
                  <c:v>58.971400000000003</c:v>
                </c:pt>
                <c:pt idx="53">
                  <c:v>58.971400000000003</c:v>
                </c:pt>
                <c:pt idx="54">
                  <c:v>58.971400000000003</c:v>
                </c:pt>
                <c:pt idx="55">
                  <c:v>58.971400000000003</c:v>
                </c:pt>
                <c:pt idx="56">
                  <c:v>58.971400000000003</c:v>
                </c:pt>
                <c:pt idx="57">
                  <c:v>67.932900000000004</c:v>
                </c:pt>
                <c:pt idx="58">
                  <c:v>64.642799999999994</c:v>
                </c:pt>
                <c:pt idx="59">
                  <c:v>63.552399999999999</c:v>
                </c:pt>
                <c:pt idx="60">
                  <c:v>72.513999999999996</c:v>
                </c:pt>
                <c:pt idx="61">
                  <c:v>68.133499999999998</c:v>
                </c:pt>
                <c:pt idx="62">
                  <c:v>68.133499999999998</c:v>
                </c:pt>
                <c:pt idx="63">
                  <c:v>77.295699999999997</c:v>
                </c:pt>
                <c:pt idx="64">
                  <c:v>77.295699999999997</c:v>
                </c:pt>
                <c:pt idx="65">
                  <c:v>75.004900000000006</c:v>
                </c:pt>
                <c:pt idx="66">
                  <c:v>57.7714</c:v>
                </c:pt>
                <c:pt idx="67">
                  <c:v>82.967100000000002</c:v>
                </c:pt>
                <c:pt idx="68">
                  <c:v>77.570899999999995</c:v>
                </c:pt>
                <c:pt idx="69">
                  <c:v>68.133499999999998</c:v>
                </c:pt>
                <c:pt idx="70">
                  <c:v>63.552399999999999</c:v>
                </c:pt>
                <c:pt idx="71">
                  <c:v>58.971400000000003</c:v>
                </c:pt>
                <c:pt idx="72">
                  <c:v>65.642099999999999</c:v>
                </c:pt>
                <c:pt idx="73">
                  <c:v>61.537399999999998</c:v>
                </c:pt>
                <c:pt idx="74">
                  <c:v>58.971400000000003</c:v>
                </c:pt>
                <c:pt idx="75">
                  <c:v>63.552399999999999</c:v>
                </c:pt>
                <c:pt idx="76">
                  <c:v>77.295699999999997</c:v>
                </c:pt>
                <c:pt idx="77">
                  <c:v>79.861699999999999</c:v>
                </c:pt>
                <c:pt idx="78">
                  <c:v>79.861699999999999</c:v>
                </c:pt>
                <c:pt idx="79">
                  <c:v>77.295699999999997</c:v>
                </c:pt>
                <c:pt idx="80">
                  <c:v>79.861699999999999</c:v>
                </c:pt>
                <c:pt idx="81">
                  <c:v>79.861699999999999</c:v>
                </c:pt>
                <c:pt idx="82">
                  <c:v>80.676299999999998</c:v>
                </c:pt>
                <c:pt idx="83">
                  <c:v>77.570899999999995</c:v>
                </c:pt>
                <c:pt idx="84">
                  <c:v>80.676299999999998</c:v>
                </c:pt>
                <c:pt idx="85">
                  <c:v>77.295699999999997</c:v>
                </c:pt>
                <c:pt idx="86">
                  <c:v>79.861699999999999</c:v>
                </c:pt>
                <c:pt idx="87">
                  <c:v>77.295699999999997</c:v>
                </c:pt>
                <c:pt idx="88">
                  <c:v>82.967100000000002</c:v>
                </c:pt>
                <c:pt idx="89">
                  <c:v>82.967100000000002</c:v>
                </c:pt>
                <c:pt idx="90">
                  <c:v>82.967100000000002</c:v>
                </c:pt>
                <c:pt idx="91">
                  <c:v>82.967100000000002</c:v>
                </c:pt>
                <c:pt idx="92">
                  <c:v>82.967100000000002</c:v>
                </c:pt>
                <c:pt idx="93">
                  <c:v>57.7714</c:v>
                </c:pt>
                <c:pt idx="94">
                  <c:v>57.7714</c:v>
                </c:pt>
                <c:pt idx="95">
                  <c:v>57.7714</c:v>
                </c:pt>
                <c:pt idx="96">
                  <c:v>79.861699999999999</c:v>
                </c:pt>
                <c:pt idx="97">
                  <c:v>79.861699999999999</c:v>
                </c:pt>
                <c:pt idx="98">
                  <c:v>63.552399999999999</c:v>
                </c:pt>
                <c:pt idx="99">
                  <c:v>58.971400000000003</c:v>
                </c:pt>
                <c:pt idx="100">
                  <c:v>61.537399999999998</c:v>
                </c:pt>
                <c:pt idx="101">
                  <c:v>61.537399999999998</c:v>
                </c:pt>
                <c:pt idx="102">
                  <c:v>77.295699999999997</c:v>
                </c:pt>
                <c:pt idx="103">
                  <c:v>77.295699999999997</c:v>
                </c:pt>
                <c:pt idx="104">
                  <c:v>77.295699999999997</c:v>
                </c:pt>
                <c:pt idx="105">
                  <c:v>77.295699999999997</c:v>
                </c:pt>
                <c:pt idx="106">
                  <c:v>77.295699999999997</c:v>
                </c:pt>
                <c:pt idx="107">
                  <c:v>77.295699999999997</c:v>
                </c:pt>
                <c:pt idx="108">
                  <c:v>77.295699999999997</c:v>
                </c:pt>
                <c:pt idx="109">
                  <c:v>77.295699999999997</c:v>
                </c:pt>
                <c:pt idx="110">
                  <c:v>77.295699999999997</c:v>
                </c:pt>
                <c:pt idx="111">
                  <c:v>77.295699999999997</c:v>
                </c:pt>
                <c:pt idx="112">
                  <c:v>79.861699999999999</c:v>
                </c:pt>
                <c:pt idx="113">
                  <c:v>85.257400000000004</c:v>
                </c:pt>
                <c:pt idx="114">
                  <c:v>85.257400000000004</c:v>
                </c:pt>
                <c:pt idx="115">
                  <c:v>85.257400000000004</c:v>
                </c:pt>
                <c:pt idx="116">
                  <c:v>57.7714</c:v>
                </c:pt>
                <c:pt idx="117">
                  <c:v>57.7714</c:v>
                </c:pt>
                <c:pt idx="118">
                  <c:v>82.967100000000002</c:v>
                </c:pt>
                <c:pt idx="119">
                  <c:v>79.861699999999999</c:v>
                </c:pt>
                <c:pt idx="120">
                  <c:v>79.861699999999999</c:v>
                </c:pt>
                <c:pt idx="121">
                  <c:v>79.861699999999999</c:v>
                </c:pt>
                <c:pt idx="122">
                  <c:v>77.295699999999997</c:v>
                </c:pt>
                <c:pt idx="123">
                  <c:v>77.295699999999997</c:v>
                </c:pt>
                <c:pt idx="124">
                  <c:v>77.295699999999997</c:v>
                </c:pt>
                <c:pt idx="125">
                  <c:v>57.7714</c:v>
                </c:pt>
                <c:pt idx="126">
                  <c:v>57.7714</c:v>
                </c:pt>
                <c:pt idx="127">
                  <c:v>53.249400000000001</c:v>
                </c:pt>
                <c:pt idx="128">
                  <c:v>50.143999999999998</c:v>
                </c:pt>
                <c:pt idx="129">
                  <c:v>47.578000000000003</c:v>
                </c:pt>
                <c:pt idx="130">
                  <c:v>47.578000000000003</c:v>
                </c:pt>
                <c:pt idx="131">
                  <c:v>47.578000000000003</c:v>
                </c:pt>
                <c:pt idx="132">
                  <c:v>47.578000000000003</c:v>
                </c:pt>
                <c:pt idx="133">
                  <c:v>45.287199999999999</c:v>
                </c:pt>
                <c:pt idx="134">
                  <c:v>53.249400000000001</c:v>
                </c:pt>
                <c:pt idx="135">
                  <c:v>47.578000000000003</c:v>
                </c:pt>
                <c:pt idx="136">
                  <c:v>45.287199999999999</c:v>
                </c:pt>
                <c:pt idx="137">
                  <c:v>45.287199999999999</c:v>
                </c:pt>
                <c:pt idx="138">
                  <c:v>47.853200000000001</c:v>
                </c:pt>
                <c:pt idx="139">
                  <c:v>45.287199999999999</c:v>
                </c:pt>
                <c:pt idx="140">
                  <c:v>49.868299999999998</c:v>
                </c:pt>
                <c:pt idx="141">
                  <c:v>49.868299999999998</c:v>
                </c:pt>
                <c:pt idx="142">
                  <c:v>50.143999999999998</c:v>
                </c:pt>
                <c:pt idx="143">
                  <c:v>47.578000000000003</c:v>
                </c:pt>
                <c:pt idx="144">
                  <c:v>47.853200000000001</c:v>
                </c:pt>
                <c:pt idx="145">
                  <c:v>49.868299999999998</c:v>
                </c:pt>
                <c:pt idx="146">
                  <c:v>52.4343</c:v>
                </c:pt>
                <c:pt idx="147">
                  <c:v>57.0304</c:v>
                </c:pt>
                <c:pt idx="148">
                  <c:v>85.257400000000004</c:v>
                </c:pt>
              </c:numCache>
            </c:numRef>
          </c:xVal>
          <c:yVal>
            <c:numRef>
              <c:f>DOC!$U$3:$U$151</c:f>
              <c:numCache>
                <c:formatCode>General</c:formatCode>
                <c:ptCount val="149"/>
              </c:numCache>
            </c:numRef>
          </c:yVal>
          <c:smooth val="0"/>
        </c:ser>
        <c:ser>
          <c:idx val="3"/>
          <c:order val="3"/>
          <c:tx>
            <c:v>八尾</c:v>
          </c:tx>
          <c:spPr>
            <a:ln w="28575">
              <a:noFill/>
            </a:ln>
          </c:spPr>
          <c:marker>
            <c:symbol val="circle"/>
            <c:size val="7"/>
            <c:spPr>
              <a:solidFill>
                <a:srgbClr val="FFFF00"/>
              </a:solidFill>
              <a:ln>
                <a:solidFill>
                  <a:schemeClr val="tx1"/>
                </a:solidFill>
              </a:ln>
            </c:spPr>
          </c:marker>
          <c:xVal>
            <c:numRef>
              <c:f>DOC!$Y$3:$Y$12</c:f>
              <c:numCache>
                <c:formatCode>General</c:formatCode>
                <c:ptCount val="10"/>
                <c:pt idx="0">
                  <c:v>44.413499999999999</c:v>
                </c:pt>
                <c:pt idx="1">
                  <c:v>44.413499999999999</c:v>
                </c:pt>
                <c:pt idx="2">
                  <c:v>44.413499999999999</c:v>
                </c:pt>
                <c:pt idx="3">
                  <c:v>44.413499999999999</c:v>
                </c:pt>
                <c:pt idx="4">
                  <c:v>44.413499999999999</c:v>
                </c:pt>
                <c:pt idx="5">
                  <c:v>64.383200000000002</c:v>
                </c:pt>
                <c:pt idx="6">
                  <c:v>66.949200000000005</c:v>
                </c:pt>
                <c:pt idx="7">
                  <c:v>71.530299999999997</c:v>
                </c:pt>
                <c:pt idx="8">
                  <c:v>66.673400000000001</c:v>
                </c:pt>
                <c:pt idx="9">
                  <c:v>64.383200000000002</c:v>
                </c:pt>
              </c:numCache>
            </c:numRef>
          </c:xVal>
          <c:yVal>
            <c:numRef>
              <c:f>DOC!$Z$3:$Z$12</c:f>
              <c:numCache>
                <c:formatCode>General</c:formatCode>
                <c:ptCount val="10"/>
              </c:numCache>
            </c:numRef>
          </c:yVal>
          <c:smooth val="0"/>
        </c:ser>
        <c:ser>
          <c:idx val="4"/>
          <c:order val="4"/>
          <c:tx>
            <c:v>富田林</c:v>
          </c:tx>
          <c:spPr>
            <a:ln w="28575">
              <a:noFill/>
            </a:ln>
          </c:spPr>
          <c:marker>
            <c:symbol val="diamond"/>
            <c:size val="7"/>
            <c:spPr>
              <a:solidFill>
                <a:srgbClr val="92D050"/>
              </a:solidFill>
              <a:ln>
                <a:solidFill>
                  <a:schemeClr val="tx1"/>
                </a:solidFill>
              </a:ln>
            </c:spPr>
          </c:marker>
          <c:xVal>
            <c:numRef>
              <c:f>DOC!$AD$3:$AD$254</c:f>
              <c:numCache>
                <c:formatCode>General</c:formatCode>
                <c:ptCount val="252"/>
                <c:pt idx="0">
                  <c:v>18.98</c:v>
                </c:pt>
                <c:pt idx="1">
                  <c:v>59.247100000000003</c:v>
                </c:pt>
                <c:pt idx="2">
                  <c:v>54.390799999999999</c:v>
                </c:pt>
                <c:pt idx="3">
                  <c:v>54.390799999999999</c:v>
                </c:pt>
                <c:pt idx="4">
                  <c:v>54.390799999999999</c:v>
                </c:pt>
                <c:pt idx="5">
                  <c:v>54.390799999999999</c:v>
                </c:pt>
                <c:pt idx="6">
                  <c:v>50.084899999999998</c:v>
                </c:pt>
                <c:pt idx="7">
                  <c:v>53.0229</c:v>
                </c:pt>
                <c:pt idx="8">
                  <c:v>51.932000000000002</c:v>
                </c:pt>
                <c:pt idx="9">
                  <c:v>49.6417</c:v>
                </c:pt>
                <c:pt idx="10">
                  <c:v>48.441800000000001</c:v>
                </c:pt>
                <c:pt idx="11">
                  <c:v>43.045999999999999</c:v>
                </c:pt>
                <c:pt idx="12">
                  <c:v>48.441800000000001</c:v>
                </c:pt>
                <c:pt idx="13">
                  <c:v>23.8843</c:v>
                </c:pt>
                <c:pt idx="14">
                  <c:v>42.770400000000002</c:v>
                </c:pt>
                <c:pt idx="15">
                  <c:v>45.2286</c:v>
                </c:pt>
                <c:pt idx="16">
                  <c:v>47.518900000000002</c:v>
                </c:pt>
                <c:pt idx="17">
                  <c:v>52.1</c:v>
                </c:pt>
                <c:pt idx="18">
                  <c:v>54.390799999999999</c:v>
                </c:pt>
                <c:pt idx="19">
                  <c:v>58.971400000000003</c:v>
                </c:pt>
                <c:pt idx="20">
                  <c:v>61.2622</c:v>
                </c:pt>
                <c:pt idx="21">
                  <c:v>72.513999999999996</c:v>
                </c:pt>
                <c:pt idx="22">
                  <c:v>35.013599999999997</c:v>
                </c:pt>
                <c:pt idx="23">
                  <c:v>52.858899999999998</c:v>
                </c:pt>
                <c:pt idx="24">
                  <c:v>75.004900000000006</c:v>
                </c:pt>
                <c:pt idx="25">
                  <c:v>79.585999999999999</c:v>
                </c:pt>
                <c:pt idx="26">
                  <c:v>58.803899999999999</c:v>
                </c:pt>
                <c:pt idx="27">
                  <c:v>61.808900000000001</c:v>
                </c:pt>
                <c:pt idx="28">
                  <c:v>58.803899999999999</c:v>
                </c:pt>
                <c:pt idx="29">
                  <c:v>61.808900000000001</c:v>
                </c:pt>
                <c:pt idx="30">
                  <c:v>69.056399999999996</c:v>
                </c:pt>
                <c:pt idx="31">
                  <c:v>86.457300000000004</c:v>
                </c:pt>
                <c:pt idx="32">
                  <c:v>86.457300000000004</c:v>
                </c:pt>
                <c:pt idx="33">
                  <c:v>88.748099999999994</c:v>
                </c:pt>
                <c:pt idx="34">
                  <c:v>88.748099999999994</c:v>
                </c:pt>
                <c:pt idx="35">
                  <c:v>81.876800000000003</c:v>
                </c:pt>
                <c:pt idx="36">
                  <c:v>79.585999999999999</c:v>
                </c:pt>
                <c:pt idx="37">
                  <c:v>79.585999999999999</c:v>
                </c:pt>
                <c:pt idx="38">
                  <c:v>79.585999999999999</c:v>
                </c:pt>
                <c:pt idx="39">
                  <c:v>79.585999999999999</c:v>
                </c:pt>
                <c:pt idx="40">
                  <c:v>63.611600000000003</c:v>
                </c:pt>
                <c:pt idx="41">
                  <c:v>61.320700000000002</c:v>
                </c:pt>
                <c:pt idx="42">
                  <c:v>61.320700000000002</c:v>
                </c:pt>
                <c:pt idx="43">
                  <c:v>61.320700000000002</c:v>
                </c:pt>
                <c:pt idx="44">
                  <c:v>52.4343</c:v>
                </c:pt>
                <c:pt idx="45">
                  <c:v>47.578000000000003</c:v>
                </c:pt>
                <c:pt idx="46">
                  <c:v>47.578000000000003</c:v>
                </c:pt>
                <c:pt idx="47">
                  <c:v>47.578000000000003</c:v>
                </c:pt>
                <c:pt idx="48">
                  <c:v>45.287199999999999</c:v>
                </c:pt>
                <c:pt idx="49">
                  <c:v>42.996899999999997</c:v>
                </c:pt>
                <c:pt idx="50">
                  <c:v>45.2286</c:v>
                </c:pt>
                <c:pt idx="51">
                  <c:v>45.2286</c:v>
                </c:pt>
                <c:pt idx="52">
                  <c:v>47.794699999999999</c:v>
                </c:pt>
                <c:pt idx="53">
                  <c:v>45.2286</c:v>
                </c:pt>
                <c:pt idx="54">
                  <c:v>45.2286</c:v>
                </c:pt>
                <c:pt idx="55">
                  <c:v>45.2286</c:v>
                </c:pt>
                <c:pt idx="56">
                  <c:v>50.900100000000002</c:v>
                </c:pt>
                <c:pt idx="57">
                  <c:v>45.2286</c:v>
                </c:pt>
                <c:pt idx="58">
                  <c:v>45.2286</c:v>
                </c:pt>
                <c:pt idx="59">
                  <c:v>45.2286</c:v>
                </c:pt>
                <c:pt idx="60">
                  <c:v>45.2286</c:v>
                </c:pt>
                <c:pt idx="61">
                  <c:v>45.2286</c:v>
                </c:pt>
                <c:pt idx="62">
                  <c:v>45.2286</c:v>
                </c:pt>
                <c:pt idx="63">
                  <c:v>45.2286</c:v>
                </c:pt>
                <c:pt idx="64">
                  <c:v>45.2286</c:v>
                </c:pt>
                <c:pt idx="65">
                  <c:v>50.568600000000004</c:v>
                </c:pt>
                <c:pt idx="66">
                  <c:v>49.917299999999997</c:v>
                </c:pt>
                <c:pt idx="67">
                  <c:v>84.167000000000002</c:v>
                </c:pt>
                <c:pt idx="68">
                  <c:v>43.045999999999999</c:v>
                </c:pt>
                <c:pt idx="69">
                  <c:v>57.7714</c:v>
                </c:pt>
                <c:pt idx="70">
                  <c:v>61.2622</c:v>
                </c:pt>
                <c:pt idx="71">
                  <c:v>54.390799999999999</c:v>
                </c:pt>
                <c:pt idx="72">
                  <c:v>54.390799999999999</c:v>
                </c:pt>
                <c:pt idx="73">
                  <c:v>49.809699999999999</c:v>
                </c:pt>
                <c:pt idx="74">
                  <c:v>52.1</c:v>
                </c:pt>
                <c:pt idx="75">
                  <c:v>52.1</c:v>
                </c:pt>
                <c:pt idx="76">
                  <c:v>52.1</c:v>
                </c:pt>
                <c:pt idx="77">
                  <c:v>52.1</c:v>
                </c:pt>
                <c:pt idx="78">
                  <c:v>52.1</c:v>
                </c:pt>
                <c:pt idx="79">
                  <c:v>52.1</c:v>
                </c:pt>
                <c:pt idx="80">
                  <c:v>58.770699999999998</c:v>
                </c:pt>
                <c:pt idx="81">
                  <c:v>46.440800000000003</c:v>
                </c:pt>
                <c:pt idx="82">
                  <c:v>46.440800000000003</c:v>
                </c:pt>
                <c:pt idx="83">
                  <c:v>46.440800000000003</c:v>
                </c:pt>
                <c:pt idx="84">
                  <c:v>51.673200000000001</c:v>
                </c:pt>
                <c:pt idx="85">
                  <c:v>44.150599999999997</c:v>
                </c:pt>
                <c:pt idx="86">
                  <c:v>44.150599999999997</c:v>
                </c:pt>
                <c:pt idx="87">
                  <c:v>49.006799999999998</c:v>
                </c:pt>
                <c:pt idx="88">
                  <c:v>46.440800000000003</c:v>
                </c:pt>
                <c:pt idx="89">
                  <c:v>42.996899999999997</c:v>
                </c:pt>
                <c:pt idx="90">
                  <c:v>42.996899999999997</c:v>
                </c:pt>
                <c:pt idx="91">
                  <c:v>42.996899999999997</c:v>
                </c:pt>
                <c:pt idx="92">
                  <c:v>42.996899999999997</c:v>
                </c:pt>
                <c:pt idx="93">
                  <c:v>42.996899999999997</c:v>
                </c:pt>
                <c:pt idx="94">
                  <c:v>42.996899999999997</c:v>
                </c:pt>
                <c:pt idx="95">
                  <c:v>42.996899999999997</c:v>
                </c:pt>
                <c:pt idx="96">
                  <c:v>42.996899999999997</c:v>
                </c:pt>
                <c:pt idx="97">
                  <c:v>42.996899999999997</c:v>
                </c:pt>
                <c:pt idx="98">
                  <c:v>37.337800000000001</c:v>
                </c:pt>
                <c:pt idx="99">
                  <c:v>37.337800000000001</c:v>
                </c:pt>
                <c:pt idx="100">
                  <c:v>37.337800000000001</c:v>
                </c:pt>
                <c:pt idx="101">
                  <c:v>37.337800000000001</c:v>
                </c:pt>
                <c:pt idx="102">
                  <c:v>37.337800000000001</c:v>
                </c:pt>
                <c:pt idx="103">
                  <c:v>37.337800000000001</c:v>
                </c:pt>
                <c:pt idx="104">
                  <c:v>37.337800000000001</c:v>
                </c:pt>
                <c:pt idx="105">
                  <c:v>32.756700000000002</c:v>
                </c:pt>
                <c:pt idx="106">
                  <c:v>32.756700000000002</c:v>
                </c:pt>
                <c:pt idx="107">
                  <c:v>32.756700000000002</c:v>
                </c:pt>
                <c:pt idx="108">
                  <c:v>32.756700000000002</c:v>
                </c:pt>
                <c:pt idx="109">
                  <c:v>32.756700000000002</c:v>
                </c:pt>
                <c:pt idx="110">
                  <c:v>32.756700000000002</c:v>
                </c:pt>
                <c:pt idx="111">
                  <c:v>32.756700000000002</c:v>
                </c:pt>
                <c:pt idx="112">
                  <c:v>32.756700000000002</c:v>
                </c:pt>
                <c:pt idx="113">
                  <c:v>32.756700000000002</c:v>
                </c:pt>
                <c:pt idx="114">
                  <c:v>32.756700000000002</c:v>
                </c:pt>
                <c:pt idx="115">
                  <c:v>32.756700000000002</c:v>
                </c:pt>
                <c:pt idx="116">
                  <c:v>32.756700000000002</c:v>
                </c:pt>
                <c:pt idx="117">
                  <c:v>57.439900000000002</c:v>
                </c:pt>
                <c:pt idx="118">
                  <c:v>27.842700000000001</c:v>
                </c:pt>
                <c:pt idx="119">
                  <c:v>61.2622</c:v>
                </c:pt>
                <c:pt idx="120">
                  <c:v>61.2622</c:v>
                </c:pt>
                <c:pt idx="121">
                  <c:v>42.770400000000002</c:v>
                </c:pt>
                <c:pt idx="122">
                  <c:v>50.731999999999999</c:v>
                </c:pt>
                <c:pt idx="123">
                  <c:v>45.060600000000001</c:v>
                </c:pt>
                <c:pt idx="124">
                  <c:v>68.133499999999998</c:v>
                </c:pt>
                <c:pt idx="125">
                  <c:v>65.843299999999999</c:v>
                </c:pt>
                <c:pt idx="126">
                  <c:v>63.552399999999999</c:v>
                </c:pt>
                <c:pt idx="127">
                  <c:v>70.223200000000006</c:v>
                </c:pt>
                <c:pt idx="128">
                  <c:v>63.552399999999999</c:v>
                </c:pt>
                <c:pt idx="129">
                  <c:v>58.971400000000003</c:v>
                </c:pt>
                <c:pt idx="130">
                  <c:v>54.449399999999997</c:v>
                </c:pt>
                <c:pt idx="131">
                  <c:v>57.0154</c:v>
                </c:pt>
                <c:pt idx="132">
                  <c:v>56.739699999999999</c:v>
                </c:pt>
                <c:pt idx="133">
                  <c:v>52.4343</c:v>
                </c:pt>
                <c:pt idx="134">
                  <c:v>47.578000000000003</c:v>
                </c:pt>
                <c:pt idx="135">
                  <c:v>45.287199999999999</c:v>
                </c:pt>
                <c:pt idx="136">
                  <c:v>42.996899999999997</c:v>
                </c:pt>
                <c:pt idx="137">
                  <c:v>89.838499999999996</c:v>
                </c:pt>
                <c:pt idx="138">
                  <c:v>86.457300000000004</c:v>
                </c:pt>
                <c:pt idx="139">
                  <c:v>77.295699999999997</c:v>
                </c:pt>
                <c:pt idx="140">
                  <c:v>77.295699999999997</c:v>
                </c:pt>
                <c:pt idx="141">
                  <c:v>68.133499999999998</c:v>
                </c:pt>
                <c:pt idx="142">
                  <c:v>70.699600000000004</c:v>
                </c:pt>
                <c:pt idx="143">
                  <c:v>65.028199999999998</c:v>
                </c:pt>
                <c:pt idx="144">
                  <c:v>65.028199999999998</c:v>
                </c:pt>
                <c:pt idx="145">
                  <c:v>65.028199999999998</c:v>
                </c:pt>
                <c:pt idx="146">
                  <c:v>61.320700000000002</c:v>
                </c:pt>
                <c:pt idx="147">
                  <c:v>61.320700000000002</c:v>
                </c:pt>
                <c:pt idx="148">
                  <c:v>61.320700000000002</c:v>
                </c:pt>
                <c:pt idx="149">
                  <c:v>61.320700000000002</c:v>
                </c:pt>
                <c:pt idx="150">
                  <c:v>47.578000000000003</c:v>
                </c:pt>
                <c:pt idx="151">
                  <c:v>47.578000000000003</c:v>
                </c:pt>
                <c:pt idx="152">
                  <c:v>47.578000000000003</c:v>
                </c:pt>
                <c:pt idx="153">
                  <c:v>47.578000000000003</c:v>
                </c:pt>
                <c:pt idx="154">
                  <c:v>45.287199999999999</c:v>
                </c:pt>
                <c:pt idx="155">
                  <c:v>45.287199999999999</c:v>
                </c:pt>
                <c:pt idx="156">
                  <c:v>49.868299999999998</c:v>
                </c:pt>
                <c:pt idx="157">
                  <c:v>45.287199999999999</c:v>
                </c:pt>
                <c:pt idx="158">
                  <c:v>45.287199999999999</c:v>
                </c:pt>
                <c:pt idx="159">
                  <c:v>65.901799999999994</c:v>
                </c:pt>
                <c:pt idx="160">
                  <c:v>65.642099999999999</c:v>
                </c:pt>
                <c:pt idx="161">
                  <c:v>61.537399999999998</c:v>
                </c:pt>
                <c:pt idx="162">
                  <c:v>58.971400000000003</c:v>
                </c:pt>
                <c:pt idx="163">
                  <c:v>64.642799999999994</c:v>
                </c:pt>
                <c:pt idx="164">
                  <c:v>63.351799999999997</c:v>
                </c:pt>
                <c:pt idx="165">
                  <c:v>59.247100000000003</c:v>
                </c:pt>
                <c:pt idx="166">
                  <c:v>60.0623</c:v>
                </c:pt>
                <c:pt idx="167">
                  <c:v>60.0623</c:v>
                </c:pt>
                <c:pt idx="168">
                  <c:v>60.0623</c:v>
                </c:pt>
                <c:pt idx="169">
                  <c:v>49.809699999999999</c:v>
                </c:pt>
                <c:pt idx="170">
                  <c:v>53.575699999999998</c:v>
                </c:pt>
                <c:pt idx="171">
                  <c:v>77.570899999999995</c:v>
                </c:pt>
                <c:pt idx="172">
                  <c:v>76.480599999999995</c:v>
                </c:pt>
                <c:pt idx="173">
                  <c:v>76.480599999999995</c:v>
                </c:pt>
                <c:pt idx="174">
                  <c:v>76.480599999999995</c:v>
                </c:pt>
                <c:pt idx="175">
                  <c:v>76.480599999999995</c:v>
                </c:pt>
                <c:pt idx="176">
                  <c:v>76.480599999999995</c:v>
                </c:pt>
                <c:pt idx="177">
                  <c:v>76.480599999999995</c:v>
                </c:pt>
                <c:pt idx="178">
                  <c:v>76.480599999999995</c:v>
                </c:pt>
                <c:pt idx="179">
                  <c:v>76.480599999999995</c:v>
                </c:pt>
                <c:pt idx="180">
                  <c:v>79.585999999999999</c:v>
                </c:pt>
                <c:pt idx="181">
                  <c:v>82.152000000000001</c:v>
                </c:pt>
                <c:pt idx="182">
                  <c:v>86.256699999999995</c:v>
                </c:pt>
                <c:pt idx="183">
                  <c:v>90.2239</c:v>
                </c:pt>
                <c:pt idx="184">
                  <c:v>95.895300000000006</c:v>
                </c:pt>
                <c:pt idx="185">
                  <c:v>95.895300000000006</c:v>
                </c:pt>
                <c:pt idx="186">
                  <c:v>91.038399999999996</c:v>
                </c:pt>
                <c:pt idx="187">
                  <c:v>91.038399999999996</c:v>
                </c:pt>
                <c:pt idx="188">
                  <c:v>88.748099999999994</c:v>
                </c:pt>
                <c:pt idx="189">
                  <c:v>88.748099999999994</c:v>
                </c:pt>
                <c:pt idx="190">
                  <c:v>68.680300000000003</c:v>
                </c:pt>
                <c:pt idx="191">
                  <c:v>63.384999999999998</c:v>
                </c:pt>
                <c:pt idx="192">
                  <c:v>68.203900000000004</c:v>
                </c:pt>
                <c:pt idx="193">
                  <c:v>63.384999999999998</c:v>
                </c:pt>
                <c:pt idx="194">
                  <c:v>79.861699999999999</c:v>
                </c:pt>
                <c:pt idx="195">
                  <c:v>74.190399999999997</c:v>
                </c:pt>
                <c:pt idx="196">
                  <c:v>75.004900000000006</c:v>
                </c:pt>
                <c:pt idx="197">
                  <c:v>79.385400000000004</c:v>
                </c:pt>
                <c:pt idx="198">
                  <c:v>83.966499999999996</c:v>
                </c:pt>
                <c:pt idx="199">
                  <c:v>77.295699999999997</c:v>
                </c:pt>
                <c:pt idx="200">
                  <c:v>81.876800000000003</c:v>
                </c:pt>
                <c:pt idx="201">
                  <c:v>56.681100000000001</c:v>
                </c:pt>
                <c:pt idx="202">
                  <c:v>56.681100000000001</c:v>
                </c:pt>
                <c:pt idx="203">
                  <c:v>56.681100000000001</c:v>
                </c:pt>
                <c:pt idx="204">
                  <c:v>56.681100000000001</c:v>
                </c:pt>
                <c:pt idx="205">
                  <c:v>49.809699999999999</c:v>
                </c:pt>
                <c:pt idx="206">
                  <c:v>49.809699999999999</c:v>
                </c:pt>
                <c:pt idx="207">
                  <c:v>47.518900000000002</c:v>
                </c:pt>
                <c:pt idx="208">
                  <c:v>46.1509</c:v>
                </c:pt>
                <c:pt idx="209">
                  <c:v>48.441800000000001</c:v>
                </c:pt>
                <c:pt idx="210">
                  <c:v>48.441800000000001</c:v>
                </c:pt>
                <c:pt idx="211">
                  <c:v>46.1509</c:v>
                </c:pt>
                <c:pt idx="212">
                  <c:v>32.148699999999998</c:v>
                </c:pt>
                <c:pt idx="213">
                  <c:v>47.351500000000001</c:v>
                </c:pt>
                <c:pt idx="214">
                  <c:v>25.084800000000001</c:v>
                </c:pt>
                <c:pt idx="215">
                  <c:v>43.045999999999999</c:v>
                </c:pt>
                <c:pt idx="216">
                  <c:v>52.006999999999998</c:v>
                </c:pt>
                <c:pt idx="217">
                  <c:v>67.318399999999997</c:v>
                </c:pt>
                <c:pt idx="218">
                  <c:v>73.805000000000007</c:v>
                </c:pt>
                <c:pt idx="219">
                  <c:v>60.447099999999999</c:v>
                </c:pt>
                <c:pt idx="220">
                  <c:v>55.866</c:v>
                </c:pt>
                <c:pt idx="221">
                  <c:v>52.159100000000002</c:v>
                </c:pt>
                <c:pt idx="222">
                  <c:v>52.159100000000002</c:v>
                </c:pt>
                <c:pt idx="223">
                  <c:v>52.159100000000002</c:v>
                </c:pt>
                <c:pt idx="224">
                  <c:v>47.578000000000003</c:v>
                </c:pt>
                <c:pt idx="225">
                  <c:v>44.4726</c:v>
                </c:pt>
                <c:pt idx="226">
                  <c:v>42.181800000000003</c:v>
                </c:pt>
                <c:pt idx="227">
                  <c:v>42.996899999999997</c:v>
                </c:pt>
                <c:pt idx="228">
                  <c:v>45.562899999999999</c:v>
                </c:pt>
                <c:pt idx="229">
                  <c:v>42.996899999999997</c:v>
                </c:pt>
                <c:pt idx="230">
                  <c:v>42.996899999999997</c:v>
                </c:pt>
                <c:pt idx="231">
                  <c:v>45.2286</c:v>
                </c:pt>
                <c:pt idx="232">
                  <c:v>40.706099999999999</c:v>
                </c:pt>
                <c:pt idx="233">
                  <c:v>40.706099999999999</c:v>
                </c:pt>
                <c:pt idx="234">
                  <c:v>42.937800000000003</c:v>
                </c:pt>
                <c:pt idx="235">
                  <c:v>42.937800000000003</c:v>
                </c:pt>
                <c:pt idx="236">
                  <c:v>42.937800000000003</c:v>
                </c:pt>
                <c:pt idx="237">
                  <c:v>42.937800000000003</c:v>
                </c:pt>
                <c:pt idx="238">
                  <c:v>43.2136</c:v>
                </c:pt>
                <c:pt idx="239">
                  <c:v>43.2136</c:v>
                </c:pt>
                <c:pt idx="240">
                  <c:v>40.647599999999997</c:v>
                </c:pt>
                <c:pt idx="241">
                  <c:v>40.647599999999997</c:v>
                </c:pt>
                <c:pt idx="242">
                  <c:v>43.2136</c:v>
                </c:pt>
                <c:pt idx="243">
                  <c:v>40.647599999999997</c:v>
                </c:pt>
                <c:pt idx="244">
                  <c:v>45.2286</c:v>
                </c:pt>
                <c:pt idx="245">
                  <c:v>45.2286</c:v>
                </c:pt>
                <c:pt idx="246">
                  <c:v>47.794699999999999</c:v>
                </c:pt>
                <c:pt idx="247">
                  <c:v>45.2286</c:v>
                </c:pt>
                <c:pt idx="248">
                  <c:v>45.2286</c:v>
                </c:pt>
                <c:pt idx="249">
                  <c:v>75.280699999999996</c:v>
                </c:pt>
                <c:pt idx="250">
                  <c:v>40.647599999999997</c:v>
                </c:pt>
                <c:pt idx="251">
                  <c:v>45.336300000000001</c:v>
                </c:pt>
              </c:numCache>
            </c:numRef>
          </c:xVal>
          <c:yVal>
            <c:numRef>
              <c:f>DOC!$AE$3:$AE$254</c:f>
              <c:numCache>
                <c:formatCode>General</c:formatCode>
                <c:ptCount val="252"/>
              </c:numCache>
            </c:numRef>
          </c:yVal>
          <c:smooth val="0"/>
        </c:ser>
        <c:ser>
          <c:idx val="5"/>
          <c:order val="5"/>
          <c:tx>
            <c:v>鳳</c:v>
          </c:tx>
          <c:spPr>
            <a:ln w="28575">
              <a:noFill/>
            </a:ln>
          </c:spPr>
          <c:marker>
            <c:symbol val="square"/>
            <c:size val="7"/>
            <c:spPr>
              <a:solidFill>
                <a:srgbClr val="00B050"/>
              </a:solidFill>
              <a:ln>
                <a:solidFill>
                  <a:schemeClr val="tx1"/>
                </a:solidFill>
              </a:ln>
            </c:spPr>
          </c:marker>
          <c:xVal>
            <c:numRef>
              <c:f>DOC!$AI$3:$AI$102</c:f>
              <c:numCache>
                <c:formatCode>General</c:formatCode>
                <c:ptCount val="100"/>
                <c:pt idx="0">
                  <c:v>66.118499999999997</c:v>
                </c:pt>
                <c:pt idx="1">
                  <c:v>65.843299999999999</c:v>
                </c:pt>
                <c:pt idx="2">
                  <c:v>65.843299999999999</c:v>
                </c:pt>
                <c:pt idx="3">
                  <c:v>72.714600000000004</c:v>
                </c:pt>
                <c:pt idx="4">
                  <c:v>72.714600000000004</c:v>
                </c:pt>
                <c:pt idx="5">
                  <c:v>46.5</c:v>
                </c:pt>
                <c:pt idx="6">
                  <c:v>46.5</c:v>
                </c:pt>
                <c:pt idx="7">
                  <c:v>46.5</c:v>
                </c:pt>
                <c:pt idx="8">
                  <c:v>46.5</c:v>
                </c:pt>
                <c:pt idx="9">
                  <c:v>44.209099999999999</c:v>
                </c:pt>
                <c:pt idx="10">
                  <c:v>41.918900000000001</c:v>
                </c:pt>
                <c:pt idx="11">
                  <c:v>44.209099999999999</c:v>
                </c:pt>
                <c:pt idx="12">
                  <c:v>44.209099999999999</c:v>
                </c:pt>
                <c:pt idx="13">
                  <c:v>44.209099999999999</c:v>
                </c:pt>
                <c:pt idx="14">
                  <c:v>44.209099999999999</c:v>
                </c:pt>
                <c:pt idx="15">
                  <c:v>44.209099999999999</c:v>
                </c:pt>
                <c:pt idx="16">
                  <c:v>44.209099999999999</c:v>
                </c:pt>
                <c:pt idx="17">
                  <c:v>44.209099999999999</c:v>
                </c:pt>
                <c:pt idx="18">
                  <c:v>44.209099999999999</c:v>
                </c:pt>
                <c:pt idx="19">
                  <c:v>44.209099999999999</c:v>
                </c:pt>
                <c:pt idx="20">
                  <c:v>44.209099999999999</c:v>
                </c:pt>
                <c:pt idx="21">
                  <c:v>44.209099999999999</c:v>
                </c:pt>
                <c:pt idx="22">
                  <c:v>44.209099999999999</c:v>
                </c:pt>
                <c:pt idx="23">
                  <c:v>44.209099999999999</c:v>
                </c:pt>
                <c:pt idx="24">
                  <c:v>44.209099999999999</c:v>
                </c:pt>
                <c:pt idx="25">
                  <c:v>44.209099999999999</c:v>
                </c:pt>
                <c:pt idx="26">
                  <c:v>44.209099999999999</c:v>
                </c:pt>
                <c:pt idx="27">
                  <c:v>44.209099999999999</c:v>
                </c:pt>
                <c:pt idx="28">
                  <c:v>46.775100000000002</c:v>
                </c:pt>
                <c:pt idx="29">
                  <c:v>44.484900000000003</c:v>
                </c:pt>
                <c:pt idx="30">
                  <c:v>41.918900000000001</c:v>
                </c:pt>
                <c:pt idx="31">
                  <c:v>41.918900000000001</c:v>
                </c:pt>
                <c:pt idx="32">
                  <c:v>41.918900000000001</c:v>
                </c:pt>
                <c:pt idx="33">
                  <c:v>41.918900000000001</c:v>
                </c:pt>
                <c:pt idx="34">
                  <c:v>41.918900000000001</c:v>
                </c:pt>
                <c:pt idx="35">
                  <c:v>37.337800000000001</c:v>
                </c:pt>
                <c:pt idx="36">
                  <c:v>37.337800000000001</c:v>
                </c:pt>
                <c:pt idx="37">
                  <c:v>37.337800000000001</c:v>
                </c:pt>
                <c:pt idx="38">
                  <c:v>37.337800000000001</c:v>
                </c:pt>
                <c:pt idx="39">
                  <c:v>37.337800000000001</c:v>
                </c:pt>
                <c:pt idx="40">
                  <c:v>37.337800000000001</c:v>
                </c:pt>
                <c:pt idx="41">
                  <c:v>37.337800000000001</c:v>
                </c:pt>
                <c:pt idx="42">
                  <c:v>35.046900000000001</c:v>
                </c:pt>
                <c:pt idx="43">
                  <c:v>35.046900000000001</c:v>
                </c:pt>
                <c:pt idx="44">
                  <c:v>35.046900000000001</c:v>
                </c:pt>
                <c:pt idx="45">
                  <c:v>35.046900000000001</c:v>
                </c:pt>
                <c:pt idx="46">
                  <c:v>37.612900000000003</c:v>
                </c:pt>
                <c:pt idx="47">
                  <c:v>35.046900000000001</c:v>
                </c:pt>
                <c:pt idx="48">
                  <c:v>35.046900000000001</c:v>
                </c:pt>
                <c:pt idx="49">
                  <c:v>35.046900000000001</c:v>
                </c:pt>
                <c:pt idx="50">
                  <c:v>35.046900000000001</c:v>
                </c:pt>
                <c:pt idx="51">
                  <c:v>35.046900000000001</c:v>
                </c:pt>
                <c:pt idx="52">
                  <c:v>35.046900000000001</c:v>
                </c:pt>
                <c:pt idx="53">
                  <c:v>17.012899999999998</c:v>
                </c:pt>
                <c:pt idx="54">
                  <c:v>43.919199999999996</c:v>
                </c:pt>
                <c:pt idx="55">
                  <c:v>43.919199999999996</c:v>
                </c:pt>
                <c:pt idx="56">
                  <c:v>43.919199999999996</c:v>
                </c:pt>
                <c:pt idx="57">
                  <c:v>43.919199999999996</c:v>
                </c:pt>
                <c:pt idx="58">
                  <c:v>48.500300000000003</c:v>
                </c:pt>
                <c:pt idx="59">
                  <c:v>46.21</c:v>
                </c:pt>
                <c:pt idx="60">
                  <c:v>56.7515</c:v>
                </c:pt>
                <c:pt idx="61">
                  <c:v>56.7515</c:v>
                </c:pt>
                <c:pt idx="62">
                  <c:v>50.356499999999997</c:v>
                </c:pt>
                <c:pt idx="63">
                  <c:v>52.646799999999999</c:v>
                </c:pt>
                <c:pt idx="64">
                  <c:v>59.041699999999999</c:v>
                </c:pt>
                <c:pt idx="65">
                  <c:v>59.041699999999999</c:v>
                </c:pt>
                <c:pt idx="66">
                  <c:v>59.041699999999999</c:v>
                </c:pt>
                <c:pt idx="67">
                  <c:v>50.356499999999997</c:v>
                </c:pt>
                <c:pt idx="68">
                  <c:v>52.1</c:v>
                </c:pt>
                <c:pt idx="69">
                  <c:v>52.1</c:v>
                </c:pt>
                <c:pt idx="70">
                  <c:v>52.1</c:v>
                </c:pt>
                <c:pt idx="71">
                  <c:v>56.681100000000001</c:v>
                </c:pt>
                <c:pt idx="72">
                  <c:v>54.390799999999999</c:v>
                </c:pt>
                <c:pt idx="73">
                  <c:v>56.956899999999997</c:v>
                </c:pt>
                <c:pt idx="74">
                  <c:v>54.665999999999997</c:v>
                </c:pt>
                <c:pt idx="75">
                  <c:v>54.390799999999999</c:v>
                </c:pt>
                <c:pt idx="76">
                  <c:v>54.390799999999999</c:v>
                </c:pt>
                <c:pt idx="77">
                  <c:v>54.390799999999999</c:v>
                </c:pt>
                <c:pt idx="78">
                  <c:v>54.390799999999999</c:v>
                </c:pt>
                <c:pt idx="79">
                  <c:v>56.956899999999997</c:v>
                </c:pt>
                <c:pt idx="80">
                  <c:v>54.390799999999999</c:v>
                </c:pt>
                <c:pt idx="81">
                  <c:v>56.956899999999997</c:v>
                </c:pt>
                <c:pt idx="82">
                  <c:v>56.956899999999997</c:v>
                </c:pt>
                <c:pt idx="83">
                  <c:v>56.480499999999999</c:v>
                </c:pt>
                <c:pt idx="84">
                  <c:v>49.809699999999999</c:v>
                </c:pt>
                <c:pt idx="85">
                  <c:v>81.143699999999995</c:v>
                </c:pt>
                <c:pt idx="86">
                  <c:v>83.433899999999994</c:v>
                </c:pt>
                <c:pt idx="87">
                  <c:v>84.2256</c:v>
                </c:pt>
                <c:pt idx="88">
                  <c:v>81.935299999999998</c:v>
                </c:pt>
                <c:pt idx="89">
                  <c:v>77.354299999999995</c:v>
                </c:pt>
                <c:pt idx="90">
                  <c:v>77.354299999999995</c:v>
                </c:pt>
                <c:pt idx="91">
                  <c:v>79.645099999999999</c:v>
                </c:pt>
                <c:pt idx="92">
                  <c:v>84.167000000000002</c:v>
                </c:pt>
                <c:pt idx="93">
                  <c:v>84.167000000000002</c:v>
                </c:pt>
                <c:pt idx="94">
                  <c:v>84.167000000000002</c:v>
                </c:pt>
                <c:pt idx="95">
                  <c:v>45.2286</c:v>
                </c:pt>
                <c:pt idx="96">
                  <c:v>45.2286</c:v>
                </c:pt>
                <c:pt idx="97">
                  <c:v>47.794699999999999</c:v>
                </c:pt>
                <c:pt idx="98">
                  <c:v>45.2286</c:v>
                </c:pt>
                <c:pt idx="99">
                  <c:v>47.518900000000002</c:v>
                </c:pt>
              </c:numCache>
            </c:numRef>
          </c:xVal>
          <c:yVal>
            <c:numRef>
              <c:f>DOC!$AJ$3:$AJ$102</c:f>
              <c:numCache>
                <c:formatCode>General</c:formatCode>
                <c:ptCount val="100"/>
              </c:numCache>
            </c:numRef>
          </c:yVal>
          <c:smooth val="0"/>
        </c:ser>
        <c:ser>
          <c:idx val="6"/>
          <c:order val="6"/>
          <c:tx>
            <c:v>岸和田</c:v>
          </c:tx>
          <c:spPr>
            <a:ln w="28575">
              <a:noFill/>
            </a:ln>
          </c:spPr>
          <c:marker>
            <c:symbol val="triangle"/>
            <c:size val="7"/>
            <c:spPr>
              <a:solidFill>
                <a:srgbClr val="00B0F0"/>
              </a:solidFill>
              <a:ln>
                <a:solidFill>
                  <a:schemeClr val="tx1"/>
                </a:solidFill>
              </a:ln>
            </c:spPr>
          </c:marker>
          <c:xVal>
            <c:numRef>
              <c:f>DOC!$AN$3:$AN$108</c:f>
              <c:numCache>
                <c:formatCode>General</c:formatCode>
                <c:ptCount val="106"/>
                <c:pt idx="0">
                  <c:v>66.933599999999998</c:v>
                </c:pt>
                <c:pt idx="1">
                  <c:v>57.603400000000001</c:v>
                </c:pt>
                <c:pt idx="2">
                  <c:v>50.568600000000004</c:v>
                </c:pt>
                <c:pt idx="3">
                  <c:v>59.894199999999998</c:v>
                </c:pt>
                <c:pt idx="4">
                  <c:v>50.568600000000004</c:v>
                </c:pt>
                <c:pt idx="5">
                  <c:v>7.9622299999999999</c:v>
                </c:pt>
                <c:pt idx="6">
                  <c:v>32.408200000000001</c:v>
                </c:pt>
                <c:pt idx="7">
                  <c:v>46.775100000000002</c:v>
                </c:pt>
                <c:pt idx="8">
                  <c:v>50.932200000000002</c:v>
                </c:pt>
                <c:pt idx="9">
                  <c:v>46.775100000000002</c:v>
                </c:pt>
                <c:pt idx="10">
                  <c:v>44.209099999999999</c:v>
                </c:pt>
                <c:pt idx="11">
                  <c:v>16.271899999999999</c:v>
                </c:pt>
                <c:pt idx="12">
                  <c:v>9.1621600000000001</c:v>
                </c:pt>
                <c:pt idx="13">
                  <c:v>44.209099999999999</c:v>
                </c:pt>
                <c:pt idx="14">
                  <c:v>46.775100000000002</c:v>
                </c:pt>
                <c:pt idx="15">
                  <c:v>44.209099999999999</c:v>
                </c:pt>
                <c:pt idx="16">
                  <c:v>44.209099999999999</c:v>
                </c:pt>
                <c:pt idx="17">
                  <c:v>44.209099999999999</c:v>
                </c:pt>
                <c:pt idx="18">
                  <c:v>44.209099999999999</c:v>
                </c:pt>
                <c:pt idx="19">
                  <c:v>44.209099999999999</c:v>
                </c:pt>
                <c:pt idx="20">
                  <c:v>44.209099999999999</c:v>
                </c:pt>
                <c:pt idx="21">
                  <c:v>44.209099999999999</c:v>
                </c:pt>
                <c:pt idx="22">
                  <c:v>49.868299999999998</c:v>
                </c:pt>
                <c:pt idx="23">
                  <c:v>9.1621600000000001</c:v>
                </c:pt>
                <c:pt idx="24">
                  <c:v>44.209099999999999</c:v>
                </c:pt>
                <c:pt idx="25">
                  <c:v>44.209099999999999</c:v>
                </c:pt>
                <c:pt idx="26">
                  <c:v>14.833600000000001</c:v>
                </c:pt>
                <c:pt idx="27">
                  <c:v>44.209099999999999</c:v>
                </c:pt>
                <c:pt idx="28">
                  <c:v>44.209099999999999</c:v>
                </c:pt>
                <c:pt idx="29">
                  <c:v>7.9622299999999999</c:v>
                </c:pt>
                <c:pt idx="30">
                  <c:v>37.337800000000001</c:v>
                </c:pt>
                <c:pt idx="31">
                  <c:v>37.337800000000001</c:v>
                </c:pt>
                <c:pt idx="32">
                  <c:v>4.5810700000000004</c:v>
                </c:pt>
                <c:pt idx="33">
                  <c:v>44.860399999999998</c:v>
                </c:pt>
                <c:pt idx="34">
                  <c:v>42.570099999999996</c:v>
                </c:pt>
                <c:pt idx="35">
                  <c:v>37.337800000000001</c:v>
                </c:pt>
                <c:pt idx="36">
                  <c:v>37.612900000000003</c:v>
                </c:pt>
                <c:pt idx="37">
                  <c:v>36</c:v>
                </c:pt>
                <c:pt idx="38">
                  <c:v>3.00502</c:v>
                </c:pt>
                <c:pt idx="39">
                  <c:v>3.00502</c:v>
                </c:pt>
                <c:pt idx="40">
                  <c:v>40.279299999999999</c:v>
                </c:pt>
                <c:pt idx="41">
                  <c:v>37.612900000000003</c:v>
                </c:pt>
                <c:pt idx="42">
                  <c:v>81.935299999999998</c:v>
                </c:pt>
                <c:pt idx="43">
                  <c:v>79.920199999999994</c:v>
                </c:pt>
                <c:pt idx="44">
                  <c:v>79.920199999999994</c:v>
                </c:pt>
                <c:pt idx="45">
                  <c:v>79.645099999999999</c:v>
                </c:pt>
                <c:pt idx="46">
                  <c:v>72.773200000000003</c:v>
                </c:pt>
                <c:pt idx="47">
                  <c:v>75.063999999999993</c:v>
                </c:pt>
                <c:pt idx="48">
                  <c:v>77.63</c:v>
                </c:pt>
                <c:pt idx="49">
                  <c:v>75.063999999999993</c:v>
                </c:pt>
                <c:pt idx="50">
                  <c:v>69.404899999999998</c:v>
                </c:pt>
                <c:pt idx="51">
                  <c:v>71.695099999999996</c:v>
                </c:pt>
                <c:pt idx="52">
                  <c:v>64.823800000000006</c:v>
                </c:pt>
                <c:pt idx="53">
                  <c:v>57.952399999999997</c:v>
                </c:pt>
                <c:pt idx="54">
                  <c:v>46.775100000000002</c:v>
                </c:pt>
                <c:pt idx="55">
                  <c:v>44.209099999999999</c:v>
                </c:pt>
                <c:pt idx="56">
                  <c:v>44.209099999999999</c:v>
                </c:pt>
                <c:pt idx="57">
                  <c:v>46.775100000000002</c:v>
                </c:pt>
                <c:pt idx="58">
                  <c:v>41.918900000000001</c:v>
                </c:pt>
                <c:pt idx="59">
                  <c:v>41.918900000000001</c:v>
                </c:pt>
                <c:pt idx="60">
                  <c:v>41.918900000000001</c:v>
                </c:pt>
                <c:pt idx="61">
                  <c:v>49.868299999999998</c:v>
                </c:pt>
                <c:pt idx="62">
                  <c:v>57.0304</c:v>
                </c:pt>
                <c:pt idx="63">
                  <c:v>49.868299999999998</c:v>
                </c:pt>
                <c:pt idx="64">
                  <c:v>52.1</c:v>
                </c:pt>
                <c:pt idx="65">
                  <c:v>58.971400000000003</c:v>
                </c:pt>
                <c:pt idx="66">
                  <c:v>58.971400000000003</c:v>
                </c:pt>
                <c:pt idx="67">
                  <c:v>63.552399999999999</c:v>
                </c:pt>
                <c:pt idx="68">
                  <c:v>63.552399999999999</c:v>
                </c:pt>
                <c:pt idx="69">
                  <c:v>63.552399999999999</c:v>
                </c:pt>
                <c:pt idx="70">
                  <c:v>63.552399999999999</c:v>
                </c:pt>
                <c:pt idx="71">
                  <c:v>70.4238</c:v>
                </c:pt>
                <c:pt idx="72">
                  <c:v>48.278300000000002</c:v>
                </c:pt>
                <c:pt idx="73">
                  <c:v>48.278300000000002</c:v>
                </c:pt>
                <c:pt idx="74">
                  <c:v>44.484900000000003</c:v>
                </c:pt>
                <c:pt idx="75">
                  <c:v>43.045999999999999</c:v>
                </c:pt>
                <c:pt idx="76">
                  <c:v>58.156799999999997</c:v>
                </c:pt>
                <c:pt idx="77">
                  <c:v>65.843299999999999</c:v>
                </c:pt>
                <c:pt idx="78">
                  <c:v>75.004900000000006</c:v>
                </c:pt>
                <c:pt idx="79">
                  <c:v>75.004900000000006</c:v>
                </c:pt>
                <c:pt idx="80">
                  <c:v>75.004900000000006</c:v>
                </c:pt>
                <c:pt idx="81">
                  <c:v>77.570899999999995</c:v>
                </c:pt>
                <c:pt idx="82">
                  <c:v>77.295699999999997</c:v>
                </c:pt>
                <c:pt idx="83">
                  <c:v>77.295699999999997</c:v>
                </c:pt>
                <c:pt idx="84">
                  <c:v>77.570899999999995</c:v>
                </c:pt>
                <c:pt idx="85">
                  <c:v>86.457300000000004</c:v>
                </c:pt>
                <c:pt idx="86">
                  <c:v>70.482900000000001</c:v>
                </c:pt>
                <c:pt idx="87">
                  <c:v>73.048900000000003</c:v>
                </c:pt>
                <c:pt idx="88">
                  <c:v>61.2622</c:v>
                </c:pt>
                <c:pt idx="89">
                  <c:v>41.77</c:v>
                </c:pt>
                <c:pt idx="90">
                  <c:v>35.046900000000001</c:v>
                </c:pt>
                <c:pt idx="91">
                  <c:v>0</c:v>
                </c:pt>
                <c:pt idx="92">
                  <c:v>37.612900000000003</c:v>
                </c:pt>
                <c:pt idx="93">
                  <c:v>41.77</c:v>
                </c:pt>
                <c:pt idx="94">
                  <c:v>39.479799999999997</c:v>
                </c:pt>
                <c:pt idx="95">
                  <c:v>32.756700000000002</c:v>
                </c:pt>
                <c:pt idx="96">
                  <c:v>32.756700000000002</c:v>
                </c:pt>
                <c:pt idx="97">
                  <c:v>35.046900000000001</c:v>
                </c:pt>
                <c:pt idx="98">
                  <c:v>41.77</c:v>
                </c:pt>
                <c:pt idx="99">
                  <c:v>32.756700000000002</c:v>
                </c:pt>
                <c:pt idx="100">
                  <c:v>32.756700000000002</c:v>
                </c:pt>
                <c:pt idx="101">
                  <c:v>35.046900000000001</c:v>
                </c:pt>
                <c:pt idx="102">
                  <c:v>35.046900000000001</c:v>
                </c:pt>
                <c:pt idx="103">
                  <c:v>32.756700000000002</c:v>
                </c:pt>
                <c:pt idx="104">
                  <c:v>32.756700000000002</c:v>
                </c:pt>
                <c:pt idx="105">
                  <c:v>32.756700000000002</c:v>
                </c:pt>
              </c:numCache>
            </c:numRef>
          </c:xVal>
          <c:yVal>
            <c:numRef>
              <c:f>DOC!$AO$3:$AO$107</c:f>
              <c:numCache>
                <c:formatCode>General</c:formatCode>
                <c:ptCount val="105"/>
                <c:pt idx="12" formatCode="@">
                  <c:v>70</c:v>
                </c:pt>
                <c:pt idx="16" formatCode="@">
                  <c:v>70</c:v>
                </c:pt>
                <c:pt idx="18" formatCode="@">
                  <c:v>70</c:v>
                </c:pt>
                <c:pt idx="20" formatCode="@">
                  <c:v>72</c:v>
                </c:pt>
                <c:pt idx="21" formatCode="@">
                  <c:v>70</c:v>
                </c:pt>
                <c:pt idx="24" formatCode="@">
                  <c:v>71</c:v>
                </c:pt>
                <c:pt idx="25" formatCode="@">
                  <c:v>70</c:v>
                </c:pt>
                <c:pt idx="30" formatCode="@">
                  <c:v>71</c:v>
                </c:pt>
                <c:pt idx="31" formatCode="@">
                  <c:v>72</c:v>
                </c:pt>
                <c:pt idx="32" formatCode="@">
                  <c:v>70</c:v>
                </c:pt>
                <c:pt idx="33" formatCode="@">
                  <c:v>71</c:v>
                </c:pt>
                <c:pt idx="37" formatCode="@">
                  <c:v>70</c:v>
                </c:pt>
                <c:pt idx="49" formatCode="@">
                  <c:v>70</c:v>
                </c:pt>
                <c:pt idx="50" formatCode="@">
                  <c:v>83</c:v>
                </c:pt>
                <c:pt idx="53" formatCode="@">
                  <c:v>71</c:v>
                </c:pt>
                <c:pt idx="60" formatCode="@">
                  <c:v>76</c:v>
                </c:pt>
                <c:pt idx="64" formatCode="@">
                  <c:v>72</c:v>
                </c:pt>
                <c:pt idx="65" formatCode="@">
                  <c:v>70</c:v>
                </c:pt>
                <c:pt idx="68" formatCode="@">
                  <c:v>70</c:v>
                </c:pt>
                <c:pt idx="82" formatCode="@">
                  <c:v>72</c:v>
                </c:pt>
                <c:pt idx="87" formatCode="@">
                  <c:v>73</c:v>
                </c:pt>
                <c:pt idx="90" formatCode="@">
                  <c:v>70</c:v>
                </c:pt>
                <c:pt idx="101" formatCode="@">
                  <c:v>76</c:v>
                </c:pt>
                <c:pt idx="102" formatCode="@">
                  <c:v>74</c:v>
                </c:pt>
                <c:pt idx="103" formatCode="@">
                  <c:v>74</c:v>
                </c:pt>
                <c:pt idx="104" formatCode="@">
                  <c:v>81</c:v>
                </c:pt>
              </c:numCache>
            </c:numRef>
          </c:yVal>
          <c:smooth val="0"/>
        </c:ser>
        <c:dLbls>
          <c:showLegendKey val="0"/>
          <c:showVal val="0"/>
          <c:showCatName val="0"/>
          <c:showSerName val="0"/>
          <c:showPercent val="0"/>
          <c:showBubbleSize val="0"/>
        </c:dLbls>
        <c:axId val="77036544"/>
        <c:axId val="77604352"/>
      </c:scatterChart>
      <c:valAx>
        <c:axId val="77036544"/>
        <c:scaling>
          <c:orientation val="minMax"/>
          <c:max val="100"/>
          <c:min val="0"/>
        </c:scaling>
        <c:delete val="0"/>
        <c:axPos val="b"/>
        <c:majorGridlines/>
        <c:title>
          <c:tx>
            <c:rich>
              <a:bodyPr/>
              <a:lstStyle/>
              <a:p>
                <a:pPr>
                  <a:defRPr sz="1800"/>
                </a:pPr>
                <a:r>
                  <a:rPr lang="ja-JP" altLang="ja-JP" sz="1600" b="1" i="0" u="none" strike="noStrike" baseline="0" dirty="0">
                    <a:effectLst/>
                  </a:rPr>
                  <a:t>道路区間</a:t>
                </a:r>
                <a:r>
                  <a:rPr lang="en-US" altLang="ja-JP" sz="1600" b="1" i="0" u="none" strike="noStrike" baseline="0" dirty="0">
                    <a:effectLst/>
                  </a:rPr>
                  <a:t>100m</a:t>
                </a:r>
                <a:r>
                  <a:rPr lang="ja-JP" altLang="ja-JP" sz="1600" b="1" i="0" u="none" strike="noStrike" baseline="0" dirty="0">
                    <a:effectLst/>
                  </a:rPr>
                  <a:t>ごと</a:t>
                </a:r>
                <a:r>
                  <a:rPr lang="ja-JP" altLang="en-US" sz="1600" b="1" i="0" u="none" strike="noStrike" baseline="0" dirty="0">
                    <a:effectLst/>
                  </a:rPr>
                  <a:t>の</a:t>
                </a:r>
                <a:r>
                  <a:rPr lang="ja-JP" altLang="en-US" sz="1600" dirty="0"/>
                  <a:t>危険度評価点</a:t>
                </a:r>
              </a:p>
            </c:rich>
          </c:tx>
          <c:layout>
            <c:manualLayout>
              <c:xMode val="edge"/>
              <c:yMode val="edge"/>
              <c:x val="0.34122926399990644"/>
              <c:y val="0.89793134178175893"/>
            </c:manualLayout>
          </c:layout>
          <c:overlay val="0"/>
        </c:title>
        <c:numFmt formatCode="General" sourceLinked="1"/>
        <c:majorTickMark val="out"/>
        <c:minorTickMark val="none"/>
        <c:tickLblPos val="nextTo"/>
        <c:txPr>
          <a:bodyPr rot="0" vert="horz"/>
          <a:lstStyle/>
          <a:p>
            <a:pPr>
              <a:defRPr sz="1400" b="0" i="0" u="none" strike="noStrike" baseline="0">
                <a:solidFill>
                  <a:srgbClr val="000000"/>
                </a:solidFill>
                <a:latin typeface="Arial Black"/>
                <a:ea typeface="Arial Black"/>
                <a:cs typeface="Arial Black"/>
              </a:defRPr>
            </a:pPr>
            <a:endParaRPr lang="ja-JP"/>
          </a:p>
        </c:txPr>
        <c:crossAx val="77604352"/>
        <c:crosses val="autoZero"/>
        <c:crossBetween val="midCat"/>
        <c:majorUnit val="5"/>
      </c:valAx>
      <c:valAx>
        <c:axId val="77604352"/>
        <c:scaling>
          <c:orientation val="minMax"/>
          <c:max val="100"/>
          <c:min val="65"/>
        </c:scaling>
        <c:delete val="0"/>
        <c:axPos val="l"/>
        <c:majorGridlines/>
        <c:title>
          <c:tx>
            <c:rich>
              <a:bodyPr rot="-5400000" vert="horz"/>
              <a:lstStyle/>
              <a:p>
                <a:pPr>
                  <a:defRPr sz="1800" b="0"/>
                </a:pPr>
                <a:r>
                  <a:rPr lang="ja-JP" altLang="en-US" sz="1600" b="0" dirty="0"/>
                  <a:t>（道路防災点検）健全度評価点</a:t>
                </a:r>
              </a:p>
            </c:rich>
          </c:tx>
          <c:layout>
            <c:manualLayout>
              <c:xMode val="edge"/>
              <c:yMode val="edge"/>
              <c:x val="4.0982532155296583E-2"/>
              <c:y val="7.3020193563916508E-2"/>
            </c:manualLayout>
          </c:layout>
          <c:overlay val="0"/>
        </c:title>
        <c:numFmt formatCode="General" sourceLinked="1"/>
        <c:majorTickMark val="out"/>
        <c:minorTickMark val="none"/>
        <c:tickLblPos val="nextTo"/>
        <c:txPr>
          <a:bodyPr/>
          <a:lstStyle/>
          <a:p>
            <a:pPr>
              <a:defRPr sz="1400">
                <a:latin typeface="Arial Black" panose="020B0A04020102020204" pitchFamily="34" charset="0"/>
              </a:defRPr>
            </a:pPr>
            <a:endParaRPr lang="ja-JP"/>
          </a:p>
        </c:txPr>
        <c:crossAx val="77036544"/>
        <c:crosses val="autoZero"/>
        <c:crossBetween val="midCat"/>
        <c:majorUnit val="5"/>
      </c:valAx>
      <c:spPr>
        <a:solidFill>
          <a:srgbClr val="FFFFCC"/>
        </a:solidFill>
        <a:ln w="19050">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190" cy="497048"/>
          </a:xfrm>
          <a:prstGeom prst="rect">
            <a:avLst/>
          </a:prstGeom>
        </p:spPr>
        <p:txBody>
          <a:bodyPr vert="horz" lIns="93212" tIns="46604" rIns="93212" bIns="466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5" y="0"/>
            <a:ext cx="2949190" cy="497048"/>
          </a:xfrm>
          <a:prstGeom prst="rect">
            <a:avLst/>
          </a:prstGeom>
        </p:spPr>
        <p:txBody>
          <a:bodyPr vert="horz" lIns="93212" tIns="46604" rIns="93212" bIns="46604" rtlCol="0"/>
          <a:lstStyle>
            <a:lvl1pPr algn="r">
              <a:defRPr sz="1200"/>
            </a:lvl1pPr>
          </a:lstStyle>
          <a:p>
            <a:fld id="{FD3ADC6C-0A69-4C30-8B87-6D0144EAB3B0}" type="datetimeFigureOut">
              <a:rPr kumimoji="1" lang="ja-JP" altLang="en-US" smtClean="0"/>
              <a:t>2017/11/17</a:t>
            </a:fld>
            <a:endParaRPr kumimoji="1" lang="ja-JP" altLang="en-US"/>
          </a:p>
        </p:txBody>
      </p:sp>
      <p:sp>
        <p:nvSpPr>
          <p:cNvPr id="4" name="フッター プレースホルダー 3"/>
          <p:cNvSpPr>
            <a:spLocks noGrp="1"/>
          </p:cNvSpPr>
          <p:nvPr>
            <p:ph type="ftr" sz="quarter" idx="2"/>
          </p:nvPr>
        </p:nvSpPr>
        <p:spPr>
          <a:xfrm>
            <a:off x="5" y="9440676"/>
            <a:ext cx="2949190" cy="497048"/>
          </a:xfrm>
          <a:prstGeom prst="rect">
            <a:avLst/>
          </a:prstGeom>
        </p:spPr>
        <p:txBody>
          <a:bodyPr vert="horz" lIns="93212" tIns="46604" rIns="93212" bIns="466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5" y="9440676"/>
            <a:ext cx="2949190" cy="497048"/>
          </a:xfrm>
          <a:prstGeom prst="rect">
            <a:avLst/>
          </a:prstGeom>
        </p:spPr>
        <p:txBody>
          <a:bodyPr vert="horz" lIns="93212" tIns="46604" rIns="93212" bIns="46604"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8"/>
            <a:ext cx="2949788" cy="496967"/>
          </a:xfrm>
          <a:prstGeom prst="rect">
            <a:avLst/>
          </a:prstGeom>
        </p:spPr>
        <p:txBody>
          <a:bodyPr vert="horz" lIns="91397" tIns="45702" rIns="91397"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8"/>
            <a:ext cx="2949788" cy="496967"/>
          </a:xfrm>
          <a:prstGeom prst="rect">
            <a:avLst/>
          </a:prstGeom>
        </p:spPr>
        <p:txBody>
          <a:bodyPr vert="horz" lIns="91397" tIns="45702" rIns="91397" bIns="45702" rtlCol="0"/>
          <a:lstStyle>
            <a:lvl1pPr algn="r">
              <a:defRPr sz="1200"/>
            </a:lvl1pPr>
          </a:lstStyle>
          <a:p>
            <a:fld id="{ECF6F7F8-8913-4732-AEA3-7F832FCF49E4}" type="datetimeFigureOut">
              <a:rPr kumimoji="1" lang="ja-JP" altLang="en-US" smtClean="0"/>
              <a:t>2017/11/17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97" tIns="45702" rIns="91397" bIns="45702"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7" tIns="45702" rIns="91397"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54"/>
            <a:ext cx="2949788" cy="496967"/>
          </a:xfrm>
          <a:prstGeom prst="rect">
            <a:avLst/>
          </a:prstGeom>
        </p:spPr>
        <p:txBody>
          <a:bodyPr vert="horz" lIns="91397" tIns="45702" rIns="91397"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54"/>
            <a:ext cx="2949788" cy="496967"/>
          </a:xfrm>
          <a:prstGeom prst="rect">
            <a:avLst/>
          </a:prstGeom>
        </p:spPr>
        <p:txBody>
          <a:bodyPr vert="horz" lIns="91397" tIns="45702" rIns="91397" bIns="45702"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196089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12</a:t>
            </a:fld>
            <a:endParaRPr kumimoji="1" lang="ja-JP" altLang="en-US"/>
          </a:p>
        </p:txBody>
      </p:sp>
    </p:spTree>
    <p:extLst>
      <p:ext uri="{BB962C8B-B14F-4D97-AF65-F5344CB8AC3E}">
        <p14:creationId xmlns:p14="http://schemas.microsoft.com/office/powerpoint/2010/main" val="374990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13</a:t>
            </a:fld>
            <a:endParaRPr kumimoji="1" lang="ja-JP" altLang="en-US"/>
          </a:p>
        </p:txBody>
      </p:sp>
    </p:spTree>
    <p:extLst>
      <p:ext uri="{BB962C8B-B14F-4D97-AF65-F5344CB8AC3E}">
        <p14:creationId xmlns:p14="http://schemas.microsoft.com/office/powerpoint/2010/main" val="88303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19</a:t>
            </a:fld>
            <a:endParaRPr kumimoji="1" lang="ja-JP" altLang="en-US"/>
          </a:p>
        </p:txBody>
      </p:sp>
    </p:spTree>
    <p:extLst>
      <p:ext uri="{BB962C8B-B14F-4D97-AF65-F5344CB8AC3E}">
        <p14:creationId xmlns:p14="http://schemas.microsoft.com/office/powerpoint/2010/main" val="66034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21</a:t>
            </a:fld>
            <a:endParaRPr kumimoji="1" lang="ja-JP" altLang="en-US"/>
          </a:p>
        </p:txBody>
      </p:sp>
    </p:spTree>
    <p:extLst>
      <p:ext uri="{BB962C8B-B14F-4D97-AF65-F5344CB8AC3E}">
        <p14:creationId xmlns:p14="http://schemas.microsoft.com/office/powerpoint/2010/main" val="251823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25</a:t>
            </a:fld>
            <a:endParaRPr kumimoji="1" lang="ja-JP" altLang="en-US"/>
          </a:p>
        </p:txBody>
      </p:sp>
    </p:spTree>
    <p:extLst>
      <p:ext uri="{BB962C8B-B14F-4D97-AF65-F5344CB8AC3E}">
        <p14:creationId xmlns:p14="http://schemas.microsoft.com/office/powerpoint/2010/main" val="8079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a:t>
            </a:fld>
            <a:endParaRPr kumimoji="1" lang="ja-JP" altLang="en-US"/>
          </a:p>
        </p:txBody>
      </p:sp>
    </p:spTree>
    <p:extLst>
      <p:ext uri="{BB962C8B-B14F-4D97-AF65-F5344CB8AC3E}">
        <p14:creationId xmlns:p14="http://schemas.microsoft.com/office/powerpoint/2010/main" val="221026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3</a:t>
            </a:fld>
            <a:endParaRPr kumimoji="1" lang="ja-JP" altLang="en-US"/>
          </a:p>
        </p:txBody>
      </p:sp>
    </p:spTree>
    <p:extLst>
      <p:ext uri="{BB962C8B-B14F-4D97-AF65-F5344CB8AC3E}">
        <p14:creationId xmlns:p14="http://schemas.microsoft.com/office/powerpoint/2010/main" val="149339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5</a:t>
            </a:fld>
            <a:endParaRPr kumimoji="1" lang="ja-JP" altLang="en-US"/>
          </a:p>
        </p:txBody>
      </p:sp>
    </p:spTree>
    <p:extLst>
      <p:ext uri="{BB962C8B-B14F-4D97-AF65-F5344CB8AC3E}">
        <p14:creationId xmlns:p14="http://schemas.microsoft.com/office/powerpoint/2010/main" val="99695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6</a:t>
            </a:fld>
            <a:endParaRPr kumimoji="1" lang="ja-JP" altLang="en-US"/>
          </a:p>
        </p:txBody>
      </p:sp>
    </p:spTree>
    <p:extLst>
      <p:ext uri="{BB962C8B-B14F-4D97-AF65-F5344CB8AC3E}">
        <p14:creationId xmlns:p14="http://schemas.microsoft.com/office/powerpoint/2010/main" val="22511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423122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24877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9</a:t>
            </a:fld>
            <a:endParaRPr kumimoji="1" lang="ja-JP" altLang="en-US"/>
          </a:p>
        </p:txBody>
      </p:sp>
    </p:spTree>
    <p:extLst>
      <p:ext uri="{BB962C8B-B14F-4D97-AF65-F5344CB8AC3E}">
        <p14:creationId xmlns:p14="http://schemas.microsoft.com/office/powerpoint/2010/main" val="306503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10</a:t>
            </a:fld>
            <a:endParaRPr kumimoji="1" lang="ja-JP" altLang="en-US"/>
          </a:p>
        </p:txBody>
      </p:sp>
    </p:spTree>
    <p:extLst>
      <p:ext uri="{BB962C8B-B14F-4D97-AF65-F5344CB8AC3E}">
        <p14:creationId xmlns:p14="http://schemas.microsoft.com/office/powerpoint/2010/main" val="223477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資料５－３</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資料５－３</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smtClean="0"/>
              <a:t>資料５－３</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資料５－３</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資料５－３</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5013176"/>
            <a:ext cx="7056784" cy="720080"/>
          </a:xfrm>
        </p:spPr>
        <p:txBody>
          <a:bodyPr anchor="ctr">
            <a:noAutofit/>
          </a:bodyPr>
          <a:lstStyle/>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t>29</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年度 第</a:t>
            </a:r>
            <a: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回 大阪府都市基盤施設維持管理技術審議会</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39552" y="6355080"/>
            <a:ext cx="1219200" cy="365760"/>
          </a:xfrm>
        </p:spPr>
        <p:txBody>
          <a:bodyPr/>
          <a:lstStyle/>
          <a:p>
            <a:fld id="{40F85341-AB73-4280-8395-A80C95690EE8}" type="slidenum">
              <a:rPr kumimoji="1" lang="ja-JP" altLang="en-US" smtClean="0"/>
              <a:t>1</a:t>
            </a:fld>
            <a:endParaRPr kumimoji="1" lang="ja-JP" altLang="en-US" dirty="0"/>
          </a:p>
        </p:txBody>
      </p:sp>
      <p:sp>
        <p:nvSpPr>
          <p:cNvPr id="7" name="タイトル 1"/>
          <p:cNvSpPr txBox="1">
            <a:spLocks/>
          </p:cNvSpPr>
          <p:nvPr/>
        </p:nvSpPr>
        <p:spPr>
          <a:xfrm>
            <a:off x="1187624" y="3606924"/>
            <a:ext cx="6676828" cy="1384995"/>
          </a:xfrm>
          <a:prstGeom prst="rect">
            <a:avLst/>
          </a:prstGeom>
        </p:spPr>
        <p:txBody>
          <a:bodyPr vert="horz" wrap="none" anchor="t" anchorCtr="0">
            <a:sp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異常気象時通行規制区間及び</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規制基準の見直し検討について</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～道路防災対策の優先順位付け～</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フッター プレースホルダー 3"/>
          <p:cNvSpPr>
            <a:spLocks noGrp="1"/>
          </p:cNvSpPr>
          <p:nvPr>
            <p:ph type="ftr" sz="quarter" idx="11"/>
          </p:nvPr>
        </p:nvSpPr>
        <p:spPr>
          <a:xfrm>
            <a:off x="3131840" y="548680"/>
            <a:ext cx="5490944" cy="648072"/>
          </a:xfrm>
        </p:spPr>
        <p:txBody>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　　　　　資料</a:t>
            </a:r>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2</a:t>
            </a:r>
          </a:p>
        </p:txBody>
      </p:sp>
    </p:spTree>
    <p:extLst>
      <p:ext uri="{BB962C8B-B14F-4D97-AF65-F5344CB8AC3E}">
        <p14:creationId xmlns:p14="http://schemas.microsoft.com/office/powerpoint/2010/main" val="46488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graphicFrame>
        <p:nvGraphicFramePr>
          <p:cNvPr id="7" name="コンテンツ プレースホルダー 4"/>
          <p:cNvGraphicFramePr>
            <a:graphicFrameLocks/>
          </p:cNvGraphicFramePr>
          <p:nvPr>
            <p:extLst>
              <p:ext uri="{D42A27DB-BD31-4B8C-83A1-F6EECF244321}">
                <p14:modId xmlns:p14="http://schemas.microsoft.com/office/powerpoint/2010/main" val="2104863706"/>
              </p:ext>
            </p:extLst>
          </p:nvPr>
        </p:nvGraphicFramePr>
        <p:xfrm>
          <a:off x="971600" y="1484784"/>
          <a:ext cx="3611780" cy="5033169"/>
        </p:xfrm>
        <a:graphic>
          <a:graphicData uri="http://schemas.openxmlformats.org/drawingml/2006/table">
            <a:tbl>
              <a:tblPr firstRow="1" firstCol="1" bandRow="1">
                <a:tableStyleId>{5C22544A-7EE6-4342-B048-85BDC9FD1C3A}</a:tableStyleId>
              </a:tblPr>
              <a:tblGrid>
                <a:gridCol w="471102">
                  <a:extLst>
                    <a:ext uri="{9D8B030D-6E8A-4147-A177-3AD203B41FA5}">
                      <a16:colId xmlns:a16="http://schemas.microsoft.com/office/drawing/2014/main" xmlns="" val="20000"/>
                    </a:ext>
                  </a:extLst>
                </a:gridCol>
                <a:gridCol w="824847">
                  <a:extLst>
                    <a:ext uri="{9D8B030D-6E8A-4147-A177-3AD203B41FA5}">
                      <a16:colId xmlns:a16="http://schemas.microsoft.com/office/drawing/2014/main" xmlns="" val="20001"/>
                    </a:ext>
                  </a:extLst>
                </a:gridCol>
                <a:gridCol w="1667759">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tblGrid>
              <a:tr h="203544">
                <a:tc gridSpan="2">
                  <a:txBody>
                    <a:bodyPr/>
                    <a:lstStyle/>
                    <a:p>
                      <a:endParaRPr lang="ja-JP" sz="1050" kern="100" dirty="0">
                        <a:effectLst/>
                        <a:latin typeface="Century"/>
                      </a:endParaRPr>
                    </a:p>
                  </a:txBody>
                  <a:tcPr marL="53285" marR="53285" marT="0" marB="0" anchor="ctr"/>
                </a:tc>
                <a:tc hMerge="1">
                  <a:txBody>
                    <a:bodyPr/>
                    <a:lstStyle/>
                    <a:p>
                      <a:endParaRPr kumimoji="1" lang="ja-JP" altLang="en-US"/>
                    </a:p>
                  </a:txBody>
                  <a:tcPr/>
                </a:tc>
                <a:tc>
                  <a:txBody>
                    <a:bodyPr/>
                    <a:lstStyle/>
                    <a:p>
                      <a:endParaRPr lang="ja-JP" sz="1050" kern="100" dirty="0">
                        <a:effectLst/>
                        <a:latin typeface="Century"/>
                      </a:endParaRPr>
                    </a:p>
                  </a:txBody>
                  <a:tcPr marL="53285" marR="53285" marT="0" marB="0" anchor="ctr"/>
                </a:tc>
                <a:tc>
                  <a:txBody>
                    <a:bodyPr/>
                    <a:lstStyle/>
                    <a:p>
                      <a:pPr algn="l">
                        <a:spcAft>
                          <a:spcPts val="0"/>
                        </a:spcAft>
                      </a:pPr>
                      <a:r>
                        <a:rPr lang="ja-JP" sz="1000" kern="0" dirty="0">
                          <a:effectLst/>
                        </a:rPr>
                        <a:t>道路災害</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0"/>
                  </a:ext>
                </a:extLst>
              </a:tr>
              <a:tr h="124936">
                <a:tc>
                  <a:txBody>
                    <a:bodyPr/>
                    <a:lstStyle/>
                    <a:p>
                      <a:pPr algn="l">
                        <a:spcAft>
                          <a:spcPts val="0"/>
                        </a:spcAft>
                      </a:pPr>
                      <a:r>
                        <a:rPr lang="en-US" altLang="ja-JP" sz="1000" kern="0" dirty="0">
                          <a:effectLst/>
                          <a:latin typeface="+mn-lt"/>
                          <a:ea typeface="+mn-ea"/>
                          <a:cs typeface="+mn-cs"/>
                        </a:rPr>
                        <a:t>1994</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9.7</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dirty="0">
                          <a:effectLst/>
                        </a:rPr>
                        <a:t>豪雨</a:t>
                      </a:r>
                      <a:endParaRPr lang="ja-JP" sz="1050" kern="100" dirty="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1</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1"/>
                  </a:ext>
                </a:extLst>
              </a:tr>
              <a:tr h="124936">
                <a:tc rowSpan="2">
                  <a:txBody>
                    <a:bodyPr/>
                    <a:lstStyle/>
                    <a:p>
                      <a:pPr algn="l">
                        <a:spcAft>
                          <a:spcPts val="0"/>
                        </a:spcAft>
                      </a:pPr>
                      <a:r>
                        <a:rPr lang="en-US" altLang="ja-JP" sz="1000" kern="0" dirty="0">
                          <a:effectLst/>
                          <a:latin typeface="+mn-lt"/>
                          <a:ea typeface="+mn-ea"/>
                          <a:cs typeface="+mn-cs"/>
                        </a:rPr>
                        <a:t>1995</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5.11</a:t>
                      </a:r>
                      <a:r>
                        <a:rPr lang="ja-JP" sz="1000" kern="0">
                          <a:effectLst/>
                        </a:rPr>
                        <a:t>～</a:t>
                      </a:r>
                      <a:r>
                        <a:rPr lang="en-US" sz="1000" kern="0">
                          <a:effectLst/>
                        </a:rPr>
                        <a:t>5.15</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2</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2"/>
                  </a:ext>
                </a:extLst>
              </a:tr>
              <a:tr h="124936">
                <a:tc vMerge="1">
                  <a:txBody>
                    <a:bodyPr/>
                    <a:lstStyle/>
                    <a:p>
                      <a:endParaRPr kumimoji="1" lang="ja-JP" altLang="en-US"/>
                    </a:p>
                  </a:txBody>
                  <a:tcPr/>
                </a:tc>
                <a:tc>
                  <a:txBody>
                    <a:bodyPr/>
                    <a:lstStyle/>
                    <a:p>
                      <a:pPr algn="l">
                        <a:spcAft>
                          <a:spcPts val="0"/>
                        </a:spcAft>
                      </a:pPr>
                      <a:r>
                        <a:rPr lang="en-US" sz="1000" kern="0">
                          <a:effectLst/>
                        </a:rPr>
                        <a:t>6.30</a:t>
                      </a:r>
                      <a:r>
                        <a:rPr lang="ja-JP" sz="1000" kern="0">
                          <a:effectLst/>
                        </a:rPr>
                        <a:t>～</a:t>
                      </a:r>
                      <a:r>
                        <a:rPr lang="en-US" sz="1000" kern="0">
                          <a:effectLst/>
                        </a:rPr>
                        <a:t>7.6</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4</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3"/>
                  </a:ext>
                </a:extLst>
              </a:tr>
              <a:tr h="124936">
                <a:tc rowSpan="2">
                  <a:txBody>
                    <a:bodyPr/>
                    <a:lstStyle/>
                    <a:p>
                      <a:pPr algn="l">
                        <a:spcAft>
                          <a:spcPts val="0"/>
                        </a:spcAft>
                      </a:pPr>
                      <a:r>
                        <a:rPr lang="en-US" altLang="ja-JP" sz="1000" kern="0" dirty="0">
                          <a:effectLst/>
                        </a:rPr>
                        <a:t>1997</a:t>
                      </a:r>
                      <a:endParaRPr lang="ja-JP" sz="1050" kern="100" dirty="0">
                        <a:effectLst/>
                      </a:endParaRPr>
                    </a:p>
                  </a:txBody>
                  <a:tcPr marL="53285" marR="53285" marT="0" marB="0" anchor="ctr"/>
                </a:tc>
                <a:tc>
                  <a:txBody>
                    <a:bodyPr/>
                    <a:lstStyle/>
                    <a:p>
                      <a:pPr algn="l">
                        <a:spcAft>
                          <a:spcPts val="0"/>
                        </a:spcAft>
                      </a:pPr>
                      <a:r>
                        <a:rPr lang="en-US" sz="1000" kern="0">
                          <a:effectLst/>
                        </a:rPr>
                        <a:t>7.2</a:t>
                      </a:r>
                      <a:r>
                        <a:rPr lang="ja-JP" sz="1000" kern="0">
                          <a:effectLst/>
                        </a:rPr>
                        <a:t>～</a:t>
                      </a:r>
                      <a:r>
                        <a:rPr lang="en-US" sz="1000" kern="0">
                          <a:effectLst/>
                        </a:rPr>
                        <a:t>7.18</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6</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4"/>
                  </a:ext>
                </a:extLst>
              </a:tr>
              <a:tr h="124936">
                <a:tc vMerge="1">
                  <a:txBody>
                    <a:bodyPr/>
                    <a:lstStyle/>
                    <a:p>
                      <a:endParaRPr kumimoji="1" lang="ja-JP" altLang="en-US"/>
                    </a:p>
                  </a:txBody>
                  <a:tcPr/>
                </a:tc>
                <a:tc>
                  <a:txBody>
                    <a:bodyPr/>
                    <a:lstStyle/>
                    <a:p>
                      <a:pPr algn="l">
                        <a:spcAft>
                          <a:spcPts val="0"/>
                        </a:spcAft>
                      </a:pPr>
                      <a:r>
                        <a:rPr lang="en-US" sz="1000" kern="0">
                          <a:effectLst/>
                        </a:rPr>
                        <a:t>8.3</a:t>
                      </a:r>
                      <a:r>
                        <a:rPr lang="ja-JP" sz="1000" kern="0">
                          <a:effectLst/>
                        </a:rPr>
                        <a:t>～</a:t>
                      </a:r>
                      <a:r>
                        <a:rPr lang="en-US" sz="1000" kern="0">
                          <a:effectLst/>
                        </a:rPr>
                        <a:t>8.13</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豪雨及び台風</a:t>
                      </a:r>
                      <a:r>
                        <a:rPr lang="en-US" sz="1000" kern="0">
                          <a:effectLst/>
                        </a:rPr>
                        <a:t>11</a:t>
                      </a:r>
                      <a:r>
                        <a:rPr lang="ja-JP" sz="1000" kern="0">
                          <a:effectLst/>
                        </a:rPr>
                        <a:t>号</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6</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5"/>
                  </a:ext>
                </a:extLst>
              </a:tr>
              <a:tr h="124936">
                <a:tc rowSpan="2">
                  <a:txBody>
                    <a:bodyPr/>
                    <a:lstStyle/>
                    <a:p>
                      <a:pPr algn="l">
                        <a:spcAft>
                          <a:spcPts val="0"/>
                        </a:spcAft>
                      </a:pPr>
                      <a:r>
                        <a:rPr lang="en-US" altLang="ja-JP" sz="1000" kern="0" dirty="0">
                          <a:effectLst/>
                          <a:latin typeface="+mn-lt"/>
                          <a:ea typeface="+mn-ea"/>
                          <a:cs typeface="+mn-cs"/>
                        </a:rPr>
                        <a:t>1998</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6.12</a:t>
                      </a:r>
                      <a:r>
                        <a:rPr lang="ja-JP" sz="1000" kern="0">
                          <a:effectLst/>
                        </a:rPr>
                        <a:t>～</a:t>
                      </a:r>
                      <a:r>
                        <a:rPr lang="en-US" sz="1000" kern="0">
                          <a:effectLst/>
                        </a:rPr>
                        <a:t>6.28</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2</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6"/>
                  </a:ext>
                </a:extLst>
              </a:tr>
              <a:tr h="131624">
                <a:tc vMerge="1">
                  <a:txBody>
                    <a:bodyPr/>
                    <a:lstStyle/>
                    <a:p>
                      <a:endParaRPr kumimoji="1" lang="ja-JP" altLang="en-US"/>
                    </a:p>
                  </a:txBody>
                  <a:tcPr/>
                </a:tc>
                <a:tc>
                  <a:txBody>
                    <a:bodyPr/>
                    <a:lstStyle/>
                    <a:p>
                      <a:pPr algn="l">
                        <a:spcAft>
                          <a:spcPts val="0"/>
                        </a:spcAft>
                      </a:pPr>
                      <a:r>
                        <a:rPr lang="en-US" sz="1000" kern="0">
                          <a:effectLst/>
                        </a:rPr>
                        <a:t>10.13</a:t>
                      </a:r>
                      <a:r>
                        <a:rPr lang="ja-JP" sz="1000" kern="0">
                          <a:effectLst/>
                        </a:rPr>
                        <a:t>～</a:t>
                      </a:r>
                      <a:r>
                        <a:rPr lang="en-US" sz="1000" kern="0">
                          <a:effectLst/>
                        </a:rPr>
                        <a:t>10.18</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豪雨及び台風</a:t>
                      </a:r>
                      <a:r>
                        <a:rPr lang="en-US" sz="1000" kern="0">
                          <a:effectLst/>
                        </a:rPr>
                        <a:t>10</a:t>
                      </a:r>
                      <a:r>
                        <a:rPr lang="ja-JP" sz="1000" kern="0">
                          <a:effectLst/>
                        </a:rPr>
                        <a:t>号</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2</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7"/>
                  </a:ext>
                </a:extLst>
              </a:tr>
              <a:tr h="191469">
                <a:tc>
                  <a:txBody>
                    <a:bodyPr/>
                    <a:lstStyle/>
                    <a:p>
                      <a:pPr algn="l">
                        <a:spcAft>
                          <a:spcPts val="0"/>
                        </a:spcAft>
                      </a:pPr>
                      <a:r>
                        <a:rPr lang="en-US" altLang="ja-JP" sz="1000" kern="0" dirty="0">
                          <a:effectLst/>
                          <a:latin typeface="+mn-lt"/>
                          <a:ea typeface="+mn-ea"/>
                          <a:cs typeface="+mn-cs"/>
                        </a:rPr>
                        <a:t>1999</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6.27</a:t>
                      </a:r>
                      <a:r>
                        <a:rPr lang="ja-JP" sz="1000" kern="0">
                          <a:effectLst/>
                        </a:rPr>
                        <a:t>～</a:t>
                      </a:r>
                      <a:r>
                        <a:rPr lang="en-US" sz="1000" kern="0">
                          <a:effectLst/>
                        </a:rPr>
                        <a:t>7.4</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25</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8"/>
                  </a:ext>
                </a:extLst>
              </a:tr>
              <a:tr h="191469">
                <a:tc>
                  <a:txBody>
                    <a:bodyPr/>
                    <a:lstStyle/>
                    <a:p>
                      <a:pPr algn="l">
                        <a:spcAft>
                          <a:spcPts val="0"/>
                        </a:spcAft>
                      </a:pPr>
                      <a:r>
                        <a:rPr lang="en-US" altLang="ja-JP" sz="1000" kern="0" dirty="0">
                          <a:effectLst/>
                          <a:latin typeface="+mn-lt"/>
                          <a:ea typeface="+mn-ea"/>
                          <a:cs typeface="+mn-cs"/>
                        </a:rPr>
                        <a:t>2001</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11.15</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地すべり</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1</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09"/>
                  </a:ext>
                </a:extLst>
              </a:tr>
              <a:tr h="124936">
                <a:tc>
                  <a:txBody>
                    <a:bodyPr/>
                    <a:lstStyle/>
                    <a:p>
                      <a:pPr algn="l">
                        <a:spcAft>
                          <a:spcPts val="0"/>
                        </a:spcAft>
                      </a:pPr>
                      <a:r>
                        <a:rPr lang="en-US" altLang="ja-JP" sz="1000" kern="0" dirty="0">
                          <a:effectLst/>
                          <a:latin typeface="+mn-lt"/>
                          <a:ea typeface="+mn-ea"/>
                          <a:cs typeface="+mn-cs"/>
                        </a:rPr>
                        <a:t>2003</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9.24</a:t>
                      </a:r>
                      <a:r>
                        <a:rPr lang="ja-JP" sz="1000" kern="0">
                          <a:effectLst/>
                        </a:rPr>
                        <a:t>～</a:t>
                      </a:r>
                      <a:r>
                        <a:rPr lang="en-US" sz="1000" kern="0">
                          <a:effectLst/>
                        </a:rPr>
                        <a:t>9.25</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dirty="0">
                          <a:effectLst/>
                        </a:rPr>
                        <a:t>豪雨</a:t>
                      </a:r>
                      <a:endParaRPr lang="ja-JP" sz="1050" kern="100" dirty="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1</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0"/>
                  </a:ext>
                </a:extLst>
              </a:tr>
              <a:tr h="191469">
                <a:tc>
                  <a:txBody>
                    <a:bodyPr/>
                    <a:lstStyle/>
                    <a:p>
                      <a:pPr algn="l">
                        <a:spcAft>
                          <a:spcPts val="0"/>
                        </a:spcAft>
                      </a:pPr>
                      <a:r>
                        <a:rPr lang="en-US" altLang="ja-JP" sz="1000" kern="0" dirty="0">
                          <a:effectLst/>
                          <a:latin typeface="+mn-lt"/>
                          <a:ea typeface="+mn-ea"/>
                          <a:cs typeface="+mn-cs"/>
                        </a:rPr>
                        <a:t>2004</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9.28</a:t>
                      </a:r>
                      <a:r>
                        <a:rPr lang="ja-JP" sz="1000" kern="0">
                          <a:effectLst/>
                        </a:rPr>
                        <a:t>～</a:t>
                      </a:r>
                      <a:r>
                        <a:rPr lang="en-US" sz="1000" kern="0">
                          <a:effectLst/>
                        </a:rPr>
                        <a:t>9.30</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台風</a:t>
                      </a:r>
                      <a:r>
                        <a:rPr lang="en-US" sz="1000" kern="0">
                          <a:effectLst/>
                        </a:rPr>
                        <a:t>21</a:t>
                      </a:r>
                      <a:r>
                        <a:rPr lang="ja-JP" sz="1000" kern="0">
                          <a:effectLst/>
                        </a:rPr>
                        <a:t>号</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1</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1"/>
                  </a:ext>
                </a:extLst>
              </a:tr>
              <a:tr h="191469">
                <a:tc>
                  <a:txBody>
                    <a:bodyPr/>
                    <a:lstStyle/>
                    <a:p>
                      <a:pPr algn="l">
                        <a:spcAft>
                          <a:spcPts val="0"/>
                        </a:spcAft>
                      </a:pPr>
                      <a:r>
                        <a:rPr lang="en-US" altLang="ja-JP" sz="1000" kern="0" dirty="0">
                          <a:effectLst/>
                          <a:latin typeface="+mn-lt"/>
                          <a:ea typeface="+mn-ea"/>
                          <a:cs typeface="+mn-cs"/>
                        </a:rPr>
                        <a:t>2005</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9.9</a:t>
                      </a:r>
                      <a:r>
                        <a:rPr lang="ja-JP" sz="1000" kern="0">
                          <a:effectLst/>
                        </a:rPr>
                        <a:t>～</a:t>
                      </a:r>
                      <a:r>
                        <a:rPr lang="en-US" sz="1000" kern="0">
                          <a:effectLst/>
                        </a:rPr>
                        <a:t>9.11</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1</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2"/>
                  </a:ext>
                </a:extLst>
              </a:tr>
              <a:tr h="249873">
                <a:tc>
                  <a:txBody>
                    <a:bodyPr/>
                    <a:lstStyle/>
                    <a:p>
                      <a:pPr algn="l">
                        <a:spcAft>
                          <a:spcPts val="0"/>
                        </a:spcAft>
                      </a:pPr>
                      <a:r>
                        <a:rPr lang="en-US" altLang="ja-JP" sz="1000" kern="0" dirty="0">
                          <a:effectLst/>
                          <a:latin typeface="+mn-lt"/>
                          <a:ea typeface="+mn-ea"/>
                          <a:cs typeface="+mn-cs"/>
                        </a:rPr>
                        <a:t>2007</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7.5</a:t>
                      </a:r>
                      <a:r>
                        <a:rPr lang="ja-JP" sz="1000" kern="0">
                          <a:effectLst/>
                        </a:rPr>
                        <a:t>～</a:t>
                      </a:r>
                      <a:r>
                        <a:rPr lang="en-US" sz="1000" kern="0">
                          <a:effectLst/>
                        </a:rPr>
                        <a:t>7.17</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梅雨前線豪雨及び台風</a:t>
                      </a:r>
                      <a:r>
                        <a:rPr lang="en-US" sz="1000" kern="0">
                          <a:effectLst/>
                        </a:rPr>
                        <a:t>4</a:t>
                      </a:r>
                      <a:r>
                        <a:rPr lang="ja-JP" sz="1000" kern="0">
                          <a:effectLst/>
                        </a:rPr>
                        <a:t>号</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altLang="ja-JP" sz="1000" kern="100" dirty="0">
                          <a:effectLst/>
                          <a:latin typeface="+mn-lt"/>
                          <a:ea typeface="ＭＳ 明朝"/>
                          <a:cs typeface="Times New Roman"/>
                        </a:rPr>
                        <a:t>4</a:t>
                      </a:r>
                      <a:endParaRPr lang="ja-JP" sz="1000" kern="100" dirty="0">
                        <a:effectLst/>
                        <a:latin typeface="+mn-lt"/>
                        <a:ea typeface="ＭＳ 明朝"/>
                        <a:cs typeface="Times New Roman"/>
                      </a:endParaRPr>
                    </a:p>
                  </a:txBody>
                  <a:tcPr marL="53285" marR="53285" marT="0" marB="0" anchor="ctr"/>
                </a:tc>
                <a:extLst>
                  <a:ext uri="{0D108BD9-81ED-4DB2-BD59-A6C34878D82A}">
                    <a16:rowId xmlns:a16="http://schemas.microsoft.com/office/drawing/2014/main" xmlns="" val="10013"/>
                  </a:ext>
                </a:extLst>
              </a:tr>
              <a:tr h="191469">
                <a:tc>
                  <a:txBody>
                    <a:bodyPr/>
                    <a:lstStyle/>
                    <a:p>
                      <a:pPr algn="l">
                        <a:spcAft>
                          <a:spcPts val="0"/>
                        </a:spcAft>
                      </a:pPr>
                      <a:r>
                        <a:rPr lang="en-US" altLang="ja-JP" sz="1000" kern="0" dirty="0">
                          <a:effectLst/>
                          <a:latin typeface="+mn-lt"/>
                          <a:ea typeface="+mn-ea"/>
                          <a:cs typeface="+mn-cs"/>
                        </a:rPr>
                        <a:t>2008</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5.24</a:t>
                      </a:r>
                      <a:r>
                        <a:rPr lang="ja-JP" sz="1000" kern="0">
                          <a:effectLst/>
                        </a:rPr>
                        <a:t>～</a:t>
                      </a:r>
                      <a:r>
                        <a:rPr lang="en-US" sz="1000" kern="0">
                          <a:effectLst/>
                        </a:rPr>
                        <a:t>5.25</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2</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4"/>
                  </a:ext>
                </a:extLst>
              </a:tr>
              <a:tr h="191469">
                <a:tc>
                  <a:txBody>
                    <a:bodyPr/>
                    <a:lstStyle/>
                    <a:p>
                      <a:pPr algn="l">
                        <a:spcAft>
                          <a:spcPts val="0"/>
                        </a:spcAft>
                      </a:pPr>
                      <a:r>
                        <a:rPr lang="en-US" altLang="ja-JP" sz="1000" kern="0" dirty="0">
                          <a:effectLst/>
                          <a:latin typeface="+mn-lt"/>
                          <a:ea typeface="+mn-ea"/>
                          <a:cs typeface="+mn-cs"/>
                        </a:rPr>
                        <a:t>2009</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10.5</a:t>
                      </a:r>
                      <a:r>
                        <a:rPr lang="ja-JP" sz="1000" kern="0">
                          <a:effectLst/>
                        </a:rPr>
                        <a:t>～</a:t>
                      </a:r>
                      <a:r>
                        <a:rPr lang="en-US" sz="1000" kern="0">
                          <a:effectLst/>
                        </a:rPr>
                        <a:t>10.9</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dirty="0">
                          <a:effectLst/>
                        </a:rPr>
                        <a:t>台風１８号</a:t>
                      </a:r>
                      <a:endParaRPr lang="ja-JP" sz="1050" kern="100" dirty="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2</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5"/>
                  </a:ext>
                </a:extLst>
              </a:tr>
              <a:tr h="124936">
                <a:tc rowSpan="3">
                  <a:txBody>
                    <a:bodyPr/>
                    <a:lstStyle/>
                    <a:p>
                      <a:pPr algn="l">
                        <a:spcAft>
                          <a:spcPts val="0"/>
                        </a:spcAft>
                      </a:pPr>
                      <a:r>
                        <a:rPr lang="en-US" altLang="ja-JP" sz="1000" kern="0" dirty="0">
                          <a:effectLst/>
                          <a:latin typeface="+mn-lt"/>
                          <a:ea typeface="+mn-ea"/>
                          <a:cs typeface="+mn-cs"/>
                        </a:rPr>
                        <a:t>2010</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6.15</a:t>
                      </a:r>
                      <a:r>
                        <a:rPr lang="ja-JP" sz="1000" kern="0">
                          <a:effectLst/>
                        </a:rPr>
                        <a:t>～</a:t>
                      </a:r>
                      <a:r>
                        <a:rPr lang="en-US" sz="1000" kern="0">
                          <a:effectLst/>
                        </a:rPr>
                        <a:t>6.16</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1</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6"/>
                  </a:ext>
                </a:extLst>
              </a:tr>
              <a:tr h="124936">
                <a:tc vMerge="1">
                  <a:txBody>
                    <a:bodyPr/>
                    <a:lstStyle/>
                    <a:p>
                      <a:endParaRPr kumimoji="1" lang="ja-JP" altLang="en-US"/>
                    </a:p>
                  </a:txBody>
                  <a:tcPr/>
                </a:tc>
                <a:tc>
                  <a:txBody>
                    <a:bodyPr/>
                    <a:lstStyle/>
                    <a:p>
                      <a:pPr algn="l">
                        <a:spcAft>
                          <a:spcPts val="0"/>
                        </a:spcAft>
                      </a:pPr>
                      <a:r>
                        <a:rPr lang="en-US" sz="1000" kern="0">
                          <a:effectLst/>
                        </a:rPr>
                        <a:t>7.8</a:t>
                      </a:r>
                      <a:r>
                        <a:rPr lang="ja-JP" sz="1000" kern="0">
                          <a:effectLst/>
                        </a:rPr>
                        <a:t>～</a:t>
                      </a:r>
                      <a:r>
                        <a:rPr lang="en-US" sz="1000" kern="0">
                          <a:effectLst/>
                        </a:rPr>
                        <a:t>7.17</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5</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7"/>
                  </a:ext>
                </a:extLst>
              </a:tr>
              <a:tr h="124936">
                <a:tc vMerge="1">
                  <a:txBody>
                    <a:bodyPr/>
                    <a:lstStyle/>
                    <a:p>
                      <a:endParaRPr kumimoji="1" lang="ja-JP" altLang="en-US"/>
                    </a:p>
                  </a:txBody>
                  <a:tcPr/>
                </a:tc>
                <a:tc>
                  <a:txBody>
                    <a:bodyPr/>
                    <a:lstStyle/>
                    <a:p>
                      <a:pPr algn="l">
                        <a:spcAft>
                          <a:spcPts val="0"/>
                        </a:spcAft>
                      </a:pPr>
                      <a:r>
                        <a:rPr lang="en-US" sz="1000" kern="0">
                          <a:effectLst/>
                        </a:rPr>
                        <a:t>8.8</a:t>
                      </a:r>
                      <a:r>
                        <a:rPr lang="ja-JP" sz="1000" kern="0">
                          <a:effectLst/>
                        </a:rPr>
                        <a:t>～</a:t>
                      </a:r>
                      <a:r>
                        <a:rPr lang="en-US" sz="1000" kern="0">
                          <a:effectLst/>
                        </a:rPr>
                        <a:t>8.12</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豪雨及び台風</a:t>
                      </a:r>
                      <a:r>
                        <a:rPr lang="en-US" sz="1000" kern="0">
                          <a:effectLst/>
                        </a:rPr>
                        <a:t>4</a:t>
                      </a:r>
                      <a:r>
                        <a:rPr lang="ja-JP" sz="1000" kern="0">
                          <a:effectLst/>
                        </a:rPr>
                        <a:t>号</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1</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8"/>
                  </a:ext>
                </a:extLst>
              </a:tr>
              <a:tr h="124936">
                <a:tc rowSpan="2">
                  <a:txBody>
                    <a:bodyPr/>
                    <a:lstStyle/>
                    <a:p>
                      <a:pPr algn="l">
                        <a:spcAft>
                          <a:spcPts val="0"/>
                        </a:spcAft>
                      </a:pPr>
                      <a:r>
                        <a:rPr lang="en-US" altLang="ja-JP" sz="1000" kern="0" dirty="0">
                          <a:effectLst/>
                          <a:latin typeface="+mn-lt"/>
                          <a:ea typeface="+mn-ea"/>
                          <a:cs typeface="+mn-cs"/>
                        </a:rPr>
                        <a:t>2011</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5.27</a:t>
                      </a:r>
                      <a:r>
                        <a:rPr lang="ja-JP" sz="1000" kern="0">
                          <a:effectLst/>
                        </a:rPr>
                        <a:t>～</a:t>
                      </a:r>
                      <a:r>
                        <a:rPr lang="en-US" sz="1000" kern="0">
                          <a:effectLst/>
                        </a:rPr>
                        <a:t>5.30</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台風</a:t>
                      </a:r>
                      <a:r>
                        <a:rPr lang="en-US" sz="1000" kern="0">
                          <a:effectLst/>
                        </a:rPr>
                        <a:t>2</a:t>
                      </a:r>
                      <a:r>
                        <a:rPr lang="ja-JP" sz="1000" kern="0">
                          <a:effectLst/>
                        </a:rPr>
                        <a:t>号及び豪雨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3</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19"/>
                  </a:ext>
                </a:extLst>
              </a:tr>
              <a:tr h="124936">
                <a:tc vMerge="1">
                  <a:txBody>
                    <a:bodyPr/>
                    <a:lstStyle/>
                    <a:p>
                      <a:endParaRPr kumimoji="1" lang="ja-JP" altLang="en-US"/>
                    </a:p>
                  </a:txBody>
                  <a:tcPr/>
                </a:tc>
                <a:tc>
                  <a:txBody>
                    <a:bodyPr/>
                    <a:lstStyle/>
                    <a:p>
                      <a:pPr algn="l">
                        <a:spcAft>
                          <a:spcPts val="0"/>
                        </a:spcAft>
                      </a:pPr>
                      <a:r>
                        <a:rPr lang="en-US" sz="1000" kern="0">
                          <a:effectLst/>
                        </a:rPr>
                        <a:t>6.10</a:t>
                      </a:r>
                      <a:r>
                        <a:rPr lang="ja-JP" sz="1000" kern="0">
                          <a:effectLst/>
                        </a:rPr>
                        <a:t>～</a:t>
                      </a:r>
                      <a:r>
                        <a:rPr lang="en-US" sz="1000" kern="0">
                          <a:effectLst/>
                        </a:rPr>
                        <a:t>6.13</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1</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0"/>
                  </a:ext>
                </a:extLst>
              </a:tr>
              <a:tr h="124936">
                <a:tc rowSpan="4">
                  <a:txBody>
                    <a:bodyPr/>
                    <a:lstStyle/>
                    <a:p>
                      <a:pPr algn="l">
                        <a:spcAft>
                          <a:spcPts val="0"/>
                        </a:spcAft>
                      </a:pPr>
                      <a:r>
                        <a:rPr lang="en-US" altLang="ja-JP" sz="1000" kern="0" dirty="0">
                          <a:effectLst/>
                          <a:latin typeface="+mn-lt"/>
                          <a:ea typeface="+mn-ea"/>
                          <a:cs typeface="+mn-cs"/>
                        </a:rPr>
                        <a:t>2012</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6.14</a:t>
                      </a:r>
                      <a:r>
                        <a:rPr lang="ja-JP" sz="1000" kern="0">
                          <a:effectLst/>
                        </a:rPr>
                        <a:t>～</a:t>
                      </a:r>
                      <a:r>
                        <a:rPr lang="en-US" sz="1000" kern="0">
                          <a:effectLst/>
                        </a:rPr>
                        <a:t>6.28</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台風</a:t>
                      </a:r>
                      <a:r>
                        <a:rPr lang="en-US" sz="1000" kern="0">
                          <a:effectLst/>
                        </a:rPr>
                        <a:t>12</a:t>
                      </a:r>
                      <a:r>
                        <a:rPr lang="ja-JP" sz="1000" kern="0">
                          <a:effectLst/>
                        </a:rPr>
                        <a:t>号及び豪雨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4</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1"/>
                  </a:ext>
                </a:extLst>
              </a:tr>
              <a:tr h="124936">
                <a:tc vMerge="1">
                  <a:txBody>
                    <a:bodyPr/>
                    <a:lstStyle/>
                    <a:p>
                      <a:endParaRPr kumimoji="1" lang="ja-JP" altLang="en-US"/>
                    </a:p>
                  </a:txBody>
                  <a:tcPr/>
                </a:tc>
                <a:tc>
                  <a:txBody>
                    <a:bodyPr/>
                    <a:lstStyle/>
                    <a:p>
                      <a:pPr algn="l">
                        <a:spcAft>
                          <a:spcPts val="0"/>
                        </a:spcAft>
                      </a:pPr>
                      <a:r>
                        <a:rPr lang="en-US" sz="1000" kern="0">
                          <a:effectLst/>
                        </a:rPr>
                        <a:t>6.30</a:t>
                      </a:r>
                      <a:r>
                        <a:rPr lang="ja-JP" sz="1000" kern="0">
                          <a:effectLst/>
                        </a:rPr>
                        <a:t>～</a:t>
                      </a:r>
                      <a:r>
                        <a:rPr lang="en-US" sz="1000" kern="0">
                          <a:effectLst/>
                        </a:rPr>
                        <a:t>7.8</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2</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2"/>
                  </a:ext>
                </a:extLst>
              </a:tr>
              <a:tr h="124936">
                <a:tc vMerge="1">
                  <a:txBody>
                    <a:bodyPr/>
                    <a:lstStyle/>
                    <a:p>
                      <a:endParaRPr kumimoji="1" lang="ja-JP" altLang="en-US"/>
                    </a:p>
                  </a:txBody>
                  <a:tcPr/>
                </a:tc>
                <a:tc>
                  <a:txBody>
                    <a:bodyPr/>
                    <a:lstStyle/>
                    <a:p>
                      <a:pPr algn="l">
                        <a:spcAft>
                          <a:spcPts val="0"/>
                        </a:spcAft>
                      </a:pPr>
                      <a:r>
                        <a:rPr lang="en-US" sz="1000" kern="0">
                          <a:effectLst/>
                        </a:rPr>
                        <a:t>7.10</a:t>
                      </a:r>
                      <a:r>
                        <a:rPr lang="ja-JP" sz="1000" kern="0">
                          <a:effectLst/>
                        </a:rPr>
                        <a:t>～</a:t>
                      </a:r>
                      <a:r>
                        <a:rPr lang="en-US" sz="1000" kern="0">
                          <a:effectLst/>
                        </a:rPr>
                        <a:t>7.23</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梅雨前線豪雨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2</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3"/>
                  </a:ext>
                </a:extLst>
              </a:tr>
              <a:tr h="124936">
                <a:tc vMerge="1">
                  <a:txBody>
                    <a:bodyPr/>
                    <a:lstStyle/>
                    <a:p>
                      <a:endParaRPr kumimoji="1" lang="ja-JP" altLang="en-US"/>
                    </a:p>
                  </a:txBody>
                  <a:tcPr/>
                </a:tc>
                <a:tc>
                  <a:txBody>
                    <a:bodyPr/>
                    <a:lstStyle/>
                    <a:p>
                      <a:pPr algn="l">
                        <a:spcAft>
                          <a:spcPts val="0"/>
                        </a:spcAft>
                      </a:pPr>
                      <a:r>
                        <a:rPr lang="en-US" sz="1000" kern="0">
                          <a:effectLst/>
                        </a:rPr>
                        <a:t>8.11</a:t>
                      </a:r>
                      <a:r>
                        <a:rPr lang="ja-JP" sz="1000" kern="0">
                          <a:effectLst/>
                        </a:rPr>
                        <a:t>～</a:t>
                      </a:r>
                      <a:r>
                        <a:rPr lang="en-US" sz="1000" kern="0">
                          <a:effectLst/>
                        </a:rPr>
                        <a:t>8.15</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1</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4"/>
                  </a:ext>
                </a:extLst>
              </a:tr>
              <a:tr h="191469">
                <a:tc>
                  <a:txBody>
                    <a:bodyPr/>
                    <a:lstStyle/>
                    <a:p>
                      <a:pPr algn="l">
                        <a:spcAft>
                          <a:spcPts val="0"/>
                        </a:spcAft>
                      </a:pPr>
                      <a:r>
                        <a:rPr lang="en-US" altLang="ja-JP" sz="1000" kern="0" dirty="0">
                          <a:effectLst/>
                          <a:latin typeface="+mn-lt"/>
                          <a:ea typeface="+mn-ea"/>
                          <a:cs typeface="+mn-cs"/>
                        </a:rPr>
                        <a:t>2013</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9.14</a:t>
                      </a:r>
                      <a:r>
                        <a:rPr lang="ja-JP" sz="1000" kern="0">
                          <a:effectLst/>
                        </a:rPr>
                        <a:t>～</a:t>
                      </a:r>
                      <a:r>
                        <a:rPr lang="en-US" sz="1000" kern="0">
                          <a:effectLst/>
                        </a:rPr>
                        <a:t>9.17</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台風</a:t>
                      </a:r>
                      <a:r>
                        <a:rPr lang="en-US" sz="1000" kern="0">
                          <a:effectLst/>
                        </a:rPr>
                        <a:t>18</a:t>
                      </a:r>
                      <a:r>
                        <a:rPr lang="ja-JP" sz="1000" kern="0">
                          <a:effectLst/>
                        </a:rPr>
                        <a:t>号</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13</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5"/>
                  </a:ext>
                </a:extLst>
              </a:tr>
              <a:tr h="124936">
                <a:tc rowSpan="2">
                  <a:txBody>
                    <a:bodyPr/>
                    <a:lstStyle/>
                    <a:p>
                      <a:pPr algn="l">
                        <a:spcAft>
                          <a:spcPts val="0"/>
                        </a:spcAft>
                      </a:pPr>
                      <a:r>
                        <a:rPr lang="en-US" altLang="ja-JP" sz="1000" kern="0" dirty="0" smtClean="0">
                          <a:effectLst/>
                          <a:latin typeface="+mn-lt"/>
                          <a:ea typeface="+mn-ea"/>
                          <a:cs typeface="+mn-cs"/>
                        </a:rPr>
                        <a:t>2014</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7.29</a:t>
                      </a:r>
                      <a:r>
                        <a:rPr lang="ja-JP" sz="1000" kern="0">
                          <a:effectLst/>
                        </a:rPr>
                        <a:t>～</a:t>
                      </a:r>
                      <a:r>
                        <a:rPr lang="en-US" sz="1000" kern="0">
                          <a:effectLst/>
                        </a:rPr>
                        <a:t>8.12</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台風</a:t>
                      </a:r>
                      <a:r>
                        <a:rPr lang="en-US" sz="1000" kern="0">
                          <a:effectLst/>
                        </a:rPr>
                        <a:t>12</a:t>
                      </a:r>
                      <a:r>
                        <a:rPr lang="ja-JP" sz="1000" kern="0">
                          <a:effectLst/>
                        </a:rPr>
                        <a:t>・</a:t>
                      </a:r>
                      <a:r>
                        <a:rPr lang="en-US" sz="1000" kern="0">
                          <a:effectLst/>
                        </a:rPr>
                        <a:t>11</a:t>
                      </a:r>
                      <a:r>
                        <a:rPr lang="ja-JP" sz="1000" kern="0">
                          <a:effectLst/>
                        </a:rPr>
                        <a:t>号及び豪雨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1</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6"/>
                  </a:ext>
                </a:extLst>
              </a:tr>
              <a:tr h="124936">
                <a:tc vMerge="1">
                  <a:txBody>
                    <a:bodyPr/>
                    <a:lstStyle/>
                    <a:p>
                      <a:endParaRPr kumimoji="1" lang="ja-JP" altLang="en-US"/>
                    </a:p>
                  </a:txBody>
                  <a:tcPr/>
                </a:tc>
                <a:tc>
                  <a:txBody>
                    <a:bodyPr/>
                    <a:lstStyle/>
                    <a:p>
                      <a:pPr algn="l">
                        <a:spcAft>
                          <a:spcPts val="0"/>
                        </a:spcAft>
                      </a:pPr>
                      <a:r>
                        <a:rPr lang="en-US" sz="1000" kern="0">
                          <a:effectLst/>
                        </a:rPr>
                        <a:t>8.13</a:t>
                      </a:r>
                      <a:r>
                        <a:rPr lang="ja-JP" sz="1000" kern="0">
                          <a:effectLst/>
                        </a:rPr>
                        <a:t>～</a:t>
                      </a:r>
                      <a:r>
                        <a:rPr lang="en-US" sz="1000" kern="0">
                          <a:effectLst/>
                        </a:rPr>
                        <a:t>8.26</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a:effectLst/>
                        </a:rPr>
                        <a:t>5</a:t>
                      </a:r>
                      <a:endParaRPr lang="ja-JP" sz="1050" kern="10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7"/>
                  </a:ext>
                </a:extLst>
              </a:tr>
              <a:tr h="191469">
                <a:tc>
                  <a:txBody>
                    <a:bodyPr/>
                    <a:lstStyle/>
                    <a:p>
                      <a:pPr algn="l">
                        <a:spcAft>
                          <a:spcPts val="0"/>
                        </a:spcAft>
                      </a:pPr>
                      <a:r>
                        <a:rPr lang="en-US" altLang="ja-JP" sz="1000" kern="0" dirty="0">
                          <a:effectLst/>
                          <a:latin typeface="+mn-lt"/>
                          <a:ea typeface="+mn-ea"/>
                          <a:cs typeface="+mn-cs"/>
                        </a:rPr>
                        <a:t>2015</a:t>
                      </a:r>
                      <a:endParaRPr lang="ja-JP" sz="1050" kern="100" dirty="0">
                        <a:effectLst/>
                        <a:latin typeface="Century"/>
                        <a:ea typeface="ＭＳ 明朝"/>
                        <a:cs typeface="Times New Roman"/>
                      </a:endParaRPr>
                    </a:p>
                  </a:txBody>
                  <a:tcPr marL="53285" marR="53285" marT="0" marB="0" anchor="ctr"/>
                </a:tc>
                <a:tc>
                  <a:txBody>
                    <a:bodyPr/>
                    <a:lstStyle/>
                    <a:p>
                      <a:pPr algn="l">
                        <a:spcAft>
                          <a:spcPts val="0"/>
                        </a:spcAft>
                      </a:pPr>
                      <a:r>
                        <a:rPr lang="en-US" sz="1000" kern="0">
                          <a:effectLst/>
                        </a:rPr>
                        <a:t>7.15</a:t>
                      </a:r>
                      <a:r>
                        <a:rPr lang="ja-JP" sz="1000" kern="0">
                          <a:effectLst/>
                        </a:rPr>
                        <a:t>～</a:t>
                      </a:r>
                      <a:r>
                        <a:rPr lang="en-US" sz="1000" kern="0">
                          <a:effectLst/>
                        </a:rPr>
                        <a:t>7.23</a:t>
                      </a:r>
                      <a:endParaRPr lang="ja-JP" sz="1050" kern="100">
                        <a:effectLst/>
                        <a:latin typeface="Century"/>
                        <a:ea typeface="ＭＳ 明朝"/>
                        <a:cs typeface="Times New Roman"/>
                      </a:endParaRPr>
                    </a:p>
                  </a:txBody>
                  <a:tcPr marL="53285" marR="53285" marT="0" marB="0" anchor="ctr"/>
                </a:tc>
                <a:tc>
                  <a:txBody>
                    <a:bodyPr/>
                    <a:lstStyle/>
                    <a:p>
                      <a:pPr algn="l">
                        <a:spcAft>
                          <a:spcPts val="0"/>
                        </a:spcAft>
                      </a:pPr>
                      <a:r>
                        <a:rPr lang="ja-JP" sz="1000" kern="0">
                          <a:effectLst/>
                        </a:rPr>
                        <a:t>台風</a:t>
                      </a:r>
                      <a:r>
                        <a:rPr lang="en-US" sz="1000" kern="0">
                          <a:effectLst/>
                        </a:rPr>
                        <a:t>11</a:t>
                      </a:r>
                      <a:r>
                        <a:rPr lang="ja-JP" sz="1000" kern="0">
                          <a:effectLst/>
                        </a:rPr>
                        <a:t>号及び豪雨</a:t>
                      </a:r>
                      <a:endParaRPr lang="ja-JP" sz="1050" kern="100">
                        <a:effectLst/>
                        <a:latin typeface="Century"/>
                        <a:ea typeface="ＭＳ 明朝"/>
                        <a:cs typeface="Times New Roman"/>
                      </a:endParaRPr>
                    </a:p>
                  </a:txBody>
                  <a:tcPr marL="53285" marR="53285" marT="0" marB="0" anchor="ctr"/>
                </a:tc>
                <a:tc>
                  <a:txBody>
                    <a:bodyPr/>
                    <a:lstStyle/>
                    <a:p>
                      <a:pPr algn="ctr">
                        <a:spcAft>
                          <a:spcPts val="0"/>
                        </a:spcAft>
                      </a:pPr>
                      <a:r>
                        <a:rPr lang="en-US" sz="1000" kern="0" dirty="0">
                          <a:effectLst/>
                        </a:rPr>
                        <a:t>5</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8"/>
                  </a:ext>
                </a:extLst>
              </a:tr>
              <a:tr h="124936">
                <a:tc gridSpan="3">
                  <a:txBody>
                    <a:bodyPr/>
                    <a:lstStyle/>
                    <a:p>
                      <a:pPr algn="ctr">
                        <a:spcAft>
                          <a:spcPts val="0"/>
                        </a:spcAft>
                      </a:pPr>
                      <a:r>
                        <a:rPr lang="ja-JP" sz="1000" kern="0" dirty="0">
                          <a:effectLst/>
                        </a:rPr>
                        <a:t>計</a:t>
                      </a:r>
                      <a:endParaRPr lang="ja-JP" sz="1050" kern="100" dirty="0">
                        <a:effectLst/>
                        <a:latin typeface="Century"/>
                        <a:ea typeface="ＭＳ 明朝"/>
                        <a:cs typeface="Times New Roman"/>
                      </a:endParaRPr>
                    </a:p>
                  </a:txBody>
                  <a:tcPr marL="53285" marR="53285"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1000" kern="0" dirty="0">
                          <a:effectLst/>
                        </a:rPr>
                        <a:t>10</a:t>
                      </a:r>
                      <a:r>
                        <a:rPr lang="en-US" altLang="ja-JP" sz="1000" kern="0" dirty="0">
                          <a:effectLst/>
                        </a:rPr>
                        <a:t>4</a:t>
                      </a:r>
                      <a:endParaRPr lang="ja-JP" sz="1050" kern="100" dirty="0">
                        <a:effectLst/>
                        <a:latin typeface="Century"/>
                        <a:ea typeface="ＭＳ 明朝"/>
                        <a:cs typeface="Times New Roman"/>
                      </a:endParaRPr>
                    </a:p>
                  </a:txBody>
                  <a:tcPr marL="53285" marR="53285" marT="0" marB="0" anchor="ctr"/>
                </a:tc>
                <a:extLst>
                  <a:ext uri="{0D108BD9-81ED-4DB2-BD59-A6C34878D82A}">
                    <a16:rowId xmlns:a16="http://schemas.microsoft.com/office/drawing/2014/main" xmlns="" val="10029"/>
                  </a:ext>
                </a:extLst>
              </a:tr>
            </a:tbl>
          </a:graphicData>
        </a:graphic>
      </p:graphicFrame>
      <p:sp>
        <p:nvSpPr>
          <p:cNvPr id="5" name="コンテンツ プレースホルダー 2"/>
          <p:cNvSpPr txBox="1">
            <a:spLocks/>
          </p:cNvSpPr>
          <p:nvPr/>
        </p:nvSpPr>
        <p:spPr>
          <a:xfrm>
            <a:off x="475095" y="1196752"/>
            <a:ext cx="4824536" cy="428006"/>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buFont typeface="Wingdings" panose="05000000000000000000" pitchFamily="2" charset="2"/>
              <a:buChar char="Ø"/>
            </a:pPr>
            <a:r>
              <a:rPr lang="ja-JP" altLang="en-US" sz="1400" dirty="0">
                <a:latin typeface="+mn-ea"/>
              </a:rPr>
              <a:t>災　　　害：</a:t>
            </a:r>
            <a:r>
              <a:rPr lang="en-US" altLang="ja-JP" sz="1400" dirty="0">
                <a:latin typeface="+mn-ea"/>
              </a:rPr>
              <a:t>1994</a:t>
            </a:r>
            <a:r>
              <a:rPr lang="ja-JP" altLang="en-US" sz="1400" dirty="0">
                <a:latin typeface="+mn-ea"/>
              </a:rPr>
              <a:t>～</a:t>
            </a:r>
            <a:r>
              <a:rPr lang="en-US" altLang="ja-JP" sz="1400" dirty="0">
                <a:latin typeface="+mn-ea"/>
              </a:rPr>
              <a:t>2015</a:t>
            </a:r>
            <a:r>
              <a:rPr lang="ja-JP" altLang="en-US" sz="1400" dirty="0">
                <a:latin typeface="+mn-ea"/>
              </a:rPr>
              <a:t>年まで道路災害（復旧工事</a:t>
            </a:r>
            <a:r>
              <a:rPr lang="ja-JP" altLang="en-US" sz="1400" dirty="0" smtClean="0">
                <a:latin typeface="+mn-ea"/>
              </a:rPr>
              <a:t>）</a:t>
            </a:r>
            <a:endParaRPr lang="en-US" altLang="ja-JP" sz="1400" dirty="0">
              <a:latin typeface="+mn-ea"/>
            </a:endParaRPr>
          </a:p>
        </p:txBody>
      </p:sp>
      <p:sp>
        <p:nvSpPr>
          <p:cNvPr id="10" name="タイトル 1"/>
          <p:cNvSpPr txBox="1">
            <a:spLocks/>
          </p:cNvSpPr>
          <p:nvPr/>
        </p:nvSpPr>
        <p:spPr>
          <a:xfrm>
            <a:off x="457200" y="228600"/>
            <a:ext cx="8229600" cy="914400"/>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100" dirty="0">
                <a:latin typeface="HGSｺﾞｼｯｸM" panose="020B0600000000000000" pitchFamily="50" charset="-128"/>
                <a:ea typeface="HGSｺﾞｼｯｸM" panose="020B0600000000000000" pitchFamily="50" charset="-128"/>
              </a:rPr>
              <a:t>４．災害特性の把握</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200" dirty="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２）降雨災害データ（道路関係）</a:t>
            </a:r>
            <a:endParaRPr lang="ja-JP" altLang="en-US" sz="2200" dirty="0"/>
          </a:p>
        </p:txBody>
      </p:sp>
      <p:pic>
        <p:nvPicPr>
          <p:cNvPr id="24578" name="Picture 2" descr="E:\E_back\hamada\H28\大阪府\確率降雨\画像20170123\kansok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758" y="1319064"/>
            <a:ext cx="3977271" cy="4918248"/>
          </a:xfrm>
          <a:prstGeom prst="rect">
            <a:avLst/>
          </a:prstGeom>
          <a:noFill/>
          <a:extLst>
            <a:ext uri="{909E8E84-426E-40DD-AFC4-6F175D3DCCD1}">
              <a14:hiddenFill xmlns:a14="http://schemas.microsoft.com/office/drawing/2010/main">
                <a:solidFill>
                  <a:srgbClr val="FFFFFF"/>
                </a:solidFill>
              </a14:hiddenFill>
            </a:ext>
          </a:extLst>
        </p:spPr>
      </p:pic>
      <p:sp>
        <p:nvSpPr>
          <p:cNvPr id="12"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347247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677304995"/>
              </p:ext>
            </p:extLst>
          </p:nvPr>
        </p:nvGraphicFramePr>
        <p:xfrm>
          <a:off x="456672" y="2132856"/>
          <a:ext cx="4331352" cy="1581081"/>
        </p:xfrm>
        <a:graphic>
          <a:graphicData uri="http://schemas.openxmlformats.org/drawingml/2006/table">
            <a:tbl>
              <a:tblPr firstRow="1" bandRow="1">
                <a:tableStyleId>{5C22544A-7EE6-4342-B048-85BDC9FD1C3A}</a:tableStyleId>
              </a:tblPr>
              <a:tblGrid>
                <a:gridCol w="1443784">
                  <a:extLst>
                    <a:ext uri="{9D8B030D-6E8A-4147-A177-3AD203B41FA5}">
                      <a16:colId xmlns:a16="http://schemas.microsoft.com/office/drawing/2014/main" xmlns="" val="20000"/>
                    </a:ext>
                  </a:extLst>
                </a:gridCol>
                <a:gridCol w="987853">
                  <a:extLst>
                    <a:ext uri="{9D8B030D-6E8A-4147-A177-3AD203B41FA5}">
                      <a16:colId xmlns:a16="http://schemas.microsoft.com/office/drawing/2014/main" xmlns="" val="20001"/>
                    </a:ext>
                  </a:extLst>
                </a:gridCol>
                <a:gridCol w="1899715">
                  <a:extLst>
                    <a:ext uri="{9D8B030D-6E8A-4147-A177-3AD203B41FA5}">
                      <a16:colId xmlns:a16="http://schemas.microsoft.com/office/drawing/2014/main" xmlns="" val="20002"/>
                    </a:ext>
                  </a:extLst>
                </a:gridCol>
              </a:tblGrid>
              <a:tr h="527027">
                <a:tc>
                  <a:txBody>
                    <a:bodyPr/>
                    <a:lstStyle/>
                    <a:p>
                      <a:endParaRPr kumimoji="1" lang="ja-JP" altLang="en-US" sz="1400" dirty="0"/>
                    </a:p>
                  </a:txBody>
                  <a:tcPr/>
                </a:tc>
                <a:tc>
                  <a:txBody>
                    <a:bodyPr/>
                    <a:lstStyle/>
                    <a:p>
                      <a:pPr algn="ctr"/>
                      <a:r>
                        <a:rPr kumimoji="1" lang="ja-JP" altLang="en-US" sz="1400" dirty="0"/>
                        <a:t>災害数</a:t>
                      </a:r>
                    </a:p>
                  </a:txBody>
                  <a:tcPr/>
                </a:tc>
                <a:tc>
                  <a:txBody>
                    <a:bodyPr/>
                    <a:lstStyle/>
                    <a:p>
                      <a:pPr algn="ctr"/>
                      <a:r>
                        <a:rPr kumimoji="1" lang="ja-JP" altLang="en-US" sz="1400" dirty="0"/>
                        <a:t>検討対象災害数</a:t>
                      </a:r>
                    </a:p>
                  </a:txBody>
                  <a:tcPr/>
                </a:tc>
                <a:extLst>
                  <a:ext uri="{0D108BD9-81ED-4DB2-BD59-A6C34878D82A}">
                    <a16:rowId xmlns:a16="http://schemas.microsoft.com/office/drawing/2014/main" xmlns="" val="10000"/>
                  </a:ext>
                </a:extLst>
              </a:tr>
              <a:tr h="527027">
                <a:tc>
                  <a:txBody>
                    <a:bodyPr/>
                    <a:lstStyle/>
                    <a:p>
                      <a:r>
                        <a:rPr kumimoji="1" lang="ja-JP" altLang="en-US" sz="1400" dirty="0"/>
                        <a:t>道路関係</a:t>
                      </a:r>
                    </a:p>
                  </a:txBody>
                  <a:tcPr/>
                </a:tc>
                <a:tc>
                  <a:txBody>
                    <a:bodyPr/>
                    <a:lstStyle/>
                    <a:p>
                      <a:pPr algn="ctr"/>
                      <a:r>
                        <a:rPr kumimoji="1" lang="en-US" altLang="ja-JP" sz="1400" dirty="0"/>
                        <a:t>104</a:t>
                      </a:r>
                      <a:endParaRPr kumimoji="1" lang="ja-JP" altLang="en-US" sz="1400" dirty="0"/>
                    </a:p>
                  </a:txBody>
                  <a:tcPr/>
                </a:tc>
                <a:tc>
                  <a:txBody>
                    <a:bodyPr/>
                    <a:lstStyle/>
                    <a:p>
                      <a:pPr algn="ctr"/>
                      <a:r>
                        <a:rPr kumimoji="1" lang="en-US" altLang="ja-JP" sz="1400" dirty="0"/>
                        <a:t>104</a:t>
                      </a:r>
                      <a:endParaRPr kumimoji="1" lang="ja-JP" altLang="en-US" sz="1400" dirty="0"/>
                    </a:p>
                  </a:txBody>
                  <a:tcPr/>
                </a:tc>
                <a:extLst>
                  <a:ext uri="{0D108BD9-81ED-4DB2-BD59-A6C34878D82A}">
                    <a16:rowId xmlns:a16="http://schemas.microsoft.com/office/drawing/2014/main" xmlns="" val="10001"/>
                  </a:ext>
                </a:extLst>
              </a:tr>
              <a:tr h="527027">
                <a:tc>
                  <a:txBody>
                    <a:bodyPr/>
                    <a:lstStyle/>
                    <a:p>
                      <a:r>
                        <a:rPr kumimoji="1" lang="ja-JP" altLang="en-US" sz="1400" dirty="0"/>
                        <a:t>砂防関係</a:t>
                      </a:r>
                    </a:p>
                  </a:txBody>
                  <a:tcPr/>
                </a:tc>
                <a:tc>
                  <a:txBody>
                    <a:bodyPr/>
                    <a:lstStyle/>
                    <a:p>
                      <a:pPr algn="ctr"/>
                      <a:r>
                        <a:rPr kumimoji="1" lang="en-US" altLang="ja-JP" sz="1400" dirty="0"/>
                        <a:t>330</a:t>
                      </a:r>
                      <a:endParaRPr kumimoji="1" lang="ja-JP" altLang="en-US" sz="1400" dirty="0"/>
                    </a:p>
                  </a:txBody>
                  <a:tcPr/>
                </a:tc>
                <a:tc>
                  <a:txBody>
                    <a:bodyPr/>
                    <a:lstStyle/>
                    <a:p>
                      <a:pPr algn="ctr"/>
                      <a:r>
                        <a:rPr kumimoji="1" lang="en-US" altLang="ja-JP" sz="1400" dirty="0"/>
                        <a:t>246</a:t>
                      </a:r>
                      <a:endParaRPr kumimoji="1" lang="ja-JP" altLang="en-US" sz="1400" dirty="0"/>
                    </a:p>
                  </a:txBody>
                  <a:tcPr/>
                </a:tc>
                <a:extLst>
                  <a:ext uri="{0D108BD9-81ED-4DB2-BD59-A6C34878D82A}">
                    <a16:rowId xmlns:a16="http://schemas.microsoft.com/office/drawing/2014/main" xmlns="" val="10002"/>
                  </a:ext>
                </a:extLst>
              </a:tr>
            </a:tbl>
          </a:graphicData>
        </a:graphic>
      </p:graphicFrame>
      <p:sp>
        <p:nvSpPr>
          <p:cNvPr id="10" name="タイトル 1"/>
          <p:cNvSpPr txBox="1">
            <a:spLocks/>
          </p:cNvSpPr>
          <p:nvPr/>
        </p:nvSpPr>
        <p:spPr>
          <a:xfrm>
            <a:off x="457200" y="228600"/>
            <a:ext cx="8507288" cy="914400"/>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100" dirty="0">
                <a:latin typeface="HGSｺﾞｼｯｸM" panose="020B0600000000000000" pitchFamily="50" charset="-128"/>
                <a:ea typeface="HGSｺﾞｼｯｸM" panose="020B0600000000000000" pitchFamily="50" charset="-128"/>
              </a:rPr>
              <a:t>４．災害特性の把握</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200" dirty="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３）降雨災害データ（道路関係＋砂防関係）</a:t>
            </a:r>
            <a:endParaRPr lang="ja-JP" altLang="en-US" sz="2200" dirty="0"/>
          </a:p>
        </p:txBody>
      </p:sp>
      <p:sp>
        <p:nvSpPr>
          <p:cNvPr id="11" name="テキスト ボックス 10"/>
          <p:cNvSpPr txBox="1"/>
          <p:nvPr/>
        </p:nvSpPr>
        <p:spPr>
          <a:xfrm>
            <a:off x="365212" y="3713936"/>
            <a:ext cx="4710844" cy="2031325"/>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kumimoji="1" lang="ja-JP" altLang="en-US" dirty="0">
                <a:latin typeface="+mn-ea"/>
                <a:cs typeface="Meiryo UI" panose="020B0604030504040204" pitchFamily="50" charset="-128"/>
              </a:rPr>
              <a:t>災害数：収集災害数（位置が確定のみ）</a:t>
            </a:r>
            <a:endParaRPr kumimoji="1" lang="en-US" altLang="ja-JP" dirty="0">
              <a:latin typeface="+mn-ea"/>
              <a:cs typeface="Meiryo UI" panose="020B0604030504040204" pitchFamily="50" charset="-128"/>
            </a:endParaRPr>
          </a:p>
          <a:p>
            <a:pPr marL="285750" indent="-285750">
              <a:buFont typeface="Wingdings" panose="05000000000000000000" pitchFamily="2" charset="2"/>
              <a:buChar char="Ø"/>
            </a:pPr>
            <a:r>
              <a:rPr kumimoji="1" lang="ja-JP" altLang="en-US" dirty="0">
                <a:latin typeface="+mn-ea"/>
                <a:cs typeface="Meiryo UI" panose="020B0604030504040204" pitchFamily="50" charset="-128"/>
              </a:rPr>
              <a:t>検討対象災害数：</a:t>
            </a:r>
            <a:endParaRPr kumimoji="1" lang="en-US" altLang="ja-JP" dirty="0">
              <a:latin typeface="+mn-ea"/>
              <a:cs typeface="Meiryo UI" panose="020B0604030504040204" pitchFamily="50" charset="-128"/>
            </a:endParaRPr>
          </a:p>
          <a:p>
            <a:pPr marL="361950"/>
            <a:r>
              <a:rPr kumimoji="1" lang="ja-JP" altLang="en-US" dirty="0" smtClean="0">
                <a:latin typeface="+mn-ea"/>
                <a:cs typeface="Meiryo UI" panose="020B0604030504040204" pitchFamily="50" charset="-128"/>
              </a:rPr>
              <a:t>砂防</a:t>
            </a:r>
            <a:r>
              <a:rPr kumimoji="1" lang="ja-JP" altLang="en-US" dirty="0">
                <a:latin typeface="+mn-ea"/>
                <a:cs typeface="Meiryo UI" panose="020B0604030504040204" pitchFamily="50" charset="-128"/>
              </a:rPr>
              <a:t>関係の災害で以下の災害を除く</a:t>
            </a:r>
            <a:endParaRPr kumimoji="1" lang="en-US" altLang="ja-JP" dirty="0">
              <a:latin typeface="+mn-ea"/>
              <a:cs typeface="Meiryo UI" panose="020B0604030504040204" pitchFamily="50" charset="-128"/>
            </a:endParaRPr>
          </a:p>
          <a:p>
            <a:pPr marL="447675"/>
            <a:r>
              <a:rPr lang="ja-JP" altLang="en-US" dirty="0">
                <a:latin typeface="+mn-ea"/>
                <a:cs typeface="Meiryo UI" panose="020B0604030504040204" pitchFamily="50" charset="-128"/>
              </a:rPr>
              <a:t>・</a:t>
            </a:r>
            <a:r>
              <a:rPr lang="ja-JP" altLang="en-US" dirty="0" smtClean="0">
                <a:latin typeface="+mn-ea"/>
                <a:cs typeface="Meiryo UI" panose="020B0604030504040204" pitchFamily="50" charset="-128"/>
              </a:rPr>
              <a:t>道路</a:t>
            </a:r>
            <a:r>
              <a:rPr lang="ja-JP" altLang="en-US" dirty="0">
                <a:latin typeface="+mn-ea"/>
                <a:cs typeface="Meiryo UI" panose="020B0604030504040204" pitchFamily="50" charset="-128"/>
              </a:rPr>
              <a:t>関係と重なるもの　</a:t>
            </a:r>
            <a:endParaRPr lang="en-US" altLang="ja-JP" dirty="0">
              <a:latin typeface="+mn-ea"/>
              <a:cs typeface="Meiryo UI" panose="020B0604030504040204" pitchFamily="50" charset="-128"/>
            </a:endParaRPr>
          </a:p>
          <a:p>
            <a:pPr marL="447675"/>
            <a:r>
              <a:rPr lang="ja-JP" altLang="en-US" dirty="0">
                <a:latin typeface="+mn-ea"/>
                <a:cs typeface="Meiryo UI" panose="020B0604030504040204" pitchFamily="50" charset="-128"/>
              </a:rPr>
              <a:t>・</a:t>
            </a:r>
            <a:r>
              <a:rPr lang="ja-JP" altLang="en-US" dirty="0" smtClean="0">
                <a:latin typeface="+mn-ea"/>
                <a:cs typeface="Meiryo UI" panose="020B0604030504040204" pitchFamily="50" charset="-128"/>
              </a:rPr>
              <a:t>災害</a:t>
            </a:r>
            <a:r>
              <a:rPr lang="ja-JP" altLang="en-US" dirty="0">
                <a:latin typeface="+mn-ea"/>
                <a:cs typeface="Meiryo UI" panose="020B0604030504040204" pitchFamily="50" charset="-128"/>
              </a:rPr>
              <a:t>年月日が不明な</a:t>
            </a:r>
            <a:r>
              <a:rPr lang="ja-JP" altLang="en-US" dirty="0" smtClean="0">
                <a:latin typeface="+mn-ea"/>
                <a:cs typeface="Meiryo UI" panose="020B0604030504040204" pitchFamily="50" charset="-128"/>
              </a:rPr>
              <a:t>もの</a:t>
            </a:r>
            <a:endParaRPr lang="en-US" altLang="ja-JP" dirty="0">
              <a:latin typeface="+mn-ea"/>
              <a:cs typeface="Meiryo UI" panose="020B0604030504040204" pitchFamily="50" charset="-128"/>
            </a:endParaRPr>
          </a:p>
          <a:p>
            <a:pPr marL="447675"/>
            <a:r>
              <a:rPr lang="ja-JP" altLang="en-US" dirty="0" smtClean="0">
                <a:latin typeface="+mn-ea"/>
                <a:cs typeface="Meiryo UI" panose="020B0604030504040204" pitchFamily="50" charset="-128"/>
              </a:rPr>
              <a:t>・倒木、護岸</a:t>
            </a:r>
            <a:r>
              <a:rPr lang="ja-JP" altLang="en-US" dirty="0">
                <a:latin typeface="+mn-ea"/>
                <a:cs typeface="Meiryo UI" panose="020B0604030504040204" pitchFamily="50" charset="-128"/>
              </a:rPr>
              <a:t>崩壊など斜面災害と明らか</a:t>
            </a:r>
            <a:r>
              <a:rPr lang="ja-JP" altLang="en-US" dirty="0" smtClean="0">
                <a:latin typeface="+mn-ea"/>
                <a:cs typeface="Meiryo UI" panose="020B0604030504040204" pitchFamily="50" charset="-128"/>
              </a:rPr>
              <a:t>に</a:t>
            </a:r>
            <a:endParaRPr lang="en-US" altLang="ja-JP" dirty="0" smtClean="0">
              <a:latin typeface="+mn-ea"/>
              <a:cs typeface="Meiryo UI" panose="020B0604030504040204" pitchFamily="50" charset="-128"/>
            </a:endParaRPr>
          </a:p>
          <a:p>
            <a:pPr marL="447675"/>
            <a:r>
              <a:rPr lang="ja-JP" altLang="en-US" dirty="0" smtClean="0">
                <a:latin typeface="+mn-ea"/>
                <a:cs typeface="Meiryo UI" panose="020B0604030504040204" pitchFamily="50" charset="-128"/>
              </a:rPr>
              <a:t> 異なる</a:t>
            </a:r>
            <a:r>
              <a:rPr lang="ja-JP" altLang="en-US" dirty="0">
                <a:latin typeface="+mn-ea"/>
                <a:cs typeface="Meiryo UI" panose="020B0604030504040204" pitchFamily="50" charset="-128"/>
              </a:rPr>
              <a:t>もの</a:t>
            </a:r>
            <a:endParaRPr lang="en-US" altLang="ja-JP" dirty="0">
              <a:latin typeface="+mn-ea"/>
              <a:cs typeface="Meiryo UI" panose="020B0604030504040204" pitchFamily="50" charset="-128"/>
            </a:endParaRPr>
          </a:p>
        </p:txBody>
      </p:sp>
      <p:sp>
        <p:nvSpPr>
          <p:cNvPr id="6" name="テキスト ボックス 5"/>
          <p:cNvSpPr txBox="1"/>
          <p:nvPr/>
        </p:nvSpPr>
        <p:spPr>
          <a:xfrm>
            <a:off x="323528" y="1412776"/>
            <a:ext cx="4715172" cy="646331"/>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lang="ja-JP" altLang="en-US" dirty="0">
                <a:latin typeface="+mn-ea"/>
                <a:cs typeface="Meiryo UI" panose="020B0604030504040204" pitchFamily="50" charset="-128"/>
              </a:rPr>
              <a:t>検討対象：道路関係（前述</a:t>
            </a:r>
            <a:r>
              <a:rPr lang="ja-JP" altLang="en-US" dirty="0" smtClean="0">
                <a:latin typeface="+mn-ea"/>
                <a:cs typeface="Meiryo UI" panose="020B0604030504040204" pitchFamily="50" charset="-128"/>
              </a:rPr>
              <a:t>）、砂防</a:t>
            </a:r>
            <a:r>
              <a:rPr lang="ja-JP" altLang="en-US" dirty="0">
                <a:latin typeface="+mn-ea"/>
                <a:cs typeface="Meiryo UI" panose="020B0604030504040204" pitchFamily="50" charset="-128"/>
              </a:rPr>
              <a:t>関係</a:t>
            </a:r>
            <a:endParaRPr lang="en-US" altLang="ja-JP" dirty="0">
              <a:latin typeface="+mn-ea"/>
              <a:cs typeface="Meiryo UI" panose="020B0604030504040204" pitchFamily="50" charset="-128"/>
            </a:endParaRPr>
          </a:p>
          <a:p>
            <a:r>
              <a:rPr kumimoji="1" lang="ja-JP" altLang="en-US" dirty="0" smtClean="0">
                <a:latin typeface="+mn-ea"/>
                <a:cs typeface="Meiryo UI" panose="020B0604030504040204" pitchFamily="50" charset="-128"/>
              </a:rPr>
              <a:t>　　</a:t>
            </a:r>
            <a:r>
              <a:rPr kumimoji="1" lang="ja-JP" altLang="en-US" dirty="0">
                <a:latin typeface="+mn-ea"/>
                <a:cs typeface="Meiryo UI" panose="020B0604030504040204" pitchFamily="50" charset="-128"/>
              </a:rPr>
              <a:t>　　　　</a:t>
            </a:r>
            <a:r>
              <a:rPr kumimoji="1" lang="en-US" altLang="ja-JP" dirty="0" smtClean="0">
                <a:latin typeface="+mn-ea"/>
                <a:cs typeface="Meiryo UI" panose="020B0604030504040204" pitchFamily="50" charset="-128"/>
              </a:rPr>
              <a:t>1994</a:t>
            </a:r>
            <a:r>
              <a:rPr kumimoji="1" lang="ja-JP" altLang="en-US" dirty="0">
                <a:latin typeface="+mn-ea"/>
                <a:cs typeface="Meiryo UI" panose="020B0604030504040204" pitchFamily="50" charset="-128"/>
              </a:rPr>
              <a:t>～</a:t>
            </a:r>
            <a:r>
              <a:rPr kumimoji="1" lang="en-US" altLang="ja-JP" dirty="0">
                <a:latin typeface="+mn-ea"/>
                <a:cs typeface="Meiryo UI" panose="020B0604030504040204" pitchFamily="50" charset="-128"/>
              </a:rPr>
              <a:t>2015</a:t>
            </a:r>
            <a:r>
              <a:rPr kumimoji="1" lang="ja-JP" altLang="en-US" dirty="0">
                <a:latin typeface="+mn-ea"/>
                <a:cs typeface="Meiryo UI" panose="020B0604030504040204" pitchFamily="50" charset="-128"/>
              </a:rPr>
              <a:t>年までの降雨による災害</a:t>
            </a:r>
            <a:endParaRPr kumimoji="1" lang="en-US" altLang="ja-JP" dirty="0">
              <a:latin typeface="+mn-ea"/>
              <a:cs typeface="Meiryo UI" panose="020B0604030504040204" pitchFamily="50" charset="-128"/>
            </a:endParaRPr>
          </a:p>
        </p:txBody>
      </p:sp>
      <p:pic>
        <p:nvPicPr>
          <p:cNvPr id="19459" name="Picture 3" descr="E:\E_back\hamada\H28\大阪府\確率降雨\画像20170123\saiga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459" y="1232662"/>
            <a:ext cx="3910289" cy="4835419"/>
          </a:xfrm>
          <a:prstGeom prst="rect">
            <a:avLst/>
          </a:prstGeom>
          <a:noFill/>
          <a:extLst>
            <a:ext uri="{909E8E84-426E-40DD-AFC4-6F175D3DCCD1}">
              <a14:hiddenFill xmlns:a14="http://schemas.microsoft.com/office/drawing/2010/main">
                <a:solidFill>
                  <a:srgbClr val="FFFFFF"/>
                </a:solidFill>
              </a14:hiddenFill>
            </a:ext>
          </a:extLst>
        </p:spPr>
      </p:pic>
      <p:sp>
        <p:nvSpPr>
          <p:cNvPr id="13"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262160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13" name="タイトル 1"/>
          <p:cNvSpPr txBox="1">
            <a:spLocks/>
          </p:cNvSpPr>
          <p:nvPr/>
        </p:nvSpPr>
        <p:spPr>
          <a:xfrm>
            <a:off x="457200" y="228600"/>
            <a:ext cx="8507288" cy="914400"/>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100" dirty="0">
                <a:latin typeface="HGSｺﾞｼｯｸM" panose="020B0600000000000000" pitchFamily="50" charset="-128"/>
                <a:ea typeface="HGSｺﾞｼｯｸM" panose="020B0600000000000000" pitchFamily="50" charset="-128"/>
              </a:rPr>
              <a:t>４</a:t>
            </a:r>
            <a:r>
              <a:rPr lang="ja-JP" altLang="en-US" sz="3100" dirty="0" smtClean="0">
                <a:latin typeface="HGSｺﾞｼｯｸM" panose="020B0600000000000000" pitchFamily="50" charset="-128"/>
                <a:ea typeface="HGSｺﾞｼｯｸM" panose="020B0600000000000000" pitchFamily="50" charset="-128"/>
              </a:rPr>
              <a:t>．災害特性の把握</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200" dirty="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４）まとめ</a:t>
            </a:r>
            <a:endParaRPr lang="ja-JP" altLang="en-US" sz="2200" dirty="0"/>
          </a:p>
        </p:txBody>
      </p:sp>
      <p:sp>
        <p:nvSpPr>
          <p:cNvPr id="7" name="コンテンツ プレースホルダー 2"/>
          <p:cNvSpPr txBox="1">
            <a:spLocks/>
          </p:cNvSpPr>
          <p:nvPr/>
        </p:nvSpPr>
        <p:spPr>
          <a:xfrm>
            <a:off x="971600" y="1295101"/>
            <a:ext cx="7848872" cy="4870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0"/>
              </a:spcBef>
              <a:buFont typeface="Wingdings" panose="05000000000000000000" pitchFamily="2" charset="2"/>
              <a:buChar char="Ø"/>
            </a:pPr>
            <a:r>
              <a:rPr lang="ja-JP" altLang="en-US" sz="2000" dirty="0" smtClean="0"/>
              <a:t>降雨災害分析に用いるデータについて</a:t>
            </a:r>
            <a:endParaRPr lang="en-US" altLang="ja-JP" sz="2000" dirty="0" smtClean="0"/>
          </a:p>
          <a:p>
            <a:pPr marL="538163" indent="0">
              <a:spcBef>
                <a:spcPts val="0"/>
              </a:spcBef>
              <a:buNone/>
            </a:pPr>
            <a:r>
              <a:rPr lang="ja-JP" altLang="en-US" sz="2000" dirty="0" smtClean="0"/>
              <a:t>・道路及び砂防関係の災害要因で、同様な傾向が確認できた。</a:t>
            </a:r>
            <a:endParaRPr lang="en-US" altLang="ja-JP" sz="2000" dirty="0" smtClean="0"/>
          </a:p>
          <a:p>
            <a:pPr marL="538163" indent="0">
              <a:spcBef>
                <a:spcPts val="0"/>
              </a:spcBef>
              <a:buNone/>
            </a:pPr>
            <a:endParaRPr lang="en-US" altLang="ja-JP" sz="2000" dirty="0" smtClean="0"/>
          </a:p>
          <a:p>
            <a:pPr>
              <a:spcBef>
                <a:spcPts val="0"/>
              </a:spcBef>
              <a:buFont typeface="Wingdings" panose="05000000000000000000" pitchFamily="2" charset="2"/>
              <a:buChar char="Ø"/>
            </a:pPr>
            <a:r>
              <a:rPr lang="ja-JP" altLang="en-US" sz="2000" dirty="0" smtClean="0"/>
              <a:t>地域・地形特性に</a:t>
            </a:r>
            <a:r>
              <a:rPr lang="ja-JP" altLang="en-US" sz="2000" dirty="0"/>
              <a:t>ついて</a:t>
            </a:r>
            <a:endParaRPr lang="en-US" altLang="ja-JP" sz="2000" dirty="0" smtClean="0"/>
          </a:p>
          <a:p>
            <a:pPr marL="627063" indent="-85725">
              <a:spcBef>
                <a:spcPts val="0"/>
              </a:spcBef>
              <a:buNone/>
            </a:pPr>
            <a:r>
              <a:rPr lang="ja-JP" altLang="en-US" sz="2000" dirty="0" smtClean="0"/>
              <a:t>・北部や南部の降雨量が多い地域で、災害の発生が多くなっている。</a:t>
            </a:r>
            <a:endParaRPr lang="en-US" altLang="ja-JP" sz="2000" dirty="0" smtClean="0"/>
          </a:p>
          <a:p>
            <a:pPr marL="627063" indent="-85725">
              <a:spcBef>
                <a:spcPts val="0"/>
              </a:spcBef>
              <a:buNone/>
            </a:pPr>
            <a:r>
              <a:rPr lang="ja-JP" altLang="en-US" sz="2000" dirty="0" smtClean="0"/>
              <a:t>・比</a:t>
            </a:r>
            <a:r>
              <a:rPr lang="ja-JP" altLang="en-US" sz="2000" dirty="0"/>
              <a:t>高や傾斜</a:t>
            </a:r>
            <a:r>
              <a:rPr lang="ja-JP" altLang="en-US" sz="2000" dirty="0" smtClean="0"/>
              <a:t>が一定程度を超えて大きい地域では、降雨</a:t>
            </a:r>
            <a:r>
              <a:rPr lang="ja-JP" altLang="en-US" sz="2000" dirty="0"/>
              <a:t>災害の発生が</a:t>
            </a:r>
            <a:r>
              <a:rPr lang="ja-JP" altLang="en-US" sz="2000" dirty="0" smtClean="0"/>
              <a:t>少なくなる傾向</a:t>
            </a:r>
            <a:r>
              <a:rPr lang="ja-JP" altLang="en-US" sz="2000" dirty="0"/>
              <a:t>にある</a:t>
            </a:r>
            <a:r>
              <a:rPr lang="ja-JP" altLang="en-US" sz="2000" dirty="0" smtClean="0"/>
              <a:t>。</a:t>
            </a:r>
            <a:endParaRPr lang="en-US" altLang="ja-JP" sz="2000" dirty="0" smtClean="0"/>
          </a:p>
          <a:p>
            <a:pPr marL="627063" indent="-85725">
              <a:spcBef>
                <a:spcPts val="0"/>
              </a:spcBef>
              <a:buNone/>
            </a:pPr>
            <a:endParaRPr lang="en-US" altLang="ja-JP" sz="2000" dirty="0"/>
          </a:p>
          <a:p>
            <a:pPr>
              <a:spcBef>
                <a:spcPts val="0"/>
              </a:spcBef>
              <a:buFont typeface="Wingdings" panose="05000000000000000000" pitchFamily="2" charset="2"/>
              <a:buChar char="Ø"/>
            </a:pPr>
            <a:r>
              <a:rPr lang="ja-JP" altLang="en-US" sz="2000" dirty="0" smtClean="0"/>
              <a:t>地質</a:t>
            </a:r>
            <a:r>
              <a:rPr lang="ja-JP" altLang="en-US" sz="2000" dirty="0"/>
              <a:t>特性</a:t>
            </a:r>
            <a:r>
              <a:rPr lang="ja-JP" altLang="en-US" sz="2000" dirty="0" smtClean="0"/>
              <a:t>に</a:t>
            </a:r>
            <a:r>
              <a:rPr lang="ja-JP" altLang="en-US" sz="2000" dirty="0"/>
              <a:t>ついて</a:t>
            </a:r>
            <a:endParaRPr lang="en-US" altLang="ja-JP" sz="2000" dirty="0" smtClean="0"/>
          </a:p>
          <a:p>
            <a:pPr marL="541338" indent="0">
              <a:spcBef>
                <a:spcPts val="0"/>
              </a:spcBef>
              <a:buNone/>
            </a:pPr>
            <a:r>
              <a:rPr lang="ja-JP" altLang="en-US" sz="2000" dirty="0" smtClean="0"/>
              <a:t>・降雨災害は、泥岩・頁岩および花崗岩の地域で多くみられる 。</a:t>
            </a:r>
            <a:endParaRPr lang="en-US" altLang="ja-JP" sz="2000" dirty="0" smtClean="0"/>
          </a:p>
          <a:p>
            <a:pPr marL="541338" indent="0">
              <a:spcBef>
                <a:spcPts val="0"/>
              </a:spcBef>
              <a:buNone/>
            </a:pPr>
            <a:endParaRPr lang="en-US" altLang="ja-JP" sz="2000" dirty="0"/>
          </a:p>
          <a:p>
            <a:pPr>
              <a:spcBef>
                <a:spcPts val="0"/>
              </a:spcBef>
              <a:buFont typeface="Wingdings" panose="05000000000000000000" pitchFamily="2" charset="2"/>
              <a:buChar char="Ø"/>
            </a:pPr>
            <a:r>
              <a:rPr lang="ja-JP" altLang="en-US" sz="2000" dirty="0" smtClean="0"/>
              <a:t>回帰分析の方針について</a:t>
            </a:r>
            <a:endParaRPr lang="en-US" altLang="ja-JP" sz="2000" dirty="0" smtClean="0"/>
          </a:p>
          <a:p>
            <a:pPr marL="630238" indent="-88900">
              <a:spcBef>
                <a:spcPts val="0"/>
              </a:spcBef>
              <a:buNone/>
            </a:pPr>
            <a:r>
              <a:rPr lang="ja-JP" altLang="en-US" sz="2000" dirty="0" smtClean="0"/>
              <a:t>・回帰分析では、</a:t>
            </a:r>
            <a:r>
              <a:rPr lang="ja-JP" altLang="en-US" sz="2000" dirty="0"/>
              <a:t>データ数確保の</a:t>
            </a:r>
            <a:r>
              <a:rPr lang="ja-JP" altLang="en-US" sz="2000" dirty="0" smtClean="0"/>
              <a:t>ため、</a:t>
            </a:r>
            <a:r>
              <a:rPr lang="ja-JP" altLang="ja-JP" sz="2000" dirty="0" smtClean="0"/>
              <a:t>道路</a:t>
            </a:r>
            <a:r>
              <a:rPr lang="ja-JP" altLang="ja-JP" sz="2000" dirty="0"/>
              <a:t>災害デ－タ</a:t>
            </a:r>
            <a:r>
              <a:rPr lang="ja-JP" altLang="en-US" sz="2000" dirty="0"/>
              <a:t>に砂防</a:t>
            </a:r>
            <a:r>
              <a:rPr lang="ja-JP" altLang="ja-JP" sz="2000" dirty="0"/>
              <a:t>災害デ－タを</a:t>
            </a:r>
            <a:r>
              <a:rPr lang="ja-JP" altLang="en-US" sz="2000" dirty="0"/>
              <a:t>加えて</a:t>
            </a:r>
            <a:r>
              <a:rPr lang="ja-JP" altLang="ja-JP" sz="2000" dirty="0"/>
              <a:t>分析する</a:t>
            </a:r>
            <a:r>
              <a:rPr lang="ja-JP" altLang="en-US" sz="2000" dirty="0"/>
              <a:t>。</a:t>
            </a:r>
            <a:endParaRPr lang="ja-JP" altLang="ja-JP" sz="2000" dirty="0"/>
          </a:p>
          <a:p>
            <a:pPr marL="630238" indent="-88900">
              <a:spcBef>
                <a:spcPts val="0"/>
              </a:spcBef>
              <a:buNone/>
            </a:pPr>
            <a:r>
              <a:rPr lang="ja-JP" altLang="en-US" sz="2000" dirty="0" smtClean="0"/>
              <a:t>・</a:t>
            </a:r>
            <a:r>
              <a:rPr lang="ja-JP" altLang="ja-JP" sz="2000" dirty="0" smtClean="0"/>
              <a:t>災害要因</a:t>
            </a:r>
            <a:r>
              <a:rPr lang="ja-JP" altLang="en-US" sz="2000" dirty="0"/>
              <a:t>の</a:t>
            </a:r>
            <a:r>
              <a:rPr lang="ja-JP" altLang="en-US" sz="2000" dirty="0" smtClean="0"/>
              <a:t>降雨データは、</a:t>
            </a:r>
            <a:r>
              <a:rPr lang="ja-JP" altLang="ja-JP" sz="2000" dirty="0" smtClean="0"/>
              <a:t>災害</a:t>
            </a:r>
            <a:r>
              <a:rPr lang="ja-JP" altLang="ja-JP" sz="2000" dirty="0"/>
              <a:t>時の</a:t>
            </a:r>
            <a:r>
              <a:rPr lang="ja-JP" altLang="ja-JP" sz="2000" dirty="0" smtClean="0"/>
              <a:t>降雨</a:t>
            </a:r>
            <a:r>
              <a:rPr lang="ja-JP" altLang="en-US" sz="2000" dirty="0" smtClean="0"/>
              <a:t>データを使用</a:t>
            </a:r>
            <a:r>
              <a:rPr lang="ja-JP" altLang="ja-JP" sz="2000" dirty="0" smtClean="0"/>
              <a:t>する</a:t>
            </a:r>
            <a:r>
              <a:rPr lang="ja-JP" altLang="en-US" sz="2000" dirty="0" smtClean="0"/>
              <a:t>。</a:t>
            </a:r>
            <a:endParaRPr lang="ja-JP" altLang="ja-JP" sz="2000" dirty="0"/>
          </a:p>
        </p:txBody>
      </p:sp>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396783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５．斜面崩壊の発生要因分析</a:t>
            </a:r>
            <a:r>
              <a:rPr lang="en-US" altLang="ja-JP" sz="4400" dirty="0">
                <a:latin typeface="HGSｺﾞｼｯｸM" panose="020B0600000000000000" pitchFamily="50" charset="-128"/>
                <a:ea typeface="HGSｺﾞｼｯｸM" panose="020B0600000000000000" pitchFamily="50" charset="-128"/>
              </a:rPr>
              <a:t/>
            </a:r>
            <a:br>
              <a:rPr lang="en-US" altLang="ja-JP" sz="4400"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１</a:t>
            </a:r>
            <a:r>
              <a:rPr lang="ja-JP" altLang="en-US" sz="2300" dirty="0" smtClean="0">
                <a:latin typeface="HGSｺﾞｼｯｸM" panose="020B0600000000000000" pitchFamily="50" charset="-128"/>
                <a:ea typeface="HGSｺﾞｼｯｸM" panose="020B0600000000000000" pitchFamily="50" charset="-128"/>
              </a:rPr>
              <a:t>）</a:t>
            </a:r>
            <a:r>
              <a:rPr lang="zh-TW" altLang="en-US" sz="2300" dirty="0">
                <a:latin typeface="HGSｺﾞｼｯｸM" panose="020B0600000000000000" pitchFamily="50" charset="-128"/>
                <a:ea typeface="HGSｺﾞｼｯｸM" panose="020B0600000000000000" pitchFamily="50" charset="-128"/>
              </a:rPr>
              <a:t>調査検討</a:t>
            </a:r>
            <a:r>
              <a:rPr lang="ja-JP" altLang="en-US" sz="2300" dirty="0" smtClean="0">
                <a:latin typeface="HGSｺﾞｼｯｸM" panose="020B0600000000000000" pitchFamily="50" charset="-128"/>
                <a:ea typeface="HGSｺﾞｼｯｸM" panose="020B0600000000000000" pitchFamily="50" charset="-128"/>
              </a:rPr>
              <a:t>項目</a:t>
            </a:r>
            <a:endParaRPr kumimoji="1" lang="ja-JP" altLang="en-US" sz="23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5" name="テキスト ボックス 4"/>
          <p:cNvSpPr txBox="1"/>
          <p:nvPr/>
        </p:nvSpPr>
        <p:spPr>
          <a:xfrm>
            <a:off x="487685" y="1340768"/>
            <a:ext cx="8332787" cy="1323439"/>
          </a:xfrm>
          <a:prstGeom prst="rect">
            <a:avLst/>
          </a:prstGeom>
          <a:noFill/>
          <a:ln>
            <a:solidFill>
              <a:schemeClr val="tx1"/>
            </a:solidFill>
            <a:prstDash val="solid"/>
          </a:ln>
        </p:spPr>
        <p:txBody>
          <a:bodyPr wrap="square" rtlCol="0">
            <a:spAutoFit/>
          </a:bodyPr>
          <a:lstStyle/>
          <a:p>
            <a:r>
              <a:rPr lang="ja-JP" altLang="en-US" sz="2000" dirty="0" smtClean="0">
                <a:latin typeface="+mn-ea"/>
              </a:rPr>
              <a:t>・</a:t>
            </a:r>
            <a:r>
              <a:rPr lang="ja-JP" altLang="ja-JP" sz="2000" dirty="0" smtClean="0">
                <a:latin typeface="+mn-ea"/>
              </a:rPr>
              <a:t>豪雨</a:t>
            </a:r>
            <a:r>
              <a:rPr lang="ja-JP" altLang="ja-JP" sz="2000" dirty="0">
                <a:latin typeface="+mn-ea"/>
              </a:rPr>
              <a:t>時の崩壊・地すべり・土石流といった斜面</a:t>
            </a:r>
            <a:r>
              <a:rPr lang="ja-JP" altLang="ja-JP" sz="2000" dirty="0" smtClean="0">
                <a:latin typeface="+mn-ea"/>
              </a:rPr>
              <a:t>災害</a:t>
            </a:r>
            <a:r>
              <a:rPr lang="ja-JP" altLang="en-US" sz="2000" dirty="0" smtClean="0">
                <a:latin typeface="+mn-ea"/>
              </a:rPr>
              <a:t>について</a:t>
            </a:r>
            <a:r>
              <a:rPr lang="ja-JP" altLang="ja-JP" sz="2000" dirty="0" smtClean="0">
                <a:latin typeface="+mn-ea"/>
              </a:rPr>
              <a:t>，</a:t>
            </a:r>
            <a:r>
              <a:rPr lang="ja-JP" altLang="en-US" sz="2000" dirty="0" smtClean="0">
                <a:latin typeface="+mn-ea"/>
              </a:rPr>
              <a:t>現状</a:t>
            </a:r>
            <a:r>
              <a:rPr lang="ja-JP" altLang="ja-JP" sz="2000" dirty="0" smtClean="0">
                <a:latin typeface="+mn-ea"/>
              </a:rPr>
              <a:t>ではその</a:t>
            </a:r>
            <a:endParaRPr lang="en-US" altLang="ja-JP" sz="2000" dirty="0" smtClean="0">
              <a:latin typeface="+mn-ea"/>
            </a:endParaRPr>
          </a:p>
          <a:p>
            <a:r>
              <a:rPr lang="en-US" altLang="ja-JP" sz="2000" dirty="0">
                <a:latin typeface="+mn-ea"/>
              </a:rPr>
              <a:t> </a:t>
            </a:r>
            <a:r>
              <a:rPr lang="en-US" altLang="ja-JP" sz="2000" dirty="0" smtClean="0">
                <a:latin typeface="+mn-ea"/>
              </a:rPr>
              <a:t> </a:t>
            </a:r>
            <a:r>
              <a:rPr lang="ja-JP" altLang="ja-JP" sz="2000" dirty="0" smtClean="0">
                <a:latin typeface="+mn-ea"/>
              </a:rPr>
              <a:t>発生</a:t>
            </a:r>
            <a:r>
              <a:rPr lang="ja-JP" altLang="ja-JP" sz="2000" dirty="0">
                <a:latin typeface="+mn-ea"/>
              </a:rPr>
              <a:t>場所を正確に</a:t>
            </a:r>
            <a:r>
              <a:rPr lang="ja-JP" altLang="ja-JP" sz="2000" dirty="0" smtClean="0">
                <a:latin typeface="+mn-ea"/>
              </a:rPr>
              <a:t>予測は</a:t>
            </a:r>
            <a:r>
              <a:rPr lang="ja-JP" altLang="ja-JP" sz="2000" dirty="0">
                <a:latin typeface="+mn-ea"/>
              </a:rPr>
              <a:t>きわめて</a:t>
            </a:r>
            <a:r>
              <a:rPr lang="ja-JP" altLang="ja-JP" sz="2000" dirty="0" smtClean="0">
                <a:latin typeface="+mn-ea"/>
              </a:rPr>
              <a:t>困難</a:t>
            </a:r>
            <a:endParaRPr lang="en-US" altLang="ja-JP" sz="2000" dirty="0" smtClean="0">
              <a:latin typeface="+mn-ea"/>
            </a:endParaRPr>
          </a:p>
          <a:p>
            <a:r>
              <a:rPr lang="ja-JP" altLang="en-US" sz="2000" dirty="0" smtClean="0">
                <a:latin typeface="+mn-ea"/>
              </a:rPr>
              <a:t>・</a:t>
            </a:r>
            <a:r>
              <a:rPr lang="ja-JP" altLang="ja-JP" sz="2000" dirty="0" smtClean="0">
                <a:latin typeface="+mn-ea"/>
              </a:rPr>
              <a:t>道路</a:t>
            </a:r>
            <a:r>
              <a:rPr lang="ja-JP" altLang="ja-JP" sz="2000" dirty="0">
                <a:latin typeface="+mn-ea"/>
              </a:rPr>
              <a:t>斜面の場合は，自然的要因の他に切土・盛土・法面保護等の</a:t>
            </a:r>
            <a:r>
              <a:rPr lang="ja-JP" altLang="ja-JP" sz="2000" dirty="0" smtClean="0">
                <a:latin typeface="+mn-ea"/>
              </a:rPr>
              <a:t>人工的</a:t>
            </a:r>
            <a:endParaRPr lang="en-US" altLang="ja-JP" sz="2000" dirty="0" smtClean="0">
              <a:latin typeface="+mn-ea"/>
            </a:endParaRPr>
          </a:p>
          <a:p>
            <a:r>
              <a:rPr lang="en-US" altLang="ja-JP" sz="2000" dirty="0">
                <a:latin typeface="+mn-ea"/>
              </a:rPr>
              <a:t> </a:t>
            </a:r>
            <a:r>
              <a:rPr lang="en-US" altLang="ja-JP" sz="2000" dirty="0" smtClean="0">
                <a:latin typeface="+mn-ea"/>
              </a:rPr>
              <a:t> </a:t>
            </a:r>
            <a:r>
              <a:rPr lang="ja-JP" altLang="ja-JP" sz="2000" dirty="0" smtClean="0">
                <a:latin typeface="+mn-ea"/>
              </a:rPr>
              <a:t>要因</a:t>
            </a:r>
            <a:r>
              <a:rPr lang="ja-JP" altLang="ja-JP" sz="2000" dirty="0">
                <a:latin typeface="+mn-ea"/>
              </a:rPr>
              <a:t>が加わるため，災害予測は</a:t>
            </a:r>
            <a:r>
              <a:rPr lang="ja-JP" altLang="ja-JP" sz="2000" dirty="0" smtClean="0">
                <a:latin typeface="+mn-ea"/>
              </a:rPr>
              <a:t>更に</a:t>
            </a:r>
            <a:r>
              <a:rPr lang="ja-JP" altLang="en-US" sz="2000" dirty="0" smtClean="0">
                <a:latin typeface="+mn-ea"/>
              </a:rPr>
              <a:t>困難</a:t>
            </a:r>
            <a:endParaRPr lang="en-US" altLang="ja-JP" sz="2000" dirty="0">
              <a:latin typeface="+mn-ea"/>
            </a:endParaRPr>
          </a:p>
        </p:txBody>
      </p:sp>
      <p:sp>
        <p:nvSpPr>
          <p:cNvPr id="6" name="テキスト ボックス 5"/>
          <p:cNvSpPr txBox="1"/>
          <p:nvPr/>
        </p:nvSpPr>
        <p:spPr>
          <a:xfrm>
            <a:off x="487684" y="3933056"/>
            <a:ext cx="8332787" cy="1938992"/>
          </a:xfrm>
          <a:prstGeom prst="rect">
            <a:avLst/>
          </a:prstGeom>
          <a:noFill/>
          <a:ln>
            <a:solidFill>
              <a:schemeClr val="tx1"/>
            </a:solidFill>
            <a:prstDash val="solid"/>
          </a:ln>
        </p:spPr>
        <p:txBody>
          <a:bodyPr wrap="square" rtlCol="0">
            <a:spAutoFit/>
          </a:bodyPr>
          <a:lstStyle/>
          <a:p>
            <a:r>
              <a:rPr lang="ja-JP" altLang="en-US" sz="2000" dirty="0">
                <a:latin typeface="+mn-ea"/>
              </a:rPr>
              <a:t>方　針：</a:t>
            </a:r>
            <a:endParaRPr lang="en-US" altLang="ja-JP" sz="2000" dirty="0">
              <a:latin typeface="+mn-ea"/>
            </a:endParaRPr>
          </a:p>
          <a:p>
            <a:pPr marL="1524000" indent="-1524000"/>
            <a:r>
              <a:rPr lang="ja-JP" altLang="ja-JP" sz="2000" dirty="0"/>
              <a:t>分析方法</a:t>
            </a:r>
            <a:r>
              <a:rPr lang="ja-JP" altLang="en-US" sz="2000" dirty="0"/>
              <a:t>・・・</a:t>
            </a:r>
            <a:r>
              <a:rPr lang="ja-JP" altLang="ja-JP" sz="2000" dirty="0"/>
              <a:t>災害の規模（災害密度）に関する重回帰分析，災害発生の有無に関する判別分析</a:t>
            </a:r>
            <a:r>
              <a:rPr lang="ja-JP" altLang="en-US" sz="2000" dirty="0" smtClean="0"/>
              <a:t>，災害履歴密度の評価</a:t>
            </a:r>
            <a:endParaRPr lang="en-US" altLang="ja-JP" sz="2000" dirty="0"/>
          </a:p>
          <a:p>
            <a:pPr marL="1524000" indent="-1524000"/>
            <a:r>
              <a:rPr lang="ja-JP" altLang="en-US" sz="2000" dirty="0">
                <a:latin typeface="+mn-ea"/>
              </a:rPr>
              <a:t>分析範囲・・・</a:t>
            </a:r>
            <a:r>
              <a:rPr lang="ja-JP" altLang="ja-JP" sz="2000" dirty="0"/>
              <a:t>大阪府</a:t>
            </a:r>
            <a:r>
              <a:rPr lang="ja-JP" altLang="ja-JP" sz="2000" dirty="0" smtClean="0"/>
              <a:t>地形</a:t>
            </a:r>
            <a:r>
              <a:rPr lang="ja-JP" altLang="en-US" sz="2000" dirty="0" smtClean="0"/>
              <a:t>図 </a:t>
            </a:r>
            <a:r>
              <a:rPr lang="ja-JP" altLang="ja-JP" sz="2000" dirty="0" smtClean="0"/>
              <a:t>図</a:t>
            </a:r>
            <a:r>
              <a:rPr lang="ja-JP" altLang="ja-JP" sz="2000" dirty="0"/>
              <a:t>郭割のメッシュ（東西</a:t>
            </a:r>
            <a:r>
              <a:rPr lang="en-US" altLang="ja-JP" sz="2000" dirty="0" smtClean="0"/>
              <a:t>2</a:t>
            </a:r>
            <a:r>
              <a:rPr lang="en-US" altLang="ja-JP" sz="2000" dirty="0"/>
              <a:t>km</a:t>
            </a:r>
            <a:r>
              <a:rPr lang="en-US" altLang="ja-JP" sz="2000" dirty="0" smtClean="0"/>
              <a:t>×</a:t>
            </a:r>
            <a:r>
              <a:rPr lang="ja-JP" altLang="ja-JP" sz="2000" dirty="0"/>
              <a:t>南北</a:t>
            </a:r>
            <a:r>
              <a:rPr lang="en-US" altLang="ja-JP" sz="2000" dirty="0" smtClean="0"/>
              <a:t>1.5km</a:t>
            </a:r>
            <a:r>
              <a:rPr lang="ja-JP" altLang="ja-JP" sz="2000" dirty="0" smtClean="0"/>
              <a:t>）</a:t>
            </a:r>
            <a:r>
              <a:rPr lang="ja-JP" altLang="ja-JP" sz="2000" dirty="0"/>
              <a:t>単位</a:t>
            </a:r>
            <a:endParaRPr lang="en-US" altLang="ja-JP" sz="2000" dirty="0"/>
          </a:p>
          <a:p>
            <a:pPr marL="1524000" indent="-1524000"/>
            <a:r>
              <a:rPr lang="ja-JP" altLang="en-US" sz="2000" dirty="0">
                <a:latin typeface="+mn-ea"/>
              </a:rPr>
              <a:t>対象データ・・・</a:t>
            </a:r>
            <a:r>
              <a:rPr lang="ja-JP" altLang="ja-JP" sz="2000" dirty="0"/>
              <a:t>道路災害デ－タと道路以外の斜面災害デ－タ</a:t>
            </a:r>
            <a:r>
              <a:rPr lang="ja-JP" altLang="en-US" sz="2000" dirty="0"/>
              <a:t>（砂防関係）</a:t>
            </a:r>
            <a:endParaRPr lang="en-US" altLang="ja-JP" sz="2000" dirty="0"/>
          </a:p>
          <a:p>
            <a:pPr marL="1524000" indent="-1524000"/>
            <a:r>
              <a:rPr lang="ja-JP" altLang="en-US" sz="2000" dirty="0">
                <a:latin typeface="+mn-ea"/>
              </a:rPr>
              <a:t>評価方法・・・各分析による結果を正規化して重みづけ加算により評価</a:t>
            </a:r>
            <a:endParaRPr lang="en-US" altLang="ja-JP" sz="2000" dirty="0">
              <a:latin typeface="+mn-ea"/>
            </a:endParaRPr>
          </a:p>
        </p:txBody>
      </p:sp>
      <p:sp>
        <p:nvSpPr>
          <p:cNvPr id="7" name="下矢印 6"/>
          <p:cNvSpPr/>
          <p:nvPr/>
        </p:nvSpPr>
        <p:spPr>
          <a:xfrm>
            <a:off x="3851920" y="2780928"/>
            <a:ext cx="1064205" cy="3685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611559" y="3263849"/>
            <a:ext cx="8208911" cy="453183"/>
          </a:xfrm>
          <a:prstGeom prst="rect">
            <a:avLst/>
          </a:prstGeom>
          <a:ln w="63500" cmpd="thinThick">
            <a:solidFill>
              <a:schemeClr val="tx1"/>
            </a:solidFill>
          </a:ln>
        </p:spPr>
        <p:txBody>
          <a:bodyPr wrap="square" lIns="108000" tIns="72000" rIns="108000" bIns="72000">
            <a:spAutoFit/>
          </a:bodyPr>
          <a:lstStyle/>
          <a:p>
            <a:r>
              <a:rPr lang="ja-JP" altLang="en-US" sz="2000" dirty="0"/>
              <a:t>斜面</a:t>
            </a:r>
            <a:r>
              <a:rPr lang="ja-JP" altLang="en-US" sz="2000" dirty="0" smtClean="0"/>
              <a:t>災害要因</a:t>
            </a:r>
            <a:r>
              <a:rPr lang="ja-JP" altLang="en-US" sz="2000" dirty="0"/>
              <a:t>から相対的な危険度を把握</a:t>
            </a:r>
            <a:r>
              <a:rPr lang="ja-JP" altLang="en-US" sz="2000" dirty="0" smtClean="0"/>
              <a:t>する回帰分析による評価を実施</a:t>
            </a:r>
            <a:endParaRPr lang="en-US" altLang="ja-JP" sz="2000" dirty="0" smtClean="0"/>
          </a:p>
        </p:txBody>
      </p:sp>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54615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5"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５．斜面崩壊の発生要因分析</a:t>
            </a:r>
            <a:r>
              <a:rPr lang="en-US" altLang="ja-JP" sz="4400" dirty="0">
                <a:latin typeface="HGSｺﾞｼｯｸM" panose="020B0600000000000000" pitchFamily="50" charset="-128"/>
                <a:ea typeface="HGSｺﾞｼｯｸM" panose="020B0600000000000000" pitchFamily="50" charset="-128"/>
              </a:rPr>
              <a:t/>
            </a:r>
            <a:br>
              <a:rPr lang="en-US" altLang="ja-JP" sz="4400"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a:t>
            </a:r>
            <a:r>
              <a:rPr lang="ja-JP" altLang="en-US" sz="2300" dirty="0" smtClean="0">
                <a:latin typeface="HGSｺﾞｼｯｸM" panose="020B0600000000000000" pitchFamily="50" charset="-128"/>
                <a:ea typeface="HGSｺﾞｼｯｸM" panose="020B0600000000000000" pitchFamily="50" charset="-128"/>
              </a:rPr>
              <a:t>２）</a:t>
            </a:r>
            <a:r>
              <a:rPr lang="zh-TW" altLang="en-US" sz="2300" dirty="0">
                <a:latin typeface="HGSｺﾞｼｯｸM" panose="020B0600000000000000" pitchFamily="50" charset="-128"/>
                <a:ea typeface="HGSｺﾞｼｯｸM" panose="020B0600000000000000" pitchFamily="50" charset="-128"/>
              </a:rPr>
              <a:t>調査検討</a:t>
            </a:r>
            <a:r>
              <a:rPr lang="ja-JP" altLang="en-US" sz="2300" dirty="0">
                <a:latin typeface="HGSｺﾞｼｯｸM" panose="020B0600000000000000" pitchFamily="50" charset="-128"/>
                <a:ea typeface="HGSｺﾞｼｯｸM" panose="020B0600000000000000" pitchFamily="50" charset="-128"/>
              </a:rPr>
              <a:t>項目： ①斜面崩壊の要因分析（重回帰分析）</a:t>
            </a:r>
            <a:endParaRPr kumimoji="1" lang="ja-JP" altLang="en-US" sz="2300" dirty="0"/>
          </a:p>
        </p:txBody>
      </p:sp>
      <p:sp>
        <p:nvSpPr>
          <p:cNvPr id="6" name="テキスト ボックス 5"/>
          <p:cNvSpPr txBox="1"/>
          <p:nvPr/>
        </p:nvSpPr>
        <p:spPr>
          <a:xfrm>
            <a:off x="323528" y="1252634"/>
            <a:ext cx="8424936" cy="2893100"/>
          </a:xfrm>
          <a:prstGeom prst="rect">
            <a:avLst/>
          </a:prstGeom>
          <a:noFill/>
          <a:ln>
            <a:solidFill>
              <a:schemeClr val="tx1"/>
            </a:solidFill>
            <a:prstDash val="solid"/>
          </a:ln>
        </p:spPr>
        <p:txBody>
          <a:bodyPr wrap="square" rtlCol="0">
            <a:spAutoFit/>
          </a:bodyPr>
          <a:lstStyle/>
          <a:p>
            <a:r>
              <a:rPr kumimoji="1" lang="ja-JP" altLang="en-US" sz="1400" dirty="0" smtClean="0">
                <a:latin typeface="+mn-ea"/>
                <a:cs typeface="Meiryo UI" panose="020B0604030504040204" pitchFamily="50" charset="-128"/>
              </a:rPr>
              <a:t>重回帰分析：</a:t>
            </a:r>
            <a:r>
              <a:rPr lang="ja-JP" altLang="en-US" sz="1400" dirty="0" smtClean="0">
                <a:latin typeface="+mn-ea"/>
              </a:rPr>
              <a:t>２つ</a:t>
            </a:r>
            <a:r>
              <a:rPr lang="ja-JP" altLang="en-US" sz="1400" dirty="0">
                <a:latin typeface="+mn-ea"/>
              </a:rPr>
              <a:t>以上の要因があるとき、どれがどのように影響</a:t>
            </a:r>
            <a:r>
              <a:rPr lang="en-US" altLang="ja-JP" sz="1400" dirty="0">
                <a:latin typeface="+mn-ea"/>
              </a:rPr>
              <a:t>(</a:t>
            </a:r>
            <a:r>
              <a:rPr lang="ja-JP" altLang="en-US" sz="1400" dirty="0">
                <a:latin typeface="+mn-ea"/>
              </a:rPr>
              <a:t>寄与</a:t>
            </a:r>
            <a:r>
              <a:rPr lang="en-US" altLang="ja-JP" sz="1400" dirty="0">
                <a:latin typeface="+mn-ea"/>
              </a:rPr>
              <a:t>)</a:t>
            </a:r>
            <a:r>
              <a:rPr lang="ja-JP" altLang="en-US" sz="1400" dirty="0">
                <a:latin typeface="+mn-ea"/>
              </a:rPr>
              <a:t>する</a:t>
            </a:r>
            <a:r>
              <a:rPr lang="ja-JP" altLang="en-US" sz="1400" dirty="0" smtClean="0">
                <a:latin typeface="+mn-ea"/>
              </a:rPr>
              <a:t>かを分析する。</a:t>
            </a:r>
            <a:endParaRPr lang="en-US" altLang="ja-JP" sz="1400" dirty="0" smtClean="0">
              <a:latin typeface="+mn-ea"/>
            </a:endParaRPr>
          </a:p>
          <a:p>
            <a:pPr marL="806450" indent="-806450"/>
            <a:r>
              <a:rPr lang="ja-JP" altLang="en-US" sz="1400" dirty="0">
                <a:latin typeface="+mn-ea"/>
              </a:rPr>
              <a:t>　</a:t>
            </a:r>
            <a:r>
              <a:rPr lang="ja-JP" altLang="en-US" sz="1400" dirty="0" smtClean="0">
                <a:latin typeface="+mn-ea"/>
              </a:rPr>
              <a:t>　　　　　　数量化</a:t>
            </a:r>
            <a:r>
              <a:rPr lang="en-US" altLang="ja-JP" sz="1400" dirty="0" smtClean="0">
                <a:latin typeface="+mn-ea"/>
              </a:rPr>
              <a:t>Ⅰ</a:t>
            </a:r>
            <a:r>
              <a:rPr lang="ja-JP" altLang="en-US" sz="1400" dirty="0" smtClean="0">
                <a:latin typeface="+mn-ea"/>
              </a:rPr>
              <a:t>類で分析を行っている。目的</a:t>
            </a:r>
            <a:r>
              <a:rPr lang="ja-JP" altLang="ja-JP" sz="1400" dirty="0" smtClean="0">
                <a:latin typeface="+mn-ea"/>
              </a:rPr>
              <a:t>を</a:t>
            </a:r>
            <a:r>
              <a:rPr lang="ja-JP" altLang="ja-JP" sz="1400" dirty="0">
                <a:latin typeface="+mn-ea"/>
              </a:rPr>
              <a:t>予測するために</a:t>
            </a:r>
            <a:r>
              <a:rPr lang="ja-JP" altLang="ja-JP" sz="1400" dirty="0" smtClean="0">
                <a:latin typeface="+mn-ea"/>
              </a:rPr>
              <a:t>，</a:t>
            </a:r>
            <a:r>
              <a:rPr lang="ja-JP" altLang="en-US" sz="1400" dirty="0" smtClean="0">
                <a:latin typeface="+mn-ea"/>
              </a:rPr>
              <a:t>目的</a:t>
            </a:r>
            <a:r>
              <a:rPr lang="ja-JP" altLang="ja-JP" sz="1400" dirty="0" smtClean="0">
                <a:latin typeface="+mn-ea"/>
              </a:rPr>
              <a:t>と</a:t>
            </a:r>
            <a:r>
              <a:rPr lang="ja-JP" altLang="ja-JP" sz="1400" dirty="0">
                <a:latin typeface="+mn-ea"/>
              </a:rPr>
              <a:t>それぞれの</a:t>
            </a:r>
            <a:r>
              <a:rPr lang="ja-JP" altLang="ja-JP" sz="1400" dirty="0" smtClean="0">
                <a:latin typeface="+mn-ea"/>
              </a:rPr>
              <a:t>要因</a:t>
            </a:r>
            <a:r>
              <a:rPr lang="ja-JP" altLang="en-US" sz="1400" dirty="0" smtClean="0">
                <a:latin typeface="+mn-ea"/>
              </a:rPr>
              <a:t>（カテゴリー）</a:t>
            </a:r>
            <a:r>
              <a:rPr lang="ja-JP" altLang="ja-JP" sz="1400" dirty="0" smtClean="0">
                <a:latin typeface="+mn-ea"/>
              </a:rPr>
              <a:t>の</a:t>
            </a:r>
            <a:r>
              <a:rPr lang="ja-JP" altLang="ja-JP" sz="1400" dirty="0">
                <a:latin typeface="+mn-ea"/>
              </a:rPr>
              <a:t>間に</a:t>
            </a:r>
            <a:r>
              <a:rPr lang="ja-JP" altLang="ja-JP" sz="1400" dirty="0" smtClean="0">
                <a:latin typeface="+mn-ea"/>
              </a:rPr>
              <a:t>線型の</a:t>
            </a:r>
            <a:r>
              <a:rPr lang="ja-JP" altLang="ja-JP" sz="1400" dirty="0">
                <a:latin typeface="+mn-ea"/>
              </a:rPr>
              <a:t>関係があるものと想定して，予測値が全体として，実測値に最も合うように各カテゴリ－（分類）の重み係数</a:t>
            </a:r>
            <a:r>
              <a:rPr lang="ja-JP" altLang="ja-JP" sz="1400" dirty="0" smtClean="0">
                <a:latin typeface="+mn-ea"/>
              </a:rPr>
              <a:t>を</a:t>
            </a:r>
            <a:r>
              <a:rPr lang="ja-JP" altLang="en-US" sz="1400" dirty="0" smtClean="0">
                <a:latin typeface="+mn-ea"/>
              </a:rPr>
              <a:t>線形</a:t>
            </a:r>
            <a:r>
              <a:rPr lang="ja-JP" altLang="en-US" sz="1400" dirty="0">
                <a:latin typeface="+mn-ea"/>
              </a:rPr>
              <a:t>解析</a:t>
            </a:r>
            <a:r>
              <a:rPr lang="ja-JP" altLang="en-US" sz="1400" dirty="0" smtClean="0">
                <a:latin typeface="+mn-ea"/>
              </a:rPr>
              <a:t>（最小２乗法）により</a:t>
            </a:r>
            <a:r>
              <a:rPr lang="ja-JP" altLang="ja-JP" sz="1400" dirty="0" smtClean="0">
                <a:latin typeface="+mn-ea"/>
              </a:rPr>
              <a:t>決める</a:t>
            </a:r>
            <a:r>
              <a:rPr lang="ja-JP" altLang="ja-JP" sz="1400" dirty="0">
                <a:latin typeface="+mn-ea"/>
              </a:rPr>
              <a:t>。 </a:t>
            </a:r>
            <a:r>
              <a:rPr kumimoji="1" lang="ja-JP" altLang="en-US" sz="1400" dirty="0" smtClean="0">
                <a:latin typeface="+mn-ea"/>
                <a:cs typeface="Meiryo UI" panose="020B0604030504040204" pitchFamily="50" charset="-128"/>
              </a:rPr>
              <a:t>　　　　　　</a:t>
            </a:r>
            <a:endParaRPr lang="en-US" altLang="ja-JP" sz="1400" dirty="0" smtClean="0">
              <a:latin typeface="+mn-ea"/>
              <a:cs typeface="Meiryo UI" panose="020B0604030504040204" pitchFamily="50" charset="-128"/>
            </a:endParaRPr>
          </a:p>
          <a:p>
            <a:r>
              <a:rPr lang="en-US" altLang="ja-JP" sz="1400" dirty="0" smtClean="0">
                <a:latin typeface="+mn-ea"/>
                <a:cs typeface="Meiryo UI" panose="020B0604030504040204" pitchFamily="50" charset="-128"/>
              </a:rPr>
              <a:t>Y=a</a:t>
            </a:r>
            <a:r>
              <a:rPr lang="en-US" altLang="ja-JP" sz="1400" baseline="-25000" dirty="0" smtClean="0">
                <a:latin typeface="+mn-ea"/>
                <a:cs typeface="Meiryo UI" panose="020B0604030504040204" pitchFamily="50" charset="-128"/>
              </a:rPr>
              <a:t>11</a:t>
            </a:r>
            <a:r>
              <a:rPr lang="en-US" altLang="ja-JP" sz="1400" dirty="0" smtClean="0">
                <a:latin typeface="+mn-ea"/>
                <a:cs typeface="Meiryo UI" panose="020B0604030504040204" pitchFamily="50" charset="-128"/>
              </a:rPr>
              <a:t>x</a:t>
            </a:r>
            <a:r>
              <a:rPr lang="en-US" altLang="ja-JP" sz="1400" baseline="-25000" dirty="0" smtClean="0">
                <a:latin typeface="+mn-ea"/>
                <a:cs typeface="Meiryo UI" panose="020B0604030504040204" pitchFamily="50" charset="-128"/>
              </a:rPr>
              <a:t>11</a:t>
            </a:r>
            <a:r>
              <a:rPr lang="ja-JP" altLang="en-US" sz="1400" dirty="0" smtClean="0">
                <a:latin typeface="+mn-ea"/>
                <a:cs typeface="Meiryo UI" panose="020B0604030504040204" pitchFamily="50" charset="-128"/>
              </a:rPr>
              <a:t>＋</a:t>
            </a:r>
            <a:r>
              <a:rPr lang="en-US" altLang="ja-JP" sz="1400" dirty="0" smtClean="0">
                <a:latin typeface="+mn-ea"/>
                <a:cs typeface="Meiryo UI" panose="020B0604030504040204" pitchFamily="50" charset="-128"/>
              </a:rPr>
              <a:t>a</a:t>
            </a:r>
            <a:r>
              <a:rPr lang="en-US" altLang="ja-JP" sz="1400" baseline="-25000" dirty="0" smtClean="0">
                <a:latin typeface="+mn-ea"/>
                <a:cs typeface="Meiryo UI" panose="020B0604030504040204" pitchFamily="50" charset="-128"/>
              </a:rPr>
              <a:t>12</a:t>
            </a:r>
            <a:r>
              <a:rPr lang="en-US" altLang="ja-JP" sz="1400" dirty="0" smtClean="0">
                <a:latin typeface="+mn-ea"/>
                <a:cs typeface="Meiryo UI" panose="020B0604030504040204" pitchFamily="50" charset="-128"/>
              </a:rPr>
              <a:t>x</a:t>
            </a:r>
            <a:r>
              <a:rPr lang="en-US" altLang="ja-JP" sz="1400" baseline="-25000" dirty="0">
                <a:latin typeface="+mn-ea"/>
                <a:cs typeface="Meiryo UI" panose="020B0604030504040204" pitchFamily="50" charset="-128"/>
              </a:rPr>
              <a:t>1</a:t>
            </a:r>
            <a:r>
              <a:rPr lang="en-US" altLang="ja-JP" sz="1400" baseline="-25000" dirty="0" smtClean="0">
                <a:latin typeface="+mn-ea"/>
                <a:cs typeface="Meiryo UI" panose="020B0604030504040204" pitchFamily="50" charset="-128"/>
              </a:rPr>
              <a:t>2</a:t>
            </a:r>
            <a:r>
              <a:rPr lang="ja-JP" altLang="en-US" sz="1400" dirty="0">
                <a:latin typeface="+mn-ea"/>
                <a:cs typeface="Meiryo UI" panose="020B0604030504040204" pitchFamily="50" charset="-128"/>
              </a:rPr>
              <a:t>＋･･････＋</a:t>
            </a:r>
            <a:r>
              <a:rPr lang="en-US" altLang="ja-JP" sz="1400" dirty="0" err="1">
                <a:latin typeface="+mn-ea"/>
                <a:cs typeface="Meiryo UI" panose="020B0604030504040204" pitchFamily="50" charset="-128"/>
              </a:rPr>
              <a:t>a</a:t>
            </a:r>
            <a:r>
              <a:rPr lang="en-US" altLang="ja-JP" sz="1400" baseline="-25000" dirty="0" err="1">
                <a:latin typeface="+mn-ea"/>
                <a:cs typeface="Meiryo UI" panose="020B0604030504040204" pitchFamily="50" charset="-128"/>
              </a:rPr>
              <a:t>n</a:t>
            </a:r>
            <a:r>
              <a:rPr lang="en-US" altLang="ja-JP" sz="1400" dirty="0" err="1">
                <a:latin typeface="+mn-ea"/>
                <a:cs typeface="Meiryo UI" panose="020B0604030504040204" pitchFamily="50" charset="-128"/>
              </a:rPr>
              <a:t>x</a:t>
            </a:r>
            <a:r>
              <a:rPr lang="en-US" altLang="ja-JP" sz="1400" baseline="-25000" dirty="0" err="1">
                <a:latin typeface="+mn-ea"/>
                <a:cs typeface="Meiryo UI" panose="020B0604030504040204" pitchFamily="50" charset="-128"/>
              </a:rPr>
              <a:t>n</a:t>
            </a:r>
            <a:endParaRPr lang="en-US" altLang="ja-JP" sz="1400" baseline="-25000" dirty="0">
              <a:latin typeface="+mn-ea"/>
              <a:cs typeface="Meiryo UI" panose="020B0604030504040204" pitchFamily="50" charset="-128"/>
            </a:endParaRPr>
          </a:p>
          <a:p>
            <a:r>
              <a:rPr lang="ja-JP" altLang="en-US" sz="1400" dirty="0">
                <a:latin typeface="+mn-ea"/>
                <a:cs typeface="Times New Roman" pitchFamily="18" charset="0"/>
              </a:rPr>
              <a:t>ここ</a:t>
            </a:r>
            <a:r>
              <a:rPr lang="ja-JP" altLang="en-US" sz="1400" dirty="0" smtClean="0">
                <a:latin typeface="+mn-ea"/>
                <a:cs typeface="Times New Roman" pitchFamily="18" charset="0"/>
              </a:rPr>
              <a:t>で　</a:t>
            </a:r>
            <a:r>
              <a:rPr lang="en-US" altLang="ja-JP" sz="1400" dirty="0" smtClean="0">
                <a:latin typeface="+mn-ea"/>
                <a:cs typeface="Times New Roman" pitchFamily="18" charset="0"/>
              </a:rPr>
              <a:t>Y</a:t>
            </a:r>
            <a:r>
              <a:rPr lang="ja-JP" altLang="en-US" sz="1400" dirty="0">
                <a:latin typeface="+mn-ea"/>
                <a:cs typeface="Times New Roman" pitchFamily="18" charset="0"/>
              </a:rPr>
              <a:t>　：　目的変数　</a:t>
            </a:r>
            <a:endParaRPr lang="en-US" altLang="ja-JP" sz="1400" dirty="0">
              <a:latin typeface="+mn-ea"/>
              <a:cs typeface="Times New Roman" pitchFamily="18" charset="0"/>
            </a:endParaRPr>
          </a:p>
          <a:p>
            <a:r>
              <a:rPr lang="ja-JP" altLang="en-US" sz="1400" dirty="0">
                <a:latin typeface="+mn-ea"/>
                <a:cs typeface="Times New Roman" pitchFamily="18" charset="0"/>
              </a:rPr>
              <a:t>　　</a:t>
            </a:r>
            <a:r>
              <a:rPr lang="en-US" altLang="ja-JP" sz="1400" dirty="0" smtClean="0">
                <a:latin typeface="+mn-ea"/>
                <a:cs typeface="Times New Roman" pitchFamily="18" charset="0"/>
              </a:rPr>
              <a:t>a</a:t>
            </a:r>
            <a:r>
              <a:rPr lang="en-US" altLang="ja-JP" sz="1400" baseline="-30000" dirty="0" smtClean="0">
                <a:latin typeface="+mn-ea"/>
                <a:cs typeface="Times New Roman" pitchFamily="18" charset="0"/>
              </a:rPr>
              <a:t>11</a:t>
            </a:r>
            <a:r>
              <a:rPr lang="ja-JP" altLang="en-US" sz="1400" dirty="0" err="1" smtClean="0">
                <a:latin typeface="+mn-ea"/>
                <a:cs typeface="Times New Roman" pitchFamily="18" charset="0"/>
              </a:rPr>
              <a:t>，</a:t>
            </a:r>
            <a:r>
              <a:rPr lang="en-US" altLang="ja-JP" sz="1400" dirty="0" smtClean="0">
                <a:latin typeface="+mn-ea"/>
                <a:cs typeface="Times New Roman" pitchFamily="18" charset="0"/>
              </a:rPr>
              <a:t>a</a:t>
            </a:r>
            <a:r>
              <a:rPr lang="en-US" altLang="ja-JP" sz="1400" baseline="-30000" dirty="0" smtClean="0">
                <a:latin typeface="+mn-ea"/>
                <a:cs typeface="Times New Roman" pitchFamily="18" charset="0"/>
              </a:rPr>
              <a:t>12</a:t>
            </a:r>
            <a:r>
              <a:rPr lang="ja-JP" altLang="en-US" sz="1400" dirty="0" smtClean="0">
                <a:latin typeface="+mn-ea"/>
                <a:cs typeface="Times New Roman" pitchFamily="18" charset="0"/>
              </a:rPr>
              <a:t>・</a:t>
            </a:r>
            <a:r>
              <a:rPr lang="ja-JP" altLang="en-US" sz="1400" dirty="0">
                <a:latin typeface="+mn-ea"/>
                <a:cs typeface="Times New Roman" pitchFamily="18" charset="0"/>
              </a:rPr>
              <a:t>・</a:t>
            </a:r>
            <a:r>
              <a:rPr lang="en-US" altLang="ja-JP" sz="1400" dirty="0">
                <a:latin typeface="+mn-ea"/>
                <a:cs typeface="Times New Roman" pitchFamily="18" charset="0"/>
              </a:rPr>
              <a:t>a</a:t>
            </a:r>
            <a:r>
              <a:rPr lang="ja-JP" altLang="en-US" sz="1400" baseline="-30000" dirty="0">
                <a:latin typeface="+mn-ea"/>
                <a:cs typeface="Times New Roman" pitchFamily="18" charset="0"/>
              </a:rPr>
              <a:t>ｎ　</a:t>
            </a:r>
            <a:r>
              <a:rPr lang="ja-JP" altLang="en-US" sz="1400" dirty="0">
                <a:latin typeface="+mn-ea"/>
                <a:cs typeface="Times New Roman" pitchFamily="18" charset="0"/>
              </a:rPr>
              <a:t>：　</a:t>
            </a:r>
            <a:r>
              <a:rPr lang="ja-JP" altLang="en-US" sz="1400" dirty="0" smtClean="0">
                <a:latin typeface="+mn-ea"/>
                <a:cs typeface="Times New Roman" pitchFamily="18" charset="0"/>
              </a:rPr>
              <a:t>重み係数（カテゴリーのウェイト）</a:t>
            </a:r>
            <a:endParaRPr lang="ja-JP" altLang="en-US" sz="1400" dirty="0">
              <a:latin typeface="+mn-ea"/>
              <a:cs typeface="ＭＳ Ｐゴシック" pitchFamily="50" charset="-128"/>
            </a:endParaRPr>
          </a:p>
          <a:p>
            <a:pPr lvl="0" eaLnBrk="0" fontAlgn="base" hangingPunct="0">
              <a:spcBef>
                <a:spcPct val="0"/>
              </a:spcBef>
              <a:spcAft>
                <a:spcPct val="0"/>
              </a:spcAft>
              <a:tabLst>
                <a:tab pos="533400" algn="r"/>
                <a:tab pos="2700338" algn="ctr"/>
                <a:tab pos="5400675" algn="r"/>
              </a:tabLst>
            </a:pPr>
            <a:r>
              <a:rPr lang="ja-JP" altLang="en-US" sz="1400" dirty="0">
                <a:latin typeface="+mn-ea"/>
                <a:cs typeface="Times New Roman" pitchFamily="18" charset="0"/>
              </a:rPr>
              <a:t>　　</a:t>
            </a:r>
            <a:r>
              <a:rPr lang="en-US" altLang="ja-JP" sz="1400" dirty="0" smtClean="0">
                <a:latin typeface="+mn-ea"/>
                <a:cs typeface="Times New Roman" pitchFamily="18" charset="0"/>
              </a:rPr>
              <a:t>x</a:t>
            </a:r>
            <a:r>
              <a:rPr lang="en-US" altLang="ja-JP" sz="1400" baseline="-30000" dirty="0" smtClean="0">
                <a:latin typeface="+mn-ea"/>
                <a:cs typeface="Times New Roman" pitchFamily="18" charset="0"/>
              </a:rPr>
              <a:t>11</a:t>
            </a:r>
            <a:r>
              <a:rPr lang="ja-JP" altLang="en-US" sz="1400" dirty="0" err="1" smtClean="0">
                <a:latin typeface="+mn-ea"/>
                <a:cs typeface="Times New Roman" pitchFamily="18" charset="0"/>
              </a:rPr>
              <a:t>，</a:t>
            </a:r>
            <a:r>
              <a:rPr lang="en-US" altLang="ja-JP" sz="1400" dirty="0" smtClean="0">
                <a:latin typeface="+mn-ea"/>
                <a:cs typeface="Times New Roman" pitchFamily="18" charset="0"/>
              </a:rPr>
              <a:t>x</a:t>
            </a:r>
            <a:r>
              <a:rPr lang="en-US" altLang="ja-JP" sz="1400" baseline="-30000" dirty="0">
                <a:latin typeface="+mn-ea"/>
                <a:cs typeface="Times New Roman" pitchFamily="18" charset="0"/>
              </a:rPr>
              <a:t> </a:t>
            </a:r>
            <a:r>
              <a:rPr lang="en-US" altLang="ja-JP" sz="1400" baseline="-30000" dirty="0" smtClean="0">
                <a:latin typeface="+mn-ea"/>
                <a:cs typeface="Times New Roman" pitchFamily="18" charset="0"/>
              </a:rPr>
              <a:t>12</a:t>
            </a:r>
            <a:r>
              <a:rPr lang="ja-JP" altLang="en-US" sz="1400" dirty="0" smtClean="0">
                <a:latin typeface="+mn-ea"/>
                <a:cs typeface="Times New Roman" pitchFamily="18" charset="0"/>
              </a:rPr>
              <a:t>・</a:t>
            </a:r>
            <a:r>
              <a:rPr lang="ja-JP" altLang="en-US" sz="1400" dirty="0">
                <a:latin typeface="+mn-ea"/>
                <a:cs typeface="Times New Roman" pitchFamily="18" charset="0"/>
              </a:rPr>
              <a:t>・</a:t>
            </a:r>
            <a:r>
              <a:rPr lang="en-US" altLang="ja-JP" sz="1400" dirty="0">
                <a:latin typeface="+mn-ea"/>
                <a:cs typeface="Times New Roman" pitchFamily="18" charset="0"/>
              </a:rPr>
              <a:t>x</a:t>
            </a:r>
            <a:r>
              <a:rPr lang="ja-JP" altLang="en-US" sz="1400" baseline="-30000" dirty="0">
                <a:latin typeface="+mn-ea"/>
                <a:cs typeface="Times New Roman" pitchFamily="18" charset="0"/>
              </a:rPr>
              <a:t>ｎ　</a:t>
            </a:r>
            <a:r>
              <a:rPr lang="ja-JP" altLang="en-US" sz="1400" dirty="0">
                <a:latin typeface="+mn-ea"/>
                <a:cs typeface="Times New Roman" pitchFamily="18" charset="0"/>
              </a:rPr>
              <a:t>：　説明変数</a:t>
            </a:r>
            <a:r>
              <a:rPr lang="ja-JP" altLang="en-US" sz="1400" dirty="0" smtClean="0">
                <a:latin typeface="+mn-ea"/>
                <a:cs typeface="Times New Roman" pitchFamily="18" charset="0"/>
              </a:rPr>
              <a:t>（カテゴリー</a:t>
            </a:r>
            <a:r>
              <a:rPr lang="ja-JP" altLang="en-US" sz="1400" dirty="0">
                <a:latin typeface="+mn-ea"/>
                <a:cs typeface="Times New Roman" pitchFamily="18" charset="0"/>
              </a:rPr>
              <a:t>）</a:t>
            </a:r>
            <a:endParaRPr lang="ja-JP" altLang="en-US" sz="1400" dirty="0">
              <a:latin typeface="+mn-ea"/>
              <a:cs typeface="ＭＳ Ｐゴシック" pitchFamily="50" charset="-128"/>
            </a:endParaRPr>
          </a:p>
          <a:p>
            <a:pPr lvl="0" eaLnBrk="0" fontAlgn="base" hangingPunct="0">
              <a:spcBef>
                <a:spcPct val="0"/>
              </a:spcBef>
              <a:spcAft>
                <a:spcPct val="0"/>
              </a:spcAft>
              <a:tabLst>
                <a:tab pos="533400" algn="r"/>
                <a:tab pos="2700338" algn="ctr"/>
                <a:tab pos="5400675" algn="r"/>
              </a:tabLst>
            </a:pPr>
            <a:r>
              <a:rPr lang="ja-JP" altLang="en-US" sz="1400" dirty="0">
                <a:latin typeface="+mn-ea"/>
                <a:cs typeface="Times New Roman" pitchFamily="18" charset="0"/>
              </a:rPr>
              <a:t>　　　　　それぞれ</a:t>
            </a:r>
            <a:r>
              <a:rPr lang="ja-JP" altLang="en-US" sz="1400" dirty="0" smtClean="0">
                <a:latin typeface="+mn-ea"/>
                <a:cs typeface="Times New Roman" pitchFamily="18" charset="0"/>
              </a:rPr>
              <a:t>の説明変数に</a:t>
            </a:r>
            <a:r>
              <a:rPr lang="ja-JP" altLang="en-US" sz="1400" dirty="0">
                <a:latin typeface="+mn-ea"/>
                <a:cs typeface="Times New Roman" pitchFamily="18" charset="0"/>
              </a:rPr>
              <a:t>対応する場合　　：</a:t>
            </a:r>
            <a:r>
              <a:rPr lang="en-US" altLang="ja-JP" sz="1400" dirty="0">
                <a:latin typeface="+mn-ea"/>
                <a:cs typeface="Times New Roman" pitchFamily="18" charset="0"/>
              </a:rPr>
              <a:t>1</a:t>
            </a:r>
            <a:endParaRPr lang="en-US" altLang="ja-JP" sz="1400" dirty="0">
              <a:latin typeface="+mn-ea"/>
              <a:cs typeface="ＭＳ Ｐゴシック" pitchFamily="50" charset="-128"/>
            </a:endParaRPr>
          </a:p>
          <a:p>
            <a:pPr lvl="0" eaLnBrk="0" fontAlgn="base" hangingPunct="0">
              <a:spcBef>
                <a:spcPct val="0"/>
              </a:spcBef>
              <a:spcAft>
                <a:spcPct val="0"/>
              </a:spcAft>
              <a:tabLst>
                <a:tab pos="533400" algn="r"/>
                <a:tab pos="2700338" algn="ctr"/>
                <a:tab pos="5400675" algn="r"/>
              </a:tabLst>
            </a:pPr>
            <a:r>
              <a:rPr lang="ja-JP" altLang="en-US" sz="1400" dirty="0">
                <a:latin typeface="+mn-ea"/>
                <a:cs typeface="Times New Roman" pitchFamily="18" charset="0"/>
              </a:rPr>
              <a:t>　　　　　それぞれ</a:t>
            </a:r>
            <a:r>
              <a:rPr lang="ja-JP" altLang="en-US" sz="1400" dirty="0" smtClean="0">
                <a:latin typeface="+mn-ea"/>
                <a:cs typeface="Times New Roman" pitchFamily="18" charset="0"/>
              </a:rPr>
              <a:t>の説明変数に</a:t>
            </a:r>
            <a:r>
              <a:rPr lang="ja-JP" altLang="en-US" sz="1400" dirty="0">
                <a:latin typeface="+mn-ea"/>
                <a:cs typeface="Times New Roman" pitchFamily="18" charset="0"/>
              </a:rPr>
              <a:t>対応しない場合　：</a:t>
            </a:r>
            <a:r>
              <a:rPr lang="en-US" altLang="ja-JP" sz="1400" dirty="0">
                <a:latin typeface="+mn-ea"/>
                <a:cs typeface="Times New Roman" pitchFamily="18" charset="0"/>
              </a:rPr>
              <a:t>0</a:t>
            </a:r>
            <a:r>
              <a:rPr lang="ja-JP" altLang="en-US" sz="1400" dirty="0">
                <a:latin typeface="+mn-ea"/>
                <a:cs typeface="Times New Roman" pitchFamily="18" charset="0"/>
              </a:rPr>
              <a:t>　</a:t>
            </a:r>
            <a:endParaRPr lang="ja-JP" altLang="en-US" sz="1400" dirty="0">
              <a:latin typeface="+mn-ea"/>
              <a:cs typeface="ＭＳ Ｐゴシック" pitchFamily="50" charset="-128"/>
            </a:endParaRPr>
          </a:p>
          <a:p>
            <a:r>
              <a:rPr kumimoji="1" lang="en-US" altLang="ja-JP" sz="1400" dirty="0" smtClean="0">
                <a:latin typeface="+mn-ea"/>
                <a:cs typeface="Meiryo UI" panose="020B0604030504040204" pitchFamily="50" charset="-128"/>
              </a:rPr>
              <a:t>※</a:t>
            </a:r>
            <a:r>
              <a:rPr kumimoji="1" lang="ja-JP" altLang="en-US" sz="1400" dirty="0" smtClean="0">
                <a:latin typeface="+mn-ea"/>
                <a:cs typeface="Meiryo UI" panose="020B0604030504040204" pitchFamily="50" charset="-128"/>
              </a:rPr>
              <a:t>説明変数の各要因（カテゴリー</a:t>
            </a:r>
            <a:r>
              <a:rPr lang="ja-JP" altLang="en-US" sz="1400" dirty="0">
                <a:latin typeface="+mn-ea"/>
                <a:cs typeface="Meiryo UI" panose="020B0604030504040204" pitchFamily="50" charset="-128"/>
              </a:rPr>
              <a:t>）の重み</a:t>
            </a:r>
            <a:r>
              <a:rPr lang="ja-JP" altLang="en-US" sz="1400" dirty="0" smtClean="0">
                <a:latin typeface="+mn-ea"/>
                <a:cs typeface="Meiryo UI" panose="020B0604030504040204" pitchFamily="50" charset="-128"/>
              </a:rPr>
              <a:t>係数</a:t>
            </a:r>
            <a:r>
              <a:rPr lang="ja-JP" altLang="en-US" sz="1400" dirty="0">
                <a:latin typeface="+mn-ea"/>
                <a:cs typeface="Meiryo UI" panose="020B0604030504040204" pitchFamily="50" charset="-128"/>
              </a:rPr>
              <a:t>の</a:t>
            </a:r>
            <a:r>
              <a:rPr lang="ja-JP" altLang="en-US" sz="1400" dirty="0" smtClean="0">
                <a:latin typeface="+mn-ea"/>
                <a:cs typeface="Meiryo UI" panose="020B0604030504040204" pitchFamily="50" charset="-128"/>
              </a:rPr>
              <a:t>値</a:t>
            </a:r>
            <a:r>
              <a:rPr kumimoji="1" lang="ja-JP" altLang="en-US" sz="1400" dirty="0" smtClean="0">
                <a:latin typeface="+mn-ea"/>
                <a:cs typeface="Meiryo UI" panose="020B0604030504040204" pitchFamily="50" charset="-128"/>
              </a:rPr>
              <a:t>が大きいほうが影響度が高い</a:t>
            </a:r>
            <a:endParaRPr kumimoji="1" lang="en-US" altLang="ja-JP" sz="1400" dirty="0" smtClean="0">
              <a:latin typeface="+mn-ea"/>
              <a:cs typeface="Meiryo UI" panose="020B0604030504040204" pitchFamily="50" charset="-128"/>
            </a:endParaRPr>
          </a:p>
          <a:p>
            <a:r>
              <a:rPr lang="en-US" altLang="ja-JP" sz="1400" dirty="0">
                <a:latin typeface="+mn-ea"/>
                <a:cs typeface="Meiryo UI" panose="020B0604030504040204" pitchFamily="50" charset="-128"/>
              </a:rPr>
              <a:t>※</a:t>
            </a:r>
            <a:r>
              <a:rPr kumimoji="1" lang="ja-JP" altLang="en-US" sz="1400" dirty="0" smtClean="0">
                <a:latin typeface="+mn-ea"/>
                <a:cs typeface="Meiryo UI" panose="020B0604030504040204" pitchFamily="50" charset="-128"/>
              </a:rPr>
              <a:t>重み係数は各説明変数で独立して評価される係数であり，各説明変数間の評価はできない</a:t>
            </a:r>
            <a:endParaRPr kumimoji="1" lang="en-US" altLang="ja-JP" sz="1400" dirty="0" smtClean="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smtClean="0">
                <a:latin typeface="+mn-ea"/>
                <a:cs typeface="Meiryo UI" panose="020B0604030504040204" pitchFamily="50" charset="-128"/>
              </a:rPr>
              <a:t>各説明変数のレンジ（重み係数（カテゴリー）の最大値－最小値）のうち，最大値が目的変数に影響度が高い</a:t>
            </a:r>
            <a:endParaRPr kumimoji="1" lang="ja-JP" altLang="en-US" sz="1400" dirty="0" smtClean="0">
              <a:latin typeface="+mn-ea"/>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14196134"/>
              </p:ext>
            </p:extLst>
          </p:nvPr>
        </p:nvGraphicFramePr>
        <p:xfrm>
          <a:off x="596751" y="4775160"/>
          <a:ext cx="8280921" cy="1534160"/>
        </p:xfrm>
        <a:graphic>
          <a:graphicData uri="http://schemas.openxmlformats.org/drawingml/2006/table">
            <a:tbl>
              <a:tblPr firstRow="1" bandRow="1">
                <a:tableStyleId>{5C22544A-7EE6-4342-B048-85BDC9FD1C3A}</a:tableStyleId>
              </a:tblPr>
              <a:tblGrid>
                <a:gridCol w="432048"/>
                <a:gridCol w="576064"/>
                <a:gridCol w="504056"/>
                <a:gridCol w="576064"/>
                <a:gridCol w="576064"/>
                <a:gridCol w="576064"/>
                <a:gridCol w="504056"/>
                <a:gridCol w="576064"/>
                <a:gridCol w="504056"/>
                <a:gridCol w="504056"/>
                <a:gridCol w="576064"/>
                <a:gridCol w="720080"/>
                <a:gridCol w="576064"/>
                <a:gridCol w="576064"/>
                <a:gridCol w="504057"/>
              </a:tblGrid>
              <a:tr h="0">
                <a:tc rowSpan="2">
                  <a:txBody>
                    <a:bodyPr/>
                    <a:lstStyle/>
                    <a:p>
                      <a:r>
                        <a:rPr kumimoji="1" lang="ja-JP" altLang="en-US" sz="1000" dirty="0" smtClean="0"/>
                        <a:t>災害数</a:t>
                      </a:r>
                      <a:endParaRPr kumimoji="1" lang="ja-JP" altLang="en-US" sz="1000" dirty="0"/>
                    </a:p>
                  </a:txBody>
                  <a:tcPr/>
                </a:tc>
                <a:tc gridSpan="6">
                  <a:txBody>
                    <a:bodyPr/>
                    <a:lstStyle/>
                    <a:p>
                      <a:pPr algn="ctr"/>
                      <a:r>
                        <a:rPr kumimoji="1" lang="ja-JP" altLang="en-US" sz="1000" dirty="0" smtClean="0"/>
                        <a:t>地質</a:t>
                      </a:r>
                      <a:endParaRPr kumimoji="1" lang="ja-JP" altLang="en-US" sz="1000" dirty="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dirty="0"/>
                    </a:p>
                  </a:txBody>
                  <a:tcPr/>
                </a:tc>
                <a:tc hMerge="1">
                  <a:txBody>
                    <a:bodyPr/>
                    <a:lstStyle/>
                    <a:p>
                      <a:endParaRPr kumimoji="1" lang="ja-JP" altLang="en-US" sz="1000"/>
                    </a:p>
                  </a:txBody>
                  <a:tcPr/>
                </a:tc>
                <a:tc gridSpan="4">
                  <a:txBody>
                    <a:bodyPr/>
                    <a:lstStyle/>
                    <a:p>
                      <a:pPr algn="ctr"/>
                      <a:r>
                        <a:rPr kumimoji="1" lang="ja-JP" altLang="en-US" sz="1000" dirty="0" smtClean="0"/>
                        <a:t>傾斜</a:t>
                      </a:r>
                      <a:endParaRPr kumimoji="1" lang="ja-JP" altLang="en-US" sz="1000" dirty="0"/>
                    </a:p>
                  </a:txBody>
                  <a:tcPr/>
                </a:tc>
                <a:tc hMerge="1">
                  <a:txBody>
                    <a:bodyPr/>
                    <a:lstStyle/>
                    <a:p>
                      <a:endParaRPr kumimoji="1" lang="ja-JP" altLang="en-US" sz="1000"/>
                    </a:p>
                  </a:txBody>
                  <a:tcPr>
                    <a:lnL w="12700" cap="flat" cmpd="sng" algn="ctr">
                      <a:solidFill>
                        <a:schemeClr val="tx1"/>
                      </a:solidFill>
                      <a:prstDash val="solid"/>
                      <a:round/>
                      <a:headEnd type="none" w="med" len="med"/>
                      <a:tailEnd type="none" w="med" len="med"/>
                    </a:lnL>
                  </a:tcPr>
                </a:tc>
                <a:tc hMerge="1">
                  <a:txBody>
                    <a:bodyPr/>
                    <a:lstStyle/>
                    <a:p>
                      <a:endParaRPr kumimoji="1" lang="ja-JP" altLang="en-US" sz="1000" dirty="0"/>
                    </a:p>
                  </a:txBody>
                  <a:tcPr>
                    <a:lnR w="12700" cap="flat" cmpd="sng" algn="ctr">
                      <a:solidFill>
                        <a:schemeClr val="tx1"/>
                      </a:solidFill>
                      <a:prstDash val="solid"/>
                      <a:round/>
                      <a:headEnd type="none" w="med" len="med"/>
                      <a:tailEnd type="none" w="med" len="med"/>
                    </a:lnR>
                  </a:tcPr>
                </a:tc>
                <a:tc hMerge="1">
                  <a:txBody>
                    <a:bodyPr/>
                    <a:lstStyle/>
                    <a:p>
                      <a:endParaRPr kumimoji="1" lang="ja-JP" altLang="en-US" sz="1000"/>
                    </a:p>
                  </a:txBody>
                  <a:tcPr>
                    <a:lnL w="12700" cap="flat" cmpd="sng" algn="ctr">
                      <a:solidFill>
                        <a:schemeClr val="tx1"/>
                      </a:solidFill>
                      <a:prstDash val="solid"/>
                      <a:round/>
                      <a:headEnd type="none" w="med" len="med"/>
                      <a:tailEnd type="none" w="med" len="med"/>
                    </a:lnL>
                  </a:tcPr>
                </a:tc>
                <a:tc gridSpan="4">
                  <a:txBody>
                    <a:bodyPr/>
                    <a:lstStyle/>
                    <a:p>
                      <a:pPr algn="ctr"/>
                      <a:r>
                        <a:rPr kumimoji="1" lang="ja-JP" altLang="en-US" sz="1000" dirty="0" smtClean="0"/>
                        <a:t>災害時２４時間最大雨量</a:t>
                      </a:r>
                      <a:endParaRPr kumimoji="1" lang="ja-JP" altLang="en-US" sz="1000" dirty="0"/>
                    </a:p>
                  </a:txBody>
                  <a:tcPr/>
                </a:tc>
                <a:tc h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sz="1000"/>
                    </a:p>
                  </a:txBody>
                  <a:tcPr>
                    <a:lnL w="12700" cap="flat" cmpd="sng" algn="ctr">
                      <a:solidFill>
                        <a:schemeClr val="tx1"/>
                      </a:solidFill>
                      <a:prstDash val="solid"/>
                      <a:round/>
                      <a:headEnd type="none" w="med" len="med"/>
                      <a:tailEnd type="none" w="med" len="med"/>
                    </a:lnL>
                  </a:tcPr>
                </a:tc>
              </a:tr>
              <a:tr h="370840">
                <a:tc vMerge="1">
                  <a:txBody>
                    <a:bodyPr/>
                    <a:lstStyle/>
                    <a:p>
                      <a:endParaRPr kumimoji="1" lang="ja-JP" altLang="en-US"/>
                    </a:p>
                  </a:txBody>
                  <a:tcPr/>
                </a:tc>
                <a:tc>
                  <a:txBody>
                    <a:bodyPr/>
                    <a:lstStyle/>
                    <a:p>
                      <a:r>
                        <a:rPr kumimoji="1" lang="ja-JP" altLang="en-US" sz="1000" dirty="0" smtClean="0"/>
                        <a:t>沖積層</a:t>
                      </a:r>
                      <a:r>
                        <a:rPr kumimoji="1" lang="en-US" altLang="ja-JP" sz="1000" dirty="0" smtClean="0"/>
                        <a:t>(x11)</a:t>
                      </a:r>
                      <a:endParaRPr kumimoji="1" lang="ja-JP" altLang="en-US" sz="1000" dirty="0"/>
                    </a:p>
                  </a:txBody>
                  <a:tcPr/>
                </a:tc>
                <a:tc>
                  <a:txBody>
                    <a:bodyPr/>
                    <a:lstStyle/>
                    <a:p>
                      <a:r>
                        <a:rPr kumimoji="1" lang="ja-JP" altLang="en-US" sz="1000" dirty="0" smtClean="0"/>
                        <a:t>段丘層</a:t>
                      </a:r>
                      <a:r>
                        <a:rPr kumimoji="1" lang="en-US" altLang="ja-JP" sz="1000" dirty="0" smtClean="0"/>
                        <a:t>(x12)</a:t>
                      </a:r>
                      <a:endParaRPr kumimoji="1" lang="ja-JP" altLang="en-US" sz="1000" dirty="0"/>
                    </a:p>
                  </a:txBody>
                  <a:tcPr/>
                </a:tc>
                <a:tc>
                  <a:txBody>
                    <a:bodyPr/>
                    <a:lstStyle/>
                    <a:p>
                      <a:r>
                        <a:rPr kumimoji="1" lang="ja-JP" altLang="en-US" sz="1000" dirty="0" smtClean="0"/>
                        <a:t>大阪</a:t>
                      </a:r>
                      <a:endParaRPr kumimoji="1" lang="en-US" altLang="ja-JP" sz="1000" dirty="0" smtClean="0"/>
                    </a:p>
                    <a:p>
                      <a:r>
                        <a:rPr kumimoji="1" lang="ja-JP" altLang="en-US" sz="1000" dirty="0" smtClean="0"/>
                        <a:t>層群</a:t>
                      </a:r>
                      <a:r>
                        <a:rPr kumimoji="1" lang="en-US" altLang="ja-JP" sz="1000" dirty="0" smtClean="0"/>
                        <a:t>(x13)</a:t>
                      </a:r>
                      <a:endParaRPr kumimoji="1" lang="ja-JP" altLang="en-US" sz="1000" dirty="0"/>
                    </a:p>
                  </a:txBody>
                  <a:tcPr/>
                </a:tc>
                <a:tc>
                  <a:txBody>
                    <a:bodyPr/>
                    <a:lstStyle/>
                    <a:p>
                      <a:r>
                        <a:rPr kumimoji="1" lang="ja-JP" altLang="en-US" sz="1000" dirty="0" smtClean="0"/>
                        <a:t>和泉</a:t>
                      </a:r>
                      <a:endParaRPr kumimoji="1" lang="en-US" altLang="ja-JP" sz="1000" dirty="0" smtClean="0"/>
                    </a:p>
                    <a:p>
                      <a:r>
                        <a:rPr kumimoji="1" lang="ja-JP" altLang="en-US" sz="1000" dirty="0" smtClean="0"/>
                        <a:t>層群</a:t>
                      </a:r>
                      <a:r>
                        <a:rPr kumimoji="1" lang="en-US" altLang="ja-JP" sz="1000" dirty="0" smtClean="0"/>
                        <a:t>(x14)</a:t>
                      </a:r>
                      <a:endParaRPr kumimoji="1" lang="ja-JP" altLang="en-US" sz="1000" dirty="0"/>
                    </a:p>
                  </a:txBody>
                  <a:tcPr/>
                </a:tc>
                <a:tc>
                  <a:txBody>
                    <a:bodyPr/>
                    <a:lstStyle/>
                    <a:p>
                      <a:r>
                        <a:rPr kumimoji="1" lang="ja-JP" altLang="en-US" sz="1000" dirty="0" smtClean="0"/>
                        <a:t>花崗岩</a:t>
                      </a:r>
                      <a:r>
                        <a:rPr kumimoji="1" lang="en-US" altLang="ja-JP" sz="1000" dirty="0" smtClean="0"/>
                        <a:t>(x15)</a:t>
                      </a:r>
                      <a:endParaRPr kumimoji="1" lang="ja-JP" altLang="en-US" sz="1000" dirty="0"/>
                    </a:p>
                  </a:txBody>
                  <a:tcPr/>
                </a:tc>
                <a:tc>
                  <a:txBody>
                    <a:bodyPr/>
                    <a:lstStyle/>
                    <a:p>
                      <a:r>
                        <a:rPr kumimoji="1" lang="ja-JP" altLang="en-US" sz="1000" dirty="0" smtClean="0"/>
                        <a:t>泥岩</a:t>
                      </a:r>
                      <a:r>
                        <a:rPr kumimoji="1" lang="en-US" altLang="ja-JP" sz="1000" dirty="0" smtClean="0"/>
                        <a:t>(x16)</a:t>
                      </a:r>
                      <a:endParaRPr kumimoji="1" lang="ja-JP" altLang="en-US" sz="1000" dirty="0"/>
                    </a:p>
                  </a:txBody>
                  <a:tcPr/>
                </a:tc>
                <a:tc>
                  <a:txBody>
                    <a:bodyPr/>
                    <a:lstStyle/>
                    <a:p>
                      <a:r>
                        <a:rPr kumimoji="1" lang="ja-JP" altLang="en-US" sz="1000" dirty="0" smtClean="0"/>
                        <a:t>～</a:t>
                      </a:r>
                      <a:r>
                        <a:rPr kumimoji="1" lang="en-US" altLang="ja-JP" sz="1000" dirty="0" smtClean="0"/>
                        <a:t>10°</a:t>
                      </a:r>
                    </a:p>
                    <a:p>
                      <a:r>
                        <a:rPr kumimoji="1" lang="en-US" altLang="ja-JP" sz="1000" dirty="0" smtClean="0"/>
                        <a:t>(x21)</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r>
                        <a:rPr kumimoji="1" lang="en-US" altLang="ja-JP" sz="1000" dirty="0" smtClean="0"/>
                        <a:t>10</a:t>
                      </a:r>
                      <a:r>
                        <a:rPr kumimoji="1" lang="ja-JP" altLang="en-US" sz="1000" dirty="0" smtClean="0"/>
                        <a:t>～</a:t>
                      </a:r>
                      <a:r>
                        <a:rPr kumimoji="1" lang="en-US" altLang="ja-JP" sz="1000" dirty="0" smtClean="0"/>
                        <a:t>20°</a:t>
                      </a:r>
                    </a:p>
                    <a:p>
                      <a:r>
                        <a:rPr kumimoji="1" lang="en-US" altLang="ja-JP" sz="1000" dirty="0" smtClean="0"/>
                        <a:t>(x22)</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20</a:t>
                      </a:r>
                      <a:r>
                        <a:rPr kumimoji="1" lang="ja-JP" altLang="en-US" sz="1000" dirty="0" smtClean="0"/>
                        <a:t>～</a:t>
                      </a:r>
                      <a:endParaRPr kumimoji="1" lang="en-US" altLang="ja-JP"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(x23)</a:t>
                      </a:r>
                      <a:endParaRPr kumimoji="1" lang="ja-JP" altLang="en-US" sz="1000" dirty="0" smtClean="0"/>
                    </a:p>
                  </a:txBody>
                  <a:tcPr>
                    <a:lnR w="12700" cap="flat" cmpd="sng" algn="ctr">
                      <a:solidFill>
                        <a:schemeClr val="bg1"/>
                      </a:solidFill>
                      <a:prstDash val="solid"/>
                      <a:round/>
                      <a:headEnd type="none" w="med" len="med"/>
                      <a:tailEnd type="none" w="med" len="med"/>
                    </a:lnR>
                  </a:tcPr>
                </a:tc>
                <a:tc>
                  <a:txBody>
                    <a:bodyPr/>
                    <a:lstStyle/>
                    <a:p>
                      <a:r>
                        <a:rPr kumimoji="1" lang="en-US" altLang="ja-JP" sz="1000" dirty="0" smtClean="0"/>
                        <a:t>30°</a:t>
                      </a:r>
                      <a:r>
                        <a:rPr kumimoji="1" lang="ja-JP" altLang="en-US" sz="1000" dirty="0" smtClean="0"/>
                        <a:t>～</a:t>
                      </a:r>
                      <a:endParaRPr kumimoji="1" lang="en-US" altLang="ja-JP" sz="1000" dirty="0" smtClean="0"/>
                    </a:p>
                    <a:p>
                      <a:r>
                        <a:rPr kumimoji="1" lang="en-US" altLang="ja-JP" sz="1000" dirty="0" smtClean="0"/>
                        <a:t>(x24)</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r>
                        <a:rPr kumimoji="1" lang="ja-JP" altLang="en-US" sz="1000" dirty="0" smtClean="0"/>
                        <a:t>～</a:t>
                      </a:r>
                      <a:r>
                        <a:rPr kumimoji="1" lang="en-US" altLang="ja-JP" sz="1000" dirty="0" smtClean="0"/>
                        <a:t>150mm</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(x31)</a:t>
                      </a:r>
                      <a:endParaRPr kumimoji="1" lang="ja-JP" altLang="en-US" sz="1000" dirty="0" smtClean="0"/>
                    </a:p>
                    <a:p>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r>
                        <a:rPr kumimoji="1" lang="en-US" altLang="ja-JP" sz="1000" dirty="0" smtClean="0"/>
                        <a:t>150</a:t>
                      </a:r>
                      <a:r>
                        <a:rPr kumimoji="1" lang="ja-JP" altLang="en-US" sz="1000" dirty="0" smtClean="0"/>
                        <a:t>～</a:t>
                      </a:r>
                      <a:r>
                        <a:rPr kumimoji="1" lang="en-US" altLang="ja-JP" sz="1000" dirty="0" smtClean="0"/>
                        <a:t>200mm</a:t>
                      </a:r>
                    </a:p>
                    <a:p>
                      <a:r>
                        <a:rPr kumimoji="1" lang="en-US" altLang="ja-JP" sz="1000" dirty="0" smtClean="0"/>
                        <a:t>(x32)</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kumimoji="1" lang="en-US" altLang="ja-JP" sz="1000" dirty="0" smtClean="0"/>
                        <a:t>200</a:t>
                      </a:r>
                      <a:r>
                        <a:rPr kumimoji="1" lang="ja-JP" altLang="en-US" sz="1000" dirty="0" smtClean="0"/>
                        <a:t>～</a:t>
                      </a:r>
                      <a:r>
                        <a:rPr kumimoji="1" lang="en-US" altLang="ja-JP" sz="1000" dirty="0" smtClean="0"/>
                        <a:t>250mm</a:t>
                      </a:r>
                    </a:p>
                    <a:p>
                      <a:r>
                        <a:rPr kumimoji="1" lang="en-US" altLang="ja-JP" sz="1000" dirty="0" smtClean="0"/>
                        <a:t>(x33)</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kumimoji="1" lang="en-US" altLang="ja-JP" sz="1000" dirty="0" smtClean="0"/>
                        <a:t>250</a:t>
                      </a:r>
                      <a:r>
                        <a:rPr kumimoji="1" lang="ja-JP" altLang="en-US" sz="1000" dirty="0" smtClean="0"/>
                        <a:t>～</a:t>
                      </a:r>
                      <a:r>
                        <a:rPr kumimoji="1" lang="en-US" altLang="ja-JP" sz="1000" dirty="0" smtClean="0"/>
                        <a:t>mm</a:t>
                      </a:r>
                    </a:p>
                    <a:p>
                      <a:r>
                        <a:rPr kumimoji="1" lang="en-US" altLang="ja-JP" sz="1000" dirty="0" smtClean="0"/>
                        <a:t>(x34)</a:t>
                      </a:r>
                      <a:endParaRPr kumimoji="1" lang="ja-JP" altLang="en-US" sz="1000" dirty="0"/>
                    </a:p>
                  </a:txBody>
                  <a:tcPr>
                    <a:lnL w="12700" cap="flat" cmpd="sng" algn="ctr">
                      <a:solidFill>
                        <a:schemeClr val="bg1"/>
                      </a:solidFill>
                      <a:prstDash val="solid"/>
                      <a:round/>
                      <a:headEnd type="none" w="med" len="med"/>
                      <a:tailEnd type="none" w="med" len="med"/>
                    </a:lnL>
                  </a:tcPr>
                </a:tc>
              </a:tr>
              <a:tr h="370840">
                <a:tc>
                  <a:txBody>
                    <a:bodyPr/>
                    <a:lstStyle/>
                    <a:p>
                      <a:pPr algn="ctr"/>
                      <a:r>
                        <a:rPr kumimoji="1" lang="en-US" altLang="ja-JP" sz="1000" dirty="0" smtClean="0"/>
                        <a:t>4</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1</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1</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1</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r>
              <a:tr h="370840">
                <a:tc>
                  <a:txBody>
                    <a:bodyPr/>
                    <a:lstStyle/>
                    <a:p>
                      <a:pPr algn="ctr"/>
                      <a:r>
                        <a:rPr kumimoji="1" lang="en-US" altLang="ja-JP" sz="1000" dirty="0" smtClean="0"/>
                        <a:t>2</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1</a:t>
                      </a:r>
                      <a:endParaRPr kumimoji="1" lang="ja-JP" altLang="en-US" sz="1000" dirty="0"/>
                    </a:p>
                  </a:txBody>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1</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1</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r>
            </a:tbl>
          </a:graphicData>
        </a:graphic>
      </p:graphicFrame>
      <p:sp>
        <p:nvSpPr>
          <p:cNvPr id="9" name="テキスト ボックス 8"/>
          <p:cNvSpPr txBox="1"/>
          <p:nvPr/>
        </p:nvSpPr>
        <p:spPr>
          <a:xfrm>
            <a:off x="1403648" y="4325034"/>
            <a:ext cx="3515706" cy="400110"/>
          </a:xfrm>
          <a:prstGeom prst="rect">
            <a:avLst/>
          </a:prstGeom>
          <a:noFill/>
          <a:ln>
            <a:solidFill>
              <a:schemeClr val="tx1"/>
            </a:solidFill>
            <a:prstDash val="solid"/>
          </a:ln>
        </p:spPr>
        <p:txBody>
          <a:bodyPr wrap="none" rtlCol="0">
            <a:spAutoFit/>
          </a:bodyPr>
          <a:lstStyle/>
          <a:p>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事例：災害数：</a:t>
            </a:r>
            <a:r>
              <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4</a:t>
            </a:r>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件，花崗岩，</a:t>
            </a:r>
            <a:r>
              <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23°</a:t>
            </a:r>
            <a:r>
              <a:rPr kumimoji="1" lang="ja-JP" altLang="en-US" sz="1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災害時雨量　</a:t>
            </a:r>
            <a:r>
              <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220mm</a:t>
            </a:r>
          </a:p>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　　　災害数：</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件，泥岩，</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35°</a:t>
            </a:r>
            <a:r>
              <a:rPr lang="ja-JP" altLang="en-US" sz="1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災害時雨量　</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180mm</a:t>
            </a:r>
            <a:endPar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634013" y="4478923"/>
            <a:ext cx="697627" cy="246221"/>
          </a:xfrm>
          <a:prstGeom prst="rect">
            <a:avLst/>
          </a:prstGeom>
          <a:noFill/>
          <a:ln>
            <a:solidFill>
              <a:schemeClr val="tx1"/>
            </a:solidFill>
            <a:prstDash val="solid"/>
          </a:ln>
        </p:spPr>
        <p:txBody>
          <a:bodyPr wrap="none" rtlCol="0">
            <a:spAutoFit/>
          </a:bodyPr>
          <a:lstStyle/>
          <a:p>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入力条件</a:t>
            </a:r>
          </a:p>
        </p:txBody>
      </p:sp>
      <p:sp>
        <p:nvSpPr>
          <p:cNvPr id="11"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421588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5"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５</a:t>
            </a:r>
            <a:r>
              <a:rPr lang="ja-JP" altLang="en-US" sz="3300" dirty="0">
                <a:latin typeface="HGSｺﾞｼｯｸM" panose="020B0600000000000000" pitchFamily="50" charset="-128"/>
                <a:ea typeface="HGSｺﾞｼｯｸM" panose="020B0600000000000000" pitchFamily="50" charset="-128"/>
              </a:rPr>
              <a:t>．斜面崩壊の発生要因分析</a:t>
            </a:r>
            <a:r>
              <a:rPr lang="en-US" altLang="ja-JP" sz="4400" dirty="0">
                <a:latin typeface="HGSｺﾞｼｯｸM" panose="020B0600000000000000" pitchFamily="50" charset="-128"/>
                <a:ea typeface="HGSｺﾞｼｯｸM" panose="020B0600000000000000" pitchFamily="50" charset="-128"/>
              </a:rPr>
              <a:t/>
            </a:r>
            <a:br>
              <a:rPr lang="en-US" altLang="ja-JP" sz="4400"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２）</a:t>
            </a:r>
            <a:r>
              <a:rPr lang="zh-TW" altLang="en-US" sz="2300" dirty="0">
                <a:latin typeface="HGSｺﾞｼｯｸM" panose="020B0600000000000000" pitchFamily="50" charset="-128"/>
                <a:ea typeface="HGSｺﾞｼｯｸM" panose="020B0600000000000000" pitchFamily="50" charset="-128"/>
              </a:rPr>
              <a:t>調査検討</a:t>
            </a:r>
            <a:r>
              <a:rPr lang="ja-JP" altLang="en-US" sz="2300" dirty="0">
                <a:latin typeface="HGSｺﾞｼｯｸM" panose="020B0600000000000000" pitchFamily="50" charset="-128"/>
                <a:ea typeface="HGSｺﾞｼｯｸM" panose="020B0600000000000000" pitchFamily="50" charset="-128"/>
              </a:rPr>
              <a:t>項目： </a:t>
            </a:r>
            <a:r>
              <a:rPr lang="ja-JP" altLang="en-US" sz="2300" dirty="0" smtClean="0">
                <a:latin typeface="HGSｺﾞｼｯｸM" panose="020B0600000000000000" pitchFamily="50" charset="-128"/>
                <a:ea typeface="HGSｺﾞｼｯｸM" panose="020B0600000000000000" pitchFamily="50" charset="-128"/>
              </a:rPr>
              <a:t>①斜面</a:t>
            </a:r>
            <a:r>
              <a:rPr lang="ja-JP" altLang="en-US" sz="2300" dirty="0">
                <a:latin typeface="HGSｺﾞｼｯｸM" panose="020B0600000000000000" pitchFamily="50" charset="-128"/>
                <a:ea typeface="HGSｺﾞｼｯｸM" panose="020B0600000000000000" pitchFamily="50" charset="-128"/>
              </a:rPr>
              <a:t>崩壊の要因分析（重回帰分析）</a:t>
            </a:r>
            <a:endParaRPr kumimoji="1" lang="ja-JP" altLang="en-US" sz="2300" dirty="0"/>
          </a:p>
        </p:txBody>
      </p:sp>
      <p:sp>
        <p:nvSpPr>
          <p:cNvPr id="6" name="テキスト ボックス 5"/>
          <p:cNvSpPr txBox="1"/>
          <p:nvPr/>
        </p:nvSpPr>
        <p:spPr>
          <a:xfrm>
            <a:off x="153786" y="1211058"/>
            <a:ext cx="4634238" cy="1169551"/>
          </a:xfrm>
          <a:prstGeom prst="rect">
            <a:avLst/>
          </a:prstGeom>
          <a:noFill/>
          <a:ln>
            <a:solidFill>
              <a:schemeClr val="tx1"/>
            </a:solidFill>
            <a:prstDash val="solid"/>
          </a:ln>
        </p:spPr>
        <p:txBody>
          <a:bodyPr wrap="square" rtlCol="0">
            <a:spAutoFit/>
          </a:bodyPr>
          <a:lstStyle/>
          <a:p>
            <a:r>
              <a:rPr lang="ja-JP" altLang="ja-JP" sz="1400" dirty="0" smtClean="0">
                <a:latin typeface="+mn-ea"/>
              </a:rPr>
              <a:t>災害</a:t>
            </a:r>
            <a:r>
              <a:rPr lang="ja-JP" altLang="en-US" sz="1400" dirty="0" smtClean="0">
                <a:latin typeface="+mn-ea"/>
              </a:rPr>
              <a:t>発生</a:t>
            </a:r>
            <a:r>
              <a:rPr lang="ja-JP" altLang="ja-JP" sz="1400" dirty="0" smtClean="0">
                <a:latin typeface="+mn-ea"/>
              </a:rPr>
              <a:t>を</a:t>
            </a:r>
            <a:r>
              <a:rPr lang="ja-JP" altLang="ja-JP" sz="1400" dirty="0">
                <a:latin typeface="+mn-ea"/>
              </a:rPr>
              <a:t>予測するために，</a:t>
            </a:r>
            <a:r>
              <a:rPr lang="ja-JP" altLang="ja-JP" sz="1400" dirty="0" smtClean="0">
                <a:latin typeface="+mn-ea"/>
              </a:rPr>
              <a:t>災害と</a:t>
            </a:r>
            <a:r>
              <a:rPr lang="ja-JP" altLang="ja-JP" sz="1400" dirty="0">
                <a:latin typeface="+mn-ea"/>
              </a:rPr>
              <a:t>それぞれの</a:t>
            </a:r>
            <a:r>
              <a:rPr lang="ja-JP" altLang="ja-JP" sz="1400" dirty="0" smtClean="0">
                <a:latin typeface="+mn-ea"/>
              </a:rPr>
              <a:t>要因</a:t>
            </a:r>
            <a:r>
              <a:rPr lang="ja-JP" altLang="en-US" sz="1400" dirty="0" smtClean="0">
                <a:latin typeface="+mn-ea"/>
              </a:rPr>
              <a:t>（誘因や素因）</a:t>
            </a:r>
            <a:r>
              <a:rPr lang="ja-JP" altLang="ja-JP" sz="1400" dirty="0" smtClean="0">
                <a:latin typeface="+mn-ea"/>
              </a:rPr>
              <a:t>の</a:t>
            </a:r>
            <a:r>
              <a:rPr lang="ja-JP" altLang="ja-JP" sz="1400" dirty="0">
                <a:latin typeface="+mn-ea"/>
              </a:rPr>
              <a:t>間</a:t>
            </a:r>
            <a:r>
              <a:rPr lang="ja-JP" altLang="ja-JP" sz="1400" dirty="0" smtClean="0">
                <a:latin typeface="+mn-ea"/>
              </a:rPr>
              <a:t>に線型</a:t>
            </a:r>
            <a:r>
              <a:rPr lang="ja-JP" altLang="ja-JP" sz="1400" dirty="0">
                <a:latin typeface="+mn-ea"/>
              </a:rPr>
              <a:t>の関係があるものと想定して，予測値が全体として，実測値に最も合うように各カテゴリ－（分類）の重み係数を決める</a:t>
            </a:r>
            <a:r>
              <a:rPr lang="ja-JP" altLang="ja-JP" sz="1400" dirty="0" smtClean="0">
                <a:latin typeface="+mn-ea"/>
              </a:rPr>
              <a:t>。</a:t>
            </a:r>
            <a:r>
              <a:rPr lang="ja-JP" altLang="en-US" sz="1400" dirty="0" smtClean="0">
                <a:latin typeface="+mn-ea"/>
              </a:rPr>
              <a:t>ここでは，災害を災害密度（</a:t>
            </a:r>
            <a:r>
              <a:rPr lang="ja-JP" altLang="ja-JP" sz="1400" dirty="0">
                <a:latin typeface="+mn-ea"/>
              </a:rPr>
              <a:t>一定</a:t>
            </a:r>
            <a:r>
              <a:rPr lang="ja-JP" altLang="ja-JP" sz="1400" dirty="0" smtClean="0">
                <a:latin typeface="+mn-ea"/>
              </a:rPr>
              <a:t>面積</a:t>
            </a:r>
            <a:r>
              <a:rPr lang="ja-JP" altLang="en-US" sz="1400" dirty="0" smtClean="0">
                <a:latin typeface="+mn-ea"/>
              </a:rPr>
              <a:t>（メッシュ）</a:t>
            </a:r>
            <a:r>
              <a:rPr lang="ja-JP" altLang="ja-JP" sz="1400" dirty="0" smtClean="0">
                <a:latin typeface="+mn-ea"/>
              </a:rPr>
              <a:t>あたり</a:t>
            </a:r>
            <a:r>
              <a:rPr lang="ja-JP" altLang="ja-JP" sz="1400" dirty="0">
                <a:latin typeface="+mn-ea"/>
              </a:rPr>
              <a:t>の</a:t>
            </a:r>
            <a:r>
              <a:rPr lang="ja-JP" altLang="ja-JP" sz="1400" dirty="0" smtClean="0">
                <a:latin typeface="+mn-ea"/>
              </a:rPr>
              <a:t>災害数</a:t>
            </a:r>
            <a:r>
              <a:rPr lang="ja-JP" altLang="en-US" sz="1400" dirty="0" smtClean="0">
                <a:latin typeface="+mn-ea"/>
              </a:rPr>
              <a:t>）として，重回帰分析を行う</a:t>
            </a:r>
            <a:endParaRPr kumimoji="1" lang="ja-JP" altLang="en-US" sz="1400" dirty="0" smtClean="0">
              <a:latin typeface="+mn-ea"/>
              <a:cs typeface="Meiryo UI" panose="020B0604030504040204" pitchFamily="50" charset="-128"/>
            </a:endParaRPr>
          </a:p>
        </p:txBody>
      </p:sp>
      <p:sp>
        <p:nvSpPr>
          <p:cNvPr id="9"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533400" algn="r"/>
                <a:tab pos="2700338" algn="ctr"/>
                <a:tab pos="5400675" algn="r"/>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r"/>
                <a:tab pos="2700338" algn="ctr"/>
                <a:tab pos="5400675" algn="r"/>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423188587"/>
              </p:ext>
            </p:extLst>
          </p:nvPr>
        </p:nvGraphicFramePr>
        <p:xfrm>
          <a:off x="251521" y="2563606"/>
          <a:ext cx="3812980" cy="3815718"/>
        </p:xfrm>
        <a:graphic>
          <a:graphicData uri="http://schemas.openxmlformats.org/drawingml/2006/table">
            <a:tbl>
              <a:tblPr>
                <a:tableStyleId>{0505E3EF-67EA-436B-97B2-0124C06EBD24}</a:tableStyleId>
              </a:tblPr>
              <a:tblGrid>
                <a:gridCol w="1198724"/>
                <a:gridCol w="373465"/>
                <a:gridCol w="969573"/>
                <a:gridCol w="1271218"/>
              </a:tblGrid>
              <a:tr h="211260">
                <a:tc>
                  <a:txBody>
                    <a:bodyPr/>
                    <a:lstStyle/>
                    <a:p>
                      <a:pPr algn="ctr" fontAlgn="ctr"/>
                      <a:r>
                        <a:rPr lang="ja-JP" altLang="en-US" sz="1100" u="none" strike="noStrike" dirty="0">
                          <a:effectLst/>
                        </a:rPr>
                        <a:t>要因</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カテゴリー</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ウェイト</a:t>
                      </a:r>
                      <a:endParaRPr lang="ja-JP" altLang="en-US" sz="1100" b="0" i="0" u="none" strike="noStrike" dirty="0">
                        <a:solidFill>
                          <a:srgbClr val="000000"/>
                        </a:solidFill>
                        <a:effectLst/>
                        <a:latin typeface="+mn-ea"/>
                        <a:ea typeface="+mn-ea"/>
                      </a:endParaRPr>
                    </a:p>
                  </a:txBody>
                  <a:tcPr marL="9525" marR="9525" marT="9525" marB="0" anchor="ctr"/>
                </a:tc>
              </a:tr>
              <a:tr h="222662">
                <a:tc rowSpan="6">
                  <a:txBody>
                    <a:bodyPr/>
                    <a:lstStyle/>
                    <a:p>
                      <a:pPr algn="ctr" fontAlgn="ctr"/>
                      <a:r>
                        <a:rPr lang="ja-JP" altLang="en-US" sz="1100" u="none" strike="noStrike" dirty="0">
                          <a:effectLst/>
                        </a:rPr>
                        <a:t>地質</a:t>
                      </a:r>
                    </a:p>
                    <a:p>
                      <a:pPr algn="ctr" fontAlgn="ctr"/>
                      <a:r>
                        <a:rPr lang="ja-JP" altLang="en-US" sz="1100" u="none" strike="noStrike" dirty="0" smtClean="0">
                          <a:effectLst/>
                        </a:rPr>
                        <a:t>（</a:t>
                      </a:r>
                      <a:r>
                        <a:rPr lang="en-US" altLang="ja-JP" sz="1100" u="none" strike="noStrike" dirty="0" smtClean="0">
                          <a:effectLst/>
                        </a:rPr>
                        <a:t>3.382</a:t>
                      </a:r>
                      <a:r>
                        <a:rPr lang="ja-JP" altLang="en-US" sz="1100" u="none" strike="noStrike" dirty="0" smtClean="0">
                          <a:effectLst/>
                        </a:rPr>
                        <a:t>）</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沖積層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a:t>
                      </a:r>
                      <a:r>
                        <a:rPr lang="en-US" altLang="ja-JP" sz="1100" u="none" strike="noStrike" dirty="0" smtClean="0">
                          <a:effectLst/>
                        </a:rPr>
                        <a:t>2.973</a:t>
                      </a:r>
                      <a:endParaRPr lang="en-US" altLang="ja-JP" sz="1100" b="0" i="0" u="none" strike="noStrike" dirty="0">
                        <a:solidFill>
                          <a:srgbClr val="000000"/>
                        </a:solidFill>
                        <a:effectLst/>
                        <a:latin typeface="+mn-ea"/>
                        <a:ea typeface="+mn-ea"/>
                      </a:endParaRPr>
                    </a:p>
                  </a:txBody>
                  <a:tcPr marL="9525" marR="9525" marT="9525" marB="0" anchor="ctr"/>
                </a:tc>
              </a:tr>
              <a:tr h="222662">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2</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段丘層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-0.592</a:t>
                      </a:r>
                      <a:endParaRPr lang="en-US" altLang="ja-JP" sz="1100" b="0" i="0" u="none" strike="noStrike" dirty="0">
                        <a:solidFill>
                          <a:srgbClr val="000000"/>
                        </a:solidFill>
                        <a:effectLst/>
                        <a:latin typeface="+mn-ea"/>
                        <a:ea typeface="+mn-ea"/>
                      </a:endParaRPr>
                    </a:p>
                  </a:txBody>
                  <a:tcPr marL="9525" marR="9525" marT="9525" marB="0" anchor="ctr"/>
                </a:tc>
              </a:tr>
              <a:tr h="222662">
                <a:tc vMerge="1">
                  <a:txBody>
                    <a:bodyPr/>
                    <a:lstStyle/>
                    <a:p>
                      <a:pPr algn="r" fontAlgn="ct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3</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大阪層群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a:t>
                      </a:r>
                      <a:r>
                        <a:rPr lang="en-US" altLang="ja-JP" sz="1100" u="none" strike="noStrike" dirty="0" smtClean="0">
                          <a:effectLst/>
                        </a:rPr>
                        <a:t>0.689</a:t>
                      </a:r>
                      <a:endParaRPr lang="en-US" altLang="ja-JP" sz="1100" b="0" i="0" u="none" strike="noStrike" dirty="0">
                        <a:solidFill>
                          <a:srgbClr val="000000"/>
                        </a:solidFill>
                        <a:effectLst/>
                        <a:latin typeface="+mn-ea"/>
                        <a:ea typeface="+mn-ea"/>
                      </a:endParaRPr>
                    </a:p>
                  </a:txBody>
                  <a:tcPr marL="9525" marR="9525" marT="9525" marB="0" anchor="ctr"/>
                </a:tc>
              </a:tr>
              <a:tr h="222662">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和泉層群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0.000</a:t>
                      </a:r>
                      <a:endParaRPr lang="en-US" altLang="ja-JP" sz="1100" b="0" i="0" u="none" strike="noStrike" dirty="0">
                        <a:solidFill>
                          <a:srgbClr val="000000"/>
                        </a:solidFill>
                        <a:effectLst/>
                        <a:latin typeface="+mn-ea"/>
                        <a:ea typeface="+mn-ea"/>
                      </a:endParaRPr>
                    </a:p>
                  </a:txBody>
                  <a:tcPr marL="9525" marR="9525" marT="9525" marB="0" anchor="ctr"/>
                </a:tc>
              </a:tr>
              <a:tr h="222662">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5</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花崗岩</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0.409</a:t>
                      </a:r>
                      <a:endParaRPr lang="en-US" altLang="ja-JP" sz="1100" b="0" i="0" u="none" strike="noStrike" dirty="0">
                        <a:solidFill>
                          <a:srgbClr val="000000"/>
                        </a:solidFill>
                        <a:effectLst/>
                        <a:latin typeface="+mn-ea"/>
                        <a:ea typeface="+mn-ea"/>
                      </a:endParaRPr>
                    </a:p>
                  </a:txBody>
                  <a:tcPr marL="9525" marR="9525" marT="9525" marB="0" anchor="ctr"/>
                </a:tc>
              </a:tr>
              <a:tr h="222662">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6</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泥岩</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0.325</a:t>
                      </a:r>
                      <a:endParaRPr lang="en-US" altLang="ja-JP" sz="1100" b="0" i="0" u="none" strike="noStrike" dirty="0">
                        <a:solidFill>
                          <a:srgbClr val="000000"/>
                        </a:solidFill>
                        <a:effectLst/>
                        <a:latin typeface="+mn-ea"/>
                        <a:ea typeface="+mn-ea"/>
                      </a:endParaRPr>
                    </a:p>
                  </a:txBody>
                  <a:tcPr marL="9525" marR="9525" marT="9525" marB="0" anchor="ctr"/>
                </a:tc>
              </a:tr>
              <a:tr h="341408">
                <a:tc rowSpan="4">
                  <a:txBody>
                    <a:bodyPr/>
                    <a:lstStyle/>
                    <a:p>
                      <a:pPr algn="ctr" fontAlgn="ctr"/>
                      <a:r>
                        <a:rPr lang="ja-JP" altLang="en-US" sz="1100" u="none" strike="noStrike" dirty="0">
                          <a:effectLst/>
                        </a:rPr>
                        <a:t>傾斜</a:t>
                      </a:r>
                    </a:p>
                    <a:p>
                      <a:pPr algn="ctr" fontAlgn="ctr"/>
                      <a:r>
                        <a:rPr lang="ja-JP" altLang="en-US" sz="1100" u="none" strike="noStrike" dirty="0" smtClean="0">
                          <a:effectLst/>
                        </a:rPr>
                        <a:t>（</a:t>
                      </a:r>
                      <a:r>
                        <a:rPr lang="en-US" altLang="ja-JP" sz="1100" u="none" strike="noStrike" dirty="0" smtClean="0">
                          <a:effectLst/>
                        </a:rPr>
                        <a:t>1.196</a:t>
                      </a:r>
                      <a:r>
                        <a:rPr lang="ja-JP" altLang="en-US" sz="1100" u="none" strike="noStrike" dirty="0" smtClean="0">
                          <a:effectLst/>
                        </a:rPr>
                        <a:t>）</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a:t>
                      </a:r>
                      <a:r>
                        <a:rPr lang="en-US" altLang="ja-JP" sz="1100" u="none" strike="noStrike" dirty="0">
                          <a:effectLst/>
                        </a:rPr>
                        <a:t>10°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0.581</a:t>
                      </a:r>
                      <a:endParaRPr lang="en-US" altLang="ja-JP" sz="1100" b="0" i="0" u="none" strike="noStrike" dirty="0">
                        <a:solidFill>
                          <a:srgbClr val="000000"/>
                        </a:solidFill>
                        <a:effectLst/>
                        <a:latin typeface="+mn-ea"/>
                        <a:ea typeface="+mn-ea"/>
                      </a:endParaRPr>
                    </a:p>
                  </a:txBody>
                  <a:tcPr marL="9525" marR="9525" marT="9525" marB="0" anchor="ctr"/>
                </a:tc>
              </a:tr>
              <a:tr h="222662">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2</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10</a:t>
                      </a:r>
                      <a:r>
                        <a:rPr lang="ja-JP" altLang="en-US" sz="1100" u="none" strike="noStrike" dirty="0">
                          <a:effectLst/>
                        </a:rPr>
                        <a:t>～</a:t>
                      </a:r>
                      <a:r>
                        <a:rPr lang="en-US" altLang="ja-JP" sz="1100" u="none" strike="noStrike" dirty="0">
                          <a:effectLst/>
                        </a:rPr>
                        <a:t>20°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1.196</a:t>
                      </a:r>
                      <a:endParaRPr lang="en-US" altLang="ja-JP" sz="1100" b="0" i="0" u="none" strike="noStrike" dirty="0">
                        <a:solidFill>
                          <a:srgbClr val="000000"/>
                        </a:solidFill>
                        <a:effectLst/>
                        <a:latin typeface="+mn-ea"/>
                        <a:ea typeface="+mn-ea"/>
                      </a:endParaRPr>
                    </a:p>
                  </a:txBody>
                  <a:tcPr marL="9525" marR="9525" marT="9525" marB="0" anchor="ctr"/>
                </a:tc>
              </a:tr>
              <a:tr h="315782">
                <a:tc vMerge="1">
                  <a:txBody>
                    <a:bodyPr/>
                    <a:lstStyle/>
                    <a:p>
                      <a:pPr algn="r" fontAlgn="ct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3</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20</a:t>
                      </a:r>
                      <a:r>
                        <a:rPr lang="ja-JP" altLang="en-US" sz="1100" u="none" strike="noStrike" dirty="0">
                          <a:effectLst/>
                        </a:rPr>
                        <a:t>～</a:t>
                      </a:r>
                      <a:r>
                        <a:rPr lang="en-US" altLang="ja-JP" sz="1100" u="none" strike="noStrike" dirty="0">
                          <a:effectLst/>
                        </a:rPr>
                        <a:t>30°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0.492</a:t>
                      </a:r>
                      <a:endParaRPr lang="en-US" altLang="ja-JP" sz="1100" b="0" i="0" u="none" strike="noStrike" dirty="0">
                        <a:solidFill>
                          <a:srgbClr val="000000"/>
                        </a:solidFill>
                        <a:effectLst/>
                        <a:latin typeface="+mn-ea"/>
                        <a:ea typeface="+mn-ea"/>
                      </a:endParaRPr>
                    </a:p>
                  </a:txBody>
                  <a:tcPr marL="9525" marR="9525" marT="9525" marB="0" anchor="ctr"/>
                </a:tc>
              </a:tr>
              <a:tr h="349748">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30°</a:t>
                      </a:r>
                      <a:r>
                        <a:rPr lang="ja-JP" altLang="en-US" sz="1100" u="none" strike="noStrike" dirty="0">
                          <a:effectLst/>
                        </a:rPr>
                        <a:t>以上</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0.000</a:t>
                      </a:r>
                      <a:endParaRPr lang="en-US" altLang="ja-JP" sz="1100" b="0" i="0" u="none" strike="noStrike" dirty="0">
                        <a:solidFill>
                          <a:srgbClr val="000000"/>
                        </a:solidFill>
                        <a:effectLst/>
                        <a:latin typeface="+mn-ea"/>
                        <a:ea typeface="+mn-ea"/>
                      </a:endParaRPr>
                    </a:p>
                  </a:txBody>
                  <a:tcPr marL="9525" marR="9525" marT="9525" marB="0" anchor="ctr"/>
                </a:tc>
              </a:tr>
              <a:tr h="222662">
                <a:tc rowSpan="4">
                  <a:txBody>
                    <a:bodyPr/>
                    <a:lstStyle/>
                    <a:p>
                      <a:pPr algn="ctr" fontAlgn="ctr"/>
                      <a:r>
                        <a:rPr lang="zh-TW" altLang="en-US" sz="1100" u="none" strike="noStrike" dirty="0">
                          <a:effectLst/>
                        </a:rPr>
                        <a:t>災害時</a:t>
                      </a:r>
                      <a:r>
                        <a:rPr lang="zh-TW" altLang="en-US" sz="1100" u="none" strike="noStrike" dirty="0" smtClean="0">
                          <a:effectLst/>
                        </a:rPr>
                        <a:t>最大</a:t>
                      </a:r>
                      <a:endParaRPr lang="en-US" altLang="zh-TW" sz="1100" u="none" strike="noStrike" dirty="0" smtClean="0">
                        <a:effectLst/>
                      </a:endParaRPr>
                    </a:p>
                    <a:p>
                      <a:pPr algn="ctr" fontAlgn="ctr"/>
                      <a:r>
                        <a:rPr lang="en-US" altLang="zh-TW" sz="1100" u="none" strike="noStrike" dirty="0" smtClean="0">
                          <a:effectLst/>
                        </a:rPr>
                        <a:t>24</a:t>
                      </a:r>
                      <a:r>
                        <a:rPr lang="zh-TW" altLang="en-US" sz="1100" u="none" strike="noStrike" dirty="0" smtClean="0">
                          <a:effectLst/>
                        </a:rPr>
                        <a:t>時間雨量</a:t>
                      </a:r>
                      <a:endParaRPr lang="zh-TW" altLang="en-US" sz="1100" u="none" strike="noStrike" dirty="0">
                        <a:effectLst/>
                      </a:endParaRPr>
                    </a:p>
                    <a:p>
                      <a:pPr algn="ctr" fontAlgn="ctr"/>
                      <a:r>
                        <a:rPr lang="ja-JP" altLang="en-US" sz="1100" u="none" strike="noStrike" dirty="0" smtClean="0">
                          <a:effectLst/>
                        </a:rPr>
                        <a:t>（</a:t>
                      </a:r>
                      <a:r>
                        <a:rPr lang="en-US" altLang="ja-JP" sz="1100" u="none" strike="noStrike" dirty="0" smtClean="0">
                          <a:effectLst/>
                        </a:rPr>
                        <a:t>0.800</a:t>
                      </a:r>
                      <a:r>
                        <a:rPr lang="ja-JP" altLang="en-US" sz="1100" u="none" strike="noStrike" dirty="0" smtClean="0">
                          <a:effectLst/>
                        </a:rPr>
                        <a:t>）</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～150mm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a:t>
                      </a:r>
                      <a:r>
                        <a:rPr lang="en-US" altLang="ja-JP" sz="1100" u="none" strike="noStrike" dirty="0" smtClean="0">
                          <a:effectLst/>
                        </a:rPr>
                        <a:t>0.293</a:t>
                      </a:r>
                      <a:endParaRPr lang="en-US" altLang="ja-JP" sz="1100" b="0" i="0" u="none" strike="noStrike" dirty="0">
                        <a:solidFill>
                          <a:srgbClr val="000000"/>
                        </a:solidFill>
                        <a:effectLst/>
                        <a:latin typeface="+mn-ea"/>
                        <a:ea typeface="+mn-ea"/>
                      </a:endParaRPr>
                    </a:p>
                  </a:txBody>
                  <a:tcPr marL="9525" marR="9525" marT="9525" marB="0" anchor="ctr"/>
                </a:tc>
              </a:tr>
              <a:tr h="313764">
                <a:tc vMerge="1">
                  <a:txBody>
                    <a:bodyPr/>
                    <a:lstStyle/>
                    <a:p>
                      <a:pPr algn="l" fontAlgn="ctr"/>
                      <a:endParaRPr lang="zh-TW"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2</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150～200mm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0.507</a:t>
                      </a:r>
                      <a:endParaRPr lang="en-US" altLang="ja-JP" sz="1100" b="0" i="0" u="none" strike="noStrike" dirty="0">
                        <a:solidFill>
                          <a:srgbClr val="000000"/>
                        </a:solidFill>
                        <a:effectLst/>
                        <a:latin typeface="+mn-ea"/>
                        <a:ea typeface="+mn-ea"/>
                      </a:endParaRPr>
                    </a:p>
                  </a:txBody>
                  <a:tcPr marL="9525" marR="9525" marT="9525" marB="0" anchor="ctr"/>
                </a:tc>
              </a:tr>
              <a:tr h="279798">
                <a:tc vMerge="1">
                  <a:txBody>
                    <a:bodyPr/>
                    <a:lstStyle/>
                    <a:p>
                      <a:pPr algn="r" fontAlgn="ct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3</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200～250mm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0.000</a:t>
                      </a:r>
                      <a:endParaRPr lang="en-US" altLang="ja-JP" sz="1100" b="0" i="0" u="none" strike="noStrike" dirty="0">
                        <a:solidFill>
                          <a:srgbClr val="000000"/>
                        </a:solidFill>
                        <a:effectLst/>
                        <a:latin typeface="+mn-ea"/>
                        <a:ea typeface="+mn-ea"/>
                      </a:endParaRPr>
                    </a:p>
                  </a:txBody>
                  <a:tcPr marL="9525" marR="9525" marT="9525" marB="0" anchor="ctr"/>
                </a:tc>
              </a:tr>
              <a:tr h="222662">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250mm～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smtClean="0">
                          <a:effectLst/>
                        </a:rPr>
                        <a:t>0.369</a:t>
                      </a:r>
                      <a:endParaRPr lang="en-US" altLang="ja-JP" sz="1100" b="0" i="0" u="none" strike="noStrike" dirty="0">
                        <a:solidFill>
                          <a:srgbClr val="000000"/>
                        </a:solidFill>
                        <a:effectLst/>
                        <a:latin typeface="+mn-ea"/>
                        <a:ea typeface="+mn-ea"/>
                      </a:endParaRPr>
                    </a:p>
                  </a:txBody>
                  <a:tcPr marL="9525" marR="9525" marT="9525" marB="0" anchor="ctr"/>
                </a:tc>
              </a:tr>
            </a:tbl>
          </a:graphicData>
        </a:graphic>
      </p:graphicFrame>
      <p:sp>
        <p:nvSpPr>
          <p:cNvPr id="13" name="テキスト ボックス 12"/>
          <p:cNvSpPr txBox="1"/>
          <p:nvPr/>
        </p:nvSpPr>
        <p:spPr>
          <a:xfrm>
            <a:off x="4067944" y="5981218"/>
            <a:ext cx="4680520" cy="400110"/>
          </a:xfrm>
          <a:prstGeom prst="rect">
            <a:avLst/>
          </a:prstGeom>
          <a:noFill/>
          <a:ln>
            <a:noFill/>
            <a:prstDash val="solid"/>
          </a:ln>
        </p:spPr>
        <p:txBody>
          <a:bodyPr wrap="square" rtlCol="0">
            <a:spAutoFit/>
          </a:bodyPr>
          <a:lstStyle/>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要因（）内：レンジ</a:t>
            </a:r>
            <a:endPar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地質のレンジ（表中</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内）が最大であり，災害危険度に対する影響が大きい</a:t>
            </a:r>
            <a:endPar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l="6723" t="11858" r="6567" b="11830"/>
          <a:stretch/>
        </p:blipFill>
        <p:spPr>
          <a:xfrm>
            <a:off x="4860032" y="1209466"/>
            <a:ext cx="3888432" cy="4841479"/>
          </a:xfrm>
          <a:prstGeom prst="rect">
            <a:avLst/>
          </a:prstGeom>
          <a:ln w="3175">
            <a:solidFill>
              <a:schemeClr val="tx1"/>
            </a:solidFill>
          </a:ln>
        </p:spPr>
      </p:pic>
      <p:sp>
        <p:nvSpPr>
          <p:cNvPr id="14"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368316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5"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５．斜面崩壊の発生要因分析</a:t>
            </a:r>
            <a:r>
              <a:rPr lang="en-US" altLang="ja-JP" sz="4400" dirty="0">
                <a:latin typeface="HGSｺﾞｼｯｸM" panose="020B0600000000000000" pitchFamily="50" charset="-128"/>
                <a:ea typeface="HGSｺﾞｼｯｸM" panose="020B0600000000000000" pitchFamily="50" charset="-128"/>
              </a:rPr>
              <a:t/>
            </a:r>
            <a:br>
              <a:rPr lang="en-US" altLang="ja-JP" sz="4400"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a:t>
            </a:r>
            <a:r>
              <a:rPr lang="ja-JP" altLang="en-US" sz="2300" dirty="0" smtClean="0">
                <a:latin typeface="HGSｺﾞｼｯｸM" panose="020B0600000000000000" pitchFamily="50" charset="-128"/>
                <a:ea typeface="HGSｺﾞｼｯｸM" panose="020B0600000000000000" pitchFamily="50" charset="-128"/>
              </a:rPr>
              <a:t>３）</a:t>
            </a:r>
            <a:r>
              <a:rPr lang="zh-TW" altLang="en-US" sz="2300" dirty="0">
                <a:latin typeface="HGSｺﾞｼｯｸM" panose="020B0600000000000000" pitchFamily="50" charset="-128"/>
                <a:ea typeface="HGSｺﾞｼｯｸM" panose="020B0600000000000000" pitchFamily="50" charset="-128"/>
              </a:rPr>
              <a:t>調査検討</a:t>
            </a:r>
            <a:r>
              <a:rPr lang="ja-JP" altLang="en-US" sz="2300" dirty="0" smtClean="0">
                <a:latin typeface="HGSｺﾞｼｯｸM" panose="020B0600000000000000" pitchFamily="50" charset="-128"/>
                <a:ea typeface="HGSｺﾞｼｯｸM" panose="020B0600000000000000" pitchFamily="50" charset="-128"/>
              </a:rPr>
              <a:t>項目：</a:t>
            </a:r>
            <a:r>
              <a:rPr lang="ja-JP" altLang="en-US" sz="2400" dirty="0" smtClean="0">
                <a:latin typeface="HGSｺﾞｼｯｸM" panose="020B0600000000000000" pitchFamily="50" charset="-128"/>
                <a:ea typeface="HGSｺﾞｼｯｸM" panose="020B0600000000000000" pitchFamily="50" charset="-128"/>
              </a:rPr>
              <a:t>②</a:t>
            </a:r>
            <a:r>
              <a:rPr lang="ja-JP" altLang="en-US" sz="2400" dirty="0">
                <a:latin typeface="HGSｺﾞｼｯｸM" panose="020B0600000000000000" pitchFamily="50" charset="-128"/>
                <a:ea typeface="HGSｺﾞｼｯｸM" panose="020B0600000000000000" pitchFamily="50" charset="-128"/>
              </a:rPr>
              <a:t>斜面崩壊の要因分析（判別分析）</a:t>
            </a:r>
            <a:endParaRPr kumimoji="1" lang="ja-JP" altLang="en-US" sz="2300" dirty="0"/>
          </a:p>
        </p:txBody>
      </p:sp>
      <p:graphicFrame>
        <p:nvGraphicFramePr>
          <p:cNvPr id="6" name="表 5"/>
          <p:cNvGraphicFramePr>
            <a:graphicFrameLocks noGrp="1"/>
          </p:cNvGraphicFramePr>
          <p:nvPr>
            <p:extLst>
              <p:ext uri="{D42A27DB-BD31-4B8C-83A1-F6EECF244321}">
                <p14:modId xmlns:p14="http://schemas.microsoft.com/office/powerpoint/2010/main" val="2918618455"/>
              </p:ext>
            </p:extLst>
          </p:nvPr>
        </p:nvGraphicFramePr>
        <p:xfrm>
          <a:off x="510584" y="4797152"/>
          <a:ext cx="8280921" cy="1534160"/>
        </p:xfrm>
        <a:graphic>
          <a:graphicData uri="http://schemas.openxmlformats.org/drawingml/2006/table">
            <a:tbl>
              <a:tblPr firstRow="1" bandRow="1">
                <a:tableStyleId>{5C22544A-7EE6-4342-B048-85BDC9FD1C3A}</a:tableStyleId>
              </a:tblPr>
              <a:tblGrid>
                <a:gridCol w="432048"/>
                <a:gridCol w="576064"/>
                <a:gridCol w="504056"/>
                <a:gridCol w="576064"/>
                <a:gridCol w="576064"/>
                <a:gridCol w="576064"/>
                <a:gridCol w="504056"/>
                <a:gridCol w="576064"/>
                <a:gridCol w="504056"/>
                <a:gridCol w="504056"/>
                <a:gridCol w="576064"/>
                <a:gridCol w="720080"/>
                <a:gridCol w="576064"/>
                <a:gridCol w="576064"/>
                <a:gridCol w="504057"/>
              </a:tblGrid>
              <a:tr h="0">
                <a:tc rowSpan="2">
                  <a:txBody>
                    <a:bodyPr/>
                    <a:lstStyle/>
                    <a:p>
                      <a:r>
                        <a:rPr kumimoji="1" lang="ja-JP" altLang="en-US" sz="1000" dirty="0" smtClean="0"/>
                        <a:t>災害発生</a:t>
                      </a:r>
                      <a:endParaRPr kumimoji="1" lang="ja-JP" altLang="en-US" sz="1000" dirty="0"/>
                    </a:p>
                  </a:txBody>
                  <a:tcPr/>
                </a:tc>
                <a:tc gridSpan="6">
                  <a:txBody>
                    <a:bodyPr/>
                    <a:lstStyle/>
                    <a:p>
                      <a:pPr algn="ctr"/>
                      <a:r>
                        <a:rPr kumimoji="1" lang="ja-JP" altLang="en-US" sz="1000" dirty="0" smtClean="0"/>
                        <a:t>地質</a:t>
                      </a:r>
                      <a:endParaRPr kumimoji="1" lang="ja-JP" altLang="en-US" sz="1000" dirty="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dirty="0"/>
                    </a:p>
                  </a:txBody>
                  <a:tcPr/>
                </a:tc>
                <a:tc hMerge="1">
                  <a:txBody>
                    <a:bodyPr/>
                    <a:lstStyle/>
                    <a:p>
                      <a:endParaRPr kumimoji="1" lang="ja-JP" altLang="en-US" sz="1000"/>
                    </a:p>
                  </a:txBody>
                  <a:tcPr/>
                </a:tc>
                <a:tc gridSpan="4">
                  <a:txBody>
                    <a:bodyPr/>
                    <a:lstStyle/>
                    <a:p>
                      <a:pPr algn="ctr"/>
                      <a:r>
                        <a:rPr kumimoji="1" lang="ja-JP" altLang="en-US" sz="1000" dirty="0" smtClean="0"/>
                        <a:t>傾斜</a:t>
                      </a:r>
                      <a:endParaRPr kumimoji="1" lang="ja-JP" altLang="en-US" sz="1000" dirty="0"/>
                    </a:p>
                  </a:txBody>
                  <a:tcPr/>
                </a:tc>
                <a:tc hMerge="1">
                  <a:txBody>
                    <a:bodyPr/>
                    <a:lstStyle/>
                    <a:p>
                      <a:endParaRPr kumimoji="1" lang="ja-JP" altLang="en-US" sz="1000"/>
                    </a:p>
                  </a:txBody>
                  <a:tcPr>
                    <a:lnL w="12700" cap="flat" cmpd="sng" algn="ctr">
                      <a:solidFill>
                        <a:schemeClr val="tx1"/>
                      </a:solidFill>
                      <a:prstDash val="solid"/>
                      <a:round/>
                      <a:headEnd type="none" w="med" len="med"/>
                      <a:tailEnd type="none" w="med" len="med"/>
                    </a:lnL>
                  </a:tcPr>
                </a:tc>
                <a:tc hMerge="1">
                  <a:txBody>
                    <a:bodyPr/>
                    <a:lstStyle/>
                    <a:p>
                      <a:endParaRPr kumimoji="1" lang="ja-JP" altLang="en-US" sz="1000" dirty="0"/>
                    </a:p>
                  </a:txBody>
                  <a:tcPr>
                    <a:lnR w="12700" cap="flat" cmpd="sng" algn="ctr">
                      <a:solidFill>
                        <a:schemeClr val="tx1"/>
                      </a:solidFill>
                      <a:prstDash val="solid"/>
                      <a:round/>
                      <a:headEnd type="none" w="med" len="med"/>
                      <a:tailEnd type="none" w="med" len="med"/>
                    </a:lnR>
                  </a:tcPr>
                </a:tc>
                <a:tc hMerge="1">
                  <a:txBody>
                    <a:bodyPr/>
                    <a:lstStyle/>
                    <a:p>
                      <a:endParaRPr kumimoji="1" lang="ja-JP" altLang="en-US" sz="1000"/>
                    </a:p>
                  </a:txBody>
                  <a:tcPr>
                    <a:lnL w="12700" cap="flat" cmpd="sng" algn="ctr">
                      <a:solidFill>
                        <a:schemeClr val="tx1"/>
                      </a:solidFill>
                      <a:prstDash val="solid"/>
                      <a:round/>
                      <a:headEnd type="none" w="med" len="med"/>
                      <a:tailEnd type="none" w="med" len="med"/>
                    </a:lnL>
                  </a:tcPr>
                </a:tc>
                <a:tc gridSpan="4">
                  <a:txBody>
                    <a:bodyPr/>
                    <a:lstStyle/>
                    <a:p>
                      <a:pPr algn="ctr"/>
                      <a:r>
                        <a:rPr kumimoji="1" lang="ja-JP" altLang="en-US" sz="1000" dirty="0" smtClean="0"/>
                        <a:t>災害時２４時間最大雨量</a:t>
                      </a:r>
                      <a:endParaRPr kumimoji="1" lang="ja-JP" altLang="en-US" sz="1000" dirty="0"/>
                    </a:p>
                  </a:txBody>
                  <a:tcPr/>
                </a:tc>
                <a:tc h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sz="1000"/>
                    </a:p>
                  </a:txBody>
                  <a:tcPr>
                    <a:lnL w="12700" cap="flat" cmpd="sng" algn="ctr">
                      <a:solidFill>
                        <a:schemeClr val="tx1"/>
                      </a:solidFill>
                      <a:prstDash val="solid"/>
                      <a:round/>
                      <a:headEnd type="none" w="med" len="med"/>
                      <a:tailEnd type="none" w="med" len="med"/>
                    </a:lnL>
                  </a:tcPr>
                </a:tc>
              </a:tr>
              <a:tr h="370840">
                <a:tc vMerge="1">
                  <a:txBody>
                    <a:bodyPr/>
                    <a:lstStyle/>
                    <a:p>
                      <a:endParaRPr kumimoji="1" lang="ja-JP" altLang="en-US"/>
                    </a:p>
                  </a:txBody>
                  <a:tcPr/>
                </a:tc>
                <a:tc>
                  <a:txBody>
                    <a:bodyPr/>
                    <a:lstStyle/>
                    <a:p>
                      <a:r>
                        <a:rPr kumimoji="1" lang="ja-JP" altLang="en-US" sz="1000" dirty="0" smtClean="0"/>
                        <a:t>沖積層</a:t>
                      </a:r>
                      <a:r>
                        <a:rPr kumimoji="1" lang="en-US" altLang="ja-JP" sz="1000" dirty="0" smtClean="0"/>
                        <a:t>(x11)</a:t>
                      </a:r>
                      <a:endParaRPr kumimoji="1" lang="ja-JP" altLang="en-US" sz="1000" dirty="0"/>
                    </a:p>
                  </a:txBody>
                  <a:tcPr/>
                </a:tc>
                <a:tc>
                  <a:txBody>
                    <a:bodyPr/>
                    <a:lstStyle/>
                    <a:p>
                      <a:r>
                        <a:rPr kumimoji="1" lang="ja-JP" altLang="en-US" sz="1000" dirty="0" smtClean="0"/>
                        <a:t>段丘層</a:t>
                      </a:r>
                      <a:r>
                        <a:rPr kumimoji="1" lang="en-US" altLang="ja-JP" sz="1000" dirty="0" smtClean="0"/>
                        <a:t>(x12)</a:t>
                      </a:r>
                      <a:endParaRPr kumimoji="1" lang="ja-JP" altLang="en-US" sz="1000" dirty="0"/>
                    </a:p>
                  </a:txBody>
                  <a:tcPr/>
                </a:tc>
                <a:tc>
                  <a:txBody>
                    <a:bodyPr/>
                    <a:lstStyle/>
                    <a:p>
                      <a:r>
                        <a:rPr kumimoji="1" lang="ja-JP" altLang="en-US" sz="1000" dirty="0" smtClean="0"/>
                        <a:t>大阪</a:t>
                      </a:r>
                      <a:endParaRPr kumimoji="1" lang="en-US" altLang="ja-JP" sz="1000" dirty="0" smtClean="0"/>
                    </a:p>
                    <a:p>
                      <a:r>
                        <a:rPr kumimoji="1" lang="ja-JP" altLang="en-US" sz="1000" dirty="0" smtClean="0"/>
                        <a:t>層群</a:t>
                      </a:r>
                      <a:r>
                        <a:rPr kumimoji="1" lang="en-US" altLang="ja-JP" sz="1000" dirty="0" smtClean="0"/>
                        <a:t>(x13)</a:t>
                      </a:r>
                      <a:endParaRPr kumimoji="1" lang="ja-JP" altLang="en-US" sz="1000" dirty="0"/>
                    </a:p>
                  </a:txBody>
                  <a:tcPr/>
                </a:tc>
                <a:tc>
                  <a:txBody>
                    <a:bodyPr/>
                    <a:lstStyle/>
                    <a:p>
                      <a:r>
                        <a:rPr kumimoji="1" lang="ja-JP" altLang="en-US" sz="1000" dirty="0" smtClean="0"/>
                        <a:t>和泉</a:t>
                      </a:r>
                      <a:endParaRPr kumimoji="1" lang="en-US" altLang="ja-JP" sz="1000" dirty="0" smtClean="0"/>
                    </a:p>
                    <a:p>
                      <a:r>
                        <a:rPr kumimoji="1" lang="ja-JP" altLang="en-US" sz="1000" dirty="0" smtClean="0"/>
                        <a:t>層群</a:t>
                      </a:r>
                      <a:r>
                        <a:rPr kumimoji="1" lang="en-US" altLang="ja-JP" sz="1000" dirty="0" smtClean="0"/>
                        <a:t>(x14)</a:t>
                      </a:r>
                      <a:endParaRPr kumimoji="1" lang="ja-JP" altLang="en-US" sz="1000" dirty="0"/>
                    </a:p>
                  </a:txBody>
                  <a:tcPr/>
                </a:tc>
                <a:tc>
                  <a:txBody>
                    <a:bodyPr/>
                    <a:lstStyle/>
                    <a:p>
                      <a:r>
                        <a:rPr kumimoji="1" lang="ja-JP" altLang="en-US" sz="1000" dirty="0" smtClean="0"/>
                        <a:t>花崗岩</a:t>
                      </a:r>
                      <a:r>
                        <a:rPr kumimoji="1" lang="en-US" altLang="ja-JP" sz="1000" dirty="0" smtClean="0"/>
                        <a:t>(x15)</a:t>
                      </a:r>
                      <a:endParaRPr kumimoji="1" lang="ja-JP" altLang="en-US" sz="1000" dirty="0"/>
                    </a:p>
                  </a:txBody>
                  <a:tcPr/>
                </a:tc>
                <a:tc>
                  <a:txBody>
                    <a:bodyPr/>
                    <a:lstStyle/>
                    <a:p>
                      <a:r>
                        <a:rPr kumimoji="1" lang="ja-JP" altLang="en-US" sz="1000" dirty="0" smtClean="0"/>
                        <a:t>泥岩</a:t>
                      </a:r>
                      <a:r>
                        <a:rPr kumimoji="1" lang="en-US" altLang="ja-JP" sz="1000" dirty="0" smtClean="0"/>
                        <a:t>(x16)</a:t>
                      </a:r>
                      <a:endParaRPr kumimoji="1" lang="ja-JP" altLang="en-US" sz="1000" dirty="0"/>
                    </a:p>
                  </a:txBody>
                  <a:tcPr/>
                </a:tc>
                <a:tc>
                  <a:txBody>
                    <a:bodyPr/>
                    <a:lstStyle/>
                    <a:p>
                      <a:r>
                        <a:rPr kumimoji="1" lang="ja-JP" altLang="en-US" sz="1000" dirty="0" smtClean="0"/>
                        <a:t>～</a:t>
                      </a:r>
                      <a:r>
                        <a:rPr kumimoji="1" lang="en-US" altLang="ja-JP" sz="1000" dirty="0" smtClean="0"/>
                        <a:t>10°</a:t>
                      </a:r>
                    </a:p>
                    <a:p>
                      <a:r>
                        <a:rPr kumimoji="1" lang="en-US" altLang="ja-JP" sz="1000" dirty="0" smtClean="0"/>
                        <a:t>(x21)</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r>
                        <a:rPr kumimoji="1" lang="en-US" altLang="ja-JP" sz="1000" dirty="0" smtClean="0"/>
                        <a:t>10</a:t>
                      </a:r>
                      <a:r>
                        <a:rPr kumimoji="1" lang="ja-JP" altLang="en-US" sz="1000" dirty="0" smtClean="0"/>
                        <a:t>～</a:t>
                      </a:r>
                      <a:r>
                        <a:rPr kumimoji="1" lang="en-US" altLang="ja-JP" sz="1000" dirty="0" smtClean="0"/>
                        <a:t>20°</a:t>
                      </a:r>
                    </a:p>
                    <a:p>
                      <a:r>
                        <a:rPr kumimoji="1" lang="en-US" altLang="ja-JP" sz="1000" dirty="0" smtClean="0"/>
                        <a:t>(x22)</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20</a:t>
                      </a:r>
                      <a:r>
                        <a:rPr kumimoji="1" lang="ja-JP" altLang="en-US" sz="1000" dirty="0" smtClean="0"/>
                        <a:t>～</a:t>
                      </a:r>
                      <a:endParaRPr kumimoji="1" lang="en-US" altLang="ja-JP"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(x23)</a:t>
                      </a:r>
                      <a:endParaRPr kumimoji="1" lang="ja-JP" altLang="en-US" sz="1000" dirty="0" smtClean="0"/>
                    </a:p>
                  </a:txBody>
                  <a:tcPr>
                    <a:lnR w="12700" cap="flat" cmpd="sng" algn="ctr">
                      <a:solidFill>
                        <a:schemeClr val="bg1"/>
                      </a:solidFill>
                      <a:prstDash val="solid"/>
                      <a:round/>
                      <a:headEnd type="none" w="med" len="med"/>
                      <a:tailEnd type="none" w="med" len="med"/>
                    </a:lnR>
                  </a:tcPr>
                </a:tc>
                <a:tc>
                  <a:txBody>
                    <a:bodyPr/>
                    <a:lstStyle/>
                    <a:p>
                      <a:r>
                        <a:rPr kumimoji="1" lang="en-US" altLang="ja-JP" sz="1000" dirty="0" smtClean="0"/>
                        <a:t>30°</a:t>
                      </a:r>
                      <a:r>
                        <a:rPr kumimoji="1" lang="ja-JP" altLang="en-US" sz="1000" dirty="0" smtClean="0"/>
                        <a:t>～</a:t>
                      </a:r>
                      <a:endParaRPr kumimoji="1" lang="en-US" altLang="ja-JP" sz="1000" dirty="0" smtClean="0"/>
                    </a:p>
                    <a:p>
                      <a:r>
                        <a:rPr kumimoji="1" lang="en-US" altLang="ja-JP" sz="1000" dirty="0" smtClean="0"/>
                        <a:t>(x24)</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r>
                        <a:rPr kumimoji="1" lang="ja-JP" altLang="en-US" sz="1000" dirty="0" smtClean="0"/>
                        <a:t>～</a:t>
                      </a:r>
                      <a:r>
                        <a:rPr kumimoji="1" lang="en-US" altLang="ja-JP" sz="1000" dirty="0" smtClean="0"/>
                        <a:t>150mm</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(x31)</a:t>
                      </a:r>
                      <a:endParaRPr kumimoji="1" lang="ja-JP" altLang="en-US" sz="1000" dirty="0" smtClean="0"/>
                    </a:p>
                  </a:txBody>
                  <a:tcPr>
                    <a:lnR w="12700" cap="flat" cmpd="sng" algn="ctr">
                      <a:solidFill>
                        <a:schemeClr val="bg1"/>
                      </a:solidFill>
                      <a:prstDash val="solid"/>
                      <a:round/>
                      <a:headEnd type="none" w="med" len="med"/>
                      <a:tailEnd type="none" w="med" len="med"/>
                    </a:lnR>
                  </a:tcPr>
                </a:tc>
                <a:tc>
                  <a:txBody>
                    <a:bodyPr/>
                    <a:lstStyle/>
                    <a:p>
                      <a:r>
                        <a:rPr kumimoji="1" lang="en-US" altLang="ja-JP" sz="1000" dirty="0" smtClean="0"/>
                        <a:t>150</a:t>
                      </a:r>
                      <a:r>
                        <a:rPr kumimoji="1" lang="ja-JP" altLang="en-US" sz="1000" dirty="0" smtClean="0"/>
                        <a:t>～</a:t>
                      </a:r>
                      <a:r>
                        <a:rPr kumimoji="1" lang="en-US" altLang="ja-JP" sz="1000" dirty="0" smtClean="0"/>
                        <a:t>200mm</a:t>
                      </a:r>
                    </a:p>
                    <a:p>
                      <a:r>
                        <a:rPr kumimoji="1" lang="en-US" altLang="ja-JP" sz="1000" dirty="0" smtClean="0"/>
                        <a:t>(x32)</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kumimoji="1" lang="en-US" altLang="ja-JP" sz="1000" dirty="0" smtClean="0"/>
                        <a:t>200</a:t>
                      </a:r>
                      <a:r>
                        <a:rPr kumimoji="1" lang="ja-JP" altLang="en-US" sz="1000" dirty="0" smtClean="0"/>
                        <a:t>～</a:t>
                      </a:r>
                      <a:r>
                        <a:rPr kumimoji="1" lang="en-US" altLang="ja-JP" sz="1000" dirty="0" smtClean="0"/>
                        <a:t>250mm</a:t>
                      </a:r>
                    </a:p>
                    <a:p>
                      <a:r>
                        <a:rPr kumimoji="1" lang="en-US" altLang="ja-JP" sz="1000" dirty="0" smtClean="0"/>
                        <a:t>(x33)</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kumimoji="1" lang="en-US" altLang="ja-JP" sz="1000" dirty="0" smtClean="0"/>
                        <a:t>250</a:t>
                      </a:r>
                      <a:r>
                        <a:rPr kumimoji="1" lang="ja-JP" altLang="en-US" sz="1000" dirty="0" smtClean="0"/>
                        <a:t>～</a:t>
                      </a:r>
                      <a:r>
                        <a:rPr kumimoji="1" lang="en-US" altLang="ja-JP" sz="1000" dirty="0" smtClean="0"/>
                        <a:t>mm</a:t>
                      </a:r>
                    </a:p>
                    <a:p>
                      <a:r>
                        <a:rPr kumimoji="1" lang="en-US" altLang="ja-JP" sz="1000" dirty="0" smtClean="0"/>
                        <a:t>(x34)</a:t>
                      </a:r>
                      <a:endParaRPr kumimoji="1" lang="ja-JP" altLang="en-US" sz="1000" dirty="0"/>
                    </a:p>
                  </a:txBody>
                  <a:tcPr>
                    <a:lnL w="12700" cap="flat" cmpd="sng" algn="ctr">
                      <a:solidFill>
                        <a:schemeClr val="bg1"/>
                      </a:solidFill>
                      <a:prstDash val="solid"/>
                      <a:round/>
                      <a:headEnd type="none" w="med" len="med"/>
                      <a:tailEnd type="none" w="med" len="med"/>
                    </a:lnL>
                  </a:tcPr>
                </a:tc>
              </a:tr>
              <a:tr h="370840">
                <a:tc>
                  <a:txBody>
                    <a:bodyPr/>
                    <a:lstStyle/>
                    <a:p>
                      <a:pPr algn="ctr"/>
                      <a:r>
                        <a:rPr kumimoji="1" lang="en-US" altLang="ja-JP" sz="1000" dirty="0" smtClean="0"/>
                        <a:t>1</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1</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1</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1</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r>
              <a:tr h="370840">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1</a:t>
                      </a:r>
                      <a:endParaRPr kumimoji="1" lang="ja-JP" altLang="en-US" sz="1000" dirty="0"/>
                    </a:p>
                  </a:txBody>
                  <a:tcPr/>
                </a:tc>
                <a:tc>
                  <a:txBody>
                    <a:bodyPr/>
                    <a:lstStyle/>
                    <a:p>
                      <a:pPr algn="ctr"/>
                      <a:r>
                        <a:rPr kumimoji="1" lang="en-US" altLang="ja-JP" sz="1000" dirty="0" smtClean="0"/>
                        <a:t>0</a:t>
                      </a:r>
                      <a:endParaRPr kumimoji="1" lang="ja-JP" altLang="en-US" sz="1000" dirty="0"/>
                    </a:p>
                  </a:txBody>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1</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00" dirty="0" smtClean="0"/>
                        <a:t>0</a:t>
                      </a:r>
                      <a:endParaRPr kumimoji="1" lang="ja-JP" altLang="en-US" sz="10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1</a:t>
                      </a:r>
                      <a:endParaRPr kumimoji="1" lang="ja-JP"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000" dirty="0" smtClean="0"/>
                        <a:t>0</a:t>
                      </a:r>
                      <a:endParaRPr kumimoji="1" lang="ja-JP" altLang="en-US" sz="1000" dirty="0"/>
                    </a:p>
                  </a:txBody>
                  <a:tcPr>
                    <a:lnL w="12700" cap="flat" cmpd="sng" algn="ctr">
                      <a:solidFill>
                        <a:schemeClr val="bg1"/>
                      </a:solidFill>
                      <a:prstDash val="solid"/>
                      <a:round/>
                      <a:headEnd type="none" w="med" len="med"/>
                      <a:tailEnd type="none" w="med" len="med"/>
                    </a:lnL>
                  </a:tcPr>
                </a:tc>
              </a:tr>
            </a:tbl>
          </a:graphicData>
        </a:graphic>
      </p:graphicFrame>
      <p:sp>
        <p:nvSpPr>
          <p:cNvPr id="7" name="テキスト ボックス 6"/>
          <p:cNvSpPr txBox="1"/>
          <p:nvPr/>
        </p:nvSpPr>
        <p:spPr>
          <a:xfrm>
            <a:off x="1331640" y="4365104"/>
            <a:ext cx="2874505" cy="400110"/>
          </a:xfrm>
          <a:prstGeom prst="rect">
            <a:avLst/>
          </a:prstGeom>
          <a:noFill/>
          <a:ln>
            <a:solidFill>
              <a:schemeClr val="tx1"/>
            </a:solidFill>
            <a:prstDash val="solid"/>
          </a:ln>
        </p:spPr>
        <p:txBody>
          <a:bodyPr wrap="none" rtlCol="0">
            <a:spAutoFit/>
          </a:bodyPr>
          <a:lstStyle/>
          <a:p>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事例：災害発生有：</a:t>
            </a:r>
            <a:r>
              <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kumimoji="1" lang="ja-JP" altLang="en-US" sz="1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花崗岩，</a:t>
            </a:r>
            <a:r>
              <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23°</a:t>
            </a:r>
            <a:r>
              <a:rPr kumimoji="1" lang="ja-JP" altLang="en-US" sz="1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220mm</a:t>
            </a:r>
          </a:p>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　　　災害発生無：</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0</a:t>
            </a:r>
            <a:r>
              <a:rPr lang="ja-JP" altLang="en-US" sz="1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花崗岩，</a:t>
            </a:r>
            <a:r>
              <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23°</a:t>
            </a:r>
            <a:r>
              <a:rPr lang="ja-JP" altLang="en-US" sz="1000" dirty="0" err="1">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220mm</a:t>
            </a:r>
            <a:endParaRPr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テキスト ボックス 7"/>
          <p:cNvSpPr txBox="1"/>
          <p:nvPr/>
        </p:nvSpPr>
        <p:spPr>
          <a:xfrm>
            <a:off x="395536" y="1249055"/>
            <a:ext cx="8424936" cy="2893100"/>
          </a:xfrm>
          <a:prstGeom prst="rect">
            <a:avLst/>
          </a:prstGeom>
          <a:noFill/>
          <a:ln>
            <a:solidFill>
              <a:schemeClr val="tx1"/>
            </a:solidFill>
            <a:prstDash val="solid"/>
          </a:ln>
        </p:spPr>
        <p:txBody>
          <a:bodyPr wrap="square" rtlCol="0">
            <a:spAutoFit/>
          </a:bodyPr>
          <a:lstStyle/>
          <a:p>
            <a:pPr marL="725488" indent="-725488"/>
            <a:r>
              <a:rPr lang="ja-JP" altLang="en-US" sz="1400" dirty="0">
                <a:latin typeface="+mn-ea"/>
                <a:cs typeface="Meiryo UI" panose="020B0604030504040204" pitchFamily="50" charset="-128"/>
              </a:rPr>
              <a:t>判別</a:t>
            </a:r>
            <a:r>
              <a:rPr kumimoji="1" lang="ja-JP" altLang="en-US" sz="1400" dirty="0" smtClean="0">
                <a:latin typeface="+mn-ea"/>
                <a:cs typeface="Meiryo UI" panose="020B0604030504040204" pitchFamily="50" charset="-128"/>
              </a:rPr>
              <a:t>分析：</a:t>
            </a:r>
            <a:r>
              <a:rPr lang="ja-JP" altLang="en-US" sz="1400" dirty="0">
                <a:latin typeface="+mn-ea"/>
                <a:cs typeface="Meiryo UI" panose="020B0604030504040204" pitchFamily="50" charset="-128"/>
              </a:rPr>
              <a:t>目的</a:t>
            </a:r>
            <a:r>
              <a:rPr lang="ja-JP" altLang="ja-JP" sz="1400" dirty="0" smtClean="0"/>
              <a:t>を</a:t>
            </a:r>
            <a:r>
              <a:rPr lang="ja-JP" altLang="ja-JP" sz="1400" dirty="0"/>
              <a:t>予測するため</a:t>
            </a:r>
            <a:r>
              <a:rPr lang="ja-JP" altLang="ja-JP" sz="1400" dirty="0" smtClean="0"/>
              <a:t>にそれぞれ</a:t>
            </a:r>
            <a:r>
              <a:rPr lang="ja-JP" altLang="ja-JP" sz="1400" dirty="0"/>
              <a:t>の</a:t>
            </a:r>
            <a:r>
              <a:rPr lang="ja-JP" altLang="ja-JP" sz="1400" dirty="0" smtClean="0"/>
              <a:t>要因</a:t>
            </a:r>
            <a:r>
              <a:rPr lang="ja-JP" altLang="en-US" sz="1400" dirty="0" smtClean="0"/>
              <a:t>（カテゴリー）</a:t>
            </a:r>
            <a:r>
              <a:rPr lang="ja-JP" altLang="ja-JP" sz="1400" dirty="0" smtClean="0"/>
              <a:t>の</a:t>
            </a:r>
            <a:r>
              <a:rPr lang="ja-JP" altLang="ja-JP" sz="1400" dirty="0"/>
              <a:t>間</a:t>
            </a:r>
            <a:r>
              <a:rPr lang="ja-JP" altLang="ja-JP" sz="1400" dirty="0" smtClean="0"/>
              <a:t>に線型</a:t>
            </a:r>
            <a:r>
              <a:rPr lang="ja-JP" altLang="ja-JP" sz="1400" dirty="0"/>
              <a:t>の関係があるものと仮定</a:t>
            </a:r>
            <a:r>
              <a:rPr lang="ja-JP" altLang="ja-JP" sz="1400" dirty="0" smtClean="0"/>
              <a:t>して</a:t>
            </a:r>
            <a:r>
              <a:rPr lang="ja-JP" altLang="en-US" sz="1400" dirty="0" smtClean="0"/>
              <a:t>求める。数量化</a:t>
            </a:r>
            <a:r>
              <a:rPr lang="en-US" altLang="ja-JP" sz="1400" dirty="0" smtClean="0"/>
              <a:t>Ⅱ</a:t>
            </a:r>
            <a:r>
              <a:rPr lang="ja-JP" altLang="en-US" sz="1400" dirty="0" smtClean="0"/>
              <a:t>類で分析を行っている</a:t>
            </a:r>
            <a:r>
              <a:rPr lang="ja-JP" altLang="ja-JP" sz="1400" dirty="0" smtClean="0"/>
              <a:t>，</a:t>
            </a:r>
            <a:r>
              <a:rPr lang="ja-JP" altLang="en-US" sz="1400" dirty="0" smtClean="0"/>
              <a:t>事象がある</a:t>
            </a:r>
            <a:r>
              <a:rPr lang="ja-JP" altLang="ja-JP" sz="1400" dirty="0" smtClean="0"/>
              <a:t>グループと</a:t>
            </a:r>
            <a:r>
              <a:rPr lang="ja-JP" altLang="en-US" sz="1400" dirty="0" smtClean="0"/>
              <a:t>事象がない</a:t>
            </a:r>
            <a:r>
              <a:rPr lang="ja-JP" altLang="ja-JP" sz="1400" dirty="0" smtClean="0"/>
              <a:t>グループ</a:t>
            </a:r>
            <a:r>
              <a:rPr lang="ja-JP" altLang="ja-JP" sz="1400" dirty="0"/>
              <a:t>を全体として最もうまく判別できるよう</a:t>
            </a:r>
            <a:r>
              <a:rPr lang="ja-JP" altLang="ja-JP" sz="1400" dirty="0" smtClean="0"/>
              <a:t>に</a:t>
            </a:r>
            <a:r>
              <a:rPr lang="ja-JP" altLang="en-US" sz="1400" dirty="0" smtClean="0"/>
              <a:t>各説明変数の</a:t>
            </a:r>
            <a:r>
              <a:rPr lang="ja-JP" altLang="ja-JP" sz="1400" dirty="0" smtClean="0"/>
              <a:t>カテゴリー</a:t>
            </a:r>
            <a:r>
              <a:rPr lang="ja-JP" altLang="ja-JP" sz="1400" dirty="0"/>
              <a:t>（分類）の重み係数</a:t>
            </a:r>
            <a:r>
              <a:rPr lang="ja-JP" altLang="ja-JP" sz="1400" dirty="0" smtClean="0"/>
              <a:t>を最小</a:t>
            </a:r>
            <a:r>
              <a:rPr lang="ja-JP" altLang="ja-JP" sz="1400" dirty="0"/>
              <a:t>２乗法により</a:t>
            </a:r>
            <a:r>
              <a:rPr lang="ja-JP" altLang="ja-JP" sz="1400" dirty="0" smtClean="0"/>
              <a:t>決める</a:t>
            </a:r>
            <a:r>
              <a:rPr lang="ja-JP" altLang="en-US" sz="1400" dirty="0" smtClean="0"/>
              <a:t>。</a:t>
            </a:r>
            <a:r>
              <a:rPr kumimoji="1" lang="ja-JP" altLang="en-US" sz="1400" dirty="0" smtClean="0">
                <a:latin typeface="+mn-ea"/>
                <a:cs typeface="Meiryo UI" panose="020B0604030504040204" pitchFamily="50" charset="-128"/>
              </a:rPr>
              <a:t>　　　　　　</a:t>
            </a:r>
            <a:endParaRPr lang="en-US" altLang="ja-JP" sz="1400" dirty="0" smtClean="0">
              <a:latin typeface="+mn-ea"/>
              <a:cs typeface="Meiryo UI" panose="020B0604030504040204" pitchFamily="50" charset="-128"/>
            </a:endParaRPr>
          </a:p>
          <a:p>
            <a:r>
              <a:rPr lang="en-US" altLang="ja-JP" sz="1400" dirty="0"/>
              <a:t>Y</a:t>
            </a:r>
            <a:r>
              <a:rPr lang="ja-JP" altLang="ja-JP" sz="1400" dirty="0" smtClean="0"/>
              <a:t>＝</a:t>
            </a:r>
            <a:r>
              <a:rPr lang="en-US" altLang="ja-JP" sz="1400" dirty="0" smtClean="0"/>
              <a:t>b</a:t>
            </a:r>
            <a:r>
              <a:rPr lang="ja-JP" altLang="ja-JP" sz="1400" baseline="-25000" dirty="0"/>
              <a:t>１</a:t>
            </a:r>
            <a:r>
              <a:rPr lang="en-US" altLang="ja-JP" sz="1400" dirty="0"/>
              <a:t>x</a:t>
            </a:r>
            <a:r>
              <a:rPr lang="ja-JP" altLang="ja-JP" sz="1400" baseline="-25000" dirty="0"/>
              <a:t>１</a:t>
            </a:r>
            <a:r>
              <a:rPr lang="ja-JP" altLang="ja-JP" sz="1400" dirty="0"/>
              <a:t>＋</a:t>
            </a:r>
            <a:r>
              <a:rPr lang="en-US" altLang="ja-JP" sz="1400" dirty="0"/>
              <a:t>b</a:t>
            </a:r>
            <a:r>
              <a:rPr lang="ja-JP" altLang="ja-JP" sz="1400" baseline="-25000" dirty="0"/>
              <a:t>２</a:t>
            </a:r>
            <a:r>
              <a:rPr lang="en-US" altLang="ja-JP" sz="1400" dirty="0"/>
              <a:t>x</a:t>
            </a:r>
            <a:r>
              <a:rPr lang="ja-JP" altLang="ja-JP" sz="1400" baseline="-25000" dirty="0"/>
              <a:t>２</a:t>
            </a:r>
            <a:r>
              <a:rPr lang="ja-JP" altLang="ja-JP" sz="1400" dirty="0"/>
              <a:t>＋・・・＋</a:t>
            </a:r>
            <a:r>
              <a:rPr lang="en-US" altLang="ja-JP" sz="1400" dirty="0"/>
              <a:t>b</a:t>
            </a:r>
            <a:r>
              <a:rPr lang="ja-JP" altLang="ja-JP" sz="1400" baseline="-25000" dirty="0"/>
              <a:t>ｎ</a:t>
            </a:r>
            <a:r>
              <a:rPr lang="en-US" altLang="ja-JP" sz="1400" dirty="0"/>
              <a:t>x</a:t>
            </a:r>
            <a:r>
              <a:rPr lang="ja-JP" altLang="ja-JP" sz="1400" baseline="-25000" dirty="0"/>
              <a:t>ｎ</a:t>
            </a:r>
            <a:endParaRPr lang="ja-JP" altLang="ja-JP" sz="1400" dirty="0"/>
          </a:p>
          <a:p>
            <a:r>
              <a:rPr lang="ja-JP" altLang="en-US" sz="1400" dirty="0" smtClean="0">
                <a:latin typeface="+mn-ea"/>
                <a:cs typeface="Times New Roman" pitchFamily="18" charset="0"/>
              </a:rPr>
              <a:t>ここ</a:t>
            </a:r>
            <a:r>
              <a:rPr lang="ja-JP" altLang="en-US" sz="1400" dirty="0">
                <a:latin typeface="+mn-ea"/>
                <a:cs typeface="Times New Roman" pitchFamily="18" charset="0"/>
              </a:rPr>
              <a:t>で</a:t>
            </a:r>
            <a:endParaRPr lang="en-US" altLang="ja-JP" sz="1400" dirty="0">
              <a:latin typeface="+mn-ea"/>
              <a:cs typeface="Times New Roman" pitchFamily="18" charset="0"/>
            </a:endParaRPr>
          </a:p>
          <a:p>
            <a:r>
              <a:rPr lang="ja-JP" altLang="en-US" sz="1400" dirty="0">
                <a:latin typeface="+mn-ea"/>
                <a:cs typeface="Times New Roman" pitchFamily="18" charset="0"/>
              </a:rPr>
              <a:t>　　</a:t>
            </a:r>
            <a:r>
              <a:rPr lang="en-US" altLang="ja-JP" sz="1400" dirty="0">
                <a:latin typeface="+mn-ea"/>
                <a:cs typeface="Times New Roman" pitchFamily="18" charset="0"/>
              </a:rPr>
              <a:t>Y</a:t>
            </a:r>
            <a:r>
              <a:rPr lang="ja-JP" altLang="en-US" sz="1400" dirty="0">
                <a:latin typeface="+mn-ea"/>
                <a:cs typeface="Times New Roman" pitchFamily="18" charset="0"/>
              </a:rPr>
              <a:t>　：　目的変数　</a:t>
            </a:r>
            <a:endParaRPr lang="en-US" altLang="ja-JP" sz="1400" dirty="0">
              <a:latin typeface="+mn-ea"/>
              <a:cs typeface="Times New Roman" pitchFamily="18" charset="0"/>
            </a:endParaRPr>
          </a:p>
          <a:p>
            <a:r>
              <a:rPr lang="ja-JP" altLang="en-US" sz="1400" dirty="0">
                <a:latin typeface="+mn-ea"/>
                <a:cs typeface="Times New Roman" pitchFamily="18" charset="0"/>
              </a:rPr>
              <a:t>　　</a:t>
            </a:r>
            <a:r>
              <a:rPr lang="en-US" altLang="ja-JP" sz="1400" dirty="0">
                <a:latin typeface="+mn-ea"/>
                <a:cs typeface="Times New Roman" pitchFamily="18" charset="0"/>
              </a:rPr>
              <a:t> </a:t>
            </a:r>
            <a:r>
              <a:rPr lang="en-US" altLang="ja-JP" sz="1400" dirty="0" smtClean="0">
                <a:latin typeface="+mn-ea"/>
                <a:cs typeface="Times New Roman" pitchFamily="18" charset="0"/>
              </a:rPr>
              <a:t>b</a:t>
            </a:r>
            <a:r>
              <a:rPr lang="en-US" altLang="ja-JP" sz="1400" baseline="-30000" dirty="0" smtClean="0">
                <a:latin typeface="+mn-ea"/>
                <a:cs typeface="Times New Roman" pitchFamily="18" charset="0"/>
              </a:rPr>
              <a:t>11</a:t>
            </a:r>
            <a:r>
              <a:rPr lang="ja-JP" altLang="en-US" sz="1400" dirty="0" err="1" smtClean="0">
                <a:latin typeface="+mn-ea"/>
                <a:cs typeface="Times New Roman" pitchFamily="18" charset="0"/>
              </a:rPr>
              <a:t>，</a:t>
            </a:r>
            <a:r>
              <a:rPr lang="en-US" altLang="ja-JP" sz="1400" dirty="0" smtClean="0">
                <a:latin typeface="+mn-ea"/>
                <a:cs typeface="Times New Roman" pitchFamily="18" charset="0"/>
              </a:rPr>
              <a:t>b</a:t>
            </a:r>
            <a:r>
              <a:rPr lang="en-US" altLang="ja-JP" sz="1400" baseline="-30000" dirty="0" smtClean="0">
                <a:latin typeface="+mn-ea"/>
                <a:cs typeface="Times New Roman" pitchFamily="18" charset="0"/>
              </a:rPr>
              <a:t>12</a:t>
            </a:r>
            <a:r>
              <a:rPr lang="ja-JP" altLang="en-US" sz="1400" dirty="0">
                <a:latin typeface="+mn-ea"/>
                <a:cs typeface="Times New Roman" pitchFamily="18" charset="0"/>
              </a:rPr>
              <a:t>・・</a:t>
            </a:r>
            <a:r>
              <a:rPr lang="en-US" altLang="ja-JP" sz="1400" dirty="0">
                <a:latin typeface="+mn-ea"/>
                <a:cs typeface="Times New Roman" pitchFamily="18" charset="0"/>
              </a:rPr>
              <a:t>a</a:t>
            </a:r>
            <a:r>
              <a:rPr lang="ja-JP" altLang="en-US" sz="1400" baseline="-30000" dirty="0">
                <a:latin typeface="+mn-ea"/>
                <a:cs typeface="Times New Roman" pitchFamily="18" charset="0"/>
              </a:rPr>
              <a:t>ｎ　</a:t>
            </a:r>
            <a:r>
              <a:rPr lang="ja-JP" altLang="en-US" sz="1400" dirty="0">
                <a:latin typeface="+mn-ea"/>
                <a:cs typeface="Times New Roman" pitchFamily="18" charset="0"/>
              </a:rPr>
              <a:t>：　重み係数（ウェイト）</a:t>
            </a:r>
            <a:endParaRPr lang="ja-JP" altLang="en-US" sz="1400" dirty="0">
              <a:latin typeface="+mn-ea"/>
              <a:cs typeface="ＭＳ Ｐゴシック" pitchFamily="50" charset="-128"/>
            </a:endParaRPr>
          </a:p>
          <a:p>
            <a:pPr lvl="0" eaLnBrk="0" fontAlgn="base" hangingPunct="0">
              <a:spcBef>
                <a:spcPct val="0"/>
              </a:spcBef>
              <a:spcAft>
                <a:spcPct val="0"/>
              </a:spcAft>
              <a:tabLst>
                <a:tab pos="533400" algn="r"/>
                <a:tab pos="2700338" algn="ctr"/>
                <a:tab pos="5400675" algn="r"/>
              </a:tabLst>
            </a:pPr>
            <a:r>
              <a:rPr lang="ja-JP" altLang="en-US" sz="1400" dirty="0">
                <a:latin typeface="+mn-ea"/>
                <a:cs typeface="Times New Roman" pitchFamily="18" charset="0"/>
              </a:rPr>
              <a:t>　　</a:t>
            </a:r>
            <a:r>
              <a:rPr lang="en-US" altLang="ja-JP" sz="1400" dirty="0">
                <a:latin typeface="+mn-ea"/>
                <a:cs typeface="Times New Roman" pitchFamily="18" charset="0"/>
              </a:rPr>
              <a:t> x</a:t>
            </a:r>
            <a:r>
              <a:rPr lang="en-US" altLang="ja-JP" sz="1400" baseline="-30000" dirty="0">
                <a:latin typeface="+mn-ea"/>
                <a:cs typeface="Times New Roman" pitchFamily="18" charset="0"/>
              </a:rPr>
              <a:t>11</a:t>
            </a:r>
            <a:r>
              <a:rPr lang="ja-JP" altLang="en-US" sz="1400" dirty="0" err="1">
                <a:latin typeface="+mn-ea"/>
                <a:cs typeface="Times New Roman" pitchFamily="18" charset="0"/>
              </a:rPr>
              <a:t>，</a:t>
            </a:r>
            <a:r>
              <a:rPr lang="en-US" altLang="ja-JP" sz="1400" dirty="0">
                <a:latin typeface="+mn-ea"/>
                <a:cs typeface="Times New Roman" pitchFamily="18" charset="0"/>
              </a:rPr>
              <a:t>x</a:t>
            </a:r>
            <a:r>
              <a:rPr lang="en-US" altLang="ja-JP" sz="1400" baseline="-30000" dirty="0">
                <a:latin typeface="+mn-ea"/>
                <a:cs typeface="Times New Roman" pitchFamily="18" charset="0"/>
              </a:rPr>
              <a:t> 12</a:t>
            </a:r>
            <a:r>
              <a:rPr lang="ja-JP" altLang="en-US" sz="1400" dirty="0">
                <a:latin typeface="+mn-ea"/>
                <a:cs typeface="Times New Roman" pitchFamily="18" charset="0"/>
              </a:rPr>
              <a:t>・・</a:t>
            </a:r>
            <a:r>
              <a:rPr lang="en-US" altLang="ja-JP" sz="1400" dirty="0">
                <a:latin typeface="+mn-ea"/>
                <a:cs typeface="Times New Roman" pitchFamily="18" charset="0"/>
              </a:rPr>
              <a:t>x</a:t>
            </a:r>
            <a:r>
              <a:rPr lang="ja-JP" altLang="en-US" sz="1400" baseline="-30000" dirty="0">
                <a:latin typeface="+mn-ea"/>
                <a:cs typeface="Times New Roman" pitchFamily="18" charset="0"/>
              </a:rPr>
              <a:t>ｎ</a:t>
            </a:r>
            <a:r>
              <a:rPr lang="ja-JP" altLang="en-US" sz="1400" dirty="0" smtClean="0">
                <a:latin typeface="+mn-ea"/>
                <a:cs typeface="Times New Roman" pitchFamily="18" charset="0"/>
              </a:rPr>
              <a:t>：</a:t>
            </a:r>
            <a:r>
              <a:rPr lang="ja-JP" altLang="en-US" sz="1400" dirty="0">
                <a:latin typeface="+mn-ea"/>
                <a:cs typeface="Times New Roman" pitchFamily="18" charset="0"/>
              </a:rPr>
              <a:t>　説明変数</a:t>
            </a:r>
            <a:r>
              <a:rPr lang="ja-JP" altLang="en-US" sz="1400" dirty="0" smtClean="0">
                <a:latin typeface="+mn-ea"/>
                <a:cs typeface="Times New Roman" pitchFamily="18" charset="0"/>
              </a:rPr>
              <a:t>（要因変数，カテゴリー</a:t>
            </a:r>
            <a:r>
              <a:rPr lang="ja-JP" altLang="en-US" sz="1400" dirty="0">
                <a:latin typeface="+mn-ea"/>
                <a:cs typeface="Times New Roman" pitchFamily="18" charset="0"/>
              </a:rPr>
              <a:t>）</a:t>
            </a:r>
            <a:endParaRPr lang="ja-JP" altLang="en-US" sz="1400" dirty="0">
              <a:latin typeface="+mn-ea"/>
              <a:cs typeface="ＭＳ Ｐゴシック" pitchFamily="50" charset="-128"/>
            </a:endParaRPr>
          </a:p>
          <a:p>
            <a:pPr lvl="0" eaLnBrk="0" fontAlgn="base" hangingPunct="0">
              <a:spcBef>
                <a:spcPct val="0"/>
              </a:spcBef>
              <a:spcAft>
                <a:spcPct val="0"/>
              </a:spcAft>
              <a:tabLst>
                <a:tab pos="533400" algn="r"/>
                <a:tab pos="2700338" algn="ctr"/>
                <a:tab pos="5400675" algn="r"/>
              </a:tabLst>
            </a:pPr>
            <a:r>
              <a:rPr lang="ja-JP" altLang="en-US" sz="1400" dirty="0">
                <a:latin typeface="+mn-ea"/>
                <a:cs typeface="Times New Roman" pitchFamily="18" charset="0"/>
              </a:rPr>
              <a:t>　　　　　それぞれ</a:t>
            </a:r>
            <a:r>
              <a:rPr lang="ja-JP" altLang="en-US" sz="1400" dirty="0" smtClean="0">
                <a:latin typeface="+mn-ea"/>
                <a:cs typeface="Times New Roman" pitchFamily="18" charset="0"/>
              </a:rPr>
              <a:t>の説明変数に</a:t>
            </a:r>
            <a:r>
              <a:rPr lang="ja-JP" altLang="en-US" sz="1400" dirty="0">
                <a:latin typeface="+mn-ea"/>
                <a:cs typeface="Times New Roman" pitchFamily="18" charset="0"/>
              </a:rPr>
              <a:t>対応する場合　　：</a:t>
            </a:r>
            <a:r>
              <a:rPr lang="en-US" altLang="ja-JP" sz="1400" dirty="0">
                <a:latin typeface="+mn-ea"/>
                <a:cs typeface="Times New Roman" pitchFamily="18" charset="0"/>
              </a:rPr>
              <a:t>1</a:t>
            </a:r>
            <a:endParaRPr lang="en-US" altLang="ja-JP" sz="1400" dirty="0">
              <a:latin typeface="+mn-ea"/>
              <a:cs typeface="ＭＳ Ｐゴシック" pitchFamily="50" charset="-128"/>
            </a:endParaRPr>
          </a:p>
          <a:p>
            <a:pPr lvl="0" eaLnBrk="0" fontAlgn="base" hangingPunct="0">
              <a:spcBef>
                <a:spcPct val="0"/>
              </a:spcBef>
              <a:spcAft>
                <a:spcPct val="0"/>
              </a:spcAft>
              <a:tabLst>
                <a:tab pos="533400" algn="r"/>
                <a:tab pos="2700338" algn="ctr"/>
                <a:tab pos="5400675" algn="r"/>
              </a:tabLst>
            </a:pPr>
            <a:r>
              <a:rPr lang="ja-JP" altLang="en-US" sz="1400" dirty="0">
                <a:latin typeface="+mn-ea"/>
                <a:cs typeface="Times New Roman" pitchFamily="18" charset="0"/>
              </a:rPr>
              <a:t>　　　　　それぞれ</a:t>
            </a:r>
            <a:r>
              <a:rPr lang="ja-JP" altLang="en-US" sz="1400" dirty="0" smtClean="0">
                <a:latin typeface="+mn-ea"/>
                <a:cs typeface="Times New Roman" pitchFamily="18" charset="0"/>
              </a:rPr>
              <a:t>の説明変数に</a:t>
            </a:r>
            <a:r>
              <a:rPr lang="ja-JP" altLang="en-US" sz="1400" dirty="0">
                <a:latin typeface="+mn-ea"/>
                <a:cs typeface="Times New Roman" pitchFamily="18" charset="0"/>
              </a:rPr>
              <a:t>対応しない場合　：</a:t>
            </a:r>
            <a:r>
              <a:rPr lang="en-US" altLang="ja-JP" sz="1400" dirty="0">
                <a:latin typeface="+mn-ea"/>
                <a:cs typeface="Times New Roman" pitchFamily="18" charset="0"/>
              </a:rPr>
              <a:t>0</a:t>
            </a:r>
            <a:r>
              <a:rPr lang="ja-JP" altLang="en-US" sz="1400" dirty="0">
                <a:latin typeface="+mn-ea"/>
                <a:cs typeface="Times New Roman" pitchFamily="18" charset="0"/>
              </a:rPr>
              <a:t>　</a:t>
            </a:r>
            <a:endParaRPr lang="ja-JP" altLang="en-US" sz="1400" dirty="0">
              <a:latin typeface="+mn-ea"/>
              <a:cs typeface="ＭＳ Ｐゴシック" pitchFamily="50" charset="-128"/>
            </a:endParaRPr>
          </a:p>
          <a:p>
            <a:r>
              <a:rPr lang="en-US" altLang="ja-JP" sz="1400" dirty="0">
                <a:latin typeface="+mn-ea"/>
                <a:cs typeface="Meiryo UI" panose="020B0604030504040204" pitchFamily="50" charset="-128"/>
              </a:rPr>
              <a:t>※</a:t>
            </a:r>
            <a:r>
              <a:rPr kumimoji="1" lang="ja-JP" altLang="en-US" sz="1400" dirty="0" smtClean="0">
                <a:latin typeface="+mn-ea"/>
                <a:cs typeface="Meiryo UI" panose="020B0604030504040204" pitchFamily="50" charset="-128"/>
              </a:rPr>
              <a:t>説明変数の各要因（カテゴリー</a:t>
            </a:r>
            <a:r>
              <a:rPr lang="ja-JP" altLang="en-US" sz="1400" dirty="0">
                <a:latin typeface="+mn-ea"/>
                <a:cs typeface="Meiryo UI" panose="020B0604030504040204" pitchFamily="50" charset="-128"/>
              </a:rPr>
              <a:t>）の重み</a:t>
            </a:r>
            <a:r>
              <a:rPr lang="ja-JP" altLang="en-US" sz="1400" dirty="0" smtClean="0">
                <a:latin typeface="+mn-ea"/>
                <a:cs typeface="Meiryo UI" panose="020B0604030504040204" pitchFamily="50" charset="-128"/>
              </a:rPr>
              <a:t>係数</a:t>
            </a:r>
            <a:r>
              <a:rPr lang="ja-JP" altLang="en-US" sz="1400" dirty="0">
                <a:latin typeface="+mn-ea"/>
                <a:cs typeface="Meiryo UI" panose="020B0604030504040204" pitchFamily="50" charset="-128"/>
              </a:rPr>
              <a:t>の</a:t>
            </a:r>
            <a:r>
              <a:rPr lang="ja-JP" altLang="en-US" sz="1400" dirty="0" smtClean="0">
                <a:latin typeface="+mn-ea"/>
                <a:cs typeface="Meiryo UI" panose="020B0604030504040204" pitchFamily="50" charset="-128"/>
              </a:rPr>
              <a:t>値</a:t>
            </a:r>
            <a:r>
              <a:rPr kumimoji="1" lang="ja-JP" altLang="en-US" sz="1400" dirty="0" smtClean="0">
                <a:latin typeface="+mn-ea"/>
                <a:cs typeface="Meiryo UI" panose="020B0604030504040204" pitchFamily="50" charset="-128"/>
              </a:rPr>
              <a:t>が大きいほうが影響度が高い</a:t>
            </a:r>
            <a:endParaRPr kumimoji="1" lang="en-US" altLang="ja-JP" sz="1400" dirty="0" smtClean="0">
              <a:latin typeface="+mn-ea"/>
              <a:cs typeface="Meiryo UI" panose="020B0604030504040204" pitchFamily="50" charset="-128"/>
            </a:endParaRPr>
          </a:p>
          <a:p>
            <a:r>
              <a:rPr lang="en-US" altLang="ja-JP" sz="1400" dirty="0">
                <a:latin typeface="+mn-ea"/>
                <a:cs typeface="Meiryo UI" panose="020B0604030504040204" pitchFamily="50" charset="-128"/>
              </a:rPr>
              <a:t>※</a:t>
            </a:r>
            <a:r>
              <a:rPr kumimoji="1" lang="ja-JP" altLang="en-US" sz="1400" dirty="0" smtClean="0">
                <a:latin typeface="+mn-ea"/>
                <a:cs typeface="Meiryo UI" panose="020B0604030504040204" pitchFamily="50" charset="-128"/>
              </a:rPr>
              <a:t>重み係数は各説明変数で独立して評価される係数であり，各説明変数間の評価はできない</a:t>
            </a:r>
            <a:endParaRPr kumimoji="1" lang="en-US" altLang="ja-JP" sz="1400" dirty="0" smtClean="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smtClean="0">
                <a:latin typeface="+mn-ea"/>
                <a:cs typeface="Meiryo UI" panose="020B0604030504040204" pitchFamily="50" charset="-128"/>
              </a:rPr>
              <a:t>各説明変数のレンジ（重み係数（カテゴリー）の最大値－最小値）のうち，最大値が目的変数に影響度が高い</a:t>
            </a:r>
            <a:endParaRPr kumimoji="1" lang="ja-JP" altLang="en-US" sz="1400" dirty="0" smtClean="0">
              <a:latin typeface="+mn-ea"/>
              <a:cs typeface="Meiryo UI" panose="020B0604030504040204" pitchFamily="50" charset="-128"/>
            </a:endParaRPr>
          </a:p>
        </p:txBody>
      </p:sp>
      <p:sp>
        <p:nvSpPr>
          <p:cNvPr id="10" name="テキスト ボックス 9"/>
          <p:cNvSpPr txBox="1"/>
          <p:nvPr/>
        </p:nvSpPr>
        <p:spPr>
          <a:xfrm>
            <a:off x="562005" y="4509120"/>
            <a:ext cx="697627" cy="246221"/>
          </a:xfrm>
          <a:prstGeom prst="rect">
            <a:avLst/>
          </a:prstGeom>
          <a:noFill/>
          <a:ln>
            <a:solidFill>
              <a:schemeClr val="tx1"/>
            </a:solidFill>
            <a:prstDash val="solid"/>
          </a:ln>
        </p:spPr>
        <p:txBody>
          <a:bodyPr wrap="none" rtlCol="0">
            <a:spAutoFit/>
          </a:bodyPr>
          <a:lstStyle/>
          <a:p>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入力条件</a:t>
            </a:r>
          </a:p>
        </p:txBody>
      </p:sp>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3723153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5" name="タイトル 1"/>
          <p:cNvSpPr>
            <a:spLocks noGrp="1"/>
          </p:cNvSpPr>
          <p:nvPr>
            <p:ph type="title"/>
          </p:nvPr>
        </p:nvSpPr>
        <p:spPr/>
        <p:txBody>
          <a:bodyPr>
            <a:normAutofit/>
          </a:bodyPr>
          <a:lstStyle/>
          <a:p>
            <a:r>
              <a:rPr lang="ja-JP" altLang="en-US" sz="3000" dirty="0">
                <a:latin typeface="HGSｺﾞｼｯｸM" panose="020B0600000000000000" pitchFamily="50" charset="-128"/>
                <a:ea typeface="HGSｺﾞｼｯｸM" panose="020B0600000000000000" pitchFamily="50" charset="-128"/>
              </a:rPr>
              <a:t>５</a:t>
            </a:r>
            <a:r>
              <a:rPr lang="ja-JP" altLang="en-US" sz="30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斜面崩壊の発生要因分析</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ja-JP" altLang="en-US" sz="2100" dirty="0">
                <a:latin typeface="HGSｺﾞｼｯｸM" panose="020B0600000000000000" pitchFamily="50" charset="-128"/>
                <a:ea typeface="HGSｺﾞｼｯｸM" panose="020B0600000000000000" pitchFamily="50" charset="-128"/>
              </a:rPr>
              <a:t>　</a:t>
            </a:r>
            <a:r>
              <a:rPr lang="ja-JP" altLang="en-US" sz="2100" dirty="0" smtClean="0">
                <a:latin typeface="HGSｺﾞｼｯｸM" panose="020B0600000000000000" pitchFamily="50" charset="-128"/>
                <a:ea typeface="HGSｺﾞｼｯｸM" panose="020B0600000000000000" pitchFamily="50" charset="-128"/>
              </a:rPr>
              <a:t>３）</a:t>
            </a:r>
            <a:r>
              <a:rPr lang="zh-TW" altLang="en-US" sz="2100" dirty="0">
                <a:latin typeface="HGSｺﾞｼｯｸM" panose="020B0600000000000000" pitchFamily="50" charset="-128"/>
                <a:ea typeface="HGSｺﾞｼｯｸM" panose="020B0600000000000000" pitchFamily="50" charset="-128"/>
              </a:rPr>
              <a:t>調査検討</a:t>
            </a:r>
            <a:r>
              <a:rPr lang="ja-JP" altLang="en-US" sz="2100" dirty="0">
                <a:latin typeface="HGSｺﾞｼｯｸM" panose="020B0600000000000000" pitchFamily="50" charset="-128"/>
                <a:ea typeface="HGSｺﾞｼｯｸM" panose="020B0600000000000000" pitchFamily="50" charset="-128"/>
              </a:rPr>
              <a:t>項目： </a:t>
            </a:r>
            <a:r>
              <a:rPr lang="ja-JP" altLang="en-US" sz="2100" dirty="0" smtClean="0">
                <a:latin typeface="HGSｺﾞｼｯｸM" panose="020B0600000000000000" pitchFamily="50" charset="-128"/>
                <a:ea typeface="HGSｺﾞｼｯｸM" panose="020B0600000000000000" pitchFamily="50" charset="-128"/>
              </a:rPr>
              <a:t>②斜面</a:t>
            </a:r>
            <a:r>
              <a:rPr lang="ja-JP" altLang="en-US" sz="2100" dirty="0">
                <a:latin typeface="HGSｺﾞｼｯｸM" panose="020B0600000000000000" pitchFamily="50" charset="-128"/>
                <a:ea typeface="HGSｺﾞｼｯｸM" panose="020B0600000000000000" pitchFamily="50" charset="-128"/>
              </a:rPr>
              <a:t>崩壊の要因分析（判別分析）</a:t>
            </a:r>
            <a:endParaRPr kumimoji="1" lang="ja-JP" altLang="en-US" sz="2100" dirty="0"/>
          </a:p>
        </p:txBody>
      </p:sp>
      <p:sp>
        <p:nvSpPr>
          <p:cNvPr id="6" name="テキスト ボックス 5"/>
          <p:cNvSpPr txBox="1"/>
          <p:nvPr/>
        </p:nvSpPr>
        <p:spPr>
          <a:xfrm>
            <a:off x="323528" y="1340768"/>
            <a:ext cx="4349859" cy="954107"/>
          </a:xfrm>
          <a:prstGeom prst="rect">
            <a:avLst/>
          </a:prstGeom>
          <a:noFill/>
          <a:ln>
            <a:solidFill>
              <a:schemeClr val="tx1"/>
            </a:solidFill>
            <a:prstDash val="solid"/>
          </a:ln>
        </p:spPr>
        <p:txBody>
          <a:bodyPr wrap="square" rtlCol="0">
            <a:spAutoFit/>
          </a:bodyPr>
          <a:lstStyle/>
          <a:p>
            <a:r>
              <a:rPr lang="ja-JP" altLang="ja-JP" sz="1400" dirty="0">
                <a:latin typeface="+mn-ea"/>
              </a:rPr>
              <a:t>災害</a:t>
            </a:r>
            <a:r>
              <a:rPr lang="ja-JP" altLang="en-US" sz="1400" dirty="0">
                <a:latin typeface="+mn-ea"/>
              </a:rPr>
              <a:t>発生</a:t>
            </a:r>
            <a:r>
              <a:rPr lang="ja-JP" altLang="ja-JP" sz="1400" dirty="0">
                <a:latin typeface="+mn-ea"/>
              </a:rPr>
              <a:t>を予測するために，</a:t>
            </a:r>
            <a:r>
              <a:rPr lang="ja-JP" altLang="ja-JP" sz="1400" dirty="0" smtClean="0"/>
              <a:t>それぞれ</a:t>
            </a:r>
            <a:r>
              <a:rPr lang="ja-JP" altLang="ja-JP" sz="1400" dirty="0"/>
              <a:t>の要因の</a:t>
            </a:r>
            <a:r>
              <a:rPr lang="ja-JP" altLang="ja-JP" sz="1400" dirty="0" smtClean="0"/>
              <a:t>間</a:t>
            </a:r>
            <a:r>
              <a:rPr lang="ja-JP" altLang="en-US" sz="1400" dirty="0" smtClean="0"/>
              <a:t>に</a:t>
            </a:r>
            <a:r>
              <a:rPr lang="ja-JP" altLang="ja-JP" sz="1400" dirty="0" smtClean="0"/>
              <a:t>線型</a:t>
            </a:r>
            <a:r>
              <a:rPr lang="ja-JP" altLang="ja-JP" sz="1400" dirty="0"/>
              <a:t>の関係があるものと仮定して，発生グループと非発生グループを全体として最もうまく判別できるように各カテゴリー（分類）の重み係数を決める</a:t>
            </a:r>
            <a:r>
              <a:rPr lang="ja-JP" altLang="ja-JP" sz="1400" dirty="0" smtClean="0"/>
              <a:t>。</a:t>
            </a:r>
            <a:endParaRPr kumimoji="1" lang="ja-JP" altLang="en-US" sz="1400" dirty="0" smtClean="0">
              <a:latin typeface="+mn-ea"/>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572605938"/>
              </p:ext>
            </p:extLst>
          </p:nvPr>
        </p:nvGraphicFramePr>
        <p:xfrm>
          <a:off x="323528" y="2564904"/>
          <a:ext cx="3679101" cy="3782038"/>
        </p:xfrm>
        <a:graphic>
          <a:graphicData uri="http://schemas.openxmlformats.org/drawingml/2006/table">
            <a:tbl>
              <a:tblPr>
                <a:tableStyleId>{0505E3EF-67EA-436B-97B2-0124C06EBD24}</a:tableStyleId>
              </a:tblPr>
              <a:tblGrid>
                <a:gridCol w="1426592"/>
                <a:gridCol w="375418"/>
                <a:gridCol w="1097988"/>
                <a:gridCol w="779103"/>
              </a:tblGrid>
              <a:tr h="233046">
                <a:tc>
                  <a:txBody>
                    <a:bodyPr/>
                    <a:lstStyle/>
                    <a:p>
                      <a:pPr algn="ctr" fontAlgn="ctr"/>
                      <a:r>
                        <a:rPr lang="ja-JP" altLang="en-US" sz="1100" u="none" strike="noStrike" dirty="0">
                          <a:effectLst/>
                        </a:rPr>
                        <a:t>要因</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カテゴリー</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ウェイト</a:t>
                      </a:r>
                      <a:endParaRPr lang="ja-JP" altLang="en-US" sz="1100" b="0" i="0" u="none" strike="noStrike" dirty="0">
                        <a:solidFill>
                          <a:srgbClr val="000000"/>
                        </a:solidFill>
                        <a:effectLst/>
                        <a:latin typeface="+mn-ea"/>
                        <a:ea typeface="+mn-ea"/>
                      </a:endParaRPr>
                    </a:p>
                  </a:txBody>
                  <a:tcPr marL="9525" marR="9525" marT="9525" marB="0" anchor="ctr"/>
                </a:tc>
              </a:tr>
              <a:tr h="240627">
                <a:tc rowSpan="6">
                  <a:txBody>
                    <a:bodyPr/>
                    <a:lstStyle/>
                    <a:p>
                      <a:pPr algn="ctr" fontAlgn="ctr"/>
                      <a:r>
                        <a:rPr lang="ja-JP" altLang="en-US" sz="1100" u="none" strike="noStrike" dirty="0">
                          <a:effectLst/>
                        </a:rPr>
                        <a:t>地質</a:t>
                      </a:r>
                    </a:p>
                    <a:p>
                      <a:pPr algn="ctr" fontAlgn="ctr"/>
                      <a:r>
                        <a:rPr lang="ja-JP" altLang="en-US" sz="1100" u="none" strike="noStrike" dirty="0" smtClean="0">
                          <a:effectLst/>
                        </a:rPr>
                        <a:t>（</a:t>
                      </a:r>
                      <a:r>
                        <a:rPr lang="en-US" altLang="ja-JP" sz="1100" u="none" strike="noStrike" dirty="0" smtClean="0">
                          <a:effectLst/>
                        </a:rPr>
                        <a:t>0.528</a:t>
                      </a:r>
                      <a:r>
                        <a:rPr lang="ja-JP" altLang="en-US" sz="1100" u="none" strike="noStrike" dirty="0" smtClean="0">
                          <a:effectLst/>
                        </a:rPr>
                        <a:t>）</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沖積層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-0.456</a:t>
                      </a:r>
                      <a:endParaRPr lang="en-US" altLang="ja-JP" sz="1100" b="0" i="0" u="none" strike="noStrike" dirty="0">
                        <a:solidFill>
                          <a:srgbClr val="000000"/>
                        </a:solidFill>
                        <a:effectLst/>
                        <a:latin typeface="+mn-ea"/>
                        <a:ea typeface="+mn-ea"/>
                      </a:endParaRPr>
                    </a:p>
                  </a:txBody>
                  <a:tcPr marL="9525" marR="9525" marT="9525" marB="0" anchor="ctr"/>
                </a:tc>
              </a:tr>
              <a:tr h="240627">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2</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段丘層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a:effectLst/>
                        </a:rPr>
                        <a:t>-0.333</a:t>
                      </a:r>
                      <a:endParaRPr lang="en-US" altLang="ja-JP" sz="1100" b="0" i="0" u="none" strike="noStrike">
                        <a:solidFill>
                          <a:srgbClr val="000000"/>
                        </a:solidFill>
                        <a:effectLst/>
                        <a:latin typeface="+mn-ea"/>
                        <a:ea typeface="+mn-ea"/>
                      </a:endParaRPr>
                    </a:p>
                  </a:txBody>
                  <a:tcPr marL="9525" marR="9525" marT="9525" marB="0" anchor="ctr"/>
                </a:tc>
              </a:tr>
              <a:tr h="240627">
                <a:tc vMerge="1">
                  <a:txBody>
                    <a:bodyPr/>
                    <a:lstStyle/>
                    <a:p>
                      <a:pPr algn="r" fontAlgn="ct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3</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大阪層群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-0.217</a:t>
                      </a:r>
                      <a:endParaRPr lang="en-US" altLang="ja-JP" sz="1100" b="0" i="0" u="none" strike="noStrike" dirty="0">
                        <a:solidFill>
                          <a:srgbClr val="000000"/>
                        </a:solidFill>
                        <a:effectLst/>
                        <a:latin typeface="+mn-ea"/>
                        <a:ea typeface="+mn-ea"/>
                      </a:endParaRPr>
                    </a:p>
                  </a:txBody>
                  <a:tcPr marL="9525" marR="9525" marT="9525" marB="0" anchor="ctr"/>
                </a:tc>
              </a:tr>
              <a:tr h="240627">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和泉層群</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-0.012</a:t>
                      </a:r>
                      <a:endParaRPr lang="en-US" altLang="ja-JP" sz="1100" b="0" i="0" u="none" strike="noStrike" dirty="0">
                        <a:solidFill>
                          <a:srgbClr val="000000"/>
                        </a:solidFill>
                        <a:effectLst/>
                        <a:latin typeface="+mn-ea"/>
                        <a:ea typeface="+mn-ea"/>
                      </a:endParaRPr>
                    </a:p>
                  </a:txBody>
                  <a:tcPr marL="9525" marR="9525" marT="9525" marB="0" anchor="ctr"/>
                </a:tc>
              </a:tr>
              <a:tr h="240627">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5</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花崗岩</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0.072</a:t>
                      </a:r>
                      <a:endParaRPr lang="en-US" altLang="ja-JP" sz="1100" b="0" i="0" u="none" strike="noStrike" dirty="0">
                        <a:solidFill>
                          <a:srgbClr val="000000"/>
                        </a:solidFill>
                        <a:effectLst/>
                        <a:latin typeface="+mn-ea"/>
                        <a:ea typeface="+mn-ea"/>
                      </a:endParaRPr>
                    </a:p>
                  </a:txBody>
                  <a:tcPr marL="9525" marR="9525" marT="9525" marB="0" anchor="ctr"/>
                </a:tc>
              </a:tr>
              <a:tr h="240627">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6</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泥岩</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0.013</a:t>
                      </a:r>
                      <a:endParaRPr lang="en-US" altLang="ja-JP" sz="1100" b="0" i="0" u="none" strike="noStrike" dirty="0">
                        <a:solidFill>
                          <a:srgbClr val="000000"/>
                        </a:solidFill>
                        <a:effectLst/>
                        <a:latin typeface="+mn-ea"/>
                        <a:ea typeface="+mn-ea"/>
                      </a:endParaRPr>
                    </a:p>
                  </a:txBody>
                  <a:tcPr marL="9525" marR="9525" marT="9525" marB="0" anchor="ctr"/>
                </a:tc>
              </a:tr>
              <a:tr h="240627">
                <a:tc rowSpan="4">
                  <a:txBody>
                    <a:bodyPr/>
                    <a:lstStyle/>
                    <a:p>
                      <a:pPr algn="ctr" fontAlgn="ctr"/>
                      <a:r>
                        <a:rPr lang="ja-JP" altLang="en-US" sz="1100" u="none" strike="noStrike" dirty="0">
                          <a:effectLst/>
                        </a:rPr>
                        <a:t>傾斜</a:t>
                      </a:r>
                    </a:p>
                    <a:p>
                      <a:pPr algn="ctr" fontAlgn="ctr"/>
                      <a:r>
                        <a:rPr lang="ja-JP" altLang="en-US" sz="1100" u="none" strike="noStrike" dirty="0" smtClean="0">
                          <a:effectLst/>
                        </a:rPr>
                        <a:t>（</a:t>
                      </a:r>
                      <a:r>
                        <a:rPr lang="en-US" altLang="ja-JP" sz="1100" u="none" strike="noStrike" dirty="0" smtClean="0">
                          <a:effectLst/>
                        </a:rPr>
                        <a:t>0.055</a:t>
                      </a:r>
                      <a:r>
                        <a:rPr lang="ja-JP" altLang="en-US" sz="1100" u="none" strike="noStrike" dirty="0" smtClean="0">
                          <a:effectLst/>
                        </a:rPr>
                        <a:t>）</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dirty="0">
                          <a:effectLst/>
                        </a:rPr>
                        <a:t>～</a:t>
                      </a:r>
                      <a:r>
                        <a:rPr lang="en-US" altLang="ja-JP" sz="1100" u="none" strike="noStrike" dirty="0">
                          <a:effectLst/>
                        </a:rPr>
                        <a:t>10°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0.036</a:t>
                      </a:r>
                      <a:endParaRPr lang="en-US" altLang="ja-JP" sz="1100" b="0" i="0" u="none" strike="noStrike" dirty="0">
                        <a:solidFill>
                          <a:srgbClr val="000000"/>
                        </a:solidFill>
                        <a:effectLst/>
                        <a:latin typeface="+mn-ea"/>
                        <a:ea typeface="+mn-ea"/>
                      </a:endParaRPr>
                    </a:p>
                  </a:txBody>
                  <a:tcPr marL="9525" marR="9525" marT="9525" marB="0" anchor="ctr"/>
                </a:tc>
              </a:tr>
              <a:tr h="240627">
                <a:tc vMerge="1">
                  <a:txBody>
                    <a:bodyPr/>
                    <a:lstStyle/>
                    <a:p>
                      <a:pPr algn="ctr" fontAlgn="ctr"/>
                      <a:endParaRPr lang="en-US" altLang="ja-JP" sz="12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rPr>
                        <a:t>2</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10</a:t>
                      </a:r>
                      <a:r>
                        <a:rPr lang="ja-JP" altLang="en-US" sz="1100" u="none" strike="noStrike" dirty="0">
                          <a:effectLst/>
                        </a:rPr>
                        <a:t>～</a:t>
                      </a:r>
                      <a:r>
                        <a:rPr lang="en-US" altLang="ja-JP" sz="1100" u="none" strike="noStrike" dirty="0">
                          <a:effectLst/>
                        </a:rPr>
                        <a:t>20°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-0.006</a:t>
                      </a:r>
                      <a:endParaRPr lang="en-US" altLang="ja-JP" sz="1100" b="0" i="0" u="none" strike="noStrike" dirty="0">
                        <a:solidFill>
                          <a:srgbClr val="000000"/>
                        </a:solidFill>
                        <a:effectLst/>
                        <a:latin typeface="+mn-ea"/>
                        <a:ea typeface="+mn-ea"/>
                      </a:endParaRPr>
                    </a:p>
                  </a:txBody>
                  <a:tcPr marL="9525" marR="9525" marT="9525" marB="0" anchor="ctr"/>
                </a:tc>
              </a:tr>
              <a:tr h="240627">
                <a:tc vMerge="1">
                  <a:txBody>
                    <a:bodyPr/>
                    <a:lstStyle/>
                    <a:p>
                      <a:pPr algn="r" fontAlgn="ct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3</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20</a:t>
                      </a:r>
                      <a:r>
                        <a:rPr lang="ja-JP" altLang="en-US" sz="1100" u="none" strike="noStrike" dirty="0">
                          <a:effectLst/>
                        </a:rPr>
                        <a:t>～</a:t>
                      </a:r>
                      <a:r>
                        <a:rPr lang="en-US" altLang="ja-JP" sz="1100" u="none" strike="noStrike" dirty="0">
                          <a:effectLst/>
                        </a:rPr>
                        <a:t>30°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-0.017</a:t>
                      </a:r>
                      <a:endParaRPr lang="en-US" altLang="ja-JP" sz="1100" b="0" i="0" u="none" strike="noStrike" dirty="0">
                        <a:solidFill>
                          <a:srgbClr val="000000"/>
                        </a:solidFill>
                        <a:effectLst/>
                        <a:latin typeface="+mn-ea"/>
                        <a:ea typeface="+mn-ea"/>
                      </a:endParaRPr>
                    </a:p>
                  </a:txBody>
                  <a:tcPr marL="9525" marR="9525" marT="9525" marB="0" anchor="ctr"/>
                </a:tc>
              </a:tr>
              <a:tr h="233064">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30°</a:t>
                      </a:r>
                      <a:r>
                        <a:rPr lang="ja-JP" altLang="en-US" sz="1100" u="none" strike="noStrike" dirty="0">
                          <a:effectLst/>
                        </a:rPr>
                        <a:t>以上</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-0.019</a:t>
                      </a:r>
                      <a:endParaRPr lang="en-US" altLang="ja-JP" sz="1100" b="0" i="0" u="none" strike="noStrike" dirty="0">
                        <a:solidFill>
                          <a:srgbClr val="000000"/>
                        </a:solidFill>
                        <a:effectLst/>
                        <a:latin typeface="+mn-ea"/>
                        <a:ea typeface="+mn-ea"/>
                      </a:endParaRPr>
                    </a:p>
                  </a:txBody>
                  <a:tcPr marL="9525" marR="9525" marT="9525" marB="0" anchor="ctr"/>
                </a:tc>
              </a:tr>
              <a:tr h="240627">
                <a:tc rowSpan="4">
                  <a:txBody>
                    <a:bodyPr/>
                    <a:lstStyle/>
                    <a:p>
                      <a:pPr algn="ctr" fontAlgn="ctr"/>
                      <a:r>
                        <a:rPr lang="zh-TW" altLang="en-US" sz="1100" u="none" strike="noStrike" dirty="0">
                          <a:effectLst/>
                        </a:rPr>
                        <a:t>災害時</a:t>
                      </a:r>
                      <a:r>
                        <a:rPr lang="zh-TW" altLang="en-US" sz="1100" u="none" strike="noStrike" dirty="0" smtClean="0">
                          <a:effectLst/>
                        </a:rPr>
                        <a:t>最大</a:t>
                      </a:r>
                      <a:endParaRPr lang="en-US" altLang="zh-TW" sz="1100" u="none" strike="noStrike" dirty="0" smtClean="0">
                        <a:effectLst/>
                      </a:endParaRPr>
                    </a:p>
                    <a:p>
                      <a:pPr algn="ctr" fontAlgn="ctr"/>
                      <a:r>
                        <a:rPr lang="en-US" altLang="zh-TW" sz="1100" u="none" strike="noStrike" dirty="0" smtClean="0">
                          <a:effectLst/>
                        </a:rPr>
                        <a:t>24</a:t>
                      </a:r>
                      <a:r>
                        <a:rPr lang="zh-TW" altLang="en-US" sz="1100" u="none" strike="noStrike" dirty="0" smtClean="0">
                          <a:effectLst/>
                        </a:rPr>
                        <a:t>時間雨量</a:t>
                      </a:r>
                      <a:endParaRPr lang="zh-TW" altLang="en-US" sz="1100" u="none" strike="noStrike" dirty="0">
                        <a:effectLst/>
                      </a:endParaRPr>
                    </a:p>
                    <a:p>
                      <a:pPr algn="ctr" fontAlgn="ctr"/>
                      <a:r>
                        <a:rPr lang="ja-JP" altLang="en-US" sz="1100" u="none" strike="noStrike" dirty="0" smtClean="0">
                          <a:effectLst/>
                        </a:rPr>
                        <a:t>（</a:t>
                      </a:r>
                      <a:r>
                        <a:rPr lang="en-US" altLang="ja-JP" sz="1100" u="none" strike="noStrike" dirty="0" smtClean="0">
                          <a:effectLst/>
                        </a:rPr>
                        <a:t>0.018</a:t>
                      </a:r>
                      <a:r>
                        <a:rPr lang="ja-JP" altLang="en-US" sz="1100" u="none" strike="noStrike" dirty="0" smtClean="0">
                          <a:effectLst/>
                        </a:rPr>
                        <a:t>）</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～150mm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-0.009</a:t>
                      </a:r>
                      <a:endParaRPr lang="en-US" altLang="ja-JP" sz="1100" b="0" i="0" u="none" strike="noStrike" dirty="0">
                        <a:solidFill>
                          <a:srgbClr val="000000"/>
                        </a:solidFill>
                        <a:effectLst/>
                        <a:latin typeface="+mn-ea"/>
                        <a:ea typeface="+mn-ea"/>
                      </a:endParaRPr>
                    </a:p>
                  </a:txBody>
                  <a:tcPr marL="9525" marR="9525" marT="9525" marB="0" anchor="ctr"/>
                </a:tc>
              </a:tr>
              <a:tr h="388580">
                <a:tc vMerge="1">
                  <a:txBody>
                    <a:bodyPr/>
                    <a:lstStyle/>
                    <a:p>
                      <a:pPr algn="ctr" fontAlgn="ctr"/>
                      <a:endParaRPr lang="en-US" altLang="ja-JP" sz="10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2</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150～200mm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0.004</a:t>
                      </a:r>
                      <a:endParaRPr lang="en-US" altLang="ja-JP" sz="1100" b="0" i="0" u="none" strike="noStrike" dirty="0">
                        <a:solidFill>
                          <a:srgbClr val="000000"/>
                        </a:solidFill>
                        <a:effectLst/>
                        <a:latin typeface="+mn-ea"/>
                        <a:ea typeface="+mn-ea"/>
                      </a:endParaRPr>
                    </a:p>
                  </a:txBody>
                  <a:tcPr marL="9525" marR="9525" marT="9525" marB="0" anchor="ctr"/>
                </a:tc>
              </a:tr>
              <a:tr h="288032">
                <a:tc vMerge="1">
                  <a:txBody>
                    <a:bodyPr/>
                    <a:lstStyle/>
                    <a:p>
                      <a:pPr algn="r" fontAlgn="ctr"/>
                      <a:endParaRPr lang="en-US" altLang="ja-JP"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3</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200～250mm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-0.001</a:t>
                      </a:r>
                      <a:endParaRPr lang="en-US" altLang="ja-JP" sz="1100" b="0" i="0" u="none" strike="noStrike" dirty="0">
                        <a:solidFill>
                          <a:srgbClr val="000000"/>
                        </a:solidFill>
                        <a:effectLst/>
                        <a:latin typeface="+mn-ea"/>
                        <a:ea typeface="+mn-ea"/>
                      </a:endParaRPr>
                    </a:p>
                  </a:txBody>
                  <a:tcPr marL="9525" marR="9525" marT="9525" marB="0" anchor="ctr"/>
                </a:tc>
              </a:tr>
              <a:tr h="233046">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a:effectLst/>
                        </a:rPr>
                        <a:t>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sz="1100" u="none" strike="noStrike" dirty="0">
                          <a:effectLst/>
                        </a:rPr>
                        <a:t>250mm～</a:t>
                      </a:r>
                      <a:endParaRPr lang="en-US" sz="11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100" u="none" strike="noStrike" dirty="0">
                          <a:effectLst/>
                        </a:rPr>
                        <a:t>0.009</a:t>
                      </a:r>
                      <a:endParaRPr lang="en-US" altLang="ja-JP" sz="1100" b="0" i="0" u="none" strike="noStrike" dirty="0">
                        <a:solidFill>
                          <a:srgbClr val="000000"/>
                        </a:solidFill>
                        <a:effectLst/>
                        <a:latin typeface="+mn-ea"/>
                        <a:ea typeface="+mn-ea"/>
                      </a:endParaRPr>
                    </a:p>
                  </a:txBody>
                  <a:tcPr marL="9525" marR="9525" marT="9525" marB="0" anchor="ctr"/>
                </a:tc>
              </a:tr>
            </a:tbl>
          </a:graphicData>
        </a:graphic>
      </p:graphicFrame>
      <p:sp>
        <p:nvSpPr>
          <p:cNvPr id="8" name="テキスト ボックス 7"/>
          <p:cNvSpPr txBox="1"/>
          <p:nvPr/>
        </p:nvSpPr>
        <p:spPr>
          <a:xfrm>
            <a:off x="3995936" y="5981218"/>
            <a:ext cx="4608512" cy="400110"/>
          </a:xfrm>
          <a:prstGeom prst="rect">
            <a:avLst/>
          </a:prstGeom>
          <a:noFill/>
          <a:ln>
            <a:noFill/>
            <a:prstDash val="solid"/>
          </a:ln>
        </p:spPr>
        <p:txBody>
          <a:bodyPr wrap="square" rtlCol="0">
            <a:spAutoFit/>
          </a:bodyPr>
          <a:lstStyle/>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要因（）内：レンジ</a:t>
            </a:r>
            <a:endPar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地質のレンジ（表中</a:t>
            </a:r>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内）が最大であり，災害危険度に対する影響が大きい</a:t>
            </a:r>
            <a:endPar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1" name="Picture 2" descr="E:\E_back\hamada\H29\大阪府\画像\判別me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87917"/>
            <a:ext cx="3888432" cy="4813187"/>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298180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5" name="タイトル 1"/>
          <p:cNvSpPr>
            <a:spLocks noGrp="1"/>
          </p:cNvSpPr>
          <p:nvPr>
            <p:ph type="title"/>
          </p:nvPr>
        </p:nvSpPr>
        <p:spPr/>
        <p:txBody>
          <a:bodyPr>
            <a:normAutofit/>
          </a:bodyPr>
          <a:lstStyle/>
          <a:p>
            <a:r>
              <a:rPr lang="ja-JP" altLang="en-US" sz="3000" dirty="0">
                <a:latin typeface="HGSｺﾞｼｯｸM" panose="020B0600000000000000" pitchFamily="50" charset="-128"/>
                <a:ea typeface="HGSｺﾞｼｯｸM" panose="020B0600000000000000" pitchFamily="50" charset="-128"/>
              </a:rPr>
              <a:t>６</a:t>
            </a:r>
            <a:r>
              <a:rPr lang="ja-JP" altLang="en-US" sz="3000" dirty="0" smtClean="0">
                <a:latin typeface="HGSｺﾞｼｯｸM" panose="020B0600000000000000" pitchFamily="50" charset="-128"/>
                <a:ea typeface="HGSｺﾞｼｯｸM" panose="020B0600000000000000" pitchFamily="50" charset="-128"/>
              </a:rPr>
              <a:t>．災害履歴密度</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ja-JP" altLang="en-US" sz="2100" dirty="0">
                <a:latin typeface="HGSｺﾞｼｯｸM" panose="020B0600000000000000" pitchFamily="50" charset="-128"/>
                <a:ea typeface="HGSｺﾞｼｯｸM" panose="020B0600000000000000" pitchFamily="50" charset="-128"/>
              </a:rPr>
              <a:t>　１</a:t>
            </a:r>
            <a:r>
              <a:rPr lang="ja-JP" altLang="en-US" sz="2100" dirty="0" smtClean="0">
                <a:latin typeface="HGSｺﾞｼｯｸM" panose="020B0600000000000000" pitchFamily="50" charset="-128"/>
                <a:ea typeface="HGSｺﾞｼｯｸM" panose="020B0600000000000000" pitchFamily="50" charset="-128"/>
              </a:rPr>
              <a:t>）</a:t>
            </a:r>
            <a:r>
              <a:rPr lang="zh-TW" altLang="en-US" sz="2100" dirty="0">
                <a:latin typeface="HGSｺﾞｼｯｸM" panose="020B0600000000000000" pitchFamily="50" charset="-128"/>
                <a:ea typeface="HGSｺﾞｼｯｸM" panose="020B0600000000000000" pitchFamily="50" charset="-128"/>
              </a:rPr>
              <a:t>調査検討</a:t>
            </a:r>
            <a:r>
              <a:rPr lang="ja-JP" altLang="en-US" sz="2100" dirty="0" smtClean="0">
                <a:latin typeface="HGSｺﾞｼｯｸM" panose="020B0600000000000000" pitchFamily="50" charset="-128"/>
                <a:ea typeface="HGSｺﾞｼｯｸM" panose="020B0600000000000000" pitchFamily="50" charset="-128"/>
              </a:rPr>
              <a:t>項目：カーネル分析</a:t>
            </a:r>
            <a:endParaRPr kumimoji="1" lang="ja-JP" altLang="en-US" sz="2100" dirty="0"/>
          </a:p>
        </p:txBody>
      </p:sp>
      <p:grpSp>
        <p:nvGrpSpPr>
          <p:cNvPr id="2" name="グループ化 1"/>
          <p:cNvGrpSpPr/>
          <p:nvPr/>
        </p:nvGrpSpPr>
        <p:grpSpPr>
          <a:xfrm>
            <a:off x="738172" y="2758612"/>
            <a:ext cx="3401780" cy="814404"/>
            <a:chOff x="447300" y="3599246"/>
            <a:chExt cx="3401780" cy="814404"/>
          </a:xfrm>
        </p:grpSpPr>
        <p:sp>
          <p:nvSpPr>
            <p:cNvPr id="6" name="テキスト ボックス 5"/>
            <p:cNvSpPr txBox="1"/>
            <p:nvPr/>
          </p:nvSpPr>
          <p:spPr>
            <a:xfrm>
              <a:off x="447300" y="3860633"/>
              <a:ext cx="1683474" cy="338554"/>
            </a:xfrm>
            <a:prstGeom prst="rect">
              <a:avLst/>
            </a:prstGeom>
            <a:noFill/>
            <a:ln>
              <a:noFill/>
              <a:prstDash val="solid"/>
            </a:ln>
          </p:spPr>
          <p:txBody>
            <a:bodyPr wrap="none" rtlCol="0">
              <a:spAutoFit/>
            </a:bodyPr>
            <a:lstStyle/>
            <a:p>
              <a:r>
                <a:rPr lang="en-US" altLang="ja-JP" sz="1600" dirty="0"/>
                <a:t>Gaussian</a:t>
              </a:r>
              <a:r>
                <a:rPr lang="ja-JP" altLang="ja-JP" sz="1600" dirty="0"/>
                <a:t>カーネル</a:t>
              </a:r>
              <a:endParaRPr kumimoji="1"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7" name="図 6"/>
            <p:cNvPicPr/>
            <p:nvPr/>
          </p:nvPicPr>
          <p:blipFill rotWithShape="1">
            <a:blip r:embed="rId2">
              <a:extLst>
                <a:ext uri="{28A0092B-C50C-407E-A947-70E740481C1C}">
                  <a14:useLocalDpi xmlns:a14="http://schemas.microsoft.com/office/drawing/2010/main" val="0"/>
                </a:ext>
              </a:extLst>
            </a:blip>
            <a:srcRect r="50000" b="73375"/>
            <a:stretch/>
          </p:blipFill>
          <p:spPr>
            <a:xfrm>
              <a:off x="2192896" y="3599246"/>
              <a:ext cx="1656184" cy="814404"/>
            </a:xfrm>
            <a:prstGeom prst="rect">
              <a:avLst/>
            </a:prstGeom>
          </p:spPr>
        </p:pic>
      </p:grpSp>
      <p:pic>
        <p:nvPicPr>
          <p:cNvPr id="8" name="図 7"/>
          <p:cNvPicPr>
            <a:picLocks noChangeAspect="1"/>
          </p:cNvPicPr>
          <p:nvPr/>
        </p:nvPicPr>
        <p:blipFill>
          <a:blip r:embed="rId3"/>
          <a:stretch>
            <a:fillRect/>
          </a:stretch>
        </p:blipFill>
        <p:spPr>
          <a:xfrm>
            <a:off x="443812" y="4437112"/>
            <a:ext cx="3851920" cy="2036572"/>
          </a:xfrm>
          <a:prstGeom prst="rect">
            <a:avLst/>
          </a:prstGeom>
        </p:spPr>
      </p:pic>
      <p:sp>
        <p:nvSpPr>
          <p:cNvPr id="9" name="テキスト ボックス 8"/>
          <p:cNvSpPr txBox="1"/>
          <p:nvPr/>
        </p:nvSpPr>
        <p:spPr>
          <a:xfrm>
            <a:off x="395536" y="1340768"/>
            <a:ext cx="4322812" cy="1569660"/>
          </a:xfrm>
          <a:prstGeom prst="rect">
            <a:avLst/>
          </a:prstGeom>
          <a:noFill/>
          <a:ln>
            <a:noFill/>
            <a:prstDash val="solid"/>
          </a:ln>
        </p:spPr>
        <p:txBody>
          <a:bodyPr wrap="square" rtlCol="0">
            <a:spAutoFit/>
          </a:bodyPr>
          <a:lstStyle/>
          <a:p>
            <a:r>
              <a:rPr lang="en-US" altLang="ja-JP" sz="1600" dirty="0" smtClean="0">
                <a:latin typeface="+mn-ea"/>
              </a:rPr>
              <a:t>  </a:t>
            </a:r>
            <a:r>
              <a:rPr lang="ja-JP" altLang="ja-JP" sz="1600" dirty="0" smtClean="0">
                <a:latin typeface="+mn-ea"/>
              </a:rPr>
              <a:t>カーネル</a:t>
            </a:r>
            <a:r>
              <a:rPr lang="ja-JP" altLang="ja-JP" sz="1600" dirty="0">
                <a:latin typeface="+mn-ea"/>
              </a:rPr>
              <a:t>密度推定とは、「有限の標本点から、全体の分布を推定する」手法の</a:t>
            </a:r>
            <a:r>
              <a:rPr lang="en-US" altLang="ja-JP" sz="1600" dirty="0">
                <a:latin typeface="+mn-ea"/>
              </a:rPr>
              <a:t>1</a:t>
            </a:r>
            <a:r>
              <a:rPr lang="ja-JP" altLang="ja-JP" sz="1600" dirty="0" smtClean="0">
                <a:latin typeface="+mn-ea"/>
              </a:rPr>
              <a:t>つ</a:t>
            </a:r>
            <a:r>
              <a:rPr lang="ja-JP" altLang="en-US" sz="1600" dirty="0" smtClean="0">
                <a:latin typeface="+mn-ea"/>
              </a:rPr>
              <a:t>である。</a:t>
            </a:r>
            <a:endParaRPr lang="en-US" altLang="ja-JP" sz="1600" dirty="0" smtClean="0">
              <a:latin typeface="+mn-ea"/>
            </a:endParaRPr>
          </a:p>
          <a:p>
            <a:r>
              <a:rPr lang="ja-JP" altLang="en-US" sz="1600" dirty="0" smtClean="0">
                <a:latin typeface="+mn-ea"/>
              </a:rPr>
              <a:t>  ある事象の</a:t>
            </a:r>
            <a:r>
              <a:rPr lang="ja-JP" altLang="ja-JP" sz="1600" dirty="0" smtClean="0">
                <a:latin typeface="+mn-ea"/>
              </a:rPr>
              <a:t>発生</a:t>
            </a:r>
            <a:r>
              <a:rPr lang="ja-JP" altLang="ja-JP" sz="1600" dirty="0">
                <a:latin typeface="+mn-ea"/>
              </a:rPr>
              <a:t>地点を表す</a:t>
            </a:r>
            <a:r>
              <a:rPr lang="ja-JP" altLang="ja-JP" sz="1600" dirty="0" smtClean="0">
                <a:latin typeface="+mn-ea"/>
              </a:rPr>
              <a:t>ポイントデータを</a:t>
            </a:r>
            <a:r>
              <a:rPr lang="ja-JP" altLang="ja-JP" sz="1600" dirty="0">
                <a:latin typeface="+mn-ea"/>
              </a:rPr>
              <a:t>サンプルデータと</a:t>
            </a:r>
            <a:r>
              <a:rPr lang="ja-JP" altLang="ja-JP" sz="1600" dirty="0" smtClean="0">
                <a:latin typeface="+mn-ea"/>
              </a:rPr>
              <a:t>して</a:t>
            </a:r>
            <a:r>
              <a:rPr lang="ja-JP" altLang="en-US" sz="1600" dirty="0" smtClean="0">
                <a:latin typeface="+mn-ea"/>
              </a:rPr>
              <a:t>，</a:t>
            </a:r>
            <a:r>
              <a:rPr lang="ja-JP" altLang="ja-JP" sz="1600" dirty="0" smtClean="0">
                <a:latin typeface="+mn-ea"/>
              </a:rPr>
              <a:t>ポイント</a:t>
            </a:r>
            <a:r>
              <a:rPr lang="ja-JP" altLang="ja-JP" sz="1600" dirty="0">
                <a:latin typeface="+mn-ea"/>
              </a:rPr>
              <a:t>のない地点</a:t>
            </a:r>
            <a:r>
              <a:rPr lang="ja-JP" altLang="ja-JP" sz="1600" dirty="0" smtClean="0">
                <a:latin typeface="+mn-ea"/>
              </a:rPr>
              <a:t>の</a:t>
            </a:r>
            <a:r>
              <a:rPr lang="ja-JP" altLang="en-US" sz="1600" dirty="0" smtClean="0">
                <a:latin typeface="+mn-ea"/>
              </a:rPr>
              <a:t>ある事象の</a:t>
            </a:r>
            <a:r>
              <a:rPr lang="ja-JP" altLang="ja-JP" sz="1600" dirty="0" smtClean="0">
                <a:latin typeface="+mn-ea"/>
              </a:rPr>
              <a:t>発生率</a:t>
            </a:r>
            <a:r>
              <a:rPr lang="ja-JP" altLang="ja-JP" sz="1600" dirty="0">
                <a:latin typeface="+mn-ea"/>
              </a:rPr>
              <a:t>を補完して推定するため</a:t>
            </a:r>
            <a:r>
              <a:rPr lang="ja-JP" altLang="ja-JP" sz="1600" dirty="0" smtClean="0">
                <a:latin typeface="+mn-ea"/>
              </a:rPr>
              <a:t>に</a:t>
            </a:r>
            <a:r>
              <a:rPr lang="ja-JP" altLang="en-US" sz="1600" dirty="0">
                <a:latin typeface="+mn-ea"/>
              </a:rPr>
              <a:t>利用</a:t>
            </a:r>
            <a:r>
              <a:rPr lang="ja-JP" altLang="ja-JP" sz="1600" dirty="0" smtClean="0">
                <a:latin typeface="+mn-ea"/>
              </a:rPr>
              <a:t>され</a:t>
            </a:r>
            <a:r>
              <a:rPr lang="ja-JP" altLang="en-US" sz="1600" dirty="0" smtClean="0">
                <a:latin typeface="+mn-ea"/>
              </a:rPr>
              <a:t>る</a:t>
            </a:r>
            <a:r>
              <a:rPr lang="ja-JP" altLang="ja-JP" sz="1600" dirty="0" smtClean="0">
                <a:latin typeface="+mn-ea"/>
              </a:rPr>
              <a:t>。</a:t>
            </a:r>
            <a:endParaRPr lang="ja-JP" altLang="en-US" sz="1600" dirty="0">
              <a:latin typeface="+mn-ea"/>
              <a:cs typeface="Meiryo UI" panose="020B0604030504040204" pitchFamily="50" charset="-128"/>
            </a:endParaRPr>
          </a:p>
        </p:txBody>
      </p:sp>
      <p:pic>
        <p:nvPicPr>
          <p:cNvPr id="10" name="Picture 2" descr="E:\E_back\hamada\H29\大阪府\画像\カーネルmes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96751"/>
            <a:ext cx="3989253" cy="493798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718348" y="6057605"/>
            <a:ext cx="4392488" cy="307777"/>
          </a:xfrm>
          <a:prstGeom prst="rect">
            <a:avLst/>
          </a:prstGeom>
          <a:noFill/>
          <a:ln>
            <a:noFill/>
            <a:prstDash val="solid"/>
          </a:ln>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カーネル分析</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結果を正規化して表示している</a:t>
            </a:r>
          </a:p>
        </p:txBody>
      </p:sp>
      <p:sp>
        <p:nvSpPr>
          <p:cNvPr id="12" name="テキスト ボックス 11"/>
          <p:cNvSpPr txBox="1"/>
          <p:nvPr/>
        </p:nvSpPr>
        <p:spPr>
          <a:xfrm>
            <a:off x="405060" y="3780329"/>
            <a:ext cx="4166940" cy="584775"/>
          </a:xfrm>
          <a:prstGeom prst="rect">
            <a:avLst/>
          </a:prstGeom>
          <a:noFill/>
          <a:ln>
            <a:noFill/>
            <a:prstDash val="solid"/>
          </a:ln>
        </p:spPr>
        <p:txBody>
          <a:bodyPr wrap="square" rtlCol="0">
            <a:spAutoFit/>
          </a:bodyPr>
          <a:lstStyle/>
          <a:p>
            <a:r>
              <a:rPr lang="en-US" altLang="ja-JP" sz="1600" dirty="0" smtClean="0">
                <a:latin typeface="+mn-ea"/>
              </a:rPr>
              <a:t>  </a:t>
            </a:r>
            <a:r>
              <a:rPr lang="ja-JP" altLang="en-US" sz="1600" dirty="0" smtClean="0">
                <a:latin typeface="+mn-ea"/>
              </a:rPr>
              <a:t>検討対象災害（３５０箇所）のポイントデータ</a:t>
            </a:r>
            <a:r>
              <a:rPr lang="ja-JP" altLang="ja-JP" sz="1600" dirty="0" smtClean="0">
                <a:latin typeface="+mn-ea"/>
              </a:rPr>
              <a:t>をサンプルデータ</a:t>
            </a:r>
            <a:r>
              <a:rPr lang="ja-JP" altLang="ja-JP" sz="1600" dirty="0">
                <a:latin typeface="+mn-ea"/>
              </a:rPr>
              <a:t>と</a:t>
            </a:r>
            <a:r>
              <a:rPr lang="ja-JP" altLang="ja-JP" sz="1600" dirty="0" smtClean="0">
                <a:latin typeface="+mn-ea"/>
              </a:rPr>
              <a:t>して</a:t>
            </a:r>
            <a:r>
              <a:rPr lang="ja-JP" altLang="en-US" sz="1600" dirty="0" smtClean="0">
                <a:latin typeface="+mn-ea"/>
              </a:rPr>
              <a:t>，災害の履歴密度を分析</a:t>
            </a:r>
            <a:r>
              <a:rPr lang="ja-JP" altLang="ja-JP" sz="1600" dirty="0" smtClean="0">
                <a:latin typeface="+mn-ea"/>
              </a:rPr>
              <a:t>。</a:t>
            </a:r>
            <a:endParaRPr lang="ja-JP" altLang="en-US" sz="1600" dirty="0">
              <a:latin typeface="+mn-ea"/>
              <a:cs typeface="Meiryo UI" panose="020B0604030504040204" pitchFamily="50" charset="-128"/>
            </a:endParaRPr>
          </a:p>
        </p:txBody>
      </p:sp>
      <p:sp>
        <p:nvSpPr>
          <p:cNvPr id="14"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3833008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300" dirty="0">
                <a:latin typeface="HGSｺﾞｼｯｸM" panose="020B0600000000000000" pitchFamily="50" charset="-128"/>
                <a:ea typeface="HGSｺﾞｼｯｸM" panose="020B0600000000000000" pitchFamily="50" charset="-128"/>
              </a:rPr>
              <a:t>７</a:t>
            </a:r>
            <a:r>
              <a:rPr lang="ja-JP" altLang="en-US" sz="3300" dirty="0" smtClean="0">
                <a:latin typeface="HGSｺﾞｼｯｸM" panose="020B0600000000000000" pitchFamily="50" charset="-128"/>
                <a:ea typeface="HGSｺﾞｼｯｸM" panose="020B0600000000000000" pitchFamily="50" charset="-128"/>
              </a:rPr>
              <a:t>．道路災害発生危険度評価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 １）</a:t>
            </a:r>
            <a:r>
              <a:rPr lang="zh-TW" altLang="en-US" sz="2400" dirty="0">
                <a:latin typeface="HGSｺﾞｼｯｸM" panose="020B0600000000000000" pitchFamily="50" charset="-128"/>
                <a:ea typeface="HGSｺﾞｼｯｸM" panose="020B0600000000000000" pitchFamily="50" charset="-128"/>
              </a:rPr>
              <a:t>調査検討</a:t>
            </a:r>
            <a:r>
              <a:rPr lang="ja-JP" altLang="en-US" sz="2400" dirty="0" smtClean="0">
                <a:latin typeface="HGSｺﾞｼｯｸM" panose="020B0600000000000000" pitchFamily="50" charset="-128"/>
                <a:ea typeface="HGSｺﾞｼｯｸM" panose="020B0600000000000000" pitchFamily="50" charset="-128"/>
              </a:rPr>
              <a:t>項目</a:t>
            </a:r>
            <a:endParaRPr kumimoji="1" lang="ja-JP" altLang="en-US" sz="23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6" name="テキスト ボックス 5"/>
          <p:cNvSpPr txBox="1"/>
          <p:nvPr/>
        </p:nvSpPr>
        <p:spPr>
          <a:xfrm>
            <a:off x="464012" y="1196752"/>
            <a:ext cx="8244178" cy="1077218"/>
          </a:xfrm>
          <a:prstGeom prst="rect">
            <a:avLst/>
          </a:prstGeom>
          <a:noFill/>
          <a:ln>
            <a:noFill/>
            <a:prstDash val="solid"/>
          </a:ln>
        </p:spPr>
        <p:txBody>
          <a:bodyPr wrap="square" rtlCol="0">
            <a:spAutoFit/>
          </a:bodyPr>
          <a:lstStyle>
            <a:defPPr>
              <a:defRPr lang="ja-JP"/>
            </a:defPPr>
            <a:lvl1pPr marL="900113" indent="-900113">
              <a:defRPr sz="2000">
                <a:solidFill>
                  <a:schemeClr val="tx1"/>
                </a:solidFill>
                <a:latin typeface="+mn-ea"/>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600" dirty="0" smtClean="0"/>
              <a:t>各評価点　：　各分析</a:t>
            </a:r>
            <a:r>
              <a:rPr lang="ja-JP" altLang="en-US" sz="1600" dirty="0"/>
              <a:t>結果を</a:t>
            </a:r>
            <a:r>
              <a:rPr lang="ja-JP" altLang="en-US" sz="1600" dirty="0" smtClean="0"/>
              <a:t>正規化して</a:t>
            </a:r>
            <a:r>
              <a:rPr lang="ja-JP" altLang="en-US" sz="1600" dirty="0"/>
              <a:t>算出</a:t>
            </a:r>
            <a:endParaRPr lang="en-US" altLang="ja-JP" sz="1600" dirty="0"/>
          </a:p>
          <a:p>
            <a:pPr marL="1074738" indent="-1074738"/>
            <a:r>
              <a:rPr lang="ja-JP" altLang="en-US" sz="1600" dirty="0" smtClean="0"/>
              <a:t>総合評価　：　重回帰分析・判別分析の評価に対して、災害履歴密度評価</a:t>
            </a:r>
            <a:r>
              <a:rPr lang="ja-JP" altLang="en-US" sz="1600" dirty="0"/>
              <a:t>の重みを</a:t>
            </a:r>
            <a:r>
              <a:rPr lang="ja-JP" altLang="en-US" sz="1600" dirty="0" smtClean="0"/>
              <a:t>２倍に設定した合計点を算出（下</a:t>
            </a:r>
            <a:r>
              <a:rPr lang="ja-JP" altLang="en-US" sz="1600" dirty="0"/>
              <a:t>式</a:t>
            </a:r>
            <a:r>
              <a:rPr lang="ja-JP" altLang="en-US" sz="1600" dirty="0" smtClean="0"/>
              <a:t>）</a:t>
            </a:r>
            <a:endParaRPr lang="en-US" altLang="ja-JP" sz="1600" dirty="0" smtClean="0"/>
          </a:p>
          <a:p>
            <a:pPr marL="1074738" indent="-1074738"/>
            <a:r>
              <a:rPr lang="ja-JP" altLang="en-US" sz="1600" dirty="0" smtClean="0"/>
              <a:t>総合評価点 ＝ ｛（重回帰評価点 ＋ 判別評価点） ＋</a:t>
            </a:r>
            <a:r>
              <a:rPr lang="ja-JP" altLang="en-US" sz="1600" dirty="0" smtClean="0">
                <a:latin typeface="ＭＳ Ｐゴシック 本文"/>
              </a:rPr>
              <a:t>災害履歴度評価点 </a:t>
            </a:r>
            <a:r>
              <a:rPr lang="en-US" altLang="ja-JP" sz="1600" dirty="0" smtClean="0">
                <a:latin typeface="ＭＳ Ｐゴシック 本文"/>
              </a:rPr>
              <a:t>×</a:t>
            </a:r>
            <a:r>
              <a:rPr lang="ja-JP" altLang="en-US" sz="1600" dirty="0" smtClean="0">
                <a:latin typeface="ＭＳ Ｐゴシック 本文"/>
              </a:rPr>
              <a:t> </a:t>
            </a:r>
            <a:r>
              <a:rPr lang="en-US" altLang="ja-JP" sz="1600" dirty="0" smtClean="0">
                <a:latin typeface="ＭＳ Ｐゴシック 本文"/>
              </a:rPr>
              <a:t>2}</a:t>
            </a:r>
            <a:r>
              <a:rPr lang="ja-JP" altLang="en-US" sz="1600" dirty="0" smtClean="0">
                <a:latin typeface="ＭＳ Ｐゴシック 本文"/>
              </a:rPr>
              <a:t> </a:t>
            </a:r>
            <a:r>
              <a:rPr lang="en-US" altLang="ja-JP" sz="1600" dirty="0" smtClean="0">
                <a:latin typeface="ＭＳ Ｐゴシック 本文"/>
              </a:rPr>
              <a:t>÷</a:t>
            </a:r>
            <a:r>
              <a:rPr lang="ja-JP" altLang="en-US" sz="1600" dirty="0" smtClean="0">
                <a:latin typeface="ＭＳ Ｐゴシック 本文"/>
              </a:rPr>
              <a:t>４</a:t>
            </a:r>
            <a:endParaRPr lang="ja-JP" altLang="en-US" sz="1600" dirty="0">
              <a:latin typeface="ＭＳ Ｐゴシック 本文"/>
            </a:endParaRPr>
          </a:p>
        </p:txBody>
      </p:sp>
      <p:grpSp>
        <p:nvGrpSpPr>
          <p:cNvPr id="22539" name="グループ化 22538"/>
          <p:cNvGrpSpPr/>
          <p:nvPr/>
        </p:nvGrpSpPr>
        <p:grpSpPr>
          <a:xfrm>
            <a:off x="1331640" y="2563521"/>
            <a:ext cx="6768752" cy="3586332"/>
            <a:chOff x="144246" y="1714876"/>
            <a:chExt cx="4510983" cy="3586332"/>
          </a:xfrm>
        </p:grpSpPr>
        <p:sp>
          <p:nvSpPr>
            <p:cNvPr id="7" name="テキスト ボックス 6"/>
            <p:cNvSpPr txBox="1"/>
            <p:nvPr/>
          </p:nvSpPr>
          <p:spPr>
            <a:xfrm>
              <a:off x="200152" y="1714876"/>
              <a:ext cx="4434564" cy="276999"/>
            </a:xfrm>
            <a:prstGeom prst="rect">
              <a:avLst/>
            </a:prstGeom>
            <a:solidFill>
              <a:schemeClr val="accent1"/>
            </a:solidFill>
            <a:ln>
              <a:solidFill>
                <a:schemeClr val="tx1"/>
              </a:solidFill>
              <a:prstDash val="solid"/>
            </a:ln>
          </p:spPr>
          <p:txBody>
            <a:bodyPr wrap="square" rtlCol="0" anchor="ctr" anchorCtr="0">
              <a:spAutoFit/>
            </a:bodyPr>
            <a:lstStyle/>
            <a:p>
              <a:pPr algn="ct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H6</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における斜面災害データ</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593222" y="2123984"/>
              <a:ext cx="1245855" cy="646331"/>
            </a:xfrm>
            <a:prstGeom prst="rect">
              <a:avLst/>
            </a:prstGeom>
            <a:solidFill>
              <a:schemeClr val="accent2"/>
            </a:solidFill>
            <a:ln>
              <a:solidFill>
                <a:schemeClr val="tx1"/>
              </a:solidFill>
              <a:prstDash val="solid"/>
            </a:ln>
          </p:spPr>
          <p:txBody>
            <a:bodyPr wrap="non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災害メッシュと</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無災害メッシュの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分離</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44246" y="2123984"/>
              <a:ext cx="1362874" cy="646331"/>
            </a:xfrm>
            <a:prstGeom prst="rect">
              <a:avLst/>
            </a:prstGeom>
            <a:solidFill>
              <a:schemeClr val="accent2"/>
            </a:solidFill>
            <a:ln>
              <a:solidFill>
                <a:schemeClr val="tx1"/>
              </a:solidFill>
              <a:prstDash val="solid"/>
            </a:ln>
          </p:spPr>
          <p:txBody>
            <a:bodyPr wrap="non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降雨イベントごとの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複数災害</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メッシュ抽出</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613789" y="3218490"/>
              <a:ext cx="1198837" cy="461665"/>
            </a:xfrm>
            <a:prstGeom prst="rect">
              <a:avLst/>
            </a:prstGeom>
            <a:solidFill>
              <a:schemeClr val="accent3"/>
            </a:solidFill>
            <a:ln>
              <a:solidFill>
                <a:schemeClr val="tx1"/>
              </a:solidFill>
              <a:prstDash val="solid"/>
            </a:ln>
          </p:spPr>
          <p:txBody>
            <a:bodyPr wrap="squar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災害の有無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（判別分析）</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909238" y="3207948"/>
              <a:ext cx="1725478" cy="461665"/>
            </a:xfrm>
            <a:prstGeom prst="rect">
              <a:avLst/>
            </a:prstGeom>
            <a:solidFill>
              <a:schemeClr val="accent3"/>
            </a:solidFill>
            <a:ln>
              <a:solidFill>
                <a:schemeClr val="tx1"/>
              </a:solidFill>
              <a:prstDash val="solid"/>
            </a:ln>
          </p:spPr>
          <p:txBody>
            <a:bodyPr wrap="squar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災害の有無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履歴密度評価</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79511" y="3218490"/>
              <a:ext cx="1292341" cy="461665"/>
            </a:xfrm>
            <a:prstGeom prst="rect">
              <a:avLst/>
            </a:prstGeom>
            <a:solidFill>
              <a:schemeClr val="accent3"/>
            </a:solidFill>
            <a:ln>
              <a:solidFill>
                <a:schemeClr val="tx1"/>
              </a:solidFill>
              <a:prstDash val="solid"/>
            </a:ln>
          </p:spPr>
          <p:txBody>
            <a:bodyPr wrap="squar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災害の規模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（重回帰分析）</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00153" y="4202181"/>
              <a:ext cx="1271700" cy="461665"/>
            </a:xfrm>
            <a:prstGeom prst="rect">
              <a:avLst/>
            </a:prstGeom>
            <a:solidFill>
              <a:schemeClr val="accent5"/>
            </a:solidFill>
            <a:ln>
              <a:solidFill>
                <a:schemeClr val="tx1"/>
              </a:solidFill>
              <a:prstDash val="solid"/>
            </a:ln>
          </p:spPr>
          <p:txBody>
            <a:bodyPr wrap="squar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災害要因</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による評価点１</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074602" y="4221088"/>
              <a:ext cx="1552804" cy="461665"/>
            </a:xfrm>
            <a:prstGeom prst="rect">
              <a:avLst/>
            </a:prstGeom>
            <a:solidFill>
              <a:schemeClr val="accent5"/>
            </a:solidFill>
            <a:ln>
              <a:solidFill>
                <a:schemeClr val="tx1"/>
              </a:solidFill>
              <a:prstDash val="solid"/>
            </a:ln>
          </p:spPr>
          <p:txBody>
            <a:bodyPr wrap="squar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災害履歴</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による評価点</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346441" y="5024209"/>
              <a:ext cx="2313455" cy="276999"/>
            </a:xfrm>
            <a:prstGeom prst="rect">
              <a:avLst/>
            </a:prstGeom>
            <a:solidFill>
              <a:schemeClr val="tx2"/>
            </a:solidFill>
            <a:ln>
              <a:solidFill>
                <a:schemeClr val="tx1"/>
              </a:solidFill>
              <a:prstDash val="solid"/>
            </a:ln>
          </p:spPr>
          <p:txBody>
            <a:bodyPr wrap="non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各道路区間の安全性の総合評価</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19672" y="4202181"/>
              <a:ext cx="1192954" cy="461665"/>
            </a:xfrm>
            <a:prstGeom prst="rect">
              <a:avLst/>
            </a:prstGeom>
            <a:solidFill>
              <a:schemeClr val="accent5"/>
            </a:solidFill>
            <a:ln>
              <a:solidFill>
                <a:schemeClr val="tx1"/>
              </a:solidFill>
              <a:prstDash val="solid"/>
            </a:ln>
          </p:spPr>
          <p:txBody>
            <a:bodyPr wrap="squar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災害要因</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による評価点２</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79511" y="2922488"/>
              <a:ext cx="4464497" cy="246221"/>
            </a:xfrm>
            <a:prstGeom prst="rect">
              <a:avLst/>
            </a:prstGeom>
            <a:solidFill>
              <a:schemeClr val="accent4"/>
            </a:solidFill>
            <a:ln>
              <a:solidFill>
                <a:schemeClr val="tx1"/>
              </a:solidFill>
              <a:prstDash val="sysDash"/>
            </a:ln>
          </p:spPr>
          <p:txBody>
            <a:bodyPr wrap="square" rtlCol="0" anchor="ctr" anchorCtr="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メッシュによる危険度評価</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00152" y="3758843"/>
              <a:ext cx="2612475" cy="246221"/>
            </a:xfrm>
            <a:prstGeom prst="rect">
              <a:avLst/>
            </a:prstGeom>
            <a:solidFill>
              <a:schemeClr val="accent4"/>
            </a:solidFill>
            <a:ln>
              <a:solidFill>
                <a:schemeClr val="tx1"/>
              </a:solidFill>
              <a:prstDash val="sysDash"/>
            </a:ln>
          </p:spPr>
          <p:txBody>
            <a:bodyPr wrap="square" rtlCol="0" anchor="ctr" anchorCtr="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要因別グループ別重み</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909238" y="3755687"/>
              <a:ext cx="1745991" cy="246221"/>
            </a:xfrm>
            <a:prstGeom prst="rect">
              <a:avLst/>
            </a:prstGeom>
            <a:solidFill>
              <a:schemeClr val="accent4"/>
            </a:solidFill>
            <a:ln>
              <a:solidFill>
                <a:schemeClr val="tx1"/>
              </a:solidFill>
              <a:prstDash val="sysDash"/>
            </a:ln>
          </p:spPr>
          <p:txBody>
            <a:bodyPr wrap="none" rtlCol="0" anchor="ctr" anchorCtr="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周辺災害の距離に応じた重み</a:t>
              </a:r>
            </a:p>
          </p:txBody>
        </p:sp>
        <p:cxnSp>
          <p:nvCxnSpPr>
            <p:cNvPr id="25" name="直線コネクタ 24"/>
            <p:cNvCxnSpPr/>
            <p:nvPr/>
          </p:nvCxnSpPr>
          <p:spPr>
            <a:xfrm flipH="1">
              <a:off x="830945" y="4659486"/>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2195735" y="4653136"/>
              <a:ext cx="1"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957410" y="4665836"/>
              <a:ext cx="1"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24595" y="4843846"/>
              <a:ext cx="31320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1" name="直線矢印コネクタ 30"/>
            <p:cNvCxnSpPr>
              <a:endCxn id="17" idx="0"/>
            </p:cNvCxnSpPr>
            <p:nvPr/>
          </p:nvCxnSpPr>
          <p:spPr>
            <a:xfrm>
              <a:off x="2503168" y="4843846"/>
              <a:ext cx="1" cy="180363"/>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2536" name="直線矢印コネクタ 22535"/>
            <p:cNvCxnSpPr>
              <a:endCxn id="10" idx="0"/>
            </p:cNvCxnSpPr>
            <p:nvPr/>
          </p:nvCxnSpPr>
          <p:spPr>
            <a:xfrm>
              <a:off x="825683" y="1997099"/>
              <a:ext cx="0" cy="1268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817939" y="4023823"/>
              <a:ext cx="0" cy="18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2213751" y="4001908"/>
              <a:ext cx="0" cy="2191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10" idx="2"/>
            </p:cNvCxnSpPr>
            <p:nvPr/>
          </p:nvCxnSpPr>
          <p:spPr>
            <a:xfrm>
              <a:off x="825683" y="2770315"/>
              <a:ext cx="16791" cy="1686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9" idx="2"/>
            </p:cNvCxnSpPr>
            <p:nvPr/>
          </p:nvCxnSpPr>
          <p:spPr>
            <a:xfrm>
              <a:off x="2216150" y="2770315"/>
              <a:ext cx="1088" cy="1686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213207" y="1997099"/>
              <a:ext cx="0" cy="1268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953153" y="1997099"/>
              <a:ext cx="0" cy="9418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957684" y="4001908"/>
              <a:ext cx="0" cy="2092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301751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71600" y="1052736"/>
            <a:ext cx="7704856" cy="5400004"/>
          </a:xfrm>
          <a:prstGeom prst="rect">
            <a:avLst/>
          </a:prstGeom>
          <a:noFill/>
        </p:spPr>
        <p:txBody>
          <a:bodyPr wrap="square" rtlCol="0">
            <a:spAutoFit/>
          </a:bodyPr>
          <a:lstStyle/>
          <a:p>
            <a:pPr>
              <a:lnSpc>
                <a:spcPct val="150000"/>
              </a:lnSpc>
            </a:pPr>
            <a:r>
              <a:rPr lang="ja-JP" altLang="en-US" sz="2600" dirty="0" smtClean="0">
                <a:latin typeface="HGSｺﾞｼｯｸM" panose="020B0600000000000000" pitchFamily="50" charset="-128"/>
                <a:ea typeface="HGSｺﾞｼｯｸM" panose="020B0600000000000000" pitchFamily="50" charset="-128"/>
              </a:rPr>
              <a:t>１．はじめに</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２．検討概要</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３．降雨特性の分析</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４．災害特性の把握</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５．斜面崩壊の発生要因分析</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a:latin typeface="HGSｺﾞｼｯｸM" panose="020B0600000000000000" pitchFamily="50" charset="-128"/>
                <a:ea typeface="HGSｺﾞｼｯｸM" panose="020B0600000000000000" pitchFamily="50" charset="-128"/>
              </a:rPr>
              <a:t>６</a:t>
            </a:r>
            <a:r>
              <a:rPr lang="ja-JP" altLang="en-US" sz="2600" dirty="0" smtClean="0">
                <a:latin typeface="HGSｺﾞｼｯｸM" panose="020B0600000000000000" pitchFamily="50" charset="-128"/>
                <a:ea typeface="HGSｺﾞｼｯｸM" panose="020B0600000000000000" pitchFamily="50" charset="-128"/>
              </a:rPr>
              <a:t>．</a:t>
            </a:r>
            <a:r>
              <a:rPr lang="ja-JP" altLang="en-US" sz="2600" dirty="0">
                <a:latin typeface="HGSｺﾞｼｯｸM" panose="020B0600000000000000" pitchFamily="50" charset="-128"/>
                <a:ea typeface="HGSｺﾞｼｯｸM" panose="020B0600000000000000" pitchFamily="50" charset="-128"/>
              </a:rPr>
              <a:t>災害履歴</a:t>
            </a:r>
            <a:r>
              <a:rPr lang="ja-JP" altLang="en-US" sz="2600" dirty="0" smtClean="0">
                <a:latin typeface="HGSｺﾞｼｯｸM" panose="020B0600000000000000" pitchFamily="50" charset="-128"/>
                <a:ea typeface="HGSｺﾞｼｯｸM" panose="020B0600000000000000" pitchFamily="50" charset="-128"/>
              </a:rPr>
              <a:t>密度</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７．道路災害発生危険度評価</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８．安全性の評価</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９．まとめ</a:t>
            </a:r>
            <a:endParaRPr lang="ja-JP" altLang="en-US" sz="2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
        <p:nvSpPr>
          <p:cNvPr id="7"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250053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6" name="タイトル 1"/>
          <p:cNvSpPr>
            <a:spLocks noGrp="1"/>
          </p:cNvSpPr>
          <p:nvPr>
            <p:ph type="title"/>
          </p:nvPr>
        </p:nvSpPr>
        <p:spPr/>
        <p:txBody>
          <a:bodyPr>
            <a:normAutofit fontScale="90000"/>
          </a:bodyPr>
          <a:lstStyle/>
          <a:p>
            <a:r>
              <a:rPr lang="ja-JP" altLang="en-US" sz="3300" dirty="0">
                <a:latin typeface="HGSｺﾞｼｯｸM" panose="020B0600000000000000" pitchFamily="50" charset="-128"/>
                <a:ea typeface="HGSｺﾞｼｯｸM" panose="020B0600000000000000" pitchFamily="50" charset="-128"/>
              </a:rPr>
              <a:t>７</a:t>
            </a:r>
            <a:r>
              <a:rPr lang="ja-JP" altLang="en-US" sz="3300" dirty="0" smtClean="0">
                <a:latin typeface="HGSｺﾞｼｯｸM" panose="020B0600000000000000" pitchFamily="50" charset="-128"/>
                <a:ea typeface="HGSｺﾞｼｯｸM" panose="020B0600000000000000" pitchFamily="50" charset="-128"/>
              </a:rPr>
              <a:t>．道路災害発生危険度評価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 １）</a:t>
            </a:r>
            <a:r>
              <a:rPr lang="zh-TW" altLang="en-US" sz="2400" dirty="0">
                <a:latin typeface="HGSｺﾞｼｯｸM" panose="020B0600000000000000" pitchFamily="50" charset="-128"/>
                <a:ea typeface="HGSｺﾞｼｯｸM" panose="020B0600000000000000" pitchFamily="50" charset="-128"/>
              </a:rPr>
              <a:t>調査検討</a:t>
            </a:r>
            <a:r>
              <a:rPr lang="ja-JP" altLang="en-US" sz="2400" dirty="0" smtClean="0">
                <a:latin typeface="HGSｺﾞｼｯｸM" panose="020B0600000000000000" pitchFamily="50" charset="-128"/>
                <a:ea typeface="HGSｺﾞｼｯｸM" panose="020B0600000000000000" pitchFamily="50" charset="-128"/>
              </a:rPr>
              <a:t>項目</a:t>
            </a:r>
            <a:endParaRPr kumimoji="1" lang="ja-JP" altLang="en-US" sz="2300" dirty="0"/>
          </a:p>
        </p:txBody>
      </p:sp>
      <p:sp>
        <p:nvSpPr>
          <p:cNvPr id="9" name="テキスト ボックス 8"/>
          <p:cNvSpPr txBox="1"/>
          <p:nvPr/>
        </p:nvSpPr>
        <p:spPr>
          <a:xfrm>
            <a:off x="395536" y="6073551"/>
            <a:ext cx="4392488" cy="307777"/>
          </a:xfrm>
          <a:prstGeom prst="rect">
            <a:avLst/>
          </a:prstGeom>
          <a:noFill/>
          <a:ln>
            <a:noFill/>
            <a:prstDash val="solid"/>
          </a:ln>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危険度評価を</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正規化して表示している</a:t>
            </a:r>
          </a:p>
        </p:txBody>
      </p:sp>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l="6725" t="12098" r="6415" b="11746"/>
          <a:stretch/>
        </p:blipFill>
        <p:spPr>
          <a:xfrm>
            <a:off x="440211" y="1156165"/>
            <a:ext cx="3940382" cy="4887589"/>
          </a:xfrm>
          <a:prstGeom prst="rect">
            <a:avLst/>
          </a:prstGeom>
          <a:ln>
            <a:solidFill>
              <a:schemeClr val="tx1"/>
            </a:solidFill>
          </a:ln>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l="6187" t="11764" r="6180" b="11768"/>
          <a:stretch/>
        </p:blipFill>
        <p:spPr>
          <a:xfrm>
            <a:off x="4715834" y="1156165"/>
            <a:ext cx="3970966" cy="4902173"/>
          </a:xfrm>
          <a:prstGeom prst="rect">
            <a:avLst/>
          </a:prstGeom>
          <a:ln>
            <a:solidFill>
              <a:schemeClr val="tx1"/>
            </a:solidFill>
          </a:ln>
        </p:spPr>
      </p:pic>
      <p:sp>
        <p:nvSpPr>
          <p:cNvPr id="10" name="テキスト ボックス 9"/>
          <p:cNvSpPr txBox="1"/>
          <p:nvPr/>
        </p:nvSpPr>
        <p:spPr>
          <a:xfrm>
            <a:off x="2219386" y="5782144"/>
            <a:ext cx="748923" cy="261610"/>
          </a:xfrm>
          <a:prstGeom prst="rect">
            <a:avLst/>
          </a:prstGeom>
          <a:noFill/>
          <a:ln>
            <a:noFill/>
            <a:prstDash val="solid"/>
          </a:ln>
        </p:spPr>
        <p:txBody>
          <a:bodyPr wrap="none" rtlCol="0">
            <a:spAutoFit/>
          </a:bodyPr>
          <a:lstStyle/>
          <a:p>
            <a:r>
              <a:rPr kumimoji="1" lang="ja-JP" altLang="en-US" sz="1100" dirty="0" smtClean="0">
                <a:latin typeface="HGSｺﾞｼｯｸM" panose="020B0600000000000000" pitchFamily="50" charset="-128"/>
                <a:ea typeface="HGSｺﾞｼｯｸM" panose="020B0600000000000000" pitchFamily="50" charset="-128"/>
                <a:cs typeface="Meiryo UI" panose="020B0604030504040204" pitchFamily="50" charset="-128"/>
              </a:rPr>
              <a:t>メッシュ</a:t>
            </a:r>
          </a:p>
        </p:txBody>
      </p:sp>
      <p:sp>
        <p:nvSpPr>
          <p:cNvPr id="11" name="テキスト ボックス 10"/>
          <p:cNvSpPr txBox="1"/>
          <p:nvPr/>
        </p:nvSpPr>
        <p:spPr>
          <a:xfrm>
            <a:off x="5968840" y="5805264"/>
            <a:ext cx="1699504" cy="261610"/>
          </a:xfrm>
          <a:prstGeom prst="rect">
            <a:avLst/>
          </a:prstGeom>
          <a:noFill/>
          <a:ln>
            <a:noFill/>
            <a:prstDash val="solid"/>
          </a:ln>
        </p:spPr>
        <p:txBody>
          <a:bodyPr wrap="none" rtlCol="0">
            <a:spAutoFit/>
          </a:bodyPr>
          <a:lstStyle/>
          <a:p>
            <a:r>
              <a:rPr lang="ja-JP" altLang="en-US" sz="1100" dirty="0" smtClean="0">
                <a:latin typeface="HGSｺﾞｼｯｸM" panose="020B0600000000000000" pitchFamily="50" charset="-128"/>
                <a:ea typeface="HGSｺﾞｼｯｸM" panose="020B0600000000000000" pitchFamily="50" charset="-128"/>
                <a:cs typeface="Meiryo UI" panose="020B0604030504040204" pitchFamily="50" charset="-128"/>
              </a:rPr>
              <a:t>府管理道路</a:t>
            </a:r>
            <a:r>
              <a:rPr lang="en-US" altLang="ja-JP" sz="1100" dirty="0" smtClean="0">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sz="1100" dirty="0" err="1" smtClean="0">
                <a:latin typeface="HGSｺﾞｼｯｸM" panose="020B0600000000000000" pitchFamily="50" charset="-128"/>
                <a:ea typeface="HGSｺﾞｼｯｸM" panose="020B0600000000000000" pitchFamily="50" charset="-128"/>
                <a:cs typeface="Meiryo UI" panose="020B0604030504040204" pitchFamily="50" charset="-128"/>
              </a:rPr>
              <a:t>ｍ</a:t>
            </a:r>
            <a:r>
              <a:rPr lang="ja-JP" altLang="en-US" sz="1100" dirty="0" smtClean="0">
                <a:latin typeface="HGSｺﾞｼｯｸM" panose="020B0600000000000000" pitchFamily="50" charset="-128"/>
                <a:ea typeface="HGSｺﾞｼｯｸM" panose="020B0600000000000000" pitchFamily="50" charset="-128"/>
                <a:cs typeface="Meiryo UI" panose="020B0604030504040204" pitchFamily="50" charset="-128"/>
              </a:rPr>
              <a:t>区間毎</a:t>
            </a:r>
            <a:endParaRPr kumimoji="1" lang="ja-JP" altLang="en-US" sz="11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543871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000" dirty="0" smtClean="0">
                <a:latin typeface="HGSｺﾞｼｯｸM" panose="020B0600000000000000" pitchFamily="50" charset="-128"/>
                <a:ea typeface="HGSｺﾞｼｯｸM" panose="020B0600000000000000" pitchFamily="50" charset="-128"/>
              </a:rPr>
              <a:t>８．安全性の評価</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ja-JP" altLang="en-US" sz="2100" dirty="0">
                <a:latin typeface="HGSｺﾞｼｯｸM" panose="020B0600000000000000" pitchFamily="50" charset="-128"/>
                <a:ea typeface="HGSｺﾞｼｯｸM" panose="020B0600000000000000" pitchFamily="50" charset="-128"/>
              </a:rPr>
              <a:t>　１</a:t>
            </a:r>
            <a:r>
              <a:rPr lang="ja-JP" altLang="en-US" sz="2100" dirty="0" smtClean="0">
                <a:latin typeface="HGSｺﾞｼｯｸM" panose="020B0600000000000000" pitchFamily="50" charset="-128"/>
                <a:ea typeface="HGSｺﾞｼｯｸM" panose="020B0600000000000000" pitchFamily="50" charset="-128"/>
              </a:rPr>
              <a:t>）考え方</a:t>
            </a:r>
            <a:endParaRPr lang="ja-JP" altLang="en-US" sz="21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5" name="テキスト ボックス 4"/>
          <p:cNvSpPr txBox="1"/>
          <p:nvPr/>
        </p:nvSpPr>
        <p:spPr>
          <a:xfrm>
            <a:off x="100233" y="1268760"/>
            <a:ext cx="8576223" cy="1077218"/>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対策の優先</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順位付け</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09625" indent="-809625"/>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⇒現在は、道路</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防災点検箇所ごとの健全度（</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安定度調査結果</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）と社会的</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影響度の</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総合評価に</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より設定</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7" name="テキスト ボックス 26"/>
          <p:cNvSpPr txBox="1"/>
          <p:nvPr/>
        </p:nvSpPr>
        <p:spPr>
          <a:xfrm>
            <a:off x="4644008" y="3989678"/>
            <a:ext cx="3860954" cy="2154436"/>
          </a:xfrm>
          <a:prstGeom prst="rect">
            <a:avLst/>
          </a:prstGeom>
          <a:noFill/>
          <a:ln w="15875">
            <a:solidFill>
              <a:schemeClr val="tx1"/>
            </a:solidFill>
            <a:prstDash val="dash"/>
          </a:ln>
        </p:spPr>
        <p:txBody>
          <a:bodyPr wrap="square" rtlCol="0">
            <a:spAutoFit/>
          </a:bodyPr>
          <a:lstStyle/>
          <a:p>
            <a:pPr marL="285750" indent="-285750">
              <a:buFont typeface="Wingdings" panose="05000000000000000000" pitchFamily="2" charset="2"/>
              <a:buChar char="ü"/>
            </a:pPr>
            <a:r>
              <a:rPr lang="ja-JP" altLang="en-US" sz="1600" b="1" dirty="0">
                <a:latin typeface="HGSｺﾞｼｯｸM" panose="020B0600000000000000" pitchFamily="50" charset="-128"/>
                <a:ea typeface="HGSｺﾞｼｯｸM" panose="020B0600000000000000" pitchFamily="50" charset="-128"/>
                <a:cs typeface="Meiryo UI" panose="020B0604030504040204" pitchFamily="50" charset="-128"/>
              </a:rPr>
              <a:t>健全度判定（安定度調査結果）</a:t>
            </a:r>
            <a:endParaRPr lang="en-US" altLang="ja-JP" sz="16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点以上：要対策</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69</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点：経過観察（カルテ対応）</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点以下：対策不要</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eaLnBrk="0" hangingPunct="0">
              <a:buFont typeface="Wingdings" panose="05000000000000000000" pitchFamily="2" charset="2"/>
              <a:buChar char="ü"/>
            </a:pPr>
            <a:r>
              <a:rPr lang="ja-JP" altLang="en-US" sz="16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危険度総合評価</a:t>
            </a:r>
            <a:endParaRPr lang="en-US" altLang="ja-JP" sz="16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b="1"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防災総点検危険個所による危険度</a:t>
            </a:r>
            <a:endParaRPr lang="en-US" altLang="ja-JP" sz="16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eaLnBrk="0" hangingPunct="0">
              <a:buFont typeface="Wingdings" panose="05000000000000000000" pitchFamily="2" charset="2"/>
              <a:buChar char="ü"/>
            </a:pPr>
            <a:r>
              <a:rPr lang="ja-JP" altLang="en-US" sz="1600" b="1" dirty="0" smtClean="0">
                <a:latin typeface="HGSｺﾞｼｯｸM" panose="020B0600000000000000" pitchFamily="50" charset="-128"/>
                <a:ea typeface="HGSｺﾞｼｯｸM" panose="020B0600000000000000" pitchFamily="50" charset="-128"/>
                <a:cs typeface="Meiryo UI" panose="020B0604030504040204" pitchFamily="50" charset="-128"/>
              </a:rPr>
              <a:t>社会的影響度ポイント</a:t>
            </a:r>
            <a:endParaRPr lang="en-US" altLang="ja-JP" sz="16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個々の路線が持つ属性から被災</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　場合の社会的影響度を評価したもの。</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下矢印 7"/>
          <p:cNvSpPr/>
          <p:nvPr/>
        </p:nvSpPr>
        <p:spPr>
          <a:xfrm rot="16200000">
            <a:off x="4319376" y="2960349"/>
            <a:ext cx="576064" cy="5052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4788024" y="2847419"/>
            <a:ext cx="4032445" cy="699404"/>
          </a:xfrm>
          <a:prstGeom prst="rect">
            <a:avLst/>
          </a:prstGeom>
          <a:ln w="63500" cmpd="thinThick">
            <a:noFill/>
          </a:ln>
        </p:spPr>
        <p:txBody>
          <a:bodyPr wrap="square" lIns="108000" tIns="72000" rIns="108000" bIns="72000" anchor="ctr" anchorCtr="0">
            <a:spAutoFit/>
          </a:bodyPr>
          <a:lstStyle/>
          <a:p>
            <a:r>
              <a:rPr lang="ja-JP" altLang="en-US" dirty="0" smtClean="0">
                <a:solidFill>
                  <a:srgbClr val="FF0000"/>
                </a:solidFill>
              </a:rPr>
              <a:t>要対策箇所において、</a:t>
            </a:r>
            <a:r>
              <a:rPr lang="ja-JP" altLang="en-US" b="1" dirty="0" smtClean="0">
                <a:solidFill>
                  <a:srgbClr val="FF0000"/>
                </a:solidFill>
              </a:rPr>
              <a:t>道路災害発生危険度を加味</a:t>
            </a:r>
            <a:r>
              <a:rPr lang="ja-JP" altLang="en-US" dirty="0" smtClean="0">
                <a:solidFill>
                  <a:srgbClr val="FF0000"/>
                </a:solidFill>
              </a:rPr>
              <a:t>した順位付けを行う</a:t>
            </a:r>
            <a:endParaRPr lang="en-US" altLang="ja-JP" dirty="0" smtClean="0">
              <a:solidFill>
                <a:srgbClr val="FF0000"/>
              </a:solidFill>
            </a:endParaRPr>
          </a:p>
        </p:txBody>
      </p:sp>
      <p:pic>
        <p:nvPicPr>
          <p:cNvPr id="11266" name="図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42" y="2204864"/>
            <a:ext cx="4312993" cy="37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612647" y="2564904"/>
            <a:ext cx="8207821" cy="1224136"/>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134443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HGSｺﾞｼｯｸM" panose="020B0600000000000000" pitchFamily="50" charset="-128"/>
                <a:ea typeface="HGSｺﾞｼｯｸM" panose="020B0600000000000000" pitchFamily="50" charset="-128"/>
              </a:rPr>
              <a:t>８．</a:t>
            </a:r>
            <a:r>
              <a:rPr lang="ja-JP" altLang="en-US" dirty="0">
                <a:latin typeface="HGSｺﾞｼｯｸM" panose="020B0600000000000000" pitchFamily="50" charset="-128"/>
                <a:ea typeface="HGSｺﾞｼｯｸM" panose="020B0600000000000000" pitchFamily="50" charset="-128"/>
              </a:rPr>
              <a:t>安全性の評価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１）考え方</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sp>
        <p:nvSpPr>
          <p:cNvPr id="6" name="テキスト ボックス 5"/>
          <p:cNvSpPr txBox="1"/>
          <p:nvPr/>
        </p:nvSpPr>
        <p:spPr>
          <a:xfrm>
            <a:off x="100233" y="1268760"/>
            <a:ext cx="8864255" cy="1077218"/>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対策の優先</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順位付け</a:t>
            </a:r>
          </a:p>
          <a:p>
            <a:pPr marL="809625" indent="-809625"/>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健全度評価点と危険度評価点の相関　</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09625" indent="-809625"/>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横軸</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道路区間</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sz="1600" dirty="0" err="1" smtClean="0">
                <a:latin typeface="HGSｺﾞｼｯｸM" panose="020B0600000000000000" pitchFamily="50" charset="-128"/>
                <a:ea typeface="HGSｺﾞｼｯｸM" panose="020B0600000000000000" pitchFamily="50" charset="-128"/>
                <a:cs typeface="Meiryo UI" panose="020B0604030504040204" pitchFamily="50" charset="-128"/>
              </a:rPr>
              <a:t>ｍ</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毎の危険度評価点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縦軸</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健全度評価点</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2450499800"/>
              </p:ext>
            </p:extLst>
          </p:nvPr>
        </p:nvGraphicFramePr>
        <p:xfrm>
          <a:off x="467544" y="2496083"/>
          <a:ext cx="856895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5"/>
          <p:cNvSpPr txBox="1"/>
          <p:nvPr/>
        </p:nvSpPr>
        <p:spPr>
          <a:xfrm>
            <a:off x="107504" y="2460053"/>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10" name="テキスト ボックス 5"/>
          <p:cNvSpPr txBox="1"/>
          <p:nvPr/>
        </p:nvSpPr>
        <p:spPr>
          <a:xfrm>
            <a:off x="107392" y="5528265"/>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11" name="下矢印 10"/>
          <p:cNvSpPr/>
          <p:nvPr/>
        </p:nvSpPr>
        <p:spPr>
          <a:xfrm rot="10800000">
            <a:off x="323528" y="2737052"/>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下矢印 11"/>
          <p:cNvSpPr/>
          <p:nvPr/>
        </p:nvSpPr>
        <p:spPr>
          <a:xfrm>
            <a:off x="323529" y="5080360"/>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テキスト ボックス 5"/>
          <p:cNvSpPr txBox="1"/>
          <p:nvPr/>
        </p:nvSpPr>
        <p:spPr>
          <a:xfrm>
            <a:off x="1542114" y="6021288"/>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14" name="テキスト ボックス 5"/>
          <p:cNvSpPr txBox="1"/>
          <p:nvPr/>
        </p:nvSpPr>
        <p:spPr>
          <a:xfrm>
            <a:off x="6976928" y="6021287"/>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15" name="下矢印 14"/>
          <p:cNvSpPr/>
          <p:nvPr/>
        </p:nvSpPr>
        <p:spPr>
          <a:xfrm rot="5400000">
            <a:off x="2551782" y="5947724"/>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下矢印 15"/>
          <p:cNvSpPr/>
          <p:nvPr/>
        </p:nvSpPr>
        <p:spPr>
          <a:xfrm rot="16200000">
            <a:off x="6517772" y="5947725"/>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正方形/長方形 16"/>
          <p:cNvSpPr/>
          <p:nvPr/>
        </p:nvSpPr>
        <p:spPr>
          <a:xfrm>
            <a:off x="4644008" y="2348880"/>
            <a:ext cx="36724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要対策箇所</a:t>
            </a:r>
            <a:r>
              <a:rPr lang="en-US" altLang="ja-JP" sz="1100" dirty="0" smtClean="0">
                <a:solidFill>
                  <a:schemeClr val="tx1"/>
                </a:solidFill>
              </a:rPr>
              <a:t>271</a:t>
            </a:r>
            <a:r>
              <a:rPr lang="ja-JP" altLang="en-US" sz="1100" dirty="0" smtClean="0">
                <a:solidFill>
                  <a:schemeClr val="tx1"/>
                </a:solidFill>
              </a:rPr>
              <a:t>箇所の内「落石・崩壊」</a:t>
            </a:r>
            <a:r>
              <a:rPr lang="en-US" altLang="ja-JP" sz="1100" dirty="0" smtClean="0">
                <a:solidFill>
                  <a:schemeClr val="tx1"/>
                </a:solidFill>
              </a:rPr>
              <a:t>194</a:t>
            </a:r>
            <a:r>
              <a:rPr lang="ja-JP" altLang="en-US" sz="1100" dirty="0" smtClean="0">
                <a:solidFill>
                  <a:schemeClr val="tx1"/>
                </a:solidFill>
              </a:rPr>
              <a:t>箇所</a:t>
            </a:r>
            <a:endParaRPr kumimoji="1" lang="ja-JP" altLang="en-US" sz="1100" dirty="0">
              <a:solidFill>
                <a:schemeClr val="tx1"/>
              </a:solidFill>
            </a:endParaRPr>
          </a:p>
        </p:txBody>
      </p:sp>
      <p:sp>
        <p:nvSpPr>
          <p:cNvPr id="18" name="テキスト ボックス 17"/>
          <p:cNvSpPr txBox="1"/>
          <p:nvPr/>
        </p:nvSpPr>
        <p:spPr>
          <a:xfrm>
            <a:off x="4860032" y="1628800"/>
            <a:ext cx="4176464" cy="400110"/>
          </a:xfrm>
          <a:prstGeom prst="rect">
            <a:avLst/>
          </a:prstGeom>
          <a:noFill/>
        </p:spPr>
        <p:txBody>
          <a:bodyPr wrap="square" rtlCol="0">
            <a:spAutoFit/>
          </a:bodyPr>
          <a:lstStyle/>
          <a:p>
            <a:pPr marL="809625" indent="-809625"/>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関連性、規則性は見られない</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6573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dirty="0"/>
          </a:p>
        </p:txBody>
      </p:sp>
      <p:sp>
        <p:nvSpPr>
          <p:cNvPr id="5" name="タイトル 1"/>
          <p:cNvSpPr>
            <a:spLocks noGrp="1"/>
          </p:cNvSpPr>
          <p:nvPr>
            <p:ph type="title"/>
          </p:nvPr>
        </p:nvSpPr>
        <p:spPr/>
        <p:txBody>
          <a:bodyPr>
            <a:normAutofit fontScale="90000"/>
          </a:bodyPr>
          <a:lstStyle/>
          <a:p>
            <a:r>
              <a:rPr lang="ja-JP" altLang="en-US" dirty="0" smtClean="0">
                <a:latin typeface="HGSｺﾞｼｯｸM" panose="020B0600000000000000" pitchFamily="50" charset="-128"/>
                <a:ea typeface="HGSｺﾞｼｯｸM" panose="020B0600000000000000" pitchFamily="50" charset="-128"/>
              </a:rPr>
              <a:t>８．安全性の評価</a:t>
            </a:r>
            <a:r>
              <a:rPr lang="en-US" altLang="ja-JP" dirty="0" smtClean="0">
                <a:latin typeface="HGSｺﾞｼｯｸM" panose="020B0600000000000000" pitchFamily="50" charset="-128"/>
                <a:ea typeface="HGSｺﾞｼｯｸM" panose="020B0600000000000000" pitchFamily="50" charset="-128"/>
              </a:rPr>
              <a:t/>
            </a:r>
            <a:br>
              <a:rPr lang="en-US" altLang="ja-JP" dirty="0" smtClean="0">
                <a:latin typeface="HGSｺﾞｼｯｸM" panose="020B0600000000000000" pitchFamily="50" charset="-128"/>
                <a:ea typeface="HGSｺﾞｼｯｸM" panose="020B0600000000000000" pitchFamily="50" charset="-128"/>
              </a:rPr>
            </a:br>
            <a:r>
              <a:rPr lang="ja-JP" altLang="en-US" sz="2400" dirty="0" smtClean="0">
                <a:latin typeface="HGSｺﾞｼｯｸM" panose="020B0600000000000000" pitchFamily="50" charset="-128"/>
                <a:ea typeface="HGSｺﾞｼｯｸM" panose="020B0600000000000000" pitchFamily="50" charset="-128"/>
              </a:rPr>
              <a:t>　１）考え方</a:t>
            </a:r>
            <a:endParaRPr kumimoji="1"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769834532"/>
              </p:ext>
            </p:extLst>
          </p:nvPr>
        </p:nvGraphicFramePr>
        <p:xfrm>
          <a:off x="467544" y="2420888"/>
          <a:ext cx="8208912" cy="3963342"/>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100233" y="1291407"/>
            <a:ext cx="8864255" cy="769441"/>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対策の優先</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順位付け</a:t>
            </a:r>
          </a:p>
          <a:p>
            <a:pPr marL="809625" indent="-809625"/>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健全度評価点の順位を優先して、危険度評価点を加味した順位付け</a:t>
            </a:r>
            <a:endParaRPr lang="en-US" altLang="ja-JP"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正方形/長方形 18"/>
          <p:cNvSpPr/>
          <p:nvPr/>
        </p:nvSpPr>
        <p:spPr>
          <a:xfrm>
            <a:off x="6084168" y="2276872"/>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岸和田土木データにより作成</a:t>
            </a:r>
            <a:endParaRPr kumimoji="1" lang="ja-JP" altLang="en-US" sz="1100" dirty="0">
              <a:solidFill>
                <a:schemeClr val="tx1"/>
              </a:solidFill>
            </a:endParaRPr>
          </a:p>
        </p:txBody>
      </p:sp>
      <p:sp>
        <p:nvSpPr>
          <p:cNvPr id="20" name="正方形/長方形 19"/>
          <p:cNvSpPr/>
          <p:nvPr/>
        </p:nvSpPr>
        <p:spPr>
          <a:xfrm>
            <a:off x="5940152" y="357301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①</a:t>
            </a:r>
            <a:endParaRPr kumimoji="1" lang="ja-JP" altLang="en-US" dirty="0">
              <a:solidFill>
                <a:srgbClr val="FF0000"/>
              </a:solidFill>
            </a:endParaRPr>
          </a:p>
        </p:txBody>
      </p:sp>
      <p:sp>
        <p:nvSpPr>
          <p:cNvPr id="21" name="正方形/長方形 20"/>
          <p:cNvSpPr/>
          <p:nvPr/>
        </p:nvSpPr>
        <p:spPr>
          <a:xfrm>
            <a:off x="3563888" y="378904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②</a:t>
            </a:r>
            <a:endParaRPr kumimoji="1" lang="ja-JP" altLang="en-US" dirty="0">
              <a:solidFill>
                <a:srgbClr val="FF0000"/>
              </a:solidFill>
            </a:endParaRPr>
          </a:p>
        </p:txBody>
      </p:sp>
      <p:sp>
        <p:nvSpPr>
          <p:cNvPr id="22" name="正方形/長方形 21"/>
          <p:cNvSpPr/>
          <p:nvPr/>
        </p:nvSpPr>
        <p:spPr>
          <a:xfrm>
            <a:off x="4139952" y="4221088"/>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③</a:t>
            </a:r>
            <a:endParaRPr kumimoji="1" lang="ja-JP" altLang="en-US" dirty="0">
              <a:solidFill>
                <a:srgbClr val="FF0000"/>
              </a:solidFill>
            </a:endParaRPr>
          </a:p>
        </p:txBody>
      </p:sp>
      <p:sp>
        <p:nvSpPr>
          <p:cNvPr id="23" name="正方形/長方形 22"/>
          <p:cNvSpPr/>
          <p:nvPr/>
        </p:nvSpPr>
        <p:spPr>
          <a:xfrm>
            <a:off x="3707904" y="4221088"/>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④</a:t>
            </a:r>
            <a:endParaRPr kumimoji="1" lang="ja-JP" altLang="en-US" dirty="0">
              <a:solidFill>
                <a:srgbClr val="FF0000"/>
              </a:solidFill>
            </a:endParaRPr>
          </a:p>
        </p:txBody>
      </p:sp>
      <p:sp>
        <p:nvSpPr>
          <p:cNvPr id="24" name="正方形/長方形 23"/>
          <p:cNvSpPr/>
          <p:nvPr/>
        </p:nvSpPr>
        <p:spPr>
          <a:xfrm>
            <a:off x="3779912" y="450912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⑤</a:t>
            </a:r>
            <a:endParaRPr kumimoji="1" lang="ja-JP" altLang="en-US" dirty="0">
              <a:solidFill>
                <a:srgbClr val="FF0000"/>
              </a:solidFill>
            </a:endParaRPr>
          </a:p>
        </p:txBody>
      </p:sp>
      <p:sp>
        <p:nvSpPr>
          <p:cNvPr id="25" name="正方形/長方形 24"/>
          <p:cNvSpPr/>
          <p:nvPr/>
        </p:nvSpPr>
        <p:spPr>
          <a:xfrm>
            <a:off x="3275856" y="450912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⑥</a:t>
            </a:r>
            <a:endParaRPr kumimoji="1" lang="ja-JP" altLang="en-US" dirty="0">
              <a:solidFill>
                <a:srgbClr val="FF0000"/>
              </a:solidFill>
            </a:endParaRPr>
          </a:p>
        </p:txBody>
      </p:sp>
      <p:sp>
        <p:nvSpPr>
          <p:cNvPr id="26" name="正方形/長方形 25"/>
          <p:cNvSpPr/>
          <p:nvPr/>
        </p:nvSpPr>
        <p:spPr>
          <a:xfrm>
            <a:off x="6228184" y="450912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⑦</a:t>
            </a:r>
            <a:endParaRPr kumimoji="1" lang="ja-JP" altLang="en-US" dirty="0">
              <a:solidFill>
                <a:srgbClr val="FF0000"/>
              </a:solidFill>
            </a:endParaRPr>
          </a:p>
        </p:txBody>
      </p:sp>
      <p:sp>
        <p:nvSpPr>
          <p:cNvPr id="27" name="正方形/長方形 26"/>
          <p:cNvSpPr/>
          <p:nvPr/>
        </p:nvSpPr>
        <p:spPr>
          <a:xfrm>
            <a:off x="6516216"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⑧</a:t>
            </a:r>
            <a:endParaRPr kumimoji="1" lang="ja-JP" altLang="en-US" dirty="0">
              <a:solidFill>
                <a:srgbClr val="FF0000"/>
              </a:solidFill>
            </a:endParaRPr>
          </a:p>
        </p:txBody>
      </p:sp>
      <p:sp>
        <p:nvSpPr>
          <p:cNvPr id="28" name="正方形/長方形 27"/>
          <p:cNvSpPr/>
          <p:nvPr/>
        </p:nvSpPr>
        <p:spPr>
          <a:xfrm>
            <a:off x="4860032"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⑨</a:t>
            </a:r>
            <a:endParaRPr kumimoji="1" lang="ja-JP" altLang="en-US" dirty="0">
              <a:solidFill>
                <a:srgbClr val="FF0000"/>
              </a:solidFill>
            </a:endParaRPr>
          </a:p>
        </p:txBody>
      </p:sp>
      <p:sp>
        <p:nvSpPr>
          <p:cNvPr id="29" name="正方形/長方形 28"/>
          <p:cNvSpPr/>
          <p:nvPr/>
        </p:nvSpPr>
        <p:spPr>
          <a:xfrm>
            <a:off x="4355976"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⑩</a:t>
            </a:r>
            <a:endParaRPr kumimoji="1" lang="ja-JP" altLang="en-US" dirty="0">
              <a:solidFill>
                <a:srgbClr val="FF0000"/>
              </a:solidFill>
            </a:endParaRPr>
          </a:p>
        </p:txBody>
      </p:sp>
      <p:sp>
        <p:nvSpPr>
          <p:cNvPr id="30" name="正方形/長方形 29"/>
          <p:cNvSpPr/>
          <p:nvPr/>
        </p:nvSpPr>
        <p:spPr>
          <a:xfrm>
            <a:off x="3923928"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⑪</a:t>
            </a:r>
            <a:endParaRPr kumimoji="1" lang="ja-JP" altLang="en-US" dirty="0">
              <a:solidFill>
                <a:srgbClr val="FF0000"/>
              </a:solidFill>
            </a:endParaRPr>
          </a:p>
        </p:txBody>
      </p:sp>
      <p:sp>
        <p:nvSpPr>
          <p:cNvPr id="31" name="正方形/長方形 30"/>
          <p:cNvSpPr/>
          <p:nvPr/>
        </p:nvSpPr>
        <p:spPr>
          <a:xfrm>
            <a:off x="5292080" y="472514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⑫</a:t>
            </a:r>
            <a:endParaRPr kumimoji="1" lang="ja-JP" altLang="en-US" dirty="0">
              <a:solidFill>
                <a:srgbClr val="FF0000"/>
              </a:solidFill>
            </a:endParaRPr>
          </a:p>
        </p:txBody>
      </p:sp>
      <p:sp>
        <p:nvSpPr>
          <p:cNvPr id="32" name="正方形/長方形 31"/>
          <p:cNvSpPr/>
          <p:nvPr/>
        </p:nvSpPr>
        <p:spPr>
          <a:xfrm>
            <a:off x="4427984" y="486916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⑬</a:t>
            </a:r>
            <a:endParaRPr kumimoji="1" lang="ja-JP" altLang="en-US" dirty="0">
              <a:solidFill>
                <a:srgbClr val="FF0000"/>
              </a:solidFill>
            </a:endParaRPr>
          </a:p>
        </p:txBody>
      </p:sp>
      <p:sp>
        <p:nvSpPr>
          <p:cNvPr id="33" name="正方形/長方形 32"/>
          <p:cNvSpPr/>
          <p:nvPr/>
        </p:nvSpPr>
        <p:spPr>
          <a:xfrm>
            <a:off x="3995936" y="486916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⑭</a:t>
            </a:r>
            <a:endParaRPr kumimoji="1" lang="ja-JP" altLang="en-US" dirty="0">
              <a:solidFill>
                <a:srgbClr val="FF0000"/>
              </a:solidFill>
            </a:endParaRPr>
          </a:p>
        </p:txBody>
      </p:sp>
      <p:sp>
        <p:nvSpPr>
          <p:cNvPr id="34" name="正方形/長方形 33"/>
          <p:cNvSpPr/>
          <p:nvPr/>
        </p:nvSpPr>
        <p:spPr>
          <a:xfrm>
            <a:off x="3563888" y="472514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⑮</a:t>
            </a:r>
            <a:endParaRPr kumimoji="1" lang="ja-JP" altLang="en-US" dirty="0">
              <a:solidFill>
                <a:srgbClr val="FF0000"/>
              </a:solidFill>
            </a:endParaRPr>
          </a:p>
        </p:txBody>
      </p:sp>
      <p:sp>
        <p:nvSpPr>
          <p:cNvPr id="35" name="正方形/長方形 34"/>
          <p:cNvSpPr/>
          <p:nvPr/>
        </p:nvSpPr>
        <p:spPr>
          <a:xfrm>
            <a:off x="6208298"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⑯</a:t>
            </a:r>
            <a:endParaRPr kumimoji="1" lang="ja-JP" altLang="en-US" dirty="0">
              <a:solidFill>
                <a:srgbClr val="FF0000"/>
              </a:solidFill>
            </a:endParaRPr>
          </a:p>
        </p:txBody>
      </p:sp>
      <p:sp>
        <p:nvSpPr>
          <p:cNvPr id="36" name="正方形/長方形 35"/>
          <p:cNvSpPr/>
          <p:nvPr/>
        </p:nvSpPr>
        <p:spPr>
          <a:xfrm>
            <a:off x="5436096"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⑰</a:t>
            </a:r>
            <a:endParaRPr kumimoji="1" lang="ja-JP" altLang="en-US" dirty="0">
              <a:solidFill>
                <a:srgbClr val="FF0000"/>
              </a:solidFill>
            </a:endParaRPr>
          </a:p>
        </p:txBody>
      </p:sp>
      <p:sp>
        <p:nvSpPr>
          <p:cNvPr id="37" name="正方形/長方形 36"/>
          <p:cNvSpPr/>
          <p:nvPr/>
        </p:nvSpPr>
        <p:spPr>
          <a:xfrm>
            <a:off x="5148064"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⑱</a:t>
            </a:r>
            <a:endParaRPr kumimoji="1" lang="ja-JP" altLang="en-US" dirty="0">
              <a:solidFill>
                <a:srgbClr val="FF0000"/>
              </a:solidFill>
            </a:endParaRPr>
          </a:p>
        </p:txBody>
      </p:sp>
      <p:sp>
        <p:nvSpPr>
          <p:cNvPr id="38" name="正方形/長方形 37"/>
          <p:cNvSpPr/>
          <p:nvPr/>
        </p:nvSpPr>
        <p:spPr>
          <a:xfrm>
            <a:off x="4211960"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⑲</a:t>
            </a:r>
            <a:endParaRPr kumimoji="1" lang="ja-JP" altLang="en-US" dirty="0">
              <a:solidFill>
                <a:srgbClr val="FF0000"/>
              </a:solidFill>
            </a:endParaRPr>
          </a:p>
        </p:txBody>
      </p:sp>
      <p:sp>
        <p:nvSpPr>
          <p:cNvPr id="39" name="正方形/長方形 38"/>
          <p:cNvSpPr/>
          <p:nvPr/>
        </p:nvSpPr>
        <p:spPr>
          <a:xfrm>
            <a:off x="3779912"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⑳</a:t>
            </a:r>
            <a:endParaRPr kumimoji="1" lang="ja-JP" altLang="en-US" dirty="0">
              <a:solidFill>
                <a:srgbClr val="FF0000"/>
              </a:solidFill>
            </a:endParaRPr>
          </a:p>
        </p:txBody>
      </p:sp>
      <p:sp>
        <p:nvSpPr>
          <p:cNvPr id="40" name="正方形/長方形 39"/>
          <p:cNvSpPr/>
          <p:nvPr/>
        </p:nvSpPr>
        <p:spPr>
          <a:xfrm>
            <a:off x="3491880"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㉑</a:t>
            </a:r>
            <a:endParaRPr kumimoji="1" lang="ja-JP" altLang="en-US" dirty="0">
              <a:solidFill>
                <a:srgbClr val="FF0000"/>
              </a:solidFill>
            </a:endParaRPr>
          </a:p>
        </p:txBody>
      </p:sp>
      <p:sp>
        <p:nvSpPr>
          <p:cNvPr id="41" name="正方形/長方形 40"/>
          <p:cNvSpPr/>
          <p:nvPr/>
        </p:nvSpPr>
        <p:spPr>
          <a:xfrm>
            <a:off x="1979712"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㉒</a:t>
            </a:r>
            <a:endParaRPr kumimoji="1" lang="ja-JP" altLang="en-US" dirty="0">
              <a:solidFill>
                <a:srgbClr val="FF0000"/>
              </a:solidFill>
            </a:endParaRPr>
          </a:p>
        </p:txBody>
      </p:sp>
      <p:sp>
        <p:nvSpPr>
          <p:cNvPr id="42" name="正方形/長方形 41"/>
          <p:cNvSpPr/>
          <p:nvPr/>
        </p:nvSpPr>
        <p:spPr>
          <a:xfrm>
            <a:off x="1645915"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㉓</a:t>
            </a:r>
            <a:endParaRPr kumimoji="1" lang="ja-JP" altLang="en-US" dirty="0">
              <a:solidFill>
                <a:srgbClr val="FF0000"/>
              </a:solidFill>
            </a:endParaRPr>
          </a:p>
        </p:txBody>
      </p:sp>
      <p:sp>
        <p:nvSpPr>
          <p:cNvPr id="43" name="テキスト ボックス 5"/>
          <p:cNvSpPr txBox="1"/>
          <p:nvPr/>
        </p:nvSpPr>
        <p:spPr>
          <a:xfrm>
            <a:off x="107504" y="2345978"/>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44" name="テキスト ボックス 5"/>
          <p:cNvSpPr txBox="1"/>
          <p:nvPr/>
        </p:nvSpPr>
        <p:spPr>
          <a:xfrm>
            <a:off x="107392" y="5414190"/>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45" name="下矢印 44"/>
          <p:cNvSpPr/>
          <p:nvPr/>
        </p:nvSpPr>
        <p:spPr>
          <a:xfrm rot="10800000">
            <a:off x="323528" y="2636912"/>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6" name="下矢印 45"/>
          <p:cNvSpPr/>
          <p:nvPr/>
        </p:nvSpPr>
        <p:spPr>
          <a:xfrm>
            <a:off x="323529" y="4966285"/>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7" name="テキスト ボックス 5"/>
          <p:cNvSpPr txBox="1"/>
          <p:nvPr/>
        </p:nvSpPr>
        <p:spPr>
          <a:xfrm>
            <a:off x="1542114" y="6021288"/>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48" name="テキスト ボックス 5"/>
          <p:cNvSpPr txBox="1"/>
          <p:nvPr/>
        </p:nvSpPr>
        <p:spPr>
          <a:xfrm>
            <a:off x="7210517" y="6021287"/>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49" name="下矢印 48"/>
          <p:cNvSpPr/>
          <p:nvPr/>
        </p:nvSpPr>
        <p:spPr>
          <a:xfrm rot="5400000">
            <a:off x="2551782" y="5947724"/>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0" name="下矢印 49"/>
          <p:cNvSpPr/>
          <p:nvPr/>
        </p:nvSpPr>
        <p:spPr>
          <a:xfrm rot="16200000">
            <a:off x="6751361" y="5947725"/>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1"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292735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animEffect transition="in" filter="fade">
                                      <p:cBhvr>
                                        <p:cTn id="93" dur="5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Effect transition="in" filter="fade">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fltVal val="0"/>
                                          </p:val>
                                        </p:tav>
                                        <p:tav tm="100000">
                                          <p:val>
                                            <p:strVal val="#ppt_w"/>
                                          </p:val>
                                        </p:tav>
                                      </p:tavLst>
                                    </p:anim>
                                    <p:anim calcmode="lin" valueType="num">
                                      <p:cBhvr>
                                        <p:cTn id="118" dur="500" fill="hold"/>
                                        <p:tgtEl>
                                          <p:spTgt spid="36"/>
                                        </p:tgtEl>
                                        <p:attrNameLst>
                                          <p:attrName>ppt_h</p:attrName>
                                        </p:attrNameLst>
                                      </p:cBhvr>
                                      <p:tavLst>
                                        <p:tav tm="0">
                                          <p:val>
                                            <p:fltVal val="0"/>
                                          </p:val>
                                        </p:tav>
                                        <p:tav tm="100000">
                                          <p:val>
                                            <p:strVal val="#ppt_h"/>
                                          </p:val>
                                        </p:tav>
                                      </p:tavLst>
                                    </p:anim>
                                    <p:animEffect transition="in" filter="fade">
                                      <p:cBhvr>
                                        <p:cTn id="119" dur="500"/>
                                        <p:tgtEl>
                                          <p:spTgt spid="36"/>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Effect transition="in" filter="fade">
                                      <p:cBhvr>
                                        <p:cTn id="124" dur="500"/>
                                        <p:tgtEl>
                                          <p:spTgt spid="3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500" fill="hold"/>
                                        <p:tgtEl>
                                          <p:spTgt spid="38"/>
                                        </p:tgtEl>
                                        <p:attrNameLst>
                                          <p:attrName>ppt_w</p:attrName>
                                        </p:attrNameLst>
                                      </p:cBhvr>
                                      <p:tavLst>
                                        <p:tav tm="0">
                                          <p:val>
                                            <p:fltVal val="0"/>
                                          </p:val>
                                        </p:tav>
                                        <p:tav tm="100000">
                                          <p:val>
                                            <p:strVal val="#ppt_w"/>
                                          </p:val>
                                        </p:tav>
                                      </p:tavLst>
                                    </p:anim>
                                    <p:anim calcmode="lin" valueType="num">
                                      <p:cBhvr>
                                        <p:cTn id="128" dur="500" fill="hold"/>
                                        <p:tgtEl>
                                          <p:spTgt spid="38"/>
                                        </p:tgtEl>
                                        <p:attrNameLst>
                                          <p:attrName>ppt_h</p:attrName>
                                        </p:attrNameLst>
                                      </p:cBhvr>
                                      <p:tavLst>
                                        <p:tav tm="0">
                                          <p:val>
                                            <p:fltVal val="0"/>
                                          </p:val>
                                        </p:tav>
                                        <p:tav tm="100000">
                                          <p:val>
                                            <p:strVal val="#ppt_h"/>
                                          </p:val>
                                        </p:tav>
                                      </p:tavLst>
                                    </p:anim>
                                    <p:animEffect transition="in" filter="fade">
                                      <p:cBhvr>
                                        <p:cTn id="129" dur="500"/>
                                        <p:tgtEl>
                                          <p:spTgt spid="3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animEffect transition="in" filter="fade">
                                      <p:cBhvr>
                                        <p:cTn id="139" dur="500"/>
                                        <p:tgtEl>
                                          <p:spTgt spid="4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500" fill="hold"/>
                                        <p:tgtEl>
                                          <p:spTgt spid="41"/>
                                        </p:tgtEl>
                                        <p:attrNameLst>
                                          <p:attrName>ppt_w</p:attrName>
                                        </p:attrNameLst>
                                      </p:cBhvr>
                                      <p:tavLst>
                                        <p:tav tm="0">
                                          <p:val>
                                            <p:fltVal val="0"/>
                                          </p:val>
                                        </p:tav>
                                        <p:tav tm="100000">
                                          <p:val>
                                            <p:strVal val="#ppt_w"/>
                                          </p:val>
                                        </p:tav>
                                      </p:tavLst>
                                    </p:anim>
                                    <p:anim calcmode="lin" valueType="num">
                                      <p:cBhvr>
                                        <p:cTn id="143" dur="500" fill="hold"/>
                                        <p:tgtEl>
                                          <p:spTgt spid="41"/>
                                        </p:tgtEl>
                                        <p:attrNameLst>
                                          <p:attrName>ppt_h</p:attrName>
                                        </p:attrNameLst>
                                      </p:cBhvr>
                                      <p:tavLst>
                                        <p:tav tm="0">
                                          <p:val>
                                            <p:fltVal val="0"/>
                                          </p:val>
                                        </p:tav>
                                        <p:tav tm="100000">
                                          <p:val>
                                            <p:strVal val="#ppt_h"/>
                                          </p:val>
                                        </p:tav>
                                      </p:tavLst>
                                    </p:anim>
                                    <p:animEffect transition="in" filter="fade">
                                      <p:cBhvr>
                                        <p:cTn id="144" dur="500"/>
                                        <p:tgtEl>
                                          <p:spTgt spid="4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24</a:t>
            </a:fld>
            <a:endParaRPr kumimoji="1" lang="ja-JP" altLang="en-US"/>
          </a:p>
        </p:txBody>
      </p:sp>
      <p:sp>
        <p:nvSpPr>
          <p:cNvPr id="5" name="タイトル 1"/>
          <p:cNvSpPr>
            <a:spLocks noGrp="1"/>
          </p:cNvSpPr>
          <p:nvPr>
            <p:ph type="title"/>
          </p:nvPr>
        </p:nvSpPr>
        <p:spPr/>
        <p:txBody>
          <a:bodyPr>
            <a:normAutofit fontScale="90000"/>
          </a:bodyPr>
          <a:lstStyle/>
          <a:p>
            <a:r>
              <a:rPr lang="ja-JP" altLang="en-US" dirty="0" smtClean="0">
                <a:latin typeface="HGSｺﾞｼｯｸM" panose="020B0600000000000000" pitchFamily="50" charset="-128"/>
                <a:ea typeface="HGSｺﾞｼｯｸM" panose="020B0600000000000000" pitchFamily="50" charset="-128"/>
              </a:rPr>
              <a:t>８．</a:t>
            </a:r>
            <a:r>
              <a:rPr lang="ja-JP" altLang="en-US" dirty="0">
                <a:latin typeface="HGSｺﾞｼｯｸM" panose="020B0600000000000000" pitchFamily="50" charset="-128"/>
                <a:ea typeface="HGSｺﾞｼｯｸM" panose="020B0600000000000000" pitchFamily="50" charset="-128"/>
              </a:rPr>
              <a:t>安全性の評価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２）防災対策の優先順位</a:t>
            </a:r>
            <a:endParaRPr kumimoji="1" lang="ja-JP" altLang="en-US" dirty="0"/>
          </a:p>
        </p:txBody>
      </p:sp>
      <p:sp>
        <p:nvSpPr>
          <p:cNvPr id="12" name="正方形/長方形 11"/>
          <p:cNvSpPr/>
          <p:nvPr/>
        </p:nvSpPr>
        <p:spPr>
          <a:xfrm>
            <a:off x="268017" y="1916832"/>
            <a:ext cx="3727919" cy="36724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ja-JP" sz="1600" dirty="0">
              <a:solidFill>
                <a:schemeClr val="tx1"/>
              </a:solidFill>
              <a:latin typeface="HGSｺﾞｼｯｸM" panose="020B0600000000000000" pitchFamily="50" charset="-128"/>
              <a:ea typeface="HGSｺﾞｼｯｸM" panose="020B0600000000000000" pitchFamily="50" charset="-128"/>
            </a:endParaRPr>
          </a:p>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○右表は、健全度評価点による順位と危険度評価を加味した順位を比較したもの。</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endParaRPr lang="en-US" altLang="ja-JP" sz="1600" dirty="0">
              <a:solidFill>
                <a:schemeClr val="tx1"/>
              </a:solidFill>
              <a:latin typeface="HGSｺﾞｼｯｸM" panose="020B0600000000000000" pitchFamily="50" charset="-128"/>
              <a:ea typeface="HGSｺﾞｼｯｸM" panose="020B0600000000000000" pitchFamily="50" charset="-128"/>
            </a:endParaRPr>
          </a:p>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○健全度評価点の同点グループが、危険度評価を加味することで順位付けが可能となる。</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endParaRPr lang="en-US" altLang="ja-JP" sz="1600" dirty="0" smtClean="0">
              <a:solidFill>
                <a:srgbClr val="0000FF"/>
              </a:solidFill>
              <a:latin typeface="HGSｺﾞｼｯｸM" panose="020B0600000000000000" pitchFamily="50" charset="-128"/>
              <a:ea typeface="HGSｺﾞｼｯｸM" panose="020B0600000000000000" pitchFamily="50" charset="-128"/>
            </a:endParaRPr>
          </a:p>
          <a:p>
            <a:pPr algn="just"/>
            <a:endParaRPr lang="en-US" altLang="ja-JP" sz="1600" dirty="0">
              <a:solidFill>
                <a:srgbClr val="0000FF"/>
              </a:solidFill>
              <a:latin typeface="HGSｺﾞｼｯｸM" panose="020B0600000000000000" pitchFamily="50" charset="-128"/>
              <a:ea typeface="HGSｺﾞｼｯｸM" panose="020B0600000000000000" pitchFamily="50" charset="-128"/>
            </a:endParaRPr>
          </a:p>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○危険度を加味した順位と社会的影響度の総合評価により、優先順位を決定する。</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73983707"/>
              </p:ext>
            </p:extLst>
          </p:nvPr>
        </p:nvGraphicFramePr>
        <p:xfrm>
          <a:off x="9900592" y="781758"/>
          <a:ext cx="4824536" cy="5352100"/>
        </p:xfrm>
        <a:graphic>
          <a:graphicData uri="http://schemas.openxmlformats.org/presentationml/2006/ole">
            <mc:AlternateContent xmlns:mc="http://schemas.openxmlformats.org/markup-compatibility/2006">
              <mc:Choice xmlns:v="urn:schemas-microsoft-com:vml" Requires="v">
                <p:oleObj spid="_x0000_s5129" name="ワークシート" r:id="rId3" imgW="4571989" imgH="6257870" progId="Excel.Sheet.8">
                  <p:embed/>
                </p:oleObj>
              </mc:Choice>
              <mc:Fallback>
                <p:oleObj name="ワークシート" r:id="rId3" imgW="4571989" imgH="6257870" progId="Excel.Sheet.8">
                  <p:embed/>
                  <p:pic>
                    <p:nvPicPr>
                      <p:cNvPr id="0" name=""/>
                      <p:cNvPicPr/>
                      <p:nvPr/>
                    </p:nvPicPr>
                    <p:blipFill>
                      <a:blip r:embed="rId4"/>
                      <a:stretch>
                        <a:fillRect/>
                      </a:stretch>
                    </p:blipFill>
                    <p:spPr>
                      <a:xfrm>
                        <a:off x="9900592" y="781758"/>
                        <a:ext cx="4824536" cy="5352100"/>
                      </a:xfrm>
                      <a:prstGeom prst="rect">
                        <a:avLst/>
                      </a:prstGeom>
                      <a:solidFill>
                        <a:schemeClr val="bg1"/>
                      </a:solidFill>
                    </p:spPr>
                  </p:pic>
                </p:oleObj>
              </mc:Fallback>
            </mc:AlternateContent>
          </a:graphicData>
        </a:graphic>
      </p:graphicFrame>
      <p:pic>
        <p:nvPicPr>
          <p:cNvPr id="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6656" y="116632"/>
            <a:ext cx="4752528" cy="6110393"/>
          </a:xfrm>
          <a:prstGeom prst="rect">
            <a:avLst/>
          </a:prstGeom>
          <a:solidFill>
            <a:schemeClr val="bg1"/>
          </a:solidFill>
          <a:ln>
            <a:noFill/>
          </a:ln>
          <a:effectLst/>
        </p:spPr>
      </p:pic>
      <p:sp>
        <p:nvSpPr>
          <p:cNvPr id="8"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7" y="260648"/>
            <a:ext cx="4392488" cy="6111662"/>
          </a:xfrm>
          <a:prstGeom prst="rect">
            <a:avLst/>
          </a:prstGeom>
          <a:solidFill>
            <a:schemeClr val="bg1"/>
          </a:solidFill>
          <a:ln>
            <a:noFill/>
          </a:ln>
          <a:effectLst/>
        </p:spPr>
      </p:pic>
    </p:spTree>
    <p:extLst>
      <p:ext uri="{BB962C8B-B14F-4D97-AF65-F5344CB8AC3E}">
        <p14:creationId xmlns:p14="http://schemas.microsoft.com/office/powerpoint/2010/main" val="942739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資料６－２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25</a:t>
            </a:fld>
            <a:endParaRPr kumimoji="1" lang="ja-JP" altLang="en-US"/>
          </a:p>
        </p:txBody>
      </p:sp>
      <p:sp>
        <p:nvSpPr>
          <p:cNvPr id="6" name="タイトル 1"/>
          <p:cNvSpPr>
            <a:spLocks noGrp="1"/>
          </p:cNvSpPr>
          <p:nvPr>
            <p:ph type="title"/>
          </p:nvPr>
        </p:nvSpPr>
        <p:spPr>
          <a:xfrm>
            <a:off x="457200" y="188640"/>
            <a:ext cx="8229600"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９．まとめ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971599" y="1618922"/>
            <a:ext cx="7488833" cy="954107"/>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優先順位付けについて</a:t>
            </a:r>
            <a:endPar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9901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１．はじめに</a:t>
            </a:r>
            <a:r>
              <a:rPr lang="en-US" altLang="ja-JP" sz="2800" dirty="0" smtClean="0">
                <a:latin typeface="HGSｺﾞｼｯｸM" panose="020B0600000000000000" pitchFamily="50" charset="-128"/>
                <a:ea typeface="HGSｺﾞｼｯｸM" panose="020B0600000000000000" pitchFamily="50" charset="-128"/>
              </a:rPr>
              <a:t/>
            </a:r>
            <a:br>
              <a:rPr lang="en-US" altLang="ja-JP" sz="28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１）</a:t>
            </a:r>
            <a:r>
              <a:rPr lang="ja-JP" altLang="en-US" sz="2700" dirty="0">
                <a:latin typeface="HGSｺﾞｼｯｸM" panose="020B0600000000000000" pitchFamily="50" charset="-128"/>
                <a:ea typeface="HGSｺﾞｼｯｸM" panose="020B0600000000000000" pitchFamily="50" charset="-128"/>
              </a:rPr>
              <a:t>平成</a:t>
            </a:r>
            <a:r>
              <a:rPr lang="en-US" altLang="ja-JP" sz="2700" dirty="0">
                <a:latin typeface="HGSｺﾞｼｯｸM" panose="020B0600000000000000" pitchFamily="50" charset="-128"/>
                <a:ea typeface="HGSｺﾞｼｯｸM" panose="020B0600000000000000" pitchFamily="50" charset="-128"/>
              </a:rPr>
              <a:t>27</a:t>
            </a:r>
            <a:r>
              <a:rPr lang="ja-JP" altLang="en-US" sz="2700" dirty="0">
                <a:latin typeface="HGSｺﾞｼｯｸM" panose="020B0600000000000000" pitchFamily="50" charset="-128"/>
                <a:ea typeface="HGSｺﾞｼｯｸM" panose="020B0600000000000000" pitchFamily="50" charset="-128"/>
              </a:rPr>
              <a:t>年度道路防災点検</a:t>
            </a:r>
            <a:r>
              <a:rPr lang="ja-JP" altLang="en-US" sz="2700" dirty="0" smtClean="0">
                <a:latin typeface="HGSｺﾞｼｯｸM" panose="020B0600000000000000" pitchFamily="50" charset="-128"/>
                <a:ea typeface="HGSｺﾞｼｯｸM" panose="020B0600000000000000" pitchFamily="50" charset="-128"/>
              </a:rPr>
              <a:t>結果</a:t>
            </a:r>
            <a:endParaRPr kumimoji="1" lang="ja-JP" altLang="en-US" sz="27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612012781"/>
              </p:ext>
            </p:extLst>
          </p:nvPr>
        </p:nvGraphicFramePr>
        <p:xfrm>
          <a:off x="683568" y="2348880"/>
          <a:ext cx="7920880" cy="3984244"/>
        </p:xfrm>
        <a:graphic>
          <a:graphicData uri="http://schemas.openxmlformats.org/drawingml/2006/table">
            <a:tbl>
              <a:tblPr firstRow="1" firstCol="1" bandRow="1">
                <a:tableStyleId>{5C22544A-7EE6-4342-B048-85BDC9FD1C3A}</a:tableStyleId>
              </a:tblPr>
              <a:tblGrid>
                <a:gridCol w="1998387"/>
                <a:gridCol w="1380704"/>
                <a:gridCol w="1380704"/>
                <a:gridCol w="1598710"/>
                <a:gridCol w="1562375"/>
              </a:tblGrid>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点検対象</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要対策</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経過観察</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対策不要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小計</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落石崩壊</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194</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472</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277</a:t>
                      </a: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943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岩盤崩壊</a:t>
                      </a:r>
                      <a:endPar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18</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571484">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地すべり</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土石流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31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19</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55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盛土</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80</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177</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擁壁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45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257</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423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725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橋梁基礎の洗掘</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18</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合計</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271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872</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823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1,966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r>
            </a:tbl>
          </a:graphicData>
        </a:graphic>
      </p:graphicFrame>
      <p:sp>
        <p:nvSpPr>
          <p:cNvPr id="11" name="テキスト ボックス 10"/>
          <p:cNvSpPr txBox="1"/>
          <p:nvPr/>
        </p:nvSpPr>
        <p:spPr>
          <a:xfrm>
            <a:off x="323528" y="1124744"/>
            <a:ext cx="8280920" cy="1200329"/>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道路法面などにおいて、土砂崩落や落石等道路災害につながる恐れのある変状を早期発見・把握し、道路防災対策の要否を判定するため、５年に１回の点検を実施</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321195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5" name="テキスト ボックス 4"/>
          <p:cNvSpPr txBox="1"/>
          <p:nvPr/>
        </p:nvSpPr>
        <p:spPr>
          <a:xfrm>
            <a:off x="539552" y="1172697"/>
            <a:ext cx="7992888" cy="830997"/>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点検</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結果</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（安定度調査結果）と社会的影響度のマトリクス評価により、優先順位を定めて実施</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7" name="テキスト ボックス 26"/>
          <p:cNvSpPr txBox="1"/>
          <p:nvPr/>
        </p:nvSpPr>
        <p:spPr>
          <a:xfrm>
            <a:off x="4932040" y="2093700"/>
            <a:ext cx="3960440" cy="2862322"/>
          </a:xfrm>
          <a:prstGeom prst="rect">
            <a:avLst/>
          </a:prstGeom>
          <a:noFill/>
          <a:ln w="15875">
            <a:solidFill>
              <a:schemeClr val="tx1"/>
            </a:solidFill>
            <a:prstDash val="dash"/>
          </a:ln>
        </p:spPr>
        <p:txBody>
          <a:bodyPr wrap="square" rtlCol="0">
            <a:spAutoFit/>
          </a:bodyPr>
          <a:lstStyle/>
          <a:p>
            <a:pPr marL="285750" indent="-285750">
              <a:buFont typeface="Wingdings" panose="05000000000000000000" pitchFamily="2" charset="2"/>
              <a:buChar char="ü"/>
            </a:pP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点検結果（安定度調査結果）</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点以上：</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要対策</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69</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経過観察（カルテ対応</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点以下：対策不要</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eaLnBrk="0" hangingPunct="0">
              <a:buFont typeface="Wingdings" panose="05000000000000000000" pitchFamily="2" charset="2"/>
              <a:buChar char="ü"/>
            </a:pP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社会的</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影響度</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ポイント</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個々</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の路線が持つ属性から被災</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場合</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の社会的影響度を評価したもの。</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（属性項目）　</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広域</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緊急交通</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路、府県間道路、</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バス路線、迂回路の有無、</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崩壊履歴の有無</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050" name="図 18"/>
          <p:cNvPicPr>
            <a:picLocks noChangeAspect="1" noChangeArrowheads="1"/>
          </p:cNvPicPr>
          <p:nvPr/>
        </p:nvPicPr>
        <p:blipFill rotWithShape="1">
          <a:blip r:embed="rId2">
            <a:extLst>
              <a:ext uri="{28A0092B-C50C-407E-A947-70E740481C1C}">
                <a14:useLocalDpi xmlns:a14="http://schemas.microsoft.com/office/drawing/2010/main" val="0"/>
              </a:ext>
            </a:extLst>
          </a:blip>
          <a:srcRect t="7397" r="6741"/>
          <a:stretch/>
        </p:blipFill>
        <p:spPr bwMode="auto">
          <a:xfrm>
            <a:off x="-36512" y="2003694"/>
            <a:ext cx="4870123" cy="315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1"/>
          <p:cNvSpPr>
            <a:spLocks noGrp="1"/>
          </p:cNvSpPr>
          <p:nvPr>
            <p:ph type="title"/>
          </p:nvPr>
        </p:nvSpPr>
        <p:spPr>
          <a:xfrm>
            <a:off x="457200" y="228600"/>
            <a:ext cx="8229600" cy="914400"/>
          </a:xfrm>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１．はじめに</a:t>
            </a:r>
            <a:r>
              <a:rPr lang="en-US" altLang="ja-JP" sz="2800" dirty="0" smtClean="0">
                <a:latin typeface="HGSｺﾞｼｯｸM" panose="020B0600000000000000" pitchFamily="50" charset="-128"/>
                <a:ea typeface="HGSｺﾞｼｯｸM" panose="020B0600000000000000" pitchFamily="50" charset="-128"/>
              </a:rPr>
              <a:t/>
            </a:r>
            <a:br>
              <a:rPr lang="en-US" altLang="ja-JP" sz="28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２）</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現行の防災対策の優先順位付け</a:t>
            </a:r>
            <a:endParaRPr kumimoji="1" lang="ja-JP" altLang="en-US" sz="2700" dirty="0"/>
          </a:p>
        </p:txBody>
      </p:sp>
      <p:sp>
        <p:nvSpPr>
          <p:cNvPr id="14" name="下矢印 13"/>
          <p:cNvSpPr/>
          <p:nvPr/>
        </p:nvSpPr>
        <p:spPr>
          <a:xfrm rot="16200000">
            <a:off x="609675" y="5453253"/>
            <a:ext cx="785944" cy="638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1475656" y="5332337"/>
            <a:ext cx="7200800" cy="884070"/>
          </a:xfrm>
          <a:prstGeom prst="rect">
            <a:avLst/>
          </a:prstGeom>
          <a:ln w="63500" cmpd="thinThick">
            <a:solidFill>
              <a:schemeClr val="tx1"/>
            </a:solidFill>
          </a:ln>
        </p:spPr>
        <p:txBody>
          <a:bodyPr wrap="square" lIns="108000" tIns="72000" rIns="108000" bIns="72000">
            <a:spAutoFit/>
          </a:bodyPr>
          <a:lstStyle/>
          <a:p>
            <a:r>
              <a:rPr lang="ja-JP" altLang="en-US" sz="2400" dirty="0" smtClean="0"/>
              <a:t>限られた予算のもと、要対策箇所への対策を進めるにあたり、より細やかな優先順位付けが必要</a:t>
            </a:r>
            <a:endParaRPr lang="en-US" altLang="ja-JP" sz="2400" dirty="0" smtClean="0"/>
          </a:p>
        </p:txBody>
      </p:sp>
      <p:sp>
        <p:nvSpPr>
          <p:cNvPr id="10"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62762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000" dirty="0">
                <a:latin typeface="HGSｺﾞｼｯｸM" panose="020B0600000000000000" pitchFamily="50" charset="-128"/>
                <a:ea typeface="HGSｺﾞｼｯｸM" panose="020B0600000000000000" pitchFamily="50" charset="-128"/>
              </a:rPr>
              <a:t>２．</a:t>
            </a:r>
            <a:r>
              <a:rPr lang="ja-JP" altLang="en-US" sz="3000" dirty="0" smtClean="0">
                <a:latin typeface="HGSｺﾞｼｯｸM" panose="020B0600000000000000" pitchFamily="50" charset="-128"/>
                <a:ea typeface="HGSｺﾞｼｯｸM" panose="020B0600000000000000" pitchFamily="50" charset="-128"/>
              </a:rPr>
              <a:t>検討概要</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200" dirty="0">
                <a:latin typeface="HGSｺﾞｼｯｸM" panose="020B0600000000000000" pitchFamily="50" charset="-128"/>
                <a:ea typeface="HGSｺﾞｼｯｸM" panose="020B0600000000000000" pitchFamily="50" charset="-128"/>
              </a:rPr>
              <a:t>　</a:t>
            </a:r>
            <a:r>
              <a:rPr lang="ja-JP" altLang="en-US" sz="2000" dirty="0" smtClean="0">
                <a:latin typeface="HGSｺﾞｼｯｸM" panose="020B0600000000000000" pitchFamily="50" charset="-128"/>
                <a:ea typeface="HGSｺﾞｼｯｸM" panose="020B0600000000000000" pitchFamily="50" charset="-128"/>
              </a:rPr>
              <a:t>１）</a:t>
            </a:r>
            <a:r>
              <a:rPr lang="zh-TW" altLang="en-US" sz="2000" dirty="0" smtClean="0">
                <a:latin typeface="HGSｺﾞｼｯｸM" panose="020B0600000000000000" pitchFamily="50" charset="-128"/>
                <a:ea typeface="HGSｺﾞｼｯｸM" panose="020B0600000000000000" pitchFamily="50" charset="-128"/>
              </a:rPr>
              <a:t>調査</a:t>
            </a:r>
            <a:r>
              <a:rPr lang="zh-TW" altLang="en-US" sz="2000" dirty="0">
                <a:latin typeface="HGSｺﾞｼｯｸM" panose="020B0600000000000000" pitchFamily="50" charset="-128"/>
                <a:ea typeface="HGSｺﾞｼｯｸM" panose="020B0600000000000000" pitchFamily="50" charset="-128"/>
              </a:rPr>
              <a:t>検討</a:t>
            </a:r>
            <a:r>
              <a:rPr lang="ja-JP" altLang="en-US" sz="2000" dirty="0">
                <a:latin typeface="HGSｺﾞｼｯｸM" panose="020B0600000000000000" pitchFamily="50" charset="-128"/>
                <a:ea typeface="HGSｺﾞｼｯｸM" panose="020B0600000000000000" pitchFamily="50" charset="-128"/>
              </a:rPr>
              <a:t>項目</a:t>
            </a:r>
            <a:endParaRPr kumimoji="1" lang="ja-JP" altLang="en-US" sz="20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9" name="テキスト ボックス 8"/>
          <p:cNvSpPr txBox="1"/>
          <p:nvPr/>
        </p:nvSpPr>
        <p:spPr>
          <a:xfrm>
            <a:off x="251521" y="1138674"/>
            <a:ext cx="8712968" cy="5170646"/>
          </a:xfrm>
          <a:prstGeom prst="rect">
            <a:avLst/>
          </a:prstGeom>
          <a:noFill/>
          <a:ln>
            <a:noFill/>
            <a:prstDash val="dash"/>
          </a:ln>
        </p:spPr>
        <p:txBody>
          <a:bodyPr wrap="square" rtlCol="0">
            <a:spAutoFit/>
          </a:bodyPr>
          <a:lstStyle/>
          <a:p>
            <a:pPr marL="457200" indent="-457200">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①府域の降雨特性の</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分析</a:t>
            </a:r>
            <a:endParaRPr lang="en-US" altLang="ja-JP" sz="2200" b="1" dirty="0" smtClean="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smtClean="0">
                <a:solidFill>
                  <a:srgbClr val="000000"/>
                </a:solidFill>
                <a:latin typeface="HGSｺﾞｼｯｸM" panose="020B0600000000000000" pitchFamily="50" charset="-128"/>
                <a:ea typeface="HGSｺﾞｼｯｸM" panose="020B0600000000000000" pitchFamily="50" charset="-128"/>
                <a:cs typeface="Times New Roman"/>
              </a:rPr>
              <a:t>⇒　降雨の頻度分布、降雨の発生確率</a:t>
            </a:r>
            <a:endParaRPr lang="en-US" altLang="ja-JP" sz="2200" dirty="0" smtClean="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buFont typeface="Wingdings" panose="05000000000000000000" pitchFamily="2" charset="2"/>
              <a:buChar char="Ø"/>
            </a:pP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②</a:t>
            </a: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府域の災害特性の</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把握</a:t>
            </a:r>
            <a:endParaRPr lang="en-US" altLang="ja-JP" sz="2200" b="1" dirty="0">
              <a:solidFill>
                <a:srgbClr val="000000"/>
              </a:solidFill>
              <a:latin typeface="HGSｺﾞｼｯｸM" panose="020B0600000000000000" pitchFamily="50" charset="-128"/>
              <a:ea typeface="HGSｺﾞｼｯｸM" panose="020B0600000000000000" pitchFamily="50" charset="-128"/>
              <a:cs typeface="Times New Roman"/>
            </a:endParaRPr>
          </a:p>
          <a:p>
            <a:pPr marL="1079500" indent="-1079500"/>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　災害</a:t>
            </a:r>
            <a:r>
              <a:rPr lang="ja-JP" altLang="en-US" sz="2200" dirty="0" smtClean="0">
                <a:solidFill>
                  <a:srgbClr val="000000"/>
                </a:solidFill>
                <a:latin typeface="HGSｺﾞｼｯｸM" panose="020B0600000000000000" pitchFamily="50" charset="-128"/>
                <a:ea typeface="HGSｺﾞｼｯｸM" panose="020B0600000000000000" pitchFamily="50" charset="-128"/>
                <a:cs typeface="Times New Roman"/>
              </a:rPr>
              <a:t>発生地点と</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地形・地質、崩壊形態・規模と災害発生降雨の関係</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道路区間の地形情報の把握</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斜面崩壊要因の概略分析（単相関分析）</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47675" indent="-447675">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③斜面崩壊の要因</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分析</a:t>
            </a:r>
            <a:r>
              <a:rPr lang="en-US" altLang="ja-JP" sz="2200" b="1" dirty="0" smtClean="0">
                <a:solidFill>
                  <a:srgbClr val="000000"/>
                </a:solidFill>
                <a:latin typeface="HGSｺﾞｼｯｸM" panose="020B0600000000000000" pitchFamily="50" charset="-128"/>
                <a:ea typeface="HGSｺﾞｼｯｸM" panose="020B0600000000000000" pitchFamily="50" charset="-128"/>
                <a:cs typeface="Times New Roman"/>
              </a:rPr>
              <a:t>(</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重回帰</a:t>
            </a: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分析，判別</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分析</a:t>
            </a:r>
            <a:r>
              <a:rPr lang="en-US" altLang="ja-JP" sz="2200" b="1" dirty="0" smtClean="0">
                <a:solidFill>
                  <a:srgbClr val="000000"/>
                </a:solidFill>
                <a:latin typeface="HGSｺﾞｼｯｸM" panose="020B0600000000000000" pitchFamily="50" charset="-128"/>
                <a:ea typeface="HGSｺﾞｼｯｸM" panose="020B0600000000000000" pitchFamily="50" charset="-128"/>
                <a:cs typeface="Times New Roman"/>
              </a:rPr>
              <a:t>)</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　</a:t>
            </a:r>
            <a:endParaRPr lang="en-US" altLang="ja-JP" sz="2200" b="1"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崩壊要因の組み合せとランク付け</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崩壊発生しやすさに関する要因毎の</a:t>
            </a:r>
            <a:r>
              <a:rPr lang="ja-JP" altLang="en-US" sz="2200" dirty="0" smtClean="0">
                <a:solidFill>
                  <a:srgbClr val="000000"/>
                </a:solidFill>
                <a:latin typeface="HGSｺﾞｼｯｸM" panose="020B0600000000000000" pitchFamily="50" charset="-128"/>
                <a:ea typeface="HGSｺﾞｼｯｸM" panose="020B0600000000000000" pitchFamily="50" charset="-128"/>
                <a:cs typeface="Times New Roman"/>
              </a:rPr>
              <a:t>重みづけ</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47675" indent="-433388">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④災害</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履歴密度の加味</a:t>
            </a: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endParaRPr lang="en-US" altLang="ja-JP" sz="2200" b="1" dirty="0">
              <a:solidFill>
                <a:srgbClr val="FF0000"/>
              </a:solidFill>
              <a:latin typeface="HGSｺﾞｼｯｸM" panose="020B0600000000000000" pitchFamily="50" charset="-128"/>
              <a:ea typeface="HGSｺﾞｼｯｸM" panose="020B0600000000000000" pitchFamily="50" charset="-128"/>
              <a:cs typeface="Times New Roman"/>
            </a:endParaRPr>
          </a:p>
          <a:p>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　周辺における災害履歴密度</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⑤道路災害発生危険度</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評価</a:t>
            </a: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endParaRPr lang="en-US" altLang="ja-JP" sz="2200" b="1" dirty="0">
              <a:solidFill>
                <a:srgbClr val="FF0000"/>
              </a:solidFill>
              <a:latin typeface="HGSｺﾞｼｯｸM" panose="020B0600000000000000" pitchFamily="50" charset="-128"/>
              <a:ea typeface="HGSｺﾞｼｯｸM" panose="020B0600000000000000" pitchFamily="50" charset="-128"/>
              <a:cs typeface="Times New Roman"/>
            </a:endParaRPr>
          </a:p>
          <a:p>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　要因毎の重み係数を用いた危険度評価</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47675" indent="-447675">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⑥安全性</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評価　</a:t>
            </a:r>
            <a:endParaRPr lang="en-US" altLang="ja-JP" sz="2200" b="1" dirty="0">
              <a:solidFill>
                <a:srgbClr val="FF0000"/>
              </a:solidFill>
              <a:latin typeface="HGSｺﾞｼｯｸM" panose="020B0600000000000000" pitchFamily="50" charset="-128"/>
              <a:ea typeface="HGSｺﾞｼｯｸM" panose="020B0600000000000000" pitchFamily="50" charset="-128"/>
              <a:cs typeface="Times New Roman"/>
            </a:endParaRPr>
          </a:p>
        </p:txBody>
      </p:sp>
      <p:sp>
        <p:nvSpPr>
          <p:cNvPr id="8"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408156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２．検討概要</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２）検討</a:t>
            </a:r>
            <a:r>
              <a:rPr lang="ja-JP" altLang="en-US" sz="2200" dirty="0">
                <a:latin typeface="HGSｺﾞｼｯｸM" panose="020B0600000000000000" pitchFamily="50" charset="-128"/>
                <a:ea typeface="HGSｺﾞｼｯｸM" panose="020B0600000000000000" pitchFamily="50" charset="-128"/>
              </a:rPr>
              <a:t>フロー</a:t>
            </a:r>
            <a:endParaRPr kumimoji="1" lang="ja-JP" altLang="en-US" sz="22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 name="オブジェクト 8"/>
          <p:cNvGraphicFramePr>
            <a:graphicFrameLocks noChangeAspect="1"/>
          </p:cNvGraphicFramePr>
          <p:nvPr>
            <p:extLst/>
          </p:nvPr>
        </p:nvGraphicFramePr>
        <p:xfrm>
          <a:off x="1547664" y="1153772"/>
          <a:ext cx="5851885" cy="5661025"/>
        </p:xfrm>
        <a:graphic>
          <a:graphicData uri="http://schemas.openxmlformats.org/presentationml/2006/ole">
            <mc:AlternateContent xmlns:mc="http://schemas.openxmlformats.org/markup-compatibility/2006">
              <mc:Choice xmlns:v="urn:schemas-microsoft-com:vml" Requires="v">
                <p:oleObj spid="_x0000_s4108" name="Picture" r:id="rId4" imgW="6749280" imgH="6529680" progId="Word.Picture.8">
                  <p:embed/>
                </p:oleObj>
              </mc:Choice>
              <mc:Fallback>
                <p:oleObj name="Picture" r:id="rId4" imgW="6749280" imgH="6529680" progId="Word.Picture.8">
                  <p:embed/>
                  <p:pic>
                    <p:nvPicPr>
                      <p:cNvPr id="0" name=""/>
                      <p:cNvPicPr>
                        <a:picLocks noChangeAspect="1" noChangeArrowheads="1"/>
                      </p:cNvPicPr>
                      <p:nvPr/>
                    </p:nvPicPr>
                    <p:blipFill>
                      <a:blip r:embed="rId5"/>
                      <a:srcRect/>
                      <a:stretch>
                        <a:fillRect/>
                      </a:stretch>
                    </p:blipFill>
                    <p:spPr bwMode="auto">
                      <a:xfrm>
                        <a:off x="1547664" y="1153772"/>
                        <a:ext cx="5851885" cy="5661025"/>
                      </a:xfrm>
                      <a:prstGeom prst="rect">
                        <a:avLst/>
                      </a:prstGeom>
                      <a:noFill/>
                      <a:ln>
                        <a:noFill/>
                      </a:ln>
                      <a:extLst/>
                    </p:spPr>
                  </p:pic>
                </p:oleObj>
              </mc:Fallback>
            </mc:AlternateContent>
          </a:graphicData>
        </a:graphic>
      </p:graphicFrame>
      <p:sp>
        <p:nvSpPr>
          <p:cNvPr id="12"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47580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E_back\hamada\H28\大阪府\確率降雨\画像20170123\kansok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6803" y="1377802"/>
            <a:ext cx="3754760" cy="464309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6" name="コンテンツ プレースホルダー 2"/>
          <p:cNvSpPr txBox="1">
            <a:spLocks/>
          </p:cNvSpPr>
          <p:nvPr/>
        </p:nvSpPr>
        <p:spPr>
          <a:xfrm>
            <a:off x="107504" y="1340768"/>
            <a:ext cx="4896544" cy="4998607"/>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buFont typeface="Wingdings" panose="05000000000000000000" pitchFamily="2" charset="2"/>
              <a:buChar char="Ø"/>
            </a:pP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大阪府における雨量頻度の地域性を把握するために，降雨特性（</a:t>
            </a:r>
            <a:r>
              <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rPr>
              <a:t>1</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時間，</a:t>
            </a:r>
            <a:r>
              <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rPr>
              <a:t>24</a:t>
            </a: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時間，連続雨量，総雨量）を整理</a:t>
            </a:r>
            <a:endPar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1255713" indent="-1255713">
              <a:buFont typeface="Wingdings 3"/>
              <a:buNone/>
            </a:pPr>
            <a:r>
              <a:rPr lang="ja-JP" altLang="en-US" sz="1600" dirty="0" smtClean="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1</a:t>
            </a:r>
            <a:r>
              <a:rPr lang="ja-JP" altLang="ja-JP" sz="1600" dirty="0" smtClean="0">
                <a:latin typeface="ＭＳ ゴシック" panose="020B0609070205080204" pitchFamily="49" charset="-128"/>
                <a:ea typeface="ＭＳ ゴシック" panose="020B0609070205080204" pitchFamily="49" charset="-128"/>
              </a:rPr>
              <a:t>時間雨量：正時ごとのその前１時間の雨量</a:t>
            </a:r>
            <a:r>
              <a:rPr lang="ja-JP" altLang="en-US" sz="1600" dirty="0" smtClean="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大阪府</a:t>
            </a:r>
            <a:r>
              <a:rPr lang="ja-JP" altLang="en-US" sz="1600" dirty="0" smtClean="0">
                <a:latin typeface="ＭＳ ゴシック" panose="020B0609070205080204" pitchFamily="49" charset="-128"/>
                <a:ea typeface="ＭＳ ゴシック" panose="020B0609070205080204" pitchFamily="49" charset="-128"/>
              </a:rPr>
              <a:t>及び</a:t>
            </a:r>
            <a:r>
              <a:rPr lang="ja-JP" altLang="ja-JP" sz="1600" dirty="0" smtClean="0">
                <a:latin typeface="ＭＳ ゴシック" panose="020B0609070205080204" pitchFamily="49" charset="-128"/>
                <a:ea typeface="ＭＳ ゴシック" panose="020B0609070205080204" pitchFamily="49" charset="-128"/>
              </a:rPr>
              <a:t>気象庁アメダスデ－タ</a:t>
            </a:r>
            <a:r>
              <a:rPr lang="ja-JP" altLang="en-US" sz="1600" dirty="0" smtClean="0">
                <a:latin typeface="ＭＳ ゴシック" panose="020B0609070205080204" pitchFamily="49" charset="-128"/>
                <a:ea typeface="ＭＳ ゴシック" panose="020B0609070205080204" pitchFamily="49" charset="-128"/>
              </a:rPr>
              <a:t>）</a:t>
            </a:r>
            <a:endParaRPr lang="ja-JP" altLang="ja-JP" sz="1600" dirty="0" smtClean="0">
              <a:latin typeface="ＭＳ ゴシック" panose="020B0609070205080204" pitchFamily="49" charset="-128"/>
              <a:ea typeface="ＭＳ ゴシック" panose="020B0609070205080204" pitchFamily="49" charset="-128"/>
            </a:endParaRPr>
          </a:p>
          <a:p>
            <a:pPr marL="1255713" indent="-1255713">
              <a:buFont typeface="Wingdings 3"/>
              <a:buNone/>
            </a:pPr>
            <a:endParaRPr lang="en-US" altLang="ja-JP" sz="1600" dirty="0" smtClean="0">
              <a:latin typeface="ＭＳ ゴシック" panose="020B0609070205080204" pitchFamily="49" charset="-128"/>
              <a:ea typeface="ＭＳ ゴシック" panose="020B0609070205080204" pitchFamily="49" charset="-128"/>
            </a:endParaRPr>
          </a:p>
          <a:p>
            <a:pPr marL="1255713" indent="-1255713">
              <a:buFont typeface="Wingdings 3"/>
              <a:buNone/>
            </a:pPr>
            <a:r>
              <a:rPr lang="ja-JP" altLang="en-US" sz="1600" dirty="0" smtClean="0">
                <a:latin typeface="ＭＳ ゴシック" panose="020B0609070205080204" pitchFamily="49" charset="-128"/>
                <a:ea typeface="ＭＳ ゴシック" panose="020B0609070205080204" pitchFamily="49" charset="-128"/>
              </a:rPr>
              <a:t>　　■</a:t>
            </a:r>
            <a:r>
              <a:rPr lang="en-US" altLang="ja-JP" sz="1600" dirty="0" smtClean="0">
                <a:latin typeface="ＭＳ ゴシック" panose="020B0609070205080204" pitchFamily="49" charset="-128"/>
                <a:ea typeface="ＭＳ ゴシック" panose="020B0609070205080204" pitchFamily="49" charset="-128"/>
              </a:rPr>
              <a:t>24</a:t>
            </a:r>
            <a:r>
              <a:rPr lang="ja-JP" altLang="ja-JP" sz="1600" dirty="0" smtClean="0">
                <a:latin typeface="ＭＳ ゴシック" panose="020B0609070205080204" pitchFamily="49" charset="-128"/>
                <a:ea typeface="ＭＳ ゴシック" panose="020B0609070205080204" pitchFamily="49" charset="-128"/>
              </a:rPr>
              <a:t>時間雨量：それぞれの正時刻から</a:t>
            </a:r>
            <a:r>
              <a:rPr lang="ja-JP" altLang="en-US" sz="1600" dirty="0" smtClean="0">
                <a:latin typeface="ＭＳ ゴシック" panose="020B0609070205080204" pitchFamily="49" charset="-128"/>
                <a:ea typeface="ＭＳ ゴシック" panose="020B0609070205080204" pitchFamily="49" charset="-128"/>
              </a:rPr>
              <a:t>前</a:t>
            </a:r>
            <a:r>
              <a:rPr lang="ja-JP" altLang="ja-JP" sz="1600" dirty="0" smtClean="0">
                <a:latin typeface="ＭＳ ゴシック" panose="020B0609070205080204" pitchFamily="49" charset="-128"/>
                <a:ea typeface="ＭＳ ゴシック" panose="020B0609070205080204" pitchFamily="49" charset="-128"/>
              </a:rPr>
              <a:t>の</a:t>
            </a:r>
            <a:r>
              <a:rPr lang="en-US" altLang="ja-JP" sz="1600" dirty="0" smtClean="0">
                <a:latin typeface="ＭＳ ゴシック" panose="020B0609070205080204" pitchFamily="49" charset="-128"/>
                <a:ea typeface="ＭＳ ゴシック" panose="020B0609070205080204" pitchFamily="49" charset="-128"/>
              </a:rPr>
              <a:t>24</a:t>
            </a:r>
            <a:r>
              <a:rPr lang="ja-JP" altLang="ja-JP" sz="1600" dirty="0" smtClean="0">
                <a:latin typeface="ＭＳ ゴシック" panose="020B0609070205080204" pitchFamily="49" charset="-128"/>
                <a:ea typeface="ＭＳ ゴシック" panose="020B0609070205080204" pitchFamily="49" charset="-128"/>
              </a:rPr>
              <a:t>時間雨量</a:t>
            </a:r>
            <a:endParaRPr lang="en-US" altLang="ja-JP" sz="1600" dirty="0" smtClean="0">
              <a:latin typeface="ＭＳ ゴシック" panose="020B0609070205080204" pitchFamily="49" charset="-128"/>
              <a:ea typeface="ＭＳ ゴシック" panose="020B0609070205080204" pitchFamily="49" charset="-128"/>
            </a:endParaRPr>
          </a:p>
          <a:p>
            <a:pPr marL="1255713" indent="-1255713">
              <a:buFont typeface="Wingdings 3"/>
              <a:buNone/>
            </a:pPr>
            <a:endPar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1255713" indent="-1255713">
              <a:buFont typeface="Wingdings 3"/>
              <a:buNone/>
            </a:pP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　　■連続雨量：</a:t>
            </a:r>
            <a:r>
              <a:rPr lang="en-US" altLang="ja-JP" sz="1600" dirty="0" smtClean="0">
                <a:latin typeface="ＭＳ ゴシック" panose="020B0609070205080204" pitchFamily="49" charset="-128"/>
                <a:ea typeface="ＭＳ ゴシック" panose="020B0609070205080204" pitchFamily="49" charset="-128"/>
              </a:rPr>
              <a:t>2mm</a:t>
            </a:r>
            <a:r>
              <a:rPr lang="ja-JP" altLang="ja-JP" sz="1600" dirty="0" smtClean="0">
                <a:latin typeface="ＭＳ ゴシック" panose="020B0609070205080204" pitchFamily="49" charset="-128"/>
                <a:ea typeface="ＭＳ ゴシック" panose="020B0609070205080204" pitchFamily="49" charset="-128"/>
              </a:rPr>
              <a:t>以下の降雨時間が</a:t>
            </a:r>
            <a:r>
              <a:rPr lang="en-US" altLang="ja-JP" sz="1600" dirty="0" smtClean="0">
                <a:solidFill>
                  <a:sysClr val="windowText" lastClr="000000"/>
                </a:solidFill>
                <a:latin typeface="ＭＳ ゴシック" panose="020B0609070205080204" pitchFamily="49" charset="-128"/>
                <a:ea typeface="ＭＳ ゴシック" panose="020B0609070205080204" pitchFamily="49" charset="-128"/>
              </a:rPr>
              <a:t>6</a:t>
            </a:r>
            <a:r>
              <a:rPr lang="ja-JP" altLang="ja-JP" sz="1600" dirty="0" smtClean="0">
                <a:latin typeface="ＭＳ ゴシック" panose="020B0609070205080204" pitchFamily="49" charset="-128"/>
                <a:ea typeface="ＭＳ ゴシック" panose="020B0609070205080204" pitchFamily="49" charset="-128"/>
              </a:rPr>
              <a:t>時間続</a:t>
            </a:r>
            <a:r>
              <a:rPr lang="ja-JP" altLang="en-US" sz="1600" dirty="0" smtClean="0">
                <a:latin typeface="ＭＳ ゴシック" panose="020B0609070205080204" pitchFamily="49" charset="-128"/>
                <a:ea typeface="ＭＳ ゴシック" panose="020B0609070205080204" pitchFamily="49" charset="-128"/>
              </a:rPr>
              <a:t>く</a:t>
            </a:r>
            <a:r>
              <a:rPr lang="ja-JP" altLang="ja-JP" sz="1600" dirty="0" smtClean="0">
                <a:latin typeface="ＭＳ ゴシック" panose="020B0609070205080204" pitchFamily="49" charset="-128"/>
                <a:ea typeface="ＭＳ ゴシック" panose="020B0609070205080204" pitchFamily="49" charset="-128"/>
              </a:rPr>
              <a:t>までの積算雨量</a:t>
            </a:r>
            <a:endParaRPr lang="en-US" altLang="ja-JP" sz="1600" dirty="0" smtClean="0">
              <a:latin typeface="ＭＳ ゴシック" panose="020B0609070205080204" pitchFamily="49" charset="-128"/>
              <a:ea typeface="ＭＳ ゴシック" panose="020B0609070205080204" pitchFamily="49" charset="-128"/>
            </a:endParaRPr>
          </a:p>
          <a:p>
            <a:pPr marL="1255713" indent="-1255713">
              <a:buFont typeface="Wingdings 3"/>
              <a:buNone/>
            </a:pPr>
            <a:endParaRPr lang="en-US" altLang="ja-JP" sz="1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1255713" indent="-1255713">
              <a:buFont typeface="Wingdings 3"/>
              <a:buNone/>
            </a:pPr>
            <a:r>
              <a:rPr lang="ja-JP" altLang="en-US" sz="1600" dirty="0" smtClean="0">
                <a:latin typeface="ＭＳ ゴシック" panose="020B0609070205080204" pitchFamily="49" charset="-128"/>
                <a:ea typeface="ＭＳ ゴシック" panose="020B0609070205080204" pitchFamily="49" charset="-128"/>
                <a:cs typeface="Meiryo UI" panose="020B0604030504040204" pitchFamily="50" charset="-128"/>
              </a:rPr>
              <a:t>　　■総雨量：</a:t>
            </a:r>
            <a:r>
              <a:rPr lang="en-US" altLang="ja-JP" sz="1600" dirty="0" smtClean="0">
                <a:latin typeface="ＭＳ ゴシック" panose="020B0609070205080204" pitchFamily="49" charset="-128"/>
                <a:ea typeface="ＭＳ ゴシック" panose="020B0609070205080204" pitchFamily="49" charset="-128"/>
              </a:rPr>
              <a:t>2mm</a:t>
            </a:r>
            <a:r>
              <a:rPr lang="ja-JP" altLang="ja-JP" sz="1600" dirty="0" smtClean="0">
                <a:latin typeface="ＭＳ ゴシック" panose="020B0609070205080204" pitchFamily="49" charset="-128"/>
                <a:ea typeface="ＭＳ ゴシック" panose="020B0609070205080204" pitchFamily="49" charset="-128"/>
              </a:rPr>
              <a:t>以下の降雨が</a:t>
            </a:r>
            <a:r>
              <a:rPr lang="en-US" altLang="ja-JP" sz="1600" dirty="0" smtClean="0">
                <a:latin typeface="ＭＳ ゴシック" panose="020B0609070205080204" pitchFamily="49" charset="-128"/>
                <a:ea typeface="ＭＳ ゴシック" panose="020B0609070205080204" pitchFamily="49" charset="-128"/>
              </a:rPr>
              <a:t>24</a:t>
            </a:r>
            <a:r>
              <a:rPr lang="ja-JP" altLang="ja-JP" sz="1600" dirty="0" smtClean="0">
                <a:latin typeface="ＭＳ ゴシック" panose="020B0609070205080204" pitchFamily="49" charset="-128"/>
                <a:ea typeface="ＭＳ ゴシック" panose="020B0609070205080204" pitchFamily="49" charset="-128"/>
              </a:rPr>
              <a:t>時間続</a:t>
            </a:r>
            <a:r>
              <a:rPr lang="ja-JP" altLang="en-US" sz="1600" dirty="0" smtClean="0">
                <a:latin typeface="ＭＳ ゴシック" panose="020B0609070205080204" pitchFamily="49" charset="-128"/>
                <a:ea typeface="ＭＳ ゴシック" panose="020B0609070205080204" pitchFamily="49" charset="-128"/>
              </a:rPr>
              <a:t>く</a:t>
            </a:r>
            <a:r>
              <a:rPr lang="ja-JP" altLang="ja-JP" sz="1600" dirty="0" smtClean="0">
                <a:latin typeface="ＭＳ ゴシック" panose="020B0609070205080204" pitchFamily="49" charset="-128"/>
                <a:ea typeface="ＭＳ ゴシック" panose="020B0609070205080204" pitchFamily="49" charset="-128"/>
              </a:rPr>
              <a:t>までの積算雨量</a:t>
            </a:r>
            <a:endParaRPr lang="en-US" altLang="ja-JP" sz="1600" dirty="0" smtClean="0">
              <a:latin typeface="ＭＳ ゴシック" panose="020B0609070205080204" pitchFamily="49" charset="-128"/>
              <a:ea typeface="ＭＳ ゴシック" panose="020B0609070205080204" pitchFamily="49" charset="-128"/>
            </a:endParaRPr>
          </a:p>
          <a:p>
            <a:pPr marL="0" indent="0">
              <a:buNone/>
            </a:pPr>
            <a:endParaRPr lang="en-US" altLang="ja-JP" sz="1600" dirty="0" smtClean="0">
              <a:latin typeface="ＭＳ ゴシック" panose="020B0609070205080204" pitchFamily="49" charset="-128"/>
              <a:ea typeface="ＭＳ ゴシック" panose="020B0609070205080204" pitchFamily="49" charset="-128"/>
            </a:endParaRPr>
          </a:p>
          <a:p>
            <a:pPr marL="266700" indent="0">
              <a:buNone/>
            </a:pPr>
            <a:r>
              <a:rPr lang="en-US" altLang="ja-JP" sz="1400" dirty="0">
                <a:latin typeface="ＭＳ ゴシック" panose="020B0609070205080204" pitchFamily="49" charset="-128"/>
                <a:ea typeface="ＭＳ ゴシック" panose="020B0609070205080204" pitchFamily="49" charset="-128"/>
              </a:rPr>
              <a:t>※</a:t>
            </a:r>
            <a:r>
              <a:rPr lang="en-US" altLang="ja-JP" sz="1400" dirty="0" smtClean="0">
                <a:latin typeface="ＭＳ ゴシック" panose="020B0609070205080204" pitchFamily="49" charset="-128"/>
                <a:ea typeface="ＭＳ ゴシック" panose="020B0609070205080204" pitchFamily="49" charset="-128"/>
              </a:rPr>
              <a:t>1994</a:t>
            </a:r>
            <a:r>
              <a:rPr lang="ja-JP" altLang="en-US" sz="1400" dirty="0" smtClean="0">
                <a:latin typeface="ＭＳ ゴシック" panose="020B0609070205080204" pitchFamily="49" charset="-128"/>
                <a:ea typeface="ＭＳ ゴシック" panose="020B0609070205080204" pitchFamily="49" charset="-128"/>
              </a:rPr>
              <a:t>～</a:t>
            </a:r>
            <a:r>
              <a:rPr lang="en-US" altLang="ja-JP" sz="1400" dirty="0" smtClean="0">
                <a:latin typeface="ＭＳ ゴシック" panose="020B0609070205080204" pitchFamily="49" charset="-128"/>
                <a:ea typeface="ＭＳ ゴシック" panose="020B0609070205080204" pitchFamily="49" charset="-128"/>
              </a:rPr>
              <a:t>2004</a:t>
            </a:r>
            <a:r>
              <a:rPr lang="ja-JP" altLang="en-US" sz="1400" dirty="0" smtClean="0">
                <a:latin typeface="ＭＳ ゴシック" panose="020B0609070205080204" pitchFamily="49" charset="-128"/>
                <a:ea typeface="ＭＳ ゴシック" panose="020B0609070205080204" pitchFamily="49" charset="-128"/>
              </a:rPr>
              <a:t>年（前期），</a:t>
            </a:r>
            <a:r>
              <a:rPr lang="en-US" altLang="ja-JP" sz="1400" dirty="0" smtClean="0">
                <a:latin typeface="ＭＳ ゴシック" panose="020B0609070205080204" pitchFamily="49" charset="-128"/>
                <a:ea typeface="ＭＳ ゴシック" panose="020B0609070205080204" pitchFamily="49" charset="-128"/>
              </a:rPr>
              <a:t>2005</a:t>
            </a:r>
            <a:r>
              <a:rPr lang="ja-JP" altLang="en-US" sz="1400" dirty="0" smtClean="0">
                <a:latin typeface="ＭＳ ゴシック" panose="020B0609070205080204" pitchFamily="49" charset="-128"/>
                <a:ea typeface="ＭＳ ゴシック" panose="020B0609070205080204" pitchFamily="49" charset="-128"/>
              </a:rPr>
              <a:t>年～</a:t>
            </a:r>
            <a:r>
              <a:rPr lang="en-US" altLang="ja-JP" sz="1400" dirty="0" smtClean="0">
                <a:latin typeface="ＭＳ ゴシック" panose="020B0609070205080204" pitchFamily="49" charset="-128"/>
                <a:ea typeface="ＭＳ ゴシック" panose="020B0609070205080204" pitchFamily="49" charset="-128"/>
              </a:rPr>
              <a:t>2015</a:t>
            </a:r>
            <a:r>
              <a:rPr lang="ja-JP" altLang="en-US" sz="1400" dirty="0" smtClean="0">
                <a:latin typeface="ＭＳ ゴシック" panose="020B0609070205080204" pitchFamily="49" charset="-128"/>
                <a:ea typeface="ＭＳ ゴシック" panose="020B0609070205080204" pitchFamily="49" charset="-128"/>
              </a:rPr>
              <a:t>年（後期）の降雨量および</a:t>
            </a:r>
            <a:r>
              <a:rPr lang="en-US" altLang="ja-JP" sz="1400" dirty="0" smtClean="0">
                <a:latin typeface="ＭＳ ゴシック" panose="020B0609070205080204" pitchFamily="49" charset="-128"/>
                <a:ea typeface="ＭＳ ゴシック" panose="020B0609070205080204" pitchFamily="49" charset="-128"/>
              </a:rPr>
              <a:t>10</a:t>
            </a:r>
            <a:r>
              <a:rPr lang="ja-JP" altLang="en-US" sz="1400" dirty="0" smtClean="0">
                <a:latin typeface="ＭＳ ゴシック" panose="020B0609070205080204" pitchFamily="49" charset="-128"/>
                <a:ea typeface="ＭＳ ゴシック" panose="020B0609070205080204" pitchFamily="49" charset="-128"/>
              </a:rPr>
              <a:t>年確率</a:t>
            </a:r>
            <a:r>
              <a:rPr lang="en-US" altLang="ja-JP" sz="1400" dirty="0" smtClean="0">
                <a:latin typeface="ＭＳ ゴシック" panose="020B0609070205080204" pitchFamily="49" charset="-128"/>
                <a:ea typeface="ＭＳ ゴシック" panose="020B0609070205080204" pitchFamily="49" charset="-128"/>
              </a:rPr>
              <a:t>24</a:t>
            </a:r>
            <a:r>
              <a:rPr lang="ja-JP" altLang="en-US" sz="1400" dirty="0" smtClean="0">
                <a:latin typeface="ＭＳ ゴシック" panose="020B0609070205080204" pitchFamily="49" charset="-128"/>
                <a:ea typeface="ＭＳ ゴシック" panose="020B0609070205080204" pitchFamily="49" charset="-128"/>
              </a:rPr>
              <a:t>時間雨量を検討</a:t>
            </a:r>
            <a:endParaRPr lang="en-US" altLang="ja-JP" sz="1400" dirty="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457200" y="228600"/>
            <a:ext cx="8229600" cy="914400"/>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100" dirty="0" smtClean="0">
                <a:latin typeface="HGSｺﾞｼｯｸM" panose="020B0600000000000000" pitchFamily="50" charset="-128"/>
                <a:ea typeface="HGSｺﾞｼｯｸM" panose="020B0600000000000000" pitchFamily="50" charset="-128"/>
              </a:rPr>
              <a:t>３．降雨特性の分析</a:t>
            </a:r>
            <a:r>
              <a:rPr lang="en-US" altLang="ja-JP" sz="3600" dirty="0" smtClean="0">
                <a:latin typeface="HGSｺﾞｼｯｸM" panose="020B0600000000000000" pitchFamily="50" charset="-128"/>
                <a:ea typeface="HGSｺﾞｼｯｸM" panose="020B0600000000000000" pitchFamily="50" charset="-128"/>
              </a:rPr>
              <a:t/>
            </a:r>
            <a:br>
              <a:rPr lang="en-US" altLang="ja-JP" sz="3600" dirty="0" smtClean="0">
                <a:latin typeface="HGSｺﾞｼｯｸM" panose="020B0600000000000000" pitchFamily="50" charset="-128"/>
                <a:ea typeface="HGSｺﾞｼｯｸM" panose="020B0600000000000000" pitchFamily="50" charset="-128"/>
              </a:rPr>
            </a:br>
            <a:r>
              <a:rPr lang="ja-JP" altLang="en-US" sz="2200" dirty="0" smtClean="0">
                <a:latin typeface="HGSｺﾞｼｯｸM" panose="020B0600000000000000" pitchFamily="50" charset="-128"/>
                <a:ea typeface="HGSｺﾞｼｯｸM" panose="020B0600000000000000" pitchFamily="50" charset="-128"/>
              </a:rPr>
              <a:t>　１）降雨データ</a:t>
            </a:r>
            <a:endParaRPr lang="ja-JP" altLang="en-US" sz="2200" dirty="0"/>
          </a:p>
        </p:txBody>
      </p:sp>
      <p:sp>
        <p:nvSpPr>
          <p:cNvPr id="2" name="正方形/長方形 1"/>
          <p:cNvSpPr/>
          <p:nvPr/>
        </p:nvSpPr>
        <p:spPr>
          <a:xfrm>
            <a:off x="6588224" y="1393030"/>
            <a:ext cx="2232248" cy="1963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04248" y="3356992"/>
            <a:ext cx="2016224" cy="1584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332021" y="4941168"/>
            <a:ext cx="3488451" cy="996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44408" y="1431826"/>
            <a:ext cx="543739" cy="307777"/>
          </a:xfrm>
          <a:prstGeom prst="rect">
            <a:avLst/>
          </a:prstGeom>
          <a:solidFill>
            <a:schemeClr val="bg1"/>
          </a:solidFill>
          <a:ln>
            <a:noFill/>
            <a:prstDash val="solid"/>
          </a:ln>
        </p:spPr>
        <p:txBody>
          <a:bodyPr wrap="none" rtlCol="0">
            <a:spAutoFit/>
          </a:bodyPr>
          <a:lstStyle/>
          <a:p>
            <a:r>
              <a:rPr kumimoji="1"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北部</a:t>
            </a:r>
          </a:p>
        </p:txBody>
      </p:sp>
      <p:sp>
        <p:nvSpPr>
          <p:cNvPr id="12" name="テキスト ボックス 11"/>
          <p:cNvSpPr txBox="1"/>
          <p:nvPr/>
        </p:nvSpPr>
        <p:spPr>
          <a:xfrm>
            <a:off x="8271539" y="3517848"/>
            <a:ext cx="543739" cy="307777"/>
          </a:xfrm>
          <a:prstGeom prst="rect">
            <a:avLst/>
          </a:prstGeom>
          <a:noFill/>
          <a:ln>
            <a:noFill/>
            <a:prstDash val="solid"/>
          </a:ln>
        </p:spPr>
        <p:txBody>
          <a:bodyPr wrap="non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中</a:t>
            </a:r>
            <a:r>
              <a:rPr kumimoji="1"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部</a:t>
            </a:r>
          </a:p>
        </p:txBody>
      </p:sp>
      <p:sp>
        <p:nvSpPr>
          <p:cNvPr id="13" name="テキスト ボックス 12"/>
          <p:cNvSpPr txBox="1"/>
          <p:nvPr/>
        </p:nvSpPr>
        <p:spPr>
          <a:xfrm>
            <a:off x="8271539" y="5359785"/>
            <a:ext cx="543739" cy="307777"/>
          </a:xfrm>
          <a:prstGeom prst="rect">
            <a:avLst/>
          </a:prstGeom>
          <a:noFill/>
          <a:ln>
            <a:noFill/>
            <a:prstDash val="solid"/>
          </a:ln>
        </p:spPr>
        <p:txBody>
          <a:bodyPr wrap="none" rtlCol="0">
            <a:spAutoFit/>
          </a:bodyPr>
          <a:lstStyle/>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南</a:t>
            </a:r>
            <a:r>
              <a:rPr kumimoji="1"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部</a:t>
            </a:r>
          </a:p>
        </p:txBody>
      </p:sp>
      <p:sp>
        <p:nvSpPr>
          <p:cNvPr id="17"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401817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dirty="0"/>
          </a:p>
        </p:txBody>
      </p:sp>
      <p:sp>
        <p:nvSpPr>
          <p:cNvPr id="6" name="タイトル 1"/>
          <p:cNvSpPr txBox="1">
            <a:spLocks/>
          </p:cNvSpPr>
          <p:nvPr/>
        </p:nvSpPr>
        <p:spPr>
          <a:xfrm>
            <a:off x="467544" y="0"/>
            <a:ext cx="8229600" cy="1143000"/>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endParaRPr lang="ja-JP" altLang="en-US" sz="3600" dirty="0"/>
          </a:p>
        </p:txBody>
      </p:sp>
      <p:sp>
        <p:nvSpPr>
          <p:cNvPr id="11" name="タイトル 1"/>
          <p:cNvSpPr txBox="1">
            <a:spLocks/>
          </p:cNvSpPr>
          <p:nvPr/>
        </p:nvSpPr>
        <p:spPr>
          <a:xfrm>
            <a:off x="457200" y="228600"/>
            <a:ext cx="8229600" cy="914400"/>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100" dirty="0">
                <a:latin typeface="HGSｺﾞｼｯｸM" panose="020B0600000000000000" pitchFamily="50" charset="-128"/>
                <a:ea typeface="HGSｺﾞｼｯｸM" panose="020B0600000000000000" pitchFamily="50" charset="-128"/>
              </a:rPr>
              <a:t>３．降雨特性の分析</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200" dirty="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２）まとめ</a:t>
            </a:r>
            <a:endParaRPr lang="ja-JP" altLang="en-US" sz="2200" dirty="0"/>
          </a:p>
        </p:txBody>
      </p:sp>
      <p:sp>
        <p:nvSpPr>
          <p:cNvPr id="8" name="コンテンツ プレースホルダー 2"/>
          <p:cNvSpPr txBox="1">
            <a:spLocks/>
          </p:cNvSpPr>
          <p:nvPr/>
        </p:nvSpPr>
        <p:spPr>
          <a:xfrm>
            <a:off x="971600" y="1295101"/>
            <a:ext cx="7848872" cy="40061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Ø"/>
            </a:pPr>
            <a:r>
              <a:rPr lang="ja-JP" altLang="en-US" sz="2000" dirty="0" smtClean="0"/>
              <a:t>地域特性について</a:t>
            </a:r>
            <a:endParaRPr lang="en-US" altLang="ja-JP" sz="2000" dirty="0" smtClean="0"/>
          </a:p>
          <a:p>
            <a:pPr marL="541338" indent="-96838">
              <a:buNone/>
            </a:pPr>
            <a:r>
              <a:rPr lang="ja-JP" altLang="en-US" sz="2000" dirty="0" smtClean="0"/>
              <a:t>・北部・南部に降雨量が多く、中部は降雨量が少ない傾向にある。</a:t>
            </a:r>
            <a:endParaRPr lang="en-US" altLang="ja-JP" sz="2000" dirty="0" smtClean="0"/>
          </a:p>
          <a:p>
            <a:pPr marL="541338" indent="-96838">
              <a:buNone/>
            </a:pPr>
            <a:r>
              <a:rPr lang="ja-JP" altLang="en-US" sz="2000" dirty="0"/>
              <a:t>・降雨量</a:t>
            </a:r>
            <a:r>
              <a:rPr lang="en-US" altLang="ja-JP" sz="2000" dirty="0"/>
              <a:t>100mm</a:t>
            </a:r>
            <a:r>
              <a:rPr lang="ja-JP" altLang="en-US" sz="2000" dirty="0"/>
              <a:t>を超える降雨の回数では、北部・南部で多く、中部では少ない傾向にある。</a:t>
            </a:r>
            <a:endParaRPr lang="en-US" altLang="ja-JP" sz="2000" dirty="0"/>
          </a:p>
          <a:p>
            <a:pPr marL="541338" indent="-96838">
              <a:buNone/>
            </a:pPr>
            <a:r>
              <a:rPr lang="ja-JP" altLang="en-US" sz="2000" dirty="0" smtClean="0"/>
              <a:t>・中部を含め、山際では山裾に比べ降雨量が多い傾向にある。</a:t>
            </a:r>
            <a:endParaRPr lang="en-US" altLang="ja-JP" sz="2000" dirty="0" smtClean="0"/>
          </a:p>
          <a:p>
            <a:pPr marL="541338" indent="-96838">
              <a:buNone/>
            </a:pPr>
            <a:endParaRPr lang="en-US" altLang="ja-JP" sz="2000" dirty="0" smtClean="0"/>
          </a:p>
          <a:p>
            <a:pPr>
              <a:buFont typeface="Wingdings" panose="05000000000000000000" pitchFamily="2" charset="2"/>
              <a:buChar char="Ø"/>
            </a:pPr>
            <a:r>
              <a:rPr lang="ja-JP" altLang="en-US" sz="2000" dirty="0" smtClean="0"/>
              <a:t>期間特性について</a:t>
            </a:r>
            <a:endParaRPr lang="en-US" altLang="ja-JP" sz="2000" dirty="0" smtClean="0"/>
          </a:p>
          <a:p>
            <a:pPr marL="541338" indent="-96838">
              <a:buNone/>
            </a:pPr>
            <a:r>
              <a:rPr lang="ja-JP" altLang="en-US" sz="2000" dirty="0"/>
              <a:t>・</a:t>
            </a:r>
            <a:r>
              <a:rPr lang="en-US" altLang="ja-JP" sz="2000" dirty="0"/>
              <a:t>1994</a:t>
            </a:r>
            <a:r>
              <a:rPr lang="ja-JP" altLang="en-US" sz="2000" dirty="0"/>
              <a:t>～</a:t>
            </a:r>
            <a:r>
              <a:rPr lang="en-US" altLang="ja-JP" sz="2000" dirty="0"/>
              <a:t>2004</a:t>
            </a:r>
            <a:r>
              <a:rPr lang="ja-JP" altLang="en-US" sz="2000" dirty="0"/>
              <a:t>年の</a:t>
            </a:r>
            <a:r>
              <a:rPr lang="en-US" altLang="ja-JP" sz="2000" dirty="0"/>
              <a:t>11</a:t>
            </a:r>
            <a:r>
              <a:rPr lang="ja-JP" altLang="en-US" sz="2000" dirty="0"/>
              <a:t>年間（前期）と</a:t>
            </a:r>
            <a:r>
              <a:rPr lang="en-US" altLang="ja-JP" sz="2000" dirty="0"/>
              <a:t>2005</a:t>
            </a:r>
            <a:r>
              <a:rPr lang="ja-JP" altLang="en-US" sz="2000" dirty="0"/>
              <a:t>～</a:t>
            </a:r>
            <a:r>
              <a:rPr lang="en-US" altLang="ja-JP" sz="2000" dirty="0"/>
              <a:t>2015</a:t>
            </a:r>
            <a:r>
              <a:rPr lang="ja-JP" altLang="en-US" sz="2000" dirty="0"/>
              <a:t>年（後期）の</a:t>
            </a:r>
            <a:r>
              <a:rPr lang="en-US" altLang="ja-JP" sz="2000" dirty="0"/>
              <a:t>11</a:t>
            </a:r>
            <a:r>
              <a:rPr lang="ja-JP" altLang="en-US" sz="2000" dirty="0"/>
              <a:t>年間の比較で</a:t>
            </a:r>
            <a:r>
              <a:rPr lang="ja-JP" altLang="en-US" sz="2000" dirty="0" smtClean="0"/>
              <a:t>は、降雨量</a:t>
            </a:r>
            <a:r>
              <a:rPr lang="ja-JP" altLang="en-US" sz="2000" dirty="0"/>
              <a:t>や降雨量</a:t>
            </a:r>
            <a:r>
              <a:rPr lang="en-US" altLang="ja-JP" sz="2000" dirty="0"/>
              <a:t>100mm</a:t>
            </a:r>
            <a:r>
              <a:rPr lang="ja-JP" altLang="en-US" sz="2000" dirty="0"/>
              <a:t>を超える降雨の回数</a:t>
            </a:r>
            <a:r>
              <a:rPr lang="ja-JP" altLang="en-US" sz="2000" dirty="0" smtClean="0"/>
              <a:t>に顕著な差はみられない。</a:t>
            </a:r>
            <a:endParaRPr lang="en-US" altLang="ja-JP" sz="2000" dirty="0"/>
          </a:p>
        </p:txBody>
      </p:sp>
      <p:sp>
        <p:nvSpPr>
          <p:cNvPr id="12"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164332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7" name="スライド番号プレースホルダー 3"/>
          <p:cNvSpPr txBox="1">
            <a:spLocks/>
          </p:cNvSpPr>
          <p:nvPr/>
        </p:nvSpPr>
        <p:spPr>
          <a:xfrm>
            <a:off x="612648" y="6356350"/>
            <a:ext cx="1981200" cy="365760"/>
          </a:xfrm>
          <a:prstGeom prst="rect">
            <a:avLst/>
          </a:prstGeom>
        </p:spPr>
        <p:txBody>
          <a:bodyPr vert="horz"/>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0F85341-AB73-4280-8395-A80C95690EE8}" type="slidenum">
              <a:rPr kumimoji="1" lang="ja-JP" altLang="en-US" smtClean="0"/>
              <a:pPr/>
              <a:t>9</a:t>
            </a:fld>
            <a:endParaRPr kumimoji="1" lang="ja-JP" altLang="en-US"/>
          </a:p>
        </p:txBody>
      </p:sp>
      <p:sp>
        <p:nvSpPr>
          <p:cNvPr id="8" name="テキスト ボックス 7"/>
          <p:cNvSpPr txBox="1"/>
          <p:nvPr/>
        </p:nvSpPr>
        <p:spPr>
          <a:xfrm>
            <a:off x="458339" y="1340768"/>
            <a:ext cx="8496945" cy="430887"/>
          </a:xfrm>
          <a:prstGeom prst="rect">
            <a:avLst/>
          </a:prstGeom>
          <a:noFill/>
          <a:ln>
            <a:noFill/>
            <a:prstDash val="dash"/>
          </a:ln>
        </p:spPr>
        <p:txBody>
          <a:bodyPr wrap="square" rtlCol="0">
            <a:spAutoFit/>
          </a:bodyPr>
          <a:lstStyle/>
          <a:p>
            <a:pPr marL="457200" indent="-457200">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分析に用いる斜面崩壊要因</a:t>
            </a:r>
            <a:endParaRPr lang="en-US" altLang="ja-JP" sz="2200" b="1" dirty="0">
              <a:solidFill>
                <a:srgbClr val="000000"/>
              </a:solidFill>
              <a:latin typeface="HGSｺﾞｼｯｸM" panose="020B0600000000000000" pitchFamily="50" charset="-128"/>
              <a:ea typeface="HGSｺﾞｼｯｸM" panose="020B0600000000000000" pitchFamily="50" charset="-128"/>
              <a:cs typeface="Times New Roman"/>
            </a:endParaRPr>
          </a:p>
        </p:txBody>
      </p:sp>
      <p:graphicFrame>
        <p:nvGraphicFramePr>
          <p:cNvPr id="9" name="表 8"/>
          <p:cNvGraphicFramePr>
            <a:graphicFrameLocks noGrp="1"/>
          </p:cNvGraphicFramePr>
          <p:nvPr>
            <p:extLst>
              <p:ext uri="{D42A27DB-BD31-4B8C-83A1-F6EECF244321}">
                <p14:modId xmlns:p14="http://schemas.microsoft.com/office/powerpoint/2010/main" val="1513532595"/>
              </p:ext>
            </p:extLst>
          </p:nvPr>
        </p:nvGraphicFramePr>
        <p:xfrm>
          <a:off x="539552" y="1771655"/>
          <a:ext cx="7992888" cy="4465657"/>
        </p:xfrm>
        <a:graphic>
          <a:graphicData uri="http://schemas.openxmlformats.org/drawingml/2006/table">
            <a:tbl>
              <a:tblPr firstRow="1" bandRow="1">
                <a:tableStyleId>{5C22544A-7EE6-4342-B048-85BDC9FD1C3A}</a:tableStyleId>
              </a:tblPr>
              <a:tblGrid>
                <a:gridCol w="841356">
                  <a:extLst>
                    <a:ext uri="{9D8B030D-6E8A-4147-A177-3AD203B41FA5}">
                      <a16:colId xmlns:a16="http://schemas.microsoft.com/office/drawing/2014/main" xmlns="" val="20000"/>
                    </a:ext>
                  </a:extLst>
                </a:gridCol>
                <a:gridCol w="2187528">
                  <a:extLst>
                    <a:ext uri="{9D8B030D-6E8A-4147-A177-3AD203B41FA5}">
                      <a16:colId xmlns:a16="http://schemas.microsoft.com/office/drawing/2014/main" xmlns="" val="20001"/>
                    </a:ext>
                  </a:extLst>
                </a:gridCol>
                <a:gridCol w="4964004">
                  <a:extLst>
                    <a:ext uri="{9D8B030D-6E8A-4147-A177-3AD203B41FA5}">
                      <a16:colId xmlns:a16="http://schemas.microsoft.com/office/drawing/2014/main" xmlns="" val="20002"/>
                    </a:ext>
                  </a:extLst>
                </a:gridCol>
              </a:tblGrid>
              <a:tr h="475664">
                <a:tc gridSpan="2">
                  <a:txBody>
                    <a:body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崩壊要因</a:t>
                      </a:r>
                    </a:p>
                  </a:txBody>
                  <a:tcPr anchor="ctr"/>
                </a:tc>
                <a:tc hMerge="1">
                  <a:txBody>
                    <a:bodyPr/>
                    <a:lstStyle/>
                    <a:p>
                      <a:endParaRPr kumimoji="1" lang="ja-JP" altLang="en-US"/>
                    </a:p>
                  </a:txBody>
                  <a:tcPr/>
                </a:tc>
                <a:tc>
                  <a:txBody>
                    <a:bodyPr/>
                    <a:lstStyle/>
                    <a:p>
                      <a:pPr algn="ct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extLst>
                  <a:ext uri="{0D108BD9-81ED-4DB2-BD59-A6C34878D82A}">
                    <a16:rowId xmlns:a16="http://schemas.microsoft.com/office/drawing/2014/main" xmlns="" val="10000"/>
                  </a:ext>
                </a:extLst>
              </a:tr>
              <a:tr h="792772">
                <a:tc rowSpan="3">
                  <a:txBody>
                    <a:body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素因</a:t>
                      </a:r>
                    </a:p>
                  </a:txBody>
                  <a:tcPr anchor="ctr">
                    <a:lnR w="12700" cap="flat" cmpd="sng" algn="ctr">
                      <a:solidFill>
                        <a:schemeClr val="bg1"/>
                      </a:solidFill>
                      <a:prstDash val="solid"/>
                      <a:round/>
                      <a:headEnd type="none" w="med" len="med"/>
                      <a:tailEnd type="none" w="med" len="med"/>
                    </a:lnR>
                  </a:tcPr>
                </a:tc>
                <a:tc>
                  <a:txBody>
                    <a:bodyPr/>
                    <a:lstStyle/>
                    <a:p>
                      <a:pPr algn="l"/>
                      <a:r>
                        <a:rPr lang="ja-JP" altLang="en-US" sz="1800" b="1" dirty="0">
                          <a:solidFill>
                            <a:srgbClr val="000000"/>
                          </a:solidFill>
                          <a:latin typeface="+mn-ea"/>
                          <a:ea typeface="+mn-ea"/>
                          <a:cs typeface="Times New Roman"/>
                        </a:rPr>
                        <a:t>地質</a:t>
                      </a:r>
                      <a:endParaRPr kumimoji="1" lang="ja-JP" altLang="en-US" sz="1800" b="1" dirty="0">
                        <a:latin typeface="+mn-ea"/>
                        <a:ea typeface="+mn-ea"/>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cs typeface="Meiryo UI" panose="020B0604030504040204" pitchFamily="50" charset="-128"/>
                        </a:rPr>
                        <a:t>沖積層，段丘層，大阪層群，和泉層群，花崗岩，泥岩・頁岩（近畿地方土木地質図）</a:t>
                      </a:r>
                    </a:p>
                  </a:txBody>
                  <a:tcPr anchor="ctr"/>
                </a:tc>
                <a:extLst>
                  <a:ext uri="{0D108BD9-81ED-4DB2-BD59-A6C34878D82A}">
                    <a16:rowId xmlns:a16="http://schemas.microsoft.com/office/drawing/2014/main" xmlns="" val="10001"/>
                  </a:ext>
                </a:extLst>
              </a:tr>
              <a:tr h="947655">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l"/>
                      <a:r>
                        <a:rPr lang="ja-JP" altLang="en-US" sz="1800" b="1" dirty="0">
                          <a:solidFill>
                            <a:srgbClr val="000000"/>
                          </a:solidFill>
                          <a:latin typeface="+mn-ea"/>
                          <a:ea typeface="+mn-ea"/>
                          <a:cs typeface="Times New Roman"/>
                        </a:rPr>
                        <a:t>比高</a:t>
                      </a:r>
                      <a:endParaRPr kumimoji="1" lang="ja-JP" altLang="en-US" sz="1800" b="1" dirty="0">
                        <a:latin typeface="+mn-ea"/>
                        <a:ea typeface="+mn-ea"/>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800" dirty="0">
                          <a:latin typeface="+mn-ea"/>
                          <a:ea typeface="+mn-ea"/>
                        </a:rPr>
                        <a:t>東西</a:t>
                      </a:r>
                      <a:r>
                        <a:rPr lang="en-US" altLang="ja-JP" sz="1800" dirty="0">
                          <a:latin typeface="+mn-ea"/>
                          <a:ea typeface="+mn-ea"/>
                        </a:rPr>
                        <a:t>2</a:t>
                      </a:r>
                      <a:r>
                        <a:rPr lang="ja-JP" altLang="ja-JP" sz="1800" dirty="0">
                          <a:latin typeface="+mn-ea"/>
                          <a:ea typeface="+mn-ea"/>
                        </a:rPr>
                        <a:t>ｋｍ</a:t>
                      </a:r>
                      <a:r>
                        <a:rPr lang="en-US" altLang="ja-JP" sz="1800" dirty="0">
                          <a:latin typeface="+mn-ea"/>
                          <a:ea typeface="+mn-ea"/>
                        </a:rPr>
                        <a:t>×</a:t>
                      </a:r>
                      <a:r>
                        <a:rPr lang="ja-JP" altLang="ja-JP" sz="1800" dirty="0">
                          <a:latin typeface="+mn-ea"/>
                          <a:ea typeface="+mn-ea"/>
                        </a:rPr>
                        <a:t>南北</a:t>
                      </a:r>
                      <a:r>
                        <a:rPr lang="en-US" altLang="ja-JP" sz="1800" dirty="0">
                          <a:latin typeface="+mn-ea"/>
                          <a:ea typeface="+mn-ea"/>
                        </a:rPr>
                        <a:t>1.5</a:t>
                      </a:r>
                      <a:r>
                        <a:rPr lang="ja-JP" altLang="ja-JP" sz="1800" dirty="0">
                          <a:latin typeface="+mn-ea"/>
                          <a:ea typeface="+mn-ea"/>
                        </a:rPr>
                        <a:t>ｋｍの行政メッシュ</a:t>
                      </a:r>
                      <a:r>
                        <a:rPr lang="ja-JP" altLang="en-US" sz="1800" dirty="0">
                          <a:latin typeface="+mn-ea"/>
                          <a:ea typeface="+mn-ea"/>
                        </a:rPr>
                        <a:t>（</a:t>
                      </a:r>
                      <a:r>
                        <a:rPr lang="ja-JP" altLang="ja-JP" sz="1800" dirty="0"/>
                        <a:t>大阪府</a:t>
                      </a:r>
                      <a:r>
                        <a:rPr lang="ja-JP" altLang="ja-JP" sz="1800" dirty="0" smtClean="0"/>
                        <a:t>地形図</a:t>
                      </a:r>
                      <a:r>
                        <a:rPr lang="en-US" altLang="ja-JP" sz="1800" baseline="0" dirty="0" smtClean="0"/>
                        <a:t> </a:t>
                      </a:r>
                      <a:r>
                        <a:rPr lang="ja-JP" altLang="ja-JP" sz="1800" dirty="0" smtClean="0"/>
                        <a:t>図</a:t>
                      </a:r>
                      <a:r>
                        <a:rPr lang="ja-JP" altLang="ja-JP" sz="1800" dirty="0"/>
                        <a:t>郭割</a:t>
                      </a:r>
                      <a:r>
                        <a:rPr lang="ja-JP" altLang="en-US" sz="1800" dirty="0"/>
                        <a:t>）</a:t>
                      </a:r>
                      <a:r>
                        <a:rPr lang="ja-JP" altLang="ja-JP" sz="1800" dirty="0"/>
                        <a:t>のメッシュ</a:t>
                      </a:r>
                      <a:r>
                        <a:rPr lang="ja-JP" altLang="ja-JP" sz="1800" dirty="0">
                          <a:latin typeface="+mn-ea"/>
                          <a:ea typeface="+mn-ea"/>
                        </a:rPr>
                        <a:t>内の最高標高と最低標高の差</a:t>
                      </a:r>
                    </a:p>
                  </a:txBody>
                  <a:tcPr anchor="ctr"/>
                </a:tc>
                <a:extLst>
                  <a:ext uri="{0D108BD9-81ED-4DB2-BD59-A6C34878D82A}">
                    <a16:rowId xmlns:a16="http://schemas.microsoft.com/office/drawing/2014/main" xmlns="" val="10002"/>
                  </a:ext>
                </a:extLst>
              </a:tr>
              <a:tr h="663359">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l"/>
                      <a:r>
                        <a:rPr lang="ja-JP" altLang="en-US" sz="1800" b="1" dirty="0">
                          <a:solidFill>
                            <a:srgbClr val="000000"/>
                          </a:solidFill>
                          <a:latin typeface="+mn-ea"/>
                          <a:ea typeface="+mn-ea"/>
                          <a:cs typeface="Times New Roman"/>
                        </a:rPr>
                        <a:t>傾斜</a:t>
                      </a:r>
                      <a:endParaRPr kumimoji="1" lang="ja-JP" altLang="en-US" sz="1800" b="1" dirty="0">
                        <a:latin typeface="+mn-ea"/>
                        <a:ea typeface="+mn-ea"/>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lang="ja-JP" altLang="ja-JP" sz="1800" dirty="0">
                          <a:latin typeface="+mn-ea"/>
                          <a:ea typeface="+mn-ea"/>
                        </a:rPr>
                        <a:t>行政メッシュ</a:t>
                      </a:r>
                      <a:r>
                        <a:rPr lang="ja-JP" altLang="en-US" sz="1800" dirty="0">
                          <a:latin typeface="+mn-ea"/>
                          <a:ea typeface="+mn-ea"/>
                        </a:rPr>
                        <a:t>（</a:t>
                      </a:r>
                      <a:r>
                        <a:rPr lang="ja-JP" altLang="ja-JP" sz="1800" dirty="0"/>
                        <a:t>大阪府</a:t>
                      </a:r>
                      <a:r>
                        <a:rPr lang="ja-JP" altLang="ja-JP" sz="1800" dirty="0" smtClean="0"/>
                        <a:t>地形図</a:t>
                      </a:r>
                      <a:r>
                        <a:rPr lang="en-US" altLang="ja-JP" sz="1800" dirty="0" smtClean="0"/>
                        <a:t> </a:t>
                      </a:r>
                      <a:r>
                        <a:rPr lang="ja-JP" altLang="ja-JP" sz="1800" dirty="0" smtClean="0"/>
                        <a:t>図</a:t>
                      </a:r>
                      <a:r>
                        <a:rPr lang="ja-JP" altLang="ja-JP" sz="1800" dirty="0"/>
                        <a:t>郭割</a:t>
                      </a:r>
                      <a:r>
                        <a:rPr lang="ja-JP" altLang="en-US" sz="1800" dirty="0"/>
                        <a:t>）</a:t>
                      </a:r>
                      <a:r>
                        <a:rPr lang="ja-JP" altLang="ja-JP" sz="1800" dirty="0">
                          <a:latin typeface="+mn-ea"/>
                          <a:ea typeface="+mn-ea"/>
                        </a:rPr>
                        <a:t>内の</a:t>
                      </a:r>
                      <a:r>
                        <a:rPr lang="en-US" altLang="ja-JP" sz="1800" dirty="0">
                          <a:latin typeface="+mn-ea"/>
                          <a:ea typeface="+mn-ea"/>
                        </a:rPr>
                        <a:t>50</a:t>
                      </a:r>
                      <a:r>
                        <a:rPr lang="ja-JP" altLang="ja-JP" sz="1800" dirty="0" err="1">
                          <a:latin typeface="+mn-ea"/>
                          <a:ea typeface="+mn-ea"/>
                        </a:rPr>
                        <a:t>ｍ</a:t>
                      </a:r>
                      <a:r>
                        <a:rPr lang="ja-JP" altLang="ja-JP" sz="1800" dirty="0">
                          <a:latin typeface="+mn-ea"/>
                          <a:ea typeface="+mn-ea"/>
                        </a:rPr>
                        <a:t>数値地図による最大傾斜</a:t>
                      </a:r>
                      <a:endParaRPr kumimoji="1" lang="ja-JP" altLang="en-US" sz="1800" dirty="0">
                        <a:latin typeface="+mn-ea"/>
                        <a:ea typeface="+mn-ea"/>
                        <a:cs typeface="Meiryo UI" panose="020B0604030504040204" pitchFamily="50" charset="-128"/>
                      </a:endParaRPr>
                    </a:p>
                  </a:txBody>
                  <a:tcPr anchor="ctr"/>
                </a:tc>
                <a:extLst>
                  <a:ext uri="{0D108BD9-81ED-4DB2-BD59-A6C34878D82A}">
                    <a16:rowId xmlns:a16="http://schemas.microsoft.com/office/drawing/2014/main" xmlns="" val="10003"/>
                  </a:ext>
                </a:extLst>
              </a:tr>
              <a:tr h="776873">
                <a:tc rowSpan="2">
                  <a:txBody>
                    <a:bodyPr/>
                    <a:lstStyle/>
                    <a:p>
                      <a:pPr algn="ct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誘因</a:t>
                      </a:r>
                    </a:p>
                  </a:txBody>
                  <a:tcPr anchor="ctr">
                    <a:lnR w="12700" cap="flat" cmpd="sng" algn="ctr">
                      <a:solidFill>
                        <a:schemeClr val="bg1"/>
                      </a:solidFill>
                      <a:prstDash val="solid"/>
                      <a:round/>
                      <a:headEnd type="none" w="med" len="med"/>
                      <a:tailEnd type="none" w="med" len="med"/>
                    </a:lnR>
                  </a:tcPr>
                </a:tc>
                <a:tc>
                  <a:txBody>
                    <a:bodyPr/>
                    <a:lstStyle/>
                    <a:p>
                      <a:pPr algn="l"/>
                      <a:r>
                        <a:rPr lang="ja-JP" altLang="en-US" sz="1800" b="1" dirty="0">
                          <a:solidFill>
                            <a:srgbClr val="000000"/>
                          </a:solidFill>
                          <a:latin typeface="+mn-ea"/>
                          <a:ea typeface="+mn-ea"/>
                          <a:cs typeface="Times New Roman"/>
                        </a:rPr>
                        <a:t>災害時最大</a:t>
                      </a:r>
                      <a:r>
                        <a:rPr lang="en-US" altLang="ja-JP" sz="1800" b="1" dirty="0">
                          <a:solidFill>
                            <a:srgbClr val="000000"/>
                          </a:solidFill>
                          <a:latin typeface="+mn-ea"/>
                          <a:ea typeface="+mn-ea"/>
                          <a:cs typeface="Times New Roman"/>
                        </a:rPr>
                        <a:t>24</a:t>
                      </a:r>
                      <a:r>
                        <a:rPr lang="ja-JP" altLang="en-US" sz="1800" b="1" dirty="0">
                          <a:solidFill>
                            <a:srgbClr val="000000"/>
                          </a:solidFill>
                          <a:latin typeface="+mn-ea"/>
                          <a:ea typeface="+mn-ea"/>
                          <a:cs typeface="Times New Roman"/>
                        </a:rPr>
                        <a:t>時間雨量</a:t>
                      </a:r>
                      <a:endParaRPr kumimoji="1" lang="ja-JP" altLang="en-US" sz="1800" b="1" dirty="0">
                        <a:latin typeface="+mn-ea"/>
                        <a:ea typeface="+mn-ea"/>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lang="ja-JP" altLang="ja-JP" sz="1800" dirty="0">
                          <a:latin typeface="+mn-ea"/>
                          <a:ea typeface="+mn-ea"/>
                        </a:rPr>
                        <a:t>災害発生時の降雨イベントごとの</a:t>
                      </a:r>
                      <a:r>
                        <a:rPr lang="en-US" altLang="ja-JP" sz="1800" dirty="0">
                          <a:latin typeface="+mn-ea"/>
                          <a:ea typeface="+mn-ea"/>
                        </a:rPr>
                        <a:t>24</a:t>
                      </a:r>
                      <a:r>
                        <a:rPr lang="ja-JP" altLang="ja-JP" sz="1800" dirty="0">
                          <a:latin typeface="+mn-ea"/>
                          <a:ea typeface="+mn-ea"/>
                        </a:rPr>
                        <a:t>時間雨量の最大値</a:t>
                      </a:r>
                      <a:endParaRPr kumimoji="1" lang="ja-JP" altLang="en-US" sz="1800" dirty="0">
                        <a:latin typeface="+mn-ea"/>
                        <a:ea typeface="+mn-ea"/>
                        <a:cs typeface="Meiryo UI" panose="020B0604030504040204" pitchFamily="50" charset="-128"/>
                      </a:endParaRPr>
                    </a:p>
                  </a:txBody>
                  <a:tcPr anchor="ctr"/>
                </a:tc>
                <a:extLst>
                  <a:ext uri="{0D108BD9-81ED-4DB2-BD59-A6C34878D82A}">
                    <a16:rowId xmlns:a16="http://schemas.microsoft.com/office/drawing/2014/main" xmlns="" val="10004"/>
                  </a:ext>
                </a:extLst>
              </a:tr>
              <a:tr h="809334">
                <a:tc vMerge="1">
                  <a:txBody>
                    <a:bodyPr/>
                    <a:lstStyle/>
                    <a:p>
                      <a:pPr algn="ct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marL="0" indent="0">
                        <a:buFont typeface="Wingdings" panose="05000000000000000000" pitchFamily="2" charset="2"/>
                        <a:buNone/>
                      </a:pPr>
                      <a:r>
                        <a:rPr lang="en-US" altLang="ja-JP" sz="1800" b="1" dirty="0">
                          <a:solidFill>
                            <a:srgbClr val="000000"/>
                          </a:solidFill>
                          <a:latin typeface="+mn-ea"/>
                          <a:ea typeface="+mn-ea"/>
                          <a:cs typeface="Times New Roman"/>
                        </a:rPr>
                        <a:t>10</a:t>
                      </a:r>
                      <a:r>
                        <a:rPr lang="ja-JP" altLang="en-US" sz="1800" b="1" dirty="0">
                          <a:solidFill>
                            <a:srgbClr val="000000"/>
                          </a:solidFill>
                          <a:latin typeface="+mn-ea"/>
                          <a:ea typeface="+mn-ea"/>
                          <a:cs typeface="Times New Roman"/>
                        </a:rPr>
                        <a:t>年確率</a:t>
                      </a:r>
                      <a:r>
                        <a:rPr lang="en-US" altLang="ja-JP" sz="1800" b="1" dirty="0">
                          <a:solidFill>
                            <a:srgbClr val="000000"/>
                          </a:solidFill>
                          <a:latin typeface="+mn-ea"/>
                          <a:ea typeface="+mn-ea"/>
                          <a:cs typeface="Times New Roman"/>
                        </a:rPr>
                        <a:t>24</a:t>
                      </a:r>
                      <a:r>
                        <a:rPr lang="ja-JP" altLang="en-US" sz="1800" b="1" dirty="0">
                          <a:solidFill>
                            <a:srgbClr val="000000"/>
                          </a:solidFill>
                          <a:latin typeface="+mn-ea"/>
                          <a:ea typeface="+mn-ea"/>
                          <a:cs typeface="Times New Roman"/>
                        </a:rPr>
                        <a:t>時間雨量</a:t>
                      </a:r>
                      <a:endParaRPr lang="en-US" altLang="ja-JP" sz="1800" b="1" dirty="0">
                        <a:solidFill>
                          <a:srgbClr val="000000"/>
                        </a:solidFill>
                        <a:latin typeface="+mn-ea"/>
                        <a:ea typeface="+mn-ea"/>
                        <a:cs typeface="Times New Roman"/>
                      </a:endParaRPr>
                    </a:p>
                  </a:txBody>
                  <a:tcPr anchor="ctr">
                    <a:lnL w="12700" cap="flat" cmpd="sng" algn="ctr">
                      <a:solidFill>
                        <a:schemeClr val="bg1"/>
                      </a:solidFill>
                      <a:prstDash val="solid"/>
                      <a:round/>
                      <a:headEnd type="none" w="med" len="med"/>
                      <a:tailEnd type="none" w="med" len="med"/>
                    </a:lnL>
                  </a:tcPr>
                </a:tc>
                <a:tc>
                  <a:txBody>
                    <a:bodyPr/>
                    <a:lstStyle/>
                    <a:p>
                      <a:pPr algn="l"/>
                      <a:r>
                        <a:rPr lang="ja-JP" altLang="ja-JP" sz="1800" dirty="0">
                          <a:latin typeface="+mn-ea"/>
                          <a:ea typeface="+mn-ea"/>
                        </a:rPr>
                        <a:t>メッシュの</a:t>
                      </a:r>
                      <a:r>
                        <a:rPr lang="ja-JP" altLang="en-US" sz="1800" dirty="0">
                          <a:latin typeface="+mn-ea"/>
                          <a:ea typeface="+mn-ea"/>
                        </a:rPr>
                        <a:t>最寄の</a:t>
                      </a:r>
                      <a:r>
                        <a:rPr lang="ja-JP" altLang="ja-JP" sz="1800" dirty="0">
                          <a:latin typeface="+mn-ea"/>
                          <a:ea typeface="+mn-ea"/>
                        </a:rPr>
                        <a:t>観測所における</a:t>
                      </a:r>
                      <a:r>
                        <a:rPr lang="en-US" altLang="ja-JP" sz="1800" dirty="0">
                          <a:latin typeface="+mn-ea"/>
                          <a:ea typeface="+mn-ea"/>
                        </a:rPr>
                        <a:t>10</a:t>
                      </a:r>
                      <a:r>
                        <a:rPr lang="ja-JP" altLang="ja-JP" sz="1800" dirty="0">
                          <a:latin typeface="+mn-ea"/>
                          <a:ea typeface="+mn-ea"/>
                        </a:rPr>
                        <a:t>年確率</a:t>
                      </a:r>
                      <a:r>
                        <a:rPr lang="en-US" altLang="ja-JP" sz="1800" dirty="0">
                          <a:latin typeface="+mn-ea"/>
                          <a:ea typeface="+mn-ea"/>
                        </a:rPr>
                        <a:t>24</a:t>
                      </a:r>
                      <a:r>
                        <a:rPr lang="ja-JP" altLang="ja-JP" sz="1800" dirty="0">
                          <a:latin typeface="+mn-ea"/>
                          <a:ea typeface="+mn-ea"/>
                        </a:rPr>
                        <a:t>時間雨量</a:t>
                      </a:r>
                      <a:endParaRPr kumimoji="1" lang="ja-JP" altLang="en-US" sz="1800" dirty="0">
                        <a:latin typeface="+mn-ea"/>
                        <a:ea typeface="+mn-ea"/>
                        <a:cs typeface="Meiryo UI" panose="020B0604030504040204" pitchFamily="50" charset="-128"/>
                      </a:endParaRPr>
                    </a:p>
                  </a:txBody>
                  <a:tcPr anchor="ctr"/>
                </a:tc>
                <a:extLst>
                  <a:ext uri="{0D108BD9-81ED-4DB2-BD59-A6C34878D82A}">
                    <a16:rowId xmlns:a16="http://schemas.microsoft.com/office/drawing/2014/main" xmlns="" val="10005"/>
                  </a:ext>
                </a:extLst>
              </a:tr>
            </a:tbl>
          </a:graphicData>
        </a:graphic>
      </p:graphicFrame>
      <p:sp>
        <p:nvSpPr>
          <p:cNvPr id="12" name="タイトル 1"/>
          <p:cNvSpPr txBox="1">
            <a:spLocks/>
          </p:cNvSpPr>
          <p:nvPr/>
        </p:nvSpPr>
        <p:spPr>
          <a:xfrm>
            <a:off x="457200" y="228600"/>
            <a:ext cx="8229600" cy="914400"/>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100" dirty="0" smtClean="0">
                <a:latin typeface="HGSｺﾞｼｯｸM" panose="020B0600000000000000" pitchFamily="50" charset="-128"/>
                <a:ea typeface="HGSｺﾞｼｯｸM" panose="020B0600000000000000" pitchFamily="50" charset="-128"/>
              </a:rPr>
              <a:t>４．災害特性の把握</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200" dirty="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１）斜面</a:t>
            </a:r>
            <a:r>
              <a:rPr lang="ja-JP" altLang="en-US" sz="2200" dirty="0">
                <a:latin typeface="HGSｺﾞｼｯｸM" panose="020B0600000000000000" pitchFamily="50" charset="-128"/>
                <a:ea typeface="HGSｺﾞｼｯｸM" panose="020B0600000000000000" pitchFamily="50" charset="-128"/>
              </a:rPr>
              <a:t>崩壊</a:t>
            </a:r>
            <a:r>
              <a:rPr lang="ja-JP" altLang="en-US" sz="2200" dirty="0" smtClean="0">
                <a:latin typeface="HGSｺﾞｼｯｸM" panose="020B0600000000000000" pitchFamily="50" charset="-128"/>
                <a:ea typeface="HGSｺﾞｼｯｸM" panose="020B0600000000000000" pitchFamily="50" charset="-128"/>
              </a:rPr>
              <a:t>要因</a:t>
            </a:r>
            <a:endParaRPr lang="ja-JP" altLang="en-US" sz="2200" dirty="0"/>
          </a:p>
        </p:txBody>
      </p:sp>
      <p:sp>
        <p:nvSpPr>
          <p:cNvPr id="10"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資料６－２</a:t>
            </a:r>
            <a:endParaRPr kumimoji="1" lang="ja-JP" altLang="en-US" dirty="0"/>
          </a:p>
        </p:txBody>
      </p:sp>
    </p:spTree>
    <p:extLst>
      <p:ext uri="{BB962C8B-B14F-4D97-AF65-F5344CB8AC3E}">
        <p14:creationId xmlns:p14="http://schemas.microsoft.com/office/powerpoint/2010/main" val="178964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21273</TotalTime>
  <Words>2298</Words>
  <Application>Microsoft Office PowerPoint</Application>
  <PresentationFormat>画面に合わせる (4:3)</PresentationFormat>
  <Paragraphs>709</Paragraphs>
  <Slides>25</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25</vt:i4>
      </vt:variant>
    </vt:vector>
  </HeadingPairs>
  <TitlesOfParts>
    <vt:vector size="28" baseType="lpstr">
      <vt:lpstr>アース</vt:lpstr>
      <vt:lpstr>Picture</vt:lpstr>
      <vt:lpstr>ワークシート</vt:lpstr>
      <vt:lpstr>PowerPoint プレゼンテーション</vt:lpstr>
      <vt:lpstr>PowerPoint プレゼンテーション</vt:lpstr>
      <vt:lpstr>１．はじめに 　１）平成27年度道路防災点検結果</vt:lpstr>
      <vt:lpstr>１．はじめに 　２）現行の防災対策の優先順位付け</vt:lpstr>
      <vt:lpstr>２．検討概要 　１）調査検討項目</vt:lpstr>
      <vt:lpstr>２．検討概要 　２）検討フロー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５．斜面崩壊の発生要因分析 　１）調査検討項目</vt:lpstr>
      <vt:lpstr>５．斜面崩壊の発生要因分析 　２）調査検討項目： ①斜面崩壊の要因分析（重回帰分析）</vt:lpstr>
      <vt:lpstr>５．斜面崩壊の発生要因分析 　２）調査検討項目： ①斜面崩壊の要因分析（重回帰分析）</vt:lpstr>
      <vt:lpstr>５．斜面崩壊の発生要因分析 　３）調査検討項目：②斜面崩壊の要因分析（判別分析）</vt:lpstr>
      <vt:lpstr>５．斜面崩壊の発生要因分析 　３）調査検討項目： ②斜面崩壊の要因分析（判別分析）</vt:lpstr>
      <vt:lpstr>６．災害履歴密度 　１）調査検討項目：カーネル分析</vt:lpstr>
      <vt:lpstr>７．道路災害発生危険度評価 　 １）調査検討項目</vt:lpstr>
      <vt:lpstr>７．道路災害発生危険度評価 　 １）調査検討項目</vt:lpstr>
      <vt:lpstr>８．安全性の評価 　１）考え方</vt:lpstr>
      <vt:lpstr>８．安全性の評価 　１）考え方</vt:lpstr>
      <vt:lpstr>８．安全性の評価 　１）考え方</vt:lpstr>
      <vt:lpstr>８．安全性の評価 　２）防災対策の優先順位</vt:lpstr>
      <vt:lpstr>９．まとめ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982</cp:revision>
  <cp:lastPrinted>2017-11-17T10:47:44Z</cp:lastPrinted>
  <dcterms:created xsi:type="dcterms:W3CDTF">2015-11-17T02:43:53Z</dcterms:created>
  <dcterms:modified xsi:type="dcterms:W3CDTF">2017-11-17T11:19:43Z</dcterms:modified>
</cp:coreProperties>
</file>