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4"/>
  </p:notesMasterIdLst>
  <p:handoutMasterIdLst>
    <p:handoutMasterId r:id="rId45"/>
  </p:handoutMasterIdLst>
  <p:sldIdLst>
    <p:sldId id="256" r:id="rId2"/>
    <p:sldId id="332" r:id="rId3"/>
    <p:sldId id="410" r:id="rId4"/>
    <p:sldId id="258" r:id="rId5"/>
    <p:sldId id="367" r:id="rId6"/>
    <p:sldId id="338" r:id="rId7"/>
    <p:sldId id="468" r:id="rId8"/>
    <p:sldId id="485" r:id="rId9"/>
    <p:sldId id="469" r:id="rId10"/>
    <p:sldId id="489" r:id="rId11"/>
    <p:sldId id="478" r:id="rId12"/>
    <p:sldId id="479" r:id="rId13"/>
    <p:sldId id="480" r:id="rId14"/>
    <p:sldId id="481" r:id="rId15"/>
    <p:sldId id="482" r:id="rId16"/>
    <p:sldId id="483" r:id="rId17"/>
    <p:sldId id="484" r:id="rId18"/>
    <p:sldId id="491" r:id="rId19"/>
    <p:sldId id="499" r:id="rId20"/>
    <p:sldId id="495" r:id="rId21"/>
    <p:sldId id="320" r:id="rId22"/>
    <p:sldId id="430" r:id="rId23"/>
    <p:sldId id="487" r:id="rId24"/>
    <p:sldId id="388" r:id="rId25"/>
    <p:sldId id="454" r:id="rId26"/>
    <p:sldId id="440" r:id="rId27"/>
    <p:sldId id="488" r:id="rId28"/>
    <p:sldId id="457" r:id="rId29"/>
    <p:sldId id="494" r:id="rId30"/>
    <p:sldId id="434" r:id="rId31"/>
    <p:sldId id="429" r:id="rId32"/>
    <p:sldId id="497" r:id="rId33"/>
    <p:sldId id="423" r:id="rId34"/>
    <p:sldId id="421" r:id="rId35"/>
    <p:sldId id="397" r:id="rId36"/>
    <p:sldId id="335" r:id="rId37"/>
    <p:sldId id="408" r:id="rId38"/>
    <p:sldId id="493" r:id="rId39"/>
    <p:sldId id="464" r:id="rId40"/>
    <p:sldId id="277" r:id="rId41"/>
    <p:sldId id="394" r:id="rId42"/>
    <p:sldId id="501" r:id="rId43"/>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5" autoAdjust="0"/>
    <p:restoredTop sz="97647" autoAdjust="0"/>
  </p:normalViewPr>
  <p:slideViewPr>
    <p:cSldViewPr snapToGrid="0">
      <p:cViewPr varScale="1">
        <p:scale>
          <a:sx n="69" d="100"/>
          <a:sy n="69" d="100"/>
        </p:scale>
        <p:origin x="-1164"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80101" cy="488793"/>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4" y="0"/>
            <a:ext cx="2880101" cy="488793"/>
          </a:xfrm>
          <a:prstGeom prst="rect">
            <a:avLst/>
          </a:prstGeom>
        </p:spPr>
        <p:txBody>
          <a:bodyPr vert="horz" lIns="89668" tIns="44835" rIns="89668" bIns="44835" rtlCol="0"/>
          <a:lstStyle>
            <a:lvl1pPr algn="r">
              <a:defRPr sz="1200"/>
            </a:lvl1pPr>
          </a:lstStyle>
          <a:p>
            <a:fld id="{754D6AE8-8F66-4CB1-9FB2-59D48F5AD3D9}" type="datetimeFigureOut">
              <a:rPr kumimoji="1" lang="ja-JP" altLang="en-US" smtClean="0"/>
              <a:pPr/>
              <a:t>2016/7/8</a:t>
            </a:fld>
            <a:endParaRPr kumimoji="1" lang="ja-JP" altLang="en-US"/>
          </a:p>
        </p:txBody>
      </p:sp>
      <p:sp>
        <p:nvSpPr>
          <p:cNvPr id="4" name="フッター プレースホルダー 3"/>
          <p:cNvSpPr>
            <a:spLocks noGrp="1"/>
          </p:cNvSpPr>
          <p:nvPr>
            <p:ph type="ftr" sz="quarter" idx="2"/>
          </p:nvPr>
        </p:nvSpPr>
        <p:spPr>
          <a:xfrm>
            <a:off x="1" y="9287059"/>
            <a:ext cx="2880101" cy="488792"/>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4" y="9287059"/>
            <a:ext cx="2880101" cy="488792"/>
          </a:xfrm>
          <a:prstGeom prst="rect">
            <a:avLst/>
          </a:prstGeom>
        </p:spPr>
        <p:txBody>
          <a:bodyPr vert="horz" lIns="89668" tIns="44835" rIns="89668" bIns="44835"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880309" cy="488871"/>
          </a:xfrm>
          <a:prstGeom prst="rect">
            <a:avLst/>
          </a:prstGeom>
        </p:spPr>
        <p:txBody>
          <a:bodyPr vert="horz" lIns="89662" tIns="44832" rIns="89662"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7" y="4"/>
            <a:ext cx="2880309" cy="488871"/>
          </a:xfrm>
          <a:prstGeom prst="rect">
            <a:avLst/>
          </a:prstGeom>
        </p:spPr>
        <p:txBody>
          <a:bodyPr vert="horz" lIns="89662" tIns="44832" rIns="89662" bIns="44832" rtlCol="0"/>
          <a:lstStyle>
            <a:lvl1pPr algn="r">
              <a:defRPr sz="1200"/>
            </a:lvl1pPr>
          </a:lstStyle>
          <a:p>
            <a:fld id="{053C139E-BDA4-4D3D-AFA7-E87CA0FBBD34}" type="datetimeFigureOut">
              <a:rPr kumimoji="1" lang="ja-JP" altLang="en-US" smtClean="0"/>
              <a:pPr/>
              <a:t>2016/7/8</a:t>
            </a:fld>
            <a:endParaRPr kumimoji="1" lang="ja-JP" altLang="en-US"/>
          </a:p>
        </p:txBody>
      </p:sp>
      <p:sp>
        <p:nvSpPr>
          <p:cNvPr id="4" name="スライド イメージ プレースホルダー 3"/>
          <p:cNvSpPr>
            <a:spLocks noGrp="1" noRot="1" noChangeAspect="1"/>
          </p:cNvSpPr>
          <p:nvPr>
            <p:ph type="sldImg" idx="2"/>
          </p:nvPr>
        </p:nvSpPr>
        <p:spPr>
          <a:xfrm>
            <a:off x="676275" y="733425"/>
            <a:ext cx="5294313" cy="3665538"/>
          </a:xfrm>
          <a:prstGeom prst="rect">
            <a:avLst/>
          </a:prstGeom>
          <a:noFill/>
          <a:ln w="12700">
            <a:solidFill>
              <a:prstClr val="black"/>
            </a:solidFill>
          </a:ln>
        </p:spPr>
        <p:txBody>
          <a:bodyPr vert="horz" lIns="89662" tIns="44832" rIns="89662" bIns="44832"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62" tIns="44832" rIns="89662" bIns="448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286850"/>
            <a:ext cx="2880309" cy="488871"/>
          </a:xfrm>
          <a:prstGeom prst="rect">
            <a:avLst/>
          </a:prstGeom>
        </p:spPr>
        <p:txBody>
          <a:bodyPr vert="horz" lIns="89662" tIns="44832" rIns="89662"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7" y="9286850"/>
            <a:ext cx="2880309" cy="488871"/>
          </a:xfrm>
          <a:prstGeom prst="rect">
            <a:avLst/>
          </a:prstGeom>
        </p:spPr>
        <p:txBody>
          <a:bodyPr vert="horz" lIns="89662" tIns="44832" rIns="89662" bIns="44832"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28</a:t>
            </a:fld>
            <a:endParaRPr kumimoji="1" lang="ja-JP" altLang="en-US" dirty="0"/>
          </a:p>
        </p:txBody>
      </p:sp>
    </p:spTree>
    <p:extLst>
      <p:ext uri="{BB962C8B-B14F-4D97-AF65-F5344CB8AC3E}">
        <p14:creationId xmlns:p14="http://schemas.microsoft.com/office/powerpoint/2010/main" val="97944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40</a:t>
            </a:fld>
            <a:endParaRPr kumimoji="1" lang="ja-JP" altLang="en-US"/>
          </a:p>
        </p:txBody>
      </p:sp>
    </p:spTree>
    <p:extLst>
      <p:ext uri="{BB962C8B-B14F-4D97-AF65-F5344CB8AC3E}">
        <p14:creationId xmlns:p14="http://schemas.microsoft.com/office/powerpoint/2010/main" val="20473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6</a:t>
            </a:fld>
            <a:endParaRPr kumimoji="1" lang="ja-JP" altLang="en-US"/>
          </a:p>
        </p:txBody>
      </p:sp>
    </p:spTree>
    <p:extLst>
      <p:ext uri="{BB962C8B-B14F-4D97-AF65-F5344CB8AC3E}">
        <p14:creationId xmlns:p14="http://schemas.microsoft.com/office/powerpoint/2010/main" val="26244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7</a:t>
            </a:fld>
            <a:endParaRPr kumimoji="1" lang="ja-JP" altLang="en-US"/>
          </a:p>
        </p:txBody>
      </p:sp>
    </p:spTree>
    <p:extLst>
      <p:ext uri="{BB962C8B-B14F-4D97-AF65-F5344CB8AC3E}">
        <p14:creationId xmlns:p14="http://schemas.microsoft.com/office/powerpoint/2010/main" val="121441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51887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410235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2016/7/8</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ord.yahoo.co.jp/o/image/SIG=11umb5nrl/EXP=1386231911;_ylt=A7dPdDvn5p5SeAQAyHaU3uV7;_ylu=X3oDMTBiNzloa3JsBHZ0aWQDanBjMDAx/*-http:/bsoza.com/ill_topic/cenergy_a05.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image" Target="../media/image17.pn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22.jpeg"/><Relationship Id="rId10" Type="http://schemas.openxmlformats.org/officeDocument/2006/relationships/image" Target="../media/image50.png"/><Relationship Id="rId4" Type="http://schemas.openxmlformats.org/officeDocument/2006/relationships/image" Target="../media/image18.emf"/><Relationship Id="rId9" Type="http://schemas.openxmlformats.org/officeDocument/2006/relationships/image" Target="../media/image49.wmf"/></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jpeg"/><Relationship Id="rId5" Type="http://schemas.microsoft.com/office/2007/relationships/hdphoto" Target="../media/hdphoto2.wdp"/><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emf"/><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2016</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２０１６年４月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横巻き 7"/>
          <p:cNvSpPr/>
          <p:nvPr/>
        </p:nvSpPr>
        <p:spPr>
          <a:xfrm>
            <a:off x="272481" y="1124744"/>
            <a:ext cx="9433048" cy="5733256"/>
          </a:xfrm>
          <a:prstGeom prst="horizontalScroll">
            <a:avLst>
              <a:gd name="adj" fmla="val 3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kern="100" dirty="0" smtClean="0">
                <a:solidFill>
                  <a:prstClr val="black"/>
                </a:solidFill>
                <a:latin typeface="Meiryo UI" pitchFamily="50" charset="-128"/>
                <a:ea typeface="Meiryo UI" pitchFamily="50" charset="-128"/>
                <a:cs typeface="Meiryo UI" pitchFamily="50" charset="-128"/>
              </a:rPr>
              <a:t>　</a:t>
            </a:r>
            <a:r>
              <a:rPr lang="ja-JP" altLang="en-US" sz="1600" kern="100" dirty="0" smtClean="0">
                <a:solidFill>
                  <a:prstClr val="black"/>
                </a:solidFill>
                <a:latin typeface="Meiryo UI" pitchFamily="50" charset="-128"/>
                <a:ea typeface="Meiryo UI" pitchFamily="50" charset="-128"/>
                <a:cs typeface="Meiryo UI" pitchFamily="50" charset="-128"/>
              </a:rPr>
              <a:t>　</a:t>
            </a:r>
            <a:endParaRPr lang="en-US" altLang="ja-JP" kern="100" dirty="0" smtClean="0">
              <a:solidFill>
                <a:prstClr val="black"/>
              </a:solidFill>
              <a:latin typeface="Meiryo UI" pitchFamily="50" charset="-128"/>
              <a:ea typeface="Meiryo UI" pitchFamily="50" charset="-128"/>
              <a:cs typeface="Meiryo UI" pitchFamily="50" charset="-128"/>
            </a:endParaRPr>
          </a:p>
          <a:p>
            <a:pPr>
              <a:lnSpc>
                <a:spcPts val="300"/>
              </a:lnSpc>
            </a:pPr>
            <a:r>
              <a:rPr lang="ja-JP" altLang="en-US" sz="1400" kern="100" dirty="0" smtClean="0">
                <a:solidFill>
                  <a:prstClr val="black"/>
                </a:solidFill>
                <a:latin typeface="Meiryo UI" pitchFamily="50" charset="-128"/>
                <a:ea typeface="Meiryo UI" pitchFamily="50" charset="-128"/>
                <a:cs typeface="Meiryo UI" pitchFamily="50" charset="-128"/>
              </a:rPr>
              <a:t>　　</a:t>
            </a:r>
            <a:endParaRPr lang="en-US" altLang="ja-JP" sz="1400" kern="100" dirty="0" smtClean="0">
              <a:solidFill>
                <a:prstClr val="black"/>
              </a:solidFill>
              <a:latin typeface="Meiryo UI" pitchFamily="50" charset="-128"/>
              <a:ea typeface="Meiryo UI" pitchFamily="50" charset="-128"/>
              <a:cs typeface="Meiryo UI" pitchFamily="50" charset="-128"/>
            </a:endParaRPr>
          </a:p>
          <a:p>
            <a:r>
              <a:rPr lang="ja-JP" altLang="en-US" sz="1400" kern="100" dirty="0" smtClean="0">
                <a:solidFill>
                  <a:prstClr val="black"/>
                </a:solidFill>
                <a:latin typeface="Meiryo UI" pitchFamily="50" charset="-128"/>
                <a:ea typeface="Meiryo UI" pitchFamily="50" charset="-128"/>
                <a:cs typeface="Meiryo UI" pitchFamily="50" charset="-128"/>
              </a:rPr>
              <a:t>　　</a:t>
            </a:r>
            <a:endParaRPr lang="en-US" altLang="ja-JP" sz="14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768" y="3731423"/>
            <a:ext cx="4915282" cy="289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再生可能エネルギーの普及拡大　</a:t>
            </a:r>
            <a:r>
              <a:rPr lang="ja-JP" altLang="en-US" sz="1400" dirty="0" smtClean="0">
                <a:solidFill>
                  <a:prstClr val="white"/>
                </a:solidFill>
                <a:ea typeface="HGP創英角ｺﾞｼｯｸUB" pitchFamily="50" charset="-128"/>
                <a:cs typeface="ＭＳ Ｐゴシック" charset="-128"/>
              </a:rPr>
              <a:t>～太陽光発電の普及促進～　</a:t>
            </a:r>
            <a:endParaRPr lang="ja-JP" altLang="en-US" sz="1400" dirty="0">
              <a:solidFill>
                <a:prstClr val="white"/>
              </a:solidFill>
              <a:ea typeface="HGP創英角ｺﾞｼｯｸUB" pitchFamily="50" charset="-128"/>
              <a:cs typeface="ＭＳ Ｐゴシック" charset="-128"/>
            </a:endParaRPr>
          </a:p>
        </p:txBody>
      </p:sp>
      <p:sp>
        <p:nvSpPr>
          <p:cNvPr id="14" name="テキスト ボックス 13"/>
          <p:cNvSpPr txBox="1"/>
          <p:nvPr/>
        </p:nvSpPr>
        <p:spPr>
          <a:xfrm>
            <a:off x="5841480" y="6405711"/>
            <a:ext cx="2808312" cy="246221"/>
          </a:xfrm>
          <a:prstGeom prst="rect">
            <a:avLst/>
          </a:prstGeom>
          <a:noFill/>
        </p:spPr>
        <p:txBody>
          <a:bodyPr wrap="square" rtlCol="0">
            <a:spAutoFit/>
          </a:bodyPr>
          <a:lstStyle/>
          <a:p>
            <a:pPr algn="ctr"/>
            <a:r>
              <a:rPr lang="ja-JP" altLang="en-US" sz="1000" dirty="0" smtClean="0">
                <a:solidFill>
                  <a:prstClr val="black"/>
                </a:solidFill>
                <a:latin typeface="Meiryo UI" pitchFamily="50" charset="-128"/>
                <a:ea typeface="Meiryo UI" pitchFamily="50" charset="-128"/>
                <a:cs typeface="Meiryo UI" pitchFamily="50" charset="-128"/>
              </a:rPr>
              <a:t>府域における太陽光発電の導入量の推移</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6" name="円/楕円 25"/>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９</a:t>
            </a:r>
            <a:endParaRPr lang="ja-JP" altLang="en-US" b="1" dirty="0">
              <a:solidFill>
                <a:prstClr val="white"/>
              </a:solidFill>
            </a:endParaRPr>
          </a:p>
        </p:txBody>
      </p:sp>
      <p:sp>
        <p:nvSpPr>
          <p:cNvPr id="30" name="角丸四角形 29"/>
          <p:cNvSpPr/>
          <p:nvPr/>
        </p:nvSpPr>
        <p:spPr>
          <a:xfrm>
            <a:off x="1081187" y="601546"/>
            <a:ext cx="8624341" cy="560150"/>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、併せて、その他の再生可能エネルギーについても、普及拡大に向けた取組みを進めます。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88627" y="630190"/>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a:xfrm>
            <a:off x="566906" y="1196752"/>
            <a:ext cx="6115937" cy="576064"/>
          </a:xfrm>
          <a:prstGeom prst="roundRect">
            <a:avLst>
              <a:gd name="adj" fmla="val 0"/>
            </a:avLst>
          </a:prstGeom>
          <a:noFill/>
          <a:ln>
            <a:noFill/>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b="1" u="sng" kern="100" dirty="0" smtClean="0">
                <a:solidFill>
                  <a:prstClr val="black"/>
                </a:solidFill>
                <a:latin typeface="Meiryo UI" pitchFamily="50" charset="-128"/>
                <a:ea typeface="Meiryo UI" pitchFamily="50" charset="-128"/>
                <a:cs typeface="Meiryo UI" pitchFamily="50" charset="-128"/>
              </a:rPr>
              <a:t>■再生可能エネルギーの導入</a:t>
            </a:r>
            <a:endParaRPr lang="en-US" altLang="ja-JP" b="1" u="sng" kern="100" dirty="0" smtClean="0">
              <a:solidFill>
                <a:prstClr val="black"/>
              </a:solidFill>
              <a:latin typeface="Meiryo UI" pitchFamily="50" charset="-128"/>
              <a:ea typeface="Meiryo UI" pitchFamily="50" charset="-128"/>
              <a:cs typeface="Meiryo UI" pitchFamily="50" charset="-128"/>
            </a:endParaRPr>
          </a:p>
        </p:txBody>
      </p:sp>
      <p:pic>
        <p:nvPicPr>
          <p:cNvPr id="40" name="図 5" descr="http://msp.c.yimg.jp/yjimage?q=ba69AbgXyLHEEHD874_aSy2Jjo0ztQmXKJn0OkAyqFBCDeT7RGqgFdB7ceZwSsANJB65otRZT1rSIzyWPZo_bv.wJH7NwgX5soePLtydk0MtW7VzI8KE2NObS5dipfsA6sg-&amp;sig=12t7g5lld&amp;x=170&amp;y=72">
            <a:hlinkClick r:id="rId4"/>
          </p:cNvPr>
          <p:cNvPicPr>
            <a:picLocks noChangeAspect="1"/>
          </p:cNvPicPr>
          <p:nvPr/>
        </p:nvPicPr>
        <p:blipFill>
          <a:blip r:embed="rId5" cstate="print"/>
          <a:srcRect/>
          <a:stretch>
            <a:fillRect/>
          </a:stretch>
        </p:blipFill>
        <p:spPr>
          <a:xfrm>
            <a:off x="871731" y="4725144"/>
            <a:ext cx="2901325" cy="1224136"/>
          </a:xfrm>
          <a:prstGeom prst="rect">
            <a:avLst/>
          </a:prstGeom>
          <a:noFill/>
          <a:ln>
            <a:noFill/>
          </a:ln>
        </p:spPr>
      </p:pic>
      <p:graphicFrame>
        <p:nvGraphicFramePr>
          <p:cNvPr id="3" name="表 2"/>
          <p:cNvGraphicFramePr>
            <a:graphicFrameLocks noGrp="1"/>
          </p:cNvGraphicFramePr>
          <p:nvPr>
            <p:extLst>
              <p:ext uri="{D42A27DB-BD31-4B8C-83A1-F6EECF244321}">
                <p14:modId xmlns:p14="http://schemas.microsoft.com/office/powerpoint/2010/main" val="2772184997"/>
              </p:ext>
            </p:extLst>
          </p:nvPr>
        </p:nvGraphicFramePr>
        <p:xfrm>
          <a:off x="778829" y="1712590"/>
          <a:ext cx="8779699" cy="2076450"/>
        </p:xfrm>
        <a:graphic>
          <a:graphicData uri="http://schemas.openxmlformats.org/drawingml/2006/table">
            <a:tbl>
              <a:tblPr>
                <a:tableStyleId>{5C22544A-7EE6-4342-B048-85BDC9FD1C3A}</a:tableStyleId>
              </a:tblPr>
              <a:tblGrid>
                <a:gridCol w="1341475"/>
                <a:gridCol w="994521"/>
                <a:gridCol w="1243150"/>
                <a:gridCol w="1299113"/>
                <a:gridCol w="1255776"/>
                <a:gridCol w="1267968"/>
                <a:gridCol w="1377696"/>
              </a:tblGrid>
              <a:tr h="523875">
                <a:tc>
                  <a:txBody>
                    <a:bodyPr/>
                    <a:lstStyle/>
                    <a:p>
                      <a:pPr algn="l" fontAlgn="b"/>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年度の</a:t>
                      </a:r>
                      <a:b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導入目標</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月末時点</a:t>
                      </a:r>
                      <a:endParaRPr lang="ja-JP" altLang="en-US" sz="16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04800">
                <a:tc rowSpan="4">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太陽光発電</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導入実績</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115</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26.5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46.4</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（住宅）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82</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20.6</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25.9</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（非住宅）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34.6</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25">
                <a:tc rowSpan="2">
                  <a:txBody>
                    <a:bodyPr/>
                    <a:lstStyle/>
                    <a:p>
                      <a:pPr algn="ctr" fontAlgn="ctr"/>
                      <a:r>
                        <a:rPr lang="zh-TW"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廃棄物発電等</a:t>
                      </a:r>
                      <a:endParaRPr lang="zh-TW"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導入実績</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1907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22.8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23.8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1187579" y="3861048"/>
            <a:ext cx="3261365" cy="261610"/>
          </a:xfrm>
          <a:prstGeom prst="rect">
            <a:avLst/>
          </a:prstGeom>
          <a:noFill/>
        </p:spPr>
        <p:txBody>
          <a:bodyPr wrap="square" rtlCol="0">
            <a:spAutoFit/>
          </a:bodyPr>
          <a:lstStyle/>
          <a:p>
            <a:r>
              <a:rPr lang="en-US" altLang="ja-JP"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　導入実績は、</a:t>
            </a:r>
            <a:r>
              <a:rPr lang="en-US" altLang="ja-JP" sz="1100" dirty="0" smtClean="0">
                <a:solidFill>
                  <a:prstClr val="black"/>
                </a:solidFill>
                <a:latin typeface="Meiryo UI" pitchFamily="50" charset="-128"/>
                <a:ea typeface="Meiryo UI" pitchFamily="50" charset="-128"/>
                <a:cs typeface="Meiryo UI" pitchFamily="50" charset="-128"/>
              </a:rPr>
              <a:t>2012</a:t>
            </a:r>
            <a:r>
              <a:rPr lang="ja-JP" altLang="en-US" sz="1100" dirty="0" smtClean="0">
                <a:solidFill>
                  <a:prstClr val="black"/>
                </a:solidFill>
                <a:latin typeface="Meiryo UI" pitchFamily="50" charset="-128"/>
                <a:ea typeface="Meiryo UI" pitchFamily="50" charset="-128"/>
                <a:cs typeface="Meiryo UI" pitchFamily="50" charset="-128"/>
              </a:rPr>
              <a:t>年度末比で示しています。</a:t>
            </a:r>
            <a:endParaRPr lang="ja-JP" altLang="en-US" sz="11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86692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再生可能エネルギーの普及拡大　</a:t>
            </a:r>
            <a:r>
              <a:rPr lang="ja-JP" altLang="en-US" sz="1400" dirty="0" smtClean="0">
                <a:solidFill>
                  <a:prstClr val="white"/>
                </a:solidFill>
                <a:ea typeface="HGP創英角ｺﾞｼｯｸUB" pitchFamily="50" charset="-128"/>
                <a:cs typeface="ＭＳ Ｐゴシック" charset="-128"/>
              </a:rPr>
              <a:t>～太陽光発電の普及促進～　</a:t>
            </a:r>
            <a:endParaRPr lang="ja-JP" altLang="en-US" sz="1400" dirty="0">
              <a:solidFill>
                <a:prstClr val="white"/>
              </a:solidFill>
              <a:ea typeface="HGP創英角ｺﾞｼｯｸUB" pitchFamily="50" charset="-128"/>
              <a:cs typeface="ＭＳ Ｐゴシック" charset="-128"/>
            </a:endParaRPr>
          </a:p>
        </p:txBody>
      </p:sp>
      <p:sp>
        <p:nvSpPr>
          <p:cNvPr id="15" name="角丸四角形 14"/>
          <p:cNvSpPr/>
          <p:nvPr/>
        </p:nvSpPr>
        <p:spPr>
          <a:xfrm>
            <a:off x="165182" y="620689"/>
            <a:ext cx="9582056" cy="291588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268267" y="724523"/>
            <a:ext cx="7167856"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200472" y="1177570"/>
            <a:ext cx="8316924"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◆金融機関との連携により、個人が太陽光発電設備等の設置に必要となる資金</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について、低利の融資を行います。</a:t>
            </a:r>
            <a:r>
              <a:rPr lang="ja-JP" altLang="en-US" sz="1300" dirty="0">
                <a:solidFill>
                  <a:prstClr val="black"/>
                </a:solidFill>
                <a:latin typeface="Meiryo UI" pitchFamily="50" charset="-128"/>
                <a:ea typeface="Meiryo UI" pitchFamily="50" charset="-128"/>
                <a:cs typeface="Meiryo UI" pitchFamily="50" charset="-128"/>
              </a:rPr>
              <a:t>　</a:t>
            </a:r>
          </a:p>
        </p:txBody>
      </p:sp>
      <p:sp>
        <p:nvSpPr>
          <p:cNvPr id="18" name="テキスト ボックス 17"/>
          <p:cNvSpPr txBox="1"/>
          <p:nvPr/>
        </p:nvSpPr>
        <p:spPr>
          <a:xfrm>
            <a:off x="325399" y="1685973"/>
            <a:ext cx="6973210" cy="1754326"/>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・融資対象：府内居住者　　　</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・融資利率：年</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％（固定）</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・対象設備：① </a:t>
            </a:r>
            <a:r>
              <a:rPr lang="ja-JP" altLang="en-US" sz="1200" dirty="0">
                <a:solidFill>
                  <a:prstClr val="black"/>
                </a:solidFill>
                <a:latin typeface="Meiryo UI" pitchFamily="50" charset="-128"/>
                <a:ea typeface="Meiryo UI" pitchFamily="50" charset="-128"/>
                <a:cs typeface="Meiryo UI" pitchFamily="50" charset="-128"/>
              </a:rPr>
              <a:t>太陽光発電設備</a:t>
            </a:r>
            <a:r>
              <a:rPr lang="ja-JP" altLang="en-US" sz="1200" dirty="0" smtClean="0">
                <a:solidFill>
                  <a:prstClr val="black"/>
                </a:solidFill>
                <a:latin typeface="Meiryo UI" pitchFamily="50" charset="-128"/>
                <a:ea typeface="Meiryo UI" pitchFamily="50" charset="-128"/>
                <a:cs typeface="Meiryo UI" pitchFamily="50" charset="-128"/>
              </a:rPr>
              <a:t>、ヒートポンプ式</a:t>
            </a:r>
            <a:r>
              <a:rPr lang="ja-JP" altLang="en-US" sz="1200" dirty="0">
                <a:solidFill>
                  <a:prstClr val="black"/>
                </a:solidFill>
                <a:latin typeface="Meiryo UI" pitchFamily="50" charset="-128"/>
                <a:ea typeface="Meiryo UI" pitchFamily="50" charset="-128"/>
                <a:cs typeface="Meiryo UI" pitchFamily="50" charset="-128"/>
              </a:rPr>
              <a:t>電気給湯器</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　　　　　　　　 ② </a:t>
            </a:r>
            <a:r>
              <a:rPr lang="ja-JP" altLang="en-US" sz="1200" dirty="0">
                <a:solidFill>
                  <a:prstClr val="black"/>
                </a:solidFill>
                <a:latin typeface="Meiryo UI" pitchFamily="50" charset="-128"/>
                <a:ea typeface="Meiryo UI" pitchFamily="50" charset="-128"/>
                <a:cs typeface="Meiryo UI" pitchFamily="50" charset="-128"/>
              </a:rPr>
              <a:t>①のいずれかと併せて設置する太陽熱利用設備、蓄電池</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断熱化工事、省エネ化工事</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・融資限度額：</a:t>
            </a:r>
            <a:r>
              <a:rPr lang="en-US" altLang="ja-JP" sz="1200" dirty="0" smtClean="0">
                <a:solidFill>
                  <a:prstClr val="black"/>
                </a:solidFill>
                <a:latin typeface="Meiryo UI" pitchFamily="50" charset="-128"/>
                <a:ea typeface="Meiryo UI" pitchFamily="50" charset="-128"/>
                <a:cs typeface="Meiryo UI" pitchFamily="50" charset="-128"/>
              </a:rPr>
              <a:t>300</a:t>
            </a:r>
            <a:r>
              <a:rPr lang="ja-JP" altLang="en-US" sz="1200" dirty="0" smtClean="0">
                <a:solidFill>
                  <a:prstClr val="black"/>
                </a:solidFill>
                <a:latin typeface="Meiryo UI" pitchFamily="50" charset="-128"/>
                <a:ea typeface="Meiryo UI" pitchFamily="50" charset="-128"/>
                <a:cs typeface="Meiryo UI" pitchFamily="50" charset="-128"/>
              </a:rPr>
              <a:t>万円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・融資期間：</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年</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・融資予定件数：</a:t>
            </a:r>
            <a:r>
              <a:rPr lang="en-US" altLang="ja-JP" sz="1200" dirty="0">
                <a:solidFill>
                  <a:prstClr val="black"/>
                </a:solidFill>
                <a:latin typeface="Meiryo UI" pitchFamily="50" charset="-128"/>
                <a:ea typeface="Meiryo UI" pitchFamily="50" charset="-128"/>
                <a:cs typeface="Meiryo UI" pitchFamily="50" charset="-128"/>
              </a:rPr>
              <a:t>120</a:t>
            </a:r>
            <a:r>
              <a:rPr lang="ja-JP" altLang="en-US" sz="1200" dirty="0" smtClean="0">
                <a:solidFill>
                  <a:prstClr val="black"/>
                </a:solidFill>
                <a:latin typeface="Meiryo UI" pitchFamily="50" charset="-128"/>
                <a:ea typeface="Meiryo UI" pitchFamily="50" charset="-128"/>
                <a:cs typeface="Meiryo UI" pitchFamily="50" charset="-128"/>
              </a:rPr>
              <a:t>件</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・融資枠：</a:t>
            </a:r>
            <a:r>
              <a:rPr lang="en-US" altLang="ja-JP" sz="1200" dirty="0">
                <a:solidFill>
                  <a:prstClr val="black"/>
                </a:solidFill>
                <a:latin typeface="Meiryo UI" pitchFamily="50" charset="-128"/>
                <a:ea typeface="Meiryo UI" pitchFamily="50" charset="-128"/>
                <a:cs typeface="Meiryo UI" pitchFamily="50" charset="-128"/>
              </a:rPr>
              <a:t>3.6</a:t>
            </a:r>
            <a:r>
              <a:rPr lang="ja-JP" altLang="en-US" sz="1200" dirty="0" smtClean="0">
                <a:solidFill>
                  <a:prstClr val="black"/>
                </a:solidFill>
                <a:latin typeface="Meiryo UI" pitchFamily="50" charset="-128"/>
                <a:ea typeface="Meiryo UI" pitchFamily="50" charset="-128"/>
                <a:cs typeface="Meiryo UI" pitchFamily="50" charset="-128"/>
              </a:rPr>
              <a:t>億円</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4" name="正方形/長方形 33"/>
          <p:cNvSpPr/>
          <p:nvPr/>
        </p:nvSpPr>
        <p:spPr>
          <a:xfrm>
            <a:off x="7115105" y="1462540"/>
            <a:ext cx="2470037" cy="58082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a:t>
            </a:r>
            <a:r>
              <a:rPr lang="en-US" altLang="ja-JP" sz="1000" dirty="0">
                <a:solidFill>
                  <a:prstClr val="black"/>
                </a:solidFill>
                <a:latin typeface="Meiryo UI" pitchFamily="50" charset="-128"/>
                <a:ea typeface="Meiryo UI" pitchFamily="50" charset="-128"/>
                <a:cs typeface="Meiryo UI" pitchFamily="50" charset="-128"/>
              </a:rPr>
              <a:t>2015</a:t>
            </a:r>
            <a:r>
              <a:rPr lang="ja-JP" altLang="en-US" sz="1000" dirty="0" smtClean="0">
                <a:solidFill>
                  <a:prstClr val="black"/>
                </a:solidFill>
                <a:latin typeface="Meiryo UI" pitchFamily="50" charset="-128"/>
                <a:ea typeface="Meiryo UI" pitchFamily="50" charset="-128"/>
                <a:cs typeface="Meiryo UI" pitchFamily="50" charset="-128"/>
              </a:rPr>
              <a:t>年度実績＞</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・融資件数：</a:t>
            </a:r>
            <a:r>
              <a:rPr lang="en-US" altLang="ja-JP" sz="1000" dirty="0" smtClean="0">
                <a:solidFill>
                  <a:prstClr val="black"/>
                </a:solidFill>
                <a:latin typeface="Meiryo UI" pitchFamily="50" charset="-128"/>
                <a:ea typeface="Meiryo UI" pitchFamily="50" charset="-128"/>
                <a:cs typeface="Meiryo UI" pitchFamily="50" charset="-128"/>
              </a:rPr>
              <a:t>51</a:t>
            </a:r>
            <a:r>
              <a:rPr lang="ja-JP" altLang="en-US" sz="1000" dirty="0" smtClean="0">
                <a:solidFill>
                  <a:prstClr val="black"/>
                </a:solidFill>
                <a:latin typeface="Meiryo UI" pitchFamily="50" charset="-128"/>
                <a:ea typeface="Meiryo UI" pitchFamily="50" charset="-128"/>
                <a:cs typeface="Meiryo UI" pitchFamily="50" charset="-128"/>
              </a:rPr>
              <a:t>件</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取扱金融機関：９金融機関（</a:t>
            </a:r>
            <a:r>
              <a:rPr lang="en-US" altLang="ja-JP" sz="900" dirty="0" smtClean="0">
                <a:solidFill>
                  <a:prstClr val="black"/>
                </a:solidFill>
                <a:latin typeface="Meiryo UI" pitchFamily="50" charset="-128"/>
                <a:ea typeface="Meiryo UI" pitchFamily="50" charset="-128"/>
                <a:cs typeface="Meiryo UI" pitchFamily="50" charset="-128"/>
              </a:rPr>
              <a:t>408</a:t>
            </a:r>
            <a:r>
              <a:rPr lang="ja-JP" altLang="en-US" sz="900" dirty="0" smtClean="0">
                <a:solidFill>
                  <a:prstClr val="black"/>
                </a:solidFill>
                <a:latin typeface="Meiryo UI" pitchFamily="50" charset="-128"/>
                <a:ea typeface="Meiryo UI" pitchFamily="50" charset="-128"/>
                <a:cs typeface="Meiryo UI" pitchFamily="50" charset="-128"/>
              </a:rPr>
              <a:t>店舗）</a:t>
            </a:r>
            <a:endParaRPr lang="ja-JP" altLang="en-US" sz="90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5667982" y="1536763"/>
            <a:ext cx="3727393" cy="1898754"/>
            <a:chOff x="5906127" y="2639402"/>
            <a:chExt cx="3727393" cy="1898754"/>
          </a:xfrm>
        </p:grpSpPr>
        <p:sp>
          <p:nvSpPr>
            <p:cNvPr id="20" name="テキスト ボックス 19"/>
            <p:cNvSpPr txBox="1"/>
            <p:nvPr/>
          </p:nvSpPr>
          <p:spPr>
            <a:xfrm>
              <a:off x="5906127" y="2639402"/>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6286340" y="2976481"/>
              <a:ext cx="936104" cy="366364"/>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利用者</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3" name="正方形/長方形 22"/>
            <p:cNvSpPr/>
            <p:nvPr/>
          </p:nvSpPr>
          <p:spPr>
            <a:xfrm>
              <a:off x="8697416" y="4040093"/>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大阪府</a:t>
              </a:r>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25" name="直線矢印コネクタ 24"/>
            <p:cNvCxnSpPr/>
            <p:nvPr/>
          </p:nvCxnSpPr>
          <p:spPr>
            <a:xfrm>
              <a:off x="6653343" y="3342844"/>
              <a:ext cx="0" cy="682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869367" y="3342844"/>
              <a:ext cx="0" cy="682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229407" y="4291935"/>
              <a:ext cx="1468009"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7229407" y="4155841"/>
              <a:ext cx="146800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08129" y="3553135"/>
              <a:ext cx="1105254"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①融資申込</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6899353" y="3499847"/>
              <a:ext cx="1656372" cy="400110"/>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④金銭消費貸借契約、</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融資実行</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7285643" y="4291935"/>
              <a:ext cx="1422786"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②貸付予定者の報告</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7521387" y="3931895"/>
              <a:ext cx="1018052"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③認定通知</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2" name="正方形/長方形 21"/>
            <p:cNvSpPr/>
            <p:nvPr/>
          </p:nvSpPr>
          <p:spPr>
            <a:xfrm>
              <a:off x="6293303" y="4025036"/>
              <a:ext cx="936104" cy="410915"/>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金融機関</a:t>
              </a:r>
              <a:endParaRPr lang="ja-JP" altLang="en-US" sz="1200" dirty="0">
                <a:solidFill>
                  <a:prstClr val="black"/>
                </a:solidFill>
                <a:latin typeface="Meiryo UI" pitchFamily="50" charset="-128"/>
                <a:ea typeface="Meiryo UI" pitchFamily="50" charset="-128"/>
                <a:cs typeface="Meiryo UI" pitchFamily="50" charset="-128"/>
              </a:endParaRPr>
            </a:p>
          </p:txBody>
        </p:sp>
      </p:grpSp>
      <p:sp>
        <p:nvSpPr>
          <p:cNvPr id="39" name="テキスト ボックス 38"/>
          <p:cNvSpPr txBox="1"/>
          <p:nvPr/>
        </p:nvSpPr>
        <p:spPr>
          <a:xfrm>
            <a:off x="7578258" y="786307"/>
            <a:ext cx="1872208" cy="553998"/>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a:solidFill>
                  <a:prstClr val="black"/>
                </a:solidFill>
                <a:latin typeface="Meiryo UI" pitchFamily="50" charset="-128"/>
                <a:ea typeface="Meiryo UI" pitchFamily="50" charset="-128"/>
                <a:cs typeface="Meiryo UI" pitchFamily="50" charset="-128"/>
              </a:rPr>
              <a:t>110,000</a:t>
            </a:r>
            <a:r>
              <a:rPr lang="zh-TW" altLang="en-US" sz="1200" dirty="0" smtClean="0">
                <a:solidFill>
                  <a:prstClr val="black"/>
                </a:solidFill>
                <a:latin typeface="Meiryo UI" pitchFamily="50" charset="-128"/>
                <a:ea typeface="Meiryo UI" pitchFamily="50" charset="-128"/>
                <a:cs typeface="Meiryo UI" pitchFamily="50" charset="-128"/>
              </a:rPr>
              <a:t>千円＋</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zh-TW" altLang="en-US" sz="1200" dirty="0" smtClean="0">
                <a:solidFill>
                  <a:prstClr val="black"/>
                </a:solidFill>
                <a:latin typeface="Meiryo UI" pitchFamily="50" charset="-128"/>
                <a:ea typeface="Meiryo UI" pitchFamily="50" charset="-128"/>
                <a:cs typeface="Meiryo UI" pitchFamily="50" charset="-128"/>
              </a:rPr>
              <a:t>債務負担</a:t>
            </a:r>
            <a:r>
              <a:rPr lang="en-US" altLang="ja-JP" sz="1200" dirty="0">
                <a:solidFill>
                  <a:prstClr val="black"/>
                </a:solidFill>
                <a:latin typeface="Meiryo UI" pitchFamily="50" charset="-128"/>
                <a:ea typeface="Meiryo UI" pitchFamily="50" charset="-128"/>
                <a:cs typeface="Meiryo UI" pitchFamily="50" charset="-128"/>
              </a:rPr>
              <a:t>101,500</a:t>
            </a:r>
            <a:r>
              <a:rPr lang="zh-TW" altLang="en-US" sz="1200" dirty="0" smtClean="0">
                <a:solidFill>
                  <a:prstClr val="black"/>
                </a:solidFill>
                <a:latin typeface="Meiryo UI" pitchFamily="50" charset="-128"/>
                <a:ea typeface="Meiryo UI" pitchFamily="50" charset="-128"/>
                <a:cs typeface="Meiryo UI" pitchFamily="50" charset="-128"/>
              </a:rPr>
              <a:t>千円）</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46" name="円/楕円 45"/>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endParaRPr lang="ja-JP" altLang="en-US" b="1" dirty="0">
              <a:solidFill>
                <a:prstClr val="white"/>
              </a:solidFill>
            </a:endParaRPr>
          </a:p>
        </p:txBody>
      </p:sp>
      <p:sp>
        <p:nvSpPr>
          <p:cNvPr id="53" name="角丸四角形 52"/>
          <p:cNvSpPr/>
          <p:nvPr/>
        </p:nvSpPr>
        <p:spPr>
          <a:xfrm>
            <a:off x="156218" y="3671047"/>
            <a:ext cx="9591020" cy="309282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角丸四角形 53"/>
          <p:cNvSpPr/>
          <p:nvPr/>
        </p:nvSpPr>
        <p:spPr>
          <a:xfrm>
            <a:off x="286198" y="3781475"/>
            <a:ext cx="3197176"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低利ソーラークレジット事業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55" name="テキスト ボックス 54"/>
          <p:cNvSpPr txBox="1"/>
          <p:nvPr/>
        </p:nvSpPr>
        <p:spPr>
          <a:xfrm>
            <a:off x="191508" y="4234522"/>
            <a:ext cx="6583730"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a:t>
            </a:r>
            <a:r>
              <a:rPr lang="ja-JP" altLang="en-US" sz="1300" dirty="0" smtClean="0">
                <a:solidFill>
                  <a:prstClr val="black"/>
                </a:solidFill>
                <a:latin typeface="Meiryo UI" pitchFamily="50" charset="-128"/>
                <a:ea typeface="Meiryo UI" pitchFamily="50" charset="-128"/>
                <a:cs typeface="Meiryo UI" pitchFamily="50" charset="-128"/>
              </a:rPr>
              <a:t>の初期</a:t>
            </a:r>
            <a:r>
              <a:rPr lang="ja-JP" altLang="en-US" sz="1300" dirty="0">
                <a:solidFill>
                  <a:prstClr val="black"/>
                </a:solidFill>
                <a:latin typeface="Meiryo UI" pitchFamily="50" charset="-128"/>
                <a:ea typeface="Meiryo UI" pitchFamily="50" charset="-128"/>
                <a:cs typeface="Meiryo UI" pitchFamily="50" charset="-128"/>
              </a:rPr>
              <a:t>費用の負担軽減のため</a:t>
            </a:r>
            <a:r>
              <a:rPr lang="ja-JP" altLang="en-US" sz="1300" dirty="0" smtClean="0">
                <a:solidFill>
                  <a:prstClr val="black"/>
                </a:solidFill>
                <a:latin typeface="Meiryo UI" pitchFamily="50" charset="-128"/>
                <a:ea typeface="Meiryo UI" pitchFamily="50" charset="-128"/>
                <a:cs typeface="Meiryo UI" pitchFamily="50" charset="-128"/>
              </a:rPr>
              <a:t>、低利</a:t>
            </a:r>
            <a:r>
              <a:rPr lang="ja-JP" altLang="en-US" sz="1300" dirty="0">
                <a:solidFill>
                  <a:prstClr val="black"/>
                </a:solidFill>
                <a:latin typeface="Meiryo UI" pitchFamily="50" charset="-128"/>
                <a:ea typeface="Meiryo UI" pitchFamily="50" charset="-128"/>
                <a:cs typeface="Meiryo UI" pitchFamily="50" charset="-128"/>
              </a:rPr>
              <a:t>融資制度に加え</a:t>
            </a:r>
            <a:r>
              <a:rPr lang="ja-JP" altLang="en-US" sz="1300" dirty="0" smtClean="0">
                <a:solidFill>
                  <a:prstClr val="black"/>
                </a:solidFill>
                <a:latin typeface="Meiryo UI" pitchFamily="50" charset="-128"/>
                <a:ea typeface="Meiryo UI" pitchFamily="50" charset="-128"/>
                <a:cs typeface="Meiryo UI" pitchFamily="50" charset="-128"/>
              </a:rPr>
              <a:t>、申請者</a:t>
            </a:r>
            <a:r>
              <a:rPr lang="ja-JP" altLang="en-US" sz="1300" dirty="0">
                <a:solidFill>
                  <a:prstClr val="black"/>
                </a:solidFill>
                <a:latin typeface="Meiryo UI" pitchFamily="50" charset="-128"/>
                <a:ea typeface="Meiryo UI" pitchFamily="50" charset="-128"/>
                <a:cs typeface="Meiryo UI" pitchFamily="50" charset="-128"/>
              </a:rPr>
              <a:t>の</a:t>
            </a:r>
            <a:r>
              <a:rPr lang="ja-JP" altLang="en-US" sz="1300" dirty="0" smtClean="0">
                <a:solidFill>
                  <a:prstClr val="black"/>
                </a:solidFill>
                <a:latin typeface="Meiryo UI" pitchFamily="50" charset="-128"/>
                <a:ea typeface="Meiryo UI" pitchFamily="50" charset="-128"/>
                <a:cs typeface="Meiryo UI" pitchFamily="50" charset="-128"/>
              </a:rPr>
              <a:t>手続き</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面での負担を</a:t>
            </a:r>
            <a:r>
              <a:rPr lang="ja-JP" altLang="en-US" sz="1300" dirty="0">
                <a:solidFill>
                  <a:prstClr val="black"/>
                </a:solidFill>
                <a:latin typeface="Meiryo UI" pitchFamily="50" charset="-128"/>
                <a:ea typeface="Meiryo UI" pitchFamily="50" charset="-128"/>
                <a:cs typeface="Meiryo UI" pitchFamily="50" charset="-128"/>
              </a:rPr>
              <a:t>解消できる</a:t>
            </a:r>
            <a:r>
              <a:rPr lang="ja-JP" altLang="en-US" sz="1300" dirty="0" smtClean="0">
                <a:solidFill>
                  <a:prstClr val="black"/>
                </a:solidFill>
                <a:latin typeface="Meiryo UI" pitchFamily="50" charset="-128"/>
                <a:ea typeface="Meiryo UI" pitchFamily="50" charset="-128"/>
                <a:cs typeface="Meiryo UI" pitchFamily="50" charset="-128"/>
              </a:rPr>
              <a:t>低利ソーラークレジット事業を</a:t>
            </a:r>
            <a:r>
              <a:rPr lang="ja-JP" altLang="en-US" sz="1300" dirty="0">
                <a:solidFill>
                  <a:prstClr val="black"/>
                </a:solidFill>
                <a:latin typeface="Meiryo UI" pitchFamily="50" charset="-128"/>
                <a:ea typeface="Meiryo UI" pitchFamily="50" charset="-128"/>
                <a:cs typeface="Meiryo UI" pitchFamily="50" charset="-128"/>
              </a:rPr>
              <a:t>信販会社と</a:t>
            </a:r>
            <a:r>
              <a:rPr lang="ja-JP" altLang="en-US" sz="1300" dirty="0" smtClean="0">
                <a:solidFill>
                  <a:prstClr val="black"/>
                </a:solidFill>
                <a:latin typeface="Meiryo UI" pitchFamily="50" charset="-128"/>
                <a:ea typeface="Meiryo UI" pitchFamily="50" charset="-128"/>
                <a:cs typeface="Meiryo UI" pitchFamily="50" charset="-128"/>
              </a:rPr>
              <a:t>連携して創設します。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327169" y="4776293"/>
            <a:ext cx="6123763" cy="1938992"/>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対象：</a:t>
            </a:r>
            <a:r>
              <a:rPr lang="ja-JP" altLang="en-US" sz="1200" dirty="0">
                <a:solidFill>
                  <a:prstClr val="black"/>
                </a:solidFill>
                <a:latin typeface="Meiryo UI" pitchFamily="50" charset="-128"/>
                <a:ea typeface="Meiryo UI" pitchFamily="50" charset="-128"/>
                <a:cs typeface="Meiryo UI" pitchFamily="50" charset="-128"/>
              </a:rPr>
              <a:t>府内居住者（新築・既築</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利率：</a:t>
            </a:r>
            <a:r>
              <a:rPr lang="ja-JP" altLang="en-US" sz="1200" dirty="0">
                <a:solidFill>
                  <a:prstClr val="black"/>
                </a:solidFill>
                <a:latin typeface="Meiryo UI" pitchFamily="50" charset="-128"/>
                <a:ea typeface="Meiryo UI" pitchFamily="50" charset="-128"/>
                <a:cs typeface="Meiryo UI" pitchFamily="50" charset="-128"/>
              </a:rPr>
              <a:t>想定金利　年</a:t>
            </a:r>
            <a:r>
              <a:rPr lang="en-US" altLang="ja-JP" sz="1200" dirty="0">
                <a:solidFill>
                  <a:prstClr val="black"/>
                </a:solidFill>
                <a:latin typeface="Meiryo UI" pitchFamily="50" charset="-128"/>
                <a:ea typeface="Meiryo UI" pitchFamily="50" charset="-128"/>
                <a:cs typeface="Meiryo UI" pitchFamily="50" charset="-128"/>
              </a:rPr>
              <a:t>2.0</a:t>
            </a:r>
            <a:r>
              <a:rPr lang="ja-JP" altLang="en-US" sz="1200" dirty="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2.2%</a:t>
            </a:r>
            <a:r>
              <a:rPr lang="ja-JP" altLang="en-US" sz="1200" dirty="0">
                <a:solidFill>
                  <a:prstClr val="black"/>
                </a:solidFill>
                <a:latin typeface="Meiryo UI" pitchFamily="50" charset="-128"/>
                <a:ea typeface="Meiryo UI" pitchFamily="50" charset="-128"/>
                <a:cs typeface="Meiryo UI" pitchFamily="50" charset="-128"/>
              </a:rPr>
              <a:t>程度（固定</a:t>
            </a:r>
            <a:r>
              <a:rPr lang="ja-JP" altLang="en-US" sz="1200" dirty="0" smtClean="0">
                <a:solidFill>
                  <a:prstClr val="black"/>
                </a:solidFill>
                <a:latin typeface="Meiryo UI" pitchFamily="50" charset="-128"/>
                <a:ea typeface="Meiryo UI" pitchFamily="50" charset="-128"/>
                <a:cs typeface="Meiryo UI" pitchFamily="50" charset="-128"/>
              </a:rPr>
              <a:t>）（公募により決定）</a:t>
            </a:r>
            <a:endParaRPr lang="ja-JP" altLang="en-US"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・対象設備：「</a:t>
            </a:r>
            <a:r>
              <a:rPr lang="ja-JP" altLang="en-US" sz="1200" dirty="0">
                <a:solidFill>
                  <a:prstClr val="black"/>
                </a:solidFill>
                <a:latin typeface="Meiryo UI" pitchFamily="50" charset="-128"/>
                <a:ea typeface="Meiryo UI" pitchFamily="50" charset="-128"/>
                <a:cs typeface="Meiryo UI" pitchFamily="50" charset="-128"/>
              </a:rPr>
              <a:t>太陽光パネル設置普及啓発事業」に登録されている太陽光パネルメーカー製で</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10kW</a:t>
            </a:r>
            <a:r>
              <a:rPr lang="ja-JP" altLang="en-US" sz="1200" dirty="0">
                <a:solidFill>
                  <a:prstClr val="black"/>
                </a:solidFill>
                <a:latin typeface="Meiryo UI" pitchFamily="50" charset="-128"/>
                <a:ea typeface="Meiryo UI" pitchFamily="50" charset="-128"/>
                <a:cs typeface="Meiryo UI" pitchFamily="50" charset="-128"/>
              </a:rPr>
              <a:t>未満かつ「固定価格買取制度」の対象となる太陽光発電設備を</a:t>
            </a:r>
            <a:r>
              <a:rPr lang="ja-JP" altLang="en-US" sz="1200" dirty="0" smtClean="0">
                <a:solidFill>
                  <a:prstClr val="black"/>
                </a:solidFill>
                <a:latin typeface="Meiryo UI" pitchFamily="50" charset="-128"/>
                <a:ea typeface="Meiryo UI" pitchFamily="50" charset="-128"/>
                <a:cs typeface="Meiryo UI" pitchFamily="50" charset="-128"/>
              </a:rPr>
              <a:t>含む</a:t>
            </a:r>
            <a:r>
              <a:rPr lang="ja-JP" altLang="en-US" sz="1200" dirty="0">
                <a:solidFill>
                  <a:prstClr val="black"/>
                </a:solidFill>
                <a:latin typeface="Meiryo UI" pitchFamily="50" charset="-128"/>
                <a:ea typeface="Meiryo UI" pitchFamily="50" charset="-128"/>
                <a:cs typeface="Meiryo UI" pitchFamily="50" charset="-128"/>
              </a:rPr>
              <a:t>もの</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限度</a:t>
            </a:r>
            <a:r>
              <a:rPr lang="ja-JP" altLang="en-US" sz="1200" dirty="0">
                <a:solidFill>
                  <a:prstClr val="black"/>
                </a:solidFill>
                <a:latin typeface="Meiryo UI" pitchFamily="50" charset="-128"/>
                <a:ea typeface="Meiryo UI" pitchFamily="50" charset="-128"/>
                <a:cs typeface="Meiryo UI" pitchFamily="50" charset="-128"/>
              </a:rPr>
              <a:t>額：上限</a:t>
            </a:r>
            <a:r>
              <a:rPr lang="en-US" altLang="ja-JP" sz="1200" dirty="0">
                <a:solidFill>
                  <a:prstClr val="black"/>
                </a:solidFill>
                <a:latin typeface="Meiryo UI" pitchFamily="50" charset="-128"/>
                <a:ea typeface="Meiryo UI" pitchFamily="50" charset="-128"/>
                <a:cs typeface="Meiryo UI" pitchFamily="50" charset="-128"/>
              </a:rPr>
              <a:t>300</a:t>
            </a:r>
            <a:r>
              <a:rPr lang="ja-JP" altLang="en-US" sz="1200" dirty="0">
                <a:solidFill>
                  <a:prstClr val="black"/>
                </a:solidFill>
                <a:latin typeface="Meiryo UI" pitchFamily="50" charset="-128"/>
                <a:ea typeface="Meiryo UI" pitchFamily="50" charset="-128"/>
                <a:cs typeface="Meiryo UI" pitchFamily="50" charset="-128"/>
              </a:rPr>
              <a:t>万円</a:t>
            </a:r>
            <a:r>
              <a:rPr lang="ja-JP" altLang="en-US" sz="1200" dirty="0" smtClean="0">
                <a:solidFill>
                  <a:prstClr val="black"/>
                </a:solidFill>
                <a:latin typeface="Meiryo UI" pitchFamily="50" charset="-128"/>
                <a:ea typeface="Meiryo UI" pitchFamily="50" charset="-128"/>
                <a:cs typeface="Meiryo UI" pitchFamily="50" charset="-128"/>
              </a:rPr>
              <a:t>以上</a:t>
            </a:r>
            <a:endParaRPr lang="ja-JP" altLang="en-US"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期間　：</a:t>
            </a:r>
            <a:r>
              <a:rPr lang="en-US" altLang="ja-JP" sz="1200" dirty="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年</a:t>
            </a:r>
            <a:endParaRPr lang="ja-JP" altLang="en-US"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・金融機関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社（公募により選定</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実施期間　</a:t>
            </a:r>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平成</a:t>
            </a:r>
            <a:r>
              <a:rPr lang="en-US" altLang="ja-JP" sz="1200" dirty="0">
                <a:solidFill>
                  <a:prstClr val="black"/>
                </a:solidFill>
                <a:latin typeface="Meiryo UI" pitchFamily="50" charset="-128"/>
                <a:ea typeface="Meiryo UI" pitchFamily="50" charset="-128"/>
                <a:cs typeface="Meiryo UI" pitchFamily="50" charset="-128"/>
              </a:rPr>
              <a:t>28</a:t>
            </a:r>
            <a:r>
              <a:rPr lang="ja-JP" altLang="en-US" sz="1200" dirty="0">
                <a:solidFill>
                  <a:prstClr val="black"/>
                </a:solidFill>
                <a:latin typeface="Meiryo UI" pitchFamily="50" charset="-128"/>
                <a:ea typeface="Meiryo UI" pitchFamily="50" charset="-128"/>
                <a:cs typeface="Meiryo UI" pitchFamily="50" charset="-128"/>
              </a:rPr>
              <a:t>年</a:t>
            </a:r>
            <a:r>
              <a:rPr lang="en-US" altLang="ja-JP" sz="1200" dirty="0">
                <a:solidFill>
                  <a:prstClr val="black"/>
                </a:solidFill>
                <a:latin typeface="Meiryo UI" pitchFamily="50" charset="-128"/>
                <a:ea typeface="Meiryo UI" pitchFamily="50" charset="-128"/>
                <a:cs typeface="Meiryo UI" pitchFamily="50" charset="-128"/>
              </a:rPr>
              <a:t>7</a:t>
            </a:r>
            <a:r>
              <a:rPr lang="ja-JP" altLang="en-US" sz="1200" dirty="0">
                <a:solidFill>
                  <a:prstClr val="black"/>
                </a:solidFill>
                <a:latin typeface="Meiryo UI" pitchFamily="50" charset="-128"/>
                <a:ea typeface="Meiryo UI" pitchFamily="50" charset="-128"/>
                <a:cs typeface="Meiryo UI" pitchFamily="50" charset="-128"/>
              </a:rPr>
              <a:t>月～平成</a:t>
            </a:r>
            <a:r>
              <a:rPr lang="en-US" altLang="ja-JP" sz="1200" dirty="0">
                <a:solidFill>
                  <a:prstClr val="black"/>
                </a:solidFill>
                <a:latin typeface="Meiryo UI" pitchFamily="50" charset="-128"/>
                <a:ea typeface="Meiryo UI" pitchFamily="50" charset="-128"/>
                <a:cs typeface="Meiryo UI" pitchFamily="50" charset="-128"/>
              </a:rPr>
              <a:t>30</a:t>
            </a:r>
            <a:r>
              <a:rPr lang="ja-JP" altLang="en-US" sz="1200" dirty="0">
                <a:solidFill>
                  <a:prstClr val="black"/>
                </a:solidFill>
                <a:latin typeface="Meiryo UI" pitchFamily="50" charset="-128"/>
                <a:ea typeface="Meiryo UI" pitchFamily="50" charset="-128"/>
                <a:cs typeface="Meiryo UI" pitchFamily="50" charset="-128"/>
              </a:rPr>
              <a:t>年</a:t>
            </a:r>
            <a:r>
              <a:rPr lang="en-US" altLang="ja-JP" sz="1200" dirty="0">
                <a:solidFill>
                  <a:prstClr val="black"/>
                </a:solidFill>
                <a:latin typeface="Meiryo UI" pitchFamily="50" charset="-128"/>
                <a:ea typeface="Meiryo UI" pitchFamily="50" charset="-128"/>
                <a:cs typeface="Meiryo UI" pitchFamily="50" charset="-128"/>
              </a:rPr>
              <a:t>3</a:t>
            </a:r>
            <a:r>
              <a:rPr lang="ja-JP" altLang="en-US" sz="1200" dirty="0">
                <a:solidFill>
                  <a:prstClr val="black"/>
                </a:solidFill>
                <a:latin typeface="Meiryo UI" pitchFamily="50" charset="-128"/>
                <a:ea typeface="Meiryo UI" pitchFamily="50" charset="-128"/>
                <a:cs typeface="Meiryo UI" pitchFamily="50" charset="-128"/>
              </a:rPr>
              <a:t>月（</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年</a:t>
            </a:r>
            <a:r>
              <a:rPr lang="en-US" altLang="ja-JP" sz="1200" dirty="0">
                <a:solidFill>
                  <a:prstClr val="black"/>
                </a:solidFill>
                <a:latin typeface="Meiryo UI" pitchFamily="50" charset="-128"/>
                <a:ea typeface="Meiryo UI" pitchFamily="50" charset="-128"/>
                <a:cs typeface="Meiryo UI" pitchFamily="50" charset="-128"/>
              </a:rPr>
              <a:t>9</a:t>
            </a:r>
            <a:r>
              <a:rPr lang="ja-JP" altLang="en-US" sz="1200" dirty="0">
                <a:solidFill>
                  <a:prstClr val="black"/>
                </a:solidFill>
                <a:latin typeface="Meiryo UI" pitchFamily="50" charset="-128"/>
                <a:ea typeface="Meiryo UI" pitchFamily="50" charset="-128"/>
                <a:cs typeface="Meiryo UI" pitchFamily="50" charset="-128"/>
              </a:rPr>
              <a:t>ヶ月予定</a:t>
            </a:r>
            <a:r>
              <a:rPr lang="en-US" altLang="ja-JP" sz="1200" dirty="0">
                <a:solidFill>
                  <a:prstClr val="black"/>
                </a:solidFill>
                <a:latin typeface="Meiryo UI" pitchFamily="50" charset="-128"/>
                <a:ea typeface="Meiryo UI" pitchFamily="50" charset="-128"/>
                <a:cs typeface="Meiryo UI" pitchFamily="50" charset="-128"/>
              </a:rPr>
              <a:t>)</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取扱販売店：協同事業者</a:t>
            </a:r>
            <a:r>
              <a:rPr lang="ja-JP" altLang="en-US" sz="1200" dirty="0">
                <a:solidFill>
                  <a:prstClr val="black"/>
                </a:solidFill>
                <a:latin typeface="Meiryo UI" pitchFamily="50" charset="-128"/>
                <a:ea typeface="Meiryo UI" pitchFamily="50" charset="-128"/>
                <a:cs typeface="Meiryo UI" pitchFamily="50" charset="-128"/>
              </a:rPr>
              <a:t>と</a:t>
            </a:r>
            <a:r>
              <a:rPr lang="ja-JP" altLang="en-US" sz="1200" dirty="0" smtClean="0">
                <a:solidFill>
                  <a:prstClr val="black"/>
                </a:solidFill>
                <a:latin typeface="Meiryo UI" pitchFamily="50" charset="-128"/>
                <a:ea typeface="Meiryo UI" pitchFamily="50" charset="-128"/>
                <a:cs typeface="Meiryo UI" pitchFamily="50" charset="-128"/>
              </a:rPr>
              <a:t>なる金融機関の</a:t>
            </a:r>
            <a:r>
              <a:rPr lang="ja-JP" altLang="en-US" sz="1200" dirty="0">
                <a:solidFill>
                  <a:prstClr val="black"/>
                </a:solidFill>
                <a:latin typeface="Meiryo UI" pitchFamily="50" charset="-128"/>
                <a:ea typeface="Meiryo UI" pitchFamily="50" charset="-128"/>
                <a:cs typeface="Meiryo UI" pitchFamily="50" charset="-128"/>
              </a:rPr>
              <a:t>加盟店</a:t>
            </a:r>
            <a:r>
              <a:rPr lang="ja-JP" altLang="en-US" sz="1200" dirty="0" smtClean="0">
                <a:solidFill>
                  <a:prstClr val="black"/>
                </a:solidFill>
                <a:latin typeface="Meiryo UI" pitchFamily="50" charset="-128"/>
                <a:ea typeface="Meiryo UI" pitchFamily="50" charset="-128"/>
                <a:cs typeface="Meiryo UI" pitchFamily="50" charset="-128"/>
              </a:rPr>
              <a:t>で、「太陽光パネル設置普及啓発</a:t>
            </a:r>
            <a:r>
              <a:rPr lang="ja-JP" altLang="en-US" sz="1200" dirty="0">
                <a:solidFill>
                  <a:prstClr val="black"/>
                </a:solidFill>
                <a:latin typeface="Meiryo UI" pitchFamily="50" charset="-128"/>
                <a:ea typeface="Meiryo UI" pitchFamily="50" charset="-128"/>
                <a:cs typeface="Meiryo UI" pitchFamily="50" charset="-128"/>
              </a:rPr>
              <a:t>事業</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の販売店</a:t>
            </a:r>
            <a:r>
              <a:rPr lang="ja-JP" altLang="en-US" sz="1200" dirty="0">
                <a:solidFill>
                  <a:prstClr val="black"/>
                </a:solidFill>
                <a:latin typeface="Meiryo UI" pitchFamily="50" charset="-128"/>
                <a:ea typeface="Meiryo UI" pitchFamily="50" charset="-128"/>
                <a:cs typeface="Meiryo UI" pitchFamily="50" charset="-128"/>
              </a:rPr>
              <a:t>に</a:t>
            </a:r>
            <a:r>
              <a:rPr lang="ja-JP" altLang="en-US" sz="1200" dirty="0" smtClean="0">
                <a:solidFill>
                  <a:prstClr val="black"/>
                </a:solidFill>
                <a:latin typeface="Meiryo UI" pitchFamily="50" charset="-128"/>
                <a:ea typeface="Meiryo UI" pitchFamily="50" charset="-128"/>
                <a:cs typeface="Meiryo UI" pitchFamily="50" charset="-128"/>
              </a:rPr>
              <a:t>登録済であること</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6503950" y="4431709"/>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9" name="正方形/長方形 58"/>
          <p:cNvSpPr/>
          <p:nvPr/>
        </p:nvSpPr>
        <p:spPr>
          <a:xfrm>
            <a:off x="6735987" y="4988225"/>
            <a:ext cx="936104" cy="366364"/>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利用者</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0" name="正方形/長方形 59"/>
          <p:cNvSpPr/>
          <p:nvPr/>
        </p:nvSpPr>
        <p:spPr>
          <a:xfrm>
            <a:off x="8619875" y="4979307"/>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販売店</a:t>
            </a:r>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62" name="直線矢印コネクタ 61"/>
          <p:cNvCxnSpPr>
            <a:stCxn id="70" idx="0"/>
            <a:endCxn id="60" idx="2"/>
          </p:cNvCxnSpPr>
          <p:nvPr/>
        </p:nvCxnSpPr>
        <p:spPr>
          <a:xfrm flipH="1" flipV="1">
            <a:off x="9087927" y="5375165"/>
            <a:ext cx="4218" cy="6329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60" idx="1"/>
            <a:endCxn id="59" idx="3"/>
          </p:cNvCxnSpPr>
          <p:nvPr/>
        </p:nvCxnSpPr>
        <p:spPr>
          <a:xfrm flipH="1" flipV="1">
            <a:off x="7672091" y="5171407"/>
            <a:ext cx="947784" cy="582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70" idx="1"/>
            <a:endCxn id="69" idx="3"/>
          </p:cNvCxnSpPr>
          <p:nvPr/>
        </p:nvCxnSpPr>
        <p:spPr>
          <a:xfrm flipH="1">
            <a:off x="7673454" y="6206079"/>
            <a:ext cx="950639" cy="72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718484" y="5964747"/>
            <a:ext cx="926948"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①公募・選定</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7556952" y="4767357"/>
            <a:ext cx="1155972"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④パネル売買契約</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9" name="正方形/長方形 68"/>
          <p:cNvSpPr/>
          <p:nvPr/>
        </p:nvSpPr>
        <p:spPr>
          <a:xfrm>
            <a:off x="6737350" y="6007920"/>
            <a:ext cx="936104" cy="410915"/>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金融機関</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0" name="正方形/長方形 69"/>
          <p:cNvSpPr/>
          <p:nvPr/>
        </p:nvSpPr>
        <p:spPr>
          <a:xfrm>
            <a:off x="8624093" y="6008150"/>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大阪府</a:t>
            </a:r>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71" name="直線矢印コネクタ 70"/>
          <p:cNvCxnSpPr/>
          <p:nvPr/>
        </p:nvCxnSpPr>
        <p:spPr>
          <a:xfrm flipV="1">
            <a:off x="7672091" y="5384690"/>
            <a:ext cx="1040833" cy="6329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7932437" y="5732404"/>
            <a:ext cx="999974"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②加盟店登録</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8621320" y="5529471"/>
            <a:ext cx="999974"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③販売店登録</a:t>
            </a:r>
            <a:endParaRPr lang="ja-JP" altLang="en-US" sz="1000" dirty="0">
              <a:solidFill>
                <a:prstClr val="black"/>
              </a:solidFill>
              <a:latin typeface="Meiryo UI" pitchFamily="50" charset="-128"/>
              <a:ea typeface="Meiryo UI" pitchFamily="50" charset="-128"/>
              <a:cs typeface="Meiryo UI" pitchFamily="50" charset="-128"/>
            </a:endParaRPr>
          </a:p>
        </p:txBody>
      </p:sp>
      <p:cxnSp>
        <p:nvCxnSpPr>
          <p:cNvPr id="74" name="直線矢印コネクタ 73"/>
          <p:cNvCxnSpPr>
            <a:stCxn id="69" idx="0"/>
            <a:endCxn id="59" idx="2"/>
          </p:cNvCxnSpPr>
          <p:nvPr/>
        </p:nvCxnSpPr>
        <p:spPr>
          <a:xfrm flipH="1" flipV="1">
            <a:off x="7204039" y="5354589"/>
            <a:ext cx="1363" cy="65333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7718484" y="6329591"/>
            <a:ext cx="90139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7724349" y="6302443"/>
            <a:ext cx="926948"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⑦実績報告</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6428516" y="5528749"/>
            <a:ext cx="1158995"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⑥融資実行</a:t>
            </a:r>
            <a:endParaRPr lang="ja-JP" altLang="en-US" sz="1000" dirty="0">
              <a:solidFill>
                <a:prstClr val="black"/>
              </a:solidFill>
              <a:latin typeface="Meiryo UI" pitchFamily="50" charset="-128"/>
              <a:ea typeface="Meiryo UI" pitchFamily="50" charset="-128"/>
              <a:cs typeface="Meiryo UI" pitchFamily="50" charset="-128"/>
            </a:endParaRPr>
          </a:p>
        </p:txBody>
      </p:sp>
      <p:cxnSp>
        <p:nvCxnSpPr>
          <p:cNvPr id="44" name="直線矢印コネクタ 43"/>
          <p:cNvCxnSpPr/>
          <p:nvPr/>
        </p:nvCxnSpPr>
        <p:spPr>
          <a:xfrm flipH="1">
            <a:off x="7576002" y="5356961"/>
            <a:ext cx="1029566" cy="6216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427611" y="5313304"/>
            <a:ext cx="969399" cy="400110"/>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⑤融資申込</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smtClean="0">
                <a:solidFill>
                  <a:prstClr val="black"/>
                </a:solidFill>
                <a:latin typeface="Meiryo UI" pitchFamily="50" charset="-128"/>
                <a:ea typeface="Meiryo UI" pitchFamily="50" charset="-128"/>
                <a:cs typeface="Meiryo UI" pitchFamily="50" charset="-128"/>
              </a:rPr>
              <a:t>（代理申請）</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7" name="星 12 46"/>
          <p:cNvSpPr/>
          <p:nvPr/>
        </p:nvSpPr>
        <p:spPr>
          <a:xfrm>
            <a:off x="36123" y="366258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274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5" name="角丸四角形 4"/>
          <p:cNvSpPr/>
          <p:nvPr/>
        </p:nvSpPr>
        <p:spPr>
          <a:xfrm>
            <a:off x="113538" y="2488257"/>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2" y="2563090"/>
            <a:ext cx="4536504"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2970177"/>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5045166"/>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　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lgn="r"/>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698125284"/>
              </p:ext>
            </p:extLst>
          </p:nvPr>
        </p:nvGraphicFramePr>
        <p:xfrm>
          <a:off x="1187355" y="5040822"/>
          <a:ext cx="8516203" cy="1605658"/>
        </p:xfrm>
        <a:graphic>
          <a:graphicData uri="http://schemas.openxmlformats.org/drawingml/2006/table">
            <a:tbl>
              <a:tblPr firstRow="1" bandRow="1">
                <a:tableStyleId>{5940675A-B579-460E-94D1-54222C63F5DA}</a:tableStyleId>
              </a:tblPr>
              <a:tblGrid>
                <a:gridCol w="1553547"/>
                <a:gridCol w="6962656"/>
              </a:tblGrid>
              <a:tr h="420157">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198153">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752218">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登録パネルメーカー製のパネルを登録施工店が施工する工事販売実績</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太陽光パネルに関する相談窓口を設置していること。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itchFamily="50" charset="-128"/>
                          <a:ea typeface="Meiryo UI" pitchFamily="50" charset="-128"/>
                          <a:cs typeface="Meiryo UI" pitchFamily="50" charset="-128"/>
                        </a:rPr>
                        <a:t> 登録メーカー製のパネルを使用し、過去</a:t>
                      </a:r>
                      <a:r>
                        <a:rPr lang="en-US" altLang="ja-JP" sz="1100" dirty="0" smtClean="0">
                          <a:solidFill>
                            <a:schemeClr val="tx1"/>
                          </a:solidFill>
                          <a:latin typeface="Meiryo UI" pitchFamily="50" charset="-128"/>
                          <a:ea typeface="Meiryo UI" pitchFamily="50" charset="-128"/>
                          <a:cs typeface="Meiryo UI" pitchFamily="50" charset="-128"/>
                        </a:rPr>
                        <a:t>3</a:t>
                      </a:r>
                      <a:r>
                        <a:rPr lang="ja-JP" altLang="en-US" sz="1100" dirty="0" smtClean="0">
                          <a:solidFill>
                            <a:schemeClr val="tx1"/>
                          </a:solidFill>
                          <a:latin typeface="Meiryo UI" pitchFamily="50" charset="-128"/>
                          <a:ea typeface="Meiryo UI" pitchFamily="50" charset="-128"/>
                          <a:cs typeface="Meiryo UI" pitchFamily="50" charset="-128"/>
                        </a:rPr>
                        <a:t>年間に</a:t>
                      </a:r>
                      <a:r>
                        <a:rPr lang="en-US" altLang="ja-JP" sz="1100" dirty="0" smtClean="0">
                          <a:solidFill>
                            <a:schemeClr val="tx1"/>
                          </a:solidFill>
                          <a:latin typeface="Meiryo UI" pitchFamily="50" charset="-128"/>
                          <a:ea typeface="Meiryo UI" pitchFamily="50" charset="-128"/>
                          <a:cs typeface="Meiryo UI" pitchFamily="50" charset="-128"/>
                        </a:rPr>
                        <a:t>10</a:t>
                      </a:r>
                      <a:r>
                        <a:rPr lang="ja-JP" altLang="en-US" sz="1100" dirty="0" smtClean="0">
                          <a:solidFill>
                            <a:schemeClr val="tx1"/>
                          </a:solidFill>
                          <a:latin typeface="Meiryo UI" pitchFamily="50" charset="-128"/>
                          <a:ea typeface="Meiryo UI" pitchFamily="50" charset="-128"/>
                          <a:cs typeface="Meiryo UI" pitchFamily="50" charset="-128"/>
                        </a:rPr>
                        <a:t>件以上の販売実績があり、</a:t>
                      </a:r>
                      <a:r>
                        <a:rPr lang="ja-JP" altLang="en-US" sz="1100" u="sng" dirty="0" smtClean="0">
                          <a:solidFill>
                            <a:schemeClr val="tx1"/>
                          </a:solidFill>
                          <a:latin typeface="Meiryo UI" pitchFamily="50" charset="-128"/>
                          <a:ea typeface="Meiryo UI" pitchFamily="50" charset="-128"/>
                          <a:cs typeface="Meiryo UI" pitchFamily="50" charset="-128"/>
                        </a:rPr>
                        <a:t>メーカーの保証書</a:t>
                      </a:r>
                      <a:r>
                        <a:rPr lang="ja-JP" altLang="en-US" sz="1100" dirty="0" smtClean="0">
                          <a:solidFill>
                            <a:schemeClr val="tx1"/>
                          </a:solidFill>
                          <a:latin typeface="Meiryo UI" pitchFamily="50" charset="-128"/>
                          <a:ea typeface="Meiryo UI" pitchFamily="50" charset="-128"/>
                          <a:cs typeface="Meiryo UI" pitchFamily="50" charset="-128"/>
                        </a:rPr>
                        <a:t>の添付が可能であること。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20" name="正方形/長方形 19"/>
          <p:cNvSpPr/>
          <p:nvPr/>
        </p:nvSpPr>
        <p:spPr>
          <a:xfrm>
            <a:off x="4838365" y="2699327"/>
            <a:ext cx="367845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3" y="3648759"/>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4483028"/>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4486949"/>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5" y="4523049"/>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2" y="4469828"/>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4462808"/>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4" y="3862487"/>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7" y="3862487"/>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4" y="3902112"/>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5" y="3826712"/>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4775293"/>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2" y="4646745"/>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1" y="3877744"/>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3" y="4115480"/>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3869313"/>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1" y="4149601"/>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4421559"/>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4822051"/>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4" name="角丸四角形 63"/>
          <p:cNvSpPr/>
          <p:nvPr/>
        </p:nvSpPr>
        <p:spPr>
          <a:xfrm>
            <a:off x="103644" y="560409"/>
            <a:ext cx="4693156"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062822"/>
            <a:ext cx="376816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5,660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643161"/>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a:t>
            </a:r>
            <a:r>
              <a:rPr lang="ja-JP" altLang="ja-JP" sz="1600" b="1" dirty="0" smtClean="0">
                <a:solidFill>
                  <a:prstClr val="black"/>
                </a:solidFill>
                <a:latin typeface="Meiryo UI" pitchFamily="50" charset="-128"/>
                <a:ea typeface="Meiryo UI" pitchFamily="50" charset="-128"/>
                <a:cs typeface="Meiryo UI" pitchFamily="50" charset="-128"/>
              </a:rPr>
              <a:t>エネ</a:t>
            </a:r>
            <a:r>
              <a:rPr lang="ja-JP" altLang="en-US" sz="1600" b="1" dirty="0">
                <a:solidFill>
                  <a:prstClr val="black"/>
                </a:solidFill>
                <a:latin typeface="Meiryo UI" pitchFamily="50" charset="-128"/>
                <a:ea typeface="Meiryo UI" pitchFamily="50" charset="-128"/>
                <a:cs typeface="Meiryo UI" pitchFamily="50" charset="-128"/>
              </a:rPr>
              <a:t>、蓄エネ、省エネ対策の相談・</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267512"/>
            <a:ext cx="4574094" cy="600164"/>
          </a:xfrm>
          <a:prstGeom prst="rect">
            <a:avLst/>
          </a:prstGeom>
        </p:spPr>
        <p:txBody>
          <a:bodyPr wrap="square" lIns="0" tIns="0" rIns="0" bIns="0">
            <a:spAutoFit/>
          </a:bodyPr>
          <a:lstStyle/>
          <a:p>
            <a:pPr marL="95250" indent="-95250"/>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953000" y="549513"/>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651964"/>
            <a:ext cx="414514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国</a:t>
            </a:r>
            <a:r>
              <a:rPr lang="ja-JP" altLang="en-US" sz="1600" b="1" dirty="0">
                <a:solidFill>
                  <a:prstClr val="black"/>
                </a:solidFill>
                <a:latin typeface="Meiryo UI" pitchFamily="50" charset="-128"/>
                <a:ea typeface="Meiryo UI" pitchFamily="50" charset="-128"/>
                <a:cs typeface="Meiryo UI" pitchFamily="50" charset="-128"/>
              </a:rPr>
              <a:t>等が実施する各種制度等の周知・</a:t>
            </a:r>
            <a:r>
              <a:rPr lang="ja-JP" altLang="en-US" sz="1600" b="1" dirty="0" smtClean="0">
                <a:solidFill>
                  <a:prstClr val="black"/>
                </a:solidFill>
                <a:latin typeface="Meiryo UI" pitchFamily="50" charset="-128"/>
                <a:ea typeface="Meiryo UI" pitchFamily="50" charset="-128"/>
                <a:cs typeface="Meiryo UI" pitchFamily="50" charset="-128"/>
              </a:rPr>
              <a:t>ＰＲ</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277792"/>
            <a:ext cx="4642874" cy="400110"/>
          </a:xfrm>
          <a:prstGeom prst="rect">
            <a:avLst/>
          </a:prstGeom>
        </p:spPr>
        <p:txBody>
          <a:bodyPr wrap="square" lIns="0" tIns="0" rIns="0" bIns="0">
            <a:spAutoFit/>
          </a:bodyPr>
          <a:lstStyle/>
          <a:p>
            <a:pPr marL="95250" indent="-95250"/>
            <a:r>
              <a:rPr lang="ja-JP" altLang="en-US" sz="1300" dirty="0" smtClean="0">
                <a:solidFill>
                  <a:prstClr val="black"/>
                </a:solidFill>
                <a:latin typeface="Meiryo UI" pitchFamily="50" charset="-128"/>
                <a:ea typeface="Meiryo UI" pitchFamily="50" charset="-128"/>
                <a:cs typeface="Meiryo UI" pitchFamily="50" charset="-128"/>
              </a:rPr>
              <a:t>◆エネルギー</a:t>
            </a:r>
            <a:r>
              <a:rPr lang="ja-JP" altLang="en-US" sz="1300" dirty="0">
                <a:solidFill>
                  <a:prstClr val="black"/>
                </a:solidFill>
                <a:latin typeface="Meiryo UI" pitchFamily="50" charset="-128"/>
                <a:ea typeface="Meiryo UI" pitchFamily="50" charset="-128"/>
                <a:cs typeface="Meiryo UI" pitchFamily="50" charset="-128"/>
              </a:rPr>
              <a:t>対策のため</a:t>
            </a:r>
            <a:r>
              <a:rPr lang="ja-JP" altLang="en-US" sz="1300" dirty="0" smtClean="0">
                <a:solidFill>
                  <a:prstClr val="black"/>
                </a:solidFill>
                <a:latin typeface="Meiryo UI" pitchFamily="50" charset="-128"/>
                <a:ea typeface="Meiryo UI" pitchFamily="50" charset="-128"/>
                <a:cs typeface="Meiryo UI" pitchFamily="50" charset="-128"/>
              </a:rPr>
              <a:t>国や市町村等</a:t>
            </a:r>
            <a:r>
              <a:rPr lang="ja-JP" altLang="en-US" sz="1300" dirty="0">
                <a:solidFill>
                  <a:prstClr val="black"/>
                </a:solidFill>
                <a:latin typeface="Meiryo UI" pitchFamily="50" charset="-128"/>
                <a:ea typeface="Meiryo UI" pitchFamily="50" charset="-128"/>
                <a:cs typeface="Meiryo UI" pitchFamily="50" charset="-128"/>
              </a:rPr>
              <a:t>が実施する</a:t>
            </a:r>
            <a:r>
              <a:rPr lang="ja-JP" altLang="en-US" sz="1300" dirty="0" smtClean="0">
                <a:solidFill>
                  <a:prstClr val="black"/>
                </a:solidFill>
                <a:latin typeface="Meiryo UI" pitchFamily="50" charset="-128"/>
                <a:ea typeface="Meiryo UI" pitchFamily="50" charset="-128"/>
                <a:cs typeface="Meiryo UI" pitchFamily="50" charset="-128"/>
              </a:rPr>
              <a:t>各種補助事業等について、府民、市民、民間事</a:t>
            </a:r>
            <a:r>
              <a:rPr lang="ja-JP" altLang="en-US" sz="1300" dirty="0">
                <a:solidFill>
                  <a:prstClr val="black"/>
                </a:solidFill>
                <a:latin typeface="Meiryo UI" pitchFamily="50" charset="-128"/>
                <a:ea typeface="Meiryo UI" pitchFamily="50" charset="-128"/>
                <a:cs typeface="Meiryo UI" pitchFamily="50" charset="-128"/>
              </a:rPr>
              <a:t>業者等に</a:t>
            </a:r>
            <a:r>
              <a:rPr lang="ja-JP" altLang="en-US" sz="1300" dirty="0" smtClean="0">
                <a:solidFill>
                  <a:prstClr val="black"/>
                </a:solidFill>
                <a:latin typeface="Meiryo UI" pitchFamily="50" charset="-128"/>
                <a:ea typeface="Meiryo UI" pitchFamily="50" charset="-128"/>
                <a:cs typeface="Meiryo UI" pitchFamily="50" charset="-128"/>
              </a:rPr>
              <a:t>対してわかりやすく紹介します</a:t>
            </a:r>
            <a:r>
              <a:rPr lang="ja-JP" altLang="en-US" sz="1300" dirty="0">
                <a:solidFill>
                  <a:prstClr val="black"/>
                </a:solidFill>
                <a:latin typeface="Meiryo UI" pitchFamily="50" charset="-128"/>
                <a:ea typeface="Meiryo UI" pitchFamily="50" charset="-128"/>
                <a:cs typeface="Meiryo UI" pitchFamily="50" charset="-128"/>
              </a:rPr>
              <a:t>。</a:t>
            </a:r>
          </a:p>
        </p:txBody>
      </p:sp>
      <p:sp>
        <p:nvSpPr>
          <p:cNvPr id="73" name="正方形/長方形 72"/>
          <p:cNvSpPr/>
          <p:nvPr/>
        </p:nvSpPr>
        <p:spPr>
          <a:xfrm>
            <a:off x="7207767" y="1061110"/>
            <a:ext cx="2536494"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70187" y="1875957"/>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・相談等対応件数：</a:t>
            </a:r>
            <a:r>
              <a:rPr lang="en-US" altLang="ja-JP" sz="1000" dirty="0">
                <a:solidFill>
                  <a:schemeClr val="tx1"/>
                </a:solidFill>
                <a:latin typeface="Meiryo UI" pitchFamily="50" charset="-128"/>
                <a:ea typeface="Meiryo UI" pitchFamily="50" charset="-128"/>
                <a:cs typeface="Meiryo UI" pitchFamily="50" charset="-128"/>
              </a:rPr>
              <a:t>645</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5725728" y="1703381"/>
            <a:ext cx="3944767" cy="61230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2015</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・ホームページでの情報提供　　　　・セミナー開催：</a:t>
            </a:r>
            <a:r>
              <a:rPr lang="en-US" altLang="ja-JP" sz="1000" dirty="0" smtClean="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回　　・</a:t>
            </a:r>
            <a:r>
              <a:rPr lang="ja-JP" altLang="en-US" sz="1000" dirty="0">
                <a:solidFill>
                  <a:schemeClr val="tx1"/>
                </a:solidFill>
                <a:latin typeface="Meiryo UI" pitchFamily="50" charset="-128"/>
                <a:ea typeface="Meiryo UI" pitchFamily="50" charset="-128"/>
                <a:cs typeface="Meiryo UI" pitchFamily="50" charset="-128"/>
              </a:rPr>
              <a:t>講演</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12</a:t>
            </a:r>
            <a:r>
              <a:rPr lang="ja-JP" altLang="en-US" sz="1000" dirty="0" smtClean="0">
                <a:solidFill>
                  <a:schemeClr val="tx1"/>
                </a:solidFill>
                <a:latin typeface="Meiryo UI" pitchFamily="50" charset="-128"/>
                <a:ea typeface="Meiryo UI" pitchFamily="50" charset="-128"/>
                <a:cs typeface="Meiryo UI" pitchFamily="50" charset="-128"/>
              </a:rPr>
              <a:t>回　　・事業者、団体訪問：</a:t>
            </a:r>
            <a:r>
              <a:rPr lang="en-US" altLang="ja-JP" sz="1000" dirty="0" smtClean="0">
                <a:solidFill>
                  <a:schemeClr val="tx1"/>
                </a:solidFill>
                <a:latin typeface="Meiryo UI" pitchFamily="50" charset="-128"/>
                <a:ea typeface="Meiryo UI" pitchFamily="50" charset="-128"/>
                <a:cs typeface="Meiryo UI" pitchFamily="50" charset="-128"/>
              </a:rPr>
              <a:t>144</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・広報紙・メールマガジンへの掲載：</a:t>
            </a:r>
            <a:r>
              <a:rPr lang="en-US" altLang="ja-JP" sz="1000" dirty="0" smtClean="0">
                <a:solidFill>
                  <a:schemeClr val="tx1"/>
                </a:solidFill>
                <a:latin typeface="Meiryo UI" pitchFamily="50" charset="-128"/>
                <a:ea typeface="Meiryo UI" pitchFamily="50" charset="-128"/>
                <a:cs typeface="Meiryo UI" pitchFamily="50" charset="-128"/>
              </a:rPr>
              <a:t>100</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2" name="正方形/長方形 41"/>
          <p:cNvSpPr/>
          <p:nvPr/>
        </p:nvSpPr>
        <p:spPr>
          <a:xfrm>
            <a:off x="6677594" y="2977523"/>
            <a:ext cx="2998258"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79</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chemeClr val="tx1"/>
                </a:solidFill>
                <a:latin typeface="Meiryo UI" pitchFamily="50" charset="-128"/>
                <a:ea typeface="Meiryo UI" pitchFamily="50" charset="-128"/>
                <a:cs typeface="Meiryo UI" pitchFamily="50" charset="-128"/>
              </a:rPr>
              <a:t>14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chemeClr val="tx1"/>
                </a:solidFill>
                <a:latin typeface="Meiryo UI" pitchFamily="50" charset="-128"/>
                <a:ea typeface="Meiryo UI" pitchFamily="50" charset="-128"/>
                <a:cs typeface="Meiryo UI" pitchFamily="50" charset="-128"/>
              </a:rPr>
              <a:t>34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chemeClr val="tx1"/>
                </a:solidFill>
                <a:latin typeface="Meiryo UI" pitchFamily="50" charset="-128"/>
                <a:ea typeface="Meiryo UI" pitchFamily="50" charset="-128"/>
                <a:cs typeface="Meiryo UI" pitchFamily="50" charset="-128"/>
              </a:rPr>
              <a:t>31</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3265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5176356" y="703729"/>
            <a:ext cx="442095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200" b="1" dirty="0">
              <a:solidFill>
                <a:prstClr val="black"/>
              </a:solidFill>
              <a:latin typeface="Meiryo UI" pitchFamily="50" charset="-128"/>
              <a:ea typeface="Meiryo UI" pitchFamily="50" charset="-128"/>
              <a:cs typeface="Meiryo UI" pitchFamily="50" charset="-128"/>
            </a:endParaRPr>
          </a:p>
          <a:p>
            <a:pPr algn="ctr"/>
            <a:r>
              <a:rPr lang="ja-JP" altLang="en-US" sz="1200" b="1" dirty="0" err="1">
                <a:solidFill>
                  <a:prstClr val="black"/>
                </a:solidFill>
                <a:latin typeface="Meiryo UI" pitchFamily="50" charset="-128"/>
                <a:ea typeface="Meiryo UI" pitchFamily="50" charset="-128"/>
                <a:cs typeface="Meiryo UI" pitchFamily="50" charset="-128"/>
              </a:rPr>
              <a:t>ー</a:t>
            </a:r>
            <a:r>
              <a:rPr lang="ja-JP" altLang="en-US" sz="1200" b="1" dirty="0">
                <a:solidFill>
                  <a:prstClr val="black"/>
                </a:solidFill>
                <a:latin typeface="Meiryo UI" pitchFamily="50" charset="-128"/>
                <a:ea typeface="Meiryo UI" pitchFamily="50" charset="-128"/>
                <a:cs typeface="Meiryo UI" pitchFamily="50" charset="-128"/>
              </a:rPr>
              <a:t>環境にもおとくや</a:t>
            </a:r>
            <a:r>
              <a:rPr lang="ja-JP" altLang="en-US" sz="1200" b="1" dirty="0" err="1">
                <a:solidFill>
                  <a:prstClr val="black"/>
                </a:solidFill>
                <a:latin typeface="Meiryo UI" pitchFamily="50" charset="-128"/>
                <a:ea typeface="Meiryo UI" pitchFamily="50" charset="-128"/>
                <a:cs typeface="Meiryo UI" pitchFamily="50" charset="-128"/>
              </a:rPr>
              <a:t>ねん</a:t>
            </a:r>
            <a:r>
              <a:rPr lang="ja-JP" altLang="en-US" sz="1200" b="1" dirty="0">
                <a:solidFill>
                  <a:prstClr val="black"/>
                </a:solidFill>
                <a:latin typeface="Meiryo UI" pitchFamily="50" charset="-128"/>
                <a:ea typeface="Meiryo UI" pitchFamily="50" charset="-128"/>
                <a:cs typeface="Meiryo UI" pitchFamily="50" charset="-128"/>
              </a:rPr>
              <a:t>ー</a:t>
            </a:r>
            <a:endParaRPr lang="en-US" altLang="ja-JP" sz="1200" b="1" dirty="0">
              <a:solidFill>
                <a:prstClr val="black"/>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5104737" y="1182902"/>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5185881" y="4335665"/>
            <a:ext cx="4498797" cy="2392963"/>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対する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融資制度情報及び返済シミュレーション</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Grp="1" noChangeAspect="1" noChangeArrowheads="1"/>
          </p:cNvPicPr>
          <p:nvPr/>
        </p:nvPicPr>
        <p:blipFill rotWithShape="1">
          <a:blip r:embed="rId2" cstate="print">
            <a:extLst>
              <a:ext uri="{28A0092B-C50C-407E-A947-70E740481C1C}">
                <a14:useLocalDpi xmlns:a14="http://schemas.microsoft.com/office/drawing/2010/main" val="0"/>
              </a:ext>
            </a:extLst>
          </a:blip>
          <a:srcRect l="1248" t="34570" r="49818" b="10928"/>
          <a:stretch/>
        </p:blipFill>
        <p:spPr bwMode="auto">
          <a:xfrm>
            <a:off x="8071436" y="5709562"/>
            <a:ext cx="1589389" cy="99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7065950" y="1951548"/>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Grp="1" noChangeAspect="1" noChangeArrowheads="1"/>
          </p:cNvPicPr>
          <p:nvPr/>
        </p:nvPicPr>
        <p:blipFill rotWithShape="1">
          <a:blip r:embed="rId3" cstate="print">
            <a:extLst>
              <a:ext uri="{28A0092B-C50C-407E-A947-70E740481C1C}">
                <a14:useLocalDpi xmlns:a14="http://schemas.microsoft.com/office/drawing/2010/main" val="0"/>
              </a:ext>
            </a:extLst>
          </a:blip>
          <a:srcRect l="1" t="14978" r="68367" b="26107"/>
          <a:stretch/>
        </p:blipFill>
        <p:spPr bwMode="auto">
          <a:xfrm>
            <a:off x="8011983" y="2427283"/>
            <a:ext cx="1643864" cy="1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3090" y="2321175"/>
            <a:ext cx="2531225" cy="1920240"/>
          </a:xfrm>
          <a:prstGeom prst="rect">
            <a:avLst/>
          </a:prstGeom>
          <a:noFill/>
          <a:ln w="38100">
            <a:solidFill>
              <a:schemeClr val="bg1">
                <a:lumMod val="85000"/>
              </a:schemeClr>
            </a:solidFill>
            <a:miter lim="800000"/>
            <a:headEnd/>
            <a:tailEnd/>
          </a:ln>
          <a:effectLst>
            <a:outerShdw blurRad="50800" dist="38100" dir="2700000" algn="tl" rotWithShape="0">
              <a:prstClr val="black">
                <a:alpha val="40000"/>
              </a:prstClr>
            </a:outerShdw>
          </a:effectLst>
          <a:extLst/>
        </p:spPr>
      </p:pic>
      <p:pic>
        <p:nvPicPr>
          <p:cNvPr id="15" name="Picture 2"/>
          <p:cNvPicPr>
            <a:picLocks noGrp="1" noChangeAspect="1" noChangeArrowheads="1"/>
          </p:cNvPicPr>
          <p:nvPr/>
        </p:nvPicPr>
        <p:blipFill rotWithShape="1">
          <a:blip r:embed="rId5" cstate="print">
            <a:extLst>
              <a:ext uri="{28A0092B-C50C-407E-A947-70E740481C1C}">
                <a14:useLocalDpi xmlns:a14="http://schemas.microsoft.com/office/drawing/2010/main" val="0"/>
              </a:ext>
            </a:extLst>
          </a:blip>
          <a:srcRect l="1067" t="8579" r="50180" b="15417"/>
          <a:stretch/>
        </p:blipFill>
        <p:spPr bwMode="auto">
          <a:xfrm>
            <a:off x="8059002" y="4376751"/>
            <a:ext cx="1583510" cy="138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578424" y="692696"/>
            <a:ext cx="430256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96752"/>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8" name="星 12 27"/>
          <p:cNvSpPr/>
          <p:nvPr/>
        </p:nvSpPr>
        <p:spPr>
          <a:xfrm>
            <a:off x="36123" y="58677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90375" y="149743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295615" y="2662071"/>
            <a:ext cx="4502924" cy="1446550"/>
          </a:xfrm>
          <a:prstGeom prst="rect">
            <a:avLst/>
          </a:prstGeom>
          <a:ln>
            <a:solidFill>
              <a:schemeClr val="tx1"/>
            </a:solidFill>
            <a:prstDash val="dash"/>
          </a:ln>
        </p:spPr>
        <p:txBody>
          <a:bodyPr wrap="square">
            <a:spAutoFit/>
          </a:bodyPr>
          <a:lstStyle/>
          <a:p>
            <a:pPr marL="85725" indent="-85725"/>
            <a:r>
              <a:rPr lang="ja-JP" altLang="en-US" sz="1100" dirty="0">
                <a:solidFill>
                  <a:prstClr val="black"/>
                </a:solidFill>
                <a:latin typeface="Meiryo UI" panose="020B0604030504040204" pitchFamily="50" charset="-128"/>
                <a:ea typeface="Meiryo UI" panose="020B0604030504040204" pitchFamily="50" charset="-128"/>
              </a:rPr>
              <a:t>補助対象：公益を目的とした活動等をする</a:t>
            </a:r>
            <a:r>
              <a:rPr lang="ja-JP" altLang="en-US" sz="1100" dirty="0" smtClean="0">
                <a:solidFill>
                  <a:prstClr val="black"/>
                </a:solidFill>
                <a:latin typeface="Meiryo UI" panose="020B0604030504040204" pitchFamily="50" charset="-128"/>
                <a:ea typeface="Meiryo UI" panose="020B0604030504040204" pitchFamily="50" charset="-128"/>
              </a:rPr>
              <a:t>団体</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NPO</a:t>
            </a:r>
            <a:r>
              <a:rPr lang="ja-JP" altLang="en-US" sz="1100" dirty="0" smtClean="0">
                <a:solidFill>
                  <a:prstClr val="black"/>
                </a:solidFill>
                <a:latin typeface="Meiryo UI" panose="020B0604030504040204" pitchFamily="50" charset="-128"/>
                <a:ea typeface="Meiryo UI" panose="020B0604030504040204" pitchFamily="50" charset="-128"/>
              </a:rPr>
              <a:t>法人、市民</a:t>
            </a:r>
            <a:r>
              <a:rPr lang="ja-JP" altLang="en-US" sz="1100" dirty="0">
                <a:solidFill>
                  <a:prstClr val="black"/>
                </a:solidFill>
                <a:latin typeface="Meiryo UI" panose="020B0604030504040204" pitchFamily="50" charset="-128"/>
                <a:ea typeface="Meiryo UI" panose="020B0604030504040204" pitchFamily="50" charset="-128"/>
              </a:rPr>
              <a:t>団体</a:t>
            </a:r>
            <a:r>
              <a:rPr lang="ja-JP" altLang="en-US" sz="1100" dirty="0" smtClean="0">
                <a:solidFill>
                  <a:prstClr val="black"/>
                </a:solidFill>
                <a:latin typeface="Meiryo UI" panose="020B0604030504040204" pitchFamily="50" charset="-128"/>
                <a:ea typeface="Meiryo UI" panose="020B0604030504040204" pitchFamily="50" charset="-128"/>
              </a:rPr>
              <a:t>、自治会、学校</a:t>
            </a:r>
            <a:r>
              <a:rPr lang="ja-JP" altLang="en-US" sz="1100" dirty="0">
                <a:solidFill>
                  <a:prstClr val="black"/>
                </a:solidFill>
                <a:latin typeface="Meiryo UI" panose="020B0604030504040204" pitchFamily="50" charset="-128"/>
                <a:ea typeface="Meiryo UI" panose="020B0604030504040204" pitchFamily="50" charset="-128"/>
              </a:rPr>
              <a:t>法人、社会福祉法人</a:t>
            </a:r>
            <a:r>
              <a:rPr lang="ja-JP" altLang="en-US" sz="1100" dirty="0" smtClean="0">
                <a:solidFill>
                  <a:prstClr val="black"/>
                </a:solidFill>
                <a:latin typeface="Meiryo UI" panose="020B0604030504040204" pitchFamily="50" charset="-128"/>
                <a:ea typeface="Meiryo UI" panose="020B0604030504040204" pitchFamily="50" charset="-128"/>
              </a:rPr>
              <a:t>等）</a:t>
            </a:r>
            <a:endParaRPr lang="en-US" altLang="ja-JP" sz="1100" dirty="0">
              <a:solidFill>
                <a:prstClr val="black"/>
              </a:solidFill>
              <a:latin typeface="Meiryo UI" panose="020B0604030504040204" pitchFamily="50" charset="-128"/>
              <a:ea typeface="Meiryo UI" panose="020B0604030504040204" pitchFamily="50" charset="-128"/>
            </a:endParaRPr>
          </a:p>
          <a:p>
            <a:pPr marL="622300" indent="-622300"/>
            <a:r>
              <a:rPr lang="ja-JP" altLang="en-US" sz="1100" dirty="0">
                <a:solidFill>
                  <a:prstClr val="black"/>
                </a:solidFill>
                <a:latin typeface="Meiryo UI" panose="020B0604030504040204" pitchFamily="50" charset="-128"/>
                <a:ea typeface="Meiryo UI" panose="020B0604030504040204" pitchFamily="50" charset="-128"/>
              </a:rPr>
              <a:t>対象施設：公益的施設</a:t>
            </a:r>
            <a:r>
              <a:rPr lang="ja-JP" altLang="en-US" sz="1100" dirty="0" smtClean="0">
                <a:solidFill>
                  <a:prstClr val="black"/>
                </a:solidFill>
                <a:latin typeface="Meiryo UI" panose="020B0604030504040204" pitchFamily="50" charset="-128"/>
                <a:ea typeface="Meiryo UI" panose="020B0604030504040204" pitchFamily="50" charset="-128"/>
              </a:rPr>
              <a:t>（市町村施設、</a:t>
            </a:r>
            <a:r>
              <a:rPr lang="ja-JP" altLang="en-US" sz="1100" dirty="0">
                <a:solidFill>
                  <a:prstClr val="black"/>
                </a:solidFill>
                <a:latin typeface="Meiryo UI" panose="020B0604030504040204" pitchFamily="50" charset="-128"/>
                <a:ea typeface="Meiryo UI" panose="020B0604030504040204" pitchFamily="50" charset="-128"/>
              </a:rPr>
              <a:t>小学校</a:t>
            </a:r>
            <a:r>
              <a:rPr lang="ja-JP" altLang="en-US" sz="1100" dirty="0" smtClean="0">
                <a:solidFill>
                  <a:prstClr val="black"/>
                </a:solidFill>
                <a:latin typeface="Meiryo UI" panose="020B0604030504040204" pitchFamily="50" charset="-128"/>
                <a:ea typeface="Meiryo UI" panose="020B0604030504040204" pitchFamily="50" charset="-128"/>
              </a:rPr>
              <a:t>、幼稚園、保育園、社会</a:t>
            </a:r>
            <a:r>
              <a:rPr lang="ja-JP" altLang="en-US" sz="1100" dirty="0">
                <a:solidFill>
                  <a:prstClr val="black"/>
                </a:solidFill>
                <a:latin typeface="Meiryo UI" panose="020B0604030504040204" pitchFamily="50" charset="-128"/>
                <a:ea typeface="Meiryo UI" panose="020B0604030504040204" pitchFamily="50" charset="-128"/>
              </a:rPr>
              <a:t>福祉施設等）のうち補助</a:t>
            </a:r>
            <a:r>
              <a:rPr lang="ja-JP" altLang="en-US" sz="1100" dirty="0" smtClean="0">
                <a:solidFill>
                  <a:prstClr val="black"/>
                </a:solidFill>
                <a:latin typeface="Meiryo UI" panose="020B0604030504040204" pitchFamily="50" charset="-128"/>
                <a:ea typeface="Meiryo UI" panose="020B0604030504040204" pitchFamily="50" charset="-128"/>
              </a:rPr>
              <a:t>対象</a:t>
            </a:r>
            <a:r>
              <a:rPr lang="ja-JP" altLang="en-US" sz="1100" dirty="0">
                <a:solidFill>
                  <a:prstClr val="black"/>
                </a:solidFill>
                <a:latin typeface="Meiryo UI" panose="020B0604030504040204" pitchFamily="50" charset="-128"/>
                <a:ea typeface="Meiryo UI" panose="020B0604030504040204" pitchFamily="50" charset="-128"/>
              </a:rPr>
              <a:t>団体</a:t>
            </a:r>
            <a:r>
              <a:rPr lang="ja-JP" altLang="en-US" sz="1100" dirty="0" smtClean="0">
                <a:solidFill>
                  <a:prstClr val="black"/>
                </a:solidFill>
                <a:latin typeface="Meiryo UI" panose="020B0604030504040204" pitchFamily="50" charset="-128"/>
                <a:ea typeface="Meiryo UI" panose="020B0604030504040204" pitchFamily="50" charset="-128"/>
              </a:rPr>
              <a:t>が管理する</a:t>
            </a:r>
            <a:r>
              <a:rPr lang="ja-JP" altLang="en-US" sz="1100" dirty="0">
                <a:solidFill>
                  <a:prstClr val="black"/>
                </a:solidFill>
                <a:latin typeface="Meiryo UI" panose="020B0604030504040204" pitchFamily="50" charset="-128"/>
                <a:ea typeface="Meiryo UI" panose="020B0604030504040204" pitchFamily="50" charset="-128"/>
              </a:rPr>
              <a:t>ものを除く。</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予定</a:t>
            </a:r>
            <a:r>
              <a:rPr lang="ja-JP" altLang="en-US" sz="1100" dirty="0">
                <a:solidFill>
                  <a:prstClr val="black"/>
                </a:solidFill>
                <a:latin typeface="Meiryo UI" panose="020B0604030504040204" pitchFamily="50" charset="-128"/>
                <a:ea typeface="Meiryo UI" panose="020B0604030504040204" pitchFamily="50" charset="-128"/>
              </a:rPr>
              <a:t>件数</a:t>
            </a:r>
            <a:r>
              <a:rPr lang="ja-JP" altLang="en-US" sz="1100" dirty="0" smtClean="0">
                <a:solidFill>
                  <a:prstClr val="black"/>
                </a:solidFill>
                <a:latin typeface="Meiryo UI" panose="020B0604030504040204" pitchFamily="50" charset="-128"/>
                <a:ea typeface="Meiryo UI" panose="020B0604030504040204" pitchFamily="50" charset="-128"/>
              </a:rPr>
              <a:t>：２件</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補 助 率</a:t>
            </a:r>
            <a:r>
              <a:rPr lang="ja-JP" altLang="en-US" sz="1100" dirty="0">
                <a:solidFill>
                  <a:prstClr val="black"/>
                </a:solidFill>
                <a:latin typeface="Meiryo UI" panose="020B0604030504040204" pitchFamily="50" charset="-128"/>
                <a:ea typeface="Meiryo UI" panose="020B0604030504040204" pitchFamily="50" charset="-128"/>
              </a:rPr>
              <a:t>：対象</a:t>
            </a:r>
            <a:r>
              <a:rPr lang="ja-JP" altLang="en-US" sz="1100" dirty="0" smtClean="0">
                <a:solidFill>
                  <a:prstClr val="black"/>
                </a:solidFill>
                <a:latin typeface="Meiryo UI" panose="020B0604030504040204" pitchFamily="50" charset="-128"/>
                <a:ea typeface="Meiryo UI" panose="020B0604030504040204" pitchFamily="50" charset="-128"/>
              </a:rPr>
              <a:t>経費の</a:t>
            </a:r>
            <a:r>
              <a:rPr lang="en-US" altLang="ja-JP" sz="1100" dirty="0" smtClean="0">
                <a:solidFill>
                  <a:prstClr val="black"/>
                </a:solidFill>
                <a:latin typeface="Meiryo UI" panose="020B0604030504040204" pitchFamily="50" charset="-128"/>
                <a:ea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rPr>
              <a:t>（最大</a:t>
            </a:r>
            <a:r>
              <a:rPr lang="en-US" altLang="ja-JP" sz="1100" dirty="0" smtClean="0">
                <a:solidFill>
                  <a:prstClr val="black"/>
                </a:solidFill>
                <a:latin typeface="Meiryo UI" panose="020B0604030504040204" pitchFamily="50" charset="-128"/>
                <a:ea typeface="Meiryo UI" panose="020B0604030504040204" pitchFamily="50" charset="-128"/>
              </a:rPr>
              <a:t>100</a:t>
            </a:r>
            <a:r>
              <a:rPr lang="ja-JP" altLang="en-US" sz="1100" dirty="0">
                <a:solidFill>
                  <a:prstClr val="black"/>
                </a:solidFill>
                <a:latin typeface="Meiryo UI" panose="020B0604030504040204" pitchFamily="50" charset="-128"/>
                <a:ea typeface="Meiryo UI" panose="020B0604030504040204" pitchFamily="50" charset="-128"/>
              </a:rPr>
              <a:t>万</a:t>
            </a:r>
            <a:r>
              <a:rPr lang="ja-JP" altLang="en-US" sz="1100" dirty="0" smtClean="0">
                <a:solidFill>
                  <a:prstClr val="black"/>
                </a:solidFill>
                <a:latin typeface="Meiryo UI" panose="020B0604030504040204" pitchFamily="50" charset="-128"/>
                <a:ea typeface="Meiryo UI" panose="020B0604030504040204" pitchFamily="50" charset="-128"/>
              </a:rPr>
              <a:t>円）</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条　　　件</a:t>
            </a:r>
            <a:r>
              <a:rPr lang="ja-JP" altLang="en-US" sz="1100" dirty="0">
                <a:solidFill>
                  <a:prstClr val="black"/>
                </a:solidFill>
                <a:latin typeface="Meiryo UI" panose="020B0604030504040204" pitchFamily="50" charset="-128"/>
                <a:ea typeface="Meiryo UI" panose="020B0604030504040204" pitchFamily="50" charset="-128"/>
              </a:rPr>
              <a:t>：初期費用のうち、</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％以上かつ</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者以上は寄付によること</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設置後</a:t>
            </a:r>
            <a:r>
              <a:rPr lang="en-US" altLang="ja-JP" sz="1100" dirty="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年間</a:t>
            </a:r>
            <a:r>
              <a:rPr lang="ja-JP" altLang="en-US" sz="1100" dirty="0">
                <a:solidFill>
                  <a:prstClr val="black"/>
                </a:solidFill>
                <a:latin typeface="Meiryo UI" panose="020B0604030504040204" pitchFamily="50" charset="-128"/>
                <a:ea typeface="Meiryo UI" panose="020B0604030504040204" pitchFamily="50" charset="-128"/>
              </a:rPr>
              <a:t>、施設と連携して</a:t>
            </a:r>
            <a:r>
              <a:rPr lang="ja-JP" altLang="en-US" sz="1100" dirty="0" smtClean="0">
                <a:solidFill>
                  <a:prstClr val="black"/>
                </a:solidFill>
                <a:latin typeface="Meiryo UI" panose="020B0604030504040204" pitchFamily="50" charset="-128"/>
                <a:ea typeface="Meiryo UI" panose="020B0604030504040204" pitchFamily="50" charset="-128"/>
              </a:rPr>
              <a:t>環境活動等を</a:t>
            </a:r>
            <a:r>
              <a:rPr lang="ja-JP" altLang="en-US" sz="1100" dirty="0">
                <a:solidFill>
                  <a:prstClr val="black"/>
                </a:solidFill>
                <a:latin typeface="Meiryo UI" panose="020B0604030504040204" pitchFamily="50" charset="-128"/>
                <a:ea typeface="Meiryo UI" panose="020B0604030504040204" pitchFamily="50" charset="-128"/>
              </a:rPr>
              <a:t>行う</a:t>
            </a:r>
            <a:r>
              <a:rPr lang="ja-JP" altLang="en-US" sz="1100" dirty="0" smtClean="0">
                <a:solidFill>
                  <a:prstClr val="black"/>
                </a:solidFill>
                <a:latin typeface="Meiryo UI" panose="020B0604030504040204" pitchFamily="50" charset="-128"/>
                <a:ea typeface="Meiryo UI" panose="020B0604030504040204" pitchFamily="50" charset="-128"/>
              </a:rPr>
              <a:t>こと</a:t>
            </a:r>
            <a:endParaRPr lang="ja-JP" altLang="en-US" sz="1100" dirty="0">
              <a:solidFill>
                <a:prstClr val="black"/>
              </a:solidFill>
              <a:latin typeface="Meiryo UI" panose="020B0604030504040204" pitchFamily="50" charset="-128"/>
              <a:ea typeface="Meiryo UI" panose="020B0604030504040204" pitchFamily="50" charset="-128"/>
            </a:endParaRPr>
          </a:p>
        </p:txBody>
      </p:sp>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14" y="4339923"/>
            <a:ext cx="4430393" cy="227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363657" y="4423934"/>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0385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40630" y="555195"/>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200472" y="692696"/>
            <a:ext cx="691276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の導入</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190375" y="1224335"/>
            <a:ext cx="5842745"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7256816" y="708374"/>
            <a:ext cx="2173127"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344,275</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272480" y="1916832"/>
            <a:ext cx="4536504" cy="2410486"/>
            <a:chOff x="4748600" y="1290827"/>
            <a:chExt cx="4848714" cy="2213663"/>
          </a:xfrm>
        </p:grpSpPr>
        <p:sp>
          <p:nvSpPr>
            <p:cNvPr id="36" name="Oval 2"/>
            <p:cNvSpPr>
              <a:spLocks noChangeArrowheads="1"/>
            </p:cNvSpPr>
            <p:nvPr/>
          </p:nvSpPr>
          <p:spPr bwMode="auto">
            <a:xfrm>
              <a:off x="4748600" y="1750318"/>
              <a:ext cx="1178044" cy="541412"/>
            </a:xfrm>
            <a:prstGeom prst="ellipse">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電気事業者</a:t>
              </a:r>
              <a:endParaRPr lang="en-US" altLang="ja-JP" sz="900" dirty="0" smtClean="0">
                <a:solidFill>
                  <a:prstClr val="black"/>
                </a:solidFill>
                <a:latin typeface="Meiryo UI" pitchFamily="50" charset="-128"/>
                <a:ea typeface="Meiryo UI" pitchFamily="50" charset="-128"/>
                <a:cs typeface="Meiryo UI" pitchFamily="50" charset="-128"/>
              </a:endParaRPr>
            </a:p>
            <a:p>
              <a:pPr algn="ctr" fontAlgn="base">
                <a:spcBef>
                  <a:spcPct val="0"/>
                </a:spcBef>
                <a:spcAft>
                  <a:spcPct val="0"/>
                </a:spcAft>
              </a:pPr>
              <a:r>
                <a:rPr lang="ja-JP" altLang="en-US" sz="900" dirty="0" err="1" smtClean="0">
                  <a:solidFill>
                    <a:prstClr val="black"/>
                  </a:solidFill>
                  <a:latin typeface="Meiryo UI" pitchFamily="50" charset="-128"/>
                  <a:ea typeface="Meiryo UI" pitchFamily="50" charset="-128"/>
                  <a:cs typeface="Meiryo UI" pitchFamily="50" charset="-128"/>
                </a:rPr>
                <a:t>への</a:t>
              </a:r>
              <a:r>
                <a:rPr lang="ja-JP" altLang="en-US" sz="900" dirty="0" smtClean="0">
                  <a:solidFill>
                    <a:prstClr val="black"/>
                  </a:solidFill>
                  <a:latin typeface="Meiryo UI" pitchFamily="50" charset="-128"/>
                  <a:ea typeface="Meiryo UI" pitchFamily="50" charset="-128"/>
                  <a:cs typeface="Meiryo UI" pitchFamily="50" charset="-128"/>
                </a:rPr>
                <a:t>売電</a:t>
              </a:r>
              <a:endParaRPr lang="ja-JP" altLang="en-US" sz="1600" dirty="0" smtClean="0">
                <a:solidFill>
                  <a:prstClr val="black"/>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6643951" y="1290827"/>
              <a:ext cx="1667353" cy="272092"/>
            </a:xfrm>
            <a:prstGeom prst="rect">
              <a:avLst/>
            </a:prstGeom>
            <a:noFill/>
          </p:spPr>
          <p:txBody>
            <a:bodyPr wrap="square" rtlCol="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＜事業フロー＞</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38" name="Rectangle 3"/>
            <p:cNvSpPr>
              <a:spLocks noChangeArrowheads="1"/>
            </p:cNvSpPr>
            <p:nvPr/>
          </p:nvSpPr>
          <p:spPr bwMode="auto">
            <a:xfrm>
              <a:off x="6349529" y="1666179"/>
              <a:ext cx="1713860" cy="709688"/>
            </a:xfrm>
            <a:prstGeom prst="rect">
              <a:avLst/>
            </a:prstGeom>
            <a:solidFill>
              <a:srgbClr val="FFFFFF"/>
            </a:solidFill>
            <a:ln w="9525">
              <a:solidFill>
                <a:srgbClr val="000000"/>
              </a:solidFill>
              <a:prstDash val="solid"/>
              <a:miter lim="800000"/>
              <a:headEnd/>
              <a:tailEnd/>
            </a:ln>
          </p:spPr>
          <p:txBody>
            <a:bodyPr vert="horz" wrap="square" lIns="74295" tIns="8890" rIns="74295" bIns="9000" numCol="1" anchor="t" anchorCtr="0" compatLnSpc="1">
              <a:prstTxWarp prst="textNoShape">
                <a:avLst/>
              </a:prstTxWarp>
            </a:bodyPr>
            <a:lstStyle/>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土地所有者</a:t>
              </a:r>
              <a:r>
                <a:rPr lang="en-US" altLang="ja-JP" sz="900" dirty="0" smtClean="0">
                  <a:solidFill>
                    <a:prstClr val="black"/>
                  </a:solidFill>
                  <a:latin typeface="Meiryo UI" pitchFamily="50" charset="-128"/>
                  <a:ea typeface="Meiryo UI" pitchFamily="50" charset="-128"/>
                  <a:cs typeface="Meiryo UI" pitchFamily="50" charset="-128"/>
                </a:rPr>
                <a:t>】</a:t>
              </a:r>
            </a:p>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発電・売電事業者</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39" name="Rectangle 4"/>
            <p:cNvSpPr>
              <a:spLocks noChangeArrowheads="1"/>
            </p:cNvSpPr>
            <p:nvPr/>
          </p:nvSpPr>
          <p:spPr bwMode="auto">
            <a:xfrm>
              <a:off x="6505907" y="2038639"/>
              <a:ext cx="1404744" cy="241440"/>
            </a:xfrm>
            <a:prstGeom prst="rect">
              <a:avLst/>
            </a:prstGeom>
            <a:solidFill>
              <a:srgbClr val="FFFF00"/>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Century" pitchFamily="18" charset="0"/>
                  <a:ea typeface="ＭＳ 明朝" pitchFamily="17" charset="-128"/>
                  <a:cs typeface="ＭＳ Ｐゴシック" pitchFamily="50" charset="-128"/>
                </a:rPr>
                <a:t>大　阪　府</a:t>
              </a:r>
              <a:endParaRPr lang="ja-JP" altLang="en-US" dirty="0" smtClean="0">
                <a:solidFill>
                  <a:prstClr val="black"/>
                </a:solidFill>
                <a:latin typeface="Arial" pitchFamily="34" charset="0"/>
                <a:cs typeface="ＭＳ Ｐゴシック" pitchFamily="50" charset="-128"/>
              </a:endParaRPr>
            </a:p>
          </p:txBody>
        </p:sp>
        <p:sp>
          <p:nvSpPr>
            <p:cNvPr id="41" name="AutoShape 5"/>
            <p:cNvSpPr>
              <a:spLocks noChangeArrowheads="1"/>
            </p:cNvSpPr>
            <p:nvPr/>
          </p:nvSpPr>
          <p:spPr bwMode="auto">
            <a:xfrm>
              <a:off x="5926644" y="1766114"/>
              <a:ext cx="424706" cy="449957"/>
            </a:xfrm>
            <a:prstGeom prst="leftArrow">
              <a:avLst>
                <a:gd name="adj1" fmla="val 50000"/>
                <a:gd name="adj2" fmla="val 2804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2" name="AutoShape 6"/>
            <p:cNvSpPr>
              <a:spLocks noChangeArrowheads="1"/>
            </p:cNvSpPr>
            <p:nvPr/>
          </p:nvSpPr>
          <p:spPr bwMode="auto">
            <a:xfrm>
              <a:off x="8065210" y="1750318"/>
              <a:ext cx="350430" cy="449957"/>
            </a:xfrm>
            <a:prstGeom prst="rightArrow">
              <a:avLst>
                <a:gd name="adj1" fmla="val 50000"/>
                <a:gd name="adj2" fmla="val 31707"/>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3" name="Oval 7"/>
            <p:cNvSpPr>
              <a:spLocks noChangeArrowheads="1"/>
            </p:cNvSpPr>
            <p:nvPr/>
          </p:nvSpPr>
          <p:spPr bwMode="auto">
            <a:xfrm>
              <a:off x="8415640" y="1704590"/>
              <a:ext cx="1181674" cy="541412"/>
            </a:xfrm>
            <a:prstGeom prst="ellipse">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下水処理場</a:t>
              </a:r>
            </a:p>
            <a:p>
              <a:pPr algn="ctr"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非常電源</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44" name="Rectangle 8"/>
            <p:cNvSpPr>
              <a:spLocks noChangeArrowheads="1"/>
            </p:cNvSpPr>
            <p:nvPr/>
          </p:nvSpPr>
          <p:spPr bwMode="auto">
            <a:xfrm>
              <a:off x="5605993" y="2301398"/>
              <a:ext cx="899914" cy="2670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平常時</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45" name="Rectangle 8"/>
            <p:cNvSpPr>
              <a:spLocks noChangeArrowheads="1"/>
            </p:cNvSpPr>
            <p:nvPr/>
          </p:nvSpPr>
          <p:spPr bwMode="auto">
            <a:xfrm>
              <a:off x="8116194" y="2268990"/>
              <a:ext cx="899914" cy="2670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災害時</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46" name="AutoShape 9"/>
            <p:cNvSpPr>
              <a:spLocks noChangeArrowheads="1"/>
            </p:cNvSpPr>
            <p:nvPr/>
          </p:nvSpPr>
          <p:spPr bwMode="auto">
            <a:xfrm>
              <a:off x="6669170" y="2461319"/>
              <a:ext cx="340211" cy="353531"/>
            </a:xfrm>
            <a:prstGeom prst="upArrow">
              <a:avLst>
                <a:gd name="adj1" fmla="val 50000"/>
                <a:gd name="adj2" fmla="val 25000"/>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7" name="AutoShape 10"/>
            <p:cNvSpPr>
              <a:spLocks noChangeArrowheads="1"/>
            </p:cNvSpPr>
            <p:nvPr/>
          </p:nvSpPr>
          <p:spPr bwMode="auto">
            <a:xfrm>
              <a:off x="7405976" y="2456671"/>
              <a:ext cx="340211" cy="349323"/>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8" name="Rectangle 11"/>
            <p:cNvSpPr>
              <a:spLocks noChangeArrowheads="1"/>
            </p:cNvSpPr>
            <p:nvPr/>
          </p:nvSpPr>
          <p:spPr bwMode="auto">
            <a:xfrm>
              <a:off x="7904625" y="2571465"/>
              <a:ext cx="593981" cy="1802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リース料</a:t>
              </a:r>
              <a:endParaRPr lang="ja-JP" altLang="en-US" dirty="0" smtClean="0">
                <a:solidFill>
                  <a:prstClr val="black"/>
                </a:solidFill>
                <a:latin typeface="Meiryo UI" pitchFamily="50" charset="-128"/>
                <a:ea typeface="Meiryo UI" pitchFamily="50" charset="-128"/>
                <a:cs typeface="Meiryo UI" pitchFamily="50" charset="-128"/>
              </a:endParaRPr>
            </a:p>
          </p:txBody>
        </p:sp>
        <p:sp>
          <p:nvSpPr>
            <p:cNvPr id="49" name="Rectangle 11"/>
            <p:cNvSpPr>
              <a:spLocks noChangeArrowheads="1"/>
            </p:cNvSpPr>
            <p:nvPr/>
          </p:nvSpPr>
          <p:spPr bwMode="auto">
            <a:xfrm>
              <a:off x="6120849" y="2568446"/>
              <a:ext cx="461001" cy="1802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リース</a:t>
              </a:r>
              <a:endParaRPr lang="ja-JP" altLang="en-US" dirty="0" smtClean="0">
                <a:solidFill>
                  <a:prstClr val="black"/>
                </a:solidFill>
                <a:latin typeface="Meiryo UI" pitchFamily="50" charset="-128"/>
                <a:ea typeface="Meiryo UI" pitchFamily="50" charset="-128"/>
                <a:cs typeface="Meiryo UI" pitchFamily="50" charset="-128"/>
              </a:endParaRPr>
            </a:p>
          </p:txBody>
        </p:sp>
        <p:sp>
          <p:nvSpPr>
            <p:cNvPr id="50" name="Rectangle 14"/>
            <p:cNvSpPr>
              <a:spLocks noChangeArrowheads="1"/>
            </p:cNvSpPr>
            <p:nvPr/>
          </p:nvSpPr>
          <p:spPr bwMode="auto">
            <a:xfrm>
              <a:off x="8257946" y="2950655"/>
              <a:ext cx="1187927" cy="553835"/>
            </a:xfrm>
            <a:prstGeom prst="rect">
              <a:avLst/>
            </a:prstGeom>
            <a:solidFill>
              <a:srgbClr val="FFFFFF"/>
            </a:solidFill>
            <a:ln w="9525">
              <a:solidFill>
                <a:srgbClr val="000000"/>
              </a:solidFill>
              <a:prstDash val="sysDot"/>
              <a:miter lim="800000"/>
              <a:headEnd/>
              <a:tailEnd/>
            </a:ln>
          </p:spPr>
          <p:txBody>
            <a:bodyPr vert="horz" wrap="none" lIns="74295" tIns="8890" rIns="74295" bIns="8890" numCol="1" anchor="ctr" anchorCtr="0" compatLnSpc="1">
              <a:prstTxWarp prst="textNoShape">
                <a:avLst/>
              </a:prstTxWarp>
            </a:bodyPr>
            <a:lstStyle/>
            <a:p>
              <a:pPr algn="ctr" fontAlgn="base">
                <a:spcBef>
                  <a:spcPct val="0"/>
                </a:spcBef>
                <a:spcAft>
                  <a:spcPct val="0"/>
                </a:spcAft>
              </a:pPr>
              <a:r>
                <a:rPr lang="ja-JP" altLang="en-US" sz="800" dirty="0" smtClean="0">
                  <a:solidFill>
                    <a:prstClr val="black"/>
                  </a:solidFill>
                  <a:latin typeface="Meiryo UI" pitchFamily="50" charset="-128"/>
                  <a:ea typeface="Meiryo UI" pitchFamily="50" charset="-128"/>
                  <a:cs typeface="Meiryo UI" pitchFamily="50" charset="-128"/>
                </a:rPr>
                <a:t>太陽光発電システム</a:t>
              </a:r>
              <a:endParaRPr lang="en-US" altLang="ja-JP" sz="800" dirty="0" smtClean="0">
                <a:solidFill>
                  <a:prstClr val="black"/>
                </a:solidFill>
                <a:latin typeface="Meiryo UI" pitchFamily="50" charset="-128"/>
                <a:ea typeface="Meiryo UI" pitchFamily="50" charset="-128"/>
                <a:cs typeface="Meiryo UI" pitchFamily="50" charset="-128"/>
              </a:endParaRPr>
            </a:p>
            <a:p>
              <a:pPr algn="ctr" fontAlgn="base">
                <a:spcBef>
                  <a:spcPct val="0"/>
                </a:spcBef>
                <a:spcAft>
                  <a:spcPct val="0"/>
                </a:spcAft>
              </a:pP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メガソーラーの設置）</a:t>
              </a:r>
            </a:p>
            <a:p>
              <a:pPr algn="ctr" fontAlgn="base">
                <a:spcBef>
                  <a:spcPct val="0"/>
                </a:spcBef>
                <a:spcAft>
                  <a:spcPct val="0"/>
                </a:spcAft>
              </a:pPr>
              <a:r>
                <a:rPr lang="ja-JP" altLang="en-US" sz="800" dirty="0" smtClean="0">
                  <a:solidFill>
                    <a:prstClr val="black"/>
                  </a:solidFill>
                  <a:latin typeface="Meiryo UI" pitchFamily="50" charset="-128"/>
                  <a:ea typeface="Meiryo UI" pitchFamily="50" charset="-128"/>
                  <a:cs typeface="Meiryo UI" pitchFamily="50" charset="-128"/>
                </a:rPr>
                <a:t>及びメンテナンス</a:t>
              </a:r>
              <a:endParaRPr lang="en-US" altLang="ja-JP" sz="800" dirty="0" smtClean="0">
                <a:solidFill>
                  <a:prstClr val="black"/>
                </a:solidFill>
                <a:latin typeface="Meiryo UI" pitchFamily="50" charset="-128"/>
                <a:ea typeface="Meiryo UI" pitchFamily="50" charset="-128"/>
                <a:cs typeface="Meiryo UI" pitchFamily="50" charset="-128"/>
              </a:endParaRPr>
            </a:p>
            <a:p>
              <a:pPr algn="ctr" fontAlgn="base">
                <a:spcBef>
                  <a:spcPct val="0"/>
                </a:spcBef>
                <a:spcAft>
                  <a:spcPct val="0"/>
                </a:spcAft>
              </a:pP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メンテナンスリース）</a:t>
              </a:r>
              <a:endParaRPr lang="ja-JP" altLang="en-US" dirty="0" smtClean="0">
                <a:solidFill>
                  <a:prstClr val="black"/>
                </a:solidFill>
                <a:latin typeface="Meiryo UI" pitchFamily="50" charset="-128"/>
                <a:ea typeface="Meiryo UI" pitchFamily="50" charset="-128"/>
                <a:cs typeface="Meiryo UI" pitchFamily="50" charset="-128"/>
              </a:endParaRPr>
            </a:p>
          </p:txBody>
        </p:sp>
        <p:sp>
          <p:nvSpPr>
            <p:cNvPr id="51" name="Rectangle 16"/>
            <p:cNvSpPr>
              <a:spLocks noChangeArrowheads="1"/>
            </p:cNvSpPr>
            <p:nvPr/>
          </p:nvSpPr>
          <p:spPr bwMode="auto">
            <a:xfrm>
              <a:off x="6386708" y="2865329"/>
              <a:ext cx="1788853" cy="599943"/>
            </a:xfrm>
            <a:prstGeom prst="rect">
              <a:avLst/>
            </a:prstGeom>
            <a:solidFill>
              <a:srgbClr val="FFFFFF"/>
            </a:solidFill>
            <a:ln w="38100" cmpd="dbl">
              <a:solidFill>
                <a:srgbClr val="000000"/>
              </a:solidFill>
              <a:miter lim="800000"/>
              <a:headEnd/>
              <a:tailEnd/>
            </a:ln>
          </p:spPr>
          <p:txBody>
            <a:bodyPr vert="horz" wrap="square" lIns="74295" tIns="36000" rIns="74295" bIns="36000" numCol="1" anchor="b" anchorCtr="0" compatLnSpc="1">
              <a:prstTxWarp prst="textNoShape">
                <a:avLst/>
              </a:prstTxWarp>
            </a:bodyPr>
            <a:lstStyle/>
            <a:p>
              <a:pPr algn="ctr" fontAlgn="base">
                <a:spcBef>
                  <a:spcPct val="0"/>
                </a:spcBef>
                <a:spcAft>
                  <a:spcPct val="0"/>
                </a:spcAft>
              </a:pPr>
              <a:endParaRPr lang="en-US" altLang="ja-JP" sz="1200" dirty="0" smtClean="0">
                <a:solidFill>
                  <a:prstClr val="black"/>
                </a:solidFill>
                <a:latin typeface="Arial" pitchFamily="34" charset="0"/>
                <a:cs typeface="ＭＳ Ｐゴシック" pitchFamily="50" charset="-128"/>
              </a:endParaRPr>
            </a:p>
            <a:p>
              <a:pPr algn="ctr" fontAlgn="base">
                <a:spcBef>
                  <a:spcPct val="0"/>
                </a:spcBef>
                <a:spcAft>
                  <a:spcPct val="0"/>
                </a:spcAft>
              </a:pPr>
              <a:r>
                <a:rPr lang="en-US" altLang="ja-JP" sz="1000" dirty="0" smtClean="0">
                  <a:solidFill>
                    <a:prstClr val="black"/>
                  </a:solidFill>
                  <a:latin typeface="Arial" pitchFamily="34" charset="0"/>
                  <a:cs typeface="ＭＳ Ｐゴシック" pitchFamily="50" charset="-128"/>
                </a:rPr>
                <a:t>【</a:t>
              </a:r>
              <a:r>
                <a:rPr lang="ja-JP" altLang="en-US" sz="1000" dirty="0" smtClean="0">
                  <a:solidFill>
                    <a:prstClr val="black"/>
                  </a:solidFill>
                  <a:latin typeface="Arial" pitchFamily="34" charset="0"/>
                  <a:cs typeface="ＭＳ Ｐゴシック" pitchFamily="50" charset="-128"/>
                </a:rPr>
                <a:t>リース</a:t>
              </a:r>
              <a:r>
                <a:rPr lang="en-US" altLang="ja-JP" sz="1000" dirty="0" smtClean="0">
                  <a:solidFill>
                    <a:prstClr val="black"/>
                  </a:solidFill>
                  <a:latin typeface="Arial" pitchFamily="34" charset="0"/>
                  <a:cs typeface="ＭＳ Ｐゴシック" pitchFamily="50" charset="-128"/>
                </a:rPr>
                <a:t>】</a:t>
              </a:r>
              <a:endParaRPr lang="ja-JP" altLang="en-US" sz="1200" dirty="0" smtClean="0">
                <a:solidFill>
                  <a:prstClr val="black"/>
                </a:solidFill>
                <a:latin typeface="Arial" pitchFamily="34" charset="0"/>
                <a:cs typeface="ＭＳ Ｐゴシック" pitchFamily="50" charset="-128"/>
              </a:endParaRPr>
            </a:p>
          </p:txBody>
        </p:sp>
        <p:sp>
          <p:nvSpPr>
            <p:cNvPr id="52" name="Rectangle 15"/>
            <p:cNvSpPr>
              <a:spLocks noChangeArrowheads="1"/>
            </p:cNvSpPr>
            <p:nvPr/>
          </p:nvSpPr>
          <p:spPr bwMode="auto">
            <a:xfrm>
              <a:off x="6567293" y="2994815"/>
              <a:ext cx="1404744" cy="245098"/>
            </a:xfrm>
            <a:prstGeom prst="rect">
              <a:avLst/>
            </a:prstGeom>
            <a:solidFill>
              <a:srgbClr val="FFFF00"/>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Century" pitchFamily="18" charset="0"/>
                  <a:ea typeface="ＭＳ 明朝" pitchFamily="17" charset="-128"/>
                  <a:cs typeface="ＭＳ Ｐゴシック" pitchFamily="50" charset="-128"/>
                </a:rPr>
                <a:t>民間企業</a:t>
              </a:r>
              <a:endParaRPr lang="ja-JP" altLang="en-US" dirty="0" smtClean="0">
                <a:solidFill>
                  <a:prstClr val="black"/>
                </a:solidFill>
                <a:latin typeface="Arial" pitchFamily="34" charset="0"/>
                <a:cs typeface="ＭＳ Ｐゴシック" pitchFamily="50" charset="-128"/>
              </a:endParaRPr>
            </a:p>
          </p:txBody>
        </p:sp>
      </p:grpSp>
      <p:graphicFrame>
        <p:nvGraphicFramePr>
          <p:cNvPr id="5" name="表 4"/>
          <p:cNvGraphicFramePr>
            <a:graphicFrameLocks noGrp="1"/>
          </p:cNvGraphicFramePr>
          <p:nvPr>
            <p:extLst>
              <p:ext uri="{D42A27DB-BD31-4B8C-83A1-F6EECF244321}">
                <p14:modId xmlns:p14="http://schemas.microsoft.com/office/powerpoint/2010/main" val="2082386394"/>
              </p:ext>
            </p:extLst>
          </p:nvPr>
        </p:nvGraphicFramePr>
        <p:xfrm>
          <a:off x="4953000" y="1793016"/>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128464" y="4725144"/>
            <a:ext cx="9399716" cy="292388"/>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r>
              <a:rPr lang="ja-JP" altLang="en-US" sz="1300" dirty="0">
                <a:solidFill>
                  <a:prstClr val="black"/>
                </a:solidFill>
                <a:latin typeface="Meiryo UI" pitchFamily="50" charset="-128"/>
                <a:ea typeface="Meiryo UI" pitchFamily="50" charset="-128"/>
                <a:cs typeface="Meiryo UI" pitchFamily="50" charset="-128"/>
              </a:rPr>
              <a:t>区役所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7270464" y="947049"/>
            <a:ext cx="2232248" cy="184666"/>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5307076" y="561091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prstClr val="black"/>
                </a:solidFill>
                <a:latin typeface="Meiryo UI" pitchFamily="50" charset="-128"/>
                <a:ea typeface="Meiryo UI" pitchFamily="50" charset="-128"/>
                <a:cs typeface="Meiryo UI" pitchFamily="50" charset="-128"/>
              </a:rPr>
              <a:t>(2014</a:t>
            </a:r>
            <a:r>
              <a:rPr lang="ja-JP" altLang="en-US" sz="1100" dirty="0" smtClean="0">
                <a:solidFill>
                  <a:prstClr val="black"/>
                </a:solidFill>
                <a:latin typeface="Meiryo UI" pitchFamily="50" charset="-128"/>
                <a:ea typeface="Meiryo UI" pitchFamily="50" charset="-128"/>
                <a:cs typeface="Meiryo UI" pitchFamily="50" charset="-128"/>
              </a:rPr>
              <a:t>年度末）＞</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　　●大阪府の施設：</a:t>
            </a:r>
            <a:r>
              <a:rPr lang="en-US" altLang="ja-JP" sz="1100" dirty="0" smtClean="0">
                <a:solidFill>
                  <a:prstClr val="black"/>
                </a:solidFill>
                <a:latin typeface="Meiryo UI" pitchFamily="50" charset="-128"/>
                <a:ea typeface="Meiryo UI" pitchFamily="50" charset="-128"/>
                <a:cs typeface="Meiryo UI" pitchFamily="50" charset="-128"/>
              </a:rPr>
              <a:t>49</a:t>
            </a:r>
            <a:r>
              <a:rPr lang="ja-JP" altLang="en-US" sz="1100" dirty="0" smtClean="0">
                <a:solidFill>
                  <a:prstClr val="black"/>
                </a:solidFill>
                <a:latin typeface="Meiryo UI" pitchFamily="50" charset="-128"/>
                <a:ea typeface="Meiryo UI" pitchFamily="50" charset="-128"/>
                <a:cs typeface="Meiryo UI" pitchFamily="50" charset="-128"/>
              </a:rPr>
              <a:t>施設　　　</a:t>
            </a:r>
            <a:r>
              <a:rPr lang="en-US" altLang="ja-JP" sz="1100" dirty="0" smtClean="0">
                <a:solidFill>
                  <a:prstClr val="black"/>
                </a:solidFill>
                <a:latin typeface="Meiryo UI" pitchFamily="50" charset="-128"/>
                <a:ea typeface="Meiryo UI" pitchFamily="50" charset="-128"/>
                <a:cs typeface="Meiryo UI" pitchFamily="50" charset="-128"/>
              </a:rPr>
              <a:t>2,641kW</a:t>
            </a:r>
            <a:r>
              <a:rPr lang="ja-JP" altLang="en-US" sz="1100" dirty="0" smtClean="0">
                <a:solidFill>
                  <a:prstClr val="black"/>
                </a:solidFill>
                <a:latin typeface="Meiryo UI" pitchFamily="50" charset="-128"/>
                <a:ea typeface="Meiryo UI" pitchFamily="50" charset="-128"/>
                <a:cs typeface="Meiryo UI" pitchFamily="50" charset="-128"/>
              </a:rPr>
              <a:t>（府立高等学校ほか</a:t>
            </a:r>
            <a:r>
              <a:rPr lang="ja-JP" altLang="en-US" sz="1100" dirty="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　　●大阪市の施設：</a:t>
            </a:r>
            <a:r>
              <a:rPr lang="en-US" altLang="ja-JP" sz="1100" dirty="0">
                <a:solidFill>
                  <a:prstClr val="black"/>
                </a:solidFill>
                <a:latin typeface="Meiryo UI" pitchFamily="50" charset="-128"/>
                <a:ea typeface="Meiryo UI" pitchFamily="50" charset="-128"/>
                <a:cs typeface="Meiryo UI" pitchFamily="50" charset="-128"/>
              </a:rPr>
              <a:t>112</a:t>
            </a:r>
            <a:r>
              <a:rPr lang="ja-JP" altLang="en-US" sz="1100" dirty="0" smtClean="0">
                <a:solidFill>
                  <a:prstClr val="black"/>
                </a:solidFill>
                <a:latin typeface="Meiryo UI" pitchFamily="50" charset="-128"/>
                <a:ea typeface="Meiryo UI" pitchFamily="50" charset="-128"/>
                <a:cs typeface="Meiryo UI" pitchFamily="50" charset="-128"/>
              </a:rPr>
              <a:t>施設　　</a:t>
            </a:r>
            <a:r>
              <a:rPr lang="en-US" altLang="ja-JP" sz="1100" dirty="0">
                <a:solidFill>
                  <a:prstClr val="black"/>
                </a:solidFill>
                <a:latin typeface="Meiryo UI" pitchFamily="50" charset="-128"/>
                <a:ea typeface="Meiryo UI" pitchFamily="50" charset="-128"/>
                <a:cs typeface="Meiryo UI" pitchFamily="50" charset="-128"/>
              </a:rPr>
              <a:t>2,299</a:t>
            </a:r>
            <a:r>
              <a:rPr lang="en-US" altLang="ja-JP" sz="1100" dirty="0" smtClean="0">
                <a:solidFill>
                  <a:prstClr val="black"/>
                </a:solidFill>
                <a:latin typeface="Meiryo UI" pitchFamily="50" charset="-128"/>
                <a:ea typeface="Meiryo UI" pitchFamily="50" charset="-128"/>
                <a:cs typeface="Meiryo UI" pitchFamily="50" charset="-128"/>
              </a:rPr>
              <a:t>kW</a:t>
            </a:r>
            <a:r>
              <a:rPr lang="ja-JP" altLang="en-US" sz="1100" dirty="0" smtClean="0">
                <a:solidFill>
                  <a:prstClr val="black"/>
                </a:solidFill>
                <a:latin typeface="Meiryo UI" pitchFamily="50" charset="-128"/>
                <a:ea typeface="Meiryo UI" pitchFamily="50" charset="-128"/>
                <a:cs typeface="Meiryo UI" pitchFamily="50" charset="-128"/>
              </a:rPr>
              <a:t>（市立小学校</a:t>
            </a:r>
            <a:r>
              <a:rPr lang="ja-JP" altLang="en-US" sz="1100" dirty="0">
                <a:solidFill>
                  <a:prstClr val="black"/>
                </a:solidFill>
                <a:latin typeface="Meiryo UI" pitchFamily="50" charset="-128"/>
                <a:ea typeface="Meiryo UI" pitchFamily="50" charset="-128"/>
                <a:cs typeface="Meiryo UI" pitchFamily="50" charset="-128"/>
              </a:rPr>
              <a:t>ほか</a:t>
            </a:r>
            <a:r>
              <a:rPr lang="ja-JP" altLang="en-US" sz="1100" dirty="0" smtClean="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a:t>
            </a:r>
            <a:r>
              <a:rPr lang="ja-JP" altLang="en-US" sz="1000" dirty="0">
                <a:solidFill>
                  <a:prstClr val="black"/>
                </a:solidFill>
                <a:latin typeface="Meiryo UI" pitchFamily="50" charset="-128"/>
                <a:ea typeface="Meiryo UI" pitchFamily="50" charset="-128"/>
                <a:cs typeface="Meiryo UI" pitchFamily="50" charset="-128"/>
              </a:rPr>
              <a:t>を</a:t>
            </a:r>
            <a:r>
              <a:rPr lang="ja-JP" altLang="en-US" sz="1000" dirty="0" smtClean="0">
                <a:solidFill>
                  <a:prstClr val="black"/>
                </a:solidFill>
                <a:latin typeface="Meiryo UI" pitchFamily="50" charset="-128"/>
                <a:ea typeface="Meiryo UI" pitchFamily="50" charset="-128"/>
                <a:cs typeface="Meiryo UI" pitchFamily="50" charset="-128"/>
              </a:rPr>
              <a:t>除く。</a:t>
            </a:r>
            <a:endParaRPr lang="en-US" altLang="ja-JP" sz="1100" dirty="0">
              <a:solidFill>
                <a:prstClr val="black"/>
              </a:solidFill>
              <a:latin typeface="Meiryo UI" pitchFamily="50" charset="-128"/>
              <a:ea typeface="Meiryo UI" pitchFamily="50" charset="-128"/>
              <a:cs typeface="Meiryo UI" pitchFamily="50" charset="-128"/>
            </a:endParaRPr>
          </a:p>
        </p:txBody>
      </p:sp>
      <p:pic>
        <p:nvPicPr>
          <p:cNvPr id="55" name="Picture 2"/>
          <p:cNvPicPr>
            <a:picLocks noChangeAspect="1" noChangeArrowheads="1"/>
          </p:cNvPicPr>
          <p:nvPr/>
        </p:nvPicPr>
        <p:blipFill>
          <a:blip r:embed="rId2" cstate="print"/>
          <a:srcRect/>
          <a:stretch>
            <a:fillRect/>
          </a:stretch>
        </p:blipFill>
        <p:spPr bwMode="auto">
          <a:xfrm>
            <a:off x="1712143" y="5275351"/>
            <a:ext cx="2448769" cy="1249993"/>
          </a:xfrm>
          <a:prstGeom prst="rect">
            <a:avLst/>
          </a:prstGeom>
          <a:noFill/>
          <a:ln w="9525">
            <a:noFill/>
            <a:miter lim="800000"/>
            <a:headEnd/>
            <a:tailEnd/>
          </a:ln>
          <a:effectLst/>
        </p:spPr>
      </p:pic>
      <p:sp>
        <p:nvSpPr>
          <p:cNvPr id="56" name="テキスト ボックス 55"/>
          <p:cNvSpPr txBox="1"/>
          <p:nvPr/>
        </p:nvSpPr>
        <p:spPr>
          <a:xfrm>
            <a:off x="2000672" y="6495147"/>
            <a:ext cx="2191967" cy="246221"/>
          </a:xfrm>
          <a:prstGeom prst="rect">
            <a:avLst/>
          </a:prstGeom>
          <a:noFill/>
        </p:spPr>
        <p:txBody>
          <a:bodyPr wrap="square" rtlCol="0">
            <a:spAutoFit/>
          </a:bodyPr>
          <a:lstStyle/>
          <a:p>
            <a:pPr marL="177800" indent="-177800"/>
            <a:r>
              <a:rPr lang="ja-JP" altLang="en-US" sz="1000" dirty="0" smtClean="0">
                <a:solidFill>
                  <a:prstClr val="black"/>
                </a:solidFill>
                <a:latin typeface="Meiryo UI" pitchFamily="50" charset="-128"/>
                <a:ea typeface="Meiryo UI" pitchFamily="50" charset="-128"/>
                <a:cs typeface="Meiryo UI" pitchFamily="50" charset="-128"/>
              </a:rPr>
              <a:t>大阪ビジネスフロンティア高等学校</a:t>
            </a:r>
            <a:endParaRPr lang="ja-JP" altLang="en-US" sz="10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2831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43" name="テキスト ボックス 42"/>
          <p:cNvSpPr txBox="1"/>
          <p:nvPr/>
        </p:nvSpPr>
        <p:spPr>
          <a:xfrm>
            <a:off x="7131850" y="614894"/>
            <a:ext cx="721270"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strike="sngStrike" dirty="0">
              <a:solidFill>
                <a:prstClr val="black"/>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044067081"/>
              </p:ext>
            </p:extLst>
          </p:nvPr>
        </p:nvGraphicFramePr>
        <p:xfrm>
          <a:off x="183068" y="2167061"/>
          <a:ext cx="4651060" cy="3369604"/>
        </p:xfrm>
        <a:graphic>
          <a:graphicData uri="http://schemas.openxmlformats.org/drawingml/2006/table">
            <a:tbl>
              <a:tblPr/>
              <a:tblGrid>
                <a:gridCol w="2199914"/>
                <a:gridCol w="665018"/>
                <a:gridCol w="609600"/>
                <a:gridCol w="1176528"/>
              </a:tblGrid>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92">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86239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0" y="620688"/>
            <a:ext cx="6731091"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3150415309"/>
              </p:ext>
            </p:extLst>
          </p:nvPr>
        </p:nvGraphicFramePr>
        <p:xfrm>
          <a:off x="4950085" y="2167848"/>
          <a:ext cx="4810935" cy="1689540"/>
        </p:xfrm>
        <a:graphic>
          <a:graphicData uri="http://schemas.openxmlformats.org/drawingml/2006/table">
            <a:tbl>
              <a:tblPr/>
              <a:tblGrid>
                <a:gridCol w="2545223"/>
                <a:gridCol w="637309"/>
                <a:gridCol w="665018"/>
                <a:gridCol w="963385"/>
              </a:tblGrid>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12">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875512" y="1857932"/>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pic>
        <p:nvPicPr>
          <p:cNvPr id="46" name="Picture 2" descr="E:\LIB\エネルギー政策課\◆5＿エネ戦略\59_再生エネ目標\夢洲メガ写真.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51719" y="3981451"/>
            <a:ext cx="1651853" cy="1008000"/>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5204010" y="5009414"/>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7423093" y="5011193"/>
            <a:ext cx="2253055"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4492894" y="6430555"/>
            <a:ext cx="3358187"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31" b="10287"/>
          <a:stretch/>
        </p:blipFill>
        <p:spPr bwMode="auto">
          <a:xfrm>
            <a:off x="5233575" y="5455494"/>
            <a:ext cx="1909506"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角丸四角形 51"/>
          <p:cNvSpPr/>
          <p:nvPr/>
        </p:nvSpPr>
        <p:spPr>
          <a:xfrm>
            <a:off x="7344066" y="6455735"/>
            <a:ext cx="2354389" cy="295501"/>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恩智川治水緑地　池島</a:t>
            </a:r>
            <a:r>
              <a:rPr lang="en-US" altLang="ja-JP" sz="1100" kern="100" dirty="0" smtClean="0">
                <a:solidFill>
                  <a:prstClr val="black"/>
                </a:solidFill>
                <a:latin typeface="Meiryo UI" pitchFamily="50" charset="-128"/>
                <a:ea typeface="Meiryo UI" pitchFamily="50" charset="-128"/>
                <a:cs typeface="Meiryo UI" pitchFamily="50" charset="-128"/>
              </a:rPr>
              <a:t>Ⅱ</a:t>
            </a:r>
            <a:r>
              <a:rPr lang="ja-JP" altLang="en-US" sz="1100" kern="100" dirty="0" smtClean="0">
                <a:solidFill>
                  <a:prstClr val="black"/>
                </a:solidFill>
                <a:latin typeface="Meiryo UI" pitchFamily="50" charset="-128"/>
                <a:ea typeface="Meiryo UI" pitchFamily="50" charset="-128"/>
                <a:cs typeface="Meiryo UI" pitchFamily="50" charset="-128"/>
              </a:rPr>
              <a:t>期地区</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05726" y="5468115"/>
            <a:ext cx="1580212"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26f\lib\★設備計画G\06_屋根貸し\07_設計・工事モニタリング\H26公募案件\０２中河内支援\施工モニタリング\H270901\KIMG01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8600" y="5641302"/>
            <a:ext cx="1560679" cy="828000"/>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a:off x="1957608" y="6443200"/>
            <a:ext cx="124138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西浦</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547139" y="6452777"/>
            <a:ext cx="124138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枚方支援学校</a:t>
            </a:r>
            <a:endParaRPr lang="zh-CN"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2" descr="\\s26f\LIB\★設備計画G\06_屋根貸し\07_設計・工事モニタリング\H26公募案件\０６豊中上津島住宅\20150824公社検査時写真\P824006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128" t="24942" r="13594" b="30033"/>
          <a:stretch/>
        </p:blipFill>
        <p:spPr bwMode="auto">
          <a:xfrm>
            <a:off x="325147" y="5638045"/>
            <a:ext cx="1261003" cy="828000"/>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360676" y="6456681"/>
            <a:ext cx="1241389" cy="261610"/>
          </a:xfrm>
          <a:prstGeom prst="rect">
            <a:avLst/>
          </a:prstGeom>
          <a:noFill/>
        </p:spPr>
        <p:txBody>
          <a:bodyPr wrap="square" rtlCol="0">
            <a:spAutoFit/>
          </a:bodyPr>
          <a:lstStyle/>
          <a:p>
            <a:r>
              <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99751" y="1914649"/>
            <a:ext cx="4666" cy="4750544"/>
          </a:xfrm>
          <a:prstGeom prst="line">
            <a:avLst/>
          </a:prstGeom>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82298" y="106637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今後は、応募</a:t>
            </a:r>
            <a:r>
              <a:rPr lang="ja-JP" altLang="en-US" sz="1300" dirty="0">
                <a:solidFill>
                  <a:prstClr val="black"/>
                </a:solidFill>
                <a:latin typeface="Meiryo UI" pitchFamily="50" charset="-128"/>
                <a:ea typeface="Meiryo UI" pitchFamily="50" charset="-128"/>
                <a:cs typeface="Meiryo UI" pitchFamily="50" charset="-128"/>
              </a:rPr>
              <a:t>が見込まれる</a:t>
            </a:r>
            <a:r>
              <a:rPr lang="ja-JP" altLang="en-US" sz="1300" dirty="0" smtClean="0">
                <a:solidFill>
                  <a:prstClr val="black"/>
                </a:solidFill>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等について屋根や土地などの</a:t>
            </a:r>
            <a:r>
              <a:rPr lang="ja-JP" altLang="en-US" sz="1300" dirty="0">
                <a:latin typeface="Meiryo UI" pitchFamily="50" charset="-128"/>
                <a:ea typeface="Meiryo UI" pitchFamily="50" charset="-128"/>
                <a:cs typeface="Meiryo UI" pitchFamily="50" charset="-128"/>
              </a:rPr>
              <a:t>有効</a:t>
            </a:r>
            <a:r>
              <a:rPr lang="ja-JP" altLang="en-US" sz="1300" dirty="0" smtClean="0">
                <a:latin typeface="Meiryo UI" pitchFamily="50" charset="-128"/>
                <a:ea typeface="Meiryo UI" pitchFamily="50" charset="-128"/>
                <a:cs typeface="Meiryo UI" pitchFamily="50" charset="-128"/>
              </a:rPr>
              <a:t>活用による再生可能エネルギーの普及を図ります。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801" y="5648115"/>
            <a:ext cx="1178946" cy="828000"/>
          </a:xfrm>
          <a:prstGeom prst="rect">
            <a:avLst/>
          </a:prstGeom>
          <a:ln w="19050">
            <a:noFill/>
          </a:ln>
        </p:spPr>
      </p:pic>
      <p:pic>
        <p:nvPicPr>
          <p:cNvPr id="28" name="Picture 2" descr="X:\ユーザ作業用フォルダ\①開発調整担当\コスモチーム共有\12 照会・回答\H27\H28.01.13　アクションプランの更新\回答案\写真 1.JPG"/>
          <p:cNvPicPr>
            <a:picLocks noChangeAspect="1" noChangeArrowheads="1"/>
          </p:cNvPicPr>
          <p:nvPr/>
        </p:nvPicPr>
        <p:blipFill>
          <a:blip r:embed="rId8" cstate="print"/>
          <a:srcRect t="12871" b="9906"/>
          <a:stretch>
            <a:fillRect/>
          </a:stretch>
        </p:blipFill>
        <p:spPr bwMode="auto">
          <a:xfrm>
            <a:off x="7705727" y="3957592"/>
            <a:ext cx="1580212" cy="976143"/>
          </a:xfrm>
          <a:prstGeom prst="rect">
            <a:avLst/>
          </a:prstGeom>
          <a:noFill/>
          <a:ln w="38100">
            <a:noFill/>
          </a:ln>
        </p:spPr>
      </p:pic>
    </p:spTree>
    <p:extLst>
      <p:ext uri="{BB962C8B-B14F-4D97-AF65-F5344CB8AC3E}">
        <p14:creationId xmlns:p14="http://schemas.microsoft.com/office/powerpoint/2010/main" val="104573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5" name="角丸四角形 4"/>
          <p:cNvSpPr/>
          <p:nvPr/>
        </p:nvSpPr>
        <p:spPr>
          <a:xfrm>
            <a:off x="114939" y="567725"/>
            <a:ext cx="9694076" cy="617833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p>
        </p:txBody>
      </p:sp>
      <p:sp>
        <p:nvSpPr>
          <p:cNvPr id="17" name="角丸四角形 16"/>
          <p:cNvSpPr/>
          <p:nvPr/>
        </p:nvSpPr>
        <p:spPr>
          <a:xfrm>
            <a:off x="322392" y="637000"/>
            <a:ext cx="916123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公共施設や</a:t>
            </a:r>
            <a:r>
              <a:rPr lang="ja-JP" altLang="en-US" sz="1600" b="1" dirty="0">
                <a:solidFill>
                  <a:prstClr val="black"/>
                </a:solidFill>
                <a:latin typeface="Meiryo UI" pitchFamily="50" charset="-128"/>
                <a:ea typeface="Meiryo UI" pitchFamily="50" charset="-128"/>
                <a:cs typeface="Meiryo UI" pitchFamily="50" charset="-128"/>
              </a:rPr>
              <a:t>民間施設の屋根・遊休地と太陽光発電事</a:t>
            </a:r>
            <a:r>
              <a:rPr lang="ja-JP" altLang="en-US" sz="1600" b="1" dirty="0" smtClean="0">
                <a:solidFill>
                  <a:prstClr val="black"/>
                </a:solidFill>
                <a:latin typeface="Meiryo UI" pitchFamily="50" charset="-128"/>
                <a:ea typeface="Meiryo UI" pitchFamily="50" charset="-128"/>
                <a:cs typeface="Meiryo UI" pitchFamily="50" charset="-128"/>
              </a:rPr>
              <a:t>業者とのマッチング等</a:t>
            </a:r>
            <a:r>
              <a:rPr lang="ja-JP" altLang="en-US" sz="1600" b="1" dirty="0">
                <a:solidFill>
                  <a:prstClr val="black"/>
                </a:solidFill>
                <a:latin typeface="Meiryo UI" pitchFamily="50" charset="-128"/>
                <a:ea typeface="Meiryo UI" pitchFamily="50" charset="-128"/>
                <a:cs typeface="Meiryo UI" pitchFamily="50" charset="-128"/>
              </a:rPr>
              <a:t>①</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314763" y="1454100"/>
            <a:ext cx="90192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◆市町村には、</a:t>
            </a:r>
            <a:r>
              <a:rPr lang="ja-JP" altLang="en-US" sz="1400" b="0" i="0" dirty="0">
                <a:solidFill>
                  <a:prstClr val="black"/>
                </a:solidFill>
                <a:latin typeface="Meiryo UI" pitchFamily="50" charset="-128"/>
                <a:ea typeface="Meiryo UI" pitchFamily="50" charset="-128"/>
                <a:cs typeface="Meiryo UI" pitchFamily="50" charset="-128"/>
              </a:rPr>
              <a:t>屋根・土地貸し事業制度に</a:t>
            </a:r>
            <a:r>
              <a:rPr lang="ja-JP" altLang="en-US" sz="1400" b="0" i="0" dirty="0" smtClean="0">
                <a:solidFill>
                  <a:prstClr val="black"/>
                </a:solidFill>
                <a:latin typeface="Meiryo UI" pitchFamily="50" charset="-128"/>
                <a:ea typeface="Meiryo UI" pitchFamily="50" charset="-128"/>
                <a:cs typeface="Meiryo UI" pitchFamily="50" charset="-128"/>
              </a:rPr>
              <a:t>関する助言</a:t>
            </a:r>
            <a:r>
              <a:rPr lang="ja-JP" altLang="en-US" sz="1400" b="0" i="0" dirty="0">
                <a:solidFill>
                  <a:prstClr val="black"/>
                </a:solidFill>
                <a:latin typeface="Meiryo UI" pitchFamily="50" charset="-128"/>
                <a:ea typeface="Meiryo UI" pitchFamily="50" charset="-128"/>
                <a:cs typeface="Meiryo UI" pitchFamily="50" charset="-128"/>
              </a:rPr>
              <a:t>を行う</a:t>
            </a:r>
            <a:r>
              <a:rPr lang="ja-JP" altLang="en-US" sz="1400" b="0" i="0" dirty="0" smtClean="0">
                <a:solidFill>
                  <a:prstClr val="black"/>
                </a:solidFill>
                <a:latin typeface="Meiryo UI" pitchFamily="50" charset="-128"/>
                <a:ea typeface="Meiryo UI" pitchFamily="50" charset="-128"/>
                <a:cs typeface="Meiryo UI" pitchFamily="50" charset="-128"/>
              </a:rPr>
              <a:t>などして、市町村施設</a:t>
            </a:r>
            <a:r>
              <a:rPr lang="ja-JP" altLang="en-US" sz="1400"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sz="1400" b="0" i="0" dirty="0" smtClean="0">
                <a:solidFill>
                  <a:prstClr val="black"/>
                </a:solidFill>
                <a:latin typeface="Meiryo UI" pitchFamily="50" charset="-128"/>
                <a:ea typeface="Meiryo UI" pitchFamily="50" charset="-128"/>
                <a:cs typeface="Meiryo UI" pitchFamily="50" charset="-128"/>
              </a:rPr>
              <a:t>します。</a:t>
            </a:r>
            <a:endParaRPr lang="en-US" altLang="ja-JP" sz="1400"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sz="1400" b="0" i="0" dirty="0" smtClean="0">
              <a:solidFill>
                <a:prstClr val="black"/>
              </a:solidFill>
              <a:latin typeface="Meiryo UI" pitchFamily="50" charset="-128"/>
              <a:ea typeface="Meiryo UI" pitchFamily="50" charset="-128"/>
              <a:cs typeface="Meiryo UI" pitchFamily="50" charset="-128"/>
            </a:endParaRPr>
          </a:p>
        </p:txBody>
      </p:sp>
      <p:pic>
        <p:nvPicPr>
          <p:cNvPr id="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513" y="2662058"/>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0748"/>
          <a:stretch/>
        </p:blipFill>
        <p:spPr bwMode="auto">
          <a:xfrm>
            <a:off x="5842129" y="2679491"/>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1260" y="2413023"/>
            <a:ext cx="614009" cy="82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626" y="2433820"/>
            <a:ext cx="614623" cy="554874"/>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129" y="2510907"/>
            <a:ext cx="686699" cy="815726"/>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329993" y="2348986"/>
            <a:ext cx="2376264" cy="1202695"/>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3" name="角丸四角形 52"/>
          <p:cNvSpPr/>
          <p:nvPr/>
        </p:nvSpPr>
        <p:spPr>
          <a:xfrm>
            <a:off x="2837327" y="2158221"/>
            <a:ext cx="1796072" cy="51752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400" dirty="0">
                <a:solidFill>
                  <a:srgbClr val="000000"/>
                </a:solidFill>
                <a:latin typeface="ＭＳ Ｐゴシック"/>
                <a:ea typeface="HG創英角ﾎﾟｯﾌﾟ体"/>
                <a:cs typeface="Times New Roman"/>
              </a:rPr>
              <a:t>おおさかスマート</a:t>
            </a:r>
            <a:endParaRPr lang="ja-JP" altLang="en-US" sz="1400" dirty="0">
              <a:solidFill>
                <a:prstClr val="white"/>
              </a:solidFill>
              <a:latin typeface="ＭＳ Ｐゴシック"/>
              <a:cs typeface="ＭＳ Ｐゴシック"/>
            </a:endParaRPr>
          </a:p>
          <a:p>
            <a:pPr algn="ctr"/>
            <a:r>
              <a:rPr lang="ja-JP" altLang="en-US" sz="1400" dirty="0">
                <a:solidFill>
                  <a:srgbClr val="000000"/>
                </a:solidFill>
                <a:latin typeface="ＭＳ Ｐゴシック"/>
                <a:ea typeface="HG創英角ﾎﾟｯﾌﾟ体"/>
                <a:cs typeface="Times New Roman"/>
              </a:rPr>
              <a:t>エネルギーセンター</a:t>
            </a:r>
            <a:endParaRPr lang="ja-JP" altLang="en-US" sz="1400" dirty="0">
              <a:solidFill>
                <a:prstClr val="white"/>
              </a:solidFill>
              <a:latin typeface="ＭＳ Ｐゴシック"/>
              <a:cs typeface="ＭＳ Ｐゴシック"/>
            </a:endParaRPr>
          </a:p>
        </p:txBody>
      </p:sp>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2608166"/>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2397973"/>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2546082"/>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57" name="左右矢印 56"/>
          <p:cNvSpPr/>
          <p:nvPr/>
        </p:nvSpPr>
        <p:spPr>
          <a:xfrm>
            <a:off x="2809618" y="2743307"/>
            <a:ext cx="1796072" cy="473866"/>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sp>
        <p:nvSpPr>
          <p:cNvPr id="59" name="大かっこ 58"/>
          <p:cNvSpPr/>
          <p:nvPr/>
        </p:nvSpPr>
        <p:spPr>
          <a:xfrm>
            <a:off x="872530" y="3235611"/>
            <a:ext cx="1401679" cy="257139"/>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0" name="大かっこ 59"/>
          <p:cNvSpPr/>
          <p:nvPr/>
        </p:nvSpPr>
        <p:spPr>
          <a:xfrm>
            <a:off x="5081545" y="3259748"/>
            <a:ext cx="1956114" cy="274955"/>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1" name="正方形/長方形 60"/>
          <p:cNvSpPr/>
          <p:nvPr/>
        </p:nvSpPr>
        <p:spPr>
          <a:xfrm>
            <a:off x="4051767" y="1174697"/>
            <a:ext cx="367906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34"/>
          <p:cNvSpPr txBox="1">
            <a:spLocks noChangeArrowheads="1"/>
          </p:cNvSpPr>
          <p:nvPr/>
        </p:nvSpPr>
        <p:spPr bwMode="auto">
          <a:xfrm>
            <a:off x="428397" y="1909224"/>
            <a:ext cx="78150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3" name="テキスト ボックス 34"/>
          <p:cNvSpPr txBox="1">
            <a:spLocks noChangeArrowheads="1"/>
          </p:cNvSpPr>
          <p:nvPr/>
        </p:nvSpPr>
        <p:spPr bwMode="auto">
          <a:xfrm>
            <a:off x="2803672" y="3269999"/>
            <a:ext cx="1829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0070C0"/>
                </a:solidFill>
                <a:latin typeface="Meiryo UI" pitchFamily="50" charset="-128"/>
                <a:ea typeface="Meiryo UI" pitchFamily="50" charset="-128"/>
                <a:cs typeface="Meiryo UI" pitchFamily="50" charset="-128"/>
              </a:rPr>
              <a:t>府民、民間事業者や</a:t>
            </a:r>
            <a:endParaRPr lang="en-US" altLang="ja-JP" sz="1400" dirty="0" smtClean="0">
              <a:solidFill>
                <a:srgbClr val="0070C0"/>
              </a:solidFill>
              <a:latin typeface="Meiryo UI" pitchFamily="50" charset="-128"/>
              <a:ea typeface="Meiryo UI" pitchFamily="50" charset="-128"/>
              <a:cs typeface="Meiryo UI" pitchFamily="50" charset="-128"/>
            </a:endParaRPr>
          </a:p>
          <a:p>
            <a:pPr eaLnBrk="1" hangingPunct="1"/>
            <a:r>
              <a:rPr lang="ja-JP" altLang="en-US" sz="1400" dirty="0" smtClean="0">
                <a:solidFill>
                  <a:srgbClr val="0070C0"/>
                </a:solidFill>
                <a:latin typeface="Meiryo UI" pitchFamily="50" charset="-128"/>
                <a:ea typeface="Meiryo UI" pitchFamily="50" charset="-128"/>
                <a:cs typeface="Meiryo UI" pitchFamily="50" charset="-128"/>
              </a:rPr>
              <a:t>発電事業者のマッチング</a:t>
            </a:r>
            <a:endParaRPr lang="ja-JP" altLang="en-US" sz="1400" dirty="0">
              <a:solidFill>
                <a:srgbClr val="0070C0"/>
              </a:solidFill>
              <a:latin typeface="Meiryo UI" pitchFamily="50" charset="-128"/>
              <a:ea typeface="Meiryo UI" pitchFamily="50" charset="-128"/>
              <a:cs typeface="Meiryo UI" pitchFamily="50" charset="-128"/>
            </a:endParaRPr>
          </a:p>
        </p:txBody>
      </p:sp>
      <p:sp>
        <p:nvSpPr>
          <p:cNvPr id="64" name="角丸四角形 63"/>
          <p:cNvSpPr/>
          <p:nvPr/>
        </p:nvSpPr>
        <p:spPr>
          <a:xfrm>
            <a:off x="289289" y="1089201"/>
            <a:ext cx="37624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屋根・土地貸しマッチング事業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5" name="角丸四角形 64"/>
          <p:cNvSpPr/>
          <p:nvPr/>
        </p:nvSpPr>
        <p:spPr>
          <a:xfrm>
            <a:off x="316778" y="3808950"/>
            <a:ext cx="4392488" cy="31952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66" name="テキスト ボックス 65"/>
          <p:cNvSpPr txBox="1"/>
          <p:nvPr/>
        </p:nvSpPr>
        <p:spPr>
          <a:xfrm>
            <a:off x="349954" y="4177065"/>
            <a:ext cx="8419970" cy="400110"/>
          </a:xfrm>
          <a:prstGeom prst="rect">
            <a:avLst/>
          </a:prstGeom>
          <a:noFill/>
        </p:spPr>
        <p:txBody>
          <a:bodyPr wrap="square" lIns="0" tIns="0" rIns="0" bIns="0" rtlCol="0" anchor="ctr" anchorCtr="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◆市町村の学校、廃棄物処分場等において、公募選定した民間事業者により、太陽光発電設備が設置されます。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1848623" y="4638437"/>
            <a:ext cx="5040560" cy="200055"/>
          </a:xfrm>
          <a:prstGeom prst="rect">
            <a:avLst/>
          </a:prstGeom>
          <a:noFill/>
        </p:spPr>
        <p:txBody>
          <a:bodyPr wrap="square" lIns="0" tIns="0" rIns="0" bIns="0" rtlCol="0" anchor="ctr" anchorCtr="0">
            <a:spAutoFit/>
          </a:bodyPr>
          <a:lstStyle/>
          <a:p>
            <a:pPr marL="87313" indent="-87313"/>
            <a:r>
              <a:rPr lang="ja-JP" altLang="en-US" sz="1300" b="1" dirty="0">
                <a:solidFill>
                  <a:prstClr val="black"/>
                </a:solidFill>
                <a:latin typeface="Meiryo UI" pitchFamily="50" charset="-128"/>
                <a:ea typeface="Meiryo UI" pitchFamily="50" charset="-128"/>
                <a:cs typeface="Meiryo UI" pitchFamily="50" charset="-128"/>
              </a:rPr>
              <a:t>＜</a:t>
            </a:r>
            <a:r>
              <a:rPr lang="en-US" altLang="ja-JP" sz="1300" b="1" dirty="0" smtClean="0">
                <a:solidFill>
                  <a:prstClr val="black"/>
                </a:solidFill>
                <a:latin typeface="Meiryo UI" pitchFamily="50" charset="-128"/>
                <a:ea typeface="Meiryo UI" pitchFamily="50" charset="-128"/>
                <a:cs typeface="Meiryo UI" pitchFamily="50" charset="-128"/>
              </a:rPr>
              <a:t>2015</a:t>
            </a:r>
            <a:r>
              <a:rPr lang="ja-JP" altLang="en-US" sz="1300" b="1" dirty="0" smtClean="0">
                <a:solidFill>
                  <a:prstClr val="black"/>
                </a:solidFill>
                <a:latin typeface="Meiryo UI" pitchFamily="50" charset="-128"/>
                <a:ea typeface="Meiryo UI" pitchFamily="50" charset="-128"/>
                <a:cs typeface="Meiryo UI" pitchFamily="50" charset="-128"/>
              </a:rPr>
              <a:t>年度公募実績＞（順次、太陽光発電設備が設置されます。）</a:t>
            </a:r>
            <a:endParaRPr lang="en-US" altLang="ja-JP" sz="1300" b="1" dirty="0" smtClean="0">
              <a:solidFill>
                <a:prstClr val="black"/>
              </a:solidFill>
              <a:latin typeface="Meiryo UI" pitchFamily="50" charset="-128"/>
              <a:ea typeface="Meiryo UI" pitchFamily="50" charset="-128"/>
              <a:cs typeface="Meiryo UI"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382475322"/>
              </p:ext>
            </p:extLst>
          </p:nvPr>
        </p:nvGraphicFramePr>
        <p:xfrm>
          <a:off x="2078828" y="4928485"/>
          <a:ext cx="4320481" cy="1762156"/>
        </p:xfrm>
        <a:graphic>
          <a:graphicData uri="http://schemas.openxmlformats.org/drawingml/2006/table">
            <a:tbl>
              <a:tblPr firstRow="1">
                <a:tableStyleId>{7DF18680-E054-41AD-8BC1-D1AEF772440D}</a:tableStyleId>
              </a:tblPr>
              <a:tblGrid>
                <a:gridCol w="1049055"/>
                <a:gridCol w="711271"/>
                <a:gridCol w="1010551"/>
                <a:gridCol w="1549604"/>
              </a:tblGrid>
              <a:tr h="316044">
                <a:tc>
                  <a:txBody>
                    <a:bodyPr/>
                    <a:lstStyle/>
                    <a:p>
                      <a:pPr algn="ctr">
                        <a:spcAft>
                          <a:spcPts val="0"/>
                        </a:spcAft>
                      </a:pPr>
                      <a:r>
                        <a:rPr lang="ja-JP" altLang="en-US" sz="1200" kern="100" dirty="0">
                          <a:solidFill>
                            <a:schemeClr val="tx1"/>
                          </a:solidFill>
                          <a:effectLst/>
                        </a:rPr>
                        <a:t>市町村</a:t>
                      </a:r>
                      <a:endParaRPr lang="ja-JP" sz="1200" kern="1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200" kern="100" dirty="0">
                          <a:solidFill>
                            <a:schemeClr val="tx1"/>
                          </a:solidFill>
                          <a:effectLst/>
                        </a:rPr>
                        <a:t>施設数</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n-lt"/>
                          <a:ea typeface="+mn-ea"/>
                          <a:cs typeface="+mn-cs"/>
                        </a:rPr>
                        <a:t>発電能力</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8032">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吹田市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420 </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庁舎、駐輪場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ポンプ場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、配水場</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河内長野</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758 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252</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 </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 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正方形/長方形 29"/>
          <p:cNvSpPr/>
          <p:nvPr/>
        </p:nvSpPr>
        <p:spPr>
          <a:xfrm>
            <a:off x="7589015" y="2237603"/>
            <a:ext cx="2095503" cy="845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市町村施設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屋根：</a:t>
            </a:r>
            <a:r>
              <a:rPr lang="en-US" altLang="ja-JP" sz="1050" dirty="0" smtClean="0">
                <a:solidFill>
                  <a:schemeClr val="tx1"/>
                </a:solidFill>
                <a:latin typeface="Meiryo UI" pitchFamily="50" charset="-128"/>
                <a:ea typeface="Meiryo UI" pitchFamily="50" charset="-128"/>
                <a:cs typeface="Meiryo UI" pitchFamily="50" charset="-128"/>
              </a:rPr>
              <a:t>41</a:t>
            </a:r>
            <a:r>
              <a:rPr lang="ja-JP" altLang="en-US" sz="1050" dirty="0" smtClean="0">
                <a:solidFill>
                  <a:schemeClr val="tx1"/>
                </a:solidFill>
                <a:latin typeface="Meiryo UI" pitchFamily="50" charset="-128"/>
                <a:ea typeface="Meiryo UI" pitchFamily="50" charset="-128"/>
                <a:cs typeface="Meiryo UI" pitchFamily="50" charset="-128"/>
              </a:rPr>
              <a:t>施設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計 </a:t>
            </a:r>
            <a:r>
              <a:rPr lang="en-US" altLang="ja-JP" sz="1050" dirty="0" smtClean="0">
                <a:solidFill>
                  <a:schemeClr val="tx1"/>
                </a:solidFill>
                <a:latin typeface="Meiryo UI" pitchFamily="50" charset="-128"/>
                <a:ea typeface="Meiryo UI" pitchFamily="50" charset="-128"/>
                <a:cs typeface="Meiryo UI" pitchFamily="50" charset="-128"/>
              </a:rPr>
              <a:t>1,532kW)</a:t>
            </a: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土地：　</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施設（計   </a:t>
            </a:r>
            <a:r>
              <a:rPr lang="en-US" altLang="ja-JP" sz="1050" dirty="0" smtClean="0">
                <a:solidFill>
                  <a:schemeClr val="tx1"/>
                </a:solidFill>
                <a:latin typeface="Meiryo UI" pitchFamily="50" charset="-128"/>
                <a:ea typeface="Meiryo UI" pitchFamily="50" charset="-128"/>
                <a:cs typeface="Meiryo UI" pitchFamily="50" charset="-128"/>
              </a:rPr>
              <a:t>128kW)</a:t>
            </a:r>
          </a:p>
        </p:txBody>
      </p:sp>
    </p:spTree>
    <p:extLst>
      <p:ext uri="{BB962C8B-B14F-4D97-AF65-F5344CB8AC3E}">
        <p14:creationId xmlns:p14="http://schemas.microsoft.com/office/powerpoint/2010/main" val="25118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23" name="テキスト ボックス 22"/>
          <p:cNvSpPr txBox="1"/>
          <p:nvPr/>
        </p:nvSpPr>
        <p:spPr>
          <a:xfrm>
            <a:off x="8914824" y="3492969"/>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en-US" altLang="ja-JP" b="1" dirty="0">
              <a:solidFill>
                <a:prstClr val="white"/>
              </a:solidFill>
            </a:endParaRPr>
          </a:p>
        </p:txBody>
      </p:sp>
      <p:sp>
        <p:nvSpPr>
          <p:cNvPr id="25" name="テキスト ボックス 24"/>
          <p:cNvSpPr txBox="1"/>
          <p:nvPr/>
        </p:nvSpPr>
        <p:spPr>
          <a:xfrm>
            <a:off x="5239891" y="3787907"/>
            <a:ext cx="4393841" cy="1461939"/>
          </a:xfrm>
          <a:prstGeom prst="rect">
            <a:avLst/>
          </a:prstGeom>
          <a:noFill/>
        </p:spPr>
        <p:txBody>
          <a:bodyPr wrap="square" rtlCol="0">
            <a:spAutoFit/>
          </a:bodyPr>
          <a:lstStyle/>
          <a:p>
            <a:pPr marL="88900" indent="-88900"/>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大阪市</a:t>
            </a:r>
            <a:r>
              <a:rPr lang="ja-JP" altLang="en-US" sz="1200" dirty="0" smtClean="0">
                <a:solidFill>
                  <a:prstClr val="black"/>
                </a:solidFill>
                <a:latin typeface="Meiryo UI" pitchFamily="50" charset="-128"/>
                <a:ea typeface="Meiryo UI" pitchFamily="50" charset="-128"/>
                <a:cs typeface="Meiryo UI" pitchFamily="50" charset="-128"/>
              </a:rPr>
              <a:t>住之江区（</a:t>
            </a:r>
            <a:r>
              <a:rPr lang="en-US" altLang="ja-JP" sz="1200" dirty="0" smtClean="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号池水面</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泉北郡忠岡町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5464552" y="6507901"/>
            <a:ext cx="1982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4425" y="5339502"/>
            <a:ext cx="2168116" cy="115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995" y="5339502"/>
            <a:ext cx="2130839" cy="11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28"/>
          <p:cNvSpPr txBox="1">
            <a:spLocks noChangeArrowheads="1"/>
          </p:cNvSpPr>
          <p:nvPr/>
        </p:nvSpPr>
        <p:spPr bwMode="auto">
          <a:xfrm>
            <a:off x="7760495" y="6495708"/>
            <a:ext cx="1982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solidFill>
                  <a:prstClr val="black"/>
                </a:solidFill>
                <a:latin typeface="Meiryo UI" pitchFamily="50" charset="-128"/>
                <a:ea typeface="Meiryo UI" pitchFamily="50" charset="-128"/>
                <a:cs typeface="Meiryo UI" pitchFamily="50" charset="-128"/>
              </a:rPr>
              <a:t>大阪市住之江区での実証実験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6" name="角丸四角形 35"/>
          <p:cNvSpPr/>
          <p:nvPr/>
        </p:nvSpPr>
        <p:spPr>
          <a:xfrm>
            <a:off x="5190657" y="3459075"/>
            <a:ext cx="3707963" cy="31089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85378" y="589624"/>
            <a:ext cx="9712130" cy="616601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52" name="直線コネクタ 51"/>
          <p:cNvCxnSpPr/>
          <p:nvPr/>
        </p:nvCxnSpPr>
        <p:spPr>
          <a:xfrm>
            <a:off x="5048110" y="741774"/>
            <a:ext cx="0" cy="5910356"/>
          </a:xfrm>
          <a:prstGeom prst="line">
            <a:avLst/>
          </a:prstGeom>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267800" y="741774"/>
            <a:ext cx="4544628" cy="4892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公共施設や</a:t>
            </a:r>
            <a:r>
              <a:rPr lang="ja-JP" altLang="en-US" sz="1400" b="1" dirty="0">
                <a:solidFill>
                  <a:prstClr val="black"/>
                </a:solidFill>
                <a:latin typeface="Meiryo UI" pitchFamily="50" charset="-128"/>
                <a:ea typeface="Meiryo UI" pitchFamily="50" charset="-128"/>
                <a:cs typeface="Meiryo UI" pitchFamily="50" charset="-128"/>
              </a:rPr>
              <a:t>民間施設の屋根・遊休地</a:t>
            </a:r>
            <a:r>
              <a:rPr lang="ja-JP" altLang="en-US" sz="1400" b="1" dirty="0" smtClean="0">
                <a:solidFill>
                  <a:prstClr val="black"/>
                </a:solidFill>
                <a:latin typeface="Meiryo UI" pitchFamily="50" charset="-128"/>
                <a:ea typeface="Meiryo UI" pitchFamily="50" charset="-128"/>
                <a:cs typeface="Meiryo UI" pitchFamily="50" charset="-128"/>
              </a:rPr>
              <a:t>と</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太陽光</a:t>
            </a:r>
            <a:r>
              <a:rPr lang="ja-JP" altLang="en-US" sz="1400" b="1" dirty="0">
                <a:solidFill>
                  <a:prstClr val="black"/>
                </a:solidFill>
                <a:latin typeface="Meiryo UI" pitchFamily="50" charset="-128"/>
                <a:ea typeface="Meiryo UI" pitchFamily="50" charset="-128"/>
                <a:cs typeface="Meiryo UI" pitchFamily="50" charset="-128"/>
              </a:rPr>
              <a:t>発電事</a:t>
            </a:r>
            <a:r>
              <a:rPr lang="ja-JP" altLang="en-US" sz="1400" b="1" dirty="0" smtClean="0">
                <a:solidFill>
                  <a:prstClr val="black"/>
                </a:solidFill>
                <a:latin typeface="Meiryo UI" pitchFamily="50" charset="-128"/>
                <a:ea typeface="Meiryo UI" pitchFamily="50" charset="-128"/>
                <a:cs typeface="Meiryo UI" pitchFamily="50" charset="-128"/>
              </a:rPr>
              <a:t>業者とのマッチング等②</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54" name="角丸四角形 53"/>
          <p:cNvSpPr/>
          <p:nvPr/>
        </p:nvSpPr>
        <p:spPr>
          <a:xfrm>
            <a:off x="5154425" y="3025796"/>
            <a:ext cx="4512698"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8" name="テキスト ボックス 37"/>
          <p:cNvSpPr txBox="1"/>
          <p:nvPr/>
        </p:nvSpPr>
        <p:spPr>
          <a:xfrm>
            <a:off x="5190658" y="1341768"/>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6609883" y="1092497"/>
            <a:ext cx="3033835"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879723" y="2034265"/>
            <a:ext cx="2723161" cy="73230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＜泉大津市民</a:t>
            </a:r>
            <a:r>
              <a:rPr lang="ja-JP" altLang="en-US" sz="1050" dirty="0">
                <a:solidFill>
                  <a:prstClr val="black"/>
                </a:solidFill>
                <a:latin typeface="Meiryo UI" pitchFamily="50" charset="-128"/>
                <a:ea typeface="Meiryo UI" pitchFamily="50" charset="-128"/>
                <a:cs typeface="Meiryo UI" pitchFamily="50" charset="-128"/>
              </a:rPr>
              <a:t>共同</a:t>
            </a:r>
            <a:r>
              <a:rPr lang="ja-JP" altLang="en-US" sz="1050" dirty="0" smtClean="0">
                <a:solidFill>
                  <a:prstClr val="black"/>
                </a:solidFill>
                <a:latin typeface="Meiryo UI" pitchFamily="50" charset="-128"/>
                <a:ea typeface="Meiryo UI" pitchFamily="50" charset="-128"/>
                <a:cs typeface="Meiryo UI" pitchFamily="50" charset="-128"/>
              </a:rPr>
              <a:t>発電＞</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場所：汐見</a:t>
            </a:r>
            <a:r>
              <a:rPr lang="ja-JP" altLang="en-US" sz="1050" dirty="0" smtClean="0">
                <a:solidFill>
                  <a:prstClr val="black"/>
                </a:solidFill>
                <a:latin typeface="Meiryo UI" pitchFamily="50" charset="-128"/>
                <a:ea typeface="Meiryo UI" pitchFamily="50" charset="-128"/>
                <a:cs typeface="Meiryo UI" pitchFamily="50" charset="-128"/>
              </a:rPr>
              <a:t>ポンプ場（泉大津市</a:t>
            </a:r>
            <a:r>
              <a:rPr lang="ja-JP" altLang="en-US" sz="1050" dirty="0">
                <a:solidFill>
                  <a:prstClr val="black"/>
                </a:solidFill>
                <a:latin typeface="Meiryo UI" pitchFamily="50" charset="-128"/>
                <a:ea typeface="Meiryo UI" pitchFamily="50" charset="-128"/>
                <a:cs typeface="Meiryo UI" pitchFamily="50" charset="-128"/>
              </a:rPr>
              <a:t>汐見町）</a:t>
            </a:r>
          </a:p>
          <a:p>
            <a:r>
              <a:rPr lang="ja-JP" altLang="en-US" sz="1050" dirty="0">
                <a:solidFill>
                  <a:prstClr val="black"/>
                </a:solidFill>
                <a:latin typeface="Meiryo UI" pitchFamily="50" charset="-128"/>
                <a:ea typeface="Meiryo UI" pitchFamily="50" charset="-128"/>
                <a:cs typeface="Meiryo UI" pitchFamily="50" charset="-128"/>
              </a:rPr>
              <a:t>　　・設置可能面積：約</a:t>
            </a:r>
            <a:r>
              <a:rPr lang="en-US" altLang="ja-JP" sz="1050" dirty="0" smtClean="0">
                <a:solidFill>
                  <a:prstClr val="black"/>
                </a:solidFill>
                <a:latin typeface="Meiryo UI" pitchFamily="50" charset="-128"/>
                <a:ea typeface="Meiryo UI" pitchFamily="50" charset="-128"/>
                <a:cs typeface="Meiryo UI" pitchFamily="50" charset="-128"/>
              </a:rPr>
              <a:t>500m</a:t>
            </a:r>
            <a:r>
              <a:rPr lang="en-US" altLang="ja-JP" sz="1050" baseline="3000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約</a:t>
            </a:r>
            <a:r>
              <a:rPr lang="en-US" altLang="ja-JP" sz="1050" dirty="0">
                <a:solidFill>
                  <a:prstClr val="black"/>
                </a:solidFill>
                <a:latin typeface="Meiryo UI" pitchFamily="50" charset="-128"/>
                <a:ea typeface="Meiryo UI" pitchFamily="50" charset="-128"/>
                <a:cs typeface="Meiryo UI" pitchFamily="50" charset="-128"/>
              </a:rPr>
              <a:t>50kW</a:t>
            </a:r>
            <a:r>
              <a:rPr lang="ja-JP" altLang="en-US" sz="1050" dirty="0">
                <a:solidFill>
                  <a:prstClr val="black"/>
                </a:solidFill>
                <a:latin typeface="Meiryo UI" pitchFamily="50" charset="-128"/>
                <a:ea typeface="Meiryo UI" pitchFamily="50" charset="-128"/>
                <a:cs typeface="Meiryo UI" pitchFamily="50" charset="-128"/>
              </a:rPr>
              <a:t>）</a:t>
            </a:r>
          </a:p>
          <a:p>
            <a:r>
              <a:rPr lang="ja-JP" altLang="en-US" sz="1050" dirty="0">
                <a:solidFill>
                  <a:prstClr val="black"/>
                </a:solidFill>
                <a:latin typeface="Meiryo UI" pitchFamily="50" charset="-128"/>
                <a:ea typeface="Meiryo UI" pitchFamily="50" charset="-128"/>
                <a:cs typeface="Meiryo UI" pitchFamily="50" charset="-128"/>
              </a:rPr>
              <a:t>　　・発電開始：</a:t>
            </a:r>
            <a:r>
              <a:rPr lang="en-US" altLang="ja-JP" sz="1050" dirty="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5</a:t>
            </a:r>
            <a:r>
              <a:rPr lang="ja-JP" altLang="en-US" sz="1050" dirty="0" smtClean="0">
                <a:solidFill>
                  <a:prstClr val="black"/>
                </a:solidFill>
                <a:latin typeface="Meiryo UI" pitchFamily="50" charset="-128"/>
                <a:ea typeface="Meiryo UI" pitchFamily="50" charset="-128"/>
                <a:cs typeface="Meiryo UI" pitchFamily="50" charset="-128"/>
              </a:rPr>
              <a:t>月</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45" name="角丸四角形 44"/>
          <p:cNvSpPr/>
          <p:nvPr/>
        </p:nvSpPr>
        <p:spPr>
          <a:xfrm>
            <a:off x="5190658" y="734458"/>
            <a:ext cx="37624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府民参加型太陽光発電促進事業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角丸四角形 41"/>
          <p:cNvSpPr/>
          <p:nvPr/>
        </p:nvSpPr>
        <p:spPr>
          <a:xfrm>
            <a:off x="383393" y="1447674"/>
            <a:ext cx="4212266"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民間施設の屋根・土地貸し等による太陽光発電事業</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55" name="テキスト ボックス 54"/>
          <p:cNvSpPr txBox="1"/>
          <p:nvPr/>
        </p:nvSpPr>
        <p:spPr>
          <a:xfrm>
            <a:off x="554459" y="2028421"/>
            <a:ext cx="4146658" cy="1492716"/>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◆岸和田市の傍示池（ほうじいけ）において、土地所有者、　</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太陽光発電事業者、大阪府、岸和田市の四者で</a:t>
            </a:r>
            <a:r>
              <a:rPr lang="ja-JP" altLang="en-US" sz="1300" dirty="0" smtClean="0">
                <a:latin typeface="Meiryo UI" pitchFamily="50" charset="-128"/>
                <a:ea typeface="Meiryo UI" pitchFamily="50" charset="-128"/>
                <a:cs typeface="Meiryo UI" pitchFamily="50" charset="-128"/>
              </a:rPr>
              <a:t>再生可能エネルギー普及、農業振興・農空間の保全を目的とする連携協定を締結し、大阪府内初の水上太陽光発電設備が設置されました。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さらに多くの施設で設置が進むよう、候補となる施設等の</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発掘に努めます。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6" name="角丸四角形 55"/>
          <p:cNvSpPr/>
          <p:nvPr/>
        </p:nvSpPr>
        <p:spPr>
          <a:xfrm>
            <a:off x="1103473" y="6040799"/>
            <a:ext cx="3048630" cy="47203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岸和田市傍示池の太陽光発電設備</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ドリームソーラーフロート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神於山</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7" name="大かっこ 56"/>
          <p:cNvSpPr/>
          <p:nvPr/>
        </p:nvSpPr>
        <p:spPr>
          <a:xfrm>
            <a:off x="1535521" y="3699215"/>
            <a:ext cx="2482298" cy="76944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事業面積</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a:t>
            </a:r>
            <a:r>
              <a:rPr lang="ja-JP" altLang="en-US" sz="1050" dirty="0" smtClean="0">
                <a:solidFill>
                  <a:prstClr val="black"/>
                </a:solidFill>
                <a:latin typeface="Meiryo UI" pitchFamily="50" charset="-128"/>
                <a:ea typeface="Meiryo UI" pitchFamily="50" charset="-128"/>
                <a:cs typeface="Meiryo UI" pitchFamily="50" charset="-128"/>
              </a:rPr>
              <a:t>万</a:t>
            </a:r>
            <a:r>
              <a:rPr lang="en-US" altLang="ja-JP" sz="1050" dirty="0" smtClean="0">
                <a:solidFill>
                  <a:prstClr val="black"/>
                </a:solidFill>
                <a:latin typeface="Meiryo UI" pitchFamily="50" charset="-128"/>
                <a:ea typeface="Meiryo UI" pitchFamily="50" charset="-128"/>
                <a:cs typeface="Meiryo UI" pitchFamily="50" charset="-128"/>
              </a:rPr>
              <a:t>m</a:t>
            </a:r>
            <a:r>
              <a:rPr lang="ja-JP" altLang="en-US" sz="1050" baseline="30000" dirty="0" smtClean="0">
                <a:solidFill>
                  <a:prstClr val="black"/>
                </a:solidFill>
                <a:latin typeface="Meiryo UI" pitchFamily="50" charset="-128"/>
                <a:ea typeface="Meiryo UI" pitchFamily="50" charset="-128"/>
                <a:cs typeface="Meiryo UI" pitchFamily="50" charset="-128"/>
              </a:rPr>
              <a:t>２</a:t>
            </a:r>
            <a:endParaRPr lang="en-US" altLang="ja-JP" sz="1050" baseline="3000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予定出力</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1,000kW</a:t>
            </a:r>
            <a:endParaRPr lang="en-US" altLang="ja-JP" sz="1050" dirty="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推定</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年間発電量：</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1,150,000kWh</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家庭約</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世帯分</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smtClean="0">
                <a:solidFill>
                  <a:prstClr val="black"/>
                </a:solidFill>
                <a:latin typeface="Meiryo UI" pitchFamily="50" charset="-128"/>
                <a:ea typeface="Meiryo UI" pitchFamily="50" charset="-128"/>
                <a:cs typeface="Meiryo UI" pitchFamily="50" charset="-128"/>
              </a:rPr>
              <a:t>8</a:t>
            </a:r>
            <a:r>
              <a:rPr lang="ja-JP" altLang="en-US" sz="1050" dirty="0" smtClean="0">
                <a:solidFill>
                  <a:prstClr val="black"/>
                </a:solidFill>
                <a:latin typeface="Meiryo UI" pitchFamily="50" charset="-128"/>
                <a:ea typeface="Meiryo UI" pitchFamily="50" charset="-128"/>
                <a:cs typeface="Meiryo UI" pitchFamily="50" charset="-128"/>
              </a:rPr>
              <a:t>月供給開始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58" name="図 57"/>
          <p:cNvPicPr>
            <a:picLocks noChangeAspect="1"/>
          </p:cNvPicPr>
          <p:nvPr/>
        </p:nvPicPr>
        <p:blipFill rotWithShape="1">
          <a:blip r:embed="rId4" cstate="print">
            <a:extLst>
              <a:ext uri="{28A0092B-C50C-407E-A947-70E740481C1C}">
                <a14:useLocalDpi xmlns:a14="http://schemas.microsoft.com/office/drawing/2010/main" val="0"/>
              </a:ext>
            </a:extLst>
          </a:blip>
          <a:srcRect l="4831" r="12026"/>
          <a:stretch/>
        </p:blipFill>
        <p:spPr>
          <a:xfrm>
            <a:off x="468737" y="4889524"/>
            <a:ext cx="4173488" cy="1103657"/>
          </a:xfrm>
          <a:prstGeom prst="rect">
            <a:avLst/>
          </a:prstGeom>
          <a:ln>
            <a:solidFill>
              <a:schemeClr val="accent1"/>
            </a:solidFill>
          </a:ln>
        </p:spPr>
      </p:pic>
    </p:spTree>
    <p:extLst>
      <p:ext uri="{BB962C8B-B14F-4D97-AF65-F5344CB8AC3E}">
        <p14:creationId xmlns:p14="http://schemas.microsoft.com/office/powerpoint/2010/main" val="1710542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56456" y="769944"/>
            <a:ext cx="9540858" cy="582135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17</a:t>
            </a:r>
            <a:endParaRPr lang="ja-JP" altLang="en-US" b="1" dirty="0">
              <a:solidFill>
                <a:prstClr val="white"/>
              </a:solidFill>
            </a:endParaRPr>
          </a:p>
        </p:txBody>
      </p:sp>
      <p:sp>
        <p:nvSpPr>
          <p:cNvPr id="21" name="角丸四角形 20"/>
          <p:cNvSpPr/>
          <p:nvPr/>
        </p:nvSpPr>
        <p:spPr>
          <a:xfrm>
            <a:off x="231307" y="916248"/>
            <a:ext cx="320435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地中熱等導入促進事業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3493424" y="1020614"/>
            <a:ext cx="230687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21,612</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739775" y="3125843"/>
            <a:ext cx="4089453" cy="3039512"/>
          </a:xfrm>
          <a:prstGeom prst="rect">
            <a:avLst/>
          </a:prstGeom>
          <a:noFill/>
          <a:ln w="9525">
            <a:noFill/>
            <a:miter lim="800000"/>
            <a:headEnd/>
            <a:tailEnd/>
          </a:ln>
        </p:spPr>
      </p:pic>
      <p:sp>
        <p:nvSpPr>
          <p:cNvPr id="74" name="テキスト ボックス 73"/>
          <p:cNvSpPr txBox="1"/>
          <p:nvPr/>
        </p:nvSpPr>
        <p:spPr>
          <a:xfrm>
            <a:off x="2024122" y="6165355"/>
            <a:ext cx="146706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200471" y="1772816"/>
            <a:ext cx="9161231" cy="1200329"/>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地下水が豊かで、地上に熱需要の高い建築物が集中する大阪市は、地中熱利用の適地と考えられていることから、市域の地中熱導入ポテンシャルに関する調査・マップ化を行うとともに、先行事例を形成することにより、地中熱利用を促進します。</a:t>
            </a:r>
          </a:p>
          <a:p>
            <a:pPr marL="177800" indent="-177800"/>
            <a:endParaRPr lang="ja-JP" altLang="en-US"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地中熱・・・浅い地盤中に存在する低温の熱エネルギーのこと。</a:t>
            </a:r>
          </a:p>
          <a:p>
            <a:pPr marL="177800" indent="-177800"/>
            <a:r>
              <a:rPr lang="ja-JP" altLang="en-US" sz="1000" dirty="0" smtClean="0">
                <a:solidFill>
                  <a:prstClr val="black"/>
                </a:solidFill>
                <a:latin typeface="Meiryo UI" pitchFamily="50" charset="-128"/>
                <a:ea typeface="Meiryo UI" pitchFamily="50" charset="-128"/>
                <a:cs typeface="Meiryo UI" pitchFamily="50" charset="-128"/>
              </a:rPr>
              <a:t>　 　　　　　　　　地中の温度は地下</a:t>
            </a:r>
            <a:r>
              <a:rPr lang="en-US" altLang="ja-JP" sz="1000" dirty="0" smtClean="0">
                <a:solidFill>
                  <a:prstClr val="black"/>
                </a:solidFill>
                <a:latin typeface="Meiryo UI" pitchFamily="50" charset="-128"/>
                <a:ea typeface="Meiryo UI" pitchFamily="50" charset="-128"/>
                <a:cs typeface="Meiryo UI" pitchFamily="50" charset="-128"/>
              </a:rPr>
              <a:t>10m</a:t>
            </a:r>
            <a:r>
              <a:rPr lang="ja-JP" altLang="en-US" sz="1000" dirty="0" smtClean="0">
                <a:solidFill>
                  <a:prstClr val="black"/>
                </a:solidFill>
                <a:latin typeface="Meiryo UI" pitchFamily="50" charset="-128"/>
                <a:ea typeface="Meiryo UI" pitchFamily="50" charset="-128"/>
                <a:cs typeface="Meiryo UI" pitchFamily="50" charset="-128"/>
              </a:rPr>
              <a:t>以上の深さになると、年間を通して一定しており、夏場は外気温度よりも低く、冬場は高いことから、この温度差を利用して効率的な冷暖房　　</a:t>
            </a:r>
            <a:endParaRPr lang="en-US" altLang="ja-JP" sz="10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　　　　　　　　 等を行うことができる。</a:t>
            </a:r>
            <a:endParaRPr lang="ja-JP" altLang="en-US" sz="100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5814594" y="3186920"/>
            <a:ext cx="2418236" cy="1603760"/>
          </a:xfrm>
          <a:prstGeom prst="rect">
            <a:avLst/>
          </a:prstGeom>
        </p:spPr>
      </p:pic>
      <p:pic>
        <p:nvPicPr>
          <p:cNvPr id="6" name="図 5"/>
          <p:cNvPicPr>
            <a:picLocks noChangeAspect="1"/>
          </p:cNvPicPr>
          <p:nvPr/>
        </p:nvPicPr>
        <p:blipFill>
          <a:blip r:embed="rId4"/>
          <a:stretch>
            <a:fillRect/>
          </a:stretch>
        </p:blipFill>
        <p:spPr>
          <a:xfrm>
            <a:off x="6585399" y="4431615"/>
            <a:ext cx="2535426" cy="1673449"/>
          </a:xfrm>
          <a:prstGeom prst="rect">
            <a:avLst/>
          </a:prstGeom>
        </p:spPr>
      </p:pic>
      <p:sp>
        <p:nvSpPr>
          <p:cNvPr id="15" name="テキスト ボックス 14"/>
          <p:cNvSpPr txBox="1"/>
          <p:nvPr/>
        </p:nvSpPr>
        <p:spPr>
          <a:xfrm>
            <a:off x="6236865" y="6159292"/>
            <a:ext cx="2749471"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導入ポテンシャルマップ</a:t>
            </a:r>
            <a:r>
              <a:rPr lang="ja-JP" altLang="ja-JP" sz="1000" b="1" kern="100" dirty="0" smtClean="0">
                <a:solidFill>
                  <a:prstClr val="white"/>
                </a:solidFill>
                <a:latin typeface="メイリオ" pitchFamily="50" charset="-128"/>
                <a:ea typeface="メイリオ" pitchFamily="50" charset="-128"/>
                <a:cs typeface="メイリオ" pitchFamily="50" charset="-128"/>
              </a:rPr>
              <a:t>（</a:t>
            </a:r>
            <a:r>
              <a:rPr lang="ja-JP" altLang="en-US" sz="1000" b="1" kern="100" dirty="0">
                <a:solidFill>
                  <a:prstClr val="white"/>
                </a:solidFill>
                <a:latin typeface="メイリオ" pitchFamily="50" charset="-128"/>
                <a:ea typeface="メイリオ" pitchFamily="50" charset="-128"/>
                <a:cs typeface="メイリオ" pitchFamily="50" charset="-128"/>
              </a:rPr>
              <a:t>イメージ</a:t>
            </a:r>
            <a:r>
              <a:rPr lang="ja-JP" altLang="ja-JP" sz="1000" b="1" kern="100" dirty="0" smtClean="0">
                <a:solidFill>
                  <a:prstClr val="white"/>
                </a:solidFill>
                <a:latin typeface="メイリオ" pitchFamily="50" charset="-128"/>
                <a:ea typeface="メイリオ" pitchFamily="50" charset="-128"/>
                <a:cs typeface="メイリオ" pitchFamily="50" charset="-128"/>
              </a:rPr>
              <a:t>）</a:t>
            </a:r>
            <a:endParaRPr lang="ja-JP" altLang="en-US" sz="1000" b="1" dirty="0">
              <a:solidFill>
                <a:prstClr val="whit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81630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18</a:t>
            </a:r>
            <a:endParaRPr lang="ja-JP" altLang="en-US" b="1" dirty="0">
              <a:solidFill>
                <a:prstClr val="white"/>
              </a:solidFill>
            </a:endParaRPr>
          </a:p>
        </p:txBody>
      </p:sp>
      <p:sp>
        <p:nvSpPr>
          <p:cNvPr id="23" name="角丸四角形 22"/>
          <p:cNvSpPr/>
          <p:nvPr/>
        </p:nvSpPr>
        <p:spPr>
          <a:xfrm>
            <a:off x="128464" y="620688"/>
            <a:ext cx="9468850"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668524" y="757276"/>
            <a:ext cx="403224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下水熱普及促進のための調査事業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星 12 43"/>
          <p:cNvSpPr/>
          <p:nvPr/>
        </p:nvSpPr>
        <p:spPr>
          <a:xfrm>
            <a:off x="193475" y="680028"/>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34647" y="756468"/>
            <a:ext cx="2414298"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府</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  </a:t>
            </a:r>
            <a:r>
              <a:rPr lang="en-US" altLang="ja-JP" sz="1200" dirty="0" smtClean="0">
                <a:solidFill>
                  <a:prstClr val="black"/>
                </a:solidFill>
                <a:latin typeface="Meiryo UI" pitchFamily="50" charset="-128"/>
                <a:ea typeface="Meiryo UI" pitchFamily="50" charset="-128"/>
                <a:cs typeface="Meiryo UI" pitchFamily="50" charset="-128"/>
              </a:rPr>
              <a:t>5,724</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20,000</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199299" y="1307413"/>
            <a:ext cx="5098983"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◆都市部での</a:t>
            </a:r>
            <a:r>
              <a:rPr lang="ja-JP" altLang="en-US" sz="1300" dirty="0">
                <a:solidFill>
                  <a:prstClr val="black"/>
                </a:solidFill>
                <a:latin typeface="Meiryo UI" pitchFamily="50" charset="-128"/>
                <a:ea typeface="Meiryo UI" pitchFamily="50" charset="-128"/>
                <a:cs typeface="Meiryo UI" pitchFamily="50" charset="-128"/>
              </a:rPr>
              <a:t>賦存量が多く、近年国の規制緩和も進む「</a:t>
            </a:r>
            <a:r>
              <a:rPr lang="ja-JP" altLang="en-US" sz="1300" dirty="0" smtClean="0">
                <a:solidFill>
                  <a:prstClr val="black"/>
                </a:solidFill>
                <a:latin typeface="Meiryo UI" pitchFamily="50" charset="-128"/>
                <a:ea typeface="Meiryo UI" pitchFamily="50" charset="-128"/>
                <a:cs typeface="Meiryo UI" pitchFamily="50" charset="-128"/>
              </a:rPr>
              <a:t>下水熱利用」の普及を促進するため、下水熱ポテンシャルマップ（下水熱の賦存量や存在位置を容易に把握できる地図情報）を作成します。</a:t>
            </a:r>
            <a:endParaRPr lang="en-US" altLang="ja-JP" sz="1300" dirty="0">
              <a:solidFill>
                <a:srgbClr val="000000"/>
              </a:solidFill>
              <a:latin typeface="Meiryo UI" pitchFamily="50" charset="-128"/>
              <a:ea typeface="Meiryo UI" pitchFamily="50" charset="-128"/>
              <a:cs typeface="Meiryo UI" pitchFamily="50" charset="-128"/>
            </a:endParaRPr>
          </a:p>
        </p:txBody>
      </p:sp>
      <p:pic>
        <p:nvPicPr>
          <p:cNvPr id="16" name="図 10"/>
          <p:cNvPicPr>
            <a:picLocks noChangeAspect="1" noChangeArrowheads="1"/>
          </p:cNvPicPr>
          <p:nvPr/>
        </p:nvPicPr>
        <p:blipFill>
          <a:blip r:embed="rId2">
            <a:extLst>
              <a:ext uri="{28A0092B-C50C-407E-A947-70E740481C1C}">
                <a14:useLocalDpi xmlns:a14="http://schemas.microsoft.com/office/drawing/2010/main" val="0"/>
              </a:ext>
            </a:extLst>
          </a:blip>
          <a:srcRect l="7413" t="15710" r="29344" b="17844"/>
          <a:stretch>
            <a:fillRect/>
          </a:stretch>
        </p:blipFill>
        <p:spPr bwMode="auto">
          <a:xfrm>
            <a:off x="6063021" y="1187128"/>
            <a:ext cx="2888330" cy="189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0"/>
          <p:cNvSpPr txBox="1">
            <a:spLocks noChangeArrowheads="1"/>
          </p:cNvSpPr>
          <p:nvPr/>
        </p:nvSpPr>
        <p:spPr bwMode="auto">
          <a:xfrm>
            <a:off x="6648675" y="3088340"/>
            <a:ext cx="16884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Meiryo UI" pitchFamily="50" charset="-128"/>
                <a:ea typeface="Meiryo UI" pitchFamily="50" charset="-128"/>
                <a:cs typeface="Meiryo UI" pitchFamily="50" charset="-128"/>
              </a:rPr>
              <a:t>気温と下水熱の温度差イメージ</a:t>
            </a:r>
          </a:p>
        </p:txBody>
      </p:sp>
      <p:pic>
        <p:nvPicPr>
          <p:cNvPr id="20"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168858" y="2931568"/>
            <a:ext cx="6066170" cy="24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10"/>
          <p:cNvSpPr txBox="1">
            <a:spLocks noChangeArrowheads="1"/>
          </p:cNvSpPr>
          <p:nvPr/>
        </p:nvSpPr>
        <p:spPr bwMode="auto">
          <a:xfrm>
            <a:off x="848544" y="3134506"/>
            <a:ext cx="1743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a:solidFill>
                  <a:prstClr val="black"/>
                </a:solidFill>
                <a:latin typeface="ＭＳ Ｐゴシック" charset="-128"/>
                <a:ea typeface="Meiryo UI" pitchFamily="50" charset="-128"/>
                <a:cs typeface="Meiryo UI" pitchFamily="50" charset="-128"/>
              </a:rPr>
              <a:t>★</a:t>
            </a:r>
            <a:r>
              <a:rPr lang="ja-JP" altLang="en-US" sz="1400" b="0" i="0" dirty="0" smtClean="0">
                <a:solidFill>
                  <a:prstClr val="black"/>
                </a:solidFill>
                <a:latin typeface="Meiryo UI" pitchFamily="50" charset="-128"/>
                <a:ea typeface="Meiryo UI" pitchFamily="50" charset="-128"/>
                <a:cs typeface="Meiryo UI" pitchFamily="50" charset="-128"/>
              </a:rPr>
              <a:t>下水熱利用イメージ</a:t>
            </a:r>
            <a:endParaRPr lang="en-US" altLang="ja-JP" sz="1100" b="0" i="0" dirty="0" smtClean="0">
              <a:solidFill>
                <a:prstClr val="black"/>
              </a:solidFill>
              <a:latin typeface="ＭＳ Ｐゴシック" charset="-128"/>
              <a:ea typeface="Meiryo UI" pitchFamily="50" charset="-128"/>
              <a:cs typeface="Meiryo UI" pitchFamily="50" charset="-128"/>
            </a:endParaRPr>
          </a:p>
        </p:txBody>
      </p:sp>
      <p:pic>
        <p:nvPicPr>
          <p:cNvPr id="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47988" y="4170815"/>
            <a:ext cx="1515612" cy="215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0"/>
          <p:cNvSpPr txBox="1">
            <a:spLocks noChangeArrowheads="1"/>
          </p:cNvSpPr>
          <p:nvPr/>
        </p:nvSpPr>
        <p:spPr bwMode="auto">
          <a:xfrm>
            <a:off x="6235028" y="6391976"/>
            <a:ext cx="254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prstClr val="black"/>
                </a:solidFill>
                <a:latin typeface="Meiryo UI" pitchFamily="50" charset="-128"/>
                <a:ea typeface="Meiryo UI" pitchFamily="50" charset="-128"/>
                <a:cs typeface="Meiryo UI" pitchFamily="50" charset="-128"/>
              </a:rPr>
              <a:t>流域下水道幹線の熱利用</a:t>
            </a:r>
            <a:endParaRPr lang="en-US" altLang="ja-JP" sz="1000" dirty="0" smtClean="0">
              <a:solidFill>
                <a:prstClr val="black"/>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smtClean="0">
                <a:solidFill>
                  <a:prstClr val="black"/>
                </a:solidFill>
                <a:latin typeface="Meiryo UI" pitchFamily="50" charset="-128"/>
                <a:ea typeface="Meiryo UI" pitchFamily="50" charset="-128"/>
                <a:cs typeface="Meiryo UI" pitchFamily="50" charset="-128"/>
              </a:rPr>
              <a:t>ポテンシャルマップのイメージ</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9300" y="2146835"/>
            <a:ext cx="5098982"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◆ポテンシャルマップを公開することで、まちづくりの構想段階や、民間事業者による空調、給湯設備改修にあわせた下水熱利用の検討が可能となり、下水熱利用の普及を促進します。</a:t>
            </a:r>
            <a:r>
              <a:rPr lang="ja-JP" altLang="en-US" sz="1300" dirty="0">
                <a:solidFill>
                  <a:prstClr val="black"/>
                </a:solidFill>
                <a:latin typeface="Meiryo UI" pitchFamily="50" charset="-128"/>
                <a:ea typeface="Meiryo UI" pitchFamily="50" charset="-128"/>
                <a:cs typeface="Meiryo UI" pitchFamily="50" charset="-128"/>
              </a:rPr>
              <a:t>　</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199300" y="5671005"/>
            <a:ext cx="5098982"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 大阪府では</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中小企業等省エネに関心の高い</a:t>
            </a:r>
            <a:r>
              <a:rPr lang="ja-JP" altLang="en-US" sz="1300" dirty="0">
                <a:solidFill>
                  <a:prstClr val="black"/>
                </a:solidFill>
                <a:latin typeface="Meiryo UI" pitchFamily="50" charset="-128"/>
                <a:ea typeface="Meiryo UI" pitchFamily="50" charset="-128"/>
                <a:cs typeface="Meiryo UI" pitchFamily="50" charset="-128"/>
              </a:rPr>
              <a:t>事業者</a:t>
            </a:r>
            <a:r>
              <a:rPr lang="ja-JP" altLang="en-US" sz="1300" dirty="0" smtClean="0">
                <a:solidFill>
                  <a:prstClr val="black"/>
                </a:solidFill>
                <a:latin typeface="Meiryo UI" pitchFamily="50" charset="-128"/>
                <a:ea typeface="Meiryo UI" pitchFamily="50" charset="-128"/>
                <a:cs typeface="Meiryo UI" pitchFamily="50" charset="-128"/>
              </a:rPr>
              <a:t>へ幅広く</a:t>
            </a:r>
            <a:r>
              <a:rPr lang="ja-JP" altLang="en-US" sz="1300" dirty="0">
                <a:solidFill>
                  <a:prstClr val="black"/>
                </a:solidFill>
                <a:latin typeface="Meiryo UI" pitchFamily="50" charset="-128"/>
                <a:ea typeface="Meiryo UI" pitchFamily="50" charset="-128"/>
                <a:cs typeface="Meiryo UI" pitchFamily="50" charset="-128"/>
              </a:rPr>
              <a:t>熱源利用として普及させることを目的</a:t>
            </a:r>
            <a:r>
              <a:rPr lang="ja-JP" altLang="en-US" sz="1300" dirty="0" smtClean="0">
                <a:solidFill>
                  <a:prstClr val="black"/>
                </a:solidFill>
                <a:latin typeface="Meiryo UI" pitchFamily="50" charset="-128"/>
                <a:ea typeface="Meiryo UI" pitchFamily="50" charset="-128"/>
                <a:cs typeface="Meiryo UI" pitchFamily="50" charset="-128"/>
              </a:rPr>
              <a:t>とします。</a:t>
            </a:r>
            <a:r>
              <a:rPr lang="ja-JP" altLang="en-US" sz="1300" dirty="0" smtClean="0">
                <a:solidFill>
                  <a:srgbClr val="000000"/>
                </a:solidFill>
                <a:latin typeface="Meiryo UI" pitchFamily="50" charset="-128"/>
                <a:ea typeface="Meiryo UI" pitchFamily="50" charset="-128"/>
                <a:cs typeface="Meiryo UI" pitchFamily="50" charset="-128"/>
              </a:rPr>
              <a:t>また、民間事</a:t>
            </a:r>
            <a:r>
              <a:rPr lang="ja-JP" altLang="en-US" sz="1300" dirty="0">
                <a:solidFill>
                  <a:srgbClr val="000000"/>
                </a:solidFill>
                <a:latin typeface="Meiryo UI" pitchFamily="50" charset="-128"/>
                <a:ea typeface="Meiryo UI" pitchFamily="50" charset="-128"/>
                <a:cs typeface="Meiryo UI" pitchFamily="50" charset="-128"/>
              </a:rPr>
              <a:t>業者に</a:t>
            </a:r>
            <a:r>
              <a:rPr lang="ja-JP" altLang="en-US" sz="1300" dirty="0" smtClean="0">
                <a:solidFill>
                  <a:srgbClr val="000000"/>
                </a:solidFill>
                <a:latin typeface="Meiryo UI" pitchFamily="50" charset="-128"/>
                <a:ea typeface="Meiryo UI" pitchFamily="50" charset="-128"/>
                <a:cs typeface="Meiryo UI" pitchFamily="50" charset="-128"/>
              </a:rPr>
              <a:t>よる大規模再開発計画</a:t>
            </a:r>
            <a:r>
              <a:rPr lang="ja-JP" altLang="en-US" sz="1300" dirty="0">
                <a:solidFill>
                  <a:srgbClr val="000000"/>
                </a:solidFill>
                <a:latin typeface="Meiryo UI" pitchFamily="50" charset="-128"/>
                <a:ea typeface="Meiryo UI" pitchFamily="50" charset="-128"/>
                <a:cs typeface="Meiryo UI" pitchFamily="50" charset="-128"/>
              </a:rPr>
              <a:t>等の熱利用ニーズを</a:t>
            </a:r>
            <a:r>
              <a:rPr lang="ja-JP" altLang="en-US" sz="1300" dirty="0" smtClean="0">
                <a:solidFill>
                  <a:srgbClr val="000000"/>
                </a:solidFill>
                <a:latin typeface="Meiryo UI" pitchFamily="50" charset="-128"/>
                <a:ea typeface="Meiryo UI" pitchFamily="50" charset="-128"/>
                <a:cs typeface="Meiryo UI" pitchFamily="50" charset="-128"/>
              </a:rPr>
              <a:t>整理し、</a:t>
            </a:r>
            <a:r>
              <a:rPr lang="ja-JP" altLang="en-US" sz="1300" dirty="0">
                <a:solidFill>
                  <a:srgbClr val="000000"/>
                </a:solidFill>
                <a:latin typeface="Meiryo UI" pitchFamily="50" charset="-128"/>
                <a:ea typeface="Meiryo UI" pitchFamily="50" charset="-128"/>
                <a:cs typeface="Meiryo UI" pitchFamily="50" charset="-128"/>
              </a:rPr>
              <a:t>両者のマッチングを</a:t>
            </a:r>
            <a:r>
              <a:rPr lang="ja-JP" altLang="en-US" sz="1300" dirty="0" smtClean="0">
                <a:solidFill>
                  <a:srgbClr val="000000"/>
                </a:solidFill>
                <a:latin typeface="Meiryo UI" pitchFamily="50" charset="-128"/>
                <a:ea typeface="Meiryo UI" pitchFamily="50" charset="-128"/>
                <a:cs typeface="Meiryo UI" pitchFamily="50" charset="-128"/>
              </a:rPr>
              <a:t>行います。</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5950038" y="3311254"/>
            <a:ext cx="3343795" cy="707886"/>
          </a:xfrm>
          <a:prstGeom prst="rect">
            <a:avLst/>
          </a:prstGeom>
          <a:noFill/>
          <a:ln w="6350">
            <a:solidFill>
              <a:schemeClr val="tx1"/>
            </a:solidFill>
            <a:prstDash val="dash"/>
          </a:ln>
        </p:spPr>
        <p:txBody>
          <a:bodyPr wrap="squar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下水熱・・・下水水温と大気温との差（温度差エネルギー）を、冷暖房や給湯等に活用・利用する下水の種類（処理水、未処理下水）、利用方法（間接利用、直接利用）により</a:t>
            </a:r>
            <a:r>
              <a:rPr lang="en-US" altLang="ja-JP" sz="1000" dirty="0">
                <a:solidFill>
                  <a:prstClr val="black"/>
                </a:solidFill>
                <a:latin typeface="Meiryo UI" panose="020B0604030504040204" pitchFamily="50" charset="-128"/>
                <a:ea typeface="Meiryo UI" panose="020B0604030504040204" pitchFamily="50" charset="-128"/>
              </a:rPr>
              <a:t>4</a:t>
            </a:r>
            <a:r>
              <a:rPr lang="ja-JP" altLang="en-US" sz="1000" dirty="0">
                <a:solidFill>
                  <a:prstClr val="black"/>
                </a:solidFill>
                <a:latin typeface="Meiryo UI" panose="020B0604030504040204" pitchFamily="50" charset="-128"/>
                <a:ea typeface="Meiryo UI" panose="020B0604030504040204" pitchFamily="50" charset="-128"/>
              </a:rPr>
              <a:t>タイプあり、幅広い利用のためには、未処理水の利用が重要。</a:t>
            </a:r>
          </a:p>
        </p:txBody>
      </p:sp>
    </p:spTree>
    <p:extLst>
      <p:ext uri="{BB962C8B-B14F-4D97-AF65-F5344CB8AC3E}">
        <p14:creationId xmlns:p14="http://schemas.microsoft.com/office/powerpoint/2010/main" val="228541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130400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2012958"/>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611076"/>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4513917"/>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515360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779428"/>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901944"/>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3" name="角丸四角形 12"/>
          <p:cNvSpPr/>
          <p:nvPr/>
        </p:nvSpPr>
        <p:spPr>
          <a:xfrm>
            <a:off x="200471" y="3250784"/>
            <a:ext cx="9416430"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2016</a:t>
            </a:r>
            <a:r>
              <a:rPr lang="ja-JP" altLang="en-US" sz="2400" dirty="0" smtClean="0">
                <a:latin typeface="Meiryo UI" pitchFamily="50" charset="-128"/>
                <a:ea typeface="Meiryo UI" pitchFamily="50" charset="-128"/>
                <a:cs typeface="Meiryo UI" pitchFamily="50" charset="-128"/>
              </a:rPr>
              <a:t>年度大阪府・大阪市のエネルギー関連重点施策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494834" cy="2871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廃棄物焼却工場における発電及び余熱利用</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9" y="1142621"/>
            <a:ext cx="5688632"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◆ごみ焼却工場で発生する熱エネルギーを回収・利用する余熱利用（サーマルリサイクル）を行い、工場内の暖房などに使用するほか、発電や近隣施設へ供給などを行</a:t>
            </a:r>
            <a:r>
              <a:rPr lang="ja-JP" altLang="en-US" sz="1300" dirty="0">
                <a:solidFill>
                  <a:prstClr val="black"/>
                </a:solidFill>
                <a:latin typeface="Meiryo UI" pitchFamily="50" charset="-128"/>
                <a:ea typeface="Meiryo UI" pitchFamily="50" charset="-128"/>
                <a:cs typeface="Meiryo UI" pitchFamily="50" charset="-128"/>
              </a:rPr>
              <a:t>います</a:t>
            </a:r>
            <a:r>
              <a:rPr lang="ja-JP" altLang="en-US" sz="1300" dirty="0" smtClean="0">
                <a:solidFill>
                  <a:prstClr val="black"/>
                </a:solidFill>
                <a:latin typeface="Meiryo UI" pitchFamily="50" charset="-128"/>
                <a:ea typeface="Meiryo UI" pitchFamily="50" charset="-128"/>
                <a:cs typeface="Meiryo UI" pitchFamily="50" charset="-128"/>
              </a:rPr>
              <a:t>。　</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4829857"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25" name="Picture 2" descr="E:\My Documents\My Pictures\工場.png"/>
          <p:cNvPicPr>
            <a:picLocks noChangeAspect="1" noChangeArrowheads="1"/>
          </p:cNvPicPr>
          <p:nvPr/>
        </p:nvPicPr>
        <p:blipFill>
          <a:blip r:embed="rId2" cstate="print"/>
          <a:srcRect/>
          <a:stretch>
            <a:fillRect/>
          </a:stretch>
        </p:blipFill>
        <p:spPr bwMode="auto">
          <a:xfrm>
            <a:off x="6394291" y="1196752"/>
            <a:ext cx="3095213" cy="2106109"/>
          </a:xfrm>
          <a:prstGeom prst="rect">
            <a:avLst/>
          </a:prstGeom>
          <a:noFill/>
        </p:spPr>
      </p:pic>
      <p:sp>
        <p:nvSpPr>
          <p:cNvPr id="28" name="正方形/長方形 27"/>
          <p:cNvSpPr/>
          <p:nvPr/>
        </p:nvSpPr>
        <p:spPr>
          <a:xfrm>
            <a:off x="7660461" y="3357572"/>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12" descr="フリー素材、建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24391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7854950" y="558046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5916613" y="588208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7868884" y="627578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5916613" y="526613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242050" y="560427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5497513" y="543282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4705350" y="527724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5510213" y="606941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718050" y="592494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6794500" y="514707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6569075" y="543282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6569075" y="609004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243205" y="630118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6769100" y="579477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386638" y="513596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700" y="5223891"/>
            <a:ext cx="3168650" cy="1061829"/>
          </a:xfrm>
          <a:prstGeom prst="rect">
            <a:avLst/>
          </a:prstGeom>
          <a:ln>
            <a:solidFill>
              <a:schemeClr val="tx1"/>
            </a:solidFill>
            <a:prstDash val="dash"/>
          </a:ln>
        </p:spPr>
        <p:txBody>
          <a:bodyPr>
            <a:spAutoFit/>
          </a:bodyPr>
          <a:lstStyle/>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・八尾・松原</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伊丹</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柏羽藤</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泉佐野・田尻</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四條畷</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交野</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p>
        </p:txBody>
      </p:sp>
      <p:cxnSp>
        <p:nvCxnSpPr>
          <p:cNvPr id="72" name="直線矢印コネクタ 71"/>
          <p:cNvCxnSpPr/>
          <p:nvPr/>
        </p:nvCxnSpPr>
        <p:spPr>
          <a:xfrm>
            <a:off x="6569075" y="555823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5021435"/>
            <a:ext cx="17433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大阪</a:t>
            </a:r>
            <a:r>
              <a:rPr lang="ja-JP" altLang="en-US" sz="1050" b="0" i="0" dirty="0">
                <a:solidFill>
                  <a:prstClr val="black"/>
                </a:solidFill>
                <a:latin typeface="ＭＳ Ｐゴシック" charset="-128"/>
                <a:ea typeface="Meiryo UI" pitchFamily="50" charset="-128"/>
                <a:cs typeface="Meiryo UI" pitchFamily="50" charset="-128"/>
              </a:rPr>
              <a:t>府下</a:t>
            </a:r>
            <a:r>
              <a:rPr lang="ja-JP" altLang="en-US" sz="1050" b="0" i="0" dirty="0" smtClean="0">
                <a:solidFill>
                  <a:prstClr val="black"/>
                </a:solidFill>
                <a:latin typeface="ＭＳ Ｐゴシック" charset="-128"/>
                <a:ea typeface="Meiryo UI" pitchFamily="50" charset="-128"/>
                <a:cs typeface="Meiryo UI" pitchFamily="50" charset="-128"/>
              </a:rPr>
              <a:t>のごみ焼却施設</a:t>
            </a:r>
            <a:endParaRPr lang="en-US" altLang="ja-JP" sz="900" b="0" i="0" dirty="0" smtClean="0">
              <a:solidFill>
                <a:prstClr val="black"/>
              </a:solidFill>
              <a:latin typeface="ＭＳ Ｐゴシック" charset="-128"/>
              <a:ea typeface="Meiryo UI" pitchFamily="50" charset="-128"/>
              <a:cs typeface="Meiryo UI" pitchFamily="50" charset="-128"/>
            </a:endParaRPr>
          </a:p>
        </p:txBody>
      </p:sp>
      <p:sp>
        <p:nvSpPr>
          <p:cNvPr id="75" name="テキスト ボックス 10"/>
          <p:cNvSpPr txBox="1">
            <a:spLocks noChangeArrowheads="1"/>
          </p:cNvSpPr>
          <p:nvPr/>
        </p:nvSpPr>
        <p:spPr bwMode="auto">
          <a:xfrm>
            <a:off x="4514415" y="501512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14347514"/>
              </p:ext>
            </p:extLst>
          </p:nvPr>
        </p:nvGraphicFramePr>
        <p:xfrm>
          <a:off x="422275" y="1896015"/>
          <a:ext cx="5867400" cy="1630832"/>
        </p:xfrm>
        <a:graphic>
          <a:graphicData uri="http://schemas.openxmlformats.org/drawingml/2006/table">
            <a:tbl>
              <a:tblPr firstRow="1" firstCol="1" bandRow="1"/>
              <a:tblGrid>
                <a:gridCol w="736600"/>
                <a:gridCol w="1130300"/>
                <a:gridCol w="1384300"/>
                <a:gridCol w="2616200"/>
              </a:tblGrid>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名称</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規模</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建設期間</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余熱利用</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鶴見工場</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rgbClr val="000000"/>
                          </a:solidFill>
                          <a:effectLst/>
                          <a:latin typeface="ＭＳ Ｐゴシック"/>
                          <a:ea typeface="ＭＳ 明朝"/>
                          <a:cs typeface="ＭＳ Ｐゴシック"/>
                        </a:rPr>
                        <a:t>300t/</a:t>
                      </a:r>
                      <a:r>
                        <a:rPr lang="ja-JP" sz="900" kern="0" dirty="0">
                          <a:solidFill>
                            <a:srgbClr val="000000"/>
                          </a:solidFill>
                          <a:effectLst/>
                          <a:latin typeface="Century"/>
                          <a:ea typeface="ＭＳ Ｐゴシック"/>
                          <a:cs typeface="ＭＳ Ｐゴシック"/>
                        </a:rPr>
                        <a:t>日　２基</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昭和</a:t>
                      </a:r>
                      <a:r>
                        <a:rPr lang="en-US" sz="900" kern="0">
                          <a:solidFill>
                            <a:srgbClr val="000000"/>
                          </a:solidFill>
                          <a:effectLst/>
                          <a:latin typeface="Century"/>
                          <a:ea typeface="ＭＳ Ｐゴシック"/>
                          <a:cs typeface="ＭＳ Ｐゴシック"/>
                        </a:rPr>
                        <a:t>62</a:t>
                      </a:r>
                      <a:r>
                        <a:rPr lang="ja-JP" sz="900" kern="0">
                          <a:solidFill>
                            <a:srgbClr val="000000"/>
                          </a:solidFill>
                          <a:effectLst/>
                          <a:latin typeface="Century"/>
                          <a:ea typeface="ＭＳ Ｐゴシック"/>
                          <a:cs typeface="ＭＳ Ｐゴシック"/>
                        </a:rPr>
                        <a:t>～平成元年度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(12,000kW)</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西淀工場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300t/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平成２～６年度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(14,500kW)</a:t>
                      </a:r>
                      <a:r>
                        <a:rPr lang="ja-JP" sz="900" kern="0" dirty="0">
                          <a:solidFill>
                            <a:srgbClr val="000000"/>
                          </a:solidFill>
                          <a:effectLst/>
                          <a:latin typeface="Century"/>
                          <a:ea typeface="ＭＳ Ｐゴシック"/>
                          <a:cs typeface="ＭＳ Ｐゴシック"/>
                        </a:rPr>
                        <a:t>エルモ西淀川に送電</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八尾工場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300t/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平成３～６年度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a:solidFill>
                            <a:srgbClr val="000000"/>
                          </a:solidFill>
                          <a:effectLst/>
                          <a:latin typeface="Century"/>
                          <a:ea typeface="ＭＳ Ｐゴシック"/>
                          <a:cs typeface="ＭＳ Ｐゴシック"/>
                        </a:rPr>
                        <a:t>発電</a:t>
                      </a:r>
                      <a:r>
                        <a:rPr lang="en-US" sz="900" kern="0">
                          <a:solidFill>
                            <a:srgbClr val="000000"/>
                          </a:solidFill>
                          <a:effectLst/>
                          <a:latin typeface="Century"/>
                          <a:ea typeface="ＭＳ Ｐゴシック"/>
                          <a:cs typeface="ＭＳ Ｐゴシック"/>
                        </a:rPr>
                        <a:t>(14,500kW)</a:t>
                      </a:r>
                      <a:r>
                        <a:rPr lang="ja-JP" sz="900" kern="0">
                          <a:solidFill>
                            <a:srgbClr val="000000"/>
                          </a:solidFill>
                          <a:effectLst/>
                          <a:latin typeface="Century"/>
                          <a:ea typeface="ＭＳ Ｐゴシック"/>
                          <a:cs typeface="ＭＳ Ｐゴシック"/>
                        </a:rPr>
                        <a:t>八尾市衛生処理場に送電</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舞洲工場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450t/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平成８～</a:t>
                      </a:r>
                      <a:r>
                        <a:rPr lang="en-US" sz="900" kern="0">
                          <a:solidFill>
                            <a:srgbClr val="000000"/>
                          </a:solidFill>
                          <a:effectLst/>
                          <a:latin typeface="Century"/>
                          <a:ea typeface="ＭＳ Ｐゴシック"/>
                          <a:cs typeface="ＭＳ Ｐゴシック"/>
                        </a:rPr>
                        <a:t>13</a:t>
                      </a:r>
                      <a:r>
                        <a:rPr lang="ja-JP" sz="900" kern="0">
                          <a:solidFill>
                            <a:srgbClr val="000000"/>
                          </a:solidFill>
                          <a:effectLst/>
                          <a:latin typeface="Century"/>
                          <a:ea typeface="ＭＳ Ｐゴシック"/>
                          <a:cs typeface="ＭＳ Ｐゴシック"/>
                        </a:rPr>
                        <a:t>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a:solidFill>
                            <a:srgbClr val="000000"/>
                          </a:solidFill>
                          <a:effectLst/>
                          <a:latin typeface="Century"/>
                          <a:ea typeface="ＭＳ Ｐゴシック"/>
                          <a:cs typeface="ＭＳ Ｐゴシック"/>
                        </a:rPr>
                        <a:t>発電</a:t>
                      </a:r>
                      <a:r>
                        <a:rPr lang="en-US" sz="900" kern="0">
                          <a:solidFill>
                            <a:srgbClr val="000000"/>
                          </a:solidFill>
                          <a:effectLst/>
                          <a:latin typeface="Century"/>
                          <a:ea typeface="ＭＳ Ｐゴシック"/>
                          <a:cs typeface="ＭＳ Ｐゴシック"/>
                        </a:rPr>
                        <a:t>(32,000kW)</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平野工場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450t/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a:t>
                      </a:r>
                      <a:r>
                        <a:rPr lang="en-US" sz="900" kern="0">
                          <a:solidFill>
                            <a:srgbClr val="000000"/>
                          </a:solidFill>
                          <a:effectLst/>
                          <a:latin typeface="Century"/>
                          <a:ea typeface="ＭＳ Ｐゴシック"/>
                          <a:cs typeface="ＭＳ Ｐゴシック"/>
                        </a:rPr>
                        <a:t>10</a:t>
                      </a:r>
                      <a:r>
                        <a:rPr lang="ja-JP" sz="900" kern="0">
                          <a:solidFill>
                            <a:srgbClr val="000000"/>
                          </a:solidFill>
                          <a:effectLst/>
                          <a:latin typeface="Century"/>
                          <a:ea typeface="ＭＳ Ｐゴシック"/>
                          <a:cs typeface="ＭＳ Ｐゴシック"/>
                        </a:rPr>
                        <a:t>～</a:t>
                      </a:r>
                      <a:r>
                        <a:rPr lang="en-US" sz="900" kern="0">
                          <a:solidFill>
                            <a:srgbClr val="000000"/>
                          </a:solidFill>
                          <a:effectLst/>
                          <a:latin typeface="Century"/>
                          <a:ea typeface="ＭＳ Ｐゴシック"/>
                          <a:cs typeface="ＭＳ Ｐゴシック"/>
                        </a:rPr>
                        <a:t>14</a:t>
                      </a:r>
                      <a:r>
                        <a:rPr lang="ja-JP" sz="900" kern="0">
                          <a:solidFill>
                            <a:srgbClr val="000000"/>
                          </a:solidFill>
                          <a:effectLst/>
                          <a:latin typeface="Century"/>
                          <a:ea typeface="ＭＳ Ｐゴシック"/>
                          <a:cs typeface="ＭＳ Ｐゴシック"/>
                        </a:rPr>
                        <a:t>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(2</a:t>
                      </a:r>
                      <a:r>
                        <a:rPr lang="ja-JP" sz="900" kern="0" dirty="0">
                          <a:solidFill>
                            <a:srgbClr val="000000"/>
                          </a:solidFill>
                          <a:effectLst/>
                          <a:latin typeface="Century"/>
                          <a:ea typeface="ＭＳ Ｐゴシック"/>
                          <a:cs typeface="ＭＳ Ｐゴシック"/>
                        </a:rPr>
                        <a:t>７</a:t>
                      </a:r>
                      <a:r>
                        <a:rPr lang="en-US" sz="900" kern="0" dirty="0">
                          <a:solidFill>
                            <a:srgbClr val="000000"/>
                          </a:solidFill>
                          <a:effectLst/>
                          <a:latin typeface="Century"/>
                          <a:ea typeface="ＭＳ Ｐゴシック"/>
                          <a:cs typeface="ＭＳ Ｐゴシック"/>
                        </a:rPr>
                        <a:t>,400kW)</a:t>
                      </a:r>
                      <a:r>
                        <a:rPr lang="ja-JP" sz="900" kern="0" dirty="0">
                          <a:solidFill>
                            <a:srgbClr val="000000"/>
                          </a:solidFill>
                          <a:effectLst/>
                          <a:latin typeface="Century"/>
                          <a:ea typeface="ＭＳ Ｐゴシック"/>
                          <a:cs typeface="ＭＳ Ｐゴシック"/>
                        </a:rPr>
                        <a:t>リフレうりわりに送電</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東淀工場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200t/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平成</a:t>
                      </a:r>
                      <a:r>
                        <a:rPr lang="en-US" sz="900" kern="0" dirty="0">
                          <a:solidFill>
                            <a:srgbClr val="000000"/>
                          </a:solidFill>
                          <a:effectLst/>
                          <a:latin typeface="Century"/>
                          <a:ea typeface="ＭＳ Ｐゴシック"/>
                          <a:cs typeface="ＭＳ Ｐゴシック"/>
                        </a:rPr>
                        <a:t>17</a:t>
                      </a:r>
                      <a:r>
                        <a:rPr lang="ja-JP" sz="900" kern="0" dirty="0">
                          <a:solidFill>
                            <a:srgbClr val="000000"/>
                          </a:solidFill>
                          <a:effectLst/>
                          <a:latin typeface="Century"/>
                          <a:ea typeface="ＭＳ Ｐゴシック"/>
                          <a:cs typeface="ＭＳ Ｐゴシック"/>
                        </a:rPr>
                        <a:t>～</a:t>
                      </a:r>
                      <a:r>
                        <a:rPr lang="en-US" sz="900" kern="0" dirty="0">
                          <a:solidFill>
                            <a:srgbClr val="000000"/>
                          </a:solidFill>
                          <a:effectLst/>
                          <a:latin typeface="Century"/>
                          <a:ea typeface="ＭＳ Ｐゴシック"/>
                          <a:cs typeface="ＭＳ Ｐゴシック"/>
                        </a:rPr>
                        <a:t>21</a:t>
                      </a:r>
                      <a:r>
                        <a:rPr lang="ja-JP" sz="900" kern="0" dirty="0">
                          <a:solidFill>
                            <a:srgbClr val="000000"/>
                          </a:solidFill>
                          <a:effectLst/>
                          <a:latin typeface="Century"/>
                          <a:ea typeface="ＭＳ Ｐゴシック"/>
                          <a:cs typeface="ＭＳ Ｐゴシック"/>
                        </a:rPr>
                        <a:t>年度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(10,000kW)</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 name="テキスト ボックス 73"/>
          <p:cNvSpPr txBox="1"/>
          <p:nvPr/>
        </p:nvSpPr>
        <p:spPr>
          <a:xfrm>
            <a:off x="325360" y="3778378"/>
            <a:ext cx="9271954" cy="1054135"/>
          </a:xfrm>
          <a:prstGeom prst="rect">
            <a:avLst/>
          </a:prstGeom>
          <a:noFill/>
        </p:spPr>
        <p:txBody>
          <a:bodyPr wrap="square" rtlCol="0">
            <a:spAutoFit/>
          </a:bodyPr>
          <a:lstStyle/>
          <a:p>
            <a:pPr>
              <a:spcBef>
                <a:spcPct val="0"/>
              </a:spcBef>
              <a:defRPr/>
            </a:pPr>
            <a:r>
              <a:rPr lang="ja-JP" altLang="en-US" sz="1300" dirty="0">
                <a:solidFill>
                  <a:prstClr val="black"/>
                </a:solidFill>
                <a:latin typeface="Meiryo UI" pitchFamily="50" charset="-128"/>
                <a:ea typeface="Meiryo UI" pitchFamily="50" charset="-128"/>
                <a:cs typeface="Meiryo UI" pitchFamily="50" charset="-128"/>
              </a:rPr>
              <a:t>◆大阪府下にはごみ焼却施設が多数あり、余剰排熱の有効利用に努めているが、熱需要家とのマッチングにより排熱利用率を更に高められる可能性</a:t>
            </a:r>
            <a:r>
              <a:rPr lang="ja-JP" altLang="en-US" sz="1300" dirty="0" smtClean="0">
                <a:solidFill>
                  <a:prstClr val="black"/>
                </a:solidFill>
                <a:latin typeface="Meiryo UI" pitchFamily="50" charset="-128"/>
                <a:ea typeface="Meiryo UI" pitchFamily="50" charset="-128"/>
                <a:cs typeface="Meiryo UI" pitchFamily="50" charset="-128"/>
              </a:rPr>
              <a:t>あります。</a:t>
            </a:r>
            <a:r>
              <a:rPr lang="ja-JP" altLang="en-US" sz="1300" dirty="0">
                <a:solidFill>
                  <a:prstClr val="black"/>
                </a:solidFill>
                <a:latin typeface="Meiryo UI" pitchFamily="50" charset="-128"/>
                <a:ea typeface="Meiryo UI" pitchFamily="50" charset="-128"/>
                <a:cs typeface="Meiryo UI" pitchFamily="50" charset="-128"/>
              </a:rPr>
              <a:t> ⇒　ごみ焼却施設の排熱について、隣接する工場等に蒸気や温水の形で熱融通し面的に利用することが、エネルギーの有効利用を図ることを検討する。</a:t>
            </a:r>
            <a:endParaRPr lang="en-US" altLang="ja-JP" sz="1300" dirty="0">
              <a:solidFill>
                <a:prstClr val="black"/>
              </a:solidFill>
              <a:latin typeface="Meiryo UI" pitchFamily="50" charset="-128"/>
              <a:ea typeface="Meiryo UI" pitchFamily="50" charset="-128"/>
              <a:cs typeface="Meiryo UI" pitchFamily="50" charset="-128"/>
            </a:endParaRPr>
          </a:p>
          <a:p>
            <a:pPr marL="355600" indent="-355600">
              <a:spcBef>
                <a:spcPct val="0"/>
              </a:spcBef>
              <a:defRPr/>
            </a:pPr>
            <a:r>
              <a:rPr lang="ja-JP" altLang="en-US" sz="1300" dirty="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　府下のごみ焼却施設</a:t>
            </a:r>
            <a:r>
              <a:rPr lang="en-US" altLang="ja-JP" sz="1050" dirty="0">
                <a:solidFill>
                  <a:prstClr val="black"/>
                </a:solidFill>
                <a:latin typeface="Meiryo UI" pitchFamily="50" charset="-128"/>
                <a:ea typeface="Meiryo UI" pitchFamily="50" charset="-128"/>
                <a:cs typeface="Meiryo UI" pitchFamily="50" charset="-128"/>
              </a:rPr>
              <a:t>46</a:t>
            </a:r>
            <a:r>
              <a:rPr lang="ja-JP" altLang="en-US" sz="1050" dirty="0">
                <a:solidFill>
                  <a:prstClr val="black"/>
                </a:solidFill>
                <a:latin typeface="Meiryo UI" pitchFamily="50" charset="-128"/>
                <a:ea typeface="Meiryo UI" pitchFamily="50" charset="-128"/>
                <a:cs typeface="Meiryo UI" pitchFamily="50" charset="-128"/>
              </a:rPr>
              <a:t>施設中焼却時に発生する余剰排熱を、場内利用（蒸気、温水、発電）や場外利用（熱供給、売電）の形で利用しているが、外部へ</a:t>
            </a:r>
            <a:r>
              <a:rPr lang="ja-JP" altLang="en-US" sz="1050" dirty="0" smtClean="0">
                <a:solidFill>
                  <a:prstClr val="black"/>
                </a:solidFill>
                <a:latin typeface="Meiryo UI" pitchFamily="50" charset="-128"/>
                <a:ea typeface="Meiryo UI" pitchFamily="50" charset="-128"/>
                <a:cs typeface="Meiryo UI" pitchFamily="50" charset="-128"/>
              </a:rPr>
              <a:t>の熱</a:t>
            </a:r>
            <a:r>
              <a:rPr lang="ja-JP" altLang="en-US" sz="1050" dirty="0">
                <a:solidFill>
                  <a:prstClr val="black"/>
                </a:solidFill>
                <a:latin typeface="Meiryo UI" pitchFamily="50" charset="-128"/>
                <a:ea typeface="Meiryo UI" pitchFamily="50" charset="-128"/>
                <a:cs typeface="Meiryo UI" pitchFamily="50" charset="-128"/>
              </a:rPr>
              <a:t>供給を行っている施設は</a:t>
            </a:r>
            <a:r>
              <a:rPr lang="en-US" altLang="ja-JP" sz="1050" dirty="0">
                <a:solidFill>
                  <a:prstClr val="black"/>
                </a:solidFill>
                <a:latin typeface="Meiryo UI" pitchFamily="50" charset="-128"/>
                <a:ea typeface="Meiryo UI" pitchFamily="50" charset="-128"/>
                <a:cs typeface="Meiryo UI" pitchFamily="50" charset="-128"/>
              </a:rPr>
              <a:t>10</a:t>
            </a:r>
            <a:r>
              <a:rPr lang="ja-JP" altLang="en-US" sz="1050" dirty="0">
                <a:solidFill>
                  <a:prstClr val="black"/>
                </a:solidFill>
                <a:latin typeface="Meiryo UI" pitchFamily="50" charset="-128"/>
                <a:ea typeface="Meiryo UI" pitchFamily="50" charset="-128"/>
                <a:cs typeface="Meiryo UI" pitchFamily="50" charset="-128"/>
              </a:rPr>
              <a:t>施設にとどまる。また、発電設備を有する施設は</a:t>
            </a:r>
            <a:r>
              <a:rPr lang="en-US" altLang="ja-JP" sz="1050" dirty="0">
                <a:solidFill>
                  <a:prstClr val="black"/>
                </a:solidFill>
                <a:latin typeface="Meiryo UI" pitchFamily="50" charset="-128"/>
                <a:ea typeface="Meiryo UI" pitchFamily="50" charset="-128"/>
                <a:cs typeface="Meiryo UI" pitchFamily="50" charset="-128"/>
              </a:rPr>
              <a:t>25</a:t>
            </a:r>
            <a:r>
              <a:rPr lang="ja-JP" altLang="en-US" sz="1050" dirty="0">
                <a:solidFill>
                  <a:prstClr val="black"/>
                </a:solidFill>
                <a:latin typeface="Meiryo UI" pitchFamily="50" charset="-128"/>
                <a:ea typeface="Meiryo UI" pitchFamily="50" charset="-128"/>
                <a:cs typeface="Meiryo UI" pitchFamily="50" charset="-128"/>
              </a:rPr>
              <a:t>施設、そのうち</a:t>
            </a:r>
            <a:r>
              <a:rPr lang="en-US" altLang="ja-JP" sz="1050" dirty="0">
                <a:solidFill>
                  <a:prstClr val="black"/>
                </a:solidFill>
                <a:latin typeface="Meiryo UI" pitchFamily="50" charset="-128"/>
                <a:ea typeface="Meiryo UI" pitchFamily="50" charset="-128"/>
                <a:cs typeface="Meiryo UI" pitchFamily="50" charset="-128"/>
              </a:rPr>
              <a:t>10MW</a:t>
            </a:r>
            <a:r>
              <a:rPr lang="ja-JP" altLang="en-US" sz="1050" dirty="0">
                <a:solidFill>
                  <a:prstClr val="black"/>
                </a:solidFill>
                <a:latin typeface="Meiryo UI" pitchFamily="50" charset="-128"/>
                <a:ea typeface="Meiryo UI" pitchFamily="50" charset="-128"/>
                <a:cs typeface="Meiryo UI" pitchFamily="50" charset="-128"/>
              </a:rPr>
              <a:t>級の大型発電設備を有する施設は</a:t>
            </a:r>
            <a:r>
              <a:rPr lang="en-US" altLang="ja-JP" sz="1050" dirty="0">
                <a:solidFill>
                  <a:prstClr val="black"/>
                </a:solidFill>
                <a:latin typeface="Meiryo UI" pitchFamily="50" charset="-128"/>
                <a:ea typeface="Meiryo UI" pitchFamily="50" charset="-128"/>
                <a:cs typeface="Meiryo UI" pitchFamily="50" charset="-128"/>
              </a:rPr>
              <a:t>11</a:t>
            </a:r>
            <a:r>
              <a:rPr lang="ja-JP" altLang="en-US" sz="1050" dirty="0">
                <a:solidFill>
                  <a:prstClr val="black"/>
                </a:solidFill>
                <a:latin typeface="Meiryo UI" pitchFamily="50" charset="-128"/>
                <a:ea typeface="Meiryo UI" pitchFamily="50" charset="-128"/>
                <a:cs typeface="Meiryo UI" pitchFamily="50" charset="-128"/>
              </a:rPr>
              <a:t>施設にとどまる</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96229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20</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58470"/>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5" name="角丸四角形 34"/>
          <p:cNvSpPr/>
          <p:nvPr/>
        </p:nvSpPr>
        <p:spPr>
          <a:xfrm>
            <a:off x="510136" y="2150913"/>
            <a:ext cx="4436177" cy="1451773"/>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chemeClr val="tx1"/>
                </a:solidFill>
                <a:latin typeface="Meiryo UI" pitchFamily="50" charset="-128"/>
                <a:ea typeface="Meiryo UI" pitchFamily="50" charset="-128"/>
                <a:cs typeface="Meiryo UI" pitchFamily="50" charset="-128"/>
              </a:rPr>
              <a:t> 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400kW</a:t>
            </a:r>
            <a:r>
              <a:rPr lang="ja-JP" altLang="en-US" sz="1000" dirty="0">
                <a:solidFill>
                  <a:schemeClr val="tx1"/>
                </a:solidFill>
                <a:latin typeface="Meiryo UI" pitchFamily="50" charset="-128"/>
                <a:ea typeface="Meiryo UI" pitchFamily="50" charset="-128"/>
                <a:cs typeface="Meiryo UI" pitchFamily="50" charset="-128"/>
              </a:rPr>
              <a:t>（平成</a:t>
            </a:r>
            <a:r>
              <a:rPr lang="en-US" altLang="ja-JP" sz="1000" dirty="0">
                <a:solidFill>
                  <a:schemeClr val="tx1"/>
                </a:solidFill>
                <a:latin typeface="Meiryo UI" pitchFamily="50" charset="-128"/>
                <a:ea typeface="Meiryo UI" pitchFamily="50" charset="-128"/>
                <a:cs typeface="Meiryo UI" pitchFamily="50" charset="-128"/>
              </a:rPr>
              <a:t>28</a:t>
            </a:r>
            <a:r>
              <a:rPr lang="ja-JP" altLang="en-US" sz="1000" dirty="0">
                <a:solidFill>
                  <a:schemeClr val="tx1"/>
                </a:solidFill>
                <a:latin typeface="Meiryo UI" pitchFamily="50" charset="-128"/>
                <a:ea typeface="Meiryo UI" pitchFamily="50" charset="-128"/>
                <a:cs typeface="Meiryo UI" pitchFamily="50" charset="-128"/>
              </a:rPr>
              <a:t>年度まで）</a:t>
            </a:r>
            <a:endParaRPr lang="en-US" altLang="ja-JP" sz="1000" dirty="0">
              <a:solidFill>
                <a:schemeClr val="tx1"/>
              </a:solidFill>
              <a:latin typeface="Meiryo UI" pitchFamily="50" charset="-128"/>
              <a:ea typeface="Meiryo UI" pitchFamily="50" charset="-128"/>
              <a:cs typeface="Meiryo UI" pitchFamily="50" charset="-128"/>
            </a:endParaRPr>
          </a:p>
          <a:p>
            <a:pPr lvl="0"/>
            <a:r>
              <a:rPr lang="ja-JP" altLang="en-US" sz="1000" dirty="0">
                <a:solidFill>
                  <a:schemeClr val="tx1"/>
                </a:solidFill>
                <a:latin typeface="Meiryo UI" pitchFamily="50" charset="-128"/>
                <a:ea typeface="Meiryo UI" pitchFamily="50" charset="-128"/>
                <a:cs typeface="Meiryo UI" pitchFamily="50" charset="-128"/>
              </a:rPr>
              <a:t>　　　　　　 → 施設の老朽化に伴い、</a:t>
            </a:r>
            <a:r>
              <a:rPr lang="en-US" altLang="ja-JP" sz="1000" dirty="0">
                <a:solidFill>
                  <a:schemeClr val="tx1"/>
                </a:solidFill>
                <a:latin typeface="Meiryo UI" pitchFamily="50" charset="-128"/>
                <a:ea typeface="Meiryo UI" pitchFamily="50" charset="-128"/>
                <a:cs typeface="Meiryo UI" pitchFamily="50" charset="-128"/>
              </a:rPr>
              <a:t>FIT</a:t>
            </a:r>
            <a:r>
              <a:rPr lang="ja-JP" altLang="en-US" sz="1000" dirty="0">
                <a:solidFill>
                  <a:schemeClr val="tx1"/>
                </a:solidFill>
                <a:latin typeface="Meiryo UI" pitchFamily="50" charset="-128"/>
                <a:ea typeface="Meiryo UI" pitchFamily="50" charset="-128"/>
                <a:cs typeface="Meiryo UI" pitchFamily="50" charset="-128"/>
              </a:rPr>
              <a:t>制度を活用した発電事業</a:t>
            </a:r>
            <a:endParaRPr lang="en-US" altLang="ja-JP" sz="1000" dirty="0">
              <a:solidFill>
                <a:schemeClr val="tx1"/>
              </a:solidFill>
              <a:latin typeface="Meiryo UI" pitchFamily="50" charset="-128"/>
              <a:ea typeface="Meiryo UI" pitchFamily="50" charset="-128"/>
              <a:cs typeface="Meiryo UI" pitchFamily="50" charset="-128"/>
            </a:endParaRPr>
          </a:p>
          <a:p>
            <a:pPr lvl="0"/>
            <a:r>
              <a:rPr lang="ja-JP" altLang="en-US" sz="1000" dirty="0">
                <a:solidFill>
                  <a:schemeClr val="tx1"/>
                </a:solidFill>
                <a:latin typeface="Meiryo UI" pitchFamily="50" charset="-128"/>
                <a:ea typeface="Meiryo UI" pitchFamily="50" charset="-128"/>
                <a:cs typeface="Meiryo UI" pitchFamily="50" charset="-128"/>
              </a:rPr>
              <a:t>　　　　　　　　［発電能力</a:t>
            </a:r>
            <a:r>
              <a:rPr lang="en-US" altLang="ja-JP" sz="1000" dirty="0">
                <a:solidFill>
                  <a:schemeClr val="tx1"/>
                </a:solidFill>
                <a:latin typeface="Meiryo UI" pitchFamily="50" charset="-128"/>
                <a:ea typeface="Meiryo UI" pitchFamily="50" charset="-128"/>
                <a:cs typeface="Meiryo UI" pitchFamily="50" charset="-128"/>
              </a:rPr>
              <a:t>1,000kW</a:t>
            </a:r>
            <a:r>
              <a:rPr lang="ja-JP" altLang="en-US" sz="1000" dirty="0">
                <a:solidFill>
                  <a:schemeClr val="tx1"/>
                </a:solidFill>
                <a:latin typeface="Meiryo UI" pitchFamily="50" charset="-128"/>
                <a:ea typeface="Meiryo UI" pitchFamily="50" charset="-128"/>
                <a:cs typeface="Meiryo UI" pitchFamily="50" charset="-128"/>
              </a:rPr>
              <a:t>］を開始（平成</a:t>
            </a:r>
            <a:r>
              <a:rPr lang="en-US" altLang="ja-JP" sz="1000" dirty="0">
                <a:solidFill>
                  <a:schemeClr val="tx1"/>
                </a:solidFill>
                <a:latin typeface="Meiryo UI" pitchFamily="50" charset="-128"/>
                <a:ea typeface="Meiryo UI" pitchFamily="50" charset="-128"/>
                <a:cs typeface="Meiryo UI" pitchFamily="50" charset="-128"/>
              </a:rPr>
              <a:t>29</a:t>
            </a:r>
            <a:r>
              <a:rPr lang="ja-JP" altLang="en-US" sz="1000" dirty="0">
                <a:solidFill>
                  <a:schemeClr val="tx1"/>
                </a:solidFill>
                <a:latin typeface="Meiryo UI" pitchFamily="50" charset="-128"/>
                <a:ea typeface="Meiryo UI" pitchFamily="50" charset="-128"/>
                <a:cs typeface="Meiryo UI" pitchFamily="50" charset="-128"/>
              </a:rPr>
              <a:t>年度発電開始予定）</a:t>
            </a:r>
            <a:endParaRPr lang="en-US" altLang="ja-JP" sz="1000" dirty="0">
              <a:solidFill>
                <a:schemeClr val="tx1"/>
              </a:solidFill>
              <a:latin typeface="Meiryo UI" pitchFamily="50" charset="-128"/>
              <a:ea typeface="Meiryo UI" pitchFamily="50" charset="-128"/>
              <a:cs typeface="Meiryo UI" pitchFamily="50" charset="-128"/>
            </a:endParaRPr>
          </a:p>
          <a:p>
            <a:r>
              <a:rPr lang="en-US" altLang="ja-JP"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p>
          <a:p>
            <a:r>
              <a:rPr lang="ja-JP" altLang="en-US" sz="1000" dirty="0" smtClean="0">
                <a:solidFill>
                  <a:schemeClr val="tx1"/>
                </a:solidFill>
                <a:latin typeface="Meiryo UI" pitchFamily="50" charset="-128"/>
                <a:ea typeface="Meiryo UI" pitchFamily="50" charset="-128"/>
                <a:cs typeface="Meiryo UI" pitchFamily="50" charset="-128"/>
              </a:rPr>
              <a:t> 大野・海老江・ 放出・住之江下水処理場：平成</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年度発電開始予定</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401098"/>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72480" y="3888385"/>
            <a:ext cx="3414713" cy="29845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8769424" y="3944089"/>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733256"/>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3015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21</a:t>
            </a:r>
            <a:endParaRPr lang="ja-JP" altLang="en-US" b="1" dirty="0">
              <a:solidFill>
                <a:prstClr val="white"/>
              </a:solidFill>
            </a:endParaRPr>
          </a:p>
        </p:txBody>
      </p:sp>
      <p:sp>
        <p:nvSpPr>
          <p:cNvPr id="28" name="角丸四角形 27"/>
          <p:cNvSpPr/>
          <p:nvPr/>
        </p:nvSpPr>
        <p:spPr>
          <a:xfrm>
            <a:off x="5168431" y="605221"/>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84346" y="678380"/>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79734" y="748197"/>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81035" y="2451750"/>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5168431" y="3202285"/>
            <a:ext cx="4664494" cy="146631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5270698" y="3270213"/>
            <a:ext cx="4375813" cy="31113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5183537" y="3870904"/>
            <a:ext cx="455385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solidFill>
                  <a:prstClr val="black"/>
                </a:solidFill>
                <a:latin typeface="Meiryo UI" pitchFamily="50" charset="-128"/>
                <a:ea typeface="Meiryo UI" pitchFamily="50" charset="-128"/>
                <a:cs typeface="Meiryo UI" pitchFamily="50" charset="-128"/>
              </a:rPr>
              <a:t>◆府域における、小水力発電、バイオマス</a:t>
            </a:r>
            <a:r>
              <a:rPr lang="ja-JP" altLang="en-US" sz="1300" dirty="0">
                <a:solidFill>
                  <a:prstClr val="black"/>
                </a:solidFill>
                <a:latin typeface="Meiryo UI" pitchFamily="50" charset="-128"/>
                <a:ea typeface="Meiryo UI" pitchFamily="50" charset="-128"/>
                <a:cs typeface="Meiryo UI" pitchFamily="50" charset="-128"/>
              </a:rPr>
              <a:t>発電等</a:t>
            </a:r>
            <a:r>
              <a:rPr lang="ja-JP" altLang="en-US" sz="1300" dirty="0" smtClean="0">
                <a:solidFill>
                  <a:prstClr val="black"/>
                </a:solidFill>
                <a:latin typeface="Meiryo UI" pitchFamily="50" charset="-128"/>
                <a:ea typeface="Meiryo UI" pitchFamily="50" charset="-128"/>
                <a:cs typeface="Meiryo UI" pitchFamily="50" charset="-128"/>
              </a:rPr>
              <a:t>の導入可能性</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ポテンシャル）</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調査・検討</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、その具体化を図ります。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小水力発電については、事業者が流量調査を実施する予定です。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6062282" y="3671239"/>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30" y="1200322"/>
            <a:ext cx="1691383" cy="12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角丸四角形 14"/>
          <p:cNvSpPr/>
          <p:nvPr/>
        </p:nvSpPr>
        <p:spPr>
          <a:xfrm>
            <a:off x="5168432" y="4780166"/>
            <a:ext cx="4664494" cy="198138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40579" y="4864502"/>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テキスト ボックス 28"/>
          <p:cNvSpPr txBox="1">
            <a:spLocks noChangeArrowheads="1"/>
          </p:cNvSpPr>
          <p:nvPr/>
        </p:nvSpPr>
        <p:spPr bwMode="auto">
          <a:xfrm>
            <a:off x="5189581" y="5339109"/>
            <a:ext cx="317649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に大阪市立大学に人工光合成研究</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センターを開設し、人工光合成を用いた</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次世代循環型新エネルギー」（水素、</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メタノール等アルコール系燃料）の開発・</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
        <p:nvSpPr>
          <p:cNvPr id="18" name="テキスト ボックス 17"/>
          <p:cNvSpPr txBox="1"/>
          <p:nvPr/>
        </p:nvSpPr>
        <p:spPr>
          <a:xfrm>
            <a:off x="9103561" y="5262443"/>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215291" y="6515334"/>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pic>
        <p:nvPicPr>
          <p:cNvPr id="20" name="Picture 2" descr="C:\Users\i9553191\AppData\Local\Microsoft\Windows\Temporary Internet Files\Content.Outlook\MW56PZ2S\人工光合成研究センター-1a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87995" y="5529204"/>
            <a:ext cx="1539858" cy="1027074"/>
          </a:xfrm>
          <a:prstGeom prst="rect">
            <a:avLst/>
          </a:prstGeom>
          <a:noFill/>
        </p:spPr>
      </p:pic>
      <p:sp>
        <p:nvSpPr>
          <p:cNvPr id="21" name="角丸四角形 20"/>
          <p:cNvSpPr/>
          <p:nvPr/>
        </p:nvSpPr>
        <p:spPr>
          <a:xfrm>
            <a:off x="128465" y="599240"/>
            <a:ext cx="4948792" cy="388808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80" y="2543976"/>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56165" y="673350"/>
            <a:ext cx="3675572"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24" name="図 23" descr="C:\★機械関係\水力発電関係\H24.03.23　日刊工業新聞\写真 014.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962" y="2684249"/>
            <a:ext cx="2047655" cy="1526081"/>
          </a:xfrm>
          <a:prstGeom prst="rect">
            <a:avLst/>
          </a:prstGeom>
          <a:noFill/>
          <a:ln w="9525">
            <a:noFill/>
            <a:miter lim="800000"/>
            <a:headEnd/>
            <a:tailEnd/>
          </a:ln>
        </p:spPr>
      </p:pic>
      <p:sp>
        <p:nvSpPr>
          <p:cNvPr id="25" name="正方形/長方形 24"/>
          <p:cNvSpPr/>
          <p:nvPr/>
        </p:nvSpPr>
        <p:spPr>
          <a:xfrm>
            <a:off x="3250495" y="420332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33333" y="1006252"/>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67408" y="1708948"/>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4020664" y="634046"/>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81113" y="1726735"/>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3627616" y="5135015"/>
            <a:ext cx="922576"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2" name="角丸四角形 41"/>
          <p:cNvSpPr/>
          <p:nvPr/>
        </p:nvSpPr>
        <p:spPr>
          <a:xfrm>
            <a:off x="128465" y="4585649"/>
            <a:ext cx="4948792" cy="217590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256165" y="4666116"/>
            <a:ext cx="3537678"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ダムにおける小水力発電等の導入検討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3846473" y="475167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3102231" y="6548352"/>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133323" y="5162958"/>
            <a:ext cx="2323273"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◆安威川ダムの建設において、小水力発電等、再生可能エネルギー導入の可能性について、実施検討を行います。</a:t>
            </a:r>
            <a:endParaRPr lang="en-US" altLang="ja-JP" b="0" i="0" dirty="0" smtClean="0">
              <a:latin typeface="Meiryo UI" pitchFamily="50" charset="-128"/>
              <a:ea typeface="Meiryo UI" pitchFamily="50" charset="-128"/>
              <a:cs typeface="Meiryo UI" pitchFamily="50" charset="-128"/>
            </a:endParaRPr>
          </a:p>
        </p:txBody>
      </p:sp>
      <p:pic>
        <p:nvPicPr>
          <p:cNvPr id="4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09" b="1601"/>
          <a:stretch/>
        </p:blipFill>
        <p:spPr bwMode="auto">
          <a:xfrm>
            <a:off x="2591646" y="5137463"/>
            <a:ext cx="2358796" cy="143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大かっこ 47"/>
          <p:cNvSpPr/>
          <p:nvPr/>
        </p:nvSpPr>
        <p:spPr>
          <a:xfrm>
            <a:off x="433589" y="6229752"/>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2020</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223615" y="1073908"/>
            <a:ext cx="269161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府立茨木高校では、民間団体</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昇温を行っています。</a:t>
            </a:r>
            <a:endParaRPr lang="en-US" altLang="ja-JP" b="0" i="0" dirty="0">
              <a:latin typeface="Meiryo UI" pitchFamily="50" charset="-128"/>
              <a:ea typeface="Meiryo UI" pitchFamily="50" charset="-128"/>
              <a:cs typeface="Meiryo UI" pitchFamily="50" charset="-128"/>
            </a:endParaRPr>
          </a:p>
        </p:txBody>
      </p:sp>
      <p:sp>
        <p:nvSpPr>
          <p:cNvPr id="50" name="大かっこ 49"/>
          <p:cNvSpPr/>
          <p:nvPr/>
        </p:nvSpPr>
        <p:spPr>
          <a:xfrm>
            <a:off x="7361543" y="2684249"/>
            <a:ext cx="2365916"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年間</a:t>
            </a:r>
            <a:r>
              <a:rPr lang="en-US" altLang="ja-JP"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10</a:t>
            </a:r>
            <a:r>
              <a:rPr lang="ja-JP" altLang="en-US" sz="1050" dirty="0" smtClean="0">
                <a:solidFill>
                  <a:prstClr val="black"/>
                </a:solidFill>
                <a:latin typeface="Meiryo UI" pitchFamily="50" charset="-128"/>
                <a:ea typeface="Meiryo UI" pitchFamily="50" charset="-128"/>
                <a:cs typeface="Meiryo UI" pitchFamily="50" charset="-128"/>
              </a:rPr>
              <a:t>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取得熱量：</a:t>
            </a:r>
            <a:r>
              <a:rPr lang="en-US" altLang="ja-JP" sz="1050" dirty="0" smtClean="0">
                <a:solidFill>
                  <a:prstClr val="black"/>
                </a:solidFill>
                <a:latin typeface="Meiryo UI" pitchFamily="50" charset="-128"/>
                <a:ea typeface="Meiryo UI" pitchFamily="50" charset="-128"/>
                <a:cs typeface="Meiryo UI" pitchFamily="50" charset="-128"/>
              </a:rPr>
              <a:t>69MWh</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66933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5030750" y="713013"/>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274386" y="650449"/>
            <a:ext cx="467861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128464" y="5010696"/>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704528" y="5897163"/>
            <a:ext cx="4752528" cy="43204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a:t>
            </a:r>
            <a:r>
              <a:rPr lang="ja-JP" altLang="en-US" sz="1050" dirty="0">
                <a:solidFill>
                  <a:prstClr val="black"/>
                </a:solidFill>
                <a:latin typeface="Meiryo UI" pitchFamily="50" charset="-128"/>
                <a:ea typeface="Meiryo UI" pitchFamily="50" charset="-128"/>
                <a:cs typeface="Meiryo UI" pitchFamily="50" charset="-128"/>
              </a:rPr>
              <a:t>実績</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関西アーバン銀行　ｅｃｏ定期預金等（</a:t>
            </a:r>
            <a:r>
              <a:rPr lang="en-US" altLang="ja-JP" sz="1050" dirty="0" smtClean="0">
                <a:solidFill>
                  <a:prstClr val="black"/>
                </a:solidFill>
                <a:latin typeface="Meiryo UI" pitchFamily="50" charset="-128"/>
                <a:ea typeface="Meiryo UI" pitchFamily="50" charset="-128"/>
                <a:cs typeface="Meiryo UI" pitchFamily="50" charset="-128"/>
              </a:rPr>
              <a:t>1,530×2(</a:t>
            </a:r>
            <a:r>
              <a:rPr lang="ja-JP" altLang="en-US" sz="1050" dirty="0" smtClean="0">
                <a:solidFill>
                  <a:prstClr val="black"/>
                </a:solidFill>
                <a:latin typeface="Meiryo UI" pitchFamily="50" charset="-128"/>
                <a:ea typeface="Meiryo UI" pitchFamily="50" charset="-128"/>
                <a:cs typeface="Meiryo UI" pitchFamily="50" charset="-128"/>
              </a:rPr>
              <a:t>府・市</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　</a:t>
            </a:r>
            <a:r>
              <a:rPr lang="en-US" altLang="ja-JP" sz="1050" dirty="0" smtClean="0">
                <a:solidFill>
                  <a:prstClr val="black"/>
                </a:solidFill>
                <a:latin typeface="Meiryo UI" pitchFamily="50" charset="-128"/>
                <a:ea typeface="Meiryo UI" pitchFamily="50" charset="-128"/>
                <a:cs typeface="Meiryo UI" pitchFamily="50" charset="-128"/>
              </a:rPr>
              <a:t>3,060</a:t>
            </a:r>
            <a:r>
              <a:rPr lang="ja-JP" altLang="en-US" sz="1050" dirty="0" smtClean="0">
                <a:solidFill>
                  <a:prstClr val="black"/>
                </a:solidFill>
                <a:latin typeface="Meiryo UI" pitchFamily="50" charset="-128"/>
                <a:ea typeface="Meiryo UI" pitchFamily="50" charset="-128"/>
                <a:cs typeface="Meiryo UI" pitchFamily="50" charset="-128"/>
              </a:rPr>
              <a:t>千円</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200472" y="1284034"/>
            <a:ext cx="3816424"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17060" y="4131368"/>
            <a:ext cx="3816424"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033120" y="1187049"/>
            <a:ext cx="3636202"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668863"/>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この教材を府内の小学校に配布して、各学校の授業等において活用していただきます。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59236" y="2924944"/>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688045" y="6345343"/>
            <a:ext cx="27673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800872" y="3420801"/>
            <a:ext cx="1872208" cy="226915"/>
          </a:xfrm>
          <a:prstGeom prst="rect">
            <a:avLst/>
          </a:prstGeom>
          <a:noFill/>
          <a:ln>
            <a:noFill/>
          </a:ln>
          <a:extLst/>
        </p:spPr>
        <p:txBody>
          <a:bodyPr wrap="square" lIns="97722" tIns="48860" rIns="97722" bIns="4886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Picture 2" descr="教材冊子"/>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334" y="4299886"/>
            <a:ext cx="1431335" cy="20308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39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461865" cy="614145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7978" y="897380"/>
            <a:ext cx="9128397" cy="2246769"/>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アドバイス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省エネビルサポート事業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環境交流パートナーシップ事業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smtClean="0">
                <a:latin typeface="Meiryo UI" panose="020B0604030504040204" pitchFamily="50" charset="-128"/>
                <a:ea typeface="Meiryo UI" panose="020B0604030504040204" pitchFamily="50" charset="-128"/>
                <a:cs typeface="Meiryo UI" panose="020B0604030504040204" pitchFamily="50" charset="-128"/>
              </a:rPr>
              <a:t>クールスポットモデル</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拠点推進事業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949896"/>
            <a:ext cx="8912373" cy="1438855"/>
          </a:xfrm>
          <a:prstGeom prst="rect">
            <a:avLst/>
          </a:prstGeom>
        </p:spPr>
        <p:txBody>
          <a:bodyPr wrap="square">
            <a:spAutoFit/>
          </a:bodyPr>
          <a:lstStyle/>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○大阪スマートエネルギープロジェクト推進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グリーンエコプラザ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68800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068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23</a:t>
            </a:r>
            <a:endParaRPr kumimoji="1" lang="ja-JP" altLang="en-US" b="1" dirty="0"/>
          </a:p>
        </p:txBody>
      </p:sp>
      <p:sp>
        <p:nvSpPr>
          <p:cNvPr id="11" name="正方形/長方形 10"/>
          <p:cNvSpPr/>
          <p:nvPr/>
        </p:nvSpPr>
        <p:spPr>
          <a:xfrm>
            <a:off x="704528" y="3721826"/>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○エネルギー消費の抑制に係る制度の推進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457756"/>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911028"/>
            <a:ext cx="495746" cy="2246769"/>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p:txBody>
      </p:sp>
      <p:sp>
        <p:nvSpPr>
          <p:cNvPr id="18" name="正方形/長方形 17"/>
          <p:cNvSpPr/>
          <p:nvPr/>
        </p:nvSpPr>
        <p:spPr>
          <a:xfrm>
            <a:off x="8776255" y="3717032"/>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4963544"/>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61107" y="6379731"/>
            <a:ext cx="8912373" cy="361637"/>
          </a:xfrm>
          <a:prstGeom prst="rect">
            <a:avLst/>
          </a:prstGeom>
        </p:spPr>
        <p:txBody>
          <a:bodyPr wrap="square">
            <a:spAutoFit/>
          </a:bodyPr>
          <a:lstStyle/>
          <a:p>
            <a:pPr marL="174625" indent="-174625">
              <a:lnSpc>
                <a:spcPts val="2100"/>
              </a:lnSpc>
            </a:pP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807805" y="256225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807805" y="228812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275538" y="1556792"/>
            <a:ext cx="3957382"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a:t>
            </a:r>
            <a:r>
              <a:rPr lang="ja-JP" altLang="en-US" sz="1600" b="1" dirty="0">
                <a:solidFill>
                  <a:prstClr val="black"/>
                </a:solidFill>
                <a:latin typeface="Meiryo UI" pitchFamily="50" charset="-128"/>
                <a:ea typeface="Meiryo UI" pitchFamily="50" charset="-128"/>
                <a:cs typeface="Meiryo UI" pitchFamily="50" charset="-128"/>
              </a:rPr>
              <a:t>・省</a:t>
            </a:r>
            <a:r>
              <a:rPr lang="en-US" altLang="ja-JP" sz="1600" b="1" dirty="0">
                <a:solidFill>
                  <a:prstClr val="black"/>
                </a:solidFill>
                <a:latin typeface="Meiryo UI" pitchFamily="50" charset="-128"/>
                <a:ea typeface="Meiryo UI" pitchFamily="50" charset="-128"/>
                <a:cs typeface="Meiryo UI" pitchFamily="50" charset="-128"/>
              </a:rPr>
              <a:t>CO2</a:t>
            </a:r>
            <a:r>
              <a:rPr lang="ja-JP" altLang="en-US" sz="1600" b="1" dirty="0">
                <a:solidFill>
                  <a:prstClr val="black"/>
                </a:solidFill>
                <a:latin typeface="Meiryo UI" pitchFamily="50" charset="-128"/>
                <a:ea typeface="Meiryo UI" pitchFamily="50" charset="-128"/>
                <a:cs typeface="Meiryo UI" pitchFamily="50" charset="-128"/>
              </a:rPr>
              <a:t>・節電の</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80" y="2309011"/>
            <a:ext cx="51125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◆中小事業者</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latin typeface="Meiryo UI" pitchFamily="50" charset="-128"/>
                <a:ea typeface="Meiryo UI" pitchFamily="50" charset="-128"/>
                <a:cs typeface="Meiryo UI" pitchFamily="50" charset="-128"/>
              </a:rPr>
              <a:t>EMS)</a:t>
            </a:r>
            <a:r>
              <a:rPr lang="ja-JP" altLang="en-US" b="0" i="0" dirty="0" smtClean="0">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･節電のアドバイスを行います。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、セミナーの開催やホームページによる</a:t>
            </a:r>
            <a:r>
              <a:rPr lang="ja-JP" altLang="en-US" b="0" i="0" dirty="0" smtClean="0">
                <a:latin typeface="Meiryo UI" pitchFamily="50" charset="-128"/>
                <a:ea typeface="Meiryo UI" pitchFamily="50" charset="-128"/>
                <a:cs typeface="Meiryo UI" pitchFamily="50" charset="-128"/>
              </a:rPr>
              <a:t>省エネ技術等の情報発信、商工会・</a:t>
            </a:r>
            <a:r>
              <a:rPr lang="ja-JP" altLang="en-US" b="0" i="0" dirty="0">
                <a:latin typeface="Meiryo UI" pitchFamily="50" charset="-128"/>
                <a:ea typeface="Meiryo UI" pitchFamily="50" charset="-128"/>
                <a:cs typeface="Meiryo UI" pitchFamily="50" charset="-128"/>
              </a:rPr>
              <a:t>商工会議所</a:t>
            </a:r>
            <a:r>
              <a:rPr lang="ja-JP" altLang="en-US" b="0" i="0" dirty="0" smtClean="0">
                <a:latin typeface="Meiryo UI" pitchFamily="50" charset="-128"/>
                <a:ea typeface="Meiryo UI" pitchFamily="50" charset="-128"/>
                <a:cs typeface="Meiryo UI" pitchFamily="50" charset="-128"/>
              </a:rPr>
              <a:t>や業界</a:t>
            </a:r>
            <a:r>
              <a:rPr lang="ja-JP" altLang="en-US" b="0" i="0" dirty="0">
                <a:latin typeface="Meiryo UI" pitchFamily="50" charset="-128"/>
                <a:ea typeface="Meiryo UI" pitchFamily="50" charset="-128"/>
                <a:cs typeface="Meiryo UI" pitchFamily="50" charset="-128"/>
              </a:rPr>
              <a:t>団体と連携</a:t>
            </a:r>
            <a:r>
              <a:rPr lang="ja-JP" altLang="en-US" b="0" i="0" dirty="0" smtClean="0">
                <a:latin typeface="Meiryo UI" pitchFamily="50" charset="-128"/>
                <a:ea typeface="Meiryo UI" pitchFamily="50" charset="-128"/>
                <a:cs typeface="Meiryo UI" pitchFamily="50" charset="-128"/>
              </a:rPr>
              <a:t>した省エネ施策の周知・</a:t>
            </a:r>
            <a:r>
              <a:rPr lang="en-US" altLang="ja-JP" b="0" i="0" smtClean="0">
                <a:latin typeface="Meiryo UI" pitchFamily="50" charset="-128"/>
                <a:ea typeface="Meiryo UI" pitchFamily="50" charset="-128"/>
                <a:cs typeface="Meiryo UI" pitchFamily="50" charset="-128"/>
              </a:rPr>
              <a:t>PR</a:t>
            </a:r>
            <a:r>
              <a:rPr lang="ja-JP" altLang="en-US" b="0" i="0" smtClean="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行います。さらに啓発イベントへの出展や、府民や中小事業者を対象とした出前講座の実施等により、省エネ</a:t>
            </a:r>
            <a:r>
              <a:rPr lang="ja-JP" altLang="en-US" b="0" i="0" dirty="0">
                <a:latin typeface="Meiryo UI" pitchFamily="50" charset="-128"/>
                <a:ea typeface="Meiryo UI" pitchFamily="50" charset="-128"/>
                <a:cs typeface="Meiryo UI" pitchFamily="50" charset="-128"/>
              </a:rPr>
              <a:t>・省</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の取組みの</a:t>
            </a:r>
            <a:r>
              <a:rPr lang="ja-JP" altLang="en-US" b="0" i="0" dirty="0" smtClean="0">
                <a:latin typeface="Meiryo UI" pitchFamily="50" charset="-128"/>
                <a:ea typeface="Meiryo UI" pitchFamily="50" charset="-128"/>
                <a:cs typeface="Meiryo UI" pitchFamily="50" charset="-128"/>
              </a:rPr>
              <a:t>普及促進を図ります。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smtClean="0">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725144"/>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◆大阪府立環境農林水産総合研究所等の専門</a:t>
            </a:r>
            <a:r>
              <a:rPr lang="ja-JP" altLang="en-US" b="0" i="0" dirty="0">
                <a:solidFill>
                  <a:prstClr val="black"/>
                </a:solidFill>
                <a:latin typeface="Meiryo UI" pitchFamily="50" charset="-128"/>
                <a:ea typeface="Meiryo UI" pitchFamily="50" charset="-128"/>
                <a:cs typeface="Meiryo UI" pitchFamily="50" charset="-128"/>
              </a:rPr>
              <a:t>機関が実施</a:t>
            </a:r>
            <a:r>
              <a:rPr lang="ja-JP" altLang="en-US" b="0" i="0" dirty="0" smtClean="0">
                <a:solidFill>
                  <a:prstClr val="black"/>
                </a:solidFill>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solidFill>
                    <a:prstClr val="black"/>
                  </a:solidFill>
                  <a:latin typeface="Meiryo UI" pitchFamily="50" charset="-128"/>
                  <a:ea typeface="Meiryo UI" pitchFamily="50" charset="-128"/>
                  <a:cs typeface="Meiryo UI" pitchFamily="50" charset="-128"/>
                </a:rPr>
                <a:t>＜省エネ診断のフロー＞</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prstClr val="black"/>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prstClr val="black"/>
                  </a:solidFill>
                  <a:latin typeface="Meiryo UI" pitchFamily="50" charset="-128"/>
                  <a:ea typeface="Meiryo UI" pitchFamily="50" charset="-128"/>
                  <a:cs typeface="Meiryo UI" pitchFamily="50" charset="-128"/>
                </a:rPr>
                <a:t>現地</a:t>
              </a:r>
              <a:r>
                <a:rPr lang="ja-JP" altLang="en-US" sz="1100" dirty="0" smtClean="0">
                  <a:solidFill>
                    <a:prstClr val="black"/>
                  </a:solidFill>
                  <a:latin typeface="Meiryo UI" pitchFamily="50" charset="-128"/>
                  <a:ea typeface="Meiryo UI" pitchFamily="50" charset="-128"/>
                  <a:cs typeface="Meiryo UI" pitchFamily="50" charset="-128"/>
                </a:rPr>
                <a:t>調査</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エネルギー使用量、設備などの現況</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提案項目の</a:t>
              </a:r>
              <a:r>
                <a:rPr lang="ja-JP" altLang="en-US" sz="1000" dirty="0" smtClean="0">
                  <a:solidFill>
                    <a:prstClr val="black"/>
                  </a:solidFill>
                  <a:latin typeface="Meiryo UI" pitchFamily="50" charset="-128"/>
                  <a:ea typeface="Meiryo UI" pitchFamily="50" charset="-128"/>
                  <a:cs typeface="Meiryo UI" pitchFamily="50" charset="-128"/>
                </a:rPr>
                <a:t>説明</a:t>
              </a:r>
              <a:r>
                <a:rPr lang="en-US" altLang="ja-JP" sz="1000" dirty="0" smtClean="0">
                  <a:solidFill>
                    <a:prstClr val="black"/>
                  </a:solidFill>
                  <a:latin typeface="Meiryo UI" pitchFamily="50" charset="-128"/>
                  <a:ea typeface="Meiryo UI" pitchFamily="50" charset="-128"/>
                  <a:cs typeface="Meiryo UI" pitchFamily="50" charset="-128"/>
                </a:rPr>
                <a:t>)</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prstClr val="black"/>
                  </a:solidFill>
                  <a:latin typeface="Meiryo UI" pitchFamily="50" charset="-128"/>
                  <a:ea typeface="Meiryo UI" pitchFamily="50" charset="-128"/>
                  <a:cs typeface="Meiryo UI" pitchFamily="50" charset="-128"/>
                </a:rPr>
                <a:t>診断結果</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診断員</a:t>
              </a:r>
              <a:r>
                <a:rPr lang="ja-JP" altLang="en-US" sz="1000" dirty="0">
                  <a:solidFill>
                    <a:prstClr val="black"/>
                  </a:solidFill>
                  <a:latin typeface="Meiryo UI" pitchFamily="50" charset="-128"/>
                  <a:ea typeface="Meiryo UI" pitchFamily="50" charset="-128"/>
                  <a:cs typeface="Meiryo UI" pitchFamily="50" charset="-128"/>
                </a:rPr>
                <a:t>が訪問</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＜約</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か</a:t>
              </a:r>
              <a:r>
                <a:rPr lang="ja-JP" altLang="en-US" sz="1000" dirty="0" smtClean="0">
                  <a:solidFill>
                    <a:prstClr val="black"/>
                  </a:solidFill>
                  <a:latin typeface="Meiryo UI" pitchFamily="50" charset="-128"/>
                  <a:ea typeface="Meiryo UI" pitchFamily="50" charset="-128"/>
                  <a:cs typeface="Meiryo UI" pitchFamily="50" charset="-128"/>
                </a:rPr>
                <a:t>月＞</a:t>
              </a:r>
              <a:endParaRPr lang="en-US" altLang="ja-JP" sz="1000" dirty="0">
                <a:solidFill>
                  <a:prstClr val="black"/>
                </a:solidFill>
                <a:latin typeface="Meiryo UI" pitchFamily="50" charset="-128"/>
                <a:ea typeface="Meiryo UI" pitchFamily="50" charset="-128"/>
                <a:cs typeface="Meiryo UI" pitchFamily="50" charset="-128"/>
              </a:endParaRPr>
            </a:p>
          </p:txBody>
        </p:sp>
      </p:gr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4232920" y="5301208"/>
            <a:ext cx="1854442" cy="12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29"/>
          <p:cNvSpPr/>
          <p:nvPr/>
        </p:nvSpPr>
        <p:spPr>
          <a:xfrm>
            <a:off x="1208584" y="620688"/>
            <a:ext cx="8585870"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7" y="702198"/>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37" name="角丸四角形 36"/>
          <p:cNvSpPr/>
          <p:nvPr/>
        </p:nvSpPr>
        <p:spPr>
          <a:xfrm>
            <a:off x="331448" y="4211385"/>
            <a:ext cx="259618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省エネ診断の利用促進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正方形/長方形 32"/>
          <p:cNvSpPr/>
          <p:nvPr/>
        </p:nvSpPr>
        <p:spPr>
          <a:xfrm>
            <a:off x="4343528" y="1671215"/>
            <a:ext cx="37632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5,660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8" name="Picture 4" descr="E:\LIB\エネルギー政策課\◇04＿事業\01＿スマC\06  広報\商工会・商工会議所連携\150622_省エネセミナー（大商）\当日写真（研究所）20150622省エネ省CO2セミナー\DSC035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28" t="15889" r="8884"/>
          <a:stretch/>
        </p:blipFill>
        <p:spPr bwMode="auto">
          <a:xfrm>
            <a:off x="5506676" y="2925006"/>
            <a:ext cx="2018571" cy="1711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066" y="2925007"/>
            <a:ext cx="1959023" cy="171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506677" y="4636337"/>
            <a:ext cx="1103674"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607763" y="4641591"/>
            <a:ext cx="1664423"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914780" y="214760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年度実績＞［再掲］</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・セミナー開催：</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回　　　 　　・事業者・団体訪問：</a:t>
            </a:r>
            <a:r>
              <a:rPr lang="en-US" altLang="ja-JP" sz="1000" dirty="0" smtClean="0">
                <a:solidFill>
                  <a:schemeClr val="tx1"/>
                </a:solidFill>
                <a:latin typeface="Meiryo UI" pitchFamily="50" charset="-128"/>
                <a:ea typeface="Meiryo UI" pitchFamily="50" charset="-128"/>
                <a:cs typeface="Meiryo UI" pitchFamily="50" charset="-128"/>
              </a:rPr>
              <a:t>144</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・講演：</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回　　　　　　　　・広報紙・メールマガジンへの掲載：</a:t>
            </a:r>
            <a:r>
              <a:rPr lang="en-US" altLang="ja-JP" sz="1000" dirty="0" smtClean="0">
                <a:solidFill>
                  <a:schemeClr val="tx1"/>
                </a:solidFill>
                <a:latin typeface="Meiryo UI" pitchFamily="50" charset="-128"/>
                <a:ea typeface="Meiryo UI" pitchFamily="50" charset="-128"/>
                <a:cs typeface="Meiryo UI" pitchFamily="50" charset="-128"/>
              </a:rPr>
              <a:t>100</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12</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635929"/>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a:t>
            </a:r>
            <a:r>
              <a:rPr lang="ja-JP" altLang="en-US" sz="1000" dirty="0" smtClean="0">
                <a:solidFill>
                  <a:schemeClr val="tx1"/>
                </a:solidFill>
                <a:latin typeface="Meiryo UI" pitchFamily="50" charset="-128"/>
                <a:ea typeface="Meiryo UI" pitchFamily="50" charset="-128"/>
                <a:cs typeface="Meiryo UI" pitchFamily="50" charset="-128"/>
              </a:rPr>
              <a:t>５年度実績＞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・受付件数　</a:t>
            </a:r>
            <a:r>
              <a:rPr lang="en-US" altLang="ja-JP" sz="1000" dirty="0" smtClean="0">
                <a:solidFill>
                  <a:schemeClr val="tx1"/>
                </a:solidFill>
                <a:latin typeface="Meiryo UI" pitchFamily="50" charset="-128"/>
                <a:ea typeface="Meiryo UI" pitchFamily="50" charset="-128"/>
                <a:cs typeface="Meiryo UI" pitchFamily="50" charset="-128"/>
              </a:rPr>
              <a:t>75</a:t>
            </a:r>
            <a:r>
              <a:rPr lang="ja-JP" altLang="en-US" sz="1000" dirty="0" smtClean="0">
                <a:solidFill>
                  <a:schemeClr val="tx1"/>
                </a:solidFill>
                <a:latin typeface="Meiryo UI" pitchFamily="50" charset="-128"/>
                <a:ea typeface="Meiryo UI" pitchFamily="50" charset="-128"/>
                <a:cs typeface="Meiryo UI" pitchFamily="50" charset="-128"/>
              </a:rPr>
              <a:t>件（うち</a:t>
            </a:r>
            <a:r>
              <a:rPr lang="en-US" altLang="ja-JP" sz="1000" dirty="0" smtClean="0">
                <a:solidFill>
                  <a:schemeClr val="tx1"/>
                </a:solidFill>
                <a:latin typeface="Meiryo UI" pitchFamily="50" charset="-128"/>
                <a:ea typeface="Meiryo UI" pitchFamily="50" charset="-128"/>
                <a:cs typeface="Meiryo UI" pitchFamily="50" charset="-128"/>
              </a:rPr>
              <a:t>63</a:t>
            </a:r>
            <a:r>
              <a:rPr lang="ja-JP" altLang="en-US" sz="1000" dirty="0" smtClean="0">
                <a:solidFill>
                  <a:schemeClr val="tx1"/>
                </a:solidFill>
                <a:latin typeface="Meiryo UI" pitchFamily="50" charset="-128"/>
                <a:ea typeface="Meiryo UI" pitchFamily="50" charset="-128"/>
                <a:cs typeface="Meiryo UI" pitchFamily="50" charset="-128"/>
              </a:rPr>
              <a:t>件で実施済）</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電力消費削減提案量：</a:t>
            </a:r>
            <a:r>
              <a:rPr lang="en-US" altLang="ja-JP" sz="1000" dirty="0">
                <a:solidFill>
                  <a:schemeClr val="tx1"/>
                </a:solidFill>
                <a:latin typeface="Meiryo UI" pitchFamily="50" charset="-128"/>
                <a:ea typeface="Meiryo UI" pitchFamily="50" charset="-128"/>
                <a:cs typeface="Meiryo UI" pitchFamily="50" charset="-128"/>
              </a:rPr>
              <a:t>24</a:t>
            </a:r>
            <a:r>
              <a:rPr lang="en-US" altLang="ja-JP" sz="1000" dirty="0" smtClean="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smtClean="0">
                <a:solidFill>
                  <a:schemeClr val="tx1"/>
                </a:solidFill>
                <a:latin typeface="Meiryo UI" pitchFamily="50" charset="-128"/>
                <a:ea typeface="Meiryo UI" pitchFamily="50" charset="-128"/>
                <a:cs typeface="Meiryo UI" pitchFamily="50" charset="-128"/>
              </a:rPr>
              <a:t>kWh/</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（報告済</a:t>
            </a:r>
            <a:r>
              <a:rPr lang="en-US" altLang="ja-JP" sz="1000" dirty="0" smtClean="0">
                <a:solidFill>
                  <a:schemeClr val="tx1"/>
                </a:solidFill>
                <a:latin typeface="Meiryo UI" pitchFamily="50" charset="-128"/>
                <a:ea typeface="Meiryo UI" pitchFamily="50" charset="-128"/>
                <a:cs typeface="Meiryo UI" pitchFamily="50" charset="-128"/>
              </a:rPr>
              <a:t>28</a:t>
            </a:r>
            <a:r>
              <a:rPr lang="ja-JP" altLang="en-US" sz="1000" dirty="0" smtClean="0">
                <a:solidFill>
                  <a:schemeClr val="tx1"/>
                </a:solidFill>
                <a:latin typeface="Meiryo UI" pitchFamily="50" charset="-128"/>
                <a:ea typeface="Meiryo UI" pitchFamily="50" charset="-128"/>
                <a:cs typeface="Meiryo UI" pitchFamily="50" charset="-128"/>
              </a:rPr>
              <a:t>件の累計）</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5660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656"/>
          <a:stretch/>
        </p:blipFill>
        <p:spPr bwMode="auto">
          <a:xfrm>
            <a:off x="366645" y="3372774"/>
            <a:ext cx="4978395" cy="26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16" name="角丸四角形 15"/>
          <p:cNvSpPr/>
          <p:nvPr/>
        </p:nvSpPr>
        <p:spPr>
          <a:xfrm>
            <a:off x="281581" y="764704"/>
            <a:ext cx="3015235"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539306" y="1561366"/>
            <a:ext cx="85171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◆需要家（中小事業者等）の</a:t>
            </a:r>
            <a:r>
              <a:rPr lang="ja-JP" altLang="en-US" b="0" i="0" dirty="0" smtClean="0">
                <a:latin typeface="Meiryo UI" pitchFamily="50" charset="-128"/>
                <a:ea typeface="Meiryo UI" pitchFamily="50" charset="-128"/>
                <a:cs typeface="Meiryo UI" pitchFamily="50" charset="-128"/>
              </a:rPr>
              <a:t>節電・省エネを</a:t>
            </a:r>
            <a:r>
              <a:rPr lang="ja-JP" altLang="en-US" b="0" i="0" dirty="0">
                <a:latin typeface="Meiryo UI" pitchFamily="50" charset="-128"/>
                <a:ea typeface="Meiryo UI" pitchFamily="50" charset="-128"/>
                <a:cs typeface="Meiryo UI" pitchFamily="50" charset="-128"/>
              </a:rPr>
              <a:t>促すため、電力需要のピークシフトや省エネの具体的な方法を提案する事業者を、「おおさか版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BEMS</a:t>
            </a:r>
            <a:r>
              <a:rPr lang="ja-JP" altLang="en-US" b="0" i="0" dirty="0" smtClean="0">
                <a:latin typeface="Meiryo UI" pitchFamily="50" charset="-128"/>
                <a:ea typeface="Meiryo UI" pitchFamily="50" charset="-128"/>
                <a:cs typeface="Meiryo UI" pitchFamily="50" charset="-128"/>
              </a:rPr>
              <a:t>の一層の認知度向上のため、より</a:t>
            </a:r>
            <a:r>
              <a:rPr lang="ja-JP" altLang="en-US" b="0" dirty="0" smtClean="0">
                <a:latin typeface="Meiryo UI" pitchFamily="50" charset="-128"/>
                <a:ea typeface="Meiryo UI" pitchFamily="50" charset="-128"/>
                <a:cs typeface="Meiryo UI" pitchFamily="50" charset="-128"/>
              </a:rPr>
              <a:t>積極的</a:t>
            </a:r>
            <a:r>
              <a:rPr lang="ja-JP" altLang="en-US" b="0" dirty="0">
                <a:latin typeface="Meiryo UI" pitchFamily="50" charset="-128"/>
                <a:ea typeface="Meiryo UI" pitchFamily="50" charset="-128"/>
                <a:cs typeface="Meiryo UI" pitchFamily="50" charset="-128"/>
              </a:rPr>
              <a:t>なエネマネの情報発信を実施し</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BEMS</a:t>
            </a:r>
            <a:r>
              <a:rPr lang="ja-JP" altLang="en-US" b="0" dirty="0">
                <a:latin typeface="Meiryo UI" pitchFamily="50" charset="-128"/>
                <a:ea typeface="Meiryo UI" pitchFamily="50" charset="-128"/>
                <a:cs typeface="Meiryo UI" pitchFamily="50" charset="-128"/>
              </a:rPr>
              <a:t>の導入促進を図り、中小事業者の省エネ・節電につなげます</a:t>
            </a:r>
            <a:r>
              <a:rPr lang="ja-JP" altLang="en-US" b="0" dirty="0" smtClean="0">
                <a:latin typeface="Meiryo UI" pitchFamily="50" charset="-128"/>
                <a:ea typeface="Meiryo UI" pitchFamily="50" charset="-128"/>
                <a:cs typeface="Meiryo UI" pitchFamily="50" charset="-128"/>
              </a:rPr>
              <a:t>。</a:t>
            </a:r>
            <a:endParaRPr lang="en-US" altLang="ja-JP" b="0" dirty="0" smtClean="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 「ロゴ」の活用、「</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導入事例集」等を</a:t>
            </a:r>
            <a:r>
              <a:rPr lang="ja-JP" altLang="en-US" b="0" i="0" dirty="0" smtClean="0">
                <a:latin typeface="Meiryo UI" pitchFamily="50" charset="-128"/>
                <a:ea typeface="Meiryo UI" pitchFamily="50" charset="-128"/>
                <a:cs typeface="Meiryo UI" pitchFamily="50" charset="-128"/>
              </a:rPr>
              <a:t>作成、</a:t>
            </a:r>
            <a:r>
              <a:rPr lang="ja-JP" altLang="en-US" b="0" i="0" dirty="0">
                <a:latin typeface="Meiryo UI" pitchFamily="50" charset="-128"/>
                <a:ea typeface="Meiryo UI" pitchFamily="50" charset="-128"/>
                <a:cs typeface="Meiryo UI" pitchFamily="50" charset="-128"/>
              </a:rPr>
              <a:t>セミナーの</a:t>
            </a:r>
            <a:r>
              <a:rPr lang="ja-JP" altLang="en-US" b="0" i="0" dirty="0" smtClean="0">
                <a:latin typeface="Meiryo UI" pitchFamily="50" charset="-128"/>
                <a:ea typeface="Meiryo UI" pitchFamily="50" charset="-128"/>
                <a:cs typeface="Meiryo UI" pitchFamily="50" charset="-128"/>
              </a:rPr>
              <a:t>開催、各種業界</a:t>
            </a:r>
            <a:r>
              <a:rPr lang="ja-JP" altLang="en-US" b="0" i="0" dirty="0">
                <a:latin typeface="Meiryo UI" pitchFamily="50" charset="-128"/>
                <a:ea typeface="Meiryo UI" pitchFamily="50" charset="-128"/>
                <a:cs typeface="Meiryo UI" pitchFamily="50" charset="-128"/>
              </a:rPr>
              <a:t>団体</a:t>
            </a:r>
            <a:r>
              <a:rPr lang="ja-JP" altLang="en-US" b="0" i="0" dirty="0" smtClean="0">
                <a:latin typeface="Meiryo UI" pitchFamily="50" charset="-128"/>
                <a:ea typeface="Meiryo UI" pitchFamily="50" charset="-128"/>
                <a:cs typeface="Meiryo UI" pitchFamily="50" charset="-128"/>
              </a:rPr>
              <a:t>と密に連携）</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824801" y="1260802"/>
            <a:ext cx="66258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a:t>
            </a:r>
            <a:r>
              <a:rPr lang="ja-JP" altLang="en-US" sz="1100" b="0" i="0" dirty="0">
                <a:solidFill>
                  <a:prstClr val="black"/>
                </a:solidFill>
                <a:latin typeface="Meiryo UI" pitchFamily="50" charset="-128"/>
                <a:ea typeface="Meiryo UI" pitchFamily="50" charset="-128"/>
                <a:cs typeface="Meiryo UI" pitchFamily="50" charset="-128"/>
              </a:rPr>
              <a:t>ビルや工場等の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見える化」する</a:t>
            </a:r>
            <a:r>
              <a:rPr lang="ja-JP" altLang="en-US" sz="1100" b="0" i="0" dirty="0" smtClean="0">
                <a:solidFill>
                  <a:prstClr val="black"/>
                </a:solidFill>
                <a:latin typeface="Meiryo UI" pitchFamily="50" charset="-128"/>
                <a:ea typeface="Meiryo UI" pitchFamily="50" charset="-128"/>
                <a:cs typeface="Meiryo UI" pitchFamily="50" charset="-128"/>
              </a:rPr>
              <a:t>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705296" y="867232"/>
            <a:ext cx="1619734"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 </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21</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3391920" y="891360"/>
            <a:ext cx="3687220"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775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AutoShape 187"/>
          <p:cNvSpPr>
            <a:spLocks noChangeArrowheads="1"/>
          </p:cNvSpPr>
          <p:nvPr/>
        </p:nvSpPr>
        <p:spPr bwMode="auto">
          <a:xfrm>
            <a:off x="1846541" y="2995461"/>
            <a:ext cx="2018601"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300" b="1" dirty="0" smtClean="0">
                <a:ea typeface="HG丸ｺﾞｼｯｸM-PRO" pitchFamily="50" charset="-128"/>
              </a:rPr>
              <a:t>おおさか版</a:t>
            </a:r>
            <a:r>
              <a:rPr lang="en-US" altLang="ja-JP" sz="1300" b="1" dirty="0" smtClean="0">
                <a:ea typeface="HG丸ｺﾞｼｯｸM-PRO" pitchFamily="50" charset="-128"/>
              </a:rPr>
              <a:t>BEMS</a:t>
            </a:r>
            <a:r>
              <a:rPr lang="ja-JP" altLang="en-US" sz="1300" b="1" dirty="0" smtClean="0">
                <a:ea typeface="HG丸ｺﾞｼｯｸM-PRO" pitchFamily="50" charset="-128"/>
              </a:rPr>
              <a:t>事業者</a:t>
            </a:r>
            <a:endParaRPr lang="ja-JP" altLang="en-US" sz="1300" b="1" dirty="0">
              <a:ea typeface="HG丸ｺﾞｼｯｸM-PRO" pitchFamily="50" charset="-128"/>
            </a:endParaRPr>
          </a:p>
        </p:txBody>
      </p:sp>
      <p:sp>
        <p:nvSpPr>
          <p:cNvPr id="97" name="AutoShape 187"/>
          <p:cNvSpPr>
            <a:spLocks noChangeArrowheads="1"/>
          </p:cNvSpPr>
          <p:nvPr/>
        </p:nvSpPr>
        <p:spPr bwMode="auto">
          <a:xfrm>
            <a:off x="6265911" y="2845700"/>
            <a:ext cx="2691900"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300" b="1" dirty="0" smtClean="0">
                <a:ea typeface="HG丸ｺﾞｼｯｸM-PRO" pitchFamily="50" charset="-128"/>
              </a:rPr>
              <a:t>BEMS</a:t>
            </a:r>
            <a:r>
              <a:rPr lang="ja-JP" altLang="en-US" sz="1300" b="1" dirty="0" smtClean="0">
                <a:ea typeface="HG丸ｺﾞｼｯｸM-PRO" pitchFamily="50" charset="-128"/>
              </a:rPr>
              <a:t>導入促進に向けた普及啓発</a:t>
            </a:r>
            <a:endParaRPr lang="ja-JP" altLang="en-US" sz="1300" b="1" dirty="0">
              <a:ea typeface="HG丸ｺﾞｼｯｸM-PRO" pitchFamily="50" charset="-128"/>
            </a:endParaRPr>
          </a:p>
        </p:txBody>
      </p:sp>
      <p:sp>
        <p:nvSpPr>
          <p:cNvPr id="100" name="円/楕円 99"/>
          <p:cNvSpPr>
            <a:spLocks noChangeAspect="1"/>
          </p:cNvSpPr>
          <p:nvPr/>
        </p:nvSpPr>
        <p:spPr bwMode="auto">
          <a:xfrm>
            <a:off x="6538102" y="3274032"/>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1" name="円/楕円 100"/>
          <p:cNvSpPr>
            <a:spLocks noChangeAspect="1"/>
          </p:cNvSpPr>
          <p:nvPr/>
        </p:nvSpPr>
        <p:spPr bwMode="auto">
          <a:xfrm>
            <a:off x="7259322" y="4435244"/>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2" name="円/楕円 101"/>
          <p:cNvSpPr>
            <a:spLocks noChangeAspect="1"/>
          </p:cNvSpPr>
          <p:nvPr/>
        </p:nvSpPr>
        <p:spPr bwMode="auto">
          <a:xfrm>
            <a:off x="5809351" y="4403345"/>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5" name="テキスト ボックス 71"/>
          <p:cNvSpPr txBox="1">
            <a:spLocks noChangeArrowheads="1"/>
          </p:cNvSpPr>
          <p:nvPr/>
        </p:nvSpPr>
        <p:spPr bwMode="auto">
          <a:xfrm>
            <a:off x="6645361" y="3699566"/>
            <a:ext cx="2014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smtClean="0">
                <a:latin typeface="HG創英ﾌﾟﾚｾﾞﾝｽEB" pitchFamily="17" charset="-128"/>
                <a:ea typeface="HG創英ﾌﾟﾚｾﾞﾝｽEB" pitchFamily="17" charset="-128"/>
              </a:rPr>
              <a:t>おおさか</a:t>
            </a:r>
            <a:endParaRPr lang="en-US" altLang="ja-JP" sz="1100" dirty="0" smtClean="0">
              <a:latin typeface="HG創英ﾌﾟﾚｾﾞﾝｽEB" pitchFamily="17" charset="-128"/>
              <a:ea typeface="HG創英ﾌﾟﾚｾﾞﾝｽEB" pitchFamily="17" charset="-128"/>
            </a:endParaRPr>
          </a:p>
          <a:p>
            <a:pPr eaLnBrk="1" hangingPunct="1">
              <a:spcBef>
                <a:spcPct val="0"/>
              </a:spcBef>
              <a:buFontTx/>
              <a:buNone/>
            </a:pPr>
            <a:r>
              <a:rPr lang="ja-JP" altLang="en-US" sz="1100" dirty="0" smtClean="0">
                <a:latin typeface="HG創英ﾌﾟﾚｾﾞﾝｽEB" pitchFamily="17" charset="-128"/>
                <a:ea typeface="HG創英ﾌﾟﾚｾﾞﾝｽEB" pitchFamily="17" charset="-128"/>
              </a:rPr>
              <a:t>スマートエネルギーセンター</a:t>
            </a:r>
            <a:endParaRPr lang="ja-JP" altLang="en-US" sz="1100" dirty="0">
              <a:latin typeface="HG創英ﾌﾟﾚｾﾞﾝｽEB" pitchFamily="17" charset="-128"/>
              <a:ea typeface="HG創英ﾌﾟﾚｾﾞﾝｽEB" pitchFamily="17" charset="-128"/>
            </a:endParaRPr>
          </a:p>
        </p:txBody>
      </p:sp>
      <p:sp>
        <p:nvSpPr>
          <p:cNvPr id="106" name="テキスト ボックス 72"/>
          <p:cNvSpPr txBox="1">
            <a:spLocks noChangeArrowheads="1"/>
          </p:cNvSpPr>
          <p:nvPr/>
        </p:nvSpPr>
        <p:spPr bwMode="auto">
          <a:xfrm>
            <a:off x="5795809" y="5678122"/>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latin typeface="HG創英ﾌﾟﾚｾﾞﾝｽEB" pitchFamily="17" charset="-128"/>
                <a:ea typeface="HG創英ﾌﾟﾚｾﾞﾝｽEB" pitchFamily="17" charset="-128"/>
              </a:rPr>
              <a:t>おおさか版</a:t>
            </a:r>
            <a:endParaRPr lang="en-US" altLang="ja-JP" sz="1100" dirty="0" smtClean="0">
              <a:latin typeface="HG創英ﾌﾟﾚｾﾞﾝｽEB" pitchFamily="17" charset="-128"/>
              <a:ea typeface="HG創英ﾌﾟﾚｾﾞﾝｽEB" pitchFamily="17" charset="-128"/>
            </a:endParaRPr>
          </a:p>
          <a:p>
            <a:pPr algn="ctr" eaLnBrk="1" hangingPunct="1">
              <a:spcBef>
                <a:spcPct val="0"/>
              </a:spcBef>
              <a:buFontTx/>
              <a:buNone/>
            </a:pPr>
            <a:r>
              <a:rPr lang="ja-JP" altLang="en-US" sz="1100" dirty="0">
                <a:latin typeface="HG創英ﾌﾟﾚｾﾞﾝｽEB" pitchFamily="17" charset="-128"/>
                <a:ea typeface="HG創英ﾌﾟﾚｾﾞﾝｽEB" pitchFamily="17" charset="-128"/>
              </a:rPr>
              <a:t>ＢＥＭＳ</a:t>
            </a:r>
            <a:r>
              <a:rPr lang="ja-JP" altLang="en-US" sz="1100" dirty="0" smtClean="0">
                <a:latin typeface="HG創英ﾌﾟﾚｾﾞﾝｽEB" pitchFamily="17" charset="-128"/>
                <a:ea typeface="HG創英ﾌﾟﾚｾﾞﾝｽEB" pitchFamily="17" charset="-128"/>
              </a:rPr>
              <a:t>事</a:t>
            </a:r>
            <a:r>
              <a:rPr lang="ja-JP" altLang="en-US" sz="1100" dirty="0">
                <a:latin typeface="HG創英ﾌﾟﾚｾﾞﾝｽEB" pitchFamily="17" charset="-128"/>
                <a:ea typeface="HG創英ﾌﾟﾚｾﾞﾝｽEB" pitchFamily="17" charset="-128"/>
              </a:rPr>
              <a:t>業者</a:t>
            </a:r>
          </a:p>
        </p:txBody>
      </p:sp>
      <p:sp>
        <p:nvSpPr>
          <p:cNvPr id="107" name="テキスト ボックス 73"/>
          <p:cNvSpPr txBox="1">
            <a:spLocks noChangeArrowheads="1"/>
          </p:cNvSpPr>
          <p:nvPr/>
        </p:nvSpPr>
        <p:spPr bwMode="auto">
          <a:xfrm>
            <a:off x="8168480" y="5742432"/>
            <a:ext cx="1441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a:latin typeface="HG創英ﾌﾟﾚｾﾞﾝｽEB" pitchFamily="17" charset="-128"/>
                <a:ea typeface="HG創英ﾌﾟﾚｾﾞﾝｽEB" pitchFamily="17" charset="-128"/>
              </a:rPr>
              <a:t>事業者</a:t>
            </a:r>
          </a:p>
        </p:txBody>
      </p:sp>
      <p:sp>
        <p:nvSpPr>
          <p:cNvPr id="108" name="右矢印 107"/>
          <p:cNvSpPr/>
          <p:nvPr/>
        </p:nvSpPr>
        <p:spPr>
          <a:xfrm rot="3732064">
            <a:off x="7830935" y="4228848"/>
            <a:ext cx="392113" cy="257175"/>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sp>
        <p:nvSpPr>
          <p:cNvPr id="109" name="右矢印 108"/>
          <p:cNvSpPr/>
          <p:nvPr/>
        </p:nvSpPr>
        <p:spPr>
          <a:xfrm>
            <a:off x="7084017" y="5738116"/>
            <a:ext cx="1322338" cy="25400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110" name="直線矢印コネクタ 109"/>
          <p:cNvCxnSpPr/>
          <p:nvPr/>
        </p:nvCxnSpPr>
        <p:spPr>
          <a:xfrm>
            <a:off x="8791324" y="4715715"/>
            <a:ext cx="377825" cy="7413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8664324" y="4787152"/>
            <a:ext cx="342900" cy="6731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8521449" y="4858590"/>
            <a:ext cx="304800" cy="6016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8394449" y="4918915"/>
            <a:ext cx="287338" cy="56515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8273799" y="4964952"/>
            <a:ext cx="265113" cy="519113"/>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8161087" y="5026865"/>
            <a:ext cx="233362" cy="4572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16" name="グループ化 13"/>
          <p:cNvGrpSpPr>
            <a:grpSpLocks/>
          </p:cNvGrpSpPr>
          <p:nvPr/>
        </p:nvGrpSpPr>
        <p:grpSpPr bwMode="auto">
          <a:xfrm rot="-1664396">
            <a:off x="7945038" y="4478549"/>
            <a:ext cx="976312" cy="382587"/>
            <a:chOff x="7074272" y="5301208"/>
            <a:chExt cx="975072" cy="381709"/>
          </a:xfrm>
        </p:grpSpPr>
        <p:sp>
          <p:nvSpPr>
            <p:cNvPr id="117" name="角丸四角形 116"/>
            <p:cNvSpPr/>
            <p:nvPr/>
          </p:nvSpPr>
          <p:spPr>
            <a:xfrm>
              <a:off x="7091571" y="5301208"/>
              <a:ext cx="855453" cy="381709"/>
            </a:xfrm>
            <a:prstGeom prst="roundRect">
              <a:avLst/>
            </a:prstGeom>
            <a:gradFill>
              <a:gsLst>
                <a:gs pos="0">
                  <a:srgbClr val="4F81BD">
                    <a:shade val="51000"/>
                    <a:satMod val="130000"/>
                    <a:alpha val="57000"/>
                  </a:srgbClr>
                </a:gs>
                <a:gs pos="80000">
                  <a:srgbClr val="4F81BD">
                    <a:shade val="93000"/>
                    <a:satMod val="130000"/>
                  </a:srgbClr>
                </a:gs>
                <a:gs pos="100000">
                  <a:srgbClr val="4F81BD">
                    <a:shade val="94000"/>
                    <a:satMod val="135000"/>
                  </a:srgbClr>
                </a:gs>
              </a:gsLst>
              <a:lin ang="2700000" scaled="1"/>
            </a:gradFill>
            <a:ln>
              <a:noFill/>
              <a:tailEnd type="triangle"/>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schemeClr val="tx1"/>
                </a:solidFill>
              </a:endParaRPr>
            </a:p>
          </p:txBody>
        </p:sp>
        <p:sp>
          <p:nvSpPr>
            <p:cNvPr id="118" name="テキスト ボックス 76"/>
            <p:cNvSpPr txBox="1">
              <a:spLocks noChangeArrowheads="1"/>
            </p:cNvSpPr>
            <p:nvPr/>
          </p:nvSpPr>
          <p:spPr bwMode="auto">
            <a:xfrm>
              <a:off x="7074272" y="5353468"/>
              <a:ext cx="975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schemeClr val="bg1"/>
                  </a:solidFill>
                  <a:latin typeface="HG創英ﾌﾟﾚｾﾞﾝｽEB" pitchFamily="17" charset="-128"/>
                  <a:ea typeface="HG創英ﾌﾟﾚｾﾞﾝｽEB" pitchFamily="17" charset="-128"/>
                </a:rPr>
                <a:t>業界団体</a:t>
              </a:r>
              <a:endParaRPr lang="ja-JP" altLang="en-US" sz="1400" dirty="0">
                <a:solidFill>
                  <a:schemeClr val="bg1"/>
                </a:solidFill>
                <a:latin typeface="HG創英ﾌﾟﾚｾﾞﾝｽEB" pitchFamily="17" charset="-128"/>
                <a:ea typeface="HG創英ﾌﾟﾚｾﾞﾝｽEB" pitchFamily="17" charset="-128"/>
              </a:endParaRPr>
            </a:p>
          </p:txBody>
        </p:sp>
      </p:grpSp>
      <p:sp>
        <p:nvSpPr>
          <p:cNvPr id="119" name="左右矢印 118"/>
          <p:cNvSpPr/>
          <p:nvPr/>
        </p:nvSpPr>
        <p:spPr>
          <a:xfrm rot="17990256">
            <a:off x="6101909" y="4791660"/>
            <a:ext cx="1762820" cy="258417"/>
          </a:xfrm>
          <a:prstGeom prst="leftRightArrow">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20" name="テキスト ボックス 103"/>
          <p:cNvSpPr txBox="1">
            <a:spLocks noChangeArrowheads="1"/>
          </p:cNvSpPr>
          <p:nvPr/>
        </p:nvSpPr>
        <p:spPr bwMode="auto">
          <a:xfrm>
            <a:off x="5577056" y="4538526"/>
            <a:ext cx="14934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t>●</a:t>
            </a:r>
            <a:r>
              <a:rPr lang="ja-JP" altLang="en-US" sz="1100" dirty="0" smtClean="0"/>
              <a:t>登録・公表、連携</a:t>
            </a:r>
            <a:endParaRPr lang="en-US" altLang="ja-JP" sz="1100" dirty="0" smtClean="0"/>
          </a:p>
          <a:p>
            <a:pPr eaLnBrk="1" hangingPunct="1">
              <a:spcBef>
                <a:spcPct val="0"/>
              </a:spcBef>
              <a:buFontTx/>
              <a:buNone/>
            </a:pPr>
            <a:r>
              <a:rPr lang="ja-JP" altLang="en-US" sz="1100" dirty="0" smtClean="0"/>
              <a:t>　・販促</a:t>
            </a:r>
            <a:r>
              <a:rPr lang="ja-JP" altLang="en-US" sz="1100" dirty="0"/>
              <a:t>資料</a:t>
            </a:r>
            <a:r>
              <a:rPr lang="ja-JP" altLang="en-US" sz="1100" dirty="0" smtClean="0"/>
              <a:t>提供</a:t>
            </a:r>
            <a:endParaRPr lang="en-US" altLang="ja-JP" sz="1100" dirty="0" smtClean="0"/>
          </a:p>
          <a:p>
            <a:pPr eaLnBrk="1" hangingPunct="1">
              <a:spcBef>
                <a:spcPct val="0"/>
              </a:spcBef>
              <a:buFontTx/>
              <a:buNone/>
            </a:pPr>
            <a:r>
              <a:rPr lang="ja-JP" altLang="en-US" sz="1100" dirty="0" smtClean="0"/>
              <a:t>　・実績報告</a:t>
            </a:r>
            <a:endParaRPr lang="ja-JP" altLang="en-US" sz="1100" dirty="0"/>
          </a:p>
        </p:txBody>
      </p:sp>
      <p:sp>
        <p:nvSpPr>
          <p:cNvPr id="121" name="テキスト ボックス 99"/>
          <p:cNvSpPr txBox="1">
            <a:spLocks noChangeArrowheads="1"/>
          </p:cNvSpPr>
          <p:nvPr/>
        </p:nvSpPr>
        <p:spPr bwMode="auto">
          <a:xfrm>
            <a:off x="7084017" y="6068316"/>
            <a:ext cx="1580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提案・営業</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r>
              <a:rPr lang="ja-JP" altLang="en-US" sz="1000" dirty="0">
                <a:solidFill>
                  <a:srgbClr val="000000"/>
                </a:solidFill>
                <a:latin typeface="Calibri" pitchFamily="34" charset="0"/>
              </a:rPr>
              <a:t> </a:t>
            </a:r>
            <a:r>
              <a:rPr lang="ja-JP" altLang="en-US" sz="1000" dirty="0" smtClean="0">
                <a:solidFill>
                  <a:srgbClr val="000000"/>
                </a:solidFill>
                <a:latin typeface="Calibri" pitchFamily="34" charset="0"/>
              </a:rPr>
              <a:t>他</a:t>
            </a:r>
            <a:endParaRPr lang="en-US" altLang="ja-JP" sz="1000" dirty="0">
              <a:solidFill>
                <a:srgbClr val="000000"/>
              </a:solidFill>
              <a:latin typeface="Calibri" pitchFamily="34" charset="0"/>
            </a:endParaRPr>
          </a:p>
        </p:txBody>
      </p:sp>
      <p:sp>
        <p:nvSpPr>
          <p:cNvPr id="122" name="テキスト ボックス 99"/>
          <p:cNvSpPr txBox="1">
            <a:spLocks noChangeArrowheads="1"/>
          </p:cNvSpPr>
          <p:nvPr/>
        </p:nvSpPr>
        <p:spPr bwMode="auto">
          <a:xfrm>
            <a:off x="8451664" y="3661126"/>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・啓発</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・ロゴ</a:t>
            </a:r>
            <a:r>
              <a:rPr lang="ja-JP" altLang="en-US" sz="1000" dirty="0">
                <a:solidFill>
                  <a:srgbClr val="000000"/>
                </a:solidFill>
                <a:latin typeface="Calibri" pitchFamily="34" charset="0"/>
              </a:rPr>
              <a:t>活用</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ＨＰ、事例集 他</a:t>
            </a:r>
            <a:endParaRPr lang="en-US" altLang="ja-JP" sz="1000" dirty="0">
              <a:solidFill>
                <a:srgbClr val="000000"/>
              </a:solidFill>
              <a:latin typeface="Calibri" pitchFamily="34" charset="0"/>
            </a:endParaRPr>
          </a:p>
        </p:txBody>
      </p:sp>
      <p:pic>
        <p:nvPicPr>
          <p:cNvPr id="1026" name="Picture 2" descr="E:\LIB\エネルギー政策課\◇04＿事業\01＿スマC\21 BEMS\素材集\ems_logo\ems_logo\EMS_基本ロゴ.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3860" y="4937821"/>
            <a:ext cx="71532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3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11814"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10141" y="1263909"/>
            <a:ext cx="3850771"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エネルギーに</a:t>
            </a:r>
            <a:r>
              <a:rPr lang="ja-JP" altLang="en-US" sz="1400" b="1" dirty="0">
                <a:solidFill>
                  <a:schemeClr val="tx1"/>
                </a:solidFill>
                <a:latin typeface="Meiryo UI" pitchFamily="50" charset="-128"/>
                <a:ea typeface="Meiryo UI" pitchFamily="50" charset="-128"/>
                <a:cs typeface="Meiryo UI" pitchFamily="50" charset="-128"/>
              </a:rPr>
              <a:t>関する出前</a:t>
            </a:r>
            <a:r>
              <a:rPr lang="ja-JP" altLang="en-US" sz="1400" b="1" dirty="0" smtClean="0">
                <a:solidFill>
                  <a:schemeClr val="tx1"/>
                </a:solidFill>
                <a:latin typeface="Meiryo UI" pitchFamily="50" charset="-128"/>
                <a:ea typeface="Meiryo UI" pitchFamily="50" charset="-128"/>
                <a:cs typeface="Meiryo UI" pitchFamily="50" charset="-128"/>
              </a:rPr>
              <a:t>講座等の実施</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エネルギー、省エネ・節電に関する知識向上を図ります。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◆事業者等</a:t>
            </a:r>
            <a:r>
              <a:rPr lang="ja-JP" altLang="en-US" b="0" i="0" dirty="0" smtClean="0">
                <a:solidFill>
                  <a:prstClr val="black"/>
                </a:solidFill>
                <a:latin typeface="Meiryo UI" pitchFamily="50" charset="-128"/>
                <a:ea typeface="Meiryo UI" pitchFamily="50" charset="-128"/>
                <a:cs typeface="Meiryo UI" pitchFamily="50" charset="-128"/>
              </a:rPr>
              <a:t>の省エネ</a:t>
            </a:r>
            <a:r>
              <a:rPr lang="ja-JP" altLang="en-US" b="0" i="0" dirty="0">
                <a:solidFill>
                  <a:prstClr val="black"/>
                </a:solidFill>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solidFill>
                  <a:prstClr val="black"/>
                </a:solidFill>
                <a:latin typeface="Meiryo UI" pitchFamily="50" charset="-128"/>
                <a:ea typeface="Meiryo UI" pitchFamily="50" charset="-128"/>
                <a:cs typeface="Meiryo UI" pitchFamily="50" charset="-128"/>
              </a:rPr>
              <a:t>研究所等と</a:t>
            </a:r>
            <a:r>
              <a:rPr lang="ja-JP" altLang="en-US" b="0" i="0" dirty="0">
                <a:solidFill>
                  <a:prstClr val="black"/>
                </a:solidFill>
                <a:latin typeface="Meiryo UI" pitchFamily="50" charset="-128"/>
                <a:ea typeface="Meiryo UI" pitchFamily="50" charset="-128"/>
                <a:cs typeface="Meiryo UI" pitchFamily="50" charset="-128"/>
              </a:rPr>
              <a:t>連携</a:t>
            </a:r>
            <a:r>
              <a:rPr lang="ja-JP" altLang="en-US" b="0" i="0" dirty="0" smtClean="0">
                <a:solidFill>
                  <a:prstClr val="black"/>
                </a:solidFill>
                <a:latin typeface="Meiryo UI" pitchFamily="50" charset="-128"/>
                <a:ea typeface="Meiryo UI" pitchFamily="50" charset="-128"/>
                <a:cs typeface="Meiryo UI" pitchFamily="50" charset="-128"/>
              </a:rPr>
              <a:t>して、事</a:t>
            </a:r>
            <a:r>
              <a:rPr lang="ja-JP" altLang="en-US" b="0" i="0" dirty="0">
                <a:solidFill>
                  <a:prstClr val="black"/>
                </a:solidFill>
                <a:latin typeface="Meiryo UI" pitchFamily="50" charset="-128"/>
                <a:ea typeface="Meiryo UI" pitchFamily="50" charset="-128"/>
                <a:cs typeface="Meiryo UI" pitchFamily="50" charset="-128"/>
              </a:rPr>
              <a:t>業者団体等で実施</a:t>
            </a:r>
            <a:r>
              <a:rPr lang="ja-JP" altLang="en-US" b="0" i="0" dirty="0" smtClean="0">
                <a:solidFill>
                  <a:prstClr val="black"/>
                </a:solidFill>
                <a:latin typeface="Meiryo UI" pitchFamily="50" charset="-128"/>
                <a:ea typeface="Meiryo UI" pitchFamily="50" charset="-128"/>
                <a:cs typeface="Meiryo UI" pitchFamily="50" charset="-128"/>
              </a:rPr>
              <a:t>するセミナー等</a:t>
            </a:r>
            <a:r>
              <a:rPr lang="ja-JP" altLang="en-US" b="0" i="0" dirty="0">
                <a:solidFill>
                  <a:prstClr val="black"/>
                </a:solidFill>
                <a:latin typeface="Meiryo UI" pitchFamily="50" charset="-128"/>
                <a:ea typeface="Meiryo UI" pitchFamily="50" charset="-128"/>
                <a:cs typeface="Meiryo UI" pitchFamily="50" charset="-128"/>
              </a:rPr>
              <a:t>へ</a:t>
            </a:r>
            <a:r>
              <a:rPr lang="ja-JP" altLang="en-US" b="0" i="0" dirty="0" smtClean="0">
                <a:solidFill>
                  <a:prstClr val="black"/>
                </a:solidFill>
                <a:latin typeface="Meiryo UI" pitchFamily="50" charset="-128"/>
                <a:ea typeface="Meiryo UI" pitchFamily="50" charset="-128"/>
                <a:cs typeface="Meiryo UI" pitchFamily="50" charset="-128"/>
              </a:rPr>
              <a:t>無料で講師を派遣します。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324174" y="4818360"/>
            <a:ext cx="340469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960440"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省エネ・節電等に係る普及啓発の実施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1627589" y="3420984"/>
            <a:ext cx="2234080"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・教材冊子の配布：約</a:t>
            </a:r>
            <a:r>
              <a:rPr lang="en-US" altLang="ja-JP" sz="1000" dirty="0" smtClean="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万部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・出前講座の実施回数：</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09130" y="1243990"/>
            <a:ext cx="929675"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00787" y="1686956"/>
            <a:ext cx="1237911"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121691" y="2872735"/>
            <a:ext cx="929675"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84803" y="2945222"/>
            <a:ext cx="1237911"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教材冊子"/>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5534" y="3441446"/>
            <a:ext cx="863940" cy="1225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4202973"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・講師の派遣回数：</a:t>
            </a:r>
            <a:r>
              <a:rPr lang="en-US" altLang="ja-JP" sz="1000" dirty="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92589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線矢印コネクタ 69"/>
          <p:cNvCxnSpPr/>
          <p:nvPr/>
        </p:nvCxnSpPr>
        <p:spPr>
          <a:xfrm>
            <a:off x="2593058" y="5092803"/>
            <a:ext cx="0" cy="32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bwMode="auto">
          <a:xfrm>
            <a:off x="2598307" y="5658636"/>
            <a:ext cx="0" cy="144000"/>
          </a:xfrm>
          <a:prstGeom prst="straightConnector1">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43" name="角丸四角形 42"/>
          <p:cNvSpPr/>
          <p:nvPr/>
        </p:nvSpPr>
        <p:spPr>
          <a:xfrm>
            <a:off x="247869" y="685047"/>
            <a:ext cx="304437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省エネビルサポート事業</a:t>
            </a:r>
            <a:endParaRPr lang="ja-JP" altLang="en-US" sz="1600" b="1" dirty="0">
              <a:latin typeface="Meiryo UI" pitchFamily="50" charset="-128"/>
              <a:ea typeface="Meiryo UI" pitchFamily="50" charset="-128"/>
              <a:cs typeface="Meiryo UI" pitchFamily="50" charset="-128"/>
            </a:endParaRPr>
          </a:p>
        </p:txBody>
      </p:sp>
      <p:sp>
        <p:nvSpPr>
          <p:cNvPr id="44" name="角丸四角形 43"/>
          <p:cNvSpPr/>
          <p:nvPr/>
        </p:nvSpPr>
        <p:spPr>
          <a:xfrm>
            <a:off x="99889" y="548680"/>
            <a:ext cx="9701845" cy="619268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1" name="角丸四角形 50"/>
          <p:cNvSpPr/>
          <p:nvPr/>
        </p:nvSpPr>
        <p:spPr>
          <a:xfrm>
            <a:off x="252445" y="1124744"/>
            <a:ext cx="2615009" cy="29773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エコチューニング事業</a:t>
            </a:r>
            <a:endParaRPr lang="ja-JP" altLang="en-US" sz="1400" b="1" dirty="0">
              <a:latin typeface="Meiryo UI" pitchFamily="50" charset="-128"/>
              <a:ea typeface="Meiryo UI" pitchFamily="50" charset="-128"/>
              <a:cs typeface="Meiryo UI" pitchFamily="50" charset="-128"/>
            </a:endParaRPr>
          </a:p>
        </p:txBody>
      </p:sp>
      <p:sp>
        <p:nvSpPr>
          <p:cNvPr id="85" name="角丸四角形 84"/>
          <p:cNvSpPr/>
          <p:nvPr/>
        </p:nvSpPr>
        <p:spPr>
          <a:xfrm>
            <a:off x="5129834" y="1124744"/>
            <a:ext cx="340469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省エネ取組み事例の紹介</a:t>
            </a:r>
            <a:r>
              <a:rPr lang="ja-JP" altLang="en-US" sz="1400" b="1" dirty="0">
                <a:solidFill>
                  <a:schemeClr val="tx1"/>
                </a:solidFill>
                <a:latin typeface="Meiryo UI" pitchFamily="50" charset="-128"/>
                <a:ea typeface="Meiryo UI" pitchFamily="50" charset="-128"/>
                <a:cs typeface="Meiryo UI" pitchFamily="50" charset="-128"/>
              </a:rPr>
              <a:t>　</a:t>
            </a: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27</a:t>
            </a:r>
          </a:p>
        </p:txBody>
      </p:sp>
      <p:sp>
        <p:nvSpPr>
          <p:cNvPr id="31" name="正方形/長方形 30"/>
          <p:cNvSpPr/>
          <p:nvPr/>
        </p:nvSpPr>
        <p:spPr>
          <a:xfrm>
            <a:off x="3329501" y="770104"/>
            <a:ext cx="3683996"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フローチャート: 処理 33"/>
          <p:cNvSpPr/>
          <p:nvPr/>
        </p:nvSpPr>
        <p:spPr>
          <a:xfrm>
            <a:off x="3020786" y="4182095"/>
            <a:ext cx="1595333" cy="3960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エコチューニング</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ローチャート: 処理 36"/>
          <p:cNvSpPr/>
          <p:nvPr/>
        </p:nvSpPr>
        <p:spPr>
          <a:xfrm>
            <a:off x="602514" y="4182095"/>
            <a:ext cx="1561209" cy="396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ビルオーナー等</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813288" y="4933978"/>
            <a:ext cx="3638634" cy="222035"/>
          </a:xfrm>
          <a:prstGeom prst="roundRect">
            <a:avLst>
              <a:gd name="adj" fmla="val 50000"/>
            </a:avLst>
          </a:prstGeom>
          <a:gradFill>
            <a:gsLst>
              <a:gs pos="0">
                <a:srgbClr val="FFC000"/>
              </a:gs>
              <a:gs pos="60000">
                <a:srgbClr val="FFFFCC"/>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エコチューニング事業者の提案を踏まえて運用改善の実践</a:t>
            </a:r>
          </a:p>
        </p:txBody>
      </p:sp>
      <p:pic>
        <p:nvPicPr>
          <p:cNvPr id="39" name="Picture 2" descr="http://www.micchanhonpo.jp/byoi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135" y="4622723"/>
            <a:ext cx="432435" cy="25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http://www.pref.osaka.jp/attach/395/00007324/s007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446" y="4614417"/>
            <a:ext cx="349151" cy="26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56" descr="C:\Users\yanagiharak\AppData\Local\Microsoft\Windows\Temporary Internet Files\Content.IE5\Q7NE175B\MC900434847[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52" y="4610938"/>
            <a:ext cx="296778" cy="29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41"/>
          <p:cNvSpPr/>
          <p:nvPr/>
        </p:nvSpPr>
        <p:spPr>
          <a:xfrm>
            <a:off x="896924" y="5450197"/>
            <a:ext cx="3399948" cy="214789"/>
          </a:xfrm>
          <a:prstGeom prst="roundRect">
            <a:avLst>
              <a:gd name="adj" fmla="val 50000"/>
            </a:avLst>
          </a:prstGeom>
          <a:gradFill>
            <a:gsLst>
              <a:gs pos="0">
                <a:srgbClr val="FFCCFF"/>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000" b="1" dirty="0" smtClean="0">
                <a:solidFill>
                  <a:schemeClr val="tx1"/>
                </a:solidFill>
                <a:latin typeface="Meiryo UI" pitchFamily="50" charset="-128"/>
                <a:ea typeface="Meiryo UI" pitchFamily="50" charset="-128"/>
                <a:cs typeface="Meiryo UI" pitchFamily="50" charset="-128"/>
              </a:rPr>
              <a:t>エネルギー・</a:t>
            </a:r>
            <a:r>
              <a:rPr lang="en-US" altLang="ja-JP" sz="1000" b="1" dirty="0" smtClean="0">
                <a:solidFill>
                  <a:schemeClr val="tx1"/>
                </a:solidFill>
                <a:latin typeface="Meiryo UI" pitchFamily="50" charset="-128"/>
                <a:ea typeface="Meiryo UI" pitchFamily="50" charset="-128"/>
                <a:cs typeface="Meiryo UI" pitchFamily="50" charset="-128"/>
              </a:rPr>
              <a:t>CO</a:t>
            </a:r>
            <a:r>
              <a:rPr lang="ja-JP" altLang="en-US" sz="1000" b="1" dirty="0" smtClean="0">
                <a:solidFill>
                  <a:schemeClr val="tx1"/>
                </a:solidFill>
                <a:latin typeface="Meiryo UI" pitchFamily="50" charset="-128"/>
                <a:ea typeface="Meiryo UI" pitchFamily="50" charset="-128"/>
                <a:cs typeface="Meiryo UI" pitchFamily="50" charset="-128"/>
              </a:rPr>
              <a:t>２排出量・</a:t>
            </a:r>
            <a:r>
              <a:rPr lang="ja-JP" altLang="en-US" sz="1000" b="1" dirty="0">
                <a:solidFill>
                  <a:schemeClr val="tx1"/>
                </a:solidFill>
                <a:latin typeface="Meiryo UI" pitchFamily="50" charset="-128"/>
                <a:ea typeface="Meiryo UI" pitchFamily="50" charset="-128"/>
                <a:cs typeface="Meiryo UI" pitchFamily="50" charset="-128"/>
              </a:rPr>
              <a:t>光熱水費の削減</a:t>
            </a:r>
          </a:p>
        </p:txBody>
      </p:sp>
      <p:sp>
        <p:nvSpPr>
          <p:cNvPr id="45" name="角丸四角形 44"/>
          <p:cNvSpPr/>
          <p:nvPr/>
        </p:nvSpPr>
        <p:spPr>
          <a:xfrm>
            <a:off x="696154" y="6150609"/>
            <a:ext cx="1883034" cy="343732"/>
          </a:xfrm>
          <a:prstGeom prst="roundRect">
            <a:avLst>
              <a:gd name="adj" fmla="val 50000"/>
            </a:avLst>
          </a:prstGeom>
          <a:gradFill>
            <a:gsLst>
              <a:gs pos="0">
                <a:schemeClr val="tx2">
                  <a:lumMod val="40000"/>
                  <a:lumOff val="60000"/>
                </a:schemeClr>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ビルオーナーの経費削減</a:t>
            </a:r>
          </a:p>
        </p:txBody>
      </p:sp>
      <p:sp>
        <p:nvSpPr>
          <p:cNvPr id="46" name="角丸四角形 45"/>
          <p:cNvSpPr/>
          <p:nvPr/>
        </p:nvSpPr>
        <p:spPr>
          <a:xfrm>
            <a:off x="2749012" y="6161086"/>
            <a:ext cx="1958686" cy="333255"/>
          </a:xfrm>
          <a:prstGeom prst="roundRect">
            <a:avLst>
              <a:gd name="adj" fmla="val 50000"/>
            </a:avLst>
          </a:prstGeom>
          <a:gradFill>
            <a:gsLst>
              <a:gs pos="0">
                <a:schemeClr val="tx2">
                  <a:lumMod val="40000"/>
                  <a:lumOff val="60000"/>
                </a:schemeClr>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エコチューニング事業者報酬</a:t>
            </a:r>
            <a:endParaRPr lang="en-US" altLang="ja-JP" sz="1000" b="1"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b="1" dirty="0">
                <a:solidFill>
                  <a:schemeClr val="tx1"/>
                </a:solidFill>
                <a:latin typeface="Meiryo UI" pitchFamily="50" charset="-128"/>
                <a:ea typeface="Meiryo UI" pitchFamily="50" charset="-128"/>
                <a:cs typeface="Meiryo UI" pitchFamily="50" charset="-128"/>
              </a:rPr>
              <a:t>（削減額の一部）</a:t>
            </a:r>
          </a:p>
        </p:txBody>
      </p:sp>
      <p:pic>
        <p:nvPicPr>
          <p:cNvPr id="47" name="Picture 46" descr="http://kids.wanpug.com/illust/illust355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55" y="4958737"/>
            <a:ext cx="628472" cy="52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グループ化 9"/>
          <p:cNvGrpSpPr/>
          <p:nvPr/>
        </p:nvGrpSpPr>
        <p:grpSpPr>
          <a:xfrm>
            <a:off x="3995420" y="4803853"/>
            <a:ext cx="649604" cy="488078"/>
            <a:chOff x="3296159" y="4748451"/>
            <a:chExt cx="649604" cy="488078"/>
          </a:xfrm>
        </p:grpSpPr>
        <p:pic>
          <p:nvPicPr>
            <p:cNvPr id="48" name="Picture 48" descr="http://kids.wanpug.com/illust/illust386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6159" y="4753690"/>
              <a:ext cx="277654" cy="42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6" descr="http://kids.wanpug.com/illust/illust366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4535" y="4748451"/>
              <a:ext cx="301228" cy="4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2" descr="http://kids.wanpug.com/illust/illust6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3321" y="4792108"/>
              <a:ext cx="324802" cy="44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9" name="直線矢印コネクタ 68"/>
          <p:cNvCxnSpPr/>
          <p:nvPr/>
        </p:nvCxnSpPr>
        <p:spPr>
          <a:xfrm>
            <a:off x="2593058" y="4343960"/>
            <a:ext cx="0" cy="53712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bwMode="auto">
          <a:xfrm>
            <a:off x="1523490" y="5798243"/>
            <a:ext cx="0" cy="32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1" name="直線矢印コネクタ 80"/>
          <p:cNvCxnSpPr/>
          <p:nvPr/>
        </p:nvCxnSpPr>
        <p:spPr bwMode="auto">
          <a:xfrm>
            <a:off x="3712407" y="5798243"/>
            <a:ext cx="0" cy="32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8" name="Text Box 72"/>
          <p:cNvSpPr txBox="1">
            <a:spLocks noChangeArrowheads="1"/>
          </p:cNvSpPr>
          <p:nvPr/>
        </p:nvSpPr>
        <p:spPr bwMode="auto">
          <a:xfrm>
            <a:off x="3808898" y="3662719"/>
            <a:ext cx="675027"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upright="1"/>
          <a:lstStyle/>
          <a:p>
            <a:pPr algn="ctr">
              <a:lnSpc>
                <a:spcPct val="150000"/>
              </a:lnSpc>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相談</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Text Box 72"/>
          <p:cNvSpPr txBox="1">
            <a:spLocks noChangeArrowheads="1"/>
          </p:cNvSpPr>
          <p:nvPr/>
        </p:nvSpPr>
        <p:spPr bwMode="auto">
          <a:xfrm>
            <a:off x="2831844" y="3587789"/>
            <a:ext cx="1043094"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ビルオーナー等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紹介</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Text Box 72"/>
          <p:cNvSpPr txBox="1">
            <a:spLocks noChangeArrowheads="1"/>
          </p:cNvSpPr>
          <p:nvPr/>
        </p:nvSpPr>
        <p:spPr bwMode="auto">
          <a:xfrm>
            <a:off x="2732896" y="4574743"/>
            <a:ext cx="2244136" cy="23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（国の委託機関による認定事業者）</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42"/>
          <p:cNvSpPr txBox="1">
            <a:spLocks noChangeArrowheads="1"/>
          </p:cNvSpPr>
          <p:nvPr/>
        </p:nvSpPr>
        <p:spPr bwMode="auto">
          <a:xfrm>
            <a:off x="5120961" y="1556792"/>
            <a:ext cx="4746940"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◆中小事業者における取組みのきかっけとなるよう、率先して</a:t>
            </a:r>
            <a:r>
              <a:rPr lang="ja-JP" altLang="en-US" sz="1200" dirty="0">
                <a:latin typeface="Meiryo UI" pitchFamily="50" charset="-128"/>
                <a:ea typeface="Meiryo UI" pitchFamily="50" charset="-128"/>
                <a:cs typeface="Meiryo UI" pitchFamily="50" charset="-128"/>
              </a:rPr>
              <a:t>省エネ</a:t>
            </a:r>
            <a:r>
              <a:rPr lang="ja-JP" altLang="en-US" sz="1200" dirty="0" smtClean="0">
                <a:latin typeface="Meiryo UI" pitchFamily="50" charset="-128"/>
                <a:ea typeface="Meiryo UI" pitchFamily="50" charset="-128"/>
                <a:cs typeface="Meiryo UI" pitchFamily="50" charset="-128"/>
              </a:rPr>
              <a:t>に着</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err="1" smtClean="0">
                <a:latin typeface="Meiryo UI" pitchFamily="50" charset="-128"/>
                <a:ea typeface="Meiryo UI" pitchFamily="50" charset="-128"/>
                <a:cs typeface="Meiryo UI" pitchFamily="50" charset="-128"/>
              </a:rPr>
              <a:t>手した</a:t>
            </a:r>
            <a:r>
              <a:rPr lang="ja-JP" altLang="en-US" sz="1200" dirty="0" smtClean="0">
                <a:latin typeface="Meiryo UI" pitchFamily="50" charset="-128"/>
                <a:ea typeface="Meiryo UI" pitchFamily="50" charset="-128"/>
                <a:cs typeface="Meiryo UI" pitchFamily="50" charset="-128"/>
              </a:rPr>
              <a:t>事業者の事例を「省エネチャレンジ事例」と位置づけ、府のホー</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ムページで紹介することで、取組みの促進を図ります。</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また、ビルオーナー及びテナントのための省エネ支援マニュアルを活用し、</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spcAft>
                <a:spcPts val="600"/>
              </a:spcAft>
            </a:pP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具体的対策及びメリットを発信しています。</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spcAft>
                <a:spcPts val="200"/>
              </a:spcAft>
            </a:pPr>
            <a:r>
              <a:rPr lang="ja-JP" altLang="en-US" sz="1200" dirty="0" smtClean="0">
                <a:latin typeface="Meiryo UI" pitchFamily="50" charset="-128"/>
                <a:ea typeface="Meiryo UI" pitchFamily="50" charset="-128"/>
                <a:cs typeface="Meiryo UI" pitchFamily="50" charset="-128"/>
              </a:rPr>
              <a:t> ＜省エネチャレンジ事例＞</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①対象施設</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spcAft>
                <a:spcPts val="200"/>
              </a:spcAft>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◆ビルをはじめとする建物用途全般（住宅を除く）</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②掲載事例</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運用改善の</a:t>
            </a:r>
            <a:r>
              <a:rPr lang="ja-JP" altLang="en-US" sz="1200" dirty="0" smtClean="0">
                <a:latin typeface="Meiryo UI" pitchFamily="50" charset="-128"/>
                <a:ea typeface="Meiryo UI" pitchFamily="50" charset="-128"/>
                <a:cs typeface="Meiryo UI" pitchFamily="50" charset="-128"/>
              </a:rPr>
              <a:t>実施　◆省エネ設備（照明・空調等）の導入 　　</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　　◆省エネ診断の受診等  ◆省エネに関する様々な事例</a:t>
            </a:r>
            <a:endParaRPr lang="en-US" altLang="ja-JP" sz="1200" dirty="0" smtClean="0">
              <a:latin typeface="Meiryo UI" pitchFamily="50" charset="-128"/>
              <a:ea typeface="Meiryo UI" pitchFamily="50" charset="-128"/>
              <a:cs typeface="Meiryo UI" pitchFamily="50" charset="-128"/>
            </a:endParaRPr>
          </a:p>
        </p:txBody>
      </p:sp>
      <p:grpSp>
        <p:nvGrpSpPr>
          <p:cNvPr id="6" name="グループ化 5"/>
          <p:cNvGrpSpPr>
            <a:grpSpLocks noChangeAspect="1"/>
          </p:cNvGrpSpPr>
          <p:nvPr/>
        </p:nvGrpSpPr>
        <p:grpSpPr>
          <a:xfrm>
            <a:off x="5311776" y="4039409"/>
            <a:ext cx="4115937" cy="1616112"/>
            <a:chOff x="5292726" y="3100667"/>
            <a:chExt cx="3800474" cy="1474987"/>
          </a:xfrm>
        </p:grpSpPr>
        <p:pic>
          <p:nvPicPr>
            <p:cNvPr id="68"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14" t="10958" r="12691" b="503"/>
            <a:stretch/>
          </p:blipFill>
          <p:spPr bwMode="auto">
            <a:xfrm>
              <a:off x="5292726" y="3100667"/>
              <a:ext cx="3800474" cy="1474987"/>
            </a:xfrm>
            <a:prstGeom prst="rect">
              <a:avLst/>
            </a:prstGeom>
            <a:noFill/>
            <a:ln w="0">
              <a:noFill/>
            </a:ln>
            <a:extLst>
              <a:ext uri="{909E8E84-426E-40DD-AFC4-6F175D3DCCD1}">
                <a14:hiddenFill xmlns:a14="http://schemas.microsoft.com/office/drawing/2010/main">
                  <a:solidFill>
                    <a:srgbClr val="FFFFFF"/>
                  </a:solidFill>
                </a14:hiddenFill>
              </a:ext>
            </a:extLst>
          </p:spPr>
        </p:pic>
        <p:sp>
          <p:nvSpPr>
            <p:cNvPr id="79" name="正方形/長方形 78"/>
            <p:cNvSpPr/>
            <p:nvPr/>
          </p:nvSpPr>
          <p:spPr>
            <a:xfrm>
              <a:off x="5550315" y="3379830"/>
              <a:ext cx="770771" cy="3600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5550315" y="3783055"/>
              <a:ext cx="770771" cy="3600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5550315" y="4180028"/>
              <a:ext cx="770771" cy="3600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77" name="Picture 9" descr="D:\SadanagaAr\Desktop\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29" r="1683"/>
          <a:stretch/>
        </p:blipFill>
        <p:spPr bwMode="auto">
          <a:xfrm>
            <a:off x="6634832" y="4988519"/>
            <a:ext cx="2816305" cy="1203343"/>
          </a:xfrm>
          <a:prstGeom prst="rect">
            <a:avLst/>
          </a:prstGeom>
          <a:noFill/>
          <a:extLst>
            <a:ext uri="{909E8E84-426E-40DD-AFC4-6F175D3DCCD1}">
              <a14:hiddenFill xmlns:a14="http://schemas.microsoft.com/office/drawing/2010/main">
                <a:solidFill>
                  <a:srgbClr val="FFFFFF"/>
                </a:solidFill>
              </a14:hiddenFill>
            </a:ext>
          </a:extLst>
        </p:spPr>
      </p:pic>
      <p:sp>
        <p:nvSpPr>
          <p:cNvPr id="109" name="Text Box 72"/>
          <p:cNvSpPr txBox="1">
            <a:spLocks noChangeArrowheads="1"/>
          </p:cNvSpPr>
          <p:nvPr/>
        </p:nvSpPr>
        <p:spPr bwMode="auto">
          <a:xfrm>
            <a:off x="5230213" y="3847814"/>
            <a:ext cx="4367102"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spcAft>
                <a:spcPts val="0"/>
              </a:spcAft>
              <a:defRPr/>
            </a:pP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事例一覧</a:t>
            </a: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&gt;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建物用途別に省エネ効果や削減コストを掲載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Text Box 72"/>
          <p:cNvSpPr txBox="1">
            <a:spLocks noChangeArrowheads="1"/>
          </p:cNvSpPr>
          <p:nvPr/>
        </p:nvSpPr>
        <p:spPr bwMode="auto">
          <a:xfrm>
            <a:off x="5295012" y="6211886"/>
            <a:ext cx="4302302" cy="401639"/>
          </a:xfrm>
          <a:prstGeom prst="rect">
            <a:avLst/>
          </a:prstGeom>
          <a:noFill/>
          <a:ln>
            <a:noFill/>
          </a:ln>
          <a:extLst/>
        </p:spPr>
        <p:txBody>
          <a:bodyPr upright="1"/>
          <a:lstStyle/>
          <a:p>
            <a:pP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各事例の紹介ページ</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、図やグラフ等を使った取組み内容・効果の詳細や実際に省エネに取り組んだ事業者の声を掲載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右矢印 20"/>
          <p:cNvSpPr>
            <a:spLocks noChangeAspect="1"/>
          </p:cNvSpPr>
          <p:nvPr/>
        </p:nvSpPr>
        <p:spPr>
          <a:xfrm rot="1018123">
            <a:off x="5916703" y="5408128"/>
            <a:ext cx="993601" cy="481267"/>
          </a:xfrm>
          <a:custGeom>
            <a:avLst/>
            <a:gdLst>
              <a:gd name="connsiteX0" fmla="*/ 0 w 1813378"/>
              <a:gd name="connsiteY0" fmla="*/ 216024 h 864096"/>
              <a:gd name="connsiteX1" fmla="*/ 1381330 w 1813378"/>
              <a:gd name="connsiteY1" fmla="*/ 216024 h 864096"/>
              <a:gd name="connsiteX2" fmla="*/ 1381330 w 1813378"/>
              <a:gd name="connsiteY2" fmla="*/ 0 h 864096"/>
              <a:gd name="connsiteX3" fmla="*/ 1813378 w 1813378"/>
              <a:gd name="connsiteY3" fmla="*/ 432048 h 864096"/>
              <a:gd name="connsiteX4" fmla="*/ 1381330 w 1813378"/>
              <a:gd name="connsiteY4" fmla="*/ 864096 h 864096"/>
              <a:gd name="connsiteX5" fmla="*/ 1381330 w 1813378"/>
              <a:gd name="connsiteY5" fmla="*/ 648072 h 864096"/>
              <a:gd name="connsiteX6" fmla="*/ 0 w 1813378"/>
              <a:gd name="connsiteY6" fmla="*/ 648072 h 864096"/>
              <a:gd name="connsiteX7" fmla="*/ 0 w 1813378"/>
              <a:gd name="connsiteY7" fmla="*/ 216024 h 864096"/>
              <a:gd name="connsiteX0" fmla="*/ 0 w 1813378"/>
              <a:gd name="connsiteY0" fmla="*/ 216024 h 864096"/>
              <a:gd name="connsiteX1" fmla="*/ 1381330 w 1813378"/>
              <a:gd name="connsiteY1" fmla="*/ 216024 h 864096"/>
              <a:gd name="connsiteX2" fmla="*/ 1381330 w 1813378"/>
              <a:gd name="connsiteY2" fmla="*/ 0 h 864096"/>
              <a:gd name="connsiteX3" fmla="*/ 1813378 w 1813378"/>
              <a:gd name="connsiteY3" fmla="*/ 432048 h 864096"/>
              <a:gd name="connsiteX4" fmla="*/ 1381330 w 1813378"/>
              <a:gd name="connsiteY4" fmla="*/ 864096 h 864096"/>
              <a:gd name="connsiteX5" fmla="*/ 1381330 w 1813378"/>
              <a:gd name="connsiteY5" fmla="*/ 648072 h 864096"/>
              <a:gd name="connsiteX6" fmla="*/ 0 w 1813378"/>
              <a:gd name="connsiteY6" fmla="*/ 216024 h 864096"/>
              <a:gd name="connsiteX0" fmla="*/ 0 w 1931790"/>
              <a:gd name="connsiteY0" fmla="*/ 424587 h 864096"/>
              <a:gd name="connsiteX1" fmla="*/ 1499742 w 1931790"/>
              <a:gd name="connsiteY1" fmla="*/ 216024 h 864096"/>
              <a:gd name="connsiteX2" fmla="*/ 1499742 w 1931790"/>
              <a:gd name="connsiteY2" fmla="*/ 0 h 864096"/>
              <a:gd name="connsiteX3" fmla="*/ 1931790 w 1931790"/>
              <a:gd name="connsiteY3" fmla="*/ 432048 h 864096"/>
              <a:gd name="connsiteX4" fmla="*/ 1499742 w 1931790"/>
              <a:gd name="connsiteY4" fmla="*/ 864096 h 864096"/>
              <a:gd name="connsiteX5" fmla="*/ 1499742 w 1931790"/>
              <a:gd name="connsiteY5" fmla="*/ 648072 h 864096"/>
              <a:gd name="connsiteX6" fmla="*/ 0 w 1931790"/>
              <a:gd name="connsiteY6" fmla="*/ 424587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790" h="864096">
                <a:moveTo>
                  <a:pt x="0" y="424587"/>
                </a:moveTo>
                <a:lnTo>
                  <a:pt x="1499742" y="216024"/>
                </a:lnTo>
                <a:lnTo>
                  <a:pt x="1499742" y="0"/>
                </a:lnTo>
                <a:lnTo>
                  <a:pt x="1931790" y="432048"/>
                </a:lnTo>
                <a:lnTo>
                  <a:pt x="1499742" y="864096"/>
                </a:lnTo>
                <a:lnTo>
                  <a:pt x="1499742" y="648072"/>
                </a:lnTo>
                <a:lnTo>
                  <a:pt x="0" y="424587"/>
                </a:lnTo>
                <a:close/>
              </a:path>
            </a:pathLst>
          </a:cu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1503566" y="5807699"/>
            <a:ext cx="2224789"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1842861" y="4389427"/>
            <a:ext cx="1476000" cy="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62" name="円/楕円 61"/>
          <p:cNvSpPr/>
          <p:nvPr/>
        </p:nvSpPr>
        <p:spPr>
          <a:xfrm>
            <a:off x="2228470" y="4206478"/>
            <a:ext cx="72008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p>
        </p:txBody>
      </p:sp>
      <p:grpSp>
        <p:nvGrpSpPr>
          <p:cNvPr id="20" name="グループ化 19"/>
          <p:cNvGrpSpPr/>
          <p:nvPr/>
        </p:nvGrpSpPr>
        <p:grpSpPr>
          <a:xfrm>
            <a:off x="359724" y="3052347"/>
            <a:ext cx="2300009" cy="404024"/>
            <a:chOff x="205107" y="3488822"/>
            <a:chExt cx="2723494" cy="404024"/>
          </a:xfrm>
        </p:grpSpPr>
        <p:sp>
          <p:nvSpPr>
            <p:cNvPr id="72" name="フローチャート: 処理 71"/>
            <p:cNvSpPr/>
            <p:nvPr/>
          </p:nvSpPr>
          <p:spPr>
            <a:xfrm>
              <a:off x="205107" y="3488822"/>
              <a:ext cx="2723494" cy="404024"/>
            </a:xfrm>
            <a:prstGeom prst="flowChartProcess">
              <a:avLst/>
            </a:prstGeom>
            <a:noFill/>
            <a:ln>
              <a:noFill/>
            </a:ln>
            <a:scene3d>
              <a:camera prst="orthographicFront"/>
              <a:lightRig rig="threePt" dir="t"/>
            </a:scene3d>
            <a:sp3d>
              <a:bevelT w="63500" h="15875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365459" y="3490086"/>
              <a:ext cx="2378840" cy="39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sp>
        <p:nvSpPr>
          <p:cNvPr id="84" name="フローチャート: 処理 83"/>
          <p:cNvSpPr/>
          <p:nvPr/>
        </p:nvSpPr>
        <p:spPr>
          <a:xfrm>
            <a:off x="2682159" y="3052347"/>
            <a:ext cx="1905383" cy="3960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（国の委託機関）</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Picture 52" descr="http://kids.wanpug.com/illust/illust226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531" y="3097882"/>
            <a:ext cx="251460" cy="4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直線矢印コネクタ 87"/>
          <p:cNvCxnSpPr/>
          <p:nvPr/>
        </p:nvCxnSpPr>
        <p:spPr>
          <a:xfrm>
            <a:off x="3791855" y="36007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rot="10800000">
            <a:off x="4412856" y="36007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2" name="円/楕円 91"/>
          <p:cNvSpPr/>
          <p:nvPr/>
        </p:nvSpPr>
        <p:spPr>
          <a:xfrm>
            <a:off x="2228470" y="2943647"/>
            <a:ext cx="720080" cy="36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p>
        </p:txBody>
      </p:sp>
      <p:cxnSp>
        <p:nvCxnSpPr>
          <p:cNvPr id="93" name="直線矢印コネクタ 92"/>
          <p:cNvCxnSpPr/>
          <p:nvPr/>
        </p:nvCxnSpPr>
        <p:spPr>
          <a:xfrm>
            <a:off x="948020" y="35880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5" name="Text Box 72"/>
          <p:cNvSpPr txBox="1">
            <a:spLocks noChangeArrowheads="1"/>
          </p:cNvSpPr>
          <p:nvPr/>
        </p:nvSpPr>
        <p:spPr bwMode="auto">
          <a:xfrm>
            <a:off x="402249" y="3663989"/>
            <a:ext cx="637816"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需要</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発掘</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Text Box 72"/>
          <p:cNvSpPr txBox="1">
            <a:spLocks noChangeArrowheads="1"/>
          </p:cNvSpPr>
          <p:nvPr/>
        </p:nvSpPr>
        <p:spPr bwMode="auto">
          <a:xfrm>
            <a:off x="937670" y="3662719"/>
            <a:ext cx="675027"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upright="1"/>
          <a:lstStyle/>
          <a:p>
            <a:pPr algn="ctr">
              <a:lnSpc>
                <a:spcPct val="150000"/>
              </a:lnSpc>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相談</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矢印コネクタ 60"/>
          <p:cNvCxnSpPr/>
          <p:nvPr/>
        </p:nvCxnSpPr>
        <p:spPr>
          <a:xfrm flipH="1">
            <a:off x="2228470" y="3646178"/>
            <a:ext cx="553690" cy="4775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65" name="直線矢印コネクタ 64"/>
          <p:cNvCxnSpPr/>
          <p:nvPr/>
        </p:nvCxnSpPr>
        <p:spPr>
          <a:xfrm rot="10800000">
            <a:off x="1539472" y="35880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1" name="Text Box 72"/>
          <p:cNvSpPr txBox="1">
            <a:spLocks noChangeArrowheads="1"/>
          </p:cNvSpPr>
          <p:nvPr/>
        </p:nvSpPr>
        <p:spPr bwMode="auto">
          <a:xfrm>
            <a:off x="1556452" y="3560923"/>
            <a:ext cx="1043094"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エコチューニング</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業者紹介等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42"/>
          <p:cNvSpPr txBox="1">
            <a:spLocks noChangeArrowheads="1"/>
          </p:cNvSpPr>
          <p:nvPr/>
        </p:nvSpPr>
        <p:spPr bwMode="auto">
          <a:xfrm>
            <a:off x="260833" y="1556792"/>
            <a:ext cx="4966933"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◆省エネ対策を必要とするビルオーナー等と、エコチューニング事業者</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　（省エネを支援する事業者）とのマッチングを促進します。</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spcAft>
                <a:spcPts val="300"/>
              </a:spcAft>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（環境省</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エコチューニングビジネスモデル確立事業」</a:t>
            </a:r>
            <a:r>
              <a:rPr lang="ja-JP" altLang="en-US" sz="1200" dirty="0" smtClean="0">
                <a:latin typeface="Meiryo UI" pitchFamily="50" charset="-128"/>
                <a:ea typeface="Meiryo UI" pitchFamily="50" charset="-128"/>
                <a:cs typeface="Meiryo UI" pitchFamily="50" charset="-128"/>
              </a:rPr>
              <a:t>と連携して実施）</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取組事例を通じて、エネルギーの削減ポテンシャルが見込まれる業種・</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建物用途を対象に、エコチューニング</a:t>
            </a:r>
            <a:r>
              <a:rPr lang="ja-JP" altLang="en-US" sz="1200" dirty="0">
                <a:latin typeface="Meiryo UI" pitchFamily="50" charset="-128"/>
                <a:ea typeface="Meiryo UI" pitchFamily="50" charset="-128"/>
                <a:cs typeface="Meiryo UI" pitchFamily="50" charset="-128"/>
              </a:rPr>
              <a:t>の広報・ＰＲを</a:t>
            </a:r>
            <a:r>
              <a:rPr lang="ja-JP" altLang="en-US" sz="1200" dirty="0" smtClean="0">
                <a:latin typeface="Meiryo UI" pitchFamily="50" charset="-128"/>
                <a:ea typeface="Meiryo UI" pitchFamily="50" charset="-128"/>
                <a:cs typeface="Meiryo UI" pitchFamily="50" charset="-128"/>
              </a:rPr>
              <a:t>実施し、新たな需</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要を発掘</a:t>
            </a:r>
            <a:r>
              <a:rPr lang="ja-JP" altLang="en-US" sz="1200" dirty="0">
                <a:latin typeface="Meiryo UI" pitchFamily="50" charset="-128"/>
                <a:ea typeface="Meiryo UI" pitchFamily="50" charset="-128"/>
                <a:cs typeface="Meiryo UI" pitchFamily="50" charset="-128"/>
              </a:rPr>
              <a:t>します</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4960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535344"/>
            <a:ext cx="9649072" cy="471665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5" y="618400"/>
            <a:ext cx="3288043"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4" name="テキスト ボックス 28"/>
          <p:cNvSpPr txBox="1">
            <a:spLocks noChangeArrowheads="1"/>
          </p:cNvSpPr>
          <p:nvPr/>
        </p:nvSpPr>
        <p:spPr bwMode="auto">
          <a:xfrm>
            <a:off x="224185" y="1024711"/>
            <a:ext cx="745316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は、ホームページにより、省エネ</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取組事例を情報</a:t>
            </a:r>
            <a:r>
              <a:rPr lang="ja-JP" altLang="en-US" b="0" i="0" dirty="0">
                <a:latin typeface="Meiryo UI" pitchFamily="50" charset="-128"/>
                <a:ea typeface="Meiryo UI" pitchFamily="50" charset="-128"/>
                <a:cs typeface="Meiryo UI" pitchFamily="50" charset="-128"/>
              </a:rPr>
              <a:t>発信するとともに、エコアクションキャラクター</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モット</a:t>
            </a:r>
            <a:r>
              <a:rPr lang="ja-JP" altLang="en-US" b="0" i="0" dirty="0" smtClean="0">
                <a:latin typeface="Meiryo UI" pitchFamily="50" charset="-128"/>
                <a:ea typeface="Meiryo UI" pitchFamily="50" charset="-128"/>
                <a:cs typeface="Meiryo UI" pitchFamily="50" charset="-128"/>
              </a:rPr>
              <a:t>ちゃん・キット</a:t>
            </a:r>
            <a:r>
              <a:rPr lang="ja-JP" altLang="en-US" b="0" i="0" dirty="0">
                <a:latin typeface="Meiryo UI" pitchFamily="50" charset="-128"/>
                <a:ea typeface="Meiryo UI" pitchFamily="50" charset="-128"/>
                <a:cs typeface="Meiryo UI" pitchFamily="50" charset="-128"/>
              </a:rPr>
              <a:t>ちゃん</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のイベント等での活用</a:t>
            </a:r>
            <a:r>
              <a:rPr lang="ja-JP" altLang="en-US" b="0" i="0" dirty="0" smtClean="0">
                <a:latin typeface="Meiryo UI" pitchFamily="50" charset="-128"/>
                <a:ea typeface="Meiryo UI" pitchFamily="50" charset="-128"/>
                <a:cs typeface="Meiryo UI" pitchFamily="50" charset="-128"/>
              </a:rPr>
              <a:t>や、大阪府環境家計簿</a:t>
            </a:r>
            <a:r>
              <a:rPr lang="en-US" altLang="ja-JP" b="0" i="0" dirty="0" smtClean="0">
                <a:latin typeface="Meiryo UI" pitchFamily="50" charset="-128"/>
                <a:ea typeface="Meiryo UI" pitchFamily="50" charset="-128"/>
                <a:cs typeface="Meiryo UI" pitchFamily="50" charset="-128"/>
              </a:rPr>
              <a:t>『</a:t>
            </a:r>
            <a:r>
              <a:rPr lang="ja-JP" altLang="en-US" b="0" i="0" dirty="0" err="1" smtClean="0">
                <a:latin typeface="Meiryo UI" pitchFamily="50" charset="-128"/>
                <a:ea typeface="Meiryo UI" pitchFamily="50" charset="-128"/>
                <a:cs typeface="Meiryo UI" pitchFamily="50" charset="-128"/>
              </a:rPr>
              <a:t>めっちゃ</a:t>
            </a:r>
            <a:r>
              <a:rPr lang="ja-JP" altLang="en-US" b="0" i="0" dirty="0">
                <a:latin typeface="Meiryo UI" pitchFamily="50" charset="-128"/>
                <a:ea typeface="Meiryo UI" pitchFamily="50" charset="-128"/>
                <a:cs typeface="Meiryo UI" pitchFamily="50" charset="-128"/>
              </a:rPr>
              <a:t>エコや</a:t>
            </a:r>
            <a:r>
              <a:rPr lang="ja-JP" altLang="en-US" b="0" i="0" dirty="0" smtClean="0">
                <a:latin typeface="Meiryo UI" pitchFamily="50" charset="-128"/>
                <a:ea typeface="Meiryo UI" pitchFamily="50" charset="-128"/>
                <a:cs typeface="Meiryo UI" pitchFamily="50" charset="-128"/>
              </a:rPr>
              <a:t>ねん</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の</a:t>
            </a:r>
            <a:r>
              <a:rPr lang="ja-JP" altLang="en-US" b="0" i="0" dirty="0">
                <a:latin typeface="Meiryo UI" pitchFamily="50" charset="-128"/>
                <a:ea typeface="Meiryo UI" pitchFamily="50" charset="-128"/>
                <a:cs typeface="Meiryo UI" pitchFamily="50" charset="-128"/>
              </a:rPr>
              <a:t>普及</a:t>
            </a:r>
            <a:r>
              <a:rPr lang="ja-JP" altLang="en-US" b="0" i="0" dirty="0" smtClean="0">
                <a:latin typeface="Meiryo UI" pitchFamily="50" charset="-128"/>
                <a:ea typeface="Meiryo UI" pitchFamily="50" charset="-128"/>
                <a:cs typeface="Meiryo UI" pitchFamily="50" charset="-128"/>
              </a:rPr>
              <a:t>など、広く</a:t>
            </a:r>
            <a:r>
              <a:rPr lang="ja-JP" altLang="en-US" b="0" i="0" dirty="0">
                <a:latin typeface="Meiryo UI" pitchFamily="50" charset="-128"/>
                <a:ea typeface="Meiryo UI" pitchFamily="50" charset="-128"/>
                <a:cs typeface="Meiryo UI" pitchFamily="50" charset="-128"/>
              </a:rPr>
              <a:t>府民に環境配慮行動の必要性と実践を</a:t>
            </a:r>
            <a:r>
              <a:rPr lang="ja-JP" altLang="en-US" b="0" i="0" dirty="0" smtClean="0">
                <a:latin typeface="Meiryo UI" pitchFamily="50" charset="-128"/>
                <a:ea typeface="Meiryo UI" pitchFamily="50" charset="-128"/>
                <a:cs typeface="Meiryo UI" pitchFamily="50" charset="-128"/>
              </a:rPr>
              <a:t>呼びかけます</a:t>
            </a:r>
            <a:r>
              <a:rPr lang="ja-JP" altLang="en-US" b="0" i="0" dirty="0">
                <a:latin typeface="Meiryo UI" pitchFamily="50" charset="-128"/>
                <a:ea typeface="Meiryo UI" pitchFamily="50" charset="-128"/>
                <a:cs typeface="Meiryo UI" pitchFamily="50" charset="-128"/>
              </a:rPr>
              <a:t>。</a:t>
            </a:r>
          </a:p>
          <a:p>
            <a:pPr marL="87313" indent="-87313" eaLnBrk="1" hangingPunct="1"/>
            <a:r>
              <a:rPr lang="ja-JP" altLang="en-US" b="0" i="0" dirty="0">
                <a:latin typeface="Meiryo UI" pitchFamily="50" charset="-128"/>
                <a:ea typeface="Meiryo UI" pitchFamily="50" charset="-128"/>
                <a:cs typeface="Meiryo UI" pitchFamily="50" charset="-128"/>
              </a:rPr>
              <a:t>　　また、地球温暖化防止活動推進</a:t>
            </a:r>
            <a:r>
              <a:rPr lang="ja-JP" altLang="en-US" b="0" i="0" dirty="0" smtClean="0">
                <a:latin typeface="Meiryo UI" pitchFamily="50" charset="-128"/>
                <a:ea typeface="Meiryo UI" pitchFamily="50" charset="-128"/>
                <a:cs typeface="Meiryo UI" pitchFamily="50" charset="-128"/>
              </a:rPr>
              <a:t>センター</a:t>
            </a:r>
            <a:r>
              <a:rPr lang="ja-JP" altLang="en-US" b="0" i="0" dirty="0">
                <a:latin typeface="Meiryo UI" pitchFamily="50" charset="-128"/>
                <a:ea typeface="Meiryo UI" pitchFamily="50" charset="-128"/>
                <a:cs typeface="Meiryo UI" pitchFamily="50" charset="-128"/>
              </a:rPr>
              <a:t>と連携し</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家庭</a:t>
            </a:r>
            <a:r>
              <a:rPr lang="ja-JP" altLang="en-US" b="0" i="0" dirty="0" smtClean="0">
                <a:latin typeface="Meiryo UI" pitchFamily="50" charset="-128"/>
                <a:ea typeface="Meiryo UI" pitchFamily="50" charset="-128"/>
                <a:cs typeface="Meiryo UI" pitchFamily="50" charset="-128"/>
              </a:rPr>
              <a:t>エコ</a:t>
            </a:r>
            <a:r>
              <a:rPr lang="ja-JP" altLang="en-US" b="0" i="0" dirty="0">
                <a:latin typeface="Meiryo UI" pitchFamily="50" charset="-128"/>
                <a:ea typeface="Meiryo UI" pitchFamily="50" charset="-128"/>
                <a:cs typeface="Meiryo UI" pitchFamily="50" charset="-128"/>
              </a:rPr>
              <a:t>診断</a:t>
            </a:r>
            <a:r>
              <a:rPr lang="ja-JP" altLang="en-US" b="0" i="0" dirty="0" smtClean="0">
                <a:latin typeface="Meiryo UI" pitchFamily="50" charset="-128"/>
                <a:ea typeface="Meiryo UI" pitchFamily="50" charset="-128"/>
                <a:cs typeface="Meiryo UI" pitchFamily="50" charset="-128"/>
              </a:rPr>
              <a:t>の普及促進や</a:t>
            </a:r>
            <a:r>
              <a:rPr lang="ja-JP" altLang="en-US" b="0" i="0" dirty="0">
                <a:latin typeface="Meiryo UI" pitchFamily="50" charset="-128"/>
                <a:ea typeface="Meiryo UI" pitchFamily="50" charset="-128"/>
                <a:cs typeface="Meiryo UI" pitchFamily="50" charset="-128"/>
              </a:rPr>
              <a:t>地球温暖化防止活動推進員による自主的な活動を支援します。</a:t>
            </a:r>
          </a:p>
        </p:txBody>
      </p:sp>
      <p:sp>
        <p:nvSpPr>
          <p:cNvPr id="77" name="テキスト ボックス 76"/>
          <p:cNvSpPr txBox="1"/>
          <p:nvPr/>
        </p:nvSpPr>
        <p:spPr>
          <a:xfrm>
            <a:off x="7874885" y="2101056"/>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9" name="正方形/長方形 38"/>
          <p:cNvSpPr/>
          <p:nvPr/>
        </p:nvSpPr>
        <p:spPr>
          <a:xfrm>
            <a:off x="3274762" y="1881606"/>
            <a:ext cx="4070422"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府内における環境家計簿の取組世帯数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7,245</a:t>
            </a:r>
            <a:r>
              <a:rPr lang="ja-JP" altLang="en-US" sz="1050" dirty="0" smtClean="0">
                <a:solidFill>
                  <a:schemeClr val="tx1"/>
                </a:solidFill>
                <a:latin typeface="Meiryo UI" pitchFamily="50" charset="-128"/>
                <a:ea typeface="Meiryo UI" pitchFamily="50" charset="-128"/>
                <a:cs typeface="Meiryo UI" pitchFamily="50" charset="-128"/>
              </a:rPr>
              <a:t>世帯</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0" name="テキスト ボックス 28"/>
          <p:cNvSpPr txBox="1">
            <a:spLocks noChangeArrowheads="1"/>
          </p:cNvSpPr>
          <p:nvPr/>
        </p:nvSpPr>
        <p:spPr bwMode="auto">
          <a:xfrm>
            <a:off x="208118" y="2363291"/>
            <a:ext cx="7799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◆大阪市では、家庭からの温室効果ガス排出量を削減し、環境未来型ライフスタイルを創造するため、毎日の消費電力と</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latin typeface="Meiryo UI" panose="020B0604030504040204" pitchFamily="50" charset="-128"/>
                <a:ea typeface="Meiryo UI" panose="020B0604030504040204" pitchFamily="50" charset="-128"/>
              </a:rPr>
              <a:t>各家庭で独自に</a:t>
            </a:r>
            <a:r>
              <a:rPr lang="ja-JP" altLang="ja-JP" b="0" i="0" dirty="0">
                <a:latin typeface="Meiryo UI" panose="020B0604030504040204" pitchFamily="50" charset="-128"/>
                <a:ea typeface="Meiryo UI" panose="020B0604030504040204" pitchFamily="50" charset="-128"/>
              </a:rPr>
              <a:t>省エネ活動に取り組</a:t>
            </a:r>
            <a:r>
              <a:rPr lang="ja-JP" altLang="en-US" b="0" i="0" dirty="0">
                <a:latin typeface="Meiryo UI" panose="020B0604030504040204" pitchFamily="50" charset="-128"/>
                <a:ea typeface="Meiryo UI" panose="020B0604030504040204" pitchFamily="50" charset="-128"/>
              </a:rPr>
              <a:t>むためのツール</a:t>
            </a:r>
            <a:r>
              <a:rPr lang="ja-JP" altLang="en-US" b="0" i="0" dirty="0">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a:t>
            </a:r>
            <a:r>
              <a:rPr lang="ja-JP" altLang="en-US" b="0" i="0">
                <a:latin typeface="Meiryo UI" panose="020B0604030504040204" pitchFamily="50" charset="-128"/>
                <a:ea typeface="Meiryo UI" panose="020B0604030504040204" pitchFamily="50" charset="-128"/>
              </a:rPr>
              <a:t>います</a:t>
            </a:r>
            <a:r>
              <a:rPr lang="ja-JP" altLang="en-US" b="0" i="0" smtClean="0">
                <a:latin typeface="Meiryo UI" panose="020B0604030504040204" pitchFamily="50" charset="-128"/>
                <a:ea typeface="Meiryo UI" panose="020B0604030504040204" pitchFamily="50" charset="-128"/>
              </a:rPr>
              <a:t>。また</a:t>
            </a:r>
            <a:r>
              <a:rPr lang="ja-JP" altLang="en-US" b="0" i="0" dirty="0">
                <a:latin typeface="Meiryo UI" panose="020B0604030504040204" pitchFamily="50" charset="-128"/>
                <a:ea typeface="Meiryo UI" panose="020B0604030504040204" pitchFamily="50" charset="-128"/>
              </a:rPr>
              <a:t>、地球温暖化防止をテーマに設立された「なにわエコ会議」の普及啓発活動や省エネ節電コンペの支援など、</a:t>
            </a:r>
            <a:r>
              <a:rPr lang="ja-JP" altLang="en-US" b="0" i="0" dirty="0">
                <a:latin typeface="Meiryo UI" pitchFamily="50" charset="-128"/>
                <a:ea typeface="Meiryo UI" pitchFamily="50" charset="-128"/>
                <a:cs typeface="Meiryo UI" pitchFamily="50" charset="-128"/>
              </a:rPr>
              <a:t>環境保全行動をより実効あるもの</a:t>
            </a:r>
            <a:r>
              <a:rPr lang="ja-JP" altLang="en-US" b="0" i="0" dirty="0" smtClean="0">
                <a:latin typeface="Meiryo UI" pitchFamily="50" charset="-128"/>
                <a:ea typeface="Meiryo UI" pitchFamily="50" charset="-128"/>
                <a:cs typeface="Meiryo UI" pitchFamily="50" charset="-128"/>
              </a:rPr>
              <a:t>にする</a:t>
            </a:r>
            <a:r>
              <a:rPr lang="ja-JP" altLang="en-US" b="0" i="0" dirty="0">
                <a:latin typeface="Meiryo UI" pitchFamily="50" charset="-128"/>
                <a:ea typeface="Meiryo UI" pitchFamily="50" charset="-128"/>
                <a:cs typeface="Meiryo UI" pitchFamily="50" charset="-128"/>
              </a:rPr>
              <a:t>ための啓発活動を実施します。</a:t>
            </a:r>
            <a:endParaRPr lang="en-US" altLang="ja-JP" b="0" i="0" dirty="0">
              <a:latin typeface="Meiryo UI" pitchFamily="50" charset="-128"/>
              <a:ea typeface="Meiryo UI" pitchFamily="50" charset="-128"/>
              <a:cs typeface="Meiryo UI" pitchFamily="50" charset="-128"/>
            </a:endParaRPr>
          </a:p>
        </p:txBody>
      </p:sp>
      <p:pic>
        <p:nvPicPr>
          <p:cNvPr id="24" name="図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732" y="645549"/>
            <a:ext cx="1844204" cy="1458194"/>
          </a:xfrm>
          <a:prstGeom prst="rect">
            <a:avLst/>
          </a:prstGeom>
          <a:noFill/>
          <a:ln>
            <a:noFill/>
          </a:ln>
        </p:spPr>
      </p:pic>
      <p:sp>
        <p:nvSpPr>
          <p:cNvPr id="26" name="テキスト ボックス 25"/>
          <p:cNvSpPr txBox="1"/>
          <p:nvPr/>
        </p:nvSpPr>
        <p:spPr>
          <a:xfrm>
            <a:off x="3508848" y="581824"/>
            <a:ext cx="1512168" cy="461665"/>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】84</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2" name="角丸四角形 21"/>
          <p:cNvSpPr/>
          <p:nvPr/>
        </p:nvSpPr>
        <p:spPr>
          <a:xfrm>
            <a:off x="163773" y="5332716"/>
            <a:ext cx="9613763" cy="142180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3" name="角丸四角形 22"/>
          <p:cNvSpPr/>
          <p:nvPr/>
        </p:nvSpPr>
        <p:spPr>
          <a:xfrm>
            <a:off x="708397" y="5472259"/>
            <a:ext cx="295991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環境交流</a:t>
            </a:r>
            <a:r>
              <a:rPr lang="ja-JP" altLang="en-US" sz="1600" b="1" dirty="0" smtClean="0">
                <a:solidFill>
                  <a:prstClr val="black"/>
                </a:solidFill>
                <a:latin typeface="Meiryo UI" pitchFamily="50" charset="-128"/>
                <a:ea typeface="Meiryo UI" pitchFamily="50" charset="-128"/>
                <a:cs typeface="Meiryo UI" pitchFamily="50" charset="-128"/>
              </a:rPr>
              <a:t>パートナーシップ</a:t>
            </a:r>
            <a:r>
              <a:rPr lang="ja-JP" altLang="ja-JP" sz="1600" b="1" dirty="0" smtClean="0">
                <a:solidFill>
                  <a:prstClr val="black"/>
                </a:solidFill>
                <a:latin typeface="Meiryo UI" pitchFamily="50" charset="-128"/>
                <a:ea typeface="Meiryo UI" pitchFamily="50" charset="-128"/>
                <a:cs typeface="Meiryo UI" pitchFamily="50" charset="-128"/>
              </a:rPr>
              <a:t>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5" name="テキスト ボックス 24"/>
          <p:cNvSpPr txBox="1"/>
          <p:nvPr/>
        </p:nvSpPr>
        <p:spPr>
          <a:xfrm>
            <a:off x="3882493" y="5474495"/>
            <a:ext cx="1596291" cy="461665"/>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府</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 </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a:solidFill>
                  <a:prstClr val="black"/>
                </a:solidFill>
                <a:latin typeface="Meiryo UI" pitchFamily="50" charset="-128"/>
                <a:ea typeface="Meiryo UI" pitchFamily="50" charset="-128"/>
                <a:cs typeface="Meiryo UI" pitchFamily="50" charset="-128"/>
              </a:rPr>
              <a:t>3</a:t>
            </a:r>
            <a:r>
              <a:rPr lang="en-US" altLang="ja-JP" sz="1200" dirty="0" smtClean="0">
                <a:solidFill>
                  <a:prstClr val="black"/>
                </a:solidFill>
                <a:latin typeface="Meiryo UI" pitchFamily="50" charset="-128"/>
                <a:ea typeface="Meiryo UI" pitchFamily="50" charset="-128"/>
                <a:cs typeface="Meiryo UI" pitchFamily="50" charset="-128"/>
              </a:rPr>
              <a:t>,000</a:t>
            </a:r>
            <a:r>
              <a:rPr lang="ja-JP" altLang="en-US" sz="1200" dirty="0" smtClean="0">
                <a:solidFill>
                  <a:prstClr val="black"/>
                </a:solidFill>
                <a:latin typeface="Meiryo UI" pitchFamily="50" charset="-128"/>
                <a:ea typeface="Meiryo UI" pitchFamily="50" charset="-128"/>
                <a:cs typeface="Meiryo UI" pitchFamily="50" charset="-128"/>
              </a:rPr>
              <a:t>千円）</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30149" y="5964617"/>
            <a:ext cx="42975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a:t>
            </a:r>
            <a:r>
              <a:rPr lang="en-US" altLang="ja-JP" b="0" i="0" dirty="0">
                <a:solidFill>
                  <a:prstClr val="black"/>
                </a:solidFill>
                <a:latin typeface="Meiryo UI" pitchFamily="50" charset="-128"/>
                <a:ea typeface="Meiryo UI" pitchFamily="50" charset="-128"/>
                <a:cs typeface="Meiryo UI" pitchFamily="50" charset="-128"/>
              </a:rPr>
              <a:t>NPO</a:t>
            </a:r>
            <a:r>
              <a:rPr lang="ja-JP" altLang="en-US" b="0" i="0" dirty="0">
                <a:solidFill>
                  <a:prstClr val="black"/>
                </a:solidFill>
                <a:latin typeface="Meiryo UI" pitchFamily="50" charset="-128"/>
                <a:ea typeface="Meiryo UI" pitchFamily="50" charset="-128"/>
                <a:cs typeface="Meiryo UI" pitchFamily="50" charset="-128"/>
              </a:rPr>
              <a:t>の協働取組を促進するための交流セミナーや</a:t>
            </a:r>
            <a:r>
              <a:rPr lang="en-US" altLang="ja-JP" b="0" i="0" dirty="0">
                <a:solidFill>
                  <a:prstClr val="black"/>
                </a:solidFill>
                <a:latin typeface="Meiryo UI" pitchFamily="50" charset="-128"/>
                <a:ea typeface="Meiryo UI" pitchFamily="50" charset="-128"/>
                <a:cs typeface="Meiryo UI" pitchFamily="50" charset="-128"/>
              </a:rPr>
              <a:t>NPO</a:t>
            </a:r>
            <a:r>
              <a:rPr lang="ja-JP" altLang="en-US" b="0" i="0" dirty="0">
                <a:solidFill>
                  <a:prstClr val="black"/>
                </a:solidFill>
                <a:latin typeface="Meiryo UI" pitchFamily="50" charset="-128"/>
                <a:ea typeface="Meiryo UI" pitchFamily="50" charset="-128"/>
                <a:cs typeface="Meiryo UI" pitchFamily="50" charset="-128"/>
              </a:rPr>
              <a:t>に携わっている方々への人材育成講座の実施を通じて、交流の「機会」を提供し、積極的に取組みを支援</a:t>
            </a:r>
            <a:r>
              <a:rPr lang="ja-JP" altLang="en-US" b="0" i="0" dirty="0" smtClean="0">
                <a:solidFill>
                  <a:prstClr val="black"/>
                </a:solidFill>
                <a:latin typeface="Meiryo UI" pitchFamily="50" charset="-128"/>
                <a:ea typeface="Meiryo UI" pitchFamily="50" charset="-128"/>
                <a:cs typeface="Meiryo UI" pitchFamily="50" charset="-128"/>
              </a:rPr>
              <a:t>。</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5598750" y="5470436"/>
            <a:ext cx="4125187" cy="12234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＜事業内容＞</a:t>
            </a:r>
            <a:endParaRPr lang="en-US" altLang="ja-JP" sz="1050"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①環境</a:t>
            </a:r>
            <a:r>
              <a:rPr lang="en-US" altLang="ja-JP" sz="1050" b="0" i="0" dirty="0">
                <a:solidFill>
                  <a:prstClr val="black"/>
                </a:solidFill>
                <a:latin typeface="Meiryo UI" pitchFamily="50" charset="-128"/>
                <a:ea typeface="Meiryo UI" pitchFamily="50" charset="-128"/>
                <a:cs typeface="Meiryo UI" pitchFamily="50" charset="-128"/>
              </a:rPr>
              <a:t>NPO</a:t>
            </a:r>
            <a:r>
              <a:rPr lang="ja-JP" altLang="en-US" sz="1050" b="0" i="0" dirty="0">
                <a:solidFill>
                  <a:prstClr val="black"/>
                </a:solidFill>
                <a:latin typeface="Meiryo UI" pitchFamily="50" charset="-128"/>
                <a:ea typeface="Meiryo UI" pitchFamily="50" charset="-128"/>
                <a:cs typeface="Meiryo UI" pitchFamily="50" charset="-128"/>
              </a:rPr>
              <a:t>等の登録制度の運用と活用</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②交流</a:t>
            </a:r>
            <a:r>
              <a:rPr lang="ja-JP" altLang="en-US" sz="1050" b="0" i="0" dirty="0">
                <a:solidFill>
                  <a:prstClr val="black"/>
                </a:solidFill>
                <a:latin typeface="Meiryo UI" pitchFamily="50" charset="-128"/>
                <a:ea typeface="Meiryo UI" pitchFamily="50" charset="-128"/>
                <a:cs typeface="Meiryo UI" pitchFamily="50" charset="-128"/>
              </a:rPr>
              <a:t>セミナーの実施</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③人材</a:t>
            </a:r>
            <a:r>
              <a:rPr lang="ja-JP" altLang="en-US" sz="1050" b="0" i="0" dirty="0">
                <a:solidFill>
                  <a:prstClr val="black"/>
                </a:solidFill>
                <a:latin typeface="Meiryo UI" pitchFamily="50" charset="-128"/>
                <a:ea typeface="Meiryo UI" pitchFamily="50" charset="-128"/>
                <a:cs typeface="Meiryo UI" pitchFamily="50" charset="-128"/>
              </a:rPr>
              <a:t>育成講座の実施</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④環境</a:t>
            </a:r>
            <a:r>
              <a:rPr lang="ja-JP" altLang="en-US" sz="1050" b="0" i="0" dirty="0">
                <a:solidFill>
                  <a:prstClr val="black"/>
                </a:solidFill>
                <a:latin typeface="Meiryo UI" pitchFamily="50" charset="-128"/>
                <a:ea typeface="Meiryo UI" pitchFamily="50" charset="-128"/>
                <a:cs typeface="Meiryo UI" pitchFamily="50" charset="-128"/>
              </a:rPr>
              <a:t>教育研究会の実施</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⑤</a:t>
            </a:r>
            <a:r>
              <a:rPr lang="en-US" altLang="ja-JP" sz="1050" b="0" i="0" dirty="0" smtClean="0">
                <a:solidFill>
                  <a:prstClr val="black"/>
                </a:solidFill>
                <a:latin typeface="Meiryo UI" pitchFamily="50" charset="-128"/>
                <a:ea typeface="Meiryo UI" pitchFamily="50" charset="-128"/>
                <a:cs typeface="Meiryo UI" pitchFamily="50" charset="-128"/>
              </a:rPr>
              <a:t>SNS</a:t>
            </a:r>
            <a:r>
              <a:rPr lang="ja-JP" altLang="en-US" sz="1050" b="0" i="0" dirty="0">
                <a:solidFill>
                  <a:prstClr val="black"/>
                </a:solidFill>
                <a:latin typeface="Meiryo UI" pitchFamily="50" charset="-128"/>
                <a:ea typeface="Meiryo UI" pitchFamily="50" charset="-128"/>
                <a:cs typeface="Meiryo UI" pitchFamily="50" charset="-128"/>
              </a:rPr>
              <a:t>等を活用した</a:t>
            </a:r>
            <a:r>
              <a:rPr lang="en-US" altLang="ja-JP" sz="1050" b="0" i="0" dirty="0">
                <a:solidFill>
                  <a:prstClr val="black"/>
                </a:solidFill>
                <a:latin typeface="Meiryo UI" pitchFamily="50" charset="-128"/>
                <a:ea typeface="Meiryo UI" pitchFamily="50" charset="-128"/>
                <a:cs typeface="Meiryo UI" pitchFamily="50" charset="-128"/>
              </a:rPr>
              <a:t>NPO</a:t>
            </a:r>
            <a:r>
              <a:rPr lang="ja-JP" altLang="en-US" sz="1050" b="0" i="0" dirty="0">
                <a:solidFill>
                  <a:prstClr val="black"/>
                </a:solidFill>
                <a:latin typeface="Meiryo UI" pitchFamily="50" charset="-128"/>
                <a:ea typeface="Meiryo UI" pitchFamily="50" charset="-128"/>
                <a:cs typeface="Meiryo UI" pitchFamily="50" charset="-128"/>
              </a:rPr>
              <a:t>等の活動の情報発信</a:t>
            </a:r>
          </a:p>
          <a:p>
            <a:pPr marL="87313" indent="-87313" eaLnBrk="1" hangingPunct="1"/>
            <a:r>
              <a:rPr lang="ja-JP" altLang="en-US" sz="1050" b="0" i="0" dirty="0">
                <a:solidFill>
                  <a:prstClr val="black"/>
                </a:solidFill>
                <a:latin typeface="Meiryo UI" pitchFamily="50" charset="-128"/>
                <a:ea typeface="Meiryo UI" pitchFamily="50" charset="-128"/>
                <a:cs typeface="Meiryo UI" pitchFamily="50" charset="-128"/>
              </a:rPr>
              <a:t>＊事業に連動して、企業や市町村等とのつなぎを必要に応じて、府が実施</a:t>
            </a:r>
            <a:r>
              <a:rPr lang="ja-JP" altLang="en-US" sz="1050" b="0" i="0" dirty="0" smtClean="0">
                <a:solidFill>
                  <a:prstClr val="black"/>
                </a:solidFill>
                <a:latin typeface="Meiryo UI" pitchFamily="50" charset="-128"/>
                <a:ea typeface="Meiryo UI" pitchFamily="50" charset="-128"/>
                <a:cs typeface="Meiryo UI" pitchFamily="50" charset="-128"/>
              </a:rPr>
              <a:t>。</a:t>
            </a:r>
            <a:endParaRPr lang="ja-JP" altLang="en-US" sz="1050" b="0" i="0" dirty="0">
              <a:solidFill>
                <a:prstClr val="black"/>
              </a:solidFill>
              <a:latin typeface="Meiryo UI" pitchFamily="50" charset="-128"/>
              <a:ea typeface="Meiryo UI" pitchFamily="50" charset="-128"/>
              <a:cs typeface="Meiryo UI" pitchFamily="50" charset="-128"/>
            </a:endParaRPr>
          </a:p>
        </p:txBody>
      </p:sp>
      <p:sp>
        <p:nvSpPr>
          <p:cNvPr id="29" name="星 12 28"/>
          <p:cNvSpPr/>
          <p:nvPr/>
        </p:nvSpPr>
        <p:spPr>
          <a:xfrm>
            <a:off x="258861" y="533695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8"/>
          <p:cNvSpPr txBox="1">
            <a:spLocks noChangeArrowheads="1"/>
          </p:cNvSpPr>
          <p:nvPr/>
        </p:nvSpPr>
        <p:spPr bwMode="auto">
          <a:xfrm>
            <a:off x="180409" y="4194854"/>
            <a:ext cx="947425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　また、</a:t>
            </a:r>
            <a:r>
              <a:rPr lang="ja-JP" altLang="ja-JP" b="0" i="0" dirty="0" smtClean="0">
                <a:solidFill>
                  <a:prstClr val="black"/>
                </a:solidFill>
                <a:latin typeface="Meiryo UI" pitchFamily="50" charset="-128"/>
                <a:ea typeface="Meiryo UI" pitchFamily="50" charset="-128"/>
                <a:cs typeface="Meiryo UI" pitchFamily="50" charset="-128"/>
              </a:rPr>
              <a:t>平成</a:t>
            </a:r>
            <a:r>
              <a:rPr lang="en-US" altLang="ja-JP" b="0" i="0" dirty="0">
                <a:solidFill>
                  <a:prstClr val="black"/>
                </a:solidFill>
                <a:latin typeface="Meiryo UI" pitchFamily="50" charset="-128"/>
                <a:ea typeface="Meiryo UI" pitchFamily="50" charset="-128"/>
                <a:cs typeface="Meiryo UI" pitchFamily="50" charset="-128"/>
              </a:rPr>
              <a:t>27</a:t>
            </a:r>
            <a:r>
              <a:rPr lang="ja-JP" altLang="ja-JP" b="0" i="0" dirty="0">
                <a:solidFill>
                  <a:prstClr val="black"/>
                </a:solidFill>
                <a:latin typeface="Meiryo UI" pitchFamily="50" charset="-128"/>
                <a:ea typeface="Meiryo UI" pitchFamily="50" charset="-128"/>
                <a:cs typeface="Meiryo UI" pitchFamily="50" charset="-128"/>
              </a:rPr>
              <a:t>年度に鶴見区で実施しました区民参加型の省エネ事業</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地域と連携した低炭素化推進事業</a:t>
            </a:r>
            <a:r>
              <a:rPr lang="en-US" altLang="ja-JP" b="0" i="0" dirty="0" smtClean="0">
                <a:solidFill>
                  <a:prstClr val="black"/>
                </a:solidFill>
                <a:latin typeface="Meiryo UI" pitchFamily="50" charset="-128"/>
                <a:ea typeface="Meiryo UI" pitchFamily="50" charset="-128"/>
                <a:cs typeface="Meiryo UI" pitchFamily="50" charset="-128"/>
              </a:rPr>
              <a:t>‐Leading </a:t>
            </a:r>
            <a:r>
              <a:rPr lang="en-US" altLang="ja-JP" b="0" i="0" dirty="0">
                <a:solidFill>
                  <a:prstClr val="black"/>
                </a:solidFill>
                <a:latin typeface="Meiryo UI" pitchFamily="50" charset="-128"/>
                <a:ea typeface="Meiryo UI" pitchFamily="50" charset="-128"/>
                <a:cs typeface="Meiryo UI" pitchFamily="50" charset="-128"/>
              </a:rPr>
              <a:t>Eco Life </a:t>
            </a:r>
            <a:r>
              <a:rPr lang="ja-JP" altLang="ja-JP" b="0" i="0" dirty="0" smtClean="0">
                <a:solidFill>
                  <a:prstClr val="black"/>
                </a:solidFill>
                <a:latin typeface="Meiryo UI" pitchFamily="50" charset="-128"/>
                <a:ea typeface="Meiryo UI" pitchFamily="50" charset="-128"/>
                <a:cs typeface="Meiryo UI" pitchFamily="50" charset="-128"/>
              </a:rPr>
              <a:t>つるみ</a:t>
            </a:r>
            <a:r>
              <a:rPr lang="en-US" altLang="ja-JP" b="0" i="0" dirty="0" smtClean="0">
                <a:solidFill>
                  <a:prstClr val="black"/>
                </a:solidFill>
                <a:latin typeface="Meiryo UI" pitchFamily="50" charset="-128"/>
                <a:ea typeface="Meiryo UI" pitchFamily="50" charset="-128"/>
                <a:cs typeface="Meiryo UI" pitchFamily="50" charset="-128"/>
              </a:rPr>
              <a:t>‐</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で</a:t>
            </a:r>
            <a:r>
              <a:rPr lang="ja-JP" altLang="ja-JP" b="0" i="0" dirty="0" smtClean="0">
                <a:solidFill>
                  <a:prstClr val="black"/>
                </a:solidFill>
                <a:latin typeface="Meiryo UI" pitchFamily="50" charset="-128"/>
                <a:ea typeface="Meiryo UI" pitchFamily="50" charset="-128"/>
                <a:cs typeface="Meiryo UI" pitchFamily="50" charset="-128"/>
              </a:rPr>
              <a:t>得られた</a:t>
            </a:r>
            <a:r>
              <a:rPr lang="ja-JP" altLang="en-US" b="0" i="0" dirty="0" smtClean="0">
                <a:solidFill>
                  <a:prstClr val="black"/>
                </a:solidFill>
                <a:latin typeface="Meiryo UI" pitchFamily="50" charset="-128"/>
                <a:ea typeface="Meiryo UI" pitchFamily="50" charset="-128"/>
                <a:cs typeface="Meiryo UI" pitchFamily="50" charset="-128"/>
              </a:rPr>
              <a:t>省エネに関する情報（省エネ取組事例、世帯属性別エネルギー消費実態、身近な人とのコミュニケーションや他者情報の提供による省エネ行動の促進効果など）</a:t>
            </a:r>
            <a:r>
              <a:rPr lang="ja-JP" altLang="ja-JP" b="0" i="0" dirty="0" smtClean="0">
                <a:solidFill>
                  <a:prstClr val="black"/>
                </a:solidFill>
                <a:latin typeface="Meiryo UI" pitchFamily="50" charset="-128"/>
                <a:ea typeface="Meiryo UI" pitchFamily="50" charset="-128"/>
                <a:cs typeface="Meiryo UI" pitchFamily="50" charset="-128"/>
              </a:rPr>
              <a:t>を</a:t>
            </a:r>
            <a:r>
              <a:rPr lang="ja-JP" altLang="en-US" b="0" i="0" dirty="0" smtClean="0">
                <a:solidFill>
                  <a:prstClr val="black"/>
                </a:solidFill>
                <a:latin typeface="Meiryo UI" pitchFamily="50" charset="-128"/>
                <a:ea typeface="Meiryo UI" pitchFamily="50" charset="-128"/>
                <a:cs typeface="Meiryo UI" pitchFamily="50" charset="-128"/>
              </a:rPr>
              <a:t>活用して</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区の広報誌や様々なイベント、環境局が実施する環境学習や出前講座等、多様な情報発信の機会</a:t>
            </a:r>
            <a:r>
              <a:rPr lang="ja-JP" altLang="ja-JP" b="0" i="0" dirty="0" smtClean="0">
                <a:solidFill>
                  <a:prstClr val="black"/>
                </a:solidFill>
                <a:latin typeface="Meiryo UI" pitchFamily="50" charset="-128"/>
                <a:ea typeface="Meiryo UI" pitchFamily="50" charset="-128"/>
                <a:cs typeface="Meiryo UI" pitchFamily="50" charset="-128"/>
              </a:rPr>
              <a:t>を利用し</a:t>
            </a:r>
            <a:r>
              <a:rPr lang="ja-JP" altLang="en-US" b="0" i="0" dirty="0" smtClean="0">
                <a:solidFill>
                  <a:prstClr val="black"/>
                </a:solidFill>
                <a:latin typeface="Meiryo UI" pitchFamily="50" charset="-128"/>
                <a:ea typeface="Meiryo UI" pitchFamily="50" charset="-128"/>
                <a:cs typeface="Meiryo UI" pitchFamily="50" charset="-128"/>
              </a:rPr>
              <a:t>て市民の皆様に省エネ行動を促進するような情報を</a:t>
            </a:r>
            <a:r>
              <a:rPr lang="ja-JP" altLang="ja-JP" b="0" i="0" dirty="0" smtClean="0">
                <a:solidFill>
                  <a:prstClr val="black"/>
                </a:solidFill>
                <a:latin typeface="Meiryo UI" pitchFamily="50" charset="-128"/>
                <a:ea typeface="Meiryo UI" pitchFamily="50" charset="-128"/>
                <a:cs typeface="Meiryo UI" pitchFamily="50" charset="-128"/>
              </a:rPr>
              <a:t>積極的</a:t>
            </a:r>
            <a:r>
              <a:rPr lang="ja-JP" altLang="en-US" b="0" i="0" dirty="0" smtClean="0">
                <a:solidFill>
                  <a:prstClr val="black"/>
                </a:solidFill>
                <a:latin typeface="Meiryo UI" pitchFamily="50" charset="-128"/>
                <a:ea typeface="Meiryo UI" pitchFamily="50" charset="-128"/>
                <a:cs typeface="Meiryo UI" pitchFamily="50" charset="-128"/>
              </a:rPr>
              <a:t>に</a:t>
            </a:r>
            <a:r>
              <a:rPr lang="ja-JP" altLang="ja-JP" b="0" i="0" dirty="0" smtClean="0">
                <a:solidFill>
                  <a:prstClr val="black"/>
                </a:solidFill>
                <a:latin typeface="Meiryo UI" pitchFamily="50" charset="-128"/>
                <a:ea typeface="Meiryo UI" pitchFamily="50" charset="-128"/>
                <a:cs typeface="Meiryo UI" pitchFamily="50" charset="-128"/>
              </a:rPr>
              <a:t>発信</a:t>
            </a:r>
            <a:r>
              <a:rPr lang="ja-JP" altLang="en-US" b="0" i="0" dirty="0" smtClean="0">
                <a:solidFill>
                  <a:prstClr val="black"/>
                </a:solidFill>
                <a:latin typeface="Meiryo UI" pitchFamily="50" charset="-128"/>
                <a:ea typeface="Meiryo UI" pitchFamily="50" charset="-128"/>
                <a:cs typeface="Meiryo UI" pitchFamily="50" charset="-128"/>
              </a:rPr>
              <a:t>していくとともに</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現在見直しを進めています「</a:t>
            </a:r>
            <a:r>
              <a:rPr lang="ja-JP" altLang="en-US" b="0" i="0" dirty="0">
                <a:solidFill>
                  <a:prstClr val="black"/>
                </a:solidFill>
                <a:latin typeface="Meiryo UI" pitchFamily="50" charset="-128"/>
                <a:ea typeface="Meiryo UI" pitchFamily="50" charset="-128"/>
                <a:cs typeface="Meiryo UI" pitchFamily="50" charset="-128"/>
              </a:rPr>
              <a:t>大阪市地球温暖化対策実行計画</a:t>
            </a:r>
            <a:r>
              <a:rPr lang="en-US" altLang="ja-JP" b="0" i="0" dirty="0">
                <a:solidFill>
                  <a:prstClr val="black"/>
                </a:solidFill>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区域施策編</a:t>
            </a:r>
            <a:r>
              <a:rPr lang="en-US" altLang="ja-JP"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」の施策の検討に反映するなど、今後</a:t>
            </a:r>
            <a:r>
              <a:rPr lang="ja-JP" altLang="en-US" b="0" i="0" dirty="0">
                <a:solidFill>
                  <a:prstClr val="black"/>
                </a:solidFill>
                <a:latin typeface="Meiryo UI" pitchFamily="50" charset="-128"/>
                <a:ea typeface="Meiryo UI" pitchFamily="50" charset="-128"/>
                <a:cs typeface="Meiryo UI" pitchFamily="50" charset="-128"/>
              </a:rPr>
              <a:t>の家庭部門の温暖化対策の推進に</a:t>
            </a:r>
            <a:r>
              <a:rPr lang="ja-JP" altLang="en-US" b="0" i="0" dirty="0" smtClean="0">
                <a:solidFill>
                  <a:prstClr val="black"/>
                </a:solidFill>
                <a:latin typeface="Meiryo UI" pitchFamily="50" charset="-128"/>
                <a:ea typeface="Meiryo UI" pitchFamily="50" charset="-128"/>
                <a:cs typeface="Meiryo UI" pitchFamily="50" charset="-128"/>
              </a:rPr>
              <a:t>つなげていきます。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38" name="テキスト ボックス 34"/>
          <p:cNvSpPr txBox="1"/>
          <p:nvPr/>
        </p:nvSpPr>
        <p:spPr>
          <a:xfrm>
            <a:off x="8134693" y="3937535"/>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12" y="2665210"/>
            <a:ext cx="1668456" cy="1254180"/>
          </a:xfrm>
          <a:prstGeom prst="ellipse">
            <a:avLst/>
          </a:prstGeom>
          <a:ln>
            <a:noFill/>
          </a:ln>
          <a:effectLst>
            <a:softEdge rad="63500"/>
          </a:effectLst>
        </p:spPr>
      </p:pic>
      <p:sp>
        <p:nvSpPr>
          <p:cNvPr id="43" name="正方形/長方形 42"/>
          <p:cNvSpPr/>
          <p:nvPr/>
        </p:nvSpPr>
        <p:spPr>
          <a:xfrm>
            <a:off x="3894964" y="3603581"/>
            <a:ext cx="3782390" cy="55515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年度実績＞</a:t>
            </a:r>
            <a:endParaRPr lang="en-US" altLang="ja-JP" sz="1050" dirty="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省エネ</a:t>
            </a:r>
            <a:r>
              <a:rPr lang="ja-JP" altLang="en-US" sz="1050" dirty="0" smtClean="0">
                <a:solidFill>
                  <a:prstClr val="black"/>
                </a:solidFill>
                <a:latin typeface="Meiryo UI" pitchFamily="50" charset="-128"/>
                <a:ea typeface="Meiryo UI" pitchFamily="50" charset="-128"/>
                <a:cs typeface="Meiryo UI" pitchFamily="50" charset="-128"/>
              </a:rPr>
              <a:t>関連講座開催：　</a:t>
            </a:r>
            <a:r>
              <a:rPr lang="en-US" altLang="ja-JP" sz="1050" dirty="0" smtClean="0">
                <a:solidFill>
                  <a:prstClr val="black"/>
                </a:solidFill>
                <a:latin typeface="Meiryo UI" pitchFamily="50" charset="-128"/>
                <a:ea typeface="Meiryo UI" pitchFamily="50" charset="-128"/>
                <a:cs typeface="Meiryo UI" pitchFamily="50" charset="-128"/>
              </a:rPr>
              <a:t>392</a:t>
            </a:r>
            <a:r>
              <a:rPr lang="ja-JP" altLang="en-US" sz="1050" dirty="0" smtClean="0">
                <a:solidFill>
                  <a:prstClr val="black"/>
                </a:solidFill>
                <a:latin typeface="Meiryo UI" pitchFamily="50" charset="-128"/>
                <a:ea typeface="Meiryo UI" pitchFamily="50" charset="-128"/>
                <a:cs typeface="Meiryo UI" pitchFamily="50" charset="-128"/>
              </a:rPr>
              <a:t>名参加　　　　　　　</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・なにわエコ会議による普及啓発</a:t>
            </a:r>
            <a:r>
              <a:rPr lang="ja-JP" altLang="en-US" sz="1050" dirty="0">
                <a:solidFill>
                  <a:prstClr val="black"/>
                </a:solidFill>
                <a:latin typeface="Meiryo UI" pitchFamily="50" charset="-128"/>
                <a:ea typeface="Meiryo UI" pitchFamily="50" charset="-128"/>
                <a:cs typeface="Meiryo UI" pitchFamily="50" charset="-128"/>
              </a:rPr>
              <a:t>活動</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2,000</a:t>
            </a:r>
            <a:r>
              <a:rPr lang="ja-JP" altLang="en-US" sz="1050" dirty="0" smtClean="0">
                <a:solidFill>
                  <a:prstClr val="black"/>
                </a:solidFill>
                <a:latin typeface="Meiryo UI" pitchFamily="50" charset="-128"/>
                <a:ea typeface="Meiryo UI" pitchFamily="50" charset="-128"/>
                <a:cs typeface="Meiryo UI" pitchFamily="50" charset="-128"/>
              </a:rPr>
              <a:t>名参加</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5715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latin typeface="Meiryo UI" pitchFamily="50" charset="-128"/>
                <a:ea typeface="Meiryo UI" pitchFamily="50" charset="-128"/>
                <a:cs typeface="Meiryo UI" pitchFamily="50" charset="-128"/>
              </a:rPr>
              <a:t>　大阪府環境審議会</a:t>
            </a:r>
            <a:r>
              <a:rPr lang="ja-JP" altLang="ja-JP" b="1" dirty="0" smtClean="0">
                <a:latin typeface="Meiryo UI" pitchFamily="50" charset="-128"/>
                <a:ea typeface="Meiryo UI" pitchFamily="50" charset="-128"/>
                <a:cs typeface="Meiryo UI" pitchFamily="50" charset="-128"/>
              </a:rPr>
              <a:t>答申</a:t>
            </a:r>
            <a:r>
              <a:rPr lang="ja-JP" altLang="en-US" b="1" dirty="0" smtClean="0">
                <a:latin typeface="Meiryo UI" pitchFamily="50" charset="-128"/>
                <a:ea typeface="Meiryo UI" pitchFamily="50" charset="-128"/>
                <a:cs typeface="Meiryo UI" pitchFamily="50" charset="-128"/>
              </a:rPr>
              <a:t>や大阪府市エネルギー戦略会議の</a:t>
            </a:r>
            <a:r>
              <a:rPr lang="ja-JP" altLang="ja-JP" b="1" dirty="0" smtClean="0">
                <a:latin typeface="Meiryo UI" pitchFamily="50" charset="-128"/>
                <a:ea typeface="Meiryo UI" pitchFamily="50" charset="-128"/>
                <a:cs typeface="Meiryo UI" pitchFamily="50" charset="-128"/>
              </a:rPr>
              <a:t>提言</a:t>
            </a:r>
            <a:r>
              <a:rPr lang="ja-JP" altLang="en-US" b="1" dirty="0" smtClean="0">
                <a:latin typeface="Meiryo UI" pitchFamily="50" charset="-128"/>
                <a:ea typeface="Meiryo UI" pitchFamily="50" charset="-128"/>
                <a:cs typeface="Meiryo UI" pitchFamily="50" charset="-128"/>
              </a:rPr>
              <a:t>を踏まえ</a:t>
            </a:r>
            <a:r>
              <a:rPr lang="ja-JP"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再生可能エネルギーの普及拡大や省エネの推進など、</a:t>
            </a:r>
            <a:r>
              <a:rPr lang="en-US" altLang="ja-JP" b="1" dirty="0" smtClean="0">
                <a:latin typeface="Meiryo UI" pitchFamily="50" charset="-128"/>
                <a:ea typeface="Meiryo UI" pitchFamily="50" charset="-128"/>
                <a:cs typeface="Meiryo UI" pitchFamily="50" charset="-128"/>
              </a:rPr>
              <a:t>2020</a:t>
            </a:r>
            <a:r>
              <a:rPr lang="ja-JP" altLang="en-US" b="1" dirty="0" smtClean="0">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latin typeface="Meiryo UI" pitchFamily="50" charset="-128"/>
                <a:ea typeface="Meiryo UI" pitchFamily="50" charset="-128"/>
                <a:cs typeface="Meiryo UI" pitchFamily="50" charset="-128"/>
              </a:rPr>
              <a:t>2014</a:t>
            </a:r>
            <a:r>
              <a:rPr lang="ja-JP" altLang="en-US" b="1" dirty="0" smtClean="0">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a:t>
            </a:r>
            <a:r>
              <a:rPr lang="ja-JP" altLang="en-US" b="1" dirty="0" smtClean="0">
                <a:latin typeface="Meiryo UI" pitchFamily="50" charset="-128"/>
                <a:ea typeface="Meiryo UI" pitchFamily="50" charset="-128"/>
                <a:cs typeface="Meiryo UI" pitchFamily="50" charset="-128"/>
              </a:rPr>
              <a:t>に策定しました。</a:t>
            </a:r>
            <a:endParaRPr lang="en-US" altLang="ja-JP" b="1" dirty="0" smtClean="0">
              <a:latin typeface="Meiryo UI" pitchFamily="50" charset="-128"/>
              <a:ea typeface="Meiryo UI" pitchFamily="50" charset="-128"/>
              <a:cs typeface="Meiryo UI" pitchFamily="50" charset="-128"/>
            </a:endParaRPr>
          </a:p>
          <a:p>
            <a:r>
              <a:rPr lang="ja-JP" altLang="en-US" b="1" dirty="0" smtClean="0">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latin typeface="Meiryo UI" pitchFamily="50" charset="-128"/>
                <a:ea typeface="Meiryo UI" pitchFamily="50" charset="-128"/>
                <a:cs typeface="Meiryo UI" pitchFamily="50" charset="-128"/>
              </a:rPr>
              <a:t>2016</a:t>
            </a:r>
            <a:r>
              <a:rPr lang="ja-JP" altLang="en-US" b="1" dirty="0" smtClean="0">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latin typeface="Meiryo UI" pitchFamily="50" charset="-128"/>
              <a:ea typeface="Meiryo UI" pitchFamily="50" charset="-128"/>
              <a:cs typeface="Meiryo UI" pitchFamily="50" charset="-128"/>
            </a:endParaRPr>
          </a:p>
        </p:txBody>
      </p:sp>
      <p:sp>
        <p:nvSpPr>
          <p:cNvPr id="28" name="円/楕円 27"/>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2015</a:t>
            </a:r>
            <a:r>
              <a:rPr lang="ja-JP" altLang="en-US" sz="1200" dirty="0" smtClean="0">
                <a:latin typeface="Meiryo UI" pitchFamily="50" charset="-128"/>
                <a:ea typeface="Meiryo UI" pitchFamily="50" charset="-128"/>
                <a:cs typeface="Meiryo UI" pitchFamily="50" charset="-128"/>
              </a:rPr>
              <a:t>年度の実績などについて、府民･市民のみなさまに分かりやすくお示しします。</a:t>
            </a:r>
            <a:endParaRPr kumimoji="1" lang="ja-JP" altLang="en-US" sz="1200" dirty="0">
              <a:solidFill>
                <a:srgbClr val="FF0000"/>
              </a:solidFill>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29</a:t>
            </a:r>
            <a:endParaRPr lang="ja-JP" altLang="en-US" b="1" dirty="0">
              <a:solidFill>
                <a:prstClr val="white"/>
              </a:solidFill>
            </a:endParaRPr>
          </a:p>
        </p:txBody>
      </p:sp>
      <p:sp>
        <p:nvSpPr>
          <p:cNvPr id="10" name="角丸四角形 9"/>
          <p:cNvSpPr/>
          <p:nvPr/>
        </p:nvSpPr>
        <p:spPr>
          <a:xfrm>
            <a:off x="83460" y="623041"/>
            <a:ext cx="9694076" cy="605485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◆屋外空間における夏の昼間の暑熱環境の改善を図るため</a:t>
            </a:r>
            <a:r>
              <a:rPr lang="ja-JP" altLang="en-US" sz="1300" dirty="0" smtClean="0">
                <a:solidFill>
                  <a:schemeClr val="tx1"/>
                </a:solidFill>
                <a:latin typeface="Meiryo UI" pitchFamily="50" charset="-128"/>
                <a:ea typeface="Meiryo UI" pitchFamily="50" charset="-128"/>
                <a:cs typeface="Meiryo UI" pitchFamily="50" charset="-128"/>
              </a:rPr>
              <a:t>、民間事</a:t>
            </a:r>
            <a:r>
              <a:rPr lang="ja-JP" altLang="en-US" sz="1300" dirty="0">
                <a:solidFill>
                  <a:schemeClr val="tx1"/>
                </a:solidFill>
                <a:latin typeface="Meiryo UI" pitchFamily="50" charset="-128"/>
                <a:ea typeface="Meiryo UI" pitchFamily="50" charset="-128"/>
                <a:cs typeface="Meiryo UI" pitchFamily="50" charset="-128"/>
              </a:rPr>
              <a:t>業者の協力を</a:t>
            </a:r>
            <a:r>
              <a:rPr lang="ja-JP" altLang="en-US" sz="1300" dirty="0" smtClean="0">
                <a:solidFill>
                  <a:schemeClr val="tx1"/>
                </a:solidFill>
                <a:latin typeface="Meiryo UI" pitchFamily="50" charset="-128"/>
                <a:ea typeface="Meiryo UI" pitchFamily="50" charset="-128"/>
                <a:cs typeface="Meiryo UI" pitchFamily="50" charset="-128"/>
              </a:rPr>
              <a:t>得て</a:t>
            </a:r>
            <a:r>
              <a:rPr lang="ja-JP" altLang="en-US" sz="1300" dirty="0">
                <a:solidFill>
                  <a:schemeClr val="tx1"/>
                </a:solidFill>
                <a:latin typeface="Meiryo UI" pitchFamily="50" charset="-128"/>
                <a:ea typeface="Meiryo UI" pitchFamily="50" charset="-128"/>
                <a:cs typeface="Meiryo UI" pitchFamily="50" charset="-128"/>
              </a:rPr>
              <a:t>都市部の</a:t>
            </a:r>
            <a:r>
              <a:rPr lang="ja-JP" altLang="en-US" sz="1300" dirty="0" smtClean="0">
                <a:solidFill>
                  <a:schemeClr val="tx1"/>
                </a:solidFill>
                <a:latin typeface="Meiryo UI" pitchFamily="50" charset="-128"/>
                <a:ea typeface="Meiryo UI" pitchFamily="50" charset="-128"/>
                <a:cs typeface="Meiryo UI" pitchFamily="50" charset="-128"/>
              </a:rPr>
              <a:t>身近な空きスペース（公開空地等）を</a:t>
            </a:r>
            <a:r>
              <a:rPr lang="ja-JP" altLang="en-US" sz="1300" dirty="0">
                <a:solidFill>
                  <a:schemeClr val="tx1"/>
                </a:solidFill>
                <a:latin typeface="Meiryo UI" pitchFamily="50" charset="-128"/>
                <a:ea typeface="Meiryo UI" pitchFamily="50" charset="-128"/>
                <a:cs typeface="Meiryo UI" pitchFamily="50" charset="-128"/>
              </a:rPr>
              <a:t>対象</a:t>
            </a:r>
            <a:r>
              <a:rPr lang="ja-JP" altLang="en-US" sz="1300" dirty="0" smtClean="0">
                <a:solidFill>
                  <a:schemeClr val="tx1"/>
                </a:solidFill>
                <a:latin typeface="Meiryo UI" pitchFamily="50" charset="-128"/>
                <a:ea typeface="Meiryo UI" pitchFamily="50" charset="-128"/>
                <a:cs typeface="Meiryo UI" pitchFamily="50" charset="-128"/>
              </a:rPr>
              <a:t>に</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提案</a:t>
            </a:r>
            <a:r>
              <a:rPr lang="ja-JP" altLang="en-US" sz="1300" dirty="0">
                <a:solidFill>
                  <a:schemeClr val="tx1"/>
                </a:solidFill>
                <a:latin typeface="Meiryo UI" pitchFamily="50" charset="-128"/>
                <a:ea typeface="Meiryo UI" pitchFamily="50" charset="-128"/>
                <a:cs typeface="Meiryo UI" pitchFamily="50" charset="-128"/>
              </a:rPr>
              <a:t>公募し、他の地域における見本となるものについて設備設置費等を</a:t>
            </a:r>
            <a:r>
              <a:rPr lang="ja-JP" altLang="en-US" sz="1300" dirty="0" smtClean="0">
                <a:solidFill>
                  <a:schemeClr val="tx1"/>
                </a:solidFill>
                <a:latin typeface="Meiryo UI" pitchFamily="50" charset="-128"/>
                <a:ea typeface="Meiryo UI" pitchFamily="50" charset="-128"/>
                <a:cs typeface="Meiryo UI" pitchFamily="50" charset="-128"/>
              </a:rPr>
              <a:t>助成することで、魅力</a:t>
            </a:r>
            <a:r>
              <a:rPr lang="ja-JP" altLang="en-US" sz="1300" dirty="0">
                <a:solidFill>
                  <a:schemeClr val="tx1"/>
                </a:solidFill>
                <a:latin typeface="Meiryo UI" pitchFamily="50" charset="-128"/>
                <a:ea typeface="Meiryo UI" pitchFamily="50" charset="-128"/>
                <a:cs typeface="Meiryo UI" pitchFamily="50" charset="-128"/>
              </a:rPr>
              <a:t>あるクールスポットを創出します。</a:t>
            </a:r>
            <a:endParaRPr lang="en-US" altLang="ja-JP" sz="13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◆併せて電力使用量が多い平日の昼間に、クールスポットへ出かけていただき、一般家庭のクーラー等の電力消費の削減を図ります。</a:t>
            </a:r>
            <a:endParaRPr lang="en-US" altLang="ja-JP" sz="13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zh-TW" altLang="en-US" sz="1300" dirty="0">
                <a:solidFill>
                  <a:schemeClr val="tx1"/>
                </a:solidFill>
                <a:latin typeface="Meiryo UI" pitchFamily="50" charset="-128"/>
                <a:ea typeface="Meiryo UI" pitchFamily="50" charset="-128"/>
                <a:cs typeface="Meiryo UI" pitchFamily="50" charset="-128"/>
              </a:rPr>
              <a:t>＜事業概要＞</a:t>
            </a:r>
          </a:p>
          <a:p>
            <a:r>
              <a:rPr lang="ja-JP" altLang="en-US" sz="1300" dirty="0" smtClean="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事業期間：</a:t>
            </a:r>
            <a:r>
              <a:rPr lang="en-US" altLang="ja-JP" sz="1300" dirty="0" smtClean="0">
                <a:solidFill>
                  <a:schemeClr val="tx1"/>
                </a:solidFill>
                <a:latin typeface="Meiryo UI" pitchFamily="50" charset="-128"/>
                <a:ea typeface="Meiryo UI" pitchFamily="50" charset="-128"/>
                <a:cs typeface="Meiryo UI" pitchFamily="50" charset="-128"/>
              </a:rPr>
              <a:t>2016</a:t>
            </a:r>
            <a:r>
              <a:rPr lang="ja-JP" altLang="en-US" sz="1300" dirty="0" smtClean="0">
                <a:solidFill>
                  <a:schemeClr val="tx1"/>
                </a:solidFill>
                <a:latin typeface="Meiryo UI" pitchFamily="50" charset="-128"/>
                <a:ea typeface="Meiryo UI" pitchFamily="50" charset="-128"/>
                <a:cs typeface="Meiryo UI" pitchFamily="50" charset="-128"/>
              </a:rPr>
              <a:t>年度</a:t>
            </a:r>
            <a:r>
              <a:rPr lang="ja-JP" altLang="en-US" sz="1300" dirty="0">
                <a:solidFill>
                  <a:schemeClr val="tx1"/>
                </a:solidFill>
                <a:latin typeface="Meiryo UI" pitchFamily="50" charset="-128"/>
                <a:ea typeface="Meiryo UI" pitchFamily="50" charset="-128"/>
                <a:cs typeface="Meiryo UI" pitchFamily="50" charset="-128"/>
              </a:rPr>
              <a:t>から</a:t>
            </a:r>
            <a:r>
              <a:rPr lang="en-US" altLang="ja-JP" sz="1300" dirty="0" smtClean="0">
                <a:solidFill>
                  <a:schemeClr val="tx1"/>
                </a:solidFill>
                <a:latin typeface="Meiryo UI" pitchFamily="50" charset="-128"/>
                <a:ea typeface="Meiryo UI" pitchFamily="50" charset="-128"/>
                <a:cs typeface="Meiryo UI" pitchFamily="50" charset="-128"/>
              </a:rPr>
              <a:t>2019</a:t>
            </a:r>
            <a:r>
              <a:rPr lang="ja-JP" altLang="en-US" sz="1300" dirty="0" smtClean="0">
                <a:solidFill>
                  <a:schemeClr val="tx1"/>
                </a:solidFill>
                <a:latin typeface="Meiryo UI" pitchFamily="50" charset="-128"/>
                <a:ea typeface="Meiryo UI" pitchFamily="50" charset="-128"/>
                <a:cs typeface="Meiryo UI" pitchFamily="50" charset="-128"/>
              </a:rPr>
              <a:t>年度（４年間を予定）</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・箇所数：約２箇所</a:t>
            </a:r>
            <a:r>
              <a:rPr lang="en-US" altLang="ja-JP" sz="1300" dirty="0" smtClean="0">
                <a:solidFill>
                  <a:schemeClr val="tx1"/>
                </a:solidFill>
                <a:latin typeface="Meiryo UI" pitchFamily="50" charset="-128"/>
                <a:ea typeface="Meiryo UI" pitchFamily="50" charset="-128"/>
                <a:cs typeface="Meiryo UI" pitchFamily="50" charset="-128"/>
              </a:rPr>
              <a:t>/</a:t>
            </a:r>
            <a:r>
              <a:rPr lang="ja-JP" altLang="en-US" sz="1300" dirty="0" smtClean="0">
                <a:solidFill>
                  <a:schemeClr val="tx1"/>
                </a:solidFill>
                <a:latin typeface="Meiryo UI" pitchFamily="50" charset="-128"/>
                <a:ea typeface="Meiryo UI" pitchFamily="50" charset="-128"/>
                <a:cs typeface="Meiryo UI" pitchFamily="50" charset="-128"/>
              </a:rPr>
              <a:t>年度</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対象設備：ミスト</a:t>
            </a:r>
            <a:r>
              <a:rPr lang="ja-JP" altLang="en-US" sz="1300" dirty="0" smtClean="0">
                <a:solidFill>
                  <a:schemeClr val="tx1"/>
                </a:solidFill>
                <a:latin typeface="Meiryo UI" pitchFamily="50" charset="-128"/>
                <a:ea typeface="Meiryo UI" pitchFamily="50" charset="-128"/>
                <a:cs typeface="Meiryo UI" pitchFamily="50" charset="-128"/>
              </a:rPr>
              <a:t>発生器・ 打ち水ルーバー・散水設備・日除け・遮</a:t>
            </a:r>
            <a:r>
              <a:rPr lang="ja-JP" altLang="en-US" sz="1300" dirty="0">
                <a:solidFill>
                  <a:schemeClr val="tx1"/>
                </a:solidFill>
                <a:latin typeface="Meiryo UI" pitchFamily="50" charset="-128"/>
                <a:ea typeface="Meiryo UI" pitchFamily="50" charset="-128"/>
                <a:cs typeface="Meiryo UI" pitchFamily="50" charset="-128"/>
              </a:rPr>
              <a:t>熱性</a:t>
            </a:r>
            <a:r>
              <a:rPr lang="ja-JP" altLang="en-US" sz="1300" dirty="0" smtClean="0">
                <a:solidFill>
                  <a:schemeClr val="tx1"/>
                </a:solidFill>
                <a:latin typeface="Meiryo UI" pitchFamily="50" charset="-128"/>
                <a:ea typeface="Meiryo UI" pitchFamily="50" charset="-128"/>
                <a:cs typeface="Meiryo UI" pitchFamily="50" charset="-128"/>
              </a:rPr>
              <a:t>塗料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・再帰性フィルム・保水性又は遮熱性舗装・地上部緑化</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・壁面緑化等</a:t>
            </a:r>
            <a:endParaRPr lang="en-US" altLang="ja-JP" sz="13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494994" y="767057"/>
            <a:ext cx="3381318"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クールスポットモデル拠点推進事業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3903608" y="894944"/>
            <a:ext cx="19103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星 12 12"/>
          <p:cNvSpPr/>
          <p:nvPr/>
        </p:nvSpPr>
        <p:spPr>
          <a:xfrm>
            <a:off x="84891" y="69924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8"/>
          <p:cNvSpPr txBox="1">
            <a:spLocks noChangeArrowheads="1"/>
          </p:cNvSpPr>
          <p:nvPr/>
        </p:nvSpPr>
        <p:spPr bwMode="auto">
          <a:xfrm>
            <a:off x="5895804" y="3802822"/>
            <a:ext cx="1497034" cy="1015663"/>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クーラー使用電力量等の削減</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dist" defTabSz="914400" eaLnBrk="1" fontAlgn="base" latinLnBrk="0" hangingPunct="1">
              <a:lnSpc>
                <a:spcPct val="100000"/>
              </a:lnSpc>
              <a:spcBef>
                <a:spcPct val="0"/>
              </a:spcBef>
              <a:spcAft>
                <a:spcPct val="0"/>
              </a:spcAft>
              <a:buClrTx/>
              <a:buSzTx/>
              <a:buFontTx/>
              <a:buNone/>
              <a:tabLst/>
              <a:defRPr/>
            </a:pPr>
            <a:r>
              <a:rPr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人工排熱の低減</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⇒緩和策</a:t>
            </a:r>
          </a:p>
        </p:txBody>
      </p:sp>
      <p:sp>
        <p:nvSpPr>
          <p:cNvPr id="15" name="テキスト ボックス 19"/>
          <p:cNvSpPr txBox="1">
            <a:spLocks noChangeArrowheads="1"/>
          </p:cNvSpPr>
          <p:nvPr/>
        </p:nvSpPr>
        <p:spPr bwMode="auto">
          <a:xfrm>
            <a:off x="7728681" y="3802822"/>
            <a:ext cx="1478223" cy="1015663"/>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暑熱環境改善</a:t>
            </a: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eaLnBrk="1" fontAlgn="base" hangingPunct="1">
              <a:spcBef>
                <a:spcPct val="0"/>
              </a:spcBef>
              <a:spcAft>
                <a:spcPct val="0"/>
              </a:spcAft>
              <a:buNone/>
            </a:pPr>
            <a:r>
              <a:rPr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適応</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策</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eaLnBrk="1" fontAlgn="base" hangingPunct="1">
              <a:spcBef>
                <a:spcPct val="0"/>
              </a:spcBef>
              <a:spcAft>
                <a:spcPct val="0"/>
              </a:spcAft>
              <a:buNone/>
            </a:pPr>
            <a:endPar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7"/>
          <p:cNvSpPr txBox="1">
            <a:spLocks noChangeArrowheads="1"/>
          </p:cNvSpPr>
          <p:nvPr/>
        </p:nvSpPr>
        <p:spPr bwMode="auto">
          <a:xfrm>
            <a:off x="6313715" y="2752403"/>
            <a:ext cx="2460627" cy="523220"/>
          </a:xfrm>
          <a:prstGeom prst="rect">
            <a:avLst/>
          </a:prstGeom>
          <a:solidFill>
            <a:schemeClr val="accent3">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都市部の身近なところでの</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クールスポットづくり</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20"/>
          <p:cNvSpPr txBox="1">
            <a:spLocks noChangeArrowheads="1"/>
          </p:cNvSpPr>
          <p:nvPr/>
        </p:nvSpPr>
        <p:spPr bwMode="auto">
          <a:xfrm>
            <a:off x="5895804" y="5147010"/>
            <a:ext cx="3311101" cy="954107"/>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・ヒートアイランド現象の対策を</a:t>
            </a:r>
            <a:r>
              <a:rPr kumimoji="1" lang="ja-JP" altLang="en-US" sz="1400" b="0"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緩和策</a:t>
            </a: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適応策</a:t>
            </a: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の両面から図る。</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・他地域の見本となるクールスポットを創出し、</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府内に広げていく。</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p:nvPr/>
        </p:nvCxnSpPr>
        <p:spPr>
          <a:xfrm>
            <a:off x="6768446" y="3504049"/>
            <a:ext cx="0" cy="298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310480" y="3504049"/>
            <a:ext cx="0" cy="298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768446" y="4818485"/>
            <a:ext cx="0" cy="328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02" y="4014699"/>
            <a:ext cx="3568027" cy="1994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直線矢印コネクタ 23"/>
          <p:cNvCxnSpPr/>
          <p:nvPr/>
        </p:nvCxnSpPr>
        <p:spPr>
          <a:xfrm>
            <a:off x="8310480" y="4818485"/>
            <a:ext cx="0" cy="328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6" idx="2"/>
          </p:cNvCxnSpPr>
          <p:nvPr/>
        </p:nvCxnSpPr>
        <p:spPr>
          <a:xfrm flipH="1">
            <a:off x="7544028" y="3275623"/>
            <a:ext cx="1" cy="228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768446" y="3510413"/>
            <a:ext cx="15420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43826" y="3664322"/>
            <a:ext cx="188545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（クールスポットのイメージ）</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90448" y="6101117"/>
            <a:ext cx="3691333"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ミスト発生器、打ち水ルーバー、日除け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、遮熱性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塗料、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再帰性フィルム等でクールスポットを作っています。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6462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　</a:t>
            </a:r>
            <a:endParaRPr lang="ja-JP" sz="3600" dirty="0">
              <a:solidFill>
                <a:schemeClr val="bg1"/>
              </a:solidFill>
              <a:ea typeface="HGP創英角ｺﾞｼｯｸUB" pitchFamily="50" charset="-128"/>
              <a:cs typeface="ＭＳ Ｐゴシック" charset="-128"/>
            </a:endParaRPr>
          </a:p>
        </p:txBody>
      </p:sp>
      <p:sp>
        <p:nvSpPr>
          <p:cNvPr id="4" name="角丸四角形 3"/>
          <p:cNvSpPr/>
          <p:nvPr/>
        </p:nvSpPr>
        <p:spPr>
          <a:xfrm>
            <a:off x="105962" y="576301"/>
            <a:ext cx="9694076" cy="61650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5" name="角丸四角形 4"/>
          <p:cNvSpPr/>
          <p:nvPr/>
        </p:nvSpPr>
        <p:spPr>
          <a:xfrm>
            <a:off x="344488" y="1285072"/>
            <a:ext cx="275015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itchFamily="50" charset="-128"/>
                <a:ea typeface="Meiryo UI" pitchFamily="50" charset="-128"/>
                <a:cs typeface="Meiryo UI" pitchFamily="50" charset="-128"/>
              </a:rPr>
              <a:t>建築物の環境配慮</a:t>
            </a:r>
            <a:r>
              <a:rPr lang="ja-JP" altLang="en-US" sz="1400" b="1" dirty="0" smtClean="0">
                <a:latin typeface="Meiryo UI" pitchFamily="50" charset="-128"/>
                <a:ea typeface="Meiryo UI" pitchFamily="50" charset="-128"/>
                <a:cs typeface="Meiryo UI" pitchFamily="50" charset="-128"/>
              </a:rPr>
              <a:t>制度</a:t>
            </a:r>
            <a:endParaRPr lang="ja-JP" altLang="en-US" sz="1400" b="1" dirty="0">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の延べ面積（増改築の場合は増改築の延べ面積）が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以上の建築物を新築又は増改築する者（以下「特定建築主」という。）に対し、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削減･省エネ対策等の建築物の環境配慮のための措置について自己評価した計画書の届出を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また、特定建築物の販売等について一定の広告をするときは当該広告に自己評価結果の要旨を記載した標章（右図参照）の表示を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p>
          <a:p>
            <a:pPr marL="87313" indent="-87313" eaLnBrk="1" hangingPunct="1"/>
            <a:r>
              <a:rPr lang="ja-JP" altLang="en-US" b="0" i="0" dirty="0">
                <a:latin typeface="Meiryo UI" pitchFamily="50" charset="-128"/>
                <a:ea typeface="Meiryo UI" pitchFamily="50" charset="-128"/>
                <a:cs typeface="Meiryo UI" pitchFamily="50" charset="-128"/>
              </a:rPr>
              <a:t>　　さらに、特に優れた取組みを行った建築物については</a:t>
            </a:r>
            <a:r>
              <a:rPr lang="ja-JP" altLang="en-US" b="0" i="0" dirty="0" smtClean="0">
                <a:latin typeface="Meiryo UI" pitchFamily="50" charset="-128"/>
                <a:ea typeface="Meiryo UI" pitchFamily="50" charset="-128"/>
                <a:cs typeface="Meiryo UI" pitchFamily="50" charset="-128"/>
              </a:rPr>
              <a:t>、大阪府・市が「</a:t>
            </a:r>
            <a:r>
              <a:rPr lang="ja-JP" altLang="en-US" b="0" i="0" dirty="0">
                <a:latin typeface="Meiryo UI" pitchFamily="50" charset="-128"/>
                <a:ea typeface="Meiryo UI" pitchFamily="50" charset="-128"/>
                <a:cs typeface="Meiryo UI" pitchFamily="50" charset="-128"/>
              </a:rPr>
              <a:t>おおさか環境にやさしい建築賞」と</a:t>
            </a:r>
            <a:r>
              <a:rPr lang="ja-JP" altLang="en-US" b="0" i="0" dirty="0" smtClean="0">
                <a:latin typeface="Meiryo UI" pitchFamily="50" charset="-128"/>
                <a:ea typeface="Meiryo UI" pitchFamily="50" charset="-128"/>
                <a:cs typeface="Meiryo UI" pitchFamily="50" charset="-128"/>
              </a:rPr>
              <a:t>して表彰します。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30</a:t>
            </a:r>
            <a:endParaRPr kumimoji="1" lang="ja-JP" altLang="en-US" b="1" dirty="0"/>
          </a:p>
        </p:txBody>
      </p:sp>
      <p:sp>
        <p:nvSpPr>
          <p:cNvPr id="40" name="テキスト ボックス 39"/>
          <p:cNvSpPr txBox="1"/>
          <p:nvPr/>
        </p:nvSpPr>
        <p:spPr>
          <a:xfrm>
            <a:off x="5415046" y="2420888"/>
            <a:ext cx="1914218" cy="246221"/>
          </a:xfrm>
          <a:prstGeom prst="rect">
            <a:avLst/>
          </a:prstGeom>
          <a:noFill/>
        </p:spPr>
        <p:txBody>
          <a:bodyPr wrap="square" rtlCol="0">
            <a:spAutoFit/>
          </a:bodyPr>
          <a:lstStyle/>
          <a:p>
            <a:pPr marL="87313" indent="-87313"/>
            <a:r>
              <a:rPr lang="zh-TW" altLang="en-US" sz="1000" dirty="0">
                <a:latin typeface="Meiryo UI" pitchFamily="50" charset="-128"/>
                <a:ea typeface="Meiryo UI" pitchFamily="50" charset="-128"/>
                <a:cs typeface="Meiryo UI" pitchFamily="50" charset="-128"/>
              </a:rPr>
              <a:t>大阪府建築物環境性能表示</a:t>
            </a:r>
            <a:endParaRPr lang="ja-JP" altLang="en-US" sz="10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2588" y="4541638"/>
            <a:ext cx="986260" cy="338554"/>
          </a:xfrm>
          <a:prstGeom prst="rect">
            <a:avLst/>
          </a:prstGeom>
          <a:noFill/>
        </p:spPr>
        <p:txBody>
          <a:bodyPr wrap="square" lIns="0" tIns="0" rIns="0" bIns="0" rtlCol="0" anchor="ctr" anchorCtr="1">
            <a:spAutoFit/>
          </a:bodyPr>
          <a:lstStyle/>
          <a:p>
            <a:pPr marL="87313" indent="-87313"/>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府事業</a:t>
            </a:r>
            <a:r>
              <a:rPr lang="en-US" altLang="ja-JP" sz="1100" dirty="0" smtClean="0">
                <a:latin typeface="Meiryo UI" pitchFamily="50" charset="-128"/>
                <a:ea typeface="Meiryo UI" pitchFamily="50" charset="-128"/>
                <a:cs typeface="Meiryo UI" pitchFamily="50" charset="-128"/>
              </a:rPr>
              <a:t>】</a:t>
            </a:r>
          </a:p>
          <a:p>
            <a:pPr marL="87313" indent="-87313"/>
            <a:r>
              <a:rPr lang="zh-TW" altLang="en-US"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予算</a:t>
            </a:r>
            <a:r>
              <a:rPr lang="en-US" altLang="ja-JP" sz="1100" dirty="0" smtClean="0">
                <a:latin typeface="Meiryo UI" pitchFamily="50" charset="-128"/>
                <a:ea typeface="Meiryo UI" pitchFamily="50" charset="-128"/>
                <a:cs typeface="Meiryo UI" pitchFamily="50" charset="-128"/>
              </a:rPr>
              <a:t>195</a:t>
            </a:r>
            <a:r>
              <a:rPr lang="zh-TW" altLang="en-US" sz="1100" dirty="0" smtClean="0">
                <a:latin typeface="Meiryo UI" pitchFamily="50" charset="-128"/>
                <a:ea typeface="Meiryo UI" pitchFamily="50" charset="-128"/>
                <a:cs typeface="Meiryo UI" pitchFamily="50" charset="-128"/>
              </a:rPr>
              <a:t>千円）</a:t>
            </a:r>
            <a:endParaRPr lang="ja-JP" altLang="en-US" sz="1100" dirty="0">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10810" y="4054713"/>
            <a:ext cx="472599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10,000㎡</a:t>
            </a:r>
            <a:r>
              <a:rPr lang="ja-JP" altLang="en-US" b="0" i="0" dirty="0">
                <a:latin typeface="Meiryo UI" pitchFamily="50" charset="-128"/>
                <a:ea typeface="Meiryo UI" pitchFamily="50" charset="-128"/>
                <a:cs typeface="Meiryo UI" pitchFamily="50" charset="-128"/>
              </a:rPr>
              <a:t>以上の建築物（府：住宅を除く、市：住宅は高さ</a:t>
            </a:r>
            <a:r>
              <a:rPr lang="en-US" altLang="ja-JP" b="0" i="0" dirty="0">
                <a:latin typeface="Meiryo UI" pitchFamily="50" charset="-128"/>
                <a:ea typeface="Meiryo UI" pitchFamily="50" charset="-128"/>
                <a:cs typeface="Meiryo UI" pitchFamily="50" charset="-128"/>
              </a:rPr>
              <a:t>60m</a:t>
            </a:r>
            <a:r>
              <a:rPr lang="ja-JP" altLang="en-US" b="0" i="0" dirty="0">
                <a:latin typeface="Meiryo UI" pitchFamily="50" charset="-128"/>
                <a:ea typeface="Meiryo UI" pitchFamily="50" charset="-128"/>
                <a:cs typeface="Meiryo UI" pitchFamily="50" charset="-128"/>
              </a:rPr>
              <a:t>超に限る）を新築又は増改築する者に対し、当該建築物を省エネ法に規定する判断の基準となるべき事項に適合させることを</a:t>
            </a:r>
            <a:r>
              <a:rPr lang="ja-JP" altLang="en-US" b="0" i="0" dirty="0" smtClean="0">
                <a:latin typeface="Meiryo UI" pitchFamily="50" charset="-128"/>
                <a:ea typeface="Meiryo UI" pitchFamily="50" charset="-128"/>
                <a:cs typeface="Meiryo UI" pitchFamily="50" charset="-128"/>
              </a:rPr>
              <a:t>義務づけています。</a:t>
            </a:r>
            <a:endParaRPr lang="en-US" altLang="ja-JP" b="0" i="0" dirty="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272479" y="5462354"/>
            <a:ext cx="47952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◆特定建築主に対し、当該建築物に太陽光発電設備等の再生可能エネルギー利用設備の導入について検討することを</a:t>
            </a:r>
            <a:r>
              <a:rPr lang="ja-JP" altLang="en-US" b="0" i="0" dirty="0" smtClean="0">
                <a:latin typeface="Meiryo UI" pitchFamily="50" charset="-128"/>
                <a:ea typeface="Meiryo UI" pitchFamily="50" charset="-128"/>
                <a:cs typeface="Meiryo UI" pitchFamily="50" charset="-128"/>
              </a:rPr>
              <a:t>義務づけています。</a:t>
            </a:r>
            <a:r>
              <a:rPr lang="ja-JP" altLang="en-US" sz="900" b="0" i="0" dirty="0">
                <a:latin typeface="Meiryo UI" pitchFamily="50" charset="-128"/>
                <a:ea typeface="Meiryo UI" pitchFamily="50" charset="-128"/>
                <a:cs typeface="Meiryo UI" pitchFamily="50" charset="-128"/>
              </a:rPr>
              <a:t>　</a:t>
            </a:r>
          </a:p>
        </p:txBody>
      </p:sp>
      <p:sp>
        <p:nvSpPr>
          <p:cNvPr id="27" name="角丸四角形 26"/>
          <p:cNvSpPr/>
          <p:nvPr/>
        </p:nvSpPr>
        <p:spPr>
          <a:xfrm>
            <a:off x="5175640" y="4130258"/>
            <a:ext cx="3881816"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344488" y="711008"/>
            <a:ext cx="4392488"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312173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2,018</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468</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p>
        </p:txBody>
      </p:sp>
      <p:sp>
        <p:nvSpPr>
          <p:cNvPr id="26" name="テキスト ボックス 25"/>
          <p:cNvSpPr txBox="1"/>
          <p:nvPr/>
        </p:nvSpPr>
        <p:spPr>
          <a:xfrm>
            <a:off x="5385048" y="3717032"/>
            <a:ext cx="1914218" cy="246221"/>
          </a:xfrm>
          <a:prstGeom prst="rect">
            <a:avLst/>
          </a:prstGeom>
          <a:noFill/>
        </p:spPr>
        <p:txBody>
          <a:bodyPr wrap="square" rtlCol="0">
            <a:spAutoFit/>
          </a:bodyPr>
          <a:lstStyle/>
          <a:p>
            <a:pPr marL="87313" indent="-87313"/>
            <a:r>
              <a:rPr lang="zh-TW" altLang="en-US" sz="1000" dirty="0" smtClean="0">
                <a:latin typeface="Meiryo UI" pitchFamily="50" charset="-128"/>
                <a:ea typeface="Meiryo UI" pitchFamily="50" charset="-128"/>
                <a:cs typeface="Meiryo UI" pitchFamily="50" charset="-128"/>
              </a:rPr>
              <a:t>大阪</a:t>
            </a:r>
            <a:r>
              <a:rPr lang="ja-JP" altLang="en-US" sz="1000" dirty="0" smtClean="0">
                <a:latin typeface="Meiryo UI" pitchFamily="50" charset="-128"/>
                <a:ea typeface="Meiryo UI" pitchFamily="50" charset="-128"/>
                <a:cs typeface="Meiryo UI" pitchFamily="50" charset="-128"/>
              </a:rPr>
              <a:t>市</a:t>
            </a:r>
            <a:r>
              <a:rPr lang="zh-TW" altLang="en-US" sz="1000" dirty="0" smtClean="0">
                <a:latin typeface="Meiryo UI" pitchFamily="50" charset="-128"/>
                <a:ea typeface="Meiryo UI" pitchFamily="50" charset="-128"/>
                <a:cs typeface="Meiryo UI" pitchFamily="50" charset="-128"/>
              </a:rPr>
              <a:t>建築物</a:t>
            </a:r>
            <a:r>
              <a:rPr lang="zh-TW" altLang="en-US" sz="1000" dirty="0">
                <a:latin typeface="Meiryo UI" pitchFamily="50" charset="-128"/>
                <a:ea typeface="Meiryo UI" pitchFamily="50" charset="-128"/>
                <a:cs typeface="Meiryo UI" pitchFamily="50" charset="-128"/>
              </a:rPr>
              <a:t>環境性能表示</a:t>
            </a:r>
            <a:endParaRPr lang="ja-JP" altLang="en-US" sz="10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lvl="0" algn="just">
              <a:lnSpc>
                <a:spcPts val="1600"/>
              </a:lnSpc>
            </a:pPr>
            <a:r>
              <a:rPr lang="ja-JP" altLang="en-US" sz="1400" dirty="0">
                <a:solidFill>
                  <a:schemeClr val="bg1"/>
                </a:solidFill>
                <a:ea typeface="HGP創英角ｺﾞｼｯｸUB" pitchFamily="50" charset="-128"/>
                <a:cs typeface="ＭＳ Ｐゴシック" charset="-128"/>
              </a:rPr>
              <a:t>～省エネ型ライフスタイル・ビジネススタイルへの転換～　</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ja-JP" altLang="en-US" sz="1400" dirty="0">
              <a:solidFill>
                <a:schemeClr val="bg1"/>
              </a:solidFill>
              <a:ea typeface="HGP創英角ｺﾞｼｯｸUB" pitchFamily="50" charset="-128"/>
              <a:cs typeface="ＭＳ Ｐゴシック" charset="-128"/>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66279" y="1350174"/>
            <a:ext cx="1718969" cy="1070714"/>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descr="新築-カラー.png"/>
          <p:cNvPicPr>
            <a:picLocks noChangeAspect="1"/>
          </p:cNvPicPr>
          <p:nvPr/>
        </p:nvPicPr>
        <p:blipFill>
          <a:blip r:embed="rId3" cstate="print"/>
          <a:stretch>
            <a:fillRect/>
          </a:stretch>
        </p:blipFill>
        <p:spPr>
          <a:xfrm>
            <a:off x="5457248" y="2687602"/>
            <a:ext cx="1728000" cy="1066006"/>
          </a:xfrm>
          <a:prstGeom prst="rect">
            <a:avLst/>
          </a:prstGeom>
        </p:spPr>
      </p:pic>
      <p:sp>
        <p:nvSpPr>
          <p:cNvPr id="25" name="テキスト ボックス 28"/>
          <p:cNvSpPr txBox="1">
            <a:spLocks noChangeArrowheads="1"/>
          </p:cNvSpPr>
          <p:nvPr/>
        </p:nvSpPr>
        <p:spPr bwMode="auto">
          <a:xfrm>
            <a:off x="5106920" y="4541047"/>
            <a:ext cx="2664296"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sz="1200" b="0" i="0" dirty="0" smtClean="0">
                <a:latin typeface="Meiryo UI" pitchFamily="50" charset="-128"/>
                <a:ea typeface="Meiryo UI" pitchFamily="50" charset="-128"/>
                <a:cs typeface="Meiryo UI" pitchFamily="50" charset="-128"/>
              </a:rPr>
              <a:t>エネルギー</a:t>
            </a:r>
            <a:r>
              <a:rPr lang="ja-JP" altLang="en-US" sz="1200" b="0" i="0" dirty="0">
                <a:latin typeface="Meiryo UI" pitchFamily="50" charset="-128"/>
                <a:ea typeface="Meiryo UI" pitchFamily="50" charset="-128"/>
                <a:cs typeface="Meiryo UI" pitchFamily="50" charset="-128"/>
              </a:rPr>
              <a:t>を多く使用</a:t>
            </a:r>
            <a:r>
              <a:rPr lang="ja-JP" altLang="en-US" sz="1200" b="0" i="0" dirty="0" smtClean="0">
                <a:latin typeface="Meiryo UI" pitchFamily="50" charset="-128"/>
                <a:ea typeface="Meiryo UI" pitchFamily="50" charset="-128"/>
                <a:cs typeface="Meiryo UI" pitchFamily="50" charset="-128"/>
              </a:rPr>
              <a:t>する事業者に</a:t>
            </a:r>
            <a:r>
              <a:rPr lang="ja-JP" altLang="en-US" sz="1200" b="0" i="0" dirty="0">
                <a:latin typeface="Meiryo UI" pitchFamily="50" charset="-128"/>
                <a:ea typeface="Meiryo UI" pitchFamily="50" charset="-128"/>
                <a:cs typeface="Meiryo UI" pitchFamily="50" charset="-128"/>
              </a:rPr>
              <a:t>対し</a:t>
            </a:r>
            <a:r>
              <a:rPr lang="ja-JP" altLang="en-US" sz="1200" b="0" i="0" dirty="0" smtClean="0">
                <a:latin typeface="Meiryo UI" pitchFamily="50" charset="-128"/>
                <a:ea typeface="Meiryo UI" pitchFamily="50" charset="-128"/>
                <a:cs typeface="Meiryo UI" pitchFamily="50" charset="-128"/>
              </a:rPr>
              <a:t>、温室</a:t>
            </a:r>
            <a:r>
              <a:rPr lang="ja-JP" altLang="en-US" sz="1200" b="0" i="0" dirty="0">
                <a:latin typeface="Meiryo UI" pitchFamily="50" charset="-128"/>
                <a:ea typeface="Meiryo UI" pitchFamily="50" charset="-128"/>
                <a:cs typeface="Meiryo UI" pitchFamily="50" charset="-128"/>
              </a:rPr>
              <a:t>効果</a:t>
            </a:r>
            <a:r>
              <a:rPr lang="ja-JP" altLang="en-US" sz="1200" b="0" i="0" dirty="0" smtClean="0">
                <a:latin typeface="Meiryo UI" pitchFamily="50" charset="-128"/>
                <a:ea typeface="Meiryo UI" pitchFamily="50" charset="-128"/>
                <a:cs typeface="Meiryo UI" pitchFamily="50" charset="-128"/>
              </a:rPr>
              <a:t>ガスの排出や人工排熱の抑制</a:t>
            </a:r>
            <a:r>
              <a:rPr lang="ja-JP" altLang="en-US" sz="1200" b="0" i="0" dirty="0">
                <a:latin typeface="Meiryo UI" pitchFamily="50" charset="-128"/>
                <a:ea typeface="Meiryo UI" pitchFamily="50" charset="-128"/>
                <a:cs typeface="Meiryo UI" pitchFamily="50" charset="-128"/>
              </a:rPr>
              <a:t>についての</a:t>
            </a:r>
            <a:r>
              <a:rPr lang="ja-JP" altLang="en-US" sz="1200" b="0" i="0" dirty="0" smtClean="0">
                <a:latin typeface="Meiryo UI" pitchFamily="50" charset="-128"/>
                <a:ea typeface="Meiryo UI" pitchFamily="50" charset="-128"/>
                <a:cs typeface="Meiryo UI" pitchFamily="50" charset="-128"/>
              </a:rPr>
              <a:t>対策計画書及び実績</a:t>
            </a:r>
            <a:r>
              <a:rPr lang="ja-JP" altLang="en-US" sz="1200" b="0" i="0" dirty="0">
                <a:latin typeface="Meiryo UI" pitchFamily="50" charset="-128"/>
                <a:ea typeface="Meiryo UI" pitchFamily="50" charset="-128"/>
                <a:cs typeface="Meiryo UI" pitchFamily="50" charset="-128"/>
              </a:rPr>
              <a:t>報告書の</a:t>
            </a:r>
            <a:r>
              <a:rPr lang="ja-JP" altLang="en-US" sz="1200" b="0" i="0" dirty="0" smtClean="0">
                <a:latin typeface="Meiryo UI" pitchFamily="50" charset="-128"/>
                <a:ea typeface="Meiryo UI" pitchFamily="50" charset="-128"/>
                <a:cs typeface="Meiryo UI" pitchFamily="50" charset="-128"/>
              </a:rPr>
              <a:t>届出を義務付けるとともに、</a:t>
            </a:r>
            <a:endParaRPr lang="en-US" altLang="ja-JP" sz="1200" b="0" i="0" dirty="0" smtClean="0">
              <a:latin typeface="Meiryo UI" pitchFamily="50" charset="-128"/>
              <a:ea typeface="Meiryo UI" pitchFamily="50" charset="-128"/>
              <a:cs typeface="Meiryo UI" pitchFamily="50" charset="-128"/>
            </a:endParaRPr>
          </a:p>
          <a:p>
            <a:pPr marL="87313" indent="-4763" eaLnBrk="1" hangingPunct="1"/>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sz="1200"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と削減状況を総合的に評価する制度を新たに導入し</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dirty="0" smtClean="0">
                <a:latin typeface="Meiryo UI" pitchFamily="50" charset="-128"/>
                <a:ea typeface="Meiryo UI" pitchFamily="50" charset="-128"/>
                <a:cs typeface="Meiryo UI" pitchFamily="50" charset="-128"/>
              </a:rPr>
              <a:t>必要</a:t>
            </a:r>
            <a:r>
              <a:rPr lang="ja-JP" altLang="en-US" sz="1200" b="0" i="0" dirty="0">
                <a:latin typeface="Meiryo UI" pitchFamily="50" charset="-128"/>
                <a:ea typeface="Meiryo UI" pitchFamily="50" charset="-128"/>
                <a:cs typeface="Meiryo UI" pitchFamily="50" charset="-128"/>
              </a:rPr>
              <a:t>な指導</a:t>
            </a:r>
            <a:r>
              <a:rPr lang="ja-JP" altLang="en-US" sz="1200" b="0" i="0" dirty="0" smtClean="0">
                <a:latin typeface="Meiryo UI" pitchFamily="50" charset="-128"/>
                <a:ea typeface="Meiryo UI" pitchFamily="50" charset="-128"/>
                <a:cs typeface="Meiryo UI" pitchFamily="50" charset="-128"/>
              </a:rPr>
              <a:t>・助言を行います。</a:t>
            </a:r>
            <a:endParaRPr lang="en-US" altLang="ja-JP" sz="1200" b="0" i="0" dirty="0" smtClean="0">
              <a:latin typeface="Meiryo UI" pitchFamily="50" charset="-128"/>
              <a:ea typeface="Meiryo UI" pitchFamily="50" charset="-128"/>
              <a:cs typeface="Meiryo UI" pitchFamily="50" charset="-128"/>
            </a:endParaRPr>
          </a:p>
          <a:p>
            <a:pPr marL="87313" indent="92075" eaLnBrk="1" hangingPunct="1"/>
            <a:r>
              <a:rPr lang="ja-JP" altLang="en-US" sz="1200" b="0" i="0" dirty="0" smtClean="0">
                <a:latin typeface="Meiryo UI" pitchFamily="50" charset="-128"/>
                <a:ea typeface="Meiryo UI" pitchFamily="50" charset="-128"/>
                <a:cs typeface="Meiryo UI" pitchFamily="50" charset="-128"/>
              </a:rPr>
              <a:t>また、特</a:t>
            </a:r>
            <a:r>
              <a:rPr lang="ja-JP" altLang="en-US" sz="1200" b="0" i="0" dirty="0">
                <a:latin typeface="Meiryo UI" pitchFamily="50" charset="-128"/>
                <a:ea typeface="Meiryo UI" pitchFamily="50" charset="-128"/>
                <a:cs typeface="Meiryo UI" pitchFamily="50" charset="-128"/>
              </a:rPr>
              <a:t>に</a:t>
            </a:r>
            <a:r>
              <a:rPr lang="ja-JP" altLang="en-US" sz="1200" b="0" i="0" dirty="0" smtClean="0">
                <a:latin typeface="Meiryo UI" pitchFamily="50" charset="-128"/>
                <a:ea typeface="Meiryo UI" pitchFamily="50" charset="-128"/>
                <a:cs typeface="Meiryo UI" pitchFamily="50" charset="-128"/>
              </a:rPr>
              <a:t>優れた</a:t>
            </a:r>
            <a:r>
              <a:rPr lang="ja-JP" altLang="en-US" sz="1200" b="0" i="0" dirty="0">
                <a:latin typeface="Meiryo UI" pitchFamily="50" charset="-128"/>
                <a:ea typeface="Meiryo UI" pitchFamily="50" charset="-128"/>
                <a:cs typeface="Meiryo UI" pitchFamily="50" charset="-128"/>
              </a:rPr>
              <a:t>取組みを</a:t>
            </a:r>
            <a:r>
              <a:rPr lang="ja-JP" altLang="en-US" sz="1200" b="0" i="0" dirty="0" smtClean="0">
                <a:latin typeface="Meiryo UI" pitchFamily="50" charset="-128"/>
                <a:ea typeface="Meiryo UI" pitchFamily="50" charset="-128"/>
                <a:cs typeface="Meiryo UI" pitchFamily="50" charset="-128"/>
              </a:rPr>
              <a:t>行った</a:t>
            </a:r>
            <a:r>
              <a:rPr lang="ja-JP" altLang="en-US" sz="1200" b="0" i="0" dirty="0">
                <a:latin typeface="Meiryo UI" pitchFamily="50" charset="-128"/>
                <a:ea typeface="Meiryo UI" pitchFamily="50" charset="-128"/>
                <a:cs typeface="Meiryo UI" pitchFamily="50" charset="-128"/>
              </a:rPr>
              <a:t>事業者</a:t>
            </a:r>
            <a:r>
              <a:rPr lang="ja-JP" altLang="en-US" sz="1200" b="0" i="0" dirty="0" smtClean="0">
                <a:latin typeface="Meiryo UI" pitchFamily="50" charset="-128"/>
                <a:ea typeface="Meiryo UI" pitchFamily="50" charset="-128"/>
                <a:cs typeface="Meiryo UI" pitchFamily="50" charset="-128"/>
              </a:rPr>
              <a:t>を、「</a:t>
            </a:r>
            <a:r>
              <a:rPr lang="ja-JP" altLang="en-US" sz="1200" b="0" i="0" dirty="0">
                <a:latin typeface="Meiryo UI" pitchFamily="50" charset="-128"/>
                <a:ea typeface="Meiryo UI" pitchFamily="50" charset="-128"/>
                <a:cs typeface="Meiryo UI" pitchFamily="50" charset="-128"/>
              </a:rPr>
              <a:t>おおさかストップ</a:t>
            </a:r>
            <a:r>
              <a:rPr lang="ja-JP" altLang="en-US" sz="1200" b="0" i="0" dirty="0" smtClean="0">
                <a:latin typeface="Meiryo UI" pitchFamily="50" charset="-128"/>
                <a:ea typeface="Meiryo UI" pitchFamily="50" charset="-128"/>
                <a:cs typeface="Meiryo UI" pitchFamily="50" charset="-128"/>
              </a:rPr>
              <a:t>温暖化</a:t>
            </a:r>
            <a:r>
              <a:rPr lang="ja-JP" altLang="en-US" sz="1200" b="0" i="0" dirty="0">
                <a:latin typeface="Meiryo UI" pitchFamily="50" charset="-128"/>
                <a:ea typeface="Meiryo UI" pitchFamily="50" charset="-128"/>
                <a:cs typeface="Meiryo UI" pitchFamily="50" charset="-128"/>
              </a:rPr>
              <a:t>賞</a:t>
            </a:r>
            <a:r>
              <a:rPr lang="ja-JP" altLang="en-US" sz="1200" b="0" i="0" dirty="0" smtClean="0">
                <a:latin typeface="Meiryo UI" pitchFamily="50" charset="-128"/>
                <a:ea typeface="Meiryo UI" pitchFamily="50" charset="-128"/>
                <a:cs typeface="Meiryo UI" pitchFamily="50" charset="-128"/>
              </a:rPr>
              <a:t>」として</a:t>
            </a:r>
            <a:r>
              <a:rPr lang="ja-JP" altLang="en-US" sz="1200" b="0" i="0" dirty="0">
                <a:latin typeface="Meiryo UI" pitchFamily="50" charset="-128"/>
                <a:ea typeface="Meiryo UI" pitchFamily="50" charset="-128"/>
                <a:cs typeface="Meiryo UI" pitchFamily="50" charset="-128"/>
              </a:rPr>
              <a:t>表彰</a:t>
            </a:r>
            <a:r>
              <a:rPr lang="ja-JP" altLang="en-US" sz="1200" b="0" i="0" dirty="0" smtClean="0">
                <a:latin typeface="Meiryo UI" pitchFamily="50" charset="-128"/>
                <a:ea typeface="Meiryo UI" pitchFamily="50" charset="-128"/>
                <a:cs typeface="Meiryo UI" pitchFamily="50" charset="-128"/>
              </a:rPr>
              <a:t>します。</a:t>
            </a:r>
            <a:endParaRPr lang="ja-JP" altLang="en-US" sz="1200" b="0" i="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7814990" y="6365407"/>
            <a:ext cx="1793040"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特定事</a:t>
            </a:r>
            <a:r>
              <a:rPr lang="ja-JP" altLang="en-US" sz="1000" dirty="0" smtClean="0">
                <a:latin typeface="Meiryo UI" pitchFamily="50" charset="-128"/>
                <a:ea typeface="Meiryo UI" pitchFamily="50" charset="-128"/>
                <a:cs typeface="Meiryo UI" pitchFamily="50" charset="-128"/>
              </a:rPr>
              <a:t>業者への立入調査」</a:t>
            </a:r>
            <a:endParaRPr lang="ja-JP" altLang="en-US" sz="1000" dirty="0">
              <a:latin typeface="Meiryo UI" pitchFamily="50" charset="-128"/>
              <a:ea typeface="Meiryo UI" pitchFamily="50" charset="-128"/>
              <a:cs typeface="Meiryo UI" pitchFamily="50" charset="-128"/>
            </a:endParaRPr>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356" y="5079867"/>
            <a:ext cx="1714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7537752" y="2262392"/>
            <a:ext cx="2010952"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27</a:t>
            </a:r>
            <a:r>
              <a:rPr lang="ja-JP" altLang="en-US" sz="1000" dirty="0" smtClean="0">
                <a:latin typeface="Meiryo UI" pitchFamily="50" charset="-128"/>
                <a:ea typeface="Meiryo UI" pitchFamily="50" charset="-128"/>
                <a:cs typeface="Meiryo UI" pitchFamily="50" charset="-128"/>
              </a:rPr>
              <a:t>年度おおさか環境にやさしい建築賞（大阪府知事賞）</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7537024" y="3753608"/>
            <a:ext cx="2072640"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27</a:t>
            </a:r>
            <a:r>
              <a:rPr lang="ja-JP" altLang="en-US" sz="1000" dirty="0" smtClean="0">
                <a:latin typeface="Meiryo UI" pitchFamily="50" charset="-128"/>
                <a:ea typeface="Meiryo UI" pitchFamily="50" charset="-128"/>
                <a:cs typeface="Meiryo UI" pitchFamily="50" charset="-128"/>
              </a:rPr>
              <a:t>年度おおさか環境にやさしい建築賞（大阪市長賞）</a:t>
            </a:r>
            <a:endParaRPr lang="ja-JP" altLang="en-US" sz="1000" dirty="0">
              <a:latin typeface="Meiryo UI" pitchFamily="50" charset="-128"/>
              <a:ea typeface="Meiryo UI" pitchFamily="50" charset="-128"/>
              <a:cs typeface="Meiryo UI" pitchFamily="50" charset="-128"/>
            </a:endParaRPr>
          </a:p>
        </p:txBody>
      </p:sp>
      <p:pic>
        <p:nvPicPr>
          <p:cNvPr id="42" name="Picture 2" descr="150712 ベルランド_02s（エスエス様から受領）"/>
          <p:cNvPicPr>
            <a:picLocks noChangeAspect="1" noChangeArrowheads="1"/>
          </p:cNvPicPr>
          <p:nvPr/>
        </p:nvPicPr>
        <p:blipFill>
          <a:blip r:embed="rId5" cstate="print"/>
          <a:srcRect/>
          <a:stretch>
            <a:fillRect/>
          </a:stretch>
        </p:blipFill>
        <p:spPr bwMode="auto">
          <a:xfrm>
            <a:off x="7880305" y="1271913"/>
            <a:ext cx="1222353" cy="1010088"/>
          </a:xfrm>
          <a:prstGeom prst="rect">
            <a:avLst/>
          </a:prstGeom>
          <a:noFill/>
          <a:ln w="9525">
            <a:noFill/>
            <a:miter lim="800000"/>
            <a:headEnd/>
            <a:tailEnd/>
          </a:ln>
        </p:spPr>
      </p:pic>
      <p:pic>
        <p:nvPicPr>
          <p:cNvPr id="43" name="図 42" descr="DSC_9663_3"/>
          <p:cNvPicPr>
            <a:picLocks noChangeAspect="1" noChangeArrowheads="1"/>
          </p:cNvPicPr>
          <p:nvPr/>
        </p:nvPicPr>
        <p:blipFill>
          <a:blip r:embed="rId6" cstate="print"/>
          <a:srcRect/>
          <a:stretch>
            <a:fillRect/>
          </a:stretch>
        </p:blipFill>
        <p:spPr bwMode="auto">
          <a:xfrm>
            <a:off x="8060127" y="2669381"/>
            <a:ext cx="779848" cy="1134589"/>
          </a:xfrm>
          <a:prstGeom prst="rect">
            <a:avLst/>
          </a:prstGeom>
          <a:noFill/>
          <a:ln w="9525">
            <a:noFill/>
            <a:miter lim="800000"/>
            <a:headEnd/>
            <a:tailEnd/>
          </a:ln>
        </p:spPr>
      </p:pic>
    </p:spTree>
    <p:extLst>
      <p:ext uri="{BB962C8B-B14F-4D97-AF65-F5344CB8AC3E}">
        <p14:creationId xmlns:p14="http://schemas.microsoft.com/office/powerpoint/2010/main" val="166731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31</a:t>
            </a:r>
            <a:endParaRPr lang="ja-JP" altLang="en-US" b="1" dirty="0">
              <a:solidFill>
                <a:prstClr val="white"/>
              </a:solidFill>
            </a:endParaRPr>
          </a:p>
        </p:txBody>
      </p:sp>
      <p:sp>
        <p:nvSpPr>
          <p:cNvPr id="79" name="角丸四角形 78"/>
          <p:cNvSpPr/>
          <p:nvPr/>
        </p:nvSpPr>
        <p:spPr>
          <a:xfrm>
            <a:off x="233755" y="650680"/>
            <a:ext cx="5851613"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1,397</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sz="1200"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2016</a:t>
            </a:r>
            <a:r>
              <a:rPr lang="ja-JP" altLang="en-US" b="0" i="0" dirty="0" smtClean="0">
                <a:latin typeface="Meiryo UI" pitchFamily="50" charset="-128"/>
                <a:ea typeface="Meiryo UI" pitchFamily="50" charset="-128"/>
                <a:cs typeface="Meiryo UI" pitchFamily="50" charset="-128"/>
              </a:rPr>
              <a:t>年度は、高等学校</a:t>
            </a:r>
            <a:r>
              <a:rPr lang="en-US" altLang="ja-JP" b="0" i="0" dirty="0" smtClean="0">
                <a:latin typeface="Meiryo UI" pitchFamily="50" charset="-128"/>
                <a:ea typeface="Meiryo UI" pitchFamily="50" charset="-128"/>
                <a:cs typeface="Meiryo UI" pitchFamily="50" charset="-128"/>
              </a:rPr>
              <a:t>8</a:t>
            </a:r>
            <a:r>
              <a:rPr lang="ja-JP" altLang="en-US" b="0" i="0" dirty="0" smtClean="0">
                <a:latin typeface="Meiryo UI" pitchFamily="50" charset="-128"/>
                <a:ea typeface="Meiryo UI" pitchFamily="50" charset="-128"/>
                <a:cs typeface="Meiryo UI" pitchFamily="50" charset="-128"/>
              </a:rPr>
              <a:t>校、</a:t>
            </a:r>
            <a:r>
              <a:rPr lang="ja-JP" altLang="en-US" b="0" i="0" dirty="0">
                <a:latin typeface="Meiryo UI" pitchFamily="50" charset="-128"/>
                <a:ea typeface="Meiryo UI" pitchFamily="50" charset="-128"/>
                <a:cs typeface="Meiryo UI" pitchFamily="50" charset="-128"/>
              </a:rPr>
              <a:t>中河内救命救急</a:t>
            </a:r>
            <a:r>
              <a:rPr lang="ja-JP" altLang="en-US" b="0" i="0" dirty="0" smtClean="0">
                <a:latin typeface="Meiryo UI" pitchFamily="50" charset="-128"/>
                <a:ea typeface="Meiryo UI" pitchFamily="50" charset="-128"/>
                <a:cs typeface="Meiryo UI" pitchFamily="50" charset="-128"/>
              </a:rPr>
              <a:t>センター、警察署</a:t>
            </a:r>
            <a:r>
              <a:rPr lang="en-US" altLang="ja-JP" b="0" i="0" dirty="0" smtClean="0">
                <a:latin typeface="Meiryo UI" pitchFamily="50" charset="-128"/>
                <a:ea typeface="Meiryo UI" pitchFamily="50" charset="-128"/>
                <a:cs typeface="Meiryo UI" pitchFamily="50" charset="-128"/>
              </a:rPr>
              <a:t>5</a:t>
            </a:r>
            <a:r>
              <a:rPr lang="ja-JP" altLang="en-US" b="0" i="0" dirty="0" smtClean="0">
                <a:latin typeface="Meiryo UI" pitchFamily="50" charset="-128"/>
                <a:ea typeface="Meiryo UI" pitchFamily="50" charset="-128"/>
                <a:cs typeface="Meiryo UI" pitchFamily="50" charset="-128"/>
              </a:rPr>
              <a:t>署、大阪市</a:t>
            </a:r>
            <a:r>
              <a:rPr lang="ja-JP" altLang="en-US" b="0" i="0" dirty="0">
                <a:latin typeface="Meiryo UI" pitchFamily="50" charset="-128"/>
                <a:ea typeface="Meiryo UI" pitchFamily="50" charset="-128"/>
                <a:cs typeface="Meiryo UI" pitchFamily="50" charset="-128"/>
              </a:rPr>
              <a:t>おとしよりすこやか</a:t>
            </a:r>
            <a:r>
              <a:rPr lang="ja-JP" altLang="en-US" b="0" i="0" dirty="0" smtClean="0">
                <a:latin typeface="Meiryo UI" pitchFamily="50" charset="-128"/>
                <a:ea typeface="Meiryo UI" pitchFamily="50" charset="-128"/>
                <a:cs typeface="Meiryo UI" pitchFamily="50" charset="-128"/>
              </a:rPr>
              <a:t>センター</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en-US" altLang="ja-JP" sz="1200"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南部館</a:t>
            </a:r>
            <a:r>
              <a:rPr lang="ja-JP" altLang="en-US" b="0" i="0" dirty="0">
                <a:latin typeface="Meiryo UI" pitchFamily="50" charset="-128"/>
                <a:ea typeface="Meiryo UI" pitchFamily="50" charset="-128"/>
                <a:cs typeface="Meiryo UI" pitchFamily="50" charset="-128"/>
              </a:rPr>
              <a:t>及び大阪市天王寺</a:t>
            </a:r>
            <a:r>
              <a:rPr lang="ja-JP" altLang="en-US" b="0" i="0" dirty="0" smtClean="0">
                <a:latin typeface="Meiryo UI" pitchFamily="50" charset="-128"/>
                <a:ea typeface="Meiryo UI" pitchFamily="50" charset="-128"/>
                <a:cs typeface="Meiryo UI" pitchFamily="50" charset="-128"/>
              </a:rPr>
              <a:t>動物園等で、</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事業を開始する予定です。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61729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a:spLocks noChangeAspect="1"/>
          </p:cNvSpPr>
          <p:nvPr/>
        </p:nvSpPr>
        <p:spPr>
          <a:xfrm>
            <a:off x="1444498" y="7123834"/>
            <a:ext cx="796358" cy="240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5" name="グループ化 64"/>
          <p:cNvGrpSpPr>
            <a:grpSpLocks noChangeAspect="1"/>
          </p:cNvGrpSpPr>
          <p:nvPr/>
        </p:nvGrpSpPr>
        <p:grpSpPr>
          <a:xfrm>
            <a:off x="221539" y="1712742"/>
            <a:ext cx="5352926" cy="4975407"/>
            <a:chOff x="2789363" y="737666"/>
            <a:chExt cx="6413169"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laptop"/>
            <p:cNvSpPr>
              <a:spLocks noEditPoints="1" noChangeArrowheads="1"/>
            </p:cNvSpPr>
            <p:nvPr/>
          </p:nvSpPr>
          <p:spPr bwMode="auto">
            <a:xfrm>
              <a:off x="4377640" y="4220425"/>
              <a:ext cx="359246" cy="32261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639794" y="510149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58672" y="5183424"/>
              <a:ext cx="1375882"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監視</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機器</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運転</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状況を監視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設備機器の最適</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3" name="円弧 112"/>
            <p:cNvSpPr/>
            <p:nvPr/>
          </p:nvSpPr>
          <p:spPr>
            <a:xfrm flipV="1">
              <a:off x="3764134" y="4321600"/>
              <a:ext cx="1476808" cy="880042"/>
            </a:xfrm>
            <a:prstGeom prst="arc">
              <a:avLst>
                <a:gd name="adj1" fmla="val 5091752"/>
                <a:gd name="adj2" fmla="val 10174193"/>
              </a:avLst>
            </a:prstGeom>
            <a:ln w="12700">
              <a:solidFill>
                <a:schemeClr val="tx1">
                  <a:lumMod val="90000"/>
                  <a:lumOff val="10000"/>
                </a:schemeClr>
              </a:solidFill>
              <a:prstDash val="sysDot"/>
              <a:headEnd type="oval"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14" name="円/楕円 113"/>
            <p:cNvSpPr>
              <a:spLocks noChangeAspect="1"/>
            </p:cNvSpPr>
            <p:nvPr/>
          </p:nvSpPr>
          <p:spPr>
            <a:xfrm>
              <a:off x="2885749" y="4143990"/>
              <a:ext cx="1015898" cy="1015898"/>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テキスト ボックス 114"/>
            <p:cNvSpPr txBox="1"/>
            <p:nvPr/>
          </p:nvSpPr>
          <p:spPr>
            <a:xfrm>
              <a:off x="2789363" y="4227827"/>
              <a:ext cx="1221377" cy="737473"/>
            </a:xfrm>
            <a:prstGeom prst="rect">
              <a:avLst/>
            </a:prstGeom>
            <a:noFill/>
          </p:spPr>
          <p:txBody>
            <a:bodyPr wrap="square" rtlCol="0">
              <a:spAutoFit/>
            </a:bodyPr>
            <a:lstStyle/>
            <a:p>
              <a:pPr algn="ct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使用状況</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見える化</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設備機器の最適制御</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16" name="Picture 2" descr="E:\LIB\エネルギー政策課\◆5＿エネ戦略\59_エネプラン\▼アクションプログラム\参考など\ES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9870" y="2572408"/>
            <a:ext cx="4195803" cy="2753154"/>
          </a:xfrm>
          <a:prstGeom prst="rect">
            <a:avLst/>
          </a:prstGeom>
          <a:noFill/>
          <a:extLst>
            <a:ext uri="{909E8E84-426E-40DD-AFC4-6F175D3DCCD1}">
              <a14:hiddenFill xmlns:a14="http://schemas.microsoft.com/office/drawing/2010/main">
                <a:solidFill>
                  <a:srgbClr val="FFFFFF"/>
                </a:solidFill>
              </a14:hiddenFill>
            </a:ext>
          </a:extLst>
        </p:spPr>
      </p:pic>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219</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a:t>
            </a:r>
            <a:r>
              <a:rPr lang="ja-JP" altLang="en-US" sz="1200" dirty="0" smtClean="0">
                <a:latin typeface="Meiryo UI" pitchFamily="50" charset="-128"/>
                <a:ea typeface="Meiryo UI" pitchFamily="50" charset="-128"/>
                <a:cs typeface="Meiryo UI" pitchFamily="50" charset="-128"/>
              </a:rPr>
              <a:t>等　　　　　　　</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88958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32</a:t>
            </a:r>
            <a:endParaRPr kumimoji="1" lang="en-US" altLang="ja-JP" b="1" dirty="0" smtClean="0"/>
          </a:p>
        </p:txBody>
      </p:sp>
      <p:sp>
        <p:nvSpPr>
          <p:cNvPr id="13" name="角丸四角形 12"/>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4" name="角丸四角形 13"/>
          <p:cNvSpPr/>
          <p:nvPr/>
        </p:nvSpPr>
        <p:spPr>
          <a:xfrm>
            <a:off x="344488" y="692697"/>
            <a:ext cx="3384376"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大阪市エコ住宅普及促進事業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20,568</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pic>
        <p:nvPicPr>
          <p:cNvPr id="19" name="Picture 2" descr="E:\My Documents\My Pictures\h2.jpg"/>
          <p:cNvPicPr>
            <a:picLocks noChangeAspect="1" noChangeArrowheads="1"/>
          </p:cNvPicPr>
          <p:nvPr/>
        </p:nvPicPr>
        <p:blipFill>
          <a:blip r:embed="rId2" cstate="print"/>
          <a:srcRect t="7870" r="5172"/>
          <a:stretch>
            <a:fillRect/>
          </a:stretch>
        </p:blipFill>
        <p:spPr bwMode="auto">
          <a:xfrm>
            <a:off x="200472" y="2996952"/>
            <a:ext cx="4473848" cy="3531602"/>
          </a:xfrm>
          <a:prstGeom prst="rect">
            <a:avLst/>
          </a:prstGeom>
          <a:noFill/>
        </p:spPr>
      </p:pic>
      <p:sp>
        <p:nvSpPr>
          <p:cNvPr id="20" name="テキスト ボックス 19"/>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戸建・集合</a:t>
            </a:r>
            <a:r>
              <a:rPr lang="en-US" altLang="ja-JP" sz="105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を認定するとともに、その情報を広く発信します。</a:t>
            </a:r>
            <a:endParaRPr kumimoji="1"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t>※H25</a:t>
            </a:r>
            <a:r>
              <a:rPr lang="ja-JP" altLang="ja-JP" sz="900" dirty="0" smtClean="0"/>
              <a:t>年度</a:t>
            </a:r>
            <a:r>
              <a:rPr lang="ja-JP" altLang="en-US" sz="900" dirty="0" smtClean="0"/>
              <a:t>まで</a:t>
            </a:r>
            <a:r>
              <a:rPr lang="ja-JP" altLang="ja-JP" sz="900" dirty="0" smtClean="0"/>
              <a:t>に</a:t>
            </a:r>
            <a:r>
              <a:rPr lang="ja-JP" altLang="en-US" sz="900" dirty="0" smtClean="0"/>
              <a:t>計画</a:t>
            </a:r>
            <a:r>
              <a:rPr lang="ja-JP" altLang="ja-JP" sz="900" dirty="0" smtClean="0"/>
              <a:t>認定を受けた住宅の</a:t>
            </a:r>
            <a:endParaRPr lang="en-US" altLang="ja-JP" sz="900" dirty="0" smtClean="0"/>
          </a:p>
          <a:p>
            <a:pPr marL="87313" indent="-87313"/>
            <a:r>
              <a:rPr lang="ja-JP" altLang="ja-JP" sz="900" dirty="0" smtClean="0"/>
              <a:t>購入等にかかる住宅ローンに対して、</a:t>
            </a:r>
            <a:r>
              <a:rPr lang="en-US" altLang="ja-JP" sz="900" dirty="0" smtClean="0"/>
              <a:t>5</a:t>
            </a:r>
            <a:r>
              <a:rPr lang="ja-JP" altLang="ja-JP" sz="900" dirty="0" smtClean="0"/>
              <a:t>年間の</a:t>
            </a:r>
            <a:endParaRPr lang="en-US" altLang="ja-JP" sz="900" dirty="0" smtClean="0"/>
          </a:p>
          <a:p>
            <a:pPr marL="87313" indent="-87313"/>
            <a:r>
              <a:rPr lang="ja-JP" altLang="ja-JP" sz="900" dirty="0" smtClean="0"/>
              <a:t>利子補給を行っています。</a:t>
            </a:r>
            <a:endParaRPr lang="en-US" altLang="ja-JP" sz="900" dirty="0" smtClean="0">
              <a:latin typeface="Meiryo UI" pitchFamily="50" charset="-128"/>
              <a:ea typeface="Meiryo UI" pitchFamily="50" charset="-128"/>
              <a:cs typeface="Meiryo UI" pitchFamily="50" charset="-128"/>
            </a:endParaRPr>
          </a:p>
        </p:txBody>
      </p:sp>
      <p:sp>
        <p:nvSpPr>
          <p:cNvPr id="15" name="角丸四角形 14"/>
          <p:cNvSpPr/>
          <p:nvPr/>
        </p:nvSpPr>
        <p:spPr>
          <a:xfrm>
            <a:off x="4880992" y="562712"/>
            <a:ext cx="4893278" cy="617865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5097016" y="723134"/>
            <a:ext cx="4176464" cy="32960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大阪スマートエネルギープロジェクト推進事業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a:t>
            </a:r>
            <a:r>
              <a:rPr lang="en-US" altLang="ja-JP" sz="1200" dirty="0">
                <a:latin typeface="Meiryo UI" pitchFamily="50" charset="-128"/>
                <a:ea typeface="Meiryo UI" pitchFamily="50" charset="-128"/>
                <a:cs typeface="Meiryo UI" pitchFamily="50" charset="-128"/>
              </a:rPr>
              <a:t>793</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025008" y="1440359"/>
            <a:ext cx="45583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◆スマートエネルギー関連の大手･中堅企業と中小･ベンチャー企業とをマッチングすることにより、技術シーズの製品化、ビジネスシーズの事業化を図ります。</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
          <p:cNvSpPr txBox="1">
            <a:spLocks noChangeArrowheads="1"/>
          </p:cNvSpPr>
          <p:nvPr/>
        </p:nvSpPr>
        <p:spPr bwMode="auto">
          <a:xfrm>
            <a:off x="5120251" y="5115199"/>
            <a:ext cx="4414757" cy="889795"/>
          </a:xfrm>
          <a:prstGeom prst="rect">
            <a:avLst/>
          </a:prstGeom>
          <a:noFill/>
          <a:ln w="9525">
            <a:noFill/>
            <a:miter lim="800000"/>
            <a:headEnd/>
            <a:tailEnd/>
          </a:ln>
        </p:spPr>
        <p:txBody>
          <a:bodyPr rot="0" vert="horz" wrap="square" lIns="91440" tIns="45720" rIns="91440" bIns="45720" anchor="t" anchorCtr="0">
            <a:spAutoFit/>
          </a:bodyPr>
          <a:lstStyle/>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 技術提案申込書を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事務局にメール送信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提案申込書の簡単な審査を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行い、審査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結果を提案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企業に通知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 提案先パートナー企業に技術提案申込書を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送付</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④ パートナー企業からの技術提案に対する関心の有無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を連絡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
          <p:cNvSpPr txBox="1">
            <a:spLocks noChangeArrowheads="1"/>
          </p:cNvSpPr>
          <p:nvPr/>
        </p:nvSpPr>
        <p:spPr bwMode="auto">
          <a:xfrm>
            <a:off x="5119070" y="2260569"/>
            <a:ext cx="2849586"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871671" y="2078186"/>
            <a:ext cx="1594062" cy="62159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30</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973" y="3038367"/>
            <a:ext cx="4602464" cy="2075621"/>
          </a:xfrm>
          <a:prstGeom prst="rect">
            <a:avLst/>
          </a:prstGeom>
        </p:spPr>
      </p:pic>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1" name="正方形/長方形 30"/>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2,920</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39546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schemeClr val="bg1"/>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33</a:t>
            </a:r>
            <a:endParaRPr kumimoji="1" lang="ja-JP" altLang="en-US" b="1" dirty="0"/>
          </a:p>
        </p:txBody>
      </p:sp>
      <p:sp>
        <p:nvSpPr>
          <p:cNvPr id="32" name="角丸四角形 31"/>
          <p:cNvSpPr/>
          <p:nvPr/>
        </p:nvSpPr>
        <p:spPr>
          <a:xfrm>
            <a:off x="295804" y="3327515"/>
            <a:ext cx="4585188" cy="38467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tIns="0" bIns="0" rtlCol="0" anchor="ctr" anchorCtr="0"/>
          <a:lstStyle/>
          <a:p>
            <a:pPr algn="ctr">
              <a:lnSpc>
                <a:spcPts val="1500"/>
              </a:lnSpc>
            </a:pP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産業創造館における中小企業向け専門家相談等</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6" name="角丸四角形 35"/>
          <p:cNvSpPr/>
          <p:nvPr/>
        </p:nvSpPr>
        <p:spPr>
          <a:xfrm>
            <a:off x="5241032" y="3327516"/>
            <a:ext cx="3672408" cy="38467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5178904" y="4228894"/>
            <a:ext cx="4536504"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◆「環境・エネルギー分野」に関する企業の関連製品・技術の展示場や、最新の環境ビジネスの情報を提供することで、</a:t>
            </a:r>
            <a:r>
              <a:rPr kumimoji="1" lang="ja-JP" altLang="en-US" sz="1300" dirty="0" smtClean="0">
                <a:latin typeface="Meiryo UI" pitchFamily="50" charset="-128"/>
                <a:ea typeface="Meiryo UI" pitchFamily="50" charset="-128"/>
                <a:cs typeface="Meiryo UI" pitchFamily="50" charset="-128"/>
              </a:rPr>
              <a:t>産業の育成・振興を図ります。</a:t>
            </a:r>
            <a:endParaRPr kumimoji="1" lang="ja-JP" altLang="en-US" sz="1050" dirty="0">
              <a:latin typeface="Meiryo UI" pitchFamily="50" charset="-128"/>
              <a:ea typeface="Meiryo UI" pitchFamily="50" charset="-128"/>
              <a:cs typeface="Meiryo UI" pitchFamily="50" charset="-128"/>
            </a:endParaRPr>
          </a:p>
        </p:txBody>
      </p:sp>
      <p:pic>
        <p:nvPicPr>
          <p:cNvPr id="39" name="図 38" descr="エコプラザ　エントランス.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1352" y="4974296"/>
            <a:ext cx="1584176" cy="1187061"/>
          </a:xfrm>
          <a:prstGeom prst="rect">
            <a:avLst/>
          </a:prstGeom>
        </p:spPr>
      </p:pic>
      <p:sp>
        <p:nvSpPr>
          <p:cNvPr id="40" name="テキスト ボックス 39"/>
          <p:cNvSpPr txBox="1"/>
          <p:nvPr/>
        </p:nvSpPr>
        <p:spPr>
          <a:xfrm>
            <a:off x="7638228" y="3861582"/>
            <a:ext cx="2121892"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228,114</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94799" y="720678"/>
            <a:ext cx="3328817"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368749"/>
            <a:ext cx="7576342"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7971797" y="2230262"/>
            <a:ext cx="1327673" cy="595133"/>
          </a:xfrm>
          <a:prstGeom prst="rect">
            <a:avLst/>
          </a:prstGeom>
          <a:noFill/>
          <a:ln>
            <a:noFill/>
          </a:ln>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おおさかエコテック</a:t>
            </a:r>
            <a:endPar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ロゴマーク</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4" name="Picture 6" descr="logo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13" y="1390806"/>
            <a:ext cx="777240" cy="77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p:cNvSpPr txBox="1"/>
          <p:nvPr/>
        </p:nvSpPr>
        <p:spPr>
          <a:xfrm>
            <a:off x="3720109" y="823733"/>
            <a:ext cx="2162074"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府事業･継続</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471</a:t>
            </a:r>
            <a:r>
              <a:rPr lang="zh-TW" altLang="en-US" sz="1200" dirty="0" smtClean="0">
                <a:latin typeface="Meiryo UI" pitchFamily="50" charset="-128"/>
                <a:ea typeface="Meiryo UI" pitchFamily="50" charset="-128"/>
                <a:cs typeface="Meiryo UI" pitchFamily="50" charset="-128"/>
              </a:rPr>
              <a:t>千円</a:t>
            </a:r>
            <a:r>
              <a:rPr lang="zh-TW" altLang="en-US" sz="1100" dirty="0" smtClean="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46" name="正方形/長方形 45"/>
          <p:cNvSpPr/>
          <p:nvPr/>
        </p:nvSpPr>
        <p:spPr>
          <a:xfrm>
            <a:off x="4612931" y="1983971"/>
            <a:ext cx="2464305"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・おおさか</a:t>
            </a:r>
            <a:r>
              <a:rPr lang="ja-JP" altLang="en-US" sz="1050" dirty="0">
                <a:solidFill>
                  <a:schemeClr val="tx1"/>
                </a:solidFill>
                <a:latin typeface="Meiryo UI" pitchFamily="50" charset="-128"/>
                <a:ea typeface="Meiryo UI" pitchFamily="50" charset="-128"/>
                <a:cs typeface="Meiryo UI" pitchFamily="50" charset="-128"/>
              </a:rPr>
              <a:t>エコテック技術</a:t>
            </a:r>
            <a:r>
              <a:rPr lang="ja-JP" altLang="en-US" sz="1050" dirty="0" smtClean="0">
                <a:solidFill>
                  <a:schemeClr val="tx1"/>
                </a:solidFill>
                <a:latin typeface="Meiryo UI" pitchFamily="50" charset="-128"/>
                <a:ea typeface="Meiryo UI" pitchFamily="50" charset="-128"/>
                <a:cs typeface="Meiryo UI" pitchFamily="50" charset="-128"/>
              </a:rPr>
              <a:t>選定：</a:t>
            </a:r>
            <a:r>
              <a:rPr lang="en-US" altLang="ja-JP" sz="1050" dirty="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・セミナー</a:t>
            </a:r>
            <a:r>
              <a:rPr lang="ja-JP" altLang="en-US" sz="1050" dirty="0">
                <a:solidFill>
                  <a:schemeClr val="tx1"/>
                </a:solidFill>
                <a:latin typeface="Meiryo UI" pitchFamily="50" charset="-128"/>
                <a:ea typeface="Meiryo UI" pitchFamily="50" charset="-128"/>
                <a:cs typeface="Meiryo UI" pitchFamily="50" charset="-128"/>
              </a:rPr>
              <a:t>開催・展示会出展</a:t>
            </a:r>
            <a:r>
              <a:rPr lang="ja-JP" altLang="en-US" sz="1050" dirty="0" smtClean="0">
                <a:solidFill>
                  <a:schemeClr val="tx1"/>
                </a:solidFill>
                <a:latin typeface="Meiryo UI" pitchFamily="50" charset="-128"/>
                <a:ea typeface="Meiryo UI" pitchFamily="50" charset="-128"/>
                <a:cs typeface="Meiryo UI" pitchFamily="50" charset="-128"/>
              </a:rPr>
              <a:t>等：</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26</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pic>
        <p:nvPicPr>
          <p:cNvPr id="42" name="Picture 2" descr="E:\My Documents\My Pictures\産業創造.png"/>
          <p:cNvPicPr>
            <a:picLocks noChangeAspect="1" noChangeArrowheads="1"/>
          </p:cNvPicPr>
          <p:nvPr/>
        </p:nvPicPr>
        <p:blipFill>
          <a:blip r:embed="rId4" cstate="print"/>
          <a:srcRect/>
          <a:stretch>
            <a:fillRect/>
          </a:stretch>
        </p:blipFill>
        <p:spPr bwMode="auto">
          <a:xfrm>
            <a:off x="3728863" y="5229201"/>
            <a:ext cx="842726" cy="1224135"/>
          </a:xfrm>
          <a:prstGeom prst="rect">
            <a:avLst/>
          </a:prstGeom>
          <a:noFill/>
        </p:spPr>
      </p:pic>
      <p:sp>
        <p:nvSpPr>
          <p:cNvPr id="48" name="テキスト ボックス 47"/>
          <p:cNvSpPr txBox="1"/>
          <p:nvPr/>
        </p:nvSpPr>
        <p:spPr>
          <a:xfrm>
            <a:off x="3512840" y="6453336"/>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65368" y="6258218"/>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35" name="角丸四角形 34"/>
          <p:cNvSpPr/>
          <p:nvPr/>
        </p:nvSpPr>
        <p:spPr>
          <a:xfrm>
            <a:off x="138171" y="3207224"/>
            <a:ext cx="4814829" cy="353414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4" name="角丸四角形 53"/>
          <p:cNvSpPr/>
          <p:nvPr/>
        </p:nvSpPr>
        <p:spPr>
          <a:xfrm>
            <a:off x="5097016" y="3207224"/>
            <a:ext cx="4700908" cy="35341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850278"/>
            <a:ext cx="726681"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443517" y="5261257"/>
            <a:ext cx="3192226"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・省エネ診断士など</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回（</a:t>
            </a:r>
            <a:r>
              <a:rPr lang="en-US" altLang="ja-JP" sz="1050" dirty="0" smtClean="0">
                <a:solidFill>
                  <a:schemeClr val="tx1"/>
                </a:solidFill>
                <a:latin typeface="Meiryo UI" pitchFamily="50" charset="-128"/>
                <a:ea typeface="Meiryo UI" pitchFamily="50" charset="-128"/>
                <a:cs typeface="Meiryo UI" pitchFamily="50" charset="-128"/>
              </a:rPr>
              <a:t>72</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57" name="テキスト ボックス 32"/>
          <p:cNvSpPr txBox="1"/>
          <p:nvPr/>
        </p:nvSpPr>
        <p:spPr>
          <a:xfrm>
            <a:off x="272480" y="4228895"/>
            <a:ext cx="4392488"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◆産業創造館において、中小企業向けの経営相談として、省エネ診断士などの専門家による相談対応（無料）等の実施により、中小企業の省エネに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kumimoji="1" lang="ja-JP" altLang="en-US" sz="1050" dirty="0">
              <a:latin typeface="Meiryo UI" pitchFamily="50" charset="-128"/>
              <a:ea typeface="Meiryo UI" pitchFamily="50" charset="-128"/>
              <a:cs typeface="Meiryo UI" pitchFamily="50" charset="-128"/>
            </a:endParaRPr>
          </a:p>
        </p:txBody>
      </p:sp>
      <p:sp>
        <p:nvSpPr>
          <p:cNvPr id="59" name="正方形/長方形 58"/>
          <p:cNvSpPr/>
          <p:nvPr/>
        </p:nvSpPr>
        <p:spPr>
          <a:xfrm>
            <a:off x="5523525" y="5081237"/>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・総来場者数 </a:t>
            </a:r>
            <a:r>
              <a:rPr lang="en-US" altLang="ja-JP" sz="1050" dirty="0" smtClean="0">
                <a:solidFill>
                  <a:schemeClr val="tx1"/>
                </a:solidFill>
                <a:latin typeface="Meiryo UI" pitchFamily="50" charset="-128"/>
                <a:ea typeface="Meiryo UI" pitchFamily="50" charset="-128"/>
                <a:cs typeface="Meiryo UI" pitchFamily="50" charset="-128"/>
              </a:rPr>
              <a:t>178,751</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84</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・環境ビジネスセミナー </a:t>
            </a:r>
            <a:r>
              <a:rPr lang="en-US" altLang="ja-JP" sz="1050" dirty="0" smtClean="0">
                <a:solidFill>
                  <a:schemeClr val="tx1"/>
                </a:solidFill>
                <a:latin typeface="Meiryo UI" pitchFamily="50" charset="-128"/>
                <a:ea typeface="Meiryo UI" pitchFamily="50" charset="-128"/>
                <a:cs typeface="Meiryo UI" pitchFamily="50" charset="-128"/>
              </a:rPr>
              <a:t>24</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eco</a:t>
            </a:r>
            <a:r>
              <a:rPr lang="ja-JP" altLang="en-US" sz="1050" dirty="0" smtClean="0">
                <a:solidFill>
                  <a:schemeClr val="tx1"/>
                </a:solidFill>
                <a:latin typeface="Meiryo UI" pitchFamily="50" charset="-128"/>
                <a:ea typeface="Meiryo UI" pitchFamily="50" charset="-128"/>
                <a:cs typeface="Meiryo UI" pitchFamily="50" charset="-128"/>
              </a:rPr>
              <a:t>検定直前対策講座 </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・パッシブ住宅実践講座 </a:t>
            </a:r>
            <a:r>
              <a:rPr lang="en-US" altLang="ja-JP" sz="1050" dirty="0" smtClean="0">
                <a:solidFill>
                  <a:schemeClr val="tx1"/>
                </a:solidFill>
                <a:latin typeface="Meiryo UI" pitchFamily="50" charset="-128"/>
                <a:ea typeface="Meiryo UI" pitchFamily="50" charset="-128"/>
                <a:cs typeface="Meiryo UI" pitchFamily="50" charset="-128"/>
              </a:rPr>
              <a:t>12</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5943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675" y="3815126"/>
            <a:ext cx="4364877"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34</a:t>
            </a:r>
            <a:endParaRPr kumimoji="1" lang="ja-JP" altLang="en-US" b="1" dirty="0"/>
          </a:p>
        </p:txBody>
      </p:sp>
      <p:sp>
        <p:nvSpPr>
          <p:cNvPr id="8" name="テキスト ボックス 7"/>
          <p:cNvSpPr txBox="1"/>
          <p:nvPr/>
        </p:nvSpPr>
        <p:spPr>
          <a:xfrm>
            <a:off x="4213159" y="828579"/>
            <a:ext cx="408467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131,831</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3"/>
            <a:ext cx="3937582" cy="4265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大阪府・大阪市の施設等の</a:t>
            </a:r>
            <a:r>
              <a:rPr lang="en-US" altLang="ja-JP" sz="1600" b="1" dirty="0">
                <a:solidFill>
                  <a:schemeClr val="tx1"/>
                </a:solidFill>
                <a:latin typeface="Meiryo UI" pitchFamily="50" charset="-128"/>
                <a:ea typeface="Meiryo UI" pitchFamily="50" charset="-128"/>
                <a:cs typeface="Meiryo UI" pitchFamily="50" charset="-128"/>
              </a:rPr>
              <a:t>LED</a:t>
            </a:r>
            <a:r>
              <a:rPr lang="ja-JP" altLang="en-US" sz="1600" b="1" dirty="0">
                <a:solidFill>
                  <a:schemeClr val="tx1"/>
                </a:solidFill>
                <a:latin typeface="Meiryo UI" pitchFamily="50" charset="-128"/>
                <a:ea typeface="Meiryo UI" pitchFamily="50" charset="-128"/>
                <a:cs typeface="Meiryo UI" pitchFamily="50" charset="-128"/>
              </a:rPr>
              <a:t>化</a:t>
            </a:r>
          </a:p>
        </p:txBody>
      </p:sp>
      <p:pic>
        <p:nvPicPr>
          <p:cNvPr id="18" name="Picture 3" descr="D:\SuzukiShin\suzuki\00業務\01ＬＥＤ\45photo\tondoled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bwMode="auto">
          <a:xfrm>
            <a:off x="6709912" y="1518787"/>
            <a:ext cx="2675544" cy="178078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latin typeface="Meiryo UI" pitchFamily="50" charset="-128"/>
                <a:ea typeface="Meiryo UI" pitchFamily="50" charset="-128"/>
                <a:cs typeface="Meiryo UI" pitchFamily="50" charset="-128"/>
              </a:rPr>
              <a:t>国道</a:t>
            </a:r>
            <a:r>
              <a:rPr lang="en-US" altLang="ja-JP" sz="1100" dirty="0" smtClean="0">
                <a:latin typeface="Meiryo UI" pitchFamily="50" charset="-128"/>
                <a:ea typeface="Meiryo UI" pitchFamily="50" charset="-128"/>
                <a:cs typeface="Meiryo UI" pitchFamily="50" charset="-128"/>
              </a:rPr>
              <a:t>170</a:t>
            </a:r>
            <a:r>
              <a:rPr lang="ja-JP" altLang="en-US" sz="1100" dirty="0" smtClean="0">
                <a:latin typeface="Meiryo UI" pitchFamily="50" charset="-128"/>
                <a:ea typeface="Meiryo UI" pitchFamily="50" charset="-128"/>
                <a:cs typeface="Meiryo UI" pitchFamily="50" charset="-128"/>
              </a:rPr>
              <a:t>号（羽曳野市内）</a:t>
            </a:r>
            <a:endParaRPr lang="ja-JP" altLang="en-US" sz="11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競技場及び武道場）等の施設や交通信号機に、さらに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照明の導入を進めます。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16" name="正方形/長方形 15"/>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r>
              <a:rPr lang="en-US" altLang="ja-JP" sz="1050" dirty="0" smtClean="0">
                <a:solidFill>
                  <a:schemeClr val="tx1"/>
                </a:solidFill>
                <a:latin typeface="Meiryo UI" pitchFamily="50" charset="-128"/>
                <a:ea typeface="Meiryo UI" pitchFamily="50" charset="-128"/>
                <a:cs typeface="Meiryo UI" pitchFamily="50" charset="-128"/>
              </a:rPr>
              <a:t>&lt;2015</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2015</a:t>
            </a:r>
            <a:r>
              <a:rPr lang="ja-JP" altLang="en-US" sz="1050" dirty="0">
                <a:solidFill>
                  <a:schemeClr val="tx1"/>
                </a:solidFill>
                <a:latin typeface="Meiryo UI" pitchFamily="50" charset="-128"/>
                <a:ea typeface="Meiryo UI" pitchFamily="50" charset="-128"/>
                <a:cs typeface="Meiryo UI" pitchFamily="50" charset="-128"/>
              </a:rPr>
              <a:t>年度は、守口東</a:t>
            </a:r>
            <a:r>
              <a:rPr lang="ja-JP" altLang="en-US" sz="1050" dirty="0" smtClean="0">
                <a:solidFill>
                  <a:schemeClr val="tx1"/>
                </a:solidFill>
                <a:latin typeface="Meiryo UI" pitchFamily="50" charset="-128"/>
                <a:ea typeface="Meiryo UI" pitchFamily="50" charset="-128"/>
                <a:cs typeface="Meiryo UI" pitchFamily="50" charset="-128"/>
              </a:rPr>
              <a:t>高等学校外</a:t>
            </a:r>
            <a:r>
              <a:rPr lang="en-US" altLang="ja-JP" sz="1050" smtClean="0">
                <a:solidFill>
                  <a:schemeClr val="tx1"/>
                </a:solidFill>
                <a:latin typeface="Meiryo UI" pitchFamily="50" charset="-128"/>
                <a:ea typeface="Meiryo UI" pitchFamily="50" charset="-128"/>
                <a:cs typeface="Meiryo UI" pitchFamily="50" charset="-128"/>
              </a:rPr>
              <a:t>37</a:t>
            </a:r>
            <a:r>
              <a:rPr lang="ja-JP" altLang="en-US" sz="1050" smtClean="0">
                <a:solidFill>
                  <a:schemeClr val="tx1"/>
                </a:solidFill>
                <a:latin typeface="Meiryo UI" pitchFamily="50" charset="-128"/>
                <a:ea typeface="Meiryo UI" pitchFamily="50" charset="-128"/>
                <a:cs typeface="Meiryo UI" pitchFamily="50" charset="-128"/>
              </a:rPr>
              <a:t>校</a:t>
            </a:r>
            <a:r>
              <a:rPr lang="ja-JP" altLang="en-US" sz="1050" dirty="0">
                <a:solidFill>
                  <a:schemeClr val="tx1"/>
                </a:solidFill>
                <a:latin typeface="Meiryo UI" pitchFamily="50" charset="-128"/>
                <a:ea typeface="Meiryo UI" pitchFamily="50" charset="-128"/>
                <a:cs typeface="Meiryo UI" pitchFamily="50" charset="-128"/>
              </a:rPr>
              <a:t>の体育館（競技場及び武道場）への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照明</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道路照明灯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高圧ナトリウム灯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リース方式による導入含む）</a:t>
            </a: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公園照明の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市営駐車場場内照明の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導入（法円坂駐車場、西横堀駐車場）</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市営住宅附帯駐車場照明灯の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小学校体育館での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照明化（友渕小学校分校）</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地下鉄車両工場</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廃棄物焼却工場の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化（鶴見工場）</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4254726" y="1041446"/>
            <a:ext cx="2215348" cy="184666"/>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794,778</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9360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8"/>
            <a:ext cx="9625781" cy="601050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2" y="1118105"/>
            <a:ext cx="9128397" cy="1708160"/>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夏期</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・冬期の節電対策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電気事業者等による報告制度の推進、エネルギー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電気の需要の平準化の取組促進）　</a:t>
            </a:r>
          </a:p>
        </p:txBody>
      </p:sp>
      <p:sp>
        <p:nvSpPr>
          <p:cNvPr id="14" name="正方形/長方形 13"/>
          <p:cNvSpPr/>
          <p:nvPr/>
        </p:nvSpPr>
        <p:spPr>
          <a:xfrm>
            <a:off x="560512" y="4771246"/>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438502"/>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788232"/>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35</a:t>
            </a:r>
            <a:endParaRPr kumimoji="1" lang="ja-JP" altLang="en-US" b="1" dirty="0"/>
          </a:p>
        </p:txBody>
      </p:sp>
      <p:sp>
        <p:nvSpPr>
          <p:cNvPr id="11" name="角丸四角形 10"/>
          <p:cNvSpPr/>
          <p:nvPr/>
        </p:nvSpPr>
        <p:spPr>
          <a:xfrm>
            <a:off x="243661" y="300807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350691"/>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な新エネルギー事業の創出・普及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3" y="1126049"/>
            <a:ext cx="1063501"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p:txBody>
      </p:sp>
      <p:sp>
        <p:nvSpPr>
          <p:cNvPr id="18" name="正方形/長方形 17"/>
          <p:cNvSpPr/>
          <p:nvPr/>
        </p:nvSpPr>
        <p:spPr>
          <a:xfrm>
            <a:off x="8777735" y="3350691"/>
            <a:ext cx="476794"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p:txBody>
      </p:sp>
      <p:sp>
        <p:nvSpPr>
          <p:cNvPr id="19" name="正方形/長方形 18"/>
          <p:cNvSpPr/>
          <p:nvPr/>
        </p:nvSpPr>
        <p:spPr>
          <a:xfrm>
            <a:off x="8758782" y="4771246"/>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～電力ピーク需要の抑制～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36</a:t>
            </a:r>
            <a:endParaRPr kumimoji="1" lang="ja-JP" altLang="en-US" b="1" dirty="0"/>
          </a:p>
        </p:txBody>
      </p:sp>
      <p:sp>
        <p:nvSpPr>
          <p:cNvPr id="54" name="角丸四角形 53"/>
          <p:cNvSpPr/>
          <p:nvPr/>
        </p:nvSpPr>
        <p:spPr>
          <a:xfrm>
            <a:off x="344488" y="764705"/>
            <a:ext cx="295232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夏期・冬期の節電対策</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1" name="Picture 2" descr="X:\ユーザ作業用フォルダ\02◆環境学習\02- 環境月間、節電、ECOフェスティバル等\11　節電の啓発\H25夏・冬の節電\HP\夏\setuden_action.jpg"/>
          <p:cNvPicPr>
            <a:picLocks noChangeAspect="1" noChangeArrowheads="1"/>
          </p:cNvPicPr>
          <p:nvPr/>
        </p:nvPicPr>
        <p:blipFill>
          <a:blip r:embed="rId2" cstate="print"/>
          <a:srcRect/>
          <a:stretch>
            <a:fillRect/>
          </a:stretch>
        </p:blipFill>
        <p:spPr bwMode="auto">
          <a:xfrm>
            <a:off x="7792116" y="5949280"/>
            <a:ext cx="2005087" cy="891150"/>
          </a:xfrm>
          <a:prstGeom prst="rect">
            <a:avLst/>
          </a:prstGeom>
          <a:noFill/>
        </p:spPr>
      </p:pic>
      <p:sp>
        <p:nvSpPr>
          <p:cNvPr id="15" name="テキスト ボックス 14"/>
          <p:cNvSpPr txBox="1"/>
          <p:nvPr/>
        </p:nvSpPr>
        <p:spPr>
          <a:xfrm>
            <a:off x="452405" y="3484420"/>
            <a:ext cx="4536504" cy="307777"/>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＜関西電力管内における節電目標と実績＞</a:t>
            </a:r>
            <a:endParaRPr lang="ja-JP" altLang="en-US" sz="1400" dirty="0">
              <a:latin typeface="Meiryo UI" pitchFamily="50" charset="-128"/>
              <a:ea typeface="Meiryo UI" pitchFamily="50" charset="-128"/>
              <a:cs typeface="Meiryo UI" pitchFamily="50" charset="-128"/>
            </a:endParaRPr>
          </a:p>
        </p:txBody>
      </p:sp>
      <p:sp>
        <p:nvSpPr>
          <p:cNvPr id="4" name="角丸四角形 3"/>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テキスト ボックス 28"/>
          <p:cNvSpPr txBox="1">
            <a:spLocks noChangeArrowheads="1"/>
          </p:cNvSpPr>
          <p:nvPr/>
        </p:nvSpPr>
        <p:spPr bwMode="auto">
          <a:xfrm>
            <a:off x="344488" y="1340768"/>
            <a:ext cx="6886832"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◆電力需要</a:t>
            </a:r>
            <a:r>
              <a:rPr lang="ja-JP" altLang="en-US" b="0" i="0" dirty="0">
                <a:latin typeface="Meiryo UI" pitchFamily="50" charset="-128"/>
                <a:ea typeface="Meiryo UI" pitchFamily="50" charset="-128"/>
                <a:cs typeface="Meiryo UI" pitchFamily="50" charset="-128"/>
              </a:rPr>
              <a:t>が高まる夏期・冬期に</a:t>
            </a:r>
            <a:r>
              <a:rPr lang="ja-JP" altLang="en-US" b="0" i="0" dirty="0" smtClean="0">
                <a:latin typeface="Meiryo UI" pitchFamily="50" charset="-128"/>
                <a:ea typeface="Meiryo UI" pitchFamily="50" charset="-128"/>
                <a:cs typeface="Meiryo UI" pitchFamily="50" charset="-128"/>
              </a:rPr>
              <a:t>おいて、住民サービスへの影響を避けつつ目標を掲げて、節電対策を実施</a:t>
            </a:r>
            <a:r>
              <a:rPr lang="ja-JP" altLang="en-US" b="0" i="0" dirty="0">
                <a:latin typeface="Meiryo UI" pitchFamily="50" charset="-128"/>
                <a:ea typeface="Meiryo UI" pitchFamily="50" charset="-128"/>
                <a:cs typeface="Meiryo UI" pitchFamily="50" charset="-128"/>
              </a:rPr>
              <a:t>します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また、関西広域連合や関西電力株式会社と連携し、ホームページや広報紙などを通じて、家庭や企業での具体的な取リ組み方法を紹介するなど、節電を</a:t>
            </a:r>
            <a:r>
              <a:rPr lang="ja-JP" altLang="en-US" b="0" i="0" dirty="0" smtClean="0">
                <a:latin typeface="Meiryo UI" pitchFamily="50" charset="-128"/>
                <a:ea typeface="Meiryo UI" pitchFamily="50" charset="-128"/>
                <a:cs typeface="Meiryo UI" pitchFamily="50" charset="-128"/>
              </a:rPr>
              <a:t>呼びかけます。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さらに夏季には、関西広域連合とともに、電力使用量が多い平日の昼間に家庭での電力消費を抑制するため、公共施設の利用料を割り引くなど、家族がそろって外出することを促す「家族でお出かけ節電キャンペーン」を開催</a:t>
            </a:r>
            <a:r>
              <a:rPr lang="ja-JP" altLang="en-US" b="0" i="0" dirty="0" smtClean="0">
                <a:latin typeface="Meiryo UI" pitchFamily="50" charset="-128"/>
                <a:ea typeface="Meiryo UI" pitchFamily="50" charset="-128"/>
                <a:cs typeface="Meiryo UI" pitchFamily="50" charset="-128"/>
              </a:rPr>
              <a:t>します</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予定）。</a:t>
            </a:r>
            <a:endParaRPr lang="en-US" altLang="ja-JP" b="0" i="0" dirty="0" smtClean="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650681" y="5906622"/>
            <a:ext cx="46707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eaLnBrk="1" hangingPunct="1"/>
            <a:r>
              <a:rPr lang="ja-JP" altLang="en-US" sz="100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１　節電目標・・・</a:t>
            </a:r>
            <a:r>
              <a:rPr lang="en-US" altLang="ja-JP" sz="1050" b="0" i="0" dirty="0" smtClean="0">
                <a:latin typeface="Meiryo UI" pitchFamily="50" charset="-128"/>
                <a:ea typeface="Meiryo UI" pitchFamily="50" charset="-128"/>
                <a:cs typeface="Meiryo UI" pitchFamily="50" charset="-128"/>
              </a:rPr>
              <a:t>2012</a:t>
            </a:r>
            <a:r>
              <a:rPr lang="ja-JP" altLang="en-US" sz="1050" b="0" i="0" dirty="0" smtClean="0">
                <a:latin typeface="Meiryo UI" pitchFamily="50" charset="-128"/>
                <a:ea typeface="Meiryo UI" pitchFamily="50" charset="-128"/>
                <a:cs typeface="Meiryo UI" pitchFamily="50" charset="-128"/>
              </a:rPr>
              <a:t>年度夏季または冬季の電力使用実績と比較した削減率</a:t>
            </a:r>
            <a:endParaRPr lang="en-US" altLang="ja-JP"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２　実績･･･夏季は</a:t>
            </a:r>
            <a:r>
              <a:rPr lang="en-US" altLang="ja-JP" sz="1050" b="0" i="0" dirty="0" smtClean="0">
                <a:latin typeface="Meiryo UI" pitchFamily="50" charset="-128"/>
                <a:ea typeface="Meiryo UI" pitchFamily="50" charset="-128"/>
                <a:cs typeface="Meiryo UI" pitchFamily="50" charset="-128"/>
              </a:rPr>
              <a:t>14</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15</a:t>
            </a:r>
            <a:r>
              <a:rPr lang="ja-JP" altLang="en-US" sz="1050" b="0" i="0" dirty="0" smtClean="0">
                <a:latin typeface="Meiryo UI" pitchFamily="50" charset="-128"/>
                <a:ea typeface="Meiryo UI" pitchFamily="50" charset="-128"/>
                <a:cs typeface="Meiryo UI" pitchFamily="50" charset="-128"/>
              </a:rPr>
              <a:t>時、冬季</a:t>
            </a:r>
            <a:r>
              <a:rPr lang="ja-JP" altLang="en-US" sz="1050" b="0" i="0" dirty="0">
                <a:latin typeface="Meiryo UI" pitchFamily="50" charset="-128"/>
                <a:ea typeface="Meiryo UI" pitchFamily="50" charset="-128"/>
                <a:cs typeface="Meiryo UI" pitchFamily="50" charset="-128"/>
              </a:rPr>
              <a:t>は</a:t>
            </a:r>
            <a:r>
              <a:rPr lang="en-US" altLang="ja-JP" sz="1050" b="0" i="0" dirty="0" smtClean="0">
                <a:latin typeface="Meiryo UI" pitchFamily="50" charset="-128"/>
                <a:ea typeface="Meiryo UI" pitchFamily="50" charset="-128"/>
                <a:cs typeface="Meiryo UI" pitchFamily="50" charset="-128"/>
              </a:rPr>
              <a:t>9</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10</a:t>
            </a:r>
            <a:r>
              <a:rPr lang="ja-JP" altLang="en-US" sz="1050" b="0" i="0" dirty="0" smtClean="0">
                <a:latin typeface="Meiryo UI" pitchFamily="50" charset="-128"/>
                <a:ea typeface="Meiryo UI" pitchFamily="50" charset="-128"/>
                <a:cs typeface="Meiryo UI" pitchFamily="50" charset="-128"/>
              </a:rPr>
              <a:t>時及び</a:t>
            </a:r>
            <a:r>
              <a:rPr lang="en-US" altLang="ja-JP" sz="1050" b="0" i="0" dirty="0" smtClean="0">
                <a:latin typeface="Meiryo UI" pitchFamily="50" charset="-128"/>
                <a:ea typeface="Meiryo UI" pitchFamily="50" charset="-128"/>
                <a:cs typeface="Meiryo UI" pitchFamily="50" charset="-128"/>
              </a:rPr>
              <a:t>18</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19</a:t>
            </a:r>
            <a:r>
              <a:rPr lang="ja-JP" altLang="en-US" sz="1050" b="0" i="0" dirty="0" smtClean="0">
                <a:latin typeface="Meiryo UI" pitchFamily="50" charset="-128"/>
                <a:ea typeface="Meiryo UI" pitchFamily="50" charset="-128"/>
                <a:cs typeface="Meiryo UI" pitchFamily="50" charset="-128"/>
              </a:rPr>
              <a:t>時の平均削減率</a:t>
            </a:r>
            <a:endParaRPr lang="en-US" altLang="ja-JP" sz="1050" b="0" i="0" dirty="0" smtClean="0">
              <a:latin typeface="Meiryo UI" pitchFamily="50" charset="-128"/>
              <a:ea typeface="Meiryo UI" pitchFamily="50" charset="-128"/>
              <a:cs typeface="Meiryo UI" pitchFamily="50" charset="-128"/>
            </a:endParaRPr>
          </a:p>
        </p:txBody>
      </p:sp>
      <p:grpSp>
        <p:nvGrpSpPr>
          <p:cNvPr id="21" name="グループ化 20"/>
          <p:cNvGrpSpPr/>
          <p:nvPr/>
        </p:nvGrpSpPr>
        <p:grpSpPr>
          <a:xfrm>
            <a:off x="7231320" y="2287181"/>
            <a:ext cx="2503330" cy="1357843"/>
            <a:chOff x="6393160" y="1608138"/>
            <a:chExt cx="2625725" cy="1424232"/>
          </a:xfrm>
        </p:grpSpPr>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160" y="1608138"/>
              <a:ext cx="26257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a:spLocks/>
            </p:cNvSpPr>
            <p:nvPr/>
          </p:nvSpPr>
          <p:spPr bwMode="auto">
            <a:xfrm>
              <a:off x="8049344" y="2780928"/>
              <a:ext cx="778876" cy="251442"/>
            </a:xfrm>
            <a:prstGeom prst="rect">
              <a:avLst/>
            </a:prstGeom>
            <a:noFill/>
            <a:ln w="25400" cap="flat" cmpd="sng" algn="ctr">
              <a:noFill/>
              <a:prstDash val="solid"/>
            </a:ln>
            <a:effectLst/>
          </p:spPr>
          <p:txBody>
            <a:bodyPr anchor="ctr"/>
            <a:lstStyle/>
            <a:p>
              <a:pPr algn="ctr">
                <a:spcAft>
                  <a:spcPts val="0"/>
                </a:spcAft>
                <a:defRPr/>
              </a:pPr>
              <a:r>
                <a:rPr lang="en-US" sz="600" kern="0" dirty="0">
                  <a:latin typeface="Century"/>
                  <a:ea typeface="ＭＳ 明朝"/>
                  <a:cs typeface="Times New Roman"/>
                </a:rPr>
                <a:t>WANPUG</a:t>
              </a:r>
              <a:endParaRPr lang="ja-JP" sz="600" kern="100" dirty="0">
                <a:latin typeface="Century"/>
                <a:ea typeface="ＭＳ 明朝"/>
                <a:cs typeface="Times New Roman"/>
              </a:endParaRPr>
            </a:p>
          </p:txBody>
        </p:sp>
      </p:grpSp>
      <p:sp>
        <p:nvSpPr>
          <p:cNvPr id="16" name="テキスト ボックス 15"/>
          <p:cNvSpPr txBox="1"/>
          <p:nvPr/>
        </p:nvSpPr>
        <p:spPr>
          <a:xfrm>
            <a:off x="3364119" y="782709"/>
            <a:ext cx="71109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69" y="3800959"/>
            <a:ext cx="9005445" cy="207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795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543571"/>
            <a:ext cx="9668458" cy="41681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360408" y="692696"/>
            <a:ext cx="361320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4038809" y="777007"/>
            <a:ext cx="2280104"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10,050</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340768"/>
            <a:ext cx="9089223" cy="892552"/>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8" name="円/楕円 57"/>
          <p:cNvSpPr/>
          <p:nvPr/>
        </p:nvSpPr>
        <p:spPr bwMode="auto">
          <a:xfrm>
            <a:off x="5557500" y="276826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59" name="テキスト ボックス 52"/>
          <p:cNvSpPr txBox="1">
            <a:spLocks noChangeArrowheads="1"/>
          </p:cNvSpPr>
          <p:nvPr/>
        </p:nvSpPr>
        <p:spPr bwMode="auto">
          <a:xfrm>
            <a:off x="4793847" y="2453276"/>
            <a:ext cx="4432239" cy="269432"/>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306300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41931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62" name="テキスト ボックス 53"/>
          <p:cNvSpPr>
            <a:spLocks noChangeArrowheads="1"/>
          </p:cNvSpPr>
          <p:nvPr/>
        </p:nvSpPr>
        <p:spPr bwMode="auto">
          <a:xfrm>
            <a:off x="6682685" y="305133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393305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393305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60934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prstClr val="white"/>
                    </a:solidFill>
                  </a:rPr>
                  <a:t>エネルギー</a:t>
                </a:r>
                <a:endParaRPr lang="en-US" altLang="ja-JP" sz="1000" b="1" dirty="0">
                  <a:solidFill>
                    <a:prstClr val="white"/>
                  </a:solidFill>
                </a:endParaRPr>
              </a:p>
              <a:p>
                <a:r>
                  <a:rPr lang="ja-JP" altLang="en-US" sz="1000" b="1" dirty="0">
                    <a:solidFill>
                      <a:prstClr val="white"/>
                    </a:solidFill>
                  </a:rPr>
                  <a:t>面的利用</a:t>
                </a:r>
                <a:endParaRPr lang="en-US" altLang="ja-JP" sz="1000" b="1" dirty="0">
                  <a:solidFill>
                    <a:prstClr val="white"/>
                  </a:solidFill>
                </a:endParaRPr>
              </a:p>
              <a:p>
                <a:r>
                  <a:rPr lang="ja-JP" altLang="en-US" sz="1000" b="1" dirty="0">
                    <a:solidFill>
                      <a:prstClr val="white"/>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solidFill>
                    <a:prstClr val="black"/>
                  </a:solidFill>
                </a:rPr>
                <a:t>エネルギーのネットワーク化</a:t>
              </a:r>
            </a:p>
          </p:txBody>
        </p:sp>
      </p:grpSp>
      <p:sp>
        <p:nvSpPr>
          <p:cNvPr id="40" name="角丸四角形 39"/>
          <p:cNvSpPr/>
          <p:nvPr/>
        </p:nvSpPr>
        <p:spPr>
          <a:xfrm>
            <a:off x="91813" y="4869160"/>
            <a:ext cx="9685723" cy="187220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1" name="角丸四角形 40"/>
          <p:cNvSpPr/>
          <p:nvPr/>
        </p:nvSpPr>
        <p:spPr>
          <a:xfrm>
            <a:off x="272480" y="5013176"/>
            <a:ext cx="554461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dirty="0" smtClean="0">
                <a:solidFill>
                  <a:prstClr val="black"/>
                </a:solidFill>
                <a:latin typeface="Meiryo UI" pitchFamily="50" charset="-128"/>
                <a:ea typeface="Meiryo UI" pitchFamily="50" charset="-128"/>
                <a:cs typeface="Meiryo UI" pitchFamily="50" charset="-128"/>
              </a:rPr>
              <a:t>ガス</a:t>
            </a:r>
            <a:r>
              <a:rPr lang="ja-JP" altLang="en-US" sz="1600" b="1" dirty="0">
                <a:solidFill>
                  <a:prstClr val="black"/>
                </a:solidFill>
                <a:latin typeface="Meiryo UI" pitchFamily="50" charset="-128"/>
                <a:ea typeface="Meiryo UI" pitchFamily="50" charset="-128"/>
                <a:cs typeface="Meiryo UI" pitchFamily="50" charset="-128"/>
              </a:rPr>
              <a:t>冷暖房･蓄熱式</a:t>
            </a:r>
            <a:r>
              <a:rPr lang="ja-JP" altLang="en-US" sz="1600" b="1" dirty="0" smtClean="0">
                <a:solidFill>
                  <a:prstClr val="black"/>
                </a:solidFill>
                <a:latin typeface="Meiryo UI" pitchFamily="50" charset="-128"/>
                <a:ea typeface="Meiryo UI" pitchFamily="50" charset="-128"/>
                <a:cs typeface="Meiryo UI" pitchFamily="50" charset="-128"/>
              </a:rPr>
              <a:t>空調・コージェネレーション等の導入促進</a:t>
            </a:r>
            <a:endParaRPr lang="ja-JP" altLang="en-US" sz="1600" b="1" dirty="0">
              <a:solidFill>
                <a:prstClr val="black"/>
              </a:solidFill>
              <a:latin typeface="Meiryo UI" pitchFamily="50" charset="-128"/>
              <a:ea typeface="Meiryo UI" pitchFamily="50" charset="-128"/>
              <a:cs typeface="Meiryo UI" pitchFamily="50" charset="-128"/>
            </a:endParaRPr>
          </a:p>
          <a:p>
            <a:pPr algn="ctr">
              <a:defRPr/>
            </a:pP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320159" y="5517232"/>
            <a:ext cx="10105449" cy="492443"/>
          </a:xfrm>
          <a:prstGeom prst="rect">
            <a:avLst/>
          </a:prstGeom>
          <a:noFill/>
          <a:ln w="9525">
            <a:noFill/>
            <a:miter lim="800000"/>
            <a:headEnd/>
            <a:tailEnd/>
          </a:ln>
        </p:spPr>
        <p:txBody>
          <a:bodyPr wrap="square">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a:t>
            </a:r>
            <a:r>
              <a:rPr lang="ja-JP" altLang="ja-JP" sz="1300" dirty="0" smtClean="0">
                <a:solidFill>
                  <a:prstClr val="black"/>
                </a:solidFill>
                <a:latin typeface="Meiryo UI" pitchFamily="50" charset="-128"/>
                <a:ea typeface="Meiryo UI" pitchFamily="50" charset="-128"/>
                <a:cs typeface="Meiryo UI" pitchFamily="50" charset="-128"/>
              </a:rPr>
              <a:t>電力</a:t>
            </a:r>
            <a:r>
              <a:rPr lang="ja-JP" altLang="en-US" sz="1300" dirty="0" smtClean="0">
                <a:solidFill>
                  <a:prstClr val="black"/>
                </a:solidFill>
                <a:latin typeface="Meiryo UI" pitchFamily="50" charset="-128"/>
                <a:ea typeface="Meiryo UI" pitchFamily="50" charset="-128"/>
                <a:cs typeface="Meiryo UI" pitchFamily="50" charset="-128"/>
              </a:rPr>
              <a:t>ピーク対策に資する設備として、ガス冷暖房、蓄熱式空調機、コージェネレーションシステム等の効果について、ホームページをはじめ、</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セミナー･啓発イベント等において情報発信</a:t>
            </a:r>
            <a:r>
              <a:rPr lang="ja-JP" altLang="en-US" sz="1300" dirty="0">
                <a:solidFill>
                  <a:prstClr val="black"/>
                </a:solidFill>
                <a:latin typeface="Meiryo UI" pitchFamily="50" charset="-128"/>
                <a:ea typeface="Meiryo UI" pitchFamily="50" charset="-128"/>
                <a:cs typeface="Meiryo UI" pitchFamily="50" charset="-128"/>
              </a:rPr>
              <a:t>することにより</a:t>
            </a:r>
            <a:r>
              <a:rPr lang="ja-JP" altLang="en-US" sz="1300" dirty="0" smtClean="0">
                <a:solidFill>
                  <a:prstClr val="black"/>
                </a:solidFill>
                <a:latin typeface="Meiryo UI" pitchFamily="50" charset="-128"/>
                <a:ea typeface="Meiryo UI" pitchFamily="50" charset="-128"/>
                <a:cs typeface="Meiryo UI" pitchFamily="50" charset="-128"/>
              </a:rPr>
              <a:t>、導入を促進します。</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451498" y="6021288"/>
            <a:ext cx="9110014" cy="646331"/>
          </a:xfrm>
          <a:prstGeom prst="rect">
            <a:avLst/>
          </a:prstGeom>
          <a:noFill/>
          <a:ln w="9525">
            <a:noFill/>
            <a:miter lim="800000"/>
            <a:headEnd/>
            <a:tailEnd/>
          </a:ln>
        </p:spPr>
        <p:txBody>
          <a:bodyPr wrap="square">
            <a:spAutoFit/>
          </a:bodyPr>
          <a:lstStyle/>
          <a:p>
            <a:pPr marL="85725" indent="-85725"/>
            <a:r>
              <a:rPr lang="ja-JP" altLang="en-US" sz="1200" dirty="0" smtClean="0">
                <a:solidFill>
                  <a:prstClr val="black"/>
                </a:solidFill>
                <a:latin typeface="Meiryo UI" pitchFamily="50" charset="-128"/>
                <a:ea typeface="Meiryo UI" pitchFamily="50" charset="-128"/>
                <a:cs typeface="Meiryo UI" pitchFamily="50" charset="-128"/>
              </a:rPr>
              <a:t>◇ガス</a:t>
            </a:r>
            <a:r>
              <a:rPr lang="ja-JP" altLang="en-US" sz="1200" dirty="0">
                <a:solidFill>
                  <a:prstClr val="black"/>
                </a:solidFill>
                <a:latin typeface="Meiryo UI" pitchFamily="50" charset="-128"/>
                <a:ea typeface="Meiryo UI" pitchFamily="50" charset="-128"/>
                <a:cs typeface="Meiryo UI" pitchFamily="50" charset="-128"/>
              </a:rPr>
              <a:t>冷暖房</a:t>
            </a:r>
            <a:r>
              <a:rPr lang="ja-JP" altLang="en-US" sz="1200" dirty="0" smtClean="0">
                <a:solidFill>
                  <a:prstClr val="black"/>
                </a:solidFill>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ピークカット</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され、電力需要の平準化に寄与します。</a:t>
            </a:r>
            <a:endParaRPr lang="en-US" altLang="ja-JP" sz="1200" dirty="0" smtClean="0">
              <a:solidFill>
                <a:prstClr val="black"/>
              </a:solidFill>
              <a:latin typeface="Meiryo UI" pitchFamily="50" charset="-128"/>
              <a:ea typeface="Meiryo UI" pitchFamily="50" charset="-128"/>
              <a:cs typeface="Meiryo UI" pitchFamily="50" charset="-128"/>
            </a:endParaRPr>
          </a:p>
          <a:p>
            <a:pPr marL="85725" indent="-85725"/>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ピークシフト</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することができ、電力需要の平準化に寄与</a:t>
            </a:r>
            <a:r>
              <a:rPr lang="ja-JP" altLang="en-US" sz="1200" dirty="0" smtClean="0">
                <a:solidFill>
                  <a:prstClr val="black"/>
                </a:solidFill>
                <a:latin typeface="Meiryo UI" pitchFamily="50" charset="-128"/>
                <a:ea typeface="Meiryo UI" pitchFamily="50" charset="-128"/>
                <a:cs typeface="Meiryo UI" pitchFamily="50" charset="-128"/>
              </a:rPr>
              <a:t>します。</a:t>
            </a:r>
            <a:endParaRPr lang="en-US" altLang="ja-JP" sz="1200" dirty="0" smtClean="0">
              <a:solidFill>
                <a:prstClr val="black"/>
              </a:solidFill>
              <a:latin typeface="Meiryo UI" pitchFamily="50" charset="-128"/>
              <a:ea typeface="Meiryo UI" pitchFamily="50" charset="-128"/>
              <a:cs typeface="Meiryo UI" pitchFamily="50" charset="-128"/>
            </a:endParaRPr>
          </a:p>
          <a:p>
            <a:pPr marL="85725" indent="-85725"/>
            <a:r>
              <a:rPr lang="ja-JP" altLang="en-US" sz="1200" dirty="0" smtClean="0">
                <a:solidFill>
                  <a:prstClr val="black"/>
                </a:solidFill>
                <a:latin typeface="Meiryo UI" pitchFamily="50" charset="-128"/>
                <a:ea typeface="Meiryo UI" pitchFamily="50" charset="-128"/>
                <a:cs typeface="Meiryo UI" pitchFamily="50" charset="-128"/>
              </a:rPr>
              <a:t>◇コージェネレーション</a:t>
            </a:r>
            <a:r>
              <a:rPr lang="ja-JP" altLang="en-US" sz="1200" dirty="0">
                <a:solidFill>
                  <a:prstClr val="black"/>
                </a:solidFill>
                <a:latin typeface="Meiryo UI" pitchFamily="50" charset="-128"/>
                <a:ea typeface="Meiryo UI" pitchFamily="50" charset="-128"/>
                <a:cs typeface="Meiryo UI" pitchFamily="50" charset="-128"/>
              </a:rPr>
              <a:t>システム</a:t>
            </a:r>
            <a:r>
              <a:rPr lang="ja-JP" altLang="en-US" sz="1200" dirty="0" smtClean="0">
                <a:solidFill>
                  <a:prstClr val="black"/>
                </a:solidFill>
                <a:latin typeface="Meiryo UI" pitchFamily="50" charset="-128"/>
                <a:ea typeface="Meiryo UI" pitchFamily="50" charset="-128"/>
                <a:cs typeface="Meiryo UI" pitchFamily="50" charset="-128"/>
              </a:rPr>
              <a:t>は、自立・分散型電源として、電力需給逼迫時や災害時における電力の安定供給に寄与します。</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5872193" y="511770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45488"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37</a:t>
            </a:r>
            <a:endParaRPr lang="ja-JP" altLang="en-US" b="1" dirty="0">
              <a:solidFill>
                <a:prstClr val="white"/>
              </a:solidFill>
            </a:endParaRPr>
          </a:p>
        </p:txBody>
      </p:sp>
    </p:spTree>
    <p:extLst>
      <p:ext uri="{BB962C8B-B14F-4D97-AF65-F5344CB8AC3E}">
        <p14:creationId xmlns:p14="http://schemas.microsoft.com/office/powerpoint/2010/main" val="1870019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38</a:t>
            </a:r>
            <a:endParaRPr lang="ja-JP" altLang="en-US" b="1" dirty="0">
              <a:solidFill>
                <a:prstClr val="white"/>
              </a:solidFill>
            </a:endParaRPr>
          </a:p>
        </p:txBody>
      </p:sp>
      <p:sp>
        <p:nvSpPr>
          <p:cNvPr id="24" name="角丸四角形 23"/>
          <p:cNvSpPr/>
          <p:nvPr/>
        </p:nvSpPr>
        <p:spPr>
          <a:xfrm>
            <a:off x="5180355" y="578557"/>
            <a:ext cx="4547370"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2" name="角丸四角形 31"/>
          <p:cNvSpPr/>
          <p:nvPr/>
        </p:nvSpPr>
        <p:spPr>
          <a:xfrm>
            <a:off x="5414328" y="682816"/>
            <a:ext cx="2708448" cy="39412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8178749"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338174" y="1340031"/>
            <a:ext cx="417431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solidFill>
                  <a:prstClr val="black"/>
                </a:solidFill>
                <a:latin typeface="Meiryo UI" pitchFamily="50" charset="-128"/>
                <a:ea typeface="Meiryo UI" pitchFamily="50" charset="-128"/>
                <a:cs typeface="Meiryo UI" pitchFamily="50" charset="-128"/>
              </a:rPr>
              <a:t>◆府中央卸売市場内に、民間事業者が、国内初となる</a:t>
            </a:r>
            <a:r>
              <a:rPr lang="en-US" altLang="ja-JP" b="0" i="0" dirty="0" smtClean="0">
                <a:solidFill>
                  <a:prstClr val="black"/>
                </a:solidFill>
                <a:latin typeface="Meiryo UI" pitchFamily="50" charset="-128"/>
                <a:ea typeface="Meiryo UI" pitchFamily="50" charset="-128"/>
                <a:cs typeface="Meiryo UI" pitchFamily="50" charset="-128"/>
              </a:rPr>
              <a:t>1</a:t>
            </a:r>
            <a:r>
              <a:rPr lang="ja-JP" altLang="en-US" b="0" i="0" dirty="0" smtClean="0">
                <a:solidFill>
                  <a:prstClr val="black"/>
                </a:solidFill>
                <a:latin typeface="Meiryo UI" pitchFamily="50" charset="-128"/>
                <a:ea typeface="Meiryo UI" pitchFamily="50" charset="-128"/>
                <a:cs typeface="Meiryo UI" pitchFamily="50" charset="-128"/>
              </a:rPr>
              <a:t>メガ</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ワット級の商用の燃料電池を設置して、</a:t>
            </a:r>
            <a:r>
              <a:rPr lang="en-US" altLang="ja-JP" b="0" i="0" dirty="0" smtClean="0">
                <a:solidFill>
                  <a:prstClr val="black"/>
                </a:solidFill>
                <a:latin typeface="Meiryo UI" pitchFamily="50" charset="-128"/>
                <a:ea typeface="Meiryo UI" pitchFamily="50" charset="-128"/>
                <a:cs typeface="Meiryo UI" pitchFamily="50" charset="-128"/>
              </a:rPr>
              <a:t>CO2</a:t>
            </a:r>
            <a:r>
              <a:rPr lang="ja-JP" altLang="en-US" b="0" i="0" dirty="0" smtClean="0">
                <a:solidFill>
                  <a:prstClr val="black"/>
                </a:solidFill>
                <a:latin typeface="Meiryo UI" pitchFamily="50" charset="-128"/>
                <a:ea typeface="Meiryo UI" pitchFamily="50" charset="-128"/>
                <a:cs typeface="Meiryo UI" pitchFamily="50" charset="-128"/>
              </a:rPr>
              <a:t>削減効果や電力</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供給の安定性・信頼性についての実証事業を行います。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市場は、発電した電力を購入し、非常用電源としても活用</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します。</a:t>
            </a:r>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41" name="大かっこ 40"/>
          <p:cNvSpPr/>
          <p:nvPr/>
        </p:nvSpPr>
        <p:spPr>
          <a:xfrm>
            <a:off x="6280115" y="2384884"/>
            <a:ext cx="2156964" cy="504056"/>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42" name="テキスト ボックス 41"/>
          <p:cNvSpPr txBox="1">
            <a:spLocks noChangeArrowheads="1"/>
          </p:cNvSpPr>
          <p:nvPr/>
        </p:nvSpPr>
        <p:spPr bwMode="auto">
          <a:xfrm>
            <a:off x="5466136" y="3010433"/>
            <a:ext cx="4743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en-US" altLang="ja-JP" sz="1200" b="0" i="0" dirty="0" smtClean="0">
                <a:solidFill>
                  <a:prstClr val="black"/>
                </a:solidFill>
                <a:latin typeface="Meiryo UI" pitchFamily="50" charset="-128"/>
                <a:ea typeface="Meiryo UI" pitchFamily="50" charset="-128"/>
                <a:cs typeface="Meiryo UI" pitchFamily="50" charset="-128"/>
              </a:rPr>
              <a:t>※</a:t>
            </a:r>
            <a:r>
              <a:rPr lang="ja-JP" altLang="en-US" sz="1200" b="0" i="0" dirty="0" smtClean="0">
                <a:solidFill>
                  <a:prstClr val="black"/>
                </a:solidFill>
                <a:latin typeface="Meiryo UI" pitchFamily="50" charset="-128"/>
                <a:ea typeface="Meiryo UI" pitchFamily="50" charset="-128"/>
                <a:cs typeface="Meiryo UI" pitchFamily="50" charset="-128"/>
              </a:rPr>
              <a:t>都市ガスを使用し、燃焼させず化学反応により発電します。</a:t>
            </a:r>
            <a:endParaRPr lang="en-US" altLang="ja-JP" sz="1200" b="0" i="0" dirty="0">
              <a:solidFill>
                <a:prstClr val="black"/>
              </a:solidFill>
              <a:latin typeface="Meiryo UI" pitchFamily="50" charset="-128"/>
              <a:ea typeface="Meiryo UI" pitchFamily="50" charset="-128"/>
              <a:cs typeface="Meiryo UI" pitchFamily="50" charset="-128"/>
            </a:endParaRPr>
          </a:p>
        </p:txBody>
      </p:sp>
      <p:pic>
        <p:nvPicPr>
          <p:cNvPr id="21"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7444695" y="4158828"/>
            <a:ext cx="1825880" cy="523220"/>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メガワットの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燃料電池（</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943038" y="6338724"/>
            <a:ext cx="3240360" cy="307777"/>
          </a:xfrm>
          <a:prstGeom prst="rect">
            <a:avLst/>
          </a:prstGeom>
        </p:spPr>
        <p:txBody>
          <a:bodyPr wrap="squar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92662" y="582147"/>
            <a:ext cx="4976641"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43" name="角丸四角形 42"/>
          <p:cNvSpPr/>
          <p:nvPr/>
        </p:nvSpPr>
        <p:spPr>
          <a:xfrm>
            <a:off x="234623"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28"/>
          <p:cNvSpPr txBox="1">
            <a:spLocks noChangeArrowheads="1"/>
          </p:cNvSpPr>
          <p:nvPr/>
        </p:nvSpPr>
        <p:spPr bwMode="auto">
          <a:xfrm>
            <a:off x="131289" y="1489511"/>
            <a:ext cx="4760944"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◆蓄電池、水素・燃料電池の普及拡大を促すとともに、大阪でのビジネス展開や企業立地等、関連産業の振興を</a:t>
            </a:r>
            <a:r>
              <a:rPr lang="ja-JP" altLang="en-US" b="0" i="0" dirty="0" smtClean="0">
                <a:latin typeface="Meiryo UI" pitchFamily="50" charset="-128"/>
                <a:ea typeface="Meiryo UI" pitchFamily="50" charset="-128"/>
                <a:cs typeface="Meiryo UI" pitchFamily="50" charset="-128"/>
              </a:rPr>
              <a:t>図ることを目的に、</a:t>
            </a:r>
            <a:r>
              <a:rPr lang="en-US" altLang="ja-JP" b="0" i="0" dirty="0">
                <a:latin typeface="Meiryo UI" pitchFamily="50" charset="-128"/>
                <a:ea typeface="Meiryo UI" pitchFamily="50" charset="-128"/>
                <a:cs typeface="Meiryo UI" pitchFamily="50" charset="-128"/>
              </a:rPr>
              <a:t>2016</a:t>
            </a:r>
            <a:r>
              <a:rPr lang="ja-JP" altLang="en-US" b="0" i="0" dirty="0">
                <a:latin typeface="Meiryo UI" pitchFamily="50" charset="-128"/>
                <a:ea typeface="Meiryo UI" pitchFamily="50" charset="-128"/>
                <a:cs typeface="Meiryo UI" pitchFamily="50" charset="-128"/>
              </a:rPr>
              <a:t>年秋に「蓄電池、水素・燃料電池国際カンファレンス」を</a:t>
            </a:r>
            <a:r>
              <a:rPr lang="ja-JP" altLang="en-US" b="0" i="0" dirty="0" smtClean="0">
                <a:latin typeface="Meiryo UI" pitchFamily="50" charset="-128"/>
                <a:ea typeface="Meiryo UI" pitchFamily="50" charset="-128"/>
                <a:cs typeface="Meiryo UI" pitchFamily="50" charset="-128"/>
              </a:rPr>
              <a:t>開催します。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r>
              <a:rPr lang="ja-JP" altLang="en-US" b="0" i="0" dirty="0">
                <a:latin typeface="Meiryo UI" pitchFamily="50" charset="-128"/>
                <a:ea typeface="Meiryo UI" pitchFamily="50" charset="-128"/>
                <a:cs typeface="Meiryo UI" pitchFamily="50" charset="-128"/>
              </a:rPr>
              <a:t>国際</a:t>
            </a:r>
            <a:r>
              <a:rPr lang="ja-JP" altLang="en-US" b="0" i="0" dirty="0" smtClean="0">
                <a:latin typeface="Meiryo UI" pitchFamily="50" charset="-128"/>
                <a:ea typeface="Meiryo UI" pitchFamily="50" charset="-128"/>
                <a:cs typeface="Meiryo UI" pitchFamily="50" charset="-128"/>
              </a:rPr>
              <a:t>カンファレンス概要＞　　　　　　　　　　　　　　　　　</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・国内外</a:t>
            </a:r>
            <a:r>
              <a:rPr lang="ja-JP" altLang="en-US" b="0" i="0" dirty="0">
                <a:latin typeface="Meiryo UI" pitchFamily="50" charset="-128"/>
                <a:ea typeface="Meiryo UI" pitchFamily="50" charset="-128"/>
                <a:cs typeface="Meiryo UI" pitchFamily="50" charset="-128"/>
              </a:rPr>
              <a:t>のキーパーソンによる最新の技術動向等に関する</a:t>
            </a:r>
            <a:r>
              <a:rPr lang="ja-JP" altLang="en-US" b="0" i="0" dirty="0" smtClean="0">
                <a:latin typeface="Meiryo UI" pitchFamily="50" charset="-128"/>
                <a:ea typeface="Meiryo UI" pitchFamily="50" charset="-128"/>
                <a:cs typeface="Meiryo UI" pitchFamily="50" charset="-128"/>
              </a:rPr>
              <a:t>講演</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・大阪</a:t>
            </a:r>
            <a:r>
              <a:rPr lang="ja-JP" altLang="en-US" b="0" i="0" dirty="0">
                <a:latin typeface="Meiryo UI" pitchFamily="50" charset="-128"/>
                <a:ea typeface="Meiryo UI" pitchFamily="50" charset="-128"/>
                <a:cs typeface="Meiryo UI" pitchFamily="50" charset="-128"/>
              </a:rPr>
              <a:t>の先進的な取り組みを世界に向けて</a:t>
            </a:r>
            <a:r>
              <a:rPr lang="ja-JP" altLang="en-US" b="0" i="0" dirty="0" smtClean="0">
                <a:latin typeface="Meiryo UI" pitchFamily="50" charset="-128"/>
                <a:ea typeface="Meiryo UI" pitchFamily="50" charset="-128"/>
                <a:cs typeface="Meiryo UI" pitchFamily="50" charset="-128"/>
              </a:rPr>
              <a:t>発信　　など</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◆本カンファレンス</a:t>
            </a:r>
            <a:r>
              <a:rPr lang="ja-JP" altLang="en-US" b="0" i="0" dirty="0">
                <a:latin typeface="Meiryo UI" pitchFamily="50" charset="-128"/>
                <a:ea typeface="Meiryo UI" pitchFamily="50" charset="-128"/>
                <a:cs typeface="Meiryo UI" pitchFamily="50" charset="-128"/>
              </a:rPr>
              <a:t>の開催を契機にプロモーション活動を</a:t>
            </a:r>
            <a:r>
              <a:rPr lang="ja-JP" altLang="en-US" b="0" i="0" dirty="0" smtClean="0">
                <a:latin typeface="Meiryo UI" pitchFamily="50" charset="-128"/>
                <a:ea typeface="Meiryo UI" pitchFamily="50" charset="-128"/>
                <a:cs typeface="Meiryo UI" pitchFamily="50" charset="-128"/>
              </a:rPr>
              <a:t>強化し、大阪</a:t>
            </a:r>
            <a:r>
              <a:rPr lang="ja-JP" altLang="en-US" b="0" i="0" dirty="0">
                <a:latin typeface="Meiryo UI" pitchFamily="50" charset="-128"/>
                <a:ea typeface="Meiryo UI" pitchFamily="50" charset="-128"/>
                <a:cs typeface="Meiryo UI" pitchFamily="50" charset="-128"/>
              </a:rPr>
              <a:t>での実証プロジェクトの実施や、認証機能の構築等、大阪へのビジネス投資を誘導します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45" name="正方形/長方形 44"/>
          <p:cNvSpPr/>
          <p:nvPr/>
        </p:nvSpPr>
        <p:spPr>
          <a:xfrm>
            <a:off x="2887354" y="1242918"/>
            <a:ext cx="2157324" cy="184666"/>
          </a:xfrm>
          <a:prstGeom prst="rect">
            <a:avLst/>
          </a:prstGeom>
        </p:spPr>
        <p:txBody>
          <a:bodyPr wrap="square" lIns="0" tIns="0" rIns="0" bIns="0" anchor="ctr" anchorCtr="1">
            <a:spAutoFit/>
          </a:body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30,255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2" descr="大型蓄電池システム試験・評価施設完成イメージ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38" y="4112285"/>
            <a:ext cx="2650854" cy="18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5" name="二等辺三角形 4"/>
          <p:cNvSpPr/>
          <p:nvPr/>
        </p:nvSpPr>
        <p:spPr>
          <a:xfrm rot="10200000">
            <a:off x="6848408" y="4533698"/>
            <a:ext cx="158085" cy="16093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 name="Picture 3" descr="C:\Users\ShimaguchiS\AppData\Local\Microsoft\Windows\Temporary Internet Files\Content.Outlook\ONLP7RQS\３BGM00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403" y="3359819"/>
            <a:ext cx="2014292" cy="1260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テキスト ボックス 28"/>
          <p:cNvSpPr txBox="1">
            <a:spLocks noChangeArrowheads="1"/>
          </p:cNvSpPr>
          <p:nvPr/>
        </p:nvSpPr>
        <p:spPr bwMode="auto">
          <a:xfrm>
            <a:off x="707136" y="6005296"/>
            <a:ext cx="41464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100" b="0" i="0" dirty="0">
                <a:latin typeface="Meiryo UI" pitchFamily="50" charset="-128"/>
                <a:ea typeface="Meiryo UI" pitchFamily="50" charset="-128"/>
                <a:cs typeface="Meiryo UI" pitchFamily="50" charset="-128"/>
              </a:rPr>
              <a:t>大阪市咲</a:t>
            </a:r>
            <a:r>
              <a:rPr lang="ja-JP" altLang="en-US" sz="1100" b="0" i="0" dirty="0" smtClean="0">
                <a:latin typeface="Meiryo UI" pitchFamily="50" charset="-128"/>
                <a:ea typeface="Meiryo UI" pitchFamily="50" charset="-128"/>
                <a:cs typeface="Meiryo UI" pitchFamily="50" charset="-128"/>
              </a:rPr>
              <a:t>洲地区の蓄電池評価センター</a:t>
            </a:r>
            <a:r>
              <a:rPr lang="en-US" altLang="ja-JP" sz="1100" b="0" i="0" dirty="0" smtClean="0">
                <a:latin typeface="Meiryo UI" pitchFamily="50" charset="-128"/>
                <a:ea typeface="Meiryo UI" pitchFamily="50" charset="-128"/>
                <a:cs typeface="Meiryo UI" pitchFamily="50" charset="-128"/>
              </a:rPr>
              <a:t>[NLAB]</a:t>
            </a:r>
          </a:p>
          <a:p>
            <a:pPr marL="87313" indent="-87313"/>
            <a:r>
              <a:rPr lang="ja-JP" altLang="en-US" sz="1100" b="0" i="0" dirty="0" smtClean="0">
                <a:latin typeface="Meiryo UI" pitchFamily="50" charset="-128"/>
                <a:ea typeface="Meiryo UI" pitchFamily="50" charset="-128"/>
                <a:cs typeface="Meiryo UI" pitchFamily="50" charset="-128"/>
              </a:rPr>
              <a:t>（平成</a:t>
            </a:r>
            <a:r>
              <a:rPr lang="en-US" altLang="ja-JP" sz="1100" b="0" i="0" dirty="0" smtClean="0">
                <a:latin typeface="Meiryo UI" pitchFamily="50" charset="-128"/>
                <a:ea typeface="Meiryo UI" pitchFamily="50" charset="-128"/>
                <a:cs typeface="Meiryo UI" pitchFamily="50" charset="-128"/>
              </a:rPr>
              <a:t>28</a:t>
            </a:r>
            <a:r>
              <a:rPr lang="ja-JP" altLang="en-US" sz="1100" b="0" i="0" dirty="0" smtClean="0">
                <a:latin typeface="Meiryo UI" pitchFamily="50" charset="-128"/>
                <a:ea typeface="Meiryo UI" pitchFamily="50" charset="-128"/>
                <a:cs typeface="Meiryo UI" pitchFamily="50" charset="-128"/>
              </a:rPr>
              <a:t>年２月完成</a:t>
            </a:r>
            <a:r>
              <a:rPr lang="ja-JP" altLang="en-US" sz="1100" b="0" i="0" dirty="0">
                <a:latin typeface="Meiryo UI" pitchFamily="50" charset="-128"/>
                <a:ea typeface="Meiryo UI" pitchFamily="50" charset="-128"/>
                <a:cs typeface="Meiryo UI" pitchFamily="50" charset="-128"/>
              </a:rPr>
              <a:t>、平成</a:t>
            </a:r>
            <a:r>
              <a:rPr lang="en-US" altLang="ja-JP" sz="1100" b="0" i="0" dirty="0">
                <a:latin typeface="Meiryo UI" pitchFamily="50" charset="-128"/>
                <a:ea typeface="Meiryo UI" pitchFamily="50" charset="-128"/>
                <a:cs typeface="Meiryo UI" pitchFamily="50" charset="-128"/>
              </a:rPr>
              <a:t>28</a:t>
            </a:r>
            <a:r>
              <a:rPr lang="ja-JP" altLang="en-US" sz="1100" b="0" i="0" dirty="0" smtClean="0">
                <a:latin typeface="Meiryo UI" pitchFamily="50" charset="-128"/>
                <a:ea typeface="Meiryo UI" pitchFamily="50" charset="-128"/>
                <a:cs typeface="Meiryo UI" pitchFamily="50" charset="-128"/>
              </a:rPr>
              <a:t>年夏以降、試験サービス開始予定）　</a:t>
            </a:r>
            <a:endParaRPr lang="en-US" altLang="ja-JP" sz="1100"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3853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角丸四角形 6"/>
          <p:cNvSpPr/>
          <p:nvPr/>
        </p:nvSpPr>
        <p:spPr>
          <a:xfrm>
            <a:off x="263117" y="1779989"/>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制度の推進</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29306" y="2245752"/>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対し、電力需給に関する府への報告を義務付けるとともに、府はその内容を公表します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日施行）に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13" name="角丸四角形 12"/>
          <p:cNvSpPr/>
          <p:nvPr/>
        </p:nvSpPr>
        <p:spPr>
          <a:xfrm>
            <a:off x="344488" y="3789040"/>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4221088"/>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5" name="テキスト ボックス 28"/>
          <p:cNvSpPr txBox="1">
            <a:spLocks noChangeArrowheads="1"/>
          </p:cNvSpPr>
          <p:nvPr/>
        </p:nvSpPr>
        <p:spPr bwMode="auto">
          <a:xfrm>
            <a:off x="272479" y="2780928"/>
            <a:ext cx="45279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a:latin typeface="Meiryo UI" pitchFamily="50" charset="-128"/>
                <a:ea typeface="Meiryo UI" pitchFamily="50" charset="-128"/>
                <a:cs typeface="Meiryo UI" pitchFamily="50" charset="-128"/>
              </a:rPr>
              <a:t>対象</a:t>
            </a:r>
            <a:r>
              <a:rPr lang="ja-JP" altLang="en-US" sz="1050" b="0" i="0" smtClean="0">
                <a:latin typeface="Meiryo UI" pitchFamily="50" charset="-128"/>
                <a:ea typeface="Meiryo UI" pitchFamily="50" charset="-128"/>
                <a:cs typeface="Meiryo UI" pitchFamily="50" charset="-128"/>
              </a:rPr>
              <a:t>：</a:t>
            </a:r>
            <a:r>
              <a:rPr lang="ja-JP" altLang="en-US" sz="1050" b="0" i="0">
                <a:latin typeface="Meiryo UI" pitchFamily="50" charset="-128"/>
                <a:ea typeface="Meiryo UI" pitchFamily="50" charset="-128"/>
                <a:cs typeface="Meiryo UI" pitchFamily="50" charset="-128"/>
              </a:rPr>
              <a:t>小売</a:t>
            </a:r>
            <a:r>
              <a:rPr lang="ja-JP" altLang="en-US" sz="1050" b="0" i="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報告時期：電力需給がひっ迫する時期（毎年の夏・冬）の</a:t>
            </a:r>
            <a:r>
              <a:rPr lang="ja-JP" altLang="en-US" sz="1050" b="0" i="0" dirty="0" smtClean="0">
                <a:latin typeface="Meiryo UI" pitchFamily="50" charset="-128"/>
                <a:ea typeface="Meiryo UI" pitchFamily="50" charset="-128"/>
                <a:cs typeface="Meiryo UI" pitchFamily="50" charset="-128"/>
              </a:rPr>
              <a:t>前後</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8"/>
          <p:cNvSpPr txBox="1">
            <a:spLocks noChangeArrowheads="1"/>
          </p:cNvSpPr>
          <p:nvPr/>
        </p:nvSpPr>
        <p:spPr bwMode="auto">
          <a:xfrm>
            <a:off x="307122" y="4985300"/>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及び実績報告書の届出の提出を義務づけ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27384"/>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39</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8628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1" y="606821"/>
            <a:ext cx="9645825"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68" name="円/楕円 67"/>
          <p:cNvSpPr/>
          <p:nvPr/>
        </p:nvSpPr>
        <p:spPr>
          <a:xfrm>
            <a:off x="9417496" y="-27384"/>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40</a:t>
            </a:r>
            <a:endParaRPr kumimoji="1" lang="ja-JP" altLang="en-US" b="1" dirty="0"/>
          </a:p>
        </p:txBody>
      </p:sp>
      <p:sp>
        <p:nvSpPr>
          <p:cNvPr id="54" name="角丸四角形 53"/>
          <p:cNvSpPr/>
          <p:nvPr/>
        </p:nvSpPr>
        <p:spPr>
          <a:xfrm>
            <a:off x="422719" y="741186"/>
            <a:ext cx="4240156"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375726" y="1268760"/>
            <a:ext cx="320912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大阪電力選べる環境づくり協議会</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632518" y="1744360"/>
            <a:ext cx="907301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b="0" i="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電力</a:t>
            </a:r>
            <a:r>
              <a:rPr lang="ja-JP" altLang="en-US" sz="1300" dirty="0">
                <a:latin typeface="Meiryo UI" pitchFamily="50" charset="-128"/>
                <a:ea typeface="Meiryo UI" pitchFamily="50" charset="-128"/>
                <a:cs typeface="Meiryo UI" pitchFamily="50" charset="-128"/>
              </a:rPr>
              <a:t>小売の完全</a:t>
            </a:r>
            <a:r>
              <a:rPr lang="ja-JP" altLang="en-US" sz="1300" dirty="0" smtClean="0">
                <a:latin typeface="Meiryo UI" pitchFamily="50" charset="-128"/>
                <a:ea typeface="Meiryo UI" pitchFamily="50" charset="-128"/>
                <a:cs typeface="Meiryo UI" pitchFamily="50" charset="-128"/>
              </a:rPr>
              <a:t>自由化を見据え、大阪府</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大阪市と小売電気事業者等</a:t>
            </a:r>
            <a:r>
              <a:rPr lang="en-US" altLang="ja-JP" sz="1300" dirty="0" smtClean="0">
                <a:latin typeface="Meiryo UI" pitchFamily="50" charset="-128"/>
                <a:ea typeface="Meiryo UI" pitchFamily="50" charset="-128"/>
                <a:cs typeface="Meiryo UI" pitchFamily="50" charset="-128"/>
              </a:rPr>
              <a:t>12</a:t>
            </a:r>
            <a:r>
              <a:rPr lang="ja-JP" altLang="en-US" sz="1300" dirty="0" smtClean="0">
                <a:latin typeface="Meiryo UI" pitchFamily="50" charset="-128"/>
                <a:ea typeface="Meiryo UI" pitchFamily="50" charset="-128"/>
                <a:cs typeface="Meiryo UI" pitchFamily="50" charset="-128"/>
              </a:rPr>
              <a:t>社で構成する「</a:t>
            </a:r>
            <a:r>
              <a:rPr lang="ja-JP" altLang="en-US" sz="1300" dirty="0">
                <a:latin typeface="Meiryo UI" pitchFamily="50" charset="-128"/>
                <a:ea typeface="Meiryo UI" pitchFamily="50" charset="-128"/>
                <a:cs typeface="Meiryo UI" pitchFamily="50" charset="-128"/>
              </a:rPr>
              <a:t>大阪電力選べる環境づくり協議会</a:t>
            </a:r>
            <a:r>
              <a:rPr lang="ja-JP" altLang="en-US" sz="1300" dirty="0" smtClean="0">
                <a:latin typeface="Meiryo UI" pitchFamily="50" charset="-128"/>
                <a:ea typeface="Meiryo UI" pitchFamily="50" charset="-128"/>
                <a:cs typeface="Meiryo UI" pitchFamily="50" charset="-128"/>
              </a:rPr>
              <a:t>」において、府内の電力需要者を対象に、電力小売の自由化や電力調達コスト低減に係る情報発信、普及啓発等を進めることにより、電力需要者が</a:t>
            </a:r>
            <a:r>
              <a:rPr lang="ja-JP" altLang="en-US" sz="1300" dirty="0">
                <a:latin typeface="Meiryo UI" pitchFamily="50" charset="-128"/>
                <a:ea typeface="Meiryo UI" pitchFamily="50" charset="-128"/>
                <a:cs typeface="Meiryo UI" pitchFamily="50" charset="-128"/>
              </a:rPr>
              <a:t>電力会社を選択できる環境づくりを</a:t>
            </a:r>
            <a:r>
              <a:rPr lang="ja-JP" altLang="en-US" sz="1300" dirty="0" smtClean="0">
                <a:latin typeface="Meiryo UI" pitchFamily="50" charset="-128"/>
                <a:ea typeface="Meiryo UI" pitchFamily="50" charset="-128"/>
                <a:cs typeface="Meiryo UI" pitchFamily="50" charset="-128"/>
              </a:rPr>
              <a:t>行</a:t>
            </a:r>
            <a:r>
              <a:rPr lang="ja-JP" altLang="en-US" sz="1300" dirty="0">
                <a:latin typeface="Meiryo UI" pitchFamily="50" charset="-128"/>
                <a:ea typeface="Meiryo UI" pitchFamily="50" charset="-128"/>
                <a:cs typeface="Meiryo UI" pitchFamily="50" charset="-128"/>
              </a:rPr>
              <a:t>い</a:t>
            </a:r>
            <a:r>
              <a:rPr lang="ja-JP" altLang="en-US" sz="1300" dirty="0" smtClean="0">
                <a:latin typeface="Meiryo UI" pitchFamily="50" charset="-128"/>
                <a:ea typeface="Meiryo UI" pitchFamily="50" charset="-128"/>
                <a:cs typeface="Meiryo UI" pitchFamily="50" charset="-128"/>
              </a:rPr>
              <a:t>ます。</a:t>
            </a:r>
            <a:endParaRPr lang="ja-JP" altLang="en-US" sz="1300" dirty="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09811" y="3400544"/>
            <a:ext cx="61063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416496" y="2908101"/>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416496" y="4653136"/>
            <a:ext cx="3096344"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609810" y="5128736"/>
            <a:ext cx="916447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◆大阪市では、ごみ焼却工場</a:t>
            </a:r>
            <a:r>
              <a:rPr lang="ja-JP" altLang="en-US" b="0" i="0" dirty="0">
                <a:latin typeface="Meiryo UI" pitchFamily="50" charset="-128"/>
                <a:ea typeface="Meiryo UI" pitchFamily="50" charset="-128"/>
                <a:cs typeface="Meiryo UI" pitchFamily="50" charset="-128"/>
              </a:rPr>
              <a:t>における</a:t>
            </a:r>
            <a:r>
              <a:rPr lang="ja-JP" altLang="en-US" b="0" i="0" dirty="0" smtClean="0">
                <a:latin typeface="Meiryo UI" pitchFamily="50" charset="-128"/>
                <a:ea typeface="Meiryo UI" pitchFamily="50" charset="-128"/>
                <a:cs typeface="Meiryo UI" pitchFamily="50" charset="-128"/>
              </a:rPr>
              <a:t>余熱を利用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して発電等を行い、余剰電力の売却については、関西電力株式</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会社への随意契約から一般競争入札</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切り替え、多様な</a:t>
            </a:r>
            <a:r>
              <a:rPr lang="ja-JP" altLang="en-US" b="0" i="0" dirty="0">
                <a:latin typeface="Meiryo UI" pitchFamily="50" charset="-128"/>
                <a:ea typeface="Meiryo UI" pitchFamily="50" charset="-128"/>
                <a:cs typeface="Meiryo UI" pitchFamily="50" charset="-128"/>
              </a:rPr>
              <a:t>電力会社</a:t>
            </a:r>
            <a:r>
              <a:rPr lang="ja-JP" altLang="en-US" b="0" i="0" dirty="0" smtClean="0">
                <a:latin typeface="Meiryo UI" pitchFamily="50" charset="-128"/>
                <a:ea typeface="Meiryo UI" pitchFamily="50" charset="-128"/>
                <a:cs typeface="Meiryo UI" pitchFamily="50" charset="-128"/>
              </a:rPr>
              <a:t>の参入機会の拡大を図っています。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また、大阪府内の市町村施設に</a:t>
            </a:r>
            <a:r>
              <a:rPr lang="ja-JP" altLang="en-US" b="0" i="0" dirty="0">
                <a:latin typeface="Meiryo UI" pitchFamily="50" charset="-128"/>
                <a:ea typeface="Meiryo UI" pitchFamily="50" charset="-128"/>
                <a:cs typeface="Meiryo UI" pitchFamily="50" charset="-128"/>
              </a:rPr>
              <a:t>おい</a:t>
            </a:r>
            <a:r>
              <a:rPr lang="ja-JP" altLang="en-US" b="0" i="0" dirty="0" smtClean="0">
                <a:latin typeface="Meiryo UI" pitchFamily="50" charset="-128"/>
                <a:ea typeface="Meiryo UI" pitchFamily="50" charset="-128"/>
                <a:cs typeface="Meiryo UI" pitchFamily="50" charset="-128"/>
              </a:rPr>
              <a:t>ても、同様に、余剰電力を売却している</a:t>
            </a:r>
            <a:r>
              <a:rPr lang="en-US" altLang="ja-JP" b="0" i="0" dirty="0" smtClean="0">
                <a:latin typeface="Meiryo UI" pitchFamily="50" charset="-128"/>
                <a:ea typeface="Meiryo UI" pitchFamily="50" charset="-128"/>
                <a:cs typeface="Meiryo UI" pitchFamily="50" charset="-128"/>
              </a:rPr>
              <a:t>10</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6716149" y="2924944"/>
            <a:ext cx="2881165" cy="152465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機関、府警本部庁舎、警察署、運転免許試験</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場、学校（高校、支援学校）など</a:t>
            </a:r>
            <a:r>
              <a:rPr lang="en-US" altLang="ja-JP" sz="1050" dirty="0" smtClean="0">
                <a:solidFill>
                  <a:schemeClr val="tx1"/>
                </a:solidFill>
                <a:latin typeface="Meiryo UI" pitchFamily="50" charset="-128"/>
                <a:ea typeface="Meiryo UI" pitchFamily="50" charset="-128"/>
                <a:cs typeface="Meiryo UI" pitchFamily="50" charset="-128"/>
              </a:rPr>
              <a:t>270</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本庁舎、公園、配水場、下水道抽水所、ごみ焼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却工場、学校（中学校、高校、支援学校）など</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213</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4708326" y="767610"/>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2405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88025" y="3994936"/>
            <a:ext cx="5219270" cy="280060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205592" y="5767984"/>
            <a:ext cx="5035440" cy="9341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41</a:t>
            </a:r>
            <a:endParaRPr lang="ja-JP" altLang="en-US" b="1" dirty="0">
              <a:solidFill>
                <a:prstClr val="white"/>
              </a:solidFill>
            </a:endParaRPr>
          </a:p>
        </p:txBody>
      </p:sp>
      <p:sp>
        <p:nvSpPr>
          <p:cNvPr id="30" name="角丸四角形 29"/>
          <p:cNvSpPr/>
          <p:nvPr/>
        </p:nvSpPr>
        <p:spPr>
          <a:xfrm>
            <a:off x="66343" y="599500"/>
            <a:ext cx="5219270" cy="329525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1" name="角丸四角形 30"/>
          <p:cNvSpPr/>
          <p:nvPr/>
        </p:nvSpPr>
        <p:spPr>
          <a:xfrm>
            <a:off x="153340" y="704004"/>
            <a:ext cx="508769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192529" y="1365733"/>
            <a:ext cx="498685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◆大阪府・大阪市は、産学官で構成する「次世代自動車普及促進協議会」において、燃料電池自動車の普及及び水素ステーション整備の促進に向け、協議会の構成団体と協力して取り組みます。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4" name="角丸四角形 23"/>
          <p:cNvSpPr/>
          <p:nvPr/>
        </p:nvSpPr>
        <p:spPr>
          <a:xfrm>
            <a:off x="5457056" y="588614"/>
            <a:ext cx="4261588" cy="485622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510038" y="1510382"/>
            <a:ext cx="412075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solidFill>
                  <a:prstClr val="black"/>
                </a:solidFill>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◆大阪府は、全国初となる空港施設への大規模な水素エネルギー導入の実証事業「水素グリッドプロジェクト」を支援します。</a:t>
            </a:r>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5476175" y="5583382"/>
            <a:ext cx="4261588" cy="10918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26" name="角丸四角形 25"/>
          <p:cNvSpPr/>
          <p:nvPr/>
        </p:nvSpPr>
        <p:spPr>
          <a:xfrm>
            <a:off x="5549718" y="692696"/>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空港における水素エネルギーの導入支援</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正方形/長方形 26"/>
          <p:cNvSpPr/>
          <p:nvPr/>
        </p:nvSpPr>
        <p:spPr>
          <a:xfrm>
            <a:off x="5606174" y="2323973"/>
            <a:ext cx="4027346" cy="1263330"/>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smtClean="0">
                <a:solidFill>
                  <a:prstClr val="black"/>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prstClr val="black"/>
                </a:solidFill>
                <a:latin typeface="Meiryo UI" pitchFamily="50" charset="-128"/>
                <a:ea typeface="Meiryo UI" pitchFamily="50" charset="-128"/>
                <a:cs typeface="Meiryo UI" pitchFamily="50" charset="-128"/>
              </a:rPr>
              <a:t>　　・燃料電池フォークリフトの貨物上屋への導入</a:t>
            </a:r>
            <a:r>
              <a:rPr lang="ja-JP" altLang="en-US" sz="1100" dirty="0">
                <a:solidFill>
                  <a:prstClr val="black"/>
                </a:solidFill>
                <a:latin typeface="Meiryo UI" pitchFamily="50" charset="-128"/>
                <a:ea typeface="Meiryo UI" pitchFamily="50" charset="-128"/>
                <a:cs typeface="Meiryo UI" pitchFamily="50" charset="-128"/>
              </a:rPr>
              <a:t>や</a:t>
            </a:r>
            <a:r>
              <a:rPr lang="ja-JP" altLang="en-US" sz="1100" dirty="0" smtClean="0">
                <a:solidFill>
                  <a:prstClr val="black"/>
                </a:solidFill>
                <a:latin typeface="Meiryo UI" pitchFamily="50" charset="-128"/>
                <a:ea typeface="Meiryo UI" pitchFamily="50" charset="-128"/>
                <a:cs typeface="Meiryo UI" pitchFamily="50" charset="-128"/>
              </a:rPr>
              <a:t>、水素供給施設</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等のインフラ整備（</a:t>
            </a:r>
            <a:r>
              <a:rPr lang="en-US" altLang="ja-JP" sz="1100" dirty="0" smtClean="0">
                <a:solidFill>
                  <a:prstClr val="black"/>
                </a:solidFill>
                <a:latin typeface="Meiryo UI" pitchFamily="50" charset="-128"/>
                <a:ea typeface="Meiryo UI" pitchFamily="50" charset="-128"/>
                <a:cs typeface="Meiryo UI" pitchFamily="50" charset="-128"/>
              </a:rPr>
              <a:t>2014</a:t>
            </a:r>
            <a:r>
              <a:rPr lang="ja-JP" altLang="en-US" sz="1100" dirty="0" smtClean="0">
                <a:solidFill>
                  <a:prstClr val="black"/>
                </a:solidFill>
                <a:latin typeface="Meiryo UI" pitchFamily="50" charset="-128"/>
                <a:ea typeface="Meiryo UI" pitchFamily="50" charset="-128"/>
                <a:cs typeface="Meiryo UI" pitchFamily="50" charset="-128"/>
              </a:rPr>
              <a:t>～</a:t>
            </a:r>
            <a:r>
              <a:rPr lang="en-US" altLang="ja-JP" sz="1100" dirty="0" smtClean="0">
                <a:solidFill>
                  <a:prstClr val="black"/>
                </a:solidFill>
                <a:latin typeface="Meiryo UI" pitchFamily="50" charset="-128"/>
                <a:ea typeface="Meiryo UI" pitchFamily="50" charset="-128"/>
                <a:cs typeface="Meiryo UI" pitchFamily="50" charset="-128"/>
              </a:rPr>
              <a:t>2016</a:t>
            </a:r>
            <a:r>
              <a:rPr lang="ja-JP" altLang="en-US" sz="1100" dirty="0" smtClean="0">
                <a:solidFill>
                  <a:prstClr val="black"/>
                </a:solidFill>
                <a:latin typeface="Meiryo UI" pitchFamily="50" charset="-128"/>
                <a:ea typeface="Meiryo UI" pitchFamily="50" charset="-128"/>
                <a:cs typeface="Meiryo UI" pitchFamily="50" charset="-128"/>
              </a:rPr>
              <a:t>年度）</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・水素ステーションの整備（平成</a:t>
            </a:r>
            <a:r>
              <a:rPr lang="en-US" altLang="ja-JP" sz="1100" dirty="0" smtClean="0">
                <a:solidFill>
                  <a:prstClr val="black"/>
                </a:solidFill>
                <a:latin typeface="Meiryo UI" pitchFamily="50" charset="-128"/>
                <a:ea typeface="Meiryo UI" pitchFamily="50" charset="-128"/>
                <a:cs typeface="Meiryo UI" pitchFamily="50" charset="-128"/>
              </a:rPr>
              <a:t>28</a:t>
            </a:r>
            <a:r>
              <a:rPr lang="ja-JP" altLang="en-US" sz="1100" dirty="0" smtClean="0">
                <a:solidFill>
                  <a:prstClr val="black"/>
                </a:solidFill>
                <a:latin typeface="Meiryo UI" pitchFamily="50" charset="-128"/>
                <a:ea typeface="Meiryo UI" pitchFamily="50" charset="-128"/>
                <a:cs typeface="Meiryo UI" pitchFamily="50" charset="-128"/>
              </a:rPr>
              <a:t>年</a:t>
            </a:r>
            <a:r>
              <a:rPr lang="en-US" altLang="ja-JP" sz="1100" dirty="0" smtClean="0">
                <a:solidFill>
                  <a:prstClr val="black"/>
                </a:solidFill>
                <a:latin typeface="Meiryo UI" pitchFamily="50" charset="-128"/>
                <a:ea typeface="Meiryo UI" pitchFamily="50" charset="-128"/>
                <a:cs typeface="Meiryo UI" pitchFamily="50" charset="-128"/>
              </a:rPr>
              <a:t>1</a:t>
            </a:r>
            <a:r>
              <a:rPr lang="ja-JP" altLang="en-US" sz="1100" dirty="0" smtClean="0">
                <a:solidFill>
                  <a:prstClr val="black"/>
                </a:solidFill>
                <a:latin typeface="Meiryo UI" pitchFamily="50" charset="-128"/>
                <a:ea typeface="Meiryo UI" pitchFamily="50" charset="-128"/>
                <a:cs typeface="Meiryo UI" pitchFamily="50" charset="-128"/>
              </a:rPr>
              <a:t>月</a:t>
            </a:r>
            <a:r>
              <a:rPr lang="en-US" altLang="ja-JP" sz="1100" dirty="0" smtClean="0">
                <a:solidFill>
                  <a:prstClr val="black"/>
                </a:solidFill>
                <a:latin typeface="Meiryo UI" pitchFamily="50" charset="-128"/>
                <a:ea typeface="Meiryo UI" pitchFamily="50" charset="-128"/>
                <a:cs typeface="Meiryo UI" pitchFamily="50" charset="-128"/>
              </a:rPr>
              <a:t>29</a:t>
            </a:r>
            <a:r>
              <a:rPr lang="ja-JP" altLang="en-US" sz="1100" dirty="0" smtClean="0">
                <a:solidFill>
                  <a:prstClr val="black"/>
                </a:solidFill>
                <a:latin typeface="Meiryo UI" pitchFamily="50" charset="-128"/>
                <a:ea typeface="Meiryo UI" pitchFamily="50" charset="-128"/>
                <a:cs typeface="Meiryo UI" pitchFamily="50" charset="-128"/>
              </a:rPr>
              <a:t>日開所）</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・水素発電システム等、エネルギー供給に関する検討</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533424" y="5675482"/>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6" name="正方形/長方形 35"/>
          <p:cNvSpPr/>
          <p:nvPr/>
        </p:nvSpPr>
        <p:spPr>
          <a:xfrm>
            <a:off x="8020423" y="6181378"/>
            <a:ext cx="1715275" cy="186940"/>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529064" y="6188298"/>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699" y="3994936"/>
            <a:ext cx="1285855" cy="98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293" y="3894753"/>
            <a:ext cx="1275477" cy="112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689668" y="5011567"/>
            <a:ext cx="985765" cy="1943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ディスペンサー</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6837960" y="4976348"/>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8396289" y="4980225"/>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8945534" y="117335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タイトル 1"/>
          <p:cNvSpPr txBox="1">
            <a:spLocks/>
          </p:cNvSpPr>
          <p:nvPr/>
        </p:nvSpPr>
        <p:spPr bwMode="auto">
          <a:xfrm>
            <a:off x="532674" y="2166283"/>
            <a:ext cx="4381276" cy="1585351"/>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8638" indent="-171450">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8638" indent="-171450">
              <a:lnSpc>
                <a:spcPts val="1100"/>
              </a:lnSpc>
              <a:spcBef>
                <a:spcPts val="0"/>
              </a:spcBef>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 関西国際空港</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9200" indent="-171450">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9200" indent="-171450">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ENEOS</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岩谷産業（府有地を活用。情報発信施設を併設）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大阪市中央区：岩谷産業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大阪市住之江区：岩谷瓦斯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409" y="3994936"/>
            <a:ext cx="1285200" cy="9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テキスト ボックス 43"/>
          <p:cNvSpPr txBox="1"/>
          <p:nvPr/>
        </p:nvSpPr>
        <p:spPr>
          <a:xfrm>
            <a:off x="3464070" y="1132708"/>
            <a:ext cx="182154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128</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43" name="角丸四角形 42"/>
          <p:cNvSpPr/>
          <p:nvPr/>
        </p:nvSpPr>
        <p:spPr>
          <a:xfrm>
            <a:off x="158732" y="4087719"/>
            <a:ext cx="508769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3261797" y="4507012"/>
            <a:ext cx="2137834" cy="607434"/>
          </a:xfrm>
          <a:prstGeom prst="rect">
            <a:avLst/>
          </a:prstGeom>
          <a:noFill/>
        </p:spPr>
        <p:txBody>
          <a:bodyPr wrap="square" lIns="0" tIns="0" rIns="0" bIns="0" rtlCol="0" anchor="t" anchorCtr="0">
            <a:no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459</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p>
        </p:txBody>
      </p:sp>
      <p:sp>
        <p:nvSpPr>
          <p:cNvPr id="46" name="テキスト ボックス 28"/>
          <p:cNvSpPr txBox="1">
            <a:spLocks noChangeArrowheads="1"/>
          </p:cNvSpPr>
          <p:nvPr/>
        </p:nvSpPr>
        <p:spPr bwMode="auto">
          <a:xfrm>
            <a:off x="173522" y="4842310"/>
            <a:ext cx="50319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大阪市は、事業者間の交流やアイデア創出を図る産学官プラットフォームを運営することにより、新たな水素プロジェクトを創出していくとともに、水素に関する正しい知識の普及等に取組み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71" name="角丸四角形 70"/>
          <p:cNvSpPr/>
          <p:nvPr/>
        </p:nvSpPr>
        <p:spPr>
          <a:xfrm>
            <a:off x="358331" y="6117232"/>
            <a:ext cx="1483917" cy="537903"/>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導入促進</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72" name="角丸四角形 71"/>
          <p:cNvSpPr/>
          <p:nvPr/>
        </p:nvSpPr>
        <p:spPr>
          <a:xfrm>
            <a:off x="1954307" y="6099366"/>
            <a:ext cx="1483917" cy="537903"/>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b="1" dirty="0" smtClean="0">
                <a:solidFill>
                  <a:prstClr val="white"/>
                </a:solidFill>
                <a:latin typeface="Meiryo UI" pitchFamily="50" charset="-128"/>
                <a:ea typeface="Meiryo UI" pitchFamily="50" charset="-128"/>
                <a:cs typeface="Meiryo UI" pitchFamily="50" charset="-128"/>
              </a:rPr>
              <a:t>純水素型定置用</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燃料電池の活用</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モデルの構築</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73" name="角丸四角形 72"/>
          <p:cNvSpPr/>
          <p:nvPr/>
        </p:nvSpPr>
        <p:spPr>
          <a:xfrm>
            <a:off x="3589691" y="6107885"/>
            <a:ext cx="1483917" cy="537903"/>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100" b="1" dirty="0" smtClean="0">
                <a:solidFill>
                  <a:prstClr val="white"/>
                </a:solidFill>
                <a:latin typeface="Meiryo UI" pitchFamily="50" charset="-128"/>
                <a:ea typeface="Meiryo UI" pitchFamily="50" charset="-128"/>
                <a:cs typeface="Meiryo UI" pitchFamily="50" charset="-128"/>
              </a:rPr>
              <a:t>水素発電等の</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a:solidFill>
                  <a:prstClr val="white"/>
                </a:solidFill>
                <a:latin typeface="Meiryo UI" pitchFamily="50" charset="-128"/>
                <a:ea typeface="Meiryo UI" pitchFamily="50" charset="-128"/>
                <a:cs typeface="Meiryo UI" pitchFamily="50" charset="-128"/>
              </a:rPr>
              <a:t>様々</a:t>
            </a:r>
            <a:r>
              <a:rPr lang="ja-JP" altLang="en-US" sz="1100" b="1" dirty="0" smtClean="0">
                <a:solidFill>
                  <a:prstClr val="white"/>
                </a:solidFill>
                <a:latin typeface="Meiryo UI" pitchFamily="50" charset="-128"/>
                <a:ea typeface="Meiryo UI" pitchFamily="50" charset="-128"/>
                <a:cs typeface="Meiryo UI" pitchFamily="50" charset="-128"/>
              </a:rPr>
              <a:t>な水素</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74" name="正方形/長方形 73"/>
          <p:cNvSpPr/>
          <p:nvPr/>
        </p:nvSpPr>
        <p:spPr>
          <a:xfrm>
            <a:off x="1351289" y="5675482"/>
            <a:ext cx="2702578" cy="307155"/>
          </a:xfrm>
          <a:prstGeom prst="rect">
            <a:avLst/>
          </a:prstGeom>
          <a:solidFill>
            <a:schemeClr val="tx2">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700"/>
              </a:lnSpc>
              <a:defRPr/>
            </a:pPr>
            <a:r>
              <a:rPr lang="ja-JP" altLang="en-US" sz="1200" b="1" dirty="0" smtClean="0">
                <a:solidFill>
                  <a:prstClr val="black"/>
                </a:solidFill>
                <a:latin typeface="Meiryo UI" pitchFamily="50" charset="-128"/>
                <a:ea typeface="Meiryo UI" pitchFamily="50" charset="-128"/>
                <a:cs typeface="Meiryo UI" pitchFamily="50" charset="-128"/>
              </a:rPr>
              <a:t>プロジェクト創出に向けた取組み</a:t>
            </a:r>
            <a:endParaRPr lang="ja-JP" altLang="en-US" sz="1100" dirty="0">
              <a:solidFill>
                <a:prstClr val="black"/>
              </a:solidFill>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853" y="5676180"/>
            <a:ext cx="849829" cy="44717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1201" y="5653601"/>
            <a:ext cx="834586" cy="37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5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376954"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プランの効果的な推進</a:t>
            </a:r>
            <a:endParaRPr lang="ja-JP" sz="3600" dirty="0">
              <a:solidFill>
                <a:schemeClr val="bg1"/>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6" name="テキスト ボックス 95"/>
          <p:cNvSpPr txBox="1"/>
          <p:nvPr/>
        </p:nvSpPr>
        <p:spPr>
          <a:xfrm>
            <a:off x="2763670" y="1396242"/>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254</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844824"/>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◆府民、民間事業者、市町村、供給事業者等の関係者が情報を共有しつつ、地域のエネルギー問題を協議し、問題解決に向けた取組みを推進します。</a:t>
            </a:r>
            <a:endParaRPr kumimoji="1"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917954"/>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a:latin typeface="Meiryo UI" pitchFamily="50" charset="-128"/>
                <a:ea typeface="Meiryo UI" pitchFamily="50" charset="-128"/>
                <a:cs typeface="Meiryo UI" pitchFamily="50" charset="-128"/>
              </a:rPr>
              <a:t>18</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259761"/>
            <a:ext cx="3820040"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5,660</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latin typeface="Meiryo UI" pitchFamily="50" charset="-128"/>
                <a:ea typeface="Meiryo UI" pitchFamily="50" charset="-128"/>
                <a:cs typeface="Meiryo UI" pitchFamily="50" charset="-128"/>
              </a:rPr>
              <a:t>3,531</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latin typeface="Meiryo UI" pitchFamily="50" charset="-128"/>
                <a:ea typeface="Meiryo UI" pitchFamily="50" charset="-128"/>
                <a:cs typeface="Meiryo UI" pitchFamily="50" charset="-128"/>
              </a:rPr>
              <a:t>2,129</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931807"/>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kumimoji="1"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4997297" y="2833425"/>
            <a:ext cx="4489189" cy="3785652"/>
          </a:xfrm>
          <a:prstGeom prst="rect">
            <a:avLst/>
          </a:prstGeom>
          <a:noFill/>
        </p:spPr>
        <p:txBody>
          <a:bodyPr wrap="square" rtlCol="0">
            <a:spAutoFit/>
          </a:bodyPr>
          <a:lstStyle/>
          <a:p>
            <a:pPr marL="87313" indent="-87313">
              <a:lnSpc>
                <a:spcPts val="1800"/>
              </a:lnSpc>
            </a:pP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事業内容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詳細については後述します。）</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・低利ソーラークレジット事業・・・・・・・・・・・・・・・・・・・・・</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・創エネ、蓄エネ、省エネ対策の相談･アドバイス</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・国</a:t>
            </a:r>
            <a:r>
              <a:rPr lang="ja-JP" altLang="en-US" sz="1300" dirty="0">
                <a:latin typeface="Meiryo UI" pitchFamily="50" charset="-128"/>
                <a:ea typeface="Meiryo UI" pitchFamily="50" charset="-128"/>
                <a:cs typeface="Meiryo UI" pitchFamily="50" charset="-128"/>
              </a:rPr>
              <a:t>等が実施する</a:t>
            </a:r>
            <a:r>
              <a:rPr lang="ja-JP" altLang="en-US" sz="1300" dirty="0" smtClean="0">
                <a:latin typeface="Meiryo UI" pitchFamily="50" charset="-128"/>
                <a:ea typeface="Meiryo UI" pitchFamily="50" charset="-128"/>
                <a:cs typeface="Meiryo UI" pitchFamily="50" charset="-128"/>
              </a:rPr>
              <a:t>各種制度等の</a:t>
            </a:r>
            <a:r>
              <a:rPr lang="ja-JP" altLang="en-US" sz="1300" dirty="0">
                <a:latin typeface="Meiryo UI" pitchFamily="50" charset="-128"/>
                <a:ea typeface="Meiryo UI" pitchFamily="50" charset="-128"/>
                <a:cs typeface="Meiryo UI" pitchFamily="50" charset="-128"/>
              </a:rPr>
              <a:t>周知･</a:t>
            </a:r>
            <a:r>
              <a:rPr lang="en-US" altLang="ja-JP" sz="1300" dirty="0" smtClean="0">
                <a:latin typeface="Meiryo UI" pitchFamily="50" charset="-128"/>
                <a:ea typeface="Meiryo UI" pitchFamily="50" charset="-128"/>
                <a:cs typeface="Meiryo UI" pitchFamily="50" charset="-128"/>
              </a:rPr>
              <a:t>PR</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・太陽光パネル設置普及啓発事業・・・・・・・・・・・・・・・・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・大阪府住宅用</a:t>
            </a:r>
            <a:r>
              <a:rPr lang="ja-JP" altLang="en-US" sz="1300" dirty="0">
                <a:latin typeface="Meiryo UI" pitchFamily="50" charset="-128"/>
                <a:ea typeface="Meiryo UI" pitchFamily="50" charset="-128"/>
                <a:cs typeface="Meiryo UI" pitchFamily="50" charset="-128"/>
              </a:rPr>
              <a:t>太陽光発電シミュレーションシステム</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a:t>
            </a:r>
            <a:r>
              <a:rPr lang="ja-JP" altLang="en-US" sz="1100" dirty="0" err="1" smtClean="0">
                <a:latin typeface="Meiryo UI" pitchFamily="50" charset="-128"/>
                <a:ea typeface="Meiryo UI" pitchFamily="50" charset="-128"/>
                <a:cs typeface="Meiryo UI" pitchFamily="50" charset="-128"/>
              </a:rPr>
              <a:t>ー</a:t>
            </a:r>
            <a:r>
              <a:rPr lang="ja-JP" altLang="en-US" sz="1100" dirty="0">
                <a:latin typeface="Meiryo UI" pitchFamily="50" charset="-128"/>
                <a:ea typeface="Meiryo UI" pitchFamily="50" charset="-128"/>
                <a:cs typeface="Meiryo UI" pitchFamily="50" charset="-128"/>
              </a:rPr>
              <a:t>環境にもおとくや</a:t>
            </a:r>
            <a:r>
              <a:rPr lang="ja-JP" altLang="en-US" sz="1100" dirty="0" err="1">
                <a:latin typeface="Meiryo UI" pitchFamily="50" charset="-128"/>
                <a:ea typeface="Meiryo UI" pitchFamily="50" charset="-128"/>
                <a:cs typeface="Meiryo UI" pitchFamily="50" charset="-128"/>
              </a:rPr>
              <a:t>ねん</a:t>
            </a:r>
            <a:r>
              <a:rPr lang="ja-JP" altLang="en-US" sz="1100" dirty="0">
                <a:latin typeface="Meiryo UI" pitchFamily="50" charset="-128"/>
                <a:ea typeface="Meiryo UI" pitchFamily="50" charset="-128"/>
                <a:cs typeface="Meiryo UI" pitchFamily="50" charset="-128"/>
              </a:rPr>
              <a:t>ー</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公共施設や民間施設の屋根･遊休地</a:t>
            </a:r>
            <a:r>
              <a:rPr lang="ja-JP" altLang="en-US" sz="1300" dirty="0" smtClean="0">
                <a:latin typeface="Meiryo UI" pitchFamily="50" charset="-128"/>
                <a:ea typeface="Meiryo UI" pitchFamily="50" charset="-128"/>
                <a:cs typeface="Meiryo UI" pitchFamily="50" charset="-128"/>
              </a:rPr>
              <a:t>と太陽光発電</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事</a:t>
            </a:r>
            <a:r>
              <a:rPr lang="ja-JP" altLang="en-US" sz="1300" dirty="0" smtClean="0">
                <a:latin typeface="Meiryo UI" pitchFamily="50" charset="-128"/>
                <a:ea typeface="Meiryo UI" pitchFamily="50" charset="-128"/>
                <a:cs typeface="Meiryo UI" pitchFamily="50" charset="-128"/>
              </a:rPr>
              <a:t>業者とのマッチング等・</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zh-TW" altLang="en-US" sz="1300" dirty="0">
                <a:latin typeface="Meiryo UI" pitchFamily="50" charset="-128"/>
                <a:ea typeface="Meiryo UI" pitchFamily="50" charset="-128"/>
                <a:cs typeface="Meiryo UI" pitchFamily="50" charset="-128"/>
              </a:rPr>
              <a:t>府民参加型太陽光発電促進</a:t>
            </a:r>
            <a:r>
              <a:rPr lang="zh-TW" altLang="en-US" sz="1300" dirty="0" smtClean="0">
                <a:latin typeface="Meiryo UI" pitchFamily="50" charset="-128"/>
                <a:ea typeface="Meiryo UI" pitchFamily="50" charset="-128"/>
                <a:cs typeface="Meiryo UI" pitchFamily="50" charset="-128"/>
              </a:rPr>
              <a:t>事業</a:t>
            </a:r>
            <a:r>
              <a:rPr lang="ja-JP" altLang="en-US" sz="1300" dirty="0" smtClean="0">
                <a:latin typeface="Meiryo UI" pitchFamily="50" charset="-128"/>
                <a:ea typeface="Meiryo UI" pitchFamily="50" charset="-128"/>
                <a:cs typeface="Meiryo UI" pitchFamily="50" charset="-128"/>
              </a:rPr>
              <a:t>・・・・・・・・・・・・・・・</a:t>
            </a:r>
            <a:endParaRPr lang="zh-TW"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・再生</a:t>
            </a:r>
            <a:r>
              <a:rPr lang="ja-JP" altLang="en-US" sz="1300" dirty="0">
                <a:latin typeface="Meiryo UI" pitchFamily="50" charset="-128"/>
                <a:ea typeface="Meiryo UI" pitchFamily="50" charset="-128"/>
                <a:cs typeface="Meiryo UI" pitchFamily="50" charset="-128"/>
              </a:rPr>
              <a:t>可能エネルギーの導入可能性の調査・</a:t>
            </a:r>
            <a:r>
              <a:rPr lang="ja-JP" altLang="en-US" sz="1300" dirty="0" smtClean="0">
                <a:latin typeface="Meiryo UI" pitchFamily="50" charset="-128"/>
                <a:ea typeface="Meiryo UI" pitchFamily="50" charset="-128"/>
                <a:cs typeface="Meiryo UI" pitchFamily="50" charset="-128"/>
              </a:rPr>
              <a:t>検討・・・・・</a:t>
            </a:r>
            <a:endParaRPr lang="ja-JP"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・節電のアドバイス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BEMS</a:t>
            </a:r>
            <a:r>
              <a:rPr lang="ja-JP" altLang="en-US" sz="1300" dirty="0">
                <a:latin typeface="Meiryo UI" pitchFamily="50" charset="-128"/>
                <a:ea typeface="Meiryo UI" pitchFamily="50" charset="-128"/>
                <a:cs typeface="Meiryo UI" pitchFamily="50" charset="-128"/>
              </a:rPr>
              <a:t>普及啓発事業・・・・・・・・・・・・・・・・・・・・・・・・・・</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・省エネビルサポート事業・・・・・・・・・・・・・・・・・・・・・・・・・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・ガス冷暖房・蓄熱式空調・コージェネレーション等</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の導入促進････・・・・・・・・・・・・・・・・・・・・・・・・・・・・・・</a:t>
            </a:r>
            <a:endParaRPr lang="en-US" altLang="ja-JP" sz="13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５</a:t>
            </a:r>
            <a:endParaRPr kumimoji="1" lang="ja-JP" altLang="en-US" b="1" dirty="0"/>
          </a:p>
        </p:txBody>
      </p:sp>
      <p:sp>
        <p:nvSpPr>
          <p:cNvPr id="116" name="テキスト ボックス 115"/>
          <p:cNvSpPr txBox="1"/>
          <p:nvPr/>
        </p:nvSpPr>
        <p:spPr>
          <a:xfrm>
            <a:off x="470811" y="472514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37" name="正方形/長方形 36"/>
          <p:cNvSpPr/>
          <p:nvPr/>
        </p:nvSpPr>
        <p:spPr>
          <a:xfrm>
            <a:off x="2072680" y="2529324"/>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latin typeface="Meiryo UI" pitchFamily="50" charset="-128"/>
                <a:ea typeface="Meiryo UI" pitchFamily="50" charset="-128"/>
                <a:cs typeface="Meiryo UI" pitchFamily="50" charset="-128"/>
              </a:rPr>
              <a:t>年度</a:t>
            </a:r>
            <a:r>
              <a:rPr lang="ja-JP" altLang="en-US" sz="1050" dirty="0">
                <a:latin typeface="Meiryo UI" pitchFamily="50" charset="-128"/>
                <a:ea typeface="Meiryo UI" pitchFamily="50" charset="-128"/>
                <a:cs typeface="Meiryo UI" pitchFamily="50" charset="-128"/>
              </a:rPr>
              <a:t>実績＞</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・全体会議</a:t>
            </a:r>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・事業者部門会議</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６</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・家庭部門会議</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３</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・市町村部門会議</a:t>
            </a:r>
            <a:r>
              <a:rPr lang="ja-JP" altLang="en-US" sz="1050" dirty="0" smtClean="0">
                <a:latin typeface="Meiryo UI" pitchFamily="50" charset="-128"/>
                <a:ea typeface="Meiryo UI" pitchFamily="50" charset="-128"/>
                <a:cs typeface="Meiryo UI" pitchFamily="50" charset="-128"/>
              </a:rPr>
              <a:t>：８回</a:t>
            </a:r>
            <a:r>
              <a:rPr lang="ja-JP" altLang="en-US" sz="1050" dirty="0">
                <a:latin typeface="Meiryo UI" pitchFamily="50" charset="-128"/>
                <a:ea typeface="Meiryo UI" pitchFamily="50" charset="-128"/>
                <a:cs typeface="Meiryo UI" pitchFamily="50" charset="-128"/>
              </a:rPr>
              <a:t>開催</a:t>
            </a:r>
            <a:r>
              <a:rPr lang="en-US" altLang="ja-JP" sz="1050" dirty="0">
                <a:latin typeface="Meiryo UI" pitchFamily="50" charset="-128"/>
                <a:ea typeface="Meiryo UI" pitchFamily="50" charset="-128"/>
                <a:cs typeface="Meiryo UI" pitchFamily="50" charset="-128"/>
              </a:rPr>
              <a:t>(※)</a:t>
            </a:r>
          </a:p>
          <a:p>
            <a:pPr marL="87313" indent="-87313"/>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ブロックごと</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北摂</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中部</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南河内、泉州</a:t>
            </a:r>
            <a:r>
              <a:rPr lang="en-US" altLang="ja-JP" sz="1050" dirty="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で</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各</a:t>
            </a:r>
            <a:r>
              <a:rPr lang="en-US" altLang="ja-JP" sz="1050" dirty="0">
                <a:latin typeface="Meiryo UI" pitchFamily="50" charset="-128"/>
                <a:ea typeface="Meiryo UI" pitchFamily="50" charset="-128"/>
                <a:cs typeface="Meiryo UI" pitchFamily="50" charset="-128"/>
              </a:rPr>
              <a:t>2</a:t>
            </a:r>
            <a:r>
              <a:rPr lang="ja-JP" altLang="en-US" sz="1050" dirty="0">
                <a:latin typeface="Meiryo UI" pitchFamily="50" charset="-128"/>
                <a:ea typeface="Meiryo UI" pitchFamily="50" charset="-128"/>
                <a:cs typeface="Meiryo UI" pitchFamily="50" charset="-128"/>
              </a:rPr>
              <a:t>回</a:t>
            </a:r>
            <a:r>
              <a:rPr lang="ja-JP" altLang="en-US" sz="1050" dirty="0" smtClean="0">
                <a:latin typeface="Meiryo UI" pitchFamily="50" charset="-128"/>
                <a:ea typeface="Meiryo UI" pitchFamily="50" charset="-128"/>
                <a:cs typeface="Meiryo UI" pitchFamily="50" charset="-128"/>
              </a:rPr>
              <a:t>開催</a:t>
            </a:r>
            <a:endParaRPr lang="ja-JP" altLang="en-US" sz="1050" dirty="0">
              <a:latin typeface="Meiryo UI" pitchFamily="50" charset="-128"/>
              <a:ea typeface="Meiryo UI" pitchFamily="50" charset="-128"/>
              <a:cs typeface="Meiryo UI" pitchFamily="50" charset="-128"/>
            </a:endParaRPr>
          </a:p>
        </p:txBody>
      </p:sp>
      <p:sp>
        <p:nvSpPr>
          <p:cNvPr id="46" name="角丸四角形 45"/>
          <p:cNvSpPr/>
          <p:nvPr/>
        </p:nvSpPr>
        <p:spPr>
          <a:xfrm>
            <a:off x="274386" y="764704"/>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215122" y="764703"/>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085166" y="3077274"/>
            <a:ext cx="696751" cy="3462486"/>
          </a:xfrm>
          <a:prstGeom prst="rect">
            <a:avLst/>
          </a:prstGeom>
          <a:noFill/>
        </p:spPr>
        <p:txBody>
          <a:bodyPr wrap="square" lIns="0" tIns="0" rIns="0" bIns="0" rtlCol="0" anchor="ctr" anchorCtr="0">
            <a:spAutoFit/>
          </a:bodyPr>
          <a:lstStyle/>
          <a:p>
            <a:pPr marL="87313" indent="-87313">
              <a:lnSpc>
                <a:spcPts val="1800"/>
              </a:lnSpc>
            </a:pPr>
            <a:r>
              <a:rPr lang="en-US" altLang="ja-JP" sz="1300" dirty="0" smtClean="0">
                <a:latin typeface="Meiryo UI" pitchFamily="50" charset="-128"/>
                <a:ea typeface="Meiryo UI" pitchFamily="50" charset="-128"/>
                <a:cs typeface="Meiryo UI" pitchFamily="50" charset="-128"/>
              </a:rPr>
              <a:t>p.10</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p.12</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p.15,16</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p.16</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p.24</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p.25</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p.27</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p.37</a:t>
            </a:r>
          </a:p>
        </p:txBody>
      </p:sp>
      <p:sp>
        <p:nvSpPr>
          <p:cNvPr id="2" name="大かっこ 1"/>
          <p:cNvSpPr/>
          <p:nvPr/>
        </p:nvSpPr>
        <p:spPr>
          <a:xfrm>
            <a:off x="6066528" y="1469381"/>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6637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en-US" altLang="ja-JP" sz="2800" dirty="0" smtClean="0">
                <a:solidFill>
                  <a:schemeClr val="bg1"/>
                </a:solidFill>
                <a:ea typeface="HGP創英角ｺﾞｼｯｸUB" pitchFamily="50" charset="-128"/>
                <a:cs typeface="ＭＳ Ｐゴシック" charset="-128"/>
              </a:rPr>
              <a:t>2016</a:t>
            </a:r>
            <a:r>
              <a:rPr lang="ja-JP" altLang="en-US" sz="2800" dirty="0" smtClean="0">
                <a:solidFill>
                  <a:schemeClr val="bg1"/>
                </a:solidFill>
                <a:ea typeface="HGP創英角ｺﾞｼｯｸUB" pitchFamily="50" charset="-128"/>
                <a:cs typeface="ＭＳ Ｐゴシック" charset="-128"/>
              </a:rPr>
              <a:t>年度大阪府・大阪市のエネルギー関連重点施策</a:t>
            </a:r>
            <a:endParaRPr lang="ja-JP" sz="2800" dirty="0">
              <a:solidFill>
                <a:schemeClr val="bg1"/>
              </a:solidFill>
              <a:ea typeface="HGP創英角ｺﾞｼｯｸUB" pitchFamily="50" charset="-128"/>
              <a:cs typeface="ＭＳ Ｐゴシック" charset="-128"/>
            </a:endParaRPr>
          </a:p>
        </p:txBody>
      </p:sp>
      <p:sp>
        <p:nvSpPr>
          <p:cNvPr id="93" name="角丸四角形 92"/>
          <p:cNvSpPr/>
          <p:nvPr/>
        </p:nvSpPr>
        <p:spPr>
          <a:xfrm>
            <a:off x="188259" y="620688"/>
            <a:ext cx="9582757"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2" name="円/楕円 41"/>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６</a:t>
            </a:r>
            <a:endParaRPr kumimoji="1" lang="ja-JP" altLang="en-US" b="1" dirty="0"/>
          </a:p>
        </p:txBody>
      </p:sp>
      <p:sp>
        <p:nvSpPr>
          <p:cNvPr id="19" name="正方形/長方形 18"/>
          <p:cNvSpPr/>
          <p:nvPr/>
        </p:nvSpPr>
        <p:spPr>
          <a:xfrm>
            <a:off x="309282" y="682944"/>
            <a:ext cx="9374649" cy="55092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■プラン達成に向け、スピードアップ（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ブラッシュ</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・アップ）を図ることを目的に、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（１）再生可能エネルギーの普及拡大（太陽光発電の普及促進等）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（２）エネルギー消費の抑制（省エネ型ライフスタイルへの転換等）</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（３）電力需要の平準化と電力供給の安定化（電力ピーク需要の抑制等）</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の各項において、</a:t>
            </a:r>
            <a:r>
              <a:rPr lang="en-US" altLang="ja-JP" sz="1600" b="1" dirty="0" smtClean="0">
                <a:latin typeface="Meiryo UI" pitchFamily="50" charset="-128"/>
                <a:ea typeface="Meiryo UI" pitchFamily="50" charset="-128"/>
                <a:cs typeface="Meiryo UI" pitchFamily="50" charset="-128"/>
              </a:rPr>
              <a:t>2016</a:t>
            </a:r>
            <a:r>
              <a:rPr lang="ja-JP" altLang="en-US" sz="1600" b="1" dirty="0" smtClean="0">
                <a:latin typeface="Meiryo UI" pitchFamily="50" charset="-128"/>
                <a:ea typeface="Meiryo UI" pitchFamily="50" charset="-128"/>
                <a:cs typeface="Meiryo UI" pitchFamily="50" charset="-128"/>
              </a:rPr>
              <a:t>年度の大阪府・大阪市のエネルギー関連重点施策として、</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以下の取り組みの強化を行います。</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2016</a:t>
            </a:r>
            <a:r>
              <a:rPr lang="ja-JP" altLang="en-US" sz="1600" b="1" dirty="0" smtClean="0">
                <a:latin typeface="Meiryo UI" pitchFamily="50" charset="-128"/>
                <a:ea typeface="Meiryo UI" pitchFamily="50" charset="-128"/>
                <a:cs typeface="Meiryo UI" pitchFamily="50" charset="-128"/>
              </a:rPr>
              <a:t>年度の大阪府・大阪市のエネルギー関連重点施策　</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（１）「太陽光発電の普及促進の強化」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低利ソーラークレジット事業</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地域環境活動を広げる府民共同発電補助事業</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「太陽光以外の再エネの取り組みの強化」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■地中熱等導入促進事業</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下水熱普及促進のための調査事業</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（２）「</a:t>
            </a:r>
            <a:r>
              <a:rPr lang="en-US" altLang="ja-JP" sz="1600" b="1" dirty="0" smtClean="0">
                <a:latin typeface="Meiryo UI" pitchFamily="50" charset="-128"/>
                <a:ea typeface="Meiryo UI" pitchFamily="50" charset="-128"/>
                <a:cs typeface="Meiryo UI" pitchFamily="50" charset="-128"/>
              </a:rPr>
              <a:t>BEMS</a:t>
            </a:r>
            <a:r>
              <a:rPr lang="ja-JP" altLang="en-US" sz="1600" b="1" dirty="0" smtClean="0">
                <a:latin typeface="Meiryo UI" pitchFamily="50" charset="-128"/>
                <a:ea typeface="Meiryo UI" pitchFamily="50" charset="-128"/>
                <a:cs typeface="Meiryo UI" pitchFamily="50" charset="-128"/>
              </a:rPr>
              <a:t>等の省エネの取り組みの強化」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BEMS</a:t>
            </a:r>
            <a:r>
              <a:rPr lang="ja-JP" altLang="en-US" sz="1600" b="1" dirty="0" smtClean="0">
                <a:latin typeface="Meiryo UI" pitchFamily="50" charset="-128"/>
                <a:ea typeface="Meiryo UI" pitchFamily="50" charset="-128"/>
                <a:cs typeface="Meiryo UI" pitchFamily="50" charset="-128"/>
              </a:rPr>
              <a:t>普及啓発事業</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（３）「エネルギー面的利用の取り組みの強化」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■エネルギー面的利用促進事業</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60969" y="6216300"/>
            <a:ext cx="8590813" cy="369332"/>
          </a:xfrm>
          <a:prstGeom prst="rect">
            <a:avLst/>
          </a:prstGeom>
          <a:noFill/>
          <a:ln w="19050">
            <a:solidFill>
              <a:schemeClr val="accent1"/>
            </a:solidFill>
          </a:ln>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おおさかスマートエネルギーセンターは、</a:t>
            </a:r>
            <a:r>
              <a:rPr lang="ja-JP" altLang="en-US" b="1" dirty="0" smtClean="0">
                <a:latin typeface="Meiryo UI" panose="020B0604030504040204" pitchFamily="50" charset="-128"/>
                <a:ea typeface="Meiryo UI" panose="020B0604030504040204" pitchFamily="50" charset="-128"/>
              </a:rPr>
              <a:t>上記</a:t>
            </a:r>
            <a:r>
              <a:rPr kumimoji="1" lang="ja-JP" altLang="en-US" b="1" dirty="0" smtClean="0">
                <a:latin typeface="Meiryo UI" panose="020B0604030504040204" pitchFamily="50" charset="-128"/>
                <a:ea typeface="Meiryo UI" panose="020B0604030504040204" pitchFamily="50" charset="-128"/>
              </a:rPr>
              <a:t>重点施策事業と連携して取り組みを進めます。</a:t>
            </a:r>
            <a:endParaRPr kumimoji="1" lang="ja-JP" altLang="en-US" b="1" dirty="0">
              <a:latin typeface="Meiryo UI" panose="020B0604030504040204" pitchFamily="50" charset="-128"/>
              <a:ea typeface="Meiryo UI" panose="020B0604030504040204" pitchFamily="50" charset="-128"/>
            </a:endParaRPr>
          </a:p>
        </p:txBody>
      </p:sp>
      <p:sp>
        <p:nvSpPr>
          <p:cNvPr id="7" name="円/楕円 6"/>
          <p:cNvSpPr/>
          <p:nvPr/>
        </p:nvSpPr>
        <p:spPr>
          <a:xfrm>
            <a:off x="1024673" y="3179395"/>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1024618" y="342368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1052361" y="440736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4941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プランの進捗状況</a:t>
            </a:r>
            <a:endParaRPr lang="ja-JP" altLang="en-US" sz="3600" dirty="0">
              <a:solidFill>
                <a:prstClr val="white"/>
              </a:solidFill>
              <a:ea typeface="HGP創英角ｺﾞｼｯｸUB" pitchFamily="50" charset="-128"/>
              <a:cs typeface="ＭＳ Ｐゴシック" charset="-128"/>
            </a:endParaRPr>
          </a:p>
        </p:txBody>
      </p:sp>
      <p:sp>
        <p:nvSpPr>
          <p:cNvPr id="21" name="円/楕円 20"/>
          <p:cNvSpPr/>
          <p:nvPr/>
        </p:nvSpPr>
        <p:spPr>
          <a:xfrm>
            <a:off x="9400877"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７</a:t>
            </a:r>
          </a:p>
        </p:txBody>
      </p:sp>
      <p:sp>
        <p:nvSpPr>
          <p:cNvPr id="3" name="Rectangle 6"/>
          <p:cNvSpPr>
            <a:spLocks noChangeArrowheads="1"/>
          </p:cNvSpPr>
          <p:nvPr/>
        </p:nvSpPr>
        <p:spPr bwMode="auto">
          <a:xfrm>
            <a:off x="1338263" y="15779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66661488"/>
              </p:ext>
            </p:extLst>
          </p:nvPr>
        </p:nvGraphicFramePr>
        <p:xfrm>
          <a:off x="1338263" y="652105"/>
          <a:ext cx="7205150"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42.2</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+56.9</a:t>
                      </a:r>
                      <a:r>
                        <a:rPr 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37.9</a:t>
                      </a:r>
                      <a:r>
                        <a:rPr lang="ja-JP"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1322455" y="6124559"/>
            <a:ext cx="7483342" cy="33855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47.3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52.5</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797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461865"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r>
              <a:rPr lang="en-US" altLang="ja-JP"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18</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sp>
        <p:nvSpPr>
          <p:cNvPr id="8" name="正方形/長方形 7"/>
          <p:cNvSpPr/>
          <p:nvPr/>
        </p:nvSpPr>
        <p:spPr>
          <a:xfrm>
            <a:off x="577131" y="779418"/>
            <a:ext cx="9344421" cy="2862322"/>
          </a:xfrm>
          <a:prstGeom prst="rect">
            <a:avLst/>
          </a:prstGeom>
        </p:spPr>
        <p:txBody>
          <a:bodyPr wrap="square">
            <a:spAutoFit/>
          </a:bodyPr>
          <a:lstStyle/>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　・・・・・・・・・・・・・・・・・・・・・・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低利ソーラークレジット事業</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等が実施する各種制度等の周知・</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Ｐ</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太陽光</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パネル設置普及啓発</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ー環境にも</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施設の屋根</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土地貸しによる太陽光パネル設置促進事業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施設や民間施設の屋根・遊休地と太陽光発電事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業者とのマッチング等①</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公共施設や民間施設の屋根・遊休地と太陽光発電事業者とのマッチング</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等②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3949834"/>
            <a:ext cx="8912373" cy="2631490"/>
          </a:xfrm>
          <a:prstGeom prst="rect">
            <a:avLst/>
          </a:prstGeom>
        </p:spPr>
        <p:txBody>
          <a:bodyPr wrap="square">
            <a:spAutoFit/>
          </a:bodyPr>
          <a:lstStyle/>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地中熱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等導入促進事業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下水熱普及促進のための調査事業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廃棄物焼却工場における発電及び余熱利用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上水道施設における小水力発電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ダムにおける小水力発電の導入検討  ・・・・・・・・・・・・・・・・・・・・・・・・・・・・・・・・・・・・・・・・・・・・・・・・・・・・</a:t>
            </a: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再生可能エネルギーの導入可能性の調査・検討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　　・・・・・・・・・・・・・・・・・・・・・・・・・・・・・・・・・・・・・・・・・・・・</a:t>
            </a:r>
            <a:endParaRPr lang="en-US" altLang="ja-JP" sz="1500" dirty="0">
              <a:solidFill>
                <a:prstClr val="black"/>
              </a:solidFill>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solidFill>
                  <a:prstClr val="black"/>
                </a:solidFill>
                <a:latin typeface="Meiryo UI" pitchFamily="50" charset="-128"/>
                <a:ea typeface="Meiryo UI" pitchFamily="50" charset="-128"/>
                <a:cs typeface="Meiryo UI" pitchFamily="50" charset="-128"/>
              </a:rPr>
              <a:t>○  民間資金を活用したエネルギー施策の推進　・・・・・・・・・・・・・・・</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672303"/>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■太陽光発電</a:t>
            </a:r>
            <a:r>
              <a:rPr lang="ja-JP" altLang="en-US" u="sng" dirty="0">
                <a:solidFill>
                  <a:prstClr val="black"/>
                </a:solidFill>
                <a:latin typeface="Meiryo UI" pitchFamily="50" charset="-128"/>
                <a:ea typeface="Meiryo UI" pitchFamily="50" charset="-128"/>
                <a:cs typeface="Meiryo UI" pitchFamily="50" charset="-128"/>
              </a:rPr>
              <a:t>以外</a:t>
            </a:r>
            <a:r>
              <a:rPr lang="ja-JP" altLang="en-US" u="sng" dirty="0" smtClean="0">
                <a:solidFill>
                  <a:prstClr val="black"/>
                </a:solidFill>
                <a:latin typeface="Meiryo UI" pitchFamily="50" charset="-128"/>
                <a:ea typeface="Meiryo UI" pitchFamily="50" charset="-128"/>
                <a:cs typeface="Meiryo UI" pitchFamily="50" charset="-128"/>
              </a:rPr>
              <a:t>の再生可能エネルギーの普及促進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■太陽光発電の普及促進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8921750" y="782427"/>
            <a:ext cx="495746" cy="2900794"/>
          </a:xfrm>
          <a:prstGeom prst="rect">
            <a:avLst/>
          </a:prstGeom>
        </p:spPr>
        <p:txBody>
          <a:bodyPr wrap="square">
            <a:spAutoFit/>
          </a:bodyPr>
          <a:lstStyle/>
          <a:p>
            <a:pPr marL="174625" indent="-174625">
              <a:lnSpc>
                <a:spcPts val="1800"/>
              </a:lnSpc>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10" name="正方形/長方形 9"/>
          <p:cNvSpPr/>
          <p:nvPr/>
        </p:nvSpPr>
        <p:spPr>
          <a:xfrm>
            <a:off x="8921750" y="3949834"/>
            <a:ext cx="495746" cy="2631490"/>
          </a:xfrm>
          <a:prstGeom prst="rect">
            <a:avLst/>
          </a:prstGeom>
        </p:spPr>
        <p:txBody>
          <a:bodyPr wrap="square">
            <a:spAutoFit/>
          </a:bodyPr>
          <a:lstStyle/>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361107" y="6478348"/>
            <a:ext cx="8912373" cy="361637"/>
          </a:xfrm>
          <a:prstGeom prst="rect">
            <a:avLst/>
          </a:prstGeom>
        </p:spPr>
        <p:txBody>
          <a:bodyPr wrap="square">
            <a:spAutoFit/>
          </a:bodyPr>
          <a:lstStyle/>
          <a:p>
            <a:pPr marL="174625" indent="-174625">
              <a:lnSpc>
                <a:spcPts val="2100"/>
              </a:lnSpc>
            </a:pP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52288" y="1985037"/>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2288" y="4239052"/>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650588" y="1073435"/>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0421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21344</TotalTime>
  <Words>7775</Words>
  <Application>Microsoft Office PowerPoint</Application>
  <PresentationFormat>A4 210 x 297 mm</PresentationFormat>
  <Paragraphs>1509</Paragraphs>
  <Slides>42</Slides>
  <Notes>12</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大阪府･大阪市で取組む エネルギー関連の施策事業集 ～2016年度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dc:title>
  <dc:creator>三島　博樹</dc:creator>
  <cp:lastModifiedBy>三島　博樹</cp:lastModifiedBy>
  <cp:revision>1332</cp:revision>
  <cp:lastPrinted>2016-07-08T02:28:49Z</cp:lastPrinted>
  <dcterms:created xsi:type="dcterms:W3CDTF">2014-02-03T04:47:03Z</dcterms:created>
  <dcterms:modified xsi:type="dcterms:W3CDTF">2016-07-08T02:44:32Z</dcterms:modified>
</cp:coreProperties>
</file>