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17"/>
  </p:notesMasterIdLst>
  <p:sldIdLst>
    <p:sldId id="259" r:id="rId2"/>
    <p:sldId id="257" r:id="rId3"/>
    <p:sldId id="285" r:id="rId4"/>
    <p:sldId id="290" r:id="rId5"/>
    <p:sldId id="286" r:id="rId6"/>
    <p:sldId id="291" r:id="rId7"/>
    <p:sldId id="289" r:id="rId8"/>
    <p:sldId id="292" r:id="rId9"/>
    <p:sldId id="296" r:id="rId10"/>
    <p:sldId id="301" r:id="rId11"/>
    <p:sldId id="297" r:id="rId12"/>
    <p:sldId id="302" r:id="rId13"/>
    <p:sldId id="299" r:id="rId14"/>
    <p:sldId id="294" r:id="rId15"/>
    <p:sldId id="293"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104D15C-8729-4276-B346-AFC5B2384A7A}">
          <p14:sldIdLst>
            <p14:sldId id="259"/>
            <p14:sldId id="257"/>
            <p14:sldId id="285"/>
            <p14:sldId id="290"/>
            <p14:sldId id="286"/>
            <p14:sldId id="291"/>
            <p14:sldId id="289"/>
            <p14:sldId id="292"/>
            <p14:sldId id="296"/>
            <p14:sldId id="301"/>
            <p14:sldId id="297"/>
            <p14:sldId id="302"/>
            <p14:sldId id="299"/>
            <p14:sldId id="294"/>
            <p14:sldId id="293"/>
          </p14:sldIdLst>
        </p14:section>
      </p14:sectionLst>
    </p:ext>
    <p:ext uri="{EFAFB233-063F-42B5-8137-9DF3F51BA10A}">
      <p15:sldGuideLst xmlns:p15="http://schemas.microsoft.com/office/powerpoint/2012/main">
        <p15:guide id="1" orient="horz" pos="799">
          <p15:clr>
            <a:srgbClr val="A4A3A4"/>
          </p15:clr>
        </p15:guide>
        <p15:guide id="2" pos="5148">
          <p15:clr>
            <a:srgbClr val="A4A3A4"/>
          </p15:clr>
        </p15:guide>
        <p15:guide id="3" pos="612">
          <p15:clr>
            <a:srgbClr val="A4A3A4"/>
          </p15:clr>
        </p15:guide>
        <p15:guide id="4" pos="158">
          <p15:clr>
            <a:srgbClr val="A4A3A4"/>
          </p15:clr>
        </p15:guide>
        <p15:guide id="5" pos="839">
          <p15:clr>
            <a:srgbClr val="A4A3A4"/>
          </p15:clr>
        </p15:guide>
        <p15:guide id="6" pos="5602">
          <p15:clr>
            <a:srgbClr val="A4A3A4"/>
          </p15:clr>
        </p15:guide>
        <p15:guide id="7" pos="385">
          <p15:clr>
            <a:srgbClr val="A4A3A4"/>
          </p15:clr>
        </p15:guide>
        <p15:guide id="8" pos="5375">
          <p15:clr>
            <a:srgbClr val="A4A3A4"/>
          </p15:clr>
        </p15:guide>
        <p15:guide id="9" pos="44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CC"/>
    <a:srgbClr val="66FFCC"/>
    <a:srgbClr val="CCFF66"/>
    <a:srgbClr val="009ED6"/>
    <a:srgbClr val="CBE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5" autoAdjust="0"/>
    <p:restoredTop sz="86331" autoAdjust="0"/>
  </p:normalViewPr>
  <p:slideViewPr>
    <p:cSldViewPr>
      <p:cViewPr varScale="1">
        <p:scale>
          <a:sx n="71" d="100"/>
          <a:sy n="71" d="100"/>
        </p:scale>
        <p:origin x="1326" y="60"/>
      </p:cViewPr>
      <p:guideLst>
        <p:guide orient="horz" pos="799"/>
        <p:guide pos="5148"/>
        <p:guide pos="612"/>
        <p:guide pos="158"/>
        <p:guide pos="839"/>
        <p:guide pos="5602"/>
        <p:guide pos="385"/>
        <p:guide pos="5375"/>
        <p:guide pos="4468"/>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1"/>
            <a:ext cx="2950374" cy="497367"/>
          </a:xfrm>
          <a:prstGeom prst="rect">
            <a:avLst/>
          </a:prstGeom>
        </p:spPr>
        <p:txBody>
          <a:bodyPr vert="horz" lIns="92236" tIns="46118" rIns="92236" bIns="46118" rtlCol="0"/>
          <a:lstStyle>
            <a:lvl1pPr algn="r">
              <a:defRPr sz="1200"/>
            </a:lvl1pPr>
          </a:lstStyle>
          <a:p>
            <a:fld id="{9F4C85AC-426D-4315-A454-4340637BB398}" type="datetimeFigureOut">
              <a:rPr kumimoji="1" lang="ja-JP" altLang="en-US" smtClean="0"/>
              <a:t>2023/2/6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20985"/>
            <a:ext cx="5446723" cy="44731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a:defRPr sz="1200"/>
            </a:lvl1pPr>
          </a:lstStyle>
          <a:p>
            <a:fld id="{1519BE2F-E8C3-414D-BDC7-AE2C7A0B09D6}" type="slidenum">
              <a:rPr kumimoji="1" lang="ja-JP" altLang="en-US" smtClean="0"/>
              <a:t>‹#›</a:t>
            </a:fld>
            <a:endParaRPr kumimoji="1" lang="ja-JP" altLang="en-US"/>
          </a:p>
        </p:txBody>
      </p:sp>
    </p:spTree>
    <p:extLst>
      <p:ext uri="{BB962C8B-B14F-4D97-AF65-F5344CB8AC3E}">
        <p14:creationId xmlns:p14="http://schemas.microsoft.com/office/powerpoint/2010/main" val="88982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070D789-BBE2-44CA-ADBF-0A6ECC47957D}"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4455446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B80CBEE-456A-48B4-86DD-6790B84CBF41}"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39481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3576E86-390C-47B4-920C-452424F9091F}"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1226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865751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12E12F4-D0A3-432A-BC88-09C73CC74FE9}"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9811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5B9B0750-E0A3-4D20-B50A-90ABDAB3DB89}"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74197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84588530-F0F1-4382-BCA1-005B1C87BD8E}" type="datetime1">
              <a:rPr kumimoji="1" lang="ja-JP" altLang="en-US" smtClean="0"/>
              <a:t>2023/2/6</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36875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B9BC8F24-3F97-4C24-9863-ED310AA63AAC}" type="datetime1">
              <a:rPr kumimoji="1" lang="ja-JP" altLang="en-US" smtClean="0"/>
              <a:t>2023/2/6</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402988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1BB46FC1-BB6E-4E37-94C4-2C976F500B2F}" type="datetime1">
              <a:rPr kumimoji="1" lang="ja-JP" altLang="en-US" smtClean="0"/>
              <a:t>2023/2/6</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24397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8DC52403-3C3E-463B-B58F-15893F65F99F}"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8878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A81AF798-BDF1-4436-828C-D079C0AD4343}"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40977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図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7812361" y="116632"/>
            <a:ext cx="1224136" cy="1277116"/>
          </a:xfrm>
          <a:prstGeom prst="rect">
            <a:avLst/>
          </a:prstGeom>
        </p:spPr>
      </p:pic>
      <p:sp>
        <p:nvSpPr>
          <p:cNvPr id="6" name="スライド番号プレースホルダー 5"/>
          <p:cNvSpPr>
            <a:spLocks noGrp="1"/>
          </p:cNvSpPr>
          <p:nvPr>
            <p:ph type="sldNum" sz="quarter" idx="4"/>
          </p:nvPr>
        </p:nvSpPr>
        <p:spPr>
          <a:xfrm>
            <a:off x="6948264" y="642960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DA5AF-9250-457C-8B3B-70A2AA15C9A3}" type="slidenum">
              <a:rPr kumimoji="1" lang="ja-JP" altLang="en-US" smtClean="0"/>
              <a:t>‹#›</a:t>
            </a:fld>
            <a:endParaRPr kumimoji="1" lang="ja-JP" altLang="en-US" dirty="0"/>
          </a:p>
        </p:txBody>
      </p:sp>
      <p:grpSp>
        <p:nvGrpSpPr>
          <p:cNvPr id="8" name="グループ化 7"/>
          <p:cNvGrpSpPr/>
          <p:nvPr userDrawn="1"/>
        </p:nvGrpSpPr>
        <p:grpSpPr>
          <a:xfrm flipV="1">
            <a:off x="107504" y="980728"/>
            <a:ext cx="7668000" cy="79973"/>
            <a:chOff x="-1" y="1268760"/>
            <a:chExt cx="7740354" cy="93161"/>
          </a:xfrm>
        </p:grpSpPr>
        <p:sp>
          <p:nvSpPr>
            <p:cNvPr id="9" name="二等辺三角形 8"/>
            <p:cNvSpPr/>
            <p:nvPr userDrawn="1"/>
          </p:nvSpPr>
          <p:spPr>
            <a:xfrm rot="5400000" flipH="1">
              <a:off x="3823596" y="-2554837"/>
              <a:ext cx="93160" cy="7740354"/>
            </a:xfrm>
            <a:prstGeom prst="triangle">
              <a:avLst>
                <a:gd name="adj" fmla="val 100000"/>
              </a:avLst>
            </a:prstGeom>
            <a:gradFill flip="none" rotWithShape="1">
              <a:gsLst>
                <a:gs pos="39000">
                  <a:schemeClr val="accent1">
                    <a:lumMod val="75000"/>
                  </a:schemeClr>
                </a:gs>
                <a:gs pos="62000">
                  <a:srgbClr val="85C2FF"/>
                </a:gs>
                <a:gs pos="79000">
                  <a:srgbClr val="C4D6EB"/>
                </a:gs>
                <a:gs pos="100000">
                  <a:srgbClr val="FFEBF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userDrawn="1"/>
          </p:nvSpPr>
          <p:spPr>
            <a:xfrm rot="5400000" flipH="1">
              <a:off x="3846887" y="-2531546"/>
              <a:ext cx="46580" cy="7740353"/>
            </a:xfrm>
            <a:prstGeom prst="triangle">
              <a:avLst>
                <a:gd name="adj" fmla="val 100000"/>
              </a:avLst>
            </a:prstGeom>
            <a:gradFill flip="none" rotWithShape="1">
              <a:gsLst>
                <a:gs pos="0">
                  <a:schemeClr val="accent1">
                    <a:lumMod val="75000"/>
                  </a:schemeClr>
                </a:gs>
                <a:gs pos="21000">
                  <a:srgbClr val="85C2FF"/>
                </a:gs>
                <a:gs pos="55000">
                  <a:srgbClr val="C4D6EB"/>
                </a:gs>
                <a:gs pos="100000">
                  <a:srgbClr val="FFEBF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コネクタ 11"/>
          <p:cNvCxnSpPr/>
          <p:nvPr userDrawn="1"/>
        </p:nvCxnSpPr>
        <p:spPr>
          <a:xfrm>
            <a:off x="0" y="6453336"/>
            <a:ext cx="9144000"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84169" y="6563651"/>
            <a:ext cx="2664295" cy="180148"/>
          </a:xfrm>
          <a:prstGeom prst="rect">
            <a:avLst/>
          </a:prstGeom>
        </p:spPr>
      </p:pic>
      <p:sp>
        <p:nvSpPr>
          <p:cNvPr id="2" name="タイトル プレースホルダー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3816030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6512" y="1670943"/>
            <a:ext cx="9180512" cy="1470025"/>
          </a:xfrm>
          <a:solidFill>
            <a:srgbClr val="009ED6"/>
          </a:solidFill>
        </p:spPr>
        <p:txBody>
          <a:bodyPr/>
          <a:lstStyle/>
          <a:p>
            <a:r>
              <a:rPr lang="ja-JP" altLang="en-US" b="1" dirty="0">
                <a:solidFill>
                  <a:schemeClr val="bg1"/>
                </a:solidFill>
                <a:latin typeface="+mj-ea"/>
              </a:rPr>
              <a:t>大気汚染</a:t>
            </a:r>
            <a:r>
              <a:rPr lang="ja-JP" altLang="en-US" b="1" dirty="0" smtClean="0">
                <a:solidFill>
                  <a:schemeClr val="bg1"/>
                </a:solidFill>
                <a:latin typeface="+mj-ea"/>
              </a:rPr>
              <a:t>に係る有害</a:t>
            </a:r>
            <a:r>
              <a:rPr lang="ja-JP" altLang="en-US" b="1" dirty="0">
                <a:solidFill>
                  <a:schemeClr val="bg1"/>
                </a:solidFill>
                <a:latin typeface="+mj-ea"/>
              </a:rPr>
              <a:t>物質</a:t>
            </a:r>
            <a:r>
              <a:rPr lang="ja-JP" altLang="en-US" b="1" dirty="0" smtClean="0">
                <a:solidFill>
                  <a:schemeClr val="bg1"/>
                </a:solidFill>
                <a:latin typeface="+mj-ea"/>
              </a:rPr>
              <a:t>の</a:t>
            </a:r>
            <a:r>
              <a:rPr lang="en-US" altLang="ja-JP" b="1" dirty="0" smtClean="0">
                <a:solidFill>
                  <a:schemeClr val="bg1"/>
                </a:solidFill>
                <a:latin typeface="+mj-ea"/>
              </a:rPr>
              <a:t/>
            </a:r>
            <a:br>
              <a:rPr lang="en-US" altLang="ja-JP" b="1" dirty="0" smtClean="0">
                <a:solidFill>
                  <a:schemeClr val="bg1"/>
                </a:solidFill>
                <a:latin typeface="+mj-ea"/>
              </a:rPr>
            </a:br>
            <a:r>
              <a:rPr lang="ja-JP" altLang="en-US" b="1" dirty="0" smtClean="0">
                <a:solidFill>
                  <a:schemeClr val="bg1"/>
                </a:solidFill>
                <a:latin typeface="+mj-ea"/>
              </a:rPr>
              <a:t>測定</a:t>
            </a:r>
            <a:r>
              <a:rPr lang="ja-JP" altLang="en-US" b="1" dirty="0">
                <a:solidFill>
                  <a:schemeClr val="bg1"/>
                </a:solidFill>
                <a:latin typeface="+mj-ea"/>
              </a:rPr>
              <a:t>要領に基づく分析方法について</a:t>
            </a:r>
            <a:endParaRPr kumimoji="1" lang="ja-JP" altLang="en-US" b="1" dirty="0">
              <a:solidFill>
                <a:schemeClr val="bg1"/>
              </a:solidFill>
              <a:latin typeface="+mj-ea"/>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5013176"/>
            <a:ext cx="5013714" cy="932354"/>
          </a:xfrm>
          <a:prstGeom prst="rect">
            <a:avLst/>
          </a:prstGeom>
        </p:spPr>
      </p:pic>
      <p:sp>
        <p:nvSpPr>
          <p:cNvPr id="9" name="正方形/長方形 8"/>
          <p:cNvSpPr/>
          <p:nvPr/>
        </p:nvSpPr>
        <p:spPr>
          <a:xfrm>
            <a:off x="0" y="3140968"/>
            <a:ext cx="9144000" cy="144016"/>
          </a:xfrm>
          <a:prstGeom prst="rect">
            <a:avLst/>
          </a:prstGeom>
          <a:solidFill>
            <a:srgbClr val="CBE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B9B5F49-F733-429F-95FF-3C93FACAC3F7}"/>
              </a:ext>
            </a:extLst>
          </p:cNvPr>
          <p:cNvSpPr txBox="1"/>
          <p:nvPr/>
        </p:nvSpPr>
        <p:spPr>
          <a:xfrm>
            <a:off x="8143725" y="161021"/>
            <a:ext cx="821059" cy="369332"/>
          </a:xfrm>
          <a:prstGeom prst="rect">
            <a:avLst/>
          </a:prstGeom>
          <a:noFill/>
          <a:ln>
            <a:solidFill>
              <a:schemeClr val="tx1"/>
            </a:solidFill>
          </a:ln>
        </p:spPr>
        <p:txBody>
          <a:bodyPr wrap="none" rtlCol="0">
            <a:spAutoFit/>
          </a:bodyPr>
          <a:lstStyle/>
          <a:p>
            <a:r>
              <a:rPr kumimoji="1" lang="ja-JP" altLang="en-US" dirty="0" smtClean="0">
                <a:latin typeface="BIZ UDPゴシック" panose="020B0400000000000000" pitchFamily="50" charset="-128"/>
                <a:ea typeface="BIZ UDPゴシック" panose="020B0400000000000000" pitchFamily="50" charset="-128"/>
              </a:rPr>
              <a:t>資料３</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サブタイトル 4">
            <a:extLst>
              <a:ext uri="{FF2B5EF4-FFF2-40B4-BE49-F238E27FC236}">
                <a16:creationId xmlns:a16="http://schemas.microsoft.com/office/drawing/2014/main" id="{BC622D41-8DC6-4301-9C56-3E67712EBC70}"/>
              </a:ext>
            </a:extLst>
          </p:cNvPr>
          <p:cNvSpPr txBox="1">
            <a:spLocks/>
          </p:cNvSpPr>
          <p:nvPr/>
        </p:nvSpPr>
        <p:spPr>
          <a:xfrm>
            <a:off x="2699792" y="530353"/>
            <a:ext cx="6338421" cy="427697"/>
          </a:xfrm>
          <a:prstGeom prst="rect">
            <a:avLst/>
          </a:prstGeom>
        </p:spPr>
        <p:txBody>
          <a:bodyPr vert="horz" lIns="0" rIns="18288" rtlCol="0" anchor="b">
            <a:noAutofit/>
          </a:bodyPr>
          <a:lstStyle>
            <a:lvl1pPr marL="0" marR="34290" indent="0" algn="r" rtl="0" eaLnBrk="1" latinLnBrk="0" hangingPunct="1">
              <a:spcBef>
                <a:spcPct val="20000"/>
              </a:spcBef>
              <a:buClr>
                <a:schemeClr val="accent3">
                  <a:lumMod val="50000"/>
                </a:schemeClr>
              </a:buClr>
              <a:buSzPct val="95000"/>
              <a:buFont typeface="Wingdings 2"/>
              <a:buNone/>
              <a:defRPr kumimoji="1" sz="1950" kern="1200">
                <a:solidFill>
                  <a:schemeClr val="tx1"/>
                </a:solidFill>
                <a:latin typeface="ＭＳ 明朝" panose="02020609040205080304" pitchFamily="17" charset="-128"/>
                <a:ea typeface="ＭＳ 明朝" panose="02020609040205080304" pitchFamily="17" charset="-128"/>
                <a:cs typeface="+mn-cs"/>
              </a:defRPr>
            </a:lvl1pPr>
            <a:lvl2pPr marL="342900" indent="0" algn="ctr" rtl="0" eaLnBrk="1" latinLnBrk="0" hangingPunct="1">
              <a:spcBef>
                <a:spcPct val="20000"/>
              </a:spcBef>
              <a:buClr>
                <a:schemeClr val="accent1">
                  <a:lumMod val="50000"/>
                </a:schemeClr>
              </a:buClr>
              <a:buSzPct val="85000"/>
              <a:buFont typeface="Wingdings 2"/>
              <a:buNone/>
              <a:defRPr kumimoji="1" sz="1800" kern="1200">
                <a:solidFill>
                  <a:schemeClr val="tx1"/>
                </a:solidFill>
                <a:latin typeface="ＭＳ 明朝" panose="02020609040205080304" pitchFamily="17" charset="-128"/>
                <a:ea typeface="ＭＳ 明朝" panose="02020609040205080304" pitchFamily="17" charset="-128"/>
                <a:cs typeface="+mn-cs"/>
              </a:defRPr>
            </a:lvl2pPr>
            <a:lvl3pPr marL="685800" indent="0" algn="ctr" rtl="0" eaLnBrk="1" latinLnBrk="0" hangingPunct="1">
              <a:spcBef>
                <a:spcPct val="20000"/>
              </a:spcBef>
              <a:buClr>
                <a:schemeClr val="accent2">
                  <a:lumMod val="50000"/>
                </a:schemeClr>
              </a:buClr>
              <a:buSzPct val="70000"/>
              <a:buFont typeface="Wingdings 2"/>
              <a:buNone/>
              <a:defRPr kumimoji="1" sz="1575" kern="1200">
                <a:solidFill>
                  <a:schemeClr val="tx1"/>
                </a:solidFill>
                <a:latin typeface="ＭＳ 明朝" panose="02020609040205080304" pitchFamily="17" charset="-128"/>
                <a:ea typeface="ＭＳ 明朝" panose="02020609040205080304" pitchFamily="17" charset="-128"/>
                <a:cs typeface="+mn-cs"/>
              </a:defRPr>
            </a:lvl3pPr>
            <a:lvl4pPr marL="1028700" indent="0" algn="ctr" rtl="0" eaLnBrk="1" latinLnBrk="0" hangingPunct="1">
              <a:spcBef>
                <a:spcPct val="20000"/>
              </a:spcBef>
              <a:buClr>
                <a:schemeClr val="accent3">
                  <a:lumMod val="50000"/>
                </a:schemeClr>
              </a:buClr>
              <a:buSzPct val="65000"/>
              <a:buFont typeface="Wingdings 2"/>
              <a:buNone/>
              <a:defRPr kumimoji="1" sz="1500" kern="1200">
                <a:solidFill>
                  <a:schemeClr val="tx1"/>
                </a:solidFill>
                <a:latin typeface="ＭＳ 明朝" panose="02020609040205080304" pitchFamily="17" charset="-128"/>
                <a:ea typeface="ＭＳ 明朝" panose="02020609040205080304" pitchFamily="17" charset="-128"/>
                <a:cs typeface="+mn-cs"/>
              </a:defRPr>
            </a:lvl4pPr>
            <a:lvl5pPr marL="1371600" indent="0" algn="ctr" rtl="0" eaLnBrk="1" latinLnBrk="0" hangingPunct="1">
              <a:spcBef>
                <a:spcPct val="20000"/>
              </a:spcBef>
              <a:buClr>
                <a:schemeClr val="accent4">
                  <a:lumMod val="75000"/>
                </a:schemeClr>
              </a:buClr>
              <a:buSzPct val="65000"/>
              <a:buFont typeface="Wingdings 2"/>
              <a:buNone/>
              <a:defRPr kumimoji="1" sz="1500" kern="1200">
                <a:solidFill>
                  <a:schemeClr val="tx1"/>
                </a:solidFill>
                <a:latin typeface="ＭＳ 明朝" panose="02020609040205080304" pitchFamily="17" charset="-128"/>
                <a:ea typeface="ＭＳ 明朝" panose="02020609040205080304" pitchFamily="17" charset="-128"/>
                <a:cs typeface="+mn-cs"/>
              </a:defRPr>
            </a:lvl5pPr>
            <a:lvl6pPr marL="1714500" indent="0" algn="ctr" rtl="0" eaLnBrk="1" latinLnBrk="0" hangingPunct="1">
              <a:spcBef>
                <a:spcPct val="20000"/>
              </a:spcBef>
              <a:buClr>
                <a:schemeClr val="accent5">
                  <a:lumMod val="50000"/>
                </a:schemeClr>
              </a:buClr>
              <a:buSzPct val="80000"/>
              <a:buFont typeface="Wingdings 2"/>
              <a:buNone/>
              <a:defRPr kumimoji="1" sz="1350" kern="1200">
                <a:solidFill>
                  <a:schemeClr val="tx1"/>
                </a:solidFill>
                <a:latin typeface="+mn-lt"/>
                <a:ea typeface="+mn-ea"/>
                <a:cs typeface="+mn-cs"/>
              </a:defRPr>
            </a:lvl6pPr>
            <a:lvl7pPr marL="2057400" indent="0" algn="ctr" rtl="0" eaLnBrk="1" latinLnBrk="0" hangingPunct="1">
              <a:spcBef>
                <a:spcPct val="20000"/>
              </a:spcBef>
              <a:buClr>
                <a:schemeClr val="accent6">
                  <a:lumMod val="75000"/>
                </a:schemeClr>
              </a:buClr>
              <a:buSzPct val="80000"/>
              <a:buFont typeface="Wingdings 2"/>
              <a:buNone/>
              <a:defRPr kumimoji="1" sz="1200" kern="1200" baseline="0">
                <a:solidFill>
                  <a:schemeClr val="tx1"/>
                </a:solidFill>
                <a:latin typeface="+mn-lt"/>
                <a:ea typeface="+mn-ea"/>
                <a:cs typeface="+mn-cs"/>
              </a:defRPr>
            </a:lvl7pPr>
            <a:lvl8pPr marL="2400300" indent="0" algn="ctr" rtl="0" eaLnBrk="1" latinLnBrk="0" hangingPunct="1">
              <a:spcBef>
                <a:spcPct val="20000"/>
              </a:spcBef>
              <a:buClr>
                <a:schemeClr val="tx2"/>
              </a:buClr>
              <a:buNone/>
              <a:defRPr kumimoji="1" sz="1200" kern="1200">
                <a:solidFill>
                  <a:schemeClr val="tx1"/>
                </a:solidFill>
                <a:latin typeface="+mn-lt"/>
                <a:ea typeface="+mn-ea"/>
                <a:cs typeface="+mn-cs"/>
              </a:defRPr>
            </a:lvl8pPr>
            <a:lvl9pPr marL="2743200" indent="0" algn="ctr" rtl="0" eaLnBrk="1" latinLnBrk="0" hangingPunct="1">
              <a:spcBef>
                <a:spcPct val="20000"/>
              </a:spcBef>
              <a:buClr>
                <a:schemeClr val="tx2"/>
              </a:buClr>
              <a:buFontTx/>
              <a:buNone/>
              <a:defRPr kumimoji="1" sz="1050" kern="1200" baseline="0">
                <a:solidFill>
                  <a:schemeClr val="tx1"/>
                </a:solidFill>
                <a:latin typeface="+mn-lt"/>
                <a:ea typeface="+mn-ea"/>
                <a:cs typeface="+mn-cs"/>
              </a:defRPr>
            </a:lvl9pPr>
          </a:lstStyle>
          <a:p>
            <a:r>
              <a:rPr lang="ja-JP" altLang="en-US" sz="1800" b="1" dirty="0">
                <a:latin typeface="BIZ UDPゴシック" panose="020B0400000000000000" pitchFamily="50" charset="-128"/>
                <a:ea typeface="BIZ UDPゴシック" panose="020B0400000000000000" pitchFamily="50" charset="-128"/>
              </a:rPr>
              <a:t>「大気汚染に係る有害物質の測定要領」に関する説明会</a:t>
            </a:r>
          </a:p>
        </p:txBody>
      </p:sp>
    </p:spTree>
    <p:extLst>
      <p:ext uri="{BB962C8B-B14F-4D97-AF65-F5344CB8AC3E}">
        <p14:creationId xmlns:p14="http://schemas.microsoft.com/office/powerpoint/2010/main" val="123138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10</a:t>
            </a:fld>
            <a:endParaRPr kumimoji="1" lang="ja-JP" altLang="en-US"/>
          </a:p>
        </p:txBody>
      </p:sp>
      <p:sp>
        <p:nvSpPr>
          <p:cNvPr id="6" name="タイトル 1"/>
          <p:cNvSpPr txBox="1">
            <a:spLocks noGrp="1"/>
          </p:cNvSpPr>
          <p:nvPr>
            <p:ph type="title"/>
          </p:nvPr>
        </p:nvSpPr>
        <p:spPr>
          <a:xfrm>
            <a:off x="179512" y="127212"/>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２．３</a:t>
            </a:r>
            <a:r>
              <a:rPr lang="ja-JP" altLang="en-US" sz="3200" dirty="0"/>
              <a:t>　</a:t>
            </a:r>
            <a:r>
              <a:rPr lang="ja-JP" altLang="en-US" sz="3200" dirty="0" smtClean="0"/>
              <a:t>試験操作：分析例①　</a:t>
            </a:r>
            <a:r>
              <a:rPr lang="en-US" altLang="ja-JP" sz="3200" dirty="0" smtClean="0"/>
              <a:t>GC-FID</a:t>
            </a:r>
            <a:endParaRPr lang="ja-JP" altLang="en-US" sz="3200" b="1" dirty="0">
              <a:latin typeface="ＭＳ ゴシック" pitchFamily="49" charset="-128"/>
              <a:ea typeface="ＭＳ ゴシック" pitchFamily="49" charset="-128"/>
            </a:endParaRPr>
          </a:p>
        </p:txBody>
      </p:sp>
      <p:sp>
        <p:nvSpPr>
          <p:cNvPr id="14" name="正方形/長方形 13"/>
          <p:cNvSpPr/>
          <p:nvPr/>
        </p:nvSpPr>
        <p:spPr>
          <a:xfrm>
            <a:off x="278964" y="1218569"/>
            <a:ext cx="4095211" cy="338554"/>
          </a:xfrm>
          <a:prstGeom prst="rect">
            <a:avLst/>
          </a:prstGeom>
        </p:spPr>
        <p:txBody>
          <a:bodyPr wrap="square">
            <a:spAutoFit/>
          </a:bodyPr>
          <a:lstStyle/>
          <a:p>
            <a:r>
              <a:rPr lang="ja-JP" altLang="en-US" sz="1600" dirty="0" smtClean="0"/>
              <a:t>表</a:t>
            </a:r>
            <a:r>
              <a:rPr lang="en-US" altLang="ja-JP" sz="1600" dirty="0" smtClean="0"/>
              <a:t>.</a:t>
            </a:r>
            <a:r>
              <a:rPr lang="ja-JP" altLang="en-US" sz="1600" dirty="0" smtClean="0"/>
              <a:t>　</a:t>
            </a:r>
            <a:r>
              <a:rPr lang="en-US" altLang="ja-JP" sz="1600" dirty="0" smtClean="0"/>
              <a:t>GC-FID</a:t>
            </a:r>
            <a:r>
              <a:rPr lang="ja-JP" altLang="en-US" sz="1600" dirty="0" smtClean="0"/>
              <a:t>（直接導入法）の分析条件例</a:t>
            </a:r>
            <a:endParaRPr lang="ja-JP" altLang="en-US" sz="1600" dirty="0"/>
          </a:p>
        </p:txBody>
      </p:sp>
      <p:sp>
        <p:nvSpPr>
          <p:cNvPr id="15" name="正方形/長方形 14"/>
          <p:cNvSpPr/>
          <p:nvPr/>
        </p:nvSpPr>
        <p:spPr>
          <a:xfrm>
            <a:off x="4877780" y="3868069"/>
            <a:ext cx="4392488" cy="338554"/>
          </a:xfrm>
          <a:prstGeom prst="rect">
            <a:avLst/>
          </a:prstGeom>
        </p:spPr>
        <p:txBody>
          <a:bodyPr wrap="square">
            <a:spAutoFit/>
          </a:bodyPr>
          <a:lstStyle/>
          <a:p>
            <a:r>
              <a:rPr lang="ja-JP" altLang="en-US" sz="1600" dirty="0" smtClean="0"/>
              <a:t>図</a:t>
            </a:r>
            <a:r>
              <a:rPr lang="en-US" altLang="ja-JP" sz="1600" dirty="0" smtClean="0"/>
              <a:t>. </a:t>
            </a:r>
            <a:r>
              <a:rPr lang="ja-JP" altLang="en-US" sz="1600" dirty="0" smtClean="0"/>
              <a:t>　左表の分析条件におけるクロマトグラム例</a:t>
            </a:r>
            <a:endParaRPr lang="ja-JP" altLang="en-US" sz="1600" dirty="0"/>
          </a:p>
        </p:txBody>
      </p:sp>
      <p:sp>
        <p:nvSpPr>
          <p:cNvPr id="17" name="正方形/長方形 16"/>
          <p:cNvSpPr/>
          <p:nvPr/>
        </p:nvSpPr>
        <p:spPr>
          <a:xfrm>
            <a:off x="4877780" y="6392723"/>
            <a:ext cx="4140968" cy="338554"/>
          </a:xfrm>
          <a:prstGeom prst="rect">
            <a:avLst/>
          </a:prstGeom>
        </p:spPr>
        <p:txBody>
          <a:bodyPr wrap="square">
            <a:spAutoFit/>
          </a:bodyPr>
          <a:lstStyle/>
          <a:p>
            <a:r>
              <a:rPr lang="ja-JP" altLang="en-US" sz="1600" dirty="0" smtClean="0"/>
              <a:t>図</a:t>
            </a:r>
            <a:r>
              <a:rPr lang="en-US" altLang="ja-JP" sz="1600" dirty="0" smtClean="0"/>
              <a:t>. </a:t>
            </a:r>
            <a:r>
              <a:rPr lang="ja-JP" altLang="en-US" sz="1600" dirty="0" smtClean="0"/>
              <a:t>　左表の分析条件における検量線例</a:t>
            </a:r>
            <a:endParaRPr lang="ja-JP" altLang="en-US" sz="1600" dirty="0"/>
          </a:p>
        </p:txBody>
      </p:sp>
      <p:pic>
        <p:nvPicPr>
          <p:cNvPr id="3" name="図 2"/>
          <p:cNvPicPr>
            <a:picLocks noChangeAspect="1"/>
          </p:cNvPicPr>
          <p:nvPr/>
        </p:nvPicPr>
        <p:blipFill>
          <a:blip r:embed="rId2"/>
          <a:stretch>
            <a:fillRect/>
          </a:stretch>
        </p:blipFill>
        <p:spPr>
          <a:xfrm>
            <a:off x="-108520" y="1605545"/>
            <a:ext cx="4870180" cy="2436290"/>
          </a:xfrm>
          <a:prstGeom prst="rect">
            <a:avLst/>
          </a:prstGeom>
        </p:spPr>
      </p:pic>
      <p:pic>
        <p:nvPicPr>
          <p:cNvPr id="7" name="図 6"/>
          <p:cNvPicPr>
            <a:picLocks noChangeAspect="1"/>
          </p:cNvPicPr>
          <p:nvPr/>
        </p:nvPicPr>
        <p:blipFill>
          <a:blip r:embed="rId3"/>
          <a:stretch>
            <a:fillRect/>
          </a:stretch>
        </p:blipFill>
        <p:spPr>
          <a:xfrm>
            <a:off x="4139952" y="4315802"/>
            <a:ext cx="4752528" cy="2076921"/>
          </a:xfrm>
          <a:prstGeom prst="rect">
            <a:avLst/>
          </a:prstGeom>
        </p:spPr>
      </p:pic>
      <p:pic>
        <p:nvPicPr>
          <p:cNvPr id="9" name="図 8"/>
          <p:cNvPicPr>
            <a:picLocks noChangeAspect="1"/>
          </p:cNvPicPr>
          <p:nvPr/>
        </p:nvPicPr>
        <p:blipFill>
          <a:blip r:embed="rId4"/>
          <a:stretch>
            <a:fillRect/>
          </a:stretch>
        </p:blipFill>
        <p:spPr>
          <a:xfrm>
            <a:off x="4374175" y="1412394"/>
            <a:ext cx="4774961" cy="2431127"/>
          </a:xfrm>
          <a:prstGeom prst="rect">
            <a:avLst/>
          </a:prstGeom>
        </p:spPr>
      </p:pic>
    </p:spTree>
    <p:extLst>
      <p:ext uri="{BB962C8B-B14F-4D97-AF65-F5344CB8AC3E}">
        <p14:creationId xmlns:p14="http://schemas.microsoft.com/office/powerpoint/2010/main" val="14912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11</a:t>
            </a:fld>
            <a:endParaRPr kumimoji="1" lang="ja-JP" altLang="en-US"/>
          </a:p>
        </p:txBody>
      </p:sp>
      <p:sp>
        <p:nvSpPr>
          <p:cNvPr id="6" name="タイトル 1"/>
          <p:cNvSpPr txBox="1">
            <a:spLocks noGrp="1"/>
          </p:cNvSpPr>
          <p:nvPr>
            <p:ph type="title"/>
          </p:nvPr>
        </p:nvSpPr>
        <p:spPr>
          <a:xfrm>
            <a:off x="179512" y="127212"/>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２．３</a:t>
            </a:r>
            <a:r>
              <a:rPr lang="ja-JP" altLang="en-US" sz="3200" dirty="0"/>
              <a:t>　</a:t>
            </a:r>
            <a:r>
              <a:rPr lang="ja-JP" altLang="en-US" sz="3200" dirty="0" smtClean="0"/>
              <a:t>試験操作：分析例②　</a:t>
            </a:r>
            <a:r>
              <a:rPr lang="en-US" altLang="ja-JP" sz="3200" dirty="0" smtClean="0"/>
              <a:t>GC-MS</a:t>
            </a:r>
            <a:endParaRPr lang="ja-JP" altLang="en-US" sz="3200" b="1" dirty="0">
              <a:latin typeface="ＭＳ ゴシック" pitchFamily="49" charset="-128"/>
              <a:ea typeface="ＭＳ ゴシック" pitchFamily="49" charset="-128"/>
            </a:endParaRPr>
          </a:p>
        </p:txBody>
      </p:sp>
      <p:pic>
        <p:nvPicPr>
          <p:cNvPr id="9" name="図 8"/>
          <p:cNvPicPr>
            <a:picLocks noChangeAspect="1"/>
          </p:cNvPicPr>
          <p:nvPr/>
        </p:nvPicPr>
        <p:blipFill>
          <a:blip r:embed="rId2"/>
          <a:stretch>
            <a:fillRect/>
          </a:stretch>
        </p:blipFill>
        <p:spPr>
          <a:xfrm>
            <a:off x="0" y="1507536"/>
            <a:ext cx="5078086" cy="3937688"/>
          </a:xfrm>
          <a:prstGeom prst="rect">
            <a:avLst/>
          </a:prstGeom>
        </p:spPr>
      </p:pic>
      <p:pic>
        <p:nvPicPr>
          <p:cNvPr id="12" name="図 11"/>
          <p:cNvPicPr>
            <a:picLocks noChangeAspect="1"/>
          </p:cNvPicPr>
          <p:nvPr/>
        </p:nvPicPr>
        <p:blipFill>
          <a:blip r:embed="rId3"/>
          <a:stretch>
            <a:fillRect/>
          </a:stretch>
        </p:blipFill>
        <p:spPr>
          <a:xfrm>
            <a:off x="4903769" y="752031"/>
            <a:ext cx="3953863" cy="3312320"/>
          </a:xfrm>
          <a:prstGeom prst="rect">
            <a:avLst/>
          </a:prstGeom>
        </p:spPr>
      </p:pic>
      <p:sp>
        <p:nvSpPr>
          <p:cNvPr id="14" name="正方形/長方形 13"/>
          <p:cNvSpPr/>
          <p:nvPr/>
        </p:nvSpPr>
        <p:spPr>
          <a:xfrm>
            <a:off x="457200" y="1104190"/>
            <a:ext cx="4095211" cy="338554"/>
          </a:xfrm>
          <a:prstGeom prst="rect">
            <a:avLst/>
          </a:prstGeom>
        </p:spPr>
        <p:txBody>
          <a:bodyPr wrap="square">
            <a:spAutoFit/>
          </a:bodyPr>
          <a:lstStyle/>
          <a:p>
            <a:r>
              <a:rPr lang="ja-JP" altLang="en-US" sz="1600" dirty="0" smtClean="0"/>
              <a:t>表</a:t>
            </a:r>
            <a:r>
              <a:rPr lang="en-US" altLang="ja-JP" sz="1600" dirty="0" smtClean="0"/>
              <a:t>.</a:t>
            </a:r>
            <a:r>
              <a:rPr lang="ja-JP" altLang="en-US" sz="1600" dirty="0" smtClean="0"/>
              <a:t>　</a:t>
            </a:r>
            <a:r>
              <a:rPr lang="en-US" altLang="ja-JP" sz="1600" dirty="0" smtClean="0"/>
              <a:t>GC-MS</a:t>
            </a:r>
            <a:r>
              <a:rPr lang="ja-JP" altLang="en-US" sz="1600" dirty="0" smtClean="0"/>
              <a:t>（直接導入法）の分析条件例</a:t>
            </a:r>
            <a:endParaRPr lang="ja-JP" altLang="en-US" sz="1600" dirty="0"/>
          </a:p>
        </p:txBody>
      </p:sp>
      <p:sp>
        <p:nvSpPr>
          <p:cNvPr id="15" name="正方形/長方形 14"/>
          <p:cNvSpPr/>
          <p:nvPr/>
        </p:nvSpPr>
        <p:spPr>
          <a:xfrm>
            <a:off x="4697696" y="4055087"/>
            <a:ext cx="4392488" cy="338554"/>
          </a:xfrm>
          <a:prstGeom prst="rect">
            <a:avLst/>
          </a:prstGeom>
        </p:spPr>
        <p:txBody>
          <a:bodyPr wrap="square">
            <a:spAutoFit/>
          </a:bodyPr>
          <a:lstStyle/>
          <a:p>
            <a:r>
              <a:rPr lang="ja-JP" altLang="en-US" sz="1600" dirty="0" smtClean="0"/>
              <a:t>図</a:t>
            </a:r>
            <a:r>
              <a:rPr lang="en-US" altLang="ja-JP" sz="1600" dirty="0" smtClean="0"/>
              <a:t>. </a:t>
            </a:r>
            <a:r>
              <a:rPr lang="ja-JP" altLang="en-US" sz="1600" dirty="0" smtClean="0"/>
              <a:t>　左表の分析条件におけるクロマトグラム例</a:t>
            </a:r>
            <a:endParaRPr lang="ja-JP" altLang="en-US" sz="1600" dirty="0"/>
          </a:p>
        </p:txBody>
      </p:sp>
      <p:pic>
        <p:nvPicPr>
          <p:cNvPr id="16" name="図 15"/>
          <p:cNvPicPr>
            <a:picLocks noChangeAspect="1"/>
          </p:cNvPicPr>
          <p:nvPr/>
        </p:nvPicPr>
        <p:blipFill>
          <a:blip r:embed="rId4"/>
          <a:stretch>
            <a:fillRect/>
          </a:stretch>
        </p:blipFill>
        <p:spPr>
          <a:xfrm>
            <a:off x="4679539" y="4520692"/>
            <a:ext cx="4402325" cy="1849063"/>
          </a:xfrm>
          <a:prstGeom prst="rect">
            <a:avLst/>
          </a:prstGeom>
        </p:spPr>
      </p:pic>
      <p:sp>
        <p:nvSpPr>
          <p:cNvPr id="17" name="正方形/長方形 16"/>
          <p:cNvSpPr/>
          <p:nvPr/>
        </p:nvSpPr>
        <p:spPr>
          <a:xfrm>
            <a:off x="5073022" y="6373491"/>
            <a:ext cx="4140968" cy="338554"/>
          </a:xfrm>
          <a:prstGeom prst="rect">
            <a:avLst/>
          </a:prstGeom>
        </p:spPr>
        <p:txBody>
          <a:bodyPr wrap="square">
            <a:spAutoFit/>
          </a:bodyPr>
          <a:lstStyle/>
          <a:p>
            <a:r>
              <a:rPr lang="ja-JP" altLang="en-US" sz="1600" dirty="0" smtClean="0"/>
              <a:t>図</a:t>
            </a:r>
            <a:r>
              <a:rPr lang="en-US" altLang="ja-JP" sz="1600" dirty="0" smtClean="0"/>
              <a:t>. </a:t>
            </a:r>
            <a:r>
              <a:rPr lang="ja-JP" altLang="en-US" sz="1600" dirty="0" smtClean="0"/>
              <a:t>　左表の分析条件における検量線例</a:t>
            </a:r>
            <a:endParaRPr lang="ja-JP" altLang="en-US" sz="1600" dirty="0"/>
          </a:p>
        </p:txBody>
      </p:sp>
    </p:spTree>
    <p:extLst>
      <p:ext uri="{BB962C8B-B14F-4D97-AF65-F5344CB8AC3E}">
        <p14:creationId xmlns:p14="http://schemas.microsoft.com/office/powerpoint/2010/main" val="163440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70080"/>
            <a:ext cx="8892480" cy="466631"/>
          </a:xfrm>
        </p:spPr>
        <p:txBody>
          <a:bodyPr>
            <a:noAutofit/>
          </a:bodyPr>
          <a:lstStyle/>
          <a:p>
            <a:pPr algn="l"/>
            <a:r>
              <a:rPr lang="zh-TW" altLang="en-US" sz="2800" dirty="0"/>
              <a:t>２．３　試験操作</a:t>
            </a:r>
            <a:r>
              <a:rPr lang="zh-TW" altLang="en-US" sz="2800" dirty="0" smtClean="0"/>
              <a:t>：</a:t>
            </a:r>
            <a:r>
              <a:rPr lang="ja-JP" altLang="en-US" sz="2800" dirty="0" smtClean="0"/>
              <a:t>ブランク試験</a:t>
            </a:r>
            <a:endParaRPr kumimoji="1" lang="ja-JP" altLang="en-US" sz="28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12</a:t>
            </a:fld>
            <a:endParaRPr kumimoji="1" lang="ja-JP" altLang="en-US"/>
          </a:p>
        </p:txBody>
      </p:sp>
      <p:sp>
        <p:nvSpPr>
          <p:cNvPr id="7" name="コンテンツ プレースホルダー 2"/>
          <p:cNvSpPr txBox="1">
            <a:spLocks/>
          </p:cNvSpPr>
          <p:nvPr/>
        </p:nvSpPr>
        <p:spPr>
          <a:xfrm>
            <a:off x="174299" y="1231208"/>
            <a:ext cx="842493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r>
              <a:rPr lang="ja-JP" altLang="en-US" sz="2400" dirty="0"/>
              <a:t>操作ブランク試験として、ゼロガスを</a:t>
            </a:r>
            <a:r>
              <a:rPr lang="ja-JP" altLang="en-US" sz="2400" dirty="0" smtClean="0"/>
              <a:t>用いて測定</a:t>
            </a:r>
            <a:r>
              <a:rPr lang="ja-JP" altLang="en-US" sz="2400" dirty="0"/>
              <a:t>を行い、測定対象物質に対する操作ブランク値を求める</a:t>
            </a:r>
            <a:r>
              <a:rPr lang="ja-JP" altLang="en-US" sz="2400" dirty="0" smtClean="0"/>
              <a:t>。</a:t>
            </a:r>
            <a:endParaRPr lang="en-US" altLang="ja-JP" sz="2400" dirty="0" smtClean="0"/>
          </a:p>
        </p:txBody>
      </p:sp>
      <p:sp>
        <p:nvSpPr>
          <p:cNvPr id="5" name="コンテンツ プレースホルダー 2"/>
          <p:cNvSpPr txBox="1">
            <a:spLocks/>
          </p:cNvSpPr>
          <p:nvPr/>
        </p:nvSpPr>
        <p:spPr>
          <a:xfrm>
            <a:off x="174299" y="3573016"/>
            <a:ext cx="8358141" cy="13198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r>
              <a:rPr lang="ja-JP" altLang="en-US" sz="2400" dirty="0" smtClean="0"/>
              <a:t>トラベルブランク</a:t>
            </a:r>
            <a:r>
              <a:rPr lang="ja-JP" altLang="en-US" sz="2400" dirty="0"/>
              <a:t>試験用試料を</a:t>
            </a:r>
            <a:r>
              <a:rPr lang="ja-JP" altLang="en-US" sz="2400" dirty="0" smtClean="0"/>
              <a:t>用いて測定</a:t>
            </a:r>
            <a:r>
              <a:rPr lang="ja-JP" altLang="en-US" sz="2400" dirty="0"/>
              <a:t>を行い、測定対象物質についてトラベルブランク値を求める。本試験は３試料以上を測定し、平均値を</a:t>
            </a:r>
            <a:r>
              <a:rPr lang="ja-JP" altLang="en-US" sz="2400" dirty="0" smtClean="0"/>
              <a:t>トラベルブランク値と</a:t>
            </a:r>
            <a:r>
              <a:rPr lang="ja-JP" altLang="en-US" sz="2400" dirty="0"/>
              <a:t>する</a:t>
            </a:r>
            <a:r>
              <a:rPr lang="ja-JP" altLang="en-US" sz="2400" dirty="0" smtClean="0"/>
              <a:t>。</a:t>
            </a:r>
            <a:endParaRPr lang="ja-JP" altLang="en-US" sz="2400" dirty="0"/>
          </a:p>
          <a:p>
            <a:pPr algn="just"/>
            <a:endParaRPr lang="en-US" altLang="ja-JP" sz="2400" dirty="0" smtClean="0"/>
          </a:p>
        </p:txBody>
      </p:sp>
      <p:sp>
        <p:nvSpPr>
          <p:cNvPr id="6" name="角丸四角形 5"/>
          <p:cNvSpPr/>
          <p:nvPr/>
        </p:nvSpPr>
        <p:spPr>
          <a:xfrm>
            <a:off x="351780" y="2095304"/>
            <a:ext cx="8069974" cy="1104233"/>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8" name="正方形/長方形 7"/>
          <p:cNvSpPr/>
          <p:nvPr/>
        </p:nvSpPr>
        <p:spPr>
          <a:xfrm>
            <a:off x="493163" y="2215362"/>
            <a:ext cx="7787208" cy="923330"/>
          </a:xfrm>
          <a:prstGeom prst="rect">
            <a:avLst/>
          </a:prstGeom>
        </p:spPr>
        <p:txBody>
          <a:bodyPr wrap="square">
            <a:spAutoFit/>
          </a:bodyPr>
          <a:lstStyle/>
          <a:p>
            <a:pPr algn="just"/>
            <a:r>
              <a:rPr lang="ja-JP" altLang="en-US" dirty="0" smtClean="0"/>
              <a:t>　この</a:t>
            </a:r>
            <a:r>
              <a:rPr lang="ja-JP" altLang="en-US" dirty="0"/>
              <a:t>操作は試料測定に先立って行い、操作</a:t>
            </a:r>
            <a:r>
              <a:rPr lang="ja-JP" altLang="en-US" dirty="0" smtClean="0"/>
              <a:t>ブランク値が</a:t>
            </a:r>
            <a:r>
              <a:rPr lang="ja-JP" altLang="en-US" dirty="0"/>
              <a:t>基準値の</a:t>
            </a:r>
            <a:r>
              <a:rPr lang="en-US" altLang="ja-JP" dirty="0"/>
              <a:t>1/10</a:t>
            </a:r>
            <a:r>
              <a:rPr lang="ja-JP" altLang="en-US" dirty="0"/>
              <a:t>より大きい時には、再洗浄や機器の調整を行った後、再度測定し、操作ブランク値が十分小さくなってから試料を測定する。</a:t>
            </a:r>
            <a:endParaRPr lang="ja-JP" altLang="ja-JP" dirty="0"/>
          </a:p>
        </p:txBody>
      </p:sp>
      <p:sp>
        <p:nvSpPr>
          <p:cNvPr id="9" name="角丸四角形 8"/>
          <p:cNvSpPr/>
          <p:nvPr/>
        </p:nvSpPr>
        <p:spPr>
          <a:xfrm>
            <a:off x="462466" y="4892891"/>
            <a:ext cx="8069974" cy="1104233"/>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正方形/長方形 9"/>
          <p:cNvSpPr/>
          <p:nvPr/>
        </p:nvSpPr>
        <p:spPr>
          <a:xfrm>
            <a:off x="603849" y="5012949"/>
            <a:ext cx="7787208" cy="923330"/>
          </a:xfrm>
          <a:prstGeom prst="rect">
            <a:avLst/>
          </a:prstGeom>
        </p:spPr>
        <p:txBody>
          <a:bodyPr wrap="square">
            <a:spAutoFit/>
          </a:bodyPr>
          <a:lstStyle/>
          <a:p>
            <a:pPr algn="just"/>
            <a:r>
              <a:rPr lang="ja-JP" altLang="en-US" dirty="0" smtClean="0"/>
              <a:t>　バッグ</a:t>
            </a:r>
            <a:r>
              <a:rPr lang="ja-JP" altLang="en-US" dirty="0"/>
              <a:t>は測定対象物質の高濃度雰囲気に放置すると、膜面から浸透して汚染されるおそれがあるので注意する。実際にアクリロニトリル排出施設でトラベルブランク値が測定値より大きくなる事例があった。</a:t>
            </a:r>
            <a:endParaRPr lang="ja-JP" altLang="ja-JP" dirty="0"/>
          </a:p>
        </p:txBody>
      </p:sp>
    </p:spTree>
    <p:extLst>
      <p:ext uri="{BB962C8B-B14F-4D97-AF65-F5344CB8AC3E}">
        <p14:creationId xmlns:p14="http://schemas.microsoft.com/office/powerpoint/2010/main" val="3479323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70080"/>
            <a:ext cx="8892480" cy="466631"/>
          </a:xfrm>
        </p:spPr>
        <p:txBody>
          <a:bodyPr>
            <a:noAutofit/>
          </a:bodyPr>
          <a:lstStyle/>
          <a:p>
            <a:pPr algn="l"/>
            <a:r>
              <a:rPr lang="zh-TW" altLang="en-US" sz="2800" dirty="0"/>
              <a:t>２．３　試験操作</a:t>
            </a:r>
            <a:r>
              <a:rPr lang="zh-TW" altLang="en-US" sz="2800" dirty="0" smtClean="0"/>
              <a:t>：</a:t>
            </a:r>
            <a:r>
              <a:rPr lang="ja-JP" altLang="en-US" sz="2800" dirty="0" smtClean="0"/>
              <a:t>感度試験</a:t>
            </a:r>
            <a:endParaRPr kumimoji="1" lang="ja-JP" altLang="en-US" sz="28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13</a:t>
            </a:fld>
            <a:endParaRPr kumimoji="1" lang="ja-JP" altLang="en-US"/>
          </a:p>
        </p:txBody>
      </p:sp>
      <p:sp>
        <p:nvSpPr>
          <p:cNvPr id="7" name="コンテンツ プレースホルダー 2"/>
          <p:cNvSpPr txBox="1">
            <a:spLocks/>
          </p:cNvSpPr>
          <p:nvPr/>
        </p:nvSpPr>
        <p:spPr>
          <a:xfrm>
            <a:off x="253425" y="1628800"/>
            <a:ext cx="8423031"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r>
              <a:rPr lang="ja-JP" altLang="en-US" sz="2400" dirty="0" smtClean="0"/>
              <a:t>検量</a:t>
            </a:r>
            <a:r>
              <a:rPr lang="ja-JP" altLang="en-US" sz="2400" dirty="0"/>
              <a:t>線の中間程度の濃度の標準ガスを装置に注入</a:t>
            </a:r>
            <a:r>
              <a:rPr lang="ja-JP" altLang="en-US" sz="2400" dirty="0" smtClean="0"/>
              <a:t>して測定し、感度</a:t>
            </a:r>
            <a:r>
              <a:rPr lang="ja-JP" altLang="en-US" sz="2400" dirty="0"/>
              <a:t>の変動が</a:t>
            </a:r>
            <a:r>
              <a:rPr lang="en-US" altLang="ja-JP" sz="2400" dirty="0"/>
              <a:t>±20</a:t>
            </a:r>
            <a:r>
              <a:rPr lang="ja-JP" altLang="en-US" sz="2400" dirty="0"/>
              <a:t>％以内（</a:t>
            </a:r>
            <a:r>
              <a:rPr lang="ja-JP" altLang="en-US" sz="2400" dirty="0" smtClean="0"/>
              <a:t>できるだけ</a:t>
            </a:r>
            <a:r>
              <a:rPr lang="en-US" altLang="ja-JP" sz="2400" dirty="0"/>
              <a:t>± 10</a:t>
            </a:r>
            <a:r>
              <a:rPr lang="ja-JP" altLang="en-US" sz="2400" dirty="0"/>
              <a:t>％以内）であることを確認する。</a:t>
            </a:r>
          </a:p>
          <a:p>
            <a:pPr algn="just"/>
            <a:endParaRPr lang="en-US" altLang="ja-JP" sz="2400" dirty="0" smtClean="0"/>
          </a:p>
          <a:p>
            <a:pPr algn="just"/>
            <a:r>
              <a:rPr lang="ja-JP" altLang="en-US" sz="2400" dirty="0" smtClean="0"/>
              <a:t>この</a:t>
            </a:r>
            <a:r>
              <a:rPr lang="ja-JP" altLang="en-US" sz="2400" dirty="0"/>
              <a:t>操作は１日に１回以上行う</a:t>
            </a:r>
            <a:r>
              <a:rPr lang="ja-JP" altLang="en-US" sz="2400" dirty="0" smtClean="0"/>
              <a:t>。</a:t>
            </a:r>
            <a:endParaRPr lang="ja-JP" altLang="en-US" sz="2400" dirty="0"/>
          </a:p>
          <a:p>
            <a:pPr algn="just"/>
            <a:endParaRPr lang="en-US" altLang="ja-JP" sz="2400" dirty="0" smtClean="0"/>
          </a:p>
        </p:txBody>
      </p:sp>
    </p:spTree>
    <p:extLst>
      <p:ext uri="{BB962C8B-B14F-4D97-AF65-F5344CB8AC3E}">
        <p14:creationId xmlns:p14="http://schemas.microsoft.com/office/powerpoint/2010/main" val="170389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70080"/>
            <a:ext cx="8892480" cy="466631"/>
          </a:xfrm>
        </p:spPr>
        <p:txBody>
          <a:bodyPr>
            <a:noAutofit/>
          </a:bodyPr>
          <a:lstStyle/>
          <a:p>
            <a:pPr algn="l"/>
            <a:r>
              <a:rPr lang="zh-TW" altLang="en-US" sz="2800" dirty="0"/>
              <a:t>２．３　試験操作：</a:t>
            </a:r>
            <a:r>
              <a:rPr lang="ja-JP" altLang="en-US" sz="2800" dirty="0" smtClean="0"/>
              <a:t>検出</a:t>
            </a:r>
            <a:r>
              <a:rPr lang="ja-JP" altLang="en-US" sz="2800" dirty="0"/>
              <a:t>下限値、定量下限値の</a:t>
            </a:r>
            <a:r>
              <a:rPr lang="ja-JP" altLang="en-US" sz="2800" dirty="0" smtClean="0"/>
              <a:t>測定</a:t>
            </a:r>
            <a:endParaRPr kumimoji="1" lang="ja-JP" altLang="en-US" sz="2800" dirty="0"/>
          </a:p>
        </p:txBody>
      </p:sp>
      <p:sp>
        <p:nvSpPr>
          <p:cNvPr id="3" name="コンテンツ プレースホルダー 2"/>
          <p:cNvSpPr>
            <a:spLocks noGrp="1"/>
          </p:cNvSpPr>
          <p:nvPr>
            <p:ph idx="1"/>
          </p:nvPr>
        </p:nvSpPr>
        <p:spPr>
          <a:xfrm>
            <a:off x="827584" y="3965668"/>
            <a:ext cx="8033178" cy="993297"/>
          </a:xfrm>
        </p:spPr>
        <p:txBody>
          <a:bodyPr>
            <a:noAutofit/>
          </a:bodyPr>
          <a:lstStyle/>
          <a:p>
            <a:pPr marL="0" indent="0">
              <a:buNone/>
            </a:pPr>
            <a:r>
              <a:rPr lang="ja-JP" altLang="en-US" dirty="0"/>
              <a:t>　</a:t>
            </a:r>
            <a:r>
              <a:rPr lang="ja-JP" altLang="en-US" dirty="0" smtClean="0"/>
              <a:t>　検出</a:t>
            </a:r>
            <a:r>
              <a:rPr lang="ja-JP" altLang="en-US" dirty="0"/>
              <a:t>下限値＝３</a:t>
            </a:r>
            <a:r>
              <a:rPr lang="en-US" altLang="ja-JP" dirty="0"/>
              <a:t>s</a:t>
            </a:r>
            <a:r>
              <a:rPr lang="ja-JP" altLang="en-US" dirty="0"/>
              <a:t>（</a:t>
            </a:r>
            <a:r>
              <a:rPr lang="en-US" altLang="ja-JP" dirty="0"/>
              <a:t>mg/m</a:t>
            </a:r>
            <a:r>
              <a:rPr lang="en-US" altLang="ja-JP" baseline="30000" dirty="0"/>
              <a:t>3</a:t>
            </a:r>
            <a:r>
              <a:rPr lang="en-US" altLang="ja-JP" dirty="0"/>
              <a:t>N</a:t>
            </a:r>
            <a:r>
              <a:rPr lang="ja-JP" altLang="en-US" dirty="0" smtClean="0"/>
              <a:t>）</a:t>
            </a:r>
            <a:endParaRPr lang="ja-JP" altLang="en-US" dirty="0"/>
          </a:p>
          <a:p>
            <a:pPr marL="0" indent="0">
              <a:buNone/>
            </a:pPr>
            <a:r>
              <a:rPr lang="ja-JP" altLang="en-US" dirty="0"/>
              <a:t>　</a:t>
            </a:r>
            <a:r>
              <a:rPr lang="ja-JP" altLang="en-US" dirty="0" smtClean="0"/>
              <a:t>　定量</a:t>
            </a:r>
            <a:r>
              <a:rPr lang="ja-JP" altLang="en-US" dirty="0"/>
              <a:t>下限値＝</a:t>
            </a:r>
            <a:r>
              <a:rPr lang="en-US" altLang="ja-JP" dirty="0"/>
              <a:t>10s</a:t>
            </a:r>
            <a:r>
              <a:rPr lang="ja-JP" altLang="en-US" dirty="0"/>
              <a:t>（</a:t>
            </a:r>
            <a:r>
              <a:rPr lang="en-US" altLang="ja-JP" dirty="0"/>
              <a:t>mg/m</a:t>
            </a:r>
            <a:r>
              <a:rPr lang="en-US" altLang="ja-JP" baseline="30000" dirty="0"/>
              <a:t>3</a:t>
            </a:r>
            <a:r>
              <a:rPr lang="en-US" altLang="ja-JP" dirty="0"/>
              <a:t>N</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14</a:t>
            </a:fld>
            <a:endParaRPr kumimoji="1" lang="ja-JP" altLang="en-US"/>
          </a:p>
        </p:txBody>
      </p:sp>
      <p:sp>
        <p:nvSpPr>
          <p:cNvPr id="5" name="角丸四角形 4"/>
          <p:cNvSpPr/>
          <p:nvPr/>
        </p:nvSpPr>
        <p:spPr>
          <a:xfrm>
            <a:off x="499002" y="5229200"/>
            <a:ext cx="8069974" cy="1104233"/>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6" name="正方形/長方形 5"/>
          <p:cNvSpPr/>
          <p:nvPr/>
        </p:nvSpPr>
        <p:spPr>
          <a:xfrm>
            <a:off x="643017" y="5299167"/>
            <a:ext cx="7787208" cy="923330"/>
          </a:xfrm>
          <a:prstGeom prst="rect">
            <a:avLst/>
          </a:prstGeom>
        </p:spPr>
        <p:txBody>
          <a:bodyPr wrap="square">
            <a:spAutoFit/>
          </a:bodyPr>
          <a:lstStyle/>
          <a:p>
            <a:pPr algn="just"/>
            <a:r>
              <a:rPr lang="ja-JP" altLang="en-US" dirty="0" smtClean="0"/>
              <a:t>　</a:t>
            </a:r>
            <a:r>
              <a:rPr lang="ja-JP" altLang="ja-JP" dirty="0" smtClean="0"/>
              <a:t>測定</a:t>
            </a:r>
            <a:r>
              <a:rPr lang="ja-JP" altLang="ja-JP" dirty="0"/>
              <a:t>対象物質のいずれかの定量下限値が、対応する測定対象物質の基準値の</a:t>
            </a:r>
            <a:r>
              <a:rPr lang="en-US" altLang="ja-JP" dirty="0"/>
              <a:t>1/10</a:t>
            </a:r>
            <a:r>
              <a:rPr lang="ja-JP" altLang="ja-JP" dirty="0"/>
              <a:t>より大きい時には、器具、機器等をチェックして、基準値の</a:t>
            </a:r>
            <a:r>
              <a:rPr lang="en-US" altLang="ja-JP" dirty="0"/>
              <a:t>1/10</a:t>
            </a:r>
            <a:r>
              <a:rPr lang="ja-JP" altLang="ja-JP" dirty="0"/>
              <a:t>値以下になるように調整する。</a:t>
            </a:r>
          </a:p>
        </p:txBody>
      </p:sp>
      <p:sp>
        <p:nvSpPr>
          <p:cNvPr id="7" name="コンテンツ プレースホルダー 2"/>
          <p:cNvSpPr txBox="1">
            <a:spLocks/>
          </p:cNvSpPr>
          <p:nvPr/>
        </p:nvSpPr>
        <p:spPr>
          <a:xfrm>
            <a:off x="328607" y="1193361"/>
            <a:ext cx="8208912" cy="27723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r>
              <a:rPr lang="ja-JP" altLang="en-US" sz="2400" dirty="0" smtClean="0"/>
              <a:t>検量線作成時の最低濃度（定量下限付近）の標準ガスについて、測定対象物質の重量（</a:t>
            </a:r>
            <a:r>
              <a:rPr lang="en-US" altLang="ja-JP" sz="2400" dirty="0" smtClean="0"/>
              <a:t>A:ng</a:t>
            </a:r>
            <a:r>
              <a:rPr lang="ja-JP" altLang="en-US" sz="2400" dirty="0" smtClean="0"/>
              <a:t>）を測定し、排出ガス濃度を計算する。５試料以上を測定した時の標準偏差</a:t>
            </a:r>
            <a:r>
              <a:rPr lang="en-US" altLang="ja-JP" sz="2400" dirty="0" smtClean="0"/>
              <a:t>(s)</a:t>
            </a:r>
            <a:r>
              <a:rPr lang="ja-JP" altLang="en-US" sz="2400" dirty="0" smtClean="0"/>
              <a:t>から検出下限値及び定量下限値を算出する。</a:t>
            </a:r>
            <a:endParaRPr lang="en-US" altLang="ja-JP" sz="2400" dirty="0" smtClean="0"/>
          </a:p>
          <a:p>
            <a:pPr algn="just"/>
            <a:r>
              <a:rPr lang="ja-JP" altLang="en-US" sz="2400" dirty="0" smtClean="0"/>
              <a:t>操作ブランク値のある物質では操作ブランク値を測定し、標準ガスの標準偏差と操作ブランク値の標準偏差のうち、大きい方を用いて計算する。</a:t>
            </a:r>
            <a:endParaRPr lang="en-US" altLang="ja-JP" sz="2400" dirty="0" smtClean="0"/>
          </a:p>
        </p:txBody>
      </p:sp>
    </p:spTree>
    <p:extLst>
      <p:ext uri="{BB962C8B-B14F-4D97-AF65-F5344CB8AC3E}">
        <p14:creationId xmlns:p14="http://schemas.microsoft.com/office/powerpoint/2010/main" val="265174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15</a:t>
            </a:fld>
            <a:endParaRPr kumimoji="1" lang="ja-JP" altLang="en-US"/>
          </a:p>
        </p:txBody>
      </p:sp>
      <p:sp>
        <p:nvSpPr>
          <p:cNvPr id="6" name="タイトル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zh-TW" altLang="en-US" sz="3200" dirty="0"/>
              <a:t>２．３　試験操作：</a:t>
            </a:r>
            <a:r>
              <a:rPr lang="ja-JP" altLang="en-US" sz="3200" dirty="0" smtClean="0"/>
              <a:t>濃度</a:t>
            </a:r>
            <a:r>
              <a:rPr lang="ja-JP" altLang="en-US" sz="3200" dirty="0"/>
              <a:t>の算出</a:t>
            </a:r>
          </a:p>
        </p:txBody>
      </p:sp>
      <p:sp>
        <p:nvSpPr>
          <p:cNvPr id="9" name="正方形/長方形 8"/>
          <p:cNvSpPr/>
          <p:nvPr/>
        </p:nvSpPr>
        <p:spPr>
          <a:xfrm>
            <a:off x="318449" y="2020351"/>
            <a:ext cx="8802216" cy="2585323"/>
          </a:xfrm>
          <a:prstGeom prst="rect">
            <a:avLst/>
          </a:prstGeom>
        </p:spPr>
        <p:txBody>
          <a:bodyPr wrap="square">
            <a:spAutoFit/>
          </a:bodyPr>
          <a:lstStyle/>
          <a:p>
            <a:r>
              <a:rPr lang="en-US" altLang="ja-JP" dirty="0" smtClean="0"/>
              <a:t>Cg </a:t>
            </a:r>
            <a:r>
              <a:rPr lang="ja-JP" altLang="en-US" dirty="0"/>
              <a:t>： ０℃、</a:t>
            </a:r>
            <a:r>
              <a:rPr lang="en-US" altLang="ja-JP" dirty="0"/>
              <a:t>101.3kPa</a:t>
            </a:r>
            <a:r>
              <a:rPr lang="ja-JP" altLang="en-US" dirty="0"/>
              <a:t>（</a:t>
            </a:r>
            <a:r>
              <a:rPr lang="en-US" altLang="ja-JP" dirty="0"/>
              <a:t>7.6×102mmHg</a:t>
            </a:r>
            <a:r>
              <a:rPr lang="ja-JP" altLang="en-US" dirty="0"/>
              <a:t>）における排出ガス中の測定対象物質濃度（</a:t>
            </a:r>
            <a:r>
              <a:rPr lang="en-US" altLang="ja-JP" dirty="0"/>
              <a:t>mg/m</a:t>
            </a:r>
            <a:r>
              <a:rPr lang="en-US" altLang="ja-JP" baseline="30000" dirty="0"/>
              <a:t>3</a:t>
            </a:r>
            <a:r>
              <a:rPr lang="en-US" altLang="ja-JP" dirty="0"/>
              <a:t>N</a:t>
            </a:r>
            <a:r>
              <a:rPr lang="ja-JP" altLang="en-US" dirty="0"/>
              <a:t>）</a:t>
            </a:r>
          </a:p>
          <a:p>
            <a:r>
              <a:rPr lang="en-US" altLang="ja-JP" dirty="0"/>
              <a:t>As </a:t>
            </a:r>
            <a:r>
              <a:rPr lang="ja-JP" altLang="en-US" dirty="0"/>
              <a:t>： 検量線から求めた試料中の測定対象物質の重量（</a:t>
            </a:r>
            <a:r>
              <a:rPr lang="en-US" altLang="ja-JP" dirty="0"/>
              <a:t>ng</a:t>
            </a:r>
            <a:r>
              <a:rPr lang="ja-JP" altLang="en-US" dirty="0"/>
              <a:t>）</a:t>
            </a:r>
          </a:p>
          <a:p>
            <a:r>
              <a:rPr lang="en-US" altLang="ja-JP" dirty="0"/>
              <a:t>At </a:t>
            </a:r>
            <a:r>
              <a:rPr lang="ja-JP" altLang="en-US" dirty="0"/>
              <a:t>： 検量線から求めたトラベルブランク値（</a:t>
            </a:r>
            <a:r>
              <a:rPr lang="en-US" altLang="ja-JP" dirty="0"/>
              <a:t>ng</a:t>
            </a:r>
            <a:r>
              <a:rPr lang="ja-JP" altLang="en-US" dirty="0"/>
              <a:t>）</a:t>
            </a:r>
          </a:p>
          <a:p>
            <a:r>
              <a:rPr lang="ja-JP" altLang="en-US" dirty="0" smtClean="0"/>
              <a:t>       ただし</a:t>
            </a:r>
            <a:r>
              <a:rPr lang="ja-JP" altLang="en-US" dirty="0"/>
              <a:t>、操作ブランク値と同等とみなされる時は操作ブランク値を用いる。</a:t>
            </a:r>
          </a:p>
          <a:p>
            <a:r>
              <a:rPr lang="en-US" altLang="ja-JP" dirty="0" smtClean="0"/>
              <a:t>a</a:t>
            </a:r>
            <a:r>
              <a:rPr lang="ja-JP" altLang="en-US" dirty="0" smtClean="0"/>
              <a:t>　： </a:t>
            </a:r>
            <a:r>
              <a:rPr lang="ja-JP" altLang="en-US" dirty="0"/>
              <a:t>希釈倍率（試料を希釈した場合）</a:t>
            </a:r>
          </a:p>
          <a:p>
            <a:r>
              <a:rPr lang="en-US" altLang="ja-JP" dirty="0"/>
              <a:t>Vg </a:t>
            </a:r>
            <a:r>
              <a:rPr lang="ja-JP" altLang="en-US" dirty="0"/>
              <a:t>： 分析に供した試料量（</a:t>
            </a:r>
            <a:r>
              <a:rPr lang="en-US" altLang="ja-JP" dirty="0"/>
              <a:t>mL</a:t>
            </a:r>
            <a:r>
              <a:rPr lang="ja-JP" altLang="en-US" dirty="0"/>
              <a:t>）</a:t>
            </a:r>
          </a:p>
          <a:p>
            <a:r>
              <a:rPr lang="en-US" altLang="ja-JP" dirty="0"/>
              <a:t>t </a:t>
            </a:r>
            <a:r>
              <a:rPr lang="en-US" altLang="ja-JP" dirty="0" smtClean="0"/>
              <a:t>   </a:t>
            </a:r>
            <a:r>
              <a:rPr lang="ja-JP" altLang="en-US" dirty="0" smtClean="0"/>
              <a:t>： </a:t>
            </a:r>
            <a:r>
              <a:rPr lang="ja-JP" altLang="en-US" dirty="0"/>
              <a:t>試料分析時における温度（℃）</a:t>
            </a:r>
          </a:p>
          <a:p>
            <a:r>
              <a:rPr lang="en-US" altLang="ja-JP" dirty="0"/>
              <a:t>Pa </a:t>
            </a:r>
            <a:r>
              <a:rPr lang="ja-JP" altLang="en-US" dirty="0"/>
              <a:t>： 試料分析時における大気圧（</a:t>
            </a:r>
            <a:r>
              <a:rPr lang="en-US" altLang="ja-JP" dirty="0" err="1"/>
              <a:t>kPa</a:t>
            </a:r>
            <a:r>
              <a:rPr lang="ja-JP" altLang="en-US" dirty="0"/>
              <a:t>）</a:t>
            </a:r>
          </a:p>
          <a:p>
            <a:r>
              <a:rPr lang="en-US" altLang="ja-JP" dirty="0"/>
              <a:t>W </a:t>
            </a:r>
            <a:r>
              <a:rPr lang="ja-JP" altLang="en-US" dirty="0"/>
              <a:t>： 試料中の水蒸気の体積百分率（％）（無視できる場合が多い）</a:t>
            </a:r>
          </a:p>
        </p:txBody>
      </p:sp>
      <p:sp>
        <p:nvSpPr>
          <p:cNvPr id="10" name="正方形/長方形 9"/>
          <p:cNvSpPr/>
          <p:nvPr/>
        </p:nvSpPr>
        <p:spPr>
          <a:xfrm>
            <a:off x="323528" y="1427948"/>
            <a:ext cx="8208912" cy="400110"/>
          </a:xfrm>
          <a:prstGeom prst="rect">
            <a:avLst/>
          </a:prstGeom>
        </p:spPr>
        <p:txBody>
          <a:bodyPr wrap="square">
            <a:spAutoFit/>
          </a:bodyPr>
          <a:lstStyle/>
          <a:p>
            <a:r>
              <a:rPr lang="en-US" altLang="ja-JP" sz="2000" dirty="0" smtClean="0"/>
              <a:t>Cg</a:t>
            </a:r>
            <a:r>
              <a:rPr lang="ja-JP" altLang="en-US" sz="2000" dirty="0"/>
              <a:t>＝</a:t>
            </a:r>
            <a:r>
              <a:rPr lang="en-US" altLang="ja-JP" sz="2000" dirty="0"/>
              <a:t>(((As</a:t>
            </a:r>
            <a:r>
              <a:rPr lang="ja-JP" altLang="en-US" sz="2000" dirty="0"/>
              <a:t>－</a:t>
            </a:r>
            <a:r>
              <a:rPr lang="en-US" altLang="ja-JP" sz="2000" dirty="0"/>
              <a:t>At)×a)/(Vg×</a:t>
            </a:r>
            <a:r>
              <a:rPr lang="ja-JP" altLang="en-US" sz="2000" dirty="0"/>
              <a:t>｛</a:t>
            </a:r>
            <a:r>
              <a:rPr lang="en-US" altLang="ja-JP" sz="2000" dirty="0"/>
              <a:t>273/(273+t)</a:t>
            </a:r>
            <a:r>
              <a:rPr lang="ja-JP" altLang="en-US" sz="2000" dirty="0"/>
              <a:t>｝</a:t>
            </a:r>
            <a:r>
              <a:rPr lang="en-US" altLang="ja-JP" sz="2000" dirty="0"/>
              <a:t>×</a:t>
            </a:r>
            <a:r>
              <a:rPr lang="ja-JP" altLang="en-US" sz="2000" dirty="0"/>
              <a:t>｛</a:t>
            </a:r>
            <a:r>
              <a:rPr lang="en-US" altLang="ja-JP" sz="2000" dirty="0"/>
              <a:t>Pa/101.3</a:t>
            </a:r>
            <a:r>
              <a:rPr lang="ja-JP" altLang="en-US" sz="2000" dirty="0"/>
              <a:t>｝</a:t>
            </a:r>
            <a:r>
              <a:rPr lang="en-US" altLang="ja-JP" sz="2000" dirty="0"/>
              <a:t>))×(1/(100-W)/</a:t>
            </a:r>
            <a:r>
              <a:rPr lang="en-US" altLang="ja-JP" sz="2000" dirty="0" smtClean="0"/>
              <a:t>100)</a:t>
            </a:r>
            <a:endParaRPr lang="ja-JP" altLang="en-US" sz="2000" dirty="0"/>
          </a:p>
        </p:txBody>
      </p:sp>
      <p:sp>
        <p:nvSpPr>
          <p:cNvPr id="11" name="角丸四角形 10"/>
          <p:cNvSpPr/>
          <p:nvPr/>
        </p:nvSpPr>
        <p:spPr>
          <a:xfrm>
            <a:off x="318449" y="4869160"/>
            <a:ext cx="8069974" cy="1368152"/>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正方形/長方形 11"/>
          <p:cNvSpPr/>
          <p:nvPr/>
        </p:nvSpPr>
        <p:spPr>
          <a:xfrm>
            <a:off x="457200" y="4941170"/>
            <a:ext cx="7715200" cy="360816"/>
          </a:xfrm>
          <a:prstGeom prst="rect">
            <a:avLst/>
          </a:prstGeom>
        </p:spPr>
        <p:txBody>
          <a:bodyPr wrap="square">
            <a:noAutofit/>
          </a:bodyPr>
          <a:lstStyle/>
          <a:p>
            <a:r>
              <a:rPr lang="ja-JP" altLang="en-US" dirty="0" smtClean="0">
                <a:solidFill>
                  <a:srgbClr val="FF0000"/>
                </a:solidFill>
              </a:rPr>
              <a:t>★試料濃度が著しく高かった場合</a:t>
            </a:r>
            <a:endParaRPr lang="en-US" altLang="ja-JP" dirty="0" smtClean="0">
              <a:solidFill>
                <a:srgbClr val="FF0000"/>
              </a:solidFill>
            </a:endParaRPr>
          </a:p>
        </p:txBody>
      </p:sp>
      <p:sp>
        <p:nvSpPr>
          <p:cNvPr id="8" name="正方形/長方形 7"/>
          <p:cNvSpPr/>
          <p:nvPr/>
        </p:nvSpPr>
        <p:spPr>
          <a:xfrm>
            <a:off x="745229" y="5299711"/>
            <a:ext cx="7751205" cy="936843"/>
          </a:xfrm>
          <a:prstGeom prst="rect">
            <a:avLst/>
          </a:prstGeom>
        </p:spPr>
        <p:txBody>
          <a:bodyPr wrap="square">
            <a:noAutofit/>
          </a:bodyPr>
          <a:lstStyle/>
          <a:p>
            <a:r>
              <a:rPr lang="ja-JP" altLang="en-US" dirty="0" smtClean="0"/>
              <a:t>真空瓶・・・・・・使用後</a:t>
            </a:r>
            <a:r>
              <a:rPr lang="ja-JP" altLang="en-US" dirty="0"/>
              <a:t>に容器内をアセトンで洗い、更に水洗いして乾燥させる。</a:t>
            </a:r>
          </a:p>
          <a:p>
            <a:r>
              <a:rPr lang="ja-JP" altLang="en-US" dirty="0" smtClean="0"/>
              <a:t>キャニスタ・・・使用後</a:t>
            </a:r>
            <a:r>
              <a:rPr lang="ja-JP" altLang="en-US" dirty="0"/>
              <a:t>にバルブを取り外して容器内を</a:t>
            </a:r>
            <a:r>
              <a:rPr lang="ja-JP" altLang="en-US" dirty="0" smtClean="0"/>
              <a:t>水洗いする。</a:t>
            </a:r>
            <a:endParaRPr lang="en-US" altLang="ja-JP" dirty="0" smtClean="0"/>
          </a:p>
          <a:p>
            <a:r>
              <a:rPr lang="ja-JP" altLang="en-US" dirty="0"/>
              <a:t>　</a:t>
            </a:r>
            <a:r>
              <a:rPr lang="ja-JP" altLang="en-US" dirty="0" smtClean="0"/>
              <a:t>　　　　　　　　</a:t>
            </a:r>
            <a:r>
              <a:rPr lang="en-US" altLang="ja-JP" dirty="0" smtClean="0"/>
              <a:t>120</a:t>
            </a:r>
            <a:r>
              <a:rPr lang="en-US" altLang="ja-JP" dirty="0"/>
              <a:t>℃</a:t>
            </a:r>
            <a:r>
              <a:rPr lang="ja-JP" altLang="en-US" dirty="0"/>
              <a:t>程度で加温して乾燥させる</a:t>
            </a:r>
            <a:r>
              <a:rPr lang="ja-JP" altLang="en-US" dirty="0" smtClean="0"/>
              <a:t>。</a:t>
            </a:r>
            <a:endParaRPr lang="ja-JP" altLang="en-US" dirty="0"/>
          </a:p>
        </p:txBody>
      </p:sp>
    </p:spTree>
    <p:extLst>
      <p:ext uri="{BB962C8B-B14F-4D97-AF65-F5344CB8AC3E}">
        <p14:creationId xmlns:p14="http://schemas.microsoft.com/office/powerpoint/2010/main" val="234041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4FCDA5AF-9250-457C-8B3B-70A2AA15C9A3}" type="slidenum">
              <a:rPr kumimoji="1" lang="ja-JP" altLang="en-US" smtClean="0"/>
              <a:t>2</a:t>
            </a:fld>
            <a:endParaRPr kumimoji="1" lang="ja-JP" altLang="en-US"/>
          </a:p>
        </p:txBody>
      </p:sp>
      <p:sp>
        <p:nvSpPr>
          <p:cNvPr id="6" name="タイトル 1"/>
          <p:cNvSpPr>
            <a:spLocks noGrp="1"/>
          </p:cNvSpPr>
          <p:nvPr>
            <p:ph type="title"/>
          </p:nvPr>
        </p:nvSpPr>
        <p:spPr>
          <a:xfrm>
            <a:off x="300607" y="260648"/>
            <a:ext cx="7727777" cy="648072"/>
          </a:xfrm>
        </p:spPr>
        <p:txBody>
          <a:bodyPr>
            <a:normAutofit/>
          </a:bodyPr>
          <a:lstStyle/>
          <a:p>
            <a:pPr algn="l"/>
            <a:r>
              <a:rPr kumimoji="1" lang="ja-JP" altLang="en-US" sz="3200" b="1" dirty="0" smtClean="0">
                <a:latin typeface="ＭＳ ゴシック" pitchFamily="49" charset="-128"/>
                <a:ea typeface="ＭＳ ゴシック" pitchFamily="49" charset="-128"/>
              </a:rPr>
              <a:t>測定要領の目次</a:t>
            </a:r>
            <a:r>
              <a:rPr lang="en-US" altLang="zh-TW" sz="3200" b="1" dirty="0" smtClean="0">
                <a:latin typeface="ＭＳ ゴシック" pitchFamily="49" charset="-128"/>
                <a:ea typeface="ＭＳ ゴシック" pitchFamily="49" charset="-128"/>
              </a:rPr>
              <a:t>【</a:t>
            </a:r>
            <a:r>
              <a:rPr lang="ja-JP" altLang="en-US" sz="3200" b="1" dirty="0" smtClean="0">
                <a:latin typeface="ＭＳ ゴシック" pitchFamily="49" charset="-128"/>
                <a:ea typeface="ＭＳ ゴシック" pitchFamily="49" charset="-128"/>
              </a:rPr>
              <a:t>分析</a:t>
            </a:r>
            <a:r>
              <a:rPr lang="zh-TW" altLang="en-US" sz="3200" b="1" dirty="0" smtClean="0">
                <a:latin typeface="ＭＳ ゴシック" pitchFamily="49" charset="-128"/>
                <a:ea typeface="ＭＳ ゴシック" pitchFamily="49" charset="-128"/>
              </a:rPr>
              <a:t>方法</a:t>
            </a:r>
            <a:r>
              <a:rPr lang="en-US" altLang="zh-TW" sz="3200" b="1" dirty="0">
                <a:latin typeface="ＭＳ ゴシック" pitchFamily="49" charset="-128"/>
                <a:ea typeface="ＭＳ ゴシック" pitchFamily="49" charset="-128"/>
              </a:rPr>
              <a:t>】</a:t>
            </a:r>
            <a:endParaRPr kumimoji="1" lang="ja-JP" altLang="en-US" sz="3200" b="1" dirty="0">
              <a:latin typeface="ＭＳ ゴシック" pitchFamily="49" charset="-128"/>
              <a:ea typeface="ＭＳ ゴシック" pitchFamily="49" charset="-128"/>
            </a:endParaRPr>
          </a:p>
        </p:txBody>
      </p:sp>
      <p:graphicFrame>
        <p:nvGraphicFramePr>
          <p:cNvPr id="7" name="表 10">
            <a:extLst>
              <a:ext uri="{FF2B5EF4-FFF2-40B4-BE49-F238E27FC236}">
                <a16:creationId xmlns:a16="http://schemas.microsoft.com/office/drawing/2014/main" id="{B3F8014F-E482-4A1C-8551-998760677CC4}"/>
              </a:ext>
            </a:extLst>
          </p:cNvPr>
          <p:cNvGraphicFramePr>
            <a:graphicFrameLocks noGrp="1"/>
          </p:cNvGraphicFramePr>
          <p:nvPr>
            <p:extLst>
              <p:ext uri="{D42A27DB-BD31-4B8C-83A1-F6EECF244321}">
                <p14:modId xmlns:p14="http://schemas.microsoft.com/office/powerpoint/2010/main" val="36599792"/>
              </p:ext>
            </p:extLst>
          </p:nvPr>
        </p:nvGraphicFramePr>
        <p:xfrm>
          <a:off x="395537" y="1268760"/>
          <a:ext cx="7488832" cy="5040560"/>
        </p:xfrm>
        <a:graphic>
          <a:graphicData uri="http://schemas.openxmlformats.org/drawingml/2006/table">
            <a:tbl>
              <a:tblPr firstRow="1" firstCol="1" bandRow="1">
                <a:tableStyleId>{7DF18680-E054-41AD-8BC1-D1AEF772440D}</a:tableStyleId>
              </a:tblPr>
              <a:tblGrid>
                <a:gridCol w="2502044">
                  <a:extLst>
                    <a:ext uri="{9D8B030D-6E8A-4147-A177-3AD203B41FA5}">
                      <a16:colId xmlns:a16="http://schemas.microsoft.com/office/drawing/2014/main" val="3825817666"/>
                    </a:ext>
                  </a:extLst>
                </a:gridCol>
                <a:gridCol w="4986788">
                  <a:extLst>
                    <a:ext uri="{9D8B030D-6E8A-4147-A177-3AD203B41FA5}">
                      <a16:colId xmlns:a16="http://schemas.microsoft.com/office/drawing/2014/main" val="2480472845"/>
                    </a:ext>
                  </a:extLst>
                </a:gridCol>
              </a:tblGrid>
              <a:tr h="347402">
                <a:tc>
                  <a:txBody>
                    <a:bodyPr/>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00000"/>
                        </a:lnSpc>
                      </a:pPr>
                      <a:r>
                        <a:rPr kumimoji="1" lang="ja-JP" altLang="en-US" sz="1400" dirty="0"/>
                        <a:t>内容</a:t>
                      </a:r>
                      <a:endParaRPr kumimoji="1" lang="ja-JP" altLang="en-US"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998993925"/>
                  </a:ext>
                </a:extLst>
              </a:tr>
              <a:tr h="613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　２　分析方法</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effectLst/>
                        </a:rPr>
                        <a:t>（１</a:t>
                      </a:r>
                      <a:r>
                        <a:rPr kumimoji="1" lang="ja-JP" altLang="ja-JP" sz="1400" kern="1200" dirty="0" smtClean="0">
                          <a:effectLst/>
                        </a:rPr>
                        <a:t>）</a:t>
                      </a:r>
                      <a:r>
                        <a:rPr kumimoji="1" lang="ja-JP" altLang="en-US" sz="1400" kern="1200" dirty="0" smtClean="0">
                          <a:effectLst/>
                        </a:rPr>
                        <a:t>分析方法の基本的な考え方</a:t>
                      </a:r>
                      <a:endParaRPr kumimoji="1" lang="ja-JP" altLang="ja-JP" sz="140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nchor="ctr"/>
                </a:tc>
                <a:extLst>
                  <a:ext uri="{0D108BD9-81ED-4DB2-BD59-A6C34878D82A}">
                    <a16:rowId xmlns:a16="http://schemas.microsoft.com/office/drawing/2014/main" val="604532597"/>
                  </a:ext>
                </a:extLst>
              </a:tr>
              <a:tr h="1020429">
                <a:tc>
                  <a:txBody>
                    <a:bodyPr/>
                    <a:lstStyle/>
                    <a:p>
                      <a:pPr>
                        <a:lnSpc>
                          <a:spcPct val="100000"/>
                        </a:lnSpc>
                      </a:pPr>
                      <a:r>
                        <a:rPr lang="ja-JP" altLang="en-US" sz="1400" dirty="0"/>
                        <a:t>　</a:t>
                      </a:r>
                      <a:r>
                        <a:rPr lang="ja-JP" altLang="en-US" sz="1400" dirty="0" smtClean="0"/>
                        <a:t>２．１　試薬、器具及び装置</a:t>
                      </a:r>
                      <a:r>
                        <a:rPr lang="ja-JP" altLang="en-US" sz="1400" dirty="0"/>
                        <a:t>	</a:t>
                      </a:r>
                      <a:endParaRPr lang="en-US" altLang="ja-JP" sz="140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00000"/>
                        </a:lnSpc>
                      </a:pPr>
                      <a:r>
                        <a:rPr lang="ja-JP" altLang="en-US" sz="1400" dirty="0" smtClean="0"/>
                        <a:t>（１）試薬</a:t>
                      </a:r>
                      <a:endParaRPr lang="en-US" altLang="ja-JP" sz="1400" dirty="0" smtClean="0"/>
                    </a:p>
                    <a:p>
                      <a:pPr>
                        <a:lnSpc>
                          <a:spcPct val="100000"/>
                        </a:lnSpc>
                      </a:pPr>
                      <a:r>
                        <a:rPr kumimoji="1" lang="ja-JP" altLang="en-US" sz="1400" dirty="0" smtClean="0"/>
                        <a:t>（２）器具</a:t>
                      </a:r>
                      <a:endParaRPr kumimoji="1" lang="en-US" altLang="ja-JP" sz="1400" dirty="0" smtClean="0"/>
                    </a:p>
                    <a:p>
                      <a:pPr>
                        <a:lnSpc>
                          <a:spcPct val="100000"/>
                        </a:lnSpc>
                      </a:pPr>
                      <a:r>
                        <a:rPr kumimoji="1" lang="ja-JP" altLang="en-US" sz="1400" dirty="0" smtClean="0"/>
                        <a:t>（３）装置</a:t>
                      </a:r>
                      <a:endParaRPr kumimoji="1" lang="ja-JP" altLang="en-US" sz="1400" dirty="0">
                        <a:latin typeface="+mj-ea"/>
                        <a:ea typeface="+mj-ea"/>
                      </a:endParaRPr>
                    </a:p>
                  </a:txBody>
                  <a:tcPr anchor="ctr"/>
                </a:tc>
                <a:extLst>
                  <a:ext uri="{0D108BD9-81ED-4DB2-BD59-A6C34878D82A}">
                    <a16:rowId xmlns:a16="http://schemas.microsoft.com/office/drawing/2014/main" val="229991585"/>
                  </a:ext>
                </a:extLst>
              </a:tr>
              <a:tr h="109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ja-JP" altLang="en-US" sz="1400" dirty="0" smtClean="0"/>
                        <a:t>２．２　測定試料の調製</a:t>
                      </a:r>
                      <a:endParaRPr lang="en-US" altLang="ja-JP" sz="140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00000"/>
                        </a:lnSpc>
                      </a:pPr>
                      <a:r>
                        <a:rPr lang="ja-JP" altLang="en-US" sz="1400" dirty="0" smtClean="0"/>
                        <a:t>（１）バッグ採取</a:t>
                      </a:r>
                      <a:r>
                        <a:rPr lang="ja-JP" altLang="en-US" sz="1400" dirty="0"/>
                        <a:t>	</a:t>
                      </a:r>
                      <a:endParaRPr lang="en-US" altLang="ja-JP" sz="1400" dirty="0"/>
                    </a:p>
                    <a:p>
                      <a:pPr>
                        <a:lnSpc>
                          <a:spcPct val="100000"/>
                        </a:lnSpc>
                      </a:pPr>
                      <a:r>
                        <a:rPr lang="zh-TW" altLang="en-US" sz="1400" dirty="0" smtClean="0"/>
                        <a:t>（２）真空瓶採取</a:t>
                      </a:r>
                      <a:r>
                        <a:rPr lang="ja-JP" altLang="en-US" sz="1400" dirty="0"/>
                        <a:t>	</a:t>
                      </a:r>
                      <a:endParaRPr lang="en-US" altLang="ja-JP" sz="1400" dirty="0"/>
                    </a:p>
                    <a:p>
                      <a:pPr>
                        <a:lnSpc>
                          <a:spcPct val="100000"/>
                        </a:lnSpc>
                      </a:pPr>
                      <a:r>
                        <a:rPr lang="ja-JP" altLang="en-US" sz="1400" dirty="0" smtClean="0"/>
                        <a:t>（３）キャニスタ採取</a:t>
                      </a:r>
                      <a:r>
                        <a:rPr lang="ja-JP" altLang="en-US" sz="1400" dirty="0"/>
                        <a:t>	</a:t>
                      </a:r>
                      <a:endParaRPr lang="en-US" altLang="ja-JP"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99058552"/>
                  </a:ext>
                </a:extLst>
              </a:tr>
              <a:tr h="1960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zh-TW" altLang="en-US" sz="1400" dirty="0" smtClean="0"/>
                        <a:t>２．３　試験操作</a:t>
                      </a:r>
                      <a:r>
                        <a:rPr lang="ja-JP" altLang="en-US" sz="1400" dirty="0"/>
                        <a:t>	</a:t>
                      </a:r>
                      <a:endParaRPr lang="en-US" altLang="ja-JP" sz="140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00000"/>
                        </a:lnSpc>
                      </a:pPr>
                      <a:r>
                        <a:rPr lang="ja-JP" altLang="en-US" sz="1400" dirty="0" smtClean="0"/>
                        <a:t>２．３．１　</a:t>
                      </a:r>
                      <a:r>
                        <a:rPr lang="en-US" altLang="ja-JP" sz="1400" dirty="0" smtClean="0"/>
                        <a:t>GC-FID</a:t>
                      </a:r>
                      <a:r>
                        <a:rPr lang="ja-JP" altLang="en-US" sz="1400" dirty="0" smtClean="0"/>
                        <a:t>による試験操作</a:t>
                      </a:r>
                    </a:p>
                    <a:p>
                      <a:pPr>
                        <a:lnSpc>
                          <a:spcPct val="100000"/>
                        </a:lnSpc>
                      </a:pPr>
                      <a:r>
                        <a:rPr lang="ja-JP" altLang="en-US" sz="1400" dirty="0" smtClean="0"/>
                        <a:t>２．３．２　</a:t>
                      </a:r>
                      <a:r>
                        <a:rPr lang="en-US" altLang="ja-JP" sz="1400" dirty="0" smtClean="0"/>
                        <a:t>GC-MS</a:t>
                      </a:r>
                      <a:r>
                        <a:rPr lang="ja-JP" altLang="en-US" sz="1400" dirty="0" smtClean="0"/>
                        <a:t>による試験操作（直接導入法）</a:t>
                      </a:r>
                    </a:p>
                    <a:p>
                      <a:pPr>
                        <a:lnSpc>
                          <a:spcPct val="100000"/>
                        </a:lnSpc>
                      </a:pPr>
                      <a:r>
                        <a:rPr lang="ja-JP" altLang="en-US" sz="1400" dirty="0" smtClean="0"/>
                        <a:t>２．３．３　</a:t>
                      </a:r>
                      <a:r>
                        <a:rPr lang="en-US" altLang="ja-JP" sz="1400" dirty="0" smtClean="0"/>
                        <a:t>GC-MS</a:t>
                      </a:r>
                      <a:r>
                        <a:rPr lang="ja-JP" altLang="en-US" sz="1400" dirty="0" smtClean="0"/>
                        <a:t>による試験操作（濃縮導入法）	</a:t>
                      </a:r>
                    </a:p>
                    <a:p>
                      <a:pPr>
                        <a:lnSpc>
                          <a:spcPct val="100000"/>
                        </a:lnSpc>
                      </a:pPr>
                      <a:r>
                        <a:rPr lang="ja-JP" altLang="en-US" sz="1400" dirty="0" smtClean="0"/>
                        <a:t>２．３．４　操作ブランク試験</a:t>
                      </a:r>
                    </a:p>
                    <a:p>
                      <a:pPr>
                        <a:lnSpc>
                          <a:spcPct val="100000"/>
                        </a:lnSpc>
                      </a:pPr>
                      <a:r>
                        <a:rPr lang="ja-JP" altLang="en-US" sz="1400" dirty="0" smtClean="0"/>
                        <a:t>２．３．５　トラベルブランク試験</a:t>
                      </a:r>
                    </a:p>
                    <a:p>
                      <a:pPr>
                        <a:lnSpc>
                          <a:spcPct val="100000"/>
                        </a:lnSpc>
                      </a:pPr>
                      <a:r>
                        <a:rPr lang="ja-JP" altLang="en-US" sz="1400" dirty="0" smtClean="0"/>
                        <a:t>２．３．６　感度試験</a:t>
                      </a:r>
                    </a:p>
                    <a:p>
                      <a:pPr>
                        <a:lnSpc>
                          <a:spcPct val="100000"/>
                        </a:lnSpc>
                      </a:pPr>
                      <a:r>
                        <a:rPr lang="ja-JP" altLang="en-US" sz="1400" dirty="0" smtClean="0"/>
                        <a:t>２．３．７　検出下限値、定量下限値の測定</a:t>
                      </a:r>
                    </a:p>
                    <a:p>
                      <a:pPr>
                        <a:lnSpc>
                          <a:spcPct val="100000"/>
                        </a:lnSpc>
                      </a:pPr>
                      <a:r>
                        <a:rPr lang="ja-JP" altLang="en-US" sz="1400" dirty="0" smtClean="0"/>
                        <a:t>２．３．８　濃度の算出</a:t>
                      </a:r>
                      <a:r>
                        <a:rPr lang="ja-JP" altLang="en-US" sz="1400" dirty="0"/>
                        <a:t>	</a:t>
                      </a:r>
                      <a:endParaRPr lang="en-US" altLang="ja-JP"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68581384"/>
                  </a:ext>
                </a:extLst>
              </a:tr>
            </a:tbl>
          </a:graphicData>
        </a:graphic>
      </p:graphicFrame>
    </p:spTree>
    <p:extLst>
      <p:ext uri="{BB962C8B-B14F-4D97-AF65-F5344CB8AC3E}">
        <p14:creationId xmlns:p14="http://schemas.microsoft.com/office/powerpoint/2010/main" val="68985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755576" y="3966766"/>
            <a:ext cx="4192341" cy="1936046"/>
          </a:xfrm>
          <a:prstGeom prst="rect">
            <a:avLst/>
          </a:prstGeom>
        </p:spPr>
      </p:pic>
      <p:sp>
        <p:nvSpPr>
          <p:cNvPr id="9" name="角丸四角形 8"/>
          <p:cNvSpPr/>
          <p:nvPr/>
        </p:nvSpPr>
        <p:spPr>
          <a:xfrm>
            <a:off x="463994" y="1100494"/>
            <a:ext cx="6770356" cy="2778960"/>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pPr algn="l"/>
            <a:r>
              <a:rPr kumimoji="1" lang="ja-JP" altLang="en-US" dirty="0" smtClean="0"/>
              <a:t>基本的な考え方</a:t>
            </a:r>
            <a:endParaRPr kumimoji="1" lang="ja-JP" altLang="en-US" dirty="0"/>
          </a:p>
        </p:txBody>
      </p:sp>
      <p:sp>
        <p:nvSpPr>
          <p:cNvPr id="3" name="コンテンツ プレースホルダー 2"/>
          <p:cNvSpPr>
            <a:spLocks noGrp="1"/>
          </p:cNvSpPr>
          <p:nvPr>
            <p:ph idx="1"/>
          </p:nvPr>
        </p:nvSpPr>
        <p:spPr>
          <a:xfrm>
            <a:off x="681623" y="1117763"/>
            <a:ext cx="7056784" cy="2761691"/>
          </a:xfrm>
        </p:spPr>
        <p:txBody>
          <a:bodyPr>
            <a:noAutofit/>
          </a:bodyPr>
          <a:lstStyle/>
          <a:p>
            <a:pPr marL="720000">
              <a:lnSpc>
                <a:spcPts val="2600"/>
              </a:lnSpc>
              <a:buFont typeface="Wingdings" panose="05000000000000000000" pitchFamily="2" charset="2"/>
              <a:buChar char="Ø"/>
            </a:pPr>
            <a:r>
              <a:rPr lang="ja-JP" altLang="en-US" sz="2000" dirty="0" smtClean="0"/>
              <a:t>分析方法</a:t>
            </a:r>
            <a:r>
              <a:rPr lang="ja-JP" altLang="en-US" sz="2000" dirty="0"/>
              <a:t>　</a:t>
            </a:r>
            <a:endParaRPr lang="en-US" altLang="ja-JP" sz="2000" dirty="0" smtClean="0"/>
          </a:p>
          <a:p>
            <a:pPr marL="377100" indent="0">
              <a:lnSpc>
                <a:spcPts val="2600"/>
              </a:lnSpc>
              <a:buNone/>
            </a:pPr>
            <a:r>
              <a:rPr lang="ja-JP" altLang="en-US" sz="2000" dirty="0"/>
              <a:t>　</a:t>
            </a:r>
            <a:r>
              <a:rPr lang="ja-JP" altLang="en-US" sz="2000" dirty="0" smtClean="0"/>
              <a:t>　ガスクロマトグラフ分析法（</a:t>
            </a:r>
            <a:r>
              <a:rPr lang="en-US" altLang="ja-JP" sz="2000" dirty="0" smtClean="0"/>
              <a:t>GC-FID</a:t>
            </a:r>
            <a:r>
              <a:rPr lang="ja-JP" altLang="en-US" sz="2000" dirty="0" smtClean="0"/>
              <a:t>）</a:t>
            </a:r>
            <a:endParaRPr lang="en-US" altLang="ja-JP" sz="2000" dirty="0" smtClean="0"/>
          </a:p>
          <a:p>
            <a:pPr marL="377100" indent="0">
              <a:lnSpc>
                <a:spcPts val="2600"/>
              </a:lnSpc>
              <a:buNone/>
            </a:pPr>
            <a:r>
              <a:rPr lang="en-US" altLang="ja-JP" sz="2000" dirty="0" smtClean="0"/>
              <a:t>     </a:t>
            </a:r>
            <a:r>
              <a:rPr lang="ja-JP" altLang="en-US" sz="2000" dirty="0" smtClean="0"/>
              <a:t>　</a:t>
            </a:r>
            <a:r>
              <a:rPr lang="en-US" altLang="ja-JP" sz="2000" dirty="0" smtClean="0"/>
              <a:t> </a:t>
            </a:r>
            <a:r>
              <a:rPr lang="ja-JP" altLang="en-US" sz="2000" dirty="0"/>
              <a:t>・・・</a:t>
            </a:r>
            <a:r>
              <a:rPr lang="ja-JP" altLang="en-US" sz="2000" dirty="0" smtClean="0"/>
              <a:t>水素炎イオン化検出器を用いる方法 </a:t>
            </a:r>
            <a:endParaRPr lang="en-US" altLang="ja-JP" sz="2000" dirty="0"/>
          </a:p>
          <a:p>
            <a:pPr marL="377100" indent="0">
              <a:lnSpc>
                <a:spcPts val="2600"/>
              </a:lnSpc>
              <a:buNone/>
            </a:pPr>
            <a:r>
              <a:rPr lang="ja-JP" altLang="en-US" sz="2000" dirty="0" smtClean="0"/>
              <a:t>　　ガスクロマトグラフ</a:t>
            </a:r>
            <a:r>
              <a:rPr lang="ja-JP" altLang="en-US" sz="2000" dirty="0"/>
              <a:t>質量</a:t>
            </a:r>
            <a:r>
              <a:rPr lang="ja-JP" altLang="en-US" sz="2000" dirty="0" smtClean="0"/>
              <a:t>分析法</a:t>
            </a:r>
            <a:r>
              <a:rPr lang="ja-JP" altLang="en-US" sz="2000" dirty="0"/>
              <a:t>（</a:t>
            </a:r>
            <a:r>
              <a:rPr lang="en-US" altLang="ja-JP" sz="2000" dirty="0"/>
              <a:t>GC-MS</a:t>
            </a:r>
            <a:r>
              <a:rPr lang="ja-JP" altLang="en-US" sz="2000" dirty="0" smtClean="0"/>
              <a:t>）</a:t>
            </a:r>
            <a:endParaRPr lang="en-US" altLang="ja-JP" sz="2000" dirty="0" smtClean="0"/>
          </a:p>
          <a:p>
            <a:pPr marL="720000">
              <a:lnSpc>
                <a:spcPts val="2600"/>
              </a:lnSpc>
              <a:buFont typeface="Wingdings" panose="05000000000000000000" pitchFamily="2" charset="2"/>
              <a:buChar char="Ø"/>
            </a:pPr>
            <a:r>
              <a:rPr lang="ja-JP" altLang="en-US" sz="2000" dirty="0" smtClean="0"/>
              <a:t>試料導入法</a:t>
            </a:r>
            <a:endParaRPr lang="en-US" altLang="ja-JP" sz="2000" dirty="0" smtClean="0"/>
          </a:p>
          <a:p>
            <a:pPr marL="377100" indent="0">
              <a:lnSpc>
                <a:spcPts val="2600"/>
              </a:lnSpc>
              <a:buNone/>
            </a:pPr>
            <a:r>
              <a:rPr lang="ja-JP" altLang="en-US" sz="2000" dirty="0"/>
              <a:t>　</a:t>
            </a:r>
            <a:r>
              <a:rPr lang="ja-JP" altLang="en-US" sz="2000" dirty="0" smtClean="0"/>
              <a:t>　直接導入法：</a:t>
            </a:r>
            <a:r>
              <a:rPr lang="en-US" altLang="ja-JP" sz="2000" dirty="0" smtClean="0"/>
              <a:t>GC-FID </a:t>
            </a:r>
            <a:r>
              <a:rPr lang="ja-JP" altLang="en-US" sz="2000" dirty="0" err="1" smtClean="0"/>
              <a:t>、</a:t>
            </a:r>
            <a:r>
              <a:rPr lang="en-US" altLang="ja-JP" sz="2000" dirty="0" smtClean="0"/>
              <a:t>GC-MS</a:t>
            </a:r>
          </a:p>
          <a:p>
            <a:pPr marL="377100" indent="0">
              <a:lnSpc>
                <a:spcPts val="2600"/>
              </a:lnSpc>
              <a:buNone/>
            </a:pPr>
            <a:r>
              <a:rPr lang="ja-JP" altLang="en-US" sz="2000" dirty="0"/>
              <a:t>　</a:t>
            </a:r>
            <a:r>
              <a:rPr lang="ja-JP" altLang="en-US" sz="2000" dirty="0" smtClean="0"/>
              <a:t>　濃縮導入法：</a:t>
            </a:r>
            <a:r>
              <a:rPr lang="en-US" altLang="ja-JP" sz="2000" dirty="0" smtClean="0"/>
              <a:t>GC-MS</a:t>
            </a:r>
            <a:endParaRPr lang="en-US" altLang="ja-JP" sz="20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3</a:t>
            </a:fld>
            <a:endParaRPr kumimoji="1" lang="ja-JP" altLang="en-US"/>
          </a:p>
        </p:txBody>
      </p:sp>
      <p:sp>
        <p:nvSpPr>
          <p:cNvPr id="6" name="コンテンツ プレースホルダー 2"/>
          <p:cNvSpPr txBox="1">
            <a:spLocks/>
          </p:cNvSpPr>
          <p:nvPr/>
        </p:nvSpPr>
        <p:spPr>
          <a:xfrm>
            <a:off x="5076057" y="4218800"/>
            <a:ext cx="3816424" cy="7295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ü"/>
            </a:pPr>
            <a:r>
              <a:rPr lang="ja-JP" altLang="en-US" sz="2000" dirty="0" smtClean="0"/>
              <a:t>あらかじめ、測定対象物質の分析条件を検討する。</a:t>
            </a:r>
            <a:endParaRPr lang="ja-JP" altLang="en-US" sz="2000" dirty="0"/>
          </a:p>
        </p:txBody>
      </p:sp>
      <p:sp>
        <p:nvSpPr>
          <p:cNvPr id="10" name="コンテンツ プレースホルダー 2"/>
          <p:cNvSpPr txBox="1">
            <a:spLocks/>
          </p:cNvSpPr>
          <p:nvPr/>
        </p:nvSpPr>
        <p:spPr>
          <a:xfrm>
            <a:off x="827584" y="5873360"/>
            <a:ext cx="1592496" cy="6663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600" dirty="0" smtClean="0"/>
              <a:t>バッグ</a:t>
            </a:r>
            <a:endParaRPr lang="en-US" altLang="ja-JP" sz="1600" dirty="0" smtClean="0"/>
          </a:p>
          <a:p>
            <a:pPr marL="0" indent="0" algn="ctr">
              <a:buFont typeface="Arial" pitchFamily="34" charset="0"/>
              <a:buNone/>
            </a:pPr>
            <a:r>
              <a:rPr lang="ja-JP" altLang="en-US" sz="1600" dirty="0" smtClean="0"/>
              <a:t>（</a:t>
            </a:r>
            <a:r>
              <a:rPr lang="en-US" altLang="ja-JP" sz="1600" dirty="0" smtClean="0"/>
              <a:t>20 L </a:t>
            </a:r>
            <a:r>
              <a:rPr lang="ja-JP" altLang="en-US" sz="1600" dirty="0" smtClean="0"/>
              <a:t>程度）</a:t>
            </a:r>
            <a:endParaRPr lang="ja-JP" altLang="en-US" sz="1600" dirty="0"/>
          </a:p>
        </p:txBody>
      </p:sp>
      <p:sp>
        <p:nvSpPr>
          <p:cNvPr id="11" name="コンテンツ プレースホルダー 2"/>
          <p:cNvSpPr txBox="1">
            <a:spLocks/>
          </p:cNvSpPr>
          <p:nvPr/>
        </p:nvSpPr>
        <p:spPr>
          <a:xfrm>
            <a:off x="2339752" y="5874526"/>
            <a:ext cx="1645710" cy="72147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600" dirty="0" smtClean="0"/>
              <a:t>ガラス製真空瓶</a:t>
            </a:r>
            <a:endParaRPr lang="en-US" altLang="ja-JP" sz="1600" dirty="0" smtClean="0"/>
          </a:p>
          <a:p>
            <a:pPr marL="0" indent="0" algn="ctr">
              <a:buFont typeface="Arial" pitchFamily="34" charset="0"/>
              <a:buNone/>
            </a:pPr>
            <a:r>
              <a:rPr lang="ja-JP" altLang="en-US" sz="1600" dirty="0" smtClean="0"/>
              <a:t>（１</a:t>
            </a:r>
            <a:r>
              <a:rPr lang="en-US" altLang="ja-JP" sz="1600" dirty="0"/>
              <a:t> </a:t>
            </a:r>
            <a:r>
              <a:rPr lang="en-US" altLang="ja-JP" sz="1600" dirty="0" smtClean="0"/>
              <a:t>L </a:t>
            </a:r>
            <a:r>
              <a:rPr lang="ja-JP" altLang="en-US" sz="1600" dirty="0" smtClean="0"/>
              <a:t>以上）</a:t>
            </a:r>
            <a:endParaRPr lang="ja-JP" altLang="en-US" sz="1600" dirty="0"/>
          </a:p>
        </p:txBody>
      </p:sp>
      <p:sp>
        <p:nvSpPr>
          <p:cNvPr id="12" name="コンテンツ プレースホルダー 2"/>
          <p:cNvSpPr txBox="1">
            <a:spLocks/>
          </p:cNvSpPr>
          <p:nvPr/>
        </p:nvSpPr>
        <p:spPr>
          <a:xfrm>
            <a:off x="3685025" y="5874526"/>
            <a:ext cx="1645710" cy="72147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600" dirty="0" smtClean="0"/>
              <a:t>キャニスタ</a:t>
            </a:r>
            <a:endParaRPr lang="en-US" altLang="ja-JP" sz="1600" dirty="0" smtClean="0"/>
          </a:p>
          <a:p>
            <a:pPr marL="0" indent="0" algn="ctr">
              <a:buFont typeface="Arial" pitchFamily="34" charset="0"/>
              <a:buNone/>
            </a:pPr>
            <a:r>
              <a:rPr lang="ja-JP" altLang="en-US" sz="1600" dirty="0" smtClean="0"/>
              <a:t>（</a:t>
            </a:r>
            <a:r>
              <a:rPr lang="en-US" altLang="ja-JP" sz="1600" dirty="0" smtClean="0"/>
              <a:t>3 L </a:t>
            </a:r>
            <a:r>
              <a:rPr lang="ja-JP" altLang="en-US" sz="1600" dirty="0" smtClean="0"/>
              <a:t>以上）</a:t>
            </a:r>
            <a:endParaRPr lang="ja-JP" altLang="en-US" sz="1600" dirty="0"/>
          </a:p>
        </p:txBody>
      </p:sp>
      <p:sp>
        <p:nvSpPr>
          <p:cNvPr id="13" name="コンテンツ プレースホルダー 2"/>
          <p:cNvSpPr txBox="1">
            <a:spLocks/>
          </p:cNvSpPr>
          <p:nvPr/>
        </p:nvSpPr>
        <p:spPr>
          <a:xfrm>
            <a:off x="5076056" y="4948387"/>
            <a:ext cx="3900399" cy="8058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ü"/>
            </a:pPr>
            <a:r>
              <a:rPr lang="ja-JP" altLang="en-US" sz="2000" dirty="0" smtClean="0">
                <a:solidFill>
                  <a:srgbClr val="FF0000"/>
                </a:solidFill>
              </a:rPr>
              <a:t>試料採取後、できるだけ速やかに分析を行う。</a:t>
            </a:r>
            <a:endParaRPr lang="ja-JP" altLang="en-US" sz="2000" dirty="0">
              <a:solidFill>
                <a:srgbClr val="FF0000"/>
              </a:solidFill>
            </a:endParaRPr>
          </a:p>
        </p:txBody>
      </p:sp>
    </p:spTree>
    <p:extLst>
      <p:ext uri="{BB962C8B-B14F-4D97-AF65-F5344CB8AC3E}">
        <p14:creationId xmlns:p14="http://schemas.microsoft.com/office/powerpoint/2010/main" val="2804888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pPr/>
              <a:t>4</a:t>
            </a:fld>
            <a:endParaRPr kumimoji="1" lang="ja-JP" altLang="en-US"/>
          </a:p>
        </p:txBody>
      </p:sp>
      <p:sp>
        <p:nvSpPr>
          <p:cNvPr id="17" name="タイトル 1"/>
          <p:cNvSpPr txBox="1">
            <a:spLocks/>
          </p:cNvSpPr>
          <p:nvPr/>
        </p:nvSpPr>
        <p:spPr>
          <a:xfrm>
            <a:off x="224694" y="319769"/>
            <a:ext cx="7596336" cy="620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２．２　測定</a:t>
            </a:r>
            <a:r>
              <a:rPr lang="ja-JP" altLang="en-US" sz="3200" dirty="0"/>
              <a:t>試料の調製</a:t>
            </a:r>
            <a:endParaRPr lang="ja-JP" altLang="en-US" sz="3200" b="1" dirty="0">
              <a:latin typeface="ＭＳ ゴシック" pitchFamily="49" charset="-128"/>
              <a:ea typeface="ＭＳ ゴシック" pitchFamily="49"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615737821"/>
              </p:ext>
            </p:extLst>
          </p:nvPr>
        </p:nvGraphicFramePr>
        <p:xfrm>
          <a:off x="224695" y="1340768"/>
          <a:ext cx="7875697" cy="5040560"/>
        </p:xfrm>
        <a:graphic>
          <a:graphicData uri="http://schemas.openxmlformats.org/drawingml/2006/table">
            <a:tbl>
              <a:tblPr firstRow="1" bandRow="1">
                <a:tableStyleId>{5940675A-B579-460E-94D1-54222C63F5DA}</a:tableStyleId>
              </a:tblPr>
              <a:tblGrid>
                <a:gridCol w="1178953">
                  <a:extLst>
                    <a:ext uri="{9D8B030D-6E8A-4147-A177-3AD203B41FA5}">
                      <a16:colId xmlns:a16="http://schemas.microsoft.com/office/drawing/2014/main" val="3845362600"/>
                    </a:ext>
                  </a:extLst>
                </a:gridCol>
                <a:gridCol w="2664296">
                  <a:extLst>
                    <a:ext uri="{9D8B030D-6E8A-4147-A177-3AD203B41FA5}">
                      <a16:colId xmlns:a16="http://schemas.microsoft.com/office/drawing/2014/main" val="2555878285"/>
                    </a:ext>
                  </a:extLst>
                </a:gridCol>
                <a:gridCol w="4032448">
                  <a:extLst>
                    <a:ext uri="{9D8B030D-6E8A-4147-A177-3AD203B41FA5}">
                      <a16:colId xmlns:a16="http://schemas.microsoft.com/office/drawing/2014/main" val="1015182925"/>
                    </a:ext>
                  </a:extLst>
                </a:gridCol>
              </a:tblGrid>
              <a:tr h="1656192">
                <a:tc>
                  <a:txBody>
                    <a:bodyPr/>
                    <a:lstStyle/>
                    <a:p>
                      <a:pPr algn="l"/>
                      <a:r>
                        <a:rPr kumimoji="1" lang="ja-JP" altLang="en-US" sz="1400" dirty="0" smtClean="0">
                          <a:latin typeface="メイリオ" panose="020B0604030504040204" pitchFamily="50" charset="-128"/>
                          <a:ea typeface="メイリオ" panose="020B0604030504040204" pitchFamily="50" charset="-128"/>
                        </a:rPr>
                        <a:t>バッグ</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latin typeface="メイリオ" panose="020B0604030504040204" pitchFamily="50" charset="-128"/>
                          <a:ea typeface="メイリオ" panose="020B0604030504040204" pitchFamily="50" charset="-128"/>
                        </a:rPr>
                        <a:t>そのまま使用する。</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157173"/>
                  </a:ext>
                </a:extLst>
              </a:tr>
              <a:tr h="1512160">
                <a:tc>
                  <a:txBody>
                    <a:bodyPr/>
                    <a:lstStyle/>
                    <a:p>
                      <a:pPr algn="l"/>
                      <a:r>
                        <a:rPr kumimoji="1" lang="ja-JP" altLang="en-US" sz="1400" dirty="0" smtClean="0">
                          <a:latin typeface="メイリオ" panose="020B0604030504040204" pitchFamily="50" charset="-128"/>
                          <a:ea typeface="メイリオ" panose="020B0604030504040204" pitchFamily="50" charset="-128"/>
                        </a:rPr>
                        <a:t>真空瓶</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sz="1400" dirty="0">
                        <a:latin typeface="メイリオ" panose="020B0604030504040204" pitchFamily="50" charset="-128"/>
                        <a:ea typeface="メイリオ" panose="020B0604030504040204" pitchFamily="50" charset="-128"/>
                      </a:endParaRPr>
                    </a:p>
                  </a:txBody>
                  <a:tcPr/>
                </a:tc>
                <a:tc>
                  <a:txBody>
                    <a:bodyPr/>
                    <a:lstStyle/>
                    <a:p>
                      <a:pPr marL="285750" indent="-285750" algn="l">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rPr>
                        <a:t>ゼロガス（高純度窒素</a:t>
                      </a:r>
                      <a:r>
                        <a:rPr kumimoji="1" lang="en-US" altLang="ja-JP" sz="1400" dirty="0" smtClean="0">
                          <a:latin typeface="メイリオ" panose="020B0604030504040204" pitchFamily="50" charset="-128"/>
                          <a:ea typeface="メイリオ" panose="020B0604030504040204" pitchFamily="50" charset="-128"/>
                        </a:rPr>
                        <a:t>(&gt;99.9998vol.%)</a:t>
                      </a:r>
                      <a:r>
                        <a:rPr kumimoji="1" lang="ja-JP" altLang="en-US" sz="1400" dirty="0" smtClean="0">
                          <a:latin typeface="メイリオ" panose="020B0604030504040204" pitchFamily="50" charset="-128"/>
                          <a:ea typeface="メイリオ" panose="020B0604030504040204" pitchFamily="50" charset="-128"/>
                        </a:rPr>
                        <a:t>）を用いて、容器内を加圧状態にする。</a:t>
                      </a:r>
                      <a:endParaRPr kumimoji="1" lang="en-US" altLang="ja-JP" sz="1400" dirty="0" smtClean="0">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rPr>
                        <a:t>試料が十分に均一になるように</a:t>
                      </a:r>
                      <a:r>
                        <a:rPr kumimoji="1" lang="en-US" altLang="ja-JP" sz="1400" dirty="0" smtClean="0">
                          <a:latin typeface="メイリオ" panose="020B0604030504040204" pitchFamily="50" charset="-128"/>
                          <a:ea typeface="メイリオ" panose="020B0604030504040204" pitchFamily="50" charset="-128"/>
                        </a:rPr>
                        <a:t>30</a:t>
                      </a:r>
                      <a:r>
                        <a:rPr kumimoji="1" lang="ja-JP" altLang="en-US" sz="1400" dirty="0" smtClean="0">
                          <a:latin typeface="メイリオ" panose="020B0604030504040204" pitchFamily="50" charset="-128"/>
                          <a:ea typeface="メイリオ" panose="020B0604030504040204" pitchFamily="50" charset="-128"/>
                        </a:rPr>
                        <a:t>分程度静置する。</a:t>
                      </a:r>
                      <a:endParaRPr kumimoji="1" lang="en-US" altLang="ja-JP" sz="1400" dirty="0" smtClean="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397534882"/>
                  </a:ext>
                </a:extLst>
              </a:tr>
              <a:tr h="1872208">
                <a:tc>
                  <a:txBody>
                    <a:bodyPr/>
                    <a:lstStyle/>
                    <a:p>
                      <a:pPr algn="l"/>
                      <a:r>
                        <a:rPr kumimoji="1" lang="ja-JP" altLang="en-US" sz="1400" dirty="0" smtClean="0">
                          <a:latin typeface="メイリオ" panose="020B0604030504040204" pitchFamily="50" charset="-128"/>
                          <a:ea typeface="メイリオ" panose="020B0604030504040204" pitchFamily="50" charset="-128"/>
                        </a:rPr>
                        <a:t>キャニスタ</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dirty="0"/>
                    </a:p>
                  </a:txBody>
                  <a:tcPr/>
                </a:tc>
                <a:tc>
                  <a:txBody>
                    <a:bodyPr/>
                    <a:lstStyle/>
                    <a:p>
                      <a:pPr marL="285750" indent="-285750" algn="l">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rPr>
                        <a:t>ゼロガスで大気圧の２倍程度まで加圧する。</a:t>
                      </a:r>
                      <a:endParaRPr kumimoji="1" lang="en-US" altLang="ja-JP" sz="1400" dirty="0" smtClean="0">
                        <a:latin typeface="メイリオ" panose="020B0604030504040204" pitchFamily="50" charset="-128"/>
                        <a:ea typeface="メイリオ" panose="020B0604030504040204" pitchFamily="50" charset="-128"/>
                      </a:endParaRPr>
                    </a:p>
                    <a:p>
                      <a:pPr marL="0" indent="0" algn="l">
                        <a:buFont typeface="Arial" panose="020B0604020202020204" pitchFamily="34" charset="0"/>
                        <a:buNone/>
                      </a:pPr>
                      <a:endParaRPr kumimoji="1" lang="en-US" altLang="ja-JP" sz="1400" dirty="0" smtClean="0">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rPr>
                        <a:t>試料が十分に均一になるように一晩静置する。</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08586489"/>
                  </a:ext>
                </a:extLst>
              </a:tr>
            </a:tbl>
          </a:graphicData>
        </a:graphic>
      </p:graphicFrame>
      <p:pic>
        <p:nvPicPr>
          <p:cNvPr id="2" name="図 1"/>
          <p:cNvPicPr>
            <a:picLocks noChangeAspect="1"/>
          </p:cNvPicPr>
          <p:nvPr/>
        </p:nvPicPr>
        <p:blipFill>
          <a:blip r:embed="rId2"/>
          <a:stretch>
            <a:fillRect/>
          </a:stretch>
        </p:blipFill>
        <p:spPr>
          <a:xfrm>
            <a:off x="1665112" y="1432615"/>
            <a:ext cx="1508760" cy="1516380"/>
          </a:xfrm>
          <a:prstGeom prst="rect">
            <a:avLst/>
          </a:prstGeom>
        </p:spPr>
      </p:pic>
      <p:pic>
        <p:nvPicPr>
          <p:cNvPr id="5" name="図 4"/>
          <p:cNvPicPr>
            <a:picLocks noChangeAspect="1"/>
          </p:cNvPicPr>
          <p:nvPr/>
        </p:nvPicPr>
        <p:blipFill>
          <a:blip r:embed="rId3"/>
          <a:stretch>
            <a:fillRect/>
          </a:stretch>
        </p:blipFill>
        <p:spPr>
          <a:xfrm>
            <a:off x="1685660" y="3320297"/>
            <a:ext cx="2247900" cy="822960"/>
          </a:xfrm>
          <a:prstGeom prst="rect">
            <a:avLst/>
          </a:prstGeom>
        </p:spPr>
      </p:pic>
      <p:pic>
        <p:nvPicPr>
          <p:cNvPr id="6" name="図 5"/>
          <p:cNvPicPr>
            <a:picLocks noChangeAspect="1"/>
          </p:cNvPicPr>
          <p:nvPr/>
        </p:nvPicPr>
        <p:blipFill>
          <a:blip r:embed="rId4"/>
          <a:stretch>
            <a:fillRect/>
          </a:stretch>
        </p:blipFill>
        <p:spPr>
          <a:xfrm>
            <a:off x="1718804" y="4653136"/>
            <a:ext cx="1165860" cy="1661160"/>
          </a:xfrm>
          <a:prstGeom prst="rect">
            <a:avLst/>
          </a:prstGeom>
        </p:spPr>
      </p:pic>
    </p:spTree>
    <p:extLst>
      <p:ext uri="{BB962C8B-B14F-4D97-AF65-F5344CB8AC3E}">
        <p14:creationId xmlns:p14="http://schemas.microsoft.com/office/powerpoint/2010/main" val="2042173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14732" y="1252555"/>
            <a:ext cx="2049780" cy="2918460"/>
          </a:xfrm>
          <a:prstGeom prst="rect">
            <a:avLst/>
          </a:prstGeom>
        </p:spPr>
      </p:pic>
      <p:sp>
        <p:nvSpPr>
          <p:cNvPr id="3" name="コンテンツ プレースホルダー 2"/>
          <p:cNvSpPr>
            <a:spLocks noGrp="1"/>
          </p:cNvSpPr>
          <p:nvPr>
            <p:ph idx="1"/>
          </p:nvPr>
        </p:nvSpPr>
        <p:spPr>
          <a:xfrm>
            <a:off x="1155686" y="5999439"/>
            <a:ext cx="7665032" cy="411172"/>
          </a:xfrm>
        </p:spPr>
        <p:txBody>
          <a:bodyPr>
            <a:normAutofit/>
          </a:bodyPr>
          <a:lstStyle/>
          <a:p>
            <a:pPr marL="0" indent="0">
              <a:buNone/>
            </a:pPr>
            <a:r>
              <a:rPr lang="ja-JP" altLang="en-US" sz="1800" dirty="0" smtClean="0"/>
              <a:t>容器内を加圧後</a:t>
            </a:r>
            <a:r>
              <a:rPr lang="ja-JP" altLang="en-US" sz="1800" dirty="0"/>
              <a:t>、</a:t>
            </a:r>
            <a:r>
              <a:rPr lang="en-US" altLang="ja-JP" sz="1800" dirty="0"/>
              <a:t>30</a:t>
            </a:r>
            <a:r>
              <a:rPr lang="ja-JP" altLang="en-US" sz="1800" dirty="0"/>
              <a:t>分程度静置して試料が十分に均一になるようにする。</a:t>
            </a:r>
            <a:endParaRPr kumimoji="1" lang="ja-JP" altLang="en-US" sz="18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5</a:t>
            </a:fld>
            <a:endParaRPr kumimoji="1" lang="ja-JP" altLang="en-US"/>
          </a:p>
        </p:txBody>
      </p:sp>
      <p:sp>
        <p:nvSpPr>
          <p:cNvPr id="6" name="タイトル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２．２　測定</a:t>
            </a:r>
            <a:r>
              <a:rPr lang="ja-JP" altLang="en-US" sz="3200" dirty="0"/>
              <a:t>試料の</a:t>
            </a:r>
            <a:r>
              <a:rPr lang="ja-JP" altLang="en-US" sz="3200" dirty="0" smtClean="0"/>
              <a:t>調製：真空瓶</a:t>
            </a:r>
            <a:endParaRPr lang="ja-JP" altLang="en-US" sz="3200" b="1" dirty="0">
              <a:latin typeface="ＭＳ ゴシック" pitchFamily="49" charset="-128"/>
              <a:ea typeface="ＭＳ ゴシック" pitchFamily="49" charset="-128"/>
            </a:endParaRPr>
          </a:p>
        </p:txBody>
      </p:sp>
      <p:sp>
        <p:nvSpPr>
          <p:cNvPr id="10" name="コンテンツ プレースホルダー 2"/>
          <p:cNvSpPr txBox="1">
            <a:spLocks/>
          </p:cNvSpPr>
          <p:nvPr/>
        </p:nvSpPr>
        <p:spPr>
          <a:xfrm>
            <a:off x="421432" y="3492151"/>
            <a:ext cx="838200" cy="29688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400" dirty="0" smtClean="0"/>
              <a:t>注射筒</a:t>
            </a:r>
            <a:endParaRPr lang="ja-JP" altLang="en-US" sz="1400" dirty="0"/>
          </a:p>
        </p:txBody>
      </p:sp>
      <p:sp>
        <p:nvSpPr>
          <p:cNvPr id="11" name="下矢印 10"/>
          <p:cNvSpPr/>
          <p:nvPr/>
        </p:nvSpPr>
        <p:spPr>
          <a:xfrm rot="9260761">
            <a:off x="547522" y="2354645"/>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20163691">
            <a:off x="1520063" y="2000047"/>
            <a:ext cx="288032" cy="6480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コンテンツ プレースホルダー 2"/>
          <p:cNvSpPr txBox="1">
            <a:spLocks/>
          </p:cNvSpPr>
          <p:nvPr/>
        </p:nvSpPr>
        <p:spPr>
          <a:xfrm>
            <a:off x="267094" y="2902598"/>
            <a:ext cx="595858" cy="36004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800" b="1" dirty="0" smtClean="0">
                <a:solidFill>
                  <a:schemeClr val="bg1"/>
                </a:solidFill>
              </a:rPr>
              <a:t>（１）</a:t>
            </a:r>
            <a:endParaRPr lang="ja-JP" altLang="en-US" sz="1800" b="1" dirty="0">
              <a:solidFill>
                <a:schemeClr val="bg1"/>
              </a:solidFill>
            </a:endParaRPr>
          </a:p>
        </p:txBody>
      </p:sp>
      <p:sp>
        <p:nvSpPr>
          <p:cNvPr id="15" name="コンテンツ プレースホルダー 2"/>
          <p:cNvSpPr txBox="1">
            <a:spLocks/>
          </p:cNvSpPr>
          <p:nvPr/>
        </p:nvSpPr>
        <p:spPr>
          <a:xfrm>
            <a:off x="2422948" y="1270059"/>
            <a:ext cx="3312368" cy="305491"/>
          </a:xfrm>
          <a:prstGeom prst="rect">
            <a:avLst/>
          </a:prstGeom>
          <a:solidFill>
            <a:schemeClr val="tx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a:t>（１）</a:t>
            </a:r>
            <a:r>
              <a:rPr lang="ja-JP" altLang="en-US" sz="1800" dirty="0" smtClean="0"/>
              <a:t>容器内が減圧状態の場合</a:t>
            </a:r>
            <a:endParaRPr lang="en-US" altLang="ja-JP" sz="1800" dirty="0" smtClean="0"/>
          </a:p>
          <a:p>
            <a:pPr marL="0" indent="0" algn="ctr">
              <a:buNone/>
            </a:pPr>
            <a:endParaRPr lang="en-US" altLang="ja-JP" sz="1800" dirty="0" smtClean="0"/>
          </a:p>
        </p:txBody>
      </p:sp>
      <p:sp>
        <p:nvSpPr>
          <p:cNvPr id="17" name="コンテンツ プレースホルダー 2"/>
          <p:cNvSpPr txBox="1">
            <a:spLocks/>
          </p:cNvSpPr>
          <p:nvPr/>
        </p:nvSpPr>
        <p:spPr>
          <a:xfrm>
            <a:off x="2788606" y="1643387"/>
            <a:ext cx="6026159" cy="12592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buFont typeface="+mj-ea"/>
              <a:buAutoNum type="circleNumDbPlain"/>
            </a:pPr>
            <a:r>
              <a:rPr lang="ja-JP" altLang="en-US" sz="1800" dirty="0" smtClean="0"/>
              <a:t>ゼロガス</a:t>
            </a:r>
            <a:r>
              <a:rPr lang="ja-JP" altLang="en-US" sz="1800" dirty="0"/>
              <a:t>を自然に容器内に</a:t>
            </a:r>
            <a:r>
              <a:rPr lang="ja-JP" altLang="en-US" sz="1800" dirty="0" smtClean="0"/>
              <a:t>入れて内圧</a:t>
            </a:r>
            <a:r>
              <a:rPr lang="ja-JP" altLang="en-US" sz="1800" dirty="0"/>
              <a:t>を大気圧に</a:t>
            </a:r>
            <a:r>
              <a:rPr lang="ja-JP" altLang="en-US" sz="1800" dirty="0" smtClean="0"/>
              <a:t>戻す。</a:t>
            </a:r>
            <a:endParaRPr lang="en-US" altLang="ja-JP" sz="1800" dirty="0" smtClean="0"/>
          </a:p>
          <a:p>
            <a:pPr algn="just">
              <a:buFont typeface="+mj-ea"/>
              <a:buAutoNum type="circleNumDbPlain"/>
            </a:pPr>
            <a:r>
              <a:rPr lang="ja-JP" altLang="en-US" sz="1800" dirty="0" smtClean="0"/>
              <a:t>容器</a:t>
            </a:r>
            <a:r>
              <a:rPr lang="ja-JP" altLang="en-US" sz="1800" dirty="0"/>
              <a:t>容量の</a:t>
            </a:r>
            <a:r>
              <a:rPr lang="en-US" altLang="ja-JP" sz="1800" dirty="0"/>
              <a:t>10</a:t>
            </a:r>
            <a:r>
              <a:rPr lang="ja-JP" altLang="en-US" sz="1800" dirty="0"/>
              <a:t>％</a:t>
            </a:r>
            <a:r>
              <a:rPr lang="ja-JP" altLang="en-US" sz="1800" dirty="0" smtClean="0"/>
              <a:t>程度（１ </a:t>
            </a:r>
            <a:r>
              <a:rPr lang="en-US" altLang="ja-JP" sz="1800" dirty="0" smtClean="0"/>
              <a:t>L</a:t>
            </a:r>
            <a:r>
              <a:rPr lang="ja-JP" altLang="en-US" sz="1800" dirty="0" smtClean="0"/>
              <a:t>容器で</a:t>
            </a:r>
            <a:r>
              <a:rPr lang="en-US" altLang="ja-JP" sz="1800" dirty="0" smtClean="0"/>
              <a:t>100 mL</a:t>
            </a:r>
            <a:r>
              <a:rPr lang="ja-JP" altLang="en-US" sz="1800" dirty="0" smtClean="0"/>
              <a:t>）の</a:t>
            </a:r>
            <a:r>
              <a:rPr lang="ja-JP" altLang="en-US" sz="1800" dirty="0"/>
              <a:t>ゼロガス</a:t>
            </a:r>
            <a:r>
              <a:rPr lang="ja-JP" altLang="en-US" sz="1800" dirty="0" smtClean="0"/>
              <a:t>を押し入れて</a:t>
            </a:r>
            <a:r>
              <a:rPr lang="ja-JP" altLang="en-US" sz="1800" dirty="0"/>
              <a:t>容器内を</a:t>
            </a:r>
            <a:r>
              <a:rPr lang="ja-JP" altLang="en-US" sz="1800" dirty="0" smtClean="0"/>
              <a:t>加圧状態</a:t>
            </a:r>
            <a:r>
              <a:rPr lang="ja-JP" altLang="en-US" sz="1800" dirty="0"/>
              <a:t>にする</a:t>
            </a:r>
            <a:r>
              <a:rPr lang="ja-JP" altLang="en-US" sz="1800" dirty="0" smtClean="0"/>
              <a:t>。</a:t>
            </a:r>
            <a:endParaRPr lang="en-US" altLang="ja-JP" sz="1800" dirty="0" smtClean="0"/>
          </a:p>
          <a:p>
            <a:pPr algn="just">
              <a:buFont typeface="+mj-ea"/>
              <a:buAutoNum type="circleNumDbPlain"/>
            </a:pPr>
            <a:r>
              <a:rPr lang="ja-JP" altLang="en-US" sz="1800" dirty="0" smtClean="0"/>
              <a:t>注射</a:t>
            </a:r>
            <a:r>
              <a:rPr lang="ja-JP" altLang="en-US" sz="1800" dirty="0"/>
              <a:t>筒から容器に入れたゼロガスの合計量を</a:t>
            </a:r>
            <a:r>
              <a:rPr lang="ja-JP" altLang="en-US" sz="1800" dirty="0" smtClean="0"/>
              <a:t>記録する。</a:t>
            </a:r>
            <a:endParaRPr lang="en-US" altLang="ja-JP" sz="1800" dirty="0" smtClean="0"/>
          </a:p>
        </p:txBody>
      </p:sp>
      <p:sp>
        <p:nvSpPr>
          <p:cNvPr id="18" name="コンテンツ プレースホルダー 2"/>
          <p:cNvSpPr txBox="1">
            <a:spLocks/>
          </p:cNvSpPr>
          <p:nvPr/>
        </p:nvSpPr>
        <p:spPr>
          <a:xfrm>
            <a:off x="2489249" y="3124050"/>
            <a:ext cx="3168352" cy="366075"/>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t>（２）容器内が加圧状態の場合</a:t>
            </a:r>
            <a:endParaRPr lang="en-US" altLang="ja-JP" sz="1800" dirty="0" smtClean="0"/>
          </a:p>
          <a:p>
            <a:pPr marL="0" indent="0" algn="ctr">
              <a:buNone/>
            </a:pPr>
            <a:endParaRPr lang="en-US" altLang="ja-JP" dirty="0" smtClean="0"/>
          </a:p>
        </p:txBody>
      </p:sp>
      <p:sp>
        <p:nvSpPr>
          <p:cNvPr id="19" name="コンテンツ プレースホルダー 2"/>
          <p:cNvSpPr txBox="1">
            <a:spLocks/>
          </p:cNvSpPr>
          <p:nvPr/>
        </p:nvSpPr>
        <p:spPr>
          <a:xfrm>
            <a:off x="2832766" y="3515733"/>
            <a:ext cx="5981795" cy="18707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buFont typeface="+mj-ea"/>
              <a:buAutoNum type="circleNumDbPlain"/>
            </a:pPr>
            <a:r>
              <a:rPr lang="ja-JP" altLang="en-US" sz="1800" dirty="0" smtClean="0"/>
              <a:t>注射筒のプランジャ</a:t>
            </a:r>
            <a:r>
              <a:rPr lang="ja-JP" altLang="en-US" sz="1800" dirty="0"/>
              <a:t>が自然に押し戻された試料量を記録する</a:t>
            </a:r>
            <a:r>
              <a:rPr lang="ja-JP" altLang="en-US" sz="1800" dirty="0" smtClean="0"/>
              <a:t>。</a:t>
            </a:r>
            <a:endParaRPr lang="en-US" altLang="ja-JP" sz="1800" dirty="0" smtClean="0"/>
          </a:p>
          <a:p>
            <a:pPr algn="just">
              <a:buFont typeface="+mj-ea"/>
              <a:buAutoNum type="circleNumDbPlain"/>
            </a:pPr>
            <a:r>
              <a:rPr lang="ja-JP" altLang="en-US" sz="1800" dirty="0"/>
              <a:t>注射筒内のガスを廃棄し、再度、ゼロガスを注射筒に</a:t>
            </a:r>
            <a:r>
              <a:rPr lang="ja-JP" altLang="en-US" sz="1800" dirty="0" smtClean="0"/>
              <a:t>充填する。</a:t>
            </a:r>
            <a:endParaRPr lang="en-US" altLang="ja-JP" sz="1800" dirty="0" smtClean="0"/>
          </a:p>
          <a:p>
            <a:pPr algn="just">
              <a:buFont typeface="+mj-ea"/>
              <a:buAutoNum type="circleNumDbPlain"/>
            </a:pPr>
            <a:r>
              <a:rPr lang="ja-JP" altLang="en-US" sz="1800" dirty="0" smtClean="0"/>
              <a:t>容器</a:t>
            </a:r>
            <a:r>
              <a:rPr lang="ja-JP" altLang="en-US" sz="1800" dirty="0"/>
              <a:t>容量の</a:t>
            </a:r>
            <a:r>
              <a:rPr lang="en-US" altLang="ja-JP" sz="1800" dirty="0"/>
              <a:t>10</a:t>
            </a:r>
            <a:r>
              <a:rPr lang="ja-JP" altLang="en-US" sz="1800" dirty="0"/>
              <a:t>％</a:t>
            </a:r>
            <a:r>
              <a:rPr lang="ja-JP" altLang="en-US" sz="1800" dirty="0" smtClean="0"/>
              <a:t>程度（１ </a:t>
            </a:r>
            <a:r>
              <a:rPr lang="en-US" altLang="ja-JP" sz="1800" dirty="0" smtClean="0"/>
              <a:t>L</a:t>
            </a:r>
            <a:r>
              <a:rPr lang="ja-JP" altLang="en-US" sz="1800" dirty="0" smtClean="0"/>
              <a:t>容器で</a:t>
            </a:r>
            <a:r>
              <a:rPr lang="en-US" altLang="ja-JP" sz="1800" dirty="0" smtClean="0"/>
              <a:t>100 mL</a:t>
            </a:r>
            <a:r>
              <a:rPr lang="ja-JP" altLang="en-US" sz="1800" dirty="0" smtClean="0"/>
              <a:t>）の</a:t>
            </a:r>
            <a:r>
              <a:rPr lang="ja-JP" altLang="en-US" sz="1800" dirty="0"/>
              <a:t>ゼロガスを</a:t>
            </a:r>
            <a:r>
              <a:rPr lang="ja-JP" altLang="en-US" sz="1800" dirty="0" smtClean="0"/>
              <a:t>押し入れて</a:t>
            </a:r>
            <a:r>
              <a:rPr lang="ja-JP" altLang="en-US" sz="1800" dirty="0"/>
              <a:t>、</a:t>
            </a:r>
            <a:r>
              <a:rPr lang="ja-JP" altLang="en-US" sz="1800" dirty="0" smtClean="0"/>
              <a:t>ゼロガス</a:t>
            </a:r>
            <a:r>
              <a:rPr lang="ja-JP" altLang="en-US" sz="1800" dirty="0"/>
              <a:t>の合計量を</a:t>
            </a:r>
            <a:r>
              <a:rPr lang="ja-JP" altLang="en-US" sz="1800" dirty="0" smtClean="0"/>
              <a:t>記録する。</a:t>
            </a:r>
            <a:endParaRPr lang="en-US" altLang="ja-JP" sz="1800" dirty="0" smtClean="0"/>
          </a:p>
        </p:txBody>
      </p:sp>
      <p:sp>
        <p:nvSpPr>
          <p:cNvPr id="20" name="コンテンツ プレースホルダー 2"/>
          <p:cNvSpPr txBox="1">
            <a:spLocks/>
          </p:cNvSpPr>
          <p:nvPr/>
        </p:nvSpPr>
        <p:spPr>
          <a:xfrm>
            <a:off x="1520591" y="1798991"/>
            <a:ext cx="595858" cy="36004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800" b="1" dirty="0" smtClean="0">
                <a:solidFill>
                  <a:schemeClr val="bg1"/>
                </a:solidFill>
              </a:rPr>
              <a:t>（２）</a:t>
            </a:r>
            <a:endParaRPr lang="ja-JP" altLang="en-US" sz="1800" b="1" dirty="0">
              <a:solidFill>
                <a:schemeClr val="bg1"/>
              </a:solidFill>
            </a:endParaRPr>
          </a:p>
        </p:txBody>
      </p:sp>
      <p:sp>
        <p:nvSpPr>
          <p:cNvPr id="21" name="下矢印 20"/>
          <p:cNvSpPr/>
          <p:nvPr/>
        </p:nvSpPr>
        <p:spPr>
          <a:xfrm>
            <a:off x="4391980" y="5429187"/>
            <a:ext cx="360040" cy="53925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61771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39085" y="5686711"/>
            <a:ext cx="5294475" cy="371774"/>
          </a:xfrm>
        </p:spPr>
        <p:txBody>
          <a:bodyPr>
            <a:normAutofit/>
          </a:bodyPr>
          <a:lstStyle/>
          <a:p>
            <a:pPr marL="0" indent="0">
              <a:buNone/>
            </a:pPr>
            <a:r>
              <a:rPr lang="ja-JP" altLang="en-US" sz="1800" dirty="0" smtClean="0"/>
              <a:t>一晩静置</a:t>
            </a:r>
            <a:r>
              <a:rPr lang="ja-JP" altLang="en-US" sz="1800" dirty="0"/>
              <a:t>して試料が十分に均一になるようにする。</a:t>
            </a:r>
            <a:endParaRPr kumimoji="1" lang="ja-JP" altLang="en-US" sz="18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6</a:t>
            </a:fld>
            <a:endParaRPr kumimoji="1" lang="ja-JP" altLang="en-US"/>
          </a:p>
        </p:txBody>
      </p:sp>
      <p:sp>
        <p:nvSpPr>
          <p:cNvPr id="6" name="タイトル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２．２　測定</a:t>
            </a:r>
            <a:r>
              <a:rPr lang="ja-JP" altLang="en-US" sz="3200" dirty="0"/>
              <a:t>試料の</a:t>
            </a:r>
            <a:r>
              <a:rPr lang="ja-JP" altLang="en-US" sz="3200" dirty="0" smtClean="0"/>
              <a:t>調製：キャニスタ</a:t>
            </a:r>
            <a:endParaRPr lang="ja-JP" altLang="en-US" sz="3200" b="1" dirty="0">
              <a:latin typeface="ＭＳ ゴシック" pitchFamily="49" charset="-128"/>
              <a:ea typeface="ＭＳ ゴシック" pitchFamily="49" charset="-128"/>
            </a:endParaRPr>
          </a:p>
        </p:txBody>
      </p:sp>
      <p:sp>
        <p:nvSpPr>
          <p:cNvPr id="10" name="コンテンツ プレースホルダー 2"/>
          <p:cNvSpPr txBox="1">
            <a:spLocks/>
          </p:cNvSpPr>
          <p:nvPr/>
        </p:nvSpPr>
        <p:spPr>
          <a:xfrm>
            <a:off x="323528" y="3904517"/>
            <a:ext cx="1979096" cy="32814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400" dirty="0" smtClean="0"/>
              <a:t>マニュアル圧希釈装置</a:t>
            </a:r>
            <a:endParaRPr lang="ja-JP" altLang="en-US" sz="1400" dirty="0"/>
          </a:p>
        </p:txBody>
      </p:sp>
      <p:sp>
        <p:nvSpPr>
          <p:cNvPr id="13" name="コンテンツ プレースホルダー 2"/>
          <p:cNvSpPr txBox="1">
            <a:spLocks/>
          </p:cNvSpPr>
          <p:nvPr/>
        </p:nvSpPr>
        <p:spPr>
          <a:xfrm>
            <a:off x="267094" y="2902598"/>
            <a:ext cx="595858" cy="36004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800" b="1" dirty="0" smtClean="0">
                <a:solidFill>
                  <a:schemeClr val="bg1"/>
                </a:solidFill>
              </a:rPr>
              <a:t>（１）</a:t>
            </a:r>
            <a:endParaRPr lang="ja-JP" altLang="en-US" sz="1800" b="1" dirty="0">
              <a:solidFill>
                <a:schemeClr val="bg1"/>
              </a:solidFill>
            </a:endParaRPr>
          </a:p>
        </p:txBody>
      </p:sp>
      <p:sp>
        <p:nvSpPr>
          <p:cNvPr id="19" name="コンテンツ プレースホルダー 2"/>
          <p:cNvSpPr txBox="1">
            <a:spLocks/>
          </p:cNvSpPr>
          <p:nvPr/>
        </p:nvSpPr>
        <p:spPr>
          <a:xfrm>
            <a:off x="2351765" y="1270051"/>
            <a:ext cx="5981795" cy="15941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buFont typeface="+mj-ea"/>
              <a:buAutoNum type="circleNumDbPlain"/>
            </a:pPr>
            <a:r>
              <a:rPr lang="ja-JP" altLang="en-US" sz="1800" dirty="0" smtClean="0"/>
              <a:t>採取当日にゼロガスで大気圧の２倍程度まで加圧する。</a:t>
            </a:r>
            <a:endParaRPr lang="en-US" altLang="ja-JP" sz="1800" dirty="0" smtClean="0"/>
          </a:p>
          <a:p>
            <a:pPr algn="just">
              <a:buFont typeface="+mj-ea"/>
              <a:buAutoNum type="circleNumDbPlain"/>
            </a:pPr>
            <a:r>
              <a:rPr lang="ja-JP" altLang="en-US" sz="1800" dirty="0" smtClean="0"/>
              <a:t>加圧前圧力（</a:t>
            </a:r>
            <a:r>
              <a:rPr lang="en-US" altLang="ja-JP" sz="1800" dirty="0" smtClean="0"/>
              <a:t>P1</a:t>
            </a:r>
            <a:r>
              <a:rPr lang="ja-JP" altLang="en-US" sz="1800" dirty="0" smtClean="0"/>
              <a:t>）と加圧後圧力（</a:t>
            </a:r>
            <a:r>
              <a:rPr lang="en-US" altLang="ja-JP" sz="1800" dirty="0" smtClean="0"/>
              <a:t>P2</a:t>
            </a:r>
            <a:r>
              <a:rPr lang="ja-JP" altLang="en-US" sz="1800" dirty="0" smtClean="0"/>
              <a:t>）を記録する。</a:t>
            </a:r>
            <a:endParaRPr lang="en-US" altLang="ja-JP" sz="1800" dirty="0" smtClean="0"/>
          </a:p>
          <a:p>
            <a:pPr algn="just">
              <a:buFont typeface="+mj-ea"/>
              <a:buAutoNum type="circleNumDbPlain"/>
            </a:pPr>
            <a:r>
              <a:rPr lang="ja-JP" altLang="en-US" sz="1800" dirty="0" smtClean="0"/>
              <a:t>加圧による希釈倍率（</a:t>
            </a:r>
            <a:r>
              <a:rPr lang="en-US" altLang="ja-JP" sz="1800" dirty="0" smtClean="0"/>
              <a:t>n=P2/P1</a:t>
            </a:r>
            <a:r>
              <a:rPr lang="ja-JP" altLang="en-US" sz="1800" dirty="0" smtClean="0"/>
              <a:t>）を算出する。</a:t>
            </a:r>
            <a:endParaRPr lang="en-US" altLang="ja-JP" sz="1800" dirty="0" smtClean="0"/>
          </a:p>
          <a:p>
            <a:pPr algn="just">
              <a:buFont typeface="+mj-ea"/>
              <a:buAutoNum type="circleNumDbPlain"/>
            </a:pPr>
            <a:r>
              <a:rPr lang="ja-JP" altLang="en-US" sz="1800" dirty="0" smtClean="0"/>
              <a:t>キャニスタの先端部分にセプタムを取り付けて密栓し、キャニスタのバルブを開ける。</a:t>
            </a:r>
            <a:endParaRPr lang="en-US" altLang="ja-JP" sz="1800" dirty="0" smtClean="0"/>
          </a:p>
          <a:p>
            <a:pPr algn="just">
              <a:buFont typeface="+mj-ea"/>
              <a:buAutoNum type="circleNumDbPlain"/>
            </a:pPr>
            <a:endParaRPr lang="en-US" altLang="ja-JP" sz="1800" dirty="0" smtClean="0"/>
          </a:p>
        </p:txBody>
      </p:sp>
      <p:sp>
        <p:nvSpPr>
          <p:cNvPr id="20" name="コンテンツ プレースホルダー 2"/>
          <p:cNvSpPr txBox="1">
            <a:spLocks/>
          </p:cNvSpPr>
          <p:nvPr/>
        </p:nvSpPr>
        <p:spPr>
          <a:xfrm>
            <a:off x="1520591" y="1798991"/>
            <a:ext cx="595858" cy="36004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800" b="1" dirty="0" smtClean="0">
                <a:solidFill>
                  <a:schemeClr val="bg1"/>
                </a:solidFill>
              </a:rPr>
              <a:t>（２）</a:t>
            </a:r>
            <a:endParaRPr lang="ja-JP" altLang="en-US" sz="1800" b="1" dirty="0">
              <a:solidFill>
                <a:schemeClr val="bg1"/>
              </a:solidFill>
            </a:endParaRPr>
          </a:p>
        </p:txBody>
      </p:sp>
      <p:sp>
        <p:nvSpPr>
          <p:cNvPr id="21" name="下矢印 20"/>
          <p:cNvSpPr/>
          <p:nvPr/>
        </p:nvSpPr>
        <p:spPr>
          <a:xfrm>
            <a:off x="5148064" y="4941168"/>
            <a:ext cx="360040" cy="53925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269853" y="1237517"/>
            <a:ext cx="1981200" cy="2667000"/>
          </a:xfrm>
          <a:prstGeom prst="rect">
            <a:avLst/>
          </a:prstGeom>
        </p:spPr>
      </p:pic>
      <p:pic>
        <p:nvPicPr>
          <p:cNvPr id="12" name="図 11"/>
          <p:cNvPicPr>
            <a:picLocks noChangeAspect="1"/>
          </p:cNvPicPr>
          <p:nvPr/>
        </p:nvPicPr>
        <p:blipFill>
          <a:blip r:embed="rId3"/>
          <a:stretch>
            <a:fillRect/>
          </a:stretch>
        </p:blipFill>
        <p:spPr>
          <a:xfrm>
            <a:off x="3031294" y="2995806"/>
            <a:ext cx="1008515" cy="1593334"/>
          </a:xfrm>
          <a:prstGeom prst="rect">
            <a:avLst/>
          </a:prstGeom>
        </p:spPr>
      </p:pic>
      <p:sp>
        <p:nvSpPr>
          <p:cNvPr id="14" name="右矢印 13"/>
          <p:cNvSpPr/>
          <p:nvPr/>
        </p:nvSpPr>
        <p:spPr>
          <a:xfrm>
            <a:off x="6277648" y="3582955"/>
            <a:ext cx="530677" cy="3215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楕円 14"/>
          <p:cNvSpPr/>
          <p:nvPr/>
        </p:nvSpPr>
        <p:spPr>
          <a:xfrm>
            <a:off x="3274157" y="3087531"/>
            <a:ext cx="503693" cy="41633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a:stretch>
            <a:fillRect/>
          </a:stretch>
        </p:blipFill>
        <p:spPr>
          <a:xfrm>
            <a:off x="4413693" y="2984108"/>
            <a:ext cx="1612800" cy="1584000"/>
          </a:xfrm>
          <a:prstGeom prst="rect">
            <a:avLst/>
          </a:prstGeom>
        </p:spPr>
      </p:pic>
      <p:pic>
        <p:nvPicPr>
          <p:cNvPr id="17" name="図 16"/>
          <p:cNvPicPr>
            <a:picLocks noChangeAspect="1"/>
          </p:cNvPicPr>
          <p:nvPr/>
        </p:nvPicPr>
        <p:blipFill>
          <a:blip r:embed="rId5"/>
          <a:stretch>
            <a:fillRect/>
          </a:stretch>
        </p:blipFill>
        <p:spPr>
          <a:xfrm>
            <a:off x="6963080" y="2995806"/>
            <a:ext cx="1478400" cy="1584000"/>
          </a:xfrm>
          <a:prstGeom prst="rect">
            <a:avLst/>
          </a:prstGeom>
        </p:spPr>
      </p:pic>
      <p:cxnSp>
        <p:nvCxnSpPr>
          <p:cNvPr id="8" name="直線矢印コネクタ 7"/>
          <p:cNvCxnSpPr>
            <a:endCxn id="15" idx="6"/>
          </p:cNvCxnSpPr>
          <p:nvPr/>
        </p:nvCxnSpPr>
        <p:spPr>
          <a:xfrm flipH="1">
            <a:off x="3777850" y="3262638"/>
            <a:ext cx="635843" cy="3305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9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pPr/>
              <a:t>7</a:t>
            </a:fld>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2514112957"/>
              </p:ext>
            </p:extLst>
          </p:nvPr>
        </p:nvGraphicFramePr>
        <p:xfrm>
          <a:off x="395536" y="1556792"/>
          <a:ext cx="8595777" cy="4392488"/>
        </p:xfrm>
        <a:graphic>
          <a:graphicData uri="http://schemas.openxmlformats.org/drawingml/2006/table">
            <a:tbl>
              <a:tblPr firstRow="1" bandRow="1">
                <a:tableStyleId>{5940675A-B579-460E-94D1-54222C63F5DA}</a:tableStyleId>
              </a:tblPr>
              <a:tblGrid>
                <a:gridCol w="890922">
                  <a:extLst>
                    <a:ext uri="{9D8B030D-6E8A-4147-A177-3AD203B41FA5}">
                      <a16:colId xmlns:a16="http://schemas.microsoft.com/office/drawing/2014/main" val="3845362600"/>
                    </a:ext>
                  </a:extLst>
                </a:gridCol>
                <a:gridCol w="360040">
                  <a:extLst>
                    <a:ext uri="{9D8B030D-6E8A-4147-A177-3AD203B41FA5}">
                      <a16:colId xmlns:a16="http://schemas.microsoft.com/office/drawing/2014/main" val="3904431003"/>
                    </a:ext>
                  </a:extLst>
                </a:gridCol>
                <a:gridCol w="3744415">
                  <a:extLst>
                    <a:ext uri="{9D8B030D-6E8A-4147-A177-3AD203B41FA5}">
                      <a16:colId xmlns:a16="http://schemas.microsoft.com/office/drawing/2014/main" val="2555878285"/>
                    </a:ext>
                  </a:extLst>
                </a:gridCol>
                <a:gridCol w="3600400">
                  <a:extLst>
                    <a:ext uri="{9D8B030D-6E8A-4147-A177-3AD203B41FA5}">
                      <a16:colId xmlns:a16="http://schemas.microsoft.com/office/drawing/2014/main" val="1015182925"/>
                    </a:ext>
                  </a:extLst>
                </a:gridCol>
              </a:tblGrid>
              <a:tr h="1440160">
                <a:tc>
                  <a:txBody>
                    <a:bodyPr/>
                    <a:lstStyle/>
                    <a:p>
                      <a:pPr algn="l"/>
                      <a:r>
                        <a:rPr kumimoji="1" lang="en-US" altLang="ja-JP" sz="1400" dirty="0" smtClean="0">
                          <a:latin typeface="メイリオ" panose="020B0604030504040204" pitchFamily="50" charset="-128"/>
                          <a:ea typeface="メイリオ" panose="020B0604030504040204" pitchFamily="50" charset="-128"/>
                        </a:rPr>
                        <a:t>GC-FID</a:t>
                      </a:r>
                      <a:endParaRPr kumimoji="1" lang="ja-JP" altLang="en-US" sz="140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直接導入</a:t>
                      </a:r>
                      <a:endParaRPr kumimoji="1" lang="ja-JP" altLang="en-US" sz="1400" dirty="0">
                        <a:latin typeface="メイリオ" panose="020B0604030504040204" pitchFamily="50" charset="-128"/>
                        <a:ea typeface="メイリオ" panose="020B0604030504040204" pitchFamily="50" charset="-128"/>
                      </a:endParaRPr>
                    </a:p>
                  </a:txBody>
                  <a:tcPr vert="eaVert" anchorCtr="1"/>
                </a:tc>
                <a:tc>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定量範囲（数百</a:t>
                      </a:r>
                      <a:r>
                        <a:rPr kumimoji="1" lang="en-US" altLang="ja-JP" sz="1400" dirty="0" smtClean="0">
                          <a:latin typeface="メイリオ" panose="020B0604030504040204" pitchFamily="50" charset="-128"/>
                          <a:ea typeface="メイリオ" panose="020B0604030504040204" pitchFamily="50" charset="-128"/>
                        </a:rPr>
                        <a:t>ppb</a:t>
                      </a:r>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rPr>
                        <a:t>ppm</a:t>
                      </a:r>
                      <a:r>
                        <a:rPr kumimoji="1" lang="ja-JP" altLang="en-US" sz="1400" dirty="0" smtClean="0">
                          <a:latin typeface="メイリオ" panose="020B0604030504040204" pitchFamily="50" charset="-128"/>
                          <a:ea typeface="メイリオ" panose="020B0604030504040204" pitchFamily="50" charset="-128"/>
                        </a:rPr>
                        <a:t>オーダー）が広いが、選択性の点で問題がある。</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rPr>
                        <a:t>GC-MS</a:t>
                      </a:r>
                      <a:r>
                        <a:rPr kumimoji="1" lang="ja-JP" altLang="en-US" sz="1400" dirty="0" smtClean="0">
                          <a:latin typeface="メイリオ" panose="020B0604030504040204" pitchFamily="50" charset="-128"/>
                          <a:ea typeface="メイリオ" panose="020B0604030504040204" pitchFamily="50" charset="-128"/>
                        </a:rPr>
                        <a:t>を用いて同定・定量の信頼性を確認する。</a:t>
                      </a:r>
                      <a:endParaRPr kumimoji="1" lang="ja-JP" altLang="en-US"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6157173"/>
                  </a:ext>
                </a:extLst>
              </a:tr>
              <a:tr h="1440160">
                <a:tc rowSpan="2">
                  <a:txBody>
                    <a:bodyPr/>
                    <a:lstStyle/>
                    <a:p>
                      <a:pPr algn="l"/>
                      <a:r>
                        <a:rPr kumimoji="1" lang="en-US" altLang="ja-JP" sz="1400" dirty="0" smtClean="0">
                          <a:latin typeface="メイリオ" panose="020B0604030504040204" pitchFamily="50" charset="-128"/>
                          <a:ea typeface="メイリオ" panose="020B0604030504040204" pitchFamily="50" charset="-128"/>
                        </a:rPr>
                        <a:t>GC-MS</a:t>
                      </a:r>
                      <a:endParaRPr kumimoji="1" lang="ja-JP" altLang="en-US" sz="14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tc>
                  <a:txBody>
                    <a:bodyPr/>
                    <a:lstStyle/>
                    <a:p>
                      <a:endParaRPr kumimoji="1" lang="ja-JP" altLang="en-US" dirty="0"/>
                    </a:p>
                  </a:txBody>
                  <a:tcPr/>
                </a:tc>
                <a:tc>
                  <a:txBody>
                    <a:bodyPr/>
                    <a:lstStyle/>
                    <a:p>
                      <a:pPr algn="l"/>
                      <a:r>
                        <a:rPr kumimoji="1" lang="ja-JP" altLang="en-US" sz="1400" dirty="0" smtClean="0">
                          <a:latin typeface="メイリオ" panose="020B0604030504040204" pitchFamily="50" charset="-128"/>
                          <a:ea typeface="メイリオ" panose="020B0604030504040204" pitchFamily="50" charset="-128"/>
                        </a:rPr>
                        <a:t>高感度で選択性に優れている。</a:t>
                      </a:r>
                      <a:endParaRPr kumimoji="1" lang="en-US" altLang="ja-JP" sz="1400" dirty="0" smtClean="0">
                        <a:latin typeface="メイリオ" panose="020B0604030504040204" pitchFamily="50" charset="-128"/>
                        <a:ea typeface="メイリオ" panose="020B0604030504040204" pitchFamily="50" charset="-128"/>
                      </a:endParaRPr>
                    </a:p>
                    <a:p>
                      <a:pPr algn="l"/>
                      <a:endParaRPr kumimoji="1" lang="en-US" altLang="ja-JP" sz="1400" dirty="0" smtClean="0">
                        <a:latin typeface="メイリオ" panose="020B0604030504040204" pitchFamily="50" charset="-128"/>
                        <a:ea typeface="メイリオ" panose="020B0604030504040204" pitchFamily="50" charset="-128"/>
                      </a:endParaRPr>
                    </a:p>
                    <a:p>
                      <a:pPr algn="l"/>
                      <a:r>
                        <a:rPr kumimoji="1" lang="ja-JP" altLang="en-US" sz="1400" dirty="0" smtClean="0">
                          <a:latin typeface="メイリオ" panose="020B0604030504040204" pitchFamily="50" charset="-128"/>
                          <a:ea typeface="メイリオ" panose="020B0604030504040204" pitchFamily="50" charset="-128"/>
                        </a:rPr>
                        <a:t>濃度レベル：数十～数百</a:t>
                      </a:r>
                      <a:r>
                        <a:rPr kumimoji="1" lang="en-US" altLang="ja-JP" sz="1400" dirty="0" smtClean="0">
                          <a:latin typeface="メイリオ" panose="020B0604030504040204" pitchFamily="50" charset="-128"/>
                          <a:ea typeface="メイリオ" panose="020B0604030504040204" pitchFamily="50" charset="-128"/>
                        </a:rPr>
                        <a:t>ppb</a:t>
                      </a:r>
                      <a:r>
                        <a:rPr kumimoji="1" lang="ja-JP" altLang="en-US" sz="1400" dirty="0" smtClean="0">
                          <a:latin typeface="メイリオ" panose="020B0604030504040204" pitchFamily="50" charset="-128"/>
                          <a:ea typeface="メイリオ" panose="020B0604030504040204" pitchFamily="50" charset="-128"/>
                        </a:rPr>
                        <a:t>以上</a:t>
                      </a:r>
                      <a:endParaRPr kumimoji="1" lang="en-US" altLang="ja-JP" sz="1400" dirty="0" smtClean="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517095577"/>
                  </a:ext>
                </a:extLst>
              </a:tr>
              <a:tr h="1512168">
                <a:tc vMerge="1">
                  <a:txBody>
                    <a:bodyPr/>
                    <a:lstStyle/>
                    <a:p>
                      <a:pPr algn="l"/>
                      <a:endParaRPr kumimoji="1" lang="ja-JP" altLang="en-US" sz="1400" dirty="0">
                        <a:latin typeface="メイリオ" panose="020B0604030504040204" pitchFamily="50" charset="-128"/>
                        <a:ea typeface="メイリオ" panose="020B0604030504040204" pitchFamily="50" charset="-128"/>
                      </a:endParaRPr>
                    </a:p>
                  </a:txBody>
                  <a:tcPr/>
                </a:tc>
                <a:tc>
                  <a:txBody>
                    <a:bodyPr/>
                    <a:lstStyle/>
                    <a:p>
                      <a:pPr algn="l"/>
                      <a:r>
                        <a:rPr kumimoji="1" lang="ja-JP" altLang="en-US" sz="1400" dirty="0" smtClean="0">
                          <a:latin typeface="メイリオ" panose="020B0604030504040204" pitchFamily="50" charset="-128"/>
                          <a:ea typeface="メイリオ" panose="020B0604030504040204" pitchFamily="50" charset="-128"/>
                        </a:rPr>
                        <a:t>濃縮導入</a:t>
                      </a:r>
                      <a:endParaRPr kumimoji="1" lang="ja-JP" altLang="en-US" sz="1400" dirty="0">
                        <a:latin typeface="メイリオ" panose="020B0604030504040204" pitchFamily="50" charset="-128"/>
                        <a:ea typeface="メイリオ" panose="020B0604030504040204" pitchFamily="50" charset="-128"/>
                      </a:endParaRPr>
                    </a:p>
                  </a:txBody>
                  <a:tcPr vert="eaVert" anchorCtr="1"/>
                </a:tc>
                <a:tc>
                  <a:txBody>
                    <a:bodyPr/>
                    <a:lstStyle/>
                    <a:p>
                      <a:pPr algn="l"/>
                      <a:endParaRPr kumimoji="1" lang="ja-JP" altLang="en-US" sz="1400" dirty="0">
                        <a:latin typeface="メイリオ" panose="020B0604030504040204" pitchFamily="50" charset="-128"/>
                        <a:ea typeface="メイリオ" panose="020B0604030504040204" pitchFamily="50" charset="-128"/>
                      </a:endParaRPr>
                    </a:p>
                  </a:txBody>
                  <a:tcPr/>
                </a:tc>
                <a:tc>
                  <a:txBody>
                    <a:bodyPr/>
                    <a:lstStyle/>
                    <a:p>
                      <a:pPr algn="l"/>
                      <a:r>
                        <a:rPr kumimoji="1" lang="ja-JP" altLang="en-US" sz="1400" dirty="0" smtClean="0">
                          <a:latin typeface="メイリオ" panose="020B0604030504040204" pitchFamily="50" charset="-128"/>
                          <a:ea typeface="メイリオ" panose="020B0604030504040204" pitchFamily="50" charset="-128"/>
                        </a:rPr>
                        <a:t>直接導入法による</a:t>
                      </a:r>
                      <a:r>
                        <a:rPr kumimoji="1" lang="en-US" altLang="ja-JP" sz="1400" dirty="0" smtClean="0">
                          <a:latin typeface="メイリオ" panose="020B0604030504040204" pitchFamily="50" charset="-128"/>
                          <a:ea typeface="メイリオ" panose="020B0604030504040204" pitchFamily="50" charset="-128"/>
                        </a:rPr>
                        <a:t>GC-FID</a:t>
                      </a:r>
                      <a:r>
                        <a:rPr kumimoji="1" lang="ja-JP" altLang="en-US" sz="1400" dirty="0" smtClean="0">
                          <a:latin typeface="メイリオ" panose="020B0604030504040204" pitchFamily="50" charset="-128"/>
                          <a:ea typeface="メイリオ" panose="020B0604030504040204" pitchFamily="50" charset="-128"/>
                        </a:rPr>
                        <a:t>や</a:t>
                      </a:r>
                      <a:r>
                        <a:rPr kumimoji="1" lang="en-US" altLang="ja-JP" sz="1400" dirty="0" smtClean="0">
                          <a:latin typeface="メイリオ" panose="020B0604030504040204" pitchFamily="50" charset="-128"/>
                          <a:ea typeface="メイリオ" panose="020B0604030504040204" pitchFamily="50" charset="-128"/>
                        </a:rPr>
                        <a:t>GC-MS</a:t>
                      </a:r>
                      <a:r>
                        <a:rPr kumimoji="1" lang="ja-JP" altLang="en-US" sz="1400" dirty="0" smtClean="0">
                          <a:latin typeface="メイリオ" panose="020B0604030504040204" pitchFamily="50" charset="-128"/>
                          <a:ea typeface="メイリオ" panose="020B0604030504040204" pitchFamily="50" charset="-128"/>
                        </a:rPr>
                        <a:t>で測定した定量下限値が条例における基準値の</a:t>
                      </a:r>
                      <a:r>
                        <a:rPr kumimoji="1" lang="en-US" altLang="ja-JP" sz="1400" dirty="0" smtClean="0">
                          <a:latin typeface="メイリオ" panose="020B0604030504040204" pitchFamily="50" charset="-128"/>
                          <a:ea typeface="メイリオ" panose="020B0604030504040204" pitchFamily="50" charset="-128"/>
                        </a:rPr>
                        <a:t>1/10</a:t>
                      </a:r>
                      <a:r>
                        <a:rPr kumimoji="1" lang="ja-JP" altLang="en-US" sz="1400" dirty="0" smtClean="0">
                          <a:latin typeface="メイリオ" panose="020B0604030504040204" pitchFamily="50" charset="-128"/>
                          <a:ea typeface="メイリオ" panose="020B0604030504040204" pitchFamily="50" charset="-128"/>
                        </a:rPr>
                        <a:t>より大きい場合に用いる。</a:t>
                      </a:r>
                      <a:endParaRPr kumimoji="1" lang="en-US" altLang="ja-JP" sz="1400" dirty="0" smtClean="0">
                        <a:latin typeface="メイリオ" panose="020B0604030504040204" pitchFamily="50" charset="-128"/>
                        <a:ea typeface="メイリオ" panose="020B0604030504040204" pitchFamily="50" charset="-128"/>
                      </a:endParaRPr>
                    </a:p>
                    <a:p>
                      <a:pPr algn="l"/>
                      <a:endParaRPr kumimoji="1" lang="en-US" altLang="ja-JP" sz="1400" dirty="0" smtClean="0">
                        <a:latin typeface="メイリオ" panose="020B0604030504040204" pitchFamily="50" charset="-128"/>
                        <a:ea typeface="メイリオ" panose="020B0604030504040204" pitchFamily="50" charset="-128"/>
                      </a:endParaRPr>
                    </a:p>
                    <a:p>
                      <a:pPr algn="l"/>
                      <a:r>
                        <a:rPr kumimoji="1" lang="ja-JP" altLang="en-US" sz="1400" dirty="0" smtClean="0">
                          <a:latin typeface="メイリオ" panose="020B0604030504040204" pitchFamily="50" charset="-128"/>
                          <a:ea typeface="メイリオ" panose="020B0604030504040204" pitchFamily="50" charset="-128"/>
                        </a:rPr>
                        <a:t>濃度レベル：数十</a:t>
                      </a:r>
                      <a:r>
                        <a:rPr kumimoji="1" lang="en-US" altLang="ja-JP" sz="1400" dirty="0" err="1" smtClean="0">
                          <a:latin typeface="メイリオ" panose="020B0604030504040204" pitchFamily="50" charset="-128"/>
                          <a:ea typeface="メイリオ" panose="020B0604030504040204" pitchFamily="50" charset="-128"/>
                        </a:rPr>
                        <a:t>ppt</a:t>
                      </a:r>
                      <a:r>
                        <a:rPr kumimoji="1" lang="ja-JP" altLang="en-US" sz="1400" dirty="0" smtClean="0">
                          <a:latin typeface="メイリオ" panose="020B0604030504040204" pitchFamily="50" charset="-128"/>
                          <a:ea typeface="メイリオ" panose="020B0604030504040204" pitchFamily="50" charset="-128"/>
                        </a:rPr>
                        <a:t>～数</a:t>
                      </a:r>
                      <a:r>
                        <a:rPr kumimoji="1" lang="en-US" altLang="ja-JP" sz="1400" dirty="0" smtClean="0">
                          <a:latin typeface="メイリオ" panose="020B0604030504040204" pitchFamily="50" charset="-128"/>
                          <a:ea typeface="メイリオ" panose="020B0604030504040204" pitchFamily="50" charset="-128"/>
                        </a:rPr>
                        <a:t>ppb</a:t>
                      </a:r>
                      <a:endParaRPr kumimoji="1" lang="ja-JP" altLang="en-US"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772428894"/>
                  </a:ext>
                </a:extLst>
              </a:tr>
            </a:tbl>
          </a:graphicData>
        </a:graphic>
      </p:graphicFrame>
      <p:pic>
        <p:nvPicPr>
          <p:cNvPr id="14" name="図 13"/>
          <p:cNvPicPr>
            <a:picLocks noChangeAspect="1"/>
          </p:cNvPicPr>
          <p:nvPr/>
        </p:nvPicPr>
        <p:blipFill>
          <a:blip r:embed="rId2"/>
          <a:stretch>
            <a:fillRect/>
          </a:stretch>
        </p:blipFill>
        <p:spPr>
          <a:xfrm>
            <a:off x="2033398" y="4515069"/>
            <a:ext cx="2801574" cy="1327793"/>
          </a:xfrm>
          <a:prstGeom prst="rect">
            <a:avLst/>
          </a:prstGeom>
        </p:spPr>
      </p:pic>
      <p:pic>
        <p:nvPicPr>
          <p:cNvPr id="5" name="図 4"/>
          <p:cNvPicPr>
            <a:picLocks noChangeAspect="1"/>
          </p:cNvPicPr>
          <p:nvPr/>
        </p:nvPicPr>
        <p:blipFill>
          <a:blip r:embed="rId3"/>
          <a:stretch>
            <a:fillRect/>
          </a:stretch>
        </p:blipFill>
        <p:spPr>
          <a:xfrm>
            <a:off x="2537454" y="1677943"/>
            <a:ext cx="1802000" cy="1263993"/>
          </a:xfrm>
          <a:prstGeom prst="rect">
            <a:avLst/>
          </a:prstGeom>
        </p:spPr>
      </p:pic>
      <p:sp>
        <p:nvSpPr>
          <p:cNvPr id="8" name="タイトル 1"/>
          <p:cNvSpPr txBox="1">
            <a:spLocks noGrp="1"/>
          </p:cNvSpPr>
          <p:nvPr>
            <p:ph type="title"/>
          </p:nvPr>
        </p:nvSpPr>
        <p:spPr>
          <a:xfrm>
            <a:off x="98960" y="254225"/>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２．３</a:t>
            </a:r>
            <a:r>
              <a:rPr lang="ja-JP" altLang="en-US" sz="3200" dirty="0"/>
              <a:t>　</a:t>
            </a:r>
            <a:r>
              <a:rPr lang="ja-JP" altLang="en-US" sz="3200" dirty="0" smtClean="0"/>
              <a:t>試験操作：分析に用いる装置</a:t>
            </a:r>
            <a:endParaRPr lang="ja-JP" altLang="en-US" sz="3200" b="1" dirty="0">
              <a:latin typeface="ＭＳ ゴシック" pitchFamily="49" charset="-128"/>
              <a:ea typeface="ＭＳ ゴシック" pitchFamily="49" charset="-128"/>
            </a:endParaRPr>
          </a:p>
        </p:txBody>
      </p:sp>
      <p:pic>
        <p:nvPicPr>
          <p:cNvPr id="2" name="図 1"/>
          <p:cNvPicPr>
            <a:picLocks noChangeAspect="1"/>
          </p:cNvPicPr>
          <p:nvPr/>
        </p:nvPicPr>
        <p:blipFill>
          <a:blip r:embed="rId4"/>
          <a:stretch>
            <a:fillRect/>
          </a:stretch>
        </p:blipFill>
        <p:spPr>
          <a:xfrm>
            <a:off x="2537454" y="3141762"/>
            <a:ext cx="1706880" cy="1173480"/>
          </a:xfrm>
          <a:prstGeom prst="rect">
            <a:avLst/>
          </a:prstGeom>
        </p:spPr>
      </p:pic>
    </p:spTree>
    <p:extLst>
      <p:ext uri="{BB962C8B-B14F-4D97-AF65-F5344CB8AC3E}">
        <p14:creationId xmlns:p14="http://schemas.microsoft.com/office/powerpoint/2010/main" val="3123168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6348" y="1524045"/>
            <a:ext cx="8064896" cy="8640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57200" y="1588596"/>
            <a:ext cx="7643192" cy="792088"/>
          </a:xfrm>
        </p:spPr>
        <p:txBody>
          <a:bodyPr>
            <a:normAutofit/>
          </a:bodyPr>
          <a:lstStyle/>
          <a:p>
            <a:pPr marL="0" indent="0">
              <a:buNone/>
            </a:pPr>
            <a:r>
              <a:rPr lang="ja-JP" altLang="en-US" sz="2000" dirty="0" smtClean="0"/>
              <a:t>　試料</a:t>
            </a:r>
            <a:r>
              <a:rPr lang="ja-JP" altLang="en-US" sz="2000" dirty="0"/>
              <a:t>の一</a:t>
            </a:r>
            <a:r>
              <a:rPr lang="ja-JP" altLang="en-US" sz="2000" dirty="0" smtClean="0"/>
              <a:t>定量を</a:t>
            </a:r>
            <a:r>
              <a:rPr lang="ja-JP" altLang="en-US" sz="2000" dirty="0"/>
              <a:t>、採取容器のセプタムから気体用シリンジで正確に分取して</a:t>
            </a:r>
            <a:r>
              <a:rPr lang="en-US" altLang="ja-JP" sz="2000" dirty="0" smtClean="0"/>
              <a:t>GC</a:t>
            </a:r>
            <a:r>
              <a:rPr lang="ja-JP" altLang="en-US" sz="2000" dirty="0" smtClean="0"/>
              <a:t>あるいは</a:t>
            </a:r>
            <a:r>
              <a:rPr lang="en-US" altLang="ja-JP" sz="2000" dirty="0" smtClean="0"/>
              <a:t>GC-MS</a:t>
            </a:r>
            <a:r>
              <a:rPr lang="ja-JP" altLang="en-US" sz="2000" dirty="0" smtClean="0"/>
              <a:t>に注入する。</a:t>
            </a:r>
            <a:endParaRPr kumimoji="1" lang="ja-JP" altLang="en-US" sz="20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8</a:t>
            </a:fld>
            <a:endParaRPr kumimoji="1" lang="ja-JP" altLang="en-US"/>
          </a:p>
        </p:txBody>
      </p:sp>
      <p:sp>
        <p:nvSpPr>
          <p:cNvPr id="6" name="タイトル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２．３</a:t>
            </a:r>
            <a:r>
              <a:rPr lang="ja-JP" altLang="en-US" sz="3200" dirty="0"/>
              <a:t>　</a:t>
            </a:r>
            <a:r>
              <a:rPr lang="ja-JP" altLang="en-US" sz="3200" dirty="0" smtClean="0"/>
              <a:t>試験操作：直接導入法</a:t>
            </a:r>
            <a:endParaRPr lang="ja-JP" altLang="en-US" sz="3200" b="1" dirty="0">
              <a:latin typeface="ＭＳ ゴシック" pitchFamily="49" charset="-128"/>
              <a:ea typeface="ＭＳ ゴシック" pitchFamily="49" charset="-128"/>
            </a:endParaRPr>
          </a:p>
        </p:txBody>
      </p:sp>
      <p:sp>
        <p:nvSpPr>
          <p:cNvPr id="8" name="正方形/長方形 7"/>
          <p:cNvSpPr/>
          <p:nvPr/>
        </p:nvSpPr>
        <p:spPr>
          <a:xfrm>
            <a:off x="2457504" y="4574276"/>
            <a:ext cx="6230258" cy="923330"/>
          </a:xfrm>
          <a:prstGeom prst="rect">
            <a:avLst/>
          </a:prstGeom>
        </p:spPr>
        <p:txBody>
          <a:bodyPr wrap="square">
            <a:spAutoFit/>
          </a:bodyPr>
          <a:lstStyle/>
          <a:p>
            <a:pPr marL="285750" indent="-285750">
              <a:buFont typeface="Wingdings" panose="05000000000000000000" pitchFamily="2" charset="2"/>
              <a:buChar char="p"/>
            </a:pPr>
            <a:r>
              <a:rPr lang="ja-JP" altLang="en-US" dirty="0" smtClean="0"/>
              <a:t>注入</a:t>
            </a:r>
            <a:r>
              <a:rPr lang="ja-JP" altLang="en-US" dirty="0"/>
              <a:t>操作を繰り返していると、シリンジの気密性が悪くなってくることが</a:t>
            </a:r>
            <a:r>
              <a:rPr lang="ja-JP" altLang="en-US" dirty="0" smtClean="0"/>
              <a:t>ある。その</a:t>
            </a:r>
            <a:r>
              <a:rPr lang="ja-JP" altLang="en-US" dirty="0"/>
              <a:t>場合は気密性保持用チップを交換する</a:t>
            </a:r>
            <a:r>
              <a:rPr lang="ja-JP" altLang="en-US" dirty="0" smtClean="0"/>
              <a:t>。</a:t>
            </a:r>
            <a:endParaRPr lang="en-US" altLang="ja-JP" dirty="0" smtClean="0"/>
          </a:p>
          <a:p>
            <a:pPr marL="285750" indent="-285750">
              <a:buFont typeface="Wingdings" panose="05000000000000000000" pitchFamily="2" charset="2"/>
              <a:buChar char="ü"/>
            </a:pPr>
            <a:endParaRPr lang="ja-JP" altLang="en-US" dirty="0"/>
          </a:p>
        </p:txBody>
      </p:sp>
      <p:pic>
        <p:nvPicPr>
          <p:cNvPr id="5" name="図 4"/>
          <p:cNvPicPr>
            <a:picLocks noChangeAspect="1"/>
          </p:cNvPicPr>
          <p:nvPr/>
        </p:nvPicPr>
        <p:blipFill>
          <a:blip r:embed="rId2"/>
          <a:stretch>
            <a:fillRect/>
          </a:stretch>
        </p:blipFill>
        <p:spPr>
          <a:xfrm>
            <a:off x="343542" y="2979959"/>
            <a:ext cx="1934158" cy="2517647"/>
          </a:xfrm>
          <a:prstGeom prst="rect">
            <a:avLst/>
          </a:prstGeom>
        </p:spPr>
      </p:pic>
      <p:sp>
        <p:nvSpPr>
          <p:cNvPr id="9" name="コンテンツ プレースホルダー 2"/>
          <p:cNvSpPr txBox="1">
            <a:spLocks/>
          </p:cNvSpPr>
          <p:nvPr/>
        </p:nvSpPr>
        <p:spPr>
          <a:xfrm>
            <a:off x="539552" y="5620655"/>
            <a:ext cx="1530285" cy="24735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b="1" dirty="0">
                <a:latin typeface="メイリオ" panose="020B0604030504040204" pitchFamily="50" charset="-128"/>
                <a:ea typeface="メイリオ" panose="020B0604030504040204" pitchFamily="50" charset="-128"/>
              </a:rPr>
              <a:t>分析装置</a:t>
            </a:r>
            <a:r>
              <a:rPr lang="ja-JP" altLang="en-US" sz="1200" b="1" dirty="0" smtClean="0">
                <a:latin typeface="メイリオ" panose="020B0604030504040204" pitchFamily="50" charset="-128"/>
                <a:ea typeface="メイリオ" panose="020B0604030504040204" pitchFamily="50" charset="-128"/>
              </a:rPr>
              <a:t>の注入口</a:t>
            </a:r>
            <a:endParaRPr lang="ja-JP" altLang="en-US" sz="1200" b="1" dirty="0">
              <a:latin typeface="メイリオ" panose="020B0604030504040204" pitchFamily="50" charset="-128"/>
              <a:ea typeface="メイリオ" panose="020B0604030504040204" pitchFamily="50" charset="-128"/>
            </a:endParaRPr>
          </a:p>
        </p:txBody>
      </p:sp>
      <p:sp>
        <p:nvSpPr>
          <p:cNvPr id="10" name="コンテンツ プレースホルダー 2"/>
          <p:cNvSpPr txBox="1">
            <a:spLocks/>
          </p:cNvSpPr>
          <p:nvPr/>
        </p:nvSpPr>
        <p:spPr>
          <a:xfrm>
            <a:off x="246348" y="2609558"/>
            <a:ext cx="1463708" cy="481221"/>
          </a:xfrm>
          <a:prstGeom prst="rect">
            <a:avLst/>
          </a:prstGeom>
          <a:solidFill>
            <a:schemeClr val="bg1"/>
          </a:solidFill>
          <a:ln w="9525">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1200" dirty="0" smtClean="0">
                <a:latin typeface="メイリオ" panose="020B0604030504040204" pitchFamily="50" charset="-128"/>
                <a:ea typeface="メイリオ" panose="020B0604030504040204" pitchFamily="50" charset="-128"/>
              </a:rPr>
              <a:t>気体用シリンジ </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例：</a:t>
            </a:r>
            <a:r>
              <a:rPr lang="en-US" altLang="ja-JP" sz="1200" dirty="0" smtClean="0">
                <a:latin typeface="メイリオ" panose="020B0604030504040204" pitchFamily="50" charset="-128"/>
                <a:ea typeface="メイリオ" panose="020B0604030504040204" pitchFamily="50" charset="-128"/>
              </a:rPr>
              <a:t>250μL)</a:t>
            </a:r>
            <a:endParaRPr lang="ja-JP" altLang="en-US" sz="12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2349786" y="2818800"/>
            <a:ext cx="3023991" cy="369332"/>
          </a:xfrm>
          <a:prstGeom prst="rect">
            <a:avLst/>
          </a:prstGeom>
        </p:spPr>
        <p:txBody>
          <a:bodyPr wrap="square">
            <a:spAutoFit/>
          </a:bodyPr>
          <a:lstStyle/>
          <a:p>
            <a:r>
              <a:rPr lang="ja-JP" altLang="en-US" dirty="0" smtClean="0"/>
              <a:t>～シリンジ</a:t>
            </a:r>
            <a:r>
              <a:rPr lang="ja-JP" altLang="en-US" dirty="0"/>
              <a:t>での手動</a:t>
            </a:r>
            <a:r>
              <a:rPr lang="ja-JP" altLang="en-US" dirty="0" smtClean="0"/>
              <a:t>注入～</a:t>
            </a:r>
            <a:endParaRPr lang="en-US" altLang="ja-JP" dirty="0" smtClean="0"/>
          </a:p>
        </p:txBody>
      </p:sp>
      <p:sp>
        <p:nvSpPr>
          <p:cNvPr id="12" name="正方形/長方形 11"/>
          <p:cNvSpPr/>
          <p:nvPr/>
        </p:nvSpPr>
        <p:spPr>
          <a:xfrm>
            <a:off x="2443685" y="3283061"/>
            <a:ext cx="6230258" cy="646331"/>
          </a:xfrm>
          <a:prstGeom prst="rect">
            <a:avLst/>
          </a:prstGeom>
        </p:spPr>
        <p:txBody>
          <a:bodyPr wrap="square">
            <a:spAutoFit/>
          </a:bodyPr>
          <a:lstStyle/>
          <a:p>
            <a:pPr marL="285750" indent="-285750">
              <a:buFont typeface="Wingdings" panose="05000000000000000000" pitchFamily="2" charset="2"/>
              <a:buChar char="p"/>
            </a:pPr>
            <a:r>
              <a:rPr lang="ja-JP" altLang="en-US" dirty="0" smtClean="0"/>
              <a:t>測定値</a:t>
            </a:r>
            <a:r>
              <a:rPr lang="ja-JP" altLang="en-US" dirty="0"/>
              <a:t>にバラツキが生じるため、複数回の測定を行うことが望ましい</a:t>
            </a:r>
            <a:r>
              <a:rPr lang="ja-JP" altLang="en-US" dirty="0" smtClean="0"/>
              <a:t>。</a:t>
            </a:r>
            <a:endParaRPr lang="en-US" altLang="ja-JP" dirty="0" smtClean="0"/>
          </a:p>
        </p:txBody>
      </p:sp>
      <p:sp>
        <p:nvSpPr>
          <p:cNvPr id="13" name="正方形/長方形 12"/>
          <p:cNvSpPr/>
          <p:nvPr/>
        </p:nvSpPr>
        <p:spPr>
          <a:xfrm>
            <a:off x="2851606" y="3841989"/>
            <a:ext cx="5896858" cy="667131"/>
          </a:xfrm>
          <a:prstGeom prst="rect">
            <a:avLst/>
          </a:prstGeom>
        </p:spPr>
        <p:txBody>
          <a:bodyPr wrap="square">
            <a:spAutoFit/>
          </a:bodyPr>
          <a:lstStyle/>
          <a:p>
            <a:pPr marL="285750" indent="-285750">
              <a:buFont typeface="Wingdings" panose="05000000000000000000" pitchFamily="2" charset="2"/>
              <a:buChar char="ü"/>
            </a:pPr>
            <a:r>
              <a:rPr lang="ja-JP" altLang="en-US" dirty="0" smtClean="0"/>
              <a:t>ループ式</a:t>
            </a:r>
            <a:r>
              <a:rPr lang="ja-JP" altLang="en-US" dirty="0"/>
              <a:t>計量管を用いて自動注入を行うとシリンジで</a:t>
            </a:r>
            <a:r>
              <a:rPr lang="ja-JP" altLang="en-US" dirty="0" smtClean="0"/>
              <a:t>の手動</a:t>
            </a:r>
            <a:r>
              <a:rPr lang="ja-JP" altLang="en-US" dirty="0"/>
              <a:t>注入より測定精度がよい</a:t>
            </a:r>
            <a:r>
              <a:rPr lang="ja-JP" altLang="en-US" dirty="0" smtClean="0"/>
              <a:t>。</a:t>
            </a:r>
            <a:endParaRPr lang="ja-JP" altLang="en-US" dirty="0"/>
          </a:p>
        </p:txBody>
      </p:sp>
    </p:spTree>
    <p:extLst>
      <p:ext uri="{BB962C8B-B14F-4D97-AF65-F5344CB8AC3E}">
        <p14:creationId xmlns:p14="http://schemas.microsoft.com/office/powerpoint/2010/main" val="3961811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6348" y="1365912"/>
            <a:ext cx="7998060" cy="236590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57200" y="1459187"/>
            <a:ext cx="7787208" cy="2272634"/>
          </a:xfrm>
        </p:spPr>
        <p:txBody>
          <a:bodyPr>
            <a:noAutofit/>
          </a:bodyPr>
          <a:lstStyle/>
          <a:p>
            <a:pPr marL="457200" indent="-457200">
              <a:spcBef>
                <a:spcPts val="0"/>
              </a:spcBef>
              <a:buFont typeface="+mj-lt"/>
              <a:buAutoNum type="arabicPeriod"/>
            </a:pPr>
            <a:r>
              <a:rPr lang="ja-JP" altLang="en-US" sz="2000" dirty="0" smtClean="0"/>
              <a:t>キャニスタを</a:t>
            </a:r>
            <a:r>
              <a:rPr lang="ja-JP" altLang="en-US" sz="2000" dirty="0"/>
              <a:t>試料導入装置に接続し、除湿しながら試料を一定流量で濃縮部に濃縮する</a:t>
            </a:r>
            <a:r>
              <a:rPr lang="ja-JP" altLang="en-US" sz="2000" dirty="0" smtClean="0"/>
              <a:t>。</a:t>
            </a:r>
            <a:endParaRPr lang="en-US" altLang="ja-JP" sz="2000" dirty="0" smtClean="0"/>
          </a:p>
          <a:p>
            <a:pPr marL="457200" indent="-457200">
              <a:spcBef>
                <a:spcPts val="0"/>
              </a:spcBef>
              <a:buFont typeface="+mj-lt"/>
              <a:buAutoNum type="arabicPeriod"/>
            </a:pPr>
            <a:r>
              <a:rPr lang="ja-JP" altLang="en-US" sz="2000" dirty="0" smtClean="0"/>
              <a:t>濃縮部</a:t>
            </a:r>
            <a:r>
              <a:rPr lang="ja-JP" altLang="en-US" sz="2000" dirty="0"/>
              <a:t>を一定時間</a:t>
            </a:r>
            <a:r>
              <a:rPr lang="ja-JP" altLang="en-US" sz="2000" dirty="0" smtClean="0"/>
              <a:t>加熱して</a:t>
            </a:r>
            <a:r>
              <a:rPr lang="ja-JP" altLang="en-US" sz="2000" dirty="0"/>
              <a:t>測定対象物質を脱着し、液体窒素等で温度制御したトラップ管に再濃縮する</a:t>
            </a:r>
            <a:r>
              <a:rPr lang="ja-JP" altLang="en-US" sz="2000" dirty="0" smtClean="0"/>
              <a:t>。</a:t>
            </a:r>
            <a:endParaRPr lang="en-US" altLang="ja-JP" sz="2000" dirty="0" smtClean="0"/>
          </a:p>
          <a:p>
            <a:pPr marL="457200" indent="-457200">
              <a:spcBef>
                <a:spcPts val="0"/>
              </a:spcBef>
              <a:buFont typeface="+mj-lt"/>
              <a:buAutoNum type="arabicPeriod"/>
            </a:pPr>
            <a:r>
              <a:rPr lang="ja-JP" altLang="en-US" sz="2000" dirty="0" smtClean="0"/>
              <a:t>トラップ管</a:t>
            </a:r>
            <a:r>
              <a:rPr lang="ja-JP" altLang="en-US" sz="2000" dirty="0"/>
              <a:t>として中空管を用いるものでは</a:t>
            </a:r>
            <a:r>
              <a:rPr lang="en-US" altLang="ja-JP" sz="2000" dirty="0"/>
              <a:t>､</a:t>
            </a:r>
            <a:r>
              <a:rPr lang="ja-JP" altLang="en-US" sz="2000" dirty="0"/>
              <a:t>この中空管を短時間で昇温して測定対象物質を脱着し、分析カラムに導入した後、</a:t>
            </a:r>
            <a:r>
              <a:rPr lang="en-US" altLang="ja-JP" sz="2000" dirty="0"/>
              <a:t>GC</a:t>
            </a:r>
            <a:r>
              <a:rPr lang="ja-JP" altLang="en-US" sz="2000" dirty="0" err="1"/>
              <a:t>の昇</a:t>
            </a:r>
            <a:r>
              <a:rPr lang="ja-JP" altLang="en-US" sz="2000" dirty="0"/>
              <a:t>温プログラムを開始する。</a:t>
            </a:r>
            <a:endParaRPr kumimoji="1" lang="ja-JP" altLang="en-US" sz="20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9</a:t>
            </a:fld>
            <a:endParaRPr kumimoji="1" lang="ja-JP" altLang="en-US"/>
          </a:p>
        </p:txBody>
      </p:sp>
      <p:sp>
        <p:nvSpPr>
          <p:cNvPr id="6" name="タイトル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２．３</a:t>
            </a:r>
            <a:r>
              <a:rPr lang="ja-JP" altLang="en-US" sz="3200" dirty="0"/>
              <a:t>　</a:t>
            </a:r>
            <a:r>
              <a:rPr lang="ja-JP" altLang="en-US" sz="3200" dirty="0" smtClean="0"/>
              <a:t>試験操作：濃縮導入法</a:t>
            </a:r>
            <a:endParaRPr lang="ja-JP" altLang="en-US" sz="3200" b="1" dirty="0">
              <a:latin typeface="ＭＳ ゴシック" pitchFamily="49" charset="-128"/>
              <a:ea typeface="ＭＳ ゴシック" pitchFamily="49" charset="-128"/>
            </a:endParaRPr>
          </a:p>
        </p:txBody>
      </p:sp>
      <p:sp>
        <p:nvSpPr>
          <p:cNvPr id="8" name="正方形/長方形 7"/>
          <p:cNvSpPr/>
          <p:nvPr/>
        </p:nvSpPr>
        <p:spPr>
          <a:xfrm>
            <a:off x="551284" y="4380224"/>
            <a:ext cx="8135516" cy="646331"/>
          </a:xfrm>
          <a:prstGeom prst="rect">
            <a:avLst/>
          </a:prstGeom>
        </p:spPr>
        <p:txBody>
          <a:bodyPr wrap="square">
            <a:spAutoFit/>
          </a:bodyPr>
          <a:lstStyle/>
          <a:p>
            <a:pPr marL="285750" indent="-285750">
              <a:buFont typeface="Wingdings" panose="05000000000000000000" pitchFamily="2" charset="2"/>
              <a:buChar char="p"/>
            </a:pPr>
            <a:r>
              <a:rPr lang="ja-JP" altLang="en-US" dirty="0"/>
              <a:t>試料濃度が検知管による測定値を超えるような高濃度の場合は</a:t>
            </a:r>
            <a:r>
              <a:rPr lang="ja-JP" altLang="en-US" dirty="0" smtClean="0"/>
              <a:t>適さない。</a:t>
            </a:r>
            <a:endParaRPr lang="en-US" altLang="ja-JP" dirty="0" smtClean="0"/>
          </a:p>
          <a:p>
            <a:pPr marL="285750" indent="-285750">
              <a:buFont typeface="Wingdings" panose="05000000000000000000" pitchFamily="2" charset="2"/>
              <a:buChar char="p"/>
            </a:pPr>
            <a:r>
              <a:rPr lang="ja-JP" altLang="en-US" dirty="0"/>
              <a:t>測定対象物質以外の共存物質の濃度レベルの確認も必要である</a:t>
            </a:r>
            <a:r>
              <a:rPr lang="ja-JP" altLang="en-US" dirty="0" smtClean="0"/>
              <a:t>。</a:t>
            </a:r>
            <a:endParaRPr lang="ja-JP" altLang="en-US" dirty="0"/>
          </a:p>
        </p:txBody>
      </p:sp>
      <p:sp>
        <p:nvSpPr>
          <p:cNvPr id="11" name="正方形/長方形 10"/>
          <p:cNvSpPr/>
          <p:nvPr/>
        </p:nvSpPr>
        <p:spPr>
          <a:xfrm>
            <a:off x="530016" y="3919148"/>
            <a:ext cx="6562264" cy="369332"/>
          </a:xfrm>
          <a:prstGeom prst="rect">
            <a:avLst/>
          </a:prstGeom>
        </p:spPr>
        <p:txBody>
          <a:bodyPr wrap="square">
            <a:spAutoFit/>
          </a:bodyPr>
          <a:lstStyle/>
          <a:p>
            <a:r>
              <a:rPr lang="ja-JP" altLang="en-US" dirty="0" smtClean="0">
                <a:solidFill>
                  <a:srgbClr val="FF0000"/>
                </a:solidFill>
              </a:rPr>
              <a:t>濃縮導入法の適用には、試料の濃度レベルの確認が必要</a:t>
            </a:r>
            <a:endParaRPr lang="en-US" altLang="ja-JP" dirty="0" smtClean="0">
              <a:solidFill>
                <a:srgbClr val="FF0000"/>
              </a:solidFill>
            </a:endParaRPr>
          </a:p>
        </p:txBody>
      </p:sp>
      <p:sp>
        <p:nvSpPr>
          <p:cNvPr id="9" name="角丸四角形 8"/>
          <p:cNvSpPr/>
          <p:nvPr/>
        </p:nvSpPr>
        <p:spPr>
          <a:xfrm>
            <a:off x="392458" y="5382137"/>
            <a:ext cx="8500021" cy="982634"/>
          </a:xfrm>
          <a:prstGeom prst="round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10" name="テキスト ボックス 9"/>
          <p:cNvSpPr txBox="1"/>
          <p:nvPr/>
        </p:nvSpPr>
        <p:spPr>
          <a:xfrm>
            <a:off x="564328" y="5441441"/>
            <a:ext cx="8156279" cy="923330"/>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参照資料</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〇有害</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大気汚染物質測定方法マニュアル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環境省</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大気中のベンゼン等揮発性有機化合物（</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VOCs</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）の測定方法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03086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1659</Words>
  <Application>Microsoft Office PowerPoint</Application>
  <PresentationFormat>画面に合わせる (4:3)</PresentationFormat>
  <Paragraphs>155</Paragraphs>
  <Slides>15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BIZ UDPゴシック</vt:lpstr>
      <vt:lpstr>ＭＳ Ｐゴシック</vt:lpstr>
      <vt:lpstr>ＭＳ ゴシック</vt:lpstr>
      <vt:lpstr>新細明體</vt:lpstr>
      <vt:lpstr>メイリオ</vt:lpstr>
      <vt:lpstr>Arial</vt:lpstr>
      <vt:lpstr>Calibri</vt:lpstr>
      <vt:lpstr>Wingdings</vt:lpstr>
      <vt:lpstr>Wingdings 2</vt:lpstr>
      <vt:lpstr>Office ​​テーマ</vt:lpstr>
      <vt:lpstr>大気汚染に係る有害物質の 測定要領に基づく分析方法について</vt:lpstr>
      <vt:lpstr>測定要領の目次【分析方法】</vt:lpstr>
      <vt:lpstr>基本的な考え方</vt:lpstr>
      <vt:lpstr>PowerPoint プレゼンテーション</vt:lpstr>
      <vt:lpstr>２．２　測定試料の調製：真空瓶</vt:lpstr>
      <vt:lpstr>２．２　測定試料の調製：キャニスタ</vt:lpstr>
      <vt:lpstr>２．３　試験操作：分析に用いる装置</vt:lpstr>
      <vt:lpstr>２．３　試験操作：直接導入法</vt:lpstr>
      <vt:lpstr>２．３　試験操作：濃縮導入法</vt:lpstr>
      <vt:lpstr>２．３　試験操作：分析例①　GC-FID</vt:lpstr>
      <vt:lpstr>２．３　試験操作：分析例②　GC-MS</vt:lpstr>
      <vt:lpstr>２．３　試験操作：ブランク試験</vt:lpstr>
      <vt:lpstr>２．３　試験操作：感度試験</vt:lpstr>
      <vt:lpstr>２．３　試験操作：検出下限値、定量下限値の測定</vt:lpstr>
      <vt:lpstr>２．３　試験操作：濃度の算出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2023-02-06T07:50:01Z</dcterms:created>
  <dcterms:modified xsi:type="dcterms:W3CDTF">2023-02-06T07:50:07Z</dcterms:modified>
</cp:coreProperties>
</file>